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421" r:id="rId3"/>
    <p:sldId id="365" r:id="rId4"/>
    <p:sldId id="396" r:id="rId5"/>
    <p:sldId id="420" r:id="rId6"/>
    <p:sldId id="413" r:id="rId7"/>
    <p:sldId id="414" r:id="rId8"/>
    <p:sldId id="415" r:id="rId9"/>
    <p:sldId id="416" r:id="rId10"/>
    <p:sldId id="424" r:id="rId11"/>
    <p:sldId id="411" r:id="rId12"/>
    <p:sldId id="412" r:id="rId13"/>
    <p:sldId id="422" r:id="rId14"/>
    <p:sldId id="391" r:id="rId15"/>
    <p:sldId id="366" r:id="rId16"/>
    <p:sldId id="397" r:id="rId17"/>
    <p:sldId id="363" r:id="rId18"/>
    <p:sldId id="398" r:id="rId19"/>
    <p:sldId id="419" r:id="rId20"/>
    <p:sldId id="399" r:id="rId21"/>
    <p:sldId id="423" r:id="rId22"/>
    <p:sldId id="400" r:id="rId23"/>
    <p:sldId id="425" r:id="rId24"/>
    <p:sldId id="426" r:id="rId25"/>
    <p:sldId id="427" r:id="rId26"/>
    <p:sldId id="350" r:id="rId27"/>
    <p:sldId id="401" r:id="rId28"/>
    <p:sldId id="428" r:id="rId29"/>
    <p:sldId id="402" r:id="rId30"/>
    <p:sldId id="432" r:id="rId31"/>
    <p:sldId id="429" r:id="rId32"/>
    <p:sldId id="430" r:id="rId33"/>
    <p:sldId id="403" r:id="rId34"/>
    <p:sldId id="404" r:id="rId35"/>
    <p:sldId id="406" r:id="rId36"/>
    <p:sldId id="407" r:id="rId37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ierre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3166CF"/>
    <a:srgbClr val="3E6FD2"/>
    <a:srgbClr val="808080"/>
    <a:srgbClr val="99CCFF"/>
    <a:srgbClr val="2D5EC1"/>
    <a:srgbClr val="BDDEFF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39" autoAdjust="0"/>
    <p:restoredTop sz="96803" autoAdjust="0"/>
  </p:normalViewPr>
  <p:slideViewPr>
    <p:cSldViewPr>
      <p:cViewPr varScale="1">
        <p:scale>
          <a:sx n="68" d="100"/>
          <a:sy n="68" d="100"/>
        </p:scale>
        <p:origin x="5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6-09T19:47:47.646" idx="1">
    <p:pos x="4784" y="2637"/>
    <p:text>edit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B76B32-56C2-474D-AA77-2656F8946888}" type="doc">
      <dgm:prSet loTypeId="urn:microsoft.com/office/officeart/2005/8/layout/pyramid1" loCatId="pyramid" qsTypeId="urn:microsoft.com/office/officeart/2005/8/quickstyle/simple1" qsCatId="simple" csTypeId="urn:microsoft.com/office/officeart/2005/8/colors/colorful4" csCatId="colorful" phldr="1"/>
      <dgm:spPr/>
    </dgm:pt>
    <dgm:pt modelId="{A22B37CF-49BB-4D43-BF63-C42B101BB1F2}">
      <dgm:prSet phldrT="[Text]" custT="1"/>
      <dgm:spPr>
        <a:solidFill>
          <a:srgbClr val="0070C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en-GB" sz="3000" dirty="0" smtClean="0">
            <a:solidFill>
              <a:schemeClr val="bg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en-GB" sz="2800" dirty="0" smtClean="0">
            <a:solidFill>
              <a:schemeClr val="bg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800" dirty="0" smtClean="0">
              <a:solidFill>
                <a:schemeClr val="bg1"/>
              </a:solidFill>
            </a:rPr>
            <a:t>TOFE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000" dirty="0" smtClean="0">
              <a:solidFill>
                <a:schemeClr val="bg1"/>
              </a:solidFill>
            </a:rPr>
            <a:t>prev.</a:t>
          </a:r>
        </a:p>
        <a:p>
          <a:pPr>
            <a:lnSpc>
              <a:spcPct val="100000"/>
            </a:lnSpc>
            <a:spcAft>
              <a:spcPts val="0"/>
            </a:spcAft>
          </a:pPr>
          <a:endParaRPr lang="en-US" sz="3000" dirty="0">
            <a:solidFill>
              <a:schemeClr val="bg1"/>
            </a:solidFill>
          </a:endParaRPr>
        </a:p>
      </dgm:t>
    </dgm:pt>
    <dgm:pt modelId="{11859B13-A6BA-4B81-A589-8389AC24A744}" type="parTrans" cxnId="{CD93FD5B-A64B-4490-AB1C-04F0F9589638}">
      <dgm:prSet/>
      <dgm:spPr/>
      <dgm:t>
        <a:bodyPr/>
        <a:lstStyle/>
        <a:p>
          <a:endParaRPr lang="en-US"/>
        </a:p>
      </dgm:t>
    </dgm:pt>
    <dgm:pt modelId="{24B932E1-C695-42C1-9AF8-A582AB84314A}" type="sibTrans" cxnId="{CD93FD5B-A64B-4490-AB1C-04F0F9589638}">
      <dgm:prSet/>
      <dgm:spPr/>
      <dgm:t>
        <a:bodyPr/>
        <a:lstStyle/>
        <a:p>
          <a:endParaRPr lang="en-US"/>
        </a:p>
      </dgm:t>
    </dgm:pt>
    <dgm:pt modelId="{F36D314B-8E22-41F4-8BBB-21FB464124DC}">
      <dgm:prSet phldrT="[Text]" custT="1"/>
      <dgm:spPr>
        <a:solidFill>
          <a:srgbClr val="99CCFF"/>
        </a:solidFill>
      </dgm:spPr>
      <dgm:t>
        <a:bodyPr/>
        <a:lstStyle/>
        <a:p>
          <a:r>
            <a:rPr lang="en-GB" sz="3200" dirty="0" smtClean="0"/>
            <a:t>CDMT global</a:t>
          </a:r>
          <a:endParaRPr lang="en-US" sz="3200" dirty="0"/>
        </a:p>
      </dgm:t>
    </dgm:pt>
    <dgm:pt modelId="{4EF9D2C4-D073-4A81-8194-6521D3E9D19A}" type="parTrans" cxnId="{D5D1F2C1-DA11-44FA-8696-D65847F6F19E}">
      <dgm:prSet/>
      <dgm:spPr/>
      <dgm:t>
        <a:bodyPr/>
        <a:lstStyle/>
        <a:p>
          <a:endParaRPr lang="en-US"/>
        </a:p>
      </dgm:t>
    </dgm:pt>
    <dgm:pt modelId="{47127001-381C-482A-B938-3FE0D9F7D062}" type="sibTrans" cxnId="{D5D1F2C1-DA11-44FA-8696-D65847F6F19E}">
      <dgm:prSet/>
      <dgm:spPr/>
      <dgm:t>
        <a:bodyPr/>
        <a:lstStyle/>
        <a:p>
          <a:endParaRPr lang="en-US"/>
        </a:p>
      </dgm:t>
    </dgm:pt>
    <dgm:pt modelId="{8C5B51C6-6A52-414A-9AEF-CA535C9EE8D8}">
      <dgm:prSet phldrT="[Text]" custT="1"/>
      <dgm:spPr>
        <a:solidFill>
          <a:schemeClr val="accent5">
            <a:lumMod val="90000"/>
          </a:schemeClr>
        </a:solidFill>
      </dgm:spPr>
      <dgm:t>
        <a:bodyPr/>
        <a:lstStyle/>
        <a:p>
          <a:r>
            <a:rPr lang="en-GB" sz="3200" dirty="0" smtClean="0"/>
            <a:t>CDMT </a:t>
          </a:r>
          <a:r>
            <a:rPr lang="en-GB" sz="3200" dirty="0" err="1" smtClean="0"/>
            <a:t>ministériel</a:t>
          </a:r>
          <a:endParaRPr lang="en-US" sz="3200" dirty="0"/>
        </a:p>
      </dgm:t>
    </dgm:pt>
    <dgm:pt modelId="{DB7AE1DF-CAD9-451A-BB84-38D6C3DD3B93}" type="parTrans" cxnId="{E3F3E9D2-B51D-4921-9CF4-0DBB6F005BB5}">
      <dgm:prSet/>
      <dgm:spPr/>
      <dgm:t>
        <a:bodyPr/>
        <a:lstStyle/>
        <a:p>
          <a:endParaRPr lang="en-US"/>
        </a:p>
      </dgm:t>
    </dgm:pt>
    <dgm:pt modelId="{42974315-4A2F-4FB0-B96C-DBBFAFDE21C6}" type="sibTrans" cxnId="{E3F3E9D2-B51D-4921-9CF4-0DBB6F005BB5}">
      <dgm:prSet/>
      <dgm:spPr/>
      <dgm:t>
        <a:bodyPr/>
        <a:lstStyle/>
        <a:p>
          <a:endParaRPr lang="en-US"/>
        </a:p>
      </dgm:t>
    </dgm:pt>
    <dgm:pt modelId="{449D168A-8DC1-41EB-AA02-68ED1274E187}" type="pres">
      <dgm:prSet presAssocID="{95B76B32-56C2-474D-AA77-2656F8946888}" presName="Name0" presStyleCnt="0">
        <dgm:presLayoutVars>
          <dgm:dir/>
          <dgm:animLvl val="lvl"/>
          <dgm:resizeHandles val="exact"/>
        </dgm:presLayoutVars>
      </dgm:prSet>
      <dgm:spPr/>
    </dgm:pt>
    <dgm:pt modelId="{A4661C9E-1B29-409B-A113-DD5422344D73}" type="pres">
      <dgm:prSet presAssocID="{A22B37CF-49BB-4D43-BF63-C42B101BB1F2}" presName="Name8" presStyleCnt="0"/>
      <dgm:spPr/>
    </dgm:pt>
    <dgm:pt modelId="{A21D80E5-5F3B-41F3-8D80-66ABE14D97AE}" type="pres">
      <dgm:prSet presAssocID="{A22B37CF-49BB-4D43-BF63-C42B101BB1F2}" presName="level" presStyleLbl="node1" presStyleIdx="0" presStyleCnt="3" custScaleX="92395" custScaleY="125174" custLinFactNeighborY="962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B7DD8B-C396-46C3-944E-23A072B11D8B}" type="pres">
      <dgm:prSet presAssocID="{A22B37CF-49BB-4D43-BF63-C42B101BB1F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0AF2D7-05DE-43F2-82BC-238BAEB7DD10}" type="pres">
      <dgm:prSet presAssocID="{F36D314B-8E22-41F4-8BBB-21FB464124DC}" presName="Name8" presStyleCnt="0"/>
      <dgm:spPr/>
    </dgm:pt>
    <dgm:pt modelId="{6F17DD49-DAB6-44D5-AC8F-0A4489530DC7}" type="pres">
      <dgm:prSet presAssocID="{F36D314B-8E22-41F4-8BBB-21FB464124DC}" presName="level" presStyleLbl="node1" presStyleIdx="1" presStyleCnt="3" custLinFactNeighborX="-176" custLinFactNeighborY="774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1854AA-BD7C-40C8-AD5D-26E786CB7047}" type="pres">
      <dgm:prSet presAssocID="{F36D314B-8E22-41F4-8BBB-21FB464124D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2AD4CE-4EEF-4D5F-A887-9A14E4717DC0}" type="pres">
      <dgm:prSet presAssocID="{8C5B51C6-6A52-414A-9AEF-CA535C9EE8D8}" presName="Name8" presStyleCnt="0"/>
      <dgm:spPr/>
    </dgm:pt>
    <dgm:pt modelId="{E84BE7D3-CCF2-4BB8-963F-1B176E19E7E5}" type="pres">
      <dgm:prSet presAssocID="{8C5B51C6-6A52-414A-9AEF-CA535C9EE8D8}" presName="level" presStyleLbl="node1" presStyleIdx="2" presStyleCnt="3" custLinFactNeighborX="189" custLinFactNeighborY="193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D8FAA7-1243-4F5F-ADCA-774F6624A091}" type="pres">
      <dgm:prSet presAssocID="{8C5B51C6-6A52-414A-9AEF-CA535C9EE8D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D1F2C1-DA11-44FA-8696-D65847F6F19E}" srcId="{95B76B32-56C2-474D-AA77-2656F8946888}" destId="{F36D314B-8E22-41F4-8BBB-21FB464124DC}" srcOrd="1" destOrd="0" parTransId="{4EF9D2C4-D073-4A81-8194-6521D3E9D19A}" sibTransId="{47127001-381C-482A-B938-3FE0D9F7D062}"/>
    <dgm:cxn modelId="{E3F3E9D2-B51D-4921-9CF4-0DBB6F005BB5}" srcId="{95B76B32-56C2-474D-AA77-2656F8946888}" destId="{8C5B51C6-6A52-414A-9AEF-CA535C9EE8D8}" srcOrd="2" destOrd="0" parTransId="{DB7AE1DF-CAD9-451A-BB84-38D6C3DD3B93}" sibTransId="{42974315-4A2F-4FB0-B96C-DBBFAFDE21C6}"/>
    <dgm:cxn modelId="{88D604BD-098C-4FCE-8ED6-78192FDF2086}" type="presOf" srcId="{F36D314B-8E22-41F4-8BBB-21FB464124DC}" destId="{6F17DD49-DAB6-44D5-AC8F-0A4489530DC7}" srcOrd="0" destOrd="0" presId="urn:microsoft.com/office/officeart/2005/8/layout/pyramid1"/>
    <dgm:cxn modelId="{1DB07EA3-E684-498D-ABC1-8321F4E28407}" type="presOf" srcId="{A22B37CF-49BB-4D43-BF63-C42B101BB1F2}" destId="{A21D80E5-5F3B-41F3-8D80-66ABE14D97AE}" srcOrd="0" destOrd="0" presId="urn:microsoft.com/office/officeart/2005/8/layout/pyramid1"/>
    <dgm:cxn modelId="{CD93FD5B-A64B-4490-AB1C-04F0F9589638}" srcId="{95B76B32-56C2-474D-AA77-2656F8946888}" destId="{A22B37CF-49BB-4D43-BF63-C42B101BB1F2}" srcOrd="0" destOrd="0" parTransId="{11859B13-A6BA-4B81-A589-8389AC24A744}" sibTransId="{24B932E1-C695-42C1-9AF8-A582AB84314A}"/>
    <dgm:cxn modelId="{3986BCF0-956C-426B-B73C-86938D54F6E3}" type="presOf" srcId="{8C5B51C6-6A52-414A-9AEF-CA535C9EE8D8}" destId="{C5D8FAA7-1243-4F5F-ADCA-774F6624A091}" srcOrd="1" destOrd="0" presId="urn:microsoft.com/office/officeart/2005/8/layout/pyramid1"/>
    <dgm:cxn modelId="{603BCD90-0B8C-4534-9ED2-911FD7980496}" type="presOf" srcId="{95B76B32-56C2-474D-AA77-2656F8946888}" destId="{449D168A-8DC1-41EB-AA02-68ED1274E187}" srcOrd="0" destOrd="0" presId="urn:microsoft.com/office/officeart/2005/8/layout/pyramid1"/>
    <dgm:cxn modelId="{09247824-59FB-4A8A-A7B0-772EE746B441}" type="presOf" srcId="{F36D314B-8E22-41F4-8BBB-21FB464124DC}" destId="{8C1854AA-BD7C-40C8-AD5D-26E786CB7047}" srcOrd="1" destOrd="0" presId="urn:microsoft.com/office/officeart/2005/8/layout/pyramid1"/>
    <dgm:cxn modelId="{35AF2AA4-53F1-44CC-BBE1-A1E3FEC54F31}" type="presOf" srcId="{8C5B51C6-6A52-414A-9AEF-CA535C9EE8D8}" destId="{E84BE7D3-CCF2-4BB8-963F-1B176E19E7E5}" srcOrd="0" destOrd="0" presId="urn:microsoft.com/office/officeart/2005/8/layout/pyramid1"/>
    <dgm:cxn modelId="{CA5D4D87-F5E3-41E0-B5DD-40B9E9C3D23C}" type="presOf" srcId="{A22B37CF-49BB-4D43-BF63-C42B101BB1F2}" destId="{CDB7DD8B-C396-46C3-944E-23A072B11D8B}" srcOrd="1" destOrd="0" presId="urn:microsoft.com/office/officeart/2005/8/layout/pyramid1"/>
    <dgm:cxn modelId="{14C0DCF3-5021-44F7-B381-561B36AA77B5}" type="presParOf" srcId="{449D168A-8DC1-41EB-AA02-68ED1274E187}" destId="{A4661C9E-1B29-409B-A113-DD5422344D73}" srcOrd="0" destOrd="0" presId="urn:microsoft.com/office/officeart/2005/8/layout/pyramid1"/>
    <dgm:cxn modelId="{691B8024-B67B-44A1-9DB8-F9369CE6ACE2}" type="presParOf" srcId="{A4661C9E-1B29-409B-A113-DD5422344D73}" destId="{A21D80E5-5F3B-41F3-8D80-66ABE14D97AE}" srcOrd="0" destOrd="0" presId="urn:microsoft.com/office/officeart/2005/8/layout/pyramid1"/>
    <dgm:cxn modelId="{6ACDF527-B563-4C32-8723-6FCCBE76BC7D}" type="presParOf" srcId="{A4661C9E-1B29-409B-A113-DD5422344D73}" destId="{CDB7DD8B-C396-46C3-944E-23A072B11D8B}" srcOrd="1" destOrd="0" presId="urn:microsoft.com/office/officeart/2005/8/layout/pyramid1"/>
    <dgm:cxn modelId="{273DD2D0-433D-4A50-8A5E-203AEC8F196A}" type="presParOf" srcId="{449D168A-8DC1-41EB-AA02-68ED1274E187}" destId="{F00AF2D7-05DE-43F2-82BC-238BAEB7DD10}" srcOrd="1" destOrd="0" presId="urn:microsoft.com/office/officeart/2005/8/layout/pyramid1"/>
    <dgm:cxn modelId="{A4BF49D5-1678-4E1C-B535-97D95D84D87E}" type="presParOf" srcId="{F00AF2D7-05DE-43F2-82BC-238BAEB7DD10}" destId="{6F17DD49-DAB6-44D5-AC8F-0A4489530DC7}" srcOrd="0" destOrd="0" presId="urn:microsoft.com/office/officeart/2005/8/layout/pyramid1"/>
    <dgm:cxn modelId="{704A933B-4C46-41D1-954A-4113C3C9C454}" type="presParOf" srcId="{F00AF2D7-05DE-43F2-82BC-238BAEB7DD10}" destId="{8C1854AA-BD7C-40C8-AD5D-26E786CB7047}" srcOrd="1" destOrd="0" presId="urn:microsoft.com/office/officeart/2005/8/layout/pyramid1"/>
    <dgm:cxn modelId="{0F33A0C3-0867-4B1F-9BFD-B2B804244D72}" type="presParOf" srcId="{449D168A-8DC1-41EB-AA02-68ED1274E187}" destId="{E32AD4CE-4EEF-4D5F-A887-9A14E4717DC0}" srcOrd="2" destOrd="0" presId="urn:microsoft.com/office/officeart/2005/8/layout/pyramid1"/>
    <dgm:cxn modelId="{FE601F24-EB94-42AB-AAA2-6D493BB4DA87}" type="presParOf" srcId="{E32AD4CE-4EEF-4D5F-A887-9A14E4717DC0}" destId="{E84BE7D3-CCF2-4BB8-963F-1B176E19E7E5}" srcOrd="0" destOrd="0" presId="urn:microsoft.com/office/officeart/2005/8/layout/pyramid1"/>
    <dgm:cxn modelId="{AC2893F8-D68C-4CA8-B7E3-0B99B4A2E0FD}" type="presParOf" srcId="{E32AD4CE-4EEF-4D5F-A887-9A14E4717DC0}" destId="{C5D8FAA7-1243-4F5F-ADCA-774F6624A09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1D80E5-5F3B-41F3-8D80-66ABE14D97AE}">
      <dsp:nvSpPr>
        <dsp:cNvPr id="0" name=""/>
        <dsp:cNvSpPr/>
      </dsp:nvSpPr>
      <dsp:spPr>
        <a:xfrm>
          <a:off x="2128135" y="115416"/>
          <a:ext cx="2349456" cy="1500840"/>
        </a:xfrm>
        <a:prstGeom prst="trapezoid">
          <a:avLst>
            <a:gd name="adj" fmla="val 84714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GB" sz="3000" kern="1200" dirty="0" smtClean="0">
            <a:solidFill>
              <a:schemeClr val="bg1"/>
            </a:solidFill>
          </a:endParaRPr>
        </a:p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GB" sz="2800" kern="1200" dirty="0" smtClean="0">
            <a:solidFill>
              <a:schemeClr val="bg1"/>
            </a:solidFill>
          </a:endParaRPr>
        </a:p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800" kern="1200" dirty="0" smtClean="0">
              <a:solidFill>
                <a:schemeClr val="bg1"/>
              </a:solidFill>
            </a:rPr>
            <a:t>TOFE </a:t>
          </a:r>
        </a:p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kern="1200" dirty="0" smtClean="0">
              <a:solidFill>
                <a:schemeClr val="bg1"/>
              </a:solidFill>
            </a:rPr>
            <a:t>prev.</a:t>
          </a:r>
        </a:p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3000" kern="1200" dirty="0">
            <a:solidFill>
              <a:schemeClr val="bg1"/>
            </a:solidFill>
          </a:endParaRPr>
        </a:p>
      </dsp:txBody>
      <dsp:txXfrm>
        <a:off x="2128135" y="115416"/>
        <a:ext cx="2349456" cy="1500840"/>
      </dsp:txXfrm>
    </dsp:sp>
    <dsp:sp modelId="{6F17DD49-DAB6-44D5-AC8F-0A4489530DC7}">
      <dsp:nvSpPr>
        <dsp:cNvPr id="0" name=""/>
        <dsp:cNvSpPr/>
      </dsp:nvSpPr>
      <dsp:spPr>
        <a:xfrm>
          <a:off x="1007671" y="1593667"/>
          <a:ext cx="4574283" cy="1199003"/>
        </a:xfrm>
        <a:prstGeom prst="trapezoid">
          <a:avLst>
            <a:gd name="adj" fmla="val 84714"/>
          </a:avLst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/>
            <a:t>CDMT global</a:t>
          </a:r>
          <a:endParaRPr lang="en-US" sz="3200" kern="1200" dirty="0"/>
        </a:p>
      </dsp:txBody>
      <dsp:txXfrm>
        <a:off x="1808170" y="1593667"/>
        <a:ext cx="2973284" cy="1199003"/>
      </dsp:txXfrm>
    </dsp:sp>
    <dsp:sp modelId="{E84BE7D3-CCF2-4BB8-963F-1B176E19E7E5}">
      <dsp:nvSpPr>
        <dsp:cNvPr id="0" name=""/>
        <dsp:cNvSpPr/>
      </dsp:nvSpPr>
      <dsp:spPr>
        <a:xfrm>
          <a:off x="0" y="2699843"/>
          <a:ext cx="6605727" cy="1199003"/>
        </a:xfrm>
        <a:prstGeom prst="trapezoid">
          <a:avLst>
            <a:gd name="adj" fmla="val 84714"/>
          </a:avLst>
        </a:prstGeom>
        <a:solidFill>
          <a:schemeClr val="accent5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/>
            <a:t>CDMT </a:t>
          </a:r>
          <a:r>
            <a:rPr lang="en-GB" sz="3200" kern="1200" dirty="0" err="1" smtClean="0"/>
            <a:t>ministériel</a:t>
          </a:r>
          <a:endParaRPr lang="en-US" sz="3200" kern="1200" dirty="0"/>
        </a:p>
      </dsp:txBody>
      <dsp:txXfrm>
        <a:off x="1156002" y="2699843"/>
        <a:ext cx="4293722" cy="11990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7BE9813-BC4D-4CC6-A113-5AC0266AE2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320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2813"/>
            <a:ext cx="5446713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4" tIns="45783" rIns="91564" bIns="45783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2306924-5455-47C8-990D-CAC3EC5AB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2714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z="1200" dirty="0" smtClean="0"/>
              <a:t>Development of multi-annual and performance oriented approaches may require documents on expenditure projections over the medium term and the expected and actual performance, such as  for example:  </a:t>
            </a:r>
          </a:p>
          <a:p>
            <a:pPr lvl="1"/>
            <a:r>
              <a:rPr lang="en-GB" sz="1200" dirty="0" smtClean="0"/>
              <a:t>An Medium Term Expenditure Framework</a:t>
            </a:r>
          </a:p>
          <a:p>
            <a:pPr lvl="1"/>
            <a:r>
              <a:rPr lang="en-GB" sz="1200" dirty="0" smtClean="0"/>
              <a:t>A performance project and a performance report</a:t>
            </a:r>
          </a:p>
          <a:p>
            <a:pPr lvl="1"/>
            <a:r>
              <a:rPr lang="en-GB" sz="1200" dirty="0" smtClean="0"/>
              <a:t>etc..</a:t>
            </a:r>
          </a:p>
          <a:p>
            <a:endParaRPr lang="en-GB" dirty="0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5F3581-54B6-469B-84AB-1CC10BA14482}" type="slidenum">
              <a:rPr lang="en-GB" smtClean="0"/>
              <a:pPr/>
              <a:t>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316647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5FEF9C-14BB-4D60-9152-0AA24C272224}" type="slidenum">
              <a:rPr lang="fr-FR" smtClean="0"/>
              <a:pPr/>
              <a:t>19</a:t>
            </a:fld>
            <a:endParaRPr lang="fr-FR" smtClean="0"/>
          </a:p>
        </p:txBody>
      </p:sp>
      <p:sp>
        <p:nvSpPr>
          <p:cNvPr id="57347" name="Rectangle 7"/>
          <p:cNvSpPr txBox="1">
            <a:spLocks noGrp="1" noChangeArrowheads="1"/>
          </p:cNvSpPr>
          <p:nvPr/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9" tIns="46065" rIns="92129" bIns="46065" anchor="b"/>
          <a:lstStyle/>
          <a:p>
            <a:pPr algn="r" defTabSz="909638"/>
            <a:fld id="{8131447F-B436-4A31-82CC-F44EA74445B6}" type="slidenum">
              <a:rPr lang="fr-FR" sz="1300">
                <a:latin typeface="Arial" charset="0"/>
              </a:rPr>
              <a:pPr algn="r" defTabSz="909638"/>
              <a:t>19</a:t>
            </a:fld>
            <a:endParaRPr lang="fr-FR" sz="1300">
              <a:latin typeface="Arial" charset="0"/>
            </a:endParaRPr>
          </a:p>
        </p:txBody>
      </p:sp>
      <p:sp>
        <p:nvSpPr>
          <p:cNvPr id="57348" name="Rectangle 7"/>
          <p:cNvSpPr txBox="1">
            <a:spLocks noGrp="1" noChangeArrowheads="1"/>
          </p:cNvSpPr>
          <p:nvPr/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9" tIns="46065" rIns="92129" bIns="46065" anchor="b"/>
          <a:lstStyle/>
          <a:p>
            <a:pPr algn="r" defTabSz="909638"/>
            <a:fld id="{8475767B-A925-4915-8320-9F85B5EB7F24}" type="slidenum">
              <a:rPr lang="fr-FR" sz="1300">
                <a:latin typeface="Arial" charset="0"/>
              </a:rPr>
              <a:pPr algn="r" defTabSz="909638"/>
              <a:t>19</a:t>
            </a:fld>
            <a:endParaRPr lang="fr-FR" sz="1300">
              <a:latin typeface="Arial" charset="0"/>
            </a:endParaRPr>
          </a:p>
        </p:txBody>
      </p:sp>
      <p:sp>
        <p:nvSpPr>
          <p:cNvPr id="573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8671472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939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6DAC70-E048-4852-8A10-F296D7F9609A}" type="slidenum">
              <a:rPr lang="en-GB" smtClean="0"/>
              <a:pPr/>
              <a:t>20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857611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5C164F-3B9C-4D22-8ECA-18EB22436986}" type="slidenum">
              <a:rPr lang="en-GB" smtClean="0"/>
              <a:pPr/>
              <a:t>22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179231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956CA5-D731-446E-9F39-093054C8F033}" type="slidenum">
              <a:rPr lang="fr-FR" smtClean="0"/>
              <a:pPr/>
              <a:t>24</a:t>
            </a:fld>
            <a:endParaRPr lang="fr-FR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526070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F6150C-CED1-4D2B-AFA1-41C229FB73EF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46083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01" tIns="45500" rIns="91001" bIns="45500" anchor="b"/>
          <a:lstStyle/>
          <a:p>
            <a:pPr algn="r" defTabSz="908050"/>
            <a:fld id="{F1F3D8FC-2AE1-4D1E-ADE9-316C559EFCFD}" type="slidenum">
              <a:rPr lang="fr-FR" sz="1300">
                <a:latin typeface="Arial" charset="0"/>
              </a:rPr>
              <a:pPr algn="r" defTabSz="908050"/>
              <a:t>25</a:t>
            </a:fld>
            <a:endParaRPr lang="fr-FR" sz="1300">
              <a:latin typeface="Arial" charset="0"/>
            </a:endParaRPr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001" tIns="45500" rIns="91001" bIns="45500"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4124843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39F39B-97EC-473A-A6EA-A5A5A22D02E2}" type="slidenum">
              <a:rPr lang="fr-FR" smtClean="0"/>
              <a:pPr/>
              <a:t>27</a:t>
            </a:fld>
            <a:endParaRPr lang="fr-FR" smtClean="0"/>
          </a:p>
        </p:txBody>
      </p:sp>
      <p:sp>
        <p:nvSpPr>
          <p:cNvPr id="47107" name="Rectangle 7"/>
          <p:cNvSpPr txBox="1">
            <a:spLocks noGrp="1" noChangeArrowheads="1"/>
          </p:cNvSpPr>
          <p:nvPr/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34" tIns="46067" rIns="92134" bIns="46067" anchor="b"/>
          <a:lstStyle/>
          <a:p>
            <a:pPr algn="r"/>
            <a:fld id="{E547C3B8-30C2-4EA0-A1AB-BB49C94E1982}" type="slidenum">
              <a:rPr lang="fr-FR" sz="1300">
                <a:latin typeface="Arial" charset="0"/>
              </a:rPr>
              <a:pPr algn="r"/>
              <a:t>27</a:t>
            </a:fld>
            <a:endParaRPr lang="fr-FR" sz="1300">
              <a:latin typeface="Arial" charset="0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878571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C650B5-02DC-4680-B219-C53566DD8EFA}" type="slidenum">
              <a:rPr lang="en-GB" smtClean="0"/>
              <a:pPr/>
              <a:t>28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522697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5675"/>
            <a:fld id="{2A873872-9D1F-4B22-AEA0-677572395C63}" type="slidenum">
              <a:rPr lang="nl-NL" sz="1100" smtClean="0"/>
              <a:pPr defTabSz="955675"/>
              <a:t>29</a:t>
            </a:fld>
            <a:endParaRPr lang="nl-NL" sz="110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80346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mtClean="0"/>
              <a:t>Objective: ensuring resource allocation in conformity with the sector strategy, within the constraints given by the </a:t>
            </a:r>
            <a:r>
              <a:rPr lang="en-GB" b="1" smtClean="0">
                <a:solidFill>
                  <a:srgbClr val="FF0000"/>
                </a:solidFill>
              </a:rPr>
              <a:t>MTFF</a:t>
            </a:r>
            <a:r>
              <a:rPr lang="en-GB" smtClean="0"/>
              <a:t> and the </a:t>
            </a:r>
            <a:r>
              <a:rPr lang="en-GB" b="1" smtClean="0">
                <a:solidFill>
                  <a:srgbClr val="FF0000"/>
                </a:solidFill>
              </a:rPr>
              <a:t>MTBF</a:t>
            </a:r>
          </a:p>
          <a:p>
            <a:endParaRPr lang="en-GB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371462-F9DA-4B35-81F8-F9D32358E005}" type="slidenum">
              <a:rPr lang="en-GB" smtClean="0"/>
              <a:pPr/>
              <a:t>30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643696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7109"/>
            <a:fld id="{0CB8D7A7-14E8-4A19-8D0A-2D0615E7CEF6}" type="slidenum">
              <a:rPr lang="nl-NL" altLang="en-US" sz="1100" smtClean="0"/>
              <a:pPr defTabSz="957109"/>
              <a:t>31</a:t>
            </a:fld>
            <a:endParaRPr lang="nl-NL" altLang="en-US" sz="1100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en-US" smtClean="0"/>
          </a:p>
        </p:txBody>
      </p:sp>
    </p:spTree>
    <p:extLst>
      <p:ext uri="{BB962C8B-B14F-4D97-AF65-F5344CB8AC3E}">
        <p14:creationId xmlns:p14="http://schemas.microsoft.com/office/powerpoint/2010/main" val="3341363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60826D-2EF0-4D47-84B6-7905DBC2E11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36600"/>
            <a:ext cx="4938712" cy="3703638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86300"/>
            <a:ext cx="5407025" cy="444500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The hidden part of the iceberg of public finance</a:t>
            </a:r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Explain each one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UK examples? eg costs of tax exemptions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863636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5FEF9C-14BB-4D60-9152-0AA24C272224}" type="slidenum">
              <a:rPr lang="fr-FR" smtClean="0"/>
              <a:pPr/>
              <a:t>32</a:t>
            </a:fld>
            <a:endParaRPr lang="fr-FR" smtClean="0"/>
          </a:p>
        </p:txBody>
      </p:sp>
      <p:sp>
        <p:nvSpPr>
          <p:cNvPr id="57347" name="Rectangle 7"/>
          <p:cNvSpPr txBox="1">
            <a:spLocks noGrp="1" noChangeArrowheads="1"/>
          </p:cNvSpPr>
          <p:nvPr/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9" tIns="46065" rIns="92129" bIns="46065" anchor="b"/>
          <a:lstStyle/>
          <a:p>
            <a:pPr algn="r" defTabSz="909638"/>
            <a:fld id="{8131447F-B436-4A31-82CC-F44EA74445B6}" type="slidenum">
              <a:rPr lang="fr-FR" sz="1300">
                <a:latin typeface="Arial" charset="0"/>
              </a:rPr>
              <a:pPr algn="r" defTabSz="909638"/>
              <a:t>32</a:t>
            </a:fld>
            <a:endParaRPr lang="fr-FR" sz="1300">
              <a:latin typeface="Arial" charset="0"/>
            </a:endParaRPr>
          </a:p>
        </p:txBody>
      </p:sp>
      <p:sp>
        <p:nvSpPr>
          <p:cNvPr id="57348" name="Rectangle 7"/>
          <p:cNvSpPr txBox="1">
            <a:spLocks noGrp="1" noChangeArrowheads="1"/>
          </p:cNvSpPr>
          <p:nvPr/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9" tIns="46065" rIns="92129" bIns="46065" anchor="b"/>
          <a:lstStyle/>
          <a:p>
            <a:pPr algn="r" defTabSz="909638"/>
            <a:fld id="{8475767B-A925-4915-8320-9F85B5EB7F24}" type="slidenum">
              <a:rPr lang="fr-FR" sz="1300">
                <a:latin typeface="Arial" charset="0"/>
              </a:rPr>
              <a:pPr algn="r" defTabSz="909638"/>
              <a:t>32</a:t>
            </a:fld>
            <a:endParaRPr lang="fr-FR" sz="1300">
              <a:latin typeface="Arial" charset="0"/>
            </a:endParaRPr>
          </a:p>
        </p:txBody>
      </p:sp>
      <p:sp>
        <p:nvSpPr>
          <p:cNvPr id="573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833472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5939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4AB876-1E1D-44E6-B618-275F737BC474}" type="slidenum">
              <a:rPr lang="en-GB" smtClean="0"/>
              <a:pPr/>
              <a:t>33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569681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000" dirty="0" smtClean="0"/>
              <a:t>Complexity. Some countries prepared very complex MTEFs, attempting to link </a:t>
            </a:r>
            <a:r>
              <a:rPr lang="en-US" sz="2000" dirty="0" err="1" smtClean="0"/>
              <a:t>costed</a:t>
            </a:r>
            <a:r>
              <a:rPr lang="en-US" sz="2000" dirty="0" smtClean="0"/>
              <a:t> activities closely to objectives.  Appeared complex and too arbitrary in estimating linkages (e.g. failed Ghana experience).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Poor budget discipline. Why an MTEF, when the budget is in practice revised every 3 months?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No impact on the annual budget, the MTEF  prepared the previous year is ignored. </a:t>
            </a:r>
          </a:p>
          <a:p>
            <a:pPr lvl="1">
              <a:lnSpc>
                <a:spcPct val="120000"/>
              </a:lnSpc>
              <a:buFont typeface="Times" pitchFamily="18" charset="0"/>
              <a:buChar char="•"/>
            </a:pPr>
            <a:r>
              <a:rPr lang="en-US" sz="1800" dirty="0" smtClean="0"/>
              <a:t>E.g. the 2010 budget may be quite different from the 2010 tranche of the 2009-2011 MTEF prepared in 2008)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Administrative and/or political instability. Every year MTEF preparation starts from scratch. </a:t>
            </a:r>
          </a:p>
          <a:p>
            <a:pPr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No link with the budget process</a:t>
            </a:r>
          </a:p>
          <a:p>
            <a:pPr lvl="1">
              <a:lnSpc>
                <a:spcPct val="120000"/>
              </a:lnSpc>
              <a:buFont typeface="Times" pitchFamily="18" charset="0"/>
              <a:buChar char="•"/>
            </a:pPr>
            <a:r>
              <a:rPr lang="en-US" sz="2400" dirty="0" smtClean="0"/>
              <a:t>Isolated sector MTEF prepared by external consultants to comply with a donor request.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The MTEF remain a pure technical exercise, the decision-makers are not involved in the MTEF processes  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Economic difficulties that make obsolete the previous MTEF forecasts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Lack of predictability of resources</a:t>
            </a:r>
          </a:p>
          <a:p>
            <a:pPr>
              <a:lnSpc>
                <a:spcPct val="120000"/>
              </a:lnSpc>
            </a:pPr>
            <a:endParaRPr lang="en-US" sz="2000" dirty="0" smtClean="0"/>
          </a:p>
          <a:p>
            <a:pPr eaLnBrk="1" hangingPunct="1">
              <a:spcBef>
                <a:spcPct val="0"/>
              </a:spcBef>
            </a:pPr>
            <a:endParaRPr lang="fr-BE" dirty="0" smtClean="0"/>
          </a:p>
        </p:txBody>
      </p:sp>
      <p:sp>
        <p:nvSpPr>
          <p:cNvPr id="604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31894-574F-4B9E-8492-B9B4AD84B0F1}" type="slidenum">
              <a:rPr lang="en-GB" smtClean="0"/>
              <a:pPr/>
              <a:t>34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5545575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246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1D8A7-DADD-41E4-A98A-C7CD4B42C967}" type="slidenum">
              <a:rPr lang="en-GB" smtClean="0"/>
              <a:pPr/>
              <a:t>35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6212771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6349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EDE667-251B-49FA-BD98-8187201EA899}" type="slidenum">
              <a:rPr lang="en-GB" smtClean="0"/>
              <a:pPr/>
              <a:t>36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270779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6E1445-DBD9-4FF5-8AF2-EBA605BC756C}" type="slidenum">
              <a:rPr lang="en-GB" smtClean="0"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en-GB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486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78BE60-AD1F-48F5-B0B3-02745A388432}" type="slidenum">
              <a:rPr lang="en-GB" smtClean="0">
                <a:latin typeface="Times New Roman" pitchFamily="18" charset="0"/>
                <a:cs typeface="Times New Roman" pitchFamily="18" charset="0"/>
              </a:rPr>
              <a:pPr/>
              <a:t>11</a:t>
            </a:fld>
            <a:endParaRPr lang="en-GB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397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EF78F-820F-4887-A7B2-22270AB6BA4B}" type="slidenum">
              <a:rPr lang="en-GB" smtClean="0"/>
              <a:pPr/>
              <a:t>12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19742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1"/>
          <p:cNvSpPr txBox="1">
            <a:spLocks noGrp="1" noChangeArrowheads="1"/>
          </p:cNvSpPr>
          <p:nvPr/>
        </p:nvSpPr>
        <p:spPr bwMode="auto">
          <a:xfrm>
            <a:off x="3855772" y="9447929"/>
            <a:ext cx="2949841" cy="49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54" tIns="46027" rIns="92054" bIns="46027" anchor="b"/>
          <a:lstStyle/>
          <a:p>
            <a:pPr algn="r" defTabSz="953929" eaLnBrk="0" hangingPunct="0">
              <a:spcBef>
                <a:spcPct val="50000"/>
              </a:spcBef>
            </a:pPr>
            <a:fld id="{09134221-5CA9-4537-ADC6-324C06056A07}" type="slidenum">
              <a:rPr lang="en-GB" altLang="en-US" b="1">
                <a:solidFill>
                  <a:schemeClr val="tx1"/>
                </a:solidFill>
                <a:latin typeface="Arial" charset="0"/>
              </a:rPr>
              <a:pPr algn="r" defTabSz="953929" eaLnBrk="0" hangingPunct="0">
                <a:spcBef>
                  <a:spcPct val="50000"/>
                </a:spcBef>
              </a:pPr>
              <a:t>14</a:t>
            </a:fld>
            <a:endParaRPr lang="en-GB" altLang="en-US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111" y="4726350"/>
            <a:ext cx="4987392" cy="4470313"/>
          </a:xfrm>
          <a:noFill/>
          <a:ln/>
        </p:spPr>
        <p:txBody>
          <a:bodyPr/>
          <a:lstStyle/>
          <a:p>
            <a:pPr marL="219404" indent="-219404">
              <a:lnSpc>
                <a:spcPct val="80000"/>
              </a:lnSpc>
            </a:pPr>
            <a:endParaRPr lang="en-GB" altLang="en-US" sz="800" dirty="0" smtClean="0"/>
          </a:p>
        </p:txBody>
      </p:sp>
    </p:spTree>
    <p:extLst>
      <p:ext uri="{BB962C8B-B14F-4D97-AF65-F5344CB8AC3E}">
        <p14:creationId xmlns:p14="http://schemas.microsoft.com/office/powerpoint/2010/main" val="2004735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en-US" sz="2200" smtClean="0"/>
              <a:t>The budget should be approved by legislature before end-year, so that budget execution according to approved budget can start on-time.   </a:t>
            </a:r>
          </a:p>
          <a:p>
            <a:pPr lvl="2"/>
            <a:r>
              <a:rPr lang="en-US" altLang="en-US" sz="2200" smtClean="0"/>
              <a:t>Otherwise, risk that service levels implied by new budget will not be reached, or reached at higher cost, through bunching in 2</a:t>
            </a:r>
            <a:r>
              <a:rPr lang="en-US" altLang="en-US" sz="2200" baseline="30000" smtClean="0"/>
              <a:t>nd</a:t>
            </a:r>
            <a:r>
              <a:rPr lang="en-US" altLang="en-US" sz="2200" smtClean="0"/>
              <a:t> semester.</a:t>
            </a:r>
          </a:p>
          <a:p>
            <a:pPr lvl="2"/>
            <a:r>
              <a:rPr lang="en-US" altLang="en-US" sz="2200" smtClean="0"/>
              <a:t>This principle is systematically breached in some Commonwealth countries  </a:t>
            </a:r>
          </a:p>
          <a:p>
            <a:r>
              <a:rPr lang="en-US" altLang="en-US" sz="2200" smtClean="0"/>
              <a:t>Legislators need sufficient time to review draft budget;  </a:t>
            </a:r>
          </a:p>
          <a:p>
            <a:pPr eaLnBrk="1" hangingPunct="1">
              <a:spcBef>
                <a:spcPct val="0"/>
              </a:spcBef>
            </a:pPr>
            <a:endParaRPr lang="fr-BE" altLang="en-US" smtClean="0"/>
          </a:p>
        </p:txBody>
      </p:sp>
      <p:sp>
        <p:nvSpPr>
          <p:cNvPr id="768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A1A64-99A6-45ED-BF35-F18441C36B39}" type="slidenum">
              <a:rPr lang="en-GB" altLang="en-US" smtClean="0"/>
              <a:pPr/>
              <a:t>15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917848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23BFBF-9463-40BF-94C3-FD441181DC34}" type="slidenum">
              <a:rPr lang="fr-FR"/>
              <a:pPr/>
              <a:t>16</a:t>
            </a:fld>
            <a:endParaRPr lang="fr-FR"/>
          </a:p>
        </p:txBody>
      </p:sp>
      <p:sp>
        <p:nvSpPr>
          <p:cNvPr id="80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050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857250" lvl="1" indent="-457200">
              <a:buFont typeface="Verdana" pitchFamily="34" charset="0"/>
              <a:buAutoNum type="arabicPeriod"/>
            </a:pPr>
            <a:r>
              <a:rPr lang="en-GB" sz="1200" dirty="0" smtClean="0"/>
              <a:t>Strategic phase: macro-fiscal objectives (deficit, total expenditures, etc.) and inter-sector trade offs</a:t>
            </a:r>
          </a:p>
          <a:p>
            <a:pPr marL="857250" lvl="1" indent="-457200">
              <a:buFont typeface="Verdana" pitchFamily="34" charset="0"/>
              <a:buAutoNum type="arabicPeriod"/>
            </a:pPr>
            <a:r>
              <a:rPr lang="en-GB" sz="1200" dirty="0" smtClean="0"/>
              <a:t>Detailed ministerial budgets</a:t>
            </a:r>
          </a:p>
          <a:p>
            <a:pPr marL="457200" indent="-457200"/>
            <a:r>
              <a:rPr lang="en-US" dirty="0" smtClean="0"/>
              <a:t>Why such an approach?</a:t>
            </a:r>
          </a:p>
          <a:p>
            <a:pPr marL="857250" lvl="1" indent="-457200"/>
            <a:r>
              <a:rPr lang="en-US" dirty="0" smtClean="0"/>
              <a:t>Acknowledge the political aspects of budgeting, encourage ministers to reveal their choice at the budget preparation stage</a:t>
            </a:r>
          </a:p>
          <a:p>
            <a:pPr marL="857250" lvl="1" indent="-457200"/>
            <a:r>
              <a:rPr lang="en-US" dirty="0" smtClean="0"/>
              <a:t>Strategic choice should not be governed by wrangling on individual projects/activities governing strategic choice</a:t>
            </a:r>
          </a:p>
          <a:p>
            <a:pPr marL="857250" lvl="1" indent="-457200"/>
            <a:r>
              <a:rPr lang="en-US" dirty="0" smtClean="0"/>
              <a:t>Make MDAs responsible for trade-offs in their sector</a:t>
            </a:r>
          </a:p>
          <a:p>
            <a:pPr marL="457200" indent="-457200" eaLnBrk="1" hangingPunct="1"/>
            <a:endParaRPr lang="fr-FR" dirty="0" smtClean="0"/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0275"/>
            <a:fld id="{2398F6B4-3521-48C2-A3CA-5AD61591CA40}" type="slidenum">
              <a:rPr lang="en-GB" smtClean="0"/>
              <a:pPr defTabSz="930275"/>
              <a:t>18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62044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E8EE993B-8FBF-417C-830C-F3241BD46A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A5CA8-67C2-447E-A04D-8A443C572D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1BD1-5AB1-43BA-B50B-E7BF9A022C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66C8C-0572-4AE0-B326-C644778EA5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FA81-F23C-4676-A148-1A731CD86C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2F968-7B68-4486-A6AB-D2ACE0E711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D1597-6DC0-46AA-A766-27BFAB7F5C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98353-BA56-491E-A0B6-2983D2CDF8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4C0D6-F87C-4D18-822F-4CAFBD2DA2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DF123-F631-49C1-B98A-A228BDBB09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F8E9B-F0E6-4322-8480-257E51E0DA1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721F214-7F37-4FC2-8D4F-AEE1CDB115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4105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5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Excel_Worksheet2.xlsx"/><Relationship Id="rId4" Type="http://schemas.openxmlformats.org/officeDocument/2006/relationships/oleObject" Target="../embeddings/oleObject6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928662" y="3286125"/>
            <a:ext cx="7286676" cy="1285883"/>
          </a:xfrm>
        </p:spPr>
        <p:txBody>
          <a:bodyPr/>
          <a:lstStyle/>
          <a:p>
            <a:r>
              <a:rPr lang="en-GB" altLang="en-US" sz="2800" dirty="0" smtClean="0">
                <a:solidFill>
                  <a:srgbClr val="EDB323"/>
                </a:solidFill>
              </a:rPr>
              <a:t>Module 2.1: Le Budget; </a:t>
            </a:r>
            <a:r>
              <a:rPr lang="en-GB" altLang="en-US" sz="2800" dirty="0" err="1" smtClean="0">
                <a:solidFill>
                  <a:srgbClr val="EDB323"/>
                </a:solidFill>
              </a:rPr>
              <a:t>préparation</a:t>
            </a:r>
            <a:r>
              <a:rPr lang="en-GB" altLang="en-US" sz="2800" dirty="0" smtClean="0">
                <a:solidFill>
                  <a:srgbClr val="EDB323"/>
                </a:solidFill>
              </a:rPr>
              <a:t> du budget ; et CDMT</a:t>
            </a:r>
          </a:p>
          <a:p>
            <a:endParaRPr lang="en-GB" altLang="en-US" dirty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28662" y="1571612"/>
            <a:ext cx="7215188" cy="790575"/>
          </a:xfrm>
        </p:spPr>
        <p:txBody>
          <a:bodyPr/>
          <a:lstStyle/>
          <a:p>
            <a:pPr indent="0" algn="ctr" eaLnBrk="1" hangingPunct="1"/>
            <a:r>
              <a:rPr lang="en-US" altLang="en-US" sz="2800" dirty="0" smtClean="0">
                <a:solidFill>
                  <a:schemeClr val="bg1"/>
                </a:solidFill>
              </a:rPr>
              <a:t>INTRODUCTION A LA GESTION DES FINANCES PUBLIQUES</a:t>
            </a:r>
            <a:endParaRPr lang="en-GB" altLang="en-U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1"/>
          <p:cNvSpPr>
            <a:spLocks noGrp="1"/>
          </p:cNvSpPr>
          <p:nvPr>
            <p:ph type="title"/>
          </p:nvPr>
        </p:nvSpPr>
        <p:spPr>
          <a:xfrm>
            <a:off x="428596" y="1266827"/>
            <a:ext cx="8229600" cy="733413"/>
          </a:xfrm>
        </p:spPr>
        <p:txBody>
          <a:bodyPr/>
          <a:lstStyle/>
          <a:p>
            <a:r>
              <a:rPr lang="fr-FR" altLang="en-US" sz="2800" dirty="0" smtClean="0"/>
              <a:t>Un principe clef : l’exhaustivité</a:t>
            </a:r>
          </a:p>
        </p:txBody>
      </p:sp>
      <p:sp>
        <p:nvSpPr>
          <p:cNvPr id="18435" name="Espace réservé du contenu 2"/>
          <p:cNvSpPr>
            <a:spLocks noGrp="1"/>
          </p:cNvSpPr>
          <p:nvPr>
            <p:ph idx="1"/>
          </p:nvPr>
        </p:nvSpPr>
        <p:spPr>
          <a:xfrm>
            <a:off x="485746" y="2020961"/>
            <a:ext cx="8115300" cy="3368689"/>
          </a:xfrm>
        </p:spPr>
        <p:txBody>
          <a:bodyPr/>
          <a:lstStyle/>
          <a:p>
            <a:pPr marL="431800"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fr-FR" sz="2200" i="0" dirty="0" smtClean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Révéler la face cachée de l’Iceberg</a:t>
            </a:r>
          </a:p>
          <a:p>
            <a:pPr marL="83185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200" b="0" i="0" dirty="0" smtClean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 5 du PEFA sur la documentation budgétaire</a:t>
            </a:r>
          </a:p>
          <a:p>
            <a:pPr marL="431800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fr-FR" sz="2200" i="0" dirty="0" smtClean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Couverture des prévisions de dépense et recettes</a:t>
            </a:r>
          </a:p>
          <a:p>
            <a:pPr marL="831850" lvl="1"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fr-FR" sz="2200" b="0" i="0" dirty="0" smtClean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PI-6 du PEFA 2016 note ‘A’ si </a:t>
            </a:r>
          </a:p>
          <a:p>
            <a:pPr marL="1314450" lvl="3" indent="0">
              <a:defRPr/>
            </a:pPr>
            <a:r>
              <a:rPr lang="fr-FR" sz="2200" dirty="0" smtClean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dépenses et recettes non présentées dans les rapports financiers de l’administration centrale ne dépassent pas 1% du total des dépenses et des recettes</a:t>
            </a:r>
          </a:p>
          <a:p>
            <a:pPr marL="1314450" lvl="3" indent="0">
              <a:defRPr/>
            </a:pPr>
            <a:r>
              <a:rPr lang="fr-FR" sz="2200" dirty="0" smtClean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rapports de toutes les entités extrabudgétaires sont soumis au gouvernement dans les trois mois suivant la fin  de l’année budgétaire</a:t>
            </a:r>
          </a:p>
          <a:p>
            <a:pPr marL="457200" lvl="1" indent="0">
              <a:buFontTx/>
              <a:buNone/>
              <a:defRPr/>
            </a:pPr>
            <a:endParaRPr lang="en-GB" sz="2400" b="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E2B58D5-72F7-4463-9143-66EBC295F558}" type="slidenum">
              <a:rPr lang="en-GB" altLang="en-US" smtClean="0"/>
              <a:pPr/>
              <a:t>10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81104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/>
          </p:nvPr>
        </p:nvSpPr>
        <p:spPr>
          <a:xfrm>
            <a:off x="214313" y="979742"/>
            <a:ext cx="7786688" cy="1143000"/>
          </a:xfrm>
        </p:spPr>
        <p:txBody>
          <a:bodyPr/>
          <a:lstStyle/>
          <a:p>
            <a:r>
              <a:rPr lang="fr-FR" sz="2800" dirty="0"/>
              <a:t>Cadre législatif et règlementaire</a:t>
            </a:r>
          </a:p>
        </p:txBody>
      </p:sp>
      <p:sp>
        <p:nvSpPr>
          <p:cNvPr id="15363" name="Espace réservé du contenu 2"/>
          <p:cNvSpPr>
            <a:spLocks noGrp="1"/>
          </p:cNvSpPr>
          <p:nvPr>
            <p:ph idx="1"/>
          </p:nvPr>
        </p:nvSpPr>
        <p:spPr>
          <a:xfrm>
            <a:off x="203621" y="1844824"/>
            <a:ext cx="8229600" cy="3573190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Constitution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fr-FR" sz="2200" i="0" dirty="0" smtClean="0">
              <a:latin typeface="+mj-lt"/>
              <a:cs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Loi [organique] relative aux lois de finances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b="0" i="1" dirty="0" smtClean="0">
                <a:latin typeface="+mj-lt"/>
                <a:cs typeface="Arial" panose="020B0604020202020204" pitchFamily="34" charset="0"/>
              </a:rPr>
              <a:t>Public finance management </a:t>
            </a:r>
            <a:r>
              <a:rPr lang="fr-FR" sz="2200" b="0" i="1" dirty="0" err="1" smtClean="0">
                <a:latin typeface="+mj-lt"/>
                <a:cs typeface="Arial" panose="020B0604020202020204" pitchFamily="34" charset="0"/>
              </a:rPr>
              <a:t>act</a:t>
            </a:r>
            <a:endParaRPr lang="fr-FR" sz="2200" b="0" i="1" dirty="0" smtClean="0">
              <a:latin typeface="+mj-lt"/>
              <a:cs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fr-FR" sz="2200" i="0" dirty="0" smtClean="0">
              <a:latin typeface="+mj-lt"/>
              <a:cs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Autres lois et règlements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Code/Loi sur la responsabilité budgétaire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Loi sur les finances des collectivités territoriales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b="0" dirty="0" smtClean="0">
                <a:latin typeface="+mj-lt"/>
                <a:cs typeface="Arial" panose="020B0604020202020204" pitchFamily="34" charset="0"/>
              </a:rPr>
              <a:t>Décret sur la comptabilité publique</a:t>
            </a:r>
          </a:p>
          <a:p>
            <a:pPr lvl="2"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b="0" i="1" dirty="0" smtClean="0">
                <a:latin typeface="+mj-lt"/>
                <a:cs typeface="Arial" panose="020B0604020202020204" pitchFamily="34" charset="0"/>
              </a:rPr>
              <a:t>Financial </a:t>
            </a:r>
            <a:r>
              <a:rPr lang="fr-FR" sz="2200" b="0" i="1" dirty="0" err="1" smtClean="0">
                <a:latin typeface="+mj-lt"/>
                <a:cs typeface="Arial" panose="020B0604020202020204" pitchFamily="34" charset="0"/>
              </a:rPr>
              <a:t>regulations</a:t>
            </a:r>
            <a:endParaRPr lang="fr-FR" sz="2200" b="0" i="1" dirty="0" smtClean="0">
              <a:latin typeface="+mj-lt"/>
              <a:cs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fr-FR" sz="2200" i="0" dirty="0" smtClean="0">
              <a:latin typeface="+mj-lt"/>
              <a:cs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i="0" dirty="0" smtClean="0">
                <a:latin typeface="+mj-lt"/>
                <a:cs typeface="Arial" panose="020B0604020202020204" pitchFamily="34" charset="0"/>
              </a:rPr>
              <a:t>Lois de finances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fr-FR" sz="2200" b="0" i="1" dirty="0" smtClean="0">
                <a:latin typeface="+mj-lt"/>
                <a:cs typeface="Arial" panose="020B0604020202020204" pitchFamily="34" charset="0"/>
              </a:rPr>
              <a:t>Appropriation </a:t>
            </a:r>
            <a:r>
              <a:rPr lang="fr-FR" sz="2200" b="0" i="1" dirty="0" err="1" smtClean="0">
                <a:latin typeface="+mj-lt"/>
                <a:cs typeface="Arial" panose="020B0604020202020204" pitchFamily="34" charset="0"/>
              </a:rPr>
              <a:t>act</a:t>
            </a:r>
            <a:endParaRPr lang="fr-FR" sz="2200" b="0" i="1" dirty="0" smtClean="0">
              <a:latin typeface="+mj-lt"/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fr-FR" dirty="0" smtClean="0"/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143900" y="6143644"/>
            <a:ext cx="674663" cy="476250"/>
          </a:xfrm>
          <a:noFill/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1D3AF1A8-06C5-487F-8379-9705DB49D4F0}" type="slidenum">
              <a:rPr lang="en-US" smtClean="0"/>
              <a:pPr algn="l" eaLnBrk="0" hangingPunct="0">
                <a:lnSpc>
                  <a:spcPts val="1400"/>
                </a:lnSpc>
              </a:pPr>
              <a:t>11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4589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28625" y="1071563"/>
            <a:ext cx="8229600" cy="844550"/>
          </a:xfrm>
        </p:spPr>
        <p:txBody>
          <a:bodyPr/>
          <a:lstStyle/>
          <a:p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sz="2800" dirty="0" err="1" smtClean="0"/>
              <a:t>Législation</a:t>
            </a:r>
            <a:r>
              <a:rPr lang="en-GB" sz="2800" dirty="0" smtClean="0"/>
              <a:t> et </a:t>
            </a:r>
            <a:r>
              <a:rPr lang="en-GB" sz="2800" dirty="0" err="1" smtClean="0"/>
              <a:t>réglementations</a:t>
            </a:r>
            <a:r>
              <a:rPr lang="en-GB" sz="2800" dirty="0" smtClean="0"/>
              <a:t> 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95288" y="2133600"/>
            <a:ext cx="8229600" cy="38877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i="0" dirty="0" smtClean="0"/>
              <a:t>Les </a:t>
            </a:r>
            <a:r>
              <a:rPr lang="en-US" i="0" dirty="0" err="1" smtClean="0"/>
              <a:t>éléments</a:t>
            </a:r>
            <a:r>
              <a:rPr lang="en-US" i="0" dirty="0" smtClean="0"/>
              <a:t> </a:t>
            </a:r>
            <a:r>
              <a:rPr lang="en-US" i="0" dirty="0" err="1" smtClean="0"/>
              <a:t>essentiels</a:t>
            </a:r>
            <a:r>
              <a:rPr lang="en-US" i="0" dirty="0" smtClean="0"/>
              <a:t> </a:t>
            </a:r>
            <a:r>
              <a:rPr lang="en-US" i="0" dirty="0" err="1" smtClean="0"/>
              <a:t>d’une</a:t>
            </a:r>
            <a:r>
              <a:rPr lang="en-US" i="0" dirty="0" smtClean="0"/>
              <a:t> </a:t>
            </a:r>
            <a:r>
              <a:rPr lang="en-US" i="0" dirty="0" err="1" smtClean="0"/>
              <a:t>législation</a:t>
            </a:r>
            <a:r>
              <a:rPr lang="en-US" i="0" dirty="0" smtClean="0"/>
              <a:t> </a:t>
            </a:r>
            <a:r>
              <a:rPr lang="en-US" i="0" dirty="0" err="1" smtClean="0"/>
              <a:t>budgétaire</a:t>
            </a:r>
            <a:r>
              <a:rPr lang="en-US" i="0" dirty="0" smtClean="0"/>
              <a:t>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b="0" dirty="0" err="1" smtClean="0"/>
              <a:t>Fournir</a:t>
            </a:r>
            <a:r>
              <a:rPr lang="en-US" b="0" dirty="0" smtClean="0"/>
              <a:t> un cadre pour </a:t>
            </a:r>
            <a:r>
              <a:rPr lang="en-US" b="0" dirty="0" err="1" smtClean="0"/>
              <a:t>l’autorisation</a:t>
            </a:r>
            <a:r>
              <a:rPr lang="en-US" b="0" dirty="0" smtClean="0"/>
              <a:t> </a:t>
            </a:r>
            <a:r>
              <a:rPr lang="en-US" b="0" dirty="0" err="1" smtClean="0"/>
              <a:t>parlementaire</a:t>
            </a:r>
            <a:endParaRPr lang="en-US" b="0" dirty="0" smtClean="0"/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b="0" dirty="0" err="1" smtClean="0"/>
              <a:t>Établir</a:t>
            </a:r>
            <a:r>
              <a:rPr lang="en-US" b="0" dirty="0" smtClean="0"/>
              <a:t> la </a:t>
            </a:r>
            <a:r>
              <a:rPr lang="en-US" b="0" dirty="0" err="1" smtClean="0"/>
              <a:t>responsabilité</a:t>
            </a:r>
            <a:r>
              <a:rPr lang="en-US" b="0" dirty="0" smtClean="0"/>
              <a:t> pour </a:t>
            </a:r>
            <a:r>
              <a:rPr lang="en-US" b="0" dirty="0" err="1" smtClean="0"/>
              <a:t>une</a:t>
            </a:r>
            <a:r>
              <a:rPr lang="en-US" b="0" dirty="0" smtClean="0"/>
              <a:t> </a:t>
            </a:r>
            <a:r>
              <a:rPr lang="en-US" b="0" dirty="0" err="1" smtClean="0"/>
              <a:t>gestion</a:t>
            </a:r>
            <a:r>
              <a:rPr lang="en-US" b="0" dirty="0" smtClean="0"/>
              <a:t> </a:t>
            </a:r>
            <a:r>
              <a:rPr lang="en-US" b="0" dirty="0" err="1" smtClean="0"/>
              <a:t>efficace</a:t>
            </a:r>
            <a:endParaRPr lang="en-US" b="0" dirty="0" smtClean="0"/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b="0" dirty="0" smtClean="0"/>
              <a:t>Donner </a:t>
            </a:r>
            <a:r>
              <a:rPr lang="en-US" b="0" dirty="0" err="1" smtClean="0"/>
              <a:t>une</a:t>
            </a:r>
            <a:r>
              <a:rPr lang="en-US" b="0" dirty="0" smtClean="0"/>
              <a:t> </a:t>
            </a:r>
            <a:r>
              <a:rPr lang="en-US" b="0" dirty="0" err="1" smtClean="0"/>
              <a:t>autonomie</a:t>
            </a:r>
            <a:r>
              <a:rPr lang="en-US" b="0" dirty="0" smtClean="0"/>
              <a:t> au </a:t>
            </a:r>
            <a:r>
              <a:rPr lang="en-US" b="0" dirty="0" err="1" smtClean="0"/>
              <a:t>ministère</a:t>
            </a:r>
            <a:r>
              <a:rPr lang="en-US" b="0" dirty="0" smtClean="0"/>
              <a:t> des Finances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b="0" dirty="0" err="1" smtClean="0"/>
              <a:t>Définir</a:t>
            </a:r>
            <a:r>
              <a:rPr lang="en-US" b="0" dirty="0" smtClean="0"/>
              <a:t> les </a:t>
            </a:r>
            <a:r>
              <a:rPr lang="en-US" b="0" dirty="0" err="1" smtClean="0"/>
              <a:t>principes</a:t>
            </a:r>
            <a:r>
              <a:rPr lang="en-US" b="0" dirty="0" smtClean="0"/>
              <a:t> </a:t>
            </a:r>
            <a:r>
              <a:rPr lang="en-US" b="0" dirty="0" err="1" smtClean="0"/>
              <a:t>d’une</a:t>
            </a:r>
            <a:r>
              <a:rPr lang="en-US" b="0" dirty="0" smtClean="0"/>
              <a:t> </a:t>
            </a:r>
            <a:r>
              <a:rPr lang="en-US" b="0" dirty="0" err="1" smtClean="0"/>
              <a:t>gestion</a:t>
            </a:r>
            <a:r>
              <a:rPr lang="en-US" b="0" dirty="0" smtClean="0"/>
              <a:t> </a:t>
            </a:r>
            <a:r>
              <a:rPr lang="en-US" b="0" dirty="0" err="1" smtClean="0"/>
              <a:t>fiscale</a:t>
            </a:r>
            <a:r>
              <a:rPr lang="en-US" b="0" dirty="0" smtClean="0"/>
              <a:t> </a:t>
            </a:r>
            <a:r>
              <a:rPr lang="en-US" b="0" dirty="0" err="1" smtClean="0"/>
              <a:t>responsable</a:t>
            </a:r>
            <a:endParaRPr lang="en-US" b="0" dirty="0" smtClean="0"/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b="0" dirty="0" err="1" smtClean="0"/>
              <a:t>Définir</a:t>
            </a:r>
            <a:r>
              <a:rPr lang="en-US" b="0" dirty="0" smtClean="0"/>
              <a:t> les obligations </a:t>
            </a:r>
            <a:r>
              <a:rPr lang="en-US" b="0" dirty="0" err="1" smtClean="0"/>
              <a:t>en</a:t>
            </a:r>
            <a:r>
              <a:rPr lang="en-US" b="0" dirty="0" smtClean="0"/>
              <a:t> </a:t>
            </a:r>
            <a:r>
              <a:rPr lang="en-US" b="0" dirty="0" err="1" smtClean="0"/>
              <a:t>matière</a:t>
            </a:r>
            <a:r>
              <a:rPr lang="en-US" b="0" dirty="0" smtClean="0"/>
              <a:t> </a:t>
            </a:r>
            <a:r>
              <a:rPr lang="en-US" b="0" dirty="0" err="1" smtClean="0"/>
              <a:t>d’établissement</a:t>
            </a:r>
            <a:r>
              <a:rPr lang="en-US" b="0" dirty="0" smtClean="0"/>
              <a:t> de rapports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b="0" dirty="0" err="1" smtClean="0"/>
              <a:t>Autoriser</a:t>
            </a:r>
            <a:r>
              <a:rPr lang="en-US" b="0" dirty="0" smtClean="0"/>
              <a:t> les </a:t>
            </a:r>
            <a:r>
              <a:rPr lang="en-US" b="0" dirty="0" err="1" smtClean="0"/>
              <a:t>dépenses</a:t>
            </a:r>
            <a:r>
              <a:rPr lang="en-US" b="0" dirty="0" smtClean="0"/>
              <a:t> et les </a:t>
            </a:r>
            <a:r>
              <a:rPr lang="en-US" b="0" dirty="0" err="1" smtClean="0"/>
              <a:t>encaissements</a:t>
            </a:r>
            <a:r>
              <a:rPr lang="en-US" b="0" dirty="0" smtClean="0"/>
              <a:t> </a:t>
            </a:r>
          </a:p>
          <a:p>
            <a:endParaRPr lang="en-GB" dirty="0" smtClean="0"/>
          </a:p>
        </p:txBody>
      </p:sp>
      <p:sp>
        <p:nvSpPr>
          <p:cNvPr id="1638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62F4D9-4FFE-4E9A-8787-055C2136AE6A}" type="slidenum">
              <a:rPr lang="en-GB" smtClean="0"/>
              <a:pPr/>
              <a:t>12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7105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 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186004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 Budget 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Principes budgétaires clefs et cadre législatif et règlementaire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Procédure de préparation du budget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 cadre des dépenses à moyen terme</a:t>
            </a:r>
          </a:p>
          <a:p>
            <a:pPr>
              <a:defRPr/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4642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2"/>
          <p:cNvSpPr txBox="1">
            <a:spLocks noGrp="1"/>
          </p:cNvSpPr>
          <p:nvPr/>
        </p:nvSpPr>
        <p:spPr bwMode="auto">
          <a:xfrm>
            <a:off x="4648200" y="6172200"/>
            <a:ext cx="533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fld id="{0A59E9EA-F964-4A98-99E0-031016D84110}" type="slidenum">
              <a:rPr lang="en-GB" altLang="en-US">
                <a:latin typeface="Arial" charset="0"/>
              </a:rPr>
              <a:pPr eaLnBrk="0" hangingPunct="0">
                <a:spcBef>
                  <a:spcPct val="50000"/>
                </a:spcBef>
              </a:pPr>
              <a:t>14</a:t>
            </a:fld>
            <a:endParaRPr lang="en-GB" altLang="en-US">
              <a:latin typeface="Arial" charset="0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228600" y="1903413"/>
            <a:ext cx="8591550" cy="4713287"/>
            <a:chOff x="144" y="1199"/>
            <a:chExt cx="5412" cy="2969"/>
          </a:xfrm>
        </p:grpSpPr>
        <p:sp>
          <p:nvSpPr>
            <p:cNvPr id="9221" name="AutoShape 6"/>
            <p:cNvSpPr>
              <a:spLocks noChangeAspect="1" noChangeArrowheads="1" noTextEdit="1"/>
            </p:cNvSpPr>
            <p:nvPr/>
          </p:nvSpPr>
          <p:spPr bwMode="auto">
            <a:xfrm>
              <a:off x="144" y="1199"/>
              <a:ext cx="5412" cy="2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9222" name="Rectangle 8"/>
            <p:cNvSpPr>
              <a:spLocks noChangeArrowheads="1"/>
            </p:cNvSpPr>
            <p:nvPr/>
          </p:nvSpPr>
          <p:spPr bwMode="auto">
            <a:xfrm>
              <a:off x="144" y="1200"/>
              <a:ext cx="154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79" name="Rectangle 10"/>
            <p:cNvSpPr>
              <a:spLocks noChangeArrowheads="1"/>
            </p:cNvSpPr>
            <p:nvPr/>
          </p:nvSpPr>
          <p:spPr bwMode="auto">
            <a:xfrm>
              <a:off x="905" y="1665"/>
              <a:ext cx="2544" cy="450"/>
            </a:xfrm>
            <a:prstGeom prst="rect">
              <a:avLst/>
            </a:prstGeom>
            <a:solidFill>
              <a:srgbClr val="99CCFF"/>
            </a:solidFill>
            <a:ln w="23813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 altLang="en-US"/>
            </a:p>
          </p:txBody>
        </p:sp>
        <p:sp>
          <p:nvSpPr>
            <p:cNvPr id="9225" name="Rectangle 14"/>
            <p:cNvSpPr>
              <a:spLocks noChangeArrowheads="1"/>
            </p:cNvSpPr>
            <p:nvPr/>
          </p:nvSpPr>
          <p:spPr bwMode="auto">
            <a:xfrm>
              <a:off x="1350" y="1735"/>
              <a:ext cx="1628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3175" algn="ctr"/>
              <a:r>
                <a:rPr lang="en-US" altLang="en-US" sz="13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r-FR" alt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Détermine les plafonds ministériels de dépenses</a:t>
              </a:r>
              <a:endParaRPr lang="fr-FR" altLang="en-US" sz="1600" b="1" dirty="0"/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42" y="1666"/>
              <a:ext cx="663" cy="2021"/>
              <a:chOff x="242" y="1666"/>
              <a:chExt cx="663" cy="2021"/>
            </a:xfrm>
          </p:grpSpPr>
          <p:sp>
            <p:nvSpPr>
              <p:cNvPr id="9276" name="Rectangle 17"/>
              <p:cNvSpPr>
                <a:spLocks noChangeArrowheads="1"/>
              </p:cNvSpPr>
              <p:nvPr/>
            </p:nvSpPr>
            <p:spPr bwMode="auto">
              <a:xfrm>
                <a:off x="242" y="1666"/>
                <a:ext cx="663" cy="2021"/>
              </a:xfrm>
              <a:prstGeom prst="rect">
                <a:avLst/>
              </a:prstGeom>
              <a:solidFill>
                <a:srgbClr val="A9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  <p:sp>
            <p:nvSpPr>
              <p:cNvPr id="9277" name="Rectangle 18"/>
              <p:cNvSpPr>
                <a:spLocks noChangeArrowheads="1"/>
              </p:cNvSpPr>
              <p:nvPr/>
            </p:nvSpPr>
            <p:spPr bwMode="auto">
              <a:xfrm>
                <a:off x="242" y="1666"/>
                <a:ext cx="663" cy="2021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</p:grpSp>
        <p:sp>
          <p:nvSpPr>
            <p:cNvPr id="9228" name="Rectangle 20"/>
            <p:cNvSpPr>
              <a:spLocks noChangeArrowheads="1"/>
            </p:cNvSpPr>
            <p:nvPr/>
          </p:nvSpPr>
          <p:spPr bwMode="auto">
            <a:xfrm rot="16200000">
              <a:off x="-178" y="2507"/>
              <a:ext cx="153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2000" b="1" dirty="0" err="1" smtClean="0">
                  <a:solidFill>
                    <a:srgbClr val="000000"/>
                  </a:solidFill>
                  <a:latin typeface="Times New Roman" pitchFamily="18" charset="0"/>
                </a:rPr>
                <a:t>Ministère</a:t>
              </a:r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 des finances</a:t>
              </a:r>
              <a:endParaRPr lang="en-US" altLang="en-US" sz="2000" dirty="0"/>
            </a:p>
          </p:txBody>
        </p:sp>
        <p:sp>
          <p:nvSpPr>
            <p:cNvPr id="9229" name="Rectangle 21"/>
            <p:cNvSpPr>
              <a:spLocks noChangeArrowheads="1"/>
            </p:cNvSpPr>
            <p:nvPr/>
          </p:nvSpPr>
          <p:spPr bwMode="auto">
            <a:xfrm rot="-5400000">
              <a:off x="509" y="2091"/>
              <a:ext cx="161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grpSp>
          <p:nvGrpSpPr>
            <p:cNvPr id="4" name="Group 24"/>
            <p:cNvGrpSpPr>
              <a:grpSpLocks/>
            </p:cNvGrpSpPr>
            <p:nvPr/>
          </p:nvGrpSpPr>
          <p:grpSpPr bwMode="auto">
            <a:xfrm>
              <a:off x="4771" y="1636"/>
              <a:ext cx="672" cy="2051"/>
              <a:chOff x="4771" y="1636"/>
              <a:chExt cx="672" cy="2051"/>
            </a:xfrm>
          </p:grpSpPr>
          <p:sp>
            <p:nvSpPr>
              <p:cNvPr id="9274" name="Rectangle 22"/>
              <p:cNvSpPr>
                <a:spLocks noChangeArrowheads="1"/>
              </p:cNvSpPr>
              <p:nvPr/>
            </p:nvSpPr>
            <p:spPr bwMode="auto">
              <a:xfrm>
                <a:off x="4779" y="1673"/>
                <a:ext cx="664" cy="2014"/>
              </a:xfrm>
              <a:prstGeom prst="rect">
                <a:avLst/>
              </a:prstGeom>
              <a:solidFill>
                <a:srgbClr val="A9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  <p:sp>
            <p:nvSpPr>
              <p:cNvPr id="9275" name="Rectangle 23"/>
              <p:cNvSpPr>
                <a:spLocks noChangeArrowheads="1"/>
              </p:cNvSpPr>
              <p:nvPr/>
            </p:nvSpPr>
            <p:spPr bwMode="auto">
              <a:xfrm>
                <a:off x="4771" y="1636"/>
                <a:ext cx="664" cy="2014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 dirty="0"/>
              </a:p>
            </p:txBody>
          </p:sp>
        </p:grpSp>
        <p:sp>
          <p:nvSpPr>
            <p:cNvPr id="9231" name="Rectangle 25"/>
            <p:cNvSpPr>
              <a:spLocks noChangeArrowheads="1"/>
            </p:cNvSpPr>
            <p:nvPr/>
          </p:nvSpPr>
          <p:spPr bwMode="auto">
            <a:xfrm rot="5400000">
              <a:off x="4370" y="2399"/>
              <a:ext cx="145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fr-FR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Ministères</a:t>
              </a:r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r-FR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sectoriels</a:t>
              </a:r>
              <a:endParaRPr lang="fr-FR" altLang="en-US" sz="2000" dirty="0"/>
            </a:p>
          </p:txBody>
        </p:sp>
        <p:sp>
          <p:nvSpPr>
            <p:cNvPr id="9232" name="Rectangle 27"/>
            <p:cNvSpPr>
              <a:spLocks noChangeArrowheads="1"/>
            </p:cNvSpPr>
            <p:nvPr/>
          </p:nvSpPr>
          <p:spPr bwMode="auto">
            <a:xfrm rot="5400000">
              <a:off x="5015" y="3023"/>
              <a:ext cx="161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73" name="Freeform 29"/>
            <p:cNvSpPr>
              <a:spLocks/>
            </p:cNvSpPr>
            <p:nvPr/>
          </p:nvSpPr>
          <p:spPr bwMode="auto">
            <a:xfrm>
              <a:off x="905" y="3240"/>
              <a:ext cx="2529" cy="654"/>
            </a:xfrm>
            <a:custGeom>
              <a:avLst/>
              <a:gdLst>
                <a:gd name="T0" fmla="*/ 0 w 2529"/>
                <a:gd name="T1" fmla="*/ 0 h 654"/>
                <a:gd name="T2" fmla="*/ 2529 w 2529"/>
                <a:gd name="T3" fmla="*/ 0 h 654"/>
                <a:gd name="T4" fmla="*/ 2529 w 2529"/>
                <a:gd name="T5" fmla="*/ 443 h 654"/>
                <a:gd name="T6" fmla="*/ 1581 w 2529"/>
                <a:gd name="T7" fmla="*/ 443 h 654"/>
                <a:gd name="T8" fmla="*/ 1581 w 2529"/>
                <a:gd name="T9" fmla="*/ 545 h 654"/>
                <a:gd name="T10" fmla="*/ 1897 w 2529"/>
                <a:gd name="T11" fmla="*/ 545 h 654"/>
                <a:gd name="T12" fmla="*/ 1265 w 2529"/>
                <a:gd name="T13" fmla="*/ 654 h 654"/>
                <a:gd name="T14" fmla="*/ 633 w 2529"/>
                <a:gd name="T15" fmla="*/ 545 h 654"/>
                <a:gd name="T16" fmla="*/ 949 w 2529"/>
                <a:gd name="T17" fmla="*/ 545 h 654"/>
                <a:gd name="T18" fmla="*/ 949 w 2529"/>
                <a:gd name="T19" fmla="*/ 443 h 654"/>
                <a:gd name="T20" fmla="*/ 0 w 2529"/>
                <a:gd name="T21" fmla="*/ 443 h 654"/>
                <a:gd name="T22" fmla="*/ 0 w 2529"/>
                <a:gd name="T23" fmla="*/ 0 h 6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29" h="654">
                  <a:moveTo>
                    <a:pt x="0" y="0"/>
                  </a:moveTo>
                  <a:lnTo>
                    <a:pt x="2529" y="0"/>
                  </a:lnTo>
                  <a:lnTo>
                    <a:pt x="2529" y="443"/>
                  </a:lnTo>
                  <a:lnTo>
                    <a:pt x="1581" y="443"/>
                  </a:lnTo>
                  <a:lnTo>
                    <a:pt x="1581" y="545"/>
                  </a:lnTo>
                  <a:lnTo>
                    <a:pt x="1897" y="545"/>
                  </a:lnTo>
                  <a:lnTo>
                    <a:pt x="1265" y="654"/>
                  </a:lnTo>
                  <a:lnTo>
                    <a:pt x="633" y="545"/>
                  </a:lnTo>
                  <a:lnTo>
                    <a:pt x="949" y="545"/>
                  </a:lnTo>
                  <a:lnTo>
                    <a:pt x="949" y="443"/>
                  </a:lnTo>
                  <a:lnTo>
                    <a:pt x="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/>
            </a:solidFill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9235" name="Rectangle 33"/>
            <p:cNvSpPr>
              <a:spLocks noChangeArrowheads="1"/>
            </p:cNvSpPr>
            <p:nvPr/>
          </p:nvSpPr>
          <p:spPr bwMode="auto">
            <a:xfrm>
              <a:off x="1575" y="3285"/>
              <a:ext cx="1287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3175" algn="ctr"/>
              <a:r>
                <a:rPr lang="en-US" altLang="en-US" sz="13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r-FR" altLang="en-US" sz="1300" dirty="0" smtClean="0">
                  <a:solidFill>
                    <a:srgbClr val="000000"/>
                  </a:solidFill>
                  <a:latin typeface="Times New Roman" pitchFamily="18" charset="0"/>
                </a:rPr>
                <a:t>P</a:t>
              </a:r>
              <a:r>
                <a:rPr lang="fr-FR" alt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rojet de budget soumis au Parlement </a:t>
              </a:r>
              <a:endParaRPr lang="fr-FR" altLang="en-US" sz="1600" b="1" dirty="0" smtClean="0"/>
            </a:p>
            <a:p>
              <a:pPr marL="3175"/>
              <a:r>
                <a:rPr lang="en-US" alt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  </a:t>
              </a:r>
              <a:endParaRPr lang="en-US" altLang="en-US" sz="1600" b="1" dirty="0"/>
            </a:p>
          </p:txBody>
        </p:sp>
        <p:sp>
          <p:nvSpPr>
            <p:cNvPr id="9237" name="Rectangle 36"/>
            <p:cNvSpPr>
              <a:spLocks noChangeArrowheads="1"/>
            </p:cNvSpPr>
            <p:nvPr/>
          </p:nvSpPr>
          <p:spPr bwMode="auto">
            <a:xfrm>
              <a:off x="2742" y="3514"/>
              <a:ext cx="154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38" name="Rectangle 37"/>
            <p:cNvSpPr>
              <a:spLocks noChangeArrowheads="1"/>
            </p:cNvSpPr>
            <p:nvPr/>
          </p:nvSpPr>
          <p:spPr bwMode="auto">
            <a:xfrm>
              <a:off x="1040" y="3633"/>
              <a:ext cx="154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71" name="Freeform 39"/>
            <p:cNvSpPr>
              <a:spLocks/>
            </p:cNvSpPr>
            <p:nvPr/>
          </p:nvSpPr>
          <p:spPr bwMode="auto">
            <a:xfrm>
              <a:off x="900" y="2165"/>
              <a:ext cx="3857" cy="310"/>
            </a:xfrm>
            <a:custGeom>
              <a:avLst/>
              <a:gdLst>
                <a:gd name="T0" fmla="*/ 0 w 3851"/>
                <a:gd name="T1" fmla="*/ 0 h 310"/>
                <a:gd name="T2" fmla="*/ 0 w 3851"/>
                <a:gd name="T3" fmla="*/ 310 h 310"/>
                <a:gd name="T4" fmla="*/ 2568 w 3851"/>
                <a:gd name="T5" fmla="*/ 310 h 310"/>
                <a:gd name="T6" fmla="*/ 2568 w 3851"/>
                <a:gd name="T7" fmla="*/ 194 h 310"/>
                <a:gd name="T8" fmla="*/ 3210 w 3851"/>
                <a:gd name="T9" fmla="*/ 194 h 310"/>
                <a:gd name="T10" fmla="*/ 3210 w 3851"/>
                <a:gd name="T11" fmla="*/ 233 h 310"/>
                <a:gd name="T12" fmla="*/ 3851 w 3851"/>
                <a:gd name="T13" fmla="*/ 155 h 310"/>
                <a:gd name="T14" fmla="*/ 3210 w 3851"/>
                <a:gd name="T15" fmla="*/ 77 h 310"/>
                <a:gd name="T16" fmla="*/ 3210 w 3851"/>
                <a:gd name="T17" fmla="*/ 116 h 310"/>
                <a:gd name="T18" fmla="*/ 2568 w 3851"/>
                <a:gd name="T19" fmla="*/ 116 h 310"/>
                <a:gd name="T20" fmla="*/ 2568 w 3851"/>
                <a:gd name="T21" fmla="*/ 0 h 310"/>
                <a:gd name="T22" fmla="*/ 0 w 3851"/>
                <a:gd name="T23" fmla="*/ 0 h 3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51" h="310">
                  <a:moveTo>
                    <a:pt x="0" y="0"/>
                  </a:moveTo>
                  <a:lnTo>
                    <a:pt x="0" y="310"/>
                  </a:lnTo>
                  <a:lnTo>
                    <a:pt x="2568" y="310"/>
                  </a:lnTo>
                  <a:lnTo>
                    <a:pt x="2568" y="194"/>
                  </a:lnTo>
                  <a:lnTo>
                    <a:pt x="3210" y="194"/>
                  </a:lnTo>
                  <a:lnTo>
                    <a:pt x="3210" y="233"/>
                  </a:lnTo>
                  <a:lnTo>
                    <a:pt x="3851" y="155"/>
                  </a:lnTo>
                  <a:lnTo>
                    <a:pt x="3210" y="77"/>
                  </a:lnTo>
                  <a:lnTo>
                    <a:pt x="3210" y="116"/>
                  </a:lnTo>
                  <a:lnTo>
                    <a:pt x="2568" y="116"/>
                  </a:lnTo>
                  <a:lnTo>
                    <a:pt x="25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/>
            </a:solidFill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9241" name="Rectangle 43"/>
            <p:cNvSpPr>
              <a:spLocks noChangeArrowheads="1"/>
            </p:cNvSpPr>
            <p:nvPr/>
          </p:nvSpPr>
          <p:spPr bwMode="auto">
            <a:xfrm>
              <a:off x="1342" y="2230"/>
              <a:ext cx="168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 algn="ctr"/>
              <a:r>
                <a:rPr lang="fr-FR" alt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Envoie la circulaire budgétaire</a:t>
              </a:r>
              <a:endParaRPr lang="fr-FR" altLang="en-US" sz="1600" b="1" dirty="0"/>
            </a:p>
          </p:txBody>
        </p:sp>
        <p:sp>
          <p:nvSpPr>
            <p:cNvPr id="9242" name="Rectangle 45"/>
            <p:cNvSpPr>
              <a:spLocks noChangeArrowheads="1"/>
            </p:cNvSpPr>
            <p:nvPr/>
          </p:nvSpPr>
          <p:spPr bwMode="auto">
            <a:xfrm>
              <a:off x="2540" y="2211"/>
              <a:ext cx="154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69" name="Freeform 47"/>
            <p:cNvSpPr>
              <a:spLocks/>
            </p:cNvSpPr>
            <p:nvPr/>
          </p:nvSpPr>
          <p:spPr bwMode="auto">
            <a:xfrm>
              <a:off x="900" y="2524"/>
              <a:ext cx="3869" cy="311"/>
            </a:xfrm>
            <a:custGeom>
              <a:avLst/>
              <a:gdLst>
                <a:gd name="T0" fmla="*/ 1290 w 3869"/>
                <a:gd name="T1" fmla="*/ 0 h 311"/>
                <a:gd name="T2" fmla="*/ 1290 w 3869"/>
                <a:gd name="T3" fmla="*/ 116 h 311"/>
                <a:gd name="T4" fmla="*/ 645 w 3869"/>
                <a:gd name="T5" fmla="*/ 116 h 311"/>
                <a:gd name="T6" fmla="*/ 645 w 3869"/>
                <a:gd name="T7" fmla="*/ 77 h 311"/>
                <a:gd name="T8" fmla="*/ 0 w 3869"/>
                <a:gd name="T9" fmla="*/ 155 h 311"/>
                <a:gd name="T10" fmla="*/ 645 w 3869"/>
                <a:gd name="T11" fmla="*/ 233 h 311"/>
                <a:gd name="T12" fmla="*/ 645 w 3869"/>
                <a:gd name="T13" fmla="*/ 194 h 311"/>
                <a:gd name="T14" fmla="*/ 1290 w 3869"/>
                <a:gd name="T15" fmla="*/ 194 h 311"/>
                <a:gd name="T16" fmla="*/ 1290 w 3869"/>
                <a:gd name="T17" fmla="*/ 311 h 311"/>
                <a:gd name="T18" fmla="*/ 3869 w 3869"/>
                <a:gd name="T19" fmla="*/ 311 h 311"/>
                <a:gd name="T20" fmla="*/ 3869 w 3869"/>
                <a:gd name="T21" fmla="*/ 0 h 311"/>
                <a:gd name="T22" fmla="*/ 1290 w 3869"/>
                <a:gd name="T23" fmla="*/ 0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69" h="311">
                  <a:moveTo>
                    <a:pt x="1290" y="0"/>
                  </a:moveTo>
                  <a:lnTo>
                    <a:pt x="1290" y="116"/>
                  </a:lnTo>
                  <a:lnTo>
                    <a:pt x="645" y="116"/>
                  </a:lnTo>
                  <a:lnTo>
                    <a:pt x="645" y="77"/>
                  </a:lnTo>
                  <a:lnTo>
                    <a:pt x="0" y="155"/>
                  </a:lnTo>
                  <a:lnTo>
                    <a:pt x="645" y="233"/>
                  </a:lnTo>
                  <a:lnTo>
                    <a:pt x="645" y="194"/>
                  </a:lnTo>
                  <a:lnTo>
                    <a:pt x="1290" y="194"/>
                  </a:lnTo>
                  <a:lnTo>
                    <a:pt x="1290" y="311"/>
                  </a:lnTo>
                  <a:lnTo>
                    <a:pt x="3869" y="311"/>
                  </a:lnTo>
                  <a:lnTo>
                    <a:pt x="3869" y="0"/>
                  </a:lnTo>
                  <a:lnTo>
                    <a:pt x="1290" y="0"/>
                  </a:lnTo>
                  <a:close/>
                </a:path>
              </a:pathLst>
            </a:custGeom>
            <a:solidFill>
              <a:srgbClr val="99CCFF"/>
            </a:solidFill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9245" name="Rectangle 50"/>
            <p:cNvSpPr>
              <a:spLocks noChangeArrowheads="1"/>
            </p:cNvSpPr>
            <p:nvPr/>
          </p:nvSpPr>
          <p:spPr bwMode="auto">
            <a:xfrm>
              <a:off x="3036" y="2527"/>
              <a:ext cx="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endParaRPr lang="en-US" altLang="en-US"/>
            </a:p>
          </p:txBody>
        </p:sp>
        <p:sp>
          <p:nvSpPr>
            <p:cNvPr id="9246" name="Rectangle 51"/>
            <p:cNvSpPr>
              <a:spLocks noChangeArrowheads="1"/>
            </p:cNvSpPr>
            <p:nvPr/>
          </p:nvSpPr>
          <p:spPr bwMode="auto">
            <a:xfrm>
              <a:off x="2555" y="2590"/>
              <a:ext cx="155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 algn="ctr"/>
              <a:r>
                <a:rPr lang="en-US" altLang="en-US" sz="13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r-FR" alt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Soumettent leurs demandes</a:t>
              </a:r>
              <a:endParaRPr lang="fr-FR" altLang="en-US" sz="1600" b="1" dirty="0"/>
            </a:p>
          </p:txBody>
        </p:sp>
        <p:sp>
          <p:nvSpPr>
            <p:cNvPr id="9247" name="Rectangle 52"/>
            <p:cNvSpPr>
              <a:spLocks noChangeArrowheads="1"/>
            </p:cNvSpPr>
            <p:nvPr/>
          </p:nvSpPr>
          <p:spPr bwMode="auto">
            <a:xfrm>
              <a:off x="4206" y="2527"/>
              <a:ext cx="154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67" name="Freeform 54"/>
            <p:cNvSpPr>
              <a:spLocks/>
            </p:cNvSpPr>
            <p:nvPr/>
          </p:nvSpPr>
          <p:spPr bwMode="auto">
            <a:xfrm>
              <a:off x="910" y="2877"/>
              <a:ext cx="3869" cy="318"/>
            </a:xfrm>
            <a:custGeom>
              <a:avLst/>
              <a:gdLst>
                <a:gd name="T0" fmla="*/ 967 w 3869"/>
                <a:gd name="T1" fmla="*/ 0 h 318"/>
                <a:gd name="T2" fmla="*/ 967 w 3869"/>
                <a:gd name="T3" fmla="*/ 120 h 318"/>
                <a:gd name="T4" fmla="*/ 484 w 3869"/>
                <a:gd name="T5" fmla="*/ 120 h 318"/>
                <a:gd name="T6" fmla="*/ 484 w 3869"/>
                <a:gd name="T7" fmla="*/ 80 h 318"/>
                <a:gd name="T8" fmla="*/ 0 w 3869"/>
                <a:gd name="T9" fmla="*/ 159 h 318"/>
                <a:gd name="T10" fmla="*/ 484 w 3869"/>
                <a:gd name="T11" fmla="*/ 239 h 318"/>
                <a:gd name="T12" fmla="*/ 484 w 3869"/>
                <a:gd name="T13" fmla="*/ 199 h 318"/>
                <a:gd name="T14" fmla="*/ 967 w 3869"/>
                <a:gd name="T15" fmla="*/ 199 h 318"/>
                <a:gd name="T16" fmla="*/ 967 w 3869"/>
                <a:gd name="T17" fmla="*/ 318 h 318"/>
                <a:gd name="T18" fmla="*/ 2902 w 3869"/>
                <a:gd name="T19" fmla="*/ 318 h 318"/>
                <a:gd name="T20" fmla="*/ 2902 w 3869"/>
                <a:gd name="T21" fmla="*/ 199 h 318"/>
                <a:gd name="T22" fmla="*/ 3386 w 3869"/>
                <a:gd name="T23" fmla="*/ 199 h 318"/>
                <a:gd name="T24" fmla="*/ 3386 w 3869"/>
                <a:gd name="T25" fmla="*/ 239 h 318"/>
                <a:gd name="T26" fmla="*/ 3869 w 3869"/>
                <a:gd name="T27" fmla="*/ 159 h 318"/>
                <a:gd name="T28" fmla="*/ 3386 w 3869"/>
                <a:gd name="T29" fmla="*/ 80 h 318"/>
                <a:gd name="T30" fmla="*/ 3386 w 3869"/>
                <a:gd name="T31" fmla="*/ 120 h 318"/>
                <a:gd name="T32" fmla="*/ 2902 w 3869"/>
                <a:gd name="T33" fmla="*/ 120 h 318"/>
                <a:gd name="T34" fmla="*/ 2902 w 3869"/>
                <a:gd name="T35" fmla="*/ 0 h 318"/>
                <a:gd name="T36" fmla="*/ 967 w 3869"/>
                <a:gd name="T37" fmla="*/ 0 h 3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869" h="318">
                  <a:moveTo>
                    <a:pt x="967" y="0"/>
                  </a:moveTo>
                  <a:lnTo>
                    <a:pt x="967" y="120"/>
                  </a:lnTo>
                  <a:lnTo>
                    <a:pt x="484" y="120"/>
                  </a:lnTo>
                  <a:lnTo>
                    <a:pt x="484" y="80"/>
                  </a:lnTo>
                  <a:lnTo>
                    <a:pt x="0" y="159"/>
                  </a:lnTo>
                  <a:lnTo>
                    <a:pt x="484" y="239"/>
                  </a:lnTo>
                  <a:lnTo>
                    <a:pt x="484" y="199"/>
                  </a:lnTo>
                  <a:lnTo>
                    <a:pt x="967" y="199"/>
                  </a:lnTo>
                  <a:lnTo>
                    <a:pt x="967" y="318"/>
                  </a:lnTo>
                  <a:lnTo>
                    <a:pt x="2902" y="318"/>
                  </a:lnTo>
                  <a:lnTo>
                    <a:pt x="2902" y="199"/>
                  </a:lnTo>
                  <a:lnTo>
                    <a:pt x="3386" y="199"/>
                  </a:lnTo>
                  <a:lnTo>
                    <a:pt x="3386" y="239"/>
                  </a:lnTo>
                  <a:lnTo>
                    <a:pt x="3869" y="159"/>
                  </a:lnTo>
                  <a:lnTo>
                    <a:pt x="3386" y="80"/>
                  </a:lnTo>
                  <a:lnTo>
                    <a:pt x="3386" y="120"/>
                  </a:lnTo>
                  <a:lnTo>
                    <a:pt x="2902" y="120"/>
                  </a:lnTo>
                  <a:lnTo>
                    <a:pt x="2902" y="0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99CCFF"/>
            </a:solidFill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9250" name="Rectangle 57"/>
            <p:cNvSpPr>
              <a:spLocks noChangeArrowheads="1"/>
            </p:cNvSpPr>
            <p:nvPr/>
          </p:nvSpPr>
          <p:spPr bwMode="auto">
            <a:xfrm>
              <a:off x="2324" y="2915"/>
              <a:ext cx="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endParaRPr lang="en-US" altLang="en-US"/>
            </a:p>
          </p:txBody>
        </p:sp>
        <p:sp>
          <p:nvSpPr>
            <p:cNvPr id="9251" name="Rectangle 58"/>
            <p:cNvSpPr>
              <a:spLocks noChangeArrowheads="1"/>
            </p:cNvSpPr>
            <p:nvPr/>
          </p:nvSpPr>
          <p:spPr bwMode="auto">
            <a:xfrm>
              <a:off x="2089" y="2950"/>
              <a:ext cx="138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 algn="ctr"/>
              <a:r>
                <a:rPr lang="en-US" altLang="en-US" sz="13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r-FR" alt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Conférences budgétaires</a:t>
              </a:r>
              <a:endParaRPr lang="fr-FR" altLang="en-US" sz="1600" b="1" dirty="0"/>
            </a:p>
          </p:txBody>
        </p:sp>
        <p:sp>
          <p:nvSpPr>
            <p:cNvPr id="9252" name="Rectangle 59"/>
            <p:cNvSpPr>
              <a:spLocks noChangeArrowheads="1"/>
            </p:cNvSpPr>
            <p:nvPr/>
          </p:nvSpPr>
          <p:spPr bwMode="auto">
            <a:xfrm>
              <a:off x="3654" y="2915"/>
              <a:ext cx="154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grpSp>
          <p:nvGrpSpPr>
            <p:cNvPr id="5" name="Group 62"/>
            <p:cNvGrpSpPr>
              <a:grpSpLocks/>
            </p:cNvGrpSpPr>
            <p:nvPr/>
          </p:nvGrpSpPr>
          <p:grpSpPr bwMode="auto">
            <a:xfrm>
              <a:off x="913" y="3893"/>
              <a:ext cx="2521" cy="218"/>
              <a:chOff x="913" y="3893"/>
              <a:chExt cx="2521" cy="218"/>
            </a:xfrm>
          </p:grpSpPr>
          <p:sp>
            <p:nvSpPr>
              <p:cNvPr id="9264" name="Rectangle 60"/>
              <p:cNvSpPr>
                <a:spLocks noChangeArrowheads="1"/>
              </p:cNvSpPr>
              <p:nvPr/>
            </p:nvSpPr>
            <p:spPr bwMode="auto">
              <a:xfrm>
                <a:off x="913" y="3893"/>
                <a:ext cx="2521" cy="218"/>
              </a:xfrm>
              <a:prstGeom prst="rect">
                <a:avLst/>
              </a:prstGeom>
              <a:solidFill>
                <a:srgbClr val="A9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  <p:sp>
            <p:nvSpPr>
              <p:cNvPr id="9265" name="Rectangle 61"/>
              <p:cNvSpPr>
                <a:spLocks noChangeArrowheads="1"/>
              </p:cNvSpPr>
              <p:nvPr/>
            </p:nvSpPr>
            <p:spPr bwMode="auto">
              <a:xfrm>
                <a:off x="913" y="3893"/>
                <a:ext cx="2521" cy="218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</p:grpSp>
        <p:sp>
          <p:nvSpPr>
            <p:cNvPr id="9254" name="Rectangle 63"/>
            <p:cNvSpPr>
              <a:spLocks noChangeArrowheads="1"/>
            </p:cNvSpPr>
            <p:nvPr/>
          </p:nvSpPr>
          <p:spPr bwMode="auto">
            <a:xfrm>
              <a:off x="1793" y="3915"/>
              <a:ext cx="77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marL="3175"/>
              <a:r>
                <a:rPr lang="fr-FR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Parlement</a:t>
              </a:r>
              <a:endParaRPr lang="fr-FR" altLang="en-US" sz="2000" dirty="0"/>
            </a:p>
          </p:txBody>
        </p:sp>
        <p:sp>
          <p:nvSpPr>
            <p:cNvPr id="9255" name="Rectangle 64"/>
            <p:cNvSpPr>
              <a:spLocks noChangeArrowheads="1"/>
            </p:cNvSpPr>
            <p:nvPr/>
          </p:nvSpPr>
          <p:spPr bwMode="auto">
            <a:xfrm>
              <a:off x="2742" y="3931"/>
              <a:ext cx="161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grpSp>
          <p:nvGrpSpPr>
            <p:cNvPr id="6" name="Group 67"/>
            <p:cNvGrpSpPr>
              <a:grpSpLocks/>
            </p:cNvGrpSpPr>
            <p:nvPr/>
          </p:nvGrpSpPr>
          <p:grpSpPr bwMode="auto">
            <a:xfrm>
              <a:off x="895" y="1262"/>
              <a:ext cx="2522" cy="218"/>
              <a:chOff x="895" y="1262"/>
              <a:chExt cx="2522" cy="218"/>
            </a:xfrm>
          </p:grpSpPr>
          <p:sp>
            <p:nvSpPr>
              <p:cNvPr id="9262" name="Rectangle 65"/>
              <p:cNvSpPr>
                <a:spLocks noChangeArrowheads="1"/>
              </p:cNvSpPr>
              <p:nvPr/>
            </p:nvSpPr>
            <p:spPr bwMode="auto">
              <a:xfrm>
                <a:off x="895" y="1262"/>
                <a:ext cx="2522" cy="218"/>
              </a:xfrm>
              <a:prstGeom prst="rect">
                <a:avLst/>
              </a:prstGeom>
              <a:solidFill>
                <a:srgbClr val="A9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  <p:sp>
            <p:nvSpPr>
              <p:cNvPr id="9263" name="Rectangle 66"/>
              <p:cNvSpPr>
                <a:spLocks noChangeArrowheads="1"/>
              </p:cNvSpPr>
              <p:nvPr/>
            </p:nvSpPr>
            <p:spPr bwMode="auto">
              <a:xfrm>
                <a:off x="895" y="1262"/>
                <a:ext cx="2522" cy="218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 altLang="en-US"/>
              </a:p>
            </p:txBody>
          </p:sp>
        </p:grpSp>
        <p:sp>
          <p:nvSpPr>
            <p:cNvPr id="9257" name="Rectangle 68"/>
            <p:cNvSpPr>
              <a:spLocks noChangeArrowheads="1"/>
            </p:cNvSpPr>
            <p:nvPr/>
          </p:nvSpPr>
          <p:spPr bwMode="auto">
            <a:xfrm>
              <a:off x="1423" y="1274"/>
              <a:ext cx="145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fr-FR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Conseil des ministres</a:t>
              </a:r>
              <a:endParaRPr lang="fr-FR" altLang="en-US" sz="2000" dirty="0"/>
            </a:p>
          </p:txBody>
        </p:sp>
        <p:sp>
          <p:nvSpPr>
            <p:cNvPr id="9258" name="Rectangle 69"/>
            <p:cNvSpPr>
              <a:spLocks noChangeArrowheads="1"/>
            </p:cNvSpPr>
            <p:nvPr/>
          </p:nvSpPr>
          <p:spPr bwMode="auto">
            <a:xfrm>
              <a:off x="2559" y="1301"/>
              <a:ext cx="161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175"/>
              <a:r>
                <a:rPr lang="en-US" altLang="en-US" sz="13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altLang="en-US"/>
            </a:p>
          </p:txBody>
        </p:sp>
        <p:sp>
          <p:nvSpPr>
            <p:cNvPr id="9261" name="Freeform 71"/>
            <p:cNvSpPr>
              <a:spLocks/>
            </p:cNvSpPr>
            <p:nvPr/>
          </p:nvSpPr>
          <p:spPr bwMode="auto">
            <a:xfrm>
              <a:off x="1575" y="1480"/>
              <a:ext cx="1160" cy="186"/>
            </a:xfrm>
            <a:custGeom>
              <a:avLst/>
              <a:gdLst>
                <a:gd name="T0" fmla="*/ 0 w 1160"/>
                <a:gd name="T1" fmla="*/ 140 h 186"/>
                <a:gd name="T2" fmla="*/ 290 w 1160"/>
                <a:gd name="T3" fmla="*/ 140 h 186"/>
                <a:gd name="T4" fmla="*/ 290 w 1160"/>
                <a:gd name="T5" fmla="*/ 0 h 186"/>
                <a:gd name="T6" fmla="*/ 870 w 1160"/>
                <a:gd name="T7" fmla="*/ 0 h 186"/>
                <a:gd name="T8" fmla="*/ 870 w 1160"/>
                <a:gd name="T9" fmla="*/ 140 h 186"/>
                <a:gd name="T10" fmla="*/ 1160 w 1160"/>
                <a:gd name="T11" fmla="*/ 140 h 186"/>
                <a:gd name="T12" fmla="*/ 580 w 1160"/>
                <a:gd name="T13" fmla="*/ 186 h 186"/>
                <a:gd name="T14" fmla="*/ 0 w 1160"/>
                <a:gd name="T15" fmla="*/ 140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0" h="186">
                  <a:moveTo>
                    <a:pt x="0" y="140"/>
                  </a:moveTo>
                  <a:lnTo>
                    <a:pt x="290" y="140"/>
                  </a:lnTo>
                  <a:lnTo>
                    <a:pt x="290" y="0"/>
                  </a:lnTo>
                  <a:lnTo>
                    <a:pt x="870" y="0"/>
                  </a:lnTo>
                  <a:lnTo>
                    <a:pt x="870" y="140"/>
                  </a:lnTo>
                  <a:lnTo>
                    <a:pt x="1160" y="140"/>
                  </a:lnTo>
                  <a:lnTo>
                    <a:pt x="580" y="186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99CCFF"/>
            </a:solidFill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</p:grpSp>
      <p:sp>
        <p:nvSpPr>
          <p:cNvPr id="45" name="Titre 2"/>
          <p:cNvSpPr txBox="1">
            <a:spLocks/>
          </p:cNvSpPr>
          <p:nvPr/>
        </p:nvSpPr>
        <p:spPr>
          <a:xfrm>
            <a:off x="71406" y="1214422"/>
            <a:ext cx="8964612" cy="571504"/>
          </a:xfrm>
          <a:prstGeom prst="rect">
            <a:avLst/>
          </a:prstGeom>
        </p:spPr>
        <p:txBody>
          <a:bodyPr/>
          <a:lstStyle/>
          <a:p>
            <a:pPr marL="358775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2800" b="1" i="0" u="none" strike="noStrike" kern="0" cap="none" spc="0" normalizeH="0" baseline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 procédure de préparation du budget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u contenu 1"/>
          <p:cNvSpPr>
            <a:spLocks noGrp="1"/>
          </p:cNvSpPr>
          <p:nvPr>
            <p:ph idx="1"/>
          </p:nvPr>
        </p:nvSpPr>
        <p:spPr>
          <a:xfrm>
            <a:off x="179388" y="2420938"/>
            <a:ext cx="8393140" cy="3240087"/>
          </a:xfrm>
        </p:spPr>
        <p:txBody>
          <a:bodyPr/>
          <a:lstStyle/>
          <a:p>
            <a:endParaRPr lang="en-GB" altLang="en-US" sz="2200" i="0" dirty="0" smtClean="0"/>
          </a:p>
          <a:p>
            <a:endParaRPr lang="en-GB" altLang="en-US" sz="2200" dirty="0" smtClean="0"/>
          </a:p>
          <a:p>
            <a:endParaRPr lang="en-GB" altLang="en-US" sz="2200" dirty="0" smtClean="0"/>
          </a:p>
        </p:txBody>
      </p:sp>
      <p:sp>
        <p:nvSpPr>
          <p:cNvPr id="44035" name="Titre 2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785818"/>
          </a:xfrm>
        </p:spPr>
        <p:txBody>
          <a:bodyPr/>
          <a:lstStyle/>
          <a:p>
            <a:pPr indent="0" eaLnBrk="1" hangingPunct="1"/>
            <a:r>
              <a:rPr lang="fr-FR" altLang="en-US" sz="2400" dirty="0" smtClean="0"/>
              <a:t>La préparation du budget : deux points clefs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0" y="1677257"/>
            <a:ext cx="8372476" cy="472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23900" marR="0" lvl="1" indent="-3683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fr-F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</a:rPr>
              <a:t>Le calendrier</a:t>
            </a:r>
            <a:r>
              <a:rPr kumimoji="0" lang="fr-FR" altLang="en-US" sz="2000" b="0" i="0" u="none" strike="noStrike" kern="0" cap="none" spc="0" normalizeH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</a:rPr>
              <a:t> </a:t>
            </a:r>
            <a:r>
              <a:rPr lang="fr-FR" altLang="en-US" sz="2000" kern="0" dirty="0" smtClean="0">
                <a:latin typeface="+mn-lt"/>
              </a:rPr>
              <a:t>de préparation du budget</a:t>
            </a:r>
            <a:endParaRPr kumimoji="0" lang="fr-FR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990600" indent="-266700">
              <a:spcAft>
                <a:spcPts val="600"/>
              </a:spcAft>
              <a:buFont typeface="Arial" pitchFamily="34" charset="0"/>
              <a:buChar char="•"/>
            </a:pPr>
            <a:r>
              <a:rPr lang="fr-FR" altLang="en-US" sz="1800" dirty="0" smtClean="0"/>
              <a:t>Le budget doit être prêt à temps et doit être voté par le Parlement avant le début de la nouvelle année budgétaire.</a:t>
            </a:r>
          </a:p>
          <a:p>
            <a:pPr marL="990600" indent="-266700">
              <a:spcAft>
                <a:spcPts val="600"/>
              </a:spcAft>
              <a:buFont typeface="Arial" pitchFamily="34" charset="0"/>
              <a:buChar char="•"/>
            </a:pPr>
            <a:r>
              <a:rPr lang="fr-FR" altLang="en-US" sz="1800" dirty="0" smtClean="0"/>
              <a:t>La procédure doit laisser suffisamment de temps aux ministères pour préparer leurs demandes budgétaires (6 semaines entre la circulaire budgétaire et la soumission des ces demandes au Min. Fin.)</a:t>
            </a:r>
          </a:p>
          <a:p>
            <a:pPr marL="990600" indent="-266700">
              <a:spcAft>
                <a:spcPts val="1200"/>
              </a:spcAft>
              <a:buClr>
                <a:srgbClr val="0F5494"/>
              </a:buClr>
              <a:buFont typeface="Arial" pitchFamily="34" charset="0"/>
              <a:buChar char="•"/>
            </a:pPr>
            <a:r>
              <a:rPr lang="fr-FR" altLang="en-US" sz="1800" dirty="0" smtClean="0"/>
              <a:t>Le parlement a besoin de temps pour analyser les projets de budget</a:t>
            </a:r>
          </a:p>
          <a:p>
            <a:pPr marL="723900" marR="0" lvl="1" indent="-3683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fr-F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n-lt"/>
              </a:rPr>
              <a:t>La circulaire budgétaire</a:t>
            </a:r>
            <a:endParaRPr kumimoji="0" lang="fr-FR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990600" marR="0" lvl="1" indent="-2667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fr-FR" altLang="en-US" sz="1800" kern="0" dirty="0" smtClean="0">
                <a:latin typeface="+mn-lt"/>
              </a:rPr>
              <a:t>1/ Comprend des directives sur l’organisation de la procédure et de la documentation technique (ex. : fiches à remplir)</a:t>
            </a:r>
          </a:p>
          <a:p>
            <a:pPr marL="990600" marR="0" lvl="1" indent="-2667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fr-FR" altLang="en-US" sz="1800" kern="0" dirty="0" smtClean="0">
                <a:latin typeface="+mn-lt"/>
              </a:rPr>
              <a:t>2/ Notifie les plafonds de dépense par ministère/institution approuvés en conseil des ministres</a:t>
            </a:r>
          </a:p>
          <a:p>
            <a:pPr marL="990600" marR="0" lvl="1" indent="-2667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fr-FR" altLang="en-US" sz="1800" kern="0" dirty="0" smtClean="0">
                <a:latin typeface="+mn-lt"/>
              </a:rPr>
              <a:t>Peut être notifiée en deux temps 1/ puis 2/</a:t>
            </a:r>
          </a:p>
          <a:p>
            <a:pPr marL="990600" marR="0" lvl="1" indent="-2667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buFont typeface="Arial" pitchFamily="34" charset="0"/>
              <a:buChar char="•"/>
              <a:tabLst/>
              <a:defRPr/>
            </a:pPr>
            <a:endParaRPr lang="fr-FR" altLang="en-US" sz="1800" kern="0" dirty="0" smtClean="0">
              <a:latin typeface="+mn-lt"/>
            </a:endParaRPr>
          </a:p>
          <a:p>
            <a:pPr marL="723900" marR="0" lvl="1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F5494"/>
              </a:buClr>
              <a:buSzTx/>
              <a:tabLst/>
              <a:defRPr/>
            </a:pPr>
            <a:endParaRPr kumimoji="0" lang="fr-FR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1707F-9E33-4695-B0D3-AE6E7467886C}" type="slidenum">
              <a:rPr lang="fr-FR"/>
              <a:pPr/>
              <a:t>16</a:t>
            </a:fld>
            <a:endParaRPr lang="fr-FR"/>
          </a:p>
        </p:txBody>
      </p:sp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861" y="0"/>
            <a:ext cx="8229600" cy="936625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Calendrier de préparation du budget</a:t>
            </a:r>
          </a:p>
        </p:txBody>
      </p:sp>
      <p:graphicFrame>
        <p:nvGraphicFramePr>
          <p:cNvPr id="525320" name="Object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314639"/>
              </p:ext>
            </p:extLst>
          </p:nvPr>
        </p:nvGraphicFramePr>
        <p:xfrm>
          <a:off x="1043608" y="1630362"/>
          <a:ext cx="7372350" cy="509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3" name="Feuille de calcul" r:id="rId5" imgW="9972696" imgH="6886545" progId="Excel.Sheet.8">
                  <p:embed/>
                </p:oleObj>
              </mc:Choice>
              <mc:Fallback>
                <p:oleObj name="Feuille de calcul" r:id="rId5" imgW="9972696" imgH="6886545" progId="Excel.Sheet.8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630362"/>
                        <a:ext cx="7372350" cy="5091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643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42843" y="1125538"/>
            <a:ext cx="8894795" cy="9366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indent="0" eaLnBrk="1" hangingPunct="1"/>
            <a:r>
              <a:rPr lang="fr-FR" altLang="en-US" sz="2800" dirty="0" smtClean="0"/>
              <a:t>La procédure de préparation du budget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75440" y="1988840"/>
            <a:ext cx="8229600" cy="3529013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None/>
              <a:defRPr/>
            </a:pPr>
            <a:r>
              <a:rPr lang="fr-FR" i="0" dirty="0" smtClean="0">
                <a:solidFill>
                  <a:srgbClr val="FF0000"/>
                </a:solidFill>
              </a:rPr>
              <a:t>Principes de base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r>
              <a:rPr lang="fr-FR" i="0" dirty="0" smtClean="0"/>
              <a:t>La procédure a deux phases principales: (i) préparation du cadrage; (ii) préparation des crédits détaillés 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r>
              <a:rPr lang="fr-FR" i="0" dirty="0" smtClean="0"/>
              <a:t>Lier le budget aux politiques publiques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r>
              <a:rPr lang="fr-FR" i="0" dirty="0" smtClean="0"/>
              <a:t>Distinguer les nouvelles politiques (ou activités) de l’existant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r>
              <a:rPr lang="fr-FR" i="0" dirty="0" smtClean="0"/>
              <a:t>Eviter la fragmentation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r>
              <a:rPr lang="fr-FR" i="0" dirty="0" smtClean="0"/>
              <a:t>Placer le budget dans une perspective pluriannuelle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ü"/>
              <a:defRPr/>
            </a:pPr>
            <a:endParaRPr lang="en-GB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981075"/>
          </a:xfrm>
        </p:spPr>
        <p:txBody>
          <a:bodyPr/>
          <a:lstStyle/>
          <a:p>
            <a:pPr eaLnBrk="1" hangingPunct="1"/>
            <a:r>
              <a:rPr lang="fr-FR" i="1" dirty="0" smtClean="0"/>
              <a:t>	Articulation en 2 phases </a:t>
            </a:r>
            <a:endParaRPr lang="en-GB" sz="2800" i="1" dirty="0" smtClean="0">
              <a:solidFill>
                <a:srgbClr val="FFFF00"/>
              </a:solidFill>
            </a:endParaRPr>
          </a:p>
        </p:txBody>
      </p:sp>
      <p:sp>
        <p:nvSpPr>
          <p:cNvPr id="1331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</p:spPr>
        <p:txBody>
          <a:bodyPr/>
          <a:lstStyle/>
          <a:p>
            <a:pPr algn="l"/>
            <a:fld id="{50F8B45E-391F-4B47-8B2E-5129CB383C88}" type="slidenum">
              <a:rPr lang="en-GB" smtClean="0"/>
              <a:pPr algn="l"/>
              <a:t>18</a:t>
            </a:fld>
            <a:endParaRPr lang="en-GB" smtClean="0"/>
          </a:p>
        </p:txBody>
      </p:sp>
      <p:sp>
        <p:nvSpPr>
          <p:cNvPr id="20" name="Rounded Rectangle 19"/>
          <p:cNvSpPr/>
          <p:nvPr/>
        </p:nvSpPr>
        <p:spPr>
          <a:xfrm>
            <a:off x="609600" y="6324600"/>
            <a:ext cx="7924800" cy="381000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en-GB" sz="2000" b="1">
                <a:solidFill>
                  <a:schemeClr val="tx1"/>
                </a:solidFill>
              </a:rPr>
              <a:t>Ministères</a:t>
            </a:r>
            <a:endParaRPr lang="en-GB" sz="2000" b="1" dirty="0">
              <a:solidFill>
                <a:schemeClr val="tx1"/>
              </a:solidFill>
            </a:endParaRPr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214313" y="2060575"/>
            <a:ext cx="8429625" cy="4473575"/>
            <a:chOff x="214313" y="1143000"/>
            <a:chExt cx="8429625" cy="5391150"/>
          </a:xfrm>
        </p:grpSpPr>
        <p:grpSp>
          <p:nvGrpSpPr>
            <p:cNvPr id="13318" name="Group 5"/>
            <p:cNvGrpSpPr>
              <a:grpSpLocks/>
            </p:cNvGrpSpPr>
            <p:nvPr/>
          </p:nvGrpSpPr>
          <p:grpSpPr bwMode="auto">
            <a:xfrm>
              <a:off x="214313" y="2214342"/>
              <a:ext cx="8429625" cy="4319808"/>
              <a:chOff x="214313" y="2214342"/>
              <a:chExt cx="8429625" cy="4319808"/>
            </a:xfrm>
          </p:grpSpPr>
          <p:sp>
            <p:nvSpPr>
              <p:cNvPr id="19" name="Rounded Rectangle 18"/>
              <p:cNvSpPr/>
              <p:nvPr/>
            </p:nvSpPr>
            <p:spPr>
              <a:xfrm>
                <a:off x="214313" y="2214343"/>
                <a:ext cx="8429625" cy="380710"/>
              </a:xfrm>
              <a:prstGeom prst="round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GB" sz="1800" b="1">
                    <a:solidFill>
                      <a:schemeClr val="tx1"/>
                    </a:solidFill>
                    <a:ea typeface="ＭＳ Ｐゴシック" charset="-128"/>
                  </a:rPr>
                  <a:t>Ministère des Finances, Premier ministre, Conseil des ministres</a:t>
                </a:r>
                <a:endParaRPr lang="en-GB" sz="1800" b="1" dirty="0">
                  <a:solidFill>
                    <a:schemeClr val="tx1"/>
                  </a:solidFill>
                  <a:ea typeface="ＭＳ Ｐゴシック" charset="-128"/>
                </a:endParaRPr>
              </a:p>
            </p:txBody>
          </p:sp>
          <p:sp>
            <p:nvSpPr>
              <p:cNvPr id="13322" name="Rectangle 8"/>
              <p:cNvSpPr>
                <a:spLocks noChangeArrowheads="1"/>
              </p:cNvSpPr>
              <p:nvPr/>
            </p:nvSpPr>
            <p:spPr bwMode="auto">
              <a:xfrm>
                <a:off x="609600" y="2819400"/>
                <a:ext cx="1981200" cy="762000"/>
              </a:xfrm>
              <a:prstGeom prst="rect">
                <a:avLst/>
              </a:prstGeom>
              <a:solidFill>
                <a:srgbClr val="DCDCDC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 tIns="72000" rIns="72000" bIns="72000" anchor="ctr"/>
              <a:lstStyle/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</a:pPr>
                <a:r>
                  <a:rPr lang="en-GB">
                    <a:solidFill>
                      <a:srgbClr val="000000"/>
                    </a:solidFill>
                  </a:rPr>
                  <a:t>Analyse macroéconomique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</a:pPr>
                <a:endParaRPr lang="en-GB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3" name="Rectangle 8"/>
              <p:cNvSpPr>
                <a:spLocks noChangeArrowheads="1"/>
              </p:cNvSpPr>
              <p:nvPr/>
            </p:nvSpPr>
            <p:spPr bwMode="auto">
              <a:xfrm>
                <a:off x="3200400" y="2571750"/>
                <a:ext cx="2586038" cy="1285875"/>
              </a:xfrm>
              <a:prstGeom prst="rect">
                <a:avLst/>
              </a:prstGeom>
              <a:solidFill>
                <a:srgbClr val="A5002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 tIns="72000" rIns="72000" bIns="72000" anchor="ctr"/>
              <a:lstStyle/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</a:pPr>
                <a:r>
                  <a:rPr lang="en-GB" sz="1600" b="1">
                    <a:solidFill>
                      <a:schemeClr val="bg1"/>
                    </a:solidFill>
                  </a:rPr>
                  <a:t>Décisions 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buFont typeface="Arial" charset="0"/>
                  <a:buChar char="•"/>
                </a:pPr>
                <a:r>
                  <a:rPr lang="en-GB" sz="1600">
                    <a:solidFill>
                      <a:schemeClr val="bg1"/>
                    </a:solidFill>
                  </a:rPr>
                  <a:t>Totaux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buFont typeface="Arial" charset="0"/>
                  <a:buChar char="•"/>
                </a:pPr>
                <a:r>
                  <a:rPr lang="en-GB" sz="1600">
                    <a:solidFill>
                      <a:schemeClr val="bg1"/>
                    </a:solidFill>
                  </a:rPr>
                  <a:t>Plafonds des dépenses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buFont typeface="Arial" charset="0"/>
                  <a:buChar char="•"/>
                </a:pPr>
                <a:r>
                  <a:rPr lang="en-GB" sz="1600">
                    <a:solidFill>
                      <a:schemeClr val="bg1"/>
                    </a:solidFill>
                  </a:rPr>
                  <a:t> par ministère</a:t>
                </a:r>
              </a:p>
            </p:txBody>
          </p:sp>
          <p:sp>
            <p:nvSpPr>
              <p:cNvPr id="13324" name="Rectangle 8"/>
              <p:cNvSpPr>
                <a:spLocks noChangeArrowheads="1"/>
              </p:cNvSpPr>
              <p:nvPr/>
            </p:nvSpPr>
            <p:spPr bwMode="auto">
              <a:xfrm>
                <a:off x="5357813" y="5572125"/>
                <a:ext cx="1828800" cy="762000"/>
              </a:xfrm>
              <a:prstGeom prst="rect">
                <a:avLst/>
              </a:prstGeom>
              <a:solidFill>
                <a:srgbClr val="DCDCDC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 tIns="72000" rIns="72000" bIns="72000" anchor="ctr"/>
              <a:lstStyle/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</a:pPr>
                <a:r>
                  <a:rPr lang="en-GB">
                    <a:solidFill>
                      <a:srgbClr val="000000"/>
                    </a:solidFill>
                  </a:rPr>
                  <a:t>Arbitages intra-ministériels sous le plafond</a:t>
                </a:r>
              </a:p>
            </p:txBody>
          </p:sp>
          <p:sp>
            <p:nvSpPr>
              <p:cNvPr id="13325" name="Rectangle 8"/>
              <p:cNvSpPr>
                <a:spLocks noChangeArrowheads="1"/>
              </p:cNvSpPr>
              <p:nvPr/>
            </p:nvSpPr>
            <p:spPr bwMode="auto">
              <a:xfrm>
                <a:off x="357188" y="4353202"/>
                <a:ext cx="1395412" cy="1057952"/>
              </a:xfrm>
              <a:prstGeom prst="rect">
                <a:avLst/>
              </a:prstGeom>
              <a:solidFill>
                <a:srgbClr val="DCDCDC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 tIns="72000" rIns="72000" bIns="72000" anchor="ctr"/>
              <a:lstStyle/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defRPr/>
                </a:pPr>
                <a:endParaRPr lang="en-GB">
                  <a:solidFill>
                    <a:srgbClr val="000000"/>
                  </a:solidFill>
                </a:endParaRPr>
              </a:p>
              <a:p>
                <a:pPr defTabSz="966788" eaLnBrk="0" hangingPunct="0">
                  <a:lnSpc>
                    <a:spcPct val="90000"/>
                  </a:lnSpc>
                  <a:buClr>
                    <a:schemeClr val="bg2"/>
                  </a:buClr>
                  <a:defRPr/>
                </a:pPr>
                <a:r>
                  <a:rPr lang="en-GB">
                    <a:solidFill>
                      <a:srgbClr val="000000"/>
                    </a:solidFill>
                  </a:rPr>
                  <a:t>Mise à jour des stratégies sectorielles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defRPr/>
                </a:pPr>
                <a:endParaRPr lang="en-GB">
                  <a:solidFill>
                    <a:srgbClr val="000000"/>
                  </a:solidFill>
                </a:endParaRP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defRPr/>
                </a:pPr>
                <a:endParaRPr lang="en-GB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3326" name="AutoShape 44"/>
              <p:cNvCxnSpPr>
                <a:cxnSpLocks noChangeShapeType="1"/>
                <a:stCxn id="13323" idx="2"/>
              </p:cNvCxnSpPr>
              <p:nvPr/>
            </p:nvCxnSpPr>
            <p:spPr bwMode="auto">
              <a:xfrm>
                <a:off x="4493419" y="3857625"/>
                <a:ext cx="7144" cy="2428875"/>
              </a:xfrm>
              <a:prstGeom prst="straightConnector1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 type="triangle" w="med" len="lg"/>
              </a:ln>
            </p:spPr>
          </p:cxnSp>
          <p:cxnSp>
            <p:nvCxnSpPr>
              <p:cNvPr id="13327" name="AutoShape 44"/>
              <p:cNvCxnSpPr>
                <a:cxnSpLocks noChangeShapeType="1"/>
              </p:cNvCxnSpPr>
              <p:nvPr/>
            </p:nvCxnSpPr>
            <p:spPr bwMode="auto">
              <a:xfrm rot="5400000">
                <a:off x="4892675" y="4037013"/>
                <a:ext cx="2930525" cy="0"/>
              </a:xfrm>
              <a:prstGeom prst="straightConnector1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sp>
            <p:nvSpPr>
              <p:cNvPr id="13328" name="Rectangle 8"/>
              <p:cNvSpPr>
                <a:spLocks noChangeArrowheads="1"/>
              </p:cNvSpPr>
              <p:nvPr/>
            </p:nvSpPr>
            <p:spPr bwMode="auto">
              <a:xfrm>
                <a:off x="6629400" y="4038600"/>
                <a:ext cx="1828800" cy="762000"/>
              </a:xfrm>
              <a:prstGeom prst="rect">
                <a:avLst/>
              </a:prstGeom>
              <a:solidFill>
                <a:srgbClr val="DCDCDC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 tIns="72000" rIns="72000" bIns="72000" anchor="ctr"/>
              <a:lstStyle/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</a:pPr>
                <a:r>
                  <a:rPr lang="fr-BE">
                    <a:solidFill>
                      <a:srgbClr val="000000"/>
                    </a:solidFill>
                  </a:rPr>
                  <a:t>Réconciliation</a:t>
                </a:r>
              </a:p>
            </p:txBody>
          </p:sp>
          <p:cxnSp>
            <p:nvCxnSpPr>
              <p:cNvPr id="13329" name="AutoShape 44"/>
              <p:cNvCxnSpPr>
                <a:cxnSpLocks noChangeShapeType="1"/>
              </p:cNvCxnSpPr>
              <p:nvPr/>
            </p:nvCxnSpPr>
            <p:spPr bwMode="auto">
              <a:xfrm rot="5400000">
                <a:off x="6477001" y="4476750"/>
                <a:ext cx="4113212" cy="1587"/>
              </a:xfrm>
              <a:prstGeom prst="straightConnector1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oval" w="med" len="med"/>
                <a:tailEnd type="oval" w="med" len="med"/>
              </a:ln>
            </p:spPr>
          </p:cxnSp>
          <p:cxnSp>
            <p:nvCxnSpPr>
              <p:cNvPr id="13330" name="AutoShape 44"/>
              <p:cNvCxnSpPr>
                <a:cxnSpLocks noChangeShapeType="1"/>
                <a:endCxn id="13325" idx="3"/>
              </p:cNvCxnSpPr>
              <p:nvPr/>
            </p:nvCxnSpPr>
            <p:spPr bwMode="auto">
              <a:xfrm flipH="1" flipV="1">
                <a:off x="1752600" y="4882150"/>
                <a:ext cx="304800" cy="72439"/>
              </a:xfrm>
              <a:prstGeom prst="straightConnector1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13331" name="AutoShape 44"/>
              <p:cNvCxnSpPr>
                <a:cxnSpLocks noChangeShapeType="1"/>
                <a:endCxn id="13323" idx="1"/>
              </p:cNvCxnSpPr>
              <p:nvPr/>
            </p:nvCxnSpPr>
            <p:spPr bwMode="auto">
              <a:xfrm rot="5400000" flipH="1" flipV="1">
                <a:off x="1454943" y="4579146"/>
                <a:ext cx="3109914" cy="380999"/>
              </a:xfrm>
              <a:prstGeom prst="bentConnector2">
                <a:avLst/>
              </a:prstGeom>
              <a:noFill/>
              <a:ln w="25400" cap="sq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</p:cxnSp>
          <p:sp>
            <p:nvSpPr>
              <p:cNvPr id="13332" name="Rectangle 8"/>
              <p:cNvSpPr>
                <a:spLocks noChangeArrowheads="1"/>
              </p:cNvSpPr>
              <p:nvPr/>
            </p:nvSpPr>
            <p:spPr bwMode="auto">
              <a:xfrm>
                <a:off x="2071688" y="4214814"/>
                <a:ext cx="1657350" cy="1874810"/>
              </a:xfrm>
              <a:prstGeom prst="rect">
                <a:avLst/>
              </a:prstGeom>
              <a:solidFill>
                <a:srgbClr val="DCDCDC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 tIns="72000" rIns="72000" bIns="72000" anchor="ctr"/>
              <a:lstStyle/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buFont typeface="Arial" charset="0"/>
                  <a:buChar char="•"/>
                </a:pPr>
                <a:r>
                  <a:rPr lang="en-GB">
                    <a:solidFill>
                      <a:srgbClr val="000000"/>
                    </a:solidFill>
                  </a:rPr>
                  <a:t>Rapports de suivi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buFont typeface="Arial" charset="0"/>
                  <a:buChar char="•"/>
                </a:pPr>
                <a:r>
                  <a:rPr lang="en-GB">
                    <a:solidFill>
                      <a:srgbClr val="000000"/>
                    </a:solidFill>
                  </a:rPr>
                  <a:t>Estimations d’une base de référence</a:t>
                </a:r>
              </a:p>
              <a:p>
                <a:pPr marL="117475" indent="-117475" defTabSz="966788" eaLnBrk="0" hangingPunct="0">
                  <a:lnSpc>
                    <a:spcPct val="90000"/>
                  </a:lnSpc>
                  <a:buClr>
                    <a:schemeClr val="bg2"/>
                  </a:buClr>
                  <a:buFont typeface="Arial" charset="0"/>
                  <a:buChar char="•"/>
                </a:pPr>
                <a:r>
                  <a:rPr lang="en-GB">
                    <a:solidFill>
                      <a:srgbClr val="000000"/>
                    </a:solidFill>
                  </a:rPr>
                  <a:t>Identification des nouvelles activités et des économies</a:t>
                </a:r>
              </a:p>
            </p:txBody>
          </p:sp>
          <p:cxnSp>
            <p:nvCxnSpPr>
              <p:cNvPr id="13333" name="AutoShape 44"/>
              <p:cNvCxnSpPr>
                <a:cxnSpLocks noChangeShapeType="1"/>
                <a:stCxn id="13323" idx="1"/>
                <a:endCxn id="13325" idx="0"/>
              </p:cNvCxnSpPr>
              <p:nvPr/>
            </p:nvCxnSpPr>
            <p:spPr bwMode="auto">
              <a:xfrm flipH="1">
                <a:off x="1054894" y="3214689"/>
                <a:ext cx="2145506" cy="1139410"/>
              </a:xfrm>
              <a:prstGeom prst="straightConnector1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13334" name="AutoShape 44"/>
              <p:cNvCxnSpPr>
                <a:cxnSpLocks noChangeShapeType="1"/>
                <a:stCxn id="13323" idx="1"/>
                <a:endCxn id="13322" idx="3"/>
              </p:cNvCxnSpPr>
              <p:nvPr/>
            </p:nvCxnSpPr>
            <p:spPr bwMode="auto">
              <a:xfrm flipH="1" flipV="1">
                <a:off x="2590800" y="3200400"/>
                <a:ext cx="609600" cy="14288"/>
              </a:xfrm>
              <a:prstGeom prst="straightConnector1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</p:grpSp>
        <p:sp>
          <p:nvSpPr>
            <p:cNvPr id="87" name="AutoShape 8"/>
            <p:cNvSpPr>
              <a:spLocks noChangeArrowheads="1"/>
            </p:cNvSpPr>
            <p:nvPr/>
          </p:nvSpPr>
          <p:spPr bwMode="auto">
            <a:xfrm>
              <a:off x="428625" y="1143000"/>
              <a:ext cx="3886200" cy="533759"/>
            </a:xfrm>
            <a:prstGeom prst="chevron">
              <a:avLst>
                <a:gd name="adj" fmla="val 71739"/>
              </a:avLst>
            </a:prstGeom>
            <a:solidFill>
              <a:schemeClr val="accent1">
                <a:lumMod val="90000"/>
              </a:schemeClr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79681" tIns="39840" rIns="79681" bIns="39840" anchor="ctr"/>
            <a:lstStyle/>
            <a:p>
              <a:pPr marL="166688" defTabSz="796925" eaLnBrk="0" hangingPunct="0">
                <a:lnSpc>
                  <a:spcPct val="90000"/>
                </a:lnSpc>
                <a:spcBef>
                  <a:spcPct val="50000"/>
                </a:spcBef>
                <a:defRPr/>
              </a:pPr>
              <a:r>
                <a:rPr lang="en-GB" sz="1800" b="1" dirty="0" err="1">
                  <a:solidFill>
                    <a:schemeClr val="tx1"/>
                  </a:solidFill>
                </a:rPr>
                <a:t>Cadrage</a:t>
              </a:r>
              <a:endParaRPr lang="en-GB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88" name="AutoShape 8"/>
            <p:cNvSpPr>
              <a:spLocks noChangeArrowheads="1"/>
            </p:cNvSpPr>
            <p:nvPr/>
          </p:nvSpPr>
          <p:spPr bwMode="auto">
            <a:xfrm>
              <a:off x="4495800" y="1143000"/>
              <a:ext cx="4038600" cy="572021"/>
            </a:xfrm>
            <a:prstGeom prst="chevron">
              <a:avLst>
                <a:gd name="adj" fmla="val 71739"/>
              </a:avLst>
            </a:prstGeom>
            <a:solidFill>
              <a:schemeClr val="accent1">
                <a:lumMod val="90000"/>
              </a:schemeClr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79681" tIns="39840" rIns="79681" bIns="39840" anchor="ctr"/>
            <a:lstStyle/>
            <a:p>
              <a:pPr marL="166688" defTabSz="796925" eaLnBrk="0" hangingPunct="0">
                <a:lnSpc>
                  <a:spcPct val="90000"/>
                </a:lnSpc>
                <a:spcBef>
                  <a:spcPct val="50000"/>
                </a:spcBef>
                <a:defRPr/>
              </a:pPr>
              <a:r>
                <a:rPr lang="en-GB" sz="1800" b="1" dirty="0" err="1">
                  <a:solidFill>
                    <a:schemeClr val="tx1"/>
                  </a:solidFill>
                </a:rPr>
                <a:t>Préparation</a:t>
              </a:r>
              <a:r>
                <a:rPr lang="en-GB" sz="1800" b="1" dirty="0">
                  <a:solidFill>
                    <a:schemeClr val="tx1"/>
                  </a:solidFill>
                </a:rPr>
                <a:t> </a:t>
              </a:r>
              <a:r>
                <a:rPr lang="en-GB" sz="1800" b="1" dirty="0" err="1">
                  <a:solidFill>
                    <a:schemeClr val="tx1"/>
                  </a:solidFill>
                </a:rPr>
                <a:t>détaillée</a:t>
              </a:r>
              <a:endParaRPr lang="en-GB" sz="18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717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9879E5-485C-4C04-B951-F57FE7A64293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7" name="Espace réservé du numéro de diapositive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5592F67-F8F5-4C14-A1DE-3ADFB70E72D2}" type="slidenum">
              <a:rPr lang="en-GB" sz="1400">
                <a:latin typeface="+mn-lt"/>
              </a:rPr>
              <a:pPr algn="r">
                <a:defRPr/>
              </a:pPr>
              <a:t>19</a:t>
            </a:fld>
            <a:endParaRPr lang="en-GB" sz="1400">
              <a:latin typeface="+mn-lt"/>
            </a:endParaRPr>
          </a:p>
        </p:txBody>
      </p:sp>
      <p:sp>
        <p:nvSpPr>
          <p:cNvPr id="10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715F4F08-9258-4AFC-9710-07E32DA5A1B1}" type="slidenum">
              <a:rPr lang="en-US" sz="1400">
                <a:latin typeface="+mn-lt"/>
              </a:rPr>
              <a:pPr algn="r">
                <a:defRPr/>
              </a:pPr>
              <a:t>19</a:t>
            </a:fld>
            <a:endParaRPr lang="en-US" sz="1400">
              <a:latin typeface="+mn-lt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07504" y="1401135"/>
            <a:ext cx="9143999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fr-FR" sz="2800" b="1" i="1" dirty="0">
                <a:latin typeface="+mj-lt"/>
                <a:ea typeface="+mj-ea"/>
                <a:cs typeface="+mj-cs"/>
              </a:rPr>
              <a:t>Préparation des plafonds de dépense dans un cadre pluriannuel</a:t>
            </a:r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2143125" y="6092825"/>
            <a:ext cx="4751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800"/>
          </a:p>
        </p:txBody>
      </p:sp>
      <p:sp>
        <p:nvSpPr>
          <p:cNvPr id="3080" name="Text Box 11"/>
          <p:cNvSpPr txBox="1">
            <a:spLocks noChangeArrowheads="1"/>
          </p:cNvSpPr>
          <p:nvPr/>
        </p:nvSpPr>
        <p:spPr bwMode="auto">
          <a:xfrm>
            <a:off x="6948488" y="63087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80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645166"/>
              </p:ext>
            </p:extLst>
          </p:nvPr>
        </p:nvGraphicFramePr>
        <p:xfrm>
          <a:off x="0" y="2357430"/>
          <a:ext cx="8904288" cy="407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8" name="Feuille de calcul" r:id="rId5" imgW="11039502" imgH="5048298" progId="Excel.Sheet.12">
                  <p:embed/>
                </p:oleObj>
              </mc:Choice>
              <mc:Fallback>
                <p:oleObj name="Feuille de calcul" r:id="rId5" imgW="11039502" imgH="5048298" progId="Excel.Shee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357430"/>
                        <a:ext cx="8904288" cy="407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6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 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186004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Le Budget 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Principes budgétaires clefs et cadre législatif et règlementaire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Procédure de préparation du budget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 cadre des dépenses à moyen terme</a:t>
            </a:r>
          </a:p>
          <a:p>
            <a:pPr>
              <a:defRPr/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8810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4286654"/>
              </p:ext>
            </p:extLst>
          </p:nvPr>
        </p:nvGraphicFramePr>
        <p:xfrm>
          <a:off x="251520" y="1988840"/>
          <a:ext cx="8172401" cy="4556179"/>
        </p:xfrm>
        <a:graphic>
          <a:graphicData uri="http://schemas.openxmlformats.org/drawingml/2006/table">
            <a:tbl>
              <a:tblPr/>
              <a:tblGrid>
                <a:gridCol w="2719241"/>
                <a:gridCol w="2719241"/>
                <a:gridCol w="2733919"/>
              </a:tblGrid>
              <a:tr h="1440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Forme</a:t>
                      </a:r>
                      <a:r>
                        <a:rPr kumimoji="0" lang="en-GB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 fragmentation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Cause de </a:t>
                      </a:r>
                      <a:r>
                        <a:rPr kumimoji="0" lang="en-GB" sz="12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mauvaise</a:t>
                      </a:r>
                      <a:r>
                        <a:rPr kumimoji="0" lang="en-GB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affectation </a:t>
                      </a:r>
                      <a:r>
                        <a:rPr kumimoji="0" lang="en-GB" sz="12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potentielle</a:t>
                      </a:r>
                      <a:endParaRPr kumimoji="0" lang="en-GB" sz="12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Action corrective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907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Prêt et don-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projet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Imposition des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priorités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donateurs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;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épuisement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ressources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contrepartie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Garantir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la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transparence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Appui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budget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général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114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Double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Budgétisation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(courante&lt;-&gt;capital)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Peut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amener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à de nouveaux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investissements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faible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rentabilité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, des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coûts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récurrents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non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financés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Processus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budgétisation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unifié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99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Fonds extra-budgétaires, organisations autonomes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Leurs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priorités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propres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dominent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celles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du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gouvernement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Mécanismes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visant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à examiner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toutes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les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dépenses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ensemble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699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Dépenses fiscales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Bénéfices mal ciblés, pas correctement suivis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Examens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de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toutes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les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dépenses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, production de rapports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58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Activités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 quasi-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budgétaires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Subventions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capturées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 par des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intérêts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privés</a:t>
                      </a:r>
                      <a:endParaRPr kumimoji="0" lang="en-GB" sz="12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charset="0"/>
                        <a:ea typeface="ＭＳ Ｐゴシック" charset="-128"/>
                      </a:endParaRP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Transparence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et obligations de services publics </a:t>
                      </a:r>
                      <a:r>
                        <a:rPr kumimoji="0" lang="en-GB" sz="12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financées</a:t>
                      </a:r>
                      <a:r>
                        <a:rPr kumimoji="0" lang="en-GB" sz="12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 par le budget</a:t>
                      </a:r>
                    </a:p>
                  </a:txBody>
                  <a:tcPr marL="91441" marR="9144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sp>
        <p:nvSpPr>
          <p:cNvPr id="23584" name="Titre 2"/>
          <p:cNvSpPr>
            <a:spLocks noGrp="1"/>
          </p:cNvSpPr>
          <p:nvPr>
            <p:ph type="title"/>
          </p:nvPr>
        </p:nvSpPr>
        <p:spPr>
          <a:xfrm>
            <a:off x="0" y="1285875"/>
            <a:ext cx="9144000" cy="855663"/>
          </a:xfrm>
        </p:spPr>
        <p:txBody>
          <a:bodyPr/>
          <a:lstStyle/>
          <a:p>
            <a:r>
              <a:rPr lang="en-GB" dirty="0" err="1" smtClean="0"/>
              <a:t>Eviter</a:t>
            </a:r>
            <a:r>
              <a:rPr lang="en-GB" dirty="0" smtClean="0"/>
              <a:t> la fragmentation </a:t>
            </a:r>
            <a:br>
              <a:rPr lang="en-GB" dirty="0" smtClean="0"/>
            </a:br>
            <a:r>
              <a:rPr lang="en-GB" sz="1400" b="0" dirty="0" err="1" smtClean="0"/>
              <a:t>D’après</a:t>
            </a:r>
            <a:r>
              <a:rPr lang="en-GB" sz="1400" b="0" dirty="0" smtClean="0"/>
              <a:t> </a:t>
            </a:r>
            <a:r>
              <a:rPr lang="en-GB" sz="1400" b="0" dirty="0" err="1" smtClean="0"/>
              <a:t>J.Brumby</a:t>
            </a:r>
            <a:r>
              <a:rPr lang="en-GB" sz="1400" b="0" dirty="0" smtClean="0"/>
              <a:t> </a:t>
            </a:r>
            <a:r>
              <a:rPr lang="en-GB" sz="1400" b="0" dirty="0" err="1" smtClean="0"/>
              <a:t>dans</a:t>
            </a:r>
            <a:r>
              <a:rPr lang="en-GB" sz="1400" b="0" dirty="0" smtClean="0"/>
              <a:t> Robinson </a:t>
            </a:r>
            <a:r>
              <a:rPr lang="en-GB" sz="1400" b="0" dirty="0" smtClean="0">
                <a:latin typeface="Calibri" pitchFamily="34" charset="0"/>
              </a:rPr>
              <a:t>«</a:t>
            </a:r>
            <a:r>
              <a:rPr lang="en-GB" sz="1400" b="0" i="1" dirty="0" smtClean="0"/>
              <a:t>Performance budgeting</a:t>
            </a:r>
            <a:r>
              <a:rPr lang="en-GB" sz="1400" b="0" i="1" dirty="0" smtClean="0">
                <a:latin typeface="Calibri" pitchFamily="34" charset="0"/>
              </a:rPr>
              <a:t>»</a:t>
            </a:r>
            <a:r>
              <a:rPr lang="en-GB" sz="1400" b="0" dirty="0" smtClean="0"/>
              <a:t>. FMI. 2007 </a:t>
            </a:r>
            <a:br>
              <a:rPr lang="en-GB" sz="1400" b="0" dirty="0" smtClean="0"/>
            </a:br>
            <a:endParaRPr lang="en-GB" sz="1400" b="0" dirty="0" smtClean="0"/>
          </a:p>
        </p:txBody>
      </p:sp>
    </p:spTree>
    <p:extLst>
      <p:ext uri="{BB962C8B-B14F-4D97-AF65-F5344CB8AC3E}">
        <p14:creationId xmlns:p14="http://schemas.microsoft.com/office/powerpoint/2010/main" val="19628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 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186004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 Budget 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Principes budgétaires clefs et cadre législatif et règlementaire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Procédure de préparation du budget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Le cadre des dépenses à moyen terme (CDMT)</a:t>
            </a:r>
          </a:p>
          <a:p>
            <a:pPr>
              <a:defRPr/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1777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7" y="2276475"/>
            <a:ext cx="8550275" cy="3312765"/>
          </a:xfrm>
          <a:ln>
            <a:solidFill>
              <a:srgbClr val="000000"/>
            </a:solidFill>
          </a:ln>
        </p:spPr>
        <p:txBody>
          <a:bodyPr/>
          <a:lstStyle/>
          <a:p>
            <a:pPr>
              <a:buFont typeface="Times" pitchFamily="18" charset="0"/>
              <a:buNone/>
            </a:pPr>
            <a:r>
              <a:rPr lang="en-US" sz="3400" b="1" dirty="0" smtClean="0">
                <a:latin typeface="Bradley Hand ITC" pitchFamily="66" charset="0"/>
              </a:rPr>
              <a:t>  </a:t>
            </a:r>
            <a:r>
              <a:rPr lang="en-US" sz="3400" b="1" dirty="0" smtClean="0">
                <a:latin typeface="Gabriola" panose="04040605051002020D02" pitchFamily="82" charset="0"/>
              </a:rPr>
              <a:t>“On </a:t>
            </a:r>
            <a:r>
              <a:rPr lang="en-US" sz="3400" b="1" dirty="0" err="1" smtClean="0">
                <a:latin typeface="Gabriola" panose="04040605051002020D02" pitchFamily="82" charset="0"/>
              </a:rPr>
              <a:t>dit</a:t>
            </a:r>
            <a:r>
              <a:rPr lang="en-US" sz="3400" b="1" dirty="0" smtClean="0">
                <a:latin typeface="Gabriola" panose="04040605051002020D02" pitchFamily="82" charset="0"/>
              </a:rPr>
              <a:t> que le </a:t>
            </a:r>
            <a:r>
              <a:rPr lang="en-US" sz="3400" b="1" dirty="0" err="1" smtClean="0">
                <a:latin typeface="Gabriola" panose="04040605051002020D02" pitchFamily="82" charset="0"/>
              </a:rPr>
              <a:t>peuple</a:t>
            </a:r>
            <a:r>
              <a:rPr lang="en-US" sz="3400" b="1" dirty="0" smtClean="0">
                <a:latin typeface="Gabriola" panose="04040605051002020D02" pitchFamily="82" charset="0"/>
              </a:rPr>
              <a:t> Inuit a 15  mots </a:t>
            </a:r>
            <a:r>
              <a:rPr lang="en-US" sz="3400" b="1" dirty="0" err="1" smtClean="0">
                <a:latin typeface="Gabriola" panose="04040605051002020D02" pitchFamily="82" charset="0"/>
              </a:rPr>
              <a:t>différents</a:t>
            </a:r>
            <a:r>
              <a:rPr lang="en-US" sz="3400" b="1" dirty="0" smtClean="0">
                <a:latin typeface="Gabriola" panose="04040605051002020D02" pitchFamily="82" charset="0"/>
              </a:rPr>
              <a:t> pour “</a:t>
            </a:r>
            <a:r>
              <a:rPr lang="en-US" sz="3400" b="1" dirty="0" err="1" smtClean="0">
                <a:latin typeface="Gabriola" panose="04040605051002020D02" pitchFamily="82" charset="0"/>
              </a:rPr>
              <a:t>neige</a:t>
            </a:r>
            <a:r>
              <a:rPr lang="en-US" sz="3400" b="1" dirty="0" smtClean="0">
                <a:latin typeface="Gabriola" panose="04040605051002020D02" pitchFamily="82" charset="0"/>
              </a:rPr>
              <a:t>”. Le contraire </a:t>
            </a:r>
            <a:r>
              <a:rPr lang="en-US" sz="3400" b="1" dirty="0" err="1" smtClean="0">
                <a:latin typeface="Gabriola" panose="04040605051002020D02" pitchFamily="82" charset="0"/>
              </a:rPr>
              <a:t>est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vrai</a:t>
            </a:r>
            <a:r>
              <a:rPr lang="en-US" sz="3400" b="1" dirty="0" smtClean="0">
                <a:latin typeface="Gabriola" panose="04040605051002020D02" pitchFamily="82" charset="0"/>
              </a:rPr>
              <a:t> pour  CDMT </a:t>
            </a:r>
            <a:r>
              <a:rPr lang="en-US" sz="3400" b="1" dirty="0" err="1" smtClean="0">
                <a:latin typeface="Gabriola" panose="04040605051002020D02" pitchFamily="82" charset="0"/>
              </a:rPr>
              <a:t>où</a:t>
            </a:r>
            <a:r>
              <a:rPr lang="en-US" sz="3400" b="1" dirty="0" smtClean="0">
                <a:latin typeface="Gabriola" panose="04040605051002020D02" pitchFamily="82" charset="0"/>
              </a:rPr>
              <a:t> le </a:t>
            </a:r>
            <a:r>
              <a:rPr lang="en-US" sz="3400" b="1" dirty="0" err="1" smtClean="0">
                <a:latin typeface="Gabriola" panose="04040605051002020D02" pitchFamily="82" charset="0"/>
              </a:rPr>
              <a:t>même</a:t>
            </a:r>
            <a:r>
              <a:rPr lang="en-US" sz="3400" b="1" dirty="0" smtClean="0">
                <a:latin typeface="Gabriola" panose="04040605051002020D02" pitchFamily="82" charset="0"/>
              </a:rPr>
              <a:t> mot </a:t>
            </a:r>
            <a:r>
              <a:rPr lang="en-US" sz="3400" b="1" dirty="0" err="1" smtClean="0">
                <a:latin typeface="Gabriola" panose="04040605051002020D02" pitchFamily="82" charset="0"/>
              </a:rPr>
              <a:t>est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utilisé</a:t>
            </a:r>
            <a:r>
              <a:rPr lang="en-US" sz="3400" b="1" dirty="0" smtClean="0">
                <a:latin typeface="Gabriola" panose="04040605051002020D02" pitchFamily="82" charset="0"/>
              </a:rPr>
              <a:t> pour </a:t>
            </a:r>
            <a:r>
              <a:rPr lang="en-US" sz="3400" b="1" dirty="0" err="1" smtClean="0">
                <a:latin typeface="Gabriola" panose="04040605051002020D02" pitchFamily="82" charset="0"/>
              </a:rPr>
              <a:t>renvoyer</a:t>
            </a:r>
            <a:r>
              <a:rPr lang="en-US" sz="3400" b="1" dirty="0" smtClean="0">
                <a:latin typeface="Gabriola" panose="04040605051002020D02" pitchFamily="82" charset="0"/>
              </a:rPr>
              <a:t> à des </a:t>
            </a:r>
            <a:r>
              <a:rPr lang="en-US" sz="3400" b="1" dirty="0" err="1" smtClean="0">
                <a:latin typeface="Gabriola" panose="04040605051002020D02" pitchFamily="82" charset="0"/>
              </a:rPr>
              <a:t>façons</a:t>
            </a:r>
            <a:r>
              <a:rPr lang="en-US" sz="3400" b="1" dirty="0" smtClean="0">
                <a:latin typeface="Gabriola" panose="04040605051002020D02" pitchFamily="82" charset="0"/>
              </a:rPr>
              <a:t> tout à fait </a:t>
            </a:r>
            <a:r>
              <a:rPr lang="en-US" sz="3400" b="1" dirty="0" err="1" smtClean="0">
                <a:latin typeface="Gabriola" panose="04040605051002020D02" pitchFamily="82" charset="0"/>
              </a:rPr>
              <a:t>différentes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d’allonger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l’horizon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temporel</a:t>
            </a:r>
            <a:r>
              <a:rPr lang="en-US" sz="3400" b="1" dirty="0" smtClean="0">
                <a:latin typeface="Gabriola" panose="04040605051002020D02" pitchFamily="82" charset="0"/>
              </a:rPr>
              <a:t>  de la </a:t>
            </a:r>
            <a:r>
              <a:rPr lang="en-US" sz="3400" b="1" dirty="0" err="1" smtClean="0">
                <a:latin typeface="Gabriola" panose="04040605051002020D02" pitchFamily="82" charset="0"/>
              </a:rPr>
              <a:t>budgétisation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annuelle</a:t>
            </a:r>
            <a:r>
              <a:rPr lang="en-US" sz="3400" b="1" dirty="0" smtClean="0">
                <a:latin typeface="Gabriola" panose="04040605051002020D02" pitchFamily="82" charset="0"/>
              </a:rPr>
              <a:t>. </a:t>
            </a:r>
            <a:r>
              <a:rPr lang="en-US" sz="3400" b="1" dirty="0" err="1" smtClean="0">
                <a:latin typeface="Gabriola" panose="04040605051002020D02" pitchFamily="82" charset="0"/>
              </a:rPr>
              <a:t>Réunir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diverses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approches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différentes</a:t>
            </a:r>
            <a:r>
              <a:rPr lang="en-US" sz="3400" b="1" dirty="0" smtClean="0">
                <a:latin typeface="Gabriola" panose="04040605051002020D02" pitchFamily="82" charset="0"/>
              </a:rPr>
              <a:t>  sous </a:t>
            </a:r>
            <a:r>
              <a:rPr lang="en-US" sz="3400" b="1" dirty="0" err="1" smtClean="0">
                <a:latin typeface="Gabriola" panose="04040605051002020D02" pitchFamily="82" charset="0"/>
              </a:rPr>
              <a:t>une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rubrique</a:t>
            </a:r>
            <a:r>
              <a:rPr lang="en-US" sz="3400" b="1" dirty="0" smtClean="0">
                <a:latin typeface="Gabriola" panose="04040605051002020D02" pitchFamily="82" charset="0"/>
              </a:rPr>
              <a:t> unique  a </a:t>
            </a:r>
            <a:r>
              <a:rPr lang="en-US" sz="3400" b="1" dirty="0" err="1" smtClean="0">
                <a:latin typeface="Gabriola" panose="04040605051002020D02" pitchFamily="82" charset="0"/>
              </a:rPr>
              <a:t>occasionné</a:t>
            </a:r>
            <a:r>
              <a:rPr lang="en-US" sz="3400" b="1" dirty="0" smtClean="0">
                <a:latin typeface="Gabriola" panose="04040605051002020D02" pitchFamily="82" charset="0"/>
              </a:rPr>
              <a:t> </a:t>
            </a:r>
            <a:r>
              <a:rPr lang="en-US" sz="3400" b="1" dirty="0" err="1" smtClean="0">
                <a:latin typeface="Gabriola" panose="04040605051002020D02" pitchFamily="82" charset="0"/>
              </a:rPr>
              <a:t>bien</a:t>
            </a:r>
            <a:r>
              <a:rPr lang="en-US" sz="3400" b="1" dirty="0" smtClean="0">
                <a:latin typeface="Gabriola" panose="04040605051002020D02" pitchFamily="82" charset="0"/>
              </a:rPr>
              <a:t> des </a:t>
            </a:r>
            <a:r>
              <a:rPr lang="en-US" sz="3400" b="1" dirty="0" err="1" smtClean="0">
                <a:latin typeface="Gabriola" panose="04040605051002020D02" pitchFamily="82" charset="0"/>
              </a:rPr>
              <a:t>difficultés</a:t>
            </a:r>
            <a:r>
              <a:rPr lang="en-US" sz="3400" b="1" dirty="0" smtClean="0">
                <a:latin typeface="Gabriola" panose="04040605051002020D02" pitchFamily="82" charset="0"/>
              </a:rPr>
              <a:t>”</a:t>
            </a:r>
            <a:r>
              <a:rPr lang="fr-FR" sz="3400" b="1" dirty="0" smtClean="0">
                <a:latin typeface="Gabriola" panose="04040605051002020D02" pitchFamily="82" charset="0"/>
              </a:rPr>
              <a:t> </a:t>
            </a:r>
            <a:endParaRPr lang="en-US" sz="3400" dirty="0" smtClean="0"/>
          </a:p>
          <a:p>
            <a:pPr>
              <a:buFont typeface="Times" pitchFamily="18" charset="0"/>
              <a:buNone/>
            </a:pPr>
            <a:endParaRPr lang="en-US" sz="1400" dirty="0" smtClean="0"/>
          </a:p>
          <a:p>
            <a:pPr>
              <a:buFont typeface="Times" pitchFamily="18" charset="0"/>
              <a:buNone/>
            </a:pPr>
            <a:r>
              <a:rPr lang="en-US" sz="1400" dirty="0" err="1" smtClean="0"/>
              <a:t>Schiavo</a:t>
            </a:r>
            <a:r>
              <a:rPr lang="en-US" sz="1400" dirty="0" smtClean="0"/>
              <a:t>-Campo, “Potemkin Villages: 'The' MTEF in Developing Countries”  Public Budgeting and Finance, Summer 2009</a:t>
            </a:r>
            <a:r>
              <a:rPr lang="fr-FR" sz="1400" dirty="0" smtClean="0"/>
              <a:t>.</a:t>
            </a:r>
          </a:p>
        </p:txBody>
      </p:sp>
      <p:sp>
        <p:nvSpPr>
          <p:cNvPr id="11267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8429625" y="6381750"/>
            <a:ext cx="2133600" cy="476250"/>
          </a:xfrm>
          <a:noFill/>
        </p:spPr>
        <p:txBody>
          <a:bodyPr/>
          <a:lstStyle/>
          <a:p>
            <a:pPr algn="l"/>
            <a:fld id="{E6B4B9ED-0D67-4EBB-82F7-D03D982FE3DB}" type="slidenum">
              <a:rPr lang="en-GB" smtClean="0"/>
              <a:pPr algn="l"/>
              <a:t>22</a:t>
            </a:fld>
            <a:endParaRPr lang="en-GB" smtClean="0"/>
          </a:p>
        </p:txBody>
      </p:sp>
      <p:sp>
        <p:nvSpPr>
          <p:cNvPr id="11268" name="Title 2"/>
          <p:cNvSpPr>
            <a:spLocks noGrp="1"/>
          </p:cNvSpPr>
          <p:nvPr>
            <p:ph type="title"/>
          </p:nvPr>
        </p:nvSpPr>
        <p:spPr>
          <a:xfrm>
            <a:off x="500063" y="1214438"/>
            <a:ext cx="8229600" cy="936625"/>
          </a:xfrm>
        </p:spPr>
        <p:txBody>
          <a:bodyPr/>
          <a:lstStyle/>
          <a:p>
            <a:r>
              <a:rPr lang="en-GB" smtClean="0"/>
              <a:t>En quoi consiste un CDMT? (1)</a:t>
            </a:r>
            <a:br>
              <a:rPr lang="en-GB" smtClean="0"/>
            </a:br>
            <a:r>
              <a:rPr lang="en-GB" i="1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96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7B7F3F-1ADA-4A4B-B7CB-7CCEACD0A7C1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79413" y="-26988"/>
            <a:ext cx="8764587" cy="1335088"/>
          </a:xfrm>
        </p:spPr>
        <p:txBody>
          <a:bodyPr/>
          <a:lstStyle/>
          <a:p>
            <a:r>
              <a:rPr lang="fr-FR" sz="3600" smtClean="0"/>
              <a:t/>
            </a:r>
            <a:br>
              <a:rPr lang="fr-FR" sz="3600" smtClean="0"/>
            </a:br>
            <a:r>
              <a:rPr lang="fr-FR" sz="3600" smtClean="0"/>
              <a:t>Qu’est qu’un CDMT ?</a:t>
            </a:r>
            <a:br>
              <a:rPr lang="fr-FR" sz="3600" smtClean="0"/>
            </a:br>
            <a:endParaRPr lang="fr-FR" sz="3600" smtClean="0"/>
          </a:p>
        </p:txBody>
      </p:sp>
      <p:sp>
        <p:nvSpPr>
          <p:cNvPr id="12292" name="ZoneTexte 3"/>
          <p:cNvSpPr txBox="1">
            <a:spLocks noChangeArrowheads="1"/>
          </p:cNvSpPr>
          <p:nvPr/>
        </p:nvSpPr>
        <p:spPr bwMode="auto">
          <a:xfrm>
            <a:off x="214313" y="2571750"/>
            <a:ext cx="3857625" cy="2862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103C72"/>
                </a:solidFill>
              </a:rPr>
              <a:t>Variante 1/ Le CDMT est un instrument pour la discipline budgétaire globale, allouer les ressources conformément aux priorités et fournir aux gestionnaires de la prévisibilité</a:t>
            </a:r>
          </a:p>
          <a:p>
            <a:r>
              <a:rPr lang="en-GB" sz="2000" i="1">
                <a:solidFill>
                  <a:srgbClr val="103C72"/>
                </a:solidFill>
              </a:rPr>
              <a:t>Pays de l’OCDE</a:t>
            </a:r>
          </a:p>
          <a:p>
            <a:r>
              <a:rPr lang="en-GB" sz="2000" i="1">
                <a:solidFill>
                  <a:srgbClr val="103C72"/>
                </a:solidFill>
              </a:rPr>
              <a:t>Afrique du Sud, etc.</a:t>
            </a:r>
            <a:endParaRPr lang="en-GB" sz="2000" i="1">
              <a:solidFill>
                <a:srgbClr val="00B050"/>
              </a:solidFill>
            </a:endParaRPr>
          </a:p>
        </p:txBody>
      </p:sp>
      <p:sp>
        <p:nvSpPr>
          <p:cNvPr id="12293" name="ZoneTexte 4"/>
          <p:cNvSpPr txBox="1">
            <a:spLocks noChangeArrowheads="1"/>
          </p:cNvSpPr>
          <p:nvPr/>
        </p:nvSpPr>
        <p:spPr bwMode="auto">
          <a:xfrm>
            <a:off x="4572000" y="2643188"/>
            <a:ext cx="4214813" cy="2862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103C72"/>
                </a:solidFill>
              </a:rPr>
              <a:t>Variante 2/ Le CDMT présente le chiffrage des stratégies. ll est utilisé pour négocier avec le ministère des finances ou rechercher du financement additionnel  auprès des bailleurs de fonds</a:t>
            </a:r>
          </a:p>
          <a:p>
            <a:endParaRPr lang="fr-FR" sz="2000">
              <a:solidFill>
                <a:srgbClr val="103C72"/>
              </a:solidFill>
            </a:endParaRPr>
          </a:p>
          <a:p>
            <a:r>
              <a:rPr lang="fr-FR" sz="2000" i="1">
                <a:solidFill>
                  <a:srgbClr val="103C72"/>
                </a:solidFill>
              </a:rPr>
              <a:t>Plusieurs pays africains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214438" y="5715000"/>
            <a:ext cx="6521450" cy="4000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103C72"/>
                </a:solidFill>
                <a:latin typeface="+mn-lt"/>
              </a:rPr>
              <a:t>Et beaucoup de </a:t>
            </a:r>
            <a:r>
              <a:rPr lang="en-GB" sz="2000" dirty="0" err="1">
                <a:solidFill>
                  <a:srgbClr val="103C72"/>
                </a:solidFill>
                <a:latin typeface="+mn-lt"/>
              </a:rPr>
              <a:t>sous-variantes</a:t>
            </a:r>
            <a:endParaRPr lang="en-GB" sz="2000" dirty="0">
              <a:solidFill>
                <a:srgbClr val="103C72"/>
              </a:solidFill>
              <a:latin typeface="+mn-lt"/>
            </a:endParaRPr>
          </a:p>
        </p:txBody>
      </p:sp>
      <p:sp>
        <p:nvSpPr>
          <p:cNvPr id="12295" name="Rectangle 9"/>
          <p:cNvSpPr>
            <a:spLocks noChangeArrowheads="1"/>
          </p:cNvSpPr>
          <p:nvPr/>
        </p:nvSpPr>
        <p:spPr bwMode="auto">
          <a:xfrm>
            <a:off x="214313" y="1285875"/>
            <a:ext cx="75009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 b="1">
                <a:ea typeface="Verdana" pitchFamily="34" charset="0"/>
                <a:cs typeface="Verdana" pitchFamily="34" charset="0"/>
              </a:rPr>
              <a:t>En quoi consiste un CDMT? (2)</a:t>
            </a:r>
            <a:br>
              <a:rPr lang="en-GB" sz="3200" b="1">
                <a:ea typeface="Verdana" pitchFamily="34" charset="0"/>
                <a:cs typeface="Verdana" pitchFamily="34" charset="0"/>
              </a:rPr>
            </a:br>
            <a:endParaRPr lang="en-GB" sz="3200" b="1"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9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FF5D48B8-774C-40AC-8B67-5BF77F01E49D}" type="slidenum">
              <a:rPr lang="en-GB" smtClean="0"/>
              <a:pPr algn="l" eaLnBrk="0" hangingPunct="0">
                <a:lnSpc>
                  <a:spcPts val="1400"/>
                </a:lnSpc>
              </a:pPr>
              <a:t>24</a:t>
            </a:fld>
            <a:endParaRPr lang="en-GB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14438"/>
            <a:ext cx="8362950" cy="5000625"/>
          </a:xfrm>
        </p:spPr>
        <p:txBody>
          <a:bodyPr/>
          <a:lstStyle/>
          <a:p>
            <a:pPr lvl="1" eaLnBrk="1" hangingPunct="1">
              <a:buFontTx/>
              <a:buNone/>
            </a:pPr>
            <a:endParaRPr lang="fr-FR" smtClean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612669"/>
              </p:ext>
            </p:extLst>
          </p:nvPr>
        </p:nvGraphicFramePr>
        <p:xfrm>
          <a:off x="611560" y="101619"/>
          <a:ext cx="8201052" cy="6756381"/>
        </p:xfrm>
        <a:graphic>
          <a:graphicData uri="http://schemas.openxmlformats.org/drawingml/2006/table">
            <a:tbl>
              <a:tblPr/>
              <a:tblGrid>
                <a:gridCol w="4101292"/>
                <a:gridCol w="4099760"/>
              </a:tblGrid>
              <a:tr h="935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CDMT pour établir les priorités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Chiffrage de stratégies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31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Ministériel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Sectoriel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177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Conforme au TOFE prévisionnel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Doit être réaliste, mais peut inclure des scénarios « hauts 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824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A horizon glissant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Mis à jour régulièrement, mais peut avoir un horizon fixe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824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Période de projection : 3 à 4 ans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Une période de long terme est nécessaire dans certains secteurs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177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Procédure de préparation du budget et du CDMT unifiée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Préparé en dehors de la pression de la procédure de préparation du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177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Les projections de dépense sont le résultat de la procédure de préparation du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  <a:cs typeface="Arial" pitchFamily="34" charset="0"/>
                        </a:rPr>
                        <a:t>Des modèles de simulation sont fréquemment utilisés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28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90EBD7-81D6-40A0-9446-AEB6AD12966D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1028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E38469B-40C6-45B8-AE81-43E8039088A5}" type="slidenum">
              <a:rPr lang="en-GB" sz="1000"/>
              <a:pPr algn="r"/>
              <a:t>25</a:t>
            </a:fld>
            <a:endParaRPr lang="en-GB" sz="100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40828"/>
              </p:ext>
            </p:extLst>
          </p:nvPr>
        </p:nvGraphicFramePr>
        <p:xfrm>
          <a:off x="1043608" y="1220788"/>
          <a:ext cx="7332662" cy="550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7" name="Worksheet" r:id="rId5" imgW="8486671" imgH="6915158" progId="Excel.Sheet.8">
                  <p:embed/>
                </p:oleObj>
              </mc:Choice>
              <mc:Fallback>
                <p:oleObj name="Worksheet" r:id="rId5" imgW="8486671" imgH="6915158" progId="Excel.Shee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220788"/>
                        <a:ext cx="7332662" cy="550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16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229600" cy="504825"/>
          </a:xfrm>
        </p:spPr>
        <p:txBody>
          <a:bodyPr lIns="0" tIns="0" rIns="0" bIns="0" anchor="t"/>
          <a:lstStyle/>
          <a:p>
            <a:pPr marL="177800" indent="0"/>
            <a:r>
              <a:rPr lang="fr-FR" altLang="en-US" sz="2800" dirty="0" smtClean="0"/>
              <a:t>Le CDMT, instrument d’allocation des ressources sous contrainte financière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3769764"/>
              </p:ext>
            </p:extLst>
          </p:nvPr>
        </p:nvGraphicFramePr>
        <p:xfrm>
          <a:off x="1030515" y="2244797"/>
          <a:ext cx="6605727" cy="3898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5364" name="Straight Arrow Connector 5"/>
          <p:cNvCxnSpPr>
            <a:cxnSpLocks noChangeShapeType="1"/>
          </p:cNvCxnSpPr>
          <p:nvPr/>
        </p:nvCxnSpPr>
        <p:spPr bwMode="auto">
          <a:xfrm rot="5400000">
            <a:off x="762001" y="2644791"/>
            <a:ext cx="3409950" cy="2873375"/>
          </a:xfrm>
          <a:prstGeom prst="straightConnector1">
            <a:avLst/>
          </a:prstGeom>
          <a:noFill/>
          <a:ln w="63500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0E5BAB-575D-4253-A6EB-6A0D9D11F8CF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1AFEBDE1-5677-4E88-B6CD-4EBC4B6A6300}" type="slidenum">
              <a:rPr lang="en-US" sz="1400">
                <a:latin typeface="+mn-lt"/>
              </a:rPr>
              <a:pPr algn="r">
                <a:defRPr/>
              </a:pPr>
              <a:t>27</a:t>
            </a:fld>
            <a:endParaRPr lang="en-US" sz="1400" dirty="0">
              <a:latin typeface="+mn-lt"/>
            </a:endParaRPr>
          </a:p>
        </p:txBody>
      </p:sp>
      <p:sp>
        <p:nvSpPr>
          <p:cNvPr id="2053" name="AutoShape 9"/>
          <p:cNvSpPr>
            <a:spLocks noChangeArrowheads="1"/>
          </p:cNvSpPr>
          <p:nvPr/>
        </p:nvSpPr>
        <p:spPr bwMode="auto">
          <a:xfrm>
            <a:off x="682998" y="2636912"/>
            <a:ext cx="2376487" cy="2157412"/>
          </a:xfrm>
          <a:prstGeom prst="wedgeRectCallout">
            <a:avLst>
              <a:gd name="adj1" fmla="val 93620"/>
              <a:gd name="adj2" fmla="val -1816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800" i="1">
                <a:solidFill>
                  <a:srgbClr val="0066CC"/>
                </a:solidFill>
              </a:rPr>
              <a:t>CDMT global</a:t>
            </a:r>
          </a:p>
          <a:p>
            <a:pPr algn="ctr"/>
            <a:r>
              <a:rPr lang="fr-FR" sz="1800" i="1"/>
              <a:t>Allocation interministérielle/ intersectorielle des ressources ; cadrage budgétaire</a:t>
            </a:r>
          </a:p>
        </p:txBody>
      </p:sp>
      <p:sp>
        <p:nvSpPr>
          <p:cNvPr id="2054" name="AutoShape 10"/>
          <p:cNvSpPr>
            <a:spLocks noChangeArrowheads="1"/>
          </p:cNvSpPr>
          <p:nvPr/>
        </p:nvSpPr>
        <p:spPr bwMode="auto">
          <a:xfrm>
            <a:off x="703910" y="1208199"/>
            <a:ext cx="2376487" cy="1368425"/>
          </a:xfrm>
          <a:prstGeom prst="wedgeRectCallout">
            <a:avLst>
              <a:gd name="adj1" fmla="val 79727"/>
              <a:gd name="adj2" fmla="val 84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800" i="1">
                <a:solidFill>
                  <a:srgbClr val="FF3300"/>
                </a:solidFill>
              </a:rPr>
              <a:t>TOFE prévisionnel</a:t>
            </a:r>
          </a:p>
          <a:p>
            <a:pPr algn="ctr"/>
            <a:r>
              <a:rPr lang="fr-FR" sz="1800" i="1"/>
              <a:t>Définition des agrégats budgétaires</a:t>
            </a:r>
          </a:p>
        </p:txBody>
      </p:sp>
      <p:sp>
        <p:nvSpPr>
          <p:cNvPr id="2055" name="AutoShape 11"/>
          <p:cNvSpPr>
            <a:spLocks noChangeArrowheads="1"/>
          </p:cNvSpPr>
          <p:nvPr/>
        </p:nvSpPr>
        <p:spPr bwMode="auto">
          <a:xfrm>
            <a:off x="611560" y="4914900"/>
            <a:ext cx="2447925" cy="1943100"/>
          </a:xfrm>
          <a:prstGeom prst="wedgeRectCallout">
            <a:avLst>
              <a:gd name="adj1" fmla="val 97991"/>
              <a:gd name="adj2" fmla="val -2786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800" i="1">
                <a:solidFill>
                  <a:srgbClr val="008000"/>
                </a:solidFill>
              </a:rPr>
              <a:t>CDMT ministériel</a:t>
            </a:r>
          </a:p>
          <a:p>
            <a:pPr algn="ctr"/>
            <a:r>
              <a:rPr lang="fr-FR" sz="1800" i="1"/>
              <a:t>Allocation intraministérielle des ressources;</a:t>
            </a:r>
          </a:p>
          <a:p>
            <a:pPr algn="ctr"/>
            <a:r>
              <a:rPr lang="fr-FR" sz="1800" i="1"/>
              <a:t>(degré de détail variable</a:t>
            </a:r>
            <a:r>
              <a:rPr lang="fr-FR" sz="2000" i="1"/>
              <a:t>)</a:t>
            </a:r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620887"/>
              </p:ext>
            </p:extLst>
          </p:nvPr>
        </p:nvGraphicFramePr>
        <p:xfrm>
          <a:off x="3708400" y="1184275"/>
          <a:ext cx="4524375" cy="553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6" name="Feuille de calcul" r:id="rId5" imgW="7572381" imgH="9258182" progId="Excel.Sheet.8">
                  <p:embed/>
                </p:oleObj>
              </mc:Choice>
              <mc:Fallback>
                <p:oleObj name="Feuille de calcul" r:id="rId5" imgW="7572381" imgH="9258182" progId="Excel.Sheet.8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184275"/>
                        <a:ext cx="4524375" cy="553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238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43338" y="1196752"/>
            <a:ext cx="8229600" cy="936625"/>
          </a:xfrm>
        </p:spPr>
        <p:txBody>
          <a:bodyPr/>
          <a:lstStyle/>
          <a:p>
            <a:r>
              <a:rPr lang="en-GB" i="1" dirty="0" err="1" smtClean="0"/>
              <a:t>Caractéristiques</a:t>
            </a:r>
            <a:r>
              <a:rPr lang="en-GB" i="1" dirty="0" smtClean="0"/>
              <a:t> d’un CDMT 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48329" y="2147816"/>
            <a:ext cx="8229600" cy="352901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300" i="0" dirty="0" err="1" smtClean="0"/>
              <a:t>Période</a:t>
            </a:r>
            <a:r>
              <a:rPr lang="en-GB" sz="2300" i="0" dirty="0" smtClean="0"/>
              <a:t> de projection : 3 à 4 </a:t>
            </a:r>
            <a:r>
              <a:rPr lang="en-GB" sz="2300" i="0" dirty="0" err="1" smtClean="0"/>
              <a:t>ans</a:t>
            </a:r>
            <a:r>
              <a:rPr lang="en-GB" sz="2300" i="0" dirty="0" smtClean="0"/>
              <a:t>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300" i="0" dirty="0" err="1" smtClean="0"/>
              <a:t>Inclut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toutes</a:t>
            </a:r>
            <a:r>
              <a:rPr lang="en-GB" sz="2300" i="0" dirty="0" smtClean="0"/>
              <a:t> les </a:t>
            </a:r>
            <a:r>
              <a:rPr lang="en-GB" sz="2300" i="0" dirty="0" err="1" smtClean="0"/>
              <a:t>dépenses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quelles</a:t>
            </a:r>
            <a:r>
              <a:rPr lang="en-GB" sz="2300" i="0" dirty="0" smtClean="0"/>
              <a:t> que </a:t>
            </a:r>
            <a:r>
              <a:rPr lang="en-GB" sz="2300" i="0" dirty="0" err="1" smtClean="0"/>
              <a:t>soient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leur</a:t>
            </a:r>
            <a:r>
              <a:rPr lang="en-GB" sz="2300" i="0" dirty="0" smtClean="0"/>
              <a:t> nature </a:t>
            </a:r>
            <a:r>
              <a:rPr lang="en-GB" sz="2300" i="0" dirty="0" err="1" smtClean="0"/>
              <a:t>économique</a:t>
            </a:r>
            <a:r>
              <a:rPr lang="en-GB" sz="2300" i="0" dirty="0" smtClean="0"/>
              <a:t> et </a:t>
            </a:r>
            <a:r>
              <a:rPr lang="en-GB" sz="2300" i="0" dirty="0" err="1" smtClean="0"/>
              <a:t>leur</a:t>
            </a:r>
            <a:r>
              <a:rPr lang="en-GB" sz="2300" i="0" dirty="0" smtClean="0"/>
              <a:t> source de </a:t>
            </a:r>
            <a:r>
              <a:rPr lang="en-GB" sz="2300" i="0" dirty="0" err="1" smtClean="0"/>
              <a:t>financement</a:t>
            </a:r>
            <a:endParaRPr lang="en-GB" sz="2300" i="0" dirty="0" smtClean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300" i="0" dirty="0" err="1" smtClean="0"/>
              <a:t>En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général</a:t>
            </a:r>
            <a:r>
              <a:rPr lang="en-GB" sz="2300" i="0" dirty="0" smtClean="0"/>
              <a:t>, le CDMT </a:t>
            </a:r>
            <a:r>
              <a:rPr lang="en-GB" sz="2300" i="0" dirty="0" err="1" smtClean="0"/>
              <a:t>est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glissant</a:t>
            </a:r>
            <a:r>
              <a:rPr lang="en-GB" sz="2300" i="0" dirty="0" smtClean="0"/>
              <a:t>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300" i="0" dirty="0" smtClean="0"/>
              <a:t>Le CDMT </a:t>
            </a:r>
            <a:r>
              <a:rPr lang="en-GB" sz="2300" i="0" dirty="0" err="1" smtClean="0"/>
              <a:t>est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cohérent</a:t>
            </a:r>
            <a:r>
              <a:rPr lang="en-GB" sz="2300" i="0" dirty="0" smtClean="0"/>
              <a:t> avec le TOFE </a:t>
            </a:r>
            <a:r>
              <a:rPr lang="en-GB" sz="2300" i="0" dirty="0" err="1" smtClean="0"/>
              <a:t>prévisionnel</a:t>
            </a:r>
            <a:endParaRPr lang="en-GB" sz="2300" i="0" dirty="0" smtClean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300" i="0" dirty="0" smtClean="0"/>
              <a:t>La première </a:t>
            </a:r>
            <a:r>
              <a:rPr lang="en-GB" sz="2300" i="0" dirty="0" err="1" smtClean="0"/>
              <a:t>année</a:t>
            </a:r>
            <a:r>
              <a:rPr lang="en-GB" sz="2300" i="0" dirty="0" smtClean="0"/>
              <a:t> d’un CDMT </a:t>
            </a:r>
            <a:r>
              <a:rPr lang="en-GB" sz="2300" i="0" dirty="0" err="1" smtClean="0"/>
              <a:t>est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cohérente</a:t>
            </a:r>
            <a:r>
              <a:rPr lang="en-GB" sz="2300" i="0" dirty="0" smtClean="0"/>
              <a:t> avec le budget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300" i="0" dirty="0" smtClean="0"/>
              <a:t>Les </a:t>
            </a:r>
            <a:r>
              <a:rPr lang="en-GB" sz="2300" i="0" dirty="0" err="1" smtClean="0"/>
              <a:t>dernières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années</a:t>
            </a:r>
            <a:r>
              <a:rPr lang="en-GB" sz="2300" i="0" dirty="0" smtClean="0"/>
              <a:t> de la </a:t>
            </a:r>
            <a:r>
              <a:rPr lang="en-GB" sz="2300" i="0" dirty="0" err="1" smtClean="0"/>
              <a:t>période</a:t>
            </a:r>
            <a:r>
              <a:rPr lang="en-GB" sz="2300" i="0" dirty="0" smtClean="0"/>
              <a:t> de projection </a:t>
            </a:r>
            <a:r>
              <a:rPr lang="en-GB" sz="2300" i="0" dirty="0" err="1" smtClean="0"/>
              <a:t>sont</a:t>
            </a:r>
            <a:r>
              <a:rPr lang="en-GB" sz="2300" i="0" dirty="0" smtClean="0"/>
              <a:t> indicatives, </a:t>
            </a:r>
            <a:r>
              <a:rPr lang="en-GB" sz="2300" i="0" dirty="0" err="1" smtClean="0"/>
              <a:t>mais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elles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doivent</a:t>
            </a:r>
            <a:r>
              <a:rPr lang="en-GB" sz="2300" i="0" dirty="0" smtClean="0"/>
              <a:t> </a:t>
            </a:r>
            <a:r>
              <a:rPr lang="en-GB" sz="2300" i="0" dirty="0" err="1" smtClean="0"/>
              <a:t>montrer</a:t>
            </a:r>
            <a:r>
              <a:rPr lang="en-GB" sz="2300" i="0" dirty="0" smtClean="0"/>
              <a:t> un engagement du </a:t>
            </a:r>
            <a:r>
              <a:rPr lang="en-GB" sz="2300" i="0" dirty="0" err="1" smtClean="0"/>
              <a:t>politique</a:t>
            </a:r>
            <a:endParaRPr lang="en-GB" sz="2300" i="0" dirty="0" smtClean="0"/>
          </a:p>
          <a:p>
            <a:pPr lvl="1" eaLnBrk="1" hangingPunct="1">
              <a:buFontTx/>
              <a:buNone/>
            </a:pPr>
            <a:endParaRPr lang="fr-FR" dirty="0" smtClean="0"/>
          </a:p>
          <a:p>
            <a:endParaRPr lang="en-GB" dirty="0" smtClean="0"/>
          </a:p>
        </p:txBody>
      </p:sp>
      <p:sp>
        <p:nvSpPr>
          <p:cNvPr id="1843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B1394E-0CFE-41DA-82E7-B11413ADCC3D}" type="slidenum">
              <a:rPr lang="en-GB" smtClean="0"/>
              <a:pPr/>
              <a:t>28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248488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bg" descr="dia-w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595313"/>
            <a:ext cx="1588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eltekst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-32208" y="1117601"/>
            <a:ext cx="9356736" cy="936625"/>
          </a:xfrm>
        </p:spPr>
        <p:txBody>
          <a:bodyPr/>
          <a:lstStyle/>
          <a:p>
            <a:pPr algn="ctr" eaLnBrk="1" hangingPunct="1"/>
            <a:r>
              <a:rPr lang="en-GB" sz="2950" i="1" dirty="0" err="1" smtClean="0"/>
              <a:t>En</a:t>
            </a:r>
            <a:r>
              <a:rPr lang="en-GB" sz="2950" i="1" dirty="0" smtClean="0"/>
              <a:t> quoi </a:t>
            </a:r>
            <a:r>
              <a:rPr lang="en-GB" sz="2950" i="1" dirty="0" err="1" smtClean="0"/>
              <a:t>consiste</a:t>
            </a:r>
            <a:r>
              <a:rPr lang="en-GB" sz="2950" i="1" dirty="0" smtClean="0"/>
              <a:t> un programme </a:t>
            </a:r>
            <a:r>
              <a:rPr lang="en-GB" sz="2950" i="1" dirty="0" err="1" smtClean="0"/>
              <a:t>glissant</a:t>
            </a:r>
            <a:r>
              <a:rPr lang="en-GB" sz="2950" i="1" dirty="0" smtClean="0"/>
              <a:t> ?</a:t>
            </a:r>
            <a:r>
              <a:rPr lang="en-GB" sz="2950" i="1" dirty="0" smtClean="0">
                <a:solidFill>
                  <a:schemeClr val="bg1"/>
                </a:solidFill>
              </a:rPr>
              <a:t>?</a:t>
            </a:r>
            <a:endParaRPr lang="en-US" sz="2950" i="1" dirty="0" smtClean="0">
              <a:solidFill>
                <a:schemeClr val="bg1"/>
              </a:solidFill>
            </a:endParaRPr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eaLnBrk="0" hangingPunct="0"/>
            <a:fld id="{6D85CF96-F630-4F12-902B-CE654B97B285}" type="slidenum">
              <a:rPr lang="en-GB">
                <a:solidFill>
                  <a:schemeClr val="tx1"/>
                </a:solidFill>
                <a:latin typeface="Arial" charset="0"/>
                <a:cs typeface="Arial" charset="0"/>
              </a:rPr>
              <a:pPr eaLnBrk="0" hangingPunct="0"/>
              <a:t>29</a:t>
            </a:fld>
            <a:endParaRPr lang="en-GB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7413" name="Line 2"/>
          <p:cNvSpPr>
            <a:spLocks noChangeShapeType="1"/>
          </p:cNvSpPr>
          <p:nvPr/>
        </p:nvSpPr>
        <p:spPr bwMode="auto">
          <a:xfrm>
            <a:off x="4191000" y="2347913"/>
            <a:ext cx="0" cy="3657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</p:spPr>
        <p:txBody>
          <a:bodyPr lIns="0" tIns="0" rIns="0" bIns="0" anchor="b"/>
          <a:lstStyle/>
          <a:p>
            <a:endParaRPr lang="en-GB"/>
          </a:p>
        </p:txBody>
      </p:sp>
      <p:sp>
        <p:nvSpPr>
          <p:cNvPr id="17414" name="Line 3"/>
          <p:cNvSpPr>
            <a:spLocks noChangeShapeType="1"/>
          </p:cNvSpPr>
          <p:nvPr/>
        </p:nvSpPr>
        <p:spPr bwMode="auto">
          <a:xfrm>
            <a:off x="2667000" y="2347913"/>
            <a:ext cx="0" cy="3657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</p:spPr>
        <p:txBody>
          <a:bodyPr lIns="0" tIns="0" rIns="0" bIns="0" anchor="b"/>
          <a:lstStyle/>
          <a:p>
            <a:endParaRPr lang="en-GB"/>
          </a:p>
        </p:txBody>
      </p:sp>
      <p:sp>
        <p:nvSpPr>
          <p:cNvPr id="17415" name="Line 4"/>
          <p:cNvSpPr>
            <a:spLocks noChangeShapeType="1"/>
          </p:cNvSpPr>
          <p:nvPr/>
        </p:nvSpPr>
        <p:spPr bwMode="auto">
          <a:xfrm>
            <a:off x="5715000" y="2347913"/>
            <a:ext cx="0" cy="3657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</p:spPr>
        <p:txBody>
          <a:bodyPr lIns="0" tIns="0" rIns="0" bIns="0" anchor="b"/>
          <a:lstStyle/>
          <a:p>
            <a:endParaRPr lang="en-GB"/>
          </a:p>
        </p:txBody>
      </p:sp>
      <p:sp>
        <p:nvSpPr>
          <p:cNvPr id="17416" name="Line 5"/>
          <p:cNvSpPr>
            <a:spLocks noChangeShapeType="1"/>
          </p:cNvSpPr>
          <p:nvPr/>
        </p:nvSpPr>
        <p:spPr bwMode="auto">
          <a:xfrm>
            <a:off x="7239000" y="2347913"/>
            <a:ext cx="0" cy="3657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</p:spPr>
        <p:txBody>
          <a:bodyPr lIns="0" tIns="0" rIns="0" bIns="0" anchor="b"/>
          <a:lstStyle/>
          <a:p>
            <a:endParaRPr lang="en-GB"/>
          </a:p>
        </p:txBody>
      </p:sp>
      <p:grpSp>
        <p:nvGrpSpPr>
          <p:cNvPr id="17417" name="Group 7"/>
          <p:cNvGrpSpPr>
            <a:grpSpLocks/>
          </p:cNvGrpSpPr>
          <p:nvPr/>
        </p:nvGrpSpPr>
        <p:grpSpPr bwMode="auto">
          <a:xfrm>
            <a:off x="1143000" y="2347913"/>
            <a:ext cx="4572000" cy="609600"/>
            <a:chOff x="720" y="1104"/>
            <a:chExt cx="2880" cy="384"/>
          </a:xfrm>
        </p:grpSpPr>
        <p:sp>
          <p:nvSpPr>
            <p:cNvPr id="17439" name="Rectangle 8"/>
            <p:cNvSpPr>
              <a:spLocks noChangeArrowheads="1"/>
            </p:cNvSpPr>
            <p:nvPr/>
          </p:nvSpPr>
          <p:spPr bwMode="auto">
            <a:xfrm>
              <a:off x="1680" y="1104"/>
              <a:ext cx="1920" cy="38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>
                <a:lnSpc>
                  <a:spcPts val="2000"/>
                </a:lnSpc>
              </a:pPr>
              <a:r>
                <a:rPr lang="en-US" sz="2200">
                  <a:solidFill>
                    <a:schemeClr val="bg1"/>
                  </a:solidFill>
                  <a:latin typeface="Arial Black" pitchFamily="34" charset="0"/>
                  <a:cs typeface="Arial" charset="0"/>
                </a:rPr>
                <a:t>      Prévisions</a:t>
              </a:r>
              <a:endParaRPr lang="en-GB" sz="2200">
                <a:solidFill>
                  <a:schemeClr val="bg1"/>
                </a:solidFill>
                <a:latin typeface="Arial Black" pitchFamily="34" charset="0"/>
                <a:cs typeface="Arial" charset="0"/>
              </a:endParaRPr>
            </a:p>
          </p:txBody>
        </p:sp>
        <p:sp>
          <p:nvSpPr>
            <p:cNvPr id="17440" name="Rectangle 9"/>
            <p:cNvSpPr>
              <a:spLocks noChangeArrowheads="1"/>
            </p:cNvSpPr>
            <p:nvPr/>
          </p:nvSpPr>
          <p:spPr bwMode="auto">
            <a:xfrm>
              <a:off x="720" y="1104"/>
              <a:ext cx="960" cy="384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>
                <a:lnSpc>
                  <a:spcPts val="2000"/>
                </a:lnSpc>
              </a:pPr>
              <a:r>
                <a:rPr lang="en-US" sz="2200" dirty="0">
                  <a:solidFill>
                    <a:schemeClr val="tx1"/>
                  </a:solidFill>
                  <a:latin typeface="Arial Black" pitchFamily="34" charset="0"/>
                  <a:cs typeface="Arial" charset="0"/>
                </a:rPr>
                <a:t>Budget</a:t>
              </a:r>
              <a:endParaRPr lang="en-GB" sz="2200" dirty="0">
                <a:solidFill>
                  <a:schemeClr val="tx1"/>
                </a:solidFill>
                <a:latin typeface="Arial Black" pitchFamily="34" charset="0"/>
                <a:cs typeface="Arial" charset="0"/>
              </a:endParaRPr>
            </a:p>
          </p:txBody>
        </p:sp>
      </p:grp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304800" y="250031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304800" y="3643313"/>
            <a:ext cx="762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 +1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304800" y="478631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 +2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667000" y="3033713"/>
            <a:ext cx="4572000" cy="1143000"/>
            <a:chOff x="1680" y="1536"/>
            <a:chExt cx="2880" cy="720"/>
          </a:xfrm>
        </p:grpSpPr>
        <p:grpSp>
          <p:nvGrpSpPr>
            <p:cNvPr id="17435" name="Group 14"/>
            <p:cNvGrpSpPr>
              <a:grpSpLocks/>
            </p:cNvGrpSpPr>
            <p:nvPr/>
          </p:nvGrpSpPr>
          <p:grpSpPr bwMode="auto">
            <a:xfrm>
              <a:off x="1680" y="1872"/>
              <a:ext cx="2880" cy="384"/>
              <a:chOff x="1680" y="1872"/>
              <a:chExt cx="2880" cy="384"/>
            </a:xfrm>
          </p:grpSpPr>
          <p:sp>
            <p:nvSpPr>
              <p:cNvPr id="17437" name="Rectangle 15"/>
              <p:cNvSpPr>
                <a:spLocks noChangeArrowheads="1"/>
              </p:cNvSpPr>
              <p:nvPr/>
            </p:nvSpPr>
            <p:spPr bwMode="auto">
              <a:xfrm>
                <a:off x="1680" y="1872"/>
                <a:ext cx="960" cy="384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eaLnBrk="0" hangingPunct="0">
                  <a:lnSpc>
                    <a:spcPts val="2000"/>
                  </a:lnSpc>
                </a:pPr>
                <a:r>
                  <a:rPr lang="en-US" sz="2200" dirty="0">
                    <a:solidFill>
                      <a:schemeClr val="tx1"/>
                    </a:solidFill>
                    <a:latin typeface="Arial Black" pitchFamily="34" charset="0"/>
                    <a:cs typeface="Arial" charset="0"/>
                  </a:rPr>
                  <a:t>Budget</a:t>
                </a:r>
                <a:endParaRPr lang="en-GB" sz="2200" dirty="0">
                  <a:solidFill>
                    <a:schemeClr val="tx1"/>
                  </a:solidFill>
                  <a:latin typeface="Arial Black" pitchFamily="34" charset="0"/>
                  <a:cs typeface="Arial" charset="0"/>
                </a:endParaRPr>
              </a:p>
            </p:txBody>
          </p:sp>
          <p:sp>
            <p:nvSpPr>
              <p:cNvPr id="17438" name="Rectangle 16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1920" cy="384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eaLnBrk="0" hangingPunct="0">
                  <a:lnSpc>
                    <a:spcPts val="2000"/>
                  </a:lnSpc>
                </a:pPr>
                <a:r>
                  <a:rPr lang="en-US" sz="2200">
                    <a:solidFill>
                      <a:schemeClr val="bg1"/>
                    </a:solidFill>
                    <a:latin typeface="Arial Black" pitchFamily="34" charset="0"/>
                    <a:cs typeface="Arial" charset="0"/>
                  </a:rPr>
                  <a:t>        Prévisions</a:t>
                </a:r>
                <a:endParaRPr lang="en-GB" sz="2200">
                  <a:solidFill>
                    <a:schemeClr val="bg1"/>
                  </a:solidFill>
                  <a:latin typeface="Arial Black" pitchFamily="34" charset="0"/>
                  <a:cs typeface="Arial" charset="0"/>
                </a:endParaRPr>
              </a:p>
            </p:txBody>
          </p:sp>
        </p:grpSp>
        <p:sp>
          <p:nvSpPr>
            <p:cNvPr id="17436" name="Line 17"/>
            <p:cNvSpPr>
              <a:spLocks noChangeShapeType="1"/>
            </p:cNvSpPr>
            <p:nvPr/>
          </p:nvSpPr>
          <p:spPr bwMode="auto">
            <a:xfrm>
              <a:off x="2160" y="1536"/>
              <a:ext cx="0" cy="28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/>
            <a:lstStyle/>
            <a:p>
              <a:endParaRPr lang="en-GB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4191000" y="4252913"/>
            <a:ext cx="4572000" cy="1143000"/>
            <a:chOff x="2640" y="2304"/>
            <a:chExt cx="2880" cy="720"/>
          </a:xfrm>
        </p:grpSpPr>
        <p:grpSp>
          <p:nvGrpSpPr>
            <p:cNvPr id="17431" name="Group 19"/>
            <p:cNvGrpSpPr>
              <a:grpSpLocks/>
            </p:cNvGrpSpPr>
            <p:nvPr/>
          </p:nvGrpSpPr>
          <p:grpSpPr bwMode="auto">
            <a:xfrm>
              <a:off x="2640" y="2640"/>
              <a:ext cx="2880" cy="384"/>
              <a:chOff x="2640" y="2640"/>
              <a:chExt cx="2880" cy="384"/>
            </a:xfrm>
          </p:grpSpPr>
          <p:sp>
            <p:nvSpPr>
              <p:cNvPr id="17433" name="Rectangle 20"/>
              <p:cNvSpPr>
                <a:spLocks noChangeArrowheads="1"/>
              </p:cNvSpPr>
              <p:nvPr/>
            </p:nvSpPr>
            <p:spPr bwMode="auto">
              <a:xfrm>
                <a:off x="3600" y="2640"/>
                <a:ext cx="1920" cy="384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eaLnBrk="0" hangingPunct="0">
                  <a:lnSpc>
                    <a:spcPts val="2000"/>
                  </a:lnSpc>
                </a:pPr>
                <a:r>
                  <a:rPr lang="en-GB" sz="2200">
                    <a:solidFill>
                      <a:schemeClr val="bg1"/>
                    </a:solidFill>
                    <a:latin typeface="Arial Black" pitchFamily="34" charset="0"/>
                    <a:cs typeface="Arial" charset="0"/>
                  </a:rPr>
                  <a:t>       Prévisions</a:t>
                </a:r>
              </a:p>
            </p:txBody>
          </p:sp>
          <p:sp>
            <p:nvSpPr>
              <p:cNvPr id="17434" name="Rectangle 21"/>
              <p:cNvSpPr>
                <a:spLocks noChangeArrowheads="1"/>
              </p:cNvSpPr>
              <p:nvPr/>
            </p:nvSpPr>
            <p:spPr bwMode="auto">
              <a:xfrm>
                <a:off x="2640" y="2640"/>
                <a:ext cx="960" cy="384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eaLnBrk="0" hangingPunct="0">
                  <a:lnSpc>
                    <a:spcPts val="2000"/>
                  </a:lnSpc>
                </a:pPr>
                <a:r>
                  <a:rPr lang="en-US" sz="2200" dirty="0">
                    <a:solidFill>
                      <a:schemeClr val="tx1"/>
                    </a:solidFill>
                    <a:latin typeface="Arial Black" pitchFamily="34" charset="0"/>
                    <a:cs typeface="Arial" charset="0"/>
                  </a:rPr>
                  <a:t>Budget</a:t>
                </a:r>
                <a:endParaRPr lang="en-GB" sz="2200" dirty="0">
                  <a:solidFill>
                    <a:schemeClr val="tx1"/>
                  </a:solidFill>
                  <a:latin typeface="Arial Black" pitchFamily="34" charset="0"/>
                  <a:cs typeface="Arial" charset="0"/>
                </a:endParaRPr>
              </a:p>
            </p:txBody>
          </p:sp>
        </p:grpSp>
        <p:sp>
          <p:nvSpPr>
            <p:cNvPr id="17432" name="Line 22"/>
            <p:cNvSpPr>
              <a:spLocks noChangeShapeType="1"/>
            </p:cNvSpPr>
            <p:nvPr/>
          </p:nvSpPr>
          <p:spPr bwMode="auto">
            <a:xfrm>
              <a:off x="3120" y="2304"/>
              <a:ext cx="0" cy="28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/>
            <a:lstStyle/>
            <a:p>
              <a:endParaRPr lang="en-GB"/>
            </a:p>
          </p:txBody>
        </p:sp>
      </p:grpSp>
      <p:sp>
        <p:nvSpPr>
          <p:cNvPr id="17423" name="Line 23"/>
          <p:cNvSpPr>
            <a:spLocks noChangeShapeType="1"/>
          </p:cNvSpPr>
          <p:nvPr/>
        </p:nvSpPr>
        <p:spPr bwMode="auto">
          <a:xfrm>
            <a:off x="1143000" y="6005513"/>
            <a:ext cx="7696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endParaRPr lang="en-GB"/>
          </a:p>
        </p:txBody>
      </p:sp>
      <p:sp>
        <p:nvSpPr>
          <p:cNvPr id="17424" name="Rectangle 24"/>
          <p:cNvSpPr>
            <a:spLocks noChangeArrowheads="1"/>
          </p:cNvSpPr>
          <p:nvPr/>
        </p:nvSpPr>
        <p:spPr bwMode="auto">
          <a:xfrm>
            <a:off x="1524000" y="6056313"/>
            <a:ext cx="762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 +1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25" name="Rectangle 25"/>
          <p:cNvSpPr>
            <a:spLocks noChangeArrowheads="1"/>
          </p:cNvSpPr>
          <p:nvPr/>
        </p:nvSpPr>
        <p:spPr bwMode="auto">
          <a:xfrm>
            <a:off x="3048000" y="608171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 +2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26" name="Rectangle 26"/>
          <p:cNvSpPr>
            <a:spLocks noChangeArrowheads="1"/>
          </p:cNvSpPr>
          <p:nvPr/>
        </p:nvSpPr>
        <p:spPr bwMode="auto">
          <a:xfrm>
            <a:off x="4572000" y="608171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 +3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27" name="Rectangle 27"/>
          <p:cNvSpPr>
            <a:spLocks noChangeArrowheads="1"/>
          </p:cNvSpPr>
          <p:nvPr/>
        </p:nvSpPr>
        <p:spPr bwMode="auto">
          <a:xfrm>
            <a:off x="6172200" y="6107113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 +4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28" name="Rectangle 28"/>
          <p:cNvSpPr>
            <a:spLocks noChangeArrowheads="1"/>
          </p:cNvSpPr>
          <p:nvPr/>
        </p:nvSpPr>
        <p:spPr bwMode="auto">
          <a:xfrm>
            <a:off x="7696200" y="6157913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>
              <a:lnSpc>
                <a:spcPts val="2000"/>
              </a:lnSpc>
            </a:pPr>
            <a:r>
              <a:rPr lang="en-US" sz="2200">
                <a:solidFill>
                  <a:schemeClr val="hlink"/>
                </a:solidFill>
                <a:latin typeface="Arial Black" pitchFamily="34" charset="0"/>
                <a:cs typeface="Arial" charset="0"/>
              </a:rPr>
              <a:t>t+5</a:t>
            </a:r>
            <a:endParaRPr lang="en-GB" sz="2200">
              <a:solidFill>
                <a:schemeClr val="hlink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29" name="Line 29"/>
          <p:cNvSpPr>
            <a:spLocks noChangeShapeType="1"/>
          </p:cNvSpPr>
          <p:nvPr/>
        </p:nvSpPr>
        <p:spPr bwMode="auto">
          <a:xfrm>
            <a:off x="1143000" y="1844823"/>
            <a:ext cx="0" cy="4160689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endParaRPr lang="en-GB"/>
          </a:p>
        </p:txBody>
      </p:sp>
      <p:sp>
        <p:nvSpPr>
          <p:cNvPr id="17430" name="Espace réservé du numéro de diapositive 3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77A3B8-D26F-4581-9696-B31301E96CDB}" type="slidenum">
              <a:rPr lang="en-GB" smtClean="0"/>
              <a:pPr/>
              <a:t>29</a:t>
            </a:fld>
            <a:endParaRPr lang="en-GB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598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55" y="1186873"/>
            <a:ext cx="8229600" cy="648990"/>
          </a:xfrm>
        </p:spPr>
        <p:txBody>
          <a:bodyPr/>
          <a:lstStyle/>
          <a:p>
            <a:r>
              <a:rPr lang="fr-FR" sz="2800" dirty="0" smtClean="0"/>
              <a:t>Qu’est-ce que le Budget?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55" y="1835863"/>
            <a:ext cx="8229600" cy="3671615"/>
          </a:xfrm>
        </p:spPr>
        <p:txBody>
          <a:bodyPr/>
          <a:lstStyle/>
          <a:p>
            <a:pPr marL="431800"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fr-FR" sz="2100" i="0" dirty="0" smtClean="0">
                <a:latin typeface="+mj-lt"/>
                <a:cs typeface="Arial" panose="020B0604020202020204" pitchFamily="34" charset="0"/>
              </a:rPr>
              <a:t>Le plus important instrument de l’exécutif pour la conduite de ses politiques</a:t>
            </a:r>
          </a:p>
          <a:p>
            <a:pPr marL="266700" indent="0">
              <a:buNone/>
            </a:pPr>
            <a:r>
              <a:rPr lang="fr-FR" sz="1800" dirty="0" smtClean="0">
                <a:latin typeface="+mj-lt"/>
                <a:cs typeface="Arial" panose="020B0604020202020204" pitchFamily="34" charset="0"/>
              </a:rPr>
              <a:t>“… Le plan des futures activités financières de l’administration […] préparé chaque année, comprenant les projections de dépenses, recettes, emprunt des autres opérations financières […] Il est soumis au Parlement qui autorise les dépenses et recettes” Allen &amp; Tommasi (2001)</a:t>
            </a:r>
          </a:p>
          <a:p>
            <a:pPr marL="609600">
              <a:buClrTx/>
              <a:buFont typeface="Wingdings" panose="05000000000000000000" pitchFamily="2" charset="2"/>
              <a:buChar char="Ø"/>
            </a:pPr>
            <a:r>
              <a:rPr lang="fr-FR" sz="2100" i="0" dirty="0" smtClean="0">
                <a:latin typeface="+mj-lt"/>
                <a:cs typeface="Arial" panose="020B0604020202020204" pitchFamily="34" charset="0"/>
              </a:rPr>
              <a:t>Le budget comprend les prévisions de recettes et les autorisations de dépense. </a:t>
            </a:r>
          </a:p>
          <a:p>
            <a:pPr marL="1066800" lvl="1" indent="-342900">
              <a:buClrTx/>
              <a:buFont typeface="Courier New" panose="02070309020205020404" pitchFamily="49" charset="0"/>
              <a:buChar char="o"/>
            </a:pPr>
            <a:r>
              <a:rPr lang="fr-FR" sz="1800" b="0" i="0" dirty="0" smtClean="0">
                <a:latin typeface="+mj-lt"/>
                <a:cs typeface="Arial" panose="020B0604020202020204" pitchFamily="34" charset="0"/>
              </a:rPr>
              <a:t>Dans les systèmes francophones </a:t>
            </a:r>
            <a:r>
              <a:rPr lang="fr-FR" sz="1800" b="0" dirty="0">
                <a:latin typeface="+mj-lt"/>
                <a:cs typeface="Arial" panose="020B0604020202020204" pitchFamily="34" charset="0"/>
              </a:rPr>
              <a:t>le budget </a:t>
            </a:r>
            <a:r>
              <a:rPr lang="fr-FR" sz="1800" b="0" dirty="0" smtClean="0">
                <a:latin typeface="+mj-lt"/>
                <a:cs typeface="Arial" panose="020B0604020202020204" pitchFamily="34" charset="0"/>
              </a:rPr>
              <a:t>(détaillé) </a:t>
            </a:r>
            <a:r>
              <a:rPr lang="fr-FR" sz="1800" b="0" dirty="0">
                <a:latin typeface="+mj-lt"/>
                <a:cs typeface="Arial" panose="020B0604020202020204" pitchFamily="34" charset="0"/>
              </a:rPr>
              <a:t>est une </a:t>
            </a:r>
            <a:r>
              <a:rPr lang="fr-FR" sz="1800" b="0" dirty="0" smtClean="0">
                <a:latin typeface="+mj-lt"/>
                <a:cs typeface="Arial" panose="020B0604020202020204" pitchFamily="34" charset="0"/>
              </a:rPr>
              <a:t>annexe </a:t>
            </a:r>
            <a:r>
              <a:rPr lang="fr-FR" sz="1800" b="0" i="0" dirty="0" smtClean="0">
                <a:latin typeface="+mj-lt"/>
                <a:cs typeface="Arial" panose="020B0604020202020204" pitchFamily="34" charset="0"/>
              </a:rPr>
              <a:t>de la loi de finances</a:t>
            </a:r>
            <a:endParaRPr lang="fr-FR" sz="1800" b="0" i="0" dirty="0">
              <a:latin typeface="+mj-lt"/>
              <a:cs typeface="Arial" panose="020B0604020202020204" pitchFamily="34" charset="0"/>
            </a:endParaRPr>
          </a:p>
          <a:p>
            <a:pPr marL="609600">
              <a:buClrTx/>
              <a:buFont typeface="Wingdings" panose="05000000000000000000" pitchFamily="2" charset="2"/>
              <a:buChar char="Ø"/>
            </a:pPr>
            <a:r>
              <a:rPr lang="fr-FR" sz="2100" i="0" dirty="0" smtClean="0">
                <a:latin typeface="+mj-lt"/>
                <a:cs typeface="Arial" panose="020B0604020202020204" pitchFamily="34" charset="0"/>
              </a:rPr>
              <a:t>Il est accompagné de divers documents (les documents budgétaires) expliquant la politique budgétaire</a:t>
            </a:r>
          </a:p>
          <a:p>
            <a:pPr marL="266700" indent="0">
              <a:buClrTx/>
              <a:buNone/>
            </a:pPr>
            <a:endParaRPr lang="fr-FR" sz="220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>
          <a:xfrm>
            <a:off x="285750" y="1357313"/>
            <a:ext cx="7786688" cy="796925"/>
          </a:xfrm>
        </p:spPr>
        <p:txBody>
          <a:bodyPr/>
          <a:lstStyle/>
          <a:p>
            <a:r>
              <a:rPr lang="en-GB" sz="3200" i="1" smtClean="0"/>
              <a:t>Principales caractéristiques d’un CDMT  “sectoriel”</a:t>
            </a:r>
          </a:p>
        </p:txBody>
      </p:sp>
      <p:sp>
        <p:nvSpPr>
          <p:cNvPr id="19459" name="Espace réservé du contenu 2"/>
          <p:cNvSpPr>
            <a:spLocks noGrp="1"/>
          </p:cNvSpPr>
          <p:nvPr>
            <p:ph idx="1"/>
          </p:nvPr>
        </p:nvSpPr>
        <p:spPr>
          <a:xfrm>
            <a:off x="500063" y="2357438"/>
            <a:ext cx="8643937" cy="3719512"/>
          </a:xfrm>
        </p:spPr>
        <p:txBody>
          <a:bodyPr/>
          <a:lstStyle/>
          <a:p>
            <a:pPr>
              <a:spcBef>
                <a:spcPct val="0"/>
              </a:spcBef>
              <a:buClrTx/>
            </a:pPr>
            <a:r>
              <a:rPr lang="fr-FR" sz="2200" i="0" dirty="0" smtClean="0">
                <a:solidFill>
                  <a:srgbClr val="FF0000"/>
                </a:solidFill>
              </a:rPr>
              <a:t>Le CDMT sectoriel doit être ministériel  </a:t>
            </a:r>
            <a:endParaRPr lang="fr-FR" sz="2200" i="0" dirty="0" smtClean="0"/>
          </a:p>
          <a:p>
            <a:pPr lvl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200" b="0" dirty="0" smtClean="0"/>
              <a:t>Pour la redevabilité et assurer un lien étroit avec la gestion du budget </a:t>
            </a:r>
          </a:p>
          <a:p>
            <a:pPr lvl="1">
              <a:spcBef>
                <a:spcPct val="0"/>
              </a:spcBef>
              <a:buClrTx/>
              <a:buFont typeface="Wingdings" panose="05000000000000000000" pitchFamily="2" charset="2"/>
              <a:buChar char="§"/>
            </a:pPr>
            <a:r>
              <a:rPr lang="fr-FR" sz="2200" b="0" dirty="0" smtClean="0"/>
              <a:t>Les CDMT sectoriels/interministériels doivent donc être divisés en CDMT ministériels </a:t>
            </a:r>
          </a:p>
          <a:p>
            <a:pPr>
              <a:spcBef>
                <a:spcPct val="0"/>
              </a:spcBef>
              <a:buClrTx/>
            </a:pPr>
            <a:r>
              <a:rPr lang="fr-FR" sz="2200" i="0" dirty="0" smtClean="0"/>
              <a:t>Offre aux gestionnaires une certaine prévisibilité</a:t>
            </a:r>
          </a:p>
          <a:p>
            <a:pPr>
              <a:spcBef>
                <a:spcPct val="0"/>
              </a:spcBef>
              <a:buClrTx/>
            </a:pPr>
            <a:r>
              <a:rPr lang="fr-FR" sz="2200" i="0" dirty="0" smtClean="0"/>
              <a:t>Généralement structuré en programmes, il peut offrir un cadre pour le suivi de la performance</a:t>
            </a:r>
          </a:p>
          <a:p>
            <a:pPr>
              <a:spcBef>
                <a:spcPct val="0"/>
              </a:spcBef>
              <a:buClrTx/>
            </a:pPr>
            <a:r>
              <a:rPr lang="fr-FR" sz="2200" i="0" dirty="0" smtClean="0"/>
              <a:t>Le degré de détail des projections de dépense est variable. Il peut être le même que celui du budget ou au contraire être limité aux programmes</a:t>
            </a:r>
            <a:r>
              <a:rPr lang="fr-FR" sz="2000" i="0" dirty="0" smtClean="0"/>
              <a:t>.</a:t>
            </a:r>
            <a:endParaRPr lang="fr-FR" dirty="0" smtClean="0"/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8C53BA-8F99-4D04-A83D-54A2F664C765}" type="slidenum">
              <a:rPr lang="en-GB" smtClean="0"/>
              <a:pPr/>
              <a:t>30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3058883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bg" descr="dia-w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iteltekst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95288" y="1857364"/>
            <a:ext cx="8229600" cy="419111"/>
          </a:xfrm>
        </p:spPr>
        <p:txBody>
          <a:bodyPr/>
          <a:lstStyle/>
          <a:p>
            <a:pPr algn="ctr" eaLnBrk="1" hangingPunct="1"/>
            <a:r>
              <a:rPr lang="en-GB" altLang="en-US" sz="3200" dirty="0" smtClean="0">
                <a:solidFill>
                  <a:srgbClr val="FFFFFF"/>
                </a:solidFill>
              </a:rPr>
              <a:t>What is top-down / bottom-up in an MTEF?</a:t>
            </a:r>
            <a:endParaRPr lang="en-US" altLang="en-US" sz="3200" dirty="0" smtClean="0">
              <a:solidFill>
                <a:srgbClr val="FFFFFF"/>
              </a:solidFill>
            </a:endParaRPr>
          </a:p>
        </p:txBody>
      </p:sp>
      <p:sp>
        <p:nvSpPr>
          <p:cNvPr id="19460" name="bodytekst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07504" y="1587346"/>
            <a:ext cx="8928992" cy="4535487"/>
          </a:xfrm>
        </p:spPr>
        <p:txBody>
          <a:bodyPr/>
          <a:lstStyle/>
          <a:p>
            <a:pPr eaLnBrk="1" hangingPunct="1">
              <a:spcBef>
                <a:spcPts val="0"/>
              </a:spcBef>
              <a:buClr>
                <a:srgbClr val="0F5494"/>
              </a:buClr>
              <a:buSzPct val="120000"/>
              <a:buFont typeface="Wingdings" panose="05000000000000000000" pitchFamily="2" charset="2"/>
              <a:buChar char="Ø"/>
            </a:pPr>
            <a:r>
              <a:rPr lang="fr-FR" altLang="en-US" sz="1900" i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Combiner les processus montant et descendant</a:t>
            </a:r>
          </a:p>
          <a:p>
            <a:pPr marL="781050" lvl="1" indent="-381000" eaLnBrk="1" hangingPunct="1">
              <a:spcBef>
                <a:spcPts val="0"/>
              </a:spcBef>
              <a:buClr>
                <a:srgbClr val="0F5494"/>
              </a:buClr>
              <a:buSzPct val="120000"/>
              <a:buFont typeface="Wingdings" pitchFamily="2" charset="2"/>
              <a:buChar char="ü"/>
            </a:pPr>
            <a:r>
              <a:rPr lang="fr-FR" altLang="en-US" sz="1900" b="0" i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Processus descendant </a:t>
            </a:r>
          </a:p>
          <a:p>
            <a:pPr marL="1130300" lvl="2" indent="-285750" eaLnBrk="1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altLang="en-US" sz="190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 Enveloppe des ressources (TOFE prévisionnel ; CDMT global)</a:t>
            </a:r>
          </a:p>
          <a:p>
            <a:pPr marL="781050" lvl="1" indent="-381000" eaLnBrk="1" hangingPunct="1">
              <a:spcBef>
                <a:spcPts val="0"/>
              </a:spcBef>
              <a:buClr>
                <a:srgbClr val="0F5494"/>
              </a:buClr>
              <a:buSzPct val="120000"/>
              <a:buFont typeface="Wingdings" pitchFamily="2" charset="2"/>
              <a:buChar char="ü"/>
            </a:pPr>
            <a:r>
              <a:rPr lang="fr-FR" altLang="en-US" sz="1900" b="0" i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Processus montant</a:t>
            </a:r>
          </a:p>
          <a:p>
            <a:pPr marL="1181100" lvl="2" indent="-381000" eaLnBrk="1" hangingPunct="1">
              <a:spcBef>
                <a:spcPts val="0"/>
              </a:spcBef>
              <a:buClr>
                <a:srgbClr val="0F5494"/>
              </a:buClr>
              <a:buSzPct val="120000"/>
              <a:buFont typeface="Arial" panose="020B0604020202020204" pitchFamily="34" charset="0"/>
              <a:buChar char="•"/>
            </a:pPr>
            <a:r>
              <a:rPr lang="fr-FR" altLang="en-US" sz="190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Coûts futurs des programmes sectoriels pour atteindre les objectifs du secteur</a:t>
            </a:r>
          </a:p>
          <a:p>
            <a:pPr marL="781050" lvl="1" indent="-381000" eaLnBrk="1" hangingPunct="1">
              <a:spcBef>
                <a:spcPts val="0"/>
              </a:spcBef>
              <a:buClr>
                <a:srgbClr val="0F5494"/>
              </a:buClr>
              <a:buSzPct val="120000"/>
              <a:buFont typeface="Wingdings" pitchFamily="2" charset="2"/>
              <a:buChar char="ü"/>
            </a:pPr>
            <a:r>
              <a:rPr lang="fr-FR" altLang="en-US" sz="1900" b="0" i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Rapprocher les deux processus</a:t>
            </a:r>
          </a:p>
          <a:p>
            <a:pPr marL="1187450" lvl="2" indent="-342900" eaLnBrk="1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altLang="en-US" sz="190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Négociations techniques et politiques</a:t>
            </a:r>
            <a:r>
              <a:rPr lang="fr-FR" altLang="en-US" sz="1900" b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, processus décisionnel conduisant aux arbitrages, dans le respect des objectifs budgétaires globaux (TOFE prévisionnel)</a:t>
            </a:r>
          </a:p>
          <a:p>
            <a:pPr marL="501650" indent="-457200" eaLnBrk="1" hangingPunct="1"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fr-FR" altLang="en-US" sz="1900" i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Déterminer l’espace budgétaire à répartir</a:t>
            </a:r>
          </a:p>
          <a:p>
            <a:pPr marL="901700" lvl="1" indent="-457200" eaLnBrk="1" hangingPunct="1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fr-FR" altLang="en-US" sz="1900" b="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L’enveloppe des ressources à répartir par ministère/secteur  doit tenir compte de : </a:t>
            </a:r>
          </a:p>
          <a:p>
            <a:pPr marL="1301750" lvl="2" indent="-457200" eaLnBrk="1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altLang="en-US" sz="190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contraintes liés à l’existant ou des politiques décidées (cf. « projection de référence », « tendanciel »)</a:t>
            </a:r>
          </a:p>
          <a:p>
            <a:pPr marL="1301750" lvl="2" indent="-457200" eaLnBrk="1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altLang="en-US" sz="1900" dirty="0" smtClean="0">
                <a:solidFill>
                  <a:schemeClr val="accent5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l’enveloppe globale définie dans le TOFE prévisionnel</a:t>
            </a:r>
            <a:endParaRPr lang="fr-FR" altLang="en-US" sz="1900" b="0" dirty="0" smtClean="0">
              <a:solidFill>
                <a:schemeClr val="accent5">
                  <a:lumMod val="2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381000" indent="-381000" eaLnBrk="1" hangingPunct="1">
              <a:spcBef>
                <a:spcPts val="0"/>
              </a:spcBef>
            </a:pPr>
            <a:endParaRPr lang="en-US" altLang="en-US" dirty="0" smtClean="0"/>
          </a:p>
        </p:txBody>
      </p:sp>
      <p:sp>
        <p:nvSpPr>
          <p:cNvPr id="7" name="Titre 1"/>
          <p:cNvSpPr txBox="1">
            <a:spLocks/>
          </p:cNvSpPr>
          <p:nvPr/>
        </p:nvSpPr>
        <p:spPr bwMode="auto">
          <a:xfrm>
            <a:off x="266700" y="923785"/>
            <a:ext cx="8358188" cy="66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58775" marR="0" lvl="0" indent="-358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2800" b="1" i="0" u="none" strike="noStrike" kern="0" cap="none" spc="0" normalizeH="0" baseline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Les processus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557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4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4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9879E5-485C-4C04-B951-F57FE7A64293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7" name="Espace réservé du numéro de diapositive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5592F67-F8F5-4C14-A1DE-3ADFB70E72D2}" type="slidenum">
              <a:rPr lang="en-GB" sz="1400">
                <a:latin typeface="+mn-lt"/>
              </a:rPr>
              <a:pPr algn="r">
                <a:defRPr/>
              </a:pPr>
              <a:t>32</a:t>
            </a:fld>
            <a:endParaRPr lang="en-GB" sz="1400">
              <a:latin typeface="+mn-lt"/>
            </a:endParaRPr>
          </a:p>
        </p:txBody>
      </p:sp>
      <p:sp>
        <p:nvSpPr>
          <p:cNvPr id="10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715F4F08-9258-4AFC-9710-07E32DA5A1B1}" type="slidenum">
              <a:rPr lang="en-US" sz="1400">
                <a:latin typeface="+mn-lt"/>
              </a:rPr>
              <a:pPr algn="r">
                <a:defRPr/>
              </a:pPr>
              <a:t>32</a:t>
            </a:fld>
            <a:endParaRPr lang="en-US" sz="1400">
              <a:latin typeface="+mn-lt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07504" y="988355"/>
            <a:ext cx="9143999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fr-FR" sz="3000" b="1" i="1" dirty="0">
                <a:latin typeface="+mj-lt"/>
                <a:ea typeface="+mj-ea"/>
                <a:cs typeface="+mj-cs"/>
              </a:rPr>
              <a:t>Préparation des plafonds de dépense</a:t>
            </a:r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2143125" y="6092825"/>
            <a:ext cx="4751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800"/>
          </a:p>
        </p:txBody>
      </p:sp>
      <p:sp>
        <p:nvSpPr>
          <p:cNvPr id="3080" name="Text Box 11"/>
          <p:cNvSpPr txBox="1">
            <a:spLocks noChangeArrowheads="1"/>
          </p:cNvSpPr>
          <p:nvPr/>
        </p:nvSpPr>
        <p:spPr bwMode="auto">
          <a:xfrm>
            <a:off x="6948488" y="63087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80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979925"/>
              </p:ext>
            </p:extLst>
          </p:nvPr>
        </p:nvGraphicFramePr>
        <p:xfrm>
          <a:off x="0" y="2357430"/>
          <a:ext cx="8904288" cy="407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2" name="Feuille de calcul" r:id="rId5" imgW="11039502" imgH="5048298" progId="Excel.Sheet.12">
                  <p:embed/>
                </p:oleObj>
              </mc:Choice>
              <mc:Fallback>
                <p:oleObj name="Feuille de calcul" r:id="rId5" imgW="11039502" imgH="5048298" progId="Excel.Shee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357430"/>
                        <a:ext cx="8904288" cy="407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820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/>
          <p:cNvSpPr>
            <a:spLocks noGrp="1"/>
          </p:cNvSpPr>
          <p:nvPr>
            <p:ph type="title"/>
          </p:nvPr>
        </p:nvSpPr>
        <p:spPr>
          <a:xfrm>
            <a:off x="500063" y="1428750"/>
            <a:ext cx="7786687" cy="500063"/>
          </a:xfrm>
        </p:spPr>
        <p:txBody>
          <a:bodyPr/>
          <a:lstStyle/>
          <a:p>
            <a:r>
              <a:rPr lang="en-GB" i="1" dirty="0" smtClean="0"/>
              <a:t>Les </a:t>
            </a:r>
            <a:r>
              <a:rPr lang="en-GB" i="1" dirty="0" err="1" smtClean="0"/>
              <a:t>résultats</a:t>
            </a:r>
            <a:r>
              <a:rPr lang="en-GB" i="1" dirty="0" smtClean="0"/>
              <a:t> </a:t>
            </a:r>
            <a:r>
              <a:rPr lang="en-GB" i="1" dirty="0" err="1" smtClean="0"/>
              <a:t>sont</a:t>
            </a:r>
            <a:r>
              <a:rPr lang="en-GB" i="1" dirty="0" smtClean="0"/>
              <a:t> </a:t>
            </a:r>
            <a:r>
              <a:rPr lang="en-GB" i="1" dirty="0" err="1" smtClean="0"/>
              <a:t>inégaux</a:t>
            </a:r>
            <a:r>
              <a:rPr lang="en-GB" i="1" dirty="0" smtClean="0"/>
              <a:t> </a:t>
            </a:r>
          </a:p>
        </p:txBody>
      </p:sp>
      <p:sp>
        <p:nvSpPr>
          <p:cNvPr id="25603" name="Espace réservé du contenu 2"/>
          <p:cNvSpPr>
            <a:spLocks noGrp="1"/>
          </p:cNvSpPr>
          <p:nvPr>
            <p:ph idx="1"/>
          </p:nvPr>
        </p:nvSpPr>
        <p:spPr>
          <a:xfrm>
            <a:off x="395288" y="1989138"/>
            <a:ext cx="8301037" cy="3816350"/>
          </a:xfrm>
        </p:spPr>
        <p:txBody>
          <a:bodyPr/>
          <a:lstStyle/>
          <a:p>
            <a:endParaRPr lang="en-GB" smtClean="0"/>
          </a:p>
          <a:p>
            <a:r>
              <a:rPr lang="en-GB" smtClean="0">
                <a:latin typeface="Calibri" pitchFamily="34" charset="0"/>
              </a:rPr>
              <a:t>«</a:t>
            </a:r>
            <a:r>
              <a:rPr lang="en-GB" smtClean="0"/>
              <a:t>L’élaboration d’un CDMT exhaustif </a:t>
            </a:r>
            <a:r>
              <a:rPr lang="fr-FR" smtClean="0"/>
              <a:t>est </a:t>
            </a:r>
            <a:r>
              <a:rPr lang="en-US" smtClean="0"/>
              <a:t>efficace si les circonstances et les capacités le permettent…. Dans le cas contraire, … cela peut détourner l’attention des besoins immédiats </a:t>
            </a:r>
            <a:r>
              <a:rPr lang="en-US" u="sng" smtClean="0"/>
              <a:t>d’amélioration du budget annuel </a:t>
            </a:r>
            <a:r>
              <a:rPr lang="en-GB" smtClean="0"/>
              <a:t>et des processus d’exécution du budget … </a:t>
            </a:r>
            <a:r>
              <a:rPr lang="en-US" smtClean="0"/>
              <a:t>dans plusieurs pays d’Afrique, le CDMT a été introduit </a:t>
            </a:r>
            <a:r>
              <a:rPr lang="en-US" u="sng" smtClean="0"/>
              <a:t>prématurément</a:t>
            </a:r>
            <a:r>
              <a:rPr lang="en-US" smtClean="0"/>
              <a:t> et s’avère être un simple exercice théorique</a:t>
            </a:r>
            <a:r>
              <a:rPr lang="en-US" i="0" smtClean="0">
                <a:latin typeface="Calibri" pitchFamily="34" charset="0"/>
              </a:rPr>
              <a:t>»</a:t>
            </a:r>
            <a:r>
              <a:rPr lang="en-GB" smtClean="0"/>
              <a:t>.</a:t>
            </a:r>
          </a:p>
          <a:p>
            <a:pPr>
              <a:buFont typeface="Times" pitchFamily="18" charset="0"/>
              <a:buNone/>
            </a:pPr>
            <a:r>
              <a:rPr lang="en-GB" smtClean="0"/>
              <a:t>	</a:t>
            </a:r>
            <a:r>
              <a:rPr lang="en-GB" sz="1400" smtClean="0"/>
              <a:t>Banque mondiale-FMI  Global Economic Report 2006, page 146</a:t>
            </a:r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D6AA270-A28B-482D-8754-303AE9F96EDB}" type="slidenum">
              <a:rPr lang="en-GB" smtClean="0"/>
              <a:pPr/>
              <a:t>33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68572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contenu 1"/>
          <p:cNvSpPr>
            <a:spLocks noGrp="1"/>
          </p:cNvSpPr>
          <p:nvPr>
            <p:ph idx="1"/>
          </p:nvPr>
        </p:nvSpPr>
        <p:spPr>
          <a:xfrm>
            <a:off x="179512" y="1761778"/>
            <a:ext cx="8286750" cy="4437063"/>
          </a:xfrm>
        </p:spPr>
        <p:txBody>
          <a:bodyPr/>
          <a:lstStyle/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Approches trop complexes/trop sophistiquées.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Mauvaise discipline budgétaire. 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Aucun impact sur le budget annuel, il n’est pas tenu compte du CDMT élaboré l’année précédente. 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Instabilité administrative et/ou politique. Tous les ans, l’élaboration du CDMT repart de zéro.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Des CDMT sectoriels sont élaborés par des consultants externes afin de se conformer à la demande d’un donateur. Mais l’exercice n’est pas intégré dans le processus budgétaire national  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Instabilité économique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fr-FR" sz="2000" i="0" dirty="0" smtClean="0"/>
              <a:t>Absence de prévisibilité des ressources</a:t>
            </a:r>
            <a:endParaRPr lang="en-US" i="0" dirty="0" smtClean="0"/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120000"/>
              </a:lnSpc>
              <a:buFont typeface="Times" pitchFamily="18" charset="0"/>
              <a:buChar char="•"/>
            </a:pPr>
            <a:endParaRPr lang="en-US" sz="2800" dirty="0" smtClean="0"/>
          </a:p>
          <a:p>
            <a:pPr>
              <a:lnSpc>
                <a:spcPct val="120000"/>
              </a:lnSpc>
            </a:pPr>
            <a:endParaRPr lang="en-US" sz="2800" dirty="0" smtClean="0"/>
          </a:p>
          <a:p>
            <a:pPr lvl="1">
              <a:spcAft>
                <a:spcPts val="1200"/>
              </a:spcAft>
            </a:pPr>
            <a:endParaRPr lang="en-US" dirty="0" smtClean="0"/>
          </a:p>
          <a:p>
            <a:pPr>
              <a:spcAft>
                <a:spcPts val="1200"/>
              </a:spcAft>
            </a:pPr>
            <a:endParaRPr lang="en-US" sz="2000" dirty="0" smtClean="0"/>
          </a:p>
        </p:txBody>
      </p:sp>
      <p:sp>
        <p:nvSpPr>
          <p:cNvPr id="26627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429625" y="6381750"/>
            <a:ext cx="2133600" cy="476250"/>
          </a:xfrm>
          <a:noFill/>
        </p:spPr>
        <p:txBody>
          <a:bodyPr/>
          <a:lstStyle/>
          <a:p>
            <a:pPr algn="l"/>
            <a:fld id="{C3AB6FF1-E7FA-4147-B540-C5974B0EE28B}" type="slidenum">
              <a:rPr lang="en-GB" smtClean="0"/>
              <a:pPr algn="l"/>
              <a:t>34</a:t>
            </a:fld>
            <a:endParaRPr lang="en-GB" smtClean="0"/>
          </a:p>
        </p:txBody>
      </p:sp>
      <p:sp>
        <p:nvSpPr>
          <p:cNvPr id="26628" name="Titre 1"/>
          <p:cNvSpPr txBox="1">
            <a:spLocks/>
          </p:cNvSpPr>
          <p:nvPr/>
        </p:nvSpPr>
        <p:spPr bwMode="auto">
          <a:xfrm>
            <a:off x="211518" y="1170262"/>
            <a:ext cx="8858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58775" indent="-358775" eaLnBrk="0" hangingPunct="0"/>
            <a:r>
              <a:rPr lang="en-GB" sz="2900" b="1" i="1" dirty="0" err="1"/>
              <a:t>Pourquoi</a:t>
            </a:r>
            <a:r>
              <a:rPr lang="en-GB" sz="2900" b="1" i="1" dirty="0"/>
              <a:t> les </a:t>
            </a:r>
            <a:r>
              <a:rPr lang="en-GB" sz="2900" b="1" i="1" dirty="0" err="1"/>
              <a:t>résultats</a:t>
            </a:r>
            <a:r>
              <a:rPr lang="en-GB" sz="2900" b="1" i="1" dirty="0"/>
              <a:t> </a:t>
            </a:r>
            <a:r>
              <a:rPr lang="en-GB" sz="2900" b="1" i="1" dirty="0" err="1"/>
              <a:t>sont</a:t>
            </a:r>
            <a:r>
              <a:rPr lang="en-GB" sz="2900" b="1" i="1" dirty="0"/>
              <a:t> </a:t>
            </a:r>
            <a:r>
              <a:rPr lang="en-GB" sz="2900" b="1" i="1" dirty="0" err="1" smtClean="0"/>
              <a:t>inégaux</a:t>
            </a:r>
            <a:endParaRPr lang="en-GB" sz="2900" b="1" i="1" dirty="0"/>
          </a:p>
        </p:txBody>
      </p:sp>
    </p:spTree>
    <p:extLst>
      <p:ext uri="{BB962C8B-B14F-4D97-AF65-F5344CB8AC3E}">
        <p14:creationId xmlns:p14="http://schemas.microsoft.com/office/powerpoint/2010/main" val="8428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u contenu 2"/>
          <p:cNvSpPr>
            <a:spLocks noGrp="1"/>
          </p:cNvSpPr>
          <p:nvPr>
            <p:ph idx="1"/>
          </p:nvPr>
        </p:nvSpPr>
        <p:spPr>
          <a:xfrm>
            <a:off x="357188" y="2276475"/>
            <a:ext cx="8301037" cy="4081463"/>
          </a:xfrm>
        </p:spPr>
        <p:txBody>
          <a:bodyPr/>
          <a:lstStyle/>
          <a:p>
            <a:pPr>
              <a:buClrTx/>
            </a:pPr>
            <a:r>
              <a:rPr lang="en-US" i="0" dirty="0" smtClean="0">
                <a:latin typeface="Calibri" pitchFamily="34" charset="0"/>
              </a:rPr>
              <a:t>« </a:t>
            </a:r>
            <a:r>
              <a:rPr lang="en-GB" i="0" dirty="0" err="1" smtClean="0"/>
              <a:t>Cependant</a:t>
            </a:r>
            <a:r>
              <a:rPr lang="en-GB" i="0" dirty="0" smtClean="0"/>
              <a:t>, </a:t>
            </a:r>
            <a:r>
              <a:rPr lang="en-US" i="0" dirty="0" err="1" smtClean="0"/>
              <a:t>il</a:t>
            </a:r>
            <a:r>
              <a:rPr lang="en-US" i="0" dirty="0" smtClean="0"/>
              <a:t> </a:t>
            </a:r>
            <a:r>
              <a:rPr lang="en-US" i="0" dirty="0" err="1" smtClean="0"/>
              <a:t>est</a:t>
            </a:r>
            <a:r>
              <a:rPr lang="en-US" i="0" dirty="0" smtClean="0"/>
              <a:t> </a:t>
            </a:r>
            <a:r>
              <a:rPr lang="en-US" i="0" dirty="0" err="1" smtClean="0"/>
              <a:t>insensé</a:t>
            </a:r>
            <a:r>
              <a:rPr lang="en-US" i="0" dirty="0" smtClean="0"/>
              <a:t> de demander un “CDMT </a:t>
            </a:r>
            <a:r>
              <a:rPr lang="en-US" i="0" dirty="0" err="1" smtClean="0"/>
              <a:t>sectoriel</a:t>
            </a:r>
            <a:r>
              <a:rPr lang="en-US" i="0" dirty="0" smtClean="0"/>
              <a:t>” </a:t>
            </a:r>
            <a:r>
              <a:rPr lang="en-US" i="0" dirty="0" err="1" smtClean="0"/>
              <a:t>prématurément</a:t>
            </a:r>
            <a:r>
              <a:rPr lang="en-US" i="0" dirty="0" smtClean="0"/>
              <a:t>…. </a:t>
            </a:r>
            <a:r>
              <a:rPr lang="en-US" i="0" dirty="0" err="1" smtClean="0"/>
              <a:t>En</a:t>
            </a:r>
            <a:r>
              <a:rPr lang="en-US" i="0" dirty="0" smtClean="0"/>
              <a:t> </a:t>
            </a:r>
            <a:r>
              <a:rPr lang="en-US" i="0" dirty="0" err="1" smtClean="0"/>
              <a:t>tirant</a:t>
            </a:r>
            <a:r>
              <a:rPr lang="en-US" i="0" dirty="0" smtClean="0"/>
              <a:t> les </a:t>
            </a:r>
            <a:r>
              <a:rPr lang="en-US" i="0" dirty="0" err="1" smtClean="0"/>
              <a:t>enseignements</a:t>
            </a:r>
            <a:r>
              <a:rPr lang="en-US" i="0" dirty="0" smtClean="0"/>
              <a:t> de </a:t>
            </a:r>
            <a:r>
              <a:rPr lang="en-US" i="0" dirty="0" err="1" smtClean="0"/>
              <a:t>l’expérience</a:t>
            </a:r>
            <a:r>
              <a:rPr lang="en-US" i="0" dirty="0" smtClean="0"/>
              <a:t> </a:t>
            </a:r>
            <a:r>
              <a:rPr lang="en-US" i="0" dirty="0" err="1" smtClean="0"/>
              <a:t>acquise</a:t>
            </a:r>
            <a:r>
              <a:rPr lang="en-US" i="0" dirty="0" smtClean="0"/>
              <a:t>, </a:t>
            </a:r>
            <a:r>
              <a:rPr lang="en-US" i="0" dirty="0" err="1" smtClean="0"/>
              <a:t>il</a:t>
            </a:r>
            <a:r>
              <a:rPr lang="en-US" i="0" dirty="0" smtClean="0"/>
              <a:t> </a:t>
            </a:r>
            <a:r>
              <a:rPr lang="en-US" i="0" dirty="0" err="1" smtClean="0"/>
              <a:t>est</a:t>
            </a:r>
            <a:r>
              <a:rPr lang="en-US" i="0" dirty="0" smtClean="0"/>
              <a:t> </a:t>
            </a:r>
            <a:r>
              <a:rPr lang="en-US" i="0" dirty="0" err="1" smtClean="0"/>
              <a:t>recommandé</a:t>
            </a:r>
            <a:r>
              <a:rPr lang="en-US" i="0" dirty="0" smtClean="0"/>
              <a:t> </a:t>
            </a:r>
            <a:r>
              <a:rPr lang="en-US" i="0" dirty="0" err="1" smtClean="0"/>
              <a:t>d’adopter</a:t>
            </a:r>
            <a:r>
              <a:rPr lang="en-US" i="0" dirty="0" smtClean="0"/>
              <a:t> un </a:t>
            </a:r>
            <a:r>
              <a:rPr lang="en-US" i="0" dirty="0" err="1" smtClean="0"/>
              <a:t>processus</a:t>
            </a:r>
            <a:r>
              <a:rPr lang="en-US" i="0" dirty="0" smtClean="0"/>
              <a:t> et </a:t>
            </a:r>
            <a:r>
              <a:rPr lang="en-US" i="0" dirty="0" err="1" smtClean="0"/>
              <a:t>une</a:t>
            </a:r>
            <a:r>
              <a:rPr lang="en-US" i="0" dirty="0" smtClean="0"/>
              <a:t> perspective </a:t>
            </a:r>
            <a:r>
              <a:rPr lang="en-US" i="0" dirty="0" err="1" smtClean="0"/>
              <a:t>systémique</a:t>
            </a:r>
            <a:r>
              <a:rPr lang="en-US" i="0" dirty="0" smtClean="0"/>
              <a:t> sur </a:t>
            </a:r>
            <a:r>
              <a:rPr lang="en-US" i="0" dirty="0" err="1" smtClean="0"/>
              <a:t>l’élaboration</a:t>
            </a:r>
            <a:r>
              <a:rPr lang="en-US" i="0" dirty="0" smtClean="0"/>
              <a:t> d’un CDMT </a:t>
            </a:r>
            <a:r>
              <a:rPr lang="en-US" i="0" dirty="0" err="1" smtClean="0"/>
              <a:t>sectoriel</a:t>
            </a:r>
            <a:r>
              <a:rPr lang="en-US" i="0" dirty="0" smtClean="0"/>
              <a:t> </a:t>
            </a:r>
            <a:r>
              <a:rPr lang="en-US" i="0" dirty="0" err="1" smtClean="0"/>
              <a:t>plutôt</a:t>
            </a:r>
            <a:r>
              <a:rPr lang="en-US" i="0" dirty="0" smtClean="0"/>
              <a:t> que </a:t>
            </a:r>
            <a:r>
              <a:rPr lang="en-US" i="0" dirty="0" err="1" smtClean="0"/>
              <a:t>d’en</a:t>
            </a:r>
            <a:r>
              <a:rPr lang="en-US" i="0" dirty="0" smtClean="0"/>
              <a:t> faire un </a:t>
            </a:r>
            <a:r>
              <a:rPr lang="en-US" i="0" u="sng" dirty="0" err="1" smtClean="0"/>
              <a:t>prérequis</a:t>
            </a:r>
            <a:r>
              <a:rPr lang="en-US" i="0" u="sng" dirty="0" smtClean="0"/>
              <a:t> pour </a:t>
            </a:r>
            <a:r>
              <a:rPr lang="en-US" i="0" u="sng" dirty="0" err="1" smtClean="0"/>
              <a:t>soutenir</a:t>
            </a:r>
            <a:r>
              <a:rPr lang="en-US" i="0" u="sng" dirty="0" smtClean="0"/>
              <a:t> un programme </a:t>
            </a:r>
            <a:r>
              <a:rPr lang="en-US" i="0" u="sng" dirty="0" err="1" smtClean="0"/>
              <a:t>sectoriel</a:t>
            </a:r>
            <a:r>
              <a:rPr lang="en-US" i="0" dirty="0" smtClean="0"/>
              <a:t>.</a:t>
            </a:r>
            <a:r>
              <a:rPr lang="en-US" i="0" dirty="0">
                <a:latin typeface="Calibri" pitchFamily="34" charset="0"/>
              </a:rPr>
              <a:t> »</a:t>
            </a:r>
            <a:r>
              <a:rPr lang="en-US" i="0" dirty="0" smtClean="0"/>
              <a:t> </a:t>
            </a:r>
          </a:p>
          <a:p>
            <a:pPr marL="0" indent="0">
              <a:buClrTx/>
              <a:buNone/>
            </a:pPr>
            <a:endParaRPr lang="en-US" i="0" dirty="0" smtClean="0"/>
          </a:p>
          <a:p>
            <a:pPr>
              <a:buClrTx/>
              <a:buFont typeface="Times" pitchFamily="18" charset="0"/>
              <a:buNone/>
            </a:pPr>
            <a:r>
              <a:rPr lang="fr-FR" sz="1500" i="0" dirty="0" smtClean="0"/>
              <a:t>  CE. Programmes d’appui sectoriel. Directives no2. Juillet. 2007. Page 22. </a:t>
            </a:r>
            <a:endParaRPr lang="en-GB" sz="1500" i="0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2867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DCD6F0C-615B-4258-B825-C11482DE9644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28676" name="Titre 1"/>
          <p:cNvSpPr txBox="1">
            <a:spLocks/>
          </p:cNvSpPr>
          <p:nvPr/>
        </p:nvSpPr>
        <p:spPr bwMode="auto">
          <a:xfrm>
            <a:off x="285750" y="1500188"/>
            <a:ext cx="778668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58775" indent="-358775" eaLnBrk="0" hangingPunct="0"/>
            <a:r>
              <a:rPr lang="en-GB" sz="3000" b="1" i="1"/>
              <a:t>Des précautions sont nécessaires</a:t>
            </a:r>
          </a:p>
        </p:txBody>
      </p:sp>
    </p:spTree>
    <p:extLst>
      <p:ext uri="{BB962C8B-B14F-4D97-AF65-F5344CB8AC3E}">
        <p14:creationId xmlns:p14="http://schemas.microsoft.com/office/powerpoint/2010/main" val="285543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contenu 1"/>
          <p:cNvSpPr>
            <a:spLocks noGrp="1"/>
          </p:cNvSpPr>
          <p:nvPr>
            <p:ph idx="1"/>
          </p:nvPr>
        </p:nvSpPr>
        <p:spPr>
          <a:xfrm>
            <a:off x="285750" y="1844824"/>
            <a:ext cx="8401050" cy="47274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fr-FR" sz="2100" dirty="0" smtClean="0">
                <a:latin typeface="+mj-lt"/>
                <a:cs typeface="Arial" panose="020B0604020202020204" pitchFamily="34" charset="0"/>
              </a:rPr>
              <a:t>Avant d’envisager la mise en œuvre d’un CDMT ministériel/sectoriel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Assurez-vous que les processus de budgétisation annuelle sont bien ordonnés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Assurez-vous que les décideurs sont impliqués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Assurez-vous qu’il existe des capacités pour élaborer un CDMT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Élaborez 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en premier lieu les stratégies </a:t>
            </a: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sectorielles</a:t>
            </a:r>
            <a:endParaRPr lang="fr-FR" sz="2100" b="0" i="0" dirty="0">
              <a:latin typeface="+mj-lt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Estimez 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les coûts futurs des activités existantes </a:t>
            </a: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en particulier des projets d’investissement (la 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projection de référence)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Elaborez </a:t>
            </a:r>
            <a:r>
              <a:rPr lang="fr-FR" sz="2100" b="0" i="0" dirty="0">
                <a:latin typeface="+mj-lt"/>
                <a:cs typeface="Arial" panose="020B0604020202020204" pitchFamily="34" charset="0"/>
              </a:rPr>
              <a:t>un TOFE et un CDMT </a:t>
            </a:r>
            <a:r>
              <a:rPr lang="fr-FR" sz="2100" b="0" i="0" dirty="0" smtClean="0">
                <a:latin typeface="+mj-lt"/>
                <a:cs typeface="Arial" panose="020B0604020202020204" pitchFamily="34" charset="0"/>
              </a:rPr>
              <a:t>global</a:t>
            </a:r>
          </a:p>
          <a:p>
            <a:pPr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fr-FR" sz="2100" b="0" dirty="0" smtClean="0">
                <a:latin typeface="+mj-lt"/>
                <a:cs typeface="Arial" panose="020B0604020202020204" pitchFamily="34" charset="0"/>
              </a:rPr>
              <a:t>Evitez la complexité, l’excès de détail</a:t>
            </a:r>
            <a:endParaRPr lang="fr-FR" sz="2100" b="0" dirty="0" smtClean="0">
              <a:latin typeface="+mj-lt"/>
            </a:endParaRP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29699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429625" y="6381750"/>
            <a:ext cx="2133600" cy="476250"/>
          </a:xfrm>
          <a:noFill/>
        </p:spPr>
        <p:txBody>
          <a:bodyPr/>
          <a:lstStyle/>
          <a:p>
            <a:pPr algn="l"/>
            <a:fld id="{F63FF3E3-ED4D-4826-B3E9-CAB6802648EF}" type="slidenum">
              <a:rPr lang="en-GB" smtClean="0"/>
              <a:pPr algn="l"/>
              <a:t>36</a:t>
            </a:fld>
            <a:endParaRPr lang="en-GB" smtClean="0"/>
          </a:p>
        </p:txBody>
      </p:sp>
      <p:sp>
        <p:nvSpPr>
          <p:cNvPr id="29700" name="Titre 1"/>
          <p:cNvSpPr>
            <a:spLocks noGrp="1"/>
          </p:cNvSpPr>
          <p:nvPr>
            <p:ph type="title"/>
          </p:nvPr>
        </p:nvSpPr>
        <p:spPr>
          <a:xfrm>
            <a:off x="371475" y="1052513"/>
            <a:ext cx="8229600" cy="936625"/>
          </a:xfrm>
        </p:spPr>
        <p:txBody>
          <a:bodyPr/>
          <a:lstStyle/>
          <a:p>
            <a:r>
              <a:rPr lang="fr-FR" dirty="0" smtClean="0"/>
              <a:t>Comment éviter les écueils?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0412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/>
          <p:cNvSpPr>
            <a:spLocks noGrp="1"/>
          </p:cNvSpPr>
          <p:nvPr>
            <p:ph type="title"/>
          </p:nvPr>
        </p:nvSpPr>
        <p:spPr>
          <a:xfrm>
            <a:off x="183504" y="-99392"/>
            <a:ext cx="8229600" cy="936625"/>
          </a:xfrm>
        </p:spPr>
        <p:txBody>
          <a:bodyPr/>
          <a:lstStyle/>
          <a:p>
            <a:r>
              <a:rPr lang="en-US" sz="2800" i="1" dirty="0" smtClean="0">
                <a:solidFill>
                  <a:schemeClr val="bg1"/>
                </a:solidFill>
              </a:rPr>
              <a:t>Documents </a:t>
            </a:r>
            <a:r>
              <a:rPr lang="en-US" sz="2800" i="1" dirty="0" err="1" smtClean="0">
                <a:solidFill>
                  <a:schemeClr val="bg1"/>
                </a:solidFill>
              </a:rPr>
              <a:t>budgétaires</a:t>
            </a:r>
            <a:r>
              <a:rPr lang="en-US" sz="2800" i="1" dirty="0" smtClean="0">
                <a:solidFill>
                  <a:schemeClr val="bg1"/>
                </a:solidFill>
              </a:rPr>
              <a:t> (PEFA PI-5)</a:t>
            </a:r>
            <a:endParaRPr lang="fr-FR" sz="2800" i="1" dirty="0" smtClean="0">
              <a:solidFill>
                <a:schemeClr val="bg1"/>
              </a:solidFill>
            </a:endParaRPr>
          </a:p>
        </p:txBody>
      </p:sp>
      <p:sp>
        <p:nvSpPr>
          <p:cNvPr id="27651" name="Espace réservé du contenu 2"/>
          <p:cNvSpPr>
            <a:spLocks noGrp="1"/>
          </p:cNvSpPr>
          <p:nvPr>
            <p:ph idx="1"/>
          </p:nvPr>
        </p:nvSpPr>
        <p:spPr>
          <a:xfrm>
            <a:off x="159103" y="925707"/>
            <a:ext cx="8877393" cy="39607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1700" i="0" dirty="0" smtClean="0"/>
              <a:t> </a:t>
            </a:r>
          </a:p>
          <a:p>
            <a:pPr marL="0" indent="0">
              <a:buClrTx/>
              <a:buNone/>
              <a:defRPr/>
            </a:pPr>
            <a:r>
              <a:rPr lang="fr-FR" sz="1600" i="0" u="sng" dirty="0" smtClean="0">
                <a:latin typeface="+mj-lt"/>
                <a:cs typeface="Arial" panose="020B0604020202020204" pitchFamily="34" charset="0"/>
              </a:rPr>
              <a:t>Eléments de base</a:t>
            </a: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Prévision du déficit ou du surplus budgétaire ou du solde de gestion (selon la méthode comptable d’exercice)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Exécution du budget de l’année précédente, présenté dans le même format que le projet de budget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Budget de l’année en cours présenté dans le même format que le projet de budget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Dépenses et recettes du projet de budget présentées agrégées  selon les principales rubriques de la classification et de manière détaillé</a:t>
            </a:r>
          </a:p>
          <a:p>
            <a:pPr marL="0" indent="0">
              <a:buClrTx/>
              <a:buNone/>
              <a:defRPr/>
            </a:pPr>
            <a:r>
              <a:rPr lang="fr-FR" sz="1600" i="0" u="sng" dirty="0" smtClean="0">
                <a:latin typeface="+mj-lt"/>
                <a:cs typeface="Arial" panose="020B0604020202020204" pitchFamily="34" charset="0"/>
              </a:rPr>
              <a:t>Eléments additionnels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Financement du déficit, décrivant sa composition.</a:t>
            </a:r>
          </a:p>
          <a:p>
            <a:pPr>
              <a:buClrTx/>
              <a:defRPr/>
            </a:pPr>
            <a:r>
              <a:rPr lang="fr-FR" sz="1600" i="0" dirty="0" err="1" smtClean="0">
                <a:latin typeface="+mj-lt"/>
                <a:cs typeface="Arial" panose="020B0604020202020204" pitchFamily="34" charset="0"/>
              </a:rPr>
              <a:t>Hyp</a:t>
            </a: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. macro-éco., </a:t>
            </a:r>
            <a:r>
              <a:rPr lang="fr-FR" sz="1600" i="0" dirty="0" err="1" smtClean="0">
                <a:latin typeface="+mj-lt"/>
                <a:cs typeface="Arial" panose="020B0604020202020204" pitchFamily="34" charset="0"/>
              </a:rPr>
              <a:t>y.c</a:t>
            </a: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. croissance du PIB, inflation, taux d’intérêt et taux de change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Encours de la dette; 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Actifs financiers 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Information sur les risques budgétaires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Implications budgétaires concernant les nouvelles initiatives politiques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Présentation des projections budgétaires à moyen terme</a:t>
            </a:r>
          </a:p>
          <a:p>
            <a:pPr>
              <a:buClrTx/>
              <a:defRPr/>
            </a:pPr>
            <a:r>
              <a:rPr lang="fr-FR" sz="1600" i="0" dirty="0" smtClean="0">
                <a:latin typeface="+mj-lt"/>
                <a:cs typeface="Arial" panose="020B0604020202020204" pitchFamily="34" charset="0"/>
              </a:rPr>
              <a:t>Quantification des dépenses fiscales</a:t>
            </a:r>
          </a:p>
          <a:p>
            <a:pPr>
              <a:buClrTx/>
              <a:defRPr/>
            </a:pPr>
            <a:endParaRPr lang="fr-FR" sz="1700" i="0" dirty="0" smtClean="0"/>
          </a:p>
          <a:p>
            <a:pPr>
              <a:buClrTx/>
              <a:defRPr/>
            </a:pPr>
            <a:endParaRPr lang="en-US" sz="1700" i="0" dirty="0" smtClean="0"/>
          </a:p>
          <a:p>
            <a:pPr>
              <a:buFont typeface="Times" pitchFamily="18" charset="0"/>
              <a:buNone/>
              <a:defRPr/>
            </a:pPr>
            <a:endParaRPr lang="fr-FR" sz="2000" dirty="0" smtClean="0"/>
          </a:p>
        </p:txBody>
      </p:sp>
      <p:sp>
        <p:nvSpPr>
          <p:cNvPr id="2765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DB83C2F-2506-452E-826A-6D8308ED2BF7}" type="slidenum">
              <a:rPr lang="en-GB" smtClean="0"/>
              <a:pPr/>
              <a:t>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71811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en-GB" altLang="en-US" sz="3200" dirty="0" smtClean="0"/>
              <a:t>Plan du module 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468313" y="2186004"/>
            <a:ext cx="8229600" cy="35290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 Budget 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b="1" i="0" dirty="0" smtClean="0">
                <a:solidFill>
                  <a:srgbClr val="FF0000"/>
                </a:solidFill>
              </a:rPr>
              <a:t>Principes budgétaires clefs et cadre législatif et règlementaire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Procédure de préparation du budget</a:t>
            </a:r>
          </a:p>
          <a:p>
            <a:pPr>
              <a:spcAft>
                <a:spcPts val="1200"/>
              </a:spcAft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fr-FR" altLang="en-US" i="0" dirty="0" smtClean="0"/>
              <a:t>Le cadre des dépenses à moyen terme</a:t>
            </a:r>
          </a:p>
          <a:p>
            <a:pPr>
              <a:defRPr/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297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5609" y="0"/>
            <a:ext cx="8229600" cy="9366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Principes budgétaires (1)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196752"/>
            <a:ext cx="8573957" cy="3529013"/>
          </a:xfrm>
        </p:spPr>
        <p:txBody>
          <a:bodyPr/>
          <a:lstStyle/>
          <a:p>
            <a:r>
              <a:rPr lang="fr-FR" i="0" dirty="0" smtClean="0"/>
              <a:t>1</a:t>
            </a:r>
            <a:r>
              <a:rPr lang="fr-FR" sz="1800" i="0" dirty="0"/>
              <a:t>. </a:t>
            </a:r>
            <a:r>
              <a:rPr lang="fr-FR" sz="1800" b="1" i="0" dirty="0"/>
              <a:t>L’autorité : </a:t>
            </a:r>
            <a:r>
              <a:rPr lang="fr-FR" sz="1800" i="0" dirty="0"/>
              <a:t>pour chacun des stades de la procédure </a:t>
            </a:r>
            <a:r>
              <a:rPr lang="fr-FR" sz="1800" i="0" dirty="0" smtClean="0"/>
              <a:t>budgétaire, </a:t>
            </a:r>
            <a:r>
              <a:rPr lang="fr-FR" sz="1800" i="0" dirty="0"/>
              <a:t>on précise à qui appartient le pouvoir de décision. </a:t>
            </a:r>
            <a:r>
              <a:rPr lang="fr-FR" sz="1800" i="0" dirty="0" smtClean="0"/>
              <a:t>Suprématie du législateur </a:t>
            </a:r>
            <a:r>
              <a:rPr lang="fr-FR" sz="1800" i="0" dirty="0"/>
              <a:t>en matière de finances </a:t>
            </a:r>
            <a:r>
              <a:rPr lang="fr-FR" sz="1800" i="0" dirty="0" smtClean="0"/>
              <a:t>publiques.</a:t>
            </a:r>
            <a:endParaRPr lang="fr-FR" sz="1800" i="0" dirty="0"/>
          </a:p>
          <a:p>
            <a:r>
              <a:rPr lang="fr-FR" sz="1800" b="1" i="0" dirty="0" smtClean="0"/>
              <a:t>Principes </a:t>
            </a:r>
            <a:r>
              <a:rPr lang="fr-FR" sz="1800" b="1" i="0" dirty="0"/>
              <a:t>classiques</a:t>
            </a:r>
          </a:p>
          <a:p>
            <a:r>
              <a:rPr lang="fr-FR" sz="1800" i="0" dirty="0"/>
              <a:t>2. </a:t>
            </a:r>
            <a:r>
              <a:rPr lang="fr-FR" sz="1800" b="1" i="0" dirty="0"/>
              <a:t>L’annualité : </a:t>
            </a:r>
            <a:r>
              <a:rPr lang="fr-FR" sz="1800" i="0" dirty="0"/>
              <a:t>l’autorité budgétaire est conférée pour une période de 12 </a:t>
            </a:r>
            <a:r>
              <a:rPr lang="fr-FR" sz="1800" i="0" dirty="0" smtClean="0"/>
              <a:t>mois. Les transactions </a:t>
            </a:r>
            <a:r>
              <a:rPr lang="fr-FR" sz="1800" i="0" dirty="0"/>
              <a:t>sont estimées sur une base annuelle.</a:t>
            </a:r>
          </a:p>
          <a:p>
            <a:r>
              <a:rPr lang="fr-FR" sz="1800" i="0" dirty="0"/>
              <a:t>3. </a:t>
            </a:r>
            <a:r>
              <a:rPr lang="fr-FR" sz="1800" b="1" i="0" dirty="0"/>
              <a:t>L’universalité : </a:t>
            </a:r>
            <a:r>
              <a:rPr lang="fr-FR" sz="1800" i="0" dirty="0"/>
              <a:t>toutes les ressources et charges sont inscrites dans le budget </a:t>
            </a:r>
            <a:r>
              <a:rPr lang="fr-FR" sz="1800" i="0" dirty="0" smtClean="0"/>
              <a:t>pour leur </a:t>
            </a:r>
            <a:r>
              <a:rPr lang="fr-FR" sz="1800" i="0" dirty="0"/>
              <a:t>montant brut. Les ressources ne sont pas affectées. Les charges ne sont </a:t>
            </a:r>
            <a:r>
              <a:rPr lang="fr-FR" sz="1800" i="0" dirty="0" smtClean="0"/>
              <a:t>pas compensées </a:t>
            </a:r>
            <a:r>
              <a:rPr lang="fr-FR" sz="1800" i="0" dirty="0"/>
              <a:t>par des recettes</a:t>
            </a:r>
            <a:r>
              <a:rPr lang="fr-FR" sz="1800" i="0" dirty="0" smtClean="0"/>
              <a:t>. </a:t>
            </a:r>
          </a:p>
          <a:p>
            <a:r>
              <a:rPr lang="fr-FR" sz="1800" i="0" dirty="0" smtClean="0"/>
              <a:t>4</a:t>
            </a:r>
            <a:r>
              <a:rPr lang="fr-FR" sz="1800" i="0" dirty="0"/>
              <a:t>. </a:t>
            </a:r>
            <a:r>
              <a:rPr lang="fr-FR" sz="1800" b="1" i="0" dirty="0"/>
              <a:t>L’unité : </a:t>
            </a:r>
            <a:r>
              <a:rPr lang="fr-FR" sz="1800" i="0" dirty="0"/>
              <a:t>la loi de finances présente, et éventuellement approuve, l’ensemble </a:t>
            </a:r>
            <a:r>
              <a:rPr lang="fr-FR" sz="1800" i="0" dirty="0" smtClean="0"/>
              <a:t>des recettes </a:t>
            </a:r>
            <a:r>
              <a:rPr lang="fr-FR" sz="1800" i="0" dirty="0"/>
              <a:t>et des paiements en même temps et généralement dans le même document.</a:t>
            </a:r>
          </a:p>
          <a:p>
            <a:r>
              <a:rPr lang="fr-FR" sz="1800" i="0" dirty="0"/>
              <a:t>5. </a:t>
            </a:r>
            <a:r>
              <a:rPr lang="fr-FR" sz="1800" b="1" i="0" dirty="0"/>
              <a:t>La spécialité : </a:t>
            </a:r>
            <a:r>
              <a:rPr lang="fr-FR" sz="1800" i="0" dirty="0"/>
              <a:t>les estimations budgétaires indiquent les ressources et les </a:t>
            </a:r>
            <a:r>
              <a:rPr lang="fr-FR" sz="1800" i="0" dirty="0" smtClean="0"/>
              <a:t>charges avec </a:t>
            </a:r>
            <a:r>
              <a:rPr lang="fr-FR" sz="1800" i="0" dirty="0"/>
              <a:t>un certain degré de détail. Les dotations, qui indiquent le montant </a:t>
            </a:r>
            <a:r>
              <a:rPr lang="fr-FR" sz="1800" i="0" dirty="0" smtClean="0"/>
              <a:t>maximum des </a:t>
            </a:r>
            <a:r>
              <a:rPr lang="fr-FR" sz="1800" i="0" dirty="0"/>
              <a:t>fonds alloués à des fins particulières, sont légalement contraignantes.</a:t>
            </a:r>
          </a:p>
          <a:p>
            <a:r>
              <a:rPr lang="fr-FR" sz="1800" i="0" dirty="0"/>
              <a:t>6. </a:t>
            </a:r>
            <a:r>
              <a:rPr lang="fr-FR" sz="1800" b="1" i="0" dirty="0"/>
              <a:t>L’équilibre : </a:t>
            </a:r>
            <a:r>
              <a:rPr lang="fr-FR" sz="1800" i="0" dirty="0"/>
              <a:t>les engagements sont équilibrés par les recettes et par des emprunts</a:t>
            </a:r>
            <a:r>
              <a:rPr lang="fr-FR" sz="1800" i="0" dirty="0" smtClean="0"/>
              <a:t>.« </a:t>
            </a:r>
            <a:r>
              <a:rPr lang="fr-FR" sz="1800" i="0" dirty="0"/>
              <a:t>L’équilibre » est bien défini</a:t>
            </a:r>
            <a:r>
              <a:rPr lang="fr-FR" sz="1800" i="0" dirty="0" smtClean="0"/>
              <a:t>.</a:t>
            </a:r>
            <a:endParaRPr lang="fr-FR" sz="1800" i="0" dirty="0"/>
          </a:p>
        </p:txBody>
      </p:sp>
    </p:spTree>
    <p:extLst>
      <p:ext uri="{BB962C8B-B14F-4D97-AF65-F5344CB8AC3E}">
        <p14:creationId xmlns:p14="http://schemas.microsoft.com/office/powerpoint/2010/main" val="95205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25265"/>
            <a:ext cx="8229600" cy="4896124"/>
          </a:xfrm>
        </p:spPr>
        <p:txBody>
          <a:bodyPr/>
          <a:lstStyle/>
          <a:p>
            <a:r>
              <a:rPr lang="fr-FR" sz="1800" b="1" i="0" dirty="0"/>
              <a:t>Principes modernes</a:t>
            </a:r>
          </a:p>
          <a:p>
            <a:r>
              <a:rPr lang="fr-FR" sz="1800" i="0" dirty="0"/>
              <a:t>7. </a:t>
            </a:r>
            <a:r>
              <a:rPr lang="fr-FR" sz="1800" b="1" i="0" dirty="0"/>
              <a:t>La responsabilité : </a:t>
            </a:r>
            <a:r>
              <a:rPr lang="fr-FR" sz="1800" i="0" dirty="0"/>
              <a:t>l’exécutif rend compte au législateur de la manière dont </a:t>
            </a:r>
            <a:r>
              <a:rPr lang="fr-FR" sz="1800" i="0" dirty="0" smtClean="0"/>
              <a:t>il s’acquitte </a:t>
            </a:r>
            <a:r>
              <a:rPr lang="fr-FR" sz="1800" i="0" dirty="0"/>
              <a:t>de ses responsabilités. En son sein, la responsabilité des gestionnaires </a:t>
            </a:r>
            <a:r>
              <a:rPr lang="fr-FR" sz="1800" i="0" dirty="0" smtClean="0"/>
              <a:t>de budgets </a:t>
            </a:r>
            <a:r>
              <a:rPr lang="fr-FR" sz="1800" i="0" dirty="0"/>
              <a:t>est bien précisée. Une instance externe indépendante établit, au moins </a:t>
            </a:r>
            <a:r>
              <a:rPr lang="fr-FR" sz="1800" i="0" dirty="0" smtClean="0"/>
              <a:t>une fois </a:t>
            </a:r>
            <a:r>
              <a:rPr lang="fr-FR" sz="1800" i="0" dirty="0"/>
              <a:t>par an, un rapport sur l’exécution du budget destiné au législateur.</a:t>
            </a:r>
          </a:p>
          <a:p>
            <a:r>
              <a:rPr lang="fr-FR" sz="1800" i="0" dirty="0"/>
              <a:t>8. </a:t>
            </a:r>
            <a:r>
              <a:rPr lang="fr-FR" sz="1800" b="1" i="0" dirty="0"/>
              <a:t>La transparence : </a:t>
            </a:r>
            <a:r>
              <a:rPr lang="fr-FR" sz="1800" i="0" dirty="0"/>
              <a:t>Les fonctions des différents organes de l’État sont </a:t>
            </a:r>
            <a:r>
              <a:rPr lang="fr-FR" sz="1800" i="0" dirty="0" smtClean="0"/>
              <a:t>clairement établies</a:t>
            </a:r>
            <a:r>
              <a:rPr lang="fr-FR" sz="1800" i="0" dirty="0"/>
              <a:t>. Des informations budgétaires à caractère financier et non financier </a:t>
            </a:r>
            <a:r>
              <a:rPr lang="fr-FR" sz="1800" i="0" dirty="0" smtClean="0"/>
              <a:t>sont publiquement </a:t>
            </a:r>
            <a:r>
              <a:rPr lang="fr-FR" sz="1800" i="0" dirty="0"/>
              <a:t>disponibles en temps utile. La terminologie budgétaire est </a:t>
            </a:r>
            <a:r>
              <a:rPr lang="fr-FR" sz="1800" i="0" dirty="0" smtClean="0"/>
              <a:t>bien expliquée</a:t>
            </a:r>
            <a:r>
              <a:rPr lang="fr-FR" sz="1800" i="0" dirty="0"/>
              <a:t>.</a:t>
            </a:r>
          </a:p>
          <a:p>
            <a:r>
              <a:rPr lang="fr-FR" sz="1800" i="0" dirty="0"/>
              <a:t>9. </a:t>
            </a:r>
            <a:r>
              <a:rPr lang="fr-FR" sz="1800" b="1" i="0" dirty="0"/>
              <a:t>La stabilité : </a:t>
            </a:r>
            <a:r>
              <a:rPr lang="fr-FR" sz="1800" i="0" dirty="0"/>
              <a:t>On assigne au budget et à la dette publique des objectifs, </a:t>
            </a:r>
            <a:r>
              <a:rPr lang="fr-FR" sz="1800" i="0" dirty="0" smtClean="0"/>
              <a:t>qui s’inscrivent </a:t>
            </a:r>
            <a:r>
              <a:rPr lang="fr-FR" sz="1800" i="0" dirty="0"/>
              <a:t>dans un cadre financier à moyen terme périodiquement mis à jour. </a:t>
            </a:r>
            <a:r>
              <a:rPr lang="fr-FR" sz="1800" i="0" dirty="0" smtClean="0"/>
              <a:t>Les taux </a:t>
            </a:r>
            <a:r>
              <a:rPr lang="fr-FR" sz="1800" i="0" dirty="0"/>
              <a:t>et l’assiette des impôts et des autres prélèvements restent relativement stables.</a:t>
            </a:r>
          </a:p>
          <a:p>
            <a:r>
              <a:rPr lang="fr-FR" sz="1800" i="0" dirty="0"/>
              <a:t>10. </a:t>
            </a:r>
            <a:r>
              <a:rPr lang="fr-FR" sz="1800" b="1" i="0" dirty="0"/>
              <a:t>La performance : </a:t>
            </a:r>
            <a:r>
              <a:rPr lang="fr-FR" sz="1800" i="0" dirty="0"/>
              <a:t>la loi de finances indique les résultats attendus des </a:t>
            </a:r>
            <a:r>
              <a:rPr lang="fr-FR" sz="1800" i="0" dirty="0" smtClean="0"/>
              <a:t>programmes budgétaires </a:t>
            </a:r>
            <a:r>
              <a:rPr lang="fr-FR" sz="1800" i="0" dirty="0"/>
              <a:t>et ceux qui ont été constatés récemment. La « performance » </a:t>
            </a:r>
            <a:r>
              <a:rPr lang="fr-FR" sz="1800" i="0" dirty="0" smtClean="0"/>
              <a:t>est appréciée </a:t>
            </a:r>
            <a:r>
              <a:rPr lang="fr-FR" sz="1800" i="0" dirty="0"/>
              <a:t>à l’aune des principes d’efficience, d’économie et d’efficacité.</a:t>
            </a:r>
            <a:endParaRPr lang="fr-FR" sz="1800" dirty="0"/>
          </a:p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653319" y="3290501"/>
            <a:ext cx="18373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Principes budgétaires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25609" y="0"/>
            <a:ext cx="8229600" cy="9366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Principes budgétaires (2)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79512" y="6453336"/>
            <a:ext cx="540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Source: Le cadre juridique des systèmes budgétaires. OCDE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180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</p:spPr>
        <p:txBody>
          <a:bodyPr/>
          <a:lstStyle/>
          <a:p>
            <a:pPr algn="l" eaLnBrk="0" hangingPunct="0">
              <a:lnSpc>
                <a:spcPts val="1400"/>
              </a:lnSpc>
            </a:pPr>
            <a:fld id="{7CA365AF-F303-43C0-BD06-87A55B3B9505}" type="slidenum">
              <a:rPr lang="en-US" smtClean="0"/>
              <a:pPr algn="l" eaLnBrk="0" hangingPunct="0">
                <a:lnSpc>
                  <a:spcPts val="1400"/>
                </a:lnSpc>
              </a:pPr>
              <a:t>8</a:t>
            </a:fld>
            <a:endParaRPr lang="en-US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44390"/>
            <a:ext cx="8210550" cy="1060450"/>
          </a:xfrm>
        </p:spPr>
        <p:txBody>
          <a:bodyPr/>
          <a:lstStyle/>
          <a:p>
            <a:pPr marL="88900" indent="-88900">
              <a:buFont typeface="Times" pitchFamily="18" charset="0"/>
              <a:buNone/>
            </a:pPr>
            <a:r>
              <a:rPr lang="en-US" dirty="0" smtClean="0"/>
              <a:t> </a:t>
            </a:r>
            <a:r>
              <a:rPr lang="en-US" dirty="0" err="1" smtClean="0"/>
              <a:t>L’iceberg</a:t>
            </a:r>
            <a:r>
              <a:rPr lang="en-US" dirty="0" smtClean="0"/>
              <a:t>: </a:t>
            </a:r>
            <a:r>
              <a:rPr lang="en-US" sz="2200" i="0" dirty="0" smtClean="0"/>
              <a:t>Le budget national </a:t>
            </a:r>
            <a:r>
              <a:rPr lang="en-US" sz="2200" i="0" dirty="0" err="1" smtClean="0"/>
              <a:t>est</a:t>
            </a:r>
            <a:r>
              <a:rPr lang="en-US" sz="2200" i="0" dirty="0" smtClean="0"/>
              <a:t> visible au </a:t>
            </a:r>
            <a:r>
              <a:rPr lang="en-US" sz="2200" i="0" dirty="0" err="1" smtClean="0"/>
              <a:t>dessus</a:t>
            </a:r>
            <a:r>
              <a:rPr lang="en-US" sz="2200" i="0" dirty="0" smtClean="0"/>
              <a:t> de la surface, </a:t>
            </a:r>
            <a:r>
              <a:rPr lang="en-US" sz="2200" i="0" dirty="0" err="1" smtClean="0"/>
              <a:t>mais</a:t>
            </a:r>
            <a:r>
              <a:rPr lang="en-US" sz="2200" i="0" dirty="0" smtClean="0"/>
              <a:t> de </a:t>
            </a:r>
            <a:r>
              <a:rPr lang="en-US" sz="2200" i="0" dirty="0" err="1" smtClean="0"/>
              <a:t>nombreuses</a:t>
            </a:r>
            <a:r>
              <a:rPr lang="en-US" sz="2200" i="0" dirty="0" smtClean="0"/>
              <a:t> parties </a:t>
            </a:r>
            <a:r>
              <a:rPr lang="en-US" sz="2200" i="0" dirty="0" err="1" smtClean="0"/>
              <a:t>sont</a:t>
            </a:r>
            <a:r>
              <a:rPr lang="en-US" sz="2200" i="0" dirty="0" smtClean="0"/>
              <a:t> invisibles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039" tIns="41020" rIns="82039" bIns="41020" anchor="ctr">
            <a:spAutoFit/>
          </a:bodyPr>
          <a:lstStyle/>
          <a:p>
            <a:endParaRPr lang="fr-FR"/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029325" y="1641475"/>
            <a:ext cx="2949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2800">
                <a:solidFill>
                  <a:schemeClr val="tx2"/>
                </a:solidFill>
              </a:rPr>
              <a:t>…</a:t>
            </a:r>
            <a:endParaRPr lang="en-US" sz="2800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775200" y="4581525"/>
            <a:ext cx="2381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en-US" sz="700">
                <a:solidFill>
                  <a:srgbClr val="000000"/>
                </a:solidFill>
              </a:rPr>
              <a:t>-</a:t>
            </a:r>
            <a:endParaRPr lang="en-US"/>
          </a:p>
        </p:txBody>
      </p:sp>
      <p:sp>
        <p:nvSpPr>
          <p:cNvPr id="21511" name="AutoShape 8"/>
          <p:cNvSpPr>
            <a:spLocks noChangeArrowheads="1"/>
          </p:cNvSpPr>
          <p:nvPr/>
        </p:nvSpPr>
        <p:spPr bwMode="auto">
          <a:xfrm rot="5400000">
            <a:off x="592931" y="3415507"/>
            <a:ext cx="3127375" cy="2792412"/>
          </a:xfrm>
          <a:prstGeom prst="rtTriangle">
            <a:avLst/>
          </a:prstGeom>
          <a:gradFill rotWithShape="1">
            <a:gsLst>
              <a:gs pos="0">
                <a:srgbClr val="0033CC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lIns="82039" tIns="41020" rIns="82039" bIns="41020" anchor="ctr"/>
          <a:lstStyle/>
          <a:p>
            <a:endParaRPr lang="fr-FR"/>
          </a:p>
        </p:txBody>
      </p:sp>
      <p:sp>
        <p:nvSpPr>
          <p:cNvPr id="21512" name="AutoShape 9"/>
          <p:cNvSpPr>
            <a:spLocks noChangeArrowheads="1"/>
          </p:cNvSpPr>
          <p:nvPr/>
        </p:nvSpPr>
        <p:spPr bwMode="auto">
          <a:xfrm rot="16200000" flipH="1">
            <a:off x="5723731" y="3390107"/>
            <a:ext cx="3127375" cy="2792412"/>
          </a:xfrm>
          <a:prstGeom prst="rtTriangle">
            <a:avLst/>
          </a:prstGeom>
          <a:gradFill rotWithShape="1">
            <a:gsLst>
              <a:gs pos="0">
                <a:srgbClr val="0033CC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lIns="82039" tIns="41020" rIns="82039" bIns="41020" anchor="ctr"/>
          <a:lstStyle/>
          <a:p>
            <a:endParaRPr lang="fr-FR"/>
          </a:p>
        </p:txBody>
      </p:sp>
      <p:sp>
        <p:nvSpPr>
          <p:cNvPr id="21513" name="Freeform 10"/>
          <p:cNvSpPr>
            <a:spLocks/>
          </p:cNvSpPr>
          <p:nvPr/>
        </p:nvSpPr>
        <p:spPr bwMode="auto">
          <a:xfrm flipV="1">
            <a:off x="781050" y="2838450"/>
            <a:ext cx="7875588" cy="557213"/>
          </a:xfrm>
          <a:custGeom>
            <a:avLst/>
            <a:gdLst>
              <a:gd name="T0" fmla="*/ 0 w 1881"/>
              <a:gd name="T1" fmla="*/ 2147483647 h 117"/>
              <a:gd name="T2" fmla="*/ 2147483647 w 1881"/>
              <a:gd name="T3" fmla="*/ 2147483647 h 117"/>
              <a:gd name="T4" fmla="*/ 2147483647 w 1881"/>
              <a:gd name="T5" fmla="*/ 2147483647 h 117"/>
              <a:gd name="T6" fmla="*/ 2147483647 w 1881"/>
              <a:gd name="T7" fmla="*/ 2147483647 h 117"/>
              <a:gd name="T8" fmla="*/ 2147483647 w 1881"/>
              <a:gd name="T9" fmla="*/ 2147483647 h 117"/>
              <a:gd name="T10" fmla="*/ 2147483647 w 1881"/>
              <a:gd name="T11" fmla="*/ 2147483647 h 117"/>
              <a:gd name="T12" fmla="*/ 2147483647 w 1881"/>
              <a:gd name="T13" fmla="*/ 2147483647 h 117"/>
              <a:gd name="T14" fmla="*/ 2147483647 w 1881"/>
              <a:gd name="T15" fmla="*/ 2147483647 h 117"/>
              <a:gd name="T16" fmla="*/ 2147483647 w 1881"/>
              <a:gd name="T17" fmla="*/ 2147483647 h 117"/>
              <a:gd name="T18" fmla="*/ 2147483647 w 1881"/>
              <a:gd name="T19" fmla="*/ 2147483647 h 117"/>
              <a:gd name="T20" fmla="*/ 2147483647 w 1881"/>
              <a:gd name="T21" fmla="*/ 2147483647 h 117"/>
              <a:gd name="T22" fmla="*/ 2147483647 w 1881"/>
              <a:gd name="T23" fmla="*/ 2147483647 h 117"/>
              <a:gd name="T24" fmla="*/ 2147483647 w 1881"/>
              <a:gd name="T25" fmla="*/ 2147483647 h 117"/>
              <a:gd name="T26" fmla="*/ 2147483647 w 1881"/>
              <a:gd name="T27" fmla="*/ 2147483647 h 117"/>
              <a:gd name="T28" fmla="*/ 2147483647 w 1881"/>
              <a:gd name="T29" fmla="*/ 2147483647 h 117"/>
              <a:gd name="T30" fmla="*/ 2147483647 w 1881"/>
              <a:gd name="T31" fmla="*/ 2147483647 h 117"/>
              <a:gd name="T32" fmla="*/ 2147483647 w 1881"/>
              <a:gd name="T33" fmla="*/ 2147483647 h 117"/>
              <a:gd name="T34" fmla="*/ 2147483647 w 1881"/>
              <a:gd name="T35" fmla="*/ 2147483647 h 117"/>
              <a:gd name="T36" fmla="*/ 2147483647 w 1881"/>
              <a:gd name="T37" fmla="*/ 2147483647 h 117"/>
              <a:gd name="T38" fmla="*/ 2147483647 w 1881"/>
              <a:gd name="T39" fmla="*/ 2147483647 h 117"/>
              <a:gd name="T40" fmla="*/ 2147483647 w 1881"/>
              <a:gd name="T41" fmla="*/ 2147483647 h 117"/>
              <a:gd name="T42" fmla="*/ 2147483647 w 1881"/>
              <a:gd name="T43" fmla="*/ 2147483647 h 117"/>
              <a:gd name="T44" fmla="*/ 2147483647 w 1881"/>
              <a:gd name="T45" fmla="*/ 2147483647 h 117"/>
              <a:gd name="T46" fmla="*/ 2147483647 w 1881"/>
              <a:gd name="T47" fmla="*/ 2147483647 h 117"/>
              <a:gd name="T48" fmla="*/ 2147483647 w 1881"/>
              <a:gd name="T49" fmla="*/ 2147483647 h 117"/>
              <a:gd name="T50" fmla="*/ 2147483647 w 1881"/>
              <a:gd name="T51" fmla="*/ 2147483647 h 117"/>
              <a:gd name="T52" fmla="*/ 2147483647 w 1881"/>
              <a:gd name="T53" fmla="*/ 2147483647 h 117"/>
              <a:gd name="T54" fmla="*/ 2147483647 w 1881"/>
              <a:gd name="T55" fmla="*/ 2147483647 h 117"/>
              <a:gd name="T56" fmla="*/ 2147483647 w 1881"/>
              <a:gd name="T57" fmla="*/ 2147483647 h 117"/>
              <a:gd name="T58" fmla="*/ 2147483647 w 1881"/>
              <a:gd name="T59" fmla="*/ 2147483647 h 117"/>
              <a:gd name="T60" fmla="*/ 2147483647 w 1881"/>
              <a:gd name="T61" fmla="*/ 2147483647 h 117"/>
              <a:gd name="T62" fmla="*/ 2147483647 w 1881"/>
              <a:gd name="T63" fmla="*/ 2147483647 h 117"/>
              <a:gd name="T64" fmla="*/ 2147483647 w 1881"/>
              <a:gd name="T65" fmla="*/ 2147483647 h 117"/>
              <a:gd name="T66" fmla="*/ 2147483647 w 1881"/>
              <a:gd name="T67" fmla="*/ 2147483647 h 117"/>
              <a:gd name="T68" fmla="*/ 2147483647 w 1881"/>
              <a:gd name="T69" fmla="*/ 2147483647 h 117"/>
              <a:gd name="T70" fmla="*/ 2147483647 w 1881"/>
              <a:gd name="T71" fmla="*/ 2147483647 h 117"/>
              <a:gd name="T72" fmla="*/ 2147483647 w 1881"/>
              <a:gd name="T73" fmla="*/ 2147483647 h 117"/>
              <a:gd name="T74" fmla="*/ 2147483647 w 1881"/>
              <a:gd name="T75" fmla="*/ 2147483647 h 117"/>
              <a:gd name="T76" fmla="*/ 2147483647 w 1881"/>
              <a:gd name="T77" fmla="*/ 2147483647 h 117"/>
              <a:gd name="T78" fmla="*/ 2147483647 w 1881"/>
              <a:gd name="T79" fmla="*/ 2147483647 h 117"/>
              <a:gd name="T80" fmla="*/ 2147483647 w 1881"/>
              <a:gd name="T81" fmla="*/ 2147483647 h 117"/>
              <a:gd name="T82" fmla="*/ 2147483647 w 1881"/>
              <a:gd name="T83" fmla="*/ 2147483647 h 117"/>
              <a:gd name="T84" fmla="*/ 2147483647 w 1881"/>
              <a:gd name="T85" fmla="*/ 2147483647 h 117"/>
              <a:gd name="T86" fmla="*/ 2147483647 w 1881"/>
              <a:gd name="T87" fmla="*/ 2147483647 h 117"/>
              <a:gd name="T88" fmla="*/ 2147483647 w 1881"/>
              <a:gd name="T89" fmla="*/ 2147483647 h 117"/>
              <a:gd name="T90" fmla="*/ 2147483647 w 1881"/>
              <a:gd name="T91" fmla="*/ 2147483647 h 117"/>
              <a:gd name="T92" fmla="*/ 2147483647 w 1881"/>
              <a:gd name="T93" fmla="*/ 2147483647 h 117"/>
              <a:gd name="T94" fmla="*/ 2147483647 w 1881"/>
              <a:gd name="T95" fmla="*/ 2147483647 h 117"/>
              <a:gd name="T96" fmla="*/ 2147483647 w 1881"/>
              <a:gd name="T97" fmla="*/ 2147483647 h 117"/>
              <a:gd name="T98" fmla="*/ 2147483647 w 1881"/>
              <a:gd name="T99" fmla="*/ 2147483647 h 117"/>
              <a:gd name="T100" fmla="*/ 2147483647 w 1881"/>
              <a:gd name="T101" fmla="*/ 2147483647 h 117"/>
              <a:gd name="T102" fmla="*/ 2147483647 w 1881"/>
              <a:gd name="T103" fmla="*/ 2147483647 h 117"/>
              <a:gd name="T104" fmla="*/ 2147483647 w 1881"/>
              <a:gd name="T105" fmla="*/ 2147483647 h 117"/>
              <a:gd name="T106" fmla="*/ 2147483647 w 1881"/>
              <a:gd name="T107" fmla="*/ 2147483647 h 117"/>
              <a:gd name="T108" fmla="*/ 2147483647 w 1881"/>
              <a:gd name="T109" fmla="*/ 2147483647 h 117"/>
              <a:gd name="T110" fmla="*/ 2147483647 w 1881"/>
              <a:gd name="T111" fmla="*/ 2147483647 h 117"/>
              <a:gd name="T112" fmla="*/ 2147483647 w 1881"/>
              <a:gd name="T113" fmla="*/ 2147483647 h 117"/>
              <a:gd name="T114" fmla="*/ 2147483647 w 1881"/>
              <a:gd name="T115" fmla="*/ 2147483647 h 117"/>
              <a:gd name="T116" fmla="*/ 2147483647 w 1881"/>
              <a:gd name="T117" fmla="*/ 2147483647 h 117"/>
              <a:gd name="T118" fmla="*/ 2147483647 w 1881"/>
              <a:gd name="T119" fmla="*/ 2147483647 h 117"/>
              <a:gd name="T120" fmla="*/ 2147483647 w 1881"/>
              <a:gd name="T121" fmla="*/ 2147483647 h 117"/>
              <a:gd name="T122" fmla="*/ 2147483647 w 1881"/>
              <a:gd name="T123" fmla="*/ 2147483647 h 117"/>
              <a:gd name="T124" fmla="*/ 2147483647 w 1881"/>
              <a:gd name="T125" fmla="*/ 2147483647 h 1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881"/>
              <a:gd name="T190" fmla="*/ 0 h 117"/>
              <a:gd name="T191" fmla="*/ 1881 w 1881"/>
              <a:gd name="T192" fmla="*/ 117 h 11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881" h="117">
                <a:moveTo>
                  <a:pt x="0" y="10"/>
                </a:moveTo>
                <a:cubicBezTo>
                  <a:pt x="5" y="20"/>
                  <a:pt x="9" y="31"/>
                  <a:pt x="18" y="37"/>
                </a:cubicBezTo>
                <a:cubicBezTo>
                  <a:pt x="24" y="56"/>
                  <a:pt x="15" y="31"/>
                  <a:pt x="27" y="50"/>
                </a:cubicBezTo>
                <a:cubicBezTo>
                  <a:pt x="38" y="70"/>
                  <a:pt x="15" y="46"/>
                  <a:pt x="37" y="67"/>
                </a:cubicBezTo>
                <a:cubicBezTo>
                  <a:pt x="42" y="81"/>
                  <a:pt x="51" y="83"/>
                  <a:pt x="64" y="88"/>
                </a:cubicBezTo>
                <a:cubicBezTo>
                  <a:pt x="103" y="86"/>
                  <a:pt x="123" y="90"/>
                  <a:pt x="153" y="77"/>
                </a:cubicBezTo>
                <a:cubicBezTo>
                  <a:pt x="160" y="74"/>
                  <a:pt x="167" y="70"/>
                  <a:pt x="174" y="67"/>
                </a:cubicBezTo>
                <a:cubicBezTo>
                  <a:pt x="179" y="64"/>
                  <a:pt x="190" y="59"/>
                  <a:pt x="190" y="59"/>
                </a:cubicBezTo>
                <a:cubicBezTo>
                  <a:pt x="199" y="50"/>
                  <a:pt x="209" y="42"/>
                  <a:pt x="220" y="37"/>
                </a:cubicBezTo>
                <a:cubicBezTo>
                  <a:pt x="231" y="22"/>
                  <a:pt x="229" y="29"/>
                  <a:pt x="243" y="33"/>
                </a:cubicBezTo>
                <a:cubicBezTo>
                  <a:pt x="253" y="40"/>
                  <a:pt x="253" y="51"/>
                  <a:pt x="260" y="60"/>
                </a:cubicBezTo>
                <a:cubicBezTo>
                  <a:pt x="280" y="86"/>
                  <a:pt x="307" y="106"/>
                  <a:pt x="338" y="117"/>
                </a:cubicBezTo>
                <a:cubicBezTo>
                  <a:pt x="359" y="115"/>
                  <a:pt x="374" y="110"/>
                  <a:pt x="392" y="98"/>
                </a:cubicBezTo>
                <a:cubicBezTo>
                  <a:pt x="401" y="92"/>
                  <a:pt x="405" y="85"/>
                  <a:pt x="415" y="81"/>
                </a:cubicBezTo>
                <a:cubicBezTo>
                  <a:pt x="425" y="72"/>
                  <a:pt x="430" y="71"/>
                  <a:pt x="442" y="65"/>
                </a:cubicBezTo>
                <a:cubicBezTo>
                  <a:pt x="458" y="56"/>
                  <a:pt x="473" y="47"/>
                  <a:pt x="489" y="37"/>
                </a:cubicBezTo>
                <a:cubicBezTo>
                  <a:pt x="496" y="27"/>
                  <a:pt x="512" y="21"/>
                  <a:pt x="522" y="14"/>
                </a:cubicBezTo>
                <a:cubicBezTo>
                  <a:pt x="524" y="13"/>
                  <a:pt x="529" y="10"/>
                  <a:pt x="529" y="10"/>
                </a:cubicBezTo>
                <a:cubicBezTo>
                  <a:pt x="533" y="11"/>
                  <a:pt x="537" y="10"/>
                  <a:pt x="541" y="12"/>
                </a:cubicBezTo>
                <a:cubicBezTo>
                  <a:pt x="562" y="25"/>
                  <a:pt x="570" y="55"/>
                  <a:pt x="594" y="62"/>
                </a:cubicBezTo>
                <a:cubicBezTo>
                  <a:pt x="603" y="68"/>
                  <a:pt x="619" y="82"/>
                  <a:pt x="629" y="85"/>
                </a:cubicBezTo>
                <a:cubicBezTo>
                  <a:pt x="696" y="84"/>
                  <a:pt x="722" y="94"/>
                  <a:pt x="770" y="75"/>
                </a:cubicBezTo>
                <a:cubicBezTo>
                  <a:pt x="777" y="65"/>
                  <a:pt x="772" y="70"/>
                  <a:pt x="787" y="60"/>
                </a:cubicBezTo>
                <a:cubicBezTo>
                  <a:pt x="789" y="59"/>
                  <a:pt x="793" y="56"/>
                  <a:pt x="793" y="56"/>
                </a:cubicBezTo>
                <a:cubicBezTo>
                  <a:pt x="802" y="44"/>
                  <a:pt x="822" y="34"/>
                  <a:pt x="835" y="29"/>
                </a:cubicBezTo>
                <a:cubicBezTo>
                  <a:pt x="849" y="30"/>
                  <a:pt x="866" y="24"/>
                  <a:pt x="875" y="33"/>
                </a:cubicBezTo>
                <a:cubicBezTo>
                  <a:pt x="877" y="35"/>
                  <a:pt x="876" y="38"/>
                  <a:pt x="877" y="40"/>
                </a:cubicBezTo>
                <a:cubicBezTo>
                  <a:pt x="882" y="44"/>
                  <a:pt x="894" y="50"/>
                  <a:pt x="894" y="50"/>
                </a:cubicBezTo>
                <a:cubicBezTo>
                  <a:pt x="897" y="59"/>
                  <a:pt x="904" y="59"/>
                  <a:pt x="911" y="65"/>
                </a:cubicBezTo>
                <a:cubicBezTo>
                  <a:pt x="926" y="77"/>
                  <a:pt x="942" y="82"/>
                  <a:pt x="961" y="85"/>
                </a:cubicBezTo>
                <a:cubicBezTo>
                  <a:pt x="975" y="85"/>
                  <a:pt x="988" y="86"/>
                  <a:pt x="1001" y="84"/>
                </a:cubicBezTo>
                <a:cubicBezTo>
                  <a:pt x="1005" y="83"/>
                  <a:pt x="1007" y="79"/>
                  <a:pt x="1010" y="77"/>
                </a:cubicBezTo>
                <a:cubicBezTo>
                  <a:pt x="1022" y="70"/>
                  <a:pt x="1035" y="63"/>
                  <a:pt x="1050" y="59"/>
                </a:cubicBezTo>
                <a:cubicBezTo>
                  <a:pt x="1058" y="50"/>
                  <a:pt x="1070" y="46"/>
                  <a:pt x="1081" y="40"/>
                </a:cubicBezTo>
                <a:cubicBezTo>
                  <a:pt x="1084" y="38"/>
                  <a:pt x="1086" y="35"/>
                  <a:pt x="1089" y="33"/>
                </a:cubicBezTo>
                <a:cubicBezTo>
                  <a:pt x="1093" y="31"/>
                  <a:pt x="1102" y="29"/>
                  <a:pt x="1102" y="29"/>
                </a:cubicBezTo>
                <a:cubicBezTo>
                  <a:pt x="1109" y="19"/>
                  <a:pt x="1125" y="17"/>
                  <a:pt x="1136" y="10"/>
                </a:cubicBezTo>
                <a:cubicBezTo>
                  <a:pt x="1143" y="12"/>
                  <a:pt x="1151" y="12"/>
                  <a:pt x="1159" y="14"/>
                </a:cubicBezTo>
                <a:cubicBezTo>
                  <a:pt x="1163" y="16"/>
                  <a:pt x="1171" y="23"/>
                  <a:pt x="1171" y="23"/>
                </a:cubicBezTo>
                <a:cubicBezTo>
                  <a:pt x="1178" y="33"/>
                  <a:pt x="1181" y="40"/>
                  <a:pt x="1192" y="44"/>
                </a:cubicBezTo>
                <a:cubicBezTo>
                  <a:pt x="1205" y="57"/>
                  <a:pt x="1217" y="61"/>
                  <a:pt x="1232" y="71"/>
                </a:cubicBezTo>
                <a:cubicBezTo>
                  <a:pt x="1235" y="73"/>
                  <a:pt x="1237" y="76"/>
                  <a:pt x="1240" y="77"/>
                </a:cubicBezTo>
                <a:cubicBezTo>
                  <a:pt x="1243" y="78"/>
                  <a:pt x="1270" y="81"/>
                  <a:pt x="1270" y="81"/>
                </a:cubicBezTo>
                <a:cubicBezTo>
                  <a:pt x="1290" y="80"/>
                  <a:pt x="1302" y="79"/>
                  <a:pt x="1320" y="73"/>
                </a:cubicBezTo>
                <a:cubicBezTo>
                  <a:pt x="1327" y="71"/>
                  <a:pt x="1332" y="67"/>
                  <a:pt x="1339" y="65"/>
                </a:cubicBezTo>
                <a:cubicBezTo>
                  <a:pt x="1342" y="55"/>
                  <a:pt x="1351" y="55"/>
                  <a:pt x="1358" y="48"/>
                </a:cubicBezTo>
                <a:cubicBezTo>
                  <a:pt x="1371" y="35"/>
                  <a:pt x="1369" y="33"/>
                  <a:pt x="1385" y="27"/>
                </a:cubicBezTo>
                <a:cubicBezTo>
                  <a:pt x="1395" y="12"/>
                  <a:pt x="1404" y="20"/>
                  <a:pt x="1423" y="23"/>
                </a:cubicBezTo>
                <a:cubicBezTo>
                  <a:pt x="1427" y="24"/>
                  <a:pt x="1436" y="27"/>
                  <a:pt x="1438" y="29"/>
                </a:cubicBezTo>
                <a:cubicBezTo>
                  <a:pt x="1440" y="32"/>
                  <a:pt x="1440" y="35"/>
                  <a:pt x="1442" y="37"/>
                </a:cubicBezTo>
                <a:cubicBezTo>
                  <a:pt x="1444" y="40"/>
                  <a:pt x="1448" y="40"/>
                  <a:pt x="1451" y="42"/>
                </a:cubicBezTo>
                <a:cubicBezTo>
                  <a:pt x="1464" y="51"/>
                  <a:pt x="1472" y="62"/>
                  <a:pt x="1489" y="67"/>
                </a:cubicBezTo>
                <a:cubicBezTo>
                  <a:pt x="1502" y="77"/>
                  <a:pt x="1507" y="78"/>
                  <a:pt x="1522" y="81"/>
                </a:cubicBezTo>
                <a:cubicBezTo>
                  <a:pt x="1545" y="96"/>
                  <a:pt x="1582" y="86"/>
                  <a:pt x="1604" y="85"/>
                </a:cubicBezTo>
                <a:cubicBezTo>
                  <a:pt x="1612" y="83"/>
                  <a:pt x="1624" y="79"/>
                  <a:pt x="1631" y="75"/>
                </a:cubicBezTo>
                <a:cubicBezTo>
                  <a:pt x="1659" y="59"/>
                  <a:pt x="1640" y="65"/>
                  <a:pt x="1659" y="60"/>
                </a:cubicBezTo>
                <a:cubicBezTo>
                  <a:pt x="1667" y="54"/>
                  <a:pt x="1674" y="49"/>
                  <a:pt x="1684" y="46"/>
                </a:cubicBezTo>
                <a:cubicBezTo>
                  <a:pt x="1698" y="32"/>
                  <a:pt x="1715" y="21"/>
                  <a:pt x="1732" y="10"/>
                </a:cubicBezTo>
                <a:cubicBezTo>
                  <a:pt x="1735" y="0"/>
                  <a:pt x="1739" y="2"/>
                  <a:pt x="1749" y="4"/>
                </a:cubicBezTo>
                <a:cubicBezTo>
                  <a:pt x="1759" y="20"/>
                  <a:pt x="1775" y="28"/>
                  <a:pt x="1789" y="40"/>
                </a:cubicBezTo>
                <a:cubicBezTo>
                  <a:pt x="1803" y="52"/>
                  <a:pt x="1819" y="61"/>
                  <a:pt x="1837" y="67"/>
                </a:cubicBezTo>
                <a:cubicBezTo>
                  <a:pt x="1846" y="65"/>
                  <a:pt x="1853" y="61"/>
                  <a:pt x="1862" y="59"/>
                </a:cubicBezTo>
                <a:cubicBezTo>
                  <a:pt x="1871" y="53"/>
                  <a:pt x="1881" y="48"/>
                  <a:pt x="1881" y="35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3459163" y="3429000"/>
            <a:ext cx="2357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000" dirty="0" err="1">
                <a:solidFill>
                  <a:srgbClr val="000000"/>
                </a:solidFill>
              </a:rPr>
              <a:t>Dépenses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fiscales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endParaRPr lang="en-US" sz="6100" dirty="0"/>
          </a:p>
        </p:txBody>
      </p:sp>
      <p:sp>
        <p:nvSpPr>
          <p:cNvPr id="21515" name="Rectangle 12"/>
          <p:cNvSpPr>
            <a:spLocks noChangeArrowheads="1"/>
          </p:cNvSpPr>
          <p:nvPr/>
        </p:nvSpPr>
        <p:spPr bwMode="auto">
          <a:xfrm>
            <a:off x="1531089" y="5876925"/>
            <a:ext cx="6742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Déficit</a:t>
            </a:r>
            <a:r>
              <a:rPr lang="en-US" sz="2000" dirty="0">
                <a:solidFill>
                  <a:srgbClr val="000000"/>
                </a:solidFill>
              </a:rPr>
              <a:t> des budgets </a:t>
            </a:r>
            <a:r>
              <a:rPr lang="en-US" sz="2000" dirty="0" smtClean="0">
                <a:solidFill>
                  <a:srgbClr val="000000"/>
                </a:solidFill>
              </a:rPr>
              <a:t>des administrations </a:t>
            </a:r>
            <a:r>
              <a:rPr lang="en-US" sz="2000" dirty="0" err="1" smtClean="0">
                <a:solidFill>
                  <a:srgbClr val="000000"/>
                </a:solidFill>
              </a:rPr>
              <a:t>territoriales</a:t>
            </a:r>
            <a:endParaRPr lang="en-US" sz="6100" dirty="0"/>
          </a:p>
        </p:txBody>
      </p:sp>
      <p:sp>
        <p:nvSpPr>
          <p:cNvPr id="21516" name="Rectangle 13"/>
          <p:cNvSpPr>
            <a:spLocks noChangeArrowheads="1"/>
          </p:cNvSpPr>
          <p:nvPr/>
        </p:nvSpPr>
        <p:spPr bwMode="auto">
          <a:xfrm>
            <a:off x="2295249" y="4724400"/>
            <a:ext cx="503451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000" dirty="0" err="1" smtClean="0">
                <a:solidFill>
                  <a:srgbClr val="000000"/>
                </a:solidFill>
              </a:rPr>
              <a:t>Passifs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éventuels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</a:rPr>
              <a:t>(</a:t>
            </a:r>
            <a:r>
              <a:rPr lang="en-US" sz="2000" dirty="0" err="1">
                <a:solidFill>
                  <a:srgbClr val="000000"/>
                </a:solidFill>
              </a:rPr>
              <a:t>implicites-explicites</a:t>
            </a:r>
            <a:r>
              <a:rPr lang="en-US" sz="200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21517" name="Rectangle 14"/>
          <p:cNvSpPr>
            <a:spLocks noChangeArrowheads="1"/>
          </p:cNvSpPr>
          <p:nvPr/>
        </p:nvSpPr>
        <p:spPr bwMode="auto">
          <a:xfrm>
            <a:off x="3276600" y="3860800"/>
            <a:ext cx="3136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</a:rPr>
              <a:t>Fonds extra-budgétaires</a:t>
            </a:r>
            <a:endParaRPr lang="en-US" sz="6100"/>
          </a:p>
        </p:txBody>
      </p:sp>
      <p:sp>
        <p:nvSpPr>
          <p:cNvPr id="21518" name="Rectangle 15"/>
          <p:cNvSpPr>
            <a:spLocks noChangeArrowheads="1"/>
          </p:cNvSpPr>
          <p:nvPr/>
        </p:nvSpPr>
        <p:spPr bwMode="auto">
          <a:xfrm>
            <a:off x="2962275" y="5516563"/>
            <a:ext cx="28844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</a:rPr>
              <a:t>Activités quasi fiscales</a:t>
            </a:r>
            <a:endParaRPr lang="en-US" sz="6100"/>
          </a:p>
        </p:txBody>
      </p:sp>
      <p:sp>
        <p:nvSpPr>
          <p:cNvPr id="21519" name="Rectangle 17"/>
          <p:cNvSpPr>
            <a:spLocks noChangeArrowheads="1"/>
          </p:cNvSpPr>
          <p:nvPr/>
        </p:nvSpPr>
        <p:spPr bwMode="auto">
          <a:xfrm>
            <a:off x="2700338" y="4292600"/>
            <a:ext cx="4011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</a:rPr>
              <a:t>Dépassements budgétaires</a:t>
            </a:r>
            <a:endParaRPr lang="en-US" sz="2000"/>
          </a:p>
        </p:txBody>
      </p:sp>
      <p:sp>
        <p:nvSpPr>
          <p:cNvPr id="21520" name="Freeform 18"/>
          <p:cNvSpPr>
            <a:spLocks/>
          </p:cNvSpPr>
          <p:nvPr/>
        </p:nvSpPr>
        <p:spPr bwMode="auto">
          <a:xfrm>
            <a:off x="827088" y="1916113"/>
            <a:ext cx="7821612" cy="4405312"/>
          </a:xfrm>
          <a:custGeom>
            <a:avLst/>
            <a:gdLst>
              <a:gd name="T0" fmla="*/ 2147483647 w 1799"/>
              <a:gd name="T1" fmla="*/ 0 h 1391"/>
              <a:gd name="T2" fmla="*/ 0 w 1799"/>
              <a:gd name="T3" fmla="*/ 2147483647 h 1391"/>
              <a:gd name="T4" fmla="*/ 2147483647 w 1799"/>
              <a:gd name="T5" fmla="*/ 2147483647 h 1391"/>
              <a:gd name="T6" fmla="*/ 2147483647 w 1799"/>
              <a:gd name="T7" fmla="*/ 0 h 1391"/>
              <a:gd name="T8" fmla="*/ 0 60000 65536"/>
              <a:gd name="T9" fmla="*/ 0 60000 65536"/>
              <a:gd name="T10" fmla="*/ 0 60000 65536"/>
              <a:gd name="T11" fmla="*/ 0 60000 65536"/>
              <a:gd name="T12" fmla="*/ 0 w 1799"/>
              <a:gd name="T13" fmla="*/ 0 h 1391"/>
              <a:gd name="T14" fmla="*/ 1799 w 1799"/>
              <a:gd name="T15" fmla="*/ 1391 h 139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99" h="1391">
                <a:moveTo>
                  <a:pt x="900" y="0"/>
                </a:moveTo>
                <a:lnTo>
                  <a:pt x="0" y="1391"/>
                </a:lnTo>
                <a:lnTo>
                  <a:pt x="1799" y="1391"/>
                </a:lnTo>
                <a:lnTo>
                  <a:pt x="900" y="0"/>
                </a:lnTo>
                <a:close/>
              </a:path>
            </a:pathLst>
          </a:custGeom>
          <a:noFill/>
          <a:ln w="57150" cap="rnd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1521" name="Rectangle 20"/>
          <p:cNvSpPr>
            <a:spLocks noChangeArrowheads="1"/>
          </p:cNvSpPr>
          <p:nvPr/>
        </p:nvSpPr>
        <p:spPr bwMode="auto">
          <a:xfrm>
            <a:off x="762000" y="6280150"/>
            <a:ext cx="7927975" cy="180975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</p:spPr>
        <p:txBody>
          <a:bodyPr wrap="none" lIns="82039" tIns="41020" rIns="82039" bIns="41020" anchor="ctr"/>
          <a:lstStyle/>
          <a:p>
            <a:endParaRPr lang="fr-FR"/>
          </a:p>
        </p:txBody>
      </p:sp>
      <p:sp>
        <p:nvSpPr>
          <p:cNvPr id="21522" name="Rectangle 13"/>
          <p:cNvSpPr>
            <a:spLocks noChangeArrowheads="1"/>
          </p:cNvSpPr>
          <p:nvPr/>
        </p:nvSpPr>
        <p:spPr bwMode="auto">
          <a:xfrm>
            <a:off x="2389188" y="5157788"/>
            <a:ext cx="4194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</a:rPr>
              <a:t>Déficit des entreprises publiques</a:t>
            </a: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3995738" y="1989138"/>
            <a:ext cx="1655762" cy="7381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Budget de </a:t>
            </a:r>
            <a:r>
              <a:rPr lang="en-US" sz="2400" b="1" dirty="0" err="1">
                <a:solidFill>
                  <a:srgbClr val="FF0000"/>
                </a:solidFill>
              </a:rPr>
              <a:t>l’État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9091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  <p:bldP spid="727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786688" cy="1143000"/>
          </a:xfrm>
        </p:spPr>
        <p:txBody>
          <a:bodyPr/>
          <a:lstStyle/>
          <a:p>
            <a:pPr indent="0" eaLnBrk="1" hangingPunct="1"/>
            <a:r>
              <a:rPr lang="fr-FR" sz="2600" smtClean="0"/>
              <a:t>Unité et universalité: des principes bafoués?</a:t>
            </a:r>
          </a:p>
        </p:txBody>
      </p:sp>
      <p:sp>
        <p:nvSpPr>
          <p:cNvPr id="2052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68313" y="6237288"/>
            <a:ext cx="2895600" cy="476250"/>
          </a:xfrm>
          <a:noFill/>
          <a:ln algn="ctr"/>
        </p:spPr>
        <p:txBody>
          <a:bodyPr anchor="b"/>
          <a:lstStyle/>
          <a:p>
            <a:pPr algn="l" eaLnBrk="0" hangingPunct="0">
              <a:lnSpc>
                <a:spcPts val="1400"/>
              </a:lnSpc>
            </a:pPr>
            <a:fld id="{7158B2B9-FB10-4E12-9E5F-994F6F1F3E82}" type="slidenum">
              <a:rPr lang="en-US" smtClean="0"/>
              <a:pPr algn="l" eaLnBrk="0" hangingPunct="0">
                <a:lnSpc>
                  <a:spcPts val="1400"/>
                </a:lnSpc>
              </a:pPr>
              <a:t>9</a:t>
            </a:fld>
            <a:endParaRPr lang="en-US" smtClean="0"/>
          </a:p>
        </p:txBody>
      </p:sp>
      <p:sp>
        <p:nvSpPr>
          <p:cNvPr id="2053" name="Espace réservé du contenu 5"/>
          <p:cNvSpPr>
            <a:spLocks noGrp="1"/>
          </p:cNvSpPr>
          <p:nvPr>
            <p:ph idx="1"/>
          </p:nvPr>
        </p:nvSpPr>
        <p:spPr>
          <a:xfrm>
            <a:off x="251520" y="1175555"/>
            <a:ext cx="8786812" cy="1017587"/>
          </a:xfrm>
        </p:spPr>
        <p:txBody>
          <a:bodyPr/>
          <a:lstStyle/>
          <a:p>
            <a:pPr>
              <a:buFontTx/>
              <a:buNone/>
            </a:pPr>
            <a:r>
              <a:rPr lang="fr-FR" dirty="0" smtClean="0"/>
              <a:t>Pour la discipline budgétaire et l'efficacité de l'allocation des ressources toutes les dépenses doivent être examinées ensemble, mais en pratique</a:t>
            </a:r>
          </a:p>
          <a:p>
            <a:pPr>
              <a:buFontTx/>
              <a:buNone/>
            </a:pPr>
            <a:endParaRPr lang="fr-FR" dirty="0" smtClean="0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440180"/>
              </p:ext>
            </p:extLst>
          </p:nvPr>
        </p:nvGraphicFramePr>
        <p:xfrm>
          <a:off x="468313" y="2301081"/>
          <a:ext cx="7907338" cy="340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6" name="Feuille de calcul" r:id="rId5" imgW="3581400" imgH="1543050" progId="Excel.Sheet.8">
                  <p:embed/>
                </p:oleObj>
              </mc:Choice>
              <mc:Fallback>
                <p:oleObj name="Feuille de calcul" r:id="rId5" imgW="3581400" imgH="1543050" progId="Excel.Sheet.8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301081"/>
                        <a:ext cx="7907338" cy="340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ZoneTexte 7"/>
          <p:cNvSpPr txBox="1">
            <a:spLocks noChangeArrowheads="1"/>
          </p:cNvSpPr>
          <p:nvPr/>
        </p:nvSpPr>
        <p:spPr bwMode="auto">
          <a:xfrm>
            <a:off x="1000125" y="5000625"/>
            <a:ext cx="6715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20738">
              <a:spcBef>
                <a:spcPct val="50000"/>
              </a:spcBef>
            </a:pPr>
            <a:r>
              <a:rPr lang="fr-FR" sz="2000" i="1" dirty="0">
                <a:solidFill>
                  <a:srgbClr val="FF0000"/>
                </a:solidFill>
              </a:rPr>
              <a:t>Le camembert est grignoté…</a:t>
            </a:r>
          </a:p>
        </p:txBody>
      </p:sp>
      <p:pic>
        <p:nvPicPr>
          <p:cNvPr id="205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463" y="5967413"/>
            <a:ext cx="561975" cy="56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174750" y="5930107"/>
            <a:ext cx="1092994" cy="654843"/>
          </a:xfrm>
          <a:prstGeom prst="can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2039" tIns="41020" rIns="82039" bIns="41020" anchor="ctr"/>
          <a:lstStyle/>
          <a:p>
            <a:pPr defTabSz="820738"/>
            <a:r>
              <a:rPr lang="fr-FR" sz="1500" b="1" dirty="0">
                <a:solidFill>
                  <a:schemeClr val="tx1"/>
                </a:solidFill>
              </a:rPr>
              <a:t>Recettes </a:t>
            </a:r>
          </a:p>
          <a:p>
            <a:pPr defTabSz="820738"/>
            <a:r>
              <a:rPr lang="fr-FR" sz="1500" b="1" dirty="0">
                <a:solidFill>
                  <a:schemeClr val="tx1"/>
                </a:solidFill>
              </a:rPr>
              <a:t>affectées</a:t>
            </a:r>
          </a:p>
        </p:txBody>
      </p:sp>
      <p:pic>
        <p:nvPicPr>
          <p:cNvPr id="2057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9238" y="5688013"/>
            <a:ext cx="561975" cy="56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58" name="AutoShape 5"/>
          <p:cNvSpPr>
            <a:spLocks noChangeArrowheads="1"/>
          </p:cNvSpPr>
          <p:nvPr/>
        </p:nvSpPr>
        <p:spPr bwMode="auto">
          <a:xfrm>
            <a:off x="3357563" y="5781675"/>
            <a:ext cx="926405" cy="357188"/>
          </a:xfrm>
          <a:prstGeom prst="can">
            <a:avLst>
              <a:gd name="adj" fmla="val 25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2039" tIns="41020" rIns="82039" bIns="41020" anchor="ctr"/>
          <a:lstStyle/>
          <a:p>
            <a:pPr defTabSz="820738"/>
            <a:r>
              <a:rPr lang="fr-FR" sz="1600" b="1" dirty="0">
                <a:solidFill>
                  <a:schemeClr val="tx1"/>
                </a:solidFill>
              </a:rPr>
              <a:t>Fonds</a:t>
            </a:r>
          </a:p>
        </p:txBody>
      </p:sp>
      <p:pic>
        <p:nvPicPr>
          <p:cNvPr id="205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2988" y="6015038"/>
            <a:ext cx="561975" cy="56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60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7863" y="5734050"/>
            <a:ext cx="561975" cy="56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61" name="AutoShape 7"/>
          <p:cNvSpPr>
            <a:spLocks noChangeArrowheads="1"/>
          </p:cNvSpPr>
          <p:nvPr/>
        </p:nvSpPr>
        <p:spPr bwMode="auto">
          <a:xfrm>
            <a:off x="5426075" y="6146800"/>
            <a:ext cx="1004888" cy="341313"/>
          </a:xfrm>
          <a:prstGeom prst="can">
            <a:avLst>
              <a:gd name="adj" fmla="val 25000"/>
            </a:avLst>
          </a:prstGeom>
          <a:solidFill>
            <a:srgbClr val="66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2039" tIns="41020" rIns="82039" bIns="41020" anchor="ctr"/>
          <a:lstStyle/>
          <a:p>
            <a:pPr defTabSz="820738"/>
            <a:r>
              <a:rPr lang="fr-FR" sz="1300" b="1" dirty="0">
                <a:solidFill>
                  <a:schemeClr val="bg1"/>
                </a:solidFill>
              </a:rPr>
              <a:t>Agence</a:t>
            </a:r>
          </a:p>
        </p:txBody>
      </p:sp>
      <p:sp>
        <p:nvSpPr>
          <p:cNvPr id="2062" name="AutoShape 6"/>
          <p:cNvSpPr>
            <a:spLocks noChangeArrowheads="1"/>
          </p:cNvSpPr>
          <p:nvPr/>
        </p:nvSpPr>
        <p:spPr bwMode="auto">
          <a:xfrm>
            <a:off x="7602538" y="5797550"/>
            <a:ext cx="1004887" cy="341313"/>
          </a:xfrm>
          <a:prstGeom prst="ca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2039" tIns="41020" rIns="82039" bIns="41020" anchor="ctr"/>
          <a:lstStyle/>
          <a:p>
            <a:pPr defTabSz="820738"/>
            <a:r>
              <a:rPr lang="fr-FR" sz="1300" b="1" dirty="0"/>
              <a:t>Comptes</a:t>
            </a:r>
          </a:p>
        </p:txBody>
      </p:sp>
    </p:spTree>
    <p:extLst>
      <p:ext uri="{BB962C8B-B14F-4D97-AF65-F5344CB8AC3E}">
        <p14:creationId xmlns:p14="http://schemas.microsoft.com/office/powerpoint/2010/main" val="374253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0" val="0"/>
  <p:tag name="DS-SLIDEID" val="dia-met-opsomming"/>
  <p:tag name="DS-STYLEID" val="dia-wit-opsommi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b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titelteks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0" val="0"/>
  <p:tag name="DS-SLIDEID" val="dia-met-opsomming"/>
  <p:tag name="DS-STYLEID" val="dia-wit-opsommi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b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titelteks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S-SHAPEID" val="bodytekst"/>
</p:tagLst>
</file>

<file path=ppt/theme/theme1.xml><?xml version="1.0" encoding="utf-8"?>
<a:theme xmlns:a="http://schemas.openxmlformats.org/drawingml/2006/main" name="Slide_Master">
  <a:themeElements>
    <a:clrScheme name="Slide_Master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4951</TotalTime>
  <Words>2788</Words>
  <Application>Microsoft Office PowerPoint</Application>
  <PresentationFormat>On-screen Show (4:3)</PresentationFormat>
  <Paragraphs>404</Paragraphs>
  <Slides>36</Slides>
  <Notes>24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50" baseType="lpstr">
      <vt:lpstr>ＭＳ Ｐゴシック</vt:lpstr>
      <vt:lpstr>Arial</vt:lpstr>
      <vt:lpstr>Arial Black</vt:lpstr>
      <vt:lpstr>Bradley Hand ITC</vt:lpstr>
      <vt:lpstr>Calibri</vt:lpstr>
      <vt:lpstr>Courier New</vt:lpstr>
      <vt:lpstr>Gabriola</vt:lpstr>
      <vt:lpstr>Times</vt:lpstr>
      <vt:lpstr>Times New Roman</vt:lpstr>
      <vt:lpstr>Verdana</vt:lpstr>
      <vt:lpstr>Wingdings</vt:lpstr>
      <vt:lpstr>Slide_Master</vt:lpstr>
      <vt:lpstr>Feuille de calcul</vt:lpstr>
      <vt:lpstr>Worksheet</vt:lpstr>
      <vt:lpstr>INTRODUCTION A LA GESTION DES FINANCES PUBLIQUES</vt:lpstr>
      <vt:lpstr>Plan du module </vt:lpstr>
      <vt:lpstr>Qu’est-ce que le Budget?</vt:lpstr>
      <vt:lpstr>Documents budgétaires (PEFA PI-5)</vt:lpstr>
      <vt:lpstr>Plan du module </vt:lpstr>
      <vt:lpstr>Principes budgétaires (1)</vt:lpstr>
      <vt:lpstr>Principes budgétaires (2)</vt:lpstr>
      <vt:lpstr>PowerPoint Presentation</vt:lpstr>
      <vt:lpstr>Unité et universalité: des principes bafoués?</vt:lpstr>
      <vt:lpstr>Un principe clef : l’exhaustivité</vt:lpstr>
      <vt:lpstr>Cadre législatif et règlementaire</vt:lpstr>
      <vt:lpstr> Législation et réglementations </vt:lpstr>
      <vt:lpstr>Plan du module </vt:lpstr>
      <vt:lpstr>PowerPoint Presentation</vt:lpstr>
      <vt:lpstr>La préparation du budget : deux points clefs</vt:lpstr>
      <vt:lpstr>Calendrier de préparation du budget</vt:lpstr>
      <vt:lpstr>La procédure de préparation du budget</vt:lpstr>
      <vt:lpstr> Articulation en 2 phases </vt:lpstr>
      <vt:lpstr>PowerPoint Presentation</vt:lpstr>
      <vt:lpstr>Eviter la fragmentation  D’après J.Brumby dans Robinson «Performance budgeting». FMI. 2007  </vt:lpstr>
      <vt:lpstr>Plan du module </vt:lpstr>
      <vt:lpstr>En quoi consiste un CDMT? (1)  </vt:lpstr>
      <vt:lpstr> Qu’est qu’un CDMT ? </vt:lpstr>
      <vt:lpstr>PowerPoint Presentation</vt:lpstr>
      <vt:lpstr>PowerPoint Presentation</vt:lpstr>
      <vt:lpstr>Le CDMT, instrument d’allocation des ressources sous contrainte financière </vt:lpstr>
      <vt:lpstr>PowerPoint Presentation</vt:lpstr>
      <vt:lpstr>Caractéristiques d’un CDMT </vt:lpstr>
      <vt:lpstr>En quoi consiste un programme glissant ??</vt:lpstr>
      <vt:lpstr>Principales caractéristiques d’un CDMT  “sectoriel”</vt:lpstr>
      <vt:lpstr>What is top-down / bottom-up in an MTEF?</vt:lpstr>
      <vt:lpstr>PowerPoint Presentation</vt:lpstr>
      <vt:lpstr>Les résultats sont inégaux </vt:lpstr>
      <vt:lpstr>PowerPoint Presentation</vt:lpstr>
      <vt:lpstr>PowerPoint Presentation</vt:lpstr>
      <vt:lpstr>Comment éviter les écueils? 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Florence Brosset-Heckel</cp:lastModifiedBy>
  <cp:revision>380</cp:revision>
  <cp:lastPrinted>2012-10-23T14:51:51Z</cp:lastPrinted>
  <dcterms:created xsi:type="dcterms:W3CDTF">2011-10-28T10:25:18Z</dcterms:created>
  <dcterms:modified xsi:type="dcterms:W3CDTF">2016-11-25T15:24:16Z</dcterms:modified>
</cp:coreProperties>
</file>