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1" r:id="rId2"/>
  </p:sldMasterIdLst>
  <p:notesMasterIdLst>
    <p:notesMasterId r:id="rId32"/>
  </p:notesMasterIdLst>
  <p:handoutMasterIdLst>
    <p:handoutMasterId r:id="rId33"/>
  </p:handoutMasterIdLst>
  <p:sldIdLst>
    <p:sldId id="258" r:id="rId3"/>
    <p:sldId id="314" r:id="rId4"/>
    <p:sldId id="313" r:id="rId5"/>
    <p:sldId id="261" r:id="rId6"/>
    <p:sldId id="318" r:id="rId7"/>
    <p:sldId id="321" r:id="rId8"/>
    <p:sldId id="263" r:id="rId9"/>
    <p:sldId id="315" r:id="rId10"/>
    <p:sldId id="322" r:id="rId11"/>
    <p:sldId id="267" r:id="rId12"/>
    <p:sldId id="268" r:id="rId13"/>
    <p:sldId id="323" r:id="rId14"/>
    <p:sldId id="307" r:id="rId15"/>
    <p:sldId id="305" r:id="rId16"/>
    <p:sldId id="306" r:id="rId17"/>
    <p:sldId id="308" r:id="rId18"/>
    <p:sldId id="324" r:id="rId19"/>
    <p:sldId id="272" r:id="rId20"/>
    <p:sldId id="273" r:id="rId21"/>
    <p:sldId id="277" r:id="rId22"/>
    <p:sldId id="278" r:id="rId23"/>
    <p:sldId id="325" r:id="rId24"/>
    <p:sldId id="281" r:id="rId25"/>
    <p:sldId id="282" r:id="rId26"/>
    <p:sldId id="326" r:id="rId27"/>
    <p:sldId id="286" r:id="rId28"/>
    <p:sldId id="312" r:id="rId29"/>
    <p:sldId id="311" r:id="rId30"/>
    <p:sldId id="283" r:id="rId31"/>
  </p:sldIdLst>
  <p:sldSz cx="9144000" cy="6858000" type="screen4x3"/>
  <p:notesSz cx="6797675" cy="9926638"/>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FFD624"/>
    <a:srgbClr val="3166CF"/>
    <a:srgbClr val="3E6FD2"/>
    <a:srgbClr val="2D5EC1"/>
    <a:srgbClr val="BDDEFF"/>
    <a:srgbClr val="99CCFF"/>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65" autoAdjust="0"/>
    <p:restoredTop sz="83929" autoAdjust="0"/>
  </p:normalViewPr>
  <p:slideViewPr>
    <p:cSldViewPr>
      <p:cViewPr varScale="1">
        <p:scale>
          <a:sx n="57" d="100"/>
          <a:sy n="57" d="100"/>
        </p:scale>
        <p:origin x="936" y="28"/>
      </p:cViewPr>
      <p:guideLst>
        <p:guide orient="horz" pos="2160"/>
        <p:guide pos="2880"/>
      </p:guideLst>
    </p:cSldViewPr>
  </p:slideViewPr>
  <p:outlineViewPr>
    <p:cViewPr>
      <p:scale>
        <a:sx n="33" d="100"/>
        <a:sy n="33" d="100"/>
      </p:scale>
      <p:origin x="264" y="9126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CA4E38D2-EF15-427E-8D42-9324B1416CD6}" type="slidenum">
              <a:rPr lang="en-GB"/>
              <a:pPr>
                <a:defRPr/>
              </a:pPr>
              <a:t>‹#›</a:t>
            </a:fld>
            <a:endParaRPr lang="en-GB"/>
          </a:p>
        </p:txBody>
      </p:sp>
    </p:spTree>
    <p:extLst>
      <p:ext uri="{BB962C8B-B14F-4D97-AF65-F5344CB8AC3E}">
        <p14:creationId xmlns:p14="http://schemas.microsoft.com/office/powerpoint/2010/main" val="136845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31748"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6F435C05-7188-46A7-8FC3-B0D4C72BBFA5}" type="slidenum">
              <a:rPr lang="en-GB"/>
              <a:pPr>
                <a:defRPr/>
              </a:pPr>
              <a:t>‹#›</a:t>
            </a:fld>
            <a:endParaRPr lang="en-GB"/>
          </a:p>
        </p:txBody>
      </p:sp>
    </p:spTree>
    <p:extLst>
      <p:ext uri="{BB962C8B-B14F-4D97-AF65-F5344CB8AC3E}">
        <p14:creationId xmlns:p14="http://schemas.microsoft.com/office/powerpoint/2010/main" val="13389162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eaLnBrk="1" hangingPunct="1">
              <a:spcBef>
                <a:spcPct val="0"/>
              </a:spcBef>
            </a:pPr>
            <a:endParaRPr lang="fr-BE" dirty="0" smtClean="0"/>
          </a:p>
        </p:txBody>
      </p:sp>
      <p:sp>
        <p:nvSpPr>
          <p:cNvPr id="32772" name="Espace réservé du numéro de diapositive 3"/>
          <p:cNvSpPr>
            <a:spLocks noGrp="1"/>
          </p:cNvSpPr>
          <p:nvPr>
            <p:ph type="sldNum" sz="quarter" idx="5"/>
          </p:nvPr>
        </p:nvSpPr>
        <p:spPr>
          <a:noFill/>
        </p:spPr>
        <p:txBody>
          <a:bodyPr/>
          <a:lstStyle/>
          <a:p>
            <a:fld id="{0C99949F-59D2-4AAF-BDBB-535A05BC5BDD}" type="slidenum">
              <a:rPr lang="fr-BE" smtClean="0"/>
              <a:pPr/>
              <a:t>1</a:t>
            </a:fld>
            <a:endParaRPr lang="fr-BE" dirty="0" smtClean="0"/>
          </a:p>
        </p:txBody>
      </p:sp>
    </p:spTree>
    <p:extLst>
      <p:ext uri="{BB962C8B-B14F-4D97-AF65-F5344CB8AC3E}">
        <p14:creationId xmlns:p14="http://schemas.microsoft.com/office/powerpoint/2010/main" val="462748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ln/>
        </p:spPr>
      </p:sp>
      <p:sp>
        <p:nvSpPr>
          <p:cNvPr id="39939"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39940" name="Espace réservé du numéro de diapositive 3"/>
          <p:cNvSpPr>
            <a:spLocks noGrp="1"/>
          </p:cNvSpPr>
          <p:nvPr>
            <p:ph type="sldNum" sz="quarter" idx="5"/>
          </p:nvPr>
        </p:nvSpPr>
        <p:spPr>
          <a:noFill/>
        </p:spPr>
        <p:txBody>
          <a:bodyPr/>
          <a:lstStyle/>
          <a:p>
            <a:fld id="{3871EB6E-4572-4CA6-9754-5528A3BB6F90}" type="slidenum">
              <a:rPr lang="en-GB" smtClean="0"/>
              <a:pPr/>
              <a:t>12</a:t>
            </a:fld>
            <a:endParaRPr lang="en-GB" smtClean="0"/>
          </a:p>
        </p:txBody>
      </p:sp>
    </p:spTree>
    <p:extLst>
      <p:ext uri="{BB962C8B-B14F-4D97-AF65-F5344CB8AC3E}">
        <p14:creationId xmlns:p14="http://schemas.microsoft.com/office/powerpoint/2010/main" val="316292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ln/>
        </p:spPr>
      </p:sp>
      <p:sp>
        <p:nvSpPr>
          <p:cNvPr id="39939"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39940" name="Espace réservé du numéro de diapositive 3"/>
          <p:cNvSpPr>
            <a:spLocks noGrp="1"/>
          </p:cNvSpPr>
          <p:nvPr>
            <p:ph type="sldNum" sz="quarter" idx="5"/>
          </p:nvPr>
        </p:nvSpPr>
        <p:spPr>
          <a:noFill/>
        </p:spPr>
        <p:txBody>
          <a:bodyPr/>
          <a:lstStyle/>
          <a:p>
            <a:fld id="{3871EB6E-4572-4CA6-9754-5528A3BB6F90}" type="slidenum">
              <a:rPr lang="en-GB" smtClean="0"/>
              <a:pPr/>
              <a:t>17</a:t>
            </a:fld>
            <a:endParaRPr lang="en-GB" smtClean="0"/>
          </a:p>
        </p:txBody>
      </p:sp>
    </p:spTree>
    <p:extLst>
      <p:ext uri="{BB962C8B-B14F-4D97-AF65-F5344CB8AC3E}">
        <p14:creationId xmlns:p14="http://schemas.microsoft.com/office/powerpoint/2010/main" val="1670398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p:cNvSpPr>
            <a:spLocks noGrp="1" noRot="1" noChangeAspect="1" noTextEdit="1"/>
          </p:cNvSpPr>
          <p:nvPr>
            <p:ph type="sldImg"/>
          </p:nvPr>
        </p:nvSpPr>
        <p:spPr>
          <a:ln/>
        </p:spPr>
      </p:sp>
      <p:sp>
        <p:nvSpPr>
          <p:cNvPr id="51203" name="Espace réservé des commentaires 2"/>
          <p:cNvSpPr>
            <a:spLocks noGrp="1"/>
          </p:cNvSpPr>
          <p:nvPr>
            <p:ph type="body" idx="1"/>
          </p:nvPr>
        </p:nvSpPr>
        <p:spPr>
          <a:noFill/>
          <a:ln/>
        </p:spPr>
        <p:txBody>
          <a:bodyPr/>
          <a:lstStyle/>
          <a:p>
            <a:pPr eaLnBrk="1" hangingPunct="1">
              <a:spcBef>
                <a:spcPct val="0"/>
              </a:spcBef>
            </a:pPr>
            <a:r>
              <a:rPr lang="en-US" smtClean="0">
                <a:latin typeface="Times New Roman" pitchFamily="18" charset="0"/>
              </a:rPr>
              <a:t>In post-conflict economies, due to capacity constraints, first step would be for MOF to collect the revenue itself, until sufficient capacity in place for revenue administration responsibilities to be devolved. </a:t>
            </a:r>
          </a:p>
          <a:p>
            <a:pPr eaLnBrk="1" hangingPunct="1">
              <a:spcBef>
                <a:spcPct val="0"/>
              </a:spcBef>
            </a:pPr>
            <a:endParaRPr lang="fr-BE" smtClean="0"/>
          </a:p>
        </p:txBody>
      </p:sp>
      <p:sp>
        <p:nvSpPr>
          <p:cNvPr id="51204" name="Espace réservé du numéro de diapositive 3"/>
          <p:cNvSpPr>
            <a:spLocks noGrp="1"/>
          </p:cNvSpPr>
          <p:nvPr>
            <p:ph type="sldNum" sz="quarter" idx="5"/>
          </p:nvPr>
        </p:nvSpPr>
        <p:spPr>
          <a:noFill/>
        </p:spPr>
        <p:txBody>
          <a:bodyPr/>
          <a:lstStyle/>
          <a:p>
            <a:fld id="{A679E7C8-F19A-44CE-B861-1BB44EFEA93D}" type="slidenum">
              <a:rPr lang="en-GB" smtClean="0"/>
              <a:pPr/>
              <a:t>18</a:t>
            </a:fld>
            <a:endParaRPr lang="en-GB" smtClean="0"/>
          </a:p>
        </p:txBody>
      </p:sp>
    </p:spTree>
    <p:extLst>
      <p:ext uri="{BB962C8B-B14F-4D97-AF65-F5344CB8AC3E}">
        <p14:creationId xmlns:p14="http://schemas.microsoft.com/office/powerpoint/2010/main" val="3190736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e l'image des diapositives 1"/>
          <p:cNvSpPr>
            <a:spLocks noGrp="1" noRot="1" noChangeAspect="1" noTextEdit="1"/>
          </p:cNvSpPr>
          <p:nvPr>
            <p:ph type="sldImg"/>
          </p:nvPr>
        </p:nvSpPr>
        <p:spPr>
          <a:ln/>
        </p:spPr>
      </p:sp>
      <p:sp>
        <p:nvSpPr>
          <p:cNvPr id="52227"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52228" name="Espace réservé du numéro de diapositive 3"/>
          <p:cNvSpPr>
            <a:spLocks noGrp="1"/>
          </p:cNvSpPr>
          <p:nvPr>
            <p:ph type="sldNum" sz="quarter" idx="5"/>
          </p:nvPr>
        </p:nvSpPr>
        <p:spPr>
          <a:noFill/>
        </p:spPr>
        <p:txBody>
          <a:bodyPr/>
          <a:lstStyle/>
          <a:p>
            <a:fld id="{5C8E5DC8-DE23-43B9-B0A1-704EBDB00A37}" type="slidenum">
              <a:rPr lang="en-GB" smtClean="0"/>
              <a:pPr/>
              <a:t>19</a:t>
            </a:fld>
            <a:endParaRPr lang="en-GB" smtClean="0"/>
          </a:p>
        </p:txBody>
      </p:sp>
    </p:spTree>
    <p:extLst>
      <p:ext uri="{BB962C8B-B14F-4D97-AF65-F5344CB8AC3E}">
        <p14:creationId xmlns:p14="http://schemas.microsoft.com/office/powerpoint/2010/main" val="2310752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e l'image des diapositives 1"/>
          <p:cNvSpPr>
            <a:spLocks noGrp="1" noRot="1" noChangeAspect="1" noTextEdit="1"/>
          </p:cNvSpPr>
          <p:nvPr>
            <p:ph type="sldImg"/>
          </p:nvPr>
        </p:nvSpPr>
        <p:spPr>
          <a:ln/>
        </p:spPr>
      </p:sp>
      <p:sp>
        <p:nvSpPr>
          <p:cNvPr id="53251" name="Espace réservé des commentaires 2"/>
          <p:cNvSpPr>
            <a:spLocks noGrp="1"/>
          </p:cNvSpPr>
          <p:nvPr>
            <p:ph type="body" idx="1"/>
          </p:nvPr>
        </p:nvSpPr>
        <p:spPr>
          <a:noFill/>
          <a:ln/>
        </p:spPr>
        <p:txBody>
          <a:bodyPr/>
          <a:lstStyle/>
          <a:p>
            <a:pPr eaLnBrk="1" hangingPunct="1">
              <a:spcBef>
                <a:spcPct val="0"/>
              </a:spcBef>
            </a:pPr>
            <a:r>
              <a:rPr lang="en-US" dirty="0" smtClean="0">
                <a:latin typeface="Times New Roman" pitchFamily="18" charset="0"/>
              </a:rPr>
              <a:t>In post-conflict economies, due to capacity constraints, first step would be for MOF to collect the revenue itself, until sufficient capacity in place for revenue administration responsibilities to be devolved. </a:t>
            </a:r>
          </a:p>
          <a:p>
            <a:pPr eaLnBrk="1" hangingPunct="1">
              <a:spcBef>
                <a:spcPct val="0"/>
              </a:spcBef>
            </a:pPr>
            <a:endParaRPr lang="fr-BE" dirty="0" smtClean="0"/>
          </a:p>
        </p:txBody>
      </p:sp>
      <p:sp>
        <p:nvSpPr>
          <p:cNvPr id="53252" name="Espace réservé du numéro de diapositive 3"/>
          <p:cNvSpPr>
            <a:spLocks noGrp="1"/>
          </p:cNvSpPr>
          <p:nvPr>
            <p:ph type="sldNum" sz="quarter" idx="5"/>
          </p:nvPr>
        </p:nvSpPr>
        <p:spPr>
          <a:noFill/>
        </p:spPr>
        <p:txBody>
          <a:bodyPr/>
          <a:lstStyle/>
          <a:p>
            <a:fld id="{BC8FB411-0DD7-48BC-B55E-1BD0591AA801}" type="slidenum">
              <a:rPr lang="en-GB" smtClean="0"/>
              <a:pPr/>
              <a:t>20</a:t>
            </a:fld>
            <a:endParaRPr lang="en-GB" dirty="0" smtClean="0"/>
          </a:p>
        </p:txBody>
      </p:sp>
    </p:spTree>
    <p:extLst>
      <p:ext uri="{BB962C8B-B14F-4D97-AF65-F5344CB8AC3E}">
        <p14:creationId xmlns:p14="http://schemas.microsoft.com/office/powerpoint/2010/main" val="2699525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a:ln/>
        </p:spPr>
      </p:sp>
      <p:sp>
        <p:nvSpPr>
          <p:cNvPr id="54275" name="Espace réservé des commentaires 2"/>
          <p:cNvSpPr>
            <a:spLocks noGrp="1"/>
          </p:cNvSpPr>
          <p:nvPr>
            <p:ph type="body" idx="1"/>
          </p:nvPr>
        </p:nvSpPr>
        <p:spPr>
          <a:noFill/>
          <a:ln/>
        </p:spPr>
        <p:txBody>
          <a:bodyPr/>
          <a:lstStyle/>
          <a:p>
            <a:pPr eaLnBrk="1" hangingPunct="1">
              <a:spcBef>
                <a:spcPct val="0"/>
              </a:spcBef>
            </a:pPr>
            <a:endParaRPr lang="fr-BE" dirty="0" smtClean="0"/>
          </a:p>
        </p:txBody>
      </p:sp>
      <p:sp>
        <p:nvSpPr>
          <p:cNvPr id="54276" name="Espace réservé du numéro de diapositive 3"/>
          <p:cNvSpPr>
            <a:spLocks noGrp="1"/>
          </p:cNvSpPr>
          <p:nvPr>
            <p:ph type="sldNum" sz="quarter" idx="5"/>
          </p:nvPr>
        </p:nvSpPr>
        <p:spPr>
          <a:noFill/>
        </p:spPr>
        <p:txBody>
          <a:bodyPr/>
          <a:lstStyle/>
          <a:p>
            <a:fld id="{01A1590E-3CBC-49CE-AB62-9B190BD5B029}" type="slidenum">
              <a:rPr lang="en-GB" smtClean="0"/>
              <a:pPr/>
              <a:t>21</a:t>
            </a:fld>
            <a:endParaRPr lang="en-GB" dirty="0" smtClean="0"/>
          </a:p>
        </p:txBody>
      </p:sp>
    </p:spTree>
    <p:extLst>
      <p:ext uri="{BB962C8B-B14F-4D97-AF65-F5344CB8AC3E}">
        <p14:creationId xmlns:p14="http://schemas.microsoft.com/office/powerpoint/2010/main" val="386923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ln/>
        </p:spPr>
      </p:sp>
      <p:sp>
        <p:nvSpPr>
          <p:cNvPr id="39939"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39940" name="Espace réservé du numéro de diapositive 3"/>
          <p:cNvSpPr>
            <a:spLocks noGrp="1"/>
          </p:cNvSpPr>
          <p:nvPr>
            <p:ph type="sldNum" sz="quarter" idx="5"/>
          </p:nvPr>
        </p:nvSpPr>
        <p:spPr>
          <a:noFill/>
        </p:spPr>
        <p:txBody>
          <a:bodyPr/>
          <a:lstStyle/>
          <a:p>
            <a:fld id="{3871EB6E-4572-4CA6-9754-5528A3BB6F90}" type="slidenum">
              <a:rPr lang="en-GB" smtClean="0"/>
              <a:pPr/>
              <a:t>22</a:t>
            </a:fld>
            <a:endParaRPr lang="en-GB" smtClean="0"/>
          </a:p>
        </p:txBody>
      </p:sp>
    </p:spTree>
    <p:extLst>
      <p:ext uri="{BB962C8B-B14F-4D97-AF65-F5344CB8AC3E}">
        <p14:creationId xmlns:p14="http://schemas.microsoft.com/office/powerpoint/2010/main" val="1016209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a:noFill/>
          <a:ln/>
        </p:spPr>
        <p:txBody>
          <a:bodyPr/>
          <a:lstStyle/>
          <a:p>
            <a:pPr eaLnBrk="1" hangingPunct="1">
              <a:spcBef>
                <a:spcPct val="0"/>
              </a:spcBef>
            </a:pPr>
            <a:endParaRPr lang="fr-BE" dirty="0" smtClean="0"/>
          </a:p>
        </p:txBody>
      </p:sp>
      <p:sp>
        <p:nvSpPr>
          <p:cNvPr id="56324" name="Espace réservé du numéro de diapositive 3"/>
          <p:cNvSpPr>
            <a:spLocks noGrp="1"/>
          </p:cNvSpPr>
          <p:nvPr>
            <p:ph type="sldNum" sz="quarter" idx="5"/>
          </p:nvPr>
        </p:nvSpPr>
        <p:spPr>
          <a:noFill/>
        </p:spPr>
        <p:txBody>
          <a:bodyPr/>
          <a:lstStyle/>
          <a:p>
            <a:fld id="{1E563796-5CD2-46BA-B105-3F33306863D0}" type="slidenum">
              <a:rPr lang="en-GB" smtClean="0"/>
              <a:pPr/>
              <a:t>23</a:t>
            </a:fld>
            <a:endParaRPr lang="en-GB" dirty="0" smtClean="0"/>
          </a:p>
        </p:txBody>
      </p:sp>
    </p:spTree>
    <p:extLst>
      <p:ext uri="{BB962C8B-B14F-4D97-AF65-F5344CB8AC3E}">
        <p14:creationId xmlns:p14="http://schemas.microsoft.com/office/powerpoint/2010/main" val="2772067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a:ln/>
        </p:spPr>
      </p:sp>
      <p:sp>
        <p:nvSpPr>
          <p:cNvPr id="56323" name="Espace réservé des commentaires 2"/>
          <p:cNvSpPr>
            <a:spLocks noGrp="1"/>
          </p:cNvSpPr>
          <p:nvPr>
            <p:ph type="body" idx="1"/>
          </p:nvPr>
        </p:nvSpPr>
        <p:spPr/>
        <p:txBody>
          <a:bodyPr/>
          <a:lstStyle/>
          <a:p>
            <a:pPr eaLnBrk="1" hangingPunct="1">
              <a:spcBef>
                <a:spcPct val="0"/>
              </a:spcBef>
              <a:defRPr/>
            </a:pPr>
            <a:r>
              <a:rPr lang="fr-BE" dirty="0" smtClean="0"/>
              <a:t>NB: Full </a:t>
            </a:r>
            <a:r>
              <a:rPr lang="fr-BE" dirty="0" err="1" smtClean="0"/>
              <a:t>equation</a:t>
            </a:r>
            <a:r>
              <a:rPr lang="fr-BE" dirty="0" smtClean="0"/>
              <a:t> for variation of </a:t>
            </a:r>
            <a:r>
              <a:rPr lang="fr-BE" dirty="0" err="1" smtClean="0"/>
              <a:t>tax</a:t>
            </a:r>
            <a:r>
              <a:rPr lang="fr-BE" dirty="0" smtClean="0"/>
              <a:t> revenue </a:t>
            </a:r>
            <a:r>
              <a:rPr lang="fr-BE" dirty="0" err="1" smtClean="0"/>
              <a:t>is</a:t>
            </a:r>
            <a:r>
              <a:rPr lang="fr-BE" dirty="0" smtClean="0"/>
              <a:t> </a:t>
            </a:r>
          </a:p>
          <a:p>
            <a:pPr eaLnBrk="1" hangingPunct="1">
              <a:spcBef>
                <a:spcPct val="0"/>
              </a:spcBef>
              <a:defRPr/>
            </a:pPr>
            <a:endParaRPr lang="fr-BE" dirty="0" smtClean="0"/>
          </a:p>
          <a:p>
            <a:pPr eaLnBrk="1" hangingPunct="1">
              <a:spcBef>
                <a:spcPct val="0"/>
              </a:spcBef>
              <a:defRPr/>
            </a:pPr>
            <a:r>
              <a:rPr lang="fr-BE" dirty="0" err="1" smtClean="0">
                <a:latin typeface="Symbol" pitchFamily="18" charset="2"/>
              </a:rPr>
              <a:t>D</a:t>
            </a:r>
            <a:r>
              <a:rPr lang="fr-BE" dirty="0" err="1" smtClean="0"/>
              <a:t>TR</a:t>
            </a:r>
            <a:r>
              <a:rPr lang="fr-BE" baseline="-25000" dirty="0" err="1" smtClean="0"/>
              <a:t>i</a:t>
            </a:r>
            <a:r>
              <a:rPr lang="fr-BE" dirty="0" smtClean="0"/>
              <a:t> = </a:t>
            </a:r>
            <a:r>
              <a:rPr lang="fr-BE" dirty="0" err="1" smtClean="0">
                <a:latin typeface="Symbol" pitchFamily="18" charset="2"/>
              </a:rPr>
              <a:t>D</a:t>
            </a:r>
            <a:r>
              <a:rPr lang="fr-BE" dirty="0" err="1" smtClean="0"/>
              <a:t>Tb</a:t>
            </a:r>
            <a:r>
              <a:rPr lang="fr-BE" baseline="-25000" dirty="0" err="1" smtClean="0"/>
              <a:t>i</a:t>
            </a:r>
            <a:r>
              <a:rPr lang="fr-BE" dirty="0" smtClean="0"/>
              <a:t> x t</a:t>
            </a:r>
            <a:r>
              <a:rPr lang="fr-BE" baseline="-25000" dirty="0" smtClean="0"/>
              <a:t>i </a:t>
            </a:r>
            <a:r>
              <a:rPr lang="fr-BE" dirty="0" smtClean="0"/>
              <a:t>+ </a:t>
            </a:r>
            <a:r>
              <a:rPr lang="fr-BE" dirty="0" err="1" smtClean="0"/>
              <a:t>TB</a:t>
            </a:r>
            <a:r>
              <a:rPr lang="fr-BE" baseline="-25000" dirty="0" err="1" smtClean="0"/>
              <a:t>i</a:t>
            </a:r>
            <a:r>
              <a:rPr lang="fr-BE" dirty="0" smtClean="0"/>
              <a:t> x </a:t>
            </a:r>
            <a:r>
              <a:rPr lang="fr-BE" dirty="0" err="1" smtClean="0">
                <a:latin typeface="Symbol" pitchFamily="18" charset="2"/>
              </a:rPr>
              <a:t>D</a:t>
            </a:r>
            <a:r>
              <a:rPr lang="fr-BE" dirty="0" err="1" smtClean="0"/>
              <a:t>t</a:t>
            </a:r>
            <a:r>
              <a:rPr lang="fr-BE" baseline="-25000" dirty="0" err="1" smtClean="0"/>
              <a:t>i</a:t>
            </a:r>
            <a:r>
              <a:rPr lang="fr-BE" baseline="-25000" dirty="0" smtClean="0"/>
              <a:t>  </a:t>
            </a:r>
            <a:r>
              <a:rPr lang="fr-BE" dirty="0" smtClean="0">
                <a:latin typeface="+mn-lt"/>
              </a:rPr>
              <a:t>+ </a:t>
            </a:r>
            <a:r>
              <a:rPr lang="fr-BE" dirty="0" err="1" smtClean="0">
                <a:latin typeface="Symbol" pitchFamily="18" charset="2"/>
              </a:rPr>
              <a:t>D</a:t>
            </a:r>
            <a:r>
              <a:rPr lang="fr-BE" dirty="0" err="1" smtClean="0"/>
              <a:t>Tb</a:t>
            </a:r>
            <a:r>
              <a:rPr lang="fr-BE" baseline="-25000" dirty="0" err="1" smtClean="0"/>
              <a:t>i</a:t>
            </a:r>
            <a:r>
              <a:rPr lang="fr-BE" dirty="0" smtClean="0"/>
              <a:t> x  </a:t>
            </a:r>
            <a:r>
              <a:rPr lang="fr-BE" dirty="0" err="1" smtClean="0">
                <a:latin typeface="Symbol" pitchFamily="18" charset="2"/>
              </a:rPr>
              <a:t>D</a:t>
            </a:r>
            <a:r>
              <a:rPr lang="fr-BE" dirty="0" err="1" smtClean="0"/>
              <a:t>t</a:t>
            </a:r>
            <a:r>
              <a:rPr lang="fr-BE" baseline="-25000" dirty="0" err="1" smtClean="0"/>
              <a:t>i</a:t>
            </a:r>
            <a:r>
              <a:rPr lang="fr-BE" baseline="-25000" dirty="0" smtClean="0"/>
              <a:t> </a:t>
            </a:r>
            <a:r>
              <a:rPr lang="fr-BE" dirty="0" smtClean="0"/>
              <a:t> but the second </a:t>
            </a:r>
            <a:r>
              <a:rPr lang="fr-BE" dirty="0" err="1" smtClean="0"/>
              <a:t>derivative</a:t>
            </a:r>
            <a:r>
              <a:rPr lang="fr-BE" dirty="0" smtClean="0"/>
              <a:t> </a:t>
            </a:r>
            <a:r>
              <a:rPr lang="fr-BE" dirty="0" err="1" smtClean="0"/>
              <a:t>term</a:t>
            </a:r>
            <a:r>
              <a:rPr lang="fr-BE" dirty="0" smtClean="0"/>
              <a:t> </a:t>
            </a:r>
            <a:r>
              <a:rPr lang="fr-BE" dirty="0" err="1" smtClean="0"/>
              <a:t>is</a:t>
            </a:r>
            <a:r>
              <a:rPr lang="fr-BE" dirty="0" smtClean="0"/>
              <a:t> </a:t>
            </a:r>
            <a:r>
              <a:rPr lang="fr-BE" dirty="0" err="1" smtClean="0"/>
              <a:t>neglected</a:t>
            </a:r>
            <a:r>
              <a:rPr lang="fr-BE" dirty="0" smtClean="0"/>
              <a:t>. </a:t>
            </a:r>
            <a:endParaRPr lang="fr-BE" dirty="0" smtClean="0">
              <a:latin typeface="+mn-lt"/>
            </a:endParaRPr>
          </a:p>
        </p:txBody>
      </p:sp>
      <p:sp>
        <p:nvSpPr>
          <p:cNvPr id="57348" name="Espace réservé du numéro de diapositive 3"/>
          <p:cNvSpPr>
            <a:spLocks noGrp="1"/>
          </p:cNvSpPr>
          <p:nvPr>
            <p:ph type="sldNum" sz="quarter" idx="5"/>
          </p:nvPr>
        </p:nvSpPr>
        <p:spPr>
          <a:noFill/>
        </p:spPr>
        <p:txBody>
          <a:bodyPr/>
          <a:lstStyle/>
          <a:p>
            <a:fld id="{14F19277-CE57-4BB1-8D8E-E57295A13BEB}" type="slidenum">
              <a:rPr lang="en-GB" smtClean="0"/>
              <a:pPr/>
              <a:t>24</a:t>
            </a:fld>
            <a:endParaRPr lang="en-GB" smtClean="0"/>
          </a:p>
        </p:txBody>
      </p:sp>
    </p:spTree>
    <p:extLst>
      <p:ext uri="{BB962C8B-B14F-4D97-AF65-F5344CB8AC3E}">
        <p14:creationId xmlns:p14="http://schemas.microsoft.com/office/powerpoint/2010/main" val="2868409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ln/>
        </p:spPr>
      </p:sp>
      <p:sp>
        <p:nvSpPr>
          <p:cNvPr id="39939"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39940" name="Espace réservé du numéro de diapositive 3"/>
          <p:cNvSpPr>
            <a:spLocks noGrp="1"/>
          </p:cNvSpPr>
          <p:nvPr>
            <p:ph type="sldNum" sz="quarter" idx="5"/>
          </p:nvPr>
        </p:nvSpPr>
        <p:spPr>
          <a:noFill/>
        </p:spPr>
        <p:txBody>
          <a:bodyPr/>
          <a:lstStyle/>
          <a:p>
            <a:fld id="{3871EB6E-4572-4CA6-9754-5528A3BB6F90}" type="slidenum">
              <a:rPr lang="en-GB" smtClean="0"/>
              <a:pPr/>
              <a:t>25</a:t>
            </a:fld>
            <a:endParaRPr lang="en-GB" smtClean="0"/>
          </a:p>
        </p:txBody>
      </p:sp>
    </p:spTree>
    <p:extLst>
      <p:ext uri="{BB962C8B-B14F-4D97-AF65-F5344CB8AC3E}">
        <p14:creationId xmlns:p14="http://schemas.microsoft.com/office/powerpoint/2010/main" val="785584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ln/>
        </p:spPr>
      </p:sp>
      <p:sp>
        <p:nvSpPr>
          <p:cNvPr id="39939" name="Espace réservé des commentaires 2"/>
          <p:cNvSpPr>
            <a:spLocks noGrp="1"/>
          </p:cNvSpPr>
          <p:nvPr>
            <p:ph type="body" idx="1"/>
          </p:nvPr>
        </p:nvSpPr>
        <p:spPr>
          <a:noFill/>
          <a:ln/>
        </p:spPr>
        <p:txBody>
          <a:bodyPr/>
          <a:lstStyle/>
          <a:p>
            <a:pPr eaLnBrk="1" hangingPunct="1">
              <a:spcBef>
                <a:spcPct val="0"/>
              </a:spcBef>
            </a:pPr>
            <a:endParaRPr lang="fr-BE" dirty="0" smtClean="0"/>
          </a:p>
        </p:txBody>
      </p:sp>
      <p:sp>
        <p:nvSpPr>
          <p:cNvPr id="39940" name="Espace réservé du numéro de diapositive 3"/>
          <p:cNvSpPr>
            <a:spLocks noGrp="1"/>
          </p:cNvSpPr>
          <p:nvPr>
            <p:ph type="sldNum" sz="quarter" idx="5"/>
          </p:nvPr>
        </p:nvSpPr>
        <p:spPr>
          <a:noFill/>
        </p:spPr>
        <p:txBody>
          <a:bodyPr/>
          <a:lstStyle/>
          <a:p>
            <a:fld id="{3871EB6E-4572-4CA6-9754-5528A3BB6F90}" type="slidenum">
              <a:rPr lang="en-GB" smtClean="0"/>
              <a:pPr/>
              <a:t>3</a:t>
            </a:fld>
            <a:endParaRPr lang="en-GB" dirty="0" smtClean="0"/>
          </a:p>
        </p:txBody>
      </p:sp>
    </p:spTree>
    <p:extLst>
      <p:ext uri="{BB962C8B-B14F-4D97-AF65-F5344CB8AC3E}">
        <p14:creationId xmlns:p14="http://schemas.microsoft.com/office/powerpoint/2010/main" val="2094595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a:ln/>
        </p:spPr>
      </p:sp>
      <p:sp>
        <p:nvSpPr>
          <p:cNvPr id="58371" name="Espace réservé des commentaires 2"/>
          <p:cNvSpPr>
            <a:spLocks noGrp="1"/>
          </p:cNvSpPr>
          <p:nvPr>
            <p:ph type="body" idx="1"/>
          </p:nvPr>
        </p:nvSpPr>
        <p:spPr>
          <a:noFill/>
          <a:ln/>
        </p:spPr>
        <p:txBody>
          <a:bodyPr/>
          <a:lstStyle/>
          <a:p>
            <a:endParaRPr lang="fr-FR" smtClean="0"/>
          </a:p>
        </p:txBody>
      </p:sp>
      <p:sp>
        <p:nvSpPr>
          <p:cNvPr id="58372" name="Espace réservé du numéro de diapositive 3"/>
          <p:cNvSpPr>
            <a:spLocks noGrp="1"/>
          </p:cNvSpPr>
          <p:nvPr>
            <p:ph type="sldNum" sz="quarter" idx="5"/>
          </p:nvPr>
        </p:nvSpPr>
        <p:spPr>
          <a:noFill/>
        </p:spPr>
        <p:txBody>
          <a:bodyPr/>
          <a:lstStyle/>
          <a:p>
            <a:fld id="{33685743-1FE8-4E30-A190-CA2FCD121A83}" type="slidenum">
              <a:rPr lang="en-GB" smtClean="0"/>
              <a:pPr/>
              <a:t>26</a:t>
            </a:fld>
            <a:endParaRPr lang="en-GB" smtClean="0"/>
          </a:p>
        </p:txBody>
      </p:sp>
    </p:spTree>
    <p:extLst>
      <p:ext uri="{BB962C8B-B14F-4D97-AF65-F5344CB8AC3E}">
        <p14:creationId xmlns:p14="http://schemas.microsoft.com/office/powerpoint/2010/main" val="1117607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a:ln/>
        </p:spPr>
      </p:sp>
      <p:sp>
        <p:nvSpPr>
          <p:cNvPr id="36866"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p>
        </p:txBody>
      </p:sp>
      <p:sp>
        <p:nvSpPr>
          <p:cNvPr id="36867"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charset="0"/>
                <a:ea typeface="ＭＳ Ｐゴシック" charset="0"/>
                <a:cs typeface="ＭＳ Ｐゴシック" charset="0"/>
              </a:defRPr>
            </a:lvl1pPr>
            <a:lvl2pPr marL="748640" indent="-287939" eaLnBrk="0" hangingPunct="0">
              <a:defRPr sz="1200">
                <a:solidFill>
                  <a:srgbClr val="0F5494"/>
                </a:solidFill>
                <a:latin typeface="Verdana" charset="0"/>
                <a:ea typeface="ＭＳ Ｐゴシック" charset="0"/>
              </a:defRPr>
            </a:lvl2pPr>
            <a:lvl3pPr marL="1151754" indent="-230351" eaLnBrk="0" hangingPunct="0">
              <a:defRPr sz="1200">
                <a:solidFill>
                  <a:srgbClr val="0F5494"/>
                </a:solidFill>
                <a:latin typeface="Verdana" charset="0"/>
                <a:ea typeface="ＭＳ Ｐゴシック" charset="0"/>
              </a:defRPr>
            </a:lvl3pPr>
            <a:lvl4pPr marL="1612456" indent="-230351" eaLnBrk="0" hangingPunct="0">
              <a:defRPr sz="1200">
                <a:solidFill>
                  <a:srgbClr val="0F5494"/>
                </a:solidFill>
                <a:latin typeface="Verdana" charset="0"/>
                <a:ea typeface="ＭＳ Ｐゴシック" charset="0"/>
              </a:defRPr>
            </a:lvl4pPr>
            <a:lvl5pPr marL="2073158" indent="-230351" eaLnBrk="0" hangingPunct="0">
              <a:defRPr sz="1200">
                <a:solidFill>
                  <a:srgbClr val="0F5494"/>
                </a:solidFill>
                <a:latin typeface="Verdana" charset="0"/>
                <a:ea typeface="ＭＳ Ｐゴシック" charset="0"/>
              </a:defRPr>
            </a:lvl5pPr>
            <a:lvl6pPr marL="2533858" indent="-230351" eaLnBrk="0" fontAlgn="base" hangingPunct="0">
              <a:spcBef>
                <a:spcPct val="0"/>
              </a:spcBef>
              <a:spcAft>
                <a:spcPct val="0"/>
              </a:spcAft>
              <a:defRPr sz="1200">
                <a:solidFill>
                  <a:srgbClr val="0F5494"/>
                </a:solidFill>
                <a:latin typeface="Verdana" charset="0"/>
                <a:ea typeface="ＭＳ Ｐゴシック" charset="0"/>
              </a:defRPr>
            </a:lvl6pPr>
            <a:lvl7pPr marL="2994560" indent="-230351" eaLnBrk="0" fontAlgn="base" hangingPunct="0">
              <a:spcBef>
                <a:spcPct val="0"/>
              </a:spcBef>
              <a:spcAft>
                <a:spcPct val="0"/>
              </a:spcAft>
              <a:defRPr sz="1200">
                <a:solidFill>
                  <a:srgbClr val="0F5494"/>
                </a:solidFill>
                <a:latin typeface="Verdana" charset="0"/>
                <a:ea typeface="ＭＳ Ｐゴシック" charset="0"/>
              </a:defRPr>
            </a:lvl7pPr>
            <a:lvl8pPr marL="3455262" indent="-230351" eaLnBrk="0" fontAlgn="base" hangingPunct="0">
              <a:spcBef>
                <a:spcPct val="0"/>
              </a:spcBef>
              <a:spcAft>
                <a:spcPct val="0"/>
              </a:spcAft>
              <a:defRPr sz="1200">
                <a:solidFill>
                  <a:srgbClr val="0F5494"/>
                </a:solidFill>
                <a:latin typeface="Verdana" charset="0"/>
                <a:ea typeface="ＭＳ Ｐゴシック" charset="0"/>
              </a:defRPr>
            </a:lvl8pPr>
            <a:lvl9pPr marL="3915963" indent="-230351" eaLnBrk="0" fontAlgn="base" hangingPunct="0">
              <a:spcBef>
                <a:spcPct val="0"/>
              </a:spcBef>
              <a:spcAft>
                <a:spcPct val="0"/>
              </a:spcAft>
              <a:defRPr sz="1200">
                <a:solidFill>
                  <a:srgbClr val="0F5494"/>
                </a:solidFill>
                <a:latin typeface="Verdana" charset="0"/>
                <a:ea typeface="ＭＳ Ｐゴシック" charset="0"/>
              </a:defRPr>
            </a:lvl9pPr>
          </a:lstStyle>
          <a:p>
            <a:pPr eaLnBrk="1" hangingPunct="1"/>
            <a:fld id="{C903F626-DFE4-8D43-A917-5F7563A73F13}" type="slidenum">
              <a:rPr lang="en-GB">
                <a:solidFill>
                  <a:schemeClr val="tx1"/>
                </a:solidFill>
                <a:latin typeface="Arial" charset="0"/>
              </a:rPr>
              <a:pPr eaLnBrk="1" hangingPunct="1"/>
              <a:t>27</a:t>
            </a:fld>
            <a:endParaRPr lang="en-GB">
              <a:solidFill>
                <a:schemeClr val="tx1"/>
              </a:solidFill>
              <a:latin typeface="Arial" charset="0"/>
            </a:endParaRPr>
          </a:p>
        </p:txBody>
      </p:sp>
    </p:spTree>
    <p:extLst>
      <p:ext uri="{BB962C8B-B14F-4D97-AF65-F5344CB8AC3E}">
        <p14:creationId xmlns:p14="http://schemas.microsoft.com/office/powerpoint/2010/main" val="6292288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Espace réservé de l'image des diapositives 1"/>
          <p:cNvSpPr>
            <a:spLocks noGrp="1" noRot="1" noChangeAspect="1" noTextEdit="1"/>
          </p:cNvSpPr>
          <p:nvPr>
            <p:ph type="sldImg"/>
          </p:nvPr>
        </p:nvSpPr>
        <p:spPr>
          <a:ln/>
        </p:spPr>
      </p:sp>
      <p:sp>
        <p:nvSpPr>
          <p:cNvPr id="59395"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59396" name="Espace réservé du numéro de diapositive 3"/>
          <p:cNvSpPr>
            <a:spLocks noGrp="1"/>
          </p:cNvSpPr>
          <p:nvPr>
            <p:ph type="sldNum" sz="quarter" idx="5"/>
          </p:nvPr>
        </p:nvSpPr>
        <p:spPr>
          <a:noFill/>
        </p:spPr>
        <p:txBody>
          <a:bodyPr/>
          <a:lstStyle/>
          <a:p>
            <a:fld id="{7B528460-1C0D-4B01-BD21-9FFEC8428504}" type="slidenum">
              <a:rPr lang="en-GB" smtClean="0"/>
              <a:pPr/>
              <a:t>29</a:t>
            </a:fld>
            <a:endParaRPr lang="en-GB" smtClean="0"/>
          </a:p>
        </p:txBody>
      </p:sp>
    </p:spTree>
    <p:extLst>
      <p:ext uri="{BB962C8B-B14F-4D97-AF65-F5344CB8AC3E}">
        <p14:creationId xmlns:p14="http://schemas.microsoft.com/office/powerpoint/2010/main" val="4083639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ln/>
        </p:spPr>
      </p:sp>
      <p:sp>
        <p:nvSpPr>
          <p:cNvPr id="38915" name="Espace réservé des commentaires 2"/>
          <p:cNvSpPr>
            <a:spLocks noGrp="1"/>
          </p:cNvSpPr>
          <p:nvPr>
            <p:ph type="body" idx="1"/>
          </p:nvPr>
        </p:nvSpPr>
        <p:spPr>
          <a:noFill/>
          <a:ln/>
        </p:spPr>
        <p:txBody>
          <a:bodyPr/>
          <a:lstStyle/>
          <a:p>
            <a:pPr eaLnBrk="1" hangingPunct="1">
              <a:spcBef>
                <a:spcPct val="0"/>
              </a:spcBef>
            </a:pPr>
            <a:r>
              <a:rPr lang="fr-BE" dirty="0" smtClean="0"/>
              <a:t>Note 1:  Government revenues arise </a:t>
            </a:r>
            <a:r>
              <a:rPr lang="fr-BE" dirty="0" err="1" smtClean="0"/>
              <a:t>from</a:t>
            </a:r>
            <a:r>
              <a:rPr lang="fr-BE" dirty="0" smtClean="0"/>
              <a:t> </a:t>
            </a:r>
            <a:r>
              <a:rPr lang="fr-BE" dirty="0" err="1" smtClean="0"/>
              <a:t>many</a:t>
            </a:r>
            <a:r>
              <a:rPr lang="fr-BE" dirty="0" smtClean="0"/>
              <a:t> sources: taxes, user </a:t>
            </a:r>
            <a:r>
              <a:rPr lang="fr-BE" dirty="0" err="1" smtClean="0"/>
              <a:t>fees</a:t>
            </a:r>
            <a:r>
              <a:rPr lang="fr-BE" dirty="0" smtClean="0"/>
              <a:t>, </a:t>
            </a:r>
            <a:r>
              <a:rPr lang="fr-BE" dirty="0" err="1" smtClean="0"/>
              <a:t>interest</a:t>
            </a:r>
            <a:r>
              <a:rPr lang="fr-BE" dirty="0" smtClean="0"/>
              <a:t> </a:t>
            </a:r>
            <a:r>
              <a:rPr lang="fr-BE" dirty="0" err="1" smtClean="0"/>
              <a:t>from</a:t>
            </a:r>
            <a:r>
              <a:rPr lang="fr-BE" dirty="0" smtClean="0"/>
              <a:t> </a:t>
            </a:r>
            <a:r>
              <a:rPr lang="fr-BE" dirty="0" err="1" smtClean="0"/>
              <a:t>investments</a:t>
            </a:r>
            <a:r>
              <a:rPr lang="fr-BE" dirty="0" smtClean="0"/>
              <a:t>, dividendes, </a:t>
            </a:r>
            <a:r>
              <a:rPr lang="fr-BE" dirty="0" err="1" smtClean="0"/>
              <a:t>proceeds</a:t>
            </a:r>
            <a:r>
              <a:rPr lang="fr-BE" dirty="0" smtClean="0"/>
              <a:t> </a:t>
            </a:r>
            <a:r>
              <a:rPr lang="fr-BE" dirty="0" err="1" smtClean="0"/>
              <a:t>from</a:t>
            </a:r>
            <a:r>
              <a:rPr lang="fr-BE" dirty="0" smtClean="0"/>
              <a:t> sale or </a:t>
            </a:r>
            <a:r>
              <a:rPr lang="fr-BE" dirty="0" err="1" smtClean="0"/>
              <a:t>lease</a:t>
            </a:r>
            <a:r>
              <a:rPr lang="fr-BE" dirty="0" smtClean="0"/>
              <a:t> of </a:t>
            </a:r>
            <a:r>
              <a:rPr lang="fr-BE" dirty="0" err="1" smtClean="0"/>
              <a:t>government</a:t>
            </a:r>
            <a:r>
              <a:rPr lang="fr-BE" dirty="0" smtClean="0"/>
              <a:t> </a:t>
            </a:r>
            <a:r>
              <a:rPr lang="fr-BE" dirty="0" err="1" smtClean="0"/>
              <a:t>property</a:t>
            </a:r>
            <a:r>
              <a:rPr lang="fr-BE" dirty="0" smtClean="0"/>
              <a:t>, </a:t>
            </a:r>
            <a:r>
              <a:rPr lang="fr-BE" dirty="0" err="1" smtClean="0"/>
              <a:t>proceeds</a:t>
            </a:r>
            <a:r>
              <a:rPr lang="fr-BE" dirty="0" smtClean="0"/>
              <a:t> </a:t>
            </a:r>
            <a:r>
              <a:rPr lang="fr-BE" dirty="0" err="1" smtClean="0"/>
              <a:t>from</a:t>
            </a:r>
            <a:r>
              <a:rPr lang="fr-BE" dirty="0" smtClean="0"/>
              <a:t> </a:t>
            </a:r>
            <a:r>
              <a:rPr lang="fr-BE" dirty="0" err="1" smtClean="0"/>
              <a:t>licensing</a:t>
            </a:r>
            <a:r>
              <a:rPr lang="fr-BE" dirty="0" smtClean="0"/>
              <a:t> or </a:t>
            </a:r>
            <a:r>
              <a:rPr lang="fr-BE" dirty="0" err="1" smtClean="0"/>
              <a:t>selling</a:t>
            </a:r>
            <a:r>
              <a:rPr lang="fr-BE" dirty="0" smtClean="0"/>
              <a:t> </a:t>
            </a:r>
            <a:r>
              <a:rPr lang="fr-BE" dirty="0" err="1" smtClean="0"/>
              <a:t>rights</a:t>
            </a:r>
            <a:r>
              <a:rPr lang="fr-BE" dirty="0" smtClean="0"/>
              <a:t> </a:t>
            </a:r>
            <a:r>
              <a:rPr lang="fr-BE" dirty="0" err="1" smtClean="0"/>
              <a:t>controlled</a:t>
            </a:r>
            <a:r>
              <a:rPr lang="fr-BE" dirty="0" smtClean="0"/>
              <a:t> by </a:t>
            </a:r>
            <a:r>
              <a:rPr lang="fr-BE" dirty="0" err="1" smtClean="0"/>
              <a:t>governments</a:t>
            </a:r>
            <a:r>
              <a:rPr lang="fr-BE" dirty="0" smtClean="0"/>
              <a:t>, fines, </a:t>
            </a:r>
            <a:r>
              <a:rPr lang="fr-BE" dirty="0" err="1" smtClean="0"/>
              <a:t>grants</a:t>
            </a:r>
            <a:r>
              <a:rPr lang="fr-BE" dirty="0" smtClean="0"/>
              <a:t>. </a:t>
            </a:r>
          </a:p>
          <a:p>
            <a:pPr eaLnBrk="1" hangingPunct="1">
              <a:spcBef>
                <a:spcPct val="0"/>
              </a:spcBef>
            </a:pPr>
            <a:r>
              <a:rPr lang="fr-BE" dirty="0" smtClean="0"/>
              <a:t>This module </a:t>
            </a:r>
            <a:r>
              <a:rPr lang="fr-BE" dirty="0" err="1" smtClean="0"/>
              <a:t>will</a:t>
            </a:r>
            <a:r>
              <a:rPr lang="fr-BE" dirty="0" smtClean="0"/>
              <a:t> focus on taxes (in the </a:t>
            </a:r>
            <a:r>
              <a:rPr lang="fr-BE" dirty="0" err="1" smtClean="0"/>
              <a:t>broad</a:t>
            </a:r>
            <a:r>
              <a:rPr lang="fr-BE" dirty="0" smtClean="0"/>
              <a:t> </a:t>
            </a:r>
            <a:r>
              <a:rPr lang="fr-BE" dirty="0" err="1" smtClean="0"/>
              <a:t>sense</a:t>
            </a:r>
            <a:r>
              <a:rPr lang="fr-BE" dirty="0" smtClean="0"/>
              <a:t> </a:t>
            </a:r>
            <a:r>
              <a:rPr lang="fr-BE" dirty="0" err="1" smtClean="0"/>
              <a:t>including</a:t>
            </a:r>
            <a:r>
              <a:rPr lang="fr-BE" dirty="0" smtClean="0"/>
              <a:t> social </a:t>
            </a:r>
            <a:r>
              <a:rPr lang="fr-BE" dirty="0" err="1" smtClean="0"/>
              <a:t>security</a:t>
            </a:r>
            <a:r>
              <a:rPr lang="fr-BE" dirty="0" smtClean="0"/>
              <a:t> contributions)</a:t>
            </a:r>
          </a:p>
          <a:p>
            <a:pPr eaLnBrk="1" hangingPunct="1">
              <a:spcBef>
                <a:spcPct val="0"/>
              </a:spcBef>
            </a:pPr>
            <a:endParaRPr lang="fr-BE" dirty="0" smtClean="0"/>
          </a:p>
          <a:p>
            <a:pPr eaLnBrk="1" hangingPunct="1">
              <a:spcBef>
                <a:spcPct val="0"/>
              </a:spcBef>
            </a:pPr>
            <a:r>
              <a:rPr lang="fr-BE" dirty="0" smtClean="0"/>
              <a:t>Note 2: This session </a:t>
            </a:r>
            <a:r>
              <a:rPr lang="fr-BE" dirty="0" err="1" smtClean="0"/>
              <a:t>does</a:t>
            </a:r>
            <a:r>
              <a:rPr lang="fr-BE" dirty="0" smtClean="0"/>
              <a:t> not deal </a:t>
            </a:r>
            <a:r>
              <a:rPr lang="fr-BE" dirty="0" err="1" smtClean="0"/>
              <a:t>with</a:t>
            </a:r>
            <a:r>
              <a:rPr lang="fr-BE" dirty="0" smtClean="0"/>
              <a:t> </a:t>
            </a:r>
            <a:r>
              <a:rPr lang="fr-BE" dirty="0" err="1" smtClean="0"/>
              <a:t>tax</a:t>
            </a:r>
            <a:r>
              <a:rPr lang="fr-BE" dirty="0" smtClean="0"/>
              <a:t> </a:t>
            </a:r>
            <a:r>
              <a:rPr lang="fr-BE" dirty="0" err="1" smtClean="0"/>
              <a:t>policy</a:t>
            </a:r>
            <a:r>
              <a:rPr lang="fr-BE" dirty="0" smtClean="0"/>
              <a:t> (cf. Macro-course and PFM II).</a:t>
            </a:r>
          </a:p>
          <a:p>
            <a:pPr eaLnBrk="1" hangingPunct="1">
              <a:spcBef>
                <a:spcPct val="0"/>
              </a:spcBef>
            </a:pPr>
            <a:endParaRPr lang="fr-BE" dirty="0" smtClean="0"/>
          </a:p>
          <a:p>
            <a:pPr eaLnBrk="1" hangingPunct="1">
              <a:spcBef>
                <a:spcPct val="0"/>
              </a:spcBef>
            </a:pPr>
            <a:r>
              <a:rPr lang="fr-BE" dirty="0" smtClean="0"/>
              <a:t>Note</a:t>
            </a:r>
            <a:r>
              <a:rPr lang="fr-BE" baseline="0" dirty="0" smtClean="0"/>
              <a:t> 3: Noter l’insistance renforcée de la CE sur la mobilisation des ressources financières nationales. Mentionner qu’un cours spécifique y est consacré dans le cadre du PPCM.</a:t>
            </a:r>
            <a:endParaRPr lang="fr-BE" dirty="0" smtClean="0"/>
          </a:p>
          <a:p>
            <a:pPr eaLnBrk="1" hangingPunct="1">
              <a:spcBef>
                <a:spcPct val="0"/>
              </a:spcBef>
            </a:pPr>
            <a:endParaRPr lang="fr-BE" dirty="0" smtClean="0"/>
          </a:p>
          <a:p>
            <a:pPr eaLnBrk="1" hangingPunct="1">
              <a:spcBef>
                <a:spcPct val="0"/>
              </a:spcBef>
            </a:pPr>
            <a:endParaRPr lang="fr-BE" dirty="0" smtClean="0"/>
          </a:p>
        </p:txBody>
      </p:sp>
      <p:sp>
        <p:nvSpPr>
          <p:cNvPr id="38916" name="Espace réservé du numéro de diapositive 3"/>
          <p:cNvSpPr>
            <a:spLocks noGrp="1"/>
          </p:cNvSpPr>
          <p:nvPr>
            <p:ph type="sldNum" sz="quarter" idx="5"/>
          </p:nvPr>
        </p:nvSpPr>
        <p:spPr>
          <a:noFill/>
        </p:spPr>
        <p:txBody>
          <a:bodyPr/>
          <a:lstStyle/>
          <a:p>
            <a:fld id="{B105FD11-4E66-4DA8-AA34-B85BB1A32C23}" type="slidenum">
              <a:rPr lang="en-GB" smtClean="0"/>
              <a:pPr/>
              <a:t>4</a:t>
            </a:fld>
            <a:endParaRPr lang="en-GB" smtClean="0"/>
          </a:p>
        </p:txBody>
      </p:sp>
    </p:spTree>
    <p:extLst>
      <p:ext uri="{BB962C8B-B14F-4D97-AF65-F5344CB8AC3E}">
        <p14:creationId xmlns:p14="http://schemas.microsoft.com/office/powerpoint/2010/main" val="2978910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pPr>
              <a:defRPr/>
            </a:pPr>
            <a:fld id="{04E3AC15-E7EE-0D47-A204-EA4AC7113311}" type="slidenum">
              <a:rPr lang="en-GB" smtClean="0"/>
              <a:pPr>
                <a:defRPr/>
              </a:pPr>
              <a:t>5</a:t>
            </a:fld>
            <a:endParaRPr lang="en-GB"/>
          </a:p>
        </p:txBody>
      </p:sp>
    </p:spTree>
    <p:extLst>
      <p:ext uri="{BB962C8B-B14F-4D97-AF65-F5344CB8AC3E}">
        <p14:creationId xmlns:p14="http://schemas.microsoft.com/office/powerpoint/2010/main" val="1606224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ln/>
        </p:spPr>
      </p:sp>
      <p:sp>
        <p:nvSpPr>
          <p:cNvPr id="39939"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39940" name="Espace réservé du numéro de diapositive 3"/>
          <p:cNvSpPr>
            <a:spLocks noGrp="1"/>
          </p:cNvSpPr>
          <p:nvPr>
            <p:ph type="sldNum" sz="quarter" idx="5"/>
          </p:nvPr>
        </p:nvSpPr>
        <p:spPr>
          <a:noFill/>
        </p:spPr>
        <p:txBody>
          <a:bodyPr/>
          <a:lstStyle/>
          <a:p>
            <a:fld id="{3871EB6E-4572-4CA6-9754-5528A3BB6F90}" type="slidenum">
              <a:rPr lang="en-GB" smtClean="0"/>
              <a:pPr/>
              <a:t>6</a:t>
            </a:fld>
            <a:endParaRPr lang="en-GB" smtClean="0"/>
          </a:p>
        </p:txBody>
      </p:sp>
    </p:spTree>
    <p:extLst>
      <p:ext uri="{BB962C8B-B14F-4D97-AF65-F5344CB8AC3E}">
        <p14:creationId xmlns:p14="http://schemas.microsoft.com/office/powerpoint/2010/main" val="1982778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ln/>
        </p:spPr>
      </p:sp>
      <p:sp>
        <p:nvSpPr>
          <p:cNvPr id="40963" name="Espace réservé des commentaires 2"/>
          <p:cNvSpPr>
            <a:spLocks noGrp="1"/>
          </p:cNvSpPr>
          <p:nvPr>
            <p:ph type="body" idx="1"/>
          </p:nvPr>
        </p:nvSpPr>
        <p:spPr>
          <a:noFill/>
          <a:ln/>
        </p:spPr>
        <p:txBody>
          <a:bodyPr/>
          <a:lstStyle/>
          <a:p>
            <a:pPr eaLnBrk="1" hangingPunct="1">
              <a:spcBef>
                <a:spcPct val="0"/>
              </a:spcBef>
            </a:pPr>
            <a:r>
              <a:rPr lang="fr-BE" smtClean="0"/>
              <a:t>Note: Economic classification can be completed by an administrative classification (by managing department) if necessary</a:t>
            </a:r>
          </a:p>
          <a:p>
            <a:pPr eaLnBrk="1" hangingPunct="1">
              <a:spcBef>
                <a:spcPct val="0"/>
              </a:spcBef>
            </a:pPr>
            <a:endParaRPr lang="fr-BE" smtClean="0"/>
          </a:p>
        </p:txBody>
      </p:sp>
      <p:sp>
        <p:nvSpPr>
          <p:cNvPr id="40964" name="Espace réservé du numéro de diapositive 3"/>
          <p:cNvSpPr>
            <a:spLocks noGrp="1"/>
          </p:cNvSpPr>
          <p:nvPr>
            <p:ph type="sldNum" sz="quarter" idx="5"/>
          </p:nvPr>
        </p:nvSpPr>
        <p:spPr>
          <a:noFill/>
        </p:spPr>
        <p:txBody>
          <a:bodyPr/>
          <a:lstStyle/>
          <a:p>
            <a:fld id="{92B36E4E-A42C-4C3C-B45D-8425C4E4AA03}" type="slidenum">
              <a:rPr lang="en-GB" smtClean="0"/>
              <a:pPr/>
              <a:t>7</a:t>
            </a:fld>
            <a:endParaRPr lang="en-GB" smtClean="0"/>
          </a:p>
        </p:txBody>
      </p:sp>
    </p:spTree>
    <p:extLst>
      <p:ext uri="{BB962C8B-B14F-4D97-AF65-F5344CB8AC3E}">
        <p14:creationId xmlns:p14="http://schemas.microsoft.com/office/powerpoint/2010/main" val="3283876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ln/>
        </p:spPr>
      </p:sp>
      <p:sp>
        <p:nvSpPr>
          <p:cNvPr id="39939"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39940" name="Espace réservé du numéro de diapositive 3"/>
          <p:cNvSpPr>
            <a:spLocks noGrp="1"/>
          </p:cNvSpPr>
          <p:nvPr>
            <p:ph type="sldNum" sz="quarter" idx="5"/>
          </p:nvPr>
        </p:nvSpPr>
        <p:spPr>
          <a:noFill/>
        </p:spPr>
        <p:txBody>
          <a:bodyPr/>
          <a:lstStyle/>
          <a:p>
            <a:fld id="{3871EB6E-4572-4CA6-9754-5528A3BB6F90}" type="slidenum">
              <a:rPr lang="en-GB" smtClean="0"/>
              <a:pPr/>
              <a:t>9</a:t>
            </a:fld>
            <a:endParaRPr lang="en-GB" smtClean="0"/>
          </a:p>
        </p:txBody>
      </p:sp>
    </p:spTree>
    <p:extLst>
      <p:ext uri="{BB962C8B-B14F-4D97-AF65-F5344CB8AC3E}">
        <p14:creationId xmlns:p14="http://schemas.microsoft.com/office/powerpoint/2010/main" val="1904324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fr-BE" dirty="0" smtClean="0"/>
              <a:t>Noter</a:t>
            </a:r>
            <a:r>
              <a:rPr lang="fr-BE" baseline="0" dirty="0" smtClean="0"/>
              <a:t> que ceci fait l’objet d’un nouveau critère d’éligibilité pour l’AB de la CE. </a:t>
            </a:r>
          </a:p>
          <a:p>
            <a:pPr eaLnBrk="1" hangingPunct="1">
              <a:spcBef>
                <a:spcPct val="0"/>
              </a:spcBef>
            </a:pPr>
            <a:endParaRPr lang="fr-BE" dirty="0" smtClean="0"/>
          </a:p>
        </p:txBody>
      </p:sp>
      <p:sp>
        <p:nvSpPr>
          <p:cNvPr id="45060" name="Espace réservé du numéro de diapositive 3"/>
          <p:cNvSpPr>
            <a:spLocks noGrp="1"/>
          </p:cNvSpPr>
          <p:nvPr>
            <p:ph type="sldNum" sz="quarter" idx="5"/>
          </p:nvPr>
        </p:nvSpPr>
        <p:spPr>
          <a:noFill/>
        </p:spPr>
        <p:txBody>
          <a:bodyPr/>
          <a:lstStyle/>
          <a:p>
            <a:fld id="{D29136B6-EFAB-44C4-945B-DA13CEE538BF}" type="slidenum">
              <a:rPr lang="en-GB" smtClean="0"/>
              <a:pPr/>
              <a:t>10</a:t>
            </a:fld>
            <a:endParaRPr lang="en-GB" smtClean="0"/>
          </a:p>
        </p:txBody>
      </p:sp>
    </p:spTree>
    <p:extLst>
      <p:ext uri="{BB962C8B-B14F-4D97-AF65-F5344CB8AC3E}">
        <p14:creationId xmlns:p14="http://schemas.microsoft.com/office/powerpoint/2010/main" val="3726398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e l'image des diapositives 1"/>
          <p:cNvSpPr>
            <a:spLocks noGrp="1" noRot="1" noChangeAspect="1" noTextEdit="1"/>
          </p:cNvSpPr>
          <p:nvPr>
            <p:ph type="sldImg"/>
          </p:nvPr>
        </p:nvSpPr>
        <p:spPr>
          <a:ln/>
        </p:spPr>
      </p:sp>
      <p:sp>
        <p:nvSpPr>
          <p:cNvPr id="46083"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46084" name="Espace réservé du numéro de diapositive 3"/>
          <p:cNvSpPr>
            <a:spLocks noGrp="1"/>
          </p:cNvSpPr>
          <p:nvPr>
            <p:ph type="sldNum" sz="quarter" idx="5"/>
          </p:nvPr>
        </p:nvSpPr>
        <p:spPr>
          <a:noFill/>
        </p:spPr>
        <p:txBody>
          <a:bodyPr/>
          <a:lstStyle/>
          <a:p>
            <a:fld id="{0B7B0704-55F5-4BA1-A68C-436F1F235D01}" type="slidenum">
              <a:rPr lang="en-GB" smtClean="0"/>
              <a:pPr/>
              <a:t>11</a:t>
            </a:fld>
            <a:endParaRPr lang="en-GB" smtClean="0"/>
          </a:p>
        </p:txBody>
      </p:sp>
    </p:spTree>
    <p:extLst>
      <p:ext uri="{BB962C8B-B14F-4D97-AF65-F5344CB8AC3E}">
        <p14:creationId xmlns:p14="http://schemas.microsoft.com/office/powerpoint/2010/main" val="5335999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ndParaRPr>
          </a:p>
        </p:txBody>
      </p:sp>
      <p:pic>
        <p:nvPicPr>
          <p:cNvPr id="5" name="Picture 6" descr="LOGO CE-EN-quadri.eps"/>
          <p:cNvPicPr>
            <a:picLocks noChangeAspect="1"/>
          </p:cNvPicPr>
          <p:nvPr/>
        </p:nvPicPr>
        <p:blipFill>
          <a:blip r:embed="rId2" cstate="print"/>
          <a:srcRect/>
          <a:stretch>
            <a:fillRect/>
          </a:stretch>
        </p:blipFill>
        <p:spPr bwMode="auto">
          <a:xfrm>
            <a:off x="3957638" y="258763"/>
            <a:ext cx="1436687" cy="998537"/>
          </a:xfrm>
          <a:prstGeom prst="rect">
            <a:avLst/>
          </a:prstGeom>
          <a:noFill/>
          <a:ln w="9525">
            <a:noFill/>
            <a:miter lim="800000"/>
            <a:headEnd/>
            <a:tailEnd/>
          </a:ln>
        </p:spPr>
      </p:pic>
      <p:sp>
        <p:nvSpPr>
          <p:cNvPr id="6" name="Rectangle 5"/>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54B68DD0-85A2-4D6E-AEF8-35542DD6FF1F}"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130827F-635E-4497-83D4-1580683EB405}"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15113" y="1339850"/>
            <a:ext cx="2071687" cy="4681538"/>
          </a:xfrm>
        </p:spPr>
        <p:txBody>
          <a:bodyPr vert="eaVert"/>
          <a:lstStyle/>
          <a:p>
            <a:r>
              <a:rPr lang="fr-FR" smtClean="0"/>
              <a:t>Cliquez pour modifier le style du titre</a:t>
            </a:r>
            <a:endParaRPr lang="en-GB"/>
          </a:p>
        </p:txBody>
      </p:sp>
      <p:sp>
        <p:nvSpPr>
          <p:cNvPr id="3" name="Espace réservé du texte vertical 2"/>
          <p:cNvSpPr>
            <a:spLocks noGrp="1"/>
          </p:cNvSpPr>
          <p:nvPr>
            <p:ph type="body" orient="vert" idx="1"/>
          </p:nvPr>
        </p:nvSpPr>
        <p:spPr>
          <a:xfrm>
            <a:off x="395288" y="1339850"/>
            <a:ext cx="6067425" cy="468153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7AE9260-C981-44CB-BDFB-26CD08DBB7E5}"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p:txBody>
          <a:bodyPr/>
          <a:lstStyle>
            <a:lvl1pPr>
              <a:defRPr/>
            </a:lvl1pPr>
          </a:lstStyle>
          <a:p>
            <a:pPr>
              <a:defRPr/>
            </a:pPr>
            <a:fld id="{E9B26B60-E545-4BC2-BBD2-D1F6F14EC6D2}" type="slidenum">
              <a:rPr lang="en-GB"/>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pPr>
              <a:defRPr/>
            </a:pPr>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829EF36C-B5DA-4493-B2FD-23E4F43BDA71}" type="slidenum">
              <a:rPr lang="en-GB" smtClean="0"/>
              <a:pPr>
                <a:defRPr/>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pPr>
              <a:defRPr/>
            </a:pPr>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829EF36C-B5DA-4493-B2FD-23E4F43BDA71}" type="slidenum">
              <a:rPr lang="en-GB" smtClean="0"/>
              <a:pPr>
                <a:defRPr/>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title"/>
          </p:nvPr>
        </p:nvSpPr>
        <p:spPr bwMode="auto">
          <a:xfrm>
            <a:off x="-32" y="-14068"/>
            <a:ext cx="9144000" cy="1143001"/>
          </a:xfrm>
          <a:prstGeom prst="rect">
            <a:avLst/>
          </a:prstGeom>
          <a:noFill/>
          <a:ln w="9525" algn="ctr">
            <a:noFill/>
            <a:miter lim="800000"/>
            <a:headEnd/>
            <a:tailEnd/>
          </a:ln>
          <a:effectLst/>
        </p:spPr>
        <p:txBody>
          <a:bodyPr/>
          <a:lstStyle/>
          <a:p>
            <a:pPr lvl="0"/>
            <a:r>
              <a:rPr lang="en-GB" dirty="0" smtClean="0"/>
              <a:t>Click to edit Master title style</a:t>
            </a:r>
          </a:p>
        </p:txBody>
      </p:sp>
      <p:sp>
        <p:nvSpPr>
          <p:cNvPr id="4" name="Rectangle 2"/>
          <p:cNvSpPr>
            <a:spLocks noGrp="1" noChangeArrowheads="1"/>
          </p:cNvSpPr>
          <p:nvPr>
            <p:ph type="sldNum" sz="quarter" idx="10"/>
          </p:nvPr>
        </p:nvSpPr>
        <p:spPr/>
        <p:txBody>
          <a:bodyPr/>
          <a:lstStyle>
            <a:lvl1pPr>
              <a:defRPr/>
            </a:lvl1pPr>
          </a:lstStyle>
          <a:p>
            <a:fld id="{E68A3CBB-9799-4B2E-817A-A65773E97D18}" type="slidenum">
              <a:rPr lang="en-GB"/>
              <a:pPr/>
              <a:t>‹#›</a:t>
            </a:fld>
            <a:endParaRPr lang="en-GB"/>
          </a:p>
        </p:txBody>
      </p:sp>
    </p:spTree>
    <p:extLst>
      <p:ext uri="{BB962C8B-B14F-4D97-AF65-F5344CB8AC3E}">
        <p14:creationId xmlns:p14="http://schemas.microsoft.com/office/powerpoint/2010/main" val="3524382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title"/>
          </p:nvPr>
        </p:nvSpPr>
        <p:spPr bwMode="auto">
          <a:xfrm>
            <a:off x="-32" y="-14068"/>
            <a:ext cx="9144000" cy="1143001"/>
          </a:xfrm>
          <a:prstGeom prst="rect">
            <a:avLst/>
          </a:prstGeom>
          <a:noFill/>
          <a:ln w="9525" algn="ctr">
            <a:noFill/>
            <a:miter lim="800000"/>
            <a:headEnd/>
            <a:tailEnd/>
          </a:ln>
          <a:effectLst/>
        </p:spPr>
        <p:txBody>
          <a:bodyPr/>
          <a:lstStyle/>
          <a:p>
            <a:pPr lvl="0"/>
            <a:r>
              <a:rPr lang="en-GB" dirty="0" smtClean="0"/>
              <a:t>Click to edit Master title style</a:t>
            </a:r>
          </a:p>
        </p:txBody>
      </p:sp>
      <p:sp>
        <p:nvSpPr>
          <p:cNvPr id="4" name="Rectangle 2"/>
          <p:cNvSpPr>
            <a:spLocks noGrp="1" noChangeArrowheads="1"/>
          </p:cNvSpPr>
          <p:nvPr>
            <p:ph type="sldNum" sz="quarter" idx="10"/>
          </p:nvPr>
        </p:nvSpPr>
        <p:spPr/>
        <p:txBody>
          <a:bodyPr/>
          <a:lstStyle>
            <a:lvl1pPr>
              <a:defRPr/>
            </a:lvl1pPr>
          </a:lstStyle>
          <a:p>
            <a:fld id="{E68A3CBB-9799-4B2E-817A-A65773E97D18}" type="slidenum">
              <a:rPr lang="en-GB"/>
              <a:pPr/>
              <a:t>‹#›</a:t>
            </a:fld>
            <a:endParaRPr lang="en-GB"/>
          </a:p>
        </p:txBody>
      </p:sp>
    </p:spTree>
    <p:extLst>
      <p:ext uri="{BB962C8B-B14F-4D97-AF65-F5344CB8AC3E}">
        <p14:creationId xmlns:p14="http://schemas.microsoft.com/office/powerpoint/2010/main" val="2430485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title"/>
          </p:nvPr>
        </p:nvSpPr>
        <p:spPr bwMode="auto">
          <a:xfrm>
            <a:off x="-32" y="-14068"/>
            <a:ext cx="9144000" cy="1143001"/>
          </a:xfrm>
          <a:prstGeom prst="rect">
            <a:avLst/>
          </a:prstGeom>
          <a:noFill/>
          <a:ln w="9525" algn="ctr">
            <a:noFill/>
            <a:miter lim="800000"/>
            <a:headEnd/>
            <a:tailEnd/>
          </a:ln>
          <a:effectLst/>
        </p:spPr>
        <p:txBody>
          <a:bodyPr/>
          <a:lstStyle/>
          <a:p>
            <a:pPr lvl="0"/>
            <a:r>
              <a:rPr lang="en-GB" dirty="0" smtClean="0"/>
              <a:t>Click to edit Master title style</a:t>
            </a:r>
          </a:p>
        </p:txBody>
      </p:sp>
      <p:sp>
        <p:nvSpPr>
          <p:cNvPr id="4" name="Rectangle 2"/>
          <p:cNvSpPr>
            <a:spLocks noGrp="1" noChangeArrowheads="1"/>
          </p:cNvSpPr>
          <p:nvPr>
            <p:ph type="sldNum" sz="quarter" idx="10"/>
          </p:nvPr>
        </p:nvSpPr>
        <p:spPr/>
        <p:txBody>
          <a:bodyPr/>
          <a:lstStyle>
            <a:lvl1pPr>
              <a:defRPr/>
            </a:lvl1pPr>
          </a:lstStyle>
          <a:p>
            <a:fld id="{E68A3CBB-9799-4B2E-817A-A65773E97D18}" type="slidenum">
              <a:rPr lang="en-GB"/>
              <a:pPr/>
              <a:t>‹#›</a:t>
            </a:fld>
            <a:endParaRPr lang="en-GB"/>
          </a:p>
        </p:txBody>
      </p:sp>
    </p:spTree>
    <p:extLst>
      <p:ext uri="{BB962C8B-B14F-4D97-AF65-F5344CB8AC3E}">
        <p14:creationId xmlns:p14="http://schemas.microsoft.com/office/powerpoint/2010/main" val="1912376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DB5ECB5-2831-417A-A598-4543F1A21DF6}" type="slidenum">
              <a:rPr lang="en-GB"/>
              <a:pPr>
                <a:defRPr/>
              </a:pPr>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5212A2D-DB6A-4B37-826B-B3C4BD6E7961}" type="datetimeFigureOut">
              <a:rPr lang="en-US" smtClean="0"/>
              <a:pPr/>
              <a:t>12/21/2016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0DF7E6F-C2E2-4623-A4C6-B0595E2664F7}"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en-GB"/>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2DE9B16-1A67-4F35-B1D0-C16FBB2B3047}"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contenu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4504F171-46D4-4814-864F-8B683E8A0845}"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en-GB"/>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2E213B48-1864-4DDE-999B-C08B34D6BE5D}"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A4FDCACE-75E3-4744-8D7C-7C503297EA90}"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56C10D1B-3875-428E-B521-3DC578D1E4A6}"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en-GB"/>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298202C7-EDB5-40BD-96F8-05263F4A11ED}"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en-GB"/>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E6E3F7B-04E5-4618-94EE-F3C23E9A77F9}"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95288" y="13398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Title</a:t>
            </a:r>
          </a:p>
        </p:txBody>
      </p:sp>
      <p:sp>
        <p:nvSpPr>
          <p:cNvPr id="2051" name="Rectangle 3"/>
          <p:cNvSpPr>
            <a:spLocks noGrp="1" noChangeArrowheads="1"/>
          </p:cNvSpPr>
          <p:nvPr>
            <p:ph type="body" idx="1"/>
          </p:nvPr>
        </p:nvSpPr>
        <p:spPr bwMode="auto">
          <a:xfrm>
            <a:off x="457200" y="2492375"/>
            <a:ext cx="8229600" cy="35290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829EF36C-B5DA-4493-B2FD-23E4F43BDA71}" type="slidenum">
              <a:rPr lang="en-GB"/>
              <a:pPr>
                <a:defRPr/>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2057" name="Picture 17" descr="LOGO CE_Vertical_EN_NEG_quadri_HR"/>
          <p:cNvPicPr>
            <a:picLocks noChangeAspect="1" noChangeArrowheads="1"/>
          </p:cNvPicPr>
          <p:nvPr userDrawn="1"/>
        </p:nvPicPr>
        <p:blipFill>
          <a:blip r:embed="rId19" cstate="print"/>
          <a:srcRect/>
          <a:stretch>
            <a:fillRect/>
          </a:stretch>
        </p:blipFill>
        <p:spPr bwMode="auto">
          <a:xfrm>
            <a:off x="3957638" y="258763"/>
            <a:ext cx="1436687" cy="10048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7"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8" r:id="rId12"/>
    <p:sldLayoutId id="2147483759" r:id="rId13"/>
    <p:sldLayoutId id="2147483760" r:id="rId14"/>
    <p:sldLayoutId id="2147483779" r:id="rId15"/>
    <p:sldLayoutId id="2147483780" r:id="rId16"/>
    <p:sldLayoutId id="2147483782" r:id="rId17"/>
  </p:sldLayoutIdLst>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212A2D-DB6A-4B37-826B-B3C4BD6E7961}" type="datetimeFigureOut">
              <a:rPr lang="en-US" smtClean="0"/>
              <a:pPr/>
              <a:t>12/21/2016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DF7E6F-C2E2-4623-A4C6-B0595E2664F7}"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hyperlink" Target="http://www.tadat.org/" TargetMode="Externa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500063" y="2071688"/>
            <a:ext cx="7772400" cy="938212"/>
          </a:xfrm>
        </p:spPr>
        <p:txBody>
          <a:bodyPr/>
          <a:lstStyle/>
          <a:p>
            <a:pPr marL="0" indent="1588" algn="ctr" eaLnBrk="1" hangingPunct="1"/>
            <a:r>
              <a:rPr lang="en-GB" sz="2800" dirty="0" smtClean="0">
                <a:solidFill>
                  <a:schemeClr val="bg1"/>
                </a:solidFill>
              </a:rPr>
              <a:t>INTRODUCTION À LA GESTION DES FINANCES PUBLIQUES</a:t>
            </a:r>
          </a:p>
        </p:txBody>
      </p:sp>
      <p:sp>
        <p:nvSpPr>
          <p:cNvPr id="5123" name="Rectangle 3"/>
          <p:cNvSpPr>
            <a:spLocks noGrp="1" noChangeArrowheads="1"/>
          </p:cNvSpPr>
          <p:nvPr>
            <p:ph type="subTitle" idx="1"/>
          </p:nvPr>
        </p:nvSpPr>
        <p:spPr>
          <a:xfrm>
            <a:off x="642938" y="3643313"/>
            <a:ext cx="7088187" cy="1285875"/>
          </a:xfrm>
        </p:spPr>
        <p:txBody>
          <a:bodyPr/>
          <a:lstStyle/>
          <a:p>
            <a:pPr algn="ctr" eaLnBrk="1" hangingPunct="1"/>
            <a:r>
              <a:rPr lang="en-US" sz="3600" dirty="0" smtClean="0">
                <a:solidFill>
                  <a:srgbClr val="FFD624"/>
                </a:solidFill>
              </a:rPr>
              <a:t>Module 4.1 –</a:t>
            </a:r>
            <a:r>
              <a:rPr lang="fr-BE" sz="3600" dirty="0" smtClean="0">
                <a:solidFill>
                  <a:srgbClr val="FFD624"/>
                </a:solidFill>
              </a:rPr>
              <a:t>Administration fiscale</a:t>
            </a:r>
            <a:endParaRPr lang="en-GB" sz="3600" dirty="0" smtClean="0">
              <a:solidFill>
                <a:srgbClr val="FFD624"/>
              </a:solidFill>
            </a:endParaRPr>
          </a:p>
          <a:p>
            <a:pPr algn="ctr" eaLnBrk="1" hangingPunct="1"/>
            <a:endParaRPr lang="en-GB" sz="3600" dirty="0" smtClean="0"/>
          </a:p>
          <a:p>
            <a:pPr algn="ctr" eaLnBrk="1" hangingPunct="1"/>
            <a:endParaRPr lang="en-GB" sz="3600" dirty="0" smtClean="0"/>
          </a:p>
          <a:p>
            <a:pPr algn="ctr" eaLnBrk="1" hangingPunct="1"/>
            <a:endParaRPr lang="en-GB" sz="3600" dirty="0" smtClean="0"/>
          </a:p>
          <a:p>
            <a:pPr algn="ctr" eaLnBrk="1" hangingPunct="1"/>
            <a:endParaRPr lang="en-GB" sz="3600" dirty="0" smtClean="0"/>
          </a:p>
          <a:p>
            <a:pPr algn="ctr" eaLnBrk="1" hangingPunct="1"/>
            <a:endParaRPr lang="en-GB" sz="3600" dirty="0" smtClean="0"/>
          </a:p>
          <a:p>
            <a:pPr algn="ctr" eaLnBrk="1" hangingPunct="1"/>
            <a:endParaRPr lang="fr-F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contenu 1"/>
          <p:cNvSpPr>
            <a:spLocks noGrp="1"/>
          </p:cNvSpPr>
          <p:nvPr>
            <p:ph idx="1"/>
          </p:nvPr>
        </p:nvSpPr>
        <p:spPr>
          <a:xfrm>
            <a:off x="285750" y="1857375"/>
            <a:ext cx="8401050" cy="4019550"/>
          </a:xfrm>
        </p:spPr>
        <p:txBody>
          <a:bodyPr/>
          <a:lstStyle/>
          <a:p>
            <a:pPr marL="457200" indent="-457200" eaLnBrk="1" hangingPunct="1">
              <a:spcAft>
                <a:spcPts val="600"/>
              </a:spcAft>
              <a:buClrTx/>
            </a:pPr>
            <a:r>
              <a:rPr lang="en-US" sz="2000" i="0" smtClean="0"/>
              <a:t>Clarté &amp; exhaustivité des impôts exigibles</a:t>
            </a:r>
          </a:p>
          <a:p>
            <a:pPr marL="457200" indent="-457200" eaLnBrk="1" hangingPunct="1">
              <a:spcAft>
                <a:spcPts val="600"/>
              </a:spcAft>
              <a:buClrTx/>
            </a:pPr>
            <a:r>
              <a:rPr lang="en-US" sz="2000" i="0" smtClean="0"/>
              <a:t>Exigences</a:t>
            </a:r>
          </a:p>
          <a:p>
            <a:pPr marL="1019175" lvl="1" indent="-457200" eaLnBrk="1" hangingPunct="1">
              <a:spcAft>
                <a:spcPts val="600"/>
              </a:spcAft>
              <a:buClrTx/>
              <a:buFontTx/>
              <a:buNone/>
            </a:pPr>
            <a:r>
              <a:rPr lang="en-US" sz="1800" b="0" smtClean="0"/>
              <a:t>(1)	Une législation claire et exhaustive, l’administration fiscale ayant un pouvoir discrétionnaire limité </a:t>
            </a:r>
          </a:p>
          <a:p>
            <a:pPr marL="1019175" lvl="1" indent="-457200" eaLnBrk="1" hangingPunct="1">
              <a:spcAft>
                <a:spcPts val="600"/>
              </a:spcAft>
              <a:buClrTx/>
              <a:buFontTx/>
              <a:buNone/>
            </a:pPr>
            <a:r>
              <a:rPr lang="en-US" sz="1800" b="0" smtClean="0"/>
              <a:t>(2)	Accès facile à des informations compréhensibles sur les impôts exigibles et les procédures administratives</a:t>
            </a:r>
          </a:p>
          <a:p>
            <a:pPr marL="1019175" lvl="1" indent="-457200" eaLnBrk="1" hangingPunct="1">
              <a:spcAft>
                <a:spcPts val="600"/>
              </a:spcAft>
              <a:buClrTx/>
              <a:buFontTx/>
              <a:buNone/>
            </a:pPr>
            <a:r>
              <a:rPr lang="en-US" sz="1800" b="0" smtClean="0"/>
              <a:t>(3)	Existence et fonctionnement des mécanismes de recours en matière d’impôt</a:t>
            </a:r>
          </a:p>
          <a:p>
            <a:pPr marL="457200" indent="-457200" eaLnBrk="1" hangingPunct="1">
              <a:spcAft>
                <a:spcPts val="600"/>
              </a:spcAft>
              <a:buClrTx/>
            </a:pPr>
            <a:r>
              <a:rPr lang="en-US" sz="2000" i="0" smtClean="0"/>
              <a:t>Réalité</a:t>
            </a:r>
          </a:p>
          <a:p>
            <a:pPr marL="457200" indent="-457200" eaLnBrk="1" hangingPunct="1">
              <a:spcAft>
                <a:spcPts val="600"/>
              </a:spcAft>
              <a:buClrTx/>
            </a:pPr>
            <a:r>
              <a:rPr lang="en-US" sz="2000" i="0" smtClean="0"/>
              <a:t>De nombreux pays en développement ont progressé sur les points (1) et (2) (amélioration de la notation PEFA)</a:t>
            </a:r>
          </a:p>
          <a:p>
            <a:pPr marL="457200" indent="-457200" eaLnBrk="1" hangingPunct="1">
              <a:spcAft>
                <a:spcPts val="600"/>
              </a:spcAft>
              <a:buClrTx/>
            </a:pPr>
            <a:r>
              <a:rPr lang="en-US" sz="2000" i="0" smtClean="0"/>
              <a:t>Progression moindre sur le point (3) qui est plus exigent en termes de capacités institutionnelles et de compétences</a:t>
            </a:r>
          </a:p>
          <a:p>
            <a:pPr marL="457200" indent="-457200" eaLnBrk="1" hangingPunct="1">
              <a:spcAft>
                <a:spcPts val="1200"/>
              </a:spcAft>
              <a:buFontTx/>
              <a:buNone/>
            </a:pPr>
            <a:endParaRPr lang="en-US" smtClean="0"/>
          </a:p>
          <a:p>
            <a:pPr marL="457200" indent="-457200" eaLnBrk="1" hangingPunct="1">
              <a:buFontTx/>
              <a:buNone/>
            </a:pPr>
            <a:endParaRPr lang="fr-BE" smtClean="0"/>
          </a:p>
        </p:txBody>
      </p:sp>
      <p:sp>
        <p:nvSpPr>
          <p:cNvPr id="16387" name="Titre 2"/>
          <p:cNvSpPr>
            <a:spLocks noGrp="1"/>
          </p:cNvSpPr>
          <p:nvPr>
            <p:ph type="title" idx="4294967295"/>
          </p:nvPr>
        </p:nvSpPr>
        <p:spPr>
          <a:xfrm>
            <a:off x="0" y="928688"/>
            <a:ext cx="9144000" cy="1143000"/>
          </a:xfrm>
          <a:ln/>
        </p:spPr>
        <p:txBody>
          <a:bodyPr/>
          <a:lstStyle/>
          <a:p>
            <a:pPr indent="0" eaLnBrk="1" hangingPunct="1"/>
            <a:r>
              <a:rPr lang="fr-FR" sz="2400" i="1" dirty="0" smtClean="0"/>
              <a:t>Transparence en matière d’impôt exigible du contribuable</a:t>
            </a:r>
          </a:p>
        </p:txBody>
      </p:sp>
      <p:sp>
        <p:nvSpPr>
          <p:cNvPr id="16388" name="Espace réservé du numéro de diapositive 3"/>
          <p:cNvSpPr>
            <a:spLocks noGrp="1"/>
          </p:cNvSpPr>
          <p:nvPr>
            <p:ph type="sldNum" sz="quarter" idx="10"/>
          </p:nvPr>
        </p:nvSpPr>
        <p:spPr>
          <a:noFill/>
        </p:spPr>
        <p:txBody>
          <a:bodyPr/>
          <a:lstStyle/>
          <a:p>
            <a:fld id="{1E251C0D-0888-490C-A7A5-C9F1D6098065}" type="slidenum">
              <a:rPr lang="en-GB" smtClean="0"/>
              <a:pPr/>
              <a:t>10</a:t>
            </a:fld>
            <a:endParaRPr lang="en-GB"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u contenu 1"/>
          <p:cNvSpPr>
            <a:spLocks noGrp="1"/>
          </p:cNvSpPr>
          <p:nvPr>
            <p:ph idx="1"/>
          </p:nvPr>
        </p:nvSpPr>
        <p:spPr>
          <a:xfrm>
            <a:off x="357188" y="2214563"/>
            <a:ext cx="8462962" cy="4276725"/>
          </a:xfrm>
        </p:spPr>
        <p:txBody>
          <a:bodyPr/>
          <a:lstStyle/>
          <a:p>
            <a:pPr eaLnBrk="1" hangingPunct="1">
              <a:spcAft>
                <a:spcPts val="600"/>
              </a:spcAft>
              <a:buClrTx/>
            </a:pPr>
            <a:r>
              <a:rPr lang="fr-FR" sz="2100" i="0" dirty="0" smtClean="0"/>
              <a:t>Contrôles dans les systèmes d’enregistrement des contribuables </a:t>
            </a:r>
            <a:r>
              <a:rPr lang="fr-FR" sz="2100" i="0" dirty="0" smtClean="0">
                <a:sym typeface="Wingdings" pitchFamily="2" charset="2"/>
              </a:rPr>
              <a:t> ceux qui doivent être inscrits sont inscrits. L’enregistrement permet ensuite une estimation.</a:t>
            </a:r>
          </a:p>
          <a:p>
            <a:pPr marL="1019175" lvl="1" indent="-457200" eaLnBrk="1" hangingPunct="1">
              <a:spcAft>
                <a:spcPts val="600"/>
              </a:spcAft>
              <a:buClrTx/>
              <a:buFont typeface="Wingdings" panose="05000000000000000000" pitchFamily="2" charset="2"/>
              <a:buChar char="§"/>
            </a:pPr>
            <a:r>
              <a:rPr lang="fr-FR" sz="1800" b="0" dirty="0" smtClean="0"/>
              <a:t>Système unique d’identification du contribuable</a:t>
            </a:r>
          </a:p>
          <a:p>
            <a:pPr marL="1019175" lvl="1" indent="-457200" eaLnBrk="1" hangingPunct="1">
              <a:spcAft>
                <a:spcPts val="600"/>
              </a:spcAft>
              <a:buClrTx/>
              <a:buFont typeface="Wingdings" panose="05000000000000000000" pitchFamily="2" charset="2"/>
              <a:buChar char="§"/>
            </a:pPr>
            <a:r>
              <a:rPr lang="fr-FR" sz="1800" b="0" dirty="0" smtClean="0"/>
              <a:t>Base de données avec des liens vers d’autres systèmes d’administrations publiques pertinents</a:t>
            </a:r>
          </a:p>
          <a:p>
            <a:pPr marL="1019175" lvl="1" indent="-457200" eaLnBrk="1" hangingPunct="1">
              <a:spcAft>
                <a:spcPts val="600"/>
              </a:spcAft>
              <a:buClrTx/>
              <a:buFont typeface="Wingdings" panose="05000000000000000000" pitchFamily="2" charset="2"/>
              <a:buChar char="§"/>
            </a:pPr>
            <a:r>
              <a:rPr lang="fr-FR" sz="1800" b="0" dirty="0" smtClean="0"/>
              <a:t>Enquêtes occasionnelles</a:t>
            </a:r>
          </a:p>
          <a:p>
            <a:pPr eaLnBrk="1" hangingPunct="1">
              <a:spcAft>
                <a:spcPts val="600"/>
              </a:spcAft>
              <a:buClrTx/>
            </a:pPr>
            <a:r>
              <a:rPr lang="fr-FR" sz="2100" i="0" dirty="0" smtClean="0"/>
              <a:t>Pénalités applicables pour non-respect des obligations d’enregistrement et d’estimation</a:t>
            </a:r>
          </a:p>
          <a:p>
            <a:pPr eaLnBrk="1" hangingPunct="1">
              <a:spcAft>
                <a:spcPts val="600"/>
              </a:spcAft>
              <a:buClrTx/>
            </a:pPr>
            <a:r>
              <a:rPr lang="fr-FR" sz="2100" i="0" dirty="0" smtClean="0"/>
              <a:t>Système efficace pour contrôler les impôts déclaratifs</a:t>
            </a:r>
          </a:p>
          <a:p>
            <a:pPr marL="1019175" lvl="1" indent="-457200" eaLnBrk="1" hangingPunct="1">
              <a:spcAft>
                <a:spcPts val="600"/>
              </a:spcAft>
              <a:buClrTx/>
              <a:buFont typeface="Wingdings" panose="05000000000000000000" pitchFamily="2" charset="2"/>
              <a:buChar char="§"/>
            </a:pPr>
            <a:r>
              <a:rPr lang="fr-FR" sz="1800" b="0" dirty="0" smtClean="0"/>
              <a:t>Ciblage des contribuables présentant un risque potentiel plus important</a:t>
            </a:r>
          </a:p>
          <a:p>
            <a:pPr eaLnBrk="1" hangingPunct="1"/>
            <a:endParaRPr lang="fr-BE" dirty="0" smtClean="0"/>
          </a:p>
        </p:txBody>
      </p:sp>
      <p:sp>
        <p:nvSpPr>
          <p:cNvPr id="17411" name="Titre 2"/>
          <p:cNvSpPr>
            <a:spLocks noGrp="1"/>
          </p:cNvSpPr>
          <p:nvPr>
            <p:ph type="title" idx="4294967295"/>
          </p:nvPr>
        </p:nvSpPr>
        <p:spPr>
          <a:xfrm>
            <a:off x="0" y="1071563"/>
            <a:ext cx="9144000" cy="1143000"/>
          </a:xfrm>
          <a:ln/>
        </p:spPr>
        <p:txBody>
          <a:bodyPr/>
          <a:lstStyle/>
          <a:p>
            <a:pPr indent="0" eaLnBrk="1" hangingPunct="1"/>
            <a:r>
              <a:rPr lang="en-US" sz="2400" i="1" dirty="0" smtClean="0"/>
              <a:t> </a:t>
            </a:r>
            <a:r>
              <a:rPr lang="fr-FR" sz="2400" i="1" dirty="0" smtClean="0"/>
              <a:t>Efficacité en matière d’enregistrement et d’estimation du contribuable</a:t>
            </a:r>
          </a:p>
        </p:txBody>
      </p:sp>
      <p:sp>
        <p:nvSpPr>
          <p:cNvPr id="17412" name="Espace réservé du numéro de diapositive 3"/>
          <p:cNvSpPr>
            <a:spLocks noGrp="1"/>
          </p:cNvSpPr>
          <p:nvPr>
            <p:ph type="sldNum" sz="quarter" idx="10"/>
          </p:nvPr>
        </p:nvSpPr>
        <p:spPr>
          <a:noFill/>
        </p:spPr>
        <p:txBody>
          <a:bodyPr/>
          <a:lstStyle/>
          <a:p>
            <a:fld id="{6B35BE3A-AF9B-4382-B5D5-B80461096FDB}" type="slidenum">
              <a:rPr lang="en-GB" smtClean="0"/>
              <a:pPr/>
              <a:t>11</a:t>
            </a:fld>
            <a:endParaRPr lang="en-GB"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1"/>
          <p:cNvSpPr>
            <a:spLocks noGrp="1"/>
          </p:cNvSpPr>
          <p:nvPr>
            <p:ph idx="1"/>
          </p:nvPr>
        </p:nvSpPr>
        <p:spPr>
          <a:xfrm>
            <a:off x="309818" y="2420888"/>
            <a:ext cx="8858280" cy="3679825"/>
          </a:xfrm>
        </p:spPr>
        <p:txBody>
          <a:bodyPr/>
          <a:lstStyle/>
          <a:p>
            <a:pPr eaLnBrk="1" hangingPunct="1">
              <a:spcBef>
                <a:spcPts val="600"/>
              </a:spcBef>
              <a:buClrTx/>
              <a:buFont typeface="Wingdings" panose="05000000000000000000" pitchFamily="2" charset="2"/>
              <a:buChar char="Ø"/>
            </a:pPr>
            <a:r>
              <a:rPr lang="fr-FR" i="0" dirty="0"/>
              <a:t>Politique fiscale et administration des recettes</a:t>
            </a:r>
          </a:p>
          <a:p>
            <a:pPr eaLnBrk="1" hangingPunct="1">
              <a:spcBef>
                <a:spcPts val="600"/>
              </a:spcBef>
              <a:buClrTx/>
              <a:buFont typeface="Wingdings" panose="05000000000000000000" pitchFamily="2" charset="2"/>
              <a:buChar char="Ø"/>
            </a:pPr>
            <a:r>
              <a:rPr lang="fr-FR" i="0" dirty="0"/>
              <a:t>Principales catégories de recettes</a:t>
            </a:r>
          </a:p>
          <a:p>
            <a:pPr eaLnBrk="1" hangingPunct="1">
              <a:spcBef>
                <a:spcPts val="600"/>
              </a:spcBef>
              <a:buClrTx/>
              <a:buFont typeface="Wingdings" panose="05000000000000000000" pitchFamily="2" charset="2"/>
              <a:buChar char="Ø"/>
            </a:pPr>
            <a:r>
              <a:rPr lang="fr-FR" i="0" dirty="0"/>
              <a:t>Conditions en termes </a:t>
            </a:r>
            <a:r>
              <a:rPr lang="fr-FR" i="0" dirty="0" smtClean="0"/>
              <a:t>de performance, de transparence et de régularité de procédure</a:t>
            </a:r>
          </a:p>
          <a:p>
            <a:pPr eaLnBrk="1" hangingPunct="1">
              <a:spcBef>
                <a:spcPts val="600"/>
              </a:spcBef>
              <a:buClrTx/>
              <a:buFont typeface="Wingdings" panose="05000000000000000000" pitchFamily="2" charset="2"/>
              <a:buChar char="Ø"/>
            </a:pPr>
            <a:r>
              <a:rPr lang="fr-FR" b="1" i="0" dirty="0" smtClean="0">
                <a:solidFill>
                  <a:srgbClr val="FF0000"/>
                </a:solidFill>
              </a:rPr>
              <a:t>Les évaluations de l’administration fiscale</a:t>
            </a:r>
          </a:p>
          <a:p>
            <a:pPr eaLnBrk="1" hangingPunct="1">
              <a:spcBef>
                <a:spcPts val="600"/>
              </a:spcBef>
              <a:buClrTx/>
              <a:buFont typeface="Wingdings" panose="05000000000000000000" pitchFamily="2" charset="2"/>
              <a:buChar char="Ø"/>
            </a:pPr>
            <a:r>
              <a:rPr lang="fr-FR" i="0" dirty="0" smtClean="0"/>
              <a:t>Dispositifs institutionnels</a:t>
            </a:r>
          </a:p>
          <a:p>
            <a:pPr eaLnBrk="1" hangingPunct="1">
              <a:spcBef>
                <a:spcPts val="600"/>
              </a:spcBef>
              <a:buClrTx/>
              <a:buFont typeface="Wingdings" panose="05000000000000000000" pitchFamily="2" charset="2"/>
              <a:buChar char="Ø"/>
            </a:pPr>
            <a:r>
              <a:rPr lang="fr-FR" i="0" dirty="0" smtClean="0"/>
              <a:t>Prévisions de recettes</a:t>
            </a:r>
          </a:p>
          <a:p>
            <a:pPr eaLnBrk="1" hangingPunct="1">
              <a:spcBef>
                <a:spcPts val="600"/>
              </a:spcBef>
              <a:buClrTx/>
              <a:buFont typeface="Wingdings" panose="05000000000000000000" pitchFamily="2" charset="2"/>
              <a:buChar char="Ø"/>
            </a:pPr>
            <a:r>
              <a:rPr lang="fr-FR" i="0" dirty="0" smtClean="0"/>
              <a:t>Les pays riches en ressources naturelles </a:t>
            </a:r>
          </a:p>
          <a:p>
            <a:pPr eaLnBrk="1" hangingPunct="1">
              <a:spcAft>
                <a:spcPts val="1200"/>
              </a:spcAft>
            </a:pPr>
            <a:endParaRPr lang="fr-BE" dirty="0" smtClean="0"/>
          </a:p>
        </p:txBody>
      </p:sp>
      <p:sp>
        <p:nvSpPr>
          <p:cNvPr id="12291" name="Titre 2"/>
          <p:cNvSpPr>
            <a:spLocks noGrp="1"/>
          </p:cNvSpPr>
          <p:nvPr>
            <p:ph type="title" idx="4294967295"/>
          </p:nvPr>
        </p:nvSpPr>
        <p:spPr>
          <a:xfrm>
            <a:off x="2195736" y="1162100"/>
            <a:ext cx="4357464" cy="1143000"/>
          </a:xfrm>
          <a:ln/>
        </p:spPr>
        <p:txBody>
          <a:bodyPr/>
          <a:lstStyle/>
          <a:p>
            <a:pPr indent="0" eaLnBrk="1" hangingPunct="1"/>
            <a:r>
              <a:rPr lang="en-US" dirty="0" smtClean="0"/>
              <a:t>Plan du module</a:t>
            </a:r>
            <a:endParaRPr lang="fr-BE" dirty="0" smtClean="0"/>
          </a:p>
        </p:txBody>
      </p:sp>
      <p:sp>
        <p:nvSpPr>
          <p:cNvPr id="12292" name="Espace réservé du numéro de diapositive 3"/>
          <p:cNvSpPr>
            <a:spLocks noGrp="1"/>
          </p:cNvSpPr>
          <p:nvPr>
            <p:ph type="sldNum" sz="quarter" idx="10"/>
          </p:nvPr>
        </p:nvSpPr>
        <p:spPr>
          <a:noFill/>
        </p:spPr>
        <p:txBody>
          <a:bodyPr/>
          <a:lstStyle/>
          <a:p>
            <a:fld id="{979DD312-8E68-47C0-89CA-B8B19B1B95F1}" type="slidenum">
              <a:rPr lang="en-GB" smtClean="0"/>
              <a:pPr/>
              <a:t>12</a:t>
            </a:fld>
            <a:endParaRPr lang="en-GB" smtClean="0"/>
          </a:p>
        </p:txBody>
      </p:sp>
    </p:spTree>
    <p:extLst>
      <p:ext uri="{BB962C8B-B14F-4D97-AF65-F5344CB8AC3E}">
        <p14:creationId xmlns:p14="http://schemas.microsoft.com/office/powerpoint/2010/main" val="27906293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79512" y="1304867"/>
            <a:ext cx="8820472" cy="936625"/>
          </a:xfrm>
        </p:spPr>
        <p:txBody>
          <a:bodyPr/>
          <a:lstStyle/>
          <a:p>
            <a:r>
              <a:rPr lang="en-GB" sz="2400" dirty="0">
                <a:latin typeface="Verdana" charset="0"/>
              </a:rPr>
              <a:t>Tax Administration Diagnostic Assessment Tool </a:t>
            </a:r>
            <a:r>
              <a:rPr lang="en-GB" sz="2400" dirty="0">
                <a:latin typeface="Verdana" charset="0"/>
                <a:hlinkClick r:id="rId2"/>
              </a:rPr>
              <a:t>(TADAT</a:t>
            </a:r>
            <a:r>
              <a:rPr lang="en-GB" sz="2400" dirty="0" smtClean="0">
                <a:latin typeface="Verdana" charset="0"/>
                <a:hlinkClick r:id="rId2"/>
              </a:rPr>
              <a:t>)</a:t>
            </a:r>
            <a:r>
              <a:rPr lang="en-GB" sz="2400" dirty="0" smtClean="0">
                <a:latin typeface="Verdana" charset="0"/>
              </a:rPr>
              <a:t> </a:t>
            </a:r>
            <a:r>
              <a:rPr lang="en-US" sz="1600" u="sng" dirty="0">
                <a:hlinkClick r:id="rId2"/>
              </a:rPr>
              <a:t>http://www.tadat.org/</a:t>
            </a:r>
            <a:r>
              <a:rPr lang="en-US" sz="1600" dirty="0"/>
              <a:t> </a:t>
            </a:r>
            <a:br>
              <a:rPr lang="en-US" sz="1600" dirty="0"/>
            </a:br>
            <a:endParaRPr lang="fr-FR" sz="1600" dirty="0"/>
          </a:p>
        </p:txBody>
      </p:sp>
      <p:pic>
        <p:nvPicPr>
          <p:cNvPr id="5" name="Espace réservé du contenu 4"/>
          <p:cNvPicPr>
            <a:picLocks noGrp="1" noChangeAspect="1"/>
          </p:cNvPicPr>
          <p:nvPr>
            <p:ph idx="1"/>
          </p:nvPr>
        </p:nvPicPr>
        <p:blipFill>
          <a:blip r:embed="rId3" cstate="print"/>
          <a:stretch>
            <a:fillRect/>
          </a:stretch>
        </p:blipFill>
        <p:spPr>
          <a:xfrm>
            <a:off x="395287" y="2276475"/>
            <a:ext cx="3993359" cy="3369487"/>
          </a:xfrm>
          <a:prstGeom prst="rect">
            <a:avLst/>
          </a:prstGeom>
        </p:spPr>
      </p:pic>
      <p:pic>
        <p:nvPicPr>
          <p:cNvPr id="6" name="Image 5"/>
          <p:cNvPicPr>
            <a:picLocks noChangeAspect="1"/>
          </p:cNvPicPr>
          <p:nvPr/>
        </p:nvPicPr>
        <p:blipFill>
          <a:blip r:embed="rId4" cstate="print"/>
          <a:stretch>
            <a:fillRect/>
          </a:stretch>
        </p:blipFill>
        <p:spPr>
          <a:xfrm>
            <a:off x="404848" y="5645962"/>
            <a:ext cx="2794612" cy="1194094"/>
          </a:xfrm>
          <a:prstGeom prst="rect">
            <a:avLst/>
          </a:prstGeom>
        </p:spPr>
      </p:pic>
      <p:sp>
        <p:nvSpPr>
          <p:cNvPr id="8" name="ZoneTexte 7"/>
          <p:cNvSpPr txBox="1"/>
          <p:nvPr/>
        </p:nvSpPr>
        <p:spPr>
          <a:xfrm>
            <a:off x="4716016" y="2299707"/>
            <a:ext cx="3816424" cy="4247317"/>
          </a:xfrm>
          <a:prstGeom prst="rect">
            <a:avLst/>
          </a:prstGeom>
          <a:noFill/>
        </p:spPr>
        <p:txBody>
          <a:bodyPr wrap="square" rtlCol="0">
            <a:spAutoFit/>
          </a:bodyPr>
          <a:lstStyle/>
          <a:p>
            <a:r>
              <a:rPr lang="fr-FR" sz="1800" dirty="0"/>
              <a:t>QUI PROCÉDERA AUX ÉVALUATIONS? La méthodologie TADAT sera appliquée par des évaluateurs accrédités. Ils auront pour référence un cahier des charges et les normes énoncées dans le guide de l’évaluateur du système TADAT (TADAT </a:t>
            </a:r>
            <a:r>
              <a:rPr lang="fr-FR" sz="1800" dirty="0" err="1"/>
              <a:t>Assessor</a:t>
            </a:r>
            <a:r>
              <a:rPr lang="fr-FR" sz="1800" dirty="0"/>
              <a:t> Field Guide). Le Secrétariat du TADAT examinera les rapports d’évaluation pour assurer la qualité et garantir la cohérence d’ensemble des évaluations.</a:t>
            </a:r>
          </a:p>
        </p:txBody>
      </p:sp>
    </p:spTree>
    <p:extLst>
      <p:ext uri="{BB962C8B-B14F-4D97-AF65-F5344CB8AC3E}">
        <p14:creationId xmlns:p14="http://schemas.microsoft.com/office/powerpoint/2010/main" val="18949455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du contenu 2"/>
          <p:cNvPicPr>
            <a:picLocks noGrp="1" noChangeAspect="1"/>
          </p:cNvPicPr>
          <p:nvPr>
            <p:ph idx="1"/>
          </p:nvPr>
        </p:nvPicPr>
        <p:blipFill>
          <a:blip r:embed="rId2" cstate="print"/>
          <a:stretch>
            <a:fillRect/>
          </a:stretch>
        </p:blipFill>
        <p:spPr>
          <a:xfrm>
            <a:off x="1403648" y="40044"/>
            <a:ext cx="6480720" cy="6686858"/>
          </a:xfrm>
          <a:prstGeom prst="rect">
            <a:avLst/>
          </a:prstGeom>
        </p:spPr>
      </p:pic>
    </p:spTree>
    <p:extLst>
      <p:ext uri="{BB962C8B-B14F-4D97-AF65-F5344CB8AC3E}">
        <p14:creationId xmlns:p14="http://schemas.microsoft.com/office/powerpoint/2010/main" val="6294671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cstate="print"/>
          <a:stretch>
            <a:fillRect/>
          </a:stretch>
        </p:blipFill>
        <p:spPr>
          <a:xfrm>
            <a:off x="1259632" y="51974"/>
            <a:ext cx="3384376" cy="6694548"/>
          </a:xfrm>
          <a:prstGeom prst="rect">
            <a:avLst/>
          </a:prstGeom>
        </p:spPr>
      </p:pic>
      <p:pic>
        <p:nvPicPr>
          <p:cNvPr id="4" name="Image 3"/>
          <p:cNvPicPr>
            <a:picLocks noChangeAspect="1"/>
          </p:cNvPicPr>
          <p:nvPr/>
        </p:nvPicPr>
        <p:blipFill>
          <a:blip r:embed="rId3" cstate="print"/>
          <a:stretch>
            <a:fillRect/>
          </a:stretch>
        </p:blipFill>
        <p:spPr>
          <a:xfrm>
            <a:off x="4644008" y="51974"/>
            <a:ext cx="3344096" cy="6694548"/>
          </a:xfrm>
          <a:prstGeom prst="rect">
            <a:avLst/>
          </a:prstGeom>
        </p:spPr>
      </p:pic>
    </p:spTree>
    <p:extLst>
      <p:ext uri="{BB962C8B-B14F-4D97-AF65-F5344CB8AC3E}">
        <p14:creationId xmlns:p14="http://schemas.microsoft.com/office/powerpoint/2010/main" val="24792530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23528" y="1412776"/>
            <a:ext cx="8229600" cy="3745037"/>
          </a:xfrm>
        </p:spPr>
        <p:txBody>
          <a:bodyPr/>
          <a:lstStyle/>
          <a:p>
            <a:r>
              <a:rPr lang="en-US" sz="2000" b="1" i="0" dirty="0" err="1" smtClean="0"/>
              <a:t>Autres</a:t>
            </a:r>
            <a:r>
              <a:rPr lang="en-US" sz="2000" b="1" i="0" dirty="0" smtClean="0"/>
              <a:t> initiatives et </a:t>
            </a:r>
            <a:r>
              <a:rPr lang="en-US" sz="2000" b="1" i="0" dirty="0" err="1" smtClean="0"/>
              <a:t>outils</a:t>
            </a:r>
            <a:r>
              <a:rPr lang="en-US" sz="2000" b="1" i="0" dirty="0" smtClean="0"/>
              <a:t> </a:t>
            </a:r>
            <a:r>
              <a:rPr lang="en-US" sz="2000" b="1" i="0" dirty="0" err="1" smtClean="0"/>
              <a:t>d’évaluation</a:t>
            </a:r>
            <a:r>
              <a:rPr lang="en-US" sz="2000" b="1" i="0" dirty="0" smtClean="0"/>
              <a:t> de </a:t>
            </a:r>
            <a:r>
              <a:rPr lang="en-US" sz="2000" b="1" i="0" dirty="0" err="1" smtClean="0"/>
              <a:t>l’administration</a:t>
            </a:r>
            <a:r>
              <a:rPr lang="en-US" sz="2000" b="1" i="0" dirty="0" smtClean="0"/>
              <a:t> </a:t>
            </a:r>
            <a:r>
              <a:rPr lang="en-US" sz="2000" b="1" i="0" dirty="0" err="1" smtClean="0"/>
              <a:t>fiscale</a:t>
            </a:r>
            <a:endParaRPr lang="en-US" sz="2000" b="1" i="0" dirty="0" smtClean="0"/>
          </a:p>
          <a:p>
            <a:pPr lvl="1">
              <a:buClr>
                <a:schemeClr val="tx1"/>
              </a:buClr>
            </a:pPr>
            <a:r>
              <a:rPr lang="en-US" b="0" i="0" dirty="0" smtClean="0">
                <a:latin typeface="Arial" panose="020B0604020202020204" pitchFamily="34" charset="0"/>
                <a:cs typeface="Arial" panose="020B0604020202020204" pitchFamily="34" charset="0"/>
              </a:rPr>
              <a:t>Le PEFA (</a:t>
            </a:r>
            <a:r>
              <a:rPr lang="en-US" b="0" i="0" dirty="0" err="1" smtClean="0">
                <a:latin typeface="Arial" panose="020B0604020202020204" pitchFamily="34" charset="0"/>
                <a:cs typeface="Arial" panose="020B0604020202020204" pitchFamily="34" charset="0"/>
              </a:rPr>
              <a:t>trois</a:t>
            </a:r>
            <a:r>
              <a:rPr lang="en-US" b="0" i="0" dirty="0" smtClean="0">
                <a:latin typeface="Arial" panose="020B0604020202020204" pitchFamily="34" charset="0"/>
                <a:cs typeface="Arial" panose="020B0604020202020204" pitchFamily="34" charset="0"/>
              </a:rPr>
              <a:t> </a:t>
            </a:r>
            <a:r>
              <a:rPr lang="en-US" b="0" i="0" dirty="0" err="1" smtClean="0">
                <a:latin typeface="Arial" panose="020B0604020202020204" pitchFamily="34" charset="0"/>
                <a:cs typeface="Arial" panose="020B0604020202020204" pitchFamily="34" charset="0"/>
              </a:rPr>
              <a:t>indicateurs</a:t>
            </a:r>
            <a:r>
              <a:rPr lang="en-US" b="0" i="0" dirty="0" smtClean="0">
                <a:latin typeface="Arial" panose="020B0604020202020204" pitchFamily="34" charset="0"/>
                <a:cs typeface="Arial" panose="020B0604020202020204" pitchFamily="34" charset="0"/>
              </a:rPr>
              <a:t>); </a:t>
            </a:r>
          </a:p>
          <a:p>
            <a:pPr lvl="1">
              <a:buClr>
                <a:schemeClr val="tx1"/>
              </a:buClr>
            </a:pPr>
            <a:r>
              <a:rPr lang="en-US" b="0" i="0" dirty="0" smtClean="0">
                <a:latin typeface="Arial" panose="020B0604020202020204" pitchFamily="34" charset="0"/>
                <a:cs typeface="Arial" panose="020B0604020202020204" pitchFamily="34" charset="0"/>
              </a:rPr>
              <a:t>Les UE </a:t>
            </a:r>
            <a:r>
              <a:rPr lang="en-US" b="0" i="1" dirty="0" smtClean="0">
                <a:latin typeface="Arial" panose="020B0604020202020204" pitchFamily="34" charset="0"/>
                <a:cs typeface="Arial" panose="020B0604020202020204" pitchFamily="34" charset="0"/>
              </a:rPr>
              <a:t>fiscal blueprints</a:t>
            </a:r>
            <a:r>
              <a:rPr lang="en-US" b="0" dirty="0" smtClean="0">
                <a:latin typeface="Arial" panose="020B0604020202020204" pitchFamily="34" charset="0"/>
                <a:cs typeface="Arial" panose="020B0604020202020204" pitchFamily="34" charset="0"/>
              </a:rPr>
              <a:t>, qui </a:t>
            </a:r>
            <a:r>
              <a:rPr lang="fr-FR" b="0" dirty="0" smtClean="0">
                <a:latin typeface="Arial" panose="020B0604020202020204" pitchFamily="34" charset="0"/>
                <a:cs typeface="Arial" panose="020B0604020202020204" pitchFamily="34" charset="0"/>
              </a:rPr>
              <a:t>sont </a:t>
            </a:r>
            <a:r>
              <a:rPr lang="fr-FR" b="0" dirty="0">
                <a:latin typeface="Arial" panose="020B0604020202020204" pitchFamily="34" charset="0"/>
                <a:cs typeface="Arial" panose="020B0604020202020204" pitchFamily="34" charset="0"/>
              </a:rPr>
              <a:t>des lignes directrices pratiques fixant des critères basés sur les meilleures pratiques européennes</a:t>
            </a:r>
            <a:r>
              <a:rPr lang="fr-FR" b="0" dirty="0" smtClean="0">
                <a:latin typeface="Arial" panose="020B0604020202020204" pitchFamily="34" charset="0"/>
                <a:cs typeface="Arial" panose="020B0604020202020204" pitchFamily="34" charset="0"/>
              </a:rPr>
              <a:t>.</a:t>
            </a:r>
          </a:p>
          <a:p>
            <a:pPr lvl="1">
              <a:buClr>
                <a:schemeClr val="tx1"/>
              </a:buClr>
            </a:pPr>
            <a:r>
              <a:rPr lang="fr-FR" b="0" dirty="0" smtClean="0">
                <a:latin typeface="Arial" panose="020B0604020202020204" pitchFamily="34" charset="0"/>
                <a:cs typeface="Arial" panose="020B0604020202020204" pitchFamily="34" charset="0"/>
              </a:rPr>
              <a:t> Des outils développés par la Banque mondiale: </a:t>
            </a:r>
            <a:r>
              <a:rPr lang="en-US" b="0" i="1" dirty="0" smtClean="0">
                <a:latin typeface="Arial" panose="020B0604020202020204" pitchFamily="34" charset="0"/>
                <a:cs typeface="Arial" panose="020B0604020202020204" pitchFamily="34" charset="0"/>
              </a:rPr>
              <a:t>A </a:t>
            </a:r>
            <a:r>
              <a:rPr lang="en-US" b="0" i="1" dirty="0">
                <a:latin typeface="Arial" panose="020B0604020202020204" pitchFamily="34" charset="0"/>
                <a:cs typeface="Arial" panose="020B0604020202020204" pitchFamily="34" charset="0"/>
              </a:rPr>
              <a:t>handbook for tax </a:t>
            </a:r>
            <a:r>
              <a:rPr lang="en-US" b="0" i="1" dirty="0" smtClean="0">
                <a:latin typeface="Arial" panose="020B0604020202020204" pitchFamily="34" charset="0"/>
                <a:cs typeface="Arial" panose="020B0604020202020204" pitchFamily="34" charset="0"/>
              </a:rPr>
              <a:t>simplification; Diagnostic </a:t>
            </a:r>
            <a:r>
              <a:rPr lang="en-US" b="0" i="1" dirty="0">
                <a:latin typeface="Arial" panose="020B0604020202020204" pitchFamily="34" charset="0"/>
                <a:cs typeface="Arial" panose="020B0604020202020204" pitchFamily="34" charset="0"/>
              </a:rPr>
              <a:t>framework for </a:t>
            </a:r>
            <a:r>
              <a:rPr lang="en-US" b="0" i="1" dirty="0" smtClean="0">
                <a:latin typeface="Arial" panose="020B0604020202020204" pitchFamily="34" charset="0"/>
                <a:cs typeface="Arial" panose="020B0604020202020204" pitchFamily="34" charset="0"/>
              </a:rPr>
              <a:t>revenue administration, </a:t>
            </a:r>
            <a:r>
              <a:rPr lang="fr-FR" b="0" i="1" dirty="0" err="1">
                <a:latin typeface="Arial" panose="020B0604020202020204" pitchFamily="34" charset="0"/>
                <a:cs typeface="Arial" panose="020B0604020202020204" pitchFamily="34" charset="0"/>
              </a:rPr>
              <a:t>Integrated</a:t>
            </a:r>
            <a:r>
              <a:rPr lang="fr-FR" b="0" i="1" dirty="0">
                <a:latin typeface="Arial" panose="020B0604020202020204" pitchFamily="34" charset="0"/>
                <a:cs typeface="Arial" panose="020B0604020202020204" pitchFamily="34" charset="0"/>
              </a:rPr>
              <a:t> </a:t>
            </a:r>
            <a:r>
              <a:rPr lang="fr-FR" b="0" i="1" dirty="0" err="1">
                <a:latin typeface="Arial" panose="020B0604020202020204" pitchFamily="34" charset="0"/>
                <a:cs typeface="Arial" panose="020B0604020202020204" pitchFamily="34" charset="0"/>
              </a:rPr>
              <a:t>Assessment</a:t>
            </a:r>
            <a:r>
              <a:rPr lang="fr-FR" b="0" i="1" dirty="0">
                <a:latin typeface="Arial" panose="020B0604020202020204" pitchFamily="34" charset="0"/>
                <a:cs typeface="Arial" panose="020B0604020202020204" pitchFamily="34" charset="0"/>
              </a:rPr>
              <a:t> Model for </a:t>
            </a:r>
            <a:r>
              <a:rPr lang="fr-FR" b="0" i="1" dirty="0" err="1">
                <a:latin typeface="Arial" panose="020B0604020202020204" pitchFamily="34" charset="0"/>
                <a:cs typeface="Arial" panose="020B0604020202020204" pitchFamily="34" charset="0"/>
              </a:rPr>
              <a:t>Tax</a:t>
            </a:r>
            <a:r>
              <a:rPr lang="fr-FR" b="0" i="1" dirty="0">
                <a:latin typeface="Arial" panose="020B0604020202020204" pitchFamily="34" charset="0"/>
                <a:cs typeface="Arial" panose="020B0604020202020204" pitchFamily="34" charset="0"/>
              </a:rPr>
              <a:t> Administration. (IAMTAX) </a:t>
            </a:r>
            <a:endParaRPr lang="fr-FR" b="0" i="1" dirty="0" smtClean="0">
              <a:latin typeface="Arial" panose="020B0604020202020204" pitchFamily="34" charset="0"/>
              <a:cs typeface="Arial" panose="020B0604020202020204" pitchFamily="34" charset="0"/>
            </a:endParaRPr>
          </a:p>
          <a:p>
            <a:pPr lvl="1">
              <a:buClr>
                <a:schemeClr val="tx1"/>
              </a:buClr>
            </a:pPr>
            <a:r>
              <a:rPr lang="en-US" b="0" i="0" dirty="0" smtClean="0">
                <a:latin typeface="Arial" panose="020B0604020202020204" pitchFamily="34" charset="0"/>
                <a:cs typeface="Arial" panose="020B0604020202020204" pitchFamily="34" charset="0"/>
              </a:rPr>
              <a:t>Des </a:t>
            </a:r>
            <a:r>
              <a:rPr lang="en-US" b="0" i="0" dirty="0" err="1" smtClean="0">
                <a:latin typeface="Arial" panose="020B0604020202020204" pitchFamily="34" charset="0"/>
                <a:cs typeface="Arial" panose="020B0604020202020204" pitchFamily="34" charset="0"/>
              </a:rPr>
              <a:t>outils</a:t>
            </a:r>
            <a:r>
              <a:rPr lang="en-US" b="0" i="0" dirty="0" smtClean="0">
                <a:latin typeface="Arial" panose="020B0604020202020204" pitchFamily="34" charset="0"/>
                <a:cs typeface="Arial" panose="020B0604020202020204" pitchFamily="34" charset="0"/>
              </a:rPr>
              <a:t> </a:t>
            </a:r>
            <a:r>
              <a:rPr lang="en-US" b="0" i="0" dirty="0" err="1" smtClean="0">
                <a:latin typeface="Arial" panose="020B0604020202020204" pitchFamily="34" charset="0"/>
                <a:cs typeface="Arial" panose="020B0604020202020204" pitchFamily="34" charset="0"/>
              </a:rPr>
              <a:t>développés</a:t>
            </a:r>
            <a:r>
              <a:rPr lang="en-US" b="0" i="0" dirty="0" smtClean="0">
                <a:latin typeface="Arial" panose="020B0604020202020204" pitchFamily="34" charset="0"/>
                <a:cs typeface="Arial" panose="020B0604020202020204" pitchFamily="34" charset="0"/>
              </a:rPr>
              <a:t> par le FMI:</a:t>
            </a:r>
            <a:r>
              <a:rPr lang="fr-FR" b="0" dirty="0">
                <a:latin typeface="Arial" panose="020B0604020202020204" pitchFamily="34" charset="0"/>
                <a:cs typeface="Arial" panose="020B0604020202020204" pitchFamily="34" charset="0"/>
              </a:rPr>
              <a:t> </a:t>
            </a:r>
            <a:r>
              <a:rPr lang="fr-FR" b="0" i="1" dirty="0">
                <a:latin typeface="Arial" panose="020B0604020202020204" pitchFamily="34" charset="0"/>
                <a:cs typeface="Arial" panose="020B0604020202020204" pitchFamily="34" charset="0"/>
              </a:rPr>
              <a:t>Revenue Administration Fiscal Information </a:t>
            </a:r>
            <a:r>
              <a:rPr lang="fr-FR" b="0" i="1" dirty="0" err="1">
                <a:latin typeface="Arial" panose="020B0604020202020204" pitchFamily="34" charset="0"/>
                <a:cs typeface="Arial" panose="020B0604020202020204" pitchFamily="34" charset="0"/>
              </a:rPr>
              <a:t>Tool</a:t>
            </a:r>
            <a:r>
              <a:rPr lang="fr-FR" b="0" i="1" dirty="0">
                <a:latin typeface="Arial" panose="020B0604020202020204" pitchFamily="34" charset="0"/>
                <a:cs typeface="Arial" panose="020B0604020202020204" pitchFamily="34" charset="0"/>
              </a:rPr>
              <a:t> (RA-FIT) </a:t>
            </a:r>
            <a:r>
              <a:rPr lang="fr-FR" b="0" i="1" dirty="0" smtClean="0">
                <a:latin typeface="Arial" panose="020B0604020202020204" pitchFamily="34" charset="0"/>
                <a:cs typeface="Arial" panose="020B0604020202020204" pitchFamily="34" charset="0"/>
              </a:rPr>
              <a:t>; Revenue </a:t>
            </a:r>
            <a:r>
              <a:rPr lang="fr-FR" b="0" i="1" dirty="0">
                <a:latin typeface="Arial" panose="020B0604020202020204" pitchFamily="34" charset="0"/>
                <a:cs typeface="Arial" panose="020B0604020202020204" pitchFamily="34" charset="0"/>
              </a:rPr>
              <a:t>Administration Gap </a:t>
            </a:r>
            <a:r>
              <a:rPr lang="fr-FR" b="0" i="1" dirty="0" err="1">
                <a:latin typeface="Arial" panose="020B0604020202020204" pitchFamily="34" charset="0"/>
                <a:cs typeface="Arial" panose="020B0604020202020204" pitchFamily="34" charset="0"/>
              </a:rPr>
              <a:t>Analysis</a:t>
            </a:r>
            <a:r>
              <a:rPr lang="fr-FR" b="0" i="1" dirty="0">
                <a:latin typeface="Arial" panose="020B0604020202020204" pitchFamily="34" charset="0"/>
                <a:cs typeface="Arial" panose="020B0604020202020204" pitchFamily="34" charset="0"/>
              </a:rPr>
              <a:t> Program (RA-GAP</a:t>
            </a:r>
            <a:r>
              <a:rPr lang="fr-FR" b="0" i="1" dirty="0" smtClean="0">
                <a:latin typeface="Arial" panose="020B0604020202020204" pitchFamily="34" charset="0"/>
                <a:cs typeface="Arial" panose="020B0604020202020204" pitchFamily="34" charset="0"/>
              </a:rPr>
              <a:t>); Fiscal </a:t>
            </a:r>
            <a:r>
              <a:rPr lang="fr-FR" b="0" i="1" dirty="0" err="1">
                <a:latin typeface="Arial" panose="020B0604020202020204" pitchFamily="34" charset="0"/>
                <a:cs typeface="Arial" panose="020B0604020202020204" pitchFamily="34" charset="0"/>
              </a:rPr>
              <a:t>Analysis</a:t>
            </a:r>
            <a:r>
              <a:rPr lang="fr-FR" b="0" i="1" dirty="0">
                <a:latin typeface="Arial" panose="020B0604020202020204" pitchFamily="34" charset="0"/>
                <a:cs typeface="Arial" panose="020B0604020202020204" pitchFamily="34" charset="0"/>
              </a:rPr>
              <a:t> of Resource Industries (FARI</a:t>
            </a:r>
            <a:r>
              <a:rPr lang="fr-FR" b="0" i="1" dirty="0" smtClean="0">
                <a:latin typeface="Arial" panose="020B0604020202020204" pitchFamily="34" charset="0"/>
                <a:cs typeface="Arial" panose="020B0604020202020204" pitchFamily="34" charset="0"/>
              </a:rPr>
              <a:t>); </a:t>
            </a:r>
            <a:r>
              <a:rPr lang="fr-FR" b="0" i="1" dirty="0">
                <a:latin typeface="Arial" panose="020B0604020202020204" pitchFamily="34" charset="0"/>
                <a:cs typeface="Arial" panose="020B0604020202020204" pitchFamily="34" charset="0"/>
              </a:rPr>
              <a:t>Fiscal </a:t>
            </a:r>
            <a:r>
              <a:rPr lang="fr-FR" b="0" i="1" dirty="0" err="1">
                <a:latin typeface="Arial" panose="020B0604020202020204" pitchFamily="34" charset="0"/>
                <a:cs typeface="Arial" panose="020B0604020202020204" pitchFamily="34" charset="0"/>
              </a:rPr>
              <a:t>Transparency</a:t>
            </a:r>
            <a:r>
              <a:rPr lang="fr-FR" b="0" i="1" dirty="0">
                <a:latin typeface="Arial" panose="020B0604020202020204" pitchFamily="34" charset="0"/>
                <a:cs typeface="Arial" panose="020B0604020202020204" pitchFamily="34" charset="0"/>
              </a:rPr>
              <a:t> Evaluations (</a:t>
            </a:r>
            <a:r>
              <a:rPr lang="fr-FR" b="0" i="1" dirty="0" err="1">
                <a:latin typeface="Arial" panose="020B0604020202020204" pitchFamily="34" charset="0"/>
                <a:cs typeface="Arial" panose="020B0604020202020204" pitchFamily="34" charset="0"/>
              </a:rPr>
              <a:t>FTEs</a:t>
            </a:r>
            <a:r>
              <a:rPr lang="fr-FR" b="0" i="1" dirty="0">
                <a:latin typeface="Arial" panose="020B0604020202020204" pitchFamily="34" charset="0"/>
                <a:cs typeface="Arial" panose="020B0604020202020204" pitchFamily="34" charset="0"/>
              </a:rPr>
              <a:t>)</a:t>
            </a:r>
          </a:p>
          <a:p>
            <a:pPr lvl="1">
              <a:buClr>
                <a:schemeClr val="tx1"/>
              </a:buClr>
            </a:pP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53189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1"/>
          <p:cNvSpPr>
            <a:spLocks noGrp="1"/>
          </p:cNvSpPr>
          <p:nvPr>
            <p:ph idx="1"/>
          </p:nvPr>
        </p:nvSpPr>
        <p:spPr>
          <a:xfrm>
            <a:off x="309818" y="2420888"/>
            <a:ext cx="8858280" cy="3679825"/>
          </a:xfrm>
        </p:spPr>
        <p:txBody>
          <a:bodyPr/>
          <a:lstStyle/>
          <a:p>
            <a:pPr eaLnBrk="1" hangingPunct="1">
              <a:spcBef>
                <a:spcPts val="600"/>
              </a:spcBef>
              <a:buClrTx/>
              <a:buFont typeface="Wingdings" panose="05000000000000000000" pitchFamily="2" charset="2"/>
              <a:buChar char="Ø"/>
            </a:pPr>
            <a:r>
              <a:rPr lang="fr-FR" i="0" dirty="0"/>
              <a:t>Politique fiscale et administration des recettes</a:t>
            </a:r>
          </a:p>
          <a:p>
            <a:pPr eaLnBrk="1" hangingPunct="1">
              <a:spcBef>
                <a:spcPts val="600"/>
              </a:spcBef>
              <a:buClrTx/>
              <a:buFont typeface="Wingdings" panose="05000000000000000000" pitchFamily="2" charset="2"/>
              <a:buChar char="Ø"/>
            </a:pPr>
            <a:r>
              <a:rPr lang="fr-FR" i="0" dirty="0"/>
              <a:t>Principales catégories de recettes</a:t>
            </a:r>
          </a:p>
          <a:p>
            <a:pPr eaLnBrk="1" hangingPunct="1">
              <a:spcBef>
                <a:spcPts val="600"/>
              </a:spcBef>
              <a:buClrTx/>
              <a:buFont typeface="Wingdings" panose="05000000000000000000" pitchFamily="2" charset="2"/>
              <a:buChar char="Ø"/>
            </a:pPr>
            <a:r>
              <a:rPr lang="fr-FR" i="0" dirty="0"/>
              <a:t>Conditions en termes de performance, de transparence </a:t>
            </a:r>
            <a:r>
              <a:rPr lang="fr-FR" i="0" dirty="0" smtClean="0"/>
              <a:t>et de régularité de procédure</a:t>
            </a:r>
          </a:p>
          <a:p>
            <a:pPr eaLnBrk="1" hangingPunct="1">
              <a:spcBef>
                <a:spcPts val="600"/>
              </a:spcBef>
              <a:buClrTx/>
              <a:buFont typeface="Wingdings" panose="05000000000000000000" pitchFamily="2" charset="2"/>
              <a:buChar char="Ø"/>
            </a:pPr>
            <a:r>
              <a:rPr lang="fr-FR" i="0" dirty="0" smtClean="0"/>
              <a:t>Les évaluations de l’administration fiscale</a:t>
            </a:r>
          </a:p>
          <a:p>
            <a:pPr eaLnBrk="1" hangingPunct="1">
              <a:spcBef>
                <a:spcPts val="600"/>
              </a:spcBef>
              <a:buClrTx/>
              <a:buFont typeface="Wingdings" panose="05000000000000000000" pitchFamily="2" charset="2"/>
              <a:buChar char="Ø"/>
            </a:pPr>
            <a:r>
              <a:rPr lang="fr-FR" b="1" i="0" dirty="0" smtClean="0">
                <a:solidFill>
                  <a:srgbClr val="FF0000"/>
                </a:solidFill>
              </a:rPr>
              <a:t>Dispositifs institutionnels</a:t>
            </a:r>
          </a:p>
          <a:p>
            <a:pPr eaLnBrk="1" hangingPunct="1">
              <a:spcBef>
                <a:spcPts val="600"/>
              </a:spcBef>
              <a:buClrTx/>
              <a:buFont typeface="Wingdings" panose="05000000000000000000" pitchFamily="2" charset="2"/>
              <a:buChar char="Ø"/>
            </a:pPr>
            <a:r>
              <a:rPr lang="fr-FR" i="0" dirty="0" smtClean="0"/>
              <a:t>Prévisions de recettes</a:t>
            </a:r>
          </a:p>
          <a:p>
            <a:pPr eaLnBrk="1" hangingPunct="1">
              <a:spcBef>
                <a:spcPts val="600"/>
              </a:spcBef>
              <a:buClrTx/>
              <a:buFont typeface="Wingdings" panose="05000000000000000000" pitchFamily="2" charset="2"/>
              <a:buChar char="Ø"/>
            </a:pPr>
            <a:r>
              <a:rPr lang="fr-FR" i="0" dirty="0" smtClean="0"/>
              <a:t>Les pays riches en ressources naturelles </a:t>
            </a:r>
          </a:p>
          <a:p>
            <a:pPr eaLnBrk="1" hangingPunct="1">
              <a:spcAft>
                <a:spcPts val="1200"/>
              </a:spcAft>
            </a:pPr>
            <a:endParaRPr lang="fr-BE" dirty="0" smtClean="0"/>
          </a:p>
        </p:txBody>
      </p:sp>
      <p:sp>
        <p:nvSpPr>
          <p:cNvPr id="12291" name="Titre 2"/>
          <p:cNvSpPr>
            <a:spLocks noGrp="1"/>
          </p:cNvSpPr>
          <p:nvPr>
            <p:ph type="title" idx="4294967295"/>
          </p:nvPr>
        </p:nvSpPr>
        <p:spPr>
          <a:xfrm>
            <a:off x="2195736" y="1162100"/>
            <a:ext cx="4357464" cy="1143000"/>
          </a:xfrm>
          <a:ln/>
        </p:spPr>
        <p:txBody>
          <a:bodyPr/>
          <a:lstStyle/>
          <a:p>
            <a:pPr indent="0" eaLnBrk="1" hangingPunct="1"/>
            <a:r>
              <a:rPr lang="en-US" dirty="0" smtClean="0"/>
              <a:t>Plan du module</a:t>
            </a:r>
            <a:endParaRPr lang="fr-BE" dirty="0" smtClean="0"/>
          </a:p>
        </p:txBody>
      </p:sp>
      <p:sp>
        <p:nvSpPr>
          <p:cNvPr id="12292" name="Espace réservé du numéro de diapositive 3"/>
          <p:cNvSpPr>
            <a:spLocks noGrp="1"/>
          </p:cNvSpPr>
          <p:nvPr>
            <p:ph type="sldNum" sz="quarter" idx="10"/>
          </p:nvPr>
        </p:nvSpPr>
        <p:spPr>
          <a:noFill/>
        </p:spPr>
        <p:txBody>
          <a:bodyPr/>
          <a:lstStyle/>
          <a:p>
            <a:fld id="{979DD312-8E68-47C0-89CA-B8B19B1B95F1}" type="slidenum">
              <a:rPr lang="en-GB" smtClean="0"/>
              <a:pPr/>
              <a:t>17</a:t>
            </a:fld>
            <a:endParaRPr lang="en-GB" smtClean="0"/>
          </a:p>
        </p:txBody>
      </p:sp>
    </p:spTree>
    <p:extLst>
      <p:ext uri="{BB962C8B-B14F-4D97-AF65-F5344CB8AC3E}">
        <p14:creationId xmlns:p14="http://schemas.microsoft.com/office/powerpoint/2010/main" val="8172929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contenu 1"/>
          <p:cNvSpPr>
            <a:spLocks noGrp="1"/>
          </p:cNvSpPr>
          <p:nvPr>
            <p:ph idx="1"/>
          </p:nvPr>
        </p:nvSpPr>
        <p:spPr>
          <a:xfrm>
            <a:off x="251520" y="1772816"/>
            <a:ext cx="8534400" cy="4276725"/>
          </a:xfrm>
        </p:spPr>
        <p:txBody>
          <a:bodyPr/>
          <a:lstStyle/>
          <a:p>
            <a:pPr eaLnBrk="1" hangingPunct="1">
              <a:spcBef>
                <a:spcPct val="0"/>
              </a:spcBef>
              <a:spcAft>
                <a:spcPts val="600"/>
              </a:spcAft>
              <a:buClrTx/>
            </a:pPr>
            <a:r>
              <a:rPr lang="fr-FR" sz="2000" i="0" dirty="0" smtClean="0"/>
              <a:t>Direction générale des douanes et des impôts indirects : assiettes de l’imposition et des perceptions</a:t>
            </a:r>
          </a:p>
          <a:p>
            <a:pPr lvl="1" eaLnBrk="1" hangingPunct="1">
              <a:spcBef>
                <a:spcPct val="0"/>
              </a:spcBef>
              <a:spcAft>
                <a:spcPts val="600"/>
              </a:spcAft>
              <a:buClrTx/>
              <a:buFont typeface="Wingdings" panose="05000000000000000000" pitchFamily="2" charset="2"/>
              <a:buChar char="§"/>
            </a:pPr>
            <a:r>
              <a:rPr lang="fr-FR" sz="1800" b="0" dirty="0" smtClean="0"/>
              <a:t>Les taxes et droits sur les importations et les exportations</a:t>
            </a:r>
          </a:p>
          <a:p>
            <a:pPr lvl="1" eaLnBrk="1" hangingPunct="1">
              <a:spcBef>
                <a:spcPct val="0"/>
              </a:spcBef>
              <a:spcAft>
                <a:spcPts val="600"/>
              </a:spcAft>
              <a:buClrTx/>
              <a:buFont typeface="Wingdings" panose="05000000000000000000" pitchFamily="2" charset="2"/>
              <a:buChar char="§"/>
            </a:pPr>
            <a:r>
              <a:rPr lang="fr-FR" sz="1800" b="0" dirty="0" smtClean="0"/>
              <a:t>TVA sur les marchandises importées</a:t>
            </a:r>
          </a:p>
          <a:p>
            <a:pPr lvl="1" eaLnBrk="1" hangingPunct="1">
              <a:spcBef>
                <a:spcPct val="0"/>
              </a:spcBef>
              <a:spcAft>
                <a:spcPts val="600"/>
              </a:spcAft>
              <a:buClrTx/>
              <a:buFont typeface="Wingdings" panose="05000000000000000000" pitchFamily="2" charset="2"/>
              <a:buChar char="§"/>
            </a:pPr>
            <a:r>
              <a:rPr lang="fr-FR" sz="1800" b="0" dirty="0" smtClean="0"/>
              <a:t>Taxes intérieures sur les produits de combustible</a:t>
            </a:r>
          </a:p>
          <a:p>
            <a:pPr lvl="1" eaLnBrk="1" hangingPunct="1">
              <a:spcBef>
                <a:spcPct val="0"/>
              </a:spcBef>
              <a:spcAft>
                <a:spcPts val="600"/>
              </a:spcAft>
              <a:buClrTx/>
              <a:buFont typeface="Wingdings" panose="05000000000000000000" pitchFamily="2" charset="2"/>
              <a:buChar char="§"/>
            </a:pPr>
            <a:r>
              <a:rPr lang="fr-FR" sz="1800" b="0" dirty="0" smtClean="0"/>
              <a:t>Droits d’accises</a:t>
            </a:r>
          </a:p>
          <a:p>
            <a:pPr eaLnBrk="1" hangingPunct="1">
              <a:spcBef>
                <a:spcPct val="0"/>
              </a:spcBef>
              <a:spcAft>
                <a:spcPts val="600"/>
              </a:spcAft>
              <a:buClrTx/>
            </a:pPr>
            <a:r>
              <a:rPr lang="fr-FR" sz="2000" i="0" dirty="0" smtClean="0"/>
              <a:t>Direction générale des impôts : évalue l’impôt exigible et parfois le perçoit</a:t>
            </a:r>
          </a:p>
          <a:p>
            <a:pPr lvl="1" eaLnBrk="1" hangingPunct="1">
              <a:spcBef>
                <a:spcPct val="0"/>
              </a:spcBef>
              <a:spcAft>
                <a:spcPts val="1200"/>
              </a:spcAft>
              <a:buClrTx/>
              <a:buFont typeface="Wingdings" panose="05000000000000000000" pitchFamily="2" charset="2"/>
              <a:buChar char="§"/>
            </a:pPr>
            <a:r>
              <a:rPr lang="fr-FR" b="0" dirty="0" smtClean="0"/>
              <a:t>Impôts directs</a:t>
            </a:r>
          </a:p>
          <a:p>
            <a:pPr lvl="1" eaLnBrk="1" hangingPunct="1">
              <a:spcBef>
                <a:spcPct val="0"/>
              </a:spcBef>
              <a:spcAft>
                <a:spcPts val="1200"/>
              </a:spcAft>
              <a:buClrTx/>
              <a:buFont typeface="Wingdings" panose="05000000000000000000" pitchFamily="2" charset="2"/>
              <a:buChar char="§"/>
            </a:pPr>
            <a:r>
              <a:rPr lang="fr-FR" b="0" dirty="0" smtClean="0"/>
              <a:t>TVA intérieure</a:t>
            </a:r>
          </a:p>
          <a:p>
            <a:pPr lvl="1" eaLnBrk="1" hangingPunct="1">
              <a:spcBef>
                <a:spcPct val="0"/>
              </a:spcBef>
              <a:spcAft>
                <a:spcPts val="1200"/>
              </a:spcAft>
              <a:buClrTx/>
              <a:buFont typeface="Wingdings" panose="05000000000000000000" pitchFamily="2" charset="2"/>
              <a:buChar char="§"/>
            </a:pPr>
            <a:r>
              <a:rPr lang="fr-FR" b="0" dirty="0" smtClean="0"/>
              <a:t>Impôt foncier, etc. </a:t>
            </a:r>
          </a:p>
          <a:p>
            <a:pPr eaLnBrk="1" hangingPunct="1">
              <a:spcBef>
                <a:spcPct val="0"/>
              </a:spcBef>
              <a:spcAft>
                <a:spcPts val="1200"/>
              </a:spcAft>
              <a:buClrTx/>
            </a:pPr>
            <a:r>
              <a:rPr lang="fr-FR" sz="2000" i="0" dirty="0" smtClean="0"/>
              <a:t>Dans certains pays (principalement francophones), le Trésor perçoit certains impôts (directs, TVA intérieur, foncier, etc…)</a:t>
            </a:r>
          </a:p>
        </p:txBody>
      </p:sp>
      <p:sp>
        <p:nvSpPr>
          <p:cNvPr id="22531" name="Titre 2"/>
          <p:cNvSpPr>
            <a:spLocks noGrp="1"/>
          </p:cNvSpPr>
          <p:nvPr>
            <p:ph type="title" idx="4294967295"/>
          </p:nvPr>
        </p:nvSpPr>
        <p:spPr>
          <a:xfrm>
            <a:off x="14704" y="908720"/>
            <a:ext cx="9144000" cy="1143000"/>
          </a:xfrm>
          <a:ln/>
        </p:spPr>
        <p:txBody>
          <a:bodyPr/>
          <a:lstStyle/>
          <a:p>
            <a:pPr indent="0" eaLnBrk="1" hangingPunct="1"/>
            <a:r>
              <a:rPr lang="en-US" sz="2400" i="1" dirty="0" err="1" smtClean="0"/>
              <a:t>Exemple</a:t>
            </a:r>
            <a:r>
              <a:rPr lang="en-US" sz="2400" i="1" dirty="0" smtClean="0"/>
              <a:t> de </a:t>
            </a:r>
            <a:r>
              <a:rPr lang="en-US" sz="2400" i="1" dirty="0" err="1" smtClean="0"/>
              <a:t>dispositifs</a:t>
            </a:r>
            <a:r>
              <a:rPr lang="en-US" sz="2400" i="1" dirty="0" smtClean="0"/>
              <a:t> </a:t>
            </a:r>
            <a:r>
              <a:rPr lang="en-US" sz="2400" i="1" dirty="0" err="1" smtClean="0"/>
              <a:t>institutionnels</a:t>
            </a:r>
            <a:endParaRPr lang="en-US" sz="2400" i="1"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u contenu 1"/>
          <p:cNvSpPr>
            <a:spLocks noGrp="1"/>
          </p:cNvSpPr>
          <p:nvPr>
            <p:ph idx="1"/>
          </p:nvPr>
        </p:nvSpPr>
        <p:spPr>
          <a:xfrm>
            <a:off x="179388" y="2276475"/>
            <a:ext cx="8785225" cy="4276725"/>
          </a:xfrm>
        </p:spPr>
        <p:txBody>
          <a:bodyPr/>
          <a:lstStyle/>
          <a:p>
            <a:pPr marL="457200" indent="-457200" eaLnBrk="1" hangingPunct="1">
              <a:spcAft>
                <a:spcPts val="600"/>
              </a:spcAft>
              <a:buClrTx/>
              <a:buFont typeface="Verdana" pitchFamily="34" charset="0"/>
              <a:buAutoNum type="arabicPeriod"/>
            </a:pPr>
            <a:r>
              <a:rPr lang="fr-BE" sz="2000" i="0" dirty="0" smtClean="0"/>
              <a:t>L’administration fiscale établit l’assiette de l’impôt, l’impôt exigible et émet un demande de paiement.</a:t>
            </a:r>
          </a:p>
          <a:p>
            <a:pPr marL="1019175" lvl="1" indent="-457200" eaLnBrk="1" hangingPunct="1">
              <a:spcAft>
                <a:spcPts val="600"/>
              </a:spcAft>
              <a:buClrTx/>
            </a:pPr>
            <a:r>
              <a:rPr lang="fr-BE" sz="1800" b="0" dirty="0" smtClean="0"/>
              <a:t>1.1 Dans certains </a:t>
            </a:r>
            <a:r>
              <a:rPr lang="fr-BE" sz="1800" b="0" dirty="0" smtClean="0"/>
              <a:t>pays, </a:t>
            </a:r>
            <a:r>
              <a:rPr lang="fr-BE" sz="1800" b="0" dirty="0" smtClean="0"/>
              <a:t>le Trésor perçoit l’impôt</a:t>
            </a:r>
          </a:p>
          <a:p>
            <a:pPr marL="1019175" lvl="1" indent="-457200" eaLnBrk="1" hangingPunct="1">
              <a:spcAft>
                <a:spcPts val="600"/>
              </a:spcAft>
              <a:buClrTx/>
            </a:pPr>
            <a:r>
              <a:rPr lang="fr-BE" sz="1800" b="0" dirty="0" smtClean="0"/>
              <a:t>1.2 Dans d’autres, les administrations fiscales perçoivent l’impôt</a:t>
            </a:r>
          </a:p>
          <a:p>
            <a:pPr marL="457200" indent="-457200" eaLnBrk="1" hangingPunct="1">
              <a:spcAft>
                <a:spcPts val="600"/>
              </a:spcAft>
              <a:buClrTx/>
              <a:buFont typeface="Verdana" pitchFamily="34" charset="0"/>
              <a:buAutoNum type="arabicPeriod"/>
            </a:pPr>
            <a:r>
              <a:rPr lang="fr-BE" sz="2000" i="0" dirty="0" smtClean="0"/>
              <a:t>Le contribuable estime l’impôt exigible et le paye,  généralement à l’administration fiscale</a:t>
            </a:r>
          </a:p>
          <a:p>
            <a:pPr marL="457200" indent="-457200" eaLnBrk="1" hangingPunct="1">
              <a:spcAft>
                <a:spcPts val="600"/>
              </a:spcAft>
              <a:buClrTx/>
              <a:buFontTx/>
              <a:buNone/>
            </a:pPr>
            <a:r>
              <a:rPr lang="fr-BE" sz="2000" i="0" dirty="0" smtClean="0"/>
              <a:t>	Cela est souvent le cas pour l’impôt sur les sociétés, la TVA.</a:t>
            </a:r>
          </a:p>
          <a:p>
            <a:pPr marL="457200" indent="-457200" eaLnBrk="1" hangingPunct="1">
              <a:spcAft>
                <a:spcPts val="600"/>
              </a:spcAft>
              <a:buClrTx/>
              <a:buFontTx/>
              <a:buNone/>
            </a:pPr>
            <a:r>
              <a:rPr lang="fr-BE" sz="2000" i="0" dirty="0" smtClean="0"/>
              <a:t>     NB: pour 1.2 et 2, il faut que les fonds soient virés quotidiennement au Trésor</a:t>
            </a:r>
            <a:r>
              <a:rPr lang="fr-BE" sz="2200" i="0" dirty="0" smtClean="0"/>
              <a:t> </a:t>
            </a:r>
          </a:p>
          <a:p>
            <a:pPr marL="457200" indent="-457200" eaLnBrk="1" hangingPunct="1">
              <a:spcAft>
                <a:spcPts val="600"/>
              </a:spcAft>
              <a:buFontTx/>
              <a:buNone/>
            </a:pPr>
            <a:endParaRPr lang="fr-BE" dirty="0" smtClean="0"/>
          </a:p>
          <a:p>
            <a:pPr marL="457200" indent="-457200" eaLnBrk="1" hangingPunct="1">
              <a:spcAft>
                <a:spcPts val="600"/>
              </a:spcAft>
              <a:buFontTx/>
              <a:buNone/>
            </a:pPr>
            <a:endParaRPr lang="fr-BE" dirty="0" smtClean="0"/>
          </a:p>
          <a:p>
            <a:pPr marL="1019175" lvl="1" indent="-457200" eaLnBrk="1" hangingPunct="1">
              <a:spcAft>
                <a:spcPts val="600"/>
              </a:spcAft>
            </a:pPr>
            <a:endParaRPr lang="fr-BE" dirty="0" smtClean="0"/>
          </a:p>
          <a:p>
            <a:pPr marL="457200" indent="-457200" eaLnBrk="1" hangingPunct="1">
              <a:spcAft>
                <a:spcPts val="600"/>
              </a:spcAft>
            </a:pPr>
            <a:r>
              <a:rPr lang="fr-BE" dirty="0" smtClean="0"/>
              <a:t>	</a:t>
            </a:r>
          </a:p>
        </p:txBody>
      </p:sp>
      <p:sp>
        <p:nvSpPr>
          <p:cNvPr id="23555" name="Titre 2"/>
          <p:cNvSpPr>
            <a:spLocks noGrp="1"/>
          </p:cNvSpPr>
          <p:nvPr>
            <p:ph type="title" idx="4294967295"/>
          </p:nvPr>
        </p:nvSpPr>
        <p:spPr>
          <a:xfrm>
            <a:off x="0" y="1125538"/>
            <a:ext cx="9144000" cy="1143000"/>
          </a:xfrm>
          <a:ln/>
        </p:spPr>
        <p:txBody>
          <a:bodyPr/>
          <a:lstStyle/>
          <a:p>
            <a:pPr indent="0" eaLnBrk="1" hangingPunct="1"/>
            <a:r>
              <a:rPr lang="fr-FR" sz="2900" i="1" dirty="0" smtClean="0"/>
              <a:t>Recouvrement de l’impôt: deux variantes principales</a:t>
            </a:r>
          </a:p>
        </p:txBody>
      </p:sp>
      <p:sp>
        <p:nvSpPr>
          <p:cNvPr id="23556" name="Espace réservé du numéro de diapositive 3"/>
          <p:cNvSpPr>
            <a:spLocks noGrp="1"/>
          </p:cNvSpPr>
          <p:nvPr>
            <p:ph type="sldNum" sz="quarter" idx="10"/>
          </p:nvPr>
        </p:nvSpPr>
        <p:spPr>
          <a:noFill/>
        </p:spPr>
        <p:txBody>
          <a:bodyPr/>
          <a:lstStyle/>
          <a:p>
            <a:fld id="{24D96D1D-C184-40A4-BF85-41AD55FF4853}" type="slidenum">
              <a:rPr lang="en-GB" smtClean="0"/>
              <a:pPr/>
              <a:t>19</a:t>
            </a:fld>
            <a:endParaRPr lang="en-GB"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24744"/>
            <a:ext cx="8229600" cy="936625"/>
          </a:xfrm>
        </p:spPr>
        <p:txBody>
          <a:bodyPr/>
          <a:lstStyle/>
          <a:p>
            <a:pPr algn="ctr"/>
            <a:r>
              <a:rPr lang="en-US" dirty="0" smtClean="0"/>
              <a:t>Champ du module</a:t>
            </a:r>
            <a:endParaRPr lang="en-US" dirty="0"/>
          </a:p>
        </p:txBody>
      </p:sp>
      <p:sp>
        <p:nvSpPr>
          <p:cNvPr id="3" name="Content Placeholder 2"/>
          <p:cNvSpPr>
            <a:spLocks noGrp="1"/>
          </p:cNvSpPr>
          <p:nvPr>
            <p:ph idx="1"/>
          </p:nvPr>
        </p:nvSpPr>
        <p:spPr>
          <a:xfrm>
            <a:off x="395536" y="2060848"/>
            <a:ext cx="8229600" cy="3529013"/>
          </a:xfrm>
        </p:spPr>
        <p:txBody>
          <a:bodyPr/>
          <a:lstStyle/>
          <a:p>
            <a:pPr>
              <a:buClr>
                <a:schemeClr val="tx1"/>
              </a:buClr>
              <a:buFont typeface="Arial"/>
              <a:buChar char="•"/>
            </a:pPr>
            <a:r>
              <a:rPr lang="fr-FR" b="1" i="0" dirty="0" smtClean="0"/>
              <a:t>Ce module couvre l’administration des seules recettes fiscales</a:t>
            </a:r>
          </a:p>
          <a:p>
            <a:pPr>
              <a:buClr>
                <a:schemeClr val="tx1"/>
              </a:buClr>
              <a:buFont typeface="Arial"/>
              <a:buChar char="•"/>
            </a:pPr>
            <a:r>
              <a:rPr lang="fr-FR" b="0" dirty="0" smtClean="0"/>
              <a:t>Pour un champ plus large voir le cours « </a:t>
            </a:r>
            <a:r>
              <a:rPr lang="en-GB" b="0" dirty="0" smtClean="0"/>
              <a:t>domestic revenue mobilisation</a:t>
            </a:r>
            <a:r>
              <a:rPr lang="fr-FR" b="0" dirty="0" smtClean="0"/>
              <a:t> »</a:t>
            </a:r>
          </a:p>
          <a:p>
            <a:pPr>
              <a:buClr>
                <a:schemeClr val="tx1"/>
              </a:buClr>
              <a:buFont typeface="Arial"/>
              <a:buChar char="•"/>
            </a:pPr>
            <a:endParaRPr lang="fr-FR" b="1" i="0" dirty="0" smtClean="0"/>
          </a:p>
          <a:p>
            <a:pPr>
              <a:buClr>
                <a:schemeClr val="tx1"/>
              </a:buClr>
              <a:buFont typeface="Arial"/>
              <a:buChar char="•"/>
            </a:pPr>
            <a:endParaRPr lang="en-US" b="1" i="0" dirty="0" smtClean="0"/>
          </a:p>
          <a:p>
            <a:pPr lvl="1">
              <a:buClr>
                <a:schemeClr val="tx1"/>
              </a:buClr>
              <a:buFont typeface="Arial"/>
              <a:buChar char="•"/>
            </a:pPr>
            <a:endParaRPr lang="en-US" dirty="0" smtClean="0"/>
          </a:p>
        </p:txBody>
      </p:sp>
    </p:spTree>
    <p:extLst>
      <p:ext uri="{BB962C8B-B14F-4D97-AF65-F5344CB8AC3E}">
        <p14:creationId xmlns:p14="http://schemas.microsoft.com/office/powerpoint/2010/main" val="183359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u contenu 1"/>
          <p:cNvSpPr>
            <a:spLocks noGrp="1"/>
          </p:cNvSpPr>
          <p:nvPr>
            <p:ph idx="1"/>
          </p:nvPr>
        </p:nvSpPr>
        <p:spPr>
          <a:xfrm>
            <a:off x="309856" y="2060848"/>
            <a:ext cx="8563293" cy="4524375"/>
          </a:xfrm>
        </p:spPr>
        <p:txBody>
          <a:bodyPr/>
          <a:lstStyle/>
          <a:p>
            <a:pPr eaLnBrk="1" hangingPunct="1">
              <a:spcBef>
                <a:spcPts val="0"/>
              </a:spcBef>
              <a:spcAft>
                <a:spcPts val="0"/>
              </a:spcAft>
              <a:buClrTx/>
              <a:buFontTx/>
              <a:buNone/>
            </a:pPr>
            <a:r>
              <a:rPr lang="fr-FR" sz="2200" i="0" dirty="0" smtClean="0">
                <a:latin typeface="+mj-lt"/>
                <a:cs typeface="Arial" panose="020B0604020202020204" pitchFamily="34" charset="0"/>
              </a:rPr>
              <a:t>Deux modèles:</a:t>
            </a:r>
          </a:p>
          <a:p>
            <a:pPr eaLnBrk="1" hangingPunct="1">
              <a:spcBef>
                <a:spcPts val="0"/>
              </a:spcBef>
              <a:spcAft>
                <a:spcPts val="0"/>
              </a:spcAft>
              <a:buClrTx/>
            </a:pPr>
            <a:r>
              <a:rPr lang="fr-FR" sz="2200" i="0" dirty="0" smtClean="0">
                <a:latin typeface="+mj-lt"/>
                <a:cs typeface="Arial" panose="020B0604020202020204" pitchFamily="34" charset="0"/>
              </a:rPr>
              <a:t>Les recettes sont administrées par une division administrative du ministères des Finances	</a:t>
            </a:r>
          </a:p>
          <a:p>
            <a:pPr eaLnBrk="1" hangingPunct="1">
              <a:spcBef>
                <a:spcPts val="0"/>
              </a:spcBef>
              <a:spcAft>
                <a:spcPts val="0"/>
              </a:spcAft>
              <a:buClrTx/>
            </a:pPr>
            <a:r>
              <a:rPr lang="fr-FR" sz="2200" i="0" dirty="0" smtClean="0">
                <a:latin typeface="+mj-lt"/>
                <a:cs typeface="Arial" panose="020B0604020202020204" pitchFamily="34" charset="0"/>
              </a:rPr>
              <a:t>Les administrations/autorités fiscales sont autonomes, ou </a:t>
            </a:r>
            <a:r>
              <a:rPr lang="fr-FR" sz="2200" i="0" dirty="0" smtClean="0">
                <a:latin typeface="+mj-lt"/>
                <a:cs typeface="Arial" panose="020B0604020202020204" pitchFamily="34" charset="0"/>
              </a:rPr>
              <a:t>semi-autonomes, </a:t>
            </a:r>
            <a:r>
              <a:rPr lang="fr-FR" sz="2200" i="0" dirty="0" smtClean="0">
                <a:latin typeface="+mj-lt"/>
                <a:cs typeface="Arial" panose="020B0604020202020204" pitchFamily="34" charset="0"/>
              </a:rPr>
              <a:t>et </a:t>
            </a:r>
            <a:r>
              <a:rPr lang="fr-FR" sz="2200" i="0" dirty="0" smtClean="0">
                <a:latin typeface="+mj-lt"/>
                <a:cs typeface="Arial" panose="020B0604020202020204" pitchFamily="34" charset="0"/>
              </a:rPr>
              <a:t>rattachées </a:t>
            </a:r>
            <a:r>
              <a:rPr lang="fr-FR" sz="2200" i="0" dirty="0" smtClean="0">
                <a:latin typeface="+mj-lt"/>
                <a:cs typeface="Arial" panose="020B0604020202020204" pitchFamily="34" charset="0"/>
              </a:rPr>
              <a:t>au </a:t>
            </a:r>
            <a:r>
              <a:rPr lang="fr-FR" sz="2200" i="0" dirty="0" smtClean="0">
                <a:latin typeface="+mj-lt"/>
                <a:cs typeface="Arial" panose="020B0604020202020204" pitchFamily="34" charset="0"/>
              </a:rPr>
              <a:t>MF.</a:t>
            </a:r>
            <a:br>
              <a:rPr lang="fr-FR" sz="2200" i="0" dirty="0" smtClean="0">
                <a:latin typeface="+mj-lt"/>
                <a:cs typeface="Arial" panose="020B0604020202020204" pitchFamily="34" charset="0"/>
              </a:rPr>
            </a:br>
            <a:r>
              <a:rPr lang="fr-FR" sz="2200" i="0" smtClean="0">
                <a:latin typeface="+mj-lt"/>
                <a:cs typeface="Arial" panose="020B0604020202020204" pitchFamily="34" charset="0"/>
              </a:rPr>
              <a:t>Elles </a:t>
            </a:r>
            <a:r>
              <a:rPr lang="fr-FR" sz="2200" i="0" dirty="0" smtClean="0">
                <a:latin typeface="+mj-lt"/>
                <a:cs typeface="Arial" panose="020B0604020202020204" pitchFamily="34" charset="0"/>
              </a:rPr>
              <a:t>ont été créées à des fins d’optimisation de la performances;</a:t>
            </a:r>
          </a:p>
          <a:p>
            <a:pPr marL="1257300" lvl="2" indent="-342900" eaLnBrk="1" hangingPunct="1">
              <a:spcBef>
                <a:spcPts val="0"/>
              </a:spcBef>
              <a:spcAft>
                <a:spcPts val="0"/>
              </a:spcAft>
              <a:buFont typeface="Wingdings" panose="05000000000000000000" pitchFamily="2" charset="2"/>
              <a:buChar char="§"/>
            </a:pPr>
            <a:r>
              <a:rPr lang="fr-FR" sz="1900" dirty="0" smtClean="0">
                <a:latin typeface="+mj-lt"/>
                <a:cs typeface="Arial" panose="020B0604020202020204" pitchFamily="34" charset="0"/>
              </a:rPr>
              <a:t>Peuvent avoir une structure salariale distincte;</a:t>
            </a:r>
          </a:p>
          <a:p>
            <a:pPr marL="1257300" lvl="2" indent="-342900" eaLnBrk="1" hangingPunct="1">
              <a:spcBef>
                <a:spcPts val="0"/>
              </a:spcBef>
              <a:spcAft>
                <a:spcPts val="0"/>
              </a:spcAft>
              <a:buFont typeface="Wingdings" panose="05000000000000000000" pitchFamily="2" charset="2"/>
              <a:buChar char="§"/>
            </a:pPr>
            <a:r>
              <a:rPr lang="fr-FR" sz="1900" dirty="0" smtClean="0">
                <a:latin typeface="+mj-lt"/>
                <a:cs typeface="Arial" panose="020B0604020202020204" pitchFamily="34" charset="0"/>
              </a:rPr>
              <a:t>Le recrutement &amp; le licenciement n’ont pas à être approuvés par les services centraux du ministères</a:t>
            </a:r>
          </a:p>
          <a:p>
            <a:pPr marL="1257300" lvl="2" indent="-342900" eaLnBrk="1" hangingPunct="1">
              <a:spcBef>
                <a:spcPts val="0"/>
              </a:spcBef>
              <a:spcAft>
                <a:spcPts val="0"/>
              </a:spcAft>
              <a:buFont typeface="Wingdings" panose="05000000000000000000" pitchFamily="2" charset="2"/>
              <a:buChar char="§"/>
            </a:pPr>
            <a:r>
              <a:rPr lang="fr-FR" sz="1900" dirty="0" smtClean="0">
                <a:latin typeface="+mj-lt"/>
                <a:cs typeface="Arial" panose="020B0604020202020204" pitchFamily="34" charset="0"/>
              </a:rPr>
              <a:t>Ne sont pas soumises au même régime de contrôle que les autres services administratifs</a:t>
            </a:r>
          </a:p>
          <a:p>
            <a:pPr marL="1257300" lvl="2" indent="-342900" eaLnBrk="1" hangingPunct="1">
              <a:spcBef>
                <a:spcPts val="0"/>
              </a:spcBef>
              <a:spcAft>
                <a:spcPts val="0"/>
              </a:spcAft>
              <a:buFont typeface="Wingdings" panose="05000000000000000000" pitchFamily="2" charset="2"/>
              <a:buChar char="§"/>
            </a:pPr>
            <a:r>
              <a:rPr lang="fr-FR" sz="1900" dirty="0" smtClean="0">
                <a:latin typeface="+mj-lt"/>
                <a:cs typeface="Arial" panose="020B0604020202020204" pitchFamily="34" charset="0"/>
              </a:rPr>
              <a:t>Les risques : faible supervision par le ministère des finances qui doit rester responsable de la politique fiscale</a:t>
            </a:r>
          </a:p>
        </p:txBody>
      </p:sp>
      <p:sp>
        <p:nvSpPr>
          <p:cNvPr id="24579" name="Titre 2"/>
          <p:cNvSpPr>
            <a:spLocks noGrp="1"/>
          </p:cNvSpPr>
          <p:nvPr>
            <p:ph type="title" idx="4294967295"/>
          </p:nvPr>
        </p:nvSpPr>
        <p:spPr>
          <a:xfrm>
            <a:off x="613315" y="1052736"/>
            <a:ext cx="7956376" cy="1143000"/>
          </a:xfrm>
          <a:ln/>
        </p:spPr>
        <p:txBody>
          <a:bodyPr/>
          <a:lstStyle/>
          <a:p>
            <a:pPr marL="71438" indent="0" eaLnBrk="1" hangingPunct="1"/>
            <a:r>
              <a:rPr lang="fr-FR" sz="2300" i="1" dirty="0" smtClean="0"/>
              <a:t>Aspects organisationnels de l’administration fiscale (1)</a:t>
            </a:r>
          </a:p>
        </p:txBody>
      </p:sp>
      <p:sp>
        <p:nvSpPr>
          <p:cNvPr id="24580" name="Espace réservé du numéro de diapositive 3"/>
          <p:cNvSpPr>
            <a:spLocks noGrp="1"/>
          </p:cNvSpPr>
          <p:nvPr>
            <p:ph type="sldNum" sz="quarter" idx="10"/>
          </p:nvPr>
        </p:nvSpPr>
        <p:spPr>
          <a:noFill/>
        </p:spPr>
        <p:txBody>
          <a:bodyPr/>
          <a:lstStyle/>
          <a:p>
            <a:fld id="{8698F2E3-3093-4610-B4A7-D3995C81E184}" type="slidenum">
              <a:rPr lang="en-GB" smtClean="0"/>
              <a:pPr/>
              <a:t>20</a:t>
            </a:fld>
            <a:endParaRPr lang="en-GB"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contenu 1"/>
          <p:cNvSpPr>
            <a:spLocks noGrp="1"/>
          </p:cNvSpPr>
          <p:nvPr>
            <p:ph idx="1"/>
          </p:nvPr>
        </p:nvSpPr>
        <p:spPr>
          <a:xfrm>
            <a:off x="179388" y="2205038"/>
            <a:ext cx="8785225" cy="4332287"/>
          </a:xfrm>
        </p:spPr>
        <p:txBody>
          <a:bodyPr/>
          <a:lstStyle/>
          <a:p>
            <a:pPr eaLnBrk="1" hangingPunct="1">
              <a:spcAft>
                <a:spcPts val="1200"/>
              </a:spcAft>
              <a:buClrTx/>
            </a:pPr>
            <a:r>
              <a:rPr lang="fr-FR" sz="2100" i="0" dirty="0" smtClean="0"/>
              <a:t>L’administration fiscale est habituellement organisée selon des axes fonctionnels, notamment: inspection, traitement des données, audit et administration internes.</a:t>
            </a:r>
          </a:p>
          <a:p>
            <a:pPr lvl="1" eaLnBrk="1" hangingPunct="1">
              <a:spcAft>
                <a:spcPts val="1200"/>
              </a:spcAft>
              <a:buClrTx/>
              <a:buFont typeface="Wingdings" panose="05000000000000000000" pitchFamily="2" charset="2"/>
              <a:buChar char="§"/>
            </a:pPr>
            <a:r>
              <a:rPr lang="fr-FR" sz="2100" b="0" dirty="0" smtClean="0"/>
              <a:t>Il est courant d’avoir une unité chargée des gros contribuables, un petit nombre de contribuables pouvant représenter une large proportion de tout l’impôt perçu.</a:t>
            </a:r>
          </a:p>
          <a:p>
            <a:pPr lvl="1" eaLnBrk="1" hangingPunct="1">
              <a:spcAft>
                <a:spcPts val="1200"/>
              </a:spcAft>
              <a:buClrTx/>
              <a:buFont typeface="Wingdings" panose="05000000000000000000" pitchFamily="2" charset="2"/>
              <a:buChar char="§"/>
            </a:pPr>
            <a:r>
              <a:rPr lang="fr-FR" sz="2100" b="0" dirty="0" smtClean="0"/>
              <a:t>Peut inclure des sociétés exploitant des ressources naturelles, sinon celles-ci peuvent être gérées par une unité distincte.  </a:t>
            </a:r>
          </a:p>
          <a:p>
            <a:pPr lvl="1" eaLnBrk="1" hangingPunct="1">
              <a:spcAft>
                <a:spcPts val="1200"/>
              </a:spcAft>
              <a:buClrTx/>
              <a:buFont typeface="Wingdings" panose="05000000000000000000" pitchFamily="2" charset="2"/>
              <a:buChar char="§"/>
            </a:pPr>
            <a:r>
              <a:rPr lang="fr-FR" sz="2100" b="0" dirty="0" smtClean="0"/>
              <a:t>Le service des douanes peut avoir une unité de lutte contre la contrebande.</a:t>
            </a:r>
          </a:p>
        </p:txBody>
      </p:sp>
      <p:sp>
        <p:nvSpPr>
          <p:cNvPr id="25603" name="Titre 2"/>
          <p:cNvSpPr>
            <a:spLocks noGrp="1"/>
          </p:cNvSpPr>
          <p:nvPr>
            <p:ph type="title" idx="4294967295"/>
          </p:nvPr>
        </p:nvSpPr>
        <p:spPr>
          <a:xfrm>
            <a:off x="432173" y="1062038"/>
            <a:ext cx="8532440" cy="1143000"/>
          </a:xfrm>
          <a:ln/>
        </p:spPr>
        <p:txBody>
          <a:bodyPr/>
          <a:lstStyle/>
          <a:p>
            <a:pPr indent="0" eaLnBrk="1" hangingPunct="1"/>
            <a:r>
              <a:rPr lang="fr-FR" sz="2300" i="1" dirty="0" smtClean="0"/>
              <a:t>Aspects organisationnels de l’administration fiscale (2)</a:t>
            </a:r>
          </a:p>
        </p:txBody>
      </p:sp>
      <p:sp>
        <p:nvSpPr>
          <p:cNvPr id="25604" name="Espace réservé du numéro de diapositive 3"/>
          <p:cNvSpPr>
            <a:spLocks noGrp="1"/>
          </p:cNvSpPr>
          <p:nvPr>
            <p:ph type="sldNum" sz="quarter" idx="10"/>
          </p:nvPr>
        </p:nvSpPr>
        <p:spPr>
          <a:noFill/>
        </p:spPr>
        <p:txBody>
          <a:bodyPr/>
          <a:lstStyle/>
          <a:p>
            <a:fld id="{46CC8343-E015-4E58-8D69-C08247CD977C}" type="slidenum">
              <a:rPr lang="en-GB" smtClean="0"/>
              <a:pPr/>
              <a:t>21</a:t>
            </a:fld>
            <a:endParaRPr lang="en-GB"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1"/>
          <p:cNvSpPr>
            <a:spLocks noGrp="1"/>
          </p:cNvSpPr>
          <p:nvPr>
            <p:ph idx="1"/>
          </p:nvPr>
        </p:nvSpPr>
        <p:spPr>
          <a:xfrm>
            <a:off x="309818" y="2420888"/>
            <a:ext cx="8858280" cy="3679825"/>
          </a:xfrm>
        </p:spPr>
        <p:txBody>
          <a:bodyPr/>
          <a:lstStyle/>
          <a:p>
            <a:pPr eaLnBrk="1" hangingPunct="1">
              <a:spcBef>
                <a:spcPts val="600"/>
              </a:spcBef>
              <a:buClrTx/>
              <a:buFont typeface="Wingdings" panose="05000000000000000000" pitchFamily="2" charset="2"/>
              <a:buChar char="Ø"/>
            </a:pPr>
            <a:r>
              <a:rPr lang="fr-FR" i="0" dirty="0"/>
              <a:t>Politique fiscale et administration des recettes</a:t>
            </a:r>
          </a:p>
          <a:p>
            <a:pPr eaLnBrk="1" hangingPunct="1">
              <a:spcBef>
                <a:spcPts val="600"/>
              </a:spcBef>
              <a:buClrTx/>
              <a:buFont typeface="Wingdings" panose="05000000000000000000" pitchFamily="2" charset="2"/>
              <a:buChar char="Ø"/>
            </a:pPr>
            <a:r>
              <a:rPr lang="fr-FR" i="0" dirty="0"/>
              <a:t>Principales catégories de recettes</a:t>
            </a:r>
          </a:p>
          <a:p>
            <a:pPr eaLnBrk="1" hangingPunct="1">
              <a:spcBef>
                <a:spcPts val="600"/>
              </a:spcBef>
              <a:buClrTx/>
              <a:buFont typeface="Wingdings" panose="05000000000000000000" pitchFamily="2" charset="2"/>
              <a:buChar char="Ø"/>
            </a:pPr>
            <a:r>
              <a:rPr lang="fr-FR" i="0" dirty="0"/>
              <a:t>Conditions en termes de performance, de transparence </a:t>
            </a:r>
            <a:r>
              <a:rPr lang="fr-FR" i="0" dirty="0" smtClean="0"/>
              <a:t>et de régularité de procédure</a:t>
            </a:r>
          </a:p>
          <a:p>
            <a:pPr eaLnBrk="1" hangingPunct="1">
              <a:spcBef>
                <a:spcPts val="600"/>
              </a:spcBef>
              <a:buClrTx/>
              <a:buFont typeface="Wingdings" panose="05000000000000000000" pitchFamily="2" charset="2"/>
              <a:buChar char="Ø"/>
            </a:pPr>
            <a:r>
              <a:rPr lang="fr-FR" i="0" dirty="0" smtClean="0"/>
              <a:t>Les évaluations de l’administration fiscale</a:t>
            </a:r>
          </a:p>
          <a:p>
            <a:pPr eaLnBrk="1" hangingPunct="1">
              <a:spcBef>
                <a:spcPts val="600"/>
              </a:spcBef>
              <a:buClrTx/>
              <a:buFont typeface="Wingdings" panose="05000000000000000000" pitchFamily="2" charset="2"/>
              <a:buChar char="Ø"/>
            </a:pPr>
            <a:r>
              <a:rPr lang="fr-FR" i="0" dirty="0" smtClean="0"/>
              <a:t>Dispositifs institutionnels</a:t>
            </a:r>
          </a:p>
          <a:p>
            <a:pPr eaLnBrk="1" hangingPunct="1">
              <a:spcBef>
                <a:spcPts val="600"/>
              </a:spcBef>
              <a:buClrTx/>
              <a:buFont typeface="Wingdings" panose="05000000000000000000" pitchFamily="2" charset="2"/>
              <a:buChar char="Ø"/>
            </a:pPr>
            <a:r>
              <a:rPr lang="fr-FR" b="1" i="0" dirty="0" smtClean="0">
                <a:solidFill>
                  <a:srgbClr val="FF0000"/>
                </a:solidFill>
              </a:rPr>
              <a:t>Prévisions de recettes</a:t>
            </a:r>
          </a:p>
          <a:p>
            <a:pPr eaLnBrk="1" hangingPunct="1">
              <a:spcBef>
                <a:spcPts val="600"/>
              </a:spcBef>
              <a:buClrTx/>
              <a:buFont typeface="Wingdings" panose="05000000000000000000" pitchFamily="2" charset="2"/>
              <a:buChar char="Ø"/>
            </a:pPr>
            <a:r>
              <a:rPr lang="fr-FR" i="0" dirty="0" smtClean="0"/>
              <a:t>Les pays riches en ressources naturelles </a:t>
            </a:r>
          </a:p>
          <a:p>
            <a:pPr eaLnBrk="1" hangingPunct="1">
              <a:spcAft>
                <a:spcPts val="1200"/>
              </a:spcAft>
            </a:pPr>
            <a:endParaRPr lang="fr-BE" dirty="0" smtClean="0"/>
          </a:p>
        </p:txBody>
      </p:sp>
      <p:sp>
        <p:nvSpPr>
          <p:cNvPr id="12291" name="Titre 2"/>
          <p:cNvSpPr>
            <a:spLocks noGrp="1"/>
          </p:cNvSpPr>
          <p:nvPr>
            <p:ph type="title" idx="4294967295"/>
          </p:nvPr>
        </p:nvSpPr>
        <p:spPr>
          <a:xfrm>
            <a:off x="2195736" y="1162100"/>
            <a:ext cx="4357464" cy="1143000"/>
          </a:xfrm>
          <a:ln/>
        </p:spPr>
        <p:txBody>
          <a:bodyPr/>
          <a:lstStyle/>
          <a:p>
            <a:pPr indent="0" eaLnBrk="1" hangingPunct="1"/>
            <a:r>
              <a:rPr lang="en-US" dirty="0" smtClean="0"/>
              <a:t>Plan du module</a:t>
            </a:r>
            <a:endParaRPr lang="fr-BE" dirty="0" smtClean="0"/>
          </a:p>
        </p:txBody>
      </p:sp>
      <p:sp>
        <p:nvSpPr>
          <p:cNvPr id="12292" name="Espace réservé du numéro de diapositive 3"/>
          <p:cNvSpPr>
            <a:spLocks noGrp="1"/>
          </p:cNvSpPr>
          <p:nvPr>
            <p:ph type="sldNum" sz="quarter" idx="10"/>
          </p:nvPr>
        </p:nvSpPr>
        <p:spPr>
          <a:noFill/>
        </p:spPr>
        <p:txBody>
          <a:bodyPr/>
          <a:lstStyle/>
          <a:p>
            <a:fld id="{979DD312-8E68-47C0-89CA-B8B19B1B95F1}" type="slidenum">
              <a:rPr lang="en-GB" smtClean="0"/>
              <a:pPr/>
              <a:t>22</a:t>
            </a:fld>
            <a:endParaRPr lang="en-GB" smtClean="0"/>
          </a:p>
        </p:txBody>
      </p:sp>
    </p:spTree>
    <p:extLst>
      <p:ext uri="{BB962C8B-B14F-4D97-AF65-F5344CB8AC3E}">
        <p14:creationId xmlns:p14="http://schemas.microsoft.com/office/powerpoint/2010/main" val="3325981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u contenu 1"/>
          <p:cNvSpPr>
            <a:spLocks noGrp="1"/>
          </p:cNvSpPr>
          <p:nvPr>
            <p:ph idx="1"/>
          </p:nvPr>
        </p:nvSpPr>
        <p:spPr>
          <a:xfrm>
            <a:off x="285750" y="2357438"/>
            <a:ext cx="8229600" cy="3465512"/>
          </a:xfrm>
        </p:spPr>
        <p:txBody>
          <a:bodyPr/>
          <a:lstStyle/>
          <a:p>
            <a:pPr eaLnBrk="1" hangingPunct="1">
              <a:spcAft>
                <a:spcPts val="1200"/>
              </a:spcAft>
              <a:buClrTx/>
            </a:pPr>
            <a:r>
              <a:rPr lang="fr-BE" i="0" dirty="0" smtClean="0"/>
              <a:t>Il est important d’avoir des estimations précises des recettes</a:t>
            </a:r>
          </a:p>
          <a:p>
            <a:pPr lvl="1" eaLnBrk="1" hangingPunct="1">
              <a:spcAft>
                <a:spcPts val="1200"/>
              </a:spcAft>
              <a:buClrTx/>
              <a:buFont typeface="Wingdings" panose="05000000000000000000" pitchFamily="2" charset="2"/>
              <a:buChar char="§"/>
            </a:pPr>
            <a:r>
              <a:rPr lang="fr-BE" sz="2200" b="0" dirty="0" smtClean="0"/>
              <a:t>Légalement, le montant budgétisé des recettes pour l’année t n’est qu’une prévision seulement</a:t>
            </a:r>
          </a:p>
          <a:p>
            <a:pPr lvl="1" eaLnBrk="1" hangingPunct="1">
              <a:spcAft>
                <a:spcPts val="1200"/>
              </a:spcAft>
              <a:buClrTx/>
              <a:buFont typeface="Wingdings" panose="05000000000000000000" pitchFamily="2" charset="2"/>
              <a:buChar char="§"/>
            </a:pPr>
            <a:r>
              <a:rPr lang="fr-BE" sz="2200" b="0" dirty="0" smtClean="0"/>
              <a:t>Pour la préparation du budget: la détermination des plafonds des dépenses en dépend</a:t>
            </a:r>
          </a:p>
          <a:p>
            <a:pPr lvl="1" eaLnBrk="1" hangingPunct="1">
              <a:spcAft>
                <a:spcPts val="1200"/>
              </a:spcAft>
              <a:buClrTx/>
              <a:buFont typeface="Wingdings" panose="05000000000000000000" pitchFamily="2" charset="2"/>
              <a:buChar char="§"/>
            </a:pPr>
            <a:r>
              <a:rPr lang="fr-BE" sz="2200" b="0" dirty="0" smtClean="0"/>
              <a:t>Pour une cohérence à moyen-terme (par ex,. évolution sur la durée des recettes en cas de réduction tarifaire et d’introduction de la TVA)</a:t>
            </a:r>
          </a:p>
          <a:p>
            <a:pPr eaLnBrk="1" hangingPunct="1"/>
            <a:endParaRPr lang="fr-BE" dirty="0" smtClean="0"/>
          </a:p>
        </p:txBody>
      </p:sp>
      <p:sp>
        <p:nvSpPr>
          <p:cNvPr id="27651" name="Titre 2"/>
          <p:cNvSpPr>
            <a:spLocks noGrp="1"/>
          </p:cNvSpPr>
          <p:nvPr>
            <p:ph type="title" idx="4294967295"/>
          </p:nvPr>
        </p:nvSpPr>
        <p:spPr>
          <a:xfrm>
            <a:off x="0" y="1214438"/>
            <a:ext cx="9144000" cy="1143000"/>
          </a:xfrm>
          <a:ln/>
        </p:spPr>
        <p:txBody>
          <a:bodyPr/>
          <a:lstStyle/>
          <a:p>
            <a:pPr indent="0" eaLnBrk="1" hangingPunct="1"/>
            <a:r>
              <a:rPr lang="fr-FR" i="1" dirty="0" smtClean="0"/>
              <a:t>Prévisions de recettes </a:t>
            </a:r>
            <a:r>
              <a:rPr lang="en-US" i="1" dirty="0" smtClean="0"/>
              <a:t>(1)</a:t>
            </a:r>
            <a:endParaRPr lang="fr-BE" i="1" dirty="0" smtClean="0"/>
          </a:p>
        </p:txBody>
      </p:sp>
      <p:sp>
        <p:nvSpPr>
          <p:cNvPr id="27652" name="Espace réservé du numéro de diapositive 3"/>
          <p:cNvSpPr>
            <a:spLocks noGrp="1"/>
          </p:cNvSpPr>
          <p:nvPr>
            <p:ph type="sldNum" sz="quarter" idx="10"/>
          </p:nvPr>
        </p:nvSpPr>
        <p:spPr>
          <a:noFill/>
        </p:spPr>
        <p:txBody>
          <a:bodyPr/>
          <a:lstStyle/>
          <a:p>
            <a:fld id="{C3D19CA5-6C56-4E26-ABF1-23FB51042862}" type="slidenum">
              <a:rPr lang="en-GB" smtClean="0"/>
              <a:pPr/>
              <a:t>23</a:t>
            </a:fld>
            <a:endParaRPr lang="en-GB"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u contenu 1"/>
          <p:cNvSpPr>
            <a:spLocks noGrp="1"/>
          </p:cNvSpPr>
          <p:nvPr>
            <p:ph idx="1"/>
          </p:nvPr>
        </p:nvSpPr>
        <p:spPr>
          <a:xfrm>
            <a:off x="89693" y="1988840"/>
            <a:ext cx="8964613" cy="4608513"/>
          </a:xfrm>
        </p:spPr>
        <p:txBody>
          <a:bodyPr/>
          <a:lstStyle/>
          <a:p>
            <a:pPr eaLnBrk="1" hangingPunct="1">
              <a:buClrTx/>
              <a:buFont typeface="Wingdings" panose="05000000000000000000" pitchFamily="2" charset="2"/>
              <a:buChar char="Ø"/>
            </a:pPr>
            <a:r>
              <a:rPr lang="fr-BE" sz="2000" i="0" dirty="0" smtClean="0">
                <a:latin typeface="+mj-lt"/>
                <a:cs typeface="Arial" panose="020B0604020202020204" pitchFamily="34" charset="0"/>
              </a:rPr>
              <a:t>Etape 1. Prévision à fiscalité inchangée. Méthodes:</a:t>
            </a:r>
          </a:p>
          <a:p>
            <a:pPr lvl="1"/>
            <a:r>
              <a:rPr lang="fr-FR" i="0" dirty="0">
                <a:latin typeface="+mj-lt"/>
                <a:cs typeface="Arial" panose="020B0604020202020204" pitchFamily="34" charset="0"/>
              </a:rPr>
              <a:t>Taux effectif</a:t>
            </a:r>
            <a:r>
              <a:rPr lang="fr-FR" b="0" i="0" dirty="0">
                <a:latin typeface="+mj-lt"/>
                <a:cs typeface="Arial" panose="020B0604020202020204" pitchFamily="34" charset="0"/>
              </a:rPr>
              <a:t>. </a:t>
            </a:r>
            <a:r>
              <a:rPr lang="fr-FR" b="0" i="0" dirty="0" smtClean="0">
                <a:latin typeface="+mj-lt"/>
                <a:cs typeface="Arial" panose="020B0604020202020204" pitchFamily="34" charset="0"/>
              </a:rPr>
              <a:t>Multiplier</a:t>
            </a:r>
            <a:r>
              <a:rPr lang="fr-FR" b="0" i="0" dirty="0">
                <a:latin typeface="+mj-lt"/>
                <a:cs typeface="Arial" panose="020B0604020202020204" pitchFamily="34" charset="0"/>
              </a:rPr>
              <a:t>, pour chaque impôt, </a:t>
            </a:r>
            <a:r>
              <a:rPr lang="fr-FR" b="0" i="0" dirty="0" smtClean="0">
                <a:latin typeface="+mj-lt"/>
                <a:cs typeface="Arial" panose="020B0604020202020204" pitchFamily="34" charset="0"/>
              </a:rPr>
              <a:t>la prévision </a:t>
            </a:r>
            <a:r>
              <a:rPr lang="fr-FR" b="0" i="0" dirty="0">
                <a:latin typeface="+mj-lt"/>
                <a:cs typeface="Arial" panose="020B0604020202020204" pitchFamily="34" charset="0"/>
              </a:rPr>
              <a:t>de la base imposable par le taux d’imposition effectif correspondant</a:t>
            </a:r>
            <a:r>
              <a:rPr lang="fr-FR" b="0" i="0" dirty="0" smtClean="0">
                <a:latin typeface="+mj-lt"/>
                <a:cs typeface="Arial" panose="020B0604020202020204" pitchFamily="34" charset="0"/>
              </a:rPr>
              <a:t>. Les taux effectif est calculé à partir des données passées </a:t>
            </a:r>
          </a:p>
          <a:p>
            <a:pPr lvl="1"/>
            <a:r>
              <a:rPr lang="fr-FR" i="0" dirty="0" smtClean="0">
                <a:latin typeface="+mj-lt"/>
                <a:cs typeface="Arial" panose="020B0604020202020204" pitchFamily="34" charset="0"/>
              </a:rPr>
              <a:t>Élasticité</a:t>
            </a:r>
            <a:r>
              <a:rPr lang="fr-FR" b="0" i="0" dirty="0">
                <a:latin typeface="+mj-lt"/>
                <a:cs typeface="Arial" panose="020B0604020202020204" pitchFamily="34" charset="0"/>
              </a:rPr>
              <a:t>. </a:t>
            </a:r>
            <a:r>
              <a:rPr lang="fr-FR" b="0" i="0" dirty="0" smtClean="0">
                <a:latin typeface="+mj-lt"/>
                <a:cs typeface="Arial" panose="020B0604020202020204" pitchFamily="34" charset="0"/>
              </a:rPr>
              <a:t>Relation </a:t>
            </a:r>
            <a:r>
              <a:rPr lang="fr-FR" b="0" i="0" dirty="0">
                <a:latin typeface="+mj-lt"/>
                <a:cs typeface="Arial" panose="020B0604020202020204" pitchFamily="34" charset="0"/>
              </a:rPr>
              <a:t>empirique stable entre </a:t>
            </a:r>
            <a:r>
              <a:rPr lang="fr-FR" b="0" i="0" dirty="0" smtClean="0">
                <a:latin typeface="+mj-lt"/>
                <a:cs typeface="Arial" panose="020B0604020202020204" pitchFamily="34" charset="0"/>
              </a:rPr>
              <a:t>la croissance </a:t>
            </a:r>
            <a:r>
              <a:rPr lang="fr-FR" b="0" i="0" dirty="0">
                <a:latin typeface="+mj-lt"/>
                <a:cs typeface="Arial" panose="020B0604020202020204" pitchFamily="34" charset="0"/>
              </a:rPr>
              <a:t>des recettes procurées par chaque impôt et celle de la base </a:t>
            </a:r>
            <a:r>
              <a:rPr lang="fr-FR" b="0" i="0" dirty="0" smtClean="0">
                <a:latin typeface="+mj-lt"/>
                <a:cs typeface="Arial" panose="020B0604020202020204" pitchFamily="34" charset="0"/>
              </a:rPr>
              <a:t>imposable correspondante. </a:t>
            </a:r>
            <a:endParaRPr lang="fr-FR" b="0" i="0" dirty="0">
              <a:latin typeface="+mj-lt"/>
              <a:cs typeface="Arial" panose="020B0604020202020204" pitchFamily="34" charset="0"/>
            </a:endParaRPr>
          </a:p>
          <a:p>
            <a:pPr lvl="1"/>
            <a:r>
              <a:rPr lang="fr-FR" i="0" dirty="0" smtClean="0">
                <a:latin typeface="+mj-lt"/>
                <a:cs typeface="Arial" panose="020B0604020202020204" pitchFamily="34" charset="0"/>
              </a:rPr>
              <a:t>Tendance</a:t>
            </a:r>
            <a:r>
              <a:rPr lang="fr-FR" b="0" i="0" dirty="0" smtClean="0">
                <a:latin typeface="+mj-lt"/>
                <a:cs typeface="Arial" panose="020B0604020202020204" pitchFamily="34" charset="0"/>
              </a:rPr>
              <a:t>. </a:t>
            </a:r>
            <a:r>
              <a:rPr lang="fr-FR" b="0" i="0" dirty="0">
                <a:latin typeface="+mj-lt"/>
                <a:cs typeface="Arial" panose="020B0604020202020204" pitchFamily="34" charset="0"/>
              </a:rPr>
              <a:t> </a:t>
            </a:r>
            <a:r>
              <a:rPr lang="fr-FR" b="0" i="0" dirty="0" smtClean="0">
                <a:latin typeface="+mj-lt"/>
                <a:cs typeface="Arial" panose="020B0604020202020204" pitchFamily="34" charset="0"/>
              </a:rPr>
              <a:t>Tendances </a:t>
            </a:r>
            <a:r>
              <a:rPr lang="fr-FR" b="0" i="0" dirty="0">
                <a:latin typeface="+mj-lt"/>
                <a:cs typeface="Arial" panose="020B0604020202020204" pitchFamily="34" charset="0"/>
              </a:rPr>
              <a:t>passées, complétées par des </a:t>
            </a:r>
            <a:r>
              <a:rPr lang="fr-FR" b="0" i="0" dirty="0" smtClean="0">
                <a:latin typeface="+mj-lt"/>
                <a:cs typeface="Arial" panose="020B0604020202020204" pitchFamily="34" charset="0"/>
              </a:rPr>
              <a:t>informations spécifiques </a:t>
            </a:r>
            <a:r>
              <a:rPr lang="fr-FR" b="0" i="0" dirty="0">
                <a:latin typeface="+mj-lt"/>
                <a:cs typeface="Arial" panose="020B0604020202020204" pitchFamily="34" charset="0"/>
              </a:rPr>
              <a:t>sur chaque source de </a:t>
            </a:r>
            <a:r>
              <a:rPr lang="fr-FR" b="0" i="0" dirty="0" smtClean="0">
                <a:latin typeface="+mj-lt"/>
                <a:cs typeface="Arial" panose="020B0604020202020204" pitchFamily="34" charset="0"/>
              </a:rPr>
              <a:t>recettes (lorsqu’une relation avec les paramètres économiques est difficile à établir)</a:t>
            </a:r>
          </a:p>
          <a:p>
            <a:pPr>
              <a:buClrTx/>
              <a:buFont typeface="Wingdings" panose="05000000000000000000" pitchFamily="2" charset="2"/>
              <a:buChar char="Ø"/>
            </a:pPr>
            <a:r>
              <a:rPr lang="fr-FR" sz="2000" i="0" dirty="0" smtClean="0">
                <a:latin typeface="+mj-lt"/>
                <a:cs typeface="Arial" panose="020B0604020202020204" pitchFamily="34" charset="0"/>
              </a:rPr>
              <a:t>Etape 2. Evaluation de l’impact financier des nouvelles mesures fiscales</a:t>
            </a:r>
            <a:endParaRPr lang="fr-BE" sz="2000" i="0" dirty="0" smtClean="0">
              <a:latin typeface="+mj-lt"/>
              <a:cs typeface="Arial" panose="020B0604020202020204" pitchFamily="34" charset="0"/>
            </a:endParaRPr>
          </a:p>
        </p:txBody>
      </p:sp>
      <p:sp>
        <p:nvSpPr>
          <p:cNvPr id="28675" name="Titre 2"/>
          <p:cNvSpPr>
            <a:spLocks noGrp="1"/>
          </p:cNvSpPr>
          <p:nvPr>
            <p:ph type="title" idx="4294967295"/>
          </p:nvPr>
        </p:nvSpPr>
        <p:spPr>
          <a:xfrm>
            <a:off x="0" y="981075"/>
            <a:ext cx="9144000" cy="1143000"/>
          </a:xfrm>
          <a:ln/>
        </p:spPr>
        <p:txBody>
          <a:bodyPr/>
          <a:lstStyle/>
          <a:p>
            <a:pPr indent="0" eaLnBrk="1" hangingPunct="1"/>
            <a:r>
              <a:rPr lang="fr-FR" sz="2900" i="1" dirty="0" smtClean="0"/>
              <a:t>Prévisions et projections en matière de recettes (2)</a:t>
            </a:r>
          </a:p>
        </p:txBody>
      </p:sp>
      <p:sp>
        <p:nvSpPr>
          <p:cNvPr id="28676" name="Espace réservé du numéro de diapositive 3"/>
          <p:cNvSpPr>
            <a:spLocks noGrp="1"/>
          </p:cNvSpPr>
          <p:nvPr>
            <p:ph type="sldNum" sz="quarter" idx="10"/>
          </p:nvPr>
        </p:nvSpPr>
        <p:spPr>
          <a:noFill/>
        </p:spPr>
        <p:txBody>
          <a:bodyPr/>
          <a:lstStyle/>
          <a:p>
            <a:fld id="{8498233D-582D-4D3F-A890-9CBADBB9EFF3}" type="slidenum">
              <a:rPr lang="en-GB" smtClean="0"/>
              <a:pPr/>
              <a:t>24</a:t>
            </a:fld>
            <a:endParaRPr lang="en-GB"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1"/>
          <p:cNvSpPr>
            <a:spLocks noGrp="1"/>
          </p:cNvSpPr>
          <p:nvPr>
            <p:ph idx="1"/>
          </p:nvPr>
        </p:nvSpPr>
        <p:spPr>
          <a:xfrm>
            <a:off x="309818" y="2420888"/>
            <a:ext cx="8858280" cy="3679825"/>
          </a:xfrm>
        </p:spPr>
        <p:txBody>
          <a:bodyPr/>
          <a:lstStyle/>
          <a:p>
            <a:pPr eaLnBrk="1" hangingPunct="1">
              <a:spcBef>
                <a:spcPts val="600"/>
              </a:spcBef>
              <a:buClrTx/>
              <a:buFont typeface="Wingdings" panose="05000000000000000000" pitchFamily="2" charset="2"/>
              <a:buChar char="Ø"/>
            </a:pPr>
            <a:r>
              <a:rPr lang="fr-FR" i="0" dirty="0"/>
              <a:t>Politique fiscale et administration des recettes</a:t>
            </a:r>
          </a:p>
          <a:p>
            <a:pPr eaLnBrk="1" hangingPunct="1">
              <a:spcBef>
                <a:spcPts val="600"/>
              </a:spcBef>
              <a:buClrTx/>
              <a:buFont typeface="Wingdings" panose="05000000000000000000" pitchFamily="2" charset="2"/>
              <a:buChar char="Ø"/>
            </a:pPr>
            <a:r>
              <a:rPr lang="fr-FR" i="0" dirty="0"/>
              <a:t>Principales catégories de recettes</a:t>
            </a:r>
          </a:p>
          <a:p>
            <a:pPr eaLnBrk="1" hangingPunct="1">
              <a:spcBef>
                <a:spcPts val="600"/>
              </a:spcBef>
              <a:buClrTx/>
              <a:buFont typeface="Wingdings" panose="05000000000000000000" pitchFamily="2" charset="2"/>
              <a:buChar char="Ø"/>
            </a:pPr>
            <a:r>
              <a:rPr lang="fr-FR" i="0" dirty="0"/>
              <a:t>Conditions </a:t>
            </a:r>
            <a:r>
              <a:rPr lang="fr-FR" i="0" dirty="0" smtClean="0"/>
              <a:t>en termes de performance, de transparence et de régularité de procédure</a:t>
            </a:r>
          </a:p>
          <a:p>
            <a:pPr eaLnBrk="1" hangingPunct="1">
              <a:spcBef>
                <a:spcPts val="600"/>
              </a:spcBef>
              <a:buClrTx/>
              <a:buFont typeface="Wingdings" panose="05000000000000000000" pitchFamily="2" charset="2"/>
              <a:buChar char="Ø"/>
            </a:pPr>
            <a:r>
              <a:rPr lang="fr-FR" i="0" dirty="0" smtClean="0"/>
              <a:t>Les évaluations de l’administration fiscale</a:t>
            </a:r>
          </a:p>
          <a:p>
            <a:pPr eaLnBrk="1" hangingPunct="1">
              <a:spcBef>
                <a:spcPts val="600"/>
              </a:spcBef>
              <a:buClrTx/>
              <a:buFont typeface="Wingdings" panose="05000000000000000000" pitchFamily="2" charset="2"/>
              <a:buChar char="Ø"/>
            </a:pPr>
            <a:r>
              <a:rPr lang="fr-FR" i="0" dirty="0" smtClean="0"/>
              <a:t>Dispositifs institutionnels</a:t>
            </a:r>
          </a:p>
          <a:p>
            <a:pPr eaLnBrk="1" hangingPunct="1">
              <a:spcBef>
                <a:spcPts val="600"/>
              </a:spcBef>
              <a:buClrTx/>
              <a:buFont typeface="Wingdings" panose="05000000000000000000" pitchFamily="2" charset="2"/>
              <a:buChar char="Ø"/>
            </a:pPr>
            <a:r>
              <a:rPr lang="fr-FR" i="0" dirty="0" smtClean="0"/>
              <a:t>Prévisions de recettes</a:t>
            </a:r>
          </a:p>
          <a:p>
            <a:pPr eaLnBrk="1" hangingPunct="1">
              <a:spcBef>
                <a:spcPts val="600"/>
              </a:spcBef>
              <a:buClrTx/>
              <a:buFont typeface="Wingdings" panose="05000000000000000000" pitchFamily="2" charset="2"/>
              <a:buChar char="Ø"/>
            </a:pPr>
            <a:r>
              <a:rPr lang="fr-FR" b="1" i="0" dirty="0" smtClean="0">
                <a:solidFill>
                  <a:srgbClr val="FF0000"/>
                </a:solidFill>
              </a:rPr>
              <a:t>Les pays riches en ressources naturelles </a:t>
            </a:r>
          </a:p>
          <a:p>
            <a:pPr eaLnBrk="1" hangingPunct="1">
              <a:spcAft>
                <a:spcPts val="1200"/>
              </a:spcAft>
            </a:pPr>
            <a:endParaRPr lang="fr-BE" dirty="0" smtClean="0"/>
          </a:p>
        </p:txBody>
      </p:sp>
      <p:sp>
        <p:nvSpPr>
          <p:cNvPr id="12291" name="Titre 2"/>
          <p:cNvSpPr>
            <a:spLocks noGrp="1"/>
          </p:cNvSpPr>
          <p:nvPr>
            <p:ph type="title" idx="4294967295"/>
          </p:nvPr>
        </p:nvSpPr>
        <p:spPr>
          <a:xfrm>
            <a:off x="2195736" y="1162100"/>
            <a:ext cx="4357464" cy="1143000"/>
          </a:xfrm>
          <a:ln/>
        </p:spPr>
        <p:txBody>
          <a:bodyPr/>
          <a:lstStyle/>
          <a:p>
            <a:pPr indent="0" eaLnBrk="1" hangingPunct="1"/>
            <a:r>
              <a:rPr lang="en-US" dirty="0" smtClean="0"/>
              <a:t>Plan du module</a:t>
            </a:r>
            <a:endParaRPr lang="fr-BE" dirty="0" smtClean="0"/>
          </a:p>
        </p:txBody>
      </p:sp>
      <p:sp>
        <p:nvSpPr>
          <p:cNvPr id="12292" name="Espace réservé du numéro de diapositive 3"/>
          <p:cNvSpPr>
            <a:spLocks noGrp="1"/>
          </p:cNvSpPr>
          <p:nvPr>
            <p:ph type="sldNum" sz="quarter" idx="10"/>
          </p:nvPr>
        </p:nvSpPr>
        <p:spPr>
          <a:noFill/>
        </p:spPr>
        <p:txBody>
          <a:bodyPr/>
          <a:lstStyle/>
          <a:p>
            <a:fld id="{979DD312-8E68-47C0-89CA-B8B19B1B95F1}" type="slidenum">
              <a:rPr lang="en-GB" smtClean="0"/>
              <a:pPr/>
              <a:t>25</a:t>
            </a:fld>
            <a:endParaRPr lang="en-GB" smtClean="0"/>
          </a:p>
        </p:txBody>
      </p:sp>
    </p:spTree>
    <p:extLst>
      <p:ext uri="{BB962C8B-B14F-4D97-AF65-F5344CB8AC3E}">
        <p14:creationId xmlns:p14="http://schemas.microsoft.com/office/powerpoint/2010/main" val="613647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441988" y="2623324"/>
            <a:ext cx="8229600" cy="3529013"/>
          </a:xfrm>
        </p:spPr>
        <p:txBody>
          <a:bodyPr/>
          <a:lstStyle/>
          <a:p>
            <a:pPr>
              <a:spcBef>
                <a:spcPts val="1200"/>
              </a:spcBef>
              <a:spcAft>
                <a:spcPts val="600"/>
              </a:spcAft>
              <a:buClrTx/>
            </a:pPr>
            <a:r>
              <a:rPr lang="fr-FR" i="0" dirty="0" smtClean="0"/>
              <a:t>Base imposable étroite</a:t>
            </a:r>
          </a:p>
          <a:p>
            <a:pPr>
              <a:spcBef>
                <a:spcPts val="1200"/>
              </a:spcBef>
              <a:spcAft>
                <a:spcPts val="600"/>
              </a:spcAft>
              <a:buClrTx/>
            </a:pPr>
            <a:r>
              <a:rPr lang="fr-FR" i="0" dirty="0" smtClean="0"/>
              <a:t>Exposés à la volatilité des marchés</a:t>
            </a:r>
          </a:p>
          <a:p>
            <a:pPr>
              <a:spcBef>
                <a:spcPts val="1200"/>
              </a:spcBef>
              <a:spcAft>
                <a:spcPts val="600"/>
              </a:spcAft>
              <a:buClrTx/>
            </a:pPr>
            <a:r>
              <a:rPr lang="fr-FR" i="0" dirty="0" smtClean="0"/>
              <a:t>Services fiscaux spécialisés</a:t>
            </a:r>
          </a:p>
          <a:p>
            <a:pPr>
              <a:spcBef>
                <a:spcPts val="1200"/>
              </a:spcBef>
              <a:spcAft>
                <a:spcPts val="600"/>
              </a:spcAft>
              <a:buClrTx/>
            </a:pPr>
            <a:r>
              <a:rPr lang="fr-FR" i="0" dirty="0" smtClean="0"/>
              <a:t>Fort potentiel de corruption/fraude</a:t>
            </a:r>
          </a:p>
          <a:p>
            <a:pPr>
              <a:spcBef>
                <a:spcPts val="1200"/>
              </a:spcBef>
              <a:spcAft>
                <a:spcPts val="600"/>
              </a:spcAft>
              <a:buClrTx/>
            </a:pPr>
            <a:r>
              <a:rPr lang="fr-FR" sz="2400" b="0" i="0" dirty="0" smtClean="0"/>
              <a:t>Les revenus des ressources naturelles peuvent être  détournés et non imposés</a:t>
            </a:r>
          </a:p>
          <a:p>
            <a:pPr>
              <a:buClr>
                <a:schemeClr val="accent2"/>
              </a:buClr>
            </a:pPr>
            <a:endParaRPr lang="en-GB" dirty="0" smtClean="0"/>
          </a:p>
        </p:txBody>
      </p:sp>
      <p:sp>
        <p:nvSpPr>
          <p:cNvPr id="29699" name="Title 2"/>
          <p:cNvSpPr>
            <a:spLocks noGrp="1"/>
          </p:cNvSpPr>
          <p:nvPr>
            <p:ph type="title" idx="4294967295"/>
          </p:nvPr>
        </p:nvSpPr>
        <p:spPr>
          <a:xfrm>
            <a:off x="109122" y="1481996"/>
            <a:ext cx="8895332" cy="1143000"/>
          </a:xfrm>
          <a:ln/>
        </p:spPr>
        <p:txBody>
          <a:bodyPr/>
          <a:lstStyle/>
          <a:p>
            <a:r>
              <a:rPr lang="fr-FR" i="1" dirty="0" smtClean="0"/>
              <a:t>Les pays riches en ressources naturelles</a:t>
            </a:r>
            <a:br>
              <a:rPr lang="fr-FR" i="1" dirty="0" smtClean="0"/>
            </a:br>
            <a:endParaRPr lang="fr-FR" i="1"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25855" y="1268760"/>
            <a:ext cx="9144000" cy="1143001"/>
          </a:xfrm>
        </p:spPr>
        <p:txBody>
          <a:bodyPr/>
          <a:lstStyle/>
          <a:p>
            <a:r>
              <a:rPr lang="en-GB" sz="2400" i="1" dirty="0" smtClean="0">
                <a:latin typeface="Verdana" charset="0"/>
              </a:rPr>
              <a:t>Extractive </a:t>
            </a:r>
            <a:r>
              <a:rPr lang="en-GB" sz="2400" i="1" dirty="0">
                <a:latin typeface="Verdana" charset="0"/>
              </a:rPr>
              <a:t>Industry Transparency Initiative (EITI</a:t>
            </a:r>
            <a:r>
              <a:rPr lang="en-GB" sz="2400" i="1" dirty="0" smtClean="0">
                <a:latin typeface="Verdana" charset="0"/>
              </a:rPr>
              <a:t>)</a:t>
            </a:r>
            <a:br>
              <a:rPr lang="en-GB" sz="2400" i="1" dirty="0" smtClean="0">
                <a:latin typeface="Verdana" charset="0"/>
              </a:rPr>
            </a:br>
            <a:r>
              <a:rPr lang="fr-FR" sz="2400" i="1" dirty="0"/>
              <a:t>Initiative pour la Transparence dans les Industries Extractives (ITIE)</a:t>
            </a:r>
            <a:endParaRPr lang="en-GB" sz="2400" i="1" dirty="0">
              <a:latin typeface="Verdana" charset="0"/>
            </a:endParaRPr>
          </a:p>
        </p:txBody>
      </p:sp>
      <p:sp>
        <p:nvSpPr>
          <p:cNvPr id="35842" name="Slide Number Placeholder 3"/>
          <p:cNvSpPr>
            <a:spLocks noGrp="1"/>
          </p:cNvSpPr>
          <p:nvPr>
            <p:ph type="sldNum" sz="quarter" idx="4294967295"/>
          </p:nvPr>
        </p:nvSpPr>
        <p:spPr>
          <a:xfrm>
            <a:off x="6553200" y="6245225"/>
            <a:ext cx="2133600" cy="47625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charset="0"/>
                <a:ea typeface="ＭＳ Ｐゴシック" charset="0"/>
                <a:cs typeface="ＭＳ Ｐゴシック" charset="0"/>
              </a:defRPr>
            </a:lvl1pPr>
            <a:lvl2pPr marL="742950" indent="-285750" eaLnBrk="0" hangingPunct="0">
              <a:defRPr sz="1200">
                <a:solidFill>
                  <a:srgbClr val="0F5494"/>
                </a:solidFill>
                <a:latin typeface="Verdana" charset="0"/>
                <a:ea typeface="ＭＳ Ｐゴシック" charset="0"/>
              </a:defRPr>
            </a:lvl2pPr>
            <a:lvl3pPr marL="1143000" indent="-228600" eaLnBrk="0" hangingPunct="0">
              <a:defRPr sz="1200">
                <a:solidFill>
                  <a:srgbClr val="0F5494"/>
                </a:solidFill>
                <a:latin typeface="Verdana" charset="0"/>
                <a:ea typeface="ＭＳ Ｐゴシック" charset="0"/>
              </a:defRPr>
            </a:lvl3pPr>
            <a:lvl4pPr marL="1600200" indent="-228600" eaLnBrk="0" hangingPunct="0">
              <a:defRPr sz="1200">
                <a:solidFill>
                  <a:srgbClr val="0F5494"/>
                </a:solidFill>
                <a:latin typeface="Verdana" charset="0"/>
                <a:ea typeface="ＭＳ Ｐゴシック" charset="0"/>
              </a:defRPr>
            </a:lvl4pPr>
            <a:lvl5pPr marL="2057400" indent="-228600" eaLnBrk="0" hangingPunct="0">
              <a:defRPr sz="1200">
                <a:solidFill>
                  <a:srgbClr val="0F5494"/>
                </a:solidFill>
                <a:latin typeface="Verdana" charset="0"/>
                <a:ea typeface="ＭＳ Ｐゴシック" charset="0"/>
              </a:defRPr>
            </a:lvl5pPr>
            <a:lvl6pPr marL="2514600" indent="-228600" eaLnBrk="0" fontAlgn="base" hangingPunct="0">
              <a:spcBef>
                <a:spcPct val="0"/>
              </a:spcBef>
              <a:spcAft>
                <a:spcPct val="0"/>
              </a:spcAft>
              <a:defRPr sz="1200">
                <a:solidFill>
                  <a:srgbClr val="0F5494"/>
                </a:solidFill>
                <a:latin typeface="Verdana" charset="0"/>
                <a:ea typeface="ＭＳ Ｐゴシック" charset="0"/>
              </a:defRPr>
            </a:lvl6pPr>
            <a:lvl7pPr marL="2971800" indent="-228600" eaLnBrk="0" fontAlgn="base" hangingPunct="0">
              <a:spcBef>
                <a:spcPct val="0"/>
              </a:spcBef>
              <a:spcAft>
                <a:spcPct val="0"/>
              </a:spcAft>
              <a:defRPr sz="1200">
                <a:solidFill>
                  <a:srgbClr val="0F5494"/>
                </a:solidFill>
                <a:latin typeface="Verdana" charset="0"/>
                <a:ea typeface="ＭＳ Ｐゴシック" charset="0"/>
              </a:defRPr>
            </a:lvl7pPr>
            <a:lvl8pPr marL="3429000" indent="-228600" eaLnBrk="0" fontAlgn="base" hangingPunct="0">
              <a:spcBef>
                <a:spcPct val="0"/>
              </a:spcBef>
              <a:spcAft>
                <a:spcPct val="0"/>
              </a:spcAft>
              <a:defRPr sz="1200">
                <a:solidFill>
                  <a:srgbClr val="0F5494"/>
                </a:solidFill>
                <a:latin typeface="Verdana" charset="0"/>
                <a:ea typeface="ＭＳ Ｐゴシック" charset="0"/>
              </a:defRPr>
            </a:lvl8pPr>
            <a:lvl9pPr marL="3886200" indent="-228600" eaLnBrk="0" fontAlgn="base" hangingPunct="0">
              <a:spcBef>
                <a:spcPct val="0"/>
              </a:spcBef>
              <a:spcAft>
                <a:spcPct val="0"/>
              </a:spcAft>
              <a:defRPr sz="1200">
                <a:solidFill>
                  <a:srgbClr val="0F5494"/>
                </a:solidFill>
                <a:latin typeface="Verdana" charset="0"/>
                <a:ea typeface="ＭＳ Ｐゴシック" charset="0"/>
              </a:defRPr>
            </a:lvl9pPr>
          </a:lstStyle>
          <a:p>
            <a:pPr eaLnBrk="1" hangingPunct="1"/>
            <a:fld id="{1E9D3ACC-E300-AD40-9A6A-34FFCCF73983}" type="slidenum">
              <a:rPr lang="en-GB" sz="1400">
                <a:solidFill>
                  <a:schemeClr val="tx1"/>
                </a:solidFill>
                <a:latin typeface="Arial" charset="0"/>
              </a:rPr>
              <a:pPr eaLnBrk="1" hangingPunct="1"/>
              <a:t>27</a:t>
            </a:fld>
            <a:endParaRPr lang="en-GB" sz="1400">
              <a:solidFill>
                <a:schemeClr val="tx1"/>
              </a:solidFill>
              <a:latin typeface="Arial" charset="0"/>
            </a:endParaRPr>
          </a:p>
        </p:txBody>
      </p:sp>
      <p:pic>
        <p:nvPicPr>
          <p:cNvPr id="35843"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l="2539" t="29153" r="9634" b="21761"/>
          <a:stretch>
            <a:fillRect/>
          </a:stretch>
        </p:blipFill>
        <p:spPr bwMode="auto">
          <a:xfrm>
            <a:off x="-3066" y="3068960"/>
            <a:ext cx="9144000" cy="28749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67382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Titre 2"/>
          <p:cNvSpPr>
            <a:spLocks noGrp="1"/>
          </p:cNvSpPr>
          <p:nvPr>
            <p:ph type="title"/>
          </p:nvPr>
        </p:nvSpPr>
        <p:spPr/>
        <p:txBody>
          <a:bodyPr/>
          <a:lstStyle/>
          <a:p>
            <a:endParaRPr lang="fr-FR"/>
          </a:p>
        </p:txBody>
      </p:sp>
      <p:pic>
        <p:nvPicPr>
          <p:cNvPr id="4" name="Image 3"/>
          <p:cNvPicPr>
            <a:picLocks noChangeAspect="1"/>
          </p:cNvPicPr>
          <p:nvPr/>
        </p:nvPicPr>
        <p:blipFill>
          <a:blip r:embed="rId2" cstate="print"/>
          <a:stretch>
            <a:fillRect/>
          </a:stretch>
        </p:blipFill>
        <p:spPr>
          <a:xfrm>
            <a:off x="89688" y="116632"/>
            <a:ext cx="8964560" cy="6389577"/>
          </a:xfrm>
          <a:prstGeom prst="rect">
            <a:avLst/>
          </a:prstGeom>
        </p:spPr>
      </p:pic>
    </p:spTree>
    <p:extLst>
      <p:ext uri="{BB962C8B-B14F-4D97-AF65-F5344CB8AC3E}">
        <p14:creationId xmlns:p14="http://schemas.microsoft.com/office/powerpoint/2010/main" val="18985556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u contenu 1"/>
          <p:cNvSpPr>
            <a:spLocks noGrp="1"/>
          </p:cNvSpPr>
          <p:nvPr>
            <p:ph idx="1"/>
          </p:nvPr>
        </p:nvSpPr>
        <p:spPr>
          <a:xfrm>
            <a:off x="120911" y="1882183"/>
            <a:ext cx="8565890" cy="3251200"/>
          </a:xfrm>
        </p:spPr>
        <p:txBody>
          <a:bodyPr/>
          <a:lstStyle/>
          <a:p>
            <a:pPr eaLnBrk="1" hangingPunct="1">
              <a:spcAft>
                <a:spcPts val="1200"/>
              </a:spcAft>
              <a:buClrTx/>
            </a:pPr>
            <a:r>
              <a:rPr lang="fr-FR" sz="2100" i="0" dirty="0" smtClean="0"/>
              <a:t>Une administration fiscale performante est essentielle pour mobiliser les ressources nécessaires au financement des services publics.</a:t>
            </a:r>
          </a:p>
          <a:p>
            <a:pPr eaLnBrk="1" hangingPunct="1">
              <a:spcAft>
                <a:spcPts val="1200"/>
              </a:spcAft>
              <a:buClrTx/>
            </a:pPr>
            <a:r>
              <a:rPr lang="fr-FR" sz="2100" i="0" dirty="0" smtClean="0"/>
              <a:t>Les contribuables doivent être clairement informés de leurs obligations fiscales. </a:t>
            </a:r>
          </a:p>
          <a:p>
            <a:pPr eaLnBrk="1" hangingPunct="1">
              <a:spcAft>
                <a:spcPts val="1200"/>
              </a:spcAft>
              <a:buClrTx/>
            </a:pPr>
            <a:r>
              <a:rPr lang="fr-FR" sz="2100" i="0" dirty="0" smtClean="0"/>
              <a:t>L’administration fiscale doit faire en sorte que les contribuables soient enregistrés et s’acquittent de leurs obligations fiscales, et que les recettes fiscales soient perçues &amp; déposées rapidement sur le compte central du trésor.</a:t>
            </a:r>
          </a:p>
          <a:p>
            <a:pPr eaLnBrk="1" hangingPunct="1">
              <a:buClrTx/>
            </a:pPr>
            <a:r>
              <a:rPr lang="fr-FR" sz="2100" i="0" dirty="0" smtClean="0"/>
              <a:t>La prudence est de mise avant de déléguer </a:t>
            </a:r>
            <a:r>
              <a:rPr lang="fr-FR" sz="2100" i="0" smtClean="0"/>
              <a:t>la responsabilité </a:t>
            </a:r>
            <a:r>
              <a:rPr lang="fr-FR" sz="2100" i="0" dirty="0" smtClean="0"/>
              <a:t>à un organisme de recouvrement autonome.</a:t>
            </a:r>
          </a:p>
          <a:p>
            <a:pPr eaLnBrk="1" hangingPunct="1"/>
            <a:endParaRPr lang="en-US" dirty="0" smtClean="0"/>
          </a:p>
          <a:p>
            <a:pPr eaLnBrk="1" hangingPunct="1"/>
            <a:endParaRPr lang="fr-BE" dirty="0" smtClean="0"/>
          </a:p>
        </p:txBody>
      </p:sp>
      <p:sp>
        <p:nvSpPr>
          <p:cNvPr id="30723" name="Titre 2"/>
          <p:cNvSpPr>
            <a:spLocks noGrp="1"/>
          </p:cNvSpPr>
          <p:nvPr>
            <p:ph type="title" idx="4294967295"/>
          </p:nvPr>
        </p:nvSpPr>
        <p:spPr>
          <a:xfrm>
            <a:off x="-125413" y="943685"/>
            <a:ext cx="9144000" cy="915987"/>
          </a:xfrm>
          <a:ln/>
        </p:spPr>
        <p:txBody>
          <a:bodyPr/>
          <a:lstStyle/>
          <a:p>
            <a:pPr indent="0" algn="ctr" eaLnBrk="1" hangingPunct="1"/>
            <a:r>
              <a:rPr lang="fr-FR" i="1" dirty="0" smtClean="0"/>
              <a:t>Messages clef</a:t>
            </a:r>
          </a:p>
        </p:txBody>
      </p:sp>
      <p:sp>
        <p:nvSpPr>
          <p:cNvPr id="30724" name="Espace réservé du numéro de diapositive 3"/>
          <p:cNvSpPr>
            <a:spLocks noGrp="1"/>
          </p:cNvSpPr>
          <p:nvPr>
            <p:ph type="sldNum" sz="quarter" idx="10"/>
          </p:nvPr>
        </p:nvSpPr>
        <p:spPr>
          <a:noFill/>
        </p:spPr>
        <p:txBody>
          <a:bodyPr/>
          <a:lstStyle/>
          <a:p>
            <a:fld id="{C80373BD-D0C0-4F2B-AB21-C293B5657264}" type="slidenum">
              <a:rPr lang="en-GB" smtClean="0"/>
              <a:pPr/>
              <a:t>29</a:t>
            </a:fld>
            <a:endParaRPr lang="en-GB" smtClean="0"/>
          </a:p>
        </p:txBody>
      </p:sp>
      <p:sp>
        <p:nvSpPr>
          <p:cNvPr id="5" name="Right Arrow 4"/>
          <p:cNvSpPr>
            <a:spLocks noChangeArrowheads="1"/>
          </p:cNvSpPr>
          <p:nvPr/>
        </p:nvSpPr>
        <p:spPr bwMode="auto">
          <a:xfrm>
            <a:off x="1331640" y="1041315"/>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
        <p:nvSpPr>
          <p:cNvPr id="6" name="Right Arrow 5"/>
          <p:cNvSpPr>
            <a:spLocks noChangeArrowheads="1"/>
          </p:cNvSpPr>
          <p:nvPr/>
        </p:nvSpPr>
        <p:spPr bwMode="auto">
          <a:xfrm rot="10800000">
            <a:off x="6300192" y="1052572"/>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1"/>
          <p:cNvSpPr>
            <a:spLocks noGrp="1"/>
          </p:cNvSpPr>
          <p:nvPr>
            <p:ph idx="1"/>
          </p:nvPr>
        </p:nvSpPr>
        <p:spPr>
          <a:xfrm>
            <a:off x="309818" y="2420888"/>
            <a:ext cx="8858280" cy="3679825"/>
          </a:xfrm>
        </p:spPr>
        <p:txBody>
          <a:bodyPr/>
          <a:lstStyle/>
          <a:p>
            <a:pPr eaLnBrk="1" hangingPunct="1">
              <a:spcBef>
                <a:spcPts val="600"/>
              </a:spcBef>
              <a:buClrTx/>
              <a:buFont typeface="Wingdings" panose="05000000000000000000" pitchFamily="2" charset="2"/>
              <a:buChar char="Ø"/>
            </a:pPr>
            <a:r>
              <a:rPr lang="fr-FR" b="1" i="0" dirty="0" smtClean="0">
                <a:solidFill>
                  <a:srgbClr val="FF0000"/>
                </a:solidFill>
              </a:rPr>
              <a:t>Politique fiscale et administration des recettes</a:t>
            </a:r>
          </a:p>
          <a:p>
            <a:pPr eaLnBrk="1" hangingPunct="1">
              <a:spcBef>
                <a:spcPts val="600"/>
              </a:spcBef>
              <a:buClrTx/>
              <a:buFont typeface="Wingdings" panose="05000000000000000000" pitchFamily="2" charset="2"/>
              <a:buChar char="Ø"/>
            </a:pPr>
            <a:r>
              <a:rPr lang="fr-FR" i="0" dirty="0" smtClean="0"/>
              <a:t>Principales catégories de recettes</a:t>
            </a:r>
          </a:p>
          <a:p>
            <a:pPr eaLnBrk="1" hangingPunct="1">
              <a:spcBef>
                <a:spcPts val="600"/>
              </a:spcBef>
              <a:buClrTx/>
              <a:buFont typeface="Wingdings" panose="05000000000000000000" pitchFamily="2" charset="2"/>
              <a:buChar char="Ø"/>
            </a:pPr>
            <a:r>
              <a:rPr lang="fr-FR" i="0" dirty="0" smtClean="0"/>
              <a:t>Conditions en termes de performance, de transparence et de régularité de procédure</a:t>
            </a:r>
          </a:p>
          <a:p>
            <a:pPr eaLnBrk="1" hangingPunct="1">
              <a:spcBef>
                <a:spcPts val="600"/>
              </a:spcBef>
              <a:buClrTx/>
              <a:buFont typeface="Wingdings" panose="05000000000000000000" pitchFamily="2" charset="2"/>
              <a:buChar char="Ø"/>
            </a:pPr>
            <a:r>
              <a:rPr lang="fr-FR" i="0" dirty="0" smtClean="0"/>
              <a:t>Les évaluations de l’administration fiscale</a:t>
            </a:r>
          </a:p>
          <a:p>
            <a:pPr eaLnBrk="1" hangingPunct="1">
              <a:spcBef>
                <a:spcPts val="600"/>
              </a:spcBef>
              <a:buClrTx/>
              <a:buFont typeface="Wingdings" panose="05000000000000000000" pitchFamily="2" charset="2"/>
              <a:buChar char="Ø"/>
            </a:pPr>
            <a:r>
              <a:rPr lang="fr-FR" i="0" dirty="0" smtClean="0"/>
              <a:t>Dispositifs institutionnels</a:t>
            </a:r>
          </a:p>
          <a:p>
            <a:pPr eaLnBrk="1" hangingPunct="1">
              <a:spcBef>
                <a:spcPts val="600"/>
              </a:spcBef>
              <a:buClrTx/>
              <a:buFont typeface="Wingdings" panose="05000000000000000000" pitchFamily="2" charset="2"/>
              <a:buChar char="Ø"/>
            </a:pPr>
            <a:r>
              <a:rPr lang="fr-FR" i="0" dirty="0" smtClean="0"/>
              <a:t>Prévisions de recettes</a:t>
            </a:r>
          </a:p>
          <a:p>
            <a:pPr eaLnBrk="1" hangingPunct="1">
              <a:spcBef>
                <a:spcPts val="600"/>
              </a:spcBef>
              <a:buClrTx/>
              <a:buFont typeface="Wingdings" panose="05000000000000000000" pitchFamily="2" charset="2"/>
              <a:buChar char="Ø"/>
            </a:pPr>
            <a:r>
              <a:rPr lang="fr-FR" i="0" dirty="0" smtClean="0"/>
              <a:t>Les pays riches en ressources naturelles </a:t>
            </a:r>
          </a:p>
          <a:p>
            <a:pPr eaLnBrk="1" hangingPunct="1">
              <a:spcAft>
                <a:spcPts val="1200"/>
              </a:spcAft>
            </a:pPr>
            <a:endParaRPr lang="fr-BE" dirty="0" smtClean="0"/>
          </a:p>
        </p:txBody>
      </p:sp>
      <p:sp>
        <p:nvSpPr>
          <p:cNvPr id="12291" name="Titre 2"/>
          <p:cNvSpPr>
            <a:spLocks noGrp="1"/>
          </p:cNvSpPr>
          <p:nvPr>
            <p:ph type="title" idx="4294967295"/>
          </p:nvPr>
        </p:nvSpPr>
        <p:spPr>
          <a:xfrm>
            <a:off x="2195736" y="1162100"/>
            <a:ext cx="4357464" cy="1143000"/>
          </a:xfrm>
          <a:ln/>
        </p:spPr>
        <p:txBody>
          <a:bodyPr/>
          <a:lstStyle/>
          <a:p>
            <a:pPr indent="0" eaLnBrk="1" hangingPunct="1"/>
            <a:r>
              <a:rPr lang="en-US" dirty="0" smtClean="0"/>
              <a:t>Plan du module</a:t>
            </a:r>
            <a:endParaRPr lang="fr-BE" dirty="0" smtClean="0"/>
          </a:p>
        </p:txBody>
      </p:sp>
      <p:sp>
        <p:nvSpPr>
          <p:cNvPr id="12292" name="Espace réservé du numéro de diapositive 3"/>
          <p:cNvSpPr>
            <a:spLocks noGrp="1"/>
          </p:cNvSpPr>
          <p:nvPr>
            <p:ph type="sldNum" sz="quarter" idx="10"/>
          </p:nvPr>
        </p:nvSpPr>
        <p:spPr>
          <a:noFill/>
        </p:spPr>
        <p:txBody>
          <a:bodyPr/>
          <a:lstStyle/>
          <a:p>
            <a:fld id="{979DD312-8E68-47C0-89CA-B8B19B1B95F1}" type="slidenum">
              <a:rPr lang="en-GB" smtClean="0"/>
              <a:pPr/>
              <a:t>3</a:t>
            </a:fld>
            <a:endParaRPr lang="en-GB" dirty="0" smtClean="0"/>
          </a:p>
        </p:txBody>
      </p:sp>
    </p:spTree>
    <p:extLst>
      <p:ext uri="{BB962C8B-B14F-4D97-AF65-F5344CB8AC3E}">
        <p14:creationId xmlns:p14="http://schemas.microsoft.com/office/powerpoint/2010/main" val="10105753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u contenu 1"/>
          <p:cNvSpPr>
            <a:spLocks noGrp="1"/>
          </p:cNvSpPr>
          <p:nvPr>
            <p:ph idx="1"/>
          </p:nvPr>
        </p:nvSpPr>
        <p:spPr>
          <a:xfrm>
            <a:off x="251520" y="2138238"/>
            <a:ext cx="9072562" cy="4132263"/>
          </a:xfrm>
        </p:spPr>
        <p:txBody>
          <a:bodyPr/>
          <a:lstStyle/>
          <a:p>
            <a:pPr eaLnBrk="1" hangingPunct="1">
              <a:lnSpc>
                <a:spcPct val="90000"/>
              </a:lnSpc>
              <a:spcBef>
                <a:spcPts val="1200"/>
              </a:spcBef>
              <a:spcAft>
                <a:spcPts val="600"/>
              </a:spcAft>
              <a:buClrTx/>
            </a:pPr>
            <a:r>
              <a:rPr lang="fr-FR" sz="2200" i="0" dirty="0" smtClean="0"/>
              <a:t>La politique fiscale détermine</a:t>
            </a:r>
          </a:p>
          <a:p>
            <a:pPr lvl="1" eaLnBrk="1" hangingPunct="1">
              <a:lnSpc>
                <a:spcPct val="90000"/>
              </a:lnSpc>
              <a:spcBef>
                <a:spcPts val="1200"/>
              </a:spcBef>
              <a:spcAft>
                <a:spcPts val="600"/>
              </a:spcAft>
              <a:buClrTx/>
              <a:buFont typeface="Wingdings" panose="05000000000000000000" pitchFamily="2" charset="2"/>
              <a:buChar char="§"/>
            </a:pPr>
            <a:r>
              <a:rPr lang="fr-FR" sz="1800" b="0" dirty="0" smtClean="0"/>
              <a:t>Les prélèvements fiscaux totaux</a:t>
            </a:r>
          </a:p>
          <a:p>
            <a:pPr lvl="1" eaLnBrk="1" hangingPunct="1">
              <a:lnSpc>
                <a:spcPct val="90000"/>
              </a:lnSpc>
              <a:spcBef>
                <a:spcPts val="1200"/>
              </a:spcBef>
              <a:spcAft>
                <a:spcPts val="600"/>
              </a:spcAft>
              <a:buClrTx/>
              <a:buFont typeface="Wingdings" panose="05000000000000000000" pitchFamily="2" charset="2"/>
              <a:buChar char="§"/>
            </a:pPr>
            <a:r>
              <a:rPr lang="fr-FR" sz="1800" b="0" dirty="0" smtClean="0"/>
              <a:t>La structure des recettes fiscales et la part relative de chaque impôt</a:t>
            </a:r>
          </a:p>
          <a:p>
            <a:pPr lvl="1" eaLnBrk="1" hangingPunct="1">
              <a:lnSpc>
                <a:spcPct val="90000"/>
              </a:lnSpc>
              <a:spcBef>
                <a:spcPts val="1200"/>
              </a:spcBef>
              <a:spcAft>
                <a:spcPts val="600"/>
              </a:spcAft>
              <a:buClrTx/>
              <a:buFont typeface="Wingdings" panose="05000000000000000000" pitchFamily="2" charset="2"/>
              <a:buChar char="§"/>
            </a:pPr>
            <a:r>
              <a:rPr lang="fr-FR" sz="1800" b="0" dirty="0" smtClean="0"/>
              <a:t>L’assiette et le taux de chaque impôt</a:t>
            </a:r>
          </a:p>
          <a:p>
            <a:pPr eaLnBrk="1" hangingPunct="1">
              <a:lnSpc>
                <a:spcPct val="90000"/>
              </a:lnSpc>
              <a:spcBef>
                <a:spcPts val="1200"/>
              </a:spcBef>
              <a:spcAft>
                <a:spcPts val="600"/>
              </a:spcAft>
              <a:buClrTx/>
            </a:pPr>
            <a:r>
              <a:rPr lang="fr-FR" sz="2200" i="0" dirty="0" smtClean="0"/>
              <a:t>L’administration fiscale s’acquitte des tâches de base suivantes</a:t>
            </a:r>
          </a:p>
          <a:p>
            <a:pPr lvl="1" eaLnBrk="1" hangingPunct="1">
              <a:lnSpc>
                <a:spcPct val="90000"/>
              </a:lnSpc>
              <a:spcBef>
                <a:spcPts val="1200"/>
              </a:spcBef>
              <a:spcAft>
                <a:spcPts val="600"/>
              </a:spcAft>
              <a:buClrTx/>
              <a:buFont typeface="Wingdings" panose="05000000000000000000" pitchFamily="2" charset="2"/>
              <a:buChar char="§"/>
            </a:pPr>
            <a:r>
              <a:rPr lang="fr-FR" sz="1800" b="0" dirty="0" smtClean="0"/>
              <a:t>Identification des contribuables</a:t>
            </a:r>
          </a:p>
          <a:p>
            <a:pPr lvl="1" eaLnBrk="1" hangingPunct="1">
              <a:lnSpc>
                <a:spcPct val="90000"/>
              </a:lnSpc>
              <a:spcBef>
                <a:spcPts val="1200"/>
              </a:spcBef>
              <a:spcAft>
                <a:spcPts val="600"/>
              </a:spcAft>
              <a:buClrTx/>
              <a:buFont typeface="Wingdings" panose="05000000000000000000" pitchFamily="2" charset="2"/>
              <a:buChar char="§"/>
            </a:pPr>
            <a:r>
              <a:rPr lang="fr-FR" sz="1800" b="0" dirty="0" smtClean="0"/>
              <a:t>Calcul de l’assiette de l’impôt, détermination de l’impôt dû par un contribuable</a:t>
            </a:r>
          </a:p>
          <a:p>
            <a:pPr lvl="1" eaLnBrk="1" hangingPunct="1">
              <a:lnSpc>
                <a:spcPct val="90000"/>
              </a:lnSpc>
              <a:spcBef>
                <a:spcPts val="1200"/>
              </a:spcBef>
              <a:spcAft>
                <a:spcPts val="600"/>
              </a:spcAft>
              <a:buClrTx/>
              <a:buFont typeface="Wingdings" panose="05000000000000000000" pitchFamily="2" charset="2"/>
              <a:buChar char="§"/>
            </a:pPr>
            <a:r>
              <a:rPr lang="fr-FR" sz="1800" b="0" dirty="0" smtClean="0"/>
              <a:t>Perception de l’impôt</a:t>
            </a:r>
          </a:p>
          <a:p>
            <a:pPr eaLnBrk="1" hangingPunct="1">
              <a:lnSpc>
                <a:spcPct val="90000"/>
              </a:lnSpc>
              <a:spcBef>
                <a:spcPts val="1200"/>
              </a:spcBef>
              <a:spcAft>
                <a:spcPts val="1200"/>
              </a:spcAft>
            </a:pPr>
            <a:endParaRPr lang="fr-BE" dirty="0" smtClean="0"/>
          </a:p>
          <a:p>
            <a:pPr lvl="1" eaLnBrk="1" hangingPunct="1">
              <a:lnSpc>
                <a:spcPct val="90000"/>
              </a:lnSpc>
              <a:spcBef>
                <a:spcPts val="1200"/>
              </a:spcBef>
              <a:spcAft>
                <a:spcPts val="1200"/>
              </a:spcAft>
            </a:pPr>
            <a:endParaRPr lang="en-GB" dirty="0" smtClean="0"/>
          </a:p>
          <a:p>
            <a:pPr eaLnBrk="1" hangingPunct="1"/>
            <a:endParaRPr lang="fr-BE" dirty="0" smtClean="0"/>
          </a:p>
        </p:txBody>
      </p:sp>
      <p:sp>
        <p:nvSpPr>
          <p:cNvPr id="11267" name="Titre 2"/>
          <p:cNvSpPr>
            <a:spLocks noGrp="1"/>
          </p:cNvSpPr>
          <p:nvPr>
            <p:ph type="title" idx="4294967295"/>
          </p:nvPr>
        </p:nvSpPr>
        <p:spPr>
          <a:xfrm>
            <a:off x="0" y="1071563"/>
            <a:ext cx="9144000" cy="1143000"/>
          </a:xfrm>
          <a:ln/>
        </p:spPr>
        <p:txBody>
          <a:bodyPr/>
          <a:lstStyle/>
          <a:p>
            <a:pPr indent="0" eaLnBrk="1" hangingPunct="1"/>
            <a:r>
              <a:rPr lang="fr-BE" sz="2500" i="1" dirty="0" smtClean="0"/>
              <a:t>Politique fiscale et administration des recettes fiscales</a:t>
            </a:r>
          </a:p>
        </p:txBody>
      </p:sp>
      <p:sp>
        <p:nvSpPr>
          <p:cNvPr id="11268" name="Espace réservé du numéro de diapositive 3"/>
          <p:cNvSpPr>
            <a:spLocks noGrp="1"/>
          </p:cNvSpPr>
          <p:nvPr>
            <p:ph type="sldNum" sz="quarter" idx="10"/>
          </p:nvPr>
        </p:nvSpPr>
        <p:spPr>
          <a:noFill/>
        </p:spPr>
        <p:txBody>
          <a:bodyPr/>
          <a:lstStyle/>
          <a:p>
            <a:fld id="{216187AD-BF81-4F11-BE8F-C49916527507}" type="slidenum">
              <a:rPr lang="en-GB" smtClean="0"/>
              <a:pPr/>
              <a:t>4</a:t>
            </a:fld>
            <a:endParaRPr lang="en-GB"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stretch>
            <a:fillRect/>
          </a:stretch>
        </p:blipFill>
        <p:spPr>
          <a:xfrm>
            <a:off x="3887416" y="3133068"/>
            <a:ext cx="5256584" cy="3350282"/>
          </a:xfrm>
          <a:prstGeom prst="rect">
            <a:avLst/>
          </a:prstGeom>
        </p:spPr>
      </p:pic>
      <p:sp>
        <p:nvSpPr>
          <p:cNvPr id="2" name="Titre 1"/>
          <p:cNvSpPr>
            <a:spLocks noGrp="1"/>
          </p:cNvSpPr>
          <p:nvPr>
            <p:ph type="title"/>
          </p:nvPr>
        </p:nvSpPr>
        <p:spPr>
          <a:xfrm>
            <a:off x="395536" y="145404"/>
            <a:ext cx="8229600" cy="936625"/>
          </a:xfrm>
        </p:spPr>
        <p:txBody>
          <a:bodyPr/>
          <a:lstStyle/>
          <a:p>
            <a:r>
              <a:rPr lang="fr-FR" dirty="0" smtClean="0">
                <a:solidFill>
                  <a:schemeClr val="bg1"/>
                </a:solidFill>
              </a:rPr>
              <a:t>Un mot sur la fraude</a:t>
            </a:r>
            <a:endParaRPr lang="fr-FR" dirty="0">
              <a:solidFill>
                <a:schemeClr val="bg1"/>
              </a:solidFill>
            </a:endParaRPr>
          </a:p>
        </p:txBody>
      </p:sp>
      <p:sp>
        <p:nvSpPr>
          <p:cNvPr id="14" name="Content Placeholder 8"/>
          <p:cNvSpPr>
            <a:spLocks noGrp="1"/>
          </p:cNvSpPr>
          <p:nvPr>
            <p:ph idx="1"/>
          </p:nvPr>
        </p:nvSpPr>
        <p:spPr>
          <a:xfrm>
            <a:off x="4467715" y="2683460"/>
            <a:ext cx="4412414" cy="3529013"/>
          </a:xfrm>
        </p:spPr>
        <p:txBody>
          <a:bodyPr/>
          <a:lstStyle/>
          <a:p>
            <a:pPr marL="0" indent="0">
              <a:buNone/>
            </a:pPr>
            <a:r>
              <a:rPr lang="pt-PT" sz="1400" dirty="0" smtClean="0"/>
              <a:t>Cumulative </a:t>
            </a:r>
            <a:r>
              <a:rPr lang="pt-PT" sz="1400" dirty="0"/>
              <a:t>Illicit Financial Flows by Region, </a:t>
            </a:r>
            <a:r>
              <a:rPr lang="pt-PT" sz="1400" dirty="0" smtClean="0"/>
              <a:t>2003-2012 </a:t>
            </a:r>
            <a:r>
              <a:rPr lang="pt-PT" sz="1400" b="0" dirty="0" smtClean="0"/>
              <a:t>(</a:t>
            </a:r>
            <a:r>
              <a:rPr lang="pt-PT" sz="1400" b="0" dirty="0"/>
              <a:t>as percent of total real illicit outflows)</a:t>
            </a:r>
          </a:p>
          <a:p>
            <a:endParaRPr lang="pt-PT" sz="1200" dirty="0"/>
          </a:p>
        </p:txBody>
      </p:sp>
      <p:sp>
        <p:nvSpPr>
          <p:cNvPr id="4" name="Slide Number Placeholder 3"/>
          <p:cNvSpPr>
            <a:spLocks noGrp="1"/>
          </p:cNvSpPr>
          <p:nvPr>
            <p:ph type="sldNum" sz="quarter" idx="12"/>
          </p:nvPr>
        </p:nvSpPr>
        <p:spPr>
          <a:prstGeom prst="rect">
            <a:avLst/>
          </a:prstGeom>
        </p:spPr>
        <p:txBody>
          <a:bodyPr/>
          <a:lstStyle/>
          <a:p>
            <a:pPr>
              <a:defRPr/>
            </a:pPr>
            <a:fld id="{F48893CE-97C1-2140-8146-FCBA2DF0D74E}" type="slidenum">
              <a:rPr lang="en-GB" smtClean="0"/>
              <a:pPr>
                <a:defRPr/>
              </a:pPr>
              <a:t>5</a:t>
            </a:fld>
            <a:endParaRPr lang="en-GB"/>
          </a:p>
        </p:txBody>
      </p:sp>
      <p:sp>
        <p:nvSpPr>
          <p:cNvPr id="15" name="Rectangle 14"/>
          <p:cNvSpPr/>
          <p:nvPr/>
        </p:nvSpPr>
        <p:spPr>
          <a:xfrm>
            <a:off x="395536" y="2924944"/>
            <a:ext cx="1800200" cy="461665"/>
          </a:xfrm>
          <a:prstGeom prst="rect">
            <a:avLst/>
          </a:prstGeom>
        </p:spPr>
        <p:txBody>
          <a:bodyPr wrap="square">
            <a:spAutoFit/>
          </a:bodyPr>
          <a:lstStyle/>
          <a:p>
            <a:endParaRPr lang="en-GB" dirty="0"/>
          </a:p>
          <a:p>
            <a:endParaRPr lang="en-GB" dirty="0"/>
          </a:p>
        </p:txBody>
      </p:sp>
      <p:sp>
        <p:nvSpPr>
          <p:cNvPr id="16" name="Rectangle 15"/>
          <p:cNvSpPr/>
          <p:nvPr/>
        </p:nvSpPr>
        <p:spPr>
          <a:xfrm>
            <a:off x="2286000" y="3198168"/>
            <a:ext cx="4572000" cy="276999"/>
          </a:xfrm>
          <a:prstGeom prst="rect">
            <a:avLst/>
          </a:prstGeom>
        </p:spPr>
        <p:txBody>
          <a:bodyPr>
            <a:spAutoFit/>
          </a:bodyPr>
          <a:lstStyle/>
          <a:p>
            <a:endParaRPr lang="pt-PT" dirty="0"/>
          </a:p>
        </p:txBody>
      </p:sp>
      <p:sp>
        <p:nvSpPr>
          <p:cNvPr id="18" name="Content Placeholder 12"/>
          <p:cNvSpPr txBox="1">
            <a:spLocks/>
          </p:cNvSpPr>
          <p:nvPr/>
        </p:nvSpPr>
        <p:spPr bwMode="auto">
          <a:xfrm>
            <a:off x="107504" y="2627785"/>
            <a:ext cx="4176464" cy="3024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ClrTx/>
              <a:buFont typeface="Courier New" pitchFamily="49" charset="0"/>
              <a:buChar char="o"/>
              <a:defRPr lang="fr-BE" sz="2400" b="1" i="0">
                <a:solidFill>
                  <a:srgbClr val="0F5494"/>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ＭＳ Ｐゴシック" charset="0"/>
              </a:defRPr>
            </a:lvl2pPr>
            <a:lvl3pPr marL="1143000" indent="-228600" algn="l" rtl="0" eaLnBrk="0" fontAlgn="base" hangingPunct="0">
              <a:spcBef>
                <a:spcPct val="20000"/>
              </a:spcBef>
              <a:spcAft>
                <a:spcPct val="0"/>
              </a:spcAft>
              <a:defRPr sz="1400">
                <a:solidFill>
                  <a:srgbClr val="0F5494"/>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Arial" charset="0"/>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Arial" charset="0"/>
                <a:ea typeface="ＭＳ Ｐゴシック"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r>
              <a:rPr lang="fr-FR" sz="2000" b="0" dirty="0" smtClean="0">
                <a:latin typeface="Arial" panose="020B0604020202020204" pitchFamily="34" charset="0"/>
                <a:cs typeface="Arial" panose="020B0604020202020204" pitchFamily="34" charset="0"/>
              </a:rPr>
              <a:t>Les pays en développement ont perdu 991 milliards de dollars à en 2012 à cause de la fraude fiscal, soit dix fois le montant de l’aide reçue en 2012.</a:t>
            </a:r>
          </a:p>
          <a:p>
            <a:r>
              <a:rPr lang="fr-FR" sz="2000" b="0" dirty="0" smtClean="0">
                <a:latin typeface="Arial" panose="020B0604020202020204" pitchFamily="34" charset="0"/>
                <a:cs typeface="Arial" panose="020B0604020202020204" pitchFamily="34" charset="0"/>
              </a:rPr>
              <a:t>De 2003 à 2012, 6 600 milliards de dollars ont quitté illégalement les pays en développement</a:t>
            </a:r>
          </a:p>
        </p:txBody>
      </p:sp>
      <p:sp>
        <p:nvSpPr>
          <p:cNvPr id="5" name="Rectangle 4"/>
          <p:cNvSpPr/>
          <p:nvPr/>
        </p:nvSpPr>
        <p:spPr>
          <a:xfrm>
            <a:off x="159586" y="5994518"/>
            <a:ext cx="4572000" cy="577081"/>
          </a:xfrm>
          <a:prstGeom prst="rect">
            <a:avLst/>
          </a:prstGeom>
        </p:spPr>
        <p:txBody>
          <a:bodyPr>
            <a:spAutoFit/>
          </a:bodyPr>
          <a:lstStyle/>
          <a:p>
            <a:pPr marL="0" indent="0">
              <a:buNone/>
            </a:pPr>
            <a:r>
              <a:rPr lang="pt-PT" sz="1050" dirty="0" smtClean="0">
                <a:solidFill>
                  <a:schemeClr val="bg1">
                    <a:lumMod val="75000"/>
                  </a:schemeClr>
                </a:solidFill>
              </a:rPr>
              <a:t>Data:http</a:t>
            </a:r>
            <a:r>
              <a:rPr lang="pt-PT" sz="1050" dirty="0">
                <a:solidFill>
                  <a:schemeClr val="bg1">
                    <a:lumMod val="75000"/>
                  </a:schemeClr>
                </a:solidFill>
              </a:rPr>
              <a:t>://www.gfintegrity.org/wp-content/uploads/2014/12/Illicit-Financial-Flows-from-Developing-Countries-2003-2012.pdf</a:t>
            </a:r>
          </a:p>
        </p:txBody>
      </p:sp>
      <p:sp>
        <p:nvSpPr>
          <p:cNvPr id="11" name="Content Placeholder 1"/>
          <p:cNvSpPr txBox="1">
            <a:spLocks/>
          </p:cNvSpPr>
          <p:nvPr/>
        </p:nvSpPr>
        <p:spPr bwMode="auto">
          <a:xfrm>
            <a:off x="134082" y="1395108"/>
            <a:ext cx="8229600" cy="10086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r>
              <a:rPr lang="fr-FR" sz="2000" i="0" kern="0" smtClean="0">
                <a:latin typeface="Arial" panose="020B0604020202020204" pitchFamily="34" charset="0"/>
                <a:cs typeface="Arial" panose="020B0604020202020204" pitchFamily="34" charset="0"/>
              </a:rPr>
              <a:t>Fraude : Activités illégales pour échapper aux obligations fiscales</a:t>
            </a:r>
          </a:p>
          <a:p>
            <a:r>
              <a:rPr lang="fr-FR" sz="2000" i="0" kern="0" smtClean="0">
                <a:latin typeface="Arial" panose="020B0604020202020204" pitchFamily="34" charset="0"/>
                <a:cs typeface="Arial" panose="020B0604020202020204" pitchFamily="34" charset="0"/>
              </a:rPr>
              <a:t>Evasion  : Utilisation de méthodes légales pour échapper à ses obligations fiscales</a:t>
            </a:r>
            <a:endParaRPr lang="fr-FR" sz="2000" i="0"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209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1"/>
          <p:cNvSpPr>
            <a:spLocks noGrp="1"/>
          </p:cNvSpPr>
          <p:nvPr>
            <p:ph idx="1"/>
          </p:nvPr>
        </p:nvSpPr>
        <p:spPr>
          <a:xfrm>
            <a:off x="309818" y="2420888"/>
            <a:ext cx="8858280" cy="3679825"/>
          </a:xfrm>
        </p:spPr>
        <p:txBody>
          <a:bodyPr/>
          <a:lstStyle/>
          <a:p>
            <a:pPr eaLnBrk="1" hangingPunct="1">
              <a:spcBef>
                <a:spcPts val="600"/>
              </a:spcBef>
              <a:buClrTx/>
              <a:buFont typeface="Wingdings" panose="05000000000000000000" pitchFamily="2" charset="2"/>
              <a:buChar char="Ø"/>
            </a:pPr>
            <a:r>
              <a:rPr lang="fr-FR" i="0" dirty="0"/>
              <a:t>Politique fiscale et administration des recettes</a:t>
            </a:r>
          </a:p>
          <a:p>
            <a:pPr eaLnBrk="1" hangingPunct="1">
              <a:spcBef>
                <a:spcPts val="600"/>
              </a:spcBef>
              <a:buClrTx/>
              <a:buFont typeface="Wingdings" panose="05000000000000000000" pitchFamily="2" charset="2"/>
              <a:buChar char="Ø"/>
            </a:pPr>
            <a:r>
              <a:rPr lang="fr-FR" b="1" i="0" dirty="0" smtClean="0">
                <a:solidFill>
                  <a:srgbClr val="FF0000"/>
                </a:solidFill>
              </a:rPr>
              <a:t>Principales catégories de recettes</a:t>
            </a:r>
          </a:p>
          <a:p>
            <a:pPr eaLnBrk="1" hangingPunct="1">
              <a:spcBef>
                <a:spcPts val="600"/>
              </a:spcBef>
              <a:buClrTx/>
              <a:buFont typeface="Wingdings" panose="05000000000000000000" pitchFamily="2" charset="2"/>
              <a:buChar char="Ø"/>
            </a:pPr>
            <a:r>
              <a:rPr lang="fr-FR" i="0" dirty="0" smtClean="0"/>
              <a:t>Conditions en termes de performance, de transparence et de régularité de procédure</a:t>
            </a:r>
          </a:p>
          <a:p>
            <a:pPr eaLnBrk="1" hangingPunct="1">
              <a:spcBef>
                <a:spcPts val="600"/>
              </a:spcBef>
              <a:buClrTx/>
              <a:buFont typeface="Wingdings" panose="05000000000000000000" pitchFamily="2" charset="2"/>
              <a:buChar char="Ø"/>
            </a:pPr>
            <a:r>
              <a:rPr lang="fr-FR" i="0" dirty="0" smtClean="0"/>
              <a:t>Les évaluations de l’administration fiscale</a:t>
            </a:r>
          </a:p>
          <a:p>
            <a:pPr eaLnBrk="1" hangingPunct="1">
              <a:spcBef>
                <a:spcPts val="600"/>
              </a:spcBef>
              <a:buClrTx/>
              <a:buFont typeface="Wingdings" panose="05000000000000000000" pitchFamily="2" charset="2"/>
              <a:buChar char="Ø"/>
            </a:pPr>
            <a:r>
              <a:rPr lang="fr-FR" i="0" dirty="0" smtClean="0"/>
              <a:t>Dispositifs institutionnels</a:t>
            </a:r>
          </a:p>
          <a:p>
            <a:pPr eaLnBrk="1" hangingPunct="1">
              <a:spcBef>
                <a:spcPts val="600"/>
              </a:spcBef>
              <a:buClrTx/>
              <a:buFont typeface="Wingdings" panose="05000000000000000000" pitchFamily="2" charset="2"/>
              <a:buChar char="Ø"/>
            </a:pPr>
            <a:r>
              <a:rPr lang="fr-FR" i="0" dirty="0" smtClean="0"/>
              <a:t>Prévisions de recettes</a:t>
            </a:r>
          </a:p>
          <a:p>
            <a:pPr eaLnBrk="1" hangingPunct="1">
              <a:spcBef>
                <a:spcPts val="600"/>
              </a:spcBef>
              <a:buClrTx/>
              <a:buFont typeface="Wingdings" panose="05000000000000000000" pitchFamily="2" charset="2"/>
              <a:buChar char="Ø"/>
            </a:pPr>
            <a:r>
              <a:rPr lang="fr-FR" i="0" dirty="0" smtClean="0"/>
              <a:t>Les pays riches en ressources naturelles </a:t>
            </a:r>
          </a:p>
          <a:p>
            <a:pPr eaLnBrk="1" hangingPunct="1">
              <a:spcAft>
                <a:spcPts val="1200"/>
              </a:spcAft>
            </a:pPr>
            <a:endParaRPr lang="fr-BE" dirty="0" smtClean="0"/>
          </a:p>
        </p:txBody>
      </p:sp>
      <p:sp>
        <p:nvSpPr>
          <p:cNvPr id="12291" name="Titre 2"/>
          <p:cNvSpPr>
            <a:spLocks noGrp="1"/>
          </p:cNvSpPr>
          <p:nvPr>
            <p:ph type="title" idx="4294967295"/>
          </p:nvPr>
        </p:nvSpPr>
        <p:spPr>
          <a:xfrm>
            <a:off x="2195736" y="1162100"/>
            <a:ext cx="4357464" cy="1143000"/>
          </a:xfrm>
          <a:ln/>
        </p:spPr>
        <p:txBody>
          <a:bodyPr/>
          <a:lstStyle/>
          <a:p>
            <a:pPr indent="0" eaLnBrk="1" hangingPunct="1"/>
            <a:r>
              <a:rPr lang="en-US" dirty="0" smtClean="0"/>
              <a:t>Plan du module</a:t>
            </a:r>
            <a:endParaRPr lang="fr-BE" dirty="0" smtClean="0"/>
          </a:p>
        </p:txBody>
      </p:sp>
      <p:sp>
        <p:nvSpPr>
          <p:cNvPr id="12292" name="Espace réservé du numéro de diapositive 3"/>
          <p:cNvSpPr>
            <a:spLocks noGrp="1"/>
          </p:cNvSpPr>
          <p:nvPr>
            <p:ph type="sldNum" sz="quarter" idx="10"/>
          </p:nvPr>
        </p:nvSpPr>
        <p:spPr>
          <a:noFill/>
        </p:spPr>
        <p:txBody>
          <a:bodyPr/>
          <a:lstStyle/>
          <a:p>
            <a:fld id="{979DD312-8E68-47C0-89CA-B8B19B1B95F1}" type="slidenum">
              <a:rPr lang="en-GB" smtClean="0"/>
              <a:pPr/>
              <a:t>6</a:t>
            </a:fld>
            <a:endParaRPr lang="en-GB" smtClean="0"/>
          </a:p>
        </p:txBody>
      </p:sp>
    </p:spTree>
    <p:extLst>
      <p:ext uri="{BB962C8B-B14F-4D97-AF65-F5344CB8AC3E}">
        <p14:creationId xmlns:p14="http://schemas.microsoft.com/office/powerpoint/2010/main" val="2910300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u contenu 1"/>
          <p:cNvSpPr>
            <a:spLocks noGrp="1"/>
          </p:cNvSpPr>
          <p:nvPr>
            <p:ph idx="1"/>
          </p:nvPr>
        </p:nvSpPr>
        <p:spPr>
          <a:xfrm>
            <a:off x="23499" y="1754188"/>
            <a:ext cx="8929688" cy="4276725"/>
          </a:xfrm>
        </p:spPr>
        <p:txBody>
          <a:bodyPr/>
          <a:lstStyle/>
          <a:p>
            <a:pPr eaLnBrk="1" hangingPunct="1">
              <a:lnSpc>
                <a:spcPct val="90000"/>
              </a:lnSpc>
              <a:spcBef>
                <a:spcPts val="1200"/>
              </a:spcBef>
              <a:spcAft>
                <a:spcPts val="600"/>
              </a:spcAft>
              <a:buClrTx/>
            </a:pPr>
            <a:r>
              <a:rPr lang="fr-FR" sz="2200" i="0" dirty="0" smtClean="0"/>
              <a:t>Classification économique </a:t>
            </a:r>
          </a:p>
          <a:p>
            <a:pPr lvl="1" eaLnBrk="1" hangingPunct="1">
              <a:lnSpc>
                <a:spcPct val="90000"/>
              </a:lnSpc>
              <a:spcBef>
                <a:spcPts val="1200"/>
              </a:spcBef>
              <a:spcAft>
                <a:spcPts val="600"/>
              </a:spcAft>
              <a:buClrTx/>
              <a:buFont typeface="Wingdings" panose="05000000000000000000" pitchFamily="2" charset="2"/>
              <a:buChar char="§"/>
            </a:pPr>
            <a:r>
              <a:rPr lang="fr-FR" sz="1800" b="0" dirty="0" smtClean="0"/>
              <a:t>Recettes fiscales en fonction d’une assiette d’impôt (GFS)</a:t>
            </a:r>
          </a:p>
          <a:p>
            <a:pPr lvl="1" eaLnBrk="1" hangingPunct="1">
              <a:lnSpc>
                <a:spcPct val="90000"/>
              </a:lnSpc>
              <a:spcBef>
                <a:spcPts val="1200"/>
              </a:spcBef>
              <a:spcAft>
                <a:spcPts val="600"/>
              </a:spcAft>
              <a:buClrTx/>
              <a:buFont typeface="Wingdings" panose="05000000000000000000" pitchFamily="2" charset="2"/>
              <a:buChar char="§"/>
            </a:pPr>
            <a:r>
              <a:rPr lang="fr-FR" sz="1800" b="0" dirty="0" smtClean="0"/>
              <a:t>Recettes non fiscales en fonction du type de recette</a:t>
            </a:r>
          </a:p>
          <a:p>
            <a:pPr lvl="1" eaLnBrk="1" hangingPunct="1">
              <a:lnSpc>
                <a:spcPct val="90000"/>
              </a:lnSpc>
              <a:spcBef>
                <a:spcPts val="1200"/>
              </a:spcBef>
              <a:spcAft>
                <a:spcPts val="600"/>
              </a:spcAft>
              <a:buClrTx/>
              <a:buFont typeface="Wingdings" panose="05000000000000000000" pitchFamily="2" charset="2"/>
              <a:buChar char="§"/>
            </a:pPr>
            <a:r>
              <a:rPr lang="fr-FR" sz="1800" b="0" dirty="0" smtClean="0"/>
              <a:t>Dons selon la source de financement</a:t>
            </a:r>
          </a:p>
          <a:p>
            <a:pPr eaLnBrk="1" hangingPunct="1">
              <a:lnSpc>
                <a:spcPct val="90000"/>
              </a:lnSpc>
              <a:spcBef>
                <a:spcPts val="1200"/>
              </a:spcBef>
              <a:spcAft>
                <a:spcPts val="600"/>
              </a:spcAft>
              <a:buClrTx/>
            </a:pPr>
            <a:r>
              <a:rPr lang="fr-BE" sz="2200" i="0" dirty="0" smtClean="0"/>
              <a:t>Impôt direct ou indirect ?</a:t>
            </a:r>
          </a:p>
          <a:p>
            <a:pPr lvl="1" eaLnBrk="1" hangingPunct="1">
              <a:spcBef>
                <a:spcPts val="1200"/>
              </a:spcBef>
              <a:spcAft>
                <a:spcPts val="600"/>
              </a:spcAft>
              <a:buClrTx/>
              <a:buFont typeface="Wingdings" panose="05000000000000000000" pitchFamily="2" charset="2"/>
              <a:buChar char="§"/>
            </a:pPr>
            <a:r>
              <a:rPr lang="fr-BE" sz="1800" b="0" dirty="0" smtClean="0"/>
              <a:t>Impôt direct : habituellement perçu sur la base d’un enregistrement nominatif, périodique, habituellement supporté et payé directement par le contribuable (sauf selon les pays l’impôt sur le revenu/les cotisations de sécurité sociale)</a:t>
            </a:r>
          </a:p>
          <a:p>
            <a:pPr lvl="1" eaLnBrk="1" hangingPunct="1">
              <a:spcBef>
                <a:spcPts val="1200"/>
              </a:spcBef>
              <a:spcAft>
                <a:spcPts val="600"/>
              </a:spcAft>
              <a:buClrTx/>
              <a:buFont typeface="Wingdings" panose="05000000000000000000" pitchFamily="2" charset="2"/>
              <a:buChar char="§"/>
            </a:pPr>
            <a:r>
              <a:rPr lang="fr-BE" sz="1800" b="0" dirty="0" smtClean="0"/>
              <a:t>Impôt indirect:  pas d’enregistrement nominatif, non périodique car lié à une opération précise (par ex., l’achat d’un bien de consommation), il est supporté par le consommateur mais payé par le vendeur. </a:t>
            </a:r>
          </a:p>
          <a:p>
            <a:pPr lvl="1" eaLnBrk="1" hangingPunct="1">
              <a:lnSpc>
                <a:spcPct val="90000"/>
              </a:lnSpc>
              <a:spcBef>
                <a:spcPts val="1200"/>
              </a:spcBef>
              <a:spcAft>
                <a:spcPts val="1200"/>
              </a:spcAft>
            </a:pPr>
            <a:endParaRPr lang="fr-BE" dirty="0" smtClean="0"/>
          </a:p>
          <a:p>
            <a:pPr lvl="1" eaLnBrk="1" hangingPunct="1">
              <a:lnSpc>
                <a:spcPct val="90000"/>
              </a:lnSpc>
              <a:spcBef>
                <a:spcPts val="1200"/>
              </a:spcBef>
              <a:spcAft>
                <a:spcPts val="1200"/>
              </a:spcAft>
              <a:buFontTx/>
              <a:buNone/>
            </a:pPr>
            <a:endParaRPr lang="fr-BE" dirty="0" smtClean="0"/>
          </a:p>
          <a:p>
            <a:pPr lvl="2" eaLnBrk="1" hangingPunct="1">
              <a:lnSpc>
                <a:spcPct val="90000"/>
              </a:lnSpc>
              <a:spcBef>
                <a:spcPts val="1200"/>
              </a:spcBef>
              <a:spcAft>
                <a:spcPts val="1200"/>
              </a:spcAft>
            </a:pPr>
            <a:endParaRPr lang="fr-BE" dirty="0" smtClean="0"/>
          </a:p>
          <a:p>
            <a:pPr eaLnBrk="1" hangingPunct="1">
              <a:lnSpc>
                <a:spcPct val="90000"/>
              </a:lnSpc>
              <a:spcBef>
                <a:spcPts val="1200"/>
              </a:spcBef>
              <a:spcAft>
                <a:spcPts val="1200"/>
              </a:spcAft>
            </a:pPr>
            <a:endParaRPr lang="fr-BE" dirty="0" smtClean="0"/>
          </a:p>
          <a:p>
            <a:pPr lvl="1" eaLnBrk="1" hangingPunct="1">
              <a:lnSpc>
                <a:spcPct val="90000"/>
              </a:lnSpc>
              <a:spcBef>
                <a:spcPts val="1200"/>
              </a:spcBef>
              <a:spcAft>
                <a:spcPts val="1200"/>
              </a:spcAft>
            </a:pPr>
            <a:endParaRPr lang="en-GB" dirty="0" smtClean="0"/>
          </a:p>
          <a:p>
            <a:pPr eaLnBrk="1" hangingPunct="1"/>
            <a:endParaRPr lang="fr-BE" dirty="0" smtClean="0"/>
          </a:p>
        </p:txBody>
      </p:sp>
      <p:sp>
        <p:nvSpPr>
          <p:cNvPr id="13315" name="Titre 2"/>
          <p:cNvSpPr>
            <a:spLocks noGrp="1"/>
          </p:cNvSpPr>
          <p:nvPr>
            <p:ph type="title" idx="4294967295"/>
          </p:nvPr>
        </p:nvSpPr>
        <p:spPr>
          <a:xfrm>
            <a:off x="0" y="1052513"/>
            <a:ext cx="9144000" cy="701675"/>
          </a:xfrm>
          <a:ln/>
        </p:spPr>
        <p:txBody>
          <a:bodyPr/>
          <a:lstStyle/>
          <a:p>
            <a:pPr indent="0" eaLnBrk="1" hangingPunct="1"/>
            <a:r>
              <a:rPr lang="fr-BE" sz="2400" i="1" dirty="0" smtClean="0"/>
              <a:t>Catégories des recettes</a:t>
            </a:r>
          </a:p>
        </p:txBody>
      </p:sp>
      <p:sp>
        <p:nvSpPr>
          <p:cNvPr id="13316" name="Espace réservé du numéro de diapositive 3"/>
          <p:cNvSpPr>
            <a:spLocks noGrp="1"/>
          </p:cNvSpPr>
          <p:nvPr>
            <p:ph type="sldNum" sz="quarter" idx="10"/>
          </p:nvPr>
        </p:nvSpPr>
        <p:spPr>
          <a:xfrm>
            <a:off x="7010400" y="6500813"/>
            <a:ext cx="2133600" cy="357187"/>
          </a:xfrm>
          <a:noFill/>
        </p:spPr>
        <p:txBody>
          <a:bodyPr/>
          <a:lstStyle/>
          <a:p>
            <a:fld id="{6DB81730-A9B1-4FF2-94AD-0217393464FF}" type="slidenum">
              <a:rPr lang="en-GB" smtClean="0"/>
              <a:pPr/>
              <a:t>7</a:t>
            </a:fld>
            <a:endParaRPr lang="en-GB"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p:cNvPicPr>
            <a:picLocks noGrp="1" noChangeAspect="1"/>
          </p:cNvPicPr>
          <p:nvPr>
            <p:ph idx="1"/>
          </p:nvPr>
        </p:nvPicPr>
        <p:blipFill>
          <a:blip r:embed="rId2" cstate="print"/>
          <a:stretch>
            <a:fillRect/>
          </a:stretch>
        </p:blipFill>
        <p:spPr>
          <a:xfrm>
            <a:off x="2153477" y="-10345"/>
            <a:ext cx="6984776" cy="6790136"/>
          </a:xfrm>
          <a:prstGeom prst="rect">
            <a:avLst/>
          </a:prstGeom>
        </p:spPr>
      </p:pic>
      <p:sp>
        <p:nvSpPr>
          <p:cNvPr id="6" name="ZoneTexte 5"/>
          <p:cNvSpPr txBox="1"/>
          <p:nvPr/>
        </p:nvSpPr>
        <p:spPr>
          <a:xfrm>
            <a:off x="0" y="1988840"/>
            <a:ext cx="1907704" cy="1477328"/>
          </a:xfrm>
          <a:prstGeom prst="rect">
            <a:avLst/>
          </a:prstGeom>
          <a:noFill/>
        </p:spPr>
        <p:txBody>
          <a:bodyPr wrap="square" rtlCol="0">
            <a:spAutoFit/>
          </a:bodyPr>
          <a:lstStyle/>
          <a:p>
            <a:r>
              <a:rPr lang="fr-FR" sz="1800" dirty="0" smtClean="0"/>
              <a:t>Classification </a:t>
            </a:r>
          </a:p>
          <a:p>
            <a:r>
              <a:rPr lang="fr-FR" sz="1800" dirty="0" smtClean="0"/>
              <a:t>des recettes</a:t>
            </a:r>
          </a:p>
          <a:p>
            <a:r>
              <a:rPr lang="fr-FR" sz="1800" dirty="0" smtClean="0"/>
              <a:t>Manuel SFP/GFS</a:t>
            </a:r>
          </a:p>
          <a:p>
            <a:r>
              <a:rPr lang="fr-FR" sz="1800" dirty="0" smtClean="0"/>
              <a:t>FMI</a:t>
            </a:r>
            <a:endParaRPr lang="fr-FR" sz="1800" dirty="0"/>
          </a:p>
        </p:txBody>
      </p:sp>
    </p:spTree>
    <p:extLst>
      <p:ext uri="{BB962C8B-B14F-4D97-AF65-F5344CB8AC3E}">
        <p14:creationId xmlns:p14="http://schemas.microsoft.com/office/powerpoint/2010/main" val="1633712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1"/>
          <p:cNvSpPr>
            <a:spLocks noGrp="1"/>
          </p:cNvSpPr>
          <p:nvPr>
            <p:ph idx="1"/>
          </p:nvPr>
        </p:nvSpPr>
        <p:spPr>
          <a:xfrm>
            <a:off x="309818" y="2420888"/>
            <a:ext cx="8858280" cy="3679825"/>
          </a:xfrm>
        </p:spPr>
        <p:txBody>
          <a:bodyPr/>
          <a:lstStyle/>
          <a:p>
            <a:pPr eaLnBrk="1" hangingPunct="1">
              <a:spcBef>
                <a:spcPts val="600"/>
              </a:spcBef>
              <a:buClrTx/>
              <a:buFont typeface="Wingdings" panose="05000000000000000000" pitchFamily="2" charset="2"/>
              <a:buChar char="Ø"/>
            </a:pPr>
            <a:r>
              <a:rPr lang="fr-FR" i="0" dirty="0"/>
              <a:t>Politique fiscale et administration des recettes</a:t>
            </a:r>
          </a:p>
          <a:p>
            <a:pPr eaLnBrk="1" hangingPunct="1">
              <a:spcBef>
                <a:spcPts val="600"/>
              </a:spcBef>
              <a:buClrTx/>
              <a:buFont typeface="Wingdings" panose="05000000000000000000" pitchFamily="2" charset="2"/>
              <a:buChar char="Ø"/>
            </a:pPr>
            <a:r>
              <a:rPr lang="fr-FR" i="0" dirty="0" smtClean="0"/>
              <a:t>Principales catégories de recettes</a:t>
            </a:r>
          </a:p>
          <a:p>
            <a:pPr eaLnBrk="1" hangingPunct="1">
              <a:spcBef>
                <a:spcPts val="600"/>
              </a:spcBef>
              <a:buClrTx/>
              <a:buFont typeface="Wingdings" panose="05000000000000000000" pitchFamily="2" charset="2"/>
              <a:buChar char="Ø"/>
            </a:pPr>
            <a:r>
              <a:rPr lang="fr-FR" b="1" i="0" dirty="0" smtClean="0">
                <a:solidFill>
                  <a:srgbClr val="FF0000"/>
                </a:solidFill>
              </a:rPr>
              <a:t>Conditions en termes de performance, de transparence et de régularité de procédure</a:t>
            </a:r>
          </a:p>
          <a:p>
            <a:pPr eaLnBrk="1" hangingPunct="1">
              <a:spcBef>
                <a:spcPts val="600"/>
              </a:spcBef>
              <a:buClrTx/>
              <a:buFont typeface="Wingdings" panose="05000000000000000000" pitchFamily="2" charset="2"/>
              <a:buChar char="Ø"/>
            </a:pPr>
            <a:r>
              <a:rPr lang="fr-FR" i="0" dirty="0" smtClean="0"/>
              <a:t>Les évaluations de l’administration fiscale</a:t>
            </a:r>
          </a:p>
          <a:p>
            <a:pPr eaLnBrk="1" hangingPunct="1">
              <a:spcBef>
                <a:spcPts val="600"/>
              </a:spcBef>
              <a:buClrTx/>
              <a:buFont typeface="Wingdings" panose="05000000000000000000" pitchFamily="2" charset="2"/>
              <a:buChar char="Ø"/>
            </a:pPr>
            <a:r>
              <a:rPr lang="fr-FR" i="0" dirty="0" smtClean="0"/>
              <a:t>Dispositifs institutionnels</a:t>
            </a:r>
          </a:p>
          <a:p>
            <a:pPr eaLnBrk="1" hangingPunct="1">
              <a:spcBef>
                <a:spcPts val="600"/>
              </a:spcBef>
              <a:buClrTx/>
              <a:buFont typeface="Wingdings" panose="05000000000000000000" pitchFamily="2" charset="2"/>
              <a:buChar char="Ø"/>
            </a:pPr>
            <a:r>
              <a:rPr lang="fr-FR" i="0" dirty="0" smtClean="0"/>
              <a:t>Prévisions de recettes</a:t>
            </a:r>
          </a:p>
          <a:p>
            <a:pPr eaLnBrk="1" hangingPunct="1">
              <a:spcBef>
                <a:spcPts val="600"/>
              </a:spcBef>
              <a:buClrTx/>
              <a:buFont typeface="Wingdings" panose="05000000000000000000" pitchFamily="2" charset="2"/>
              <a:buChar char="Ø"/>
            </a:pPr>
            <a:r>
              <a:rPr lang="fr-FR" i="0" dirty="0" smtClean="0"/>
              <a:t>Les pays riches en ressources naturelles </a:t>
            </a:r>
          </a:p>
          <a:p>
            <a:pPr eaLnBrk="1" hangingPunct="1">
              <a:spcAft>
                <a:spcPts val="1200"/>
              </a:spcAft>
            </a:pPr>
            <a:endParaRPr lang="fr-BE" dirty="0" smtClean="0"/>
          </a:p>
        </p:txBody>
      </p:sp>
      <p:sp>
        <p:nvSpPr>
          <p:cNvPr id="12291" name="Titre 2"/>
          <p:cNvSpPr>
            <a:spLocks noGrp="1"/>
          </p:cNvSpPr>
          <p:nvPr>
            <p:ph type="title" idx="4294967295"/>
          </p:nvPr>
        </p:nvSpPr>
        <p:spPr>
          <a:xfrm>
            <a:off x="2195736" y="1162100"/>
            <a:ext cx="4357464" cy="1143000"/>
          </a:xfrm>
          <a:ln/>
        </p:spPr>
        <p:txBody>
          <a:bodyPr/>
          <a:lstStyle/>
          <a:p>
            <a:pPr indent="0" eaLnBrk="1" hangingPunct="1"/>
            <a:r>
              <a:rPr lang="en-US" dirty="0" smtClean="0"/>
              <a:t>Plan du module</a:t>
            </a:r>
            <a:endParaRPr lang="fr-BE" dirty="0" smtClean="0"/>
          </a:p>
        </p:txBody>
      </p:sp>
      <p:sp>
        <p:nvSpPr>
          <p:cNvPr id="12292" name="Espace réservé du numéro de diapositive 3"/>
          <p:cNvSpPr>
            <a:spLocks noGrp="1"/>
          </p:cNvSpPr>
          <p:nvPr>
            <p:ph type="sldNum" sz="quarter" idx="10"/>
          </p:nvPr>
        </p:nvSpPr>
        <p:spPr>
          <a:noFill/>
        </p:spPr>
        <p:txBody>
          <a:bodyPr/>
          <a:lstStyle/>
          <a:p>
            <a:fld id="{979DD312-8E68-47C0-89CA-B8B19B1B95F1}" type="slidenum">
              <a:rPr lang="en-GB" smtClean="0"/>
              <a:pPr/>
              <a:t>9</a:t>
            </a:fld>
            <a:endParaRPr lang="en-GB" smtClean="0"/>
          </a:p>
        </p:txBody>
      </p:sp>
    </p:spTree>
    <p:extLst>
      <p:ext uri="{BB962C8B-B14F-4D97-AF65-F5344CB8AC3E}">
        <p14:creationId xmlns:p14="http://schemas.microsoft.com/office/powerpoint/2010/main" val="2344507827"/>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2840</TotalTime>
  <Words>1702</Words>
  <Application>Microsoft Office PowerPoint</Application>
  <PresentationFormat>On-screen Show (4:3)</PresentationFormat>
  <Paragraphs>235</Paragraphs>
  <Slides>29</Slides>
  <Notes>22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29</vt:i4>
      </vt:variant>
    </vt:vector>
  </HeadingPairs>
  <TitlesOfParts>
    <vt:vector size="39" baseType="lpstr">
      <vt:lpstr>ＭＳ Ｐゴシック</vt:lpstr>
      <vt:lpstr>Arial</vt:lpstr>
      <vt:lpstr>Calibri</vt:lpstr>
      <vt:lpstr>Courier New</vt:lpstr>
      <vt:lpstr>Symbol</vt:lpstr>
      <vt:lpstr>Times New Roman</vt:lpstr>
      <vt:lpstr>Verdana</vt:lpstr>
      <vt:lpstr>Wingdings</vt:lpstr>
      <vt:lpstr>Slide_Master</vt:lpstr>
      <vt:lpstr>Custom Design</vt:lpstr>
      <vt:lpstr>INTRODUCTION À LA GESTION DES FINANCES PUBLIQUES</vt:lpstr>
      <vt:lpstr>Champ du module</vt:lpstr>
      <vt:lpstr>Plan du module</vt:lpstr>
      <vt:lpstr>Politique fiscale et administration des recettes fiscales</vt:lpstr>
      <vt:lpstr>Un mot sur la fraude</vt:lpstr>
      <vt:lpstr>Plan du module</vt:lpstr>
      <vt:lpstr>Catégories des recettes</vt:lpstr>
      <vt:lpstr>PowerPoint Presentation</vt:lpstr>
      <vt:lpstr>Plan du module</vt:lpstr>
      <vt:lpstr>Transparence en matière d’impôt exigible du contribuable</vt:lpstr>
      <vt:lpstr> Efficacité en matière d’enregistrement et d’estimation du contribuable</vt:lpstr>
      <vt:lpstr>Plan du module</vt:lpstr>
      <vt:lpstr>Tax Administration Diagnostic Assessment Tool (TADAT) http://www.tadat.org/  </vt:lpstr>
      <vt:lpstr>PowerPoint Presentation</vt:lpstr>
      <vt:lpstr>PowerPoint Presentation</vt:lpstr>
      <vt:lpstr>PowerPoint Presentation</vt:lpstr>
      <vt:lpstr>Plan du module</vt:lpstr>
      <vt:lpstr>Exemple de dispositifs institutionnels</vt:lpstr>
      <vt:lpstr>Recouvrement de l’impôt: deux variantes principales</vt:lpstr>
      <vt:lpstr>Aspects organisationnels de l’administration fiscale (1)</vt:lpstr>
      <vt:lpstr>Aspects organisationnels de l’administration fiscale (2)</vt:lpstr>
      <vt:lpstr>Plan du module</vt:lpstr>
      <vt:lpstr>Prévisions de recettes (1)</vt:lpstr>
      <vt:lpstr>Prévisions et projections en matière de recettes (2)</vt:lpstr>
      <vt:lpstr>Plan du module</vt:lpstr>
      <vt:lpstr>Les pays riches en ressources naturelles </vt:lpstr>
      <vt:lpstr>Extractive Industry Transparency Initiative (EITI) Initiative pour la Transparence dans les Industries Extractives (ITIE)</vt:lpstr>
      <vt:lpstr>PowerPoint Presentation</vt:lpstr>
      <vt:lpstr>Messages clef</vt:lpstr>
    </vt:vector>
  </TitlesOfParts>
  <Company>European Commission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Florence Brosset-Heckel</cp:lastModifiedBy>
  <cp:revision>189</cp:revision>
  <dcterms:created xsi:type="dcterms:W3CDTF">2011-10-28T10:25:18Z</dcterms:created>
  <dcterms:modified xsi:type="dcterms:W3CDTF">2016-12-21T16:14:34Z</dcterms:modified>
</cp:coreProperties>
</file>