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63" r:id="rId3"/>
    <p:sldId id="264" r:id="rId4"/>
    <p:sldId id="267" r:id="rId5"/>
    <p:sldId id="272" r:id="rId6"/>
    <p:sldId id="316" r:id="rId7"/>
    <p:sldId id="286" r:id="rId8"/>
    <p:sldId id="290" r:id="rId9"/>
    <p:sldId id="301" r:id="rId10"/>
    <p:sldId id="312" r:id="rId11"/>
    <p:sldId id="317" r:id="rId12"/>
    <p:sldId id="318" r:id="rId13"/>
    <p:sldId id="320" r:id="rId14"/>
    <p:sldId id="313" r:id="rId15"/>
  </p:sldIdLst>
  <p:sldSz cx="9144000" cy="6858000" type="screen4x3"/>
  <p:notesSz cx="6797675" cy="9926638"/>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erre" initials="P"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2D5EC1"/>
    <a:srgbClr val="3E6FD2"/>
    <a:srgbClr val="99CCFF"/>
    <a:srgbClr val="FFD624"/>
    <a:srgbClr val="3166CF"/>
    <a:srgbClr val="BDDEFF"/>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38" autoAdjust="0"/>
    <p:restoredTop sz="92718" autoAdjust="0"/>
  </p:normalViewPr>
  <p:slideViewPr>
    <p:cSldViewPr>
      <p:cViewPr varScale="1">
        <p:scale>
          <a:sx n="63" d="100"/>
          <a:sy n="63" d="100"/>
        </p:scale>
        <p:origin x="932" y="32"/>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6-09T17:48:29.308" idx="2">
    <p:pos x="837" y="2321"/>
    <p:text>Edit</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28" tIns="45715" rIns="91428" bIns="45715"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28" tIns="45715" rIns="91428" bIns="45715"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28" tIns="45715" rIns="91428" bIns="45715"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28" tIns="45715" rIns="91428" bIns="45715" numCol="1" anchor="b" anchorCtr="0" compatLnSpc="1">
            <a:prstTxWarp prst="textNoShape">
              <a:avLst/>
            </a:prstTxWarp>
          </a:bodyPr>
          <a:lstStyle>
            <a:lvl1pPr algn="r">
              <a:defRPr>
                <a:solidFill>
                  <a:schemeClr val="tx1"/>
                </a:solidFill>
                <a:latin typeface="Arial" charset="0"/>
              </a:defRPr>
            </a:lvl1pPr>
          </a:lstStyle>
          <a:p>
            <a:pPr>
              <a:defRPr/>
            </a:pPr>
            <a:fld id="{E740AB68-7B73-42AC-B819-3AD5B513F47E}" type="slidenum">
              <a:rPr lang="en-GB"/>
              <a:pPr>
                <a:defRPr/>
              </a:pPr>
              <a:t>‹#›</a:t>
            </a:fld>
            <a:endParaRPr lang="en-GB"/>
          </a:p>
        </p:txBody>
      </p:sp>
    </p:spTree>
    <p:extLst>
      <p:ext uri="{BB962C8B-B14F-4D97-AF65-F5344CB8AC3E}">
        <p14:creationId xmlns:p14="http://schemas.microsoft.com/office/powerpoint/2010/main" val="2518709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28" tIns="45715" rIns="91428" bIns="45715"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28" tIns="45715" rIns="91428" bIns="45715"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18436" name="Rectangle 4"/>
          <p:cNvSpPr>
            <a:spLocks noGrp="1" noRot="1" noChangeAspect="1" noChangeArrowheads="1" noTextEdit="1"/>
          </p:cNvSpPr>
          <p:nvPr>
            <p:ph type="sldImg" idx="2"/>
          </p:nvPr>
        </p:nvSpPr>
        <p:spPr bwMode="auto">
          <a:xfrm>
            <a:off x="919163" y="744538"/>
            <a:ext cx="4960937"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28" tIns="45715" rIns="91428" bIns="45715"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28" tIns="45715" rIns="91428" bIns="45715"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28" tIns="45715" rIns="91428" bIns="45715" numCol="1" anchor="b" anchorCtr="0" compatLnSpc="1">
            <a:prstTxWarp prst="textNoShape">
              <a:avLst/>
            </a:prstTxWarp>
          </a:bodyPr>
          <a:lstStyle>
            <a:lvl1pPr algn="r">
              <a:defRPr>
                <a:solidFill>
                  <a:schemeClr val="tx1"/>
                </a:solidFill>
                <a:latin typeface="Arial" charset="0"/>
              </a:defRPr>
            </a:lvl1pPr>
          </a:lstStyle>
          <a:p>
            <a:pPr>
              <a:defRPr/>
            </a:pPr>
            <a:fld id="{2D66EE0F-C1E1-447F-BD40-C3A90F4A589E}" type="slidenum">
              <a:rPr lang="en-GB"/>
              <a:pPr>
                <a:defRPr/>
              </a:pPr>
              <a:t>‹#›</a:t>
            </a:fld>
            <a:endParaRPr lang="en-GB"/>
          </a:p>
        </p:txBody>
      </p:sp>
    </p:spTree>
    <p:extLst>
      <p:ext uri="{BB962C8B-B14F-4D97-AF65-F5344CB8AC3E}">
        <p14:creationId xmlns:p14="http://schemas.microsoft.com/office/powerpoint/2010/main" val="39024136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031"/>
          <p:cNvSpPr>
            <a:spLocks noGrp="1" noChangeArrowheads="1"/>
          </p:cNvSpPr>
          <p:nvPr>
            <p:ph type="sldNum" sz="quarter" idx="5"/>
          </p:nvPr>
        </p:nvSpPr>
        <p:spPr>
          <a:noFill/>
        </p:spPr>
        <p:txBody>
          <a:bodyPr/>
          <a:lstStyle/>
          <a:p>
            <a:pPr defTabSz="917575" eaLnBrk="0" hangingPunct="0"/>
            <a:fld id="{889BF907-CBB8-4AF1-9F61-089A93A0D415}" type="slidenum">
              <a:rPr lang="en-GB" altLang="en-US" smtClean="0"/>
              <a:pPr defTabSz="917575" eaLnBrk="0" hangingPunct="0"/>
              <a:t>2</a:t>
            </a:fld>
            <a:endParaRPr lang="en-GB" alt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marL="227013" indent="-227013">
              <a:lnSpc>
                <a:spcPct val="80000"/>
              </a:lnSpc>
            </a:pPr>
            <a:endParaRPr lang="en-GB" altLang="en-US" sz="800" dirty="0"/>
          </a:p>
        </p:txBody>
      </p:sp>
    </p:spTree>
    <p:extLst>
      <p:ext uri="{BB962C8B-B14F-4D97-AF65-F5344CB8AC3E}">
        <p14:creationId xmlns:p14="http://schemas.microsoft.com/office/powerpoint/2010/main" val="140731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C358DA-EA9A-4EEF-8E03-AC3E380B1B14}" type="slidenum">
              <a:rPr lang="en-US" altLang="fr-FR"/>
              <a:pPr/>
              <a:t>11</a:t>
            </a:fld>
            <a:endParaRPr lang="en-US" altLang="fr-FR"/>
          </a:p>
        </p:txBody>
      </p:sp>
      <p:sp>
        <p:nvSpPr>
          <p:cNvPr id="1229826" name="Rectangle 2"/>
          <p:cNvSpPr>
            <a:spLocks noGrp="1" noRot="1" noChangeAspect="1" noChangeArrowheads="1" noTextEdit="1"/>
          </p:cNvSpPr>
          <p:nvPr>
            <p:ph type="sldImg"/>
          </p:nvPr>
        </p:nvSpPr>
        <p:spPr>
          <a:ln/>
        </p:spPr>
      </p:sp>
      <p:sp>
        <p:nvSpPr>
          <p:cNvPr id="1229827" name="Rectangle 3"/>
          <p:cNvSpPr>
            <a:spLocks noGrp="1" noChangeArrowheads="1"/>
          </p:cNvSpPr>
          <p:nvPr>
            <p:ph type="body" idx="1"/>
          </p:nvPr>
        </p:nvSpPr>
        <p:spPr/>
        <p:txBody>
          <a:bodyPr/>
          <a:lstStyle/>
          <a:p>
            <a:endParaRPr lang="fr-FR" altLang="fr-FR"/>
          </a:p>
        </p:txBody>
      </p:sp>
    </p:spTree>
    <p:extLst>
      <p:ext uri="{BB962C8B-B14F-4D97-AF65-F5344CB8AC3E}">
        <p14:creationId xmlns:p14="http://schemas.microsoft.com/office/powerpoint/2010/main" val="40737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774150-BF86-4FF6-A3B4-8A4B5650AA02}" type="slidenum">
              <a:rPr lang="en-US" altLang="fr-FR"/>
              <a:pPr/>
              <a:t>12</a:t>
            </a:fld>
            <a:endParaRPr lang="en-US" altLang="fr-FR"/>
          </a:p>
        </p:txBody>
      </p:sp>
      <p:sp>
        <p:nvSpPr>
          <p:cNvPr id="1326082" name="Rectangle 2"/>
          <p:cNvSpPr>
            <a:spLocks noGrp="1" noRot="1" noChangeAspect="1" noChangeArrowheads="1" noTextEdit="1"/>
          </p:cNvSpPr>
          <p:nvPr>
            <p:ph type="sldImg"/>
          </p:nvPr>
        </p:nvSpPr>
        <p:spPr>
          <a:ln/>
        </p:spPr>
      </p:sp>
      <p:sp>
        <p:nvSpPr>
          <p:cNvPr id="1326083" name="Rectangle 3"/>
          <p:cNvSpPr>
            <a:spLocks noGrp="1" noChangeArrowheads="1"/>
          </p:cNvSpPr>
          <p:nvPr>
            <p:ph type="body" idx="1"/>
          </p:nvPr>
        </p:nvSpPr>
        <p:spPr/>
        <p:txBody>
          <a:bodyPr/>
          <a:lstStyle/>
          <a:p>
            <a:endParaRPr lang="fr-FR" altLang="fr-FR"/>
          </a:p>
        </p:txBody>
      </p:sp>
    </p:spTree>
    <p:extLst>
      <p:ext uri="{BB962C8B-B14F-4D97-AF65-F5344CB8AC3E}">
        <p14:creationId xmlns:p14="http://schemas.microsoft.com/office/powerpoint/2010/main" val="3071220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4160B8-DECD-4BE6-98A6-A463B08D828C}" type="slidenum">
              <a:rPr lang="en-US" altLang="fr-FR"/>
              <a:pPr/>
              <a:t>13</a:t>
            </a:fld>
            <a:endParaRPr lang="en-US" altLang="fr-FR"/>
          </a:p>
        </p:txBody>
      </p:sp>
      <p:sp>
        <p:nvSpPr>
          <p:cNvPr id="1328130" name="Rectangle 2"/>
          <p:cNvSpPr>
            <a:spLocks noGrp="1" noRot="1" noChangeAspect="1" noChangeArrowheads="1" noTextEdit="1"/>
          </p:cNvSpPr>
          <p:nvPr>
            <p:ph type="sldImg"/>
          </p:nvPr>
        </p:nvSpPr>
        <p:spPr>
          <a:ln/>
        </p:spPr>
      </p:sp>
      <p:sp>
        <p:nvSpPr>
          <p:cNvPr id="1328131" name="Rectangle 3"/>
          <p:cNvSpPr>
            <a:spLocks noGrp="1" noChangeArrowheads="1"/>
          </p:cNvSpPr>
          <p:nvPr>
            <p:ph type="body" idx="1"/>
          </p:nvPr>
        </p:nvSpPr>
        <p:spPr/>
        <p:txBody>
          <a:bodyPr/>
          <a:lstStyle/>
          <a:p>
            <a:endParaRPr lang="fr-FR" altLang="fr-FR"/>
          </a:p>
        </p:txBody>
      </p:sp>
    </p:spTree>
    <p:extLst>
      <p:ext uri="{BB962C8B-B14F-4D97-AF65-F5344CB8AC3E}">
        <p14:creationId xmlns:p14="http://schemas.microsoft.com/office/powerpoint/2010/main" val="2431623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031"/>
          <p:cNvSpPr txBox="1">
            <a:spLocks noGrp="1" noChangeArrowheads="1"/>
          </p:cNvSpPr>
          <p:nvPr/>
        </p:nvSpPr>
        <p:spPr bwMode="auto">
          <a:xfrm>
            <a:off x="3851275" y="9431338"/>
            <a:ext cx="2946400" cy="495300"/>
          </a:xfrm>
          <a:prstGeom prst="rect">
            <a:avLst/>
          </a:prstGeom>
          <a:noFill/>
          <a:ln w="9525">
            <a:noFill/>
            <a:miter lim="800000"/>
            <a:headEnd/>
            <a:tailEnd/>
          </a:ln>
        </p:spPr>
        <p:txBody>
          <a:bodyPr lIns="91916" tIns="45958" rIns="91916" bIns="45958" anchor="b"/>
          <a:lstStyle/>
          <a:p>
            <a:pPr algn="r" defTabSz="952500" eaLnBrk="0" hangingPunct="0">
              <a:spcBef>
                <a:spcPct val="50000"/>
              </a:spcBef>
            </a:pPr>
            <a:fld id="{B00F0671-F82C-474A-A74A-278A0C00D568}" type="slidenum">
              <a:rPr lang="en-GB" altLang="en-US" b="1">
                <a:solidFill>
                  <a:schemeClr val="tx1"/>
                </a:solidFill>
                <a:latin typeface="Arial" charset="0"/>
              </a:rPr>
              <a:pPr algn="r" defTabSz="952500" eaLnBrk="0" hangingPunct="0">
                <a:spcBef>
                  <a:spcPct val="50000"/>
                </a:spcBef>
              </a:pPr>
              <a:t>14</a:t>
            </a:fld>
            <a:endParaRPr lang="en-GB" altLang="en-US" b="1">
              <a:solidFill>
                <a:schemeClr val="tx1"/>
              </a:solidFill>
              <a:latin typeface="Arial"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endParaRPr lang="nl-NL" altLang="en-US" dirty="0"/>
          </a:p>
        </p:txBody>
      </p:sp>
    </p:spTree>
    <p:extLst>
      <p:ext uri="{BB962C8B-B14F-4D97-AF65-F5344CB8AC3E}">
        <p14:creationId xmlns:p14="http://schemas.microsoft.com/office/powerpoint/2010/main" val="2723500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31"/>
          <p:cNvSpPr>
            <a:spLocks noGrp="1" noChangeArrowheads="1"/>
          </p:cNvSpPr>
          <p:nvPr>
            <p:ph type="sldNum" sz="quarter" idx="5"/>
          </p:nvPr>
        </p:nvSpPr>
        <p:spPr>
          <a:noFill/>
        </p:spPr>
        <p:txBody>
          <a:bodyPr/>
          <a:lstStyle/>
          <a:p>
            <a:pPr defTabSz="917575" eaLnBrk="0" hangingPunct="0"/>
            <a:fld id="{EF19DF3A-BB01-4B28-B8C5-929078CEDA88}" type="slidenum">
              <a:rPr lang="en-GB" altLang="en-US" smtClean="0"/>
              <a:pPr defTabSz="917575" eaLnBrk="0" hangingPunct="0"/>
              <a:t>3</a:t>
            </a:fld>
            <a:endParaRPr lang="en-GB" altLang="en-US"/>
          </a:p>
        </p:txBody>
      </p:sp>
      <p:sp>
        <p:nvSpPr>
          <p:cNvPr id="20483"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08050" y="4718050"/>
            <a:ext cx="4981575" cy="4462463"/>
          </a:xfrm>
          <a:ln/>
          <a:extLst/>
        </p:spPr>
        <p:txBody>
          <a:bodyPr/>
          <a:lstStyle/>
          <a:p>
            <a:pPr marL="220550" indent="-220550">
              <a:lnSpc>
                <a:spcPct val="90000"/>
              </a:lnSpc>
              <a:defRPr/>
            </a:pPr>
            <a:endParaRPr lang="en-GB" sz="800" dirty="0"/>
          </a:p>
        </p:txBody>
      </p:sp>
    </p:spTree>
    <p:extLst>
      <p:ext uri="{BB962C8B-B14F-4D97-AF65-F5344CB8AC3E}">
        <p14:creationId xmlns:p14="http://schemas.microsoft.com/office/powerpoint/2010/main" val="3529690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31"/>
          <p:cNvSpPr>
            <a:spLocks noGrp="1" noChangeArrowheads="1"/>
          </p:cNvSpPr>
          <p:nvPr>
            <p:ph type="sldNum" sz="quarter" idx="5"/>
          </p:nvPr>
        </p:nvSpPr>
        <p:spPr>
          <a:noFill/>
        </p:spPr>
        <p:txBody>
          <a:bodyPr/>
          <a:lstStyle/>
          <a:p>
            <a:pPr defTabSz="917575" eaLnBrk="0" hangingPunct="0"/>
            <a:fld id="{24DF6FC3-3478-4AF7-9875-BABC049F4419}" type="slidenum">
              <a:rPr lang="en-GB" altLang="en-US" smtClean="0"/>
              <a:pPr defTabSz="917575" eaLnBrk="0" hangingPunct="0"/>
              <a:t>4</a:t>
            </a:fld>
            <a:endParaRPr lang="en-GB" alt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08050" y="4718050"/>
            <a:ext cx="4981575" cy="4462463"/>
          </a:xfrm>
          <a:noFill/>
          <a:ln/>
        </p:spPr>
        <p:txBody>
          <a:bodyPr/>
          <a:lstStyle/>
          <a:p>
            <a:endParaRPr lang="en-GB" altLang="en-US" sz="800" dirty="0"/>
          </a:p>
        </p:txBody>
      </p:sp>
    </p:spTree>
    <p:extLst>
      <p:ext uri="{BB962C8B-B14F-4D97-AF65-F5344CB8AC3E}">
        <p14:creationId xmlns:p14="http://schemas.microsoft.com/office/powerpoint/2010/main" val="2461977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031"/>
          <p:cNvSpPr txBox="1">
            <a:spLocks noGrp="1" noChangeArrowheads="1"/>
          </p:cNvSpPr>
          <p:nvPr/>
        </p:nvSpPr>
        <p:spPr bwMode="auto">
          <a:xfrm>
            <a:off x="3851275" y="9431338"/>
            <a:ext cx="2946400" cy="495300"/>
          </a:xfrm>
          <a:prstGeom prst="rect">
            <a:avLst/>
          </a:prstGeom>
          <a:noFill/>
          <a:ln w="9525">
            <a:noFill/>
            <a:miter lim="800000"/>
            <a:headEnd/>
            <a:tailEnd/>
          </a:ln>
        </p:spPr>
        <p:txBody>
          <a:bodyPr lIns="91916" tIns="45958" rIns="91916" bIns="45958" anchor="b"/>
          <a:lstStyle/>
          <a:p>
            <a:pPr algn="r" defTabSz="952500" eaLnBrk="0" hangingPunct="0">
              <a:spcBef>
                <a:spcPct val="50000"/>
              </a:spcBef>
            </a:pPr>
            <a:fld id="{09134221-5CA9-4537-ADC6-324C06056A07}" type="slidenum">
              <a:rPr lang="en-GB" altLang="en-US" b="1">
                <a:solidFill>
                  <a:schemeClr val="tx1"/>
                </a:solidFill>
                <a:latin typeface="Arial" charset="0"/>
              </a:rPr>
              <a:pPr algn="r" defTabSz="952500" eaLnBrk="0" hangingPunct="0">
                <a:spcBef>
                  <a:spcPct val="50000"/>
                </a:spcBef>
              </a:pPr>
              <a:t>5</a:t>
            </a:fld>
            <a:endParaRPr lang="en-GB" altLang="en-US" b="1">
              <a:solidFill>
                <a:schemeClr val="tx1"/>
              </a:solidFill>
              <a:latin typeface="Arial"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8050" y="4718050"/>
            <a:ext cx="4981575" cy="4462463"/>
          </a:xfrm>
          <a:noFill/>
          <a:ln/>
        </p:spPr>
        <p:txBody>
          <a:bodyPr/>
          <a:lstStyle/>
          <a:p>
            <a:pPr marL="219075" indent="-219075">
              <a:lnSpc>
                <a:spcPct val="80000"/>
              </a:lnSpc>
            </a:pPr>
            <a:endParaRPr lang="en-GB" altLang="en-US" sz="800" dirty="0"/>
          </a:p>
        </p:txBody>
      </p:sp>
    </p:spTree>
    <p:extLst>
      <p:ext uri="{BB962C8B-B14F-4D97-AF65-F5344CB8AC3E}">
        <p14:creationId xmlns:p14="http://schemas.microsoft.com/office/powerpoint/2010/main" val="127777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pPr eaLnBrk="1" hangingPunct="1">
              <a:buClr>
                <a:schemeClr val="tx1"/>
              </a:buClr>
            </a:pPr>
            <a:endParaRPr lang="en-US" altLang="en-US" sz="800" dirty="0"/>
          </a:p>
        </p:txBody>
      </p:sp>
    </p:spTree>
    <p:extLst>
      <p:ext uri="{BB962C8B-B14F-4D97-AF65-F5344CB8AC3E}">
        <p14:creationId xmlns:p14="http://schemas.microsoft.com/office/powerpoint/2010/main" val="924621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031"/>
          <p:cNvSpPr txBox="1">
            <a:spLocks noGrp="1" noChangeArrowheads="1"/>
          </p:cNvSpPr>
          <p:nvPr/>
        </p:nvSpPr>
        <p:spPr bwMode="auto">
          <a:xfrm>
            <a:off x="3851275" y="9431338"/>
            <a:ext cx="2946400" cy="495300"/>
          </a:xfrm>
          <a:prstGeom prst="rect">
            <a:avLst/>
          </a:prstGeom>
          <a:noFill/>
          <a:ln w="9525">
            <a:noFill/>
            <a:miter lim="800000"/>
            <a:headEnd/>
            <a:tailEnd/>
          </a:ln>
        </p:spPr>
        <p:txBody>
          <a:bodyPr lIns="91916" tIns="45958" rIns="91916" bIns="45958" anchor="b"/>
          <a:lstStyle/>
          <a:p>
            <a:pPr algn="r" defTabSz="952500" eaLnBrk="0" hangingPunct="0">
              <a:spcBef>
                <a:spcPct val="50000"/>
              </a:spcBef>
            </a:pPr>
            <a:fld id="{6D735B22-4211-4058-9D26-D9C3DA6CB70A}" type="slidenum">
              <a:rPr lang="en-GB" altLang="en-US" b="1">
                <a:solidFill>
                  <a:schemeClr val="tx1"/>
                </a:solidFill>
                <a:latin typeface="Arial" charset="0"/>
              </a:rPr>
              <a:pPr algn="r" defTabSz="952500" eaLnBrk="0" hangingPunct="0">
                <a:spcBef>
                  <a:spcPct val="50000"/>
                </a:spcBef>
              </a:pPr>
              <a:t>7</a:t>
            </a:fld>
            <a:endParaRPr lang="en-GB" altLang="en-US" b="1">
              <a:solidFill>
                <a:schemeClr val="tx1"/>
              </a:solidFill>
              <a:latin typeface="Arial"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908050" y="4718050"/>
            <a:ext cx="4981575" cy="4462463"/>
          </a:xfrm>
          <a:noFill/>
          <a:ln/>
        </p:spPr>
        <p:txBody>
          <a:bodyPr/>
          <a:lstStyle/>
          <a:p>
            <a:pPr marL="219075" indent="-219075"/>
            <a:endParaRPr lang="en-US" altLang="en-US" sz="700" dirty="0"/>
          </a:p>
        </p:txBody>
      </p:sp>
    </p:spTree>
    <p:extLst>
      <p:ext uri="{BB962C8B-B14F-4D97-AF65-F5344CB8AC3E}">
        <p14:creationId xmlns:p14="http://schemas.microsoft.com/office/powerpoint/2010/main" val="1742650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31"/>
          <p:cNvSpPr>
            <a:spLocks noGrp="1" noChangeArrowheads="1"/>
          </p:cNvSpPr>
          <p:nvPr>
            <p:ph type="sldNum" sz="quarter" idx="5"/>
          </p:nvPr>
        </p:nvSpPr>
        <p:spPr>
          <a:noFill/>
        </p:spPr>
        <p:txBody>
          <a:bodyPr/>
          <a:lstStyle/>
          <a:p>
            <a:pPr defTabSz="917575" eaLnBrk="0" hangingPunct="0"/>
            <a:fld id="{FB0320AB-5865-4151-AB82-E39E20648FC2}" type="slidenum">
              <a:rPr lang="en-GB" altLang="en-US" smtClean="0"/>
              <a:pPr defTabSz="917575" eaLnBrk="0" hangingPunct="0"/>
              <a:t>8</a:t>
            </a:fld>
            <a:endParaRPr lang="en-GB" alt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xfrm>
            <a:off x="908050" y="4718050"/>
            <a:ext cx="4981575" cy="4462463"/>
          </a:xfrm>
          <a:noFill/>
          <a:ln/>
        </p:spPr>
        <p:txBody>
          <a:bodyPr/>
          <a:lstStyle/>
          <a:p>
            <a:endParaRPr lang="en-GB" altLang="en-US" sz="800" dirty="0"/>
          </a:p>
        </p:txBody>
      </p:sp>
    </p:spTree>
    <p:extLst>
      <p:ext uri="{BB962C8B-B14F-4D97-AF65-F5344CB8AC3E}">
        <p14:creationId xmlns:p14="http://schemas.microsoft.com/office/powerpoint/2010/main" val="516672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031"/>
          <p:cNvSpPr txBox="1">
            <a:spLocks noGrp="1" noChangeArrowheads="1"/>
          </p:cNvSpPr>
          <p:nvPr/>
        </p:nvSpPr>
        <p:spPr bwMode="auto">
          <a:xfrm>
            <a:off x="3851275" y="9431338"/>
            <a:ext cx="2946400" cy="495300"/>
          </a:xfrm>
          <a:prstGeom prst="rect">
            <a:avLst/>
          </a:prstGeom>
          <a:noFill/>
          <a:ln w="9525">
            <a:noFill/>
            <a:miter lim="800000"/>
            <a:headEnd/>
            <a:tailEnd/>
          </a:ln>
        </p:spPr>
        <p:txBody>
          <a:bodyPr lIns="91916" tIns="45958" rIns="91916" bIns="45958" anchor="b"/>
          <a:lstStyle/>
          <a:p>
            <a:pPr algn="r" defTabSz="952500" eaLnBrk="0" hangingPunct="0">
              <a:spcBef>
                <a:spcPct val="50000"/>
              </a:spcBef>
            </a:pPr>
            <a:fld id="{31BB391D-D963-4A47-BDC7-5FF9CD643994}" type="slidenum">
              <a:rPr lang="en-GB" altLang="en-US" b="1">
                <a:solidFill>
                  <a:schemeClr val="tx1"/>
                </a:solidFill>
                <a:latin typeface="Arial" charset="0"/>
              </a:rPr>
              <a:pPr algn="r" defTabSz="952500" eaLnBrk="0" hangingPunct="0">
                <a:spcBef>
                  <a:spcPct val="50000"/>
                </a:spcBef>
              </a:pPr>
              <a:t>9</a:t>
            </a:fld>
            <a:endParaRPr lang="en-GB" altLang="en-US" b="1">
              <a:solidFill>
                <a:schemeClr val="tx1"/>
              </a:solidFill>
              <a:latin typeface="Arial" charset="0"/>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xfrm>
            <a:off x="908050" y="4718050"/>
            <a:ext cx="4981575" cy="4462463"/>
          </a:xfrm>
          <a:noFill/>
          <a:ln/>
        </p:spPr>
        <p:txBody>
          <a:bodyPr/>
          <a:lstStyle/>
          <a:p>
            <a:endParaRPr lang="en-GB" altLang="en-US" sz="800" dirty="0"/>
          </a:p>
        </p:txBody>
      </p:sp>
    </p:spTree>
    <p:extLst>
      <p:ext uri="{BB962C8B-B14F-4D97-AF65-F5344CB8AC3E}">
        <p14:creationId xmlns:p14="http://schemas.microsoft.com/office/powerpoint/2010/main" val="3226138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31"/>
          <p:cNvSpPr>
            <a:spLocks noGrp="1" noChangeArrowheads="1"/>
          </p:cNvSpPr>
          <p:nvPr>
            <p:ph type="sldNum" sz="quarter" idx="5"/>
          </p:nvPr>
        </p:nvSpPr>
        <p:spPr>
          <a:noFill/>
        </p:spPr>
        <p:txBody>
          <a:bodyPr/>
          <a:lstStyle/>
          <a:p>
            <a:pPr defTabSz="917575" eaLnBrk="0" hangingPunct="0"/>
            <a:fld id="{B8A0ACCC-8BB3-41EF-9CB0-B6A82ECE6865}" type="slidenum">
              <a:rPr lang="en-GB" altLang="en-US" smtClean="0"/>
              <a:pPr defTabSz="917575" eaLnBrk="0" hangingPunct="0"/>
              <a:t>10</a:t>
            </a:fld>
            <a:endParaRPr lang="en-GB" alt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08050" y="4718050"/>
            <a:ext cx="4981575" cy="4462463"/>
          </a:xfrm>
          <a:noFill/>
          <a:ln/>
        </p:spPr>
        <p:txBody>
          <a:bodyPr/>
          <a:lstStyle/>
          <a:p>
            <a:endParaRPr lang="en-GB" altLang="en-US" sz="800" dirty="0"/>
          </a:p>
        </p:txBody>
      </p:sp>
    </p:spTree>
    <p:extLst>
      <p:ext uri="{BB962C8B-B14F-4D97-AF65-F5344CB8AC3E}">
        <p14:creationId xmlns:p14="http://schemas.microsoft.com/office/powerpoint/2010/main" val="2440968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algn="ctr" eaLnBrk="1" hangingPunct="1">
              <a:defRPr/>
            </a:pPr>
            <a:endParaRPr lang="en-US" altLang="en-US" sz="1800">
              <a:solidFill>
                <a:srgbClr val="FFFFFF"/>
              </a:solidFill>
            </a:endParaRPr>
          </a:p>
        </p:txBody>
      </p:sp>
      <p:pic>
        <p:nvPicPr>
          <p:cNvPr id="5" name="Picture 6" descr="LOGO CE-EN-quadri.eps"/>
          <p:cNvPicPr>
            <a:picLocks noChangeAspect="1"/>
          </p:cNvPicPr>
          <p:nvPr/>
        </p:nvPicPr>
        <p:blipFill>
          <a:blip r:embed="rId2" cstate="print"/>
          <a:srcRect/>
          <a:stretch>
            <a:fillRect/>
          </a:stretch>
        </p:blipFill>
        <p:spPr bwMode="auto">
          <a:xfrm>
            <a:off x="3957638" y="258763"/>
            <a:ext cx="1436687" cy="998537"/>
          </a:xfrm>
          <a:prstGeom prst="rect">
            <a:avLst/>
          </a:prstGeom>
          <a:noFill/>
          <a:ln w="9525">
            <a:noFill/>
            <a:miter lim="800000"/>
            <a:headEnd/>
            <a:tailEnd/>
          </a:ln>
        </p:spPr>
      </p:pic>
      <p:sp>
        <p:nvSpPr>
          <p:cNvPr id="6" name="Rectangle 5"/>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D650B993-190D-4FAB-9186-F4F94112DE65}"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3F23B3F-B071-4BE1-8B9F-04E401DD0264}"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95CBDEB-8907-450C-98F7-469FCD848904}"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A5CC4B2-D7E4-4D70-BCEE-FDAB4D271B04}"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E234858-E695-4225-9C32-67A9CC2A12C1}"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B5DB652-6678-441B-9DA5-C001A2B93F5E}"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E0579A8B-4802-4E07-BF21-22F137B9F468}"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B9EA5C6-FC48-4492-8818-E3956DA45DB0}"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9B079ED5-AC53-461F-90A3-CE0462312C20}"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70A3294-84A9-41F7-9BCE-AB950DE6CF40}"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A2ED700-A39F-4731-9B7E-AB0A289E4BA0}"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ltLang="en-US"/>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altLang="en-US"/>
              <a:t>Second level</a:t>
            </a:r>
            <a:endParaRPr lang="en-GB" altLang="en-US"/>
          </a:p>
          <a:p>
            <a:pPr lvl="1"/>
            <a:r>
              <a:rPr lang="en-GB" altLang="en-US"/>
              <a:t>Third level</a:t>
            </a:r>
          </a:p>
          <a:p>
            <a:pPr lvl="2"/>
            <a:r>
              <a:rPr lang="en-GB" altLang="en-US"/>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9EDF82F8-FF94-4E55-ABA2-FB0A9B52D4AB}" type="slidenum">
              <a:rPr lang="en-GB"/>
              <a:pPr>
                <a:defRPr/>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1033" name="Picture 17" descr="LOGO CE_Vertical_EN_NEG_quadri_HR"/>
          <p:cNvPicPr>
            <a:picLocks noChangeAspect="1" noChangeArrowheads="1"/>
          </p:cNvPicPr>
          <p:nvPr userDrawn="1"/>
        </p:nvPicPr>
        <p:blipFill>
          <a:blip r:embed="rId13" cstate="print"/>
          <a:srcRect/>
          <a:stretch>
            <a:fillRect/>
          </a:stretch>
        </p:blipFill>
        <p:spPr bwMode="auto">
          <a:xfrm>
            <a:off x="3957638" y="258763"/>
            <a:ext cx="1436687" cy="10048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27"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2"/>
          <p:cNvSpPr>
            <a:spLocks noGrp="1"/>
          </p:cNvSpPr>
          <p:nvPr>
            <p:ph type="subTitle" idx="1"/>
          </p:nvPr>
        </p:nvSpPr>
        <p:spPr>
          <a:xfrm>
            <a:off x="1389068" y="3573016"/>
            <a:ext cx="6326204" cy="855669"/>
          </a:xfrm>
        </p:spPr>
        <p:txBody>
          <a:bodyPr/>
          <a:lstStyle/>
          <a:p>
            <a:r>
              <a:rPr lang="fr-FR" altLang="en-US" sz="2800" dirty="0"/>
              <a:t>Module 1.2: Le cycle budgétaire</a:t>
            </a:r>
          </a:p>
          <a:p>
            <a:endParaRPr lang="en-GB" altLang="en-US" sz="2800" dirty="0"/>
          </a:p>
        </p:txBody>
      </p:sp>
      <p:sp>
        <p:nvSpPr>
          <p:cNvPr id="5" name="Rectangle 5"/>
          <p:cNvSpPr>
            <a:spLocks noGrp="1" noChangeArrowheads="1"/>
          </p:cNvSpPr>
          <p:nvPr>
            <p:ph type="ctrTitle"/>
          </p:nvPr>
        </p:nvSpPr>
        <p:spPr>
          <a:xfrm>
            <a:off x="944576" y="1844824"/>
            <a:ext cx="7215188" cy="790575"/>
          </a:xfrm>
        </p:spPr>
        <p:txBody>
          <a:bodyPr/>
          <a:lstStyle/>
          <a:p>
            <a:pPr indent="0" algn="ctr" eaLnBrk="1" hangingPunct="1"/>
            <a:r>
              <a:rPr lang="en-US" altLang="en-US" sz="2800" dirty="0">
                <a:solidFill>
                  <a:srgbClr val="FFC000"/>
                </a:solidFill>
              </a:rPr>
              <a:t>INTRODUCTION TO </a:t>
            </a:r>
            <a:br>
              <a:rPr lang="en-US" altLang="en-US" sz="2800" dirty="0">
                <a:solidFill>
                  <a:srgbClr val="FFC000"/>
                </a:solidFill>
              </a:rPr>
            </a:br>
            <a:r>
              <a:rPr lang="en-US" altLang="en-US" sz="2800" dirty="0">
                <a:solidFill>
                  <a:srgbClr val="FFC000"/>
                </a:solidFill>
              </a:rPr>
              <a:t>PUBLIC FINANCE MANAGEMENT</a:t>
            </a:r>
            <a:endParaRPr lang="en-GB" altLang="en-US" sz="2800" dirty="0">
              <a:solidFill>
                <a:srgbClr val="FFC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ChangeArrowheads="1"/>
          </p:cNvSpPr>
          <p:nvPr/>
        </p:nvSpPr>
        <p:spPr bwMode="auto">
          <a:xfrm>
            <a:off x="1187450" y="1319202"/>
            <a:ext cx="7344990" cy="609600"/>
          </a:xfrm>
          <a:prstGeom prst="rect">
            <a:avLst/>
          </a:prstGeom>
          <a:noFill/>
          <a:ln>
            <a:noFill/>
          </a:ln>
        </p:spPr>
        <p:txBody>
          <a:bodyPr lIns="92075" tIns="46038" rIns="92075" bIns="46038"/>
          <a:lstStyle/>
          <a:p>
            <a:pPr eaLnBrk="0" hangingPunct="0">
              <a:defRPr/>
            </a:pPr>
            <a:r>
              <a:rPr kumimoji="1" lang="en-GB" sz="3400" b="1" dirty="0"/>
              <a:t> </a:t>
            </a:r>
            <a:r>
              <a:rPr kumimoji="1" lang="fr-FR" sz="3400" b="1" dirty="0"/>
              <a:t>Phase </a:t>
            </a:r>
            <a:r>
              <a:rPr lang="fr-FR" sz="3200" b="1" dirty="0">
                <a:latin typeface="+mj-lt"/>
                <a:ea typeface="+mj-ea"/>
                <a:cs typeface="+mj-cs"/>
              </a:rPr>
              <a:t>6. Revue des politiques</a:t>
            </a:r>
          </a:p>
        </p:txBody>
      </p:sp>
      <p:sp>
        <p:nvSpPr>
          <p:cNvPr id="15364" name="Rectangle 3"/>
          <p:cNvSpPr>
            <a:spLocks noGrp="1" noChangeArrowheads="1"/>
          </p:cNvSpPr>
          <p:nvPr>
            <p:ph type="body" idx="4294967295"/>
          </p:nvPr>
        </p:nvSpPr>
        <p:spPr>
          <a:xfrm>
            <a:off x="571472" y="2143116"/>
            <a:ext cx="8164508" cy="4286280"/>
          </a:xfrm>
        </p:spPr>
        <p:txBody>
          <a:bodyPr/>
          <a:lstStyle/>
          <a:p>
            <a:pPr>
              <a:lnSpc>
                <a:spcPct val="90000"/>
              </a:lnSpc>
              <a:spcBef>
                <a:spcPct val="50000"/>
              </a:spcBef>
              <a:buClrTx/>
              <a:buFont typeface="Wingdings" panose="05000000000000000000" pitchFamily="2" charset="2"/>
              <a:buChar char="§"/>
            </a:pPr>
            <a:r>
              <a:rPr lang="fr-FR" altLang="en-US" i="0" dirty="0"/>
              <a:t>Comparaison des résultats des politiques aux prévisions;</a:t>
            </a:r>
          </a:p>
          <a:p>
            <a:pPr>
              <a:lnSpc>
                <a:spcPct val="90000"/>
              </a:lnSpc>
              <a:spcBef>
                <a:spcPct val="50000"/>
              </a:spcBef>
              <a:buClrTx/>
              <a:buFont typeface="Wingdings" panose="05000000000000000000" pitchFamily="2" charset="2"/>
              <a:buChar char="§"/>
            </a:pPr>
            <a:r>
              <a:rPr lang="fr-FR" altLang="en-US" i="0" dirty="0"/>
              <a:t>Analyse ex-post de l’impact des politiques publiques;</a:t>
            </a:r>
          </a:p>
          <a:p>
            <a:pPr>
              <a:lnSpc>
                <a:spcPct val="90000"/>
              </a:lnSpc>
              <a:spcBef>
                <a:spcPct val="50000"/>
              </a:spcBef>
              <a:buClrTx/>
              <a:buFont typeface="Wingdings" panose="05000000000000000000" pitchFamily="2" charset="2"/>
              <a:buChar char="§"/>
            </a:pPr>
            <a:r>
              <a:rPr lang="fr-FR" altLang="en-US" i="0" dirty="0"/>
              <a:t>Y-a-t-il un cadre de performance pour le suivi et l’évaluation? </a:t>
            </a:r>
          </a:p>
          <a:p>
            <a:pPr>
              <a:lnSpc>
                <a:spcPct val="90000"/>
              </a:lnSpc>
              <a:spcBef>
                <a:spcPct val="50000"/>
              </a:spcBef>
              <a:buClrTx/>
              <a:buFont typeface="Wingdings" panose="05000000000000000000" pitchFamily="2" charset="2"/>
              <a:buChar char="§"/>
            </a:pPr>
            <a:r>
              <a:rPr lang="fr-FR" altLang="en-US" i="0" dirty="0"/>
              <a:t>Adaptation de la planification stratégique sur la base de l’analyse des résultats des politiques</a:t>
            </a:r>
          </a:p>
          <a:p>
            <a:pPr marL="0" indent="0">
              <a:lnSpc>
                <a:spcPct val="90000"/>
              </a:lnSpc>
              <a:spcBef>
                <a:spcPct val="50000"/>
              </a:spcBef>
              <a:buClrTx/>
              <a:buNone/>
            </a:pPr>
            <a:r>
              <a:rPr lang="fr-FR" altLang="en-US" i="0" dirty="0"/>
              <a:t>NB: Un input crucial pour la phase de planification stratégique du budget suivant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anim calcmode="lin" valueType="num">
                                      <p:cBhvr additive="base">
                                        <p:cTn id="7" dur="500" fill="hold"/>
                                        <p:tgtEl>
                                          <p:spTgt spid="1536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4">
                                            <p:txEl>
                                              <p:pRg st="1" end="1"/>
                                            </p:txEl>
                                          </p:spTgt>
                                        </p:tgtEl>
                                        <p:attrNameLst>
                                          <p:attrName>style.visibility</p:attrName>
                                        </p:attrNameLst>
                                      </p:cBhvr>
                                      <p:to>
                                        <p:strVal val="visible"/>
                                      </p:to>
                                    </p:set>
                                    <p:anim calcmode="lin" valueType="num">
                                      <p:cBhvr additive="base">
                                        <p:cTn id="13" dur="500" fill="hold"/>
                                        <p:tgtEl>
                                          <p:spTgt spid="1536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4">
                                            <p:txEl>
                                              <p:pRg st="2" end="2"/>
                                            </p:txEl>
                                          </p:spTgt>
                                        </p:tgtEl>
                                        <p:attrNameLst>
                                          <p:attrName>style.visibility</p:attrName>
                                        </p:attrNameLst>
                                      </p:cBhvr>
                                      <p:to>
                                        <p:strVal val="visible"/>
                                      </p:to>
                                    </p:set>
                                    <p:anim calcmode="lin" valueType="num">
                                      <p:cBhvr additive="base">
                                        <p:cTn id="19" dur="500" fill="hold"/>
                                        <p:tgtEl>
                                          <p:spTgt spid="1536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4">
                                            <p:txEl>
                                              <p:pRg st="3" end="3"/>
                                            </p:txEl>
                                          </p:spTgt>
                                        </p:tgtEl>
                                        <p:attrNameLst>
                                          <p:attrName>style.visibility</p:attrName>
                                        </p:attrNameLst>
                                      </p:cBhvr>
                                      <p:to>
                                        <p:strVal val="visible"/>
                                      </p:to>
                                    </p:set>
                                    <p:anim calcmode="lin" valueType="num">
                                      <p:cBhvr additive="base">
                                        <p:cTn id="25" dur="500" fill="hold"/>
                                        <p:tgtEl>
                                          <p:spTgt spid="1536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364">
                                            <p:txEl>
                                              <p:pRg st="4" end="4"/>
                                            </p:txEl>
                                          </p:spTgt>
                                        </p:tgtEl>
                                        <p:attrNameLst>
                                          <p:attrName>style.visibility</p:attrName>
                                        </p:attrNameLst>
                                      </p:cBhvr>
                                      <p:to>
                                        <p:strVal val="visible"/>
                                      </p:to>
                                    </p:set>
                                    <p:anim calcmode="lin" valueType="num">
                                      <p:cBhvr additive="base">
                                        <p:cTn id="31" dur="500" fill="hold"/>
                                        <p:tgtEl>
                                          <p:spTgt spid="1536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36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p:txBody>
          <a:bodyPr/>
          <a:lstStyle/>
          <a:p>
            <a:fld id="{556D16EB-6D4D-42C4-AC17-402342F8D03B}" type="slidenum">
              <a:rPr lang="en-GB" altLang="fr-FR"/>
              <a:pPr/>
              <a:t>11</a:t>
            </a:fld>
            <a:endParaRPr lang="en-GB" altLang="fr-FR"/>
          </a:p>
        </p:txBody>
      </p:sp>
      <p:sp>
        <p:nvSpPr>
          <p:cNvPr id="1228802" name="Rectangle 2"/>
          <p:cNvSpPr>
            <a:spLocks noGrp="1" noChangeArrowheads="1"/>
          </p:cNvSpPr>
          <p:nvPr>
            <p:ph type="title"/>
          </p:nvPr>
        </p:nvSpPr>
        <p:spPr>
          <a:xfrm>
            <a:off x="456357" y="764704"/>
            <a:ext cx="8229600" cy="987425"/>
          </a:xfrm>
        </p:spPr>
        <p:txBody>
          <a:bodyPr/>
          <a:lstStyle/>
          <a:p>
            <a:r>
              <a:rPr lang="fr-FR" altLang="fr-FR" dirty="0"/>
              <a:t>Les acteurs (1)</a:t>
            </a:r>
          </a:p>
        </p:txBody>
      </p:sp>
      <p:sp>
        <p:nvSpPr>
          <p:cNvPr id="1228803" name="Rectangle 3"/>
          <p:cNvSpPr>
            <a:spLocks noGrp="1" noChangeArrowheads="1"/>
          </p:cNvSpPr>
          <p:nvPr>
            <p:ph type="body" idx="1"/>
          </p:nvPr>
        </p:nvSpPr>
        <p:spPr>
          <a:xfrm>
            <a:off x="-99863" y="1556792"/>
            <a:ext cx="8784976" cy="5805264"/>
          </a:xfrm>
        </p:spPr>
        <p:txBody>
          <a:bodyPr/>
          <a:lstStyle/>
          <a:p>
            <a:pPr lvl="1"/>
            <a:r>
              <a:rPr lang="fr-FR" altLang="fr-FR" dirty="0">
                <a:latin typeface="+mj-lt"/>
                <a:cs typeface="Arial" panose="020B0604020202020204" pitchFamily="34" charset="0"/>
              </a:rPr>
              <a:t>le centre: Premier Ministre, Conseil des Ministres, etc.</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Décisions sur les politiques publiques et coordination</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Approbation du projet de budget ; </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Rôle d'arbitrage du Premier Ministre</a:t>
            </a:r>
          </a:p>
          <a:p>
            <a:pPr lvl="1"/>
            <a:r>
              <a:rPr lang="fr-FR" altLang="fr-FR" dirty="0">
                <a:latin typeface="+mj-lt"/>
                <a:cs typeface="Arial" panose="020B0604020202020204" pitchFamily="34" charset="0"/>
              </a:rPr>
              <a:t>Le ministère des finances (MF)</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Etablit la réglementation financière, supervise la gestion des finances publiques et régule l'exécution budgétaire </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Coordonne la préparation du budget, prépare le cadrage macroéconomique et macro-budgétaire du budget.</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Coordonne le suivi budgétaire et la comptabilité</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Assure la planification financière intra-annuelle</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Peut contrôler certaines transactions</a:t>
            </a:r>
          </a:p>
          <a:p>
            <a:pPr marL="857250" lvl="1" indent="-342900">
              <a:buFont typeface="Courier New" panose="02070309020205020404" pitchFamily="49" charset="0"/>
              <a:buChar char="o"/>
            </a:pPr>
            <a:r>
              <a:rPr lang="fr-FR" altLang="fr-FR" dirty="0">
                <a:latin typeface="+mj-lt"/>
                <a:cs typeface="Arial" panose="020B0604020202020204" pitchFamily="34" charset="0"/>
              </a:rPr>
              <a:t>Ministère du Plan et/ou de l’Economie</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Chargé de préparer les stratégies de développement</a:t>
            </a:r>
          </a:p>
          <a:p>
            <a:pPr marL="1257300" lvl="2" indent="-342900">
              <a:buFont typeface="Courier New" panose="02070309020205020404" pitchFamily="49" charset="0"/>
              <a:buChar char="o"/>
            </a:pPr>
            <a:r>
              <a:rPr lang="fr-FR" altLang="fr-FR" sz="1600" dirty="0">
                <a:latin typeface="+mj-lt"/>
                <a:cs typeface="Arial" panose="020B0604020202020204" pitchFamily="34" charset="0"/>
              </a:rPr>
              <a:t>Dans certains pays, peut exercer des responsabilités placées sous la responsabilité du MF dans d’autres pays: préparation du cadre macroéconomique et programmation des investissements publics</a:t>
            </a:r>
          </a:p>
          <a:p>
            <a:pPr marL="1257300" lvl="2" indent="-342900">
              <a:buFont typeface="Courier New" panose="02070309020205020404" pitchFamily="49" charset="0"/>
              <a:buChar char="o"/>
            </a:pPr>
            <a:endParaRPr lang="fr-FR" altLang="fr-FR"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9070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p:txBody>
          <a:bodyPr/>
          <a:lstStyle/>
          <a:p>
            <a:fld id="{D07142D3-EF36-4E38-854A-9FCD86D792FF}" type="slidenum">
              <a:rPr lang="en-GB" altLang="fr-FR"/>
              <a:pPr/>
              <a:t>12</a:t>
            </a:fld>
            <a:endParaRPr lang="en-GB" altLang="fr-FR"/>
          </a:p>
        </p:txBody>
      </p:sp>
      <p:sp>
        <p:nvSpPr>
          <p:cNvPr id="1325058" name="Rectangle 2"/>
          <p:cNvSpPr>
            <a:spLocks noGrp="1" noChangeArrowheads="1"/>
          </p:cNvSpPr>
          <p:nvPr>
            <p:ph type="title"/>
          </p:nvPr>
        </p:nvSpPr>
        <p:spPr>
          <a:xfrm>
            <a:off x="457200" y="764704"/>
            <a:ext cx="8229600" cy="987425"/>
          </a:xfrm>
        </p:spPr>
        <p:txBody>
          <a:bodyPr/>
          <a:lstStyle/>
          <a:p>
            <a:r>
              <a:rPr lang="fr-FR" altLang="fr-FR"/>
              <a:t>Les acteurs (2)</a:t>
            </a:r>
          </a:p>
        </p:txBody>
      </p:sp>
      <p:sp>
        <p:nvSpPr>
          <p:cNvPr id="1325059" name="Rectangle 3"/>
          <p:cNvSpPr>
            <a:spLocks noGrp="1" noChangeArrowheads="1"/>
          </p:cNvSpPr>
          <p:nvPr>
            <p:ph type="body" idx="1"/>
          </p:nvPr>
        </p:nvSpPr>
        <p:spPr>
          <a:xfrm>
            <a:off x="273050" y="1526940"/>
            <a:ext cx="8597900" cy="5127625"/>
          </a:xfrm>
        </p:spPr>
        <p:txBody>
          <a:bodyPr/>
          <a:lstStyle/>
          <a:p>
            <a:pPr lvl="1"/>
            <a:r>
              <a:rPr lang="fr-FR" altLang="fr-FR" dirty="0">
                <a:latin typeface="+mj-lt"/>
                <a:cs typeface="Arial" panose="020B0604020202020204" pitchFamily="34" charset="0"/>
              </a:rPr>
              <a:t>Les ministères sectoriels</a:t>
            </a:r>
          </a:p>
          <a:p>
            <a:pPr marL="1257300" lvl="2" indent="-342900">
              <a:buFont typeface="Courier New" panose="02070309020205020404" pitchFamily="49" charset="0"/>
              <a:buChar char="o"/>
            </a:pPr>
            <a:r>
              <a:rPr lang="fr-FR" altLang="fr-FR" sz="1800" dirty="0">
                <a:latin typeface="+mj-lt"/>
                <a:cs typeface="Arial" panose="020B0604020202020204" pitchFamily="34" charset="0"/>
              </a:rPr>
              <a:t>Formulation des politiques sectorielles</a:t>
            </a:r>
          </a:p>
          <a:p>
            <a:pPr marL="1257300" lvl="2" indent="-342900">
              <a:buFont typeface="Courier New" panose="02070309020205020404" pitchFamily="49" charset="0"/>
              <a:buChar char="o"/>
            </a:pPr>
            <a:r>
              <a:rPr lang="fr-FR" altLang="fr-FR" sz="1800" dirty="0">
                <a:latin typeface="+mj-lt"/>
                <a:cs typeface="Arial" panose="020B0604020202020204" pitchFamily="34" charset="0"/>
              </a:rPr>
              <a:t>Établissement des priorités et arbitrages intra-sectoriels</a:t>
            </a:r>
          </a:p>
          <a:p>
            <a:pPr marL="1257300" lvl="2" indent="-342900">
              <a:buFont typeface="Courier New" panose="02070309020205020404" pitchFamily="49" charset="0"/>
              <a:buChar char="o"/>
            </a:pPr>
            <a:r>
              <a:rPr lang="fr-FR" altLang="fr-FR" sz="1800" dirty="0">
                <a:latin typeface="+mj-lt"/>
                <a:cs typeface="Arial" panose="020B0604020202020204" pitchFamily="34" charset="0"/>
              </a:rPr>
              <a:t>Exécution du budget</a:t>
            </a:r>
          </a:p>
          <a:p>
            <a:pPr marL="971550" lvl="1" indent="-457200">
              <a:buFont typeface="Arial" panose="020B0604020202020204" pitchFamily="34" charset="0"/>
              <a:buChar char="•"/>
            </a:pPr>
            <a:r>
              <a:rPr lang="fr-FR" altLang="fr-FR" dirty="0">
                <a:latin typeface="+mj-lt"/>
                <a:cs typeface="Arial" panose="020B0604020202020204" pitchFamily="34" charset="0"/>
              </a:rPr>
              <a:t>Le législatif</a:t>
            </a:r>
          </a:p>
          <a:p>
            <a:pPr lvl="2">
              <a:buFont typeface="Courier New" panose="02070309020205020404" pitchFamily="49" charset="0"/>
              <a:buChar char="o"/>
            </a:pPr>
            <a:r>
              <a:rPr lang="fr-FR" altLang="fr-FR" sz="1800" dirty="0">
                <a:latin typeface="+mj-lt"/>
                <a:cs typeface="Arial" panose="020B0604020202020204" pitchFamily="34" charset="0"/>
              </a:rPr>
              <a:t>Approuve les politiques</a:t>
            </a:r>
          </a:p>
          <a:p>
            <a:pPr lvl="2">
              <a:buFont typeface="Courier New" panose="02070309020205020404" pitchFamily="49" charset="0"/>
              <a:buChar char="o"/>
            </a:pPr>
            <a:r>
              <a:rPr lang="fr-FR" altLang="fr-FR" sz="1800" dirty="0">
                <a:latin typeface="+mj-lt"/>
                <a:cs typeface="Arial" panose="020B0604020202020204" pitchFamily="34" charset="0"/>
              </a:rPr>
              <a:t>Vote les lois de finances initiale et rectificative</a:t>
            </a:r>
          </a:p>
          <a:p>
            <a:pPr lvl="2">
              <a:buFont typeface="Courier New" panose="02070309020205020404" pitchFamily="49" charset="0"/>
              <a:buChar char="o"/>
            </a:pPr>
            <a:r>
              <a:rPr lang="fr-FR" altLang="fr-FR" sz="1800" dirty="0">
                <a:latin typeface="+mj-lt"/>
                <a:cs typeface="Arial" panose="020B0604020202020204" pitchFamily="34" charset="0"/>
              </a:rPr>
              <a:t>Est tenu informé de l'exécution budgétaire  </a:t>
            </a:r>
            <a:r>
              <a:rPr lang="fr-FR" altLang="fr-FR" sz="1800" dirty="0" err="1">
                <a:latin typeface="+mj-lt"/>
                <a:cs typeface="Arial" panose="020B0604020202020204" pitchFamily="34" charset="0"/>
              </a:rPr>
              <a:t>etPeut</a:t>
            </a:r>
            <a:r>
              <a:rPr lang="fr-FR" altLang="fr-FR" sz="1800" dirty="0">
                <a:latin typeface="+mj-lt"/>
                <a:cs typeface="Arial" panose="020B0604020202020204" pitchFamily="34" charset="0"/>
              </a:rPr>
              <a:t> exercer des contrôles en cours d'exécution</a:t>
            </a:r>
          </a:p>
          <a:p>
            <a:pPr lvl="2">
              <a:buFont typeface="Courier New" panose="02070309020205020404" pitchFamily="49" charset="0"/>
              <a:buChar char="o"/>
            </a:pPr>
            <a:r>
              <a:rPr lang="fr-FR" altLang="fr-FR" sz="1800" dirty="0">
                <a:latin typeface="+mj-lt"/>
                <a:cs typeface="Arial" panose="020B0604020202020204" pitchFamily="34" charset="0"/>
              </a:rPr>
              <a:t>Examine les comptes de fin d'année; Vote la loi de règlement (pays francophones)</a:t>
            </a:r>
          </a:p>
          <a:p>
            <a:pPr lvl="1">
              <a:buFont typeface="Arial" panose="020B0604020202020204" pitchFamily="34" charset="0"/>
              <a:buChar char="•"/>
            </a:pPr>
            <a:r>
              <a:rPr lang="fr-FR" altLang="fr-FR" dirty="0">
                <a:latin typeface="+mj-lt"/>
                <a:cs typeface="Arial" panose="020B0604020202020204" pitchFamily="34" charset="0"/>
              </a:rPr>
              <a:t>L’Institution supérieure de contrôle (ISC)</a:t>
            </a:r>
          </a:p>
          <a:p>
            <a:pPr marL="1200150" lvl="2" indent="-285750">
              <a:buFont typeface="Courier New" panose="02070309020205020404" pitchFamily="49" charset="0"/>
              <a:buChar char="o"/>
            </a:pPr>
            <a:r>
              <a:rPr lang="fr-FR" altLang="fr-FR" sz="1600" dirty="0">
                <a:latin typeface="+mj-lt"/>
              </a:rPr>
              <a:t>Contrôle indépendant de l'exécutif, audits</a:t>
            </a:r>
          </a:p>
          <a:p>
            <a:pPr marL="1200150" lvl="2" indent="-285750">
              <a:buFont typeface="Courier New" panose="02070309020205020404" pitchFamily="49" charset="0"/>
              <a:buChar char="o"/>
            </a:pPr>
            <a:r>
              <a:rPr lang="fr-FR" altLang="fr-FR" sz="1600" dirty="0">
                <a:latin typeface="+mj-lt"/>
              </a:rPr>
              <a:t>Cour/Chambre des Comptes ayant un rôle juridictionnel dans les pays francophones</a:t>
            </a:r>
          </a:p>
          <a:p>
            <a:pPr lvl="2">
              <a:buFont typeface="Courier New" panose="02070309020205020404" pitchFamily="49" charset="0"/>
              <a:buChar char="o"/>
            </a:pPr>
            <a:endParaRPr lang="fr-FR" altLang="fr-FR" sz="1800" dirty="0">
              <a:latin typeface="Arial" panose="020B0604020202020204" pitchFamily="34" charset="0"/>
              <a:cs typeface="Arial" panose="020B0604020202020204" pitchFamily="34" charset="0"/>
            </a:endParaRPr>
          </a:p>
          <a:p>
            <a:pPr lvl="2"/>
            <a:endParaRPr lang="fr-FR" altLang="fr-FR" dirty="0"/>
          </a:p>
        </p:txBody>
      </p:sp>
    </p:spTree>
    <p:extLst>
      <p:ext uri="{BB962C8B-B14F-4D97-AF65-F5344CB8AC3E}">
        <p14:creationId xmlns:p14="http://schemas.microsoft.com/office/powerpoint/2010/main" val="3124762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p:txBody>
          <a:bodyPr/>
          <a:lstStyle/>
          <a:p>
            <a:fld id="{6B2D652E-A539-4936-920C-A3B8F733D36F}" type="slidenum">
              <a:rPr lang="en-GB" altLang="fr-FR"/>
              <a:pPr/>
              <a:t>13</a:t>
            </a:fld>
            <a:endParaRPr lang="en-GB" altLang="fr-FR"/>
          </a:p>
        </p:txBody>
      </p:sp>
      <p:sp>
        <p:nvSpPr>
          <p:cNvPr id="1327106" name="Rectangle 2"/>
          <p:cNvSpPr>
            <a:spLocks noGrp="1" noChangeArrowheads="1"/>
          </p:cNvSpPr>
          <p:nvPr>
            <p:ph type="title"/>
          </p:nvPr>
        </p:nvSpPr>
        <p:spPr>
          <a:xfrm>
            <a:off x="241300" y="0"/>
            <a:ext cx="8559800" cy="1139825"/>
          </a:xfrm>
        </p:spPr>
        <p:txBody>
          <a:bodyPr/>
          <a:lstStyle/>
          <a:p>
            <a:r>
              <a:rPr lang="fr-FR" altLang="fr-FR" sz="2400" dirty="0">
                <a:solidFill>
                  <a:schemeClr val="bg1"/>
                </a:solidFill>
              </a:rPr>
              <a:t>   Organisation et fonctions du ministère des finances (1)</a:t>
            </a:r>
          </a:p>
        </p:txBody>
      </p:sp>
      <p:sp>
        <p:nvSpPr>
          <p:cNvPr id="1327107" name="Rectangle 3"/>
          <p:cNvSpPr>
            <a:spLocks noGrp="1" noChangeArrowheads="1"/>
          </p:cNvSpPr>
          <p:nvPr>
            <p:ph type="body" idx="1"/>
          </p:nvPr>
        </p:nvSpPr>
        <p:spPr>
          <a:xfrm>
            <a:off x="74960" y="1139825"/>
            <a:ext cx="8892480" cy="5572547"/>
          </a:xfrm>
        </p:spPr>
        <p:txBody>
          <a:bodyPr/>
          <a:lstStyle/>
          <a:p>
            <a:pPr>
              <a:lnSpc>
                <a:spcPct val="80000"/>
              </a:lnSpc>
            </a:pPr>
            <a:r>
              <a:rPr lang="fr-FR" altLang="fr-FR" sz="1800" dirty="0">
                <a:latin typeface="+mj-lt"/>
                <a:cs typeface="Arial" panose="020B0604020202020204" pitchFamily="34" charset="0"/>
              </a:rPr>
              <a:t>Variable selon les pays, à titre d'exemple</a:t>
            </a:r>
            <a:endParaRPr lang="fr-FR" altLang="fr-FR" sz="1800" i="0" dirty="0">
              <a:latin typeface="+mj-lt"/>
              <a:cs typeface="Arial" panose="020B0604020202020204" pitchFamily="34" charset="0"/>
            </a:endParaRPr>
          </a:p>
          <a:p>
            <a:pPr>
              <a:lnSpc>
                <a:spcPct val="80000"/>
              </a:lnSpc>
              <a:buClrTx/>
            </a:pPr>
            <a:r>
              <a:rPr lang="fr-FR" altLang="fr-FR" sz="2000" b="1" i="0" dirty="0">
                <a:latin typeface="+mj-lt"/>
                <a:cs typeface="Arial" panose="020B0604020202020204" pitchFamily="34" charset="0"/>
              </a:rPr>
              <a:t>Direction de la Prévision</a:t>
            </a:r>
          </a:p>
          <a:p>
            <a:pPr>
              <a:lnSpc>
                <a:spcPct val="80000"/>
              </a:lnSpc>
              <a:buClrTx/>
            </a:pPr>
            <a:r>
              <a:rPr lang="fr-FR" altLang="fr-FR" sz="2000" b="1" i="0" dirty="0">
                <a:latin typeface="+mj-lt"/>
                <a:cs typeface="Arial" panose="020B0604020202020204" pitchFamily="34" charset="0"/>
              </a:rPr>
              <a:t>DG budget</a:t>
            </a:r>
            <a:r>
              <a:rPr lang="fr-FR" altLang="fr-FR" sz="2000" i="0" dirty="0">
                <a:latin typeface="+mj-lt"/>
                <a:cs typeface="Arial" panose="020B0604020202020204" pitchFamily="34" charset="0"/>
              </a:rPr>
              <a:t>: </a:t>
            </a:r>
            <a:r>
              <a:rPr lang="fr-FR" altLang="fr-FR" sz="1800" i="0" dirty="0">
                <a:latin typeface="+mj-lt"/>
                <a:cs typeface="Arial" panose="020B0604020202020204" pitchFamily="34" charset="0"/>
              </a:rPr>
              <a:t>préparation de la loi de finances, des programmes de dépense à moyen terme,  gestion budgétaire intra-annuelle</a:t>
            </a:r>
          </a:p>
          <a:p>
            <a:pPr lvl="1">
              <a:lnSpc>
                <a:spcPct val="80000"/>
              </a:lnSpc>
            </a:pPr>
            <a:r>
              <a:rPr lang="fr-FR" altLang="fr-FR" sz="1800" b="0" dirty="0">
                <a:latin typeface="+mj-lt"/>
                <a:cs typeface="Arial" panose="020B0604020202020204" pitchFamily="34" charset="0"/>
              </a:rPr>
              <a:t>Certains pays d'Afrique francophone: ordonnateur </a:t>
            </a:r>
          </a:p>
          <a:p>
            <a:pPr lvl="1">
              <a:lnSpc>
                <a:spcPct val="80000"/>
              </a:lnSpc>
            </a:pPr>
            <a:r>
              <a:rPr lang="fr-FR" altLang="fr-FR" sz="1800" b="0" dirty="0">
                <a:latin typeface="+mj-lt"/>
                <a:cs typeface="Arial" panose="020B0604020202020204" pitchFamily="34" charset="0"/>
              </a:rPr>
              <a:t>Quelquefois, une organisation séparée (DG des investissement ou ministère du Plan) prépare le programme d'investissement public.</a:t>
            </a:r>
          </a:p>
          <a:p>
            <a:pPr>
              <a:lnSpc>
                <a:spcPct val="80000"/>
              </a:lnSpc>
              <a:buClrTx/>
            </a:pPr>
            <a:r>
              <a:rPr lang="fr-FR" altLang="fr-FR" sz="2000" b="1" i="0" dirty="0">
                <a:latin typeface="+mj-lt"/>
                <a:cs typeface="Arial" panose="020B0604020202020204" pitchFamily="34" charset="0"/>
              </a:rPr>
              <a:t>DG du Trésor et de la Comptabilité publique</a:t>
            </a:r>
            <a:r>
              <a:rPr lang="fr-FR" altLang="fr-FR" sz="1800" i="0" dirty="0">
                <a:latin typeface="+mj-lt"/>
                <a:cs typeface="Arial" panose="020B0604020202020204" pitchFamily="34" charset="0"/>
              </a:rPr>
              <a:t>: gestion du système de paiement, de la trésorerie, de la dette, tenue de la comptabilité de l'Etat. </a:t>
            </a:r>
          </a:p>
          <a:p>
            <a:pPr lvl="1">
              <a:lnSpc>
                <a:spcPct val="80000"/>
              </a:lnSpc>
            </a:pPr>
            <a:r>
              <a:rPr lang="fr-FR" altLang="fr-FR" sz="1800" b="0" dirty="0">
                <a:latin typeface="+mj-lt"/>
                <a:cs typeface="Arial" panose="020B0604020202020204" pitchFamily="34" charset="0"/>
              </a:rPr>
              <a:t>La dette est quelquefois gérée par une entité séparée</a:t>
            </a:r>
          </a:p>
          <a:p>
            <a:pPr>
              <a:buClrTx/>
            </a:pPr>
            <a:r>
              <a:rPr lang="fr-FR" altLang="fr-FR" sz="1800" dirty="0">
                <a:latin typeface="+mj-lt"/>
                <a:cs typeface="Arial" panose="020B0604020202020204" pitchFamily="34" charset="0"/>
              </a:rPr>
              <a:t>Pays francophones</a:t>
            </a:r>
            <a:r>
              <a:rPr lang="fr-FR" altLang="fr-FR" sz="1800" i="0" dirty="0">
                <a:latin typeface="+mj-lt"/>
                <a:cs typeface="Arial" panose="020B0604020202020204" pitchFamily="34" charset="0"/>
              </a:rPr>
              <a:t>, </a:t>
            </a:r>
            <a:r>
              <a:rPr lang="fr-FR" altLang="fr-FR" sz="2000" b="1" i="0" dirty="0">
                <a:latin typeface="+mj-lt"/>
                <a:cs typeface="Arial" panose="020B0604020202020204" pitchFamily="34" charset="0"/>
              </a:rPr>
              <a:t>direction du contrôle financier</a:t>
            </a:r>
          </a:p>
          <a:p>
            <a:pPr lvl="1"/>
            <a:r>
              <a:rPr lang="fr-FR" altLang="fr-FR" sz="1800" b="0" dirty="0">
                <a:latin typeface="+mj-lt"/>
                <a:cs typeface="Arial" panose="020B0604020202020204" pitchFamily="34" charset="0"/>
              </a:rPr>
              <a:t>Contrôle de régularité des engagements et autres décisions ayant un impact budgétaire </a:t>
            </a:r>
          </a:p>
          <a:p>
            <a:pPr>
              <a:buClrTx/>
            </a:pPr>
            <a:r>
              <a:rPr lang="fr-FR" altLang="fr-FR" sz="2000" b="1" i="0" dirty="0">
                <a:latin typeface="+mj-lt"/>
                <a:cs typeface="Arial" panose="020B0604020202020204" pitchFamily="34" charset="0"/>
              </a:rPr>
              <a:t>DG des impôts, des douanes</a:t>
            </a:r>
          </a:p>
          <a:p>
            <a:pPr lvl="1"/>
            <a:r>
              <a:rPr lang="fr-FR" altLang="fr-FR" sz="1800" b="0" dirty="0">
                <a:latin typeface="+mj-lt"/>
                <a:cs typeface="Arial" panose="020B0604020202020204" pitchFamily="34" charset="0"/>
              </a:rPr>
              <a:t>Agences semi-autonomes dans plusieurs pays africains anglophones</a:t>
            </a:r>
          </a:p>
          <a:p>
            <a:pPr>
              <a:buClrTx/>
            </a:pPr>
            <a:r>
              <a:rPr lang="fr-FR" altLang="fr-FR" sz="2000" b="1" i="0" dirty="0">
                <a:latin typeface="+mj-lt"/>
                <a:cs typeface="Arial" panose="020B0604020202020204" pitchFamily="34" charset="0"/>
              </a:rPr>
              <a:t>Audit.</a:t>
            </a:r>
            <a:r>
              <a:rPr lang="fr-FR" altLang="fr-FR" sz="1800" i="0" dirty="0">
                <a:latin typeface="+mj-lt"/>
                <a:cs typeface="Arial" panose="020B0604020202020204" pitchFamily="34" charset="0"/>
              </a:rPr>
              <a:t>  Pays francophones, inspection générale des finances. Pays anglophones, auditeur interne</a:t>
            </a:r>
          </a:p>
          <a:p>
            <a:pPr>
              <a:buClrTx/>
            </a:pPr>
            <a:r>
              <a:rPr lang="fr-FR" altLang="fr-FR" sz="2000" b="1" i="0" dirty="0">
                <a:latin typeface="+mj-lt"/>
                <a:cs typeface="Arial" panose="020B0604020202020204" pitchFamily="34" charset="0"/>
              </a:rPr>
              <a:t>Direction centrale des marchés publics</a:t>
            </a:r>
          </a:p>
          <a:p>
            <a:pPr>
              <a:lnSpc>
                <a:spcPct val="80000"/>
              </a:lnSpc>
            </a:pPr>
            <a:endParaRPr lang="fr-FR" altLang="fr-FR" sz="2400" dirty="0"/>
          </a:p>
          <a:p>
            <a:pPr lvl="1">
              <a:lnSpc>
                <a:spcPct val="80000"/>
              </a:lnSpc>
            </a:pPr>
            <a:endParaRPr lang="fr-FR" altLang="fr-FR" sz="2000" dirty="0"/>
          </a:p>
        </p:txBody>
      </p:sp>
    </p:spTree>
    <p:extLst>
      <p:ext uri="{BB962C8B-B14F-4D97-AF65-F5344CB8AC3E}">
        <p14:creationId xmlns:p14="http://schemas.microsoft.com/office/powerpoint/2010/main" val="3214280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ChangeArrowheads="1"/>
          </p:cNvSpPr>
          <p:nvPr/>
        </p:nvSpPr>
        <p:spPr bwMode="auto">
          <a:xfrm>
            <a:off x="4267200" y="2466996"/>
            <a:ext cx="1581150" cy="3962400"/>
          </a:xfrm>
          <a:prstGeom prst="rect">
            <a:avLst/>
          </a:prstGeom>
          <a:solidFill>
            <a:srgbClr val="3366FF"/>
          </a:solidFill>
          <a:ln w="9525">
            <a:noFill/>
            <a:miter lim="800000"/>
            <a:headEnd/>
            <a:tailEnd/>
          </a:ln>
        </p:spPr>
        <p:txBody>
          <a:bodyPr wrap="none" lIns="0" tIns="0" rIns="0" bIns="0" anchor="ctr"/>
          <a:lstStyle/>
          <a:p>
            <a:pPr algn="r" eaLnBrk="0" hangingPunct="0">
              <a:lnSpc>
                <a:spcPts val="2000"/>
              </a:lnSpc>
              <a:spcBef>
                <a:spcPct val="50000"/>
              </a:spcBef>
            </a:pPr>
            <a:endParaRPr lang="en-US" altLang="en-US" b="1"/>
          </a:p>
        </p:txBody>
      </p:sp>
      <p:sp>
        <p:nvSpPr>
          <p:cNvPr id="16388" name="Rectangle 4"/>
          <p:cNvSpPr>
            <a:spLocks noChangeArrowheads="1"/>
          </p:cNvSpPr>
          <p:nvPr/>
        </p:nvSpPr>
        <p:spPr bwMode="auto">
          <a:xfrm>
            <a:off x="533400" y="2314596"/>
            <a:ext cx="990600" cy="533400"/>
          </a:xfrm>
          <a:prstGeom prst="rect">
            <a:avLst/>
          </a:prstGeom>
          <a:noFill/>
          <a:ln w="9525">
            <a:noFill/>
            <a:miter lim="800000"/>
            <a:headEnd/>
            <a:tailEnd/>
          </a:ln>
        </p:spPr>
        <p:txBody>
          <a:bodyPr wrap="none" lIns="0" tIns="0" rIns="0" bIns="0" anchor="ctr"/>
          <a:lstStyle/>
          <a:p>
            <a:pPr algn="r" eaLnBrk="0" hangingPunct="0">
              <a:lnSpc>
                <a:spcPts val="2000"/>
              </a:lnSpc>
              <a:spcBef>
                <a:spcPct val="50000"/>
              </a:spcBef>
            </a:pPr>
            <a:endParaRPr lang="en-US" altLang="en-US" b="1"/>
          </a:p>
        </p:txBody>
      </p:sp>
      <p:sp>
        <p:nvSpPr>
          <p:cNvPr id="16389" name="Rectangle 5"/>
          <p:cNvSpPr>
            <a:spLocks noChangeArrowheads="1"/>
          </p:cNvSpPr>
          <p:nvPr/>
        </p:nvSpPr>
        <p:spPr bwMode="auto">
          <a:xfrm>
            <a:off x="609600" y="2619396"/>
            <a:ext cx="1143000" cy="533400"/>
          </a:xfrm>
          <a:prstGeom prst="rect">
            <a:avLst/>
          </a:prstGeom>
          <a:noFill/>
          <a:ln w="9525">
            <a:noFill/>
            <a:miter lim="800000"/>
            <a:headEnd/>
            <a:tailEnd/>
          </a:ln>
        </p:spPr>
        <p:txBody>
          <a:bodyPr wrap="none" lIns="0" tIns="0" rIns="0" bIns="0" anchor="ctr"/>
          <a:lstStyle/>
          <a:p>
            <a:pPr algn="r" eaLnBrk="0" hangingPunct="0">
              <a:lnSpc>
                <a:spcPts val="2000"/>
              </a:lnSpc>
              <a:spcBef>
                <a:spcPct val="50000"/>
              </a:spcBef>
            </a:pPr>
            <a:endParaRPr lang="en-US" altLang="en-US" b="1"/>
          </a:p>
        </p:txBody>
      </p:sp>
      <p:sp>
        <p:nvSpPr>
          <p:cNvPr id="16390" name="AutoShape 6"/>
          <p:cNvSpPr>
            <a:spLocks noChangeArrowheads="1"/>
          </p:cNvSpPr>
          <p:nvPr/>
        </p:nvSpPr>
        <p:spPr bwMode="auto">
          <a:xfrm>
            <a:off x="533400" y="3228996"/>
            <a:ext cx="381000" cy="228600"/>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endParaRPr lang="nl-NL" altLang="en-US" b="1"/>
          </a:p>
        </p:txBody>
      </p:sp>
      <p:sp>
        <p:nvSpPr>
          <p:cNvPr id="16391" name="Rectangle 7"/>
          <p:cNvSpPr>
            <a:spLocks noChangeArrowheads="1"/>
          </p:cNvSpPr>
          <p:nvPr/>
        </p:nvSpPr>
        <p:spPr bwMode="auto">
          <a:xfrm>
            <a:off x="5029200" y="5817316"/>
            <a:ext cx="70532" cy="256480"/>
          </a:xfrm>
          <a:prstGeom prst="rect">
            <a:avLst/>
          </a:prstGeom>
          <a:noFill/>
          <a:ln w="9525">
            <a:noFill/>
            <a:miter lim="800000"/>
            <a:headEnd/>
            <a:tailEnd/>
          </a:ln>
        </p:spPr>
        <p:txBody>
          <a:bodyPr wrap="none" lIns="0" tIns="0" rIns="0" bIns="0" anchor="b">
            <a:spAutoFit/>
          </a:bodyPr>
          <a:lstStyle/>
          <a:p>
            <a:pPr eaLnBrk="0" hangingPunct="0">
              <a:lnSpc>
                <a:spcPts val="2000"/>
              </a:lnSpc>
              <a:spcBef>
                <a:spcPct val="50000"/>
              </a:spcBef>
            </a:pPr>
            <a:r>
              <a:rPr lang="en-US" altLang="en-US" b="1" dirty="0"/>
              <a:t>t</a:t>
            </a:r>
            <a:endParaRPr lang="en-GB" altLang="en-US" b="1" dirty="0"/>
          </a:p>
        </p:txBody>
      </p:sp>
      <p:sp>
        <p:nvSpPr>
          <p:cNvPr id="16392" name="Rectangle 8"/>
          <p:cNvSpPr>
            <a:spLocks noChangeArrowheads="1"/>
          </p:cNvSpPr>
          <p:nvPr/>
        </p:nvSpPr>
        <p:spPr bwMode="auto">
          <a:xfrm>
            <a:off x="6400800" y="5893516"/>
            <a:ext cx="312586" cy="256480"/>
          </a:xfrm>
          <a:prstGeom prst="rect">
            <a:avLst/>
          </a:prstGeom>
          <a:noFill/>
          <a:ln w="9525">
            <a:noFill/>
            <a:miter lim="800000"/>
            <a:headEnd/>
            <a:tailEnd/>
          </a:ln>
        </p:spPr>
        <p:txBody>
          <a:bodyPr wrap="none" lIns="0" tIns="0" rIns="0" bIns="0" anchor="b">
            <a:spAutoFit/>
          </a:bodyPr>
          <a:lstStyle/>
          <a:p>
            <a:pPr eaLnBrk="0" hangingPunct="0">
              <a:lnSpc>
                <a:spcPts val="2000"/>
              </a:lnSpc>
              <a:spcBef>
                <a:spcPct val="50000"/>
              </a:spcBef>
            </a:pPr>
            <a:r>
              <a:rPr lang="en-US" altLang="en-US" b="1"/>
              <a:t>t+1</a:t>
            </a:r>
            <a:endParaRPr lang="en-GB" altLang="en-US" b="1"/>
          </a:p>
        </p:txBody>
      </p:sp>
      <p:sp>
        <p:nvSpPr>
          <p:cNvPr id="16393" name="Rectangle 9"/>
          <p:cNvSpPr>
            <a:spLocks noChangeArrowheads="1"/>
          </p:cNvSpPr>
          <p:nvPr/>
        </p:nvSpPr>
        <p:spPr bwMode="auto">
          <a:xfrm>
            <a:off x="7848600" y="5893516"/>
            <a:ext cx="312586" cy="256480"/>
          </a:xfrm>
          <a:prstGeom prst="rect">
            <a:avLst/>
          </a:prstGeom>
          <a:noFill/>
          <a:ln w="9525">
            <a:noFill/>
            <a:miter lim="800000"/>
            <a:headEnd/>
            <a:tailEnd/>
          </a:ln>
        </p:spPr>
        <p:txBody>
          <a:bodyPr wrap="none" lIns="0" tIns="0" rIns="0" bIns="0" anchor="b">
            <a:spAutoFit/>
          </a:bodyPr>
          <a:lstStyle/>
          <a:p>
            <a:pPr eaLnBrk="0" hangingPunct="0">
              <a:lnSpc>
                <a:spcPts val="2000"/>
              </a:lnSpc>
              <a:spcBef>
                <a:spcPct val="50000"/>
              </a:spcBef>
            </a:pPr>
            <a:r>
              <a:rPr lang="en-US" altLang="en-US" b="1"/>
              <a:t>t+2</a:t>
            </a:r>
            <a:endParaRPr lang="en-GB" altLang="en-US" b="1"/>
          </a:p>
        </p:txBody>
      </p:sp>
      <p:sp>
        <p:nvSpPr>
          <p:cNvPr id="16395" name="Rectangle 11"/>
          <p:cNvSpPr>
            <a:spLocks noChangeArrowheads="1"/>
          </p:cNvSpPr>
          <p:nvPr/>
        </p:nvSpPr>
        <p:spPr bwMode="auto">
          <a:xfrm>
            <a:off x="1752600" y="5817316"/>
            <a:ext cx="253274" cy="256480"/>
          </a:xfrm>
          <a:prstGeom prst="rect">
            <a:avLst/>
          </a:prstGeom>
          <a:noFill/>
          <a:ln w="9525">
            <a:noFill/>
            <a:miter lim="800000"/>
            <a:headEnd/>
            <a:tailEnd/>
          </a:ln>
        </p:spPr>
        <p:txBody>
          <a:bodyPr wrap="none" lIns="0" tIns="0" rIns="0" bIns="0" anchor="b">
            <a:spAutoFit/>
          </a:bodyPr>
          <a:lstStyle/>
          <a:p>
            <a:pPr eaLnBrk="0" hangingPunct="0">
              <a:lnSpc>
                <a:spcPts val="2000"/>
              </a:lnSpc>
              <a:spcBef>
                <a:spcPct val="50000"/>
              </a:spcBef>
            </a:pPr>
            <a:r>
              <a:rPr lang="en-US" altLang="en-US" b="1"/>
              <a:t>t-2</a:t>
            </a:r>
            <a:endParaRPr lang="en-GB" altLang="en-US" b="1"/>
          </a:p>
        </p:txBody>
      </p:sp>
      <p:sp>
        <p:nvSpPr>
          <p:cNvPr id="16396" name="Rectangle 12"/>
          <p:cNvSpPr>
            <a:spLocks noChangeArrowheads="1"/>
          </p:cNvSpPr>
          <p:nvPr/>
        </p:nvSpPr>
        <p:spPr bwMode="auto">
          <a:xfrm>
            <a:off x="3352800" y="5817316"/>
            <a:ext cx="253274" cy="256480"/>
          </a:xfrm>
          <a:prstGeom prst="rect">
            <a:avLst/>
          </a:prstGeom>
          <a:noFill/>
          <a:ln w="9525">
            <a:noFill/>
            <a:miter lim="800000"/>
            <a:headEnd/>
            <a:tailEnd/>
          </a:ln>
        </p:spPr>
        <p:txBody>
          <a:bodyPr wrap="none" lIns="0" tIns="0" rIns="0" bIns="0" anchor="b">
            <a:spAutoFit/>
          </a:bodyPr>
          <a:lstStyle/>
          <a:p>
            <a:pPr eaLnBrk="0" hangingPunct="0">
              <a:lnSpc>
                <a:spcPts val="2000"/>
              </a:lnSpc>
              <a:spcBef>
                <a:spcPct val="50000"/>
              </a:spcBef>
            </a:pPr>
            <a:r>
              <a:rPr lang="en-US" altLang="en-US" b="1"/>
              <a:t>t-1</a:t>
            </a:r>
            <a:endParaRPr lang="en-GB" altLang="en-US" b="1"/>
          </a:p>
        </p:txBody>
      </p:sp>
      <p:sp>
        <p:nvSpPr>
          <p:cNvPr id="16397" name="Line 13"/>
          <p:cNvSpPr>
            <a:spLocks noChangeShapeType="1"/>
          </p:cNvSpPr>
          <p:nvPr/>
        </p:nvSpPr>
        <p:spPr bwMode="auto">
          <a:xfrm>
            <a:off x="4267200" y="2466996"/>
            <a:ext cx="0" cy="76200"/>
          </a:xfrm>
          <a:prstGeom prst="line">
            <a:avLst/>
          </a:prstGeom>
          <a:noFill/>
          <a:ln w="19050">
            <a:solidFill>
              <a:schemeClr val="accent2"/>
            </a:solidFill>
            <a:round/>
            <a:headEnd/>
            <a:tailEnd/>
          </a:ln>
        </p:spPr>
        <p:txBody>
          <a:bodyPr lIns="0" tIns="0" rIns="0" bIns="0" anchor="b"/>
          <a:lstStyle/>
          <a:p>
            <a:endParaRPr lang="el-GR"/>
          </a:p>
        </p:txBody>
      </p:sp>
      <p:grpSp>
        <p:nvGrpSpPr>
          <p:cNvPr id="2" name="Group 14"/>
          <p:cNvGrpSpPr>
            <a:grpSpLocks/>
          </p:cNvGrpSpPr>
          <p:nvPr/>
        </p:nvGrpSpPr>
        <p:grpSpPr bwMode="auto">
          <a:xfrm>
            <a:off x="228600" y="2730521"/>
            <a:ext cx="5589588" cy="604838"/>
            <a:chOff x="144" y="1318"/>
            <a:chExt cx="3521" cy="381"/>
          </a:xfrm>
        </p:grpSpPr>
        <p:sp>
          <p:nvSpPr>
            <p:cNvPr id="16423" name="Rectangle 15"/>
            <p:cNvSpPr>
              <a:spLocks noChangeArrowheads="1"/>
            </p:cNvSpPr>
            <p:nvPr/>
          </p:nvSpPr>
          <p:spPr bwMode="auto">
            <a:xfrm>
              <a:off x="144" y="1318"/>
              <a:ext cx="528" cy="381"/>
            </a:xfrm>
            <a:prstGeom prst="rect">
              <a:avLst/>
            </a:prstGeom>
            <a:noFill/>
            <a:ln w="9525">
              <a:solidFill>
                <a:schemeClr val="tx1"/>
              </a:solidFill>
              <a:miter lim="800000"/>
              <a:headEnd/>
              <a:tailEnd/>
            </a:ln>
          </p:spPr>
          <p:txBody>
            <a:bodyPr lIns="0" tIns="0" rIns="0" bIns="0" anchor="b">
              <a:spAutoFit/>
            </a:bodyPr>
            <a:lstStyle/>
            <a:p>
              <a:pPr algn="ctr" eaLnBrk="0" hangingPunct="0">
                <a:lnSpc>
                  <a:spcPts val="2000"/>
                </a:lnSpc>
                <a:spcBef>
                  <a:spcPct val="50000"/>
                </a:spcBef>
              </a:pPr>
              <a:r>
                <a:rPr lang="en-US" altLang="en-US" b="1"/>
                <a:t>Budget</a:t>
              </a:r>
            </a:p>
            <a:p>
              <a:pPr algn="ctr" eaLnBrk="0" hangingPunct="0">
                <a:lnSpc>
                  <a:spcPts val="2000"/>
                </a:lnSpc>
                <a:spcBef>
                  <a:spcPct val="50000"/>
                </a:spcBef>
              </a:pPr>
              <a:r>
                <a:rPr lang="en-US" altLang="en-US" b="1"/>
                <a:t>T-1</a:t>
              </a:r>
              <a:endParaRPr lang="en-GB" altLang="en-US" b="1"/>
            </a:p>
          </p:txBody>
        </p:sp>
        <p:sp>
          <p:nvSpPr>
            <p:cNvPr id="16424" name="AutoShape 16"/>
            <p:cNvSpPr>
              <a:spLocks noChangeArrowheads="1"/>
            </p:cNvSpPr>
            <p:nvPr/>
          </p:nvSpPr>
          <p:spPr bwMode="auto">
            <a:xfrm>
              <a:off x="2735" y="1440"/>
              <a:ext cx="930" cy="236"/>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r>
                <a:rPr lang="en-US" altLang="en-US" b="1" dirty="0"/>
                <a:t> </a:t>
              </a:r>
              <a:r>
                <a:rPr lang="en-US" altLang="en-US" b="1" dirty="0">
                  <a:solidFill>
                    <a:schemeClr val="bg1"/>
                  </a:solidFill>
                </a:rPr>
                <a:t>Audit </a:t>
              </a:r>
              <a:r>
                <a:rPr lang="en-US" altLang="en-US" b="1" dirty="0" err="1">
                  <a:solidFill>
                    <a:schemeClr val="bg1"/>
                  </a:solidFill>
                </a:rPr>
                <a:t>externe</a:t>
              </a:r>
              <a:endParaRPr lang="en-US" altLang="en-US" b="1" dirty="0">
                <a:solidFill>
                  <a:schemeClr val="bg1"/>
                </a:solidFill>
              </a:endParaRPr>
            </a:p>
            <a:p>
              <a:pPr algn="ctr" eaLnBrk="0" hangingPunct="0">
                <a:lnSpc>
                  <a:spcPts val="2000"/>
                </a:lnSpc>
                <a:spcBef>
                  <a:spcPct val="50000"/>
                </a:spcBef>
              </a:pPr>
              <a:r>
                <a:rPr lang="en-US" altLang="en-US" b="1" dirty="0">
                  <a:solidFill>
                    <a:schemeClr val="bg1"/>
                  </a:solidFill>
                </a:rPr>
                <a:t>Revue des pol</a:t>
              </a:r>
              <a:r>
                <a:rPr lang="en-US" altLang="en-US" b="1" dirty="0"/>
                <a:t>.</a:t>
              </a:r>
              <a:endParaRPr lang="en-GB" altLang="en-US" b="1" dirty="0"/>
            </a:p>
          </p:txBody>
        </p:sp>
        <p:sp>
          <p:nvSpPr>
            <p:cNvPr id="16425" name="AutoShape 17"/>
            <p:cNvSpPr>
              <a:spLocks noChangeArrowheads="1"/>
            </p:cNvSpPr>
            <p:nvPr/>
          </p:nvSpPr>
          <p:spPr bwMode="auto">
            <a:xfrm>
              <a:off x="1743" y="1440"/>
              <a:ext cx="905" cy="231"/>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r>
                <a:rPr lang="en-US" altLang="en-US" b="1" dirty="0"/>
                <a:t>Execution</a:t>
              </a:r>
            </a:p>
            <a:p>
              <a:pPr algn="ctr" eaLnBrk="0" hangingPunct="0">
                <a:lnSpc>
                  <a:spcPts val="2000"/>
                </a:lnSpc>
                <a:spcBef>
                  <a:spcPct val="50000"/>
                </a:spcBef>
              </a:pPr>
              <a:r>
                <a:rPr lang="en-US" altLang="en-US" b="1" dirty="0" err="1"/>
                <a:t>Compta</a:t>
              </a:r>
              <a:r>
                <a:rPr lang="en-US" altLang="en-US" b="1" dirty="0"/>
                <a:t>. Rapports.</a:t>
              </a:r>
              <a:endParaRPr lang="en-GB" altLang="en-US" b="1" dirty="0"/>
            </a:p>
          </p:txBody>
        </p:sp>
        <p:sp>
          <p:nvSpPr>
            <p:cNvPr id="16426" name="AutoShape 18"/>
            <p:cNvSpPr>
              <a:spLocks noChangeArrowheads="1"/>
            </p:cNvSpPr>
            <p:nvPr/>
          </p:nvSpPr>
          <p:spPr bwMode="auto">
            <a:xfrm>
              <a:off x="751" y="1440"/>
              <a:ext cx="930" cy="236"/>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r>
                <a:rPr lang="en-US" altLang="en-US" b="1" dirty="0" err="1"/>
                <a:t>Planif</a:t>
              </a:r>
              <a:r>
                <a:rPr lang="en-US" altLang="en-US" b="1" dirty="0"/>
                <a:t> </a:t>
              </a:r>
              <a:r>
                <a:rPr lang="en-US" altLang="en-US" b="1" dirty="0" err="1"/>
                <a:t>strat</a:t>
              </a:r>
              <a:r>
                <a:rPr lang="en-US" altLang="en-US" b="1" dirty="0"/>
                <a:t>. &amp;</a:t>
              </a:r>
            </a:p>
            <a:p>
              <a:pPr algn="ctr" eaLnBrk="0" hangingPunct="0">
                <a:lnSpc>
                  <a:spcPts val="2000"/>
                </a:lnSpc>
                <a:spcBef>
                  <a:spcPct val="50000"/>
                </a:spcBef>
              </a:pPr>
              <a:r>
                <a:rPr lang="en-US" altLang="en-US" b="1" dirty="0" err="1"/>
                <a:t>Prép</a:t>
              </a:r>
              <a:r>
                <a:rPr lang="en-US" altLang="en-US" b="1" dirty="0"/>
                <a:t>. du Budget</a:t>
              </a:r>
              <a:endParaRPr lang="en-GB" altLang="en-US" b="1" dirty="0"/>
            </a:p>
          </p:txBody>
        </p:sp>
      </p:grpSp>
      <p:sp>
        <p:nvSpPr>
          <p:cNvPr id="16399" name="Line 19"/>
          <p:cNvSpPr>
            <a:spLocks noChangeShapeType="1"/>
          </p:cNvSpPr>
          <p:nvPr/>
        </p:nvSpPr>
        <p:spPr bwMode="auto">
          <a:xfrm>
            <a:off x="2667000" y="2162196"/>
            <a:ext cx="0" cy="4267200"/>
          </a:xfrm>
          <a:prstGeom prst="line">
            <a:avLst/>
          </a:prstGeom>
          <a:noFill/>
          <a:ln w="9525">
            <a:solidFill>
              <a:schemeClr val="tx1"/>
            </a:solidFill>
            <a:prstDash val="sysDot"/>
            <a:round/>
            <a:headEnd/>
            <a:tailEnd/>
          </a:ln>
        </p:spPr>
        <p:txBody>
          <a:bodyPr lIns="0" tIns="0" rIns="0" bIns="0" anchor="b"/>
          <a:lstStyle/>
          <a:p>
            <a:endParaRPr lang="el-GR"/>
          </a:p>
        </p:txBody>
      </p:sp>
      <p:sp>
        <p:nvSpPr>
          <p:cNvPr id="16400" name="Line 20"/>
          <p:cNvSpPr>
            <a:spLocks noChangeShapeType="1"/>
          </p:cNvSpPr>
          <p:nvPr/>
        </p:nvSpPr>
        <p:spPr bwMode="auto">
          <a:xfrm>
            <a:off x="4267200" y="2162196"/>
            <a:ext cx="0" cy="4267200"/>
          </a:xfrm>
          <a:prstGeom prst="line">
            <a:avLst/>
          </a:prstGeom>
          <a:noFill/>
          <a:ln w="9525">
            <a:solidFill>
              <a:schemeClr val="tx1"/>
            </a:solidFill>
            <a:prstDash val="sysDot"/>
            <a:round/>
            <a:headEnd/>
            <a:tailEnd/>
          </a:ln>
        </p:spPr>
        <p:txBody>
          <a:bodyPr lIns="0" tIns="0" rIns="0" bIns="0" anchor="b"/>
          <a:lstStyle/>
          <a:p>
            <a:endParaRPr lang="el-GR"/>
          </a:p>
        </p:txBody>
      </p:sp>
      <p:sp>
        <p:nvSpPr>
          <p:cNvPr id="16401" name="Line 21"/>
          <p:cNvSpPr>
            <a:spLocks noChangeShapeType="1"/>
          </p:cNvSpPr>
          <p:nvPr/>
        </p:nvSpPr>
        <p:spPr bwMode="auto">
          <a:xfrm>
            <a:off x="5867400" y="2162196"/>
            <a:ext cx="0" cy="4267200"/>
          </a:xfrm>
          <a:prstGeom prst="line">
            <a:avLst/>
          </a:prstGeom>
          <a:noFill/>
          <a:ln w="9525">
            <a:solidFill>
              <a:schemeClr val="tx1"/>
            </a:solidFill>
            <a:prstDash val="sysDot"/>
            <a:round/>
            <a:headEnd/>
            <a:tailEnd/>
          </a:ln>
        </p:spPr>
        <p:txBody>
          <a:bodyPr lIns="0" tIns="0" rIns="0" bIns="0" anchor="b"/>
          <a:lstStyle/>
          <a:p>
            <a:endParaRPr lang="el-GR"/>
          </a:p>
        </p:txBody>
      </p:sp>
      <p:sp>
        <p:nvSpPr>
          <p:cNvPr id="16402" name="Line 22"/>
          <p:cNvSpPr>
            <a:spLocks noChangeShapeType="1"/>
          </p:cNvSpPr>
          <p:nvPr/>
        </p:nvSpPr>
        <p:spPr bwMode="auto">
          <a:xfrm>
            <a:off x="7467600" y="2162196"/>
            <a:ext cx="0" cy="4267200"/>
          </a:xfrm>
          <a:prstGeom prst="line">
            <a:avLst/>
          </a:prstGeom>
          <a:noFill/>
          <a:ln w="9525">
            <a:solidFill>
              <a:srgbClr val="FF0000"/>
            </a:solidFill>
            <a:prstDash val="sysDot"/>
            <a:round/>
            <a:headEnd/>
            <a:tailEnd/>
          </a:ln>
        </p:spPr>
        <p:txBody>
          <a:bodyPr lIns="0" tIns="0" rIns="0" bIns="0" anchor="b"/>
          <a:lstStyle/>
          <a:p>
            <a:endParaRPr lang="el-GR"/>
          </a:p>
        </p:txBody>
      </p:sp>
      <p:sp>
        <p:nvSpPr>
          <p:cNvPr id="16403" name="Line 23"/>
          <p:cNvSpPr>
            <a:spLocks noChangeShapeType="1"/>
          </p:cNvSpPr>
          <p:nvPr/>
        </p:nvSpPr>
        <p:spPr bwMode="auto">
          <a:xfrm>
            <a:off x="1219200" y="3609996"/>
            <a:ext cx="4648200" cy="0"/>
          </a:xfrm>
          <a:prstGeom prst="line">
            <a:avLst/>
          </a:prstGeom>
          <a:noFill/>
          <a:ln w="19050">
            <a:solidFill>
              <a:srgbClr val="DBE0E7"/>
            </a:solidFill>
            <a:round/>
            <a:headEnd/>
            <a:tailEnd/>
          </a:ln>
        </p:spPr>
        <p:txBody>
          <a:bodyPr lIns="0" tIns="0" rIns="0" bIns="0" anchor="b"/>
          <a:lstStyle/>
          <a:p>
            <a:endParaRPr lang="el-GR"/>
          </a:p>
        </p:txBody>
      </p:sp>
      <p:sp>
        <p:nvSpPr>
          <p:cNvPr id="16404" name="Line 24"/>
          <p:cNvSpPr>
            <a:spLocks noChangeShapeType="1"/>
          </p:cNvSpPr>
          <p:nvPr/>
        </p:nvSpPr>
        <p:spPr bwMode="auto">
          <a:xfrm>
            <a:off x="5867400" y="3609996"/>
            <a:ext cx="3048000" cy="0"/>
          </a:xfrm>
          <a:prstGeom prst="line">
            <a:avLst/>
          </a:prstGeom>
          <a:noFill/>
          <a:ln w="19050">
            <a:solidFill>
              <a:schemeClr val="tx1"/>
            </a:solidFill>
            <a:prstDash val="sysDot"/>
            <a:round/>
            <a:headEnd/>
            <a:tailEnd/>
          </a:ln>
        </p:spPr>
        <p:txBody>
          <a:bodyPr lIns="0" tIns="0" rIns="0" bIns="0" anchor="b"/>
          <a:lstStyle/>
          <a:p>
            <a:endParaRPr lang="el-GR"/>
          </a:p>
        </p:txBody>
      </p:sp>
      <p:grpSp>
        <p:nvGrpSpPr>
          <p:cNvPr id="3" name="Group 25"/>
          <p:cNvGrpSpPr>
            <a:grpSpLocks/>
          </p:cNvGrpSpPr>
          <p:nvPr/>
        </p:nvGrpSpPr>
        <p:grpSpPr bwMode="auto">
          <a:xfrm>
            <a:off x="228600" y="4940321"/>
            <a:ext cx="8686800" cy="803275"/>
            <a:chOff x="144" y="2710"/>
            <a:chExt cx="5472" cy="506"/>
          </a:xfrm>
        </p:grpSpPr>
        <p:sp>
          <p:nvSpPr>
            <p:cNvPr id="16417" name="Rectangle 26"/>
            <p:cNvSpPr>
              <a:spLocks noChangeArrowheads="1"/>
            </p:cNvSpPr>
            <p:nvPr/>
          </p:nvSpPr>
          <p:spPr bwMode="auto">
            <a:xfrm>
              <a:off x="144" y="2710"/>
              <a:ext cx="528" cy="381"/>
            </a:xfrm>
            <a:prstGeom prst="rect">
              <a:avLst/>
            </a:prstGeom>
            <a:noFill/>
            <a:ln w="9525">
              <a:solidFill>
                <a:schemeClr val="tx1"/>
              </a:solidFill>
              <a:miter lim="800000"/>
              <a:headEnd/>
              <a:tailEnd/>
            </a:ln>
          </p:spPr>
          <p:txBody>
            <a:bodyPr lIns="0" tIns="0" rIns="0" bIns="0" anchor="b">
              <a:spAutoFit/>
            </a:bodyPr>
            <a:lstStyle/>
            <a:p>
              <a:pPr algn="ctr" eaLnBrk="0" hangingPunct="0">
                <a:lnSpc>
                  <a:spcPts val="2000"/>
                </a:lnSpc>
                <a:spcBef>
                  <a:spcPct val="50000"/>
                </a:spcBef>
              </a:pPr>
              <a:r>
                <a:rPr lang="en-US" altLang="en-US" b="1"/>
                <a:t>Budget</a:t>
              </a:r>
            </a:p>
            <a:p>
              <a:pPr algn="ctr" eaLnBrk="0" hangingPunct="0">
                <a:lnSpc>
                  <a:spcPts val="2000"/>
                </a:lnSpc>
                <a:spcBef>
                  <a:spcPct val="50000"/>
                </a:spcBef>
              </a:pPr>
              <a:r>
                <a:rPr lang="en-US" altLang="en-US" b="1"/>
                <a:t>T+1</a:t>
              </a:r>
              <a:endParaRPr lang="en-GB" altLang="en-US" b="1"/>
            </a:p>
          </p:txBody>
        </p:sp>
        <p:sp>
          <p:nvSpPr>
            <p:cNvPr id="16421" name="Line 30"/>
            <p:cNvSpPr>
              <a:spLocks noChangeShapeType="1"/>
            </p:cNvSpPr>
            <p:nvPr/>
          </p:nvSpPr>
          <p:spPr bwMode="auto">
            <a:xfrm>
              <a:off x="2688" y="3216"/>
              <a:ext cx="2928" cy="0"/>
            </a:xfrm>
            <a:prstGeom prst="line">
              <a:avLst/>
            </a:prstGeom>
            <a:noFill/>
            <a:ln w="19050">
              <a:solidFill>
                <a:srgbClr val="DBE0E7"/>
              </a:solidFill>
              <a:round/>
              <a:headEnd/>
              <a:tailEnd/>
            </a:ln>
          </p:spPr>
          <p:txBody>
            <a:bodyPr lIns="0" tIns="0" rIns="0" bIns="0" anchor="b"/>
            <a:lstStyle/>
            <a:p>
              <a:endParaRPr lang="el-GR"/>
            </a:p>
          </p:txBody>
        </p:sp>
        <p:sp>
          <p:nvSpPr>
            <p:cNvPr id="16422" name="Line 31"/>
            <p:cNvSpPr>
              <a:spLocks noChangeShapeType="1"/>
            </p:cNvSpPr>
            <p:nvPr/>
          </p:nvSpPr>
          <p:spPr bwMode="auto">
            <a:xfrm>
              <a:off x="768" y="3216"/>
              <a:ext cx="1920" cy="0"/>
            </a:xfrm>
            <a:prstGeom prst="line">
              <a:avLst/>
            </a:prstGeom>
            <a:noFill/>
            <a:ln w="19050">
              <a:solidFill>
                <a:schemeClr val="tx1"/>
              </a:solidFill>
              <a:prstDash val="sysDot"/>
              <a:round/>
              <a:headEnd/>
              <a:tailEnd/>
            </a:ln>
          </p:spPr>
          <p:txBody>
            <a:bodyPr lIns="0" tIns="0" rIns="0" bIns="0" anchor="b"/>
            <a:lstStyle/>
            <a:p>
              <a:endParaRPr lang="el-GR"/>
            </a:p>
          </p:txBody>
        </p:sp>
      </p:grpSp>
      <p:grpSp>
        <p:nvGrpSpPr>
          <p:cNvPr id="16406" name="Group 32"/>
          <p:cNvGrpSpPr>
            <a:grpSpLocks/>
          </p:cNvGrpSpPr>
          <p:nvPr/>
        </p:nvGrpSpPr>
        <p:grpSpPr bwMode="auto">
          <a:xfrm>
            <a:off x="228600" y="3905271"/>
            <a:ext cx="8610600" cy="847725"/>
            <a:chOff x="144" y="2058"/>
            <a:chExt cx="5424" cy="534"/>
          </a:xfrm>
        </p:grpSpPr>
        <p:sp>
          <p:nvSpPr>
            <p:cNvPr id="16409" name="AutoShape 33"/>
            <p:cNvSpPr>
              <a:spLocks noChangeArrowheads="1"/>
            </p:cNvSpPr>
            <p:nvPr/>
          </p:nvSpPr>
          <p:spPr bwMode="auto">
            <a:xfrm>
              <a:off x="336" y="2304"/>
              <a:ext cx="240" cy="144"/>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endParaRPr lang="nl-NL" altLang="en-US" b="1"/>
            </a:p>
          </p:txBody>
        </p:sp>
        <p:sp>
          <p:nvSpPr>
            <p:cNvPr id="16410" name="Rectangle 34"/>
            <p:cNvSpPr>
              <a:spLocks noChangeArrowheads="1"/>
            </p:cNvSpPr>
            <p:nvPr/>
          </p:nvSpPr>
          <p:spPr bwMode="auto">
            <a:xfrm>
              <a:off x="144" y="2058"/>
              <a:ext cx="528" cy="361"/>
            </a:xfrm>
            <a:prstGeom prst="rect">
              <a:avLst/>
            </a:prstGeom>
            <a:noFill/>
            <a:ln w="9525">
              <a:solidFill>
                <a:schemeClr val="tx1"/>
              </a:solidFill>
              <a:miter lim="800000"/>
              <a:headEnd/>
              <a:tailEnd/>
            </a:ln>
          </p:spPr>
          <p:txBody>
            <a:bodyPr lIns="0" tIns="0" rIns="0" bIns="0" anchor="b">
              <a:spAutoFit/>
            </a:bodyPr>
            <a:lstStyle/>
            <a:p>
              <a:pPr algn="ctr" eaLnBrk="0" hangingPunct="0">
                <a:lnSpc>
                  <a:spcPts val="2000"/>
                </a:lnSpc>
                <a:spcBef>
                  <a:spcPct val="50000"/>
                </a:spcBef>
              </a:pPr>
              <a:r>
                <a:rPr lang="en-US" altLang="en-US" b="1"/>
                <a:t>Budget</a:t>
              </a:r>
            </a:p>
            <a:p>
              <a:pPr algn="ctr" eaLnBrk="0" hangingPunct="0">
                <a:lnSpc>
                  <a:spcPts val="2000"/>
                </a:lnSpc>
                <a:spcBef>
                  <a:spcPct val="50000"/>
                </a:spcBef>
              </a:pPr>
              <a:r>
                <a:rPr lang="en-US" altLang="en-US" b="1"/>
                <a:t>T</a:t>
              </a:r>
              <a:endParaRPr lang="en-GB" altLang="en-US" b="1"/>
            </a:p>
          </p:txBody>
        </p:sp>
        <p:sp>
          <p:nvSpPr>
            <p:cNvPr id="16414" name="Line 38"/>
            <p:cNvSpPr>
              <a:spLocks noChangeShapeType="1"/>
            </p:cNvSpPr>
            <p:nvPr/>
          </p:nvSpPr>
          <p:spPr bwMode="auto">
            <a:xfrm>
              <a:off x="1680" y="2592"/>
              <a:ext cx="3024" cy="0"/>
            </a:xfrm>
            <a:prstGeom prst="line">
              <a:avLst/>
            </a:prstGeom>
            <a:noFill/>
            <a:ln w="19050">
              <a:solidFill>
                <a:srgbClr val="DBE0E7"/>
              </a:solidFill>
              <a:round/>
              <a:headEnd/>
              <a:tailEnd/>
            </a:ln>
          </p:spPr>
          <p:txBody>
            <a:bodyPr lIns="0" tIns="0" rIns="0" bIns="0" anchor="b"/>
            <a:lstStyle/>
            <a:p>
              <a:endParaRPr lang="el-GR"/>
            </a:p>
          </p:txBody>
        </p:sp>
        <p:sp>
          <p:nvSpPr>
            <p:cNvPr id="16415" name="Line 39"/>
            <p:cNvSpPr>
              <a:spLocks noChangeShapeType="1"/>
            </p:cNvSpPr>
            <p:nvPr/>
          </p:nvSpPr>
          <p:spPr bwMode="auto">
            <a:xfrm>
              <a:off x="720" y="2592"/>
              <a:ext cx="960" cy="0"/>
            </a:xfrm>
            <a:prstGeom prst="line">
              <a:avLst/>
            </a:prstGeom>
            <a:noFill/>
            <a:ln w="19050">
              <a:solidFill>
                <a:schemeClr val="tx1"/>
              </a:solidFill>
              <a:prstDash val="sysDot"/>
              <a:round/>
              <a:headEnd/>
              <a:tailEnd/>
            </a:ln>
          </p:spPr>
          <p:txBody>
            <a:bodyPr lIns="0" tIns="0" rIns="0" bIns="0" anchor="b"/>
            <a:lstStyle/>
            <a:p>
              <a:endParaRPr lang="el-GR"/>
            </a:p>
          </p:txBody>
        </p:sp>
        <p:sp>
          <p:nvSpPr>
            <p:cNvPr id="16416" name="Line 40"/>
            <p:cNvSpPr>
              <a:spLocks noChangeShapeType="1"/>
            </p:cNvSpPr>
            <p:nvPr/>
          </p:nvSpPr>
          <p:spPr bwMode="auto">
            <a:xfrm>
              <a:off x="4704" y="2592"/>
              <a:ext cx="864" cy="0"/>
            </a:xfrm>
            <a:prstGeom prst="line">
              <a:avLst/>
            </a:prstGeom>
            <a:noFill/>
            <a:ln w="19050">
              <a:solidFill>
                <a:schemeClr val="tx1"/>
              </a:solidFill>
              <a:prstDash val="sysDot"/>
              <a:round/>
              <a:headEnd/>
              <a:tailEnd/>
            </a:ln>
          </p:spPr>
          <p:txBody>
            <a:bodyPr lIns="0" tIns="0" rIns="0" bIns="0" anchor="b"/>
            <a:lstStyle/>
            <a:p>
              <a:endParaRPr lang="el-GR"/>
            </a:p>
          </p:txBody>
        </p:sp>
      </p:grpSp>
      <p:sp>
        <p:nvSpPr>
          <p:cNvPr id="16407" name="Line 41"/>
          <p:cNvSpPr>
            <a:spLocks noChangeShapeType="1"/>
          </p:cNvSpPr>
          <p:nvPr/>
        </p:nvSpPr>
        <p:spPr bwMode="auto">
          <a:xfrm>
            <a:off x="1219200" y="2466996"/>
            <a:ext cx="7696200" cy="0"/>
          </a:xfrm>
          <a:prstGeom prst="line">
            <a:avLst/>
          </a:prstGeom>
          <a:noFill/>
          <a:ln w="19050">
            <a:solidFill>
              <a:srgbClr val="DBE0E7"/>
            </a:solidFill>
            <a:round/>
            <a:headEnd/>
            <a:tailEnd/>
          </a:ln>
        </p:spPr>
        <p:txBody>
          <a:bodyPr lIns="0" tIns="0" rIns="0" bIns="0" anchor="b"/>
          <a:lstStyle/>
          <a:p>
            <a:endParaRPr lang="el-GR"/>
          </a:p>
        </p:txBody>
      </p:sp>
      <p:sp>
        <p:nvSpPr>
          <p:cNvPr id="16408" name="Line 42"/>
          <p:cNvSpPr>
            <a:spLocks noChangeShapeType="1"/>
          </p:cNvSpPr>
          <p:nvPr/>
        </p:nvSpPr>
        <p:spPr bwMode="auto">
          <a:xfrm>
            <a:off x="1219200" y="2162196"/>
            <a:ext cx="0" cy="4267200"/>
          </a:xfrm>
          <a:prstGeom prst="line">
            <a:avLst/>
          </a:prstGeom>
          <a:noFill/>
          <a:ln w="9525">
            <a:solidFill>
              <a:schemeClr val="tx1"/>
            </a:solidFill>
            <a:prstDash val="sysDot"/>
            <a:round/>
            <a:headEnd/>
            <a:tailEnd/>
          </a:ln>
        </p:spPr>
        <p:txBody>
          <a:bodyPr lIns="0" tIns="0" rIns="0" bIns="0" anchor="b"/>
          <a:lstStyle/>
          <a:p>
            <a:endParaRPr lang="el-GR"/>
          </a:p>
        </p:txBody>
      </p:sp>
      <p:sp>
        <p:nvSpPr>
          <p:cNvPr id="43" name="Rectangle 2"/>
          <p:cNvSpPr>
            <a:spLocks noChangeArrowheads="1"/>
          </p:cNvSpPr>
          <p:nvPr/>
        </p:nvSpPr>
        <p:spPr bwMode="auto">
          <a:xfrm>
            <a:off x="1381148" y="1319202"/>
            <a:ext cx="6477000" cy="609600"/>
          </a:xfrm>
          <a:prstGeom prst="rect">
            <a:avLst/>
          </a:prstGeom>
          <a:noFill/>
          <a:ln>
            <a:noFill/>
          </a:ln>
        </p:spPr>
        <p:txBody>
          <a:bodyPr lIns="92075" tIns="46038" rIns="92075" bIns="46038"/>
          <a:lstStyle/>
          <a:p>
            <a:pPr algn="ctr" eaLnBrk="0" hangingPunct="0">
              <a:defRPr/>
            </a:pPr>
            <a:r>
              <a:rPr kumimoji="1" lang="en-GB" sz="3400" b="1" dirty="0"/>
              <a:t> Message clef</a:t>
            </a:r>
            <a:endParaRPr lang="en-GB" sz="3200" b="1" dirty="0">
              <a:latin typeface="+mj-lt"/>
              <a:ea typeface="+mj-ea"/>
              <a:cs typeface="+mj-cs"/>
            </a:endParaRPr>
          </a:p>
        </p:txBody>
      </p:sp>
      <p:sp>
        <p:nvSpPr>
          <p:cNvPr id="44" name="AutoShape 18"/>
          <p:cNvSpPr>
            <a:spLocks noChangeArrowheads="1"/>
          </p:cNvSpPr>
          <p:nvPr/>
        </p:nvSpPr>
        <p:spPr bwMode="auto">
          <a:xfrm>
            <a:off x="2709431" y="3921146"/>
            <a:ext cx="1476375" cy="374650"/>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r>
              <a:rPr lang="en-US" altLang="en-US" b="1" dirty="0" err="1"/>
              <a:t>Planif</a:t>
            </a:r>
            <a:r>
              <a:rPr lang="en-US" altLang="en-US" b="1" dirty="0"/>
              <a:t> </a:t>
            </a:r>
            <a:r>
              <a:rPr lang="en-US" altLang="en-US" b="1" dirty="0" err="1"/>
              <a:t>strat</a:t>
            </a:r>
            <a:r>
              <a:rPr lang="en-US" altLang="en-US" b="1" dirty="0"/>
              <a:t>. &amp;</a:t>
            </a:r>
          </a:p>
          <a:p>
            <a:pPr algn="ctr" eaLnBrk="0" hangingPunct="0">
              <a:lnSpc>
                <a:spcPts val="2000"/>
              </a:lnSpc>
              <a:spcBef>
                <a:spcPct val="50000"/>
              </a:spcBef>
            </a:pPr>
            <a:r>
              <a:rPr lang="en-US" altLang="en-US" b="1" dirty="0" err="1"/>
              <a:t>Prép</a:t>
            </a:r>
            <a:r>
              <a:rPr lang="en-US" altLang="en-US" b="1" dirty="0"/>
              <a:t>. du Budget</a:t>
            </a:r>
            <a:endParaRPr lang="en-GB" altLang="en-US" b="1" dirty="0"/>
          </a:p>
        </p:txBody>
      </p:sp>
      <p:sp>
        <p:nvSpPr>
          <p:cNvPr id="45" name="AutoShape 18"/>
          <p:cNvSpPr>
            <a:spLocks noChangeArrowheads="1"/>
          </p:cNvSpPr>
          <p:nvPr/>
        </p:nvSpPr>
        <p:spPr bwMode="auto">
          <a:xfrm>
            <a:off x="4319588" y="5071960"/>
            <a:ext cx="1476375" cy="374650"/>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r>
              <a:rPr lang="en-US" altLang="en-US" b="1" dirty="0" err="1">
                <a:solidFill>
                  <a:schemeClr val="bg1"/>
                </a:solidFill>
              </a:rPr>
              <a:t>Planif</a:t>
            </a:r>
            <a:r>
              <a:rPr lang="en-US" altLang="en-US" b="1" dirty="0">
                <a:solidFill>
                  <a:schemeClr val="bg1"/>
                </a:solidFill>
              </a:rPr>
              <a:t> </a:t>
            </a:r>
            <a:r>
              <a:rPr lang="en-US" altLang="en-US" b="1" dirty="0" err="1">
                <a:solidFill>
                  <a:schemeClr val="bg1"/>
                </a:solidFill>
              </a:rPr>
              <a:t>strat</a:t>
            </a:r>
            <a:r>
              <a:rPr lang="en-US" altLang="en-US" b="1" dirty="0">
                <a:solidFill>
                  <a:schemeClr val="bg1"/>
                </a:solidFill>
              </a:rPr>
              <a:t>. &amp;</a:t>
            </a:r>
          </a:p>
          <a:p>
            <a:pPr algn="ctr" eaLnBrk="0" hangingPunct="0">
              <a:lnSpc>
                <a:spcPts val="2000"/>
              </a:lnSpc>
              <a:spcBef>
                <a:spcPct val="50000"/>
              </a:spcBef>
            </a:pPr>
            <a:r>
              <a:rPr lang="en-US" altLang="en-US" b="1" dirty="0" err="1">
                <a:solidFill>
                  <a:schemeClr val="bg1"/>
                </a:solidFill>
              </a:rPr>
              <a:t>Prép</a:t>
            </a:r>
            <a:r>
              <a:rPr lang="en-US" altLang="en-US" b="1" dirty="0">
                <a:solidFill>
                  <a:schemeClr val="bg1"/>
                </a:solidFill>
              </a:rPr>
              <a:t>. du Budget</a:t>
            </a:r>
            <a:endParaRPr lang="en-GB" altLang="en-US" b="1" dirty="0">
              <a:solidFill>
                <a:schemeClr val="bg1"/>
              </a:solidFill>
            </a:endParaRPr>
          </a:p>
        </p:txBody>
      </p:sp>
      <p:sp>
        <p:nvSpPr>
          <p:cNvPr id="46" name="AutoShape 17"/>
          <p:cNvSpPr>
            <a:spLocks noChangeArrowheads="1"/>
          </p:cNvSpPr>
          <p:nvPr/>
        </p:nvSpPr>
        <p:spPr bwMode="auto">
          <a:xfrm>
            <a:off x="4361544" y="3921146"/>
            <a:ext cx="1476375" cy="374650"/>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r>
              <a:rPr lang="en-US" altLang="en-US" b="1" dirty="0">
                <a:solidFill>
                  <a:schemeClr val="bg1"/>
                </a:solidFill>
              </a:rPr>
              <a:t>Execution</a:t>
            </a:r>
          </a:p>
          <a:p>
            <a:pPr algn="ctr" eaLnBrk="0" hangingPunct="0">
              <a:lnSpc>
                <a:spcPts val="2000"/>
              </a:lnSpc>
              <a:spcBef>
                <a:spcPct val="50000"/>
              </a:spcBef>
            </a:pPr>
            <a:r>
              <a:rPr lang="en-US" altLang="en-US" b="1" dirty="0" err="1">
                <a:solidFill>
                  <a:schemeClr val="bg1"/>
                </a:solidFill>
              </a:rPr>
              <a:t>Compta</a:t>
            </a:r>
            <a:r>
              <a:rPr lang="en-US" altLang="en-US" b="1" dirty="0">
                <a:solidFill>
                  <a:schemeClr val="bg1"/>
                </a:solidFill>
              </a:rPr>
              <a:t>. Rapports.</a:t>
            </a:r>
            <a:endParaRPr lang="en-GB" altLang="en-US" b="1" dirty="0">
              <a:solidFill>
                <a:schemeClr val="bg1"/>
              </a:solidFill>
            </a:endParaRPr>
          </a:p>
        </p:txBody>
      </p:sp>
      <p:sp>
        <p:nvSpPr>
          <p:cNvPr id="47" name="AutoShape 17"/>
          <p:cNvSpPr>
            <a:spLocks noChangeArrowheads="1"/>
          </p:cNvSpPr>
          <p:nvPr/>
        </p:nvSpPr>
        <p:spPr bwMode="auto">
          <a:xfrm>
            <a:off x="5994256" y="5043074"/>
            <a:ext cx="1476375" cy="374650"/>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r>
              <a:rPr lang="en-US" altLang="en-US" b="1" dirty="0"/>
              <a:t>Execution</a:t>
            </a:r>
          </a:p>
          <a:p>
            <a:pPr algn="ctr" eaLnBrk="0" hangingPunct="0">
              <a:lnSpc>
                <a:spcPts val="2000"/>
              </a:lnSpc>
              <a:spcBef>
                <a:spcPct val="50000"/>
              </a:spcBef>
            </a:pPr>
            <a:r>
              <a:rPr lang="en-US" altLang="en-US" b="1" dirty="0" err="1"/>
              <a:t>Compta</a:t>
            </a:r>
            <a:r>
              <a:rPr lang="en-US" altLang="en-US" b="1" dirty="0"/>
              <a:t>. Rapports.</a:t>
            </a:r>
            <a:endParaRPr lang="en-GB" altLang="en-US" b="1" dirty="0"/>
          </a:p>
        </p:txBody>
      </p:sp>
      <p:sp>
        <p:nvSpPr>
          <p:cNvPr id="48" name="AutoShape 16"/>
          <p:cNvSpPr>
            <a:spLocks noChangeArrowheads="1"/>
          </p:cNvSpPr>
          <p:nvPr/>
        </p:nvSpPr>
        <p:spPr bwMode="auto">
          <a:xfrm>
            <a:off x="6046934" y="4059383"/>
            <a:ext cx="1476375" cy="374650"/>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r>
              <a:rPr lang="en-US" altLang="en-US" b="1" dirty="0"/>
              <a:t> Audit </a:t>
            </a:r>
            <a:r>
              <a:rPr lang="en-US" altLang="en-US" b="1" dirty="0" err="1"/>
              <a:t>externe</a:t>
            </a:r>
            <a:endParaRPr lang="en-US" altLang="en-US" b="1" dirty="0"/>
          </a:p>
          <a:p>
            <a:pPr algn="ctr" eaLnBrk="0" hangingPunct="0">
              <a:lnSpc>
                <a:spcPts val="2000"/>
              </a:lnSpc>
              <a:spcBef>
                <a:spcPct val="50000"/>
              </a:spcBef>
            </a:pPr>
            <a:r>
              <a:rPr lang="en-US" altLang="en-US" b="1" dirty="0"/>
              <a:t>Revue des pol.</a:t>
            </a:r>
            <a:endParaRPr lang="en-GB" altLang="en-US" b="1" dirty="0"/>
          </a:p>
        </p:txBody>
      </p:sp>
      <p:sp>
        <p:nvSpPr>
          <p:cNvPr id="49" name="AutoShape 16"/>
          <p:cNvSpPr>
            <a:spLocks noChangeArrowheads="1"/>
          </p:cNvSpPr>
          <p:nvPr/>
        </p:nvSpPr>
        <p:spPr bwMode="auto">
          <a:xfrm>
            <a:off x="7531388" y="5018685"/>
            <a:ext cx="1476375" cy="374650"/>
          </a:xfrm>
          <a:prstGeom prst="flowChartProcess">
            <a:avLst/>
          </a:prstGeom>
          <a:noFill/>
          <a:ln w="9525">
            <a:noFill/>
            <a:miter lim="800000"/>
            <a:headEnd/>
            <a:tailEnd/>
          </a:ln>
        </p:spPr>
        <p:txBody>
          <a:bodyPr wrap="none" lIns="0" tIns="0" rIns="0" bIns="0" anchor="ctr"/>
          <a:lstStyle/>
          <a:p>
            <a:pPr algn="ctr" eaLnBrk="0" hangingPunct="0">
              <a:lnSpc>
                <a:spcPts val="2000"/>
              </a:lnSpc>
              <a:spcBef>
                <a:spcPct val="50000"/>
              </a:spcBef>
            </a:pPr>
            <a:r>
              <a:rPr lang="en-US" altLang="en-US" b="1" dirty="0"/>
              <a:t> Audit </a:t>
            </a:r>
            <a:r>
              <a:rPr lang="en-US" altLang="en-US" b="1" dirty="0" err="1"/>
              <a:t>externe</a:t>
            </a:r>
            <a:endParaRPr lang="en-US" altLang="en-US" b="1" dirty="0"/>
          </a:p>
          <a:p>
            <a:pPr algn="ctr" eaLnBrk="0" hangingPunct="0">
              <a:lnSpc>
                <a:spcPts val="2000"/>
              </a:lnSpc>
              <a:spcBef>
                <a:spcPct val="50000"/>
              </a:spcBef>
            </a:pPr>
            <a:r>
              <a:rPr lang="en-US" altLang="en-US" b="1" dirty="0"/>
              <a:t>Revue des pol.</a:t>
            </a:r>
            <a:endParaRPr lang="en-GB" altLang="en-US" b="1" dirty="0"/>
          </a:p>
        </p:txBody>
      </p:sp>
      <p:sp>
        <p:nvSpPr>
          <p:cNvPr id="42" name="Right Arrow 41"/>
          <p:cNvSpPr>
            <a:spLocks noChangeArrowheads="1"/>
          </p:cNvSpPr>
          <p:nvPr/>
        </p:nvSpPr>
        <p:spPr bwMode="auto">
          <a:xfrm>
            <a:off x="1230536" y="1248574"/>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
        <p:nvSpPr>
          <p:cNvPr id="50" name="Right Arrow 49"/>
          <p:cNvSpPr>
            <a:spLocks noChangeArrowheads="1"/>
          </p:cNvSpPr>
          <p:nvPr/>
        </p:nvSpPr>
        <p:spPr bwMode="auto">
          <a:xfrm rot="10800000">
            <a:off x="6560093" y="1240870"/>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46498"/>
                                        </p:tgtEl>
                                        <p:attrNameLst>
                                          <p:attrName>style.visibility</p:attrName>
                                        </p:attrNameLst>
                                      </p:cBhvr>
                                      <p:to>
                                        <p:strVal val="visible"/>
                                      </p:to>
                                    </p:set>
                                    <p:anim calcmode="lin" valueType="num">
                                      <p:cBhvr additive="base">
                                        <p:cTn id="19" dur="500" fill="hold"/>
                                        <p:tgtEl>
                                          <p:spTgt spid="746498"/>
                                        </p:tgtEl>
                                        <p:attrNameLst>
                                          <p:attrName>ppt_x</p:attrName>
                                        </p:attrNameLst>
                                      </p:cBhvr>
                                      <p:tavLst>
                                        <p:tav tm="0">
                                          <p:val>
                                            <p:strVal val="0-#ppt_w/2"/>
                                          </p:val>
                                        </p:tav>
                                        <p:tav tm="100000">
                                          <p:val>
                                            <p:strVal val="#ppt_x"/>
                                          </p:val>
                                        </p:tav>
                                      </p:tavLst>
                                    </p:anim>
                                    <p:anim calcmode="lin" valueType="num">
                                      <p:cBhvr additive="base">
                                        <p:cTn id="20" dur="500" fill="hold"/>
                                        <p:tgtEl>
                                          <p:spTgt spid="7464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649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2"/>
          </p:nvPr>
        </p:nvSpPr>
        <p:spPr>
          <a:xfrm>
            <a:off x="3124200" y="6245225"/>
            <a:ext cx="2895600" cy="476250"/>
          </a:xfrm>
          <a:noFill/>
          <a:ln w="12700" cap="sq">
            <a:headEnd type="none" w="sm" len="sm"/>
            <a:tailEnd type="none" w="sm" len="sm"/>
          </a:ln>
        </p:spPr>
        <p:txBody>
          <a:bodyPr/>
          <a:lstStyle/>
          <a:p>
            <a:pPr algn="ctr" eaLnBrk="0" hangingPunct="0"/>
            <a:fld id="{07CAFFDD-EBED-4A96-ACE5-6F19C15F2A03}" type="slidenum">
              <a:rPr lang="en-GB" altLang="en-US" sz="1200" smtClean="0"/>
              <a:pPr algn="ctr" eaLnBrk="0" hangingPunct="0"/>
              <a:t>2</a:t>
            </a:fld>
            <a:endParaRPr lang="en-GB" altLang="en-US" sz="1200"/>
          </a:p>
        </p:txBody>
      </p:sp>
      <p:sp>
        <p:nvSpPr>
          <p:cNvPr id="7171" name="Rectangle 2"/>
          <p:cNvSpPr>
            <a:spLocks noChangeArrowheads="1"/>
          </p:cNvSpPr>
          <p:nvPr/>
        </p:nvSpPr>
        <p:spPr bwMode="auto">
          <a:xfrm>
            <a:off x="571472" y="1390640"/>
            <a:ext cx="8305800" cy="609600"/>
          </a:xfrm>
          <a:prstGeom prst="rect">
            <a:avLst/>
          </a:prstGeom>
          <a:noFill/>
          <a:ln>
            <a:noFill/>
          </a:ln>
        </p:spPr>
        <p:txBody>
          <a:bodyPr lIns="92075" tIns="46038" rIns="92075" bIns="46038"/>
          <a:lstStyle/>
          <a:p>
            <a:pPr eaLnBrk="0" hangingPunct="0">
              <a:defRPr/>
            </a:pPr>
            <a:r>
              <a:rPr lang="fr-FR" sz="3200" b="1" dirty="0">
                <a:latin typeface="+mj-lt"/>
                <a:ea typeface="+mj-ea"/>
                <a:cs typeface="+mj-cs"/>
              </a:rPr>
              <a:t>Les phases du cycle budgétaire</a:t>
            </a:r>
          </a:p>
        </p:txBody>
      </p:sp>
      <p:sp>
        <p:nvSpPr>
          <p:cNvPr id="6148" name="Rectangle 53"/>
          <p:cNvSpPr>
            <a:spLocks noChangeArrowheads="1"/>
          </p:cNvSpPr>
          <p:nvPr/>
        </p:nvSpPr>
        <p:spPr bwMode="auto">
          <a:xfrm>
            <a:off x="642910" y="2357430"/>
            <a:ext cx="2943220" cy="838200"/>
          </a:xfrm>
          <a:prstGeom prst="rect">
            <a:avLst/>
          </a:prstGeom>
          <a:solidFill>
            <a:srgbClr val="DBE0E7"/>
          </a:solidFill>
          <a:ln w="9525">
            <a:solidFill>
              <a:schemeClr val="tx1"/>
            </a:solidFill>
            <a:miter lim="800000"/>
            <a:headEnd/>
            <a:tailEnd/>
          </a:ln>
        </p:spPr>
        <p:txBody>
          <a:bodyPr wrap="none" anchor="ctr"/>
          <a:lstStyle/>
          <a:p>
            <a:pPr algn="ctr"/>
            <a:r>
              <a:rPr lang="fr-FR" altLang="en-US" sz="2200" b="1" dirty="0"/>
              <a:t>Revue des </a:t>
            </a:r>
          </a:p>
          <a:p>
            <a:pPr algn="ctr"/>
            <a:r>
              <a:rPr lang="fr-FR" altLang="en-US" sz="2200" b="1" dirty="0"/>
              <a:t>politiques</a:t>
            </a:r>
          </a:p>
        </p:txBody>
      </p:sp>
      <p:sp>
        <p:nvSpPr>
          <p:cNvPr id="6149" name="Rectangle 54"/>
          <p:cNvSpPr>
            <a:spLocks noChangeArrowheads="1"/>
          </p:cNvSpPr>
          <p:nvPr/>
        </p:nvSpPr>
        <p:spPr bwMode="auto">
          <a:xfrm>
            <a:off x="3800444" y="2357430"/>
            <a:ext cx="2928958" cy="838200"/>
          </a:xfrm>
          <a:prstGeom prst="rect">
            <a:avLst/>
          </a:prstGeom>
          <a:solidFill>
            <a:srgbClr val="DBE0E7"/>
          </a:solidFill>
          <a:ln w="9525">
            <a:solidFill>
              <a:schemeClr val="tx1"/>
            </a:solidFill>
            <a:miter lim="800000"/>
            <a:headEnd/>
            <a:tailEnd/>
          </a:ln>
        </p:spPr>
        <p:txBody>
          <a:bodyPr wrap="none" anchor="ctr"/>
          <a:lstStyle/>
          <a:p>
            <a:pPr algn="ctr"/>
            <a:r>
              <a:rPr lang="fr-FR" altLang="en-US" sz="2200" b="1" dirty="0"/>
              <a:t>Exécution </a:t>
            </a:r>
          </a:p>
          <a:p>
            <a:pPr algn="ctr"/>
            <a:r>
              <a:rPr lang="fr-FR" altLang="en-US" sz="2200" b="1" dirty="0"/>
              <a:t>du budget</a:t>
            </a:r>
          </a:p>
        </p:txBody>
      </p:sp>
      <p:sp>
        <p:nvSpPr>
          <p:cNvPr id="6150" name="Rectangle 55"/>
          <p:cNvSpPr>
            <a:spLocks noChangeArrowheads="1"/>
          </p:cNvSpPr>
          <p:nvPr/>
        </p:nvSpPr>
        <p:spPr bwMode="auto">
          <a:xfrm>
            <a:off x="4572000" y="3554993"/>
            <a:ext cx="2895600" cy="838200"/>
          </a:xfrm>
          <a:prstGeom prst="rect">
            <a:avLst/>
          </a:prstGeom>
          <a:solidFill>
            <a:srgbClr val="DBE0E7"/>
          </a:solidFill>
          <a:ln w="9525">
            <a:solidFill>
              <a:schemeClr val="tx1"/>
            </a:solidFill>
            <a:miter lim="800000"/>
            <a:headEnd/>
            <a:tailEnd/>
          </a:ln>
        </p:spPr>
        <p:txBody>
          <a:bodyPr wrap="none" anchor="ctr"/>
          <a:lstStyle/>
          <a:p>
            <a:pPr algn="ctr"/>
            <a:r>
              <a:rPr lang="fr-FR" altLang="en-US" sz="2200" b="1" dirty="0"/>
              <a:t>Comptabilité et </a:t>
            </a:r>
          </a:p>
          <a:p>
            <a:pPr algn="ctr"/>
            <a:r>
              <a:rPr lang="fr-FR" altLang="en-US" sz="2200" b="1" dirty="0"/>
              <a:t>reporting</a:t>
            </a:r>
          </a:p>
        </p:txBody>
      </p:sp>
      <p:sp>
        <p:nvSpPr>
          <p:cNvPr id="6151" name="Rectangle 56"/>
          <p:cNvSpPr>
            <a:spLocks noChangeArrowheads="1"/>
          </p:cNvSpPr>
          <p:nvPr/>
        </p:nvSpPr>
        <p:spPr bwMode="auto">
          <a:xfrm>
            <a:off x="1357290" y="3519494"/>
            <a:ext cx="2928958" cy="838200"/>
          </a:xfrm>
          <a:prstGeom prst="rect">
            <a:avLst/>
          </a:prstGeom>
          <a:solidFill>
            <a:srgbClr val="DBE0E7"/>
          </a:solidFill>
          <a:ln w="9525">
            <a:solidFill>
              <a:schemeClr val="tx1"/>
            </a:solidFill>
            <a:miter lim="800000"/>
            <a:headEnd/>
            <a:tailEnd/>
          </a:ln>
        </p:spPr>
        <p:txBody>
          <a:bodyPr wrap="none" anchor="ctr"/>
          <a:lstStyle/>
          <a:p>
            <a:pPr algn="ctr"/>
            <a:r>
              <a:rPr lang="fr-FR" altLang="en-US" sz="2200" b="1" dirty="0"/>
              <a:t>Planification</a:t>
            </a:r>
          </a:p>
          <a:p>
            <a:pPr algn="ctr"/>
            <a:r>
              <a:rPr lang="fr-FR" altLang="en-US" sz="2200" b="1" dirty="0"/>
              <a:t>Programmation</a:t>
            </a:r>
          </a:p>
        </p:txBody>
      </p:sp>
      <p:sp>
        <p:nvSpPr>
          <p:cNvPr id="6152" name="Rectangle 57"/>
          <p:cNvSpPr>
            <a:spLocks noChangeArrowheads="1"/>
          </p:cNvSpPr>
          <p:nvPr/>
        </p:nvSpPr>
        <p:spPr bwMode="auto">
          <a:xfrm>
            <a:off x="5436096" y="4662502"/>
            <a:ext cx="2928958" cy="838200"/>
          </a:xfrm>
          <a:prstGeom prst="rect">
            <a:avLst/>
          </a:prstGeom>
          <a:solidFill>
            <a:srgbClr val="DBE0E7"/>
          </a:solidFill>
          <a:ln w="9525">
            <a:solidFill>
              <a:schemeClr val="tx1"/>
            </a:solidFill>
            <a:miter lim="800000"/>
            <a:headEnd/>
            <a:tailEnd/>
          </a:ln>
        </p:spPr>
        <p:txBody>
          <a:bodyPr wrap="none" anchor="ctr"/>
          <a:lstStyle/>
          <a:p>
            <a:pPr algn="ctr"/>
            <a:r>
              <a:rPr lang="nl-NL" altLang="en-US" sz="2200" b="1" dirty="0"/>
              <a:t> </a:t>
            </a:r>
            <a:r>
              <a:rPr lang="fr-FR" altLang="en-US" sz="2200" b="1" dirty="0"/>
              <a:t>Audit externe</a:t>
            </a:r>
          </a:p>
        </p:txBody>
      </p:sp>
      <p:sp>
        <p:nvSpPr>
          <p:cNvPr id="6153" name="Rectangle 58"/>
          <p:cNvSpPr>
            <a:spLocks noChangeArrowheads="1"/>
          </p:cNvSpPr>
          <p:nvPr/>
        </p:nvSpPr>
        <p:spPr bwMode="auto">
          <a:xfrm>
            <a:off x="2071670" y="4662502"/>
            <a:ext cx="2928958" cy="838200"/>
          </a:xfrm>
          <a:prstGeom prst="rect">
            <a:avLst/>
          </a:prstGeom>
          <a:solidFill>
            <a:srgbClr val="DBE0E7"/>
          </a:solidFill>
          <a:ln w="9525">
            <a:solidFill>
              <a:schemeClr val="tx1"/>
            </a:solidFill>
            <a:miter lim="800000"/>
            <a:headEnd/>
            <a:tailEnd/>
          </a:ln>
        </p:spPr>
        <p:txBody>
          <a:bodyPr wrap="none" anchor="ctr"/>
          <a:lstStyle/>
          <a:p>
            <a:pPr algn="ctr"/>
            <a:r>
              <a:rPr lang="fr-FR" altLang="en-US" sz="2200" b="1" dirty="0"/>
              <a:t>Préparation</a:t>
            </a:r>
          </a:p>
          <a:p>
            <a:pPr algn="ctr"/>
            <a:r>
              <a:rPr lang="fr-FR" altLang="en-US" sz="2200" b="1" dirty="0"/>
              <a:t> du budget</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ChangeArrowheads="1"/>
          </p:cNvSpPr>
          <p:nvPr/>
        </p:nvSpPr>
        <p:spPr bwMode="auto">
          <a:xfrm>
            <a:off x="990600" y="1962152"/>
            <a:ext cx="7397824" cy="1109658"/>
          </a:xfrm>
          <a:prstGeom prst="rect">
            <a:avLst/>
          </a:prstGeom>
          <a:noFill/>
          <a:ln w="9525">
            <a:noFill/>
            <a:miter lim="800000"/>
            <a:headEnd/>
            <a:tailEnd/>
          </a:ln>
        </p:spPr>
        <p:txBody>
          <a:bodyPr lIns="92075" tIns="46038" rIns="92075" bIns="46038"/>
          <a:lstStyle/>
          <a:p>
            <a:pPr marL="342900" indent="-342900" eaLnBrk="0" hangingPunct="0">
              <a:tabLst>
                <a:tab pos="1238250" algn="l"/>
              </a:tabLst>
            </a:pPr>
            <a:r>
              <a:rPr kumimoji="1" lang="en-GB" altLang="en-US" sz="2400" dirty="0">
                <a:solidFill>
                  <a:srgbClr val="DBE0E7"/>
                </a:solidFill>
              </a:rPr>
              <a:t>	</a:t>
            </a:r>
            <a:r>
              <a:rPr kumimoji="1" lang="fr-FR" altLang="en-US" sz="2000" i="1" dirty="0"/>
              <a:t>Traduire les politiques économiques et sociales dans un programme d’action à moyen terme, prenant en compte les contraintes financières</a:t>
            </a:r>
          </a:p>
        </p:txBody>
      </p:sp>
      <p:sp>
        <p:nvSpPr>
          <p:cNvPr id="8196" name="Rectangle 3"/>
          <p:cNvSpPr>
            <a:spLocks noChangeArrowheads="1"/>
          </p:cNvSpPr>
          <p:nvPr/>
        </p:nvSpPr>
        <p:spPr bwMode="auto">
          <a:xfrm>
            <a:off x="323528" y="1271220"/>
            <a:ext cx="8064896" cy="701664"/>
          </a:xfrm>
          <a:prstGeom prst="rect">
            <a:avLst/>
          </a:prstGeom>
          <a:noFill/>
          <a:ln>
            <a:noFill/>
          </a:ln>
        </p:spPr>
        <p:txBody>
          <a:bodyPr lIns="92075" tIns="46038" rIns="92075" bIns="46038"/>
          <a:lstStyle/>
          <a:p>
            <a:pPr algn="ctr" eaLnBrk="0" hangingPunct="0">
              <a:defRPr/>
            </a:pPr>
            <a:r>
              <a:rPr lang="en-GB" sz="3200" b="1" dirty="0">
                <a:latin typeface="+mj-lt"/>
                <a:ea typeface="+mj-ea"/>
                <a:cs typeface="+mj-cs"/>
              </a:rPr>
              <a:t>Phase 1. </a:t>
            </a:r>
            <a:r>
              <a:rPr lang="fr-FR" sz="3200" b="1" dirty="0">
                <a:latin typeface="+mj-lt"/>
                <a:ea typeface="+mj-ea"/>
                <a:cs typeface="+mj-cs"/>
              </a:rPr>
              <a:t>Planification stratégique</a:t>
            </a:r>
          </a:p>
        </p:txBody>
      </p:sp>
      <p:sp>
        <p:nvSpPr>
          <p:cNvPr id="7173" name="Text Box 6"/>
          <p:cNvSpPr txBox="1">
            <a:spLocks noChangeArrowheads="1"/>
          </p:cNvSpPr>
          <p:nvPr/>
        </p:nvSpPr>
        <p:spPr bwMode="auto">
          <a:xfrm>
            <a:off x="533400" y="3214686"/>
            <a:ext cx="3505200" cy="338554"/>
          </a:xfrm>
          <a:prstGeom prst="rect">
            <a:avLst/>
          </a:prstGeom>
          <a:solidFill>
            <a:srgbClr val="99CCFF"/>
          </a:solidFill>
          <a:ln w="9525">
            <a:noFill/>
            <a:miter lim="800000"/>
            <a:headEnd/>
            <a:tailEnd/>
          </a:ln>
        </p:spPr>
        <p:txBody>
          <a:bodyPr>
            <a:spAutoFit/>
          </a:bodyPr>
          <a:lstStyle/>
          <a:p>
            <a:pPr algn="ctr">
              <a:spcBef>
                <a:spcPct val="50000"/>
              </a:spcBef>
            </a:pPr>
            <a:r>
              <a:rPr lang="fr-FR" altLang="en-US" sz="1600" b="1" dirty="0">
                <a:latin typeface="Arial" charset="0"/>
              </a:rPr>
              <a:t>Politique macro-économique</a:t>
            </a:r>
          </a:p>
        </p:txBody>
      </p:sp>
      <p:sp>
        <p:nvSpPr>
          <p:cNvPr id="7174" name="Text Box 7"/>
          <p:cNvSpPr txBox="1">
            <a:spLocks noChangeArrowheads="1"/>
          </p:cNvSpPr>
          <p:nvPr/>
        </p:nvSpPr>
        <p:spPr bwMode="auto">
          <a:xfrm>
            <a:off x="5029200" y="3792536"/>
            <a:ext cx="3733800" cy="338554"/>
          </a:xfrm>
          <a:prstGeom prst="rect">
            <a:avLst/>
          </a:prstGeom>
          <a:solidFill>
            <a:srgbClr val="DBE0E7"/>
          </a:solidFill>
          <a:ln w="9525">
            <a:noFill/>
            <a:miter lim="800000"/>
            <a:headEnd/>
            <a:tailEnd/>
          </a:ln>
        </p:spPr>
        <p:txBody>
          <a:bodyPr>
            <a:spAutoFit/>
          </a:bodyPr>
          <a:lstStyle/>
          <a:p>
            <a:pPr algn="ctr">
              <a:spcBef>
                <a:spcPct val="50000"/>
              </a:spcBef>
            </a:pPr>
            <a:r>
              <a:rPr lang="fr-FR" altLang="en-US" sz="1600" b="1" dirty="0">
                <a:latin typeface="Arial" charset="0"/>
              </a:rPr>
              <a:t>Stratégie sectorielles</a:t>
            </a:r>
          </a:p>
        </p:txBody>
      </p:sp>
      <p:sp>
        <p:nvSpPr>
          <p:cNvPr id="7175" name="Text Box 8"/>
          <p:cNvSpPr txBox="1">
            <a:spLocks noChangeArrowheads="1"/>
          </p:cNvSpPr>
          <p:nvPr/>
        </p:nvSpPr>
        <p:spPr bwMode="auto">
          <a:xfrm>
            <a:off x="2483768" y="5233586"/>
            <a:ext cx="4017058" cy="338554"/>
          </a:xfrm>
          <a:prstGeom prst="rect">
            <a:avLst/>
          </a:prstGeom>
          <a:solidFill>
            <a:schemeClr val="bg1"/>
          </a:solidFill>
          <a:ln w="76200">
            <a:solidFill>
              <a:schemeClr val="bg1"/>
            </a:solidFill>
            <a:miter lim="800000"/>
            <a:headEnd/>
            <a:tailEnd/>
          </a:ln>
        </p:spPr>
        <p:txBody>
          <a:bodyPr wrap="square">
            <a:spAutoFit/>
          </a:bodyPr>
          <a:lstStyle/>
          <a:p>
            <a:pPr>
              <a:spcBef>
                <a:spcPct val="50000"/>
              </a:spcBef>
            </a:pPr>
            <a:r>
              <a:rPr lang="fr-FR" altLang="en-US" sz="1600" b="1" i="1" dirty="0">
                <a:solidFill>
                  <a:srgbClr val="FF0000"/>
                </a:solidFill>
                <a:latin typeface="Arial" charset="0"/>
              </a:rPr>
              <a:t>Priorisation sous contrainte financière</a:t>
            </a:r>
          </a:p>
        </p:txBody>
      </p:sp>
      <p:sp>
        <p:nvSpPr>
          <p:cNvPr id="7176" name="Text Box 9"/>
          <p:cNvSpPr txBox="1">
            <a:spLocks noChangeArrowheads="1"/>
          </p:cNvSpPr>
          <p:nvPr/>
        </p:nvSpPr>
        <p:spPr bwMode="auto">
          <a:xfrm>
            <a:off x="5029200" y="4429132"/>
            <a:ext cx="3733800" cy="584775"/>
          </a:xfrm>
          <a:prstGeom prst="rect">
            <a:avLst/>
          </a:prstGeom>
          <a:solidFill>
            <a:srgbClr val="DBE0E7"/>
          </a:solidFill>
          <a:ln w="9525">
            <a:noFill/>
            <a:miter lim="800000"/>
            <a:headEnd/>
            <a:tailEnd/>
          </a:ln>
        </p:spPr>
        <p:txBody>
          <a:bodyPr>
            <a:spAutoFit/>
          </a:bodyPr>
          <a:lstStyle/>
          <a:p>
            <a:pPr algn="ctr">
              <a:spcBef>
                <a:spcPct val="50000"/>
              </a:spcBef>
            </a:pPr>
            <a:r>
              <a:rPr lang="fr-FR" altLang="en-US" sz="1600" b="1" dirty="0">
                <a:latin typeface="Arial" charset="0"/>
              </a:rPr>
              <a:t>Chiffrage/évaluation de l’impact budgétaire</a:t>
            </a:r>
          </a:p>
        </p:txBody>
      </p:sp>
      <p:sp>
        <p:nvSpPr>
          <p:cNvPr id="7177" name="Text Box 10"/>
          <p:cNvSpPr txBox="1">
            <a:spLocks noChangeArrowheads="1"/>
          </p:cNvSpPr>
          <p:nvPr/>
        </p:nvSpPr>
        <p:spPr bwMode="auto">
          <a:xfrm>
            <a:off x="533400" y="3792536"/>
            <a:ext cx="3505200" cy="338554"/>
          </a:xfrm>
          <a:prstGeom prst="rect">
            <a:avLst/>
          </a:prstGeom>
          <a:solidFill>
            <a:srgbClr val="99CCFF"/>
          </a:solidFill>
          <a:ln w="9525">
            <a:noFill/>
            <a:miter lim="800000"/>
            <a:headEnd/>
            <a:tailEnd/>
          </a:ln>
        </p:spPr>
        <p:txBody>
          <a:bodyPr>
            <a:spAutoFit/>
          </a:bodyPr>
          <a:lstStyle/>
          <a:p>
            <a:pPr algn="ctr">
              <a:spcBef>
                <a:spcPct val="50000"/>
              </a:spcBef>
            </a:pPr>
            <a:r>
              <a:rPr lang="fr-FR" altLang="en-US" sz="1600" b="1" dirty="0">
                <a:latin typeface="Arial" charset="0"/>
              </a:rPr>
              <a:t>TOFE prévisionnel</a:t>
            </a:r>
          </a:p>
        </p:txBody>
      </p:sp>
      <p:sp>
        <p:nvSpPr>
          <p:cNvPr id="7178" name="Text Box 11"/>
          <p:cNvSpPr txBox="1">
            <a:spLocks noChangeArrowheads="1"/>
          </p:cNvSpPr>
          <p:nvPr/>
        </p:nvSpPr>
        <p:spPr bwMode="auto">
          <a:xfrm>
            <a:off x="533400" y="4406352"/>
            <a:ext cx="3505200" cy="338554"/>
          </a:xfrm>
          <a:prstGeom prst="rect">
            <a:avLst/>
          </a:prstGeom>
          <a:solidFill>
            <a:srgbClr val="99CCFF"/>
          </a:solidFill>
          <a:ln w="9525">
            <a:noFill/>
            <a:miter lim="800000"/>
            <a:headEnd/>
            <a:tailEnd/>
          </a:ln>
        </p:spPr>
        <p:txBody>
          <a:bodyPr>
            <a:spAutoFit/>
          </a:bodyPr>
          <a:lstStyle/>
          <a:p>
            <a:pPr algn="ctr">
              <a:spcBef>
                <a:spcPct val="50000"/>
              </a:spcBef>
            </a:pPr>
            <a:r>
              <a:rPr lang="nl-NL" altLang="en-US" sz="1600" b="1" dirty="0">
                <a:latin typeface="Arial" charset="0"/>
              </a:rPr>
              <a:t>Plafonds de </a:t>
            </a:r>
            <a:r>
              <a:rPr lang="fr-FR" altLang="en-US" sz="1600" b="1" dirty="0">
                <a:latin typeface="Arial" charset="0"/>
              </a:rPr>
              <a:t>dépenses</a:t>
            </a:r>
          </a:p>
        </p:txBody>
      </p:sp>
      <p:sp>
        <p:nvSpPr>
          <p:cNvPr id="7180" name="Text Box 14"/>
          <p:cNvSpPr txBox="1">
            <a:spLocks noChangeArrowheads="1"/>
          </p:cNvSpPr>
          <p:nvPr/>
        </p:nvSpPr>
        <p:spPr bwMode="auto">
          <a:xfrm>
            <a:off x="4953016" y="3253087"/>
            <a:ext cx="3733800" cy="338554"/>
          </a:xfrm>
          <a:prstGeom prst="rect">
            <a:avLst/>
          </a:prstGeom>
          <a:solidFill>
            <a:srgbClr val="DBE0E7"/>
          </a:solidFill>
          <a:ln w="9525">
            <a:noFill/>
            <a:miter lim="800000"/>
            <a:headEnd/>
            <a:tailEnd/>
          </a:ln>
        </p:spPr>
        <p:txBody>
          <a:bodyPr>
            <a:spAutoFit/>
          </a:bodyPr>
          <a:lstStyle/>
          <a:p>
            <a:pPr algn="ctr">
              <a:spcBef>
                <a:spcPct val="50000"/>
              </a:spcBef>
            </a:pPr>
            <a:r>
              <a:rPr lang="fr-FR" altLang="en-US" sz="1600" b="1" dirty="0">
                <a:latin typeface="Arial" charset="0"/>
              </a:rPr>
              <a:t>Plan national de développement</a:t>
            </a:r>
          </a:p>
        </p:txBody>
      </p:sp>
      <p:sp>
        <p:nvSpPr>
          <p:cNvPr id="7183" name="Text Box 17"/>
          <p:cNvSpPr txBox="1">
            <a:spLocks noChangeArrowheads="1"/>
          </p:cNvSpPr>
          <p:nvPr/>
        </p:nvSpPr>
        <p:spPr bwMode="auto">
          <a:xfrm>
            <a:off x="428596" y="5715000"/>
            <a:ext cx="1828800" cy="707886"/>
          </a:xfrm>
          <a:prstGeom prst="rect">
            <a:avLst/>
          </a:prstGeom>
          <a:noFill/>
          <a:ln w="9525">
            <a:noFill/>
            <a:miter lim="800000"/>
            <a:headEnd/>
            <a:tailEnd/>
          </a:ln>
        </p:spPr>
        <p:txBody>
          <a:bodyPr>
            <a:spAutoFit/>
          </a:bodyPr>
          <a:lstStyle/>
          <a:p>
            <a:pPr algn="ctr">
              <a:spcBef>
                <a:spcPct val="50000"/>
              </a:spcBef>
            </a:pPr>
            <a:r>
              <a:rPr lang="fr-FR" altLang="en-US" sz="2000" i="1" dirty="0">
                <a:latin typeface="Arial" charset="0"/>
              </a:rPr>
              <a:t>Volet budgétaire</a:t>
            </a:r>
          </a:p>
        </p:txBody>
      </p:sp>
      <p:sp>
        <p:nvSpPr>
          <p:cNvPr id="7184" name="Text Box 18"/>
          <p:cNvSpPr txBox="1">
            <a:spLocks noChangeArrowheads="1"/>
          </p:cNvSpPr>
          <p:nvPr/>
        </p:nvSpPr>
        <p:spPr bwMode="auto">
          <a:xfrm>
            <a:off x="6858016" y="5715016"/>
            <a:ext cx="1828800" cy="861774"/>
          </a:xfrm>
          <a:prstGeom prst="rect">
            <a:avLst/>
          </a:prstGeom>
          <a:noFill/>
          <a:ln w="9525">
            <a:noFill/>
            <a:miter lim="800000"/>
            <a:headEnd/>
            <a:tailEnd/>
          </a:ln>
        </p:spPr>
        <p:txBody>
          <a:bodyPr>
            <a:spAutoFit/>
          </a:bodyPr>
          <a:lstStyle/>
          <a:p>
            <a:pPr algn="ctr">
              <a:spcBef>
                <a:spcPct val="50000"/>
              </a:spcBef>
            </a:pPr>
            <a:r>
              <a:rPr lang="fr-FR" altLang="en-US" sz="2000" i="1" dirty="0">
                <a:latin typeface="Arial" charset="0"/>
              </a:rPr>
              <a:t>Volet</a:t>
            </a:r>
          </a:p>
          <a:p>
            <a:pPr algn="ctr">
              <a:spcBef>
                <a:spcPct val="50000"/>
              </a:spcBef>
            </a:pPr>
            <a:r>
              <a:rPr lang="fr-FR" altLang="en-US" sz="2000" i="1" dirty="0">
                <a:latin typeface="Arial" charset="0"/>
              </a:rPr>
              <a:t>Planification</a:t>
            </a:r>
          </a:p>
        </p:txBody>
      </p:sp>
      <p:sp>
        <p:nvSpPr>
          <p:cNvPr id="19" name="Up Arrow 18"/>
          <p:cNvSpPr/>
          <p:nvPr/>
        </p:nvSpPr>
        <p:spPr bwMode="auto">
          <a:xfrm>
            <a:off x="7596335" y="5013906"/>
            <a:ext cx="354675" cy="745239"/>
          </a:xfrm>
          <a:prstGeom prst="upArrow">
            <a:avLst>
              <a:gd name="adj1" fmla="val 50000"/>
              <a:gd name="adj2" fmla="val 50000"/>
            </a:avLst>
          </a:prstGeom>
          <a:noFill/>
          <a:ln w="9525" cap="flat" cmpd="sng" algn="ctr">
            <a:solidFill>
              <a:srgbClr val="0F549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l-GR" sz="1200" b="0" i="0" u="none" strike="noStrike" cap="none" normalizeH="0" baseline="0">
              <a:ln>
                <a:noFill/>
              </a:ln>
              <a:solidFill>
                <a:srgbClr val="0F5494"/>
              </a:solidFill>
              <a:effectLst/>
              <a:latin typeface="Verdana" pitchFamily="34" charset="0"/>
            </a:endParaRPr>
          </a:p>
        </p:txBody>
      </p:sp>
      <p:sp>
        <p:nvSpPr>
          <p:cNvPr id="20" name="Up Arrow 19"/>
          <p:cNvSpPr/>
          <p:nvPr/>
        </p:nvSpPr>
        <p:spPr bwMode="auto">
          <a:xfrm>
            <a:off x="1142976" y="4929198"/>
            <a:ext cx="357190" cy="785818"/>
          </a:xfrm>
          <a:prstGeom prst="upArrow">
            <a:avLst>
              <a:gd name="adj1" fmla="val 50000"/>
              <a:gd name="adj2" fmla="val 50000"/>
            </a:avLst>
          </a:prstGeom>
          <a:noFill/>
          <a:ln w="9525" cap="flat" cmpd="sng" algn="ctr">
            <a:solidFill>
              <a:srgbClr val="0F549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l-GR" sz="1200" b="0" i="0" u="none" strike="noStrike" cap="none" normalizeH="0" baseline="0">
              <a:ln>
                <a:noFill/>
              </a:ln>
              <a:solidFill>
                <a:srgbClr val="0F5494"/>
              </a:solidFill>
              <a:effectLst/>
              <a:latin typeface="Verdana" pitchFamily="34" charset="0"/>
            </a:endParaRPr>
          </a:p>
        </p:txBody>
      </p:sp>
      <p:cxnSp>
        <p:nvCxnSpPr>
          <p:cNvPr id="22" name="Straight Arrow Connector 21"/>
          <p:cNvCxnSpPr>
            <a:stCxn id="7176" idx="1"/>
            <a:endCxn id="7178" idx="3"/>
          </p:cNvCxnSpPr>
          <p:nvPr/>
        </p:nvCxnSpPr>
        <p:spPr bwMode="auto">
          <a:xfrm flipH="1" flipV="1">
            <a:off x="4038600" y="4575629"/>
            <a:ext cx="990600" cy="145891"/>
          </a:xfrm>
          <a:prstGeom prst="straightConnector1">
            <a:avLst/>
          </a:prstGeom>
          <a:noFill/>
          <a:ln w="57150" cap="flat" cmpd="sng" algn="ctr">
            <a:solidFill>
              <a:srgbClr val="0F5494"/>
            </a:solidFill>
            <a:prstDash val="solid"/>
            <a:round/>
            <a:headEnd type="none" w="med" len="med"/>
            <a:tailEnd type="arrow"/>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183"/>
                                        </p:tgtEl>
                                        <p:attrNameLst>
                                          <p:attrName>style.visibility</p:attrName>
                                        </p:attrNameLst>
                                      </p:cBhvr>
                                      <p:to>
                                        <p:strVal val="visible"/>
                                      </p:to>
                                    </p:set>
                                    <p:anim calcmode="lin" valueType="num">
                                      <p:cBhvr additive="base">
                                        <p:cTn id="11" dur="500" fill="hold"/>
                                        <p:tgtEl>
                                          <p:spTgt spid="7183"/>
                                        </p:tgtEl>
                                        <p:attrNameLst>
                                          <p:attrName>ppt_x</p:attrName>
                                        </p:attrNameLst>
                                      </p:cBhvr>
                                      <p:tavLst>
                                        <p:tav tm="0">
                                          <p:val>
                                            <p:strVal val="#ppt_x"/>
                                          </p:val>
                                        </p:tav>
                                        <p:tav tm="100000">
                                          <p:val>
                                            <p:strVal val="#ppt_x"/>
                                          </p:val>
                                        </p:tav>
                                      </p:tavLst>
                                    </p:anim>
                                    <p:anim calcmode="lin" valueType="num">
                                      <p:cBhvr additive="base">
                                        <p:cTn id="12" dur="500" fill="hold"/>
                                        <p:tgtEl>
                                          <p:spTgt spid="718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184"/>
                                        </p:tgtEl>
                                        <p:attrNameLst>
                                          <p:attrName>style.visibility</p:attrName>
                                        </p:attrNameLst>
                                      </p:cBhvr>
                                      <p:to>
                                        <p:strVal val="visible"/>
                                      </p:to>
                                    </p:set>
                                    <p:anim calcmode="lin" valueType="num">
                                      <p:cBhvr additive="base">
                                        <p:cTn id="19" dur="500" fill="hold"/>
                                        <p:tgtEl>
                                          <p:spTgt spid="7184"/>
                                        </p:tgtEl>
                                        <p:attrNameLst>
                                          <p:attrName>ppt_x</p:attrName>
                                        </p:attrNameLst>
                                      </p:cBhvr>
                                      <p:tavLst>
                                        <p:tav tm="0">
                                          <p:val>
                                            <p:strVal val="#ppt_x"/>
                                          </p:val>
                                        </p:tav>
                                        <p:tav tm="100000">
                                          <p:val>
                                            <p:strVal val="#ppt_x"/>
                                          </p:val>
                                        </p:tav>
                                      </p:tavLst>
                                    </p:anim>
                                    <p:anim calcmode="lin" valueType="num">
                                      <p:cBhvr additive="base">
                                        <p:cTn id="20" dur="500" fill="hold"/>
                                        <p:tgtEl>
                                          <p:spTgt spid="718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175">
                                            <p:bg/>
                                          </p:spTgt>
                                        </p:tgtEl>
                                        <p:attrNameLst>
                                          <p:attrName>style.visibility</p:attrName>
                                        </p:attrNameLst>
                                      </p:cBhvr>
                                      <p:to>
                                        <p:strVal val="visible"/>
                                      </p:to>
                                    </p:set>
                                    <p:animEffect transition="in" filter="wipe(down)">
                                      <p:cBhvr>
                                        <p:cTn id="25" dur="500"/>
                                        <p:tgtEl>
                                          <p:spTgt spid="7175">
                                            <p:bg/>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7175">
                                            <p:txEl>
                                              <p:pRg st="0" end="0"/>
                                            </p:txEl>
                                          </p:spTgt>
                                        </p:tgtEl>
                                        <p:attrNameLst>
                                          <p:attrName>style.visibility</p:attrName>
                                        </p:attrNameLst>
                                      </p:cBhvr>
                                      <p:to>
                                        <p:strVal val="visible"/>
                                      </p:to>
                                    </p:set>
                                    <p:animEffect transition="in" filter="wipe(down)">
                                      <p:cBhvr>
                                        <p:cTn id="28" dur="500"/>
                                        <p:tgtEl>
                                          <p:spTgt spid="71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allAtOnce" animBg="1"/>
      <p:bldP spid="7183" grpId="0"/>
      <p:bldP spid="7184" grpId="0"/>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ChangeArrowheads="1"/>
          </p:cNvSpPr>
          <p:nvPr/>
        </p:nvSpPr>
        <p:spPr bwMode="auto">
          <a:xfrm>
            <a:off x="395536" y="1268760"/>
            <a:ext cx="8382000" cy="762000"/>
          </a:xfrm>
          <a:prstGeom prst="rect">
            <a:avLst/>
          </a:prstGeom>
          <a:noFill/>
          <a:ln>
            <a:noFill/>
          </a:ln>
        </p:spPr>
        <p:txBody>
          <a:bodyPr lIns="92075" tIns="46038" rIns="92075" bIns="46038"/>
          <a:lstStyle/>
          <a:p>
            <a:pPr eaLnBrk="0" hangingPunct="0">
              <a:defRPr/>
            </a:pPr>
            <a:r>
              <a:rPr lang="en-GB" sz="3200" b="1" dirty="0">
                <a:latin typeface="+mj-lt"/>
                <a:ea typeface="+mj-ea"/>
                <a:cs typeface="+mj-cs"/>
              </a:rPr>
              <a:t>Phase 2. </a:t>
            </a:r>
            <a:r>
              <a:rPr lang="en-GB" sz="3200" b="1" dirty="0" err="1">
                <a:latin typeface="+mj-lt"/>
                <a:ea typeface="+mj-ea"/>
                <a:cs typeface="+mj-cs"/>
              </a:rPr>
              <a:t>Préparation</a:t>
            </a:r>
            <a:r>
              <a:rPr lang="en-GB" sz="3200" b="1" dirty="0">
                <a:latin typeface="+mj-lt"/>
                <a:ea typeface="+mj-ea"/>
                <a:cs typeface="+mj-cs"/>
              </a:rPr>
              <a:t> du budget (1)</a:t>
            </a:r>
            <a:br>
              <a:rPr lang="en-GB" sz="3200" b="1" dirty="0">
                <a:latin typeface="+mj-lt"/>
                <a:ea typeface="+mj-ea"/>
                <a:cs typeface="+mj-cs"/>
              </a:rPr>
            </a:br>
            <a:endParaRPr lang="en-GB" sz="3200" b="1" dirty="0">
              <a:latin typeface="+mj-lt"/>
              <a:ea typeface="+mj-ea"/>
              <a:cs typeface="+mj-cs"/>
            </a:endParaRPr>
          </a:p>
        </p:txBody>
      </p:sp>
      <p:sp>
        <p:nvSpPr>
          <p:cNvPr id="8196" name="Rectangle 3"/>
          <p:cNvSpPr>
            <a:spLocks noChangeArrowheads="1"/>
          </p:cNvSpPr>
          <p:nvPr/>
        </p:nvSpPr>
        <p:spPr bwMode="auto">
          <a:xfrm>
            <a:off x="395536" y="2204864"/>
            <a:ext cx="8382000" cy="4500594"/>
          </a:xfrm>
          <a:prstGeom prst="rect">
            <a:avLst/>
          </a:prstGeom>
          <a:noFill/>
          <a:ln w="9525">
            <a:noFill/>
            <a:miter lim="800000"/>
            <a:headEnd/>
            <a:tailEnd/>
          </a:ln>
        </p:spPr>
        <p:txBody>
          <a:bodyPr lIns="92075" tIns="46038" rIns="92075" bIns="46038"/>
          <a:lstStyle/>
          <a:p>
            <a:pPr eaLnBrk="0" hangingPunct="0">
              <a:lnSpc>
                <a:spcPct val="80000"/>
              </a:lnSpc>
              <a:spcBef>
                <a:spcPts val="0"/>
              </a:spcBef>
              <a:spcAft>
                <a:spcPts val="1200"/>
              </a:spcAft>
            </a:pPr>
            <a:r>
              <a:rPr kumimoji="1" lang="fr-FR" altLang="en-US" sz="2300" dirty="0"/>
              <a:t>La préparation du budget doit viser à traduire les stratégies dans des plans de dépense</a:t>
            </a:r>
          </a:p>
          <a:p>
            <a:pPr eaLnBrk="0" hangingPunct="0">
              <a:lnSpc>
                <a:spcPct val="80000"/>
              </a:lnSpc>
              <a:spcBef>
                <a:spcPts val="0"/>
              </a:spcBef>
              <a:spcAft>
                <a:spcPts val="1200"/>
              </a:spcAft>
            </a:pPr>
            <a:r>
              <a:rPr kumimoji="1" lang="fr-FR" altLang="en-US" sz="2300" dirty="0"/>
              <a:t>Le processus de préparation du budget doit:</a:t>
            </a:r>
          </a:p>
          <a:p>
            <a:pPr marL="363538" indent="-363538" eaLnBrk="0" hangingPunct="0">
              <a:lnSpc>
                <a:spcPct val="80000"/>
              </a:lnSpc>
              <a:spcBef>
                <a:spcPts val="0"/>
              </a:spcBef>
              <a:spcAft>
                <a:spcPts val="1200"/>
              </a:spcAft>
              <a:buFont typeface="Wingdings" panose="05000000000000000000" pitchFamily="2" charset="2"/>
              <a:buChar char="§"/>
            </a:pPr>
            <a:r>
              <a:rPr kumimoji="1" lang="fr-FR" altLang="en-US" sz="1900" dirty="0"/>
              <a:t>Etre défini dans le cadre législatif et règlementaire: Constitution, loi organique relative aux lois de finances (LO), (ou </a:t>
            </a:r>
            <a:r>
              <a:rPr kumimoji="1" lang="fr-FR" altLang="en-US" sz="1900" i="1" dirty="0"/>
              <a:t>public finance management </a:t>
            </a:r>
            <a:r>
              <a:rPr kumimoji="1" lang="fr-FR" altLang="en-US" sz="1900" i="1" dirty="0" err="1"/>
              <a:t>act</a:t>
            </a:r>
            <a:r>
              <a:rPr kumimoji="1" lang="fr-FR" altLang="en-US" sz="1900" dirty="0"/>
              <a:t>), textes règlementaires et manuels de procédures;</a:t>
            </a:r>
          </a:p>
          <a:p>
            <a:pPr marL="363538" indent="-363538" eaLnBrk="0" hangingPunct="0">
              <a:lnSpc>
                <a:spcPct val="80000"/>
              </a:lnSpc>
              <a:spcBef>
                <a:spcPts val="0"/>
              </a:spcBef>
              <a:spcAft>
                <a:spcPts val="1200"/>
              </a:spcAft>
              <a:buFont typeface="Wingdings" panose="05000000000000000000" pitchFamily="2" charset="2"/>
              <a:buChar char="§"/>
            </a:pPr>
            <a:r>
              <a:rPr kumimoji="1" lang="fr-FR" altLang="en-US" sz="1900" dirty="0"/>
              <a:t>Placer le budget dans une perspective à moyen terme glissante</a:t>
            </a:r>
          </a:p>
          <a:p>
            <a:pPr marL="363538" indent="-363538" eaLnBrk="0" hangingPunct="0">
              <a:lnSpc>
                <a:spcPct val="80000"/>
              </a:lnSpc>
              <a:spcBef>
                <a:spcPts val="0"/>
              </a:spcBef>
              <a:spcAft>
                <a:spcPts val="1200"/>
              </a:spcAft>
              <a:buFont typeface="Wingdings" panose="05000000000000000000" pitchFamily="2" charset="2"/>
              <a:buChar char="§"/>
            </a:pPr>
            <a:r>
              <a:rPr kumimoji="1" lang="fr-FR" altLang="en-US" sz="1900" dirty="0"/>
              <a:t>Conduire au vote par le Parlement de la loi de finances autorisant l’exécutif à dépenser (crédits de paiement, appropriations)</a:t>
            </a:r>
          </a:p>
          <a:p>
            <a:pPr marL="363538" indent="-363538" eaLnBrk="0" hangingPunct="0">
              <a:lnSpc>
                <a:spcPct val="80000"/>
              </a:lnSpc>
              <a:spcBef>
                <a:spcPts val="0"/>
              </a:spcBef>
              <a:spcAft>
                <a:spcPts val="1200"/>
              </a:spcAft>
              <a:buFont typeface="Wingdings" panose="05000000000000000000" pitchFamily="2" charset="2"/>
              <a:buChar char="§"/>
            </a:pPr>
            <a:r>
              <a:rPr kumimoji="1" lang="fr-FR" altLang="en-US" sz="1900" dirty="0"/>
              <a:t>Des changements dans le budget au delà d’un certain seuil défini dans la LO nécessitent en principe un collectif budgétaire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Effect transition="in" filter="wipe(down)">
                                      <p:cBhvr>
                                        <p:cTn id="7" dur="500"/>
                                        <p:tgtEl>
                                          <p:spTgt spid="81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196">
                                            <p:txEl>
                                              <p:pRg st="1" end="1"/>
                                            </p:txEl>
                                          </p:spTgt>
                                        </p:tgtEl>
                                        <p:attrNameLst>
                                          <p:attrName>style.visibility</p:attrName>
                                        </p:attrNameLst>
                                      </p:cBhvr>
                                      <p:to>
                                        <p:strVal val="visible"/>
                                      </p:to>
                                    </p:set>
                                    <p:animEffect transition="in" filter="wipe(down)">
                                      <p:cBhvr>
                                        <p:cTn id="12" dur="500"/>
                                        <p:tgtEl>
                                          <p:spTgt spid="819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196">
                                            <p:txEl>
                                              <p:pRg st="2" end="2"/>
                                            </p:txEl>
                                          </p:spTgt>
                                        </p:tgtEl>
                                        <p:attrNameLst>
                                          <p:attrName>style.visibility</p:attrName>
                                        </p:attrNameLst>
                                      </p:cBhvr>
                                      <p:to>
                                        <p:strVal val="visible"/>
                                      </p:to>
                                    </p:set>
                                    <p:animEffect transition="in" filter="wipe(down)">
                                      <p:cBhvr>
                                        <p:cTn id="17" dur="500"/>
                                        <p:tgtEl>
                                          <p:spTgt spid="819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196">
                                            <p:txEl>
                                              <p:pRg st="3" end="3"/>
                                            </p:txEl>
                                          </p:spTgt>
                                        </p:tgtEl>
                                        <p:attrNameLst>
                                          <p:attrName>style.visibility</p:attrName>
                                        </p:attrNameLst>
                                      </p:cBhvr>
                                      <p:to>
                                        <p:strVal val="visible"/>
                                      </p:to>
                                    </p:set>
                                    <p:animEffect transition="in" filter="wipe(down)">
                                      <p:cBhvr>
                                        <p:cTn id="22" dur="500"/>
                                        <p:tgtEl>
                                          <p:spTgt spid="819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196">
                                            <p:txEl>
                                              <p:pRg st="4" end="4"/>
                                            </p:txEl>
                                          </p:spTgt>
                                        </p:tgtEl>
                                        <p:attrNameLst>
                                          <p:attrName>style.visibility</p:attrName>
                                        </p:attrNameLst>
                                      </p:cBhvr>
                                      <p:to>
                                        <p:strVal val="visible"/>
                                      </p:to>
                                    </p:set>
                                    <p:animEffect transition="in" filter="wipe(down)">
                                      <p:cBhvr>
                                        <p:cTn id="27" dur="500"/>
                                        <p:tgtEl>
                                          <p:spTgt spid="819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196">
                                            <p:txEl>
                                              <p:pRg st="5" end="5"/>
                                            </p:txEl>
                                          </p:spTgt>
                                        </p:tgtEl>
                                        <p:attrNameLst>
                                          <p:attrName>style.visibility</p:attrName>
                                        </p:attrNameLst>
                                      </p:cBhvr>
                                      <p:to>
                                        <p:strVal val="visible"/>
                                      </p:to>
                                    </p:set>
                                    <p:animEffect transition="in" filter="wipe(down)">
                                      <p:cBhvr>
                                        <p:cTn id="32" dur="500"/>
                                        <p:tgtEl>
                                          <p:spTgt spid="819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2"/>
          <p:cNvSpPr txBox="1">
            <a:spLocks noGrp="1"/>
          </p:cNvSpPr>
          <p:nvPr/>
        </p:nvSpPr>
        <p:spPr bwMode="auto">
          <a:xfrm>
            <a:off x="4648200" y="6172200"/>
            <a:ext cx="533400" cy="457200"/>
          </a:xfrm>
          <a:prstGeom prst="rect">
            <a:avLst/>
          </a:prstGeom>
          <a:noFill/>
          <a:ln w="12700" cap="sq">
            <a:noFill/>
            <a:miter lim="800000"/>
            <a:headEnd type="none" w="sm" len="sm"/>
            <a:tailEnd type="none" w="sm" len="sm"/>
          </a:ln>
        </p:spPr>
        <p:txBody>
          <a:bodyPr/>
          <a:lstStyle/>
          <a:p>
            <a:pPr eaLnBrk="0" hangingPunct="0">
              <a:spcBef>
                <a:spcPct val="50000"/>
              </a:spcBef>
            </a:pPr>
            <a:fld id="{0A59E9EA-F964-4A98-99E0-031016D84110}" type="slidenum">
              <a:rPr lang="en-GB" altLang="en-US">
                <a:latin typeface="Arial" charset="0"/>
              </a:rPr>
              <a:pPr eaLnBrk="0" hangingPunct="0">
                <a:spcBef>
                  <a:spcPct val="50000"/>
                </a:spcBef>
              </a:pPr>
              <a:t>5</a:t>
            </a:fld>
            <a:endParaRPr lang="en-GB" altLang="en-US">
              <a:latin typeface="Arial" charset="0"/>
            </a:endParaRPr>
          </a:p>
        </p:txBody>
      </p:sp>
      <p:grpSp>
        <p:nvGrpSpPr>
          <p:cNvPr id="9220" name="Group 7"/>
          <p:cNvGrpSpPr>
            <a:grpSpLocks noChangeAspect="1"/>
          </p:cNvGrpSpPr>
          <p:nvPr/>
        </p:nvGrpSpPr>
        <p:grpSpPr bwMode="auto">
          <a:xfrm>
            <a:off x="228600" y="1903413"/>
            <a:ext cx="8591550" cy="4713287"/>
            <a:chOff x="144" y="1199"/>
            <a:chExt cx="5412" cy="2969"/>
          </a:xfrm>
        </p:grpSpPr>
        <p:sp>
          <p:nvSpPr>
            <p:cNvPr id="9221" name="AutoShape 6"/>
            <p:cNvSpPr>
              <a:spLocks noChangeAspect="1" noChangeArrowheads="1" noTextEdit="1"/>
            </p:cNvSpPr>
            <p:nvPr/>
          </p:nvSpPr>
          <p:spPr bwMode="auto">
            <a:xfrm>
              <a:off x="144" y="1199"/>
              <a:ext cx="5412" cy="2969"/>
            </a:xfrm>
            <a:prstGeom prst="rect">
              <a:avLst/>
            </a:prstGeom>
            <a:noFill/>
            <a:ln w="9525">
              <a:noFill/>
              <a:miter lim="800000"/>
              <a:headEnd/>
              <a:tailEnd/>
            </a:ln>
          </p:spPr>
          <p:txBody>
            <a:bodyPr/>
            <a:lstStyle/>
            <a:p>
              <a:endParaRPr lang="el-GR"/>
            </a:p>
          </p:txBody>
        </p:sp>
        <p:sp>
          <p:nvSpPr>
            <p:cNvPr id="9222" name="Rectangle 8"/>
            <p:cNvSpPr>
              <a:spLocks noChangeArrowheads="1"/>
            </p:cNvSpPr>
            <p:nvPr/>
          </p:nvSpPr>
          <p:spPr bwMode="auto">
            <a:xfrm>
              <a:off x="144" y="1200"/>
              <a:ext cx="154" cy="142"/>
            </a:xfrm>
            <a:prstGeom prst="rect">
              <a:avLst/>
            </a:prstGeom>
            <a:noFill/>
            <a:ln w="9525">
              <a:noFill/>
              <a:miter lim="800000"/>
              <a:headEnd/>
              <a:tailEnd/>
            </a:ln>
          </p:spPr>
          <p:txBody>
            <a:bodyPr wrap="none" lIns="0" tIns="0" rIns="0" bIns="0">
              <a:spAutoFit/>
            </a:bodyPr>
            <a:lstStyle/>
            <a:p>
              <a:pPr marL="3175"/>
              <a:r>
                <a:rPr lang="en-US" altLang="en-US" sz="1300">
                  <a:solidFill>
                    <a:srgbClr val="000000"/>
                  </a:solidFill>
                  <a:latin typeface="Times New Roman" pitchFamily="18" charset="0"/>
                </a:rPr>
                <a:t> </a:t>
              </a:r>
              <a:endParaRPr lang="en-US" altLang="en-US"/>
            </a:p>
          </p:txBody>
        </p:sp>
        <p:sp>
          <p:nvSpPr>
            <p:cNvPr id="9279" name="Rectangle 10"/>
            <p:cNvSpPr>
              <a:spLocks noChangeArrowheads="1"/>
            </p:cNvSpPr>
            <p:nvPr/>
          </p:nvSpPr>
          <p:spPr bwMode="auto">
            <a:xfrm>
              <a:off x="905" y="1665"/>
              <a:ext cx="2544" cy="450"/>
            </a:xfrm>
            <a:prstGeom prst="rect">
              <a:avLst/>
            </a:prstGeom>
            <a:solidFill>
              <a:srgbClr val="99CCFF"/>
            </a:solidFill>
            <a:ln w="23813" cap="rnd">
              <a:solidFill>
                <a:srgbClr val="000000"/>
              </a:solidFill>
              <a:miter lim="800000"/>
              <a:headEnd/>
              <a:tailEnd/>
            </a:ln>
          </p:spPr>
          <p:txBody>
            <a:bodyPr/>
            <a:lstStyle/>
            <a:p>
              <a:endParaRPr lang="nl-NL" altLang="en-US"/>
            </a:p>
          </p:txBody>
        </p:sp>
        <p:sp>
          <p:nvSpPr>
            <p:cNvPr id="9225" name="Rectangle 14"/>
            <p:cNvSpPr>
              <a:spLocks noChangeArrowheads="1"/>
            </p:cNvSpPr>
            <p:nvPr/>
          </p:nvSpPr>
          <p:spPr bwMode="auto">
            <a:xfrm>
              <a:off x="1003" y="1735"/>
              <a:ext cx="2109" cy="310"/>
            </a:xfrm>
            <a:prstGeom prst="rect">
              <a:avLst/>
            </a:prstGeom>
            <a:noFill/>
            <a:ln w="9525">
              <a:noFill/>
              <a:miter lim="800000"/>
              <a:headEnd/>
              <a:tailEnd/>
            </a:ln>
          </p:spPr>
          <p:txBody>
            <a:bodyPr wrap="square" lIns="0" tIns="0" rIns="0" bIns="0">
              <a:spAutoFit/>
            </a:bodyPr>
            <a:lstStyle/>
            <a:p>
              <a:pPr marL="3175" algn="ctr"/>
              <a:r>
                <a:rPr lang="en-US" altLang="en-US" sz="1300" dirty="0">
                  <a:solidFill>
                    <a:srgbClr val="000000"/>
                  </a:solidFill>
                  <a:latin typeface="Times New Roman" pitchFamily="18" charset="0"/>
                </a:rPr>
                <a:t> </a:t>
              </a:r>
              <a:r>
                <a:rPr lang="fr-FR" altLang="en-US" sz="1600" b="1" dirty="0">
                  <a:solidFill>
                    <a:srgbClr val="000000"/>
                  </a:solidFill>
                  <a:latin typeface="Times New Roman" pitchFamily="18" charset="0"/>
                </a:rPr>
                <a:t>Détermine les plafonds de dépense par secteur/ministère </a:t>
              </a:r>
              <a:endParaRPr lang="fr-FR" altLang="en-US" sz="1600" b="1" dirty="0"/>
            </a:p>
          </p:txBody>
        </p:sp>
        <p:grpSp>
          <p:nvGrpSpPr>
            <p:cNvPr id="9227" name="Group 19"/>
            <p:cNvGrpSpPr>
              <a:grpSpLocks/>
            </p:cNvGrpSpPr>
            <p:nvPr/>
          </p:nvGrpSpPr>
          <p:grpSpPr bwMode="auto">
            <a:xfrm>
              <a:off x="242" y="1666"/>
              <a:ext cx="663" cy="2021"/>
              <a:chOff x="242" y="1666"/>
              <a:chExt cx="663" cy="2021"/>
            </a:xfrm>
          </p:grpSpPr>
          <p:sp>
            <p:nvSpPr>
              <p:cNvPr id="9276" name="Rectangle 17"/>
              <p:cNvSpPr>
                <a:spLocks noChangeArrowheads="1"/>
              </p:cNvSpPr>
              <p:nvPr/>
            </p:nvSpPr>
            <p:spPr bwMode="auto">
              <a:xfrm>
                <a:off x="242" y="1666"/>
                <a:ext cx="663" cy="2021"/>
              </a:xfrm>
              <a:prstGeom prst="rect">
                <a:avLst/>
              </a:prstGeom>
              <a:solidFill>
                <a:srgbClr val="A9A9A9"/>
              </a:solidFill>
              <a:ln w="9525">
                <a:noFill/>
                <a:miter lim="800000"/>
                <a:headEnd/>
                <a:tailEnd/>
              </a:ln>
            </p:spPr>
            <p:txBody>
              <a:bodyPr/>
              <a:lstStyle/>
              <a:p>
                <a:endParaRPr lang="nl-NL" altLang="en-US"/>
              </a:p>
            </p:txBody>
          </p:sp>
          <p:sp>
            <p:nvSpPr>
              <p:cNvPr id="9277" name="Rectangle 18"/>
              <p:cNvSpPr>
                <a:spLocks noChangeArrowheads="1"/>
              </p:cNvSpPr>
              <p:nvPr/>
            </p:nvSpPr>
            <p:spPr bwMode="auto">
              <a:xfrm>
                <a:off x="242" y="1666"/>
                <a:ext cx="663" cy="2021"/>
              </a:xfrm>
              <a:prstGeom prst="rect">
                <a:avLst/>
              </a:prstGeom>
              <a:noFill/>
              <a:ln w="23813" cap="rnd">
                <a:solidFill>
                  <a:srgbClr val="000000"/>
                </a:solidFill>
                <a:miter lim="800000"/>
                <a:headEnd/>
                <a:tailEnd/>
              </a:ln>
            </p:spPr>
            <p:txBody>
              <a:bodyPr/>
              <a:lstStyle/>
              <a:p>
                <a:endParaRPr lang="nl-NL" altLang="en-US"/>
              </a:p>
            </p:txBody>
          </p:sp>
        </p:grpSp>
        <p:sp>
          <p:nvSpPr>
            <p:cNvPr id="9228" name="Rectangle 20"/>
            <p:cNvSpPr>
              <a:spLocks noChangeArrowheads="1"/>
            </p:cNvSpPr>
            <p:nvPr/>
          </p:nvSpPr>
          <p:spPr bwMode="auto">
            <a:xfrm rot="16200000">
              <a:off x="-173" y="2507"/>
              <a:ext cx="1531" cy="194"/>
            </a:xfrm>
            <a:prstGeom prst="rect">
              <a:avLst/>
            </a:prstGeom>
            <a:noFill/>
            <a:ln w="9525">
              <a:noFill/>
              <a:miter lim="800000"/>
              <a:headEnd/>
              <a:tailEnd/>
            </a:ln>
          </p:spPr>
          <p:txBody>
            <a:bodyPr wrap="none" lIns="0" tIns="0" rIns="0" bIns="0">
              <a:spAutoFit/>
            </a:bodyPr>
            <a:lstStyle/>
            <a:p>
              <a:pPr marL="3175"/>
              <a:r>
                <a:rPr lang="fr-FR" altLang="en-US" sz="2000" b="1" dirty="0">
                  <a:solidFill>
                    <a:srgbClr val="000000"/>
                  </a:solidFill>
                  <a:latin typeface="Times New Roman" pitchFamily="18" charset="0"/>
                </a:rPr>
                <a:t>Ministère</a:t>
              </a:r>
              <a:r>
                <a:rPr lang="en-US" altLang="en-US" sz="2000" b="1" dirty="0">
                  <a:solidFill>
                    <a:srgbClr val="000000"/>
                  </a:solidFill>
                  <a:latin typeface="Times New Roman" pitchFamily="18" charset="0"/>
                </a:rPr>
                <a:t> des finances</a:t>
              </a:r>
              <a:endParaRPr lang="en-US" altLang="en-US" sz="2000" dirty="0"/>
            </a:p>
          </p:txBody>
        </p:sp>
        <p:sp>
          <p:nvSpPr>
            <p:cNvPr id="9229" name="Rectangle 21"/>
            <p:cNvSpPr>
              <a:spLocks noChangeArrowheads="1"/>
            </p:cNvSpPr>
            <p:nvPr/>
          </p:nvSpPr>
          <p:spPr bwMode="auto">
            <a:xfrm rot="-5400000">
              <a:off x="509" y="2091"/>
              <a:ext cx="161" cy="138"/>
            </a:xfrm>
            <a:prstGeom prst="rect">
              <a:avLst/>
            </a:prstGeom>
            <a:noFill/>
            <a:ln w="9525">
              <a:noFill/>
              <a:miter lim="800000"/>
              <a:headEnd/>
              <a:tailEnd/>
            </a:ln>
          </p:spPr>
          <p:txBody>
            <a:bodyPr wrap="none" lIns="0" tIns="0" rIns="0" bIns="0">
              <a:spAutoFit/>
            </a:bodyPr>
            <a:lstStyle/>
            <a:p>
              <a:pPr marL="3175"/>
              <a:r>
                <a:rPr lang="en-US" altLang="en-US" sz="1300" b="1">
                  <a:solidFill>
                    <a:srgbClr val="000000"/>
                  </a:solidFill>
                  <a:latin typeface="Times New Roman" pitchFamily="18" charset="0"/>
                </a:rPr>
                <a:t> </a:t>
              </a:r>
              <a:endParaRPr lang="en-US" altLang="en-US"/>
            </a:p>
          </p:txBody>
        </p:sp>
        <p:grpSp>
          <p:nvGrpSpPr>
            <p:cNvPr id="9230" name="Group 24"/>
            <p:cNvGrpSpPr>
              <a:grpSpLocks/>
            </p:cNvGrpSpPr>
            <p:nvPr/>
          </p:nvGrpSpPr>
          <p:grpSpPr bwMode="auto">
            <a:xfrm>
              <a:off x="4779" y="1673"/>
              <a:ext cx="686" cy="2014"/>
              <a:chOff x="4779" y="1673"/>
              <a:chExt cx="686" cy="2014"/>
            </a:xfrm>
          </p:grpSpPr>
          <p:sp>
            <p:nvSpPr>
              <p:cNvPr id="9274" name="Rectangle 22"/>
              <p:cNvSpPr>
                <a:spLocks noChangeArrowheads="1"/>
              </p:cNvSpPr>
              <p:nvPr/>
            </p:nvSpPr>
            <p:spPr bwMode="auto">
              <a:xfrm>
                <a:off x="4801" y="1673"/>
                <a:ext cx="664" cy="2014"/>
              </a:xfrm>
              <a:prstGeom prst="rect">
                <a:avLst/>
              </a:prstGeom>
              <a:solidFill>
                <a:srgbClr val="A9A9A9"/>
              </a:solidFill>
              <a:ln w="9525">
                <a:noFill/>
                <a:miter lim="800000"/>
                <a:headEnd/>
                <a:tailEnd/>
              </a:ln>
            </p:spPr>
            <p:txBody>
              <a:bodyPr/>
              <a:lstStyle/>
              <a:p>
                <a:endParaRPr lang="nl-NL" altLang="en-US"/>
              </a:p>
            </p:txBody>
          </p:sp>
          <p:sp>
            <p:nvSpPr>
              <p:cNvPr id="9275" name="Rectangle 23"/>
              <p:cNvSpPr>
                <a:spLocks noChangeArrowheads="1"/>
              </p:cNvSpPr>
              <p:nvPr/>
            </p:nvSpPr>
            <p:spPr bwMode="auto">
              <a:xfrm>
                <a:off x="4779" y="1673"/>
                <a:ext cx="664" cy="2014"/>
              </a:xfrm>
              <a:prstGeom prst="rect">
                <a:avLst/>
              </a:prstGeom>
              <a:noFill/>
              <a:ln w="23813" cap="rnd">
                <a:solidFill>
                  <a:srgbClr val="000000"/>
                </a:solidFill>
                <a:miter lim="800000"/>
                <a:headEnd/>
                <a:tailEnd/>
              </a:ln>
            </p:spPr>
            <p:txBody>
              <a:bodyPr/>
              <a:lstStyle/>
              <a:p>
                <a:endParaRPr lang="nl-NL" altLang="en-US" dirty="0"/>
              </a:p>
            </p:txBody>
          </p:sp>
        </p:grpSp>
        <p:sp>
          <p:nvSpPr>
            <p:cNvPr id="9231" name="Rectangle 25"/>
            <p:cNvSpPr>
              <a:spLocks noChangeArrowheads="1"/>
            </p:cNvSpPr>
            <p:nvPr/>
          </p:nvSpPr>
          <p:spPr bwMode="auto">
            <a:xfrm rot="5400000">
              <a:off x="4418" y="2570"/>
              <a:ext cx="1400" cy="194"/>
            </a:xfrm>
            <a:prstGeom prst="rect">
              <a:avLst/>
            </a:prstGeom>
            <a:noFill/>
            <a:ln w="9525">
              <a:noFill/>
              <a:miter lim="800000"/>
              <a:headEnd/>
              <a:tailEnd/>
            </a:ln>
          </p:spPr>
          <p:txBody>
            <a:bodyPr wrap="none" lIns="0" tIns="0" rIns="0" bIns="0">
              <a:spAutoFit/>
            </a:bodyPr>
            <a:lstStyle/>
            <a:p>
              <a:pPr marL="3175"/>
              <a:r>
                <a:rPr lang="fr-FR" altLang="en-US" sz="2000" b="1" dirty="0">
                  <a:solidFill>
                    <a:srgbClr val="000000"/>
                  </a:solidFill>
                  <a:latin typeface="Times New Roman" pitchFamily="18" charset="0"/>
                </a:rPr>
                <a:t>Ministères</a:t>
              </a:r>
              <a:r>
                <a:rPr lang="en-US" altLang="en-US" sz="2000" b="1" dirty="0">
                  <a:solidFill>
                    <a:srgbClr val="000000"/>
                  </a:solidFill>
                  <a:latin typeface="Times New Roman" pitchFamily="18" charset="0"/>
                </a:rPr>
                <a:t> </a:t>
              </a:r>
              <a:r>
                <a:rPr lang="fr-FR" altLang="en-US" sz="2000" b="1" dirty="0">
                  <a:solidFill>
                    <a:srgbClr val="000000"/>
                  </a:solidFill>
                  <a:latin typeface="Times New Roman" pitchFamily="18" charset="0"/>
                </a:rPr>
                <a:t>sectoriels</a:t>
              </a:r>
              <a:endParaRPr lang="fr-FR" altLang="en-US" sz="2000" dirty="0"/>
            </a:p>
          </p:txBody>
        </p:sp>
        <p:sp>
          <p:nvSpPr>
            <p:cNvPr id="9232" name="Rectangle 27"/>
            <p:cNvSpPr>
              <a:spLocks noChangeArrowheads="1"/>
            </p:cNvSpPr>
            <p:nvPr/>
          </p:nvSpPr>
          <p:spPr bwMode="auto">
            <a:xfrm rot="5400000">
              <a:off x="5015" y="3023"/>
              <a:ext cx="161" cy="138"/>
            </a:xfrm>
            <a:prstGeom prst="rect">
              <a:avLst/>
            </a:prstGeom>
            <a:noFill/>
            <a:ln w="9525">
              <a:noFill/>
              <a:miter lim="800000"/>
              <a:headEnd/>
              <a:tailEnd/>
            </a:ln>
          </p:spPr>
          <p:txBody>
            <a:bodyPr wrap="none" lIns="0" tIns="0" rIns="0" bIns="0">
              <a:spAutoFit/>
            </a:bodyPr>
            <a:lstStyle/>
            <a:p>
              <a:pPr marL="3175"/>
              <a:r>
                <a:rPr lang="en-US" altLang="en-US" sz="1300" b="1">
                  <a:solidFill>
                    <a:srgbClr val="000000"/>
                  </a:solidFill>
                  <a:latin typeface="Times New Roman" pitchFamily="18" charset="0"/>
                </a:rPr>
                <a:t> </a:t>
              </a:r>
              <a:endParaRPr lang="en-US" altLang="en-US"/>
            </a:p>
          </p:txBody>
        </p:sp>
        <p:sp>
          <p:nvSpPr>
            <p:cNvPr id="9273" name="Freeform 29"/>
            <p:cNvSpPr>
              <a:spLocks/>
            </p:cNvSpPr>
            <p:nvPr/>
          </p:nvSpPr>
          <p:spPr bwMode="auto">
            <a:xfrm>
              <a:off x="905" y="3240"/>
              <a:ext cx="2529" cy="654"/>
            </a:xfrm>
            <a:custGeom>
              <a:avLst/>
              <a:gdLst>
                <a:gd name="T0" fmla="*/ 0 w 2529"/>
                <a:gd name="T1" fmla="*/ 0 h 654"/>
                <a:gd name="T2" fmla="*/ 2529 w 2529"/>
                <a:gd name="T3" fmla="*/ 0 h 654"/>
                <a:gd name="T4" fmla="*/ 2529 w 2529"/>
                <a:gd name="T5" fmla="*/ 443 h 654"/>
                <a:gd name="T6" fmla="*/ 1581 w 2529"/>
                <a:gd name="T7" fmla="*/ 443 h 654"/>
                <a:gd name="T8" fmla="*/ 1581 w 2529"/>
                <a:gd name="T9" fmla="*/ 545 h 654"/>
                <a:gd name="T10" fmla="*/ 1897 w 2529"/>
                <a:gd name="T11" fmla="*/ 545 h 654"/>
                <a:gd name="T12" fmla="*/ 1265 w 2529"/>
                <a:gd name="T13" fmla="*/ 654 h 654"/>
                <a:gd name="T14" fmla="*/ 633 w 2529"/>
                <a:gd name="T15" fmla="*/ 545 h 654"/>
                <a:gd name="T16" fmla="*/ 949 w 2529"/>
                <a:gd name="T17" fmla="*/ 545 h 654"/>
                <a:gd name="T18" fmla="*/ 949 w 2529"/>
                <a:gd name="T19" fmla="*/ 443 h 654"/>
                <a:gd name="T20" fmla="*/ 0 w 2529"/>
                <a:gd name="T21" fmla="*/ 443 h 654"/>
                <a:gd name="T22" fmla="*/ 0 w 2529"/>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29" h="654">
                  <a:moveTo>
                    <a:pt x="0" y="0"/>
                  </a:moveTo>
                  <a:lnTo>
                    <a:pt x="2529" y="0"/>
                  </a:lnTo>
                  <a:lnTo>
                    <a:pt x="2529" y="443"/>
                  </a:lnTo>
                  <a:lnTo>
                    <a:pt x="1581" y="443"/>
                  </a:lnTo>
                  <a:lnTo>
                    <a:pt x="1581" y="545"/>
                  </a:lnTo>
                  <a:lnTo>
                    <a:pt x="1897" y="545"/>
                  </a:lnTo>
                  <a:lnTo>
                    <a:pt x="1265" y="654"/>
                  </a:lnTo>
                  <a:lnTo>
                    <a:pt x="633" y="545"/>
                  </a:lnTo>
                  <a:lnTo>
                    <a:pt x="949" y="545"/>
                  </a:lnTo>
                  <a:lnTo>
                    <a:pt x="949" y="443"/>
                  </a:lnTo>
                  <a:lnTo>
                    <a:pt x="0" y="443"/>
                  </a:lnTo>
                  <a:lnTo>
                    <a:pt x="0" y="0"/>
                  </a:lnTo>
                  <a:close/>
                </a:path>
              </a:pathLst>
            </a:custGeom>
            <a:solidFill>
              <a:srgbClr val="99CCFF"/>
            </a:solidFill>
            <a:ln w="23813" cap="rnd">
              <a:solidFill>
                <a:srgbClr val="000000"/>
              </a:solidFill>
              <a:prstDash val="solid"/>
              <a:round/>
              <a:headEnd/>
              <a:tailEnd/>
            </a:ln>
          </p:spPr>
          <p:txBody>
            <a:bodyPr/>
            <a:lstStyle/>
            <a:p>
              <a:endParaRPr lang="el-GR"/>
            </a:p>
          </p:txBody>
        </p:sp>
        <p:sp>
          <p:nvSpPr>
            <p:cNvPr id="9235" name="Rectangle 33"/>
            <p:cNvSpPr>
              <a:spLocks noChangeArrowheads="1"/>
            </p:cNvSpPr>
            <p:nvPr/>
          </p:nvSpPr>
          <p:spPr bwMode="auto">
            <a:xfrm>
              <a:off x="1575" y="3285"/>
              <a:ext cx="1287" cy="465"/>
            </a:xfrm>
            <a:prstGeom prst="rect">
              <a:avLst/>
            </a:prstGeom>
            <a:noFill/>
            <a:ln w="9525">
              <a:noFill/>
              <a:miter lim="800000"/>
              <a:headEnd/>
              <a:tailEnd/>
            </a:ln>
          </p:spPr>
          <p:txBody>
            <a:bodyPr wrap="square" lIns="0" tIns="0" rIns="0" bIns="0">
              <a:spAutoFit/>
            </a:bodyPr>
            <a:lstStyle/>
            <a:p>
              <a:pPr marL="3175" algn="ctr"/>
              <a:r>
                <a:rPr lang="en-US" altLang="en-US" sz="1300" dirty="0">
                  <a:solidFill>
                    <a:srgbClr val="000000"/>
                  </a:solidFill>
                  <a:latin typeface="Times New Roman" pitchFamily="18" charset="0"/>
                </a:rPr>
                <a:t> </a:t>
              </a:r>
              <a:r>
                <a:rPr lang="fr-FR" altLang="en-US" sz="1600" b="1" dirty="0">
                  <a:solidFill>
                    <a:srgbClr val="000000"/>
                  </a:solidFill>
                  <a:latin typeface="Times New Roman" pitchFamily="18" charset="0"/>
                </a:rPr>
                <a:t>Soumet le budget au Parlement</a:t>
              </a:r>
              <a:endParaRPr lang="fr-FR" altLang="en-US" sz="1600" b="1" dirty="0"/>
            </a:p>
            <a:p>
              <a:pPr marL="3175"/>
              <a:r>
                <a:rPr lang="fr-FR" altLang="en-US" sz="1600" b="1" dirty="0">
                  <a:solidFill>
                    <a:srgbClr val="000000"/>
                  </a:solidFill>
                  <a:latin typeface="Times New Roman" pitchFamily="18" charset="0"/>
                </a:rPr>
                <a:t>  </a:t>
              </a:r>
              <a:endParaRPr lang="fr-FR" altLang="en-US" sz="1600" b="1" dirty="0"/>
            </a:p>
          </p:txBody>
        </p:sp>
        <p:sp>
          <p:nvSpPr>
            <p:cNvPr id="9237" name="Rectangle 36"/>
            <p:cNvSpPr>
              <a:spLocks noChangeArrowheads="1"/>
            </p:cNvSpPr>
            <p:nvPr/>
          </p:nvSpPr>
          <p:spPr bwMode="auto">
            <a:xfrm>
              <a:off x="2742" y="3514"/>
              <a:ext cx="154" cy="142"/>
            </a:xfrm>
            <a:prstGeom prst="rect">
              <a:avLst/>
            </a:prstGeom>
            <a:noFill/>
            <a:ln w="9525">
              <a:noFill/>
              <a:miter lim="800000"/>
              <a:headEnd/>
              <a:tailEnd/>
            </a:ln>
          </p:spPr>
          <p:txBody>
            <a:bodyPr wrap="none" lIns="0" tIns="0" rIns="0" bIns="0">
              <a:spAutoFit/>
            </a:bodyPr>
            <a:lstStyle/>
            <a:p>
              <a:pPr marL="3175"/>
              <a:r>
                <a:rPr lang="en-US" altLang="en-US" sz="1300">
                  <a:solidFill>
                    <a:srgbClr val="000000"/>
                  </a:solidFill>
                  <a:latin typeface="Times New Roman" pitchFamily="18" charset="0"/>
                </a:rPr>
                <a:t> </a:t>
              </a:r>
              <a:endParaRPr lang="en-US" altLang="en-US"/>
            </a:p>
          </p:txBody>
        </p:sp>
        <p:sp>
          <p:nvSpPr>
            <p:cNvPr id="9238" name="Rectangle 37"/>
            <p:cNvSpPr>
              <a:spLocks noChangeArrowheads="1"/>
            </p:cNvSpPr>
            <p:nvPr/>
          </p:nvSpPr>
          <p:spPr bwMode="auto">
            <a:xfrm>
              <a:off x="1040" y="3633"/>
              <a:ext cx="154" cy="142"/>
            </a:xfrm>
            <a:prstGeom prst="rect">
              <a:avLst/>
            </a:prstGeom>
            <a:noFill/>
            <a:ln w="9525">
              <a:noFill/>
              <a:miter lim="800000"/>
              <a:headEnd/>
              <a:tailEnd/>
            </a:ln>
          </p:spPr>
          <p:txBody>
            <a:bodyPr wrap="none" lIns="0" tIns="0" rIns="0" bIns="0">
              <a:spAutoFit/>
            </a:bodyPr>
            <a:lstStyle/>
            <a:p>
              <a:pPr marL="3175"/>
              <a:r>
                <a:rPr lang="en-US" altLang="en-US" sz="1300">
                  <a:solidFill>
                    <a:srgbClr val="000000"/>
                  </a:solidFill>
                  <a:latin typeface="Times New Roman" pitchFamily="18" charset="0"/>
                </a:rPr>
                <a:t> </a:t>
              </a:r>
              <a:endParaRPr lang="en-US" altLang="en-US"/>
            </a:p>
          </p:txBody>
        </p:sp>
        <p:sp>
          <p:nvSpPr>
            <p:cNvPr id="9271" name="Freeform 39"/>
            <p:cNvSpPr>
              <a:spLocks/>
            </p:cNvSpPr>
            <p:nvPr/>
          </p:nvSpPr>
          <p:spPr bwMode="auto">
            <a:xfrm>
              <a:off x="900" y="2165"/>
              <a:ext cx="3857" cy="310"/>
            </a:xfrm>
            <a:custGeom>
              <a:avLst/>
              <a:gdLst>
                <a:gd name="T0" fmla="*/ 0 w 3851"/>
                <a:gd name="T1" fmla="*/ 0 h 310"/>
                <a:gd name="T2" fmla="*/ 0 w 3851"/>
                <a:gd name="T3" fmla="*/ 310 h 310"/>
                <a:gd name="T4" fmla="*/ 2568 w 3851"/>
                <a:gd name="T5" fmla="*/ 310 h 310"/>
                <a:gd name="T6" fmla="*/ 2568 w 3851"/>
                <a:gd name="T7" fmla="*/ 194 h 310"/>
                <a:gd name="T8" fmla="*/ 3210 w 3851"/>
                <a:gd name="T9" fmla="*/ 194 h 310"/>
                <a:gd name="T10" fmla="*/ 3210 w 3851"/>
                <a:gd name="T11" fmla="*/ 233 h 310"/>
                <a:gd name="T12" fmla="*/ 3851 w 3851"/>
                <a:gd name="T13" fmla="*/ 155 h 310"/>
                <a:gd name="T14" fmla="*/ 3210 w 3851"/>
                <a:gd name="T15" fmla="*/ 77 h 310"/>
                <a:gd name="T16" fmla="*/ 3210 w 3851"/>
                <a:gd name="T17" fmla="*/ 116 h 310"/>
                <a:gd name="T18" fmla="*/ 2568 w 3851"/>
                <a:gd name="T19" fmla="*/ 116 h 310"/>
                <a:gd name="T20" fmla="*/ 2568 w 3851"/>
                <a:gd name="T21" fmla="*/ 0 h 310"/>
                <a:gd name="T22" fmla="*/ 0 w 3851"/>
                <a:gd name="T23" fmla="*/ 0 h 3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51" h="310">
                  <a:moveTo>
                    <a:pt x="0" y="0"/>
                  </a:moveTo>
                  <a:lnTo>
                    <a:pt x="0" y="310"/>
                  </a:lnTo>
                  <a:lnTo>
                    <a:pt x="2568" y="310"/>
                  </a:lnTo>
                  <a:lnTo>
                    <a:pt x="2568" y="194"/>
                  </a:lnTo>
                  <a:lnTo>
                    <a:pt x="3210" y="194"/>
                  </a:lnTo>
                  <a:lnTo>
                    <a:pt x="3210" y="233"/>
                  </a:lnTo>
                  <a:lnTo>
                    <a:pt x="3851" y="155"/>
                  </a:lnTo>
                  <a:lnTo>
                    <a:pt x="3210" y="77"/>
                  </a:lnTo>
                  <a:lnTo>
                    <a:pt x="3210" y="116"/>
                  </a:lnTo>
                  <a:lnTo>
                    <a:pt x="2568" y="116"/>
                  </a:lnTo>
                  <a:lnTo>
                    <a:pt x="2568" y="0"/>
                  </a:lnTo>
                  <a:lnTo>
                    <a:pt x="0" y="0"/>
                  </a:lnTo>
                  <a:close/>
                </a:path>
              </a:pathLst>
            </a:custGeom>
            <a:solidFill>
              <a:srgbClr val="99CCFF"/>
            </a:solidFill>
            <a:ln w="23813" cap="rnd">
              <a:solidFill>
                <a:srgbClr val="000000"/>
              </a:solidFill>
              <a:prstDash val="solid"/>
              <a:round/>
              <a:headEnd/>
              <a:tailEnd/>
            </a:ln>
          </p:spPr>
          <p:txBody>
            <a:bodyPr/>
            <a:lstStyle/>
            <a:p>
              <a:endParaRPr lang="el-GR"/>
            </a:p>
          </p:txBody>
        </p:sp>
        <p:sp>
          <p:nvSpPr>
            <p:cNvPr id="9241" name="Rectangle 43"/>
            <p:cNvSpPr>
              <a:spLocks noChangeArrowheads="1"/>
            </p:cNvSpPr>
            <p:nvPr/>
          </p:nvSpPr>
          <p:spPr bwMode="auto">
            <a:xfrm>
              <a:off x="1527" y="2230"/>
              <a:ext cx="1321" cy="126"/>
            </a:xfrm>
            <a:prstGeom prst="rect">
              <a:avLst/>
            </a:prstGeom>
            <a:noFill/>
            <a:ln w="9525">
              <a:noFill/>
              <a:miter lim="800000"/>
              <a:headEnd/>
              <a:tailEnd/>
            </a:ln>
          </p:spPr>
          <p:txBody>
            <a:bodyPr wrap="none" lIns="0" tIns="0" rIns="0" bIns="0">
              <a:spAutoFit/>
            </a:bodyPr>
            <a:lstStyle/>
            <a:p>
              <a:pPr marL="3175" algn="ctr"/>
              <a:r>
                <a:rPr lang="fr-FR" altLang="en-US" sz="1300" dirty="0">
                  <a:solidFill>
                    <a:srgbClr val="000000"/>
                  </a:solidFill>
                  <a:latin typeface="Times New Roman" pitchFamily="18" charset="0"/>
                </a:rPr>
                <a:t> Envoie la circulaire budgétaire</a:t>
              </a:r>
              <a:endParaRPr lang="fr-FR" altLang="en-US" sz="1600" b="1" dirty="0"/>
            </a:p>
          </p:txBody>
        </p:sp>
        <p:sp>
          <p:nvSpPr>
            <p:cNvPr id="9242" name="Rectangle 45"/>
            <p:cNvSpPr>
              <a:spLocks noChangeArrowheads="1"/>
            </p:cNvSpPr>
            <p:nvPr/>
          </p:nvSpPr>
          <p:spPr bwMode="auto">
            <a:xfrm>
              <a:off x="2540" y="2211"/>
              <a:ext cx="154" cy="142"/>
            </a:xfrm>
            <a:prstGeom prst="rect">
              <a:avLst/>
            </a:prstGeom>
            <a:noFill/>
            <a:ln w="9525">
              <a:noFill/>
              <a:miter lim="800000"/>
              <a:headEnd/>
              <a:tailEnd/>
            </a:ln>
          </p:spPr>
          <p:txBody>
            <a:bodyPr wrap="none" lIns="0" tIns="0" rIns="0" bIns="0">
              <a:spAutoFit/>
            </a:bodyPr>
            <a:lstStyle/>
            <a:p>
              <a:pPr marL="3175"/>
              <a:r>
                <a:rPr lang="en-US" altLang="en-US" sz="1300">
                  <a:solidFill>
                    <a:srgbClr val="000000"/>
                  </a:solidFill>
                  <a:latin typeface="Times New Roman" pitchFamily="18" charset="0"/>
                </a:rPr>
                <a:t> </a:t>
              </a:r>
              <a:endParaRPr lang="en-US" altLang="en-US"/>
            </a:p>
          </p:txBody>
        </p:sp>
        <p:sp>
          <p:nvSpPr>
            <p:cNvPr id="9269" name="Freeform 47"/>
            <p:cNvSpPr>
              <a:spLocks/>
            </p:cNvSpPr>
            <p:nvPr/>
          </p:nvSpPr>
          <p:spPr bwMode="auto">
            <a:xfrm>
              <a:off x="900" y="2524"/>
              <a:ext cx="3869" cy="311"/>
            </a:xfrm>
            <a:custGeom>
              <a:avLst/>
              <a:gdLst>
                <a:gd name="T0" fmla="*/ 1290 w 3869"/>
                <a:gd name="T1" fmla="*/ 0 h 311"/>
                <a:gd name="T2" fmla="*/ 1290 w 3869"/>
                <a:gd name="T3" fmla="*/ 116 h 311"/>
                <a:gd name="T4" fmla="*/ 645 w 3869"/>
                <a:gd name="T5" fmla="*/ 116 h 311"/>
                <a:gd name="T6" fmla="*/ 645 w 3869"/>
                <a:gd name="T7" fmla="*/ 77 h 311"/>
                <a:gd name="T8" fmla="*/ 0 w 3869"/>
                <a:gd name="T9" fmla="*/ 155 h 311"/>
                <a:gd name="T10" fmla="*/ 645 w 3869"/>
                <a:gd name="T11" fmla="*/ 233 h 311"/>
                <a:gd name="T12" fmla="*/ 645 w 3869"/>
                <a:gd name="T13" fmla="*/ 194 h 311"/>
                <a:gd name="T14" fmla="*/ 1290 w 3869"/>
                <a:gd name="T15" fmla="*/ 194 h 311"/>
                <a:gd name="T16" fmla="*/ 1290 w 3869"/>
                <a:gd name="T17" fmla="*/ 311 h 311"/>
                <a:gd name="T18" fmla="*/ 3869 w 3869"/>
                <a:gd name="T19" fmla="*/ 311 h 311"/>
                <a:gd name="T20" fmla="*/ 3869 w 3869"/>
                <a:gd name="T21" fmla="*/ 0 h 311"/>
                <a:gd name="T22" fmla="*/ 1290 w 3869"/>
                <a:gd name="T23" fmla="*/ 0 h 3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69" h="311">
                  <a:moveTo>
                    <a:pt x="1290" y="0"/>
                  </a:moveTo>
                  <a:lnTo>
                    <a:pt x="1290" y="116"/>
                  </a:lnTo>
                  <a:lnTo>
                    <a:pt x="645" y="116"/>
                  </a:lnTo>
                  <a:lnTo>
                    <a:pt x="645" y="77"/>
                  </a:lnTo>
                  <a:lnTo>
                    <a:pt x="0" y="155"/>
                  </a:lnTo>
                  <a:lnTo>
                    <a:pt x="645" y="233"/>
                  </a:lnTo>
                  <a:lnTo>
                    <a:pt x="645" y="194"/>
                  </a:lnTo>
                  <a:lnTo>
                    <a:pt x="1290" y="194"/>
                  </a:lnTo>
                  <a:lnTo>
                    <a:pt x="1290" y="311"/>
                  </a:lnTo>
                  <a:lnTo>
                    <a:pt x="3869" y="311"/>
                  </a:lnTo>
                  <a:lnTo>
                    <a:pt x="3869" y="0"/>
                  </a:lnTo>
                  <a:lnTo>
                    <a:pt x="1290" y="0"/>
                  </a:lnTo>
                  <a:close/>
                </a:path>
              </a:pathLst>
            </a:custGeom>
            <a:solidFill>
              <a:srgbClr val="99CCFF"/>
            </a:solidFill>
            <a:ln w="23813" cap="rnd">
              <a:solidFill>
                <a:srgbClr val="000000"/>
              </a:solidFill>
              <a:prstDash val="solid"/>
              <a:round/>
              <a:headEnd/>
              <a:tailEnd/>
            </a:ln>
          </p:spPr>
          <p:txBody>
            <a:bodyPr/>
            <a:lstStyle/>
            <a:p>
              <a:endParaRPr lang="el-GR"/>
            </a:p>
          </p:txBody>
        </p:sp>
        <p:sp>
          <p:nvSpPr>
            <p:cNvPr id="9245" name="Rectangle 50"/>
            <p:cNvSpPr>
              <a:spLocks noChangeArrowheads="1"/>
            </p:cNvSpPr>
            <p:nvPr/>
          </p:nvSpPr>
          <p:spPr bwMode="auto">
            <a:xfrm>
              <a:off x="3036" y="2527"/>
              <a:ext cx="2" cy="116"/>
            </a:xfrm>
            <a:prstGeom prst="rect">
              <a:avLst/>
            </a:prstGeom>
            <a:noFill/>
            <a:ln w="9525">
              <a:noFill/>
              <a:miter lim="800000"/>
              <a:headEnd/>
              <a:tailEnd/>
            </a:ln>
          </p:spPr>
          <p:txBody>
            <a:bodyPr wrap="none" lIns="0" tIns="0" rIns="0" bIns="0">
              <a:spAutoFit/>
            </a:bodyPr>
            <a:lstStyle/>
            <a:p>
              <a:pPr marL="3175"/>
              <a:endParaRPr lang="en-US" altLang="en-US"/>
            </a:p>
          </p:txBody>
        </p:sp>
        <p:sp>
          <p:nvSpPr>
            <p:cNvPr id="9246" name="Rectangle 51"/>
            <p:cNvSpPr>
              <a:spLocks noChangeArrowheads="1"/>
            </p:cNvSpPr>
            <p:nvPr/>
          </p:nvSpPr>
          <p:spPr bwMode="auto">
            <a:xfrm>
              <a:off x="2222" y="2590"/>
              <a:ext cx="2219" cy="155"/>
            </a:xfrm>
            <a:prstGeom prst="rect">
              <a:avLst/>
            </a:prstGeom>
            <a:noFill/>
            <a:ln w="9525">
              <a:noFill/>
              <a:miter lim="800000"/>
              <a:headEnd/>
              <a:tailEnd/>
            </a:ln>
          </p:spPr>
          <p:txBody>
            <a:bodyPr wrap="none" lIns="0" tIns="0" rIns="0" bIns="0">
              <a:spAutoFit/>
            </a:bodyPr>
            <a:lstStyle/>
            <a:p>
              <a:pPr marL="3175" algn="ctr"/>
              <a:r>
                <a:rPr lang="en-US" altLang="en-US" sz="1300" dirty="0">
                  <a:solidFill>
                    <a:srgbClr val="000000"/>
                  </a:solidFill>
                  <a:latin typeface="Times New Roman" pitchFamily="18" charset="0"/>
                </a:rPr>
                <a:t> </a:t>
              </a:r>
              <a:r>
                <a:rPr lang="fr-FR" altLang="en-US" sz="1600" b="1" dirty="0">
                  <a:solidFill>
                    <a:srgbClr val="000000"/>
                  </a:solidFill>
                  <a:latin typeface="Times New Roman" pitchFamily="18" charset="0"/>
                </a:rPr>
                <a:t>Soumettent des avant-projets de budget</a:t>
              </a:r>
              <a:endParaRPr lang="fr-FR" altLang="en-US" sz="1600" b="1" dirty="0"/>
            </a:p>
          </p:txBody>
        </p:sp>
        <p:sp>
          <p:nvSpPr>
            <p:cNvPr id="9247" name="Rectangle 52"/>
            <p:cNvSpPr>
              <a:spLocks noChangeArrowheads="1"/>
            </p:cNvSpPr>
            <p:nvPr/>
          </p:nvSpPr>
          <p:spPr bwMode="auto">
            <a:xfrm>
              <a:off x="4206" y="2527"/>
              <a:ext cx="154" cy="142"/>
            </a:xfrm>
            <a:prstGeom prst="rect">
              <a:avLst/>
            </a:prstGeom>
            <a:noFill/>
            <a:ln w="9525">
              <a:noFill/>
              <a:miter lim="800000"/>
              <a:headEnd/>
              <a:tailEnd/>
            </a:ln>
          </p:spPr>
          <p:txBody>
            <a:bodyPr wrap="none" lIns="0" tIns="0" rIns="0" bIns="0">
              <a:spAutoFit/>
            </a:bodyPr>
            <a:lstStyle/>
            <a:p>
              <a:pPr marL="3175"/>
              <a:r>
                <a:rPr lang="en-US" altLang="en-US" sz="1300">
                  <a:solidFill>
                    <a:srgbClr val="000000"/>
                  </a:solidFill>
                  <a:latin typeface="Times New Roman" pitchFamily="18" charset="0"/>
                </a:rPr>
                <a:t> </a:t>
              </a:r>
              <a:endParaRPr lang="en-US" altLang="en-US"/>
            </a:p>
          </p:txBody>
        </p:sp>
        <p:sp>
          <p:nvSpPr>
            <p:cNvPr id="9267" name="Freeform 54"/>
            <p:cNvSpPr>
              <a:spLocks/>
            </p:cNvSpPr>
            <p:nvPr/>
          </p:nvSpPr>
          <p:spPr bwMode="auto">
            <a:xfrm>
              <a:off x="910" y="2877"/>
              <a:ext cx="3869" cy="318"/>
            </a:xfrm>
            <a:custGeom>
              <a:avLst/>
              <a:gdLst>
                <a:gd name="T0" fmla="*/ 967 w 3869"/>
                <a:gd name="T1" fmla="*/ 0 h 318"/>
                <a:gd name="T2" fmla="*/ 967 w 3869"/>
                <a:gd name="T3" fmla="*/ 120 h 318"/>
                <a:gd name="T4" fmla="*/ 484 w 3869"/>
                <a:gd name="T5" fmla="*/ 120 h 318"/>
                <a:gd name="T6" fmla="*/ 484 w 3869"/>
                <a:gd name="T7" fmla="*/ 80 h 318"/>
                <a:gd name="T8" fmla="*/ 0 w 3869"/>
                <a:gd name="T9" fmla="*/ 159 h 318"/>
                <a:gd name="T10" fmla="*/ 484 w 3869"/>
                <a:gd name="T11" fmla="*/ 239 h 318"/>
                <a:gd name="T12" fmla="*/ 484 w 3869"/>
                <a:gd name="T13" fmla="*/ 199 h 318"/>
                <a:gd name="T14" fmla="*/ 967 w 3869"/>
                <a:gd name="T15" fmla="*/ 199 h 318"/>
                <a:gd name="T16" fmla="*/ 967 w 3869"/>
                <a:gd name="T17" fmla="*/ 318 h 318"/>
                <a:gd name="T18" fmla="*/ 2902 w 3869"/>
                <a:gd name="T19" fmla="*/ 318 h 318"/>
                <a:gd name="T20" fmla="*/ 2902 w 3869"/>
                <a:gd name="T21" fmla="*/ 199 h 318"/>
                <a:gd name="T22" fmla="*/ 3386 w 3869"/>
                <a:gd name="T23" fmla="*/ 199 h 318"/>
                <a:gd name="T24" fmla="*/ 3386 w 3869"/>
                <a:gd name="T25" fmla="*/ 239 h 318"/>
                <a:gd name="T26" fmla="*/ 3869 w 3869"/>
                <a:gd name="T27" fmla="*/ 159 h 318"/>
                <a:gd name="T28" fmla="*/ 3386 w 3869"/>
                <a:gd name="T29" fmla="*/ 80 h 318"/>
                <a:gd name="T30" fmla="*/ 3386 w 3869"/>
                <a:gd name="T31" fmla="*/ 120 h 318"/>
                <a:gd name="T32" fmla="*/ 2902 w 3869"/>
                <a:gd name="T33" fmla="*/ 120 h 318"/>
                <a:gd name="T34" fmla="*/ 2902 w 3869"/>
                <a:gd name="T35" fmla="*/ 0 h 318"/>
                <a:gd name="T36" fmla="*/ 967 w 3869"/>
                <a:gd name="T37" fmla="*/ 0 h 3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69" h="318">
                  <a:moveTo>
                    <a:pt x="967" y="0"/>
                  </a:moveTo>
                  <a:lnTo>
                    <a:pt x="967" y="120"/>
                  </a:lnTo>
                  <a:lnTo>
                    <a:pt x="484" y="120"/>
                  </a:lnTo>
                  <a:lnTo>
                    <a:pt x="484" y="80"/>
                  </a:lnTo>
                  <a:lnTo>
                    <a:pt x="0" y="159"/>
                  </a:lnTo>
                  <a:lnTo>
                    <a:pt x="484" y="239"/>
                  </a:lnTo>
                  <a:lnTo>
                    <a:pt x="484" y="199"/>
                  </a:lnTo>
                  <a:lnTo>
                    <a:pt x="967" y="199"/>
                  </a:lnTo>
                  <a:lnTo>
                    <a:pt x="967" y="318"/>
                  </a:lnTo>
                  <a:lnTo>
                    <a:pt x="2902" y="318"/>
                  </a:lnTo>
                  <a:lnTo>
                    <a:pt x="2902" y="199"/>
                  </a:lnTo>
                  <a:lnTo>
                    <a:pt x="3386" y="199"/>
                  </a:lnTo>
                  <a:lnTo>
                    <a:pt x="3386" y="239"/>
                  </a:lnTo>
                  <a:lnTo>
                    <a:pt x="3869" y="159"/>
                  </a:lnTo>
                  <a:lnTo>
                    <a:pt x="3386" y="80"/>
                  </a:lnTo>
                  <a:lnTo>
                    <a:pt x="3386" y="120"/>
                  </a:lnTo>
                  <a:lnTo>
                    <a:pt x="2902" y="120"/>
                  </a:lnTo>
                  <a:lnTo>
                    <a:pt x="2902" y="0"/>
                  </a:lnTo>
                  <a:lnTo>
                    <a:pt x="967" y="0"/>
                  </a:lnTo>
                  <a:close/>
                </a:path>
              </a:pathLst>
            </a:custGeom>
            <a:solidFill>
              <a:srgbClr val="99CCFF"/>
            </a:solidFill>
            <a:ln w="23813" cap="rnd">
              <a:solidFill>
                <a:srgbClr val="000000"/>
              </a:solidFill>
              <a:prstDash val="solid"/>
              <a:round/>
              <a:headEnd/>
              <a:tailEnd/>
            </a:ln>
          </p:spPr>
          <p:txBody>
            <a:bodyPr/>
            <a:lstStyle/>
            <a:p>
              <a:endParaRPr lang="el-GR"/>
            </a:p>
          </p:txBody>
        </p:sp>
        <p:sp>
          <p:nvSpPr>
            <p:cNvPr id="9250" name="Rectangle 57"/>
            <p:cNvSpPr>
              <a:spLocks noChangeArrowheads="1"/>
            </p:cNvSpPr>
            <p:nvPr/>
          </p:nvSpPr>
          <p:spPr bwMode="auto">
            <a:xfrm>
              <a:off x="2324" y="2915"/>
              <a:ext cx="2" cy="116"/>
            </a:xfrm>
            <a:prstGeom prst="rect">
              <a:avLst/>
            </a:prstGeom>
            <a:noFill/>
            <a:ln w="9525">
              <a:noFill/>
              <a:miter lim="800000"/>
              <a:headEnd/>
              <a:tailEnd/>
            </a:ln>
          </p:spPr>
          <p:txBody>
            <a:bodyPr wrap="none" lIns="0" tIns="0" rIns="0" bIns="0">
              <a:spAutoFit/>
            </a:bodyPr>
            <a:lstStyle/>
            <a:p>
              <a:pPr marL="3175"/>
              <a:endParaRPr lang="en-US" altLang="en-US"/>
            </a:p>
          </p:txBody>
        </p:sp>
        <p:sp>
          <p:nvSpPr>
            <p:cNvPr id="9251" name="Rectangle 58"/>
            <p:cNvSpPr>
              <a:spLocks noChangeArrowheads="1"/>
            </p:cNvSpPr>
            <p:nvPr/>
          </p:nvSpPr>
          <p:spPr bwMode="auto">
            <a:xfrm>
              <a:off x="2102" y="2950"/>
              <a:ext cx="1363" cy="155"/>
            </a:xfrm>
            <a:prstGeom prst="rect">
              <a:avLst/>
            </a:prstGeom>
            <a:noFill/>
            <a:ln w="9525">
              <a:noFill/>
              <a:miter lim="800000"/>
              <a:headEnd/>
              <a:tailEnd/>
            </a:ln>
          </p:spPr>
          <p:txBody>
            <a:bodyPr wrap="none" lIns="0" tIns="0" rIns="0" bIns="0">
              <a:spAutoFit/>
            </a:bodyPr>
            <a:lstStyle/>
            <a:p>
              <a:pPr marL="3175" algn="ctr"/>
              <a:r>
                <a:rPr lang="fr-FR" altLang="en-US" sz="1300" dirty="0">
                  <a:solidFill>
                    <a:srgbClr val="000000"/>
                  </a:solidFill>
                  <a:latin typeface="Times New Roman" pitchFamily="18" charset="0"/>
                </a:rPr>
                <a:t> C</a:t>
              </a:r>
              <a:r>
                <a:rPr lang="fr-FR" altLang="en-US" sz="1600" b="1" dirty="0">
                  <a:solidFill>
                    <a:srgbClr val="000000"/>
                  </a:solidFill>
                  <a:latin typeface="Times New Roman" pitchFamily="18" charset="0"/>
                </a:rPr>
                <a:t>onférences budgétaires</a:t>
              </a:r>
              <a:endParaRPr lang="fr-FR" altLang="en-US" sz="1600" b="1" dirty="0"/>
            </a:p>
          </p:txBody>
        </p:sp>
        <p:sp>
          <p:nvSpPr>
            <p:cNvPr id="9252" name="Rectangle 59"/>
            <p:cNvSpPr>
              <a:spLocks noChangeArrowheads="1"/>
            </p:cNvSpPr>
            <p:nvPr/>
          </p:nvSpPr>
          <p:spPr bwMode="auto">
            <a:xfrm>
              <a:off x="3654" y="2915"/>
              <a:ext cx="154" cy="142"/>
            </a:xfrm>
            <a:prstGeom prst="rect">
              <a:avLst/>
            </a:prstGeom>
            <a:noFill/>
            <a:ln w="9525">
              <a:noFill/>
              <a:miter lim="800000"/>
              <a:headEnd/>
              <a:tailEnd/>
            </a:ln>
          </p:spPr>
          <p:txBody>
            <a:bodyPr wrap="none" lIns="0" tIns="0" rIns="0" bIns="0">
              <a:spAutoFit/>
            </a:bodyPr>
            <a:lstStyle/>
            <a:p>
              <a:pPr marL="3175"/>
              <a:r>
                <a:rPr lang="en-US" altLang="en-US" sz="1300">
                  <a:solidFill>
                    <a:srgbClr val="000000"/>
                  </a:solidFill>
                  <a:latin typeface="Times New Roman" pitchFamily="18" charset="0"/>
                </a:rPr>
                <a:t> </a:t>
              </a:r>
              <a:endParaRPr lang="en-US" altLang="en-US"/>
            </a:p>
          </p:txBody>
        </p:sp>
        <p:grpSp>
          <p:nvGrpSpPr>
            <p:cNvPr id="9253" name="Group 62"/>
            <p:cNvGrpSpPr>
              <a:grpSpLocks/>
            </p:cNvGrpSpPr>
            <p:nvPr/>
          </p:nvGrpSpPr>
          <p:grpSpPr bwMode="auto">
            <a:xfrm>
              <a:off x="913" y="3893"/>
              <a:ext cx="2521" cy="218"/>
              <a:chOff x="913" y="3893"/>
              <a:chExt cx="2521" cy="218"/>
            </a:xfrm>
          </p:grpSpPr>
          <p:sp>
            <p:nvSpPr>
              <p:cNvPr id="9264" name="Rectangle 60"/>
              <p:cNvSpPr>
                <a:spLocks noChangeArrowheads="1"/>
              </p:cNvSpPr>
              <p:nvPr/>
            </p:nvSpPr>
            <p:spPr bwMode="auto">
              <a:xfrm>
                <a:off x="913" y="3893"/>
                <a:ext cx="2521" cy="218"/>
              </a:xfrm>
              <a:prstGeom prst="rect">
                <a:avLst/>
              </a:prstGeom>
              <a:solidFill>
                <a:srgbClr val="A9A9A9"/>
              </a:solidFill>
              <a:ln w="9525">
                <a:noFill/>
                <a:miter lim="800000"/>
                <a:headEnd/>
                <a:tailEnd/>
              </a:ln>
            </p:spPr>
            <p:txBody>
              <a:bodyPr/>
              <a:lstStyle/>
              <a:p>
                <a:endParaRPr lang="nl-NL" altLang="en-US"/>
              </a:p>
            </p:txBody>
          </p:sp>
          <p:sp>
            <p:nvSpPr>
              <p:cNvPr id="9265" name="Rectangle 61"/>
              <p:cNvSpPr>
                <a:spLocks noChangeArrowheads="1"/>
              </p:cNvSpPr>
              <p:nvPr/>
            </p:nvSpPr>
            <p:spPr bwMode="auto">
              <a:xfrm>
                <a:off x="913" y="3893"/>
                <a:ext cx="2521" cy="218"/>
              </a:xfrm>
              <a:prstGeom prst="rect">
                <a:avLst/>
              </a:prstGeom>
              <a:noFill/>
              <a:ln w="23813" cap="rnd">
                <a:solidFill>
                  <a:srgbClr val="000000"/>
                </a:solidFill>
                <a:miter lim="800000"/>
                <a:headEnd/>
                <a:tailEnd/>
              </a:ln>
            </p:spPr>
            <p:txBody>
              <a:bodyPr/>
              <a:lstStyle/>
              <a:p>
                <a:endParaRPr lang="nl-NL" altLang="en-US"/>
              </a:p>
            </p:txBody>
          </p:sp>
        </p:grpSp>
        <p:sp>
          <p:nvSpPr>
            <p:cNvPr id="9254" name="Rectangle 63"/>
            <p:cNvSpPr>
              <a:spLocks noChangeArrowheads="1"/>
            </p:cNvSpPr>
            <p:nvPr/>
          </p:nvSpPr>
          <p:spPr bwMode="auto">
            <a:xfrm>
              <a:off x="1793" y="3915"/>
              <a:ext cx="772" cy="194"/>
            </a:xfrm>
            <a:prstGeom prst="rect">
              <a:avLst/>
            </a:prstGeom>
            <a:noFill/>
            <a:ln w="9525">
              <a:noFill/>
              <a:miter lim="800000"/>
              <a:headEnd/>
              <a:tailEnd/>
            </a:ln>
          </p:spPr>
          <p:txBody>
            <a:bodyPr wrap="square" lIns="0" tIns="0" rIns="0" bIns="0" anchor="ctr">
              <a:spAutoFit/>
            </a:bodyPr>
            <a:lstStyle/>
            <a:p>
              <a:pPr marL="3175"/>
              <a:r>
                <a:rPr lang="fr-FR" altLang="en-US" sz="2000" b="1" dirty="0">
                  <a:solidFill>
                    <a:srgbClr val="000000"/>
                  </a:solidFill>
                  <a:latin typeface="Times New Roman" pitchFamily="18" charset="0"/>
                </a:rPr>
                <a:t>Parlement</a:t>
              </a:r>
              <a:endParaRPr lang="fr-FR" altLang="en-US" sz="2000" dirty="0"/>
            </a:p>
          </p:txBody>
        </p:sp>
        <p:sp>
          <p:nvSpPr>
            <p:cNvPr id="9255" name="Rectangle 64"/>
            <p:cNvSpPr>
              <a:spLocks noChangeArrowheads="1"/>
            </p:cNvSpPr>
            <p:nvPr/>
          </p:nvSpPr>
          <p:spPr bwMode="auto">
            <a:xfrm>
              <a:off x="2742" y="3931"/>
              <a:ext cx="161" cy="138"/>
            </a:xfrm>
            <a:prstGeom prst="rect">
              <a:avLst/>
            </a:prstGeom>
            <a:noFill/>
            <a:ln w="9525">
              <a:noFill/>
              <a:miter lim="800000"/>
              <a:headEnd/>
              <a:tailEnd/>
            </a:ln>
          </p:spPr>
          <p:txBody>
            <a:bodyPr wrap="none" lIns="0" tIns="0" rIns="0" bIns="0">
              <a:spAutoFit/>
            </a:bodyPr>
            <a:lstStyle/>
            <a:p>
              <a:pPr marL="3175"/>
              <a:r>
                <a:rPr lang="en-US" altLang="en-US" sz="1300" b="1">
                  <a:solidFill>
                    <a:srgbClr val="000000"/>
                  </a:solidFill>
                  <a:latin typeface="Times New Roman" pitchFamily="18" charset="0"/>
                </a:rPr>
                <a:t> </a:t>
              </a:r>
              <a:endParaRPr lang="en-US" altLang="en-US"/>
            </a:p>
          </p:txBody>
        </p:sp>
        <p:grpSp>
          <p:nvGrpSpPr>
            <p:cNvPr id="9256" name="Group 67"/>
            <p:cNvGrpSpPr>
              <a:grpSpLocks/>
            </p:cNvGrpSpPr>
            <p:nvPr/>
          </p:nvGrpSpPr>
          <p:grpSpPr bwMode="auto">
            <a:xfrm>
              <a:off x="895" y="1262"/>
              <a:ext cx="2522" cy="218"/>
              <a:chOff x="895" y="1262"/>
              <a:chExt cx="2522" cy="218"/>
            </a:xfrm>
          </p:grpSpPr>
          <p:sp>
            <p:nvSpPr>
              <p:cNvPr id="9262" name="Rectangle 65"/>
              <p:cNvSpPr>
                <a:spLocks noChangeArrowheads="1"/>
              </p:cNvSpPr>
              <p:nvPr/>
            </p:nvSpPr>
            <p:spPr bwMode="auto">
              <a:xfrm>
                <a:off x="895" y="1262"/>
                <a:ext cx="2522" cy="218"/>
              </a:xfrm>
              <a:prstGeom prst="rect">
                <a:avLst/>
              </a:prstGeom>
              <a:solidFill>
                <a:srgbClr val="A9A9A9"/>
              </a:solidFill>
              <a:ln w="9525">
                <a:noFill/>
                <a:miter lim="800000"/>
                <a:headEnd/>
                <a:tailEnd/>
              </a:ln>
            </p:spPr>
            <p:txBody>
              <a:bodyPr/>
              <a:lstStyle/>
              <a:p>
                <a:endParaRPr lang="nl-NL" altLang="en-US"/>
              </a:p>
            </p:txBody>
          </p:sp>
          <p:sp>
            <p:nvSpPr>
              <p:cNvPr id="9263" name="Rectangle 66"/>
              <p:cNvSpPr>
                <a:spLocks noChangeArrowheads="1"/>
              </p:cNvSpPr>
              <p:nvPr/>
            </p:nvSpPr>
            <p:spPr bwMode="auto">
              <a:xfrm>
                <a:off x="895" y="1262"/>
                <a:ext cx="2522" cy="218"/>
              </a:xfrm>
              <a:prstGeom prst="rect">
                <a:avLst/>
              </a:prstGeom>
              <a:noFill/>
              <a:ln w="23813" cap="rnd">
                <a:solidFill>
                  <a:srgbClr val="000000"/>
                </a:solidFill>
                <a:miter lim="800000"/>
                <a:headEnd/>
                <a:tailEnd/>
              </a:ln>
            </p:spPr>
            <p:txBody>
              <a:bodyPr/>
              <a:lstStyle/>
              <a:p>
                <a:endParaRPr lang="nl-NL" altLang="en-US"/>
              </a:p>
            </p:txBody>
          </p:sp>
        </p:grpSp>
        <p:sp>
          <p:nvSpPr>
            <p:cNvPr id="9257" name="Rectangle 68"/>
            <p:cNvSpPr>
              <a:spLocks noChangeArrowheads="1"/>
            </p:cNvSpPr>
            <p:nvPr/>
          </p:nvSpPr>
          <p:spPr bwMode="auto">
            <a:xfrm>
              <a:off x="1056" y="1273"/>
              <a:ext cx="2042" cy="194"/>
            </a:xfrm>
            <a:prstGeom prst="rect">
              <a:avLst/>
            </a:prstGeom>
            <a:noFill/>
            <a:ln w="9525">
              <a:noFill/>
              <a:miter lim="800000"/>
              <a:headEnd/>
              <a:tailEnd/>
            </a:ln>
          </p:spPr>
          <p:txBody>
            <a:bodyPr wrap="none" lIns="0" tIns="0" rIns="0" bIns="0">
              <a:spAutoFit/>
            </a:bodyPr>
            <a:lstStyle/>
            <a:p>
              <a:pPr marL="3175"/>
              <a:r>
                <a:rPr lang="fr-FR" altLang="en-US" sz="2000" b="1" dirty="0">
                  <a:solidFill>
                    <a:srgbClr val="000000"/>
                  </a:solidFill>
                  <a:latin typeface="Times New Roman" pitchFamily="18" charset="0"/>
                </a:rPr>
                <a:t>Cabinet/Conseil des ministres</a:t>
              </a:r>
              <a:endParaRPr lang="fr-FR" altLang="en-US" sz="2000" dirty="0"/>
            </a:p>
          </p:txBody>
        </p:sp>
        <p:sp>
          <p:nvSpPr>
            <p:cNvPr id="9258" name="Rectangle 69"/>
            <p:cNvSpPr>
              <a:spLocks noChangeArrowheads="1"/>
            </p:cNvSpPr>
            <p:nvPr/>
          </p:nvSpPr>
          <p:spPr bwMode="auto">
            <a:xfrm>
              <a:off x="2559" y="1301"/>
              <a:ext cx="161" cy="138"/>
            </a:xfrm>
            <a:prstGeom prst="rect">
              <a:avLst/>
            </a:prstGeom>
            <a:noFill/>
            <a:ln w="9525">
              <a:noFill/>
              <a:miter lim="800000"/>
              <a:headEnd/>
              <a:tailEnd/>
            </a:ln>
          </p:spPr>
          <p:txBody>
            <a:bodyPr wrap="none" lIns="0" tIns="0" rIns="0" bIns="0">
              <a:spAutoFit/>
            </a:bodyPr>
            <a:lstStyle/>
            <a:p>
              <a:pPr marL="3175"/>
              <a:r>
                <a:rPr lang="en-US" altLang="en-US" sz="1300" b="1">
                  <a:solidFill>
                    <a:srgbClr val="000000"/>
                  </a:solidFill>
                  <a:latin typeface="Times New Roman" pitchFamily="18" charset="0"/>
                </a:rPr>
                <a:t> </a:t>
              </a:r>
              <a:endParaRPr lang="en-US" altLang="en-US"/>
            </a:p>
          </p:txBody>
        </p:sp>
        <p:sp>
          <p:nvSpPr>
            <p:cNvPr id="9261" name="Freeform 71"/>
            <p:cNvSpPr>
              <a:spLocks/>
            </p:cNvSpPr>
            <p:nvPr/>
          </p:nvSpPr>
          <p:spPr bwMode="auto">
            <a:xfrm>
              <a:off x="1575" y="1480"/>
              <a:ext cx="1160" cy="186"/>
            </a:xfrm>
            <a:custGeom>
              <a:avLst/>
              <a:gdLst>
                <a:gd name="T0" fmla="*/ 0 w 1160"/>
                <a:gd name="T1" fmla="*/ 140 h 186"/>
                <a:gd name="T2" fmla="*/ 290 w 1160"/>
                <a:gd name="T3" fmla="*/ 140 h 186"/>
                <a:gd name="T4" fmla="*/ 290 w 1160"/>
                <a:gd name="T5" fmla="*/ 0 h 186"/>
                <a:gd name="T6" fmla="*/ 870 w 1160"/>
                <a:gd name="T7" fmla="*/ 0 h 186"/>
                <a:gd name="T8" fmla="*/ 870 w 1160"/>
                <a:gd name="T9" fmla="*/ 140 h 186"/>
                <a:gd name="T10" fmla="*/ 1160 w 1160"/>
                <a:gd name="T11" fmla="*/ 140 h 186"/>
                <a:gd name="T12" fmla="*/ 580 w 1160"/>
                <a:gd name="T13" fmla="*/ 186 h 186"/>
                <a:gd name="T14" fmla="*/ 0 w 1160"/>
                <a:gd name="T15" fmla="*/ 140 h 1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0" h="186">
                  <a:moveTo>
                    <a:pt x="0" y="140"/>
                  </a:moveTo>
                  <a:lnTo>
                    <a:pt x="290" y="140"/>
                  </a:lnTo>
                  <a:lnTo>
                    <a:pt x="290" y="0"/>
                  </a:lnTo>
                  <a:lnTo>
                    <a:pt x="870" y="0"/>
                  </a:lnTo>
                  <a:lnTo>
                    <a:pt x="870" y="140"/>
                  </a:lnTo>
                  <a:lnTo>
                    <a:pt x="1160" y="140"/>
                  </a:lnTo>
                  <a:lnTo>
                    <a:pt x="580" y="186"/>
                  </a:lnTo>
                  <a:lnTo>
                    <a:pt x="0" y="140"/>
                  </a:lnTo>
                  <a:close/>
                </a:path>
              </a:pathLst>
            </a:custGeom>
            <a:solidFill>
              <a:srgbClr val="99CCFF"/>
            </a:solidFill>
            <a:ln w="23813" cap="rnd">
              <a:solidFill>
                <a:srgbClr val="000000"/>
              </a:solidFill>
              <a:prstDash val="solid"/>
              <a:round/>
              <a:headEnd/>
              <a:tailEnd/>
            </a:ln>
          </p:spPr>
          <p:txBody>
            <a:bodyPr/>
            <a:lstStyle/>
            <a:p>
              <a:endParaRPr lang="el-GR"/>
            </a:p>
          </p:txBody>
        </p:sp>
      </p:grpSp>
      <p:sp>
        <p:nvSpPr>
          <p:cNvPr id="64" name="Rectangle 2"/>
          <p:cNvSpPr>
            <a:spLocks noChangeArrowheads="1"/>
          </p:cNvSpPr>
          <p:nvPr/>
        </p:nvSpPr>
        <p:spPr bwMode="auto">
          <a:xfrm>
            <a:off x="695324" y="1133763"/>
            <a:ext cx="8341172" cy="762000"/>
          </a:xfrm>
          <a:prstGeom prst="rect">
            <a:avLst/>
          </a:prstGeom>
          <a:noFill/>
          <a:ln>
            <a:noFill/>
          </a:ln>
        </p:spPr>
        <p:txBody>
          <a:bodyPr lIns="92075" tIns="46038" rIns="92075" bIns="46038"/>
          <a:lstStyle/>
          <a:p>
            <a:pPr eaLnBrk="0" hangingPunct="0">
              <a:defRPr/>
            </a:pPr>
            <a:r>
              <a:rPr lang="en-GB" sz="3200" b="1" dirty="0">
                <a:latin typeface="+mj-lt"/>
                <a:ea typeface="+mj-ea"/>
                <a:cs typeface="+mj-cs"/>
              </a:rPr>
              <a:t>Phase 2. </a:t>
            </a:r>
            <a:r>
              <a:rPr lang="en-GB" sz="3200" b="1" dirty="0" err="1">
                <a:latin typeface="+mj-lt"/>
                <a:ea typeface="+mj-ea"/>
                <a:cs typeface="+mj-cs"/>
              </a:rPr>
              <a:t>Préparation</a:t>
            </a:r>
            <a:r>
              <a:rPr lang="en-GB" sz="3200" b="1" dirty="0">
                <a:latin typeface="+mj-lt"/>
                <a:ea typeface="+mj-ea"/>
                <a:cs typeface="+mj-cs"/>
              </a:rPr>
              <a:t> du budget (2) </a:t>
            </a:r>
            <a:br>
              <a:rPr lang="en-GB" sz="3200" b="1" dirty="0">
                <a:latin typeface="+mj-lt"/>
                <a:ea typeface="+mj-ea"/>
                <a:cs typeface="+mj-cs"/>
              </a:rPr>
            </a:br>
            <a:endParaRPr lang="en-GB" sz="3200" b="1" dirty="0">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idx="4294967295"/>
          </p:nvPr>
        </p:nvSpPr>
        <p:spPr>
          <a:xfrm>
            <a:off x="1042988" y="1171564"/>
            <a:ext cx="7467600" cy="685800"/>
          </a:xfrm>
        </p:spPr>
        <p:txBody>
          <a:bodyPr/>
          <a:lstStyle/>
          <a:p>
            <a:pPr>
              <a:defRPr/>
            </a:pPr>
            <a:r>
              <a:rPr lang="en-GB" sz="3200" kern="1200" dirty="0"/>
              <a:t>Phase 3. </a:t>
            </a:r>
            <a:r>
              <a:rPr lang="fr-FR" sz="3200" kern="1200" dirty="0"/>
              <a:t>Exécution du budget</a:t>
            </a:r>
          </a:p>
        </p:txBody>
      </p:sp>
      <p:grpSp>
        <p:nvGrpSpPr>
          <p:cNvPr id="10244" name="Group 1"/>
          <p:cNvGrpSpPr>
            <a:grpSpLocks/>
          </p:cNvGrpSpPr>
          <p:nvPr/>
        </p:nvGrpSpPr>
        <p:grpSpPr bwMode="auto">
          <a:xfrm>
            <a:off x="500034" y="2071678"/>
            <a:ext cx="8208962" cy="4264629"/>
            <a:chOff x="457200" y="1352703"/>
            <a:chExt cx="8208912" cy="4264869"/>
          </a:xfrm>
        </p:grpSpPr>
        <p:sp>
          <p:nvSpPr>
            <p:cNvPr id="10246" name="Text Box 5"/>
            <p:cNvSpPr txBox="1">
              <a:spLocks noChangeArrowheads="1"/>
            </p:cNvSpPr>
            <p:nvPr/>
          </p:nvSpPr>
          <p:spPr bwMode="auto">
            <a:xfrm>
              <a:off x="457200" y="3227164"/>
              <a:ext cx="3124200" cy="1985271"/>
            </a:xfrm>
            <a:prstGeom prst="rect">
              <a:avLst/>
            </a:prstGeom>
            <a:noFill/>
            <a:ln w="28575">
              <a:solidFill>
                <a:srgbClr val="0F5494"/>
              </a:solidFill>
              <a:miter lim="800000"/>
              <a:headEnd/>
              <a:tailEnd/>
            </a:ln>
          </p:spPr>
          <p:txBody>
            <a:bodyPr>
              <a:spAutoFit/>
            </a:bodyPr>
            <a:lstStyle/>
            <a:p>
              <a:pPr algn="ctr">
                <a:spcBef>
                  <a:spcPct val="50000"/>
                </a:spcBef>
              </a:pPr>
              <a:r>
                <a:rPr lang="fr-FR" altLang="en-US" sz="2400" b="1" dirty="0">
                  <a:solidFill>
                    <a:srgbClr val="FF0000"/>
                  </a:solidFill>
                  <a:latin typeface="Arial" charset="0"/>
                </a:rPr>
                <a:t>Recouvrement des recettes</a:t>
              </a:r>
            </a:p>
            <a:p>
              <a:pPr>
                <a:spcBef>
                  <a:spcPts val="600"/>
                </a:spcBef>
                <a:buFontTx/>
                <a:buChar char="•"/>
              </a:pPr>
              <a:r>
                <a:rPr lang="fr-FR" altLang="en-US" sz="2000" b="1" dirty="0">
                  <a:latin typeface="Arial" charset="0"/>
                </a:rPr>
                <a:t> Impôts (direct/indirect)</a:t>
              </a:r>
            </a:p>
            <a:p>
              <a:pPr>
                <a:spcBef>
                  <a:spcPts val="600"/>
                </a:spcBef>
                <a:buFontTx/>
                <a:buChar char="•"/>
              </a:pPr>
              <a:r>
                <a:rPr lang="fr-FR" altLang="en-US" sz="2000" b="1" dirty="0">
                  <a:latin typeface="Arial" charset="0"/>
                </a:rPr>
                <a:t>Recettes non fiscales</a:t>
              </a:r>
            </a:p>
            <a:p>
              <a:pPr>
                <a:spcBef>
                  <a:spcPts val="600"/>
                </a:spcBef>
                <a:buFontTx/>
                <a:buChar char="•"/>
              </a:pPr>
              <a:r>
                <a:rPr lang="fr-FR" altLang="en-US" sz="2000" b="1" dirty="0">
                  <a:latin typeface="Arial" charset="0"/>
                </a:rPr>
                <a:t> </a:t>
              </a:r>
              <a:r>
                <a:rPr lang="fr-FR" altLang="en-US" sz="2000" b="1" dirty="0" smtClean="0">
                  <a:latin typeface="Arial" charset="0"/>
                </a:rPr>
                <a:t>Dons (en cash)</a:t>
              </a:r>
              <a:endParaRPr lang="fr-FR" altLang="en-US" sz="2400" b="1" dirty="0">
                <a:latin typeface="Arial" charset="0"/>
              </a:endParaRPr>
            </a:p>
          </p:txBody>
        </p:sp>
        <p:sp>
          <p:nvSpPr>
            <p:cNvPr id="10247" name="Text Box 6"/>
            <p:cNvSpPr txBox="1">
              <a:spLocks noChangeArrowheads="1"/>
            </p:cNvSpPr>
            <p:nvPr/>
          </p:nvSpPr>
          <p:spPr bwMode="auto">
            <a:xfrm>
              <a:off x="4421832" y="1367001"/>
              <a:ext cx="4244280" cy="2000661"/>
            </a:xfrm>
            <a:prstGeom prst="rect">
              <a:avLst/>
            </a:prstGeom>
            <a:noFill/>
            <a:ln w="28575">
              <a:solidFill>
                <a:srgbClr val="0F5494"/>
              </a:solidFill>
              <a:miter lim="800000"/>
              <a:headEnd/>
              <a:tailEnd/>
            </a:ln>
          </p:spPr>
          <p:txBody>
            <a:bodyPr>
              <a:spAutoFit/>
            </a:bodyPr>
            <a:lstStyle/>
            <a:p>
              <a:pPr>
                <a:spcBef>
                  <a:spcPct val="50000"/>
                </a:spcBef>
              </a:pPr>
              <a:r>
                <a:rPr lang="fr-FR" altLang="en-US" sz="2400" b="1" dirty="0">
                  <a:solidFill>
                    <a:srgbClr val="FF0000"/>
                  </a:solidFill>
                  <a:latin typeface="Arial" charset="0"/>
                </a:rPr>
                <a:t>Contrôle des dépenses</a:t>
              </a:r>
              <a:endParaRPr lang="fr-FR" altLang="en-US" sz="2000" b="1" dirty="0">
                <a:solidFill>
                  <a:srgbClr val="FF0000"/>
                </a:solidFill>
                <a:latin typeface="Arial" charset="0"/>
              </a:endParaRPr>
            </a:p>
            <a:p>
              <a:pPr>
                <a:spcBef>
                  <a:spcPts val="600"/>
                </a:spcBef>
                <a:buFontTx/>
                <a:buChar char="•"/>
              </a:pPr>
              <a:r>
                <a:rPr lang="fr-FR" altLang="en-US" sz="2000" b="1" dirty="0">
                  <a:latin typeface="Arial" charset="0"/>
                </a:rPr>
                <a:t> Paye</a:t>
              </a:r>
            </a:p>
            <a:p>
              <a:pPr>
                <a:spcBef>
                  <a:spcPts val="600"/>
                </a:spcBef>
                <a:buFontTx/>
                <a:buChar char="•"/>
              </a:pPr>
              <a:r>
                <a:rPr lang="fr-FR" altLang="en-US" sz="2000" b="1" dirty="0">
                  <a:latin typeface="Arial" charset="0"/>
                </a:rPr>
                <a:t> Achats de biens et services</a:t>
              </a:r>
            </a:p>
            <a:p>
              <a:pPr>
                <a:spcBef>
                  <a:spcPts val="600"/>
                </a:spcBef>
                <a:buFontTx/>
                <a:buChar char="•"/>
              </a:pPr>
              <a:r>
                <a:rPr lang="fr-FR" altLang="en-US" sz="2000" b="1" dirty="0">
                  <a:latin typeface="Arial" charset="0"/>
                </a:rPr>
                <a:t> Transferts / subvention</a:t>
              </a:r>
            </a:p>
            <a:p>
              <a:pPr>
                <a:spcBef>
                  <a:spcPts val="600"/>
                </a:spcBef>
                <a:buFontTx/>
                <a:buChar char="•"/>
              </a:pPr>
              <a:r>
                <a:rPr lang="fr-FR" altLang="en-US" sz="2000" b="1" dirty="0">
                  <a:latin typeface="Arial" charset="0"/>
                </a:rPr>
                <a:t> Investissement</a:t>
              </a:r>
            </a:p>
          </p:txBody>
        </p:sp>
        <p:sp>
          <p:nvSpPr>
            <p:cNvPr id="2" name="Text Box 7"/>
            <p:cNvSpPr txBox="1">
              <a:spLocks noChangeArrowheads="1"/>
            </p:cNvSpPr>
            <p:nvPr/>
          </p:nvSpPr>
          <p:spPr bwMode="auto">
            <a:xfrm>
              <a:off x="4400526" y="4078603"/>
              <a:ext cx="4121125" cy="1538969"/>
            </a:xfrm>
            <a:prstGeom prst="rect">
              <a:avLst/>
            </a:prstGeom>
            <a:noFill/>
            <a:ln w="28575">
              <a:solidFill>
                <a:srgbClr val="0F5494"/>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ClrTx/>
                <a:buFontTx/>
                <a:buNone/>
                <a:defRPr/>
              </a:pPr>
              <a:r>
                <a:rPr lang="fr-FR" altLang="en-US" b="1" i="0" dirty="0">
                  <a:solidFill>
                    <a:srgbClr val="FF0000"/>
                  </a:solidFill>
                  <a:latin typeface="Arial" charset="0"/>
                </a:rPr>
                <a:t>Gestion des liquidités</a:t>
              </a:r>
            </a:p>
            <a:p>
              <a:pPr eaLnBrk="1" hangingPunct="1">
                <a:spcBef>
                  <a:spcPts val="600"/>
                </a:spcBef>
                <a:buClrTx/>
                <a:defRPr/>
              </a:pPr>
              <a:r>
                <a:rPr lang="fr-FR" altLang="en-US" sz="2000" b="1" i="0" dirty="0">
                  <a:latin typeface="Arial" charset="0"/>
                </a:rPr>
                <a:t> Gestion de la trésorerie</a:t>
              </a:r>
            </a:p>
            <a:p>
              <a:pPr marL="177800" indent="-177800" eaLnBrk="1" hangingPunct="1">
                <a:spcBef>
                  <a:spcPts val="600"/>
                </a:spcBef>
                <a:buClrTx/>
                <a:defRPr/>
              </a:pPr>
              <a:r>
                <a:rPr lang="fr-FR" altLang="en-US" sz="2000" b="1" i="0" dirty="0">
                  <a:latin typeface="Arial" charset="0"/>
                </a:rPr>
                <a:t>Gestion de la dette à moyen/long terme</a:t>
              </a:r>
            </a:p>
          </p:txBody>
        </p:sp>
        <p:sp>
          <p:nvSpPr>
            <p:cNvPr id="10249" name="Text Box 21"/>
            <p:cNvSpPr txBox="1">
              <a:spLocks noChangeArrowheads="1"/>
            </p:cNvSpPr>
            <p:nvPr/>
          </p:nvSpPr>
          <p:spPr bwMode="auto">
            <a:xfrm>
              <a:off x="957263" y="1352703"/>
              <a:ext cx="1812527" cy="461691"/>
            </a:xfrm>
            <a:prstGeom prst="rect">
              <a:avLst/>
            </a:prstGeom>
            <a:solidFill>
              <a:schemeClr val="bg1"/>
            </a:solidFill>
            <a:ln w="28575">
              <a:solidFill>
                <a:srgbClr val="0F5494"/>
              </a:solidFill>
              <a:miter lim="800000"/>
              <a:headEnd/>
              <a:tailEnd/>
            </a:ln>
          </p:spPr>
          <p:txBody>
            <a:bodyPr wrap="square">
              <a:spAutoFit/>
            </a:bodyPr>
            <a:lstStyle/>
            <a:p>
              <a:pPr algn="ctr">
                <a:spcBef>
                  <a:spcPct val="50000"/>
                </a:spcBef>
              </a:pPr>
              <a:r>
                <a:rPr lang="en-GB" altLang="en-US" sz="2400" b="1" dirty="0">
                  <a:latin typeface="Arial" charset="0"/>
                </a:rPr>
                <a:t>Budget</a:t>
              </a:r>
            </a:p>
          </p:txBody>
        </p:sp>
        <p:sp>
          <p:nvSpPr>
            <p:cNvPr id="10250" name="Line 22"/>
            <p:cNvSpPr>
              <a:spLocks noChangeShapeType="1"/>
            </p:cNvSpPr>
            <p:nvPr/>
          </p:nvSpPr>
          <p:spPr bwMode="auto">
            <a:xfrm flipV="1">
              <a:off x="2856718" y="1781355"/>
              <a:ext cx="1559683" cy="16376"/>
            </a:xfrm>
            <a:prstGeom prst="line">
              <a:avLst/>
            </a:prstGeom>
            <a:noFill/>
            <a:ln w="63500">
              <a:solidFill>
                <a:srgbClr val="0F5494"/>
              </a:solidFill>
              <a:round/>
              <a:headEnd/>
              <a:tailEnd type="triangle" w="med" len="med"/>
            </a:ln>
          </p:spPr>
          <p:txBody>
            <a:bodyPr/>
            <a:lstStyle/>
            <a:p>
              <a:endParaRPr lang="el-GR"/>
            </a:p>
          </p:txBody>
        </p:sp>
        <p:sp>
          <p:nvSpPr>
            <p:cNvPr id="10251" name="Line 24"/>
            <p:cNvSpPr>
              <a:spLocks noChangeShapeType="1"/>
            </p:cNvSpPr>
            <p:nvPr/>
          </p:nvSpPr>
          <p:spPr bwMode="auto">
            <a:xfrm flipV="1">
              <a:off x="3559150" y="4924804"/>
              <a:ext cx="857251" cy="0"/>
            </a:xfrm>
            <a:prstGeom prst="line">
              <a:avLst/>
            </a:prstGeom>
            <a:noFill/>
            <a:ln w="63500">
              <a:solidFill>
                <a:srgbClr val="0F5494"/>
              </a:solidFill>
              <a:round/>
              <a:headEnd/>
              <a:tailEnd type="triangle" w="med" len="med"/>
            </a:ln>
          </p:spPr>
          <p:txBody>
            <a:bodyPr/>
            <a:lstStyle/>
            <a:p>
              <a:endParaRPr lang="el-GR"/>
            </a:p>
          </p:txBody>
        </p:sp>
        <p:sp>
          <p:nvSpPr>
            <p:cNvPr id="10252" name="Line 25"/>
            <p:cNvSpPr>
              <a:spLocks noChangeShapeType="1"/>
            </p:cNvSpPr>
            <p:nvPr/>
          </p:nvSpPr>
          <p:spPr bwMode="auto">
            <a:xfrm flipH="1">
              <a:off x="1916086" y="2223182"/>
              <a:ext cx="0" cy="979857"/>
            </a:xfrm>
            <a:prstGeom prst="line">
              <a:avLst/>
            </a:prstGeom>
            <a:noFill/>
            <a:ln w="63500">
              <a:solidFill>
                <a:srgbClr val="0F5494"/>
              </a:solidFill>
              <a:round/>
              <a:headEnd/>
              <a:tailEnd type="triangle" w="med" len="med"/>
            </a:ln>
          </p:spPr>
          <p:txBody>
            <a:bodyPr/>
            <a:lstStyle/>
            <a:p>
              <a:endParaRPr lang="el-GR"/>
            </a:p>
          </p:txBody>
        </p:sp>
      </p:grpSp>
      <p:sp>
        <p:nvSpPr>
          <p:cNvPr id="10245" name="Line 25"/>
          <p:cNvSpPr>
            <a:spLocks noChangeShapeType="1"/>
          </p:cNvSpPr>
          <p:nvPr/>
        </p:nvSpPr>
        <p:spPr bwMode="auto">
          <a:xfrm>
            <a:off x="6702451" y="4071942"/>
            <a:ext cx="12689" cy="725483"/>
          </a:xfrm>
          <a:prstGeom prst="line">
            <a:avLst/>
          </a:prstGeom>
          <a:noFill/>
          <a:ln w="63500">
            <a:solidFill>
              <a:srgbClr val="0F5494"/>
            </a:solidFill>
            <a:round/>
            <a:headEnd/>
            <a:tailEnd type="triangle" w="med" len="med"/>
          </a:ln>
        </p:spPr>
        <p:txBody>
          <a:bodyPr/>
          <a:lstStyle/>
          <a:p>
            <a:endParaRPr lang="el-G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6"/>
          <p:cNvSpPr>
            <a:spLocks noChangeArrowheads="1"/>
          </p:cNvSpPr>
          <p:nvPr/>
        </p:nvSpPr>
        <p:spPr bwMode="auto">
          <a:xfrm>
            <a:off x="273050" y="2500306"/>
            <a:ext cx="7656536" cy="609600"/>
          </a:xfrm>
          <a:prstGeom prst="rect">
            <a:avLst/>
          </a:prstGeom>
          <a:solidFill>
            <a:srgbClr val="DBE0E7"/>
          </a:solidFill>
          <a:ln w="9525">
            <a:solidFill>
              <a:schemeClr val="tx1"/>
            </a:solidFill>
            <a:miter lim="800000"/>
            <a:headEnd/>
            <a:tailEnd/>
          </a:ln>
        </p:spPr>
        <p:txBody>
          <a:bodyPr wrap="none" anchor="ctr"/>
          <a:lstStyle/>
          <a:p>
            <a:r>
              <a:rPr lang="fr-FR" altLang="en-US" sz="2000" dirty="0">
                <a:solidFill>
                  <a:srgbClr val="FF0000"/>
                </a:solidFill>
              </a:rPr>
              <a:t>Autorisation</a:t>
            </a:r>
            <a:r>
              <a:rPr lang="fr-FR" altLang="en-US" sz="2000" dirty="0"/>
              <a:t> (ministre des finances ou ministre sectoriel)</a:t>
            </a:r>
          </a:p>
        </p:txBody>
      </p:sp>
      <p:sp>
        <p:nvSpPr>
          <p:cNvPr id="11269" name="Rectangle 7"/>
          <p:cNvSpPr>
            <a:spLocks noChangeArrowheads="1"/>
          </p:cNvSpPr>
          <p:nvPr/>
        </p:nvSpPr>
        <p:spPr bwMode="auto">
          <a:xfrm>
            <a:off x="928662" y="3279768"/>
            <a:ext cx="7000924" cy="571500"/>
          </a:xfrm>
          <a:prstGeom prst="rect">
            <a:avLst/>
          </a:prstGeom>
          <a:solidFill>
            <a:srgbClr val="DBE0E7"/>
          </a:solidFill>
          <a:ln w="19050">
            <a:solidFill>
              <a:schemeClr val="tx1"/>
            </a:solidFill>
            <a:miter lim="800000"/>
            <a:headEnd/>
            <a:tailEnd/>
          </a:ln>
        </p:spPr>
        <p:txBody>
          <a:bodyPr wrap="none" anchor="ctr"/>
          <a:lstStyle/>
          <a:p>
            <a:r>
              <a:rPr lang="fr-FR" altLang="en-US" sz="2000" dirty="0">
                <a:solidFill>
                  <a:srgbClr val="FF0000"/>
                </a:solidFill>
              </a:rPr>
              <a:t>Engagement </a:t>
            </a:r>
            <a:r>
              <a:rPr lang="fr-FR" altLang="en-US" sz="2000" dirty="0"/>
              <a:t>(contrat, bon de commande, etc.)</a:t>
            </a:r>
          </a:p>
        </p:txBody>
      </p:sp>
      <p:sp>
        <p:nvSpPr>
          <p:cNvPr id="11270" name="Rectangle 8"/>
          <p:cNvSpPr>
            <a:spLocks noChangeArrowheads="1"/>
          </p:cNvSpPr>
          <p:nvPr/>
        </p:nvSpPr>
        <p:spPr bwMode="auto">
          <a:xfrm>
            <a:off x="1571604" y="4035418"/>
            <a:ext cx="7143800" cy="571500"/>
          </a:xfrm>
          <a:prstGeom prst="rect">
            <a:avLst/>
          </a:prstGeom>
          <a:solidFill>
            <a:srgbClr val="DBE0E7"/>
          </a:solidFill>
          <a:ln w="9525">
            <a:solidFill>
              <a:schemeClr val="tx1"/>
            </a:solidFill>
            <a:miter lim="800000"/>
            <a:headEnd/>
            <a:tailEnd/>
          </a:ln>
        </p:spPr>
        <p:txBody>
          <a:bodyPr wrap="none" anchor="ctr"/>
          <a:lstStyle/>
          <a:p>
            <a:r>
              <a:rPr lang="fr-FR" altLang="en-US" sz="2000" dirty="0">
                <a:solidFill>
                  <a:srgbClr val="FF0000"/>
                </a:solidFill>
              </a:rPr>
              <a:t>Liquidation </a:t>
            </a:r>
            <a:r>
              <a:rPr lang="fr-FR" altLang="en-US" sz="2000" dirty="0"/>
              <a:t>(à la livraison, reconnaissance d’une dette</a:t>
            </a:r>
            <a:r>
              <a:rPr lang="en-GB" altLang="en-US" sz="2000" dirty="0"/>
              <a:t>)</a:t>
            </a:r>
          </a:p>
        </p:txBody>
      </p:sp>
      <p:sp>
        <p:nvSpPr>
          <p:cNvPr id="11271" name="Rectangle 9"/>
          <p:cNvSpPr>
            <a:spLocks noChangeArrowheads="1"/>
          </p:cNvSpPr>
          <p:nvPr/>
        </p:nvSpPr>
        <p:spPr bwMode="auto">
          <a:xfrm>
            <a:off x="2214546" y="4795838"/>
            <a:ext cx="6500858" cy="533400"/>
          </a:xfrm>
          <a:prstGeom prst="rect">
            <a:avLst/>
          </a:prstGeom>
          <a:solidFill>
            <a:srgbClr val="DBE0E7"/>
          </a:solidFill>
          <a:ln w="19050">
            <a:solidFill>
              <a:schemeClr val="tx1"/>
            </a:solidFill>
            <a:miter lim="800000"/>
            <a:headEnd/>
            <a:tailEnd/>
          </a:ln>
        </p:spPr>
        <p:txBody>
          <a:bodyPr wrap="none" anchor="ctr"/>
          <a:lstStyle/>
          <a:p>
            <a:pPr algn="ctr"/>
            <a:r>
              <a:rPr lang="fr-FR" altLang="en-US" sz="2000" dirty="0">
                <a:solidFill>
                  <a:srgbClr val="FF0000"/>
                </a:solidFill>
              </a:rPr>
              <a:t>Ordonnancement </a:t>
            </a:r>
            <a:r>
              <a:rPr lang="fr-FR" altLang="en-US" sz="2000" dirty="0"/>
              <a:t>(Ministère des fin. ou sectoriel) </a:t>
            </a:r>
          </a:p>
        </p:txBody>
      </p:sp>
      <p:sp>
        <p:nvSpPr>
          <p:cNvPr id="11272" name="Rectangle 10"/>
          <p:cNvSpPr>
            <a:spLocks noChangeArrowheads="1"/>
          </p:cNvSpPr>
          <p:nvPr/>
        </p:nvSpPr>
        <p:spPr bwMode="auto">
          <a:xfrm>
            <a:off x="2857488" y="5510218"/>
            <a:ext cx="5343525" cy="533400"/>
          </a:xfrm>
          <a:prstGeom prst="rect">
            <a:avLst/>
          </a:prstGeom>
          <a:solidFill>
            <a:srgbClr val="DBE0E7"/>
          </a:solidFill>
          <a:ln w="9525">
            <a:solidFill>
              <a:schemeClr val="tx1"/>
            </a:solidFill>
            <a:miter lim="800000"/>
            <a:headEnd/>
            <a:tailEnd/>
          </a:ln>
        </p:spPr>
        <p:txBody>
          <a:bodyPr wrap="none" anchor="ctr"/>
          <a:lstStyle/>
          <a:p>
            <a:r>
              <a:rPr lang="fr-FR" altLang="en-US" sz="2000" dirty="0">
                <a:solidFill>
                  <a:srgbClr val="FF0000"/>
                </a:solidFill>
              </a:rPr>
              <a:t>Paiement </a:t>
            </a:r>
            <a:r>
              <a:rPr lang="fr-FR" altLang="en-US" sz="2000" dirty="0"/>
              <a:t>(Trésor ou min. sectoriel)</a:t>
            </a:r>
          </a:p>
        </p:txBody>
      </p:sp>
      <p:sp>
        <p:nvSpPr>
          <p:cNvPr id="11273" name="AutoShape 11"/>
          <p:cNvSpPr>
            <a:spLocks noChangeArrowheads="1"/>
          </p:cNvSpPr>
          <p:nvPr/>
        </p:nvSpPr>
        <p:spPr bwMode="auto">
          <a:xfrm rot="5400000">
            <a:off x="254000" y="3260718"/>
            <a:ext cx="609600" cy="5715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w="9525">
            <a:solidFill>
              <a:schemeClr val="tx1"/>
            </a:solidFill>
            <a:miter lim="800000"/>
            <a:headEnd/>
            <a:tailEnd/>
          </a:ln>
        </p:spPr>
        <p:txBody>
          <a:bodyPr wrap="none" anchor="ctr"/>
          <a:lstStyle/>
          <a:p>
            <a:endParaRPr lang="en-GB"/>
          </a:p>
        </p:txBody>
      </p:sp>
      <p:sp>
        <p:nvSpPr>
          <p:cNvPr id="11274" name="AutoShape 13"/>
          <p:cNvSpPr>
            <a:spLocks noChangeArrowheads="1"/>
          </p:cNvSpPr>
          <p:nvPr/>
        </p:nvSpPr>
        <p:spPr bwMode="auto">
          <a:xfrm rot="5400000">
            <a:off x="909612" y="3990974"/>
            <a:ext cx="609600" cy="5715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w="9525">
            <a:solidFill>
              <a:schemeClr val="tx1"/>
            </a:solidFill>
            <a:miter lim="800000"/>
            <a:headEnd/>
            <a:tailEnd/>
          </a:ln>
        </p:spPr>
        <p:txBody>
          <a:bodyPr wrap="none" anchor="ctr"/>
          <a:lstStyle/>
          <a:p>
            <a:endParaRPr lang="en-GB"/>
          </a:p>
        </p:txBody>
      </p:sp>
      <p:sp>
        <p:nvSpPr>
          <p:cNvPr id="11275" name="AutoShape 14"/>
          <p:cNvSpPr>
            <a:spLocks noChangeArrowheads="1"/>
          </p:cNvSpPr>
          <p:nvPr/>
        </p:nvSpPr>
        <p:spPr bwMode="auto">
          <a:xfrm rot="5400000">
            <a:off x="1552554" y="4743450"/>
            <a:ext cx="609600" cy="5715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w="9525">
            <a:solidFill>
              <a:schemeClr val="tx1"/>
            </a:solidFill>
            <a:miter lim="800000"/>
            <a:headEnd/>
            <a:tailEnd/>
          </a:ln>
        </p:spPr>
        <p:txBody>
          <a:bodyPr wrap="none" anchor="ctr"/>
          <a:lstStyle/>
          <a:p>
            <a:endParaRPr lang="en-GB"/>
          </a:p>
        </p:txBody>
      </p:sp>
      <p:sp>
        <p:nvSpPr>
          <p:cNvPr id="11276" name="AutoShape 15"/>
          <p:cNvSpPr>
            <a:spLocks noChangeArrowheads="1"/>
          </p:cNvSpPr>
          <p:nvPr/>
        </p:nvSpPr>
        <p:spPr bwMode="auto">
          <a:xfrm rot="5400000">
            <a:off x="2195496" y="5457830"/>
            <a:ext cx="609600" cy="5715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w="9525">
            <a:solidFill>
              <a:schemeClr val="tx1"/>
            </a:solidFill>
            <a:miter lim="800000"/>
            <a:headEnd/>
            <a:tailEnd/>
          </a:ln>
        </p:spPr>
        <p:txBody>
          <a:bodyPr wrap="none" anchor="ctr"/>
          <a:lstStyle/>
          <a:p>
            <a:endParaRPr lang="en-GB"/>
          </a:p>
        </p:txBody>
      </p:sp>
      <p:sp>
        <p:nvSpPr>
          <p:cNvPr id="13" name="Rectangle 2"/>
          <p:cNvSpPr txBox="1">
            <a:spLocks noChangeArrowheads="1"/>
          </p:cNvSpPr>
          <p:nvPr/>
        </p:nvSpPr>
        <p:spPr bwMode="auto">
          <a:xfrm>
            <a:off x="962052" y="1385878"/>
            <a:ext cx="7467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358775" marR="0" lvl="0" indent="-358775" algn="l" defTabSz="914400" rtl="0" eaLnBrk="0" fontAlgn="base" latinLnBrk="0" hangingPunct="0">
              <a:lnSpc>
                <a:spcPct val="100000"/>
              </a:lnSpc>
              <a:spcBef>
                <a:spcPct val="0"/>
              </a:spcBef>
              <a:spcAft>
                <a:spcPct val="0"/>
              </a:spcAft>
              <a:buClrTx/>
              <a:buSzTx/>
              <a:buFontTx/>
              <a:buNone/>
              <a:tabLst/>
              <a:defRPr/>
            </a:pPr>
            <a:r>
              <a:rPr kumimoji="0" lang="en-GB" sz="3200" b="1" i="0" u="none" strike="noStrike" kern="1200" cap="none" spc="0" normalizeH="0" baseline="0" noProof="0" dirty="0">
                <a:ln>
                  <a:noFill/>
                </a:ln>
                <a:effectLst/>
                <a:uLnTx/>
                <a:uFillTx/>
                <a:latin typeface="+mj-lt"/>
                <a:ea typeface="+mj-ea"/>
                <a:cs typeface="+mj-cs"/>
              </a:rPr>
              <a:t>Phase 3. </a:t>
            </a:r>
            <a:r>
              <a:rPr kumimoji="0" lang="fr-FR" sz="3200" b="1" i="0" u="none" strike="noStrike" kern="1200" cap="none" spc="0" normalizeH="0" baseline="0" dirty="0">
                <a:ln>
                  <a:noFill/>
                </a:ln>
                <a:effectLst/>
                <a:uLnTx/>
                <a:uFillTx/>
                <a:latin typeface="+mj-lt"/>
                <a:ea typeface="+mj-ea"/>
                <a:cs typeface="+mj-cs"/>
              </a:rPr>
              <a:t>Exécution du budget</a:t>
            </a:r>
          </a:p>
        </p:txBody>
      </p:sp>
      <p:sp>
        <p:nvSpPr>
          <p:cNvPr id="2" name="ZoneTexte 1"/>
          <p:cNvSpPr txBox="1"/>
          <p:nvPr/>
        </p:nvSpPr>
        <p:spPr>
          <a:xfrm>
            <a:off x="465636" y="6224598"/>
            <a:ext cx="8460432" cy="400110"/>
          </a:xfrm>
          <a:prstGeom prst="rect">
            <a:avLst/>
          </a:prstGeom>
          <a:noFill/>
        </p:spPr>
        <p:txBody>
          <a:bodyPr wrap="square" rtlCol="0">
            <a:spAutoFit/>
          </a:bodyPr>
          <a:lstStyle/>
          <a:p>
            <a:r>
              <a:rPr lang="fr-FR" sz="2000" i="1" dirty="0"/>
              <a:t>La répartition des responsabilités dépend du système budgétaire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idx="4294967295"/>
          </p:nvPr>
        </p:nvSpPr>
        <p:spPr>
          <a:xfrm>
            <a:off x="395536" y="1052736"/>
            <a:ext cx="8424862" cy="685800"/>
          </a:xfrm>
        </p:spPr>
        <p:txBody>
          <a:bodyPr/>
          <a:lstStyle/>
          <a:p>
            <a:pPr>
              <a:defRPr/>
            </a:pPr>
            <a:r>
              <a:rPr lang="en-GB" sz="3200" kern="1200" dirty="0"/>
              <a:t>Phase 4. </a:t>
            </a:r>
            <a:r>
              <a:rPr lang="fr-FR" sz="3200" kern="1200" dirty="0"/>
              <a:t>Comptabilité et rapports</a:t>
            </a:r>
          </a:p>
        </p:txBody>
      </p:sp>
      <p:sp>
        <p:nvSpPr>
          <p:cNvPr id="12292" name="Rectangle 3"/>
          <p:cNvSpPr>
            <a:spLocks noGrp="1" noChangeArrowheads="1"/>
          </p:cNvSpPr>
          <p:nvPr>
            <p:ph type="body" idx="4294967295"/>
          </p:nvPr>
        </p:nvSpPr>
        <p:spPr>
          <a:xfrm>
            <a:off x="107504" y="1628800"/>
            <a:ext cx="9036496" cy="4498776"/>
          </a:xfrm>
        </p:spPr>
        <p:txBody>
          <a:bodyPr/>
          <a:lstStyle/>
          <a:p>
            <a:pPr>
              <a:spcBef>
                <a:spcPts val="0"/>
              </a:spcBef>
              <a:spcAft>
                <a:spcPts val="0"/>
              </a:spcAft>
              <a:buClrTx/>
              <a:buFont typeface="Wingdings" panose="05000000000000000000" pitchFamily="2" charset="2"/>
              <a:buChar char="Ø"/>
            </a:pPr>
            <a:r>
              <a:rPr lang="fr-FR" altLang="en-US" sz="2000" i="0" dirty="0">
                <a:solidFill>
                  <a:schemeClr val="accent5">
                    <a:lumMod val="25000"/>
                  </a:schemeClr>
                </a:solidFill>
                <a:latin typeface="Arial" panose="020B0604020202020204" pitchFamily="34" charset="0"/>
                <a:cs typeface="Arial" panose="020B0604020202020204" pitchFamily="34" charset="0"/>
              </a:rPr>
              <a:t>Comptabilité budgétaire</a:t>
            </a:r>
          </a:p>
          <a:p>
            <a:pPr lvl="1">
              <a:spcBef>
                <a:spcPts val="0"/>
              </a:spcBef>
              <a:spcAft>
                <a:spcPts val="0"/>
              </a:spcAft>
              <a:buClrTx/>
              <a:buFont typeface="Arial" panose="020B0604020202020204" pitchFamily="34" charset="0"/>
              <a:buChar char="•"/>
            </a:pPr>
            <a:r>
              <a:rPr lang="fr-FR" altLang="en-US" b="0" i="0" dirty="0">
                <a:solidFill>
                  <a:schemeClr val="accent5">
                    <a:lumMod val="25000"/>
                  </a:schemeClr>
                </a:solidFill>
                <a:latin typeface="Arial" panose="020B0604020202020204" pitchFamily="34" charset="0"/>
                <a:cs typeface="Arial" panose="020B0604020202020204" pitchFamily="34" charset="0"/>
              </a:rPr>
              <a:t>Enregistrer les opérations et produire les rapports d’exécution du budget</a:t>
            </a:r>
          </a:p>
          <a:p>
            <a:pPr lvl="1">
              <a:spcBef>
                <a:spcPts val="0"/>
              </a:spcBef>
              <a:spcAft>
                <a:spcPts val="0"/>
              </a:spcAft>
              <a:buClrTx/>
              <a:buFont typeface="Arial" panose="020B0604020202020204" pitchFamily="34" charset="0"/>
              <a:buChar char="•"/>
            </a:pPr>
            <a:r>
              <a:rPr lang="fr-FR" altLang="en-US" b="0" i="0" dirty="0">
                <a:solidFill>
                  <a:schemeClr val="accent5">
                    <a:lumMod val="25000"/>
                  </a:schemeClr>
                </a:solidFill>
                <a:latin typeface="Arial" panose="020B0604020202020204" pitchFamily="34" charset="0"/>
                <a:cs typeface="Arial" panose="020B0604020202020204" pitchFamily="34" charset="0"/>
              </a:rPr>
              <a:t>Permet de suivre et contrôler le respect du budget</a:t>
            </a:r>
          </a:p>
          <a:p>
            <a:pPr lvl="1">
              <a:spcBef>
                <a:spcPts val="0"/>
              </a:spcBef>
              <a:spcAft>
                <a:spcPts val="0"/>
              </a:spcAft>
              <a:buClrTx/>
              <a:buFont typeface="Arial" panose="020B0604020202020204" pitchFamily="34" charset="0"/>
              <a:buChar char="•"/>
            </a:pPr>
            <a:r>
              <a:rPr lang="fr-FR" altLang="en-US" b="0" i="0" dirty="0">
                <a:solidFill>
                  <a:schemeClr val="accent5">
                    <a:lumMod val="25000"/>
                  </a:schemeClr>
                </a:solidFill>
                <a:latin typeface="Arial" panose="020B0604020202020204" pitchFamily="34" charset="0"/>
                <a:cs typeface="Arial" panose="020B0604020202020204" pitchFamily="34" charset="0"/>
              </a:rPr>
              <a:t>Nomenclature budgétaire : classe les opérations budgétaires selon diverses classifications élémentaires </a:t>
            </a:r>
          </a:p>
          <a:p>
            <a:pPr marL="457200" lvl="1" indent="0">
              <a:spcBef>
                <a:spcPts val="0"/>
              </a:spcBef>
              <a:spcAft>
                <a:spcPts val="0"/>
              </a:spcAft>
              <a:buClrTx/>
              <a:buNone/>
            </a:pPr>
            <a:endParaRPr lang="fr-FR" altLang="en-US" sz="1000" b="0" i="0" dirty="0">
              <a:solidFill>
                <a:schemeClr val="accent5">
                  <a:lumMod val="25000"/>
                </a:schemeClr>
              </a:solidFill>
              <a:latin typeface="Arial" panose="020B0604020202020204" pitchFamily="34" charset="0"/>
              <a:cs typeface="Arial" panose="020B0604020202020204" pitchFamily="34" charset="0"/>
            </a:endParaRPr>
          </a:p>
          <a:p>
            <a:pPr>
              <a:spcBef>
                <a:spcPts val="0"/>
              </a:spcBef>
              <a:spcAft>
                <a:spcPts val="0"/>
              </a:spcAft>
              <a:buClrTx/>
              <a:buFont typeface="Wingdings" panose="05000000000000000000" pitchFamily="2" charset="2"/>
              <a:buChar char="Ø"/>
            </a:pPr>
            <a:r>
              <a:rPr lang="fr-FR" altLang="en-US" sz="2000" i="0" dirty="0">
                <a:solidFill>
                  <a:schemeClr val="accent5">
                    <a:lumMod val="25000"/>
                  </a:schemeClr>
                </a:solidFill>
                <a:latin typeface="Arial" panose="020B0604020202020204" pitchFamily="34" charset="0"/>
                <a:cs typeface="Arial" panose="020B0604020202020204" pitchFamily="34" charset="0"/>
              </a:rPr>
              <a:t>Comptabilité générale</a:t>
            </a:r>
          </a:p>
          <a:p>
            <a:pPr lvl="1">
              <a:spcBef>
                <a:spcPts val="0"/>
              </a:spcBef>
              <a:spcAft>
                <a:spcPts val="0"/>
              </a:spcAft>
              <a:buClrTx/>
              <a:buFont typeface="Arial" panose="020B0604020202020204" pitchFamily="34" charset="0"/>
              <a:buChar char="•"/>
            </a:pPr>
            <a:r>
              <a:rPr lang="fr-FR" altLang="en-US" b="0" i="0" dirty="0">
                <a:solidFill>
                  <a:schemeClr val="accent5">
                    <a:lumMod val="25000"/>
                  </a:schemeClr>
                </a:solidFill>
                <a:latin typeface="Arial" panose="020B0604020202020204" pitchFamily="34" charset="0"/>
                <a:cs typeface="Arial" panose="020B0604020202020204" pitchFamily="34" charset="0"/>
              </a:rPr>
              <a:t>Enregistrer les recettes, dépenses, actifs et passifs</a:t>
            </a:r>
          </a:p>
          <a:p>
            <a:pPr lvl="1">
              <a:spcBef>
                <a:spcPts val="0"/>
              </a:spcBef>
              <a:spcAft>
                <a:spcPts val="0"/>
              </a:spcAft>
              <a:buClrTx/>
              <a:buFont typeface="Arial" panose="020B0604020202020204" pitchFamily="34" charset="0"/>
              <a:buChar char="•"/>
            </a:pPr>
            <a:r>
              <a:rPr lang="fr-FR" altLang="en-US" b="0" i="0" dirty="0">
                <a:solidFill>
                  <a:schemeClr val="accent5">
                    <a:lumMod val="25000"/>
                  </a:schemeClr>
                </a:solidFill>
                <a:latin typeface="Arial" panose="020B0604020202020204" pitchFamily="34" charset="0"/>
                <a:cs typeface="Arial" panose="020B0604020202020204" pitchFamily="34" charset="0"/>
              </a:rPr>
              <a:t>Permet de produire les états financiers</a:t>
            </a:r>
          </a:p>
          <a:p>
            <a:pPr lvl="1">
              <a:spcBef>
                <a:spcPts val="0"/>
              </a:spcBef>
              <a:spcAft>
                <a:spcPts val="0"/>
              </a:spcAft>
              <a:buClrTx/>
              <a:buFont typeface="Arial" panose="020B0604020202020204" pitchFamily="34" charset="0"/>
              <a:buChar char="•"/>
            </a:pPr>
            <a:r>
              <a:rPr lang="fr-FR" altLang="en-US" b="0" i="0" dirty="0">
                <a:solidFill>
                  <a:schemeClr val="accent5">
                    <a:lumMod val="25000"/>
                  </a:schemeClr>
                </a:solidFill>
                <a:latin typeface="Arial" panose="020B0604020202020204" pitchFamily="34" charset="0"/>
                <a:cs typeface="Arial" panose="020B0604020202020204" pitchFamily="34" charset="0"/>
              </a:rPr>
              <a:t>Méthode comptable : base caisse, ou d’exercice ou modification d’une de ces méthodes.</a:t>
            </a:r>
          </a:p>
          <a:p>
            <a:pPr lvl="1">
              <a:spcBef>
                <a:spcPts val="0"/>
              </a:spcBef>
              <a:spcAft>
                <a:spcPts val="0"/>
              </a:spcAft>
              <a:buClrTx/>
              <a:buFont typeface="Arial" panose="020B0604020202020204" pitchFamily="34" charset="0"/>
              <a:buChar char="•"/>
            </a:pPr>
            <a:r>
              <a:rPr lang="fr-FR" altLang="en-US" b="0" i="0" dirty="0">
                <a:solidFill>
                  <a:schemeClr val="accent5">
                    <a:lumMod val="25000"/>
                  </a:schemeClr>
                </a:solidFill>
                <a:latin typeface="Arial" panose="020B0604020202020204" pitchFamily="34" charset="0"/>
                <a:cs typeface="Arial" panose="020B0604020202020204" pitchFamily="34" charset="0"/>
              </a:rPr>
              <a:t>Plan des comptes : classe toutes les opérations financières (selon leur nature économique dans les systèmes francophones)</a:t>
            </a:r>
          </a:p>
          <a:p>
            <a:pPr lvl="1">
              <a:spcBef>
                <a:spcPts val="0"/>
              </a:spcBef>
              <a:spcAft>
                <a:spcPts val="0"/>
              </a:spcAft>
              <a:buClrTx/>
              <a:buFont typeface="Arial" panose="020B0604020202020204" pitchFamily="34" charset="0"/>
              <a:buChar char="•"/>
            </a:pPr>
            <a:r>
              <a:rPr lang="fr-FR" altLang="en-US" b="0" i="0" dirty="0">
                <a:solidFill>
                  <a:schemeClr val="accent5">
                    <a:lumMod val="25000"/>
                  </a:schemeClr>
                </a:solidFill>
                <a:latin typeface="Arial" panose="020B0604020202020204" pitchFamily="34" charset="0"/>
                <a:cs typeface="Arial" panose="020B0604020202020204" pitchFamily="34" charset="0"/>
              </a:rPr>
              <a:t>Plan comptable: plan des comptes et méthode comptable</a:t>
            </a:r>
          </a:p>
          <a:p>
            <a:pPr lvl="1">
              <a:spcBef>
                <a:spcPts val="0"/>
              </a:spcBef>
              <a:spcAft>
                <a:spcPts val="0"/>
              </a:spcAft>
              <a:buClrTx/>
              <a:buFont typeface="Arial" panose="020B0604020202020204" pitchFamily="34" charset="0"/>
              <a:buChar char="•"/>
            </a:pPr>
            <a:r>
              <a:rPr lang="fr-FR" altLang="en-US" b="0" i="1" dirty="0" err="1">
                <a:solidFill>
                  <a:schemeClr val="accent5">
                    <a:lumMod val="25000"/>
                  </a:schemeClr>
                </a:solidFill>
                <a:latin typeface="Arial" panose="020B0604020202020204" pitchFamily="34" charset="0"/>
                <a:cs typeface="Arial" panose="020B0604020202020204" pitchFamily="34" charset="0"/>
              </a:rPr>
              <a:t>Chart</a:t>
            </a:r>
            <a:r>
              <a:rPr lang="fr-FR" altLang="en-US" b="0" i="1" dirty="0">
                <a:solidFill>
                  <a:schemeClr val="accent5">
                    <a:lumMod val="25000"/>
                  </a:schemeClr>
                </a:solidFill>
                <a:latin typeface="Arial" panose="020B0604020202020204" pitchFamily="34" charset="0"/>
                <a:cs typeface="Arial" panose="020B0604020202020204" pitchFamily="34" charset="0"/>
              </a:rPr>
              <a:t> of </a:t>
            </a:r>
            <a:r>
              <a:rPr lang="fr-FR" altLang="en-US" b="0" i="1" dirty="0" err="1">
                <a:solidFill>
                  <a:schemeClr val="accent5">
                    <a:lumMod val="25000"/>
                  </a:schemeClr>
                </a:solidFill>
                <a:latin typeface="Arial" panose="020B0604020202020204" pitchFamily="34" charset="0"/>
                <a:cs typeface="Arial" panose="020B0604020202020204" pitchFamily="34" charset="0"/>
              </a:rPr>
              <a:t>Accounts</a:t>
            </a:r>
            <a:r>
              <a:rPr lang="fr-FR" altLang="en-US" b="0" i="1" dirty="0">
                <a:solidFill>
                  <a:schemeClr val="accent5">
                    <a:lumMod val="25000"/>
                  </a:schemeClr>
                </a:solidFill>
                <a:latin typeface="Arial" panose="020B0604020202020204" pitchFamily="34" charset="0"/>
                <a:cs typeface="Arial" panose="020B0604020202020204" pitchFamily="34" charset="0"/>
              </a:rPr>
              <a:t> </a:t>
            </a:r>
            <a:r>
              <a:rPr lang="fr-FR" altLang="en-US" b="0" dirty="0">
                <a:solidFill>
                  <a:schemeClr val="accent5">
                    <a:lumMod val="25000"/>
                  </a:schemeClr>
                </a:solidFill>
                <a:latin typeface="Arial" panose="020B0604020202020204" pitchFamily="34" charset="0"/>
                <a:cs typeface="Arial" panose="020B0604020202020204" pitchFamily="34" charset="0"/>
              </a:rPr>
              <a:t>: plan des comptes et (selon les pays) nomenclature budgétaire</a:t>
            </a:r>
            <a:endParaRPr lang="fr-FR" altLang="en-US" b="0" i="0" dirty="0">
              <a:solidFill>
                <a:schemeClr val="accent5">
                  <a:lumMod val="25000"/>
                </a:schemeClr>
              </a:solidFill>
              <a:latin typeface="Arial" panose="020B0604020202020204" pitchFamily="34" charset="0"/>
              <a:cs typeface="Arial" panose="020B0604020202020204" pitchFamily="34" charset="0"/>
            </a:endParaRPr>
          </a:p>
          <a:p>
            <a:pPr>
              <a:spcBef>
                <a:spcPts val="0"/>
              </a:spcBef>
              <a:spcAft>
                <a:spcPts val="0"/>
              </a:spcAft>
              <a:buClrTx/>
              <a:buFont typeface="Arial" panose="020B0604020202020204" pitchFamily="34" charset="0"/>
              <a:buChar char="•"/>
            </a:pPr>
            <a:endParaRPr lang="fr-FR" altLang="en-US" sz="2000" i="0" dirty="0">
              <a:solidFill>
                <a:srgbClr val="2D5EC1"/>
              </a:solidFill>
              <a:latin typeface="Arial" panose="020B0604020202020204" pitchFamily="34" charset="0"/>
              <a:cs typeface="Arial" panose="020B0604020202020204" pitchFamily="34" charset="0"/>
            </a:endParaRPr>
          </a:p>
          <a:p>
            <a:pPr marL="0" indent="0">
              <a:spcBef>
                <a:spcPts val="0"/>
              </a:spcBef>
              <a:buNone/>
            </a:pPr>
            <a:endParaRPr lang="fr-FR" altLang="en-US" sz="2000" i="0" dirty="0">
              <a:latin typeface="Arial" panose="020B0604020202020204" pitchFamily="34" charset="0"/>
              <a:cs typeface="Arial" panose="020B0604020202020204" pitchFamily="34" charset="0"/>
            </a:endParaRPr>
          </a:p>
          <a:p>
            <a:pPr marL="0" indent="0">
              <a:spcBef>
                <a:spcPts val="0"/>
              </a:spcBef>
              <a:buNone/>
            </a:pPr>
            <a:endParaRPr lang="en-GB" altLang="en-US" sz="2000" i="0" dirty="0">
              <a:latin typeface="Arial" panose="020B0604020202020204" pitchFamily="34" charset="0"/>
              <a:cs typeface="Arial" panose="020B0604020202020204" pitchFamily="34" charset="0"/>
            </a:endParaRPr>
          </a:p>
          <a:p>
            <a:pPr marL="0" indent="0">
              <a:spcBef>
                <a:spcPts val="0"/>
              </a:spcBef>
              <a:buNone/>
            </a:pPr>
            <a:endParaRPr lang="en-GB" altLang="en-US" sz="2000" i="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animEffect transition="in" filter="wipe(down)">
                                      <p:cBhvr>
                                        <p:cTn id="7" dur="500"/>
                                        <p:tgtEl>
                                          <p:spTgt spid="12292">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292">
                                            <p:txEl>
                                              <p:pRg st="1" end="1"/>
                                            </p:txEl>
                                          </p:spTgt>
                                        </p:tgtEl>
                                        <p:attrNameLst>
                                          <p:attrName>style.visibility</p:attrName>
                                        </p:attrNameLst>
                                      </p:cBhvr>
                                      <p:to>
                                        <p:strVal val="visible"/>
                                      </p:to>
                                    </p:set>
                                    <p:animEffect transition="in" filter="wipe(down)">
                                      <p:cBhvr>
                                        <p:cTn id="10" dur="500"/>
                                        <p:tgtEl>
                                          <p:spTgt spid="12292">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292">
                                            <p:txEl>
                                              <p:pRg st="2" end="2"/>
                                            </p:txEl>
                                          </p:spTgt>
                                        </p:tgtEl>
                                        <p:attrNameLst>
                                          <p:attrName>style.visibility</p:attrName>
                                        </p:attrNameLst>
                                      </p:cBhvr>
                                      <p:to>
                                        <p:strVal val="visible"/>
                                      </p:to>
                                    </p:set>
                                    <p:animEffect transition="in" filter="wipe(down)">
                                      <p:cBhvr>
                                        <p:cTn id="13" dur="500"/>
                                        <p:tgtEl>
                                          <p:spTgt spid="12292">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2292">
                                            <p:txEl>
                                              <p:pRg st="3" end="3"/>
                                            </p:txEl>
                                          </p:spTgt>
                                        </p:tgtEl>
                                        <p:attrNameLst>
                                          <p:attrName>style.visibility</p:attrName>
                                        </p:attrNameLst>
                                      </p:cBhvr>
                                      <p:to>
                                        <p:strVal val="visible"/>
                                      </p:to>
                                    </p:set>
                                    <p:animEffect transition="in" filter="wipe(down)">
                                      <p:cBhvr>
                                        <p:cTn id="16" dur="500"/>
                                        <p:tgtEl>
                                          <p:spTgt spid="1229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2292">
                                            <p:txEl>
                                              <p:pRg st="5" end="5"/>
                                            </p:txEl>
                                          </p:spTgt>
                                        </p:tgtEl>
                                        <p:attrNameLst>
                                          <p:attrName>style.visibility</p:attrName>
                                        </p:attrNameLst>
                                      </p:cBhvr>
                                      <p:to>
                                        <p:strVal val="visible"/>
                                      </p:to>
                                    </p:set>
                                    <p:animEffect transition="in" filter="wipe(down)">
                                      <p:cBhvr>
                                        <p:cTn id="21" dur="500"/>
                                        <p:tgtEl>
                                          <p:spTgt spid="12292">
                                            <p:txEl>
                                              <p:pRg st="5" end="5"/>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2292">
                                            <p:txEl>
                                              <p:pRg st="6" end="6"/>
                                            </p:txEl>
                                          </p:spTgt>
                                        </p:tgtEl>
                                        <p:attrNameLst>
                                          <p:attrName>style.visibility</p:attrName>
                                        </p:attrNameLst>
                                      </p:cBhvr>
                                      <p:to>
                                        <p:strVal val="visible"/>
                                      </p:to>
                                    </p:set>
                                    <p:animEffect transition="in" filter="wipe(down)">
                                      <p:cBhvr>
                                        <p:cTn id="24" dur="500"/>
                                        <p:tgtEl>
                                          <p:spTgt spid="12292">
                                            <p:txEl>
                                              <p:pRg st="6" end="6"/>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2292">
                                            <p:txEl>
                                              <p:pRg st="7" end="7"/>
                                            </p:txEl>
                                          </p:spTgt>
                                        </p:tgtEl>
                                        <p:attrNameLst>
                                          <p:attrName>style.visibility</p:attrName>
                                        </p:attrNameLst>
                                      </p:cBhvr>
                                      <p:to>
                                        <p:strVal val="visible"/>
                                      </p:to>
                                    </p:set>
                                    <p:animEffect transition="in" filter="wipe(down)">
                                      <p:cBhvr>
                                        <p:cTn id="27" dur="500"/>
                                        <p:tgtEl>
                                          <p:spTgt spid="12292">
                                            <p:txEl>
                                              <p:pRg st="7" end="7"/>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2292">
                                            <p:txEl>
                                              <p:pRg st="8" end="8"/>
                                            </p:txEl>
                                          </p:spTgt>
                                        </p:tgtEl>
                                        <p:attrNameLst>
                                          <p:attrName>style.visibility</p:attrName>
                                        </p:attrNameLst>
                                      </p:cBhvr>
                                      <p:to>
                                        <p:strVal val="visible"/>
                                      </p:to>
                                    </p:set>
                                    <p:animEffect transition="in" filter="wipe(down)">
                                      <p:cBhvr>
                                        <p:cTn id="30" dur="500"/>
                                        <p:tgtEl>
                                          <p:spTgt spid="12292">
                                            <p:txEl>
                                              <p:pRg st="8" end="8"/>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292">
                                            <p:txEl>
                                              <p:pRg st="9" end="9"/>
                                            </p:txEl>
                                          </p:spTgt>
                                        </p:tgtEl>
                                        <p:attrNameLst>
                                          <p:attrName>style.visibility</p:attrName>
                                        </p:attrNameLst>
                                      </p:cBhvr>
                                      <p:to>
                                        <p:strVal val="visible"/>
                                      </p:to>
                                    </p:set>
                                    <p:animEffect transition="in" filter="wipe(down)">
                                      <p:cBhvr>
                                        <p:cTn id="33" dur="500"/>
                                        <p:tgtEl>
                                          <p:spTgt spid="12292">
                                            <p:txEl>
                                              <p:pRg st="9" end="9"/>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2292">
                                            <p:txEl>
                                              <p:pRg st="10" end="10"/>
                                            </p:txEl>
                                          </p:spTgt>
                                        </p:tgtEl>
                                        <p:attrNameLst>
                                          <p:attrName>style.visibility</p:attrName>
                                        </p:attrNameLst>
                                      </p:cBhvr>
                                      <p:to>
                                        <p:strVal val="visible"/>
                                      </p:to>
                                    </p:set>
                                    <p:animEffect transition="in" filter="wipe(down)">
                                      <p:cBhvr>
                                        <p:cTn id="36" dur="500"/>
                                        <p:tgtEl>
                                          <p:spTgt spid="12292">
                                            <p:txEl>
                                              <p:pRg st="10" end="10"/>
                                            </p:tx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2292">
                                            <p:txEl>
                                              <p:pRg st="11" end="11"/>
                                            </p:txEl>
                                          </p:spTgt>
                                        </p:tgtEl>
                                        <p:attrNameLst>
                                          <p:attrName>style.visibility</p:attrName>
                                        </p:attrNameLst>
                                      </p:cBhvr>
                                      <p:to>
                                        <p:strVal val="visible"/>
                                      </p:to>
                                    </p:set>
                                    <p:animEffect transition="in" filter="wipe(down)">
                                      <p:cBhvr>
                                        <p:cTn id="39" dur="500"/>
                                        <p:tgtEl>
                                          <p:spTgt spid="1229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7"/>
          <p:cNvSpPr>
            <a:spLocks noChangeArrowheads="1"/>
          </p:cNvSpPr>
          <p:nvPr/>
        </p:nvSpPr>
        <p:spPr bwMode="auto">
          <a:xfrm>
            <a:off x="4457700" y="3260725"/>
            <a:ext cx="226344" cy="276999"/>
          </a:xfrm>
          <a:prstGeom prst="rect">
            <a:avLst/>
          </a:prstGeom>
          <a:noFill/>
          <a:ln w="9525">
            <a:noFill/>
            <a:miter lim="800000"/>
            <a:headEnd/>
            <a:tailEnd/>
          </a:ln>
        </p:spPr>
        <p:txBody>
          <a:bodyPr wrap="none">
            <a:spAutoFit/>
          </a:bodyPr>
          <a:lstStyle/>
          <a:p>
            <a:r>
              <a:rPr kumimoji="1" lang="en-GB" altLang="en-US">
                <a:solidFill>
                  <a:srgbClr val="DBE0E7"/>
                </a:solidFill>
              </a:rPr>
              <a:t>l</a:t>
            </a:r>
          </a:p>
        </p:txBody>
      </p:sp>
      <p:sp>
        <p:nvSpPr>
          <p:cNvPr id="27652" name="Rectangle 8"/>
          <p:cNvSpPr>
            <a:spLocks noGrp="1" noChangeArrowheads="1"/>
          </p:cNvSpPr>
          <p:nvPr>
            <p:ph type="title"/>
          </p:nvPr>
        </p:nvSpPr>
        <p:spPr>
          <a:xfrm>
            <a:off x="952500" y="1266827"/>
            <a:ext cx="7467600" cy="804851"/>
          </a:xfrm>
        </p:spPr>
        <p:txBody>
          <a:bodyPr/>
          <a:lstStyle/>
          <a:p>
            <a:pPr>
              <a:defRPr/>
            </a:pPr>
            <a:r>
              <a:rPr lang="en-GB" sz="3200" kern="1200" dirty="0"/>
              <a:t>Phase 5. Audit </a:t>
            </a:r>
            <a:r>
              <a:rPr lang="en-GB" sz="3200" kern="1200" dirty="0" err="1"/>
              <a:t>externe</a:t>
            </a:r>
            <a:endParaRPr lang="en-GB" sz="3200" kern="1200" dirty="0"/>
          </a:p>
        </p:txBody>
      </p:sp>
      <p:sp>
        <p:nvSpPr>
          <p:cNvPr id="14341" name="Rectangle 9"/>
          <p:cNvSpPr>
            <a:spLocks noGrp="1" noChangeArrowheads="1"/>
          </p:cNvSpPr>
          <p:nvPr>
            <p:ph type="body" idx="1"/>
          </p:nvPr>
        </p:nvSpPr>
        <p:spPr>
          <a:xfrm>
            <a:off x="571472" y="2205038"/>
            <a:ext cx="8105802" cy="4438672"/>
          </a:xfrm>
        </p:spPr>
        <p:txBody>
          <a:bodyPr/>
          <a:lstStyle/>
          <a:p>
            <a:pPr marL="0" indent="0">
              <a:buFontTx/>
              <a:buNone/>
            </a:pPr>
            <a:r>
              <a:rPr lang="fr-FR" altLang="en-US" b="1" dirty="0"/>
              <a:t>Institution supérieure de contrôle (ISC)</a:t>
            </a:r>
            <a:r>
              <a:rPr lang="en-GB" altLang="en-US" i="0" dirty="0"/>
              <a:t> </a:t>
            </a:r>
          </a:p>
          <a:p>
            <a:pPr marL="0" indent="0">
              <a:buFontTx/>
              <a:buNone/>
            </a:pPr>
            <a:r>
              <a:rPr lang="fr-FR" dirty="0"/>
              <a:t>La principale tâche des institutions supérieures de contrôle des finances publiques (ISC) consiste à vérifier si les deniers publics sont dépensés en veillant aux aspects d’économie, de rendement et de conformité aux législations et réglementations en vigueur. Pour bien s’acquitter de leurs tâches, les ISC doivent être indépendantes des entités qu’elles contrôlent et doivent être protégées de toute forme d’influence externe.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1">
                                            <p:txEl>
                                              <p:pRg st="0" end="0"/>
                                            </p:txEl>
                                          </p:spTgt>
                                        </p:tgtEl>
                                        <p:attrNameLst>
                                          <p:attrName>style.visibility</p:attrName>
                                        </p:attrNameLst>
                                      </p:cBhvr>
                                      <p:to>
                                        <p:strVal val="visible"/>
                                      </p:to>
                                    </p:set>
                                    <p:anim calcmode="lin" valueType="num">
                                      <p:cBhvr additive="base">
                                        <p:cTn id="7" dur="500" fill="hold"/>
                                        <p:tgtEl>
                                          <p:spTgt spid="1434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1">
                                            <p:txEl>
                                              <p:pRg st="1" end="1"/>
                                            </p:txEl>
                                          </p:spTgt>
                                        </p:tgtEl>
                                        <p:attrNameLst>
                                          <p:attrName>style.visibility</p:attrName>
                                        </p:attrNameLst>
                                      </p:cBhvr>
                                      <p:to>
                                        <p:strVal val="visible"/>
                                      </p:to>
                                    </p:set>
                                    <p:anim calcmode="lin" valueType="num">
                                      <p:cBhvr additive="base">
                                        <p:cTn id="13" dur="500" fill="hold"/>
                                        <p:tgtEl>
                                          <p:spTgt spid="1434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4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Lst>
  </p:timing>
</p:sld>
</file>

<file path=ppt/theme/theme1.xml><?xml version="1.0" encoding="utf-8"?>
<a:theme xmlns:a="http://schemas.openxmlformats.org/drawingml/2006/main" name="Slide_Master">
  <a:themeElements>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3753</TotalTime>
  <Words>1075</Words>
  <Application>Microsoft Office PowerPoint</Application>
  <PresentationFormat>On-screen Show (4:3)</PresentationFormat>
  <Paragraphs>188</Paragraphs>
  <Slides>14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Courier New</vt:lpstr>
      <vt:lpstr>Times New Roman</vt:lpstr>
      <vt:lpstr>Verdana</vt:lpstr>
      <vt:lpstr>Wingdings</vt:lpstr>
      <vt:lpstr>Slide_Master</vt:lpstr>
      <vt:lpstr>INTRODUCTION TO  PUBLIC FINANCE MANAGEMENT</vt:lpstr>
      <vt:lpstr>PowerPoint Presentation</vt:lpstr>
      <vt:lpstr>PowerPoint Presentation</vt:lpstr>
      <vt:lpstr>PowerPoint Presentation</vt:lpstr>
      <vt:lpstr>PowerPoint Presentation</vt:lpstr>
      <vt:lpstr>Phase 3. Exécution du budget</vt:lpstr>
      <vt:lpstr>PowerPoint Presentation</vt:lpstr>
      <vt:lpstr>Phase 4. Comptabilité et rapports</vt:lpstr>
      <vt:lpstr>Phase 5. Audit externe</vt:lpstr>
      <vt:lpstr>PowerPoint Presentation</vt:lpstr>
      <vt:lpstr>Les acteurs (1)</vt:lpstr>
      <vt:lpstr>Les acteurs (2)</vt:lpstr>
      <vt:lpstr>   Organisation et fonctions du ministère des finances (1)</vt:lpstr>
      <vt:lpstr>PowerPoint Presentation</vt:lpstr>
    </vt:vector>
  </TitlesOfParts>
  <Company>European Commission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PUBLIC FINANCE MANAGEMENT</dc:title>
  <dc:creator>Yiannis</dc:creator>
  <cp:lastModifiedBy>Florence Brosset-Heckel</cp:lastModifiedBy>
  <cp:revision>268</cp:revision>
  <cp:lastPrinted>2013-05-20T17:57:16Z</cp:lastPrinted>
  <dcterms:created xsi:type="dcterms:W3CDTF">2011-10-28T10:25:18Z</dcterms:created>
  <dcterms:modified xsi:type="dcterms:W3CDTF">2016-12-21T15:09:16Z</dcterms:modified>
</cp:coreProperties>
</file>