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8"/>
  </p:notesMasterIdLst>
  <p:handoutMasterIdLst>
    <p:handoutMasterId r:id="rId29"/>
  </p:handoutMasterIdLst>
  <p:sldIdLst>
    <p:sldId id="301" r:id="rId2"/>
    <p:sldId id="363" r:id="rId3"/>
    <p:sldId id="318" r:id="rId4"/>
    <p:sldId id="369" r:id="rId5"/>
    <p:sldId id="370" r:id="rId6"/>
    <p:sldId id="371" r:id="rId7"/>
    <p:sldId id="372" r:id="rId8"/>
    <p:sldId id="373" r:id="rId9"/>
    <p:sldId id="302" r:id="rId10"/>
    <p:sldId id="332" r:id="rId11"/>
    <p:sldId id="349" r:id="rId12"/>
    <p:sldId id="365" r:id="rId13"/>
    <p:sldId id="351" r:id="rId14"/>
    <p:sldId id="352" r:id="rId15"/>
    <p:sldId id="353" r:id="rId16"/>
    <p:sldId id="354" r:id="rId17"/>
    <p:sldId id="355" r:id="rId18"/>
    <p:sldId id="356" r:id="rId19"/>
    <p:sldId id="366" r:id="rId20"/>
    <p:sldId id="367" r:id="rId21"/>
    <p:sldId id="359" r:id="rId22"/>
    <p:sldId id="360" r:id="rId23"/>
    <p:sldId id="361" r:id="rId24"/>
    <p:sldId id="368" r:id="rId25"/>
    <p:sldId id="347" r:id="rId26"/>
    <p:sldId id="374"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1284" y="-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1794" y="12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9DC2B8B-5404-4A74-9A87-77E3F4F6AC6C}" type="datetimeFigureOut">
              <a:rPr lang="en-GB" smtClean="0"/>
              <a:pPr/>
              <a:t>05/05/2014</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13B8251-D211-4D99-B62E-4E780CA4D81A}" type="slidenum">
              <a:rPr lang="en-GB" smtClean="0"/>
              <a:pPr/>
              <a:t>‹#›</a:t>
            </a:fld>
            <a:endParaRPr lang="en-GB"/>
          </a:p>
        </p:txBody>
      </p:sp>
    </p:spTree>
    <p:extLst>
      <p:ext uri="{BB962C8B-B14F-4D97-AF65-F5344CB8AC3E}">
        <p14:creationId xmlns:p14="http://schemas.microsoft.com/office/powerpoint/2010/main" val="3415332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E75231-31C7-46E0-BD97-764A4636116E}" type="datetimeFigureOut">
              <a:rPr lang="en-GB" smtClean="0"/>
              <a:pPr/>
              <a:t>05/05/2014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22F5FB-7EAC-4439-8829-28BAA4E753B3}" type="slidenum">
              <a:rPr lang="en-GB" smtClean="0"/>
              <a:pPr/>
              <a:t>‹#›</a:t>
            </a:fld>
            <a:endParaRPr lang="en-GB"/>
          </a:p>
        </p:txBody>
      </p:sp>
    </p:spTree>
    <p:extLst>
      <p:ext uri="{BB962C8B-B14F-4D97-AF65-F5344CB8AC3E}">
        <p14:creationId xmlns:p14="http://schemas.microsoft.com/office/powerpoint/2010/main" val="2960585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a:lstStyle/>
          <a:p>
            <a:endParaRPr lang="en-GB" smtClean="0">
              <a:ea typeface="ＭＳ Ｐゴシック" pitchFamily="34" charset="-128"/>
            </a:endParaRPr>
          </a:p>
        </p:txBody>
      </p:sp>
      <p:sp>
        <p:nvSpPr>
          <p:cNvPr id="19460" name="Slide Number Placeholder 3"/>
          <p:cNvSpPr>
            <a:spLocks noGrp="1"/>
          </p:cNvSpPr>
          <p:nvPr>
            <p:ph type="sldNum" sz="quarter" idx="5"/>
          </p:nvPr>
        </p:nvSpPr>
        <p:spPr bwMode="auto">
          <a:noFill/>
          <a:ln>
            <a:miter lim="800000"/>
            <a:headEnd/>
            <a:tailEnd/>
          </a:ln>
        </p:spPr>
        <p:txBody>
          <a:bodyPr/>
          <a:lstStyle/>
          <a:p>
            <a:fld id="{2C55A3BE-ED56-4B31-AA0F-069DD4FA7B46}" type="slidenum">
              <a:rPr lang="en-US" smtClean="0">
                <a:ea typeface="ＭＳ Ｐゴシック" pitchFamily="34" charset="-128"/>
              </a:rPr>
              <a:pPr/>
              <a:t>1</a:t>
            </a:fld>
            <a:endParaRPr lang="en-US"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ChangeArrowheads="1" noTextEdit="1"/>
          </p:cNvSpPr>
          <p:nvPr>
            <p:ph type="sldImg"/>
          </p:nvPr>
        </p:nvSpPr>
        <p:spPr>
          <a:ln/>
        </p:spPr>
      </p:sp>
      <p:sp>
        <p:nvSpPr>
          <p:cNvPr id="47106" name="Rectangle 3"/>
          <p:cNvSpPr>
            <a:spLocks noGrp="1" noChangeArrowheads="1"/>
          </p:cNvSpPr>
          <p:nvPr>
            <p:ph type="body" idx="1"/>
          </p:nvPr>
        </p:nvSpPr>
        <p:spPr>
          <a:noFill/>
          <a:ln/>
        </p:spPr>
        <p:txBody>
          <a:bodyPr/>
          <a:lstStyle/>
          <a:p>
            <a:pPr eaLnBrk="1" hangingPunct="1"/>
            <a:endParaRPr lang="en-AU" smtClean="0">
              <a:ea typeface="ＭＳ Ｐゴシック"/>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F71222-5D57-4446-A56F-BEC958FF6312}" type="slidenum">
              <a:rPr lang="en-US" smtClean="0"/>
              <a:pPr/>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descr="template-PPT-cover.jpg"/>
          <p:cNvPicPr>
            <a:picLocks noChangeAspect="1"/>
          </p:cNvPicPr>
          <p:nvPr/>
        </p:nvPicPr>
        <p:blipFill>
          <a:blip r:embed="rId2" cstate="print"/>
          <a:srcRect/>
          <a:stretch>
            <a:fillRect/>
          </a:stretch>
        </p:blipFill>
        <p:spPr bwMode="auto">
          <a:xfrm>
            <a:off x="0" y="6350"/>
            <a:ext cx="9144000" cy="6851650"/>
          </a:xfrm>
          <a:prstGeom prst="rect">
            <a:avLst/>
          </a:prstGeom>
          <a:noFill/>
          <a:ln w="9525">
            <a:noFill/>
            <a:miter lim="800000"/>
            <a:headEnd/>
            <a:tailEnd/>
          </a:ln>
        </p:spPr>
      </p:pic>
      <p:pic>
        <p:nvPicPr>
          <p:cNvPr id="5" name="Picture 7" descr="GCCA-logo-(3)-for-dark-background.png"/>
          <p:cNvPicPr>
            <a:picLocks noChangeAspect="1"/>
          </p:cNvPicPr>
          <p:nvPr/>
        </p:nvPicPr>
        <p:blipFill>
          <a:blip r:embed="rId3" cstate="print"/>
          <a:srcRect/>
          <a:stretch>
            <a:fillRect/>
          </a:stretch>
        </p:blipFill>
        <p:spPr bwMode="auto">
          <a:xfrm>
            <a:off x="7159625" y="5121275"/>
            <a:ext cx="1984375" cy="1401763"/>
          </a:xfrm>
          <a:prstGeom prst="rect">
            <a:avLst/>
          </a:prstGeom>
          <a:noFill/>
          <a:ln w="9525">
            <a:noFill/>
            <a:miter lim="800000"/>
            <a:headEnd/>
            <a:tailEnd/>
          </a:ln>
        </p:spPr>
      </p:pic>
      <p:pic>
        <p:nvPicPr>
          <p:cNvPr id="6" name="Picture 9"/>
          <p:cNvPicPr>
            <a:picLocks noChangeAspect="1"/>
          </p:cNvPicPr>
          <p:nvPr/>
        </p:nvPicPr>
        <p:blipFill>
          <a:blip r:embed="rId4" cstate="print"/>
          <a:srcRect/>
          <a:stretch>
            <a:fillRect/>
          </a:stretch>
        </p:blipFill>
        <p:spPr bwMode="auto">
          <a:xfrm>
            <a:off x="3814763" y="5292725"/>
            <a:ext cx="1419225" cy="981075"/>
          </a:xfrm>
          <a:prstGeom prst="rect">
            <a:avLst/>
          </a:prstGeom>
          <a:noFill/>
          <a:ln w="9525">
            <a:noFill/>
            <a:miter lim="800000"/>
            <a:headEnd/>
            <a:tailEnd/>
          </a:ln>
        </p:spPr>
      </p:pic>
      <p:sp>
        <p:nvSpPr>
          <p:cNvPr id="7" name="Subtitle 2"/>
          <p:cNvSpPr txBox="1">
            <a:spLocks/>
          </p:cNvSpPr>
          <p:nvPr/>
        </p:nvSpPr>
        <p:spPr bwMode="auto">
          <a:xfrm>
            <a:off x="2344738" y="6169025"/>
            <a:ext cx="5427662" cy="354013"/>
          </a:xfrm>
          <a:prstGeom prst="rect">
            <a:avLst/>
          </a:prstGeom>
          <a:noFill/>
          <a:ln w="9525">
            <a:noFill/>
            <a:miter lim="800000"/>
            <a:headEnd/>
            <a:tailEnd/>
          </a:ln>
        </p:spPr>
        <p:txBody>
          <a:bodyPr/>
          <a:lstStyle>
            <a:lvl1pPr marL="0" indent="0" algn="ctr">
              <a:buNone/>
              <a:defRPr>
                <a:ln>
                  <a:noFill/>
                </a:ln>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defRPr/>
            </a:pPr>
            <a:r>
              <a:rPr lang="en-US" sz="1000" b="1" i="1" dirty="0" smtClean="0"/>
              <a:t>An initiative of the ACP Group of States funded by the European Union</a:t>
            </a:r>
            <a:endParaRPr lang="fr-BE" sz="1000" b="1" dirty="0" smtClean="0"/>
          </a:p>
          <a:p>
            <a:pPr eaLnBrk="0" hangingPunct="0">
              <a:spcBef>
                <a:spcPct val="20000"/>
              </a:spcBef>
              <a:buClr>
                <a:srgbClr val="7F7F7F"/>
              </a:buClr>
              <a:buFont typeface="Arial" charset="0"/>
              <a:buNone/>
              <a:defRPr/>
            </a:pPr>
            <a:endParaRPr lang="en-US" sz="3200" dirty="0">
              <a:latin typeface="Arial"/>
              <a:ea typeface="ＭＳ Ｐゴシック" charset="-128"/>
              <a:cs typeface="Arial"/>
            </a:endParaRPr>
          </a:p>
        </p:txBody>
      </p:sp>
      <p:sp>
        <p:nvSpPr>
          <p:cNvPr id="8" name="Rectangle 1"/>
          <p:cNvSpPr>
            <a:spLocks noChangeArrowheads="1"/>
          </p:cNvSpPr>
          <p:nvPr/>
        </p:nvSpPr>
        <p:spPr bwMode="auto">
          <a:xfrm>
            <a:off x="0" y="44450"/>
            <a:ext cx="184150" cy="368300"/>
          </a:xfrm>
          <a:prstGeom prst="rect">
            <a:avLst/>
          </a:prstGeom>
          <a:noFill/>
          <a:ln w="9525">
            <a:noFill/>
            <a:miter lim="800000"/>
            <a:headEnd/>
            <a:tailEnd/>
          </a:ln>
          <a:effectLst/>
        </p:spPr>
        <p:txBody>
          <a:bodyPr wrap="none" anchor="ctr">
            <a:spAutoFit/>
          </a:bodyPr>
          <a:lstStyle/>
          <a:p>
            <a:pPr eaLnBrk="0" hangingPunct="0">
              <a:defRPr/>
            </a:pPr>
            <a:endParaRPr lang="en-US" dirty="0">
              <a:latin typeface="Arial" pitchFamily="34" charset="0"/>
            </a:endParaRPr>
          </a:p>
        </p:txBody>
      </p:sp>
      <p:pic>
        <p:nvPicPr>
          <p:cNvPr id="9" name="Picture 12" descr="euflag.jpg"/>
          <p:cNvPicPr>
            <a:picLocks noChangeAspect="1"/>
          </p:cNvPicPr>
          <p:nvPr/>
        </p:nvPicPr>
        <p:blipFill>
          <a:blip r:embed="rId5" cstate="print"/>
          <a:srcRect/>
          <a:stretch>
            <a:fillRect/>
          </a:stretch>
        </p:blipFill>
        <p:spPr bwMode="auto">
          <a:xfrm>
            <a:off x="5233988" y="5472113"/>
            <a:ext cx="946150" cy="6302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lvl1pPr>
              <a:defRPr baseline="0"/>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n>
                  <a:noFill/>
                </a:ln>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6"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7"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7E6621E9-3B3B-4219-89F9-44648155F9F5}"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9E7534FB-D47C-4F44-940E-67499C089CAB}"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8C1659FD-38BC-4C1E-B242-1BBFEE71E355}"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BE"/>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lvl1pPr>
            <a:lvl2pPr>
              <a:defRPr/>
            </a:lvl2pPr>
            <a:lvl3pPr>
              <a:defRPr/>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9A7051D0-18F5-43BA-989F-574843469CC3}"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5"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C264F1E7-19AC-4201-94AF-52B9122AACB2}"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6"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7"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229E49BE-96BD-420E-B16E-5DB501189019}"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8"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9"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7A4B9758-CA5A-4A9A-BE1E-3BA347DB5504}"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4"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5"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E1328F14-E9ED-44C7-8988-4C43947A0138}"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3"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4"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2551D8BC-E4BB-4EEC-9A0A-720F570C9D07}"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027738"/>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solidFill>
                <a:srgbClr val="000000"/>
              </a:solidFill>
            </a:endParaRPr>
          </a:p>
        </p:txBody>
      </p:sp>
      <p:sp>
        <p:nvSpPr>
          <p:cNvPr id="6" name="Footer Placeholder 4"/>
          <p:cNvSpPr>
            <a:spLocks noGrp="1"/>
          </p:cNvSpPr>
          <p:nvPr>
            <p:ph type="ftr" sz="quarter" idx="11"/>
          </p:nvPr>
        </p:nvSpPr>
        <p:spPr>
          <a:xfrm>
            <a:off x="3124200" y="6027738"/>
            <a:ext cx="2895600" cy="365125"/>
          </a:xfrm>
          <a:prstGeom prst="rect">
            <a:avLst/>
          </a:prstGeom>
        </p:spPr>
        <p:txBody>
          <a:bodyPr/>
          <a:lstStyle>
            <a:lvl1pPr>
              <a:defRPr>
                <a:ea typeface="ＭＳ Ｐゴシック" charset="-128"/>
                <a:cs typeface="ＭＳ Ｐゴシック" charset="-128"/>
              </a:defRPr>
            </a:lvl1pPr>
          </a:lstStyle>
          <a:p>
            <a:pPr>
              <a:defRPr/>
            </a:pPr>
            <a:endParaRPr lang="en-US">
              <a:solidFill>
                <a:srgbClr val="000000"/>
              </a:solidFill>
            </a:endParaRPr>
          </a:p>
        </p:txBody>
      </p:sp>
      <p:sp>
        <p:nvSpPr>
          <p:cNvPr id="7" name="Slide Number Placeholder 5"/>
          <p:cNvSpPr>
            <a:spLocks noGrp="1"/>
          </p:cNvSpPr>
          <p:nvPr>
            <p:ph type="sldNum" sz="quarter" idx="12"/>
          </p:nvPr>
        </p:nvSpPr>
        <p:spPr>
          <a:xfrm>
            <a:off x="3162300" y="6261100"/>
            <a:ext cx="2133600" cy="261938"/>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fld id="{81C1B164-E26D-43E2-B05B-F894839AC175}" type="slidenum">
              <a:rPr lang="en-US" smtClean="0">
                <a:solidFill>
                  <a:srgbClr val="000000"/>
                </a:solidFill>
              </a:rPr>
              <a:pPr>
                <a:defRPr/>
              </a:pPr>
              <a:t>‹#›</a:t>
            </a:fld>
            <a:endParaRPr lang="en-US">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384175"/>
            <a:ext cx="8229600" cy="10382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709738"/>
            <a:ext cx="8229600" cy="3989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7" descr="GCCA logos for PPT.pct"/>
          <p:cNvPicPr>
            <a:picLocks noChangeAspect="1"/>
          </p:cNvPicPr>
          <p:nvPr/>
        </p:nvPicPr>
        <p:blipFill>
          <a:blip r:embed="rId14" cstate="print"/>
          <a:srcRect/>
          <a:stretch>
            <a:fillRect/>
          </a:stretch>
        </p:blipFill>
        <p:spPr bwMode="auto">
          <a:xfrm>
            <a:off x="4811713" y="5643563"/>
            <a:ext cx="4332287" cy="1214437"/>
          </a:xfrm>
          <a:prstGeom prst="rect">
            <a:avLst/>
          </a:prstGeom>
          <a:noFill/>
          <a:ln w="9525">
            <a:noFill/>
            <a:miter lim="800000"/>
            <a:headEnd/>
            <a:tailEnd/>
          </a:ln>
        </p:spPr>
      </p:pic>
      <p:pic>
        <p:nvPicPr>
          <p:cNvPr id="1029" name="Picture 2" descr="template-PPT-design-inter.jpg"/>
          <p:cNvPicPr>
            <a:picLocks noChangeAspect="1"/>
          </p:cNvPicPr>
          <p:nvPr/>
        </p:nvPicPr>
        <p:blipFill>
          <a:blip r:embed="rId15" cstate="print"/>
          <a:srcRect/>
          <a:stretch>
            <a:fillRect/>
          </a:stretch>
        </p:blipFill>
        <p:spPr bwMode="auto">
          <a:xfrm>
            <a:off x="-6350" y="-4763"/>
            <a:ext cx="9161463" cy="6870701"/>
          </a:xfrm>
          <a:prstGeom prst="rect">
            <a:avLst/>
          </a:prstGeom>
          <a:noFill/>
          <a:ln w="9525">
            <a:noFill/>
            <a:miter lim="800000"/>
            <a:headEnd/>
            <a:tailEnd/>
          </a:ln>
        </p:spPr>
      </p:pic>
      <p:pic>
        <p:nvPicPr>
          <p:cNvPr id="1030" name="Picture 6" descr="logo_acp.jpg"/>
          <p:cNvPicPr>
            <a:picLocks noChangeAspect="1"/>
          </p:cNvPicPr>
          <p:nvPr/>
        </p:nvPicPr>
        <p:blipFill>
          <a:blip r:embed="rId16" cstate="print"/>
          <a:srcRect/>
          <a:stretch>
            <a:fillRect/>
          </a:stretch>
        </p:blipFill>
        <p:spPr bwMode="auto">
          <a:xfrm>
            <a:off x="8062913" y="5924550"/>
            <a:ext cx="868362" cy="6318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par>
    </p:tnLst>
  </p:timing>
  <p:hf hdr="0" ftr="0" dt="0"/>
  <p:txStyles>
    <p:titleStyle>
      <a:lvl1pPr algn="ctr" defTabSz="457200" rtl="0" eaLnBrk="1" fontAlgn="base" hangingPunct="1">
        <a:spcBef>
          <a:spcPct val="0"/>
        </a:spcBef>
        <a:spcAft>
          <a:spcPct val="0"/>
        </a:spcAft>
        <a:defRPr sz="4400" kern="1200">
          <a:solidFill>
            <a:schemeClr val="bg1"/>
          </a:solidFill>
          <a:latin typeface="Arial"/>
          <a:ea typeface="ＭＳ Ｐゴシック" charset="-128"/>
          <a:cs typeface="Arial"/>
        </a:defRPr>
      </a:lvl1pPr>
      <a:lvl2pPr algn="ctr" defTabSz="457200" rtl="0" eaLnBrk="1" fontAlgn="base" hangingPunct="1">
        <a:spcBef>
          <a:spcPct val="0"/>
        </a:spcBef>
        <a:spcAft>
          <a:spcPct val="0"/>
        </a:spcAft>
        <a:defRPr sz="4400">
          <a:solidFill>
            <a:schemeClr val="bg1"/>
          </a:solidFill>
          <a:latin typeface="Arial" charset="0"/>
          <a:ea typeface="ＭＳ Ｐゴシック" charset="-128"/>
          <a:cs typeface="Arial" charset="0"/>
        </a:defRPr>
      </a:lvl2pPr>
      <a:lvl3pPr algn="ctr" defTabSz="457200" rtl="0" eaLnBrk="1" fontAlgn="base" hangingPunct="1">
        <a:spcBef>
          <a:spcPct val="0"/>
        </a:spcBef>
        <a:spcAft>
          <a:spcPct val="0"/>
        </a:spcAft>
        <a:defRPr sz="4400">
          <a:solidFill>
            <a:schemeClr val="bg1"/>
          </a:solidFill>
          <a:latin typeface="Arial" charset="0"/>
          <a:ea typeface="ＭＳ Ｐゴシック" charset="-128"/>
          <a:cs typeface="Arial" charset="0"/>
        </a:defRPr>
      </a:lvl3pPr>
      <a:lvl4pPr algn="ctr" defTabSz="457200" rtl="0" eaLnBrk="1" fontAlgn="base" hangingPunct="1">
        <a:spcBef>
          <a:spcPct val="0"/>
        </a:spcBef>
        <a:spcAft>
          <a:spcPct val="0"/>
        </a:spcAft>
        <a:defRPr sz="4400">
          <a:solidFill>
            <a:schemeClr val="bg1"/>
          </a:solidFill>
          <a:latin typeface="Arial" charset="0"/>
          <a:ea typeface="ＭＳ Ｐゴシック" charset="-128"/>
          <a:cs typeface="Arial" charset="0"/>
        </a:defRPr>
      </a:lvl4pPr>
      <a:lvl5pPr algn="ctr" defTabSz="457200" rtl="0" eaLnBrk="1" fontAlgn="base" hangingPunct="1">
        <a:spcBef>
          <a:spcPct val="0"/>
        </a:spcBef>
        <a:spcAft>
          <a:spcPct val="0"/>
        </a:spcAft>
        <a:defRPr sz="4400">
          <a:solidFill>
            <a:schemeClr val="bg1"/>
          </a:solidFill>
          <a:latin typeface="Arial" charset="0"/>
          <a:ea typeface="ＭＳ Ｐゴシック" charset="-128"/>
          <a:cs typeface="Arial"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Clr>
          <a:srgbClr val="7F7F7F"/>
        </a:buClr>
        <a:buFont typeface="Arial" charset="0"/>
        <a:buChar char="•"/>
        <a:defRPr sz="3200" kern="1200">
          <a:solidFill>
            <a:srgbClr val="573206"/>
          </a:solidFill>
          <a:latin typeface="Arial"/>
          <a:ea typeface="ＭＳ Ｐゴシック" charset="-128"/>
          <a:cs typeface="Arial"/>
        </a:defRPr>
      </a:lvl1pPr>
      <a:lvl2pPr marL="742950" indent="-285750" algn="l" defTabSz="457200" rtl="0" eaLnBrk="1" fontAlgn="base" hangingPunct="1">
        <a:spcBef>
          <a:spcPct val="20000"/>
        </a:spcBef>
        <a:spcAft>
          <a:spcPct val="0"/>
        </a:spcAft>
        <a:buClr>
          <a:srgbClr val="7F7F7F"/>
        </a:buClr>
        <a:buFont typeface="Arial" charset="0"/>
        <a:buChar char="–"/>
        <a:defRPr sz="2800" kern="1200">
          <a:solidFill>
            <a:srgbClr val="573206"/>
          </a:solidFill>
          <a:latin typeface="Arial"/>
          <a:ea typeface="ＭＳ Ｐゴシック" charset="-128"/>
          <a:cs typeface="Arial"/>
        </a:defRPr>
      </a:lvl2pPr>
      <a:lvl3pPr marL="1143000" indent="-228600" algn="l" defTabSz="457200" rtl="0" eaLnBrk="1" fontAlgn="base" hangingPunct="1">
        <a:spcBef>
          <a:spcPct val="20000"/>
        </a:spcBef>
        <a:spcAft>
          <a:spcPct val="0"/>
        </a:spcAft>
        <a:buClr>
          <a:srgbClr val="7F7F7F"/>
        </a:buClr>
        <a:buFont typeface="Arial" charset="0"/>
        <a:buChar char="•"/>
        <a:defRPr sz="2400" kern="1200">
          <a:solidFill>
            <a:srgbClr val="573206"/>
          </a:solidFill>
          <a:latin typeface="Arial"/>
          <a:ea typeface="ＭＳ Ｐゴシック" charset="-128"/>
          <a:cs typeface="Arial"/>
        </a:defRPr>
      </a:lvl3pPr>
      <a:lvl4pPr marL="1600200" indent="-228600" algn="l" defTabSz="457200" rtl="0" eaLnBrk="1" fontAlgn="base" hangingPunct="1">
        <a:spcBef>
          <a:spcPct val="20000"/>
        </a:spcBef>
        <a:spcAft>
          <a:spcPct val="0"/>
        </a:spcAft>
        <a:buClr>
          <a:srgbClr val="7F7F7F"/>
        </a:buClr>
        <a:buFont typeface="Arial" charset="0"/>
        <a:buChar char="–"/>
        <a:defRPr sz="2000" kern="1200">
          <a:solidFill>
            <a:srgbClr val="573206"/>
          </a:solidFill>
          <a:latin typeface="Arial"/>
          <a:ea typeface="ＭＳ Ｐゴシック" charset="-128"/>
          <a:cs typeface="Arial"/>
        </a:defRPr>
      </a:lvl4pPr>
      <a:lvl5pPr marL="2057400" indent="-228600" algn="l" defTabSz="457200" rtl="0" eaLnBrk="1" fontAlgn="base" hangingPunct="1">
        <a:spcBef>
          <a:spcPct val="20000"/>
        </a:spcBef>
        <a:spcAft>
          <a:spcPct val="0"/>
        </a:spcAft>
        <a:buClr>
          <a:srgbClr val="7F7F7F"/>
        </a:buClr>
        <a:buFont typeface="Arial" charset="0"/>
        <a:buChar char="»"/>
        <a:defRPr sz="2000" kern="1200">
          <a:solidFill>
            <a:srgbClr val="573206"/>
          </a:solidFill>
          <a:latin typeface="Arial"/>
          <a:ea typeface="ＭＳ Ｐゴシック"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jpeg"/><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xml"/><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3.xml"/><Relationship Id="rId4" Type="http://schemas.microsoft.com/office/2007/relationships/hdphoto" Target="../media/hdphoto5.wdp"/></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title 2"/>
          <p:cNvSpPr>
            <a:spLocks noGrp="1"/>
          </p:cNvSpPr>
          <p:nvPr>
            <p:ph type="subTitle" idx="1"/>
          </p:nvPr>
        </p:nvSpPr>
        <p:spPr>
          <a:xfrm>
            <a:off x="161925" y="609600"/>
            <a:ext cx="8696325" cy="1123950"/>
          </a:xfrm>
        </p:spPr>
        <p:txBody>
          <a:bodyPr/>
          <a:lstStyle/>
          <a:p>
            <a:endParaRPr lang="en-GB" sz="1000" dirty="0" smtClean="0">
              <a:latin typeface="Arial" charset="0"/>
              <a:ea typeface="ＭＳ Ｐゴシック" pitchFamily="34" charset="-128"/>
              <a:cs typeface="Arial" charset="0"/>
            </a:endParaRPr>
          </a:p>
          <a:p>
            <a:endParaRPr lang="en-GB" sz="1000" dirty="0" smtClean="0">
              <a:latin typeface="Arial" charset="0"/>
              <a:ea typeface="ＭＳ Ｐゴシック" pitchFamily="34" charset="-128"/>
              <a:cs typeface="Arial" charset="0"/>
            </a:endParaRPr>
          </a:p>
          <a:p>
            <a:pPr>
              <a:defRPr/>
            </a:pPr>
            <a:r>
              <a:rPr lang="en-US" sz="2400" b="1" kern="0" dirty="0" smtClean="0">
                <a:solidFill>
                  <a:srgbClr val="FFFFFF"/>
                </a:solidFill>
              </a:rPr>
              <a:t>Second Regional Technical Meeting</a:t>
            </a:r>
          </a:p>
          <a:p>
            <a:pPr>
              <a:defRPr/>
            </a:pPr>
            <a:r>
              <a:rPr lang="en-US" sz="2400" b="1" kern="0" dirty="0" smtClean="0">
                <a:solidFill>
                  <a:srgbClr val="FFFFFF"/>
                </a:solidFill>
              </a:rPr>
              <a:t>5, 6  and 7</a:t>
            </a:r>
            <a:r>
              <a:rPr lang="en-US" sz="2400" b="1" kern="0" baseline="30000" dirty="0" smtClean="0">
                <a:solidFill>
                  <a:srgbClr val="FFFFFF"/>
                </a:solidFill>
              </a:rPr>
              <a:t>th</a:t>
            </a:r>
            <a:r>
              <a:rPr lang="en-US" sz="2400" b="1" kern="0" dirty="0" smtClean="0">
                <a:solidFill>
                  <a:srgbClr val="FFFFFF"/>
                </a:solidFill>
              </a:rPr>
              <a:t> May, 2014</a:t>
            </a:r>
          </a:p>
          <a:p>
            <a:pPr>
              <a:defRPr/>
            </a:pPr>
            <a:r>
              <a:rPr lang="en-US" sz="2400" b="1" kern="0" dirty="0" smtClean="0">
                <a:solidFill>
                  <a:srgbClr val="FFFFFF"/>
                </a:solidFill>
              </a:rPr>
              <a:t>ACP House – Brussels</a:t>
            </a:r>
          </a:p>
          <a:p>
            <a:r>
              <a:rPr lang="en-GB" sz="2300" dirty="0" smtClean="0">
                <a:latin typeface="Arial" charset="0"/>
                <a:ea typeface="ＭＳ Ｐゴシック" pitchFamily="34" charset="-128"/>
                <a:cs typeface="Arial" charset="0"/>
              </a:rPr>
              <a:t/>
            </a:r>
            <a:br>
              <a:rPr lang="en-GB" sz="2300" dirty="0" smtClean="0">
                <a:latin typeface="Arial" charset="0"/>
                <a:ea typeface="ＭＳ Ｐゴシック" pitchFamily="34" charset="-128"/>
                <a:cs typeface="Arial" charset="0"/>
              </a:rPr>
            </a:br>
            <a:r>
              <a:rPr lang="en-GB" sz="2300" dirty="0" smtClean="0">
                <a:latin typeface="Arial" charset="0"/>
                <a:ea typeface="ＭＳ Ｐゴシック" pitchFamily="34" charset="-128"/>
                <a:cs typeface="Arial" charset="0"/>
              </a:rPr>
              <a:t>INTEGRATED DISASTER RISK REDUCTION &amp; CLIMATE CHANGE ADAPTATION</a:t>
            </a:r>
            <a:endParaRPr lang="en-US" sz="2400" kern="0" dirty="0" smtClean="0">
              <a:solidFill>
                <a:srgbClr val="FFFFFF"/>
              </a:solidFill>
            </a:endParaRPr>
          </a:p>
          <a:p>
            <a:endParaRPr lang="en-US" sz="2400" kern="0" dirty="0" smtClean="0">
              <a:solidFill>
                <a:srgbClr val="FFFFFF"/>
              </a:solidFill>
            </a:endParaRPr>
          </a:p>
          <a:p>
            <a:r>
              <a:rPr lang="en-US" sz="2400" kern="0" dirty="0" smtClean="0">
                <a:solidFill>
                  <a:srgbClr val="FFFFFF"/>
                </a:solidFill>
              </a:rPr>
              <a:t>PACIFIC REGION</a:t>
            </a:r>
          </a:p>
        </p:txBody>
      </p:sp>
      <p:sp>
        <p:nvSpPr>
          <p:cNvPr id="4" name="Rectangle 3"/>
          <p:cNvSpPr/>
          <p:nvPr/>
        </p:nvSpPr>
        <p:spPr>
          <a:xfrm>
            <a:off x="323528" y="5085184"/>
            <a:ext cx="2520280" cy="129614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sz="2600" b="1" dirty="0"/>
          </a:p>
        </p:txBody>
      </p:sp>
      <p:pic>
        <p:nvPicPr>
          <p:cNvPr id="5" name="Picture 4" descr="USP PACE Copy.ti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5301208"/>
            <a:ext cx="1146000" cy="653345"/>
          </a:xfrm>
          <a:prstGeom prst="rect">
            <a:avLst/>
          </a:prstGeom>
        </p:spPr>
      </p:pic>
      <p:pic>
        <p:nvPicPr>
          <p:cNvPr id="6" name="Picture 5"/>
          <p:cNvPicPr>
            <a:picLocks noChangeAspect="1"/>
          </p:cNvPicPr>
          <p:nvPr/>
        </p:nvPicPr>
        <p:blipFill>
          <a:blip r:embed="rId4" cstate="print"/>
          <a:stretch>
            <a:fillRect/>
          </a:stretch>
        </p:blipFill>
        <p:spPr>
          <a:xfrm>
            <a:off x="1403648" y="5301208"/>
            <a:ext cx="1447800" cy="592832"/>
          </a:xfrm>
          <a:prstGeom prst="rect">
            <a:avLst/>
          </a:prstGeom>
        </p:spPr>
      </p:pic>
      <p:pic>
        <p:nvPicPr>
          <p:cNvPr id="7" name="Picture 6"/>
          <p:cNvPicPr>
            <a:picLocks noChangeAspect="1"/>
          </p:cNvPicPr>
          <p:nvPr/>
        </p:nvPicPr>
        <p:blipFill>
          <a:blip r:embed="rId5" cstate="print"/>
          <a:stretch>
            <a:fillRect/>
          </a:stretch>
        </p:blipFill>
        <p:spPr>
          <a:xfrm>
            <a:off x="467544" y="6021288"/>
            <a:ext cx="609600" cy="609600"/>
          </a:xfrm>
          <a:prstGeom prst="rect">
            <a:avLst/>
          </a:prstGeom>
        </p:spPr>
      </p:pic>
      <p:pic>
        <p:nvPicPr>
          <p:cNvPr id="8" name="Picture 7" descr="SPC_new_logoColor (2).jpg"/>
          <p:cNvPicPr>
            <a:picLocks noChangeAspect="1"/>
          </p:cNvPicPr>
          <p:nvPr/>
        </p:nvPicPr>
        <p:blipFill>
          <a:blip r:embed="rId6" cstate="print"/>
          <a:stretch>
            <a:fillRect/>
          </a:stretch>
        </p:blipFill>
        <p:spPr>
          <a:xfrm>
            <a:off x="1475656" y="6021288"/>
            <a:ext cx="648072" cy="60152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444208" y="1556792"/>
            <a:ext cx="3024336" cy="2088232"/>
          </a:xfrm>
          <a:prstGeom prst="rect">
            <a:avLst/>
          </a:prstGeom>
          <a:solidFill>
            <a:schemeClr val="tx2">
              <a:lumMod val="60000"/>
              <a:lumOff val="40000"/>
            </a:schemeClr>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rgbClr val="000090"/>
              </a:solidFill>
            </a:endParaRPr>
          </a:p>
        </p:txBody>
      </p:sp>
      <p:pic>
        <p:nvPicPr>
          <p:cNvPr id="2" name="Picture 1" descr="DSC0729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556794"/>
            <a:ext cx="3712409" cy="2088230"/>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Tuvalu</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83972" name="Rectangle 4"/>
          <p:cNvSpPr>
            <a:spLocks noChangeArrowheads="1"/>
          </p:cNvSpPr>
          <p:nvPr/>
        </p:nvSpPr>
        <p:spPr bwMode="auto">
          <a:xfrm>
            <a:off x="395536" y="3861048"/>
            <a:ext cx="91440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400" b="1" i="0" u="none" strike="noStrike" cap="none" normalizeH="0" baseline="0" dirty="0" smtClean="0">
                <a:ln>
                  <a:noFill/>
                </a:ln>
                <a:solidFill>
                  <a:schemeClr val="tx2">
                    <a:lumMod val="60000"/>
                    <a:lumOff val="40000"/>
                  </a:schemeClr>
                </a:solidFill>
                <a:effectLst/>
                <a:latin typeface="Arial" pitchFamily="34" charset="0"/>
                <a:ea typeface="Calibri" pitchFamily="34" charset="0"/>
                <a:cs typeface="Times New Roman" pitchFamily="18" charset="0"/>
              </a:rPr>
              <a:t>1. </a:t>
            </a:r>
            <a:r>
              <a:rPr kumimoji="0" lang="en-AU" sz="1400" b="1" i="0" u="none" strike="noStrike" cap="none" normalizeH="0" baseline="0" dirty="0" err="1" smtClean="0">
                <a:ln>
                  <a:noFill/>
                </a:ln>
                <a:solidFill>
                  <a:schemeClr val="tx2">
                    <a:lumMod val="60000"/>
                    <a:lumOff val="40000"/>
                  </a:schemeClr>
                </a:solidFill>
                <a:effectLst/>
                <a:latin typeface="Arial" pitchFamily="34" charset="0"/>
                <a:ea typeface="Calibri" pitchFamily="34" charset="0"/>
                <a:cs typeface="Times New Roman" pitchFamily="18" charset="0"/>
              </a:rPr>
              <a:t>Nukulaelae</a:t>
            </a:r>
            <a:r>
              <a:rPr kumimoji="0" lang="en-AU" sz="1400" b="1" i="0" u="none" strike="noStrike" cap="none" normalizeH="0" baseline="0" dirty="0" smtClean="0">
                <a:ln>
                  <a:noFill/>
                </a:ln>
                <a:solidFill>
                  <a:schemeClr val="tx2">
                    <a:lumMod val="60000"/>
                    <a:lumOff val="40000"/>
                  </a:schemeClr>
                </a:solidFill>
                <a:effectLst/>
                <a:latin typeface="Arial" pitchFamily="34" charset="0"/>
                <a:ea typeface="Calibri" pitchFamily="34" charset="0"/>
                <a:cs typeface="Times New Roman" pitchFamily="18" charset="0"/>
              </a:rPr>
              <a:t> Island</a:t>
            </a:r>
            <a:endParaRPr kumimoji="0" lang="en-AU" sz="1400" b="0" i="0" u="none" strike="noStrike" cap="none" normalizeH="0" baseline="0" dirty="0" smtClean="0">
              <a:ln>
                <a:noFill/>
              </a:ln>
              <a:solidFill>
                <a:schemeClr val="tx2">
                  <a:lumMod val="60000"/>
                  <a:lumOff val="40000"/>
                </a:schemeClr>
              </a:solidFill>
              <a:effectLst/>
              <a:latin typeface="Arial" pitchFamily="34" charset="0"/>
              <a:cs typeface="Arial"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pPr>
            <a:r>
              <a:rPr kumimoji="0" lang="en-AU"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Water Project</a:t>
            </a:r>
            <a:endParaRPr kumimoji="0" lang="en-AU" sz="1400" b="0" i="0" u="none" strike="noStrike" cap="none" normalizeH="0" baseline="0" dirty="0" smtClean="0">
              <a:ln>
                <a:noFill/>
              </a:ln>
              <a:solidFill>
                <a:schemeClr val="tx1"/>
              </a:solidFill>
              <a:effectLst/>
              <a:latin typeface="Arial" pitchFamily="34" charset="0"/>
              <a:cs typeface="Arial"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a:buChar char="•"/>
              <a:tabLst/>
            </a:pPr>
            <a:r>
              <a:rPr kumimoji="0" lang="en-AU"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As of December 2013, the community launched its water project whereby 7 water </a:t>
            </a:r>
          </a:p>
          <a:p>
            <a:pPr marR="0" lvl="0" algn="l" defTabSz="914400" rtl="0" eaLnBrk="0" fontAlgn="base" latinLnBrk="0" hangingPunct="0">
              <a:lnSpc>
                <a:spcPct val="100000"/>
              </a:lnSpc>
              <a:spcBef>
                <a:spcPct val="0"/>
              </a:spcBef>
              <a:spcAft>
                <a:spcPct val="0"/>
              </a:spcAft>
              <a:buClrTx/>
              <a:buSzTx/>
              <a:tabLst/>
            </a:pPr>
            <a:r>
              <a:rPr lang="en-AU" sz="1400" dirty="0" smtClean="0">
                <a:latin typeface="Arial" pitchFamily="34" charset="0"/>
                <a:ea typeface="Calibri" pitchFamily="34" charset="0"/>
                <a:cs typeface="Times New Roman" pitchFamily="18" charset="0"/>
              </a:rPr>
              <a:t>      </a:t>
            </a:r>
            <a:r>
              <a:rPr kumimoji="0" lang="en-AU"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tanks of 10,500litres each were established at the island chapel.</a:t>
            </a:r>
          </a:p>
          <a:p>
            <a:pPr marL="0" marR="0" lvl="0" indent="0" algn="l" defTabSz="914400" rtl="0" eaLnBrk="0" fontAlgn="base" latinLnBrk="0" hangingPunct="0">
              <a:lnSpc>
                <a:spcPct val="100000"/>
              </a:lnSpc>
              <a:spcBef>
                <a:spcPct val="0"/>
              </a:spcBef>
              <a:spcAft>
                <a:spcPct val="0"/>
              </a:spcAft>
              <a:buClrTx/>
              <a:buSzTx/>
              <a:buFontTx/>
              <a:buChar char="•"/>
              <a:tabLst/>
            </a:pPr>
            <a:endParaRPr lang="en-AU" sz="1400" dirty="0">
              <a:latin typeface="Arial" pitchFamily="34" charset="0"/>
              <a:ea typeface="Calibri" pitchFamily="34" charset="0"/>
              <a:cs typeface="Times New Roman" pitchFamily="18" charset="0"/>
            </a:endParaRPr>
          </a:p>
          <a:p>
            <a:pPr lvl="0" fontAlgn="base">
              <a:spcBef>
                <a:spcPct val="0"/>
              </a:spcBef>
              <a:spcAft>
                <a:spcPct val="0"/>
              </a:spcAft>
            </a:pPr>
            <a:r>
              <a:rPr lang="en-AU" sz="1400" b="1" dirty="0">
                <a:solidFill>
                  <a:schemeClr val="tx2">
                    <a:lumMod val="60000"/>
                    <a:lumOff val="40000"/>
                  </a:schemeClr>
                </a:solidFill>
                <a:latin typeface="Arial" pitchFamily="34" charset="0"/>
                <a:ea typeface="Calibri" pitchFamily="34" charset="0"/>
                <a:cs typeface="Times New Roman" pitchFamily="18" charset="0"/>
              </a:rPr>
              <a:t>2. </a:t>
            </a:r>
            <a:r>
              <a:rPr lang="en-AU" sz="1400" b="1" dirty="0" err="1">
                <a:solidFill>
                  <a:schemeClr val="tx2">
                    <a:lumMod val="60000"/>
                    <a:lumOff val="40000"/>
                  </a:schemeClr>
                </a:solidFill>
                <a:latin typeface="Arial" pitchFamily="34" charset="0"/>
                <a:ea typeface="Calibri" pitchFamily="34" charset="0"/>
                <a:cs typeface="Times New Roman" pitchFamily="18" charset="0"/>
              </a:rPr>
              <a:t>Nanumaga</a:t>
            </a:r>
            <a:r>
              <a:rPr lang="en-AU" sz="1400" b="1" dirty="0">
                <a:solidFill>
                  <a:schemeClr val="tx2">
                    <a:lumMod val="60000"/>
                    <a:lumOff val="40000"/>
                  </a:schemeClr>
                </a:solidFill>
                <a:latin typeface="Arial" pitchFamily="34" charset="0"/>
                <a:ea typeface="Calibri" pitchFamily="34" charset="0"/>
                <a:cs typeface="Times New Roman" pitchFamily="18" charset="0"/>
              </a:rPr>
              <a:t> Island</a:t>
            </a:r>
            <a:endParaRPr lang="en-AU" sz="14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400" dirty="0">
                <a:latin typeface="Arial" pitchFamily="34" charset="0"/>
                <a:ea typeface="Calibri" pitchFamily="34" charset="0"/>
                <a:cs typeface="Times New Roman" pitchFamily="18" charset="0"/>
              </a:rPr>
              <a:t>Bio-Gas Project (for Cooking Purposes</a:t>
            </a:r>
            <a:r>
              <a:rPr lang="en-AU" sz="1400" dirty="0" smtClean="0">
                <a:latin typeface="Arial" pitchFamily="34" charset="0"/>
                <a:ea typeface="Calibri" pitchFamily="34" charset="0"/>
                <a:cs typeface="Times New Roman" pitchFamily="18" charset="0"/>
              </a:rPr>
              <a:t>)</a:t>
            </a:r>
          </a:p>
          <a:p>
            <a:pPr lvl="0" eaLnBrk="0" fontAlgn="base" hangingPunct="0">
              <a:spcBef>
                <a:spcPct val="0"/>
              </a:spcBef>
              <a:spcAft>
                <a:spcPct val="0"/>
              </a:spcAft>
              <a:buFontTx/>
              <a:buChar char="•"/>
            </a:pPr>
            <a:endParaRPr lang="en-AU" sz="1400" dirty="0">
              <a:latin typeface="Arial" pitchFamily="34" charset="0"/>
              <a:ea typeface="Calibri" pitchFamily="34" charset="0"/>
              <a:cs typeface="Times New Roman" pitchFamily="18" charset="0"/>
            </a:endParaRPr>
          </a:p>
          <a:p>
            <a:pPr lvl="0" fontAlgn="base">
              <a:spcBef>
                <a:spcPct val="0"/>
              </a:spcBef>
              <a:spcAft>
                <a:spcPct val="0"/>
              </a:spcAft>
            </a:pPr>
            <a:r>
              <a:rPr lang="en-AU" sz="1400" b="1" dirty="0">
                <a:solidFill>
                  <a:schemeClr val="tx2">
                    <a:lumMod val="60000"/>
                    <a:lumOff val="40000"/>
                  </a:schemeClr>
                </a:solidFill>
                <a:latin typeface="Arial" pitchFamily="34" charset="0"/>
                <a:ea typeface="Calibri" pitchFamily="34" charset="0"/>
                <a:cs typeface="Times New Roman" pitchFamily="18" charset="0"/>
              </a:rPr>
              <a:t>3. Funafuti Island</a:t>
            </a:r>
            <a:endParaRPr lang="en-AU" sz="14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400" dirty="0">
                <a:latin typeface="Arial" pitchFamily="34" charset="0"/>
                <a:ea typeface="Calibri" pitchFamily="34" charset="0"/>
                <a:cs typeface="Times New Roman" pitchFamily="18" charset="0"/>
              </a:rPr>
              <a:t>Water Project, that is to install overhead water tanks</a:t>
            </a:r>
            <a:endParaRPr lang="en-AU" sz="1400" dirty="0">
              <a:latin typeface="Arial" pitchFamily="34" charset="0"/>
              <a:cs typeface="Arial" pitchFamily="34" charset="0"/>
            </a:endParaRPr>
          </a:p>
          <a:p>
            <a:pPr lvl="0" eaLnBrk="0" fontAlgn="base" hangingPunct="0">
              <a:spcBef>
                <a:spcPct val="0"/>
              </a:spcBef>
              <a:spcAft>
                <a:spcPct val="0"/>
              </a:spcAft>
              <a:buFontTx/>
              <a:buChar char="•"/>
            </a:pPr>
            <a:endParaRPr lang="en-AU" sz="1400" dirty="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AU"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SAM_031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896" y="1556792"/>
            <a:ext cx="2880320" cy="2088232"/>
          </a:xfrm>
          <a:prstGeom prst="rect">
            <a:avLst/>
          </a:prstGeom>
        </p:spPr>
      </p:pic>
      <p:sp>
        <p:nvSpPr>
          <p:cNvPr id="5" name="TextBox 4"/>
          <p:cNvSpPr txBox="1"/>
          <p:nvPr/>
        </p:nvSpPr>
        <p:spPr>
          <a:xfrm>
            <a:off x="6732240" y="1916832"/>
            <a:ext cx="2088232" cy="1477328"/>
          </a:xfrm>
          <a:prstGeom prst="rect">
            <a:avLst/>
          </a:prstGeom>
          <a:noFill/>
        </p:spPr>
        <p:txBody>
          <a:bodyPr wrap="square" rtlCol="0">
            <a:spAutoFit/>
          </a:bodyPr>
          <a:lstStyle/>
          <a:p>
            <a:pPr lvl="0" fontAlgn="base">
              <a:spcBef>
                <a:spcPct val="0"/>
              </a:spcBef>
              <a:spcAft>
                <a:spcPct val="0"/>
              </a:spcAft>
            </a:pPr>
            <a:r>
              <a:rPr lang="en-AU" b="1" i="1" u="sng" dirty="0">
                <a:solidFill>
                  <a:srgbClr val="FFFF00"/>
                </a:solidFill>
                <a:latin typeface="Calibri" pitchFamily="34" charset="0"/>
                <a:cs typeface="Arial" pitchFamily="34" charset="0"/>
              </a:rPr>
              <a:t>Pilot Sites: </a:t>
            </a:r>
          </a:p>
          <a:p>
            <a:pPr lvl="0" fontAlgn="base">
              <a:spcBef>
                <a:spcPct val="0"/>
              </a:spcBef>
              <a:spcAft>
                <a:spcPct val="0"/>
              </a:spcAft>
            </a:pPr>
            <a:r>
              <a:rPr lang="en-AU" dirty="0">
                <a:solidFill>
                  <a:schemeClr val="bg1"/>
                </a:solidFill>
                <a:latin typeface="Calibri" pitchFamily="34" charset="0"/>
                <a:cs typeface="Arial" pitchFamily="34" charset="0"/>
              </a:rPr>
              <a:t>1. </a:t>
            </a:r>
            <a:r>
              <a:rPr lang="en-AU" dirty="0" err="1">
                <a:solidFill>
                  <a:schemeClr val="bg1"/>
                </a:solidFill>
                <a:latin typeface="Calibri" pitchFamily="34" charset="0"/>
                <a:cs typeface="Arial" pitchFamily="34" charset="0"/>
              </a:rPr>
              <a:t>Nukulaelae</a:t>
            </a:r>
            <a:r>
              <a:rPr lang="en-AU" dirty="0">
                <a:solidFill>
                  <a:schemeClr val="bg1"/>
                </a:solidFill>
                <a:latin typeface="Calibri" pitchFamily="34" charset="0"/>
                <a:cs typeface="Arial" pitchFamily="34" charset="0"/>
              </a:rPr>
              <a:t> Island</a:t>
            </a:r>
          </a:p>
          <a:p>
            <a:pPr lvl="0" fontAlgn="base">
              <a:spcBef>
                <a:spcPct val="0"/>
              </a:spcBef>
              <a:spcAft>
                <a:spcPct val="0"/>
              </a:spcAft>
            </a:pPr>
            <a:r>
              <a:rPr lang="en-AU" dirty="0">
                <a:solidFill>
                  <a:schemeClr val="bg1"/>
                </a:solidFill>
                <a:latin typeface="Calibri" pitchFamily="34" charset="0"/>
                <a:cs typeface="Arial" pitchFamily="34" charset="0"/>
              </a:rPr>
              <a:t>2. </a:t>
            </a:r>
            <a:r>
              <a:rPr lang="en-AU" dirty="0" err="1">
                <a:solidFill>
                  <a:schemeClr val="bg1"/>
                </a:solidFill>
                <a:latin typeface="Calibri" pitchFamily="34" charset="0"/>
                <a:cs typeface="Arial" pitchFamily="34" charset="0"/>
              </a:rPr>
              <a:t>Nanumaga</a:t>
            </a:r>
            <a:r>
              <a:rPr lang="en-AU" dirty="0">
                <a:solidFill>
                  <a:schemeClr val="bg1"/>
                </a:solidFill>
                <a:latin typeface="Calibri" pitchFamily="34" charset="0"/>
                <a:cs typeface="Arial" pitchFamily="34" charset="0"/>
              </a:rPr>
              <a:t> Island</a:t>
            </a:r>
          </a:p>
          <a:p>
            <a:pPr lvl="0" fontAlgn="base">
              <a:spcBef>
                <a:spcPct val="0"/>
              </a:spcBef>
              <a:spcAft>
                <a:spcPct val="0"/>
              </a:spcAft>
            </a:pPr>
            <a:r>
              <a:rPr lang="en-AU" dirty="0">
                <a:solidFill>
                  <a:schemeClr val="bg1"/>
                </a:solidFill>
                <a:latin typeface="Calibri" pitchFamily="34" charset="0"/>
                <a:cs typeface="Arial" pitchFamily="34" charset="0"/>
              </a:rPr>
              <a:t>3. Funafuti Island</a:t>
            </a:r>
            <a:endParaRPr lang="en-US" sz="3200" dirty="0">
              <a:solidFill>
                <a:schemeClr val="bg1"/>
              </a:solidFill>
              <a:latin typeface="Arial" pitchFamily="34" charset="0"/>
              <a:cs typeface="Arial" pitchFamily="34" charset="0"/>
            </a:endParaRPr>
          </a:p>
          <a:p>
            <a:endParaRPr lang="en-US" b="1" dirty="0">
              <a:solidFill>
                <a:schemeClr val="bg1"/>
              </a:solidFill>
            </a:endParaRPr>
          </a:p>
        </p:txBody>
      </p:sp>
    </p:spTree>
    <p:extLst>
      <p:ext uri="{BB962C8B-B14F-4D97-AF65-F5344CB8AC3E}">
        <p14:creationId xmlns:p14="http://schemas.microsoft.com/office/powerpoint/2010/main" val="32401901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11414" b="13143"/>
          <a:stretch/>
        </p:blipFill>
        <p:spPr>
          <a:xfrm>
            <a:off x="0" y="1556793"/>
            <a:ext cx="3635896" cy="2088232"/>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Samoa</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3888" y="1556792"/>
            <a:ext cx="2880320" cy="2088231"/>
          </a:xfrm>
          <a:prstGeom prst="rect">
            <a:avLst/>
          </a:prstGeom>
        </p:spPr>
      </p:pic>
      <p:sp>
        <p:nvSpPr>
          <p:cNvPr id="5" name="TextBox 4"/>
          <p:cNvSpPr txBox="1"/>
          <p:nvPr/>
        </p:nvSpPr>
        <p:spPr>
          <a:xfrm>
            <a:off x="6588224" y="1772816"/>
            <a:ext cx="2555776" cy="2031325"/>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fontAlgn="base">
              <a:spcBef>
                <a:spcPct val="0"/>
              </a:spcBef>
              <a:spcAft>
                <a:spcPct val="0"/>
              </a:spcAft>
            </a:pPr>
            <a:r>
              <a:rPr lang="en-AU" sz="1400" dirty="0">
                <a:solidFill>
                  <a:schemeClr val="bg1"/>
                </a:solidFill>
                <a:latin typeface="Calibri" pitchFamily="34" charset="0"/>
                <a:cs typeface="Arial" pitchFamily="34" charset="0"/>
              </a:rPr>
              <a:t>1. </a:t>
            </a:r>
            <a:r>
              <a:rPr lang="en-AU" sz="1400" dirty="0" err="1">
                <a:solidFill>
                  <a:schemeClr val="bg1"/>
                </a:solidFill>
                <a:latin typeface="Calibri" pitchFamily="34" charset="0"/>
                <a:cs typeface="Arial" pitchFamily="34" charset="0"/>
              </a:rPr>
              <a:t>Falease’ela</a:t>
            </a:r>
            <a:r>
              <a:rPr lang="en-AU" sz="1400" dirty="0">
                <a:solidFill>
                  <a:schemeClr val="bg1"/>
                </a:solidFill>
                <a:latin typeface="Calibri" pitchFamily="34" charset="0"/>
                <a:cs typeface="Arial" pitchFamily="34" charset="0"/>
              </a:rPr>
              <a:t> VILLAGE community on Upolu Island</a:t>
            </a:r>
          </a:p>
          <a:p>
            <a:pPr lvl="0" fontAlgn="base">
              <a:spcBef>
                <a:spcPct val="0"/>
              </a:spcBef>
              <a:spcAft>
                <a:spcPct val="0"/>
              </a:spcAft>
            </a:pPr>
            <a:r>
              <a:rPr lang="en-AU" sz="1400" dirty="0">
                <a:solidFill>
                  <a:schemeClr val="bg1"/>
                </a:solidFill>
                <a:latin typeface="Calibri" pitchFamily="34" charset="0"/>
                <a:cs typeface="Arial" pitchFamily="34" charset="0"/>
              </a:rPr>
              <a:t>2. </a:t>
            </a:r>
            <a:r>
              <a:rPr lang="en-AU" sz="1400" dirty="0" err="1">
                <a:solidFill>
                  <a:schemeClr val="bg1"/>
                </a:solidFill>
                <a:latin typeface="Calibri" pitchFamily="34" charset="0"/>
                <a:cs typeface="Arial" pitchFamily="34" charset="0"/>
              </a:rPr>
              <a:t>Falealupo</a:t>
            </a:r>
            <a:r>
              <a:rPr lang="en-AU" sz="1400" dirty="0">
                <a:solidFill>
                  <a:schemeClr val="bg1"/>
                </a:solidFill>
                <a:latin typeface="Calibri" pitchFamily="34" charset="0"/>
                <a:cs typeface="Arial" pitchFamily="34" charset="0"/>
              </a:rPr>
              <a:t> Village Community on Savaii Island</a:t>
            </a:r>
          </a:p>
          <a:p>
            <a:pPr lvl="0" fontAlgn="base">
              <a:spcBef>
                <a:spcPct val="0"/>
              </a:spcBef>
              <a:spcAft>
                <a:spcPct val="0"/>
              </a:spcAft>
            </a:pPr>
            <a:r>
              <a:rPr lang="en-AU" sz="1400" dirty="0">
                <a:solidFill>
                  <a:schemeClr val="bg1"/>
                </a:solidFill>
                <a:latin typeface="Calibri" pitchFamily="34" charset="0"/>
                <a:cs typeface="Arial" pitchFamily="34" charset="0"/>
              </a:rPr>
              <a:t>3. </a:t>
            </a:r>
            <a:r>
              <a:rPr lang="en-AU" sz="1400" dirty="0" err="1">
                <a:solidFill>
                  <a:schemeClr val="bg1"/>
                </a:solidFill>
                <a:latin typeface="Calibri" pitchFamily="34" charset="0"/>
                <a:cs typeface="Arial" pitchFamily="34" charset="0"/>
              </a:rPr>
              <a:t>Sapapalii</a:t>
            </a:r>
            <a:r>
              <a:rPr lang="en-AU" sz="1400" dirty="0">
                <a:solidFill>
                  <a:schemeClr val="bg1"/>
                </a:solidFill>
                <a:latin typeface="Calibri" pitchFamily="34" charset="0"/>
                <a:cs typeface="Arial" pitchFamily="34" charset="0"/>
              </a:rPr>
              <a:t> Village Community on Savaii Island</a:t>
            </a:r>
          </a:p>
          <a:p>
            <a:pPr lvl="0" fontAlgn="base">
              <a:spcBef>
                <a:spcPct val="0"/>
              </a:spcBef>
              <a:spcAft>
                <a:spcPct val="0"/>
              </a:spcAft>
            </a:pPr>
            <a:endParaRPr lang="en-US" sz="1400" dirty="0">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395536" y="3861049"/>
            <a:ext cx="91440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AU" sz="1400" b="1" dirty="0">
                <a:solidFill>
                  <a:schemeClr val="tx2">
                    <a:lumMod val="60000"/>
                    <a:lumOff val="40000"/>
                  </a:schemeClr>
                </a:solidFill>
                <a:latin typeface="Arial" pitchFamily="34" charset="0"/>
                <a:ea typeface="Calibri" pitchFamily="34" charset="0"/>
                <a:cs typeface="Times New Roman" pitchFamily="18" charset="0"/>
              </a:rPr>
              <a:t>1. </a:t>
            </a:r>
            <a:r>
              <a:rPr lang="en-AU" sz="1400" b="1" dirty="0" err="1">
                <a:solidFill>
                  <a:schemeClr val="tx2">
                    <a:lumMod val="60000"/>
                    <a:lumOff val="40000"/>
                  </a:schemeClr>
                </a:solidFill>
                <a:latin typeface="Arial" pitchFamily="34" charset="0"/>
                <a:ea typeface="Calibri" pitchFamily="34" charset="0"/>
                <a:cs typeface="Times New Roman" pitchFamily="18" charset="0"/>
              </a:rPr>
              <a:t>Faleaseela</a:t>
            </a:r>
            <a:r>
              <a:rPr lang="en-AU" sz="1400" b="1" dirty="0">
                <a:solidFill>
                  <a:schemeClr val="tx2">
                    <a:lumMod val="60000"/>
                    <a:lumOff val="40000"/>
                  </a:schemeClr>
                </a:solidFill>
                <a:latin typeface="Arial" pitchFamily="34" charset="0"/>
                <a:ea typeface="Calibri" pitchFamily="34" charset="0"/>
                <a:cs typeface="Times New Roman" pitchFamily="18" charset="0"/>
              </a:rPr>
              <a:t> Village Community</a:t>
            </a:r>
            <a:endParaRPr lang="en-AU" sz="14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400" dirty="0">
                <a:latin typeface="Arial" pitchFamily="34" charset="0"/>
                <a:ea typeface="Calibri" pitchFamily="34" charset="0"/>
                <a:cs typeface="Times New Roman" pitchFamily="18" charset="0"/>
              </a:rPr>
              <a:t>Food Security and the subsequent provision of Nursery to assist village with food security </a:t>
            </a:r>
            <a:r>
              <a:rPr lang="en-AU" sz="1400" dirty="0" smtClean="0">
                <a:latin typeface="Arial" pitchFamily="34" charset="0"/>
                <a:ea typeface="Calibri" pitchFamily="34" charset="0"/>
                <a:cs typeface="Times New Roman" pitchFamily="18" charset="0"/>
              </a:rPr>
              <a:t>issues</a:t>
            </a:r>
          </a:p>
          <a:p>
            <a:pPr lvl="0" eaLnBrk="0" fontAlgn="base" hangingPunct="0">
              <a:spcBef>
                <a:spcPct val="0"/>
              </a:spcBef>
              <a:spcAft>
                <a:spcPct val="0"/>
              </a:spcAft>
            </a:pPr>
            <a:endParaRPr lang="en-AU" sz="1400" dirty="0">
              <a:latin typeface="Arial" pitchFamily="34" charset="0"/>
              <a:ea typeface="Calibri" pitchFamily="34" charset="0"/>
              <a:cs typeface="Times New Roman" pitchFamily="18" charset="0"/>
            </a:endParaRPr>
          </a:p>
          <a:p>
            <a:pPr lvl="0" fontAlgn="base">
              <a:spcBef>
                <a:spcPct val="0"/>
              </a:spcBef>
              <a:spcAft>
                <a:spcPct val="0"/>
              </a:spcAft>
            </a:pPr>
            <a:r>
              <a:rPr lang="en-AU" sz="1400" b="1" dirty="0">
                <a:solidFill>
                  <a:schemeClr val="tx2">
                    <a:lumMod val="60000"/>
                    <a:lumOff val="40000"/>
                  </a:schemeClr>
                </a:solidFill>
                <a:latin typeface="Arial" pitchFamily="34" charset="0"/>
                <a:ea typeface="Calibri" pitchFamily="34" charset="0"/>
                <a:cs typeface="Times New Roman" pitchFamily="18" charset="0"/>
              </a:rPr>
              <a:t>2. </a:t>
            </a:r>
            <a:r>
              <a:rPr lang="en-AU" sz="1400" b="1" dirty="0" err="1">
                <a:solidFill>
                  <a:schemeClr val="tx2">
                    <a:lumMod val="60000"/>
                    <a:lumOff val="40000"/>
                  </a:schemeClr>
                </a:solidFill>
                <a:latin typeface="Arial" pitchFamily="34" charset="0"/>
                <a:ea typeface="Calibri" pitchFamily="34" charset="0"/>
                <a:cs typeface="Times New Roman" pitchFamily="18" charset="0"/>
              </a:rPr>
              <a:t>Falealupo</a:t>
            </a:r>
            <a:r>
              <a:rPr lang="en-AU" sz="1400" b="1" dirty="0">
                <a:solidFill>
                  <a:schemeClr val="tx2">
                    <a:lumMod val="60000"/>
                    <a:lumOff val="40000"/>
                  </a:schemeClr>
                </a:solidFill>
                <a:latin typeface="Arial" pitchFamily="34" charset="0"/>
                <a:ea typeface="Calibri" pitchFamily="34" charset="0"/>
                <a:cs typeface="Times New Roman" pitchFamily="18" charset="0"/>
              </a:rPr>
              <a:t> Village Community</a:t>
            </a:r>
            <a:endParaRPr lang="en-AU" sz="14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400" dirty="0">
                <a:latin typeface="Arial" pitchFamily="34" charset="0"/>
                <a:ea typeface="Calibri" pitchFamily="34" charset="0"/>
                <a:cs typeface="Times New Roman" pitchFamily="18" charset="0"/>
              </a:rPr>
              <a:t>Water and Health </a:t>
            </a:r>
            <a:r>
              <a:rPr lang="en-AU" sz="1400" dirty="0" smtClean="0">
                <a:latin typeface="Arial" pitchFamily="34" charset="0"/>
                <a:ea typeface="Calibri" pitchFamily="34" charset="0"/>
                <a:cs typeface="Times New Roman" pitchFamily="18" charset="0"/>
              </a:rPr>
              <a:t>Priority</a:t>
            </a:r>
          </a:p>
          <a:p>
            <a:pPr lvl="0" eaLnBrk="0" fontAlgn="base" hangingPunct="0">
              <a:spcBef>
                <a:spcPct val="0"/>
              </a:spcBef>
              <a:spcAft>
                <a:spcPct val="0"/>
              </a:spcAft>
            </a:pPr>
            <a:endParaRPr lang="en-AU" sz="1400" b="1" dirty="0">
              <a:latin typeface="Arial" pitchFamily="34" charset="0"/>
              <a:ea typeface="Calibri" pitchFamily="34" charset="0"/>
              <a:cs typeface="Times New Roman" pitchFamily="18" charset="0"/>
            </a:endParaRPr>
          </a:p>
          <a:p>
            <a:pPr lvl="0" fontAlgn="base">
              <a:spcBef>
                <a:spcPct val="0"/>
              </a:spcBef>
              <a:spcAft>
                <a:spcPct val="0"/>
              </a:spcAft>
            </a:pPr>
            <a:r>
              <a:rPr lang="en-AU" sz="1400" b="1" dirty="0">
                <a:solidFill>
                  <a:schemeClr val="tx2">
                    <a:lumMod val="60000"/>
                    <a:lumOff val="40000"/>
                  </a:schemeClr>
                </a:solidFill>
                <a:latin typeface="Arial" pitchFamily="34" charset="0"/>
                <a:ea typeface="Calibri" pitchFamily="34" charset="0"/>
                <a:cs typeface="Times New Roman" pitchFamily="18" charset="0"/>
              </a:rPr>
              <a:t>3. </a:t>
            </a:r>
            <a:r>
              <a:rPr lang="en-AU" sz="1400" b="1" dirty="0" err="1">
                <a:solidFill>
                  <a:schemeClr val="tx2">
                    <a:lumMod val="60000"/>
                    <a:lumOff val="40000"/>
                  </a:schemeClr>
                </a:solidFill>
                <a:latin typeface="Arial" pitchFamily="34" charset="0"/>
                <a:ea typeface="Calibri" pitchFamily="34" charset="0"/>
                <a:cs typeface="Times New Roman" pitchFamily="18" charset="0"/>
              </a:rPr>
              <a:t>Sapapalii</a:t>
            </a:r>
            <a:r>
              <a:rPr lang="en-AU" sz="1400" b="1" dirty="0">
                <a:solidFill>
                  <a:schemeClr val="tx2">
                    <a:lumMod val="60000"/>
                    <a:lumOff val="40000"/>
                  </a:schemeClr>
                </a:solidFill>
                <a:latin typeface="Arial" pitchFamily="34" charset="0"/>
                <a:ea typeface="Calibri" pitchFamily="34" charset="0"/>
                <a:cs typeface="Times New Roman" pitchFamily="18" charset="0"/>
              </a:rPr>
              <a:t> Village Community</a:t>
            </a:r>
            <a:endParaRPr lang="en-AU" sz="14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400" dirty="0">
                <a:latin typeface="Arial" pitchFamily="34" charset="0"/>
                <a:ea typeface="Calibri" pitchFamily="34" charset="0"/>
                <a:cs typeface="Times New Roman" pitchFamily="18" charset="0"/>
              </a:rPr>
              <a:t>Water and Health Priority</a:t>
            </a:r>
            <a:endParaRPr lang="en-AU" sz="1400" dirty="0">
              <a:latin typeface="Arial" pitchFamily="34" charset="0"/>
              <a:cs typeface="Arial" pitchFamily="34" charset="0"/>
            </a:endParaRPr>
          </a:p>
          <a:p>
            <a:pPr lvl="0" eaLnBrk="0" fontAlgn="base" hangingPunct="0">
              <a:spcBef>
                <a:spcPct val="0"/>
              </a:spcBef>
              <a:spcAft>
                <a:spcPct val="0"/>
              </a:spcAft>
            </a:pPr>
            <a:endParaRPr lang="en-AU" sz="1400" dirty="0">
              <a:latin typeface="Arial" pitchFamily="34" charset="0"/>
              <a:cs typeface="Arial" pitchFamily="34" charset="0"/>
            </a:endParaRPr>
          </a:p>
          <a:p>
            <a:pPr lvl="0" eaLnBrk="0" fontAlgn="base" hangingPunct="0">
              <a:spcBef>
                <a:spcPct val="0"/>
              </a:spcBef>
              <a:spcAft>
                <a:spcPct val="0"/>
              </a:spcAft>
            </a:pPr>
            <a:r>
              <a:rPr lang="en-AU" sz="1400" dirty="0" smtClean="0">
                <a:latin typeface="Arial" pitchFamily="34" charset="0"/>
                <a:ea typeface="Calibri" pitchFamily="34" charset="0"/>
                <a:cs typeface="Times New Roman" pitchFamily="18" charset="0"/>
              </a:rPr>
              <a:t> </a:t>
            </a:r>
          </a:p>
          <a:p>
            <a:pPr lvl="0" eaLnBrk="0" fontAlgn="base" hangingPunct="0">
              <a:spcBef>
                <a:spcPct val="0"/>
              </a:spcBef>
              <a:spcAft>
                <a:spcPct val="0"/>
              </a:spcAft>
            </a:pPr>
            <a:endParaRPr lang="en-AU" sz="1400" dirty="0">
              <a:latin typeface="Arial" pitchFamily="34" charset="0"/>
              <a:ea typeface="Calibri" pitchFamily="34" charset="0"/>
              <a:cs typeface="Times New Roman" pitchFamily="18" charset="0"/>
            </a:endParaRPr>
          </a:p>
          <a:p>
            <a:pPr lvl="0" eaLnBrk="0" fontAlgn="base" hangingPunct="0">
              <a:spcBef>
                <a:spcPct val="0"/>
              </a:spcBef>
              <a:spcAft>
                <a:spcPct val="0"/>
              </a:spcAft>
            </a:pPr>
            <a:endParaRPr lang="en-AU" sz="1400" dirty="0">
              <a:latin typeface="Arial" pitchFamily="34" charset="0"/>
              <a:cs typeface="Arial" pitchFamily="34" charset="0"/>
            </a:endParaRPr>
          </a:p>
        </p:txBody>
      </p:sp>
    </p:spTree>
    <p:extLst>
      <p:ext uri="{BB962C8B-B14F-4D97-AF65-F5344CB8AC3E}">
        <p14:creationId xmlns:p14="http://schemas.microsoft.com/office/powerpoint/2010/main" val="4235208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14449"/>
          <a:stretch/>
        </p:blipFill>
        <p:spPr>
          <a:xfrm>
            <a:off x="3563887" y="1556793"/>
            <a:ext cx="3678065" cy="2095028"/>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5268"/>
          <a:stretch/>
        </p:blipFill>
        <p:spPr>
          <a:xfrm>
            <a:off x="-74716" y="1556792"/>
            <a:ext cx="3710612" cy="2093333"/>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Fiji</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588224" y="1772816"/>
            <a:ext cx="2555776" cy="1815882"/>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eaLnBrk="0" fontAlgn="base" hangingPunct="0">
              <a:spcBef>
                <a:spcPct val="0"/>
              </a:spcBef>
              <a:spcAft>
                <a:spcPct val="0"/>
              </a:spcAft>
            </a:pPr>
            <a:r>
              <a:rPr lang="en-AU" sz="1400" dirty="0" smtClean="0">
                <a:solidFill>
                  <a:schemeClr val="bg1"/>
                </a:solidFill>
                <a:latin typeface="Arial" pitchFamily="34" charset="0"/>
                <a:ea typeface="Calibri" pitchFamily="34" charset="0"/>
                <a:cs typeface="Times New Roman" pitchFamily="18" charset="0"/>
              </a:rPr>
              <a:t>1. </a:t>
            </a:r>
            <a:r>
              <a:rPr lang="en-AU" sz="1400" dirty="0" err="1" smtClean="0">
                <a:solidFill>
                  <a:schemeClr val="bg1"/>
                </a:solidFill>
                <a:latin typeface="Arial" pitchFamily="34" charset="0"/>
                <a:ea typeface="Calibri" pitchFamily="34" charset="0"/>
                <a:cs typeface="Times New Roman" pitchFamily="18" charset="0"/>
              </a:rPr>
              <a:t>Korolevu</a:t>
            </a:r>
            <a:r>
              <a:rPr lang="en-AU" sz="1400" dirty="0">
                <a:solidFill>
                  <a:schemeClr val="bg1"/>
                </a:solidFill>
                <a:latin typeface="Arial" pitchFamily="34" charset="0"/>
                <a:ea typeface="Calibri" pitchFamily="34" charset="0"/>
                <a:cs typeface="Times New Roman" pitchFamily="18" charset="0"/>
              </a:rPr>
              <a:t>, </a:t>
            </a:r>
            <a:r>
              <a:rPr lang="en-AU" sz="1400" dirty="0" err="1">
                <a:solidFill>
                  <a:schemeClr val="bg1"/>
                </a:solidFill>
                <a:latin typeface="Arial" pitchFamily="34" charset="0"/>
                <a:ea typeface="Calibri" pitchFamily="34" charset="0"/>
                <a:cs typeface="Times New Roman" pitchFamily="18" charset="0"/>
              </a:rPr>
              <a:t>Seaqaqa</a:t>
            </a:r>
            <a:r>
              <a:rPr lang="en-AU" sz="1400" dirty="0">
                <a:solidFill>
                  <a:schemeClr val="bg1"/>
                </a:solidFill>
                <a:latin typeface="Arial" pitchFamily="34" charset="0"/>
                <a:ea typeface="Calibri" pitchFamily="34" charset="0"/>
                <a:cs typeface="Times New Roman" pitchFamily="18" charset="0"/>
              </a:rPr>
              <a:t>, </a:t>
            </a:r>
            <a:endParaRPr lang="en-AU" sz="1400" dirty="0" smtClean="0">
              <a:solidFill>
                <a:schemeClr val="bg1"/>
              </a:solidFill>
              <a:latin typeface="Arial" pitchFamily="34" charset="0"/>
              <a:ea typeface="Calibri" pitchFamily="34" charset="0"/>
              <a:cs typeface="Times New Roman" pitchFamily="18" charset="0"/>
            </a:endParaRPr>
          </a:p>
          <a:p>
            <a:pPr lvl="0" eaLnBrk="0" fontAlgn="base" hangingPunct="0">
              <a:spcBef>
                <a:spcPct val="0"/>
              </a:spcBef>
              <a:spcAft>
                <a:spcPct val="0"/>
              </a:spcAft>
            </a:pPr>
            <a:r>
              <a:rPr lang="en-AU" sz="1400" dirty="0" smtClean="0">
                <a:solidFill>
                  <a:schemeClr val="bg1"/>
                </a:solidFill>
                <a:latin typeface="Arial" pitchFamily="34" charset="0"/>
                <a:ea typeface="Calibri" pitchFamily="34" charset="0"/>
                <a:cs typeface="Times New Roman" pitchFamily="18" charset="0"/>
              </a:rPr>
              <a:t>     Vanua </a:t>
            </a:r>
            <a:r>
              <a:rPr lang="en-AU" sz="1400" dirty="0" err="1">
                <a:solidFill>
                  <a:schemeClr val="bg1"/>
                </a:solidFill>
                <a:latin typeface="Arial" pitchFamily="34" charset="0"/>
                <a:ea typeface="Calibri" pitchFamily="34" charset="0"/>
                <a:cs typeface="Times New Roman" pitchFamily="18" charset="0"/>
              </a:rPr>
              <a:t>Levu</a:t>
            </a:r>
            <a:endParaRPr lang="en-AU" sz="10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2. </a:t>
            </a:r>
            <a:r>
              <a:rPr lang="en-AU" sz="1400" dirty="0" err="1">
                <a:solidFill>
                  <a:schemeClr val="bg1"/>
                </a:solidFill>
                <a:latin typeface="Arial" pitchFamily="34" charset="0"/>
                <a:ea typeface="Calibri" pitchFamily="34" charset="0"/>
                <a:cs typeface="Times New Roman" pitchFamily="18" charset="0"/>
              </a:rPr>
              <a:t>Navudi</a:t>
            </a:r>
            <a:r>
              <a:rPr lang="en-AU" sz="1400" dirty="0">
                <a:solidFill>
                  <a:schemeClr val="bg1"/>
                </a:solidFill>
                <a:latin typeface="Arial" pitchFamily="34" charset="0"/>
                <a:ea typeface="Calibri" pitchFamily="34" charset="0"/>
                <a:cs typeface="Times New Roman" pitchFamily="18" charset="0"/>
              </a:rPr>
              <a:t> and </a:t>
            </a:r>
            <a:r>
              <a:rPr lang="en-AU" sz="1400" dirty="0" err="1">
                <a:solidFill>
                  <a:schemeClr val="bg1"/>
                </a:solidFill>
                <a:latin typeface="Arial" pitchFamily="34" charset="0"/>
                <a:ea typeface="Calibri" pitchFamily="34" charset="0"/>
                <a:cs typeface="Times New Roman" pitchFamily="18" charset="0"/>
              </a:rPr>
              <a:t>Rokosalase</a:t>
            </a:r>
            <a:r>
              <a:rPr lang="en-AU" sz="1400" dirty="0">
                <a:solidFill>
                  <a:schemeClr val="bg1"/>
                </a:solidFill>
                <a:latin typeface="Arial" pitchFamily="34" charset="0"/>
                <a:ea typeface="Calibri" pitchFamily="34" charset="0"/>
                <a:cs typeface="Times New Roman" pitchFamily="18" charset="0"/>
              </a:rPr>
              <a:t>, </a:t>
            </a:r>
            <a:r>
              <a:rPr lang="en-AU" sz="1400" dirty="0" smtClean="0">
                <a:solidFill>
                  <a:schemeClr val="bg1"/>
                </a:solidFill>
                <a:latin typeface="Arial" pitchFamily="34" charset="0"/>
                <a:ea typeface="Calibri" pitchFamily="34" charset="0"/>
                <a:cs typeface="Times New Roman" pitchFamily="18" charset="0"/>
              </a:rPr>
              <a:t>           </a:t>
            </a: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 </a:t>
            </a:r>
            <a:r>
              <a:rPr lang="en-AU" sz="1400" dirty="0" smtClean="0">
                <a:solidFill>
                  <a:schemeClr val="bg1"/>
                </a:solidFill>
                <a:latin typeface="Arial" pitchFamily="34" charset="0"/>
                <a:ea typeface="Calibri" pitchFamily="34" charset="0"/>
                <a:cs typeface="Times New Roman" pitchFamily="18" charset="0"/>
              </a:rPr>
              <a:t>   </a:t>
            </a:r>
            <a:r>
              <a:rPr lang="en-AU" sz="1400" dirty="0" err="1" smtClean="0">
                <a:solidFill>
                  <a:schemeClr val="bg1"/>
                </a:solidFill>
                <a:latin typeface="Arial" pitchFamily="34" charset="0"/>
                <a:ea typeface="Calibri" pitchFamily="34" charset="0"/>
                <a:cs typeface="Times New Roman" pitchFamily="18" charset="0"/>
              </a:rPr>
              <a:t>Seaqaqa</a:t>
            </a:r>
            <a:r>
              <a:rPr lang="en-AU" sz="1400" dirty="0">
                <a:solidFill>
                  <a:schemeClr val="bg1"/>
                </a:solidFill>
                <a:latin typeface="Arial" pitchFamily="34" charset="0"/>
                <a:ea typeface="Calibri" pitchFamily="34" charset="0"/>
                <a:cs typeface="Times New Roman" pitchFamily="18" charset="0"/>
              </a:rPr>
              <a:t>, Vanua </a:t>
            </a:r>
            <a:r>
              <a:rPr lang="en-AU" sz="1400" dirty="0" err="1">
                <a:solidFill>
                  <a:schemeClr val="bg1"/>
                </a:solidFill>
                <a:latin typeface="Arial" pitchFamily="34" charset="0"/>
                <a:ea typeface="Calibri" pitchFamily="34" charset="0"/>
                <a:cs typeface="Times New Roman" pitchFamily="18" charset="0"/>
              </a:rPr>
              <a:t>Levu</a:t>
            </a:r>
            <a:endParaRPr lang="en-AU" sz="1400" dirty="0">
              <a:solidFill>
                <a:schemeClr val="bg1"/>
              </a:solidFill>
              <a:latin typeface="Arial" pitchFamily="34" charset="0"/>
              <a:ea typeface="Calibri" pitchFamily="34" charset="0"/>
              <a:cs typeface="Times New Roman" pitchFamily="18" charset="0"/>
            </a:endParaRP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3. </a:t>
            </a:r>
            <a:r>
              <a:rPr lang="en-AU" sz="1400" dirty="0" err="1">
                <a:solidFill>
                  <a:schemeClr val="bg1"/>
                </a:solidFill>
                <a:latin typeface="Arial" pitchFamily="34" charset="0"/>
                <a:ea typeface="Calibri" pitchFamily="34" charset="0"/>
                <a:cs typeface="Times New Roman" pitchFamily="18" charset="0"/>
              </a:rPr>
              <a:t>Yanuca</a:t>
            </a:r>
            <a:r>
              <a:rPr lang="en-AU" sz="1400" dirty="0">
                <a:solidFill>
                  <a:schemeClr val="bg1"/>
                </a:solidFill>
                <a:latin typeface="Arial" pitchFamily="34" charset="0"/>
                <a:ea typeface="Calibri" pitchFamily="34" charset="0"/>
                <a:cs typeface="Times New Roman" pitchFamily="18" charset="0"/>
              </a:rPr>
              <a:t>, </a:t>
            </a:r>
            <a:r>
              <a:rPr lang="en-AU" sz="1400" dirty="0" err="1">
                <a:solidFill>
                  <a:schemeClr val="bg1"/>
                </a:solidFill>
                <a:latin typeface="Arial" pitchFamily="34" charset="0"/>
                <a:ea typeface="Calibri" pitchFamily="34" charset="0"/>
                <a:cs typeface="Times New Roman" pitchFamily="18" charset="0"/>
              </a:rPr>
              <a:t>Laucala</a:t>
            </a:r>
            <a:r>
              <a:rPr lang="en-AU" sz="1400" dirty="0">
                <a:solidFill>
                  <a:schemeClr val="bg1"/>
                </a:solidFill>
                <a:latin typeface="Arial" pitchFamily="34" charset="0"/>
                <a:ea typeface="Calibri" pitchFamily="34" charset="0"/>
                <a:cs typeface="Times New Roman" pitchFamily="18" charset="0"/>
              </a:rPr>
              <a:t>, </a:t>
            </a:r>
            <a:r>
              <a:rPr lang="en-AU" sz="1400" dirty="0" err="1">
                <a:solidFill>
                  <a:schemeClr val="bg1"/>
                </a:solidFill>
                <a:latin typeface="Arial" pitchFamily="34" charset="0"/>
                <a:ea typeface="Calibri" pitchFamily="34" charset="0"/>
                <a:cs typeface="Times New Roman" pitchFamily="18" charset="0"/>
              </a:rPr>
              <a:t>Taveuni</a:t>
            </a:r>
            <a:r>
              <a:rPr lang="en-AU" sz="1000" dirty="0">
                <a:latin typeface="Arial" pitchFamily="34" charset="0"/>
                <a:cs typeface="Arial" pitchFamily="34" charset="0"/>
              </a:rPr>
              <a:t> </a:t>
            </a:r>
            <a:endParaRPr lang="en-AU" sz="2400" dirty="0">
              <a:latin typeface="Arial" pitchFamily="34" charset="0"/>
              <a:cs typeface="Arial" pitchFamily="34" charset="0"/>
            </a:endParaRPr>
          </a:p>
          <a:p>
            <a:pPr lvl="0" fontAlgn="base">
              <a:spcBef>
                <a:spcPct val="0"/>
              </a:spcBef>
              <a:spcAft>
                <a:spcPct val="0"/>
              </a:spcAft>
            </a:pPr>
            <a:endParaRPr lang="en-US" sz="1400" dirty="0">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323528" y="3653301"/>
            <a:ext cx="7704856" cy="30931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AU" sz="1300" b="1" dirty="0">
                <a:solidFill>
                  <a:schemeClr val="tx2">
                    <a:lumMod val="60000"/>
                    <a:lumOff val="40000"/>
                  </a:schemeClr>
                </a:solidFill>
                <a:latin typeface="Arial" pitchFamily="34" charset="0"/>
                <a:ea typeface="Calibri" pitchFamily="34" charset="0"/>
                <a:cs typeface="Times New Roman" pitchFamily="18" charset="0"/>
              </a:rPr>
              <a:t>1. </a:t>
            </a:r>
            <a:r>
              <a:rPr lang="en-AU" sz="1300" b="1" dirty="0" err="1">
                <a:solidFill>
                  <a:schemeClr val="tx2">
                    <a:lumMod val="60000"/>
                    <a:lumOff val="40000"/>
                  </a:schemeClr>
                </a:solidFill>
                <a:latin typeface="Arial" pitchFamily="34" charset="0"/>
                <a:ea typeface="Calibri" pitchFamily="34" charset="0"/>
                <a:cs typeface="Times New Roman" pitchFamily="18" charset="0"/>
              </a:rPr>
              <a:t>Korolevu</a:t>
            </a:r>
            <a:r>
              <a:rPr lang="en-AU" sz="1300" b="1" dirty="0">
                <a:solidFill>
                  <a:schemeClr val="tx2">
                    <a:lumMod val="60000"/>
                    <a:lumOff val="40000"/>
                  </a:schemeClr>
                </a:solidFill>
                <a:latin typeface="Arial" pitchFamily="34" charset="0"/>
                <a:ea typeface="Calibri" pitchFamily="34" charset="0"/>
                <a:cs typeface="Times New Roman" pitchFamily="18" charset="0"/>
              </a:rPr>
              <a:t>, </a:t>
            </a:r>
            <a:r>
              <a:rPr lang="en-AU" sz="1300" b="1" dirty="0" err="1">
                <a:solidFill>
                  <a:schemeClr val="tx2">
                    <a:lumMod val="60000"/>
                    <a:lumOff val="40000"/>
                  </a:schemeClr>
                </a:solidFill>
                <a:latin typeface="Arial" pitchFamily="34" charset="0"/>
                <a:ea typeface="Calibri" pitchFamily="34" charset="0"/>
                <a:cs typeface="Times New Roman" pitchFamily="18" charset="0"/>
              </a:rPr>
              <a:t>Navudi</a:t>
            </a:r>
            <a:r>
              <a:rPr lang="en-AU" sz="1300" b="1" dirty="0">
                <a:solidFill>
                  <a:schemeClr val="tx2">
                    <a:lumMod val="60000"/>
                    <a:lumOff val="40000"/>
                  </a:schemeClr>
                </a:solidFill>
                <a:latin typeface="Arial" pitchFamily="34" charset="0"/>
                <a:ea typeface="Calibri" pitchFamily="34" charset="0"/>
                <a:cs typeface="Times New Roman" pitchFamily="18" charset="0"/>
              </a:rPr>
              <a:t> and </a:t>
            </a:r>
            <a:r>
              <a:rPr lang="en-AU" sz="1300" b="1" dirty="0" err="1">
                <a:solidFill>
                  <a:schemeClr val="tx2">
                    <a:lumMod val="60000"/>
                    <a:lumOff val="40000"/>
                  </a:schemeClr>
                </a:solidFill>
                <a:latin typeface="Arial" pitchFamily="34" charset="0"/>
                <a:ea typeface="Calibri" pitchFamily="34" charset="0"/>
                <a:cs typeface="Times New Roman" pitchFamily="18" charset="0"/>
              </a:rPr>
              <a:t>Rokosalase</a:t>
            </a:r>
            <a:r>
              <a:rPr lang="en-AU" sz="1300" b="1" dirty="0">
                <a:solidFill>
                  <a:schemeClr val="tx2">
                    <a:lumMod val="60000"/>
                    <a:lumOff val="40000"/>
                  </a:schemeClr>
                </a:solidFill>
                <a:latin typeface="Arial" pitchFamily="34" charset="0"/>
                <a:ea typeface="Calibri" pitchFamily="34" charset="0"/>
                <a:cs typeface="Times New Roman" pitchFamily="18" charset="0"/>
              </a:rPr>
              <a:t> Communities</a:t>
            </a:r>
            <a:endParaRPr lang="en-AU" sz="1300" dirty="0">
              <a:solidFill>
                <a:schemeClr val="tx2">
                  <a:lumMod val="60000"/>
                  <a:lumOff val="40000"/>
                </a:schemeClr>
              </a:solidFill>
              <a:latin typeface="Arial" pitchFamily="34" charset="0"/>
              <a:cs typeface="Arial" pitchFamily="34" charset="0"/>
            </a:endParaRPr>
          </a:p>
          <a:p>
            <a:pPr lvl="0" eaLnBrk="0" fontAlgn="base" hangingPunct="0">
              <a:spcBef>
                <a:spcPct val="0"/>
              </a:spcBef>
              <a:spcAft>
                <a:spcPct val="0"/>
              </a:spcAft>
            </a:pPr>
            <a:r>
              <a:rPr lang="en-AU" sz="1300" dirty="0">
                <a:latin typeface="Arial" pitchFamily="34" charset="0"/>
                <a:ea typeface="Calibri" pitchFamily="34" charset="0"/>
                <a:cs typeface="Times New Roman" pitchFamily="18" charset="0"/>
              </a:rPr>
              <a:t>A water supply system has been implemented in August 2013. The system is a gravity fed </a:t>
            </a:r>
            <a:r>
              <a:rPr lang="en-AU" sz="1300" dirty="0" smtClean="0">
                <a:latin typeface="Arial" pitchFamily="34" charset="0"/>
                <a:ea typeface="Calibri" pitchFamily="34" charset="0"/>
                <a:cs typeface="Times New Roman" pitchFamily="18" charset="0"/>
              </a:rPr>
              <a:t>technique </a:t>
            </a:r>
            <a:r>
              <a:rPr lang="en-AU" sz="1300" dirty="0">
                <a:latin typeface="Arial" pitchFamily="34" charset="0"/>
                <a:ea typeface="Calibri" pitchFamily="34" charset="0"/>
                <a:cs typeface="Times New Roman" pitchFamily="18" charset="0"/>
              </a:rPr>
              <a:t>from surface water collected in four (1 for Korolevu; 3 for Navudi and Rokosalase) 10,000 litre water tanks to assist some 400 people. </a:t>
            </a:r>
            <a:endParaRPr lang="en-AU" sz="1300" dirty="0" smtClean="0">
              <a:latin typeface="Arial" pitchFamily="34" charset="0"/>
              <a:ea typeface="Calibri" pitchFamily="34" charset="0"/>
              <a:cs typeface="Times New Roman" pitchFamily="18" charset="0"/>
            </a:endParaRPr>
          </a:p>
          <a:p>
            <a:pPr lvl="0" eaLnBrk="0" fontAlgn="base" hangingPunct="0">
              <a:spcBef>
                <a:spcPct val="0"/>
              </a:spcBef>
              <a:spcAft>
                <a:spcPct val="0"/>
              </a:spcAft>
            </a:pPr>
            <a:endParaRPr lang="en-AU" sz="1300" dirty="0">
              <a:latin typeface="Arial" pitchFamily="34" charset="0"/>
              <a:ea typeface="Calibri" pitchFamily="34" charset="0"/>
              <a:cs typeface="Times New Roman" pitchFamily="18" charset="0"/>
            </a:endParaRPr>
          </a:p>
          <a:p>
            <a:pPr lvl="0" fontAlgn="base">
              <a:spcBef>
                <a:spcPct val="0"/>
              </a:spcBef>
              <a:spcAft>
                <a:spcPct val="0"/>
              </a:spcAft>
            </a:pPr>
            <a:r>
              <a:rPr lang="en-AU" sz="1300" b="1" dirty="0">
                <a:solidFill>
                  <a:schemeClr val="tx2">
                    <a:lumMod val="60000"/>
                    <a:lumOff val="40000"/>
                  </a:schemeClr>
                </a:solidFill>
                <a:latin typeface="Arial" pitchFamily="34" charset="0"/>
                <a:ea typeface="Calibri" pitchFamily="34" charset="0"/>
                <a:cs typeface="Times New Roman" pitchFamily="18" charset="0"/>
              </a:rPr>
              <a:t>2. </a:t>
            </a:r>
            <a:r>
              <a:rPr lang="en-AU" sz="1300" b="1" dirty="0" err="1">
                <a:solidFill>
                  <a:schemeClr val="tx2">
                    <a:lumMod val="60000"/>
                    <a:lumOff val="40000"/>
                  </a:schemeClr>
                </a:solidFill>
                <a:latin typeface="Arial" pitchFamily="34" charset="0"/>
                <a:ea typeface="Calibri" pitchFamily="34" charset="0"/>
                <a:cs typeface="Times New Roman" pitchFamily="18" charset="0"/>
              </a:rPr>
              <a:t>Yanuca</a:t>
            </a:r>
            <a:r>
              <a:rPr lang="en-AU" sz="1300" b="1" dirty="0">
                <a:solidFill>
                  <a:schemeClr val="tx2">
                    <a:lumMod val="60000"/>
                    <a:lumOff val="40000"/>
                  </a:schemeClr>
                </a:solidFill>
                <a:latin typeface="Arial" pitchFamily="34" charset="0"/>
                <a:ea typeface="Calibri" pitchFamily="34" charset="0"/>
                <a:cs typeface="Times New Roman" pitchFamily="18" charset="0"/>
              </a:rPr>
              <a:t>, </a:t>
            </a:r>
            <a:r>
              <a:rPr lang="en-AU" sz="1300" b="1" dirty="0" err="1">
                <a:solidFill>
                  <a:schemeClr val="tx2">
                    <a:lumMod val="60000"/>
                    <a:lumOff val="40000"/>
                  </a:schemeClr>
                </a:solidFill>
                <a:latin typeface="Arial" pitchFamily="34" charset="0"/>
                <a:ea typeface="Calibri" pitchFamily="34" charset="0"/>
                <a:cs typeface="Times New Roman" pitchFamily="18" charset="0"/>
              </a:rPr>
              <a:t>Laucala</a:t>
            </a:r>
            <a:r>
              <a:rPr lang="en-AU" sz="1300" b="1" dirty="0">
                <a:solidFill>
                  <a:schemeClr val="tx2">
                    <a:lumMod val="60000"/>
                    <a:lumOff val="40000"/>
                  </a:schemeClr>
                </a:solidFill>
                <a:latin typeface="Arial" pitchFamily="34" charset="0"/>
                <a:ea typeface="Calibri" pitchFamily="34" charset="0"/>
                <a:cs typeface="Times New Roman" pitchFamily="18" charset="0"/>
              </a:rPr>
              <a:t>, </a:t>
            </a:r>
            <a:r>
              <a:rPr lang="en-AU" sz="1300" b="1" dirty="0" err="1">
                <a:solidFill>
                  <a:schemeClr val="tx2">
                    <a:lumMod val="60000"/>
                    <a:lumOff val="40000"/>
                  </a:schemeClr>
                </a:solidFill>
                <a:latin typeface="Arial" pitchFamily="34" charset="0"/>
                <a:ea typeface="Calibri" pitchFamily="34" charset="0"/>
                <a:cs typeface="Times New Roman" pitchFamily="18" charset="0"/>
              </a:rPr>
              <a:t>Taveuni</a:t>
            </a:r>
            <a:endParaRPr lang="en-AU" sz="1300" dirty="0">
              <a:solidFill>
                <a:schemeClr val="tx2">
                  <a:lumMod val="60000"/>
                  <a:lumOff val="40000"/>
                </a:schemeClr>
              </a:solidFill>
              <a:latin typeface="Arial" pitchFamily="34" charset="0"/>
              <a:cs typeface="Arial" pitchFamily="34" charset="0"/>
            </a:endParaRPr>
          </a:p>
          <a:p>
            <a:pPr lvl="0" eaLnBrk="0" fontAlgn="base" hangingPunct="0">
              <a:spcBef>
                <a:spcPct val="0"/>
              </a:spcBef>
              <a:spcAft>
                <a:spcPct val="0"/>
              </a:spcAft>
            </a:pPr>
            <a:r>
              <a:rPr lang="en-AU" sz="1300" dirty="0">
                <a:latin typeface="Arial" pitchFamily="34" charset="0"/>
                <a:ea typeface="Calibri" pitchFamily="34" charset="0"/>
                <a:cs typeface="Times New Roman" pitchFamily="18" charset="0"/>
              </a:rPr>
              <a:t>This site will be implemented in </a:t>
            </a:r>
            <a:r>
              <a:rPr lang="en-AU" sz="1300" dirty="0" smtClean="0">
                <a:latin typeface="Arial" pitchFamily="34" charset="0"/>
                <a:ea typeface="Calibri" pitchFamily="34" charset="0"/>
                <a:cs typeface="Times New Roman" pitchFamily="18" charset="0"/>
              </a:rPr>
              <a:t>May </a:t>
            </a:r>
            <a:r>
              <a:rPr lang="en-AU" sz="1300" dirty="0">
                <a:latin typeface="Arial" pitchFamily="34" charset="0"/>
                <a:ea typeface="Calibri" pitchFamily="34" charset="0"/>
                <a:cs typeface="Times New Roman" pitchFamily="18" charset="0"/>
              </a:rPr>
              <a:t>2014 as requested by the communities due to commitments for festive season and preparation for </a:t>
            </a:r>
            <a:r>
              <a:rPr lang="en-AU" sz="1300" dirty="0" smtClean="0">
                <a:latin typeface="Arial" pitchFamily="34" charset="0"/>
                <a:ea typeface="Calibri" pitchFamily="34" charset="0"/>
                <a:cs typeface="Times New Roman" pitchFamily="18" charset="0"/>
              </a:rPr>
              <a:t>the new </a:t>
            </a:r>
            <a:r>
              <a:rPr lang="en-AU" sz="1300" dirty="0">
                <a:latin typeface="Arial" pitchFamily="34" charset="0"/>
                <a:ea typeface="Calibri" pitchFamily="34" charset="0"/>
                <a:cs typeface="Times New Roman" pitchFamily="18" charset="0"/>
              </a:rPr>
              <a:t>school </a:t>
            </a:r>
            <a:r>
              <a:rPr lang="en-AU" sz="1300" dirty="0" smtClean="0">
                <a:latin typeface="Arial" pitchFamily="34" charset="0"/>
                <a:ea typeface="Calibri" pitchFamily="34" charset="0"/>
                <a:cs typeface="Times New Roman" pitchFamily="18" charset="0"/>
              </a:rPr>
              <a:t>year. Implementation </a:t>
            </a:r>
            <a:r>
              <a:rPr lang="en-AU" sz="1300" dirty="0">
                <a:latin typeface="Arial" pitchFamily="34" charset="0"/>
                <a:ea typeface="Calibri" pitchFamily="34" charset="0"/>
                <a:cs typeface="Times New Roman" pitchFamily="18" charset="0"/>
              </a:rPr>
              <a:t>plan is complete and has been endorsed by the communities and water is the main sector that has been identified. </a:t>
            </a:r>
            <a:endParaRPr lang="en-AU" sz="1300" dirty="0" smtClean="0">
              <a:latin typeface="Arial" pitchFamily="34" charset="0"/>
              <a:ea typeface="Calibri" pitchFamily="34" charset="0"/>
              <a:cs typeface="Times New Roman" pitchFamily="18" charset="0"/>
            </a:endParaRPr>
          </a:p>
          <a:p>
            <a:pPr lvl="0" eaLnBrk="0" fontAlgn="base" hangingPunct="0">
              <a:spcBef>
                <a:spcPct val="0"/>
              </a:spcBef>
              <a:spcAft>
                <a:spcPct val="0"/>
              </a:spcAft>
            </a:pPr>
            <a:endParaRPr lang="en-AU" sz="1300" dirty="0">
              <a:latin typeface="Arial" pitchFamily="34" charset="0"/>
              <a:cs typeface="Arial" pitchFamily="34" charset="0"/>
            </a:endParaRPr>
          </a:p>
          <a:p>
            <a:pPr lvl="0" eaLnBrk="0" fontAlgn="base" hangingPunct="0">
              <a:spcBef>
                <a:spcPct val="0"/>
              </a:spcBef>
              <a:spcAft>
                <a:spcPct val="0"/>
              </a:spcAft>
            </a:pPr>
            <a:r>
              <a:rPr lang="en-AU" sz="1300" dirty="0">
                <a:latin typeface="Arial" pitchFamily="34" charset="0"/>
                <a:ea typeface="Calibri" pitchFamily="34" charset="0"/>
                <a:cs typeface="Times New Roman" pitchFamily="18" charset="0"/>
              </a:rPr>
              <a:t>A gravity fed water system will be installed from a spring that was buried during past earthquake which is now flowing again. Water will be stored in 10,000 litre water tank to supple water to 95 people for washing and bathing only. Rainwater is the main source for drinking water in water tanks assisted by the Provincial Office per household.</a:t>
            </a:r>
            <a:endParaRPr lang="en-AU" sz="1300" dirty="0">
              <a:latin typeface="Arial" pitchFamily="34" charset="0"/>
              <a:cs typeface="Arial" pitchFamily="34" charset="0"/>
            </a:endParaRPr>
          </a:p>
          <a:p>
            <a:pPr lvl="0" eaLnBrk="0" fontAlgn="base" hangingPunct="0">
              <a:spcBef>
                <a:spcPct val="0"/>
              </a:spcBef>
              <a:spcAft>
                <a:spcPct val="0"/>
              </a:spcAft>
            </a:pPr>
            <a:endParaRPr lang="en-AU" sz="1300" dirty="0">
              <a:latin typeface="Arial" pitchFamily="34" charset="0"/>
              <a:cs typeface="Arial" pitchFamily="34" charset="0"/>
            </a:endParaRPr>
          </a:p>
        </p:txBody>
      </p:sp>
    </p:spTree>
    <p:extLst>
      <p:ext uri="{BB962C8B-B14F-4D97-AF65-F5344CB8AC3E}">
        <p14:creationId xmlns:p14="http://schemas.microsoft.com/office/powerpoint/2010/main" val="220226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67" b="3136"/>
          <a:stretch/>
        </p:blipFill>
        <p:spPr>
          <a:xfrm>
            <a:off x="3563888" y="1551100"/>
            <a:ext cx="2880320" cy="2093924"/>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23280"/>
          <a:stretch/>
        </p:blipFill>
        <p:spPr>
          <a:xfrm>
            <a:off x="-12510" y="1556793"/>
            <a:ext cx="3648405" cy="2088231"/>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Vanuatu</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588224" y="1772816"/>
            <a:ext cx="2555776" cy="1723549"/>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fontAlgn="base">
              <a:spcBef>
                <a:spcPct val="0"/>
              </a:spcBef>
              <a:spcAft>
                <a:spcPct val="0"/>
              </a:spcAft>
            </a:pPr>
            <a:r>
              <a:rPr lang="en-AU" sz="1600" dirty="0">
                <a:solidFill>
                  <a:schemeClr val="bg1"/>
                </a:solidFill>
                <a:latin typeface="Calibri" pitchFamily="34" charset="0"/>
                <a:cs typeface="Arial" pitchFamily="34" charset="0"/>
              </a:rPr>
              <a:t>1. Pele Island</a:t>
            </a:r>
          </a:p>
          <a:p>
            <a:pPr lvl="0" fontAlgn="base">
              <a:spcBef>
                <a:spcPct val="0"/>
              </a:spcBef>
              <a:spcAft>
                <a:spcPct val="0"/>
              </a:spcAft>
            </a:pPr>
            <a:r>
              <a:rPr lang="en-AU" sz="1600" dirty="0">
                <a:solidFill>
                  <a:schemeClr val="bg1"/>
                </a:solidFill>
                <a:latin typeface="Calibri" pitchFamily="34" charset="0"/>
                <a:cs typeface="Arial" pitchFamily="34" charset="0"/>
              </a:rPr>
              <a:t>2. </a:t>
            </a:r>
            <a:r>
              <a:rPr lang="en-AU" sz="1600" dirty="0" err="1">
                <a:solidFill>
                  <a:schemeClr val="bg1"/>
                </a:solidFill>
                <a:latin typeface="Calibri" pitchFamily="34" charset="0"/>
                <a:cs typeface="Arial" pitchFamily="34" charset="0"/>
              </a:rPr>
              <a:t>Lonamilo</a:t>
            </a:r>
            <a:r>
              <a:rPr lang="en-AU" sz="1600" dirty="0">
                <a:solidFill>
                  <a:schemeClr val="bg1"/>
                </a:solidFill>
                <a:latin typeface="Calibri" pitchFamily="34" charset="0"/>
                <a:cs typeface="Arial" pitchFamily="34" charset="0"/>
              </a:rPr>
              <a:t> Community</a:t>
            </a:r>
            <a:r>
              <a:rPr lang="en-AU" sz="1600" dirty="0" smtClean="0">
                <a:solidFill>
                  <a:schemeClr val="bg1"/>
                </a:solidFill>
                <a:latin typeface="Calibri" pitchFamily="34" charset="0"/>
                <a:cs typeface="Arial" pitchFamily="34" charset="0"/>
              </a:rPr>
              <a:t>,</a:t>
            </a:r>
          </a:p>
          <a:p>
            <a:pPr lvl="0" fontAlgn="base">
              <a:spcBef>
                <a:spcPct val="0"/>
              </a:spcBef>
              <a:spcAft>
                <a:spcPct val="0"/>
              </a:spcAft>
            </a:pPr>
            <a:r>
              <a:rPr lang="en-AU" sz="1600" dirty="0">
                <a:solidFill>
                  <a:schemeClr val="bg1"/>
                </a:solidFill>
                <a:latin typeface="Calibri" pitchFamily="34" charset="0"/>
                <a:cs typeface="Arial" pitchFamily="34" charset="0"/>
              </a:rPr>
              <a:t> </a:t>
            </a:r>
            <a:r>
              <a:rPr lang="en-AU" sz="1600" dirty="0" smtClean="0">
                <a:solidFill>
                  <a:schemeClr val="bg1"/>
                </a:solidFill>
                <a:latin typeface="Calibri" pitchFamily="34" charset="0"/>
                <a:cs typeface="Arial" pitchFamily="34" charset="0"/>
              </a:rPr>
              <a:t>    </a:t>
            </a:r>
            <a:r>
              <a:rPr lang="en-AU" sz="1600" dirty="0" err="1">
                <a:solidFill>
                  <a:schemeClr val="bg1"/>
                </a:solidFill>
                <a:latin typeface="Calibri" pitchFamily="34" charset="0"/>
                <a:cs typeface="Arial" pitchFamily="34" charset="0"/>
              </a:rPr>
              <a:t>Tanna</a:t>
            </a:r>
            <a:r>
              <a:rPr lang="en-AU" sz="1600" dirty="0">
                <a:solidFill>
                  <a:schemeClr val="bg1"/>
                </a:solidFill>
                <a:latin typeface="Calibri" pitchFamily="34" charset="0"/>
                <a:cs typeface="Arial" pitchFamily="34" charset="0"/>
              </a:rPr>
              <a:t> Island</a:t>
            </a:r>
          </a:p>
          <a:p>
            <a:pPr lvl="0" fontAlgn="base">
              <a:spcBef>
                <a:spcPct val="0"/>
              </a:spcBef>
              <a:spcAft>
                <a:spcPct val="0"/>
              </a:spcAft>
            </a:pPr>
            <a:r>
              <a:rPr lang="en-AU" sz="1600" dirty="0">
                <a:solidFill>
                  <a:schemeClr val="bg1"/>
                </a:solidFill>
                <a:latin typeface="Calibri" pitchFamily="34" charset="0"/>
                <a:cs typeface="Arial" pitchFamily="34" charset="0"/>
              </a:rPr>
              <a:t>3. </a:t>
            </a:r>
            <a:r>
              <a:rPr lang="en-AU" sz="1600" dirty="0" err="1">
                <a:solidFill>
                  <a:schemeClr val="bg1"/>
                </a:solidFill>
                <a:latin typeface="Calibri" pitchFamily="34" charset="0"/>
                <a:cs typeface="Arial" pitchFamily="34" charset="0"/>
              </a:rPr>
              <a:t>Tassiriki</a:t>
            </a:r>
            <a:r>
              <a:rPr lang="en-AU" sz="1600" dirty="0">
                <a:solidFill>
                  <a:schemeClr val="bg1"/>
                </a:solidFill>
                <a:latin typeface="Calibri" pitchFamily="34" charset="0"/>
                <a:cs typeface="Arial" pitchFamily="34" charset="0"/>
              </a:rPr>
              <a:t>, </a:t>
            </a:r>
            <a:r>
              <a:rPr lang="en-AU" sz="1600" dirty="0" err="1">
                <a:solidFill>
                  <a:schemeClr val="bg1"/>
                </a:solidFill>
                <a:latin typeface="Calibri" pitchFamily="34" charset="0"/>
                <a:cs typeface="Arial" pitchFamily="34" charset="0"/>
              </a:rPr>
              <a:t>Moso</a:t>
            </a:r>
            <a:r>
              <a:rPr lang="en-AU" sz="1600" dirty="0">
                <a:solidFill>
                  <a:schemeClr val="bg1"/>
                </a:solidFill>
                <a:latin typeface="Calibri" pitchFamily="34" charset="0"/>
                <a:cs typeface="Arial" pitchFamily="34" charset="0"/>
              </a:rPr>
              <a:t> Island</a:t>
            </a:r>
          </a:p>
          <a:p>
            <a:pPr lvl="0" fontAlgn="base">
              <a:spcBef>
                <a:spcPct val="0"/>
              </a:spcBef>
              <a:spcAft>
                <a:spcPct val="0"/>
              </a:spcAft>
            </a:pPr>
            <a:endParaRPr lang="en-US" sz="1400" dirty="0">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395536" y="3838397"/>
            <a:ext cx="7704856" cy="3046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lvl="0" indent="-228600" fontAlgn="base">
              <a:spcBef>
                <a:spcPct val="0"/>
              </a:spcBef>
              <a:spcAft>
                <a:spcPct val="0"/>
              </a:spcAft>
              <a:buAutoNum type="arabicPeriod"/>
            </a:pPr>
            <a:r>
              <a:rPr lang="en-AU" sz="1200" b="1" dirty="0" smtClean="0">
                <a:solidFill>
                  <a:schemeClr val="tx2">
                    <a:lumMod val="60000"/>
                    <a:lumOff val="40000"/>
                  </a:schemeClr>
                </a:solidFill>
                <a:latin typeface="Arial" pitchFamily="34" charset="0"/>
                <a:ea typeface="Calibri" pitchFamily="34" charset="0"/>
                <a:cs typeface="Times New Roman" pitchFamily="18" charset="0"/>
              </a:rPr>
              <a:t>Pele </a:t>
            </a:r>
            <a:r>
              <a:rPr lang="en-AU" sz="1200" b="1" dirty="0">
                <a:solidFill>
                  <a:schemeClr val="tx2">
                    <a:lumMod val="60000"/>
                    <a:lumOff val="40000"/>
                  </a:schemeClr>
                </a:solidFill>
                <a:latin typeface="Arial" pitchFamily="34" charset="0"/>
                <a:ea typeface="Calibri" pitchFamily="34" charset="0"/>
                <a:cs typeface="Times New Roman" pitchFamily="18" charset="0"/>
              </a:rPr>
              <a:t>Island </a:t>
            </a:r>
            <a:r>
              <a:rPr lang="en-AU" sz="1200" b="1" dirty="0" smtClean="0">
                <a:solidFill>
                  <a:schemeClr val="tx2">
                    <a:lumMod val="60000"/>
                    <a:lumOff val="40000"/>
                  </a:schemeClr>
                </a:solidFill>
                <a:latin typeface="Arial" pitchFamily="34" charset="0"/>
                <a:ea typeface="Calibri" pitchFamily="34" charset="0"/>
                <a:cs typeface="Times New Roman" pitchFamily="18" charset="0"/>
              </a:rPr>
              <a:t>Community</a:t>
            </a:r>
            <a:endParaRPr lang="en-AU" sz="1200" dirty="0" smtClean="0">
              <a:solidFill>
                <a:schemeClr val="tx2">
                  <a:lumMod val="60000"/>
                  <a:lumOff val="40000"/>
                </a:schemeClr>
              </a:solidFill>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Piped </a:t>
            </a:r>
            <a:r>
              <a:rPr lang="en-AU" sz="1200" dirty="0">
                <a:latin typeface="Arial" pitchFamily="34" charset="0"/>
                <a:ea typeface="Calibri" pitchFamily="34" charset="0"/>
                <a:cs typeface="Times New Roman" pitchFamily="18" charset="0"/>
              </a:rPr>
              <a:t>water system to at least two villages on the </a:t>
            </a:r>
            <a:r>
              <a:rPr lang="en-AU" sz="1200" dirty="0" smtClean="0">
                <a:latin typeface="Arial" pitchFamily="34" charset="0"/>
                <a:ea typeface="Calibri" pitchFamily="34" charset="0"/>
                <a:cs typeface="Times New Roman" pitchFamily="18" charset="0"/>
              </a:rPr>
              <a:t>island</a:t>
            </a:r>
            <a:endParaRPr lang="en-AU" sz="1200" dirty="0" smtClean="0">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Practical </a:t>
            </a:r>
            <a:r>
              <a:rPr lang="en-AU" sz="1200" dirty="0">
                <a:latin typeface="Arial" pitchFamily="34" charset="0"/>
                <a:ea typeface="Calibri" pitchFamily="34" charset="0"/>
                <a:cs typeface="Times New Roman" pitchFamily="18" charset="0"/>
              </a:rPr>
              <a:t>training on well construction for rainwater </a:t>
            </a:r>
            <a:r>
              <a:rPr lang="en-AU" sz="1200" dirty="0" smtClean="0">
                <a:latin typeface="Arial" pitchFamily="34" charset="0"/>
                <a:ea typeface="Calibri" pitchFamily="34" charset="0"/>
                <a:cs typeface="Times New Roman" pitchFamily="18" charset="0"/>
              </a:rPr>
              <a:t>catchment</a:t>
            </a:r>
            <a:endParaRPr lang="en-AU" sz="1200" dirty="0" smtClean="0">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Introduction </a:t>
            </a:r>
            <a:r>
              <a:rPr lang="en-AU" sz="1200" dirty="0">
                <a:latin typeface="Arial" pitchFamily="34" charset="0"/>
                <a:ea typeface="Calibri" pitchFamily="34" charset="0"/>
                <a:cs typeface="Times New Roman" pitchFamily="18" charset="0"/>
              </a:rPr>
              <a:t>of improved agricultural farming </a:t>
            </a:r>
            <a:r>
              <a:rPr lang="en-AU" sz="1200" dirty="0" smtClean="0">
                <a:latin typeface="Arial" pitchFamily="34" charset="0"/>
                <a:ea typeface="Calibri" pitchFamily="34" charset="0"/>
                <a:cs typeface="Times New Roman" pitchFamily="18" charset="0"/>
              </a:rPr>
              <a:t>systems</a:t>
            </a:r>
            <a:endParaRPr lang="en-AU" sz="1200" dirty="0">
              <a:latin typeface="Arial" pitchFamily="34" charset="0"/>
              <a:ea typeface="Calibri" pitchFamily="34" charset="0"/>
              <a:cs typeface="Times New Roman" pitchFamily="18" charset="0"/>
            </a:endParaRPr>
          </a:p>
          <a:p>
            <a:pPr lvl="2" eaLnBrk="0" fontAlgn="base" hangingPunct="0">
              <a:spcBef>
                <a:spcPct val="0"/>
              </a:spcBef>
              <a:spcAft>
                <a:spcPct val="0"/>
              </a:spcAft>
              <a:buFont typeface="Wingdings" pitchFamily="2" charset="2"/>
              <a:buChar char=""/>
            </a:pPr>
            <a:endParaRPr lang="en-AU" sz="1200" dirty="0" smtClean="0">
              <a:latin typeface="Arial" pitchFamily="34" charset="0"/>
              <a:ea typeface="Calibri" pitchFamily="34" charset="0"/>
              <a:cs typeface="Times New Roman" pitchFamily="18" charset="0"/>
            </a:endParaRPr>
          </a:p>
          <a:p>
            <a:pPr lvl="0" fontAlgn="base">
              <a:spcBef>
                <a:spcPct val="0"/>
              </a:spcBef>
              <a:spcAft>
                <a:spcPct val="0"/>
              </a:spcAft>
            </a:pPr>
            <a:r>
              <a:rPr lang="en-AU" sz="1200" b="1" dirty="0">
                <a:solidFill>
                  <a:schemeClr val="tx2">
                    <a:lumMod val="60000"/>
                    <a:lumOff val="40000"/>
                  </a:schemeClr>
                </a:solidFill>
                <a:latin typeface="Arial" pitchFamily="34" charset="0"/>
                <a:ea typeface="Calibri" pitchFamily="34" charset="0"/>
                <a:cs typeface="Times New Roman" pitchFamily="18" charset="0"/>
              </a:rPr>
              <a:t>2. </a:t>
            </a:r>
            <a:r>
              <a:rPr lang="en-AU" sz="1200" b="1" dirty="0" err="1">
                <a:solidFill>
                  <a:schemeClr val="tx2">
                    <a:lumMod val="60000"/>
                    <a:lumOff val="40000"/>
                  </a:schemeClr>
                </a:solidFill>
                <a:latin typeface="Arial" pitchFamily="34" charset="0"/>
                <a:ea typeface="Calibri" pitchFamily="34" charset="0"/>
                <a:cs typeface="Times New Roman" pitchFamily="18" charset="0"/>
              </a:rPr>
              <a:t>Lonamilo</a:t>
            </a:r>
            <a:r>
              <a:rPr lang="en-AU" sz="1200" b="1" dirty="0">
                <a:solidFill>
                  <a:schemeClr val="tx2">
                    <a:lumMod val="60000"/>
                    <a:lumOff val="40000"/>
                  </a:schemeClr>
                </a:solidFill>
                <a:latin typeface="Arial" pitchFamily="34" charset="0"/>
                <a:ea typeface="Calibri" pitchFamily="34" charset="0"/>
                <a:cs typeface="Times New Roman" pitchFamily="18" charset="0"/>
              </a:rPr>
              <a:t> Community, </a:t>
            </a:r>
            <a:r>
              <a:rPr lang="en-AU" sz="1200" b="1" dirty="0" err="1">
                <a:solidFill>
                  <a:schemeClr val="tx2">
                    <a:lumMod val="60000"/>
                    <a:lumOff val="40000"/>
                  </a:schemeClr>
                </a:solidFill>
                <a:latin typeface="Arial" pitchFamily="34" charset="0"/>
                <a:ea typeface="Calibri" pitchFamily="34" charset="0"/>
                <a:cs typeface="Times New Roman" pitchFamily="18" charset="0"/>
              </a:rPr>
              <a:t>Tanna</a:t>
            </a:r>
            <a:r>
              <a:rPr lang="en-AU" sz="1200" b="1" dirty="0">
                <a:solidFill>
                  <a:schemeClr val="tx2">
                    <a:lumMod val="60000"/>
                    <a:lumOff val="40000"/>
                  </a:schemeClr>
                </a:solidFill>
                <a:latin typeface="Arial" pitchFamily="34" charset="0"/>
                <a:ea typeface="Calibri" pitchFamily="34" charset="0"/>
                <a:cs typeface="Times New Roman" pitchFamily="18" charset="0"/>
              </a:rPr>
              <a:t> </a:t>
            </a:r>
            <a:r>
              <a:rPr lang="en-AU" sz="1200" b="1" dirty="0" smtClean="0">
                <a:solidFill>
                  <a:schemeClr val="tx2">
                    <a:lumMod val="60000"/>
                    <a:lumOff val="40000"/>
                  </a:schemeClr>
                </a:solidFill>
                <a:latin typeface="Arial" pitchFamily="34" charset="0"/>
                <a:ea typeface="Calibri" pitchFamily="34" charset="0"/>
                <a:cs typeface="Times New Roman" pitchFamily="18" charset="0"/>
              </a:rPr>
              <a:t>Island</a:t>
            </a:r>
            <a:endParaRPr lang="en-AU" sz="1200" dirty="0" smtClean="0">
              <a:solidFill>
                <a:schemeClr val="tx2">
                  <a:lumMod val="60000"/>
                  <a:lumOff val="40000"/>
                </a:schemeClr>
              </a:solidFill>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Fish </a:t>
            </a:r>
            <a:r>
              <a:rPr lang="en-AU" sz="1200" dirty="0">
                <a:latin typeface="Arial" pitchFamily="34" charset="0"/>
                <a:ea typeface="Calibri" pitchFamily="34" charset="0"/>
                <a:cs typeface="Times New Roman" pitchFamily="18" charset="0"/>
              </a:rPr>
              <a:t>farming </a:t>
            </a:r>
            <a:endParaRPr lang="en-AU" sz="1200" dirty="0" smtClean="0">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Poultry farming</a:t>
            </a:r>
            <a:endParaRPr lang="en-AU" sz="1200" dirty="0" smtClean="0">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Water </a:t>
            </a:r>
            <a:r>
              <a:rPr lang="en-AU" sz="1200" dirty="0">
                <a:latin typeface="Arial" pitchFamily="34" charset="0"/>
                <a:ea typeface="Calibri" pitchFamily="34" charset="0"/>
                <a:cs typeface="Times New Roman" pitchFamily="18" charset="0"/>
              </a:rPr>
              <a:t>supply </a:t>
            </a:r>
            <a:r>
              <a:rPr lang="en-AU" sz="1200" dirty="0" smtClean="0">
                <a:latin typeface="Arial" pitchFamily="34" charset="0"/>
                <a:ea typeface="Calibri" pitchFamily="34" charset="0"/>
                <a:cs typeface="Times New Roman" pitchFamily="18" charset="0"/>
              </a:rPr>
              <a:t>system</a:t>
            </a:r>
            <a:endParaRPr lang="en-AU" sz="1200" dirty="0">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Training on rainwater well construction</a:t>
            </a:r>
          </a:p>
          <a:p>
            <a:pPr lvl="2" eaLnBrk="0" fontAlgn="base" hangingPunct="0">
              <a:spcBef>
                <a:spcPct val="0"/>
              </a:spcBef>
              <a:spcAft>
                <a:spcPct val="0"/>
              </a:spcAft>
              <a:buFont typeface="Wingdings" pitchFamily="2" charset="2"/>
              <a:buChar char=""/>
            </a:pPr>
            <a:endParaRPr lang="en-AU" sz="1200" dirty="0">
              <a:latin typeface="Arial" pitchFamily="34" charset="0"/>
              <a:ea typeface="Calibri" pitchFamily="34" charset="0"/>
              <a:cs typeface="Times New Roman" pitchFamily="18" charset="0"/>
            </a:endParaRPr>
          </a:p>
          <a:p>
            <a:pPr lvl="0" fontAlgn="base">
              <a:spcBef>
                <a:spcPct val="0"/>
              </a:spcBef>
              <a:spcAft>
                <a:spcPct val="0"/>
              </a:spcAft>
            </a:pPr>
            <a:r>
              <a:rPr lang="en-AU" sz="1200" b="1" dirty="0">
                <a:solidFill>
                  <a:schemeClr val="tx2">
                    <a:lumMod val="60000"/>
                    <a:lumOff val="40000"/>
                  </a:schemeClr>
                </a:solidFill>
                <a:latin typeface="Arial" pitchFamily="34" charset="0"/>
                <a:ea typeface="Calibri" pitchFamily="34" charset="0"/>
                <a:cs typeface="Times New Roman" pitchFamily="18" charset="0"/>
              </a:rPr>
              <a:t>3. </a:t>
            </a:r>
            <a:r>
              <a:rPr lang="en-AU" sz="1200" b="1" dirty="0" err="1">
                <a:solidFill>
                  <a:schemeClr val="tx2">
                    <a:lumMod val="60000"/>
                    <a:lumOff val="40000"/>
                  </a:schemeClr>
                </a:solidFill>
                <a:latin typeface="Arial" pitchFamily="34" charset="0"/>
                <a:ea typeface="Calibri" pitchFamily="34" charset="0"/>
                <a:cs typeface="Times New Roman" pitchFamily="18" charset="0"/>
              </a:rPr>
              <a:t>Tassiriki</a:t>
            </a:r>
            <a:r>
              <a:rPr lang="en-AU" sz="1200" b="1" dirty="0">
                <a:solidFill>
                  <a:schemeClr val="tx2">
                    <a:lumMod val="60000"/>
                    <a:lumOff val="40000"/>
                  </a:schemeClr>
                </a:solidFill>
                <a:latin typeface="Arial" pitchFamily="34" charset="0"/>
                <a:ea typeface="Calibri" pitchFamily="34" charset="0"/>
                <a:cs typeface="Times New Roman" pitchFamily="18" charset="0"/>
              </a:rPr>
              <a:t> Village, </a:t>
            </a:r>
            <a:r>
              <a:rPr lang="en-AU" sz="1200" b="1" dirty="0" err="1">
                <a:solidFill>
                  <a:schemeClr val="tx2">
                    <a:lumMod val="60000"/>
                    <a:lumOff val="40000"/>
                  </a:schemeClr>
                </a:solidFill>
                <a:latin typeface="Arial" pitchFamily="34" charset="0"/>
                <a:ea typeface="Calibri" pitchFamily="34" charset="0"/>
                <a:cs typeface="Times New Roman" pitchFamily="18" charset="0"/>
              </a:rPr>
              <a:t>Moso</a:t>
            </a:r>
            <a:r>
              <a:rPr lang="en-AU" sz="1200" b="1" dirty="0">
                <a:solidFill>
                  <a:schemeClr val="tx2">
                    <a:lumMod val="60000"/>
                    <a:lumOff val="40000"/>
                  </a:schemeClr>
                </a:solidFill>
                <a:latin typeface="Arial" pitchFamily="34" charset="0"/>
                <a:ea typeface="Calibri" pitchFamily="34" charset="0"/>
                <a:cs typeface="Times New Roman" pitchFamily="18" charset="0"/>
              </a:rPr>
              <a:t> </a:t>
            </a:r>
            <a:r>
              <a:rPr lang="en-AU" sz="1200" b="1" dirty="0" smtClean="0">
                <a:solidFill>
                  <a:schemeClr val="tx2">
                    <a:lumMod val="60000"/>
                    <a:lumOff val="40000"/>
                  </a:schemeClr>
                </a:solidFill>
                <a:latin typeface="Arial" pitchFamily="34" charset="0"/>
                <a:ea typeface="Calibri" pitchFamily="34" charset="0"/>
                <a:cs typeface="Times New Roman" pitchFamily="18" charset="0"/>
              </a:rPr>
              <a:t>Island</a:t>
            </a:r>
            <a:endParaRPr lang="en-AU" sz="1200" dirty="0" smtClean="0">
              <a:solidFill>
                <a:schemeClr val="tx2">
                  <a:lumMod val="60000"/>
                  <a:lumOff val="40000"/>
                </a:schemeClr>
              </a:solidFill>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Improved </a:t>
            </a:r>
            <a:r>
              <a:rPr lang="en-AU" sz="1200" dirty="0">
                <a:latin typeface="Arial" pitchFamily="34" charset="0"/>
                <a:ea typeface="Calibri" pitchFamily="34" charset="0"/>
                <a:cs typeface="Times New Roman" pitchFamily="18" charset="0"/>
              </a:rPr>
              <a:t>agriculture farming </a:t>
            </a:r>
            <a:r>
              <a:rPr lang="en-AU" sz="1200" dirty="0" smtClean="0">
                <a:latin typeface="Arial" pitchFamily="34" charset="0"/>
                <a:ea typeface="Calibri" pitchFamily="34" charset="0"/>
                <a:cs typeface="Times New Roman" pitchFamily="18" charset="0"/>
              </a:rPr>
              <a:t>system</a:t>
            </a:r>
            <a:endParaRPr lang="en-AU" sz="1200" dirty="0" smtClean="0">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Poultry </a:t>
            </a:r>
            <a:r>
              <a:rPr lang="en-AU" sz="1200" dirty="0">
                <a:latin typeface="Arial" pitchFamily="34" charset="0"/>
                <a:ea typeface="Calibri" pitchFamily="34" charset="0"/>
                <a:cs typeface="Times New Roman" pitchFamily="18" charset="0"/>
              </a:rPr>
              <a:t>farming</a:t>
            </a:r>
            <a:endParaRPr lang="en-AU" sz="1200" dirty="0">
              <a:latin typeface="Arial" pitchFamily="34" charset="0"/>
              <a:cs typeface="Arial" pitchFamily="34" charset="0"/>
            </a:endParaRPr>
          </a:p>
          <a:p>
            <a:pPr lvl="2" eaLnBrk="0" fontAlgn="base" hangingPunct="0">
              <a:spcBef>
                <a:spcPct val="0"/>
              </a:spcBef>
              <a:spcAft>
                <a:spcPct val="0"/>
              </a:spcAft>
              <a:buFont typeface="Wingdings" pitchFamily="2" charset="2"/>
              <a:buChar char=""/>
            </a:pPr>
            <a:endParaRPr lang="en-AU" sz="1200" dirty="0">
              <a:latin typeface="Arial" pitchFamily="34" charset="0"/>
              <a:cs typeface="Arial" pitchFamily="34" charset="0"/>
            </a:endParaRPr>
          </a:p>
          <a:p>
            <a:pPr lvl="2" eaLnBrk="0" fontAlgn="base" hangingPunct="0">
              <a:spcBef>
                <a:spcPct val="0"/>
              </a:spcBef>
              <a:spcAft>
                <a:spcPct val="0"/>
              </a:spcAft>
              <a:buFont typeface="Wingdings" pitchFamily="2" charset="2"/>
              <a:buChar char=""/>
            </a:pPr>
            <a:endParaRPr lang="en-AU" sz="1200" dirty="0">
              <a:latin typeface="Arial" pitchFamily="34" charset="0"/>
              <a:cs typeface="Arial" pitchFamily="34" charset="0"/>
            </a:endParaRPr>
          </a:p>
        </p:txBody>
      </p:sp>
    </p:spTree>
    <p:extLst>
      <p:ext uri="{BB962C8B-B14F-4D97-AF65-F5344CB8AC3E}">
        <p14:creationId xmlns:p14="http://schemas.microsoft.com/office/powerpoint/2010/main" val="9924917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793302" y="1550886"/>
            <a:ext cx="3722914" cy="2094138"/>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15728" b="15881"/>
          <a:stretch/>
        </p:blipFill>
        <p:spPr>
          <a:xfrm>
            <a:off x="-444560" y="1552089"/>
            <a:ext cx="4080456" cy="2092969"/>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Solomon Islands</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588224" y="1628800"/>
            <a:ext cx="2555776" cy="2139047"/>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marL="228600" lvl="0" indent="-228600" eaLnBrk="0" fontAlgn="base" hangingPunct="0">
              <a:spcBef>
                <a:spcPct val="0"/>
              </a:spcBef>
              <a:spcAft>
                <a:spcPct val="0"/>
              </a:spcAft>
              <a:buAutoNum type="arabicPeriod"/>
            </a:pPr>
            <a:r>
              <a:rPr lang="en-AU" sz="1300" dirty="0" err="1" smtClean="0">
                <a:solidFill>
                  <a:schemeClr val="bg1"/>
                </a:solidFill>
                <a:latin typeface="Arial" pitchFamily="34" charset="0"/>
                <a:ea typeface="Calibri" pitchFamily="34" charset="0"/>
                <a:cs typeface="Times New Roman" pitchFamily="18" charset="0"/>
              </a:rPr>
              <a:t>Nagotano</a:t>
            </a:r>
            <a:r>
              <a:rPr lang="en-AU" sz="1300" dirty="0" smtClean="0">
                <a:solidFill>
                  <a:schemeClr val="bg1"/>
                </a:solidFill>
                <a:latin typeface="Arial" pitchFamily="34" charset="0"/>
                <a:ea typeface="Calibri" pitchFamily="34" charset="0"/>
                <a:cs typeface="Times New Roman" pitchFamily="18" charset="0"/>
              </a:rPr>
              <a:t> </a:t>
            </a:r>
            <a:r>
              <a:rPr lang="en-AU" sz="1300" dirty="0">
                <a:solidFill>
                  <a:schemeClr val="bg1"/>
                </a:solidFill>
                <a:latin typeface="Arial" pitchFamily="34" charset="0"/>
                <a:ea typeface="Calibri" pitchFamily="34" charset="0"/>
                <a:cs typeface="Times New Roman" pitchFamily="18" charset="0"/>
              </a:rPr>
              <a:t>community in, </a:t>
            </a:r>
            <a:r>
              <a:rPr lang="en-AU" sz="1300" dirty="0" err="1">
                <a:solidFill>
                  <a:schemeClr val="bg1"/>
                </a:solidFill>
                <a:latin typeface="Arial" pitchFamily="34" charset="0"/>
                <a:ea typeface="Calibri" pitchFamily="34" charset="0"/>
                <a:cs typeface="Times New Roman" pitchFamily="18" charset="0"/>
              </a:rPr>
              <a:t>Ngella</a:t>
            </a:r>
            <a:r>
              <a:rPr lang="en-AU" sz="1300" dirty="0">
                <a:solidFill>
                  <a:schemeClr val="bg1"/>
                </a:solidFill>
                <a:latin typeface="Arial" pitchFamily="34" charset="0"/>
                <a:ea typeface="Calibri" pitchFamily="34" charset="0"/>
                <a:cs typeface="Times New Roman" pitchFamily="18" charset="0"/>
              </a:rPr>
              <a:t>, </a:t>
            </a:r>
            <a:r>
              <a:rPr lang="en-AU" sz="1300" dirty="0" err="1">
                <a:solidFill>
                  <a:schemeClr val="bg1"/>
                </a:solidFill>
                <a:latin typeface="Arial" pitchFamily="34" charset="0"/>
                <a:ea typeface="Calibri" pitchFamily="34" charset="0"/>
                <a:cs typeface="Times New Roman" pitchFamily="18" charset="0"/>
              </a:rPr>
              <a:t>Buen</a:t>
            </a:r>
            <a:r>
              <a:rPr lang="en-AU" sz="1300" dirty="0">
                <a:solidFill>
                  <a:schemeClr val="bg1"/>
                </a:solidFill>
                <a:latin typeface="Arial" pitchFamily="34" charset="0"/>
                <a:ea typeface="Calibri" pitchFamily="34" charset="0"/>
                <a:cs typeface="Times New Roman" pitchFamily="18" charset="0"/>
              </a:rPr>
              <a:t> Vista, Central islands </a:t>
            </a:r>
            <a:endParaRPr lang="en-AU" sz="13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300" dirty="0">
                <a:solidFill>
                  <a:schemeClr val="bg1"/>
                </a:solidFill>
                <a:latin typeface="Arial" pitchFamily="34" charset="0"/>
                <a:ea typeface="Calibri" pitchFamily="34" charset="0"/>
                <a:cs typeface="Times New Roman" pitchFamily="18" charset="0"/>
              </a:rPr>
              <a:t>2. </a:t>
            </a:r>
            <a:r>
              <a:rPr lang="en-AU" sz="1300" dirty="0" err="1">
                <a:solidFill>
                  <a:schemeClr val="bg1"/>
                </a:solidFill>
                <a:latin typeface="Arial" pitchFamily="34" charset="0"/>
                <a:ea typeface="Calibri" pitchFamily="34" charset="0"/>
                <a:cs typeface="Times New Roman" pitchFamily="18" charset="0"/>
              </a:rPr>
              <a:t>Aorigi</a:t>
            </a:r>
            <a:r>
              <a:rPr lang="en-AU" sz="1300" dirty="0">
                <a:solidFill>
                  <a:schemeClr val="bg1"/>
                </a:solidFill>
                <a:latin typeface="Arial" pitchFamily="34" charset="0"/>
                <a:ea typeface="Calibri" pitchFamily="34" charset="0"/>
                <a:cs typeface="Times New Roman" pitchFamily="18" charset="0"/>
              </a:rPr>
              <a:t> community in </a:t>
            </a:r>
            <a:r>
              <a:rPr lang="en-AU" sz="1300" dirty="0" smtClean="0">
                <a:solidFill>
                  <a:schemeClr val="bg1"/>
                </a:solidFill>
                <a:latin typeface="Arial" pitchFamily="34" charset="0"/>
                <a:ea typeface="Calibri" pitchFamily="34" charset="0"/>
                <a:cs typeface="Times New Roman" pitchFamily="18" charset="0"/>
              </a:rPr>
              <a:t>Santa                               </a:t>
            </a:r>
          </a:p>
          <a:p>
            <a:pPr lvl="0" eaLnBrk="0" fontAlgn="base" hangingPunct="0">
              <a:spcBef>
                <a:spcPct val="0"/>
              </a:spcBef>
              <a:spcAft>
                <a:spcPct val="0"/>
              </a:spcAft>
            </a:pPr>
            <a:r>
              <a:rPr lang="en-AU" sz="1300" dirty="0">
                <a:solidFill>
                  <a:schemeClr val="bg1"/>
                </a:solidFill>
                <a:latin typeface="Arial" pitchFamily="34" charset="0"/>
                <a:ea typeface="Calibri" pitchFamily="34" charset="0"/>
                <a:cs typeface="Times New Roman" pitchFamily="18" charset="0"/>
              </a:rPr>
              <a:t> </a:t>
            </a:r>
            <a:r>
              <a:rPr lang="en-AU" sz="1300" dirty="0" smtClean="0">
                <a:solidFill>
                  <a:schemeClr val="bg1"/>
                </a:solidFill>
                <a:latin typeface="Arial" pitchFamily="34" charset="0"/>
                <a:ea typeface="Calibri" pitchFamily="34" charset="0"/>
                <a:cs typeface="Times New Roman" pitchFamily="18" charset="0"/>
              </a:rPr>
              <a:t>   </a:t>
            </a:r>
            <a:r>
              <a:rPr lang="en-AU" sz="1300" dirty="0">
                <a:solidFill>
                  <a:schemeClr val="bg1"/>
                </a:solidFill>
                <a:latin typeface="Arial" pitchFamily="34" charset="0"/>
                <a:ea typeface="Calibri" pitchFamily="34" charset="0"/>
                <a:cs typeface="Times New Roman" pitchFamily="18" charset="0"/>
              </a:rPr>
              <a:t>Catalina, </a:t>
            </a:r>
            <a:r>
              <a:rPr lang="en-AU" sz="1300" dirty="0" err="1">
                <a:solidFill>
                  <a:schemeClr val="bg1"/>
                </a:solidFill>
                <a:latin typeface="Arial" pitchFamily="34" charset="0"/>
                <a:ea typeface="Calibri" pitchFamily="34" charset="0"/>
                <a:cs typeface="Times New Roman" pitchFamily="18" charset="0"/>
              </a:rPr>
              <a:t>Makira</a:t>
            </a:r>
            <a:r>
              <a:rPr lang="en-AU" sz="1300" dirty="0">
                <a:solidFill>
                  <a:schemeClr val="bg1"/>
                </a:solidFill>
                <a:latin typeface="Arial" pitchFamily="34" charset="0"/>
                <a:ea typeface="Calibri" pitchFamily="34" charset="0"/>
                <a:cs typeface="Times New Roman" pitchFamily="18" charset="0"/>
              </a:rPr>
              <a:t>/</a:t>
            </a:r>
            <a:r>
              <a:rPr lang="en-AU" sz="1300" dirty="0" err="1">
                <a:solidFill>
                  <a:schemeClr val="bg1"/>
                </a:solidFill>
                <a:latin typeface="Arial" pitchFamily="34" charset="0"/>
                <a:ea typeface="Calibri" pitchFamily="34" charset="0"/>
                <a:cs typeface="Times New Roman" pitchFamily="18" charset="0"/>
              </a:rPr>
              <a:t>Ulawa</a:t>
            </a:r>
            <a:r>
              <a:rPr lang="en-AU" sz="1300" dirty="0">
                <a:solidFill>
                  <a:schemeClr val="bg1"/>
                </a:solidFill>
                <a:latin typeface="Arial" pitchFamily="34" charset="0"/>
                <a:ea typeface="Calibri" pitchFamily="34" charset="0"/>
                <a:cs typeface="Times New Roman" pitchFamily="18" charset="0"/>
              </a:rPr>
              <a:t> </a:t>
            </a:r>
            <a:r>
              <a:rPr lang="en-AU" sz="1300" dirty="0" smtClean="0">
                <a:solidFill>
                  <a:schemeClr val="bg1"/>
                </a:solidFill>
                <a:latin typeface="Arial" pitchFamily="34" charset="0"/>
                <a:ea typeface="Calibri" pitchFamily="34" charset="0"/>
                <a:cs typeface="Times New Roman" pitchFamily="18" charset="0"/>
              </a:rPr>
              <a:t>Island</a:t>
            </a:r>
            <a:endParaRPr lang="en-AU" sz="13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300" dirty="0">
                <a:solidFill>
                  <a:schemeClr val="bg1"/>
                </a:solidFill>
                <a:latin typeface="Arial" pitchFamily="34" charset="0"/>
                <a:ea typeface="Calibri" pitchFamily="34" charset="0"/>
                <a:cs typeface="Times New Roman" pitchFamily="18" charset="0"/>
              </a:rPr>
              <a:t>3. </a:t>
            </a:r>
            <a:r>
              <a:rPr lang="en-AU" sz="1300" dirty="0" err="1">
                <a:solidFill>
                  <a:schemeClr val="bg1"/>
                </a:solidFill>
                <a:latin typeface="Arial" pitchFamily="34" charset="0"/>
                <a:ea typeface="Calibri" pitchFamily="34" charset="0"/>
                <a:cs typeface="Times New Roman" pitchFamily="18" charset="0"/>
              </a:rPr>
              <a:t>Ngawawa</a:t>
            </a:r>
            <a:r>
              <a:rPr lang="en-AU" sz="1300" dirty="0">
                <a:solidFill>
                  <a:schemeClr val="bg1"/>
                </a:solidFill>
                <a:latin typeface="Arial" pitchFamily="34" charset="0"/>
                <a:ea typeface="Calibri" pitchFamily="34" charset="0"/>
                <a:cs typeface="Times New Roman" pitchFamily="18" charset="0"/>
              </a:rPr>
              <a:t> community in </a:t>
            </a:r>
            <a:r>
              <a:rPr lang="en-AU" sz="1300" dirty="0" smtClean="0">
                <a:solidFill>
                  <a:schemeClr val="bg1"/>
                </a:solidFill>
                <a:latin typeface="Arial" pitchFamily="34" charset="0"/>
                <a:ea typeface="Calibri" pitchFamily="34" charset="0"/>
                <a:cs typeface="Times New Roman" pitchFamily="18" charset="0"/>
              </a:rPr>
              <a:t>Reef</a:t>
            </a:r>
          </a:p>
          <a:p>
            <a:pPr lvl="0" eaLnBrk="0" fontAlgn="base" hangingPunct="0">
              <a:spcBef>
                <a:spcPct val="0"/>
              </a:spcBef>
              <a:spcAft>
                <a:spcPct val="0"/>
              </a:spcAft>
            </a:pPr>
            <a:r>
              <a:rPr lang="en-AU" sz="1300" dirty="0">
                <a:solidFill>
                  <a:schemeClr val="bg1"/>
                </a:solidFill>
                <a:latin typeface="Arial" pitchFamily="34" charset="0"/>
                <a:ea typeface="Calibri" pitchFamily="34" charset="0"/>
                <a:cs typeface="Times New Roman" pitchFamily="18" charset="0"/>
              </a:rPr>
              <a:t> </a:t>
            </a:r>
            <a:r>
              <a:rPr lang="en-AU" sz="1300" dirty="0" smtClean="0">
                <a:solidFill>
                  <a:schemeClr val="bg1"/>
                </a:solidFill>
                <a:latin typeface="Arial" pitchFamily="34" charset="0"/>
                <a:ea typeface="Calibri" pitchFamily="34" charset="0"/>
                <a:cs typeface="Times New Roman" pitchFamily="18" charset="0"/>
              </a:rPr>
              <a:t>   Islands</a:t>
            </a:r>
            <a:r>
              <a:rPr lang="en-AU" sz="1300" dirty="0">
                <a:solidFill>
                  <a:schemeClr val="bg1"/>
                </a:solidFill>
                <a:latin typeface="Arial" pitchFamily="34" charset="0"/>
                <a:ea typeface="Calibri" pitchFamily="34" charset="0"/>
                <a:cs typeface="Times New Roman" pitchFamily="18" charset="0"/>
              </a:rPr>
              <a:t>, </a:t>
            </a:r>
            <a:r>
              <a:rPr lang="en-AU" sz="1300" dirty="0" err="1">
                <a:solidFill>
                  <a:schemeClr val="bg1"/>
                </a:solidFill>
                <a:latin typeface="Arial" pitchFamily="34" charset="0"/>
                <a:ea typeface="Calibri" pitchFamily="34" charset="0"/>
                <a:cs typeface="Times New Roman" pitchFamily="18" charset="0"/>
              </a:rPr>
              <a:t>Temotu</a:t>
            </a:r>
            <a:r>
              <a:rPr lang="en-AU" sz="1300" dirty="0">
                <a:solidFill>
                  <a:schemeClr val="bg1"/>
                </a:solidFill>
                <a:latin typeface="Arial" pitchFamily="34" charset="0"/>
                <a:ea typeface="Calibri" pitchFamily="34" charset="0"/>
                <a:cs typeface="Times New Roman" pitchFamily="18" charset="0"/>
              </a:rPr>
              <a:t> Province</a:t>
            </a:r>
            <a:endParaRPr lang="en-AU" sz="1300" dirty="0">
              <a:solidFill>
                <a:schemeClr val="bg1"/>
              </a:solidFill>
              <a:latin typeface="Arial" pitchFamily="34" charset="0"/>
              <a:cs typeface="Arial" pitchFamily="34" charset="0"/>
            </a:endParaRPr>
          </a:p>
          <a:p>
            <a:pPr lvl="0" fontAlgn="base">
              <a:spcBef>
                <a:spcPct val="0"/>
              </a:spcBef>
              <a:spcAft>
                <a:spcPct val="0"/>
              </a:spcAft>
            </a:pPr>
            <a:endParaRPr lang="en-US" sz="1400" dirty="0">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395536" y="3699901"/>
            <a:ext cx="8424936"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AU" sz="1400" b="1" dirty="0">
                <a:solidFill>
                  <a:schemeClr val="tx2">
                    <a:lumMod val="60000"/>
                    <a:lumOff val="40000"/>
                  </a:schemeClr>
                </a:solidFill>
                <a:latin typeface="Arial" pitchFamily="34" charset="0"/>
                <a:ea typeface="Calibri" pitchFamily="34" charset="0"/>
                <a:cs typeface="Times New Roman" pitchFamily="18" charset="0"/>
              </a:rPr>
              <a:t>1. </a:t>
            </a:r>
            <a:r>
              <a:rPr lang="en-AU" sz="1400" b="1" dirty="0" err="1">
                <a:solidFill>
                  <a:schemeClr val="tx2">
                    <a:lumMod val="60000"/>
                    <a:lumOff val="40000"/>
                  </a:schemeClr>
                </a:solidFill>
                <a:latin typeface="Arial" pitchFamily="34" charset="0"/>
                <a:ea typeface="Calibri" pitchFamily="34" charset="0"/>
                <a:cs typeface="Times New Roman" pitchFamily="18" charset="0"/>
              </a:rPr>
              <a:t>Nagotano</a:t>
            </a:r>
            <a:r>
              <a:rPr lang="en-AU" sz="1400" b="1" dirty="0">
                <a:solidFill>
                  <a:schemeClr val="tx2">
                    <a:lumMod val="60000"/>
                    <a:lumOff val="40000"/>
                  </a:schemeClr>
                </a:solidFill>
                <a:latin typeface="Arial" pitchFamily="34" charset="0"/>
                <a:ea typeface="Calibri" pitchFamily="34" charset="0"/>
                <a:cs typeface="Times New Roman" pitchFamily="18" charset="0"/>
              </a:rPr>
              <a:t> Community</a:t>
            </a:r>
            <a:endParaRPr lang="en-AU" sz="14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400" dirty="0">
                <a:latin typeface="Arial" pitchFamily="34" charset="0"/>
                <a:ea typeface="Calibri" pitchFamily="34" charset="0"/>
                <a:cs typeface="Times New Roman" pitchFamily="18" charset="0"/>
              </a:rPr>
              <a:t>Rain Harvesting is the most preferred activity</a:t>
            </a:r>
            <a:endParaRPr lang="en-AU" sz="1400" dirty="0">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400" dirty="0">
                <a:latin typeface="Arial" pitchFamily="34" charset="0"/>
                <a:ea typeface="Calibri" pitchFamily="34" charset="0"/>
                <a:cs typeface="Times New Roman" pitchFamily="18" charset="0"/>
              </a:rPr>
              <a:t>Health and Sanitation (2</a:t>
            </a:r>
            <a:r>
              <a:rPr lang="en-AU" sz="1400" baseline="30000" dirty="0">
                <a:latin typeface="Arial" pitchFamily="34" charset="0"/>
                <a:ea typeface="Calibri" pitchFamily="34" charset="0"/>
                <a:cs typeface="Times New Roman" pitchFamily="18" charset="0"/>
              </a:rPr>
              <a:t>nd</a:t>
            </a:r>
            <a:r>
              <a:rPr lang="en-AU" sz="1400" dirty="0">
                <a:latin typeface="Arial" pitchFamily="34" charset="0"/>
                <a:ea typeface="Calibri" pitchFamily="34" charset="0"/>
                <a:cs typeface="Times New Roman" pitchFamily="18" charset="0"/>
              </a:rPr>
              <a:t> priority</a:t>
            </a:r>
            <a:r>
              <a:rPr lang="en-AU" sz="1400" dirty="0" smtClean="0">
                <a:latin typeface="Arial" pitchFamily="34" charset="0"/>
                <a:ea typeface="Calibri" pitchFamily="34" charset="0"/>
                <a:cs typeface="Times New Roman" pitchFamily="18" charset="0"/>
              </a:rPr>
              <a:t>)</a:t>
            </a:r>
          </a:p>
          <a:p>
            <a:pPr marL="285750" lvl="0" indent="-285750" eaLnBrk="0" fontAlgn="base" hangingPunct="0">
              <a:spcBef>
                <a:spcPct val="0"/>
              </a:spcBef>
              <a:spcAft>
                <a:spcPct val="0"/>
              </a:spcAft>
              <a:buFont typeface="Arial"/>
              <a:buChar char="•"/>
            </a:pPr>
            <a:endParaRPr lang="en-AU" sz="1400" dirty="0">
              <a:latin typeface="Arial" pitchFamily="34" charset="0"/>
              <a:ea typeface="Calibri" pitchFamily="34" charset="0"/>
              <a:cs typeface="Times New Roman" pitchFamily="18" charset="0"/>
            </a:endParaRPr>
          </a:p>
          <a:p>
            <a:pPr lvl="0" fontAlgn="base">
              <a:spcBef>
                <a:spcPct val="0"/>
              </a:spcBef>
              <a:spcAft>
                <a:spcPct val="0"/>
              </a:spcAft>
            </a:pPr>
            <a:r>
              <a:rPr lang="en-AU" sz="1400" b="1" dirty="0">
                <a:solidFill>
                  <a:schemeClr val="tx2">
                    <a:lumMod val="60000"/>
                    <a:lumOff val="40000"/>
                  </a:schemeClr>
                </a:solidFill>
                <a:latin typeface="Arial" pitchFamily="34" charset="0"/>
                <a:ea typeface="Calibri" pitchFamily="34" charset="0"/>
                <a:cs typeface="Times New Roman" pitchFamily="18" charset="0"/>
              </a:rPr>
              <a:t>2. </a:t>
            </a:r>
            <a:r>
              <a:rPr lang="en-AU" sz="1400" b="1" dirty="0" err="1">
                <a:solidFill>
                  <a:schemeClr val="tx2">
                    <a:lumMod val="60000"/>
                    <a:lumOff val="40000"/>
                  </a:schemeClr>
                </a:solidFill>
                <a:latin typeface="Arial" pitchFamily="34" charset="0"/>
                <a:ea typeface="Calibri" pitchFamily="34" charset="0"/>
                <a:cs typeface="Times New Roman" pitchFamily="18" charset="0"/>
              </a:rPr>
              <a:t>Aorigi</a:t>
            </a:r>
            <a:r>
              <a:rPr lang="en-AU" sz="1400" b="1" dirty="0">
                <a:solidFill>
                  <a:schemeClr val="tx2">
                    <a:lumMod val="60000"/>
                    <a:lumOff val="40000"/>
                  </a:schemeClr>
                </a:solidFill>
                <a:latin typeface="Arial" pitchFamily="34" charset="0"/>
                <a:ea typeface="Calibri" pitchFamily="34" charset="0"/>
                <a:cs typeface="Times New Roman" pitchFamily="18" charset="0"/>
              </a:rPr>
              <a:t> Community</a:t>
            </a:r>
            <a:endParaRPr lang="en-AU" sz="14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400" dirty="0">
                <a:latin typeface="Arial" pitchFamily="34" charset="0"/>
                <a:ea typeface="Calibri" pitchFamily="34" charset="0"/>
                <a:cs typeface="Times New Roman" pitchFamily="18" charset="0"/>
              </a:rPr>
              <a:t>Rain Harvesting is the most preferred activity</a:t>
            </a:r>
            <a:endParaRPr lang="en-AU" sz="1400" dirty="0">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400" dirty="0">
                <a:latin typeface="Arial" pitchFamily="34" charset="0"/>
                <a:ea typeface="Calibri" pitchFamily="34" charset="0"/>
                <a:cs typeface="Times New Roman" pitchFamily="18" charset="0"/>
              </a:rPr>
              <a:t>Health and Sanitation (2</a:t>
            </a:r>
            <a:r>
              <a:rPr lang="en-AU" sz="1400" baseline="30000" dirty="0">
                <a:latin typeface="Arial" pitchFamily="34" charset="0"/>
                <a:ea typeface="Calibri" pitchFamily="34" charset="0"/>
                <a:cs typeface="Times New Roman" pitchFamily="18" charset="0"/>
              </a:rPr>
              <a:t>nd</a:t>
            </a:r>
            <a:r>
              <a:rPr lang="en-AU" sz="1400" dirty="0">
                <a:latin typeface="Arial" pitchFamily="34" charset="0"/>
                <a:ea typeface="Calibri" pitchFamily="34" charset="0"/>
                <a:cs typeface="Times New Roman" pitchFamily="18" charset="0"/>
              </a:rPr>
              <a:t> priority), these are the two main priority of the community. </a:t>
            </a:r>
            <a:endParaRPr lang="en-AU" sz="1400" dirty="0" smtClean="0">
              <a:latin typeface="Arial" pitchFamily="34" charset="0"/>
              <a:ea typeface="Calibri" pitchFamily="34" charset="0"/>
              <a:cs typeface="Times New Roman" pitchFamily="18" charset="0"/>
            </a:endParaRPr>
          </a:p>
          <a:p>
            <a:pPr marL="285750" lvl="0" indent="-285750" eaLnBrk="0" fontAlgn="base" hangingPunct="0">
              <a:spcBef>
                <a:spcPct val="0"/>
              </a:spcBef>
              <a:spcAft>
                <a:spcPct val="0"/>
              </a:spcAft>
              <a:buFont typeface="Arial"/>
              <a:buChar char="•"/>
            </a:pPr>
            <a:r>
              <a:rPr lang="en-AU" sz="1400" dirty="0" smtClean="0">
                <a:latin typeface="Arial" pitchFamily="34" charset="0"/>
                <a:ea typeface="Calibri" pitchFamily="34" charset="0"/>
                <a:cs typeface="Times New Roman" pitchFamily="18" charset="0"/>
              </a:rPr>
              <a:t>There </a:t>
            </a:r>
            <a:r>
              <a:rPr lang="en-AU" sz="1400" dirty="0">
                <a:latin typeface="Arial" pitchFamily="34" charset="0"/>
                <a:ea typeface="Calibri" pitchFamily="34" charset="0"/>
                <a:cs typeface="Times New Roman" pitchFamily="18" charset="0"/>
              </a:rPr>
              <a:t>are lots such as coastal erosion protection by planting of trees to protect the shore line</a:t>
            </a:r>
            <a:r>
              <a:rPr lang="en-AU" sz="1400" dirty="0" smtClean="0">
                <a:latin typeface="Arial" pitchFamily="34" charset="0"/>
                <a:ea typeface="Calibri" pitchFamily="34" charset="0"/>
                <a:cs typeface="Times New Roman" pitchFamily="18" charset="0"/>
              </a:rPr>
              <a:t>.</a:t>
            </a:r>
          </a:p>
          <a:p>
            <a:pPr marL="285750" lvl="0" indent="-285750" eaLnBrk="0" fontAlgn="base" hangingPunct="0">
              <a:spcBef>
                <a:spcPct val="0"/>
              </a:spcBef>
              <a:spcAft>
                <a:spcPct val="0"/>
              </a:spcAft>
              <a:buFont typeface="Arial"/>
              <a:buChar char="•"/>
            </a:pPr>
            <a:endParaRPr lang="en-AU" sz="1400" dirty="0" smtClean="0">
              <a:latin typeface="Arial" pitchFamily="34" charset="0"/>
              <a:ea typeface="Calibri" pitchFamily="34" charset="0"/>
              <a:cs typeface="Times New Roman" pitchFamily="18" charset="0"/>
            </a:endParaRPr>
          </a:p>
          <a:p>
            <a:pPr lvl="0" fontAlgn="base">
              <a:spcBef>
                <a:spcPct val="0"/>
              </a:spcBef>
              <a:spcAft>
                <a:spcPct val="0"/>
              </a:spcAft>
              <a:tabLst>
                <a:tab pos="571500" algn="l"/>
              </a:tabLst>
            </a:pPr>
            <a:r>
              <a:rPr lang="en-AU" sz="1400" b="1" dirty="0">
                <a:solidFill>
                  <a:schemeClr val="tx2">
                    <a:lumMod val="60000"/>
                    <a:lumOff val="40000"/>
                  </a:schemeClr>
                </a:solidFill>
                <a:latin typeface="Arial" pitchFamily="34" charset="0"/>
                <a:ea typeface="Calibri" pitchFamily="34" charset="0"/>
                <a:cs typeface="Times New Roman" pitchFamily="18" charset="0"/>
              </a:rPr>
              <a:t>3. </a:t>
            </a:r>
            <a:r>
              <a:rPr lang="en-AU" sz="1400" b="1" dirty="0" err="1">
                <a:solidFill>
                  <a:schemeClr val="tx2">
                    <a:lumMod val="60000"/>
                    <a:lumOff val="40000"/>
                  </a:schemeClr>
                </a:solidFill>
                <a:latin typeface="Arial" pitchFamily="34" charset="0"/>
                <a:ea typeface="Calibri" pitchFamily="34" charset="0"/>
                <a:cs typeface="Times New Roman" pitchFamily="18" charset="0"/>
              </a:rPr>
              <a:t>Ngawawa</a:t>
            </a:r>
            <a:r>
              <a:rPr lang="en-AU" sz="1400" b="1" dirty="0">
                <a:solidFill>
                  <a:schemeClr val="tx2">
                    <a:lumMod val="60000"/>
                    <a:lumOff val="40000"/>
                  </a:schemeClr>
                </a:solidFill>
                <a:latin typeface="Arial" pitchFamily="34" charset="0"/>
                <a:ea typeface="Calibri" pitchFamily="34" charset="0"/>
                <a:cs typeface="Times New Roman" pitchFamily="18" charset="0"/>
              </a:rPr>
              <a:t> Community</a:t>
            </a:r>
            <a:endParaRPr lang="en-AU" sz="14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tabLst>
                <a:tab pos="571500" algn="l"/>
              </a:tabLst>
            </a:pPr>
            <a:r>
              <a:rPr lang="en-AU" sz="1400" dirty="0">
                <a:latin typeface="Arial" pitchFamily="34" charset="0"/>
                <a:ea typeface="Calibri" pitchFamily="34" charset="0"/>
                <a:cs typeface="Times New Roman" pitchFamily="18" charset="0"/>
              </a:rPr>
              <a:t>Rain Harvesting is the most preferred activity</a:t>
            </a:r>
            <a:endParaRPr lang="en-AU" sz="1400" dirty="0">
              <a:latin typeface="Arial" pitchFamily="34" charset="0"/>
              <a:cs typeface="Arial" pitchFamily="34" charset="0"/>
            </a:endParaRPr>
          </a:p>
          <a:p>
            <a:pPr marL="285750" lvl="0" indent="-285750" eaLnBrk="0" fontAlgn="base" hangingPunct="0">
              <a:spcBef>
                <a:spcPct val="0"/>
              </a:spcBef>
              <a:spcAft>
                <a:spcPct val="0"/>
              </a:spcAft>
              <a:buFont typeface="Arial"/>
              <a:buChar char="•"/>
              <a:tabLst>
                <a:tab pos="571500" algn="l"/>
              </a:tabLst>
            </a:pPr>
            <a:r>
              <a:rPr lang="en-AU" sz="1400" dirty="0">
                <a:latin typeface="Arial" pitchFamily="34" charset="0"/>
                <a:ea typeface="Calibri" pitchFamily="34" charset="0"/>
                <a:cs typeface="Times New Roman" pitchFamily="18" charset="0"/>
              </a:rPr>
              <a:t>Coastal protection</a:t>
            </a:r>
            <a:endParaRPr lang="en-AU" sz="1400" dirty="0">
              <a:latin typeface="Arial" pitchFamily="34" charset="0"/>
              <a:cs typeface="Arial" pitchFamily="34" charset="0"/>
            </a:endParaRPr>
          </a:p>
          <a:p>
            <a:pPr marL="285750" lvl="0" indent="-285750" eaLnBrk="0" fontAlgn="base" hangingPunct="0">
              <a:spcBef>
                <a:spcPct val="0"/>
              </a:spcBef>
              <a:spcAft>
                <a:spcPct val="0"/>
              </a:spcAft>
              <a:buFont typeface="Arial"/>
              <a:buChar char="•"/>
              <a:tabLst>
                <a:tab pos="571500" algn="l"/>
              </a:tabLst>
            </a:pPr>
            <a:r>
              <a:rPr lang="en-AU" sz="1400" dirty="0" smtClean="0">
                <a:latin typeface="Arial" pitchFamily="34" charset="0"/>
                <a:ea typeface="Calibri" pitchFamily="34" charset="0"/>
                <a:cs typeface="Times New Roman" pitchFamily="18" charset="0"/>
              </a:rPr>
              <a:t>Like </a:t>
            </a:r>
            <a:r>
              <a:rPr lang="en-AU" sz="1400" dirty="0">
                <a:latin typeface="Arial" pitchFamily="34" charset="0"/>
                <a:ea typeface="Calibri" pitchFamily="34" charset="0"/>
                <a:cs typeface="Times New Roman" pitchFamily="18" charset="0"/>
              </a:rPr>
              <a:t>the other two project sites there are many issues to deal with but water was the </a:t>
            </a:r>
            <a:r>
              <a:rPr lang="en-AU" sz="1400" dirty="0" smtClean="0">
                <a:latin typeface="Arial" pitchFamily="34" charset="0"/>
                <a:ea typeface="Calibri" pitchFamily="34" charset="0"/>
                <a:cs typeface="Times New Roman" pitchFamily="18" charset="0"/>
              </a:rPr>
              <a:t>main priority</a:t>
            </a:r>
            <a:r>
              <a:rPr lang="en-AU" sz="1400" dirty="0">
                <a:latin typeface="Arial" pitchFamily="34" charset="0"/>
                <a:ea typeface="Calibri" pitchFamily="34" charset="0"/>
                <a:cs typeface="Times New Roman" pitchFamily="18" charset="0"/>
              </a:rPr>
              <a:t>.</a:t>
            </a:r>
            <a:endParaRPr lang="en-AU" sz="1400" dirty="0">
              <a:latin typeface="Arial" pitchFamily="34" charset="0"/>
              <a:cs typeface="Arial" pitchFamily="34" charset="0"/>
            </a:endParaRPr>
          </a:p>
          <a:p>
            <a:pPr lvl="0" eaLnBrk="0" fontAlgn="base" hangingPunct="0">
              <a:spcBef>
                <a:spcPct val="0"/>
              </a:spcBef>
              <a:spcAft>
                <a:spcPct val="0"/>
              </a:spcAft>
              <a:buFontTx/>
              <a:buChar char="•"/>
            </a:pPr>
            <a:endParaRPr lang="en-AU" sz="1400" dirty="0">
              <a:latin typeface="Arial" pitchFamily="34" charset="0"/>
              <a:cs typeface="Arial" pitchFamily="34" charset="0"/>
            </a:endParaRPr>
          </a:p>
          <a:p>
            <a:pPr lvl="0" eaLnBrk="0" fontAlgn="base" hangingPunct="0">
              <a:spcBef>
                <a:spcPct val="0"/>
              </a:spcBef>
              <a:spcAft>
                <a:spcPct val="0"/>
              </a:spcAft>
              <a:buFontTx/>
              <a:buChar char="•"/>
            </a:pPr>
            <a:endParaRPr lang="en-AU" sz="1400" dirty="0">
              <a:latin typeface="Arial" pitchFamily="34" charset="0"/>
              <a:cs typeface="Arial" pitchFamily="34" charset="0"/>
            </a:endParaRPr>
          </a:p>
        </p:txBody>
      </p:sp>
    </p:spTree>
    <p:extLst>
      <p:ext uri="{BB962C8B-B14F-4D97-AF65-F5344CB8AC3E}">
        <p14:creationId xmlns:p14="http://schemas.microsoft.com/office/powerpoint/2010/main" val="42593396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0679" y="1550886"/>
            <a:ext cx="3695537" cy="2094138"/>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51069" y="1552089"/>
            <a:ext cx="3693474" cy="2092969"/>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Niue</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588224" y="2060848"/>
            <a:ext cx="2555776" cy="1040567"/>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1. </a:t>
            </a:r>
            <a:r>
              <a:rPr lang="en-AU" sz="1400" dirty="0" err="1">
                <a:solidFill>
                  <a:schemeClr val="bg1"/>
                </a:solidFill>
                <a:latin typeface="Arial" pitchFamily="34" charset="0"/>
                <a:ea typeface="Calibri" pitchFamily="34" charset="0"/>
                <a:cs typeface="Times New Roman" pitchFamily="18" charset="0"/>
              </a:rPr>
              <a:t>Makefu</a:t>
            </a:r>
            <a:r>
              <a:rPr lang="en-AU" sz="1400" dirty="0">
                <a:solidFill>
                  <a:schemeClr val="bg1"/>
                </a:solidFill>
                <a:latin typeface="Arial" pitchFamily="34" charset="0"/>
                <a:ea typeface="Calibri" pitchFamily="34" charset="0"/>
                <a:cs typeface="Times New Roman" pitchFamily="18" charset="0"/>
              </a:rPr>
              <a:t>  community </a:t>
            </a:r>
            <a:endParaRPr lang="en-AU" sz="10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2.Tamakautoga  community </a:t>
            </a:r>
            <a:endParaRPr lang="en-AU" sz="10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3. </a:t>
            </a:r>
            <a:r>
              <a:rPr lang="en-AU" sz="1400" dirty="0" err="1">
                <a:solidFill>
                  <a:schemeClr val="bg1"/>
                </a:solidFill>
                <a:latin typeface="Arial" pitchFamily="34" charset="0"/>
                <a:ea typeface="Calibri" pitchFamily="34" charset="0"/>
                <a:cs typeface="Times New Roman" pitchFamily="18" charset="0"/>
              </a:rPr>
              <a:t>Avatele</a:t>
            </a:r>
            <a:r>
              <a:rPr lang="en-AU" sz="1400" dirty="0">
                <a:solidFill>
                  <a:schemeClr val="bg1"/>
                </a:solidFill>
                <a:latin typeface="Arial" pitchFamily="34" charset="0"/>
                <a:ea typeface="Calibri" pitchFamily="34" charset="0"/>
                <a:cs typeface="Times New Roman" pitchFamily="18" charset="0"/>
              </a:rPr>
              <a:t>  community </a:t>
            </a:r>
            <a:endParaRPr lang="en-AU" sz="2400" dirty="0">
              <a:solidFill>
                <a:schemeClr val="bg1"/>
              </a:solidFill>
              <a:latin typeface="Arial" pitchFamily="34" charset="0"/>
              <a:cs typeface="Arial" pitchFamily="34" charset="0"/>
            </a:endParaRPr>
          </a:p>
          <a:p>
            <a:pPr lvl="0" fontAlgn="base">
              <a:spcBef>
                <a:spcPct val="0"/>
              </a:spcBef>
              <a:spcAft>
                <a:spcPct val="0"/>
              </a:spcAft>
            </a:pPr>
            <a:endParaRPr lang="en-US" sz="1400" dirty="0">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179512" y="3717032"/>
            <a:ext cx="8208912" cy="30162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AU" sz="1000" b="1" dirty="0">
                <a:solidFill>
                  <a:schemeClr val="tx2">
                    <a:lumMod val="60000"/>
                    <a:lumOff val="40000"/>
                  </a:schemeClr>
                </a:solidFill>
                <a:latin typeface="Arial" pitchFamily="34" charset="0"/>
                <a:ea typeface="Calibri" pitchFamily="34" charset="0"/>
                <a:cs typeface="Times New Roman" pitchFamily="18" charset="0"/>
              </a:rPr>
              <a:t>1. </a:t>
            </a:r>
            <a:r>
              <a:rPr lang="en-AU" sz="1000" b="1" dirty="0" err="1">
                <a:solidFill>
                  <a:schemeClr val="tx2">
                    <a:lumMod val="60000"/>
                    <a:lumOff val="40000"/>
                  </a:schemeClr>
                </a:solidFill>
                <a:latin typeface="Arial" pitchFamily="34" charset="0"/>
                <a:ea typeface="Calibri" pitchFamily="34" charset="0"/>
                <a:cs typeface="Times New Roman" pitchFamily="18" charset="0"/>
              </a:rPr>
              <a:t>Makefu</a:t>
            </a:r>
            <a:r>
              <a:rPr lang="en-AU" sz="1000" b="1" dirty="0">
                <a:solidFill>
                  <a:schemeClr val="tx2">
                    <a:lumMod val="60000"/>
                    <a:lumOff val="40000"/>
                  </a:schemeClr>
                </a:solidFill>
                <a:latin typeface="Arial" pitchFamily="34" charset="0"/>
                <a:ea typeface="Calibri" pitchFamily="34" charset="0"/>
                <a:cs typeface="Times New Roman" pitchFamily="18" charset="0"/>
              </a:rPr>
              <a:t> Community</a:t>
            </a:r>
            <a:endParaRPr lang="en-AU" sz="1000" dirty="0">
              <a:solidFill>
                <a:schemeClr val="tx2">
                  <a:lumMod val="60000"/>
                  <a:lumOff val="40000"/>
                </a:schemeClr>
              </a:solidFill>
              <a:latin typeface="Arial" pitchFamily="34" charset="0"/>
              <a:cs typeface="Arial" pitchFamily="34" charset="0"/>
            </a:endParaRP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Focus on the draft </a:t>
            </a:r>
            <a:r>
              <a:rPr lang="en-AU" sz="1000" dirty="0" err="1">
                <a:latin typeface="Arial" pitchFamily="34" charset="0"/>
                <a:ea typeface="Calibri" pitchFamily="34" charset="0"/>
                <a:cs typeface="Times New Roman" pitchFamily="18" charset="0"/>
              </a:rPr>
              <a:t>Makefu</a:t>
            </a:r>
            <a:r>
              <a:rPr lang="en-AU" sz="1000" dirty="0">
                <a:latin typeface="Arial" pitchFamily="34" charset="0"/>
                <a:ea typeface="Calibri" pitchFamily="34" charset="0"/>
                <a:cs typeface="Times New Roman" pitchFamily="18" charset="0"/>
              </a:rPr>
              <a:t> Community Sustainable Development Plan</a:t>
            </a:r>
            <a:endParaRPr lang="en-AU" sz="1000" dirty="0">
              <a:latin typeface="Arial" pitchFamily="34" charset="0"/>
              <a:cs typeface="Arial" pitchFamily="34" charset="0"/>
            </a:endParaRPr>
          </a:p>
          <a:p>
            <a:pPr marL="171450" lvl="0" indent="-171450" eaLnBrk="0" fontAlgn="base" hangingPunct="0">
              <a:spcBef>
                <a:spcPct val="0"/>
              </a:spcBef>
              <a:spcAft>
                <a:spcPct val="0"/>
              </a:spcAft>
              <a:buFont typeface="Arial"/>
              <a:buChar char="•"/>
            </a:pPr>
            <a:r>
              <a:rPr lang="en-AU" sz="1000" dirty="0" err="1">
                <a:latin typeface="Arial" pitchFamily="34" charset="0"/>
                <a:ea typeface="Calibri" pitchFamily="34" charset="0"/>
                <a:cs typeface="Times New Roman" pitchFamily="18" charset="0"/>
              </a:rPr>
              <a:t>Makefu</a:t>
            </a:r>
            <a:r>
              <a:rPr lang="en-AU" sz="1000" dirty="0">
                <a:latin typeface="Arial" pitchFamily="34" charset="0"/>
                <a:ea typeface="Calibri" pitchFamily="34" charset="0"/>
                <a:cs typeface="Times New Roman" pitchFamily="18" charset="0"/>
              </a:rPr>
              <a:t> USP-EU GCCA Working Group has met to work out their programme for the year</a:t>
            </a:r>
            <a:endParaRPr lang="en-AU" sz="1000" dirty="0">
              <a:latin typeface="Arial" pitchFamily="34" charset="0"/>
              <a:cs typeface="Arial" pitchFamily="34" charset="0"/>
            </a:endParaRP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First </a:t>
            </a:r>
            <a:r>
              <a:rPr lang="en-AU" sz="1000" dirty="0" err="1">
                <a:latin typeface="Arial" pitchFamily="34" charset="0"/>
                <a:ea typeface="Calibri" pitchFamily="34" charset="0"/>
                <a:cs typeface="Times New Roman" pitchFamily="18" charset="0"/>
              </a:rPr>
              <a:t>Makefu</a:t>
            </a:r>
            <a:r>
              <a:rPr lang="en-AU" sz="1000" dirty="0">
                <a:latin typeface="Arial" pitchFamily="34" charset="0"/>
                <a:ea typeface="Calibri" pitchFamily="34" charset="0"/>
                <a:cs typeface="Times New Roman" pitchFamily="18" charset="0"/>
              </a:rPr>
              <a:t> house relocated to upper terrace is run on solar heat and getting geared up to receive its rain-water harvesting catchment </a:t>
            </a:r>
            <a:r>
              <a:rPr lang="en-AU" sz="1000" dirty="0" smtClean="0">
                <a:latin typeface="Arial" pitchFamily="34" charset="0"/>
                <a:ea typeface="Calibri" pitchFamily="34" charset="0"/>
                <a:cs typeface="Times New Roman" pitchFamily="18" charset="0"/>
              </a:rPr>
              <a:t>to</a:t>
            </a:r>
          </a:p>
          <a:p>
            <a:pPr marL="171450" lvl="0" indent="-171450" eaLnBrk="0" fontAlgn="base" hangingPunct="0">
              <a:spcBef>
                <a:spcPct val="0"/>
              </a:spcBef>
              <a:spcAft>
                <a:spcPct val="0"/>
              </a:spcAft>
              <a:buFont typeface="Arial"/>
              <a:buChar char="•"/>
            </a:pPr>
            <a:r>
              <a:rPr lang="en-AU" sz="1000" dirty="0" smtClean="0">
                <a:latin typeface="Arial" pitchFamily="34" charset="0"/>
                <a:ea typeface="Calibri" pitchFamily="34" charset="0"/>
                <a:cs typeface="Times New Roman" pitchFamily="18" charset="0"/>
              </a:rPr>
              <a:t> </a:t>
            </a:r>
            <a:r>
              <a:rPr lang="en-AU" sz="1000" dirty="0">
                <a:latin typeface="Arial" pitchFamily="34" charset="0"/>
                <a:ea typeface="Calibri" pitchFamily="34" charset="0"/>
                <a:cs typeface="Times New Roman" pitchFamily="18" charset="0"/>
              </a:rPr>
              <a:t>make use of the rainy season;</a:t>
            </a:r>
            <a:endParaRPr lang="en-AU" sz="1000" dirty="0">
              <a:latin typeface="Arial" pitchFamily="34" charset="0"/>
              <a:cs typeface="Arial" pitchFamily="34" charset="0"/>
            </a:endParaRP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Organising available time for community training.</a:t>
            </a:r>
          </a:p>
          <a:p>
            <a:pPr lvl="0" eaLnBrk="0" fontAlgn="base" hangingPunct="0">
              <a:spcBef>
                <a:spcPct val="0"/>
              </a:spcBef>
              <a:spcAft>
                <a:spcPct val="0"/>
              </a:spcAft>
              <a:buFontTx/>
              <a:buChar char="•"/>
            </a:pPr>
            <a:endParaRPr lang="en-AU" sz="1000" dirty="0">
              <a:latin typeface="Arial" pitchFamily="34" charset="0"/>
              <a:cs typeface="Arial" pitchFamily="34" charset="0"/>
            </a:endParaRPr>
          </a:p>
          <a:p>
            <a:pPr lvl="0" eaLnBrk="0" fontAlgn="base" hangingPunct="0">
              <a:spcBef>
                <a:spcPct val="0"/>
              </a:spcBef>
              <a:spcAft>
                <a:spcPct val="0"/>
              </a:spcAft>
            </a:pPr>
            <a:r>
              <a:rPr lang="en-AU" sz="1000" b="1" dirty="0">
                <a:solidFill>
                  <a:schemeClr val="tx2">
                    <a:lumMod val="60000"/>
                    <a:lumOff val="40000"/>
                  </a:schemeClr>
                </a:solidFill>
                <a:latin typeface="Arial" pitchFamily="34" charset="0"/>
                <a:ea typeface="Calibri" pitchFamily="34" charset="0"/>
                <a:cs typeface="Times New Roman" pitchFamily="18" charset="0"/>
              </a:rPr>
              <a:t>2. </a:t>
            </a:r>
            <a:r>
              <a:rPr lang="en-AU" sz="1000" b="1" dirty="0" err="1">
                <a:solidFill>
                  <a:schemeClr val="tx2">
                    <a:lumMod val="60000"/>
                    <a:lumOff val="40000"/>
                  </a:schemeClr>
                </a:solidFill>
                <a:latin typeface="Arial" pitchFamily="34" charset="0"/>
                <a:ea typeface="Calibri" pitchFamily="34" charset="0"/>
                <a:cs typeface="Times New Roman" pitchFamily="18" charset="0"/>
              </a:rPr>
              <a:t>Tamakautoga</a:t>
            </a:r>
            <a:r>
              <a:rPr lang="en-AU" sz="1000" b="1" dirty="0">
                <a:solidFill>
                  <a:schemeClr val="tx2">
                    <a:lumMod val="60000"/>
                    <a:lumOff val="40000"/>
                  </a:schemeClr>
                </a:solidFill>
                <a:latin typeface="Arial" pitchFamily="34" charset="0"/>
                <a:ea typeface="Calibri" pitchFamily="34" charset="0"/>
                <a:cs typeface="Times New Roman" pitchFamily="18" charset="0"/>
              </a:rPr>
              <a:t> Community</a:t>
            </a:r>
            <a:endParaRPr lang="en-AU" sz="1000" dirty="0">
              <a:solidFill>
                <a:schemeClr val="tx2">
                  <a:lumMod val="60000"/>
                  <a:lumOff val="40000"/>
                </a:schemeClr>
              </a:solidFill>
              <a:latin typeface="Arial" pitchFamily="34" charset="0"/>
              <a:cs typeface="Arial" pitchFamily="34" charset="0"/>
            </a:endParaRP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Activities for 2014 include M &amp; E on the Vegetable Gardens under Food Security, ongoing planting of coconuts and other fruit trees, </a:t>
            </a: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The community is harvesting the two Vegetable Gardens and growing new patches, </a:t>
            </a: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Training this year include how to clean the rainwater harvesting catchments that will be received under the PACC/SPC-PSIS GCCA project</a:t>
            </a: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Continue with the write up of the </a:t>
            </a:r>
            <a:r>
              <a:rPr lang="en-AU" sz="1000" dirty="0" err="1">
                <a:latin typeface="Arial" pitchFamily="34" charset="0"/>
                <a:ea typeface="Calibri" pitchFamily="34" charset="0"/>
                <a:cs typeface="Times New Roman" pitchFamily="18" charset="0"/>
              </a:rPr>
              <a:t>Tamakautoga</a:t>
            </a:r>
            <a:r>
              <a:rPr lang="en-AU" sz="1000" dirty="0">
                <a:latin typeface="Arial" pitchFamily="34" charset="0"/>
                <a:ea typeface="Calibri" pitchFamily="34" charset="0"/>
                <a:cs typeface="Times New Roman" pitchFamily="18" charset="0"/>
              </a:rPr>
              <a:t> Community Sustainable Development Plan</a:t>
            </a:r>
          </a:p>
          <a:p>
            <a:pPr lvl="0" eaLnBrk="0" fontAlgn="base" hangingPunct="0">
              <a:spcBef>
                <a:spcPct val="0"/>
              </a:spcBef>
              <a:spcAft>
                <a:spcPct val="0"/>
              </a:spcAft>
              <a:buFontTx/>
              <a:buChar char="•"/>
            </a:pPr>
            <a:endParaRPr lang="en-AU" sz="1000" dirty="0">
              <a:latin typeface="Arial" pitchFamily="34" charset="0"/>
              <a:cs typeface="Arial" pitchFamily="34" charset="0"/>
            </a:endParaRPr>
          </a:p>
          <a:p>
            <a:pPr lvl="0" eaLnBrk="0" fontAlgn="base" hangingPunct="0">
              <a:spcBef>
                <a:spcPct val="0"/>
              </a:spcBef>
              <a:spcAft>
                <a:spcPct val="0"/>
              </a:spcAft>
            </a:pPr>
            <a:r>
              <a:rPr lang="en-AU" sz="1000" b="1" dirty="0">
                <a:solidFill>
                  <a:schemeClr val="tx2">
                    <a:lumMod val="60000"/>
                    <a:lumOff val="40000"/>
                  </a:schemeClr>
                </a:solidFill>
                <a:latin typeface="Arial" pitchFamily="34" charset="0"/>
                <a:ea typeface="Calibri" pitchFamily="34" charset="0"/>
                <a:cs typeface="Times New Roman" pitchFamily="18" charset="0"/>
              </a:rPr>
              <a:t>3. </a:t>
            </a:r>
            <a:r>
              <a:rPr lang="en-AU" sz="1000" b="1" dirty="0" err="1">
                <a:solidFill>
                  <a:schemeClr val="tx2">
                    <a:lumMod val="60000"/>
                    <a:lumOff val="40000"/>
                  </a:schemeClr>
                </a:solidFill>
                <a:latin typeface="Arial" pitchFamily="34" charset="0"/>
                <a:ea typeface="Calibri" pitchFamily="34" charset="0"/>
                <a:cs typeface="Times New Roman" pitchFamily="18" charset="0"/>
              </a:rPr>
              <a:t>Avatele</a:t>
            </a:r>
            <a:r>
              <a:rPr lang="en-AU" sz="1000" b="1" dirty="0">
                <a:solidFill>
                  <a:schemeClr val="tx2">
                    <a:lumMod val="60000"/>
                    <a:lumOff val="40000"/>
                  </a:schemeClr>
                </a:solidFill>
                <a:latin typeface="Arial" pitchFamily="34" charset="0"/>
                <a:ea typeface="Calibri" pitchFamily="34" charset="0"/>
                <a:cs typeface="Times New Roman" pitchFamily="18" charset="0"/>
              </a:rPr>
              <a:t> Community</a:t>
            </a:r>
            <a:endParaRPr lang="en-AU" sz="1000" dirty="0">
              <a:solidFill>
                <a:schemeClr val="tx2">
                  <a:lumMod val="60000"/>
                  <a:lumOff val="40000"/>
                </a:schemeClr>
              </a:solidFill>
              <a:latin typeface="Arial" pitchFamily="34" charset="0"/>
              <a:cs typeface="Arial" pitchFamily="34" charset="0"/>
            </a:endParaRP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Priority is to complete the Draft of the </a:t>
            </a:r>
            <a:r>
              <a:rPr lang="en-AU" sz="1000" dirty="0" err="1">
                <a:latin typeface="Arial" pitchFamily="34" charset="0"/>
                <a:ea typeface="Calibri" pitchFamily="34" charset="0"/>
                <a:cs typeface="Times New Roman" pitchFamily="18" charset="0"/>
              </a:rPr>
              <a:t>Avatele</a:t>
            </a:r>
            <a:r>
              <a:rPr lang="en-AU" sz="1000" dirty="0">
                <a:latin typeface="Arial" pitchFamily="34" charset="0"/>
                <a:ea typeface="Calibri" pitchFamily="34" charset="0"/>
                <a:cs typeface="Times New Roman" pitchFamily="18" charset="0"/>
              </a:rPr>
              <a:t> Community Sustainable Development Plan, construct charcoal stoves as part of Renewable </a:t>
            </a:r>
            <a:endParaRPr lang="en-AU" sz="1000" dirty="0" smtClean="0">
              <a:latin typeface="Arial" pitchFamily="34" charset="0"/>
              <a:ea typeface="Calibri" pitchFamily="34" charset="0"/>
              <a:cs typeface="Times New Roman" pitchFamily="18" charset="0"/>
            </a:endParaRP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 </a:t>
            </a:r>
            <a:r>
              <a:rPr lang="en-AU" sz="1000" dirty="0" smtClean="0">
                <a:latin typeface="Arial" pitchFamily="34" charset="0"/>
                <a:ea typeface="Calibri" pitchFamily="34" charset="0"/>
                <a:cs typeface="Times New Roman" pitchFamily="18" charset="0"/>
              </a:rPr>
              <a:t>Energy</a:t>
            </a:r>
            <a:r>
              <a:rPr lang="en-AU" sz="1000" dirty="0">
                <a:latin typeface="Arial" pitchFamily="34" charset="0"/>
                <a:ea typeface="Calibri" pitchFamily="34" charset="0"/>
                <a:cs typeface="Times New Roman" pitchFamily="18" charset="0"/>
              </a:rPr>
              <a:t>;</a:t>
            </a: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Solar lights and Solar radios already distributed to households as part of the Cyclone Season preparation</a:t>
            </a:r>
          </a:p>
          <a:p>
            <a:pPr marL="171450" lvl="0" indent="-171450" eaLnBrk="0" fontAlgn="base" hangingPunct="0">
              <a:spcBef>
                <a:spcPct val="0"/>
              </a:spcBef>
              <a:spcAft>
                <a:spcPct val="0"/>
              </a:spcAft>
              <a:buFont typeface="Arial"/>
              <a:buChar char="•"/>
            </a:pPr>
            <a:r>
              <a:rPr lang="en-AU" sz="1000" dirty="0">
                <a:latin typeface="Arial" pitchFamily="34" charset="0"/>
                <a:ea typeface="Calibri" pitchFamily="34" charset="0"/>
                <a:cs typeface="Times New Roman" pitchFamily="18" charset="0"/>
              </a:rPr>
              <a:t>Training this year include how to clean the rainwater harvesting catchments that will be received under the PACC/SPC-PSIS GCCA project</a:t>
            </a:r>
            <a:endParaRPr lang="en-AU" sz="1000" dirty="0">
              <a:latin typeface="Arial" pitchFamily="34" charset="0"/>
              <a:cs typeface="Arial" pitchFamily="34" charset="0"/>
            </a:endParaRPr>
          </a:p>
          <a:p>
            <a:pPr lvl="0" eaLnBrk="0" fontAlgn="base" hangingPunct="0">
              <a:spcBef>
                <a:spcPct val="0"/>
              </a:spcBef>
              <a:spcAft>
                <a:spcPct val="0"/>
              </a:spcAft>
            </a:pPr>
            <a:endParaRPr lang="en-AU" sz="1000" dirty="0">
              <a:latin typeface="Arial" pitchFamily="34" charset="0"/>
              <a:cs typeface="Arial" pitchFamily="34" charset="0"/>
            </a:endParaRPr>
          </a:p>
        </p:txBody>
      </p:sp>
    </p:spTree>
    <p:extLst>
      <p:ext uri="{BB962C8B-B14F-4D97-AF65-F5344CB8AC3E}">
        <p14:creationId xmlns:p14="http://schemas.microsoft.com/office/powerpoint/2010/main" val="34688489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8319"/>
          <a:stretch/>
        </p:blipFill>
        <p:spPr>
          <a:xfrm>
            <a:off x="3097844" y="1550885"/>
            <a:ext cx="3418372" cy="2089327"/>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8520" y="1552089"/>
            <a:ext cx="3276654" cy="2092969"/>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Tonga</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588224" y="1772816"/>
            <a:ext cx="2555776" cy="2031325"/>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fontAlgn="base">
              <a:spcBef>
                <a:spcPct val="0"/>
              </a:spcBef>
              <a:spcAft>
                <a:spcPct val="0"/>
              </a:spcAft>
            </a:pPr>
            <a:r>
              <a:rPr lang="en-AU" sz="1400" dirty="0" smtClean="0">
                <a:solidFill>
                  <a:schemeClr val="bg1"/>
                </a:solidFill>
                <a:latin typeface="Calibri" pitchFamily="34" charset="0"/>
                <a:cs typeface="Arial" pitchFamily="34" charset="0"/>
              </a:rPr>
              <a:t>1. </a:t>
            </a:r>
            <a:r>
              <a:rPr lang="en-AU" sz="1400" dirty="0" err="1" smtClean="0">
                <a:solidFill>
                  <a:schemeClr val="bg1"/>
                </a:solidFill>
                <a:latin typeface="Calibri" pitchFamily="34" charset="0"/>
                <a:cs typeface="Arial" pitchFamily="34" charset="0"/>
              </a:rPr>
              <a:t>Tu’anekivale</a:t>
            </a:r>
            <a:r>
              <a:rPr lang="en-AU" sz="1400" dirty="0" smtClean="0">
                <a:solidFill>
                  <a:schemeClr val="bg1"/>
                </a:solidFill>
                <a:latin typeface="Calibri" pitchFamily="34" charset="0"/>
                <a:cs typeface="Arial" pitchFamily="34" charset="0"/>
              </a:rPr>
              <a:t> </a:t>
            </a:r>
            <a:r>
              <a:rPr lang="en-AU" sz="1400" dirty="0">
                <a:solidFill>
                  <a:schemeClr val="bg1"/>
                </a:solidFill>
                <a:latin typeface="Calibri" pitchFamily="34" charset="0"/>
                <a:cs typeface="Arial" pitchFamily="34" charset="0"/>
              </a:rPr>
              <a:t>community, </a:t>
            </a:r>
            <a:endParaRPr lang="en-AU" sz="1400" dirty="0" smtClean="0">
              <a:solidFill>
                <a:schemeClr val="bg1"/>
              </a:solidFill>
              <a:latin typeface="Calibri" pitchFamily="34" charset="0"/>
              <a:cs typeface="Arial" pitchFamily="34" charset="0"/>
            </a:endParaRPr>
          </a:p>
          <a:p>
            <a:pPr lvl="0" fontAlgn="base">
              <a:spcBef>
                <a:spcPct val="0"/>
              </a:spcBef>
              <a:spcAft>
                <a:spcPct val="0"/>
              </a:spcAft>
            </a:pPr>
            <a:r>
              <a:rPr lang="en-AU" sz="1400" dirty="0">
                <a:solidFill>
                  <a:schemeClr val="bg1"/>
                </a:solidFill>
                <a:latin typeface="Calibri" pitchFamily="34" charset="0"/>
                <a:cs typeface="Arial" pitchFamily="34" charset="0"/>
              </a:rPr>
              <a:t> </a:t>
            </a:r>
            <a:r>
              <a:rPr lang="en-AU" sz="1400" dirty="0" smtClean="0">
                <a:solidFill>
                  <a:schemeClr val="bg1"/>
                </a:solidFill>
                <a:latin typeface="Calibri" pitchFamily="34" charset="0"/>
                <a:cs typeface="Arial" pitchFamily="34" charset="0"/>
              </a:rPr>
              <a:t>    </a:t>
            </a:r>
            <a:r>
              <a:rPr lang="en-AU" sz="1400" dirty="0" err="1" smtClean="0">
                <a:solidFill>
                  <a:schemeClr val="bg1"/>
                </a:solidFill>
                <a:latin typeface="Calibri" pitchFamily="34" charset="0"/>
                <a:cs typeface="Arial" pitchFamily="34" charset="0"/>
              </a:rPr>
              <a:t>Vava’u</a:t>
            </a:r>
            <a:r>
              <a:rPr lang="en-AU" sz="1400" dirty="0" smtClean="0">
                <a:solidFill>
                  <a:schemeClr val="bg1"/>
                </a:solidFill>
                <a:latin typeface="Calibri" pitchFamily="34" charset="0"/>
                <a:cs typeface="Arial" pitchFamily="34" charset="0"/>
              </a:rPr>
              <a:t> </a:t>
            </a:r>
            <a:r>
              <a:rPr lang="en-AU" sz="1400" dirty="0">
                <a:solidFill>
                  <a:schemeClr val="bg1"/>
                </a:solidFill>
                <a:latin typeface="Calibri" pitchFamily="34" charset="0"/>
                <a:cs typeface="Arial" pitchFamily="34" charset="0"/>
              </a:rPr>
              <a:t>Island</a:t>
            </a:r>
          </a:p>
          <a:p>
            <a:pPr lvl="0" fontAlgn="base">
              <a:spcBef>
                <a:spcPct val="0"/>
              </a:spcBef>
              <a:spcAft>
                <a:spcPct val="0"/>
              </a:spcAft>
            </a:pPr>
            <a:r>
              <a:rPr lang="en-AU" sz="1400" dirty="0">
                <a:solidFill>
                  <a:schemeClr val="bg1"/>
                </a:solidFill>
                <a:latin typeface="Calibri" pitchFamily="34" charset="0"/>
                <a:cs typeface="Arial" pitchFamily="34" charset="0"/>
              </a:rPr>
              <a:t>2. </a:t>
            </a:r>
            <a:r>
              <a:rPr lang="en-AU" sz="1400" dirty="0" err="1">
                <a:solidFill>
                  <a:schemeClr val="bg1"/>
                </a:solidFill>
                <a:latin typeface="Calibri" pitchFamily="34" charset="0"/>
                <a:cs typeface="Arial" pitchFamily="34" charset="0"/>
              </a:rPr>
              <a:t>Ha’afeva</a:t>
            </a:r>
            <a:r>
              <a:rPr lang="en-AU" sz="1400" dirty="0">
                <a:solidFill>
                  <a:schemeClr val="bg1"/>
                </a:solidFill>
                <a:latin typeface="Calibri" pitchFamily="34" charset="0"/>
                <a:cs typeface="Arial" pitchFamily="34" charset="0"/>
              </a:rPr>
              <a:t> community, </a:t>
            </a:r>
            <a:endParaRPr lang="en-AU" sz="1400" dirty="0" smtClean="0">
              <a:solidFill>
                <a:schemeClr val="bg1"/>
              </a:solidFill>
              <a:latin typeface="Calibri" pitchFamily="34" charset="0"/>
              <a:cs typeface="Arial" pitchFamily="34" charset="0"/>
            </a:endParaRPr>
          </a:p>
          <a:p>
            <a:pPr lvl="0" fontAlgn="base">
              <a:spcBef>
                <a:spcPct val="0"/>
              </a:spcBef>
              <a:spcAft>
                <a:spcPct val="0"/>
              </a:spcAft>
            </a:pPr>
            <a:r>
              <a:rPr lang="en-AU" sz="1400" dirty="0">
                <a:solidFill>
                  <a:schemeClr val="bg1"/>
                </a:solidFill>
                <a:latin typeface="Calibri" pitchFamily="34" charset="0"/>
                <a:cs typeface="Arial" pitchFamily="34" charset="0"/>
              </a:rPr>
              <a:t> </a:t>
            </a:r>
            <a:r>
              <a:rPr lang="en-AU" sz="1400" dirty="0" smtClean="0">
                <a:solidFill>
                  <a:schemeClr val="bg1"/>
                </a:solidFill>
                <a:latin typeface="Calibri" pitchFamily="34" charset="0"/>
                <a:cs typeface="Arial" pitchFamily="34" charset="0"/>
              </a:rPr>
              <a:t>   </a:t>
            </a:r>
            <a:r>
              <a:rPr lang="en-AU" sz="1400" dirty="0" err="1" smtClean="0">
                <a:solidFill>
                  <a:schemeClr val="bg1"/>
                </a:solidFill>
                <a:latin typeface="Calibri" pitchFamily="34" charset="0"/>
                <a:cs typeface="Arial" pitchFamily="34" charset="0"/>
              </a:rPr>
              <a:t>Ha’apai</a:t>
            </a:r>
            <a:r>
              <a:rPr lang="en-AU" sz="1400" dirty="0" smtClean="0">
                <a:solidFill>
                  <a:schemeClr val="bg1"/>
                </a:solidFill>
                <a:latin typeface="Calibri" pitchFamily="34" charset="0"/>
                <a:cs typeface="Arial" pitchFamily="34" charset="0"/>
              </a:rPr>
              <a:t> </a:t>
            </a:r>
            <a:r>
              <a:rPr lang="en-AU" sz="1400" dirty="0">
                <a:solidFill>
                  <a:schemeClr val="bg1"/>
                </a:solidFill>
                <a:latin typeface="Calibri" pitchFamily="34" charset="0"/>
                <a:cs typeface="Arial" pitchFamily="34" charset="0"/>
              </a:rPr>
              <a:t>Island</a:t>
            </a:r>
          </a:p>
          <a:p>
            <a:pPr lvl="0" fontAlgn="base">
              <a:spcBef>
                <a:spcPct val="0"/>
              </a:spcBef>
              <a:spcAft>
                <a:spcPct val="0"/>
              </a:spcAft>
            </a:pPr>
            <a:r>
              <a:rPr lang="en-AU" sz="1400" dirty="0">
                <a:solidFill>
                  <a:schemeClr val="bg1"/>
                </a:solidFill>
                <a:latin typeface="Calibri" pitchFamily="34" charset="0"/>
                <a:cs typeface="Arial" pitchFamily="34" charset="0"/>
              </a:rPr>
              <a:t>3. </a:t>
            </a:r>
            <a:r>
              <a:rPr lang="en-AU" sz="1400" dirty="0" err="1">
                <a:solidFill>
                  <a:schemeClr val="bg1"/>
                </a:solidFill>
                <a:latin typeface="Calibri" pitchFamily="34" charset="0"/>
                <a:cs typeface="Arial" pitchFamily="34" charset="0"/>
              </a:rPr>
              <a:t>Popua</a:t>
            </a:r>
            <a:r>
              <a:rPr lang="en-AU" sz="1400" dirty="0">
                <a:solidFill>
                  <a:schemeClr val="bg1"/>
                </a:solidFill>
                <a:latin typeface="Calibri" pitchFamily="34" charset="0"/>
                <a:cs typeface="Arial" pitchFamily="34" charset="0"/>
              </a:rPr>
              <a:t> community, </a:t>
            </a:r>
            <a:endParaRPr lang="en-AU" sz="1400" dirty="0" smtClean="0">
              <a:solidFill>
                <a:schemeClr val="bg1"/>
              </a:solidFill>
              <a:latin typeface="Calibri" pitchFamily="34" charset="0"/>
              <a:cs typeface="Arial" pitchFamily="34" charset="0"/>
            </a:endParaRPr>
          </a:p>
          <a:p>
            <a:pPr lvl="0" fontAlgn="base">
              <a:spcBef>
                <a:spcPct val="0"/>
              </a:spcBef>
              <a:spcAft>
                <a:spcPct val="0"/>
              </a:spcAft>
            </a:pPr>
            <a:r>
              <a:rPr lang="en-AU" sz="1400" dirty="0">
                <a:solidFill>
                  <a:schemeClr val="bg1"/>
                </a:solidFill>
                <a:latin typeface="Calibri" pitchFamily="34" charset="0"/>
                <a:cs typeface="Arial" pitchFamily="34" charset="0"/>
              </a:rPr>
              <a:t> </a:t>
            </a:r>
            <a:r>
              <a:rPr lang="en-AU" sz="1400" dirty="0" smtClean="0">
                <a:solidFill>
                  <a:schemeClr val="bg1"/>
                </a:solidFill>
                <a:latin typeface="Calibri" pitchFamily="34" charset="0"/>
                <a:cs typeface="Arial" pitchFamily="34" charset="0"/>
              </a:rPr>
              <a:t>   </a:t>
            </a:r>
            <a:r>
              <a:rPr lang="en-AU" sz="1400" dirty="0" err="1" smtClean="0">
                <a:solidFill>
                  <a:schemeClr val="bg1"/>
                </a:solidFill>
                <a:latin typeface="Calibri" pitchFamily="34" charset="0"/>
                <a:cs typeface="Arial" pitchFamily="34" charset="0"/>
              </a:rPr>
              <a:t>Tongatapu</a:t>
            </a:r>
            <a:r>
              <a:rPr lang="en-AU" sz="1400" dirty="0" smtClean="0">
                <a:solidFill>
                  <a:schemeClr val="bg1"/>
                </a:solidFill>
                <a:latin typeface="Calibri" pitchFamily="34" charset="0"/>
                <a:cs typeface="Arial" pitchFamily="34" charset="0"/>
              </a:rPr>
              <a:t> </a:t>
            </a:r>
            <a:r>
              <a:rPr lang="en-AU" sz="1400" dirty="0">
                <a:solidFill>
                  <a:schemeClr val="bg1"/>
                </a:solidFill>
                <a:latin typeface="Calibri" pitchFamily="34" charset="0"/>
                <a:cs typeface="Arial" pitchFamily="34" charset="0"/>
              </a:rPr>
              <a:t>Island</a:t>
            </a:r>
          </a:p>
          <a:p>
            <a:pPr lvl="0" fontAlgn="base">
              <a:spcBef>
                <a:spcPct val="0"/>
              </a:spcBef>
              <a:spcAft>
                <a:spcPct val="0"/>
              </a:spcAft>
            </a:pPr>
            <a:endParaRPr lang="en-US" sz="1400" dirty="0">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251520" y="3736190"/>
            <a:ext cx="8208912" cy="32932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lvl="0" indent="-342900" fontAlgn="base">
              <a:spcBef>
                <a:spcPct val="0"/>
              </a:spcBef>
              <a:spcAft>
                <a:spcPct val="0"/>
              </a:spcAft>
              <a:buAutoNum type="arabicPeriod"/>
            </a:pPr>
            <a:r>
              <a:rPr lang="en-AU" sz="1300" b="1" dirty="0" err="1" smtClean="0">
                <a:solidFill>
                  <a:schemeClr val="tx2">
                    <a:lumMod val="60000"/>
                    <a:lumOff val="40000"/>
                  </a:schemeClr>
                </a:solidFill>
                <a:latin typeface="Arial" pitchFamily="34" charset="0"/>
                <a:ea typeface="Calibri" pitchFamily="34" charset="0"/>
                <a:cs typeface="Times New Roman" pitchFamily="18" charset="0"/>
              </a:rPr>
              <a:t>Tu’anekivale</a:t>
            </a:r>
            <a:r>
              <a:rPr lang="en-AU" sz="1300" b="1" dirty="0" smtClean="0">
                <a:solidFill>
                  <a:schemeClr val="tx2">
                    <a:lumMod val="60000"/>
                    <a:lumOff val="40000"/>
                  </a:schemeClr>
                </a:solidFill>
                <a:latin typeface="Arial" pitchFamily="34" charset="0"/>
                <a:ea typeface="Calibri" pitchFamily="34" charset="0"/>
                <a:cs typeface="Times New Roman" pitchFamily="18" charset="0"/>
              </a:rPr>
              <a:t> Community</a:t>
            </a:r>
            <a:endParaRPr lang="en-AU" sz="1300" dirty="0" smtClean="0">
              <a:solidFill>
                <a:schemeClr val="tx2">
                  <a:lumMod val="60000"/>
                  <a:lumOff val="40000"/>
                </a:schemeClr>
              </a:solidFill>
              <a:latin typeface="Arial" pitchFamily="34" charset="0"/>
              <a:cs typeface="Arial" pitchFamily="34" charset="0"/>
            </a:endParaRPr>
          </a:p>
          <a:p>
            <a:pPr marL="342900" lvl="0" indent="-342900" fontAlgn="base">
              <a:spcBef>
                <a:spcPct val="0"/>
              </a:spcBef>
              <a:spcAft>
                <a:spcPct val="0"/>
              </a:spcAft>
              <a:buFont typeface="Arial"/>
              <a:buChar char="•"/>
            </a:pPr>
            <a:r>
              <a:rPr lang="en-AU" sz="1300" dirty="0" smtClean="0">
                <a:latin typeface="Arial" pitchFamily="34" charset="0"/>
                <a:ea typeface="Calibri" pitchFamily="34" charset="0"/>
                <a:cs typeface="Times New Roman" pitchFamily="18" charset="0"/>
              </a:rPr>
              <a:t>Water </a:t>
            </a:r>
            <a:r>
              <a:rPr lang="en-AU" sz="1300" dirty="0">
                <a:latin typeface="Arial" pitchFamily="34" charset="0"/>
                <a:ea typeface="Calibri" pitchFamily="34" charset="0"/>
                <a:cs typeface="Times New Roman" pitchFamily="18" charset="0"/>
              </a:rPr>
              <a:t>Project - to renew their water tank reservoir and its </a:t>
            </a:r>
            <a:r>
              <a:rPr lang="en-AU" sz="1300" dirty="0" smtClean="0">
                <a:latin typeface="Arial" pitchFamily="34" charset="0"/>
                <a:ea typeface="Calibri" pitchFamily="34" charset="0"/>
                <a:cs typeface="Times New Roman" pitchFamily="18" charset="0"/>
              </a:rPr>
              <a:t>stand</a:t>
            </a:r>
            <a:endParaRPr lang="en-AU" sz="1300" dirty="0" smtClean="0">
              <a:latin typeface="Arial" pitchFamily="34" charset="0"/>
              <a:cs typeface="Arial" pitchFamily="34" charset="0"/>
            </a:endParaRPr>
          </a:p>
          <a:p>
            <a:pPr marL="342900" lvl="0" indent="-342900" fontAlgn="base">
              <a:spcBef>
                <a:spcPct val="0"/>
              </a:spcBef>
              <a:spcAft>
                <a:spcPct val="0"/>
              </a:spcAft>
              <a:buFont typeface="Arial"/>
              <a:buChar char="•"/>
            </a:pPr>
            <a:r>
              <a:rPr lang="en-AU" sz="1300" dirty="0" smtClean="0">
                <a:latin typeface="Arial" pitchFamily="34" charset="0"/>
                <a:ea typeface="Calibri" pitchFamily="34" charset="0"/>
                <a:cs typeface="Times New Roman" pitchFamily="18" charset="0"/>
              </a:rPr>
              <a:t>Estimations </a:t>
            </a:r>
            <a:r>
              <a:rPr lang="en-AU" sz="1300" dirty="0">
                <a:latin typeface="Arial" pitchFamily="34" charset="0"/>
                <a:ea typeface="Calibri" pitchFamily="34" charset="0"/>
                <a:cs typeface="Times New Roman" pitchFamily="18" charset="0"/>
              </a:rPr>
              <a:t>have been done by a Water Engineer </a:t>
            </a:r>
            <a:endParaRPr lang="en-AU" sz="1300" dirty="0" smtClean="0">
              <a:latin typeface="Arial" pitchFamily="34" charset="0"/>
              <a:cs typeface="Arial" pitchFamily="34" charset="0"/>
            </a:endParaRPr>
          </a:p>
          <a:p>
            <a:pPr marL="342900" lvl="0" indent="-342900" fontAlgn="base">
              <a:spcBef>
                <a:spcPct val="0"/>
              </a:spcBef>
              <a:spcAft>
                <a:spcPct val="0"/>
              </a:spcAft>
              <a:buFont typeface="Arial"/>
              <a:buChar char="•"/>
            </a:pPr>
            <a:r>
              <a:rPr lang="en-AU" sz="1300" dirty="0" smtClean="0">
                <a:latin typeface="Arial" pitchFamily="34" charset="0"/>
                <a:ea typeface="Calibri" pitchFamily="34" charset="0"/>
                <a:cs typeface="Times New Roman" pitchFamily="18" charset="0"/>
              </a:rPr>
              <a:t>EU </a:t>
            </a:r>
            <a:r>
              <a:rPr lang="en-AU" sz="1300" dirty="0">
                <a:latin typeface="Arial" pitchFamily="34" charset="0"/>
                <a:ea typeface="Calibri" pitchFamily="34" charset="0"/>
                <a:cs typeface="Times New Roman" pitchFamily="18" charset="0"/>
              </a:rPr>
              <a:t>Project to purchase and establish the water tanks and its stand </a:t>
            </a:r>
            <a:endParaRPr lang="en-AU" sz="1300" dirty="0" smtClean="0">
              <a:latin typeface="Arial" pitchFamily="34" charset="0"/>
              <a:ea typeface="Calibri" pitchFamily="34" charset="0"/>
              <a:cs typeface="Times New Roman" pitchFamily="18" charset="0"/>
            </a:endParaRPr>
          </a:p>
          <a:p>
            <a:pPr lvl="1" eaLnBrk="0" fontAlgn="base" hangingPunct="0">
              <a:spcBef>
                <a:spcPct val="0"/>
              </a:spcBef>
              <a:spcAft>
                <a:spcPct val="0"/>
              </a:spcAft>
              <a:buFont typeface="Symbol" pitchFamily="18" charset="2"/>
              <a:buChar char=""/>
            </a:pPr>
            <a:endParaRPr lang="en-AU" sz="1300" dirty="0">
              <a:latin typeface="Arial" pitchFamily="34" charset="0"/>
              <a:ea typeface="Calibri" pitchFamily="34" charset="0"/>
              <a:cs typeface="Times New Roman" pitchFamily="18" charset="0"/>
            </a:endParaRPr>
          </a:p>
          <a:p>
            <a:pPr lvl="0" fontAlgn="base">
              <a:spcBef>
                <a:spcPct val="0"/>
              </a:spcBef>
              <a:spcAft>
                <a:spcPct val="0"/>
              </a:spcAft>
            </a:pPr>
            <a:r>
              <a:rPr lang="en-AU" sz="1300" b="1" dirty="0">
                <a:solidFill>
                  <a:schemeClr val="tx2">
                    <a:lumMod val="60000"/>
                    <a:lumOff val="40000"/>
                  </a:schemeClr>
                </a:solidFill>
                <a:latin typeface="Arial" pitchFamily="34" charset="0"/>
                <a:ea typeface="Calibri" pitchFamily="34" charset="0"/>
                <a:cs typeface="Times New Roman" pitchFamily="18" charset="0"/>
              </a:rPr>
              <a:t>2. </a:t>
            </a:r>
            <a:r>
              <a:rPr lang="en-AU" sz="1300" b="1" dirty="0" err="1">
                <a:solidFill>
                  <a:schemeClr val="tx2">
                    <a:lumMod val="60000"/>
                    <a:lumOff val="40000"/>
                  </a:schemeClr>
                </a:solidFill>
                <a:latin typeface="Arial" pitchFamily="34" charset="0"/>
                <a:ea typeface="Calibri" pitchFamily="34" charset="0"/>
                <a:cs typeface="Times New Roman" pitchFamily="18" charset="0"/>
              </a:rPr>
              <a:t>Ha’afeva</a:t>
            </a:r>
            <a:r>
              <a:rPr lang="en-AU" sz="1300" b="1" dirty="0">
                <a:solidFill>
                  <a:schemeClr val="tx2">
                    <a:lumMod val="60000"/>
                    <a:lumOff val="40000"/>
                  </a:schemeClr>
                </a:solidFill>
                <a:latin typeface="Arial" pitchFamily="34" charset="0"/>
                <a:ea typeface="Calibri" pitchFamily="34" charset="0"/>
                <a:cs typeface="Times New Roman" pitchFamily="18" charset="0"/>
              </a:rPr>
              <a:t> Community</a:t>
            </a:r>
            <a:endParaRPr lang="en-AU" sz="1300" dirty="0">
              <a:solidFill>
                <a:schemeClr val="tx2">
                  <a:lumMod val="60000"/>
                  <a:lumOff val="40000"/>
                </a:schemeClr>
              </a:solidFill>
              <a:latin typeface="Arial" pitchFamily="34" charset="0"/>
              <a:ea typeface="Calibri" pitchFamily="34" charset="0"/>
              <a:cs typeface="Times New Roman" pitchFamily="18" charset="0"/>
            </a:endParaRPr>
          </a:p>
          <a:p>
            <a:pPr marL="285750" lvl="0" indent="-285750" eaLnBrk="0" fontAlgn="base" hangingPunct="0">
              <a:spcBef>
                <a:spcPct val="0"/>
              </a:spcBef>
              <a:spcAft>
                <a:spcPct val="0"/>
              </a:spcAft>
              <a:buFont typeface="Arial"/>
              <a:buChar char="•"/>
            </a:pPr>
            <a:r>
              <a:rPr lang="en-AU" sz="1300" dirty="0">
                <a:latin typeface="Arial" pitchFamily="34" charset="0"/>
                <a:ea typeface="Calibri" pitchFamily="34" charset="0"/>
                <a:cs typeface="Times New Roman" pitchFamily="18" charset="0"/>
              </a:rPr>
              <a:t>P</a:t>
            </a:r>
            <a:r>
              <a:rPr lang="en-AU" sz="1300" dirty="0" smtClean="0">
                <a:latin typeface="Arial" pitchFamily="34" charset="0"/>
                <a:ea typeface="Calibri" pitchFamily="34" charset="0"/>
                <a:cs typeface="Times New Roman" pitchFamily="18" charset="0"/>
              </a:rPr>
              <a:t>urchase </a:t>
            </a:r>
            <a:r>
              <a:rPr lang="en-AU" sz="1300" dirty="0">
                <a:latin typeface="Arial" pitchFamily="34" charset="0"/>
                <a:ea typeface="Calibri" pitchFamily="34" charset="0"/>
                <a:cs typeface="Times New Roman" pitchFamily="18" charset="0"/>
              </a:rPr>
              <a:t>rain water tanks for their primary school, health clinic and 14 households.  These water tanks are urgently needed, especially during the drier months when clean and safe drinking water becomes very scarce</a:t>
            </a:r>
            <a:r>
              <a:rPr lang="en-AU" sz="1300" dirty="0">
                <a:latin typeface="Arial" pitchFamily="34" charset="0"/>
                <a:cs typeface="Arial" pitchFamily="34" charset="0"/>
              </a:rPr>
              <a:t> </a:t>
            </a:r>
            <a:endParaRPr lang="en-AU" sz="1300" dirty="0" smtClean="0">
              <a:latin typeface="Arial" pitchFamily="34" charset="0"/>
              <a:cs typeface="Arial" pitchFamily="34" charset="0"/>
            </a:endParaRPr>
          </a:p>
          <a:p>
            <a:pPr lvl="0" eaLnBrk="0" fontAlgn="base" hangingPunct="0">
              <a:spcBef>
                <a:spcPct val="0"/>
              </a:spcBef>
              <a:spcAft>
                <a:spcPct val="0"/>
              </a:spcAft>
              <a:buFont typeface="Arial" pitchFamily="34" charset="0"/>
              <a:buChar char="•"/>
            </a:pPr>
            <a:endParaRPr lang="en-AU" sz="1300" dirty="0">
              <a:latin typeface="Arial" pitchFamily="34" charset="0"/>
              <a:cs typeface="Arial" pitchFamily="34" charset="0"/>
            </a:endParaRPr>
          </a:p>
          <a:p>
            <a:pPr lvl="0" fontAlgn="base">
              <a:spcBef>
                <a:spcPct val="0"/>
              </a:spcBef>
              <a:spcAft>
                <a:spcPct val="0"/>
              </a:spcAft>
            </a:pPr>
            <a:r>
              <a:rPr lang="en-AU" sz="1300" b="1" dirty="0">
                <a:solidFill>
                  <a:schemeClr val="tx2">
                    <a:lumMod val="60000"/>
                    <a:lumOff val="40000"/>
                  </a:schemeClr>
                </a:solidFill>
                <a:latin typeface="Arial" pitchFamily="34" charset="0"/>
                <a:ea typeface="Calibri" pitchFamily="34" charset="0"/>
                <a:cs typeface="Times New Roman" pitchFamily="18" charset="0"/>
              </a:rPr>
              <a:t>3. </a:t>
            </a:r>
            <a:r>
              <a:rPr lang="en-AU" sz="1300" b="1" dirty="0" err="1">
                <a:solidFill>
                  <a:schemeClr val="tx2">
                    <a:lumMod val="60000"/>
                    <a:lumOff val="40000"/>
                  </a:schemeClr>
                </a:solidFill>
                <a:latin typeface="Arial" pitchFamily="34" charset="0"/>
                <a:ea typeface="Calibri" pitchFamily="34" charset="0"/>
                <a:cs typeface="Times New Roman" pitchFamily="18" charset="0"/>
              </a:rPr>
              <a:t>Popua</a:t>
            </a:r>
            <a:r>
              <a:rPr lang="en-AU" sz="1300" b="1" dirty="0">
                <a:solidFill>
                  <a:schemeClr val="tx2">
                    <a:lumMod val="60000"/>
                    <a:lumOff val="40000"/>
                  </a:schemeClr>
                </a:solidFill>
                <a:latin typeface="Arial" pitchFamily="34" charset="0"/>
                <a:ea typeface="Calibri" pitchFamily="34" charset="0"/>
                <a:cs typeface="Times New Roman" pitchFamily="18" charset="0"/>
              </a:rPr>
              <a:t> Community</a:t>
            </a:r>
            <a:endParaRPr lang="en-AU" sz="13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300" dirty="0" smtClean="0">
                <a:latin typeface="Arial" pitchFamily="34" charset="0"/>
                <a:ea typeface="Calibri" pitchFamily="34" charset="0"/>
                <a:cs typeface="Times New Roman" pitchFamily="18" charset="0"/>
              </a:rPr>
              <a:t>Food </a:t>
            </a:r>
            <a:r>
              <a:rPr lang="en-AU" sz="1300" dirty="0">
                <a:latin typeface="Arial" pitchFamily="34" charset="0"/>
                <a:ea typeface="Calibri" pitchFamily="34" charset="0"/>
                <a:cs typeface="Times New Roman" pitchFamily="18" charset="0"/>
              </a:rPr>
              <a:t>security activities. Two main activities where favoured by the community. Duck farming and vegetable gardens. </a:t>
            </a:r>
            <a:endParaRPr lang="en-AU" sz="1300" dirty="0">
              <a:latin typeface="Arial" pitchFamily="34" charset="0"/>
              <a:cs typeface="Arial" pitchFamily="34" charset="0"/>
            </a:endParaRPr>
          </a:p>
          <a:p>
            <a:pPr lvl="0" eaLnBrk="0" fontAlgn="base" hangingPunct="0">
              <a:spcBef>
                <a:spcPct val="0"/>
              </a:spcBef>
              <a:spcAft>
                <a:spcPct val="0"/>
              </a:spcAft>
            </a:pPr>
            <a:endParaRPr lang="en-AU" sz="1300" dirty="0">
              <a:latin typeface="Arial" pitchFamily="34" charset="0"/>
              <a:cs typeface="Arial" pitchFamily="34" charset="0"/>
            </a:endParaRPr>
          </a:p>
          <a:p>
            <a:pPr lvl="0" eaLnBrk="0" fontAlgn="base" hangingPunct="0">
              <a:spcBef>
                <a:spcPct val="0"/>
              </a:spcBef>
              <a:spcAft>
                <a:spcPct val="0"/>
              </a:spcAft>
              <a:buFont typeface="Arial" pitchFamily="34" charset="0"/>
              <a:buChar char="•"/>
            </a:pPr>
            <a:endParaRPr lang="en-AU" sz="1300" dirty="0">
              <a:latin typeface="Arial" pitchFamily="34" charset="0"/>
              <a:cs typeface="Arial" pitchFamily="34" charset="0"/>
            </a:endParaRPr>
          </a:p>
          <a:p>
            <a:pPr lvl="1" eaLnBrk="0" fontAlgn="base" hangingPunct="0">
              <a:spcBef>
                <a:spcPct val="0"/>
              </a:spcBef>
              <a:spcAft>
                <a:spcPct val="0"/>
              </a:spcAft>
              <a:buFont typeface="Symbol" pitchFamily="18" charset="2"/>
              <a:buChar char=""/>
            </a:pPr>
            <a:endParaRPr lang="en-AU" sz="1300" dirty="0">
              <a:latin typeface="Arial" pitchFamily="34" charset="0"/>
              <a:cs typeface="Arial" pitchFamily="34" charset="0"/>
            </a:endParaRPr>
          </a:p>
        </p:txBody>
      </p:sp>
    </p:spTree>
    <p:extLst>
      <p:ext uri="{BB962C8B-B14F-4D97-AF65-F5344CB8AC3E}">
        <p14:creationId xmlns:p14="http://schemas.microsoft.com/office/powerpoint/2010/main" val="36430484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20679" y="1558585"/>
            <a:ext cx="3695537" cy="2078739"/>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2775"/>
          <a:stretch/>
        </p:blipFill>
        <p:spPr>
          <a:xfrm>
            <a:off x="-183641" y="1552090"/>
            <a:ext cx="3174622" cy="2092934"/>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Cook Islands</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768752" y="1900570"/>
            <a:ext cx="2555776" cy="1600438"/>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eaLnBrk="0" fontAlgn="base" hangingPunct="0">
              <a:spcBef>
                <a:spcPct val="0"/>
              </a:spcBef>
              <a:spcAft>
                <a:spcPct val="0"/>
              </a:spcAft>
            </a:pPr>
            <a:r>
              <a:rPr lang="en-AU" sz="1400" dirty="0" smtClean="0">
                <a:solidFill>
                  <a:schemeClr val="bg1"/>
                </a:solidFill>
                <a:latin typeface="Arial" pitchFamily="34" charset="0"/>
                <a:ea typeface="Calibri" pitchFamily="34" charset="0"/>
                <a:cs typeface="Times New Roman" pitchFamily="18" charset="0"/>
              </a:rPr>
              <a:t>1.  </a:t>
            </a:r>
            <a:r>
              <a:rPr lang="en-AU" sz="1400" dirty="0" err="1" smtClean="0">
                <a:solidFill>
                  <a:schemeClr val="bg1"/>
                </a:solidFill>
                <a:latin typeface="Arial" pitchFamily="34" charset="0"/>
                <a:ea typeface="Calibri" pitchFamily="34" charset="0"/>
                <a:cs typeface="Times New Roman" pitchFamily="18" charset="0"/>
              </a:rPr>
              <a:t>Te</a:t>
            </a:r>
            <a:r>
              <a:rPr lang="en-AU" sz="1400" dirty="0" smtClean="0">
                <a:solidFill>
                  <a:schemeClr val="bg1"/>
                </a:solidFill>
                <a:latin typeface="Arial" pitchFamily="34" charset="0"/>
                <a:ea typeface="Calibri" pitchFamily="34" charset="0"/>
                <a:cs typeface="Times New Roman" pitchFamily="18" charset="0"/>
              </a:rPr>
              <a:t> </a:t>
            </a:r>
            <a:r>
              <a:rPr lang="en-AU" sz="1400" dirty="0" err="1">
                <a:solidFill>
                  <a:schemeClr val="bg1"/>
                </a:solidFill>
                <a:latin typeface="Arial" pitchFamily="34" charset="0"/>
                <a:ea typeface="Calibri" pitchFamily="34" charset="0"/>
                <a:cs typeface="Times New Roman" pitchFamily="18" charset="0"/>
              </a:rPr>
              <a:t>Tautua</a:t>
            </a:r>
            <a:r>
              <a:rPr lang="en-AU" sz="1400" dirty="0">
                <a:solidFill>
                  <a:schemeClr val="bg1"/>
                </a:solidFill>
                <a:latin typeface="Arial" pitchFamily="34" charset="0"/>
                <a:ea typeface="Calibri" pitchFamily="34" charset="0"/>
                <a:cs typeface="Times New Roman" pitchFamily="18" charset="0"/>
              </a:rPr>
              <a:t> Village in </a:t>
            </a:r>
            <a:endParaRPr lang="en-AU" sz="1400" dirty="0" smtClean="0">
              <a:solidFill>
                <a:schemeClr val="bg1"/>
              </a:solidFill>
              <a:latin typeface="Arial" pitchFamily="34" charset="0"/>
              <a:ea typeface="Calibri" pitchFamily="34" charset="0"/>
              <a:cs typeface="Times New Roman" pitchFamily="18" charset="0"/>
            </a:endParaRP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 </a:t>
            </a:r>
            <a:r>
              <a:rPr lang="en-AU" sz="1400" dirty="0" smtClean="0">
                <a:solidFill>
                  <a:schemeClr val="bg1"/>
                </a:solidFill>
                <a:latin typeface="Arial" pitchFamily="34" charset="0"/>
                <a:ea typeface="Calibri" pitchFamily="34" charset="0"/>
                <a:cs typeface="Times New Roman" pitchFamily="18" charset="0"/>
              </a:rPr>
              <a:t>    </a:t>
            </a:r>
            <a:r>
              <a:rPr lang="en-AU" sz="1400" dirty="0" err="1" smtClean="0">
                <a:solidFill>
                  <a:schemeClr val="bg1"/>
                </a:solidFill>
                <a:latin typeface="Arial" pitchFamily="34" charset="0"/>
                <a:ea typeface="Calibri" pitchFamily="34" charset="0"/>
                <a:cs typeface="Times New Roman" pitchFamily="18" charset="0"/>
              </a:rPr>
              <a:t>Penrhyn</a:t>
            </a:r>
            <a:r>
              <a:rPr lang="en-AU" sz="1400" dirty="0" smtClean="0">
                <a:solidFill>
                  <a:schemeClr val="bg1"/>
                </a:solidFill>
                <a:latin typeface="Arial" pitchFamily="34" charset="0"/>
                <a:ea typeface="Calibri" pitchFamily="34" charset="0"/>
                <a:cs typeface="Times New Roman" pitchFamily="18" charset="0"/>
              </a:rPr>
              <a:t> </a:t>
            </a:r>
            <a:r>
              <a:rPr lang="en-AU" sz="1400" dirty="0">
                <a:solidFill>
                  <a:schemeClr val="bg1"/>
                </a:solidFill>
                <a:latin typeface="Arial" pitchFamily="34" charset="0"/>
                <a:ea typeface="Calibri" pitchFamily="34" charset="0"/>
                <a:cs typeface="Times New Roman" pitchFamily="18" charset="0"/>
              </a:rPr>
              <a:t>Island</a:t>
            </a:r>
          </a:p>
          <a:p>
            <a:pPr lvl="0" eaLnBrk="0" fontAlgn="base" hangingPunct="0">
              <a:spcBef>
                <a:spcPct val="0"/>
              </a:spcBef>
              <a:spcAft>
                <a:spcPct val="0"/>
              </a:spcAft>
            </a:pPr>
            <a:r>
              <a:rPr lang="en-AU" sz="1400" dirty="0" smtClean="0">
                <a:solidFill>
                  <a:schemeClr val="bg1"/>
                </a:solidFill>
                <a:latin typeface="Arial" pitchFamily="34" charset="0"/>
                <a:ea typeface="Calibri" pitchFamily="34" charset="0"/>
                <a:cs typeface="Times New Roman" pitchFamily="18" charset="0"/>
              </a:rPr>
              <a:t>2.  </a:t>
            </a:r>
            <a:r>
              <a:rPr lang="en-AU" sz="1400" dirty="0" err="1" smtClean="0">
                <a:solidFill>
                  <a:schemeClr val="bg1"/>
                </a:solidFill>
                <a:latin typeface="Arial" pitchFamily="34" charset="0"/>
                <a:ea typeface="Calibri" pitchFamily="34" charset="0"/>
                <a:cs typeface="Times New Roman" pitchFamily="18" charset="0"/>
              </a:rPr>
              <a:t>Omoka</a:t>
            </a:r>
            <a:r>
              <a:rPr lang="en-AU" sz="1400" dirty="0" smtClean="0">
                <a:solidFill>
                  <a:schemeClr val="bg1"/>
                </a:solidFill>
                <a:latin typeface="Arial" pitchFamily="34" charset="0"/>
                <a:ea typeface="Calibri" pitchFamily="34" charset="0"/>
                <a:cs typeface="Times New Roman" pitchFamily="18" charset="0"/>
              </a:rPr>
              <a:t> </a:t>
            </a:r>
            <a:r>
              <a:rPr lang="en-AU" sz="1400" dirty="0">
                <a:solidFill>
                  <a:schemeClr val="bg1"/>
                </a:solidFill>
                <a:latin typeface="Arial" pitchFamily="34" charset="0"/>
                <a:ea typeface="Calibri" pitchFamily="34" charset="0"/>
                <a:cs typeface="Times New Roman" pitchFamily="18" charset="0"/>
              </a:rPr>
              <a:t>Village in </a:t>
            </a:r>
            <a:endParaRPr lang="en-AU" sz="1400" dirty="0" smtClean="0">
              <a:solidFill>
                <a:schemeClr val="bg1"/>
              </a:solidFill>
              <a:latin typeface="Arial" pitchFamily="34" charset="0"/>
              <a:ea typeface="Calibri" pitchFamily="34" charset="0"/>
              <a:cs typeface="Times New Roman" pitchFamily="18" charset="0"/>
            </a:endParaRPr>
          </a:p>
          <a:p>
            <a:pPr lvl="0" eaLnBrk="0" fontAlgn="base" hangingPunct="0">
              <a:spcBef>
                <a:spcPct val="0"/>
              </a:spcBef>
              <a:spcAft>
                <a:spcPct val="0"/>
              </a:spcAft>
            </a:pPr>
            <a:r>
              <a:rPr lang="en-AU" sz="1400" dirty="0" smtClean="0">
                <a:solidFill>
                  <a:schemeClr val="bg1"/>
                </a:solidFill>
                <a:latin typeface="Arial" pitchFamily="34" charset="0"/>
                <a:ea typeface="Calibri" pitchFamily="34" charset="0"/>
                <a:cs typeface="Times New Roman" pitchFamily="18" charset="0"/>
              </a:rPr>
              <a:t>     </a:t>
            </a:r>
            <a:r>
              <a:rPr lang="en-AU" sz="1400" dirty="0" err="1" smtClean="0">
                <a:solidFill>
                  <a:schemeClr val="bg1"/>
                </a:solidFill>
                <a:latin typeface="Arial" pitchFamily="34" charset="0"/>
                <a:ea typeface="Calibri" pitchFamily="34" charset="0"/>
                <a:cs typeface="Times New Roman" pitchFamily="18" charset="0"/>
              </a:rPr>
              <a:t>Penrhyn</a:t>
            </a:r>
            <a:r>
              <a:rPr lang="en-AU" sz="1400" dirty="0" smtClean="0">
                <a:solidFill>
                  <a:schemeClr val="bg1"/>
                </a:solidFill>
                <a:latin typeface="Arial" pitchFamily="34" charset="0"/>
                <a:ea typeface="Calibri" pitchFamily="34" charset="0"/>
                <a:cs typeface="Times New Roman" pitchFamily="18" charset="0"/>
              </a:rPr>
              <a:t> </a:t>
            </a:r>
            <a:r>
              <a:rPr lang="en-AU" sz="1400" dirty="0">
                <a:solidFill>
                  <a:schemeClr val="bg1"/>
                </a:solidFill>
                <a:latin typeface="Arial" pitchFamily="34" charset="0"/>
                <a:ea typeface="Calibri" pitchFamily="34" charset="0"/>
                <a:cs typeface="Times New Roman" pitchFamily="18" charset="0"/>
              </a:rPr>
              <a:t>Island</a:t>
            </a:r>
            <a:r>
              <a:rPr lang="en-AU" sz="1000" dirty="0">
                <a:solidFill>
                  <a:schemeClr val="bg1"/>
                </a:solidFill>
                <a:latin typeface="Arial" pitchFamily="34" charset="0"/>
                <a:cs typeface="Arial" pitchFamily="34" charset="0"/>
              </a:rPr>
              <a:t> </a:t>
            </a:r>
            <a:endParaRPr lang="en-AU" sz="2400" dirty="0">
              <a:solidFill>
                <a:schemeClr val="bg1"/>
              </a:solidFill>
              <a:latin typeface="Arial" pitchFamily="34" charset="0"/>
              <a:cs typeface="Arial" pitchFamily="34" charset="0"/>
            </a:endParaRPr>
          </a:p>
          <a:p>
            <a:pPr lvl="0" fontAlgn="base">
              <a:spcBef>
                <a:spcPct val="0"/>
              </a:spcBef>
              <a:spcAft>
                <a:spcPct val="0"/>
              </a:spcAft>
            </a:pPr>
            <a:endParaRPr lang="en-US" sz="1400" dirty="0">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395536" y="3861048"/>
            <a:ext cx="8208912"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AU" b="1" dirty="0">
                <a:solidFill>
                  <a:schemeClr val="tx2">
                    <a:lumMod val="60000"/>
                    <a:lumOff val="40000"/>
                  </a:schemeClr>
                </a:solidFill>
                <a:latin typeface="Arial" pitchFamily="34" charset="0"/>
                <a:ea typeface="Calibri" pitchFamily="34" charset="0"/>
                <a:cs typeface="Times New Roman" pitchFamily="18" charset="0"/>
              </a:rPr>
              <a:t>1. </a:t>
            </a:r>
            <a:r>
              <a:rPr lang="en-AU" b="1" dirty="0" err="1">
                <a:solidFill>
                  <a:schemeClr val="tx2">
                    <a:lumMod val="60000"/>
                    <a:lumOff val="40000"/>
                  </a:schemeClr>
                </a:solidFill>
                <a:latin typeface="Arial" pitchFamily="34" charset="0"/>
                <a:ea typeface="Calibri" pitchFamily="34" charset="0"/>
                <a:cs typeface="Times New Roman" pitchFamily="18" charset="0"/>
              </a:rPr>
              <a:t>Te</a:t>
            </a:r>
            <a:r>
              <a:rPr lang="en-AU" b="1" dirty="0">
                <a:solidFill>
                  <a:schemeClr val="tx2">
                    <a:lumMod val="60000"/>
                    <a:lumOff val="40000"/>
                  </a:schemeClr>
                </a:solidFill>
                <a:latin typeface="Arial" pitchFamily="34" charset="0"/>
                <a:ea typeface="Calibri" pitchFamily="34" charset="0"/>
                <a:cs typeface="Times New Roman" pitchFamily="18" charset="0"/>
              </a:rPr>
              <a:t> </a:t>
            </a:r>
            <a:r>
              <a:rPr lang="en-AU" b="1" dirty="0" err="1">
                <a:solidFill>
                  <a:schemeClr val="tx2">
                    <a:lumMod val="60000"/>
                    <a:lumOff val="40000"/>
                  </a:schemeClr>
                </a:solidFill>
                <a:latin typeface="Arial" pitchFamily="34" charset="0"/>
                <a:ea typeface="Calibri" pitchFamily="34" charset="0"/>
                <a:cs typeface="Times New Roman" pitchFamily="18" charset="0"/>
              </a:rPr>
              <a:t>Tautua</a:t>
            </a:r>
            <a:r>
              <a:rPr lang="en-AU" b="1" dirty="0">
                <a:solidFill>
                  <a:schemeClr val="tx2">
                    <a:lumMod val="60000"/>
                    <a:lumOff val="40000"/>
                  </a:schemeClr>
                </a:solidFill>
                <a:latin typeface="Arial" pitchFamily="34" charset="0"/>
                <a:ea typeface="Calibri" pitchFamily="34" charset="0"/>
                <a:cs typeface="Times New Roman" pitchFamily="18" charset="0"/>
              </a:rPr>
              <a:t> Village</a:t>
            </a:r>
            <a:endParaRPr lang="en-AU"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dirty="0">
                <a:latin typeface="Arial" pitchFamily="34" charset="0"/>
                <a:ea typeface="Calibri" pitchFamily="34" charset="0"/>
                <a:cs typeface="Times New Roman" pitchFamily="18" charset="0"/>
              </a:rPr>
              <a:t>Water security – the provision of over 15 6,000 litre water tanks to the inhabited households of the </a:t>
            </a:r>
            <a:r>
              <a:rPr lang="en-AU" dirty="0" smtClean="0">
                <a:latin typeface="Arial" pitchFamily="34" charset="0"/>
                <a:ea typeface="Calibri" pitchFamily="34" charset="0"/>
                <a:cs typeface="Times New Roman" pitchFamily="18" charset="0"/>
              </a:rPr>
              <a:t>village</a:t>
            </a:r>
          </a:p>
          <a:p>
            <a:pPr lvl="0" eaLnBrk="0" fontAlgn="base" hangingPunct="0">
              <a:spcBef>
                <a:spcPct val="0"/>
              </a:spcBef>
              <a:spcAft>
                <a:spcPct val="0"/>
              </a:spcAft>
              <a:buFontTx/>
              <a:buChar char="•"/>
            </a:pPr>
            <a:endParaRPr lang="en-AU" dirty="0">
              <a:latin typeface="Arial" pitchFamily="34" charset="0"/>
              <a:ea typeface="Calibri" pitchFamily="34" charset="0"/>
              <a:cs typeface="Times New Roman" pitchFamily="18" charset="0"/>
            </a:endParaRPr>
          </a:p>
          <a:p>
            <a:pPr lvl="0" fontAlgn="base">
              <a:spcBef>
                <a:spcPct val="0"/>
              </a:spcBef>
              <a:spcAft>
                <a:spcPct val="0"/>
              </a:spcAft>
            </a:pPr>
            <a:r>
              <a:rPr lang="en-AU" b="1" dirty="0">
                <a:solidFill>
                  <a:schemeClr val="tx2">
                    <a:lumMod val="60000"/>
                    <a:lumOff val="40000"/>
                  </a:schemeClr>
                </a:solidFill>
                <a:latin typeface="Arial" pitchFamily="34" charset="0"/>
                <a:ea typeface="Calibri" pitchFamily="34" charset="0"/>
                <a:cs typeface="Times New Roman" pitchFamily="18" charset="0"/>
              </a:rPr>
              <a:t>2. </a:t>
            </a:r>
            <a:r>
              <a:rPr lang="en-AU" b="1" dirty="0" err="1">
                <a:solidFill>
                  <a:schemeClr val="tx2">
                    <a:lumMod val="60000"/>
                    <a:lumOff val="40000"/>
                  </a:schemeClr>
                </a:solidFill>
                <a:latin typeface="Arial" pitchFamily="34" charset="0"/>
                <a:ea typeface="Calibri" pitchFamily="34" charset="0"/>
                <a:cs typeface="Times New Roman" pitchFamily="18" charset="0"/>
              </a:rPr>
              <a:t>Omoka</a:t>
            </a:r>
            <a:r>
              <a:rPr lang="en-AU" b="1" dirty="0">
                <a:solidFill>
                  <a:schemeClr val="tx2">
                    <a:lumMod val="60000"/>
                    <a:lumOff val="40000"/>
                  </a:schemeClr>
                </a:solidFill>
                <a:latin typeface="Arial" pitchFamily="34" charset="0"/>
                <a:ea typeface="Calibri" pitchFamily="34" charset="0"/>
                <a:cs typeface="Times New Roman" pitchFamily="18" charset="0"/>
              </a:rPr>
              <a:t> Village</a:t>
            </a:r>
            <a:endParaRPr lang="en-AU"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dirty="0">
                <a:latin typeface="Arial" pitchFamily="34" charset="0"/>
                <a:ea typeface="Calibri" pitchFamily="34" charset="0"/>
                <a:cs typeface="Times New Roman" pitchFamily="18" charset="0"/>
              </a:rPr>
              <a:t>Coastal Protection – the safeguarding of their small boat vessel landings – provision of materials to reinforce the foreshore where these small vessel landings are situated</a:t>
            </a:r>
            <a:endParaRPr lang="en-AU" dirty="0">
              <a:latin typeface="Arial" pitchFamily="34" charset="0"/>
              <a:cs typeface="Arial" pitchFamily="34" charset="0"/>
            </a:endParaRPr>
          </a:p>
          <a:p>
            <a:pPr lvl="0" eaLnBrk="0" fontAlgn="base" hangingPunct="0">
              <a:spcBef>
                <a:spcPct val="0"/>
              </a:spcBef>
              <a:spcAft>
                <a:spcPct val="0"/>
              </a:spcAft>
              <a:buFontTx/>
              <a:buChar char="•"/>
            </a:pPr>
            <a:endParaRPr lang="en-AU" dirty="0">
              <a:latin typeface="Arial" pitchFamily="34" charset="0"/>
              <a:cs typeface="Arial" pitchFamily="34" charset="0"/>
            </a:endParaRPr>
          </a:p>
        </p:txBody>
      </p:sp>
    </p:spTree>
    <p:extLst>
      <p:ext uri="{BB962C8B-B14F-4D97-AF65-F5344CB8AC3E}">
        <p14:creationId xmlns:p14="http://schemas.microsoft.com/office/powerpoint/2010/main" val="16193129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14914"/>
          <a:stretch/>
        </p:blipFill>
        <p:spPr>
          <a:xfrm>
            <a:off x="2785357" y="1558585"/>
            <a:ext cx="3669718" cy="2081627"/>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9292" r="36670"/>
          <a:stretch/>
        </p:blipFill>
        <p:spPr>
          <a:xfrm rot="5400000">
            <a:off x="369172" y="1147971"/>
            <a:ext cx="2091414" cy="2902695"/>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FSM</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768752" y="1900570"/>
            <a:ext cx="2555776" cy="1815882"/>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eaLnBrk="0" fontAlgn="base" hangingPunct="0">
              <a:spcBef>
                <a:spcPct val="0"/>
              </a:spcBef>
              <a:spcAft>
                <a:spcPct val="0"/>
              </a:spcAft>
            </a:pPr>
            <a:r>
              <a:rPr lang="en-AU" sz="1400" dirty="0" smtClean="0">
                <a:solidFill>
                  <a:schemeClr val="bg1"/>
                </a:solidFill>
                <a:latin typeface="Arial" pitchFamily="34" charset="0"/>
                <a:ea typeface="Calibri" pitchFamily="34" charset="0"/>
                <a:cs typeface="Times New Roman" pitchFamily="18" charset="0"/>
              </a:rPr>
              <a:t>1.  </a:t>
            </a:r>
            <a:r>
              <a:rPr lang="en-AU" sz="1400" dirty="0" err="1" smtClean="0">
                <a:solidFill>
                  <a:schemeClr val="bg1"/>
                </a:solidFill>
                <a:latin typeface="Arial" pitchFamily="34" charset="0"/>
                <a:ea typeface="Calibri" pitchFamily="34" charset="0"/>
                <a:cs typeface="Times New Roman" pitchFamily="18" charset="0"/>
              </a:rPr>
              <a:t>Walung</a:t>
            </a:r>
            <a:r>
              <a:rPr lang="en-AU" sz="1400" dirty="0" smtClean="0">
                <a:solidFill>
                  <a:schemeClr val="bg1"/>
                </a:solidFill>
                <a:latin typeface="Arial" pitchFamily="34" charset="0"/>
                <a:ea typeface="Calibri" pitchFamily="34" charset="0"/>
                <a:cs typeface="Times New Roman" pitchFamily="18" charset="0"/>
              </a:rPr>
              <a:t> </a:t>
            </a:r>
            <a:r>
              <a:rPr lang="en-AU" sz="1400" dirty="0">
                <a:solidFill>
                  <a:schemeClr val="bg1"/>
                </a:solidFill>
                <a:latin typeface="Arial" pitchFamily="34" charset="0"/>
                <a:ea typeface="Calibri" pitchFamily="34" charset="0"/>
                <a:cs typeface="Times New Roman" pitchFamily="18" charset="0"/>
              </a:rPr>
              <a:t>Community </a:t>
            </a:r>
            <a:r>
              <a:rPr lang="en-AU" sz="1400" dirty="0" smtClean="0">
                <a:solidFill>
                  <a:schemeClr val="bg1"/>
                </a:solidFill>
                <a:latin typeface="Arial" pitchFamily="34" charset="0"/>
                <a:ea typeface="Calibri" pitchFamily="34" charset="0"/>
                <a:cs typeface="Times New Roman" pitchFamily="18" charset="0"/>
              </a:rPr>
              <a:t>in</a:t>
            </a: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 </a:t>
            </a:r>
            <a:r>
              <a:rPr lang="en-AU" sz="1400" dirty="0" smtClean="0">
                <a:solidFill>
                  <a:schemeClr val="bg1"/>
                </a:solidFill>
                <a:latin typeface="Arial" pitchFamily="34" charset="0"/>
                <a:ea typeface="Calibri" pitchFamily="34" charset="0"/>
                <a:cs typeface="Times New Roman" pitchFamily="18" charset="0"/>
              </a:rPr>
              <a:t>    </a:t>
            </a:r>
            <a:r>
              <a:rPr lang="en-AU" sz="1400" dirty="0" err="1" smtClean="0">
                <a:solidFill>
                  <a:schemeClr val="bg1"/>
                </a:solidFill>
                <a:latin typeface="Arial" pitchFamily="34" charset="0"/>
                <a:ea typeface="Calibri" pitchFamily="34" charset="0"/>
                <a:cs typeface="Times New Roman" pitchFamily="18" charset="0"/>
              </a:rPr>
              <a:t>Kosrae</a:t>
            </a:r>
            <a:endParaRPr lang="en-AU" sz="10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2. </a:t>
            </a:r>
            <a:r>
              <a:rPr lang="en-AU" sz="1400" dirty="0" err="1">
                <a:solidFill>
                  <a:schemeClr val="bg1"/>
                </a:solidFill>
                <a:latin typeface="Arial" pitchFamily="34" charset="0"/>
                <a:ea typeface="Calibri" pitchFamily="34" charset="0"/>
                <a:cs typeface="Times New Roman" pitchFamily="18" charset="0"/>
              </a:rPr>
              <a:t>Pakin</a:t>
            </a:r>
            <a:r>
              <a:rPr lang="en-AU" sz="1400" dirty="0">
                <a:solidFill>
                  <a:schemeClr val="bg1"/>
                </a:solidFill>
                <a:latin typeface="Arial" pitchFamily="34" charset="0"/>
                <a:ea typeface="Calibri" pitchFamily="34" charset="0"/>
                <a:cs typeface="Times New Roman" pitchFamily="18" charset="0"/>
              </a:rPr>
              <a:t> Community </a:t>
            </a:r>
            <a:r>
              <a:rPr lang="en-AU" sz="1400" dirty="0" smtClean="0">
                <a:solidFill>
                  <a:schemeClr val="bg1"/>
                </a:solidFill>
                <a:latin typeface="Arial" pitchFamily="34" charset="0"/>
                <a:ea typeface="Calibri" pitchFamily="34" charset="0"/>
                <a:cs typeface="Times New Roman" pitchFamily="18" charset="0"/>
              </a:rPr>
              <a:t>in</a:t>
            </a: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 </a:t>
            </a:r>
            <a:r>
              <a:rPr lang="en-AU" sz="1400" dirty="0" smtClean="0">
                <a:solidFill>
                  <a:schemeClr val="bg1"/>
                </a:solidFill>
                <a:latin typeface="Arial" pitchFamily="34" charset="0"/>
                <a:ea typeface="Calibri" pitchFamily="34" charset="0"/>
                <a:cs typeface="Times New Roman" pitchFamily="18" charset="0"/>
              </a:rPr>
              <a:t>   </a:t>
            </a:r>
            <a:r>
              <a:rPr lang="en-AU" sz="1400" dirty="0" err="1">
                <a:solidFill>
                  <a:schemeClr val="bg1"/>
                </a:solidFill>
                <a:latin typeface="Arial" pitchFamily="34" charset="0"/>
                <a:ea typeface="Calibri" pitchFamily="34" charset="0"/>
                <a:cs typeface="Times New Roman" pitchFamily="18" charset="0"/>
              </a:rPr>
              <a:t>Pohnpei</a:t>
            </a:r>
            <a:r>
              <a:rPr lang="en-AU" sz="1400" dirty="0">
                <a:solidFill>
                  <a:schemeClr val="bg1"/>
                </a:solidFill>
                <a:latin typeface="Arial" pitchFamily="34" charset="0"/>
                <a:ea typeface="Calibri" pitchFamily="34" charset="0"/>
                <a:cs typeface="Times New Roman" pitchFamily="18" charset="0"/>
              </a:rPr>
              <a:t> </a:t>
            </a:r>
            <a:endParaRPr lang="en-AU" sz="10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3. </a:t>
            </a:r>
            <a:r>
              <a:rPr lang="en-AU" sz="1400" dirty="0" err="1">
                <a:solidFill>
                  <a:schemeClr val="bg1"/>
                </a:solidFill>
                <a:latin typeface="Arial" pitchFamily="34" charset="0"/>
                <a:ea typeface="Calibri" pitchFamily="34" charset="0"/>
                <a:cs typeface="Times New Roman" pitchFamily="18" charset="0"/>
              </a:rPr>
              <a:t>Piis</a:t>
            </a:r>
            <a:r>
              <a:rPr lang="en-AU" sz="1400" dirty="0">
                <a:solidFill>
                  <a:schemeClr val="bg1"/>
                </a:solidFill>
                <a:latin typeface="Arial" pitchFamily="34" charset="0"/>
                <a:ea typeface="Calibri" pitchFamily="34" charset="0"/>
                <a:cs typeface="Times New Roman" pitchFamily="18" charset="0"/>
              </a:rPr>
              <a:t> Community in </a:t>
            </a:r>
            <a:r>
              <a:rPr lang="en-AU" sz="1400" dirty="0" err="1">
                <a:solidFill>
                  <a:schemeClr val="bg1"/>
                </a:solidFill>
                <a:latin typeface="Arial" pitchFamily="34" charset="0"/>
                <a:ea typeface="Calibri" pitchFamily="34" charset="0"/>
                <a:cs typeface="Times New Roman" pitchFamily="18" charset="0"/>
              </a:rPr>
              <a:t>Chuuk</a:t>
            </a:r>
            <a:r>
              <a:rPr lang="en-AU" sz="1400" dirty="0">
                <a:solidFill>
                  <a:schemeClr val="bg1"/>
                </a:solidFill>
                <a:latin typeface="Arial" pitchFamily="34" charset="0"/>
                <a:ea typeface="Calibri" pitchFamily="34" charset="0"/>
                <a:cs typeface="Times New Roman" pitchFamily="18" charset="0"/>
              </a:rPr>
              <a:t> </a:t>
            </a:r>
            <a:endParaRPr lang="en-AU" sz="2400" dirty="0">
              <a:solidFill>
                <a:schemeClr val="bg1"/>
              </a:solidFill>
              <a:latin typeface="Arial" pitchFamily="34" charset="0"/>
              <a:cs typeface="Arial" pitchFamily="34" charset="0"/>
            </a:endParaRPr>
          </a:p>
          <a:p>
            <a:pPr lvl="0" fontAlgn="base">
              <a:spcBef>
                <a:spcPct val="0"/>
              </a:spcBef>
              <a:spcAft>
                <a:spcPct val="0"/>
              </a:spcAft>
            </a:pPr>
            <a:endParaRPr lang="en-US" sz="1400" dirty="0">
              <a:solidFill>
                <a:schemeClr val="bg1"/>
              </a:solidFill>
              <a:latin typeface="Arial" pitchFamily="34" charset="0"/>
              <a:cs typeface="Arial" pitchFamily="34" charset="0"/>
            </a:endParaRPr>
          </a:p>
          <a:p>
            <a:endParaRPr lang="en-US" sz="1400" b="1" dirty="0">
              <a:solidFill>
                <a:schemeClr val="bg1"/>
              </a:solidFill>
            </a:endParaRPr>
          </a:p>
        </p:txBody>
      </p:sp>
      <p:sp>
        <p:nvSpPr>
          <p:cNvPr id="11" name="Rectangle 4"/>
          <p:cNvSpPr>
            <a:spLocks noChangeArrowheads="1"/>
          </p:cNvSpPr>
          <p:nvPr/>
        </p:nvSpPr>
        <p:spPr bwMode="auto">
          <a:xfrm>
            <a:off x="395536" y="4077072"/>
            <a:ext cx="820891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AU" sz="1400" b="1" dirty="0">
                <a:solidFill>
                  <a:schemeClr val="tx2">
                    <a:lumMod val="60000"/>
                    <a:lumOff val="40000"/>
                  </a:schemeClr>
                </a:solidFill>
                <a:latin typeface="Arial" pitchFamily="34" charset="0"/>
                <a:ea typeface="Calibri" pitchFamily="34" charset="0"/>
                <a:cs typeface="Times New Roman" pitchFamily="18" charset="0"/>
              </a:rPr>
              <a:t>Progress on Adaptation activities:  				</a:t>
            </a:r>
            <a:endParaRPr lang="en-AU" sz="1400" b="1" dirty="0" smtClean="0">
              <a:solidFill>
                <a:schemeClr val="tx2">
                  <a:lumMod val="60000"/>
                  <a:lumOff val="40000"/>
                </a:schemeClr>
              </a:solidFill>
              <a:latin typeface="Arial" pitchFamily="34" charset="0"/>
              <a:ea typeface="Calibri" pitchFamily="34" charset="0"/>
              <a:cs typeface="Times New Roman" pitchFamily="18" charset="0"/>
            </a:endParaRPr>
          </a:p>
          <a:p>
            <a:pPr lvl="0" fontAlgn="base">
              <a:spcBef>
                <a:spcPct val="0"/>
              </a:spcBef>
              <a:spcAft>
                <a:spcPct val="0"/>
              </a:spcAft>
            </a:pPr>
            <a:r>
              <a:rPr lang="en-AU" sz="1400" dirty="0" smtClean="0">
                <a:latin typeface="Arial" pitchFamily="34" charset="0"/>
                <a:ea typeface="Calibri" pitchFamily="34" charset="0"/>
                <a:cs typeface="Times New Roman" pitchFamily="18" charset="0"/>
              </a:rPr>
              <a:t>All </a:t>
            </a:r>
            <a:r>
              <a:rPr lang="en-AU" sz="1400" dirty="0">
                <a:latin typeface="Arial" pitchFamily="34" charset="0"/>
                <a:ea typeface="Calibri" pitchFamily="34" charset="0"/>
                <a:cs typeface="Times New Roman" pitchFamily="18" charset="0"/>
              </a:rPr>
              <a:t>3 sites are currently implementing Climate Change awareness activities and conducting V&amp;A Assessments.  Development of adaptation plans to follow upon completion of assessments. </a:t>
            </a:r>
            <a:endParaRPr lang="en-AU" sz="1400" dirty="0" smtClean="0">
              <a:latin typeface="Arial" pitchFamily="34" charset="0"/>
              <a:ea typeface="Calibri" pitchFamily="34" charset="0"/>
              <a:cs typeface="Times New Roman" pitchFamily="18" charset="0"/>
            </a:endParaRPr>
          </a:p>
          <a:p>
            <a:pPr lvl="0" fontAlgn="base">
              <a:spcBef>
                <a:spcPct val="0"/>
              </a:spcBef>
              <a:spcAft>
                <a:spcPct val="0"/>
              </a:spcAft>
            </a:pPr>
            <a:endParaRPr lang="en-AU" sz="1400" dirty="0">
              <a:latin typeface="Arial" pitchFamily="34" charset="0"/>
              <a:ea typeface="Calibri" pitchFamily="34" charset="0"/>
              <a:cs typeface="Times New Roman" pitchFamily="18" charset="0"/>
            </a:endParaRPr>
          </a:p>
          <a:p>
            <a:pPr fontAlgn="base">
              <a:spcBef>
                <a:spcPct val="0"/>
              </a:spcBef>
              <a:spcAft>
                <a:spcPct val="0"/>
              </a:spcAft>
            </a:pPr>
            <a:r>
              <a:rPr lang="en-AU" sz="1400" b="1" dirty="0">
                <a:solidFill>
                  <a:schemeClr val="tx2">
                    <a:lumMod val="60000"/>
                    <a:lumOff val="40000"/>
                  </a:schemeClr>
                </a:solidFill>
                <a:latin typeface="Arial" pitchFamily="34" charset="0"/>
                <a:ea typeface="Calibri" pitchFamily="34" charset="0"/>
                <a:cs typeface="Times New Roman" pitchFamily="18" charset="0"/>
              </a:rPr>
              <a:t>Trainings</a:t>
            </a:r>
            <a:endParaRPr lang="en-AU" sz="1400" dirty="0">
              <a:solidFill>
                <a:schemeClr val="tx2">
                  <a:lumMod val="60000"/>
                  <a:lumOff val="40000"/>
                </a:schemeClr>
              </a:solidFill>
              <a:latin typeface="Arial" pitchFamily="34" charset="0"/>
              <a:cs typeface="Arial" pitchFamily="34" charset="0"/>
            </a:endParaRPr>
          </a:p>
          <a:p>
            <a:pPr lvl="0" fontAlgn="base">
              <a:spcBef>
                <a:spcPct val="0"/>
              </a:spcBef>
              <a:spcAft>
                <a:spcPct val="0"/>
              </a:spcAft>
            </a:pPr>
            <a:r>
              <a:rPr lang="en-AU" sz="1400" dirty="0" smtClean="0">
                <a:latin typeface="Arial" pitchFamily="34" charset="0"/>
                <a:ea typeface="Calibri" pitchFamily="34" charset="0"/>
                <a:cs typeface="Times New Roman" pitchFamily="18" charset="0"/>
              </a:rPr>
              <a:t> </a:t>
            </a:r>
            <a:endParaRPr lang="en-AU" sz="1400" dirty="0">
              <a:latin typeface="Arial" pitchFamily="34" charset="0"/>
              <a:cs typeface="Arial"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1566272300"/>
              </p:ext>
            </p:extLst>
          </p:nvPr>
        </p:nvGraphicFramePr>
        <p:xfrm>
          <a:off x="539552" y="5301208"/>
          <a:ext cx="6336703" cy="1008112"/>
        </p:xfrm>
        <a:graphic>
          <a:graphicData uri="http://schemas.openxmlformats.org/drawingml/2006/table">
            <a:tbl>
              <a:tblPr/>
              <a:tblGrid>
                <a:gridCol w="682597"/>
                <a:gridCol w="2007639"/>
                <a:gridCol w="669213"/>
                <a:gridCol w="2275324"/>
                <a:gridCol w="701930"/>
              </a:tblGrid>
              <a:tr h="283113">
                <a:tc>
                  <a:txBody>
                    <a:bodyPr/>
                    <a:lstStyle/>
                    <a:p>
                      <a:pPr>
                        <a:spcAft>
                          <a:spcPts val="0"/>
                        </a:spcAft>
                      </a:pPr>
                      <a:r>
                        <a:rPr lang="en-AU" sz="1000" b="1">
                          <a:latin typeface="Calibri"/>
                          <a:ea typeface="Calibri"/>
                          <a:cs typeface="Times New Roman"/>
                        </a:rPr>
                        <a:t>Site</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b="1" dirty="0">
                          <a:latin typeface="Calibri"/>
                          <a:ea typeface="Calibri"/>
                          <a:cs typeface="Times New Roman"/>
                        </a:rPr>
                        <a:t>Training</a:t>
                      </a:r>
                      <a:endParaRPr lang="en-A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b="1">
                          <a:latin typeface="Calibri"/>
                          <a:ea typeface="Calibri"/>
                          <a:cs typeface="Times New Roman"/>
                        </a:rPr>
                        <a:t># of ppl.</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b="1" dirty="0">
                          <a:latin typeface="Calibri"/>
                          <a:ea typeface="Calibri"/>
                          <a:cs typeface="Times New Roman"/>
                        </a:rPr>
                        <a:t>Committee</a:t>
                      </a:r>
                      <a:endParaRPr lang="en-A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b="1" dirty="0">
                          <a:latin typeface="Calibri"/>
                          <a:ea typeface="Calibri"/>
                          <a:cs typeface="Times New Roman"/>
                        </a:rPr>
                        <a:t># of </a:t>
                      </a:r>
                      <a:r>
                        <a:rPr lang="en-AU" sz="1000" b="1" dirty="0" err="1">
                          <a:latin typeface="Calibri"/>
                          <a:ea typeface="Calibri"/>
                          <a:cs typeface="Times New Roman"/>
                        </a:rPr>
                        <a:t>ppl</a:t>
                      </a:r>
                      <a:r>
                        <a:rPr lang="en-AU" sz="1000" b="1" dirty="0">
                          <a:latin typeface="Calibri"/>
                          <a:ea typeface="Calibri"/>
                          <a:cs typeface="Times New Roman"/>
                        </a:rPr>
                        <a:t>.</a:t>
                      </a:r>
                      <a:endParaRPr lang="en-A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897">
                <a:tc>
                  <a:txBody>
                    <a:bodyPr/>
                    <a:lstStyle/>
                    <a:p>
                      <a:pPr>
                        <a:spcAft>
                          <a:spcPts val="0"/>
                        </a:spcAft>
                      </a:pPr>
                      <a:r>
                        <a:rPr lang="en-AU" sz="1000">
                          <a:latin typeface="Calibri"/>
                          <a:ea typeface="Calibri"/>
                          <a:cs typeface="Times New Roman"/>
                        </a:rPr>
                        <a:t>Walung</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a:latin typeface="Calibri"/>
                          <a:ea typeface="Calibri"/>
                          <a:cs typeface="Times New Roman"/>
                        </a:rPr>
                        <a:t>CC V&amp;A LEAP Workshop</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a:latin typeface="Calibri"/>
                          <a:ea typeface="Calibri"/>
                          <a:cs typeface="Times New Roman"/>
                        </a:rPr>
                        <a:t>42</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a:latin typeface="Calibri"/>
                          <a:ea typeface="Calibri"/>
                          <a:cs typeface="Times New Roman"/>
                        </a:rPr>
                        <a:t>Kosrae  CC Outerach Committee</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000">
                          <a:latin typeface="Calibri"/>
                          <a:ea typeface="Calibri"/>
                          <a:cs typeface="Times New Roman"/>
                        </a:rPr>
                        <a:t>10</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551">
                <a:tc>
                  <a:txBody>
                    <a:bodyPr/>
                    <a:lstStyle/>
                    <a:p>
                      <a:pPr>
                        <a:spcAft>
                          <a:spcPts val="0"/>
                        </a:spcAft>
                      </a:pPr>
                      <a:r>
                        <a:rPr lang="en-AU" sz="1000">
                          <a:latin typeface="Calibri"/>
                          <a:ea typeface="Calibri"/>
                          <a:cs typeface="Times New Roman"/>
                        </a:rPr>
                        <a:t>Pakin</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a:latin typeface="Calibri"/>
                          <a:ea typeface="Calibri"/>
                          <a:cs typeface="Times New Roman"/>
                        </a:rPr>
                        <a:t>CC V&amp;A LEAP Workshop</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a:latin typeface="Calibri"/>
                          <a:ea typeface="Calibri"/>
                          <a:cs typeface="Times New Roman"/>
                        </a:rPr>
                        <a:t>67</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a:latin typeface="Calibri"/>
                          <a:ea typeface="Calibri"/>
                          <a:cs typeface="Times New Roman"/>
                        </a:rPr>
                        <a:t>Pohnpei CC Outreach Committee</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000">
                          <a:latin typeface="Calibri"/>
                          <a:ea typeface="Calibri"/>
                          <a:cs typeface="Times New Roman"/>
                        </a:rPr>
                        <a:t>15</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551">
                <a:tc>
                  <a:txBody>
                    <a:bodyPr/>
                    <a:lstStyle/>
                    <a:p>
                      <a:pPr>
                        <a:spcAft>
                          <a:spcPts val="0"/>
                        </a:spcAft>
                      </a:pPr>
                      <a:r>
                        <a:rPr lang="en-AU" sz="1000">
                          <a:latin typeface="Calibri"/>
                          <a:ea typeface="Calibri"/>
                          <a:cs typeface="Times New Roman"/>
                        </a:rPr>
                        <a:t>Piis</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a:latin typeface="Calibri"/>
                          <a:ea typeface="Calibri"/>
                          <a:cs typeface="Times New Roman"/>
                        </a:rPr>
                        <a:t>CC V&amp;A LEAP Workshop</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a:latin typeface="Calibri"/>
                          <a:ea typeface="Calibri"/>
                          <a:cs typeface="Times New Roman"/>
                        </a:rPr>
                        <a:t>51</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AU" sz="1000">
                          <a:latin typeface="Calibri"/>
                          <a:ea typeface="Calibri"/>
                          <a:cs typeface="Times New Roman"/>
                        </a:rPr>
                        <a:t>Chuuk CC Outreach Committee</a:t>
                      </a:r>
                      <a:endParaRPr lang="en-A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000" dirty="0">
                          <a:latin typeface="Calibri"/>
                          <a:ea typeface="Calibri"/>
                          <a:cs typeface="Times New Roman"/>
                        </a:rPr>
                        <a:t>8</a:t>
                      </a:r>
                      <a:endParaRPr lang="en-A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399844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00501" y="1556792"/>
            <a:ext cx="3715716" cy="2088232"/>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2603" r="16418"/>
          <a:stretch/>
        </p:blipFill>
        <p:spPr>
          <a:xfrm>
            <a:off x="-108520" y="1553612"/>
            <a:ext cx="3004119" cy="2091412"/>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Kiribati</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768752" y="2060848"/>
            <a:ext cx="2555776" cy="1513235"/>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fontAlgn="base">
              <a:spcBef>
                <a:spcPct val="0"/>
              </a:spcBef>
              <a:spcAft>
                <a:spcPct val="0"/>
              </a:spcAft>
            </a:pPr>
            <a:r>
              <a:rPr lang="en-AU" sz="1400" dirty="0" smtClean="0">
                <a:solidFill>
                  <a:schemeClr val="bg1"/>
                </a:solidFill>
                <a:latin typeface="Times New Roman" pitchFamily="18" charset="0"/>
                <a:cs typeface="Arial" pitchFamily="34" charset="0"/>
              </a:rPr>
              <a:t>1. </a:t>
            </a:r>
            <a:r>
              <a:rPr lang="en-AU" sz="1400" dirty="0" err="1" smtClean="0">
                <a:solidFill>
                  <a:schemeClr val="bg1"/>
                </a:solidFill>
                <a:latin typeface="Times New Roman" pitchFamily="18" charset="0"/>
                <a:cs typeface="Arial" pitchFamily="34" charset="0"/>
              </a:rPr>
              <a:t>Ewena</a:t>
            </a:r>
            <a:r>
              <a:rPr lang="en-AU" sz="1400" dirty="0" smtClean="0">
                <a:solidFill>
                  <a:schemeClr val="bg1"/>
                </a:solidFill>
                <a:latin typeface="Times New Roman" pitchFamily="18" charset="0"/>
                <a:cs typeface="Arial" pitchFamily="34" charset="0"/>
              </a:rPr>
              <a:t>  </a:t>
            </a:r>
            <a:r>
              <a:rPr lang="en-AU" sz="1400" dirty="0" err="1" smtClean="0">
                <a:solidFill>
                  <a:schemeClr val="bg1"/>
                </a:solidFill>
                <a:latin typeface="Times New Roman" pitchFamily="18" charset="0"/>
                <a:cs typeface="Arial" pitchFamily="34" charset="0"/>
              </a:rPr>
              <a:t>Abaiang</a:t>
            </a:r>
            <a:r>
              <a:rPr lang="en-AU" sz="1400" dirty="0" smtClean="0">
                <a:solidFill>
                  <a:schemeClr val="bg1"/>
                </a:solidFill>
                <a:latin typeface="Times New Roman" pitchFamily="18" charset="0"/>
                <a:cs typeface="Arial" pitchFamily="34" charset="0"/>
              </a:rPr>
              <a:t> </a:t>
            </a:r>
            <a:r>
              <a:rPr lang="en-AU" sz="1400" dirty="0">
                <a:solidFill>
                  <a:schemeClr val="bg1"/>
                </a:solidFill>
                <a:latin typeface="Times New Roman" pitchFamily="18" charset="0"/>
                <a:cs typeface="Arial" pitchFamily="34" charset="0"/>
              </a:rPr>
              <a:t>Island</a:t>
            </a:r>
          </a:p>
          <a:p>
            <a:pPr lvl="0" fontAlgn="base">
              <a:spcBef>
                <a:spcPct val="0"/>
              </a:spcBef>
              <a:spcAft>
                <a:spcPct val="0"/>
              </a:spcAft>
            </a:pPr>
            <a:r>
              <a:rPr lang="en-AU" sz="1400" dirty="0">
                <a:solidFill>
                  <a:schemeClr val="bg1"/>
                </a:solidFill>
                <a:latin typeface="Times New Roman" pitchFamily="18" charset="0"/>
                <a:cs typeface="Arial" pitchFamily="34" charset="0"/>
              </a:rPr>
              <a:t>2. </a:t>
            </a:r>
            <a:r>
              <a:rPr lang="en-AU" sz="1400" dirty="0" err="1">
                <a:solidFill>
                  <a:schemeClr val="bg1"/>
                </a:solidFill>
                <a:latin typeface="Times New Roman" pitchFamily="18" charset="0"/>
                <a:cs typeface="Arial" pitchFamily="34" charset="0"/>
              </a:rPr>
              <a:t>Buariki</a:t>
            </a:r>
            <a:r>
              <a:rPr lang="en-AU" sz="1400" dirty="0">
                <a:solidFill>
                  <a:schemeClr val="bg1"/>
                </a:solidFill>
                <a:latin typeface="Times New Roman" pitchFamily="18" charset="0"/>
                <a:cs typeface="Arial" pitchFamily="34" charset="0"/>
              </a:rPr>
              <a:t> </a:t>
            </a:r>
            <a:r>
              <a:rPr lang="en-AU" sz="1400" dirty="0" smtClean="0">
                <a:solidFill>
                  <a:schemeClr val="bg1"/>
                </a:solidFill>
                <a:latin typeface="Times New Roman" pitchFamily="18" charset="0"/>
                <a:cs typeface="Arial" pitchFamily="34" charset="0"/>
              </a:rPr>
              <a:t> </a:t>
            </a:r>
            <a:r>
              <a:rPr lang="en-AU" sz="1400" dirty="0">
                <a:solidFill>
                  <a:schemeClr val="bg1"/>
                </a:solidFill>
                <a:latin typeface="Times New Roman" pitchFamily="18" charset="0"/>
                <a:cs typeface="Arial" pitchFamily="34" charset="0"/>
              </a:rPr>
              <a:t>North Tarawa</a:t>
            </a:r>
          </a:p>
          <a:p>
            <a:pPr lvl="0" fontAlgn="base">
              <a:spcBef>
                <a:spcPct val="0"/>
              </a:spcBef>
              <a:spcAft>
                <a:spcPts val="1000"/>
              </a:spcAft>
            </a:pPr>
            <a:r>
              <a:rPr lang="en-AU" sz="1400" dirty="0">
                <a:solidFill>
                  <a:schemeClr val="bg1"/>
                </a:solidFill>
                <a:latin typeface="Times New Roman" pitchFamily="18" charset="0"/>
                <a:cs typeface="Arial" pitchFamily="34" charset="0"/>
              </a:rPr>
              <a:t>3. </a:t>
            </a:r>
            <a:r>
              <a:rPr lang="en-AU" sz="1400" dirty="0" err="1">
                <a:solidFill>
                  <a:schemeClr val="bg1"/>
                </a:solidFill>
                <a:latin typeface="Times New Roman" pitchFamily="18" charset="0"/>
                <a:cs typeface="Arial" pitchFamily="34" charset="0"/>
              </a:rPr>
              <a:t>Kuria</a:t>
            </a:r>
            <a:r>
              <a:rPr lang="en-AU" sz="1400" dirty="0">
                <a:solidFill>
                  <a:schemeClr val="bg1"/>
                </a:solidFill>
                <a:latin typeface="Times New Roman" pitchFamily="18" charset="0"/>
                <a:cs typeface="Arial" pitchFamily="34" charset="0"/>
              </a:rPr>
              <a:t> Island</a:t>
            </a:r>
            <a:endParaRPr lang="en-US" dirty="0">
              <a:solidFill>
                <a:schemeClr val="bg1"/>
              </a:solidFill>
              <a:latin typeface="Arial" pitchFamily="34" charset="0"/>
              <a:cs typeface="Arial" pitchFamily="34" charset="0"/>
            </a:endParaRPr>
          </a:p>
          <a:p>
            <a:pPr lvl="0" fontAlgn="base">
              <a:spcBef>
                <a:spcPct val="0"/>
              </a:spcBef>
              <a:spcAft>
                <a:spcPct val="0"/>
              </a:spcAft>
            </a:pPr>
            <a:endParaRPr lang="en-US" sz="1400" dirty="0">
              <a:solidFill>
                <a:schemeClr val="bg1"/>
              </a:solidFill>
              <a:latin typeface="Arial" pitchFamily="34" charset="0"/>
              <a:cs typeface="Arial" pitchFamily="34" charset="0"/>
            </a:endParaRPr>
          </a:p>
          <a:p>
            <a:endParaRPr lang="en-US" sz="1400" b="1" dirty="0">
              <a:solidFill>
                <a:schemeClr val="bg1"/>
              </a:solidFill>
            </a:endParaRPr>
          </a:p>
        </p:txBody>
      </p:sp>
      <p:sp>
        <p:nvSpPr>
          <p:cNvPr id="11" name="Rectangle 4"/>
          <p:cNvSpPr>
            <a:spLocks noChangeArrowheads="1"/>
          </p:cNvSpPr>
          <p:nvPr/>
        </p:nvSpPr>
        <p:spPr bwMode="auto">
          <a:xfrm>
            <a:off x="853769" y="3861630"/>
            <a:ext cx="7462647"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sz="1400" b="1" dirty="0">
                <a:solidFill>
                  <a:schemeClr val="tx2">
                    <a:lumMod val="60000"/>
                    <a:lumOff val="40000"/>
                  </a:schemeClr>
                </a:solidFill>
                <a:latin typeface="Arial"/>
                <a:cs typeface="Arial"/>
              </a:rPr>
              <a:t>Project Activities</a:t>
            </a:r>
          </a:p>
          <a:p>
            <a:pPr lvl="0" fontAlgn="base">
              <a:spcBef>
                <a:spcPct val="0"/>
              </a:spcBef>
              <a:spcAft>
                <a:spcPct val="0"/>
              </a:spcAft>
            </a:pPr>
            <a:r>
              <a:rPr lang="en-AU" sz="1400" dirty="0">
                <a:latin typeface="Arial"/>
                <a:cs typeface="Arial"/>
              </a:rPr>
              <a:t>Ewena, </a:t>
            </a:r>
            <a:r>
              <a:rPr lang="en-AU" sz="1400" dirty="0" smtClean="0">
                <a:latin typeface="Arial"/>
                <a:cs typeface="Arial"/>
              </a:rPr>
              <a:t>Abaiang: Rainwater Harvesting </a:t>
            </a:r>
          </a:p>
          <a:p>
            <a:pPr marL="285750" lvl="0" indent="-285750" eaLnBrk="0" fontAlgn="base" hangingPunct="0">
              <a:spcBef>
                <a:spcPct val="0"/>
              </a:spcBef>
              <a:spcAft>
                <a:spcPct val="0"/>
              </a:spcAft>
              <a:buFont typeface="Arial"/>
              <a:buChar char="•"/>
            </a:pPr>
            <a:r>
              <a:rPr lang="en-AU" sz="1400" dirty="0">
                <a:solidFill>
                  <a:prstClr val="black"/>
                </a:solidFill>
                <a:latin typeface="Arial" pitchFamily="34" charset="0"/>
                <a:ea typeface="Calibri" pitchFamily="34" charset="0"/>
                <a:cs typeface="Times New Roman" pitchFamily="18" charset="0"/>
              </a:rPr>
              <a:t>As of </a:t>
            </a:r>
            <a:r>
              <a:rPr lang="en-AU" sz="1400" dirty="0" smtClean="0">
                <a:solidFill>
                  <a:prstClr val="black"/>
                </a:solidFill>
                <a:latin typeface="Arial" pitchFamily="34" charset="0"/>
                <a:ea typeface="Calibri" pitchFamily="34" charset="0"/>
                <a:cs typeface="Times New Roman" pitchFamily="18" charset="0"/>
              </a:rPr>
              <a:t>April 2014, </a:t>
            </a:r>
            <a:r>
              <a:rPr lang="en-AU" sz="1400" dirty="0">
                <a:solidFill>
                  <a:prstClr val="black"/>
                </a:solidFill>
                <a:latin typeface="Arial" pitchFamily="34" charset="0"/>
                <a:ea typeface="Calibri" pitchFamily="34" charset="0"/>
                <a:cs typeface="Times New Roman" pitchFamily="18" charset="0"/>
              </a:rPr>
              <a:t>the community launched its water project whereby </a:t>
            </a:r>
            <a:r>
              <a:rPr lang="en-AU" sz="1400" dirty="0" smtClean="0">
                <a:solidFill>
                  <a:prstClr val="black"/>
                </a:solidFill>
                <a:latin typeface="Arial" pitchFamily="34" charset="0"/>
                <a:ea typeface="Calibri" pitchFamily="34" charset="0"/>
                <a:cs typeface="Times New Roman" pitchFamily="18" charset="0"/>
              </a:rPr>
              <a:t>4 </a:t>
            </a:r>
            <a:r>
              <a:rPr lang="en-AU" sz="1400" dirty="0">
                <a:solidFill>
                  <a:prstClr val="black"/>
                </a:solidFill>
                <a:latin typeface="Arial" pitchFamily="34" charset="0"/>
                <a:ea typeface="Calibri" pitchFamily="34" charset="0"/>
                <a:cs typeface="Times New Roman" pitchFamily="18" charset="0"/>
              </a:rPr>
              <a:t>water </a:t>
            </a:r>
          </a:p>
          <a:p>
            <a:pPr lvl="0" eaLnBrk="0" fontAlgn="base" hangingPunct="0">
              <a:spcBef>
                <a:spcPct val="0"/>
              </a:spcBef>
              <a:spcAft>
                <a:spcPct val="0"/>
              </a:spcAft>
            </a:pPr>
            <a:r>
              <a:rPr lang="en-AU" sz="1400" dirty="0">
                <a:solidFill>
                  <a:prstClr val="black"/>
                </a:solidFill>
                <a:latin typeface="Arial" pitchFamily="34" charset="0"/>
                <a:ea typeface="Calibri" pitchFamily="34" charset="0"/>
                <a:cs typeface="Times New Roman" pitchFamily="18" charset="0"/>
              </a:rPr>
              <a:t>      tanks of 10,500litres each were established </a:t>
            </a:r>
            <a:r>
              <a:rPr lang="en-AU" sz="1400" dirty="0" smtClean="0">
                <a:solidFill>
                  <a:prstClr val="black"/>
                </a:solidFill>
                <a:latin typeface="Arial" pitchFamily="34" charset="0"/>
                <a:ea typeface="Calibri" pitchFamily="34" charset="0"/>
                <a:cs typeface="Times New Roman" pitchFamily="18" charset="0"/>
              </a:rPr>
              <a:t>throughout the community.</a:t>
            </a:r>
          </a:p>
          <a:p>
            <a:pPr lvl="0" eaLnBrk="0" fontAlgn="base" hangingPunct="0">
              <a:spcBef>
                <a:spcPct val="0"/>
              </a:spcBef>
              <a:spcAft>
                <a:spcPct val="0"/>
              </a:spcAft>
            </a:pPr>
            <a:endParaRPr lang="en-AU" sz="1400" dirty="0">
              <a:latin typeface="Arial"/>
              <a:cs typeface="Arial"/>
            </a:endParaRPr>
          </a:p>
          <a:p>
            <a:pPr lvl="0" fontAlgn="base">
              <a:spcBef>
                <a:spcPct val="0"/>
              </a:spcBef>
              <a:spcAft>
                <a:spcPct val="0"/>
              </a:spcAft>
            </a:pPr>
            <a:r>
              <a:rPr lang="en-AU" sz="1400" dirty="0">
                <a:latin typeface="Arial"/>
                <a:cs typeface="Arial"/>
              </a:rPr>
              <a:t>Buariki North </a:t>
            </a:r>
            <a:r>
              <a:rPr lang="en-AU" sz="1400" dirty="0" smtClean="0">
                <a:latin typeface="Arial"/>
                <a:cs typeface="Arial"/>
              </a:rPr>
              <a:t>Tarawa: Rainwater Harvesting</a:t>
            </a:r>
          </a:p>
          <a:p>
            <a:pPr marL="285750" lvl="0" indent="-285750" eaLnBrk="0" fontAlgn="base" hangingPunct="0">
              <a:spcBef>
                <a:spcPct val="0"/>
              </a:spcBef>
              <a:spcAft>
                <a:spcPct val="0"/>
              </a:spcAft>
              <a:buFont typeface="Arial"/>
              <a:buChar char="•"/>
            </a:pPr>
            <a:r>
              <a:rPr lang="en-AU" sz="1400" dirty="0" smtClean="0">
                <a:solidFill>
                  <a:prstClr val="black"/>
                </a:solidFill>
                <a:latin typeface="Arial" pitchFamily="34" charset="0"/>
                <a:ea typeface="Calibri" pitchFamily="34" charset="0"/>
                <a:cs typeface="Times New Roman" pitchFamily="18" charset="0"/>
              </a:rPr>
              <a:t>In May 2014, </a:t>
            </a:r>
            <a:r>
              <a:rPr lang="en-AU" sz="1400" dirty="0">
                <a:solidFill>
                  <a:prstClr val="black"/>
                </a:solidFill>
                <a:latin typeface="Arial" pitchFamily="34" charset="0"/>
                <a:ea typeface="Calibri" pitchFamily="34" charset="0"/>
                <a:cs typeface="Times New Roman" pitchFamily="18" charset="0"/>
              </a:rPr>
              <a:t>the community </a:t>
            </a:r>
            <a:r>
              <a:rPr lang="en-AU" sz="1400" dirty="0" smtClean="0">
                <a:solidFill>
                  <a:prstClr val="black"/>
                </a:solidFill>
                <a:latin typeface="Arial" pitchFamily="34" charset="0"/>
                <a:ea typeface="Calibri" pitchFamily="34" charset="0"/>
                <a:cs typeface="Times New Roman" pitchFamily="18" charset="0"/>
              </a:rPr>
              <a:t>will establish and launch </a:t>
            </a:r>
            <a:r>
              <a:rPr lang="en-AU" sz="1400" dirty="0">
                <a:solidFill>
                  <a:prstClr val="black"/>
                </a:solidFill>
                <a:latin typeface="Arial" pitchFamily="34" charset="0"/>
                <a:ea typeface="Calibri" pitchFamily="34" charset="0"/>
                <a:cs typeface="Times New Roman" pitchFamily="18" charset="0"/>
              </a:rPr>
              <a:t>its water project whereby </a:t>
            </a:r>
            <a:r>
              <a:rPr lang="en-AU" sz="1400" dirty="0" smtClean="0">
                <a:solidFill>
                  <a:prstClr val="black"/>
                </a:solidFill>
                <a:latin typeface="Arial" pitchFamily="34" charset="0"/>
                <a:ea typeface="Calibri" pitchFamily="34" charset="0"/>
                <a:cs typeface="Times New Roman" pitchFamily="18" charset="0"/>
              </a:rPr>
              <a:t>4 </a:t>
            </a:r>
            <a:r>
              <a:rPr lang="en-AU" sz="1400" dirty="0">
                <a:solidFill>
                  <a:prstClr val="black"/>
                </a:solidFill>
                <a:latin typeface="Arial" pitchFamily="34" charset="0"/>
                <a:ea typeface="Calibri" pitchFamily="34" charset="0"/>
                <a:cs typeface="Times New Roman" pitchFamily="18" charset="0"/>
              </a:rPr>
              <a:t>water </a:t>
            </a:r>
          </a:p>
          <a:p>
            <a:pPr lvl="0" eaLnBrk="0" fontAlgn="base" hangingPunct="0">
              <a:spcBef>
                <a:spcPct val="0"/>
              </a:spcBef>
              <a:spcAft>
                <a:spcPct val="0"/>
              </a:spcAft>
            </a:pPr>
            <a:r>
              <a:rPr lang="en-AU" sz="1400" dirty="0">
                <a:solidFill>
                  <a:prstClr val="black"/>
                </a:solidFill>
                <a:latin typeface="Arial" pitchFamily="34" charset="0"/>
                <a:ea typeface="Calibri" pitchFamily="34" charset="0"/>
                <a:cs typeface="Times New Roman" pitchFamily="18" charset="0"/>
              </a:rPr>
              <a:t>      tanks of 10,500litres </a:t>
            </a:r>
            <a:r>
              <a:rPr lang="en-AU" sz="1400" dirty="0" smtClean="0">
                <a:solidFill>
                  <a:prstClr val="black"/>
                </a:solidFill>
                <a:latin typeface="Arial" pitchFamily="34" charset="0"/>
                <a:ea typeface="Calibri" pitchFamily="34" charset="0"/>
                <a:cs typeface="Times New Roman" pitchFamily="18" charset="0"/>
              </a:rPr>
              <a:t>will be established throughout the community.</a:t>
            </a:r>
            <a:endParaRPr lang="en-AU" sz="1400" dirty="0">
              <a:solidFill>
                <a:prstClr val="black"/>
              </a:solidFill>
              <a:latin typeface="Arial" pitchFamily="34" charset="0"/>
              <a:ea typeface="Calibri" pitchFamily="34" charset="0"/>
              <a:cs typeface="Times New Roman" pitchFamily="18" charset="0"/>
            </a:endParaRPr>
          </a:p>
          <a:p>
            <a:pPr lvl="0" fontAlgn="base">
              <a:spcBef>
                <a:spcPct val="0"/>
              </a:spcBef>
              <a:spcAft>
                <a:spcPct val="0"/>
              </a:spcAft>
            </a:pPr>
            <a:endParaRPr lang="en-AU" sz="1400" dirty="0" smtClean="0">
              <a:latin typeface="Arial"/>
              <a:cs typeface="Arial"/>
            </a:endParaRPr>
          </a:p>
          <a:p>
            <a:pPr lvl="0" fontAlgn="base">
              <a:spcBef>
                <a:spcPct val="0"/>
              </a:spcBef>
              <a:spcAft>
                <a:spcPts val="1000"/>
              </a:spcAft>
            </a:pPr>
            <a:r>
              <a:rPr lang="en-AU" sz="1400" dirty="0" smtClean="0">
                <a:latin typeface="Arial"/>
                <a:cs typeface="Arial"/>
              </a:rPr>
              <a:t>Kuria Island: Brackish </a:t>
            </a:r>
            <a:r>
              <a:rPr lang="en-AU" sz="1400" dirty="0">
                <a:latin typeface="Arial"/>
                <a:cs typeface="Arial"/>
              </a:rPr>
              <a:t>W</a:t>
            </a:r>
            <a:r>
              <a:rPr lang="en-AU" sz="1400" dirty="0" smtClean="0">
                <a:latin typeface="Arial"/>
                <a:cs typeface="Arial"/>
              </a:rPr>
              <a:t>ater Reticulation</a:t>
            </a:r>
            <a:endParaRPr lang="en-AU" sz="1400" dirty="0">
              <a:latin typeface="Arial"/>
              <a:cs typeface="Arial"/>
            </a:endParaRPr>
          </a:p>
        </p:txBody>
      </p:sp>
    </p:spTree>
    <p:extLst>
      <p:ext uri="{BB962C8B-B14F-4D97-AF65-F5344CB8AC3E}">
        <p14:creationId xmlns:p14="http://schemas.microsoft.com/office/powerpoint/2010/main" val="26299709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Outline of presentation</a:t>
            </a:r>
            <a:endParaRPr lang="en-AU" dirty="0"/>
          </a:p>
        </p:txBody>
      </p:sp>
      <p:sp>
        <p:nvSpPr>
          <p:cNvPr id="3" name="Content Placeholder 2"/>
          <p:cNvSpPr>
            <a:spLocks noGrp="1"/>
          </p:cNvSpPr>
          <p:nvPr>
            <p:ph idx="1"/>
          </p:nvPr>
        </p:nvSpPr>
        <p:spPr/>
        <p:txBody>
          <a:bodyPr/>
          <a:lstStyle/>
          <a:p>
            <a:endParaRPr lang="en-AU" dirty="0" smtClean="0"/>
          </a:p>
          <a:p>
            <a:pPr marL="0" indent="0">
              <a:buNone/>
            </a:pPr>
            <a:endParaRPr lang="en-AU" dirty="0" smtClean="0"/>
          </a:p>
          <a:p>
            <a:r>
              <a:rPr lang="en-AU" dirty="0" smtClean="0"/>
              <a:t>1. Regional Strategy for Climate and Disaster Resilient Development</a:t>
            </a:r>
          </a:p>
          <a:p>
            <a:r>
              <a:rPr lang="en-AU" dirty="0" smtClean="0"/>
              <a:t>2. National initiatives</a:t>
            </a:r>
            <a:endParaRPr lang="en-AU" dirty="0" smtClean="0"/>
          </a:p>
          <a:p>
            <a:pPr marL="0" indent="0">
              <a:buNone/>
            </a:pPr>
            <a:endParaRPr lang="en-AU"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2</a:t>
            </a:fld>
            <a:endParaRPr lang="en-US">
              <a:solidFill>
                <a:srgbClr val="000000"/>
              </a:solidFill>
            </a:endParaRPr>
          </a:p>
        </p:txBody>
      </p:sp>
    </p:spTree>
    <p:extLst>
      <p:ext uri="{BB962C8B-B14F-4D97-AF65-F5344CB8AC3E}">
        <p14:creationId xmlns:p14="http://schemas.microsoft.com/office/powerpoint/2010/main" val="24641087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13683" b="13708"/>
          <a:stretch/>
        </p:blipFill>
        <p:spPr>
          <a:xfrm>
            <a:off x="2748671" y="1552150"/>
            <a:ext cx="3839554" cy="2090912"/>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fontAlgn="base">
              <a:spcBef>
                <a:spcPct val="0"/>
              </a:spcBef>
              <a:spcAft>
                <a:spcPct val="0"/>
              </a:spcAft>
            </a:pPr>
            <a:r>
              <a:rPr lang="en-AU" sz="1400" dirty="0">
                <a:solidFill>
                  <a:prstClr val="white"/>
                </a:solidFill>
                <a:latin typeface="Times New Roman" pitchFamily="18" charset="0"/>
                <a:cs typeface="Arial" pitchFamily="34" charset="0"/>
              </a:rPr>
              <a:t>1. </a:t>
            </a:r>
            <a:r>
              <a:rPr lang="en-AU" sz="1400" dirty="0" smtClean="0">
                <a:solidFill>
                  <a:prstClr val="white"/>
                </a:solidFill>
                <a:latin typeface="Times New Roman" pitchFamily="18" charset="0"/>
                <a:cs typeface="Arial" pitchFamily="34" charset="0"/>
              </a:rPr>
              <a:t>Ailuk Atoll</a:t>
            </a:r>
            <a:endParaRPr lang="en-AU" sz="1400" dirty="0">
              <a:solidFill>
                <a:prstClr val="white"/>
              </a:solidFill>
              <a:latin typeface="Times New Roman" pitchFamily="18" charset="0"/>
              <a:cs typeface="Arial" pitchFamily="34" charset="0"/>
            </a:endParaRPr>
          </a:p>
          <a:p>
            <a:pPr lvl="0" fontAlgn="base">
              <a:spcBef>
                <a:spcPct val="0"/>
              </a:spcBef>
              <a:spcAft>
                <a:spcPct val="0"/>
              </a:spcAft>
            </a:pPr>
            <a:r>
              <a:rPr lang="en-AU" sz="1400" dirty="0">
                <a:solidFill>
                  <a:prstClr val="white"/>
                </a:solidFill>
                <a:latin typeface="Times New Roman" pitchFamily="18" charset="0"/>
                <a:cs typeface="Arial" pitchFamily="34" charset="0"/>
              </a:rPr>
              <a:t>2. </a:t>
            </a:r>
            <a:r>
              <a:rPr lang="en-AU" sz="1400" dirty="0" smtClean="0">
                <a:solidFill>
                  <a:prstClr val="white"/>
                </a:solidFill>
                <a:latin typeface="Times New Roman" pitchFamily="18" charset="0"/>
                <a:cs typeface="Arial" pitchFamily="34" charset="0"/>
              </a:rPr>
              <a:t>Jenrok, Majuro Atoll</a:t>
            </a:r>
            <a:endParaRPr lang="en-AU" sz="1400" dirty="0">
              <a:solidFill>
                <a:prstClr val="white"/>
              </a:solidFill>
              <a:latin typeface="Times New Roman" pitchFamily="18" charset="0"/>
              <a:cs typeface="Arial" pitchFamily="34" charset="0"/>
            </a:endParaRPr>
          </a:p>
          <a:p>
            <a:pPr lvl="0" fontAlgn="base">
              <a:spcBef>
                <a:spcPct val="0"/>
              </a:spcBef>
            </a:pPr>
            <a:r>
              <a:rPr lang="en-AU" sz="1400" dirty="0">
                <a:solidFill>
                  <a:prstClr val="white"/>
                </a:solidFill>
                <a:latin typeface="Times New Roman" pitchFamily="18" charset="0"/>
                <a:cs typeface="Arial" pitchFamily="34" charset="0"/>
              </a:rPr>
              <a:t>3. </a:t>
            </a:r>
            <a:r>
              <a:rPr lang="en-AU" sz="1400" dirty="0" smtClean="0">
                <a:solidFill>
                  <a:prstClr val="white"/>
                </a:solidFill>
                <a:latin typeface="Times New Roman" pitchFamily="18" charset="0"/>
                <a:cs typeface="Arial" pitchFamily="34" charset="0"/>
              </a:rPr>
              <a:t>Lae Atoll</a:t>
            </a:r>
          </a:p>
          <a:p>
            <a:pPr lvl="0" fontAlgn="base">
              <a:spcBef>
                <a:spcPct val="0"/>
              </a:spcBef>
            </a:pPr>
            <a:r>
              <a:rPr lang="en-AU" sz="1400" dirty="0" smtClean="0">
                <a:solidFill>
                  <a:prstClr val="white"/>
                </a:solidFill>
                <a:latin typeface="Times New Roman" pitchFamily="18" charset="0"/>
                <a:cs typeface="Arial" pitchFamily="34" charset="0"/>
              </a:rPr>
              <a:t>4. Majkin Atoll</a:t>
            </a:r>
            <a:endParaRPr lang="en-US" dirty="0">
              <a:solidFill>
                <a:prstClr val="white"/>
              </a:solidFill>
              <a:latin typeface="Arial" pitchFamily="34" charset="0"/>
              <a:cs typeface="Arial" pitchFamily="34" charset="0"/>
            </a:endParaRPr>
          </a:p>
        </p:txBody>
      </p:sp>
      <p:pic>
        <p:nvPicPr>
          <p:cNvPr id="2" name="Picture 1"/>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6512" y="1552090"/>
            <a:ext cx="2907435" cy="2092934"/>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RMI</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graphicFrame>
        <p:nvGraphicFramePr>
          <p:cNvPr id="4" name="Table 3"/>
          <p:cNvGraphicFramePr>
            <a:graphicFrameLocks noGrp="1"/>
          </p:cNvGraphicFramePr>
          <p:nvPr>
            <p:extLst>
              <p:ext uri="{D42A27DB-BD31-4B8C-83A1-F6EECF244321}">
                <p14:modId xmlns:p14="http://schemas.microsoft.com/office/powerpoint/2010/main" val="2280833925"/>
              </p:ext>
            </p:extLst>
          </p:nvPr>
        </p:nvGraphicFramePr>
        <p:xfrm>
          <a:off x="467544" y="3645024"/>
          <a:ext cx="7632848" cy="3028588"/>
        </p:xfrm>
        <a:graphic>
          <a:graphicData uri="http://schemas.openxmlformats.org/drawingml/2006/table">
            <a:tbl>
              <a:tblPr firstRow="1" firstCol="1" bandRow="1"/>
              <a:tblGrid>
                <a:gridCol w="3816424"/>
                <a:gridCol w="3816424"/>
              </a:tblGrid>
              <a:tr h="55301">
                <a:tc>
                  <a:txBody>
                    <a:bodyPr/>
                    <a:lstStyle/>
                    <a:p>
                      <a:pPr marL="0" marR="0" algn="ctr">
                        <a:lnSpc>
                          <a:spcPct val="107000"/>
                        </a:lnSpc>
                        <a:spcBef>
                          <a:spcPts val="0"/>
                        </a:spcBef>
                        <a:spcAft>
                          <a:spcPts val="0"/>
                        </a:spcAft>
                      </a:pPr>
                      <a:r>
                        <a:rPr lang="en-US" sz="1000" b="1" dirty="0">
                          <a:effectLst/>
                          <a:latin typeface="Times New Roman" panose="02020603050405020304" pitchFamily="18" charset="0"/>
                          <a:ea typeface="Calibri" panose="020F0502020204030204" pitchFamily="34" charset="0"/>
                          <a:cs typeface="Times New Roman" panose="02020603050405020304" pitchFamily="18" charset="0"/>
                        </a:rPr>
                        <a:t>Project Site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000" b="1">
                          <a:effectLst/>
                          <a:latin typeface="Times New Roman" panose="02020603050405020304" pitchFamily="18" charset="0"/>
                          <a:ea typeface="Calibri" panose="020F0502020204030204" pitchFamily="34" charset="0"/>
                          <a:cs typeface="Times New Roman" panose="02020603050405020304" pitchFamily="18" charset="0"/>
                        </a:rPr>
                        <a:t>Project Priorities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2434">
                <a:tc>
                  <a:txBody>
                    <a:bodyPr/>
                    <a:lstStyle/>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Ailuk Atoll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Enhancing community water security by increasing collection and storage capacity with community harvesting systems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Enhancing energy independence and food security through continued canoe building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5408">
                <a:tc>
                  <a:txBody>
                    <a:bodyPr/>
                    <a:lstStyle/>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Jenrok, Majuro Atoll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Enhancing community water security by increasing collection and storage capacity with community harvesting systems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Improving water sanitation to reduce incidence of disease</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Completing community development and resource management plans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8920">
                <a:tc>
                  <a:txBody>
                    <a:bodyPr/>
                    <a:lstStyle/>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Lae Atoll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Develop a resource management plan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Enhancing community water security by increasing collection and storage capacity with community harvesting systems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Fixing leaky septic tanks to protect water and food resources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8920">
                <a:tc>
                  <a:txBody>
                    <a:bodyPr/>
                    <a:lstStyle/>
                    <a:p>
                      <a:pPr marL="0" marR="0">
                        <a:lnSpc>
                          <a:spcPct val="107000"/>
                        </a:lnSpc>
                        <a:spcBef>
                          <a:spcPts val="0"/>
                        </a:spcBef>
                        <a:spcAft>
                          <a:spcPts val="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Majkin Atoll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Enhancing community water security by increasing collection and storage capacity with community harvesting systems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Installing more sustainable toilet units at the household level – to protect increasingly fragile fresh water and food sources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1006" marR="610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75474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10644" b="10824"/>
          <a:stretch/>
        </p:blipFill>
        <p:spPr>
          <a:xfrm>
            <a:off x="2966212" y="1552151"/>
            <a:ext cx="3550004" cy="2090912"/>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08520" y="1552090"/>
            <a:ext cx="3096344" cy="2092934"/>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Nauru</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768752" y="1900570"/>
            <a:ext cx="2555776" cy="1600438"/>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eaLnBrk="0" fontAlgn="base" hangingPunct="0">
              <a:spcBef>
                <a:spcPct val="0"/>
              </a:spcBef>
              <a:spcAft>
                <a:spcPct val="0"/>
              </a:spcAft>
            </a:pPr>
            <a:r>
              <a:rPr lang="en-AU" sz="1400" dirty="0" smtClean="0">
                <a:solidFill>
                  <a:schemeClr val="bg1"/>
                </a:solidFill>
                <a:latin typeface="Arial" pitchFamily="34" charset="0"/>
                <a:ea typeface="Calibri" pitchFamily="34" charset="0"/>
                <a:cs typeface="Times New Roman" pitchFamily="18" charset="0"/>
              </a:rPr>
              <a:t>1. Terrace </a:t>
            </a:r>
            <a:r>
              <a:rPr lang="en-AU" sz="1400" dirty="0">
                <a:solidFill>
                  <a:schemeClr val="bg1"/>
                </a:solidFill>
                <a:latin typeface="Arial" pitchFamily="34" charset="0"/>
                <a:ea typeface="Calibri" pitchFamily="34" charset="0"/>
                <a:cs typeface="Times New Roman" pitchFamily="18" charset="0"/>
              </a:rPr>
              <a:t>Community, </a:t>
            </a:r>
            <a:endParaRPr lang="en-AU" sz="1400" dirty="0" smtClean="0">
              <a:solidFill>
                <a:schemeClr val="bg1"/>
              </a:solidFill>
              <a:latin typeface="Arial" pitchFamily="34" charset="0"/>
              <a:ea typeface="Calibri" pitchFamily="34" charset="0"/>
              <a:cs typeface="Times New Roman" pitchFamily="18" charset="0"/>
            </a:endParaRP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 </a:t>
            </a:r>
            <a:r>
              <a:rPr lang="en-AU" sz="1400" dirty="0" smtClean="0">
                <a:solidFill>
                  <a:schemeClr val="bg1"/>
                </a:solidFill>
                <a:latin typeface="Arial" pitchFamily="34" charset="0"/>
                <a:ea typeface="Calibri" pitchFamily="34" charset="0"/>
                <a:cs typeface="Times New Roman" pitchFamily="18" charset="0"/>
              </a:rPr>
              <a:t>   </a:t>
            </a:r>
            <a:r>
              <a:rPr lang="en-AU" sz="1400" dirty="0" err="1" smtClean="0">
                <a:solidFill>
                  <a:schemeClr val="bg1"/>
                </a:solidFill>
                <a:latin typeface="Arial" pitchFamily="34" charset="0"/>
                <a:ea typeface="Calibri" pitchFamily="34" charset="0"/>
                <a:cs typeface="Times New Roman" pitchFamily="18" charset="0"/>
              </a:rPr>
              <a:t>Meneng</a:t>
            </a:r>
            <a:r>
              <a:rPr lang="en-AU" sz="1400" dirty="0" smtClean="0">
                <a:solidFill>
                  <a:schemeClr val="bg1"/>
                </a:solidFill>
                <a:latin typeface="Arial" pitchFamily="34" charset="0"/>
                <a:ea typeface="Calibri" pitchFamily="34" charset="0"/>
                <a:cs typeface="Times New Roman" pitchFamily="18" charset="0"/>
              </a:rPr>
              <a:t> </a:t>
            </a:r>
            <a:r>
              <a:rPr lang="en-AU" sz="1400" dirty="0">
                <a:solidFill>
                  <a:schemeClr val="bg1"/>
                </a:solidFill>
                <a:latin typeface="Arial" pitchFamily="34" charset="0"/>
                <a:ea typeface="Calibri" pitchFamily="34" charset="0"/>
                <a:cs typeface="Times New Roman" pitchFamily="18" charset="0"/>
              </a:rPr>
              <a:t>District, Nauru</a:t>
            </a:r>
            <a:endParaRPr lang="en-AU" sz="10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2. Statehouse Community</a:t>
            </a:r>
            <a:r>
              <a:rPr lang="en-AU" sz="1400" dirty="0" smtClean="0">
                <a:solidFill>
                  <a:schemeClr val="bg1"/>
                </a:solidFill>
                <a:latin typeface="Arial" pitchFamily="34" charset="0"/>
                <a:ea typeface="Calibri" pitchFamily="34" charset="0"/>
                <a:cs typeface="Times New Roman" pitchFamily="18" charset="0"/>
              </a:rPr>
              <a:t>,</a:t>
            </a:r>
          </a:p>
          <a:p>
            <a:pPr lvl="0" eaLnBrk="0" fontAlgn="base" hangingPunct="0">
              <a:spcBef>
                <a:spcPct val="0"/>
              </a:spcBef>
              <a:spcAft>
                <a:spcPct val="0"/>
              </a:spcAft>
            </a:pPr>
            <a:r>
              <a:rPr lang="en-AU" sz="1400" dirty="0">
                <a:solidFill>
                  <a:schemeClr val="bg1"/>
                </a:solidFill>
                <a:latin typeface="Arial" pitchFamily="34" charset="0"/>
                <a:ea typeface="Calibri" pitchFamily="34" charset="0"/>
                <a:cs typeface="Times New Roman" pitchFamily="18" charset="0"/>
              </a:rPr>
              <a:t> </a:t>
            </a:r>
            <a:r>
              <a:rPr lang="en-AU" sz="1400" dirty="0" smtClean="0">
                <a:solidFill>
                  <a:schemeClr val="bg1"/>
                </a:solidFill>
                <a:latin typeface="Arial" pitchFamily="34" charset="0"/>
                <a:ea typeface="Calibri" pitchFamily="34" charset="0"/>
                <a:cs typeface="Times New Roman" pitchFamily="18" charset="0"/>
              </a:rPr>
              <a:t>   </a:t>
            </a:r>
            <a:r>
              <a:rPr lang="en-AU" sz="1400" dirty="0" err="1">
                <a:solidFill>
                  <a:schemeClr val="bg1"/>
                </a:solidFill>
                <a:latin typeface="Arial" pitchFamily="34" charset="0"/>
                <a:ea typeface="Calibri" pitchFamily="34" charset="0"/>
                <a:cs typeface="Times New Roman" pitchFamily="18" charset="0"/>
              </a:rPr>
              <a:t>Meneng</a:t>
            </a:r>
            <a:r>
              <a:rPr lang="en-AU" sz="1400" dirty="0">
                <a:solidFill>
                  <a:schemeClr val="bg1"/>
                </a:solidFill>
                <a:latin typeface="Arial" pitchFamily="34" charset="0"/>
                <a:ea typeface="Calibri" pitchFamily="34" charset="0"/>
                <a:cs typeface="Times New Roman" pitchFamily="18" charset="0"/>
              </a:rPr>
              <a:t> District, Nauru</a:t>
            </a:r>
            <a:endParaRPr lang="en-AU" sz="2400" dirty="0">
              <a:solidFill>
                <a:schemeClr val="bg1"/>
              </a:solidFill>
              <a:latin typeface="Arial" pitchFamily="34" charset="0"/>
              <a:cs typeface="Arial" pitchFamily="34" charset="0"/>
            </a:endParaRPr>
          </a:p>
          <a:p>
            <a:pPr lvl="0" fontAlgn="base">
              <a:spcBef>
                <a:spcPct val="0"/>
              </a:spcBef>
              <a:spcAft>
                <a:spcPct val="0"/>
              </a:spcAft>
            </a:pPr>
            <a:endParaRPr lang="en-US" sz="1400" dirty="0">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395536" y="4184215"/>
            <a:ext cx="8208912"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AU" sz="1500" b="1" dirty="0">
                <a:solidFill>
                  <a:schemeClr val="tx2">
                    <a:lumMod val="60000"/>
                    <a:lumOff val="40000"/>
                  </a:schemeClr>
                </a:solidFill>
                <a:latin typeface="Arial" pitchFamily="34" charset="0"/>
                <a:ea typeface="Calibri" pitchFamily="34" charset="0"/>
                <a:cs typeface="Times New Roman" pitchFamily="18" charset="0"/>
              </a:rPr>
              <a:t>1. </a:t>
            </a:r>
            <a:r>
              <a:rPr lang="en-AU" sz="1500" b="1" dirty="0" err="1">
                <a:solidFill>
                  <a:schemeClr val="tx2">
                    <a:lumMod val="60000"/>
                    <a:lumOff val="40000"/>
                  </a:schemeClr>
                </a:solidFill>
                <a:latin typeface="Arial" pitchFamily="34" charset="0"/>
                <a:ea typeface="Calibri" pitchFamily="34" charset="0"/>
                <a:cs typeface="Times New Roman" pitchFamily="18" charset="0"/>
              </a:rPr>
              <a:t>Meneng</a:t>
            </a:r>
            <a:r>
              <a:rPr lang="en-AU" sz="1500" b="1" dirty="0">
                <a:solidFill>
                  <a:schemeClr val="tx2">
                    <a:lumMod val="60000"/>
                    <a:lumOff val="40000"/>
                  </a:schemeClr>
                </a:solidFill>
                <a:latin typeface="Arial" pitchFamily="34" charset="0"/>
                <a:ea typeface="Calibri" pitchFamily="34" charset="0"/>
                <a:cs typeface="Times New Roman" pitchFamily="18" charset="0"/>
              </a:rPr>
              <a:t> Terrace Community </a:t>
            </a:r>
            <a:endParaRPr lang="en-AU" sz="15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500" i="1" u="sng" dirty="0">
                <a:latin typeface="Arial" pitchFamily="34" charset="0"/>
                <a:ea typeface="Calibri" pitchFamily="34" charset="0"/>
                <a:cs typeface="Times New Roman" pitchFamily="18" charset="0"/>
              </a:rPr>
              <a:t>Project activities</a:t>
            </a:r>
            <a:r>
              <a:rPr lang="en-AU" sz="1500" u="sng" dirty="0">
                <a:latin typeface="Arial" pitchFamily="34" charset="0"/>
                <a:ea typeface="Calibri" pitchFamily="34" charset="0"/>
                <a:cs typeface="Times New Roman" pitchFamily="18" charset="0"/>
              </a:rPr>
              <a:t> </a:t>
            </a:r>
            <a:r>
              <a:rPr lang="en-AU" sz="1500" dirty="0">
                <a:latin typeface="Arial" pitchFamily="34" charset="0"/>
                <a:ea typeface="Calibri" pitchFamily="34" charset="0"/>
                <a:cs typeface="Times New Roman" pitchFamily="18" charset="0"/>
              </a:rPr>
              <a:t>- To restore a once operational and effective brackish water reticulation system to provide an alternate or non-potable water source for non-potable uses. </a:t>
            </a:r>
            <a:endParaRPr lang="en-AU" sz="1500" dirty="0" smtClean="0">
              <a:latin typeface="Arial" pitchFamily="34" charset="0"/>
              <a:ea typeface="Calibri" pitchFamily="34" charset="0"/>
              <a:cs typeface="Times New Roman" pitchFamily="18" charset="0"/>
            </a:endParaRPr>
          </a:p>
          <a:p>
            <a:pPr lvl="0" eaLnBrk="0" fontAlgn="base" hangingPunct="0">
              <a:spcBef>
                <a:spcPct val="0"/>
              </a:spcBef>
              <a:spcAft>
                <a:spcPct val="0"/>
              </a:spcAft>
              <a:buFontTx/>
              <a:buChar char="•"/>
            </a:pPr>
            <a:endParaRPr lang="en-AU" sz="1500" dirty="0">
              <a:latin typeface="Arial" pitchFamily="34" charset="0"/>
              <a:ea typeface="Calibri" pitchFamily="34" charset="0"/>
              <a:cs typeface="Times New Roman" pitchFamily="18" charset="0"/>
            </a:endParaRPr>
          </a:p>
          <a:p>
            <a:pPr lvl="0" fontAlgn="base">
              <a:spcBef>
                <a:spcPct val="0"/>
              </a:spcBef>
              <a:spcAft>
                <a:spcPct val="0"/>
              </a:spcAft>
            </a:pPr>
            <a:r>
              <a:rPr lang="en-AU" sz="1500" b="1" dirty="0">
                <a:solidFill>
                  <a:schemeClr val="tx2">
                    <a:lumMod val="60000"/>
                    <a:lumOff val="40000"/>
                  </a:schemeClr>
                </a:solidFill>
                <a:latin typeface="Arial" pitchFamily="34" charset="0"/>
                <a:ea typeface="Calibri" pitchFamily="34" charset="0"/>
                <a:cs typeface="Times New Roman" pitchFamily="18" charset="0"/>
              </a:rPr>
              <a:t>2. </a:t>
            </a:r>
            <a:r>
              <a:rPr lang="en-AU" sz="1500" b="1" dirty="0" err="1">
                <a:solidFill>
                  <a:schemeClr val="tx2">
                    <a:lumMod val="60000"/>
                    <a:lumOff val="40000"/>
                  </a:schemeClr>
                </a:solidFill>
                <a:latin typeface="Arial" pitchFamily="34" charset="0"/>
                <a:ea typeface="Calibri" pitchFamily="34" charset="0"/>
                <a:cs typeface="Times New Roman" pitchFamily="18" charset="0"/>
              </a:rPr>
              <a:t>Meneng</a:t>
            </a:r>
            <a:r>
              <a:rPr lang="en-AU" sz="1500" b="1" dirty="0">
                <a:solidFill>
                  <a:schemeClr val="tx2">
                    <a:lumMod val="60000"/>
                    <a:lumOff val="40000"/>
                  </a:schemeClr>
                </a:solidFill>
                <a:latin typeface="Arial" pitchFamily="34" charset="0"/>
                <a:ea typeface="Calibri" pitchFamily="34" charset="0"/>
                <a:cs typeface="Times New Roman" pitchFamily="18" charset="0"/>
              </a:rPr>
              <a:t> Statehouse Community</a:t>
            </a:r>
            <a:endParaRPr lang="en-AU" sz="1500" dirty="0">
              <a:solidFill>
                <a:schemeClr val="tx2">
                  <a:lumMod val="60000"/>
                  <a:lumOff val="40000"/>
                </a:schemeClr>
              </a:solidFill>
              <a:latin typeface="Arial" pitchFamily="34" charset="0"/>
              <a:cs typeface="Arial" pitchFamily="34" charset="0"/>
            </a:endParaRPr>
          </a:p>
          <a:p>
            <a:pPr marL="285750" lvl="0" indent="-285750" eaLnBrk="0" fontAlgn="base" hangingPunct="0">
              <a:spcBef>
                <a:spcPct val="0"/>
              </a:spcBef>
              <a:spcAft>
                <a:spcPct val="0"/>
              </a:spcAft>
              <a:buFont typeface="Arial"/>
              <a:buChar char="•"/>
            </a:pPr>
            <a:r>
              <a:rPr lang="en-AU" sz="1500" i="1" u="sng" dirty="0">
                <a:latin typeface="Arial" pitchFamily="34" charset="0"/>
                <a:ea typeface="Calibri" pitchFamily="34" charset="0"/>
                <a:cs typeface="Times New Roman" pitchFamily="18" charset="0"/>
              </a:rPr>
              <a:t>Project activities</a:t>
            </a:r>
            <a:r>
              <a:rPr lang="en-AU" sz="1500" u="sng" dirty="0">
                <a:latin typeface="Arial" pitchFamily="34" charset="0"/>
                <a:ea typeface="Calibri" pitchFamily="34" charset="0"/>
                <a:cs typeface="Times New Roman" pitchFamily="18" charset="0"/>
              </a:rPr>
              <a:t> </a:t>
            </a:r>
            <a:r>
              <a:rPr lang="en-AU" sz="1500" dirty="0">
                <a:latin typeface="Arial" pitchFamily="34" charset="0"/>
                <a:ea typeface="Calibri" pitchFamily="34" charset="0"/>
                <a:cs typeface="Times New Roman" pitchFamily="18" charset="0"/>
              </a:rPr>
              <a:t>- To restore a once operational and effective brackish water reticulation system to provide an alternate or non-potable water source for non-potable uses. </a:t>
            </a:r>
            <a:endParaRPr lang="en-AU" sz="1500" dirty="0">
              <a:latin typeface="Arial" pitchFamily="34" charset="0"/>
              <a:cs typeface="Arial" pitchFamily="34" charset="0"/>
            </a:endParaRPr>
          </a:p>
          <a:p>
            <a:pPr lvl="0" eaLnBrk="0" fontAlgn="base" hangingPunct="0">
              <a:spcBef>
                <a:spcPct val="0"/>
              </a:spcBef>
              <a:spcAft>
                <a:spcPct val="0"/>
              </a:spcAft>
              <a:buFontTx/>
              <a:buChar char="•"/>
            </a:pPr>
            <a:endParaRPr lang="en-AU" sz="1500" dirty="0">
              <a:latin typeface="Arial" pitchFamily="34" charset="0"/>
              <a:cs typeface="Arial" pitchFamily="34" charset="0"/>
            </a:endParaRPr>
          </a:p>
        </p:txBody>
      </p:sp>
    </p:spTree>
    <p:extLst>
      <p:ext uri="{BB962C8B-B14F-4D97-AF65-F5344CB8AC3E}">
        <p14:creationId xmlns:p14="http://schemas.microsoft.com/office/powerpoint/2010/main" val="35327879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20987"/>
          <a:stretch/>
        </p:blipFill>
        <p:spPr>
          <a:xfrm>
            <a:off x="2915816" y="1552151"/>
            <a:ext cx="3528391" cy="2090911"/>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4758"/>
          <a:stretch/>
        </p:blipFill>
        <p:spPr>
          <a:xfrm>
            <a:off x="-210800" y="1552090"/>
            <a:ext cx="3270632" cy="2090972"/>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Palau</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768752" y="1900570"/>
            <a:ext cx="2555776" cy="1569660"/>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fontAlgn="base">
              <a:spcBef>
                <a:spcPct val="0"/>
              </a:spcBef>
              <a:spcAft>
                <a:spcPct val="0"/>
              </a:spcAft>
            </a:pPr>
            <a:r>
              <a:rPr lang="en-AU" dirty="0">
                <a:solidFill>
                  <a:schemeClr val="bg1"/>
                </a:solidFill>
                <a:latin typeface="Calibri" pitchFamily="34" charset="0"/>
                <a:cs typeface="Arial" pitchFamily="34" charset="0"/>
              </a:rPr>
              <a:t>1. </a:t>
            </a:r>
            <a:r>
              <a:rPr lang="en-AU" dirty="0" err="1">
                <a:solidFill>
                  <a:schemeClr val="bg1"/>
                </a:solidFill>
                <a:latin typeface="Calibri" pitchFamily="34" charset="0"/>
                <a:cs typeface="Arial" pitchFamily="34" charset="0"/>
              </a:rPr>
              <a:t>Kayangel</a:t>
            </a:r>
            <a:r>
              <a:rPr lang="en-AU" dirty="0">
                <a:solidFill>
                  <a:schemeClr val="bg1"/>
                </a:solidFill>
                <a:latin typeface="Calibri" pitchFamily="34" charset="0"/>
                <a:cs typeface="Arial" pitchFamily="34" charset="0"/>
              </a:rPr>
              <a:t> State</a:t>
            </a:r>
          </a:p>
          <a:p>
            <a:pPr lvl="0" fontAlgn="base">
              <a:spcBef>
                <a:spcPct val="0"/>
              </a:spcBef>
              <a:spcAft>
                <a:spcPct val="0"/>
              </a:spcAft>
            </a:pPr>
            <a:r>
              <a:rPr lang="en-AU" dirty="0">
                <a:solidFill>
                  <a:schemeClr val="bg1"/>
                </a:solidFill>
                <a:latin typeface="Calibri" pitchFamily="34" charset="0"/>
                <a:cs typeface="Arial" pitchFamily="34" charset="0"/>
              </a:rPr>
              <a:t>2. </a:t>
            </a:r>
            <a:r>
              <a:rPr lang="en-AU" dirty="0" err="1">
                <a:solidFill>
                  <a:schemeClr val="bg1"/>
                </a:solidFill>
                <a:latin typeface="Calibri" pitchFamily="34" charset="0"/>
                <a:cs typeface="Arial" pitchFamily="34" charset="0"/>
              </a:rPr>
              <a:t>Ngaraard</a:t>
            </a:r>
            <a:r>
              <a:rPr lang="en-AU" dirty="0">
                <a:solidFill>
                  <a:schemeClr val="bg1"/>
                </a:solidFill>
                <a:latin typeface="Calibri" pitchFamily="34" charset="0"/>
                <a:cs typeface="Arial" pitchFamily="34" charset="0"/>
              </a:rPr>
              <a:t> State</a:t>
            </a:r>
          </a:p>
          <a:p>
            <a:pPr lvl="0" fontAlgn="base">
              <a:spcBef>
                <a:spcPct val="0"/>
              </a:spcBef>
              <a:spcAft>
                <a:spcPct val="0"/>
              </a:spcAft>
            </a:pPr>
            <a:r>
              <a:rPr lang="en-AU" dirty="0">
                <a:solidFill>
                  <a:schemeClr val="bg1"/>
                </a:solidFill>
                <a:latin typeface="Calibri" pitchFamily="34" charset="0"/>
                <a:cs typeface="Arial" pitchFamily="34" charset="0"/>
              </a:rPr>
              <a:t>3. </a:t>
            </a:r>
            <a:r>
              <a:rPr lang="en-AU" dirty="0" err="1">
                <a:solidFill>
                  <a:schemeClr val="bg1"/>
                </a:solidFill>
                <a:latin typeface="Calibri" pitchFamily="34" charset="0"/>
                <a:cs typeface="Arial" pitchFamily="34" charset="0"/>
              </a:rPr>
              <a:t>Ngardmau</a:t>
            </a:r>
            <a:r>
              <a:rPr lang="en-AU" dirty="0">
                <a:solidFill>
                  <a:schemeClr val="bg1"/>
                </a:solidFill>
                <a:latin typeface="Calibri" pitchFamily="34" charset="0"/>
                <a:cs typeface="Arial" pitchFamily="34" charset="0"/>
              </a:rPr>
              <a:t> State</a:t>
            </a:r>
          </a:p>
          <a:p>
            <a:pPr lvl="0" fontAlgn="base">
              <a:spcBef>
                <a:spcPct val="0"/>
              </a:spcBef>
              <a:spcAft>
                <a:spcPct val="0"/>
              </a:spcAft>
            </a:pPr>
            <a:endParaRPr lang="en-US" sz="1400" dirty="0">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323528" y="3707161"/>
            <a:ext cx="8208912" cy="28931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AU" sz="1300" dirty="0">
                <a:solidFill>
                  <a:schemeClr val="tx2">
                    <a:lumMod val="60000"/>
                    <a:lumOff val="40000"/>
                  </a:schemeClr>
                </a:solidFill>
                <a:latin typeface="Aril"/>
                <a:cs typeface="Aril"/>
              </a:rPr>
              <a:t>1. </a:t>
            </a:r>
            <a:r>
              <a:rPr lang="en-AU" sz="1300" dirty="0" err="1" smtClean="0">
                <a:solidFill>
                  <a:schemeClr val="tx2">
                    <a:lumMod val="60000"/>
                    <a:lumOff val="40000"/>
                  </a:schemeClr>
                </a:solidFill>
                <a:latin typeface="Aril"/>
                <a:cs typeface="Aril"/>
              </a:rPr>
              <a:t>Kayangel</a:t>
            </a:r>
            <a:r>
              <a:rPr lang="en-AU" sz="1300" dirty="0" smtClean="0">
                <a:solidFill>
                  <a:schemeClr val="tx2">
                    <a:lumMod val="60000"/>
                    <a:lumOff val="40000"/>
                  </a:schemeClr>
                </a:solidFill>
                <a:latin typeface="Aril"/>
                <a:cs typeface="Aril"/>
              </a:rPr>
              <a:t> </a:t>
            </a:r>
            <a:r>
              <a:rPr lang="en-AU" sz="1300" dirty="0">
                <a:solidFill>
                  <a:schemeClr val="tx2">
                    <a:lumMod val="60000"/>
                    <a:lumOff val="40000"/>
                  </a:schemeClr>
                </a:solidFill>
                <a:latin typeface="Aril"/>
                <a:cs typeface="Aril"/>
              </a:rPr>
              <a:t>State</a:t>
            </a:r>
          </a:p>
          <a:p>
            <a:pPr lvl="0"/>
            <a:r>
              <a:rPr lang="en-AU" sz="1300" dirty="0">
                <a:latin typeface="Aril"/>
                <a:cs typeface="Aril"/>
              </a:rPr>
              <a:t>V&amp;A planned for February 17-19, 2014</a:t>
            </a:r>
          </a:p>
          <a:p>
            <a:pPr lvl="0"/>
            <a:r>
              <a:rPr lang="en-AU" sz="1300" dirty="0">
                <a:latin typeface="Aril"/>
                <a:cs typeface="Aril"/>
              </a:rPr>
              <a:t>National Trainings on Climate Change Toolkit /facilitation (completed: October 29-November 2, 2012.)  Understanding Coastal Change Toolkit Development (completed January 20-24, 2014.</a:t>
            </a:r>
            <a:r>
              <a:rPr lang="en-AU" sz="1300" dirty="0" smtClean="0">
                <a:latin typeface="Aril"/>
                <a:cs typeface="Aril"/>
              </a:rPr>
              <a:t>)</a:t>
            </a:r>
          </a:p>
          <a:p>
            <a:pPr lvl="0"/>
            <a:endParaRPr lang="en-AU" sz="1300" dirty="0">
              <a:latin typeface="Aril"/>
              <a:cs typeface="Aril"/>
            </a:endParaRPr>
          </a:p>
          <a:p>
            <a:r>
              <a:rPr lang="en-AU" sz="1300" dirty="0">
                <a:solidFill>
                  <a:schemeClr val="tx2">
                    <a:lumMod val="60000"/>
                    <a:lumOff val="40000"/>
                  </a:schemeClr>
                </a:solidFill>
                <a:latin typeface="Aril"/>
                <a:cs typeface="Aril"/>
              </a:rPr>
              <a:t>2. </a:t>
            </a:r>
            <a:r>
              <a:rPr lang="en-AU" sz="1300" dirty="0" err="1">
                <a:solidFill>
                  <a:schemeClr val="tx2">
                    <a:lumMod val="60000"/>
                    <a:lumOff val="40000"/>
                  </a:schemeClr>
                </a:solidFill>
                <a:latin typeface="Aril"/>
                <a:cs typeface="Aril"/>
              </a:rPr>
              <a:t>Ngaraard</a:t>
            </a:r>
            <a:r>
              <a:rPr lang="en-AU" sz="1300" dirty="0">
                <a:solidFill>
                  <a:schemeClr val="tx2">
                    <a:lumMod val="60000"/>
                    <a:lumOff val="40000"/>
                  </a:schemeClr>
                </a:solidFill>
                <a:latin typeface="Aril"/>
                <a:cs typeface="Aril"/>
              </a:rPr>
              <a:t> State</a:t>
            </a:r>
          </a:p>
          <a:p>
            <a:pPr lvl="0"/>
            <a:r>
              <a:rPr lang="en-AU" sz="1300" dirty="0">
                <a:latin typeface="Aril"/>
                <a:cs typeface="Aril"/>
              </a:rPr>
              <a:t>V&amp;A planned for February 10-12, 2014</a:t>
            </a:r>
          </a:p>
          <a:p>
            <a:pPr lvl="0"/>
            <a:r>
              <a:rPr lang="en-AU" sz="1300" dirty="0">
                <a:latin typeface="Aril"/>
                <a:cs typeface="Aril"/>
              </a:rPr>
              <a:t>National Trainings on Climate Change Toolkit /facilitation (completed: October 29-November 2, 2012.)  Understanding Coastal Change Toolkit Development (completed January 20-24, 2014.)</a:t>
            </a:r>
          </a:p>
          <a:p>
            <a:pPr marL="342900" indent="-342900">
              <a:buAutoNum type="arabicPeriod" startAt="3"/>
            </a:pPr>
            <a:r>
              <a:rPr lang="en-AU" sz="1300" dirty="0" err="1" smtClean="0">
                <a:solidFill>
                  <a:srgbClr val="558ED5"/>
                </a:solidFill>
                <a:latin typeface="Aril"/>
                <a:cs typeface="Aril"/>
              </a:rPr>
              <a:t>Ngardmau</a:t>
            </a:r>
            <a:r>
              <a:rPr lang="en-AU" sz="1300" dirty="0" smtClean="0">
                <a:solidFill>
                  <a:srgbClr val="558ED5"/>
                </a:solidFill>
                <a:latin typeface="Aril"/>
                <a:cs typeface="Aril"/>
              </a:rPr>
              <a:t> State</a:t>
            </a:r>
          </a:p>
          <a:p>
            <a:pPr marL="342900" indent="-342900">
              <a:buAutoNum type="arabicPeriod" startAt="3"/>
            </a:pPr>
            <a:endParaRPr lang="en-AU" sz="1300" dirty="0">
              <a:solidFill>
                <a:srgbClr val="558ED5"/>
              </a:solidFill>
              <a:latin typeface="Aril"/>
              <a:cs typeface="Aril"/>
            </a:endParaRPr>
          </a:p>
          <a:p>
            <a:pPr lvl="0"/>
            <a:r>
              <a:rPr lang="en-AU" sz="1300" dirty="0">
                <a:latin typeface="Aril"/>
                <a:cs typeface="Aril"/>
              </a:rPr>
              <a:t>V&amp;A planned for February 24-26, 2014</a:t>
            </a:r>
          </a:p>
          <a:p>
            <a:pPr lvl="0"/>
            <a:r>
              <a:rPr lang="en-AU" sz="1300" dirty="0">
                <a:latin typeface="Aril"/>
                <a:cs typeface="Aril"/>
              </a:rPr>
              <a:t>National Trainings on Climate Change Toolkit /facilitation (completed: October 29-November 2, 2012.)  Understanding Coastal Change Toolkit Development (completed January 20-24, 2014.)</a:t>
            </a:r>
          </a:p>
        </p:txBody>
      </p:sp>
    </p:spTree>
    <p:extLst>
      <p:ext uri="{BB962C8B-B14F-4D97-AF65-F5344CB8AC3E}">
        <p14:creationId xmlns:p14="http://schemas.microsoft.com/office/powerpoint/2010/main" val="445469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8284" b="14759"/>
          <a:stretch/>
        </p:blipFill>
        <p:spPr>
          <a:xfrm>
            <a:off x="2987825" y="1552149"/>
            <a:ext cx="3600400" cy="2092875"/>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4758"/>
          <a:stretch/>
        </p:blipFill>
        <p:spPr>
          <a:xfrm>
            <a:off x="-138794" y="1552089"/>
            <a:ext cx="3270633" cy="2090973"/>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Timor </a:t>
            </a:r>
            <a:r>
              <a:rPr lang="en-GB" sz="4400" dirty="0" err="1" smtClean="0">
                <a:solidFill>
                  <a:prstClr val="white"/>
                </a:solidFill>
                <a:cs typeface="Arial" charset="0"/>
              </a:rPr>
              <a:t>Leste</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588224" y="1900570"/>
            <a:ext cx="2736304" cy="1723549"/>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eaLnBrk="0" fontAlgn="base" hangingPunct="0">
              <a:spcBef>
                <a:spcPct val="0"/>
              </a:spcBef>
              <a:spcAft>
                <a:spcPct val="0"/>
              </a:spcAft>
            </a:pPr>
            <a:r>
              <a:rPr lang="en-AU" sz="1300" dirty="0" smtClean="0">
                <a:solidFill>
                  <a:schemeClr val="bg1"/>
                </a:solidFill>
                <a:latin typeface="Arial" pitchFamily="34" charset="0"/>
                <a:ea typeface="Calibri" pitchFamily="34" charset="0"/>
                <a:cs typeface="Times New Roman" pitchFamily="18" charset="0"/>
              </a:rPr>
              <a:t>1.  </a:t>
            </a:r>
            <a:r>
              <a:rPr lang="en-AU" sz="1300" dirty="0" err="1" smtClean="0">
                <a:solidFill>
                  <a:schemeClr val="bg1"/>
                </a:solidFill>
                <a:latin typeface="Arial" pitchFamily="34" charset="0"/>
                <a:ea typeface="Calibri" pitchFamily="34" charset="0"/>
                <a:cs typeface="Times New Roman" pitchFamily="18" charset="0"/>
              </a:rPr>
              <a:t>Ulmera</a:t>
            </a:r>
            <a:r>
              <a:rPr lang="en-AU" sz="1300" dirty="0" smtClean="0">
                <a:solidFill>
                  <a:schemeClr val="bg1"/>
                </a:solidFill>
                <a:latin typeface="Arial" pitchFamily="34" charset="0"/>
                <a:ea typeface="Calibri" pitchFamily="34" charset="0"/>
                <a:cs typeface="Times New Roman" pitchFamily="18" charset="0"/>
              </a:rPr>
              <a:t> </a:t>
            </a:r>
            <a:r>
              <a:rPr lang="en-AU" sz="1300" dirty="0">
                <a:solidFill>
                  <a:schemeClr val="bg1"/>
                </a:solidFill>
                <a:latin typeface="Arial" pitchFamily="34" charset="0"/>
                <a:ea typeface="Calibri" pitchFamily="34" charset="0"/>
                <a:cs typeface="Times New Roman" pitchFamily="18" charset="0"/>
              </a:rPr>
              <a:t>village, </a:t>
            </a:r>
            <a:r>
              <a:rPr lang="en-AU" sz="1300" dirty="0" err="1" smtClean="0">
                <a:solidFill>
                  <a:schemeClr val="bg1"/>
                </a:solidFill>
                <a:latin typeface="Arial" pitchFamily="34" charset="0"/>
                <a:ea typeface="Calibri" pitchFamily="34" charset="0"/>
                <a:cs typeface="Times New Roman" pitchFamily="18" charset="0"/>
              </a:rPr>
              <a:t>Bazartete</a:t>
            </a:r>
            <a:endParaRPr lang="en-AU" sz="1300" dirty="0" smtClean="0">
              <a:solidFill>
                <a:schemeClr val="bg1"/>
              </a:solidFill>
              <a:latin typeface="Arial" pitchFamily="34" charset="0"/>
              <a:ea typeface="Calibri" pitchFamily="34" charset="0"/>
              <a:cs typeface="Times New Roman" pitchFamily="18" charset="0"/>
            </a:endParaRPr>
          </a:p>
          <a:p>
            <a:pPr lvl="0" eaLnBrk="0" fontAlgn="base" hangingPunct="0">
              <a:spcBef>
                <a:spcPct val="0"/>
              </a:spcBef>
              <a:spcAft>
                <a:spcPct val="0"/>
              </a:spcAft>
            </a:pPr>
            <a:r>
              <a:rPr lang="en-AU" sz="1300" dirty="0">
                <a:solidFill>
                  <a:schemeClr val="bg1"/>
                </a:solidFill>
                <a:latin typeface="Arial" pitchFamily="34" charset="0"/>
                <a:ea typeface="Calibri" pitchFamily="34" charset="0"/>
                <a:cs typeface="Times New Roman" pitchFamily="18" charset="0"/>
              </a:rPr>
              <a:t> </a:t>
            </a:r>
            <a:r>
              <a:rPr lang="en-AU" sz="1300" dirty="0" smtClean="0">
                <a:solidFill>
                  <a:schemeClr val="bg1"/>
                </a:solidFill>
                <a:latin typeface="Arial" pitchFamily="34" charset="0"/>
                <a:ea typeface="Calibri" pitchFamily="34" charset="0"/>
                <a:cs typeface="Times New Roman" pitchFamily="18" charset="0"/>
              </a:rPr>
              <a:t>    Sub</a:t>
            </a:r>
            <a:r>
              <a:rPr lang="en-AU" sz="1300" dirty="0">
                <a:solidFill>
                  <a:schemeClr val="bg1"/>
                </a:solidFill>
                <a:latin typeface="Arial" pitchFamily="34" charset="0"/>
                <a:ea typeface="Calibri" pitchFamily="34" charset="0"/>
                <a:cs typeface="Times New Roman" pitchFamily="18" charset="0"/>
              </a:rPr>
              <a:t>-District, </a:t>
            </a:r>
            <a:r>
              <a:rPr lang="en-AU" sz="1300" dirty="0" err="1">
                <a:solidFill>
                  <a:schemeClr val="bg1"/>
                </a:solidFill>
                <a:latin typeface="Arial" pitchFamily="34" charset="0"/>
                <a:ea typeface="Calibri" pitchFamily="34" charset="0"/>
                <a:cs typeface="Times New Roman" pitchFamily="18" charset="0"/>
              </a:rPr>
              <a:t>Liquiça</a:t>
            </a:r>
            <a:r>
              <a:rPr lang="en-AU" sz="1300" dirty="0">
                <a:solidFill>
                  <a:schemeClr val="bg1"/>
                </a:solidFill>
                <a:latin typeface="Arial" pitchFamily="34" charset="0"/>
                <a:ea typeface="Calibri" pitchFamily="34" charset="0"/>
                <a:cs typeface="Times New Roman" pitchFamily="18" charset="0"/>
              </a:rPr>
              <a:t> District</a:t>
            </a:r>
            <a:endParaRPr lang="en-AU" sz="13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300" dirty="0" smtClean="0">
                <a:solidFill>
                  <a:schemeClr val="bg1"/>
                </a:solidFill>
                <a:latin typeface="Arial" pitchFamily="34" charset="0"/>
                <a:ea typeface="Calibri" pitchFamily="34" charset="0"/>
                <a:cs typeface="Times New Roman" pitchFamily="18" charset="0"/>
              </a:rPr>
              <a:t>2.  </a:t>
            </a:r>
            <a:r>
              <a:rPr lang="en-AU" sz="1300" dirty="0" err="1" smtClean="0">
                <a:solidFill>
                  <a:schemeClr val="bg1"/>
                </a:solidFill>
                <a:latin typeface="Arial" pitchFamily="34" charset="0"/>
                <a:ea typeface="Calibri" pitchFamily="34" charset="0"/>
                <a:cs typeface="Times New Roman" pitchFamily="18" charset="0"/>
              </a:rPr>
              <a:t>Laco</a:t>
            </a:r>
            <a:r>
              <a:rPr lang="en-AU" sz="1300" dirty="0" err="1">
                <a:solidFill>
                  <a:schemeClr val="bg1"/>
                </a:solidFill>
                <a:latin typeface="Arial" pitchFamily="34" charset="0"/>
                <a:ea typeface="Calibri" pitchFamily="34" charset="0"/>
                <a:cs typeface="Times New Roman" pitchFamily="18" charset="0"/>
              </a:rPr>
              <a:t>-Mesac</a:t>
            </a:r>
            <a:r>
              <a:rPr lang="en-AU" sz="1300" dirty="0">
                <a:solidFill>
                  <a:schemeClr val="bg1"/>
                </a:solidFill>
                <a:latin typeface="Arial" pitchFamily="34" charset="0"/>
                <a:ea typeface="Calibri" pitchFamily="34" charset="0"/>
                <a:cs typeface="Times New Roman" pitchFamily="18" charset="0"/>
              </a:rPr>
              <a:t> village, </a:t>
            </a:r>
            <a:r>
              <a:rPr lang="en-AU" sz="1300" dirty="0" err="1" smtClean="0">
                <a:solidFill>
                  <a:schemeClr val="bg1"/>
                </a:solidFill>
                <a:latin typeface="Arial" pitchFamily="34" charset="0"/>
                <a:ea typeface="Calibri" pitchFamily="34" charset="0"/>
                <a:cs typeface="Times New Roman" pitchFamily="18" charset="0"/>
              </a:rPr>
              <a:t>Laclo</a:t>
            </a:r>
            <a:endParaRPr lang="en-AU" sz="1300" dirty="0" smtClean="0">
              <a:solidFill>
                <a:schemeClr val="bg1"/>
              </a:solidFill>
              <a:latin typeface="Arial" pitchFamily="34" charset="0"/>
              <a:ea typeface="Calibri" pitchFamily="34" charset="0"/>
              <a:cs typeface="Times New Roman" pitchFamily="18" charset="0"/>
            </a:endParaRPr>
          </a:p>
          <a:p>
            <a:pPr lvl="0" eaLnBrk="0" fontAlgn="base" hangingPunct="0">
              <a:spcBef>
                <a:spcPct val="0"/>
              </a:spcBef>
              <a:spcAft>
                <a:spcPct val="0"/>
              </a:spcAft>
            </a:pPr>
            <a:r>
              <a:rPr lang="en-AU" sz="1300" dirty="0">
                <a:solidFill>
                  <a:schemeClr val="bg1"/>
                </a:solidFill>
                <a:latin typeface="Arial" pitchFamily="34" charset="0"/>
                <a:ea typeface="Calibri" pitchFamily="34" charset="0"/>
                <a:cs typeface="Times New Roman" pitchFamily="18" charset="0"/>
              </a:rPr>
              <a:t> </a:t>
            </a:r>
            <a:r>
              <a:rPr lang="en-AU" sz="1300" dirty="0" smtClean="0">
                <a:solidFill>
                  <a:schemeClr val="bg1"/>
                </a:solidFill>
                <a:latin typeface="Arial" pitchFamily="34" charset="0"/>
                <a:ea typeface="Calibri" pitchFamily="34" charset="0"/>
                <a:cs typeface="Times New Roman" pitchFamily="18" charset="0"/>
              </a:rPr>
              <a:t>    </a:t>
            </a:r>
            <a:r>
              <a:rPr lang="en-AU" sz="1300" dirty="0">
                <a:solidFill>
                  <a:schemeClr val="bg1"/>
                </a:solidFill>
                <a:latin typeface="Arial" pitchFamily="34" charset="0"/>
                <a:ea typeface="Calibri" pitchFamily="34" charset="0"/>
                <a:cs typeface="Times New Roman" pitchFamily="18" charset="0"/>
              </a:rPr>
              <a:t>Sub-District, </a:t>
            </a:r>
            <a:r>
              <a:rPr lang="en-AU" sz="1300" dirty="0" err="1">
                <a:solidFill>
                  <a:schemeClr val="bg1"/>
                </a:solidFill>
                <a:latin typeface="Arial" pitchFamily="34" charset="0"/>
                <a:ea typeface="Calibri" pitchFamily="34" charset="0"/>
                <a:cs typeface="Times New Roman" pitchFamily="18" charset="0"/>
              </a:rPr>
              <a:t>Manatuto</a:t>
            </a:r>
            <a:r>
              <a:rPr lang="en-AU" sz="1300" dirty="0">
                <a:solidFill>
                  <a:schemeClr val="bg1"/>
                </a:solidFill>
                <a:latin typeface="Arial" pitchFamily="34" charset="0"/>
                <a:ea typeface="Calibri" pitchFamily="34" charset="0"/>
                <a:cs typeface="Times New Roman" pitchFamily="18" charset="0"/>
              </a:rPr>
              <a:t> District</a:t>
            </a:r>
            <a:endParaRPr lang="en-AU" sz="1300" dirty="0">
              <a:solidFill>
                <a:schemeClr val="bg1"/>
              </a:solidFill>
              <a:latin typeface="Arial" pitchFamily="34" charset="0"/>
              <a:cs typeface="Arial" pitchFamily="34" charset="0"/>
            </a:endParaRPr>
          </a:p>
          <a:p>
            <a:pPr lvl="0" eaLnBrk="0" fontAlgn="base" hangingPunct="0">
              <a:spcBef>
                <a:spcPct val="0"/>
              </a:spcBef>
              <a:spcAft>
                <a:spcPct val="0"/>
              </a:spcAft>
            </a:pPr>
            <a:r>
              <a:rPr lang="en-AU" sz="1300" dirty="0" smtClean="0">
                <a:solidFill>
                  <a:schemeClr val="bg1"/>
                </a:solidFill>
                <a:latin typeface="Arial" pitchFamily="34" charset="0"/>
                <a:ea typeface="Calibri" pitchFamily="34" charset="0"/>
                <a:cs typeface="Times New Roman" pitchFamily="18" charset="0"/>
              </a:rPr>
              <a:t>3.  </a:t>
            </a:r>
            <a:r>
              <a:rPr lang="en-AU" sz="1300" dirty="0" err="1" smtClean="0">
                <a:solidFill>
                  <a:schemeClr val="bg1"/>
                </a:solidFill>
                <a:latin typeface="Arial" pitchFamily="34" charset="0"/>
                <a:ea typeface="Calibri" pitchFamily="34" charset="0"/>
                <a:cs typeface="Times New Roman" pitchFamily="18" charset="0"/>
              </a:rPr>
              <a:t>Saelari</a:t>
            </a:r>
            <a:r>
              <a:rPr lang="en-AU" sz="1300" dirty="0" smtClean="0">
                <a:solidFill>
                  <a:schemeClr val="bg1"/>
                </a:solidFill>
                <a:latin typeface="Arial" pitchFamily="34" charset="0"/>
                <a:ea typeface="Calibri" pitchFamily="34" charset="0"/>
                <a:cs typeface="Times New Roman" pitchFamily="18" charset="0"/>
              </a:rPr>
              <a:t> </a:t>
            </a:r>
            <a:r>
              <a:rPr lang="en-AU" sz="1300" dirty="0">
                <a:solidFill>
                  <a:schemeClr val="bg1"/>
                </a:solidFill>
                <a:latin typeface="Arial" pitchFamily="34" charset="0"/>
                <a:ea typeface="Calibri" pitchFamily="34" charset="0"/>
                <a:cs typeface="Times New Roman" pitchFamily="18" charset="0"/>
              </a:rPr>
              <a:t>village, </a:t>
            </a:r>
            <a:r>
              <a:rPr lang="en-AU" sz="1300" dirty="0" err="1">
                <a:solidFill>
                  <a:schemeClr val="bg1"/>
                </a:solidFill>
                <a:latin typeface="Arial" pitchFamily="34" charset="0"/>
                <a:ea typeface="Calibri" pitchFamily="34" charset="0"/>
                <a:cs typeface="Times New Roman" pitchFamily="18" charset="0"/>
              </a:rPr>
              <a:t>Laga</a:t>
            </a:r>
            <a:r>
              <a:rPr lang="en-AU" sz="1300" dirty="0">
                <a:solidFill>
                  <a:schemeClr val="bg1"/>
                </a:solidFill>
                <a:latin typeface="Arial" pitchFamily="34" charset="0"/>
                <a:ea typeface="Calibri" pitchFamily="34" charset="0"/>
                <a:cs typeface="Times New Roman" pitchFamily="18" charset="0"/>
              </a:rPr>
              <a:t> </a:t>
            </a:r>
            <a:endParaRPr lang="en-AU" sz="1300" dirty="0" smtClean="0">
              <a:solidFill>
                <a:schemeClr val="bg1"/>
              </a:solidFill>
              <a:latin typeface="Arial" pitchFamily="34" charset="0"/>
              <a:ea typeface="Calibri" pitchFamily="34" charset="0"/>
              <a:cs typeface="Times New Roman" pitchFamily="18" charset="0"/>
            </a:endParaRPr>
          </a:p>
          <a:p>
            <a:pPr lvl="0" eaLnBrk="0" fontAlgn="base" hangingPunct="0">
              <a:spcBef>
                <a:spcPct val="0"/>
              </a:spcBef>
              <a:spcAft>
                <a:spcPct val="0"/>
              </a:spcAft>
            </a:pPr>
            <a:r>
              <a:rPr lang="en-AU" sz="1300" dirty="0">
                <a:solidFill>
                  <a:schemeClr val="bg1"/>
                </a:solidFill>
                <a:latin typeface="Arial" pitchFamily="34" charset="0"/>
                <a:ea typeface="Calibri" pitchFamily="34" charset="0"/>
                <a:cs typeface="Times New Roman" pitchFamily="18" charset="0"/>
              </a:rPr>
              <a:t> </a:t>
            </a:r>
            <a:r>
              <a:rPr lang="en-AU" sz="1300" dirty="0" smtClean="0">
                <a:solidFill>
                  <a:schemeClr val="bg1"/>
                </a:solidFill>
                <a:latin typeface="Arial" pitchFamily="34" charset="0"/>
                <a:ea typeface="Calibri" pitchFamily="34" charset="0"/>
                <a:cs typeface="Times New Roman" pitchFamily="18" charset="0"/>
              </a:rPr>
              <a:t>    Sub</a:t>
            </a:r>
            <a:r>
              <a:rPr lang="en-AU" sz="1300" dirty="0">
                <a:solidFill>
                  <a:schemeClr val="bg1"/>
                </a:solidFill>
                <a:latin typeface="Arial" pitchFamily="34" charset="0"/>
                <a:ea typeface="Calibri" pitchFamily="34" charset="0"/>
                <a:cs typeface="Times New Roman" pitchFamily="18" charset="0"/>
              </a:rPr>
              <a:t>-District, </a:t>
            </a:r>
            <a:r>
              <a:rPr lang="en-AU" sz="1300" dirty="0" err="1">
                <a:solidFill>
                  <a:schemeClr val="bg1"/>
                </a:solidFill>
                <a:latin typeface="Arial" pitchFamily="34" charset="0"/>
                <a:ea typeface="Calibri" pitchFamily="34" charset="0"/>
                <a:cs typeface="Times New Roman" pitchFamily="18" charset="0"/>
              </a:rPr>
              <a:t>Baucau</a:t>
            </a:r>
            <a:r>
              <a:rPr lang="en-AU" sz="1300" dirty="0">
                <a:solidFill>
                  <a:schemeClr val="bg1"/>
                </a:solidFill>
                <a:latin typeface="Arial" pitchFamily="34" charset="0"/>
                <a:ea typeface="Calibri" pitchFamily="34" charset="0"/>
                <a:cs typeface="Times New Roman" pitchFamily="18" charset="0"/>
              </a:rPr>
              <a:t> District</a:t>
            </a:r>
            <a:endParaRPr lang="en-US" sz="1300" dirty="0">
              <a:solidFill>
                <a:schemeClr val="bg1"/>
              </a:solidFill>
              <a:latin typeface="Arial" pitchFamily="34" charset="0"/>
              <a:cs typeface="Arial" pitchFamily="34" charset="0"/>
            </a:endParaRPr>
          </a:p>
          <a:p>
            <a:endParaRPr lang="en-US" sz="1400" b="1" dirty="0"/>
          </a:p>
        </p:txBody>
      </p:sp>
      <p:sp>
        <p:nvSpPr>
          <p:cNvPr id="11" name="Rectangle 4"/>
          <p:cNvSpPr>
            <a:spLocks noChangeArrowheads="1"/>
          </p:cNvSpPr>
          <p:nvPr/>
        </p:nvSpPr>
        <p:spPr bwMode="auto">
          <a:xfrm>
            <a:off x="251520" y="3725739"/>
            <a:ext cx="8496944" cy="3231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228600" lvl="0" indent="-228600" fontAlgn="base">
              <a:spcBef>
                <a:spcPct val="0"/>
              </a:spcBef>
              <a:spcAft>
                <a:spcPct val="0"/>
              </a:spcAft>
              <a:buAutoNum type="arabicPeriod"/>
            </a:pPr>
            <a:r>
              <a:rPr lang="en-AU" sz="1200" b="1" dirty="0" err="1" smtClean="0">
                <a:solidFill>
                  <a:schemeClr val="tx2">
                    <a:lumMod val="60000"/>
                    <a:lumOff val="40000"/>
                  </a:schemeClr>
                </a:solidFill>
                <a:latin typeface="Arial" pitchFamily="34" charset="0"/>
                <a:ea typeface="Calibri" pitchFamily="34" charset="0"/>
                <a:cs typeface="Times New Roman" pitchFamily="18" charset="0"/>
              </a:rPr>
              <a:t>Ulmera</a:t>
            </a:r>
            <a:r>
              <a:rPr lang="en-AU" sz="1200" b="1" dirty="0" smtClean="0">
                <a:solidFill>
                  <a:schemeClr val="tx2">
                    <a:lumMod val="60000"/>
                    <a:lumOff val="40000"/>
                  </a:schemeClr>
                </a:solidFill>
                <a:latin typeface="Arial" pitchFamily="34" charset="0"/>
                <a:ea typeface="Calibri" pitchFamily="34" charset="0"/>
                <a:cs typeface="Times New Roman" pitchFamily="18" charset="0"/>
              </a:rPr>
              <a:t> Community</a:t>
            </a:r>
            <a:endParaRPr lang="en-AU" sz="1200" dirty="0" smtClean="0">
              <a:solidFill>
                <a:schemeClr val="tx2">
                  <a:lumMod val="60000"/>
                  <a:lumOff val="40000"/>
                </a:schemeClr>
              </a:solidFill>
              <a:latin typeface="Arial" pitchFamily="34" charset="0"/>
              <a:cs typeface="Arial" pitchFamily="34" charset="0"/>
            </a:endParaRPr>
          </a:p>
          <a:p>
            <a:pPr marL="228600" lvl="0" indent="-22860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Rehabilitation </a:t>
            </a:r>
            <a:r>
              <a:rPr lang="en-AU" sz="1200" dirty="0">
                <a:latin typeface="Arial" pitchFamily="34" charset="0"/>
                <a:ea typeface="Calibri" pitchFamily="34" charset="0"/>
                <a:cs typeface="Times New Roman" pitchFamily="18" charset="0"/>
              </a:rPr>
              <a:t>and increasing supply from existing gravity flow water supply system, and promoting proper use of </a:t>
            </a:r>
            <a:r>
              <a:rPr lang="en-AU" sz="1200" dirty="0" smtClean="0">
                <a:latin typeface="Arial" pitchFamily="34" charset="0"/>
                <a:ea typeface="Calibri" pitchFamily="34" charset="0"/>
                <a:cs typeface="Times New Roman" pitchFamily="18" charset="0"/>
              </a:rPr>
              <a:t>water</a:t>
            </a:r>
            <a:endParaRPr lang="en-AU" sz="1200" dirty="0" smtClean="0">
              <a:latin typeface="Arial" pitchFamily="34" charset="0"/>
              <a:cs typeface="Arial" pitchFamily="34" charset="0"/>
            </a:endParaRPr>
          </a:p>
          <a:p>
            <a:pPr marL="228600" lvl="0" indent="-22860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Replanting </a:t>
            </a:r>
            <a:r>
              <a:rPr lang="en-AU" sz="1200" dirty="0">
                <a:latin typeface="Arial" pitchFamily="34" charset="0"/>
                <a:ea typeface="Calibri" pitchFamily="34" charset="0"/>
                <a:cs typeface="Times New Roman" pitchFamily="18" charset="0"/>
              </a:rPr>
              <a:t>of mangroves to increase fish resources</a:t>
            </a:r>
            <a:r>
              <a:rPr lang="en-AU" sz="1200" dirty="0" smtClean="0">
                <a:latin typeface="Arial" pitchFamily="34" charset="0"/>
                <a:ea typeface="Calibri" pitchFamily="34" charset="0"/>
                <a:cs typeface="Times New Roman" pitchFamily="18" charset="0"/>
              </a:rPr>
              <a:t>.</a:t>
            </a:r>
          </a:p>
          <a:p>
            <a:pPr lvl="1" eaLnBrk="0" fontAlgn="base" hangingPunct="0">
              <a:spcBef>
                <a:spcPct val="0"/>
              </a:spcBef>
              <a:spcAft>
                <a:spcPct val="0"/>
              </a:spcAft>
              <a:buFont typeface="Symbol" pitchFamily="18" charset="2"/>
              <a:buChar char=""/>
            </a:pPr>
            <a:endParaRPr lang="en-AU" sz="1200" dirty="0">
              <a:latin typeface="Arial" pitchFamily="34" charset="0"/>
              <a:ea typeface="Calibri" pitchFamily="34" charset="0"/>
              <a:cs typeface="Times New Roman" pitchFamily="18" charset="0"/>
            </a:endParaRPr>
          </a:p>
          <a:p>
            <a:pPr lvl="0" fontAlgn="base">
              <a:spcBef>
                <a:spcPct val="0"/>
              </a:spcBef>
              <a:spcAft>
                <a:spcPct val="0"/>
              </a:spcAft>
            </a:pPr>
            <a:r>
              <a:rPr lang="en-AU" sz="1200" b="1" dirty="0">
                <a:solidFill>
                  <a:schemeClr val="tx2">
                    <a:lumMod val="60000"/>
                    <a:lumOff val="40000"/>
                  </a:schemeClr>
                </a:solidFill>
                <a:latin typeface="Arial" pitchFamily="34" charset="0"/>
                <a:ea typeface="Calibri" pitchFamily="34" charset="0"/>
                <a:cs typeface="Times New Roman" pitchFamily="18" charset="0"/>
              </a:rPr>
              <a:t>2. </a:t>
            </a:r>
            <a:r>
              <a:rPr lang="en-AU" sz="1200" b="1" dirty="0" err="1">
                <a:solidFill>
                  <a:schemeClr val="tx2">
                    <a:lumMod val="60000"/>
                    <a:lumOff val="40000"/>
                  </a:schemeClr>
                </a:solidFill>
                <a:latin typeface="Arial" pitchFamily="34" charset="0"/>
                <a:ea typeface="Calibri" pitchFamily="34" charset="0"/>
                <a:cs typeface="Times New Roman" pitchFamily="18" charset="0"/>
              </a:rPr>
              <a:t>Laco-Mesac</a:t>
            </a:r>
            <a:r>
              <a:rPr lang="en-AU" sz="1200" b="1" dirty="0">
                <a:solidFill>
                  <a:schemeClr val="tx2">
                    <a:lumMod val="60000"/>
                    <a:lumOff val="40000"/>
                  </a:schemeClr>
                </a:solidFill>
                <a:latin typeface="Arial" pitchFamily="34" charset="0"/>
                <a:ea typeface="Calibri" pitchFamily="34" charset="0"/>
                <a:cs typeface="Times New Roman" pitchFamily="18" charset="0"/>
              </a:rPr>
              <a:t> </a:t>
            </a:r>
            <a:r>
              <a:rPr lang="en-AU" sz="1200" b="1" dirty="0" smtClean="0">
                <a:solidFill>
                  <a:schemeClr val="tx2">
                    <a:lumMod val="60000"/>
                    <a:lumOff val="40000"/>
                  </a:schemeClr>
                </a:solidFill>
                <a:latin typeface="Arial" pitchFamily="34" charset="0"/>
                <a:ea typeface="Calibri" pitchFamily="34" charset="0"/>
                <a:cs typeface="Times New Roman" pitchFamily="18" charset="0"/>
              </a:rPr>
              <a:t>Community</a:t>
            </a:r>
            <a:endParaRPr lang="en-AU" sz="1200" dirty="0">
              <a:solidFill>
                <a:schemeClr val="tx2">
                  <a:lumMod val="60000"/>
                  <a:lumOff val="40000"/>
                </a:schemeClr>
              </a:solidFill>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Construct and rehabilitate existing gravity flow water supply system, protect a spring by planting trees uphill and around the spring, fencing off the spring, strengthening water committee and promote efficient water use.</a:t>
            </a:r>
            <a:endParaRPr lang="en-AU" sz="1200" dirty="0">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Strengthen </a:t>
            </a:r>
            <a:r>
              <a:rPr lang="en-AU" sz="1200" dirty="0">
                <a:latin typeface="Arial" pitchFamily="34" charset="0"/>
                <a:ea typeface="Calibri" pitchFamily="34" charset="0"/>
                <a:cs typeface="Times New Roman" pitchFamily="18" charset="0"/>
              </a:rPr>
              <a:t>traditional laws that prohibit slash and burn techniques and illegal logging. In conjunction with this a tree planting activity aimed at reducing the incidence and intensity of landslides (pilot)</a:t>
            </a:r>
            <a:r>
              <a:rPr lang="en-AU" sz="1200" dirty="0" smtClean="0">
                <a:latin typeface="Arial" pitchFamily="34" charset="0"/>
                <a:ea typeface="Calibri" pitchFamily="34" charset="0"/>
                <a:cs typeface="Times New Roman" pitchFamily="18" charset="0"/>
              </a:rPr>
              <a:t>.</a:t>
            </a:r>
          </a:p>
          <a:p>
            <a:pPr lvl="1" eaLnBrk="0" fontAlgn="base" hangingPunct="0">
              <a:spcBef>
                <a:spcPct val="0"/>
              </a:spcBef>
              <a:spcAft>
                <a:spcPct val="0"/>
              </a:spcAft>
              <a:buFont typeface="Symbol" pitchFamily="18" charset="2"/>
              <a:buChar char=""/>
            </a:pPr>
            <a:endParaRPr lang="en-AU" sz="1200" dirty="0">
              <a:latin typeface="Arial" pitchFamily="34" charset="0"/>
              <a:ea typeface="Calibri" pitchFamily="34" charset="0"/>
              <a:cs typeface="Times New Roman" pitchFamily="18" charset="0"/>
            </a:endParaRPr>
          </a:p>
          <a:p>
            <a:pPr lvl="0" fontAlgn="base">
              <a:spcBef>
                <a:spcPct val="0"/>
              </a:spcBef>
              <a:spcAft>
                <a:spcPct val="0"/>
              </a:spcAft>
            </a:pPr>
            <a:r>
              <a:rPr lang="en-AU" sz="1200" b="1" dirty="0">
                <a:solidFill>
                  <a:schemeClr val="tx2">
                    <a:lumMod val="60000"/>
                    <a:lumOff val="40000"/>
                  </a:schemeClr>
                </a:solidFill>
                <a:latin typeface="Arial" pitchFamily="34" charset="0"/>
                <a:ea typeface="Calibri" pitchFamily="34" charset="0"/>
                <a:cs typeface="Times New Roman" pitchFamily="18" charset="0"/>
              </a:rPr>
              <a:t>3. </a:t>
            </a:r>
            <a:r>
              <a:rPr lang="en-AU" sz="1200" b="1" dirty="0" err="1">
                <a:solidFill>
                  <a:schemeClr val="tx2">
                    <a:lumMod val="60000"/>
                    <a:lumOff val="40000"/>
                  </a:schemeClr>
                </a:solidFill>
                <a:latin typeface="Arial" pitchFamily="34" charset="0"/>
                <a:ea typeface="Calibri" pitchFamily="34" charset="0"/>
                <a:cs typeface="Times New Roman" pitchFamily="18" charset="0"/>
              </a:rPr>
              <a:t>Saelari</a:t>
            </a:r>
            <a:r>
              <a:rPr lang="en-AU" sz="1200" b="1" dirty="0">
                <a:solidFill>
                  <a:schemeClr val="tx2">
                    <a:lumMod val="60000"/>
                    <a:lumOff val="40000"/>
                  </a:schemeClr>
                </a:solidFill>
                <a:latin typeface="Arial" pitchFamily="34" charset="0"/>
                <a:ea typeface="Calibri" pitchFamily="34" charset="0"/>
                <a:cs typeface="Times New Roman" pitchFamily="18" charset="0"/>
              </a:rPr>
              <a:t> </a:t>
            </a:r>
            <a:r>
              <a:rPr lang="en-AU" sz="1200" b="1" dirty="0" smtClean="0">
                <a:solidFill>
                  <a:schemeClr val="tx2">
                    <a:lumMod val="60000"/>
                    <a:lumOff val="40000"/>
                  </a:schemeClr>
                </a:solidFill>
                <a:latin typeface="Arial" pitchFamily="34" charset="0"/>
                <a:ea typeface="Calibri" pitchFamily="34" charset="0"/>
                <a:cs typeface="Times New Roman" pitchFamily="18" charset="0"/>
              </a:rPr>
              <a:t>Community</a:t>
            </a:r>
            <a:endParaRPr lang="en-AU" sz="1200" dirty="0" smtClean="0">
              <a:solidFill>
                <a:schemeClr val="tx2">
                  <a:lumMod val="60000"/>
                  <a:lumOff val="40000"/>
                </a:schemeClr>
              </a:solidFill>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Construction </a:t>
            </a:r>
            <a:r>
              <a:rPr lang="en-AU" sz="1200" dirty="0">
                <a:latin typeface="Arial" pitchFamily="34" charset="0"/>
                <a:ea typeface="Calibri" pitchFamily="34" charset="0"/>
                <a:cs typeface="Times New Roman" pitchFamily="18" charset="0"/>
              </a:rPr>
              <a:t>and fixing existing water system: rehabilitating a gravity water pump and training the community to maintain it, fencing off at least one spring, and promoting use of clean water. </a:t>
            </a:r>
            <a:endParaRPr lang="en-AU" sz="1200" dirty="0" smtClean="0">
              <a:latin typeface="Arial" pitchFamily="34" charset="0"/>
              <a:cs typeface="Arial" pitchFamily="34" charset="0"/>
            </a:endParaRPr>
          </a:p>
          <a:p>
            <a:pPr marL="171450" lvl="0" indent="-171450" fontAlgn="base">
              <a:spcBef>
                <a:spcPct val="0"/>
              </a:spcBef>
              <a:spcAft>
                <a:spcPct val="0"/>
              </a:spcAft>
              <a:buFont typeface="Arial"/>
              <a:buChar char="•"/>
            </a:pPr>
            <a:r>
              <a:rPr lang="en-AU" sz="1200" dirty="0" smtClean="0">
                <a:latin typeface="Arial" pitchFamily="34" charset="0"/>
                <a:ea typeface="Calibri" pitchFamily="34" charset="0"/>
                <a:cs typeface="Times New Roman" pitchFamily="18" charset="0"/>
              </a:rPr>
              <a:t>Awareness </a:t>
            </a:r>
            <a:r>
              <a:rPr lang="en-AU" sz="1200" dirty="0">
                <a:latin typeface="Arial" pitchFamily="34" charset="0"/>
                <a:ea typeface="Calibri" pitchFamily="34" charset="0"/>
                <a:cs typeface="Times New Roman" pitchFamily="18" charset="0"/>
              </a:rPr>
              <a:t>raising about the importance of forest and nature conservation and also reforestation if a pilot plot in a high landslide risk zone. </a:t>
            </a:r>
            <a:endParaRPr lang="en-AU" sz="1200" dirty="0">
              <a:latin typeface="Arial" pitchFamily="34" charset="0"/>
              <a:cs typeface="Arial" pitchFamily="34" charset="0"/>
            </a:endParaRPr>
          </a:p>
          <a:p>
            <a:pPr lvl="1" eaLnBrk="0" fontAlgn="base" hangingPunct="0">
              <a:spcBef>
                <a:spcPct val="0"/>
              </a:spcBef>
              <a:spcAft>
                <a:spcPct val="0"/>
              </a:spcAft>
              <a:buFont typeface="Symbol" pitchFamily="18" charset="2"/>
              <a:buChar char=""/>
            </a:pPr>
            <a:endParaRPr lang="en-AU" sz="1200" dirty="0">
              <a:latin typeface="Arial" pitchFamily="34" charset="0"/>
              <a:cs typeface="Arial" pitchFamily="34" charset="0"/>
            </a:endParaRPr>
          </a:p>
          <a:p>
            <a:pPr lvl="1" eaLnBrk="0" fontAlgn="base" hangingPunct="0">
              <a:spcBef>
                <a:spcPct val="0"/>
              </a:spcBef>
              <a:spcAft>
                <a:spcPct val="0"/>
              </a:spcAft>
              <a:buFont typeface="Symbol" pitchFamily="18" charset="2"/>
              <a:buChar char=""/>
            </a:pPr>
            <a:endParaRPr lang="en-AU" sz="1200" dirty="0">
              <a:latin typeface="Arial" pitchFamily="34" charset="0"/>
              <a:cs typeface="Arial" pitchFamily="34" charset="0"/>
            </a:endParaRPr>
          </a:p>
        </p:txBody>
      </p:sp>
    </p:spTree>
    <p:extLst>
      <p:ext uri="{BB962C8B-B14F-4D97-AF65-F5344CB8AC3E}">
        <p14:creationId xmlns:p14="http://schemas.microsoft.com/office/powerpoint/2010/main" val="17261343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8594" b="8672"/>
          <a:stretch/>
        </p:blipFill>
        <p:spPr>
          <a:xfrm>
            <a:off x="2915818" y="1564976"/>
            <a:ext cx="3744414" cy="2080047"/>
          </a:xfrm>
          <a:prstGeom prst="rect">
            <a:avLst/>
          </a:prstGeom>
        </p:spPr>
      </p:pic>
      <p:sp>
        <p:nvSpPr>
          <p:cNvPr id="6" name="Rectangle 5"/>
          <p:cNvSpPr/>
          <p:nvPr/>
        </p:nvSpPr>
        <p:spPr>
          <a:xfrm>
            <a:off x="6444208" y="1556792"/>
            <a:ext cx="3024336" cy="2088232"/>
          </a:xfrm>
          <a:prstGeom prst="rect">
            <a:avLst/>
          </a:prstGeom>
          <a:solidFill>
            <a:srgbClr val="558ED5"/>
          </a:solidFill>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07" y="1552089"/>
            <a:ext cx="3136459" cy="2090973"/>
          </a:xfrm>
          <a:prstGeom prst="rect">
            <a:avLst/>
          </a:prstGeom>
        </p:spPr>
      </p:pic>
      <p:sp>
        <p:nvSpPr>
          <p:cNvPr id="8" name="Title 1"/>
          <p:cNvSpPr txBox="1">
            <a:spLocks/>
          </p:cNvSpPr>
          <p:nvPr/>
        </p:nvSpPr>
        <p:spPr bwMode="auto">
          <a:xfrm>
            <a:off x="615752" y="-99392"/>
            <a:ext cx="4172272" cy="1568333"/>
          </a:xfrm>
          <a:prstGeom prst="rect">
            <a:avLst/>
          </a:prstGeom>
          <a:noFill/>
          <a:ln w="9525">
            <a:noFill/>
            <a:miter lim="800000"/>
            <a:headEnd/>
            <a:tailEnd/>
          </a:ln>
        </p:spPr>
        <p:txBody>
          <a:bodyPr anchor="ctr"/>
          <a:lstStyle/>
          <a:p>
            <a:pPr defTabSz="457200"/>
            <a:r>
              <a:rPr lang="en-GB" sz="4400" dirty="0" smtClean="0">
                <a:solidFill>
                  <a:prstClr val="white"/>
                </a:solidFill>
                <a:cs typeface="Arial" charset="0"/>
              </a:rPr>
              <a:t>PNG</a:t>
            </a:r>
            <a:endParaRPr lang="en-US" sz="4400" dirty="0">
              <a:solidFill>
                <a:prstClr val="white"/>
              </a:solidFill>
            </a:endParaRPr>
          </a:p>
        </p:txBody>
      </p:sp>
      <p:cxnSp>
        <p:nvCxnSpPr>
          <p:cNvPr id="14" name="Straight Connector 13"/>
          <p:cNvCxnSpPr/>
          <p:nvPr/>
        </p:nvCxnSpPr>
        <p:spPr>
          <a:xfrm>
            <a:off x="467544" y="136075"/>
            <a:ext cx="4193" cy="1132685"/>
          </a:xfrm>
          <a:prstGeom prst="line">
            <a:avLst/>
          </a:prstGeom>
          <a:ln w="6350">
            <a:solidFill>
              <a:srgbClr val="F3F2E9"/>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6876256" y="2002195"/>
            <a:ext cx="2736304" cy="1138773"/>
          </a:xfrm>
          <a:prstGeom prst="rect">
            <a:avLst/>
          </a:prstGeom>
          <a:noFill/>
        </p:spPr>
        <p:txBody>
          <a:bodyPr wrap="square" rtlCol="0">
            <a:spAutoFit/>
          </a:bodyPr>
          <a:lstStyle/>
          <a:p>
            <a:pPr lvl="0" fontAlgn="base">
              <a:spcBef>
                <a:spcPct val="0"/>
              </a:spcBef>
              <a:spcAft>
                <a:spcPct val="0"/>
              </a:spcAft>
            </a:pPr>
            <a:r>
              <a:rPr lang="en-AU" sz="1400" b="1" i="1" u="sng" dirty="0">
                <a:solidFill>
                  <a:srgbClr val="FFFF00"/>
                </a:solidFill>
                <a:latin typeface="Calibri" pitchFamily="34" charset="0"/>
                <a:cs typeface="Arial" pitchFamily="34" charset="0"/>
              </a:rPr>
              <a:t>Pilot Sites: </a:t>
            </a:r>
          </a:p>
          <a:p>
            <a:pPr lvl="0" eaLnBrk="0" fontAlgn="base" hangingPunct="0">
              <a:spcBef>
                <a:spcPct val="0"/>
              </a:spcBef>
              <a:spcAft>
                <a:spcPct val="0"/>
              </a:spcAft>
            </a:pPr>
            <a:r>
              <a:rPr lang="en-AU" dirty="0" smtClean="0">
                <a:solidFill>
                  <a:schemeClr val="bg1"/>
                </a:solidFill>
                <a:latin typeface="Arial" pitchFamily="34" charset="0"/>
                <a:ea typeface="Calibri" pitchFamily="34" charset="0"/>
                <a:cs typeface="Times New Roman" pitchFamily="18" charset="0"/>
              </a:rPr>
              <a:t>1. </a:t>
            </a:r>
            <a:r>
              <a:rPr lang="en-AU" dirty="0" err="1">
                <a:solidFill>
                  <a:schemeClr val="bg1"/>
                </a:solidFill>
              </a:rPr>
              <a:t>Inawabui</a:t>
            </a:r>
            <a:r>
              <a:rPr lang="en-AU" dirty="0">
                <a:solidFill>
                  <a:schemeClr val="bg1"/>
                </a:solidFill>
              </a:rPr>
              <a:t/>
            </a:r>
            <a:br>
              <a:rPr lang="en-AU" dirty="0">
                <a:solidFill>
                  <a:schemeClr val="bg1"/>
                </a:solidFill>
              </a:rPr>
            </a:br>
            <a:r>
              <a:rPr lang="en-AU" dirty="0">
                <a:solidFill>
                  <a:schemeClr val="bg1"/>
                </a:solidFill>
              </a:rPr>
              <a:t>2. Mailu Island</a:t>
            </a:r>
            <a:br>
              <a:rPr lang="en-AU" dirty="0">
                <a:solidFill>
                  <a:schemeClr val="bg1"/>
                </a:solidFill>
              </a:rPr>
            </a:br>
            <a:r>
              <a:rPr lang="en-AU" dirty="0">
                <a:solidFill>
                  <a:schemeClr val="bg1"/>
                </a:solidFill>
              </a:rPr>
              <a:t>3. </a:t>
            </a:r>
            <a:r>
              <a:rPr lang="en-AU" smtClean="0">
                <a:solidFill>
                  <a:schemeClr val="bg1"/>
                </a:solidFill>
              </a:rPr>
              <a:t>Manumanu</a:t>
            </a:r>
            <a:endParaRPr lang="en-US" b="1" dirty="0">
              <a:solidFill>
                <a:schemeClr val="bg1"/>
              </a:solidFill>
            </a:endParaRPr>
          </a:p>
        </p:txBody>
      </p:sp>
      <p:sp>
        <p:nvSpPr>
          <p:cNvPr id="11" name="Rectangle 4"/>
          <p:cNvSpPr>
            <a:spLocks noChangeArrowheads="1"/>
          </p:cNvSpPr>
          <p:nvPr/>
        </p:nvSpPr>
        <p:spPr bwMode="auto">
          <a:xfrm>
            <a:off x="467544" y="4005064"/>
            <a:ext cx="8496944" cy="24006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1500" dirty="0" smtClean="0">
                <a:solidFill>
                  <a:srgbClr val="558ED5"/>
                </a:solidFill>
                <a:latin typeface="Aril"/>
                <a:cs typeface="Aril"/>
              </a:rPr>
              <a:t>1. </a:t>
            </a:r>
            <a:r>
              <a:rPr lang="en-US" sz="1500" dirty="0" err="1" smtClean="0">
                <a:solidFill>
                  <a:srgbClr val="558ED5"/>
                </a:solidFill>
                <a:latin typeface="Aril"/>
                <a:cs typeface="Aril"/>
              </a:rPr>
              <a:t>Inawabui</a:t>
            </a:r>
            <a:endParaRPr lang="en-US" sz="1500" dirty="0">
              <a:solidFill>
                <a:srgbClr val="558ED5"/>
              </a:solidFill>
              <a:latin typeface="Aril"/>
              <a:cs typeface="Aril"/>
            </a:endParaRPr>
          </a:p>
          <a:p>
            <a:pPr marL="285750" indent="-285750">
              <a:buFont typeface="Arial"/>
              <a:buChar char="•"/>
            </a:pPr>
            <a:r>
              <a:rPr lang="en-US" sz="1500" dirty="0" smtClean="0">
                <a:latin typeface="Aril"/>
                <a:cs typeface="Aril"/>
              </a:rPr>
              <a:t>The community members have agreed to have water tanks installed in their community</a:t>
            </a:r>
            <a:endParaRPr lang="en-US" sz="1500" dirty="0">
              <a:latin typeface="Aril"/>
              <a:cs typeface="Aril"/>
            </a:endParaRPr>
          </a:p>
          <a:p>
            <a:pPr marL="342900" indent="-342900"/>
            <a:endParaRPr lang="en-US" sz="1500" dirty="0">
              <a:latin typeface="Aril"/>
              <a:cs typeface="Aril"/>
            </a:endParaRPr>
          </a:p>
          <a:p>
            <a:r>
              <a:rPr lang="en-US" sz="1500" dirty="0">
                <a:solidFill>
                  <a:schemeClr val="tx2">
                    <a:lumMod val="60000"/>
                    <a:lumOff val="40000"/>
                  </a:schemeClr>
                </a:solidFill>
                <a:latin typeface="Aril"/>
                <a:cs typeface="Aril"/>
              </a:rPr>
              <a:t>2. </a:t>
            </a:r>
            <a:r>
              <a:rPr lang="en-US" sz="1500" dirty="0" err="1">
                <a:solidFill>
                  <a:schemeClr val="tx2">
                    <a:lumMod val="60000"/>
                    <a:lumOff val="40000"/>
                  </a:schemeClr>
                </a:solidFill>
                <a:latin typeface="Aril"/>
                <a:cs typeface="Aril"/>
              </a:rPr>
              <a:t>Mailu</a:t>
            </a:r>
            <a:r>
              <a:rPr lang="en-US" sz="1500" dirty="0">
                <a:solidFill>
                  <a:schemeClr val="tx2">
                    <a:lumMod val="60000"/>
                    <a:lumOff val="40000"/>
                  </a:schemeClr>
                </a:solidFill>
                <a:latin typeface="Aril"/>
                <a:cs typeface="Aril"/>
              </a:rPr>
              <a:t> Island</a:t>
            </a:r>
          </a:p>
          <a:p>
            <a:pPr marL="285750" indent="-285750">
              <a:buFont typeface="Arial"/>
              <a:buChar char="•"/>
            </a:pPr>
            <a:r>
              <a:rPr lang="en-US" sz="1500" dirty="0" smtClean="0">
                <a:latin typeface="Aril"/>
                <a:cs typeface="Aril"/>
              </a:rPr>
              <a:t>It </a:t>
            </a:r>
            <a:r>
              <a:rPr lang="en-US" sz="1500" dirty="0">
                <a:latin typeface="Aril"/>
                <a:cs typeface="Aril"/>
              </a:rPr>
              <a:t>was agreed by the community during prioritizing session </a:t>
            </a:r>
            <a:r>
              <a:rPr lang="en-US" sz="1500" dirty="0" smtClean="0">
                <a:latin typeface="Aril"/>
                <a:cs typeface="Aril"/>
              </a:rPr>
              <a:t>that </a:t>
            </a:r>
            <a:r>
              <a:rPr lang="en-US" sz="1500" dirty="0">
                <a:latin typeface="Aril"/>
                <a:cs typeface="Aril"/>
              </a:rPr>
              <a:t>Water Resources and Security was the major issue in </a:t>
            </a:r>
            <a:r>
              <a:rPr lang="en-US" sz="1500" dirty="0" smtClean="0">
                <a:latin typeface="Aril"/>
                <a:cs typeface="Aril"/>
              </a:rPr>
              <a:t>the </a:t>
            </a:r>
            <a:r>
              <a:rPr lang="en-US" sz="1500" dirty="0">
                <a:latin typeface="Aril"/>
                <a:cs typeface="Aril"/>
              </a:rPr>
              <a:t>island</a:t>
            </a:r>
          </a:p>
          <a:p>
            <a:endParaRPr lang="en-US" sz="1500" dirty="0">
              <a:latin typeface="Aril"/>
              <a:cs typeface="Aril"/>
            </a:endParaRPr>
          </a:p>
          <a:p>
            <a:r>
              <a:rPr lang="en-US" sz="1500" dirty="0">
                <a:solidFill>
                  <a:srgbClr val="558ED5"/>
                </a:solidFill>
                <a:latin typeface="Aril"/>
                <a:cs typeface="Aril"/>
              </a:rPr>
              <a:t>3. </a:t>
            </a:r>
            <a:r>
              <a:rPr lang="en-US" sz="1500" dirty="0" smtClean="0">
                <a:solidFill>
                  <a:srgbClr val="558ED5"/>
                </a:solidFill>
                <a:latin typeface="Aril"/>
                <a:cs typeface="Aril"/>
              </a:rPr>
              <a:t>Manumanu</a:t>
            </a:r>
            <a:endParaRPr lang="en-US" sz="1500" dirty="0">
              <a:solidFill>
                <a:srgbClr val="558ED5"/>
              </a:solidFill>
              <a:latin typeface="Aril"/>
              <a:cs typeface="Aril"/>
            </a:endParaRPr>
          </a:p>
          <a:p>
            <a:pPr marL="285750" indent="-285750">
              <a:buFont typeface="Arial"/>
              <a:buChar char="•"/>
            </a:pPr>
            <a:r>
              <a:rPr lang="en-US" sz="1500" dirty="0">
                <a:latin typeface="Aril"/>
                <a:cs typeface="Aril"/>
              </a:rPr>
              <a:t> </a:t>
            </a:r>
            <a:r>
              <a:rPr lang="en-US" sz="1500" dirty="0" smtClean="0">
                <a:latin typeface="Aril"/>
                <a:cs typeface="Aril"/>
              </a:rPr>
              <a:t>water tanks will also be installed in the community as agreed to by its members.</a:t>
            </a:r>
            <a:endParaRPr lang="en-US" sz="1500" dirty="0">
              <a:latin typeface="Aril"/>
              <a:cs typeface="Aril"/>
            </a:endParaRPr>
          </a:p>
          <a:p>
            <a:endParaRPr lang="en-AU" sz="1500" dirty="0">
              <a:latin typeface="Aril"/>
              <a:cs typeface="Aril"/>
            </a:endParaRPr>
          </a:p>
        </p:txBody>
      </p:sp>
    </p:spTree>
    <p:extLst>
      <p:ext uri="{BB962C8B-B14F-4D97-AF65-F5344CB8AC3E}">
        <p14:creationId xmlns:p14="http://schemas.microsoft.com/office/powerpoint/2010/main" val="39962126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Benefits of DDR/CCA in Tonga</a:t>
            </a:r>
            <a:endParaRPr lang="en-AU" dirty="0"/>
          </a:p>
        </p:txBody>
      </p:sp>
      <p:sp>
        <p:nvSpPr>
          <p:cNvPr id="3" name="Content Placeholder 2"/>
          <p:cNvSpPr>
            <a:spLocks noGrp="1"/>
          </p:cNvSpPr>
          <p:nvPr>
            <p:ph idx="1"/>
          </p:nvPr>
        </p:nvSpPr>
        <p:spPr/>
        <p:txBody>
          <a:bodyPr/>
          <a:lstStyle/>
          <a:p>
            <a:r>
              <a:rPr lang="en-AU" dirty="0" smtClean="0"/>
              <a:t>In 2010 Tonga developed a JNAP for DRR and CCA, which included widespread consultation, and an investment plan for the period 2010-2015</a:t>
            </a:r>
          </a:p>
          <a:p>
            <a:r>
              <a:rPr lang="en-AU" dirty="0" smtClean="0"/>
              <a:t>This provided a blueprint for other donors and projects and direction as to where to target their funding e.g. GCCA: PSIS</a:t>
            </a:r>
            <a:endParaRPr lang="en-AU"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25</a:t>
            </a:fld>
            <a:endParaRPr lang="en-US">
              <a:solidFill>
                <a:srgbClr val="000000"/>
              </a:solidFill>
            </a:endParaRPr>
          </a:p>
        </p:txBody>
      </p:sp>
    </p:spTree>
    <p:extLst>
      <p:ext uri="{BB962C8B-B14F-4D97-AF65-F5344CB8AC3E}">
        <p14:creationId xmlns:p14="http://schemas.microsoft.com/office/powerpoint/2010/main" val="1054162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Thank you</a:t>
            </a:r>
            <a:endParaRPr lang="en-AU" dirty="0"/>
          </a:p>
        </p:txBody>
      </p:sp>
      <p:sp>
        <p:nvSpPr>
          <p:cNvPr id="3" name="Content Placeholder 2"/>
          <p:cNvSpPr>
            <a:spLocks noGrp="1"/>
          </p:cNvSpPr>
          <p:nvPr>
            <p:ph idx="1"/>
          </p:nvPr>
        </p:nvSpPr>
        <p:spPr/>
        <p:txBody>
          <a:bodyPr/>
          <a:lstStyle/>
          <a:p>
            <a:endParaRPr lang="en-AU" dirty="0" smtClean="0"/>
          </a:p>
          <a:p>
            <a:endParaRPr lang="en-AU" dirty="0"/>
          </a:p>
          <a:p>
            <a:pPr marL="0" indent="0" algn="ctr">
              <a:buNone/>
            </a:pPr>
            <a:r>
              <a:rPr lang="en-AU" sz="4400" dirty="0" smtClean="0"/>
              <a:t>Thank you</a:t>
            </a:r>
            <a:endParaRPr lang="en-AU" sz="4400"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26</a:t>
            </a:fld>
            <a:endParaRPr lang="en-US">
              <a:solidFill>
                <a:srgbClr val="000000"/>
              </a:solidFill>
            </a:endParaRPr>
          </a:p>
        </p:txBody>
      </p:sp>
    </p:spTree>
    <p:extLst>
      <p:ext uri="{BB962C8B-B14F-4D97-AF65-F5344CB8AC3E}">
        <p14:creationId xmlns:p14="http://schemas.microsoft.com/office/powerpoint/2010/main" val="4137069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 (2).jpg"/>
          <p:cNvPicPr>
            <a:picLocks noChangeAspect="1"/>
          </p:cNvPicPr>
          <p:nvPr/>
        </p:nvPicPr>
        <p:blipFill>
          <a:blip r:embed="rId2" cstate="print"/>
          <a:stretch>
            <a:fillRect/>
          </a:stretch>
        </p:blipFill>
        <p:spPr>
          <a:xfrm>
            <a:off x="0" y="0"/>
            <a:ext cx="9144000" cy="6857999"/>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3200" dirty="0" smtClean="0"/>
              <a:t>Roadmap towards an integrated Regional Strategy for Climate and Disaster Resilient Development</a:t>
            </a:r>
            <a:endParaRPr lang="en-AU" sz="3200" dirty="0"/>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4</a:t>
            </a:fld>
            <a:endParaRPr lang="en-US">
              <a:solidFill>
                <a:srgbClr val="000000"/>
              </a:solidFill>
            </a:endParaRPr>
          </a:p>
        </p:txBody>
      </p:sp>
      <p:pic>
        <p:nvPicPr>
          <p:cNvPr id="6"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1200" y="1828800"/>
            <a:ext cx="3048000" cy="3858229"/>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6"/>
          <p:cNvSpPr>
            <a:spLocks noGrp="1"/>
          </p:cNvSpPr>
          <p:nvPr>
            <p:ph idx="1"/>
          </p:nvPr>
        </p:nvSpPr>
        <p:spPr>
          <a:xfrm>
            <a:off x="457200" y="1709738"/>
            <a:ext cx="4800600" cy="4691062"/>
          </a:xfrm>
        </p:spPr>
        <p:txBody>
          <a:bodyPr/>
          <a:lstStyle/>
          <a:p>
            <a:r>
              <a:rPr lang="en-AU" sz="2000" u="sng" dirty="0" smtClean="0"/>
              <a:t>Process </a:t>
            </a:r>
            <a:r>
              <a:rPr lang="en-AU" sz="2000" dirty="0" smtClean="0"/>
              <a:t>to develop an integrated regional strategy for Disaster Risk</a:t>
            </a:r>
            <a:r>
              <a:rPr lang="en-AU" sz="2000" b="1" dirty="0" smtClean="0"/>
              <a:t> Roadmap towards an integrated Regional Strategy for Climate &amp; Disaster Resilient Development in the Pacific. (SRDP)</a:t>
            </a:r>
            <a:r>
              <a:rPr lang="en-AU" sz="2000" dirty="0" smtClean="0"/>
              <a:t> Management and Climate Change for the Pacific</a:t>
            </a:r>
          </a:p>
          <a:p>
            <a:r>
              <a:rPr lang="en-AU" sz="2000" dirty="0" smtClean="0"/>
              <a:t>Key Output:</a:t>
            </a:r>
          </a:p>
          <a:p>
            <a:pPr lvl="1"/>
            <a:r>
              <a:rPr lang="en-AU" sz="2400" b="1" dirty="0" smtClean="0"/>
              <a:t>“Strategy for Climate and Disaster Resilient Development for the Pacific” </a:t>
            </a:r>
            <a:r>
              <a:rPr lang="en-AU" sz="2400" dirty="0" smtClean="0"/>
              <a:t>(SRDP)</a:t>
            </a:r>
          </a:p>
          <a:p>
            <a:endParaRPr lang="en-US" sz="2400" dirty="0"/>
          </a:p>
        </p:txBody>
      </p:sp>
    </p:spTree>
    <p:extLst>
      <p:ext uri="{BB962C8B-B14F-4D97-AF65-F5344CB8AC3E}">
        <p14:creationId xmlns:p14="http://schemas.microsoft.com/office/powerpoint/2010/main" val="16788084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p:cNvSpPr>
          <p:nvPr>
            <p:ph type="title"/>
          </p:nvPr>
        </p:nvSpPr>
        <p:spPr>
          <a:xfrm>
            <a:off x="457200" y="274638"/>
            <a:ext cx="8229600" cy="715962"/>
          </a:xfrm>
        </p:spPr>
        <p:txBody>
          <a:bodyPr>
            <a:normAutofit fontScale="90000"/>
          </a:bodyPr>
          <a:lstStyle/>
          <a:p>
            <a:r>
              <a:rPr lang="en-US" b="1" dirty="0" smtClean="0"/>
              <a:t>Why integrate?</a:t>
            </a:r>
            <a:endParaRPr lang="en-US" sz="3200" dirty="0" smtClean="0"/>
          </a:p>
        </p:txBody>
      </p:sp>
      <p:sp>
        <p:nvSpPr>
          <p:cNvPr id="72710" name="Rectangle 6"/>
          <p:cNvSpPr>
            <a:spLocks noGrp="1"/>
          </p:cNvSpPr>
          <p:nvPr>
            <p:ph type="body" idx="1"/>
          </p:nvPr>
        </p:nvSpPr>
        <p:spPr>
          <a:xfrm>
            <a:off x="457200" y="1600200"/>
            <a:ext cx="5943600" cy="4953000"/>
          </a:xfrm>
        </p:spPr>
        <p:txBody>
          <a:bodyPr>
            <a:normAutofit fontScale="92500" lnSpcReduction="20000"/>
          </a:bodyPr>
          <a:lstStyle/>
          <a:p>
            <a:pPr>
              <a:lnSpc>
                <a:spcPct val="90000"/>
              </a:lnSpc>
            </a:pPr>
            <a:r>
              <a:rPr lang="en-GB" sz="2600" dirty="0" smtClean="0"/>
              <a:t>Existing frameworks for DRM and CCA&amp;M run their course in 2015</a:t>
            </a:r>
          </a:p>
          <a:p>
            <a:pPr>
              <a:lnSpc>
                <a:spcPct val="90000"/>
              </a:lnSpc>
            </a:pPr>
            <a:r>
              <a:rPr lang="en-GB" sz="2600" dirty="0" smtClean="0"/>
              <a:t>Various regional and national consultations acknowledge and support integration</a:t>
            </a:r>
          </a:p>
          <a:p>
            <a:pPr>
              <a:lnSpc>
                <a:spcPct val="90000"/>
              </a:lnSpc>
              <a:buNone/>
            </a:pPr>
            <a:endParaRPr lang="en-GB" sz="2600" dirty="0" smtClean="0"/>
          </a:p>
          <a:p>
            <a:pPr lvl="1">
              <a:lnSpc>
                <a:spcPct val="90000"/>
              </a:lnSpc>
            </a:pPr>
            <a:r>
              <a:rPr lang="en-GB" sz="1800" dirty="0" smtClean="0"/>
              <a:t>EU Climate Change Dialogue: February 2011</a:t>
            </a:r>
          </a:p>
          <a:p>
            <a:pPr lvl="1">
              <a:lnSpc>
                <a:spcPct val="90000"/>
              </a:lnSpc>
            </a:pPr>
            <a:r>
              <a:rPr lang="en-GB" sz="1800" dirty="0" smtClean="0"/>
              <a:t>PCCR: March 2011</a:t>
            </a:r>
          </a:p>
          <a:p>
            <a:pPr lvl="1">
              <a:lnSpc>
                <a:spcPct val="90000"/>
              </a:lnSpc>
            </a:pPr>
            <a:r>
              <a:rPr lang="en-GB" sz="1800" dirty="0" smtClean="0"/>
              <a:t>3</a:t>
            </a:r>
            <a:r>
              <a:rPr lang="en-GB" sz="1800" baseline="30000" dirty="0" smtClean="0"/>
              <a:t>rd</a:t>
            </a:r>
            <a:r>
              <a:rPr lang="en-GB" sz="1800" dirty="0" smtClean="0"/>
              <a:t> Session of the Pacific Platform for DRM: August 2011, 2010</a:t>
            </a:r>
          </a:p>
          <a:p>
            <a:pPr lvl="1">
              <a:lnSpc>
                <a:spcPct val="90000"/>
              </a:lnSpc>
            </a:pPr>
            <a:r>
              <a:rPr lang="en-GB" sz="1800" dirty="0" smtClean="0"/>
              <a:t>14</a:t>
            </a:r>
            <a:r>
              <a:rPr lang="en-GB" sz="1800" baseline="30000" dirty="0" smtClean="0"/>
              <a:t>th</a:t>
            </a:r>
            <a:r>
              <a:rPr lang="en-GB" sz="1800" dirty="0" smtClean="0"/>
              <a:t> Regional Met Service Directors: August 2011</a:t>
            </a:r>
          </a:p>
          <a:p>
            <a:pPr lvl="1">
              <a:lnSpc>
                <a:spcPct val="90000"/>
              </a:lnSpc>
            </a:pPr>
            <a:r>
              <a:rPr lang="en-GB" sz="1800" dirty="0" smtClean="0"/>
              <a:t>SPREP Governing Council: September 2011</a:t>
            </a:r>
          </a:p>
          <a:p>
            <a:pPr lvl="1">
              <a:lnSpc>
                <a:spcPct val="90000"/>
              </a:lnSpc>
            </a:pPr>
            <a:r>
              <a:rPr lang="en-GB" sz="1800" dirty="0" smtClean="0"/>
              <a:t>SOPAC Division Meeting: October 2011</a:t>
            </a:r>
          </a:p>
          <a:p>
            <a:pPr lvl="1">
              <a:lnSpc>
                <a:spcPct val="90000"/>
              </a:lnSpc>
            </a:pPr>
            <a:r>
              <a:rPr lang="en-GB" sz="1800" dirty="0" smtClean="0"/>
              <a:t>SPC CRGA: November 2011</a:t>
            </a:r>
          </a:p>
          <a:p>
            <a:pPr lvl="1">
              <a:lnSpc>
                <a:spcPct val="90000"/>
              </a:lnSpc>
            </a:pPr>
            <a:r>
              <a:rPr lang="en-GB" sz="1800" dirty="0" smtClean="0"/>
              <a:t>Regional launch of WB Policy &amp; Practice Note for Climate and Disaster Resilient Development: June 2012</a:t>
            </a:r>
          </a:p>
          <a:p>
            <a:pPr lvl="1">
              <a:lnSpc>
                <a:spcPct val="90000"/>
              </a:lnSpc>
            </a:pPr>
            <a:r>
              <a:rPr lang="en-GB" sz="1800" dirty="0" smtClean="0"/>
              <a:t>2011 – 2013 National Progress Reviews for the HFA and Pac DRR&amp;DM framework: June – Sept 2012</a:t>
            </a:r>
          </a:p>
          <a:p>
            <a:pPr lvl="1">
              <a:lnSpc>
                <a:spcPct val="90000"/>
              </a:lnSpc>
            </a:pPr>
            <a:r>
              <a:rPr lang="en-GB" sz="1800" dirty="0" smtClean="0"/>
              <a:t>PIC JNAP initiatives: 2010 and Ongoing</a:t>
            </a:r>
          </a:p>
        </p:txBody>
      </p:sp>
      <p:pic>
        <p:nvPicPr>
          <p:cNvPr id="25" name="Picture 3"/>
          <p:cNvPicPr>
            <a:picLocks noChangeAspect="1" noChangeArrowheads="1"/>
          </p:cNvPicPr>
          <p:nvPr/>
        </p:nvPicPr>
        <p:blipFill>
          <a:blip r:embed="rId3" cstate="print"/>
          <a:srcRect/>
          <a:stretch>
            <a:fillRect/>
          </a:stretch>
        </p:blipFill>
        <p:spPr>
          <a:xfrm>
            <a:off x="6477000" y="1219200"/>
            <a:ext cx="2310400" cy="1538288"/>
          </a:xfrm>
          <a:prstGeom prst="rect">
            <a:avLst/>
          </a:prstGeom>
          <a:noFill/>
          <a:ln/>
        </p:spPr>
      </p:pic>
      <p:pic>
        <p:nvPicPr>
          <p:cNvPr id="26" name="Picture 2"/>
          <p:cNvPicPr>
            <a:picLocks noChangeAspect="1" noChangeArrowheads="1"/>
          </p:cNvPicPr>
          <p:nvPr/>
        </p:nvPicPr>
        <p:blipFill>
          <a:blip r:embed="rId4" cstate="print"/>
          <a:srcRect/>
          <a:stretch>
            <a:fillRect/>
          </a:stretch>
        </p:blipFill>
        <p:spPr bwMode="auto">
          <a:xfrm>
            <a:off x="6705600" y="3200400"/>
            <a:ext cx="1883492" cy="1981200"/>
          </a:xfrm>
          <a:prstGeom prst="rect">
            <a:avLst/>
          </a:prstGeom>
          <a:noFill/>
          <a:ln w="9525">
            <a:noFill/>
            <a:miter lim="800000"/>
            <a:headEnd/>
            <a:tailEnd/>
          </a:ln>
          <a:effectLst/>
        </p:spPr>
      </p:pic>
    </p:spTree>
    <p:extLst>
      <p:ext uri="{BB962C8B-B14F-4D97-AF65-F5344CB8AC3E}">
        <p14:creationId xmlns:p14="http://schemas.microsoft.com/office/powerpoint/2010/main" val="10341400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‘Roadmap’ Outputs</a:t>
            </a:r>
            <a:endParaRPr lang="en-US" b="1" dirty="0"/>
          </a:p>
        </p:txBody>
      </p:sp>
      <p:sp>
        <p:nvSpPr>
          <p:cNvPr id="3" name="Content Placeholder 2"/>
          <p:cNvSpPr>
            <a:spLocks noGrp="1"/>
          </p:cNvSpPr>
          <p:nvPr>
            <p:ph idx="1"/>
          </p:nvPr>
        </p:nvSpPr>
        <p:spPr>
          <a:xfrm>
            <a:off x="762000" y="1600200"/>
            <a:ext cx="5791200" cy="4525963"/>
          </a:xfrm>
        </p:spPr>
        <p:txBody>
          <a:bodyPr>
            <a:normAutofit fontScale="92500" lnSpcReduction="20000"/>
          </a:bodyPr>
          <a:lstStyle/>
          <a:p>
            <a:pPr marL="514350" indent="-514350">
              <a:buFont typeface="+mj-lt"/>
              <a:buAutoNum type="arabicPeriod"/>
            </a:pPr>
            <a:r>
              <a:rPr lang="en-US" dirty="0" smtClean="0"/>
              <a:t>Integrated strategy – Strategy for Disaster and Climate Resilient Development </a:t>
            </a:r>
            <a:r>
              <a:rPr lang="en-US" sz="2600" dirty="0" smtClean="0"/>
              <a:t>(guide on making communities more resilient to disasters and climate change.)</a:t>
            </a:r>
            <a:endParaRPr lang="en-US" dirty="0" smtClean="0"/>
          </a:p>
          <a:p>
            <a:pPr marL="514350" indent="-514350">
              <a:buFont typeface="+mj-lt"/>
              <a:buAutoNum type="arabicPeriod"/>
            </a:pPr>
            <a:r>
              <a:rPr lang="en-US" dirty="0" smtClean="0"/>
              <a:t>Compendium of case studies of DRM and CC over the period 2005 – 2015</a:t>
            </a:r>
          </a:p>
          <a:p>
            <a:pPr marL="514350" indent="-514350">
              <a:buFont typeface="+mj-lt"/>
              <a:buAutoNum type="arabicPeriod"/>
            </a:pPr>
            <a:r>
              <a:rPr lang="en-US" dirty="0" smtClean="0"/>
              <a:t>Regional Synthesis Report for the RFA and PIFACC</a:t>
            </a:r>
            <a:endParaRPr lang="en-US" dirty="0"/>
          </a:p>
        </p:txBody>
      </p:sp>
      <p:pic>
        <p:nvPicPr>
          <p:cNvPr id="28" name="Picture 3"/>
          <p:cNvPicPr>
            <a:picLocks noChangeAspect="1" noChangeArrowheads="1"/>
          </p:cNvPicPr>
          <p:nvPr/>
        </p:nvPicPr>
        <p:blipFill>
          <a:blip r:embed="rId3" cstate="print"/>
          <a:srcRect/>
          <a:stretch>
            <a:fillRect/>
          </a:stretch>
        </p:blipFill>
        <p:spPr>
          <a:xfrm>
            <a:off x="6858000" y="3886200"/>
            <a:ext cx="1852612" cy="1233488"/>
          </a:xfrm>
          <a:prstGeom prst="rect">
            <a:avLst/>
          </a:prstGeom>
          <a:noFill/>
          <a:ln/>
        </p:spPr>
      </p:pic>
      <p:pic>
        <p:nvPicPr>
          <p:cNvPr id="29" name="Picture 2"/>
          <p:cNvPicPr>
            <a:picLocks noChangeAspect="1" noChangeArrowheads="1"/>
          </p:cNvPicPr>
          <p:nvPr/>
        </p:nvPicPr>
        <p:blipFill>
          <a:blip r:embed="rId4" cstate="print"/>
          <a:srcRect/>
          <a:stretch>
            <a:fillRect/>
          </a:stretch>
        </p:blipFill>
        <p:spPr bwMode="auto">
          <a:xfrm>
            <a:off x="7239000" y="1905000"/>
            <a:ext cx="1438275" cy="1512887"/>
          </a:xfrm>
          <a:prstGeom prst="rect">
            <a:avLst/>
          </a:prstGeom>
          <a:noFill/>
          <a:ln w="9525">
            <a:noFill/>
            <a:miter lim="800000"/>
            <a:headEnd/>
            <a:tailEnd/>
          </a:ln>
          <a:effectLst/>
        </p:spPr>
      </p:pic>
      <p:sp>
        <p:nvSpPr>
          <p:cNvPr id="30" name="TextBox 29"/>
          <p:cNvSpPr txBox="1"/>
          <p:nvPr/>
        </p:nvSpPr>
        <p:spPr>
          <a:xfrm>
            <a:off x="6781800" y="5943600"/>
            <a:ext cx="381000" cy="584775"/>
          </a:xfrm>
          <a:prstGeom prst="rect">
            <a:avLst/>
          </a:prstGeom>
          <a:noFill/>
        </p:spPr>
        <p:txBody>
          <a:bodyPr wrap="square" rtlCol="0">
            <a:spAutoFit/>
          </a:bodyPr>
          <a:lstStyle/>
          <a:p>
            <a:pPr algn="ctr"/>
            <a:r>
              <a:rPr lang="en-AU" sz="3200" b="1" dirty="0" smtClean="0"/>
              <a:t>+</a:t>
            </a:r>
            <a:endParaRPr lang="en-AU" sz="3200" b="1" dirty="0"/>
          </a:p>
        </p:txBody>
      </p:sp>
    </p:spTree>
    <p:extLst>
      <p:ext uri="{BB962C8B-B14F-4D97-AF65-F5344CB8AC3E}">
        <p14:creationId xmlns:p14="http://schemas.microsoft.com/office/powerpoint/2010/main" val="11455287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856"/>
            <a:ext cx="9144000" cy="805707"/>
          </a:xfrm>
        </p:spPr>
        <p:txBody>
          <a:bodyPr>
            <a:normAutofit/>
          </a:bodyPr>
          <a:lstStyle/>
          <a:p>
            <a:r>
              <a:rPr lang="en-US" sz="3600" b="1" dirty="0" smtClean="0"/>
              <a:t>Support Mechanisms to the Roadmap</a:t>
            </a:r>
            <a:endParaRPr lang="en-AU" sz="3600" b="1" dirty="0"/>
          </a:p>
        </p:txBody>
      </p:sp>
      <p:sp>
        <p:nvSpPr>
          <p:cNvPr id="3" name="Content Placeholder 2"/>
          <p:cNvSpPr>
            <a:spLocks noGrp="1"/>
          </p:cNvSpPr>
          <p:nvPr>
            <p:ph idx="1"/>
          </p:nvPr>
        </p:nvSpPr>
        <p:spPr>
          <a:xfrm>
            <a:off x="0" y="1676400"/>
            <a:ext cx="9144000" cy="5181600"/>
          </a:xfrm>
        </p:spPr>
        <p:txBody>
          <a:bodyPr>
            <a:normAutofit/>
          </a:bodyPr>
          <a:lstStyle/>
          <a:p>
            <a:pPr marL="640080" lvl="1">
              <a:buFont typeface="Arial" pitchFamily="34" charset="0"/>
              <a:buChar char="•"/>
              <a:defRPr/>
            </a:pPr>
            <a:r>
              <a:rPr lang="en-AU" sz="3200" b="1" dirty="0" smtClean="0">
                <a:solidFill>
                  <a:schemeClr val="tx1"/>
                </a:solidFill>
              </a:rPr>
              <a:t>Led by a Steering Committee</a:t>
            </a:r>
            <a:r>
              <a:rPr lang="en-AU" sz="3200" dirty="0" smtClean="0">
                <a:solidFill>
                  <a:schemeClr val="tx1"/>
                </a:solidFill>
              </a:rPr>
              <a:t>:</a:t>
            </a:r>
          </a:p>
          <a:p>
            <a:pPr marL="811530" lvl="1" indent="-457200">
              <a:buFontTx/>
              <a:buChar char="-"/>
              <a:defRPr/>
            </a:pPr>
            <a:r>
              <a:rPr lang="en-AU" sz="2000" dirty="0" smtClean="0"/>
              <a:t>Pacific Climate Change Roundtable (PCCR)</a:t>
            </a:r>
          </a:p>
          <a:p>
            <a:pPr marL="811530" lvl="1" indent="-457200">
              <a:buFontTx/>
              <a:buChar char="-"/>
              <a:defRPr/>
            </a:pPr>
            <a:r>
              <a:rPr lang="en-AU" sz="2000" dirty="0" smtClean="0"/>
              <a:t>Pacific Meteorological Council (PMC) </a:t>
            </a:r>
            <a:r>
              <a:rPr lang="en-AU" sz="2000" dirty="0" smtClean="0">
                <a:solidFill>
                  <a:schemeClr val="tx2"/>
                </a:solidFill>
              </a:rPr>
              <a:t>Mulipola Ausetalia Titimaea</a:t>
            </a:r>
          </a:p>
          <a:p>
            <a:pPr marL="811530" lvl="1" indent="-457200">
              <a:buFontTx/>
              <a:buChar char="-"/>
              <a:defRPr/>
            </a:pPr>
            <a:r>
              <a:rPr lang="en-AU" sz="2000" dirty="0" smtClean="0"/>
              <a:t>SPREP Meeting </a:t>
            </a:r>
          </a:p>
          <a:p>
            <a:pPr marL="811530" lvl="1" indent="-457200">
              <a:buFontTx/>
              <a:buChar char="-"/>
              <a:defRPr/>
            </a:pPr>
            <a:r>
              <a:rPr lang="en-AU" sz="2000" dirty="0" smtClean="0"/>
              <a:t>SPC CRGA</a:t>
            </a:r>
          </a:p>
          <a:p>
            <a:pPr marL="811530" lvl="1" indent="-457200">
              <a:buFontTx/>
              <a:buChar char="-"/>
              <a:defRPr/>
            </a:pPr>
            <a:r>
              <a:rPr lang="en-AU" sz="2000" dirty="0" smtClean="0"/>
              <a:t>Pacific Regional Disaster Managers Meeting (RDMM) </a:t>
            </a:r>
            <a:r>
              <a:rPr lang="en-AU" sz="2000" dirty="0" smtClean="0">
                <a:solidFill>
                  <a:schemeClr val="tx2"/>
                </a:solidFill>
              </a:rPr>
              <a:t>Filomena Nelson</a:t>
            </a:r>
            <a:endParaRPr lang="en-AU" sz="2000" dirty="0" smtClean="0"/>
          </a:p>
          <a:p>
            <a:pPr marL="811530" lvl="1" indent="-457200">
              <a:buFontTx/>
              <a:buChar char="-"/>
              <a:defRPr/>
            </a:pPr>
            <a:r>
              <a:rPr lang="en-AU" sz="2000" dirty="0" smtClean="0"/>
              <a:t>Forum of Economic Ministers Meeting (FEMM)</a:t>
            </a:r>
          </a:p>
          <a:p>
            <a:pPr marL="354330" lvl="1" indent="0">
              <a:buNone/>
              <a:defRPr/>
            </a:pPr>
            <a:r>
              <a:rPr lang="en-AU" sz="2000" dirty="0" smtClean="0"/>
              <a:t>+ One representative for the 3 French Territories </a:t>
            </a:r>
          </a:p>
          <a:p>
            <a:pPr marL="354330" lvl="1" indent="0">
              <a:buNone/>
              <a:defRPr/>
            </a:pPr>
            <a:endParaRPr lang="en-AU" sz="2000" dirty="0" smtClean="0"/>
          </a:p>
          <a:p>
            <a:pPr marL="640080" lvl="1">
              <a:buFont typeface="Arial" pitchFamily="34" charset="0"/>
              <a:buChar char="•"/>
              <a:defRPr/>
            </a:pPr>
            <a:r>
              <a:rPr lang="en-AU" sz="2400" dirty="0" smtClean="0"/>
              <a:t>Supported </a:t>
            </a:r>
            <a:r>
              <a:rPr lang="en-AU" sz="2400" dirty="0"/>
              <a:t>by a </a:t>
            </a:r>
            <a:r>
              <a:rPr lang="en-AU" sz="2400" b="1" dirty="0">
                <a:solidFill>
                  <a:schemeClr val="tx2"/>
                </a:solidFill>
              </a:rPr>
              <a:t>Technical Working Group </a:t>
            </a:r>
            <a:r>
              <a:rPr lang="en-AU" sz="2400" dirty="0"/>
              <a:t>(SPC, SPREP, </a:t>
            </a:r>
            <a:r>
              <a:rPr lang="en-AU" sz="2400" dirty="0" smtClean="0"/>
              <a:t>UNISDR, PIFS, UNDP, USP)</a:t>
            </a:r>
            <a:r>
              <a:rPr lang="en-AU" sz="2400" b="1" dirty="0">
                <a:solidFill>
                  <a:srgbClr val="0070C0"/>
                </a:solidFill>
              </a:rPr>
              <a:t> </a:t>
            </a:r>
            <a:r>
              <a:rPr lang="en-AU" sz="2400" b="1" dirty="0" smtClean="0">
                <a:solidFill>
                  <a:srgbClr val="0070C0"/>
                </a:solidFill>
              </a:rPr>
              <a:t>  </a:t>
            </a:r>
            <a:r>
              <a:rPr lang="en-AU" sz="2000" b="1" dirty="0" smtClean="0">
                <a:solidFill>
                  <a:srgbClr val="0070C0"/>
                </a:solidFill>
              </a:rPr>
              <a:t>+ </a:t>
            </a:r>
            <a:r>
              <a:rPr lang="en-AU" sz="2000" b="1" dirty="0">
                <a:solidFill>
                  <a:srgbClr val="0070C0"/>
                </a:solidFill>
              </a:rPr>
              <a:t>2 Regional Advisors </a:t>
            </a:r>
            <a:endParaRPr lang="en-AU" sz="2400" b="1" dirty="0">
              <a:solidFill>
                <a:srgbClr val="0070C0"/>
              </a:solidFill>
            </a:endParaRPr>
          </a:p>
          <a:p>
            <a:pPr marL="354330" lvl="1" indent="0">
              <a:buNone/>
              <a:defRPr/>
            </a:pPr>
            <a:r>
              <a:rPr lang="en-AU" dirty="0"/>
              <a:t>		</a:t>
            </a:r>
            <a:endParaRPr lang="en-AU" sz="2400" dirty="0" smtClean="0"/>
          </a:p>
        </p:txBody>
      </p:sp>
    </p:spTree>
    <p:extLst>
      <p:ext uri="{BB962C8B-B14F-4D97-AF65-F5344CB8AC3E}">
        <p14:creationId xmlns:p14="http://schemas.microsoft.com/office/powerpoint/2010/main" val="13901694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6"/>
            <a:ext cx="8229600" cy="978744"/>
          </a:xfrm>
        </p:spPr>
        <p:txBody>
          <a:bodyPr/>
          <a:lstStyle/>
          <a:p>
            <a:r>
              <a:rPr lang="en-AU" sz="4000" b="1" dirty="0" smtClean="0"/>
              <a:t>Proposed Endorsement Process</a:t>
            </a:r>
            <a:endParaRPr lang="en-AU" sz="4000" b="1" dirty="0"/>
          </a:p>
        </p:txBody>
      </p:sp>
      <p:sp>
        <p:nvSpPr>
          <p:cNvPr id="3" name="Content Placeholder 2"/>
          <p:cNvSpPr>
            <a:spLocks noGrp="1"/>
          </p:cNvSpPr>
          <p:nvPr>
            <p:ph idx="1"/>
          </p:nvPr>
        </p:nvSpPr>
        <p:spPr>
          <a:xfrm>
            <a:off x="457200" y="1600200"/>
            <a:ext cx="8686800" cy="4572000"/>
          </a:xfrm>
        </p:spPr>
        <p:txBody>
          <a:bodyPr>
            <a:normAutofit fontScale="92500" lnSpcReduction="20000"/>
          </a:bodyPr>
          <a:lstStyle/>
          <a:p>
            <a:pPr>
              <a:buFont typeface="Arial" pitchFamily="34" charset="0"/>
              <a:buChar char="•"/>
              <a:defRPr/>
            </a:pPr>
            <a:r>
              <a:rPr lang="en-US" b="1" dirty="0" smtClean="0"/>
              <a:t>June </a:t>
            </a:r>
            <a:r>
              <a:rPr lang="en-US" b="1" dirty="0"/>
              <a:t>2014</a:t>
            </a:r>
          </a:p>
          <a:p>
            <a:pPr marL="114300" indent="0">
              <a:buNone/>
              <a:defRPr/>
            </a:pPr>
            <a:r>
              <a:rPr lang="en-US" dirty="0"/>
              <a:t> </a:t>
            </a:r>
            <a:r>
              <a:rPr lang="en-US" dirty="0" smtClean="0"/>
              <a:t>Pacific </a:t>
            </a:r>
            <a:r>
              <a:rPr lang="en-US" dirty="0"/>
              <a:t>Platform for Disaster Risk </a:t>
            </a:r>
            <a:r>
              <a:rPr lang="en-US"/>
              <a:t>Management </a:t>
            </a:r>
            <a:r>
              <a:rPr lang="en-US" smtClean="0"/>
              <a:t>  and </a:t>
            </a:r>
            <a:r>
              <a:rPr lang="en-US" dirty="0"/>
              <a:t>out </a:t>
            </a:r>
            <a:r>
              <a:rPr lang="en-US" dirty="0" smtClean="0"/>
              <a:t>of </a:t>
            </a:r>
            <a:r>
              <a:rPr lang="en-US" dirty="0"/>
              <a:t>session Pacific Climate Change Roundtable</a:t>
            </a:r>
          </a:p>
          <a:p>
            <a:pPr>
              <a:buFont typeface="Arial" pitchFamily="34" charset="0"/>
              <a:buChar char="•"/>
              <a:defRPr/>
            </a:pPr>
            <a:r>
              <a:rPr lang="en-US" b="1" dirty="0"/>
              <a:t>September 2014</a:t>
            </a:r>
          </a:p>
          <a:p>
            <a:pPr marL="0" indent="0">
              <a:buNone/>
              <a:defRPr/>
            </a:pPr>
            <a:r>
              <a:rPr lang="en-US" dirty="0"/>
              <a:t>    SPREP Meeting</a:t>
            </a:r>
          </a:p>
          <a:p>
            <a:pPr>
              <a:buFont typeface="Arial" pitchFamily="34" charset="0"/>
              <a:buChar char="•"/>
              <a:defRPr/>
            </a:pPr>
            <a:r>
              <a:rPr lang="en-US" b="1" dirty="0"/>
              <a:t>November 2014</a:t>
            </a:r>
          </a:p>
          <a:p>
            <a:pPr marL="114300" indent="0">
              <a:buNone/>
              <a:defRPr/>
            </a:pPr>
            <a:r>
              <a:rPr lang="en-US" dirty="0"/>
              <a:t>   SPC Governing Council</a:t>
            </a:r>
          </a:p>
          <a:p>
            <a:pPr>
              <a:buFont typeface="Arial" pitchFamily="34" charset="0"/>
              <a:buChar char="•"/>
              <a:defRPr/>
            </a:pPr>
            <a:r>
              <a:rPr lang="en-US" b="1" dirty="0"/>
              <a:t>August 2015</a:t>
            </a:r>
          </a:p>
          <a:p>
            <a:pPr marL="114300" indent="0">
              <a:buNone/>
              <a:defRPr/>
            </a:pPr>
            <a:r>
              <a:rPr lang="en-US" b="1" dirty="0"/>
              <a:t>   </a:t>
            </a:r>
            <a:r>
              <a:rPr lang="en-US" dirty="0"/>
              <a:t>Pacific Islands Forum Leaders Meeting</a:t>
            </a:r>
          </a:p>
          <a:p>
            <a:pPr lvl="1"/>
            <a:endParaRPr lang="en-US" dirty="0" smtClean="0"/>
          </a:p>
        </p:txBody>
      </p:sp>
    </p:spTree>
    <p:extLst>
      <p:ext uri="{BB962C8B-B14F-4D97-AF65-F5344CB8AC3E}">
        <p14:creationId xmlns:p14="http://schemas.microsoft.com/office/powerpoint/2010/main" val="22270733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25760"/>
            <a:ext cx="8534400" cy="1143000"/>
          </a:xfrm>
        </p:spPr>
        <p:txBody>
          <a:bodyPr/>
          <a:lstStyle/>
          <a:p>
            <a:pPr algn="l"/>
            <a:r>
              <a:rPr lang="en-GB" dirty="0" smtClean="0">
                <a:solidFill>
                  <a:srgbClr val="FFFFFF"/>
                </a:solidFill>
              </a:rPr>
              <a:t>2. National DRM/CCA initiatives</a:t>
            </a:r>
            <a:endParaRPr lang="en-GB" dirty="0">
              <a:solidFill>
                <a:srgbClr val="FFFFFF"/>
              </a:solidFill>
            </a:endParaRPr>
          </a:p>
        </p:txBody>
      </p:sp>
      <p:sp>
        <p:nvSpPr>
          <p:cNvPr id="3" name="Content Placeholder 2"/>
          <p:cNvSpPr>
            <a:spLocks noGrp="1"/>
          </p:cNvSpPr>
          <p:nvPr>
            <p:ph idx="1"/>
          </p:nvPr>
        </p:nvSpPr>
        <p:spPr>
          <a:xfrm>
            <a:off x="251520" y="1772816"/>
            <a:ext cx="8678416" cy="4800600"/>
          </a:xfrm>
        </p:spPr>
        <p:txBody>
          <a:bodyPr/>
          <a:lstStyle/>
          <a:p>
            <a:pPr algn="just">
              <a:buNone/>
            </a:pPr>
            <a:r>
              <a:rPr lang="en-GB" sz="2600" b="1" dirty="0" smtClean="0">
                <a:solidFill>
                  <a:srgbClr val="103C72"/>
                </a:solidFill>
                <a:latin typeface="Arial" charset="0"/>
                <a:cs typeface="Arial" charset="0"/>
              </a:rPr>
              <a:t>DRR included in all 5 Sub-regional trainings</a:t>
            </a:r>
          </a:p>
          <a:p>
            <a:pPr algn="just">
              <a:buNone/>
            </a:pPr>
            <a:r>
              <a:rPr lang="en-GB" sz="2600" b="1" dirty="0" smtClean="0">
                <a:solidFill>
                  <a:srgbClr val="103C72"/>
                </a:solidFill>
                <a:latin typeface="Arial" charset="0"/>
                <a:cs typeface="Arial" charset="0"/>
              </a:rPr>
              <a:t>DRR methodology already developed</a:t>
            </a:r>
          </a:p>
          <a:p>
            <a:pPr algn="just">
              <a:buNone/>
            </a:pPr>
            <a:endParaRPr lang="en-GB" sz="2600" b="1" dirty="0" smtClean="0">
              <a:solidFill>
                <a:srgbClr val="103C72"/>
              </a:solidFill>
              <a:latin typeface="Arial" charset="0"/>
              <a:cs typeface="Arial" charset="0"/>
            </a:endParaRPr>
          </a:p>
          <a:p>
            <a:pPr algn="just">
              <a:buNone/>
            </a:pPr>
            <a:r>
              <a:rPr lang="en-GB" sz="2600" b="1" dirty="0" smtClean="0">
                <a:solidFill>
                  <a:srgbClr val="103C72"/>
                </a:solidFill>
                <a:latin typeface="Arial" charset="0"/>
                <a:cs typeface="Arial" charset="0"/>
              </a:rPr>
              <a:t>Selected Community Projects:</a:t>
            </a:r>
          </a:p>
          <a:p>
            <a:pPr algn="just"/>
            <a:r>
              <a:rPr lang="en-AU" sz="2400" dirty="0" smtClean="0">
                <a:latin typeface="Arial" pitchFamily="34" charset="0"/>
                <a:ea typeface="Calibri" pitchFamily="34" charset="0"/>
                <a:cs typeface="Times New Roman" pitchFamily="18" charset="0"/>
              </a:rPr>
              <a:t>Solar lights and Solar radios already distributed to households as part of the Cyclone Season preparation</a:t>
            </a:r>
          </a:p>
          <a:p>
            <a:pPr algn="just"/>
            <a:r>
              <a:rPr lang="en-AU" sz="2400" dirty="0" smtClean="0">
                <a:latin typeface="Arial" pitchFamily="34" charset="0"/>
                <a:ea typeface="Calibri" pitchFamily="34" charset="0"/>
                <a:cs typeface="Times New Roman" pitchFamily="18" charset="0"/>
              </a:rPr>
              <a:t>Water harvesting and tank instalments in Tuvalu, Kiribati, Samoa, Tonga, Solomon Islands</a:t>
            </a:r>
          </a:p>
          <a:p>
            <a:pPr algn="just"/>
            <a:r>
              <a:rPr lang="en-AU" sz="2400" dirty="0" smtClean="0">
                <a:latin typeface="Arial" pitchFamily="34" charset="0"/>
                <a:ea typeface="Calibri" pitchFamily="34" charset="0"/>
                <a:cs typeface="Times New Roman" pitchFamily="18" charset="0"/>
              </a:rPr>
              <a:t>Food security actions in Samoa, Vanuatu, Tonga</a:t>
            </a:r>
          </a:p>
          <a:p>
            <a:pPr algn="just"/>
            <a:r>
              <a:rPr lang="en-AU" sz="2400" dirty="0" smtClean="0">
                <a:latin typeface="Arial" pitchFamily="34" charset="0"/>
                <a:ea typeface="Calibri" pitchFamily="34" charset="0"/>
                <a:cs typeface="Times New Roman" pitchFamily="18" charset="0"/>
              </a:rPr>
              <a:t>Bio-gas instalment in Tuvalu</a:t>
            </a:r>
          </a:p>
          <a:p>
            <a:pPr lvl="0" algn="just">
              <a:buNone/>
            </a:pPr>
            <a:endParaRPr lang="en-AU" sz="2800" dirty="0" smtClean="0">
              <a:latin typeface="Arial" pitchFamily="34" charset="0"/>
              <a:ea typeface="Calibri" pitchFamily="34" charset="0"/>
              <a:cs typeface="Times New Roman" pitchFamily="18" charset="0"/>
            </a:endParaRPr>
          </a:p>
          <a:p>
            <a:pPr algn="just">
              <a:buNone/>
            </a:pPr>
            <a:endParaRPr lang="en-GB" sz="2600" b="1" dirty="0" smtClean="0">
              <a:solidFill>
                <a:srgbClr val="103C72"/>
              </a:solidFill>
              <a:latin typeface="Arial" charset="0"/>
              <a:cs typeface="Arial" charset="0"/>
            </a:endParaRPr>
          </a:p>
        </p:txBody>
      </p:sp>
      <p:sp>
        <p:nvSpPr>
          <p:cNvPr id="4" name="Slide Number Placeholder 3"/>
          <p:cNvSpPr>
            <a:spLocks noGrp="1"/>
          </p:cNvSpPr>
          <p:nvPr>
            <p:ph type="sldNum" sz="quarter" idx="12"/>
          </p:nvPr>
        </p:nvSpPr>
        <p:spPr/>
        <p:txBody>
          <a:bodyPr/>
          <a:lstStyle/>
          <a:p>
            <a:pPr>
              <a:defRPr/>
            </a:pPr>
            <a:fld id="{9A7051D0-18F5-43BA-989F-574843469CC3}" type="slidenum">
              <a:rPr lang="en-US" smtClean="0">
                <a:solidFill>
                  <a:srgbClr val="000000"/>
                </a:solidFill>
              </a:rPr>
              <a:pPr>
                <a:defRPr/>
              </a:pPr>
              <a:t>9</a:t>
            </a:fld>
            <a:endParaRPr lang="en-US">
              <a:solidFill>
                <a:srgbClr val="000000"/>
              </a:solidFill>
            </a:endParaRPr>
          </a:p>
        </p:txBody>
      </p:sp>
    </p:spTree>
    <p:extLst>
      <p:ext uri="{BB962C8B-B14F-4D97-AF65-F5344CB8AC3E}">
        <p14:creationId xmlns:p14="http://schemas.microsoft.com/office/powerpoint/2010/main" val="18455735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Intra-ACP GCCA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Intra-ACP GCCA template</Template>
  <TotalTime>5056</TotalTime>
  <Words>2291</Words>
  <Application>Microsoft Office PowerPoint</Application>
  <PresentationFormat>On-screen Show (4:3)</PresentationFormat>
  <Paragraphs>343</Paragraphs>
  <Slides>26</Slides>
  <Notes>3</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Intra-ACP GCCA template</vt:lpstr>
      <vt:lpstr>PowerPoint Presentation</vt:lpstr>
      <vt:lpstr>Outline of presentation</vt:lpstr>
      <vt:lpstr>PowerPoint Presentation</vt:lpstr>
      <vt:lpstr>Roadmap towards an integrated Regional Strategy for Climate and Disaster Resilient Development</vt:lpstr>
      <vt:lpstr>Why integrate?</vt:lpstr>
      <vt:lpstr>‘Roadmap’ Outputs</vt:lpstr>
      <vt:lpstr>Support Mechanisms to the Roadmap</vt:lpstr>
      <vt:lpstr>Proposed Endorsement Process</vt:lpstr>
      <vt:lpstr>2. National DRM/CCA initiatives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Benefits of DDR/CCA in Tonga</vt:lpstr>
      <vt:lpstr>Thank you</vt:lpstr>
    </vt:vector>
  </TitlesOfParts>
  <Company>SAFEGE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GCCA Intra-ACP</dc:creator>
  <cp:lastModifiedBy>Gillian Cambers</cp:lastModifiedBy>
  <cp:revision>394</cp:revision>
  <dcterms:created xsi:type="dcterms:W3CDTF">2013-07-18T15:28:40Z</dcterms:created>
  <dcterms:modified xsi:type="dcterms:W3CDTF">2014-05-04T18:58:04Z</dcterms:modified>
</cp:coreProperties>
</file>