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3"/>
  </p:notesMasterIdLst>
  <p:handoutMasterIdLst>
    <p:handoutMasterId r:id="rId24"/>
  </p:handoutMasterIdLst>
  <p:sldIdLst>
    <p:sldId id="301" r:id="rId2"/>
    <p:sldId id="332" r:id="rId3"/>
    <p:sldId id="318" r:id="rId4"/>
    <p:sldId id="345" r:id="rId5"/>
    <p:sldId id="346" r:id="rId6"/>
    <p:sldId id="347" r:id="rId7"/>
    <p:sldId id="348" r:id="rId8"/>
    <p:sldId id="333" r:id="rId9"/>
    <p:sldId id="334" r:id="rId10"/>
    <p:sldId id="335" r:id="rId11"/>
    <p:sldId id="336" r:id="rId12"/>
    <p:sldId id="337" r:id="rId13"/>
    <p:sldId id="339" r:id="rId14"/>
    <p:sldId id="349" r:id="rId15"/>
    <p:sldId id="326" r:id="rId16"/>
    <p:sldId id="325" r:id="rId17"/>
    <p:sldId id="341" r:id="rId18"/>
    <p:sldId id="342" r:id="rId19"/>
    <p:sldId id="343" r:id="rId20"/>
    <p:sldId id="344" r:id="rId21"/>
    <p:sldId id="34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510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794" y="126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C2B8B-5404-4A74-9A87-77E3F4F6AC6C}" type="datetimeFigureOut">
              <a:rPr lang="en-GB" smtClean="0"/>
              <a:pPr/>
              <a:t>01/06/2009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B8251-D211-4D99-B62E-4E780CA4D81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5332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75231-31C7-46E0-BD97-764A4636116E}" type="datetimeFigureOut">
              <a:rPr lang="en-GB" smtClean="0"/>
              <a:pPr/>
              <a:t>01/06/2009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2F5FB-7EAC-4439-8829-28BAA4E753B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6058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GB" smtClean="0">
              <a:ea typeface="ＭＳ Ｐゴシック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C55A3BE-ED56-4B31-AA0F-069DD4FA7B46}" type="slidenum">
              <a:rPr lang="en-US" smtClean="0">
                <a:ea typeface="ＭＳ Ｐゴシック" pitchFamily="34" charset="-128"/>
              </a:rPr>
              <a:pPr/>
              <a:t>1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template-PPT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GCCA-logo-(3)-for-dark-background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9625" y="5121275"/>
            <a:ext cx="1984375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4763" y="5292725"/>
            <a:ext cx="14192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ubtitle 2"/>
          <p:cNvSpPr txBox="1">
            <a:spLocks/>
          </p:cNvSpPr>
          <p:nvPr/>
        </p:nvSpPr>
        <p:spPr bwMode="auto">
          <a:xfrm>
            <a:off x="2344738" y="6169025"/>
            <a:ext cx="5427662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algn="ctr">
              <a:buNone/>
              <a:defRPr>
                <a:ln>
                  <a:noFill/>
                </a:ln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 sz="1000" b="1" i="1" dirty="0" smtClean="0"/>
              <a:t>An initiative of the ACP Group of States funded by the European Union</a:t>
            </a:r>
            <a:endParaRPr lang="fr-BE" sz="1000" b="1" dirty="0" smtClean="0"/>
          </a:p>
          <a:p>
            <a:pPr eaLnBrk="0" hangingPunct="0">
              <a:spcBef>
                <a:spcPct val="20000"/>
              </a:spcBef>
              <a:buClr>
                <a:srgbClr val="7F7F7F"/>
              </a:buClr>
              <a:buFont typeface="Arial" charset="0"/>
              <a:buNone/>
              <a:defRPr/>
            </a:pPr>
            <a:endParaRPr lang="en-US" sz="3200" dirty="0">
              <a:latin typeface="Arial"/>
              <a:ea typeface="ＭＳ Ｐゴシック" charset="-128"/>
              <a:cs typeface="Arial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en-US" dirty="0">
              <a:latin typeface="Arial" pitchFamily="34" charset="0"/>
            </a:endParaRPr>
          </a:p>
        </p:txBody>
      </p:sp>
      <p:pic>
        <p:nvPicPr>
          <p:cNvPr id="9" name="Picture 12" descr="euflag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3988" y="5472113"/>
            <a:ext cx="94615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ln>
                  <a:noFill/>
                </a:ln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7E6621E9-3B3B-4219-89F9-44648155F9F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9E7534FB-D47C-4F44-940E-67499C089CAB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8C1659FD-38BC-4C1E-B242-1BBFEE71E35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C264F1E7-19AC-4201-94AF-52B9122AACB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229E49BE-96BD-420E-B16E-5DB50118901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7A4B9758-CA5A-4A9A-BE1E-3BA347DB5504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E1328F14-E9ED-44C7-8988-4C43947A013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2551D8BC-E4BB-4EEC-9A0A-720F570C9D0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0277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27738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62300" y="6261100"/>
            <a:ext cx="2133600" cy="2619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81C1B164-E26D-43E2-B05B-F894839AC17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84175"/>
            <a:ext cx="82296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09738"/>
            <a:ext cx="8229600" cy="398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7" descr="GCCA logos for PPT.pct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11713" y="5643563"/>
            <a:ext cx="433228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 descr="template-PPT-design-inter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6350" y="-4763"/>
            <a:ext cx="9161463" cy="6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logo_acp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62913" y="5924550"/>
            <a:ext cx="868362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ial"/>
          <a:ea typeface="ＭＳ Ｐゴシック" charset="-128"/>
          <a:cs typeface="Arial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3200" kern="1200">
          <a:solidFill>
            <a:srgbClr val="573206"/>
          </a:solidFill>
          <a:latin typeface="Arial"/>
          <a:ea typeface="ＭＳ Ｐゴシック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–"/>
        <a:defRPr sz="2800" kern="1200">
          <a:solidFill>
            <a:srgbClr val="573206"/>
          </a:solidFill>
          <a:latin typeface="Arial"/>
          <a:ea typeface="ＭＳ Ｐゴシック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400" kern="1200">
          <a:solidFill>
            <a:srgbClr val="573206"/>
          </a:solidFill>
          <a:latin typeface="Arial"/>
          <a:ea typeface="ＭＳ Ｐゴシック" charset="-128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–"/>
        <a:defRPr sz="2000" kern="1200">
          <a:solidFill>
            <a:srgbClr val="573206"/>
          </a:solidFill>
          <a:latin typeface="Arial"/>
          <a:ea typeface="ＭＳ Ｐゴシック" charset="-128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»"/>
        <a:defRPr sz="2000" kern="1200">
          <a:solidFill>
            <a:srgbClr val="573206"/>
          </a:solidFill>
          <a:latin typeface="Arial"/>
          <a:ea typeface="ＭＳ Ｐゴシック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sprep.org/Pacific-Islands-Greenhouse-Gas-Abatement-through-Renewable-Energy-Project/about-piggare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sprep.org/Pacific-Islands-Greenhouse-Gas-Abatement-through-Renewable-Energy-Project/about-piggare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sprep.org/Pacific-Islands-Greenhouse-Gas-Abatement-through-Renewable-Energy-Project/about-piggare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hyperlink" Target="http://www.sprep.org/Pacific-Islands-Greenhouse-Gas-Abatement-through-Renewable-Energy-Project/about-piggarep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161925" y="609600"/>
            <a:ext cx="8696325" cy="1123950"/>
          </a:xfrm>
        </p:spPr>
        <p:txBody>
          <a:bodyPr/>
          <a:lstStyle/>
          <a:p>
            <a:endParaRPr lang="en-GB" sz="1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en-GB" sz="1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defRPr/>
            </a:pPr>
            <a:r>
              <a:rPr lang="en-US" sz="2400" b="1" kern="0" dirty="0" smtClean="0">
                <a:solidFill>
                  <a:srgbClr val="FFFFFF"/>
                </a:solidFill>
              </a:rPr>
              <a:t>Second Regional Technical Meeting</a:t>
            </a:r>
          </a:p>
          <a:p>
            <a:pPr>
              <a:defRPr/>
            </a:pPr>
            <a:r>
              <a:rPr lang="en-US" sz="2400" b="1" kern="0" dirty="0" smtClean="0">
                <a:solidFill>
                  <a:srgbClr val="FFFFFF"/>
                </a:solidFill>
              </a:rPr>
              <a:t>5, 6  and 7</a:t>
            </a:r>
            <a:r>
              <a:rPr lang="en-US" sz="2400" b="1" kern="0" baseline="30000" dirty="0" smtClean="0">
                <a:solidFill>
                  <a:srgbClr val="FFFFFF"/>
                </a:solidFill>
              </a:rPr>
              <a:t>th</a:t>
            </a:r>
            <a:r>
              <a:rPr lang="en-US" sz="2400" b="1" kern="0" dirty="0" smtClean="0">
                <a:solidFill>
                  <a:srgbClr val="FFFFFF"/>
                </a:solidFill>
              </a:rPr>
              <a:t> May, 2014</a:t>
            </a:r>
          </a:p>
          <a:p>
            <a:pPr>
              <a:defRPr/>
            </a:pPr>
            <a:r>
              <a:rPr lang="en-US" sz="2400" b="1" kern="0" dirty="0" smtClean="0">
                <a:solidFill>
                  <a:srgbClr val="FFFFFF"/>
                </a:solidFill>
              </a:rPr>
              <a:t>ACP House – Brussels</a:t>
            </a:r>
          </a:p>
          <a:p>
            <a:r>
              <a:rPr lang="en-GB" sz="2300" dirty="0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en-GB" sz="2300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en-GB" sz="2300" dirty="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en-GB" sz="3600" b="1" dirty="0" smtClean="0">
                <a:latin typeface="Arial" charset="0"/>
                <a:ea typeface="ＭＳ Ｐゴシック" pitchFamily="34" charset="-128"/>
                <a:cs typeface="Arial" charset="0"/>
              </a:rPr>
              <a:t>LOW CARBON DEVELOPMENT</a:t>
            </a:r>
            <a:endParaRPr lang="en-US" sz="3600" b="1" kern="0" dirty="0" smtClean="0">
              <a:solidFill>
                <a:srgbClr val="FFFFFF"/>
              </a:solidFill>
            </a:endParaRPr>
          </a:p>
          <a:p>
            <a:endParaRPr lang="en-US" sz="2400" kern="0" dirty="0" smtClean="0">
              <a:solidFill>
                <a:srgbClr val="FFFFFF"/>
              </a:solidFill>
            </a:endParaRPr>
          </a:p>
          <a:p>
            <a:r>
              <a:rPr lang="en-US" sz="2400" kern="0" dirty="0" smtClean="0">
                <a:solidFill>
                  <a:srgbClr val="FFFFFF"/>
                </a:solidFill>
              </a:rPr>
              <a:t>PACIFIC REGION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5085184"/>
            <a:ext cx="2520280" cy="12961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2600" b="1" dirty="0"/>
          </a:p>
        </p:txBody>
      </p:sp>
      <p:pic>
        <p:nvPicPr>
          <p:cNvPr id="5" name="Picture 4" descr="USP PACE Copy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5301208"/>
            <a:ext cx="1146000" cy="653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5301208"/>
            <a:ext cx="1447800" cy="5928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6021288"/>
            <a:ext cx="609600" cy="609600"/>
          </a:xfrm>
          <a:prstGeom prst="rect">
            <a:avLst/>
          </a:prstGeom>
        </p:spPr>
      </p:pic>
      <p:pic>
        <p:nvPicPr>
          <p:cNvPr id="8" name="Picture 7" descr="SPC_new_logoColor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75656" y="6021288"/>
            <a:ext cx="648072" cy="601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38225"/>
          </a:xfrm>
        </p:spPr>
        <p:txBody>
          <a:bodyPr/>
          <a:lstStyle/>
          <a:p>
            <a:r>
              <a:rPr lang="en-AU" dirty="0" smtClean="0"/>
              <a:t>USP publications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 txBox="1">
            <a:spLocks noGrp="1"/>
          </p:cNvSpPr>
          <p:nvPr>
            <p:ph idx="1"/>
          </p:nvPr>
        </p:nvSpPr>
        <p:spPr>
          <a:xfrm>
            <a:off x="251520" y="1709738"/>
            <a:ext cx="8640960" cy="601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spcBef>
                <a:spcPts val="600"/>
              </a:spcBef>
            </a:pPr>
            <a:r>
              <a:rPr lang="en-NZ" sz="2400" b="1" dirty="0" smtClean="0">
                <a:latin typeface="+mn-lt"/>
              </a:rPr>
              <a:t>Recent Sea Transport Publications:</a:t>
            </a:r>
            <a:r>
              <a:rPr lang="en-NZ" sz="2400" dirty="0" smtClean="0">
                <a:latin typeface="+mn-lt"/>
              </a:rPr>
              <a:t> </a:t>
            </a:r>
          </a:p>
          <a:p>
            <a:pPr marL="266700" indent="-26670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/>
              <a:t>Prasad, B. </a:t>
            </a:r>
            <a:r>
              <a:rPr lang="en-GB" sz="2000" dirty="0" err="1"/>
              <a:t>Veitayaki</a:t>
            </a:r>
            <a:r>
              <a:rPr lang="en-GB" sz="2000" dirty="0"/>
              <a:t>, J. Holland, E. </a:t>
            </a:r>
            <a:r>
              <a:rPr lang="en-GB" sz="2000" dirty="0" err="1"/>
              <a:t>Nuttall</a:t>
            </a:r>
            <a:r>
              <a:rPr lang="en-GB" sz="2000" dirty="0"/>
              <a:t>, P. Newell, A. Bola, A. and </a:t>
            </a:r>
            <a:r>
              <a:rPr lang="en-GB" sz="2000" dirty="0" err="1"/>
              <a:t>Kaitu’u</a:t>
            </a:r>
            <a:r>
              <a:rPr lang="en-GB" sz="2000" dirty="0"/>
              <a:t>, J.  (2013)  Sustainable Sea Transport Research Programme: Toward a Research-based Programme of Investigation for Oceania.  </a:t>
            </a:r>
            <a:r>
              <a:rPr lang="en-GB" sz="2000" i="1" dirty="0"/>
              <a:t>Journal of Pacific Studies</a:t>
            </a:r>
            <a:r>
              <a:rPr lang="en-GB" sz="2000" dirty="0"/>
              <a:t> (33), 78-95</a:t>
            </a:r>
            <a:r>
              <a:rPr lang="en-GB" sz="2000" dirty="0" smtClean="0"/>
              <a:t>.</a:t>
            </a:r>
          </a:p>
          <a:p>
            <a:pPr marL="266700" indent="-26670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err="1"/>
              <a:t>Nuttall</a:t>
            </a:r>
            <a:r>
              <a:rPr lang="en-GB" sz="2000" dirty="0"/>
              <a:t>, P. Newell, A. Prasad, B. </a:t>
            </a:r>
            <a:r>
              <a:rPr lang="en-GB" sz="2000" dirty="0" err="1"/>
              <a:t>Veitayaki</a:t>
            </a:r>
            <a:r>
              <a:rPr lang="en-GB" sz="2000" dirty="0"/>
              <a:t>, J. and Holland, E.  (</a:t>
            </a:r>
            <a:r>
              <a:rPr lang="en-GB" sz="2000" dirty="0" smtClean="0"/>
              <a:t>2014)  </a:t>
            </a:r>
            <a:r>
              <a:rPr lang="en-GB" sz="2000" dirty="0"/>
              <a:t>A review of sustainable sea-transport for Oceania: Providing context for renewable energy shipping for the Pacific.  </a:t>
            </a:r>
            <a:r>
              <a:rPr lang="en-GB" sz="2000" i="1" dirty="0"/>
              <a:t>Journal of Marine </a:t>
            </a:r>
            <a:r>
              <a:rPr lang="en-GB" sz="2000" i="1" dirty="0" smtClean="0"/>
              <a:t>Policy </a:t>
            </a:r>
            <a:r>
              <a:rPr lang="en-GB" sz="2000" dirty="0" smtClean="0"/>
              <a:t>(Jan 2014) </a:t>
            </a:r>
            <a:r>
              <a:rPr lang="en-GB" sz="2000" dirty="0"/>
              <a:t>Vol. </a:t>
            </a:r>
            <a:r>
              <a:rPr lang="en-GB" sz="2000" dirty="0" smtClean="0"/>
              <a:t>43, </a:t>
            </a:r>
            <a:r>
              <a:rPr lang="en-GB" sz="2000" dirty="0"/>
              <a:t>283-287</a:t>
            </a:r>
            <a:r>
              <a:rPr lang="en-GB" sz="2000" dirty="0" smtClean="0"/>
              <a:t>.</a:t>
            </a:r>
          </a:p>
          <a:p>
            <a:pPr marL="266700" indent="-266700">
              <a:spcBef>
                <a:spcPts val="600"/>
              </a:spcBef>
              <a:buFont typeface="Arial" pitchFamily="34" charset="0"/>
              <a:buChar char="•"/>
            </a:pPr>
            <a:r>
              <a:rPr lang="en-NZ" sz="2000" dirty="0" smtClean="0">
                <a:latin typeface="+mn-lt"/>
              </a:rPr>
              <a:t>Holland, E. </a:t>
            </a:r>
            <a:r>
              <a:rPr lang="en-NZ" sz="2000" dirty="0" err="1" smtClean="0">
                <a:latin typeface="+mn-lt"/>
              </a:rPr>
              <a:t>Nuttall</a:t>
            </a:r>
            <a:r>
              <a:rPr lang="en-NZ" sz="2000" dirty="0" smtClean="0">
                <a:latin typeface="+mn-lt"/>
              </a:rPr>
              <a:t>, P. Newell, A. Prasad, B. </a:t>
            </a:r>
            <a:r>
              <a:rPr lang="en-NZ" sz="2000" dirty="0" err="1" smtClean="0">
                <a:latin typeface="+mn-lt"/>
              </a:rPr>
              <a:t>Veitayaki</a:t>
            </a:r>
            <a:r>
              <a:rPr lang="en-NZ" sz="2000" dirty="0" smtClean="0">
                <a:latin typeface="+mn-lt"/>
              </a:rPr>
              <a:t>, J. Bola, A. and </a:t>
            </a:r>
            <a:r>
              <a:rPr lang="en-NZ" sz="2000" dirty="0" err="1" smtClean="0">
                <a:latin typeface="+mn-lt"/>
              </a:rPr>
              <a:t>Kaitu’u</a:t>
            </a:r>
            <a:r>
              <a:rPr lang="en-NZ" sz="2000" dirty="0" smtClean="0">
                <a:latin typeface="+mn-lt"/>
              </a:rPr>
              <a:t>, J. (2014) Connecting the dots: policy connections between Pacific Island Shipping and global CO</a:t>
            </a:r>
            <a:r>
              <a:rPr lang="en-NZ" sz="2000" baseline="-25000" dirty="0" smtClean="0">
                <a:latin typeface="+mn-lt"/>
              </a:rPr>
              <a:t>2</a:t>
            </a:r>
            <a:r>
              <a:rPr lang="en-NZ" sz="2000" dirty="0" smtClean="0">
                <a:latin typeface="+mn-lt"/>
              </a:rPr>
              <a:t> and pollutant emission reduction. </a:t>
            </a:r>
            <a:r>
              <a:rPr lang="en-NZ" sz="2000" i="1" dirty="0" smtClean="0">
                <a:latin typeface="+mn-lt"/>
              </a:rPr>
              <a:t>Journal of Carbon Management </a:t>
            </a:r>
            <a:r>
              <a:rPr lang="en-NZ" sz="2000" dirty="0" smtClean="0">
                <a:latin typeface="+mn-lt"/>
              </a:rPr>
              <a:t>(Feb 2014) Vol.5 No. 1, 93-105.</a:t>
            </a:r>
          </a:p>
          <a:p>
            <a:pPr marL="266700" indent="-266700">
              <a:spcBef>
                <a:spcPts val="600"/>
              </a:spcBef>
              <a:buFont typeface="Arial" pitchFamily="34" charset="0"/>
              <a:buChar char="•"/>
            </a:pPr>
            <a:endParaRPr lang="en-NZ" sz="2400" dirty="0" smtClean="0">
              <a:latin typeface="+mn-lt"/>
            </a:endParaRP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5181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38225"/>
          </a:xfrm>
        </p:spPr>
        <p:txBody>
          <a:bodyPr/>
          <a:lstStyle/>
          <a:p>
            <a:r>
              <a:rPr lang="en-AU" sz="4000" dirty="0" smtClean="0"/>
              <a:t>USP publications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AU" dirty="0" smtClean="0"/>
              <a:t>Publications:</a:t>
            </a:r>
          </a:p>
          <a:p>
            <a:pPr>
              <a:buNone/>
            </a:pPr>
            <a:r>
              <a:rPr lang="en-AU" sz="2800" dirty="0" smtClean="0"/>
              <a:t>Singh, R. D., Hemstock, S.L: </a:t>
            </a:r>
            <a:r>
              <a:rPr lang="en-AU" sz="2800" i="1" dirty="0" smtClean="0"/>
              <a:t>“Economics of Households in Pacific Island Countries: A Case Study of Vanuatu and Tuvalu”</a:t>
            </a:r>
            <a:r>
              <a:rPr lang="en-AU" sz="2800" dirty="0" smtClean="0"/>
              <a:t>. </a:t>
            </a:r>
          </a:p>
          <a:p>
            <a:pPr>
              <a:buNone/>
            </a:pPr>
            <a:r>
              <a:rPr lang="en-US" sz="2800" dirty="0" err="1" smtClean="0"/>
              <a:t>N’Yeurt</a:t>
            </a:r>
            <a:r>
              <a:rPr lang="en-US" sz="2800" dirty="0" smtClean="0"/>
              <a:t>, A.D.R., Chynoweth, D.P., Capron, M.E., Stewart, J.R., </a:t>
            </a:r>
            <a:r>
              <a:rPr lang="en-US" sz="2800" dirty="0" err="1" smtClean="0"/>
              <a:t>Hasan</a:t>
            </a:r>
            <a:r>
              <a:rPr lang="en-US" sz="2800" dirty="0" smtClean="0"/>
              <a:t>, M.A. 2012. Negative Carbon via Ocean </a:t>
            </a:r>
            <a:r>
              <a:rPr lang="en-US" sz="2800" dirty="0" err="1" smtClean="0"/>
              <a:t>Afforestation</a:t>
            </a:r>
            <a:r>
              <a:rPr lang="en-US" sz="2800" dirty="0" smtClean="0"/>
              <a:t>. </a:t>
            </a:r>
            <a:r>
              <a:rPr lang="en-US" sz="2800" i="1" dirty="0" smtClean="0"/>
              <a:t>Process Safety and Environmental Protection</a:t>
            </a:r>
            <a:r>
              <a:rPr lang="en-US" sz="2800" dirty="0" smtClean="0"/>
              <a:t> 90: 467-474.</a:t>
            </a:r>
            <a:endParaRPr lang="en-AU" dirty="0" smtClean="0"/>
          </a:p>
          <a:p>
            <a:r>
              <a:rPr lang="en-AU" dirty="0" smtClean="0"/>
              <a:t>Green Growth Framework for Fiji </a:t>
            </a:r>
          </a:p>
          <a:p>
            <a:r>
              <a:rPr lang="en-AU" dirty="0" smtClean="0"/>
              <a:t>PIDF </a:t>
            </a:r>
          </a:p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72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North Pacific ACP RE/EE project</a:t>
            </a:r>
            <a:endParaRPr lang="en-A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642718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517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North Pacific ACP RE/EE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Overall objective: increase access to basic electricity and reduce dependency on fossil fuels through energy efficiency and matured RE technologies in Palau, FSM and Marshall Islands (Euros 14.4m)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E49BE-96BD-420E-B16E-5DB50118901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37719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430689"/>
            <a:ext cx="3933825" cy="2076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964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3. National Initiatives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E49BE-96BD-420E-B16E-5DB50118901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09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8225"/>
          </a:xfrm>
        </p:spPr>
        <p:txBody>
          <a:bodyPr/>
          <a:lstStyle/>
          <a:p>
            <a:r>
              <a:rPr lang="en-AU" sz="3200" dirty="0" smtClean="0"/>
              <a:t>Private sector – energy incentives program in Palau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dirty="0" smtClean="0"/>
              <a:t>National Development Bank of </a:t>
            </a:r>
          </a:p>
          <a:p>
            <a:pPr marL="0" indent="0">
              <a:buNone/>
            </a:pPr>
            <a:r>
              <a:rPr lang="en-AU" sz="2400" dirty="0" smtClean="0"/>
              <a:t>Palau has an energy incentives </a:t>
            </a:r>
          </a:p>
          <a:p>
            <a:pPr marL="0" indent="0">
              <a:buNone/>
            </a:pPr>
            <a:r>
              <a:rPr lang="en-AU" sz="2400" dirty="0" smtClean="0"/>
              <a:t>loan scheme for new borrowers </a:t>
            </a:r>
          </a:p>
          <a:p>
            <a:pPr marL="0" indent="0">
              <a:buNone/>
            </a:pPr>
            <a:r>
              <a:rPr lang="en-AU" sz="2400" dirty="0" smtClean="0"/>
              <a:t>to reduce energy consumption.</a:t>
            </a:r>
          </a:p>
          <a:p>
            <a:r>
              <a:rPr lang="en-AU" sz="2400" dirty="0" smtClean="0"/>
              <a:t>Presently </a:t>
            </a:r>
          </a:p>
          <a:p>
            <a:pPr marL="0" indent="0">
              <a:buNone/>
            </a:pPr>
            <a:r>
              <a:rPr lang="en-AU" sz="2400" dirty="0" smtClean="0"/>
              <a:t>covers more</a:t>
            </a:r>
          </a:p>
          <a:p>
            <a:pPr marL="0" indent="0">
              <a:buNone/>
            </a:pPr>
            <a:r>
              <a:rPr lang="en-AU" sz="2400" dirty="0" smtClean="0"/>
              <a:t>than 105 </a:t>
            </a:r>
          </a:p>
          <a:p>
            <a:pPr marL="0" indent="0">
              <a:buNone/>
            </a:pPr>
            <a:r>
              <a:rPr lang="en-AU" sz="2400" dirty="0" smtClean="0"/>
              <a:t> houses </a:t>
            </a:r>
            <a:endParaRPr lang="en-A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604" y="1600200"/>
            <a:ext cx="2478396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0854" y="3449751"/>
            <a:ext cx="37147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70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 smtClean="0"/>
              <a:t>Private sector - water conservation incentives program in Palau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2400" dirty="0" smtClean="0"/>
              <a:t>Modelled on the energy incentives program the SPC-GCCA: PSIS is working with the National Development Bank of Palau to trial a water conservation incentives program for new house owners (and retrofit) which will include energy efficient components such as solar pumps.</a:t>
            </a:r>
            <a:endParaRPr lang="en-AU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122" name="Picture 2" descr="C:\Users\gillianc\Documents\Photos New  21 April\Niue\April 2014\Tanks installed\Poihega Tank 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432558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gillianc\Documents\Photos New  21 April\palau\Palau March 2014\DSCN559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704" t="8844" r="13754" b="39344"/>
          <a:stretch/>
        </p:blipFill>
        <p:spPr bwMode="auto">
          <a:xfrm>
            <a:off x="4706582" y="4649660"/>
            <a:ext cx="4267200" cy="213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393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Assessing the viability of hydropower in Solomon Islands</a:t>
            </a: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>
            <a:normAutofit/>
          </a:bodyPr>
          <a:lstStyle/>
          <a:p>
            <a:r>
              <a:rPr lang="en-US" dirty="0" smtClean="0"/>
              <a:t>A feasibility Study on the viability of the </a:t>
            </a:r>
            <a:r>
              <a:rPr lang="en-US" dirty="0" err="1" smtClean="0"/>
              <a:t>Huro</a:t>
            </a:r>
            <a:r>
              <a:rPr lang="en-US" dirty="0" smtClean="0"/>
              <a:t> river in </a:t>
            </a:r>
            <a:r>
              <a:rPr lang="en-US" dirty="0" err="1" smtClean="0"/>
              <a:t>Makira</a:t>
            </a:r>
            <a:r>
              <a:rPr lang="en-US" dirty="0" smtClean="0"/>
              <a:t> Province conducted and Report spelt out that it’s viable – can generate up to 110 kW of power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774" y="2133600"/>
            <a:ext cx="3251452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8" name="AutoShape 2" descr="data:image/jpeg;base64,/9j/4AAQSkZJRgABAQAAAQABAAD/2wCEAAkGBhQSERQUExQWFRQWFxkXFhgWFhYZFBUeHRUYGBcaGh0XHCYhGRokHBcWHy8gIycpLSwwFx4xNTAqNSYrLCkBCQoKDgwOGg8PGiwkHyUrNCwsLC0sLCwsMCwvLSwtNSksLy8wNCwsLDIsMCwsLCwsNCwsLCwsLCwqLC8sLCwsL//AABEIAJABXgMBIgACEQEDEQH/xAAcAAEAAgIDAQAAAAAAAAAAAAAABgcFCAEDBAL/xABLEAACAQIDBAYECAsHAwUAAAABAgMAEQQSIQUGMUEHEyJRYXEygZGhFEJUYnOSsbIWIzVScoKTosHC0hckMzRD0fBEU4MVY6Oz0//EABoBAAIDAQEAAAAAAAAAAAAAAAAEAgMFAQb/xAA0EQABAwIDAwoGAwEBAAAAAAABAAIDBBESITETUWEFIkFScYGRobHwFDIzwdHhFSPxQkP/2gAMAwEAAhEDEQA/ALxpSlCEpSlCEpSlCEpSuqfFIgu7Ko72IA99CF20rFPvZgxxxWHH/mj/AKq+4d5MK+i4mBj4Sxk/bU8DtxUcbd6yVK4VgRcaiuagpJSvLtDakUC5pXVATYZjxPcBxJ8q9VC5cXslKUoXUpSlCEpSlCEpSlCEpSlCEpSlCEpSlCEpSlCEpSlCEpSlCEpSlCEpSlCEpSlCEpSlCEpSlCEpSlCEpSujG45IY2kkYIiC7MeAH/OXOgC6NF31Ct5elTDYYlIvx8g4hDaNT4vr7FB9VRPbO9WL2vMcNg1ZIfjciw4ZpW+KnzRx+cdBL91ujHD4UB5AJ5vzmHYU/MU6es3PlTwhjhF5teqPukzM+U2i03n7KIrtXbO0tYg0MR4FPxSW/Tbtt+qT5V6cP0MSyHNiMUMx45VaQ/Wcj7KtelcNY4ZRgNHALopGnN5LlXcfQrhuc858urH8prqxHQlCfQxEo/SVGHuy1ZNKh8ZN1lL4WHqqv9358NsYPh5p5HZ2z/4MioosB2eN/Egn3VNdm7VixCZ4ZFde8Hh4EcQfA15d48HhpIGXFFBH+cxC5TyKseDf81qmvhrYHEk4XEBwODpfK47mU6Hy1HcajbbEuOqVlndSEAgFvDUeeazWMxbbQ2ui3vGsuVRyCIbuf1spPrHcKt5pAOJA8zWv2yNtyYZ2kisJGUqGIuVuQSRfS+lrm/E19YW2JmvicRkHxpJM7t5AAHXzsKsfFfsCQp64MubXc477BbAA1zUe3O2ZhIov7o4kB9J8+Yk+I4L5WFSGlCLFb7HFzQT5G6UpSuKaUpShCUpShCUpShCUpShCUpShCUpShCUpShCUpShCUpShCUpShCUpShCUpShCUpShCUpShC+XcKCSQABck6ADmTVO7d2tNtrGDDYckYdDe5vlsNDK/tso8RwJNZ/pc3mKRrhIic8wvJbjkvYL5sR7FI51Idw91BgcMFIHXPZpT48lv3Le3nc86fitBHtTqfl/KSkvM/ZjQa/hZHd7d2LBwiKFbDizH0nPNmPM/Zyr72ntpIGjVw15GyrlUnX1c72FuOtdsu1YlkERkUSNwW+vL3m+g5691d8kCt6Sg8tQD3X+weys9zi+5vmtBjWstiGXguwUrz47HpCheRgqjmfsHefCuyDEK6hlIZTwI4HyouL2XMJte2S8u0NuwQECaVIy3AMwBPj5eNexHBAIIIIuCNQRyIqqd/8AdjEyYxpY0aVHC5SljlsoUqRy1BN+GvnU+3O2e8GDiikILqDcA3y3YsFuO4G3qq1zQGggpGKd75XMc2wGhUb23uJisdMZJ50Rf9NFDOI17vijN3nmfC1RjevciPAxBmxOeRjZEEVs3eb5zYDvtzFXLVPb5wSYraxgF73jjX5oyKxPkMzNVsT3E26ElXU8bGYg27ibanVQ8xkcjwvw5XtfyvpUh3L2Fh8XI0U0jxuRePLls/5w7QPa5+V+6p1FsqNdq9TkBiOACZTqCBIAL9/oioxvhuS+BYYnDEmJWDd7QkG63PNb219R7zZtA7LRJfCOi/sIxAGxCzuF3ATD4hepxzRTEXVSELsBx7OYZl07raVPkBsLm5tqQLA9+mtqqvpK2S/4jacBIOWMvb4mgMbjwucp9Xean26e8C43CxzCwY9l1HxXHpDy5jwIqEsZ2bZL36DwK2afAx5Y0W6ddQsxSlY/b+2FwuHlnfURre35xvZV9bED10sASbBOEgC5XdtDakUC55pEjXvdgAfAX4nwFYBuk7ZwNvhHsjmI9uSqR21tuXFymWZizHgPiqOSqOQ/4bmsvh+jbaDoHGHIBFwGeNW+qzAj12rXFBGwf2use4eqyzWyPP8AU2/mro2ZvfhMQQsWIjZjwW+Vz5K1ifZWYrWrEbv4iOZIZInSR2CoGBGYkgCx4HUjUVsbgcL1cSR5i2RFXMxJZrKBck8SbXpSqp2Q2LTe6app3S3Dhayx2L3ywcTMj4mJWUkMpYXBHEEDnXm/tCwHyqP97/aqU3y/KGL+nk+8a6cBuxip06yKCSRLkZlFxccacFBFhDnOI8Eoa2TEWtar/wAHvThJSBHiYWJ4ASLm9hN6ylax4/Zc0JAmieMnhnRlv5ZhrWe3R3+nwTqCzSQX7UbG9h3pf0SO7gefeIScnZXjddTZX52eLK/Wa2prAPv9gB/1UXqN/sFZc4hZIc6G6smZSOBBW4PsNawiqKSlbNixG1ldVVJhthGq2B/tJ2f8pX6sn9Ne3A75YOY2TExEngCwVj5BrE1ROG3RxkiLImGlZGF1YLcEd4rwY3Z0sJyyxvGe51ZSfLMNab/j4Tk12fclfjpRm5uXetnq4JqkOjzfuTDTJDK5bDuQtmN+qJNgyk8FvxHC2vnds3onyP2Vmz07oXYStCCdszbhYX8OcD8rh+uKfhzgflUP1xWu1ZSHdbFuoZcNOysAVIicggi4IIGoIrTPJ0Q1d6LPFfIdGq9fw5wPyqH64rsw++ODdlRMTEzMQqgOLkk2AHjeqJ/BDG/JMR+yf/asnuvuvi0xuGZsNOqrNGWJicAAOCSSRoKrdRQgEh/optrJSQMPqry2htSKBM80ixre2ZyALm9hrz0PsrEvv/gB/wBVF6iT9grCdMf5PX6ZPuvVM4TCPK6pGpd2NlUcSfCq6ajZLHjcbKyoq3RPwNC2Dh38wDcMVF62y/etWXwuOjlGaN0de9GDD2qa13xG6GNQXbCzADiRGxA+resfhMbJC4eN2jcc1JVvd9lWnk5jhzHfdVCve089q2fpUJ6N9+GxqNFNbr4wCSBYSLwzWHAg2BtpqO+wm1Zckbo3FrtVpRyCRuJqUpSq1NK4dgASdANSe6uaj+/+P6nZ2JYcSmQfrkJ/Nf1VJjcTg3eovdhaXblX+5sR2lteXFOLxxnrADy1ywL6gM3mlXBUD6HdnZME0ltZZGN/mr2APaH9tTymax15MI0GQS9K20dzqc15pNnI0iyFe2uitrcDXQeBzG/f6hXppWP2pttIGjDhj1jZVyqTr/ve2njSRs3NOgOkIaM19Kwn6yOSJgqsB27ZZLG9xY6rcc6xm+g6rZs4jJXKgUWJuBmVbX8japADWE32wrSYGdEUsxUWA1Jsyk2HM2B0qbBzhdU1DiYnAbjlxsqIqSdHchG0YLEi+cG3MdW5se8XAPqqOyRFTZgQe4gg++pP0c4KRsfC4RiilizWOUfi2Gp4cSBWg/5SvI0wO2b2j1V1VhV3aT4ecXzMQQDubgW+pZfbWapWeDZevcwOtfozURhkzbcf5uEAP7RT/NUrmhDqVYAqwIIPAgixBqBbqYvrtsY2QagKUB8FdEHtyXqwKm/IjsS9McTXHe4rwvseM4b4MwJj6vqteOXLl499udVp0XYtsLj8RgZDxLW7s8ZOo/SS5/VFWzVR77D4LtzDzjQOYnb63VP+6PfTVKcYfEekX7wo1AwFrx0G3crcqHdLEZOzZLcA8ZbyzgfaRUxrz7RwCTxPFILo6lWHgRy7j40rE/A8O3FMyNxsLd4Wt+wsYkWJgkkF0SVGYcdAwJ058OFbJYTFpKivGwdGF1YG4IrX/evcufAuc6lor9iUDsnuDfmt4H1Xrp3c3wxOCb8S/YJu0baxt6uR8QQa26mAVLQ+MrHp5jTuLHhbES4dWtmUNlIZbgGxHAi/A+NdhqG7pdJkGMIjcdTMdApN0c/Mbv8Ammx7r1MjWJJG6M4XCy2GPa8Ymla475flDF/TyfeNW10R/k1fpJPvVUu+X5Qxf08n3jU23A6QMLhMGIZi4cO7aISNTcaitqqY59O0NF9PRY9M9rJ3FxtqrO2ls2OeJopVDowsQftHcRyPKtZ8TFldlvfKxF++xIvVp7wdMiGNlwkb5yCBJIAoTxABJY917evhVWYfDtI6ogLOxCqBxYk2A9tFBE+MOL8gu1srJCAzNXzuFIW2TAT/ANtx6gzqPcBVAjlWyeydl/BsEkPHq4spI5nL2j6zc1rYKjQEOfIRv/K7WghrAd34WxO4n5Owv0S109IeFjfZ2I6wDsoXUniGHokdxvp6yOdVtsbpYmw8EcKwxsI1Cgkvc277GsXvL0g4rGp1chVI7glIwQGtqMxJJNjra9vDSqW0Uu2xaC9/NXOq49lh1NrKNGtn4yeqGbjk188utUb0ebnPjMQrspGHjYF2PByNRGO8nS/cPMVe03onyP2VzlKRpc1o6EcnsIaXHpWrgrY/dH/IYT6CL/61rXCsxBvhjEVUTEyqqgKoDaAAWAHgBT9XTmdoAKTpZxC4khbG1zWuh33x3yqb61bAbIkLQQsxuTGhJPEkoCTWNUUroACTqtaCpbNew0UP6ZP8gv0yfdeqz3A/KWF+k/larM6ZP8gv0yfdeqp3V2kmHxkE0l8iPdrC5tYjQeutKkBNMQOKz6o2qATwWyNVN00bIjRoJ1UK8hZXtpnsAVJ8Rci/iO6pDP0wYFRp1rnuEdvvEVWe+u+T7QlViuSNARGl7kXtmYnmTYeVh5laip5WyhxFgmKueN0ZaDcr29FEpG0owPjJID5ZC32qKveqh6Gdhs00mJI7CKY0PezWLW8lH74q3qq5QcDNl0BWULSIs96UpSkE6lQbphlts8D86ZAfY7fyipzUF6Y0vgFPdMhP1XH8RTFL9ZvaqKn6TuxZjo9hy7Nwo70zfWZm/jUiqPdH8mbZuFP/ALYHsJX+FSGoTfUd2lTi+RvYEr4khVuIB0I1AOhtce4eyvulVKxKUquN7ek4qzRYS2mjSkAi/PIDof0jcdw51JrS42ConnZC3E8qPdJ35Qf9CP7tT3ox/J6fpyffNU9jcdJM5eVy7nizG58KzO7m+2IwdlQhor3MbcNeNiNVPu8DTb4yWABYFPVMZUOldobq86xO9W2RhcLLLftAWTxY6L79fIGvrd7eGLGRCSM+DKfSQ9x/gedVr0m7ydfOIEN44Sb9zPwb6vo+ealmMJdYrZqqlscONp10WW6H8IbYiU8yiA+WZm+1asio50f7M6nARAizODI362q/u5fZUjrkhu4qdHHs4Wg7vXNKqjpvjs+Ecccso9hjI+2rXqqenB7thF52lPtMYH2UzQ/Xb3+i5WfRPd6q04XuqnvAPtFfddcCWVR3AD2CuZpgiszGyqCSTwAAuT7KU6U0uZYgwKsAQRYgi4I7iDxqvt6+iWKUNJhLRSccn+k/gPzD5aeA41ld3+k7CYnRn6h/zZSAD3Wb0T5Gx8Kkc214VXM00ar3l1A9pNMNM0DsrgqhwimbnYha0TwNG7IwKujEMDoVINiPMGr66O94GxeCVnN5EJjc82KgEMfEqVv43qnt+Npx4jHzyw6xsVsbWzZUVS3kSCasnoZwrLgpWOgeY5fEBFUn23HqrUrudAHOFjl/izqPmzFoOSrHfL8oYv6eT7xr0bG3DxeKiEsKKyEkauqm4NjoTXn3y/KGL+nk+8atroj/ACav0kn3qtmmdDA1zeHoqoYmyzOa7ioPg+h3GMe20UY53YsfYosfaKsHdHo7gwJz3Ms1rdYwsF78i/Fv33J8eVSulZEtZLILE5cFqx0scZuBmurFeg36J+ytXRW0WK9Bv0T9laujlT3Jmju77pLlH/nv+yszZPRRHiMDHOkriaSLOFOXq81tB6Nwt/Gq4ngaN2RgVZSVYHiCDYg+uthNxPydhfolqFdLu6H/AFsQ7lnA9iyfYp/VPfXaerO1Mbz05Lk9KNkHsHRmpfuDvDHi8IhRVRo7JJGgCqpA4qBwVuI9Y5GpDN6J8j9la9bl70NgcSsmpjbsyqPjLfiPnLxHrHOtgVxCvHnQhlZcykcCCLgj1UlWU+yfcaFOUs+1ZnqFrAKvjdndDBvg8M74aFmaGNmJRSSSgJJ8SaocVfe7G9WETBYZXxUCssMYZTKgIIQAggnQ1o8oY8Iw316EhQ4cRxLIfgTgfkkH7Nf9qzMcYUBVAAAAAHAAaAVifwxwXyvD/tk/3r7g3qwjsqpioGZiAqiVCSSbAAA6msZwkPzX81rAxjSyjPTJ/kF+mT7r1TuzNnPPKkUYBdzZQTYXsTx9VXF0yf5Bfpk+69VnuB+UsL9J/K1bFG7DTkjismrbiqADwWRj6J8eTrGg8TKtvdepDsXoWOYHFTC35kV7nzdgLeoeurVpSLq+Zwtp2J1tDE031XnwGAjhjWOJQiKLKo4D/c87869FKUiTfMp0CyUpSuISoz0k4Lrdm4gAaqBIP1GDH90NUmrqxOHEiMjC6spVh3gix9xqcbsDg7cVB7cTS3eod0RY7Ps8JzikdPaesH3/AHVNqpncXby7LxWKgxLFU1F8rHtIxC2CgmzKxN/KpJjemjDL/hxSyeJyovvJPup2oppHSksFwc/FKQVDGxgPNiMlYVKqmTpvb4uEHrmP8I67cN03i/4zCkDvSUE+xlH21X8DP1fMKz4yHreqkPSZt4wYURobPMSt+YUDtke0L+sapypHv1vhFjpYmizBVQghwAQSxJ4EjgF51Gw1WsidG3nCy8/Xy7SYkaDRc0pSppBZHY235cKXMLZS6FD6+BHzhyPK5pu/so4nExQj47do9yjVz9UGsW0yjmKkW6O+cGBzydU8szdkaqqKvE66m5Nr6ch413ZPIu1uaagbjc1rzzQryRAAABYDQDur6qpJOm2W/ZwyAeMjE+5RXdhum4/6mFHmkv8ABk/jS/wM+7zC9J8ZDv8AIq1aqPf4/CdtYfDjUL1SN+s/WP8AuEeypPs7pbwMnpmSE/PS49RTN77VGOjeFsZtOfGuNFzMPBpLqi+pMw9lWQRuhxSPFrDzKrmkbLhY03ufIK3Kwm+WzJsRg5YYGVXcAdokArftLccCRp6zWbrgtbjSDXFrgQnXNxAgrW7ae6+Kw5IlgkW3PKWQ+TLdT7a8EWCdjZY2Y9yqSfcK2gBvwrmtQcputm3zWceThfJyozdnouxOIYGZTBFzLi0hHcqHUHxaw8+FXVs/Z6QRJFGuVEXKo/5xPMnnevTSkp6l8x52m5Nw07IRkqE3s3axT47EsmGnZWmcqyxSFSCxsQQNRVndF+BkiwCpKjRtnkOV1Ktq2mh1qW1xepy1ZljDCNFCKmEby8HVc0pSk02uvEC6N+ifsrXIbp4z5JiP2Mn9NbFz4tEy53VcxCrmYDMTwAvxPgK+p51RSzsFUC5ZiAoHeSdBTdNUugvYXulZ6ds1rm1lidy8OyYDDI6lWWJQVYEMD3EHUGstPArqyMAysCrA8CCLEHwtX2DXJNLOdicXJhrbCyoPebo/xGHxLpFDLLF6UbIjP2TwBKg9ocD5X51NejDGYqNGwuIgmVAGaJ3icKObISRYd49Y7qsVHB4EHy1r6pySsdIzA8d6VjpBG/G09y1u/BPGfJMR+xk/pp+CmM+S4j9jJ/TWx5cC+o01PhXVhMdHKC0bpIAbEoysAe66njV/8k/qqj+PZ1lrr+CmM+S4j9jJ/TWU3W3axaY3DM2GnVVmjLExSAABwSSSNBV+MwGpNh40VgdRqK47lFxBGEKTaBoIN1DelbZ8k2BVYo3kbrkOVFLNbK9zZRw1FV7uRu5io8fhnfDTIqvcs0ThR2TxJFhV61xel4qt0cZjA1V0lMHyCS65pSlJptKV1viFDKpZQzXKqSMzWtmsOJtcX867KEJSlKEJSlKEKp+mLdkhlxiDRrJLbkeCMfMdn1L3127m9HeAxWGScvK5OjqWVQjD0lOUX8b31BB51ZmOwKTRvHIoZHBVgeYP2edUBvbuvJgJjExYwsbxvyceI4ZxwI/gRWtTSOmZsg6xHmFmVEYiftMNwfVWmNy9kJoUiv8AOna/vkr6m6MdnSr2Iyvzo5X/AIll91Q/ZXRCuIiWWPGoysLgrCSPEG7ggjmCLiuJuiHGQnNh50JHDKzxP6rXHvrnNvYTG/G67na5iFuFl7Np9CZ1OHxAPcsq2/eT+mo7ieiraCHSJX8UkT+YqfdWUGK27hdCJ3A71Sce0Zj765/tY2hHpLBH+tFKh+9/CmGuqR8rmuVDm05+ZrmqPno82h8mf60f9Vd0XRjtBv8AQy/pSRD+a9Z5Om2bnh4j5Ow/3r5fpnxTaJBDf/yN9jCp46vqt996hgpesffcvjA9C+Ja3WyxRjwzOw9VlHvqS7P6HMJGLyvJKeeoRPYuv71Ro7zbaxWkccig/wDbgyL9eQafWovRrtPE64iUD6WZpG9QXMPfVL3S/wDpKG9itaI/+Iye1TQbr7ITQphgfnSgn9570bo92ZODkjTzilbT2MR7qjMfQeba4sA+ENx75BUa3v3JGzsh+FK7t6KKjLJb87Qmw8b68udVsa17rMmN+9WPc5ou6IW7lzv7uvh8HMkWHkkkdhdkbKSl9FF1AuT3W7u8VbW427nwLCJGf8Ru3L+kbafqgBfVfnUK6MNzWkcY7E3POEOSWY8OsN+Q+L7eQvatVVkxsIr3tqeKspYhcy2tfQcEqPb57OE0UY6yFSsocJOfxM1lbsOL3I1zc/R4GpDXh2x8HyD4T1OS+nXZMl7G3p6XsDSMZs4EJx4u0hQpN6XMeGjwsS4dXSZrR9Qylo5chWMyvGhQklyRqQRYDU1lNm7dxE+IEckkeGMccDtGAjmcyC75WLWyA9kFbm548qkCwYfERLZYZoh6Ngjxi2mnEacNK7ZNmRMULRRkx2yEopKW4Zbjs28KvdKzTD795KoRu1xKDYfenF/BsK7OCcU5W6RxKYwgfQGV1Qu5UHtEAWIAJrtw208R8LwzYifqh1EzMg6so/VzKNArMM7JYnKSVsQOJqYphIHjMQSJo1JUoFQopBuVK8Abm9rc6+xsuKyDqo7Rm8YyLaM966dk+VdMzOrvXBE7rKAHffECPEFXzD4KMTEzpEGH4xV9GNmAUhrgN2havdtDakmGxMhldTJ8EjPWJCme74tlVFDMOyLgDM1vjGpcuxMOAQIIgGBBAjSxBIJB01BIB9Qrtm2fG5JaNGLLkOZVN1vfKbjVb624UGZnQ33kgRP6XKvcTt3EypEGnMRj2gsDOvV9pTFnUyZCUJU3BAOU6XFxUn3g2pIs+HgSVYRKsjNMyq2qBbIoY5bnMSb8l0rMf+kQ5CnUx5GsWXq0ymwAFxaxsAB6hXZisDHKuWREdeOV1DLpw0ItUXStJGW9SEbgDmoJsrFSYzGYCWRl/wAGdrBFKNknRC65rlQ4Cm/EW0410bySyZtrq87FVgjKxHLazIT2eYC94431qxBhUzK2RcyjKpyi6g2uAeQ0Gg7hXhV8JiHYAwTSBSjW6t3C31VuJy35HSpCcXuBkPzf9KJiytfP9WUX2hvJisL16M6SkR4eRGEYQR9bKYmuC4BVbXBZh4m1e+DGzyYLGicXypII2Jhzsphv2xC7KGBJ4EXBGlSZsGhJJRSWXISVFyuvZOmq6nThqa+MPs2KNCiRoqNe6qihTcWNwBY3GlQMrbfLmpbN19clANjYdsLh1xhRMNH8EiiHVZXeZ3aPLK69lA2thmPxzc2FeqHe7EZDGzojfCxh+ucRkRqYesBYRtkMl+wLG1zrqKnDYRCnVlFMdsuTKMlrWAtwt4V1LsmEIyCKMI1sy5FytYAC4tY2AA17hUjO11y4KIhc3IFV/vRK/V49esViMLhy0qogaUGWVWBK8raacNe+vSdszYR54BJGAJsLEJTDGixCWNmZ2WPKDbKqi5twqbjZEIUr1MeUqFI6tLFQSQpFtQCSQPGux8BGc940PWWD3VTnsLDNp2rDvru3baxHvL8FGxde4PvP8qLb4Rk4CMM64gnEQC5Cqkn94AynKCAPinQ89OVYbDbUkwqyrGgheTG9U0adWY8P+IDDq+tZEJkABBbKLk9m4ANgLs6IIsYjQIpBVQi5VIOYEC1gQdfOuZdnRNnzRoestnuinPYWGa47VhwvXGzADCRfNddESbgqIpt/FE4eKSSPDs4nZpWEbBxEyhAAshRWIa7AMbZTa1YfDb3TBRiisby/AJJL5AOGMyDUa9WB2iL/ABb8dam+093FkjSOMiFENwqwwMvgQsiEKQbkEW48679l7Chw8aIiDsJ1YZgC5UnMQWtrdtSOF+VSEsYGnvP9KJjeTr7yURx+8+Ih65EnjnKJhpFlCKFUy4hY2jYKSCCvaHA2PHga7p9454mxGHklzSLNCkTpFGGbrY2fLaRwi2yN2ieHealseyYVQosMYQkMVCKFJBBBIAte4Bv4VzPsyJ82eKNs9s+ZFOfL6Oa41tyvwqO1Z1fTh+8uKls37/ef6UM2LtZ8TidnySZS4GOQlbWbI0ag9kkagDgSO7Sp7Xni2fEpBWNAVzFSEUEZtXtYaZrC/favRVUjw85C3+kqyNpaMz7sEpSlVKxKUpQhK8G29hxYuFoplzKeHJlPJlPIj/lxpXvpXQSDcLhAIsVUeG3Z2psydhgx18Tfo5G7s6lhlcd4Pr5Vlf8A1Tb/AB+DRf8Ax/8A7VY9KbNUXZua0nfZLCmDcmuIHaq2O+e14f8AG2eHA49Wr/ajOPdXZB0zQg2nw80bcwCrW+sUPuqxa6psMjizqrDuYAj31HbRH5meBIXdlIPlf4i6hP8Aazs88Vk9cQP8a65OmPBKOxHMfJEUe9xUtbdvCnjhoD/4Y/6a7oNjwJqkMS/oxoPsFdxwdU+KME3WHgoF/arPL/ltnyP3E529yJ/GuRvftk6jZ6geKSX98gqyKVzbRjSMd5JRsXnV58gqzm3z2wFIOz9bGxWOU28bBjevPup0dzYmX4XtHMSTmEb+m55Zx8VRyT7BobUpXfiiAQxobfpC58NcgvcTboK4VQBYaAcK5pSlE0lRLpFcBMIS0aWxcfalF4l/Fy6uLi6+sVLa+XjB4gHzF6nG/A4OUHtxNsoSmMllmihhxcaocNNIz4VI+rLLMoGUNntbNY6nnwvp4YN5cU6QL1hz46GAwsFW0bhwuJIFuHVkSa3sb2qw1hUcAB5AVyIxpoNOGnDy7qu2zer792VeyO9QCPaMxkMccvVdZtKeEsqR3yiDNwy2LXF8xub2vfhX2m8U3XAdeeu+GdQcJlj/AMHNbPbLnvk/GdZfLytap51Q7hxvw59/nXOQXvbXhfnRtm9X34I2R6ygWx9r4n+5yviGdZ8RPC0ZWMKAvXZSCFzZh1Y1v4W7+vZGNxcowYOMkHwrDySMRHDdDHky5Oxzz9q972NrXFrAEQ00Gmo04UEYFtBpw04eVBnGfNHlx4cR4IER3nz4e+9VpLvdinSA9ckJbCpKrtJDEkkhLBiTIjBlFluilT2ie63txm2cUoxU3XkdRiYI+qCxmMhxAHUsVzEXkNrEeu+k96oWAsLDgLaCuTENdBrqdONd27eho9lc2TusVE9zOziMejTuzjEN+LdkvlKx5ZLBQdfRvwsBpWC3c2VK2GixA6qNMOMW6MtzO5JmWzXUBVBJNrtfKvCrKyi97a9/OuAgAtYW7uVc2+thrb0IXdjpnpf1uoDBteYJg/hGMaKOeAzNNlhXt5I8sKllKqLFn11Y315V0pvViGSIzz/Bv7o0yHIi/CJBI6qLSKfiBG6tbE9Z5VYhjFrWFu62nhWP2vsQYiwMsyLYqyxsFDA8b3UkaXFwQdTrUhMwnNvpx4KJid0H34qJbM27O2aSSeTq4cBh8Q6okZd2eKTMdV7xmtwuByBB8mH3oxBScLPez4MxvmilKiabI6lkjRW0HC2mov3WJhsIkaqqKFVVCqByCiyjyAr76le4ewcjce+ubZlzzV3ZO6ygsm0cVE0x+FO64fFwQhWSH8YspizByqDUdbYFbWtz5fOFx+KdsOfhbgT4nEwEBITkVGmKlSV9P8Xa5uLHhprPTGO4a6nT2UEY7hpqNPbXNsLfKPLd2b813ZHefNVxNvPickCNMEBOJVpi8MOdopzGgLSRsgOUZioAzd+hBnmxpnbDxNKUMhRSxjIKMSouVI4qeI869RiFrWFu62lfdQkka4WDbKTGFpuTdKUpVKtSlKUISlKUISlKUISlKUISlKUISlKUISlKUISlKUISlKUISlKUISlKUISlKUISlKUISlKUISlKUISlKUISlKUISlKUISlKUISlKUISlKUISlKUISlKUISlKUISlKUIX//Z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0" name="AutoShape 4" descr="data:image/jpeg;base64,/9j/4AAQSkZJRgABAQAAAQABAAD/2wCEAAkGBhQSERQUExQWFRQWFxkXFhgWFhYZFBUeHRUYGBcaGh0XHCYhGRokHBcWHy8gIycpLSwwFx4xNTAqNSYrLCkBCQoKDgwOGg8PGiwkHyUrNCwsLC0sLCwsMCwvLSwtNSksLy8wNCwsLDIsMCwsLCwsNCwsLCwsLCwqLC8sLCwsL//AABEIAJABXgMBIgACEQEDEQH/xAAcAAEAAgIDAQAAAAAAAAAAAAAABgcFCAEDBAL/xABLEAACAQIDBAYECAsHAwUAAAABAgMAEQQSIQUGMUEHEyJRYXEygZGhFEJUYnOSsbIWIzVScoKTosHC0hckMzRD0fBEU4MVY6Oz0//EABoBAAIDAQEAAAAAAAAAAAAAAAAEAgMFAQb/xAA0EQABAwIDAwoGAwEBAAAAAAABAAIDBBESITETUWEFIkFScYGRobHwFDIzwdHhFSPxQkP/2gAMAwEAAhEDEQA/ALxpSlCEpSlCEpSlCEpSuqfFIgu7Ko72IA99CF20rFPvZgxxxWHH/mj/AKq+4d5MK+i4mBj4Sxk/bU8DtxUcbd6yVK4VgRcaiuagpJSvLtDakUC5pXVATYZjxPcBxJ8q9VC5cXslKUoXUpSlCEpSlCEpSlCEpSlCEpSlCEpSlCEpSlCEpSlCEpSlCEpSlCEpSlCEpSlCEpSlCEpSlCEpSlCEpSujG45IY2kkYIiC7MeAH/OXOgC6NF31Ct5elTDYYlIvx8g4hDaNT4vr7FB9VRPbO9WL2vMcNg1ZIfjciw4ZpW+KnzRx+cdBL91ujHD4UB5AJ5vzmHYU/MU6es3PlTwhjhF5teqPukzM+U2i03n7KIrtXbO0tYg0MR4FPxSW/Tbtt+qT5V6cP0MSyHNiMUMx45VaQ/Wcj7KtelcNY4ZRgNHALopGnN5LlXcfQrhuc858urH8prqxHQlCfQxEo/SVGHuy1ZNKh8ZN1lL4WHqqv9358NsYPh5p5HZ2z/4MioosB2eN/Egn3VNdm7VixCZ4ZFde8Hh4EcQfA15d48HhpIGXFFBH+cxC5TyKseDf81qmvhrYHEk4XEBwODpfK47mU6Hy1HcajbbEuOqVlndSEAgFvDUeeazWMxbbQ2ui3vGsuVRyCIbuf1spPrHcKt5pAOJA8zWv2yNtyYZ2kisJGUqGIuVuQSRfS+lrm/E19YW2JmvicRkHxpJM7t5AAHXzsKsfFfsCQp64MubXc477BbAA1zUe3O2ZhIov7o4kB9J8+Yk+I4L5WFSGlCLFb7HFzQT5G6UpSuKaUpShCUpShCUpShCUpShCUpShCUpShCUpShCUpShCUpShCUpShCUpShCUpShCUpShCUpShC+XcKCSQABck6ADmTVO7d2tNtrGDDYckYdDe5vlsNDK/tso8RwJNZ/pc3mKRrhIic8wvJbjkvYL5sR7FI51Idw91BgcMFIHXPZpT48lv3Le3nc86fitBHtTqfl/KSkvM/ZjQa/hZHd7d2LBwiKFbDizH0nPNmPM/Zyr72ntpIGjVw15GyrlUnX1c72FuOtdsu1YlkERkUSNwW+vL3m+g5691d8kCt6Sg8tQD3X+weys9zi+5vmtBjWstiGXguwUrz47HpCheRgqjmfsHefCuyDEK6hlIZTwI4HyouL2XMJte2S8u0NuwQECaVIy3AMwBPj5eNexHBAIIIIuCNQRyIqqd/8AdjEyYxpY0aVHC5SljlsoUqRy1BN+GvnU+3O2e8GDiikILqDcA3y3YsFuO4G3qq1zQGggpGKd75XMc2wGhUb23uJisdMZJ50Rf9NFDOI17vijN3nmfC1RjevciPAxBmxOeRjZEEVs3eb5zYDvtzFXLVPb5wSYraxgF73jjX5oyKxPkMzNVsT3E26ElXU8bGYg27ibanVQ8xkcjwvw5XtfyvpUh3L2Fh8XI0U0jxuRePLls/5w7QPa5+V+6p1FsqNdq9TkBiOACZTqCBIAL9/oioxvhuS+BYYnDEmJWDd7QkG63PNb219R7zZtA7LRJfCOi/sIxAGxCzuF3ATD4hepxzRTEXVSELsBx7OYZl07raVPkBsLm5tqQLA9+mtqqvpK2S/4jacBIOWMvb4mgMbjwucp9Xean26e8C43CxzCwY9l1HxXHpDy5jwIqEsZ2bZL36DwK2afAx5Y0W6ddQsxSlY/b+2FwuHlnfURre35xvZV9bED10sASbBOEgC5XdtDakUC55pEjXvdgAfAX4nwFYBuk7ZwNvhHsjmI9uSqR21tuXFymWZizHgPiqOSqOQ/4bmsvh+jbaDoHGHIBFwGeNW+qzAj12rXFBGwf2use4eqyzWyPP8AU2/mro2ZvfhMQQsWIjZjwW+Vz5K1ifZWYrWrEbv4iOZIZInSR2CoGBGYkgCx4HUjUVsbgcL1cSR5i2RFXMxJZrKBck8SbXpSqp2Q2LTe6app3S3Dhayx2L3ywcTMj4mJWUkMpYXBHEEDnXm/tCwHyqP97/aqU3y/KGL+nk+8a6cBuxip06yKCSRLkZlFxccacFBFhDnOI8Eoa2TEWtar/wAHvThJSBHiYWJ4ASLm9hN6ylax4/Zc0JAmieMnhnRlv5ZhrWe3R3+nwTqCzSQX7UbG9h3pf0SO7gefeIScnZXjddTZX52eLK/Wa2prAPv9gB/1UXqN/sFZc4hZIc6G6smZSOBBW4PsNawiqKSlbNixG1ldVVJhthGq2B/tJ2f8pX6sn9Ne3A75YOY2TExEngCwVj5BrE1ROG3RxkiLImGlZGF1YLcEd4rwY3Z0sJyyxvGe51ZSfLMNab/j4Tk12fclfjpRm5uXetnq4JqkOjzfuTDTJDK5bDuQtmN+qJNgyk8FvxHC2vnds3onyP2Vmz07oXYStCCdszbhYX8OcD8rh+uKfhzgflUP1xWu1ZSHdbFuoZcNOysAVIicggi4IIGoIrTPJ0Q1d6LPFfIdGq9fw5wPyqH64rsw++ODdlRMTEzMQqgOLkk2AHjeqJ/BDG/JMR+yf/asnuvuvi0xuGZsNOqrNGWJicAAOCSSRoKrdRQgEh/optrJSQMPqry2htSKBM80ixre2ZyALm9hrz0PsrEvv/gB/wBVF6iT9grCdMf5PX6ZPuvVM4TCPK6pGpd2NlUcSfCq6ajZLHjcbKyoq3RPwNC2Dh38wDcMVF62y/etWXwuOjlGaN0de9GDD2qa13xG6GNQXbCzADiRGxA+resfhMbJC4eN2jcc1JVvd9lWnk5jhzHfdVCve089q2fpUJ6N9+GxqNFNbr4wCSBYSLwzWHAg2BtpqO+wm1Zckbo3FrtVpRyCRuJqUpSq1NK4dgASdANSe6uaj+/+P6nZ2JYcSmQfrkJ/Nf1VJjcTg3eovdhaXblX+5sR2lteXFOLxxnrADy1ywL6gM3mlXBUD6HdnZME0ltZZGN/mr2APaH9tTymax15MI0GQS9K20dzqc15pNnI0iyFe2uitrcDXQeBzG/f6hXppWP2pttIGjDhj1jZVyqTr/ve2njSRs3NOgOkIaM19Kwn6yOSJgqsB27ZZLG9xY6rcc6xm+g6rZs4jJXKgUWJuBmVbX8japADWE32wrSYGdEUsxUWA1Jsyk2HM2B0qbBzhdU1DiYnAbjlxsqIqSdHchG0YLEi+cG3MdW5se8XAPqqOyRFTZgQe4gg++pP0c4KRsfC4RiilizWOUfi2Gp4cSBWg/5SvI0wO2b2j1V1VhV3aT4ecXzMQQDubgW+pZfbWapWeDZevcwOtfozURhkzbcf5uEAP7RT/NUrmhDqVYAqwIIPAgixBqBbqYvrtsY2QagKUB8FdEHtyXqwKm/IjsS9McTXHe4rwvseM4b4MwJj6vqteOXLl499udVp0XYtsLj8RgZDxLW7s8ZOo/SS5/VFWzVR77D4LtzDzjQOYnb63VP+6PfTVKcYfEekX7wo1AwFrx0G3crcqHdLEZOzZLcA8ZbyzgfaRUxrz7RwCTxPFILo6lWHgRy7j40rE/A8O3FMyNxsLd4Wt+wsYkWJgkkF0SVGYcdAwJ058OFbJYTFpKivGwdGF1YG4IrX/evcufAuc6lor9iUDsnuDfmt4H1Xrp3c3wxOCb8S/YJu0baxt6uR8QQa26mAVLQ+MrHp5jTuLHhbES4dWtmUNlIZbgGxHAi/A+NdhqG7pdJkGMIjcdTMdApN0c/Mbv8Ammx7r1MjWJJG6M4XCy2GPa8Ymla475flDF/TyfeNW10R/k1fpJPvVUu+X5Qxf08n3jU23A6QMLhMGIZi4cO7aISNTcaitqqY59O0NF9PRY9M9rJ3FxtqrO2ls2OeJopVDowsQftHcRyPKtZ8TFldlvfKxF++xIvVp7wdMiGNlwkb5yCBJIAoTxABJY917evhVWYfDtI6ogLOxCqBxYk2A9tFBE+MOL8gu1srJCAzNXzuFIW2TAT/ANtx6gzqPcBVAjlWyeydl/BsEkPHq4spI5nL2j6zc1rYKjQEOfIRv/K7WghrAd34WxO4n5Owv0S109IeFjfZ2I6wDsoXUniGHokdxvp6yOdVtsbpYmw8EcKwxsI1Cgkvc277GsXvL0g4rGp1chVI7glIwQGtqMxJJNjra9vDSqW0Uu2xaC9/NXOq49lh1NrKNGtn4yeqGbjk188utUb0ebnPjMQrspGHjYF2PByNRGO8nS/cPMVe03onyP2VzlKRpc1o6EcnsIaXHpWrgrY/dH/IYT6CL/61rXCsxBvhjEVUTEyqqgKoDaAAWAHgBT9XTmdoAKTpZxC4khbG1zWuh33x3yqb61bAbIkLQQsxuTGhJPEkoCTWNUUroACTqtaCpbNew0UP6ZP8gv0yfdeqz3A/KWF+k/larM6ZP8gv0yfdeqp3V2kmHxkE0l8iPdrC5tYjQeutKkBNMQOKz6o2qATwWyNVN00bIjRoJ1UK8hZXtpnsAVJ8Rci/iO6pDP0wYFRp1rnuEdvvEVWe+u+T7QlViuSNARGl7kXtmYnmTYeVh5laip5WyhxFgmKueN0ZaDcr29FEpG0owPjJID5ZC32qKveqh6Gdhs00mJI7CKY0PezWLW8lH74q3qq5QcDNl0BWULSIs96UpSkE6lQbphlts8D86ZAfY7fyipzUF6Y0vgFPdMhP1XH8RTFL9ZvaqKn6TuxZjo9hy7Nwo70zfWZm/jUiqPdH8mbZuFP/ALYHsJX+FSGoTfUd2lTi+RvYEr4khVuIB0I1AOhtce4eyvulVKxKUquN7ek4qzRYS2mjSkAi/PIDof0jcdw51JrS42ConnZC3E8qPdJ35Qf9CP7tT3ox/J6fpyffNU9jcdJM5eVy7nizG58KzO7m+2IwdlQhor3MbcNeNiNVPu8DTb4yWABYFPVMZUOldobq86xO9W2RhcLLLftAWTxY6L79fIGvrd7eGLGRCSM+DKfSQ9x/gedVr0m7ydfOIEN44Sb9zPwb6vo+ealmMJdYrZqqlscONp10WW6H8IbYiU8yiA+WZm+1asio50f7M6nARAizODI362q/u5fZUjrkhu4qdHHs4Wg7vXNKqjpvjs+Ecccso9hjI+2rXqqenB7thF52lPtMYH2UzQ/Xb3+i5WfRPd6q04XuqnvAPtFfddcCWVR3AD2CuZpgiszGyqCSTwAAuT7KU6U0uZYgwKsAQRYgi4I7iDxqvt6+iWKUNJhLRSccn+k/gPzD5aeA41ld3+k7CYnRn6h/zZSAD3Wb0T5Gx8Kkc214VXM00ar3l1A9pNMNM0DsrgqhwimbnYha0TwNG7IwKujEMDoVINiPMGr66O94GxeCVnN5EJjc82KgEMfEqVv43qnt+Npx4jHzyw6xsVsbWzZUVS3kSCasnoZwrLgpWOgeY5fEBFUn23HqrUrudAHOFjl/izqPmzFoOSrHfL8oYv6eT7xr0bG3DxeKiEsKKyEkauqm4NjoTXn3y/KGL+nk+8atroj/ACav0kn3qtmmdDA1zeHoqoYmyzOa7ioPg+h3GMe20UY53YsfYosfaKsHdHo7gwJz3Ms1rdYwsF78i/Fv33J8eVSulZEtZLILE5cFqx0scZuBmurFeg36J+ytXRW0WK9Bv0T9laujlT3Jmju77pLlH/nv+yszZPRRHiMDHOkriaSLOFOXq81tB6Nwt/Gq4ngaN2RgVZSVYHiCDYg+uthNxPydhfolqFdLu6H/AFsQ7lnA9iyfYp/VPfXaerO1Mbz05Lk9KNkHsHRmpfuDvDHi8IhRVRo7JJGgCqpA4qBwVuI9Y5GpDN6J8j9la9bl70NgcSsmpjbsyqPjLfiPnLxHrHOtgVxCvHnQhlZcykcCCLgj1UlWU+yfcaFOUs+1ZnqFrAKvjdndDBvg8M74aFmaGNmJRSSSgJJ8SaocVfe7G9WETBYZXxUCssMYZTKgIIQAggnQ1o8oY8Iw316EhQ4cRxLIfgTgfkkH7Nf9qzMcYUBVAAAAAHAAaAVifwxwXyvD/tk/3r7g3qwjsqpioGZiAqiVCSSbAAA6msZwkPzX81rAxjSyjPTJ/kF+mT7r1TuzNnPPKkUYBdzZQTYXsTx9VXF0yf5Bfpk+69VnuB+UsL9J/K1bFG7DTkjismrbiqADwWRj6J8eTrGg8TKtvdepDsXoWOYHFTC35kV7nzdgLeoeurVpSLq+Zwtp2J1tDE031XnwGAjhjWOJQiKLKo4D/c87869FKUiTfMp0CyUpSuISoz0k4Lrdm4gAaqBIP1GDH90NUmrqxOHEiMjC6spVh3gix9xqcbsDg7cVB7cTS3eod0RY7Ps8JzikdPaesH3/AHVNqpncXby7LxWKgxLFU1F8rHtIxC2CgmzKxN/KpJjemjDL/hxSyeJyovvJPup2oppHSksFwc/FKQVDGxgPNiMlYVKqmTpvb4uEHrmP8I67cN03i/4zCkDvSUE+xlH21X8DP1fMKz4yHreqkPSZt4wYURobPMSt+YUDtke0L+sapypHv1vhFjpYmizBVQghwAQSxJ4EjgF51Gw1WsidG3nCy8/Xy7SYkaDRc0pSppBZHY235cKXMLZS6FD6+BHzhyPK5pu/so4nExQj47do9yjVz9UGsW0yjmKkW6O+cGBzydU8szdkaqqKvE66m5Nr6ch413ZPIu1uaagbjc1rzzQryRAAABYDQDur6qpJOm2W/ZwyAeMjE+5RXdhum4/6mFHmkv8ABk/jS/wM+7zC9J8ZDv8AIq1aqPf4/CdtYfDjUL1SN+s/WP8AuEeypPs7pbwMnpmSE/PS49RTN77VGOjeFsZtOfGuNFzMPBpLqi+pMw9lWQRuhxSPFrDzKrmkbLhY03ufIK3Kwm+WzJsRg5YYGVXcAdokArftLccCRp6zWbrgtbjSDXFrgQnXNxAgrW7ae6+Kw5IlgkW3PKWQ+TLdT7a8EWCdjZY2Y9yqSfcK2gBvwrmtQcputm3zWceThfJyozdnouxOIYGZTBFzLi0hHcqHUHxaw8+FXVs/Z6QRJFGuVEXKo/5xPMnnevTSkp6l8x52m5Nw07IRkqE3s3axT47EsmGnZWmcqyxSFSCxsQQNRVndF+BkiwCpKjRtnkOV1Ktq2mh1qW1xepy1ZljDCNFCKmEby8HVc0pSk02uvEC6N+ifsrXIbp4z5JiP2Mn9NbFz4tEy53VcxCrmYDMTwAvxPgK+p51RSzsFUC5ZiAoHeSdBTdNUugvYXulZ6ds1rm1lidy8OyYDDI6lWWJQVYEMD3EHUGstPArqyMAysCrA8CCLEHwtX2DXJNLOdicXJhrbCyoPebo/xGHxLpFDLLF6UbIjP2TwBKg9ocD5X51NejDGYqNGwuIgmVAGaJ3icKObISRYd49Y7qsVHB4EHy1r6pySsdIzA8d6VjpBG/G09y1u/BPGfJMR+xk/pp+CmM+S4j9jJ/TWx5cC+o01PhXVhMdHKC0bpIAbEoysAe66njV/8k/qqj+PZ1lrr+CmM+S4j9jJ/TWU3W3axaY3DM2GnVVmjLExSAABwSSSNBV+MwGpNh40VgdRqK47lFxBGEKTaBoIN1DelbZ8k2BVYo3kbrkOVFLNbK9zZRw1FV7uRu5io8fhnfDTIqvcs0ThR2TxJFhV61xel4qt0cZjA1V0lMHyCS65pSlJptKV1viFDKpZQzXKqSMzWtmsOJtcX867KEJSlKEJSlKEKp+mLdkhlxiDRrJLbkeCMfMdn1L3127m9HeAxWGScvK5OjqWVQjD0lOUX8b31BB51ZmOwKTRvHIoZHBVgeYP2edUBvbuvJgJjExYwsbxvyceI4ZxwI/gRWtTSOmZsg6xHmFmVEYiftMNwfVWmNy9kJoUiv8AOna/vkr6m6MdnSr2Iyvzo5X/AIll91Q/ZXRCuIiWWPGoysLgrCSPEG7ggjmCLiuJuiHGQnNh50JHDKzxP6rXHvrnNvYTG/G67na5iFuFl7Np9CZ1OHxAPcsq2/eT+mo7ieiraCHSJX8UkT+YqfdWUGK27hdCJ3A71Sce0Zj765/tY2hHpLBH+tFKh+9/CmGuqR8rmuVDm05+ZrmqPno82h8mf60f9Vd0XRjtBv8AQy/pSRD+a9Z5Om2bnh4j5Ow/3r5fpnxTaJBDf/yN9jCp46vqt996hgpesffcvjA9C+Ja3WyxRjwzOw9VlHvqS7P6HMJGLyvJKeeoRPYuv71Ro7zbaxWkccig/wDbgyL9eQafWovRrtPE64iUD6WZpG9QXMPfVL3S/wDpKG9itaI/+Iye1TQbr7ITQphgfnSgn9570bo92ZODkjTzilbT2MR7qjMfQeba4sA+ENx75BUa3v3JGzsh+FK7t6KKjLJb87Qmw8b68udVsa17rMmN+9WPc5ou6IW7lzv7uvh8HMkWHkkkdhdkbKSl9FF1AuT3W7u8VbW427nwLCJGf8Ru3L+kbafqgBfVfnUK6MNzWkcY7E3POEOSWY8OsN+Q+L7eQvatVVkxsIr3tqeKspYhcy2tfQcEqPb57OE0UY6yFSsocJOfxM1lbsOL3I1zc/R4GpDXh2x8HyD4T1OS+nXZMl7G3p6XsDSMZs4EJx4u0hQpN6XMeGjwsS4dXSZrR9Qylo5chWMyvGhQklyRqQRYDU1lNm7dxE+IEckkeGMccDtGAjmcyC75WLWyA9kFbm548qkCwYfERLZYZoh6Ngjxi2mnEacNK7ZNmRMULRRkx2yEopKW4Zbjs28KvdKzTD795KoRu1xKDYfenF/BsK7OCcU5W6RxKYwgfQGV1Qu5UHtEAWIAJrtw208R8LwzYifqh1EzMg6so/VzKNArMM7JYnKSVsQOJqYphIHjMQSJo1JUoFQopBuVK8Abm9rc6+xsuKyDqo7Rm8YyLaM966dk+VdMzOrvXBE7rKAHffECPEFXzD4KMTEzpEGH4xV9GNmAUhrgN2havdtDakmGxMhldTJ8EjPWJCme74tlVFDMOyLgDM1vjGpcuxMOAQIIgGBBAjSxBIJB01BIB9Qrtm2fG5JaNGLLkOZVN1vfKbjVb624UGZnQ33kgRP6XKvcTt3EypEGnMRj2gsDOvV9pTFnUyZCUJU3BAOU6XFxUn3g2pIs+HgSVYRKsjNMyq2qBbIoY5bnMSb8l0rMf+kQ5CnUx5GsWXq0ymwAFxaxsAB6hXZisDHKuWREdeOV1DLpw0ItUXStJGW9SEbgDmoJsrFSYzGYCWRl/wAGdrBFKNknRC65rlQ4Cm/EW0410bySyZtrq87FVgjKxHLazIT2eYC94431qxBhUzK2RcyjKpyi6g2uAeQ0Gg7hXhV8JiHYAwTSBSjW6t3C31VuJy35HSpCcXuBkPzf9KJiytfP9WUX2hvJisL16M6SkR4eRGEYQR9bKYmuC4BVbXBZh4m1e+DGzyYLGicXypII2Jhzsphv2xC7KGBJ4EXBGlSZsGhJJRSWXISVFyuvZOmq6nThqa+MPs2KNCiRoqNe6qihTcWNwBY3GlQMrbfLmpbN19clANjYdsLh1xhRMNH8EiiHVZXeZ3aPLK69lA2thmPxzc2FeqHe7EZDGzojfCxh+ucRkRqYesBYRtkMl+wLG1zrqKnDYRCnVlFMdsuTKMlrWAtwt4V1LsmEIyCKMI1sy5FytYAC4tY2AA17hUjO11y4KIhc3IFV/vRK/V49esViMLhy0qogaUGWVWBK8raacNe+vSdszYR54BJGAJsLEJTDGixCWNmZ2WPKDbKqi5twqbjZEIUr1MeUqFI6tLFQSQpFtQCSQPGux8BGc940PWWD3VTnsLDNp2rDvru3baxHvL8FGxde4PvP8qLb4Rk4CMM64gnEQC5Cqkn94AynKCAPinQ89OVYbDbUkwqyrGgheTG9U0adWY8P+IDDq+tZEJkABBbKLk9m4ANgLs6IIsYjQIpBVQi5VIOYEC1gQdfOuZdnRNnzRoestnuinPYWGa47VhwvXGzADCRfNddESbgqIpt/FE4eKSSPDs4nZpWEbBxEyhAAshRWIa7AMbZTa1YfDb3TBRiisby/AJJL5AOGMyDUa9WB2iL/ABb8dam+093FkjSOMiFENwqwwMvgQsiEKQbkEW48679l7Chw8aIiDsJ1YZgC5UnMQWtrdtSOF+VSEsYGnvP9KJjeTr7yURx+8+Ih65EnjnKJhpFlCKFUy4hY2jYKSCCvaHA2PHga7p9454mxGHklzSLNCkTpFGGbrY2fLaRwi2yN2ieHealseyYVQosMYQkMVCKFJBBBIAte4Bv4VzPsyJ82eKNs9s+ZFOfL6Oa41tyvwqO1Z1fTh+8uKls37/ef6UM2LtZ8TidnySZS4GOQlbWbI0ag9kkagDgSO7Sp7Xni2fEpBWNAVzFSEUEZtXtYaZrC/favRVUjw85C3+kqyNpaMz7sEpSlVKxKUpQhK8G29hxYuFoplzKeHJlPJlPIj/lxpXvpXQSDcLhAIsVUeG3Z2psydhgx18Tfo5G7s6lhlcd4Pr5Vlf8A1Tb/AB+DRf8Ax/8A7VY9KbNUXZua0nfZLCmDcmuIHaq2O+e14f8AG2eHA49Wr/ajOPdXZB0zQg2nw80bcwCrW+sUPuqxa6psMjizqrDuYAj31HbRH5meBIXdlIPlf4i6hP8Aazs88Vk9cQP8a65OmPBKOxHMfJEUe9xUtbdvCnjhoD/4Y/6a7oNjwJqkMS/oxoPsFdxwdU+KME3WHgoF/arPL/ltnyP3E529yJ/GuRvftk6jZ6geKSX98gqyKVzbRjSMd5JRsXnV58gqzm3z2wFIOz9bGxWOU28bBjevPup0dzYmX4XtHMSTmEb+m55Zx8VRyT7BobUpXfiiAQxobfpC58NcgvcTboK4VQBYaAcK5pSlE0lRLpFcBMIS0aWxcfalF4l/Fy6uLi6+sVLa+XjB4gHzF6nG/A4OUHtxNsoSmMllmihhxcaocNNIz4VI+rLLMoGUNntbNY6nnwvp4YN5cU6QL1hz46GAwsFW0bhwuJIFuHVkSa3sb2qw1hUcAB5AVyIxpoNOGnDy7qu2zer792VeyO9QCPaMxkMccvVdZtKeEsqR3yiDNwy2LXF8xub2vfhX2m8U3XAdeeu+GdQcJlj/AMHNbPbLnvk/GdZfLytap51Q7hxvw59/nXOQXvbXhfnRtm9X34I2R6ygWx9r4n+5yviGdZ8RPC0ZWMKAvXZSCFzZh1Y1v4W7+vZGNxcowYOMkHwrDySMRHDdDHky5Oxzz9q972NrXFrAEQ00Gmo04UEYFtBpw04eVBnGfNHlx4cR4IER3nz4e+9VpLvdinSA9ckJbCpKrtJDEkkhLBiTIjBlFluilT2ie63txm2cUoxU3XkdRiYI+qCxmMhxAHUsVzEXkNrEeu+k96oWAsLDgLaCuTENdBrqdONd27eho9lc2TusVE9zOziMejTuzjEN+LdkvlKx5ZLBQdfRvwsBpWC3c2VK2GixA6qNMOMW6MtzO5JmWzXUBVBJNrtfKvCrKyi97a9/OuAgAtYW7uVc2+thrb0IXdjpnpf1uoDBteYJg/hGMaKOeAzNNlhXt5I8sKllKqLFn11Y315V0pvViGSIzz/Bv7o0yHIi/CJBI6qLSKfiBG6tbE9Z5VYhjFrWFu62nhWP2vsQYiwMsyLYqyxsFDA8b3UkaXFwQdTrUhMwnNvpx4KJid0H34qJbM27O2aSSeTq4cBh8Q6okZd2eKTMdV7xmtwuByBB8mH3oxBScLPez4MxvmilKiabI6lkjRW0HC2mov3WJhsIkaqqKFVVCqByCiyjyAr76le4ewcjce+ubZlzzV3ZO6ygsm0cVE0x+FO64fFwQhWSH8YspizByqDUdbYFbWtz5fOFx+KdsOfhbgT4nEwEBITkVGmKlSV9P8Xa5uLHhprPTGO4a6nT2UEY7hpqNPbXNsLfKPLd2b813ZHefNVxNvPickCNMEBOJVpi8MOdopzGgLSRsgOUZioAzd+hBnmxpnbDxNKUMhRSxjIKMSouVI4qeI869RiFrWFu62lfdQkka4WDbKTGFpuTdKUpVKtSlKUISlKUISlKUISlKUISlKUISlKUISlKUISlKUISlKUISlKUISlKUISlKUISlKUISlKUISlKUISlKUISlKUISlKUISlKUISlKUISlKUISlKUISlKUISlKUISlKUIX//Z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AutoShape 6" descr="data:image/jpeg;base64,/9j/4AAQSkZJRgABAQAAAQABAAD/2wCEAAkGBhQSERQUExQWFRQWFxkXFhgWFhYZFBUeHRUYGBcaGh0XHCYhGRokHBcWHy8gIycpLSwwFx4xNTAqNSYrLCkBCQoKDgwOGg8PGiwkHyUrNCwsLC0sLCwsMCwvLSwtNSksLy8wNCwsLDIsMCwsLCwsNCwsLCwsLCwqLC8sLCwsL//AABEIAJABXgMBIgACEQEDEQH/xAAcAAEAAgIDAQAAAAAAAAAAAAAABgcFCAEDBAL/xABLEAACAQIDBAYECAsHAwUAAAABAgMAEQQSIQUGMUEHEyJRYXEygZGhFEJUYnOSsbIWIzVScoKTosHC0hckMzRD0fBEU4MVY6Oz0//EABoBAAIDAQEAAAAAAAAAAAAAAAAEAgMFAQb/xAA0EQABAwIDAwoGAwEBAAAAAAABAAIDBBESITETUWEFIkFScYGRobHwFDIzwdHhFSPxQkP/2gAMAwEAAhEDEQA/ALxpSlCEpSlCEpSlCEpSuqfFIgu7Ko72IA99CF20rFPvZgxxxWHH/mj/AKq+4d5MK+i4mBj4Sxk/bU8DtxUcbd6yVK4VgRcaiuagpJSvLtDakUC5pXVATYZjxPcBxJ8q9VC5cXslKUoXUpSlCEpSlCEpSlCEpSlCEpSlCEpSlCEpSlCEpSlCEpSlCEpSlCEpSlCEpSlCEpSlCEpSlCEpSlCEpSujG45IY2kkYIiC7MeAH/OXOgC6NF31Ct5elTDYYlIvx8g4hDaNT4vr7FB9VRPbO9WL2vMcNg1ZIfjciw4ZpW+KnzRx+cdBL91ujHD4UB5AJ5vzmHYU/MU6es3PlTwhjhF5teqPukzM+U2i03n7KIrtXbO0tYg0MR4FPxSW/Tbtt+qT5V6cP0MSyHNiMUMx45VaQ/Wcj7KtelcNY4ZRgNHALopGnN5LlXcfQrhuc858urH8prqxHQlCfQxEo/SVGHuy1ZNKh8ZN1lL4WHqqv9358NsYPh5p5HZ2z/4MioosB2eN/Egn3VNdm7VixCZ4ZFde8Hh4EcQfA15d48HhpIGXFFBH+cxC5TyKseDf81qmvhrYHEk4XEBwODpfK47mU6Hy1HcajbbEuOqVlndSEAgFvDUeeazWMxbbQ2ui3vGsuVRyCIbuf1spPrHcKt5pAOJA8zWv2yNtyYZ2kisJGUqGIuVuQSRfS+lrm/E19YW2JmvicRkHxpJM7t5AAHXzsKsfFfsCQp64MubXc477BbAA1zUe3O2ZhIov7o4kB9J8+Yk+I4L5WFSGlCLFb7HFzQT5G6UpSuKaUpShCUpShCUpShCUpShCUpShCUpShCUpShCUpShCUpShCUpShCUpShCUpShCUpShCUpShC+XcKCSQABck6ADmTVO7d2tNtrGDDYckYdDe5vlsNDK/tso8RwJNZ/pc3mKRrhIic8wvJbjkvYL5sR7FI51Idw91BgcMFIHXPZpT48lv3Le3nc86fitBHtTqfl/KSkvM/ZjQa/hZHd7d2LBwiKFbDizH0nPNmPM/Zyr72ntpIGjVw15GyrlUnX1c72FuOtdsu1YlkERkUSNwW+vL3m+g5691d8kCt6Sg8tQD3X+weys9zi+5vmtBjWstiGXguwUrz47HpCheRgqjmfsHefCuyDEK6hlIZTwI4HyouL2XMJte2S8u0NuwQECaVIy3AMwBPj5eNexHBAIIIIuCNQRyIqqd/8AdjEyYxpY0aVHC5SljlsoUqRy1BN+GvnU+3O2e8GDiikILqDcA3y3YsFuO4G3qq1zQGggpGKd75XMc2wGhUb23uJisdMZJ50Rf9NFDOI17vijN3nmfC1RjevciPAxBmxOeRjZEEVs3eb5zYDvtzFXLVPb5wSYraxgF73jjX5oyKxPkMzNVsT3E26ElXU8bGYg27ibanVQ8xkcjwvw5XtfyvpUh3L2Fh8XI0U0jxuRePLls/5w7QPa5+V+6p1FsqNdq9TkBiOACZTqCBIAL9/oioxvhuS+BYYnDEmJWDd7QkG63PNb219R7zZtA7LRJfCOi/sIxAGxCzuF3ATD4hepxzRTEXVSELsBx7OYZl07raVPkBsLm5tqQLA9+mtqqvpK2S/4jacBIOWMvb4mgMbjwucp9Xean26e8C43CxzCwY9l1HxXHpDy5jwIqEsZ2bZL36DwK2afAx5Y0W6ddQsxSlY/b+2FwuHlnfURre35xvZV9bED10sASbBOEgC5XdtDakUC55pEjXvdgAfAX4nwFYBuk7ZwNvhHsjmI9uSqR21tuXFymWZizHgPiqOSqOQ/4bmsvh+jbaDoHGHIBFwGeNW+qzAj12rXFBGwf2use4eqyzWyPP8AU2/mro2ZvfhMQQsWIjZjwW+Vz5K1ifZWYrWrEbv4iOZIZInSR2CoGBGYkgCx4HUjUVsbgcL1cSR5i2RFXMxJZrKBck8SbXpSqp2Q2LTe6app3S3Dhayx2L3ywcTMj4mJWUkMpYXBHEEDnXm/tCwHyqP97/aqU3y/KGL+nk+8a6cBuxip06yKCSRLkZlFxccacFBFhDnOI8Eoa2TEWtar/wAHvThJSBHiYWJ4ASLm9hN6ylax4/Zc0JAmieMnhnRlv5ZhrWe3R3+nwTqCzSQX7UbG9h3pf0SO7gefeIScnZXjddTZX52eLK/Wa2prAPv9gB/1UXqN/sFZc4hZIc6G6smZSOBBW4PsNawiqKSlbNixG1ldVVJhthGq2B/tJ2f8pX6sn9Ne3A75YOY2TExEngCwVj5BrE1ROG3RxkiLImGlZGF1YLcEd4rwY3Z0sJyyxvGe51ZSfLMNab/j4Tk12fclfjpRm5uXetnq4JqkOjzfuTDTJDK5bDuQtmN+qJNgyk8FvxHC2vnds3onyP2Vmz07oXYStCCdszbhYX8OcD8rh+uKfhzgflUP1xWu1ZSHdbFuoZcNOysAVIicggi4IIGoIrTPJ0Q1d6LPFfIdGq9fw5wPyqH64rsw++ODdlRMTEzMQqgOLkk2AHjeqJ/BDG/JMR+yf/asnuvuvi0xuGZsNOqrNGWJicAAOCSSRoKrdRQgEh/optrJSQMPqry2htSKBM80ixre2ZyALm9hrz0PsrEvv/gB/wBVF6iT9grCdMf5PX6ZPuvVM4TCPK6pGpd2NlUcSfCq6ajZLHjcbKyoq3RPwNC2Dh38wDcMVF62y/etWXwuOjlGaN0de9GDD2qa13xG6GNQXbCzADiRGxA+resfhMbJC4eN2jcc1JVvd9lWnk5jhzHfdVCve089q2fpUJ6N9+GxqNFNbr4wCSBYSLwzWHAg2BtpqO+wm1Zckbo3FrtVpRyCRuJqUpSq1NK4dgASdANSe6uaj+/+P6nZ2JYcSmQfrkJ/Nf1VJjcTg3eovdhaXblX+5sR2lteXFOLxxnrADy1ywL6gM3mlXBUD6HdnZME0ltZZGN/mr2APaH9tTymax15MI0GQS9K20dzqc15pNnI0iyFe2uitrcDXQeBzG/f6hXppWP2pttIGjDhj1jZVyqTr/ve2njSRs3NOgOkIaM19Kwn6yOSJgqsB27ZZLG9xY6rcc6xm+g6rZs4jJXKgUWJuBmVbX8japADWE32wrSYGdEUsxUWA1Jsyk2HM2B0qbBzhdU1DiYnAbjlxsqIqSdHchG0YLEi+cG3MdW5se8XAPqqOyRFTZgQe4gg++pP0c4KRsfC4RiilizWOUfi2Gp4cSBWg/5SvI0wO2b2j1V1VhV3aT4ecXzMQQDubgW+pZfbWapWeDZevcwOtfozURhkzbcf5uEAP7RT/NUrmhDqVYAqwIIPAgixBqBbqYvrtsY2QagKUB8FdEHtyXqwKm/IjsS9McTXHe4rwvseM4b4MwJj6vqteOXLl499udVp0XYtsLj8RgZDxLW7s8ZOo/SS5/VFWzVR77D4LtzDzjQOYnb63VP+6PfTVKcYfEekX7wo1AwFrx0G3crcqHdLEZOzZLcA8ZbyzgfaRUxrz7RwCTxPFILo6lWHgRy7j40rE/A8O3FMyNxsLd4Wt+wsYkWJgkkF0SVGYcdAwJ058OFbJYTFpKivGwdGF1YG4IrX/evcufAuc6lor9iUDsnuDfmt4H1Xrp3c3wxOCb8S/YJu0baxt6uR8QQa26mAVLQ+MrHp5jTuLHhbES4dWtmUNlIZbgGxHAi/A+NdhqG7pdJkGMIjcdTMdApN0c/Mbv8Ammx7r1MjWJJG6M4XCy2GPa8Ymla475flDF/TyfeNW10R/k1fpJPvVUu+X5Qxf08n3jU23A6QMLhMGIZi4cO7aISNTcaitqqY59O0NF9PRY9M9rJ3FxtqrO2ls2OeJopVDowsQftHcRyPKtZ8TFldlvfKxF++xIvVp7wdMiGNlwkb5yCBJIAoTxABJY917evhVWYfDtI6ogLOxCqBxYk2A9tFBE+MOL8gu1srJCAzNXzuFIW2TAT/ANtx6gzqPcBVAjlWyeydl/BsEkPHq4spI5nL2j6zc1rYKjQEOfIRv/K7WghrAd34WxO4n5Owv0S109IeFjfZ2I6wDsoXUniGHokdxvp6yOdVtsbpYmw8EcKwxsI1Cgkvc277GsXvL0g4rGp1chVI7glIwQGtqMxJJNjra9vDSqW0Uu2xaC9/NXOq49lh1NrKNGtn4yeqGbjk188utUb0ebnPjMQrspGHjYF2PByNRGO8nS/cPMVe03onyP2VzlKRpc1o6EcnsIaXHpWrgrY/dH/IYT6CL/61rXCsxBvhjEVUTEyqqgKoDaAAWAHgBT9XTmdoAKTpZxC4khbG1zWuh33x3yqb61bAbIkLQQsxuTGhJPEkoCTWNUUroACTqtaCpbNew0UP6ZP8gv0yfdeqz3A/KWF+k/larM6ZP8gv0yfdeqp3V2kmHxkE0l8iPdrC5tYjQeutKkBNMQOKz6o2qATwWyNVN00bIjRoJ1UK8hZXtpnsAVJ8Rci/iO6pDP0wYFRp1rnuEdvvEVWe+u+T7QlViuSNARGl7kXtmYnmTYeVh5laip5WyhxFgmKueN0ZaDcr29FEpG0owPjJID5ZC32qKveqh6Gdhs00mJI7CKY0PezWLW8lH74q3qq5QcDNl0BWULSIs96UpSkE6lQbphlts8D86ZAfY7fyipzUF6Y0vgFPdMhP1XH8RTFL9ZvaqKn6TuxZjo9hy7Nwo70zfWZm/jUiqPdH8mbZuFP/ALYHsJX+FSGoTfUd2lTi+RvYEr4khVuIB0I1AOhtce4eyvulVKxKUquN7ek4qzRYS2mjSkAi/PIDof0jcdw51JrS42ConnZC3E8qPdJ35Qf9CP7tT3ox/J6fpyffNU9jcdJM5eVy7nizG58KzO7m+2IwdlQhor3MbcNeNiNVPu8DTb4yWABYFPVMZUOldobq86xO9W2RhcLLLftAWTxY6L79fIGvrd7eGLGRCSM+DKfSQ9x/gedVr0m7ydfOIEN44Sb9zPwb6vo+ealmMJdYrZqqlscONp10WW6H8IbYiU8yiA+WZm+1asio50f7M6nARAizODI362q/u5fZUjrkhu4qdHHs4Wg7vXNKqjpvjs+Ecccso9hjI+2rXqqenB7thF52lPtMYH2UzQ/Xb3+i5WfRPd6q04XuqnvAPtFfddcCWVR3AD2CuZpgiszGyqCSTwAAuT7KU6U0uZYgwKsAQRYgi4I7iDxqvt6+iWKUNJhLRSccn+k/gPzD5aeA41ld3+k7CYnRn6h/zZSAD3Wb0T5Gx8Kkc214VXM00ar3l1A9pNMNM0DsrgqhwimbnYha0TwNG7IwKujEMDoVINiPMGr66O94GxeCVnN5EJjc82KgEMfEqVv43qnt+Npx4jHzyw6xsVsbWzZUVS3kSCasnoZwrLgpWOgeY5fEBFUn23HqrUrudAHOFjl/izqPmzFoOSrHfL8oYv6eT7xr0bG3DxeKiEsKKyEkauqm4NjoTXn3y/KGL+nk+8atroj/ACav0kn3qtmmdDA1zeHoqoYmyzOa7ioPg+h3GMe20UY53YsfYosfaKsHdHo7gwJz3Ms1rdYwsF78i/Fv33J8eVSulZEtZLILE5cFqx0scZuBmurFeg36J+ytXRW0WK9Bv0T9laujlT3Jmju77pLlH/nv+yszZPRRHiMDHOkriaSLOFOXq81tB6Nwt/Gq4ngaN2RgVZSVYHiCDYg+uthNxPydhfolqFdLu6H/AFsQ7lnA9iyfYp/VPfXaerO1Mbz05Lk9KNkHsHRmpfuDvDHi8IhRVRo7JJGgCqpA4qBwVuI9Y5GpDN6J8j9la9bl70NgcSsmpjbsyqPjLfiPnLxHrHOtgVxCvHnQhlZcykcCCLgj1UlWU+yfcaFOUs+1ZnqFrAKvjdndDBvg8M74aFmaGNmJRSSSgJJ8SaocVfe7G9WETBYZXxUCssMYZTKgIIQAggnQ1o8oY8Iw316EhQ4cRxLIfgTgfkkH7Nf9qzMcYUBVAAAAAHAAaAVifwxwXyvD/tk/3r7g3qwjsqpioGZiAqiVCSSbAAA6msZwkPzX81rAxjSyjPTJ/kF+mT7r1TuzNnPPKkUYBdzZQTYXsTx9VXF0yf5Bfpk+69VnuB+UsL9J/K1bFG7DTkjismrbiqADwWRj6J8eTrGg8TKtvdepDsXoWOYHFTC35kV7nzdgLeoeurVpSLq+Zwtp2J1tDE031XnwGAjhjWOJQiKLKo4D/c87869FKUiTfMp0CyUpSuISoz0k4Lrdm4gAaqBIP1GDH90NUmrqxOHEiMjC6spVh3gix9xqcbsDg7cVB7cTS3eod0RY7Ps8JzikdPaesH3/AHVNqpncXby7LxWKgxLFU1F8rHtIxC2CgmzKxN/KpJjemjDL/hxSyeJyovvJPup2oppHSksFwc/FKQVDGxgPNiMlYVKqmTpvb4uEHrmP8I67cN03i/4zCkDvSUE+xlH21X8DP1fMKz4yHreqkPSZt4wYURobPMSt+YUDtke0L+sapypHv1vhFjpYmizBVQghwAQSxJ4EjgF51Gw1WsidG3nCy8/Xy7SYkaDRc0pSppBZHY235cKXMLZS6FD6+BHzhyPK5pu/so4nExQj47do9yjVz9UGsW0yjmKkW6O+cGBzydU8szdkaqqKvE66m5Nr6ch413ZPIu1uaagbjc1rzzQryRAAABYDQDur6qpJOm2W/ZwyAeMjE+5RXdhum4/6mFHmkv8ABk/jS/wM+7zC9J8ZDv8AIq1aqPf4/CdtYfDjUL1SN+s/WP8AuEeypPs7pbwMnpmSE/PS49RTN77VGOjeFsZtOfGuNFzMPBpLqi+pMw9lWQRuhxSPFrDzKrmkbLhY03ufIK3Kwm+WzJsRg5YYGVXcAdokArftLccCRp6zWbrgtbjSDXFrgQnXNxAgrW7ae6+Kw5IlgkW3PKWQ+TLdT7a8EWCdjZY2Y9yqSfcK2gBvwrmtQcputm3zWceThfJyozdnouxOIYGZTBFzLi0hHcqHUHxaw8+FXVs/Z6QRJFGuVEXKo/5xPMnnevTSkp6l8x52m5Nw07IRkqE3s3axT47EsmGnZWmcqyxSFSCxsQQNRVndF+BkiwCpKjRtnkOV1Ktq2mh1qW1xepy1ZljDCNFCKmEby8HVc0pSk02uvEC6N+ifsrXIbp4z5JiP2Mn9NbFz4tEy53VcxCrmYDMTwAvxPgK+p51RSzsFUC5ZiAoHeSdBTdNUugvYXulZ6ds1rm1lidy8OyYDDI6lWWJQVYEMD3EHUGstPArqyMAysCrA8CCLEHwtX2DXJNLOdicXJhrbCyoPebo/xGHxLpFDLLF6UbIjP2TwBKg9ocD5X51NejDGYqNGwuIgmVAGaJ3icKObISRYd49Y7qsVHB4EHy1r6pySsdIzA8d6VjpBG/G09y1u/BPGfJMR+xk/pp+CmM+S4j9jJ/TWx5cC+o01PhXVhMdHKC0bpIAbEoysAe66njV/8k/qqj+PZ1lrr+CmM+S4j9jJ/TWU3W3axaY3DM2GnVVmjLExSAABwSSSNBV+MwGpNh40VgdRqK47lFxBGEKTaBoIN1DelbZ8k2BVYo3kbrkOVFLNbK9zZRw1FV7uRu5io8fhnfDTIqvcs0ThR2TxJFhV61xel4qt0cZjA1V0lMHyCS65pSlJptKV1viFDKpZQzXKqSMzWtmsOJtcX867KEJSlKEJSlKEKp+mLdkhlxiDRrJLbkeCMfMdn1L3127m9HeAxWGScvK5OjqWVQjD0lOUX8b31BB51ZmOwKTRvHIoZHBVgeYP2edUBvbuvJgJjExYwsbxvyceI4ZxwI/gRWtTSOmZsg6xHmFmVEYiftMNwfVWmNy9kJoUiv8AOna/vkr6m6MdnSr2Iyvzo5X/AIll91Q/ZXRCuIiWWPGoysLgrCSPEG7ggjmCLiuJuiHGQnNh50JHDKzxP6rXHvrnNvYTG/G67na5iFuFl7Np9CZ1OHxAPcsq2/eT+mo7ieiraCHSJX8UkT+YqfdWUGK27hdCJ3A71Sce0Zj765/tY2hHpLBH+tFKh+9/CmGuqR8rmuVDm05+ZrmqPno82h8mf60f9Vd0XRjtBv8AQy/pSRD+a9Z5Om2bnh4j5Ow/3r5fpnxTaJBDf/yN9jCp46vqt996hgpesffcvjA9C+Ja3WyxRjwzOw9VlHvqS7P6HMJGLyvJKeeoRPYuv71Ro7zbaxWkccig/wDbgyL9eQafWovRrtPE64iUD6WZpG9QXMPfVL3S/wDpKG9itaI/+Iye1TQbr7ITQphgfnSgn9570bo92ZODkjTzilbT2MR7qjMfQeba4sA+ENx75BUa3v3JGzsh+FK7t6KKjLJb87Qmw8b68udVsa17rMmN+9WPc5ou6IW7lzv7uvh8HMkWHkkkdhdkbKSl9FF1AuT3W7u8VbW427nwLCJGf8Ru3L+kbafqgBfVfnUK6MNzWkcY7E3POEOSWY8OsN+Q+L7eQvatVVkxsIr3tqeKspYhcy2tfQcEqPb57OE0UY6yFSsocJOfxM1lbsOL3I1zc/R4GpDXh2x8HyD4T1OS+nXZMl7G3p6XsDSMZs4EJx4u0hQpN6XMeGjwsS4dXSZrR9Qylo5chWMyvGhQklyRqQRYDU1lNm7dxE+IEckkeGMccDtGAjmcyC75WLWyA9kFbm548qkCwYfERLZYZoh6Ngjxi2mnEacNK7ZNmRMULRRkx2yEopKW4Zbjs28KvdKzTD795KoRu1xKDYfenF/BsK7OCcU5W6RxKYwgfQGV1Qu5UHtEAWIAJrtw208R8LwzYifqh1EzMg6so/VzKNArMM7JYnKSVsQOJqYphIHjMQSJo1JUoFQopBuVK8Abm9rc6+xsuKyDqo7Rm8YyLaM966dk+VdMzOrvXBE7rKAHffECPEFXzD4KMTEzpEGH4xV9GNmAUhrgN2havdtDakmGxMhldTJ8EjPWJCme74tlVFDMOyLgDM1vjGpcuxMOAQIIgGBBAjSxBIJB01BIB9Qrtm2fG5JaNGLLkOZVN1vfKbjVb624UGZnQ33kgRP6XKvcTt3EypEGnMRj2gsDOvV9pTFnUyZCUJU3BAOU6XFxUn3g2pIs+HgSVYRKsjNMyq2qBbIoY5bnMSb8l0rMf+kQ5CnUx5GsWXq0ymwAFxaxsAB6hXZisDHKuWREdeOV1DLpw0ItUXStJGW9SEbgDmoJsrFSYzGYCWRl/wAGdrBFKNknRC65rlQ4Cm/EW0410bySyZtrq87FVgjKxHLazIT2eYC94431qxBhUzK2RcyjKpyi6g2uAeQ0Gg7hXhV8JiHYAwTSBSjW6t3C31VuJy35HSpCcXuBkPzf9KJiytfP9WUX2hvJisL16M6SkR4eRGEYQR9bKYmuC4BVbXBZh4m1e+DGzyYLGicXypII2Jhzsphv2xC7KGBJ4EXBGlSZsGhJJRSWXISVFyuvZOmq6nThqa+MPs2KNCiRoqNe6qihTcWNwBY3GlQMrbfLmpbN19clANjYdsLh1xhRMNH8EiiHVZXeZ3aPLK69lA2thmPxzc2FeqHe7EZDGzojfCxh+ucRkRqYesBYRtkMl+wLG1zrqKnDYRCnVlFMdsuTKMlrWAtwt4V1LsmEIyCKMI1sy5FytYAC4tY2AA17hUjO11y4KIhc3IFV/vRK/V49esViMLhy0qogaUGWVWBK8raacNe+vSdszYR54BJGAJsLEJTDGixCWNmZ2WPKDbKqi5twqbjZEIUr1MeUqFI6tLFQSQpFtQCSQPGux8BGc940PWWD3VTnsLDNp2rDvru3baxHvL8FGxde4PvP8qLb4Rk4CMM64gnEQC5Cqkn94AynKCAPinQ89OVYbDbUkwqyrGgheTG9U0adWY8P+IDDq+tZEJkABBbKLk9m4ANgLs6IIsYjQIpBVQi5VIOYEC1gQdfOuZdnRNnzRoestnuinPYWGa47VhwvXGzADCRfNddESbgqIpt/FE4eKSSPDs4nZpWEbBxEyhAAshRWIa7AMbZTa1YfDb3TBRiisby/AJJL5AOGMyDUa9WB2iL/ABb8dam+093FkjSOMiFENwqwwMvgQsiEKQbkEW48679l7Chw8aIiDsJ1YZgC5UnMQWtrdtSOF+VSEsYGnvP9KJjeTr7yURx+8+Ih65EnjnKJhpFlCKFUy4hY2jYKSCCvaHA2PHga7p9454mxGHklzSLNCkTpFGGbrY2fLaRwi2yN2ieHealseyYVQosMYQkMVCKFJBBBIAte4Bv4VzPsyJ82eKNs9s+ZFOfL6Oa41tyvwqO1Z1fTh+8uKls37/ef6UM2LtZ8TidnySZS4GOQlbWbI0ag9kkagDgSO7Sp7Xni2fEpBWNAVzFSEUEZtXtYaZrC/favRVUjw85C3+kqyNpaMz7sEpSlVKxKUpQhK8G29hxYuFoplzKeHJlPJlPIj/lxpXvpXQSDcLhAIsVUeG3Z2psydhgx18Tfo5G7s6lhlcd4Pr5Vlf8A1Tb/AB+DRf8Ax/8A7VY9KbNUXZua0nfZLCmDcmuIHaq2O+e14f8AG2eHA49Wr/ajOPdXZB0zQg2nw80bcwCrW+sUPuqxa6psMjizqrDuYAj31HbRH5meBIXdlIPlf4i6hP8Aazs88Vk9cQP8a65OmPBKOxHMfJEUe9xUtbdvCnjhoD/4Y/6a7oNjwJqkMS/oxoPsFdxwdU+KME3WHgoF/arPL/ltnyP3E529yJ/GuRvftk6jZ6geKSX98gqyKVzbRjSMd5JRsXnV58gqzm3z2wFIOz9bGxWOU28bBjevPup0dzYmX4XtHMSTmEb+m55Zx8VRyT7BobUpXfiiAQxobfpC58NcgvcTboK4VQBYaAcK5pSlE0lRLpFcBMIS0aWxcfalF4l/Fy6uLi6+sVLa+XjB4gHzF6nG/A4OUHtxNsoSmMllmihhxcaocNNIz4VI+rLLMoGUNntbNY6nnwvp4YN5cU6QL1hz46GAwsFW0bhwuJIFuHVkSa3sb2qw1hUcAB5AVyIxpoNOGnDy7qu2zer792VeyO9QCPaMxkMccvVdZtKeEsqR3yiDNwy2LXF8xub2vfhX2m8U3XAdeeu+GdQcJlj/AMHNbPbLnvk/GdZfLytap51Q7hxvw59/nXOQXvbXhfnRtm9X34I2R6ygWx9r4n+5yviGdZ8RPC0ZWMKAvXZSCFzZh1Y1v4W7+vZGNxcowYOMkHwrDySMRHDdDHky5Oxzz9q972NrXFrAEQ00Gmo04UEYFtBpw04eVBnGfNHlx4cR4IER3nz4e+9VpLvdinSA9ckJbCpKrtJDEkkhLBiTIjBlFluilT2ie63txm2cUoxU3XkdRiYI+qCxmMhxAHUsVzEXkNrEeu+k96oWAsLDgLaCuTENdBrqdONd27eho9lc2TusVE9zOziMejTuzjEN+LdkvlKx5ZLBQdfRvwsBpWC3c2VK2GixA6qNMOMW6MtzO5JmWzXUBVBJNrtfKvCrKyi97a9/OuAgAtYW7uVc2+thrb0IXdjpnpf1uoDBteYJg/hGMaKOeAzNNlhXt5I8sKllKqLFn11Y315V0pvViGSIzz/Bv7o0yHIi/CJBI6qLSKfiBG6tbE9Z5VYhjFrWFu62nhWP2vsQYiwMsyLYqyxsFDA8b3UkaXFwQdTrUhMwnNvpx4KJid0H34qJbM27O2aSSeTq4cBh8Q6okZd2eKTMdV7xmtwuByBB8mH3oxBScLPez4MxvmilKiabI6lkjRW0HC2mov3WJhsIkaqqKFVVCqByCiyjyAr76le4ewcjce+ubZlzzV3ZO6ygsm0cVE0x+FO64fFwQhWSH8YspizByqDUdbYFbWtz5fOFx+KdsOfhbgT4nEwEBITkVGmKlSV9P8Xa5uLHhprPTGO4a6nT2UEY7hpqNPbXNsLfKPLd2b813ZHefNVxNvPickCNMEBOJVpi8MOdopzGgLSRsgOUZioAzd+hBnmxpnbDxNKUMhRSxjIKMSouVI4qeI869RiFrWFu62lfdQkka4WDbKTGFpuTdKUpVKtSlKUISlKUISlKUISlKUISlKUISlKUISlKUISlKUISlKUISlKUISlKUISlKUISlKUISlKUISlKUISlKUISlKUISlKUISlKUISlKUISlKUISlKUISlKUISlKUISlKUIX//Z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715000"/>
            <a:ext cx="762000" cy="31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http://www.sprep.org/Pacific-Islands-Greenhouse-Gas-Abatement-through-Renewable-Energy-Project/about-piggarep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55638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Installation of Wind monitoring in Vanuatu to assess potential for wind energy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Installation of Wind regime monitoring mast including anemometers and temperature sensors</a:t>
            </a:r>
          </a:p>
          <a:p>
            <a:r>
              <a:rPr lang="en-US" dirty="0" smtClean="0"/>
              <a:t>Six sites in 6 provinces.</a:t>
            </a:r>
          </a:p>
          <a:p>
            <a:r>
              <a:rPr lang="en-US" dirty="0"/>
              <a:t> </a:t>
            </a:r>
            <a:r>
              <a:rPr lang="en-US" dirty="0" smtClean="0"/>
              <a:t>Wind Data collection done since mid-2012</a:t>
            </a:r>
          </a:p>
          <a:p>
            <a:r>
              <a:rPr lang="en-US" dirty="0" smtClean="0"/>
              <a:t>Purpose: to construct a Wind Atlas for Vanuatu and hence the ease of locating sites for wind power generation (Wind Farm)</a:t>
            </a:r>
            <a:endParaRPr lang="en-US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33599"/>
            <a:ext cx="3276600" cy="438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6172200"/>
            <a:ext cx="762000" cy="31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http://www.sprep.org/Pacific-Islands-Greenhouse-Gas-Abatement-through-Renewable-Energy-Project/about-piggarep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Data Collection for Hydro-Power in Samoa</a:t>
            </a: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>
                <a:solidFill>
                  <a:srgbClr val="000000"/>
                </a:solidFill>
              </a:rPr>
              <a:t>Hydro data collection programme (6 Hydro Monitoring </a:t>
            </a:r>
            <a:r>
              <a:rPr lang="it-IT" dirty="0" smtClean="0">
                <a:solidFill>
                  <a:srgbClr val="000000"/>
                </a:solidFill>
              </a:rPr>
              <a:t>station </a:t>
            </a:r>
            <a:r>
              <a:rPr lang="it-IT" dirty="0">
                <a:solidFill>
                  <a:srgbClr val="000000"/>
                </a:solidFill>
              </a:rPr>
              <a:t>installation</a:t>
            </a:r>
          </a:p>
          <a:p>
            <a:r>
              <a:rPr lang="en-US" dirty="0" smtClean="0"/>
              <a:t>Development of micro hydropower in these 6 sites is at its initial stages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09800"/>
            <a:ext cx="3810000" cy="3635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410200"/>
            <a:ext cx="762000" cy="31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http://www.sprep.org/Pacific-Islands-Greenhouse-Gas-Abatement-through-Renewable-Energy-Project/about-piggarep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Outline of presentation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1. Background</a:t>
            </a:r>
          </a:p>
          <a:p>
            <a:r>
              <a:rPr lang="en-AU" dirty="0" smtClean="0"/>
              <a:t>2. Regional initiatives</a:t>
            </a:r>
          </a:p>
          <a:p>
            <a:r>
              <a:rPr lang="en-AU" dirty="0" smtClean="0"/>
              <a:t>3. National initiatives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410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524000"/>
            <a:ext cx="3048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Opportunities for Bio-fuel in Kiribati</a:t>
            </a: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676400"/>
            <a:ext cx="33528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Biofuel</a:t>
            </a:r>
            <a:r>
              <a:rPr lang="en-US" dirty="0" smtClean="0"/>
              <a:t> Feasibility Study in </a:t>
            </a:r>
            <a:r>
              <a:rPr lang="en-US" dirty="0" err="1" smtClean="0"/>
              <a:t>Kiritimati</a:t>
            </a:r>
            <a:r>
              <a:rPr lang="en-US" dirty="0" smtClean="0"/>
              <a:t> Island</a:t>
            </a:r>
          </a:p>
          <a:p>
            <a:r>
              <a:rPr lang="en-US" dirty="0" smtClean="0"/>
              <a:t>To look into the feasibility of using coconut oil for power generation and transportation fuel</a:t>
            </a:r>
          </a:p>
          <a:p>
            <a:r>
              <a:rPr lang="en-US" dirty="0" smtClean="0"/>
              <a:t>A Feasibility Study Report completed which indicated a positive outlook for the power generation and transportation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71600"/>
            <a:ext cx="1866900" cy="208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114800"/>
            <a:ext cx="3886200" cy="258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581401"/>
            <a:ext cx="2895600" cy="1955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6324600"/>
            <a:ext cx="762000" cy="31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7"/>
              </a:rPr>
              <a:t>http://www.sprep.org/Pacific-Islands-Greenhouse-Gas-Abatement-through-Renewable-Energy-Project/about-piggarep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534400" cy="4800600"/>
          </a:xfrm>
        </p:spPr>
        <p:txBody>
          <a:bodyPr/>
          <a:lstStyle/>
          <a:p>
            <a:pPr algn="just" eaLnBrk="1" hangingPunct="1">
              <a:buNone/>
            </a:pPr>
            <a:r>
              <a:rPr lang="en-GB" dirty="0" smtClean="0">
                <a:solidFill>
                  <a:srgbClr val="103C72"/>
                </a:solidFill>
                <a:latin typeface="Arial" charset="0"/>
                <a:cs typeface="Arial" charset="0"/>
              </a:rPr>
              <a:t> </a:t>
            </a:r>
            <a:endParaRPr lang="en-GB" sz="2000" dirty="0" smtClean="0">
              <a:solidFill>
                <a:srgbClr val="103C72"/>
              </a:solidFill>
              <a:latin typeface="Arial" charset="0"/>
              <a:cs typeface="Arial" charset="0"/>
            </a:endParaRPr>
          </a:p>
          <a:p>
            <a:endParaRPr lang="en-GB" dirty="0" smtClean="0"/>
          </a:p>
          <a:p>
            <a:pPr algn="ctr">
              <a:buNone/>
            </a:pPr>
            <a:r>
              <a:rPr lang="en-GB" sz="7200" dirty="0" smtClean="0"/>
              <a:t>Thank You</a:t>
            </a:r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6479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dependence on fossil fuels in the Pacific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Pacific is highly dependent on imported fossil fuels for stationary energy and transport. </a:t>
            </a:r>
          </a:p>
          <a:p>
            <a:r>
              <a:rPr lang="en-US" dirty="0" smtClean="0"/>
              <a:t>Over 90% of all imported fuels are used in the Transport and Energy sectors.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896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carbon </a:t>
            </a:r>
            <a:r>
              <a:rPr lang="en-US" dirty="0"/>
              <a:t>d</a:t>
            </a:r>
            <a:r>
              <a:rPr lang="en-US" dirty="0" smtClean="0"/>
              <a:t>evelopment in the Pacific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Recent Transport and Energy Ministers meeting reinforced the importance of low carbon development through renewable energy, energy efficiency and fuel substitution.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93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Priority for the region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SIDS 2014 process has identified sustainable transport and energy security as key regional initiatives.  </a:t>
            </a:r>
          </a:p>
          <a:p>
            <a:r>
              <a:rPr lang="en-US" dirty="0" smtClean="0"/>
              <a:t>The currently being developed Strategy of Resilient Development in the Pacific has low carbon development as a goal.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37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 Regional Initiatives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4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527"/>
            <a:ext cx="8229600" cy="1038225"/>
          </a:xfrm>
        </p:spPr>
        <p:txBody>
          <a:bodyPr/>
          <a:lstStyle/>
          <a:p>
            <a:r>
              <a:rPr lang="en-AU" sz="3600" dirty="0" smtClean="0"/>
              <a:t>International conference on renewable energy and climate change</a:t>
            </a:r>
            <a:endParaRPr lang="en-AU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Content Placeholder 6" descr="Poster-2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1" y="1628800"/>
            <a:ext cx="3564357" cy="5040000"/>
          </a:xfrm>
        </p:spPr>
      </p:pic>
    </p:spTree>
    <p:extLst>
      <p:ext uri="{BB962C8B-B14F-4D97-AF65-F5344CB8AC3E}">
        <p14:creationId xmlns:p14="http://schemas.microsoft.com/office/powerpoint/2010/main" xmlns="" val="70953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38225"/>
          </a:xfrm>
        </p:spPr>
        <p:txBody>
          <a:bodyPr/>
          <a:lstStyle/>
          <a:p>
            <a:r>
              <a:rPr lang="en-AU" sz="3600" dirty="0" smtClean="0"/>
              <a:t/>
            </a:r>
            <a:br>
              <a:rPr lang="en-AU" sz="3600" dirty="0" smtClean="0"/>
            </a:br>
            <a:r>
              <a:rPr lang="en-AU" sz="3600" dirty="0" smtClean="0"/>
              <a:t>Sustainable sea transport </a:t>
            </a:r>
            <a:r>
              <a:rPr lang="en-AU" sz="3600" dirty="0" err="1" smtClean="0"/>
              <a:t>talanoa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051D0-18F5-43BA-989F-574843469CC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Content Placeholder 4" descr="call for presentatio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3563055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147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ra-ACP GCCA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Intra-ACP GCCA template</Template>
  <TotalTime>4919</TotalTime>
  <Words>736</Words>
  <Application>Microsoft Office PowerPoint</Application>
  <PresentationFormat>On-screen Show (4:3)</PresentationFormat>
  <Paragraphs>87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Intra-ACP GCCA template</vt:lpstr>
      <vt:lpstr>Slide 1</vt:lpstr>
      <vt:lpstr>Outline of presentation</vt:lpstr>
      <vt:lpstr>Slide 3</vt:lpstr>
      <vt:lpstr>High dependence on fossil fuels in the Pacific</vt:lpstr>
      <vt:lpstr>Low carbon development in the Pacific</vt:lpstr>
      <vt:lpstr>Priority for the region</vt:lpstr>
      <vt:lpstr>2 Regional Initiatives</vt:lpstr>
      <vt:lpstr>International conference on renewable energy and climate change</vt:lpstr>
      <vt:lpstr> Sustainable sea transport talanoa </vt:lpstr>
      <vt:lpstr>USP publications</vt:lpstr>
      <vt:lpstr>USP publications</vt:lpstr>
      <vt:lpstr>North Pacific ACP RE/EE project</vt:lpstr>
      <vt:lpstr>North Pacific ACP RE/EE</vt:lpstr>
      <vt:lpstr>3. National Initiatives</vt:lpstr>
      <vt:lpstr>Private sector – energy incentives program in Palau</vt:lpstr>
      <vt:lpstr>Private sector - water conservation incentives program in Palau</vt:lpstr>
      <vt:lpstr>Assessing the viability of hydropower in Solomon Islands</vt:lpstr>
      <vt:lpstr>Installation of Wind monitoring in Vanuatu to assess potential for wind energy</vt:lpstr>
      <vt:lpstr>Data Collection for Hydro-Power in Samoa</vt:lpstr>
      <vt:lpstr>Opportunities for Bio-fuel in Kiribati</vt:lpstr>
      <vt:lpstr>Slide 21</vt:lpstr>
    </vt:vector>
  </TitlesOfParts>
  <Company>SAFEGE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GCCA Intra-ACP</dc:creator>
  <cp:lastModifiedBy>Staff</cp:lastModifiedBy>
  <cp:revision>330</cp:revision>
  <dcterms:created xsi:type="dcterms:W3CDTF">2013-07-18T15:28:40Z</dcterms:created>
  <dcterms:modified xsi:type="dcterms:W3CDTF">2009-06-01T00:44:49Z</dcterms:modified>
</cp:coreProperties>
</file>