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300" r:id="rId3"/>
    <p:sldId id="302" r:id="rId4"/>
    <p:sldId id="315" r:id="rId5"/>
    <p:sldId id="303" r:id="rId6"/>
    <p:sldId id="304" r:id="rId7"/>
    <p:sldId id="305" r:id="rId8"/>
    <p:sldId id="306" r:id="rId9"/>
    <p:sldId id="313" r:id="rId10"/>
    <p:sldId id="307" r:id="rId11"/>
    <p:sldId id="308" r:id="rId12"/>
    <p:sldId id="309" r:id="rId13"/>
    <p:sldId id="311" r:id="rId14"/>
    <p:sldId id="314" r:id="rId15"/>
    <p:sldId id="310"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91D"/>
    <a:srgbClr val="DDBA23"/>
    <a:srgbClr val="E18E1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3598" autoAdjust="0"/>
  </p:normalViewPr>
  <p:slideViewPr>
    <p:cSldViewPr snapToObjects="1">
      <p:cViewPr>
        <p:scale>
          <a:sx n="62" d="100"/>
          <a:sy n="62" d="100"/>
        </p:scale>
        <p:origin x="-269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44A505-5DE5-4186-A123-FDC25E90B932}" type="datetimeFigureOut">
              <a:rPr lang="en-US"/>
              <a:pPr>
                <a:defRPr/>
              </a:pPr>
              <a:t>26/05/14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84AC5E-F522-419F-810A-8479A00432C5}" type="slidenum">
              <a:rPr lang="en-US"/>
              <a:pPr>
                <a:defRPr/>
              </a:pPr>
              <a:t>‹#›</a:t>
            </a:fld>
            <a:endParaRPr lang="en-US"/>
          </a:p>
        </p:txBody>
      </p:sp>
    </p:spTree>
    <p:extLst>
      <p:ext uri="{BB962C8B-B14F-4D97-AF65-F5344CB8AC3E}">
        <p14:creationId xmlns:p14="http://schemas.microsoft.com/office/powerpoint/2010/main" val="664311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F4C13-D766-4EF3-8681-C72950EE421B}"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9F6EBE-1185-4297-A806-C3C1705399E2}" type="slidenum">
              <a:rPr lang="en-US" altLang="en-US" smtClean="0"/>
              <a:pPr/>
              <a:t>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3CFC4B-7C10-4E68-91AB-46253F1F080F}"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1E2BCE3-2FE1-46E5-9DED-BA9ECF97F5C0}" type="datetimeFigureOut">
              <a:rPr lang="en-US"/>
              <a:pPr>
                <a:defRPr/>
              </a:pPr>
              <a:t>26/05/14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F61A19A-CCC2-498D-847D-D8C37D33F8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2873178-FD96-4AE3-9813-BD5A86AFADA3}" type="datetimeFigureOut">
              <a:rPr lang="en-US"/>
              <a:pPr>
                <a:defRPr/>
              </a:pPr>
              <a:t>26/05/14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E429C89-0435-4DE3-A8A5-39CF3AC5C3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FD6DDFC-947D-4C34-BDAF-C4F4C69F0B60}" type="datetimeFigureOut">
              <a:rPr lang="en-US"/>
              <a:pPr>
                <a:defRPr/>
              </a:pPr>
              <a:t>26/05/14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B01DC90-76D2-42A1-B778-44A6EC8439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CDBC936-7BCD-4C4B-9E04-AC0D45F10278}" type="datetimeFigureOut">
              <a:rPr lang="en-US"/>
              <a:pPr>
                <a:defRPr/>
              </a:pPr>
              <a:t>26/05/14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EC350D5-93F1-41D9-B5FA-A66B6CC804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9B1E175-1B99-4CF2-8952-58251714CBA7}" type="datetimeFigureOut">
              <a:rPr lang="en-US"/>
              <a:pPr>
                <a:defRPr/>
              </a:pPr>
              <a:t>26/05/14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B7BAEC7-D9C7-4D7A-AB24-EA5E9DBFDC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D8BED98-83B2-4F7C-936B-C3B0EA96B947}" type="datetimeFigureOut">
              <a:rPr lang="en-US"/>
              <a:pPr>
                <a:defRPr/>
              </a:pPr>
              <a:t>26/05/14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33FF760-3F2D-428F-87D2-C8D83165CF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25A39E1-BA44-4D63-AB5A-ABCAB42AC46C}" type="datetimeFigureOut">
              <a:rPr lang="en-US"/>
              <a:pPr>
                <a:defRPr/>
              </a:pPr>
              <a:t>26/05/14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CB61465-F5EE-4B87-9ABC-DEC011343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8"/>
          <p:cNvSpPr>
            <a:spLocks noChangeShapeType="1"/>
          </p:cNvSpPr>
          <p:nvPr userDrawn="1"/>
        </p:nvSpPr>
        <p:spPr bwMode="auto">
          <a:xfrm flipV="1">
            <a:off x="2124075" y="5300663"/>
            <a:ext cx="2519363" cy="73025"/>
          </a:xfrm>
          <a:prstGeom prst="line">
            <a:avLst/>
          </a:prstGeom>
          <a:noFill/>
          <a:ln w="9525">
            <a:solidFill>
              <a:schemeClr val="tx1"/>
            </a:solidFill>
            <a:round/>
            <a:headEnd/>
            <a:tailEnd/>
          </a:ln>
        </p:spPr>
        <p:txBody>
          <a:bodyPr/>
          <a:lstStyle/>
          <a:p>
            <a:pPr>
              <a:defRPr/>
            </a:pPr>
            <a:endParaRPr lang="en-US"/>
          </a:p>
        </p:txBody>
      </p:sp>
      <p:sp>
        <p:nvSpPr>
          <p:cNvPr id="2" name="Title 1"/>
          <p:cNvSpPr>
            <a:spLocks noGrp="1"/>
          </p:cNvSpPr>
          <p:nvPr>
            <p:ph type="title"/>
          </p:nvPr>
        </p:nvSpPr>
        <p:spPr/>
        <p:txBody>
          <a:bodyPr/>
          <a:lstStyle/>
          <a:p>
            <a:r>
              <a:rPr lang="en-CA"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D21986A-1BDE-43BB-9B9A-31E6FB356146}" type="datetimeFigureOut">
              <a:rPr lang="en-US"/>
              <a:pPr>
                <a:defRPr/>
              </a:pPr>
              <a:t>26/05/14</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EBBC3DB-C0C1-4EEB-91E4-8933E192C0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srcRect/>
          <a:stretch>
            <a:fillRect/>
          </a:stretch>
        </p:blipFill>
        <p:spPr bwMode="auto">
          <a:xfrm>
            <a:off x="304800" y="5105400"/>
            <a:ext cx="914400" cy="1600200"/>
          </a:xfrm>
          <a:prstGeom prst="rect">
            <a:avLst/>
          </a:prstGeom>
          <a:noFill/>
          <a:ln w="9525">
            <a:noFill/>
            <a:miter lim="800000"/>
            <a:headEnd/>
            <a:tailEnd/>
          </a:ln>
        </p:spPr>
      </p:pic>
      <p:sp>
        <p:nvSpPr>
          <p:cNvPr id="3" name="Text Box 8"/>
          <p:cNvSpPr txBox="1">
            <a:spLocks noChangeArrowheads="1"/>
          </p:cNvSpPr>
          <p:nvPr userDrawn="1"/>
        </p:nvSpPr>
        <p:spPr bwMode="auto">
          <a:xfrm>
            <a:off x="1476375" y="5819775"/>
            <a:ext cx="4032250" cy="36671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endParaRPr lang="en-US" smtClean="0"/>
          </a:p>
        </p:txBody>
      </p:sp>
      <p:sp>
        <p:nvSpPr>
          <p:cNvPr id="4" name="Text Box 9"/>
          <p:cNvSpPr txBox="1">
            <a:spLocks noChangeArrowheads="1"/>
          </p:cNvSpPr>
          <p:nvPr userDrawn="1"/>
        </p:nvSpPr>
        <p:spPr bwMode="auto">
          <a:xfrm>
            <a:off x="1219200" y="5849938"/>
            <a:ext cx="7467600" cy="6413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US" sz="3600" smtClean="0">
                <a:solidFill>
                  <a:srgbClr val="E3B91D"/>
                </a:solidFill>
                <a:latin typeface="Franklin Gothic Book" pitchFamily="34" charset="0"/>
              </a:rPr>
              <a:t>Caribbean Farmers Network</a:t>
            </a:r>
          </a:p>
        </p:txBody>
      </p:sp>
      <p:sp>
        <p:nvSpPr>
          <p:cNvPr id="5" name="Text Box 10"/>
          <p:cNvSpPr txBox="1">
            <a:spLocks noChangeArrowheads="1"/>
          </p:cNvSpPr>
          <p:nvPr userDrawn="1"/>
        </p:nvSpPr>
        <p:spPr bwMode="auto">
          <a:xfrm>
            <a:off x="3995738" y="6491288"/>
            <a:ext cx="2714625" cy="3048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US" sz="1400" smtClean="0"/>
              <a:t>   www.caribbeanfarmers.org</a:t>
            </a:r>
          </a:p>
        </p:txBody>
      </p:sp>
      <p:sp>
        <p:nvSpPr>
          <p:cNvPr id="6" name="Text Box 11"/>
          <p:cNvSpPr txBox="1">
            <a:spLocks noChangeArrowheads="1"/>
          </p:cNvSpPr>
          <p:nvPr userDrawn="1"/>
        </p:nvSpPr>
        <p:spPr bwMode="auto">
          <a:xfrm>
            <a:off x="1476375" y="6491288"/>
            <a:ext cx="2714625" cy="30480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en-US" sz="1400" smtClean="0"/>
              <a:t>cafancaribbean@gmail.com</a:t>
            </a:r>
          </a:p>
        </p:txBody>
      </p:sp>
      <p:sp>
        <p:nvSpPr>
          <p:cNvPr id="7" name="Line 13"/>
          <p:cNvSpPr>
            <a:spLocks noChangeShapeType="1"/>
          </p:cNvSpPr>
          <p:nvPr userDrawn="1"/>
        </p:nvSpPr>
        <p:spPr bwMode="auto">
          <a:xfrm>
            <a:off x="3970338" y="6491288"/>
            <a:ext cx="0" cy="304800"/>
          </a:xfrm>
          <a:prstGeom prst="line">
            <a:avLst/>
          </a:prstGeom>
          <a:noFill/>
          <a:ln w="9525">
            <a:solidFill>
              <a:schemeClr val="tx1"/>
            </a:solidFill>
            <a:round/>
            <a:headEnd/>
            <a:tailEnd/>
          </a:ln>
        </p:spPr>
        <p:txBody>
          <a:body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FE2CCED-8BA2-45FD-8496-F23BC411AD47}" type="datetimeFigureOut">
              <a:rPr lang="en-US"/>
              <a:pPr>
                <a:defRPr/>
              </a:pPr>
              <a:t>26/05/14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5901775-DC89-4858-9C22-546E7252D0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5BA9F68-5B5E-4BFE-818F-CCD631628665}" type="datetimeFigureOut">
              <a:rPr lang="en-US"/>
              <a:pPr>
                <a:defRPr/>
              </a:pPr>
              <a:t>26/05/14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8938466-8081-4A1C-8AAC-6EA8CF0F37B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endParaRPr lang="en-US" altLang="en-US" smtClean="0"/>
          </a:p>
        </p:txBody>
      </p:sp>
      <p:sp>
        <p:nvSpPr>
          <p:cNvPr id="1027" name="TextBox 6"/>
          <p:cNvSpPr txBox="1">
            <a:spLocks noChangeArrowheads="1"/>
          </p:cNvSpPr>
          <p:nvPr userDrawn="1"/>
        </p:nvSpPr>
        <p:spPr bwMode="auto">
          <a:xfrm>
            <a:off x="1295400" y="5875338"/>
            <a:ext cx="7467600" cy="83026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defRPr/>
            </a:pPr>
            <a:r>
              <a:rPr lang="en-US" sz="1600" i="1" smtClean="0">
                <a:latin typeface="Calibri" pitchFamily="34" charset="0"/>
              </a:rPr>
              <a:t>To enhance Caribbean food and nutrition security, foreign exchange earnings and foreign savings, by repositioning agriculture through the capacity building of farmers and the institutional strengthening of farmers’ organisations.</a:t>
            </a:r>
          </a:p>
        </p:txBody>
      </p:sp>
      <p:pic>
        <p:nvPicPr>
          <p:cNvPr id="1028" name="Picture 7"/>
          <p:cNvPicPr>
            <a:picLocks noChangeAspect="1" noChangeArrowheads="1"/>
          </p:cNvPicPr>
          <p:nvPr userDrawn="1"/>
        </p:nvPicPr>
        <p:blipFill>
          <a:blip r:embed="rId13"/>
          <a:srcRect/>
          <a:stretch>
            <a:fillRect/>
          </a:stretch>
        </p:blipFill>
        <p:spPr bwMode="auto">
          <a:xfrm>
            <a:off x="304800" y="5105400"/>
            <a:ext cx="914400"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http://4.bp.blogspot.com/-j4XB_3_H7PU/UgmyCYqj9PI/AAAAAAAABAw/eF2FpvbY-hM/s1600/100820131774.jpg"/>
          <p:cNvPicPr>
            <a:picLocks noChangeAspect="1" noChangeArrowheads="1"/>
          </p:cNvPicPr>
          <p:nvPr/>
        </p:nvPicPr>
        <p:blipFill>
          <a:blip r:embed="rId3"/>
          <a:srcRect/>
          <a:stretch>
            <a:fillRect/>
          </a:stretch>
        </p:blipFill>
        <p:spPr bwMode="auto">
          <a:xfrm>
            <a:off x="6897688" y="-11113"/>
            <a:ext cx="2246312" cy="1870076"/>
          </a:xfrm>
          <a:prstGeom prst="rect">
            <a:avLst/>
          </a:prstGeom>
          <a:noFill/>
          <a:ln w="9525">
            <a:noFill/>
            <a:miter lim="800000"/>
            <a:headEnd/>
            <a:tailEnd/>
          </a:ln>
        </p:spPr>
      </p:pic>
      <p:sp>
        <p:nvSpPr>
          <p:cNvPr id="2" name="Rectangle 5"/>
          <p:cNvSpPr>
            <a:spLocks noChangeArrowheads="1"/>
          </p:cNvSpPr>
          <p:nvPr/>
        </p:nvSpPr>
        <p:spPr bwMode="auto">
          <a:xfrm>
            <a:off x="0" y="2379663"/>
            <a:ext cx="9144000" cy="1957387"/>
          </a:xfrm>
          <a:prstGeom prst="rect">
            <a:avLst/>
          </a:prstGeom>
          <a:solidFill>
            <a:schemeClr val="accent3">
              <a:lumMod val="75000"/>
            </a:schemeClr>
          </a:solidFill>
          <a:ln w="9525">
            <a:solidFill>
              <a:srgbClr val="E3B91D"/>
            </a:solidFill>
            <a:miter lim="800000"/>
            <a:headEnd/>
            <a:tailEnd/>
          </a:ln>
        </p:spPr>
        <p:txBody>
          <a:bodyPr wrap="none" anchor="ctr"/>
          <a:lstStyle/>
          <a:p>
            <a:pPr>
              <a:defRPr/>
            </a:pPr>
            <a:endParaRPr lang="en-US"/>
          </a:p>
        </p:txBody>
      </p:sp>
      <p:sp>
        <p:nvSpPr>
          <p:cNvPr id="13316" name="Text Box 2"/>
          <p:cNvSpPr txBox="1">
            <a:spLocks noChangeArrowheads="1"/>
          </p:cNvSpPr>
          <p:nvPr/>
        </p:nvSpPr>
        <p:spPr bwMode="auto">
          <a:xfrm>
            <a:off x="592138" y="280988"/>
            <a:ext cx="2193925" cy="646112"/>
          </a:xfrm>
          <a:prstGeom prst="rect">
            <a:avLst/>
          </a:prstGeom>
          <a:noFill/>
          <a:ln w="9525">
            <a:noFill/>
            <a:miter lim="800000"/>
            <a:headEnd/>
            <a:tailEnd/>
          </a:ln>
        </p:spPr>
        <p:txBody>
          <a:bodyPr>
            <a:spAutoFit/>
          </a:bodyPr>
          <a:lstStyle/>
          <a:p>
            <a:endParaRPr lang="en-US" altLang="en-US">
              <a:latin typeface="Tahoma" pitchFamily="34" charset="0"/>
              <a:cs typeface="Tahoma" pitchFamily="34" charset="0"/>
            </a:endParaRPr>
          </a:p>
          <a:p>
            <a:pPr>
              <a:buFontTx/>
              <a:buChar char="•"/>
            </a:pPr>
            <a:endParaRPr lang="en-US" altLang="en-US">
              <a:latin typeface="Tahoma" pitchFamily="34" charset="0"/>
              <a:cs typeface="Tahoma" pitchFamily="34" charset="0"/>
            </a:endParaRPr>
          </a:p>
        </p:txBody>
      </p:sp>
      <p:sp>
        <p:nvSpPr>
          <p:cNvPr id="13317" name="Text Box 3"/>
          <p:cNvSpPr txBox="1">
            <a:spLocks noChangeArrowheads="1"/>
          </p:cNvSpPr>
          <p:nvPr/>
        </p:nvSpPr>
        <p:spPr bwMode="auto">
          <a:xfrm>
            <a:off x="4119563" y="280988"/>
            <a:ext cx="184150" cy="366712"/>
          </a:xfrm>
          <a:prstGeom prst="rect">
            <a:avLst/>
          </a:prstGeom>
          <a:noFill/>
          <a:ln w="9525">
            <a:noFill/>
            <a:miter lim="800000"/>
            <a:headEnd/>
            <a:tailEnd/>
          </a:ln>
        </p:spPr>
        <p:txBody>
          <a:bodyPr wrap="none">
            <a:spAutoFit/>
          </a:bodyPr>
          <a:lstStyle/>
          <a:p>
            <a:endParaRPr lang="en-US" altLang="en-US">
              <a:latin typeface="Tahoma" pitchFamily="34" charset="0"/>
              <a:cs typeface="Tahoma" pitchFamily="34" charset="0"/>
            </a:endParaRPr>
          </a:p>
        </p:txBody>
      </p:sp>
      <p:sp>
        <p:nvSpPr>
          <p:cNvPr id="13318" name="Text Box 5"/>
          <p:cNvSpPr txBox="1">
            <a:spLocks noChangeArrowheads="1"/>
          </p:cNvSpPr>
          <p:nvPr/>
        </p:nvSpPr>
        <p:spPr bwMode="auto">
          <a:xfrm>
            <a:off x="500063" y="2728913"/>
            <a:ext cx="184150" cy="366712"/>
          </a:xfrm>
          <a:prstGeom prst="rect">
            <a:avLst/>
          </a:prstGeom>
          <a:noFill/>
          <a:ln w="9525">
            <a:noFill/>
            <a:miter lim="800000"/>
            <a:headEnd/>
            <a:tailEnd/>
          </a:ln>
        </p:spPr>
        <p:txBody>
          <a:bodyPr wrap="none">
            <a:spAutoFit/>
          </a:bodyPr>
          <a:lstStyle/>
          <a:p>
            <a:pPr algn="ctr"/>
            <a:endParaRPr lang="en-US" altLang="en-US">
              <a:latin typeface="Tahoma" pitchFamily="34" charset="0"/>
              <a:cs typeface="Tahoma" pitchFamily="34" charset="0"/>
            </a:endParaRPr>
          </a:p>
        </p:txBody>
      </p:sp>
      <p:sp>
        <p:nvSpPr>
          <p:cNvPr id="13319" name="Text Box 7"/>
          <p:cNvSpPr txBox="1">
            <a:spLocks noChangeArrowheads="1"/>
          </p:cNvSpPr>
          <p:nvPr/>
        </p:nvSpPr>
        <p:spPr bwMode="auto">
          <a:xfrm>
            <a:off x="49213" y="2481263"/>
            <a:ext cx="8339137" cy="1754187"/>
          </a:xfrm>
          <a:prstGeom prst="rect">
            <a:avLst/>
          </a:prstGeom>
          <a:noFill/>
          <a:ln w="9525">
            <a:noFill/>
            <a:miter lim="800000"/>
            <a:headEnd/>
            <a:tailEnd/>
          </a:ln>
        </p:spPr>
        <p:txBody>
          <a:bodyPr>
            <a:spAutoFit/>
          </a:bodyPr>
          <a:lstStyle/>
          <a:p>
            <a:pPr algn="r" eaLnBrk="0" hangingPunct="0"/>
            <a:r>
              <a:rPr lang="en-US" altLang="en-US" sz="3600"/>
              <a:t>The Caribbean Farmers Network experiences in enhancing resilience for food an nutrition security</a:t>
            </a:r>
          </a:p>
        </p:txBody>
      </p:sp>
      <p:sp>
        <p:nvSpPr>
          <p:cNvPr id="13320" name="Rectangle 1"/>
          <p:cNvSpPr>
            <a:spLocks noChangeArrowheads="1"/>
          </p:cNvSpPr>
          <p:nvPr/>
        </p:nvSpPr>
        <p:spPr bwMode="auto">
          <a:xfrm>
            <a:off x="3563938" y="4337050"/>
            <a:ext cx="4824412" cy="646113"/>
          </a:xfrm>
          <a:prstGeom prst="rect">
            <a:avLst/>
          </a:prstGeom>
          <a:noFill/>
          <a:ln w="9525">
            <a:noFill/>
            <a:miter lim="800000"/>
            <a:headEnd/>
            <a:tailEnd/>
          </a:ln>
        </p:spPr>
        <p:txBody>
          <a:bodyPr>
            <a:spAutoFit/>
          </a:bodyPr>
          <a:lstStyle/>
          <a:p>
            <a:pPr algn="r">
              <a:buFont typeface="Arial" charset="0"/>
              <a:buNone/>
            </a:pPr>
            <a:r>
              <a:rPr lang="en-US" altLang="en-US"/>
              <a:t>Addis Ababa, Ethiopia, </a:t>
            </a:r>
          </a:p>
          <a:p>
            <a:pPr algn="r">
              <a:buFont typeface="Arial" charset="0"/>
              <a:buNone/>
            </a:pPr>
            <a:r>
              <a:rPr lang="en-US" altLang="en-US"/>
              <a:t>15th May 2014</a:t>
            </a:r>
          </a:p>
        </p:txBody>
      </p:sp>
      <p:pic>
        <p:nvPicPr>
          <p:cNvPr id="13321" name="Picture 8" descr="C:\Users\Nyasha\Desktop\Youth in Agriculture\ECTAD Vermont Labour Sharing supporting school garden as part of ECTAD linking agriculture to health and nutrition by getting youths involved - 2011.jpg"/>
          <p:cNvPicPr>
            <a:picLocks noChangeAspect="1" noChangeArrowheads="1"/>
          </p:cNvPicPr>
          <p:nvPr/>
        </p:nvPicPr>
        <p:blipFill>
          <a:blip r:embed="rId4"/>
          <a:srcRect/>
          <a:stretch>
            <a:fillRect/>
          </a:stretch>
        </p:blipFill>
        <p:spPr bwMode="auto">
          <a:xfrm>
            <a:off x="0" y="4763"/>
            <a:ext cx="2627313" cy="1854200"/>
          </a:xfrm>
          <a:prstGeom prst="rect">
            <a:avLst/>
          </a:prstGeom>
          <a:noFill/>
          <a:ln w="9525">
            <a:noFill/>
            <a:miter lim="800000"/>
            <a:headEnd/>
            <a:tailEnd/>
          </a:ln>
        </p:spPr>
      </p:pic>
      <p:pic>
        <p:nvPicPr>
          <p:cNvPr id="13322" name="Picture 15" descr="C:\Documents and Settings\Jan\Desktop\BCK Agri Project\IMG00224.jpg"/>
          <p:cNvPicPr>
            <a:picLocks noChangeAspect="1" noChangeArrowheads="1"/>
          </p:cNvPicPr>
          <p:nvPr/>
        </p:nvPicPr>
        <p:blipFill>
          <a:blip r:embed="rId5"/>
          <a:srcRect t="3125" b="3125"/>
          <a:stretch>
            <a:fillRect/>
          </a:stretch>
        </p:blipFill>
        <p:spPr bwMode="auto">
          <a:xfrm>
            <a:off x="4951413" y="-11113"/>
            <a:ext cx="2270125" cy="1870076"/>
          </a:xfrm>
          <a:prstGeom prst="rect">
            <a:avLst/>
          </a:prstGeom>
          <a:noFill/>
          <a:ln w="9525">
            <a:noFill/>
            <a:miter lim="800000"/>
            <a:headEnd/>
            <a:tailEnd/>
          </a:ln>
        </p:spPr>
      </p:pic>
      <p:pic>
        <p:nvPicPr>
          <p:cNvPr id="13323" name="Picture 1"/>
          <p:cNvPicPr>
            <a:picLocks noChangeAspect="1"/>
          </p:cNvPicPr>
          <p:nvPr/>
        </p:nvPicPr>
        <p:blipFill>
          <a:blip r:embed="rId6"/>
          <a:srcRect/>
          <a:stretch>
            <a:fillRect/>
          </a:stretch>
        </p:blipFill>
        <p:spPr bwMode="auto">
          <a:xfrm>
            <a:off x="2549525" y="0"/>
            <a:ext cx="2400300" cy="18589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65175" y="1268413"/>
            <a:ext cx="7920038" cy="5016500"/>
          </a:xfrm>
          <a:prstGeom prst="rect">
            <a:avLst/>
          </a:prstGeom>
          <a:noFill/>
          <a:ln w="9525">
            <a:noFill/>
            <a:miter lim="800000"/>
            <a:headEnd/>
            <a:tailEnd/>
          </a:ln>
        </p:spPr>
        <p:txBody>
          <a:bodyPr>
            <a:spAutoFit/>
          </a:bodyPr>
          <a:lstStyle/>
          <a:p>
            <a:pPr marL="285750" indent="-285750">
              <a:buFont typeface="Arial" charset="0"/>
              <a:buChar char="•"/>
            </a:pPr>
            <a:r>
              <a:rPr lang="en-US" altLang="en-US" sz="2000"/>
              <a:t>CaFAN works to secure sustainable and profitable market access to ensure small farmers get a higher share of the products added value and ensure consumer satisfaction and fair price.  </a:t>
            </a:r>
          </a:p>
          <a:p>
            <a:pPr marL="285750" indent="-285750">
              <a:buFont typeface="Arial" charset="0"/>
              <a:buChar char="•"/>
            </a:pPr>
            <a:r>
              <a:rPr lang="en-US" altLang="en-US" sz="2000"/>
              <a:t>The closer CaFAN members get to the market/consumer by eliminating a lot of the middle persons,  the more affordable the food will be become.</a:t>
            </a:r>
          </a:p>
          <a:p>
            <a:pPr marL="285750" indent="-285750">
              <a:buFont typeface="Arial" charset="0"/>
              <a:buChar char="•"/>
            </a:pPr>
            <a:r>
              <a:rPr lang="en-US" altLang="en-US" sz="2000"/>
              <a:t>Our members are engaged in production for the local, regional and extra regional markets, which is necessary to create the necessary investments in agriculture.</a:t>
            </a:r>
          </a:p>
          <a:p>
            <a:pPr marL="285750" indent="-285750">
              <a:buFont typeface="Arial" charset="0"/>
              <a:buChar char="•"/>
            </a:pPr>
            <a:r>
              <a:rPr lang="en-US" altLang="en-US" sz="2000"/>
              <a:t>One Strategy of CaFAN is to hold Buyer Grower Forums which is an action to stimulate local and regional markets, i.e. to bring together producers and buyers into a forum to discuss how best they can work together to meet each other in the selling and buying of produce, eliminating a lot of the middle persons.  The forum has been a very successful tool held at the national and regional levels.</a:t>
            </a:r>
          </a:p>
        </p:txBody>
      </p:sp>
      <p:sp>
        <p:nvSpPr>
          <p:cNvPr id="22531" name="Rectangle 2"/>
          <p:cNvSpPr>
            <a:spLocks noChangeArrowheads="1"/>
          </p:cNvSpPr>
          <p:nvPr/>
        </p:nvSpPr>
        <p:spPr bwMode="auto">
          <a:xfrm>
            <a:off x="250825" y="476250"/>
            <a:ext cx="8615363" cy="585788"/>
          </a:xfrm>
          <a:prstGeom prst="rect">
            <a:avLst/>
          </a:prstGeom>
          <a:noFill/>
          <a:ln w="9525">
            <a:noFill/>
            <a:miter lim="800000"/>
            <a:headEnd/>
            <a:tailEnd/>
          </a:ln>
        </p:spPr>
        <p:txBody>
          <a:bodyPr>
            <a:spAutoFit/>
          </a:bodyPr>
          <a:lstStyle/>
          <a:p>
            <a:pPr algn="ctr"/>
            <a:r>
              <a:rPr lang="en-US" altLang="en-US" sz="3200" b="1">
                <a:latin typeface="Aharoni" pitchFamily="2" charset="-79"/>
                <a:cs typeface="Aharoni" pitchFamily="2" charset="-79"/>
              </a:rPr>
              <a:t>Actions towards resilience in Food Security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00088" y="1412875"/>
            <a:ext cx="7804150" cy="4494213"/>
          </a:xfrm>
          <a:prstGeom prst="rect">
            <a:avLst/>
          </a:prstGeom>
          <a:noFill/>
          <a:ln w="9525">
            <a:noFill/>
            <a:miter lim="800000"/>
            <a:headEnd/>
            <a:tailEnd/>
          </a:ln>
        </p:spPr>
        <p:txBody>
          <a:bodyPr>
            <a:spAutoFit/>
          </a:bodyPr>
          <a:lstStyle/>
          <a:p>
            <a:pPr marL="457200" indent="-457200" algn="just">
              <a:buFont typeface="Arial" charset="0"/>
              <a:buChar char="•"/>
            </a:pPr>
            <a:r>
              <a:rPr lang="en-US" altLang="en-US" sz="2600"/>
              <a:t>CaFAN has been clustering its farmers into groups to allow for better training and capacity building, for greater output of production and to gain economies of scale;</a:t>
            </a:r>
          </a:p>
          <a:p>
            <a:pPr marL="457200" indent="-457200" algn="just">
              <a:buFont typeface="Arial" charset="0"/>
              <a:buChar char="•"/>
            </a:pPr>
            <a:endParaRPr lang="en-US" altLang="en-US" sz="2600"/>
          </a:p>
          <a:p>
            <a:pPr marL="457200" indent="-457200" algn="just">
              <a:buFont typeface="Arial" charset="0"/>
              <a:buChar char="•"/>
            </a:pPr>
            <a:r>
              <a:rPr lang="en-US" altLang="en-US" sz="2600"/>
              <a:t>CaFAN farmers also share labour through a “Swap Labour” or Labour sharing approach which highlights and demonstrate the positive relationships among farm families and communities who work together to achieve the same objectives. </a:t>
            </a:r>
          </a:p>
        </p:txBody>
      </p:sp>
      <p:sp>
        <p:nvSpPr>
          <p:cNvPr id="23555" name="Rectangle 1"/>
          <p:cNvSpPr>
            <a:spLocks noChangeArrowheads="1"/>
          </p:cNvSpPr>
          <p:nvPr/>
        </p:nvSpPr>
        <p:spPr bwMode="auto">
          <a:xfrm>
            <a:off x="557213" y="593725"/>
            <a:ext cx="8439150" cy="768350"/>
          </a:xfrm>
          <a:prstGeom prst="rect">
            <a:avLst/>
          </a:prstGeom>
          <a:noFill/>
          <a:ln w="9525">
            <a:noFill/>
            <a:miter lim="800000"/>
            <a:headEnd/>
            <a:tailEnd/>
          </a:ln>
        </p:spPr>
        <p:txBody>
          <a:bodyPr wrap="none">
            <a:spAutoFit/>
          </a:bodyPr>
          <a:lstStyle/>
          <a:p>
            <a:r>
              <a:rPr lang="en-US" altLang="en-US" sz="4400" b="1">
                <a:latin typeface="Aharoni" pitchFamily="2" charset="-79"/>
                <a:cs typeface="Aharoni" pitchFamily="2" charset="-79"/>
              </a:rPr>
              <a:t>CaFAN clustering methodology</a:t>
            </a:r>
            <a:endParaRPr lang="en-US" altLang="en-US" sz="440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28650" y="1052513"/>
            <a:ext cx="8335963" cy="4708525"/>
          </a:xfrm>
          <a:prstGeom prst="rect">
            <a:avLst/>
          </a:prstGeom>
          <a:noFill/>
          <a:ln w="9525">
            <a:noFill/>
            <a:miter lim="800000"/>
            <a:headEnd/>
            <a:tailEnd/>
          </a:ln>
        </p:spPr>
        <p:txBody>
          <a:bodyPr>
            <a:spAutoFit/>
          </a:bodyPr>
          <a:lstStyle/>
          <a:p>
            <a:pPr marL="285750" indent="-285750">
              <a:buFont typeface="Arial" charset="0"/>
              <a:buChar char="•"/>
            </a:pPr>
            <a:r>
              <a:rPr lang="en-US" altLang="en-US" sz="2000"/>
              <a:t>A need for research to enhance resilience for food and nutrition security within the region and this can be done through CARDI. </a:t>
            </a:r>
          </a:p>
          <a:p>
            <a:pPr marL="285750" indent="-285750">
              <a:buFont typeface="Arial" charset="0"/>
              <a:buChar char="•"/>
            </a:pPr>
            <a:r>
              <a:rPr lang="en-US" altLang="en-US" sz="2000"/>
              <a:t>To set up Climate-smart business farms in each of our member countries that will be used for research and practical demonstrations.</a:t>
            </a:r>
          </a:p>
          <a:p>
            <a:pPr marL="285750" indent="-285750">
              <a:buFont typeface="Arial" charset="0"/>
              <a:buChar char="•"/>
            </a:pPr>
            <a:r>
              <a:rPr lang="en-US" altLang="en-US" sz="2000"/>
              <a:t>As part of our strategic plan, we are working towards building a disaster risk and climate smart management plan with support from our partners</a:t>
            </a:r>
          </a:p>
          <a:p>
            <a:pPr marL="285750" indent="-285750">
              <a:buFont typeface="Arial" charset="0"/>
              <a:buChar char="•"/>
            </a:pPr>
            <a:r>
              <a:rPr lang="en-US" altLang="en-US" sz="2000"/>
              <a:t>The important roles played by farmers need to be cemented into the minds of the people and that is why CaFAN is promoting that we upgrade World Food Day to include Farmers and Fisher-folks;</a:t>
            </a:r>
          </a:p>
          <a:p>
            <a:pPr marL="285750" indent="-285750">
              <a:buFont typeface="Arial" charset="0"/>
              <a:buChar char="•"/>
            </a:pPr>
            <a:r>
              <a:rPr lang="en-US" altLang="en-US" sz="2000"/>
              <a:t>recommended by FAO consultations.</a:t>
            </a:r>
          </a:p>
          <a:p>
            <a:pPr marL="285750" indent="-285750">
              <a:buFont typeface="Arial" charset="0"/>
              <a:buChar char="•"/>
            </a:pPr>
            <a:r>
              <a:rPr lang="en-US" altLang="en-US" sz="2000"/>
              <a:t>We are lobbying for Government policies to be more focused and result oriented and this will ensure their success, and farmers representatives and youth need to be a part of the process; To do this they need to ensure budgetary allocation to agriculture as </a:t>
            </a:r>
          </a:p>
        </p:txBody>
      </p:sp>
      <p:sp>
        <p:nvSpPr>
          <p:cNvPr id="24579" name="Rectangle 4"/>
          <p:cNvSpPr>
            <a:spLocks noChangeArrowheads="1"/>
          </p:cNvSpPr>
          <p:nvPr/>
        </p:nvSpPr>
        <p:spPr bwMode="auto">
          <a:xfrm>
            <a:off x="814388" y="282575"/>
            <a:ext cx="7848600" cy="461963"/>
          </a:xfrm>
          <a:prstGeom prst="rect">
            <a:avLst/>
          </a:prstGeom>
          <a:noFill/>
          <a:ln w="9525">
            <a:noFill/>
            <a:miter lim="800000"/>
            <a:headEnd/>
            <a:tailEnd/>
          </a:ln>
        </p:spPr>
        <p:txBody>
          <a:bodyPr>
            <a:spAutoFit/>
          </a:bodyPr>
          <a:lstStyle/>
          <a:p>
            <a:pPr algn="ctr"/>
            <a:r>
              <a:rPr lang="en-US" altLang="en-US" sz="2400" b="1">
                <a:latin typeface="Aharoni" pitchFamily="2" charset="-79"/>
                <a:cs typeface="Aharoni" pitchFamily="2" charset="-79"/>
              </a:rPr>
              <a:t>What CaFAN is lobbying and working towards</a:t>
            </a:r>
            <a:r>
              <a:rPr lang="en-US" altLang="en-US" sz="1200"/>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611188" y="1052513"/>
            <a:ext cx="8278812" cy="4402137"/>
          </a:xfrm>
          <a:prstGeom prst="rect">
            <a:avLst/>
          </a:prstGeom>
          <a:noFill/>
          <a:ln w="9525">
            <a:noFill/>
            <a:miter lim="800000"/>
            <a:headEnd/>
            <a:tailEnd/>
          </a:ln>
        </p:spPr>
        <p:txBody>
          <a:bodyPr>
            <a:spAutoFit/>
          </a:bodyPr>
          <a:lstStyle/>
          <a:p>
            <a:pPr marL="285750" indent="-285750">
              <a:buFont typeface="Arial" charset="0"/>
              <a:buChar char="•"/>
            </a:pPr>
            <a:r>
              <a:rPr lang="en-US" altLang="en-US" sz="2000"/>
              <a:t>Encourage polices that strengthen the role of youth and women in agriculture..</a:t>
            </a:r>
          </a:p>
          <a:p>
            <a:pPr marL="285750" indent="-285750">
              <a:buFont typeface="Arial" charset="0"/>
              <a:buChar char="•"/>
            </a:pPr>
            <a:r>
              <a:rPr lang="en-US" altLang="en-US" sz="2000"/>
              <a:t>Agricultural policies should focus on the protection of the environment thereby providing monetary incentives to farmers to continue to farm in a more environmentally friendly manner.</a:t>
            </a:r>
            <a:endParaRPr lang="en-US" altLang="en-US" sz="2400"/>
          </a:p>
          <a:p>
            <a:pPr marL="285750" indent="-285750">
              <a:buFont typeface="Arial" charset="0"/>
              <a:buChar char="•"/>
            </a:pPr>
            <a:r>
              <a:rPr lang="en-US" altLang="en-US" sz="2000"/>
              <a:t>There needs to be a commitment to support capacity building and strengthening of farmers organisation and voluntary clustering of small farmers to gain economies of scale. </a:t>
            </a:r>
          </a:p>
          <a:p>
            <a:pPr marL="285750" indent="-285750">
              <a:buFont typeface="Arial" charset="0"/>
              <a:buChar char="•"/>
            </a:pPr>
            <a:r>
              <a:rPr lang="en-US" altLang="en-US" sz="2000"/>
              <a:t>Capacity of farmer’s organizations must be built with special focus on small farmers, especially for improved farmers linkages to profitable markets. </a:t>
            </a:r>
          </a:p>
          <a:p>
            <a:pPr marL="285750" indent="-285750" algn="ctr">
              <a:buFont typeface="Arial" charset="0"/>
              <a:buChar char="•"/>
            </a:pPr>
            <a:r>
              <a:rPr lang="en-US" altLang="en-US" sz="2000" i="1" u="sng"/>
              <a:t>Note: Imagine the ramifications if 500,000 – 1 million small farming families fall deep into poverty. Think of the rippling effect this would have on the population.</a:t>
            </a:r>
          </a:p>
        </p:txBody>
      </p:sp>
      <p:sp>
        <p:nvSpPr>
          <p:cNvPr id="25603" name="Rectangle 2"/>
          <p:cNvSpPr>
            <a:spLocks noChangeArrowheads="1"/>
          </p:cNvSpPr>
          <p:nvPr/>
        </p:nvSpPr>
        <p:spPr bwMode="auto">
          <a:xfrm>
            <a:off x="788988" y="411163"/>
            <a:ext cx="7848600" cy="461962"/>
          </a:xfrm>
          <a:prstGeom prst="rect">
            <a:avLst/>
          </a:prstGeom>
          <a:noFill/>
          <a:ln w="9525">
            <a:noFill/>
            <a:miter lim="800000"/>
            <a:headEnd/>
            <a:tailEnd/>
          </a:ln>
        </p:spPr>
        <p:txBody>
          <a:bodyPr>
            <a:spAutoFit/>
          </a:bodyPr>
          <a:lstStyle/>
          <a:p>
            <a:pPr algn="ctr"/>
            <a:r>
              <a:rPr lang="en-US" altLang="en-US" sz="2400" b="1">
                <a:latin typeface="Aharoni" pitchFamily="2" charset="-79"/>
                <a:cs typeface="Aharoni" pitchFamily="2" charset="-79"/>
              </a:rPr>
              <a:t>What CaFAN is lobbying and working towards</a:t>
            </a:r>
            <a:r>
              <a:rPr lang="en-US" altLang="en-US" sz="1200"/>
              <a:t> </a:t>
            </a:r>
            <a:r>
              <a:rPr lang="en-US" altLang="en-US" sz="2400"/>
              <a:t>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81050" y="146050"/>
            <a:ext cx="6740525" cy="768350"/>
          </a:xfrm>
          <a:prstGeom prst="rect">
            <a:avLst/>
          </a:prstGeom>
          <a:noFill/>
          <a:ln w="9525">
            <a:noFill/>
            <a:miter lim="800000"/>
            <a:headEnd/>
            <a:tailEnd/>
          </a:ln>
        </p:spPr>
        <p:txBody>
          <a:bodyPr wrap="none" anchor="ctr">
            <a:spAutoFit/>
          </a:bodyPr>
          <a:lstStyle/>
          <a:p>
            <a:pPr algn="ctr" eaLnBrk="0" hangingPunct="0"/>
            <a:r>
              <a:rPr lang="en-US" altLang="en-US" sz="4400" b="1">
                <a:latin typeface="Aharoni" pitchFamily="2" charset="-79"/>
                <a:ea typeface="Calibri" pitchFamily="34" charset="0"/>
                <a:cs typeface="Aharoni" pitchFamily="2" charset="-79"/>
              </a:rPr>
              <a:t>Partners &amp; Collaborators</a:t>
            </a:r>
            <a:endParaRPr lang="en-US" altLang="en-US" sz="2000">
              <a:latin typeface="Aharoni" pitchFamily="2" charset="-79"/>
              <a:ea typeface="Calibri" pitchFamily="34" charset="0"/>
              <a:cs typeface="Aharoni" pitchFamily="2" charset="-79"/>
            </a:endParaRPr>
          </a:p>
        </p:txBody>
      </p:sp>
      <p:sp>
        <p:nvSpPr>
          <p:cNvPr id="26627" name="Rectangle 4"/>
          <p:cNvSpPr>
            <a:spLocks noChangeArrowheads="1"/>
          </p:cNvSpPr>
          <p:nvPr/>
        </p:nvSpPr>
        <p:spPr bwMode="auto">
          <a:xfrm>
            <a:off x="744538" y="981075"/>
            <a:ext cx="7993062" cy="4800600"/>
          </a:xfrm>
          <a:prstGeom prst="rect">
            <a:avLst/>
          </a:prstGeom>
          <a:noFill/>
          <a:ln w="9525">
            <a:noFill/>
            <a:miter lim="800000"/>
            <a:headEnd/>
            <a:tailEnd/>
          </a:ln>
        </p:spPr>
        <p:txBody>
          <a:bodyPr>
            <a:spAutoFit/>
          </a:bodyPr>
          <a:lstStyle/>
          <a:p>
            <a:pPr marL="285750" indent="-285750">
              <a:buFont typeface="Arial" charset="0"/>
              <a:buChar char="•"/>
            </a:pPr>
            <a:r>
              <a:rPr lang="en-US" altLang="en-US"/>
              <a:t>Caribbean Agricultural Research and Development Institute </a:t>
            </a:r>
          </a:p>
          <a:p>
            <a:pPr marL="285750" indent="-285750">
              <a:buFont typeface="Arial" charset="0"/>
              <a:buChar char="•"/>
            </a:pPr>
            <a:r>
              <a:rPr lang="en-US" altLang="en-US"/>
              <a:t>Caribbean Community (CARICOM)</a:t>
            </a:r>
          </a:p>
          <a:p>
            <a:pPr marL="285750" indent="-285750">
              <a:buFont typeface="Arial" charset="0"/>
              <a:buChar char="•"/>
            </a:pPr>
            <a:r>
              <a:rPr lang="en-US" altLang="en-US"/>
              <a:t>Caribbean Development Bank </a:t>
            </a:r>
          </a:p>
          <a:p>
            <a:pPr marL="285750" indent="-285750">
              <a:buFont typeface="Arial" charset="0"/>
              <a:buChar char="•"/>
            </a:pPr>
            <a:r>
              <a:rPr lang="en-US" altLang="en-US"/>
              <a:t>Caribbean Disaster Emergency Management Agency (CDEMA)</a:t>
            </a:r>
          </a:p>
          <a:p>
            <a:pPr marL="285750" indent="-285750">
              <a:buFont typeface="Arial" charset="0"/>
              <a:buChar char="•"/>
            </a:pPr>
            <a:r>
              <a:rPr lang="en-US" altLang="en-US"/>
              <a:t>CHF/ CIDA funded PROPEL </a:t>
            </a:r>
          </a:p>
          <a:p>
            <a:pPr marL="285750" indent="-285750">
              <a:buFont typeface="Arial" charset="0"/>
              <a:buChar char="•"/>
            </a:pPr>
            <a:r>
              <a:rPr lang="en-US" altLang="en-US"/>
              <a:t>COADY International Institute, </a:t>
            </a:r>
          </a:p>
          <a:p>
            <a:pPr marL="285750" indent="-285750">
              <a:buFont typeface="Arial" charset="0"/>
              <a:buChar char="•"/>
            </a:pPr>
            <a:r>
              <a:rPr lang="en-US" altLang="en-US"/>
              <a:t>COLEACP/PIP</a:t>
            </a:r>
          </a:p>
          <a:p>
            <a:pPr marL="285750" indent="-285750">
              <a:buFont typeface="Arial" charset="0"/>
              <a:buChar char="•"/>
            </a:pPr>
            <a:r>
              <a:rPr lang="en-US" altLang="en-US"/>
              <a:t>Food and Agriculture Organization of the United Nations (FAO-UN)</a:t>
            </a:r>
          </a:p>
          <a:p>
            <a:pPr marL="285750" indent="-285750">
              <a:buFont typeface="Arial" charset="0"/>
              <a:buChar char="•"/>
            </a:pPr>
            <a:r>
              <a:rPr lang="en-US" altLang="en-US"/>
              <a:t>Global Forum for Rural Advisory Services</a:t>
            </a:r>
          </a:p>
          <a:p>
            <a:pPr marL="285750" indent="-285750">
              <a:buFont typeface="Arial" charset="0"/>
              <a:buChar char="•"/>
            </a:pPr>
            <a:r>
              <a:rPr lang="en-US" altLang="en-US"/>
              <a:t>Inter-American Institute for Cooperation on Agriculture (IICA)</a:t>
            </a:r>
          </a:p>
          <a:p>
            <a:pPr marL="285750" indent="-285750">
              <a:buFont typeface="Arial" charset="0"/>
              <a:buChar char="•"/>
            </a:pPr>
            <a:r>
              <a:rPr lang="en-US" altLang="en-US"/>
              <a:t>International Fund for Agricultural Development (IFAD)</a:t>
            </a:r>
          </a:p>
          <a:p>
            <a:pPr marL="285750" indent="-285750">
              <a:buFont typeface="Arial" charset="0"/>
              <a:buChar char="•"/>
            </a:pPr>
            <a:r>
              <a:rPr lang="en-US" altLang="en-US"/>
              <a:t>Ministries of Agriculture</a:t>
            </a:r>
          </a:p>
          <a:p>
            <a:pPr marL="285750" indent="-285750">
              <a:buFont typeface="Arial" charset="0"/>
              <a:buChar char="•"/>
            </a:pPr>
            <a:r>
              <a:rPr lang="en-US" altLang="en-US"/>
              <a:t>Organization of the Eastern Caribbean States (OECS)</a:t>
            </a:r>
          </a:p>
          <a:p>
            <a:pPr marL="285750" indent="-285750">
              <a:buFont typeface="Arial" charset="0"/>
              <a:buChar char="•"/>
            </a:pPr>
            <a:r>
              <a:rPr lang="en-US" altLang="en-US"/>
              <a:t>Sol Carib</a:t>
            </a:r>
          </a:p>
          <a:p>
            <a:pPr marL="285750" indent="-285750">
              <a:buFont typeface="Arial" charset="0"/>
              <a:buChar char="•"/>
            </a:pPr>
            <a:r>
              <a:rPr lang="en-US" altLang="en-US"/>
              <a:t>Technical Centre for Agricultural and Rural Cooperation (CTA EU-ACP)</a:t>
            </a:r>
          </a:p>
          <a:p>
            <a:pPr marL="285750" indent="-285750">
              <a:buFont typeface="Arial" charset="0"/>
              <a:buChar char="•"/>
            </a:pPr>
            <a:r>
              <a:rPr lang="en-US" altLang="en-US"/>
              <a:t>University of the West Indies</a:t>
            </a:r>
          </a:p>
          <a:p>
            <a:pPr marL="285750" indent="-285750">
              <a:buFont typeface="Arial" charset="0"/>
              <a:buChar char="•"/>
            </a:pPr>
            <a:r>
              <a:rPr lang="en-US" altLang="en-US"/>
              <a:t>World Farmers Organisations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9204325" cy="6858000"/>
          </a:xfrm>
          <a:prstGeom prst="rect">
            <a:avLst/>
          </a:prstGeom>
          <a:noFill/>
          <a:ln w="9525">
            <a:noFill/>
            <a:miter lim="800000"/>
            <a:headEnd/>
            <a:tailEnd/>
          </a:ln>
        </p:spPr>
      </p:pic>
      <p:pic>
        <p:nvPicPr>
          <p:cNvPr id="27651" name="Picture 3"/>
          <p:cNvPicPr>
            <a:picLocks noChangeAspect="1" noChangeArrowheads="1"/>
          </p:cNvPicPr>
          <p:nvPr/>
        </p:nvPicPr>
        <p:blipFill>
          <a:blip r:embed="rId3"/>
          <a:srcRect/>
          <a:stretch>
            <a:fillRect/>
          </a:stretch>
        </p:blipFill>
        <p:spPr bwMode="auto">
          <a:xfrm>
            <a:off x="2611438" y="2243138"/>
            <a:ext cx="4041775" cy="2371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68313" y="1557338"/>
            <a:ext cx="8293100" cy="3970337"/>
          </a:xfrm>
          <a:prstGeom prst="rect">
            <a:avLst/>
          </a:prstGeom>
          <a:noFill/>
          <a:ln w="9525">
            <a:noFill/>
            <a:miter lim="800000"/>
            <a:headEnd/>
            <a:tailEnd/>
          </a:ln>
        </p:spPr>
        <p:txBody>
          <a:bodyPr>
            <a:spAutoFit/>
          </a:bodyPr>
          <a:lstStyle/>
          <a:p>
            <a:pPr marL="342900" indent="-342900" algn="just">
              <a:buFont typeface="Arial" charset="0"/>
              <a:buChar char="•"/>
            </a:pPr>
            <a:r>
              <a:rPr lang="en-US" altLang="en-US" sz="2100"/>
              <a:t>According to FAO Policy Report 2006, “Food security exists when all people, at all times, have physical and economic access to sufficient, safe and nutritious food to meet their dietary needs and food preferences in order to lead a healthy and active life”</a:t>
            </a:r>
          </a:p>
          <a:p>
            <a:pPr marL="342900" indent="-342900" algn="just">
              <a:buFont typeface="Arial" charset="0"/>
              <a:buChar char="•"/>
            </a:pPr>
            <a:endParaRPr lang="en-US" altLang="en-US" sz="2100"/>
          </a:p>
          <a:p>
            <a:pPr marL="342900" indent="-342900" algn="just">
              <a:buFont typeface="Arial" charset="0"/>
              <a:buChar char="•"/>
            </a:pPr>
            <a:r>
              <a:rPr lang="en-US" altLang="en-US" sz="2100"/>
              <a:t>In CaFAN, we believe that building resilience in food and nutrition security implies having a right action-oriented favorable policy environment,  being able to develop systems to cope with shocks such as:</a:t>
            </a:r>
          </a:p>
          <a:p>
            <a:pPr marL="1085850" lvl="1" indent="-342900" algn="just">
              <a:buFont typeface="Arial" charset="0"/>
              <a:buChar char="•"/>
            </a:pPr>
            <a:r>
              <a:rPr lang="en-US" altLang="en-US" sz="2100"/>
              <a:t>increased food prices, natural disasters, social and political upheavals, climate change, competition, competing for resources, inequality in the food distribution system, etc</a:t>
            </a:r>
            <a:endParaRPr lang="en-US" altLang="en-US" sz="2000"/>
          </a:p>
        </p:txBody>
      </p:sp>
      <p:sp>
        <p:nvSpPr>
          <p:cNvPr id="14339" name="Rectangle 2"/>
          <p:cNvSpPr>
            <a:spLocks noChangeArrowheads="1"/>
          </p:cNvSpPr>
          <p:nvPr/>
        </p:nvSpPr>
        <p:spPr bwMode="auto">
          <a:xfrm>
            <a:off x="685800" y="574675"/>
            <a:ext cx="7773988" cy="769938"/>
          </a:xfrm>
          <a:prstGeom prst="rect">
            <a:avLst/>
          </a:prstGeom>
          <a:noFill/>
          <a:ln w="9525">
            <a:noFill/>
            <a:miter lim="800000"/>
            <a:headEnd/>
            <a:tailEnd/>
          </a:ln>
        </p:spPr>
        <p:txBody>
          <a:bodyPr>
            <a:spAutoFit/>
          </a:bodyPr>
          <a:lstStyle/>
          <a:p>
            <a:pPr algn="ctr"/>
            <a:r>
              <a:rPr lang="en-US" altLang="en-US" sz="4400" b="1">
                <a:latin typeface="Aharoni" pitchFamily="2" charset="-79"/>
                <a:cs typeface="Aharoni" pitchFamily="2" charset="-79"/>
              </a:rPr>
              <a:t>Overview of Food Security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827088" y="404813"/>
            <a:ext cx="7773987" cy="769937"/>
          </a:xfrm>
          <a:prstGeom prst="rect">
            <a:avLst/>
          </a:prstGeom>
          <a:noFill/>
          <a:ln w="9525">
            <a:noFill/>
            <a:miter lim="800000"/>
            <a:headEnd/>
            <a:tailEnd/>
          </a:ln>
        </p:spPr>
        <p:txBody>
          <a:bodyPr wrap="none">
            <a:spAutoFit/>
          </a:bodyPr>
          <a:lstStyle/>
          <a:p>
            <a:r>
              <a:rPr lang="en-US" altLang="en-US" sz="4400" b="1">
                <a:latin typeface="Aharoni" pitchFamily="2" charset="-79"/>
                <a:cs typeface="Aharoni" pitchFamily="2" charset="-79"/>
              </a:rPr>
              <a:t>Main points for presentation</a:t>
            </a:r>
          </a:p>
        </p:txBody>
      </p:sp>
      <p:sp>
        <p:nvSpPr>
          <p:cNvPr id="15363" name="Rectangle 2"/>
          <p:cNvSpPr>
            <a:spLocks noChangeArrowheads="1"/>
          </p:cNvSpPr>
          <p:nvPr/>
        </p:nvSpPr>
        <p:spPr bwMode="auto">
          <a:xfrm>
            <a:off x="827088" y="1341438"/>
            <a:ext cx="7883525" cy="4154487"/>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US" altLang="en-US" sz="2400"/>
              <a:t>Practical programs of how small farmers in the Caribbean work together with governments and institutions to deal with the issue of resilience in food and nutrition security;</a:t>
            </a:r>
          </a:p>
          <a:p>
            <a:pPr marL="342900" indent="-342900">
              <a:buFont typeface="Calibri" pitchFamily="34" charset="0"/>
              <a:buAutoNum type="arabicPeriod"/>
            </a:pPr>
            <a:r>
              <a:rPr lang="en-US" altLang="en-US" sz="2400"/>
              <a:t>CaFAN’s methodology and focus on small farmers;</a:t>
            </a:r>
          </a:p>
          <a:p>
            <a:pPr marL="342900" indent="-342900">
              <a:buFont typeface="Calibri" pitchFamily="34" charset="0"/>
              <a:buAutoNum type="arabicPeriod"/>
            </a:pPr>
            <a:r>
              <a:rPr lang="en-US" altLang="en-US" sz="2400"/>
              <a:t>The enabling policy environment</a:t>
            </a:r>
          </a:p>
          <a:p>
            <a:pPr marL="342900" indent="-342900">
              <a:buFont typeface="Calibri" pitchFamily="34" charset="0"/>
              <a:buAutoNum type="arabicPeriod"/>
            </a:pPr>
            <a:r>
              <a:rPr lang="en-US" altLang="en-US" sz="2400"/>
              <a:t>Collaboration between actors (Agricultural Institutions)</a:t>
            </a:r>
          </a:p>
          <a:p>
            <a:pPr marL="342900" indent="-342900">
              <a:buFont typeface="Calibri" pitchFamily="34" charset="0"/>
              <a:buAutoNum type="arabicPeriod"/>
            </a:pPr>
            <a:r>
              <a:rPr lang="en-US" altLang="en-US" sz="2400"/>
              <a:t>Market access linkages</a:t>
            </a:r>
          </a:p>
          <a:p>
            <a:pPr marL="342900" indent="-342900">
              <a:buFont typeface="Calibri" pitchFamily="34" charset="0"/>
              <a:buAutoNum type="arabicPeriod"/>
            </a:pPr>
            <a:r>
              <a:rPr lang="en-US" altLang="en-US" sz="2400"/>
              <a:t>Efforts to cope with disaster risk management and climate change</a:t>
            </a:r>
          </a:p>
          <a:p>
            <a:pPr marL="342900" indent="-342900">
              <a:buFont typeface="Calibri" pitchFamily="34" charset="0"/>
              <a:buAutoNum type="arabicPeriod"/>
            </a:pPr>
            <a:r>
              <a:rPr lang="en-US" altLang="en-US" sz="2400"/>
              <a:t>Recommendations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755650" y="981075"/>
            <a:ext cx="8064500" cy="5078413"/>
          </a:xfrm>
          <a:prstGeom prst="rect">
            <a:avLst/>
          </a:prstGeom>
          <a:noFill/>
          <a:ln w="9525">
            <a:noFill/>
            <a:miter lim="800000"/>
            <a:headEnd/>
            <a:tailEnd/>
          </a:ln>
        </p:spPr>
        <p:txBody>
          <a:bodyPr>
            <a:spAutoFit/>
          </a:bodyPr>
          <a:lstStyle/>
          <a:p>
            <a:pPr marL="285750" indent="-285750" algn="just">
              <a:buFont typeface="Arial" charset="0"/>
              <a:buChar char="•"/>
            </a:pPr>
            <a:r>
              <a:rPr lang="en-US" altLang="en-US" sz="2400"/>
              <a:t>CaFAN operates a system of farmers clusters/groups and organisations with a focal point in each country. </a:t>
            </a:r>
          </a:p>
          <a:p>
            <a:pPr marL="285750" indent="-285750" algn="just">
              <a:buFont typeface="Arial" charset="0"/>
              <a:buChar char="•"/>
            </a:pPr>
            <a:r>
              <a:rPr lang="en-US" altLang="en-US" sz="2400"/>
              <a:t>CaFAN comprises farmers organisations in 15 Caribbean countries.  CaFAN has over 30 farmers organisations who have a combined membership of over 500,000 famers . Member countries: </a:t>
            </a:r>
            <a:r>
              <a:rPr lang="en-US" altLang="en-US" sz="2000" i="1"/>
              <a:t>Antigua and Barbuda, Bahamas, Barbados, Belize, Dominica, Grenada, Guyana, Haiti, Jamaica, Montserrat, St. Kitts/Nevis, St. Lucia, St. Vincent and the Grenadines, Suriname and Trinidad and Tobago.</a:t>
            </a:r>
            <a:endParaRPr lang="en-US" altLang="en-US" sz="2400"/>
          </a:p>
          <a:p>
            <a:pPr marL="285750" indent="-285750" algn="just">
              <a:buFont typeface="Arial" charset="0"/>
              <a:buChar char="•"/>
            </a:pPr>
            <a:r>
              <a:rPr lang="en-CA" altLang="en-US" sz="2400"/>
              <a:t>The mission of CaFAN is to “enhance Caribbean food and nutrition security, foreign exchange earnings and foreign savings by repositioning agriculture through the capacity building of farmers and the institutional strengthening of farmers organizations”.</a:t>
            </a:r>
          </a:p>
        </p:txBody>
      </p:sp>
      <p:sp>
        <p:nvSpPr>
          <p:cNvPr id="16387" name="Rectangle 2"/>
          <p:cNvSpPr>
            <a:spLocks noChangeArrowheads="1"/>
          </p:cNvSpPr>
          <p:nvPr/>
        </p:nvSpPr>
        <p:spPr bwMode="auto">
          <a:xfrm>
            <a:off x="1593850" y="211138"/>
            <a:ext cx="5386388" cy="769937"/>
          </a:xfrm>
          <a:prstGeom prst="rect">
            <a:avLst/>
          </a:prstGeom>
          <a:noFill/>
          <a:ln w="9525">
            <a:noFill/>
            <a:miter lim="800000"/>
            <a:headEnd/>
            <a:tailEnd/>
          </a:ln>
        </p:spPr>
        <p:txBody>
          <a:bodyPr wrap="none">
            <a:spAutoFit/>
          </a:bodyPr>
          <a:lstStyle/>
          <a:p>
            <a:pPr algn="ctr"/>
            <a:r>
              <a:rPr lang="en-US" altLang="en-US" sz="4400" b="1">
                <a:latin typeface="Aharoni" pitchFamily="2" charset="-79"/>
                <a:cs typeface="Aharoni" pitchFamily="2" charset="-79"/>
              </a:rPr>
              <a:t>CaFAN 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611188" y="1052513"/>
            <a:ext cx="8353425" cy="5262562"/>
          </a:xfrm>
          <a:prstGeom prst="rect">
            <a:avLst/>
          </a:prstGeom>
          <a:noFill/>
          <a:ln w="9525">
            <a:noFill/>
            <a:miter lim="800000"/>
            <a:headEnd/>
            <a:tailEnd/>
          </a:ln>
        </p:spPr>
        <p:txBody>
          <a:bodyPr>
            <a:spAutoFit/>
          </a:bodyPr>
          <a:lstStyle/>
          <a:p>
            <a:pPr marL="285750" indent="-285750">
              <a:buFont typeface="Arial" charset="0"/>
              <a:buChar char="•"/>
            </a:pPr>
            <a:r>
              <a:rPr lang="en-US" altLang="en-US" sz="2000"/>
              <a:t>95% of CaFAN’s farmers have 5 acres or less. Most small famers are locked into the production of food and are in it for long-term. </a:t>
            </a:r>
          </a:p>
          <a:p>
            <a:pPr marL="285750" indent="-285750">
              <a:buFont typeface="Arial" charset="0"/>
              <a:buChar char="•"/>
            </a:pPr>
            <a:r>
              <a:rPr lang="en-US" altLang="en-US" sz="2000"/>
              <a:t>Small farmers represent a key platform for social and economic stability making them viable businesses that will help to promote increased employment, curtailing rural to urban migration, reduce poverty and creating greater food and nutrition security.</a:t>
            </a:r>
          </a:p>
          <a:p>
            <a:pPr marL="285750" indent="-285750">
              <a:buFont typeface="Arial" charset="0"/>
              <a:buChar char="•"/>
            </a:pPr>
            <a:r>
              <a:rPr lang="en-US" altLang="en-US" sz="2000"/>
              <a:t>Groups of small farmers/small farm-families benefit from a market instead of a single individual and have a multiplier effect at the community level impacting many instead of a few.</a:t>
            </a:r>
          </a:p>
          <a:p>
            <a:pPr marL="285750" indent="-285750">
              <a:buFont typeface="Arial" charset="0"/>
              <a:buChar char="•"/>
            </a:pPr>
            <a:r>
              <a:rPr lang="en-US" altLang="en-US" sz="2000"/>
              <a:t>Large farmers will always have better access to resources, financing, technical support and government influence. Small farmers on the other hand, must work in groups and clusters to get the same respect and impact.  For example, 20 farmers together with 3 acres have an impact capacity of 60 acres as a single unit. However, results have shown that the output from these farmers working together is 2-3 times that of a single person working with 60 acres.  </a:t>
            </a:r>
          </a:p>
          <a:p>
            <a:pPr marL="285750" indent="-285750">
              <a:buFont typeface="Arial" charset="0"/>
              <a:buChar char="•"/>
            </a:pPr>
            <a:endParaRPr lang="en-US" altLang="en-US" sz="1600"/>
          </a:p>
        </p:txBody>
      </p:sp>
      <p:sp>
        <p:nvSpPr>
          <p:cNvPr id="17411" name="Rectangle 2"/>
          <p:cNvSpPr>
            <a:spLocks noChangeArrowheads="1"/>
          </p:cNvSpPr>
          <p:nvPr/>
        </p:nvSpPr>
        <p:spPr bwMode="auto">
          <a:xfrm>
            <a:off x="468313" y="188913"/>
            <a:ext cx="8496300" cy="708025"/>
          </a:xfrm>
          <a:prstGeom prst="rect">
            <a:avLst/>
          </a:prstGeom>
          <a:noFill/>
          <a:ln w="9525">
            <a:noFill/>
            <a:miter lim="800000"/>
            <a:headEnd/>
            <a:tailEnd/>
          </a:ln>
        </p:spPr>
        <p:txBody>
          <a:bodyPr>
            <a:spAutoFit/>
          </a:bodyPr>
          <a:lstStyle/>
          <a:p>
            <a:r>
              <a:rPr lang="en-US" altLang="en-US" sz="4000" b="1">
                <a:latin typeface="Aharoni" pitchFamily="2" charset="-79"/>
                <a:cs typeface="Aharoni" pitchFamily="2" charset="-79"/>
              </a:rPr>
              <a:t>Focus on Small Farmers/Families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1196975"/>
            <a:ext cx="8064500" cy="4646613"/>
          </a:xfrm>
          <a:prstGeom prst="rect">
            <a:avLst/>
          </a:prstGeom>
        </p:spPr>
        <p:txBody>
          <a:bodyPr>
            <a:spAutoFit/>
          </a:bodyPr>
          <a:lstStyle/>
          <a:p>
            <a:pPr marL="342900" indent="-342900">
              <a:buFont typeface="Arial" panose="020B0604020202020204" pitchFamily="34" charset="0"/>
              <a:buChar char="•"/>
              <a:defRPr/>
            </a:pPr>
            <a:r>
              <a:rPr lang="en-US" altLang="en-US" sz="2000" i="1" dirty="0"/>
              <a:t>To ensure social stability in most of our countries we need to ensure that our farmers do not fall into the unemployment category as it will have serious social implications in terms of crime and security.</a:t>
            </a:r>
          </a:p>
          <a:p>
            <a:pPr marL="342900" indent="-342900">
              <a:buFont typeface="Arial" panose="020B0604020202020204" pitchFamily="34" charset="0"/>
              <a:buChar char="•"/>
              <a:defRPr/>
            </a:pPr>
            <a:r>
              <a:rPr lang="en-US" sz="2400" dirty="0"/>
              <a:t>The purpose of CaFAN’s small farmer classification is so that Government policies and our work programmes can be more focused and result oriented.</a:t>
            </a:r>
          </a:p>
          <a:p>
            <a:pPr marL="342900" indent="-342900">
              <a:buFont typeface="Arial" panose="020B0604020202020204" pitchFamily="34" charset="0"/>
              <a:buChar char="•"/>
              <a:defRPr/>
            </a:pPr>
            <a:endParaRPr lang="en-US" sz="2400" dirty="0"/>
          </a:p>
          <a:p>
            <a:pPr marL="342900" indent="-342900">
              <a:buFont typeface="Arial" panose="020B0604020202020204" pitchFamily="34" charset="0"/>
              <a:buChar char="•"/>
              <a:defRPr/>
            </a:pPr>
            <a:r>
              <a:rPr lang="en-US" sz="2400" dirty="0"/>
              <a:t>CaFAN has classified farmers in the Caribbean into three categories </a:t>
            </a:r>
          </a:p>
          <a:p>
            <a:pPr>
              <a:defRPr/>
            </a:pPr>
            <a:r>
              <a:rPr lang="en-US" sz="2400" dirty="0"/>
              <a:t>		(1) Commercial farmers </a:t>
            </a:r>
          </a:p>
          <a:p>
            <a:pPr>
              <a:defRPr/>
            </a:pPr>
            <a:r>
              <a:rPr lang="en-US" sz="2400" dirty="0"/>
              <a:t>		(2) Part-time commercial farmers </a:t>
            </a:r>
          </a:p>
          <a:p>
            <a:pPr>
              <a:defRPr/>
            </a:pPr>
            <a:r>
              <a:rPr lang="en-US" sz="2400" dirty="0"/>
              <a:t>		(3) Subsistence emerging farmers. </a:t>
            </a:r>
          </a:p>
        </p:txBody>
      </p:sp>
      <p:sp>
        <p:nvSpPr>
          <p:cNvPr id="18435" name="Rectangle 2"/>
          <p:cNvSpPr>
            <a:spLocks noChangeArrowheads="1"/>
          </p:cNvSpPr>
          <p:nvPr/>
        </p:nvSpPr>
        <p:spPr bwMode="auto">
          <a:xfrm>
            <a:off x="755650" y="333375"/>
            <a:ext cx="7856538" cy="646113"/>
          </a:xfrm>
          <a:prstGeom prst="rect">
            <a:avLst/>
          </a:prstGeom>
          <a:noFill/>
          <a:ln w="9525">
            <a:noFill/>
            <a:miter lim="800000"/>
            <a:headEnd/>
            <a:tailEnd/>
          </a:ln>
        </p:spPr>
        <p:txBody>
          <a:bodyPr wrap="none">
            <a:spAutoFit/>
          </a:bodyPr>
          <a:lstStyle/>
          <a:p>
            <a:r>
              <a:rPr lang="en-US" altLang="en-US" sz="3600" b="1">
                <a:latin typeface="Aharoni" pitchFamily="2" charset="-79"/>
                <a:cs typeface="Aharoni" pitchFamily="2" charset="-79"/>
              </a:rPr>
              <a:t>CaFAN Small Farmers Classification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174750"/>
            <a:ext cx="8229600" cy="5133975"/>
          </a:xfrm>
          <a:prstGeom prst="rect">
            <a:avLst/>
          </a:prstGeom>
        </p:spPr>
        <p:txBody>
          <a:bodyPr>
            <a:normAutofit fontScale="47500" lnSpcReduction="2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panose="020B0604020202020204" pitchFamily="34" charset="0"/>
              <a:buChar char="•"/>
              <a:defRPr/>
            </a:pPr>
            <a:r>
              <a:rPr lang="en-CA" sz="4500" u="sng" dirty="0" smtClean="0"/>
              <a:t>Category 1: Commercial </a:t>
            </a:r>
            <a:r>
              <a:rPr lang="en-CA" sz="4500" u="sng" dirty="0"/>
              <a:t>farmers </a:t>
            </a:r>
            <a:r>
              <a:rPr lang="en-CA" sz="4500" dirty="0"/>
              <a:t>are full-time farmers and produce commodities on a commercial scale. They pay attention to various training courses provided and are typically the main beneficiaries of extension services.  They will be the main stay for any commercial marketing program for farmers within a small farm market access program</a:t>
            </a:r>
            <a:r>
              <a:rPr lang="en-CA" sz="4500" dirty="0" smtClean="0"/>
              <a:t>.</a:t>
            </a:r>
          </a:p>
          <a:p>
            <a:pPr eaLnBrk="1" fontAlgn="auto" hangingPunct="1">
              <a:spcAft>
                <a:spcPts val="0"/>
              </a:spcAft>
              <a:buFont typeface="Arial" panose="020B0604020202020204" pitchFamily="34" charset="0"/>
              <a:buChar char="•"/>
              <a:defRPr/>
            </a:pPr>
            <a:endParaRPr lang="en-CA" sz="4500" dirty="0"/>
          </a:p>
          <a:p>
            <a:pPr eaLnBrk="1" fontAlgn="auto" hangingPunct="1">
              <a:spcAft>
                <a:spcPts val="0"/>
              </a:spcAft>
              <a:buFont typeface="Arial" panose="020B0604020202020204" pitchFamily="34" charset="0"/>
              <a:buChar char="•"/>
              <a:defRPr/>
            </a:pPr>
            <a:r>
              <a:rPr lang="en-CA" sz="4500" u="sng" dirty="0" smtClean="0"/>
              <a:t>Category 2: Part-time commercial farmers </a:t>
            </a:r>
            <a:r>
              <a:rPr lang="en-CA" sz="4500" dirty="0" smtClean="0"/>
              <a:t>generally have a job outside of farming.  50% or less of their time are spent farming. They have the same interest as Category 1.</a:t>
            </a:r>
          </a:p>
          <a:p>
            <a:pPr eaLnBrk="1" fontAlgn="auto" hangingPunct="1">
              <a:spcAft>
                <a:spcPts val="0"/>
              </a:spcAft>
              <a:buFont typeface="Arial" panose="020B0604020202020204" pitchFamily="34" charset="0"/>
              <a:buChar char="•"/>
              <a:defRPr/>
            </a:pPr>
            <a:endParaRPr lang="en-CA" sz="4500" dirty="0" smtClean="0"/>
          </a:p>
          <a:p>
            <a:pPr eaLnBrk="1" fontAlgn="auto" hangingPunct="1">
              <a:spcAft>
                <a:spcPts val="0"/>
              </a:spcAft>
              <a:buFont typeface="Arial" panose="020B0604020202020204" pitchFamily="34" charset="0"/>
              <a:buChar char="•"/>
              <a:defRPr/>
            </a:pPr>
            <a:r>
              <a:rPr lang="en-CA" sz="4500" u="sng" dirty="0" smtClean="0"/>
              <a:t>Category 3: Subsistence emerging farmers </a:t>
            </a:r>
            <a:r>
              <a:rPr lang="en-CA" sz="4500" dirty="0" smtClean="0"/>
              <a:t>represent the vast majority of farmers.</a:t>
            </a:r>
          </a:p>
          <a:p>
            <a:pPr lvl="1" eaLnBrk="1" fontAlgn="auto" hangingPunct="1">
              <a:spcAft>
                <a:spcPts val="0"/>
              </a:spcAft>
              <a:buFont typeface="Arial" panose="020B0604020202020204" pitchFamily="34" charset="0"/>
              <a:buChar char="–"/>
              <a:defRPr/>
            </a:pPr>
            <a:r>
              <a:rPr lang="en-CA" sz="3400" dirty="0" smtClean="0"/>
              <a:t>Most of the production of subsistence farmers are used for family and local consumption while some may be filtered into the commercial market and for export. </a:t>
            </a:r>
          </a:p>
          <a:p>
            <a:pPr lvl="1" eaLnBrk="1" fontAlgn="auto" hangingPunct="1">
              <a:spcAft>
                <a:spcPts val="0"/>
              </a:spcAft>
              <a:buFont typeface="Arial" panose="020B0604020202020204" pitchFamily="34" charset="0"/>
              <a:buChar char="–"/>
              <a:defRPr/>
            </a:pPr>
            <a:r>
              <a:rPr lang="en-CA" sz="3400" dirty="0" smtClean="0"/>
              <a:t>They provide the labour supply to Category 1 and Category 2.</a:t>
            </a:r>
          </a:p>
          <a:p>
            <a:pPr lvl="1" eaLnBrk="1" fontAlgn="auto" hangingPunct="1">
              <a:spcAft>
                <a:spcPts val="0"/>
              </a:spcAft>
              <a:buFont typeface="Arial" panose="020B0604020202020204" pitchFamily="34" charset="0"/>
              <a:buChar char="–"/>
              <a:defRPr/>
            </a:pPr>
            <a:r>
              <a:rPr lang="en-CA" sz="3400" dirty="0" smtClean="0"/>
              <a:t>As they gain more experience and training, they emerge into Category 1 </a:t>
            </a:r>
            <a:r>
              <a:rPr lang="en-US" sz="3400" dirty="0" smtClean="0"/>
              <a:t>or 2.</a:t>
            </a:r>
          </a:p>
          <a:p>
            <a:pPr eaLnBrk="1" fontAlgn="auto" hangingPunct="1">
              <a:spcAft>
                <a:spcPts val="0"/>
              </a:spcAft>
              <a:buFont typeface="Arial" panose="020B0604020202020204" pitchFamily="34" charset="0"/>
              <a:buChar char="•"/>
              <a:defRPr/>
            </a:pPr>
            <a:endParaRPr lang="en-US" dirty="0"/>
          </a:p>
        </p:txBody>
      </p:sp>
      <p:sp>
        <p:nvSpPr>
          <p:cNvPr id="19459" name="Rectangle 1"/>
          <p:cNvSpPr>
            <a:spLocks noChangeArrowheads="1"/>
          </p:cNvSpPr>
          <p:nvPr/>
        </p:nvSpPr>
        <p:spPr bwMode="auto">
          <a:xfrm>
            <a:off x="1595438" y="404813"/>
            <a:ext cx="5953125" cy="769937"/>
          </a:xfrm>
          <a:prstGeom prst="rect">
            <a:avLst/>
          </a:prstGeom>
          <a:noFill/>
          <a:ln w="9525">
            <a:noFill/>
            <a:miter lim="800000"/>
            <a:headEnd/>
            <a:tailEnd/>
          </a:ln>
        </p:spPr>
        <p:txBody>
          <a:bodyPr wrap="none">
            <a:spAutoFit/>
          </a:bodyPr>
          <a:lstStyle/>
          <a:p>
            <a:r>
              <a:rPr lang="en-US" altLang="en-US" sz="4400" b="1">
                <a:latin typeface="Aharoni" pitchFamily="2" charset="-79"/>
                <a:cs typeface="Aharoni" pitchFamily="2" charset="-79"/>
              </a:rPr>
              <a:t>Farmers Classification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11188" y="1125538"/>
            <a:ext cx="8331200" cy="4708525"/>
          </a:xfrm>
          <a:prstGeom prst="rect">
            <a:avLst/>
          </a:prstGeom>
          <a:noFill/>
          <a:ln w="9525">
            <a:noFill/>
            <a:miter lim="800000"/>
            <a:headEnd/>
            <a:tailEnd/>
          </a:ln>
        </p:spPr>
        <p:txBody>
          <a:bodyPr>
            <a:spAutoFit/>
          </a:bodyPr>
          <a:lstStyle/>
          <a:p>
            <a:pPr marL="342900" indent="-342900">
              <a:buFont typeface="Arial" charset="0"/>
              <a:buChar char="•"/>
            </a:pPr>
            <a:r>
              <a:rPr lang="en-US" altLang="en-US" sz="2000"/>
              <a:t>CaFAN has been working with the CARICOM Secretariat and other  regional actors and supporters of agriculture such as CTA, FAO, CARDI, IICA, OECS and the UWI to ensure an enabling environment for resilience in food and nutrition security.   </a:t>
            </a:r>
          </a:p>
          <a:p>
            <a:pPr marL="342900" indent="-342900">
              <a:buFont typeface="Arial" charset="0"/>
              <a:buChar char="•"/>
            </a:pPr>
            <a:r>
              <a:rPr lang="en-US" altLang="en-US" sz="2000"/>
              <a:t>CARICOM has a Community Agriculture Policy (CAP) which comprises 5 pillars.  Two of the main pillars, the Regional Food and Nutrition Security (RFNS) which is a policy that is activated and Youth and Rural Modernization (YRM) which was lobbied for by CaFAN. </a:t>
            </a:r>
          </a:p>
          <a:p>
            <a:pPr marL="342900" indent="-342900">
              <a:buFont typeface="Arial" charset="0"/>
              <a:buChar char="•"/>
            </a:pPr>
            <a:r>
              <a:rPr lang="en-US" altLang="en-US" sz="2000"/>
              <a:t>CaFAN sat on both drafting committees and were able to bring the farmer perspective. We are now working with our members and partners to ensure that these policies are put into actions.</a:t>
            </a:r>
          </a:p>
          <a:p>
            <a:pPr marL="342900" indent="-342900">
              <a:buFont typeface="Arial" charset="0"/>
              <a:buChar char="•"/>
            </a:pPr>
            <a:r>
              <a:rPr lang="en-US" altLang="en-US" sz="2000"/>
              <a:t>For the period 2012-2013, a number of Youth consultations were conducted by CaFAN where recommendations were made for the effective implementation of YRM pillar.</a:t>
            </a:r>
          </a:p>
          <a:p>
            <a:pPr marL="342900" indent="-342900">
              <a:buFont typeface="Arial" charset="0"/>
              <a:buChar char="•"/>
            </a:pPr>
            <a:endParaRPr lang="en-US" altLang="en-US" sz="2000"/>
          </a:p>
        </p:txBody>
      </p:sp>
      <p:sp>
        <p:nvSpPr>
          <p:cNvPr id="20483" name="Rectangle 2"/>
          <p:cNvSpPr>
            <a:spLocks noChangeArrowheads="1"/>
          </p:cNvSpPr>
          <p:nvPr/>
        </p:nvSpPr>
        <p:spPr bwMode="auto">
          <a:xfrm>
            <a:off x="509588" y="276225"/>
            <a:ext cx="8432800" cy="708025"/>
          </a:xfrm>
          <a:prstGeom prst="rect">
            <a:avLst/>
          </a:prstGeom>
          <a:noFill/>
          <a:ln w="9525">
            <a:noFill/>
            <a:miter lim="800000"/>
            <a:headEnd/>
            <a:tailEnd/>
          </a:ln>
        </p:spPr>
        <p:txBody>
          <a:bodyPr wrap="none">
            <a:spAutoFit/>
          </a:bodyPr>
          <a:lstStyle/>
          <a:p>
            <a:r>
              <a:rPr lang="en-US" altLang="en-US" sz="4000" b="1">
                <a:latin typeface="Aharoni" pitchFamily="2" charset="-79"/>
                <a:cs typeface="Aharoni" pitchFamily="2" charset="-79"/>
              </a:rPr>
              <a:t>The Caribbean Policy Environment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755650" y="1125538"/>
            <a:ext cx="8186738" cy="4708525"/>
          </a:xfrm>
          <a:prstGeom prst="rect">
            <a:avLst/>
          </a:prstGeom>
          <a:noFill/>
          <a:ln w="9525">
            <a:noFill/>
            <a:miter lim="800000"/>
            <a:headEnd/>
            <a:tailEnd/>
          </a:ln>
        </p:spPr>
        <p:txBody>
          <a:bodyPr>
            <a:spAutoFit/>
          </a:bodyPr>
          <a:lstStyle/>
          <a:p>
            <a:pPr marL="342900" indent="-342900">
              <a:buFont typeface="Arial" charset="0"/>
              <a:buChar char="•"/>
            </a:pPr>
            <a:r>
              <a:rPr lang="en-US" altLang="en-US" sz="2000"/>
              <a:t>CaFAN also sits on the Technical Working Group on Agriculture Risk Management in which we are looking at different ways of mitigating disaster risk.  Part of our strategy is to focus on selected crops that can withstand a disaster such as roots and tubers. </a:t>
            </a:r>
          </a:p>
          <a:p>
            <a:pPr marL="342900" indent="-342900">
              <a:buFont typeface="Arial" charset="0"/>
              <a:buChar char="•"/>
            </a:pPr>
            <a:endParaRPr lang="en-US" altLang="en-US" sz="2000"/>
          </a:p>
          <a:p>
            <a:pPr marL="342900" indent="-342900">
              <a:buFont typeface="Arial" charset="0"/>
              <a:buChar char="•"/>
            </a:pPr>
            <a:r>
              <a:rPr lang="en-US" altLang="en-US" sz="2000"/>
              <a:t>CaFAN is working with its partners to see how best it can help to take agricultural policies from paper to action;</a:t>
            </a:r>
          </a:p>
          <a:p>
            <a:pPr marL="342900" indent="-342900">
              <a:buFont typeface="Arial" charset="0"/>
              <a:buChar char="•"/>
            </a:pPr>
            <a:endParaRPr lang="en-US" altLang="en-US" sz="2000"/>
          </a:p>
          <a:p>
            <a:pPr marL="342900" indent="-342900">
              <a:buFont typeface="Arial" charset="0"/>
              <a:buChar char="•"/>
            </a:pPr>
            <a:r>
              <a:rPr lang="en-US" altLang="en-US" sz="2000"/>
              <a:t>CaFAN, through national consultations has focused on the “eat what you grow, grow what you eat” concept to get the population involved since the responsibility of food is not just for the farmer but for everyone;</a:t>
            </a:r>
          </a:p>
          <a:p>
            <a:pPr marL="342900" indent="-342900">
              <a:buFont typeface="Arial" charset="0"/>
              <a:buChar char="•"/>
            </a:pPr>
            <a:endParaRPr lang="en-US" altLang="en-US" sz="2000"/>
          </a:p>
          <a:p>
            <a:pPr marL="342900" indent="-342900">
              <a:buFont typeface="Arial" charset="0"/>
              <a:buChar char="•"/>
            </a:pPr>
            <a:r>
              <a:rPr lang="en-US" altLang="en-US" sz="2000"/>
              <a:t>Backyard/ home/ school gardens are encouraged for local consumption and to promote interest in food.</a:t>
            </a:r>
          </a:p>
        </p:txBody>
      </p:sp>
      <p:sp>
        <p:nvSpPr>
          <p:cNvPr id="21507" name="Rectangle 2"/>
          <p:cNvSpPr>
            <a:spLocks noChangeArrowheads="1"/>
          </p:cNvSpPr>
          <p:nvPr/>
        </p:nvSpPr>
        <p:spPr bwMode="auto">
          <a:xfrm>
            <a:off x="509588" y="276225"/>
            <a:ext cx="8432800" cy="708025"/>
          </a:xfrm>
          <a:prstGeom prst="rect">
            <a:avLst/>
          </a:prstGeom>
          <a:noFill/>
          <a:ln w="9525">
            <a:noFill/>
            <a:miter lim="800000"/>
            <a:headEnd/>
            <a:tailEnd/>
          </a:ln>
        </p:spPr>
        <p:txBody>
          <a:bodyPr wrap="none">
            <a:spAutoFit/>
          </a:bodyPr>
          <a:lstStyle/>
          <a:p>
            <a:r>
              <a:rPr lang="en-US" altLang="en-US" sz="4000" b="1">
                <a:latin typeface="Aharoni" pitchFamily="2" charset="-79"/>
                <a:cs typeface="Aharoni" pitchFamily="2" charset="-79"/>
              </a:rPr>
              <a:t>The Caribbean Policy Environment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1705</Words>
  <Application>Microsoft Macintosh PowerPoint</Application>
  <PresentationFormat>Présentation à l'écran (4:3)</PresentationFormat>
  <Paragraphs>98</Paragraphs>
  <Slides>15</Slides>
  <Notes>3</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McGill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Dewar</dc:creator>
  <cp:lastModifiedBy>Ana Laura Tita</cp:lastModifiedBy>
  <cp:revision>101</cp:revision>
  <dcterms:created xsi:type="dcterms:W3CDTF">2011-09-27T19:21:47Z</dcterms:created>
  <dcterms:modified xsi:type="dcterms:W3CDTF">2014-05-26T07:49:18Z</dcterms:modified>
</cp:coreProperties>
</file>