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handoutMasterIdLst>
    <p:handoutMasterId r:id="rId32"/>
  </p:handoutMasterIdLst>
  <p:sldIdLst>
    <p:sldId id="258" r:id="rId2"/>
    <p:sldId id="257" r:id="rId3"/>
    <p:sldId id="328" r:id="rId4"/>
    <p:sldId id="259" r:id="rId5"/>
    <p:sldId id="312" r:id="rId6"/>
    <p:sldId id="330" r:id="rId7"/>
    <p:sldId id="264" r:id="rId8"/>
    <p:sldId id="331" r:id="rId9"/>
    <p:sldId id="346" r:id="rId10"/>
    <p:sldId id="387" r:id="rId11"/>
    <p:sldId id="349" r:id="rId12"/>
    <p:sldId id="402" r:id="rId13"/>
    <p:sldId id="352" r:id="rId14"/>
    <p:sldId id="403" r:id="rId15"/>
    <p:sldId id="385" r:id="rId16"/>
    <p:sldId id="354" r:id="rId17"/>
    <p:sldId id="383" r:id="rId18"/>
    <p:sldId id="358" r:id="rId19"/>
    <p:sldId id="359" r:id="rId20"/>
    <p:sldId id="395" r:id="rId21"/>
    <p:sldId id="394" r:id="rId22"/>
    <p:sldId id="360" r:id="rId23"/>
    <p:sldId id="361" r:id="rId24"/>
    <p:sldId id="397" r:id="rId25"/>
    <p:sldId id="404" r:id="rId26"/>
    <p:sldId id="371" r:id="rId27"/>
    <p:sldId id="400" r:id="rId28"/>
    <p:sldId id="401" r:id="rId29"/>
    <p:sldId id="291" r:id="rId30"/>
  </p:sldIdLst>
  <p:sldSz cx="9144000" cy="6858000" type="screen4x3"/>
  <p:notesSz cx="6797675" cy="9926638"/>
  <p:defaultTextStyle>
    <a:defPPr>
      <a:defRPr lang="en-GB"/>
    </a:defPPr>
    <a:lvl1pPr algn="l" rtl="0" fontAlgn="base">
      <a:spcBef>
        <a:spcPct val="0"/>
      </a:spcBef>
      <a:spcAft>
        <a:spcPct val="0"/>
      </a:spcAft>
      <a:defRPr sz="1200" kern="1200">
        <a:solidFill>
          <a:srgbClr val="0F5494"/>
        </a:solidFill>
        <a:latin typeface="Verdana" charset="0"/>
        <a:ea typeface="MS PGothic" charset="0"/>
        <a:cs typeface="MS PGothic" charset="0"/>
      </a:defRPr>
    </a:lvl1pPr>
    <a:lvl2pPr marL="457200" algn="l" rtl="0" fontAlgn="base">
      <a:spcBef>
        <a:spcPct val="0"/>
      </a:spcBef>
      <a:spcAft>
        <a:spcPct val="0"/>
      </a:spcAft>
      <a:defRPr sz="1200" kern="1200">
        <a:solidFill>
          <a:srgbClr val="0F5494"/>
        </a:solidFill>
        <a:latin typeface="Verdana" charset="0"/>
        <a:ea typeface="MS PGothic" charset="0"/>
        <a:cs typeface="MS PGothic" charset="0"/>
      </a:defRPr>
    </a:lvl2pPr>
    <a:lvl3pPr marL="914400" algn="l" rtl="0" fontAlgn="base">
      <a:spcBef>
        <a:spcPct val="0"/>
      </a:spcBef>
      <a:spcAft>
        <a:spcPct val="0"/>
      </a:spcAft>
      <a:defRPr sz="1200" kern="1200">
        <a:solidFill>
          <a:srgbClr val="0F5494"/>
        </a:solidFill>
        <a:latin typeface="Verdana" charset="0"/>
        <a:ea typeface="MS PGothic" charset="0"/>
        <a:cs typeface="MS PGothic" charset="0"/>
      </a:defRPr>
    </a:lvl3pPr>
    <a:lvl4pPr marL="1371600" algn="l" rtl="0" fontAlgn="base">
      <a:spcBef>
        <a:spcPct val="0"/>
      </a:spcBef>
      <a:spcAft>
        <a:spcPct val="0"/>
      </a:spcAft>
      <a:defRPr sz="1200" kern="1200">
        <a:solidFill>
          <a:srgbClr val="0F5494"/>
        </a:solidFill>
        <a:latin typeface="Verdana" charset="0"/>
        <a:ea typeface="MS PGothic" charset="0"/>
        <a:cs typeface="MS PGothic" charset="0"/>
      </a:defRPr>
    </a:lvl4pPr>
    <a:lvl5pPr marL="1828800" algn="l" rtl="0" fontAlgn="base">
      <a:spcBef>
        <a:spcPct val="0"/>
      </a:spcBef>
      <a:spcAft>
        <a:spcPct val="0"/>
      </a:spcAft>
      <a:defRPr sz="1200" kern="1200">
        <a:solidFill>
          <a:srgbClr val="0F5494"/>
        </a:solidFill>
        <a:latin typeface="Verdana" charset="0"/>
        <a:ea typeface="MS PGothic" charset="0"/>
        <a:cs typeface="MS PGothic" charset="0"/>
      </a:defRPr>
    </a:lvl5pPr>
    <a:lvl6pPr marL="2286000" algn="l" defTabSz="457200" rtl="0" eaLnBrk="1" latinLnBrk="0" hangingPunct="1">
      <a:defRPr sz="1200" kern="1200">
        <a:solidFill>
          <a:srgbClr val="0F5494"/>
        </a:solidFill>
        <a:latin typeface="Verdana" charset="0"/>
        <a:ea typeface="MS PGothic" charset="0"/>
        <a:cs typeface="MS PGothic" charset="0"/>
      </a:defRPr>
    </a:lvl6pPr>
    <a:lvl7pPr marL="2743200" algn="l" defTabSz="457200" rtl="0" eaLnBrk="1" latinLnBrk="0" hangingPunct="1">
      <a:defRPr sz="1200" kern="1200">
        <a:solidFill>
          <a:srgbClr val="0F5494"/>
        </a:solidFill>
        <a:latin typeface="Verdana" charset="0"/>
        <a:ea typeface="MS PGothic" charset="0"/>
        <a:cs typeface="MS PGothic" charset="0"/>
      </a:defRPr>
    </a:lvl7pPr>
    <a:lvl8pPr marL="3200400" algn="l" defTabSz="457200" rtl="0" eaLnBrk="1" latinLnBrk="0" hangingPunct="1">
      <a:defRPr sz="1200" kern="1200">
        <a:solidFill>
          <a:srgbClr val="0F5494"/>
        </a:solidFill>
        <a:latin typeface="Verdana" charset="0"/>
        <a:ea typeface="MS PGothic" charset="0"/>
        <a:cs typeface="MS PGothic" charset="0"/>
      </a:defRPr>
    </a:lvl8pPr>
    <a:lvl9pPr marL="3657600" algn="l" defTabSz="457200" rtl="0" eaLnBrk="1" latinLnBrk="0" hangingPunct="1">
      <a:defRPr sz="1200" kern="1200">
        <a:solidFill>
          <a:srgbClr val="0F5494"/>
        </a:solidFill>
        <a:latin typeface="Verdana" charset="0"/>
        <a:ea typeface="MS PGothic" charset="0"/>
        <a:cs typeface="MS PGothic"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ODRIGUEZ BILBAO Jorge (DEVCO)" initials="JR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66CF"/>
    <a:srgbClr val="3E6FD2"/>
    <a:srgbClr val="2D5EC1"/>
    <a:srgbClr val="BDDEFF"/>
    <a:srgbClr val="99CCFF"/>
    <a:srgbClr val="808080"/>
    <a:srgbClr val="FFD624"/>
    <a:srgbClr val="0F5494"/>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2608" y="-6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notesMaster" Target="notesMasters/notesMaster1.xml"/><Relationship Id="rId32" Type="http://schemas.openxmlformats.org/officeDocument/2006/relationships/handoutMaster" Target="handoutMasters/handout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commentAuthors" Target="commentAuthors.xml"/><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heme" Target="theme/theme1.xml"/><Relationship Id="rId3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itchFamily="34" charset="0"/>
                <a:ea typeface="+mn-ea"/>
                <a:cs typeface="+mn-cs"/>
              </a:defRPr>
            </a:lvl1pPr>
          </a:lstStyle>
          <a:p>
            <a:pPr>
              <a:defRPr/>
            </a:pPr>
            <a:endParaRPr lang="en-GB" altLang="en-US"/>
          </a:p>
        </p:txBody>
      </p:sp>
      <p:sp>
        <p:nvSpPr>
          <p:cNvPr id="37891"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Arial" pitchFamily="34" charset="0"/>
                <a:ea typeface="+mn-ea"/>
                <a:cs typeface="+mn-cs"/>
              </a:defRPr>
            </a:lvl1pPr>
          </a:lstStyle>
          <a:p>
            <a:pPr>
              <a:defRPr/>
            </a:pPr>
            <a:endParaRPr lang="en-GB" altLang="en-US"/>
          </a:p>
        </p:txBody>
      </p:sp>
      <p:sp>
        <p:nvSpPr>
          <p:cNvPr id="37892" name="Rectangle 4"/>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solidFill>
                  <a:schemeClr val="tx1"/>
                </a:solidFill>
                <a:latin typeface="Arial" pitchFamily="34" charset="0"/>
                <a:ea typeface="+mn-ea"/>
                <a:cs typeface="+mn-cs"/>
              </a:defRPr>
            </a:lvl1pPr>
          </a:lstStyle>
          <a:p>
            <a:pPr>
              <a:defRPr/>
            </a:pPr>
            <a:endParaRPr lang="en-GB" altLang="en-US"/>
          </a:p>
        </p:txBody>
      </p:sp>
      <p:sp>
        <p:nvSpPr>
          <p:cNvPr id="37893" name="Rectangle 5"/>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solidFill>
                  <a:schemeClr val="tx1"/>
                </a:solidFill>
                <a:latin typeface="Arial" charset="0"/>
              </a:defRPr>
            </a:lvl1pPr>
          </a:lstStyle>
          <a:p>
            <a:pPr>
              <a:defRPr/>
            </a:pPr>
            <a:fld id="{91379B0C-4E45-774C-BED5-DEAE4F1132D9}" type="slidenum">
              <a:rPr lang="en-GB"/>
              <a:pPr>
                <a:defRPr/>
              </a:pPr>
              <a:t>‹#›</a:t>
            </a:fld>
            <a:endParaRPr lang="en-GB"/>
          </a:p>
        </p:txBody>
      </p:sp>
    </p:spTree>
    <p:extLst>
      <p:ext uri="{BB962C8B-B14F-4D97-AF65-F5344CB8AC3E}">
        <p14:creationId xmlns:p14="http://schemas.microsoft.com/office/powerpoint/2010/main" val="7113313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Arial" pitchFamily="34" charset="0"/>
                <a:ea typeface="+mn-ea"/>
                <a:cs typeface="+mn-cs"/>
              </a:defRPr>
            </a:lvl1pPr>
          </a:lstStyle>
          <a:p>
            <a:pPr>
              <a:defRPr/>
            </a:pPr>
            <a:endParaRPr lang="en-GB" altLang="en-US"/>
          </a:p>
        </p:txBody>
      </p:sp>
      <p:sp>
        <p:nvSpPr>
          <p:cNvPr id="36867"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Arial" pitchFamily="34" charset="0"/>
                <a:ea typeface="+mn-ea"/>
                <a:cs typeface="+mn-cs"/>
              </a:defRPr>
            </a:lvl1pPr>
          </a:lstStyle>
          <a:p>
            <a:pPr>
              <a:defRPr/>
            </a:pPr>
            <a:endParaRPr lang="en-GB" altLang="en-US"/>
          </a:p>
        </p:txBody>
      </p:sp>
      <p:sp>
        <p:nvSpPr>
          <p:cNvPr id="29700"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 uri="{53640926-AAD7-44d8-BBD7-CCE9431645EC}">
              <a14:shadowObscured xmlns:a14="http://schemas.microsoft.com/office/drawing/2010/main" val="1"/>
            </a:ext>
            <a:ext uri="{FAA26D3D-D897-4be2-8F04-BA451C77F1D7}">
              <ma14:placeholderFlag xmlns:ma14="http://schemas.microsoft.com/office/mac/drawingml/2011/main" val="1"/>
            </a:ext>
          </a:extLst>
        </p:spPr>
      </p:sp>
      <p:sp>
        <p:nvSpPr>
          <p:cNvPr id="36869"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smtClean="0"/>
              <a:t>Click to edit Master text styles</a:t>
            </a:r>
          </a:p>
          <a:p>
            <a:pPr lvl="1"/>
            <a:r>
              <a:rPr lang="en-GB" altLang="en-US" noProof="0" smtClean="0"/>
              <a:t>Second level</a:t>
            </a:r>
          </a:p>
          <a:p>
            <a:pPr lvl="2"/>
            <a:r>
              <a:rPr lang="en-GB" altLang="en-US" noProof="0" smtClean="0"/>
              <a:t>Third level</a:t>
            </a:r>
          </a:p>
          <a:p>
            <a:pPr lvl="3"/>
            <a:r>
              <a:rPr lang="en-GB" altLang="en-US" noProof="0" smtClean="0"/>
              <a:t>Fourth level</a:t>
            </a:r>
          </a:p>
          <a:p>
            <a:pPr lvl="4"/>
            <a:r>
              <a:rPr lang="en-GB" altLang="en-US" noProof="0" smtClean="0"/>
              <a:t>Fifth level</a:t>
            </a:r>
          </a:p>
        </p:txBody>
      </p:sp>
      <p:sp>
        <p:nvSpPr>
          <p:cNvPr id="36870"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solidFill>
                  <a:schemeClr val="tx1"/>
                </a:solidFill>
                <a:latin typeface="Arial" pitchFamily="34" charset="0"/>
                <a:ea typeface="+mn-ea"/>
                <a:cs typeface="+mn-cs"/>
              </a:defRPr>
            </a:lvl1pPr>
          </a:lstStyle>
          <a:p>
            <a:pPr>
              <a:defRPr/>
            </a:pPr>
            <a:endParaRPr lang="en-GB" altLang="en-US"/>
          </a:p>
        </p:txBody>
      </p:sp>
      <p:sp>
        <p:nvSpPr>
          <p:cNvPr id="36871"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solidFill>
                  <a:schemeClr val="tx1"/>
                </a:solidFill>
                <a:latin typeface="Arial" charset="0"/>
              </a:defRPr>
            </a:lvl1pPr>
          </a:lstStyle>
          <a:p>
            <a:pPr>
              <a:defRPr/>
            </a:pPr>
            <a:fld id="{08D71BF4-6EA6-5643-96F3-2C1F05A34166}" type="slidenum">
              <a:rPr lang="en-GB"/>
              <a:pPr>
                <a:defRPr/>
              </a:pPr>
              <a:t>‹#›</a:t>
            </a:fld>
            <a:endParaRPr lang="en-GB"/>
          </a:p>
        </p:txBody>
      </p:sp>
    </p:spTree>
    <p:extLst>
      <p:ext uri="{BB962C8B-B14F-4D97-AF65-F5344CB8AC3E}">
        <p14:creationId xmlns:p14="http://schemas.microsoft.com/office/powerpoint/2010/main" val="36160742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val="1"/>
            </a:ext>
          </a:extLst>
        </p:spPr>
        <p:txBody>
          <a:bodyPr/>
          <a:lstStyle/>
          <a:p>
            <a:pPr eaLnBrk="1" hangingPunct="1">
              <a:defRPr/>
            </a:pPr>
            <a:endParaRPr lang="en-US" dirty="0">
              <a:latin typeface="Arial" charset="0"/>
              <a:ea typeface="ＭＳ Ｐゴシック" charset="0"/>
              <a:cs typeface="+mn-cs"/>
            </a:endParaRPr>
          </a:p>
        </p:txBody>
      </p:sp>
      <p:sp>
        <p:nvSpPr>
          <p:cNvPr id="30724"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EF253762-E1EC-BA4B-9565-35070F161B68}" type="slidenum">
              <a:rPr lang="en-GB" smtClean="0">
                <a:solidFill>
                  <a:schemeClr val="tx1"/>
                </a:solidFill>
                <a:latin typeface="Arial" charset="0"/>
              </a:rPr>
              <a:pPr eaLnBrk="1" hangingPunct="1">
                <a:defRPr/>
              </a:pPr>
              <a:t>1</a:t>
            </a:fld>
            <a:endParaRPr lang="en-GB" dirty="0" smtClean="0">
              <a:solidFill>
                <a:schemeClr val="tx1"/>
              </a:solidFill>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a:lstStyle/>
          <a:p>
            <a:pPr>
              <a:defRPr/>
            </a:pPr>
            <a:endParaRPr lang="en-US">
              <a:latin typeface="Arial" charset="0"/>
              <a:ea typeface="MS PGothic" charset="0"/>
            </a:endParaRPr>
          </a:p>
        </p:txBody>
      </p:sp>
      <p:sp>
        <p:nvSpPr>
          <p:cNvPr id="29700"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E2411B50-1941-2C41-9CCC-DD77C546A05C}" type="slidenum">
              <a:rPr lang="en-GB" smtClean="0">
                <a:solidFill>
                  <a:schemeClr val="tx1"/>
                </a:solidFill>
                <a:latin typeface="Arial" charset="0"/>
              </a:rPr>
              <a:pPr eaLnBrk="1" hangingPunct="1">
                <a:defRPr/>
              </a:pPr>
              <a:t>5</a:t>
            </a:fld>
            <a:endParaRPr lang="en-GB" smtClean="0">
              <a:solidFill>
                <a:schemeClr val="tx1"/>
              </a:solidFill>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2457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Arial" charset="0"/>
              <a:ea typeface="MS PGothic" charset="0"/>
            </a:endParaRPr>
          </a:p>
        </p:txBody>
      </p:sp>
      <p:sp>
        <p:nvSpPr>
          <p:cNvPr id="2457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FCBAF494-CFC2-AD48-AE62-50532FF226A7}" type="slidenum">
              <a:rPr lang="en-GB">
                <a:solidFill>
                  <a:schemeClr val="tx1"/>
                </a:solidFill>
                <a:latin typeface="Arial" charset="0"/>
              </a:rPr>
              <a:pPr eaLnBrk="1" hangingPunct="1"/>
              <a:t>6</a:t>
            </a:fld>
            <a:endParaRPr lang="en-GB">
              <a:solidFill>
                <a:schemeClr val="tx1"/>
              </a:solidFill>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eaLnBrk="1" hangingPunct="1">
              <a:spcBef>
                <a:spcPct val="20000"/>
              </a:spcBef>
              <a:buFontTx/>
              <a:buAutoNum type="circleNumDbPlain"/>
              <a:defRPr/>
            </a:pPr>
            <a:r>
              <a:rPr lang="en-US">
                <a:latin typeface="Arial" charset="0"/>
                <a:ea typeface="ＭＳ Ｐゴシック" charset="0"/>
                <a:cs typeface="+mn-cs"/>
              </a:rPr>
              <a:t>A </a:t>
            </a:r>
            <a:r>
              <a:rPr lang="en-US" b="1">
                <a:latin typeface="Arial" charset="0"/>
                <a:ea typeface="ＭＳ Ｐゴシック" charset="0"/>
                <a:cs typeface="+mn-cs"/>
              </a:rPr>
              <a:t>small portion </a:t>
            </a:r>
            <a:r>
              <a:rPr lang="en-US">
                <a:latin typeface="Arial" charset="0"/>
                <a:ea typeface="ＭＳ Ｐゴシック" charset="0"/>
                <a:cs typeface="+mn-cs"/>
              </a:rPr>
              <a:t>of </a:t>
            </a:r>
            <a:r>
              <a:rPr lang="en-US" b="1">
                <a:latin typeface="Arial" charset="0"/>
                <a:ea typeface="ＭＳ Ｐゴシック" charset="0"/>
                <a:cs typeface="+mn-cs"/>
              </a:rPr>
              <a:t>official development support </a:t>
            </a:r>
            <a:r>
              <a:rPr lang="en-US">
                <a:latin typeface="Arial" charset="0"/>
                <a:ea typeface="ＭＳ Ｐゴシック" charset="0"/>
                <a:cs typeface="+mn-cs"/>
              </a:rPr>
              <a:t>(and public sector resources) in developing countries has been </a:t>
            </a:r>
            <a:r>
              <a:rPr lang="en-US" b="1">
                <a:latin typeface="Arial" charset="0"/>
                <a:ea typeface="ＭＳ Ｐゴシック" charset="0"/>
                <a:cs typeface="+mn-cs"/>
              </a:rPr>
              <a:t>channeled </a:t>
            </a:r>
            <a:r>
              <a:rPr lang="en-US">
                <a:latin typeface="Arial" charset="0"/>
                <a:ea typeface="ＭＳ Ｐゴシック" charset="0"/>
                <a:cs typeface="+mn-cs"/>
              </a:rPr>
              <a:t>towards the </a:t>
            </a:r>
            <a:r>
              <a:rPr lang="en-US" b="1">
                <a:latin typeface="Arial" charset="0"/>
                <a:ea typeface="ＭＳ Ｐゴシック" charset="0"/>
                <a:cs typeface="+mn-cs"/>
              </a:rPr>
              <a:t>local public sector. </a:t>
            </a:r>
          </a:p>
          <a:p>
            <a:pPr eaLnBrk="1" hangingPunct="1">
              <a:spcBef>
                <a:spcPct val="20000"/>
              </a:spcBef>
              <a:buFontTx/>
              <a:buAutoNum type="circleNumDbPlain"/>
              <a:defRPr/>
            </a:pPr>
            <a:endParaRPr lang="en-US" sz="1000">
              <a:latin typeface="Arial" charset="0"/>
              <a:ea typeface="ＭＳ Ｐゴシック" charset="0"/>
              <a:cs typeface="+mn-cs"/>
            </a:endParaRPr>
          </a:p>
          <a:p>
            <a:pPr eaLnBrk="1" hangingPunct="1">
              <a:defRPr/>
            </a:pPr>
            <a:endParaRPr lang="en-US">
              <a:latin typeface="Arial" charset="0"/>
              <a:ea typeface="ＭＳ Ｐゴシック" charset="0"/>
              <a:cs typeface="+mn-cs"/>
            </a:endParaRPr>
          </a:p>
        </p:txBody>
      </p:sp>
      <p:sp>
        <p:nvSpPr>
          <p:cNvPr id="31748"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4C6D10F2-FBFC-F146-911D-E725B3935431}" type="slidenum">
              <a:rPr lang="en-GB" smtClean="0">
                <a:solidFill>
                  <a:schemeClr val="tx1"/>
                </a:solidFill>
                <a:latin typeface="Arial" charset="0"/>
              </a:rPr>
              <a:pPr eaLnBrk="1" hangingPunct="1">
                <a:defRPr/>
              </a:pPr>
              <a:t>7</a:t>
            </a:fld>
            <a:endParaRPr lang="en-GB" smtClean="0">
              <a:solidFill>
                <a:schemeClr val="tx1"/>
              </a:solidFill>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28674" name="Notes Placeholder 2"/>
          <p:cNvSpPr>
            <a:spLocks noGrp="1"/>
          </p:cNvSpPr>
          <p:nvPr>
            <p:ph type="body" idx="1"/>
          </p:nvPr>
        </p:nvSpPr>
        <p:spPr>
          <a:xfrm>
            <a:off x="681038" y="4716463"/>
            <a:ext cx="5437187" cy="44656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294" tIns="45647" rIns="91294" bIns="45647"/>
          <a:lstStyle/>
          <a:p>
            <a:pPr>
              <a:spcBef>
                <a:spcPct val="0"/>
              </a:spcBef>
            </a:pPr>
            <a:endParaRPr lang="fr-FR">
              <a:latin typeface="Arial" charset="0"/>
              <a:ea typeface="MS PGothic" charset="0"/>
            </a:endParaRPr>
          </a:p>
        </p:txBody>
      </p:sp>
      <p:sp>
        <p:nvSpPr>
          <p:cNvPr id="28675" name="Slide Number Placeholder 3"/>
          <p:cNvSpPr txBox="1">
            <a:spLocks noGrp="1"/>
          </p:cNvSpPr>
          <p:nvPr/>
        </p:nvSpPr>
        <p:spPr bwMode="auto">
          <a:xfrm>
            <a:off x="3849688" y="9429750"/>
            <a:ext cx="29464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94" tIns="45647" rIns="91294" bIns="45647" anchor="b"/>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r" eaLnBrk="1" hangingPunct="1"/>
            <a:fld id="{BC9B3185-5324-2342-8E0D-064FA95AA84B}" type="slidenum">
              <a:rPr lang="en-US">
                <a:solidFill>
                  <a:schemeClr val="tx1"/>
                </a:solidFill>
                <a:latin typeface="Calibri" charset="0"/>
              </a:rPr>
              <a:pPr algn="r" eaLnBrk="1" hangingPunct="1"/>
              <a:t>8</a:t>
            </a:fld>
            <a:endParaRPr lang="en-US">
              <a:solidFill>
                <a:schemeClr val="tx1"/>
              </a:solidFill>
              <a:latin typeface="Calibri"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3277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FontTx/>
              <a:buAutoNum type="circleNumDbPlain"/>
            </a:pPr>
            <a:r>
              <a:rPr lang="en-US" b="1">
                <a:latin typeface="Arial" charset="0"/>
                <a:ea typeface="MS PGothic" charset="0"/>
              </a:rPr>
              <a:t>Mandat général: </a:t>
            </a:r>
            <a:r>
              <a:rPr lang="en-US">
                <a:latin typeface="Arial" charset="0"/>
                <a:ea typeface="MS PGothic" charset="0"/>
              </a:rPr>
              <a:t>leur responsabilité de faire  tout ce qui est dans leur pouvoir pour assurer </a:t>
            </a:r>
            <a:r>
              <a:rPr lang="en-GB">
                <a:latin typeface="Arial" charset="0"/>
                <a:ea typeface="MS PGothic" charset="0"/>
              </a:rPr>
              <a:t>le bien-être </a:t>
            </a:r>
            <a:r>
              <a:rPr lang="fr-FR">
                <a:latin typeface="Arial" charset="0"/>
                <a:ea typeface="MS PGothic" charset="0"/>
              </a:rPr>
              <a:t>d'une communauté politique local</a:t>
            </a:r>
            <a:endParaRPr lang="en-US">
              <a:latin typeface="Arial" charset="0"/>
              <a:ea typeface="MS PGothic" charset="0"/>
            </a:endParaRPr>
          </a:p>
          <a:p>
            <a:pPr>
              <a:spcBef>
                <a:spcPct val="20000"/>
              </a:spcBef>
              <a:buFontTx/>
              <a:buAutoNum type="circleNumDbPlain"/>
            </a:pPr>
            <a:r>
              <a:rPr lang="fr-FR" b="1">
                <a:latin typeface="Arial" charset="0"/>
                <a:ea typeface="MS PGothic" charset="0"/>
              </a:rPr>
              <a:t>"Fonctions spécifiques et pouvoirs réglementaires», </a:t>
            </a:r>
            <a:r>
              <a:rPr lang="fr-FR">
                <a:latin typeface="Arial" charset="0"/>
                <a:ea typeface="MS PGothic" charset="0"/>
              </a:rPr>
              <a:t>pour la prestation de services administratifs et de développement, qui leur sont assignées par la législation et la réglementation (gestionnaires) national.</a:t>
            </a:r>
            <a:r>
              <a:rPr lang="en-GB">
                <a:latin typeface="Arial" charset="0"/>
                <a:ea typeface="MS PGothic" charset="0"/>
              </a:rPr>
              <a:t> </a:t>
            </a:r>
          </a:p>
          <a:p>
            <a:endParaRPr lang="en-US">
              <a:latin typeface="Arial" charset="0"/>
              <a:ea typeface="MS PGothic" charset="0"/>
            </a:endParaRPr>
          </a:p>
        </p:txBody>
      </p:sp>
      <p:sp>
        <p:nvSpPr>
          <p:cNvPr id="3277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A4163FEA-5175-664D-9474-C730AAF4BCE2}" type="slidenum">
              <a:rPr lang="en-GB">
                <a:solidFill>
                  <a:schemeClr val="tx1"/>
                </a:solidFill>
                <a:latin typeface="Arial" charset="0"/>
              </a:rPr>
              <a:pPr eaLnBrk="1" hangingPunct="1"/>
              <a:t>10</a:t>
            </a:fld>
            <a:endParaRPr lang="en-GB">
              <a:solidFill>
                <a:schemeClr val="tx1"/>
              </a:solidFill>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3584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FontTx/>
              <a:buAutoNum type="circleNumDbPlain"/>
            </a:pPr>
            <a:r>
              <a:rPr lang="en-US" b="1">
                <a:latin typeface="Arial" charset="0"/>
                <a:ea typeface="MS PGothic" charset="0"/>
              </a:rPr>
              <a:t>Mandat général: </a:t>
            </a:r>
            <a:r>
              <a:rPr lang="en-US">
                <a:latin typeface="Arial" charset="0"/>
                <a:ea typeface="MS PGothic" charset="0"/>
              </a:rPr>
              <a:t>leur responsabilité de faire  tout ce qui est dans leur pouvoir pour assurer </a:t>
            </a:r>
            <a:r>
              <a:rPr lang="en-GB">
                <a:latin typeface="Arial" charset="0"/>
                <a:ea typeface="MS PGothic" charset="0"/>
              </a:rPr>
              <a:t>le bien-être </a:t>
            </a:r>
            <a:r>
              <a:rPr lang="fr-FR">
                <a:latin typeface="Arial" charset="0"/>
                <a:ea typeface="MS PGothic" charset="0"/>
              </a:rPr>
              <a:t>d'une communauté politique local</a:t>
            </a:r>
            <a:endParaRPr lang="en-US">
              <a:latin typeface="Arial" charset="0"/>
              <a:ea typeface="MS PGothic" charset="0"/>
            </a:endParaRPr>
          </a:p>
          <a:p>
            <a:pPr>
              <a:spcBef>
                <a:spcPct val="20000"/>
              </a:spcBef>
              <a:buFontTx/>
              <a:buAutoNum type="circleNumDbPlain"/>
            </a:pPr>
            <a:r>
              <a:rPr lang="fr-FR" b="1">
                <a:latin typeface="Arial" charset="0"/>
                <a:ea typeface="MS PGothic" charset="0"/>
              </a:rPr>
              <a:t>"Fonctions spécifiques et pouvoirs réglementaires», </a:t>
            </a:r>
            <a:r>
              <a:rPr lang="fr-FR">
                <a:latin typeface="Arial" charset="0"/>
                <a:ea typeface="MS PGothic" charset="0"/>
              </a:rPr>
              <a:t>pour la prestation de services administratifs et de développement, qui leur sont assignées par la législation et la réglementation (gestionnaires) national.</a:t>
            </a:r>
            <a:r>
              <a:rPr lang="en-GB">
                <a:latin typeface="Arial" charset="0"/>
                <a:ea typeface="MS PGothic" charset="0"/>
              </a:rPr>
              <a:t> </a:t>
            </a:r>
          </a:p>
          <a:p>
            <a:endParaRPr lang="en-US">
              <a:latin typeface="Arial" charset="0"/>
              <a:ea typeface="MS PGothic" charset="0"/>
            </a:endParaRPr>
          </a:p>
        </p:txBody>
      </p:sp>
      <p:sp>
        <p:nvSpPr>
          <p:cNvPr id="3584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13BBA191-6FA3-8F4E-9036-896857C9ADE6}" type="slidenum">
              <a:rPr lang="en-GB">
                <a:solidFill>
                  <a:schemeClr val="tx1"/>
                </a:solidFill>
                <a:latin typeface="Arial" charset="0"/>
              </a:rPr>
              <a:pPr eaLnBrk="1" hangingPunct="1"/>
              <a:t>11</a:t>
            </a:fld>
            <a:endParaRPr lang="en-GB">
              <a:solidFill>
                <a:schemeClr val="tx1"/>
              </a:solidFill>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072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Arial" charset="0"/>
              <a:ea typeface="MS PGothic" charset="0"/>
            </a:endParaRPr>
          </a:p>
        </p:txBody>
      </p:sp>
      <p:sp>
        <p:nvSpPr>
          <p:cNvPr id="3072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CA0CE0C4-EAFA-774D-A974-76F0E9C9F59D}" type="slidenum">
              <a:rPr lang="en-GB">
                <a:solidFill>
                  <a:schemeClr val="tx1"/>
                </a:solidFill>
                <a:latin typeface="Arial" charset="0"/>
              </a:rPr>
              <a:pPr eaLnBrk="1" hangingPunct="1"/>
              <a:t>12</a:t>
            </a:fld>
            <a:endParaRPr lang="en-GB">
              <a:solidFill>
                <a:schemeClr val="tx1"/>
              </a:solidFill>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3789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Arial" charset="0"/>
              <a:ea typeface="MS PGothic" charset="0"/>
            </a:endParaRPr>
          </a:p>
        </p:txBody>
      </p:sp>
      <p:sp>
        <p:nvSpPr>
          <p:cNvPr id="3789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995189A6-8A4D-2F47-ACF6-F39F17444BD9}" type="slidenum">
              <a:rPr lang="en-GB">
                <a:solidFill>
                  <a:schemeClr val="tx1"/>
                </a:solidFill>
                <a:latin typeface="Arial" charset="0"/>
              </a:rPr>
              <a:pPr eaLnBrk="1" hangingPunct="1"/>
              <a:t>13</a:t>
            </a:fld>
            <a:endParaRPr lang="en-GB">
              <a:solidFill>
                <a:schemeClr val="tx1"/>
              </a:solidFill>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txBox="1">
            <a:spLocks noGrp="1" noChangeArrowheads="1"/>
          </p:cNvSpPr>
          <p:nvPr/>
        </p:nvSpPr>
        <p:spPr bwMode="auto">
          <a:xfrm>
            <a:off x="3851275" y="9431338"/>
            <a:ext cx="29464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75" tIns="45636" rIns="91275" bIns="45636" anchor="b"/>
          <a:lstStyle>
            <a:lvl1pPr eaLnBrk="0" hangingPunct="0">
              <a:defRPr sz="1200">
                <a:solidFill>
                  <a:srgbClr val="0F5494"/>
                </a:solidFill>
                <a:latin typeface="Verdana" pitchFamily="34" charset="0"/>
                <a:ea typeface="MS PGothic" pitchFamily="34" charset="-128"/>
              </a:defRPr>
            </a:lvl1pPr>
            <a:lvl2pPr marL="742950" indent="-285750" eaLnBrk="0" hangingPunct="0">
              <a:defRPr sz="1200">
                <a:solidFill>
                  <a:srgbClr val="0F5494"/>
                </a:solidFill>
                <a:latin typeface="Verdana" pitchFamily="34" charset="0"/>
                <a:ea typeface="MS PGothic" pitchFamily="34" charset="-128"/>
              </a:defRPr>
            </a:lvl2pPr>
            <a:lvl3pPr marL="1143000" indent="-228600" eaLnBrk="0" hangingPunct="0">
              <a:defRPr sz="1200">
                <a:solidFill>
                  <a:srgbClr val="0F5494"/>
                </a:solidFill>
                <a:latin typeface="Verdana" pitchFamily="34" charset="0"/>
                <a:ea typeface="MS PGothic" pitchFamily="34" charset="-128"/>
              </a:defRPr>
            </a:lvl3pPr>
            <a:lvl4pPr marL="1600200" indent="-228600" eaLnBrk="0" hangingPunct="0">
              <a:defRPr sz="1200">
                <a:solidFill>
                  <a:srgbClr val="0F5494"/>
                </a:solidFill>
                <a:latin typeface="Verdana" pitchFamily="34" charset="0"/>
                <a:ea typeface="MS PGothic" pitchFamily="34" charset="-128"/>
              </a:defRPr>
            </a:lvl4pPr>
            <a:lvl5pPr marL="2057400" indent="-228600" eaLnBrk="0" hangingPunct="0">
              <a:defRPr sz="1200">
                <a:solidFill>
                  <a:srgbClr val="0F5494"/>
                </a:solidFill>
                <a:latin typeface="Verdana" pitchFamily="34" charset="0"/>
                <a:ea typeface="MS PGothic" pitchFamily="34" charset="-128"/>
              </a:defRPr>
            </a:lvl5pPr>
            <a:lvl6pPr marL="2514600" indent="-228600" eaLnBrk="0" fontAlgn="base" hangingPunct="0">
              <a:spcBef>
                <a:spcPct val="0"/>
              </a:spcBef>
              <a:spcAft>
                <a:spcPct val="0"/>
              </a:spcAft>
              <a:defRPr sz="1200">
                <a:solidFill>
                  <a:srgbClr val="0F5494"/>
                </a:solidFill>
                <a:latin typeface="Verdana" pitchFamily="34" charset="0"/>
                <a:ea typeface="MS PGothic" pitchFamily="34" charset="-128"/>
              </a:defRPr>
            </a:lvl6pPr>
            <a:lvl7pPr marL="2971800" indent="-228600" eaLnBrk="0" fontAlgn="base" hangingPunct="0">
              <a:spcBef>
                <a:spcPct val="0"/>
              </a:spcBef>
              <a:spcAft>
                <a:spcPct val="0"/>
              </a:spcAft>
              <a:defRPr sz="1200">
                <a:solidFill>
                  <a:srgbClr val="0F5494"/>
                </a:solidFill>
                <a:latin typeface="Verdana" pitchFamily="34" charset="0"/>
                <a:ea typeface="MS PGothic" pitchFamily="34" charset="-128"/>
              </a:defRPr>
            </a:lvl7pPr>
            <a:lvl8pPr marL="3429000" indent="-228600" eaLnBrk="0" fontAlgn="base" hangingPunct="0">
              <a:spcBef>
                <a:spcPct val="0"/>
              </a:spcBef>
              <a:spcAft>
                <a:spcPct val="0"/>
              </a:spcAft>
              <a:defRPr sz="1200">
                <a:solidFill>
                  <a:srgbClr val="0F5494"/>
                </a:solidFill>
                <a:latin typeface="Verdana" pitchFamily="34" charset="0"/>
                <a:ea typeface="MS PGothic" pitchFamily="34" charset="-128"/>
              </a:defRPr>
            </a:lvl8pPr>
            <a:lvl9pPr marL="3886200" indent="-228600" eaLnBrk="0" fontAlgn="base" hangingPunct="0">
              <a:spcBef>
                <a:spcPct val="0"/>
              </a:spcBef>
              <a:spcAft>
                <a:spcPct val="0"/>
              </a:spcAft>
              <a:defRPr sz="1200">
                <a:solidFill>
                  <a:srgbClr val="0F5494"/>
                </a:solidFill>
                <a:latin typeface="Verdana" pitchFamily="34" charset="0"/>
                <a:ea typeface="MS PGothic" pitchFamily="34" charset="-128"/>
              </a:defRPr>
            </a:lvl9pPr>
          </a:lstStyle>
          <a:p>
            <a:pPr algn="r" eaLnBrk="1" hangingPunct="1"/>
            <a:fld id="{44588D28-2D67-49BC-BC34-6068AFE6D295}" type="slidenum">
              <a:rPr lang="en-GB" altLang="en-US">
                <a:solidFill>
                  <a:schemeClr val="tx1"/>
                </a:solidFill>
                <a:latin typeface="Times New Roman" pitchFamily="18" charset="0"/>
              </a:rPr>
              <a:pPr algn="r" eaLnBrk="1" hangingPunct="1"/>
              <a:t>14</a:t>
            </a:fld>
            <a:endParaRPr lang="en-GB" altLang="en-US">
              <a:solidFill>
                <a:schemeClr val="tx1"/>
              </a:solidFill>
              <a:latin typeface="Times New Roman" pitchFamily="18" charset="0"/>
            </a:endParaRPr>
          </a:p>
        </p:txBody>
      </p:sp>
      <p:sp>
        <p:nvSpPr>
          <p:cNvPr id="36867" name="Rectangle 2"/>
          <p:cNvSpPr>
            <a:spLocks noGrp="1" noRot="1" noChangeAspect="1" noChangeArrowheads="1" noTextEdit="1"/>
          </p:cNvSpPr>
          <p:nvPr>
            <p:ph type="sldImg"/>
          </p:nvPr>
        </p:nvSpPr>
        <p:spPr>
          <a:xfrm>
            <a:off x="919163" y="742950"/>
            <a:ext cx="4962525" cy="3722688"/>
          </a:xfrm>
          <a:ln/>
        </p:spPr>
      </p:sp>
      <p:sp>
        <p:nvSpPr>
          <p:cNvPr id="36868" name="Rectangle 3"/>
          <p:cNvSpPr>
            <a:spLocks noGrp="1" noChangeArrowheads="1"/>
          </p:cNvSpPr>
          <p:nvPr>
            <p:ph type="body" idx="1"/>
          </p:nvPr>
        </p:nvSpPr>
        <p:spPr>
          <a:xfrm>
            <a:off x="908050" y="4716463"/>
            <a:ext cx="4981575" cy="4467225"/>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eaLnBrk="1" hangingPunct="1">
              <a:defRPr/>
            </a:pPr>
            <a:endParaRPr lang="fr-FR">
              <a:latin typeface="Arial" charset="0"/>
              <a:ea typeface="ＭＳ Ｐゴシック" charset="0"/>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a:ln/>
        </p:spPr>
      </p:sp>
      <p:sp>
        <p:nvSpPr>
          <p:cNvPr id="78850"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Arial" charset="0"/>
              <a:ea typeface="MS PGothic" charset="0"/>
            </a:endParaRPr>
          </a:p>
        </p:txBody>
      </p:sp>
      <p:sp>
        <p:nvSpPr>
          <p:cNvPr id="78851"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E52D877A-735F-8C46-940D-961640CE86F7}" type="slidenum">
              <a:rPr lang="en-GB">
                <a:solidFill>
                  <a:schemeClr val="tx1"/>
                </a:solidFill>
                <a:latin typeface="Arial" charset="0"/>
              </a:rPr>
              <a:pPr eaLnBrk="1" hangingPunct="1"/>
              <a:t>15</a:t>
            </a:fld>
            <a:endParaRPr lang="en-GB">
              <a:solidFill>
                <a:schemeClr val="tx1"/>
              </a:solidFill>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0" lvl="1">
              <a:defRPr/>
            </a:pPr>
            <a:r>
              <a:rPr lang="es-EC">
                <a:latin typeface="Arial" charset="0"/>
                <a:ea typeface="MS PGothic" charset="0"/>
              </a:rPr>
              <a:t>Autonomie et plans communales de developpement: planification locale ou localisation des plans et objectives nationaux?  </a:t>
            </a:r>
          </a:p>
          <a:p>
            <a:pPr>
              <a:defRPr/>
            </a:pPr>
            <a:endParaRPr lang="en-US">
              <a:latin typeface="Arial" charset="0"/>
              <a:ea typeface="MS PGothic" charset="0"/>
            </a:endParaRPr>
          </a:p>
        </p:txBody>
      </p:sp>
      <p:sp>
        <p:nvSpPr>
          <p:cNvPr id="35844"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C254B7CB-60C1-9A46-8613-4AB12166AC7D}" type="slidenum">
              <a:rPr lang="en-GB" smtClean="0">
                <a:solidFill>
                  <a:schemeClr val="tx1"/>
                </a:solidFill>
                <a:latin typeface="Arial" charset="0"/>
              </a:rPr>
              <a:pPr eaLnBrk="1" hangingPunct="1">
                <a:defRPr/>
              </a:pPr>
              <a:t>16</a:t>
            </a:fld>
            <a:endParaRPr lang="en-GB" smtClean="0">
              <a:solidFill>
                <a:schemeClr val="tx1"/>
              </a:solidFill>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a:ln/>
        </p:spPr>
      </p:sp>
      <p:sp>
        <p:nvSpPr>
          <p:cNvPr id="79874"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Arial" charset="0"/>
              <a:ea typeface="MS PGothic" charset="0"/>
            </a:endParaRPr>
          </a:p>
        </p:txBody>
      </p:sp>
      <p:sp>
        <p:nvSpPr>
          <p:cNvPr id="79875"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16F08667-B251-414A-8B48-B5B12AF49C03}" type="slidenum">
              <a:rPr lang="en-GB">
                <a:solidFill>
                  <a:schemeClr val="tx1"/>
                </a:solidFill>
                <a:latin typeface="Arial" charset="0"/>
              </a:rPr>
              <a:pPr eaLnBrk="1" hangingPunct="1"/>
              <a:t>17</a:t>
            </a:fld>
            <a:endParaRPr lang="en-GB">
              <a:solidFill>
                <a:schemeClr val="tx1"/>
              </a:solidFill>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eaLnBrk="1" hangingPunct="1">
              <a:defRPr/>
            </a:pPr>
            <a:r>
              <a:rPr lang="en-US">
                <a:latin typeface="Arial" charset="0"/>
                <a:ea typeface="MS PGothic" charset="0"/>
              </a:rPr>
              <a:t>Mandato especifico: gestion de compeencias definidas por ley en la concepcion/ejecucion de politicas publicas</a:t>
            </a:r>
          </a:p>
          <a:p>
            <a:pPr eaLnBrk="1" hangingPunct="1">
              <a:defRPr/>
            </a:pPr>
            <a:r>
              <a:rPr lang="en-US">
                <a:latin typeface="Arial" charset="0"/>
                <a:ea typeface="MS PGothic" charset="0"/>
              </a:rPr>
              <a:t>Mandato general: Poder para decidir, para gobernar, no solo para gestionar: Derecho de iniciativa para promover un desarrollo LOCAL:</a:t>
            </a:r>
          </a:p>
          <a:p>
            <a:pPr eaLnBrk="1" hangingPunct="1">
              <a:defRPr/>
            </a:pPr>
            <a:endParaRPr lang="en-US">
              <a:latin typeface="Arial" charset="0"/>
              <a:ea typeface="MS PGothic" charset="0"/>
            </a:endParaRPr>
          </a:p>
          <a:p>
            <a:pPr eaLnBrk="1" hangingPunct="1">
              <a:defRPr/>
            </a:pPr>
            <a:r>
              <a:rPr lang="en-US">
                <a:latin typeface="Arial" charset="0"/>
                <a:ea typeface="MS PGothic" charset="0"/>
              </a:rPr>
              <a:t>Desarrollo local: endogeno e incremental</a:t>
            </a:r>
          </a:p>
          <a:p>
            <a:pPr eaLnBrk="1" hangingPunct="1">
              <a:defRPr/>
            </a:pPr>
            <a:r>
              <a:rPr lang="en-US">
                <a:latin typeface="Arial" charset="0"/>
                <a:ea typeface="MS PGothic" charset="0"/>
              </a:rPr>
              <a:t>Actor principal: Facilitador, promotor…</a:t>
            </a:r>
          </a:p>
          <a:p>
            <a:pPr eaLnBrk="1" hangingPunct="1">
              <a:defRPr/>
            </a:pPr>
            <a:r>
              <a:rPr lang="en-US">
                <a:latin typeface="Arial" charset="0"/>
                <a:ea typeface="MS PGothic" charset="0"/>
              </a:rPr>
              <a:t>UE: Se compromete a crear un entorno favorable para que los AL puedan desarrollar su papek como actores de desarrollo en el </a:t>
            </a:r>
            <a:r>
              <a:rPr lang="en-US" b="1">
                <a:latin typeface="Arial" charset="0"/>
                <a:ea typeface="MS PGothic" charset="0"/>
              </a:rPr>
              <a:t>desarrollo local </a:t>
            </a:r>
          </a:p>
        </p:txBody>
      </p:sp>
      <p:sp>
        <p:nvSpPr>
          <p:cNvPr id="40964"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C5BE45C1-6A70-3342-B0E7-BAB43219BEEE}" type="slidenum">
              <a:rPr lang="en-GB" smtClean="0">
                <a:solidFill>
                  <a:schemeClr val="tx1"/>
                </a:solidFill>
                <a:latin typeface="Arial" charset="0"/>
              </a:rPr>
              <a:pPr eaLnBrk="1" hangingPunct="1">
                <a:defRPr/>
              </a:pPr>
              <a:t>18</a:t>
            </a:fld>
            <a:endParaRPr lang="en-GB" smtClean="0">
              <a:solidFill>
                <a:schemeClr val="tx1"/>
              </a:solidFill>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a:lstStyle/>
          <a:p>
            <a:pPr>
              <a:defRPr/>
            </a:pPr>
            <a:endParaRPr lang="en-US">
              <a:latin typeface="Arial" charset="0"/>
              <a:ea typeface="MS PGothic" charset="0"/>
            </a:endParaRPr>
          </a:p>
        </p:txBody>
      </p:sp>
      <p:sp>
        <p:nvSpPr>
          <p:cNvPr id="39940"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A2168158-9B8C-FD4D-85B4-4BE3BF2149FE}" type="slidenum">
              <a:rPr lang="en-GB" smtClean="0">
                <a:solidFill>
                  <a:schemeClr val="tx1"/>
                </a:solidFill>
                <a:latin typeface="Arial" charset="0"/>
              </a:rPr>
              <a:pPr eaLnBrk="1" hangingPunct="1">
                <a:defRPr/>
              </a:pPr>
              <a:t>19</a:t>
            </a:fld>
            <a:endParaRPr lang="en-GB" smtClean="0">
              <a:solidFill>
                <a:schemeClr val="tx1"/>
              </a:solidFill>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p:cNvSpPr txBox="1">
            <a:spLocks noGrp="1" noChangeArrowheads="1"/>
          </p:cNvSpPr>
          <p:nvPr/>
        </p:nvSpPr>
        <p:spPr bwMode="auto">
          <a:xfrm>
            <a:off x="3851275" y="9431338"/>
            <a:ext cx="29464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75" tIns="45636" rIns="91275" bIns="45636" anchor="b"/>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r" eaLnBrk="1" hangingPunct="1"/>
            <a:fld id="{6C644A78-16FB-9A40-B689-E0295CE21307}" type="slidenum">
              <a:rPr lang="en-GB">
                <a:solidFill>
                  <a:schemeClr val="tx1"/>
                </a:solidFill>
                <a:latin typeface="Times New Roman" charset="0"/>
              </a:rPr>
              <a:pPr algn="r" eaLnBrk="1" hangingPunct="1"/>
              <a:t>20</a:t>
            </a:fld>
            <a:endParaRPr lang="en-GB">
              <a:solidFill>
                <a:schemeClr val="tx1"/>
              </a:solidFill>
              <a:latin typeface="Times New Roman" charset="0"/>
            </a:endParaRPr>
          </a:p>
        </p:txBody>
      </p:sp>
      <p:sp>
        <p:nvSpPr>
          <p:cNvPr id="36867" name="Rectangle 2"/>
          <p:cNvSpPr>
            <a:spLocks noGrp="1" noRot="1" noChangeAspect="1" noChangeArrowheads="1" noTextEdit="1"/>
          </p:cNvSpPr>
          <p:nvPr>
            <p:ph type="sldImg"/>
          </p:nvPr>
        </p:nvSpPr>
        <p:spPr>
          <a:xfrm>
            <a:off x="919163" y="742950"/>
            <a:ext cx="4962525" cy="3722688"/>
          </a:xfrm>
          <a:ln/>
        </p:spPr>
      </p:sp>
      <p:sp>
        <p:nvSpPr>
          <p:cNvPr id="36868" name="Rectangle 3"/>
          <p:cNvSpPr>
            <a:spLocks noGrp="1" noChangeArrowheads="1"/>
          </p:cNvSpPr>
          <p:nvPr>
            <p:ph type="body" idx="1"/>
          </p:nvPr>
        </p:nvSpPr>
        <p:spPr>
          <a:xfrm>
            <a:off x="908050" y="4716463"/>
            <a:ext cx="4981575" cy="44672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val="1"/>
            </a:ext>
          </a:extLst>
        </p:spPr>
        <p:txBody>
          <a:bodyPr/>
          <a:lstStyle/>
          <a:p>
            <a:pPr eaLnBrk="1" hangingPunct="1">
              <a:defRPr/>
            </a:pPr>
            <a:endParaRPr lang="fr-FR">
              <a:latin typeface="Arial" charset="0"/>
              <a:ea typeface="ＭＳ Ｐゴシック" charset="0"/>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p:cNvSpPr txBox="1">
            <a:spLocks noGrp="1" noChangeArrowheads="1"/>
          </p:cNvSpPr>
          <p:nvPr/>
        </p:nvSpPr>
        <p:spPr bwMode="auto">
          <a:xfrm>
            <a:off x="3851275" y="9431338"/>
            <a:ext cx="29464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75" tIns="45636" rIns="91275" bIns="45636" anchor="b"/>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r" eaLnBrk="1" hangingPunct="1"/>
            <a:fld id="{6C644A78-16FB-9A40-B689-E0295CE21307}" type="slidenum">
              <a:rPr lang="en-GB">
                <a:solidFill>
                  <a:schemeClr val="tx1"/>
                </a:solidFill>
                <a:latin typeface="Times New Roman" charset="0"/>
              </a:rPr>
              <a:pPr algn="r" eaLnBrk="1" hangingPunct="1"/>
              <a:t>21</a:t>
            </a:fld>
            <a:endParaRPr lang="en-GB">
              <a:solidFill>
                <a:schemeClr val="tx1"/>
              </a:solidFill>
              <a:latin typeface="Times New Roman" charset="0"/>
            </a:endParaRPr>
          </a:p>
        </p:txBody>
      </p:sp>
      <p:sp>
        <p:nvSpPr>
          <p:cNvPr id="36867" name="Rectangle 2"/>
          <p:cNvSpPr>
            <a:spLocks noGrp="1" noRot="1" noChangeAspect="1" noChangeArrowheads="1" noTextEdit="1"/>
          </p:cNvSpPr>
          <p:nvPr>
            <p:ph type="sldImg"/>
          </p:nvPr>
        </p:nvSpPr>
        <p:spPr>
          <a:xfrm>
            <a:off x="919163" y="742950"/>
            <a:ext cx="4962525" cy="3722688"/>
          </a:xfrm>
          <a:ln/>
        </p:spPr>
      </p:sp>
      <p:sp>
        <p:nvSpPr>
          <p:cNvPr id="36868" name="Rectangle 3"/>
          <p:cNvSpPr>
            <a:spLocks noGrp="1" noChangeArrowheads="1"/>
          </p:cNvSpPr>
          <p:nvPr>
            <p:ph type="body" idx="1"/>
          </p:nvPr>
        </p:nvSpPr>
        <p:spPr>
          <a:xfrm>
            <a:off x="908050" y="4716463"/>
            <a:ext cx="4981575" cy="44672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val="1"/>
            </a:ext>
          </a:extLst>
        </p:spPr>
        <p:txBody>
          <a:bodyPr/>
          <a:lstStyle/>
          <a:p>
            <a:pPr eaLnBrk="1" hangingPunct="1">
              <a:defRPr/>
            </a:pPr>
            <a:endParaRPr lang="fr-FR">
              <a:latin typeface="Arial" charset="0"/>
              <a:ea typeface="ＭＳ Ｐゴシック" charset="0"/>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a:lstStyle/>
          <a:p>
            <a:pPr>
              <a:defRPr/>
            </a:pPr>
            <a:endParaRPr lang="fr-FR" sz="1800">
              <a:latin typeface="Arial" charset="0"/>
              <a:ea typeface="MS PGothic" charset="0"/>
            </a:endParaRPr>
          </a:p>
        </p:txBody>
      </p:sp>
      <p:sp>
        <p:nvSpPr>
          <p:cNvPr id="40964"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603CF8EC-E21F-0F41-8685-B2441B583192}" type="slidenum">
              <a:rPr lang="en-GB" smtClean="0">
                <a:solidFill>
                  <a:schemeClr val="tx1"/>
                </a:solidFill>
                <a:latin typeface="Arial" charset="0"/>
              </a:rPr>
              <a:pPr eaLnBrk="1" hangingPunct="1">
                <a:defRPr/>
              </a:pPr>
              <a:t>22</a:t>
            </a:fld>
            <a:endParaRPr lang="en-GB" smtClean="0">
              <a:solidFill>
                <a:schemeClr val="tx1"/>
              </a:solidFill>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txBox="1">
            <a:spLocks noGrp="1" noChangeArrowheads="1"/>
          </p:cNvSpPr>
          <p:nvPr/>
        </p:nvSpPr>
        <p:spPr bwMode="auto">
          <a:xfrm>
            <a:off x="3851275" y="9429750"/>
            <a:ext cx="2946400"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76" tIns="45637" rIns="91276" bIns="45637" anchor="b"/>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r" eaLnBrk="1" hangingPunct="1"/>
            <a:fld id="{D9804A26-DD1C-1E45-AF0B-2701B171C2D8}" type="slidenum">
              <a:rPr lang="en-GB">
                <a:latin typeface="Times New Roman" charset="0"/>
              </a:rPr>
              <a:pPr algn="r" eaLnBrk="1" hangingPunct="1"/>
              <a:t>23</a:t>
            </a:fld>
            <a:endParaRPr lang="en-GB">
              <a:latin typeface="Times New Roman" charset="0"/>
            </a:endParaRPr>
          </a:p>
        </p:txBody>
      </p:sp>
      <p:sp>
        <p:nvSpPr>
          <p:cNvPr id="62466" name="Rectangle 2"/>
          <p:cNvSpPr>
            <a:spLocks noGrp="1" noRot="1" noChangeAspect="1" noChangeArrowheads="1" noTextEdit="1"/>
          </p:cNvSpPr>
          <p:nvPr>
            <p:ph type="sldImg"/>
          </p:nvPr>
        </p:nvSpPr>
        <p:spPr>
          <a:xfrm>
            <a:off x="919163" y="742950"/>
            <a:ext cx="4962525" cy="3722688"/>
          </a:xfrm>
          <a:ln/>
        </p:spPr>
      </p:sp>
      <p:sp>
        <p:nvSpPr>
          <p:cNvPr id="41988" name="Rectangle 3"/>
          <p:cNvSpPr>
            <a:spLocks noGrp="1" noChangeArrowheads="1"/>
          </p:cNvSpPr>
          <p:nvPr>
            <p:ph type="body" idx="1"/>
          </p:nvPr>
        </p:nvSpPr>
        <p:spPr>
          <a:xfrm>
            <a:off x="906463" y="4718050"/>
            <a:ext cx="4984750" cy="446563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buFontTx/>
              <a:buAutoNum type="circleNumDbPlain"/>
              <a:defRPr/>
            </a:pPr>
            <a:r>
              <a:rPr lang="en-US" sz="1600">
                <a:latin typeface="Arial" charset="0"/>
                <a:ea typeface="MS PGothic" charset="0"/>
              </a:rPr>
              <a:t>Necesidad de entender las motivaciones politicas</a:t>
            </a:r>
          </a:p>
          <a:p>
            <a:pPr>
              <a:spcBef>
                <a:spcPct val="20000"/>
              </a:spcBef>
              <a:buFontTx/>
              <a:buAutoNum type="circleNumDbPlain"/>
              <a:defRPr/>
            </a:pPr>
            <a:endParaRPr lang="en-US" sz="1600">
              <a:latin typeface="Arial" charset="0"/>
              <a:ea typeface="MS PGothic" charset="0"/>
            </a:endParaRPr>
          </a:p>
          <a:p>
            <a:pPr>
              <a:spcBef>
                <a:spcPct val="20000"/>
              </a:spcBef>
              <a:buFontTx/>
              <a:buAutoNum type="circleNumDbPlain"/>
              <a:defRPr/>
            </a:pPr>
            <a:r>
              <a:rPr lang="en-US" sz="1600">
                <a:latin typeface="Arial" charset="0"/>
                <a:ea typeface="MS PGothic" charset="0"/>
              </a:rPr>
              <a:t>Sea cual sea la motivacion== Oportunidades: Hasta qué punto las reformas contribuyen a:</a:t>
            </a:r>
          </a:p>
          <a:p>
            <a:pPr>
              <a:spcBef>
                <a:spcPct val="20000"/>
              </a:spcBef>
              <a:buFontTx/>
              <a:buAutoNum type="circleNumDbPlain"/>
              <a:defRPr/>
            </a:pPr>
            <a:endParaRPr lang="en-US" sz="1600">
              <a:latin typeface="Arial" charset="0"/>
              <a:ea typeface="MS PGothic" charset="0"/>
            </a:endParaRPr>
          </a:p>
          <a:p>
            <a:pPr marL="1025525" lvl="2" indent="-341313">
              <a:spcBef>
                <a:spcPct val="20000"/>
              </a:spcBef>
              <a:buFont typeface="Calibri" charset="0"/>
              <a:buAutoNum type="arabicPeriod"/>
              <a:defRPr/>
            </a:pPr>
            <a:r>
              <a:rPr lang="en-US" sz="1600">
                <a:latin typeface="Arial" charset="0"/>
                <a:ea typeface="MS PGothic" charset="0"/>
              </a:rPr>
              <a:t>Crear o abrir espacio para la interaccion Estado-Sociedad Civil y; </a:t>
            </a:r>
          </a:p>
          <a:p>
            <a:pPr marL="1025525" lvl="2" indent="-341313">
              <a:spcBef>
                <a:spcPct val="20000"/>
              </a:spcBef>
              <a:buFont typeface="Calibri" charset="0"/>
              <a:buAutoNum type="arabicPeriod"/>
              <a:defRPr/>
            </a:pPr>
            <a:r>
              <a:rPr lang="en-US" sz="1600">
                <a:latin typeface="Arial" charset="0"/>
                <a:ea typeface="MS PGothic" charset="0"/>
              </a:rPr>
              <a:t> Promover o impedir resultados en términos de desarrollo</a:t>
            </a:r>
          </a:p>
          <a:p>
            <a:pPr lvl="1">
              <a:spcBef>
                <a:spcPct val="20000"/>
              </a:spcBef>
              <a:defRPr/>
            </a:pPr>
            <a:endParaRPr lang="en-US" b="1" u="sng">
              <a:latin typeface="Arial" charset="0"/>
              <a:ea typeface="MS PGothic" charset="0"/>
            </a:endParaRPr>
          </a:p>
          <a:p>
            <a:pPr lvl="1">
              <a:spcBef>
                <a:spcPct val="20000"/>
              </a:spcBef>
              <a:buFontTx/>
              <a:buAutoNum type="circleNumDbPlain"/>
              <a:defRPr/>
            </a:pPr>
            <a:r>
              <a:rPr lang="en-US" sz="1800">
                <a:latin typeface="Arial" charset="0"/>
                <a:ea typeface="MS PGothic" charset="0"/>
              </a:rPr>
              <a:t>The local context is the necessary starting point; </a:t>
            </a:r>
          </a:p>
          <a:p>
            <a:pPr lvl="1">
              <a:spcBef>
                <a:spcPct val="20000"/>
              </a:spcBef>
              <a:buFontTx/>
              <a:buAutoNum type="circleNumDbPlain"/>
              <a:defRPr/>
            </a:pPr>
            <a:r>
              <a:rPr lang="en-US" sz="1800">
                <a:latin typeface="Arial" charset="0"/>
                <a:ea typeface="MS PGothic" charset="0"/>
              </a:rPr>
              <a:t>There is a need for development partners to better understand the interest, power structures, incentives and possible drivers of change      	Look with </a:t>
            </a:r>
            <a:r>
              <a:rPr lang="en-US" sz="1800" b="1">
                <a:latin typeface="Arial" charset="0"/>
                <a:ea typeface="MS PGothic" charset="0"/>
              </a:rPr>
              <a:t>Political economy eyes</a:t>
            </a:r>
            <a:r>
              <a:rPr lang="en-US" sz="1800">
                <a:latin typeface="Arial" charset="0"/>
                <a:ea typeface="MS PGothic" charset="0"/>
              </a:rPr>
              <a:t>! </a:t>
            </a:r>
          </a:p>
          <a:p>
            <a:pPr marL="1025525" lvl="2" indent="-341313">
              <a:spcBef>
                <a:spcPct val="20000"/>
              </a:spcBef>
              <a:buFont typeface="Wingdings" charset="0"/>
              <a:buChar char="ü"/>
              <a:defRPr/>
            </a:pPr>
            <a:r>
              <a:rPr lang="en-US" sz="1600">
                <a:latin typeface="Arial" charset="0"/>
                <a:ea typeface="MS PGothic" charset="0"/>
              </a:rPr>
              <a:t>Decentralization is </a:t>
            </a:r>
            <a:r>
              <a:rPr lang="en-US" sz="1600" b="1">
                <a:latin typeface="Arial" charset="0"/>
                <a:ea typeface="MS PGothic" charset="0"/>
              </a:rPr>
              <a:t>driven by political motives</a:t>
            </a:r>
            <a:r>
              <a:rPr lang="en-US" sz="1600">
                <a:latin typeface="Arial" charset="0"/>
                <a:ea typeface="MS PGothic" charset="0"/>
              </a:rPr>
              <a:t>, not by developmental goals; </a:t>
            </a:r>
          </a:p>
          <a:p>
            <a:pPr marL="1025525" lvl="2" indent="-341313">
              <a:spcBef>
                <a:spcPct val="20000"/>
              </a:spcBef>
              <a:buFont typeface="Wingdings" charset="0"/>
              <a:buChar char="ü"/>
              <a:defRPr/>
            </a:pPr>
            <a:r>
              <a:rPr lang="en-US" sz="1600">
                <a:latin typeface="Arial" charset="0"/>
                <a:ea typeface="MS PGothic" charset="0"/>
              </a:rPr>
              <a:t>Strong men’s desire to legitimate power and provide a legitimate basis (but no will to pursue fiscal and administrative reform)	   </a:t>
            </a:r>
            <a:r>
              <a:rPr lang="en-US" sz="1600" b="1">
                <a:latin typeface="Arial" charset="0"/>
                <a:ea typeface="MS PGothic" charset="0"/>
              </a:rPr>
              <a:t>FROZEN DECENTRALIZATION PROCESS </a:t>
            </a:r>
            <a:r>
              <a:rPr lang="en-US" sz="1600">
                <a:latin typeface="Arial" charset="0"/>
                <a:ea typeface="MS PGothic" charset="0"/>
              </a:rPr>
              <a:t>(decentralization without autonomy for LG) ; </a:t>
            </a:r>
          </a:p>
          <a:p>
            <a:pPr lvl="1">
              <a:spcBef>
                <a:spcPct val="20000"/>
              </a:spcBef>
              <a:buFontTx/>
              <a:buAutoNum type="circleNumDbPlain"/>
              <a:defRPr/>
            </a:pPr>
            <a:r>
              <a:rPr lang="en-US" sz="1800">
                <a:latin typeface="Arial" charset="0"/>
                <a:ea typeface="MS PGothic" charset="0"/>
              </a:rPr>
              <a:t>Two key elements to look at: </a:t>
            </a:r>
          </a:p>
          <a:p>
            <a:pPr marL="1025525" lvl="2" indent="-341313">
              <a:spcBef>
                <a:spcPct val="20000"/>
              </a:spcBef>
              <a:buFont typeface="Wingdings" charset="0"/>
              <a:buChar char="ü"/>
              <a:defRPr/>
            </a:pPr>
            <a:r>
              <a:rPr lang="en-US" sz="1600">
                <a:latin typeface="Arial" charset="0"/>
                <a:ea typeface="MS PGothic" charset="0"/>
              </a:rPr>
              <a:t>to which extent, </a:t>
            </a:r>
            <a:r>
              <a:rPr lang="en-US" sz="1600" b="1">
                <a:latin typeface="Arial" charset="0"/>
                <a:ea typeface="MS PGothic" charset="0"/>
              </a:rPr>
              <a:t>reforms driven by politics </a:t>
            </a:r>
            <a:r>
              <a:rPr lang="en-US" sz="1600">
                <a:latin typeface="Arial" charset="0"/>
                <a:ea typeface="MS PGothic" charset="0"/>
              </a:rPr>
              <a:t>may nevertheless result in changes that </a:t>
            </a:r>
            <a:r>
              <a:rPr lang="en-US" sz="1600" b="1">
                <a:latin typeface="Arial" charset="0"/>
                <a:ea typeface="MS PGothic" charset="0"/>
              </a:rPr>
              <a:t>open space</a:t>
            </a:r>
            <a:r>
              <a:rPr lang="en-US" sz="1600">
                <a:latin typeface="Arial" charset="0"/>
                <a:ea typeface="MS PGothic" charset="0"/>
              </a:rPr>
              <a:t> for advancing </a:t>
            </a:r>
            <a:r>
              <a:rPr lang="en-US" sz="1600" b="1">
                <a:latin typeface="Arial" charset="0"/>
                <a:ea typeface="MS PGothic" charset="0"/>
              </a:rPr>
              <a:t>governance and developmental goals; </a:t>
            </a:r>
          </a:p>
          <a:p>
            <a:pPr marL="1025525" lvl="2" indent="-341313">
              <a:spcBef>
                <a:spcPct val="20000"/>
              </a:spcBef>
              <a:buFont typeface="Wingdings" charset="0"/>
              <a:buChar char="ü"/>
              <a:defRPr/>
            </a:pPr>
            <a:r>
              <a:rPr lang="en-US" sz="1600">
                <a:latin typeface="Arial" charset="0"/>
                <a:ea typeface="MS PGothic" charset="0"/>
              </a:rPr>
              <a:t>how the reforms may contribute to open or close space for </a:t>
            </a:r>
            <a:r>
              <a:rPr lang="en-US" sz="1600" b="1" u="sng">
                <a:latin typeface="Arial" charset="0"/>
                <a:ea typeface="MS PGothic" charset="0"/>
              </a:rPr>
              <a:t>State-society interaction </a:t>
            </a:r>
            <a:r>
              <a:rPr lang="en-US" sz="1600">
                <a:latin typeface="Arial" charset="0"/>
                <a:ea typeface="MS PGothic" charset="0"/>
              </a:rPr>
              <a:t>to promote or impede </a:t>
            </a:r>
            <a:r>
              <a:rPr lang="en-US" sz="1600" b="1" u="sng">
                <a:latin typeface="Arial" charset="0"/>
                <a:ea typeface="MS PGothic" charset="0"/>
              </a:rPr>
              <a:t>genuine local development</a:t>
            </a:r>
          </a:p>
          <a:p>
            <a:pPr lvl="1">
              <a:spcBef>
                <a:spcPct val="20000"/>
              </a:spcBef>
              <a:defRPr/>
            </a:pPr>
            <a:endParaRPr lang="en-US" b="1" u="sng">
              <a:latin typeface="Arial" charset="0"/>
              <a:ea typeface="MS PGothic" charset="0"/>
            </a:endParaRPr>
          </a:p>
          <a:p>
            <a:pPr lvl="1">
              <a:spcBef>
                <a:spcPct val="20000"/>
              </a:spcBef>
              <a:buFontTx/>
              <a:buAutoNum type="circleNumDbPlain"/>
              <a:defRPr/>
            </a:pPr>
            <a:r>
              <a:rPr lang="en-US">
                <a:latin typeface="Arial" charset="0"/>
                <a:ea typeface="MS PGothic" charset="0"/>
              </a:rPr>
              <a:t>To have a practical impact, PEA of decentralization reforms must assess whether, and to which extent, </a:t>
            </a:r>
            <a:r>
              <a:rPr lang="en-US" b="1">
                <a:latin typeface="Arial" charset="0"/>
                <a:ea typeface="MS PGothic" charset="0"/>
              </a:rPr>
              <a:t>reforms driven by politics, </a:t>
            </a:r>
            <a:r>
              <a:rPr lang="en-US">
                <a:latin typeface="Arial" charset="0"/>
                <a:ea typeface="MS PGothic" charset="0"/>
              </a:rPr>
              <a:t>may nevertheless result in changes that open space for advancing </a:t>
            </a:r>
            <a:r>
              <a:rPr lang="en-US" b="1">
                <a:latin typeface="Arial" charset="0"/>
                <a:ea typeface="MS PGothic" charset="0"/>
              </a:rPr>
              <a:t>governance and developmental goals </a:t>
            </a:r>
          </a:p>
          <a:p>
            <a:pPr lvl="1">
              <a:spcBef>
                <a:spcPct val="20000"/>
              </a:spcBef>
              <a:buFontTx/>
              <a:buAutoNum type="circleNumDbPlain"/>
              <a:defRPr/>
            </a:pPr>
            <a:r>
              <a:rPr lang="en-US">
                <a:latin typeface="Arial" charset="0"/>
                <a:ea typeface="MS PGothic" charset="0"/>
              </a:rPr>
              <a:t>Specifically PEA must show how the reforms may actually contribute:to open or close space for </a:t>
            </a:r>
            <a:r>
              <a:rPr lang="en-US" b="1" u="sng">
                <a:latin typeface="Arial" charset="0"/>
                <a:ea typeface="MS PGothic" charset="0"/>
              </a:rPr>
              <a:t>State-society interaction</a:t>
            </a:r>
            <a:r>
              <a:rPr lang="en-US">
                <a:latin typeface="Arial" charset="0"/>
                <a:ea typeface="MS PGothic" charset="0"/>
              </a:rPr>
              <a:t>to promote or impede </a:t>
            </a:r>
            <a:r>
              <a:rPr lang="en-US" b="1" u="sng">
                <a:latin typeface="Arial" charset="0"/>
                <a:ea typeface="MS PGothic" charset="0"/>
              </a:rPr>
              <a:t>genuine local development</a:t>
            </a:r>
          </a:p>
          <a:p>
            <a:pPr lvl="1">
              <a:spcBef>
                <a:spcPct val="20000"/>
              </a:spcBef>
              <a:buFontTx/>
              <a:buAutoNum type="circleNumDbPlain"/>
              <a:defRPr/>
            </a:pPr>
            <a:r>
              <a:rPr lang="en-US" b="1">
                <a:latin typeface="Arial" charset="0"/>
                <a:ea typeface="MS PGothic" charset="0"/>
              </a:rPr>
              <a:t>PEA</a:t>
            </a:r>
            <a:r>
              <a:rPr lang="en-US">
                <a:latin typeface="Arial" charset="0"/>
                <a:ea typeface="MS PGothic" charset="0"/>
              </a:rPr>
              <a:t>= </a:t>
            </a:r>
            <a:r>
              <a:rPr lang="en-US" b="1" u="sng">
                <a:latin typeface="Arial" charset="0"/>
                <a:ea typeface="MS PGothic" charset="0"/>
              </a:rPr>
              <a:t>“think politically”</a:t>
            </a:r>
            <a:r>
              <a:rPr lang="en-US" altLang="ja-JP">
                <a:latin typeface="Arial" charset="0"/>
                <a:ea typeface="MS PGothic" charset="0"/>
              </a:rPr>
              <a:t>….and  to take the next step and also </a:t>
            </a:r>
            <a:r>
              <a:rPr lang="en-US" b="1" u="sng">
                <a:latin typeface="Arial" charset="0"/>
                <a:ea typeface="MS PGothic" charset="0"/>
              </a:rPr>
              <a:t>“</a:t>
            </a:r>
            <a:r>
              <a:rPr lang="en-US" altLang="ja-JP" b="1" u="sng">
                <a:latin typeface="Arial" charset="0"/>
                <a:ea typeface="MS PGothic" charset="0"/>
              </a:rPr>
              <a:t>act politically</a:t>
            </a:r>
          </a:p>
          <a:p>
            <a:pPr lvl="1">
              <a:spcBef>
                <a:spcPct val="20000"/>
              </a:spcBef>
              <a:buFontTx/>
              <a:buAutoNum type="circleNumDbPlain"/>
              <a:defRPr/>
            </a:pPr>
            <a:r>
              <a:rPr lang="en-US">
                <a:latin typeface="Arial" charset="0"/>
                <a:ea typeface="MS PGothic" charset="0"/>
              </a:rPr>
              <a:t>This would mean to identify and support reform champions, to think like them, and to </a:t>
            </a:r>
            <a:r>
              <a:rPr lang="en-US" b="1" u="sng">
                <a:latin typeface="Arial" charset="0"/>
                <a:ea typeface="MS PGothic" charset="0"/>
              </a:rPr>
              <a:t>accept the detours and the tactical retreats </a:t>
            </a:r>
            <a:r>
              <a:rPr lang="en-US">
                <a:latin typeface="Arial" charset="0"/>
                <a:ea typeface="MS PGothic" charset="0"/>
              </a:rPr>
              <a:t>that such champions must take to keep the reforms alive and build a social and political constituency for them </a:t>
            </a:r>
          </a:p>
          <a:p>
            <a:pPr lvl="1">
              <a:spcBef>
                <a:spcPct val="20000"/>
              </a:spcBef>
              <a:defRPr/>
            </a:pPr>
            <a:r>
              <a:rPr lang="en-US" b="1" u="sng">
                <a:latin typeface="Arial" charset="0"/>
                <a:ea typeface="MS PGothic" charset="0"/>
              </a:rPr>
              <a:t>…..</a:t>
            </a:r>
          </a:p>
          <a:p>
            <a:pPr eaLnBrk="1" hangingPunct="1">
              <a:defRPr/>
            </a:pPr>
            <a:endParaRPr lang="fr-FR">
              <a:latin typeface="Arial" charset="0"/>
              <a:ea typeface="MS PGothic"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defRPr/>
            </a:pPr>
            <a:r>
              <a:rPr lang="es-EC" sz="1400" b="1">
                <a:solidFill>
                  <a:srgbClr val="C00000"/>
                </a:solidFill>
                <a:latin typeface="Arial" charset="0"/>
                <a:ea typeface="MS PGothic" charset="0"/>
              </a:rPr>
              <a:t>Sin autonomía:</a:t>
            </a:r>
          </a:p>
          <a:p>
            <a:pPr>
              <a:buFont typeface="Wingdings" charset="0"/>
              <a:buChar char="§"/>
              <a:defRPr/>
            </a:pPr>
            <a:r>
              <a:rPr lang="es-EC">
                <a:latin typeface="Arial" charset="0"/>
                <a:ea typeface="MS PGothic" charset="0"/>
              </a:rPr>
              <a:t>Se hace mas difícil movilizar recursos adicionales (de la comunidad y del sector privado) y promover un desarrollo auténticamente “local” (ver mas adelante)</a:t>
            </a:r>
          </a:p>
          <a:p>
            <a:pPr>
              <a:buFont typeface="Wingdings" charset="0"/>
              <a:buChar char="§"/>
              <a:defRPr/>
            </a:pPr>
            <a:r>
              <a:rPr lang="es-EC">
                <a:latin typeface="Arial" charset="0"/>
                <a:ea typeface="MS PGothic" charset="0"/>
              </a:rPr>
              <a:t>Se hace mas difícil ajustar a las condiciones locales las políticas del Estado central, y realizar ganancias en la eficiencia del gasto publico.</a:t>
            </a:r>
          </a:p>
          <a:p>
            <a:pPr>
              <a:buFont typeface="Wingdings" charset="0"/>
              <a:buChar char="Ø"/>
              <a:defRPr/>
            </a:pPr>
            <a:r>
              <a:rPr lang="es-EC" sz="1400" b="1" u="sng">
                <a:solidFill>
                  <a:srgbClr val="2D2D8A"/>
                </a:solidFill>
                <a:latin typeface="Arial" charset="0"/>
                <a:ea typeface="MS PGothic" charset="0"/>
              </a:rPr>
              <a:t>Resultado</a:t>
            </a:r>
            <a:r>
              <a:rPr lang="es-EC" sz="1400" b="1">
                <a:solidFill>
                  <a:srgbClr val="2D2D8A"/>
                </a:solidFill>
                <a:latin typeface="Arial" charset="0"/>
                <a:ea typeface="MS PGothic" charset="0"/>
              </a:rPr>
              <a:t>: El Estado renuncia a los beneficios potenciales del “desarrollo local” (Los GSN </a:t>
            </a:r>
            <a:r>
              <a:rPr lang="es-EC" sz="1400" b="1" u="sng">
                <a:solidFill>
                  <a:srgbClr val="2D2D8A"/>
                </a:solidFill>
                <a:latin typeface="Arial" charset="0"/>
                <a:ea typeface="MS PGothic" charset="0"/>
              </a:rPr>
              <a:t>no son </a:t>
            </a:r>
            <a:r>
              <a:rPr lang="es-EC" sz="1400" b="1">
                <a:solidFill>
                  <a:srgbClr val="2D2D8A"/>
                </a:solidFill>
                <a:latin typeface="Arial" charset="0"/>
                <a:ea typeface="MS PGothic" charset="0"/>
              </a:rPr>
              <a:t>“GOBIERNOS DE DESARROLLO”)</a:t>
            </a:r>
          </a:p>
          <a:p>
            <a:pPr>
              <a:buFont typeface="Wingdings" charset="0"/>
              <a:buChar char="§"/>
              <a:defRPr/>
            </a:pPr>
            <a:r>
              <a:rPr lang="es-EC" sz="1400">
                <a:latin typeface="Arial" charset="0"/>
                <a:ea typeface="MS PGothic" charset="0"/>
              </a:rPr>
              <a:t>Aumentan los riesgos (i) de “captura” del GSN por una elite y (ii) de desatención a la pobreza.</a:t>
            </a:r>
          </a:p>
          <a:p>
            <a:pPr>
              <a:buFont typeface="Wingdings" charset="0"/>
              <a:buChar char="§"/>
              <a:defRPr/>
            </a:pPr>
            <a:r>
              <a:rPr lang="es-EC" sz="1400">
                <a:latin typeface="Arial" charset="0"/>
                <a:ea typeface="MS PGothic" charset="0"/>
              </a:rPr>
              <a:t>Aumenta el riesgo de GSN “fuera de control” (riesgos macro-económicos , de disparidad territorial , de ineficiencia en la inversión publica) </a:t>
            </a:r>
          </a:p>
          <a:p>
            <a:pPr>
              <a:buFont typeface="Wingdings" charset="0"/>
              <a:buChar char="Ø"/>
              <a:defRPr/>
            </a:pPr>
            <a:r>
              <a:rPr lang="es-EC" sz="1600" b="1" u="sng">
                <a:solidFill>
                  <a:srgbClr val="2D2D8A"/>
                </a:solidFill>
                <a:latin typeface="Arial" charset="0"/>
                <a:ea typeface="MS PGothic" charset="0"/>
              </a:rPr>
              <a:t>Resultado</a:t>
            </a:r>
            <a:r>
              <a:rPr lang="es-EC" sz="1600" b="1">
                <a:solidFill>
                  <a:srgbClr val="2D2D8A"/>
                </a:solidFill>
                <a:latin typeface="Arial" charset="0"/>
                <a:ea typeface="MS PGothic" charset="0"/>
              </a:rPr>
              <a:t>: Disminuye la capacidad del Estado de fomentar el crecimiento y reducir la pobreza (El Gobierno Central </a:t>
            </a:r>
            <a:r>
              <a:rPr lang="es-EC" sz="1600" b="1" u="sng">
                <a:solidFill>
                  <a:srgbClr val="2D2D8A"/>
                </a:solidFill>
                <a:latin typeface="Arial" charset="0"/>
                <a:ea typeface="MS PGothic" charset="0"/>
              </a:rPr>
              <a:t>es menos </a:t>
            </a:r>
            <a:r>
              <a:rPr lang="es-EC" sz="1600" b="1">
                <a:solidFill>
                  <a:srgbClr val="2D2D8A"/>
                </a:solidFill>
                <a:latin typeface="Arial" charset="0"/>
                <a:ea typeface="MS PGothic" charset="0"/>
              </a:rPr>
              <a:t>“GOBIERNO DE DESARROLLO”)</a:t>
            </a:r>
          </a:p>
          <a:p>
            <a:pPr>
              <a:buFont typeface="Wingdings" charset="0"/>
              <a:buChar char="Ø"/>
              <a:defRPr/>
            </a:pPr>
            <a:endParaRPr lang="es-EC" sz="1400" b="1">
              <a:solidFill>
                <a:srgbClr val="2D2D8A"/>
              </a:solidFill>
              <a:latin typeface="Arial" charset="0"/>
              <a:ea typeface="MS PGothic" charset="0"/>
            </a:endParaRPr>
          </a:p>
          <a:p>
            <a:pPr eaLnBrk="1" hangingPunct="1">
              <a:defRPr/>
            </a:pPr>
            <a:endParaRPr lang="en-US">
              <a:latin typeface="Arial" charset="0"/>
              <a:ea typeface="MS PGothic" charset="0"/>
            </a:endParaRPr>
          </a:p>
        </p:txBody>
      </p:sp>
      <p:sp>
        <p:nvSpPr>
          <p:cNvPr id="36868"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E104852B-0898-3741-875D-02EFD4BFEA4E}" type="slidenum">
              <a:rPr lang="en-GB" smtClean="0">
                <a:solidFill>
                  <a:srgbClr val="000000"/>
                </a:solidFill>
                <a:latin typeface="Arial" charset="0"/>
              </a:rPr>
              <a:pPr eaLnBrk="1" hangingPunct="1">
                <a:defRPr/>
              </a:pPr>
              <a:t>24</a:t>
            </a:fld>
            <a:endParaRPr lang="en-GB" smtClean="0">
              <a:solidFill>
                <a:srgbClr val="000000"/>
              </a:solidFill>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Espace réservé de l'image des diapositives 1"/>
          <p:cNvSpPr>
            <a:spLocks noGrp="1" noRot="1" noChangeAspect="1" noTextEdit="1"/>
          </p:cNvSpPr>
          <p:nvPr>
            <p:ph type="sldImg"/>
          </p:nvPr>
        </p:nvSpPr>
        <p:spPr>
          <a:ln/>
        </p:spPr>
      </p:sp>
      <p:sp>
        <p:nvSpPr>
          <p:cNvPr id="62466" name="Espace réservé des commentair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pPr>
            <a:r>
              <a:rPr lang="en-GB" i="1">
                <a:latin typeface="Arial" charset="0"/>
                <a:ea typeface="MS PGothic" charset="0"/>
              </a:rPr>
              <a:t>Provide specific focus to the demand side at grassroots level. This concerns i) support to CSO with a "local governance approach" aiming to the facilitation of new forms of state-society interaction toward development and governance outcomes and  ii) specific support to strengthen leadership of Local Authorities and the association of Local Authorities (if it exist one!) in its role of lobbying and support to its  members in</a:t>
            </a:r>
            <a:endParaRPr lang="en-US" sz="1600">
              <a:latin typeface="Verdana" charset="0"/>
              <a:ea typeface="MS PGothic" charset="0"/>
            </a:endParaRPr>
          </a:p>
        </p:txBody>
      </p:sp>
      <p:sp>
        <p:nvSpPr>
          <p:cNvPr id="62467" name="Espace réservé du numéro de diapositive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0420542D-DC5C-C34C-BE5D-8A6A50A0AA43}" type="slidenum">
              <a:rPr lang="en-GB">
                <a:solidFill>
                  <a:schemeClr val="tx1"/>
                </a:solidFill>
                <a:latin typeface="Arial" charset="0"/>
              </a:rPr>
              <a:pPr eaLnBrk="1" hangingPunct="1"/>
              <a:t>25</a:t>
            </a:fld>
            <a:endParaRPr lang="en-GB">
              <a:solidFill>
                <a:schemeClr val="tx1"/>
              </a:solidFill>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a:ln/>
        </p:spPr>
      </p:sp>
      <p:sp>
        <p:nvSpPr>
          <p:cNvPr id="66562"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fr-FR">
              <a:latin typeface="Arial" charset="0"/>
              <a:ea typeface="MS PGothic" charset="0"/>
            </a:endParaRPr>
          </a:p>
        </p:txBody>
      </p:sp>
      <p:sp>
        <p:nvSpPr>
          <p:cNvPr id="66563"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285A6E2D-96C6-7740-9BD6-35508CDDD9F6}" type="slidenum">
              <a:rPr lang="en-GB">
                <a:solidFill>
                  <a:schemeClr val="tx1"/>
                </a:solidFill>
                <a:latin typeface="Arial" charset="0"/>
              </a:rPr>
              <a:pPr eaLnBrk="1" hangingPunct="1"/>
              <a:t>26</a:t>
            </a:fld>
            <a:endParaRPr lang="en-GB">
              <a:solidFill>
                <a:schemeClr val="tx1"/>
              </a:solidFill>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20000"/>
              </a:spcBef>
              <a:buFontTx/>
              <a:buAutoNum type="circleNumDbPlain"/>
              <a:defRPr/>
            </a:pPr>
            <a:r>
              <a:rPr lang="fr-FR">
                <a:latin typeface="Arial" charset="0"/>
                <a:ea typeface="MS PGothic" charset="0"/>
              </a:rPr>
              <a:t>Quels sont les interlocuteurs du Dialogue politique</a:t>
            </a:r>
            <a:r>
              <a:rPr lang="en-US">
                <a:latin typeface="Arial" charset="0"/>
                <a:ea typeface="MS PGothic" charset="0"/>
              </a:rPr>
              <a:t>?</a:t>
            </a:r>
          </a:p>
          <a:p>
            <a:pPr>
              <a:spcBef>
                <a:spcPct val="20000"/>
              </a:spcBef>
              <a:buFontTx/>
              <a:buAutoNum type="circleNumDbPlain"/>
              <a:defRPr/>
            </a:pPr>
            <a:r>
              <a:rPr lang="en-US">
                <a:latin typeface="Arial" charset="0"/>
                <a:ea typeface="MS PGothic" charset="0"/>
              </a:rPr>
              <a:t>Qui doit faire quoi dans la mise en oeuvre d’une politique sectorielle?</a:t>
            </a:r>
          </a:p>
          <a:p>
            <a:pPr>
              <a:spcBef>
                <a:spcPct val="20000"/>
              </a:spcBef>
              <a:buFontTx/>
              <a:buAutoNum type="circleNumDbPlain"/>
              <a:defRPr/>
            </a:pPr>
            <a:r>
              <a:rPr lang="fr-FR">
                <a:latin typeface="Arial" charset="0"/>
                <a:ea typeface="MS PGothic" charset="0"/>
              </a:rPr>
              <a:t>Comment faire arriver les fonds au niveau locale. </a:t>
            </a:r>
            <a:endParaRPr lang="en-US">
              <a:latin typeface="Arial" charset="0"/>
              <a:ea typeface="MS PGothic" charset="0"/>
            </a:endParaRPr>
          </a:p>
          <a:p>
            <a:pPr>
              <a:spcBef>
                <a:spcPct val="20000"/>
              </a:spcBef>
              <a:buFontTx/>
              <a:buAutoNum type="circleNumDbPlain"/>
              <a:defRPr/>
            </a:pPr>
            <a:r>
              <a:rPr lang="en-US">
                <a:latin typeface="Arial" charset="0"/>
                <a:ea typeface="MS PGothic" charset="0"/>
              </a:rPr>
              <a:t>Comment assurer le renforcement de capacités au niveau local? </a:t>
            </a:r>
          </a:p>
          <a:p>
            <a:pPr>
              <a:defRPr/>
            </a:pPr>
            <a:endParaRPr lang="en-US">
              <a:latin typeface="Arial" charset="0"/>
              <a:ea typeface="MS PGothic" charset="0"/>
            </a:endParaRPr>
          </a:p>
        </p:txBody>
      </p:sp>
      <p:sp>
        <p:nvSpPr>
          <p:cNvPr id="45060"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defRPr/>
            </a:pPr>
            <a:fld id="{A95E0BB6-BDB4-184B-9703-E3B521C18D23}" type="slidenum">
              <a:rPr lang="en-GB" smtClean="0">
                <a:solidFill>
                  <a:schemeClr val="tx1"/>
                </a:solidFill>
                <a:latin typeface="Arial" charset="0"/>
              </a:rPr>
              <a:pPr eaLnBrk="1" hangingPunct="1">
                <a:defRPr/>
              </a:pPr>
              <a:t>27</a:t>
            </a:fld>
            <a:endParaRPr lang="en-GB" smtClean="0">
              <a:solidFill>
                <a:schemeClr val="tx1"/>
              </a:solidFill>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noTextEdit="1"/>
          </p:cNvSpPr>
          <p:nvPr>
            <p:ph type="sldImg"/>
          </p:nvPr>
        </p:nvSpPr>
        <p:spPr>
          <a:ln/>
        </p:spPr>
      </p:sp>
      <p:sp>
        <p:nvSpPr>
          <p:cNvPr id="70658"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b="1">
              <a:latin typeface="Arial" charset="0"/>
              <a:ea typeface="MS PGothic" charset="0"/>
            </a:endParaRPr>
          </a:p>
        </p:txBody>
      </p:sp>
      <p:sp>
        <p:nvSpPr>
          <p:cNvPr id="70659"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fld id="{EE69C8A6-BBF7-224C-B731-E306F170D8A4}" type="slidenum">
              <a:rPr lang="en-GB">
                <a:solidFill>
                  <a:schemeClr val="tx1"/>
                </a:solidFill>
                <a:latin typeface="Arial" charset="0"/>
              </a:rPr>
              <a:pPr eaLnBrk="1" hangingPunct="1"/>
              <a:t>28</a:t>
            </a:fld>
            <a:endParaRPr lang="en-GB">
              <a:solidFill>
                <a:schemeClr val="tx1"/>
              </a:solidFill>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val="1"/>
            </a:ext>
          </a:extLst>
        </p:spPr>
        <p:txBody>
          <a:bodyPr/>
          <a:lstStyle/>
          <a:p>
            <a:pPr eaLnBrk="1" hangingPunct="1">
              <a:defRPr/>
            </a:pPr>
            <a:endParaRPr lang="en-US">
              <a:latin typeface="Arial" charset="0"/>
              <a:ea typeface="ＭＳ Ｐゴシック" charset="0"/>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auto">
          <a:xfrm>
            <a:off x="0" y="981075"/>
            <a:ext cx="9180513" cy="5876925"/>
          </a:xfrm>
          <a:prstGeom prst="rect">
            <a:avLst/>
          </a:prstGeom>
          <a:solidFill>
            <a:srgbClr val="0F5494"/>
          </a:solidFill>
          <a:ln w="25400">
            <a:solidFill>
              <a:srgbClr val="0F5494"/>
            </a:solidFill>
            <a:miter lim="800000"/>
            <a:headEnd/>
            <a:tailEnd/>
          </a:ln>
          <a:effectLst>
            <a:outerShdw blurRad="63500" dist="23000" dir="5400000" rotWithShape="0">
              <a:srgbClr val="000000">
                <a:alpha val="34998"/>
              </a:srgbClr>
            </a:outerShdw>
          </a:effectLst>
        </p:spPr>
        <p:txBody>
          <a:bodyPr anchor="ctr"/>
          <a:lstStyle/>
          <a:p>
            <a:pPr algn="ctr" defTabSz="457200">
              <a:defRPr/>
            </a:pPr>
            <a:endParaRPr lang="en-US" sz="1800">
              <a:solidFill>
                <a:srgbClr val="FFFFFF"/>
              </a:solidFill>
              <a:ea typeface="ＭＳ Ｐゴシック" charset="0"/>
              <a:cs typeface="+mn-cs"/>
            </a:endParaRPr>
          </a:p>
        </p:txBody>
      </p:sp>
      <p:pic>
        <p:nvPicPr>
          <p:cNvPr id="5" name="Picture 6" descr="LOGO CE-EN-quadri.eps"/>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957638" y="258763"/>
            <a:ext cx="1436687" cy="99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userDrawn="1"/>
        </p:nvSpPr>
        <p:spPr bwMode="auto">
          <a:xfrm>
            <a:off x="4267200" y="6659563"/>
            <a:ext cx="611188" cy="215900"/>
          </a:xfrm>
          <a:prstGeom prst="rect">
            <a:avLst/>
          </a:prstGeom>
          <a:solidFill>
            <a:srgbClr val="133176"/>
          </a:solidFill>
          <a:ln w="9525">
            <a:solidFill>
              <a:srgbClr val="133176"/>
            </a:solidFill>
            <a:miter lim="800000"/>
            <a:headEnd/>
            <a:tailEnd/>
          </a:ln>
          <a:effectLst>
            <a:outerShdw blurRad="40000" dist="23000" dir="5400000" rotWithShape="0">
              <a:srgbClr val="000000">
                <a:alpha val="34998"/>
              </a:srgbClr>
            </a:outerShdw>
          </a:effectLst>
        </p:spPr>
        <p:txBody>
          <a:bodyPr anchor="ctr"/>
          <a:lstStyle/>
          <a:p>
            <a:pPr algn="ctr" defTabSz="457200" fontAlgn="auto">
              <a:spcBef>
                <a:spcPts val="0"/>
              </a:spcBef>
              <a:spcAft>
                <a:spcPts val="0"/>
              </a:spcAft>
              <a:defRPr/>
            </a:pPr>
            <a:endParaRPr lang="en-US" sz="1800">
              <a:solidFill>
                <a:schemeClr val="lt1"/>
              </a:solidFill>
              <a:latin typeface="+mn-lt"/>
              <a:ea typeface="+mn-ea"/>
              <a:cs typeface="+mn-cs"/>
            </a:endParaRPr>
          </a:p>
        </p:txBody>
      </p:sp>
      <p:sp>
        <p:nvSpPr>
          <p:cNvPr id="3076" name="Rectangle 4"/>
          <p:cNvSpPr>
            <a:spLocks noGrp="1" noChangeArrowheads="1"/>
          </p:cNvSpPr>
          <p:nvPr>
            <p:ph type="ctrTitle"/>
          </p:nvPr>
        </p:nvSpPr>
        <p:spPr>
          <a:xfrm>
            <a:off x="3995738" y="2565400"/>
            <a:ext cx="5040312" cy="790575"/>
          </a:xfrm>
        </p:spPr>
        <p:txBody>
          <a:bodyPr/>
          <a:lstStyle>
            <a:lvl1pPr marL="3175">
              <a:defRPr sz="7600">
                <a:solidFill>
                  <a:srgbClr val="FFD624"/>
                </a:solidFill>
              </a:defRPr>
            </a:lvl1pPr>
          </a:lstStyle>
          <a:p>
            <a:pPr lvl="0"/>
            <a:r>
              <a:rPr lang="en-US" altLang="en-US" noProof="0" smtClean="0"/>
              <a:t>Click to edit Master title style</a:t>
            </a:r>
            <a:endParaRPr lang="en-GB" altLang="en-US" noProof="0" smtClean="0"/>
          </a:p>
        </p:txBody>
      </p:sp>
      <p:sp>
        <p:nvSpPr>
          <p:cNvPr id="3077" name="Rectangle 5"/>
          <p:cNvSpPr>
            <a:spLocks noGrp="1" noChangeArrowheads="1"/>
          </p:cNvSpPr>
          <p:nvPr>
            <p:ph type="subTitle" idx="1"/>
          </p:nvPr>
        </p:nvSpPr>
        <p:spPr>
          <a:xfrm>
            <a:off x="611188" y="3716338"/>
            <a:ext cx="8532812" cy="1728787"/>
          </a:xfrm>
        </p:spPr>
        <p:txBody>
          <a:bodyPr/>
          <a:lstStyle>
            <a:lvl1pPr marL="0" indent="0">
              <a:buFontTx/>
              <a:buNone/>
              <a:defRPr sz="3000" b="1" i="0">
                <a:solidFill>
                  <a:schemeClr val="bg1"/>
                </a:solidFill>
              </a:defRPr>
            </a:lvl1pPr>
          </a:lstStyle>
          <a:p>
            <a:pPr lvl="0"/>
            <a:r>
              <a:rPr lang="en-US" altLang="en-US" noProof="0" smtClean="0"/>
              <a:t>Click to edit Master subtitle style</a:t>
            </a:r>
            <a:endParaRPr lang="en-GB" altLang="en-US" noProof="0" smtClean="0"/>
          </a:p>
        </p:txBody>
      </p:sp>
      <p:sp>
        <p:nvSpPr>
          <p:cNvPr id="7" name="Rectangle 6"/>
          <p:cNvSpPr>
            <a:spLocks noGrp="1" noChangeArrowheads="1"/>
          </p:cNvSpPr>
          <p:nvPr>
            <p:ph type="dt" sz="half" idx="10"/>
          </p:nvPr>
        </p:nvSpPr>
        <p:spPr/>
        <p:txBody>
          <a:bodyPr/>
          <a:lstStyle>
            <a:lvl1pPr>
              <a:defRPr sz="1200" b="1">
                <a:solidFill>
                  <a:schemeClr val="bg1"/>
                </a:solidFill>
                <a:latin typeface="+mn-lt"/>
              </a:defRPr>
            </a:lvl1pPr>
          </a:lstStyle>
          <a:p>
            <a:pPr>
              <a:defRPr/>
            </a:pPr>
            <a:endParaRPr lang="en-GB" altLang="en-US"/>
          </a:p>
        </p:txBody>
      </p:sp>
      <p:sp>
        <p:nvSpPr>
          <p:cNvPr id="8" name="Rectangle 7"/>
          <p:cNvSpPr>
            <a:spLocks noGrp="1" noChangeArrowheads="1"/>
          </p:cNvSpPr>
          <p:nvPr>
            <p:ph type="ftr" sz="quarter" idx="11"/>
          </p:nvPr>
        </p:nvSpPr>
        <p:spPr/>
        <p:txBody>
          <a:bodyPr/>
          <a:lstStyle>
            <a:lvl1pPr>
              <a:defRPr>
                <a:solidFill>
                  <a:schemeClr val="bg1"/>
                </a:solidFill>
                <a:latin typeface="+mn-lt"/>
              </a:defRPr>
            </a:lvl1pPr>
          </a:lstStyle>
          <a:p>
            <a:pPr>
              <a:defRPr/>
            </a:pPr>
            <a:endParaRPr lang="en-GB" altLang="en-US"/>
          </a:p>
        </p:txBody>
      </p:sp>
      <p:sp>
        <p:nvSpPr>
          <p:cNvPr id="9" name="Rectangle 8"/>
          <p:cNvSpPr>
            <a:spLocks noGrp="1" noChangeArrowheads="1"/>
          </p:cNvSpPr>
          <p:nvPr>
            <p:ph type="sldNum" sz="quarter" idx="12"/>
          </p:nvPr>
        </p:nvSpPr>
        <p:spPr/>
        <p:txBody>
          <a:bodyPr/>
          <a:lstStyle>
            <a:lvl1pPr>
              <a:defRPr>
                <a:solidFill>
                  <a:schemeClr val="bg1"/>
                </a:solidFill>
                <a:latin typeface="Verdana" charset="0"/>
              </a:defRPr>
            </a:lvl1pPr>
          </a:lstStyle>
          <a:p>
            <a:pPr>
              <a:defRPr/>
            </a:pPr>
            <a:fld id="{6F27FFF2-EA06-9E4D-B838-27D63D86BD3A}" type="slidenum">
              <a:rPr lang="en-GB"/>
              <a:pPr>
                <a:defRPr/>
              </a:pPr>
              <a:t>‹#›</a:t>
            </a:fld>
            <a:endParaRPr lang="en-GB"/>
          </a:p>
        </p:txBody>
      </p:sp>
    </p:spTree>
    <p:extLst>
      <p:ext uri="{BB962C8B-B14F-4D97-AF65-F5344CB8AC3E}">
        <p14:creationId xmlns:p14="http://schemas.microsoft.com/office/powerpoint/2010/main" val="3996769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BE649BC0-0818-014C-A303-4D8A785098A7}" type="slidenum">
              <a:rPr lang="en-GB"/>
              <a:pPr>
                <a:defRPr/>
              </a:pPr>
              <a:t>‹#›</a:t>
            </a:fld>
            <a:endParaRPr lang="en-GB"/>
          </a:p>
        </p:txBody>
      </p:sp>
    </p:spTree>
    <p:extLst>
      <p:ext uri="{BB962C8B-B14F-4D97-AF65-F5344CB8AC3E}">
        <p14:creationId xmlns:p14="http://schemas.microsoft.com/office/powerpoint/2010/main" val="175802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87A6C507-EE3B-804B-9945-23616BA2A567}" type="slidenum">
              <a:rPr lang="en-GB"/>
              <a:pPr>
                <a:defRPr/>
              </a:pPr>
              <a:t>‹#›</a:t>
            </a:fld>
            <a:endParaRPr lang="en-GB"/>
          </a:p>
        </p:txBody>
      </p:sp>
    </p:spTree>
    <p:extLst>
      <p:ext uri="{BB962C8B-B14F-4D97-AF65-F5344CB8AC3E}">
        <p14:creationId xmlns:p14="http://schemas.microsoft.com/office/powerpoint/2010/main" val="4114397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2492375"/>
            <a:ext cx="4038600" cy="35290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1CF0CA64-16FD-344A-93BD-C31A84145424}" type="slidenum">
              <a:rPr lang="en-GB"/>
              <a:pPr>
                <a:defRPr/>
              </a:pPr>
              <a:t>‹#›</a:t>
            </a:fld>
            <a:endParaRPr lang="en-GB"/>
          </a:p>
        </p:txBody>
      </p:sp>
    </p:spTree>
    <p:extLst>
      <p:ext uri="{BB962C8B-B14F-4D97-AF65-F5344CB8AC3E}">
        <p14:creationId xmlns:p14="http://schemas.microsoft.com/office/powerpoint/2010/main" val="46144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p:cNvSpPr>
            <a:spLocks noGrp="1" noChangeArrowheads="1"/>
          </p:cNvSpPr>
          <p:nvPr>
            <p:ph type="sldNum" sz="quarter" idx="12"/>
          </p:nvPr>
        </p:nvSpPr>
        <p:spPr>
          <a:ln/>
        </p:spPr>
        <p:txBody>
          <a:bodyPr/>
          <a:lstStyle>
            <a:lvl1pPr>
              <a:defRPr/>
            </a:lvl1pPr>
          </a:lstStyle>
          <a:p>
            <a:pPr>
              <a:defRPr/>
            </a:pPr>
            <a:fld id="{D77299DD-2729-3E46-880E-550A60573DC4}" type="slidenum">
              <a:rPr lang="en-GB"/>
              <a:pPr>
                <a:defRPr/>
              </a:pPr>
              <a:t>‹#›</a:t>
            </a:fld>
            <a:endParaRPr lang="en-GB"/>
          </a:p>
        </p:txBody>
      </p:sp>
    </p:spTree>
    <p:extLst>
      <p:ext uri="{BB962C8B-B14F-4D97-AF65-F5344CB8AC3E}">
        <p14:creationId xmlns:p14="http://schemas.microsoft.com/office/powerpoint/2010/main" val="414276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p:cNvSpPr>
            <a:spLocks noGrp="1" noChangeArrowheads="1"/>
          </p:cNvSpPr>
          <p:nvPr>
            <p:ph type="sldNum" sz="quarter" idx="12"/>
          </p:nvPr>
        </p:nvSpPr>
        <p:spPr>
          <a:ln/>
        </p:spPr>
        <p:txBody>
          <a:bodyPr/>
          <a:lstStyle>
            <a:lvl1pPr>
              <a:defRPr/>
            </a:lvl1pPr>
          </a:lstStyle>
          <a:p>
            <a:pPr>
              <a:defRPr/>
            </a:pPr>
            <a:fld id="{D30F99E4-540F-7C4E-9737-030167016E19}" type="slidenum">
              <a:rPr lang="en-GB"/>
              <a:pPr>
                <a:defRPr/>
              </a:pPr>
              <a:t>‹#›</a:t>
            </a:fld>
            <a:endParaRPr lang="en-GB"/>
          </a:p>
        </p:txBody>
      </p:sp>
    </p:spTree>
    <p:extLst>
      <p:ext uri="{BB962C8B-B14F-4D97-AF65-F5344CB8AC3E}">
        <p14:creationId xmlns:p14="http://schemas.microsoft.com/office/powerpoint/2010/main" val="1343464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p:cNvSpPr>
            <a:spLocks noGrp="1" noChangeArrowheads="1"/>
          </p:cNvSpPr>
          <p:nvPr>
            <p:ph type="sldNum" sz="quarter" idx="12"/>
          </p:nvPr>
        </p:nvSpPr>
        <p:spPr>
          <a:ln/>
        </p:spPr>
        <p:txBody>
          <a:bodyPr/>
          <a:lstStyle>
            <a:lvl1pPr>
              <a:defRPr/>
            </a:lvl1pPr>
          </a:lstStyle>
          <a:p>
            <a:pPr>
              <a:defRPr/>
            </a:pPr>
            <a:fld id="{5CDFDC78-612E-C04A-A021-816786AC2980}" type="slidenum">
              <a:rPr lang="en-GB"/>
              <a:pPr>
                <a:defRPr/>
              </a:pPr>
              <a:t>‹#›</a:t>
            </a:fld>
            <a:endParaRPr lang="en-GB"/>
          </a:p>
        </p:txBody>
      </p:sp>
    </p:spTree>
    <p:extLst>
      <p:ext uri="{BB962C8B-B14F-4D97-AF65-F5344CB8AC3E}">
        <p14:creationId xmlns:p14="http://schemas.microsoft.com/office/powerpoint/2010/main" val="1626455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BB1478D4-E230-8447-94CE-14C16283A4FA}" type="slidenum">
              <a:rPr lang="en-GB"/>
              <a:pPr>
                <a:defRPr/>
              </a:pPr>
              <a:t>‹#›</a:t>
            </a:fld>
            <a:endParaRPr lang="en-GB"/>
          </a:p>
        </p:txBody>
      </p:sp>
    </p:spTree>
    <p:extLst>
      <p:ext uri="{BB962C8B-B14F-4D97-AF65-F5344CB8AC3E}">
        <p14:creationId xmlns:p14="http://schemas.microsoft.com/office/powerpoint/2010/main" val="790439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p:cNvSpPr>
            <a:spLocks noGrp="1" noChangeArrowheads="1"/>
          </p:cNvSpPr>
          <p:nvPr>
            <p:ph type="sldNum" sz="quarter" idx="12"/>
          </p:nvPr>
        </p:nvSpPr>
        <p:spPr>
          <a:ln/>
        </p:spPr>
        <p:txBody>
          <a:bodyPr/>
          <a:lstStyle>
            <a:lvl1pPr>
              <a:defRPr/>
            </a:lvl1pPr>
          </a:lstStyle>
          <a:p>
            <a:pPr>
              <a:defRPr/>
            </a:pPr>
            <a:fld id="{71CF3293-147F-7E4B-B699-33D0CB5D142D}" type="slidenum">
              <a:rPr lang="en-GB"/>
              <a:pPr>
                <a:defRPr/>
              </a:pPr>
              <a:t>‹#›</a:t>
            </a:fld>
            <a:endParaRPr lang="en-GB"/>
          </a:p>
        </p:txBody>
      </p:sp>
    </p:spTree>
    <p:extLst>
      <p:ext uri="{BB962C8B-B14F-4D97-AF65-F5344CB8AC3E}">
        <p14:creationId xmlns:p14="http://schemas.microsoft.com/office/powerpoint/2010/main" val="960630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D066F2BC-61B7-5A4F-8841-FD1B8C3FD2A0}" type="slidenum">
              <a:rPr lang="en-GB"/>
              <a:pPr>
                <a:defRPr/>
              </a:pPr>
              <a:t>‹#›</a:t>
            </a:fld>
            <a:endParaRPr lang="en-GB"/>
          </a:p>
        </p:txBody>
      </p:sp>
    </p:spTree>
    <p:extLst>
      <p:ext uri="{BB962C8B-B14F-4D97-AF65-F5344CB8AC3E}">
        <p14:creationId xmlns:p14="http://schemas.microsoft.com/office/powerpoint/2010/main" val="2055218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5113" y="1339850"/>
            <a:ext cx="2071687" cy="46815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95288" y="1339850"/>
            <a:ext cx="6067425" cy="46815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45098043-7BCC-A34C-B1CC-DA433B2D681D}" type="slidenum">
              <a:rPr lang="en-GB"/>
              <a:pPr>
                <a:defRPr/>
              </a:pPr>
              <a:t>‹#›</a:t>
            </a:fld>
            <a:endParaRPr lang="en-GB"/>
          </a:p>
        </p:txBody>
      </p:sp>
    </p:spTree>
    <p:extLst>
      <p:ext uri="{BB962C8B-B14F-4D97-AF65-F5344CB8AC3E}">
        <p14:creationId xmlns:p14="http://schemas.microsoft.com/office/powerpoint/2010/main" val="2404220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JDH 1 Column Layout">
    <p:spTree>
      <p:nvGrpSpPr>
        <p:cNvPr id="1" name=""/>
        <p:cNvGrpSpPr/>
        <p:nvPr/>
      </p:nvGrpSpPr>
      <p:grpSpPr>
        <a:xfrm>
          <a:off x="0" y="0"/>
          <a:ext cx="0" cy="0"/>
          <a:chOff x="0" y="0"/>
          <a:chExt cx="0" cy="0"/>
        </a:xfrm>
      </p:grpSpPr>
      <p:sp>
        <p:nvSpPr>
          <p:cNvPr id="4" name="Rechthoek 3"/>
          <p:cNvSpPr>
            <a:spLocks noChangeArrowheads="1"/>
          </p:cNvSpPr>
          <p:nvPr userDrawn="1"/>
        </p:nvSpPr>
        <p:spPr bwMode="auto">
          <a:xfrm>
            <a:off x="185738" y="6680200"/>
            <a:ext cx="8780462" cy="185738"/>
          </a:xfrm>
          <a:prstGeom prst="rect">
            <a:avLst/>
          </a:prstGeom>
          <a:solidFill>
            <a:srgbClr val="828912"/>
          </a:solidFill>
          <a:ln>
            <a:noFill/>
          </a:ln>
          <a:effectLst>
            <a:outerShdw blurRad="63500" dist="23000" dir="5400000" rotWithShape="0">
              <a:srgbClr val="000000">
                <a:alpha val="34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defRPr/>
            </a:pPr>
            <a:r>
              <a:rPr lang="nl-NL">
                <a:solidFill>
                  <a:srgbClr val="FFFFFF"/>
                </a:solidFill>
              </a:rPr>
              <a:t> </a:t>
            </a:r>
          </a:p>
        </p:txBody>
      </p:sp>
      <p:sp>
        <p:nvSpPr>
          <p:cNvPr id="7" name="Tijdelijke aanduiding voor tekst 3"/>
          <p:cNvSpPr>
            <a:spLocks noGrp="1"/>
          </p:cNvSpPr>
          <p:nvPr>
            <p:ph type="body" sz="half" idx="13"/>
          </p:nvPr>
        </p:nvSpPr>
        <p:spPr>
          <a:xfrm>
            <a:off x="1835696" y="1474241"/>
            <a:ext cx="6840760" cy="4691063"/>
          </a:xfrm>
        </p:spPr>
        <p:txBody>
          <a:bodyPr/>
          <a:lstStyle>
            <a:lvl1pPr marL="342900" indent="-342900" algn="l" defTabSz="914400" rtl="0" eaLnBrk="1" latinLnBrk="0" hangingPunct="1">
              <a:spcBef>
                <a:spcPct val="20000"/>
              </a:spcBef>
              <a:buFont typeface="Arial"/>
              <a:buChar char="•"/>
              <a:defRPr lang="nl-NL" sz="2200" kern="1200" baseline="0" dirty="0" smtClean="0">
                <a:solidFill>
                  <a:srgbClr val="000000"/>
                </a:solidFill>
                <a:latin typeface="+mn-lt"/>
                <a:ea typeface="+mn-ea"/>
                <a:cs typeface="+mn-cs"/>
              </a:defRPr>
            </a:lvl1pPr>
            <a:lvl2pPr marL="457200" indent="0">
              <a:buNone/>
              <a:defRPr sz="2000"/>
            </a:lvl2pPr>
            <a:lvl3pPr marL="914400" indent="0">
              <a:buNone/>
              <a:defRPr sz="1800"/>
            </a:lvl3pPr>
            <a:lvl4pPr marL="1371600" indent="0">
              <a:buNone/>
              <a:defRPr sz="1600"/>
            </a:lvl4pPr>
            <a:lvl5pPr marL="1828800" indent="0">
              <a:buNone/>
              <a:defRPr sz="14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dirty="0" smtClean="0"/>
          </a:p>
        </p:txBody>
      </p:sp>
      <p:sp>
        <p:nvSpPr>
          <p:cNvPr id="13" name="Titel 1"/>
          <p:cNvSpPr>
            <a:spLocks noGrp="1"/>
          </p:cNvSpPr>
          <p:nvPr>
            <p:ph type="title"/>
          </p:nvPr>
        </p:nvSpPr>
        <p:spPr>
          <a:xfrm>
            <a:off x="1835696" y="274638"/>
            <a:ext cx="6851104" cy="1143000"/>
          </a:xfrm>
        </p:spPr>
        <p:txBody>
          <a:bodyPr/>
          <a:lstStyle>
            <a:lvl1pPr marL="0" indent="0" algn="l" defTabSz="457200" rtl="0" eaLnBrk="1" fontAlgn="base" hangingPunct="1">
              <a:spcBef>
                <a:spcPct val="20000"/>
              </a:spcBef>
              <a:spcAft>
                <a:spcPct val="0"/>
              </a:spcAft>
              <a:buFont typeface="Arial" pitchFamily="80" charset="0"/>
              <a:buNone/>
              <a:defRPr lang="nl-NL" sz="3200" kern="1200" dirty="0">
                <a:solidFill>
                  <a:srgbClr val="7C892B"/>
                </a:solidFill>
                <a:latin typeface="+mj-lt"/>
                <a:ea typeface="ＭＳ Ｐゴシック" charset="-128"/>
                <a:cs typeface="ＭＳ Ｐゴシック" charset="-128"/>
              </a:defRPr>
            </a:lvl1pPr>
          </a:lstStyle>
          <a:p>
            <a:r>
              <a:rPr lang="en-US" smtClean="0"/>
              <a:t>Click to edit Master title style</a:t>
            </a:r>
            <a:endParaRPr lang="nl-NL" dirty="0"/>
          </a:p>
        </p:txBody>
      </p:sp>
      <p:sp>
        <p:nvSpPr>
          <p:cNvPr id="5" name="Tijdelijke aanduiding voor voettekst 4"/>
          <p:cNvSpPr>
            <a:spLocks noGrp="1"/>
          </p:cNvSpPr>
          <p:nvPr>
            <p:ph type="ftr" sz="quarter" idx="14"/>
          </p:nvPr>
        </p:nvSpPr>
        <p:spPr>
          <a:xfrm>
            <a:off x="179388" y="6237288"/>
            <a:ext cx="1871662" cy="365125"/>
          </a:xfrm>
        </p:spPr>
        <p:txBody>
          <a:bodyPr/>
          <a:lstStyle>
            <a:lvl1pPr algn="l">
              <a:defRPr/>
            </a:lvl1pPr>
          </a:lstStyle>
          <a:p>
            <a:pPr>
              <a:defRPr/>
            </a:pPr>
            <a:r>
              <a:rPr lang="nl-BE"/>
              <a:t>ECDPM</a:t>
            </a:r>
          </a:p>
        </p:txBody>
      </p:sp>
      <p:sp>
        <p:nvSpPr>
          <p:cNvPr id="6" name="Tijdelijke aanduiding voor dianummer 5"/>
          <p:cNvSpPr>
            <a:spLocks noGrp="1"/>
          </p:cNvSpPr>
          <p:nvPr>
            <p:ph type="sldNum" sz="quarter" idx="15"/>
          </p:nvPr>
        </p:nvSpPr>
        <p:spPr>
          <a:xfrm>
            <a:off x="7596188" y="6237288"/>
            <a:ext cx="1368425" cy="365125"/>
          </a:xfrm>
        </p:spPr>
        <p:txBody>
          <a:bodyPr/>
          <a:lstStyle>
            <a:lvl1pPr>
              <a:defRPr/>
            </a:lvl1pPr>
          </a:lstStyle>
          <a:p>
            <a:pPr>
              <a:defRPr/>
            </a:pPr>
            <a:r>
              <a:rPr lang="nl-BE"/>
              <a:t>Page </a:t>
            </a:r>
            <a:fld id="{74144C74-1D86-1B4E-87EA-12B1D003EDB2}" type="slidenum">
              <a:rPr lang="nl-BE"/>
              <a:pPr>
                <a:defRPr/>
              </a:pPr>
              <a:t>‹#›</a:t>
            </a:fld>
            <a:endParaRPr lang="nl-BE"/>
          </a:p>
        </p:txBody>
      </p:sp>
    </p:spTree>
    <p:extLst>
      <p:ext uri="{BB962C8B-B14F-4D97-AF65-F5344CB8AC3E}">
        <p14:creationId xmlns:p14="http://schemas.microsoft.com/office/powerpoint/2010/main" val="302978797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95288" y="1339850"/>
            <a:ext cx="822960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GB"/>
              <a:t>Title</a:t>
            </a:r>
          </a:p>
        </p:txBody>
      </p:sp>
      <p:sp>
        <p:nvSpPr>
          <p:cNvPr id="1027" name="Rectangle 3"/>
          <p:cNvSpPr>
            <a:spLocks noGrp="1" noChangeArrowheads="1"/>
          </p:cNvSpPr>
          <p:nvPr>
            <p:ph type="body" idx="1"/>
          </p:nvPr>
        </p:nvSpPr>
        <p:spPr bwMode="auto">
          <a:xfrm>
            <a:off x="457200" y="2492375"/>
            <a:ext cx="8229600" cy="3529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fr-BE"/>
              <a:t>Second level</a:t>
            </a:r>
            <a:endParaRPr lang="en-GB"/>
          </a:p>
          <a:p>
            <a:pPr lvl="1"/>
            <a:r>
              <a:rPr lang="en-GB"/>
              <a:t>Third level</a:t>
            </a:r>
          </a:p>
          <a:p>
            <a:pPr lvl="2"/>
            <a:r>
              <a:rPr lang="en-GB"/>
              <a:t>- Fourth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tx1"/>
                </a:solidFill>
                <a:latin typeface="Arial" pitchFamily="34" charset="0"/>
                <a:ea typeface="+mn-ea"/>
                <a:cs typeface="+mn-cs"/>
              </a:defRPr>
            </a:lvl1pPr>
          </a:lstStyle>
          <a:p>
            <a:pPr>
              <a:defRPr/>
            </a:pPr>
            <a:endParaRPr lang="en-GB"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chemeClr val="tx1"/>
                </a:solidFill>
                <a:latin typeface="Arial" pitchFamily="34" charset="0"/>
                <a:ea typeface="+mn-ea"/>
                <a:cs typeface="+mn-cs"/>
              </a:defRPr>
            </a:lvl1pPr>
          </a:lstStyle>
          <a:p>
            <a:pPr>
              <a:defRPr/>
            </a:pPr>
            <a:endParaRPr lang="en-GB"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latin typeface="Arial" charset="0"/>
              </a:defRPr>
            </a:lvl1pPr>
          </a:lstStyle>
          <a:p>
            <a:pPr>
              <a:defRPr/>
            </a:pPr>
            <a:fld id="{0C17D7A1-BB6C-9046-8C1D-8143623D1BCE}" type="slidenum">
              <a:rPr lang="en-GB"/>
              <a:pPr>
                <a:defRPr/>
              </a:pPr>
              <a:t>‹#›</a:t>
            </a:fld>
            <a:endParaRPr lang="en-GB"/>
          </a:p>
        </p:txBody>
      </p:sp>
      <p:sp>
        <p:nvSpPr>
          <p:cNvPr id="15" name="Rectangle 14"/>
          <p:cNvSpPr/>
          <p:nvPr/>
        </p:nvSpPr>
        <p:spPr>
          <a:xfrm>
            <a:off x="0" y="0"/>
            <a:ext cx="9144000" cy="957263"/>
          </a:xfrm>
          <a:prstGeom prst="rect">
            <a:avLst/>
          </a:prstGeom>
          <a:solidFill>
            <a:srgbClr val="0F5494"/>
          </a:solidFill>
          <a:ln>
            <a:solidFill>
              <a:srgbClr val="0F549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fontAlgn="auto">
              <a:spcBef>
                <a:spcPts val="0"/>
              </a:spcBef>
              <a:spcAft>
                <a:spcPts val="0"/>
              </a:spcAft>
              <a:defRPr/>
            </a:pPr>
            <a:endParaRPr lang="en-US" sz="1800"/>
          </a:p>
        </p:txBody>
      </p:sp>
      <p:sp>
        <p:nvSpPr>
          <p:cNvPr id="7" name="Rectangle 6"/>
          <p:cNvSpPr>
            <a:spLocks noChangeArrowheads="1"/>
          </p:cNvSpPr>
          <p:nvPr/>
        </p:nvSpPr>
        <p:spPr bwMode="auto">
          <a:xfrm>
            <a:off x="4262438" y="6659563"/>
            <a:ext cx="611187" cy="198437"/>
          </a:xfrm>
          <a:prstGeom prst="rect">
            <a:avLst/>
          </a:prstGeom>
          <a:solidFill>
            <a:srgbClr val="133176"/>
          </a:solidFill>
          <a:ln w="9525">
            <a:solidFill>
              <a:srgbClr val="133176"/>
            </a:solidFill>
            <a:miter lim="800000"/>
            <a:headEnd/>
            <a:tailEnd/>
          </a:ln>
          <a:effectLst>
            <a:outerShdw blurRad="40000" dist="23000" dir="5400000" rotWithShape="0">
              <a:srgbClr val="000000">
                <a:alpha val="34998"/>
              </a:srgbClr>
            </a:outerShdw>
          </a:effectLst>
        </p:spPr>
        <p:txBody>
          <a:bodyPr anchor="ctr"/>
          <a:lstStyle/>
          <a:p>
            <a:pPr algn="ctr" defTabSz="457200" fontAlgn="auto">
              <a:spcBef>
                <a:spcPts val="0"/>
              </a:spcBef>
              <a:spcAft>
                <a:spcPts val="0"/>
              </a:spcAft>
              <a:defRPr/>
            </a:pPr>
            <a:endParaRPr lang="en-US" sz="1800">
              <a:solidFill>
                <a:schemeClr val="lt1"/>
              </a:solidFill>
              <a:latin typeface="+mn-lt"/>
              <a:ea typeface="+mn-ea"/>
              <a:cs typeface="+mn-cs"/>
            </a:endParaRPr>
          </a:p>
        </p:txBody>
      </p:sp>
      <p:pic>
        <p:nvPicPr>
          <p:cNvPr id="1033" name="Picture 17" descr="LOGO CE_Vertical_EN_NEG_quadri_HR"/>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3957638" y="258763"/>
            <a:ext cx="1436687"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93"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4" r:id="rId12"/>
  </p:sldLayoutIdLst>
  <p:txStyles>
    <p:titleStyle>
      <a:lvl1pPr marL="358775" indent="-358775" algn="l" rtl="0" eaLnBrk="0" fontAlgn="base" hangingPunct="0">
        <a:spcBef>
          <a:spcPct val="0"/>
        </a:spcBef>
        <a:spcAft>
          <a:spcPct val="0"/>
        </a:spcAft>
        <a:defRPr sz="3000" b="1">
          <a:solidFill>
            <a:srgbClr val="0F5494"/>
          </a:solidFill>
          <a:latin typeface="+mj-lt"/>
          <a:ea typeface="MS PGothic" pitchFamily="34" charset="-128"/>
          <a:cs typeface="MS PGothic" charset="0"/>
        </a:defRPr>
      </a:lvl1pPr>
      <a:lvl2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2pPr>
      <a:lvl3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3pPr>
      <a:lvl4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4pPr>
      <a:lvl5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p:titleStyle>
    <p:bodyStyle>
      <a:lvl1pPr marL="342900" indent="-342900" algn="l" rtl="0" eaLnBrk="0" fontAlgn="base" hangingPunct="0">
        <a:spcBef>
          <a:spcPct val="20000"/>
        </a:spcBef>
        <a:spcAft>
          <a:spcPct val="0"/>
        </a:spcAft>
        <a:buClr>
          <a:schemeClr val="bg1"/>
        </a:buClr>
        <a:buChar char="•"/>
        <a:defRPr sz="2400" i="1">
          <a:solidFill>
            <a:srgbClr val="0F5494"/>
          </a:solidFill>
          <a:latin typeface="+mn-lt"/>
          <a:ea typeface="MS PGothic" pitchFamily="34" charset="-128"/>
          <a:cs typeface="MS PGothic" charset="0"/>
        </a:defRPr>
      </a:lvl1pPr>
      <a:lvl2pPr marL="742950" indent="-285750" algn="l" rtl="0" eaLnBrk="0" fontAlgn="base" hangingPunct="0">
        <a:spcBef>
          <a:spcPct val="20000"/>
        </a:spcBef>
        <a:spcAft>
          <a:spcPct val="0"/>
        </a:spcAft>
        <a:buClr>
          <a:srgbClr val="009FBA"/>
        </a:buClr>
        <a:buChar char="•"/>
        <a:defRPr sz="2000" b="1">
          <a:solidFill>
            <a:srgbClr val="0F5494"/>
          </a:solidFill>
          <a:latin typeface="+mn-lt"/>
          <a:ea typeface="MS PGothic" pitchFamily="34" charset="-128"/>
          <a:cs typeface="MS PGothic" charset="0"/>
        </a:defRPr>
      </a:lvl2pPr>
      <a:lvl3pPr marL="1143000" indent="-228600" algn="l" rtl="0" eaLnBrk="0" fontAlgn="base" hangingPunct="0">
        <a:spcBef>
          <a:spcPct val="20000"/>
        </a:spcBef>
        <a:spcAft>
          <a:spcPct val="0"/>
        </a:spcAft>
        <a:defRPr sz="1400">
          <a:solidFill>
            <a:srgbClr val="0F5494"/>
          </a:solidFill>
          <a:latin typeface="+mn-lt"/>
          <a:ea typeface="MS PGothic" pitchFamily="34" charset="-128"/>
          <a:cs typeface="MS PGothic"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ea typeface="MS PGothic" pitchFamily="34" charset="-128"/>
          <a:cs typeface="MS PGothic"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ea typeface="MS PGothic" pitchFamily="34" charset="-128"/>
          <a:cs typeface="MS PGothic" charset="0"/>
        </a:defRPr>
      </a:lvl5pPr>
      <a:lvl6pPr marL="2514600" indent="-228600" algn="l" rtl="0" eaLnBrk="1" fontAlgn="base" hangingPunct="1">
        <a:spcBef>
          <a:spcPct val="20000"/>
        </a:spcBef>
        <a:spcAft>
          <a:spcPct val="0"/>
        </a:spcAft>
        <a:buChar char="»"/>
        <a:defRPr sz="2000">
          <a:solidFill>
            <a:schemeClr val="tx1"/>
          </a:solidFill>
          <a:latin typeface="Arial" pitchFamily="34" charset="0"/>
        </a:defRPr>
      </a:lvl6pPr>
      <a:lvl7pPr marL="2971800" indent="-228600" algn="l" rtl="0" eaLnBrk="1" fontAlgn="base" hangingPunct="1">
        <a:spcBef>
          <a:spcPct val="20000"/>
        </a:spcBef>
        <a:spcAft>
          <a:spcPct val="0"/>
        </a:spcAft>
        <a:buChar char="»"/>
        <a:defRPr sz="2000">
          <a:solidFill>
            <a:schemeClr val="tx1"/>
          </a:solidFill>
          <a:latin typeface="Arial" pitchFamily="34" charset="0"/>
        </a:defRPr>
      </a:lvl7pPr>
      <a:lvl8pPr marL="3429000" indent="-228600" algn="l" rtl="0" eaLnBrk="1" fontAlgn="base" hangingPunct="1">
        <a:spcBef>
          <a:spcPct val="20000"/>
        </a:spcBef>
        <a:spcAft>
          <a:spcPct val="0"/>
        </a:spcAft>
        <a:buChar char="»"/>
        <a:defRPr sz="2000">
          <a:solidFill>
            <a:schemeClr val="tx1"/>
          </a:solidFill>
          <a:latin typeface="Arial" pitchFamily="34" charset="0"/>
        </a:defRPr>
      </a:lvl8pPr>
      <a:lvl9pPr marL="3886200" indent="-228600" algn="l" rtl="0" eaLnBrk="1" fontAlgn="base" hangingPunct="1">
        <a:spcBef>
          <a:spcPct val="20000"/>
        </a:spcBef>
        <a:spcAft>
          <a:spcPct val="0"/>
        </a:spcAft>
        <a:buChar char="»"/>
        <a:defRPr sz="2000">
          <a:solidFill>
            <a:schemeClr val="tx1"/>
          </a:solidFill>
          <a:latin typeface="Arial"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jpe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9.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0.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4" Type="http://schemas.openxmlformats.org/officeDocument/2006/relationships/image" Target="../media/image25.jpeg"/><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7.pn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5"/>
          <p:cNvSpPr>
            <a:spLocks noGrp="1" noChangeArrowheads="1"/>
          </p:cNvSpPr>
          <p:nvPr>
            <p:ph type="ctrTitle"/>
          </p:nvPr>
        </p:nvSpPr>
        <p:spPr>
          <a:xfrm>
            <a:off x="107950" y="404813"/>
            <a:ext cx="8863013" cy="4679950"/>
          </a:xfrm>
        </p:spPr>
        <p:txBody>
          <a:bodyPr/>
          <a:lstStyle/>
          <a:p>
            <a:pPr indent="0" algn="ctr" eaLnBrk="1" hangingPunct="1">
              <a:defRPr/>
            </a:pPr>
            <a:r>
              <a:rPr lang="en-GB" sz="2400" dirty="0">
                <a:solidFill>
                  <a:srgbClr val="E7B400"/>
                </a:solidFill>
                <a:latin typeface="Verdana" charset="0"/>
                <a:ea typeface="MS PGothic" charset="0"/>
              </a:rPr>
              <a:t/>
            </a:r>
            <a:br>
              <a:rPr lang="en-GB" sz="2400" dirty="0">
                <a:solidFill>
                  <a:srgbClr val="E7B400"/>
                </a:solidFill>
                <a:latin typeface="Verdana" charset="0"/>
                <a:ea typeface="MS PGothic" charset="0"/>
              </a:rPr>
            </a:br>
            <a:r>
              <a:rPr lang="en-GB" sz="2400" dirty="0">
                <a:solidFill>
                  <a:srgbClr val="E7B400"/>
                </a:solidFill>
                <a:latin typeface="Verdana" charset="0"/>
                <a:ea typeface="MS PGothic" charset="0"/>
              </a:rPr>
              <a:t/>
            </a:r>
            <a:br>
              <a:rPr lang="en-GB" sz="2400" dirty="0">
                <a:solidFill>
                  <a:srgbClr val="E7B400"/>
                </a:solidFill>
                <a:latin typeface="Verdana" charset="0"/>
                <a:ea typeface="MS PGothic" charset="0"/>
              </a:rPr>
            </a:br>
            <a:r>
              <a:rPr lang="en-GB" sz="2400" dirty="0">
                <a:solidFill>
                  <a:srgbClr val="E7B400"/>
                </a:solidFill>
                <a:latin typeface="Verdana" charset="0"/>
                <a:ea typeface="MS PGothic" charset="0"/>
              </a:rPr>
              <a:t/>
            </a:r>
            <a:br>
              <a:rPr lang="en-GB" sz="2400" dirty="0">
                <a:solidFill>
                  <a:srgbClr val="E7B400"/>
                </a:solidFill>
                <a:latin typeface="Verdana" charset="0"/>
                <a:ea typeface="MS PGothic" charset="0"/>
              </a:rPr>
            </a:br>
            <a:r>
              <a:rPr lang="en-GB" sz="2400" dirty="0">
                <a:solidFill>
                  <a:srgbClr val="E7B400"/>
                </a:solidFill>
                <a:latin typeface="Verdana" charset="0"/>
                <a:ea typeface="MS PGothic" charset="0"/>
              </a:rPr>
              <a:t/>
            </a:r>
            <a:br>
              <a:rPr lang="en-GB" sz="2400" dirty="0">
                <a:solidFill>
                  <a:srgbClr val="E7B400"/>
                </a:solidFill>
                <a:latin typeface="Verdana" charset="0"/>
                <a:ea typeface="MS PGothic" charset="0"/>
              </a:rPr>
            </a:br>
            <a:r>
              <a:rPr lang="en-GB" sz="2400" dirty="0">
                <a:solidFill>
                  <a:srgbClr val="E7B400"/>
                </a:solidFill>
                <a:latin typeface="Verdana" charset="0"/>
                <a:ea typeface="MS PGothic" charset="0"/>
              </a:rPr>
              <a:t/>
            </a:r>
            <a:br>
              <a:rPr lang="en-GB" sz="2400" dirty="0">
                <a:solidFill>
                  <a:srgbClr val="E7B400"/>
                </a:solidFill>
                <a:latin typeface="Verdana" charset="0"/>
                <a:ea typeface="MS PGothic" charset="0"/>
              </a:rPr>
            </a:br>
            <a:r>
              <a:rPr lang="en-GB" sz="2400" dirty="0">
                <a:latin typeface="Verdana" charset="0"/>
                <a:ea typeface="MS PGothic" charset="0"/>
              </a:rPr>
              <a:t/>
            </a:r>
            <a:br>
              <a:rPr lang="en-GB" sz="2400" dirty="0">
                <a:latin typeface="Verdana" charset="0"/>
                <a:ea typeface="MS PGothic" charset="0"/>
              </a:rPr>
            </a:br>
            <a:r>
              <a:rPr lang="fr-FR" sz="2400" dirty="0" smtClean="0">
                <a:latin typeface="Verdana" charset="0"/>
                <a:ea typeface="MS PGothic" charset="0"/>
              </a:rPr>
              <a:t>Session 1.5 </a:t>
            </a:r>
            <a:br>
              <a:rPr lang="fr-FR" sz="2400" dirty="0" smtClean="0">
                <a:latin typeface="Verdana" charset="0"/>
                <a:ea typeface="MS PGothic" charset="0"/>
              </a:rPr>
            </a:br>
            <a:r>
              <a:rPr lang="fr-FR" sz="2400" dirty="0" smtClean="0">
                <a:latin typeface="Verdana" charset="0"/>
                <a:ea typeface="MS PGothic" charset="0"/>
              </a:rPr>
              <a:t>LA NOUVELLE VISION DE L'UE EN MATIERE DE DECENTRALISATION ET LE ROLE DES AL DANS LE DEVELOPPEMENT</a:t>
            </a:r>
            <a:br>
              <a:rPr lang="fr-FR" sz="2400" dirty="0" smtClean="0">
                <a:latin typeface="Verdana" charset="0"/>
                <a:ea typeface="MS PGothic" charset="0"/>
              </a:rPr>
            </a:br>
            <a:r>
              <a:rPr lang="fr-FR" sz="2400" dirty="0" smtClean="0">
                <a:latin typeface="Verdana" charset="0"/>
                <a:ea typeface="MS PGothic" charset="0"/>
              </a:rPr>
              <a:t/>
            </a:r>
            <a:br>
              <a:rPr lang="fr-FR" sz="2400" dirty="0" smtClean="0">
                <a:latin typeface="Verdana" charset="0"/>
                <a:ea typeface="MS PGothic" charset="0"/>
              </a:rPr>
            </a:br>
            <a:r>
              <a:rPr lang="fr-FR" sz="2400" dirty="0" smtClean="0">
                <a:latin typeface="Verdana" charset="0"/>
                <a:ea typeface="MS PGothic" charset="0"/>
              </a:rPr>
              <a:t>Jorge Rodríguez Bilbao </a:t>
            </a:r>
            <a:br>
              <a:rPr lang="fr-FR" sz="2400" dirty="0" smtClean="0">
                <a:latin typeface="Verdana" charset="0"/>
                <a:ea typeface="MS PGothic" charset="0"/>
              </a:rPr>
            </a:br>
            <a:r>
              <a:rPr lang="fr-FR" sz="2400" dirty="0" smtClean="0">
                <a:latin typeface="Verdana" charset="0"/>
                <a:ea typeface="MS PGothic" charset="0"/>
              </a:rPr>
              <a:t>DEVCO UNITE DEVCO   B2</a:t>
            </a:r>
            <a:br>
              <a:rPr lang="fr-FR" sz="2400" dirty="0" smtClean="0">
                <a:latin typeface="Verdana" charset="0"/>
                <a:ea typeface="MS PGothic" charset="0"/>
              </a:rPr>
            </a:br>
            <a:r>
              <a:rPr lang="fr-FR" sz="2400" dirty="0" smtClean="0">
                <a:latin typeface="Verdana" charset="0"/>
                <a:ea typeface="MS PGothic" charset="0"/>
              </a:rPr>
              <a:t>“ SOCIETE CIVILE-AUTORITES LOCALES” </a:t>
            </a:r>
            <a:br>
              <a:rPr lang="fr-FR" sz="2400" dirty="0" smtClean="0">
                <a:latin typeface="Verdana" charset="0"/>
                <a:ea typeface="MS PGothic" charset="0"/>
              </a:rPr>
            </a:br>
            <a:r>
              <a:rPr lang="fr-FR" sz="2400" dirty="0" smtClean="0">
                <a:latin typeface="Verdana" charset="0"/>
                <a:ea typeface="MS PGothic" charset="0"/>
              </a:rPr>
              <a:t>COMISSION EUROPEENNE</a:t>
            </a:r>
            <a:r>
              <a:rPr lang="fr-FR" sz="2400" dirty="0" smtClean="0">
                <a:solidFill>
                  <a:srgbClr val="E7B400"/>
                </a:solidFill>
                <a:latin typeface="Verdana" charset="0"/>
                <a:ea typeface="MS PGothic" charset="0"/>
              </a:rPr>
              <a:t/>
            </a:r>
            <a:br>
              <a:rPr lang="fr-FR" sz="2400" dirty="0" smtClean="0">
                <a:solidFill>
                  <a:srgbClr val="E7B400"/>
                </a:solidFill>
                <a:latin typeface="Verdana" charset="0"/>
                <a:ea typeface="MS PGothic" charset="0"/>
              </a:rPr>
            </a:br>
            <a:r>
              <a:rPr lang="fr-FR" altLang="ja-JP" sz="2400" dirty="0" smtClean="0">
                <a:solidFill>
                  <a:srgbClr val="E7B400"/>
                </a:solidFill>
                <a:latin typeface="Verdana" charset="0"/>
                <a:ea typeface="MS PGothic" charset="0"/>
              </a:rPr>
              <a:t/>
            </a:r>
            <a:br>
              <a:rPr lang="fr-FR" altLang="ja-JP" sz="2400" dirty="0" smtClean="0">
                <a:solidFill>
                  <a:srgbClr val="E7B400"/>
                </a:solidFill>
                <a:latin typeface="Verdana" charset="0"/>
                <a:ea typeface="MS PGothic" charset="0"/>
              </a:rPr>
            </a:br>
            <a:r>
              <a:rPr lang="fr-FR" altLang="ja-JP" sz="2000" b="0" dirty="0" smtClean="0">
                <a:solidFill>
                  <a:srgbClr val="E7B400"/>
                </a:solidFill>
                <a:latin typeface="Verdana" charset="0"/>
                <a:ea typeface="MS PGothic" charset="0"/>
              </a:rPr>
              <a:t>SEMINAIRE </a:t>
            </a:r>
            <a:r>
              <a:rPr lang="fr-FR" altLang="ja-JP" sz="2000" b="0" dirty="0">
                <a:solidFill>
                  <a:srgbClr val="E7B400"/>
                </a:solidFill>
                <a:latin typeface="Verdana" charset="0"/>
                <a:ea typeface="MS PGothic" charset="0"/>
              </a:rPr>
              <a:t>REGIONAL </a:t>
            </a:r>
            <a:br>
              <a:rPr lang="fr-FR" altLang="ja-JP" sz="2000" b="0" dirty="0">
                <a:solidFill>
                  <a:srgbClr val="E7B400"/>
                </a:solidFill>
                <a:latin typeface="Verdana" charset="0"/>
                <a:ea typeface="MS PGothic" charset="0"/>
              </a:rPr>
            </a:br>
            <a:r>
              <a:rPr lang="fr-FR" altLang="ja-JP" sz="2000" b="0" dirty="0">
                <a:solidFill>
                  <a:srgbClr val="E7B400"/>
                </a:solidFill>
                <a:latin typeface="Verdana" charset="0"/>
                <a:ea typeface="MS PGothic" charset="0"/>
              </a:rPr>
              <a:t>décentralisation &amp; Développement Local</a:t>
            </a:r>
            <a:br>
              <a:rPr lang="fr-FR" altLang="ja-JP" sz="2000" b="0" dirty="0">
                <a:solidFill>
                  <a:srgbClr val="E7B400"/>
                </a:solidFill>
                <a:latin typeface="Verdana" charset="0"/>
                <a:ea typeface="MS PGothic" charset="0"/>
              </a:rPr>
            </a:br>
            <a:r>
              <a:rPr lang="fr-FR" altLang="ja-JP" sz="2000" b="0" dirty="0">
                <a:solidFill>
                  <a:srgbClr val="E7B400"/>
                </a:solidFill>
                <a:latin typeface="Verdana" charset="0"/>
                <a:ea typeface="MS PGothic" charset="0"/>
              </a:rPr>
              <a:t>Pays de l'Afrique francophone </a:t>
            </a:r>
            <a:br>
              <a:rPr lang="fr-FR" altLang="ja-JP" sz="2000" b="0" dirty="0">
                <a:solidFill>
                  <a:srgbClr val="E7B400"/>
                </a:solidFill>
                <a:latin typeface="Verdana" charset="0"/>
                <a:ea typeface="MS PGothic" charset="0"/>
              </a:rPr>
            </a:br>
            <a:r>
              <a:rPr lang="fr-FR" altLang="ja-JP" sz="2000" b="0" dirty="0">
                <a:solidFill>
                  <a:srgbClr val="E7B400"/>
                </a:solidFill>
                <a:latin typeface="Verdana" charset="0"/>
                <a:ea typeface="MS PGothic" charset="0"/>
              </a:rPr>
              <a:t>(Nouakchott, Mauritanie, 19-22  Mai  2014)</a:t>
            </a:r>
            <a:endParaRPr lang="fr-FR" sz="2000" b="0" dirty="0">
              <a:latin typeface="Verdana" charset="0"/>
              <a:ea typeface="MS PGothic" charset="0"/>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Grouper 2"/>
          <p:cNvGrpSpPr>
            <a:grpSpLocks/>
          </p:cNvGrpSpPr>
          <p:nvPr/>
        </p:nvGrpSpPr>
        <p:grpSpPr bwMode="auto">
          <a:xfrm>
            <a:off x="611188" y="1125538"/>
            <a:ext cx="7777162" cy="5327650"/>
            <a:chOff x="3995806" y="1431406"/>
            <a:chExt cx="4752371" cy="4791771"/>
          </a:xfrm>
        </p:grpSpPr>
        <p:pic>
          <p:nvPicPr>
            <p:cNvPr id="18434" name="Picture 2" descr="F:\o_Encabezamiento%20cielo.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995806" y="2657776"/>
              <a:ext cx="4752371" cy="356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Content Placeholder 2"/>
            <p:cNvSpPr txBox="1">
              <a:spLocks/>
            </p:cNvSpPr>
            <p:nvPr/>
          </p:nvSpPr>
          <p:spPr bwMode="auto">
            <a:xfrm>
              <a:off x="4523878" y="1431406"/>
              <a:ext cx="3672407" cy="43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endParaRPr lang="en-GB" sz="1400" dirty="0"/>
            </a:p>
            <a:p>
              <a:pPr algn="ctr">
                <a:spcBef>
                  <a:spcPct val="20000"/>
                </a:spcBef>
              </a:pPr>
              <a:r>
                <a:rPr lang="fr-FR" sz="2000" b="1" i="1" dirty="0" smtClean="0"/>
                <a:t>Une nouvelle vision sur le rôle des AL dans le développement…….qui ne tombe pas du ciel! </a:t>
              </a:r>
              <a:endParaRPr lang="fr-FR" sz="2000" dirty="0">
                <a:solidFill>
                  <a:srgbClr val="000000"/>
                </a:solidFill>
              </a:endParaRPr>
            </a:p>
          </p:txBody>
        </p:sp>
      </p:gr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C45CFB76-6B82-4A48-AC1C-ED759EFB9EFA" descr="F3371155-9860-48A9-96D7-72A399F97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3" y="1052736"/>
            <a:ext cx="5184575" cy="5805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8" name="Content Placeholder 2"/>
          <p:cNvSpPr txBox="1">
            <a:spLocks/>
          </p:cNvSpPr>
          <p:nvPr/>
        </p:nvSpPr>
        <p:spPr bwMode="auto">
          <a:xfrm>
            <a:off x="4211961" y="1416919"/>
            <a:ext cx="4874440" cy="367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indent="-45720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1800" b="1" dirty="0" smtClean="0"/>
              <a:t>Longue  </a:t>
            </a:r>
            <a:r>
              <a:rPr lang="fr-FR" sz="1800" b="1" dirty="0"/>
              <a:t>tradition </a:t>
            </a:r>
            <a:r>
              <a:rPr lang="fr-FR" sz="1800" dirty="0" smtClean="0"/>
              <a:t>de travail au </a:t>
            </a:r>
            <a:r>
              <a:rPr lang="fr-FR" sz="1800" b="1" dirty="0" smtClean="0"/>
              <a:t>niveau "local" </a:t>
            </a:r>
            <a:r>
              <a:rPr lang="fr-FR" sz="1800" dirty="0" smtClean="0"/>
              <a:t>au </a:t>
            </a:r>
            <a:r>
              <a:rPr lang="fr-FR" sz="1800" dirty="0"/>
              <a:t>sein de </a:t>
            </a:r>
            <a:r>
              <a:rPr lang="fr-FR" sz="1800" b="1" dirty="0"/>
              <a:t>l'UE </a:t>
            </a:r>
            <a:r>
              <a:rPr lang="fr-FR" sz="1800" dirty="0"/>
              <a:t>(</a:t>
            </a:r>
            <a:r>
              <a:rPr lang="fr-FR" sz="1800" b="1" dirty="0"/>
              <a:t>micro-projet</a:t>
            </a:r>
            <a:r>
              <a:rPr lang="fr-FR" sz="1800" dirty="0"/>
              <a:t>s, programmes d'appui au </a:t>
            </a:r>
            <a:r>
              <a:rPr lang="fr-FR" sz="1800" b="1" dirty="0"/>
              <a:t>développement </a:t>
            </a:r>
            <a:r>
              <a:rPr lang="fr-FR" sz="1800" b="1" dirty="0" smtClean="0"/>
              <a:t>local/rural</a:t>
            </a:r>
            <a:r>
              <a:rPr lang="fr-FR" sz="1800" dirty="0" smtClean="0"/>
              <a:t>, </a:t>
            </a:r>
            <a:r>
              <a:rPr lang="fr-FR" sz="1800" dirty="0"/>
              <a:t>programmes </a:t>
            </a:r>
            <a:r>
              <a:rPr lang="fr-FR" sz="1800" b="1" dirty="0"/>
              <a:t>d'appui à la décentralisation</a:t>
            </a:r>
            <a:r>
              <a:rPr lang="fr-FR" sz="1800" dirty="0"/>
              <a:t>) ; </a:t>
            </a:r>
            <a:endParaRPr lang="fr-FR" sz="1800" dirty="0" smtClean="0"/>
          </a:p>
          <a:p>
            <a:pPr>
              <a:spcBef>
                <a:spcPct val="20000"/>
              </a:spcBef>
              <a:buFontTx/>
              <a:buAutoNum type="circleNumDbPlain"/>
            </a:pPr>
            <a:r>
              <a:rPr lang="fr-FR" sz="1800" b="1" dirty="0"/>
              <a:t>Contexte international en pleine </a:t>
            </a:r>
            <a:r>
              <a:rPr lang="fr-FR" sz="1800" b="1" dirty="0" smtClean="0"/>
              <a:t>évolution </a:t>
            </a:r>
            <a:r>
              <a:rPr lang="fr-FR" sz="1800" dirty="0" smtClean="0"/>
              <a:t>depuis ces dix derniers années</a:t>
            </a:r>
          </a:p>
          <a:p>
            <a:pPr marL="1200150" lvl="2" indent="-285750">
              <a:spcBef>
                <a:spcPct val="20000"/>
              </a:spcBef>
              <a:buFont typeface="Arial" panose="020B0604020202020204" pitchFamily="34" charset="0"/>
              <a:buChar char="•"/>
            </a:pPr>
            <a:r>
              <a:rPr lang="fr-FR" sz="1800" dirty="0" smtClean="0"/>
              <a:t>La </a:t>
            </a:r>
            <a:r>
              <a:rPr lang="fr-FR" sz="1800" b="1" dirty="0" smtClean="0"/>
              <a:t>coopération </a:t>
            </a:r>
            <a:r>
              <a:rPr lang="fr-FR" sz="1800" b="1" dirty="0"/>
              <a:t>au </a:t>
            </a:r>
            <a:r>
              <a:rPr lang="fr-FR" sz="1800" b="1" dirty="0" smtClean="0"/>
              <a:t>développement </a:t>
            </a:r>
            <a:r>
              <a:rPr lang="fr-FR" sz="1800" dirty="0" smtClean="0"/>
              <a:t>a adopté  une </a:t>
            </a:r>
            <a:r>
              <a:rPr lang="fr-FR" sz="1800" b="1" dirty="0"/>
              <a:t>approche plus </a:t>
            </a:r>
            <a:r>
              <a:rPr lang="fr-FR" sz="1800" b="1" dirty="0" smtClean="0"/>
              <a:t>POLITIQUE</a:t>
            </a:r>
          </a:p>
          <a:p>
            <a:pPr marL="1200150" lvl="2" indent="-285750">
              <a:spcBef>
                <a:spcPct val="20000"/>
              </a:spcBef>
              <a:buFont typeface="Arial" panose="020B0604020202020204" pitchFamily="34" charset="0"/>
              <a:buChar char="•"/>
            </a:pPr>
            <a:r>
              <a:rPr lang="fr-FR" sz="1800" b="1" dirty="0"/>
              <a:t>Considération </a:t>
            </a:r>
            <a:r>
              <a:rPr lang="fr-FR" sz="1800" dirty="0"/>
              <a:t>des </a:t>
            </a:r>
            <a:r>
              <a:rPr lang="fr-FR" sz="1800" b="1" dirty="0"/>
              <a:t>AL</a:t>
            </a:r>
            <a:r>
              <a:rPr lang="fr-FR" sz="1800" dirty="0"/>
              <a:t> et </a:t>
            </a:r>
            <a:r>
              <a:rPr lang="fr-FR" sz="1800" b="1" dirty="0"/>
              <a:t>CSO</a:t>
            </a:r>
            <a:r>
              <a:rPr lang="fr-FR" sz="1800" dirty="0"/>
              <a:t> comme </a:t>
            </a:r>
            <a:r>
              <a:rPr lang="fr-FR" sz="1800" b="1" dirty="0"/>
              <a:t>ACTEURS</a:t>
            </a:r>
            <a:r>
              <a:rPr lang="fr-FR" sz="1800" dirty="0"/>
              <a:t> et pas </a:t>
            </a:r>
            <a:r>
              <a:rPr lang="fr-FR" sz="1800" dirty="0" smtClean="0"/>
              <a:t>bénéficiaires</a:t>
            </a:r>
          </a:p>
          <a:p>
            <a:pPr>
              <a:spcBef>
                <a:spcPct val="20000"/>
              </a:spcBef>
              <a:buFontTx/>
              <a:buAutoNum type="circleNumDbPlain"/>
            </a:pPr>
            <a:r>
              <a:rPr lang="fr-FR" sz="1800" dirty="0"/>
              <a:t> </a:t>
            </a:r>
            <a:r>
              <a:rPr lang="fr-FR" sz="1800" b="1" dirty="0" smtClean="0"/>
              <a:t>Dialogue Structuré </a:t>
            </a:r>
            <a:r>
              <a:rPr lang="fr-FR" sz="1800" dirty="0" smtClean="0"/>
              <a:t>(plateforme de Dialogue CE-Associations d'AL et CSO)</a:t>
            </a:r>
            <a:endParaRPr lang="fr-FR" sz="1800" dirty="0"/>
          </a:p>
        </p:txBody>
      </p:sp>
      <p:sp>
        <p:nvSpPr>
          <p:cNvPr id="19459" name="Content Placeholder 2"/>
          <p:cNvSpPr txBox="1">
            <a:spLocks/>
          </p:cNvSpPr>
          <p:nvPr/>
        </p:nvSpPr>
        <p:spPr bwMode="auto">
          <a:xfrm>
            <a:off x="5365301" y="1035274"/>
            <a:ext cx="35052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spcBef>
                <a:spcPct val="20000"/>
              </a:spcBef>
            </a:pPr>
            <a:r>
              <a:rPr lang="fr-FR" sz="2000" b="1" i="1" dirty="0" smtClean="0"/>
              <a:t>Ingrédients </a:t>
            </a:r>
            <a:endParaRPr lang="fr-FR" sz="2000" b="1" i="1"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A87A8652-FF79-4A1E-89CE-1D3532C8AE6E" descr="D08B1C0B-3406-4F05-8363-E1A59649BE2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960563"/>
            <a:ext cx="4968875"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2" name="Content Placeholder 2"/>
          <p:cNvSpPr txBox="1">
            <a:spLocks/>
          </p:cNvSpPr>
          <p:nvPr/>
        </p:nvSpPr>
        <p:spPr bwMode="auto">
          <a:xfrm>
            <a:off x="900113" y="1268413"/>
            <a:ext cx="7488237"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spcBef>
                <a:spcPct val="20000"/>
              </a:spcBef>
            </a:pPr>
            <a:r>
              <a:rPr lang="fr-FR" sz="2000" b="1" i="1" dirty="0" smtClean="0"/>
              <a:t>Ces ingrédients ont cristallisé dans la nouvelle Communication UE </a:t>
            </a:r>
          </a:p>
          <a:p>
            <a:pPr algn="ctr">
              <a:spcBef>
                <a:spcPct val="20000"/>
              </a:spcBef>
            </a:pPr>
            <a:r>
              <a:rPr lang="fr-BE" sz="2000" b="1" i="1" dirty="0" smtClean="0"/>
              <a:t>   </a:t>
            </a:r>
            <a:endParaRPr lang="en-GB" sz="2000" b="1" i="1" dirty="0"/>
          </a:p>
        </p:txBody>
      </p:sp>
      <p:pic>
        <p:nvPicPr>
          <p:cNvPr id="7172"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580063" y="2708275"/>
            <a:ext cx="3041650" cy="399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pic>
      <p:sp>
        <p:nvSpPr>
          <p:cNvPr id="7173" name="Rectangle 1"/>
          <p:cNvSpPr>
            <a:spLocks noChangeArrowheads="1"/>
          </p:cNvSpPr>
          <p:nvPr/>
        </p:nvSpPr>
        <p:spPr bwMode="auto">
          <a:xfrm>
            <a:off x="3851275" y="4365625"/>
            <a:ext cx="1441450" cy="1014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nchor="ctr"/>
          <a:lstStyle/>
          <a:p>
            <a:pPr marL="3175">
              <a:defRPr/>
            </a:pPr>
            <a:endParaRPr lang="en-US">
              <a:ea typeface="ＭＳ Ｐゴシック" charset="0"/>
              <a:cs typeface="+mn-cs"/>
            </a:endParaRPr>
          </a:p>
        </p:txBody>
      </p:sp>
      <p:sp>
        <p:nvSpPr>
          <p:cNvPr id="7174" name="Rectangle 2"/>
          <p:cNvSpPr>
            <a:spLocks noChangeArrowheads="1"/>
          </p:cNvSpPr>
          <p:nvPr/>
        </p:nvSpPr>
        <p:spPr bwMode="auto">
          <a:xfrm>
            <a:off x="250825" y="4946650"/>
            <a:ext cx="4681538" cy="150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nchor="ctr"/>
          <a:lstStyle/>
          <a:p>
            <a:pPr marL="3175" algn="ctr">
              <a:defRPr/>
            </a:pPr>
            <a:r>
              <a:rPr lang="fr-FR" sz="1400" i="1" dirty="0"/>
              <a:t>"</a:t>
            </a:r>
            <a:r>
              <a:rPr lang="fr-FR" sz="1400" b="1" i="1" dirty="0"/>
              <a:t>Accorde</a:t>
            </a:r>
            <a:r>
              <a:rPr lang="fr-FR" sz="1400" i="1" dirty="0"/>
              <a:t>r une </a:t>
            </a:r>
            <a:r>
              <a:rPr lang="fr-FR" sz="1400" b="1" i="1" dirty="0"/>
              <a:t>autonomie accrue</a:t>
            </a:r>
            <a:r>
              <a:rPr lang="fr-FR" sz="1400" i="1" dirty="0"/>
              <a:t> aux </a:t>
            </a:r>
            <a:r>
              <a:rPr lang="fr-FR" sz="1400" b="1" i="1" dirty="0"/>
              <a:t>autorités locales </a:t>
            </a:r>
            <a:r>
              <a:rPr lang="fr-FR" sz="1400" i="1" dirty="0"/>
              <a:t>dans les pays partenaires pour une </a:t>
            </a:r>
            <a:r>
              <a:rPr lang="fr-FR" sz="1400" b="1" i="1" dirty="0"/>
              <a:t>meilleure gouvernance </a:t>
            </a:r>
            <a:r>
              <a:rPr lang="fr-FR" sz="1400" i="1" dirty="0"/>
              <a:t>et des </a:t>
            </a:r>
            <a:r>
              <a:rPr lang="fr-FR" sz="1400" b="1" i="1" dirty="0"/>
              <a:t>résultats</a:t>
            </a:r>
            <a:r>
              <a:rPr lang="fr-FR" sz="1400" i="1" dirty="0"/>
              <a:t> plus </a:t>
            </a:r>
            <a:r>
              <a:rPr lang="fr-FR" sz="1400" b="1" i="1" dirty="0"/>
              <a:t>concrets</a:t>
            </a:r>
            <a:r>
              <a:rPr lang="fr-FR" sz="1400" i="1" dirty="0"/>
              <a:t> en </a:t>
            </a:r>
            <a:r>
              <a:rPr lang="fr-FR" sz="1400" b="1" i="1" dirty="0"/>
              <a:t>matière de développement" </a:t>
            </a:r>
            <a:r>
              <a:rPr lang="fr-FR" sz="1400" i="1" dirty="0"/>
              <a:t>(mai 2013)</a:t>
            </a:r>
            <a:endParaRPr lang="fr-FR" sz="1400" dirty="0"/>
          </a:p>
        </p:txBody>
      </p:sp>
      <p:sp>
        <p:nvSpPr>
          <p:cNvPr id="20486" name="Right Arrow 1"/>
          <p:cNvSpPr>
            <a:spLocks noChangeArrowheads="1"/>
          </p:cNvSpPr>
          <p:nvPr/>
        </p:nvSpPr>
        <p:spPr bwMode="auto">
          <a:xfrm>
            <a:off x="4643438" y="3789363"/>
            <a:ext cx="649287" cy="431800"/>
          </a:xfrm>
          <a:prstGeom prst="rightArrow">
            <a:avLst>
              <a:gd name="adj1" fmla="val 50000"/>
              <a:gd name="adj2" fmla="val 50088"/>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3175"/>
            <a:endParaRPr lang="fr-FR"/>
          </a:p>
        </p:txBody>
      </p:sp>
      <p:sp>
        <p:nvSpPr>
          <p:cNvPr id="7176" name="Right Arrow 2"/>
          <p:cNvSpPr>
            <a:spLocks noChangeArrowheads="1"/>
          </p:cNvSpPr>
          <p:nvPr/>
        </p:nvSpPr>
        <p:spPr bwMode="auto">
          <a:xfrm>
            <a:off x="10548938" y="-603250"/>
            <a:ext cx="71437" cy="46037"/>
          </a:xfrm>
          <a:prstGeom prst="rightArrow">
            <a:avLst>
              <a:gd name="adj1" fmla="val 50000"/>
              <a:gd name="adj2" fmla="val 49260"/>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marL="3175">
              <a:defRPr/>
            </a:pPr>
            <a:endParaRPr lang="fr-FR"/>
          </a:p>
        </p:txBody>
      </p:sp>
      <p:sp>
        <p:nvSpPr>
          <p:cNvPr id="20488" name="Rectangle 5"/>
          <p:cNvSpPr>
            <a:spLocks noChangeArrowheads="1"/>
          </p:cNvSpPr>
          <p:nvPr/>
        </p:nvSpPr>
        <p:spPr bwMode="auto">
          <a:xfrm>
            <a:off x="5292725" y="1989138"/>
            <a:ext cx="38512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sz="2000" dirty="0"/>
              <a:t>  </a:t>
            </a:r>
            <a:r>
              <a:rPr lang="fr-FR" sz="2000" dirty="0">
                <a:ea typeface="ＭＳ Ｐゴシック" charset="0"/>
                <a:cs typeface="ＭＳ Ｐゴシック" charset="0"/>
              </a:rPr>
              <a:t>Reflétant un “changement de paradigme”  </a:t>
            </a:r>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Content Placeholder 2"/>
          <p:cNvSpPr txBox="1">
            <a:spLocks/>
          </p:cNvSpPr>
          <p:nvPr/>
        </p:nvSpPr>
        <p:spPr bwMode="auto">
          <a:xfrm>
            <a:off x="827088" y="1268413"/>
            <a:ext cx="7221537"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561975"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lvl="1" algn="ctr">
              <a:lnSpc>
                <a:spcPct val="80000"/>
              </a:lnSpc>
              <a:buSzPct val="60000"/>
            </a:pPr>
            <a:r>
              <a:rPr lang="fr-FR" sz="3200" b="1" dirty="0" smtClean="0"/>
              <a:t>La nouvelle communication UE sur le AL</a:t>
            </a:r>
          </a:p>
          <a:p>
            <a:r>
              <a:rPr lang="fr-FR" dirty="0"/>
              <a:t> </a:t>
            </a:r>
          </a:p>
          <a:p>
            <a:pPr lvl="1" algn="ctr">
              <a:lnSpc>
                <a:spcPct val="80000"/>
              </a:lnSpc>
              <a:buSzPct val="60000"/>
            </a:pPr>
            <a:endParaRPr lang="fr-BE" sz="4400" b="1" dirty="0"/>
          </a:p>
          <a:p>
            <a:pPr lvl="1" algn="ctr">
              <a:lnSpc>
                <a:spcPct val="80000"/>
              </a:lnSpc>
              <a:buSzPct val="60000"/>
            </a:pPr>
            <a:endParaRPr lang="fr-BE" sz="2600" b="1" dirty="0"/>
          </a:p>
          <a:p>
            <a:pPr lvl="1">
              <a:lnSpc>
                <a:spcPct val="80000"/>
              </a:lnSpc>
              <a:buSzPct val="60000"/>
            </a:pPr>
            <a:endParaRPr lang="fr-BE" sz="2400" dirty="0"/>
          </a:p>
          <a:p>
            <a:pPr lvl="1">
              <a:lnSpc>
                <a:spcPct val="80000"/>
              </a:lnSpc>
              <a:buSzPct val="60000"/>
              <a:buFont typeface="Wingdings" charset="0"/>
              <a:buChar char="q"/>
            </a:pPr>
            <a:endParaRPr lang="en-GB" sz="2400" dirty="0"/>
          </a:p>
          <a:p>
            <a:pPr lvl="1">
              <a:spcBef>
                <a:spcPct val="20000"/>
              </a:spcBef>
              <a:buFontTx/>
              <a:buAutoNum type="circleNumDbPlain"/>
            </a:pPr>
            <a:endParaRPr lang="fr-BE" sz="2400" b="1" dirty="0">
              <a:solidFill>
                <a:srgbClr val="103C72"/>
              </a:solidFill>
            </a:endParaRPr>
          </a:p>
          <a:p>
            <a:pPr lvl="1">
              <a:spcBef>
                <a:spcPct val="20000"/>
              </a:spcBef>
            </a:pPr>
            <a:endParaRPr lang="fr-BE" sz="2400" b="1" dirty="0">
              <a:solidFill>
                <a:srgbClr val="103C72"/>
              </a:solidFill>
            </a:endParaRPr>
          </a:p>
          <a:p>
            <a:pPr lvl="1">
              <a:spcBef>
                <a:spcPct val="20000"/>
              </a:spcBef>
              <a:buFontTx/>
              <a:buAutoNum type="circleNumDbPlain"/>
            </a:pPr>
            <a:endParaRPr lang="fr-BE" sz="2400" b="1" dirty="0">
              <a:solidFill>
                <a:srgbClr val="103C72"/>
              </a:solidFill>
            </a:endParaRPr>
          </a:p>
          <a:p>
            <a:pPr lvl="1">
              <a:spcBef>
                <a:spcPct val="20000"/>
              </a:spcBef>
              <a:buFontTx/>
              <a:buAutoNum type="circleNumDbPlain"/>
            </a:pPr>
            <a:endParaRPr lang="fr-BE" sz="2400" b="1" dirty="0">
              <a:solidFill>
                <a:srgbClr val="103C72"/>
              </a:solidFill>
            </a:endParaRPr>
          </a:p>
          <a:p>
            <a:pPr lvl="1">
              <a:spcBef>
                <a:spcPct val="20000"/>
              </a:spcBef>
              <a:buFontTx/>
              <a:buAutoNum type="circleNumDbPlain"/>
            </a:pPr>
            <a:endParaRPr lang="en-GB" sz="2400" dirty="0"/>
          </a:p>
          <a:p>
            <a:pPr lvl="1">
              <a:spcBef>
                <a:spcPct val="20000"/>
              </a:spcBef>
            </a:pPr>
            <a:endParaRPr lang="en-GB" sz="2400" dirty="0"/>
          </a:p>
          <a:p>
            <a:pPr lvl="1">
              <a:spcBef>
                <a:spcPct val="20000"/>
              </a:spcBef>
            </a:pPr>
            <a:endParaRPr lang="en-GB" sz="2400" b="1" dirty="0"/>
          </a:p>
          <a:p>
            <a:pPr lvl="1">
              <a:spcBef>
                <a:spcPct val="20000"/>
              </a:spcBef>
              <a:buFontTx/>
              <a:buAutoNum type="circleNumDbPlain"/>
            </a:pPr>
            <a:endParaRPr lang="en-GB" sz="2400" b="1" dirty="0"/>
          </a:p>
          <a:p>
            <a:pPr lvl="1">
              <a:spcBef>
                <a:spcPct val="20000"/>
              </a:spcBef>
              <a:buFontTx/>
              <a:buAutoNum type="circleNumDbPlain"/>
            </a:pPr>
            <a:endParaRPr lang="en-US" sz="2400" b="1" dirty="0"/>
          </a:p>
          <a:p>
            <a:pPr lvl="1">
              <a:spcBef>
                <a:spcPct val="20000"/>
              </a:spcBef>
              <a:buFontTx/>
              <a:buAutoNum type="circleNumDbPlain"/>
            </a:pPr>
            <a:endParaRPr lang="en-US" sz="2400" b="1" dirty="0"/>
          </a:p>
          <a:p>
            <a:pPr>
              <a:spcBef>
                <a:spcPct val="20000"/>
              </a:spcBef>
              <a:buFontTx/>
              <a:buAutoNum type="circleNumDbPlain"/>
            </a:pPr>
            <a:endParaRPr lang="en-US" sz="2400" b="1" dirty="0"/>
          </a:p>
        </p:txBody>
      </p:sp>
      <p:sp>
        <p:nvSpPr>
          <p:cNvPr id="21506" name="Content Placeholder 2"/>
          <p:cNvSpPr txBox="1">
            <a:spLocks/>
          </p:cNvSpPr>
          <p:nvPr/>
        </p:nvSpPr>
        <p:spPr bwMode="auto">
          <a:xfrm>
            <a:off x="1187450" y="1917700"/>
            <a:ext cx="6697663"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endParaRPr lang="en-GB" sz="1400" dirty="0"/>
          </a:p>
          <a:p>
            <a:pPr algn="ctr">
              <a:spcBef>
                <a:spcPct val="20000"/>
              </a:spcBef>
            </a:pPr>
            <a:r>
              <a:rPr lang="fr-FR" sz="1600" b="1" i="1" dirty="0" smtClean="0"/>
              <a:t>Elle devienne un cadre de référence, à compas/"GPS" qui guidera l'appui des actions de l'UE dans les pays partenaires dans différent domaines  développement, et plus particulièrement dans le domaine de la décentralisation, AL et société civile, politiques sectorielles en contexte décentralisée etc.. </a:t>
            </a:r>
            <a:endParaRPr lang="fr-FR" sz="2000" dirty="0">
              <a:solidFill>
                <a:srgbClr val="000000"/>
              </a:solidFill>
            </a:endParaRPr>
          </a:p>
        </p:txBody>
      </p:sp>
      <p:pic>
        <p:nvPicPr>
          <p:cNvPr id="21507" name="Picture 2" descr="F:\nieb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3878263"/>
            <a:ext cx="3513137"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Image 2"/>
          <p:cNvPicPr>
            <a:picLocks noChangeAspect="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859338" y="3875088"/>
            <a:ext cx="3600450"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13"/>
          </p:nvPr>
        </p:nvSpPr>
        <p:spPr>
          <a:xfrm>
            <a:off x="1835150" y="1474788"/>
            <a:ext cx="6840538" cy="620712"/>
          </a:xfrm>
        </p:spPr>
        <p:txBody>
          <a:bodyPr/>
          <a:lstStyle/>
          <a:p>
            <a:pPr>
              <a:defRPr/>
            </a:pPr>
            <a:endParaRPr lang="en-US" sz="3200"/>
          </a:p>
          <a:p>
            <a:pPr>
              <a:defRPr/>
            </a:pPr>
            <a:endParaRPr lang="en-US" sz="3200"/>
          </a:p>
        </p:txBody>
      </p:sp>
      <p:sp>
        <p:nvSpPr>
          <p:cNvPr id="23554" name="Rectangle 2"/>
          <p:cNvSpPr>
            <a:spLocks noChangeArrowheads="1"/>
          </p:cNvSpPr>
          <p:nvPr/>
        </p:nvSpPr>
        <p:spPr bwMode="auto">
          <a:xfrm>
            <a:off x="5940425" y="2349500"/>
            <a:ext cx="3203575"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pPr>
            <a:r>
              <a:rPr lang="fr-FR" sz="2000" dirty="0"/>
              <a:t>Les </a:t>
            </a:r>
            <a:r>
              <a:rPr lang="fr-FR" sz="2000" b="1" dirty="0"/>
              <a:t>objectives</a:t>
            </a:r>
            <a:r>
              <a:rPr lang="fr-FR" sz="2000" dirty="0"/>
              <a:t> de </a:t>
            </a:r>
            <a:r>
              <a:rPr lang="fr-FR" sz="2000" b="1" dirty="0"/>
              <a:t>l'appui de l'UE </a:t>
            </a:r>
            <a:r>
              <a:rPr lang="fr-FR" sz="2000" dirty="0"/>
              <a:t>dans les pays partenaires (</a:t>
            </a:r>
            <a:r>
              <a:rPr lang="fr-FR" sz="2000" b="1" i="1" dirty="0"/>
              <a:t>démocratie, gouvernance, croissance inclusive</a:t>
            </a:r>
            <a:r>
              <a:rPr lang="fr-FR" sz="2000" dirty="0"/>
              <a:t>) se </a:t>
            </a:r>
            <a:r>
              <a:rPr lang="fr-FR" sz="2000" b="1" dirty="0"/>
              <a:t>matérialisent</a:t>
            </a:r>
            <a:r>
              <a:rPr lang="fr-FR" sz="2000" dirty="0"/>
              <a:t> au </a:t>
            </a:r>
            <a:r>
              <a:rPr lang="fr-FR" sz="2000" b="1" dirty="0"/>
              <a:t>niveau local</a:t>
            </a:r>
            <a:r>
              <a:rPr lang="fr-FR" sz="2000" dirty="0"/>
              <a:t>, ou les gens vivent et travaillent au quotidien</a:t>
            </a:r>
          </a:p>
        </p:txBody>
      </p:sp>
      <p:pic>
        <p:nvPicPr>
          <p:cNvPr id="23555" name="Imag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565400"/>
            <a:ext cx="5327650"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Rectangle 7"/>
          <p:cNvSpPr>
            <a:spLocks noChangeArrowheads="1"/>
          </p:cNvSpPr>
          <p:nvPr/>
        </p:nvSpPr>
        <p:spPr bwMode="auto">
          <a:xfrm>
            <a:off x="173038" y="1184275"/>
            <a:ext cx="90789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pPr>
            <a:r>
              <a:rPr lang="fr-FR" sz="3200" b="1" dirty="0"/>
              <a:t> Reconnaissance de l'importance de la dimension locale  du développement</a:t>
            </a:r>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13"/>
          </p:nvPr>
        </p:nvSpPr>
        <p:spPr>
          <a:xfrm>
            <a:off x="1835150" y="1474788"/>
            <a:ext cx="6840538" cy="620712"/>
          </a:xfrm>
        </p:spPr>
        <p:txBody>
          <a:bodyPr/>
          <a:lstStyle/>
          <a:p>
            <a:pPr>
              <a:defRPr/>
            </a:pPr>
            <a:endParaRPr lang="en-US" sz="3200"/>
          </a:p>
          <a:p>
            <a:pPr>
              <a:defRPr/>
            </a:pPr>
            <a:endParaRPr lang="en-US" sz="3200"/>
          </a:p>
        </p:txBody>
      </p:sp>
      <p:sp>
        <p:nvSpPr>
          <p:cNvPr id="25602" name="Rectangle 7"/>
          <p:cNvSpPr>
            <a:spLocks noChangeArrowheads="1"/>
          </p:cNvSpPr>
          <p:nvPr/>
        </p:nvSpPr>
        <p:spPr bwMode="auto">
          <a:xfrm>
            <a:off x="0" y="1184275"/>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pPr>
            <a:r>
              <a:rPr lang="fr-FR" sz="3200" b="1" dirty="0"/>
              <a:t> Reconnaissance de  l'importance de la dimension locale  du développement</a:t>
            </a:r>
          </a:p>
        </p:txBody>
      </p:sp>
      <p:pic>
        <p:nvPicPr>
          <p:cNvPr id="25603" name="Picture 1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924175"/>
            <a:ext cx="5076825" cy="33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Content Placeholder 2"/>
          <p:cNvSpPr txBox="1">
            <a:spLocks/>
          </p:cNvSpPr>
          <p:nvPr/>
        </p:nvSpPr>
        <p:spPr bwMode="auto">
          <a:xfrm>
            <a:off x="5219700" y="4076700"/>
            <a:ext cx="39243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endParaRPr lang="fr-FR" sz="1600"/>
          </a:p>
        </p:txBody>
      </p:sp>
      <p:sp>
        <p:nvSpPr>
          <p:cNvPr id="25605" name="Content Placeholder 2"/>
          <p:cNvSpPr txBox="1">
            <a:spLocks/>
          </p:cNvSpPr>
          <p:nvPr/>
        </p:nvSpPr>
        <p:spPr bwMode="auto">
          <a:xfrm>
            <a:off x="250825" y="2276475"/>
            <a:ext cx="48974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spcBef>
                <a:spcPct val="20000"/>
              </a:spcBef>
            </a:pPr>
            <a:r>
              <a:rPr lang="fr-FR" sz="2000" dirty="0"/>
              <a:t>L'</a:t>
            </a:r>
            <a:r>
              <a:rPr lang="fr-FR" sz="2000" b="1" dirty="0"/>
              <a:t>appui </a:t>
            </a:r>
            <a:r>
              <a:rPr lang="fr-FR" sz="2000" dirty="0"/>
              <a:t>aux </a:t>
            </a:r>
            <a:r>
              <a:rPr lang="fr-FR" sz="2000" b="1" dirty="0"/>
              <a:t>politiques nationales ne suffit pas</a:t>
            </a:r>
            <a:r>
              <a:rPr lang="fr-FR" sz="2000" dirty="0"/>
              <a:t>!</a:t>
            </a:r>
          </a:p>
        </p:txBody>
      </p:sp>
      <p:sp>
        <p:nvSpPr>
          <p:cNvPr id="7" name="Rectangle 30"/>
          <p:cNvSpPr>
            <a:spLocks noChangeArrowheads="1"/>
          </p:cNvSpPr>
          <p:nvPr/>
        </p:nvSpPr>
        <p:spPr bwMode="auto">
          <a:xfrm>
            <a:off x="5796136" y="2492896"/>
            <a:ext cx="3168352" cy="4104456"/>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marL="0" indent="0">
              <a:spcBef>
                <a:spcPct val="20000"/>
              </a:spcBef>
              <a:defRPr/>
            </a:pPr>
            <a:r>
              <a:rPr lang="fr-FR" sz="1800" dirty="0"/>
              <a:t>La </a:t>
            </a:r>
            <a:r>
              <a:rPr lang="fr-FR" sz="1800" b="1" dirty="0"/>
              <a:t>dimension locale </a:t>
            </a:r>
            <a:r>
              <a:rPr lang="fr-FR" sz="1800" dirty="0"/>
              <a:t>est l'</a:t>
            </a:r>
            <a:r>
              <a:rPr lang="fr-FR" sz="1800" b="1" dirty="0"/>
              <a:t>espace </a:t>
            </a:r>
            <a:r>
              <a:rPr lang="fr-FR" sz="1800" dirty="0"/>
              <a:t>ou les </a:t>
            </a:r>
            <a:r>
              <a:rPr lang="fr-FR" sz="1800" b="1" dirty="0"/>
              <a:t>résultats</a:t>
            </a:r>
            <a:r>
              <a:rPr lang="fr-FR" sz="1800" dirty="0"/>
              <a:t> en matière de développement vont se </a:t>
            </a:r>
            <a:r>
              <a:rPr lang="fr-FR" sz="1800" b="1" dirty="0" smtClean="0"/>
              <a:t>matérialiser</a:t>
            </a:r>
          </a:p>
          <a:p>
            <a:pPr marL="0" indent="0">
              <a:spcBef>
                <a:spcPct val="20000"/>
              </a:spcBef>
              <a:defRPr/>
            </a:pPr>
            <a:endParaRPr lang="fr-FR" sz="1800" dirty="0"/>
          </a:p>
          <a:p>
            <a:pPr marL="0" indent="0">
              <a:spcBef>
                <a:spcPct val="20000"/>
              </a:spcBef>
              <a:defRPr/>
            </a:pPr>
            <a:r>
              <a:rPr lang="fr-FR" sz="1800" dirty="0"/>
              <a:t>L</a:t>
            </a:r>
            <a:r>
              <a:rPr lang="fr-FR" sz="1800" dirty="0" smtClean="0"/>
              <a:t>es </a:t>
            </a:r>
            <a:r>
              <a:rPr lang="fr-FR" sz="1800" b="1" dirty="0" smtClean="0"/>
              <a:t>services publics </a:t>
            </a:r>
            <a:r>
              <a:rPr lang="fr-FR" sz="1800" dirty="0" smtClean="0"/>
              <a:t>clés sont </a:t>
            </a:r>
            <a:r>
              <a:rPr lang="fr-FR" sz="1800" b="1" dirty="0" smtClean="0"/>
              <a:t>livrées</a:t>
            </a:r>
            <a:r>
              <a:rPr lang="fr-FR" sz="1800" dirty="0" smtClean="0"/>
              <a:t> de manière localisée (soit par les </a:t>
            </a:r>
            <a:r>
              <a:rPr lang="fr-FR" sz="1800" b="1" dirty="0" smtClean="0"/>
              <a:t>collectivités locales </a:t>
            </a:r>
            <a:r>
              <a:rPr lang="fr-FR" sz="1800" dirty="0" smtClean="0"/>
              <a:t>ou par les </a:t>
            </a:r>
            <a:r>
              <a:rPr lang="fr-FR" sz="1800" b="1" dirty="0" smtClean="0"/>
              <a:t>représentants locaux du gouvernement central</a:t>
            </a:r>
            <a:r>
              <a:rPr lang="fr-FR" sz="1800" dirty="0" smtClean="0"/>
              <a:t>)</a:t>
            </a:r>
            <a:endParaRPr lang="fr-FR" sz="1800" dirty="0"/>
          </a:p>
        </p:txBody>
      </p:sp>
      <p:sp>
        <p:nvSpPr>
          <p:cNvPr id="3" name="Flèche vers la droite 2"/>
          <p:cNvSpPr/>
          <p:nvPr/>
        </p:nvSpPr>
        <p:spPr bwMode="auto">
          <a:xfrm>
            <a:off x="5076825" y="4941888"/>
            <a:ext cx="647700" cy="503237"/>
          </a:xfrm>
          <a:prstGeom prst="rightArrow">
            <a:avLst/>
          </a:prstGeom>
          <a:solidFill>
            <a:schemeClr val="accent2">
              <a:lumMod val="60000"/>
              <a:lumOff val="40000"/>
            </a:schemeClr>
          </a:solidFill>
          <a:ln>
            <a:noFill/>
          </a:ln>
          <a:effectLst/>
          <a:extLst/>
        </p:spPr>
        <p:txBody>
          <a:bodyPr anchor="ctr"/>
          <a:lstStyle/>
          <a:p>
            <a:pPr marL="3175">
              <a:defRPr/>
            </a:pPr>
            <a:endParaRPr lang="fr-FR">
              <a:latin typeface="Verdana"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649" name="Straight Arrow Connector 21"/>
          <p:cNvCxnSpPr>
            <a:cxnSpLocks noChangeShapeType="1"/>
            <a:stCxn id="37" idx="4"/>
          </p:cNvCxnSpPr>
          <p:nvPr/>
        </p:nvCxnSpPr>
        <p:spPr bwMode="auto">
          <a:xfrm>
            <a:off x="3206750" y="3182938"/>
            <a:ext cx="3175" cy="652462"/>
          </a:xfrm>
          <a:prstGeom prst="straightConnector1">
            <a:avLst/>
          </a:prstGeom>
          <a:noFill/>
          <a:ln w="38100">
            <a:solidFill>
              <a:srgbClr val="1F497D"/>
            </a:solidFill>
            <a:round/>
            <a:headEnd/>
            <a:tailEnd type="arrow" w="med" len="med"/>
          </a:ln>
          <a:extLst>
            <a:ext uri="{909E8E84-426E-40dd-AFC4-6F175D3DCCD1}">
              <a14:hiddenFill xmlns:a14="http://schemas.microsoft.com/office/drawing/2010/main">
                <a:noFill/>
              </a14:hiddenFill>
            </a:ext>
          </a:extLst>
        </p:spPr>
      </p:cxnSp>
      <p:cxnSp>
        <p:nvCxnSpPr>
          <p:cNvPr id="27650" name="Straight Arrow Connector 25"/>
          <p:cNvCxnSpPr>
            <a:cxnSpLocks noChangeShapeType="1"/>
            <a:endCxn id="28" idx="0"/>
          </p:cNvCxnSpPr>
          <p:nvPr/>
        </p:nvCxnSpPr>
        <p:spPr bwMode="auto">
          <a:xfrm flipH="1">
            <a:off x="4724400" y="3033713"/>
            <a:ext cx="4763" cy="865187"/>
          </a:xfrm>
          <a:prstGeom prst="straightConnector1">
            <a:avLst/>
          </a:prstGeom>
          <a:noFill/>
          <a:ln w="38100">
            <a:solidFill>
              <a:srgbClr val="1F497D"/>
            </a:solidFill>
            <a:round/>
            <a:headEnd/>
            <a:tailEnd type="arrow" w="med" len="med"/>
          </a:ln>
          <a:extLst>
            <a:ext uri="{909E8E84-426E-40dd-AFC4-6F175D3DCCD1}">
              <a14:hiddenFill xmlns:a14="http://schemas.microsoft.com/office/drawing/2010/main">
                <a:noFill/>
              </a14:hiddenFill>
            </a:ext>
          </a:extLst>
        </p:spPr>
      </p:cxnSp>
      <p:cxnSp>
        <p:nvCxnSpPr>
          <p:cNvPr id="27651" name="Straight Arrow Connector 29"/>
          <p:cNvCxnSpPr>
            <a:cxnSpLocks noChangeShapeType="1"/>
            <a:endCxn id="34" idx="0"/>
          </p:cNvCxnSpPr>
          <p:nvPr/>
        </p:nvCxnSpPr>
        <p:spPr bwMode="auto">
          <a:xfrm>
            <a:off x="1706563" y="3033713"/>
            <a:ext cx="4762" cy="865187"/>
          </a:xfrm>
          <a:prstGeom prst="straightConnector1">
            <a:avLst/>
          </a:prstGeom>
          <a:noFill/>
          <a:ln w="38100">
            <a:solidFill>
              <a:srgbClr val="1F497D"/>
            </a:solidFill>
            <a:round/>
            <a:headEnd/>
            <a:tailEnd type="arrow" w="med" len="med"/>
          </a:ln>
          <a:extLst>
            <a:ext uri="{909E8E84-426E-40dd-AFC4-6F175D3DCCD1}">
              <a14:hiddenFill xmlns:a14="http://schemas.microsoft.com/office/drawing/2010/main">
                <a:noFill/>
              </a14:hiddenFill>
            </a:ext>
          </a:extLst>
        </p:spPr>
      </p:cxnSp>
      <p:grpSp>
        <p:nvGrpSpPr>
          <p:cNvPr id="27652" name="Group 3"/>
          <p:cNvGrpSpPr>
            <a:grpSpLocks/>
          </p:cNvGrpSpPr>
          <p:nvPr/>
        </p:nvGrpSpPr>
        <p:grpSpPr bwMode="auto">
          <a:xfrm>
            <a:off x="539750" y="2420938"/>
            <a:ext cx="5334000" cy="3351212"/>
            <a:chOff x="1990725" y="2379663"/>
            <a:chExt cx="5334000" cy="3351212"/>
          </a:xfrm>
        </p:grpSpPr>
        <p:sp>
          <p:nvSpPr>
            <p:cNvPr id="21" name="Oval 20"/>
            <p:cNvSpPr/>
            <p:nvPr/>
          </p:nvSpPr>
          <p:spPr>
            <a:xfrm>
              <a:off x="1990725" y="4930775"/>
              <a:ext cx="5334000" cy="800100"/>
            </a:xfrm>
            <a:prstGeom prst="ellipse">
              <a:avLst/>
            </a:prstGeom>
            <a:solidFill>
              <a:srgbClr val="D0D8E8"/>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US" b="1" kern="0" dirty="0">
                  <a:solidFill>
                    <a:prstClr val="black"/>
                  </a:solidFill>
                  <a:latin typeface="Calibri"/>
                  <a:ea typeface="+mn-ea"/>
                  <a:cs typeface="+mn-cs"/>
                </a:rPr>
                <a:t>Residents, Civil Society and the Private Sector</a:t>
              </a:r>
            </a:p>
          </p:txBody>
        </p:sp>
        <p:cxnSp>
          <p:nvCxnSpPr>
            <p:cNvPr id="27660" name="Straight Arrow Connector 22"/>
            <p:cNvCxnSpPr>
              <a:cxnSpLocks noChangeShapeType="1"/>
            </p:cNvCxnSpPr>
            <p:nvPr/>
          </p:nvCxnSpPr>
          <p:spPr bwMode="auto">
            <a:xfrm>
              <a:off x="4657725" y="4292600"/>
              <a:ext cx="0" cy="638175"/>
            </a:xfrm>
            <a:prstGeom prst="straightConnector1">
              <a:avLst/>
            </a:prstGeom>
            <a:noFill/>
            <a:ln w="38100">
              <a:solidFill>
                <a:srgbClr val="1F497D"/>
              </a:solidFill>
              <a:round/>
              <a:headEnd/>
              <a:tailEnd type="arrow" w="med" len="med"/>
            </a:ln>
            <a:extLst>
              <a:ext uri="{909E8E84-426E-40dd-AFC4-6F175D3DCCD1}">
                <a14:hiddenFill xmlns:a14="http://schemas.microsoft.com/office/drawing/2010/main">
                  <a:noFill/>
                </a14:hiddenFill>
              </a:ext>
            </a:extLst>
          </p:spPr>
        </p:cxnSp>
        <p:sp>
          <p:nvSpPr>
            <p:cNvPr id="24" name="Rectangle 23"/>
            <p:cNvSpPr/>
            <p:nvPr/>
          </p:nvSpPr>
          <p:spPr>
            <a:xfrm>
              <a:off x="4105275" y="3860800"/>
              <a:ext cx="1143000" cy="457200"/>
            </a:xfrm>
            <a:prstGeom prst="rect">
              <a:avLst/>
            </a:prstGeom>
            <a:solidFill>
              <a:srgbClr val="D0D8E8"/>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US" b="1" kern="0" dirty="0">
                  <a:solidFill>
                    <a:sysClr val="windowText" lastClr="000000"/>
                  </a:solidFill>
                  <a:latin typeface="Calibri"/>
                  <a:ea typeface="+mn-ea"/>
                  <a:cs typeface="+mn-cs"/>
                </a:rPr>
                <a:t>Local Governments</a:t>
              </a:r>
            </a:p>
          </p:txBody>
        </p:sp>
        <p:sp>
          <p:nvSpPr>
            <p:cNvPr id="25" name="TextBox 24"/>
            <p:cNvSpPr txBox="1"/>
            <p:nvPr/>
          </p:nvSpPr>
          <p:spPr>
            <a:xfrm>
              <a:off x="4114800" y="3390900"/>
              <a:ext cx="1133475" cy="276225"/>
            </a:xfrm>
            <a:prstGeom prst="rect">
              <a:avLst/>
            </a:prstGeom>
            <a:solidFill>
              <a:sysClr val="window" lastClr="FFFFFF">
                <a:lumMod val="95000"/>
                <a:alpha val="75000"/>
              </a:sysClr>
            </a:solidFill>
          </p:spPr>
          <p:txBody>
            <a:bodyPr>
              <a:spAutoFit/>
            </a:bodyPr>
            <a:lstStyle/>
            <a:p>
              <a:pPr algn="ctr" fontAlgn="auto">
                <a:spcBef>
                  <a:spcPts val="0"/>
                </a:spcBef>
                <a:spcAft>
                  <a:spcPts val="0"/>
                </a:spcAft>
                <a:defRPr/>
              </a:pPr>
              <a:r>
                <a:rPr lang="en-US" b="1" kern="0" dirty="0">
                  <a:solidFill>
                    <a:srgbClr val="1F497D"/>
                  </a:solidFill>
                  <a:latin typeface="+mn-lt"/>
                  <a:ea typeface="+mn-ea"/>
                  <a:cs typeface="+mn-cs"/>
                </a:rPr>
                <a:t>Devolution</a:t>
              </a:r>
            </a:p>
          </p:txBody>
        </p:sp>
        <p:cxnSp>
          <p:nvCxnSpPr>
            <p:cNvPr id="27663" name="Straight Arrow Connector 26"/>
            <p:cNvCxnSpPr>
              <a:cxnSpLocks noChangeShapeType="1"/>
            </p:cNvCxnSpPr>
            <p:nvPr/>
          </p:nvCxnSpPr>
          <p:spPr bwMode="auto">
            <a:xfrm>
              <a:off x="6172200" y="4292600"/>
              <a:ext cx="0" cy="696913"/>
            </a:xfrm>
            <a:prstGeom prst="straightConnector1">
              <a:avLst/>
            </a:prstGeom>
            <a:noFill/>
            <a:ln w="38100">
              <a:solidFill>
                <a:srgbClr val="1F497D"/>
              </a:solidFill>
              <a:round/>
              <a:headEnd/>
              <a:tailEnd type="arrow" w="med" len="med"/>
            </a:ln>
            <a:extLst>
              <a:ext uri="{909E8E84-426E-40dd-AFC4-6F175D3DCCD1}">
                <a14:hiddenFill xmlns:a14="http://schemas.microsoft.com/office/drawing/2010/main">
                  <a:noFill/>
                </a14:hiddenFill>
              </a:ext>
            </a:extLst>
          </p:spPr>
        </p:cxnSp>
        <p:sp>
          <p:nvSpPr>
            <p:cNvPr id="28" name="Rectangle 27"/>
            <p:cNvSpPr/>
            <p:nvPr/>
          </p:nvSpPr>
          <p:spPr>
            <a:xfrm>
              <a:off x="5603875" y="3857625"/>
              <a:ext cx="1143000" cy="457200"/>
            </a:xfrm>
            <a:prstGeom prst="rect">
              <a:avLst/>
            </a:prstGeom>
            <a:solidFill>
              <a:srgbClr val="D0D8E8"/>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US" b="1" kern="0" dirty="0">
                  <a:solidFill>
                    <a:sysClr val="windowText" lastClr="000000"/>
                  </a:solidFill>
                  <a:latin typeface="Calibri"/>
                  <a:ea typeface="+mn-ea"/>
                  <a:cs typeface="+mn-cs"/>
                </a:rPr>
                <a:t>Local Administration</a:t>
              </a:r>
            </a:p>
          </p:txBody>
        </p:sp>
        <p:sp>
          <p:nvSpPr>
            <p:cNvPr id="29" name="TextBox 28"/>
            <p:cNvSpPr txBox="1"/>
            <p:nvPr/>
          </p:nvSpPr>
          <p:spPr>
            <a:xfrm>
              <a:off x="5435600" y="3429000"/>
              <a:ext cx="1657350" cy="276225"/>
            </a:xfrm>
            <a:prstGeom prst="rect">
              <a:avLst/>
            </a:prstGeom>
            <a:solidFill>
              <a:sysClr val="window" lastClr="FFFFFF">
                <a:lumMod val="95000"/>
                <a:alpha val="75000"/>
              </a:sysClr>
            </a:solidFill>
          </p:spPr>
          <p:txBody>
            <a:bodyPr>
              <a:spAutoFit/>
            </a:bodyPr>
            <a:lstStyle/>
            <a:p>
              <a:pPr algn="ctr" fontAlgn="auto">
                <a:spcBef>
                  <a:spcPts val="0"/>
                </a:spcBef>
                <a:spcAft>
                  <a:spcPts val="0"/>
                </a:spcAft>
                <a:defRPr/>
              </a:pPr>
              <a:r>
                <a:rPr lang="en-US" b="1" kern="0" dirty="0">
                  <a:solidFill>
                    <a:srgbClr val="1F497D"/>
                  </a:solidFill>
                  <a:latin typeface="+mn-lt"/>
                  <a:ea typeface="+mn-ea"/>
                  <a:cs typeface="+mn-cs"/>
                </a:rPr>
                <a:t>Deconcentration</a:t>
              </a:r>
            </a:p>
          </p:txBody>
        </p:sp>
        <p:cxnSp>
          <p:nvCxnSpPr>
            <p:cNvPr id="27666" name="Straight Arrow Connector 30"/>
            <p:cNvCxnSpPr>
              <a:cxnSpLocks noChangeShapeType="1"/>
            </p:cNvCxnSpPr>
            <p:nvPr/>
          </p:nvCxnSpPr>
          <p:spPr bwMode="auto">
            <a:xfrm>
              <a:off x="3157538" y="4267200"/>
              <a:ext cx="4762" cy="722313"/>
            </a:xfrm>
            <a:prstGeom prst="straightConnector1">
              <a:avLst/>
            </a:prstGeom>
            <a:noFill/>
            <a:ln w="38100">
              <a:solidFill>
                <a:srgbClr val="1F497D"/>
              </a:solidFill>
              <a:round/>
              <a:headEnd/>
              <a:tailEnd type="arrow" w="med" len="med"/>
            </a:ln>
            <a:extLst>
              <a:ext uri="{909E8E84-426E-40dd-AFC4-6F175D3DCCD1}">
                <a14:hiddenFill xmlns:a14="http://schemas.microsoft.com/office/drawing/2010/main">
                  <a:noFill/>
                </a14:hiddenFill>
              </a:ext>
            </a:extLst>
          </p:spPr>
        </p:cxnSp>
        <p:cxnSp>
          <p:nvCxnSpPr>
            <p:cNvPr id="27667" name="Straight Arrow Connector 31"/>
            <p:cNvCxnSpPr>
              <a:cxnSpLocks noChangeShapeType="1"/>
            </p:cNvCxnSpPr>
            <p:nvPr/>
          </p:nvCxnSpPr>
          <p:spPr bwMode="auto">
            <a:xfrm>
              <a:off x="2838450" y="2992438"/>
              <a:ext cx="0" cy="2073275"/>
            </a:xfrm>
            <a:prstGeom prst="straightConnector1">
              <a:avLst/>
            </a:prstGeom>
            <a:noFill/>
            <a:ln w="38100">
              <a:solidFill>
                <a:srgbClr val="1F497D"/>
              </a:solidFill>
              <a:round/>
              <a:headEnd/>
              <a:tailEnd type="arrow" w="med" len="med"/>
            </a:ln>
            <a:extLst>
              <a:ext uri="{909E8E84-426E-40dd-AFC4-6F175D3DCCD1}">
                <a14:hiddenFill xmlns:a14="http://schemas.microsoft.com/office/drawing/2010/main">
                  <a:noFill/>
                </a14:hiddenFill>
              </a:ext>
            </a:extLst>
          </p:spPr>
        </p:cxnSp>
        <p:sp>
          <p:nvSpPr>
            <p:cNvPr id="33" name="TextBox 32"/>
            <p:cNvSpPr txBox="1"/>
            <p:nvPr/>
          </p:nvSpPr>
          <p:spPr>
            <a:xfrm>
              <a:off x="2286000" y="3357563"/>
              <a:ext cx="1600200" cy="276225"/>
            </a:xfrm>
            <a:prstGeom prst="rect">
              <a:avLst/>
            </a:prstGeom>
            <a:solidFill>
              <a:sysClr val="window" lastClr="FFFFFF">
                <a:lumMod val="95000"/>
                <a:alpha val="75000"/>
              </a:sysClr>
            </a:solidFill>
          </p:spPr>
          <p:txBody>
            <a:bodyPr>
              <a:spAutoFit/>
            </a:bodyPr>
            <a:lstStyle/>
            <a:p>
              <a:pPr algn="ctr" fontAlgn="auto">
                <a:spcBef>
                  <a:spcPts val="0"/>
                </a:spcBef>
                <a:spcAft>
                  <a:spcPts val="0"/>
                </a:spcAft>
                <a:defRPr/>
              </a:pPr>
              <a:r>
                <a:rPr lang="en-US" b="1" kern="0" dirty="0">
                  <a:solidFill>
                    <a:srgbClr val="1F497D"/>
                  </a:solidFill>
                  <a:latin typeface="+mn-lt"/>
                  <a:ea typeface="+mn-ea"/>
                  <a:cs typeface="+mn-cs"/>
                </a:rPr>
                <a:t>Direct / Delegation</a:t>
              </a:r>
            </a:p>
          </p:txBody>
        </p:sp>
        <p:sp>
          <p:nvSpPr>
            <p:cNvPr id="34" name="Rectangle 33"/>
            <p:cNvSpPr/>
            <p:nvPr/>
          </p:nvSpPr>
          <p:spPr>
            <a:xfrm>
              <a:off x="2590800" y="3857625"/>
              <a:ext cx="1143000" cy="457200"/>
            </a:xfrm>
            <a:prstGeom prst="rect">
              <a:avLst/>
            </a:prstGeom>
            <a:solidFill>
              <a:srgbClr val="D0D8E8"/>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US" b="1" kern="0" dirty="0">
                  <a:solidFill>
                    <a:sysClr val="windowText" lastClr="000000"/>
                  </a:solidFill>
                  <a:latin typeface="Calibri"/>
                  <a:ea typeface="+mn-ea"/>
                  <a:cs typeface="+mn-cs"/>
                </a:rPr>
                <a:t>Parastatals, NGOs, etc.</a:t>
              </a:r>
            </a:p>
          </p:txBody>
        </p:sp>
        <p:sp>
          <p:nvSpPr>
            <p:cNvPr id="35" name="Rounded Rectangle 34"/>
            <p:cNvSpPr/>
            <p:nvPr/>
          </p:nvSpPr>
          <p:spPr>
            <a:xfrm>
              <a:off x="2124075" y="3213100"/>
              <a:ext cx="5105400" cy="1638300"/>
            </a:xfrm>
            <a:prstGeom prst="roundRect">
              <a:avLst/>
            </a:prstGeom>
            <a:noFill/>
            <a:ln w="25400" cap="flat" cmpd="sng" algn="ctr">
              <a:solidFill>
                <a:srgbClr val="C0504D">
                  <a:lumMod val="75000"/>
                </a:srgbClr>
              </a:solidFill>
              <a:prstDash val="solid"/>
            </a:ln>
            <a:effectLst/>
          </p:spPr>
          <p:txBody>
            <a:bodyPr anchor="ctr"/>
            <a:lstStyle/>
            <a:p>
              <a:pPr algn="ctr" fontAlgn="auto">
                <a:spcBef>
                  <a:spcPts val="0"/>
                </a:spcBef>
                <a:spcAft>
                  <a:spcPts val="0"/>
                </a:spcAft>
                <a:defRPr/>
              </a:pPr>
              <a:endParaRPr lang="en-US" sz="1800" kern="0" dirty="0">
                <a:solidFill>
                  <a:sysClr val="window" lastClr="FFFFFF"/>
                </a:solidFill>
                <a:latin typeface="Calibri"/>
                <a:ea typeface="+mn-ea"/>
                <a:cs typeface="+mn-cs"/>
              </a:endParaRPr>
            </a:p>
          </p:txBody>
        </p:sp>
        <p:sp>
          <p:nvSpPr>
            <p:cNvPr id="37" name="Oval 36"/>
            <p:cNvSpPr/>
            <p:nvPr/>
          </p:nvSpPr>
          <p:spPr>
            <a:xfrm>
              <a:off x="1990725" y="2379663"/>
              <a:ext cx="5334000" cy="762000"/>
            </a:xfrm>
            <a:prstGeom prst="ellipse">
              <a:avLst/>
            </a:prstGeom>
            <a:solidFill>
              <a:srgbClr val="D0D8E8"/>
            </a:solidFill>
            <a:ln w="25400" cap="flat" cmpd="sng" algn="ctr">
              <a:solidFill>
                <a:srgbClr val="4F81BD">
                  <a:shade val="50000"/>
                </a:srgbClr>
              </a:solidFill>
              <a:prstDash val="solid"/>
            </a:ln>
            <a:effectLst/>
          </p:spPr>
          <p:txBody>
            <a:bodyPr anchor="ctr"/>
            <a:lstStyle/>
            <a:p>
              <a:pPr algn="ctr" fontAlgn="auto">
                <a:spcBef>
                  <a:spcPts val="0"/>
                </a:spcBef>
                <a:spcAft>
                  <a:spcPts val="0"/>
                </a:spcAft>
                <a:defRPr/>
              </a:pPr>
              <a:r>
                <a:rPr lang="en-US" b="1" kern="0" dirty="0">
                  <a:solidFill>
                    <a:prstClr val="black"/>
                  </a:solidFill>
                  <a:latin typeface="Calibri"/>
                  <a:ea typeface="+mn-ea"/>
                  <a:cs typeface="+mn-cs"/>
                </a:rPr>
                <a:t>Central Public Sector (MDAs, Parliament)</a:t>
              </a:r>
            </a:p>
          </p:txBody>
        </p:sp>
      </p:grpSp>
      <p:sp>
        <p:nvSpPr>
          <p:cNvPr id="27653" name="Rectangle 7"/>
          <p:cNvSpPr>
            <a:spLocks noChangeArrowheads="1"/>
          </p:cNvSpPr>
          <p:nvPr/>
        </p:nvSpPr>
        <p:spPr bwMode="auto">
          <a:xfrm>
            <a:off x="173038" y="1184275"/>
            <a:ext cx="87852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pPr>
            <a:r>
              <a:rPr lang="fr-FR" sz="2000" b="1" dirty="0" smtClean="0"/>
              <a:t>Il y a  diffèrent manières de rendre « plus proche » des populations et avoir des résultats en termes du développement </a:t>
            </a:r>
            <a:endParaRPr lang="fr-FR" sz="2000" dirty="0" smtClean="0"/>
          </a:p>
          <a:p>
            <a:pPr algn="ctr">
              <a:spcBef>
                <a:spcPct val="20000"/>
              </a:spcBef>
            </a:pPr>
            <a:endParaRPr lang="en-US" sz="2000" b="1" dirty="0"/>
          </a:p>
        </p:txBody>
      </p:sp>
      <p:pic>
        <p:nvPicPr>
          <p:cNvPr id="27654" name="Imag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5732463"/>
            <a:ext cx="5473700" cy="112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Rectangle 30"/>
          <p:cNvSpPr>
            <a:spLocks noChangeArrowheads="1"/>
          </p:cNvSpPr>
          <p:nvPr/>
        </p:nvSpPr>
        <p:spPr bwMode="auto">
          <a:xfrm>
            <a:off x="6012160" y="2708920"/>
            <a:ext cx="2988840" cy="3168352"/>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spcBef>
                <a:spcPct val="20000"/>
              </a:spcBef>
              <a:defRPr/>
            </a:pPr>
            <a:r>
              <a:rPr lang="fr-FR" sz="1800" dirty="0" smtClean="0"/>
              <a:t>Le Secteur Public Local=Part </a:t>
            </a:r>
            <a:r>
              <a:rPr lang="fr-FR" sz="1800" dirty="0"/>
              <a:t>du secteur public où il y a un </a:t>
            </a:r>
            <a:r>
              <a:rPr lang="fr-FR" sz="1800" b="1" dirty="0"/>
              <a:t>potentiel d'interaction </a:t>
            </a:r>
            <a:r>
              <a:rPr lang="fr-FR" sz="1800" dirty="0"/>
              <a:t>entre les </a:t>
            </a:r>
            <a:r>
              <a:rPr lang="fr-FR" sz="1800" b="1" dirty="0"/>
              <a:t>pouvoirs publics</a:t>
            </a:r>
            <a:r>
              <a:rPr lang="fr-FR" sz="1800" dirty="0"/>
              <a:t>, les </a:t>
            </a:r>
            <a:r>
              <a:rPr lang="fr-FR" sz="1800" b="1" dirty="0"/>
              <a:t>citoyens</a:t>
            </a:r>
            <a:r>
              <a:rPr lang="fr-FR" sz="1800" dirty="0"/>
              <a:t>, les </a:t>
            </a:r>
            <a:r>
              <a:rPr lang="fr-FR" sz="1800" b="1" dirty="0"/>
              <a:t>organisations</a:t>
            </a:r>
            <a:r>
              <a:rPr lang="fr-FR" sz="1800" dirty="0"/>
              <a:t> de la </a:t>
            </a:r>
            <a:r>
              <a:rPr lang="fr-FR" sz="1800" b="1" dirty="0"/>
              <a:t>société civile </a:t>
            </a:r>
            <a:r>
              <a:rPr lang="fr-FR" sz="1800" dirty="0"/>
              <a:t>et le </a:t>
            </a:r>
            <a:r>
              <a:rPr lang="fr-FR" sz="1800" b="1" dirty="0"/>
              <a:t>secteur privé</a:t>
            </a: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Oval 3"/>
          <p:cNvSpPr>
            <a:spLocks noChangeArrowheads="1"/>
          </p:cNvSpPr>
          <p:nvPr/>
        </p:nvSpPr>
        <p:spPr bwMode="auto">
          <a:xfrm>
            <a:off x="971550" y="3500438"/>
            <a:ext cx="3529013" cy="2160587"/>
          </a:xfrm>
          <a:prstGeom prst="ellipse">
            <a:avLst/>
          </a:prstGeom>
          <a:solidFill>
            <a:srgbClr val="BBE0E3">
              <a:alpha val="74901"/>
            </a:srgbClr>
          </a:solidFill>
          <a:ln w="28575">
            <a:solidFill>
              <a:schemeClr val="tx1"/>
            </a:solidFill>
            <a:round/>
            <a:headEnd/>
            <a:tailEnd/>
          </a:ln>
        </p:spPr>
        <p:txBody>
          <a:bodyPr wrap="none" anchor="ctr"/>
          <a:lstStyle/>
          <a:p>
            <a:pPr algn="ctr"/>
            <a:endParaRPr lang="fr-FR" sz="1400" b="1" dirty="0"/>
          </a:p>
          <a:p>
            <a:pPr algn="ctr"/>
            <a:r>
              <a:rPr lang="fr-FR" sz="2000" b="1" dirty="0"/>
              <a:t>AL</a:t>
            </a:r>
          </a:p>
          <a:p>
            <a:pPr algn="ctr"/>
            <a:endParaRPr lang="fr-FR" sz="1400" b="1" dirty="0"/>
          </a:p>
          <a:p>
            <a:pPr algn="ctr"/>
            <a:r>
              <a:rPr lang="fr-FR" sz="1400" dirty="0"/>
              <a:t>gestionnaires des </a:t>
            </a:r>
          </a:p>
          <a:p>
            <a:pPr algn="ctr"/>
            <a:r>
              <a:rPr lang="fr-FR" sz="1400" dirty="0"/>
              <a:t>POLITIQUES PUBLIQUES</a:t>
            </a:r>
          </a:p>
          <a:p>
            <a:pPr algn="ctr"/>
            <a:r>
              <a:rPr lang="fr-FR" sz="1400" dirty="0"/>
              <a:t> et catalyseurs </a:t>
            </a:r>
          </a:p>
          <a:p>
            <a:pPr algn="ctr"/>
            <a:r>
              <a:rPr lang="fr-FR" sz="1400" dirty="0"/>
              <a:t>de l’action  collective </a:t>
            </a:r>
          </a:p>
          <a:p>
            <a:pPr algn="ctr"/>
            <a:endParaRPr lang="fr-FR" dirty="0"/>
          </a:p>
          <a:p>
            <a:pPr algn="ctr"/>
            <a:endParaRPr lang="fr-FR" dirty="0"/>
          </a:p>
          <a:p>
            <a:pPr algn="ctr"/>
            <a:endParaRPr lang="fr-FR" dirty="0"/>
          </a:p>
          <a:p>
            <a:pPr algn="ctr"/>
            <a:endParaRPr lang="fr-FR" dirty="0"/>
          </a:p>
        </p:txBody>
      </p:sp>
      <p:sp>
        <p:nvSpPr>
          <p:cNvPr id="33794" name="Oval 4"/>
          <p:cNvSpPr>
            <a:spLocks noChangeArrowheads="1"/>
          </p:cNvSpPr>
          <p:nvPr/>
        </p:nvSpPr>
        <p:spPr bwMode="auto">
          <a:xfrm>
            <a:off x="3708400" y="3357563"/>
            <a:ext cx="3743325" cy="2374900"/>
          </a:xfrm>
          <a:prstGeom prst="ellipse">
            <a:avLst/>
          </a:prstGeom>
          <a:solidFill>
            <a:srgbClr val="BBE0E3">
              <a:alpha val="74901"/>
            </a:srgbClr>
          </a:solidFill>
          <a:ln w="28575">
            <a:solidFill>
              <a:schemeClr val="tx1">
                <a:alpha val="74117"/>
              </a:schemeClr>
            </a:solidFill>
            <a:round/>
            <a:headEnd/>
            <a:tailEnd/>
          </a:ln>
        </p:spPr>
        <p:txBody>
          <a:bodyPr wrap="none" anchor="ctr"/>
          <a:lstStyle/>
          <a:p>
            <a:pPr algn="ctr"/>
            <a:r>
              <a:rPr lang="fr-FR" sz="1400" b="1" dirty="0"/>
              <a:t>Société civile=</a:t>
            </a:r>
          </a:p>
          <a:p>
            <a:pPr algn="ctr"/>
            <a:r>
              <a:rPr lang="fr-FR" sz="1400" b="1" dirty="0"/>
              <a:t> communauté politique </a:t>
            </a:r>
          </a:p>
          <a:p>
            <a:pPr algn="ctr"/>
            <a:r>
              <a:rPr lang="fr-FR" sz="1400" b="1" dirty="0"/>
              <a:t>Locale</a:t>
            </a:r>
          </a:p>
          <a:p>
            <a:pPr algn="ctr"/>
            <a:endParaRPr lang="fr-FR" sz="1400" dirty="0"/>
          </a:p>
          <a:p>
            <a:pPr algn="ctr"/>
            <a:endParaRPr lang="fr-FR" sz="1400" dirty="0"/>
          </a:p>
          <a:p>
            <a:pPr algn="ctr"/>
            <a:endParaRPr lang="fr-FR" sz="1400" dirty="0"/>
          </a:p>
          <a:p>
            <a:pPr algn="ctr"/>
            <a:endParaRPr lang="fr-FR" sz="1400" dirty="0"/>
          </a:p>
          <a:p>
            <a:pPr algn="ctr"/>
            <a:r>
              <a:rPr lang="fr-FR" sz="1400" dirty="0"/>
              <a:t> </a:t>
            </a:r>
          </a:p>
        </p:txBody>
      </p:sp>
      <p:sp>
        <p:nvSpPr>
          <p:cNvPr id="33795" name="AutoShape 11"/>
          <p:cNvSpPr>
            <a:spLocks noChangeArrowheads="1"/>
          </p:cNvSpPr>
          <p:nvPr/>
        </p:nvSpPr>
        <p:spPr bwMode="auto">
          <a:xfrm flipH="1">
            <a:off x="7164388" y="4149725"/>
            <a:ext cx="1606550" cy="2708275"/>
          </a:xfrm>
          <a:prstGeom prst="curvedRightArrow">
            <a:avLst>
              <a:gd name="adj1" fmla="val 43034"/>
              <a:gd name="adj2" fmla="val 84554"/>
              <a:gd name="adj3" fmla="val 33333"/>
            </a:avLst>
          </a:prstGeom>
          <a:solidFill>
            <a:srgbClr val="FFFFFF">
              <a:alpha val="0"/>
            </a:srgbClr>
          </a:solidFill>
          <a:ln w="9525">
            <a:solidFill>
              <a:schemeClr val="tx1"/>
            </a:solidFill>
            <a:miter lim="800000"/>
            <a:headEnd/>
            <a:tailEnd/>
          </a:ln>
        </p:spPr>
        <p:txBody>
          <a:bodyPr wrap="none" anchor="ctr"/>
          <a:lstStyle/>
          <a:p>
            <a:endParaRPr lang="en-US"/>
          </a:p>
        </p:txBody>
      </p:sp>
      <p:sp>
        <p:nvSpPr>
          <p:cNvPr id="33796" name="Content Placeholder 2"/>
          <p:cNvSpPr txBox="1">
            <a:spLocks/>
          </p:cNvSpPr>
          <p:nvPr/>
        </p:nvSpPr>
        <p:spPr bwMode="auto">
          <a:xfrm>
            <a:off x="1835150" y="2133600"/>
            <a:ext cx="7129463"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tabLst>
                <a:tab pos="406400" algn="l"/>
              </a:tabLst>
              <a:defRPr sz="1200">
                <a:solidFill>
                  <a:srgbClr val="0F5494"/>
                </a:solidFill>
                <a:latin typeface="Verdana" charset="0"/>
                <a:ea typeface="MS PGothic" charset="0"/>
                <a:cs typeface="MS PGothic" charset="0"/>
              </a:defRPr>
            </a:lvl1pPr>
            <a:lvl2pPr marL="742950" indent="-285750" eaLnBrk="0" hangingPunct="0">
              <a:tabLst>
                <a:tab pos="406400" algn="l"/>
              </a:tabLst>
              <a:defRPr sz="1200">
                <a:solidFill>
                  <a:srgbClr val="0F5494"/>
                </a:solidFill>
                <a:latin typeface="Verdana" charset="0"/>
                <a:ea typeface="MS PGothic" charset="0"/>
                <a:cs typeface="MS PGothic" charset="0"/>
              </a:defRPr>
            </a:lvl2pPr>
            <a:lvl3pPr marL="1143000" indent="-228600" eaLnBrk="0" hangingPunct="0">
              <a:tabLst>
                <a:tab pos="406400" algn="l"/>
              </a:tabLst>
              <a:defRPr sz="1200">
                <a:solidFill>
                  <a:srgbClr val="0F5494"/>
                </a:solidFill>
                <a:latin typeface="Verdana" charset="0"/>
                <a:ea typeface="MS PGothic" charset="0"/>
                <a:cs typeface="MS PGothic" charset="0"/>
              </a:defRPr>
            </a:lvl3pPr>
            <a:lvl4pPr marL="1600200" indent="-228600" eaLnBrk="0" hangingPunct="0">
              <a:tabLst>
                <a:tab pos="406400" algn="l"/>
              </a:tabLst>
              <a:defRPr sz="1200">
                <a:solidFill>
                  <a:srgbClr val="0F5494"/>
                </a:solidFill>
                <a:latin typeface="Verdana" charset="0"/>
                <a:ea typeface="MS PGothic" charset="0"/>
                <a:cs typeface="MS PGothic" charset="0"/>
              </a:defRPr>
            </a:lvl4pPr>
            <a:lvl5pPr marL="2057400" indent="-228600" eaLnBrk="0" hangingPunct="0">
              <a:tabLst>
                <a:tab pos="406400" algn="l"/>
              </a:tabLst>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tabLst>
                <a:tab pos="406400" algn="l"/>
              </a:tabLs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tabLst>
                <a:tab pos="406400" algn="l"/>
              </a:tabLs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tabLst>
                <a:tab pos="406400" algn="l"/>
              </a:tabLs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tabLst>
                <a:tab pos="406400" algn="l"/>
              </a:tabLst>
              <a:defRPr sz="1200">
                <a:solidFill>
                  <a:srgbClr val="0F5494"/>
                </a:solidFill>
                <a:latin typeface="Verdana" charset="0"/>
                <a:ea typeface="MS PGothic" charset="0"/>
                <a:cs typeface="MS PGothic" charset="0"/>
              </a:defRPr>
            </a:lvl9pPr>
          </a:lstStyle>
          <a:p>
            <a:pPr algn="ctr"/>
            <a:r>
              <a:rPr lang="fr-FR" sz="2000" b="1" dirty="0"/>
              <a:t>    </a:t>
            </a:r>
            <a:r>
              <a:rPr lang="fr-FR" sz="2000" b="1" dirty="0" smtClean="0"/>
              <a:t> LA DEMOCRATIE LOCALE</a:t>
            </a:r>
            <a:r>
              <a:rPr lang="fr-FR" sz="2000" dirty="0" smtClean="0"/>
              <a:t> </a:t>
            </a:r>
          </a:p>
          <a:p>
            <a:pPr>
              <a:spcBef>
                <a:spcPct val="20000"/>
              </a:spcBef>
            </a:pPr>
            <a:r>
              <a:rPr lang="fr-FR" sz="1400" b="1" dirty="0" smtClean="0"/>
              <a:t>	Un apprentissage </a:t>
            </a:r>
            <a:r>
              <a:rPr lang="fr-FR" sz="1400" dirty="0" smtClean="0"/>
              <a:t>à faire  par l'</a:t>
            </a:r>
            <a:r>
              <a:rPr lang="fr-FR" sz="1400" b="1" dirty="0" smtClean="0"/>
              <a:t>expérimentation </a:t>
            </a:r>
            <a:r>
              <a:rPr lang="fr-FR" sz="1400" dirty="0" smtClean="0"/>
              <a:t>de nouvelles manières d'i</a:t>
            </a:r>
            <a:r>
              <a:rPr lang="fr-FR" sz="1400" b="1" dirty="0" smtClean="0"/>
              <a:t>nteraction</a:t>
            </a:r>
            <a:r>
              <a:rPr lang="fr-FR" sz="1400" dirty="0" smtClean="0"/>
              <a:t> entre les </a:t>
            </a:r>
            <a:r>
              <a:rPr lang="fr-FR" sz="1400" b="1" dirty="0" smtClean="0"/>
              <a:t>pouvoirs publics </a:t>
            </a:r>
            <a:r>
              <a:rPr lang="fr-FR" sz="1400" dirty="0" smtClean="0"/>
              <a:t>et les </a:t>
            </a:r>
            <a:r>
              <a:rPr lang="fr-FR" sz="1400" b="1" dirty="0" smtClean="0"/>
              <a:t>citoyens </a:t>
            </a:r>
            <a:r>
              <a:rPr lang="fr-FR" sz="1400" dirty="0" smtClean="0"/>
              <a:t>et des nouvelles alliances avec la </a:t>
            </a:r>
            <a:r>
              <a:rPr lang="fr-FR" sz="1400" b="1" dirty="0" smtClean="0"/>
              <a:t>société civile </a:t>
            </a:r>
            <a:r>
              <a:rPr lang="fr-FR" sz="1400" dirty="0" smtClean="0"/>
              <a:t>et le </a:t>
            </a:r>
            <a:r>
              <a:rPr lang="fr-FR" sz="1400" b="1" dirty="0" smtClean="0"/>
              <a:t>secteur privée </a:t>
            </a:r>
            <a:endParaRPr lang="fr-FR" sz="1400" b="1" i="1" dirty="0" smtClean="0"/>
          </a:p>
          <a:p>
            <a:pPr>
              <a:spcBef>
                <a:spcPct val="20000"/>
              </a:spcBef>
            </a:pPr>
            <a:endParaRPr lang="en-US" sz="1400" dirty="0"/>
          </a:p>
        </p:txBody>
      </p:sp>
      <p:sp>
        <p:nvSpPr>
          <p:cNvPr id="15" name="Content Placeholder 2"/>
          <p:cNvSpPr txBox="1">
            <a:spLocks/>
          </p:cNvSpPr>
          <p:nvPr/>
        </p:nvSpPr>
        <p:spPr bwMode="auto">
          <a:xfrm>
            <a:off x="2339975" y="5805488"/>
            <a:ext cx="446405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pitchFamily="34" charset="0"/>
                <a:ea typeface="MS PGothic" pitchFamily="34" charset="-128"/>
              </a:defRPr>
            </a:lvl1pPr>
            <a:lvl2pPr marL="742950" indent="-285750" eaLnBrk="0" hangingPunct="0">
              <a:defRPr sz="1200">
                <a:solidFill>
                  <a:srgbClr val="0F5494"/>
                </a:solidFill>
                <a:latin typeface="Verdana" pitchFamily="34" charset="0"/>
                <a:ea typeface="MS PGothic" pitchFamily="34" charset="-128"/>
              </a:defRPr>
            </a:lvl2pPr>
            <a:lvl3pPr marL="1143000" indent="-228600" eaLnBrk="0" hangingPunct="0">
              <a:defRPr sz="1200">
                <a:solidFill>
                  <a:srgbClr val="0F5494"/>
                </a:solidFill>
                <a:latin typeface="Verdana" pitchFamily="34" charset="0"/>
                <a:ea typeface="MS PGothic" pitchFamily="34" charset="-128"/>
              </a:defRPr>
            </a:lvl3pPr>
            <a:lvl4pPr marL="1600200" indent="-228600" eaLnBrk="0" hangingPunct="0">
              <a:defRPr sz="1200">
                <a:solidFill>
                  <a:srgbClr val="0F5494"/>
                </a:solidFill>
                <a:latin typeface="Verdana" pitchFamily="34" charset="0"/>
                <a:ea typeface="MS PGothic" pitchFamily="34" charset="-128"/>
              </a:defRPr>
            </a:lvl4pPr>
            <a:lvl5pPr marL="2057400" indent="-228600" eaLnBrk="0" hangingPunct="0">
              <a:defRPr sz="1200">
                <a:solidFill>
                  <a:srgbClr val="0F5494"/>
                </a:solidFill>
                <a:latin typeface="Verdana" pitchFamily="34" charset="0"/>
                <a:ea typeface="MS PGothic" pitchFamily="34" charset="-128"/>
              </a:defRPr>
            </a:lvl5pPr>
            <a:lvl6pPr marL="2514600" indent="-228600" eaLnBrk="0" fontAlgn="base" hangingPunct="0">
              <a:spcBef>
                <a:spcPct val="0"/>
              </a:spcBef>
              <a:spcAft>
                <a:spcPct val="0"/>
              </a:spcAft>
              <a:defRPr sz="1200">
                <a:solidFill>
                  <a:srgbClr val="0F5494"/>
                </a:solidFill>
                <a:latin typeface="Verdana" pitchFamily="34" charset="0"/>
                <a:ea typeface="MS PGothic" pitchFamily="34" charset="-128"/>
              </a:defRPr>
            </a:lvl6pPr>
            <a:lvl7pPr marL="2971800" indent="-228600" eaLnBrk="0" fontAlgn="base" hangingPunct="0">
              <a:spcBef>
                <a:spcPct val="0"/>
              </a:spcBef>
              <a:spcAft>
                <a:spcPct val="0"/>
              </a:spcAft>
              <a:defRPr sz="1200">
                <a:solidFill>
                  <a:srgbClr val="0F5494"/>
                </a:solidFill>
                <a:latin typeface="Verdana" pitchFamily="34" charset="0"/>
                <a:ea typeface="MS PGothic" pitchFamily="34" charset="-128"/>
              </a:defRPr>
            </a:lvl7pPr>
            <a:lvl8pPr marL="3429000" indent="-228600" eaLnBrk="0" fontAlgn="base" hangingPunct="0">
              <a:spcBef>
                <a:spcPct val="0"/>
              </a:spcBef>
              <a:spcAft>
                <a:spcPct val="0"/>
              </a:spcAft>
              <a:defRPr sz="1200">
                <a:solidFill>
                  <a:srgbClr val="0F5494"/>
                </a:solidFill>
                <a:latin typeface="Verdana" pitchFamily="34" charset="0"/>
                <a:ea typeface="MS PGothic" pitchFamily="34" charset="-128"/>
              </a:defRPr>
            </a:lvl8pPr>
            <a:lvl9pPr marL="3886200" indent="-228600" eaLnBrk="0" fontAlgn="base" hangingPunct="0">
              <a:spcBef>
                <a:spcPct val="0"/>
              </a:spcBef>
              <a:spcAft>
                <a:spcPct val="0"/>
              </a:spcAft>
              <a:defRPr sz="1200">
                <a:solidFill>
                  <a:srgbClr val="0F5494"/>
                </a:solidFill>
                <a:latin typeface="Verdana" pitchFamily="34" charset="0"/>
                <a:ea typeface="MS PGothic" pitchFamily="34" charset="-128"/>
              </a:defRPr>
            </a:lvl9pPr>
          </a:lstStyle>
          <a:p>
            <a:pPr marL="0" indent="0" algn="ctr">
              <a:spcBef>
                <a:spcPct val="20000"/>
              </a:spcBef>
              <a:defRPr/>
            </a:pPr>
            <a:r>
              <a:rPr lang="fr-FR" sz="2400" b="1" kern="0" dirty="0" smtClean="0"/>
              <a:t>LE</a:t>
            </a:r>
            <a:r>
              <a:rPr lang="fr-FR" sz="2400" dirty="0" smtClean="0"/>
              <a:t>  </a:t>
            </a:r>
            <a:r>
              <a:rPr lang="fr-FR" sz="2400" b="1" kern="0" dirty="0" smtClean="0"/>
              <a:t>DEVELOPPEMENT LOCAL </a:t>
            </a:r>
          </a:p>
          <a:p>
            <a:pPr marL="0" indent="0">
              <a:spcBef>
                <a:spcPct val="20000"/>
              </a:spcBef>
              <a:defRPr/>
            </a:pPr>
            <a:endParaRPr lang="en-GB" sz="2400" dirty="0"/>
          </a:p>
          <a:p>
            <a:pPr>
              <a:spcBef>
                <a:spcPct val="20000"/>
              </a:spcBef>
              <a:buFontTx/>
              <a:buAutoNum type="circleNumDbPlain"/>
              <a:defRPr/>
            </a:pPr>
            <a:endParaRPr lang="en-US" sz="2400" dirty="0"/>
          </a:p>
          <a:p>
            <a:pPr>
              <a:spcBef>
                <a:spcPct val="20000"/>
              </a:spcBef>
              <a:buFontTx/>
              <a:buAutoNum type="circleNumDbPlain"/>
              <a:defRPr/>
            </a:pPr>
            <a:endParaRPr lang="en-US" sz="2400" dirty="0"/>
          </a:p>
          <a:p>
            <a:pPr>
              <a:spcBef>
                <a:spcPct val="20000"/>
              </a:spcBef>
              <a:defRPr/>
            </a:pPr>
            <a:endParaRPr lang="en-US" sz="2400" dirty="0"/>
          </a:p>
        </p:txBody>
      </p:sp>
      <p:sp>
        <p:nvSpPr>
          <p:cNvPr id="33798" name="AutoShape 11"/>
          <p:cNvSpPr>
            <a:spLocks noChangeArrowheads="1"/>
          </p:cNvSpPr>
          <p:nvPr/>
        </p:nvSpPr>
        <p:spPr bwMode="auto">
          <a:xfrm rot="10800000" flipH="1">
            <a:off x="0" y="2133600"/>
            <a:ext cx="1547813" cy="2735263"/>
          </a:xfrm>
          <a:prstGeom prst="curvedRightArrow">
            <a:avLst>
              <a:gd name="adj1" fmla="val 43026"/>
              <a:gd name="adj2" fmla="val 86060"/>
              <a:gd name="adj3" fmla="val 33333"/>
            </a:avLst>
          </a:prstGeom>
          <a:solidFill>
            <a:srgbClr val="FFFFFF">
              <a:alpha val="0"/>
            </a:srgbClr>
          </a:solidFill>
          <a:ln w="9525">
            <a:solidFill>
              <a:schemeClr val="tx1"/>
            </a:solidFill>
            <a:miter lim="800000"/>
            <a:headEnd/>
            <a:tailEnd/>
          </a:ln>
        </p:spPr>
        <p:txBody>
          <a:bodyPr wrap="none" anchor="ctr"/>
          <a:lstStyle/>
          <a:p>
            <a:endParaRPr lang="en-US"/>
          </a:p>
        </p:txBody>
      </p:sp>
      <p:sp>
        <p:nvSpPr>
          <p:cNvPr id="13" name="Left Brace 1"/>
          <p:cNvSpPr>
            <a:spLocks/>
          </p:cNvSpPr>
          <p:nvPr/>
        </p:nvSpPr>
        <p:spPr bwMode="auto">
          <a:xfrm>
            <a:off x="1979613" y="2133600"/>
            <a:ext cx="358775" cy="1377950"/>
          </a:xfrm>
          <a:prstGeom prst="leftBrace">
            <a:avLst>
              <a:gd name="adj1" fmla="val 40188"/>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nchor="ctr"/>
          <a:lstStyle/>
          <a:p>
            <a:pPr marL="3175">
              <a:defRPr/>
            </a:pPr>
            <a:endParaRPr lang="en-US"/>
          </a:p>
        </p:txBody>
      </p:sp>
      <p:sp>
        <p:nvSpPr>
          <p:cNvPr id="33800" name="Title 1"/>
          <p:cNvSpPr txBox="1">
            <a:spLocks/>
          </p:cNvSpPr>
          <p:nvPr/>
        </p:nvSpPr>
        <p:spPr bwMode="auto">
          <a:xfrm>
            <a:off x="-1588" y="115888"/>
            <a:ext cx="9144001"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58775" indent="-358775"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r>
              <a:rPr lang="fr-FR" sz="2400" b="1" dirty="0">
                <a:solidFill>
                  <a:srgbClr val="FFFFFF"/>
                </a:solidFill>
              </a:rPr>
              <a:t>Parmi tous les acteurs (publics, communautaires et privés) opérant au niveau local…..</a:t>
            </a:r>
            <a:r>
              <a:rPr lang="fr-FR" sz="2400" b="1" dirty="0"/>
              <a:t>, </a:t>
            </a:r>
          </a:p>
          <a:p>
            <a:pPr algn="ctr"/>
            <a:endParaRPr lang="fr-FR" sz="2400" b="1" dirty="0"/>
          </a:p>
          <a:p>
            <a:pPr algn="ctr"/>
            <a:r>
              <a:rPr lang="fr-FR" sz="2400" b="1" dirty="0" smtClean="0"/>
              <a:t>Les Autorités Locales les  AL ont une plus grande avantage comparative dans la promotion...</a:t>
            </a:r>
            <a:endParaRPr lang="fr-FR" sz="2400" b="1" dirty="0"/>
          </a:p>
        </p:txBody>
      </p:sp>
      <p:sp>
        <p:nvSpPr>
          <p:cNvPr id="33801" name="Rectangle 1"/>
          <p:cNvSpPr>
            <a:spLocks noChangeArrowheads="1"/>
          </p:cNvSpPr>
          <p:nvPr/>
        </p:nvSpPr>
        <p:spPr bwMode="auto">
          <a:xfrm>
            <a:off x="4356100" y="4292600"/>
            <a:ext cx="26638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b="1" dirty="0"/>
              <a:t>Citoyens</a:t>
            </a:r>
            <a:r>
              <a:rPr lang="fr-FR" dirty="0"/>
              <a:t> et groupes communautaires qui </a:t>
            </a:r>
            <a:r>
              <a:rPr lang="fr-FR" b="1" dirty="0"/>
              <a:t>s'engagent</a:t>
            </a:r>
            <a:r>
              <a:rPr lang="fr-FR" dirty="0"/>
              <a:t> dans les </a:t>
            </a:r>
            <a:r>
              <a:rPr lang="fr-FR" b="1" dirty="0"/>
              <a:t>processus politiques locaux </a:t>
            </a:r>
            <a:r>
              <a:rPr lang="fr-FR" dirty="0"/>
              <a:t>et </a:t>
            </a:r>
            <a:r>
              <a:rPr lang="fr-FR" b="1" dirty="0"/>
              <a:t>demandent</a:t>
            </a:r>
            <a:r>
              <a:rPr lang="fr-FR" dirty="0"/>
              <a:t>  une </a:t>
            </a:r>
            <a:r>
              <a:rPr lang="fr-FR" b="1" dirty="0"/>
              <a:t>gestion transparent</a:t>
            </a:r>
            <a:r>
              <a:rPr lang="fr-FR" dirty="0"/>
              <a:t>e des </a:t>
            </a:r>
            <a:r>
              <a:rPr lang="fr-FR" b="1" dirty="0"/>
              <a:t>ressources publics locaux </a:t>
            </a:r>
          </a:p>
        </p:txBody>
      </p:sp>
      <p:sp>
        <p:nvSpPr>
          <p:cNvPr id="17" name="Left-Right Arrow 2"/>
          <p:cNvSpPr/>
          <p:nvPr/>
        </p:nvSpPr>
        <p:spPr bwMode="auto">
          <a:xfrm>
            <a:off x="3779838" y="3860800"/>
            <a:ext cx="666750" cy="392113"/>
          </a:xfrm>
          <a:prstGeom prst="leftRightArrow">
            <a:avLst/>
          </a:prstGeom>
          <a:solidFill>
            <a:schemeClr val="accent2">
              <a:lumMod val="60000"/>
              <a:lumOff val="40000"/>
            </a:schemeClr>
          </a:solidFill>
          <a:ln>
            <a:noFill/>
          </a:ln>
          <a:effectLst/>
          <a:extLst/>
        </p:spPr>
        <p:txBody>
          <a:bodyPr anchor="ctr"/>
          <a:lstStyle/>
          <a:p>
            <a:pPr marL="3175">
              <a:defRPr/>
            </a:pPr>
            <a:endParaRPr lang="en-GB">
              <a:latin typeface="Verdana" pitchFamily="34" charset="0"/>
              <a:ea typeface="ＭＳ Ｐゴシック" pitchFamily="34" charset="-128"/>
              <a:cs typeface="+mn-cs"/>
            </a:endParaRPr>
          </a:p>
        </p:txBody>
      </p:sp>
      <p:sp>
        <p:nvSpPr>
          <p:cNvPr id="18" name="Left-Right Arrow 20"/>
          <p:cNvSpPr/>
          <p:nvPr/>
        </p:nvSpPr>
        <p:spPr bwMode="auto">
          <a:xfrm>
            <a:off x="3779838" y="4221163"/>
            <a:ext cx="665162" cy="392112"/>
          </a:xfrm>
          <a:prstGeom prst="leftRightArrow">
            <a:avLst/>
          </a:prstGeom>
          <a:solidFill>
            <a:schemeClr val="accent2">
              <a:lumMod val="60000"/>
              <a:lumOff val="40000"/>
            </a:schemeClr>
          </a:solidFill>
          <a:ln>
            <a:noFill/>
          </a:ln>
          <a:effectLst/>
          <a:extLst/>
        </p:spPr>
        <p:txBody>
          <a:bodyPr anchor="ctr"/>
          <a:lstStyle/>
          <a:p>
            <a:pPr marL="3175">
              <a:defRPr/>
            </a:pPr>
            <a:endParaRPr lang="en-GB">
              <a:latin typeface="Verdana" pitchFamily="34" charset="0"/>
              <a:ea typeface="ＭＳ Ｐゴシック" pitchFamily="34" charset="-128"/>
              <a:cs typeface="+mn-cs"/>
            </a:endParaRPr>
          </a:p>
        </p:txBody>
      </p:sp>
      <p:sp>
        <p:nvSpPr>
          <p:cNvPr id="20" name="Left-Right Arrow 25"/>
          <p:cNvSpPr/>
          <p:nvPr/>
        </p:nvSpPr>
        <p:spPr bwMode="auto">
          <a:xfrm>
            <a:off x="3779838" y="4581525"/>
            <a:ext cx="666750" cy="390525"/>
          </a:xfrm>
          <a:prstGeom prst="leftRightArrow">
            <a:avLst/>
          </a:prstGeom>
          <a:solidFill>
            <a:schemeClr val="accent2">
              <a:lumMod val="60000"/>
              <a:lumOff val="40000"/>
            </a:schemeClr>
          </a:solidFill>
          <a:ln>
            <a:noFill/>
          </a:ln>
          <a:effectLst/>
          <a:extLst/>
        </p:spPr>
        <p:txBody>
          <a:bodyPr anchor="ctr"/>
          <a:lstStyle/>
          <a:p>
            <a:pPr marL="3175">
              <a:defRPr/>
            </a:pPr>
            <a:endParaRPr lang="en-GB">
              <a:latin typeface="Verdana" pitchFamily="34" charset="0"/>
              <a:ea typeface="ＭＳ Ｐゴシック" pitchFamily="34" charset="-128"/>
              <a:cs typeface="+mn-cs"/>
            </a:endParaRPr>
          </a:p>
        </p:txBody>
      </p:sp>
      <p:sp>
        <p:nvSpPr>
          <p:cNvPr id="21" name="Left-Right Arrow 20"/>
          <p:cNvSpPr/>
          <p:nvPr/>
        </p:nvSpPr>
        <p:spPr bwMode="auto">
          <a:xfrm>
            <a:off x="3779838" y="4941888"/>
            <a:ext cx="665162" cy="390525"/>
          </a:xfrm>
          <a:prstGeom prst="leftRightArrow">
            <a:avLst/>
          </a:prstGeom>
          <a:solidFill>
            <a:schemeClr val="accent2">
              <a:lumMod val="60000"/>
              <a:lumOff val="40000"/>
            </a:schemeClr>
          </a:solidFill>
          <a:ln>
            <a:noFill/>
          </a:ln>
          <a:effectLst/>
          <a:extLst/>
        </p:spPr>
        <p:txBody>
          <a:bodyPr anchor="ctr"/>
          <a:lstStyle/>
          <a:p>
            <a:pPr marL="3175">
              <a:defRPr/>
            </a:pPr>
            <a:endParaRPr lang="en-GB">
              <a:latin typeface="Verdana" pitchFamily="34" charset="0"/>
              <a:ea typeface="ＭＳ Ｐゴシック" pitchFamily="34" charset="-128"/>
              <a:cs typeface="+mn-cs"/>
            </a:endParaRPr>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107950" y="1196975"/>
            <a:ext cx="9178925" cy="649288"/>
          </a:xfrm>
        </p:spPr>
        <p:txBody>
          <a:bodyPr/>
          <a:lstStyle/>
          <a:p>
            <a:pPr algn="ctr">
              <a:defRPr/>
            </a:pPr>
            <a:r>
              <a:rPr lang="fr-FR" sz="3200" dirty="0" smtClean="0">
                <a:latin typeface="Verdana" charset="0"/>
                <a:ea typeface="MS PGothic" charset="0"/>
              </a:rPr>
              <a:t>Comprendre le double rôle des AL</a:t>
            </a:r>
            <a:endParaRPr lang="fr-FR" sz="3200" dirty="0">
              <a:latin typeface="Verdana" charset="0"/>
              <a:ea typeface="MS PGothic" charset="0"/>
            </a:endParaRPr>
          </a:p>
        </p:txBody>
      </p:sp>
      <p:sp>
        <p:nvSpPr>
          <p:cNvPr id="31746" name="Content Placeholder 2"/>
          <p:cNvSpPr txBox="1">
            <a:spLocks/>
          </p:cNvSpPr>
          <p:nvPr/>
        </p:nvSpPr>
        <p:spPr bwMode="auto">
          <a:xfrm>
            <a:off x="3491880" y="2132856"/>
            <a:ext cx="4418583" cy="4247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2400" b="1" dirty="0" smtClean="0"/>
              <a:t>Représenter et assurer </a:t>
            </a:r>
            <a:r>
              <a:rPr lang="fr-FR" sz="2400" dirty="0" smtClean="0"/>
              <a:t>le bien-être d'une communauté politique local (</a:t>
            </a:r>
            <a:r>
              <a:rPr lang="fr-FR" sz="2400" i="1" dirty="0" smtClean="0"/>
              <a:t>mandat général</a:t>
            </a:r>
            <a:r>
              <a:rPr lang="fr-FR" sz="2400" dirty="0" smtClean="0"/>
              <a:t>)</a:t>
            </a:r>
          </a:p>
          <a:p>
            <a:pPr>
              <a:spcBef>
                <a:spcPct val="20000"/>
              </a:spcBef>
              <a:buFontTx/>
              <a:buAutoNum type="circleNumDbPlain"/>
            </a:pPr>
            <a:r>
              <a:rPr lang="fr-FR" sz="2400" b="1" dirty="0" smtClean="0"/>
              <a:t>Représenter</a:t>
            </a:r>
            <a:r>
              <a:rPr lang="fr-FR" sz="2400" dirty="0" smtClean="0"/>
              <a:t> et  </a:t>
            </a:r>
            <a:r>
              <a:rPr lang="fr-FR" sz="2400" b="1" dirty="0" smtClean="0"/>
              <a:t>faciliter l'action de l'Etat </a:t>
            </a:r>
            <a:r>
              <a:rPr lang="fr-FR" sz="2400" dirty="0" smtClean="0"/>
              <a:t>dans leur juridiction (</a:t>
            </a:r>
            <a:r>
              <a:rPr lang="fr-FR" sz="2400" i="1" dirty="0" smtClean="0"/>
              <a:t>mandat spécifique</a:t>
            </a:r>
            <a:r>
              <a:rPr lang="fr-FR" sz="2400" dirty="0" smtClean="0"/>
              <a:t>)</a:t>
            </a:r>
          </a:p>
          <a:p>
            <a:pPr>
              <a:spcBef>
                <a:spcPct val="20000"/>
              </a:spcBef>
              <a:buFontTx/>
              <a:buAutoNum type="circleNumDbPlain"/>
            </a:pPr>
            <a:endParaRPr lang="en-GB" sz="2400" dirty="0"/>
          </a:p>
          <a:p>
            <a:pPr>
              <a:spcBef>
                <a:spcPct val="20000"/>
              </a:spcBef>
              <a:buFontTx/>
              <a:buAutoNum type="circleNumDbPlain"/>
            </a:pPr>
            <a:endParaRPr lang="en-US" sz="2400" dirty="0"/>
          </a:p>
          <a:p>
            <a:pPr>
              <a:spcBef>
                <a:spcPct val="20000"/>
              </a:spcBef>
              <a:buFontTx/>
              <a:buAutoNum type="circleNumDbPlain"/>
            </a:pPr>
            <a:endParaRPr lang="en-US" sz="2400" dirty="0"/>
          </a:p>
          <a:p>
            <a:pPr>
              <a:spcBef>
                <a:spcPct val="20000"/>
              </a:spcBef>
            </a:pPr>
            <a:endParaRPr lang="en-US" sz="2400" dirty="0"/>
          </a:p>
        </p:txBody>
      </p:sp>
      <p:sp>
        <p:nvSpPr>
          <p:cNvPr id="31747" name="Flèche vers la droite 1"/>
          <p:cNvSpPr>
            <a:spLocks noChangeArrowheads="1"/>
          </p:cNvSpPr>
          <p:nvPr/>
        </p:nvSpPr>
        <p:spPr bwMode="auto">
          <a:xfrm rot="5400000">
            <a:off x="5366544" y="1770857"/>
            <a:ext cx="420687" cy="425450"/>
          </a:xfrm>
          <a:prstGeom prst="rightArrow">
            <a:avLst>
              <a:gd name="adj1" fmla="val 50000"/>
              <a:gd name="adj2" fmla="val 50000"/>
            </a:avLst>
          </a:prstGeom>
          <a:solidFill>
            <a:srgbClr val="7575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3175"/>
            <a:endParaRPr lang="fr-FR"/>
          </a:p>
        </p:txBody>
      </p:sp>
      <p:pic>
        <p:nvPicPr>
          <p:cNvPr id="31748" name="Imag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854200"/>
            <a:ext cx="3024188"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8219260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179388" y="115888"/>
            <a:ext cx="84963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sz="3200" b="1" dirty="0">
                <a:solidFill>
                  <a:schemeClr val="bg1"/>
                </a:solidFill>
              </a:rPr>
              <a:t>Le développement local</a:t>
            </a:r>
          </a:p>
        </p:txBody>
      </p:sp>
      <p:sp>
        <p:nvSpPr>
          <p:cNvPr id="34819" name="Content Placeholder 2"/>
          <p:cNvSpPr txBox="1">
            <a:spLocks/>
          </p:cNvSpPr>
          <p:nvPr/>
        </p:nvSpPr>
        <p:spPr bwMode="auto">
          <a:xfrm>
            <a:off x="4211638" y="1196975"/>
            <a:ext cx="4932362" cy="276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1800" dirty="0" smtClean="0"/>
              <a:t>Dans l'expression «</a:t>
            </a:r>
            <a:r>
              <a:rPr lang="fr-FR" sz="1800" b="1" dirty="0" smtClean="0"/>
              <a:t>développement local</a:t>
            </a:r>
            <a:r>
              <a:rPr lang="fr-FR" sz="1800" dirty="0" smtClean="0"/>
              <a:t>», </a:t>
            </a:r>
            <a:r>
              <a:rPr lang="fr-FR" sz="1800" dirty="0"/>
              <a:t>c</a:t>
            </a:r>
            <a:r>
              <a:rPr lang="fr-FR" sz="1800" dirty="0" smtClean="0"/>
              <a:t>e qui compte ce n’est pas «où» «mais </a:t>
            </a:r>
            <a:r>
              <a:rPr lang="fr-FR" sz="1800" b="1" dirty="0" smtClean="0"/>
              <a:t>QUI</a:t>
            </a:r>
            <a:r>
              <a:rPr lang="fr-FR" sz="1800" dirty="0" smtClean="0"/>
              <a:t> et « </a:t>
            </a:r>
            <a:r>
              <a:rPr lang="fr-FR" sz="1800" b="1" dirty="0" smtClean="0"/>
              <a:t>COMMENT</a:t>
            </a:r>
            <a:r>
              <a:rPr lang="fr-FR" sz="1800" dirty="0" smtClean="0"/>
              <a:t> », c'est à dire se réfère aux acteurs qui favorisent le développement et les ressources qu'elles mobilisent à la fois. </a:t>
            </a:r>
          </a:p>
          <a:p>
            <a:pPr>
              <a:spcBef>
                <a:spcPct val="20000"/>
              </a:spcBef>
              <a:buFontTx/>
              <a:buAutoNum type="circleNumDbPlain"/>
            </a:pPr>
            <a:r>
              <a:rPr lang="fr-FR" sz="1800" dirty="0" smtClean="0"/>
              <a:t>Ce </a:t>
            </a:r>
            <a:r>
              <a:rPr lang="fr-FR" sz="1800" b="1" dirty="0" smtClean="0"/>
              <a:t>n’est pas </a:t>
            </a:r>
            <a:r>
              <a:rPr lang="fr-FR" sz="1800" dirty="0" smtClean="0"/>
              <a:t>le </a:t>
            </a:r>
            <a:r>
              <a:rPr lang="fr-FR" sz="1800" b="1" dirty="0" smtClean="0"/>
              <a:t>développement</a:t>
            </a:r>
            <a:r>
              <a:rPr lang="fr-FR" sz="1800" dirty="0" smtClean="0"/>
              <a:t> qui se </a:t>
            </a:r>
            <a:r>
              <a:rPr lang="fr-FR" sz="1800" b="1" dirty="0" smtClean="0"/>
              <a:t>passe au niveau local </a:t>
            </a:r>
            <a:r>
              <a:rPr lang="fr-FR" sz="1800" dirty="0" smtClean="0"/>
              <a:t>(en fin de comptes tout le développement se matérialise au niveau local) .. Mais plutôt.</a:t>
            </a:r>
          </a:p>
          <a:p>
            <a:pPr>
              <a:spcBef>
                <a:spcPct val="20000"/>
              </a:spcBef>
              <a:buFontTx/>
              <a:buAutoNum type="circleNumDbPlain"/>
            </a:pPr>
            <a:endParaRPr lang="en-US" sz="1800" dirty="0"/>
          </a:p>
          <a:p>
            <a:pPr>
              <a:spcBef>
                <a:spcPct val="20000"/>
              </a:spcBef>
            </a:pPr>
            <a:endParaRPr lang="en-US" sz="1800" dirty="0"/>
          </a:p>
        </p:txBody>
      </p:sp>
      <p:sp>
        <p:nvSpPr>
          <p:cNvPr id="6" name="Rectangle 30"/>
          <p:cNvSpPr>
            <a:spLocks noChangeArrowheads="1"/>
          </p:cNvSpPr>
          <p:nvPr/>
        </p:nvSpPr>
        <p:spPr bwMode="auto">
          <a:xfrm>
            <a:off x="395536" y="5013176"/>
            <a:ext cx="8568952" cy="1844824"/>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defRPr/>
            </a:pPr>
            <a:r>
              <a:rPr lang="fr-BE" sz="1800" dirty="0" smtClean="0"/>
              <a:t>	</a:t>
            </a:r>
            <a:r>
              <a:rPr lang="fr-FR" sz="1800" dirty="0" smtClean="0"/>
              <a:t>un développement qui </a:t>
            </a:r>
            <a:r>
              <a:rPr lang="fr-FR" sz="1800" b="1" dirty="0" smtClean="0"/>
              <a:t>s'appuie sur les avantages comparatifs et compétitifs des localités</a:t>
            </a:r>
            <a:r>
              <a:rPr lang="fr-FR" sz="1800" dirty="0" smtClean="0"/>
              <a:t>,  </a:t>
            </a:r>
            <a:r>
              <a:rPr lang="fr-FR" sz="1800" b="1" dirty="0" smtClean="0"/>
              <a:t>mobilise leurs ressources spécifiques </a:t>
            </a:r>
            <a:r>
              <a:rPr lang="fr-FR" sz="1800" dirty="0" smtClean="0"/>
              <a:t>physiques, économiques, culturelles, sociales et politiques </a:t>
            </a:r>
            <a:r>
              <a:rPr lang="fr-FR" sz="1800" b="1" dirty="0" smtClean="0"/>
              <a:t>les combine avec les ressources nationales </a:t>
            </a:r>
            <a:r>
              <a:rPr lang="fr-FR" sz="1800" dirty="0" smtClean="0"/>
              <a:t>/ globales pour  </a:t>
            </a:r>
            <a:r>
              <a:rPr lang="fr-FR" sz="1800" b="1" dirty="0" smtClean="0"/>
              <a:t>apporter une contribution supplémentaire </a:t>
            </a:r>
            <a:r>
              <a:rPr lang="fr-FR" sz="1800" dirty="0" smtClean="0"/>
              <a:t>aux </a:t>
            </a:r>
            <a:r>
              <a:rPr lang="fr-FR" sz="1800" b="1" dirty="0" smtClean="0"/>
              <a:t>efforts de développement et de réduction de la pauvreté nationaux</a:t>
            </a:r>
          </a:p>
          <a:p>
            <a:pPr>
              <a:defRPr/>
            </a:pPr>
            <a:endParaRPr lang="fr-FR" sz="1800" dirty="0"/>
          </a:p>
        </p:txBody>
      </p:sp>
      <p:sp>
        <p:nvSpPr>
          <p:cNvPr id="3" name="Flèche vers le bas 2"/>
          <p:cNvSpPr/>
          <p:nvPr/>
        </p:nvSpPr>
        <p:spPr bwMode="auto">
          <a:xfrm>
            <a:off x="5076825" y="4652963"/>
            <a:ext cx="358775" cy="360362"/>
          </a:xfrm>
          <a:prstGeom prst="downArrow">
            <a:avLst/>
          </a:prstGeom>
          <a:solidFill>
            <a:schemeClr val="accent2">
              <a:lumMod val="60000"/>
              <a:lumOff val="40000"/>
            </a:schemeClr>
          </a:solidFill>
          <a:ln>
            <a:noFill/>
          </a:ln>
          <a:effectLst/>
          <a:extLst/>
        </p:spPr>
        <p:txBody>
          <a:bodyPr anchor="ctr"/>
          <a:lstStyle/>
          <a:p>
            <a:pPr marL="3175">
              <a:defRPr/>
            </a:pPr>
            <a:endParaRPr lang="fr-FR">
              <a:latin typeface="Verdana" pitchFamily="34" charset="0"/>
            </a:endParaRPr>
          </a:p>
        </p:txBody>
      </p:sp>
      <p:sp>
        <p:nvSpPr>
          <p:cNvPr id="8" name="Flèche vers le bas 7"/>
          <p:cNvSpPr/>
          <p:nvPr/>
        </p:nvSpPr>
        <p:spPr bwMode="auto">
          <a:xfrm>
            <a:off x="5364163" y="4652963"/>
            <a:ext cx="360362" cy="360362"/>
          </a:xfrm>
          <a:prstGeom prst="downArrow">
            <a:avLst/>
          </a:prstGeom>
          <a:solidFill>
            <a:schemeClr val="accent2">
              <a:lumMod val="60000"/>
              <a:lumOff val="40000"/>
            </a:schemeClr>
          </a:solidFill>
          <a:ln>
            <a:noFill/>
          </a:ln>
          <a:effectLst/>
          <a:extLst/>
        </p:spPr>
        <p:txBody>
          <a:bodyPr anchor="ctr"/>
          <a:lstStyle/>
          <a:p>
            <a:pPr marL="3175">
              <a:defRPr/>
            </a:pPr>
            <a:endParaRPr lang="fr-FR">
              <a:latin typeface="Verdana" pitchFamily="34" charset="0"/>
            </a:endParaRPr>
          </a:p>
        </p:txBody>
      </p:sp>
      <p:sp>
        <p:nvSpPr>
          <p:cNvPr id="9" name="Flèche vers le bas 8"/>
          <p:cNvSpPr/>
          <p:nvPr/>
        </p:nvSpPr>
        <p:spPr bwMode="auto">
          <a:xfrm>
            <a:off x="6588125" y="4652963"/>
            <a:ext cx="360363" cy="360362"/>
          </a:xfrm>
          <a:prstGeom prst="downArrow">
            <a:avLst/>
          </a:prstGeom>
          <a:solidFill>
            <a:schemeClr val="accent2">
              <a:lumMod val="60000"/>
              <a:lumOff val="40000"/>
            </a:schemeClr>
          </a:solidFill>
          <a:ln>
            <a:noFill/>
          </a:ln>
          <a:effectLst/>
          <a:extLst/>
        </p:spPr>
        <p:txBody>
          <a:bodyPr anchor="ctr"/>
          <a:lstStyle/>
          <a:p>
            <a:pPr marL="3175">
              <a:defRPr/>
            </a:pPr>
            <a:endParaRPr lang="fr-FR">
              <a:latin typeface="Verdana" pitchFamily="34" charset="0"/>
            </a:endParaRPr>
          </a:p>
        </p:txBody>
      </p:sp>
      <p:sp>
        <p:nvSpPr>
          <p:cNvPr id="10" name="Flèche vers le bas 9"/>
          <p:cNvSpPr/>
          <p:nvPr/>
        </p:nvSpPr>
        <p:spPr bwMode="auto">
          <a:xfrm>
            <a:off x="5795963" y="4652963"/>
            <a:ext cx="360362" cy="360362"/>
          </a:xfrm>
          <a:prstGeom prst="downArrow">
            <a:avLst/>
          </a:prstGeom>
          <a:solidFill>
            <a:schemeClr val="accent2">
              <a:lumMod val="60000"/>
              <a:lumOff val="40000"/>
            </a:schemeClr>
          </a:solidFill>
          <a:ln>
            <a:noFill/>
          </a:ln>
          <a:effectLst/>
          <a:extLst/>
        </p:spPr>
        <p:txBody>
          <a:bodyPr anchor="ctr"/>
          <a:lstStyle/>
          <a:p>
            <a:pPr marL="3175">
              <a:defRPr/>
            </a:pPr>
            <a:endParaRPr lang="fr-FR">
              <a:latin typeface="Verdana" pitchFamily="34" charset="0"/>
            </a:endParaRPr>
          </a:p>
        </p:txBody>
      </p:sp>
      <p:sp>
        <p:nvSpPr>
          <p:cNvPr id="11" name="Flèche vers le bas 10"/>
          <p:cNvSpPr/>
          <p:nvPr/>
        </p:nvSpPr>
        <p:spPr bwMode="auto">
          <a:xfrm>
            <a:off x="6227763" y="4652963"/>
            <a:ext cx="360362" cy="360362"/>
          </a:xfrm>
          <a:prstGeom prst="downArrow">
            <a:avLst/>
          </a:prstGeom>
          <a:solidFill>
            <a:schemeClr val="accent2">
              <a:lumMod val="60000"/>
              <a:lumOff val="40000"/>
            </a:schemeClr>
          </a:solidFill>
          <a:ln>
            <a:noFill/>
          </a:ln>
          <a:effectLst/>
          <a:extLst/>
        </p:spPr>
        <p:txBody>
          <a:bodyPr anchor="ctr"/>
          <a:lstStyle/>
          <a:p>
            <a:pPr marL="3175">
              <a:defRPr/>
            </a:pPr>
            <a:endParaRPr lang="fr-FR">
              <a:latin typeface="Verdana" pitchFamily="34" charset="0"/>
            </a:endParaRPr>
          </a:p>
        </p:txBody>
      </p:sp>
      <p:pic>
        <p:nvPicPr>
          <p:cNvPr id="12" name="Imag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24744"/>
            <a:ext cx="3744417" cy="3816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2"/>
          <p:cNvSpPr txBox="1">
            <a:spLocks/>
          </p:cNvSpPr>
          <p:nvPr/>
        </p:nvSpPr>
        <p:spPr bwMode="auto">
          <a:xfrm>
            <a:off x="468313" y="2420938"/>
            <a:ext cx="32131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buFontTx/>
              <a:buAutoNum type="circleNumDbPlain"/>
            </a:pPr>
            <a:endParaRPr lang="en-US" sz="1400"/>
          </a:p>
          <a:p>
            <a:pPr>
              <a:spcBef>
                <a:spcPct val="20000"/>
              </a:spcBef>
            </a:pPr>
            <a:endParaRPr lang="en-US" sz="1400"/>
          </a:p>
        </p:txBody>
      </p:sp>
      <p:sp>
        <p:nvSpPr>
          <p:cNvPr id="29698" name="Title 1"/>
          <p:cNvSpPr txBox="1">
            <a:spLocks/>
          </p:cNvSpPr>
          <p:nvPr/>
        </p:nvSpPr>
        <p:spPr bwMode="auto">
          <a:xfrm>
            <a:off x="251520" y="1268760"/>
            <a:ext cx="85693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58775" indent="-358775"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r>
              <a:rPr lang="fr-FR" sz="2400" b="1" dirty="0"/>
              <a:t>Les </a:t>
            </a:r>
            <a:r>
              <a:rPr lang="fr-FR" sz="2400" b="1" dirty="0" smtClean="0"/>
              <a:t>AL: Un </a:t>
            </a:r>
            <a:r>
              <a:rPr lang="fr-FR" sz="2400" b="1" dirty="0"/>
              <a:t>acteur pas comme les autres  dans la scène locale!!</a:t>
            </a:r>
          </a:p>
        </p:txBody>
      </p:sp>
      <p:sp>
        <p:nvSpPr>
          <p:cNvPr id="31750" name="Content Placeholder 2"/>
          <p:cNvSpPr txBox="1">
            <a:spLocks/>
          </p:cNvSpPr>
          <p:nvPr/>
        </p:nvSpPr>
        <p:spPr bwMode="auto">
          <a:xfrm>
            <a:off x="4157663" y="1916113"/>
            <a:ext cx="4968875"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marL="0" indent="0">
              <a:spcBef>
                <a:spcPct val="20000"/>
              </a:spcBef>
              <a:defRPr/>
            </a:pPr>
            <a:endParaRPr lang="en-US" sz="1800" b="1" dirty="0" smtClean="0"/>
          </a:p>
          <a:p>
            <a:pPr>
              <a:spcBef>
                <a:spcPct val="20000"/>
              </a:spcBef>
              <a:buFontTx/>
              <a:buAutoNum type="circleNumDbPlain"/>
              <a:defRPr/>
            </a:pPr>
            <a:r>
              <a:rPr lang="fr-FR" sz="1800" b="1" dirty="0" smtClean="0"/>
              <a:t>Mandat</a:t>
            </a:r>
            <a:r>
              <a:rPr lang="fr-FR" sz="1800" dirty="0" smtClean="0"/>
              <a:t> permettant d'</a:t>
            </a:r>
            <a:r>
              <a:rPr lang="fr-FR" sz="1800" b="1" dirty="0" smtClean="0"/>
              <a:t>animer</a:t>
            </a:r>
            <a:r>
              <a:rPr lang="fr-FR" sz="1800" dirty="0" smtClean="0"/>
              <a:t> une </a:t>
            </a:r>
            <a:r>
              <a:rPr lang="fr-FR" sz="1800" b="1" dirty="0" smtClean="0"/>
              <a:t>planification multisectorielle</a:t>
            </a:r>
          </a:p>
          <a:p>
            <a:pPr>
              <a:spcBef>
                <a:spcPct val="20000"/>
              </a:spcBef>
              <a:buFontTx/>
              <a:buAutoNum type="circleNumDbPlain"/>
              <a:defRPr/>
            </a:pPr>
            <a:r>
              <a:rPr lang="fr-FR" sz="1800" b="1" dirty="0" smtClean="0"/>
              <a:t>Légitimité</a:t>
            </a:r>
            <a:r>
              <a:rPr lang="fr-FR" sz="1800" dirty="0" smtClean="0"/>
              <a:t> à jouer un rôle de </a:t>
            </a:r>
            <a:r>
              <a:rPr lang="fr-FR" sz="1800" b="1" dirty="0" smtClean="0"/>
              <a:t>facilitateur </a:t>
            </a:r>
            <a:r>
              <a:rPr lang="fr-FR" sz="1800" dirty="0" smtClean="0"/>
              <a:t>et d'atteindre un </a:t>
            </a:r>
            <a:r>
              <a:rPr lang="fr-FR" sz="1800" b="1" dirty="0" smtClean="0"/>
              <a:t>consensus</a:t>
            </a:r>
            <a:r>
              <a:rPr lang="fr-FR" sz="1800" dirty="0" smtClean="0"/>
              <a:t> entre les </a:t>
            </a:r>
            <a:r>
              <a:rPr lang="fr-FR" sz="1800" b="1" dirty="0" smtClean="0"/>
              <a:t>différents</a:t>
            </a:r>
            <a:r>
              <a:rPr lang="fr-FR" sz="1800" dirty="0" smtClean="0"/>
              <a:t> </a:t>
            </a:r>
            <a:r>
              <a:rPr lang="fr-FR" sz="1800" b="1" dirty="0" smtClean="0"/>
              <a:t>acteurs</a:t>
            </a:r>
            <a:r>
              <a:rPr lang="fr-FR" sz="1800" dirty="0" smtClean="0"/>
              <a:t> institutionnels et les </a:t>
            </a:r>
            <a:r>
              <a:rPr lang="fr-FR" sz="1800" b="1" dirty="0" smtClean="0"/>
              <a:t>groupes d'intérêt</a:t>
            </a:r>
          </a:p>
          <a:p>
            <a:pPr>
              <a:spcBef>
                <a:spcPct val="20000"/>
              </a:spcBef>
              <a:buFontTx/>
              <a:buAutoNum type="circleNumDbPlain"/>
              <a:defRPr/>
            </a:pPr>
            <a:r>
              <a:rPr lang="fr-FR" sz="1800" b="1" dirty="0" smtClean="0"/>
              <a:t>Pouvoirs réglementaires </a:t>
            </a:r>
            <a:r>
              <a:rPr lang="fr-FR" sz="1800" dirty="0" smtClean="0"/>
              <a:t>uniques;</a:t>
            </a:r>
          </a:p>
          <a:p>
            <a:pPr>
              <a:spcBef>
                <a:spcPct val="20000"/>
              </a:spcBef>
              <a:buFontTx/>
              <a:buAutoNum type="circleNumDbPlain"/>
              <a:defRPr/>
            </a:pPr>
            <a:r>
              <a:rPr lang="fr-FR" sz="1800" dirty="0" smtClean="0"/>
              <a:t>Capacité unique pour représenter </a:t>
            </a:r>
            <a:r>
              <a:rPr lang="fr-FR" sz="1800" b="1" dirty="0" smtClean="0"/>
              <a:t>l'intérêt général</a:t>
            </a:r>
            <a:r>
              <a:rPr lang="fr-FR" sz="1800" dirty="0" smtClean="0"/>
              <a:t>;</a:t>
            </a:r>
          </a:p>
          <a:p>
            <a:pPr>
              <a:spcBef>
                <a:spcPct val="20000"/>
              </a:spcBef>
              <a:buFontTx/>
              <a:buAutoNum type="circleNumDbPlain"/>
              <a:defRPr/>
            </a:pPr>
            <a:r>
              <a:rPr lang="fr-FR" sz="1800" dirty="0" smtClean="0"/>
              <a:t>Acteur qui peut incarner</a:t>
            </a:r>
            <a:r>
              <a:rPr lang="fr-FR" sz="1800" b="1" dirty="0" smtClean="0"/>
              <a:t> la réédition de comptes </a:t>
            </a:r>
            <a:r>
              <a:rPr lang="fr-FR" sz="1800" dirty="0" smtClean="0"/>
              <a:t>de</a:t>
            </a:r>
            <a:r>
              <a:rPr lang="fr-FR" sz="1800" b="1" dirty="0" smtClean="0"/>
              <a:t> l'Etat envers les citoyens</a:t>
            </a:r>
          </a:p>
          <a:p>
            <a:pPr>
              <a:spcBef>
                <a:spcPct val="20000"/>
              </a:spcBef>
              <a:buFontTx/>
              <a:buAutoNum type="circleNumDbPlain"/>
              <a:defRPr/>
            </a:pPr>
            <a:endParaRPr lang="fr-FR" sz="1800" b="1" dirty="0" smtClean="0"/>
          </a:p>
          <a:p>
            <a:pPr>
              <a:spcBef>
                <a:spcPct val="20000"/>
              </a:spcBef>
              <a:buFontTx/>
              <a:buAutoNum type="circleNumDbPlain"/>
              <a:defRPr/>
            </a:pPr>
            <a:endParaRPr lang="en-US" sz="1800" dirty="0" smtClean="0"/>
          </a:p>
          <a:p>
            <a:pPr>
              <a:spcBef>
                <a:spcPct val="20000"/>
              </a:spcBef>
              <a:buFontTx/>
              <a:buAutoNum type="circleNumDbPlain"/>
              <a:defRPr/>
            </a:pPr>
            <a:endParaRPr lang="en-US" sz="1800" dirty="0" smtClean="0"/>
          </a:p>
          <a:p>
            <a:pPr>
              <a:spcBef>
                <a:spcPct val="20000"/>
              </a:spcBef>
              <a:defRPr/>
            </a:pPr>
            <a:endParaRPr lang="en-US" sz="1800" dirty="0" smtClean="0"/>
          </a:p>
        </p:txBody>
      </p:sp>
      <p:pic>
        <p:nvPicPr>
          <p:cNvPr id="29700" name="Imag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33613"/>
            <a:ext cx="4176713" cy="462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7191937"/>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Content Placeholder 2"/>
          <p:cNvSpPr txBox="1">
            <a:spLocks/>
          </p:cNvSpPr>
          <p:nvPr/>
        </p:nvSpPr>
        <p:spPr bwMode="auto">
          <a:xfrm>
            <a:off x="323850" y="2393950"/>
            <a:ext cx="32131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pPr>
            <a:endParaRPr lang="en-US" sz="1400">
              <a:solidFill>
                <a:srgbClr val="FF0000"/>
              </a:solidFill>
            </a:endParaRPr>
          </a:p>
          <a:p>
            <a:pPr>
              <a:spcBef>
                <a:spcPct val="20000"/>
              </a:spcBef>
              <a:buFontTx/>
              <a:buAutoNum type="circleNumDbPlain"/>
            </a:pPr>
            <a:endParaRPr lang="en-US" sz="1400"/>
          </a:p>
          <a:p>
            <a:pPr>
              <a:spcBef>
                <a:spcPct val="20000"/>
              </a:spcBef>
            </a:pPr>
            <a:endParaRPr lang="en-US" sz="1400"/>
          </a:p>
        </p:txBody>
      </p:sp>
      <p:sp>
        <p:nvSpPr>
          <p:cNvPr id="36866" name="Content Placeholder 2"/>
          <p:cNvSpPr txBox="1">
            <a:spLocks/>
          </p:cNvSpPr>
          <p:nvPr/>
        </p:nvSpPr>
        <p:spPr bwMode="auto">
          <a:xfrm>
            <a:off x="4211638" y="2060575"/>
            <a:ext cx="4924425" cy="276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1800" dirty="0" smtClean="0"/>
              <a:t>Possibilité de réaliser, une </a:t>
            </a:r>
            <a:r>
              <a:rPr lang="fr-FR" sz="1800" b="1" dirty="0" smtClean="0"/>
              <a:t>utilisation plus efficace des ressources publiques </a:t>
            </a:r>
            <a:r>
              <a:rPr lang="fr-FR" sz="1800" dirty="0" smtClean="0"/>
              <a:t>par </a:t>
            </a:r>
            <a:r>
              <a:rPr lang="fr-FR" sz="1800" b="1" dirty="0" smtClean="0"/>
              <a:t>l'adaptation  des politiques sectorielles</a:t>
            </a:r>
            <a:r>
              <a:rPr lang="fr-FR" sz="1800" dirty="0" smtClean="0"/>
              <a:t> aux </a:t>
            </a:r>
            <a:r>
              <a:rPr lang="fr-FR" sz="1800" b="1" dirty="0" smtClean="0"/>
              <a:t>conditions locales </a:t>
            </a:r>
            <a:r>
              <a:rPr lang="fr-FR" sz="1800" dirty="0" smtClean="0"/>
              <a:t>(</a:t>
            </a:r>
            <a:r>
              <a:rPr lang="fr-FR" sz="1800" i="1" dirty="0" smtClean="0"/>
              <a:t>approches participatives de planification et élaboration de budgétisation</a:t>
            </a:r>
            <a:r>
              <a:rPr lang="fr-FR" sz="1800" dirty="0" smtClean="0"/>
              <a:t>); </a:t>
            </a:r>
          </a:p>
          <a:p>
            <a:pPr>
              <a:spcBef>
                <a:spcPct val="20000"/>
              </a:spcBef>
              <a:buFontTx/>
              <a:buAutoNum type="circleNumDbPlain"/>
            </a:pPr>
            <a:endParaRPr lang="fr-FR" sz="1800" dirty="0" smtClean="0"/>
          </a:p>
          <a:p>
            <a:pPr>
              <a:spcBef>
                <a:spcPct val="20000"/>
              </a:spcBef>
              <a:buFontTx/>
              <a:buAutoNum type="circleNumDbPlain"/>
            </a:pPr>
            <a:r>
              <a:rPr lang="fr-FR" sz="1800" dirty="0" smtClean="0"/>
              <a:t>Possibilité de </a:t>
            </a:r>
            <a:r>
              <a:rPr lang="fr-FR" sz="1800" b="1" dirty="0" smtClean="0"/>
              <a:t>mobiliser</a:t>
            </a:r>
            <a:r>
              <a:rPr lang="fr-FR" sz="1800" dirty="0" smtClean="0"/>
              <a:t> des </a:t>
            </a:r>
            <a:r>
              <a:rPr lang="fr-FR" sz="1800" b="1" dirty="0" smtClean="0"/>
              <a:t>ressources supplémentaires pour le développement local </a:t>
            </a:r>
            <a:r>
              <a:rPr lang="fr-FR" sz="1800" dirty="0" smtClean="0"/>
              <a:t>à travers des </a:t>
            </a:r>
            <a:r>
              <a:rPr lang="fr-FR" sz="1800" b="1" dirty="0" smtClean="0"/>
              <a:t>interactions/alliances stratégiques  </a:t>
            </a:r>
            <a:r>
              <a:rPr lang="fr-FR" sz="1800" dirty="0" smtClean="0"/>
              <a:t>avec la </a:t>
            </a:r>
            <a:r>
              <a:rPr lang="fr-FR" sz="1800" b="1" dirty="0" smtClean="0"/>
              <a:t>société civil</a:t>
            </a:r>
            <a:r>
              <a:rPr lang="fr-FR" sz="1800" dirty="0" smtClean="0"/>
              <a:t>,  les </a:t>
            </a:r>
            <a:r>
              <a:rPr lang="fr-FR" sz="1800" b="1" dirty="0" smtClean="0"/>
              <a:t>communautés locales</a:t>
            </a:r>
            <a:r>
              <a:rPr lang="fr-FR" sz="1800" dirty="0" smtClean="0"/>
              <a:t> et les organisations du </a:t>
            </a:r>
            <a:r>
              <a:rPr lang="fr-FR" sz="1800" b="1" dirty="0" smtClean="0"/>
              <a:t>secteur privé</a:t>
            </a:r>
          </a:p>
          <a:p>
            <a:pPr>
              <a:spcBef>
                <a:spcPct val="20000"/>
              </a:spcBef>
              <a:buFontTx/>
              <a:buAutoNum type="circleNumDbPlain"/>
            </a:pPr>
            <a:endParaRPr lang="en-US" sz="1800" dirty="0"/>
          </a:p>
          <a:p>
            <a:pPr>
              <a:spcBef>
                <a:spcPct val="20000"/>
              </a:spcBef>
              <a:buFontTx/>
              <a:buAutoNum type="circleNumDbPlain"/>
            </a:pPr>
            <a:endParaRPr lang="en-US" sz="1800" dirty="0"/>
          </a:p>
          <a:p>
            <a:pPr>
              <a:spcBef>
                <a:spcPct val="20000"/>
              </a:spcBef>
              <a:buFontTx/>
              <a:buAutoNum type="circleNumDbPlain"/>
            </a:pPr>
            <a:endParaRPr lang="en-GB" sz="1800" dirty="0"/>
          </a:p>
          <a:p>
            <a:pPr>
              <a:spcBef>
                <a:spcPct val="20000"/>
              </a:spcBef>
              <a:buFontTx/>
              <a:buAutoNum type="circleNumDbPlain"/>
            </a:pPr>
            <a:endParaRPr lang="en-US" sz="1800" dirty="0"/>
          </a:p>
          <a:p>
            <a:pPr>
              <a:spcBef>
                <a:spcPct val="20000"/>
              </a:spcBef>
              <a:buFontTx/>
              <a:buAutoNum type="circleNumDbPlain"/>
            </a:pPr>
            <a:endParaRPr lang="en-US" sz="1800" dirty="0"/>
          </a:p>
          <a:p>
            <a:pPr>
              <a:spcBef>
                <a:spcPct val="20000"/>
              </a:spcBef>
            </a:pPr>
            <a:endParaRPr lang="en-US" sz="1800" dirty="0"/>
          </a:p>
        </p:txBody>
      </p:sp>
      <p:sp>
        <p:nvSpPr>
          <p:cNvPr id="14341" name="Title 1"/>
          <p:cNvSpPr>
            <a:spLocks noGrp="1"/>
          </p:cNvSpPr>
          <p:nvPr>
            <p:ph type="title"/>
          </p:nvPr>
        </p:nvSpPr>
        <p:spPr>
          <a:xfrm>
            <a:off x="0" y="1268413"/>
            <a:ext cx="8815388" cy="649287"/>
          </a:xfrm>
        </p:spPr>
        <p:txBody>
          <a:bodyPr/>
          <a:lstStyle/>
          <a:p>
            <a:pPr algn="ctr">
              <a:defRPr/>
            </a:pPr>
            <a:r>
              <a:rPr lang="fr-FR" sz="2400" dirty="0" smtClean="0">
                <a:latin typeface="Verdana" charset="0"/>
                <a:ea typeface="MS PGothic" charset="0"/>
              </a:rPr>
              <a:t>Avantages comparatifs des AL par rapport à d'autres acteurs dans la scène locale</a:t>
            </a:r>
            <a:endParaRPr lang="fr-FR" sz="2400" dirty="0">
              <a:latin typeface="Verdana" charset="0"/>
              <a:ea typeface="MS PGothic" charset="0"/>
            </a:endParaRPr>
          </a:p>
        </p:txBody>
      </p:sp>
      <p:pic>
        <p:nvPicPr>
          <p:cNvPr id="36868" name="Image 6"/>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95288" y="2063750"/>
            <a:ext cx="3816350" cy="479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txBox="1">
            <a:spLocks noChangeArrowheads="1"/>
          </p:cNvSpPr>
          <p:nvPr/>
        </p:nvSpPr>
        <p:spPr bwMode="auto">
          <a:xfrm>
            <a:off x="-180528" y="333375"/>
            <a:ext cx="9145015"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 uri="{FAA26D3D-D897-4be2-8F04-BA451C77F1D7}">
              <ma14:placeholderFlag xmlns:ma14="http://schemas.microsoft.com/office/mac/drawingml/2011/main" val="1"/>
            </a:ext>
          </a:extLst>
        </p:spPr>
        <p:txBody>
          <a:bodyPr anchor="ctr"/>
          <a:lstStyle>
            <a:lvl1pPr marL="358775" indent="-358775" algn="l" rtl="0" eaLnBrk="0" fontAlgn="base" hangingPunct="0">
              <a:spcBef>
                <a:spcPct val="0"/>
              </a:spcBef>
              <a:spcAft>
                <a:spcPct val="0"/>
              </a:spcAft>
              <a:defRPr sz="3000" b="1">
                <a:solidFill>
                  <a:srgbClr val="0F5494"/>
                </a:solidFill>
                <a:latin typeface="+mj-lt"/>
                <a:ea typeface="MS PGothic" pitchFamily="34" charset="-128"/>
                <a:cs typeface="MS PGothic" charset="0"/>
              </a:defRPr>
            </a:lvl1pPr>
            <a:lvl2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2pPr>
            <a:lvl3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3pPr>
            <a:lvl4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4pPr>
            <a:lvl5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a:lstStyle>
          <a:p>
            <a:pPr indent="0" algn="ctr" eaLnBrk="1" hangingPunct="1">
              <a:defRPr/>
            </a:pPr>
            <a:r>
              <a:rPr lang="fr-FR" sz="2800" dirty="0" smtClean="0">
                <a:solidFill>
                  <a:schemeClr val="bg1"/>
                </a:solidFill>
                <a:latin typeface="Verdana" charset="0"/>
                <a:ea typeface="MS PGothic" charset="0"/>
              </a:rPr>
              <a:t>Comprendre l’importance de l’autonomie pour la promotion du développement local</a:t>
            </a:r>
            <a:r>
              <a:rPr lang="fr-BE" sz="2800" dirty="0" smtClean="0">
                <a:solidFill>
                  <a:schemeClr val="bg1"/>
                </a:solidFill>
                <a:latin typeface="Verdana" charset="0"/>
                <a:ea typeface="MS PGothic" charset="0"/>
              </a:rPr>
              <a:t/>
            </a:r>
            <a:br>
              <a:rPr lang="fr-BE" sz="2800" dirty="0" smtClean="0">
                <a:solidFill>
                  <a:schemeClr val="bg1"/>
                </a:solidFill>
                <a:latin typeface="Verdana" charset="0"/>
                <a:ea typeface="MS PGothic" charset="0"/>
              </a:rPr>
            </a:br>
            <a:endParaRPr lang="fr-BE" sz="2800" dirty="0">
              <a:solidFill>
                <a:schemeClr val="bg1"/>
              </a:solidFill>
              <a:latin typeface="Verdana" charset="0"/>
              <a:ea typeface="MS PGothic" charset="0"/>
            </a:endParaRPr>
          </a:p>
        </p:txBody>
      </p:sp>
    </p:spTree>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2"/>
          <p:cNvSpPr>
            <a:spLocks noChangeArrowheads="1"/>
          </p:cNvSpPr>
          <p:nvPr/>
        </p:nvSpPr>
        <p:spPr bwMode="auto">
          <a:xfrm>
            <a:off x="962025" y="-99392"/>
            <a:ext cx="818197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1588" indent="-1588">
              <a:defRPr/>
            </a:pPr>
            <a:r>
              <a:rPr lang="fr-BE" sz="3200" b="1" dirty="0" smtClean="0">
                <a:solidFill>
                  <a:schemeClr val="bg1"/>
                </a:solidFill>
                <a:latin typeface="+mn-lt"/>
                <a:ea typeface="+mn-ea"/>
              </a:rPr>
              <a:t>Développement Territorial</a:t>
            </a:r>
            <a:endParaRPr lang="en-GB" sz="3200" b="1" dirty="0">
              <a:solidFill>
                <a:schemeClr val="bg1"/>
              </a:solidFill>
              <a:latin typeface="+mn-lt"/>
              <a:ea typeface="+mn-ea"/>
            </a:endParaRPr>
          </a:p>
        </p:txBody>
      </p:sp>
      <p:sp>
        <p:nvSpPr>
          <p:cNvPr id="12291" name="Content Placeholder 2"/>
          <p:cNvSpPr txBox="1">
            <a:spLocks/>
          </p:cNvSpPr>
          <p:nvPr/>
        </p:nvSpPr>
        <p:spPr bwMode="auto">
          <a:xfrm>
            <a:off x="7740352" y="1681163"/>
            <a:ext cx="4932362"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pitchFamily="34" charset="0"/>
                <a:ea typeface="MS PGothic" pitchFamily="34" charset="-128"/>
              </a:defRPr>
            </a:lvl1pPr>
            <a:lvl2pPr eaLnBrk="0" hangingPunct="0">
              <a:defRPr sz="1200">
                <a:solidFill>
                  <a:srgbClr val="0F5494"/>
                </a:solidFill>
                <a:latin typeface="Verdana" pitchFamily="34" charset="0"/>
                <a:ea typeface="MS PGothic" pitchFamily="34" charset="-128"/>
              </a:defRPr>
            </a:lvl2pPr>
            <a:lvl3pPr marL="1143000" indent="-228600" eaLnBrk="0" hangingPunct="0">
              <a:defRPr sz="1200">
                <a:solidFill>
                  <a:srgbClr val="0F5494"/>
                </a:solidFill>
                <a:latin typeface="Verdana" pitchFamily="34" charset="0"/>
                <a:ea typeface="MS PGothic" pitchFamily="34" charset="-128"/>
              </a:defRPr>
            </a:lvl3pPr>
            <a:lvl4pPr marL="1600200" indent="-228600" eaLnBrk="0" hangingPunct="0">
              <a:defRPr sz="1200">
                <a:solidFill>
                  <a:srgbClr val="0F5494"/>
                </a:solidFill>
                <a:latin typeface="Verdana" pitchFamily="34" charset="0"/>
                <a:ea typeface="MS PGothic" pitchFamily="34" charset="-128"/>
              </a:defRPr>
            </a:lvl4pPr>
            <a:lvl5pPr marL="2057400" indent="-228600" eaLnBrk="0" hangingPunct="0">
              <a:defRPr sz="1200">
                <a:solidFill>
                  <a:srgbClr val="0F5494"/>
                </a:solidFill>
                <a:latin typeface="Verdana" pitchFamily="34" charset="0"/>
                <a:ea typeface="MS PGothic" pitchFamily="34" charset="-128"/>
              </a:defRPr>
            </a:lvl5pPr>
            <a:lvl6pPr marL="2514600" indent="-228600" eaLnBrk="0" fontAlgn="base" hangingPunct="0">
              <a:spcBef>
                <a:spcPct val="0"/>
              </a:spcBef>
              <a:spcAft>
                <a:spcPct val="0"/>
              </a:spcAft>
              <a:defRPr sz="1200">
                <a:solidFill>
                  <a:srgbClr val="0F5494"/>
                </a:solidFill>
                <a:latin typeface="Verdana" pitchFamily="34" charset="0"/>
                <a:ea typeface="MS PGothic" pitchFamily="34" charset="-128"/>
              </a:defRPr>
            </a:lvl6pPr>
            <a:lvl7pPr marL="2971800" indent="-228600" eaLnBrk="0" fontAlgn="base" hangingPunct="0">
              <a:spcBef>
                <a:spcPct val="0"/>
              </a:spcBef>
              <a:spcAft>
                <a:spcPct val="0"/>
              </a:spcAft>
              <a:defRPr sz="1200">
                <a:solidFill>
                  <a:srgbClr val="0F5494"/>
                </a:solidFill>
                <a:latin typeface="Verdana" pitchFamily="34" charset="0"/>
                <a:ea typeface="MS PGothic" pitchFamily="34" charset="-128"/>
              </a:defRPr>
            </a:lvl7pPr>
            <a:lvl8pPr marL="3429000" indent="-228600" eaLnBrk="0" fontAlgn="base" hangingPunct="0">
              <a:spcBef>
                <a:spcPct val="0"/>
              </a:spcBef>
              <a:spcAft>
                <a:spcPct val="0"/>
              </a:spcAft>
              <a:defRPr sz="1200">
                <a:solidFill>
                  <a:srgbClr val="0F5494"/>
                </a:solidFill>
                <a:latin typeface="Verdana" pitchFamily="34" charset="0"/>
                <a:ea typeface="MS PGothic" pitchFamily="34" charset="-128"/>
              </a:defRPr>
            </a:lvl8pPr>
            <a:lvl9pPr marL="3886200" indent="-228600" eaLnBrk="0" fontAlgn="base" hangingPunct="0">
              <a:spcBef>
                <a:spcPct val="0"/>
              </a:spcBef>
              <a:spcAft>
                <a:spcPct val="0"/>
              </a:spcAft>
              <a:defRPr sz="1200">
                <a:solidFill>
                  <a:srgbClr val="0F5494"/>
                </a:solidFill>
                <a:latin typeface="Verdana" pitchFamily="34" charset="0"/>
                <a:ea typeface="MS PGothic" pitchFamily="34" charset="-128"/>
              </a:defRPr>
            </a:lvl9pPr>
          </a:lstStyle>
          <a:p>
            <a:pPr marL="0" lvl="1">
              <a:spcBef>
                <a:spcPct val="20000"/>
              </a:spcBef>
            </a:pPr>
            <a:endParaRPr lang="en-US" altLang="en-US" sz="1600" b="1"/>
          </a:p>
          <a:p>
            <a:pPr marL="0" lvl="1">
              <a:spcBef>
                <a:spcPct val="20000"/>
              </a:spcBef>
              <a:buFontTx/>
              <a:buAutoNum type="circleNumDbPlain"/>
            </a:pPr>
            <a:endParaRPr lang="en-GB" altLang="en-US" sz="1600" b="1"/>
          </a:p>
          <a:p>
            <a:pPr marL="0" lvl="1">
              <a:spcBef>
                <a:spcPct val="20000"/>
              </a:spcBef>
              <a:buFontTx/>
              <a:buAutoNum type="circleNumDbPlain"/>
            </a:pPr>
            <a:endParaRPr lang="en-GB" altLang="en-US" sz="1600" b="1"/>
          </a:p>
          <a:p>
            <a:pPr marL="0" lvl="1">
              <a:spcBef>
                <a:spcPct val="20000"/>
              </a:spcBef>
              <a:buFontTx/>
              <a:buAutoNum type="circleNumDbPlain"/>
            </a:pPr>
            <a:endParaRPr lang="en-US" altLang="en-US" sz="1600" b="1"/>
          </a:p>
          <a:p>
            <a:pPr marL="0" lvl="1">
              <a:spcBef>
                <a:spcPct val="20000"/>
              </a:spcBef>
              <a:buFontTx/>
              <a:buAutoNum type="circleNumDbPlain"/>
            </a:pPr>
            <a:endParaRPr lang="en-US" altLang="en-US" sz="1600" b="1"/>
          </a:p>
          <a:p>
            <a:pPr>
              <a:spcBef>
                <a:spcPct val="20000"/>
              </a:spcBef>
              <a:buFontTx/>
              <a:buAutoNum type="circleNumDbPlain"/>
            </a:pPr>
            <a:endParaRPr lang="en-US" altLang="en-US" sz="1600" b="1"/>
          </a:p>
        </p:txBody>
      </p:sp>
      <p:sp>
        <p:nvSpPr>
          <p:cNvPr id="12292" name="Right Arrow 2"/>
          <p:cNvSpPr>
            <a:spLocks noChangeArrowheads="1"/>
          </p:cNvSpPr>
          <p:nvPr/>
        </p:nvSpPr>
        <p:spPr bwMode="auto">
          <a:xfrm>
            <a:off x="8410575" y="4437063"/>
            <a:ext cx="44450" cy="71437"/>
          </a:xfrm>
          <a:prstGeom prst="rightArrow">
            <a:avLst>
              <a:gd name="adj1" fmla="val 50000"/>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marL="3175"/>
            <a:endParaRPr lang="en-US" altLang="en-US"/>
          </a:p>
        </p:txBody>
      </p:sp>
      <p:pic>
        <p:nvPicPr>
          <p:cNvPr id="12294" name="Picture 8" descr="U:\F1 to D2\1.2. Local Authorities\10. Decentralisation issues\Seminars\African Anglophone countries  November 2013\multileve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074" y="1196752"/>
            <a:ext cx="4117007" cy="4680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own Arrow 27"/>
          <p:cNvSpPr>
            <a:spLocks noChangeArrowheads="1"/>
          </p:cNvSpPr>
          <p:nvPr/>
        </p:nvSpPr>
        <p:spPr bwMode="auto">
          <a:xfrm rot="16200000">
            <a:off x="4426968" y="2637929"/>
            <a:ext cx="557213" cy="411162"/>
          </a:xfrm>
          <a:prstGeom prst="downArrow">
            <a:avLst>
              <a:gd name="adj1" fmla="val 50000"/>
              <a:gd name="adj2" fmla="val 43042"/>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nchor="ctr"/>
          <a:lstStyle/>
          <a:p>
            <a:pPr marL="3175">
              <a:defRPr/>
            </a:pPr>
            <a:endParaRPr lang="en-US">
              <a:latin typeface="Verdana" charset="0"/>
              <a:ea typeface="MS PGothic" charset="0"/>
              <a:cs typeface="MS PGothic" charset="0"/>
            </a:endParaRPr>
          </a:p>
        </p:txBody>
      </p:sp>
      <p:sp>
        <p:nvSpPr>
          <p:cNvPr id="11" name="Down Arrow 27"/>
          <p:cNvSpPr>
            <a:spLocks noChangeArrowheads="1"/>
          </p:cNvSpPr>
          <p:nvPr/>
        </p:nvSpPr>
        <p:spPr bwMode="auto">
          <a:xfrm rot="16200000">
            <a:off x="4426969" y="3347243"/>
            <a:ext cx="557213" cy="411162"/>
          </a:xfrm>
          <a:prstGeom prst="downArrow">
            <a:avLst>
              <a:gd name="adj1" fmla="val 50000"/>
              <a:gd name="adj2" fmla="val 43042"/>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nchor="ctr"/>
          <a:lstStyle/>
          <a:p>
            <a:pPr marL="3175">
              <a:defRPr/>
            </a:pPr>
            <a:endParaRPr lang="en-US">
              <a:latin typeface="Verdana" charset="0"/>
              <a:ea typeface="MS PGothic" charset="0"/>
              <a:cs typeface="MS PGothic" charset="0"/>
            </a:endParaRPr>
          </a:p>
        </p:txBody>
      </p:sp>
      <p:sp>
        <p:nvSpPr>
          <p:cNvPr id="12" name="Down Arrow 27"/>
          <p:cNvSpPr>
            <a:spLocks noChangeArrowheads="1"/>
          </p:cNvSpPr>
          <p:nvPr/>
        </p:nvSpPr>
        <p:spPr bwMode="auto">
          <a:xfrm rot="16200000">
            <a:off x="4446245" y="4302918"/>
            <a:ext cx="557213" cy="411162"/>
          </a:xfrm>
          <a:prstGeom prst="downArrow">
            <a:avLst>
              <a:gd name="adj1" fmla="val 50000"/>
              <a:gd name="adj2" fmla="val 43042"/>
            </a:avLst>
          </a:prstGeom>
          <a:noFill/>
          <a:ln w="381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nchor="ctr"/>
          <a:lstStyle/>
          <a:p>
            <a:pPr marL="3175">
              <a:defRPr/>
            </a:pPr>
            <a:endParaRPr lang="en-US">
              <a:latin typeface="Verdana" charset="0"/>
              <a:ea typeface="MS PGothic" charset="0"/>
              <a:cs typeface="MS PGothic" charset="0"/>
            </a:endParaRPr>
          </a:p>
        </p:txBody>
      </p:sp>
      <p:sp>
        <p:nvSpPr>
          <p:cNvPr id="14" name="Rectangle 30"/>
          <p:cNvSpPr>
            <a:spLocks noChangeArrowheads="1"/>
          </p:cNvSpPr>
          <p:nvPr/>
        </p:nvSpPr>
        <p:spPr bwMode="auto">
          <a:xfrm>
            <a:off x="4930433" y="1000806"/>
            <a:ext cx="4034055" cy="5740561"/>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defRPr/>
            </a:pPr>
            <a:r>
              <a:rPr lang="fr-BE" sz="1800" dirty="0"/>
              <a:t>	</a:t>
            </a:r>
          </a:p>
          <a:p>
            <a:pPr>
              <a:defRPr/>
            </a:pPr>
            <a:endParaRPr lang="fr-FR" sz="1800" dirty="0"/>
          </a:p>
        </p:txBody>
      </p:sp>
      <p:sp>
        <p:nvSpPr>
          <p:cNvPr id="15" name="Content Placeholder 2"/>
          <p:cNvSpPr txBox="1">
            <a:spLocks/>
          </p:cNvSpPr>
          <p:nvPr/>
        </p:nvSpPr>
        <p:spPr bwMode="auto">
          <a:xfrm>
            <a:off x="5003244" y="1291791"/>
            <a:ext cx="3888432" cy="2735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defRPr/>
            </a:pPr>
            <a:r>
              <a:rPr lang="fr-BE" sz="1800" b="1" dirty="0"/>
              <a:t>DEVELOPPEMENT TERRITORIAL</a:t>
            </a:r>
          </a:p>
          <a:p>
            <a:pPr algn="ctr">
              <a:defRPr/>
            </a:pPr>
            <a:r>
              <a:rPr lang="fr-BE" sz="1800" dirty="0"/>
              <a:t>O</a:t>
            </a:r>
            <a:r>
              <a:rPr lang="fr-BE" sz="1800" dirty="0" smtClean="0"/>
              <a:t>n </a:t>
            </a:r>
            <a:r>
              <a:rPr lang="fr-BE" sz="1800" dirty="0"/>
              <a:t>ajoute la </a:t>
            </a:r>
            <a:r>
              <a:rPr lang="fr-BE" sz="1800" b="1" dirty="0"/>
              <a:t>dimension multi-niveau et intégré </a:t>
            </a:r>
            <a:endParaRPr lang="fr-BE" sz="1800" b="1" dirty="0" smtClean="0"/>
          </a:p>
          <a:p>
            <a:pPr>
              <a:spcBef>
                <a:spcPct val="20000"/>
              </a:spcBef>
              <a:buFontTx/>
              <a:buAutoNum type="circleNumDbPlain"/>
            </a:pPr>
            <a:endParaRPr lang="fr-BE" sz="1800" b="1" dirty="0"/>
          </a:p>
          <a:p>
            <a:pPr>
              <a:spcBef>
                <a:spcPct val="20000"/>
              </a:spcBef>
              <a:buFontTx/>
              <a:buAutoNum type="circleNumDbPlain"/>
            </a:pPr>
            <a:r>
              <a:rPr lang="fr-BE" sz="1800" b="1" dirty="0" smtClean="0"/>
              <a:t>Intégration </a:t>
            </a:r>
            <a:r>
              <a:rPr lang="fr-BE" sz="1800" b="1" dirty="0"/>
              <a:t>spatiale</a:t>
            </a:r>
            <a:r>
              <a:rPr lang="fr-BE" sz="1800" dirty="0"/>
              <a:t> : fait référence au développement </a:t>
            </a:r>
            <a:r>
              <a:rPr lang="fr-BE" sz="1800" b="1" dirty="0"/>
              <a:t>multisectoriel</a:t>
            </a:r>
            <a:r>
              <a:rPr lang="fr-BE" sz="1800" dirty="0"/>
              <a:t>  et «</a:t>
            </a:r>
            <a:r>
              <a:rPr lang="fr-BE" sz="1800" b="1" dirty="0"/>
              <a:t> horizontalement intégrée »</a:t>
            </a:r>
            <a:endParaRPr lang="en-GB" sz="1800" b="1" dirty="0"/>
          </a:p>
          <a:p>
            <a:pPr>
              <a:spcBef>
                <a:spcPct val="20000"/>
              </a:spcBef>
              <a:buFontTx/>
              <a:buAutoNum type="circleNumDbPlain"/>
            </a:pPr>
            <a:r>
              <a:rPr lang="fr-BE" sz="1800" dirty="0" smtClean="0"/>
              <a:t>Dimension </a:t>
            </a:r>
            <a:r>
              <a:rPr lang="fr-BE" sz="1800" b="1" dirty="0"/>
              <a:t>géographique</a:t>
            </a:r>
            <a:r>
              <a:rPr lang="fr-BE" sz="1800" dirty="0"/>
              <a:t> : développement d’une </a:t>
            </a:r>
            <a:r>
              <a:rPr lang="fr-BE" sz="1800" b="1" dirty="0"/>
              <a:t>portion du territoire au niveau </a:t>
            </a:r>
            <a:r>
              <a:rPr lang="fr-BE" sz="1800" b="1" dirty="0" err="1"/>
              <a:t>sub</a:t>
            </a:r>
            <a:r>
              <a:rPr lang="fr-BE" sz="1800" b="1" dirty="0"/>
              <a:t>-national </a:t>
            </a:r>
            <a:r>
              <a:rPr lang="fr-BE" sz="1800" dirty="0"/>
              <a:t>(juridiction rural, urbaine,) ou un espace définit comme bassin versant, côtes, zones frontalières etc.. </a:t>
            </a:r>
            <a:endParaRPr lang="en-US" sz="1800" b="1" dirty="0">
              <a:solidFill>
                <a:schemeClr val="accent2">
                  <a:lumMod val="75000"/>
                </a:schemeClr>
              </a:solidFill>
              <a:ea typeface="ＭＳ Ｐゴシック" pitchFamily="34" charset="-128"/>
            </a:endParaRPr>
          </a:p>
          <a:p>
            <a:pPr>
              <a:spcBef>
                <a:spcPct val="20000"/>
              </a:spcBef>
              <a:buFontTx/>
              <a:buAutoNum type="circleNumDbPlain"/>
            </a:pPr>
            <a:endParaRPr lang="fr-FR" sz="1800" dirty="0" smtClean="0"/>
          </a:p>
          <a:p>
            <a:pPr>
              <a:spcBef>
                <a:spcPct val="20000"/>
              </a:spcBef>
              <a:buFontTx/>
              <a:buAutoNum type="circleNumDbPlain"/>
            </a:pPr>
            <a:endParaRPr lang="fr-FR" sz="1800" dirty="0"/>
          </a:p>
        </p:txBody>
      </p:sp>
      <p:sp>
        <p:nvSpPr>
          <p:cNvPr id="16" name="Title 1"/>
          <p:cNvSpPr txBox="1">
            <a:spLocks/>
          </p:cNvSpPr>
          <p:nvPr/>
        </p:nvSpPr>
        <p:spPr>
          <a:xfrm>
            <a:off x="242094" y="5949280"/>
            <a:ext cx="4090987" cy="649287"/>
          </a:xfrm>
          <a:prstGeom prst="rect">
            <a:avLst/>
          </a:prstGeom>
        </p:spPr>
        <p:txBody>
          <a:bodyPr/>
          <a:lstStyle>
            <a:lvl1pPr marL="358775" indent="-358775" algn="l" rtl="0" eaLnBrk="0" fontAlgn="base" hangingPunct="0">
              <a:spcBef>
                <a:spcPct val="0"/>
              </a:spcBef>
              <a:spcAft>
                <a:spcPct val="0"/>
              </a:spcAft>
              <a:defRPr sz="3000" b="1">
                <a:solidFill>
                  <a:srgbClr val="0F5494"/>
                </a:solidFill>
                <a:latin typeface="+mj-lt"/>
                <a:ea typeface="MS PGothic" pitchFamily="34" charset="-128"/>
                <a:cs typeface="MS PGothic" charset="0"/>
              </a:defRPr>
            </a:lvl1pPr>
            <a:lvl2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2pPr>
            <a:lvl3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3pPr>
            <a:lvl4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4pPr>
            <a:lvl5pPr marL="358775" indent="-358775" algn="l" rtl="0" eaLnBrk="0" fontAlgn="base" hangingPunct="0">
              <a:spcBef>
                <a:spcPct val="0"/>
              </a:spcBef>
              <a:spcAft>
                <a:spcPct val="0"/>
              </a:spcAft>
              <a:defRPr sz="3000" b="1">
                <a:solidFill>
                  <a:srgbClr val="0F5494"/>
                </a:solidFill>
                <a:latin typeface="Verdana" pitchFamily="34" charset="0"/>
                <a:ea typeface="MS PGothic" pitchFamily="34" charset="-128"/>
                <a:cs typeface="MS PGothic"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a:lstStyle>
          <a:p>
            <a:pPr algn="ctr">
              <a:defRPr/>
            </a:pPr>
            <a:r>
              <a:rPr lang="fr-FR" sz="1800" kern="0" dirty="0" smtClean="0">
                <a:latin typeface="Verdana" charset="0"/>
                <a:ea typeface="MS PGothic" charset="0"/>
              </a:rPr>
              <a:t>La dimension local et multi-acteurs et multi-niveau </a:t>
            </a:r>
          </a:p>
        </p:txBody>
      </p:sp>
    </p:spTree>
    <p:extLst>
      <p:ext uri="{BB962C8B-B14F-4D97-AF65-F5344CB8AC3E}">
        <p14:creationId xmlns:p14="http://schemas.microsoft.com/office/powerpoint/2010/main" val="95692364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28800"/>
            <a:ext cx="3024188"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30"/>
          <p:cNvSpPr>
            <a:spLocks noChangeArrowheads="1"/>
          </p:cNvSpPr>
          <p:nvPr/>
        </p:nvSpPr>
        <p:spPr bwMode="auto">
          <a:xfrm>
            <a:off x="2987824" y="3717032"/>
            <a:ext cx="5832648" cy="2808312"/>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defRPr/>
            </a:pPr>
            <a:r>
              <a:rPr lang="fr-BE" sz="1800" dirty="0" smtClean="0"/>
              <a:t>	</a:t>
            </a:r>
            <a:endParaRPr lang="fr-FR" sz="1800" dirty="0"/>
          </a:p>
        </p:txBody>
      </p:sp>
      <p:sp>
        <p:nvSpPr>
          <p:cNvPr id="8" name="Title 1"/>
          <p:cNvSpPr>
            <a:spLocks noGrp="1"/>
          </p:cNvSpPr>
          <p:nvPr>
            <p:ph type="title"/>
          </p:nvPr>
        </p:nvSpPr>
        <p:spPr>
          <a:xfrm>
            <a:off x="0" y="1124744"/>
            <a:ext cx="9178925" cy="649287"/>
          </a:xfrm>
        </p:spPr>
        <p:txBody>
          <a:bodyPr/>
          <a:lstStyle/>
          <a:p>
            <a:pPr algn="ctr">
              <a:defRPr/>
            </a:pPr>
            <a:r>
              <a:rPr lang="fr-FR" sz="2800" dirty="0" smtClean="0"/>
              <a:t>Qu'entendons-nous par autonomie?</a:t>
            </a:r>
          </a:p>
        </p:txBody>
      </p:sp>
      <p:sp>
        <p:nvSpPr>
          <p:cNvPr id="38917" name="Content Placeholder 2"/>
          <p:cNvSpPr txBox="1">
            <a:spLocks/>
          </p:cNvSpPr>
          <p:nvPr/>
        </p:nvSpPr>
        <p:spPr bwMode="auto">
          <a:xfrm>
            <a:off x="3131840" y="3789040"/>
            <a:ext cx="5616624" cy="2735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1800" dirty="0"/>
              <a:t>Les </a:t>
            </a:r>
            <a:r>
              <a:rPr lang="fr-FR" sz="1800" b="1" dirty="0"/>
              <a:t>pouvoirs d'initiative </a:t>
            </a:r>
            <a:r>
              <a:rPr lang="fr-FR" sz="1800" dirty="0"/>
              <a:t>se réfère aux </a:t>
            </a:r>
            <a:r>
              <a:rPr lang="fr-FR" sz="1800" b="1" dirty="0"/>
              <a:t>dégrée de discrétion </a:t>
            </a:r>
            <a:r>
              <a:rPr lang="fr-FR" sz="1800" dirty="0"/>
              <a:t>des AL en termes de </a:t>
            </a:r>
            <a:r>
              <a:rPr lang="fr-FR" sz="1800" b="1" dirty="0"/>
              <a:t>fourniture   de services de base</a:t>
            </a:r>
            <a:r>
              <a:rPr lang="fr-FR" sz="1800" dirty="0"/>
              <a:t>, du  </a:t>
            </a:r>
            <a:r>
              <a:rPr lang="fr-FR" sz="1800" b="1" dirty="0"/>
              <a:t>promotion du développement local </a:t>
            </a:r>
            <a:r>
              <a:rPr lang="fr-FR" sz="1800" dirty="0"/>
              <a:t>ainsi que de l’utilisation de </a:t>
            </a:r>
            <a:r>
              <a:rPr lang="fr-FR" sz="1800" b="1" dirty="0"/>
              <a:t>pouvoirs pouvoirs réglementaires</a:t>
            </a:r>
            <a:r>
              <a:rPr lang="fr-FR" sz="1800" dirty="0"/>
              <a:t> .</a:t>
            </a:r>
          </a:p>
          <a:p>
            <a:pPr>
              <a:spcBef>
                <a:spcPct val="20000"/>
              </a:spcBef>
              <a:buFontTx/>
              <a:buAutoNum type="circleNumDbPlain"/>
            </a:pPr>
            <a:r>
              <a:rPr lang="fr-FR" sz="1800" dirty="0" smtClean="0"/>
              <a:t>L’</a:t>
            </a:r>
            <a:r>
              <a:rPr lang="fr-FR" sz="1800" b="1" dirty="0" smtClean="0"/>
              <a:t>i</a:t>
            </a:r>
            <a:r>
              <a:rPr lang="fr-FR" altLang="ja-JP" sz="1800" b="1" dirty="0" smtClean="0"/>
              <a:t>mmunité</a:t>
            </a:r>
            <a:r>
              <a:rPr lang="fr-FR" altLang="ja-JP" sz="1800" dirty="0" smtClean="0"/>
              <a:t> </a:t>
            </a:r>
            <a:r>
              <a:rPr lang="fr-FR" altLang="ja-JP" sz="1800" dirty="0"/>
              <a:t>par rapport aux </a:t>
            </a:r>
            <a:r>
              <a:rPr lang="fr-FR" altLang="ja-JP" sz="1800" b="1" dirty="0"/>
              <a:t>choix d</a:t>
            </a:r>
            <a:r>
              <a:rPr lang="fr-FR" sz="1800" b="1" dirty="0"/>
              <a:t>’</a:t>
            </a:r>
            <a:r>
              <a:rPr lang="fr-FR" altLang="ja-JP" sz="1800" b="1" dirty="0"/>
              <a:t>opportunité</a:t>
            </a:r>
            <a:r>
              <a:rPr lang="fr-FR" altLang="ja-JP" sz="1800" dirty="0"/>
              <a:t> et les </a:t>
            </a:r>
            <a:r>
              <a:rPr lang="fr-FR" altLang="ja-JP" sz="1800" b="1" dirty="0"/>
              <a:t>modalités </a:t>
            </a:r>
            <a:r>
              <a:rPr lang="fr-FR" altLang="ja-JP" sz="1800" b="1" dirty="0" smtClean="0"/>
              <a:t>de </a:t>
            </a:r>
            <a:r>
              <a:rPr lang="fr-FR" altLang="ja-JP" sz="1800" b="1" dirty="0"/>
              <a:t>mise en ouvre </a:t>
            </a:r>
          </a:p>
          <a:p>
            <a:pPr>
              <a:spcBef>
                <a:spcPct val="20000"/>
              </a:spcBef>
              <a:buFontTx/>
              <a:buAutoNum type="circleNumDbPlain"/>
            </a:pPr>
            <a:endParaRPr lang="fr-FR" sz="1800" dirty="0"/>
          </a:p>
        </p:txBody>
      </p:sp>
      <p:sp>
        <p:nvSpPr>
          <p:cNvPr id="38918" name="Down Arrow 1"/>
          <p:cNvSpPr>
            <a:spLocks noChangeArrowheads="1"/>
          </p:cNvSpPr>
          <p:nvPr/>
        </p:nvSpPr>
        <p:spPr bwMode="auto">
          <a:xfrm>
            <a:off x="5364088" y="1700808"/>
            <a:ext cx="414412" cy="359767"/>
          </a:xfrm>
          <a:prstGeom prst="downArrow">
            <a:avLst>
              <a:gd name="adj1" fmla="val 50000"/>
              <a:gd name="adj2" fmla="val 50000"/>
            </a:avLst>
          </a:prstGeom>
          <a:solidFill>
            <a:srgbClr val="3166C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3175"/>
            <a:endParaRPr lang="fr-FR"/>
          </a:p>
        </p:txBody>
      </p:sp>
      <p:sp>
        <p:nvSpPr>
          <p:cNvPr id="38920" name="Rectangle 2"/>
          <p:cNvSpPr>
            <a:spLocks noChangeArrowheads="1"/>
          </p:cNvSpPr>
          <p:nvPr/>
        </p:nvSpPr>
        <p:spPr bwMode="auto">
          <a:xfrm>
            <a:off x="2699792" y="2060848"/>
            <a:ext cx="6048921"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514350" indent="-514350"/>
            <a:r>
              <a:rPr lang="fr-FR" sz="1600" dirty="0"/>
              <a:t>	</a:t>
            </a:r>
            <a:r>
              <a:rPr lang="fr-FR" sz="2000" dirty="0" smtClean="0"/>
              <a:t>Combinaison de </a:t>
            </a:r>
            <a:r>
              <a:rPr lang="fr-FR" sz="2000" b="1" dirty="0" smtClean="0"/>
              <a:t>pouvoir d'’initiative </a:t>
            </a:r>
            <a:r>
              <a:rPr lang="fr-FR" sz="2000" dirty="0" smtClean="0"/>
              <a:t>(</a:t>
            </a:r>
            <a:r>
              <a:rPr lang="fr-FR" sz="2000" b="1" dirty="0" smtClean="0"/>
              <a:t>ce que les AL peuvent faire</a:t>
            </a:r>
            <a:r>
              <a:rPr lang="fr-FR" sz="2000" dirty="0" smtClean="0"/>
              <a:t>) et d’</a:t>
            </a:r>
            <a:r>
              <a:rPr lang="fr-FR" altLang="ja-JP" sz="2000" b="1" dirty="0" smtClean="0"/>
              <a:t>immunité</a:t>
            </a:r>
            <a:r>
              <a:rPr lang="fr-FR" altLang="ja-JP" sz="2000" dirty="0" smtClean="0"/>
              <a:t> par rapport aux </a:t>
            </a:r>
            <a:r>
              <a:rPr lang="fr-FR" altLang="ja-JP" sz="2000" b="1" dirty="0" smtClean="0"/>
              <a:t>contrôles d'opportunité </a:t>
            </a:r>
            <a:r>
              <a:rPr lang="fr-FR" altLang="ja-JP" sz="2000" dirty="0" smtClean="0"/>
              <a:t>(</a:t>
            </a:r>
            <a:r>
              <a:rPr lang="fr-FR" altLang="ja-JP" sz="2000" b="1" dirty="0" smtClean="0"/>
              <a:t>comme peuvent-ils le faire?</a:t>
            </a:r>
            <a:r>
              <a:rPr lang="fr-FR" altLang="ja-JP" sz="2000" dirty="0" smtClean="0"/>
              <a:t>)</a:t>
            </a:r>
            <a:endParaRPr lang="fr-FR" sz="2000" dirty="0"/>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00573"/>
            <a:ext cx="4644008" cy="5057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
          <p:cNvSpPr>
            <a:spLocks noGrp="1" noChangeArrowheads="1"/>
          </p:cNvSpPr>
          <p:nvPr>
            <p:ph type="title"/>
          </p:nvPr>
        </p:nvSpPr>
        <p:spPr>
          <a:xfrm>
            <a:off x="0" y="23581"/>
            <a:ext cx="8885915" cy="720080"/>
          </a:xfrm>
        </p:spPr>
        <p:txBody>
          <a:bodyPr/>
          <a:lstStyle/>
          <a:p>
            <a:pPr indent="0" algn="ctr" eaLnBrk="1" hangingPunct="1">
              <a:defRPr/>
            </a:pPr>
            <a:r>
              <a:rPr lang="fr-FR" sz="2800" dirty="0" smtClean="0">
                <a:solidFill>
                  <a:schemeClr val="bg1"/>
                </a:solidFill>
                <a:latin typeface="Verdana" charset="0"/>
                <a:ea typeface="MS PGothic" charset="0"/>
              </a:rPr>
              <a:t>Et son contrepoids… les mécanismes de réédition de comptes</a:t>
            </a:r>
            <a:endParaRPr lang="fr-FR" sz="2800" dirty="0">
              <a:solidFill>
                <a:schemeClr val="bg1"/>
              </a:solidFill>
              <a:latin typeface="Verdana" charset="0"/>
              <a:ea typeface="MS PGothic" charset="0"/>
            </a:endParaRPr>
          </a:p>
        </p:txBody>
      </p:sp>
      <p:sp>
        <p:nvSpPr>
          <p:cNvPr id="40964" name="Rectangle 1"/>
          <p:cNvSpPr>
            <a:spLocks noChangeArrowheads="1"/>
          </p:cNvSpPr>
          <p:nvPr/>
        </p:nvSpPr>
        <p:spPr bwMode="auto">
          <a:xfrm>
            <a:off x="755576" y="1124744"/>
            <a:ext cx="799313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20000"/>
              </a:spcBef>
            </a:pPr>
            <a:r>
              <a:rPr lang="fr-FR" sz="2000" b="1" dirty="0"/>
              <a:t>Le dégrée réel d'autonomie des AL doit aller de pair avec les mécanismes pour rendre comptes de l'usage de cette </a:t>
            </a:r>
            <a:r>
              <a:rPr lang="fr-FR" sz="2000" b="1" dirty="0" smtClean="0"/>
              <a:t>autonomie!!</a:t>
            </a:r>
            <a:endParaRPr lang="fr-FR" sz="2000" b="1" dirty="0"/>
          </a:p>
        </p:txBody>
      </p:sp>
      <p:grpSp>
        <p:nvGrpSpPr>
          <p:cNvPr id="40965" name="Group 6"/>
          <p:cNvGrpSpPr>
            <a:grpSpLocks/>
          </p:cNvGrpSpPr>
          <p:nvPr/>
        </p:nvGrpSpPr>
        <p:grpSpPr bwMode="auto">
          <a:xfrm>
            <a:off x="4355976" y="2276872"/>
            <a:ext cx="4823709" cy="4287734"/>
            <a:chOff x="5305779" y="2954115"/>
            <a:chExt cx="3911042" cy="3409607"/>
          </a:xfrm>
        </p:grpSpPr>
        <p:pic>
          <p:nvPicPr>
            <p:cNvPr id="40967" name="Picture 2" descr="coin with two face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39314" y="3011376"/>
              <a:ext cx="311626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8" name="Content Placeholder 2"/>
            <p:cNvSpPr txBox="1">
              <a:spLocks/>
            </p:cNvSpPr>
            <p:nvPr/>
          </p:nvSpPr>
          <p:spPr bwMode="auto">
            <a:xfrm>
              <a:off x="7582075" y="5931675"/>
              <a:ext cx="1634746" cy="432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spcBef>
                  <a:spcPct val="20000"/>
                </a:spcBef>
              </a:pPr>
              <a:r>
                <a:rPr lang="fr-FR" sz="1600" b="1" dirty="0"/>
                <a:t>Mécanismes de réédition de comptes </a:t>
              </a:r>
            </a:p>
          </p:txBody>
        </p:sp>
        <p:sp>
          <p:nvSpPr>
            <p:cNvPr id="40969" name="Content Placeholder 2"/>
            <p:cNvSpPr txBox="1">
              <a:spLocks/>
            </p:cNvSpPr>
            <p:nvPr/>
          </p:nvSpPr>
          <p:spPr bwMode="auto">
            <a:xfrm>
              <a:off x="5305779" y="2954115"/>
              <a:ext cx="1403350"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a:spcBef>
                  <a:spcPct val="20000"/>
                </a:spcBef>
              </a:pPr>
              <a:r>
                <a:rPr lang="fr-FR" sz="1600" b="1" dirty="0"/>
                <a:t>Autonomie locale</a:t>
              </a:r>
            </a:p>
          </p:txBody>
        </p:sp>
      </p:gr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49731"/>
            <a:ext cx="5069822" cy="5908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7" name="Rectangle 2"/>
          <p:cNvSpPr>
            <a:spLocks noChangeArrowheads="1"/>
          </p:cNvSpPr>
          <p:nvPr/>
        </p:nvSpPr>
        <p:spPr bwMode="auto">
          <a:xfrm>
            <a:off x="4716463" y="1196975"/>
            <a:ext cx="3887787"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Bef>
                <a:spcPct val="20000"/>
              </a:spcBef>
              <a:buFontTx/>
              <a:buAutoNum type="circleNumDbPlain"/>
            </a:pPr>
            <a:endParaRPr lang="fr-FR" sz="1400" b="1"/>
          </a:p>
          <a:p>
            <a:pPr algn="just">
              <a:spcBef>
                <a:spcPct val="20000"/>
              </a:spcBef>
              <a:buFontTx/>
              <a:buAutoNum type="circleNumDbPlain"/>
            </a:pPr>
            <a:endParaRPr lang="fr-FR" sz="1400" b="1"/>
          </a:p>
        </p:txBody>
      </p:sp>
      <p:sp>
        <p:nvSpPr>
          <p:cNvPr id="14" name="Content Placeholder 2"/>
          <p:cNvSpPr txBox="1">
            <a:spLocks/>
          </p:cNvSpPr>
          <p:nvPr/>
        </p:nvSpPr>
        <p:spPr bwMode="auto">
          <a:xfrm>
            <a:off x="4932040" y="980728"/>
            <a:ext cx="4211960"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pitchFamily="34" charset="0"/>
                <a:ea typeface="MS PGothic" pitchFamily="34" charset="-128"/>
              </a:defRPr>
            </a:lvl1pPr>
            <a:lvl2pPr marL="742950" indent="-285750" eaLnBrk="0" hangingPunct="0">
              <a:defRPr sz="1200">
                <a:solidFill>
                  <a:srgbClr val="0F5494"/>
                </a:solidFill>
                <a:latin typeface="Verdana" pitchFamily="34" charset="0"/>
                <a:ea typeface="MS PGothic" pitchFamily="34" charset="-128"/>
              </a:defRPr>
            </a:lvl2pPr>
            <a:lvl3pPr marL="1143000" indent="-228600" eaLnBrk="0" hangingPunct="0">
              <a:defRPr sz="1200">
                <a:solidFill>
                  <a:srgbClr val="0F5494"/>
                </a:solidFill>
                <a:latin typeface="Verdana" pitchFamily="34" charset="0"/>
                <a:ea typeface="MS PGothic" pitchFamily="34" charset="-128"/>
              </a:defRPr>
            </a:lvl3pPr>
            <a:lvl4pPr marL="1600200" indent="-228600" eaLnBrk="0" hangingPunct="0">
              <a:defRPr sz="1200">
                <a:solidFill>
                  <a:srgbClr val="0F5494"/>
                </a:solidFill>
                <a:latin typeface="Verdana" pitchFamily="34" charset="0"/>
                <a:ea typeface="MS PGothic" pitchFamily="34" charset="-128"/>
              </a:defRPr>
            </a:lvl4pPr>
            <a:lvl5pPr marL="2057400" indent="-228600" eaLnBrk="0" hangingPunct="0">
              <a:defRPr sz="1200">
                <a:solidFill>
                  <a:srgbClr val="0F5494"/>
                </a:solidFill>
                <a:latin typeface="Verdana" pitchFamily="34" charset="0"/>
                <a:ea typeface="MS PGothic" pitchFamily="34" charset="-128"/>
              </a:defRPr>
            </a:lvl5pPr>
            <a:lvl6pPr marL="2514600" indent="-228600" eaLnBrk="0" fontAlgn="base" hangingPunct="0">
              <a:spcBef>
                <a:spcPct val="0"/>
              </a:spcBef>
              <a:spcAft>
                <a:spcPct val="0"/>
              </a:spcAft>
              <a:defRPr sz="1200">
                <a:solidFill>
                  <a:srgbClr val="0F5494"/>
                </a:solidFill>
                <a:latin typeface="Verdana" pitchFamily="34" charset="0"/>
                <a:ea typeface="MS PGothic" pitchFamily="34" charset="-128"/>
              </a:defRPr>
            </a:lvl6pPr>
            <a:lvl7pPr marL="2971800" indent="-228600" eaLnBrk="0" fontAlgn="base" hangingPunct="0">
              <a:spcBef>
                <a:spcPct val="0"/>
              </a:spcBef>
              <a:spcAft>
                <a:spcPct val="0"/>
              </a:spcAft>
              <a:defRPr sz="1200">
                <a:solidFill>
                  <a:srgbClr val="0F5494"/>
                </a:solidFill>
                <a:latin typeface="Verdana" pitchFamily="34" charset="0"/>
                <a:ea typeface="MS PGothic" pitchFamily="34" charset="-128"/>
              </a:defRPr>
            </a:lvl7pPr>
            <a:lvl8pPr marL="3429000" indent="-228600" eaLnBrk="0" fontAlgn="base" hangingPunct="0">
              <a:spcBef>
                <a:spcPct val="0"/>
              </a:spcBef>
              <a:spcAft>
                <a:spcPct val="0"/>
              </a:spcAft>
              <a:defRPr sz="1200">
                <a:solidFill>
                  <a:srgbClr val="0F5494"/>
                </a:solidFill>
                <a:latin typeface="Verdana" pitchFamily="34" charset="0"/>
                <a:ea typeface="MS PGothic" pitchFamily="34" charset="-128"/>
              </a:defRPr>
            </a:lvl8pPr>
            <a:lvl9pPr marL="3886200" indent="-228600" eaLnBrk="0" fontAlgn="base" hangingPunct="0">
              <a:spcBef>
                <a:spcPct val="0"/>
              </a:spcBef>
              <a:spcAft>
                <a:spcPct val="0"/>
              </a:spcAft>
              <a:defRPr sz="1200">
                <a:solidFill>
                  <a:srgbClr val="0F5494"/>
                </a:solidFill>
                <a:latin typeface="Verdana" pitchFamily="34" charset="0"/>
                <a:ea typeface="MS PGothic" pitchFamily="34" charset="-128"/>
              </a:defRPr>
            </a:lvl9pPr>
          </a:lstStyle>
          <a:p>
            <a:pPr>
              <a:spcBef>
                <a:spcPct val="20000"/>
              </a:spcBef>
              <a:buFontTx/>
              <a:buAutoNum type="circleNumDbPlain"/>
              <a:defRPr/>
            </a:pPr>
            <a:r>
              <a:rPr lang="fr-FR" sz="1800" dirty="0" smtClean="0"/>
              <a:t>Par des </a:t>
            </a:r>
            <a:r>
              <a:rPr lang="fr-FR" sz="1800" b="1" dirty="0" smtClean="0"/>
              <a:t>arguments</a:t>
            </a:r>
            <a:r>
              <a:rPr lang="fr-FR" sz="1800" dirty="0" smtClean="0"/>
              <a:t> centrés sur le fait que les AL « </a:t>
            </a:r>
            <a:r>
              <a:rPr lang="fr-FR" sz="1800" b="1" dirty="0" smtClean="0"/>
              <a:t>ne sont pas prêtes</a:t>
            </a:r>
            <a:r>
              <a:rPr lang="fr-FR" sz="1800" dirty="0" smtClean="0"/>
              <a:t> », ou « qu’elles </a:t>
            </a:r>
            <a:r>
              <a:rPr lang="fr-FR" sz="1800" b="1" dirty="0" smtClean="0"/>
              <a:t>n’ont pas les capacités</a:t>
            </a:r>
            <a:r>
              <a:rPr lang="fr-FR" sz="1800" dirty="0" smtClean="0"/>
              <a:t> »</a:t>
            </a:r>
          </a:p>
          <a:p>
            <a:pPr>
              <a:spcBef>
                <a:spcPct val="20000"/>
              </a:spcBef>
              <a:buFontTx/>
              <a:buAutoNum type="circleNumDbPlain"/>
              <a:defRPr/>
            </a:pPr>
            <a:r>
              <a:rPr lang="fr-FR" sz="1800" dirty="0" smtClean="0"/>
              <a:t>Par la </a:t>
            </a:r>
            <a:r>
              <a:rPr lang="fr-FR" sz="1800" b="1" dirty="0" smtClean="0"/>
              <a:t>prolifération</a:t>
            </a:r>
            <a:r>
              <a:rPr lang="fr-FR" sz="1800" dirty="0" smtClean="0"/>
              <a:t> des </a:t>
            </a:r>
            <a:r>
              <a:rPr lang="fr-FR" sz="1800" b="1" dirty="0" smtClean="0"/>
              <a:t>lignes directrices, manuels de procédures</a:t>
            </a:r>
            <a:r>
              <a:rPr lang="fr-FR" sz="1800" dirty="0" smtClean="0"/>
              <a:t>, </a:t>
            </a:r>
            <a:r>
              <a:rPr lang="fr-FR" sz="1800" dirty="0" err="1" smtClean="0"/>
              <a:t>etc</a:t>
            </a:r>
            <a:r>
              <a:rPr lang="fr-FR" sz="1800" dirty="0" smtClean="0"/>
              <a:t> </a:t>
            </a:r>
            <a:r>
              <a:rPr lang="fr-FR" sz="1800" b="1" dirty="0" smtClean="0"/>
              <a:t>imposés</a:t>
            </a:r>
            <a:r>
              <a:rPr lang="fr-FR" sz="1800" dirty="0" smtClean="0"/>
              <a:t> par le </a:t>
            </a:r>
            <a:r>
              <a:rPr lang="fr-FR" sz="1800" b="1" dirty="0" smtClean="0"/>
              <a:t>pouvoir central  </a:t>
            </a:r>
            <a:r>
              <a:rPr lang="fr-FR" sz="1800" dirty="0" smtClean="0"/>
              <a:t>régissant la </a:t>
            </a:r>
            <a:r>
              <a:rPr lang="fr-FR" sz="1800" b="1" dirty="0" smtClean="0"/>
              <a:t>façon</a:t>
            </a:r>
            <a:r>
              <a:rPr lang="fr-FR" sz="1800" dirty="0" smtClean="0"/>
              <a:t> dont les </a:t>
            </a:r>
            <a:r>
              <a:rPr lang="fr-FR" sz="1800" b="1" dirty="0" smtClean="0"/>
              <a:t>AL doivent se comporter</a:t>
            </a:r>
            <a:endParaRPr lang="fr-FR" sz="1800" dirty="0" smtClean="0"/>
          </a:p>
          <a:p>
            <a:pPr algn="just">
              <a:spcBef>
                <a:spcPct val="20000"/>
              </a:spcBef>
              <a:buFontTx/>
              <a:buAutoNum type="circleNumDbPlain"/>
              <a:defRPr/>
            </a:pPr>
            <a:endParaRPr lang="en-GB" sz="1800" dirty="0" smtClean="0"/>
          </a:p>
        </p:txBody>
      </p:sp>
      <p:sp>
        <p:nvSpPr>
          <p:cNvPr id="10" name="Rectangle 30"/>
          <p:cNvSpPr>
            <a:spLocks noChangeArrowheads="1"/>
          </p:cNvSpPr>
          <p:nvPr/>
        </p:nvSpPr>
        <p:spPr bwMode="auto">
          <a:xfrm>
            <a:off x="5076056" y="4149080"/>
            <a:ext cx="3888432" cy="2557595"/>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defRPr/>
            </a:pPr>
            <a:r>
              <a:rPr lang="fr-BE" sz="1800" dirty="0" smtClean="0"/>
              <a:t>	</a:t>
            </a:r>
          </a:p>
          <a:p>
            <a:pPr algn="ctr">
              <a:defRPr/>
            </a:pPr>
            <a:r>
              <a:rPr lang="fr-FR" sz="1600" dirty="0" smtClean="0"/>
              <a:t>Dans la pratique, </a:t>
            </a:r>
            <a:r>
              <a:rPr lang="fr-FR" sz="1600" b="1" dirty="0" smtClean="0"/>
              <a:t>les initiatives </a:t>
            </a:r>
            <a:r>
              <a:rPr lang="fr-FR" sz="1600" dirty="0" smtClean="0"/>
              <a:t>que les AL peuvent entreprendre sont systématiquement </a:t>
            </a:r>
            <a:r>
              <a:rPr lang="fr-FR" sz="1600" b="1" dirty="0" smtClean="0"/>
              <a:t>soumises</a:t>
            </a:r>
            <a:r>
              <a:rPr lang="fr-FR" sz="1600" dirty="0" smtClean="0"/>
              <a:t> à </a:t>
            </a:r>
            <a:r>
              <a:rPr lang="fr-FR" sz="1600" b="1" dirty="0" smtClean="0"/>
              <a:t>révision, modification </a:t>
            </a:r>
            <a:r>
              <a:rPr lang="fr-FR" sz="1600" dirty="0" smtClean="0"/>
              <a:t>ou </a:t>
            </a:r>
            <a:r>
              <a:rPr lang="fr-FR" sz="1600" b="1" dirty="0" smtClean="0"/>
              <a:t>annulation</a:t>
            </a:r>
            <a:r>
              <a:rPr lang="fr-FR" sz="1600" dirty="0" smtClean="0"/>
              <a:t> par des </a:t>
            </a:r>
            <a:r>
              <a:rPr lang="fr-FR" sz="1600" b="1" dirty="0" smtClean="0"/>
              <a:t>niveaux supérieurs</a:t>
            </a:r>
            <a:r>
              <a:rPr lang="fr-FR" sz="1600" dirty="0" smtClean="0"/>
              <a:t>: Les AL sont finalement </a:t>
            </a:r>
            <a:r>
              <a:rPr lang="fr-FR" sz="1600" b="1" dirty="0" smtClean="0"/>
              <a:t>contraints</a:t>
            </a:r>
            <a:r>
              <a:rPr lang="fr-FR" sz="1600" dirty="0" smtClean="0"/>
              <a:t> de se </a:t>
            </a:r>
            <a:r>
              <a:rPr lang="fr-FR" sz="1600" b="1" dirty="0" smtClean="0"/>
              <a:t>comporter</a:t>
            </a:r>
            <a:r>
              <a:rPr lang="fr-FR" sz="1600" dirty="0" smtClean="0"/>
              <a:t> comme des </a:t>
            </a:r>
            <a:r>
              <a:rPr lang="fr-FR" sz="1600" b="1" dirty="0" smtClean="0"/>
              <a:t>agents de l'administration centrale!!</a:t>
            </a:r>
            <a:endParaRPr lang="fr-FR" sz="1600" dirty="0" smtClean="0"/>
          </a:p>
          <a:p>
            <a:pPr>
              <a:defRPr/>
            </a:pPr>
            <a:endParaRPr lang="fr-FR" sz="1800" dirty="0"/>
          </a:p>
        </p:txBody>
      </p:sp>
      <p:sp>
        <p:nvSpPr>
          <p:cNvPr id="5" name="Rectangle 4"/>
          <p:cNvSpPr/>
          <p:nvPr/>
        </p:nvSpPr>
        <p:spPr>
          <a:xfrm>
            <a:off x="179512" y="0"/>
            <a:ext cx="8712968" cy="1015663"/>
          </a:xfrm>
          <a:prstGeom prst="rect">
            <a:avLst/>
          </a:prstGeom>
        </p:spPr>
        <p:txBody>
          <a:bodyPr wrap="square">
            <a:spAutoFit/>
          </a:bodyPr>
          <a:lstStyle/>
          <a:p>
            <a:r>
              <a:rPr lang="fr-FR" sz="2000" dirty="0" smtClean="0">
                <a:solidFill>
                  <a:schemeClr val="bg1"/>
                </a:solidFill>
              </a:rPr>
              <a:t>Dans le </a:t>
            </a:r>
            <a:r>
              <a:rPr lang="fr-FR" sz="2000" b="1" dirty="0" smtClean="0">
                <a:solidFill>
                  <a:schemeClr val="bg1"/>
                </a:solidFill>
              </a:rPr>
              <a:t>monde réel</a:t>
            </a:r>
            <a:r>
              <a:rPr lang="fr-FR" sz="2000" dirty="0" smtClean="0">
                <a:solidFill>
                  <a:schemeClr val="bg1"/>
                </a:solidFill>
              </a:rPr>
              <a:t>, la </a:t>
            </a:r>
            <a:r>
              <a:rPr lang="fr-FR" sz="2000" b="1" dirty="0" smtClean="0">
                <a:solidFill>
                  <a:schemeClr val="bg1"/>
                </a:solidFill>
              </a:rPr>
              <a:t>reconnaissance</a:t>
            </a:r>
            <a:r>
              <a:rPr lang="fr-FR" sz="2000" dirty="0" smtClean="0">
                <a:solidFill>
                  <a:schemeClr val="bg1"/>
                </a:solidFill>
              </a:rPr>
              <a:t> du </a:t>
            </a:r>
            <a:r>
              <a:rPr lang="fr-FR" sz="2000" b="1" dirty="0" smtClean="0">
                <a:solidFill>
                  <a:schemeClr val="bg1"/>
                </a:solidFill>
              </a:rPr>
              <a:t>pouvoir d’initiative</a:t>
            </a:r>
            <a:r>
              <a:rPr lang="fr-FR" sz="2000" dirty="0" smtClean="0">
                <a:solidFill>
                  <a:schemeClr val="bg1"/>
                </a:solidFill>
              </a:rPr>
              <a:t> des AL pour promouvoir le développement est souvent </a:t>
            </a:r>
            <a:r>
              <a:rPr lang="fr-FR" sz="2000" b="1" dirty="0" smtClean="0">
                <a:solidFill>
                  <a:schemeClr val="bg1"/>
                </a:solidFill>
              </a:rPr>
              <a:t>niée…..</a:t>
            </a:r>
            <a:endParaRPr lang="fr-FR" sz="2000" dirty="0">
              <a:solidFill>
                <a:schemeClr val="bg1"/>
              </a:solidFill>
            </a:endParaRPr>
          </a:p>
        </p:txBody>
      </p:sp>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Content Placeholder 2"/>
          <p:cNvSpPr txBox="1">
            <a:spLocks/>
          </p:cNvSpPr>
          <p:nvPr/>
        </p:nvSpPr>
        <p:spPr bwMode="auto">
          <a:xfrm>
            <a:off x="3995738" y="2060575"/>
            <a:ext cx="4968875"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2400" dirty="0"/>
              <a:t>Décentralisation: </a:t>
            </a:r>
            <a:r>
              <a:rPr lang="fr-FR" sz="2000" dirty="0"/>
              <a:t>Un instrument et non une finalité en elle même </a:t>
            </a:r>
          </a:p>
          <a:p>
            <a:pPr>
              <a:spcBef>
                <a:spcPct val="20000"/>
              </a:spcBef>
              <a:buFontTx/>
              <a:buAutoNum type="circleNumDbPlain"/>
            </a:pPr>
            <a:r>
              <a:rPr lang="fr-FR" sz="2400" dirty="0"/>
              <a:t>Renforcement de capacités: </a:t>
            </a:r>
          </a:p>
          <a:p>
            <a:pPr>
              <a:spcBef>
                <a:spcPct val="20000"/>
              </a:spcBef>
              <a:buFontTx/>
              <a:buAutoNum type="circleNumDbPlain"/>
            </a:pPr>
            <a:r>
              <a:rPr lang="fr-FR" sz="2400" dirty="0"/>
              <a:t>Rôle des associations des autorités Locales</a:t>
            </a:r>
          </a:p>
          <a:p>
            <a:pPr>
              <a:spcBef>
                <a:spcPct val="20000"/>
              </a:spcBef>
              <a:buFontTx/>
              <a:buAutoNum type="circleNumDbPlain"/>
            </a:pPr>
            <a:r>
              <a:rPr lang="fr-FR" sz="2400" dirty="0"/>
              <a:t>Développement urbain;</a:t>
            </a:r>
          </a:p>
          <a:p>
            <a:pPr>
              <a:spcBef>
                <a:spcPct val="20000"/>
              </a:spcBef>
              <a:buFontTx/>
              <a:buAutoNum type="circleNumDbPlain"/>
            </a:pPr>
            <a:r>
              <a:rPr lang="fr-FR" sz="2400" dirty="0"/>
              <a:t>Un défis global: Comment intégrer la dimension local dans les appuis UE?  </a:t>
            </a:r>
            <a:endParaRPr lang="en-US" sz="2400" dirty="0"/>
          </a:p>
          <a:p>
            <a:pPr>
              <a:spcBef>
                <a:spcPct val="20000"/>
              </a:spcBef>
              <a:buFontTx/>
              <a:buAutoNum type="circleNumDbPlain"/>
            </a:pPr>
            <a:endParaRPr lang="en-US" sz="2400" dirty="0"/>
          </a:p>
          <a:p>
            <a:pPr>
              <a:spcBef>
                <a:spcPct val="20000"/>
              </a:spcBef>
            </a:pPr>
            <a:endParaRPr lang="en-US" sz="2400" dirty="0"/>
          </a:p>
        </p:txBody>
      </p:sp>
      <p:sp>
        <p:nvSpPr>
          <p:cNvPr id="49154" name="Rectangle 5"/>
          <p:cNvSpPr>
            <a:spLocks noChangeArrowheads="1"/>
          </p:cNvSpPr>
          <p:nvPr/>
        </p:nvSpPr>
        <p:spPr bwMode="auto">
          <a:xfrm>
            <a:off x="611187" y="1268413"/>
            <a:ext cx="8135937"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fr-FR" sz="3200" b="1" dirty="0" smtClean="0"/>
              <a:t>Qu’est-ce que cela implique pour l’UE? </a:t>
            </a:r>
            <a:endParaRPr lang="fr-FR" sz="3200" b="1" dirty="0"/>
          </a:p>
        </p:txBody>
      </p:sp>
      <p:pic>
        <p:nvPicPr>
          <p:cNvPr id="49155" name="Picture 2" descr="C:\Users\rodrigo\AppData\Local\Microsoft\Windows\Temporary Internet Files\Content.Outlook\X1GD77MJ\4  hulk chains (2).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33375" y="2492375"/>
            <a:ext cx="3446463" cy="423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a:xfrm>
            <a:off x="323850" y="979488"/>
            <a:ext cx="8661400" cy="936625"/>
          </a:xfrm>
        </p:spPr>
        <p:txBody>
          <a:bodyPr>
            <a:normAutofit/>
          </a:bodyPr>
          <a:lstStyle/>
          <a:p>
            <a:pPr algn="ctr">
              <a:defRPr/>
            </a:pPr>
            <a:r>
              <a:rPr lang="fr-FR" sz="2500" dirty="0" smtClean="0">
                <a:latin typeface="Verdana" charset="0"/>
                <a:ea typeface="MS PGothic" charset="0"/>
              </a:rPr>
              <a:t>La décentralisation est une réforme de l’Etat! </a:t>
            </a:r>
            <a:endParaRPr lang="fr-FR" sz="2500" dirty="0">
              <a:latin typeface="Verdana" charset="0"/>
              <a:ea typeface="MS PGothic" charset="0"/>
            </a:endParaRPr>
          </a:p>
        </p:txBody>
      </p:sp>
      <p:pic>
        <p:nvPicPr>
          <p:cNvPr id="51202" name="Picture 4" descr="governance-7319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8" y="1916113"/>
            <a:ext cx="4175125" cy="494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Content Placeholder 2"/>
          <p:cNvSpPr txBox="1">
            <a:spLocks/>
          </p:cNvSpPr>
          <p:nvPr/>
        </p:nvSpPr>
        <p:spPr bwMode="auto">
          <a:xfrm>
            <a:off x="3924300" y="1700213"/>
            <a:ext cx="5219700" cy="388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2000" dirty="0" smtClean="0"/>
              <a:t>La décentralisation concerne la définition du </a:t>
            </a:r>
            <a:r>
              <a:rPr lang="fr-FR" sz="2000" b="1" dirty="0" smtClean="0"/>
              <a:t>rôle</a:t>
            </a:r>
            <a:r>
              <a:rPr lang="fr-FR" sz="2000" dirty="0" smtClean="0"/>
              <a:t>, </a:t>
            </a:r>
            <a:r>
              <a:rPr lang="fr-FR" sz="2000" b="1" dirty="0" smtClean="0"/>
              <a:t>dimension</a:t>
            </a:r>
            <a:r>
              <a:rPr lang="fr-FR" sz="2000" dirty="0" smtClean="0"/>
              <a:t> et </a:t>
            </a:r>
            <a:r>
              <a:rPr lang="fr-FR" sz="2000" b="1" dirty="0" smtClean="0"/>
              <a:t>modalités d’organisation de l’Etat pour promouvoir le développement</a:t>
            </a:r>
            <a:r>
              <a:rPr lang="fr-FR" sz="2000" dirty="0" smtClean="0"/>
              <a:t>; </a:t>
            </a:r>
          </a:p>
          <a:p>
            <a:pPr>
              <a:spcBef>
                <a:spcPct val="20000"/>
              </a:spcBef>
              <a:buFontTx/>
              <a:buAutoNum type="circleNumDbPlain"/>
            </a:pPr>
            <a:r>
              <a:rPr lang="fr-FR" sz="2000" dirty="0" smtClean="0"/>
              <a:t>Elle concerne l’ensemble de réformes visant à mettre en place et organiser  le </a:t>
            </a:r>
            <a:r>
              <a:rPr lang="fr-FR" sz="2000" b="1" dirty="0" smtClean="0"/>
              <a:t>système de gouvernance multi-acteur et multi-niveau</a:t>
            </a:r>
            <a:r>
              <a:rPr lang="fr-FR" sz="2000" dirty="0" smtClean="0"/>
              <a:t> pour la </a:t>
            </a:r>
            <a:r>
              <a:rPr lang="fr-FR" sz="2000" dirty="0" err="1" smtClean="0"/>
              <a:t>la</a:t>
            </a:r>
            <a:r>
              <a:rPr lang="fr-FR" sz="2000" dirty="0" smtClean="0"/>
              <a:t> conception et mise en œuvre des </a:t>
            </a:r>
            <a:r>
              <a:rPr lang="fr-FR" sz="2000" b="1" dirty="0" smtClean="0"/>
              <a:t>politiques publiques </a:t>
            </a:r>
          </a:p>
          <a:p>
            <a:pPr>
              <a:spcBef>
                <a:spcPct val="20000"/>
              </a:spcBef>
              <a:buFontTx/>
              <a:buAutoNum type="circleNumDbPlain"/>
            </a:pPr>
            <a:r>
              <a:rPr lang="fr-FR" sz="2000" dirty="0" smtClean="0"/>
              <a:t>Elle ouvre des opportunités pour des </a:t>
            </a:r>
            <a:r>
              <a:rPr lang="fr-FR" sz="2000" b="1" dirty="0" smtClean="0"/>
              <a:t>nouvelles</a:t>
            </a:r>
            <a:r>
              <a:rPr lang="fr-FR" sz="2000" dirty="0" smtClean="0"/>
              <a:t> formes d’</a:t>
            </a:r>
            <a:r>
              <a:rPr lang="fr-FR" altLang="ja-JP" sz="2000" b="1" dirty="0" smtClean="0"/>
              <a:t>interaction</a:t>
            </a:r>
            <a:r>
              <a:rPr lang="fr-FR" altLang="ja-JP" sz="2000" dirty="0" smtClean="0"/>
              <a:t> entre </a:t>
            </a:r>
            <a:r>
              <a:rPr lang="fr-FR" altLang="ja-JP" sz="2000" b="1" dirty="0" smtClean="0"/>
              <a:t>l</a:t>
            </a:r>
            <a:r>
              <a:rPr lang="fr-FR" sz="2000" b="1" dirty="0" smtClean="0"/>
              <a:t>’</a:t>
            </a:r>
            <a:r>
              <a:rPr lang="fr-FR" altLang="ja-JP" sz="2000" b="1" dirty="0" smtClean="0"/>
              <a:t>Etat</a:t>
            </a:r>
            <a:r>
              <a:rPr lang="fr-FR" altLang="ja-JP" sz="2000" dirty="0" smtClean="0"/>
              <a:t> et la </a:t>
            </a:r>
            <a:r>
              <a:rPr lang="fr-FR" altLang="ja-JP" sz="2000" b="1" dirty="0" smtClean="0"/>
              <a:t>Société Civile</a:t>
            </a:r>
          </a:p>
          <a:p>
            <a:pPr>
              <a:spcBef>
                <a:spcPct val="20000"/>
              </a:spcBef>
            </a:pPr>
            <a:endParaRPr lang="en-US" sz="2000" dirty="0"/>
          </a:p>
        </p:txBody>
      </p:sp>
    </p:spTree>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2"/>
          <p:cNvSpPr>
            <a:spLocks noChangeArrowheads="1"/>
          </p:cNvSpPr>
          <p:nvPr/>
        </p:nvSpPr>
        <p:spPr bwMode="auto">
          <a:xfrm>
            <a:off x="251520" y="332656"/>
            <a:ext cx="818197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1588" indent="-1588">
              <a:defRPr/>
            </a:pPr>
            <a:r>
              <a:rPr lang="fr-FR" sz="3200" b="1" dirty="0" smtClean="0">
                <a:solidFill>
                  <a:schemeClr val="bg1"/>
                </a:solidFill>
              </a:rPr>
              <a:t>La décentralisation change la gouvernance du secteur public</a:t>
            </a:r>
            <a:r>
              <a:rPr lang="fr-FR" sz="3200" b="1" dirty="0" smtClean="0">
                <a:solidFill>
                  <a:schemeClr val="bg1"/>
                </a:solidFill>
                <a:latin typeface="+mn-lt"/>
                <a:ea typeface="+mn-ea"/>
              </a:rPr>
              <a:t>!</a:t>
            </a:r>
          </a:p>
          <a:p>
            <a:pPr marL="1588" indent="-1588" algn="ctr">
              <a:defRPr/>
            </a:pPr>
            <a:r>
              <a:rPr lang="fr-BE" sz="3200" b="1" dirty="0" smtClean="0">
                <a:solidFill>
                  <a:schemeClr val="bg1"/>
                </a:solidFill>
                <a:latin typeface="+mn-lt"/>
                <a:ea typeface="+mn-ea"/>
              </a:rPr>
              <a:t> </a:t>
            </a:r>
            <a:endParaRPr lang="en-GB" sz="2000" i="1" dirty="0">
              <a:solidFill>
                <a:schemeClr val="bg1"/>
              </a:solidFill>
              <a:latin typeface="+mn-lt"/>
              <a:ea typeface="+mn-ea"/>
            </a:endParaRPr>
          </a:p>
        </p:txBody>
      </p:sp>
      <p:sp>
        <p:nvSpPr>
          <p:cNvPr id="47106" name="Content Placeholder 2"/>
          <p:cNvSpPr txBox="1">
            <a:spLocks/>
          </p:cNvSpPr>
          <p:nvPr/>
        </p:nvSpPr>
        <p:spPr bwMode="auto">
          <a:xfrm>
            <a:off x="4211638" y="2781300"/>
            <a:ext cx="4932362"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marL="0" lvl="1">
              <a:spcBef>
                <a:spcPct val="20000"/>
              </a:spcBef>
            </a:pPr>
            <a:endParaRPr lang="en-US" sz="1600" b="1"/>
          </a:p>
          <a:p>
            <a:pPr marL="0" lvl="1">
              <a:spcBef>
                <a:spcPct val="20000"/>
              </a:spcBef>
              <a:buFontTx/>
              <a:buAutoNum type="circleNumDbPlain"/>
            </a:pPr>
            <a:endParaRPr lang="en-GB" sz="1600" b="1"/>
          </a:p>
          <a:p>
            <a:pPr marL="0" lvl="1">
              <a:spcBef>
                <a:spcPct val="20000"/>
              </a:spcBef>
              <a:buFontTx/>
              <a:buAutoNum type="circleNumDbPlain"/>
            </a:pPr>
            <a:endParaRPr lang="en-GB" sz="1600" b="1"/>
          </a:p>
          <a:p>
            <a:pPr marL="0" lvl="1">
              <a:spcBef>
                <a:spcPct val="20000"/>
              </a:spcBef>
              <a:buFontTx/>
              <a:buAutoNum type="circleNumDbPlain"/>
            </a:pPr>
            <a:endParaRPr lang="en-US" sz="1600" b="1"/>
          </a:p>
          <a:p>
            <a:pPr marL="0" lvl="1">
              <a:spcBef>
                <a:spcPct val="20000"/>
              </a:spcBef>
              <a:buFontTx/>
              <a:buAutoNum type="circleNumDbPlain"/>
            </a:pPr>
            <a:endParaRPr lang="en-US" sz="1600" b="1"/>
          </a:p>
          <a:p>
            <a:pPr>
              <a:spcBef>
                <a:spcPct val="20000"/>
              </a:spcBef>
              <a:buFontTx/>
              <a:buAutoNum type="circleNumDbPlain"/>
            </a:pPr>
            <a:endParaRPr lang="en-US" sz="1600" b="1"/>
          </a:p>
        </p:txBody>
      </p:sp>
      <p:sp>
        <p:nvSpPr>
          <p:cNvPr id="47107" name="Right Arrow 2"/>
          <p:cNvSpPr>
            <a:spLocks noChangeArrowheads="1"/>
          </p:cNvSpPr>
          <p:nvPr/>
        </p:nvSpPr>
        <p:spPr bwMode="auto">
          <a:xfrm>
            <a:off x="8410575" y="4437063"/>
            <a:ext cx="44450" cy="71437"/>
          </a:xfrm>
          <a:prstGeom prst="rightArrow">
            <a:avLst>
              <a:gd name="adj1" fmla="val 50000"/>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marL="3175"/>
            <a:endParaRPr lang="en-US"/>
          </a:p>
        </p:txBody>
      </p:sp>
      <p:sp>
        <p:nvSpPr>
          <p:cNvPr id="47108" name="Content Placeholder 2"/>
          <p:cNvSpPr txBox="1">
            <a:spLocks/>
          </p:cNvSpPr>
          <p:nvPr/>
        </p:nvSpPr>
        <p:spPr bwMode="auto">
          <a:xfrm>
            <a:off x="4860032" y="1412776"/>
            <a:ext cx="4164906" cy="354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1200">
                <a:solidFill>
                  <a:srgbClr val="0F5494"/>
                </a:solidFill>
                <a:latin typeface="Verdana" charset="0"/>
                <a:ea typeface="MS PGothic" charset="0"/>
                <a:cs typeface="MS PGothic" charset="0"/>
              </a:defRPr>
            </a:lvl1pPr>
            <a:lvl2pPr indent="-45720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lvl="1">
              <a:spcBef>
                <a:spcPct val="20000"/>
              </a:spcBef>
              <a:buFontTx/>
              <a:buAutoNum type="circleNumDbPlain"/>
            </a:pPr>
            <a:r>
              <a:rPr lang="fr-FR" sz="2000" dirty="0" smtClean="0"/>
              <a:t>…et la transforme en un </a:t>
            </a:r>
            <a:r>
              <a:rPr lang="fr-FR" sz="2000" b="1" dirty="0" smtClean="0"/>
              <a:t>système</a:t>
            </a:r>
            <a:r>
              <a:rPr lang="fr-FR" sz="2000" dirty="0" smtClean="0"/>
              <a:t> à </a:t>
            </a:r>
            <a:r>
              <a:rPr lang="fr-FR" sz="2000" b="1" dirty="0" smtClean="0"/>
              <a:t>plusieurs niveaux</a:t>
            </a:r>
            <a:r>
              <a:rPr lang="fr-FR" sz="2000" dirty="0" smtClean="0"/>
              <a:t>, avec des </a:t>
            </a:r>
            <a:r>
              <a:rPr lang="fr-FR" sz="2000" b="1" dirty="0" smtClean="0"/>
              <a:t>nouvelles entités responsables</a:t>
            </a:r>
            <a:r>
              <a:rPr lang="fr-FR" sz="2000" dirty="0" smtClean="0"/>
              <a:t> de </a:t>
            </a:r>
            <a:r>
              <a:rPr lang="fr-FR" sz="2000" b="1" dirty="0" smtClean="0"/>
              <a:t>l’élaboration</a:t>
            </a:r>
            <a:r>
              <a:rPr lang="fr-FR" sz="2000" dirty="0" smtClean="0"/>
              <a:t> et </a:t>
            </a:r>
            <a:r>
              <a:rPr lang="fr-FR" sz="2000" b="1" dirty="0" smtClean="0"/>
              <a:t>mise en œuvre </a:t>
            </a:r>
            <a:r>
              <a:rPr lang="fr-FR" sz="2000" dirty="0" smtClean="0"/>
              <a:t>des </a:t>
            </a:r>
            <a:r>
              <a:rPr lang="fr-FR" sz="2000" b="1" dirty="0" smtClean="0"/>
              <a:t>politiques publiques</a:t>
            </a:r>
            <a:r>
              <a:rPr lang="fr-FR" sz="2000" dirty="0" smtClean="0"/>
              <a:t> à </a:t>
            </a:r>
            <a:r>
              <a:rPr lang="fr-FR" sz="2000" b="1" dirty="0" smtClean="0"/>
              <a:t>plusieurs niveaux:</a:t>
            </a:r>
          </a:p>
          <a:p>
            <a:pPr lvl="1">
              <a:spcBef>
                <a:spcPct val="20000"/>
              </a:spcBef>
              <a:buFontTx/>
              <a:buAutoNum type="circleNumDbPlain"/>
            </a:pPr>
            <a:endParaRPr lang="fr-FR" sz="2000" dirty="0" smtClean="0"/>
          </a:p>
          <a:p>
            <a:pPr lvl="1">
              <a:spcBef>
                <a:spcPct val="20000"/>
              </a:spcBef>
              <a:buFontTx/>
              <a:buAutoNum type="circleNumDbPlain"/>
            </a:pPr>
            <a:r>
              <a:rPr lang="fr-FR" sz="2000" dirty="0" smtClean="0"/>
              <a:t>La </a:t>
            </a:r>
            <a:r>
              <a:rPr lang="fr-FR" sz="2000" b="1" dirty="0" smtClean="0"/>
              <a:t>capacité des AL </a:t>
            </a:r>
            <a:r>
              <a:rPr lang="fr-FR" sz="2000" dirty="0" smtClean="0"/>
              <a:t>pour </a:t>
            </a:r>
            <a:r>
              <a:rPr lang="fr-FR" sz="2000" b="1" dirty="0" smtClean="0"/>
              <a:t>promouvoir le développement </a:t>
            </a:r>
            <a:r>
              <a:rPr lang="fr-FR" sz="2000" dirty="0" smtClean="0"/>
              <a:t>dépend largement de </a:t>
            </a:r>
            <a:r>
              <a:rPr lang="fr-FR" sz="2000" b="1" dirty="0" smtClean="0"/>
              <a:t>l'organisation de ce réseau/maillage d’instituions</a:t>
            </a:r>
            <a:r>
              <a:rPr lang="fr-FR" sz="2000" dirty="0" smtClean="0"/>
              <a:t> ; </a:t>
            </a:r>
          </a:p>
          <a:p>
            <a:pPr lvl="1">
              <a:spcBef>
                <a:spcPct val="20000"/>
              </a:spcBef>
              <a:buFontTx/>
              <a:buAutoNum type="circleNumDbPlain"/>
            </a:pPr>
            <a:endParaRPr lang="fr-BE" sz="2000" b="1" dirty="0"/>
          </a:p>
          <a:p>
            <a:pPr lvl="1">
              <a:spcBef>
                <a:spcPct val="20000"/>
              </a:spcBef>
            </a:pPr>
            <a:endParaRPr lang="en-GB" sz="2000" dirty="0"/>
          </a:p>
          <a:p>
            <a:pPr lvl="1">
              <a:spcBef>
                <a:spcPct val="20000"/>
              </a:spcBef>
              <a:buFontTx/>
              <a:buAutoNum type="circleNumDbPlain"/>
            </a:pPr>
            <a:endParaRPr lang="en-US" sz="2000" b="1" dirty="0"/>
          </a:p>
        </p:txBody>
      </p:sp>
      <p:pic>
        <p:nvPicPr>
          <p:cNvPr id="47109" name="Picture 8" descr="U:\F1 to D2\1.2. Local Authorities\10. Decentralisation issues\Seminars\African Anglophone countries  November 2013\multileve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15" y="980728"/>
            <a:ext cx="4844917" cy="446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30"/>
          <p:cNvSpPr>
            <a:spLocks noChangeArrowheads="1"/>
          </p:cNvSpPr>
          <p:nvPr/>
        </p:nvSpPr>
        <p:spPr bwMode="auto">
          <a:xfrm>
            <a:off x="0" y="5445224"/>
            <a:ext cx="4860032" cy="1411536"/>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marL="457200" lvl="1" indent="0" algn="ctr">
              <a:spcBef>
                <a:spcPct val="20000"/>
              </a:spcBef>
            </a:pPr>
            <a:r>
              <a:rPr lang="fr-FR" sz="1600" dirty="0"/>
              <a:t>Les </a:t>
            </a:r>
            <a:r>
              <a:rPr lang="fr-FR" sz="1600" b="1" dirty="0"/>
              <a:t>responsabilités</a:t>
            </a:r>
            <a:r>
              <a:rPr lang="fr-FR" sz="1600" dirty="0"/>
              <a:t> pour la </a:t>
            </a:r>
            <a:r>
              <a:rPr lang="fr-FR" sz="1600" b="1" dirty="0"/>
              <a:t>planification</a:t>
            </a:r>
            <a:r>
              <a:rPr lang="fr-FR" sz="1600" dirty="0"/>
              <a:t>, </a:t>
            </a:r>
            <a:r>
              <a:rPr lang="fr-FR" sz="1600" b="1" dirty="0"/>
              <a:t>financement</a:t>
            </a:r>
            <a:r>
              <a:rPr lang="fr-FR" sz="1600" dirty="0"/>
              <a:t> et </a:t>
            </a:r>
            <a:r>
              <a:rPr lang="fr-FR" sz="1600" b="1" dirty="0"/>
              <a:t>mise en œuvre</a:t>
            </a:r>
            <a:r>
              <a:rPr lang="fr-FR" sz="1600" dirty="0"/>
              <a:t> des </a:t>
            </a:r>
            <a:r>
              <a:rPr lang="fr-FR" sz="1600" b="1" dirty="0"/>
              <a:t>politiques publiques ne sont plus exclusivement affectées au niveau national!!</a:t>
            </a:r>
          </a:p>
        </p:txBody>
      </p:sp>
    </p:spTree>
    <p:extLst>
      <p:ext uri="{BB962C8B-B14F-4D97-AF65-F5344CB8AC3E}">
        <p14:creationId xmlns:p14="http://schemas.microsoft.com/office/powerpoint/2010/main" val="3404013233"/>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p:cNvSpPr txBox="1">
            <a:spLocks/>
          </p:cNvSpPr>
          <p:nvPr/>
        </p:nvSpPr>
        <p:spPr bwMode="auto">
          <a:xfrm>
            <a:off x="4211638" y="2781300"/>
            <a:ext cx="4932362"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marL="0" lvl="1">
              <a:spcBef>
                <a:spcPct val="20000"/>
              </a:spcBef>
            </a:pPr>
            <a:endParaRPr lang="en-US" sz="1600" b="1"/>
          </a:p>
          <a:p>
            <a:pPr marL="0" lvl="1">
              <a:spcBef>
                <a:spcPct val="20000"/>
              </a:spcBef>
              <a:buFontTx/>
              <a:buAutoNum type="circleNumDbPlain"/>
            </a:pPr>
            <a:endParaRPr lang="en-GB" sz="1600" b="1"/>
          </a:p>
          <a:p>
            <a:pPr marL="0" lvl="1">
              <a:spcBef>
                <a:spcPct val="20000"/>
              </a:spcBef>
              <a:buFontTx/>
              <a:buAutoNum type="circleNumDbPlain"/>
            </a:pPr>
            <a:endParaRPr lang="en-GB" sz="1600" b="1"/>
          </a:p>
          <a:p>
            <a:pPr marL="0" lvl="1">
              <a:spcBef>
                <a:spcPct val="20000"/>
              </a:spcBef>
              <a:buFontTx/>
              <a:buAutoNum type="circleNumDbPlain"/>
            </a:pPr>
            <a:endParaRPr lang="en-US" sz="1600" b="1"/>
          </a:p>
          <a:p>
            <a:pPr marL="0" lvl="1">
              <a:spcBef>
                <a:spcPct val="20000"/>
              </a:spcBef>
              <a:buFontTx/>
              <a:buAutoNum type="circleNumDbPlain"/>
            </a:pPr>
            <a:endParaRPr lang="en-US" sz="1600" b="1"/>
          </a:p>
          <a:p>
            <a:pPr>
              <a:spcBef>
                <a:spcPct val="20000"/>
              </a:spcBef>
              <a:buFontTx/>
              <a:buAutoNum type="circleNumDbPlain"/>
            </a:pPr>
            <a:endParaRPr lang="en-US" sz="1600" b="1"/>
          </a:p>
        </p:txBody>
      </p:sp>
      <p:sp>
        <p:nvSpPr>
          <p:cNvPr id="47107" name="Right Arrow 2"/>
          <p:cNvSpPr>
            <a:spLocks noChangeArrowheads="1"/>
          </p:cNvSpPr>
          <p:nvPr/>
        </p:nvSpPr>
        <p:spPr bwMode="auto">
          <a:xfrm>
            <a:off x="8410575" y="4437063"/>
            <a:ext cx="44450" cy="71437"/>
          </a:xfrm>
          <a:prstGeom prst="rightArrow">
            <a:avLst>
              <a:gd name="adj1" fmla="val 50000"/>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marL="3175"/>
            <a:endParaRPr lang="en-US"/>
          </a:p>
        </p:txBody>
      </p:sp>
      <p:sp>
        <p:nvSpPr>
          <p:cNvPr id="11" name="Rectangle 30"/>
          <p:cNvSpPr>
            <a:spLocks noChangeArrowheads="1"/>
          </p:cNvSpPr>
          <p:nvPr/>
        </p:nvSpPr>
        <p:spPr bwMode="auto">
          <a:xfrm>
            <a:off x="0" y="5373216"/>
            <a:ext cx="4427984" cy="1484784"/>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defRPr/>
            </a:pPr>
            <a:r>
              <a:rPr lang="fr-BE" sz="1800" dirty="0" smtClean="0"/>
              <a:t>	</a:t>
            </a:r>
            <a:r>
              <a:rPr lang="fr-FR" sz="1600" dirty="0" smtClean="0"/>
              <a:t>Les </a:t>
            </a:r>
            <a:r>
              <a:rPr lang="fr-FR" sz="1600" b="1" dirty="0"/>
              <a:t>mécanismes traditionnels </a:t>
            </a:r>
            <a:r>
              <a:rPr lang="fr-FR" sz="1600" dirty="0"/>
              <a:t>de </a:t>
            </a:r>
            <a:r>
              <a:rPr lang="fr-FR" sz="1600" b="1" dirty="0"/>
              <a:t>hiérarchie</a:t>
            </a:r>
            <a:r>
              <a:rPr lang="fr-FR" sz="1600" dirty="0"/>
              <a:t>, </a:t>
            </a:r>
            <a:r>
              <a:rPr lang="fr-FR" sz="1600" b="1" dirty="0"/>
              <a:t>commandement</a:t>
            </a:r>
            <a:r>
              <a:rPr lang="fr-FR" sz="1600" dirty="0"/>
              <a:t> et </a:t>
            </a:r>
            <a:r>
              <a:rPr lang="fr-FR" sz="1600" b="1" dirty="0"/>
              <a:t>contrôle</a:t>
            </a:r>
            <a:r>
              <a:rPr lang="fr-FR" sz="1600" dirty="0"/>
              <a:t> </a:t>
            </a:r>
            <a:r>
              <a:rPr lang="fr-FR" sz="1600" b="1" dirty="0"/>
              <a:t>ne sont plus applicables </a:t>
            </a:r>
            <a:r>
              <a:rPr lang="fr-FR" sz="1600" dirty="0"/>
              <a:t>aux </a:t>
            </a:r>
            <a:r>
              <a:rPr lang="fr-FR" sz="1600" b="1" dirty="0"/>
              <a:t>relations</a:t>
            </a:r>
            <a:r>
              <a:rPr lang="fr-FR" sz="1600" dirty="0"/>
              <a:t> entre </a:t>
            </a:r>
            <a:r>
              <a:rPr lang="fr-FR" sz="1600" b="1" dirty="0"/>
              <a:t>l’administration centrale</a:t>
            </a:r>
            <a:r>
              <a:rPr lang="fr-FR" sz="1600" dirty="0"/>
              <a:t> et </a:t>
            </a:r>
            <a:r>
              <a:rPr lang="fr-FR" sz="1600" b="1" dirty="0"/>
              <a:t>les AL</a:t>
            </a:r>
            <a:r>
              <a:rPr lang="fr-FR" sz="1600" dirty="0"/>
              <a:t>  </a:t>
            </a:r>
          </a:p>
        </p:txBody>
      </p:sp>
      <p:pic>
        <p:nvPicPr>
          <p:cNvPr id="13" name="Image 12"/>
          <p:cNvPicPr/>
          <p:nvPr/>
        </p:nvPicPr>
        <p:blipFill>
          <a:blip r:embed="rId3">
            <a:extLst>
              <a:ext uri="{28A0092B-C50C-407E-A947-70E740481C1C}">
                <a14:useLocalDpi xmlns:a14="http://schemas.microsoft.com/office/drawing/2010/main" val="0"/>
              </a:ext>
            </a:extLst>
          </a:blip>
          <a:srcRect/>
          <a:stretch>
            <a:fillRect/>
          </a:stretch>
        </p:blipFill>
        <p:spPr bwMode="auto">
          <a:xfrm>
            <a:off x="0" y="980728"/>
            <a:ext cx="4499992" cy="4392488"/>
          </a:xfrm>
          <a:prstGeom prst="rect">
            <a:avLst/>
          </a:prstGeom>
          <a:noFill/>
          <a:ln>
            <a:noFill/>
          </a:ln>
        </p:spPr>
      </p:pic>
      <p:pic>
        <p:nvPicPr>
          <p:cNvPr id="10" name="Image 9"/>
          <p:cNvPicPr/>
          <p:nvPr/>
        </p:nvPicPr>
        <p:blipFill>
          <a:blip r:embed="rId4">
            <a:extLst>
              <a:ext uri="{28A0092B-C50C-407E-A947-70E740481C1C}">
                <a14:useLocalDpi xmlns:a14="http://schemas.microsoft.com/office/drawing/2010/main" val="0"/>
              </a:ext>
            </a:extLst>
          </a:blip>
          <a:srcRect/>
          <a:stretch>
            <a:fillRect/>
          </a:stretch>
        </p:blipFill>
        <p:spPr bwMode="auto">
          <a:xfrm>
            <a:off x="4499993" y="1196752"/>
            <a:ext cx="4644008" cy="4608512"/>
          </a:xfrm>
          <a:prstGeom prst="rect">
            <a:avLst/>
          </a:prstGeom>
          <a:noFill/>
          <a:ln>
            <a:noFill/>
          </a:ln>
        </p:spPr>
      </p:pic>
      <p:sp>
        <p:nvSpPr>
          <p:cNvPr id="14" name="Rectangle 30"/>
          <p:cNvSpPr>
            <a:spLocks noChangeArrowheads="1"/>
          </p:cNvSpPr>
          <p:nvPr/>
        </p:nvSpPr>
        <p:spPr bwMode="auto">
          <a:xfrm>
            <a:off x="4427984" y="5373216"/>
            <a:ext cx="4716016" cy="1484784"/>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defRPr/>
            </a:pPr>
            <a:r>
              <a:rPr lang="fr-FR" dirty="0" smtClean="0"/>
              <a:t>	</a:t>
            </a:r>
            <a:r>
              <a:rPr lang="fr-FR" sz="1600" dirty="0"/>
              <a:t>Ils doivent être </a:t>
            </a:r>
            <a:r>
              <a:rPr lang="fr-FR" sz="1600" b="1" dirty="0" smtClean="0"/>
              <a:t>remplacés </a:t>
            </a:r>
            <a:r>
              <a:rPr lang="fr-FR" sz="1600" dirty="0"/>
              <a:t>par des </a:t>
            </a:r>
            <a:r>
              <a:rPr lang="fr-FR" sz="1600" b="1" dirty="0"/>
              <a:t>nouveaux mécanismes</a:t>
            </a:r>
            <a:r>
              <a:rPr lang="fr-FR" sz="1600" dirty="0"/>
              <a:t>, </a:t>
            </a:r>
            <a:r>
              <a:rPr lang="fr-FR" sz="1600" dirty="0" smtClean="0"/>
              <a:t>de </a:t>
            </a:r>
            <a:r>
              <a:rPr lang="fr-FR" sz="1600" b="1" dirty="0" smtClean="0"/>
              <a:t>consultation</a:t>
            </a:r>
            <a:r>
              <a:rPr lang="fr-FR" sz="1600" dirty="0" smtClean="0"/>
              <a:t> </a:t>
            </a:r>
            <a:r>
              <a:rPr lang="fr-FR" sz="1600" dirty="0"/>
              <a:t>et </a:t>
            </a:r>
            <a:r>
              <a:rPr lang="fr-FR" sz="1600" b="1" dirty="0"/>
              <a:t>coordination</a:t>
            </a:r>
            <a:r>
              <a:rPr lang="fr-FR" sz="1600" dirty="0"/>
              <a:t> et des </a:t>
            </a:r>
            <a:r>
              <a:rPr lang="fr-FR" sz="1600" b="1" dirty="0"/>
              <a:t>nouvelles formes </a:t>
            </a:r>
            <a:r>
              <a:rPr lang="fr-FR" sz="1600" dirty="0"/>
              <a:t>de </a:t>
            </a:r>
            <a:r>
              <a:rPr lang="fr-FR" sz="1600" b="1" dirty="0"/>
              <a:t>contrôle</a:t>
            </a:r>
            <a:r>
              <a:rPr lang="fr-FR" sz="1600" dirty="0"/>
              <a:t> et de </a:t>
            </a:r>
            <a:r>
              <a:rPr lang="fr-FR" sz="1600" b="1" dirty="0"/>
              <a:t>suivi </a:t>
            </a:r>
            <a:r>
              <a:rPr lang="fr-FR" sz="1600" dirty="0"/>
              <a:t>de la performance </a:t>
            </a:r>
            <a:r>
              <a:rPr lang="fr-FR" sz="1600" b="1" dirty="0"/>
              <a:t>respectueux de l’autonomie</a:t>
            </a:r>
            <a:r>
              <a:rPr lang="fr-FR" sz="1600" dirty="0"/>
              <a:t> des nouvelles </a:t>
            </a:r>
            <a:r>
              <a:rPr lang="fr-FR" sz="1600" dirty="0" smtClean="0"/>
              <a:t>entités</a:t>
            </a:r>
            <a:endParaRPr lang="fr-FR" sz="1600" dirty="0"/>
          </a:p>
        </p:txBody>
      </p:sp>
      <p:sp>
        <p:nvSpPr>
          <p:cNvPr id="15" name="Rectangle 2"/>
          <p:cNvSpPr>
            <a:spLocks noChangeArrowheads="1"/>
          </p:cNvSpPr>
          <p:nvPr/>
        </p:nvSpPr>
        <p:spPr bwMode="auto">
          <a:xfrm>
            <a:off x="251520" y="332656"/>
            <a:ext cx="818197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1588" indent="-1588">
              <a:defRPr/>
            </a:pPr>
            <a:r>
              <a:rPr lang="fr-BE" sz="3200" b="1" dirty="0" smtClean="0">
                <a:solidFill>
                  <a:schemeClr val="bg1"/>
                </a:solidFill>
                <a:latin typeface="+mn-lt"/>
                <a:ea typeface="+mn-ea"/>
              </a:rPr>
              <a:t>Un défi de coordination!</a:t>
            </a:r>
            <a:endParaRPr lang="fr-BE" sz="3200" b="1" dirty="0">
              <a:solidFill>
                <a:schemeClr val="bg1"/>
              </a:solidFill>
              <a:latin typeface="+mn-lt"/>
              <a:ea typeface="+mn-ea"/>
            </a:endParaRPr>
          </a:p>
          <a:p>
            <a:pPr marL="1588" indent="-1588" algn="ctr">
              <a:defRPr/>
            </a:pPr>
            <a:r>
              <a:rPr lang="fr-BE" sz="3200" b="1" dirty="0">
                <a:solidFill>
                  <a:schemeClr val="bg1"/>
                </a:solidFill>
                <a:latin typeface="+mn-lt"/>
                <a:ea typeface="+mn-ea"/>
              </a:rPr>
              <a:t> </a:t>
            </a:r>
            <a:endParaRPr lang="en-GB" sz="2000" i="1" dirty="0">
              <a:solidFill>
                <a:schemeClr val="bg1"/>
              </a:solidFill>
              <a:latin typeface="+mn-lt"/>
              <a:ea typeface="+mn-ea"/>
            </a:endParaRPr>
          </a:p>
        </p:txBody>
      </p:sp>
    </p:spTree>
    <p:extLst>
      <p:ext uri="{BB962C8B-B14F-4D97-AF65-F5344CB8AC3E}">
        <p14:creationId xmlns:p14="http://schemas.microsoft.com/office/powerpoint/2010/main" val="78740065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395288" y="1339850"/>
            <a:ext cx="8229600" cy="576263"/>
          </a:xfrm>
        </p:spPr>
        <p:txBody>
          <a:bodyPr/>
          <a:lstStyle/>
          <a:p>
            <a:pPr>
              <a:defRPr/>
            </a:pPr>
            <a:r>
              <a:rPr lang="en-US">
                <a:ea typeface="MS PGothic" charset="0"/>
                <a:cs typeface="ＭＳ Ｐゴシック" charset="0"/>
              </a:rPr>
              <a:t> </a:t>
            </a:r>
          </a:p>
        </p:txBody>
      </p:sp>
      <p:sp>
        <p:nvSpPr>
          <p:cNvPr id="53250" name="Title 1"/>
          <p:cNvSpPr txBox="1">
            <a:spLocks/>
          </p:cNvSpPr>
          <p:nvPr/>
        </p:nvSpPr>
        <p:spPr bwMode="auto">
          <a:xfrm>
            <a:off x="-323850" y="476250"/>
            <a:ext cx="99790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58775"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lgn="ctr" eaLnBrk="1" hangingPunct="1"/>
            <a:endParaRPr lang="fr-FR" sz="2800" b="1"/>
          </a:p>
        </p:txBody>
      </p:sp>
      <p:sp>
        <p:nvSpPr>
          <p:cNvPr id="53251" name="Content Placeholder 2"/>
          <p:cNvSpPr txBox="1">
            <a:spLocks/>
          </p:cNvSpPr>
          <p:nvPr/>
        </p:nvSpPr>
        <p:spPr bwMode="auto">
          <a:xfrm>
            <a:off x="5508625" y="2060575"/>
            <a:ext cx="2735263"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endParaRPr lang="fr-FR" sz="1400"/>
          </a:p>
        </p:txBody>
      </p:sp>
      <p:pic>
        <p:nvPicPr>
          <p:cNvPr id="53252"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2349500"/>
            <a:ext cx="3238500" cy="436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Rectangle 1"/>
          <p:cNvSpPr>
            <a:spLocks noChangeArrowheads="1"/>
          </p:cNvSpPr>
          <p:nvPr/>
        </p:nvSpPr>
        <p:spPr bwMode="auto">
          <a:xfrm>
            <a:off x="250825" y="1196975"/>
            <a:ext cx="8785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sz="2800" b="1" dirty="0"/>
              <a:t>La décentralisation n’est pas une religion</a:t>
            </a:r>
            <a:r>
              <a:rPr lang="en-US" sz="2800" b="1" dirty="0"/>
              <a:t>!</a:t>
            </a:r>
            <a:endParaRPr lang="en-GB" sz="2400" b="1" dirty="0"/>
          </a:p>
        </p:txBody>
      </p:sp>
      <p:sp>
        <p:nvSpPr>
          <p:cNvPr id="53254" name="Rectangle 3"/>
          <p:cNvSpPr>
            <a:spLocks noChangeArrowheads="1"/>
          </p:cNvSpPr>
          <p:nvPr/>
        </p:nvSpPr>
        <p:spPr bwMode="auto">
          <a:xfrm>
            <a:off x="1258888" y="1700213"/>
            <a:ext cx="66262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sz="1600" b="1" i="1" dirty="0"/>
              <a:t>Nécessité de reconnaitre l’instrumentalité de la décentralisation par rapport au développement</a:t>
            </a:r>
            <a:endParaRPr lang="fr-FR" sz="1400" i="1" dirty="0"/>
          </a:p>
        </p:txBody>
      </p:sp>
    </p:spTree>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Content Placeholder 2"/>
          <p:cNvSpPr txBox="1">
            <a:spLocks/>
          </p:cNvSpPr>
          <p:nvPr/>
        </p:nvSpPr>
        <p:spPr bwMode="auto">
          <a:xfrm>
            <a:off x="-252413" y="2060575"/>
            <a:ext cx="8821738" cy="61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 typeface="Verdana" charset="0"/>
              <a:buAutoNum type="arabicPeriod" startAt="4"/>
            </a:pPr>
            <a:endParaRPr lang="en-US" sz="2000"/>
          </a:p>
        </p:txBody>
      </p:sp>
      <p:sp>
        <p:nvSpPr>
          <p:cNvPr id="9223" name="Rectangle 3"/>
          <p:cNvSpPr>
            <a:spLocks noChangeArrowheads="1"/>
          </p:cNvSpPr>
          <p:nvPr/>
        </p:nvSpPr>
        <p:spPr bwMode="auto">
          <a:xfrm>
            <a:off x="684213" y="5661025"/>
            <a:ext cx="453707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nchor="ctr"/>
          <a:lstStyle/>
          <a:p>
            <a:pPr marL="3175">
              <a:defRPr/>
            </a:pPr>
            <a:endParaRPr lang="en-US">
              <a:ea typeface="ＭＳ Ｐゴシック" charset="0"/>
              <a:cs typeface="ＭＳ Ｐゴシック" charset="0"/>
            </a:endParaRPr>
          </a:p>
        </p:txBody>
      </p:sp>
      <p:pic>
        <p:nvPicPr>
          <p:cNvPr id="55299" name="Picture 8" descr="glacier_iceberg_under_water_14926_1400x105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5" y="980728"/>
            <a:ext cx="4427984" cy="4320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0" name="Content Placeholder 2"/>
          <p:cNvSpPr txBox="1">
            <a:spLocks/>
          </p:cNvSpPr>
          <p:nvPr/>
        </p:nvSpPr>
        <p:spPr bwMode="auto">
          <a:xfrm>
            <a:off x="4140200" y="5661025"/>
            <a:ext cx="5219700" cy="64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endParaRPr lang="en-US" sz="2000"/>
          </a:p>
        </p:txBody>
      </p:sp>
      <p:sp>
        <p:nvSpPr>
          <p:cNvPr id="55301" name="Content Placeholder 2"/>
          <p:cNvSpPr txBox="1">
            <a:spLocks/>
          </p:cNvSpPr>
          <p:nvPr/>
        </p:nvSpPr>
        <p:spPr bwMode="auto">
          <a:xfrm>
            <a:off x="179512" y="5373216"/>
            <a:ext cx="4248472" cy="1224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r>
              <a:rPr lang="fr-BE" sz="1600" dirty="0" smtClean="0"/>
              <a:t>Dans </a:t>
            </a:r>
            <a:r>
              <a:rPr lang="fr-BE" sz="1600" dirty="0"/>
              <a:t>le </a:t>
            </a:r>
            <a:r>
              <a:rPr lang="fr-BE" sz="1600" b="1" dirty="0"/>
              <a:t>monde réel</a:t>
            </a:r>
            <a:r>
              <a:rPr lang="fr-BE" sz="1600" dirty="0"/>
              <a:t> les reformes de </a:t>
            </a:r>
            <a:r>
              <a:rPr lang="fr-BE" sz="1600" b="1" dirty="0" smtClean="0"/>
              <a:t>décentralisation</a:t>
            </a:r>
            <a:r>
              <a:rPr lang="fr-BE" sz="1600" dirty="0" smtClean="0"/>
              <a:t> </a:t>
            </a:r>
            <a:r>
              <a:rPr lang="fr-BE" sz="1600" dirty="0"/>
              <a:t>sont </a:t>
            </a:r>
            <a:r>
              <a:rPr lang="fr-BE" sz="1600" b="1" dirty="0"/>
              <a:t>motivées</a:t>
            </a:r>
            <a:r>
              <a:rPr lang="fr-BE" sz="1600" dirty="0"/>
              <a:t> par des raison </a:t>
            </a:r>
            <a:r>
              <a:rPr lang="fr-BE" sz="1600" b="1" dirty="0"/>
              <a:t>d’ordre </a:t>
            </a:r>
            <a:r>
              <a:rPr lang="fr-BE" sz="1600" b="1" dirty="0" smtClean="0"/>
              <a:t>politique</a:t>
            </a:r>
            <a:r>
              <a:rPr lang="fr-BE" sz="1600" dirty="0"/>
              <a:t>…… mais </a:t>
            </a:r>
            <a:r>
              <a:rPr lang="fr-BE" sz="1600" b="1" dirty="0"/>
              <a:t>ouvrent</a:t>
            </a:r>
            <a:r>
              <a:rPr lang="fr-BE" sz="1600" dirty="0"/>
              <a:t> des </a:t>
            </a:r>
            <a:r>
              <a:rPr lang="fr-BE" sz="1600" b="1" dirty="0"/>
              <a:t>oportunités</a:t>
            </a:r>
            <a:r>
              <a:rPr lang="fr-BE" sz="1600" dirty="0"/>
              <a:t> en termes de </a:t>
            </a:r>
            <a:r>
              <a:rPr lang="fr-BE" sz="1600" b="1" dirty="0"/>
              <a:t>développement </a:t>
            </a:r>
            <a:endParaRPr lang="en-US" sz="1600" b="1" dirty="0"/>
          </a:p>
        </p:txBody>
      </p:sp>
      <p:sp>
        <p:nvSpPr>
          <p:cNvPr id="55303" name="Content Placeholder 2"/>
          <p:cNvSpPr txBox="1">
            <a:spLocks/>
          </p:cNvSpPr>
          <p:nvPr/>
        </p:nvSpPr>
        <p:spPr bwMode="auto">
          <a:xfrm>
            <a:off x="4572000" y="5234691"/>
            <a:ext cx="4572000" cy="1623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r>
              <a:rPr lang="fr-FR" sz="1600" dirty="0" smtClean="0"/>
              <a:t>L’i</a:t>
            </a:r>
            <a:r>
              <a:rPr lang="fr-FR" sz="1600" b="1" dirty="0" smtClean="0"/>
              <a:t>mpact</a:t>
            </a:r>
            <a:r>
              <a:rPr lang="fr-FR" sz="1600" dirty="0" smtClean="0"/>
              <a:t> des réformes en termes de </a:t>
            </a:r>
            <a:r>
              <a:rPr lang="fr-FR" sz="1600" b="1" dirty="0" smtClean="0"/>
              <a:t>développement</a:t>
            </a:r>
            <a:r>
              <a:rPr lang="fr-FR" sz="1600" dirty="0" smtClean="0"/>
              <a:t> est influencée par (i) les </a:t>
            </a:r>
            <a:r>
              <a:rPr lang="fr-FR" sz="1600" b="1" dirty="0" smtClean="0"/>
              <a:t>contours de l’action des AL </a:t>
            </a:r>
            <a:r>
              <a:rPr lang="fr-FR" sz="1600" dirty="0" smtClean="0"/>
              <a:t>et (ii)</a:t>
            </a:r>
            <a:r>
              <a:rPr lang="fr-BE" sz="1600" dirty="0"/>
              <a:t> </a:t>
            </a:r>
            <a:r>
              <a:rPr lang="fr-BE" sz="1600" dirty="0" smtClean="0"/>
              <a:t>le niveau </a:t>
            </a:r>
            <a:r>
              <a:rPr lang="fr-BE" sz="1600" dirty="0"/>
              <a:t>d’autonomie et les </a:t>
            </a:r>
            <a:r>
              <a:rPr lang="fr-BE" sz="1600" b="1" dirty="0"/>
              <a:t>mécanismes de réédition de comptes </a:t>
            </a:r>
            <a:endParaRPr lang="fr-FR" sz="1600" b="1" dirty="0" smtClean="0"/>
          </a:p>
          <a:p>
            <a:pPr>
              <a:spcBef>
                <a:spcPct val="20000"/>
              </a:spcBef>
            </a:pPr>
            <a:r>
              <a:rPr lang="fr-FR" sz="1600" dirty="0" smtClean="0"/>
              <a:t>  </a:t>
            </a:r>
            <a:endParaRPr lang="en-US" sz="1600" dirty="0"/>
          </a:p>
        </p:txBody>
      </p:sp>
      <p:sp>
        <p:nvSpPr>
          <p:cNvPr id="55305" name="Content Placeholder 2"/>
          <p:cNvSpPr txBox="1">
            <a:spLocks/>
          </p:cNvSpPr>
          <p:nvPr/>
        </p:nvSpPr>
        <p:spPr bwMode="auto">
          <a:xfrm>
            <a:off x="179512" y="2373"/>
            <a:ext cx="882072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561975"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lvl="1" algn="ctr">
              <a:lnSpc>
                <a:spcPct val="80000"/>
              </a:lnSpc>
              <a:buSzPct val="60000"/>
            </a:pPr>
            <a:r>
              <a:rPr lang="fr-FR" sz="3200" b="1" dirty="0">
                <a:solidFill>
                  <a:srgbClr val="FFFFFF"/>
                </a:solidFill>
              </a:rPr>
              <a:t>La décentralisation: C’est une réforme POLITIQUE!!</a:t>
            </a:r>
            <a:endParaRPr lang="fr-FR" dirty="0">
              <a:solidFill>
                <a:srgbClr val="FFFFFF"/>
              </a:solidFill>
            </a:endParaRPr>
          </a:p>
          <a:p>
            <a:pPr lvl="1" algn="ctr">
              <a:lnSpc>
                <a:spcPct val="80000"/>
              </a:lnSpc>
              <a:buSzPct val="60000"/>
            </a:pPr>
            <a:endParaRPr lang="fr-BE" sz="4400" b="1" dirty="0">
              <a:solidFill>
                <a:srgbClr val="FFFFFF"/>
              </a:solidFill>
            </a:endParaRPr>
          </a:p>
          <a:p>
            <a:pPr lvl="1" algn="ctr">
              <a:lnSpc>
                <a:spcPct val="80000"/>
              </a:lnSpc>
              <a:buSzPct val="60000"/>
            </a:pPr>
            <a:endParaRPr lang="fr-BE" sz="2600" b="1" dirty="0">
              <a:solidFill>
                <a:srgbClr val="FFFFFF"/>
              </a:solidFill>
            </a:endParaRPr>
          </a:p>
          <a:p>
            <a:pPr lvl="1">
              <a:lnSpc>
                <a:spcPct val="80000"/>
              </a:lnSpc>
              <a:buSzPct val="60000"/>
            </a:pPr>
            <a:endParaRPr lang="fr-BE" sz="2400" dirty="0">
              <a:solidFill>
                <a:srgbClr val="FFFFFF"/>
              </a:solidFill>
            </a:endParaRPr>
          </a:p>
          <a:p>
            <a:pPr lvl="1">
              <a:lnSpc>
                <a:spcPct val="80000"/>
              </a:lnSpc>
              <a:buSzPct val="60000"/>
              <a:buFont typeface="Wingdings" charset="0"/>
              <a:buChar char="q"/>
            </a:pPr>
            <a:endParaRPr lang="en-GB" sz="2400" dirty="0">
              <a:solidFill>
                <a:srgbClr val="FFFFFF"/>
              </a:solidFill>
            </a:endParaRPr>
          </a:p>
          <a:p>
            <a:pPr lvl="1">
              <a:spcBef>
                <a:spcPct val="20000"/>
              </a:spcBef>
            </a:pPr>
            <a:endParaRPr lang="fr-BE" sz="2400" b="1" dirty="0">
              <a:solidFill>
                <a:srgbClr val="FFFFFF"/>
              </a:solidFill>
            </a:endParaRPr>
          </a:p>
          <a:p>
            <a:pPr lvl="1">
              <a:spcBef>
                <a:spcPct val="20000"/>
              </a:spcBef>
            </a:pPr>
            <a:endParaRPr lang="fr-BE" sz="2400" b="1" dirty="0">
              <a:solidFill>
                <a:srgbClr val="FFFFFF"/>
              </a:solidFill>
            </a:endParaRPr>
          </a:p>
          <a:p>
            <a:pPr lvl="1">
              <a:spcBef>
                <a:spcPct val="20000"/>
              </a:spcBef>
              <a:buFontTx/>
              <a:buAutoNum type="circleNumDbPlain"/>
            </a:pPr>
            <a:endParaRPr lang="fr-BE" sz="2400" b="1" dirty="0">
              <a:solidFill>
                <a:srgbClr val="FFFFFF"/>
              </a:solidFill>
            </a:endParaRPr>
          </a:p>
          <a:p>
            <a:pPr lvl="1">
              <a:spcBef>
                <a:spcPct val="20000"/>
              </a:spcBef>
              <a:buFontTx/>
              <a:buAutoNum type="circleNumDbPlain"/>
            </a:pPr>
            <a:endParaRPr lang="fr-BE" sz="2400" b="1" dirty="0">
              <a:solidFill>
                <a:srgbClr val="FFFFFF"/>
              </a:solidFill>
            </a:endParaRPr>
          </a:p>
          <a:p>
            <a:pPr lvl="1">
              <a:spcBef>
                <a:spcPct val="20000"/>
              </a:spcBef>
              <a:buFontTx/>
              <a:buAutoNum type="circleNumDbPlain"/>
            </a:pPr>
            <a:endParaRPr lang="en-GB" sz="2400" dirty="0" smtClean="0">
              <a:solidFill>
                <a:srgbClr val="FFFFFF"/>
              </a:solidFill>
            </a:endParaRPr>
          </a:p>
          <a:p>
            <a:pPr lvl="1">
              <a:spcBef>
                <a:spcPct val="20000"/>
              </a:spcBef>
            </a:pPr>
            <a:endParaRPr lang="en-GB" sz="2400" dirty="0">
              <a:solidFill>
                <a:srgbClr val="FFFFFF"/>
              </a:solidFill>
            </a:endParaRPr>
          </a:p>
          <a:p>
            <a:pPr lvl="1">
              <a:spcBef>
                <a:spcPct val="20000"/>
              </a:spcBef>
            </a:pPr>
            <a:endParaRPr lang="en-GB" sz="2400" b="1" dirty="0">
              <a:solidFill>
                <a:srgbClr val="FFFFFF"/>
              </a:solidFill>
            </a:endParaRPr>
          </a:p>
          <a:p>
            <a:pPr lvl="1">
              <a:spcBef>
                <a:spcPct val="20000"/>
              </a:spcBef>
              <a:buFontTx/>
              <a:buAutoNum type="circleNumDbPlain"/>
            </a:pPr>
            <a:endParaRPr lang="en-GB" sz="2400" b="1" dirty="0">
              <a:solidFill>
                <a:srgbClr val="FFFFFF"/>
              </a:solidFill>
            </a:endParaRPr>
          </a:p>
          <a:p>
            <a:pPr lvl="1">
              <a:spcBef>
                <a:spcPct val="20000"/>
              </a:spcBef>
              <a:buFontTx/>
              <a:buAutoNum type="circleNumDbPlain"/>
            </a:pPr>
            <a:endParaRPr lang="en-US" sz="2400" b="1" dirty="0">
              <a:solidFill>
                <a:srgbClr val="FFFFFF"/>
              </a:solidFill>
            </a:endParaRPr>
          </a:p>
          <a:p>
            <a:pPr lvl="1">
              <a:spcBef>
                <a:spcPct val="20000"/>
              </a:spcBef>
              <a:buFontTx/>
              <a:buAutoNum type="circleNumDbPlain"/>
            </a:pPr>
            <a:endParaRPr lang="en-US" sz="2400" b="1" dirty="0">
              <a:solidFill>
                <a:srgbClr val="FFFFFF"/>
              </a:solidFill>
            </a:endParaRPr>
          </a:p>
          <a:p>
            <a:pPr>
              <a:spcBef>
                <a:spcPct val="20000"/>
              </a:spcBef>
              <a:buFontTx/>
              <a:buAutoNum type="circleNumDbPlain"/>
            </a:pPr>
            <a:endParaRPr lang="en-US" sz="2400" b="1" dirty="0">
              <a:solidFill>
                <a:srgbClr val="FFFFFF"/>
              </a:solidFill>
            </a:endParaRPr>
          </a:p>
        </p:txBody>
      </p:sp>
      <p:pic>
        <p:nvPicPr>
          <p:cNvPr id="55302" name="Picture 4" descr="C:\Users\rodrigo\AppData\Local\Microsoft\Windows\Temporary Internet Files\Content.Outlook\OY1YG202\les mains li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2132856"/>
            <a:ext cx="3816424" cy="3096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Content Placeholder 2"/>
          <p:cNvSpPr txBox="1">
            <a:spLocks/>
          </p:cNvSpPr>
          <p:nvPr/>
        </p:nvSpPr>
        <p:spPr bwMode="auto">
          <a:xfrm>
            <a:off x="4572000" y="1052736"/>
            <a:ext cx="4539456" cy="1152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r>
              <a:rPr lang="fr-FR" sz="1600" dirty="0" smtClean="0"/>
              <a:t>Les réformes </a:t>
            </a:r>
            <a:r>
              <a:rPr lang="fr-FR" sz="1600" b="1" dirty="0" smtClean="0"/>
              <a:t>ne donnent pas lieu toujours à des AL </a:t>
            </a:r>
            <a:r>
              <a:rPr lang="fr-FR" sz="1600" dirty="0" smtClean="0"/>
              <a:t>avec les </a:t>
            </a:r>
            <a:r>
              <a:rPr lang="fr-FR" sz="1600" b="1" dirty="0" smtClean="0"/>
              <a:t>ressources</a:t>
            </a:r>
            <a:r>
              <a:rPr lang="fr-FR" sz="1600" dirty="0" smtClean="0"/>
              <a:t> et </a:t>
            </a:r>
            <a:r>
              <a:rPr lang="fr-FR" sz="1600" b="1" dirty="0" smtClean="0"/>
              <a:t>l’autonomie</a:t>
            </a:r>
            <a:r>
              <a:rPr lang="fr-FR" sz="1600" dirty="0" smtClean="0"/>
              <a:t> nécessaire pour </a:t>
            </a:r>
            <a:r>
              <a:rPr lang="fr-FR" sz="1600" b="1" dirty="0" smtClean="0"/>
              <a:t>promouvoir le développement </a:t>
            </a:r>
          </a:p>
          <a:p>
            <a:pPr>
              <a:spcBef>
                <a:spcPct val="20000"/>
              </a:spcBef>
            </a:pPr>
            <a:r>
              <a:rPr lang="fr-FR" sz="1600" dirty="0" smtClean="0"/>
              <a:t>  </a:t>
            </a:r>
            <a:endParaRPr lang="fr-FR" sz="1600"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260350" y="1371600"/>
            <a:ext cx="8655050"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marL="3175">
              <a:defRPr/>
            </a:pPr>
            <a:endParaRPr lang="en-US"/>
          </a:p>
        </p:txBody>
      </p:sp>
      <p:sp>
        <p:nvSpPr>
          <p:cNvPr id="16387" name="Rectangle 1"/>
          <p:cNvSpPr>
            <a:spLocks noChangeArrowheads="1"/>
          </p:cNvSpPr>
          <p:nvPr/>
        </p:nvSpPr>
        <p:spPr bwMode="auto">
          <a:xfrm>
            <a:off x="8077200" y="152400"/>
            <a:ext cx="685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marL="3175">
              <a:defRPr/>
            </a:pPr>
            <a:endParaRPr lang="en-US"/>
          </a:p>
        </p:txBody>
      </p:sp>
      <p:pic>
        <p:nvPicPr>
          <p:cNvPr id="16388"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427984" y="980728"/>
            <a:ext cx="471601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8" name="Image 6"/>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23528" y="980728"/>
            <a:ext cx="4104456" cy="3960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30"/>
          <p:cNvSpPr>
            <a:spLocks noChangeArrowheads="1"/>
          </p:cNvSpPr>
          <p:nvPr/>
        </p:nvSpPr>
        <p:spPr bwMode="auto">
          <a:xfrm>
            <a:off x="15875" y="4725144"/>
            <a:ext cx="9144000" cy="1988840"/>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spcBef>
                <a:spcPct val="20000"/>
              </a:spcBef>
              <a:defRPr/>
            </a:pPr>
            <a:r>
              <a:rPr lang="es-EC" sz="1600" dirty="0">
                <a:solidFill>
                  <a:srgbClr val="2D2D8A"/>
                </a:solidFill>
              </a:rPr>
              <a:t>	</a:t>
            </a:r>
            <a:r>
              <a:rPr lang="fr-FR" sz="1400" dirty="0" smtClean="0">
                <a:solidFill>
                  <a:srgbClr val="2D2D8A"/>
                </a:solidFill>
              </a:rPr>
              <a:t>Dans la pratique il y a </a:t>
            </a:r>
            <a:r>
              <a:rPr lang="fr-FR" sz="1400" b="1" dirty="0" smtClean="0">
                <a:solidFill>
                  <a:srgbClr val="2D2D8A"/>
                </a:solidFill>
              </a:rPr>
              <a:t>différentes manières </a:t>
            </a:r>
            <a:r>
              <a:rPr lang="fr-FR" sz="1400" dirty="0" smtClean="0">
                <a:solidFill>
                  <a:srgbClr val="2D2D8A"/>
                </a:solidFill>
              </a:rPr>
              <a:t>de </a:t>
            </a:r>
            <a:r>
              <a:rPr lang="fr-FR" sz="1400" b="1" dirty="0" smtClean="0">
                <a:solidFill>
                  <a:srgbClr val="2D2D8A"/>
                </a:solidFill>
              </a:rPr>
              <a:t>comprendre</a:t>
            </a:r>
            <a:r>
              <a:rPr lang="fr-FR" sz="1400" dirty="0" smtClean="0">
                <a:solidFill>
                  <a:srgbClr val="2D2D8A"/>
                </a:solidFill>
              </a:rPr>
              <a:t> et </a:t>
            </a:r>
            <a:r>
              <a:rPr lang="fr-FR" sz="1400" b="1" dirty="0" smtClean="0">
                <a:solidFill>
                  <a:srgbClr val="2D2D8A"/>
                </a:solidFill>
              </a:rPr>
              <a:t>mettre en œuvre</a:t>
            </a:r>
            <a:r>
              <a:rPr lang="fr-FR" sz="1400" dirty="0" smtClean="0">
                <a:solidFill>
                  <a:srgbClr val="2D2D8A"/>
                </a:solidFill>
              </a:rPr>
              <a:t> ces deux principes, donnant lieu: .</a:t>
            </a:r>
          </a:p>
          <a:p>
            <a:pPr lvl="1" eaLnBrk="1" hangingPunct="1">
              <a:spcBef>
                <a:spcPct val="20000"/>
              </a:spcBef>
              <a:buFont typeface="Arial"/>
              <a:buChar char="•"/>
              <a:defRPr/>
            </a:pPr>
            <a:r>
              <a:rPr lang="fr-FR" sz="1400" b="1" dirty="0" smtClean="0">
                <a:solidFill>
                  <a:srgbClr val="2D2D8A"/>
                </a:solidFill>
              </a:rPr>
              <a:t>Différents dégrées/formes d’autonomie locale </a:t>
            </a:r>
            <a:r>
              <a:rPr lang="fr-FR" sz="1400" dirty="0" smtClean="0">
                <a:solidFill>
                  <a:srgbClr val="2D2D8A"/>
                </a:solidFill>
              </a:rPr>
              <a:t>et </a:t>
            </a:r>
            <a:r>
              <a:rPr lang="fr-FR" sz="1400" b="1" dirty="0">
                <a:solidFill>
                  <a:srgbClr val="2D2D8A"/>
                </a:solidFill>
              </a:rPr>
              <a:t>l’autonomie/mécanismes de réédition de </a:t>
            </a:r>
            <a:r>
              <a:rPr lang="fr-FR" sz="1400" b="1" dirty="0" smtClean="0">
                <a:solidFill>
                  <a:srgbClr val="2D2D8A"/>
                </a:solidFill>
              </a:rPr>
              <a:t>comptes</a:t>
            </a:r>
            <a:r>
              <a:rPr lang="fr-FR" sz="1400" dirty="0" smtClean="0">
                <a:solidFill>
                  <a:srgbClr val="2D2D8A"/>
                </a:solidFill>
              </a:rPr>
              <a:t>; </a:t>
            </a:r>
          </a:p>
          <a:p>
            <a:pPr lvl="1" eaLnBrk="1" hangingPunct="1">
              <a:spcBef>
                <a:spcPct val="20000"/>
              </a:spcBef>
              <a:buFont typeface="Arial"/>
              <a:buChar char="•"/>
              <a:defRPr/>
            </a:pPr>
            <a:r>
              <a:rPr lang="fr-FR" sz="1400" b="1" dirty="0" smtClean="0">
                <a:solidFill>
                  <a:srgbClr val="2D2D8A"/>
                </a:solidFill>
              </a:rPr>
              <a:t>Différents dégrées </a:t>
            </a:r>
            <a:r>
              <a:rPr lang="fr-FR" sz="1400" dirty="0" smtClean="0">
                <a:solidFill>
                  <a:srgbClr val="2D2D8A"/>
                </a:solidFill>
              </a:rPr>
              <a:t>de </a:t>
            </a:r>
            <a:r>
              <a:rPr lang="fr-FR" sz="1400" b="1" dirty="0" smtClean="0">
                <a:solidFill>
                  <a:srgbClr val="2D2D8A"/>
                </a:solidFill>
              </a:rPr>
              <a:t>décentralisation politique, administrative et fiscale</a:t>
            </a:r>
            <a:r>
              <a:rPr lang="fr-FR" sz="1400" dirty="0" smtClean="0">
                <a:solidFill>
                  <a:srgbClr val="2D2D8A"/>
                </a:solidFill>
              </a:rPr>
              <a:t>; </a:t>
            </a:r>
          </a:p>
          <a:p>
            <a:pPr lvl="1" eaLnBrk="1" hangingPunct="1">
              <a:spcBef>
                <a:spcPct val="20000"/>
              </a:spcBef>
              <a:buFont typeface="Arial"/>
              <a:buChar char="•"/>
              <a:defRPr/>
            </a:pPr>
            <a:r>
              <a:rPr lang="fr-FR" sz="1400" dirty="0" smtClean="0">
                <a:solidFill>
                  <a:srgbClr val="2D2D8A"/>
                </a:solidFill>
              </a:rPr>
              <a:t>Différents </a:t>
            </a:r>
            <a:r>
              <a:rPr lang="fr-FR" sz="1400" b="1" dirty="0" smtClean="0">
                <a:solidFill>
                  <a:srgbClr val="2D2D8A"/>
                </a:solidFill>
              </a:rPr>
              <a:t>modèles de gouvernement local</a:t>
            </a:r>
            <a:r>
              <a:rPr lang="fr-FR" sz="1400" dirty="0" smtClean="0">
                <a:solidFill>
                  <a:srgbClr val="2D2D8A"/>
                </a:solidFill>
              </a:rPr>
              <a:t>;</a:t>
            </a:r>
          </a:p>
          <a:p>
            <a:pPr marL="457200" lvl="1" indent="0" eaLnBrk="1" hangingPunct="1">
              <a:spcBef>
                <a:spcPct val="20000"/>
              </a:spcBef>
              <a:defRPr/>
            </a:pPr>
            <a:r>
              <a:rPr lang="fr-FR" sz="1400" b="1" dirty="0" smtClean="0"/>
              <a:t>Il EST nécessaire de comprendre leur justification et évolution possible</a:t>
            </a:r>
            <a:endParaRPr lang="fr-FR" sz="1400" b="1" dirty="0"/>
          </a:p>
        </p:txBody>
      </p:sp>
      <p:sp>
        <p:nvSpPr>
          <p:cNvPr id="4" name="Rectangle 3"/>
          <p:cNvSpPr/>
          <p:nvPr/>
        </p:nvSpPr>
        <p:spPr>
          <a:xfrm>
            <a:off x="0" y="0"/>
            <a:ext cx="9144000" cy="1015663"/>
          </a:xfrm>
          <a:prstGeom prst="rect">
            <a:avLst/>
          </a:prstGeom>
        </p:spPr>
        <p:txBody>
          <a:bodyPr wrap="square">
            <a:spAutoFit/>
          </a:bodyPr>
          <a:lstStyle/>
          <a:p>
            <a:pPr>
              <a:spcBef>
                <a:spcPct val="20000"/>
              </a:spcBef>
            </a:pPr>
            <a:r>
              <a:rPr lang="fr-FR" sz="2000" dirty="0" smtClean="0">
                <a:solidFill>
                  <a:srgbClr val="FFFFFF"/>
                </a:solidFill>
              </a:rPr>
              <a:t>Rôle du PEA : </a:t>
            </a:r>
            <a:r>
              <a:rPr lang="fr-FR" sz="2000" dirty="0" err="1" smtClean="0">
                <a:solidFill>
                  <a:srgbClr val="FFFFFF"/>
                </a:solidFill>
              </a:rPr>
              <a:t>reveler</a:t>
            </a:r>
            <a:r>
              <a:rPr lang="fr-FR" sz="2000" dirty="0" smtClean="0">
                <a:solidFill>
                  <a:srgbClr val="FFFFFF"/>
                </a:solidFill>
              </a:rPr>
              <a:t> SI  et COMMENT  les réformes ouvrent (ou ferment) un </a:t>
            </a:r>
            <a:r>
              <a:rPr lang="fr-FR" sz="2000" dirty="0" err="1" smtClean="0">
                <a:solidFill>
                  <a:srgbClr val="FFFFFF"/>
                </a:solidFill>
              </a:rPr>
              <a:t>space</a:t>
            </a:r>
            <a:r>
              <a:rPr lang="fr-FR" sz="2000" dirty="0" smtClean="0">
                <a:solidFill>
                  <a:srgbClr val="FFFFFF"/>
                </a:solidFill>
              </a:rPr>
              <a:t> pour </a:t>
            </a:r>
            <a:r>
              <a:rPr lang="fr-FR" sz="2000" b="1" dirty="0" smtClean="0">
                <a:solidFill>
                  <a:srgbClr val="FFFFFF"/>
                </a:solidFill>
              </a:rPr>
              <a:t>l’interaction </a:t>
            </a:r>
            <a:r>
              <a:rPr lang="fr-FR" sz="2000" dirty="0" smtClean="0">
                <a:solidFill>
                  <a:srgbClr val="FFFFFF"/>
                </a:solidFill>
              </a:rPr>
              <a:t>entre l’Etat et la société civile et (ii) offre des </a:t>
            </a:r>
            <a:r>
              <a:rPr lang="fr-FR" sz="2000" b="1" dirty="0" smtClean="0">
                <a:solidFill>
                  <a:srgbClr val="FFFFFF"/>
                </a:solidFill>
              </a:rPr>
              <a:t>opportunités</a:t>
            </a:r>
            <a:r>
              <a:rPr lang="fr-FR" sz="2000" dirty="0" smtClean="0">
                <a:solidFill>
                  <a:srgbClr val="FFFFFF"/>
                </a:solidFill>
              </a:rPr>
              <a:t> ou pas pour le </a:t>
            </a:r>
            <a:r>
              <a:rPr lang="fr-FR" sz="2000" b="1" dirty="0" smtClean="0">
                <a:solidFill>
                  <a:srgbClr val="FFFFFF"/>
                </a:solidFill>
              </a:rPr>
              <a:t>développement local </a:t>
            </a:r>
            <a:endParaRPr lang="fr-FR" sz="2000" b="1" dirty="0">
              <a:solidFill>
                <a:srgbClr val="FFFFFF"/>
              </a:solidFill>
            </a:endParaRPr>
          </a:p>
        </p:txBody>
      </p:sp>
      <p:sp>
        <p:nvSpPr>
          <p:cNvPr id="5" name="Rectangle 4"/>
          <p:cNvSpPr/>
          <p:nvPr/>
        </p:nvSpPr>
        <p:spPr>
          <a:xfrm>
            <a:off x="4572000" y="980728"/>
            <a:ext cx="3312368" cy="1754326"/>
          </a:xfrm>
          <a:prstGeom prst="rect">
            <a:avLst/>
          </a:prstGeom>
        </p:spPr>
        <p:txBody>
          <a:bodyPr wrap="square">
            <a:spAutoFit/>
          </a:bodyPr>
          <a:lstStyle/>
          <a:p>
            <a:pPr lvl="1" algn="ctr" eaLnBrk="1" hangingPunct="1">
              <a:defRPr/>
            </a:pPr>
            <a:r>
              <a:rPr lang="fr-FR" dirty="0" smtClean="0">
                <a:solidFill>
                  <a:srgbClr val="2D2D8A"/>
                </a:solidFill>
              </a:rPr>
              <a:t>le </a:t>
            </a:r>
            <a:r>
              <a:rPr lang="fr-FR" b="1" dirty="0" smtClean="0">
                <a:solidFill>
                  <a:srgbClr val="2D2D8A"/>
                </a:solidFill>
              </a:rPr>
              <a:t>lien entre l’autonomie/mécanismes de réédition de comptes </a:t>
            </a:r>
            <a:r>
              <a:rPr lang="fr-FR" dirty="0" smtClean="0">
                <a:solidFill>
                  <a:srgbClr val="2D2D8A"/>
                </a:solidFill>
              </a:rPr>
              <a:t>et sa </a:t>
            </a:r>
            <a:r>
              <a:rPr lang="fr-FR" b="1" dirty="0" smtClean="0">
                <a:solidFill>
                  <a:srgbClr val="2D2D8A"/>
                </a:solidFill>
              </a:rPr>
              <a:t>traduction</a:t>
            </a:r>
            <a:r>
              <a:rPr lang="fr-FR" dirty="0" smtClean="0">
                <a:solidFill>
                  <a:srgbClr val="2D2D8A"/>
                </a:solidFill>
              </a:rPr>
              <a:t> en termes </a:t>
            </a:r>
            <a:r>
              <a:rPr lang="fr-FR" b="1" dirty="0" smtClean="0">
                <a:solidFill>
                  <a:srgbClr val="2D2D8A"/>
                </a:solidFill>
              </a:rPr>
              <a:t>politique et institutionnels </a:t>
            </a:r>
            <a:r>
              <a:rPr lang="fr-FR" dirty="0" smtClean="0">
                <a:solidFill>
                  <a:srgbClr val="2D2D8A"/>
                </a:solidFill>
              </a:rPr>
              <a:t>et </a:t>
            </a:r>
            <a:r>
              <a:rPr lang="fr-FR" b="1" dirty="0" smtClean="0">
                <a:solidFill>
                  <a:srgbClr val="2D2D8A"/>
                </a:solidFill>
              </a:rPr>
              <a:t>clé</a:t>
            </a:r>
            <a:r>
              <a:rPr lang="fr-FR" dirty="0" smtClean="0">
                <a:solidFill>
                  <a:srgbClr val="2D2D8A"/>
                </a:solidFill>
              </a:rPr>
              <a:t> pour un </a:t>
            </a:r>
            <a:r>
              <a:rPr lang="fr-FR" b="1" dirty="0" smtClean="0">
                <a:solidFill>
                  <a:srgbClr val="2D2D8A"/>
                </a:solidFill>
              </a:rPr>
              <a:t>appui à la décentralisation orienté à débloquer le potentiel des AL comme acteurs de développement</a:t>
            </a:r>
            <a:endParaRPr lang="fr-FR" b="1" dirty="0">
              <a:solidFill>
                <a:srgbClr val="C00000"/>
              </a:solidFill>
            </a:endParaRPr>
          </a:p>
        </p:txBody>
      </p:sp>
    </p:spTree>
    <p:extLst>
      <p:ext uri="{BB962C8B-B14F-4D97-AF65-F5344CB8AC3E}">
        <p14:creationId xmlns:p14="http://schemas.microsoft.com/office/powerpoint/2010/main" val="783893345"/>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6235" y="188640"/>
            <a:ext cx="9036050" cy="433388"/>
          </a:xfrm>
        </p:spPr>
        <p:txBody>
          <a:bodyPr/>
          <a:lstStyle/>
          <a:p>
            <a:pPr indent="0" algn="ctr" eaLnBrk="1" hangingPunct="1">
              <a:defRPr/>
            </a:pPr>
            <a:r>
              <a:rPr lang="fr-FR" sz="2400" dirty="0" smtClean="0">
                <a:solidFill>
                  <a:srgbClr val="FFFFFF"/>
                </a:solidFill>
                <a:latin typeface="Verdana" charset="0"/>
                <a:ea typeface="MS PGothic" charset="0"/>
              </a:rPr>
              <a:t>Nécessité de porter une plus grande attention “ à la demande” au niveau local</a:t>
            </a:r>
            <a:endParaRPr lang="fr-FR" sz="2400" dirty="0">
              <a:solidFill>
                <a:srgbClr val="FFFFFF"/>
              </a:solidFill>
              <a:latin typeface="Verdana" charset="0"/>
              <a:ea typeface="MS PGothic" charset="0"/>
            </a:endParaRPr>
          </a:p>
        </p:txBody>
      </p:sp>
      <p:sp>
        <p:nvSpPr>
          <p:cNvPr id="61443" name="Content Placeholder 2"/>
          <p:cNvSpPr txBox="1">
            <a:spLocks/>
          </p:cNvSpPr>
          <p:nvPr/>
        </p:nvSpPr>
        <p:spPr bwMode="auto">
          <a:xfrm>
            <a:off x="5004048" y="980728"/>
            <a:ext cx="4139952"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r>
              <a:rPr lang="fr-FR" sz="2000" dirty="0"/>
              <a:t>Une paradoxe: les </a:t>
            </a:r>
            <a:r>
              <a:rPr lang="fr-FR" sz="2000" b="1" dirty="0"/>
              <a:t>reformes</a:t>
            </a:r>
            <a:r>
              <a:rPr lang="fr-FR" sz="2000" dirty="0"/>
              <a:t> sont </a:t>
            </a:r>
            <a:r>
              <a:rPr lang="fr-FR" sz="2000" b="1" dirty="0"/>
              <a:t>lancées</a:t>
            </a:r>
            <a:r>
              <a:rPr lang="fr-FR" sz="2000" dirty="0"/>
              <a:t> "</a:t>
            </a:r>
            <a:r>
              <a:rPr lang="fr-FR" sz="2000" b="1" dirty="0"/>
              <a:t>par le haut</a:t>
            </a:r>
            <a:r>
              <a:rPr lang="fr-FR" sz="2000" dirty="0"/>
              <a:t>”</a:t>
            </a:r>
            <a:r>
              <a:rPr lang="fr-FR" altLang="ja-JP" sz="2000" dirty="0"/>
              <a:t>; </a:t>
            </a:r>
          </a:p>
          <a:p>
            <a:pPr>
              <a:spcBef>
                <a:spcPct val="20000"/>
              </a:spcBef>
              <a:buFontTx/>
              <a:buAutoNum type="circleNumDbPlain"/>
            </a:pPr>
            <a:r>
              <a:rPr lang="fr-FR" sz="2000" dirty="0"/>
              <a:t>Les </a:t>
            </a:r>
            <a:r>
              <a:rPr lang="fr-FR" sz="2000" b="1" dirty="0"/>
              <a:t>acteurs locaux </a:t>
            </a:r>
            <a:r>
              <a:rPr lang="fr-FR" sz="2000" dirty="0"/>
              <a:t>“</a:t>
            </a:r>
            <a:r>
              <a:rPr lang="fr-FR" altLang="ja-JP" sz="2000" b="1" dirty="0"/>
              <a:t>subissent</a:t>
            </a:r>
            <a:r>
              <a:rPr lang="fr-FR" sz="2000" dirty="0"/>
              <a:t>”</a:t>
            </a:r>
            <a:r>
              <a:rPr lang="fr-FR" altLang="ja-JP" sz="2000" dirty="0"/>
              <a:t> les reformes</a:t>
            </a:r>
          </a:p>
          <a:p>
            <a:pPr>
              <a:spcBef>
                <a:spcPct val="20000"/>
              </a:spcBef>
              <a:buFontTx/>
              <a:buAutoNum type="circleNumDbPlain"/>
            </a:pPr>
            <a:r>
              <a:rPr lang="fr-FR" sz="2000" dirty="0"/>
              <a:t>L’appui à la demande suppose</a:t>
            </a:r>
          </a:p>
          <a:p>
            <a:pPr lvl="1">
              <a:spcBef>
                <a:spcPct val="20000"/>
              </a:spcBef>
              <a:buFont typeface="Arial" charset="0"/>
              <a:buChar char="•"/>
            </a:pPr>
            <a:r>
              <a:rPr lang="fr-FR" sz="2000" dirty="0"/>
              <a:t>Un appui à une </a:t>
            </a:r>
            <a:r>
              <a:rPr lang="fr-FR" sz="2000" b="1" dirty="0"/>
              <a:t>société civile “</a:t>
            </a:r>
            <a:r>
              <a:rPr lang="fr-FR" altLang="ja-JP" sz="2000" b="1" dirty="0"/>
              <a:t>citoyenne</a:t>
            </a:r>
            <a:r>
              <a:rPr lang="fr-FR" sz="2000" dirty="0"/>
              <a:t>”</a:t>
            </a:r>
            <a:r>
              <a:rPr lang="fr-FR" altLang="ja-JP" sz="2000" dirty="0"/>
              <a:t> comme </a:t>
            </a:r>
            <a:r>
              <a:rPr lang="fr-FR" altLang="ja-JP" sz="2000" b="1" dirty="0"/>
              <a:t>acteur de la gouvernance </a:t>
            </a:r>
          </a:p>
          <a:p>
            <a:pPr lvl="1">
              <a:spcBef>
                <a:spcPct val="20000"/>
              </a:spcBef>
              <a:buFont typeface="Arial" charset="0"/>
              <a:buChar char="•"/>
            </a:pPr>
            <a:r>
              <a:rPr lang="fr-FR" sz="2000" b="1" dirty="0"/>
              <a:t>Appui spécifique  </a:t>
            </a:r>
            <a:r>
              <a:rPr lang="fr-FR" sz="2000" dirty="0"/>
              <a:t>pour renforcer le leadership des AL et le rôle des associations des AL (appui aux membres, plaidoyer pour la reforme…)</a:t>
            </a:r>
          </a:p>
          <a:p>
            <a:pPr>
              <a:spcBef>
                <a:spcPct val="20000"/>
              </a:spcBef>
              <a:buFontTx/>
              <a:buAutoNum type="circleNumDbPlain"/>
            </a:pPr>
            <a:endParaRPr lang="fr-FR" sz="2000" dirty="0"/>
          </a:p>
          <a:p>
            <a:pPr>
              <a:spcBef>
                <a:spcPct val="20000"/>
              </a:spcBef>
              <a:buFontTx/>
              <a:buAutoNum type="circleNumDbPlain"/>
            </a:pPr>
            <a:endParaRPr lang="fr-FR" sz="2000" dirty="0"/>
          </a:p>
        </p:txBody>
      </p:sp>
      <p:pic>
        <p:nvPicPr>
          <p:cNvPr id="8" name="Image 7"/>
          <p:cNvPicPr/>
          <p:nvPr/>
        </p:nvPicPr>
        <p:blipFill>
          <a:blip r:embed="rId3">
            <a:extLst>
              <a:ext uri="{28A0092B-C50C-407E-A947-70E740481C1C}">
                <a14:useLocalDpi xmlns:a14="http://schemas.microsoft.com/office/drawing/2010/main" val="0"/>
              </a:ext>
            </a:extLst>
          </a:blip>
          <a:srcRect/>
          <a:stretch>
            <a:fillRect/>
          </a:stretch>
        </p:blipFill>
        <p:spPr bwMode="auto">
          <a:xfrm>
            <a:off x="29261" y="1052736"/>
            <a:ext cx="5406835" cy="5544616"/>
          </a:xfrm>
          <a:prstGeom prst="rect">
            <a:avLst/>
          </a:prstGeom>
          <a:noFill/>
          <a:ln>
            <a:noFill/>
          </a:ln>
        </p:spPr>
      </p:pic>
    </p:spTree>
    <p:extLst>
      <p:ext uri="{BB962C8B-B14F-4D97-AF65-F5344CB8AC3E}">
        <p14:creationId xmlns:p14="http://schemas.microsoft.com/office/powerpoint/2010/main" val="1513776892"/>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txBox="1">
            <a:spLocks/>
          </p:cNvSpPr>
          <p:nvPr/>
        </p:nvSpPr>
        <p:spPr bwMode="auto">
          <a:xfrm>
            <a:off x="395288" y="1125538"/>
            <a:ext cx="7993062"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58775" indent="-358775"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eaLnBrk="1" hangingPunct="1"/>
            <a:r>
              <a:rPr lang="fr-FR" sz="3200" b="1" dirty="0" smtClean="0"/>
              <a:t>Rôle des Associations des Autorités Locales </a:t>
            </a:r>
            <a:r>
              <a:rPr lang="fr-FR" sz="2800" b="1" dirty="0" smtClean="0">
                <a:solidFill>
                  <a:srgbClr val="333399"/>
                </a:solidFill>
              </a:rPr>
              <a:t>	</a:t>
            </a:r>
            <a:endParaRPr lang="fr-FR" sz="2800" b="1" dirty="0">
              <a:solidFill>
                <a:srgbClr val="333399"/>
              </a:solidFill>
            </a:endParaRPr>
          </a:p>
        </p:txBody>
      </p:sp>
      <p:sp>
        <p:nvSpPr>
          <p:cNvPr id="65538" name="Content Placeholder 2"/>
          <p:cNvSpPr txBox="1">
            <a:spLocks/>
          </p:cNvSpPr>
          <p:nvPr/>
        </p:nvSpPr>
        <p:spPr bwMode="auto">
          <a:xfrm>
            <a:off x="468313" y="2276475"/>
            <a:ext cx="8064500" cy="302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buFontTx/>
              <a:buAutoNum type="circleNumDbPlain"/>
            </a:pPr>
            <a:endParaRPr lang="fr-BE" sz="2000" dirty="0"/>
          </a:p>
          <a:p>
            <a:pPr>
              <a:spcBef>
                <a:spcPct val="20000"/>
              </a:spcBef>
              <a:buFontTx/>
              <a:buAutoNum type="circleNumDbPlain"/>
            </a:pPr>
            <a:endParaRPr lang="fr-BE" sz="2000" dirty="0"/>
          </a:p>
          <a:p>
            <a:pPr>
              <a:spcBef>
                <a:spcPct val="20000"/>
              </a:spcBef>
              <a:buFontTx/>
              <a:buAutoNum type="circleNumDbPlain"/>
            </a:pPr>
            <a:r>
              <a:rPr lang="fr-FR" sz="2000" dirty="0" smtClean="0"/>
              <a:t>Défendre l’intérêt  de leurs membres dans les </a:t>
            </a:r>
            <a:r>
              <a:rPr lang="fr-FR" sz="2000" b="1" dirty="0" smtClean="0"/>
              <a:t>dialogues politiques nationales </a:t>
            </a:r>
            <a:r>
              <a:rPr lang="fr-FR" sz="2000" dirty="0" smtClean="0"/>
              <a:t>et les </a:t>
            </a:r>
            <a:r>
              <a:rPr lang="fr-FR" sz="2000" b="1" dirty="0" smtClean="0"/>
              <a:t>débats internationaux</a:t>
            </a:r>
            <a:r>
              <a:rPr lang="fr-FR" sz="2000" dirty="0" smtClean="0"/>
              <a:t>; </a:t>
            </a:r>
          </a:p>
          <a:p>
            <a:pPr>
              <a:spcBef>
                <a:spcPct val="20000"/>
              </a:spcBef>
              <a:buFontTx/>
              <a:buAutoNum type="circleNumDbPlain"/>
            </a:pPr>
            <a:r>
              <a:rPr lang="fr-FR" sz="2000" dirty="0" smtClean="0"/>
              <a:t>Effectuer un </a:t>
            </a:r>
            <a:r>
              <a:rPr lang="fr-FR" sz="2000" b="1" dirty="0" smtClean="0"/>
              <a:t>plaidoyer</a:t>
            </a:r>
            <a:r>
              <a:rPr lang="fr-FR" sz="2000" dirty="0" smtClean="0"/>
              <a:t> auprès des Gouvernements et bailleurs de fonds pour l’appui aux </a:t>
            </a:r>
            <a:r>
              <a:rPr lang="fr-FR" sz="2000" b="1" dirty="0" smtClean="0"/>
              <a:t>politiques de décentralisation </a:t>
            </a:r>
            <a:r>
              <a:rPr lang="fr-FR" sz="2000" dirty="0" smtClean="0"/>
              <a:t>octroyant un dégrée  </a:t>
            </a:r>
            <a:r>
              <a:rPr lang="fr-FR" sz="2000" b="1" dirty="0" smtClean="0"/>
              <a:t>d’autonomie</a:t>
            </a:r>
            <a:r>
              <a:rPr lang="fr-FR" sz="2000" dirty="0" smtClean="0"/>
              <a:t> </a:t>
            </a:r>
            <a:r>
              <a:rPr lang="fr-FR" sz="2000" b="1" dirty="0" smtClean="0"/>
              <a:t>aux AL</a:t>
            </a:r>
            <a:r>
              <a:rPr lang="fr-FR" sz="2000" dirty="0" smtClean="0"/>
              <a:t>; </a:t>
            </a:r>
          </a:p>
          <a:p>
            <a:pPr>
              <a:spcBef>
                <a:spcPct val="20000"/>
              </a:spcBef>
              <a:buFontTx/>
              <a:buAutoNum type="circleNumDbPlain"/>
            </a:pPr>
            <a:r>
              <a:rPr lang="fr-FR" sz="2000" b="1" dirty="0" smtClean="0"/>
              <a:t>Renforcer les capacités de leurs membres </a:t>
            </a:r>
            <a:r>
              <a:rPr lang="fr-FR" sz="2000" dirty="0" smtClean="0"/>
              <a:t>(</a:t>
            </a:r>
            <a:r>
              <a:rPr lang="fr-FR" sz="2000" i="1" dirty="0" smtClean="0"/>
              <a:t>échanges d’expériences, mise en réseau..)</a:t>
            </a:r>
            <a:endParaRPr lang="fr-FR" sz="2000" dirty="0"/>
          </a:p>
        </p:txBody>
      </p:sp>
      <p:sp>
        <p:nvSpPr>
          <p:cNvPr id="65539" name="Content Placeholder 2"/>
          <p:cNvSpPr txBox="1">
            <a:spLocks/>
          </p:cNvSpPr>
          <p:nvPr/>
        </p:nvSpPr>
        <p:spPr bwMode="auto">
          <a:xfrm>
            <a:off x="468313" y="2205038"/>
            <a:ext cx="7920037"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spcBef>
                <a:spcPct val="20000"/>
              </a:spcBef>
            </a:pPr>
            <a:r>
              <a:rPr lang="fr-BE" sz="2400" dirty="0"/>
              <a:t>La COMM </a:t>
            </a:r>
            <a:r>
              <a:rPr lang="fr-FR" sz="2400" dirty="0" smtClean="0"/>
              <a:t>reconnaît l’importance critique des Associations des  AL pour: </a:t>
            </a:r>
            <a:r>
              <a:rPr lang="fr-BE" sz="2400" dirty="0"/>
              <a:t>	</a:t>
            </a:r>
          </a:p>
        </p:txBody>
      </p:sp>
      <p:sp>
        <p:nvSpPr>
          <p:cNvPr id="65540" name="Rectangle 1"/>
          <p:cNvSpPr>
            <a:spLocks noChangeArrowheads="1"/>
          </p:cNvSpPr>
          <p:nvPr/>
        </p:nvSpPr>
        <p:spPr bwMode="auto">
          <a:xfrm>
            <a:off x="1476375" y="5805488"/>
            <a:ext cx="56880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20000"/>
              </a:spcBef>
            </a:pPr>
            <a:r>
              <a:rPr lang="fr-FR" sz="2000" b="1" i="1" dirty="0" smtClean="0"/>
              <a:t>Ils peuvent devenir un partenaire stratégique pour l’UE! </a:t>
            </a:r>
            <a:endParaRPr lang="fr-FR" sz="2000" b="1" i="1" dirty="0"/>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Image 4"/>
          <p:cNvPicPr>
            <a:picLocks noChangeAspect="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980728"/>
            <a:ext cx="4211960" cy="417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6" name="5 Rectángulo"/>
          <p:cNvSpPr>
            <a:spLocks noGrp="1" noChangeArrowheads="1"/>
          </p:cNvSpPr>
          <p:nvPr>
            <p:ph type="title"/>
          </p:nvPr>
        </p:nvSpPr>
        <p:spPr>
          <a:xfrm>
            <a:off x="0" y="0"/>
            <a:ext cx="8964613" cy="936625"/>
          </a:xfrm>
        </p:spPr>
        <p:txBody>
          <a:bodyPr/>
          <a:lstStyle/>
          <a:p>
            <a:pPr algn="ctr" eaLnBrk="1" hangingPunct="1">
              <a:defRPr/>
            </a:pPr>
            <a:r>
              <a:rPr lang="fr-FR" sz="2400" dirty="0">
                <a:solidFill>
                  <a:srgbClr val="FFFFFF"/>
                </a:solidFill>
                <a:latin typeface="Verdana" charset="0"/>
                <a:ea typeface="MS PGothic" charset="0"/>
              </a:rPr>
              <a:t>Défis au niveau opérationnel </a:t>
            </a:r>
            <a:r>
              <a:rPr lang="fr-FR" sz="2400" dirty="0" smtClean="0">
                <a:solidFill>
                  <a:srgbClr val="FFFFFF"/>
                </a:solidFill>
                <a:latin typeface="Verdana" charset="0"/>
                <a:ea typeface="MS PGothic" charset="0"/>
              </a:rPr>
              <a:t>:</a:t>
            </a:r>
            <a:endParaRPr lang="fr-FR" sz="2400" dirty="0">
              <a:solidFill>
                <a:srgbClr val="FFFFFF"/>
              </a:solidFill>
              <a:latin typeface="Verdana" charset="0"/>
              <a:ea typeface="MS PGothic" charset="0"/>
            </a:endParaRPr>
          </a:p>
        </p:txBody>
      </p:sp>
      <p:sp>
        <p:nvSpPr>
          <p:cNvPr id="6" name="Rectangle 30"/>
          <p:cNvSpPr>
            <a:spLocks noChangeArrowheads="1"/>
          </p:cNvSpPr>
          <p:nvPr/>
        </p:nvSpPr>
        <p:spPr bwMode="auto">
          <a:xfrm>
            <a:off x="3923928" y="5301208"/>
            <a:ext cx="5112568" cy="1152128"/>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a:buFont typeface="Arial"/>
              <a:buChar char="•"/>
            </a:pPr>
            <a:r>
              <a:rPr lang="fr-BE" sz="1800" dirty="0" smtClean="0">
                <a:solidFill>
                  <a:schemeClr val="accent2"/>
                </a:solidFill>
              </a:rPr>
              <a:t>Comment travailler </a:t>
            </a:r>
            <a:r>
              <a:rPr lang="fr-BE" sz="1800" dirty="0">
                <a:solidFill>
                  <a:schemeClr val="accent2"/>
                </a:solidFill>
              </a:rPr>
              <a:t>avec </a:t>
            </a:r>
            <a:r>
              <a:rPr lang="fr-BE" sz="1800" b="1" dirty="0">
                <a:solidFill>
                  <a:schemeClr val="accent2"/>
                </a:solidFill>
              </a:rPr>
              <a:t>tous les acteurs</a:t>
            </a:r>
            <a:r>
              <a:rPr lang="fr-BE" sz="1800" dirty="0">
                <a:solidFill>
                  <a:schemeClr val="accent2"/>
                </a:solidFill>
              </a:rPr>
              <a:t> : Gouvernment </a:t>
            </a:r>
            <a:r>
              <a:rPr lang="fr-BE" sz="1800" dirty="0" smtClean="0">
                <a:solidFill>
                  <a:schemeClr val="accent2"/>
                </a:solidFill>
              </a:rPr>
              <a:t>Central  </a:t>
            </a:r>
            <a:r>
              <a:rPr lang="fr-BE" sz="1800" dirty="0">
                <a:solidFill>
                  <a:schemeClr val="accent2"/>
                </a:solidFill>
              </a:rPr>
              <a:t>, société civile, AL, Associations </a:t>
            </a:r>
            <a:r>
              <a:rPr lang="fr-BE" sz="1800" dirty="0" smtClean="0">
                <a:solidFill>
                  <a:schemeClr val="accent2"/>
                </a:solidFill>
              </a:rPr>
              <a:t>des AL</a:t>
            </a:r>
            <a:endParaRPr lang="fr-BE" sz="1800" dirty="0">
              <a:solidFill>
                <a:schemeClr val="accent2"/>
              </a:solidFill>
            </a:endParaRPr>
          </a:p>
          <a:p>
            <a:pPr>
              <a:buFont typeface="Arial"/>
              <a:buChar char="•"/>
            </a:pPr>
            <a:r>
              <a:rPr lang="fr-BE" sz="1800" b="1" dirty="0">
                <a:solidFill>
                  <a:schemeClr val="accent2"/>
                </a:solidFill>
              </a:rPr>
              <a:t>Sommes nous équipés</a:t>
            </a:r>
            <a:r>
              <a:rPr lang="fr-BE" sz="1800" dirty="0">
                <a:solidFill>
                  <a:schemeClr val="accent2"/>
                </a:solidFill>
              </a:rPr>
              <a:t> </a:t>
            </a:r>
            <a:r>
              <a:rPr lang="fr-BE" sz="1800" b="1" dirty="0">
                <a:solidFill>
                  <a:schemeClr val="accent2"/>
                </a:solidFill>
              </a:rPr>
              <a:t>???</a:t>
            </a:r>
            <a:endParaRPr lang="fr-FR" sz="1800" b="1" dirty="0">
              <a:solidFill>
                <a:schemeClr val="accent2"/>
              </a:solidFill>
            </a:endParaRPr>
          </a:p>
        </p:txBody>
      </p:sp>
      <p:pic>
        <p:nvPicPr>
          <p:cNvPr id="7" name="Image 6"/>
          <p:cNvPicPr/>
          <p:nvPr/>
        </p:nvPicPr>
        <p:blipFill>
          <a:blip r:embed="rId4">
            <a:extLst>
              <a:ext uri="{28A0092B-C50C-407E-A947-70E740481C1C}">
                <a14:useLocalDpi xmlns:a14="http://schemas.microsoft.com/office/drawing/2010/main" val="0"/>
              </a:ext>
            </a:extLst>
          </a:blip>
          <a:srcRect/>
          <a:stretch>
            <a:fillRect/>
          </a:stretch>
        </p:blipFill>
        <p:spPr bwMode="auto">
          <a:xfrm>
            <a:off x="4139952" y="908720"/>
            <a:ext cx="4752528" cy="4320480"/>
          </a:xfrm>
          <a:prstGeom prst="rect">
            <a:avLst/>
          </a:prstGeom>
          <a:noFill/>
          <a:ln>
            <a:noFill/>
          </a:ln>
        </p:spPr>
      </p:pic>
      <p:sp>
        <p:nvSpPr>
          <p:cNvPr id="8" name="Rectangle 30"/>
          <p:cNvSpPr>
            <a:spLocks noChangeArrowheads="1"/>
          </p:cNvSpPr>
          <p:nvPr/>
        </p:nvSpPr>
        <p:spPr bwMode="auto">
          <a:xfrm>
            <a:off x="179512" y="5373216"/>
            <a:ext cx="3456384" cy="1052736"/>
          </a:xfrm>
          <a:prstGeom prst="rect">
            <a:avLst/>
          </a:prstGeom>
          <a:gradFill rotWithShape="1">
            <a:gsLst>
              <a:gs pos="0">
                <a:srgbClr val="FFFF99"/>
              </a:gs>
              <a:gs pos="50000">
                <a:schemeClr val="bg1">
                  <a:alpha val="50000"/>
                </a:schemeClr>
              </a:gs>
              <a:gs pos="100000">
                <a:srgbClr val="FFFF99"/>
              </a:gs>
            </a:gsLst>
            <a:lin ang="5400000" scaled="1"/>
          </a:gradFill>
          <a:ln w="9525" algn="ctr">
            <a:solidFill>
              <a:srgbClr val="800000"/>
            </a:solidFill>
            <a:miter lim="800000"/>
            <a:headEnd/>
            <a:tailEnd/>
          </a:ln>
          <a:effectLst/>
        </p:spPr>
        <p:txBody>
          <a:bodyPr anchor="ctr"/>
          <a:lstStyle>
            <a:lvl1pPr marL="342900" indent="-3429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r>
              <a:rPr lang="fr-FR" sz="1800" dirty="0" smtClean="0">
                <a:solidFill>
                  <a:schemeClr val="accent2"/>
                </a:solidFill>
              </a:rPr>
              <a:t>	Comment </a:t>
            </a:r>
            <a:r>
              <a:rPr lang="fr-FR" sz="1800" dirty="0">
                <a:solidFill>
                  <a:schemeClr val="accent2"/>
                </a:solidFill>
              </a:rPr>
              <a:t>i</a:t>
            </a:r>
            <a:r>
              <a:rPr lang="fr-FR" sz="1800" b="1" dirty="0">
                <a:solidFill>
                  <a:schemeClr val="accent2"/>
                </a:solidFill>
              </a:rPr>
              <a:t>ntégrer</a:t>
            </a:r>
            <a:r>
              <a:rPr lang="fr-FR" sz="1800" dirty="0">
                <a:solidFill>
                  <a:schemeClr val="accent2"/>
                </a:solidFill>
              </a:rPr>
              <a:t> la </a:t>
            </a:r>
            <a:r>
              <a:rPr lang="fr-FR" sz="1800" b="1" dirty="0">
                <a:solidFill>
                  <a:schemeClr val="accent2"/>
                </a:solidFill>
              </a:rPr>
              <a:t>dimension locale </a:t>
            </a:r>
            <a:r>
              <a:rPr lang="fr-FR" sz="1800" dirty="0">
                <a:solidFill>
                  <a:schemeClr val="accent2"/>
                </a:solidFill>
              </a:rPr>
              <a:t>dans les appuis de l’UE? </a:t>
            </a:r>
            <a:endParaRPr lang="fr-FR" sz="1800" b="1" dirty="0">
              <a:solidFill>
                <a:schemeClr val="accent2"/>
              </a:solidFill>
            </a:endParaRPr>
          </a:p>
        </p:txBody>
      </p:sp>
    </p:spTree>
    <p:extLst>
      <p:ext uri="{BB962C8B-B14F-4D97-AF65-F5344CB8AC3E}">
        <p14:creationId xmlns:p14="http://schemas.microsoft.com/office/powerpoint/2010/main" val="3721834624"/>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Imag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520" y="980728"/>
            <a:ext cx="4412028" cy="5877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298" name="5 Rectángulo"/>
          <p:cNvSpPr>
            <a:spLocks noGrp="1" noChangeArrowheads="1"/>
          </p:cNvSpPr>
          <p:nvPr>
            <p:ph type="title"/>
          </p:nvPr>
        </p:nvSpPr>
        <p:spPr>
          <a:xfrm>
            <a:off x="27112" y="32627"/>
            <a:ext cx="8964613" cy="936625"/>
          </a:xfrm>
        </p:spPr>
        <p:txBody>
          <a:bodyPr/>
          <a:lstStyle/>
          <a:p>
            <a:pPr algn="ctr" eaLnBrk="1" hangingPunct="1">
              <a:defRPr/>
            </a:pPr>
            <a:r>
              <a:rPr lang="fr-FR" sz="3200" dirty="0" smtClean="0">
                <a:solidFill>
                  <a:schemeClr val="bg1"/>
                </a:solidFill>
                <a:latin typeface="Verdana" charset="0"/>
                <a:ea typeface="MS PGothic" charset="0"/>
              </a:rPr>
              <a:t>Défis opérationnels: dans la pratique…</a:t>
            </a:r>
            <a:endParaRPr lang="fr-FR" sz="3200" dirty="0">
              <a:solidFill>
                <a:schemeClr val="bg1"/>
              </a:solidFill>
              <a:latin typeface="Verdana" charset="0"/>
              <a:ea typeface="MS PGothic" charset="0"/>
            </a:endParaRPr>
          </a:p>
        </p:txBody>
      </p:sp>
      <p:sp>
        <p:nvSpPr>
          <p:cNvPr id="69635" name="Content Placeholder 2"/>
          <p:cNvSpPr txBox="1">
            <a:spLocks/>
          </p:cNvSpPr>
          <p:nvPr/>
        </p:nvSpPr>
        <p:spPr bwMode="auto">
          <a:xfrm>
            <a:off x="4538836" y="1124744"/>
            <a:ext cx="4067944" cy="287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sz="1200">
                <a:solidFill>
                  <a:srgbClr val="0F5494"/>
                </a:solidFill>
                <a:latin typeface="Verdana" charset="0"/>
                <a:ea typeface="MS PGothic" charset="0"/>
                <a:cs typeface="MS PGothic" charset="0"/>
              </a:defRPr>
            </a:lvl1pPr>
            <a:lvl2pPr marL="742950" indent="-285750" eaLnBrk="0" hangingPunct="0">
              <a:defRPr sz="1200">
                <a:solidFill>
                  <a:srgbClr val="0F5494"/>
                </a:solidFill>
                <a:latin typeface="Verdana" charset="0"/>
                <a:ea typeface="MS PGothic" charset="0"/>
                <a:cs typeface="MS PGothic" charset="0"/>
              </a:defRPr>
            </a:lvl2pPr>
            <a:lvl3pPr marL="1143000" indent="-228600" eaLnBrk="0" hangingPunct="0">
              <a:defRPr sz="1200">
                <a:solidFill>
                  <a:srgbClr val="0F5494"/>
                </a:solidFill>
                <a:latin typeface="Verdana" charset="0"/>
                <a:ea typeface="MS PGothic" charset="0"/>
                <a:cs typeface="MS PGothic" charset="0"/>
              </a:defRPr>
            </a:lvl3pPr>
            <a:lvl4pPr marL="1600200" indent="-228600" eaLnBrk="0" hangingPunct="0">
              <a:defRPr sz="1200">
                <a:solidFill>
                  <a:srgbClr val="0F5494"/>
                </a:solidFill>
                <a:latin typeface="Verdana" charset="0"/>
                <a:ea typeface="MS PGothic" charset="0"/>
                <a:cs typeface="MS PGothic" charset="0"/>
              </a:defRPr>
            </a:lvl4pPr>
            <a:lvl5pPr marL="2057400" indent="-228600" eaLnBrk="0" hangingPunct="0">
              <a:defRPr sz="1200">
                <a:solidFill>
                  <a:srgbClr val="0F5494"/>
                </a:solidFill>
                <a:latin typeface="Verdana" charset="0"/>
                <a:ea typeface="MS PGothic" charset="0"/>
                <a:cs typeface="MS PGothic" charset="0"/>
              </a:defRPr>
            </a:lvl5pPr>
            <a:lvl6pPr marL="2514600" indent="-228600" eaLnBrk="0" fontAlgn="base" hangingPunct="0">
              <a:spcBef>
                <a:spcPct val="0"/>
              </a:spcBef>
              <a:spcAft>
                <a:spcPct val="0"/>
              </a:spcAft>
              <a:defRPr sz="1200">
                <a:solidFill>
                  <a:srgbClr val="0F5494"/>
                </a:solidFill>
                <a:latin typeface="Verdana" charset="0"/>
                <a:ea typeface="MS PGothic" charset="0"/>
                <a:cs typeface="MS PGothic" charset="0"/>
              </a:defRPr>
            </a:lvl6pPr>
            <a:lvl7pPr marL="2971800" indent="-228600" eaLnBrk="0" fontAlgn="base" hangingPunct="0">
              <a:spcBef>
                <a:spcPct val="0"/>
              </a:spcBef>
              <a:spcAft>
                <a:spcPct val="0"/>
              </a:spcAft>
              <a:defRPr sz="1200">
                <a:solidFill>
                  <a:srgbClr val="0F5494"/>
                </a:solidFill>
                <a:latin typeface="Verdana" charset="0"/>
                <a:ea typeface="MS PGothic" charset="0"/>
                <a:cs typeface="MS PGothic" charset="0"/>
              </a:defRPr>
            </a:lvl7pPr>
            <a:lvl8pPr marL="3429000" indent="-228600" eaLnBrk="0" fontAlgn="base" hangingPunct="0">
              <a:spcBef>
                <a:spcPct val="0"/>
              </a:spcBef>
              <a:spcAft>
                <a:spcPct val="0"/>
              </a:spcAft>
              <a:defRPr sz="1200">
                <a:solidFill>
                  <a:srgbClr val="0F5494"/>
                </a:solidFill>
                <a:latin typeface="Verdana" charset="0"/>
                <a:ea typeface="MS PGothic" charset="0"/>
                <a:cs typeface="MS PGothic" charset="0"/>
              </a:defRPr>
            </a:lvl8pPr>
            <a:lvl9pPr marL="3886200" indent="-228600" eaLnBrk="0" fontAlgn="base" hangingPunct="0">
              <a:spcBef>
                <a:spcPct val="0"/>
              </a:spcBef>
              <a:spcAft>
                <a:spcPct val="0"/>
              </a:spcAft>
              <a:defRPr sz="1200">
                <a:solidFill>
                  <a:srgbClr val="0F5494"/>
                </a:solidFill>
                <a:latin typeface="Verdana" charset="0"/>
                <a:ea typeface="MS PGothic" charset="0"/>
                <a:cs typeface="MS PGothic" charset="0"/>
              </a:defRPr>
            </a:lvl9pPr>
          </a:lstStyle>
          <a:p>
            <a:pPr marL="0" indent="0">
              <a:spcBef>
                <a:spcPct val="20000"/>
              </a:spcBef>
            </a:pPr>
            <a:endParaRPr lang="fr-FR" sz="2000" b="1" dirty="0"/>
          </a:p>
          <a:p>
            <a:pPr>
              <a:spcBef>
                <a:spcPct val="20000"/>
              </a:spcBef>
              <a:buFontTx/>
              <a:buAutoNum type="circleNumDbPlain"/>
            </a:pPr>
            <a:r>
              <a:rPr lang="fr-FR" sz="2000" b="1" dirty="0" smtClean="0"/>
              <a:t>Intégrer </a:t>
            </a:r>
            <a:r>
              <a:rPr lang="fr-FR" sz="2000" b="1" dirty="0"/>
              <a:t>les AL dans les dialogues politiques nationaux; </a:t>
            </a:r>
          </a:p>
          <a:p>
            <a:pPr>
              <a:spcBef>
                <a:spcPct val="20000"/>
              </a:spcBef>
              <a:buFontTx/>
              <a:buAutoNum type="circleNumDbPlain"/>
            </a:pPr>
            <a:r>
              <a:rPr lang="fr-FR" sz="2000" b="1" dirty="0"/>
              <a:t>Intégrer les AL </a:t>
            </a:r>
            <a:r>
              <a:rPr lang="fr-FR" sz="2000" dirty="0"/>
              <a:t>dans la formulation et mise en œuvre des </a:t>
            </a:r>
            <a:r>
              <a:rPr lang="fr-FR" sz="2000" b="1" dirty="0"/>
              <a:t>appuis budgétaires</a:t>
            </a:r>
            <a:r>
              <a:rPr lang="fr-FR" sz="2000" dirty="0"/>
              <a:t>; </a:t>
            </a:r>
            <a:endParaRPr lang="fr-FR" sz="2000" dirty="0" smtClean="0"/>
          </a:p>
          <a:p>
            <a:pPr>
              <a:spcBef>
                <a:spcPct val="20000"/>
              </a:spcBef>
              <a:buFontTx/>
              <a:buAutoNum type="circleNumDbPlain"/>
            </a:pPr>
            <a:r>
              <a:rPr lang="fr-FR" sz="2000" dirty="0"/>
              <a:t>Reconnaître un </a:t>
            </a:r>
            <a:r>
              <a:rPr lang="fr-FR" sz="2000" b="1" dirty="0"/>
              <a:t>espace politique </a:t>
            </a:r>
            <a:r>
              <a:rPr lang="fr-FR" sz="2000" dirty="0"/>
              <a:t>pour les </a:t>
            </a:r>
            <a:r>
              <a:rPr lang="fr-FR" sz="2000" b="1" dirty="0"/>
              <a:t>AL européennes</a:t>
            </a:r>
            <a:r>
              <a:rPr lang="fr-FR" sz="2000" dirty="0"/>
              <a:t> pour (i) les échanges d’expériences; (ii) l’établissement des relations inter-régions; et (iii) les discussions sur </a:t>
            </a:r>
            <a:r>
              <a:rPr lang="fr-FR" sz="2000" b="1" dirty="0"/>
              <a:t>l’agenda international </a:t>
            </a:r>
            <a:r>
              <a:rPr lang="fr-FR" sz="2000" dirty="0"/>
              <a:t>de développement</a:t>
            </a:r>
          </a:p>
          <a:p>
            <a:pPr>
              <a:spcBef>
                <a:spcPct val="20000"/>
              </a:spcBef>
              <a:buFontTx/>
              <a:buAutoNum type="circleNumDbPlain"/>
            </a:pPr>
            <a:endParaRPr lang="fr-FR" sz="2000" dirty="0"/>
          </a:p>
          <a:p>
            <a:pPr>
              <a:spcBef>
                <a:spcPct val="20000"/>
              </a:spcBef>
              <a:buFontTx/>
              <a:buAutoNum type="circleNumDbPlain"/>
            </a:pPr>
            <a:endParaRPr lang="fr-FR" sz="2000" dirty="0"/>
          </a:p>
          <a:p>
            <a:pPr>
              <a:spcBef>
                <a:spcPct val="20000"/>
              </a:spcBef>
              <a:buFontTx/>
              <a:buAutoNum type="circleNumDbPlain"/>
            </a:pPr>
            <a:endParaRPr lang="en-US" sz="2000" dirty="0"/>
          </a:p>
          <a:p>
            <a:pPr>
              <a:spcBef>
                <a:spcPct val="20000"/>
              </a:spcBef>
            </a:pPr>
            <a:endParaRPr lang="en-US" sz="2000" dirty="0"/>
          </a:p>
        </p:txBody>
      </p:sp>
    </p:spTree>
    <p:extLst>
      <p:ext uri="{BB962C8B-B14F-4D97-AF65-F5344CB8AC3E}">
        <p14:creationId xmlns:p14="http://schemas.microsoft.com/office/powerpoint/2010/main" val="2169595805"/>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5"/>
          <p:cNvSpPr>
            <a:spLocks noGrp="1" noChangeArrowheads="1"/>
          </p:cNvSpPr>
          <p:nvPr>
            <p:ph type="ctrTitle"/>
          </p:nvPr>
        </p:nvSpPr>
        <p:spPr>
          <a:xfrm>
            <a:off x="395288" y="2133600"/>
            <a:ext cx="8208962" cy="2952750"/>
          </a:xfrm>
        </p:spPr>
        <p:txBody>
          <a:bodyPr/>
          <a:lstStyle/>
          <a:p>
            <a:pPr indent="0" algn="ctr" eaLnBrk="1" hangingPunct="1">
              <a:spcAft>
                <a:spcPts val="1000"/>
              </a:spcAft>
              <a:defRPr/>
            </a:pPr>
            <a:r>
              <a:rPr lang="fr-BE" sz="4000">
                <a:solidFill>
                  <a:srgbClr val="FF9900"/>
                </a:solidFill>
                <a:latin typeface="Arial" charset="0"/>
                <a:ea typeface="MS PGothic" charset="0"/>
                <a:cs typeface="Arial" charset="0"/>
              </a:rPr>
              <a:t/>
            </a:r>
            <a:br>
              <a:rPr lang="fr-BE" sz="4000">
                <a:solidFill>
                  <a:srgbClr val="FF9900"/>
                </a:solidFill>
                <a:latin typeface="Arial" charset="0"/>
                <a:ea typeface="MS PGothic" charset="0"/>
                <a:cs typeface="Arial" charset="0"/>
              </a:rPr>
            </a:br>
            <a:r>
              <a:rPr lang="fr-BE" sz="4000">
                <a:solidFill>
                  <a:srgbClr val="FF9900"/>
                </a:solidFill>
                <a:latin typeface="Arial" charset="0"/>
                <a:ea typeface="MS PGothic" charset="0"/>
                <a:cs typeface="Arial" charset="0"/>
              </a:rPr>
              <a:t> </a:t>
            </a:r>
            <a:r>
              <a:rPr lang="en-US" sz="4000">
                <a:solidFill>
                  <a:srgbClr val="FF9900"/>
                </a:solidFill>
                <a:latin typeface="Arial" charset="0"/>
                <a:ea typeface="MS PGothic" charset="0"/>
                <a:cs typeface="Arial" charset="0"/>
              </a:rPr>
              <a:t>MERCI</a:t>
            </a:r>
            <a:br>
              <a:rPr lang="en-US" sz="4000">
                <a:solidFill>
                  <a:srgbClr val="FF9900"/>
                </a:solidFill>
                <a:latin typeface="Arial" charset="0"/>
                <a:ea typeface="MS PGothic" charset="0"/>
                <a:cs typeface="Arial" charset="0"/>
              </a:rPr>
            </a:br>
            <a:r>
              <a:rPr lang="en-US" sz="4000">
                <a:solidFill>
                  <a:srgbClr val="FF9900"/>
                </a:solidFill>
                <a:latin typeface="Arial" charset="0"/>
                <a:ea typeface="MS PGothic" charset="0"/>
                <a:cs typeface="Arial" charset="0"/>
              </a:rPr>
              <a:t/>
            </a:r>
            <a:br>
              <a:rPr lang="en-US" sz="4000">
                <a:solidFill>
                  <a:srgbClr val="FF9900"/>
                </a:solidFill>
                <a:latin typeface="Arial" charset="0"/>
                <a:ea typeface="MS PGothic" charset="0"/>
                <a:cs typeface="Arial" charset="0"/>
              </a:rPr>
            </a:br>
            <a:r>
              <a:rPr lang="en-US" sz="4000">
                <a:solidFill>
                  <a:srgbClr val="FF9900"/>
                </a:solidFill>
                <a:latin typeface="Arial" charset="0"/>
                <a:ea typeface="MS PGothic" charset="0"/>
                <a:cs typeface="Arial" charset="0"/>
              </a:rPr>
              <a:t/>
            </a:r>
            <a:br>
              <a:rPr lang="en-US" sz="4000">
                <a:solidFill>
                  <a:srgbClr val="FF9900"/>
                </a:solidFill>
                <a:latin typeface="Arial" charset="0"/>
                <a:ea typeface="MS PGothic" charset="0"/>
                <a:cs typeface="Arial" charset="0"/>
              </a:rPr>
            </a:br>
            <a:endParaRPr lang="en-GB" sz="4000">
              <a:latin typeface="Arial" charset="0"/>
              <a:ea typeface="MS PGothic" charset="0"/>
              <a:cs typeface="Arial" charset="0"/>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blank">
  <a:themeElements>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lide_Maste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altLang="en-US" sz="1200" b="0" i="0" u="none" strike="noStrike" cap="none" normalizeH="0" baseline="0" smtClean="0">
            <a:ln>
              <a:noFill/>
            </a:ln>
            <a:solidFill>
              <a:srgbClr val="0F5494"/>
            </a:solidFill>
            <a:effectLst/>
            <a:latin typeface="Verdana" pitchFamily="34" charset="0"/>
          </a:defRPr>
        </a:defPPr>
      </a:lstStyle>
    </a:lnDef>
  </a:objectDefaults>
  <a:extraClrSchemeLst>
    <a:extraClrScheme>
      <a:clrScheme name="Slide_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lide_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lide_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lide_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lide_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lide_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lide_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lide_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lide_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lide_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lide_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lide_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2612</TotalTime>
  <Words>1984</Words>
  <Application>Microsoft Macintosh PowerPoint</Application>
  <PresentationFormat>On-screen Show (4:3)</PresentationFormat>
  <Paragraphs>288</Paragraphs>
  <Slides>29</Slides>
  <Notes>25</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blank</vt:lpstr>
      <vt:lpstr>      Session 1.5  LA NOUVELLE VISION DE L'UE EN MATIERE DE DECENTRALISATION ET LE ROLE DES AL DANS LE DEVELOPPEMENT  Jorge Rodríguez Bilbao  DEVCO UNITE DEVCO   B2 “ SOCIETE CIVILE-AUTORITES LOCALES”  COMISSION EUROPEENNE  SEMINAIRE REGIONAL  décentralisation &amp; Développement Local Pays de l'Afrique francophone  (Nouakchott, Mauritanie, 19-22  Mai  2014)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Comprendre le double rôle des AL</vt:lpstr>
      <vt:lpstr>PowerPoint Presentation</vt:lpstr>
      <vt:lpstr>PowerPoint Presentation</vt:lpstr>
      <vt:lpstr>Avantages comparatifs des AL par rapport à d'autres acteurs dans la scène locale</vt:lpstr>
      <vt:lpstr>PowerPoint Presentation</vt:lpstr>
      <vt:lpstr>Qu'entendons-nous par autonomie?</vt:lpstr>
      <vt:lpstr>Et son contrepoids… les mécanismes de réédition de comptes</vt:lpstr>
      <vt:lpstr>PowerPoint Presentation</vt:lpstr>
      <vt:lpstr>PowerPoint Presentation</vt:lpstr>
      <vt:lpstr>La décentralisation est une réforme de l’Etat! </vt:lpstr>
      <vt:lpstr>PowerPoint Presentation</vt:lpstr>
      <vt:lpstr>PowerPoint Presentation</vt:lpstr>
      <vt:lpstr> </vt:lpstr>
      <vt:lpstr>PowerPoint Presentation</vt:lpstr>
      <vt:lpstr>PowerPoint Presentation</vt:lpstr>
      <vt:lpstr>Nécessité de porter une plus grande attention “ à la demande” au niveau local</vt:lpstr>
      <vt:lpstr>PowerPoint Presentation</vt:lpstr>
      <vt:lpstr>Défis au niveau opérationnel :</vt:lpstr>
      <vt:lpstr>Défis opérationnels: dans la pratique…</vt:lpstr>
      <vt:lpstr>  MERCI   </vt:lpstr>
    </vt:vector>
  </TitlesOfParts>
  <Company>European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Session 1.5  LA NOUVELLE VISION DE L'UE EN MATIERE DE DECENTRALISATION, DEVELOPPEMENT LOCAL ET DU ROLE DES AL  Jorge Rodríguez Bilbao  DEVCO UNITE DEVCO   B2 “ SOCIETE CIVILE-AUTORITES LOCALES”  COMISSION EUROPEENNE  SEMINAIRE REGIONAL  décentralisation &amp; Développement Local Pays de l'Afrique francophone  (Nouakchott, Mauritanie, 19-22  Mai  2014)</dc:title>
  <dc:creator>RODRIGUEZ BILBAO Jorge (DEVCO)</dc:creator>
  <cp:lastModifiedBy>Tilly Bogataj-De Coninck</cp:lastModifiedBy>
  <cp:revision>123</cp:revision>
  <dcterms:created xsi:type="dcterms:W3CDTF">2014-03-28T10:23:57Z</dcterms:created>
  <dcterms:modified xsi:type="dcterms:W3CDTF">2014-05-19T17:29:18Z</dcterms:modified>
</cp:coreProperties>
</file>