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404" r:id="rId2"/>
    <p:sldId id="403" r:id="rId3"/>
    <p:sldId id="291" r:id="rId4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MS PGothic" charset="0"/>
        <a:cs typeface="MS PGothic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MS PGothic" charset="0"/>
        <a:cs typeface="MS PGothic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MS PGothic" charset="0"/>
        <a:cs typeface="MS PGothic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MS PGothic" charset="0"/>
        <a:cs typeface="MS PGothic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MS PGothic" charset="0"/>
        <a:cs typeface="MS PGothic" charset="0"/>
      </a:defRPr>
    </a:lvl5pPr>
    <a:lvl6pPr marL="2286000" algn="l" defTabSz="457200" rtl="0" eaLnBrk="1" latinLnBrk="0" hangingPunct="1">
      <a:defRPr sz="1200" kern="1200">
        <a:solidFill>
          <a:srgbClr val="0F5494"/>
        </a:solidFill>
        <a:latin typeface="Verdana" charset="0"/>
        <a:ea typeface="MS PGothic" charset="0"/>
        <a:cs typeface="MS PGothic" charset="0"/>
      </a:defRPr>
    </a:lvl6pPr>
    <a:lvl7pPr marL="2743200" algn="l" defTabSz="457200" rtl="0" eaLnBrk="1" latinLnBrk="0" hangingPunct="1">
      <a:defRPr sz="1200" kern="1200">
        <a:solidFill>
          <a:srgbClr val="0F5494"/>
        </a:solidFill>
        <a:latin typeface="Verdana" charset="0"/>
        <a:ea typeface="MS PGothic" charset="0"/>
        <a:cs typeface="MS PGothic" charset="0"/>
      </a:defRPr>
    </a:lvl7pPr>
    <a:lvl8pPr marL="3200400" algn="l" defTabSz="457200" rtl="0" eaLnBrk="1" latinLnBrk="0" hangingPunct="1">
      <a:defRPr sz="1200" kern="1200">
        <a:solidFill>
          <a:srgbClr val="0F5494"/>
        </a:solidFill>
        <a:latin typeface="Verdana" charset="0"/>
        <a:ea typeface="MS PGothic" charset="0"/>
        <a:cs typeface="MS PGothic" charset="0"/>
      </a:defRPr>
    </a:lvl8pPr>
    <a:lvl9pPr marL="3657600" algn="l" defTabSz="457200" rtl="0" eaLnBrk="1" latinLnBrk="0" hangingPunct="1">
      <a:defRPr sz="1200" kern="1200">
        <a:solidFill>
          <a:srgbClr val="0F5494"/>
        </a:solidFill>
        <a:latin typeface="Verdana" charset="0"/>
        <a:ea typeface="MS PGothic" charset="0"/>
        <a:cs typeface="MS PGothic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DRIGUEZ BILBAO Jorge (DEVCO)" initials="JR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9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commentAuthors" Target="commentAuthors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1379B0C-4E45-774C-BED5-DEAE4F1132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331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 smtClean="0"/>
              <a:t>Click to edit Master text styles</a:t>
            </a:r>
          </a:p>
          <a:p>
            <a:pPr lvl="1"/>
            <a:r>
              <a:rPr lang="en-GB" altLang="en-US" noProof="0" smtClean="0"/>
              <a:t>Second level</a:t>
            </a:r>
          </a:p>
          <a:p>
            <a:pPr lvl="2"/>
            <a:r>
              <a:rPr lang="en-GB" altLang="en-US" noProof="0" smtClean="0"/>
              <a:t>Third level</a:t>
            </a:r>
          </a:p>
          <a:p>
            <a:pPr lvl="3"/>
            <a:r>
              <a:rPr lang="en-GB" altLang="en-US" noProof="0" smtClean="0"/>
              <a:t>Fourth level</a:t>
            </a:r>
          </a:p>
          <a:p>
            <a:pPr lvl="4"/>
            <a:r>
              <a:rPr lang="en-GB" alt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08D71BF4-6EA6-5643-96F3-2C1F05A341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0742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FontTx/>
              <a:buAutoNum type="circleNumDbPlain"/>
            </a:pPr>
            <a:r>
              <a:rPr lang="en-US" b="1">
                <a:latin typeface="Arial" charset="0"/>
                <a:ea typeface="MS PGothic" charset="0"/>
              </a:rPr>
              <a:t>Mandat général: </a:t>
            </a:r>
            <a:r>
              <a:rPr lang="en-US">
                <a:latin typeface="Arial" charset="0"/>
                <a:ea typeface="MS PGothic" charset="0"/>
              </a:rPr>
              <a:t>leur responsabilité de faire  tout ce qui est dans leur pouvoir pour assurer </a:t>
            </a:r>
            <a:r>
              <a:rPr lang="en-GB">
                <a:latin typeface="Arial" charset="0"/>
                <a:ea typeface="MS PGothic" charset="0"/>
              </a:rPr>
              <a:t>le bien-être </a:t>
            </a:r>
            <a:r>
              <a:rPr lang="fr-FR">
                <a:latin typeface="Arial" charset="0"/>
                <a:ea typeface="MS PGothic" charset="0"/>
              </a:rPr>
              <a:t>d'une communauté politique local</a:t>
            </a:r>
            <a:endParaRPr lang="en-US">
              <a:latin typeface="Arial" charset="0"/>
              <a:ea typeface="MS PGothic" charset="0"/>
            </a:endParaRP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fr-FR" b="1">
                <a:latin typeface="Arial" charset="0"/>
                <a:ea typeface="MS PGothic" charset="0"/>
              </a:rPr>
              <a:t>"Fonctions spécifiques et pouvoirs réglementaires», </a:t>
            </a:r>
            <a:r>
              <a:rPr lang="fr-FR">
                <a:latin typeface="Arial" charset="0"/>
                <a:ea typeface="MS PGothic" charset="0"/>
              </a:rPr>
              <a:t>pour la prestation de services administratifs et de développement, qui leur sont assignées par la législation et la réglementation (gestionnaires) national.</a:t>
            </a:r>
            <a:r>
              <a:rPr lang="en-GB">
                <a:latin typeface="Arial" charset="0"/>
                <a:ea typeface="MS PGothic" charset="0"/>
              </a:rPr>
              <a:t> </a:t>
            </a:r>
          </a:p>
          <a:p>
            <a:endParaRPr lang="en-US">
              <a:latin typeface="Arial" charset="0"/>
              <a:ea typeface="MS PGothic" charset="0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13BBA191-6FA3-8F4E-9036-896857C9ADE6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75" tIns="45636" rIns="91275" bIns="45636" anchor="b"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r" eaLnBrk="1" hangingPunct="1"/>
            <a:fld id="{44588D28-2D67-49BC-BC34-6068AFE6D295}" type="slidenum">
              <a:rPr lang="en-GB" altLang="en-US">
                <a:solidFill>
                  <a:schemeClr val="tx1"/>
                </a:solidFill>
                <a:latin typeface="Times New Roman" pitchFamily="18" charset="0"/>
              </a:rPr>
              <a:pPr algn="r" eaLnBrk="1" hangingPunct="1"/>
              <a:t>2</a:t>
            </a:fld>
            <a:endParaRPr lang="en-GB" alt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2950"/>
            <a:ext cx="4962525" cy="3722688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6463"/>
            <a:ext cx="4981575" cy="4467225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fr-FR">
              <a:latin typeface="Arial" charset="0"/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  <a:ea typeface="ＭＳ Ｐゴシック" charset="0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</a:defRPr>
            </a:lvl1pPr>
          </a:lstStyle>
          <a:p>
            <a:pPr>
              <a:defRPr/>
            </a:pPr>
            <a:fld id="{6F27FFF2-EA06-9E4D-B838-27D63D86BD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769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6F2BC-61B7-5A4F-8841-FD1B8C3FD2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218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98043-7BCC-A34C-B1CC-DA433B2D68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20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49BC0-0818-014C-A303-4D8A785098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02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6C507-EE3B-804B-9945-23616BA2A5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397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0CA64-16FD-344A-93BD-C31A841454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4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299DD-2729-3E46-880E-550A60573D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764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F99E4-540F-7C4E-9737-030167016E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46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FDC78-612E-C04A-A021-816786AC29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455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478D4-E230-8447-94CE-14C16283A4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39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F3293-147F-7E4B-B699-33D0CB5D14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63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0C17D7A1-BB6C-9046-8C1D-8143623D1B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89" r:id="rId8"/>
    <p:sldLayoutId id="2147483990" r:id="rId9"/>
    <p:sldLayoutId id="2147483991" r:id="rId10"/>
    <p:sldLayoutId id="214748399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MS PGothic" pitchFamily="34" charset="-128"/>
          <a:cs typeface="MS PGothic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itchFamily="34" charset="-128"/>
          <a:cs typeface="MS PGothic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itchFamily="34" charset="-128"/>
          <a:cs typeface="MS PGothic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itchFamily="34" charset="-128"/>
          <a:cs typeface="MS PGothic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itchFamily="34" charset="-128"/>
          <a:cs typeface="MS PGothic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79388" y="115888"/>
            <a:ext cx="84963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bg1"/>
                </a:solidFill>
              </a:rPr>
              <a:t>L’approche </a:t>
            </a:r>
            <a:r>
              <a:rPr lang="fr-FR" sz="3200" b="1" dirty="0" smtClean="0">
                <a:solidFill>
                  <a:schemeClr val="bg1"/>
                </a:solidFill>
              </a:rPr>
              <a:t>territoriale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9552" y="1456323"/>
            <a:ext cx="828092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/>
              <a:t>Il conviendrait de </a:t>
            </a:r>
            <a:r>
              <a:rPr lang="fr-FR" sz="2000" b="1" dirty="0"/>
              <a:t>promouvoir une approche territoriale </a:t>
            </a:r>
            <a:r>
              <a:rPr lang="fr-FR" sz="2000" dirty="0"/>
              <a:t>du </a:t>
            </a:r>
            <a:r>
              <a:rPr lang="fr-FR" sz="2000" dirty="0" smtClean="0"/>
              <a:t>développement. </a:t>
            </a:r>
            <a:r>
              <a:rPr lang="fr-FR" sz="2000" b="1" dirty="0" smtClean="0"/>
              <a:t>adaptée </a:t>
            </a:r>
            <a:r>
              <a:rPr lang="fr-FR" sz="2000" b="1" dirty="0"/>
              <a:t>aux caractéristiques et aux besoins d'un territoire</a:t>
            </a:r>
            <a:r>
              <a:rPr lang="fr-FR" sz="2000" dirty="0"/>
              <a:t>, </a:t>
            </a:r>
          </a:p>
          <a:p>
            <a:r>
              <a:rPr lang="fr-FR" sz="2000" dirty="0"/>
              <a:t> </a:t>
            </a:r>
          </a:p>
          <a:p>
            <a:r>
              <a:rPr lang="fr-FR" sz="2000" dirty="0"/>
              <a:t>L’approche territoriale du développement : processus </a:t>
            </a:r>
            <a:r>
              <a:rPr lang="fr-FR" sz="2000" b="1" dirty="0"/>
              <a:t>dynamique</a:t>
            </a:r>
            <a:r>
              <a:rPr lang="fr-FR" sz="2000" dirty="0"/>
              <a:t> à long terme </a:t>
            </a:r>
            <a:r>
              <a:rPr lang="fr-FR" sz="2000" b="1" dirty="0"/>
              <a:t>allant de la base vers le sommet</a:t>
            </a:r>
            <a:r>
              <a:rPr lang="fr-FR" sz="2000" dirty="0"/>
              <a:t> </a:t>
            </a:r>
            <a:endParaRPr lang="fr-FR" sz="2000" dirty="0" smtClean="0"/>
          </a:p>
          <a:p>
            <a:endParaRPr lang="fr-FR" sz="2000" dirty="0"/>
          </a:p>
          <a:p>
            <a:r>
              <a:rPr lang="fr-FR" sz="2000" b="1" dirty="0"/>
              <a:t>S’appuyant sur de multiples acteurs et secteurs</a:t>
            </a:r>
            <a:r>
              <a:rPr lang="fr-FR" sz="2000" dirty="0"/>
              <a:t>, dans le cadre duquel </a:t>
            </a:r>
            <a:r>
              <a:rPr lang="fr-FR" sz="2000" b="1" dirty="0"/>
              <a:t>plusieurs institutions et intervenants locaux collaborent pour définir des priorités et planifier et mettre en œuvre des stratégies de développement</a:t>
            </a:r>
            <a:r>
              <a:rPr lang="fr-FR" sz="2000" dirty="0"/>
              <a:t>. </a:t>
            </a:r>
          </a:p>
          <a:p>
            <a:r>
              <a:rPr lang="fr-FR" sz="2000" dirty="0"/>
              <a:t> </a:t>
            </a:r>
          </a:p>
          <a:p>
            <a:r>
              <a:rPr lang="fr-FR" sz="2000" dirty="0"/>
              <a:t>Grâce aux conseils des </a:t>
            </a:r>
            <a:r>
              <a:rPr lang="fr-FR" sz="2000" b="1" dirty="0"/>
              <a:t>autorités locales</a:t>
            </a:r>
            <a:r>
              <a:rPr lang="fr-FR" sz="2000" dirty="0"/>
              <a:t> et à la </a:t>
            </a:r>
            <a:r>
              <a:rPr lang="fr-FR" sz="2000" b="1" dirty="0"/>
              <a:t>mobilisation de capacités et de ressources supplémentaires privées et collectives</a:t>
            </a:r>
            <a:r>
              <a:rPr lang="fr-FR" sz="2000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755215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ChangeArrowheads="1"/>
          </p:cNvSpPr>
          <p:nvPr/>
        </p:nvSpPr>
        <p:spPr bwMode="auto">
          <a:xfrm>
            <a:off x="962025" y="-99392"/>
            <a:ext cx="81819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>
              <a:defRPr/>
            </a:pPr>
            <a:r>
              <a:rPr lang="fr-BE" sz="3200" b="1" dirty="0" smtClean="0">
                <a:solidFill>
                  <a:schemeClr val="bg1"/>
                </a:solidFill>
                <a:latin typeface="+mn-lt"/>
                <a:ea typeface="+mn-ea"/>
              </a:rPr>
              <a:t>Développement Territorial</a:t>
            </a:r>
            <a:endParaRPr lang="en-GB" sz="32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2291" name="Content Placeholder 2"/>
          <p:cNvSpPr txBox="1">
            <a:spLocks/>
          </p:cNvSpPr>
          <p:nvPr/>
        </p:nvSpPr>
        <p:spPr bwMode="auto">
          <a:xfrm>
            <a:off x="7740352" y="1681163"/>
            <a:ext cx="4932362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marL="0" lvl="1">
              <a:spcBef>
                <a:spcPct val="20000"/>
              </a:spcBef>
            </a:pPr>
            <a:endParaRPr lang="en-US" altLang="en-US" sz="1600" b="1"/>
          </a:p>
          <a:p>
            <a:pPr marL="0" lvl="1">
              <a:spcBef>
                <a:spcPct val="20000"/>
              </a:spcBef>
              <a:buFontTx/>
              <a:buAutoNum type="circleNumDbPlain"/>
            </a:pPr>
            <a:endParaRPr lang="en-GB" altLang="en-US" sz="1600" b="1"/>
          </a:p>
          <a:p>
            <a:pPr marL="0" lvl="1">
              <a:spcBef>
                <a:spcPct val="20000"/>
              </a:spcBef>
              <a:buFontTx/>
              <a:buAutoNum type="circleNumDbPlain"/>
            </a:pPr>
            <a:endParaRPr lang="en-GB" altLang="en-US" sz="1600" b="1"/>
          </a:p>
          <a:p>
            <a:pPr marL="0" lvl="1">
              <a:spcBef>
                <a:spcPct val="20000"/>
              </a:spcBef>
              <a:buFontTx/>
              <a:buAutoNum type="circleNumDbPlain"/>
            </a:pPr>
            <a:endParaRPr lang="en-US" altLang="en-US" sz="1600" b="1"/>
          </a:p>
          <a:p>
            <a:pPr marL="0" lvl="1">
              <a:spcBef>
                <a:spcPct val="20000"/>
              </a:spcBef>
              <a:buFontTx/>
              <a:buAutoNum type="circleNumDbPlain"/>
            </a:pPr>
            <a:endParaRPr lang="en-US" altLang="en-US" sz="1600" b="1"/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altLang="en-US" sz="1600" b="1"/>
          </a:p>
        </p:txBody>
      </p:sp>
      <p:sp>
        <p:nvSpPr>
          <p:cNvPr id="12292" name="Right Arrow 2"/>
          <p:cNvSpPr>
            <a:spLocks noChangeArrowheads="1"/>
          </p:cNvSpPr>
          <p:nvPr/>
        </p:nvSpPr>
        <p:spPr bwMode="auto">
          <a:xfrm>
            <a:off x="8410575" y="4437063"/>
            <a:ext cx="44450" cy="71437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marL="3175"/>
            <a:endParaRPr lang="en-US" altLang="en-US"/>
          </a:p>
        </p:txBody>
      </p:sp>
      <p:pic>
        <p:nvPicPr>
          <p:cNvPr id="12294" name="Picture 8" descr="U:\F1 to D2\1.2. Local Authorities\10. Decentralisation issues\Seminars\African Anglophone countries  November 2013\multileve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74" y="1196752"/>
            <a:ext cx="4117007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Down Arrow 27"/>
          <p:cNvSpPr>
            <a:spLocks noChangeArrowheads="1"/>
          </p:cNvSpPr>
          <p:nvPr/>
        </p:nvSpPr>
        <p:spPr bwMode="auto">
          <a:xfrm rot="16200000">
            <a:off x="4426968" y="2637929"/>
            <a:ext cx="557213" cy="411162"/>
          </a:xfrm>
          <a:prstGeom prst="downArrow">
            <a:avLst>
              <a:gd name="adj1" fmla="val 50000"/>
              <a:gd name="adj2" fmla="val 43042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1" name="Down Arrow 27"/>
          <p:cNvSpPr>
            <a:spLocks noChangeArrowheads="1"/>
          </p:cNvSpPr>
          <p:nvPr/>
        </p:nvSpPr>
        <p:spPr bwMode="auto">
          <a:xfrm rot="16200000">
            <a:off x="4426969" y="3347243"/>
            <a:ext cx="557213" cy="411162"/>
          </a:xfrm>
          <a:prstGeom prst="downArrow">
            <a:avLst>
              <a:gd name="adj1" fmla="val 50000"/>
              <a:gd name="adj2" fmla="val 43042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2" name="Down Arrow 27"/>
          <p:cNvSpPr>
            <a:spLocks noChangeArrowheads="1"/>
          </p:cNvSpPr>
          <p:nvPr/>
        </p:nvSpPr>
        <p:spPr bwMode="auto">
          <a:xfrm rot="16200000">
            <a:off x="4446245" y="4302918"/>
            <a:ext cx="557213" cy="411162"/>
          </a:xfrm>
          <a:prstGeom prst="downArrow">
            <a:avLst>
              <a:gd name="adj1" fmla="val 50000"/>
              <a:gd name="adj2" fmla="val 43042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4" name="Rectangle 30"/>
          <p:cNvSpPr>
            <a:spLocks noChangeArrowheads="1"/>
          </p:cNvSpPr>
          <p:nvPr/>
        </p:nvSpPr>
        <p:spPr bwMode="auto">
          <a:xfrm>
            <a:off x="4930433" y="1000806"/>
            <a:ext cx="4034055" cy="5740561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50000">
                <a:schemeClr val="bg1">
                  <a:alpha val="50000"/>
                </a:schemeClr>
              </a:gs>
              <a:gs pos="100000">
                <a:srgbClr val="FFFF99"/>
              </a:gs>
            </a:gsLst>
            <a:lin ang="5400000" scaled="1"/>
          </a:gradFill>
          <a:ln w="9525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ctr">
              <a:defRPr/>
            </a:pPr>
            <a:r>
              <a:rPr lang="fr-BE" sz="1800" dirty="0"/>
              <a:t>	</a:t>
            </a:r>
          </a:p>
          <a:p>
            <a:pPr>
              <a:defRPr/>
            </a:pPr>
            <a:endParaRPr lang="fr-FR" sz="1800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5003244" y="1291791"/>
            <a:ext cx="3888432" cy="2735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ctr">
              <a:defRPr/>
            </a:pPr>
            <a:r>
              <a:rPr lang="fr-BE" sz="1800" b="1" dirty="0"/>
              <a:t>DEVELOPPEMENT TERRITORIAL</a:t>
            </a:r>
          </a:p>
          <a:p>
            <a:pPr algn="ctr">
              <a:defRPr/>
            </a:pPr>
            <a:r>
              <a:rPr lang="fr-BE" sz="1800" dirty="0"/>
              <a:t>O</a:t>
            </a:r>
            <a:r>
              <a:rPr lang="fr-BE" sz="1800" dirty="0" smtClean="0"/>
              <a:t>n </a:t>
            </a:r>
            <a:r>
              <a:rPr lang="fr-BE" sz="1800" dirty="0"/>
              <a:t>ajoute la </a:t>
            </a:r>
            <a:r>
              <a:rPr lang="fr-BE" sz="1800" b="1" dirty="0"/>
              <a:t>dimension multi-niveau et intégré </a:t>
            </a:r>
            <a:endParaRPr lang="fr-BE" sz="1800" b="1" dirty="0" smtClean="0"/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fr-BE" sz="1800" b="1" dirty="0"/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fr-BE" sz="1800" b="1" dirty="0" smtClean="0"/>
              <a:t>Intégration </a:t>
            </a:r>
            <a:r>
              <a:rPr lang="fr-BE" sz="1800" b="1" dirty="0"/>
              <a:t>spatiale</a:t>
            </a:r>
            <a:r>
              <a:rPr lang="fr-BE" sz="1800" dirty="0"/>
              <a:t> : fait référence au développement </a:t>
            </a:r>
            <a:r>
              <a:rPr lang="fr-BE" sz="1800" b="1" dirty="0"/>
              <a:t>multisectoriel</a:t>
            </a:r>
            <a:r>
              <a:rPr lang="fr-BE" sz="1800" dirty="0"/>
              <a:t>  et «</a:t>
            </a:r>
            <a:r>
              <a:rPr lang="fr-BE" sz="1800" b="1" dirty="0"/>
              <a:t> horizontalement intégrée »</a:t>
            </a:r>
            <a:endParaRPr lang="en-GB" sz="1800" b="1" dirty="0"/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fr-BE" sz="1800" dirty="0" smtClean="0"/>
              <a:t>Dimension </a:t>
            </a:r>
            <a:r>
              <a:rPr lang="fr-BE" sz="1800" b="1" dirty="0"/>
              <a:t>géographique</a:t>
            </a:r>
            <a:r>
              <a:rPr lang="fr-BE" sz="1800" dirty="0"/>
              <a:t> : développement d’une </a:t>
            </a:r>
            <a:r>
              <a:rPr lang="fr-BE" sz="1800" b="1" dirty="0"/>
              <a:t>portion du territoire au niveau </a:t>
            </a:r>
            <a:r>
              <a:rPr lang="fr-BE" sz="1800" b="1" dirty="0" err="1"/>
              <a:t>sub</a:t>
            </a:r>
            <a:r>
              <a:rPr lang="fr-BE" sz="1800" b="1" dirty="0"/>
              <a:t>-national </a:t>
            </a:r>
            <a:r>
              <a:rPr lang="fr-BE" sz="1800" dirty="0"/>
              <a:t>(juridiction rural, urbaine,) ou un espace définit comme bassin versant, côtes, zones frontalières etc.. </a:t>
            </a:r>
            <a:endParaRPr lang="en-US" sz="1800" b="1" dirty="0">
              <a:solidFill>
                <a:schemeClr val="accent2">
                  <a:lumMod val="75000"/>
                </a:schemeClr>
              </a:solidFill>
              <a:ea typeface="ＭＳ Ｐゴシック" pitchFamily="34" charset="-128"/>
            </a:endParaRP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fr-FR" sz="1800" dirty="0" smtClean="0"/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fr-FR" sz="1800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42094" y="5949280"/>
            <a:ext cx="4090987" cy="649287"/>
          </a:xfrm>
          <a:prstGeom prst="rect">
            <a:avLst/>
          </a:prstGeom>
        </p:spPr>
        <p:txBody>
          <a:bodyPr/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MS PGothic" pitchFamily="34" charset="-128"/>
                <a:cs typeface="MS PGothic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  <a:cs typeface="MS PGothic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  <a:cs typeface="MS PGothic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  <a:cs typeface="MS PGothic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  <a:cs typeface="MS PGothic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>
              <a:defRPr/>
            </a:pPr>
            <a:r>
              <a:rPr lang="fr-FR" sz="1800" kern="0" dirty="0" smtClean="0">
                <a:latin typeface="Verdana" charset="0"/>
                <a:ea typeface="MS PGothic" charset="0"/>
              </a:rPr>
              <a:t>La dimension local et multi-acteurs et multi-niveau </a:t>
            </a:r>
          </a:p>
        </p:txBody>
      </p:sp>
    </p:spTree>
    <p:extLst>
      <p:ext uri="{BB962C8B-B14F-4D97-AF65-F5344CB8AC3E}">
        <p14:creationId xmlns:p14="http://schemas.microsoft.com/office/powerpoint/2010/main" val="95692364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95288" y="2133600"/>
            <a:ext cx="8208962" cy="2952750"/>
          </a:xfrm>
        </p:spPr>
        <p:txBody>
          <a:bodyPr/>
          <a:lstStyle/>
          <a:p>
            <a:pPr indent="0" algn="ctr" eaLnBrk="1" hangingPunct="1">
              <a:spcAft>
                <a:spcPts val="1000"/>
              </a:spcAft>
              <a:defRPr/>
            </a:pPr>
            <a:r>
              <a:rPr lang="fr-BE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fr-BE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r>
              <a:rPr lang="fr-BE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>MERCI</a:t>
            </a:r>
            <a:b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endParaRPr lang="en-GB" sz="4000">
              <a:latin typeface="Arial" charset="0"/>
              <a:ea typeface="MS PGothic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2443</TotalTime>
  <Words>106</Words>
  <Application>Microsoft Macintosh PowerPoint</Application>
  <PresentationFormat>On-screen Show (4:3)</PresentationFormat>
  <Paragraphs>25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blank</vt:lpstr>
      <vt:lpstr>PowerPoint Presentation</vt:lpstr>
      <vt:lpstr>PowerPoint Presentation</vt:lpstr>
      <vt:lpstr>  MERCI  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1.5  LA NOUVELLE VISION DE L'UE EN MATIERE DE DECENTRALISATION, DEVELOPPEMENT LOCAL ET DU ROLE DES AL  Jorge Rodríguez Bilbao  DEVCO UNITE DEVCO   B2 “ SOCIETE CIVILE-AUTORITES LOCALES”  COMISSION EUROPEENNE  SEMINAIRE REGIONAL  décentralisation &amp; Développement Local Pays de l'Afrique francophone  (Nouakchott, Mauritanie, 19-22  Mai  2014)</dc:title>
  <dc:creator>RODRIGUEZ BILBAO Jorge (DEVCO)</dc:creator>
  <cp:lastModifiedBy>Sahra El Fassi</cp:lastModifiedBy>
  <cp:revision>125</cp:revision>
  <dcterms:created xsi:type="dcterms:W3CDTF">2014-03-28T10:23:57Z</dcterms:created>
  <dcterms:modified xsi:type="dcterms:W3CDTF">2014-06-05T08:50:45Z</dcterms:modified>
</cp:coreProperties>
</file>