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03" r:id="rId1"/>
  </p:sldMasterIdLst>
  <p:notesMasterIdLst>
    <p:notesMasterId r:id="rId16"/>
  </p:notesMasterIdLst>
  <p:handoutMasterIdLst>
    <p:handoutMasterId r:id="rId17"/>
  </p:handoutMasterIdLst>
  <p:sldIdLst>
    <p:sldId id="413" r:id="rId2"/>
    <p:sldId id="271" r:id="rId3"/>
    <p:sldId id="361" r:id="rId4"/>
    <p:sldId id="441" r:id="rId5"/>
    <p:sldId id="440" r:id="rId6"/>
    <p:sldId id="432" r:id="rId7"/>
    <p:sldId id="378" r:id="rId8"/>
    <p:sldId id="416" r:id="rId9"/>
    <p:sldId id="438" r:id="rId10"/>
    <p:sldId id="405" r:id="rId11"/>
    <p:sldId id="420" r:id="rId12"/>
    <p:sldId id="421" r:id="rId13"/>
    <p:sldId id="422" r:id="rId14"/>
    <p:sldId id="442" r:id="rId1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1848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8" d="100"/>
          <a:sy n="58" d="100"/>
        </p:scale>
        <p:origin x="-1194" y="-9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handoutMaster" Target="handoutMasters/handoutMaster1.xml"/><Relationship Id="rId18" Type="http://schemas.openxmlformats.org/officeDocument/2006/relationships/printerSettings" Target="printerSettings/printerSettings1.bin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1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1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1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C9840586-CEED-FA46-A851-A4B6900A18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2578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1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itchFamily="1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044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044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1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44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DE25F483-E67C-6B46-918A-CD4B0F1456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201158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1" charset="0"/>
        <a:ea typeface="ＭＳ Ｐゴシック" pitchFamily="1" charset="-128"/>
        <a:cs typeface="ＭＳ Ｐゴシック" pitchFamily="1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1" charset="0"/>
        <a:ea typeface="ＭＳ Ｐゴシック" pitchFamily="1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1" charset="0"/>
        <a:ea typeface="ＭＳ Ｐゴシック" pitchFamily="1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1" charset="0"/>
        <a:ea typeface="ＭＳ Ｐゴシック" pitchFamily="1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1" charset="0"/>
        <a:ea typeface="ＭＳ Ｐゴシック" pitchFamily="1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B4BC4A-735D-7A44-82E4-06B820E24FFD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1C77FC-6C8E-1C42-971C-D6020ACADB46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9C05B85-8DEE-D74C-B2E1-B63934B6ACD8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C3AB163-7D42-5F4F-AE2F-B21DC7C54723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37D782-D7F1-9D41-AF7C-016AA4402D5B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39A25A-82B7-784D-9B9D-117AB10BF6E0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8CE94A-000B-204B-82D1-5F6189D41C32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737397-C28B-E54D-B50F-8C98385CA215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6C6A5F-EA98-784A-8D52-736202CF2626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578610-C756-E242-A22E-6B1CC96C3EA4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C832EE-26FB-BE4F-B027-DAB62E1DB7B6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A4183901-315A-734F-9032-A89CCB5E7260}" type="slidenum">
              <a:rPr lang="en-GB" smtClean="0"/>
              <a:pPr>
                <a:defRPr/>
              </a:pPr>
              <a:t>‹#›</a:t>
            </a:fld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3400" y="381000"/>
            <a:ext cx="7772400" cy="23622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GB" sz="3200" b="1" dirty="0">
                <a:latin typeface="Arial" charset="0"/>
                <a:ea typeface="ＭＳ Ｐゴシック" charset="0"/>
                <a:cs typeface="ＭＳ Ｐゴシック" charset="0"/>
              </a:rPr>
              <a:t/>
            </a:r>
            <a:br>
              <a:rPr lang="en-GB" sz="3200" b="1" dirty="0">
                <a:latin typeface="Arial" charset="0"/>
                <a:ea typeface="ＭＳ Ｐゴシック" charset="0"/>
                <a:cs typeface="ＭＳ Ｐゴシック" charset="0"/>
              </a:rPr>
            </a:br>
            <a:r>
              <a:rPr lang="en-GB" sz="3200" b="1" dirty="0" smtClean="0">
                <a:latin typeface="Arial" charset="0"/>
                <a:ea typeface="ＭＳ Ｐゴシック" charset="0"/>
                <a:cs typeface="ＭＳ Ｐゴシック" charset="0"/>
              </a:rPr>
              <a:t/>
            </a:r>
            <a:br>
              <a:rPr lang="en-GB" sz="3200" b="1" dirty="0" smtClean="0">
                <a:latin typeface="Arial" charset="0"/>
                <a:ea typeface="ＭＳ Ｐゴシック" charset="0"/>
                <a:cs typeface="ＭＳ Ｐゴシック" charset="0"/>
              </a:rPr>
            </a:br>
            <a:r>
              <a:rPr lang="en-GB" sz="3200" b="1" dirty="0">
                <a:latin typeface="Arial" charset="0"/>
                <a:ea typeface="ＭＳ Ｐゴシック" charset="0"/>
                <a:cs typeface="ＭＳ Ｐゴシック" charset="0"/>
              </a:rPr>
              <a:t/>
            </a:r>
            <a:br>
              <a:rPr lang="en-GB" sz="3200" b="1" dirty="0">
                <a:latin typeface="Arial" charset="0"/>
                <a:ea typeface="ＭＳ Ｐゴシック" charset="0"/>
                <a:cs typeface="ＭＳ Ｐゴシック" charset="0"/>
              </a:rPr>
            </a:br>
            <a:r>
              <a:rPr lang="en-GB" sz="4000" b="1" u="sng" dirty="0" smtClean="0">
                <a:latin typeface="Arial" charset="0"/>
                <a:ea typeface="ＭＳ Ｐゴシック" charset="0"/>
                <a:cs typeface="ＭＳ Ｐゴシック" charset="0"/>
              </a:rPr>
              <a:t>European </a:t>
            </a:r>
            <a:r>
              <a:rPr lang="en-GB" sz="4000" b="1" u="sng" dirty="0">
                <a:latin typeface="Arial" charset="0"/>
                <a:ea typeface="ＭＳ Ｐゴシック" charset="0"/>
                <a:cs typeface="ＭＳ Ｐゴシック" charset="0"/>
              </a:rPr>
              <a:t>Union</a:t>
            </a:r>
            <a:r>
              <a:rPr lang="en-GB" sz="4000" b="1" dirty="0">
                <a:latin typeface="Arial" charset="0"/>
                <a:ea typeface="ＭＳ Ｐゴシック" charset="0"/>
                <a:cs typeface="ＭＳ Ｐゴシック" charset="0"/>
              </a:rPr>
              <a:t/>
            </a:r>
            <a:br>
              <a:rPr lang="en-GB" sz="4000" b="1" dirty="0">
                <a:latin typeface="Arial" charset="0"/>
                <a:ea typeface="ＭＳ Ｐゴシック" charset="0"/>
                <a:cs typeface="ＭＳ Ｐゴシック" charset="0"/>
              </a:rPr>
            </a:br>
            <a:r>
              <a:rPr lang="en-GB" sz="3200" b="1" dirty="0">
                <a:latin typeface="Arial" charset="0"/>
                <a:ea typeface="ＭＳ Ｐゴシック" charset="0"/>
                <a:cs typeface="ＭＳ Ｐゴシック" charset="0"/>
              </a:rPr>
              <a:t>Regional Seminar on Decentralisation and Local Governance </a:t>
            </a:r>
            <a:r>
              <a:rPr lang="en-GB" sz="3200" b="1" dirty="0" smtClean="0">
                <a:latin typeface="Arial" charset="0"/>
                <a:ea typeface="ＭＳ Ｐゴシック" charset="0"/>
                <a:cs typeface="ＭＳ Ｐゴシック" charset="0"/>
              </a:rPr>
              <a:t/>
            </a:r>
            <a:br>
              <a:rPr lang="en-GB" sz="3200" b="1" dirty="0" smtClean="0">
                <a:latin typeface="Arial" charset="0"/>
                <a:ea typeface="ＭＳ Ｐゴシック" charset="0"/>
                <a:cs typeface="ＭＳ Ｐゴシック" charset="0"/>
              </a:rPr>
            </a:br>
            <a:r>
              <a:rPr lang="en-GB" sz="2700" b="1" dirty="0" smtClean="0">
                <a:solidFill>
                  <a:srgbClr val="217436"/>
                </a:solidFill>
                <a:latin typeface="Arial" charset="0"/>
                <a:ea typeface="ＭＳ Ｐゴシック" charset="0"/>
                <a:cs typeface="ＭＳ Ｐゴシック" charset="0"/>
              </a:rPr>
              <a:t>Nairobi</a:t>
            </a:r>
            <a:br>
              <a:rPr lang="en-GB" sz="2700" b="1" dirty="0" smtClean="0">
                <a:solidFill>
                  <a:srgbClr val="217436"/>
                </a:solidFill>
                <a:latin typeface="Arial" charset="0"/>
                <a:ea typeface="ＭＳ Ｐゴシック" charset="0"/>
                <a:cs typeface="ＭＳ Ｐゴシック" charset="0"/>
              </a:rPr>
            </a:br>
            <a:r>
              <a:rPr lang="en-GB" sz="2700" b="1" dirty="0" smtClean="0">
                <a:solidFill>
                  <a:srgbClr val="217436"/>
                </a:solidFill>
                <a:latin typeface="Arial" charset="0"/>
                <a:ea typeface="ＭＳ Ｐゴシック" charset="0"/>
                <a:cs typeface="ＭＳ Ｐゴシック" charset="0"/>
              </a:rPr>
              <a:t>11 November 2011</a:t>
            </a:r>
            <a:endParaRPr lang="en-US" sz="2700" b="1" dirty="0">
              <a:solidFill>
                <a:srgbClr val="217436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536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2895600"/>
            <a:ext cx="6400800" cy="3352800"/>
          </a:xfrm>
        </p:spPr>
        <p:txBody>
          <a:bodyPr>
            <a:normAutofit fontScale="92500"/>
          </a:bodyPr>
          <a:lstStyle/>
          <a:p>
            <a:pPr eaLnBrk="1" hangingPunct="1"/>
            <a:r>
              <a:rPr lang="en-GB" sz="3000" b="1" i="1" dirty="0">
                <a:solidFill>
                  <a:schemeClr val="bg2">
                    <a:lumMod val="10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rPr>
              <a:t>Session 1.2: Setting the Stage</a:t>
            </a:r>
            <a:r>
              <a:rPr lang="en-GB" sz="3000" b="1" i="1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rPr>
              <a:t>/</a:t>
            </a:r>
          </a:p>
          <a:p>
            <a:pPr eaLnBrk="1" hangingPunct="1"/>
            <a:r>
              <a:rPr lang="en-GB" sz="3000" b="1" i="1" dirty="0" smtClean="0">
                <a:solidFill>
                  <a:schemeClr val="bg2">
                    <a:lumMod val="10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rPr>
              <a:t>Looking </a:t>
            </a:r>
            <a:r>
              <a:rPr lang="en-GB" sz="3000" b="1" i="1" dirty="0">
                <a:solidFill>
                  <a:schemeClr val="bg2">
                    <a:lumMod val="10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rPr>
              <a:t>Back</a:t>
            </a:r>
          </a:p>
          <a:p>
            <a:pPr eaLnBrk="1" hangingPunct="1"/>
            <a:r>
              <a:rPr lang="en-GB" sz="3200" b="1" dirty="0" smtClean="0">
                <a:solidFill>
                  <a:schemeClr val="accent3">
                    <a:lumMod val="50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rPr>
              <a:t>Regional Decentralisation </a:t>
            </a:r>
            <a:r>
              <a:rPr lang="en-GB" sz="3200" b="1" dirty="0">
                <a:solidFill>
                  <a:schemeClr val="accent3">
                    <a:lumMod val="50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rPr>
              <a:t>Trends, Challenges and </a:t>
            </a:r>
            <a:r>
              <a:rPr lang="en-GB" sz="3200" b="1" dirty="0" smtClean="0">
                <a:solidFill>
                  <a:schemeClr val="accent3">
                    <a:lumMod val="50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rPr>
              <a:t>Strategies</a:t>
            </a:r>
          </a:p>
          <a:p>
            <a:pPr eaLnBrk="1" hangingPunct="1"/>
            <a:endParaRPr lang="en-US" sz="2200" b="1" dirty="0">
              <a:solidFill>
                <a:schemeClr val="bg2">
                  <a:lumMod val="25000"/>
                </a:schemeClr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GB" sz="2200" b="1" dirty="0" smtClean="0">
                <a:solidFill>
                  <a:schemeClr val="bg2">
                    <a:lumMod val="25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rPr>
              <a:t>Paul Smoke</a:t>
            </a:r>
            <a:endParaRPr lang="en-GB" sz="2200" b="1" dirty="0">
              <a:solidFill>
                <a:schemeClr val="bg2">
                  <a:lumMod val="25000"/>
                </a:schemeClr>
              </a:solidFill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/>
            <a:r>
              <a:rPr lang="en-GB" sz="2200" b="1" dirty="0" smtClean="0">
                <a:solidFill>
                  <a:schemeClr val="bg2">
                    <a:lumMod val="25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rPr>
              <a:t>New </a:t>
            </a:r>
            <a:r>
              <a:rPr lang="en-GB" sz="2200" b="1" dirty="0">
                <a:solidFill>
                  <a:schemeClr val="bg2">
                    <a:lumMod val="25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rPr>
              <a:t>York University</a:t>
            </a:r>
          </a:p>
          <a:p>
            <a:pPr eaLnBrk="1" hangingPunct="1"/>
            <a:endParaRPr lang="en-US" sz="2200" b="1" dirty="0" smtClean="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/>
            <a:endParaRPr lang="en-US" sz="2400" b="1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/>
            <a:endParaRPr lang="en-US" sz="2400" b="1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800" b="1" dirty="0" smtClean="0">
                <a:latin typeface="Arial" charset="0"/>
                <a:ea typeface="ＭＳ Ｐゴシック" charset="0"/>
                <a:cs typeface="ＭＳ Ｐゴシック" charset="0"/>
              </a:rPr>
              <a:t>Build on positive aspects of the system</a:t>
            </a:r>
            <a:r>
              <a:rPr lang="en-US" sz="2800" dirty="0" smtClean="0">
                <a:latin typeface="Arial" charset="0"/>
                <a:ea typeface="ＭＳ Ｐゴシック" charset="0"/>
                <a:cs typeface="ＭＳ Ｐゴシック" charset="0"/>
              </a:rPr>
              <a:t> where success is more likely (where feasible)</a:t>
            </a:r>
          </a:p>
          <a:p>
            <a:pPr eaLnBrk="1" hangingPunct="1">
              <a:lnSpc>
                <a:spcPct val="70000"/>
              </a:lnSpc>
            </a:pPr>
            <a:r>
              <a:rPr lang="en-US" sz="2800" b="1" dirty="0" smtClean="0">
                <a:latin typeface="Arial" charset="0"/>
                <a:ea typeface="ＭＳ Ｐゴシック" charset="0"/>
                <a:cs typeface="ＭＳ Ｐゴシック" charset="0"/>
              </a:rPr>
              <a:t>Use a clearly defined starting point</a:t>
            </a:r>
            <a:r>
              <a:rPr lang="en-US" sz="2800" dirty="0" smtClean="0">
                <a:latin typeface="Arial" charset="0"/>
                <a:ea typeface="ＭＳ Ｐゴシック" charset="0"/>
                <a:cs typeface="ＭＳ Ｐゴシック" charset="0"/>
              </a:rPr>
              <a:t> consistent with the capacity and/or performance of subnational governments (may be asymmetric) </a:t>
            </a:r>
          </a:p>
          <a:p>
            <a:pPr eaLnBrk="1" hangingPunct="1">
              <a:lnSpc>
                <a:spcPct val="70000"/>
              </a:lnSpc>
            </a:pPr>
            <a:r>
              <a:rPr lang="en-US" sz="2800" dirty="0" smtClean="0">
                <a:latin typeface="Arial" charset="0"/>
                <a:ea typeface="ＭＳ Ｐゴシック" charset="0"/>
                <a:cs typeface="ＭＳ Ｐゴシック" charset="0"/>
              </a:rPr>
              <a:t>Aspects of reform (administrative, fiscal, political) should be </a:t>
            </a:r>
            <a:r>
              <a:rPr lang="en-US" sz="2800" b="1" dirty="0" smtClean="0">
                <a:latin typeface="Arial" charset="0"/>
                <a:ea typeface="ＭＳ Ｐゴシック" charset="0"/>
                <a:cs typeface="ＭＳ Ｐゴシック" charset="0"/>
              </a:rPr>
              <a:t>integrated</a:t>
            </a:r>
            <a:r>
              <a:rPr lang="en-US" sz="2800" dirty="0" smtClean="0">
                <a:latin typeface="Arial" charset="0"/>
                <a:ea typeface="ＭＳ Ｐゴシック" charset="0"/>
                <a:cs typeface="ＭＳ Ｐゴシック" charset="0"/>
              </a:rPr>
              <a:t> (even if initially at a basic level depending on context)</a:t>
            </a:r>
          </a:p>
          <a:p>
            <a:pPr>
              <a:lnSpc>
                <a:spcPct val="70000"/>
              </a:lnSpc>
            </a:pPr>
            <a:r>
              <a:rPr lang="en-US" sz="2800" dirty="0" smtClean="0">
                <a:latin typeface="Arial" charset="0"/>
                <a:ea typeface="ＭＳ Ｐゴシック" charset="0"/>
                <a:cs typeface="ＭＳ Ｐゴシック" charset="0"/>
              </a:rPr>
              <a:t>Link technical reforms to </a:t>
            </a:r>
            <a:r>
              <a:rPr lang="en-US" sz="2800" b="1" dirty="0" smtClean="0">
                <a:latin typeface="Arial" charset="0"/>
                <a:ea typeface="ＭＳ Ｐゴシック" charset="0"/>
                <a:cs typeface="ＭＳ Ｐゴシック" charset="0"/>
              </a:rPr>
              <a:t>specific functions that are going to be undertaken</a:t>
            </a:r>
            <a:r>
              <a:rPr lang="en-US" sz="2800" dirty="0" smtClean="0">
                <a:latin typeface="Arial" charset="0"/>
                <a:ea typeface="ＭＳ Ｐゴシック" charset="0"/>
                <a:cs typeface="ＭＳ Ｐゴシック" charset="0"/>
              </a:rPr>
              <a:t>, such as service delivery or revenue generation</a:t>
            </a:r>
          </a:p>
          <a:p>
            <a:pPr>
              <a:lnSpc>
                <a:spcPct val="70000"/>
              </a:lnSpc>
            </a:pPr>
            <a:r>
              <a:rPr lang="en-US" sz="2800" dirty="0" smtClean="0">
                <a:latin typeface="Arial" charset="0"/>
                <a:ea typeface="ＭＳ Ｐゴシック" charset="0"/>
                <a:cs typeface="ＭＳ Ｐゴシック" charset="0"/>
              </a:rPr>
              <a:t>Further assumption of desired responsibilities/ </a:t>
            </a:r>
            <a:r>
              <a:rPr lang="en-US" sz="2800" dirty="0" err="1" smtClean="0">
                <a:latin typeface="Arial" charset="0"/>
                <a:ea typeface="ＭＳ Ｐゴシック" charset="0"/>
                <a:cs typeface="ＭＳ Ｐゴシック" charset="0"/>
              </a:rPr>
              <a:t>behaviours</a:t>
            </a:r>
            <a:r>
              <a:rPr lang="en-US" sz="2800" dirty="0" smtClean="0">
                <a:latin typeface="Arial" charset="0"/>
                <a:ea typeface="ＭＳ Ｐゴシック" charset="0"/>
                <a:cs typeface="ＭＳ Ｐゴシック" charset="0"/>
              </a:rPr>
              <a:t> should </a:t>
            </a:r>
            <a:r>
              <a:rPr lang="en-US" sz="2800" b="1" dirty="0" smtClean="0">
                <a:latin typeface="Arial" charset="0"/>
                <a:ea typeface="ＭＳ Ｐゴシック" charset="0"/>
                <a:cs typeface="ＭＳ Ｐゴシック" charset="0"/>
              </a:rPr>
              <a:t>build progressively and according to clear criteria</a:t>
            </a:r>
            <a:r>
              <a:rPr lang="en-US" sz="2800" dirty="0" smtClean="0">
                <a:latin typeface="Arial" charset="0"/>
                <a:ea typeface="ＭＳ Ｐゴシック" charset="0"/>
                <a:cs typeface="ＭＳ Ｐゴシック" charset="0"/>
              </a:rPr>
              <a:t> on earlier steps</a:t>
            </a:r>
          </a:p>
          <a:p>
            <a:pPr marL="0" indent="0" eaLnBrk="1" hangingPunct="1">
              <a:lnSpc>
                <a:spcPct val="90000"/>
              </a:lnSpc>
              <a:buNone/>
            </a:pPr>
            <a:endParaRPr lang="en-US" sz="2800" dirty="0" smtClean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5601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C4B23935-BC03-024B-AD47-058264DB1D3B}" type="slidenum">
              <a:rPr lang="en-GB" sz="1400"/>
              <a:pPr eaLnBrk="1" hangingPunct="1"/>
              <a:t>10</a:t>
            </a:fld>
            <a:endParaRPr lang="en-GB" sz="1400"/>
          </a:p>
        </p:txBody>
      </p:sp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b="1" u="sng" dirty="0">
                <a:solidFill>
                  <a:srgbClr val="217436"/>
                </a:solidFill>
                <a:latin typeface="Arial" charset="0"/>
                <a:ea typeface="ＭＳ Ｐゴシック" charset="0"/>
                <a:cs typeface="ＭＳ Ｐゴシック" charset="0"/>
              </a:rPr>
              <a:t>V</a:t>
            </a:r>
            <a:r>
              <a:rPr lang="en-US" sz="3200" b="1" u="sng" dirty="0" smtClean="0">
                <a:solidFill>
                  <a:srgbClr val="217436"/>
                </a:solidFill>
                <a:latin typeface="Arial" charset="0"/>
                <a:ea typeface="ＭＳ Ｐゴシック" charset="0"/>
                <a:cs typeface="ＭＳ Ｐゴシック" charset="0"/>
              </a:rPr>
              <a:t>. Need </a:t>
            </a:r>
            <a:r>
              <a:rPr lang="en-US" sz="3200" b="1" u="sng" dirty="0">
                <a:solidFill>
                  <a:srgbClr val="217436"/>
                </a:solidFill>
                <a:latin typeface="Arial" charset="0"/>
                <a:ea typeface="ＭＳ Ｐゴシック" charset="0"/>
                <a:cs typeface="ＭＳ Ｐゴシック" charset="0"/>
              </a:rPr>
              <a:t>for </a:t>
            </a:r>
            <a:r>
              <a:rPr lang="en-US" sz="3200" b="1" u="sng" dirty="0" smtClean="0">
                <a:solidFill>
                  <a:srgbClr val="217436"/>
                </a:solidFill>
                <a:latin typeface="Arial" charset="0"/>
                <a:ea typeface="ＭＳ Ｐゴシック" charset="0"/>
                <a:cs typeface="ＭＳ Ｐゴシック" charset="0"/>
              </a:rPr>
              <a:t>an Strategic Implementation:</a:t>
            </a:r>
            <a:r>
              <a:rPr lang="en-US" sz="3200" b="1" u="sng" dirty="0" smtClean="0">
                <a:latin typeface="Arial" charset="0"/>
                <a:ea typeface="ＭＳ Ｐゴシック" charset="0"/>
                <a:cs typeface="ＭＳ Ｐゴシック" charset="0"/>
              </a:rPr>
              <a:t/>
            </a:r>
            <a:br>
              <a:rPr lang="en-US" sz="3200" b="1" u="sng" dirty="0" smtClean="0">
                <a:latin typeface="Arial" charset="0"/>
                <a:ea typeface="ＭＳ Ｐゴシック" charset="0"/>
                <a:cs typeface="ＭＳ Ｐゴシック" charset="0"/>
              </a:rPr>
            </a:br>
            <a:r>
              <a:rPr lang="en-US" sz="3200" b="1" dirty="0" smtClean="0">
                <a:latin typeface="Arial" charset="0"/>
                <a:ea typeface="ＭＳ Ｐゴシック" charset="0"/>
                <a:cs typeface="ＭＳ Ｐゴシック" charset="0"/>
              </a:rPr>
              <a:t>Tactical Entry Points/Sequencing</a:t>
            </a:r>
            <a:endParaRPr lang="en-GB" sz="3200" b="1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524000"/>
            <a:ext cx="8229600" cy="5029200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endParaRPr lang="en-US" sz="2800" b="1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80000"/>
              </a:lnSpc>
            </a:pPr>
            <a:r>
              <a:rPr lang="en-US" sz="2800" b="1" dirty="0" smtClean="0">
                <a:latin typeface="Arial" charset="0"/>
                <a:ea typeface="ＭＳ Ｐゴシック" charset="0"/>
                <a:cs typeface="ＭＳ Ｐゴシック" charset="0"/>
              </a:rPr>
              <a:t>Work </a:t>
            </a:r>
            <a:r>
              <a:rPr lang="en-US" sz="2800" b="1" dirty="0">
                <a:latin typeface="Arial" charset="0"/>
                <a:ea typeface="ＭＳ Ｐゴシック" charset="0"/>
                <a:cs typeface="ＭＳ Ｐゴシック" charset="0"/>
              </a:rPr>
              <a:t>with willing partners </a:t>
            </a:r>
            <a:r>
              <a:rPr lang="en-US" sz="2800" dirty="0" smtClean="0">
                <a:latin typeface="Arial" charset="0"/>
                <a:ea typeface="ＭＳ Ｐゴシック" charset="0"/>
                <a:cs typeface="ＭＳ Ｐゴシック" charset="0"/>
              </a:rPr>
              <a:t>(governmental and nongovernmental) in early </a:t>
            </a:r>
            <a:r>
              <a:rPr lang="en-US" sz="2800" dirty="0">
                <a:latin typeface="Arial" charset="0"/>
                <a:ea typeface="ＭＳ Ｐゴシック" charset="0"/>
                <a:cs typeface="ＭＳ Ｐゴシック" charset="0"/>
              </a:rPr>
              <a:t>stages </a:t>
            </a:r>
            <a:r>
              <a:rPr lang="en-US" sz="2800" dirty="0" smtClean="0">
                <a:latin typeface="Arial" charset="0"/>
                <a:ea typeface="ＭＳ Ｐゴシック" charset="0"/>
                <a:cs typeface="ＭＳ Ｐゴシック" charset="0"/>
              </a:rPr>
              <a:t>rather </a:t>
            </a:r>
            <a:r>
              <a:rPr lang="en-US" sz="2800" dirty="0">
                <a:latin typeface="Arial" charset="0"/>
                <a:ea typeface="ＭＳ Ｐゴシック" charset="0"/>
                <a:cs typeface="ＭＳ Ｐゴシック" charset="0"/>
              </a:rPr>
              <a:t>than </a:t>
            </a:r>
            <a:r>
              <a:rPr lang="en-US" sz="2800" dirty="0" smtClean="0">
                <a:latin typeface="Arial" charset="0"/>
                <a:ea typeface="ＭＳ Ｐゴシック" charset="0"/>
                <a:cs typeface="ＭＳ Ｐゴシック" charset="0"/>
              </a:rPr>
              <a:t>force </a:t>
            </a:r>
            <a:r>
              <a:rPr lang="en-US" sz="2800" dirty="0">
                <a:latin typeface="Arial" charset="0"/>
                <a:ea typeface="ＭＳ Ｐゴシック" charset="0"/>
                <a:cs typeface="ＭＳ Ｐゴシック" charset="0"/>
              </a:rPr>
              <a:t>initial changes where </a:t>
            </a:r>
            <a:r>
              <a:rPr lang="en-US" sz="2800" dirty="0" smtClean="0">
                <a:latin typeface="Arial" charset="0"/>
                <a:ea typeface="ＭＳ Ｐゴシック" charset="0"/>
                <a:cs typeface="ＭＳ Ｐゴシック" charset="0"/>
              </a:rPr>
              <a:t>resistance is likely</a:t>
            </a:r>
            <a:endParaRPr lang="en-US" sz="2800" b="1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80000"/>
              </a:lnSpc>
            </a:pPr>
            <a:r>
              <a:rPr lang="en-US" sz="2800" dirty="0">
                <a:latin typeface="Arial" charset="0"/>
                <a:ea typeface="ＭＳ Ｐゴシック" charset="0"/>
                <a:cs typeface="ＭＳ Ｐゴシック" charset="0"/>
              </a:rPr>
              <a:t>S</a:t>
            </a:r>
            <a:r>
              <a:rPr lang="en-US" sz="2800" dirty="0" smtClean="0">
                <a:latin typeface="Arial" charset="0"/>
                <a:ea typeface="ＭＳ Ｐゴシック" charset="0"/>
                <a:cs typeface="ＭＳ Ｐゴシック" charset="0"/>
              </a:rPr>
              <a:t>tarting </a:t>
            </a:r>
            <a:r>
              <a:rPr lang="en-US" sz="2800" dirty="0">
                <a:latin typeface="Arial" charset="0"/>
                <a:ea typeface="ＭＳ Ｐゴシック" charset="0"/>
                <a:cs typeface="ＭＳ Ｐゴシック" charset="0"/>
              </a:rPr>
              <a:t>points </a:t>
            </a:r>
            <a:r>
              <a:rPr lang="en-US" sz="2800" dirty="0" smtClean="0">
                <a:latin typeface="Arial" charset="0"/>
                <a:ea typeface="ＭＳ Ｐゴシック" charset="0"/>
                <a:cs typeface="ＭＳ Ｐゴシック" charset="0"/>
              </a:rPr>
              <a:t>and steps for </a:t>
            </a:r>
            <a:r>
              <a:rPr lang="en-US" sz="2800" dirty="0">
                <a:latin typeface="Arial" charset="0"/>
                <a:ea typeface="ＭＳ Ｐゴシック" charset="0"/>
                <a:cs typeface="ＭＳ Ｐゴシック" charset="0"/>
              </a:rPr>
              <a:t>reform may be </a:t>
            </a:r>
            <a:r>
              <a:rPr lang="en-US" sz="2800" b="1" dirty="0">
                <a:latin typeface="Arial" charset="0"/>
                <a:ea typeface="ＭＳ Ｐゴシック" charset="0"/>
                <a:cs typeface="ＭＳ Ｐゴシック" charset="0"/>
              </a:rPr>
              <a:t>partially negotiated</a:t>
            </a:r>
            <a:r>
              <a:rPr lang="en-US" sz="2800" dirty="0">
                <a:latin typeface="Arial" charset="0"/>
                <a:ea typeface="ＭＳ Ｐゴシック" charset="0"/>
                <a:cs typeface="ＭＳ Ｐゴシック" charset="0"/>
              </a:rPr>
              <a:t> with </a:t>
            </a:r>
            <a:r>
              <a:rPr lang="en-US" sz="2800" dirty="0" smtClean="0">
                <a:latin typeface="Arial" charset="0"/>
                <a:ea typeface="ＭＳ Ｐゴシック" charset="0"/>
                <a:cs typeface="ＭＳ Ｐゴシック" charset="0"/>
              </a:rPr>
              <a:t>LGs </a:t>
            </a:r>
            <a:r>
              <a:rPr lang="en-US" sz="2800" dirty="0">
                <a:latin typeface="Arial" charset="0"/>
                <a:ea typeface="ＭＳ Ｐゴシック" charset="0"/>
                <a:cs typeface="ＭＳ Ｐゴシック" charset="0"/>
              </a:rPr>
              <a:t>and other actors, placing some responsibility on them for what they agree </a:t>
            </a:r>
            <a:r>
              <a:rPr lang="en-US" sz="2800" dirty="0" smtClean="0">
                <a:latin typeface="Arial" charset="0"/>
                <a:ea typeface="ＭＳ Ｐゴシック" charset="0"/>
                <a:cs typeface="ＭＳ Ｐゴシック" charset="0"/>
              </a:rPr>
              <a:t>to undertake</a:t>
            </a:r>
            <a:endParaRPr lang="en-US" sz="28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80000"/>
              </a:lnSpc>
            </a:pPr>
            <a:r>
              <a:rPr lang="en-US" sz="2800" b="1" dirty="0">
                <a:latin typeface="Arial" charset="0"/>
                <a:ea typeface="ＭＳ Ｐゴシック" charset="0"/>
                <a:cs typeface="ＭＳ Ｐゴシック" charset="0"/>
              </a:rPr>
              <a:t>Establish a coordinating mechanism</a:t>
            </a:r>
            <a:r>
              <a:rPr lang="en-US" sz="2800" dirty="0">
                <a:latin typeface="Arial" charset="0"/>
                <a:ea typeface="ＭＳ Ｐゴシック" charset="0"/>
                <a:cs typeface="ＭＳ Ｐゴシック" charset="0"/>
              </a:rPr>
              <a:t> to </a:t>
            </a:r>
            <a:r>
              <a:rPr lang="en-US" sz="2800" dirty="0" smtClean="0">
                <a:latin typeface="Arial" charset="0"/>
                <a:ea typeface="ＭＳ Ｐゴシック" charset="0"/>
                <a:cs typeface="ＭＳ Ｐゴシック" charset="0"/>
              </a:rPr>
              <a:t>manage </a:t>
            </a:r>
            <a:r>
              <a:rPr lang="en-US" sz="2800" dirty="0">
                <a:latin typeface="Arial" charset="0"/>
                <a:ea typeface="ＭＳ Ｐゴシック" charset="0"/>
                <a:cs typeface="ＭＳ Ｐゴシック" charset="0"/>
              </a:rPr>
              <a:t>the implementation process; </a:t>
            </a:r>
            <a:r>
              <a:rPr lang="en-US" sz="2800" dirty="0" smtClean="0">
                <a:latin typeface="Arial" charset="0"/>
                <a:ea typeface="ＭＳ Ｐゴシック" charset="0"/>
                <a:cs typeface="ＭＳ Ｐゴシック" charset="0"/>
              </a:rPr>
              <a:t>global experience </a:t>
            </a:r>
            <a:r>
              <a:rPr lang="en-US" sz="2800" dirty="0">
                <a:latin typeface="Arial" charset="0"/>
                <a:ea typeface="ＭＳ Ｐゴシック" charset="0"/>
                <a:cs typeface="ＭＳ Ｐゴシック" charset="0"/>
              </a:rPr>
              <a:t>suggests that an effective </a:t>
            </a:r>
            <a:r>
              <a:rPr lang="en-US" sz="2800" dirty="0" smtClean="0">
                <a:latin typeface="Arial" charset="0"/>
                <a:ea typeface="ＭＳ Ｐゴシック" charset="0"/>
                <a:cs typeface="ＭＳ Ｐゴシック" charset="0"/>
              </a:rPr>
              <a:t>mechanism </a:t>
            </a:r>
            <a:r>
              <a:rPr lang="en-US" sz="2800" dirty="0">
                <a:latin typeface="Arial" charset="0"/>
                <a:ea typeface="ＭＳ Ｐゴシック" charset="0"/>
                <a:cs typeface="ＭＳ Ｐゴシック" charset="0"/>
              </a:rPr>
              <a:t>must have broad credibility (be as neutral as possible), be at a high level in the bureaucracy, and have authority to negotiate and enforce compliance with reforms as </a:t>
            </a:r>
            <a:r>
              <a:rPr lang="en-US" sz="2800" dirty="0" smtClean="0">
                <a:latin typeface="Arial" charset="0"/>
                <a:ea typeface="ＭＳ Ｐゴシック" charset="0"/>
                <a:cs typeface="ＭＳ Ｐゴシック" charset="0"/>
              </a:rPr>
              <a:t>needed</a:t>
            </a:r>
            <a:endParaRPr lang="en-US" sz="28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>
              <a:lnSpc>
                <a:spcPct val="70000"/>
              </a:lnSpc>
            </a:pPr>
            <a:endParaRPr lang="en-US" sz="28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70000"/>
              </a:lnSpc>
            </a:pPr>
            <a:endParaRPr lang="en-US" sz="280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764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60EDF7FC-85C5-7943-8FB2-9490B2900142}" type="slidenum">
              <a:rPr lang="en-GB" sz="1400"/>
              <a:pPr eaLnBrk="1" hangingPunct="1"/>
              <a:t>11</a:t>
            </a:fld>
            <a:endParaRPr lang="en-GB" sz="1400"/>
          </a:p>
        </p:txBody>
      </p:sp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b="1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3200" b="1" dirty="0" smtClean="0">
                <a:latin typeface="Arial" charset="0"/>
                <a:ea typeface="ＭＳ Ｐゴシック" charset="0"/>
                <a:cs typeface="ＭＳ Ｐゴシック" charset="0"/>
              </a:rPr>
              <a:t>Crafting Political </a:t>
            </a:r>
            <a:r>
              <a:rPr lang="en-US" sz="3200" b="1" dirty="0">
                <a:latin typeface="Arial" charset="0"/>
                <a:ea typeface="ＭＳ Ｐゴシック" charset="0"/>
                <a:cs typeface="ＭＳ Ｐゴシック" charset="0"/>
              </a:rPr>
              <a:t>Agreements and Institutional Arrangements</a:t>
            </a:r>
            <a:endParaRPr lang="en-US" sz="320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95400"/>
            <a:ext cx="8229600" cy="53340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</a:pPr>
            <a:r>
              <a:rPr lang="en-US" sz="2800" dirty="0">
                <a:latin typeface="Arial" charset="0"/>
                <a:ea typeface="ＭＳ Ｐゴシック" charset="0"/>
                <a:cs typeface="ＭＳ Ｐゴシック" charset="0"/>
              </a:rPr>
              <a:t>Provide strong </a:t>
            </a:r>
            <a:r>
              <a:rPr lang="en-US" sz="2800" b="1" dirty="0">
                <a:latin typeface="Arial" charset="0"/>
                <a:ea typeface="ＭＳ Ｐゴシック" charset="0"/>
                <a:cs typeface="ＭＳ Ｐゴシック" charset="0"/>
              </a:rPr>
              <a:t>positive/negative incentives</a:t>
            </a:r>
            <a:r>
              <a:rPr lang="en-US" sz="2800" dirty="0">
                <a:latin typeface="Arial" charset="0"/>
                <a:ea typeface="ＭＳ Ｐゴシック" charset="0"/>
                <a:cs typeface="ＭＳ Ｐゴシック" charset="0"/>
              </a:rPr>
              <a:t> for local governments/other actors to achieve desired and agreed goals </a:t>
            </a:r>
          </a:p>
          <a:p>
            <a:pPr eaLnBrk="1" hangingPunct="1">
              <a:lnSpc>
                <a:spcPct val="80000"/>
              </a:lnSpc>
            </a:pPr>
            <a:r>
              <a:rPr lang="en-US" sz="2800" dirty="0">
                <a:latin typeface="Arial" charset="0"/>
                <a:ea typeface="ＭＳ Ｐゴシック" charset="0"/>
                <a:cs typeface="ＭＳ Ｐゴシック" charset="0"/>
              </a:rPr>
              <a:t>A</a:t>
            </a:r>
            <a:r>
              <a:rPr lang="en-US" sz="2800" dirty="0" smtClean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2800" dirty="0">
                <a:latin typeface="Arial" charset="0"/>
                <a:ea typeface="ＭＳ Ｐゴシック" charset="0"/>
                <a:cs typeface="ＭＳ Ｐゴシック" charset="0"/>
              </a:rPr>
              <a:t>coordinating body should </a:t>
            </a:r>
            <a:r>
              <a:rPr lang="en-US" sz="2800" b="1" dirty="0">
                <a:latin typeface="Arial" charset="0"/>
                <a:ea typeface="ＭＳ Ｐゴシック" charset="0"/>
                <a:cs typeface="ＭＳ Ｐゴシック" charset="0"/>
              </a:rPr>
              <a:t>oversee implementation </a:t>
            </a:r>
            <a:r>
              <a:rPr lang="en-US" sz="2800" dirty="0">
                <a:latin typeface="Arial" charset="0"/>
                <a:ea typeface="ＭＳ Ｐゴシック" charset="0"/>
                <a:cs typeface="ＭＳ Ｐゴシック" charset="0"/>
              </a:rPr>
              <a:t>to ensure that all parties—central, local, external—meet  responsibilities as per the legal framework and agreements</a:t>
            </a:r>
          </a:p>
          <a:p>
            <a:pPr eaLnBrk="1" hangingPunct="1">
              <a:lnSpc>
                <a:spcPct val="80000"/>
              </a:lnSpc>
            </a:pPr>
            <a:r>
              <a:rPr lang="en-US" sz="2800" dirty="0">
                <a:latin typeface="Arial" charset="0"/>
                <a:ea typeface="ＭＳ Ｐゴシック" charset="0"/>
                <a:cs typeface="ＭＳ Ｐゴシック" charset="0"/>
              </a:rPr>
              <a:t>Adopt </a:t>
            </a:r>
            <a:r>
              <a:rPr lang="en-US" sz="2800" b="1" dirty="0">
                <a:latin typeface="Arial" charset="0"/>
                <a:ea typeface="ＭＳ Ｐゴシック" charset="0"/>
                <a:cs typeface="ＭＳ Ｐゴシック" charset="0"/>
              </a:rPr>
              <a:t>innovative mechanisms</a:t>
            </a:r>
            <a:r>
              <a:rPr lang="en-US" sz="2800" dirty="0">
                <a:latin typeface="Arial" charset="0"/>
                <a:ea typeface="ＭＳ Ｐゴシック" charset="0"/>
                <a:cs typeface="ＭＳ Ｐゴシック" charset="0"/>
              </a:rPr>
              <a:t> that may help to facilitate successful implementation: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400" b="1" dirty="0">
                <a:latin typeface="Arial" charset="0"/>
                <a:ea typeface="ＭＳ Ｐゴシック" charset="0"/>
              </a:rPr>
              <a:t>Enforceable accountability mechanisms</a:t>
            </a:r>
            <a:r>
              <a:rPr lang="en-US" sz="2400" dirty="0">
                <a:latin typeface="Arial" charset="0"/>
                <a:ea typeface="ＭＳ Ｐゴシック" charset="0"/>
              </a:rPr>
              <a:t>, such as central contracts with local governments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400" b="1" dirty="0">
                <a:latin typeface="Arial" charset="0"/>
                <a:ea typeface="ＭＳ Ｐゴシック" charset="0"/>
              </a:rPr>
              <a:t>Financial incentives</a:t>
            </a:r>
            <a:r>
              <a:rPr lang="en-US" sz="2400" dirty="0">
                <a:latin typeface="Arial" charset="0"/>
                <a:ea typeface="ＭＳ Ｐゴシック" charset="0"/>
              </a:rPr>
              <a:t> for adoption of reforms and improvements in performance, such as compliance or performance based grants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400" b="1" dirty="0">
                <a:latin typeface="Arial" charset="0"/>
                <a:ea typeface="ＭＳ Ｐゴシック" charset="0"/>
              </a:rPr>
              <a:t>Tournament based approaches</a:t>
            </a:r>
            <a:r>
              <a:rPr lang="en-US" sz="2400" dirty="0">
                <a:latin typeface="Arial" charset="0"/>
                <a:ea typeface="ＭＳ Ｐゴシック" charset="0"/>
              </a:rPr>
              <a:t> that bring recognition (may be financial but need not be)</a:t>
            </a:r>
            <a:endParaRPr lang="en-US" sz="2400" b="1" dirty="0">
              <a:latin typeface="Arial" charset="0"/>
              <a:ea typeface="ＭＳ Ｐゴシック" charset="0"/>
            </a:endParaRPr>
          </a:p>
          <a:p>
            <a:pPr eaLnBrk="1" hangingPunct="1">
              <a:lnSpc>
                <a:spcPct val="80000"/>
              </a:lnSpc>
            </a:pPr>
            <a:endParaRPr lang="en-US" sz="280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8673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F2D0F10C-4720-5C4D-9E6C-20D6A2AAF9ED}" type="slidenum">
              <a:rPr lang="en-GB" sz="1400"/>
              <a:pPr eaLnBrk="1" hangingPunct="1"/>
              <a:t>12</a:t>
            </a:fld>
            <a:endParaRPr lang="en-GB" sz="1400"/>
          </a:p>
        </p:txBody>
      </p:sp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/>
          <a:p>
            <a:pPr eaLnBrk="1" hangingPunct="1"/>
            <a:r>
              <a:rPr lang="en-US" b="1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3200" b="1" dirty="0" smtClean="0">
                <a:latin typeface="Arial" charset="0"/>
                <a:ea typeface="ＭＳ Ｐゴシック" charset="0"/>
                <a:cs typeface="ＭＳ Ｐゴシック" charset="0"/>
              </a:rPr>
              <a:t>Creating Robust </a:t>
            </a:r>
            <a:r>
              <a:rPr lang="en-US" sz="3200" b="1" dirty="0">
                <a:latin typeface="Arial" charset="0"/>
                <a:ea typeface="ＭＳ Ｐゴシック" charset="0"/>
                <a:cs typeface="ＭＳ Ｐゴシック" charset="0"/>
              </a:rPr>
              <a:t>Incentives  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524000"/>
            <a:ext cx="8229600" cy="48006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sz="2800" b="1" dirty="0">
                <a:latin typeface="Arial" charset="0"/>
                <a:ea typeface="ＭＳ Ｐゴシック" charset="0"/>
                <a:cs typeface="ＭＳ Ｐゴシック" charset="0"/>
              </a:rPr>
              <a:t>Build capacity</a:t>
            </a:r>
            <a:r>
              <a:rPr lang="en-US" sz="2800" dirty="0">
                <a:latin typeface="Arial" charset="0"/>
                <a:ea typeface="ＭＳ Ｐゴシック" charset="0"/>
                <a:cs typeface="ＭＳ Ｐゴシック" charset="0"/>
              </a:rPr>
              <a:t> in a way that is well linked to the </a:t>
            </a:r>
            <a:r>
              <a:rPr lang="en-US" sz="2800" dirty="0" smtClean="0">
                <a:latin typeface="Arial" charset="0"/>
                <a:ea typeface="ＭＳ Ｐゴシック" charset="0"/>
                <a:cs typeface="ＭＳ Ｐゴシック" charset="0"/>
              </a:rPr>
              <a:t>reform strategy and more demand driven</a:t>
            </a:r>
            <a:endParaRPr lang="en-US" sz="28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sz="2600" dirty="0">
                <a:latin typeface="Arial" charset="0"/>
                <a:ea typeface="ＭＳ Ｐゴシック" charset="0"/>
              </a:rPr>
              <a:t>Target capacity building </a:t>
            </a:r>
            <a:r>
              <a:rPr lang="en-US" sz="2600" dirty="0" smtClean="0">
                <a:latin typeface="Arial" charset="0"/>
                <a:ea typeface="ＭＳ Ｐゴシック" charset="0"/>
              </a:rPr>
              <a:t>to more </a:t>
            </a:r>
            <a:r>
              <a:rPr lang="en-US" sz="2600" b="1" dirty="0">
                <a:latin typeface="Arial" charset="0"/>
                <a:ea typeface="ＭＳ Ｐゴシック" charset="0"/>
              </a:rPr>
              <a:t>immediate functions/ tasks</a:t>
            </a:r>
            <a:r>
              <a:rPr lang="en-US" sz="2600" dirty="0">
                <a:latin typeface="Arial" charset="0"/>
                <a:ea typeface="ＭＳ Ｐゴシック" charset="0"/>
              </a:rPr>
              <a:t> rather than provide only broad, generic classroom-based training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600" dirty="0">
                <a:latin typeface="Arial" charset="0"/>
                <a:ea typeface="ＭＳ Ｐゴシック" charset="0"/>
              </a:rPr>
              <a:t>Providing as needed periodic, on-site </a:t>
            </a:r>
            <a:r>
              <a:rPr lang="en-US" sz="2600" b="1" dirty="0">
                <a:latin typeface="Arial" charset="0"/>
                <a:ea typeface="ＭＳ Ｐゴシック" charset="0"/>
              </a:rPr>
              <a:t>follow-up,</a:t>
            </a:r>
            <a:r>
              <a:rPr lang="en-US" sz="2600" dirty="0">
                <a:latin typeface="Arial" charset="0"/>
                <a:ea typeface="ＭＳ Ｐゴシック" charset="0"/>
              </a:rPr>
              <a:t> troubleshooting and technical assistance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600" dirty="0">
                <a:latin typeface="Arial" charset="0"/>
                <a:ea typeface="ＭＳ Ｐゴシック" charset="0"/>
              </a:rPr>
              <a:t>Act on the </a:t>
            </a:r>
            <a:r>
              <a:rPr lang="en-US" sz="2600" b="1" dirty="0">
                <a:latin typeface="Arial" charset="0"/>
                <a:ea typeface="ＭＳ Ｐゴシック" charset="0"/>
              </a:rPr>
              <a:t>need for </a:t>
            </a:r>
            <a:r>
              <a:rPr lang="en-US" sz="2600" b="1" dirty="0" smtClean="0">
                <a:latin typeface="Arial" charset="0"/>
                <a:ea typeface="ＭＳ Ｐゴシック" charset="0"/>
              </a:rPr>
              <a:t>dual track  capacity building: </a:t>
            </a:r>
            <a:r>
              <a:rPr lang="en-US" sz="2600" b="1" u="sng" dirty="0" smtClean="0">
                <a:latin typeface="Arial" charset="0"/>
                <a:ea typeface="ＭＳ Ｐゴシック" charset="0"/>
              </a:rPr>
              <a:t>both</a:t>
            </a:r>
            <a:r>
              <a:rPr lang="en-US" sz="2600" b="1" dirty="0" smtClean="0">
                <a:latin typeface="Arial" charset="0"/>
                <a:ea typeface="ＭＳ Ｐゴシック" charset="0"/>
              </a:rPr>
              <a:t> </a:t>
            </a:r>
            <a:r>
              <a:rPr lang="en-US" sz="2600" b="1" dirty="0">
                <a:latin typeface="Arial" charset="0"/>
                <a:ea typeface="ＭＳ Ｐゴシック" charset="0"/>
              </a:rPr>
              <a:t>technical</a:t>
            </a:r>
            <a:r>
              <a:rPr lang="en-US" sz="2600" dirty="0">
                <a:latin typeface="Arial" charset="0"/>
                <a:ea typeface="ＭＳ Ｐゴシック" charset="0"/>
              </a:rPr>
              <a:t> (training local governments to meet their responsibilities) </a:t>
            </a:r>
            <a:r>
              <a:rPr lang="en-US" sz="2600" b="1" dirty="0">
                <a:latin typeface="Arial" charset="0"/>
                <a:ea typeface="ＭＳ Ｐゴシック" charset="0"/>
              </a:rPr>
              <a:t>and governance</a:t>
            </a:r>
            <a:r>
              <a:rPr lang="en-US" sz="2600" dirty="0">
                <a:latin typeface="Arial" charset="0"/>
                <a:ea typeface="ＭＳ Ｐゴシック" charset="0"/>
              </a:rPr>
              <a:t> (training/facilitating citizens, elected officials and subnational staff to work </a:t>
            </a:r>
            <a:r>
              <a:rPr lang="en-US" sz="2600" dirty="0" smtClean="0">
                <a:latin typeface="Arial" charset="0"/>
                <a:ea typeface="ＭＳ Ｐゴシック" charset="0"/>
              </a:rPr>
              <a:t>more productively with </a:t>
            </a:r>
            <a:r>
              <a:rPr lang="en-US" sz="2600" dirty="0">
                <a:latin typeface="Arial" charset="0"/>
                <a:ea typeface="ＭＳ Ｐゴシック" charset="0"/>
              </a:rPr>
              <a:t>each other</a:t>
            </a:r>
            <a:r>
              <a:rPr lang="en-US" sz="2600" dirty="0" smtClean="0">
                <a:latin typeface="Arial" charset="0"/>
                <a:ea typeface="ＭＳ Ｐゴシック" charset="0"/>
              </a:rPr>
              <a:t>)</a:t>
            </a:r>
            <a:endParaRPr lang="en-US" sz="2600" b="1" dirty="0">
              <a:latin typeface="Arial" charset="0"/>
              <a:ea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endParaRPr lang="en-US" sz="24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endParaRPr lang="en-US" sz="240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9697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06A3EB8B-C5F5-E447-91F1-B66C3648AD65}" type="slidenum">
              <a:rPr lang="en-GB" sz="1400"/>
              <a:pPr eaLnBrk="1" hangingPunct="1"/>
              <a:t>13</a:t>
            </a:fld>
            <a:endParaRPr lang="en-GB" sz="1400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533400"/>
            <a:ext cx="8229600" cy="762000"/>
          </a:xfrm>
        </p:spPr>
        <p:txBody>
          <a:bodyPr/>
          <a:lstStyle/>
          <a:p>
            <a:pPr eaLnBrk="1" hangingPunct="1"/>
            <a:r>
              <a:rPr lang="en-US" sz="3200" b="1" dirty="0">
                <a:latin typeface="Arial" charset="0"/>
                <a:ea typeface="ＭＳ Ｐゴシック" charset="0"/>
                <a:cs typeface="ＭＳ Ｐゴシック" charset="0"/>
              </a:rPr>
              <a:t>Building </a:t>
            </a:r>
            <a:r>
              <a:rPr lang="en-US" sz="3200" b="1" dirty="0" smtClean="0">
                <a:latin typeface="Arial" charset="0"/>
                <a:ea typeface="ＭＳ Ｐゴシック" charset="0"/>
                <a:cs typeface="ＭＳ Ｐゴシック" charset="0"/>
              </a:rPr>
              <a:t>the Right Capacity Appropriately</a:t>
            </a:r>
            <a:endParaRPr lang="en-US" sz="3200" b="1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8" name="Rectangle 3"/>
          <p:cNvSpPr>
            <a:spLocks noGrp="1" noChangeArrowheads="1"/>
          </p:cNvSpPr>
          <p:nvPr>
            <p:ph idx="1"/>
          </p:nvPr>
        </p:nvSpPr>
        <p:spPr>
          <a:xfrm>
            <a:off x="304800" y="1219200"/>
            <a:ext cx="8534400" cy="5334000"/>
          </a:xfrm>
        </p:spPr>
        <p:txBody>
          <a:bodyPr>
            <a:normAutofit fontScale="92500"/>
          </a:bodyPr>
          <a:lstStyle/>
          <a:p>
            <a:pPr eaLnBrk="1" hangingPunct="1">
              <a:lnSpc>
                <a:spcPct val="90000"/>
              </a:lnSpc>
            </a:pPr>
            <a:r>
              <a:rPr lang="en-US" sz="2800" dirty="0" smtClean="0">
                <a:latin typeface="Arial"/>
                <a:cs typeface="Arial"/>
              </a:rPr>
              <a:t>Balancing </a:t>
            </a:r>
            <a:r>
              <a:rPr lang="en-US" sz="2800" b="1" dirty="0">
                <a:latin typeface="Arial"/>
                <a:cs typeface="Arial"/>
              </a:rPr>
              <a:t>t</a:t>
            </a:r>
            <a:r>
              <a:rPr lang="en-US" sz="2800" b="1" dirty="0" smtClean="0">
                <a:latin typeface="Arial"/>
                <a:cs typeface="Arial"/>
              </a:rPr>
              <a:t>echnical </a:t>
            </a:r>
            <a:r>
              <a:rPr lang="en-US" sz="2800" b="1" dirty="0">
                <a:latin typeface="Arial"/>
                <a:cs typeface="Arial"/>
              </a:rPr>
              <a:t>&amp;</a:t>
            </a:r>
            <a:r>
              <a:rPr lang="en-US" sz="2800" b="1" dirty="0" smtClean="0">
                <a:latin typeface="Arial"/>
                <a:cs typeface="Arial"/>
              </a:rPr>
              <a:t> political needs </a:t>
            </a:r>
            <a:r>
              <a:rPr lang="en-US" sz="2800" dirty="0" smtClean="0">
                <a:latin typeface="Arial"/>
                <a:cs typeface="Arial"/>
              </a:rPr>
              <a:t>more carefully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 smtClean="0">
                <a:latin typeface="Arial"/>
                <a:cs typeface="Arial"/>
              </a:rPr>
              <a:t>Rebalancing </a:t>
            </a:r>
            <a:r>
              <a:rPr lang="en-US" sz="2800" b="1" dirty="0">
                <a:latin typeface="Arial"/>
                <a:cs typeface="Arial"/>
              </a:rPr>
              <a:t>c</a:t>
            </a:r>
            <a:r>
              <a:rPr lang="en-US" sz="2800" b="1" dirty="0" smtClean="0">
                <a:latin typeface="Arial"/>
                <a:cs typeface="Arial"/>
              </a:rPr>
              <a:t>entral control </a:t>
            </a:r>
            <a:r>
              <a:rPr lang="en-US" sz="2800" b="1" dirty="0">
                <a:latin typeface="Arial"/>
                <a:cs typeface="Arial"/>
              </a:rPr>
              <a:t>&amp;</a:t>
            </a:r>
            <a:r>
              <a:rPr lang="en-US" sz="2800" b="1" dirty="0" smtClean="0">
                <a:latin typeface="Arial"/>
                <a:cs typeface="Arial"/>
              </a:rPr>
              <a:t> </a:t>
            </a:r>
            <a:r>
              <a:rPr lang="en-US" sz="2800" b="1" dirty="0">
                <a:latin typeface="Arial"/>
                <a:cs typeface="Arial"/>
              </a:rPr>
              <a:t>l</a:t>
            </a:r>
            <a:r>
              <a:rPr lang="en-US" sz="2800" b="1" dirty="0" smtClean="0">
                <a:latin typeface="Arial"/>
                <a:cs typeface="Arial"/>
              </a:rPr>
              <a:t>ocal autonomy, </a:t>
            </a:r>
            <a:r>
              <a:rPr lang="en-US" sz="2800" dirty="0" smtClean="0">
                <a:latin typeface="Arial"/>
                <a:cs typeface="Arial"/>
              </a:rPr>
              <a:t>generally more towards the latter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 smtClean="0">
                <a:latin typeface="Arial"/>
                <a:cs typeface="Arial"/>
              </a:rPr>
              <a:t>Paying more attention to </a:t>
            </a:r>
            <a:r>
              <a:rPr lang="en-US" sz="2800" b="1" dirty="0" smtClean="0">
                <a:latin typeface="Arial"/>
                <a:cs typeface="Arial"/>
              </a:rPr>
              <a:t>developing</a:t>
            </a:r>
            <a:r>
              <a:rPr lang="en-US" sz="2800" dirty="0" smtClean="0">
                <a:latin typeface="Arial"/>
                <a:cs typeface="Arial"/>
              </a:rPr>
              <a:t> </a:t>
            </a:r>
            <a:r>
              <a:rPr lang="en-US" sz="2800" b="1" dirty="0" smtClean="0">
                <a:latin typeface="Arial"/>
                <a:cs typeface="Arial"/>
              </a:rPr>
              <a:t>civic capacity</a:t>
            </a:r>
            <a:r>
              <a:rPr lang="en-US" sz="2800" dirty="0" smtClean="0">
                <a:latin typeface="Arial"/>
                <a:cs typeface="Arial"/>
              </a:rPr>
              <a:t> in a way that is better linked to local government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b="1" dirty="0" smtClean="0">
                <a:latin typeface="Arial"/>
                <a:cs typeface="Arial"/>
              </a:rPr>
              <a:t>Strategically implementing </a:t>
            </a:r>
            <a:r>
              <a:rPr lang="en-US" sz="2800" dirty="0" smtClean="0">
                <a:latin typeface="Arial"/>
                <a:cs typeface="Arial"/>
              </a:rPr>
              <a:t>the often extensive/ complex </a:t>
            </a:r>
            <a:r>
              <a:rPr lang="en-US" sz="2800" dirty="0">
                <a:latin typeface="Arial"/>
                <a:cs typeface="Arial"/>
              </a:rPr>
              <a:t>r</a:t>
            </a:r>
            <a:r>
              <a:rPr lang="en-US" sz="2800" dirty="0" smtClean="0">
                <a:latin typeface="Arial"/>
                <a:cs typeface="Arial"/>
              </a:rPr>
              <a:t>eforms (starting point, asymmetry if appropriate, sequencing, incentives, etc.)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b="1" dirty="0" smtClean="0">
                <a:latin typeface="Arial"/>
                <a:cs typeface="Arial"/>
              </a:rPr>
              <a:t>Building capacity </a:t>
            </a:r>
            <a:r>
              <a:rPr lang="en-US" sz="2800" dirty="0" smtClean="0">
                <a:latin typeface="Arial"/>
                <a:cs typeface="Arial"/>
              </a:rPr>
              <a:t>targeted to proximate needs (and more demand driven) with appropriate follow up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b="1" dirty="0" smtClean="0">
                <a:latin typeface="Arial"/>
                <a:cs typeface="Arial"/>
              </a:rPr>
              <a:t>Getting feedback, learning from experience </a:t>
            </a:r>
            <a:r>
              <a:rPr lang="en-US" sz="2800" dirty="0" smtClean="0">
                <a:latin typeface="Arial"/>
                <a:cs typeface="Arial"/>
              </a:rPr>
              <a:t>and </a:t>
            </a:r>
            <a:r>
              <a:rPr lang="en-US" sz="2800" b="1" dirty="0">
                <a:latin typeface="Arial"/>
                <a:cs typeface="Arial"/>
              </a:rPr>
              <a:t>a</a:t>
            </a:r>
            <a:r>
              <a:rPr lang="en-US" sz="2800" b="1" dirty="0" smtClean="0">
                <a:latin typeface="Arial"/>
                <a:cs typeface="Arial"/>
              </a:rPr>
              <a:t>djusting </a:t>
            </a:r>
            <a:r>
              <a:rPr lang="en-US" sz="2800" b="1" dirty="0">
                <a:latin typeface="Arial"/>
                <a:cs typeface="Arial"/>
              </a:rPr>
              <a:t>p</a:t>
            </a:r>
            <a:r>
              <a:rPr lang="en-US" sz="2800" b="1" dirty="0" smtClean="0">
                <a:latin typeface="Arial"/>
                <a:cs typeface="Arial"/>
              </a:rPr>
              <a:t>olicy </a:t>
            </a:r>
            <a:r>
              <a:rPr lang="en-US" sz="2800" dirty="0" smtClean="0">
                <a:latin typeface="Arial"/>
                <a:cs typeface="Arial"/>
              </a:rPr>
              <a:t>as needed—the latter seems to have been particularly difficult or involves over-reaction.</a:t>
            </a:r>
          </a:p>
          <a:p>
            <a:pPr eaLnBrk="1" hangingPunct="1">
              <a:lnSpc>
                <a:spcPct val="90000"/>
              </a:lnSpc>
            </a:pPr>
            <a:endParaRPr lang="en-US" sz="2600" dirty="0" smtClean="0"/>
          </a:p>
        </p:txBody>
      </p:sp>
      <p:sp>
        <p:nvSpPr>
          <p:cNvPr id="430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817A4B1-38DF-1145-80F1-C93BA7A0E83C}" type="slidenum">
              <a:rPr lang="en-GB" sz="1400" smtClean="0"/>
              <a:pPr>
                <a:defRPr/>
              </a:pPr>
              <a:t>14</a:t>
            </a:fld>
            <a:endParaRPr lang="en-GB" sz="1400" dirty="0" smtClean="0"/>
          </a:p>
        </p:txBody>
      </p:sp>
      <p:sp>
        <p:nvSpPr>
          <p:cNvPr id="4710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762000"/>
          </a:xfrm>
        </p:spPr>
        <p:txBody>
          <a:bodyPr>
            <a:noAutofit/>
          </a:bodyPr>
          <a:lstStyle/>
          <a:p>
            <a:pPr eaLnBrk="1" hangingPunct="1"/>
            <a:r>
              <a:rPr lang="en-US" sz="3200" b="1" u="sng" dirty="0" smtClean="0">
                <a:solidFill>
                  <a:srgbClr val="217436"/>
                </a:solidFill>
              </a:rPr>
              <a:t/>
            </a:r>
            <a:br>
              <a:rPr lang="en-US" sz="3200" b="1" u="sng" dirty="0" smtClean="0">
                <a:solidFill>
                  <a:srgbClr val="217436"/>
                </a:solidFill>
              </a:rPr>
            </a:br>
            <a:r>
              <a:rPr lang="en-US" sz="3200" b="1" u="sng" dirty="0" smtClean="0">
                <a:solidFill>
                  <a:srgbClr val="217436"/>
                </a:solidFill>
                <a:latin typeface="Arial"/>
                <a:cs typeface="Arial"/>
              </a:rPr>
              <a:t>VI. Summary: What Needs Attention</a:t>
            </a:r>
            <a:r>
              <a:rPr lang="en-US" sz="3200" b="1" dirty="0" smtClean="0">
                <a:latin typeface="Arial"/>
                <a:cs typeface="Arial"/>
              </a:rPr>
              <a:t/>
            </a:r>
            <a:br>
              <a:rPr lang="en-US" sz="3200" b="1" dirty="0" smtClean="0">
                <a:latin typeface="Arial"/>
                <a:cs typeface="Arial"/>
              </a:rPr>
            </a:br>
            <a:endParaRPr lang="en-US" sz="3200" b="1" dirty="0" smtClean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674944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752600"/>
            <a:ext cx="8382000" cy="4419600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sz="3200" b="1" dirty="0">
                <a:latin typeface="Arial" charset="0"/>
                <a:ea typeface="ＭＳ Ｐゴシック" charset="0"/>
                <a:cs typeface="ＭＳ Ｐゴシック" charset="0"/>
              </a:rPr>
              <a:t>I</a:t>
            </a:r>
            <a:r>
              <a:rPr lang="en-US" sz="3200" b="1" dirty="0" smtClean="0">
                <a:latin typeface="Arial" charset="0"/>
                <a:ea typeface="ＭＳ Ｐゴシック" charset="0"/>
                <a:cs typeface="ＭＳ Ｐゴシック" charset="0"/>
              </a:rPr>
              <a:t>. </a:t>
            </a:r>
            <a:r>
              <a:rPr lang="en-US" sz="3200" b="1" dirty="0">
                <a:latin typeface="Arial" charset="0"/>
                <a:ea typeface="ＭＳ Ｐゴシック" charset="0"/>
                <a:cs typeface="ＭＳ Ｐゴシック" charset="0"/>
              </a:rPr>
              <a:t>Trends and Evidence</a:t>
            </a:r>
          </a:p>
          <a:p>
            <a:pPr eaLnBrk="1" hangingPunct="1">
              <a:lnSpc>
                <a:spcPct val="90000"/>
              </a:lnSpc>
            </a:pPr>
            <a:r>
              <a:rPr lang="en-US" sz="3200" b="1" dirty="0" smtClean="0">
                <a:latin typeface="Arial" charset="0"/>
                <a:ea typeface="ＭＳ Ｐゴシック" charset="0"/>
                <a:cs typeface="ＭＳ Ｐゴシック" charset="0"/>
              </a:rPr>
              <a:t>II. </a:t>
            </a:r>
            <a:r>
              <a:rPr lang="en-US" sz="3200" b="1" dirty="0">
                <a:latin typeface="Arial" charset="0"/>
                <a:ea typeface="ＭＳ Ｐゴシック" charset="0"/>
                <a:cs typeface="ＭＳ Ｐゴシック" charset="0"/>
              </a:rPr>
              <a:t>Diversity: Objectives, Forms, Context, </a:t>
            </a:r>
            <a:r>
              <a:rPr lang="en-US" sz="3200" b="1" dirty="0" smtClean="0">
                <a:latin typeface="Arial" charset="0"/>
                <a:ea typeface="ＭＳ Ｐゴシック" charset="0"/>
                <a:cs typeface="ＭＳ Ｐゴシック" charset="0"/>
              </a:rPr>
              <a:t>Starting Points, Trajectories</a:t>
            </a:r>
            <a:endParaRPr lang="en-US" sz="3200" b="1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3200" b="1" dirty="0" smtClean="0">
                <a:latin typeface="Arial" charset="0"/>
                <a:ea typeface="ＭＳ Ｐゴシック" charset="0"/>
                <a:cs typeface="ＭＳ Ｐゴシック" charset="0"/>
              </a:rPr>
              <a:t>III. </a:t>
            </a:r>
            <a:r>
              <a:rPr lang="en-US" sz="3200" b="1" dirty="0">
                <a:latin typeface="Arial" charset="0"/>
                <a:ea typeface="ＭＳ Ｐゴシック" charset="0"/>
                <a:cs typeface="ＭＳ Ｐゴシック" charset="0"/>
              </a:rPr>
              <a:t>Designing Integrated </a:t>
            </a:r>
            <a:r>
              <a:rPr lang="en-US" sz="3200" b="1" dirty="0" err="1" smtClean="0">
                <a:latin typeface="Arial" charset="0"/>
                <a:ea typeface="ＭＳ Ｐゴシック" charset="0"/>
                <a:cs typeface="ＭＳ Ｐゴシック" charset="0"/>
              </a:rPr>
              <a:t>Decentralisation</a:t>
            </a:r>
            <a:r>
              <a:rPr lang="en-US" sz="3200" b="1" dirty="0" smtClean="0">
                <a:latin typeface="Arial" charset="0"/>
                <a:ea typeface="ＭＳ Ｐゴシック" charset="0"/>
                <a:cs typeface="ＭＳ Ｐゴシック" charset="0"/>
              </a:rPr>
              <a:t> and Local </a:t>
            </a:r>
            <a:r>
              <a:rPr lang="en-US" sz="3200" b="1" dirty="0">
                <a:latin typeface="Arial" charset="0"/>
                <a:ea typeface="ＭＳ Ｐゴシック" charset="0"/>
                <a:cs typeface="ＭＳ Ｐゴシック" charset="0"/>
              </a:rPr>
              <a:t>Government Reform</a:t>
            </a:r>
          </a:p>
          <a:p>
            <a:pPr eaLnBrk="1" hangingPunct="1">
              <a:lnSpc>
                <a:spcPct val="90000"/>
              </a:lnSpc>
            </a:pPr>
            <a:r>
              <a:rPr lang="en-US" sz="3200" b="1" dirty="0" smtClean="0">
                <a:latin typeface="Arial" charset="0"/>
                <a:ea typeface="ＭＳ Ｐゴシック" charset="0"/>
                <a:cs typeface="ＭＳ Ｐゴシック" charset="0"/>
              </a:rPr>
              <a:t>IV. </a:t>
            </a:r>
            <a:r>
              <a:rPr lang="en-US" sz="3200" b="1" dirty="0">
                <a:latin typeface="Arial" charset="0"/>
                <a:ea typeface="ＭＳ Ｐゴシック" charset="0"/>
                <a:cs typeface="ＭＳ Ｐゴシック" charset="0"/>
              </a:rPr>
              <a:t>Common </a:t>
            </a:r>
            <a:r>
              <a:rPr lang="en-US" sz="3200" b="1" dirty="0" smtClean="0">
                <a:latin typeface="Arial" charset="0"/>
                <a:ea typeface="ＭＳ Ｐゴシック" charset="0"/>
                <a:cs typeface="ＭＳ Ｐゴシック" charset="0"/>
              </a:rPr>
              <a:t>Realities and Challenges</a:t>
            </a:r>
            <a:endParaRPr lang="en-US" sz="3200" b="1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3200" b="1" dirty="0">
                <a:latin typeface="Arial" charset="0"/>
                <a:ea typeface="ＭＳ Ｐゴシック" charset="0"/>
                <a:cs typeface="ＭＳ Ｐゴシック" charset="0"/>
              </a:rPr>
              <a:t>V</a:t>
            </a:r>
            <a:r>
              <a:rPr lang="en-US" sz="3200" b="1" dirty="0" smtClean="0">
                <a:latin typeface="Arial" charset="0"/>
                <a:ea typeface="ＭＳ Ｐゴシック" charset="0"/>
                <a:cs typeface="ＭＳ Ｐゴシック" charset="0"/>
              </a:rPr>
              <a:t>. </a:t>
            </a:r>
            <a:r>
              <a:rPr lang="en-US" sz="3200" b="1" dirty="0">
                <a:latin typeface="Arial" charset="0"/>
                <a:ea typeface="ＭＳ Ｐゴシック" charset="0"/>
                <a:cs typeface="ＭＳ Ｐゴシック" charset="0"/>
              </a:rPr>
              <a:t>The Need for </a:t>
            </a:r>
            <a:r>
              <a:rPr lang="en-US" sz="3200" b="1" dirty="0" smtClean="0">
                <a:latin typeface="Arial" charset="0"/>
                <a:ea typeface="ＭＳ Ｐゴシック" charset="0"/>
                <a:cs typeface="ＭＳ Ｐゴシック" charset="0"/>
              </a:rPr>
              <a:t>Strategic Implementation</a:t>
            </a:r>
          </a:p>
          <a:p>
            <a:pPr eaLnBrk="1" hangingPunct="1">
              <a:lnSpc>
                <a:spcPct val="90000"/>
              </a:lnSpc>
            </a:pPr>
            <a:r>
              <a:rPr lang="en-US" sz="3200" b="1" dirty="0" smtClean="0">
                <a:latin typeface="Arial" charset="0"/>
                <a:ea typeface="ＭＳ Ｐゴシック" charset="0"/>
                <a:cs typeface="ＭＳ Ｐゴシック" charset="0"/>
              </a:rPr>
              <a:t>VI. Summary: What Needs Attention</a:t>
            </a:r>
            <a:endParaRPr lang="en-US" sz="3200" b="1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638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91060454-E74E-554A-B62E-007BEB0D0786}" type="slidenum">
              <a:rPr lang="en-GB" sz="1400"/>
              <a:pPr eaLnBrk="1" hangingPunct="1"/>
              <a:t>2</a:t>
            </a:fld>
            <a:endParaRPr lang="en-GB" sz="1400"/>
          </a:p>
        </p:txBody>
      </p:sp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09600"/>
            <a:ext cx="8229600" cy="990600"/>
          </a:xfrm>
        </p:spPr>
        <p:txBody>
          <a:bodyPr>
            <a:normAutofit/>
          </a:bodyPr>
          <a:lstStyle/>
          <a:p>
            <a:pPr eaLnBrk="1" hangingPunct="1"/>
            <a:r>
              <a:rPr lang="en-US" b="1" dirty="0">
                <a:solidFill>
                  <a:srgbClr val="217436"/>
                </a:solidFill>
                <a:latin typeface="Arial" charset="0"/>
                <a:ea typeface="ＭＳ Ｐゴシック" charset="0"/>
                <a:cs typeface="ＭＳ Ｐゴシック" charset="0"/>
              </a:rPr>
              <a:t>Outline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19200"/>
            <a:ext cx="8229600" cy="5181600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en-US" sz="2400" dirty="0" err="1" smtClean="0">
                <a:latin typeface="Arial" charset="0"/>
                <a:ea typeface="ＭＳ Ｐゴシック" charset="0"/>
                <a:cs typeface="ＭＳ Ｐゴシック" charset="0"/>
              </a:rPr>
              <a:t>Decentralisation</a:t>
            </a:r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2400" b="1" dirty="0">
                <a:latin typeface="Arial" charset="0"/>
                <a:ea typeface="ＭＳ Ｐゴシック" charset="0"/>
                <a:cs typeface="ＭＳ Ｐゴシック" charset="0"/>
              </a:rPr>
              <a:t>increasingly common</a:t>
            </a:r>
            <a:r>
              <a:rPr lang="en-US" sz="24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from the 1980s</a:t>
            </a:r>
            <a:endParaRPr lang="en-US" sz="24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400" b="1" dirty="0" smtClean="0">
                <a:latin typeface="Arial" charset="0"/>
                <a:ea typeface="ＭＳ Ｐゴシック" charset="0"/>
                <a:cs typeface="ＭＳ Ｐゴシック" charset="0"/>
              </a:rPr>
              <a:t>Motivated </a:t>
            </a:r>
            <a:r>
              <a:rPr lang="en-US" sz="2400" b="1" dirty="0">
                <a:latin typeface="Arial" charset="0"/>
                <a:ea typeface="ＭＳ Ｐゴシック" charset="0"/>
                <a:cs typeface="ＭＳ Ｐゴシック" charset="0"/>
              </a:rPr>
              <a:t>by </a:t>
            </a:r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dissatisfaction with </a:t>
            </a:r>
            <a:r>
              <a:rPr lang="en-US" sz="2400" dirty="0">
                <a:latin typeface="Arial" charset="0"/>
                <a:ea typeface="ＭＳ Ｐゴシック" charset="0"/>
                <a:cs typeface="ＭＳ Ｐゴシック" charset="0"/>
              </a:rPr>
              <a:t>impact of </a:t>
            </a:r>
            <a:r>
              <a:rPr lang="en-US" sz="2400" dirty="0" err="1" smtClean="0">
                <a:latin typeface="Arial" charset="0"/>
                <a:ea typeface="ＭＳ Ｐゴシック" charset="0"/>
                <a:cs typeface="ＭＳ Ｐゴシック" charset="0"/>
              </a:rPr>
              <a:t>centralised</a:t>
            </a:r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 development, global pressures, aid trends, etc. </a:t>
            </a:r>
            <a:endParaRPr lang="en-US" sz="24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400" b="1" dirty="0">
                <a:latin typeface="Arial" charset="0"/>
                <a:ea typeface="ＭＳ Ｐゴシック" charset="0"/>
                <a:cs typeface="ＭＳ Ｐゴシック" charset="0"/>
              </a:rPr>
              <a:t>Intersects with domestic political </a:t>
            </a:r>
            <a:r>
              <a:rPr lang="en-US" sz="2400" b="1" dirty="0" smtClean="0">
                <a:latin typeface="Arial" charset="0"/>
                <a:ea typeface="ＭＳ Ｐゴシック" charset="0"/>
                <a:cs typeface="ＭＳ Ｐゴシック" charset="0"/>
              </a:rPr>
              <a:t>agendas</a:t>
            </a:r>
            <a:endParaRPr lang="en-US" sz="24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Empirical literature on effects </a:t>
            </a:r>
            <a:r>
              <a:rPr lang="en-US" sz="2400" b="1" dirty="0" smtClean="0">
                <a:latin typeface="Arial" charset="0"/>
                <a:ea typeface="ＭＳ Ｐゴシック" charset="0"/>
                <a:cs typeface="ＭＳ Ｐゴシック" charset="0"/>
              </a:rPr>
              <a:t>mixed and inconclusive </a:t>
            </a:r>
            <a:endParaRPr lang="en-GB" sz="2400" dirty="0" smtClean="0">
              <a:latin typeface="Arial" charset="0"/>
              <a:ea typeface="ＭＳ Ｐゴシック" charset="0"/>
              <a:cs typeface="ＭＳ Ｐゴシック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ja-JP" altLang="en-US" sz="2400" b="1" dirty="0" smtClean="0">
                <a:latin typeface="Arial" charset="0"/>
                <a:ea typeface="ＭＳ Ｐゴシック" charset="0"/>
                <a:cs typeface="ＭＳ Ｐゴシック" charset="0"/>
              </a:rPr>
              <a:t>“</a:t>
            </a:r>
            <a:r>
              <a:rPr lang="en-US" altLang="ja-JP" sz="2400" b="1" dirty="0" smtClean="0">
                <a:latin typeface="Arial" charset="0"/>
                <a:ea typeface="ＭＳ Ｐゴシック" charset="0"/>
                <a:cs typeface="ＭＳ Ｐゴシック" charset="0"/>
              </a:rPr>
              <a:t>Macro</a:t>
            </a:r>
            <a:r>
              <a:rPr lang="ja-JP" altLang="en-US" sz="2400" b="1" dirty="0" smtClean="0">
                <a:latin typeface="Arial" charset="0"/>
                <a:ea typeface="ＭＳ Ｐゴシック" charset="0"/>
                <a:cs typeface="ＭＳ Ｐゴシック" charset="0"/>
              </a:rPr>
              <a:t>”</a:t>
            </a:r>
            <a:r>
              <a:rPr lang="en-US" altLang="ja-JP" sz="2400" dirty="0" smtClean="0">
                <a:latin typeface="Arial" charset="0"/>
                <a:ea typeface="ＭＳ Ｐゴシック" charset="0"/>
                <a:cs typeface="ＭＳ Ｐゴシック" charset="0"/>
              </a:rPr>
              <a:t>(mostly quantitative) focuses on analysis of broad trends </a:t>
            </a:r>
            <a:r>
              <a:rPr lang="en-US" altLang="ja-JP" sz="2400" dirty="0">
                <a:latin typeface="Arial" charset="0"/>
                <a:ea typeface="ＭＳ Ｐゴシック" charset="0"/>
                <a:cs typeface="ＭＳ Ｐゴシック" charset="0"/>
              </a:rPr>
              <a:t>(</a:t>
            </a:r>
            <a:r>
              <a:rPr lang="en-US" altLang="ja-JP" sz="2400" dirty="0" smtClean="0">
                <a:latin typeface="Arial" charset="0"/>
                <a:ea typeface="ＭＳ Ｐゴシック" charset="0"/>
                <a:cs typeface="ＭＳ Ｐゴシック" charset="0"/>
              </a:rPr>
              <a:t>cross-/intra-national); findings typically offer limited help little with crafting specific policies</a:t>
            </a:r>
          </a:p>
          <a:p>
            <a:pPr lvl="1" eaLnBrk="1" hangingPunct="1">
              <a:lnSpc>
                <a:spcPct val="90000"/>
              </a:lnSpc>
            </a:pPr>
            <a:r>
              <a:rPr lang="ja-JP" altLang="en-US" sz="2400" b="1" dirty="0" smtClean="0">
                <a:latin typeface="Arial" charset="0"/>
                <a:ea typeface="ＭＳ Ｐゴシック" charset="0"/>
                <a:cs typeface="ＭＳ Ｐゴシック" charset="0"/>
              </a:rPr>
              <a:t>“</a:t>
            </a:r>
            <a:r>
              <a:rPr lang="en-US" altLang="ja-JP" sz="2400" b="1" dirty="0" smtClean="0">
                <a:latin typeface="Arial" charset="0"/>
                <a:ea typeface="ＭＳ Ｐゴシック" charset="0"/>
                <a:cs typeface="ＭＳ Ｐゴシック" charset="0"/>
              </a:rPr>
              <a:t>Micro</a:t>
            </a:r>
            <a:r>
              <a:rPr lang="ja-JP" altLang="en-US" sz="2400" b="1" dirty="0" smtClean="0">
                <a:latin typeface="Arial" charset="0"/>
                <a:ea typeface="ＭＳ Ｐゴシック" charset="0"/>
                <a:cs typeface="ＭＳ Ｐゴシック" charset="0"/>
              </a:rPr>
              <a:t>”</a:t>
            </a:r>
            <a:r>
              <a:rPr lang="en-US" altLang="ja-JP" sz="24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2400" dirty="0" smtClean="0">
                <a:latin typeface="Arial" charset="0"/>
                <a:ea typeface="ＭＳ Ｐゴシック" charset="0"/>
                <a:cs typeface="ＭＳ Ｐゴシック" charset="0"/>
              </a:rPr>
              <a:t>(leans qualitative but not all) can provide rich depth on specific cases; broader relevance unclear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ja-JP" sz="2400" b="1" dirty="0">
                <a:latin typeface="Arial" charset="0"/>
                <a:ea typeface="ＭＳ Ｐゴシック" charset="0"/>
                <a:cs typeface="ＭＳ Ｐゴシック" charset="0"/>
              </a:rPr>
              <a:t>E</a:t>
            </a:r>
            <a:r>
              <a:rPr lang="en-US" altLang="ja-JP" sz="2400" b="1" dirty="0" smtClean="0">
                <a:latin typeface="Arial" charset="0"/>
                <a:ea typeface="ＭＳ Ｐゴシック" charset="0"/>
                <a:cs typeface="ＭＳ Ｐゴシック" charset="0"/>
              </a:rPr>
              <a:t>mpirical challenges</a:t>
            </a:r>
            <a:r>
              <a:rPr lang="en-US" altLang="ja-JP" sz="2400" dirty="0" smtClean="0">
                <a:latin typeface="Arial" charset="0"/>
                <a:ea typeface="ＭＳ Ｐゴシック" charset="0"/>
                <a:cs typeface="ＭＳ Ｐゴシック" charset="0"/>
              </a:rPr>
              <a:t>: methodological, data, variable measurement, interpretation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ja-JP" sz="2400" dirty="0" smtClean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2400" b="1" dirty="0" smtClean="0">
                <a:latin typeface="Arial" charset="0"/>
                <a:ea typeface="ＭＳ Ｐゴシック" charset="0"/>
                <a:cs typeface="ＭＳ Ｐゴシック" charset="0"/>
              </a:rPr>
              <a:t>Key empirical lesson</a:t>
            </a:r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: attaining benefits </a:t>
            </a:r>
            <a:r>
              <a:rPr lang="en-US" sz="2400" b="1" dirty="0" smtClean="0">
                <a:latin typeface="Arial" charset="0"/>
                <a:ea typeface="ＭＳ Ｐゴシック" charset="0"/>
                <a:cs typeface="ＭＳ Ｐゴシック" charset="0"/>
              </a:rPr>
              <a:t>depends on context and how designed/implemented</a:t>
            </a:r>
          </a:p>
          <a:p>
            <a:pPr eaLnBrk="1" hangingPunct="1">
              <a:lnSpc>
                <a:spcPct val="80000"/>
              </a:lnSpc>
            </a:pPr>
            <a:endParaRPr lang="en-US" sz="24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80000"/>
              </a:lnSpc>
            </a:pPr>
            <a:endParaRPr lang="en-GB" sz="240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740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A596C6DC-7800-4B44-8DED-BBACA75DBAC2}" type="slidenum">
              <a:rPr lang="en-GB" sz="1400"/>
              <a:pPr eaLnBrk="1" hangingPunct="1"/>
              <a:t>3</a:t>
            </a:fld>
            <a:endParaRPr lang="en-GB" sz="1400" dirty="0"/>
          </a:p>
        </p:txBody>
      </p:sp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762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3600" b="1" u="sng" dirty="0" smtClean="0">
                <a:solidFill>
                  <a:srgbClr val="217436"/>
                </a:solidFill>
                <a:latin typeface="Arial" charset="0"/>
                <a:ea typeface="ＭＳ Ｐゴシック" charset="0"/>
                <a:cs typeface="ＭＳ Ｐゴシック" charset="0"/>
              </a:rPr>
              <a:t/>
            </a:r>
            <a:br>
              <a:rPr lang="en-US" sz="3600" b="1" u="sng" dirty="0" smtClean="0">
                <a:solidFill>
                  <a:srgbClr val="217436"/>
                </a:solidFill>
                <a:latin typeface="Arial" charset="0"/>
                <a:ea typeface="ＭＳ Ｐゴシック" charset="0"/>
                <a:cs typeface="ＭＳ Ｐゴシック" charset="0"/>
              </a:rPr>
            </a:br>
            <a:r>
              <a:rPr lang="en-US" sz="3600" b="1" u="sng" dirty="0" smtClean="0">
                <a:solidFill>
                  <a:srgbClr val="217436"/>
                </a:solidFill>
                <a:latin typeface="Arial" charset="0"/>
                <a:ea typeface="ＭＳ Ｐゴシック" charset="0"/>
                <a:cs typeface="ＭＳ Ｐゴシック" charset="0"/>
              </a:rPr>
              <a:t>I. </a:t>
            </a:r>
            <a:r>
              <a:rPr lang="en-US" sz="3600" b="1" u="sng" dirty="0">
                <a:solidFill>
                  <a:srgbClr val="217436"/>
                </a:solidFill>
                <a:latin typeface="Arial" charset="0"/>
                <a:ea typeface="ＭＳ Ｐゴシック" charset="0"/>
                <a:cs typeface="ＭＳ Ｐゴシック" charset="0"/>
              </a:rPr>
              <a:t>Trends and Evidence </a:t>
            </a:r>
            <a:r>
              <a:rPr lang="en-US" sz="3200" b="1" dirty="0">
                <a:latin typeface="Arial" charset="0"/>
                <a:ea typeface="ＭＳ Ｐゴシック" charset="0"/>
                <a:cs typeface="ＭＳ Ｐゴシック" charset="0"/>
              </a:rPr>
              <a:t/>
            </a:r>
            <a:br>
              <a:rPr lang="en-US" sz="3200" b="1" dirty="0">
                <a:latin typeface="Arial" charset="0"/>
                <a:ea typeface="ＭＳ Ｐゴシック" charset="0"/>
                <a:cs typeface="ＭＳ Ｐゴシック" charset="0"/>
              </a:rPr>
            </a:br>
            <a:endParaRPr lang="en-GB" sz="3200" b="1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</a:pPr>
            <a:r>
              <a:rPr lang="en-US" sz="2800" b="1" dirty="0" smtClean="0">
                <a:latin typeface="Arial" charset="0"/>
                <a:ea typeface="ＭＳ Ｐゴシック" charset="0"/>
                <a:cs typeface="ＭＳ Ｐゴシック" charset="0"/>
              </a:rPr>
              <a:t>Systematic comparative work limited and contexts differ</a:t>
            </a:r>
            <a:r>
              <a:rPr lang="en-US" sz="2800" dirty="0" smtClean="0">
                <a:latin typeface="Arial" charset="0"/>
                <a:ea typeface="ＭＳ Ｐゴシック" charset="0"/>
                <a:cs typeface="ＭＳ Ｐゴシック" charset="0"/>
              </a:rPr>
              <a:t>, but some “trends” can be noted: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ja-JP" sz="2400" dirty="0" smtClean="0">
                <a:latin typeface="Arial" charset="0"/>
                <a:ea typeface="ＭＳ Ｐゴシック" charset="0"/>
                <a:cs typeface="ＭＳ Ｐゴシック" charset="0"/>
              </a:rPr>
              <a:t>Most countries </a:t>
            </a:r>
            <a:r>
              <a:rPr lang="en-US" altLang="ja-JP" sz="2400" b="1" dirty="0" smtClean="0">
                <a:latin typeface="Arial" charset="0"/>
                <a:ea typeface="ＭＳ Ｐゴシック" charset="0"/>
                <a:cs typeface="ＭＳ Ｐゴシック" charset="0"/>
              </a:rPr>
              <a:t>adopted a formal </a:t>
            </a:r>
            <a:r>
              <a:rPr lang="en-US" altLang="ja-JP" sz="2400" b="1" dirty="0" err="1" smtClean="0">
                <a:latin typeface="Arial" charset="0"/>
                <a:ea typeface="ＭＳ Ｐゴシック" charset="0"/>
                <a:cs typeface="ＭＳ Ｐゴシック" charset="0"/>
              </a:rPr>
              <a:t>decentralisation</a:t>
            </a:r>
            <a:r>
              <a:rPr lang="en-US" altLang="ja-JP" sz="2400" b="1" dirty="0" smtClean="0">
                <a:latin typeface="Arial" charset="0"/>
                <a:ea typeface="ＭＳ Ｐゴシック" charset="0"/>
                <a:cs typeface="ＭＳ Ｐゴシック" charset="0"/>
              </a:rPr>
              <a:t> framework</a:t>
            </a:r>
            <a:r>
              <a:rPr lang="en-US" altLang="ja-JP" sz="2400" dirty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altLang="ja-JP" sz="2400" dirty="0" smtClean="0">
                <a:latin typeface="Arial" charset="0"/>
                <a:ea typeface="ＭＳ Ｐゴシック" charset="0"/>
                <a:cs typeface="ＭＳ Ｐゴシック" charset="0"/>
              </a:rPr>
              <a:t>involving some autonomous powers, subnational elections, and revenue sharing (varying conditionality), but more limited revenue power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ja-JP" sz="2400" dirty="0" smtClean="0">
                <a:latin typeface="Arial" charset="0"/>
                <a:ea typeface="ＭＳ Ｐゴシック" charset="0"/>
                <a:cs typeface="ＭＳ Ｐゴシック" charset="0"/>
              </a:rPr>
              <a:t>Many instances (to different degrees) of </a:t>
            </a:r>
            <a:r>
              <a:rPr lang="en-US" altLang="ja-JP" sz="2400" b="1" dirty="0" smtClean="0">
                <a:latin typeface="Arial" charset="0"/>
                <a:ea typeface="ＭＳ Ｐゴシック" charset="0"/>
                <a:cs typeface="ＭＳ Ｐゴシック" charset="0"/>
              </a:rPr>
              <a:t>incomplete adherence to or implementation of frameworks </a:t>
            </a:r>
            <a:r>
              <a:rPr lang="en-US" altLang="ja-JP" sz="2400" dirty="0" smtClean="0">
                <a:latin typeface="Arial" charset="0"/>
                <a:ea typeface="ＭＳ Ｐゴシック" charset="0"/>
                <a:cs typeface="ＭＳ Ｐゴシック" charset="0"/>
              </a:rPr>
              <a:t>(limiting local autonomy and accountability) </a:t>
            </a:r>
            <a:endParaRPr lang="en-US" altLang="ja-JP" sz="2400" b="1" dirty="0" smtClean="0">
              <a:latin typeface="Arial" charset="0"/>
              <a:ea typeface="ＭＳ Ｐゴシック" charset="0"/>
              <a:cs typeface="ＭＳ Ｐゴシック" charset="0"/>
            </a:endParaRPr>
          </a:p>
          <a:p>
            <a:pPr lvl="1" eaLnBrk="1" hangingPunct="1">
              <a:lnSpc>
                <a:spcPct val="90000"/>
              </a:lnSpc>
            </a:pPr>
            <a:r>
              <a:rPr lang="en-US" altLang="ja-JP" sz="2400" b="1" dirty="0" smtClean="0">
                <a:latin typeface="Arial" charset="0"/>
                <a:ea typeface="ＭＳ Ｐゴシック" charset="0"/>
                <a:cs typeface="ＭＳ Ｐゴシック" charset="0"/>
              </a:rPr>
              <a:t>General increase in local services range/quantity, </a:t>
            </a:r>
            <a:r>
              <a:rPr lang="en-US" altLang="ja-JP" sz="2400" dirty="0" smtClean="0">
                <a:latin typeface="Arial" charset="0"/>
                <a:ea typeface="ＭＳ Ｐゴシック" charset="0"/>
                <a:cs typeface="ＭＳ Ｐゴシック" charset="0"/>
              </a:rPr>
              <a:t>although uneven</a:t>
            </a:r>
            <a:r>
              <a:rPr lang="en-US" altLang="ja-JP" sz="2400" dirty="0">
                <a:latin typeface="Arial" charset="0"/>
                <a:ea typeface="ＭＳ Ｐゴシック" charset="0"/>
                <a:cs typeface="ＭＳ Ｐゴシック" charset="0"/>
              </a:rPr>
              <a:t>;</a:t>
            </a:r>
            <a:r>
              <a:rPr lang="en-US" altLang="ja-JP" sz="2400" dirty="0" smtClean="0">
                <a:latin typeface="Arial" charset="0"/>
                <a:ea typeface="ＭＳ Ｐゴシック" charset="0"/>
                <a:cs typeface="ＭＳ Ｐゴシック" charset="0"/>
              </a:rPr>
              <a:t> less known on quality; revenue lags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ja-JP" sz="2400" b="1" dirty="0" smtClean="0">
                <a:latin typeface="Arial" charset="0"/>
                <a:ea typeface="ＭＳ Ｐゴシック" charset="0"/>
                <a:cs typeface="ＭＳ Ｐゴシック" charset="0"/>
              </a:rPr>
              <a:t>Governance gains but uneven</a:t>
            </a:r>
            <a:r>
              <a:rPr lang="en-US" altLang="ja-JP" sz="2400" dirty="0" smtClean="0">
                <a:latin typeface="Arial" charset="0"/>
                <a:ea typeface="ＭＳ Ｐゴシック" charset="0"/>
                <a:cs typeface="ＭＳ Ｐゴシック" charset="0"/>
              </a:rPr>
              <a:t>: political obstacles and new </a:t>
            </a:r>
            <a:r>
              <a:rPr lang="en-US" altLang="ja-JP" sz="2400" dirty="0" err="1" smtClean="0">
                <a:latin typeface="Arial" charset="0"/>
                <a:ea typeface="ＭＳ Ｐゴシック" charset="0"/>
                <a:cs typeface="ＭＳ Ｐゴシック" charset="0"/>
              </a:rPr>
              <a:t>behaviours</a:t>
            </a:r>
            <a:r>
              <a:rPr lang="en-US" altLang="ja-JP" sz="2400" dirty="0" smtClean="0">
                <a:latin typeface="Arial" charset="0"/>
                <a:ea typeface="ＭＳ Ｐゴシック" charset="0"/>
                <a:cs typeface="ＭＳ Ｐゴシック" charset="0"/>
              </a:rPr>
              <a:t> cannot be developed quickly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b="1" dirty="0" smtClean="0">
                <a:latin typeface="Arial" charset="0"/>
                <a:ea typeface="ＭＳ Ｐゴシック" charset="0"/>
                <a:cs typeface="ＭＳ Ｐゴシック" charset="0"/>
              </a:rPr>
              <a:t>Capacity development</a:t>
            </a:r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, but uneven and unbalanced</a:t>
            </a:r>
            <a:endParaRPr lang="en-US" sz="2400" b="1" dirty="0" smtClean="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80000"/>
              </a:lnSpc>
            </a:pPr>
            <a:endParaRPr lang="en-US" sz="24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80000"/>
              </a:lnSpc>
            </a:pPr>
            <a:endParaRPr lang="en-GB" sz="240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740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A596C6DC-7800-4B44-8DED-BBACA75DBAC2}" type="slidenum">
              <a:rPr lang="en-GB" sz="1400"/>
              <a:pPr eaLnBrk="1" hangingPunct="1"/>
              <a:t>4</a:t>
            </a:fld>
            <a:endParaRPr lang="en-GB" sz="1400" dirty="0"/>
          </a:p>
        </p:txBody>
      </p:sp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3600" b="1" u="sng" dirty="0" err="1" smtClean="0">
                <a:latin typeface="Arial" charset="0"/>
                <a:ea typeface="ＭＳ Ｐゴシック" charset="0"/>
                <a:cs typeface="ＭＳ Ｐゴシック" charset="0"/>
              </a:rPr>
              <a:t>Decentralisation</a:t>
            </a:r>
            <a:r>
              <a:rPr lang="en-US" sz="3600" b="1" u="sng" dirty="0" smtClean="0">
                <a:latin typeface="Arial" charset="0"/>
                <a:ea typeface="ＭＳ Ｐゴシック" charset="0"/>
                <a:cs typeface="ＭＳ Ｐゴシック" charset="0"/>
              </a:rPr>
              <a:t> in Anglophone and </a:t>
            </a:r>
            <a:r>
              <a:rPr lang="en-US" sz="3600" b="1" u="sng" dirty="0" err="1" smtClean="0">
                <a:latin typeface="Arial" charset="0"/>
                <a:ea typeface="ＭＳ Ｐゴシック" charset="0"/>
                <a:cs typeface="ＭＳ Ｐゴシック" charset="0"/>
              </a:rPr>
              <a:t>Lusophone</a:t>
            </a:r>
            <a:r>
              <a:rPr lang="en-US" sz="3600" b="1" u="sng" dirty="0" smtClean="0">
                <a:latin typeface="Arial" charset="0"/>
                <a:ea typeface="ＭＳ Ｐゴシック" charset="0"/>
                <a:cs typeface="ＭＳ Ｐゴシック" charset="0"/>
              </a:rPr>
              <a:t> Africa</a:t>
            </a:r>
            <a:endParaRPr lang="en-GB" sz="3600" b="1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12713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066800"/>
            <a:ext cx="8229600" cy="5562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 dirty="0">
                <a:latin typeface="Arial" charset="0"/>
                <a:ea typeface="ＭＳ Ｐゴシック" charset="0"/>
                <a:cs typeface="ＭＳ Ｐゴシック" charset="0"/>
              </a:rPr>
              <a:t>Increasing attention to use of a </a:t>
            </a:r>
            <a:r>
              <a:rPr lang="en-US" sz="2400" b="1" dirty="0">
                <a:latin typeface="Arial" charset="0"/>
                <a:ea typeface="ＭＳ Ｐゴシック" charset="0"/>
                <a:cs typeface="ＭＳ Ｐゴシック" charset="0"/>
              </a:rPr>
              <a:t>more developmental and contextualized approach </a:t>
            </a:r>
            <a:r>
              <a:rPr lang="en-US" sz="2400" dirty="0">
                <a:latin typeface="Arial" charset="0"/>
                <a:ea typeface="ＭＳ Ｐゴシック" charset="0"/>
                <a:cs typeface="ＭＳ Ｐゴシック" charset="0"/>
              </a:rPr>
              <a:t>as opposed to a normative framework driven </a:t>
            </a:r>
            <a:r>
              <a:rPr lang="ja-JP" altLang="en-US" sz="2400" dirty="0">
                <a:latin typeface="Arial" charset="0"/>
                <a:ea typeface="ＭＳ Ｐゴシック" charset="0"/>
                <a:cs typeface="ＭＳ Ｐゴシック" charset="0"/>
              </a:rPr>
              <a:t>“</a:t>
            </a:r>
            <a:r>
              <a:rPr lang="en-US" altLang="ja-JP" sz="2400" dirty="0">
                <a:latin typeface="Arial" charset="0"/>
                <a:ea typeface="ＭＳ Ｐゴシック" charset="0"/>
                <a:cs typeface="ＭＳ Ｐゴシック" charset="0"/>
              </a:rPr>
              <a:t>sink or swim approach</a:t>
            </a:r>
            <a:r>
              <a:rPr lang="ja-JP" altLang="en-US" sz="2400" dirty="0">
                <a:latin typeface="Arial" charset="0"/>
                <a:ea typeface="ＭＳ Ｐゴシック" charset="0"/>
                <a:cs typeface="ＭＳ Ｐゴシック" charset="0"/>
              </a:rPr>
              <a:t>”</a:t>
            </a:r>
            <a:endParaRPr lang="en-US" altLang="ja-JP" sz="24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400" dirty="0">
                <a:latin typeface="Arial" charset="0"/>
                <a:ea typeface="ＭＳ Ｐゴシック" charset="0"/>
                <a:cs typeface="ＭＳ Ｐゴシック" charset="0"/>
              </a:rPr>
              <a:t>Increasing attention to </a:t>
            </a:r>
            <a:r>
              <a:rPr lang="en-US" sz="2400" b="1" dirty="0">
                <a:latin typeface="Arial" charset="0"/>
                <a:ea typeface="ＭＳ Ｐゴシック" charset="0"/>
                <a:cs typeface="ＭＳ Ｐゴシック" charset="0"/>
              </a:rPr>
              <a:t>political economy analysis and development partner adherence to Paris principles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dirty="0">
                <a:latin typeface="Arial" charset="0"/>
                <a:ea typeface="ＭＳ Ｐゴシック" charset="0"/>
                <a:cs typeface="ＭＳ Ｐゴシック" charset="0"/>
              </a:rPr>
              <a:t>Expanding focus on </a:t>
            </a:r>
            <a:r>
              <a:rPr lang="en-US" sz="2400" b="1" dirty="0">
                <a:latin typeface="Arial" charset="0"/>
                <a:ea typeface="ＭＳ Ｐゴシック" charset="0"/>
                <a:cs typeface="ＭＳ Ｐゴシック" charset="0"/>
              </a:rPr>
              <a:t>performance/incentives </a:t>
            </a:r>
            <a:r>
              <a:rPr lang="en-US" sz="2400" b="1" dirty="0" smtClean="0">
                <a:latin typeface="Arial" charset="0"/>
                <a:ea typeface="ＭＳ Ｐゴシック" charset="0"/>
                <a:cs typeface="ＭＳ Ｐゴシック" charset="0"/>
              </a:rPr>
              <a:t>(and </a:t>
            </a:r>
            <a:r>
              <a:rPr lang="en-US" sz="2400" b="1" dirty="0">
                <a:latin typeface="Arial" charset="0"/>
                <a:ea typeface="ＭＳ Ｐゴシック" charset="0"/>
                <a:cs typeface="ＭＳ Ｐゴシック" charset="0"/>
              </a:rPr>
              <a:t>data collection, management and analysis</a:t>
            </a:r>
            <a:r>
              <a:rPr lang="en-US" sz="2400" dirty="0">
                <a:latin typeface="Arial" charset="0"/>
                <a:ea typeface="ＭＳ Ｐゴシック" charset="0"/>
                <a:cs typeface="ＭＳ Ｐゴシック" charset="0"/>
              </a:rPr>
              <a:t>; </a:t>
            </a:r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important but critics </a:t>
            </a:r>
            <a:r>
              <a:rPr lang="en-US" sz="2400" dirty="0">
                <a:latin typeface="Arial" charset="0"/>
                <a:ea typeface="ＭＳ Ｐゴシック" charset="0"/>
                <a:cs typeface="ＭＳ Ｐゴシック" charset="0"/>
              </a:rPr>
              <a:t>worry that focus on </a:t>
            </a:r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outcomes neglects systems </a:t>
            </a:r>
            <a:r>
              <a:rPr lang="en-US" sz="2400" dirty="0">
                <a:latin typeface="Arial" charset="0"/>
                <a:ea typeface="ＭＳ Ｐゴシック" charset="0"/>
                <a:cs typeface="ＭＳ Ｐゴシック" charset="0"/>
              </a:rPr>
              <a:t>and processes </a:t>
            </a:r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needed </a:t>
            </a:r>
            <a:r>
              <a:rPr lang="en-US" sz="2400" dirty="0">
                <a:latin typeface="Arial" charset="0"/>
                <a:ea typeface="ＭＳ Ｐゴシック" charset="0"/>
                <a:cs typeface="ＭＳ Ｐゴシック" charset="0"/>
              </a:rPr>
              <a:t>for sustainable performance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dirty="0">
                <a:latin typeface="Arial" charset="0"/>
                <a:ea typeface="ＭＳ Ｐゴシック" charset="0"/>
                <a:cs typeface="ＭＳ Ｐゴシック" charset="0"/>
              </a:rPr>
              <a:t>Some </a:t>
            </a:r>
            <a:r>
              <a:rPr lang="en-US" sz="2400" b="1" dirty="0">
                <a:latin typeface="Arial" charset="0"/>
                <a:ea typeface="ＭＳ Ｐゴシック" charset="0"/>
                <a:cs typeface="ＭＳ Ｐゴシック" charset="0"/>
              </a:rPr>
              <a:t>reframing of </a:t>
            </a:r>
            <a:r>
              <a:rPr lang="en-US" sz="2400" b="1" dirty="0" err="1" smtClean="0">
                <a:latin typeface="Arial" charset="0"/>
                <a:ea typeface="ＭＳ Ｐゴシック" charset="0"/>
                <a:cs typeface="ＭＳ Ｐゴシック" charset="0"/>
              </a:rPr>
              <a:t>decentralisation</a:t>
            </a:r>
            <a:r>
              <a:rPr lang="en-US" sz="2400" b="1" dirty="0" smtClean="0"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2400" b="1" dirty="0">
                <a:latin typeface="Arial" charset="0"/>
                <a:ea typeface="ＭＳ Ｐゴシック" charset="0"/>
                <a:cs typeface="ＭＳ Ｐゴシック" charset="0"/>
              </a:rPr>
              <a:t>as broader than passive assumption of </a:t>
            </a:r>
            <a:r>
              <a:rPr lang="en-US" sz="2400" b="1" dirty="0" smtClean="0">
                <a:latin typeface="Arial" charset="0"/>
                <a:ea typeface="ＭＳ Ｐゴシック" charset="0"/>
                <a:cs typeface="ＭＳ Ｐゴシック" charset="0"/>
              </a:rPr>
              <a:t>former central </a:t>
            </a:r>
            <a:r>
              <a:rPr lang="en-US" sz="2400" b="1" dirty="0">
                <a:latin typeface="Arial" charset="0"/>
                <a:ea typeface="ＭＳ Ｐゴシック" charset="0"/>
                <a:cs typeface="ＭＳ Ｐゴシック" charset="0"/>
              </a:rPr>
              <a:t>functions </a:t>
            </a:r>
            <a:r>
              <a:rPr lang="en-US" sz="2400" dirty="0">
                <a:latin typeface="Arial" charset="0"/>
                <a:ea typeface="ＭＳ Ｐゴシック" charset="0"/>
                <a:cs typeface="ＭＳ Ｐゴシック" charset="0"/>
              </a:rPr>
              <a:t>(e.g. </a:t>
            </a:r>
            <a:r>
              <a:rPr lang="en-US" dirty="0" smtClean="0">
                <a:latin typeface="Arial" charset="0"/>
                <a:ea typeface="ＭＳ Ｐゴシック" charset="0"/>
                <a:cs typeface="ＭＳ Ｐゴシック" charset="0"/>
              </a:rPr>
              <a:t>LGs developing a vision for local</a:t>
            </a:r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 economic </a:t>
            </a:r>
            <a:r>
              <a:rPr lang="en-US" sz="2400" dirty="0">
                <a:latin typeface="Arial" charset="0"/>
                <a:ea typeface="ＭＳ Ｐゴシック" charset="0"/>
                <a:cs typeface="ＭＳ Ｐゴシック" charset="0"/>
              </a:rPr>
              <a:t>development)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dirty="0">
                <a:latin typeface="Arial" charset="0"/>
                <a:ea typeface="ＭＳ Ｐゴシック" charset="0"/>
                <a:cs typeface="ＭＳ Ｐゴシック" charset="0"/>
              </a:rPr>
              <a:t>In some countries there have been various </a:t>
            </a:r>
            <a:r>
              <a:rPr lang="en-US" sz="2400" b="1" dirty="0">
                <a:latin typeface="Arial" charset="0"/>
                <a:ea typeface="ＭＳ Ｐゴシック" charset="0"/>
                <a:cs typeface="ＭＳ Ｐゴシック" charset="0"/>
              </a:rPr>
              <a:t>elements of both formal and informal </a:t>
            </a:r>
            <a:r>
              <a:rPr lang="en-US" sz="2400" b="1" dirty="0" err="1" smtClean="0">
                <a:latin typeface="Arial" charset="0"/>
                <a:ea typeface="ＭＳ Ｐゴシック" charset="0"/>
                <a:cs typeface="ＭＳ Ｐゴシック" charset="0"/>
              </a:rPr>
              <a:t>recentralisation</a:t>
            </a:r>
            <a:endParaRPr lang="en-US" sz="2400" b="1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9457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AAE5776F-1738-5340-809F-7D14B7DADC56}" type="slidenum">
              <a:rPr lang="en-GB" sz="1400"/>
              <a:pPr eaLnBrk="1" hangingPunct="1"/>
              <a:t>5</a:t>
            </a:fld>
            <a:endParaRPr lang="en-GB" sz="1400"/>
          </a:p>
        </p:txBody>
      </p:sp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pPr eaLnBrk="1" hangingPunct="1"/>
            <a:r>
              <a:rPr lang="en-GB" sz="3200" b="1" dirty="0" smtClean="0">
                <a:latin typeface="Arial" charset="0"/>
                <a:ea typeface="ＭＳ Ｐゴシック" charset="0"/>
                <a:cs typeface="ＭＳ Ｐゴシック" charset="0"/>
              </a:rPr>
              <a:t>Selected Recent Developments</a:t>
            </a:r>
            <a:endParaRPr lang="en-GB" sz="3200" b="1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1371600"/>
            <a:ext cx="8229600" cy="51054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400" dirty="0">
                <a:latin typeface="Arial"/>
                <a:ea typeface="Arial" charset="0"/>
                <a:cs typeface="Arial"/>
              </a:rPr>
              <a:t>Decentralization is a </a:t>
            </a:r>
            <a:r>
              <a:rPr lang="en-US" sz="2400" b="1" dirty="0" smtClean="0">
                <a:latin typeface="Arial"/>
                <a:ea typeface="Arial" charset="0"/>
                <a:cs typeface="Arial"/>
              </a:rPr>
              <a:t>complex, diverse </a:t>
            </a:r>
            <a:r>
              <a:rPr lang="en-US" sz="2400" b="1" dirty="0">
                <a:latin typeface="Arial"/>
                <a:ea typeface="Arial" charset="0"/>
                <a:cs typeface="Arial"/>
              </a:rPr>
              <a:t>public sector reform that is adopted for different </a:t>
            </a:r>
            <a:r>
              <a:rPr lang="en-US" sz="2400" b="1" dirty="0" smtClean="0">
                <a:latin typeface="Arial"/>
                <a:ea typeface="Arial" charset="0"/>
                <a:cs typeface="Arial"/>
              </a:rPr>
              <a:t>reasons </a:t>
            </a:r>
            <a:r>
              <a:rPr lang="en-US" sz="2400" dirty="0" smtClean="0">
                <a:latin typeface="Arial"/>
                <a:ea typeface="Arial" charset="0"/>
                <a:cs typeface="Arial"/>
              </a:rPr>
              <a:t>(e.g. immediate crisis versus orderly public sector reform)</a:t>
            </a:r>
            <a:endParaRPr lang="en-US" sz="2400" b="1" dirty="0">
              <a:latin typeface="Arial"/>
              <a:ea typeface="Arial" charset="0"/>
              <a:cs typeface="Arial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400" b="1" dirty="0" smtClean="0">
                <a:latin typeface="Arial"/>
                <a:ea typeface="Arial" charset="0"/>
                <a:cs typeface="Arial"/>
              </a:rPr>
              <a:t>Reform (appropriate and actual) depends </a:t>
            </a:r>
            <a:r>
              <a:rPr lang="en-US" sz="2400" b="1" dirty="0">
                <a:latin typeface="Arial"/>
                <a:ea typeface="Arial" charset="0"/>
                <a:cs typeface="Arial"/>
              </a:rPr>
              <a:t>on: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b="1" dirty="0">
                <a:latin typeface="Arial"/>
                <a:ea typeface="Arial" charset="0"/>
                <a:cs typeface="Arial"/>
              </a:rPr>
              <a:t> </a:t>
            </a:r>
            <a:r>
              <a:rPr lang="en-US" sz="2000" b="1" u="sng" dirty="0">
                <a:latin typeface="Arial"/>
                <a:ea typeface="Arial" charset="0"/>
                <a:cs typeface="Arial"/>
              </a:rPr>
              <a:t>P</a:t>
            </a:r>
            <a:r>
              <a:rPr lang="en-US" sz="2000" b="1" u="sng" dirty="0" smtClean="0">
                <a:latin typeface="Arial"/>
                <a:ea typeface="Arial" charset="0"/>
                <a:cs typeface="Arial"/>
              </a:rPr>
              <a:t>riority </a:t>
            </a:r>
            <a:r>
              <a:rPr lang="en-US" sz="2000" b="1" u="sng" dirty="0">
                <a:latin typeface="Arial"/>
                <a:ea typeface="Arial" charset="0"/>
                <a:cs typeface="Arial"/>
              </a:rPr>
              <a:t>objectives </a:t>
            </a:r>
            <a:r>
              <a:rPr lang="en-US" sz="2000" dirty="0">
                <a:latin typeface="Arial"/>
                <a:ea typeface="Arial" charset="0"/>
                <a:cs typeface="Arial"/>
              </a:rPr>
              <a:t>(governance, development, service delivery, </a:t>
            </a:r>
            <a:r>
              <a:rPr lang="en-US" sz="2000" dirty="0" smtClean="0">
                <a:latin typeface="Arial"/>
                <a:ea typeface="Arial" charset="0"/>
                <a:cs typeface="Arial"/>
              </a:rPr>
              <a:t>stability, equity</a:t>
            </a:r>
            <a:r>
              <a:rPr lang="en-US" sz="2000" dirty="0">
                <a:latin typeface="Arial"/>
                <a:ea typeface="Arial" charset="0"/>
                <a:cs typeface="Arial"/>
              </a:rPr>
              <a:t>, etc.</a:t>
            </a:r>
            <a:r>
              <a:rPr lang="en-US" sz="2000" dirty="0" smtClean="0">
                <a:latin typeface="Arial"/>
                <a:ea typeface="Arial" charset="0"/>
                <a:cs typeface="Arial"/>
              </a:rPr>
              <a:t>); </a:t>
            </a:r>
            <a:r>
              <a:rPr lang="en-US" sz="2000" dirty="0">
                <a:latin typeface="Arial"/>
                <a:ea typeface="Arial" charset="0"/>
                <a:cs typeface="Arial"/>
              </a:rPr>
              <a:t>and 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b="1" u="sng" dirty="0">
                <a:latin typeface="Arial"/>
                <a:ea typeface="Arial" charset="0"/>
                <a:cs typeface="Arial"/>
              </a:rPr>
              <a:t>The context of </a:t>
            </a:r>
            <a:r>
              <a:rPr lang="en-US" sz="2000" b="1" u="sng" dirty="0" smtClean="0">
                <a:latin typeface="Arial"/>
                <a:ea typeface="Arial" charset="0"/>
                <a:cs typeface="Arial"/>
              </a:rPr>
              <a:t>a </a:t>
            </a:r>
            <a:r>
              <a:rPr lang="en-US" sz="2000" b="1" u="sng" dirty="0">
                <a:latin typeface="Arial"/>
                <a:ea typeface="Arial" charset="0"/>
                <a:cs typeface="Arial"/>
              </a:rPr>
              <a:t>country</a:t>
            </a:r>
            <a:r>
              <a:rPr lang="en-US" sz="2000" b="1" dirty="0">
                <a:latin typeface="Arial"/>
                <a:ea typeface="Arial" charset="0"/>
                <a:cs typeface="Arial"/>
              </a:rPr>
              <a:t> </a:t>
            </a:r>
            <a:r>
              <a:rPr lang="en-US" sz="2000" dirty="0" smtClean="0">
                <a:latin typeface="Arial"/>
                <a:ea typeface="Arial" charset="0"/>
                <a:cs typeface="Arial"/>
              </a:rPr>
              <a:t>(e.g. federal</a:t>
            </a:r>
            <a:r>
              <a:rPr lang="en-US" sz="2000" dirty="0">
                <a:latin typeface="Arial"/>
                <a:ea typeface="Arial" charset="0"/>
                <a:cs typeface="Arial"/>
              </a:rPr>
              <a:t>/unitary, whether post-conflict, </a:t>
            </a:r>
            <a:r>
              <a:rPr lang="en-US" sz="2000" dirty="0" smtClean="0">
                <a:latin typeface="Arial"/>
                <a:ea typeface="Arial" charset="0"/>
                <a:cs typeface="Arial"/>
              </a:rPr>
              <a:t>current </a:t>
            </a:r>
            <a:r>
              <a:rPr lang="en-US" sz="2000" dirty="0">
                <a:latin typeface="Arial"/>
                <a:ea typeface="Arial" charset="0"/>
                <a:cs typeface="Arial"/>
              </a:rPr>
              <a:t>number of </a:t>
            </a:r>
            <a:r>
              <a:rPr lang="en-US" sz="2000" dirty="0" smtClean="0">
                <a:latin typeface="Arial"/>
                <a:ea typeface="Arial" charset="0"/>
                <a:cs typeface="Arial"/>
              </a:rPr>
              <a:t>government levels, socio-economic characteristics</a:t>
            </a:r>
            <a:r>
              <a:rPr lang="en-US" sz="2000" dirty="0">
                <a:latin typeface="Arial"/>
                <a:ea typeface="Arial" charset="0"/>
                <a:cs typeface="Arial"/>
              </a:rPr>
              <a:t>, role of natural resources, capacity, etc.)</a:t>
            </a:r>
          </a:p>
          <a:p>
            <a:pPr eaLnBrk="1" hangingPunct="1">
              <a:lnSpc>
                <a:spcPct val="80000"/>
              </a:lnSpc>
            </a:pPr>
            <a:r>
              <a:rPr lang="en-US" sz="2400" b="1" dirty="0">
                <a:latin typeface="Arial"/>
                <a:ea typeface="Arial" charset="0"/>
                <a:cs typeface="Arial"/>
              </a:rPr>
              <a:t>Various forms:</a:t>
            </a:r>
            <a:r>
              <a:rPr lang="en-US" sz="2400" dirty="0">
                <a:latin typeface="Arial"/>
                <a:ea typeface="Arial" charset="0"/>
                <a:cs typeface="Arial"/>
              </a:rPr>
              <a:t> </a:t>
            </a:r>
            <a:r>
              <a:rPr lang="en-US" sz="2400" dirty="0" err="1">
                <a:latin typeface="Arial"/>
                <a:ea typeface="Arial" charset="0"/>
                <a:cs typeface="Arial"/>
              </a:rPr>
              <a:t>deconcentration</a:t>
            </a:r>
            <a:r>
              <a:rPr lang="en-US" sz="2400" dirty="0">
                <a:latin typeface="Arial"/>
                <a:ea typeface="Arial" charset="0"/>
                <a:cs typeface="Arial"/>
              </a:rPr>
              <a:t>, devolution, delegation; quite often mixed systems </a:t>
            </a:r>
            <a:r>
              <a:rPr lang="en-US" sz="2400" dirty="0" smtClean="0">
                <a:latin typeface="Arial"/>
                <a:ea typeface="Arial" charset="0"/>
                <a:cs typeface="Arial"/>
              </a:rPr>
              <a:t>may </a:t>
            </a:r>
            <a:r>
              <a:rPr lang="en-US" sz="2400" dirty="0">
                <a:latin typeface="Arial"/>
                <a:ea typeface="Arial" charset="0"/>
                <a:cs typeface="Arial"/>
              </a:rPr>
              <a:t>change over </a:t>
            </a:r>
            <a:r>
              <a:rPr lang="en-US" sz="2400" dirty="0" smtClean="0">
                <a:latin typeface="Arial"/>
                <a:ea typeface="Arial" charset="0"/>
                <a:cs typeface="Arial"/>
              </a:rPr>
              <a:t>time</a:t>
            </a:r>
            <a:endParaRPr lang="en-US" sz="2400" dirty="0" smtClean="0">
              <a:latin typeface="Arial"/>
              <a:ea typeface="ＭＳ Ｐゴシック" charset="0"/>
              <a:cs typeface="Arial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400" b="1" dirty="0" smtClean="0">
                <a:latin typeface="Arial" charset="0"/>
                <a:ea typeface="ＭＳ Ｐゴシック" charset="0"/>
                <a:cs typeface="ＭＳ Ｐゴシック" charset="0"/>
              </a:rPr>
              <a:t>Uneven starting points</a:t>
            </a:r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: improve existing LGs, transform </a:t>
            </a:r>
            <a:r>
              <a:rPr lang="en-US" sz="2400" dirty="0" err="1" smtClean="0">
                <a:latin typeface="Arial" charset="0"/>
                <a:ea typeface="ＭＳ Ｐゴシック" charset="0"/>
                <a:cs typeface="ＭＳ Ｐゴシック" charset="0"/>
              </a:rPr>
              <a:t>deconcentrated</a:t>
            </a:r>
            <a:r>
              <a:rPr lang="en-US" sz="2400" dirty="0" smtClean="0">
                <a:latin typeface="Arial" charset="0"/>
                <a:ea typeface="ＭＳ Ｐゴシック" charset="0"/>
                <a:cs typeface="ＭＳ Ｐゴシック" charset="0"/>
              </a:rPr>
              <a:t> to devolved, create new LGS</a:t>
            </a:r>
            <a:endParaRPr lang="en-US" sz="24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400" b="1" u="sng" dirty="0" smtClean="0">
                <a:latin typeface="Arial" charset="0"/>
                <a:ea typeface="ＭＳ Ｐゴシック" charset="0"/>
                <a:cs typeface="ＭＳ Ｐゴシック" charset="0"/>
              </a:rPr>
              <a:t>Bottom Line</a:t>
            </a:r>
            <a:r>
              <a:rPr lang="en-US" sz="2400" b="1" dirty="0" smtClean="0">
                <a:latin typeface="Arial" charset="0"/>
                <a:ea typeface="ＭＳ Ｐゴシック" charset="0"/>
                <a:cs typeface="ＭＳ Ｐゴシック" charset="0"/>
              </a:rPr>
              <a:t>: Diversity should raise caution about </a:t>
            </a:r>
            <a:r>
              <a:rPr lang="ja-JP" altLang="en-US" sz="2400" b="1" dirty="0" smtClean="0">
                <a:latin typeface="Arial" charset="0"/>
                <a:ea typeface="ＭＳ Ｐゴシック" charset="0"/>
                <a:cs typeface="ＭＳ Ｐゴシック" charset="0"/>
              </a:rPr>
              <a:t>“</a:t>
            </a:r>
            <a:r>
              <a:rPr lang="en-US" altLang="ja-JP" sz="2400" b="1" dirty="0" smtClean="0">
                <a:latin typeface="Arial" charset="0"/>
                <a:ea typeface="ＭＳ Ｐゴシック" charset="0"/>
                <a:cs typeface="ＭＳ Ｐゴシック" charset="0"/>
              </a:rPr>
              <a:t>best practice” reform; </a:t>
            </a:r>
            <a:r>
              <a:rPr lang="en-US" altLang="ja-JP" sz="2400" dirty="0" smtClean="0">
                <a:latin typeface="Arial" charset="0"/>
                <a:ea typeface="ＭＳ Ｐゴシック" charset="0"/>
                <a:cs typeface="ＭＳ Ｐゴシック" charset="0"/>
              </a:rPr>
              <a:t>a country can learn/adapt from but rarely directly replicate what another has done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2400" b="1" dirty="0" smtClean="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80000"/>
              </a:lnSpc>
            </a:pPr>
            <a:endParaRPr lang="en-US" sz="2400" b="1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80000"/>
              </a:lnSpc>
            </a:pPr>
            <a:endParaRPr lang="en-US" sz="28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80000"/>
              </a:lnSpc>
            </a:pPr>
            <a:endParaRPr lang="en-US" sz="2400" b="1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80000"/>
              </a:lnSpc>
            </a:pPr>
            <a:endParaRPr lang="en-GB" sz="240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0481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A06F5F5B-7E93-A54A-85C8-18E35C1E0358}" type="slidenum">
              <a:rPr lang="en-GB" sz="1400"/>
              <a:pPr eaLnBrk="1" hangingPunct="1"/>
              <a:t>6</a:t>
            </a:fld>
            <a:endParaRPr lang="en-GB" sz="1400"/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10668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3600" b="1" u="sng" dirty="0">
                <a:solidFill>
                  <a:schemeClr val="accent3">
                    <a:lumMod val="50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rPr>
              <a:t/>
            </a:r>
            <a:br>
              <a:rPr lang="en-US" sz="3600" b="1" u="sng" dirty="0">
                <a:solidFill>
                  <a:schemeClr val="accent3">
                    <a:lumMod val="50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rPr>
            </a:br>
            <a:r>
              <a:rPr lang="en-US" sz="3600" b="1" u="sng" dirty="0" smtClean="0">
                <a:solidFill>
                  <a:schemeClr val="accent3">
                    <a:lumMod val="50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rPr>
              <a:t>II. </a:t>
            </a:r>
            <a:r>
              <a:rPr lang="en-US" sz="3600" b="1" u="sng" dirty="0">
                <a:solidFill>
                  <a:schemeClr val="accent3">
                    <a:lumMod val="50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rPr>
              <a:t>Diversity: Objectives, Forms, Context, Starting </a:t>
            </a:r>
            <a:r>
              <a:rPr lang="en-US" sz="3600" b="1" u="sng" dirty="0" smtClean="0">
                <a:solidFill>
                  <a:schemeClr val="accent3">
                    <a:lumMod val="50000"/>
                  </a:schemeClr>
                </a:solidFill>
                <a:latin typeface="Arial" charset="0"/>
                <a:ea typeface="ＭＳ Ｐゴシック" charset="0"/>
                <a:cs typeface="ＭＳ Ｐゴシック" charset="0"/>
              </a:rPr>
              <a:t>Points, Trajectories </a:t>
            </a:r>
            <a:r>
              <a:rPr lang="en-US" sz="3200" b="1" dirty="0">
                <a:latin typeface="Arial" charset="0"/>
                <a:ea typeface="ＭＳ Ｐゴシック" charset="0"/>
                <a:cs typeface="ＭＳ Ｐゴシック" charset="0"/>
              </a:rPr>
              <a:t/>
            </a:r>
            <a:br>
              <a:rPr lang="en-US" sz="3200" b="1" dirty="0">
                <a:latin typeface="Arial" charset="0"/>
                <a:ea typeface="ＭＳ Ｐゴシック" charset="0"/>
                <a:cs typeface="ＭＳ Ｐゴシック" charset="0"/>
              </a:rPr>
            </a:br>
            <a:endParaRPr lang="en-GB" sz="3200" b="1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48006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endParaRPr lang="en-US" sz="2400" b="1" dirty="0" smtClean="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2400" b="1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sz="2400" b="1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1505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74302663-22CD-9542-8A51-9DD2FB1C51DC}" type="slidenum">
              <a:rPr lang="en-GB" sz="1400"/>
              <a:pPr eaLnBrk="1" hangingPunct="1"/>
              <a:t>7</a:t>
            </a:fld>
            <a:endParaRPr lang="en-GB" sz="1400"/>
          </a:p>
        </p:txBody>
      </p:sp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pPr eaLnBrk="1" hangingPunct="1"/>
            <a:r>
              <a:rPr lang="en-US" sz="3200" b="1" dirty="0" smtClean="0">
                <a:latin typeface="Arial" charset="0"/>
                <a:ea typeface="ＭＳ Ｐゴシック" charset="0"/>
                <a:cs typeface="ＭＳ Ｐゴシック" charset="0"/>
              </a:rPr>
              <a:t>The Landscape of </a:t>
            </a:r>
            <a:r>
              <a:rPr lang="en-US" sz="3200" b="1" dirty="0" err="1" smtClean="0">
                <a:latin typeface="Arial" charset="0"/>
                <a:ea typeface="ＭＳ Ｐゴシック" charset="0"/>
                <a:cs typeface="ＭＳ Ｐゴシック" charset="0"/>
              </a:rPr>
              <a:t>Decentralisation</a:t>
            </a:r>
            <a:endParaRPr lang="en-US" sz="3200" b="1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143000"/>
            <a:ext cx="8267700" cy="5105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990600"/>
            <a:ext cx="7696200" cy="5486400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en-US" sz="2600" b="1" dirty="0" smtClean="0">
                <a:latin typeface="Arial" charset="0"/>
                <a:ea typeface="ＭＳ Ｐゴシック" charset="0"/>
                <a:cs typeface="ＭＳ Ｐゴシック" charset="0"/>
              </a:rPr>
              <a:t>National Framework of Integrated Reforms</a:t>
            </a:r>
          </a:p>
          <a:p>
            <a:pPr lvl="1">
              <a:lnSpc>
                <a:spcPct val="80000"/>
              </a:lnSpc>
            </a:pPr>
            <a:r>
              <a:rPr lang="en-US" sz="2000" dirty="0" smtClean="0">
                <a:latin typeface="Arial" charset="0"/>
                <a:ea typeface="ＭＳ Ｐゴシック" charset="0"/>
              </a:rPr>
              <a:t>Constitutional/legal/administrative</a:t>
            </a:r>
          </a:p>
          <a:p>
            <a:pPr eaLnBrk="1" hangingPunct="1">
              <a:lnSpc>
                <a:spcPct val="80000"/>
              </a:lnSpc>
            </a:pPr>
            <a:r>
              <a:rPr lang="en-US" sz="2600" b="1" dirty="0" smtClean="0">
                <a:latin typeface="Arial" charset="0"/>
                <a:ea typeface="ＭＳ Ｐゴシック" charset="0"/>
                <a:cs typeface="ＭＳ Ｐゴシック" charset="0"/>
              </a:rPr>
              <a:t>Fiscal </a:t>
            </a:r>
            <a:r>
              <a:rPr lang="en-US" sz="2600" b="1" dirty="0">
                <a:latin typeface="Arial" charset="0"/>
                <a:ea typeface="ＭＳ Ｐゴシック" charset="0"/>
                <a:cs typeface="ＭＳ Ｐゴシック" charset="0"/>
              </a:rPr>
              <a:t>Dimensions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b="1" dirty="0">
                <a:latin typeface="Arial" charset="0"/>
                <a:ea typeface="ＭＳ Ｐゴシック" charset="0"/>
              </a:rPr>
              <a:t>Clear assignment </a:t>
            </a:r>
            <a:r>
              <a:rPr lang="en-US" sz="2000" dirty="0">
                <a:latin typeface="Arial" charset="0"/>
                <a:ea typeface="ＭＳ Ｐゴシック" charset="0"/>
              </a:rPr>
              <a:t>of service functions/ revenues 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dirty="0">
                <a:latin typeface="Arial" charset="0"/>
                <a:ea typeface="ＭＳ Ｐゴシック" charset="0"/>
              </a:rPr>
              <a:t>Appropriate/sufficiently stable </a:t>
            </a:r>
            <a:r>
              <a:rPr lang="en-US" sz="2000" b="1" dirty="0">
                <a:latin typeface="Arial" charset="0"/>
                <a:ea typeface="ＭＳ Ｐゴシック" charset="0"/>
              </a:rPr>
              <a:t>vertical share</a:t>
            </a:r>
            <a:endParaRPr lang="en-US" sz="2000" dirty="0">
              <a:latin typeface="Arial" charset="0"/>
              <a:ea typeface="ＭＳ Ｐゴシック" charset="0"/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sz="2000" dirty="0">
                <a:latin typeface="Arial" charset="0"/>
                <a:ea typeface="ＭＳ Ｐゴシック" charset="0"/>
              </a:rPr>
              <a:t>Appropriately structured </a:t>
            </a:r>
            <a:r>
              <a:rPr lang="en-US" sz="2000" b="1" dirty="0">
                <a:latin typeface="Arial" charset="0"/>
                <a:ea typeface="ＭＳ Ｐゴシック" charset="0"/>
              </a:rPr>
              <a:t>shared taxes/transfers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b="1" dirty="0">
                <a:latin typeface="Arial" charset="0"/>
                <a:ea typeface="ＭＳ Ｐゴシック" charset="0"/>
              </a:rPr>
              <a:t>Fiscal responsibility/borrowing framework</a:t>
            </a:r>
            <a:endParaRPr lang="en-US" sz="2000" dirty="0">
              <a:latin typeface="Arial" charset="0"/>
              <a:ea typeface="ＭＳ Ｐゴシック" charset="0"/>
            </a:endParaRPr>
          </a:p>
          <a:p>
            <a:pPr>
              <a:lnSpc>
                <a:spcPct val="90000"/>
              </a:lnSpc>
            </a:pPr>
            <a:r>
              <a:rPr lang="en-US" sz="2600" b="1" dirty="0">
                <a:latin typeface="Arial" charset="0"/>
                <a:ea typeface="ＭＳ Ｐゴシック" charset="0"/>
                <a:cs typeface="ＭＳ Ｐゴシック" charset="0"/>
              </a:rPr>
              <a:t>Political Dimensions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>
                <a:latin typeface="Arial" charset="0"/>
                <a:ea typeface="ＭＳ Ｐゴシック" charset="0"/>
              </a:rPr>
              <a:t>Elections/other </a:t>
            </a:r>
            <a:r>
              <a:rPr lang="en-US" sz="2000" b="1" dirty="0">
                <a:latin typeface="Arial" charset="0"/>
                <a:ea typeface="ＭＳ Ｐゴシック" charset="0"/>
              </a:rPr>
              <a:t>accountability mechanisms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b="1" dirty="0">
                <a:latin typeface="Arial" charset="0"/>
                <a:ea typeface="ＭＳ Ｐゴシック" charset="0"/>
              </a:rPr>
              <a:t>Transparency </a:t>
            </a:r>
            <a:r>
              <a:rPr lang="en-US" sz="2000" dirty="0">
                <a:latin typeface="Arial" charset="0"/>
                <a:ea typeface="ＭＳ Ｐゴシック" charset="0"/>
              </a:rPr>
              <a:t>in processes and decisions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>
                <a:latin typeface="Arial" charset="0"/>
                <a:ea typeface="ＭＳ Ｐゴシック" charset="0"/>
              </a:rPr>
              <a:t>Sufficient </a:t>
            </a:r>
            <a:r>
              <a:rPr lang="en-US" sz="2000" b="1" dirty="0">
                <a:latin typeface="Arial" charset="0"/>
                <a:ea typeface="ＭＳ Ｐゴシック" charset="0"/>
              </a:rPr>
              <a:t>autonomy </a:t>
            </a:r>
            <a:r>
              <a:rPr lang="en-US" sz="2000" dirty="0">
                <a:latin typeface="Arial" charset="0"/>
                <a:ea typeface="ＭＳ Ｐゴシック" charset="0"/>
              </a:rPr>
              <a:t>to allow response to citizens</a:t>
            </a:r>
          </a:p>
          <a:p>
            <a:pPr eaLnBrk="1" hangingPunct="1">
              <a:lnSpc>
                <a:spcPct val="90000"/>
              </a:lnSpc>
            </a:pPr>
            <a:r>
              <a:rPr lang="en-US" sz="2600" b="1" dirty="0">
                <a:latin typeface="Arial" charset="0"/>
                <a:ea typeface="ＭＳ Ｐゴシック" charset="0"/>
                <a:cs typeface="ＭＳ Ｐゴシック" charset="0"/>
              </a:rPr>
              <a:t>Administrative/Managerial Dimensions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b="1" dirty="0">
                <a:latin typeface="Arial" charset="0"/>
                <a:ea typeface="ＭＳ Ｐゴシック" charset="0"/>
              </a:rPr>
              <a:t>Institutional </a:t>
            </a:r>
            <a:r>
              <a:rPr lang="en-US" sz="2000" b="1" dirty="0" smtClean="0">
                <a:latin typeface="Arial" charset="0"/>
                <a:ea typeface="ＭＳ Ｐゴシック" charset="0"/>
              </a:rPr>
              <a:t>role/relationships</a:t>
            </a:r>
            <a:r>
              <a:rPr lang="en-US" sz="2000" dirty="0" smtClean="0">
                <a:latin typeface="Arial" charset="0"/>
                <a:ea typeface="ＭＳ Ｐゴシック" charset="0"/>
              </a:rPr>
              <a:t> </a:t>
            </a:r>
            <a:r>
              <a:rPr lang="en-US" sz="2000" dirty="0">
                <a:latin typeface="Arial" charset="0"/>
                <a:ea typeface="ＭＳ Ｐゴシック" charset="0"/>
              </a:rPr>
              <a:t>appropriately defined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b="1" dirty="0">
                <a:latin typeface="Arial" charset="0"/>
                <a:ea typeface="ＭＳ Ｐゴシック" charset="0"/>
              </a:rPr>
              <a:t>Planning/budgeting/</a:t>
            </a:r>
            <a:r>
              <a:rPr lang="en-US" sz="2000" b="1" dirty="0" smtClean="0">
                <a:latin typeface="Arial" charset="0"/>
                <a:ea typeface="ＭＳ Ｐゴシック" charset="0"/>
              </a:rPr>
              <a:t>PFM and civil service </a:t>
            </a:r>
            <a:r>
              <a:rPr lang="en-US" sz="2000" dirty="0" smtClean="0">
                <a:latin typeface="Arial" charset="0"/>
                <a:ea typeface="ＭＳ Ｐゴシック" charset="0"/>
              </a:rPr>
              <a:t>systems</a:t>
            </a:r>
            <a:r>
              <a:rPr lang="en-US" sz="2000" dirty="0">
                <a:latin typeface="Arial" charset="0"/>
                <a:ea typeface="ＭＳ Ｐゴシック" charset="0"/>
              </a:rPr>
              <a:t>/</a:t>
            </a:r>
            <a:r>
              <a:rPr lang="en-US" sz="2000" dirty="0" smtClean="0">
                <a:latin typeface="Arial" charset="0"/>
                <a:ea typeface="ＭＳ Ｐゴシック" charset="0"/>
              </a:rPr>
              <a:t>processes (some degree </a:t>
            </a:r>
            <a:r>
              <a:rPr lang="en-US" sz="2000" dirty="0">
                <a:latin typeface="Arial" charset="0"/>
                <a:ea typeface="ＭＳ Ｐゴシック" charset="0"/>
              </a:rPr>
              <a:t>of local control)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b="1" dirty="0">
                <a:latin typeface="Arial" charset="0"/>
                <a:ea typeface="ＭＳ Ｐゴシック" charset="0"/>
              </a:rPr>
              <a:t>Framework to</a:t>
            </a:r>
            <a:r>
              <a:rPr lang="en-US" sz="2000" dirty="0">
                <a:latin typeface="Arial" charset="0"/>
                <a:ea typeface="ＭＳ Ｐゴシック" charset="0"/>
              </a:rPr>
              <a:t> </a:t>
            </a:r>
            <a:r>
              <a:rPr lang="en-US" sz="2000" b="1" dirty="0">
                <a:latin typeface="Arial" charset="0"/>
                <a:ea typeface="ＭＳ Ｐゴシック" charset="0"/>
              </a:rPr>
              <a:t>partner</a:t>
            </a:r>
            <a:r>
              <a:rPr lang="en-US" sz="2000" dirty="0">
                <a:latin typeface="Arial" charset="0"/>
                <a:ea typeface="ＭＳ Ｐゴシック" charset="0"/>
              </a:rPr>
              <a:t> with private sector/NGOs</a:t>
            </a:r>
          </a:p>
          <a:p>
            <a:pPr eaLnBrk="1" hangingPunct="1">
              <a:lnSpc>
                <a:spcPct val="90000"/>
              </a:lnSpc>
            </a:pPr>
            <a:endParaRPr lang="en-US" sz="24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endParaRPr lang="en-US" sz="2400" b="1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endParaRPr lang="en-US" sz="24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endParaRPr lang="en-US" sz="2400" b="1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endParaRPr lang="en-US" sz="2400" b="1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endParaRPr lang="en-US" sz="270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355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91088" y="6400800"/>
            <a:ext cx="1161826" cy="381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FA78B992-6B8B-D044-ABED-D340A598EA1D}" type="slidenum">
              <a:rPr lang="en-GB" sz="1400"/>
              <a:pPr eaLnBrk="1" hangingPunct="1"/>
              <a:t>8</a:t>
            </a:fld>
            <a:endParaRPr lang="en-GB" sz="1400" dirty="0"/>
          </a:p>
        </p:txBody>
      </p:sp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685800"/>
          </a:xfrm>
        </p:spPr>
        <p:txBody>
          <a:bodyPr/>
          <a:lstStyle/>
          <a:p>
            <a:pPr eaLnBrk="1" hangingPunct="1"/>
            <a:r>
              <a:rPr lang="en-US" sz="3200" b="1" u="sng" dirty="0" smtClean="0">
                <a:solidFill>
                  <a:srgbClr val="217436"/>
                </a:solidFill>
                <a:latin typeface="Arial" charset="0"/>
                <a:ea typeface="ＭＳ Ｐゴシック" charset="0"/>
                <a:cs typeface="ＭＳ Ｐゴシック" charset="0"/>
              </a:rPr>
              <a:t>III. Designing Integrated </a:t>
            </a:r>
            <a:r>
              <a:rPr lang="en-US" sz="3200" b="1" u="sng" dirty="0" err="1" smtClean="0">
                <a:solidFill>
                  <a:srgbClr val="217436"/>
                </a:solidFill>
                <a:latin typeface="Arial" charset="0"/>
                <a:ea typeface="ＭＳ Ｐゴシック" charset="0"/>
                <a:cs typeface="ＭＳ Ｐゴシック" charset="0"/>
              </a:rPr>
              <a:t>Decentralisation</a:t>
            </a:r>
            <a:endParaRPr lang="en-US" sz="3200" b="1" dirty="0">
              <a:solidFill>
                <a:srgbClr val="217436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914400"/>
            <a:ext cx="8077200" cy="5638800"/>
          </a:xfrm>
        </p:spPr>
        <p:txBody>
          <a:bodyPr>
            <a:normAutofit fontScale="92500"/>
          </a:bodyPr>
          <a:lstStyle/>
          <a:p>
            <a:pPr eaLnBrk="1" hangingPunct="1">
              <a:lnSpc>
                <a:spcPct val="90000"/>
              </a:lnSpc>
            </a:pPr>
            <a:r>
              <a:rPr lang="en-US" sz="2800" dirty="0" smtClean="0">
                <a:latin typeface="Arial" charset="0"/>
                <a:ea typeface="ＭＳ Ｐゴシック" charset="0"/>
                <a:cs typeface="ＭＳ Ｐゴシック" charset="0"/>
              </a:rPr>
              <a:t>Being driven by </a:t>
            </a:r>
            <a:r>
              <a:rPr lang="en-US" sz="2800" b="1" dirty="0">
                <a:latin typeface="Arial" charset="0"/>
                <a:ea typeface="ＭＳ Ｐゴシック" charset="0"/>
                <a:cs typeface="ＭＳ Ｐゴシック" charset="0"/>
              </a:rPr>
              <a:t>crisis or political </a:t>
            </a:r>
            <a:r>
              <a:rPr lang="en-US" sz="2800" b="1" dirty="0" smtClean="0">
                <a:latin typeface="Arial" charset="0"/>
                <a:ea typeface="ＭＳ Ｐゴシック" charset="0"/>
                <a:cs typeface="ＭＳ Ｐゴシック" charset="0"/>
              </a:rPr>
              <a:t>change</a:t>
            </a:r>
            <a:r>
              <a:rPr lang="en-US" sz="2800" dirty="0" smtClean="0">
                <a:latin typeface="Arial" charset="0"/>
                <a:ea typeface="ＭＳ Ｐゴシック" charset="0"/>
                <a:cs typeface="ＭＳ Ｐゴシック" charset="0"/>
              </a:rPr>
              <a:t> shapes </a:t>
            </a:r>
            <a:r>
              <a:rPr lang="en-US" sz="2800" dirty="0">
                <a:latin typeface="Arial" charset="0"/>
                <a:ea typeface="ＭＳ Ｐゴシック" charset="0"/>
                <a:cs typeface="ＭＳ Ｐゴシック" charset="0"/>
              </a:rPr>
              <a:t>approach and </a:t>
            </a:r>
            <a:r>
              <a:rPr lang="en-US" sz="2800" dirty="0" smtClean="0">
                <a:latin typeface="Arial" charset="0"/>
                <a:ea typeface="ＭＳ Ｐゴシック" charset="0"/>
                <a:cs typeface="ＭＳ Ｐゴシック" charset="0"/>
              </a:rPr>
              <a:t>pace of </a:t>
            </a:r>
            <a:r>
              <a:rPr lang="en-US" sz="2800" dirty="0" err="1" smtClean="0">
                <a:latin typeface="Arial" charset="0"/>
                <a:ea typeface="ＭＳ Ｐゴシック" charset="0"/>
                <a:cs typeface="ＭＳ Ｐゴシック" charset="0"/>
              </a:rPr>
              <a:t>decentralisation</a:t>
            </a:r>
            <a:endParaRPr lang="en-US" sz="2800" b="1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800" dirty="0">
                <a:latin typeface="Arial" charset="0"/>
                <a:ea typeface="ＭＳ Ｐゴシック" charset="0"/>
                <a:cs typeface="ＭＳ Ｐゴシック" charset="0"/>
              </a:rPr>
              <a:t>Reform often</a:t>
            </a:r>
            <a:r>
              <a:rPr lang="en-US" sz="2800" b="1" dirty="0">
                <a:latin typeface="Arial" charset="0"/>
                <a:ea typeface="ＭＳ Ｐゴシック" charset="0"/>
                <a:cs typeface="ＭＳ Ｐゴシック" charset="0"/>
              </a:rPr>
              <a:t> technocratic/uniform/</a:t>
            </a:r>
            <a:r>
              <a:rPr lang="en-US" sz="2800" b="1" dirty="0" smtClean="0">
                <a:latin typeface="Arial" charset="0"/>
                <a:ea typeface="ＭＳ Ｐゴシック" charset="0"/>
                <a:cs typeface="ＭＳ Ｐゴシック" charset="0"/>
              </a:rPr>
              <a:t>fragmented</a:t>
            </a:r>
            <a:r>
              <a:rPr lang="en-US" sz="2800" dirty="0" smtClean="0">
                <a:latin typeface="Arial" charset="0"/>
                <a:ea typeface="ＭＳ Ｐゴシック" charset="0"/>
                <a:cs typeface="ＭＳ Ｐゴシック" charset="0"/>
              </a:rPr>
              <a:t> (elite-driven/non-inclusive processes)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b="1" dirty="0" smtClean="0">
                <a:latin typeface="Arial" charset="0"/>
                <a:ea typeface="ＭＳ Ｐゴシック" charset="0"/>
                <a:cs typeface="ＭＳ Ｐゴシック" charset="0"/>
              </a:rPr>
              <a:t>Demand side reform (civil society) </a:t>
            </a:r>
            <a:r>
              <a:rPr lang="en-US" sz="2800" dirty="0" smtClean="0">
                <a:latin typeface="Arial" charset="0"/>
                <a:ea typeface="ＭＳ Ｐゴシック" charset="0"/>
                <a:cs typeface="ＭＳ Ｐゴシック" charset="0"/>
              </a:rPr>
              <a:t>often pro forma or separate from LG reform</a:t>
            </a:r>
            <a:endParaRPr lang="en-US" sz="2800" b="1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800" b="1" dirty="0">
                <a:latin typeface="Arial" charset="0"/>
                <a:ea typeface="ＭＳ Ｐゴシック" charset="0"/>
                <a:cs typeface="ＭＳ Ｐゴシック" charset="0"/>
              </a:rPr>
              <a:t>Coordination of key actors </a:t>
            </a:r>
            <a:r>
              <a:rPr lang="en-US" sz="2800" dirty="0">
                <a:latin typeface="Arial" charset="0"/>
                <a:ea typeface="ＭＳ Ｐゴシック" charset="0"/>
                <a:cs typeface="ＭＳ Ｐゴシック" charset="0"/>
              </a:rPr>
              <a:t>(and DPs) </a:t>
            </a:r>
            <a:r>
              <a:rPr lang="en-US" sz="2800" dirty="0" smtClean="0">
                <a:latin typeface="Arial" charset="0"/>
                <a:ea typeface="ＭＳ Ｐゴシック" charset="0"/>
                <a:cs typeface="ＭＳ Ｐゴシック" charset="0"/>
              </a:rPr>
              <a:t>weak</a:t>
            </a:r>
            <a:endParaRPr lang="en-US" sz="28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en-US" sz="2800" dirty="0" smtClean="0">
                <a:latin typeface="Arial" charset="0"/>
                <a:ea typeface="ＭＳ Ｐゴシック" charset="0"/>
                <a:cs typeface="ＭＳ Ｐゴシック" charset="0"/>
              </a:rPr>
              <a:t>Neglect of </a:t>
            </a:r>
            <a:r>
              <a:rPr lang="en-US" sz="2800" b="1" dirty="0">
                <a:latin typeface="Arial" charset="0"/>
                <a:ea typeface="ＭＳ Ｐゴシック" charset="0"/>
                <a:cs typeface="ＭＳ Ｐゴシック" charset="0"/>
              </a:rPr>
              <a:t>private/informal sector role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 smtClean="0">
                <a:latin typeface="Arial" charset="0"/>
                <a:ea typeface="ＭＳ Ｐゴシック" charset="0"/>
                <a:cs typeface="ＭＳ Ｐゴシック" charset="0"/>
              </a:rPr>
              <a:t>A proper </a:t>
            </a:r>
            <a:r>
              <a:rPr lang="en-US" sz="2800" dirty="0">
                <a:latin typeface="Arial" charset="0"/>
                <a:ea typeface="ＭＳ Ｐゴシック" charset="0"/>
                <a:cs typeface="ＭＳ Ｐゴシック" charset="0"/>
              </a:rPr>
              <a:t>integrated approach is </a:t>
            </a:r>
            <a:r>
              <a:rPr lang="en-US" sz="2800" b="1" dirty="0" smtClean="0">
                <a:latin typeface="Arial" charset="0"/>
                <a:ea typeface="ＭＳ Ｐゴシック" charset="0"/>
                <a:cs typeface="ＭＳ Ｐゴシック" charset="0"/>
              </a:rPr>
              <a:t>challenging </a:t>
            </a:r>
            <a:r>
              <a:rPr lang="en-US" sz="2800" b="1" dirty="0">
                <a:latin typeface="Arial" charset="0"/>
                <a:ea typeface="ＭＳ Ｐゴシック" charset="0"/>
                <a:cs typeface="ＭＳ Ｐゴシック" charset="0"/>
              </a:rPr>
              <a:t>and faces political economy/capacity obstacles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b="1" dirty="0">
                <a:latin typeface="Arial" charset="0"/>
                <a:ea typeface="ＭＳ Ｐゴシック" charset="0"/>
                <a:cs typeface="ＭＳ Ｐゴシック" charset="0"/>
              </a:rPr>
              <a:t>Substantial </a:t>
            </a:r>
            <a:r>
              <a:rPr lang="en-US" sz="2800" b="1" dirty="0" err="1">
                <a:latin typeface="Arial" charset="0"/>
                <a:ea typeface="ＭＳ Ｐゴシック" charset="0"/>
                <a:cs typeface="ＭＳ Ｐゴシック" charset="0"/>
              </a:rPr>
              <a:t>behavioural</a:t>
            </a:r>
            <a:r>
              <a:rPr lang="en-US" sz="2800" b="1" dirty="0">
                <a:latin typeface="Arial" charset="0"/>
                <a:ea typeface="ＭＳ Ｐゴシック" charset="0"/>
                <a:cs typeface="ＭＳ Ｐゴシック" charset="0"/>
              </a:rPr>
              <a:t> changes </a:t>
            </a:r>
            <a:r>
              <a:rPr lang="en-US" sz="2800" dirty="0">
                <a:latin typeface="Arial" charset="0"/>
                <a:ea typeface="ＭＳ Ｐゴシック" charset="0"/>
                <a:cs typeface="ＭＳ Ｐゴシック" charset="0"/>
              </a:rPr>
              <a:t>are needed at all levels (central, local, individual</a:t>
            </a:r>
            <a:r>
              <a:rPr lang="en-US" sz="2800" dirty="0" smtClean="0">
                <a:latin typeface="Arial" charset="0"/>
                <a:ea typeface="ＭＳ Ｐゴシック" charset="0"/>
                <a:cs typeface="ＭＳ Ｐゴシック" charset="0"/>
              </a:rPr>
              <a:t>)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b="1" dirty="0" smtClean="0">
                <a:latin typeface="Arial" charset="0"/>
                <a:ea typeface="ＭＳ Ｐゴシック" charset="0"/>
                <a:cs typeface="ＭＳ Ｐゴシック" charset="0"/>
              </a:rPr>
              <a:t>Insufficient attention to careful reform implementation</a:t>
            </a:r>
            <a:r>
              <a:rPr lang="en-US" sz="2800" dirty="0" smtClean="0">
                <a:latin typeface="Arial" charset="0"/>
                <a:ea typeface="ＭＳ Ｐゴシック" charset="0"/>
                <a:cs typeface="ＭＳ Ｐゴシック" charset="0"/>
              </a:rPr>
              <a:t> (has been emphasis on design)</a:t>
            </a:r>
            <a:endParaRPr lang="en-US" sz="2800" b="1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endParaRPr lang="en-US" sz="2800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endParaRPr lang="en-US" sz="2200" b="1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endParaRPr lang="en-US" sz="2200" b="1" dirty="0">
              <a:latin typeface="Arial" charset="0"/>
              <a:ea typeface="ＭＳ Ｐゴシック" charset="0"/>
              <a:cs typeface="ＭＳ Ｐゴシック" charset="0"/>
            </a:endParaRPr>
          </a:p>
          <a:p>
            <a:pPr eaLnBrk="1" hangingPunct="1">
              <a:lnSpc>
                <a:spcPct val="90000"/>
              </a:lnSpc>
            </a:pPr>
            <a:endParaRPr lang="en-US" sz="2500" dirty="0"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2457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991088" y="6400800"/>
            <a:ext cx="1161826" cy="3810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13E4886F-9FC6-B141-91CA-2F0E0FD8A209}" type="slidenum">
              <a:rPr lang="en-GB" sz="1400"/>
              <a:pPr eaLnBrk="1" hangingPunct="1"/>
              <a:t>9</a:t>
            </a:fld>
            <a:endParaRPr lang="en-GB" sz="1400" dirty="0"/>
          </a:p>
        </p:txBody>
      </p:sp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685800"/>
          </a:xfrm>
        </p:spPr>
        <p:txBody>
          <a:bodyPr/>
          <a:lstStyle/>
          <a:p>
            <a:pPr eaLnBrk="1" hangingPunct="1"/>
            <a:r>
              <a:rPr lang="en-US" sz="3200" b="1" u="sng" dirty="0" smtClean="0">
                <a:solidFill>
                  <a:srgbClr val="217436"/>
                </a:solidFill>
                <a:latin typeface="Arial" charset="0"/>
                <a:ea typeface="ＭＳ Ｐゴシック" charset="0"/>
                <a:cs typeface="ＭＳ Ｐゴシック" charset="0"/>
              </a:rPr>
              <a:t>IV. </a:t>
            </a:r>
            <a:r>
              <a:rPr lang="en-US" sz="3200" b="1" u="sng" dirty="0">
                <a:solidFill>
                  <a:srgbClr val="217436"/>
                </a:solidFill>
                <a:latin typeface="Arial" charset="0"/>
                <a:ea typeface="ＭＳ Ｐゴシック" charset="0"/>
                <a:cs typeface="ＭＳ Ｐゴシック" charset="0"/>
              </a:rPr>
              <a:t>Common </a:t>
            </a:r>
            <a:r>
              <a:rPr lang="en-US" sz="3200" b="1" u="sng" dirty="0" smtClean="0">
                <a:solidFill>
                  <a:srgbClr val="217436"/>
                </a:solidFill>
                <a:latin typeface="Arial" charset="0"/>
                <a:ea typeface="ＭＳ Ｐゴシック" charset="0"/>
                <a:cs typeface="ＭＳ Ｐゴシック" charset="0"/>
              </a:rPr>
              <a:t>Realities</a:t>
            </a:r>
            <a:r>
              <a:rPr lang="en-US" sz="3200" b="1" u="sng" dirty="0">
                <a:solidFill>
                  <a:srgbClr val="217436"/>
                </a:solidFill>
                <a:latin typeface="Arial" charset="0"/>
                <a:ea typeface="ＭＳ Ｐゴシック" charset="0"/>
                <a:cs typeface="ＭＳ Ｐゴシック" charset="0"/>
              </a:rPr>
              <a:t> </a:t>
            </a:r>
            <a:r>
              <a:rPr lang="en-US" sz="3200" b="1" u="sng" dirty="0" smtClean="0">
                <a:solidFill>
                  <a:srgbClr val="217436"/>
                </a:solidFill>
                <a:latin typeface="Arial" charset="0"/>
                <a:ea typeface="ＭＳ Ｐゴシック" charset="0"/>
                <a:cs typeface="ＭＳ Ｐゴシック" charset="0"/>
              </a:rPr>
              <a:t>and Challenges</a:t>
            </a:r>
            <a:endParaRPr lang="en-US" sz="3200" b="1" u="sng" dirty="0">
              <a:solidFill>
                <a:srgbClr val="217436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aveform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Waveform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aveform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Waveform.thmx</Template>
  <TotalTime>4370</TotalTime>
  <Words>1302</Words>
  <Application>Microsoft Macintosh PowerPoint</Application>
  <PresentationFormat>On-screen Show (4:3)</PresentationFormat>
  <Paragraphs>124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Waveform</vt:lpstr>
      <vt:lpstr>   European Union Regional Seminar on Decentralisation and Local Governance  Nairobi 11 November 2011</vt:lpstr>
      <vt:lpstr>Outline</vt:lpstr>
      <vt:lpstr> I. Trends and Evidence  </vt:lpstr>
      <vt:lpstr>Decentralisation in Anglophone and Lusophone Africa</vt:lpstr>
      <vt:lpstr>Selected Recent Developments</vt:lpstr>
      <vt:lpstr> II. Diversity: Objectives, Forms, Context, Starting Points, Trajectories  </vt:lpstr>
      <vt:lpstr>The Landscape of Decentralisation</vt:lpstr>
      <vt:lpstr>III. Designing Integrated Decentralisation</vt:lpstr>
      <vt:lpstr>IV. Common Realities and Challenges</vt:lpstr>
      <vt:lpstr>V. Need for an Strategic Implementation: Tactical Entry Points/Sequencing</vt:lpstr>
      <vt:lpstr> Crafting Political Agreements and Institutional Arrangements</vt:lpstr>
      <vt:lpstr> Creating Robust Incentives  </vt:lpstr>
      <vt:lpstr>Building the Right Capacity Appropriately</vt:lpstr>
      <vt:lpstr> VI. Summary: What Needs Attention </vt:lpstr>
    </vt:vector>
  </TitlesOfParts>
  <Manager/>
  <Company> New York University</Company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EU Seminar</dc:title>
  <dc:subject/>
  <dc:creator>Paul Smoke</dc:creator>
  <cp:keywords/>
  <dc:description/>
  <cp:lastModifiedBy>Willem Vervaeke</cp:lastModifiedBy>
  <cp:revision>126</cp:revision>
  <dcterms:created xsi:type="dcterms:W3CDTF">2012-05-02T14:57:58Z</dcterms:created>
  <dcterms:modified xsi:type="dcterms:W3CDTF">2013-11-11T06:11:06Z</dcterms:modified>
  <cp:category/>
</cp:coreProperties>
</file>