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3"/>
  </p:notesMasterIdLst>
  <p:sldIdLst>
    <p:sldId id="256" r:id="rId2"/>
    <p:sldId id="341" r:id="rId3"/>
    <p:sldId id="329" r:id="rId4"/>
    <p:sldId id="334" r:id="rId5"/>
    <p:sldId id="320" r:id="rId6"/>
    <p:sldId id="347" r:id="rId7"/>
    <p:sldId id="343" r:id="rId8"/>
    <p:sldId id="344" r:id="rId9"/>
    <p:sldId id="346" r:id="rId10"/>
    <p:sldId id="322" r:id="rId11"/>
    <p:sldId id="342" r:id="rId12"/>
    <p:sldId id="321" r:id="rId13"/>
    <p:sldId id="328" r:id="rId14"/>
    <p:sldId id="348" r:id="rId15"/>
    <p:sldId id="335" r:id="rId16"/>
    <p:sldId id="336" r:id="rId17"/>
    <p:sldId id="337" r:id="rId18"/>
    <p:sldId id="338" r:id="rId19"/>
    <p:sldId id="339" r:id="rId20"/>
    <p:sldId id="340" r:id="rId21"/>
    <p:sldId id="26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66" d="100"/>
          <a:sy n="66" d="100"/>
        </p:scale>
        <p:origin x="-798"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FDCF99-E61D-455F-9F50-3E1710D207B2}" type="datetimeFigureOut">
              <a:rPr lang="en-GB" smtClean="0"/>
              <a:t>10/11/2013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FBEF50-AFF1-4FA1-B0C2-AF3A5A1DD25F}" type="slidenum">
              <a:rPr lang="en-GB" smtClean="0"/>
              <a:t>‹#›</a:t>
            </a:fld>
            <a:endParaRPr lang="en-GB"/>
          </a:p>
        </p:txBody>
      </p:sp>
    </p:spTree>
    <p:extLst>
      <p:ext uri="{BB962C8B-B14F-4D97-AF65-F5344CB8AC3E}">
        <p14:creationId xmlns:p14="http://schemas.microsoft.com/office/powerpoint/2010/main" val="2934343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AFBEF50-AFF1-4FA1-B0C2-AF3A5A1DD25F}" type="slidenum">
              <a:rPr lang="en-GB" smtClean="0"/>
              <a:t>15</a:t>
            </a:fld>
            <a:endParaRPr lang="en-GB"/>
          </a:p>
        </p:txBody>
      </p:sp>
    </p:spTree>
    <p:extLst>
      <p:ext uri="{BB962C8B-B14F-4D97-AF65-F5344CB8AC3E}">
        <p14:creationId xmlns:p14="http://schemas.microsoft.com/office/powerpoint/2010/main" val="3143515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p:nvPr>
        </p:nvSpPr>
        <p:spPr>
          <a:ln/>
        </p:spPr>
        <p:txBody>
          <a:bodyPr/>
          <a:lstStyle/>
          <a:p>
            <a:fld id="{C19DE581-2787-4E4C-A1CA-D6D75AA4ED53}" type="slidenum">
              <a:rPr lang="en-US" altLang="en-US"/>
              <a:pPr/>
              <a:t>16</a:t>
            </a:fld>
            <a:endParaRPr lang="en-US" altLang="en-US"/>
          </a:p>
        </p:txBody>
      </p:sp>
      <p:sp>
        <p:nvSpPr>
          <p:cNvPr id="51202" name="Rectangle 2"/>
          <p:cNvSpPr>
            <a:spLocks noGrp="1" noChangeArrowheads="1" noTextEdit="1"/>
          </p:cNvSpPr>
          <p:nvPr>
            <p:ph type="sldImg"/>
          </p:nvPr>
        </p:nvSpPr>
        <p:spPr>
          <a:xfrm>
            <a:off x="1143000" y="685800"/>
            <a:ext cx="4572000" cy="3429000"/>
          </a:xfrm>
          <a:ln/>
        </p:spPr>
      </p:sp>
      <p:sp>
        <p:nvSpPr>
          <p:cNvPr id="51203" name="Rectangle 3"/>
          <p:cNvSpPr>
            <a:spLocks noGrp="1" noChangeArrowheads="1"/>
          </p:cNvSpPr>
          <p:nvPr>
            <p:ph type="body" idx="1"/>
          </p:nvPr>
        </p:nvSpPr>
        <p:spPr>
          <a:xfrm>
            <a:off x="685800" y="4343400"/>
            <a:ext cx="5486400" cy="4114800"/>
          </a:xfrm>
        </p:spPr>
        <p:txBody>
          <a:bodyPr/>
          <a:lstStyle/>
          <a:p>
            <a:pPr defTabSz="914400"/>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F722B8-A406-489C-8C2C-016428A3FC73}" type="datetimeFigureOut">
              <a:rPr lang="en-GB" smtClean="0"/>
              <a:t>10/11/2013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3090379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F722B8-A406-489C-8C2C-016428A3FC73}" type="datetimeFigureOut">
              <a:rPr lang="en-GB" smtClean="0"/>
              <a:t>10/11/2013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2086458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F722B8-A406-489C-8C2C-016428A3FC73}" type="datetimeFigureOut">
              <a:rPr lang="en-GB" smtClean="0"/>
              <a:t>10/11/2013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3442255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F722B8-A406-489C-8C2C-016428A3FC73}" type="datetimeFigureOut">
              <a:rPr lang="en-GB" smtClean="0"/>
              <a:t>10/11/2013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80598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F722B8-A406-489C-8C2C-016428A3FC73}" type="datetimeFigureOut">
              <a:rPr lang="en-GB" smtClean="0"/>
              <a:t>10/11/2013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2401576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F722B8-A406-489C-8C2C-016428A3FC73}" type="datetimeFigureOut">
              <a:rPr lang="en-GB" smtClean="0"/>
              <a:t>10/11/2013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3033124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F722B8-A406-489C-8C2C-016428A3FC73}" type="datetimeFigureOut">
              <a:rPr lang="en-GB" smtClean="0"/>
              <a:t>10/11/2013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3333780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F722B8-A406-489C-8C2C-016428A3FC73}" type="datetimeFigureOut">
              <a:rPr lang="en-GB" smtClean="0"/>
              <a:t>10/11/2013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1050644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F722B8-A406-489C-8C2C-016428A3FC73}" type="datetimeFigureOut">
              <a:rPr lang="en-GB" smtClean="0"/>
              <a:t>10/11/2013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549364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F722B8-A406-489C-8C2C-016428A3FC73}" type="datetimeFigureOut">
              <a:rPr lang="en-GB" smtClean="0"/>
              <a:t>10/11/2013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3044956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F722B8-A406-489C-8C2C-016428A3FC73}" type="datetimeFigureOut">
              <a:rPr lang="en-GB" smtClean="0"/>
              <a:t>10/11/2013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9D1929-8BCA-41F9-99C2-B11BCC52E32B}" type="slidenum">
              <a:rPr lang="en-GB" smtClean="0"/>
              <a:t>‹#›</a:t>
            </a:fld>
            <a:endParaRPr lang="en-GB"/>
          </a:p>
        </p:txBody>
      </p:sp>
    </p:spTree>
    <p:extLst>
      <p:ext uri="{BB962C8B-B14F-4D97-AF65-F5344CB8AC3E}">
        <p14:creationId xmlns:p14="http://schemas.microsoft.com/office/powerpoint/2010/main" val="780690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F722B8-A406-489C-8C2C-016428A3FC73}" type="datetimeFigureOut">
              <a:rPr lang="en-GB" smtClean="0"/>
              <a:t>10/11/2013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9D1929-8BCA-41F9-99C2-B11BCC52E32B}" type="slidenum">
              <a:rPr lang="en-GB" smtClean="0"/>
              <a:t>‹#›</a:t>
            </a:fld>
            <a:endParaRPr lang="en-GB"/>
          </a:p>
        </p:txBody>
      </p:sp>
    </p:spTree>
    <p:extLst>
      <p:ext uri="{BB962C8B-B14F-4D97-AF65-F5344CB8AC3E}">
        <p14:creationId xmlns:p14="http://schemas.microsoft.com/office/powerpoint/2010/main" val="670257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404664"/>
            <a:ext cx="6984776" cy="3528392"/>
          </a:xfrm>
        </p:spPr>
        <p:txBody>
          <a:bodyPr>
            <a:noAutofit/>
          </a:bodyPr>
          <a:lstStyle/>
          <a:p>
            <a:r>
              <a:rPr lang="en-GB" sz="2800" b="1" dirty="0" smtClean="0">
                <a:solidFill>
                  <a:schemeClr val="tx1"/>
                </a:solidFill>
              </a:rPr>
              <a:t/>
            </a:r>
            <a:br>
              <a:rPr lang="en-GB" sz="2800" b="1" dirty="0" smtClean="0">
                <a:solidFill>
                  <a:schemeClr val="tx1"/>
                </a:solidFill>
              </a:rPr>
            </a:br>
            <a:r>
              <a:rPr lang="en-GB" sz="2800" b="1" dirty="0"/>
              <a:t/>
            </a:r>
            <a:br>
              <a:rPr lang="en-GB" sz="2800" b="1" dirty="0"/>
            </a:br>
            <a:r>
              <a:rPr lang="en-GB" sz="2800" b="1" dirty="0" smtClean="0">
                <a:solidFill>
                  <a:schemeClr val="tx1"/>
                </a:solidFill>
              </a:rPr>
              <a:t>European Regional </a:t>
            </a:r>
            <a:r>
              <a:rPr lang="en-GB" sz="2800" b="1" dirty="0" smtClean="0"/>
              <a:t>Seminar on Decentralisation and Local Governance</a:t>
            </a:r>
            <a:br>
              <a:rPr lang="en-GB" sz="2800" b="1" dirty="0" smtClean="0"/>
            </a:br>
            <a:r>
              <a:rPr lang="en-GB" sz="2800" b="1" dirty="0"/>
              <a:t/>
            </a:r>
            <a:br>
              <a:rPr lang="en-GB" sz="2800" b="1" dirty="0"/>
            </a:br>
            <a:r>
              <a:rPr lang="en-GB" sz="2800" b="1" dirty="0" smtClean="0"/>
              <a:t>Session 1.3: </a:t>
            </a:r>
            <a:r>
              <a:rPr lang="en-GB" sz="2800" b="1" dirty="0" smtClean="0">
                <a:solidFill>
                  <a:schemeClr val="tx1"/>
                </a:solidFill>
              </a:rPr>
              <a:t>The </a:t>
            </a:r>
            <a:r>
              <a:rPr lang="en-GB" sz="2800" b="1" dirty="0" smtClean="0">
                <a:solidFill>
                  <a:schemeClr val="tx1"/>
                </a:solidFill>
              </a:rPr>
              <a:t>Continuing Relevance of Decentralisation and Local Governance  </a:t>
            </a:r>
            <a:r>
              <a:rPr lang="en-GB" sz="2800" b="1" dirty="0" smtClean="0">
                <a:solidFill>
                  <a:schemeClr val="tx1"/>
                </a:solidFill>
              </a:rPr>
              <a:t>Agenda</a:t>
            </a:r>
            <a:br>
              <a:rPr lang="en-GB" sz="2800" b="1" dirty="0" smtClean="0">
                <a:solidFill>
                  <a:schemeClr val="tx1"/>
                </a:solidFill>
              </a:rPr>
            </a:br>
            <a:r>
              <a:rPr lang="en-GB" sz="2800" b="1" dirty="0" smtClean="0"/>
              <a:t>11</a:t>
            </a:r>
            <a:r>
              <a:rPr lang="en-GB" sz="2800" b="1" baseline="30000" dirty="0" smtClean="0"/>
              <a:t>th</a:t>
            </a:r>
            <a:r>
              <a:rPr lang="en-GB" sz="2800" b="1" dirty="0" smtClean="0"/>
              <a:t> November 2013</a:t>
            </a:r>
            <a:br>
              <a:rPr lang="en-GB" sz="2800" b="1" dirty="0" smtClean="0"/>
            </a:br>
            <a:r>
              <a:rPr lang="en-GB" sz="2800" b="1" dirty="0" smtClean="0"/>
              <a:t>Nairobi, Kenya</a:t>
            </a:r>
            <a:r>
              <a:rPr lang="en-GB" sz="2800" b="1" dirty="0" smtClean="0">
                <a:solidFill>
                  <a:schemeClr val="tx1"/>
                </a:solidFill>
              </a:rPr>
              <a:t> </a:t>
            </a:r>
            <a:r>
              <a:rPr lang="en-GB" sz="2800" b="1" dirty="0" smtClean="0">
                <a:solidFill>
                  <a:schemeClr val="tx1"/>
                </a:solidFill>
              </a:rPr>
              <a:t/>
            </a:r>
            <a:br>
              <a:rPr lang="en-GB" sz="2800" b="1" dirty="0" smtClean="0">
                <a:solidFill>
                  <a:schemeClr val="tx1"/>
                </a:solidFill>
              </a:rPr>
            </a:br>
            <a:endParaRPr lang="en-GB" sz="2800" dirty="0"/>
          </a:p>
        </p:txBody>
      </p:sp>
      <p:sp>
        <p:nvSpPr>
          <p:cNvPr id="3" name="Subtitle 2"/>
          <p:cNvSpPr>
            <a:spLocks noGrp="1"/>
          </p:cNvSpPr>
          <p:nvPr>
            <p:ph type="subTitle" idx="1"/>
          </p:nvPr>
        </p:nvSpPr>
        <p:spPr/>
        <p:txBody>
          <a:bodyPr>
            <a:normAutofit fontScale="70000" lnSpcReduction="20000"/>
          </a:bodyPr>
          <a:lstStyle/>
          <a:p>
            <a:endParaRPr lang="en-GB" b="1" dirty="0" smtClean="0">
              <a:solidFill>
                <a:schemeClr val="tx1"/>
              </a:solidFill>
            </a:endParaRPr>
          </a:p>
          <a:p>
            <a:endParaRPr lang="en-GB" b="1" dirty="0" smtClean="0">
              <a:solidFill>
                <a:schemeClr val="tx1"/>
              </a:solidFill>
            </a:endParaRPr>
          </a:p>
          <a:p>
            <a:r>
              <a:rPr lang="en-GB" b="1" dirty="0" smtClean="0">
                <a:solidFill>
                  <a:schemeClr val="tx1"/>
                </a:solidFill>
              </a:rPr>
              <a:t>George </a:t>
            </a:r>
            <a:r>
              <a:rPr lang="en-GB" b="1" dirty="0" smtClean="0">
                <a:solidFill>
                  <a:schemeClr val="tx1"/>
                </a:solidFill>
              </a:rPr>
              <a:t>Matovu</a:t>
            </a:r>
          </a:p>
          <a:p>
            <a:r>
              <a:rPr lang="en-GB" b="1" dirty="0" smtClean="0">
                <a:solidFill>
                  <a:schemeClr val="tx1"/>
                </a:solidFill>
              </a:rPr>
              <a:t>Municipal Development Partnership for Eastern and Southern Africa (MDP-ESA)</a:t>
            </a:r>
            <a:endParaRPr lang="en-GB" b="1" dirty="0">
              <a:solidFill>
                <a:schemeClr val="tx1"/>
              </a:solidFill>
            </a:endParaRPr>
          </a:p>
        </p:txBody>
      </p:sp>
    </p:spTree>
    <p:extLst>
      <p:ext uri="{BB962C8B-B14F-4D97-AF65-F5344CB8AC3E}">
        <p14:creationId xmlns:p14="http://schemas.microsoft.com/office/powerpoint/2010/main" val="42499534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706090"/>
          </a:xfrm>
        </p:spPr>
        <p:txBody>
          <a:bodyPr>
            <a:normAutofit/>
          </a:bodyPr>
          <a:lstStyle/>
          <a:p>
            <a:r>
              <a:rPr lang="en-GB" sz="3200" b="1" dirty="0" smtClean="0"/>
              <a:t>Basic questions</a:t>
            </a:r>
            <a:endParaRPr lang="en-GB" sz="3200" b="1" dirty="0"/>
          </a:p>
        </p:txBody>
      </p:sp>
      <p:sp>
        <p:nvSpPr>
          <p:cNvPr id="3" name="Content Placeholder 2"/>
          <p:cNvSpPr>
            <a:spLocks noGrp="1"/>
          </p:cNvSpPr>
          <p:nvPr>
            <p:ph idx="1"/>
          </p:nvPr>
        </p:nvSpPr>
        <p:spPr>
          <a:xfrm>
            <a:off x="457200" y="980728"/>
            <a:ext cx="8229600" cy="5616624"/>
          </a:xfrm>
        </p:spPr>
        <p:txBody>
          <a:bodyPr>
            <a:normAutofit fontScale="92500" lnSpcReduction="20000"/>
          </a:bodyPr>
          <a:lstStyle/>
          <a:p>
            <a:pPr marL="0" indent="0">
              <a:buNone/>
            </a:pPr>
            <a:r>
              <a:rPr lang="en-GB" b="1" i="1" dirty="0" smtClean="0"/>
              <a:t>Has decentralisation:</a:t>
            </a:r>
          </a:p>
          <a:p>
            <a:r>
              <a:rPr lang="en-GB" dirty="0" smtClean="0"/>
              <a:t>effectively addressed poverty?</a:t>
            </a:r>
          </a:p>
          <a:p>
            <a:r>
              <a:rPr lang="en-GB" dirty="0" smtClean="0"/>
              <a:t>Improved service provision to the poor?</a:t>
            </a:r>
          </a:p>
          <a:p>
            <a:r>
              <a:rPr lang="en-GB" dirty="0" smtClean="0"/>
              <a:t>Promoted good local governance?</a:t>
            </a:r>
          </a:p>
          <a:p>
            <a:r>
              <a:rPr lang="en-GB" dirty="0" smtClean="0"/>
              <a:t>Enabled participation of non-state actors – CBOs and private sector?</a:t>
            </a:r>
          </a:p>
          <a:p>
            <a:r>
              <a:rPr lang="en-GB" dirty="0" smtClean="0"/>
              <a:t>Delivered truly autonomous local authorities?</a:t>
            </a:r>
          </a:p>
          <a:p>
            <a:r>
              <a:rPr lang="en-GB" dirty="0" smtClean="0"/>
              <a:t>Enabled establishment of accountable and transparent local governments?</a:t>
            </a:r>
          </a:p>
          <a:p>
            <a:r>
              <a:rPr lang="en-GB" dirty="0" smtClean="0"/>
              <a:t>Resolved inter-governmental fiscal relations?</a:t>
            </a:r>
          </a:p>
          <a:p>
            <a:r>
              <a:rPr lang="en-GB" dirty="0" smtClean="0"/>
              <a:t>Allowed for effective sharing of functions and responsibilities? </a:t>
            </a:r>
          </a:p>
        </p:txBody>
      </p:sp>
    </p:spTree>
    <p:extLst>
      <p:ext uri="{BB962C8B-B14F-4D97-AF65-F5344CB8AC3E}">
        <p14:creationId xmlns:p14="http://schemas.microsoft.com/office/powerpoint/2010/main" val="2329557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a:bodyPr>
          <a:lstStyle/>
          <a:p>
            <a:r>
              <a:rPr lang="en-GB" sz="2800" b="1" dirty="0" smtClean="0"/>
              <a:t>Positive developments</a:t>
            </a:r>
            <a:endParaRPr lang="en-GB" sz="2800" b="1" dirty="0"/>
          </a:p>
        </p:txBody>
      </p:sp>
      <p:sp>
        <p:nvSpPr>
          <p:cNvPr id="3" name="Content Placeholder 2"/>
          <p:cNvSpPr>
            <a:spLocks noGrp="1"/>
          </p:cNvSpPr>
          <p:nvPr>
            <p:ph idx="1"/>
          </p:nvPr>
        </p:nvSpPr>
        <p:spPr>
          <a:xfrm>
            <a:off x="457200" y="1124744"/>
            <a:ext cx="8229600" cy="4525963"/>
          </a:xfrm>
        </p:spPr>
        <p:txBody>
          <a:bodyPr>
            <a:normAutofit lnSpcReduction="10000"/>
          </a:bodyPr>
          <a:lstStyle/>
          <a:p>
            <a:endParaRPr lang="en-GB" sz="2800" dirty="0" smtClean="0"/>
          </a:p>
          <a:p>
            <a:r>
              <a:rPr lang="en-GB" sz="2800" dirty="0" smtClean="0"/>
              <a:t>Constitutional protection. Local </a:t>
            </a:r>
            <a:r>
              <a:rPr lang="en-GB" sz="2800" dirty="0" smtClean="0"/>
              <a:t>Governments have been empowered and counterweight central government orders.</a:t>
            </a:r>
          </a:p>
          <a:p>
            <a:r>
              <a:rPr lang="en-GB" sz="2800" dirty="0" smtClean="0"/>
              <a:t>Balance of territorial powers. A </a:t>
            </a:r>
            <a:r>
              <a:rPr lang="en-GB" sz="2800" dirty="0" smtClean="0"/>
              <a:t>president or prime minister can no </a:t>
            </a:r>
            <a:r>
              <a:rPr lang="en-GB" sz="2800" dirty="0"/>
              <a:t>longer give orders </a:t>
            </a:r>
            <a:r>
              <a:rPr lang="en-GB" sz="2800" dirty="0" smtClean="0"/>
              <a:t>to </a:t>
            </a:r>
            <a:r>
              <a:rPr lang="en-GB" sz="2800" dirty="0" smtClean="0"/>
              <a:t>municipalities </a:t>
            </a:r>
            <a:r>
              <a:rPr lang="en-GB" sz="2800" dirty="0"/>
              <a:t>without </a:t>
            </a:r>
            <a:r>
              <a:rPr lang="en-GB" sz="2800" dirty="0" smtClean="0"/>
              <a:t>facing </a:t>
            </a:r>
            <a:r>
              <a:rPr lang="en-GB" sz="2800" dirty="0" smtClean="0"/>
              <a:t>a </a:t>
            </a:r>
            <a:r>
              <a:rPr lang="en-GB" sz="2800" dirty="0" smtClean="0"/>
              <a:t>counterweight</a:t>
            </a:r>
          </a:p>
          <a:p>
            <a:r>
              <a:rPr lang="en-GB" sz="2800" dirty="0" smtClean="0"/>
              <a:t>Civil society movements are empowered enforcing local decision making and some measure of transparency and downward accountability</a:t>
            </a:r>
            <a:r>
              <a:rPr lang="en-GB" sz="2800" dirty="0" smtClean="0"/>
              <a:t>.</a:t>
            </a:r>
            <a:endParaRPr lang="en-GB" sz="2800" dirty="0"/>
          </a:p>
        </p:txBody>
      </p:sp>
    </p:spTree>
    <p:extLst>
      <p:ext uri="{BB962C8B-B14F-4D97-AF65-F5344CB8AC3E}">
        <p14:creationId xmlns:p14="http://schemas.microsoft.com/office/powerpoint/2010/main" val="8592717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After 20+ years of decentralisation</a:t>
            </a:r>
            <a:endParaRPr lang="en-GB" dirty="0"/>
          </a:p>
        </p:txBody>
      </p:sp>
      <p:sp>
        <p:nvSpPr>
          <p:cNvPr id="3" name="Content Placeholder 2"/>
          <p:cNvSpPr>
            <a:spLocks noGrp="1"/>
          </p:cNvSpPr>
          <p:nvPr>
            <p:ph idx="1"/>
          </p:nvPr>
        </p:nvSpPr>
        <p:spPr/>
        <p:txBody>
          <a:bodyPr>
            <a:normAutofit/>
          </a:bodyPr>
          <a:lstStyle/>
          <a:p>
            <a:r>
              <a:rPr lang="en-GB" dirty="0" smtClean="0"/>
              <a:t>There </a:t>
            </a:r>
            <a:r>
              <a:rPr lang="en-GB" dirty="0" smtClean="0"/>
              <a:t>is need to review accomplishments – what has worked and what has not worked</a:t>
            </a:r>
          </a:p>
          <a:p>
            <a:r>
              <a:rPr lang="en-GB" dirty="0" smtClean="0"/>
              <a:t>To compile lessons learned from experiences and research findings</a:t>
            </a:r>
          </a:p>
          <a:p>
            <a:r>
              <a:rPr lang="en-GB" dirty="0" smtClean="0"/>
              <a:t>To reassess the opportunities and risks (such as </a:t>
            </a:r>
            <a:r>
              <a:rPr lang="en-GB" dirty="0" smtClean="0"/>
              <a:t>over centralisation, fiscal </a:t>
            </a:r>
            <a:r>
              <a:rPr lang="en-GB" dirty="0" smtClean="0"/>
              <a:t>indiscipline, nepotism, conflict of powers) associated with decentralisation</a:t>
            </a:r>
            <a:endParaRPr lang="en-GB" dirty="0"/>
          </a:p>
        </p:txBody>
      </p:sp>
    </p:spTree>
    <p:extLst>
      <p:ext uri="{BB962C8B-B14F-4D97-AF65-F5344CB8AC3E}">
        <p14:creationId xmlns:p14="http://schemas.microsoft.com/office/powerpoint/2010/main" val="7921972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562074"/>
          </a:xfrm>
        </p:spPr>
        <p:txBody>
          <a:bodyPr>
            <a:normAutofit fontScale="90000"/>
          </a:bodyPr>
          <a:lstStyle/>
          <a:p>
            <a:r>
              <a:rPr lang="en-GB" sz="2400" b="1" dirty="0" smtClean="0"/>
              <a:t>New Challenges impacting decentralisation and local </a:t>
            </a:r>
            <a:r>
              <a:rPr lang="en-GB" sz="2400" b="1" dirty="0" smtClean="0"/>
              <a:t>governance</a:t>
            </a:r>
            <a:endParaRPr lang="en-GB" sz="2400" b="1" dirty="0"/>
          </a:p>
        </p:txBody>
      </p:sp>
      <p:sp>
        <p:nvSpPr>
          <p:cNvPr id="3" name="Content Placeholder 2"/>
          <p:cNvSpPr>
            <a:spLocks noGrp="1"/>
          </p:cNvSpPr>
          <p:nvPr>
            <p:ph idx="1"/>
          </p:nvPr>
        </p:nvSpPr>
        <p:spPr>
          <a:xfrm>
            <a:off x="457200" y="548680"/>
            <a:ext cx="8229600" cy="6192688"/>
          </a:xfrm>
        </p:spPr>
        <p:txBody>
          <a:bodyPr>
            <a:noAutofit/>
          </a:bodyPr>
          <a:lstStyle/>
          <a:p>
            <a:r>
              <a:rPr lang="en-GB" sz="1700" dirty="0"/>
              <a:t>The lingering culture of centralisation </a:t>
            </a:r>
            <a:r>
              <a:rPr lang="en-GB" sz="1700" dirty="0" smtClean="0"/>
              <a:t>at the centre persists perpetuating financial dependency</a:t>
            </a:r>
            <a:endParaRPr lang="en-GB" sz="1700" dirty="0"/>
          </a:p>
          <a:p>
            <a:r>
              <a:rPr lang="en-GB" sz="1700" dirty="0" smtClean="0"/>
              <a:t>The </a:t>
            </a:r>
            <a:r>
              <a:rPr lang="en-GB" sz="1700" dirty="0"/>
              <a:t>capacities and systems in place </a:t>
            </a:r>
            <a:r>
              <a:rPr lang="en-GB" sz="1700" dirty="0" smtClean="0"/>
              <a:t>continue to below expected standards</a:t>
            </a:r>
          </a:p>
          <a:p>
            <a:r>
              <a:rPr lang="en-GB" sz="1700" dirty="0"/>
              <a:t>Coordination of various actors and establishment of productive linkages </a:t>
            </a:r>
            <a:r>
              <a:rPr lang="en-GB" sz="1700" dirty="0" smtClean="0"/>
              <a:t>is characterised by tension</a:t>
            </a:r>
            <a:endParaRPr lang="en-GB" sz="1700" dirty="0"/>
          </a:p>
          <a:p>
            <a:r>
              <a:rPr lang="en-GB" sz="1700" dirty="0" smtClean="0"/>
              <a:t>Incoherent policies on signalling recentralisation vs. decentralisation</a:t>
            </a:r>
            <a:endParaRPr lang="en-GB" sz="1700" dirty="0" smtClean="0"/>
          </a:p>
          <a:p>
            <a:r>
              <a:rPr lang="en-GB" sz="1700" dirty="0"/>
              <a:t>Brain </a:t>
            </a:r>
            <a:r>
              <a:rPr lang="en-GB" sz="1700" dirty="0" smtClean="0"/>
              <a:t>drain in search of greener pastures </a:t>
            </a:r>
          </a:p>
          <a:p>
            <a:r>
              <a:rPr lang="en-GB" sz="1700" dirty="0" smtClean="0"/>
              <a:t>Corruption</a:t>
            </a:r>
            <a:r>
              <a:rPr lang="en-GB" sz="1700" dirty="0" smtClean="0"/>
              <a:t>, bribery, and </a:t>
            </a:r>
            <a:r>
              <a:rPr lang="en-GB" sz="1700" dirty="0" smtClean="0"/>
              <a:t>increasing absence  of </a:t>
            </a:r>
            <a:r>
              <a:rPr lang="en-GB" sz="1700" dirty="0" smtClean="0"/>
              <a:t>ethics in local governance</a:t>
            </a:r>
          </a:p>
          <a:p>
            <a:r>
              <a:rPr lang="en-GB" sz="1700" dirty="0" smtClean="0"/>
              <a:t>Declining core values in local governance</a:t>
            </a:r>
            <a:endParaRPr lang="en-GB" sz="1700" dirty="0"/>
          </a:p>
          <a:p>
            <a:r>
              <a:rPr lang="en-GB" altLang="en-US" sz="1700" dirty="0" smtClean="0"/>
              <a:t>Hesitance to embrace ICT </a:t>
            </a:r>
            <a:r>
              <a:rPr lang="en-GB" altLang="en-US" sz="1700" dirty="0"/>
              <a:t>to enhance service delivery?</a:t>
            </a:r>
          </a:p>
          <a:p>
            <a:r>
              <a:rPr lang="en-GB" sz="1700" dirty="0"/>
              <a:t>Unemployment and  unprecedented spread of both rural and urban poverty </a:t>
            </a:r>
            <a:r>
              <a:rPr lang="en-GB" sz="1700" dirty="0" smtClean="0"/>
              <a:t>and informal sector</a:t>
            </a:r>
          </a:p>
          <a:p>
            <a:r>
              <a:rPr lang="en-GB" sz="1700" dirty="0" smtClean="0"/>
              <a:t>Climatic </a:t>
            </a:r>
            <a:r>
              <a:rPr lang="en-GB" sz="1700" dirty="0"/>
              <a:t>change mitigation and adaptation</a:t>
            </a:r>
          </a:p>
          <a:p>
            <a:r>
              <a:rPr lang="en-GB" sz="1700" dirty="0" smtClean="0"/>
              <a:t>Environment, </a:t>
            </a:r>
            <a:r>
              <a:rPr lang="en-GB" sz="1700" dirty="0"/>
              <a:t>equitable management of natural resources and extractive </a:t>
            </a:r>
            <a:r>
              <a:rPr lang="en-GB" sz="1700" dirty="0" smtClean="0"/>
              <a:t>industries and tourism</a:t>
            </a:r>
            <a:endParaRPr lang="en-GB" sz="1700" dirty="0"/>
          </a:p>
          <a:p>
            <a:r>
              <a:rPr lang="en-GB" sz="1700" dirty="0"/>
              <a:t>Green issues: reducing </a:t>
            </a:r>
            <a:r>
              <a:rPr lang="en-GB" sz="1700" dirty="0" smtClean="0"/>
              <a:t>pollution, </a:t>
            </a:r>
            <a:r>
              <a:rPr lang="en-GB" sz="1700" dirty="0"/>
              <a:t>promoting energy </a:t>
            </a:r>
            <a:r>
              <a:rPr lang="en-GB" sz="1700" dirty="0" smtClean="0"/>
              <a:t>conservation, managing public transport</a:t>
            </a:r>
            <a:endParaRPr lang="en-GB" sz="1700" dirty="0"/>
          </a:p>
          <a:p>
            <a:r>
              <a:rPr lang="en-GB" sz="1700" dirty="0"/>
              <a:t>food </a:t>
            </a:r>
            <a:r>
              <a:rPr lang="en-GB" sz="1700" dirty="0" smtClean="0"/>
              <a:t>crises</a:t>
            </a:r>
          </a:p>
          <a:p>
            <a:r>
              <a:rPr lang="en-GB" sz="1700" dirty="0"/>
              <a:t>Intra and cross-boarder conflicts  armed conflicts and insecurity</a:t>
            </a:r>
          </a:p>
          <a:p>
            <a:r>
              <a:rPr lang="en-GB" sz="1700" dirty="0" smtClean="0"/>
              <a:t>The space </a:t>
            </a:r>
            <a:r>
              <a:rPr lang="en-GB" sz="1700" dirty="0"/>
              <a:t>for voices of the </a:t>
            </a:r>
            <a:r>
              <a:rPr lang="en-GB" sz="1700" dirty="0" smtClean="0"/>
              <a:t>poor, </a:t>
            </a:r>
            <a:r>
              <a:rPr lang="en-GB" sz="1700" dirty="0"/>
              <a:t>marginalised groups, and physically challenged citizens </a:t>
            </a:r>
            <a:r>
              <a:rPr lang="en-GB" sz="1700" dirty="0" smtClean="0"/>
              <a:t>is not guaranteed</a:t>
            </a:r>
          </a:p>
          <a:p>
            <a:endParaRPr lang="en-GB" sz="1800" dirty="0"/>
          </a:p>
          <a:p>
            <a:pPr marL="0" indent="0">
              <a:buNone/>
            </a:pPr>
            <a:endParaRPr lang="en-GB" sz="1900" dirty="0" smtClean="0"/>
          </a:p>
        </p:txBody>
      </p:sp>
    </p:spTree>
    <p:extLst>
      <p:ext uri="{BB962C8B-B14F-4D97-AF65-F5344CB8AC3E}">
        <p14:creationId xmlns:p14="http://schemas.microsoft.com/office/powerpoint/2010/main" val="16976101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648072"/>
          </a:xfrm>
        </p:spPr>
        <p:txBody>
          <a:bodyPr>
            <a:normAutofit/>
          </a:bodyPr>
          <a:lstStyle/>
          <a:p>
            <a:r>
              <a:rPr lang="en-GB" sz="3200" b="1" dirty="0" smtClean="0"/>
              <a:t>Defining the Frontline Actors</a:t>
            </a:r>
            <a:endParaRPr lang="en-GB" sz="3200" b="1" dirty="0"/>
          </a:p>
        </p:txBody>
      </p:sp>
      <p:sp>
        <p:nvSpPr>
          <p:cNvPr id="3" name="Content Placeholder 2"/>
          <p:cNvSpPr>
            <a:spLocks noGrp="1"/>
          </p:cNvSpPr>
          <p:nvPr>
            <p:ph idx="1"/>
          </p:nvPr>
        </p:nvSpPr>
        <p:spPr>
          <a:xfrm>
            <a:off x="457200" y="692696"/>
            <a:ext cx="8229600" cy="5832648"/>
          </a:xfrm>
        </p:spPr>
        <p:txBody>
          <a:bodyPr>
            <a:noAutofit/>
          </a:bodyPr>
          <a:lstStyle/>
          <a:p>
            <a:r>
              <a:rPr lang="en-GB" sz="2000" dirty="0" smtClean="0"/>
              <a:t>Ministry of Finance / </a:t>
            </a:r>
            <a:r>
              <a:rPr lang="en-GB" sz="2000" dirty="0"/>
              <a:t>National </a:t>
            </a:r>
            <a:r>
              <a:rPr lang="en-GB" sz="2000" dirty="0" smtClean="0"/>
              <a:t>Treasury responsible for decentralising revenues and </a:t>
            </a:r>
            <a:r>
              <a:rPr lang="en-GB" sz="2000" dirty="0"/>
              <a:t>developing intergovernmental transfers.</a:t>
            </a:r>
            <a:endParaRPr lang="en-GB" sz="2000" dirty="0" smtClean="0"/>
          </a:p>
          <a:p>
            <a:r>
              <a:rPr lang="en-GB" sz="2000" dirty="0" smtClean="0"/>
              <a:t>Sectorol </a:t>
            </a:r>
            <a:r>
              <a:rPr lang="en-GB" sz="2000" dirty="0"/>
              <a:t>ministries—health, education, agriculture, </a:t>
            </a:r>
            <a:r>
              <a:rPr lang="en-GB" sz="2000" dirty="0" smtClean="0"/>
              <a:t>public works</a:t>
            </a:r>
            <a:r>
              <a:rPr lang="en-GB" sz="2000" dirty="0"/>
              <a:t>, environment, water, etc</a:t>
            </a:r>
            <a:r>
              <a:rPr lang="en-GB" sz="2000" dirty="0" smtClean="0"/>
              <a:t>.— in </a:t>
            </a:r>
            <a:r>
              <a:rPr lang="en-GB" sz="2000" dirty="0"/>
              <a:t>charge of </a:t>
            </a:r>
            <a:r>
              <a:rPr lang="en-GB" sz="2000" dirty="0" smtClean="0"/>
              <a:t>devolution of responsibilities under </a:t>
            </a:r>
            <a:r>
              <a:rPr lang="en-GB" sz="2000" dirty="0"/>
              <a:t>their general expertise</a:t>
            </a:r>
            <a:r>
              <a:rPr lang="en-GB" sz="2000" dirty="0" smtClean="0"/>
              <a:t>.</a:t>
            </a:r>
          </a:p>
          <a:p>
            <a:r>
              <a:rPr lang="en-GB" sz="2000" dirty="0"/>
              <a:t>Ministries of Local Government, Home Affairs or Interior are </a:t>
            </a:r>
            <a:r>
              <a:rPr lang="en-GB" sz="2000" dirty="0" smtClean="0"/>
              <a:t>responsible </a:t>
            </a:r>
            <a:r>
              <a:rPr lang="en-GB" sz="2000" dirty="0"/>
              <a:t>for developing sub-national institutions and managerial </a:t>
            </a:r>
            <a:r>
              <a:rPr lang="en-GB" sz="2000" dirty="0" smtClean="0"/>
              <a:t>procedures</a:t>
            </a:r>
          </a:p>
          <a:p>
            <a:r>
              <a:rPr lang="en-GB" sz="2000" dirty="0" smtClean="0"/>
              <a:t>Decentralisation Secretariat</a:t>
            </a:r>
          </a:p>
          <a:p>
            <a:r>
              <a:rPr lang="en-GB" sz="2000" dirty="0" smtClean="0"/>
              <a:t>Elections Commissions</a:t>
            </a:r>
          </a:p>
          <a:p>
            <a:r>
              <a:rPr lang="en-GB" sz="2000" dirty="0" smtClean="0"/>
              <a:t>Local Government Finance Commission</a:t>
            </a:r>
          </a:p>
          <a:p>
            <a:r>
              <a:rPr lang="en-GB" sz="2000" dirty="0" smtClean="0"/>
              <a:t>Local Councils and their departments</a:t>
            </a:r>
          </a:p>
          <a:p>
            <a:r>
              <a:rPr lang="en-GB" sz="2000" dirty="0" smtClean="0"/>
              <a:t>Traditional authorities </a:t>
            </a:r>
          </a:p>
          <a:p>
            <a:r>
              <a:rPr lang="en-GB" sz="2000" dirty="0" smtClean="0"/>
              <a:t>Non-State Actors – NGOs and Private Sector</a:t>
            </a:r>
          </a:p>
          <a:p>
            <a:r>
              <a:rPr lang="en-GB" sz="2000" dirty="0" smtClean="0"/>
              <a:t>There is need for a deeper understanding of the actors, what motivates them and how they can be helped to support decentralisation more effectively</a:t>
            </a:r>
            <a:endParaRPr lang="en-GB" sz="2000" dirty="0"/>
          </a:p>
        </p:txBody>
      </p:sp>
    </p:spTree>
    <p:extLst>
      <p:ext uri="{BB962C8B-B14F-4D97-AF65-F5344CB8AC3E}">
        <p14:creationId xmlns:p14="http://schemas.microsoft.com/office/powerpoint/2010/main" val="15447736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34082"/>
          </a:xfrm>
        </p:spPr>
        <p:txBody>
          <a:bodyPr>
            <a:normAutofit/>
          </a:bodyPr>
          <a:lstStyle/>
          <a:p>
            <a:r>
              <a:rPr lang="en-GB" sz="2800" b="1" dirty="0" smtClean="0"/>
              <a:t>Way forward</a:t>
            </a:r>
            <a:endParaRPr lang="en-GB" sz="2800" b="1" dirty="0"/>
          </a:p>
        </p:txBody>
      </p:sp>
      <p:sp>
        <p:nvSpPr>
          <p:cNvPr id="3" name="Content Placeholder 2"/>
          <p:cNvSpPr>
            <a:spLocks noGrp="1"/>
          </p:cNvSpPr>
          <p:nvPr>
            <p:ph idx="1"/>
          </p:nvPr>
        </p:nvSpPr>
        <p:spPr>
          <a:xfrm>
            <a:off x="457200" y="764704"/>
            <a:ext cx="8229600" cy="5760640"/>
          </a:xfrm>
        </p:spPr>
        <p:txBody>
          <a:bodyPr>
            <a:normAutofit/>
          </a:bodyPr>
          <a:lstStyle/>
          <a:p>
            <a:r>
              <a:rPr lang="en-GB" sz="1750" dirty="0" smtClean="0"/>
              <a:t>Promotion of corporate governance &amp; good local financial management</a:t>
            </a:r>
          </a:p>
          <a:p>
            <a:r>
              <a:rPr lang="en-GB" sz="1750" dirty="0" smtClean="0"/>
              <a:t>Promotion of decentralised cooperation and peer learning </a:t>
            </a:r>
          </a:p>
          <a:p>
            <a:r>
              <a:rPr lang="en-GB" altLang="en-US" sz="1750" dirty="0" smtClean="0"/>
              <a:t>Improving overall oversight and supervision by central government agencies seem to be weak</a:t>
            </a:r>
          </a:p>
          <a:p>
            <a:r>
              <a:rPr lang="en-GB" sz="1750" dirty="0" smtClean="0"/>
              <a:t>Utilisation of national and regional local government association in lobbying &amp; advocacy</a:t>
            </a:r>
          </a:p>
          <a:p>
            <a:r>
              <a:rPr lang="en-GB" sz="1750" dirty="0" smtClean="0"/>
              <a:t>Providing consistent policies on Land use planning and management, and sustainable development</a:t>
            </a:r>
          </a:p>
          <a:p>
            <a:r>
              <a:rPr lang="en-GB" sz="1750" dirty="0" smtClean="0"/>
              <a:t>Aligning training institutions to the capacity building needs of local governments</a:t>
            </a:r>
          </a:p>
          <a:p>
            <a:r>
              <a:rPr lang="en-GB" sz="1750" dirty="0" smtClean="0"/>
              <a:t>Establishing effective policies and by laws that allow private sector engagement and for private sector led growth to leverage resources and expertise  with strong input of citizens</a:t>
            </a:r>
          </a:p>
          <a:p>
            <a:r>
              <a:rPr lang="en-GB" sz="1750" dirty="0" smtClean="0"/>
              <a:t>Establishment of performance and results based governance  and management</a:t>
            </a:r>
          </a:p>
          <a:p>
            <a:r>
              <a:rPr lang="en-GB" sz="1750" dirty="0" smtClean="0"/>
              <a:t>Gender mainstreaming and enhanced participation by women in decision making and development</a:t>
            </a:r>
          </a:p>
          <a:p>
            <a:r>
              <a:rPr lang="en-GB" sz="1750" dirty="0" smtClean="0"/>
              <a:t>Youth issues</a:t>
            </a:r>
          </a:p>
          <a:p>
            <a:r>
              <a:rPr lang="en-GB" sz="1750" dirty="0" smtClean="0"/>
              <a:t>Recognise the significance of managing rural-urban linkages to foster local economic development and food security</a:t>
            </a:r>
          </a:p>
          <a:p>
            <a:r>
              <a:rPr lang="en-GB" sz="1750" dirty="0" smtClean="0"/>
              <a:t>Link post 2015 development agenda to decentralisation and local governance</a:t>
            </a:r>
          </a:p>
          <a:p>
            <a:endParaRPr lang="en-GB" sz="1750" dirty="0" smtClean="0"/>
          </a:p>
          <a:p>
            <a:endParaRPr lang="en-GB" sz="1750" dirty="0"/>
          </a:p>
        </p:txBody>
      </p:sp>
    </p:spTree>
    <p:extLst>
      <p:ext uri="{BB962C8B-B14F-4D97-AF65-F5344CB8AC3E}">
        <p14:creationId xmlns:p14="http://schemas.microsoft.com/office/powerpoint/2010/main" val="28857643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3492500" y="1916113"/>
            <a:ext cx="2232025" cy="790575"/>
          </a:xfrm>
          <a:prstGeom prst="rect">
            <a:avLst/>
          </a:prstGeom>
          <a:solidFill>
            <a:schemeClr val="bg1"/>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179" name="Rectangle 3"/>
          <p:cNvSpPr>
            <a:spLocks noChangeArrowheads="1"/>
          </p:cNvSpPr>
          <p:nvPr/>
        </p:nvSpPr>
        <p:spPr bwMode="auto">
          <a:xfrm>
            <a:off x="6946900" y="1800225"/>
            <a:ext cx="2057400" cy="1208088"/>
          </a:xfrm>
          <a:prstGeom prst="rect">
            <a:avLst/>
          </a:prstGeom>
          <a:solidFill>
            <a:srgbClr val="FFCCCC"/>
          </a:solidFill>
          <a:ln w="9525">
            <a:solidFill>
              <a:schemeClr val="tx1"/>
            </a:solidFill>
            <a:miter lim="800000"/>
            <a:headEnd/>
            <a:tailEnd/>
          </a:ln>
          <a:effectLst>
            <a:outerShdw dist="107763" dir="2700000" algn="ctr" rotWithShape="0">
              <a:schemeClr val="bg2"/>
            </a:outerShdw>
          </a:effectLst>
        </p:spPr>
        <p:txBody>
          <a:bodyPr wrap="none" anchor="ctr"/>
          <a:lstStyle/>
          <a:p>
            <a:endParaRPr lang="en-GB"/>
          </a:p>
        </p:txBody>
      </p:sp>
      <p:sp>
        <p:nvSpPr>
          <p:cNvPr id="50180" name="Line 4"/>
          <p:cNvSpPr>
            <a:spLocks noChangeShapeType="1"/>
          </p:cNvSpPr>
          <p:nvPr/>
        </p:nvSpPr>
        <p:spPr bwMode="auto">
          <a:xfrm>
            <a:off x="6946900" y="1971675"/>
            <a:ext cx="2032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lstStyle/>
          <a:p>
            <a:endParaRPr lang="en-GB"/>
          </a:p>
        </p:txBody>
      </p:sp>
      <p:sp>
        <p:nvSpPr>
          <p:cNvPr id="50181" name="AutoShape 5"/>
          <p:cNvSpPr>
            <a:spLocks noChangeArrowheads="1"/>
          </p:cNvSpPr>
          <p:nvPr/>
        </p:nvSpPr>
        <p:spPr bwMode="auto">
          <a:xfrm>
            <a:off x="2411413" y="3141663"/>
            <a:ext cx="4267200" cy="1636712"/>
          </a:xfrm>
          <a:prstGeom prst="triangle">
            <a:avLst>
              <a:gd name="adj" fmla="val 50000"/>
            </a:avLst>
          </a:prstGeom>
          <a:solidFill>
            <a:srgbClr val="FFC48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182" name="Rectangle 6"/>
          <p:cNvSpPr>
            <a:spLocks noChangeArrowheads="1"/>
          </p:cNvSpPr>
          <p:nvPr/>
        </p:nvSpPr>
        <p:spPr bwMode="auto">
          <a:xfrm>
            <a:off x="539750" y="4797425"/>
            <a:ext cx="8026400" cy="1319213"/>
          </a:xfrm>
          <a:prstGeom prst="rect">
            <a:avLst/>
          </a:prstGeom>
          <a:solidFill>
            <a:srgbClr val="EAAAD5"/>
          </a:solidFill>
          <a:ln w="9525">
            <a:solidFill>
              <a:schemeClr val="tx1"/>
            </a:solidFill>
            <a:miter lim="800000"/>
            <a:headEnd/>
            <a:tailEnd/>
          </a:ln>
          <a:effectLst>
            <a:outerShdw dist="107763" dir="2700000" algn="ctr" rotWithShape="0">
              <a:schemeClr val="bg2"/>
            </a:outerShdw>
          </a:effectLst>
        </p:spPr>
        <p:txBody>
          <a:bodyPr wrap="none" anchor="ctr"/>
          <a:lstStyle/>
          <a:p>
            <a:endParaRPr lang="en-GB"/>
          </a:p>
        </p:txBody>
      </p:sp>
      <p:sp>
        <p:nvSpPr>
          <p:cNvPr id="50183" name="Rectangle 7"/>
          <p:cNvSpPr>
            <a:spLocks noChangeArrowheads="1"/>
          </p:cNvSpPr>
          <p:nvPr/>
        </p:nvSpPr>
        <p:spPr bwMode="auto">
          <a:xfrm>
            <a:off x="539750" y="4797425"/>
            <a:ext cx="2438400" cy="1319213"/>
          </a:xfrm>
          <a:prstGeom prst="rect">
            <a:avLst/>
          </a:prstGeom>
          <a:solidFill>
            <a:srgbClr val="E5F09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184" name="Rectangle 8"/>
          <p:cNvSpPr>
            <a:spLocks noChangeArrowheads="1"/>
          </p:cNvSpPr>
          <p:nvPr/>
        </p:nvSpPr>
        <p:spPr bwMode="auto">
          <a:xfrm>
            <a:off x="6146800" y="4799013"/>
            <a:ext cx="2438400" cy="1319212"/>
          </a:xfrm>
          <a:prstGeom prst="rect">
            <a:avLst/>
          </a:prstGeom>
          <a:solidFill>
            <a:srgbClr val="75FFDB"/>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185" name="Text Box 9"/>
          <p:cNvSpPr txBox="1">
            <a:spLocks noChangeArrowheads="1"/>
          </p:cNvSpPr>
          <p:nvPr/>
        </p:nvSpPr>
        <p:spPr bwMode="auto">
          <a:xfrm>
            <a:off x="0" y="-26988"/>
            <a:ext cx="90551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algn="ctr" defTabSz="914400" eaLnBrk="0" hangingPunct="0">
              <a:buClrTx/>
              <a:buSzTx/>
              <a:buFontTx/>
              <a:buNone/>
            </a:pPr>
            <a:r>
              <a:rPr lang="en-GB" altLang="en-US" sz="2800" b="1">
                <a:solidFill>
                  <a:schemeClr val="tx1"/>
                </a:solidFill>
                <a:latin typeface="Copperplate Gothic Light" pitchFamily="34" charset="0"/>
              </a:rPr>
              <a:t>Transforming Local Government </a:t>
            </a:r>
          </a:p>
        </p:txBody>
      </p:sp>
      <p:sp>
        <p:nvSpPr>
          <p:cNvPr id="50186" name="Line 10"/>
          <p:cNvSpPr>
            <a:spLocks noChangeShapeType="1"/>
          </p:cNvSpPr>
          <p:nvPr/>
        </p:nvSpPr>
        <p:spPr bwMode="auto">
          <a:xfrm>
            <a:off x="0" y="695325"/>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50187" name="Group 11"/>
          <p:cNvGrpSpPr>
            <a:grpSpLocks/>
          </p:cNvGrpSpPr>
          <p:nvPr/>
        </p:nvGrpSpPr>
        <p:grpSpPr bwMode="auto">
          <a:xfrm>
            <a:off x="322263" y="850900"/>
            <a:ext cx="8618537" cy="241300"/>
            <a:chOff x="152" y="991"/>
            <a:chExt cx="4072" cy="220"/>
          </a:xfrm>
        </p:grpSpPr>
        <p:sp>
          <p:nvSpPr>
            <p:cNvPr id="50188" name="AutoShape 12"/>
            <p:cNvSpPr>
              <a:spLocks noChangeArrowheads="1"/>
            </p:cNvSpPr>
            <p:nvPr/>
          </p:nvSpPr>
          <p:spPr bwMode="auto">
            <a:xfrm>
              <a:off x="3552" y="992"/>
              <a:ext cx="664" cy="216"/>
            </a:xfrm>
            <a:prstGeom prst="flowChartAlternateProcess">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GB"/>
            </a:p>
          </p:txBody>
        </p:sp>
        <p:sp>
          <p:nvSpPr>
            <p:cNvPr id="50189" name="AutoShape 13"/>
            <p:cNvSpPr>
              <a:spLocks noChangeArrowheads="1"/>
            </p:cNvSpPr>
            <p:nvPr/>
          </p:nvSpPr>
          <p:spPr bwMode="auto">
            <a:xfrm>
              <a:off x="1816" y="992"/>
              <a:ext cx="664" cy="216"/>
            </a:xfrm>
            <a:prstGeom prst="flowChartAlternateProcess">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GB"/>
            </a:p>
          </p:txBody>
        </p:sp>
        <p:sp>
          <p:nvSpPr>
            <p:cNvPr id="50190" name="AutoShape 14"/>
            <p:cNvSpPr>
              <a:spLocks noChangeArrowheads="1"/>
            </p:cNvSpPr>
            <p:nvPr/>
          </p:nvSpPr>
          <p:spPr bwMode="auto">
            <a:xfrm>
              <a:off x="152" y="992"/>
              <a:ext cx="664" cy="216"/>
            </a:xfrm>
            <a:prstGeom prst="flowChartAlternateProcess">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GB"/>
            </a:p>
          </p:txBody>
        </p:sp>
        <p:sp>
          <p:nvSpPr>
            <p:cNvPr id="50191" name="Text Box 15"/>
            <p:cNvSpPr txBox="1">
              <a:spLocks noChangeArrowheads="1"/>
            </p:cNvSpPr>
            <p:nvPr/>
          </p:nvSpPr>
          <p:spPr bwMode="auto">
            <a:xfrm>
              <a:off x="224" y="991"/>
              <a:ext cx="52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r>
                <a:rPr lang="en-GB" altLang="en-US" sz="1600" b="1">
                  <a:solidFill>
                    <a:schemeClr val="tx1"/>
                  </a:solidFill>
                  <a:latin typeface="CG Omega" pitchFamily="34" charset="0"/>
                </a:rPr>
                <a:t>Drivers</a:t>
              </a:r>
            </a:p>
          </p:txBody>
        </p:sp>
        <p:sp>
          <p:nvSpPr>
            <p:cNvPr id="50192" name="Text Box 16"/>
            <p:cNvSpPr txBox="1">
              <a:spLocks noChangeArrowheads="1"/>
            </p:cNvSpPr>
            <p:nvPr/>
          </p:nvSpPr>
          <p:spPr bwMode="auto">
            <a:xfrm>
              <a:off x="1836" y="999"/>
              <a:ext cx="6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r>
                <a:rPr lang="en-GB" altLang="en-US" sz="1600" b="1">
                  <a:solidFill>
                    <a:schemeClr val="tx1"/>
                  </a:solidFill>
                  <a:latin typeface="CG Omega" pitchFamily="34" charset="0"/>
                </a:rPr>
                <a:t>Processes</a:t>
              </a:r>
            </a:p>
          </p:txBody>
        </p:sp>
        <p:sp>
          <p:nvSpPr>
            <p:cNvPr id="50193" name="Text Box 17"/>
            <p:cNvSpPr txBox="1">
              <a:spLocks noChangeArrowheads="1"/>
            </p:cNvSpPr>
            <p:nvPr/>
          </p:nvSpPr>
          <p:spPr bwMode="auto">
            <a:xfrm>
              <a:off x="3533" y="999"/>
              <a:ext cx="69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r>
                <a:rPr lang="en-GB" altLang="en-US" sz="1600" b="1">
                  <a:solidFill>
                    <a:schemeClr val="tx1"/>
                  </a:solidFill>
                  <a:latin typeface="CG Omega" pitchFamily="34" charset="0"/>
                </a:rPr>
                <a:t>Outcomes</a:t>
              </a:r>
            </a:p>
          </p:txBody>
        </p:sp>
      </p:grpSp>
      <p:sp>
        <p:nvSpPr>
          <p:cNvPr id="50194" name="Text Box 18"/>
          <p:cNvSpPr txBox="1">
            <a:spLocks noChangeArrowheads="1"/>
          </p:cNvSpPr>
          <p:nvPr/>
        </p:nvSpPr>
        <p:spPr bwMode="auto">
          <a:xfrm>
            <a:off x="6921500" y="1993900"/>
            <a:ext cx="2133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1450" indent="-171450">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lnSpc>
                <a:spcPct val="40000"/>
              </a:lnSpc>
              <a:buClrTx/>
              <a:buSzTx/>
              <a:buFontTx/>
              <a:buNone/>
            </a:pPr>
            <a:r>
              <a:rPr lang="en-GB" altLang="en-US" sz="1000" b="1">
                <a:solidFill>
                  <a:schemeClr val="tx1"/>
                </a:solidFill>
              </a:rPr>
              <a:t>Increased access to:</a:t>
            </a:r>
            <a:r>
              <a:rPr lang="en-GB" altLang="en-US" sz="1000">
                <a:solidFill>
                  <a:schemeClr val="tx1"/>
                </a:solidFill>
              </a:rPr>
              <a:t> </a:t>
            </a:r>
          </a:p>
          <a:p>
            <a:pPr defTabSz="914400">
              <a:buFont typeface="Times New Roman" pitchFamily="18" charset="0"/>
              <a:buChar char="•"/>
            </a:pPr>
            <a:r>
              <a:rPr lang="en-GB" altLang="en-US" sz="1000">
                <a:solidFill>
                  <a:schemeClr val="tx1"/>
                </a:solidFill>
              </a:rPr>
              <a:t>Basic services &amp; information </a:t>
            </a:r>
          </a:p>
          <a:p>
            <a:pPr defTabSz="914400">
              <a:buFont typeface="Times New Roman" pitchFamily="18" charset="0"/>
              <a:buChar char="•"/>
            </a:pPr>
            <a:r>
              <a:rPr lang="en-GB" altLang="en-US" sz="1000">
                <a:solidFill>
                  <a:schemeClr val="tx1"/>
                </a:solidFill>
              </a:rPr>
              <a:t>Secure tenure </a:t>
            </a:r>
          </a:p>
          <a:p>
            <a:pPr defTabSz="914400">
              <a:buFont typeface="Times New Roman" pitchFamily="18" charset="0"/>
              <a:buChar char="•"/>
            </a:pPr>
            <a:r>
              <a:rPr lang="en-GB" altLang="en-US" sz="1000">
                <a:solidFill>
                  <a:schemeClr val="tx1"/>
                </a:solidFill>
              </a:rPr>
              <a:t>Adequate shelter</a:t>
            </a:r>
          </a:p>
          <a:p>
            <a:pPr defTabSz="914400">
              <a:buFont typeface="Times New Roman" pitchFamily="18" charset="0"/>
              <a:buChar char="•"/>
            </a:pPr>
            <a:r>
              <a:rPr lang="en-GB" altLang="en-US" sz="1000">
                <a:solidFill>
                  <a:schemeClr val="tx1"/>
                </a:solidFill>
              </a:rPr>
              <a:t>Markets and Jobs</a:t>
            </a:r>
          </a:p>
          <a:p>
            <a:pPr defTabSz="914400">
              <a:buFont typeface="Times New Roman" pitchFamily="18" charset="0"/>
              <a:buChar char="•"/>
            </a:pPr>
            <a:r>
              <a:rPr lang="en-GB" altLang="en-US" sz="1000">
                <a:solidFill>
                  <a:schemeClr val="tx1"/>
                </a:solidFill>
              </a:rPr>
              <a:t>Participation &amp; inclusion</a:t>
            </a:r>
          </a:p>
          <a:p>
            <a:pPr defTabSz="914400">
              <a:buFont typeface="Times New Roman" pitchFamily="18" charset="0"/>
              <a:buChar char="•"/>
            </a:pPr>
            <a:r>
              <a:rPr lang="en-GB" altLang="en-US" sz="1000">
                <a:solidFill>
                  <a:schemeClr val="tx1"/>
                </a:solidFill>
              </a:rPr>
              <a:t>Law and Justice</a:t>
            </a:r>
          </a:p>
          <a:p>
            <a:pPr defTabSz="914400" eaLnBrk="0" hangingPunct="0">
              <a:buClrTx/>
              <a:buSzTx/>
              <a:buFontTx/>
              <a:buNone/>
            </a:pPr>
            <a:endParaRPr lang="en-GB" altLang="en-US" sz="1000">
              <a:solidFill>
                <a:schemeClr val="tx1"/>
              </a:solidFill>
              <a:latin typeface="CG Omega" pitchFamily="34" charset="0"/>
            </a:endParaRPr>
          </a:p>
          <a:p>
            <a:pPr defTabSz="914400" eaLnBrk="0" hangingPunct="0">
              <a:buClrTx/>
              <a:buSzTx/>
              <a:buFontTx/>
              <a:buNone/>
            </a:pPr>
            <a:endParaRPr lang="en-GB" altLang="en-US" sz="1000">
              <a:solidFill>
                <a:schemeClr val="tx1"/>
              </a:solidFill>
              <a:latin typeface="CG Omega" pitchFamily="34" charset="0"/>
            </a:endParaRPr>
          </a:p>
        </p:txBody>
      </p:sp>
      <p:sp>
        <p:nvSpPr>
          <p:cNvPr id="50195" name="Text Box 19"/>
          <p:cNvSpPr txBox="1">
            <a:spLocks noChangeArrowheads="1"/>
          </p:cNvSpPr>
          <p:nvPr/>
        </p:nvSpPr>
        <p:spPr bwMode="auto">
          <a:xfrm>
            <a:off x="711200" y="4897438"/>
            <a:ext cx="23876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14300" indent="-114300">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Char char="•"/>
            </a:pPr>
            <a:r>
              <a:rPr lang="en-GB" altLang="en-US" sz="1000">
                <a:solidFill>
                  <a:schemeClr val="tx1"/>
                </a:solidFill>
                <a:latin typeface="CG Omega" pitchFamily="34" charset="0"/>
              </a:rPr>
              <a:t>Data and information</a:t>
            </a:r>
          </a:p>
          <a:p>
            <a:pPr defTabSz="914400" eaLnBrk="0" hangingPunct="0">
              <a:buClrTx/>
              <a:buSzTx/>
              <a:buFontTx/>
              <a:buChar char="•"/>
            </a:pPr>
            <a:r>
              <a:rPr lang="en-GB" altLang="en-US" sz="1000">
                <a:solidFill>
                  <a:schemeClr val="tx1"/>
                </a:solidFill>
                <a:latin typeface="CG Omega" pitchFamily="34" charset="0"/>
              </a:rPr>
              <a:t>Local autonomy &amp; Decentralisation </a:t>
            </a:r>
          </a:p>
          <a:p>
            <a:pPr defTabSz="914400" eaLnBrk="0" hangingPunct="0">
              <a:buClrTx/>
              <a:buSzTx/>
              <a:buFontTx/>
              <a:buChar char="•"/>
            </a:pPr>
            <a:r>
              <a:rPr lang="en-GB" altLang="en-US" sz="1000">
                <a:solidFill>
                  <a:schemeClr val="tx1"/>
                </a:solidFill>
                <a:latin typeface="CG Omega" pitchFamily="34" charset="0"/>
              </a:rPr>
              <a:t>Intergovernmental relations</a:t>
            </a:r>
          </a:p>
          <a:p>
            <a:pPr defTabSz="914400" eaLnBrk="0" hangingPunct="0">
              <a:buClrTx/>
              <a:buSzTx/>
              <a:buFontTx/>
              <a:buChar char="•"/>
            </a:pPr>
            <a:r>
              <a:rPr lang="en-GB" altLang="en-US" sz="1000">
                <a:solidFill>
                  <a:schemeClr val="tx1"/>
                </a:solidFill>
                <a:latin typeface="CG Omega" pitchFamily="34" charset="0"/>
              </a:rPr>
              <a:t>Financing mechanisms </a:t>
            </a:r>
          </a:p>
          <a:p>
            <a:pPr defTabSz="914400" eaLnBrk="0" hangingPunct="0">
              <a:buClrTx/>
              <a:buSzTx/>
              <a:buFontTx/>
              <a:buChar char="•"/>
            </a:pPr>
            <a:r>
              <a:rPr lang="en-GB" altLang="en-US" sz="1000">
                <a:solidFill>
                  <a:schemeClr val="tx1"/>
                </a:solidFill>
                <a:latin typeface="CG Omega" pitchFamily="34" charset="0"/>
              </a:rPr>
              <a:t>Human resource </a:t>
            </a:r>
          </a:p>
          <a:p>
            <a:pPr defTabSz="914400" eaLnBrk="0" hangingPunct="0">
              <a:buClrTx/>
              <a:buSzTx/>
              <a:buFontTx/>
              <a:buChar char="•"/>
            </a:pPr>
            <a:r>
              <a:rPr lang="en-GB" altLang="en-US" sz="1000">
                <a:solidFill>
                  <a:schemeClr val="tx1"/>
                </a:solidFill>
                <a:latin typeface="CG Omega" pitchFamily="34" charset="0"/>
              </a:rPr>
              <a:t>Urbanisation and poverty</a:t>
            </a:r>
          </a:p>
          <a:p>
            <a:pPr defTabSz="914400" eaLnBrk="0" hangingPunct="0">
              <a:buClrTx/>
              <a:buSzTx/>
              <a:buFontTx/>
              <a:buChar char="•"/>
            </a:pPr>
            <a:r>
              <a:rPr lang="en-GB" altLang="en-US" sz="1000">
                <a:solidFill>
                  <a:schemeClr val="tx1"/>
                </a:solidFill>
                <a:latin typeface="CG Omega" pitchFamily="34" charset="0"/>
              </a:rPr>
              <a:t>Globalization</a:t>
            </a:r>
          </a:p>
          <a:p>
            <a:pPr defTabSz="914400" eaLnBrk="0" hangingPunct="0">
              <a:buClrTx/>
              <a:buSzTx/>
              <a:buFontTx/>
              <a:buChar char="•"/>
            </a:pPr>
            <a:endParaRPr lang="en-GB" altLang="en-US" sz="1000">
              <a:solidFill>
                <a:schemeClr val="tx1"/>
              </a:solidFill>
              <a:latin typeface="CG Omega" pitchFamily="34" charset="0"/>
            </a:endParaRPr>
          </a:p>
          <a:p>
            <a:pPr defTabSz="914400" eaLnBrk="0" hangingPunct="0">
              <a:buClrTx/>
              <a:buSzTx/>
              <a:buFontTx/>
              <a:buNone/>
            </a:pPr>
            <a:endParaRPr lang="en-GB" altLang="en-US" sz="1000">
              <a:solidFill>
                <a:schemeClr val="tx1"/>
              </a:solidFill>
              <a:latin typeface="CG Omega" pitchFamily="34" charset="0"/>
            </a:endParaRPr>
          </a:p>
          <a:p>
            <a:pPr defTabSz="914400" eaLnBrk="0" hangingPunct="0">
              <a:buClrTx/>
              <a:buSzTx/>
              <a:buFontTx/>
              <a:buNone/>
            </a:pPr>
            <a:endParaRPr lang="en-GB" altLang="en-US" sz="1000">
              <a:solidFill>
                <a:schemeClr val="tx1"/>
              </a:solidFill>
              <a:latin typeface="CG Omega" pitchFamily="34" charset="0"/>
            </a:endParaRPr>
          </a:p>
        </p:txBody>
      </p:sp>
      <p:sp>
        <p:nvSpPr>
          <p:cNvPr id="50196" name="Rectangle 20"/>
          <p:cNvSpPr>
            <a:spLocks noChangeArrowheads="1"/>
          </p:cNvSpPr>
          <p:nvPr/>
        </p:nvSpPr>
        <p:spPr bwMode="auto">
          <a:xfrm>
            <a:off x="3881438" y="3644900"/>
            <a:ext cx="1338262" cy="307975"/>
          </a:xfrm>
          <a:prstGeom prst="rect">
            <a:avLst/>
          </a:prstGeom>
          <a:solidFill>
            <a:schemeClr val="bg1"/>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r>
              <a:rPr lang="en-GB" altLang="en-US" sz="1400" b="1">
                <a:solidFill>
                  <a:schemeClr val="tx1"/>
                </a:solidFill>
                <a:latin typeface="Copperplate Gothic Light" pitchFamily="34" charset="0"/>
              </a:rPr>
              <a:t>Challenges</a:t>
            </a:r>
          </a:p>
        </p:txBody>
      </p:sp>
      <p:sp>
        <p:nvSpPr>
          <p:cNvPr id="50197" name="Rectangle 21"/>
          <p:cNvSpPr>
            <a:spLocks noChangeArrowheads="1"/>
          </p:cNvSpPr>
          <p:nvPr/>
        </p:nvSpPr>
        <p:spPr bwMode="auto">
          <a:xfrm>
            <a:off x="7250113" y="1773238"/>
            <a:ext cx="9223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r>
              <a:rPr lang="en-GB" altLang="en-US" sz="1000" b="1">
                <a:solidFill>
                  <a:schemeClr val="tx1"/>
                </a:solidFill>
                <a:latin typeface="Copperplate Gothic Light" pitchFamily="34" charset="0"/>
              </a:rPr>
              <a:t> Outcomes</a:t>
            </a:r>
          </a:p>
        </p:txBody>
      </p:sp>
      <p:sp>
        <p:nvSpPr>
          <p:cNvPr id="50198" name="Rectangle 22"/>
          <p:cNvSpPr>
            <a:spLocks noChangeArrowheads="1"/>
          </p:cNvSpPr>
          <p:nvPr/>
        </p:nvSpPr>
        <p:spPr bwMode="auto">
          <a:xfrm>
            <a:off x="1208088" y="4797425"/>
            <a:ext cx="5905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algn="ctr" defTabSz="914400" eaLnBrk="0" hangingPunct="0">
              <a:buClrTx/>
              <a:buSzTx/>
              <a:buFontTx/>
              <a:buNone/>
            </a:pPr>
            <a:r>
              <a:rPr lang="en-GB" altLang="en-US" sz="1000" b="1">
                <a:solidFill>
                  <a:schemeClr val="tx1"/>
                </a:solidFill>
                <a:latin typeface="Copperplate Gothic Light" pitchFamily="34" charset="0"/>
              </a:rPr>
              <a:t>Policy</a:t>
            </a:r>
            <a:r>
              <a:rPr lang="en-GB" altLang="en-US" sz="1000">
                <a:solidFill>
                  <a:schemeClr val="tx1"/>
                </a:solidFill>
                <a:latin typeface="Copperplate Gothic Light" pitchFamily="34" charset="0"/>
              </a:rPr>
              <a:t> </a:t>
            </a:r>
          </a:p>
        </p:txBody>
      </p:sp>
      <p:sp>
        <p:nvSpPr>
          <p:cNvPr id="50199" name="Rectangle 23"/>
          <p:cNvSpPr>
            <a:spLocks noChangeArrowheads="1"/>
          </p:cNvSpPr>
          <p:nvPr/>
        </p:nvSpPr>
        <p:spPr bwMode="auto">
          <a:xfrm>
            <a:off x="3822700" y="4802188"/>
            <a:ext cx="938213"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r>
              <a:rPr lang="en-GB" altLang="en-US" sz="1000" b="1">
                <a:solidFill>
                  <a:schemeClr val="tx1"/>
                </a:solidFill>
                <a:latin typeface="Copperplate Gothic Light" pitchFamily="34" charset="0"/>
              </a:rPr>
              <a:t>Institutional</a:t>
            </a:r>
            <a:r>
              <a:rPr lang="en-GB" altLang="en-US" sz="1000">
                <a:solidFill>
                  <a:schemeClr val="tx1"/>
                </a:solidFill>
                <a:latin typeface="Copperplate Gothic Light" pitchFamily="34" charset="0"/>
              </a:rPr>
              <a:t> </a:t>
            </a:r>
          </a:p>
        </p:txBody>
      </p:sp>
      <p:sp>
        <p:nvSpPr>
          <p:cNvPr id="50200" name="Rectangle 24"/>
          <p:cNvSpPr>
            <a:spLocks noChangeArrowheads="1"/>
          </p:cNvSpPr>
          <p:nvPr/>
        </p:nvSpPr>
        <p:spPr bwMode="auto">
          <a:xfrm>
            <a:off x="7053263" y="4797425"/>
            <a:ext cx="696912"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r>
              <a:rPr lang="en-GB" altLang="en-US" sz="1000" b="1">
                <a:solidFill>
                  <a:schemeClr val="tx1"/>
                </a:solidFill>
                <a:latin typeface="Copperplate Gothic Light" pitchFamily="34" charset="0"/>
              </a:rPr>
              <a:t>Finance</a:t>
            </a:r>
            <a:r>
              <a:rPr lang="en-GB" altLang="en-US" sz="1000">
                <a:solidFill>
                  <a:schemeClr val="tx1"/>
                </a:solidFill>
                <a:latin typeface="Copperplate Gothic Light" pitchFamily="34" charset="0"/>
              </a:rPr>
              <a:t> </a:t>
            </a:r>
          </a:p>
        </p:txBody>
      </p:sp>
      <p:sp>
        <p:nvSpPr>
          <p:cNvPr id="50201" name="Text Box 25"/>
          <p:cNvSpPr txBox="1">
            <a:spLocks noChangeArrowheads="1"/>
          </p:cNvSpPr>
          <p:nvPr/>
        </p:nvSpPr>
        <p:spPr bwMode="auto">
          <a:xfrm>
            <a:off x="3390900" y="4894263"/>
            <a:ext cx="226060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14300" indent="-114300">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Char char="•"/>
            </a:pPr>
            <a:r>
              <a:rPr lang="en-GB" altLang="en-US" sz="1000">
                <a:solidFill>
                  <a:schemeClr val="tx1"/>
                </a:solidFill>
                <a:latin typeface="CG Omega" pitchFamily="34" charset="0"/>
              </a:rPr>
              <a:t>Leadership &amp; corporate governance to manage change</a:t>
            </a:r>
          </a:p>
          <a:p>
            <a:pPr defTabSz="914400" eaLnBrk="0" hangingPunct="0">
              <a:buClrTx/>
              <a:buSzTx/>
              <a:buFontTx/>
              <a:buChar char="•"/>
            </a:pPr>
            <a:r>
              <a:rPr lang="en-GB" altLang="en-US" sz="1000">
                <a:solidFill>
                  <a:schemeClr val="tx1"/>
                </a:solidFill>
                <a:latin typeface="CG Omega" pitchFamily="34" charset="0"/>
              </a:rPr>
              <a:t>Organisational capacity to deliver outputs </a:t>
            </a:r>
          </a:p>
          <a:p>
            <a:pPr defTabSz="914400" eaLnBrk="0" hangingPunct="0">
              <a:buClrTx/>
              <a:buSzTx/>
              <a:buFontTx/>
              <a:buChar char="•"/>
            </a:pPr>
            <a:r>
              <a:rPr lang="en-GB" altLang="en-US" sz="1000">
                <a:solidFill>
                  <a:schemeClr val="tx1"/>
                </a:solidFill>
                <a:latin typeface="CG Omega" pitchFamily="34" charset="0"/>
              </a:rPr>
              <a:t>Traditional institutions </a:t>
            </a:r>
          </a:p>
          <a:p>
            <a:pPr defTabSz="914400" eaLnBrk="0" hangingPunct="0">
              <a:buClrTx/>
              <a:buSzTx/>
              <a:buFontTx/>
              <a:buChar char="•"/>
            </a:pPr>
            <a:r>
              <a:rPr lang="en-GB" altLang="en-US" sz="1000">
                <a:solidFill>
                  <a:schemeClr val="tx1"/>
                </a:solidFill>
                <a:latin typeface="CG Omega" pitchFamily="34" charset="0"/>
              </a:rPr>
              <a:t>Legislative frameworks</a:t>
            </a:r>
          </a:p>
          <a:p>
            <a:pPr defTabSz="914400" eaLnBrk="0" hangingPunct="0">
              <a:buClrTx/>
              <a:buSzTx/>
              <a:buFontTx/>
              <a:buChar char="•"/>
            </a:pPr>
            <a:r>
              <a:rPr lang="en-GB" altLang="en-US" sz="1000">
                <a:solidFill>
                  <a:schemeClr val="tx1"/>
                </a:solidFill>
                <a:latin typeface="CG Omega" pitchFamily="34" charset="0"/>
              </a:rPr>
              <a:t>Partnerships</a:t>
            </a:r>
          </a:p>
          <a:p>
            <a:pPr defTabSz="914400" eaLnBrk="0" hangingPunct="0">
              <a:buClrTx/>
              <a:buSzTx/>
              <a:buFontTx/>
              <a:buChar char="•"/>
            </a:pPr>
            <a:r>
              <a:rPr lang="en-GB" altLang="en-US" sz="1000">
                <a:solidFill>
                  <a:schemeClr val="tx1"/>
                </a:solidFill>
                <a:latin typeface="CG Omega" pitchFamily="34" charset="0"/>
              </a:rPr>
              <a:t>Conflict management </a:t>
            </a:r>
          </a:p>
          <a:p>
            <a:pPr defTabSz="914400" eaLnBrk="0" hangingPunct="0">
              <a:buClrTx/>
              <a:buSzTx/>
              <a:buFontTx/>
              <a:buChar char="•"/>
            </a:pPr>
            <a:endParaRPr lang="en-GB" altLang="en-US" sz="1000">
              <a:solidFill>
                <a:schemeClr val="tx1"/>
              </a:solidFill>
              <a:latin typeface="CG Omega" pitchFamily="34" charset="0"/>
            </a:endParaRPr>
          </a:p>
          <a:p>
            <a:pPr defTabSz="914400" eaLnBrk="0" hangingPunct="0">
              <a:buClrTx/>
              <a:buSzTx/>
              <a:buFontTx/>
              <a:buNone/>
            </a:pPr>
            <a:endParaRPr lang="en-GB" altLang="en-US" sz="1000">
              <a:solidFill>
                <a:schemeClr val="tx1"/>
              </a:solidFill>
              <a:latin typeface="CG Omega" pitchFamily="34" charset="0"/>
            </a:endParaRPr>
          </a:p>
          <a:p>
            <a:pPr defTabSz="914400" eaLnBrk="0" hangingPunct="0">
              <a:buClrTx/>
              <a:buSzTx/>
              <a:buFontTx/>
              <a:buNone/>
            </a:pPr>
            <a:endParaRPr lang="en-GB" altLang="en-US" sz="1000">
              <a:solidFill>
                <a:schemeClr val="tx1"/>
              </a:solidFill>
              <a:latin typeface="CG Omega" pitchFamily="34" charset="0"/>
            </a:endParaRPr>
          </a:p>
        </p:txBody>
      </p:sp>
      <p:sp>
        <p:nvSpPr>
          <p:cNvPr id="50202" name="Text Box 26"/>
          <p:cNvSpPr txBox="1">
            <a:spLocks noChangeArrowheads="1"/>
          </p:cNvSpPr>
          <p:nvPr/>
        </p:nvSpPr>
        <p:spPr bwMode="auto">
          <a:xfrm>
            <a:off x="6300788" y="4868863"/>
            <a:ext cx="23876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14300" indent="-114300">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endParaRPr lang="en-GB" altLang="en-US" sz="1000">
              <a:solidFill>
                <a:schemeClr val="tx1"/>
              </a:solidFill>
              <a:latin typeface="CG Omega" pitchFamily="34" charset="0"/>
            </a:endParaRPr>
          </a:p>
          <a:p>
            <a:pPr defTabSz="914400" eaLnBrk="0" hangingPunct="0">
              <a:buClrTx/>
              <a:buSzTx/>
              <a:buFontTx/>
              <a:buChar char="•"/>
            </a:pPr>
            <a:r>
              <a:rPr lang="en-GB" altLang="en-US" sz="1000">
                <a:solidFill>
                  <a:schemeClr val="tx1"/>
                </a:solidFill>
                <a:latin typeface="CG Omega" pitchFamily="34" charset="0"/>
              </a:rPr>
              <a:t>Revenue sharing</a:t>
            </a:r>
          </a:p>
          <a:p>
            <a:pPr defTabSz="914400" eaLnBrk="0" hangingPunct="0">
              <a:buClrTx/>
              <a:buSzTx/>
              <a:buFontTx/>
              <a:buChar char="•"/>
            </a:pPr>
            <a:r>
              <a:rPr lang="en-GB" altLang="en-US" sz="1000">
                <a:solidFill>
                  <a:schemeClr val="tx1"/>
                </a:solidFill>
                <a:latin typeface="CG Omega" pitchFamily="34" charset="0"/>
              </a:rPr>
              <a:t>Intergovernmental fiscal relations</a:t>
            </a:r>
          </a:p>
          <a:p>
            <a:pPr defTabSz="914400" eaLnBrk="0" hangingPunct="0">
              <a:buClrTx/>
              <a:buSzTx/>
              <a:buFontTx/>
              <a:buChar char="•"/>
            </a:pPr>
            <a:r>
              <a:rPr lang="en-GB" altLang="en-US" sz="1000">
                <a:solidFill>
                  <a:schemeClr val="tx1"/>
                </a:solidFill>
                <a:latin typeface="CG Omega" pitchFamily="34" charset="0"/>
              </a:rPr>
              <a:t>Resource mobilisation capacity</a:t>
            </a:r>
          </a:p>
          <a:p>
            <a:pPr defTabSz="914400" eaLnBrk="0" hangingPunct="0">
              <a:buClrTx/>
              <a:buSzTx/>
              <a:buFontTx/>
              <a:buChar char="•"/>
            </a:pPr>
            <a:r>
              <a:rPr lang="en-GB" altLang="en-US" sz="1000">
                <a:solidFill>
                  <a:schemeClr val="tx1"/>
                </a:solidFill>
                <a:latin typeface="CG Omega" pitchFamily="34" charset="0"/>
              </a:rPr>
              <a:t>Integrity transparency and accountability</a:t>
            </a:r>
          </a:p>
          <a:p>
            <a:pPr defTabSz="914400" eaLnBrk="0" hangingPunct="0">
              <a:buClrTx/>
              <a:buSzTx/>
              <a:buFontTx/>
              <a:buChar char="•"/>
            </a:pPr>
            <a:endParaRPr lang="en-GB" altLang="en-US" sz="1000">
              <a:solidFill>
                <a:schemeClr val="tx1"/>
              </a:solidFill>
              <a:latin typeface="CG Omega" pitchFamily="34" charset="0"/>
            </a:endParaRPr>
          </a:p>
          <a:p>
            <a:pPr defTabSz="914400" eaLnBrk="0" hangingPunct="0">
              <a:buClrTx/>
              <a:buSzTx/>
              <a:buFontTx/>
              <a:buNone/>
            </a:pPr>
            <a:endParaRPr lang="en-GB" altLang="en-US" sz="1000">
              <a:solidFill>
                <a:schemeClr val="tx1"/>
              </a:solidFill>
              <a:latin typeface="CG Omega" pitchFamily="34" charset="0"/>
            </a:endParaRPr>
          </a:p>
          <a:p>
            <a:pPr defTabSz="914400" eaLnBrk="0" hangingPunct="0">
              <a:buClrTx/>
              <a:buSzTx/>
              <a:buFontTx/>
              <a:buNone/>
            </a:pPr>
            <a:endParaRPr lang="en-GB" altLang="en-US" sz="1000">
              <a:solidFill>
                <a:schemeClr val="tx1"/>
              </a:solidFill>
              <a:latin typeface="CG Omega" pitchFamily="34" charset="0"/>
            </a:endParaRPr>
          </a:p>
        </p:txBody>
      </p:sp>
      <p:sp>
        <p:nvSpPr>
          <p:cNvPr id="50203" name="Line 27"/>
          <p:cNvSpPr>
            <a:spLocks noChangeShapeType="1"/>
          </p:cNvSpPr>
          <p:nvPr/>
        </p:nvSpPr>
        <p:spPr bwMode="auto">
          <a:xfrm>
            <a:off x="571500" y="4960938"/>
            <a:ext cx="8026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04" name="AutoShape 28"/>
          <p:cNvSpPr>
            <a:spLocks noChangeArrowheads="1"/>
          </p:cNvSpPr>
          <p:nvPr/>
        </p:nvSpPr>
        <p:spPr bwMode="auto">
          <a:xfrm>
            <a:off x="341313" y="3046413"/>
            <a:ext cx="1216025" cy="249237"/>
          </a:xfrm>
          <a:prstGeom prst="rightArrow">
            <a:avLst>
              <a:gd name="adj1" fmla="val 50000"/>
              <a:gd name="adj2" fmla="val 121975"/>
            </a:avLst>
          </a:prstGeom>
          <a:solidFill>
            <a:srgbClr val="006666"/>
          </a:solidFill>
          <a:ln w="9525">
            <a:solidFill>
              <a:schemeClr val="tx1"/>
            </a:solidFill>
            <a:miter lim="800000"/>
            <a:headEnd/>
            <a:tailEnd/>
          </a:ln>
          <a:effectLst>
            <a:outerShdw dist="35921" dir="2700000" algn="ctr" rotWithShape="0">
              <a:schemeClr val="bg2"/>
            </a:outerShdw>
          </a:effectLst>
        </p:spPr>
        <p:txBody>
          <a:bodyPr wrap="none" anchor="ctr"/>
          <a:lstStyle/>
          <a:p>
            <a:endParaRPr lang="en-GB"/>
          </a:p>
        </p:txBody>
      </p:sp>
      <p:sp>
        <p:nvSpPr>
          <p:cNvPr id="50205" name="Rectangle 29"/>
          <p:cNvSpPr>
            <a:spLocks noChangeArrowheads="1"/>
          </p:cNvSpPr>
          <p:nvPr/>
        </p:nvSpPr>
        <p:spPr bwMode="auto">
          <a:xfrm>
            <a:off x="250825" y="2852738"/>
            <a:ext cx="2514600" cy="890587"/>
          </a:xfrm>
          <a:prstGeom prst="rect">
            <a:avLst/>
          </a:prstGeom>
          <a:solidFill>
            <a:schemeClr val="hlink"/>
          </a:solidFill>
          <a:ln w="9525">
            <a:solidFill>
              <a:schemeClr val="tx1"/>
            </a:solidFill>
            <a:miter lim="800000"/>
            <a:headEnd/>
            <a:tailEnd/>
          </a:ln>
          <a:effectLst>
            <a:outerShdw dist="107763" dir="2700000" algn="ctr" rotWithShape="0">
              <a:schemeClr val="bg2"/>
            </a:outerShdw>
          </a:effectLst>
        </p:spPr>
        <p:txBody>
          <a:bodyPr wrap="none" anchor="ctr"/>
          <a:lstStyle/>
          <a:p>
            <a:endParaRPr lang="en-GB"/>
          </a:p>
        </p:txBody>
      </p:sp>
      <p:sp>
        <p:nvSpPr>
          <p:cNvPr id="50206" name="Line 30"/>
          <p:cNvSpPr>
            <a:spLocks noChangeShapeType="1"/>
          </p:cNvSpPr>
          <p:nvPr/>
        </p:nvSpPr>
        <p:spPr bwMode="auto">
          <a:xfrm>
            <a:off x="279400" y="2994025"/>
            <a:ext cx="2514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07" name="Text Box 31"/>
          <p:cNvSpPr txBox="1">
            <a:spLocks noChangeArrowheads="1"/>
          </p:cNvSpPr>
          <p:nvPr/>
        </p:nvSpPr>
        <p:spPr bwMode="auto">
          <a:xfrm>
            <a:off x="255588" y="2790825"/>
            <a:ext cx="2489200" cy="91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114300" indent="-114300">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endParaRPr lang="en-GB" altLang="en-US" sz="900">
              <a:solidFill>
                <a:schemeClr val="tx1"/>
              </a:solidFill>
              <a:latin typeface="CG Omega" pitchFamily="34" charset="0"/>
            </a:endParaRPr>
          </a:p>
          <a:p>
            <a:pPr defTabSz="914400" eaLnBrk="0" hangingPunct="0">
              <a:buClrTx/>
              <a:buSzTx/>
              <a:buFontTx/>
              <a:buChar char="•"/>
            </a:pPr>
            <a:r>
              <a:rPr lang="en-GB" altLang="en-US" sz="900">
                <a:solidFill>
                  <a:schemeClr val="tx1"/>
                </a:solidFill>
                <a:latin typeface="CG Omega" pitchFamily="34" charset="0"/>
              </a:rPr>
              <a:t>Increased autonomy</a:t>
            </a:r>
          </a:p>
          <a:p>
            <a:pPr defTabSz="914400" eaLnBrk="0" hangingPunct="0">
              <a:buClrTx/>
              <a:buSzTx/>
              <a:buFontTx/>
              <a:buChar char="•"/>
            </a:pPr>
            <a:r>
              <a:rPr lang="en-GB" altLang="en-US" sz="900">
                <a:solidFill>
                  <a:schemeClr val="tx1"/>
                </a:solidFill>
                <a:latin typeface="CG Omega" pitchFamily="34" charset="0"/>
              </a:rPr>
              <a:t>Employment creation</a:t>
            </a:r>
          </a:p>
          <a:p>
            <a:pPr defTabSz="914400" eaLnBrk="0" hangingPunct="0">
              <a:buClrTx/>
              <a:buSzTx/>
              <a:buFontTx/>
              <a:buChar char="•"/>
            </a:pPr>
            <a:r>
              <a:rPr lang="en-GB" altLang="en-US" sz="900">
                <a:solidFill>
                  <a:schemeClr val="tx1"/>
                </a:solidFill>
                <a:latin typeface="CG Omega" pitchFamily="34" charset="0"/>
              </a:rPr>
              <a:t>Effective local economic governance</a:t>
            </a:r>
          </a:p>
          <a:p>
            <a:pPr defTabSz="914400" eaLnBrk="0" hangingPunct="0">
              <a:buClrTx/>
              <a:buSzTx/>
              <a:buFontTx/>
              <a:buChar char="•"/>
            </a:pPr>
            <a:r>
              <a:rPr lang="en-GB" altLang="en-US" sz="900">
                <a:solidFill>
                  <a:schemeClr val="tx1"/>
                </a:solidFill>
                <a:latin typeface="CG Omega" pitchFamily="34" charset="0"/>
              </a:rPr>
              <a:t>Poverty reduction &amp; MDGs</a:t>
            </a:r>
          </a:p>
          <a:p>
            <a:pPr defTabSz="914400" eaLnBrk="0" hangingPunct="0">
              <a:buClrTx/>
              <a:buSzTx/>
              <a:buFontTx/>
              <a:buChar char="•"/>
            </a:pPr>
            <a:r>
              <a:rPr lang="en-GB" altLang="en-US" sz="900">
                <a:solidFill>
                  <a:schemeClr val="tx1"/>
                </a:solidFill>
                <a:latin typeface="CG Omega" pitchFamily="34" charset="0"/>
              </a:rPr>
              <a:t>Citizen well-being and healthy communities</a:t>
            </a:r>
          </a:p>
        </p:txBody>
      </p:sp>
      <p:sp>
        <p:nvSpPr>
          <p:cNvPr id="50208" name="Rectangle 32"/>
          <p:cNvSpPr>
            <a:spLocks noChangeArrowheads="1"/>
          </p:cNvSpPr>
          <p:nvPr/>
        </p:nvSpPr>
        <p:spPr bwMode="auto">
          <a:xfrm>
            <a:off x="900113" y="2781300"/>
            <a:ext cx="9969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r>
              <a:rPr lang="en-GB" altLang="en-US" sz="900" b="1">
                <a:solidFill>
                  <a:schemeClr val="tx1"/>
                </a:solidFill>
                <a:latin typeface="Copperplate Gothic Light" pitchFamily="34" charset="0"/>
              </a:rPr>
              <a:t>Deliverables</a:t>
            </a:r>
          </a:p>
        </p:txBody>
      </p:sp>
      <p:sp>
        <p:nvSpPr>
          <p:cNvPr id="50209" name="Rectangle 33"/>
          <p:cNvSpPr>
            <a:spLocks noChangeArrowheads="1"/>
          </p:cNvSpPr>
          <p:nvPr/>
        </p:nvSpPr>
        <p:spPr bwMode="auto">
          <a:xfrm>
            <a:off x="185738" y="1657350"/>
            <a:ext cx="2543175" cy="938213"/>
          </a:xfrm>
          <a:prstGeom prst="rect">
            <a:avLst/>
          </a:prstGeom>
          <a:solidFill>
            <a:schemeClr val="hlink"/>
          </a:solidFill>
          <a:ln w="9525">
            <a:solidFill>
              <a:schemeClr val="tx1"/>
            </a:solidFill>
            <a:miter lim="800000"/>
            <a:headEnd/>
            <a:tailEnd/>
          </a:ln>
          <a:effectLst>
            <a:outerShdw dist="107763" dir="2700000" algn="ctr" rotWithShape="0">
              <a:schemeClr val="bg2"/>
            </a:outerShdw>
          </a:effectLst>
        </p:spPr>
        <p:txBody>
          <a:bodyPr wrap="none" anchor="ctr"/>
          <a:lstStyle/>
          <a:p>
            <a:endParaRPr lang="en-GB"/>
          </a:p>
        </p:txBody>
      </p:sp>
      <p:sp>
        <p:nvSpPr>
          <p:cNvPr id="50210" name="Text Box 34"/>
          <p:cNvSpPr txBox="1">
            <a:spLocks noChangeArrowheads="1"/>
          </p:cNvSpPr>
          <p:nvPr/>
        </p:nvSpPr>
        <p:spPr bwMode="auto">
          <a:xfrm>
            <a:off x="242888" y="1804988"/>
            <a:ext cx="2543175"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14300" indent="-114300">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endParaRPr lang="en-GB" altLang="en-US" sz="900" dirty="0">
              <a:solidFill>
                <a:schemeClr val="tx1"/>
              </a:solidFill>
              <a:latin typeface="CG Omega" pitchFamily="34" charset="0"/>
            </a:endParaRPr>
          </a:p>
          <a:p>
            <a:pPr defTabSz="914400" eaLnBrk="0" hangingPunct="0">
              <a:buClrTx/>
              <a:buSzTx/>
              <a:buFontTx/>
              <a:buChar char="•"/>
            </a:pPr>
            <a:r>
              <a:rPr lang="en-GB" altLang="en-US" sz="900" dirty="0">
                <a:solidFill>
                  <a:schemeClr val="tx1"/>
                </a:solidFill>
                <a:latin typeface="CG Omega" pitchFamily="34" charset="0"/>
              </a:rPr>
              <a:t>Decentralisation</a:t>
            </a:r>
          </a:p>
          <a:p>
            <a:pPr defTabSz="914400" eaLnBrk="0" hangingPunct="0">
              <a:buClrTx/>
              <a:buSzTx/>
              <a:buFontTx/>
              <a:buChar char="•"/>
            </a:pPr>
            <a:r>
              <a:rPr lang="en-GB" altLang="en-US" sz="900" dirty="0" smtClean="0">
                <a:solidFill>
                  <a:schemeClr val="tx1"/>
                </a:solidFill>
                <a:latin typeface="CG Omega" pitchFamily="34" charset="0"/>
              </a:rPr>
              <a:t>Democratisation</a:t>
            </a:r>
          </a:p>
          <a:p>
            <a:pPr defTabSz="914400" eaLnBrk="0" hangingPunct="0">
              <a:buClrTx/>
              <a:buSzTx/>
              <a:buFontTx/>
              <a:buChar char="•"/>
            </a:pPr>
            <a:r>
              <a:rPr lang="en-GB" altLang="en-US" sz="900" dirty="0" smtClean="0">
                <a:solidFill>
                  <a:schemeClr val="tx1"/>
                </a:solidFill>
                <a:latin typeface="CG Omega" pitchFamily="34" charset="0"/>
              </a:rPr>
              <a:t>Participation</a:t>
            </a:r>
            <a:endParaRPr lang="en-GB" altLang="en-US" sz="900" dirty="0">
              <a:solidFill>
                <a:schemeClr val="tx1"/>
              </a:solidFill>
              <a:latin typeface="CG Omega" pitchFamily="34" charset="0"/>
            </a:endParaRPr>
          </a:p>
          <a:p>
            <a:pPr defTabSz="914400" eaLnBrk="0" hangingPunct="0">
              <a:buClrTx/>
              <a:buSzTx/>
              <a:buFontTx/>
              <a:buChar char="•"/>
            </a:pPr>
            <a:r>
              <a:rPr lang="en-GB" altLang="en-US" sz="900" dirty="0">
                <a:solidFill>
                  <a:schemeClr val="tx1"/>
                </a:solidFill>
                <a:latin typeface="CG Omega" pitchFamily="34" charset="0"/>
              </a:rPr>
              <a:t>Modernization </a:t>
            </a:r>
          </a:p>
          <a:p>
            <a:pPr defTabSz="914400" eaLnBrk="0" hangingPunct="0">
              <a:buClrTx/>
              <a:buSzTx/>
              <a:buFontTx/>
              <a:buNone/>
            </a:pPr>
            <a:endParaRPr lang="en-GB" altLang="en-US" sz="900" dirty="0">
              <a:solidFill>
                <a:schemeClr val="tx1"/>
              </a:solidFill>
              <a:latin typeface="CG Omega" pitchFamily="34" charset="0"/>
            </a:endParaRPr>
          </a:p>
          <a:p>
            <a:pPr defTabSz="914400" eaLnBrk="0" hangingPunct="0">
              <a:buClrTx/>
              <a:buSzTx/>
              <a:buFontTx/>
              <a:buNone/>
            </a:pPr>
            <a:endParaRPr lang="en-GB" altLang="en-US" sz="900" dirty="0">
              <a:solidFill>
                <a:schemeClr val="tx1"/>
              </a:solidFill>
              <a:latin typeface="CG Omega" pitchFamily="34" charset="0"/>
            </a:endParaRPr>
          </a:p>
        </p:txBody>
      </p:sp>
      <p:sp>
        <p:nvSpPr>
          <p:cNvPr id="50211" name="Rectangle 35"/>
          <p:cNvSpPr>
            <a:spLocks noChangeArrowheads="1"/>
          </p:cNvSpPr>
          <p:nvPr/>
        </p:nvSpPr>
        <p:spPr bwMode="auto">
          <a:xfrm>
            <a:off x="169863" y="1649413"/>
            <a:ext cx="2725737"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algn="ctr" defTabSz="914400" eaLnBrk="0" hangingPunct="0">
              <a:buClrTx/>
              <a:buSzTx/>
              <a:buFontTx/>
              <a:buNone/>
            </a:pPr>
            <a:r>
              <a:rPr lang="en-GB" altLang="en-US" sz="900" b="1">
                <a:solidFill>
                  <a:schemeClr val="tx1"/>
                </a:solidFill>
                <a:latin typeface="Copperplate Gothic Light" pitchFamily="34" charset="0"/>
              </a:rPr>
              <a:t>Transformation &amp; Modernisation</a:t>
            </a:r>
          </a:p>
        </p:txBody>
      </p:sp>
      <p:sp>
        <p:nvSpPr>
          <p:cNvPr id="50212" name="Line 36"/>
          <p:cNvSpPr>
            <a:spLocks noChangeShapeType="1"/>
          </p:cNvSpPr>
          <p:nvPr/>
        </p:nvSpPr>
        <p:spPr bwMode="auto">
          <a:xfrm>
            <a:off x="246063" y="1897063"/>
            <a:ext cx="2540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13" name="Text Box 37"/>
          <p:cNvSpPr txBox="1">
            <a:spLocks noChangeArrowheads="1"/>
          </p:cNvSpPr>
          <p:nvPr/>
        </p:nvSpPr>
        <p:spPr bwMode="auto">
          <a:xfrm>
            <a:off x="3656013" y="1844675"/>
            <a:ext cx="2146300" cy="1006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114300" indent="-114300">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endParaRPr lang="en-GB" altLang="en-US" sz="1000" dirty="0">
              <a:solidFill>
                <a:schemeClr val="tx1"/>
              </a:solidFill>
              <a:latin typeface="CG Omega" pitchFamily="34" charset="0"/>
            </a:endParaRPr>
          </a:p>
          <a:p>
            <a:pPr defTabSz="914400" eaLnBrk="0" hangingPunct="0">
              <a:buClrTx/>
              <a:buSzTx/>
              <a:buFontTx/>
              <a:buChar char="•"/>
            </a:pPr>
            <a:r>
              <a:rPr lang="en-GB" altLang="en-US" sz="1000" dirty="0">
                <a:solidFill>
                  <a:schemeClr val="tx1"/>
                </a:solidFill>
                <a:latin typeface="CG Omega" pitchFamily="34" charset="0"/>
              </a:rPr>
              <a:t>Governance &amp; economic reforms</a:t>
            </a:r>
          </a:p>
          <a:p>
            <a:pPr defTabSz="914400" eaLnBrk="0" hangingPunct="0">
              <a:buClrTx/>
              <a:buSzTx/>
              <a:buFontTx/>
              <a:buChar char="•"/>
            </a:pPr>
            <a:r>
              <a:rPr lang="en-GB" altLang="en-US" sz="1000" dirty="0">
                <a:solidFill>
                  <a:schemeClr val="tx1"/>
                </a:solidFill>
                <a:latin typeface="CG Omega" pitchFamily="34" charset="0"/>
              </a:rPr>
              <a:t>Institutional reforms</a:t>
            </a:r>
          </a:p>
          <a:p>
            <a:pPr defTabSz="914400" eaLnBrk="0" hangingPunct="0">
              <a:buClrTx/>
              <a:buSzTx/>
              <a:buFontTx/>
              <a:buChar char="•"/>
            </a:pPr>
            <a:r>
              <a:rPr lang="en-GB" altLang="en-US" sz="1000" dirty="0">
                <a:solidFill>
                  <a:schemeClr val="tx1"/>
                </a:solidFill>
                <a:latin typeface="CG Omega" pitchFamily="34" charset="0"/>
              </a:rPr>
              <a:t>Systems development</a:t>
            </a:r>
          </a:p>
          <a:p>
            <a:pPr defTabSz="914400" eaLnBrk="0" hangingPunct="0">
              <a:buClrTx/>
              <a:buSzTx/>
              <a:buFontTx/>
              <a:buChar char="•"/>
            </a:pPr>
            <a:r>
              <a:rPr lang="en-GB" altLang="en-US" sz="1000" dirty="0">
                <a:solidFill>
                  <a:schemeClr val="tx1"/>
                </a:solidFill>
                <a:latin typeface="CG Omega" pitchFamily="34" charset="0"/>
              </a:rPr>
              <a:t>Capacity building</a:t>
            </a:r>
          </a:p>
          <a:p>
            <a:pPr defTabSz="914400" eaLnBrk="0" hangingPunct="0">
              <a:buClrTx/>
              <a:buSzTx/>
              <a:buFontTx/>
              <a:buNone/>
            </a:pPr>
            <a:endParaRPr lang="en-GB" altLang="en-US" sz="1000" dirty="0">
              <a:solidFill>
                <a:schemeClr val="tx1"/>
              </a:solidFill>
              <a:latin typeface="CG Omega" pitchFamily="34" charset="0"/>
            </a:endParaRPr>
          </a:p>
        </p:txBody>
      </p:sp>
      <p:sp>
        <p:nvSpPr>
          <p:cNvPr id="50214" name="AutoShape 38"/>
          <p:cNvSpPr>
            <a:spLocks noChangeArrowheads="1"/>
          </p:cNvSpPr>
          <p:nvPr/>
        </p:nvSpPr>
        <p:spPr bwMode="auto">
          <a:xfrm>
            <a:off x="5214938" y="1803400"/>
            <a:ext cx="990600" cy="1087438"/>
          </a:xfrm>
          <a:prstGeom prst="curvedLeftArrow">
            <a:avLst>
              <a:gd name="adj1" fmla="val 21955"/>
              <a:gd name="adj2" fmla="val 43910"/>
              <a:gd name="adj3" fmla="val 33333"/>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15" name="AutoShape 39"/>
          <p:cNvSpPr>
            <a:spLocks noChangeArrowheads="1"/>
          </p:cNvSpPr>
          <p:nvPr/>
        </p:nvSpPr>
        <p:spPr bwMode="auto">
          <a:xfrm rot="10800000" flipH="1">
            <a:off x="2908300" y="1741488"/>
            <a:ext cx="906463" cy="1038225"/>
          </a:xfrm>
          <a:prstGeom prst="curvedRightArrow">
            <a:avLst>
              <a:gd name="adj1" fmla="val 22907"/>
              <a:gd name="adj2" fmla="val 45814"/>
              <a:gd name="adj3" fmla="val 33333"/>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16" name="Rectangle 40"/>
          <p:cNvSpPr>
            <a:spLocks noChangeArrowheads="1"/>
          </p:cNvSpPr>
          <p:nvPr/>
        </p:nvSpPr>
        <p:spPr bwMode="auto">
          <a:xfrm>
            <a:off x="4040188" y="1873250"/>
            <a:ext cx="776287"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None/>
            </a:pPr>
            <a:r>
              <a:rPr lang="en-GB" altLang="en-US" sz="1000" b="1">
                <a:solidFill>
                  <a:schemeClr val="tx1"/>
                </a:solidFill>
                <a:latin typeface="Copperplate Gothic Light" pitchFamily="34" charset="0"/>
              </a:rPr>
              <a:t>Process</a:t>
            </a:r>
          </a:p>
        </p:txBody>
      </p:sp>
      <p:sp>
        <p:nvSpPr>
          <p:cNvPr id="50217" name="AutoShape 41"/>
          <p:cNvSpPr>
            <a:spLocks noChangeArrowheads="1"/>
          </p:cNvSpPr>
          <p:nvPr/>
        </p:nvSpPr>
        <p:spPr bwMode="auto">
          <a:xfrm>
            <a:off x="4932363" y="2997200"/>
            <a:ext cx="2667000" cy="336550"/>
          </a:xfrm>
          <a:prstGeom prst="curvedUpArrow">
            <a:avLst>
              <a:gd name="adj1" fmla="val 158491"/>
              <a:gd name="adj2" fmla="val 316981"/>
              <a:gd name="adj3" fmla="val 33333"/>
            </a:avLst>
          </a:prstGeom>
          <a:solidFill>
            <a:srgbClr val="0066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18" name="AutoShape 42"/>
          <p:cNvSpPr>
            <a:spLocks noChangeArrowheads="1"/>
          </p:cNvSpPr>
          <p:nvPr/>
        </p:nvSpPr>
        <p:spPr bwMode="auto">
          <a:xfrm rot="21600000">
            <a:off x="2268538" y="2967038"/>
            <a:ext cx="2540000" cy="317500"/>
          </a:xfrm>
          <a:prstGeom prst="curvedUpArrow">
            <a:avLst>
              <a:gd name="adj1" fmla="val 160000"/>
              <a:gd name="adj2" fmla="val 320000"/>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19" name="AutoShape 43"/>
          <p:cNvSpPr>
            <a:spLocks noChangeArrowheads="1"/>
          </p:cNvSpPr>
          <p:nvPr/>
        </p:nvSpPr>
        <p:spPr bwMode="auto">
          <a:xfrm flipV="1">
            <a:off x="4991100" y="1457325"/>
            <a:ext cx="2667000" cy="336550"/>
          </a:xfrm>
          <a:prstGeom prst="curvedUpArrow">
            <a:avLst>
              <a:gd name="adj1" fmla="val 158491"/>
              <a:gd name="adj2" fmla="val 316981"/>
              <a:gd name="adj3" fmla="val 33333"/>
            </a:avLst>
          </a:prstGeom>
          <a:solidFill>
            <a:srgbClr val="0066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20" name="AutoShape 44"/>
          <p:cNvSpPr>
            <a:spLocks noChangeArrowheads="1"/>
          </p:cNvSpPr>
          <p:nvPr/>
        </p:nvSpPr>
        <p:spPr bwMode="auto">
          <a:xfrm flipV="1">
            <a:off x="2273300" y="1438275"/>
            <a:ext cx="2540000" cy="315913"/>
          </a:xfrm>
          <a:prstGeom prst="curvedUpArrow">
            <a:avLst>
              <a:gd name="adj1" fmla="val 160804"/>
              <a:gd name="adj2" fmla="val 321608"/>
              <a:gd name="adj3"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22" name="AutoShape 46"/>
          <p:cNvSpPr>
            <a:spLocks noChangeArrowheads="1"/>
          </p:cNvSpPr>
          <p:nvPr/>
        </p:nvSpPr>
        <p:spPr bwMode="auto">
          <a:xfrm>
            <a:off x="609600" y="1108075"/>
            <a:ext cx="914400" cy="263525"/>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23" name="AutoShape 47"/>
          <p:cNvSpPr>
            <a:spLocks noChangeArrowheads="1"/>
          </p:cNvSpPr>
          <p:nvPr/>
        </p:nvSpPr>
        <p:spPr bwMode="auto">
          <a:xfrm>
            <a:off x="4102100" y="1108075"/>
            <a:ext cx="914400" cy="263525"/>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24" name="AutoShape 48"/>
          <p:cNvSpPr>
            <a:spLocks noChangeArrowheads="1"/>
          </p:cNvSpPr>
          <p:nvPr/>
        </p:nvSpPr>
        <p:spPr bwMode="auto">
          <a:xfrm>
            <a:off x="7759700" y="1101725"/>
            <a:ext cx="914400" cy="263525"/>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nvGrpSpPr>
          <p:cNvPr id="50225" name="Group 49"/>
          <p:cNvGrpSpPr>
            <a:grpSpLocks/>
          </p:cNvGrpSpPr>
          <p:nvPr/>
        </p:nvGrpSpPr>
        <p:grpSpPr bwMode="auto">
          <a:xfrm>
            <a:off x="1930400" y="906463"/>
            <a:ext cx="5418138" cy="157162"/>
            <a:chOff x="912" y="824"/>
            <a:chExt cx="2560" cy="144"/>
          </a:xfrm>
        </p:grpSpPr>
        <p:sp>
          <p:nvSpPr>
            <p:cNvPr id="50226" name="AutoShape 50"/>
            <p:cNvSpPr>
              <a:spLocks noChangeArrowheads="1"/>
            </p:cNvSpPr>
            <p:nvPr/>
          </p:nvSpPr>
          <p:spPr bwMode="auto">
            <a:xfrm>
              <a:off x="912" y="824"/>
              <a:ext cx="864" cy="144"/>
            </a:xfrm>
            <a:prstGeom prst="rightArrow">
              <a:avLst>
                <a:gd name="adj1" fmla="val 50000"/>
                <a:gd name="adj2" fmla="val 1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27" name="AutoShape 51"/>
            <p:cNvSpPr>
              <a:spLocks noChangeArrowheads="1"/>
            </p:cNvSpPr>
            <p:nvPr/>
          </p:nvSpPr>
          <p:spPr bwMode="auto">
            <a:xfrm>
              <a:off x="2608" y="824"/>
              <a:ext cx="864" cy="144"/>
            </a:xfrm>
            <a:prstGeom prst="rightArrow">
              <a:avLst>
                <a:gd name="adj1" fmla="val 50000"/>
                <a:gd name="adj2" fmla="val 1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0228" name="Group 52"/>
          <p:cNvGrpSpPr>
            <a:grpSpLocks/>
          </p:cNvGrpSpPr>
          <p:nvPr/>
        </p:nvGrpSpPr>
        <p:grpSpPr bwMode="auto">
          <a:xfrm>
            <a:off x="827088" y="3952875"/>
            <a:ext cx="1574800" cy="844550"/>
            <a:chOff x="720" y="3408"/>
            <a:chExt cx="744" cy="768"/>
          </a:xfrm>
        </p:grpSpPr>
        <p:sp>
          <p:nvSpPr>
            <p:cNvPr id="50229" name="AutoShape 53"/>
            <p:cNvSpPr>
              <a:spLocks noChangeArrowheads="1"/>
            </p:cNvSpPr>
            <p:nvPr/>
          </p:nvSpPr>
          <p:spPr bwMode="auto">
            <a:xfrm>
              <a:off x="720" y="3408"/>
              <a:ext cx="288" cy="672"/>
            </a:xfrm>
            <a:prstGeom prst="upArrow">
              <a:avLst>
                <a:gd name="adj1" fmla="val 50000"/>
                <a:gd name="adj2" fmla="val 58333"/>
              </a:avLst>
            </a:prstGeom>
            <a:solidFill>
              <a:srgbClr val="006666"/>
            </a:solidFill>
            <a:ln w="9525">
              <a:solidFill>
                <a:srgbClr val="0066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30" name="AutoShape 54"/>
            <p:cNvSpPr>
              <a:spLocks noChangeArrowheads="1"/>
            </p:cNvSpPr>
            <p:nvPr/>
          </p:nvSpPr>
          <p:spPr bwMode="auto">
            <a:xfrm rot="5400000">
              <a:off x="984" y="3696"/>
              <a:ext cx="288" cy="672"/>
            </a:xfrm>
            <a:prstGeom prst="upArrow">
              <a:avLst>
                <a:gd name="adj1" fmla="val 50000"/>
                <a:gd name="adj2" fmla="val 58333"/>
              </a:avLst>
            </a:prstGeom>
            <a:solidFill>
              <a:srgbClr val="006666"/>
            </a:solidFill>
            <a:ln w="9525">
              <a:solidFill>
                <a:srgbClr val="0066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nvGrpSpPr>
          <p:cNvPr id="50231" name="Group 55"/>
          <p:cNvGrpSpPr>
            <a:grpSpLocks/>
          </p:cNvGrpSpPr>
          <p:nvPr/>
        </p:nvGrpSpPr>
        <p:grpSpPr bwMode="auto">
          <a:xfrm>
            <a:off x="6516688" y="3141663"/>
            <a:ext cx="2286000" cy="1636712"/>
            <a:chOff x="3080" y="2832"/>
            <a:chExt cx="1080" cy="1488"/>
          </a:xfrm>
        </p:grpSpPr>
        <p:sp>
          <p:nvSpPr>
            <p:cNvPr id="50232" name="AutoShape 56"/>
            <p:cNvSpPr>
              <a:spLocks noChangeArrowheads="1"/>
            </p:cNvSpPr>
            <p:nvPr/>
          </p:nvSpPr>
          <p:spPr bwMode="auto">
            <a:xfrm>
              <a:off x="3872" y="2832"/>
              <a:ext cx="288" cy="1392"/>
            </a:xfrm>
            <a:prstGeom prst="upArrow">
              <a:avLst>
                <a:gd name="adj1" fmla="val 50000"/>
                <a:gd name="adj2" fmla="val 120833"/>
              </a:avLst>
            </a:prstGeom>
            <a:solidFill>
              <a:srgbClr val="006666"/>
            </a:solidFill>
            <a:ln w="9525">
              <a:solidFill>
                <a:srgbClr val="0066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0233" name="AutoShape 57"/>
            <p:cNvSpPr>
              <a:spLocks noChangeArrowheads="1"/>
            </p:cNvSpPr>
            <p:nvPr/>
          </p:nvSpPr>
          <p:spPr bwMode="auto">
            <a:xfrm rot="-5400000">
              <a:off x="3440" y="3672"/>
              <a:ext cx="288" cy="1008"/>
            </a:xfrm>
            <a:prstGeom prst="upArrow">
              <a:avLst>
                <a:gd name="adj1" fmla="val 50000"/>
                <a:gd name="adj2" fmla="val 87500"/>
              </a:avLst>
            </a:prstGeom>
            <a:solidFill>
              <a:srgbClr val="006666"/>
            </a:solidFill>
            <a:ln w="9525">
              <a:solidFill>
                <a:srgbClr val="0066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0234" name="Text Box 58"/>
          <p:cNvSpPr txBox="1">
            <a:spLocks noChangeArrowheads="1"/>
          </p:cNvSpPr>
          <p:nvPr/>
        </p:nvSpPr>
        <p:spPr bwMode="auto">
          <a:xfrm>
            <a:off x="3563938" y="3994150"/>
            <a:ext cx="1903412"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114300" indent="-114300">
              <a:defRPr>
                <a:solidFill>
                  <a:srgbClr val="000000"/>
                </a:solidFill>
                <a:latin typeface="Arial" charset="0"/>
                <a:ea typeface="MS Gothic" pitchFamily="49" charset="-128"/>
              </a:defRPr>
            </a:lvl1pPr>
            <a:lvl2pPr marL="457200">
              <a:defRPr>
                <a:solidFill>
                  <a:srgbClr val="000000"/>
                </a:solidFill>
                <a:latin typeface="Arial" charset="0"/>
                <a:ea typeface="MS Gothic" pitchFamily="49" charset="-128"/>
              </a:defRPr>
            </a:lvl2pPr>
            <a:lvl3pPr marL="914400">
              <a:defRPr>
                <a:solidFill>
                  <a:srgbClr val="000000"/>
                </a:solidFill>
                <a:latin typeface="Arial" charset="0"/>
                <a:ea typeface="MS Gothic" pitchFamily="49" charset="-128"/>
              </a:defRPr>
            </a:lvl3pPr>
            <a:lvl4pPr marL="1371600">
              <a:defRPr>
                <a:solidFill>
                  <a:srgbClr val="000000"/>
                </a:solidFill>
                <a:latin typeface="Arial" charset="0"/>
                <a:ea typeface="MS Gothic" pitchFamily="49" charset="-128"/>
              </a:defRPr>
            </a:lvl4pPr>
            <a:lvl5pPr marL="1828800">
              <a:defRPr>
                <a:solidFill>
                  <a:srgbClr val="000000"/>
                </a:solidFill>
                <a:latin typeface="Arial" charset="0"/>
                <a:ea typeface="MS Gothic" pitchFamily="49" charset="-128"/>
              </a:defRPr>
            </a:lvl5pPr>
            <a:lvl6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6pPr>
            <a:lvl7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7pPr>
            <a:lvl8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8pPr>
            <a:lvl9pPr fontAlgn="base">
              <a:spcBef>
                <a:spcPct val="0"/>
              </a:spcBef>
              <a:spcAft>
                <a:spcPct val="0"/>
              </a:spcAft>
              <a:buClr>
                <a:srgbClr val="000000"/>
              </a:buClr>
              <a:buSzPct val="100000"/>
              <a:buFont typeface="Times New Roman" pitchFamily="18" charset="0"/>
              <a:defRPr>
                <a:solidFill>
                  <a:srgbClr val="000000"/>
                </a:solidFill>
                <a:latin typeface="Arial" charset="0"/>
                <a:ea typeface="MS Gothic" pitchFamily="49" charset="-128"/>
              </a:defRPr>
            </a:lvl9pPr>
          </a:lstStyle>
          <a:p>
            <a:pPr defTabSz="914400" eaLnBrk="0" hangingPunct="0">
              <a:buClrTx/>
              <a:buSzTx/>
              <a:buFontTx/>
              <a:buChar char="•"/>
            </a:pPr>
            <a:r>
              <a:rPr lang="en-GB" altLang="en-US" sz="1400">
                <a:solidFill>
                  <a:schemeClr val="tx1"/>
                </a:solidFill>
                <a:latin typeface="CG Omega" pitchFamily="34" charset="0"/>
              </a:rPr>
              <a:t>Policy Development</a:t>
            </a:r>
          </a:p>
          <a:p>
            <a:pPr defTabSz="914400" eaLnBrk="0" hangingPunct="0">
              <a:buClrTx/>
              <a:buSzTx/>
              <a:buFontTx/>
              <a:buChar char="•"/>
            </a:pPr>
            <a:r>
              <a:rPr lang="en-GB" altLang="en-US" sz="1400">
                <a:solidFill>
                  <a:schemeClr val="tx1"/>
                </a:solidFill>
                <a:latin typeface="CG Omega" pitchFamily="34" charset="0"/>
              </a:rPr>
              <a:t>Institutional Capacity</a:t>
            </a:r>
          </a:p>
          <a:p>
            <a:pPr defTabSz="914400" eaLnBrk="0" hangingPunct="0">
              <a:buClrTx/>
              <a:buSzTx/>
              <a:buFontTx/>
              <a:buChar char="•"/>
            </a:pPr>
            <a:r>
              <a:rPr lang="en-GB" altLang="en-US" sz="1400">
                <a:solidFill>
                  <a:schemeClr val="tx1"/>
                </a:solidFill>
                <a:latin typeface="CG Omega" pitchFamily="34" charset="0"/>
              </a:rPr>
              <a:t>Financing </a:t>
            </a:r>
          </a:p>
        </p:txBody>
      </p:sp>
      <p:sp>
        <p:nvSpPr>
          <p:cNvPr id="50235" name="AutoShape 59"/>
          <p:cNvSpPr>
            <a:spLocks noChangeArrowheads="1"/>
          </p:cNvSpPr>
          <p:nvPr/>
        </p:nvSpPr>
        <p:spPr bwMode="auto">
          <a:xfrm>
            <a:off x="684213" y="2589213"/>
            <a:ext cx="914400" cy="263525"/>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14273661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sosceles Triangle 3"/>
          <p:cNvSpPr/>
          <p:nvPr/>
        </p:nvSpPr>
        <p:spPr>
          <a:xfrm>
            <a:off x="2267744" y="1628800"/>
            <a:ext cx="4680520" cy="417646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3491880" y="764704"/>
            <a:ext cx="2160240"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Knowledge </a:t>
            </a:r>
          </a:p>
          <a:p>
            <a:pPr algn="ctr"/>
            <a:r>
              <a:rPr lang="en-GB" dirty="0" smtClean="0"/>
              <a:t>Development</a:t>
            </a:r>
            <a:endParaRPr lang="en-GB" dirty="0"/>
          </a:p>
        </p:txBody>
      </p:sp>
      <p:sp>
        <p:nvSpPr>
          <p:cNvPr id="6" name="Oval 5"/>
          <p:cNvSpPr/>
          <p:nvPr/>
        </p:nvSpPr>
        <p:spPr>
          <a:xfrm>
            <a:off x="6933587" y="5490762"/>
            <a:ext cx="2086492" cy="11065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Capacity Enhancement and access to services</a:t>
            </a:r>
            <a:endParaRPr lang="en-GB" dirty="0"/>
          </a:p>
        </p:txBody>
      </p:sp>
      <p:sp>
        <p:nvSpPr>
          <p:cNvPr id="7" name="Oval 6"/>
          <p:cNvSpPr/>
          <p:nvPr/>
        </p:nvSpPr>
        <p:spPr>
          <a:xfrm>
            <a:off x="35496" y="5517232"/>
            <a:ext cx="2321365" cy="9253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Knowledge dissemination and Sharing</a:t>
            </a:r>
            <a:endParaRPr lang="en-GB" dirty="0"/>
          </a:p>
        </p:txBody>
      </p:sp>
      <p:sp>
        <p:nvSpPr>
          <p:cNvPr id="2" name="Oval 1"/>
          <p:cNvSpPr/>
          <p:nvPr/>
        </p:nvSpPr>
        <p:spPr>
          <a:xfrm>
            <a:off x="3563888" y="3429000"/>
            <a:ext cx="2088232"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Capacity Development</a:t>
            </a:r>
            <a:endParaRPr lang="en-GB" dirty="0"/>
          </a:p>
        </p:txBody>
      </p:sp>
    </p:spTree>
    <p:extLst>
      <p:ext uri="{BB962C8B-B14F-4D97-AF65-F5344CB8AC3E}">
        <p14:creationId xmlns:p14="http://schemas.microsoft.com/office/powerpoint/2010/main" val="16482716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t>The Role of MDP-ESA</a:t>
            </a:r>
            <a:endParaRPr lang="en-GB" sz="2800" b="1" dirty="0"/>
          </a:p>
        </p:txBody>
      </p:sp>
      <p:sp>
        <p:nvSpPr>
          <p:cNvPr id="3" name="Content Placeholder 2"/>
          <p:cNvSpPr>
            <a:spLocks noGrp="1"/>
          </p:cNvSpPr>
          <p:nvPr>
            <p:ph idx="1"/>
          </p:nvPr>
        </p:nvSpPr>
        <p:spPr/>
        <p:txBody>
          <a:bodyPr>
            <a:normAutofit fontScale="92500"/>
          </a:bodyPr>
          <a:lstStyle/>
          <a:p>
            <a:r>
              <a:rPr lang="en-US" dirty="0"/>
              <a:t>The Municipal Development Partnership (MDP) for Eastern and Southern Africa was formed in 1991 with the mission of supporting the process of decentralization and strengthening the capacity of local governments throughout Eastern and Southern Africa.  For </a:t>
            </a:r>
            <a:r>
              <a:rPr lang="en-US" dirty="0" smtClean="0"/>
              <a:t>over 20 </a:t>
            </a:r>
            <a:r>
              <a:rPr lang="en-US" dirty="0"/>
              <a:t>years MDP has been </a:t>
            </a:r>
            <a:r>
              <a:rPr lang="en-US" dirty="0" smtClean="0"/>
              <a:t>supporting research, training, technical assistance, decentralized cooperation and knowledge </a:t>
            </a:r>
            <a:r>
              <a:rPr lang="en-US" dirty="0" smtClean="0"/>
              <a:t>dissemination and knowledge sharing.</a:t>
            </a:r>
            <a:r>
              <a:rPr lang="en-US" dirty="0" smtClean="0"/>
              <a:t> </a:t>
            </a:r>
            <a:endParaRPr lang="en-GB" dirty="0"/>
          </a:p>
          <a:p>
            <a:endParaRPr lang="en-GB" dirty="0"/>
          </a:p>
        </p:txBody>
      </p:sp>
    </p:spTree>
    <p:extLst>
      <p:ext uri="{BB962C8B-B14F-4D97-AF65-F5344CB8AC3E}">
        <p14:creationId xmlns:p14="http://schemas.microsoft.com/office/powerpoint/2010/main" val="25182389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648072"/>
          </a:xfrm>
        </p:spPr>
        <p:txBody>
          <a:bodyPr>
            <a:normAutofit/>
          </a:bodyPr>
          <a:lstStyle/>
          <a:p>
            <a:r>
              <a:rPr lang="en-GB" sz="2800" b="1" dirty="0" smtClean="0"/>
              <a:t>Role of MDP-ESA</a:t>
            </a:r>
            <a:endParaRPr lang="en-GB" sz="2800" b="1" dirty="0"/>
          </a:p>
        </p:txBody>
      </p:sp>
      <p:sp>
        <p:nvSpPr>
          <p:cNvPr id="3" name="Content Placeholder 2"/>
          <p:cNvSpPr>
            <a:spLocks noGrp="1"/>
          </p:cNvSpPr>
          <p:nvPr>
            <p:ph idx="1"/>
          </p:nvPr>
        </p:nvSpPr>
        <p:spPr>
          <a:xfrm>
            <a:off x="457200" y="692696"/>
            <a:ext cx="8229600" cy="5760640"/>
          </a:xfrm>
        </p:spPr>
        <p:txBody>
          <a:bodyPr>
            <a:noAutofit/>
          </a:bodyPr>
          <a:lstStyle/>
          <a:p>
            <a:r>
              <a:rPr lang="en-GB" sz="1900" dirty="0" smtClean="0"/>
              <a:t>Since </a:t>
            </a:r>
            <a:r>
              <a:rPr lang="en-GB" sz="1900" dirty="0" smtClean="0"/>
              <a:t>2010, MDP-ESA has partnered with: </a:t>
            </a:r>
          </a:p>
          <a:p>
            <a:pPr lvl="1"/>
            <a:r>
              <a:rPr lang="en-US" sz="1900" dirty="0" smtClean="0"/>
              <a:t>the </a:t>
            </a:r>
            <a:r>
              <a:rPr lang="en-US" sz="1900" dirty="0"/>
              <a:t>Commonwealth Local Government Forum (CLGF), the </a:t>
            </a:r>
            <a:r>
              <a:rPr lang="en-US" sz="1900" dirty="0" smtClean="0"/>
              <a:t>Municipal, </a:t>
            </a:r>
            <a:r>
              <a:rPr lang="en-US" sz="1900" dirty="0"/>
              <a:t>le Partenariat pour le Développement Municipal (PDM), the Foundation of the Peoples of the South Pacific International (FSPI) and the University of the West Indies (UWI).</a:t>
            </a:r>
            <a:r>
              <a:rPr lang="en-GB" sz="1900" dirty="0" smtClean="0"/>
              <a:t> to implement a programme on </a:t>
            </a:r>
            <a:r>
              <a:rPr lang="en-US" sz="1900" dirty="0" smtClean="0"/>
              <a:t>"Supporting </a:t>
            </a:r>
            <a:r>
              <a:rPr lang="en-US" sz="1900" dirty="0"/>
              <a:t>and strengthening Local Authority Associations at ACP national and regional levels" </a:t>
            </a:r>
            <a:endParaRPr lang="en-GB" sz="1900" dirty="0" smtClean="0"/>
          </a:p>
          <a:p>
            <a:pPr lvl="1"/>
            <a:r>
              <a:rPr lang="en-GB" sz="1900" dirty="0" smtClean="0"/>
              <a:t>GIZ to support Local Finance Management and Participatory Budgeting in the SADC region</a:t>
            </a:r>
          </a:p>
          <a:p>
            <a:pPr lvl="1"/>
            <a:r>
              <a:rPr lang="en-US" sz="1900" dirty="0" smtClean="0"/>
              <a:t>ICMA and Cities Alliance to </a:t>
            </a:r>
            <a:r>
              <a:rPr lang="en-US" sz="1900" dirty="0"/>
              <a:t>facilitate </a:t>
            </a:r>
            <a:r>
              <a:rPr lang="en-US" sz="1900" dirty="0" smtClean="0"/>
              <a:t>a pilot project on Strengthening of Urban </a:t>
            </a:r>
            <a:r>
              <a:rPr lang="en-US" sz="1900" dirty="0"/>
              <a:t>Local Governments in </a:t>
            </a:r>
            <a:r>
              <a:rPr lang="en-US" sz="1900" dirty="0" smtClean="0"/>
              <a:t>Uganda </a:t>
            </a:r>
            <a:endParaRPr lang="en-GB" sz="1900" dirty="0"/>
          </a:p>
          <a:p>
            <a:pPr lvl="1"/>
            <a:r>
              <a:rPr lang="en-GB" sz="1900" dirty="0" smtClean="0"/>
              <a:t>USAID to focus on Leadership and Professionalising Urban Management in Sub-Saharan Africa</a:t>
            </a:r>
          </a:p>
          <a:p>
            <a:r>
              <a:rPr lang="en-GB" sz="1800" dirty="0" smtClean="0"/>
              <a:t>MDP-ESA has also strong dedication to:</a:t>
            </a:r>
          </a:p>
          <a:p>
            <a:pPr lvl="1"/>
            <a:r>
              <a:rPr lang="en-US" sz="1800" dirty="0" smtClean="0"/>
              <a:t>Urban agriculture and food </a:t>
            </a:r>
            <a:r>
              <a:rPr lang="en-US" sz="1800" dirty="0"/>
              <a:t>security, </a:t>
            </a:r>
            <a:endParaRPr lang="en-US" sz="1800" dirty="0" smtClean="0"/>
          </a:p>
          <a:p>
            <a:pPr lvl="1"/>
            <a:r>
              <a:rPr lang="en-US" sz="1800" dirty="0" smtClean="0"/>
              <a:t>Climate </a:t>
            </a:r>
            <a:r>
              <a:rPr lang="en-US" sz="1800" dirty="0"/>
              <a:t>adaptation, climate mitigation, </a:t>
            </a:r>
            <a:r>
              <a:rPr lang="en-US" sz="1800" dirty="0" smtClean="0"/>
              <a:t>housing, water/sanitation</a:t>
            </a:r>
            <a:r>
              <a:rPr lang="en-US" sz="1800" dirty="0"/>
              <a:t>; </a:t>
            </a:r>
            <a:r>
              <a:rPr lang="en-US" sz="1800" dirty="0" smtClean="0"/>
              <a:t>and </a:t>
            </a:r>
          </a:p>
          <a:p>
            <a:pPr lvl="1"/>
            <a:r>
              <a:rPr lang="en-US" sz="1800" dirty="0" smtClean="0"/>
              <a:t>Cross-cutting </a:t>
            </a:r>
            <a:r>
              <a:rPr lang="en-US" sz="1800" dirty="0"/>
              <a:t>themes: gender, private/public partnerships, </a:t>
            </a:r>
            <a:r>
              <a:rPr lang="en-US" sz="1800" dirty="0" smtClean="0"/>
              <a:t>and local economic development</a:t>
            </a:r>
            <a:endParaRPr lang="en-GB" sz="1800" dirty="0"/>
          </a:p>
        </p:txBody>
      </p:sp>
    </p:spTree>
    <p:extLst>
      <p:ext uri="{BB962C8B-B14F-4D97-AF65-F5344CB8AC3E}">
        <p14:creationId xmlns:p14="http://schemas.microsoft.com/office/powerpoint/2010/main" val="1349756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t>Outline</a:t>
            </a:r>
            <a:endParaRPr lang="en-GB" sz="2800" b="1" dirty="0"/>
          </a:p>
        </p:txBody>
      </p:sp>
      <p:sp>
        <p:nvSpPr>
          <p:cNvPr id="3" name="Content Placeholder 2"/>
          <p:cNvSpPr>
            <a:spLocks noGrp="1"/>
          </p:cNvSpPr>
          <p:nvPr>
            <p:ph idx="1"/>
          </p:nvPr>
        </p:nvSpPr>
        <p:spPr/>
        <p:txBody>
          <a:bodyPr>
            <a:normAutofit fontScale="85000" lnSpcReduction="10000"/>
          </a:bodyPr>
          <a:lstStyle/>
          <a:p>
            <a:r>
              <a:rPr lang="en-GB" dirty="0" smtClean="0"/>
              <a:t>Current status of decentralisation &amp; local governance</a:t>
            </a:r>
          </a:p>
          <a:p>
            <a:r>
              <a:rPr lang="en-GB" dirty="0" smtClean="0"/>
              <a:t>Funding for decentralisation and local governance by EU</a:t>
            </a:r>
          </a:p>
          <a:p>
            <a:r>
              <a:rPr lang="en-GB" dirty="0" smtClean="0"/>
              <a:t>The agenda for decentralisation</a:t>
            </a:r>
          </a:p>
          <a:p>
            <a:r>
              <a:rPr lang="en-GB" dirty="0" smtClean="0"/>
              <a:t>After 20 years of decentralisation</a:t>
            </a:r>
          </a:p>
          <a:p>
            <a:r>
              <a:rPr lang="en-GB" dirty="0" smtClean="0"/>
              <a:t>Basic questions</a:t>
            </a:r>
          </a:p>
          <a:p>
            <a:r>
              <a:rPr lang="en-GB" dirty="0" smtClean="0"/>
              <a:t>New challenges impacting decentralisation and local governance</a:t>
            </a:r>
          </a:p>
          <a:p>
            <a:r>
              <a:rPr lang="en-GB" dirty="0" smtClean="0"/>
              <a:t>Way forward</a:t>
            </a:r>
          </a:p>
          <a:p>
            <a:r>
              <a:rPr lang="en-GB" dirty="0" smtClean="0"/>
              <a:t>Role of MDP-ESA</a:t>
            </a:r>
            <a:endParaRPr lang="en-GB" dirty="0"/>
          </a:p>
        </p:txBody>
      </p:sp>
    </p:spTree>
    <p:extLst>
      <p:ext uri="{BB962C8B-B14F-4D97-AF65-F5344CB8AC3E}">
        <p14:creationId xmlns:p14="http://schemas.microsoft.com/office/powerpoint/2010/main" val="11827729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t>The Role of MDP-ESA</a:t>
            </a:r>
            <a:endParaRPr lang="en-GB" sz="2800" b="1" dirty="0"/>
          </a:p>
        </p:txBody>
      </p:sp>
      <p:sp>
        <p:nvSpPr>
          <p:cNvPr id="3" name="Content Placeholder 2"/>
          <p:cNvSpPr>
            <a:spLocks noGrp="1"/>
          </p:cNvSpPr>
          <p:nvPr>
            <p:ph idx="1"/>
          </p:nvPr>
        </p:nvSpPr>
        <p:spPr/>
        <p:txBody>
          <a:bodyPr/>
          <a:lstStyle/>
          <a:p>
            <a:endParaRPr lang="en-US" dirty="0" smtClean="0"/>
          </a:p>
          <a:p>
            <a:r>
              <a:rPr lang="en-US" dirty="0" smtClean="0"/>
              <a:t>We </a:t>
            </a:r>
            <a:r>
              <a:rPr lang="en-US" dirty="0"/>
              <a:t>commit to </a:t>
            </a:r>
            <a:r>
              <a:rPr lang="en-US" dirty="0" smtClean="0"/>
              <a:t>collaborate </a:t>
            </a:r>
            <a:r>
              <a:rPr lang="en-US" dirty="0"/>
              <a:t>and assist </a:t>
            </a:r>
            <a:r>
              <a:rPr lang="en-US" dirty="0" smtClean="0"/>
              <a:t>EU in </a:t>
            </a:r>
            <a:r>
              <a:rPr lang="en-US" dirty="0"/>
              <a:t>any future activities </a:t>
            </a:r>
            <a:r>
              <a:rPr lang="en-US" dirty="0" smtClean="0"/>
              <a:t>related to decentralisation and local governance. MDP </a:t>
            </a:r>
            <a:r>
              <a:rPr lang="en-US" dirty="0"/>
              <a:t>is </a:t>
            </a:r>
            <a:r>
              <a:rPr lang="en-US" dirty="0" smtClean="0"/>
              <a:t>willing </a:t>
            </a:r>
            <a:r>
              <a:rPr lang="en-US" dirty="0"/>
              <a:t>to offer its regional and topical expertise, should </a:t>
            </a:r>
            <a:r>
              <a:rPr lang="en-US" dirty="0" smtClean="0"/>
              <a:t>EU call upon us.</a:t>
            </a:r>
            <a:endParaRPr lang="en-GB" dirty="0"/>
          </a:p>
        </p:txBody>
      </p:sp>
    </p:spTree>
    <p:extLst>
      <p:ext uri="{BB962C8B-B14F-4D97-AF65-F5344CB8AC3E}">
        <p14:creationId xmlns:p14="http://schemas.microsoft.com/office/powerpoint/2010/main" val="3027014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20080"/>
          </a:xfrm>
        </p:spPr>
        <p:txBody>
          <a:bodyPr>
            <a:normAutofit fontScale="90000"/>
          </a:bodyPr>
          <a:lstStyle/>
          <a:p>
            <a:r>
              <a:rPr lang="en-GB" dirty="0" smtClean="0"/>
              <a:t>Message</a:t>
            </a:r>
            <a:endParaRPr lang="en-GB" dirty="0"/>
          </a:p>
        </p:txBody>
      </p:sp>
      <p:sp>
        <p:nvSpPr>
          <p:cNvPr id="3" name="Content Placeholder 2"/>
          <p:cNvSpPr>
            <a:spLocks noGrp="1"/>
          </p:cNvSpPr>
          <p:nvPr>
            <p:ph idx="1"/>
          </p:nvPr>
        </p:nvSpPr>
        <p:spPr>
          <a:xfrm>
            <a:off x="457200" y="980728"/>
            <a:ext cx="8229600" cy="5544616"/>
          </a:xfrm>
        </p:spPr>
        <p:txBody>
          <a:bodyPr>
            <a:normAutofit fontScale="85000" lnSpcReduction="10000"/>
          </a:bodyPr>
          <a:lstStyle/>
          <a:p>
            <a:r>
              <a:rPr lang="en-US" dirty="0"/>
              <a:t>In 1972, Tanzania opted for abolition of local government </a:t>
            </a:r>
            <a:r>
              <a:rPr lang="en-US" dirty="0" smtClean="0"/>
              <a:t>to </a:t>
            </a:r>
            <a:r>
              <a:rPr lang="en-US" dirty="0"/>
              <a:t>emphasise the notion of </a:t>
            </a:r>
            <a:r>
              <a:rPr lang="en-US" dirty="0" smtClean="0"/>
              <a:t>a unitary </a:t>
            </a:r>
            <a:r>
              <a:rPr lang="en-US" dirty="0"/>
              <a:t>state, and centralized </a:t>
            </a:r>
            <a:r>
              <a:rPr lang="en-US" dirty="0" smtClean="0"/>
              <a:t>planning.  At the end of his administration, </a:t>
            </a:r>
            <a:r>
              <a:rPr lang="en-US" dirty="0" err="1" smtClean="0"/>
              <a:t>Mwalimu</a:t>
            </a:r>
            <a:r>
              <a:rPr lang="en-US" dirty="0" smtClean="0"/>
              <a:t> </a:t>
            </a:r>
            <a:r>
              <a:rPr lang="en-US" dirty="0"/>
              <a:t>Julius </a:t>
            </a:r>
            <a:r>
              <a:rPr lang="en-US" dirty="0" err="1"/>
              <a:t>Nyerere</a:t>
            </a:r>
            <a:r>
              <a:rPr lang="en-US" dirty="0"/>
              <a:t> </a:t>
            </a:r>
            <a:r>
              <a:rPr lang="en-US" dirty="0" smtClean="0"/>
              <a:t>made the following expression:</a:t>
            </a:r>
            <a:endParaRPr lang="en-GB" dirty="0"/>
          </a:p>
          <a:p>
            <a:pPr marL="0" indent="0">
              <a:buNone/>
            </a:pPr>
            <a:endParaRPr lang="en-GB" dirty="0"/>
          </a:p>
          <a:p>
            <a:pPr marL="0" indent="0">
              <a:buNone/>
            </a:pPr>
            <a:r>
              <a:rPr lang="en-GB" i="1" dirty="0" smtClean="0"/>
              <a:t>‘‘There </a:t>
            </a:r>
            <a:r>
              <a:rPr lang="en-GB" i="1" dirty="0"/>
              <a:t>are certain things I would not do if I were to start again. One of them is the abolition of local </a:t>
            </a:r>
            <a:r>
              <a:rPr lang="en-GB" i="1" dirty="0" smtClean="0"/>
              <a:t>governments </a:t>
            </a:r>
            <a:r>
              <a:rPr lang="en-GB" i="1" dirty="0"/>
              <a:t>and the other was the disbanding of co-operatives. We were impatient and ignorant. </a:t>
            </a:r>
            <a:r>
              <a:rPr lang="en-GB" i="1" dirty="0" smtClean="0"/>
              <a:t>We </a:t>
            </a:r>
            <a:r>
              <a:rPr lang="en-GB" i="1" dirty="0"/>
              <a:t>had these two useful instruments of participation and we got rid of them. It is true that local </a:t>
            </a:r>
            <a:r>
              <a:rPr lang="en-GB" i="1" dirty="0" smtClean="0"/>
              <a:t>governments </a:t>
            </a:r>
            <a:r>
              <a:rPr lang="en-GB" i="1" dirty="0"/>
              <a:t>were of taking decisions, but instead of helping them, we abolished them. Those were </a:t>
            </a:r>
            <a:r>
              <a:rPr lang="en-GB" i="1" dirty="0" smtClean="0"/>
              <a:t>two </a:t>
            </a:r>
            <a:r>
              <a:rPr lang="en-GB" i="1" dirty="0"/>
              <a:t>major mistakes”. </a:t>
            </a:r>
            <a:endParaRPr lang="en-GB" dirty="0"/>
          </a:p>
          <a:p>
            <a:pPr marL="0" indent="0">
              <a:buNone/>
            </a:pPr>
            <a:endParaRPr lang="en-GB" dirty="0"/>
          </a:p>
          <a:p>
            <a:endParaRPr lang="en-GB" dirty="0"/>
          </a:p>
        </p:txBody>
      </p:sp>
    </p:spTree>
    <p:extLst>
      <p:ext uri="{BB962C8B-B14F-4D97-AF65-F5344CB8AC3E}">
        <p14:creationId xmlns:p14="http://schemas.microsoft.com/office/powerpoint/2010/main" val="24089636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648072"/>
          </a:xfrm>
        </p:spPr>
        <p:txBody>
          <a:bodyPr>
            <a:normAutofit/>
          </a:bodyPr>
          <a:lstStyle/>
          <a:p>
            <a:r>
              <a:rPr lang="en-GB" sz="2800" b="1" dirty="0" smtClean="0"/>
              <a:t>State of Decentralisation</a:t>
            </a:r>
            <a:endParaRPr lang="en-GB" sz="2800" b="1" dirty="0"/>
          </a:p>
        </p:txBody>
      </p:sp>
      <p:sp>
        <p:nvSpPr>
          <p:cNvPr id="3" name="Content Placeholder 2"/>
          <p:cNvSpPr>
            <a:spLocks noGrp="1"/>
          </p:cNvSpPr>
          <p:nvPr>
            <p:ph idx="1"/>
          </p:nvPr>
        </p:nvSpPr>
        <p:spPr>
          <a:xfrm>
            <a:off x="457200" y="908720"/>
            <a:ext cx="8229600" cy="5688632"/>
          </a:xfrm>
        </p:spPr>
        <p:txBody>
          <a:bodyPr>
            <a:normAutofit fontScale="92500" lnSpcReduction="20000"/>
          </a:bodyPr>
          <a:lstStyle/>
          <a:p>
            <a:r>
              <a:rPr lang="en-GB" dirty="0" smtClean="0"/>
              <a:t>Since the late 1980s</a:t>
            </a:r>
            <a:r>
              <a:rPr lang="en-GB" smtClean="0"/>
              <a:t>, D/LG is </a:t>
            </a:r>
            <a:r>
              <a:rPr lang="en-GB" dirty="0"/>
              <a:t>part of the </a:t>
            </a:r>
            <a:r>
              <a:rPr lang="en-GB" dirty="0" smtClean="0"/>
              <a:t>on-going public sector &amp; local </a:t>
            </a:r>
            <a:r>
              <a:rPr lang="en-GB" dirty="0"/>
              <a:t>government reform processes in progress </a:t>
            </a:r>
            <a:r>
              <a:rPr lang="en-GB" dirty="0" smtClean="0"/>
              <a:t>and will continue to be work in progress for some time</a:t>
            </a:r>
          </a:p>
          <a:p>
            <a:r>
              <a:rPr lang="en-GB" dirty="0"/>
              <a:t>The latest statistics show that over 40 countries </a:t>
            </a:r>
            <a:r>
              <a:rPr lang="en-GB" dirty="0" smtClean="0"/>
              <a:t>have </a:t>
            </a:r>
            <a:r>
              <a:rPr lang="en-GB" dirty="0"/>
              <a:t>embraced </a:t>
            </a:r>
            <a:r>
              <a:rPr lang="en-GB" dirty="0" smtClean="0"/>
              <a:t>decentralisation</a:t>
            </a:r>
          </a:p>
          <a:p>
            <a:r>
              <a:rPr lang="en-GB" dirty="0" smtClean="0"/>
              <a:t>The reforms have been supported by the World Bank and IMF, the United Nations System, and the European Union as well as </a:t>
            </a:r>
            <a:r>
              <a:rPr lang="en-GB" dirty="0" err="1" smtClean="0"/>
              <a:t>bilaterals</a:t>
            </a:r>
            <a:r>
              <a:rPr lang="en-GB" dirty="0" smtClean="0"/>
              <a:t> such as: Denmark, Norway, Sweden, the United Kingdom, and the Netherlands</a:t>
            </a:r>
          </a:p>
          <a:p>
            <a:r>
              <a:rPr lang="en-GB" dirty="0" smtClean="0"/>
              <a:t>EU has increasingly recognised decentralisation as an essential pillar in the new Euro-Partnership architecture</a:t>
            </a:r>
            <a:r>
              <a:rPr lang="en-GB" altLang="en-US" b="1" dirty="0" smtClean="0">
                <a:solidFill>
                  <a:schemeClr val="tx2"/>
                </a:solidFill>
                <a:latin typeface="Comic Sans MS" pitchFamily="66" charset="0"/>
              </a:rPr>
              <a:t>.</a:t>
            </a:r>
            <a:endParaRPr lang="en-GB" altLang="en-US" b="1" dirty="0">
              <a:solidFill>
                <a:schemeClr val="tx2"/>
              </a:solidFill>
              <a:latin typeface="Comic Sans MS" pitchFamily="66" charset="0"/>
            </a:endParaRPr>
          </a:p>
          <a:p>
            <a:endParaRPr lang="en-GB" dirty="0"/>
          </a:p>
        </p:txBody>
      </p:sp>
    </p:spTree>
    <p:extLst>
      <p:ext uri="{BB962C8B-B14F-4D97-AF65-F5344CB8AC3E}">
        <p14:creationId xmlns:p14="http://schemas.microsoft.com/office/powerpoint/2010/main" val="3180159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98490544"/>
              </p:ext>
            </p:extLst>
          </p:nvPr>
        </p:nvGraphicFramePr>
        <p:xfrm>
          <a:off x="323529" y="1556792"/>
          <a:ext cx="8280920" cy="4205470"/>
        </p:xfrm>
        <a:graphic>
          <a:graphicData uri="http://schemas.openxmlformats.org/drawingml/2006/table">
            <a:tbl>
              <a:tblPr firstRow="1" firstCol="1" bandRow="1">
                <a:tableStyleId>{5C22544A-7EE6-4342-B048-85BDC9FD1C3A}</a:tableStyleId>
              </a:tblPr>
              <a:tblGrid>
                <a:gridCol w="3828008"/>
                <a:gridCol w="2364679"/>
                <a:gridCol w="2088233"/>
              </a:tblGrid>
              <a:tr h="576064">
                <a:tc>
                  <a:txBody>
                    <a:bodyPr/>
                    <a:lstStyle/>
                    <a:p>
                      <a:pPr>
                        <a:lnSpc>
                          <a:spcPct val="115000"/>
                        </a:lnSpc>
                        <a:spcAft>
                          <a:spcPts val="0"/>
                        </a:spcAft>
                      </a:pPr>
                      <a:r>
                        <a:rPr lang="en-GB" sz="2000" dirty="0">
                          <a:effectLst/>
                        </a:rPr>
                        <a:t>Governance Classification Area</a:t>
                      </a:r>
                      <a:endParaRPr lang="en-GB" sz="20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2000">
                          <a:effectLst/>
                        </a:rPr>
                        <a:t>Budget (US$)</a:t>
                      </a:r>
                      <a:endParaRPr lang="en-GB" sz="2000">
                        <a:effectLst/>
                        <a:latin typeface="Calibri"/>
                        <a:ea typeface="Calibri"/>
                        <a:cs typeface="Times New Roman"/>
                      </a:endParaRPr>
                    </a:p>
                  </a:txBody>
                  <a:tcPr marL="68580" marR="68580" marT="0" marB="0"/>
                </a:tc>
                <a:tc>
                  <a:txBody>
                    <a:bodyPr/>
                    <a:lstStyle/>
                    <a:p>
                      <a:pPr>
                        <a:lnSpc>
                          <a:spcPct val="115000"/>
                        </a:lnSpc>
                        <a:spcAft>
                          <a:spcPts val="0"/>
                        </a:spcAft>
                      </a:pPr>
                      <a:r>
                        <a:rPr lang="en-GB" sz="2000">
                          <a:effectLst/>
                        </a:rPr>
                        <a:t>% of Total Budget</a:t>
                      </a:r>
                      <a:endParaRPr lang="en-GB" sz="200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Socio-Economic Management</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4,510,404,917.00</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26.89%</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Rule of Law and Human Rights</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1,145,495808.58</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6.83%</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Leadership Building </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188,652,515.17</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1.12%</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Electoral System</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109,325,207.46</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1.17%</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Communication, Press, &amp; Media</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109,325,207.46</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0.65%</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Public Administration</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5,511,500,872.84</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32.86%</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Civil Society Empowerment</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924,815,321.97</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5.51%</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Peace and Stability</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1,586,431,920.51</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9.46%</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Decentralisation</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2,402,730,512.19</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14.33%</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dirty="0">
                          <a:effectLst/>
                        </a:rPr>
                        <a:t>Parliamentary System</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197,574,109.80</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1.18%</a:t>
                      </a:r>
                      <a:endParaRPr lang="en-GB" sz="2000" dirty="0">
                        <a:effectLst/>
                        <a:latin typeface="Calibri"/>
                        <a:ea typeface="Calibri"/>
                        <a:cs typeface="Times New Roman"/>
                      </a:endParaRPr>
                    </a:p>
                  </a:txBody>
                  <a:tcPr marL="68580" marR="68580" marT="0" marB="0"/>
                </a:tc>
              </a:tr>
              <a:tr h="0">
                <a:tc>
                  <a:txBody>
                    <a:bodyPr/>
                    <a:lstStyle/>
                    <a:p>
                      <a:pPr>
                        <a:lnSpc>
                          <a:spcPct val="115000"/>
                        </a:lnSpc>
                        <a:spcAft>
                          <a:spcPts val="0"/>
                        </a:spcAft>
                      </a:pPr>
                      <a:r>
                        <a:rPr lang="en-GB" sz="2000">
                          <a:effectLst/>
                        </a:rPr>
                        <a:t>Total</a:t>
                      </a:r>
                      <a:endParaRPr lang="en-GB" sz="200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16,772,342,477.58</a:t>
                      </a:r>
                      <a:endParaRPr lang="en-GB"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GB" sz="2000" dirty="0">
                          <a:effectLst/>
                        </a:rPr>
                        <a:t>100%</a:t>
                      </a:r>
                      <a:endParaRPr lang="en-GB" sz="2000" dirty="0">
                        <a:effectLst/>
                        <a:latin typeface="Calibri"/>
                        <a:ea typeface="Calibri"/>
                        <a:cs typeface="Times New Roman"/>
                      </a:endParaRPr>
                    </a:p>
                  </a:txBody>
                  <a:tcPr marL="68580" marR="68580" marT="0" marB="0"/>
                </a:tc>
              </a:tr>
            </a:tbl>
          </a:graphicData>
        </a:graphic>
      </p:graphicFrame>
      <p:sp>
        <p:nvSpPr>
          <p:cNvPr id="4" name="Rectangle 3"/>
          <p:cNvSpPr/>
          <p:nvPr/>
        </p:nvSpPr>
        <p:spPr>
          <a:xfrm>
            <a:off x="539552" y="260648"/>
            <a:ext cx="7632848" cy="646331"/>
          </a:xfrm>
          <a:prstGeom prst="rect">
            <a:avLst/>
          </a:prstGeom>
        </p:spPr>
        <p:txBody>
          <a:bodyPr wrap="square">
            <a:spAutoFit/>
          </a:bodyPr>
          <a:lstStyle/>
          <a:p>
            <a:pPr algn="ctr"/>
            <a:r>
              <a:rPr lang="en-US" b="1" dirty="0">
                <a:latin typeface="Verdana" panose="020B0604030504040204" pitchFamily="34" charset="0"/>
                <a:ea typeface="Verdana" panose="020B0604030504040204" pitchFamily="34" charset="0"/>
                <a:cs typeface="Verdana" panose="020B0604030504040204" pitchFamily="34" charset="0"/>
              </a:rPr>
              <a:t>Governance Funding Source by Classification Area for Sub-Saharan Africa (1980s to </a:t>
            </a:r>
            <a:r>
              <a:rPr lang="en-US" b="1" dirty="0" smtClean="0">
                <a:latin typeface="Verdana" panose="020B0604030504040204" pitchFamily="34" charset="0"/>
                <a:ea typeface="Verdana" panose="020B0604030504040204" pitchFamily="34" charset="0"/>
                <a:cs typeface="Verdana" panose="020B0604030504040204" pitchFamily="34" charset="0"/>
              </a:rPr>
              <a:t>2008)</a:t>
            </a:r>
            <a:endParaRPr lang="en-GB" dirty="0">
              <a:latin typeface="Verdana" panose="020B0604030504040204" pitchFamily="34" charset="0"/>
              <a:ea typeface="Verdana" panose="020B0604030504040204" pitchFamily="34" charset="0"/>
              <a:cs typeface="Verdana" panose="020B0604030504040204" pitchFamily="34" charset="0"/>
            </a:endParaRPr>
          </a:p>
        </p:txBody>
      </p:sp>
      <p:sp>
        <p:nvSpPr>
          <p:cNvPr id="5" name="Rectangle 4"/>
          <p:cNvSpPr/>
          <p:nvPr/>
        </p:nvSpPr>
        <p:spPr>
          <a:xfrm>
            <a:off x="323528" y="5807005"/>
            <a:ext cx="4528120" cy="276999"/>
          </a:xfrm>
          <a:prstGeom prst="rect">
            <a:avLst/>
          </a:prstGeom>
        </p:spPr>
        <p:txBody>
          <a:bodyPr wrap="square">
            <a:spAutoFit/>
          </a:bodyPr>
          <a:lstStyle/>
          <a:p>
            <a:r>
              <a:rPr lang="en-US" sz="1200" i="1" dirty="0" smtClean="0">
                <a:latin typeface="Verdana" panose="020B0604030504040204" pitchFamily="34" charset="0"/>
                <a:ea typeface="Verdana" panose="020B0604030504040204" pitchFamily="34" charset="0"/>
                <a:cs typeface="Verdana" panose="020B0604030504040204" pitchFamily="34" charset="0"/>
              </a:rPr>
              <a:t>Source: Compiled by Professor </a:t>
            </a:r>
            <a:r>
              <a:rPr lang="en-GB" sz="1200" i="1" dirty="0">
                <a:latin typeface="Verdana" panose="020B0604030504040204" pitchFamily="34" charset="0"/>
                <a:ea typeface="Verdana" panose="020B0604030504040204" pitchFamily="34" charset="0"/>
                <a:cs typeface="Verdana" panose="020B0604030504040204" pitchFamily="34" charset="0"/>
              </a:rPr>
              <a:t>Andres de </a:t>
            </a:r>
            <a:r>
              <a:rPr lang="en-GB" sz="1200" i="1" dirty="0" err="1" smtClean="0">
                <a:latin typeface="Verdana" panose="020B0604030504040204" pitchFamily="34" charset="0"/>
                <a:ea typeface="Verdana" panose="020B0604030504040204" pitchFamily="34" charset="0"/>
                <a:cs typeface="Verdana" panose="020B0604030504040204" pitchFamily="34" charset="0"/>
              </a:rPr>
              <a:t>Guttry</a:t>
            </a:r>
            <a:endParaRPr lang="en-GB" i="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021130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634082"/>
          </a:xfrm>
        </p:spPr>
        <p:txBody>
          <a:bodyPr>
            <a:normAutofit/>
          </a:bodyPr>
          <a:lstStyle/>
          <a:p>
            <a:r>
              <a:rPr lang="en-GB" sz="2400" b="1" dirty="0" smtClean="0"/>
              <a:t>The Agenda for </a:t>
            </a:r>
            <a:r>
              <a:rPr lang="en-GB" sz="2400" b="1" dirty="0" smtClean="0"/>
              <a:t>decentralisation in Africa</a:t>
            </a:r>
            <a:endParaRPr lang="en-GB" sz="2400" b="1" dirty="0"/>
          </a:p>
        </p:txBody>
      </p:sp>
      <p:sp>
        <p:nvSpPr>
          <p:cNvPr id="3" name="Content Placeholder 2"/>
          <p:cNvSpPr>
            <a:spLocks noGrp="1"/>
          </p:cNvSpPr>
          <p:nvPr>
            <p:ph idx="1"/>
          </p:nvPr>
        </p:nvSpPr>
        <p:spPr>
          <a:xfrm>
            <a:off x="457200" y="548680"/>
            <a:ext cx="8229600" cy="6120680"/>
          </a:xfrm>
        </p:spPr>
        <p:txBody>
          <a:bodyPr>
            <a:noAutofit/>
          </a:bodyPr>
          <a:lstStyle/>
          <a:p>
            <a:r>
              <a:rPr lang="en-GB" sz="2000" dirty="0" smtClean="0"/>
              <a:t>Dismantle colonial state apparatus, one-party political systems, and foster </a:t>
            </a:r>
            <a:r>
              <a:rPr lang="en-GB" sz="2000" dirty="0" smtClean="0"/>
              <a:t>national unity and political stability and legitimacy within diversity </a:t>
            </a:r>
            <a:endParaRPr lang="en-GB" sz="2000" dirty="0" smtClean="0"/>
          </a:p>
          <a:p>
            <a:r>
              <a:rPr lang="en-GB" sz="2000" dirty="0" smtClean="0"/>
              <a:t>Ensure equitable delivery </a:t>
            </a:r>
            <a:r>
              <a:rPr lang="en-GB" sz="2000" dirty="0"/>
              <a:t>of services </a:t>
            </a:r>
            <a:r>
              <a:rPr lang="en-GB" sz="2000" dirty="0" smtClean="0"/>
              <a:t>not only to a few elites but to all</a:t>
            </a:r>
            <a:endParaRPr lang="en-GB" sz="2000" dirty="0" smtClean="0"/>
          </a:p>
          <a:p>
            <a:r>
              <a:rPr lang="en-GB" sz="2000" dirty="0" smtClean="0"/>
              <a:t>Promote </a:t>
            </a:r>
            <a:r>
              <a:rPr lang="en-GB" sz="2000" dirty="0" smtClean="0"/>
              <a:t>devolution </a:t>
            </a:r>
            <a:r>
              <a:rPr lang="en-GB" sz="2000" dirty="0"/>
              <a:t>of </a:t>
            </a:r>
            <a:r>
              <a:rPr lang="en-GB" sz="2000" dirty="0" smtClean="0"/>
              <a:t>powers </a:t>
            </a:r>
            <a:r>
              <a:rPr lang="en-GB" sz="2000" dirty="0"/>
              <a:t>and resources to </a:t>
            </a:r>
            <a:r>
              <a:rPr lang="en-GB" sz="2000" dirty="0" smtClean="0"/>
              <a:t>democratically elected </a:t>
            </a:r>
            <a:r>
              <a:rPr lang="en-GB" sz="2000" dirty="0" smtClean="0"/>
              <a:t>‘executive’ councils (headed by </a:t>
            </a:r>
            <a:r>
              <a:rPr lang="en-GB" sz="2000" dirty="0" smtClean="0"/>
              <a:t>mayor or chairperson) with administrative and financial autonomy </a:t>
            </a:r>
          </a:p>
          <a:p>
            <a:r>
              <a:rPr lang="en-GB" sz="2000" dirty="0" smtClean="0"/>
              <a:t>Establish assemblies (Malawi, Mozambique) or local councils  to facilitate citizens’  participation in decision making processes and in defining development priorities of their respective localities.</a:t>
            </a:r>
            <a:endParaRPr lang="en-GB" sz="2000" dirty="0" smtClean="0"/>
          </a:p>
          <a:p>
            <a:r>
              <a:rPr lang="en-GB" sz="2000" dirty="0" smtClean="0"/>
              <a:t>Shift </a:t>
            </a:r>
            <a:r>
              <a:rPr lang="en-GB" sz="2000" dirty="0" smtClean="0"/>
              <a:t>from local government to local governance implying principles of participation, transparency, and accountability with local government playing a catalytic role to ensure collaboration and harmonisation among the frontline actors. It also entailed integration of non-state actors in management of local affairs. It also called for innovative practices such as participatory planning and budgeting</a:t>
            </a:r>
          </a:p>
          <a:p>
            <a:r>
              <a:rPr lang="en-GB" sz="2000" dirty="0" smtClean="0"/>
              <a:t>Promote </a:t>
            </a:r>
            <a:r>
              <a:rPr lang="en-GB" sz="2000" dirty="0" smtClean="0"/>
              <a:t>local economic development with involvement of the private sector</a:t>
            </a:r>
          </a:p>
          <a:p>
            <a:r>
              <a:rPr lang="en-GB" sz="2000" dirty="0" smtClean="0"/>
              <a:t>Promote </a:t>
            </a:r>
            <a:r>
              <a:rPr lang="en-GB" sz="2000" dirty="0" smtClean="0"/>
              <a:t>regional planning to take advantage of economies of scale </a:t>
            </a:r>
          </a:p>
          <a:p>
            <a:r>
              <a:rPr lang="en-GB" sz="2000" dirty="0" smtClean="0"/>
              <a:t>Emphasise </a:t>
            </a:r>
            <a:r>
              <a:rPr lang="en-GB" sz="2000" dirty="0" smtClean="0"/>
              <a:t>local sustainable </a:t>
            </a:r>
            <a:r>
              <a:rPr lang="en-GB" sz="2000" dirty="0" smtClean="0"/>
              <a:t>development and governance</a:t>
            </a:r>
            <a:endParaRPr lang="en-GB" sz="2000" dirty="0"/>
          </a:p>
        </p:txBody>
      </p:sp>
    </p:spTree>
    <p:extLst>
      <p:ext uri="{BB962C8B-B14F-4D97-AF65-F5344CB8AC3E}">
        <p14:creationId xmlns:p14="http://schemas.microsoft.com/office/powerpoint/2010/main" val="4517168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Reasons for Decentralisation in Africa</a:t>
            </a:r>
            <a:br>
              <a:rPr lang="en-GB" b="1" dirty="0" smtClean="0"/>
            </a:br>
            <a:endParaRPr lang="en-GB" dirty="0"/>
          </a:p>
        </p:txBody>
      </p:sp>
      <p:sp>
        <p:nvSpPr>
          <p:cNvPr id="3" name="Content Placeholder 2"/>
          <p:cNvSpPr>
            <a:spLocks noGrp="1"/>
          </p:cNvSpPr>
          <p:nvPr>
            <p:ph idx="1"/>
          </p:nvPr>
        </p:nvSpPr>
        <p:spPr>
          <a:xfrm>
            <a:off x="457200" y="836712"/>
            <a:ext cx="8229600" cy="5688632"/>
          </a:xfrm>
        </p:spPr>
        <p:txBody>
          <a:bodyPr>
            <a:normAutofit fontScale="40000" lnSpcReduction="20000"/>
          </a:bodyPr>
          <a:lstStyle/>
          <a:p>
            <a:pPr marL="0" indent="0">
              <a:buNone/>
            </a:pPr>
            <a:endParaRPr lang="en-GB" dirty="0"/>
          </a:p>
          <a:p>
            <a:pPr lvl="0"/>
            <a:r>
              <a:rPr lang="en-GB" sz="5100" dirty="0"/>
              <a:t>The overt failure of </a:t>
            </a:r>
            <a:r>
              <a:rPr lang="en-GB" sz="5100" b="1" dirty="0"/>
              <a:t>centralised</a:t>
            </a:r>
            <a:r>
              <a:rPr lang="en-GB" sz="5100" dirty="0"/>
              <a:t> public sector management which gave way to economic, fiscal and political crises on the 1970s and 1980s. </a:t>
            </a:r>
          </a:p>
          <a:p>
            <a:pPr lvl="0"/>
            <a:r>
              <a:rPr lang="en-GB" sz="5100" dirty="0"/>
              <a:t>The resulting decline in </a:t>
            </a:r>
            <a:r>
              <a:rPr lang="en-GB" sz="5100" b="1" dirty="0"/>
              <a:t>state</a:t>
            </a:r>
            <a:r>
              <a:rPr lang="en-GB" sz="5100" dirty="0"/>
              <a:t> resources increased pressure for economic, institutional and political reforms as part of the search for new paradigms of governance.</a:t>
            </a:r>
          </a:p>
          <a:p>
            <a:pPr lvl="0"/>
            <a:r>
              <a:rPr lang="en-GB" sz="5100" dirty="0"/>
              <a:t>Pressure from increasingly sophisticated non-state actors – the civil society and private sector who pressed for space to influence decision-making process and to get more involved in public affairs, especially in service delivery and local development.</a:t>
            </a:r>
          </a:p>
          <a:p>
            <a:pPr lvl="0"/>
            <a:r>
              <a:rPr lang="en-GB" sz="5100" dirty="0"/>
              <a:t>Pressure from external donors to establish leaner and efficient bureaucracies as a pathway to improving governance and service delivery; an important consideration given the fact many African states are heavily dependent on donor funds for development expenditures.</a:t>
            </a:r>
          </a:p>
          <a:p>
            <a:pPr lvl="0"/>
            <a:r>
              <a:rPr lang="en-GB" sz="5100" dirty="0"/>
              <a:t>Pressure of the urbanisation and </a:t>
            </a:r>
            <a:r>
              <a:rPr lang="en-GB" sz="5100" dirty="0" err="1"/>
              <a:t>metropolitanisation</a:t>
            </a:r>
            <a:r>
              <a:rPr lang="en-GB" sz="5100" dirty="0"/>
              <a:t> phenomenon in </a:t>
            </a:r>
            <a:r>
              <a:rPr lang="en-GB" sz="5100" b="1" dirty="0"/>
              <a:t>most</a:t>
            </a:r>
            <a:r>
              <a:rPr lang="en-GB" sz="5100" dirty="0"/>
              <a:t> countries. </a:t>
            </a:r>
          </a:p>
          <a:p>
            <a:pPr lvl="0"/>
            <a:r>
              <a:rPr lang="en-GB" sz="5100" dirty="0"/>
              <a:t>The use of decentralisation by ruling groups to neutralize or seek compromises with local elites with secessionist mentality </a:t>
            </a:r>
          </a:p>
          <a:p>
            <a:pPr lvl="0"/>
            <a:r>
              <a:rPr lang="en-GB" sz="5100" dirty="0"/>
              <a:t>The pressure from the globalisation phenomenon which compelled many national governments to focus their attention on strategic issues of national economic and political management</a:t>
            </a:r>
          </a:p>
          <a:p>
            <a:endParaRPr lang="en-GB" sz="5100" dirty="0"/>
          </a:p>
        </p:txBody>
      </p:sp>
    </p:spTree>
    <p:extLst>
      <p:ext uri="{BB962C8B-B14F-4D97-AF65-F5344CB8AC3E}">
        <p14:creationId xmlns:p14="http://schemas.microsoft.com/office/powerpoint/2010/main" val="3715708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576064"/>
          </a:xfrm>
        </p:spPr>
        <p:txBody>
          <a:bodyPr>
            <a:normAutofit fontScale="90000"/>
          </a:bodyPr>
          <a:lstStyle/>
          <a:p>
            <a:r>
              <a:rPr lang="en-GB" sz="2800" b="1" dirty="0" smtClean="0"/>
              <a:t>Constitutional Recognition and Protection of Local Governance</a:t>
            </a:r>
            <a:endParaRPr lang="en-GB" sz="2800" b="1" dirty="0"/>
          </a:p>
        </p:txBody>
      </p:sp>
      <p:sp>
        <p:nvSpPr>
          <p:cNvPr id="3" name="Content Placeholder 2"/>
          <p:cNvSpPr>
            <a:spLocks noGrp="1"/>
          </p:cNvSpPr>
          <p:nvPr>
            <p:ph idx="1"/>
          </p:nvPr>
        </p:nvSpPr>
        <p:spPr>
          <a:xfrm>
            <a:off x="457200" y="548680"/>
            <a:ext cx="8229600" cy="5760640"/>
          </a:xfrm>
        </p:spPr>
        <p:txBody>
          <a:bodyPr>
            <a:normAutofit fontScale="62500" lnSpcReduction="20000"/>
          </a:bodyPr>
          <a:lstStyle/>
          <a:p>
            <a:pPr marL="0" indent="0">
              <a:buNone/>
            </a:pPr>
            <a:r>
              <a:rPr lang="en-GB" b="1" dirty="0" smtClean="0"/>
              <a:t>Ethiopia</a:t>
            </a:r>
            <a:r>
              <a:rPr lang="en-GB" b="1" dirty="0"/>
              <a:t>,</a:t>
            </a:r>
            <a:r>
              <a:rPr lang="en-GB" dirty="0"/>
              <a:t> Article </a:t>
            </a:r>
            <a:r>
              <a:rPr lang="en-GB" dirty="0" smtClean="0"/>
              <a:t>89/6: </a:t>
            </a:r>
            <a:r>
              <a:rPr lang="en-GB" dirty="0"/>
              <a:t>“the government shall at all times promote the participation of the people in the formulation of national development policies and programs; it shall also have the duty to support the initiatives of the people in their development endeavours.”</a:t>
            </a:r>
          </a:p>
          <a:p>
            <a:pPr marL="0" indent="0">
              <a:buNone/>
            </a:pPr>
            <a:endParaRPr lang="en-GB" dirty="0" smtClean="0"/>
          </a:p>
          <a:p>
            <a:pPr marL="0" indent="0">
              <a:buNone/>
            </a:pPr>
            <a:r>
              <a:rPr lang="en-GB" b="1" dirty="0" smtClean="0"/>
              <a:t>Kenya,</a:t>
            </a:r>
            <a:r>
              <a:rPr lang="en-GB" dirty="0" smtClean="0"/>
              <a:t> Chapter 11: gives </a:t>
            </a:r>
            <a:r>
              <a:rPr lang="en-GB" dirty="0"/>
              <a:t>powers of self-governance to the people and </a:t>
            </a:r>
            <a:r>
              <a:rPr lang="en-GB" dirty="0" smtClean="0"/>
              <a:t>enhance the </a:t>
            </a:r>
            <a:r>
              <a:rPr lang="en-GB" dirty="0"/>
              <a:t>participation of the people in the exercise of the </a:t>
            </a:r>
            <a:r>
              <a:rPr lang="en-GB" dirty="0" smtClean="0"/>
              <a:t>powers of </a:t>
            </a:r>
            <a:r>
              <a:rPr lang="en-GB" dirty="0"/>
              <a:t>the State and in making decisions affecting them</a:t>
            </a:r>
            <a:r>
              <a:rPr lang="en-GB" dirty="0" smtClean="0"/>
              <a:t>;</a:t>
            </a:r>
          </a:p>
          <a:p>
            <a:pPr marL="0" indent="0">
              <a:buNone/>
            </a:pPr>
            <a:endParaRPr lang="en-GB" dirty="0" smtClean="0"/>
          </a:p>
          <a:p>
            <a:pPr marL="0" indent="0">
              <a:buNone/>
            </a:pPr>
            <a:r>
              <a:rPr lang="en-GB" b="1" dirty="0" smtClean="0"/>
              <a:t>Mozambique</a:t>
            </a:r>
            <a:r>
              <a:rPr lang="en-GB" b="1" dirty="0"/>
              <a:t>,</a:t>
            </a:r>
            <a:r>
              <a:rPr lang="en-GB" dirty="0"/>
              <a:t> Article </a:t>
            </a:r>
            <a:r>
              <a:rPr lang="en-GB" dirty="0" smtClean="0"/>
              <a:t>250: </a:t>
            </a:r>
            <a:r>
              <a:rPr lang="en-GB" dirty="0"/>
              <a:t>“ </a:t>
            </a:r>
            <a:r>
              <a:rPr lang="en-GB" dirty="0" smtClean="0"/>
              <a:t>the </a:t>
            </a:r>
            <a:r>
              <a:rPr lang="en-GB" dirty="0"/>
              <a:t>Public Administration shall be structured on the basis of the principle of decentralisation and </a:t>
            </a:r>
            <a:r>
              <a:rPr lang="en-GB" dirty="0" smtClean="0"/>
              <a:t>de-concentration</a:t>
            </a:r>
            <a:r>
              <a:rPr lang="en-GB" dirty="0"/>
              <a:t>.”</a:t>
            </a:r>
          </a:p>
          <a:p>
            <a:pPr marL="0" indent="0">
              <a:buNone/>
            </a:pPr>
            <a:endParaRPr lang="en-US" dirty="0" smtClean="0"/>
          </a:p>
          <a:p>
            <a:pPr marL="0" indent="0">
              <a:buNone/>
            </a:pPr>
            <a:r>
              <a:rPr lang="en-US" b="1" dirty="0" smtClean="0"/>
              <a:t>Uganda</a:t>
            </a:r>
            <a:r>
              <a:rPr lang="en-US" dirty="0" smtClean="0"/>
              <a:t>, Article II: </a:t>
            </a:r>
            <a:r>
              <a:rPr lang="en-GB" sz="3000" dirty="0" smtClean="0"/>
              <a:t>(</a:t>
            </a:r>
            <a:r>
              <a:rPr lang="en-GB" sz="3000" dirty="0" err="1" smtClean="0"/>
              <a:t>i</a:t>
            </a:r>
            <a:r>
              <a:rPr lang="en-GB" sz="3000" dirty="0" smtClean="0"/>
              <a:t>) </a:t>
            </a:r>
            <a:r>
              <a:rPr lang="en-GB" sz="2300" dirty="0" smtClean="0"/>
              <a:t>“The </a:t>
            </a:r>
            <a:r>
              <a:rPr lang="en-GB" sz="2400" dirty="0" smtClean="0"/>
              <a:t>State shall </a:t>
            </a:r>
            <a:r>
              <a:rPr lang="en-GB" sz="3000" dirty="0" smtClean="0"/>
              <a:t>be based on democratic principles which empower and encourage the active participation of all citizens at all levels in their own governance and (ii) shall be guided by the principle of decentralisation and devolution of governmental functions and powers to the people at appropriate levels where they can best manage and direct their own affairs; and (iii) Civic organisations shall retain their autonomy in pursuit of their declared objectives</a:t>
            </a:r>
            <a:r>
              <a:rPr lang="en-GB" sz="2400" dirty="0"/>
              <a:t>.”</a:t>
            </a:r>
          </a:p>
          <a:p>
            <a:pPr marL="0" indent="0">
              <a:buNone/>
            </a:pPr>
            <a:r>
              <a:rPr lang="en-GB" dirty="0" smtClean="0"/>
              <a:t> </a:t>
            </a:r>
            <a:endParaRPr lang="en-US" i="1" dirty="0" smtClean="0"/>
          </a:p>
        </p:txBody>
      </p:sp>
    </p:spTree>
    <p:extLst>
      <p:ext uri="{BB962C8B-B14F-4D97-AF65-F5344CB8AC3E}">
        <p14:creationId xmlns:p14="http://schemas.microsoft.com/office/powerpoint/2010/main" val="21324896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t>Innovations in the Cotonou </a:t>
            </a:r>
            <a:r>
              <a:rPr lang="en-GB" sz="2800" b="1" dirty="0" smtClean="0"/>
              <a:t>Agreement</a:t>
            </a:r>
            <a:endParaRPr lang="en-GB" sz="2800" b="1" dirty="0"/>
          </a:p>
        </p:txBody>
      </p:sp>
      <p:sp>
        <p:nvSpPr>
          <p:cNvPr id="3" name="Content Placeholder 2"/>
          <p:cNvSpPr>
            <a:spLocks noGrp="1"/>
          </p:cNvSpPr>
          <p:nvPr>
            <p:ph idx="1"/>
          </p:nvPr>
        </p:nvSpPr>
        <p:spPr/>
        <p:txBody>
          <a:bodyPr>
            <a:normAutofit fontScale="47500" lnSpcReduction="20000"/>
          </a:bodyPr>
          <a:lstStyle/>
          <a:p>
            <a:r>
              <a:rPr lang="en-GB" dirty="0" smtClean="0">
                <a:latin typeface="Verdana" panose="020B0604030504040204" pitchFamily="34" charset="0"/>
                <a:ea typeface="Verdana" panose="020B0604030504040204" pitchFamily="34" charset="0"/>
                <a:cs typeface="Verdana" panose="020B0604030504040204" pitchFamily="34" charset="0"/>
              </a:rPr>
              <a:t>Cotonou </a:t>
            </a:r>
            <a:r>
              <a:rPr lang="en-GB" dirty="0" smtClean="0">
                <a:latin typeface="Verdana" panose="020B0604030504040204" pitchFamily="34" charset="0"/>
                <a:ea typeface="Verdana" panose="020B0604030504040204" pitchFamily="34" charset="0"/>
                <a:cs typeface="Verdana" panose="020B0604030504040204" pitchFamily="34" charset="0"/>
              </a:rPr>
              <a:t>Agreement acknowledges the need to partner with local government to foster good governance and local </a:t>
            </a:r>
            <a:r>
              <a:rPr lang="en-GB" dirty="0" smtClean="0">
                <a:latin typeface="Verdana" panose="020B0604030504040204" pitchFamily="34" charset="0"/>
                <a:ea typeface="Verdana" panose="020B0604030504040204" pitchFamily="34" charset="0"/>
                <a:cs typeface="Verdana" panose="020B0604030504040204" pitchFamily="34" charset="0"/>
              </a:rPr>
              <a:t>development principles.  </a:t>
            </a:r>
            <a:r>
              <a:rPr lang="en-GB" dirty="0" smtClean="0">
                <a:latin typeface="Verdana" panose="020B0604030504040204" pitchFamily="34" charset="0"/>
                <a:ea typeface="Verdana" panose="020B0604030504040204" pitchFamily="34" charset="0"/>
                <a:cs typeface="Verdana" panose="020B0604030504040204" pitchFamily="34" charset="0"/>
              </a:rPr>
              <a:t>In that regard, </a:t>
            </a:r>
          </a:p>
          <a:p>
            <a:r>
              <a:rPr lang="en-GB" dirty="0" smtClean="0">
                <a:latin typeface="Verdana" panose="020B0604030504040204" pitchFamily="34" charset="0"/>
                <a:ea typeface="Verdana" panose="020B0604030504040204" pitchFamily="34" charset="0"/>
                <a:cs typeface="Verdana" panose="020B0604030504040204" pitchFamily="34" charset="0"/>
              </a:rPr>
              <a:t>Article 2 promotes participatory development</a:t>
            </a:r>
          </a:p>
          <a:p>
            <a:r>
              <a:rPr lang="en-GB" dirty="0" smtClean="0">
                <a:latin typeface="Verdana" panose="020B0604030504040204" pitchFamily="34" charset="0"/>
                <a:ea typeface="Verdana" panose="020B0604030504040204" pitchFamily="34" charset="0"/>
                <a:cs typeface="Verdana" panose="020B0604030504040204" pitchFamily="34" charset="0"/>
              </a:rPr>
              <a:t>Article </a:t>
            </a:r>
            <a:r>
              <a:rPr lang="en-GB" dirty="0">
                <a:latin typeface="Verdana" panose="020B0604030504040204" pitchFamily="34" charset="0"/>
                <a:ea typeface="Verdana" panose="020B0604030504040204" pitchFamily="34" charset="0"/>
                <a:cs typeface="Verdana" panose="020B0604030504040204" pitchFamily="34" charset="0"/>
              </a:rPr>
              <a:t>4 </a:t>
            </a:r>
            <a:r>
              <a:rPr lang="en-GB" dirty="0" smtClean="0">
                <a:latin typeface="Verdana" panose="020B0604030504040204" pitchFamily="34" charset="0"/>
                <a:ea typeface="Verdana" panose="020B0604030504040204" pitchFamily="34" charset="0"/>
                <a:cs typeface="Verdana" panose="020B0604030504040204" pitchFamily="34" charset="0"/>
              </a:rPr>
              <a:t>recognises local </a:t>
            </a:r>
            <a:r>
              <a:rPr lang="en-GB" dirty="0">
                <a:latin typeface="Verdana" panose="020B0604030504040204" pitchFamily="34" charset="0"/>
                <a:ea typeface="Verdana" panose="020B0604030504040204" pitchFamily="34" charset="0"/>
                <a:cs typeface="Verdana" panose="020B0604030504040204" pitchFamily="34" charset="0"/>
              </a:rPr>
              <a:t>decentralised </a:t>
            </a:r>
            <a:r>
              <a:rPr lang="en-GB" dirty="0" smtClean="0">
                <a:latin typeface="Verdana" panose="020B0604030504040204" pitchFamily="34" charset="0"/>
                <a:ea typeface="Verdana" panose="020B0604030504040204" pitchFamily="34" charset="0"/>
                <a:cs typeface="Verdana" panose="020B0604030504040204" pitchFamily="34" charset="0"/>
              </a:rPr>
              <a:t>authorities as </a:t>
            </a:r>
            <a:r>
              <a:rPr lang="en-GB" dirty="0">
                <a:latin typeface="Verdana" panose="020B0604030504040204" pitchFamily="34" charset="0"/>
                <a:ea typeface="Verdana" panose="020B0604030504040204" pitchFamily="34" charset="0"/>
                <a:cs typeface="Verdana" panose="020B0604030504040204" pitchFamily="34" charset="0"/>
              </a:rPr>
              <a:t>having a “complementary role of and potential for </a:t>
            </a:r>
            <a:r>
              <a:rPr lang="en-GB" dirty="0" smtClean="0">
                <a:latin typeface="Verdana" panose="020B0604030504040204" pitchFamily="34" charset="0"/>
                <a:ea typeface="Verdana" panose="020B0604030504040204" pitchFamily="34" charset="0"/>
                <a:cs typeface="Verdana" panose="020B0604030504040204" pitchFamily="34" charset="0"/>
              </a:rPr>
              <a:t>contributions … to </a:t>
            </a:r>
            <a:r>
              <a:rPr lang="en-GB" i="1" dirty="0" smtClean="0">
                <a:latin typeface="Verdana" panose="020B0604030504040204" pitchFamily="34" charset="0"/>
                <a:ea typeface="Verdana" panose="020B0604030504040204" pitchFamily="34" charset="0"/>
                <a:cs typeface="Verdana" panose="020B0604030504040204" pitchFamily="34" charset="0"/>
              </a:rPr>
              <a:t>development cooperation </a:t>
            </a:r>
            <a:r>
              <a:rPr lang="en-GB" dirty="0" smtClean="0">
                <a:latin typeface="Verdana" panose="020B0604030504040204" pitchFamily="34" charset="0"/>
                <a:ea typeface="Verdana" panose="020B0604030504040204" pitchFamily="34" charset="0"/>
                <a:cs typeface="Verdana" panose="020B0604030504040204" pitchFamily="34" charset="0"/>
              </a:rPr>
              <a:t>and development process</a:t>
            </a:r>
          </a:p>
          <a:p>
            <a:r>
              <a:rPr lang="en-GB" dirty="0" smtClean="0">
                <a:latin typeface="Verdana" panose="020B0604030504040204" pitchFamily="34" charset="0"/>
                <a:ea typeface="Verdana" panose="020B0604030504040204" pitchFamily="34" charset="0"/>
                <a:cs typeface="Verdana" panose="020B0604030504040204" pitchFamily="34" charset="0"/>
              </a:rPr>
              <a:t>The Agreement recognises decentralisation as a political priority</a:t>
            </a:r>
          </a:p>
          <a:p>
            <a:r>
              <a:rPr lang="en-GB" dirty="0" smtClean="0">
                <a:latin typeface="Verdana" panose="020B0604030504040204" pitchFamily="34" charset="0"/>
                <a:ea typeface="Verdana" panose="020B0604030504040204" pitchFamily="34" charset="0"/>
                <a:cs typeface="Verdana" panose="020B0604030504040204" pitchFamily="34" charset="0"/>
              </a:rPr>
              <a:t>The  8th </a:t>
            </a:r>
            <a:r>
              <a:rPr lang="en-GB" dirty="0">
                <a:latin typeface="Verdana" panose="020B0604030504040204" pitchFamily="34" charset="0"/>
                <a:ea typeface="Verdana" panose="020B0604030504040204" pitchFamily="34" charset="0"/>
                <a:cs typeface="Verdana" panose="020B0604030504040204" pitchFamily="34" charset="0"/>
              </a:rPr>
              <a:t>and 9th </a:t>
            </a:r>
            <a:r>
              <a:rPr lang="en-GB" dirty="0" smtClean="0">
                <a:latin typeface="Verdana" panose="020B0604030504040204" pitchFamily="34" charset="0"/>
                <a:ea typeface="Verdana" panose="020B0604030504040204" pitchFamily="34" charset="0"/>
                <a:cs typeface="Verdana" panose="020B0604030504040204" pitchFamily="34" charset="0"/>
              </a:rPr>
              <a:t>EDF was dedicated to supporting decentralisation , </a:t>
            </a:r>
          </a:p>
          <a:p>
            <a:r>
              <a:rPr lang="en-GB" dirty="0" smtClean="0">
                <a:latin typeface="Verdana" panose="020B0604030504040204" pitchFamily="34" charset="0"/>
                <a:ea typeface="Verdana" panose="020B0604030504040204" pitchFamily="34" charset="0"/>
                <a:cs typeface="Verdana" panose="020B0604030504040204" pitchFamily="34" charset="0"/>
              </a:rPr>
              <a:t>Article 10 calls for greater involvement of local decentralised authorities where appropriate </a:t>
            </a:r>
            <a:endParaRPr lang="en-GB" dirty="0">
              <a:latin typeface="Verdana" panose="020B0604030504040204" pitchFamily="34" charset="0"/>
              <a:ea typeface="Verdana" panose="020B0604030504040204" pitchFamily="34" charset="0"/>
              <a:cs typeface="Verdana" panose="020B0604030504040204" pitchFamily="34" charset="0"/>
            </a:endParaRPr>
          </a:p>
          <a:p>
            <a:r>
              <a:rPr lang="en-GB" dirty="0" smtClean="0">
                <a:latin typeface="Verdana" panose="020B0604030504040204" pitchFamily="34" charset="0"/>
                <a:ea typeface="Verdana" panose="020B0604030504040204" pitchFamily="34" charset="0"/>
                <a:cs typeface="Verdana" panose="020B0604030504040204" pitchFamily="34" charset="0"/>
              </a:rPr>
              <a:t>Article </a:t>
            </a:r>
            <a:r>
              <a:rPr lang="en-GB" dirty="0">
                <a:latin typeface="Verdana" panose="020B0604030504040204" pitchFamily="34" charset="0"/>
                <a:ea typeface="Verdana" panose="020B0604030504040204" pitchFamily="34" charset="0"/>
                <a:cs typeface="Verdana" panose="020B0604030504040204" pitchFamily="34" charset="0"/>
              </a:rPr>
              <a:t>33 </a:t>
            </a:r>
            <a:r>
              <a:rPr lang="en-GB" dirty="0" smtClean="0">
                <a:latin typeface="Verdana" panose="020B0604030504040204" pitchFamily="34" charset="0"/>
                <a:ea typeface="Verdana" panose="020B0604030504040204" pitchFamily="34" charset="0"/>
                <a:cs typeface="Verdana" panose="020B0604030504040204" pitchFamily="34" charset="0"/>
              </a:rPr>
              <a:t>states </a:t>
            </a:r>
            <a:r>
              <a:rPr lang="en-GB" dirty="0">
                <a:latin typeface="Verdana" panose="020B0604030504040204" pitchFamily="34" charset="0"/>
                <a:ea typeface="Verdana" panose="020B0604030504040204" pitchFamily="34" charset="0"/>
                <a:cs typeface="Verdana" panose="020B0604030504040204" pitchFamily="34" charset="0"/>
              </a:rPr>
              <a:t>that the </a:t>
            </a:r>
            <a:r>
              <a:rPr lang="en-GB" dirty="0" smtClean="0">
                <a:latin typeface="Verdana" panose="020B0604030504040204" pitchFamily="34" charset="0"/>
                <a:ea typeface="Verdana" panose="020B0604030504040204" pitchFamily="34" charset="0"/>
                <a:cs typeface="Verdana" panose="020B0604030504040204" pitchFamily="34" charset="0"/>
              </a:rPr>
              <a:t>Cotonou </a:t>
            </a:r>
            <a:r>
              <a:rPr lang="en-GB" dirty="0">
                <a:latin typeface="Verdana" panose="020B0604030504040204" pitchFamily="34" charset="0"/>
                <a:ea typeface="Verdana" panose="020B0604030504040204" pitchFamily="34" charset="0"/>
                <a:cs typeface="Verdana" panose="020B0604030504040204" pitchFamily="34" charset="0"/>
              </a:rPr>
              <a:t>Agreement would pay attention to efforts that help to: </a:t>
            </a:r>
            <a:r>
              <a:rPr lang="en-GB" i="1" dirty="0" smtClean="0">
                <a:latin typeface="Verdana" panose="020B0604030504040204" pitchFamily="34" charset="0"/>
                <a:ea typeface="Verdana" panose="020B0604030504040204" pitchFamily="34" charset="0"/>
                <a:cs typeface="Verdana" panose="020B0604030504040204" pitchFamily="34" charset="0"/>
              </a:rPr>
              <a:t>‘build </a:t>
            </a:r>
            <a:r>
              <a:rPr lang="en-GB" i="1" dirty="0">
                <a:latin typeface="Verdana" panose="020B0604030504040204" pitchFamily="34" charset="0"/>
                <a:ea typeface="Verdana" panose="020B0604030504040204" pitchFamily="34" charset="0"/>
                <a:cs typeface="Verdana" panose="020B0604030504040204" pitchFamily="34" charset="0"/>
              </a:rPr>
              <a:t>the capacity at the local and municipal levels which is required to </a:t>
            </a:r>
            <a:r>
              <a:rPr lang="en-GB" i="1" dirty="0" smtClean="0">
                <a:latin typeface="Verdana" panose="020B0604030504040204" pitchFamily="34" charset="0"/>
                <a:ea typeface="Verdana" panose="020B0604030504040204" pitchFamily="34" charset="0"/>
                <a:cs typeface="Verdana" panose="020B0604030504040204" pitchFamily="34" charset="0"/>
              </a:rPr>
              <a:t>implement decentralisation </a:t>
            </a:r>
            <a:r>
              <a:rPr lang="en-GB" i="1" dirty="0">
                <a:latin typeface="Verdana" panose="020B0604030504040204" pitchFamily="34" charset="0"/>
                <a:ea typeface="Verdana" panose="020B0604030504040204" pitchFamily="34" charset="0"/>
                <a:cs typeface="Verdana" panose="020B0604030504040204" pitchFamily="34" charset="0"/>
              </a:rPr>
              <a:t>policy and to increase the participation of the population in the </a:t>
            </a:r>
            <a:r>
              <a:rPr lang="en-GB" i="1" dirty="0" smtClean="0">
                <a:latin typeface="Verdana" panose="020B0604030504040204" pitchFamily="34" charset="0"/>
                <a:ea typeface="Verdana" panose="020B0604030504040204" pitchFamily="34" charset="0"/>
                <a:cs typeface="Verdana" panose="020B0604030504040204" pitchFamily="34" charset="0"/>
              </a:rPr>
              <a:t>development Process</a:t>
            </a:r>
            <a:r>
              <a:rPr lang="en-GB" i="1" dirty="0" smtClean="0">
                <a:latin typeface="Verdana" panose="020B0604030504040204" pitchFamily="34" charset="0"/>
                <a:ea typeface="Verdana" panose="020B0604030504040204" pitchFamily="34" charset="0"/>
                <a:cs typeface="Verdana" panose="020B0604030504040204" pitchFamily="34" charset="0"/>
              </a:rPr>
              <a:t>’</a:t>
            </a:r>
          </a:p>
          <a:p>
            <a:r>
              <a:rPr lang="en-GB" altLang="en-US" dirty="0" smtClean="0">
                <a:latin typeface="Verdana" panose="020B0604030504040204" pitchFamily="34" charset="0"/>
                <a:ea typeface="Verdana" panose="020B0604030504040204" pitchFamily="34" charset="0"/>
                <a:cs typeface="Verdana" panose="020B0604030504040204" pitchFamily="34" charset="0"/>
              </a:rPr>
              <a:t>Article </a:t>
            </a:r>
            <a:r>
              <a:rPr lang="en-GB" altLang="en-US" dirty="0">
                <a:latin typeface="Verdana" panose="020B0604030504040204" pitchFamily="34" charset="0"/>
                <a:ea typeface="Verdana" panose="020B0604030504040204" pitchFamily="34" charset="0"/>
                <a:cs typeface="Verdana" panose="020B0604030504040204" pitchFamily="34" charset="0"/>
              </a:rPr>
              <a:t>58 par. 2 </a:t>
            </a:r>
            <a:r>
              <a:rPr lang="en-GB" altLang="en-US" dirty="0" smtClean="0">
                <a:latin typeface="Verdana" panose="020B0604030504040204" pitchFamily="34" charset="0"/>
                <a:ea typeface="Verdana" panose="020B0604030504040204" pitchFamily="34" charset="0"/>
                <a:cs typeface="Verdana" panose="020B0604030504040204" pitchFamily="34" charset="0"/>
              </a:rPr>
              <a:t>provides that “</a:t>
            </a:r>
            <a:r>
              <a:rPr lang="en-GB" altLang="en-US" dirty="0">
                <a:latin typeface="Verdana" panose="020B0604030504040204" pitchFamily="34" charset="0"/>
                <a:ea typeface="Verdana" panose="020B0604030504040204" pitchFamily="34" charset="0"/>
                <a:cs typeface="Verdana" panose="020B0604030504040204" pitchFamily="34" charset="0"/>
              </a:rPr>
              <a:t>local decentralized authorities from ACP States </a:t>
            </a:r>
            <a:r>
              <a:rPr lang="en-GB" altLang="en-US" dirty="0" smtClean="0">
                <a:latin typeface="Verdana" panose="020B0604030504040204" pitchFamily="34" charset="0"/>
                <a:ea typeface="Verdana" panose="020B0604030504040204" pitchFamily="34" charset="0"/>
                <a:cs typeface="Verdana" panose="020B0604030504040204" pitchFamily="34" charset="0"/>
              </a:rPr>
              <a:t>…” </a:t>
            </a:r>
            <a:r>
              <a:rPr lang="en-GB" altLang="en-US" dirty="0">
                <a:latin typeface="Verdana" panose="020B0604030504040204" pitchFamily="34" charset="0"/>
                <a:ea typeface="Verdana" panose="020B0604030504040204" pitchFamily="34" charset="0"/>
                <a:cs typeface="Verdana" panose="020B0604030504040204" pitchFamily="34" charset="0"/>
              </a:rPr>
              <a:t>become eligible for financial support, subject to the agreement of the ACP State or States</a:t>
            </a:r>
            <a:endParaRPr lang="en-GB" i="1" dirty="0" smtClean="0">
              <a:latin typeface="Verdana" panose="020B0604030504040204" pitchFamily="34" charset="0"/>
              <a:ea typeface="Verdana" panose="020B0604030504040204" pitchFamily="34" charset="0"/>
              <a:cs typeface="Verdana" panose="020B0604030504040204" pitchFamily="34" charset="0"/>
            </a:endParaRPr>
          </a:p>
          <a:p>
            <a:r>
              <a:rPr lang="en-GB" dirty="0" smtClean="0">
                <a:latin typeface="Verdana" panose="020B0604030504040204" pitchFamily="34" charset="0"/>
                <a:ea typeface="Verdana" panose="020B0604030504040204" pitchFamily="34" charset="0"/>
                <a:cs typeface="Verdana" panose="020B0604030504040204" pitchFamily="34" charset="0"/>
              </a:rPr>
              <a:t>Article 70-71 </a:t>
            </a:r>
            <a:r>
              <a:rPr lang="en-GB" dirty="0" smtClean="0">
                <a:latin typeface="Verdana" panose="020B0604030504040204" pitchFamily="34" charset="0"/>
                <a:ea typeface="Verdana" panose="020B0604030504040204" pitchFamily="34" charset="0"/>
                <a:cs typeface="Verdana" panose="020B0604030504040204" pitchFamily="34" charset="0"/>
              </a:rPr>
              <a:t>recognises decentralised </a:t>
            </a:r>
            <a:r>
              <a:rPr lang="en-GB" dirty="0" smtClean="0">
                <a:latin typeface="Verdana" panose="020B0604030504040204" pitchFamily="34" charset="0"/>
                <a:ea typeface="Verdana" panose="020B0604030504040204" pitchFamily="34" charset="0"/>
                <a:cs typeface="Verdana" panose="020B0604030504040204" pitchFamily="34" charset="0"/>
              </a:rPr>
              <a:t>cooperation </a:t>
            </a:r>
            <a:r>
              <a:rPr lang="en-GB" dirty="0" smtClean="0">
                <a:latin typeface="Verdana" panose="020B0604030504040204" pitchFamily="34" charset="0"/>
                <a:ea typeface="Verdana" panose="020B0604030504040204" pitchFamily="34" charset="0"/>
                <a:cs typeface="Verdana" panose="020B0604030504040204" pitchFamily="34" charset="0"/>
              </a:rPr>
              <a:t>between Africa and EU local authorities as an effective means for reinforcing development.</a:t>
            </a:r>
            <a:endParaRPr lang="en-GB" i="1" dirty="0" smtClean="0">
              <a:latin typeface="Verdana" panose="020B0604030504040204" pitchFamily="34" charset="0"/>
              <a:ea typeface="Verdana" panose="020B0604030504040204" pitchFamily="34" charset="0"/>
              <a:cs typeface="Verdana" panose="020B0604030504040204" pitchFamily="34" charset="0"/>
            </a:endParaRPr>
          </a:p>
          <a:p>
            <a:endParaRPr lang="en-GB" dirty="0">
              <a:latin typeface="Verdana" panose="020B0604030504040204" pitchFamily="34" charset="0"/>
              <a:ea typeface="Verdana" panose="020B0604030504040204" pitchFamily="34" charset="0"/>
              <a:cs typeface="Verdana" panose="020B0604030504040204" pitchFamily="34" charset="0"/>
            </a:endParaRPr>
          </a:p>
          <a:p>
            <a:endParaRPr lang="en-GB" dirty="0"/>
          </a:p>
          <a:p>
            <a:endParaRPr lang="en-GB" dirty="0"/>
          </a:p>
        </p:txBody>
      </p:sp>
    </p:spTree>
    <p:extLst>
      <p:ext uri="{BB962C8B-B14F-4D97-AF65-F5344CB8AC3E}">
        <p14:creationId xmlns:p14="http://schemas.microsoft.com/office/powerpoint/2010/main" val="8992373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err="1" smtClean="0"/>
              <a:t>Busan</a:t>
            </a:r>
            <a:r>
              <a:rPr lang="en-GB" sz="2800" b="1" dirty="0" smtClean="0"/>
              <a:t> Declaration</a:t>
            </a:r>
            <a:r>
              <a:rPr lang="en-GB" sz="2800" b="1" dirty="0"/>
              <a:t/>
            </a:r>
            <a:br>
              <a:rPr lang="en-GB" sz="2800" b="1" dirty="0"/>
            </a:br>
            <a:r>
              <a:rPr lang="en-GB" sz="2800" b="1" dirty="0"/>
              <a:t> 29 </a:t>
            </a:r>
            <a:r>
              <a:rPr lang="en-GB" sz="2800" b="1" dirty="0" smtClean="0"/>
              <a:t>November-1 December </a:t>
            </a:r>
            <a:r>
              <a:rPr lang="en-GB" sz="2800" b="1" dirty="0"/>
              <a:t>2011 </a:t>
            </a:r>
          </a:p>
        </p:txBody>
      </p:sp>
      <p:sp>
        <p:nvSpPr>
          <p:cNvPr id="3" name="Content Placeholder 2"/>
          <p:cNvSpPr>
            <a:spLocks noGrp="1"/>
          </p:cNvSpPr>
          <p:nvPr>
            <p:ph idx="1"/>
          </p:nvPr>
        </p:nvSpPr>
        <p:spPr/>
        <p:txBody>
          <a:bodyPr>
            <a:normAutofit fontScale="92500"/>
          </a:bodyPr>
          <a:lstStyle/>
          <a:p>
            <a:r>
              <a:rPr lang="en-GB" dirty="0" smtClean="0"/>
              <a:t>…local </a:t>
            </a:r>
            <a:r>
              <a:rPr lang="en-GB" dirty="0"/>
              <a:t>governments play critical roles in linking citizens with government, and in ensuring broad-based and democratic ownership of countries’ development agendas. To facilitate their contribution, we will: </a:t>
            </a:r>
          </a:p>
          <a:p>
            <a:r>
              <a:rPr lang="en-GB" dirty="0" smtClean="0"/>
              <a:t>… support </a:t>
            </a:r>
            <a:r>
              <a:rPr lang="en-GB" dirty="0"/>
              <a:t>local governments to enable them to assume more fully their roles above and beyond service delivery, enhancing participation and accountability at the sub-national levels. </a:t>
            </a:r>
          </a:p>
          <a:p>
            <a:endParaRPr lang="en-GB" dirty="0"/>
          </a:p>
        </p:txBody>
      </p:sp>
    </p:spTree>
    <p:extLst>
      <p:ext uri="{BB962C8B-B14F-4D97-AF65-F5344CB8AC3E}">
        <p14:creationId xmlns:p14="http://schemas.microsoft.com/office/powerpoint/2010/main" val="36901256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7531</TotalTime>
  <Words>2152</Words>
  <Application>Microsoft Office PowerPoint</Application>
  <PresentationFormat>On-screen Show (4:3)</PresentationFormat>
  <Paragraphs>242</Paragraphs>
  <Slides>21</Slides>
  <Notes>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  European Regional Seminar on Decentralisation and Local Governance  Session 1.3: The Continuing Relevance of Decentralisation and Local Governance  Agenda 11th November 2013 Nairobi, Kenya  </vt:lpstr>
      <vt:lpstr>Outline</vt:lpstr>
      <vt:lpstr>State of Decentralisation</vt:lpstr>
      <vt:lpstr>PowerPoint Presentation</vt:lpstr>
      <vt:lpstr>The Agenda for decentralisation in Africa</vt:lpstr>
      <vt:lpstr>Reasons for Decentralisation in Africa </vt:lpstr>
      <vt:lpstr>Constitutional Recognition and Protection of Local Governance</vt:lpstr>
      <vt:lpstr>Innovations in the Cotonou Agreement</vt:lpstr>
      <vt:lpstr>Busan Declaration  29 November-1 December 2011 </vt:lpstr>
      <vt:lpstr>Basic questions</vt:lpstr>
      <vt:lpstr>Positive developments</vt:lpstr>
      <vt:lpstr>After 20+ years of decentralisation</vt:lpstr>
      <vt:lpstr>New Challenges impacting decentralisation and local governance</vt:lpstr>
      <vt:lpstr>Defining the Frontline Actors</vt:lpstr>
      <vt:lpstr>Way forward</vt:lpstr>
      <vt:lpstr>PowerPoint Presentation</vt:lpstr>
      <vt:lpstr>PowerPoint Presentation</vt:lpstr>
      <vt:lpstr>The Role of MDP-ESA</vt:lpstr>
      <vt:lpstr>Role of MDP-ESA</vt:lpstr>
      <vt:lpstr>The Role of MDP-ESA</vt:lpstr>
      <vt:lpstr>Message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matovu49</dc:creator>
  <cp:lastModifiedBy>matovu49</cp:lastModifiedBy>
  <cp:revision>309</cp:revision>
  <dcterms:created xsi:type="dcterms:W3CDTF">2013-11-03T09:09:02Z</dcterms:created>
  <dcterms:modified xsi:type="dcterms:W3CDTF">2013-11-11T06:47:23Z</dcterms:modified>
</cp:coreProperties>
</file>