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8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AFF6-9D29-4A5A-AA5D-B05ECB90508D}" type="datetimeFigureOut">
              <a:rPr lang="en-US" smtClean="0"/>
              <a:t>11/12/13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561D8-D32C-4796-9CE7-8C44EF55A2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AFF6-9D29-4A5A-AA5D-B05ECB90508D}" type="datetimeFigureOut">
              <a:rPr lang="en-US" smtClean="0"/>
              <a:t>11/12/13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561D8-D32C-4796-9CE7-8C44EF55A2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AFF6-9D29-4A5A-AA5D-B05ECB90508D}" type="datetimeFigureOut">
              <a:rPr lang="en-US" smtClean="0"/>
              <a:t>11/12/13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561D8-D32C-4796-9CE7-8C44EF55A2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AFF6-9D29-4A5A-AA5D-B05ECB90508D}" type="datetimeFigureOut">
              <a:rPr lang="en-US" smtClean="0"/>
              <a:t>11/12/13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561D8-D32C-4796-9CE7-8C44EF55A2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AFF6-9D29-4A5A-AA5D-B05ECB90508D}" type="datetimeFigureOut">
              <a:rPr lang="en-US" smtClean="0"/>
              <a:t>11/12/13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561D8-D32C-4796-9CE7-8C44EF55A2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AFF6-9D29-4A5A-AA5D-B05ECB90508D}" type="datetimeFigureOut">
              <a:rPr lang="en-US" smtClean="0"/>
              <a:t>11/12/13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561D8-D32C-4796-9CE7-8C44EF55A2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AFF6-9D29-4A5A-AA5D-B05ECB90508D}" type="datetimeFigureOut">
              <a:rPr lang="en-US" smtClean="0"/>
              <a:t>11/12/13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561D8-D32C-4796-9CE7-8C44EF55A2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AFF6-9D29-4A5A-AA5D-B05ECB90508D}" type="datetimeFigureOut">
              <a:rPr lang="en-US" smtClean="0"/>
              <a:t>11/12/13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561D8-D32C-4796-9CE7-8C44EF55A2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AFF6-9D29-4A5A-AA5D-B05ECB90508D}" type="datetimeFigureOut">
              <a:rPr lang="en-US" smtClean="0"/>
              <a:t>11/12/13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561D8-D32C-4796-9CE7-8C44EF55A2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AFF6-9D29-4A5A-AA5D-B05ECB90508D}" type="datetimeFigureOut">
              <a:rPr lang="en-US" smtClean="0"/>
              <a:t>11/12/13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561D8-D32C-4796-9CE7-8C44EF55A2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AFF6-9D29-4A5A-AA5D-B05ECB90508D}" type="datetimeFigureOut">
              <a:rPr lang="en-US" smtClean="0"/>
              <a:t>11/12/13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561D8-D32C-4796-9CE7-8C44EF55A2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1AFF6-9D29-4A5A-AA5D-B05ECB90508D}" type="datetimeFigureOut">
              <a:rPr lang="en-US" smtClean="0"/>
              <a:t>11/12/13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561D8-D32C-4796-9CE7-8C44EF55A2B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2130425"/>
            <a:ext cx="8715436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Political economy of </a:t>
            </a:r>
            <a:r>
              <a:rPr lang="en-US" dirty="0" err="1" smtClean="0"/>
              <a:t>decentralisation</a:t>
            </a:r>
            <a:r>
              <a:rPr lang="en-US" dirty="0" smtClean="0"/>
              <a:t> processes in </a:t>
            </a:r>
            <a:r>
              <a:rPr lang="en-US" dirty="0"/>
              <a:t>A</a:t>
            </a:r>
            <a:r>
              <a:rPr lang="en-US" dirty="0" smtClean="0"/>
              <a:t>frica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8715404" cy="275751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/>
              <a:t>Neo </a:t>
            </a:r>
            <a:r>
              <a:rPr lang="en-US" sz="2400" dirty="0" err="1" smtClean="0"/>
              <a:t>Simutanyi</a:t>
            </a: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Centre for Policy Dialogue,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Zambia</a:t>
            </a:r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endParaRPr lang="en-US" sz="2400" dirty="0"/>
          </a:p>
          <a:p>
            <a:pPr algn="r">
              <a:spcBef>
                <a:spcPts val="0"/>
              </a:spcBef>
            </a:pPr>
            <a:r>
              <a:rPr lang="en-US" sz="2400" dirty="0" smtClean="0"/>
              <a:t>EU Regional Seminar on </a:t>
            </a:r>
            <a:r>
              <a:rPr lang="en-US" sz="2400" dirty="0" err="1" smtClean="0"/>
              <a:t>Decentralisation</a:t>
            </a:r>
            <a:r>
              <a:rPr lang="en-US" sz="2400" dirty="0" smtClean="0"/>
              <a:t> &amp; Local Governance in Africa, Nairobi, 11-14 November, 2013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Background: What is the political economy approach?</a:t>
            </a:r>
          </a:p>
          <a:p>
            <a:pPr marL="514350" indent="-514350">
              <a:buAutoNum type="arabicPeriod"/>
            </a:pPr>
            <a:r>
              <a:rPr lang="en-US" dirty="0" smtClean="0"/>
              <a:t>Salient features of the PEA</a:t>
            </a:r>
          </a:p>
          <a:p>
            <a:pPr marL="514350" indent="-514350">
              <a:buAutoNum type="arabicPeriod"/>
            </a:pPr>
            <a:r>
              <a:rPr lang="en-US" dirty="0" smtClean="0"/>
              <a:t>Locating Drivers of Change </a:t>
            </a:r>
          </a:p>
          <a:p>
            <a:pPr marL="514350" indent="-514350">
              <a:buAutoNum type="arabicPeriod"/>
            </a:pPr>
            <a:r>
              <a:rPr lang="en-US" dirty="0" smtClean="0"/>
              <a:t>Factors of Resistance to </a:t>
            </a:r>
            <a:r>
              <a:rPr lang="en-US" dirty="0" err="1" smtClean="0"/>
              <a:t>Decentralisation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Implications for future reform strategies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is the Political economy approach?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/>
          <a:lstStyle/>
          <a:p>
            <a:r>
              <a:rPr lang="en-US" dirty="0" smtClean="0"/>
              <a:t>Approach which goes beyond institutional and diagnostic analysis of change processes.</a:t>
            </a:r>
          </a:p>
          <a:p>
            <a:r>
              <a:rPr lang="en-US" dirty="0" smtClean="0"/>
              <a:t>Examines motives that drive politicians to transferor not resources and functions to lower levels of government.</a:t>
            </a:r>
          </a:p>
          <a:p>
            <a:r>
              <a:rPr lang="en-US" dirty="0" smtClean="0"/>
              <a:t>Takes account of political &amp; institutional obstacles &amp; opportunities.</a:t>
            </a:r>
          </a:p>
          <a:p>
            <a:r>
              <a:rPr lang="en-US" dirty="0" smtClean="0"/>
              <a:t>Identifies incentives that weaken, reinforce or promote resistance to </a:t>
            </a:r>
            <a:r>
              <a:rPr lang="en-US" dirty="0" err="1" smtClean="0"/>
              <a:t>decentralisation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 of the PEA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dirty="0" smtClean="0"/>
              <a:t>Mainly driven by donors and with the World Bank having done most work in integrating different approaches.</a:t>
            </a:r>
          </a:p>
          <a:p>
            <a:r>
              <a:rPr lang="en-US" dirty="0" smtClean="0"/>
              <a:t>Some other approaches related to PEA are:</a:t>
            </a:r>
          </a:p>
          <a:p>
            <a:pPr lvl="1"/>
            <a:r>
              <a:rPr lang="en-US" dirty="0" smtClean="0"/>
              <a:t>Power Analysis (SIDA)</a:t>
            </a:r>
          </a:p>
          <a:p>
            <a:pPr lvl="1"/>
            <a:r>
              <a:rPr lang="en-US" dirty="0" smtClean="0"/>
              <a:t>Drivers of Change (DFID)</a:t>
            </a:r>
          </a:p>
          <a:p>
            <a:pPr lvl="1"/>
            <a:r>
              <a:rPr lang="en-US" dirty="0" smtClean="0"/>
              <a:t>Strategic Governance Corruption Assessment (SGACA – Dutch </a:t>
            </a:r>
            <a:r>
              <a:rPr lang="en-US" dirty="0" err="1" smtClean="0"/>
              <a:t>Govt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Poverty &amp; Social Impact Assessment Analysis (WB)</a:t>
            </a:r>
          </a:p>
          <a:p>
            <a:pPr lvl="1"/>
            <a:r>
              <a:rPr lang="en-US" dirty="0" smtClean="0"/>
              <a:t>Africa Power and Politics </a:t>
            </a:r>
            <a:r>
              <a:rPr lang="en-US" dirty="0" err="1" smtClean="0"/>
              <a:t>Programme</a:t>
            </a:r>
            <a:r>
              <a:rPr lang="en-US" dirty="0" smtClean="0"/>
              <a:t> (ODI)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Salient features of PEA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Focuses on interests &amp; incentives facing different groups</a:t>
            </a:r>
          </a:p>
          <a:p>
            <a:r>
              <a:rPr lang="en-US" dirty="0" smtClean="0"/>
              <a:t>Concerned with how different interests and incentives generate policy outcomes that may affect policy.</a:t>
            </a:r>
          </a:p>
          <a:p>
            <a:r>
              <a:rPr lang="en-US" dirty="0" smtClean="0"/>
              <a:t>Considers politics &amp; political processes of contestation &amp; bargaining.</a:t>
            </a:r>
          </a:p>
          <a:p>
            <a:r>
              <a:rPr lang="en-US" dirty="0" smtClean="0"/>
              <a:t>Concerned with role of institutions &amp; formal &amp; ‘informal rules of the game.’</a:t>
            </a:r>
          </a:p>
          <a:p>
            <a:r>
              <a:rPr lang="en-US" dirty="0" smtClean="0"/>
              <a:t>Examines role of values &amp; ideas (beliefs) influence political </a:t>
            </a:r>
            <a:r>
              <a:rPr lang="en-US" dirty="0" err="1" smtClean="0"/>
              <a:t>behaviour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Drivers of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00200"/>
            <a:ext cx="8643998" cy="504351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Need to identify relevant actors who shape policy and whose interests are affected by particular policy change.</a:t>
            </a:r>
          </a:p>
          <a:p>
            <a:r>
              <a:rPr lang="en-US" dirty="0" smtClean="0"/>
              <a:t>Actors include; president, parliament, government ministers, sector ministries, civil servants, local authorities, traditional rulers, CSOs, professional associations, etc.</a:t>
            </a:r>
          </a:p>
          <a:p>
            <a:r>
              <a:rPr lang="en-US" dirty="0" smtClean="0"/>
              <a:t>Need to identify actors who have potential influence over policy processes. Informal </a:t>
            </a:r>
            <a:r>
              <a:rPr lang="en-US" dirty="0" err="1" smtClean="0"/>
              <a:t>vs</a:t>
            </a:r>
            <a:r>
              <a:rPr lang="en-US" dirty="0" smtClean="0"/>
              <a:t> informal processes.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of resistance to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Fear of loss of control and access to resources</a:t>
            </a:r>
          </a:p>
          <a:p>
            <a:r>
              <a:rPr lang="en-US" dirty="0" smtClean="0"/>
              <a:t>Fear of loss of authority and influence</a:t>
            </a:r>
          </a:p>
          <a:p>
            <a:r>
              <a:rPr lang="en-US" dirty="0" smtClean="0"/>
              <a:t>Fear of loss of political power and influence at local level</a:t>
            </a:r>
          </a:p>
          <a:p>
            <a:r>
              <a:rPr lang="en-US" dirty="0" smtClean="0"/>
              <a:t>Unfamiliar or reluctant to change</a:t>
            </a:r>
          </a:p>
          <a:p>
            <a:r>
              <a:rPr lang="en-US" dirty="0" smtClean="0"/>
              <a:t>Opposition from actors who benefit from the status quo.</a:t>
            </a:r>
          </a:p>
          <a:p>
            <a:r>
              <a:rPr lang="en-US" dirty="0" smtClean="0"/>
              <a:t>Contestation over meaning of government, accountability, representation and service delivery.</a:t>
            </a:r>
          </a:p>
          <a:p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381</Words>
  <Application>Microsoft Macintosh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Political economy of decentralisation processes in Africa</vt:lpstr>
      <vt:lpstr>Outline</vt:lpstr>
      <vt:lpstr>What is the Political economy approach?</vt:lpstr>
      <vt:lpstr>Evolution of the PEA </vt:lpstr>
      <vt:lpstr>Salient features of PEA</vt:lpstr>
      <vt:lpstr>Drivers of change</vt:lpstr>
      <vt:lpstr>Factors of resistance to change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economy of decentralisation processes in Africa</dc:title>
  <dc:creator>Neo Simutanyi</dc:creator>
  <cp:lastModifiedBy>Willem Vervaeke</cp:lastModifiedBy>
  <cp:revision>4</cp:revision>
  <dcterms:created xsi:type="dcterms:W3CDTF">2013-11-12T05:13:18Z</dcterms:created>
  <dcterms:modified xsi:type="dcterms:W3CDTF">2013-11-12T05:52:58Z</dcterms:modified>
</cp:coreProperties>
</file>