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6" r:id="rId3"/>
    <p:sldId id="398" r:id="rId4"/>
    <p:sldId id="397" r:id="rId5"/>
    <p:sldId id="394" r:id="rId6"/>
    <p:sldId id="396" r:id="rId7"/>
    <p:sldId id="381" r:id="rId8"/>
    <p:sldId id="391" r:id="rId9"/>
    <p:sldId id="399" r:id="rId10"/>
    <p:sldId id="383" r:id="rId11"/>
    <p:sldId id="400" r:id="rId12"/>
    <p:sldId id="389" r:id="rId13"/>
    <p:sldId id="401" r:id="rId14"/>
    <p:sldId id="405" r:id="rId15"/>
    <p:sldId id="403" r:id="rId16"/>
    <p:sldId id="406" r:id="rId17"/>
    <p:sldId id="404" r:id="rId18"/>
    <p:sldId id="407" r:id="rId19"/>
    <p:sldId id="402" r:id="rId20"/>
    <p:sldId id="393" r:id="rId2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A3601D"/>
    <a:srgbClr val="003399"/>
    <a:srgbClr val="99CCFF"/>
    <a:srgbClr val="3E6FD2"/>
    <a:srgbClr val="FFD624"/>
    <a:srgbClr val="AC2214"/>
    <a:srgbClr val="3166CF"/>
    <a:srgbClr val="2D5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0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96A9F84-4A67-4D46-B380-6A446D7BD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0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9FC4980-F60A-8A41-951F-6948B5342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309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64497E2D-53FE-C64A-9608-585DE2DEE3D1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Neo: </a:t>
            </a:r>
            <a:r>
              <a:rPr lang="en-GB"/>
              <a:t>In the dialogue between donors and governments there is a tendency for government officials to be polite. They won’t critique DPs, they’ll talk in the same language. But they won’t implement any/most of the DP demands. Donors are also mostly working for visibility.</a:t>
            </a:r>
          </a:p>
          <a:p>
            <a:endParaRPr lang="en-US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85209623-3303-BF45-9E9B-51393F82AC06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D75E4927-02A5-8047-966A-6CC4F6C4069F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D75E4927-02A5-8047-966A-6CC4F6C4069F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There is also still a reluctance, especially from HQ to work in a more political manner. Some EUDs feel that now they do have the information but they can’t act on it.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89FF1EB4-5938-C641-85F4-C78CC45C12B8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DAA93BB5-17AA-5242-8841-CF1F87456C8C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3EEE0-3813-624D-AA94-838517AB64A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/>
              <a:t>VISUAL: looking for a small crack, that can (not always of course) create an opening for something to happen. And in promising environments it might even lead to bigger impacts.</a:t>
            </a:r>
          </a:p>
          <a:p>
            <a:endParaRPr lang="en-US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E1E5166-3AF8-9C48-8A2E-877DA35AE7A0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/>
              <a:t>VISUAL: looking for a small crack, that can (not always of course) create an opening for something to happen. And in promising environments it might even lead to bigger impacts.</a:t>
            </a:r>
          </a:p>
          <a:p>
            <a:endParaRPr 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F8EE787-7FC4-1C45-8014-2B355AE81C93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2"/>
          <p:cNvSpPr>
            <a:spLocks noChangeShapeType="1"/>
          </p:cNvSpPr>
          <p:nvPr userDrawn="1"/>
        </p:nvSpPr>
        <p:spPr bwMode="auto">
          <a:xfrm>
            <a:off x="4252913" y="1233488"/>
            <a:ext cx="630237" cy="0"/>
          </a:xfrm>
          <a:prstGeom prst="line">
            <a:avLst/>
          </a:prstGeom>
          <a:noFill/>
          <a:ln w="38100">
            <a:solidFill>
              <a:srgbClr val="BF4B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7" name="Picture 25" descr="footer_white_transparent_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6596063"/>
            <a:ext cx="611188" cy="252412"/>
          </a:xfrm>
          <a:prstGeom prst="rect">
            <a:avLst/>
          </a:prstGeom>
          <a:solidFill>
            <a:srgbClr val="BF4B36"/>
          </a:solidFill>
          <a:ln w="9525">
            <a:solidFill>
              <a:srgbClr val="BF4B36"/>
            </a:solidFill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8BE885F9-5442-9A47-8D7A-45B5794DAB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0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C2CCE-BF17-324F-8429-79B0645BE7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6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BDD45-BD45-1B4C-8567-EAEA4A3A2C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9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A60B-4B9F-524C-965C-448272BEB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6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5900F-EEC9-074F-86A5-DC8B62DEE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57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9B047-D441-1541-A1D8-FEE031C55F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42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727A-7BCF-094A-95AB-CD2B87BFCA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1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8A60-9212-1947-A228-DE3A2600E4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B8ACF-75A0-A440-A2F3-D1D98915E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9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F97B4-B943-9B49-8FEE-682D5A77F5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11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55FA9-C6F2-094D-85E2-42FBBCE67F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79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E3CB1-2177-684B-8B53-0FDBB599E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0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DDAAB87-3710-D24A-8139-5A375DCABD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2" name="Picture 18" descr="footer_white_transparent_e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6596063"/>
            <a:ext cx="611188" cy="252412"/>
          </a:xfrm>
          <a:prstGeom prst="rect">
            <a:avLst/>
          </a:prstGeom>
          <a:solidFill>
            <a:srgbClr val="BF4B36"/>
          </a:solidFill>
          <a:ln w="9525">
            <a:solidFill>
              <a:srgbClr val="BF4B36"/>
            </a:solidFill>
            <a:miter lim="800000"/>
            <a:headEnd/>
            <a:tailEnd/>
          </a:ln>
        </p:spPr>
      </p:pic>
      <p:sp>
        <p:nvSpPr>
          <p:cNvPr id="1033" name="Line 19"/>
          <p:cNvSpPr>
            <a:spLocks noChangeShapeType="1"/>
          </p:cNvSpPr>
          <p:nvPr userDrawn="1"/>
        </p:nvSpPr>
        <p:spPr bwMode="auto">
          <a:xfrm>
            <a:off x="4252913" y="1236663"/>
            <a:ext cx="622300" cy="0"/>
          </a:xfrm>
          <a:prstGeom prst="line">
            <a:avLst/>
          </a:prstGeom>
          <a:noFill/>
          <a:ln w="38100">
            <a:solidFill>
              <a:srgbClr val="BF4B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1034" name="Picture 22" descr="Picture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5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ＭＳ Ｐゴシック" charset="0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file://localhost/Users/JB/Downloads/1.%20toro%20in%20arena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file://localhost/Users/JB/Downloads/8.%20look%20in%20the%20mirror%20(2)%20(1).gi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file://localhost/Users/JB/Downloads/3.%20catch%2022%20(2)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87325" y="2565400"/>
            <a:ext cx="8863013" cy="2303463"/>
          </a:xfrm>
        </p:spPr>
        <p:txBody>
          <a:bodyPr/>
          <a:lstStyle/>
          <a:p>
            <a:pPr indent="0" algn="ctr" eaLnBrk="1" hangingPunct="1"/>
            <a:r>
              <a:rPr lang="en-GB" sz="3600">
                <a:solidFill>
                  <a:srgbClr val="E7B400"/>
                </a:solidFill>
                <a:latin typeface="Verdana" charset="0"/>
              </a:rPr>
              <a:t>Summary  – Day 2</a:t>
            </a:r>
            <a:endParaRPr lang="en-GB" sz="3600">
              <a:latin typeface="Verdana" charset="0"/>
            </a:endParaRPr>
          </a:p>
        </p:txBody>
      </p:sp>
      <p:sp>
        <p:nvSpPr>
          <p:cNvPr id="153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0363" y="4941888"/>
            <a:ext cx="8532812" cy="1584325"/>
          </a:xfrm>
        </p:spPr>
        <p:txBody>
          <a:bodyPr/>
          <a:lstStyle/>
          <a:p>
            <a:pPr algn="ctr">
              <a:lnSpc>
                <a:spcPts val="2800"/>
              </a:lnSpc>
              <a:spcBef>
                <a:spcPct val="0"/>
              </a:spcBef>
              <a:buClrTx/>
            </a:pPr>
            <a:endParaRPr lang="en-US" sz="2000">
              <a:solidFill>
                <a:srgbClr val="E7B400"/>
              </a:solidFill>
              <a:latin typeface="Verdana" charset="0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buClrTx/>
            </a:pPr>
            <a:r>
              <a:rPr lang="en-US" sz="2000">
                <a:solidFill>
                  <a:srgbClr val="E7B400"/>
                </a:solidFill>
                <a:latin typeface="Verdana" charset="0"/>
              </a:rPr>
              <a:t>ECDPM</a:t>
            </a:r>
          </a:p>
        </p:txBody>
      </p:sp>
      <p:pic>
        <p:nvPicPr>
          <p:cNvPr id="15363" name="Picture 8" descr="pak0020 - Election observation in Pakistan © 2002 EC/O.Leh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057275"/>
            <a:ext cx="170815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mal0013 - Mechanic (Mali) © 2003  EC/G.Bar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052513"/>
            <a:ext cx="17145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mong0003 - Mongolia © EC/M.Merci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52513"/>
            <a:ext cx="181292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nica0009 - Nicaragua © 2004 EC/R. Canes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1052513"/>
            <a:ext cx="16605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936625"/>
          </a:xfrm>
        </p:spPr>
        <p:txBody>
          <a:bodyPr/>
          <a:lstStyle/>
          <a:p>
            <a:endParaRPr lang="en-US" sz="2400" dirty="0">
              <a:latin typeface="Verdan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b="1" i="0" dirty="0" smtClean="0">
                <a:latin typeface="Verdana" charset="0"/>
              </a:rPr>
              <a:t>Message </a:t>
            </a:r>
            <a:r>
              <a:rPr lang="en-US" b="1" i="0" dirty="0">
                <a:latin typeface="Verdana" charset="0"/>
              </a:rPr>
              <a:t>2: </a:t>
            </a:r>
            <a:endParaRPr lang="en-US" b="1" i="0" dirty="0" smtClean="0">
              <a:latin typeface="Verdana" charset="0"/>
            </a:endParaRPr>
          </a:p>
          <a:p>
            <a:endParaRPr lang="en-US" b="1" i="0" dirty="0">
              <a:latin typeface="Verdana" charset="0"/>
            </a:endParaRPr>
          </a:p>
          <a:p>
            <a:r>
              <a:rPr lang="en-US" b="1" i="0" dirty="0" smtClean="0">
                <a:latin typeface="Verdana" charset="0"/>
              </a:rPr>
              <a:t> </a:t>
            </a:r>
            <a:r>
              <a:rPr lang="en-US" b="1" i="0" dirty="0">
                <a:latin typeface="Verdana" charset="0"/>
              </a:rPr>
              <a:t>Work with the existing </a:t>
            </a:r>
            <a:r>
              <a:rPr lang="en-US" b="1" i="0" dirty="0" smtClean="0">
                <a:latin typeface="Verdana" charset="0"/>
              </a:rPr>
              <a:t>policies, systems </a:t>
            </a:r>
            <a:r>
              <a:rPr lang="en-US" b="1" i="0" dirty="0">
                <a:latin typeface="Verdana" charset="0"/>
              </a:rPr>
              <a:t>and capacities… however weak they are…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1153046"/>
          </a:xfrm>
        </p:spPr>
        <p:txBody>
          <a:bodyPr/>
          <a:lstStyle/>
          <a:p>
            <a:r>
              <a:rPr lang="en-US" sz="2400" dirty="0" smtClean="0"/>
              <a:t>Message 3: Autonomy and Accountability are hard nuts to crack but they are key to unleash local level potential </a:t>
            </a:r>
            <a:endParaRPr lang="en-US" sz="2400" dirty="0"/>
          </a:p>
        </p:txBody>
      </p:sp>
      <p:pic>
        <p:nvPicPr>
          <p:cNvPr id="6" name="Picture 5" descr="n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6442958" cy="436510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8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The balance between central gov control and local gov autonomy will and should constantly shift</a:t>
            </a:r>
          </a:p>
        </p:txBody>
      </p:sp>
      <p:pic>
        <p:nvPicPr>
          <p:cNvPr id="25602" name="Picture 2" descr="4-ways-balance-job-sear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2075"/>
            <a:ext cx="63373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105273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2800" b="1" dirty="0" smtClean="0">
              <a:latin typeface="Arial"/>
              <a:ea typeface="ＭＳ Ｐゴシック" charset="-128"/>
              <a:cs typeface="Arial"/>
            </a:endParaRPr>
          </a:p>
        </p:txBody>
      </p:sp>
      <p:grpSp>
        <p:nvGrpSpPr>
          <p:cNvPr id="2" name="Group 6"/>
          <p:cNvGrpSpPr>
            <a:grpSpLocks noGrp="1" noChangeAspect="1"/>
          </p:cNvGrpSpPr>
          <p:nvPr/>
        </p:nvGrpSpPr>
        <p:grpSpPr bwMode="auto">
          <a:xfrm>
            <a:off x="235165" y="1143000"/>
            <a:ext cx="8451635" cy="5395031"/>
            <a:chOff x="288" y="946"/>
            <a:chExt cx="4896" cy="1717"/>
          </a:xfrm>
        </p:grpSpPr>
        <p:sp>
          <p:nvSpPr>
            <p:cNvPr id="24580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" y="1017"/>
              <a:ext cx="4896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4581" name="_s204853"/>
            <p:cNvCxnSpPr>
              <a:cxnSpLocks noChangeShapeType="1"/>
              <a:stCxn id="24605" idx="0"/>
              <a:endCxn id="24604" idx="2"/>
            </p:cNvCxnSpPr>
            <p:nvPr/>
          </p:nvCxnSpPr>
          <p:spPr bwMode="auto">
            <a:xfrm rot="5400000" flipH="1" flipV="1">
              <a:off x="1656" y="224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582" name="_s204851"/>
            <p:cNvCxnSpPr>
              <a:cxnSpLocks noChangeShapeType="1"/>
              <a:stCxn id="24604" idx="0"/>
              <a:endCxn id="24593" idx="2"/>
            </p:cNvCxnSpPr>
            <p:nvPr/>
          </p:nvCxnSpPr>
          <p:spPr bwMode="auto">
            <a:xfrm rot="5400000" flipH="1" flipV="1">
              <a:off x="1981" y="1117"/>
              <a:ext cx="511" cy="101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583" name="_s204845"/>
            <p:cNvCxnSpPr>
              <a:cxnSpLocks noChangeShapeType="1"/>
              <a:stCxn id="24603" idx="0"/>
              <a:endCxn id="24599" idx="2"/>
            </p:cNvCxnSpPr>
            <p:nvPr/>
          </p:nvCxnSpPr>
          <p:spPr bwMode="auto">
            <a:xfrm rot="16200000" flipV="1">
              <a:off x="4680" y="2241"/>
              <a:ext cx="144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584" name="_s204843"/>
            <p:cNvCxnSpPr>
              <a:cxnSpLocks noChangeShapeType="1"/>
              <a:stCxn id="24602" idx="0"/>
              <a:endCxn id="24594" idx="2"/>
            </p:cNvCxnSpPr>
            <p:nvPr/>
          </p:nvCxnSpPr>
          <p:spPr bwMode="auto">
            <a:xfrm rot="16200000" flipV="1">
              <a:off x="648" y="2241"/>
              <a:ext cx="14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585" name="_s204841"/>
            <p:cNvCxnSpPr>
              <a:cxnSpLocks noChangeShapeType="1"/>
              <a:stCxn id="24601" idx="0"/>
              <a:endCxn id="24595" idx="2"/>
            </p:cNvCxnSpPr>
            <p:nvPr/>
          </p:nvCxnSpPr>
          <p:spPr bwMode="auto">
            <a:xfrm rot="16200000" flipV="1">
              <a:off x="2664" y="2241"/>
              <a:ext cx="144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586" name="_s204839"/>
            <p:cNvCxnSpPr>
              <a:cxnSpLocks noChangeShapeType="1"/>
              <a:stCxn id="24600" idx="0"/>
              <a:endCxn id="24596" idx="2"/>
            </p:cNvCxnSpPr>
            <p:nvPr/>
          </p:nvCxnSpPr>
          <p:spPr bwMode="auto">
            <a:xfrm rot="16200000" flipV="1">
              <a:off x="3672" y="2241"/>
              <a:ext cx="144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587" name="_s204833"/>
            <p:cNvCxnSpPr>
              <a:cxnSpLocks noChangeShapeType="1"/>
              <a:stCxn id="24599" idx="0"/>
              <a:endCxn id="24593" idx="2"/>
            </p:cNvCxnSpPr>
            <p:nvPr/>
          </p:nvCxnSpPr>
          <p:spPr bwMode="auto">
            <a:xfrm rot="16200000" flipV="1">
              <a:off x="3493" y="622"/>
              <a:ext cx="511" cy="200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588" name="_s204829"/>
            <p:cNvCxnSpPr>
              <a:cxnSpLocks noChangeShapeType="1"/>
              <a:stCxn id="24598" idx="1"/>
              <a:endCxn id="24593" idx="2"/>
            </p:cNvCxnSpPr>
            <p:nvPr/>
          </p:nvCxnSpPr>
          <p:spPr bwMode="auto">
            <a:xfrm rot="10800000">
              <a:off x="2745" y="1370"/>
              <a:ext cx="135" cy="22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589" name="_s204819"/>
            <p:cNvCxnSpPr>
              <a:cxnSpLocks noChangeShapeType="1"/>
              <a:stCxn id="24597" idx="3"/>
              <a:endCxn id="24593" idx="2"/>
            </p:cNvCxnSpPr>
            <p:nvPr/>
          </p:nvCxnSpPr>
          <p:spPr bwMode="auto">
            <a:xfrm flipV="1">
              <a:off x="2592" y="1370"/>
              <a:ext cx="153" cy="22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590" name="_s204813"/>
            <p:cNvCxnSpPr>
              <a:cxnSpLocks noChangeShapeType="1"/>
              <a:stCxn id="24596" idx="0"/>
              <a:endCxn id="24593" idx="2"/>
            </p:cNvCxnSpPr>
            <p:nvPr/>
          </p:nvCxnSpPr>
          <p:spPr bwMode="auto">
            <a:xfrm rot="16200000" flipV="1">
              <a:off x="2989" y="1126"/>
              <a:ext cx="511" cy="99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591" name="_s204812"/>
            <p:cNvCxnSpPr>
              <a:cxnSpLocks noChangeShapeType="1"/>
              <a:stCxn id="24595" idx="0"/>
              <a:endCxn id="24593" idx="2"/>
            </p:cNvCxnSpPr>
            <p:nvPr/>
          </p:nvCxnSpPr>
          <p:spPr bwMode="auto">
            <a:xfrm flipV="1">
              <a:off x="2736" y="1370"/>
              <a:ext cx="9" cy="5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592" name="_s204811"/>
            <p:cNvCxnSpPr>
              <a:cxnSpLocks noChangeShapeType="1"/>
              <a:stCxn id="24594" idx="0"/>
              <a:endCxn id="24593" idx="2"/>
            </p:cNvCxnSpPr>
            <p:nvPr/>
          </p:nvCxnSpPr>
          <p:spPr bwMode="auto">
            <a:xfrm rot="5400000" flipH="1" flipV="1">
              <a:off x="1477" y="613"/>
              <a:ext cx="511" cy="202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4593" name="_s204807"/>
            <p:cNvSpPr>
              <a:spLocks noChangeArrowheads="1"/>
            </p:cNvSpPr>
            <p:nvPr/>
          </p:nvSpPr>
          <p:spPr bwMode="auto">
            <a:xfrm>
              <a:off x="2160" y="946"/>
              <a:ext cx="1170" cy="42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u="sng" dirty="0">
                  <a:latin typeface="Calibri" charset="0"/>
                </a:rPr>
                <a:t>Main </a:t>
              </a:r>
              <a:r>
                <a:rPr lang="en-US" sz="2000" b="1" u="sng" dirty="0" err="1">
                  <a:latin typeface="Calibri" charset="0"/>
                </a:rPr>
                <a:t>GoK</a:t>
              </a:r>
              <a:r>
                <a:rPr lang="en-US" sz="2000" b="1" u="sng" dirty="0">
                  <a:latin typeface="Calibri" charset="0"/>
                </a:rPr>
                <a:t> Players:</a:t>
              </a:r>
            </a:p>
            <a:p>
              <a:pPr algn="ctr">
                <a:buFontTx/>
                <a:buChar char="•"/>
              </a:pPr>
              <a:r>
                <a:rPr lang="en-US" sz="1600" dirty="0">
                  <a:solidFill>
                    <a:srgbClr val="FF0000"/>
                  </a:solidFill>
                  <a:latin typeface="Calibri" charset="0"/>
                </a:rPr>
                <a:t>Office of President</a:t>
              </a:r>
            </a:p>
            <a:p>
              <a:pPr algn="ctr">
                <a:buFontTx/>
                <a:buChar char="•"/>
              </a:pPr>
              <a:r>
                <a:rPr lang="en-US" sz="1600" dirty="0">
                  <a:solidFill>
                    <a:srgbClr val="008000"/>
                  </a:solidFill>
                  <a:latin typeface="Calibri" charset="0"/>
                </a:rPr>
                <a:t>Prime Minister</a:t>
              </a:r>
            </a:p>
            <a:p>
              <a:pPr algn="ctr">
                <a:buFontTx/>
                <a:buChar char="•"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</a:rPr>
                <a:t>Parliament</a:t>
              </a:r>
            </a:p>
          </p:txBody>
        </p:sp>
        <p:sp>
          <p:nvSpPr>
            <p:cNvPr id="24594" name="_s204808"/>
            <p:cNvSpPr>
              <a:spLocks noChangeArrowheads="1"/>
            </p:cNvSpPr>
            <p:nvPr/>
          </p:nvSpPr>
          <p:spPr bwMode="auto">
            <a:xfrm>
              <a:off x="288" y="1881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latin typeface="Calibri" charset="0"/>
                </a:rPr>
                <a:t>Provincial/District </a:t>
              </a:r>
            </a:p>
            <a:p>
              <a:pPr algn="ctr"/>
              <a:r>
                <a:rPr lang="en-US" sz="1400" b="1" dirty="0">
                  <a:latin typeface="Calibri" charset="0"/>
                </a:rPr>
                <a:t>Administration/</a:t>
              </a:r>
            </a:p>
            <a:p>
              <a:pPr algn="ctr"/>
              <a:r>
                <a:rPr lang="en-US" sz="1400" b="1" dirty="0">
                  <a:latin typeface="Calibri" charset="0"/>
                </a:rPr>
                <a:t>Development </a:t>
              </a:r>
            </a:p>
            <a:p>
              <a:pPr algn="ctr"/>
              <a:r>
                <a:rPr lang="en-US" sz="1400" b="1" dirty="0">
                  <a:latin typeface="Calibri" charset="0"/>
                </a:rPr>
                <a:t>Committees</a:t>
              </a:r>
            </a:p>
          </p:txBody>
        </p:sp>
        <p:sp>
          <p:nvSpPr>
            <p:cNvPr id="24595" name="_s204809"/>
            <p:cNvSpPr>
              <a:spLocks noChangeArrowheads="1"/>
            </p:cNvSpPr>
            <p:nvPr/>
          </p:nvSpPr>
          <p:spPr bwMode="auto">
            <a:xfrm>
              <a:off x="2304" y="1881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latin typeface="Calibri" charset="0"/>
                </a:rPr>
                <a:t>Sectoral Ministries</a:t>
              </a:r>
            </a:p>
            <a:p>
              <a:pPr algn="ctr"/>
              <a:r>
                <a:rPr lang="en-US" sz="1400" b="1" dirty="0">
                  <a:latin typeface="Calibri" charset="0"/>
                </a:rPr>
                <a:t>(&gt;25)</a:t>
              </a:r>
            </a:p>
          </p:txBody>
        </p:sp>
        <p:sp>
          <p:nvSpPr>
            <p:cNvPr id="24596" name="_s204810"/>
            <p:cNvSpPr>
              <a:spLocks noChangeArrowheads="1"/>
            </p:cNvSpPr>
            <p:nvPr/>
          </p:nvSpPr>
          <p:spPr bwMode="auto">
            <a:xfrm>
              <a:off x="3312" y="1881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0000"/>
                  </a:solidFill>
                </a:rPr>
                <a:t>Ministry of Local 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rgbClr val="000000"/>
                  </a:solidFill>
                </a:rPr>
                <a:t>Government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rgbClr val="000000"/>
                  </a:solidFill>
                </a:rPr>
                <a:t>(ODPM)</a:t>
              </a:r>
            </a:p>
          </p:txBody>
        </p:sp>
        <p:sp>
          <p:nvSpPr>
            <p:cNvPr id="24597" name="_s204818"/>
            <p:cNvSpPr>
              <a:spLocks noChangeArrowheads="1"/>
            </p:cNvSpPr>
            <p:nvPr/>
          </p:nvSpPr>
          <p:spPr bwMode="auto">
            <a:xfrm>
              <a:off x="1728" y="1449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latin typeface="Calibri" charset="0"/>
                </a:rPr>
                <a:t>Ministry of</a:t>
              </a:r>
              <a:r>
                <a:rPr lang="en-US" sz="1400" b="1" dirty="0" smtClean="0">
                  <a:latin typeface="Calibri" charset="0"/>
                </a:rPr>
                <a:t> </a:t>
              </a:r>
            </a:p>
            <a:p>
              <a:pPr algn="ctr"/>
              <a:r>
                <a:rPr lang="en-US" sz="1400" b="1" dirty="0" smtClean="0">
                  <a:latin typeface="Calibri" charset="0"/>
                </a:rPr>
                <a:t>Finance</a:t>
              </a:r>
              <a:endParaRPr lang="en-US" sz="1400" b="1" dirty="0">
                <a:latin typeface="Calibri" charset="0"/>
              </a:endParaRPr>
            </a:p>
          </p:txBody>
        </p:sp>
        <p:sp>
          <p:nvSpPr>
            <p:cNvPr id="24598" name="_s204828"/>
            <p:cNvSpPr>
              <a:spLocks noChangeArrowheads="1"/>
            </p:cNvSpPr>
            <p:nvPr/>
          </p:nvSpPr>
          <p:spPr bwMode="auto">
            <a:xfrm>
              <a:off x="2880" y="1449"/>
              <a:ext cx="865" cy="2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</a:rPr>
                <a:t>Ministry of State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</a:rPr>
                <a:t>for Planning and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</a:rPr>
                <a:t> National 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</a:rPr>
                <a:t>Development </a:t>
              </a:r>
            </a:p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 charset="0"/>
                </a:rPr>
                <a:t>(OPM)</a:t>
              </a:r>
            </a:p>
          </p:txBody>
        </p:sp>
        <p:sp>
          <p:nvSpPr>
            <p:cNvPr id="24599" name="_s204832"/>
            <p:cNvSpPr>
              <a:spLocks noChangeArrowheads="1"/>
            </p:cNvSpPr>
            <p:nvPr/>
          </p:nvSpPr>
          <p:spPr bwMode="auto">
            <a:xfrm>
              <a:off x="4320" y="1881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latin typeface="Calibri" charset="0"/>
                </a:rPr>
                <a:t>Community </a:t>
              </a:r>
            </a:p>
            <a:p>
              <a:pPr algn="ctr"/>
              <a:r>
                <a:rPr lang="en-US" sz="1400" b="1" dirty="0">
                  <a:latin typeface="Calibri" charset="0"/>
                </a:rPr>
                <a:t>Development</a:t>
              </a:r>
            </a:p>
            <a:p>
              <a:pPr algn="ctr"/>
              <a:r>
                <a:rPr lang="en-US" sz="1400" b="1" dirty="0">
                  <a:latin typeface="Calibri" charset="0"/>
                </a:rPr>
                <a:t>Trust Fund (CDTF</a:t>
              </a:r>
              <a:r>
                <a:rPr lang="en-US" sz="1400" dirty="0">
                  <a:latin typeface="Calibri" charset="0"/>
                </a:rPr>
                <a:t>)</a:t>
              </a:r>
            </a:p>
          </p:txBody>
        </p:sp>
        <p:sp>
          <p:nvSpPr>
            <p:cNvPr id="24600" name="_s204838"/>
            <p:cNvSpPr>
              <a:spLocks noChangeArrowheads="1"/>
            </p:cNvSpPr>
            <p:nvPr/>
          </p:nvSpPr>
          <p:spPr bwMode="auto">
            <a:xfrm>
              <a:off x="3313" y="2313"/>
              <a:ext cx="863" cy="3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 b="1" u="sng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Local Authority </a:t>
              </a:r>
            </a:p>
            <a:p>
              <a:pPr algn="ctr">
                <a:defRPr/>
              </a:pPr>
              <a:r>
                <a:rPr lang="en-US" sz="1400" b="1" u="sng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Service Delivery</a:t>
              </a:r>
            </a:p>
            <a:p>
              <a:pPr algn="ctr">
                <a:defRPr/>
              </a:pPr>
              <a:r>
                <a:rPr lang="en-US" sz="1400" b="1" u="sng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Action Plans</a:t>
              </a:r>
            </a:p>
            <a:p>
              <a:pPr algn="ctr">
                <a:defRPr/>
              </a:pPr>
              <a:r>
                <a:rPr lang="en-US" sz="1400" b="1" u="sng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(LASDAP)</a:t>
              </a:r>
              <a:endParaRPr lang="en-US" sz="14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601" name="_s204840"/>
            <p:cNvSpPr>
              <a:spLocks noChangeArrowheads="1"/>
            </p:cNvSpPr>
            <p:nvPr/>
          </p:nvSpPr>
          <p:spPr bwMode="auto">
            <a:xfrm>
              <a:off x="2305" y="2313"/>
              <a:ext cx="863" cy="3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u="sng" dirty="0">
                  <a:solidFill>
                    <a:srgbClr val="000000"/>
                  </a:solidFill>
                  <a:latin typeface="Calibri" charset="0"/>
                </a:rPr>
                <a:t>PDP/DDP</a:t>
              </a:r>
            </a:p>
            <a:p>
              <a:pPr algn="ctr"/>
              <a:r>
                <a:rPr lang="en-US" sz="1400" b="1" u="sng" dirty="0">
                  <a:latin typeface="Calibri" charset="0"/>
                </a:rPr>
                <a:t>Sectoral Plans and  </a:t>
              </a:r>
            </a:p>
            <a:p>
              <a:pPr algn="ctr"/>
              <a:r>
                <a:rPr lang="en-US" sz="1400" b="1" u="sng" dirty="0">
                  <a:latin typeface="Calibri" charset="0"/>
                </a:rPr>
                <a:t>Programs</a:t>
              </a:r>
            </a:p>
          </p:txBody>
        </p:sp>
        <p:sp>
          <p:nvSpPr>
            <p:cNvPr id="24602" name="_s204842"/>
            <p:cNvSpPr>
              <a:spLocks noChangeArrowheads="1"/>
            </p:cNvSpPr>
            <p:nvPr/>
          </p:nvSpPr>
          <p:spPr bwMode="auto">
            <a:xfrm>
              <a:off x="288" y="2312"/>
              <a:ext cx="864" cy="35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u="sng" dirty="0">
                  <a:solidFill>
                    <a:srgbClr val="000000"/>
                  </a:solidFill>
                  <a:latin typeface="Calibri" charset="0"/>
                </a:rPr>
                <a:t>Provincial</a:t>
              </a:r>
              <a:r>
                <a:rPr lang="en-US" sz="1400" b="1" u="sng" dirty="0" smtClean="0">
                  <a:solidFill>
                    <a:srgbClr val="000000"/>
                  </a:solidFill>
                  <a:latin typeface="Calibri" charset="0"/>
                </a:rPr>
                <a:t> </a:t>
              </a:r>
            </a:p>
            <a:p>
              <a:pPr algn="ctr"/>
              <a:r>
                <a:rPr lang="en-US" sz="1400" b="1" u="sng" dirty="0" smtClean="0">
                  <a:solidFill>
                    <a:srgbClr val="000000"/>
                  </a:solidFill>
                  <a:latin typeface="Calibri" charset="0"/>
                </a:rPr>
                <a:t>and District </a:t>
              </a:r>
            </a:p>
            <a:p>
              <a:pPr algn="ctr"/>
              <a:r>
                <a:rPr lang="en-US" sz="1400" b="1" u="sng" dirty="0" smtClean="0">
                  <a:solidFill>
                    <a:srgbClr val="000000"/>
                  </a:solidFill>
                  <a:latin typeface="Calibri" charset="0"/>
                </a:rPr>
                <a:t>Development</a:t>
              </a:r>
              <a:endParaRPr lang="en-US" sz="1400" b="1" u="sng" dirty="0">
                <a:solidFill>
                  <a:srgbClr val="000000"/>
                </a:solidFill>
                <a:latin typeface="Calibri" charset="0"/>
              </a:endParaRPr>
            </a:p>
            <a:p>
              <a:pPr algn="ctr"/>
              <a:r>
                <a:rPr lang="en-US" sz="1400" b="1" u="sng" dirty="0">
                  <a:solidFill>
                    <a:srgbClr val="000000"/>
                  </a:solidFill>
                  <a:latin typeface="Calibri" charset="0"/>
                </a:rPr>
                <a:t>Plans (PDP/DDP)</a:t>
              </a:r>
            </a:p>
          </p:txBody>
        </p:sp>
        <p:sp>
          <p:nvSpPr>
            <p:cNvPr id="24603" name="_s204844"/>
            <p:cNvSpPr>
              <a:spLocks noChangeArrowheads="1"/>
            </p:cNvSpPr>
            <p:nvPr/>
          </p:nvSpPr>
          <p:spPr bwMode="auto">
            <a:xfrm>
              <a:off x="4321" y="2313"/>
              <a:ext cx="863" cy="3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u="sng" dirty="0">
                  <a:latin typeface="Calibri" charset="0"/>
                </a:rPr>
                <a:t>CDTF and</a:t>
              </a:r>
            </a:p>
            <a:p>
              <a:pPr algn="ctr"/>
              <a:r>
                <a:rPr lang="en-US" sz="1400" b="1" u="sng" dirty="0">
                  <a:latin typeface="Calibri" charset="0"/>
                </a:rPr>
                <a:t>Various CBO Plans</a:t>
              </a:r>
              <a:endParaRPr lang="en-US" sz="1400" b="1" u="sng" dirty="0">
                <a:solidFill>
                  <a:schemeClr val="folHlink"/>
                </a:solidFill>
                <a:latin typeface="Calibri" charset="0"/>
              </a:endParaRPr>
            </a:p>
          </p:txBody>
        </p:sp>
        <p:sp>
          <p:nvSpPr>
            <p:cNvPr id="24604" name="_s204850"/>
            <p:cNvSpPr>
              <a:spLocks noChangeArrowheads="1"/>
            </p:cNvSpPr>
            <p:nvPr/>
          </p:nvSpPr>
          <p:spPr bwMode="auto">
            <a:xfrm>
              <a:off x="1297" y="1881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Parliamentary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Constituencies</a:t>
              </a:r>
            </a:p>
          </p:txBody>
        </p:sp>
        <p:sp>
          <p:nvSpPr>
            <p:cNvPr id="24605" name="_s204852"/>
            <p:cNvSpPr>
              <a:spLocks noChangeArrowheads="1"/>
            </p:cNvSpPr>
            <p:nvPr/>
          </p:nvSpPr>
          <p:spPr bwMode="auto">
            <a:xfrm>
              <a:off x="1296" y="2313"/>
              <a:ext cx="864" cy="350"/>
            </a:xfrm>
            <a:prstGeom prst="roundRect">
              <a:avLst>
                <a:gd name="adj" fmla="val 16667"/>
              </a:avLst>
            </a:prstGeom>
            <a:solidFill>
              <a:srgbClr val="FCD5B5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 b="1" u="sng" dirty="0">
                  <a:solidFill>
                    <a:srgbClr val="000000"/>
                  </a:solidFill>
                </a:rPr>
                <a:t>Constituency </a:t>
              </a:r>
            </a:p>
            <a:p>
              <a:pPr algn="ctr">
                <a:defRPr/>
              </a:pPr>
              <a:r>
                <a:rPr lang="en-US" sz="1400" b="1" u="sng" dirty="0">
                  <a:solidFill>
                    <a:srgbClr val="000000"/>
                  </a:solidFill>
                </a:rPr>
                <a:t>Development Fund</a:t>
              </a:r>
            </a:p>
            <a:p>
              <a:pPr algn="ctr">
                <a:defRPr/>
              </a:pPr>
              <a:r>
                <a:rPr lang="en-US" sz="1400" b="1" u="sng" dirty="0">
                  <a:solidFill>
                    <a:srgbClr val="000000"/>
                  </a:solidFill>
                </a:rPr>
                <a:t>(CDF) and Plans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48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2088232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 NEED FOR A PRO-ACTIVE ROLE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OF LOCAL AUTHORITIES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65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1153046"/>
          </a:xfrm>
        </p:spPr>
        <p:txBody>
          <a:bodyPr/>
          <a:lstStyle/>
          <a:p>
            <a:r>
              <a:rPr lang="en-US" sz="2400" dirty="0" smtClean="0"/>
              <a:t>Laboratory approach to promoting autonomy and accountability</a:t>
            </a:r>
            <a:endParaRPr lang="en-US" sz="2400" dirty="0"/>
          </a:p>
        </p:txBody>
      </p:sp>
      <p:pic>
        <p:nvPicPr>
          <p:cNvPr id="3" name="Content Placeholder 2" descr="2. Laboratorio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312" r="-59312"/>
          <a:stretch>
            <a:fillRect/>
          </a:stretch>
        </p:blipFill>
        <p:spPr>
          <a:xfrm>
            <a:off x="457200" y="2492275"/>
            <a:ext cx="8229600" cy="3529013"/>
          </a:xfrm>
        </p:spPr>
      </p:pic>
    </p:spTree>
    <p:extLst>
      <p:ext uri="{BB962C8B-B14F-4D97-AF65-F5344CB8AC3E}">
        <p14:creationId xmlns:p14="http://schemas.microsoft.com/office/powerpoint/2010/main" val="244377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Look for the (small) cracks that can create an opening</a:t>
            </a:r>
          </a:p>
        </p:txBody>
      </p:sp>
      <p:pic>
        <p:nvPicPr>
          <p:cNvPr id="26626" name="Picture 7" descr="6. Tear down the wall (3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" b="2435"/>
          <a:stretch>
            <a:fillRect/>
          </a:stretch>
        </p:blipFill>
        <p:spPr bwMode="auto">
          <a:xfrm>
            <a:off x="827088" y="2413000"/>
            <a:ext cx="748982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58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1153046"/>
          </a:xfrm>
        </p:spPr>
        <p:txBody>
          <a:bodyPr/>
          <a:lstStyle/>
          <a:p>
            <a:r>
              <a:rPr lang="en-US" sz="2400" dirty="0" smtClean="0"/>
              <a:t>INNOVATION IS KEY TO UNLOCK POTENTIAL</a:t>
            </a:r>
            <a:endParaRPr lang="en-US" sz="2400" dirty="0"/>
          </a:p>
        </p:txBody>
      </p:sp>
      <p:pic>
        <p:nvPicPr>
          <p:cNvPr id="4" name="Picture 3" descr="innovation.cartoon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8880"/>
            <a:ext cx="4637305" cy="454203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15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development genie out of the bottle</a:t>
            </a:r>
            <a:endParaRPr lang="en-US" dirty="0"/>
          </a:p>
        </p:txBody>
      </p:sp>
      <p:pic>
        <p:nvPicPr>
          <p:cNvPr id="6" name="Content Placeholder 5" descr="geni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73" r="-89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788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Verdana" charset="0"/>
              </a:rPr>
              <a:t/>
            </a:r>
            <a:br>
              <a:rPr lang="en-US" sz="2400" dirty="0" smtClean="0">
                <a:latin typeface="Verdana" charset="0"/>
              </a:rPr>
            </a:br>
            <a:r>
              <a:rPr lang="en-US" sz="2400" dirty="0">
                <a:latin typeface="Verdana" charset="0"/>
              </a:rPr>
              <a:t/>
            </a:r>
            <a:br>
              <a:rPr lang="en-US" sz="2400" dirty="0">
                <a:latin typeface="Verdana" charset="0"/>
              </a:rPr>
            </a:br>
            <a:r>
              <a:rPr lang="en-US" sz="2400" dirty="0" smtClean="0">
                <a:latin typeface="Verdana" charset="0"/>
              </a:rPr>
              <a:t/>
            </a:r>
            <a:br>
              <a:rPr lang="en-US" sz="2400" dirty="0" smtClean="0">
                <a:latin typeface="Verdana" charset="0"/>
              </a:rPr>
            </a:br>
            <a:r>
              <a:rPr lang="en-US" sz="2400" dirty="0">
                <a:latin typeface="Verdana" charset="0"/>
              </a:rPr>
              <a:t/>
            </a:r>
            <a:br>
              <a:rPr lang="en-US" sz="2400" dirty="0">
                <a:latin typeface="Verdana" charset="0"/>
              </a:rPr>
            </a:br>
            <a:r>
              <a:rPr lang="en-US" sz="2400" dirty="0" smtClean="0">
                <a:latin typeface="Verdana" charset="0"/>
              </a:rPr>
              <a:t/>
            </a:r>
            <a:br>
              <a:rPr lang="en-US" sz="2400" dirty="0" smtClean="0">
                <a:latin typeface="Verdana" charset="0"/>
              </a:rPr>
            </a:br>
            <a:r>
              <a:rPr lang="en-US" sz="2400" dirty="0">
                <a:latin typeface="Verdana" charset="0"/>
              </a:rPr>
              <a:t/>
            </a:r>
            <a:br>
              <a:rPr lang="en-US" sz="2400" dirty="0">
                <a:latin typeface="Verdana" charset="0"/>
              </a:rPr>
            </a:br>
            <a:r>
              <a:rPr lang="en-US" sz="2400" dirty="0" smtClean="0">
                <a:latin typeface="Verdana" charset="0"/>
              </a:rPr>
              <a:t/>
            </a:r>
            <a:br>
              <a:rPr lang="en-US" sz="2400" dirty="0" smtClean="0">
                <a:latin typeface="Verdana" charset="0"/>
              </a:rPr>
            </a:br>
            <a:r>
              <a:rPr lang="en-US" sz="2400" dirty="0">
                <a:latin typeface="Verdana" charset="0"/>
              </a:rPr>
              <a:t/>
            </a:r>
            <a:br>
              <a:rPr lang="en-US" sz="2400" dirty="0">
                <a:latin typeface="Verdana" charset="0"/>
              </a:rPr>
            </a:br>
            <a:r>
              <a:rPr lang="en-US" sz="2400" dirty="0" smtClean="0">
                <a:latin typeface="Verdana" charset="0"/>
              </a:rPr>
              <a:t/>
            </a:r>
            <a:br>
              <a:rPr lang="en-US" sz="2400" dirty="0" smtClean="0">
                <a:latin typeface="Verdana" charset="0"/>
              </a:rPr>
            </a:br>
            <a:r>
              <a:rPr lang="en-US" sz="2400" dirty="0">
                <a:latin typeface="Verdana" charset="0"/>
              </a:rPr>
              <a:t/>
            </a:r>
            <a:br>
              <a:rPr lang="en-US" sz="2400" dirty="0">
                <a:latin typeface="Verdana" charset="0"/>
              </a:rPr>
            </a:br>
            <a:r>
              <a:rPr lang="en-US" sz="2400" dirty="0" smtClean="0">
                <a:latin typeface="Verdana" charset="0"/>
              </a:rPr>
              <a:t>Message 4:  </a:t>
            </a:r>
            <a:br>
              <a:rPr lang="en-US" sz="2400" dirty="0" smtClean="0">
                <a:latin typeface="Verdana" charset="0"/>
              </a:rPr>
            </a:br>
            <a:r>
              <a:rPr lang="en-US" sz="2400" dirty="0">
                <a:latin typeface="Verdana" charset="0"/>
              </a:rPr>
              <a:t/>
            </a:r>
            <a:br>
              <a:rPr lang="en-US" sz="2400" dirty="0">
                <a:latin typeface="Verdana" charset="0"/>
              </a:rPr>
            </a:br>
            <a:r>
              <a:rPr lang="en-US" sz="2400" dirty="0" smtClean="0">
                <a:latin typeface="Verdana" charset="0"/>
              </a:rPr>
              <a:t/>
            </a:r>
            <a:br>
              <a:rPr lang="en-US" sz="2400" dirty="0" smtClean="0">
                <a:latin typeface="Verdana" charset="0"/>
              </a:rPr>
            </a:br>
            <a:r>
              <a:rPr lang="en-US" sz="2400" dirty="0" smtClean="0">
                <a:latin typeface="Verdana" charset="0"/>
              </a:rPr>
              <a:t>Rethink the donor framework for engaging strategically with LAs</a:t>
            </a:r>
            <a:endParaRPr lang="en-US" sz="24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Verdana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79388" y="2349500"/>
            <a:ext cx="8569325" cy="3529013"/>
          </a:xfrm>
        </p:spPr>
        <p:txBody>
          <a:bodyPr/>
          <a:lstStyle/>
          <a:p>
            <a:endParaRPr lang="en-US" dirty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  <a:p>
            <a:r>
              <a:rPr lang="en-US" dirty="0">
                <a:latin typeface="Verdana" charset="0"/>
              </a:rPr>
              <a:t>               </a:t>
            </a:r>
            <a:r>
              <a:rPr lang="en-US" dirty="0" smtClean="0">
                <a:latin typeface="Verdana" charset="0"/>
              </a:rPr>
              <a:t>     </a:t>
            </a:r>
            <a:r>
              <a:rPr lang="en-US" b="1" dirty="0" smtClean="0">
                <a:solidFill>
                  <a:srgbClr val="800000"/>
                </a:solidFill>
                <a:latin typeface="Verdana" charset="0"/>
              </a:rPr>
              <a:t>4  main </a:t>
            </a:r>
            <a:r>
              <a:rPr lang="en-US" b="1" dirty="0">
                <a:solidFill>
                  <a:srgbClr val="800000"/>
                </a:solidFill>
                <a:latin typeface="Verdana" charset="0"/>
              </a:rPr>
              <a:t>messages</a:t>
            </a:r>
          </a:p>
        </p:txBody>
      </p:sp>
      <p:sp>
        <p:nvSpPr>
          <p:cNvPr id="17411" name="Horizontal Scroll 3"/>
          <p:cNvSpPr>
            <a:spLocks noChangeArrowheads="1"/>
          </p:cNvSpPr>
          <p:nvPr/>
        </p:nvSpPr>
        <p:spPr bwMode="auto">
          <a:xfrm>
            <a:off x="4859338" y="4508500"/>
            <a:ext cx="1143000" cy="1033463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17412" name="Wave 4"/>
          <p:cNvSpPr>
            <a:spLocks noChangeArrowheads="1"/>
          </p:cNvSpPr>
          <p:nvPr/>
        </p:nvSpPr>
        <p:spPr bwMode="auto">
          <a:xfrm>
            <a:off x="4643438" y="3789363"/>
            <a:ext cx="914400" cy="914400"/>
          </a:xfrm>
          <a:prstGeom prst="wave">
            <a:avLst>
              <a:gd name="adj1" fmla="val 125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 roug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338" y="980728"/>
            <a:ext cx="8955662" cy="5760640"/>
          </a:xfrm>
          <a:prstGeom prst="round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34925" y="3500438"/>
            <a:ext cx="2160588" cy="1584325"/>
          </a:xfrm>
          <a:prstGeom prst="roundRect">
            <a:avLst/>
          </a:prstGeom>
          <a:solidFill>
            <a:srgbClr val="3E6FD2"/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Setting the scene: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decentralisation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dynamics in the region</a:t>
            </a:r>
          </a:p>
        </p:txBody>
      </p:sp>
      <p:sp>
        <p:nvSpPr>
          <p:cNvPr id="17411" name="TextBox 11"/>
          <p:cNvSpPr txBox="1">
            <a:spLocks noChangeArrowheads="1"/>
          </p:cNvSpPr>
          <p:nvPr/>
        </p:nvSpPr>
        <p:spPr bwMode="auto">
          <a:xfrm>
            <a:off x="106363" y="3141663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Part 1: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835150" y="5732463"/>
            <a:ext cx="2592388" cy="1125537"/>
          </a:xfrm>
          <a:prstGeom prst="roundRect">
            <a:avLst/>
          </a:prstGeom>
          <a:solidFill>
            <a:srgbClr val="3E6FD2"/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Political economy of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decentralisation</a:t>
            </a:r>
            <a:endParaRPr lang="en-US" sz="1800" dirty="0">
              <a:solidFill>
                <a:schemeClr val="tx1"/>
              </a:solidFill>
              <a:latin typeface="Verdana" pitchFamily="34" charset="0"/>
            </a:endParaRPr>
          </a:p>
          <a:p>
            <a:pPr marL="3175"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Autonomy and accountability</a:t>
            </a:r>
          </a:p>
        </p:txBody>
      </p:sp>
      <p:sp>
        <p:nvSpPr>
          <p:cNvPr id="17413" name="TextBox 16"/>
          <p:cNvSpPr txBox="1">
            <a:spLocks noChangeArrowheads="1"/>
          </p:cNvSpPr>
          <p:nvPr/>
        </p:nvSpPr>
        <p:spPr bwMode="auto">
          <a:xfrm>
            <a:off x="1835150" y="5300663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Part 2:</a:t>
            </a:r>
          </a:p>
        </p:txBody>
      </p:sp>
      <p:sp>
        <p:nvSpPr>
          <p:cNvPr id="17414" name="TextBox 17"/>
          <p:cNvSpPr txBox="1">
            <a:spLocks noChangeArrowheads="1"/>
          </p:cNvSpPr>
          <p:nvPr/>
        </p:nvSpPr>
        <p:spPr bwMode="auto">
          <a:xfrm>
            <a:off x="5580063" y="5219700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Part 4: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627313" y="2924175"/>
            <a:ext cx="2592387" cy="1152525"/>
          </a:xfrm>
          <a:prstGeom prst="roundRect">
            <a:avLst/>
          </a:prstGeom>
          <a:solidFill>
            <a:srgbClr val="3E6FD2"/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Windows of opportunities and strategic use of aid modalities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508625" y="5589588"/>
            <a:ext cx="3167063" cy="1152525"/>
          </a:xfrm>
          <a:prstGeom prst="roundRect">
            <a:avLst/>
          </a:prstGeom>
          <a:solidFill>
            <a:srgbClr val="3E6FD2"/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Looking forward: What next for EU support to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decentralisation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in the region</a:t>
            </a:r>
          </a:p>
        </p:txBody>
      </p:sp>
      <p:sp>
        <p:nvSpPr>
          <p:cNvPr id="17417" name="TextBox 22"/>
          <p:cNvSpPr txBox="1">
            <a:spLocks noChangeArrowheads="1"/>
          </p:cNvSpPr>
          <p:nvPr/>
        </p:nvSpPr>
        <p:spPr bwMode="auto">
          <a:xfrm>
            <a:off x="2627313" y="2565400"/>
            <a:ext cx="194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Part 3: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940425" y="1268413"/>
            <a:ext cx="3203575" cy="2881312"/>
          </a:xfrm>
          <a:prstGeom prst="roundRect">
            <a:avLst/>
          </a:prstGeom>
          <a:noFill/>
          <a:ln>
            <a:noFill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175">
              <a:defRPr/>
            </a:pPr>
            <a:r>
              <a:rPr lang="en-US" sz="1800" b="1" u="sng" dirty="0">
                <a:solidFill>
                  <a:schemeClr val="bg1"/>
                </a:solidFill>
                <a:latin typeface="Verdana" pitchFamily="34" charset="0"/>
              </a:rPr>
              <a:t>RED THREAD:</a:t>
            </a:r>
          </a:p>
          <a:p>
            <a:pPr marL="3175">
              <a:defRPr/>
            </a:pPr>
            <a:r>
              <a:rPr lang="en-US" sz="1800" b="1" dirty="0">
                <a:solidFill>
                  <a:schemeClr val="bg1"/>
                </a:solidFill>
                <a:latin typeface="Verdana" pitchFamily="34" charset="0"/>
              </a:rPr>
              <a:t>How to support endogenous dynamics and liberate the potential of local authorities as partners and actors in EU support to </a:t>
            </a:r>
            <a:r>
              <a:rPr lang="en-US" sz="1800" b="1" dirty="0" err="1">
                <a:solidFill>
                  <a:schemeClr val="bg1"/>
                </a:solidFill>
                <a:latin typeface="Verdana" pitchFamily="34" charset="0"/>
              </a:rPr>
              <a:t>decentralisaiton</a:t>
            </a:r>
            <a:r>
              <a:rPr lang="en-US" sz="1800" b="1" dirty="0">
                <a:solidFill>
                  <a:schemeClr val="bg1"/>
                </a:solidFill>
                <a:latin typeface="Verdana" pitchFamily="34" charset="0"/>
              </a:rPr>
              <a:t> strategies?</a:t>
            </a:r>
          </a:p>
        </p:txBody>
      </p:sp>
      <p:sp>
        <p:nvSpPr>
          <p:cNvPr id="28683" name="Title 3"/>
          <p:cNvSpPr>
            <a:spLocks noGrp="1"/>
          </p:cNvSpPr>
          <p:nvPr>
            <p:ph type="title"/>
          </p:nvPr>
        </p:nvSpPr>
        <p:spPr>
          <a:xfrm>
            <a:off x="0" y="1125538"/>
            <a:ext cx="4427538" cy="1079500"/>
          </a:xfrm>
        </p:spPr>
        <p:txBody>
          <a:bodyPr anchor="t"/>
          <a:lstStyle/>
          <a:p>
            <a:pPr algn="ctr"/>
            <a:r>
              <a:rPr lang="fr-CA">
                <a:latin typeface="Verdana" charset="0"/>
              </a:rPr>
              <a:t>The </a:t>
            </a:r>
            <a:r>
              <a:rPr lang="fr-CA">
                <a:solidFill>
                  <a:srgbClr val="FF0000"/>
                </a:solidFill>
                <a:latin typeface="Verdana" charset="0"/>
              </a:rPr>
              <a:t>‘fil rouge’ </a:t>
            </a:r>
            <a:br>
              <a:rPr lang="fr-CA">
                <a:solidFill>
                  <a:srgbClr val="FF0000"/>
                </a:solidFill>
                <a:latin typeface="Verdana" charset="0"/>
              </a:rPr>
            </a:br>
            <a:r>
              <a:rPr lang="fr-CA">
                <a:latin typeface="Verdana" charset="0"/>
              </a:rPr>
              <a:t>of the seminar</a:t>
            </a:r>
          </a:p>
        </p:txBody>
      </p:sp>
      <p:cxnSp>
        <p:nvCxnSpPr>
          <p:cNvPr id="17420" name="Straight Connector 13"/>
          <p:cNvCxnSpPr>
            <a:cxnSpLocks noChangeShapeType="1"/>
            <a:stCxn id="11" idx="2"/>
          </p:cNvCxnSpPr>
          <p:nvPr/>
        </p:nvCxnSpPr>
        <p:spPr bwMode="auto">
          <a:xfrm flipH="1">
            <a:off x="1079500" y="5084763"/>
            <a:ext cx="36513" cy="215900"/>
          </a:xfrm>
          <a:prstGeom prst="line">
            <a:avLst/>
          </a:prstGeom>
          <a:noFill/>
          <a:ln w="38100">
            <a:solidFill>
              <a:srgbClr val="3E6FD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1" name="Straight Connector 27"/>
          <p:cNvCxnSpPr>
            <a:cxnSpLocks noChangeShapeType="1"/>
            <a:stCxn id="16" idx="0"/>
          </p:cNvCxnSpPr>
          <p:nvPr/>
        </p:nvCxnSpPr>
        <p:spPr bwMode="auto">
          <a:xfrm flipH="1" flipV="1">
            <a:off x="2555875" y="5157788"/>
            <a:ext cx="576263" cy="574675"/>
          </a:xfrm>
          <a:prstGeom prst="line">
            <a:avLst/>
          </a:prstGeom>
          <a:noFill/>
          <a:ln w="38100">
            <a:solidFill>
              <a:srgbClr val="3E6FD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2" name="Straight Connector 30"/>
          <p:cNvCxnSpPr>
            <a:cxnSpLocks noChangeShapeType="1"/>
            <a:endCxn id="20" idx="2"/>
          </p:cNvCxnSpPr>
          <p:nvPr/>
        </p:nvCxnSpPr>
        <p:spPr bwMode="auto">
          <a:xfrm flipV="1">
            <a:off x="3492500" y="4076700"/>
            <a:ext cx="431800" cy="288925"/>
          </a:xfrm>
          <a:prstGeom prst="line">
            <a:avLst/>
          </a:prstGeom>
          <a:noFill/>
          <a:ln w="38100">
            <a:solidFill>
              <a:srgbClr val="3E6FD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3" name="Straight Connector 33"/>
          <p:cNvCxnSpPr>
            <a:cxnSpLocks noChangeShapeType="1"/>
            <a:stCxn id="21" idx="0"/>
          </p:cNvCxnSpPr>
          <p:nvPr/>
        </p:nvCxnSpPr>
        <p:spPr bwMode="auto">
          <a:xfrm flipH="1" flipV="1">
            <a:off x="5435600" y="4581525"/>
            <a:ext cx="1657350" cy="1008063"/>
          </a:xfrm>
          <a:prstGeom prst="line">
            <a:avLst/>
          </a:prstGeom>
          <a:noFill/>
          <a:ln w="38100">
            <a:solidFill>
              <a:srgbClr val="3E6FD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411" grpId="0"/>
      <p:bldP spid="16" grpId="0" animBg="1"/>
      <p:bldP spid="17413" grpId="0"/>
      <p:bldP spid="17414" grpId="0"/>
      <p:bldP spid="20" grpId="0" animBg="1"/>
      <p:bldP spid="21" grpId="0" animBg="1"/>
      <p:bldP spid="17417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Message 1 :  Make sure you’re well equipped to enter the </a:t>
            </a:r>
            <a:r>
              <a:rPr lang="en-US" sz="2400" dirty="0" err="1" smtClean="0"/>
              <a:t>decentralisation</a:t>
            </a:r>
            <a:r>
              <a:rPr lang="en-US" sz="2400" dirty="0" smtClean="0"/>
              <a:t> arena</a:t>
            </a:r>
            <a:endParaRPr lang="en-US" sz="2400" dirty="0"/>
          </a:p>
        </p:txBody>
      </p:sp>
      <p:pic>
        <p:nvPicPr>
          <p:cNvPr id="4" name="1. toro in arena.jpg" descr="/Users/JB/Downloads/1. toro in arena.jp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" b="8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904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How to navigate </a:t>
            </a:r>
            <a:r>
              <a:rPr lang="en-US" dirty="0">
                <a:latin typeface="Verdana" charset="0"/>
              </a:rPr>
              <a:t>the </a:t>
            </a:r>
            <a:r>
              <a:rPr lang="en-US" dirty="0" smtClean="0">
                <a:latin typeface="Verdana" charset="0"/>
              </a:rPr>
              <a:t>minefield?</a:t>
            </a:r>
            <a:endParaRPr lang="en-US" dirty="0">
              <a:latin typeface="Verdana" charset="0"/>
            </a:endParaRPr>
          </a:p>
        </p:txBody>
      </p:sp>
      <p:sp>
        <p:nvSpPr>
          <p:cNvPr id="23554" name="Horizontal Scroll 3"/>
          <p:cNvSpPr>
            <a:spLocks noChangeArrowheads="1"/>
          </p:cNvSpPr>
          <p:nvPr/>
        </p:nvSpPr>
        <p:spPr bwMode="auto">
          <a:xfrm>
            <a:off x="4859338" y="4508500"/>
            <a:ext cx="1143000" cy="1033463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sp>
        <p:nvSpPr>
          <p:cNvPr id="23555" name="Wave 4"/>
          <p:cNvSpPr>
            <a:spLocks noChangeArrowheads="1"/>
          </p:cNvSpPr>
          <p:nvPr/>
        </p:nvSpPr>
        <p:spPr bwMode="auto">
          <a:xfrm>
            <a:off x="4643438" y="3789363"/>
            <a:ext cx="914400" cy="914400"/>
          </a:xfrm>
          <a:prstGeom prst="wave">
            <a:avLst>
              <a:gd name="adj1" fmla="val 125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pic>
        <p:nvPicPr>
          <p:cNvPr id="23556" name="Picture 1" descr="minefie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03"/>
          <a:stretch>
            <a:fillRect/>
          </a:stretch>
        </p:blipFill>
        <p:spPr bwMode="auto">
          <a:xfrm>
            <a:off x="1475656" y="2060848"/>
            <a:ext cx="6553200" cy="4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7504" y="2924944"/>
            <a:ext cx="865187" cy="57626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en-US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1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Verdana" charset="0"/>
              </a:rPr>
              <a:t>        </a:t>
            </a:r>
            <a:r>
              <a:rPr lang="en-US" sz="2400" i="1" dirty="0" smtClean="0">
                <a:solidFill>
                  <a:srgbClr val="008000"/>
                </a:solidFill>
                <a:latin typeface="Verdana" charset="0"/>
              </a:rPr>
              <a:t>       We need some sort of PEA </a:t>
            </a:r>
            <a:br>
              <a:rPr lang="en-US" sz="2400" i="1" dirty="0" smtClean="0">
                <a:solidFill>
                  <a:srgbClr val="008000"/>
                </a:solidFill>
                <a:latin typeface="Verdana" charset="0"/>
              </a:rPr>
            </a:br>
            <a:r>
              <a:rPr lang="en-US" sz="2400" i="1" dirty="0" smtClean="0">
                <a:solidFill>
                  <a:srgbClr val="008000"/>
                </a:solidFill>
                <a:latin typeface="Verdana" charset="0"/>
              </a:rPr>
              <a:t>and access to various forms of knowledge</a:t>
            </a:r>
            <a:endParaRPr lang="en-US" sz="2400" i="1" dirty="0">
              <a:solidFill>
                <a:srgbClr val="008000"/>
              </a:solidFill>
              <a:latin typeface="Verdana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960961"/>
          </a:xfrm>
        </p:spPr>
        <p:txBody>
          <a:bodyPr/>
          <a:lstStyle/>
          <a:p>
            <a:pPr>
              <a:buClr>
                <a:schemeClr val="tx1"/>
              </a:buClr>
              <a:buFont typeface="Wingdings" charset="2"/>
              <a:buChar char="ü"/>
            </a:pPr>
            <a:r>
              <a:rPr lang="en-GB" dirty="0" smtClean="0">
                <a:latin typeface="Verdana" charset="0"/>
              </a:rPr>
              <a:t>MENU OF OPTIONS:   Intuitive analysis, PEA exercises, conflict analysis</a:t>
            </a:r>
          </a:p>
          <a:p>
            <a:pPr marL="0" indent="0">
              <a:buClr>
                <a:schemeClr val="tx1"/>
              </a:buClr>
              <a:buNone/>
            </a:pPr>
            <a:endParaRPr lang="en-GB" dirty="0">
              <a:latin typeface="Verdana" charset="0"/>
            </a:endParaRPr>
          </a:p>
          <a:p>
            <a:pPr>
              <a:buClr>
                <a:schemeClr val="tx1"/>
              </a:buClr>
              <a:buFont typeface="Wingdings" charset="2"/>
              <a:buChar char="ü"/>
            </a:pPr>
            <a:r>
              <a:rPr lang="en-GB" dirty="0" smtClean="0">
                <a:latin typeface="Verdana" charset="0"/>
              </a:rPr>
              <a:t>DIFFERENT SOURCES OF LOCAL KNOWLEDGE (e.g. huge potential CSOs)</a:t>
            </a:r>
          </a:p>
          <a:p>
            <a:pPr marL="0" indent="0">
              <a:buClr>
                <a:schemeClr val="tx1"/>
              </a:buClr>
              <a:buNone/>
            </a:pPr>
            <a:endParaRPr lang="en-GB" dirty="0" smtClean="0">
              <a:latin typeface="Verdana" charset="0"/>
            </a:endParaRPr>
          </a:p>
          <a:p>
            <a:pPr>
              <a:buClr>
                <a:schemeClr val="tx1"/>
              </a:buClr>
              <a:buFont typeface="Wingdings" charset="2"/>
              <a:buChar char="ü"/>
            </a:pPr>
            <a:r>
              <a:rPr lang="en-GB" dirty="0" smtClean="0">
                <a:latin typeface="Verdana" charset="0"/>
              </a:rPr>
              <a:t>STRATEGIC ALLIANCES WITH LG ASSOCIATIONS AND KNOWLEDGE INSTITUTIONS</a:t>
            </a:r>
            <a:endParaRPr lang="en-GB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6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648989"/>
          </a:xfrm>
        </p:spPr>
        <p:txBody>
          <a:bodyPr/>
          <a:lstStyle/>
          <a:p>
            <a:r>
              <a:rPr lang="en-US" sz="2400" dirty="0" smtClean="0">
                <a:latin typeface="Verdana" charset="0"/>
              </a:rPr>
              <a:t>        </a:t>
            </a:r>
            <a:r>
              <a:rPr lang="en-US" sz="2400" i="1" dirty="0" smtClean="0">
                <a:solidFill>
                  <a:srgbClr val="008000"/>
                </a:solidFill>
                <a:latin typeface="Verdana" charset="0"/>
              </a:rPr>
              <a:t>  </a:t>
            </a:r>
            <a:r>
              <a:rPr lang="en-US" sz="2400" i="1" dirty="0">
                <a:solidFill>
                  <a:srgbClr val="008000"/>
                </a:solidFill>
                <a:latin typeface="Verdana" charset="0"/>
              </a:rPr>
              <a:t> </a:t>
            </a:r>
            <a:r>
              <a:rPr lang="en-US" sz="2400" i="1" dirty="0" smtClean="0">
                <a:solidFill>
                  <a:srgbClr val="008000"/>
                </a:solidFill>
                <a:latin typeface="Verdana" charset="0"/>
              </a:rPr>
              <a:t>We need the right INCENTIVES </a:t>
            </a:r>
            <a:br>
              <a:rPr lang="en-US" sz="2400" i="1" dirty="0" smtClean="0">
                <a:solidFill>
                  <a:srgbClr val="008000"/>
                </a:solidFill>
                <a:latin typeface="Verdana" charset="0"/>
              </a:rPr>
            </a:br>
            <a:r>
              <a:rPr lang="en-US" sz="2400" i="1" dirty="0">
                <a:solidFill>
                  <a:srgbClr val="008000"/>
                </a:solidFill>
                <a:latin typeface="Verdana" charset="0"/>
              </a:rPr>
              <a:t> </a:t>
            </a:r>
            <a:r>
              <a:rPr lang="en-US" sz="2400" i="1" dirty="0" smtClean="0">
                <a:solidFill>
                  <a:srgbClr val="008000"/>
                </a:solidFill>
                <a:latin typeface="Verdana" charset="0"/>
              </a:rPr>
              <a:t>               to apply knowledge</a:t>
            </a:r>
            <a:endParaRPr lang="en-US" sz="2400" i="1" dirty="0">
              <a:solidFill>
                <a:srgbClr val="008000"/>
              </a:solidFill>
              <a:latin typeface="Verdana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76465"/>
          </a:xfrm>
        </p:spPr>
        <p:txBody>
          <a:bodyPr/>
          <a:lstStyle/>
          <a:p>
            <a:pPr>
              <a:buClr>
                <a:schemeClr val="tx1"/>
              </a:buClr>
              <a:buFont typeface="Wingdings" charset="2"/>
              <a:buChar char="ü"/>
            </a:pPr>
            <a:r>
              <a:rPr lang="en-GB" dirty="0" smtClean="0">
                <a:latin typeface="Verdana" charset="0"/>
              </a:rPr>
              <a:t>Space and time to engage with the actors</a:t>
            </a:r>
          </a:p>
          <a:p>
            <a:pPr>
              <a:buClr>
                <a:schemeClr val="tx1"/>
              </a:buClr>
              <a:buFont typeface="Wingdings" charset="2"/>
              <a:buChar char="ü"/>
            </a:pPr>
            <a:endParaRPr lang="en-GB" dirty="0">
              <a:latin typeface="Verdana" charset="0"/>
            </a:endParaRPr>
          </a:p>
          <a:p>
            <a:pPr>
              <a:buClr>
                <a:schemeClr val="tx1"/>
              </a:buClr>
              <a:buFont typeface="Wingdings" charset="2"/>
              <a:buChar char="ü"/>
            </a:pPr>
            <a:r>
              <a:rPr lang="en-GB" dirty="0" smtClean="0">
                <a:latin typeface="Verdana" charset="0"/>
              </a:rPr>
              <a:t>Support from </a:t>
            </a:r>
            <a:r>
              <a:rPr lang="en-GB" dirty="0" err="1" smtClean="0">
                <a:latin typeface="Verdana" charset="0"/>
              </a:rPr>
              <a:t>sectoral</a:t>
            </a:r>
            <a:r>
              <a:rPr lang="en-GB" dirty="0" smtClean="0">
                <a:latin typeface="Verdana" charset="0"/>
              </a:rPr>
              <a:t> and political units within the EU delegation</a:t>
            </a:r>
          </a:p>
          <a:p>
            <a:pPr>
              <a:buClr>
                <a:schemeClr val="tx1"/>
              </a:buClr>
              <a:buFont typeface="Wingdings" charset="2"/>
              <a:buChar char="ü"/>
            </a:pPr>
            <a:endParaRPr lang="en-GB" dirty="0">
              <a:latin typeface="Verdana" charset="0"/>
            </a:endParaRPr>
          </a:p>
          <a:p>
            <a:pPr>
              <a:buClr>
                <a:schemeClr val="tx1"/>
              </a:buClr>
              <a:buFont typeface="Wingdings" charset="2"/>
              <a:buChar char="ü"/>
            </a:pPr>
            <a:r>
              <a:rPr lang="en-GB" dirty="0" smtClean="0">
                <a:latin typeface="Verdana" charset="0"/>
              </a:rPr>
              <a:t>A clear mandate from the institution to engage in these “messy” political and institutional change processes</a:t>
            </a:r>
          </a:p>
          <a:p>
            <a:pPr>
              <a:buClr>
                <a:schemeClr val="tx1"/>
              </a:buClr>
              <a:buFont typeface="Wingdings" charset="2"/>
              <a:buChar char="ü"/>
            </a:pPr>
            <a:endParaRPr lang="en-GB" dirty="0">
              <a:latin typeface="Verdana" charset="0"/>
            </a:endParaRPr>
          </a:p>
          <a:p>
            <a:pPr>
              <a:buClr>
                <a:schemeClr val="tx1"/>
              </a:buClr>
              <a:buFont typeface="Wingdings" charset="2"/>
              <a:buChar char="ü"/>
            </a:pPr>
            <a:r>
              <a:rPr lang="en-GB" dirty="0" smtClean="0">
                <a:latin typeface="Verdana" charset="0"/>
              </a:rPr>
              <a:t>Courage (as there will be no quick outcomes)</a:t>
            </a:r>
          </a:p>
          <a:p>
            <a:pPr>
              <a:buClr>
                <a:schemeClr val="tx1"/>
              </a:buClr>
              <a:buFont typeface="Wingdings" charset="2"/>
              <a:buChar char="ü"/>
            </a:pPr>
            <a:endParaRPr lang="en-GB" dirty="0">
              <a:latin typeface="Verdana" charset="0"/>
            </a:endParaRPr>
          </a:p>
          <a:p>
            <a:pPr>
              <a:buClr>
                <a:schemeClr val="tx1"/>
              </a:buClr>
              <a:buFont typeface="Wingdings" charset="2"/>
              <a:buChar char="ü"/>
            </a:pPr>
            <a:endParaRPr lang="en-GB" dirty="0" smtClean="0">
              <a:latin typeface="Verdana" charset="0"/>
            </a:endParaRPr>
          </a:p>
          <a:p>
            <a:pPr>
              <a:buClr>
                <a:schemeClr val="tx1"/>
              </a:buClr>
              <a:buFont typeface="Wingdings" charset="2"/>
              <a:buChar char="ü"/>
            </a:pPr>
            <a:endParaRPr lang="en-GB" dirty="0">
              <a:latin typeface="Verdana" charset="0"/>
            </a:endParaRPr>
          </a:p>
          <a:p>
            <a:pPr>
              <a:buClr>
                <a:schemeClr val="tx1"/>
              </a:buClr>
              <a:buFont typeface="Wingdings" charset="2"/>
              <a:buChar char="ü"/>
            </a:pPr>
            <a:endParaRPr lang="en-GB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9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8. look in the mirror (2) (1).gif" descr="/Users/JB/Downloads/8. look in the mirror (2) (1).gif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24" r="-30424"/>
          <a:stretch>
            <a:fillRect/>
          </a:stretch>
        </p:blipFill>
        <p:spPr/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PEAs confront us with our own realities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HQ does not always speak with a single or coherent voice</a:t>
            </a:r>
          </a:p>
        </p:txBody>
      </p:sp>
      <p:pic>
        <p:nvPicPr>
          <p:cNvPr id="30722" name="Picture 5" descr="octopus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06675"/>
            <a:ext cx="43815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1"/>
            <a:ext cx="8229600" cy="648990"/>
          </a:xfrm>
        </p:spPr>
        <p:txBody>
          <a:bodyPr/>
          <a:lstStyle/>
          <a:p>
            <a:r>
              <a:rPr lang="en-US" dirty="0" smtClean="0"/>
              <a:t>We embark on a perilous journey…</a:t>
            </a:r>
            <a:endParaRPr lang="en-US" dirty="0"/>
          </a:p>
        </p:txBody>
      </p:sp>
      <p:pic>
        <p:nvPicPr>
          <p:cNvPr id="4" name="3. catch 22 (2).jpg" descr="/Users/JB/Downloads/3. catch 22 (2).jp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7" b="13377"/>
          <a:stretch>
            <a:fillRect/>
          </a:stretch>
        </p:blipFill>
        <p:spPr>
          <a:xfrm>
            <a:off x="457200" y="2276873"/>
            <a:ext cx="8229600" cy="3744516"/>
          </a:xfrm>
        </p:spPr>
      </p:pic>
    </p:spTree>
    <p:extLst>
      <p:ext uri="{BB962C8B-B14F-4D97-AF65-F5344CB8AC3E}">
        <p14:creationId xmlns:p14="http://schemas.microsoft.com/office/powerpoint/2010/main" val="108419328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10909</TotalTime>
  <Words>583</Words>
  <Application>Microsoft Macintosh PowerPoint</Application>
  <PresentationFormat>On-screen Show (4:3)</PresentationFormat>
  <Paragraphs>106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Slide_Master</vt:lpstr>
      <vt:lpstr>Summary  – Day 2</vt:lpstr>
      <vt:lpstr>PowerPoint Presentation</vt:lpstr>
      <vt:lpstr>Message 1 :  Make sure you’re well equipped to enter the decentralisation arena</vt:lpstr>
      <vt:lpstr>How to navigate the minefield?</vt:lpstr>
      <vt:lpstr>               We need some sort of PEA  and access to various forms of knowledge</vt:lpstr>
      <vt:lpstr>           We need the right INCENTIVES                  to apply knowledge</vt:lpstr>
      <vt:lpstr>PEAs confront us with our own realities</vt:lpstr>
      <vt:lpstr>HQ does not always speak with a single or coherent voice</vt:lpstr>
      <vt:lpstr>We embark on a perilous journey…</vt:lpstr>
      <vt:lpstr>PowerPoint Presentation</vt:lpstr>
      <vt:lpstr>Message 3: Autonomy and Accountability are hard nuts to crack but they are key to unleash local level potential </vt:lpstr>
      <vt:lpstr>The balance between central gov control and local gov autonomy will and should constantly shift</vt:lpstr>
      <vt:lpstr> </vt:lpstr>
      <vt:lpstr>     NEED FOR A PRO-ACTIVE ROLE         OF LOCAL AUTHORITIES</vt:lpstr>
      <vt:lpstr>Laboratory approach to promoting autonomy and accountability</vt:lpstr>
      <vt:lpstr>Look for the (small) cracks that can create an opening</vt:lpstr>
      <vt:lpstr>INNOVATION IS KEY TO UNLOCK POTENTIAL</vt:lpstr>
      <vt:lpstr>Let the development genie out of the bottle</vt:lpstr>
      <vt:lpstr>          Message 4:     Rethink the donor framework for engaging strategically with LAs</vt:lpstr>
      <vt:lpstr>The ‘fil rouge’  of the seminar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Jean Bossuyt</cp:lastModifiedBy>
  <cp:revision>260</cp:revision>
  <cp:lastPrinted>2013-07-01T09:53:08Z</cp:lastPrinted>
  <dcterms:created xsi:type="dcterms:W3CDTF">2012-07-02T07:49:52Z</dcterms:created>
  <dcterms:modified xsi:type="dcterms:W3CDTF">2013-11-13T05:56:13Z</dcterms:modified>
</cp:coreProperties>
</file>