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9" r:id="rId2"/>
    <p:sldId id="566" r:id="rId3"/>
    <p:sldId id="603" r:id="rId4"/>
    <p:sldId id="597" r:id="rId5"/>
    <p:sldId id="608" r:id="rId6"/>
    <p:sldId id="606" r:id="rId7"/>
    <p:sldId id="602" r:id="rId8"/>
    <p:sldId id="539" r:id="rId9"/>
    <p:sldId id="551" r:id="rId10"/>
    <p:sldId id="569" r:id="rId11"/>
    <p:sldId id="604" r:id="rId12"/>
    <p:sldId id="607" r:id="rId13"/>
    <p:sldId id="601" r:id="rId14"/>
    <p:sldId id="577" r:id="rId15"/>
    <p:sldId id="574" r:id="rId16"/>
    <p:sldId id="578" r:id="rId17"/>
    <p:sldId id="520" r:id="rId18"/>
    <p:sldId id="586" r:id="rId19"/>
    <p:sldId id="561" r:id="rId20"/>
    <p:sldId id="562" r:id="rId21"/>
    <p:sldId id="563" r:id="rId22"/>
    <p:sldId id="564" r:id="rId23"/>
    <p:sldId id="588" r:id="rId2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MS PGothic"/>
        <a:cs typeface="MS P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ane Loquai" initials="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24C"/>
    <a:srgbClr val="0F549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86400" autoAdjust="0"/>
  </p:normalViewPr>
  <p:slideViewPr>
    <p:cSldViewPr>
      <p:cViewPr>
        <p:scale>
          <a:sx n="100" d="100"/>
          <a:sy n="100" d="100"/>
        </p:scale>
        <p:origin x="-6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297" y="0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88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297" y="9444988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9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1B93D7A-3461-48A4-86D0-76EA0A4A3B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3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297" y="0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12" y="4722494"/>
            <a:ext cx="5446391" cy="447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88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defTabSz="915988">
              <a:defRPr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297" y="9444988"/>
            <a:ext cx="2949733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defTabSz="91598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BE9CECC-0F69-40AF-9B22-0F98DE4A1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565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9" charset="0"/>
        <a:ea typeface="MS PGothic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50825" indent="-288779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55116" indent="-231023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17162" indent="-231023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79208" indent="-231023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41255" indent="-2310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3003301" indent="-2310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65347" indent="-2310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927394" indent="-23102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0450B20-B29B-984D-8937-3FC7C1B1B70C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AA6381AD-B953-CF49-A4F3-2C7009EEAB8A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C3DAC08-F06A-734F-A846-347DF9B712A9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BE" smtClean="0">
                <a:latin typeface="Arial" charset="0"/>
              </a:rPr>
              <a:t>Finance didn’ follow fonctions</a:t>
            </a:r>
          </a:p>
          <a:p>
            <a:r>
              <a:rPr lang="fr-BE" smtClean="0">
                <a:latin typeface="Arial" charset="0"/>
              </a:rPr>
              <a:t>No Human ressources policy at SN level </a:t>
            </a:r>
          </a:p>
          <a:p>
            <a:r>
              <a:rPr lang="fr-BE" smtClean="0">
                <a:latin typeface="Arial" charset="0"/>
              </a:rPr>
              <a:t>Grants </a:t>
            </a:r>
          </a:p>
          <a:p>
            <a:r>
              <a:rPr lang="fr-BE" smtClean="0">
                <a:latin typeface="Arial" charset="0"/>
              </a:rPr>
              <a:t>Requiere the establishment of a project facilitating unit (Not PIU!)</a:t>
            </a:r>
          </a:p>
          <a:p>
            <a:r>
              <a:rPr lang="fr-BE" smtClean="0">
                <a:latin typeface="Arial" charset="0"/>
              </a:rPr>
              <a:t>Funding flows at sub-national level done outside the budget  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B8352D2-B372-B94B-9E47-C10B7B95C1CA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9710FEE-E80D-DF49-BE51-02AA8E21EE21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AA65568B-E8BC-B345-BC27-8211EEF3C1B9}" type="slidenum">
              <a:rPr lang="en-GB">
                <a:latin typeface="Times New Roman" charset="0"/>
                <a:cs typeface="Times New Roman" charset="0"/>
              </a:rPr>
              <a:pPr algn="r" eaLnBrk="1" hangingPunct="1"/>
              <a:t>18</a:t>
            </a:fld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0462" cy="37290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92416" indent="-37534484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6pPr>
            <a:lvl7pPr marL="915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7pPr>
            <a:lvl8pPr marL="13737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fld id="{BE67BAAC-F5CE-4F83-8390-A0712A91DD63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92416" indent="-37534484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6pPr>
            <a:lvl7pPr marL="915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7pPr>
            <a:lvl8pPr marL="13737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fld id="{BE67BAAC-F5CE-4F83-8390-A0712A91DD63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92416" indent="-37534484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6pPr>
            <a:lvl7pPr marL="915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7pPr>
            <a:lvl8pPr marL="13737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fld id="{BE67BAAC-F5CE-4F83-8390-A0712A91DD63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1pPr>
            <a:lvl2pPr marL="37992416" indent="-37534484"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5pPr>
            <a:lvl6pPr marL="45793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6pPr>
            <a:lvl7pPr marL="915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7pPr>
            <a:lvl8pPr marL="137379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8pPr>
            <a:lvl9pPr marL="1831726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fld id="{BE67BAAC-F5CE-4F83-8390-A0712A91DD63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C418EF6-2D3B-1941-9A08-08DE2D7641AD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If the devolution of authority to the municipalities with their elected mayors was to be successful, they would have to learn to do a very complex job that they had never done before. : plan and manage the myriad complexities of converting a budget into service delivering whilst building an infrastructure of delivery and engaging the specialist in their respective services to be delivered. </a:t>
            </a:r>
          </a:p>
          <a:p>
            <a:r>
              <a:rPr lang="en-US" smtClean="0">
                <a:latin typeface="Arial" charset="0"/>
              </a:rPr>
              <a:t>As for the project, the municipality was in the driver’s seat: getting the job done was now their job. But as novices, they faced a steep learning curve. The role of the Implementation Unit was precisely to assist the municipalities up this learning curve.</a:t>
            </a:r>
          </a:p>
          <a:p>
            <a:r>
              <a:rPr lang="en-US" smtClean="0">
                <a:latin typeface="Arial" charset="0"/>
              </a:rPr>
              <a:t>help the municipal project managers to deal with them and learn from the experience</a:t>
            </a:r>
            <a:endParaRPr lang="fr-FR" smtClean="0">
              <a:latin typeface="Arial" charset="0"/>
            </a:endParaRPr>
          </a:p>
          <a:p>
            <a:endParaRPr lang="fr-FR" smtClean="0">
              <a:latin typeface="Arial" charset="0"/>
            </a:endParaRPr>
          </a:p>
          <a:p>
            <a:r>
              <a:rPr lang="fr-BE" smtClean="0">
                <a:latin typeface="Arial" charset="0"/>
              </a:rPr>
              <a:t>Requiere the establishment of a project facilitating unit (Not PIU!)</a:t>
            </a:r>
          </a:p>
          <a:p>
            <a:r>
              <a:rPr lang="fr-BE" smtClean="0">
                <a:latin typeface="Arial" charset="0"/>
              </a:rPr>
              <a:t>Fundinf flows at sub-national level done outside the budget  </a:t>
            </a:r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8C861E2-5D76-2F4F-A7BE-7A80894060B1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17DF3F08-9E12-4249-8A78-AAAC0D890903}" type="slidenum">
              <a:rPr lang="en-GB">
                <a:latin typeface="Times New Roman" charset="0"/>
                <a:cs typeface="Times New Roman" charset="0"/>
              </a:rPr>
              <a:pPr algn="r" eaLnBrk="1" hangingPunct="1"/>
              <a:t>5</a:t>
            </a:fld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0462" cy="372903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3291CFC-EEED-C140-93C8-9ED0F6BD37C1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D3AFCD-4AFD-304F-9DA7-C412C00856DB}" type="slidenum">
              <a:rPr lang="en-GB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GB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82CD5584-42AB-7543-B55C-82C0AE4029E6}" type="slidenum">
              <a:rPr lang="en-GB">
                <a:latin typeface="Times New Roman" charset="0"/>
                <a:cs typeface="Times New Roman" charset="0"/>
              </a:rPr>
              <a:pPr algn="r" eaLnBrk="1" hangingPunct="1"/>
              <a:t>11</a:t>
            </a:fld>
            <a:endParaRPr lang="en-GB">
              <a:latin typeface="Times New Roman" charset="0"/>
              <a:cs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70462" cy="372903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5988"/>
            <a:ext cx="498951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8856-4082-4839-A230-A33995CA8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3B48-B63C-4A11-A78F-7022152559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2"/>
          <p:cNvSpPr>
            <a:spLocks noChangeShapeType="1"/>
          </p:cNvSpPr>
          <p:nvPr userDrawn="1"/>
        </p:nvSpPr>
        <p:spPr bwMode="auto">
          <a:xfrm>
            <a:off x="4252913" y="1233488"/>
            <a:ext cx="630237" cy="0"/>
          </a:xfrm>
          <a:prstGeom prst="line">
            <a:avLst/>
          </a:prstGeom>
          <a:noFill/>
          <a:ln w="38100">
            <a:solidFill>
              <a:srgbClr val="BF4B36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fr-FR"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Picture 25" descr="footer_white_transparent_en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60850" y="6596063"/>
            <a:ext cx="611188" cy="252412"/>
          </a:xfrm>
          <a:prstGeom prst="rect">
            <a:avLst/>
          </a:prstGeom>
          <a:solidFill>
            <a:srgbClr val="BF4B36"/>
          </a:solidFill>
          <a:ln w="9525">
            <a:solidFill>
              <a:srgbClr val="BF4B36"/>
            </a:solidFill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8618EE1-B93B-0440-9FA6-42F8EE5FB2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7EA9-8C57-4EF8-B237-872EB1786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EAC9-3CB5-44DC-B46D-7F06DC4E46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F3D6-D8D1-4272-BC7A-6504A1040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3FA9-1420-4C37-BA28-D7549C87E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73E5B-1FF7-4C51-BC44-EACD530215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25D1-8248-4CE2-A1CA-532AA04CB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A5E10-7E0D-42FC-B013-E9FD9526FE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7AFC-4AD1-4512-B7C2-F791A96089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2349A11-17CD-4A58-9164-72E5AE4A7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  <p:sldLayoutId id="214748365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/>
          <a:cs typeface="MS PGothic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/>
          <a:cs typeface="MS PGothic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/>
          <a:cs typeface="MS PGothic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/>
          <a:cs typeface="MS PGothic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  <a:ea typeface="MS PGothic"/>
          <a:cs typeface="MS PGothic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9" charset="0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MS PGothic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9" charset="0"/>
          <a:ea typeface="ＭＳ Ｐゴシック" pitchFamily="39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7950" y="404813"/>
            <a:ext cx="8863013" cy="4679950"/>
          </a:xfrm>
        </p:spPr>
        <p:txBody>
          <a:bodyPr/>
          <a:lstStyle/>
          <a:p>
            <a:pPr indent="0" algn="ctr" eaLnBrk="1" hangingPunct="1"/>
            <a: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sz="2400" dirty="0">
                <a:latin typeface="Verdana" charset="0"/>
                <a:ea typeface="MS PGothic" charset="0"/>
              </a:rPr>
              <a:t/>
            </a:r>
            <a:br>
              <a:rPr lang="en-GB" sz="2400" dirty="0">
                <a:latin typeface="Verdana" charset="0"/>
                <a:ea typeface="MS PGothic" charset="0"/>
              </a:rPr>
            </a:br>
            <a:r>
              <a:rPr lang="en-GB" sz="2400" dirty="0">
                <a:latin typeface="Verdana" charset="0"/>
                <a:ea typeface="MS PGothic" charset="0"/>
              </a:rPr>
              <a:t>Session </a:t>
            </a:r>
            <a:r>
              <a:rPr lang="en-GB" sz="2400" dirty="0" smtClean="0">
                <a:latin typeface="Verdana" charset="0"/>
                <a:ea typeface="MS PGothic" charset="0"/>
              </a:rPr>
              <a:t>4.1. </a:t>
            </a:r>
            <a:r>
              <a:rPr lang="en-GB" sz="2400" dirty="0">
                <a:latin typeface="Verdana" charset="0"/>
                <a:ea typeface="MS PGothic" charset="0"/>
              </a:rPr>
              <a:t/>
            </a:r>
            <a:br>
              <a:rPr lang="en-GB" sz="2400" dirty="0">
                <a:latin typeface="Verdana" charset="0"/>
                <a:ea typeface="MS PGothic" charset="0"/>
              </a:rPr>
            </a:br>
            <a:r>
              <a:rPr lang="en-GB" sz="2400" dirty="0" smtClean="0">
                <a:latin typeface="Verdana" charset="0"/>
                <a:ea typeface="MS PGothic" charset="0"/>
              </a:rPr>
              <a:t>Choosing suitable aid modalities in support to LDD: time to revalue “smart projects”</a:t>
            </a:r>
            <a:br>
              <a:rPr lang="en-GB" sz="2400" dirty="0" smtClean="0">
                <a:latin typeface="Verdana" charset="0"/>
                <a:ea typeface="MS PGothic" charset="0"/>
              </a:rPr>
            </a:br>
            <a:r>
              <a:rPr lang="en-GB" sz="2400" dirty="0" smtClean="0">
                <a:latin typeface="Verdana" charset="0"/>
                <a:ea typeface="MS PGothic" charset="0"/>
              </a:rPr>
              <a:t/>
            </a:r>
            <a:br>
              <a:rPr lang="en-GB" sz="2400" dirty="0" smtClean="0">
                <a:latin typeface="Verdana" charset="0"/>
                <a:ea typeface="MS PGothic" charset="0"/>
              </a:rPr>
            </a:br>
            <a:r>
              <a:rPr lang="en-GB" sz="2400" dirty="0"/>
              <a:t>insights from </a:t>
            </a:r>
            <a:r>
              <a:rPr lang="en-GB" sz="2400" dirty="0" smtClean="0"/>
              <a:t>practice: The ACORDS Program (Madagascar) </a:t>
            </a:r>
            <a:br>
              <a:rPr lang="en-GB" sz="2400" dirty="0" smtClean="0"/>
            </a:br>
            <a:r>
              <a:rPr lang="en-GB" sz="2400" dirty="0" smtClean="0">
                <a:latin typeface="Verdana" charset="0"/>
                <a:ea typeface="MS PGothic" charset="0"/>
              </a:rPr>
              <a:t>Jorge </a:t>
            </a:r>
            <a:r>
              <a:rPr lang="en-GB" sz="2400" dirty="0">
                <a:latin typeface="Verdana" charset="0"/>
                <a:ea typeface="MS PGothic" charset="0"/>
              </a:rPr>
              <a:t>Rodríguez Bilbao </a:t>
            </a:r>
            <a:br>
              <a:rPr lang="en-GB" sz="2400" dirty="0">
                <a:latin typeface="Verdana" charset="0"/>
                <a:ea typeface="MS PGothic" charset="0"/>
              </a:rPr>
            </a:br>
            <a:r>
              <a:rPr lang="en-GB" sz="2400" dirty="0">
                <a:latin typeface="Verdana" charset="0"/>
                <a:ea typeface="MS PGothic" charset="0"/>
              </a:rPr>
              <a:t>DEVCO UNIT  B2</a:t>
            </a:r>
            <a:br>
              <a:rPr lang="en-GB" sz="2400" dirty="0">
                <a:latin typeface="Verdana" charset="0"/>
                <a:ea typeface="MS PGothic" charset="0"/>
              </a:rPr>
            </a:br>
            <a:r>
              <a:rPr lang="en-GB" sz="2400" dirty="0">
                <a:latin typeface="Verdana" charset="0"/>
                <a:ea typeface="MS PGothic" charset="0"/>
              </a:rPr>
              <a:t>“</a:t>
            </a:r>
            <a:r>
              <a:rPr lang="fr-FR" altLang="ja-JP" sz="2400" dirty="0">
                <a:latin typeface="Verdana" charset="0"/>
                <a:ea typeface="MS PGothic" charset="0"/>
              </a:rPr>
              <a:t>Civil Society and Local </a:t>
            </a:r>
            <a:r>
              <a:rPr lang="fr-FR" altLang="ja-JP" sz="2400" dirty="0" err="1">
                <a:latin typeface="Verdana" charset="0"/>
                <a:ea typeface="MS PGothic" charset="0"/>
              </a:rPr>
              <a:t>Authorities</a:t>
            </a:r>
            <a:r>
              <a:rPr lang="fr-FR" altLang="ja-JP" sz="2400" dirty="0">
                <a:latin typeface="Verdana" charset="0"/>
                <a:ea typeface="MS PGothic" charset="0"/>
              </a:rPr>
              <a:t>"</a:t>
            </a:r>
            <a:r>
              <a:rPr lang="en-GB" altLang="ja-JP" sz="2400" dirty="0">
                <a:latin typeface="Verdana" charset="0"/>
                <a:ea typeface="MS PGothic" charset="0"/>
              </a:rPr>
              <a:t/>
            </a:r>
            <a:br>
              <a:rPr lang="en-GB" altLang="ja-JP" sz="2400" dirty="0">
                <a:latin typeface="Verdana" charset="0"/>
                <a:ea typeface="MS PGothic" charset="0"/>
              </a:rPr>
            </a:br>
            <a:r>
              <a:rPr lang="en-GB" altLang="ja-JP" sz="2400" dirty="0">
                <a:latin typeface="Verdana" charset="0"/>
                <a:ea typeface="MS PGothic" charset="0"/>
              </a:rPr>
              <a:t>EUROPEAN COMMISSION - DG DEVCO </a:t>
            </a:r>
            <a:r>
              <a:rPr lang="en-GB" altLang="ja-JP" sz="2400" dirty="0">
                <a:solidFill>
                  <a:srgbClr val="E7B400"/>
                </a:solidFill>
                <a:latin typeface="Verdana" charset="0"/>
                <a:ea typeface="MS PGothic" charset="0"/>
              </a:rPr>
              <a:t/>
            </a:r>
            <a:br>
              <a:rPr lang="en-GB" altLang="ja-JP" sz="240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REGIONAL SEMINAR on </a:t>
            </a:r>
            <a:b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Decentralisation &amp; Local Governance </a:t>
            </a:r>
            <a:b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In Anglophone and </a:t>
            </a:r>
            <a:r>
              <a:rPr lang="en-GB" altLang="ja-JP" sz="2000" b="0" dirty="0" err="1">
                <a:solidFill>
                  <a:srgbClr val="E7B400"/>
                </a:solidFill>
                <a:latin typeface="Verdana" charset="0"/>
                <a:ea typeface="MS PGothic" charset="0"/>
              </a:rPr>
              <a:t>Lusophone</a:t>
            </a:r>
            <a: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 Africa</a:t>
            </a:r>
            <a:b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</a:br>
            <a:r>
              <a:rPr lang="en-GB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(Nairobi</a:t>
            </a:r>
            <a:r>
              <a:rPr lang="da-DK" altLang="ja-JP" sz="2000" b="0" dirty="0">
                <a:solidFill>
                  <a:srgbClr val="E7B400"/>
                </a:solidFill>
                <a:latin typeface="Verdana" charset="0"/>
                <a:ea typeface="MS PGothic" charset="0"/>
              </a:rPr>
              <a:t>, Kenya, 11-14 November 2013)</a:t>
            </a:r>
            <a:endParaRPr lang="en-GB" sz="2000" b="0" dirty="0">
              <a:latin typeface="Verdan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4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6"/>
          <p:cNvSpPr txBox="1">
            <a:spLocks noChangeArrowheads="1"/>
          </p:cNvSpPr>
          <p:nvPr/>
        </p:nvSpPr>
        <p:spPr bwMode="auto">
          <a:xfrm>
            <a:off x="1042988" y="3429000"/>
            <a:ext cx="865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Text Box 19"/>
          <p:cNvSpPr txBox="1">
            <a:spLocks noChangeArrowheads="1"/>
          </p:cNvSpPr>
          <p:nvPr/>
        </p:nvSpPr>
        <p:spPr bwMode="auto">
          <a:xfrm>
            <a:off x="1619250" y="27082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4" name="Text Box 29"/>
          <p:cNvSpPr txBox="1">
            <a:spLocks noChangeArrowheads="1"/>
          </p:cNvSpPr>
          <p:nvPr/>
        </p:nvSpPr>
        <p:spPr bwMode="auto">
          <a:xfrm>
            <a:off x="1979613" y="260350"/>
            <a:ext cx="590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5" name="Title 1"/>
          <p:cNvSpPr txBox="1">
            <a:spLocks/>
          </p:cNvSpPr>
          <p:nvPr/>
        </p:nvSpPr>
        <p:spPr bwMode="auto">
          <a:xfrm>
            <a:off x="368300" y="184467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1" i="1"/>
              <a:t>	</a:t>
            </a:r>
            <a:r>
              <a:rPr lang="en-US" sz="2400" b="1"/>
              <a:t>LG: The foundations of this building process..</a:t>
            </a:r>
          </a:p>
          <a:p>
            <a:pPr algn="ctr"/>
            <a:r>
              <a:rPr lang="en-US" sz="2400" b="1"/>
              <a:t>	Service delivery: entry door</a:t>
            </a:r>
            <a:endParaRPr lang="en-GB" sz="2400"/>
          </a:p>
          <a:p>
            <a:pPr algn="ctr"/>
            <a:endParaRPr lang="en-US" sz="2400" b="1"/>
          </a:p>
          <a:p>
            <a:pPr algn="ctr"/>
            <a:r>
              <a:rPr lang="en-US" sz="2400" b="1"/>
              <a:t>	</a:t>
            </a:r>
            <a:r>
              <a:rPr lang="en-US" sz="2000" b="1" i="1"/>
              <a:t>……………… </a:t>
            </a:r>
          </a:p>
        </p:txBody>
      </p:sp>
      <p:grpSp>
        <p:nvGrpSpPr>
          <p:cNvPr id="20486" name="Group 33"/>
          <p:cNvGrpSpPr>
            <a:grpSpLocks/>
          </p:cNvGrpSpPr>
          <p:nvPr/>
        </p:nvGrpSpPr>
        <p:grpSpPr bwMode="auto">
          <a:xfrm>
            <a:off x="539750" y="2205038"/>
            <a:ext cx="7416800" cy="4321175"/>
            <a:chOff x="340" y="1162"/>
            <a:chExt cx="4944" cy="2948"/>
          </a:xfrm>
        </p:grpSpPr>
        <p:sp>
          <p:nvSpPr>
            <p:cNvPr id="20490" name="WordArt 19"/>
            <p:cNvSpPr>
              <a:spLocks noChangeArrowheads="1" noChangeShapeType="1" noTextEdit="1"/>
            </p:cNvSpPr>
            <p:nvPr/>
          </p:nvSpPr>
          <p:spPr bwMode="auto">
            <a:xfrm rot="3288763" flipH="1" flipV="1">
              <a:off x="1293" y="2774"/>
              <a:ext cx="1403" cy="55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Down">
                <a:avLst>
                  <a:gd name="adj" fmla="val 11740396"/>
                </a:avLst>
              </a:prstTxWarp>
            </a:bodyPr>
            <a:lstStyle/>
            <a:p>
              <a:pPr algn="ctr"/>
              <a:r>
                <a:rPr lang="fr-FR" sz="2000" kern="10">
                  <a:solidFill>
                    <a:srgbClr val="000000"/>
                  </a:solidFill>
                  <a:effectLst>
                    <a:outerShdw blurRad="63500" dist="12700" dir="10800000" algn="ctr" rotWithShape="0">
                      <a:schemeClr val="bg1">
                        <a:alpha val="74997"/>
                      </a:schemeClr>
                    </a:outerShdw>
                  </a:effectLst>
                  <a:latin typeface="Arial Black"/>
                  <a:ea typeface="Arial Black"/>
                  <a:cs typeface="Arial Black"/>
                </a:rPr>
                <a:t>Quality of</a:t>
              </a:r>
            </a:p>
            <a:p>
              <a:pPr algn="ctr"/>
              <a:r>
                <a:rPr lang="fr-FR" sz="2000" kern="10">
                  <a:solidFill>
                    <a:srgbClr val="000000"/>
                  </a:solidFill>
                  <a:effectLst>
                    <a:outerShdw blurRad="63500" dist="12700" dir="10800000" algn="ctr" rotWithShape="0">
                      <a:schemeClr val="bg1">
                        <a:alpha val="74997"/>
                      </a:schemeClr>
                    </a:outerShdw>
                  </a:effectLst>
                  <a:latin typeface="Arial Black"/>
                  <a:ea typeface="Arial Black"/>
                  <a:cs typeface="Arial Black"/>
                </a:rPr>
                <a:t>Service delivery </a:t>
              </a:r>
            </a:p>
          </p:txBody>
        </p:sp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>
              <a:off x="340" y="1162"/>
              <a:ext cx="1378" cy="61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  <a:cs typeface="+mn-cs"/>
                </a:rPr>
                <a:t>Local </a:t>
              </a:r>
              <a:r>
                <a:rPr lang="fr-FR" sz="20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  <a:cs typeface="+mn-cs"/>
                </a:rPr>
                <a:t>Governments</a:t>
              </a:r>
              <a:r>
                <a:rPr lang="fr-FR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ＭＳ Ｐゴシック" charset="-128"/>
                  <a:cs typeface="+mn-cs"/>
                </a:rPr>
                <a:t> </a:t>
              </a:r>
            </a:p>
            <a:p>
              <a:pPr algn="ctr">
                <a:defRPr/>
              </a:pPr>
              <a:endParaRPr lang="fr-FR" sz="18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3906" y="1162"/>
              <a:ext cx="1378" cy="61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Citizens</a:t>
              </a:r>
            </a:p>
          </p:txBody>
        </p:sp>
        <p:sp>
          <p:nvSpPr>
            <p:cNvPr id="126983" name="Text Box 7"/>
            <p:cNvSpPr txBox="1">
              <a:spLocks noChangeArrowheads="1"/>
            </p:cNvSpPr>
            <p:nvPr/>
          </p:nvSpPr>
          <p:spPr bwMode="auto">
            <a:xfrm>
              <a:off x="3906" y="3496"/>
              <a:ext cx="1378" cy="61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Civil Servant of line ministries at local level</a:t>
              </a:r>
            </a:p>
          </p:txBody>
        </p:sp>
        <p:sp>
          <p:nvSpPr>
            <p:cNvPr id="126984" name="AutoShape 8"/>
            <p:cNvSpPr>
              <a:spLocks noChangeArrowheads="1"/>
            </p:cNvSpPr>
            <p:nvPr/>
          </p:nvSpPr>
          <p:spPr bwMode="auto">
            <a:xfrm rot="1819067">
              <a:off x="1319" y="2403"/>
              <a:ext cx="2962" cy="448"/>
            </a:xfrm>
            <a:prstGeom prst="leftRightArrow">
              <a:avLst>
                <a:gd name="adj1" fmla="val 50000"/>
                <a:gd name="adj2" fmla="val 47077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FR" sz="18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6990" name="Text Box 14"/>
            <p:cNvSpPr txBox="1">
              <a:spLocks noChangeArrowheads="1"/>
            </p:cNvSpPr>
            <p:nvPr/>
          </p:nvSpPr>
          <p:spPr bwMode="auto">
            <a:xfrm>
              <a:off x="340" y="3496"/>
              <a:ext cx="1378" cy="61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33CC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fr-FR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</a:rPr>
                <a:t>Territorial Administration </a:t>
              </a:r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>
              <a:off x="1718" y="1284"/>
              <a:ext cx="218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>
              <a:off x="1718" y="3988"/>
              <a:ext cx="2188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1028" y="1817"/>
              <a:ext cx="0" cy="1595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49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042" y="1325"/>
              <a:ext cx="1662" cy="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fr-FR" sz="2000" kern="10">
                  <a:solidFill>
                    <a:schemeClr val="tx2"/>
                  </a:solidFill>
                  <a:effectLst>
                    <a:outerShdw blurRad="63500" dist="12700" dir="10800000" algn="ctr" rotWithShape="0">
                      <a:schemeClr val="bg1">
                        <a:alpha val="74997"/>
                      </a:schemeClr>
                    </a:outerShdw>
                  </a:effectLst>
                  <a:latin typeface="Arial Black"/>
                  <a:ea typeface="Arial Black"/>
                  <a:cs typeface="Arial Black"/>
                </a:rPr>
                <a:t>Equity of service delivery </a:t>
              </a:r>
            </a:p>
          </p:txBody>
        </p:sp>
        <p:sp>
          <p:nvSpPr>
            <p:cNvPr id="126986" name="Oval 10"/>
            <p:cNvSpPr>
              <a:spLocks noChangeArrowheads="1"/>
            </p:cNvSpPr>
            <p:nvPr/>
          </p:nvSpPr>
          <p:spPr bwMode="auto">
            <a:xfrm>
              <a:off x="1799" y="1734"/>
              <a:ext cx="2021" cy="1761"/>
            </a:xfrm>
            <a:prstGeom prst="ellipse">
              <a:avLst/>
            </a:prstGeom>
            <a:solidFill>
              <a:srgbClr val="BBE0E3"/>
            </a:solidFill>
            <a:ln w="38100" algn="ctr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fr-FR" sz="20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ＭＳ Ｐゴシック" charset="-128"/>
                  <a:cs typeface="+mn-cs"/>
                </a:rPr>
                <a:t>Decentralization </a:t>
              </a:r>
              <a:endParaRPr lang="fr-FR" sz="18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26988" name="Oval 12"/>
            <p:cNvSpPr>
              <a:spLocks noChangeArrowheads="1"/>
            </p:cNvSpPr>
            <p:nvPr/>
          </p:nvSpPr>
          <p:spPr bwMode="auto">
            <a:xfrm>
              <a:off x="2018" y="2704"/>
              <a:ext cx="1011" cy="407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fr-FR" sz="1800" b="1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rPr>
                <a:t>Quality</a:t>
              </a:r>
            </a:p>
          </p:txBody>
        </p:sp>
        <p:sp>
          <p:nvSpPr>
            <p:cNvPr id="126989" name="Oval 13"/>
            <p:cNvSpPr>
              <a:spLocks noChangeArrowheads="1"/>
            </p:cNvSpPr>
            <p:nvPr/>
          </p:nvSpPr>
          <p:spPr bwMode="auto">
            <a:xfrm>
              <a:off x="2699" y="2704"/>
              <a:ext cx="1013" cy="407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fr-FR" sz="1800" b="1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rPr>
                <a:t>Equity </a:t>
              </a:r>
            </a:p>
          </p:txBody>
        </p:sp>
        <p:sp>
          <p:nvSpPr>
            <p:cNvPr id="12311" name="Oval 11"/>
            <p:cNvSpPr>
              <a:spLocks noChangeArrowheads="1"/>
            </p:cNvSpPr>
            <p:nvPr/>
          </p:nvSpPr>
          <p:spPr bwMode="auto">
            <a:xfrm>
              <a:off x="2200" y="2295"/>
              <a:ext cx="1311" cy="499"/>
            </a:xfrm>
            <a:prstGeom prst="ellipse">
              <a:avLst/>
            </a:prstGeom>
            <a:solidFill>
              <a:srgbClr val="FFFFFF">
                <a:alpha val="50195"/>
              </a:srgbClr>
            </a:solidFill>
            <a:ln w="38100">
              <a:solidFill>
                <a:srgbClr val="0033CC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r>
                <a:rPr lang="fr-FR" sz="1400" b="1">
                  <a:solidFill>
                    <a:schemeClr val="tx1"/>
                  </a:solidFill>
                  <a:latin typeface="Arial" charset="0"/>
                </a:rPr>
                <a:t>Public Service delivery</a:t>
              </a:r>
              <a:r>
                <a:rPr lang="fr-FR" sz="1600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12295" name="Line 18"/>
          <p:cNvSpPr>
            <a:spLocks noChangeShapeType="1"/>
          </p:cNvSpPr>
          <p:nvPr/>
        </p:nvSpPr>
        <p:spPr bwMode="auto">
          <a:xfrm>
            <a:off x="7092950" y="3068638"/>
            <a:ext cx="0" cy="25352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8" name="AutoShape 79"/>
          <p:cNvSpPr>
            <a:spLocks noChangeArrowheads="1"/>
          </p:cNvSpPr>
          <p:nvPr/>
        </p:nvSpPr>
        <p:spPr bwMode="auto">
          <a:xfrm>
            <a:off x="395288" y="3860800"/>
            <a:ext cx="1152525" cy="1081088"/>
          </a:xfrm>
          <a:prstGeom prst="irregularSeal1">
            <a:avLst/>
          </a:prstGeom>
          <a:solidFill>
            <a:srgbClr val="FFB2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000" b="1"/>
              <a:t>Fill in the </a:t>
            </a:r>
          </a:p>
          <a:p>
            <a:pPr algn="ctr"/>
            <a:r>
              <a:rPr lang="fr-BE" sz="1000" b="1"/>
              <a:t>Boxes </a:t>
            </a:r>
            <a:endParaRPr lang="en-GB" sz="1000" b="1"/>
          </a:p>
        </p:txBody>
      </p:sp>
      <p:sp>
        <p:nvSpPr>
          <p:cNvPr id="20489" name="AutoShape 80"/>
          <p:cNvSpPr>
            <a:spLocks noChangeArrowheads="1"/>
          </p:cNvSpPr>
          <p:nvPr/>
        </p:nvSpPr>
        <p:spPr bwMode="auto">
          <a:xfrm>
            <a:off x="7380288" y="3716338"/>
            <a:ext cx="1439862" cy="1368425"/>
          </a:xfrm>
          <a:prstGeom prst="irregularSeal1">
            <a:avLst/>
          </a:prstGeom>
          <a:solidFill>
            <a:srgbClr val="FFB24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000" b="1"/>
              <a:t>Work on the </a:t>
            </a:r>
          </a:p>
          <a:p>
            <a:pPr algn="ctr"/>
            <a:r>
              <a:rPr lang="fr-BE" sz="1000" b="1"/>
              <a:t>interaction</a:t>
            </a:r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53854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588" indent="-1588" algn="ctr"/>
            <a:endParaRPr lang="fr-FR" sz="1600" b="1"/>
          </a:p>
        </p:txBody>
      </p:sp>
      <p:sp>
        <p:nvSpPr>
          <p:cNvPr id="48130" name="Content Placeholder 2"/>
          <p:cNvSpPr txBox="1">
            <a:spLocks/>
          </p:cNvSpPr>
          <p:nvPr/>
        </p:nvSpPr>
        <p:spPr bwMode="auto">
          <a:xfrm>
            <a:off x="-108520" y="2492896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Verdana" charset="0"/>
              <a:buAutoNum type="arabicPeriod" startAt="4"/>
            </a:pPr>
            <a:endParaRPr lang="en-US" sz="200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21510" name="Content Placeholder 2"/>
          <p:cNvSpPr txBox="1">
            <a:spLocks/>
          </p:cNvSpPr>
          <p:nvPr/>
        </p:nvSpPr>
        <p:spPr bwMode="auto">
          <a:xfrm>
            <a:off x="2866380" y="2276872"/>
            <a:ext cx="627762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ct val="20000"/>
              </a:spcBef>
              <a:buFont typeface="Wingdings" charset="2"/>
              <a:buAutoNum type="arabicPlain" startAt="4"/>
              <a:defRPr/>
            </a:pPr>
            <a:r>
              <a:rPr lang="pt-PT" sz="1600" b="1" dirty="0" smtClean="0"/>
              <a:t>Financial </a:t>
            </a:r>
            <a:r>
              <a:rPr lang="pt-PT" sz="1600" b="1" dirty="0" err="1" smtClean="0"/>
              <a:t>transfer</a:t>
            </a:r>
            <a:r>
              <a:rPr lang="pt-PT" sz="1600" b="1" dirty="0" smtClean="0"/>
              <a:t> </a:t>
            </a:r>
            <a:r>
              <a:rPr lang="pt-PT" sz="1600" b="1" dirty="0"/>
              <a:t>to LA </a:t>
            </a:r>
            <a:r>
              <a:rPr lang="pt-PT" sz="1600" dirty="0"/>
              <a:t>(BS): </a:t>
            </a:r>
            <a:r>
              <a:rPr lang="pt-PT" sz="1600" b="1" dirty="0" err="1"/>
              <a:t>entry</a:t>
            </a:r>
            <a:r>
              <a:rPr lang="pt-PT" sz="1600" b="1" dirty="0"/>
              <a:t> </a:t>
            </a:r>
            <a:r>
              <a:rPr lang="pt-PT" sz="1600" b="1" dirty="0" err="1"/>
              <a:t>door</a:t>
            </a:r>
            <a:r>
              <a:rPr lang="pt-PT" sz="1600" b="1" dirty="0"/>
              <a:t> </a:t>
            </a:r>
            <a:r>
              <a:rPr lang="pt-PT" sz="1600" dirty="0"/>
              <a:t>to </a:t>
            </a:r>
            <a:r>
              <a:rPr lang="pt-PT" sz="1600" dirty="0" err="1"/>
              <a:t>test</a:t>
            </a:r>
            <a:r>
              <a:rPr lang="pt-PT" sz="1600" dirty="0"/>
              <a:t> </a:t>
            </a:r>
            <a:r>
              <a:rPr lang="pt-PT" sz="1600" dirty="0" err="1"/>
              <a:t>and</a:t>
            </a:r>
            <a:r>
              <a:rPr lang="pt-PT" sz="1600" dirty="0"/>
              <a:t> </a:t>
            </a:r>
            <a:r>
              <a:rPr lang="pt-PT" sz="1600" dirty="0" err="1" smtClean="0"/>
              <a:t>institutionalise</a:t>
            </a:r>
            <a:r>
              <a:rPr lang="pt-PT" sz="1600" dirty="0"/>
              <a:t>: </a:t>
            </a:r>
            <a:endParaRPr lang="pt-PT" sz="2000" b="1" dirty="0">
              <a:latin typeface="Verdana" charset="0"/>
              <a:ea typeface="MS PGothic" charset="0"/>
              <a:cs typeface="MS PGothic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AutoNum type="arabicPlain" startAt="4"/>
              <a:defRPr/>
            </a:pPr>
            <a:endParaRPr lang="pt-PT" sz="1600" dirty="0"/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>
                <a:latin typeface="Verdana" charset="0"/>
                <a:ea typeface="MS PGothic" charset="0"/>
                <a:cs typeface="MS PGothic" charset="0"/>
              </a:rPr>
              <a:t>procedures for planning, budgeting and implementation of local public sector expenditures and </a:t>
            </a: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>
                <a:latin typeface="Verdana" charset="0"/>
                <a:ea typeface="MS PGothic" charset="0"/>
                <a:cs typeface="MS PGothic" charset="0"/>
              </a:rPr>
              <a:t>The structures and procedures through which the state supports and supervises </a:t>
            </a:r>
            <a:r>
              <a:rPr lang="en-GB" b="1" dirty="0" smtClean="0">
                <a:latin typeface="Verdana" charset="0"/>
                <a:ea typeface="MS PGothic" charset="0"/>
                <a:cs typeface="MS PGothic" charset="0"/>
              </a:rPr>
              <a:t>LA</a:t>
            </a:r>
            <a:endParaRPr lang="en-GB" sz="2000" b="1" dirty="0">
              <a:latin typeface="Verdana" charset="0"/>
              <a:ea typeface="MS PGothic" charset="0"/>
              <a:cs typeface="MS PGothic" charset="0"/>
            </a:endParaRP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endParaRPr lang="en-GB" b="1" dirty="0">
              <a:latin typeface="Verdana" charset="0"/>
              <a:ea typeface="MS PGothic" charset="0"/>
              <a:cs typeface="MS PGothic" charset="0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fr-FR" sz="1600" b="1" dirty="0" err="1" smtClean="0"/>
              <a:t>Capacity</a:t>
            </a:r>
            <a:r>
              <a:rPr lang="fr-FR" sz="1600" b="1" dirty="0" smtClean="0"/>
              <a:t> </a:t>
            </a:r>
            <a:r>
              <a:rPr lang="fr-FR" sz="1600" b="1" dirty="0"/>
              <a:t>Building </a:t>
            </a:r>
            <a:r>
              <a:rPr lang="fr-FR" sz="1600" dirty="0"/>
              <a:t>approach: </a:t>
            </a:r>
            <a:endParaRPr lang="fr-FR" sz="1600" dirty="0" smtClean="0"/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/>
              <a:t>On the job </a:t>
            </a:r>
            <a:r>
              <a:rPr lang="en-GB" dirty="0" smtClean="0"/>
              <a:t>training</a:t>
            </a: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dirty="0" smtClean="0"/>
              <a:t>Empower </a:t>
            </a:r>
            <a:r>
              <a:rPr lang="en-GB" b="1" dirty="0"/>
              <a:t>role of LA as autonomous actors </a:t>
            </a:r>
            <a:r>
              <a:rPr lang="en-GB" dirty="0"/>
              <a:t>and a distinct sphere of </a:t>
            </a:r>
            <a:r>
              <a:rPr lang="en-GB" dirty="0" smtClean="0"/>
              <a:t>governance</a:t>
            </a: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 smtClean="0"/>
              <a:t>Include </a:t>
            </a:r>
            <a:r>
              <a:rPr lang="en-GB" b="1" dirty="0"/>
              <a:t>all relevant </a:t>
            </a:r>
            <a:r>
              <a:rPr lang="en-GB" dirty="0"/>
              <a:t>actors within the local sector </a:t>
            </a:r>
            <a:r>
              <a:rPr lang="en-GB" dirty="0" smtClean="0"/>
              <a:t>arena</a:t>
            </a:r>
          </a:p>
          <a:p>
            <a:pPr lvl="1">
              <a:spcBef>
                <a:spcPct val="20000"/>
              </a:spcBef>
              <a:buFont typeface="Arial"/>
              <a:buChar char="•"/>
              <a:defRPr/>
            </a:pPr>
            <a:r>
              <a:rPr lang="en-GB" b="1" dirty="0" smtClean="0"/>
              <a:t>ABILITY </a:t>
            </a:r>
            <a:r>
              <a:rPr lang="en-GB" b="1" dirty="0"/>
              <a:t>TO PROMOTE CHANGE IN GOVERNMENT ATTITUDES</a:t>
            </a:r>
            <a:r>
              <a:rPr lang="en-GB" dirty="0"/>
              <a:t>, provide means for experimentation  in </a:t>
            </a:r>
            <a:r>
              <a:rPr lang="en-GB" b="1" dirty="0"/>
              <a:t>new forms of local </a:t>
            </a:r>
            <a:r>
              <a:rPr lang="en-GB" b="1" dirty="0" smtClean="0"/>
              <a:t>governance</a:t>
            </a: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GB" sz="1600" dirty="0"/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GB" sz="1600" dirty="0" smtClean="0">
              <a:cs typeface="+mn-cs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600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600" dirty="0" smtClean="0">
              <a:cs typeface="+mn-cs"/>
            </a:endParaRPr>
          </a:p>
        </p:txBody>
      </p:sp>
      <p:pic>
        <p:nvPicPr>
          <p:cNvPr id="8" name="Picture 3" descr="3. Portrait - Copernicus (1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25922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1196752"/>
            <a:ext cx="874846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4575" lvl="1" indent="-482600" algn="ctr">
              <a:lnSpc>
                <a:spcPct val="80000"/>
              </a:lnSpc>
              <a:buSzPct val="60000"/>
              <a:buFont typeface="Wingdings" pitchFamily="2" charset="2"/>
              <a:buNone/>
            </a:pPr>
            <a:r>
              <a:rPr lang="en-GB" sz="3000" b="1" dirty="0" smtClean="0">
                <a:latin typeface="Verdana" charset="0"/>
                <a:ea typeface="ＭＳ Ｐゴシック" charset="0"/>
                <a:cs typeface="ＭＳ Ｐゴシック" charset="0"/>
              </a:rPr>
              <a:t>New elements of this </a:t>
            </a:r>
            <a:r>
              <a:rPr lang="en-GB" sz="3000" b="1" dirty="0">
                <a:latin typeface="Verdana" charset="0"/>
                <a:ea typeface="ＭＳ Ｐゴシック" charset="0"/>
                <a:cs typeface="ＭＳ Ｐゴシック" charset="0"/>
              </a:rPr>
              <a:t>approach </a:t>
            </a:r>
            <a:r>
              <a:rPr lang="en-GB" sz="3000" b="1" dirty="0" smtClean="0">
                <a:latin typeface="Verdana" charset="0"/>
                <a:ea typeface="ＭＳ Ｐゴシック" charset="0"/>
                <a:cs typeface="ＭＳ Ｐゴシック" charset="0"/>
              </a:rPr>
              <a:t>Copernican </a:t>
            </a:r>
            <a:r>
              <a:rPr lang="en-GB" sz="3000" b="1" dirty="0">
                <a:latin typeface="Verdana" charset="0"/>
                <a:ea typeface="ＭＳ Ｐゴシック" charset="0"/>
                <a:cs typeface="ＭＳ Ｐゴシック" charset="0"/>
              </a:rPr>
              <a:t>Revolution!!!!!</a:t>
            </a:r>
            <a:r>
              <a:rPr lang="en-GB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32945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13013"/>
            <a:ext cx="4398963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8270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057400" lvl="4" indent="-228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 sz="2000" b="1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 sz="3200" b="1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fr-FR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800" b="1">
              <a:solidFill>
                <a:srgbClr val="103C72"/>
              </a:solidFill>
            </a:endParaRPr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800" b="1">
              <a:solidFill>
                <a:srgbClr val="103C72"/>
              </a:solidFill>
            </a:endParaRPr>
          </a:p>
          <a:p>
            <a:pPr marL="482600" indent="-482600">
              <a:lnSpc>
                <a:spcPct val="80000"/>
              </a:lnSpc>
              <a:buFont typeface="Wingdings" charset="0"/>
              <a:buChar char="q"/>
            </a:pPr>
            <a:endParaRPr lang="fr-FR" sz="2800" b="1">
              <a:solidFill>
                <a:srgbClr val="103C72"/>
              </a:solidFill>
            </a:endParaRPr>
          </a:p>
          <a:p>
            <a:pPr marL="482600" indent="-482600">
              <a:lnSpc>
                <a:spcPct val="80000"/>
              </a:lnSpc>
              <a:buFont typeface="Wingdings" charset="0"/>
              <a:buChar char="q"/>
            </a:pPr>
            <a:endParaRPr lang="en-GB" sz="2400" u="sng">
              <a:solidFill>
                <a:srgbClr val="103C72"/>
              </a:solidFill>
            </a:endParaRPr>
          </a:p>
        </p:txBody>
      </p:sp>
      <p:sp>
        <p:nvSpPr>
          <p:cNvPr id="34819" name="Titre 1"/>
          <p:cNvSpPr>
            <a:spLocks noGrp="1"/>
          </p:cNvSpPr>
          <p:nvPr>
            <p:ph type="title" idx="4294967295"/>
          </p:nvPr>
        </p:nvSpPr>
        <p:spPr>
          <a:xfrm>
            <a:off x="179387" y="2420888"/>
            <a:ext cx="8964613" cy="1008062"/>
          </a:xfrm>
        </p:spPr>
        <p:txBody>
          <a:bodyPr/>
          <a:lstStyle/>
          <a:p>
            <a:pPr algn="ctr"/>
            <a:r>
              <a:rPr lang="en-GB" sz="2000" i="1" dirty="0">
                <a:latin typeface="Verdana" charset="0"/>
                <a:ea typeface="MS PGothic" charset="0"/>
              </a:rPr>
              <a:t>Need to have a “external catalyst” to accompany reform process in a weak political and institutional environment </a:t>
            </a:r>
            <a:r>
              <a:rPr lang="en-GB" sz="2000" dirty="0">
                <a:latin typeface="Verdana" charset="0"/>
                <a:ea typeface="MS PGothic" charset="0"/>
              </a:rPr>
              <a:t/>
            </a:r>
            <a:br>
              <a:rPr lang="en-GB" sz="2000" dirty="0">
                <a:latin typeface="Verdana" charset="0"/>
                <a:ea typeface="MS PGothic" charset="0"/>
              </a:rPr>
            </a:br>
            <a:endParaRPr lang="en-GB" sz="2000" dirty="0">
              <a:latin typeface="Verdana" charset="0"/>
              <a:ea typeface="MS PGothic" charset="0"/>
            </a:endParaRPr>
          </a:p>
        </p:txBody>
      </p:sp>
      <p:sp>
        <p:nvSpPr>
          <p:cNvPr id="34820" name="ZoneTexte 2"/>
          <p:cNvSpPr txBox="1">
            <a:spLocks noChangeArrowheads="1"/>
          </p:cNvSpPr>
          <p:nvPr/>
        </p:nvSpPr>
        <p:spPr bwMode="auto">
          <a:xfrm>
            <a:off x="4860032" y="3140968"/>
            <a:ext cx="3673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fr-FR" sz="2000" b="1" dirty="0"/>
              <a:t>FUNCTIONS </a:t>
            </a:r>
          </a:p>
          <a:p>
            <a:pPr algn="ctr" eaLnBrk="1" hangingPunct="1"/>
            <a:endParaRPr lang="fr-FR" sz="2000" b="1" dirty="0"/>
          </a:p>
          <a:p>
            <a:pPr eaLnBrk="1" hangingPunct="1"/>
            <a:endParaRPr lang="en-US" sz="2000" dirty="0"/>
          </a:p>
          <a:p>
            <a:pPr eaLnBrk="1" hangingPunct="1"/>
            <a:endParaRPr lang="fr-FR" sz="2000" dirty="0"/>
          </a:p>
        </p:txBody>
      </p:sp>
      <p:sp>
        <p:nvSpPr>
          <p:cNvPr id="34822" name="Content Placeholder 2"/>
          <p:cNvSpPr txBox="1">
            <a:spLocks/>
          </p:cNvSpPr>
          <p:nvPr/>
        </p:nvSpPr>
        <p:spPr bwMode="auto">
          <a:xfrm>
            <a:off x="5004048" y="3717032"/>
            <a:ext cx="38877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</a:pPr>
            <a:r>
              <a:rPr lang="en-US" sz="1800" b="1" dirty="0"/>
              <a:t>Accompany different categories of actors up </a:t>
            </a:r>
            <a:r>
              <a:rPr lang="en-US" sz="1800" dirty="0"/>
              <a:t>the </a:t>
            </a:r>
            <a:r>
              <a:rPr lang="en-US" sz="1800" b="1" dirty="0"/>
              <a:t>learning curve </a:t>
            </a:r>
            <a:r>
              <a:rPr lang="en-US" sz="1800" dirty="0"/>
              <a:t>through </a:t>
            </a:r>
            <a:r>
              <a:rPr lang="en-US" sz="1800" b="1" dirty="0"/>
              <a:t>tailor-made </a:t>
            </a:r>
            <a:r>
              <a:rPr lang="en-US" sz="1800" dirty="0"/>
              <a:t>and </a:t>
            </a:r>
            <a:r>
              <a:rPr lang="en-US" sz="1800" b="1" dirty="0"/>
              <a:t>on-the-job training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en-US" sz="1800" dirty="0"/>
              <a:t>Provide</a:t>
            </a:r>
            <a:r>
              <a:rPr lang="en-US" sz="1800" b="1" dirty="0"/>
              <a:t> Local evidence/perspective to inform  Policy Dialogue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fr-FR" sz="1800" b="1" dirty="0"/>
              <a:t>Inspire/fine-tune </a:t>
            </a:r>
            <a:r>
              <a:rPr lang="fr-FR" sz="1800" dirty="0" err="1"/>
              <a:t>policy</a:t>
            </a:r>
            <a:r>
              <a:rPr lang="fr-FR" sz="1800" dirty="0"/>
              <a:t> formulation </a:t>
            </a:r>
            <a:r>
              <a:rPr lang="fr-FR" sz="1800" dirty="0" err="1"/>
              <a:t>processes</a:t>
            </a:r>
            <a:r>
              <a:rPr lang="fr-FR" sz="1800" dirty="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800" b="1" dirty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800" b="1" dirty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GB" sz="1800" dirty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GB" sz="1800" dirty="0"/>
          </a:p>
          <a:p>
            <a:pPr>
              <a:spcBef>
                <a:spcPct val="20000"/>
              </a:spcBef>
            </a:pPr>
            <a:endParaRPr lang="en-GB" sz="1800" dirty="0"/>
          </a:p>
          <a:p>
            <a:r>
              <a:rPr lang="en-GB" sz="1800" dirty="0"/>
              <a:t> </a:t>
            </a:r>
          </a:p>
          <a:p>
            <a:r>
              <a:rPr lang="en-GB" sz="1800" dirty="0"/>
              <a:t> </a:t>
            </a:r>
            <a:r>
              <a:rPr lang="fr-FR" sz="1800" dirty="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1700808"/>
            <a:ext cx="867645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lvl="1" algn="ctr"/>
            <a:endParaRPr lang="en-GB" sz="2400" b="1" dirty="0" smtClean="0"/>
          </a:p>
          <a:p>
            <a:pPr lvl="1" algn="ctr"/>
            <a:r>
              <a:rPr lang="en-GB" sz="2400" b="1" dirty="0" smtClean="0"/>
              <a:t>Key operational device: </a:t>
            </a:r>
            <a:r>
              <a:rPr lang="en-GB" sz="2400" dirty="0" smtClean="0"/>
              <a:t>constantly </a:t>
            </a:r>
            <a:r>
              <a:rPr lang="en-GB" sz="2400" b="1" dirty="0"/>
              <a:t>asses, learn, reflect, revise, and adapt </a:t>
            </a:r>
            <a:r>
              <a:rPr lang="en-GB" sz="2400" dirty="0"/>
              <a:t>to the issues and challenges that emerge</a:t>
            </a:r>
          </a:p>
          <a:p>
            <a:pPr lvl="1" algn="ctr"/>
            <a:r>
              <a:rPr lang="en-GB" sz="2400" b="1" dirty="0" smtClean="0"/>
              <a:t> </a:t>
            </a:r>
            <a:endParaRPr lang="en-GB" sz="2400" b="1" dirty="0"/>
          </a:p>
          <a:p>
            <a:pPr lvl="1" algn="ctr"/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5093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68313" y="3573463"/>
            <a:ext cx="8229600" cy="936625"/>
          </a:xfrm>
        </p:spPr>
        <p:txBody>
          <a:bodyPr/>
          <a:lstStyle/>
          <a:p>
            <a:pPr algn="ctr"/>
            <a:r>
              <a:rPr lang="en-US" sz="4800">
                <a:latin typeface="Verdana" charset="0"/>
                <a:ea typeface="MS PGothic" charset="0"/>
              </a:rPr>
              <a:t>…..ACORDS became a decentralization Lab in Madagascar</a:t>
            </a:r>
            <a:br>
              <a:rPr lang="en-US" sz="4800">
                <a:latin typeface="Verdana" charset="0"/>
                <a:ea typeface="MS PGothic" charset="0"/>
              </a:rPr>
            </a:br>
            <a:r>
              <a:rPr lang="en-US" sz="4800">
                <a:latin typeface="Verdana" charset="0"/>
                <a:ea typeface="MS PGothic" charset="0"/>
              </a:rPr>
              <a:t/>
            </a:r>
            <a:br>
              <a:rPr lang="en-US" sz="4800">
                <a:latin typeface="Verdana" charset="0"/>
                <a:ea typeface="MS PGothic" charset="0"/>
              </a:rPr>
            </a:br>
            <a:endParaRPr lang="en-US" sz="4800" b="0">
              <a:latin typeface="Verdana" charset="0"/>
              <a:ea typeface="MS PGothic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95288" y="2276475"/>
            <a:ext cx="83534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2600" indent="-482600">
              <a:lnSpc>
                <a:spcPct val="80000"/>
              </a:lnSpc>
              <a:buFont typeface="Wingdings" charset="0"/>
              <a:buNone/>
            </a:pPr>
            <a:endParaRPr lang="en-US" sz="2000">
              <a:solidFill>
                <a:srgbClr val="103C72"/>
              </a:solidFill>
            </a:endParaRPr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800" b="1">
              <a:solidFill>
                <a:srgbClr val="103C72"/>
              </a:solidFill>
            </a:endParaRPr>
          </a:p>
          <a:p>
            <a:pPr marL="1397000" lvl="2" indent="-482600">
              <a:lnSpc>
                <a:spcPct val="80000"/>
              </a:lnSpc>
              <a:buFont typeface="Wingdings" charset="0"/>
              <a:buChar char="q"/>
            </a:pPr>
            <a:endParaRPr lang="fr-FR" sz="2800" b="1">
              <a:solidFill>
                <a:srgbClr val="103C72"/>
              </a:solidFill>
            </a:endParaRPr>
          </a:p>
          <a:p>
            <a:pPr marL="482600" indent="-482600">
              <a:lnSpc>
                <a:spcPct val="80000"/>
              </a:lnSpc>
              <a:buFont typeface="Wingdings" charset="0"/>
              <a:buChar char="q"/>
            </a:pPr>
            <a:endParaRPr lang="en-GB" sz="2400" u="sng">
              <a:solidFill>
                <a:srgbClr val="103C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7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7 Rectángulo"/>
          <p:cNvSpPr>
            <a:spLocks noChangeArrowheads="1"/>
          </p:cNvSpPr>
          <p:nvPr/>
        </p:nvSpPr>
        <p:spPr bwMode="auto">
          <a:xfrm>
            <a:off x="611188" y="1484313"/>
            <a:ext cx="79930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/>
            <a:endParaRPr lang="en-US" sz="1600" b="1"/>
          </a:p>
          <a:p>
            <a:pPr marL="342900" indent="-342900"/>
            <a:endParaRPr lang="en-US" sz="1600" b="1"/>
          </a:p>
          <a:p>
            <a:pPr marL="342900" indent="-342900"/>
            <a:endParaRPr lang="fr-FR" sz="1400"/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51520" y="1772816"/>
            <a:ext cx="856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1400" b="1" i="1" dirty="0" smtClean="0"/>
              <a:t>Rules of the game to </a:t>
            </a:r>
            <a:r>
              <a:rPr lang="en-US" sz="1400" b="1" i="1" dirty="0"/>
              <a:t>translate money into service delivery</a:t>
            </a:r>
          </a:p>
        </p:txBody>
      </p:sp>
      <p:pic>
        <p:nvPicPr>
          <p:cNvPr id="25604" name="Imag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132856"/>
            <a:ext cx="5113189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1052736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MS PGothic"/>
                <a:cs typeface="MS PGothic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/>
                <a:cs typeface="MS PGothic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/>
                <a:cs typeface="MS PGothic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/>
                <a:cs typeface="MS PGothic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  <a:ea typeface="MS PGothic"/>
                <a:cs typeface="MS PGothic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9" charset="0"/>
              </a:defRPr>
            </a:lvl9pPr>
          </a:lstStyle>
          <a:p>
            <a:pPr algn="ctr"/>
            <a:r>
              <a:rPr lang="fr-FR" sz="2600" dirty="0" smtClean="0"/>
              <a:t>TOOLS PROVIDED AT MADAGASCAR (1) </a:t>
            </a:r>
            <a:endParaRPr lang="en-US" sz="26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2636912"/>
            <a:ext cx="3432944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fr-FR" sz="1400" b="1" dirty="0" err="1" smtClean="0">
                <a:cs typeface="+mn-cs"/>
              </a:rPr>
              <a:t>Tailored</a:t>
            </a:r>
            <a:r>
              <a:rPr lang="fr-FR" sz="1400" b="1" dirty="0" smtClean="0">
                <a:cs typeface="+mn-cs"/>
              </a:rPr>
              <a:t>  </a:t>
            </a:r>
            <a:r>
              <a:rPr lang="fr-FR" sz="1400" b="1" dirty="0" err="1" smtClean="0">
                <a:cs typeface="+mn-cs"/>
              </a:rPr>
              <a:t>operational</a:t>
            </a:r>
            <a:r>
              <a:rPr lang="fr-FR" sz="1400" b="1" dirty="0" smtClean="0">
                <a:cs typeface="+mn-cs"/>
              </a:rPr>
              <a:t> </a:t>
            </a:r>
            <a:r>
              <a:rPr lang="fr-FR" sz="1400" dirty="0" smtClean="0">
                <a:cs typeface="+mn-cs"/>
              </a:rPr>
              <a:t>guidelines for </a:t>
            </a:r>
            <a:r>
              <a:rPr lang="en-GB" sz="1400" b="1" dirty="0" smtClean="0">
                <a:cs typeface="+mn-cs"/>
              </a:rPr>
              <a:t>decentralized planning</a:t>
            </a:r>
            <a:r>
              <a:rPr lang="en-GB" sz="1400" b="1" dirty="0">
                <a:cs typeface="+mn-cs"/>
              </a:rPr>
              <a:t>, programming, budgeting and implementation </a:t>
            </a:r>
            <a:r>
              <a:rPr lang="en-GB" sz="1400" dirty="0">
                <a:cs typeface="+mn-cs"/>
              </a:rPr>
              <a:t>of </a:t>
            </a:r>
            <a:r>
              <a:rPr lang="en-GB" sz="1400" b="1" dirty="0">
                <a:cs typeface="+mn-cs"/>
              </a:rPr>
              <a:t>local development projects</a:t>
            </a:r>
            <a:r>
              <a:rPr lang="en-GB" sz="1400" dirty="0">
                <a:cs typeface="+mn-cs"/>
              </a:rPr>
              <a:t> and </a:t>
            </a:r>
            <a:r>
              <a:rPr lang="en-GB" sz="1400" b="1" dirty="0">
                <a:cs typeface="+mn-cs"/>
              </a:rPr>
              <a:t>public service </a:t>
            </a:r>
            <a:r>
              <a:rPr lang="en-GB" sz="1400" b="1" dirty="0" smtClean="0">
                <a:cs typeface="+mn-cs"/>
              </a:rPr>
              <a:t>delivery</a:t>
            </a:r>
            <a:r>
              <a:rPr lang="fr-FR" sz="1400" dirty="0" smtClean="0">
                <a:cs typeface="+mn-cs"/>
              </a:rPr>
              <a:t>;</a:t>
            </a: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en-GB" sz="1400" dirty="0" smtClean="0"/>
              <a:t>These include </a:t>
            </a:r>
            <a:r>
              <a:rPr lang="en-GB" sz="1400" b="1" dirty="0" smtClean="0"/>
              <a:t>LA as contracting authorities </a:t>
            </a:r>
            <a:r>
              <a:rPr lang="en-GB" sz="1400" dirty="0" smtClean="0"/>
              <a:t>as well as the  </a:t>
            </a:r>
            <a:r>
              <a:rPr lang="en-GB" sz="1400" b="1" dirty="0"/>
              <a:t>structures and procedures </a:t>
            </a:r>
            <a:r>
              <a:rPr lang="en-GB" sz="1400" dirty="0" smtClean="0"/>
              <a:t>through </a:t>
            </a:r>
            <a:r>
              <a:rPr lang="en-GB" sz="1400" dirty="0"/>
              <a:t>which the </a:t>
            </a:r>
            <a:r>
              <a:rPr lang="en-GB" sz="1400" b="1" dirty="0" smtClean="0"/>
              <a:t>State</a:t>
            </a:r>
            <a:r>
              <a:rPr lang="en-GB" sz="1400" dirty="0" smtClean="0"/>
              <a:t> </a:t>
            </a:r>
            <a:r>
              <a:rPr lang="en-GB" sz="1400" b="1" dirty="0"/>
              <a:t>supports and supervises </a:t>
            </a:r>
            <a:r>
              <a:rPr lang="en-GB" sz="1400" b="1" dirty="0" smtClean="0"/>
              <a:t>LA</a:t>
            </a: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en-GB" sz="1400" dirty="0" smtClean="0">
                <a:cs typeface="+mn-cs"/>
              </a:rPr>
              <a:t>Specific </a:t>
            </a:r>
            <a:r>
              <a:rPr lang="en-GB" sz="1400" dirty="0">
                <a:cs typeface="+mn-cs"/>
              </a:rPr>
              <a:t>guidelines on </a:t>
            </a:r>
            <a:r>
              <a:rPr lang="en-GB" sz="1400" b="1" dirty="0">
                <a:cs typeface="+mn-cs"/>
              </a:rPr>
              <a:t>Procurement systems</a:t>
            </a:r>
            <a:r>
              <a:rPr lang="en-GB" sz="1400" dirty="0">
                <a:cs typeface="+mn-cs"/>
              </a:rPr>
              <a:t> </a:t>
            </a:r>
            <a:r>
              <a:rPr lang="en-GB" sz="1400" b="1" dirty="0">
                <a:cs typeface="+mn-cs"/>
              </a:rPr>
              <a:t>tailored to the specificities of LG in rural </a:t>
            </a:r>
            <a:r>
              <a:rPr lang="en-GB" sz="1400" b="1" dirty="0" smtClean="0">
                <a:cs typeface="+mn-cs"/>
              </a:rPr>
              <a:t>areas</a:t>
            </a:r>
            <a:r>
              <a:rPr lang="en-GB" sz="1400" dirty="0" smtClean="0">
                <a:cs typeface="+mn-cs"/>
              </a:rPr>
              <a:t>; </a:t>
            </a:r>
          </a:p>
          <a:p>
            <a:pPr marL="0" indent="0">
              <a:spcBef>
                <a:spcPct val="20000"/>
              </a:spcBef>
              <a:defRPr/>
            </a:pPr>
            <a:endParaRPr lang="en-GB" sz="1400" dirty="0">
              <a:cs typeface="+mn-cs"/>
            </a:endParaRPr>
          </a:p>
          <a:p>
            <a:pPr marL="457200" lvl="1" indent="-457200">
              <a:spcBef>
                <a:spcPct val="20000"/>
              </a:spcBef>
              <a:buFontTx/>
              <a:buAutoNum type="circleNumDbPlain"/>
              <a:defRPr/>
            </a:pPr>
            <a:endParaRPr lang="en-GB" sz="1400" b="1" dirty="0"/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400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400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400" dirty="0" smtClean="0">
              <a:cs typeface="+mn-cs"/>
            </a:endParaRPr>
          </a:p>
          <a:p>
            <a:pPr marL="0" indent="0">
              <a:spcBef>
                <a:spcPct val="20000"/>
              </a:spcBef>
              <a:defRPr/>
            </a:pPr>
            <a:endParaRPr lang="fr-FR" sz="1400" dirty="0" smtClean="0">
              <a:cs typeface="+mn-cs"/>
            </a:endParaRPr>
          </a:p>
          <a:p>
            <a:pPr marL="0" indent="0">
              <a:spcBef>
                <a:spcPct val="20000"/>
              </a:spcBef>
              <a:defRPr/>
            </a:pPr>
            <a:endParaRPr lang="fr-FR" sz="1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684213" y="2781300"/>
            <a:ext cx="83169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4775">
              <a:lnSpc>
                <a:spcPct val="80000"/>
              </a:lnSpc>
              <a:buSzPct val="60000"/>
            </a:pPr>
            <a:endParaRPr lang="en-GB" sz="2800" b="1"/>
          </a:p>
          <a:p>
            <a:pPr marL="1019175" lvl="2">
              <a:lnSpc>
                <a:spcPct val="80000"/>
              </a:lnSpc>
              <a:buSzPct val="60000"/>
            </a:pPr>
            <a:endParaRPr lang="en-GB" sz="2800" b="1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ü"/>
            </a:pPr>
            <a:r>
              <a:rPr lang="en-GB" sz="2000" b="1"/>
              <a:t>Tailor-made design of tools involving</a:t>
            </a:r>
            <a:r>
              <a:rPr lang="en-GB" sz="2000"/>
              <a:t> in an </a:t>
            </a:r>
            <a:r>
              <a:rPr lang="en-GB" sz="2000" b="1"/>
              <a:t>interactive</a:t>
            </a:r>
            <a:r>
              <a:rPr lang="en-GB" sz="2000"/>
              <a:t> manner </a:t>
            </a:r>
            <a:r>
              <a:rPr lang="en-GB" sz="2000" b="1"/>
              <a:t>all stakeholders </a:t>
            </a:r>
            <a:r>
              <a:rPr lang="en-GB" sz="2000"/>
              <a:t>at local and national level; </a:t>
            </a:r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 sz="2000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ü"/>
            </a:pPr>
            <a:r>
              <a:rPr lang="en-GB" altLang="ja-JP" sz="2000" b="1"/>
              <a:t>Continuous testing  &amp; fine-tuning </a:t>
            </a:r>
            <a:r>
              <a:rPr lang="en-GB" altLang="ja-JP" sz="2000"/>
              <a:t>from practice (5 years!);</a:t>
            </a:r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 altLang="ja-JP" sz="2000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ü"/>
            </a:pPr>
            <a:r>
              <a:rPr lang="en-GB" altLang="ja-JP" sz="2000"/>
              <a:t>Guidance using as much as possible </a:t>
            </a:r>
            <a:r>
              <a:rPr lang="en-GB" altLang="ja-JP" sz="2000" b="1"/>
              <a:t>national procedures, systems </a:t>
            </a:r>
            <a:r>
              <a:rPr lang="en-GB" altLang="ja-JP" sz="2000"/>
              <a:t>and </a:t>
            </a:r>
            <a:r>
              <a:rPr lang="en-GB" altLang="ja-JP" sz="2000" b="1"/>
              <a:t>institutions</a:t>
            </a:r>
            <a:r>
              <a:rPr lang="en-GB" altLang="ja-JP" sz="2000"/>
              <a:t> –even if they are </a:t>
            </a:r>
            <a:r>
              <a:rPr lang="en-GB" altLang="ja-JP" sz="2000" b="1"/>
              <a:t>weak, ambiguous  and unclear</a:t>
            </a:r>
            <a:r>
              <a:rPr lang="en-GB" altLang="ja-JP" sz="2000"/>
              <a:t>:       Ambiguity : Windows of opportunity for creative interpretation</a:t>
            </a:r>
            <a:r>
              <a:rPr lang="en-GB" altLang="ja-JP" sz="1400"/>
              <a:t>….</a:t>
            </a:r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 sz="1400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 sz="1400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/>
          </a:p>
          <a:p>
            <a:pPr marL="1019175" lvl="2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GB" sz="1800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1800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000"/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000"/>
          </a:p>
        </p:txBody>
      </p:sp>
      <p:sp>
        <p:nvSpPr>
          <p:cNvPr id="73733" name="Flèche vers la droite 1"/>
          <p:cNvSpPr>
            <a:spLocks noChangeArrowheads="1"/>
          </p:cNvSpPr>
          <p:nvPr/>
        </p:nvSpPr>
        <p:spPr bwMode="auto">
          <a:xfrm>
            <a:off x="6732588" y="5445125"/>
            <a:ext cx="431800" cy="287338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rgbClr val="4F81BD"/>
            </a:solidFill>
            <a:round/>
            <a:headEnd/>
            <a:tailEnd/>
          </a:ln>
        </p:spPr>
        <p:txBody>
          <a:bodyPr anchor="ctr"/>
          <a:lstStyle/>
          <a:p>
            <a:pPr marL="3175">
              <a:defRPr/>
            </a:pPr>
            <a:endParaRPr lang="fr-FR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5604" name="Title 1"/>
          <p:cNvSpPr>
            <a:spLocks/>
          </p:cNvSpPr>
          <p:nvPr/>
        </p:nvSpPr>
        <p:spPr bwMode="auto">
          <a:xfrm>
            <a:off x="1331913" y="1196975"/>
            <a:ext cx="6767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algn="ctr" eaLnBrk="0" hangingPunct="0"/>
            <a:r>
              <a:rPr lang="en-US" sz="3600" b="1"/>
              <a:t>The "how" matters!!! (1) </a:t>
            </a:r>
          </a:p>
        </p:txBody>
      </p:sp>
      <p:sp>
        <p:nvSpPr>
          <p:cNvPr id="25605" name="ZoneTexte 3"/>
          <p:cNvSpPr txBox="1">
            <a:spLocks noChangeArrowheads="1"/>
          </p:cNvSpPr>
          <p:nvPr/>
        </p:nvSpPr>
        <p:spPr bwMode="auto">
          <a:xfrm>
            <a:off x="539750" y="2060575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Verdana" charset="0"/>
              <a:buAutoNum type="arabicPeriod"/>
            </a:pPr>
            <a:r>
              <a:rPr lang="en-GB" sz="2400" b="1"/>
              <a:t>Endogenous and bottom-up elaboration of tools &amp; methods !: Not by external consultants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902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827088" y="3500438"/>
            <a:ext cx="46799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 sz="1400"/>
          </a:p>
          <a:p>
            <a:pPr marL="587375" indent="-482600">
              <a:lnSpc>
                <a:spcPct val="80000"/>
              </a:lnSpc>
              <a:buSzPct val="60000"/>
              <a:buFont typeface="Wingdings" charset="0"/>
              <a:buAutoNum type="arabicPeriod"/>
            </a:pPr>
            <a:endParaRPr lang="fr-BE" sz="2000" b="1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 sz="1400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fr-BE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US"/>
          </a:p>
          <a:p>
            <a:pPr marL="1304925" lvl="2" indent="-285750">
              <a:lnSpc>
                <a:spcPct val="80000"/>
              </a:lnSpc>
              <a:buSzPct val="60000"/>
              <a:buFont typeface="Wingdings" charset="0"/>
              <a:buChar char="ü"/>
            </a:pPr>
            <a:endParaRPr lang="en-US" sz="1800"/>
          </a:p>
          <a:p>
            <a:pPr marL="177800" lvl="1" indent="-1778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US" sz="1800"/>
          </a:p>
          <a:p>
            <a:pPr marL="177800" lvl="1" indent="-1778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US" sz="2000"/>
          </a:p>
          <a:p>
            <a:pPr marL="177800" lvl="1" indent="-1778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000"/>
          </a:p>
        </p:txBody>
      </p:sp>
      <p:pic>
        <p:nvPicPr>
          <p:cNvPr id="26627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05038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ZoneTexte 3"/>
          <p:cNvSpPr txBox="1">
            <a:spLocks noChangeArrowheads="1"/>
          </p:cNvSpPr>
          <p:nvPr/>
        </p:nvSpPr>
        <p:spPr bwMode="auto">
          <a:xfrm>
            <a:off x="107950" y="1693863"/>
            <a:ext cx="820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 typeface="Verdana" charset="0"/>
              <a:buAutoNum type="arabicPeriod" startAt="2"/>
            </a:pPr>
            <a:r>
              <a:rPr lang="en-US" sz="2400" b="1"/>
              <a:t>Communicate, communicate, communicate!!!!!</a:t>
            </a:r>
            <a:endParaRPr lang="fr-BE" sz="2400" b="1"/>
          </a:p>
          <a:p>
            <a:pPr eaLnBrk="1" hangingPunct="1">
              <a:buFont typeface="Verdana" charset="0"/>
              <a:buAutoNum type="arabicPeriod" startAt="2"/>
            </a:pPr>
            <a:endParaRPr lang="fr-FR" sz="2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9538" y="2492375"/>
            <a:ext cx="44275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en-GB" sz="1600" b="1"/>
              <a:t>Using radio</a:t>
            </a:r>
            <a:r>
              <a:rPr lang="en-GB" sz="1600"/>
              <a:t> (malagasy) for </a:t>
            </a:r>
            <a:r>
              <a:rPr lang="en-GB" sz="1600" b="1"/>
              <a:t>transparency</a:t>
            </a:r>
            <a:r>
              <a:rPr lang="en-GB" sz="1600"/>
              <a:t> of budget allocation and use, </a:t>
            </a:r>
            <a:r>
              <a:rPr lang="en-GB" sz="1600" b="1"/>
              <a:t>to promote debates</a:t>
            </a:r>
            <a:r>
              <a:rPr lang="en-GB" sz="1600"/>
              <a:t> at local level, and </a:t>
            </a:r>
            <a:r>
              <a:rPr lang="en-GB" sz="1600" b="1"/>
              <a:t>explain basic concepts</a:t>
            </a:r>
            <a:r>
              <a:rPr lang="en-GB" sz="1600"/>
              <a:t> about decentralization through fiction stories using comedians (regular radio programs)</a:t>
            </a:r>
          </a:p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en-US" sz="1600" b="1"/>
              <a:t>Holding public debates</a:t>
            </a:r>
            <a:r>
              <a:rPr lang="en-US" sz="1600"/>
              <a:t> on the </a:t>
            </a:r>
            <a:r>
              <a:rPr lang="en-US" sz="1600" b="1"/>
              <a:t>results of annual audits</a:t>
            </a:r>
            <a:r>
              <a:rPr lang="en-US" sz="1600"/>
              <a:t>, involving the  local governments executive, Districts  and citizens</a:t>
            </a:r>
          </a:p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fr-BE" sz="1600"/>
              <a:t>Using « </a:t>
            </a:r>
            <a:r>
              <a:rPr lang="fr-BE" sz="1600" b="1"/>
              <a:t>movies</a:t>
            </a:r>
            <a:r>
              <a:rPr lang="fr-BE" sz="1600"/>
              <a:t> » to </a:t>
            </a:r>
            <a:r>
              <a:rPr lang="fr-BE" sz="1600" b="1"/>
              <a:t>feed PD </a:t>
            </a:r>
            <a:r>
              <a:rPr lang="fr-BE" sz="1600"/>
              <a:t>at national level with local evidence;</a:t>
            </a:r>
          </a:p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fr-BE" sz="1600"/>
              <a:t>Organising </a:t>
            </a:r>
            <a:r>
              <a:rPr lang="fr-BE" sz="1600" b="1"/>
              <a:t>public debates </a:t>
            </a:r>
            <a:r>
              <a:rPr lang="fr-BE" sz="1600"/>
              <a:t>with</a:t>
            </a:r>
            <a:r>
              <a:rPr lang="fr-BE" sz="1600" b="1"/>
              <a:t> </a:t>
            </a:r>
            <a:r>
              <a:rPr lang="fr-BE" sz="1600"/>
              <a:t>LG/sector ministries around topics showed in movies</a:t>
            </a:r>
            <a:endParaRPr lang="en-US" sz="1600"/>
          </a:p>
          <a:p>
            <a:pPr>
              <a:spcBef>
                <a:spcPct val="20000"/>
              </a:spcBef>
            </a:pPr>
            <a:endParaRPr lang="en-GB" sz="1400"/>
          </a:p>
          <a:p>
            <a:r>
              <a:rPr lang="en-GB" sz="1400"/>
              <a:t> </a:t>
            </a:r>
          </a:p>
          <a:p>
            <a:r>
              <a:rPr lang="en-GB" sz="1400"/>
              <a:t> </a:t>
            </a:r>
            <a:r>
              <a:rPr lang="fr-FR" sz="140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6025" y="5481638"/>
            <a:ext cx="4225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600" b="1"/>
              <a:t>Concrete (and tested ! ) ideas shape/fine- tune specific features of decentralization policies!! </a:t>
            </a:r>
          </a:p>
          <a:p>
            <a:pPr>
              <a:spcBef>
                <a:spcPct val="20000"/>
              </a:spcBef>
            </a:pPr>
            <a:r>
              <a:rPr lang="en-GB" sz="1600" b="1"/>
              <a:t>Some of them institutionalized!!   </a:t>
            </a:r>
            <a:r>
              <a:rPr lang="en-GB" sz="1600"/>
              <a:t> </a:t>
            </a:r>
            <a:r>
              <a:rPr lang="fr-FR" sz="160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600"/>
          </a:p>
        </p:txBody>
      </p:sp>
      <p:sp>
        <p:nvSpPr>
          <p:cNvPr id="2" name="Right Arrow 1"/>
          <p:cNvSpPr/>
          <p:nvPr/>
        </p:nvSpPr>
        <p:spPr bwMode="auto">
          <a:xfrm>
            <a:off x="4500563" y="5805488"/>
            <a:ext cx="503237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endParaRPr lang="en-GB">
              <a:latin typeface="Verdan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6632" name="Title 1"/>
          <p:cNvSpPr>
            <a:spLocks/>
          </p:cNvSpPr>
          <p:nvPr/>
        </p:nvSpPr>
        <p:spPr bwMode="auto">
          <a:xfrm>
            <a:off x="1331913" y="1196975"/>
            <a:ext cx="67675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8775" indent="-358775" algn="ctr" eaLnBrk="0" hangingPunct="0"/>
            <a:r>
              <a:rPr lang="en-US" sz="3600" b="1"/>
              <a:t>The "how" matters!!! (2) </a:t>
            </a:r>
          </a:p>
        </p:txBody>
      </p:sp>
    </p:spTree>
    <p:extLst>
      <p:ext uri="{BB962C8B-B14F-4D97-AF65-F5344CB8AC3E}">
        <p14:creationId xmlns:p14="http://schemas.microsoft.com/office/powerpoint/2010/main" val="282092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95536" y="2519933"/>
            <a:ext cx="83169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4775">
              <a:lnSpc>
                <a:spcPct val="80000"/>
              </a:lnSpc>
              <a:buSzPct val="60000"/>
            </a:pPr>
            <a:endParaRPr lang="en-GB" sz="2000" b="1" dirty="0"/>
          </a:p>
          <a:p>
            <a:pPr marL="587375" indent="-482600"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US" sz="2000" b="1" dirty="0"/>
          </a:p>
          <a:p>
            <a:pPr marL="1044575" lvl="1" indent="-482600" algn="ctr"/>
            <a:r>
              <a:rPr lang="fr-BE" sz="2000" b="1" dirty="0"/>
              <a:t>Practical question: How to organise a tender in a </a:t>
            </a:r>
            <a:r>
              <a:rPr lang="fr-BE" sz="2000" b="1" dirty="0" smtClean="0"/>
              <a:t>context characterised  </a:t>
            </a:r>
            <a:r>
              <a:rPr lang="fr-BE" sz="2000" b="1" dirty="0"/>
              <a:t>by? : </a:t>
            </a:r>
          </a:p>
          <a:p>
            <a:pPr marL="587375" indent="-482600"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US" sz="2000" b="1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None/>
            </a:pPr>
            <a:endParaRPr lang="en-GB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r>
              <a:rPr lang="fr-BE" sz="2000" b="1" dirty="0" smtClean="0"/>
              <a:t>Isolation</a:t>
            </a:r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r>
              <a:rPr lang="en-GB" sz="2000" b="1" dirty="0" smtClean="0"/>
              <a:t>No construction firms</a:t>
            </a:r>
            <a:r>
              <a:rPr lang="en-GB" sz="2000" b="1" dirty="0"/>
              <a:t>/service providers available; </a:t>
            </a:r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r>
              <a:rPr lang="en-GB" sz="2000" b="1" dirty="0"/>
              <a:t>illiterate councillors and majors</a:t>
            </a:r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sz="2000" b="1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sz="1400" b="1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sz="1400" b="1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FR" sz="1400" b="1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sz="1400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fr-BE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en-US" dirty="0"/>
          </a:p>
          <a:p>
            <a:pPr marL="1304925" lvl="2" indent="-285750">
              <a:lnSpc>
                <a:spcPct val="80000"/>
              </a:lnSpc>
              <a:buSzPct val="60000"/>
              <a:buFont typeface="Wingdings" pitchFamily="2" charset="2"/>
              <a:buChar char="ü"/>
            </a:pPr>
            <a:endParaRPr lang="en-US" sz="1800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q"/>
            </a:pPr>
            <a:endParaRPr lang="en-US" sz="1800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q"/>
            </a:pPr>
            <a:endParaRPr lang="en-US" sz="2000" dirty="0"/>
          </a:p>
          <a:p>
            <a:pPr marL="1044575" lvl="1" indent="-482600">
              <a:lnSpc>
                <a:spcPct val="80000"/>
              </a:lnSpc>
              <a:buSzPct val="60000"/>
              <a:buFont typeface="Wingdings" pitchFamily="2" charset="2"/>
              <a:buChar char="q"/>
            </a:pPr>
            <a:endParaRPr lang="en-GB" sz="2000" dirty="0"/>
          </a:p>
        </p:txBody>
      </p:sp>
      <p:sp>
        <p:nvSpPr>
          <p:cNvPr id="74756" name="Title 1"/>
          <p:cNvSpPr>
            <a:spLocks/>
          </p:cNvSpPr>
          <p:nvPr/>
        </p:nvSpPr>
        <p:spPr bwMode="auto">
          <a:xfrm>
            <a:off x="1331913" y="1196975"/>
            <a:ext cx="67675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US" sz="2600" b="1" dirty="0"/>
              <a:t>THE “HOW” MATTERS!!! </a:t>
            </a:r>
            <a:r>
              <a:rPr lang="en-US" sz="2600" b="1" dirty="0" smtClean="0"/>
              <a:t>(3)  </a:t>
            </a:r>
            <a:endParaRPr lang="en-US" sz="2600" b="1" dirty="0"/>
          </a:p>
        </p:txBody>
      </p:sp>
      <p:sp>
        <p:nvSpPr>
          <p:cNvPr id="74757" name="Flèche vers le bas 3"/>
          <p:cNvSpPr>
            <a:spLocks noChangeArrowheads="1"/>
          </p:cNvSpPr>
          <p:nvPr/>
        </p:nvSpPr>
        <p:spPr bwMode="auto">
          <a:xfrm>
            <a:off x="4139952" y="5085184"/>
            <a:ext cx="360363" cy="3603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90"/>
          </a:solidFill>
          <a:ln w="9525" algn="ctr">
            <a:solidFill>
              <a:srgbClr val="2D5EC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fr-FR">
              <a:solidFill>
                <a:srgbClr val="000090"/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67544" y="5445224"/>
            <a:ext cx="7632700" cy="11525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 algn="ctr">
            <a:solidFill>
              <a:schemeClr val="accent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lvl="1" algn="ctr"/>
            <a:endParaRPr lang="en-US" sz="1400" b="1" dirty="0"/>
          </a:p>
          <a:p>
            <a:pPr lvl="1" algn="ctr"/>
            <a:r>
              <a:rPr lang="en-US" sz="2000" b="1" dirty="0"/>
              <a:t>Use your </a:t>
            </a:r>
            <a:r>
              <a:rPr lang="en-US" sz="2000" b="1" dirty="0" smtClean="0"/>
              <a:t>imagination!</a:t>
            </a:r>
            <a:r>
              <a:rPr lang="en-US" sz="2000" b="1" dirty="0"/>
              <a:t>!!: </a:t>
            </a:r>
            <a:r>
              <a:rPr lang="en-US" sz="2000" b="1" dirty="0" smtClean="0"/>
              <a:t>Any procurement rule &lt;</a:t>
            </a:r>
            <a:r>
              <a:rPr lang="en-US" sz="2000" b="1" dirty="0"/>
              <a:t>10000 € will respect EDF procedures!!</a:t>
            </a:r>
            <a:endParaRPr lang="en-GB" sz="2000" dirty="0"/>
          </a:p>
          <a:p>
            <a:pPr lvl="1" algn="ctr"/>
            <a:endParaRPr lang="en-US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7544" y="1844824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BE" sz="2400" b="1" dirty="0"/>
              <a:t>Imagination, creativity, pragmatism and flexibility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588" indent="-1588" algn="ctr"/>
            <a:endParaRPr lang="fr-FR" sz="1600" b="1"/>
          </a:p>
        </p:txBody>
      </p:sp>
      <p:sp>
        <p:nvSpPr>
          <p:cNvPr id="35843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Verdana" charset="0"/>
              <a:buAutoNum type="arabicPeriod" startAt="4"/>
            </a:pPr>
            <a:endParaRPr lang="en-US" sz="200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179512" y="1340768"/>
            <a:ext cx="89644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5619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FR" sz="2800" b="1" dirty="0" smtClean="0"/>
              <a:t>Last message: Not </a:t>
            </a:r>
            <a:r>
              <a:rPr lang="fr-FR" sz="2800" b="1" dirty="0" err="1"/>
              <a:t>shorcuts</a:t>
            </a:r>
            <a:r>
              <a:rPr lang="fr-FR" sz="2800" b="1" dirty="0"/>
              <a:t>, not </a:t>
            </a:r>
            <a:r>
              <a:rPr lang="fr-FR" sz="2800" b="1" dirty="0" err="1" smtClean="0"/>
              <a:t>models</a:t>
            </a:r>
            <a:r>
              <a:rPr lang="fr-FR" sz="2800" b="1" dirty="0" smtClean="0"/>
              <a:t>!</a:t>
            </a:r>
            <a:r>
              <a:rPr lang="fr-FR" sz="2800" b="1" dirty="0"/>
              <a:t>!  </a:t>
            </a:r>
          </a:p>
          <a:p>
            <a:pPr algn="ctr"/>
            <a:endParaRPr lang="fr-FR" sz="2800" b="1" dirty="0"/>
          </a:p>
          <a:p>
            <a:pPr algn="ctr"/>
            <a:endParaRPr lang="fr-BE" sz="2800" b="1" dirty="0"/>
          </a:p>
          <a:p>
            <a:pPr lvl="1">
              <a:spcBef>
                <a:spcPct val="20000"/>
              </a:spcBef>
            </a:pPr>
            <a:endParaRPr lang="fr-BE" sz="2800" b="1" dirty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fr-BE" sz="2800" b="1" dirty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fr-BE" sz="2800" b="1" dirty="0">
              <a:solidFill>
                <a:srgbClr val="103C72"/>
              </a:solidFill>
            </a:endParaRPr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GB" sz="2800" dirty="0"/>
          </a:p>
          <a:p>
            <a:pPr lvl="1">
              <a:spcBef>
                <a:spcPct val="20000"/>
              </a:spcBef>
            </a:pPr>
            <a:endParaRPr lang="en-GB" sz="2800" dirty="0"/>
          </a:p>
          <a:p>
            <a:pPr lvl="1">
              <a:spcBef>
                <a:spcPct val="20000"/>
              </a:spcBef>
            </a:pPr>
            <a:endParaRPr lang="en-GB" sz="2800" b="1" dirty="0"/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GB" sz="2800" b="1" dirty="0"/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US" sz="2800" b="1" dirty="0"/>
          </a:p>
          <a:p>
            <a:pPr lvl="1">
              <a:spcBef>
                <a:spcPct val="20000"/>
              </a:spcBef>
              <a:buFontTx/>
              <a:buAutoNum type="circleNumDbPlain"/>
            </a:pPr>
            <a:endParaRPr lang="en-US" sz="2800" b="1" dirty="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2800" b="1" dirty="0"/>
          </a:p>
        </p:txBody>
      </p:sp>
      <p:sp>
        <p:nvSpPr>
          <p:cNvPr id="35846" name="Content Placeholder 2"/>
          <p:cNvSpPr txBox="1">
            <a:spLocks/>
          </p:cNvSpPr>
          <p:nvPr/>
        </p:nvSpPr>
        <p:spPr bwMode="auto">
          <a:xfrm>
            <a:off x="5219700" y="4476750"/>
            <a:ext cx="81375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GB" sz="2000"/>
              <a:t>	</a:t>
            </a:r>
          </a:p>
          <a:p>
            <a:r>
              <a:rPr lang="en-GB" sz="2000"/>
              <a:t>	. 	 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GB" sz="2000"/>
          </a:p>
        </p:txBody>
      </p:sp>
      <p:sp>
        <p:nvSpPr>
          <p:cNvPr id="35847" name="Content Placeholder 2"/>
          <p:cNvSpPr txBox="1">
            <a:spLocks/>
          </p:cNvSpPr>
          <p:nvPr/>
        </p:nvSpPr>
        <p:spPr bwMode="auto">
          <a:xfrm>
            <a:off x="4354513" y="2276475"/>
            <a:ext cx="47767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</a:pPr>
            <a:r>
              <a:rPr lang="en-GB" sz="1400" b="1"/>
              <a:t>Attitudinal change </a:t>
            </a:r>
            <a:r>
              <a:rPr lang="en-GB" sz="1400"/>
              <a:t>can be achieved if given time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en-GB" sz="1400"/>
              <a:t>It </a:t>
            </a:r>
            <a:r>
              <a:rPr lang="en-GB" sz="1400" b="1"/>
              <a:t>takes vision and willingness to experiment</a:t>
            </a:r>
            <a:r>
              <a:rPr lang="en-GB" sz="1400"/>
              <a:t>. It takes </a:t>
            </a:r>
            <a:r>
              <a:rPr lang="en-GB" sz="1400" b="1"/>
              <a:t>courage </a:t>
            </a:r>
            <a:r>
              <a:rPr lang="en-GB" sz="1400"/>
              <a:t>to </a:t>
            </a:r>
            <a:r>
              <a:rPr lang="en-GB" sz="1400" b="1"/>
              <a:t>learn from mistakes</a:t>
            </a:r>
            <a:r>
              <a:rPr lang="en-GB" sz="1400"/>
              <a:t> and courage to </a:t>
            </a:r>
            <a:r>
              <a:rPr lang="en-GB" sz="1400" b="1"/>
              <a:t>implement</a:t>
            </a:r>
            <a:r>
              <a:rPr lang="en-GB" sz="1400"/>
              <a:t> necessary and/or </a:t>
            </a:r>
            <a:r>
              <a:rPr lang="en-GB" sz="1400" b="1"/>
              <a:t>controversial changes </a:t>
            </a:r>
            <a:r>
              <a:rPr lang="en-GB" sz="1400"/>
              <a:t>as implementation moves ahead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en-GB" sz="1400" b="1"/>
              <a:t>Trade-off between exploration and experimentation </a:t>
            </a:r>
            <a:r>
              <a:rPr lang="en-GB" sz="1400"/>
              <a:t>on one hand and </a:t>
            </a:r>
            <a:r>
              <a:rPr lang="en-GB" sz="1400" b="1"/>
              <a:t>consolidation and predictability </a:t>
            </a:r>
            <a:r>
              <a:rPr lang="en-GB" sz="1400"/>
              <a:t>on the other.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en-GB" sz="1400"/>
              <a:t>The </a:t>
            </a:r>
            <a:r>
              <a:rPr lang="en-GB" sz="1400" b="1"/>
              <a:t>transition from </a:t>
            </a:r>
            <a:r>
              <a:rPr lang="en-GB" sz="1400"/>
              <a:t>an</a:t>
            </a:r>
            <a:r>
              <a:rPr lang="en-GB" sz="1400" b="1"/>
              <a:t> experimental mode to </a:t>
            </a:r>
            <a:r>
              <a:rPr lang="en-GB" sz="1400"/>
              <a:t>an</a:t>
            </a:r>
            <a:r>
              <a:rPr lang="en-GB" sz="1400" b="1"/>
              <a:t> institutional </a:t>
            </a:r>
            <a:r>
              <a:rPr lang="en-GB" sz="1400"/>
              <a:t>is a</a:t>
            </a:r>
            <a:r>
              <a:rPr lang="en-GB" sz="1400" b="1"/>
              <a:t> complex issue</a:t>
            </a:r>
            <a:endParaRPr lang="en-GB" sz="1400"/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en-GB" sz="1400" b="1"/>
              <a:t>What did work once</a:t>
            </a:r>
            <a:r>
              <a:rPr lang="en-GB" sz="1400"/>
              <a:t> does </a:t>
            </a:r>
            <a:r>
              <a:rPr lang="en-GB" sz="1400" b="1"/>
              <a:t>not necessarily work today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GB" sz="140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GB" sz="1400"/>
          </a:p>
          <a:p>
            <a:pPr>
              <a:spcBef>
                <a:spcPct val="20000"/>
              </a:spcBef>
            </a:pPr>
            <a:endParaRPr lang="en-GB" sz="1400"/>
          </a:p>
          <a:p>
            <a:r>
              <a:rPr lang="en-GB" sz="1400"/>
              <a:t> </a:t>
            </a:r>
          </a:p>
          <a:p>
            <a:r>
              <a:rPr lang="en-GB" sz="1400"/>
              <a:t> </a:t>
            </a:r>
            <a:r>
              <a:rPr lang="fr-FR" sz="140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1400"/>
          </a:p>
        </p:txBody>
      </p:sp>
      <p:pic>
        <p:nvPicPr>
          <p:cNvPr id="81927" name="Picture 3" descr="6. Niagara Falls Tightrope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40798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itle 1"/>
          <p:cNvSpPr txBox="1">
            <a:spLocks/>
          </p:cNvSpPr>
          <p:nvPr/>
        </p:nvSpPr>
        <p:spPr bwMode="auto">
          <a:xfrm>
            <a:off x="11113" y="5445125"/>
            <a:ext cx="4273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b="1"/>
              <a:t>We need "artist" with special talents...rather than "technicians"</a:t>
            </a:r>
            <a:endParaRPr lang="fr-FR" sz="2000" b="1"/>
          </a:p>
        </p:txBody>
      </p:sp>
    </p:spTree>
    <p:extLst>
      <p:ext uri="{BB962C8B-B14F-4D97-AF65-F5344CB8AC3E}">
        <p14:creationId xmlns:p14="http://schemas.microsoft.com/office/powerpoint/2010/main" val="1308583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4" name="Image 3" descr="Screen Shot 2013-11-12 at 11.2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12. Blind men + elephan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19325"/>
            <a:ext cx="393223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107950" y="1406525"/>
            <a:ext cx="87852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2000" b="1" dirty="0">
              <a:solidFill>
                <a:schemeClr val="accent2"/>
              </a:solidFill>
            </a:endParaRPr>
          </a:p>
          <a:p>
            <a:pPr algn="ctr"/>
            <a:r>
              <a:rPr lang="en-US" sz="3200" b="1" dirty="0"/>
              <a:t>Context</a:t>
            </a:r>
          </a:p>
          <a:p>
            <a:pPr algn="ctr"/>
            <a:r>
              <a:rPr lang="en-US" sz="3200" b="1" dirty="0" smtClean="0"/>
              <a:t>Decentralization </a:t>
            </a:r>
            <a:r>
              <a:rPr lang="en-US" sz="3200" b="1" dirty="0"/>
              <a:t>as a "virtual" process</a:t>
            </a:r>
          </a:p>
        </p:txBody>
      </p:sp>
      <p:sp>
        <p:nvSpPr>
          <p:cNvPr id="8197" name="Content Placeholder 2"/>
          <p:cNvSpPr txBox="1">
            <a:spLocks/>
          </p:cNvSpPr>
          <p:nvPr/>
        </p:nvSpPr>
        <p:spPr bwMode="auto">
          <a:xfrm>
            <a:off x="4787900" y="4724400"/>
            <a:ext cx="41052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</a:pPr>
            <a:endParaRPr lang="fr-FR" sz="1400"/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fr-FR" sz="1400" b="1"/>
              <a:t>Big influence </a:t>
            </a:r>
            <a:r>
              <a:rPr lang="fr-FR" sz="1400"/>
              <a:t>in the national policy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fr-FR" sz="1400" b="1"/>
              <a:t>No common vision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fr-FR" sz="1400"/>
              <a:t>Too much </a:t>
            </a:r>
            <a:r>
              <a:rPr lang="fr-FR" sz="1400" b="1"/>
              <a:t>focus on the Local dimension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r>
              <a:rPr lang="fr-FR" sz="1400" b="1"/>
              <a:t>Comunity driven approaches</a:t>
            </a:r>
            <a:r>
              <a:rPr lang="fr-FR" sz="1400"/>
              <a:t>/sector support policies neglecting LA as contracting authority </a:t>
            </a:r>
            <a:endParaRPr lang="en-GB" sz="2000"/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2000"/>
          </a:p>
          <a:p>
            <a:pPr>
              <a:spcBef>
                <a:spcPct val="20000"/>
              </a:spcBef>
            </a:pPr>
            <a:endParaRPr lang="en-US" sz="2000"/>
          </a:p>
          <a:p>
            <a:pPr>
              <a:spcBef>
                <a:spcPct val="20000"/>
              </a:spcBef>
            </a:pPr>
            <a:endParaRPr lang="en-US" sz="2000"/>
          </a:p>
        </p:txBody>
      </p:sp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5651500" y="2341563"/>
            <a:ext cx="28797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400" b="1"/>
              <a:t>DONORS</a:t>
            </a:r>
          </a:p>
        </p:txBody>
      </p:sp>
      <p:sp>
        <p:nvSpPr>
          <p:cNvPr id="16390" name="Content Placeholder 2"/>
          <p:cNvSpPr txBox="1">
            <a:spLocks/>
          </p:cNvSpPr>
          <p:nvPr/>
        </p:nvSpPr>
        <p:spPr bwMode="auto">
          <a:xfrm>
            <a:off x="539750" y="2425700"/>
            <a:ext cx="2879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400" b="1"/>
              <a:t>COUNTRY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4213" y="4221163"/>
            <a:ext cx="3382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400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fr-FR" sz="1400" b="1" dirty="0" smtClean="0">
                <a:cs typeface="+mn-cs"/>
              </a:rPr>
              <a:t>Good </a:t>
            </a:r>
            <a:r>
              <a:rPr lang="fr-FR" sz="1400" b="1" dirty="0" err="1">
                <a:cs typeface="+mn-cs"/>
              </a:rPr>
              <a:t>policy</a:t>
            </a:r>
            <a:r>
              <a:rPr lang="fr-FR" sz="1400" b="1" dirty="0" smtClean="0">
                <a:cs typeface="+mn-cs"/>
              </a:rPr>
              <a:t> (on </a:t>
            </a:r>
            <a:r>
              <a:rPr lang="fr-FR" sz="1400" b="1" dirty="0" err="1" smtClean="0">
                <a:cs typeface="+mn-cs"/>
              </a:rPr>
              <a:t>paper</a:t>
            </a:r>
            <a:r>
              <a:rPr lang="fr-FR" sz="1400" b="1" dirty="0" smtClean="0">
                <a:cs typeface="+mn-cs"/>
              </a:rPr>
              <a:t> ) </a:t>
            </a:r>
            <a:r>
              <a:rPr lang="fr-FR" sz="1400" dirty="0" smtClean="0">
                <a:cs typeface="+mn-cs"/>
              </a:rPr>
              <a:t>but </a:t>
            </a:r>
            <a:r>
              <a:rPr lang="fr-FR" sz="1400" b="1" dirty="0" smtClean="0">
                <a:cs typeface="+mn-cs"/>
              </a:rPr>
              <a:t>not </a:t>
            </a:r>
            <a:r>
              <a:rPr lang="fr-FR" sz="1400" b="1" dirty="0" err="1" smtClean="0">
                <a:cs typeface="+mn-cs"/>
              </a:rPr>
              <a:t>implemented</a:t>
            </a:r>
            <a:endParaRPr lang="fr-FR" sz="1400" b="1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fr-FR" sz="1400" b="1" dirty="0" err="1" smtClean="0">
                <a:cs typeface="+mn-cs"/>
              </a:rPr>
              <a:t>Lack</a:t>
            </a:r>
            <a:r>
              <a:rPr lang="fr-FR" sz="1400" b="1" dirty="0" smtClean="0">
                <a:cs typeface="+mn-cs"/>
              </a:rPr>
              <a:t> of </a:t>
            </a:r>
            <a:r>
              <a:rPr lang="fr-FR" sz="1400" b="1" dirty="0" err="1" smtClean="0">
                <a:cs typeface="+mn-cs"/>
              </a:rPr>
              <a:t>clear</a:t>
            </a:r>
            <a:r>
              <a:rPr lang="fr-FR" sz="1400" b="1" dirty="0" smtClean="0">
                <a:cs typeface="+mn-cs"/>
              </a:rPr>
              <a:t> vision </a:t>
            </a:r>
            <a:r>
              <a:rPr lang="fr-FR" sz="1400" dirty="0" smtClean="0">
                <a:cs typeface="+mn-cs"/>
              </a:rPr>
              <a:t>and </a:t>
            </a:r>
            <a:r>
              <a:rPr lang="fr-FR" sz="1400" dirty="0" err="1" smtClean="0">
                <a:cs typeface="+mn-cs"/>
              </a:rPr>
              <a:t>understanding</a:t>
            </a:r>
            <a:r>
              <a:rPr lang="fr-FR" sz="1400" dirty="0" smtClean="0">
                <a:cs typeface="+mn-cs"/>
              </a:rPr>
              <a:t> of </a:t>
            </a:r>
            <a:r>
              <a:rPr lang="fr-FR" sz="1400" b="1" dirty="0" err="1" smtClean="0">
                <a:cs typeface="+mn-cs"/>
              </a:rPr>
              <a:t>practical</a:t>
            </a:r>
            <a:r>
              <a:rPr lang="fr-FR" sz="1400" b="1" dirty="0" smtClean="0">
                <a:cs typeface="+mn-cs"/>
              </a:rPr>
              <a:t> implications </a:t>
            </a: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fr-FR" sz="1400" dirty="0" err="1" smtClean="0">
                <a:cs typeface="+mn-cs"/>
              </a:rPr>
              <a:t>Decentralization</a:t>
            </a:r>
            <a:r>
              <a:rPr lang="fr-FR" sz="1400" dirty="0" smtClean="0">
                <a:cs typeface="+mn-cs"/>
              </a:rPr>
              <a:t> </a:t>
            </a:r>
            <a:r>
              <a:rPr lang="fr-FR" sz="1400" dirty="0" err="1" smtClean="0">
                <a:cs typeface="+mn-cs"/>
              </a:rPr>
              <a:t>is</a:t>
            </a:r>
            <a:r>
              <a:rPr lang="fr-FR" sz="1400" dirty="0" smtClean="0">
                <a:cs typeface="+mn-cs"/>
              </a:rPr>
              <a:t> </a:t>
            </a:r>
            <a:r>
              <a:rPr lang="fr-FR" sz="1400" b="1" dirty="0" smtClean="0">
                <a:cs typeface="+mn-cs"/>
              </a:rPr>
              <a:t>not high on the social</a:t>
            </a:r>
            <a:r>
              <a:rPr lang="fr-FR" sz="1400" dirty="0" smtClean="0">
                <a:cs typeface="+mn-cs"/>
              </a:rPr>
              <a:t>/national </a:t>
            </a:r>
            <a:r>
              <a:rPr lang="fr-FR" sz="1400" b="1" dirty="0" err="1" smtClean="0">
                <a:cs typeface="+mn-cs"/>
              </a:rPr>
              <a:t>debate</a:t>
            </a:r>
            <a:endParaRPr lang="fr-FR" sz="1400" b="1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r>
              <a:rPr lang="fr-FR" sz="1400" dirty="0" err="1" smtClean="0">
                <a:cs typeface="+mn-cs"/>
              </a:rPr>
              <a:t>Sector</a:t>
            </a:r>
            <a:r>
              <a:rPr lang="fr-FR" sz="1400" dirty="0" smtClean="0">
                <a:cs typeface="+mn-cs"/>
              </a:rPr>
              <a:t> </a:t>
            </a:r>
            <a:r>
              <a:rPr lang="fr-FR" sz="1400" dirty="0" err="1" smtClean="0">
                <a:cs typeface="+mn-cs"/>
              </a:rPr>
              <a:t>Ministries</a:t>
            </a:r>
            <a:r>
              <a:rPr lang="fr-FR" sz="1400" dirty="0" smtClean="0">
                <a:cs typeface="+mn-cs"/>
              </a:rPr>
              <a:t> </a:t>
            </a:r>
            <a:r>
              <a:rPr lang="fr-FR" sz="1400" dirty="0" err="1" smtClean="0">
                <a:cs typeface="+mn-cs"/>
              </a:rPr>
              <a:t>neglect</a:t>
            </a:r>
            <a:r>
              <a:rPr lang="fr-FR" sz="1400" dirty="0" smtClean="0">
                <a:cs typeface="+mn-cs"/>
              </a:rPr>
              <a:t> LA</a:t>
            </a: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fr-FR" sz="1400" dirty="0" smtClean="0">
              <a:cs typeface="+mn-cs"/>
            </a:endParaRPr>
          </a:p>
          <a:p>
            <a:pPr marL="0" indent="0">
              <a:spcBef>
                <a:spcPct val="20000"/>
              </a:spcBef>
              <a:defRPr/>
            </a:pPr>
            <a:endParaRPr lang="en-GB" sz="2000" dirty="0" smtClean="0">
              <a:cs typeface="+mn-cs"/>
            </a:endParaRPr>
          </a:p>
          <a:p>
            <a:pPr>
              <a:spcBef>
                <a:spcPct val="20000"/>
              </a:spcBef>
              <a:buFontTx/>
              <a:buAutoNum type="circleNumDbPlain"/>
              <a:defRPr/>
            </a:pPr>
            <a:endParaRPr lang="en-US" sz="2000" dirty="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 smtClean="0"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2000" dirty="0" smtClean="0">
              <a:cs typeface="+mn-cs"/>
            </a:endParaRPr>
          </a:p>
        </p:txBody>
      </p:sp>
      <p:pic>
        <p:nvPicPr>
          <p:cNvPr id="16392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781300"/>
            <a:ext cx="22320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86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2" name="Image 1" descr="Dispositif d’appui à la maitrise d’ouvrage communa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2" name="Image 1" descr="Étapes de la mise en œuvre d'un P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00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1524000" y="3505200"/>
            <a:ext cx="6858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3175"/>
            <a:endParaRPr lang="en-US"/>
          </a:p>
        </p:txBody>
      </p:sp>
      <p:pic>
        <p:nvPicPr>
          <p:cNvPr id="2" name="Image 1" descr="Outils et méthodes élaboré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6304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2276475"/>
            <a:ext cx="8208962" cy="2952750"/>
          </a:xfrm>
        </p:spPr>
        <p:txBody>
          <a:bodyPr/>
          <a:lstStyle/>
          <a:p>
            <a:pPr indent="0" algn="ctr" eaLnBrk="1" hangingPunct="1">
              <a:spcAft>
                <a:spcPts val="1000"/>
              </a:spcAft>
            </a:pP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</a:rPr>
            </a:br>
            <a:r>
              <a:rPr lang="ar-A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 </a:t>
            </a: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fr-BE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>Thank you!!</a:t>
            </a: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  <a:t/>
            </a:r>
            <a:br>
              <a:rPr lang="en-US" sz="4000">
                <a:solidFill>
                  <a:srgbClr val="FF9900"/>
                </a:solidFill>
                <a:latin typeface="Arial" charset="0"/>
                <a:ea typeface="MS PGothic" charset="0"/>
                <a:cs typeface="Arial" charset="0"/>
              </a:rPr>
            </a:br>
            <a:endParaRPr lang="en-GB" sz="4000"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547813" y="1196975"/>
            <a:ext cx="61928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US" sz="2600" b="1"/>
              <a:t>ACORDS DESIGN (2004) </a:t>
            </a: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23850" y="2097088"/>
            <a:ext cx="7850188" cy="1081088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1"/>
            <a:r>
              <a:rPr lang="en-GB" sz="1400" b="1" dirty="0"/>
              <a:t>Take into account</a:t>
            </a:r>
            <a:r>
              <a:rPr lang="en-GB" sz="1400" dirty="0"/>
              <a:t> in an </a:t>
            </a:r>
            <a:r>
              <a:rPr lang="en-GB" sz="1400" b="1" dirty="0"/>
              <a:t>effective and practical</a:t>
            </a:r>
            <a:r>
              <a:rPr lang="en-GB" sz="1400" dirty="0"/>
              <a:t> way the </a:t>
            </a:r>
            <a:r>
              <a:rPr lang="en-GB" sz="1400" b="1" dirty="0"/>
              <a:t>transfer of responsibility for</a:t>
            </a:r>
            <a:r>
              <a:rPr lang="en-GB" sz="1400" b="1" dirty="0" smtClean="0"/>
              <a:t> social services provision </a:t>
            </a:r>
            <a:r>
              <a:rPr lang="en-GB" sz="1400" dirty="0"/>
              <a:t>(health, education, public markets, and secondary roads) </a:t>
            </a:r>
            <a:r>
              <a:rPr lang="en-GB" sz="1400" b="1" dirty="0"/>
              <a:t>from  Line Ministries to LG </a:t>
            </a:r>
            <a:r>
              <a:rPr lang="en-GB" sz="1400" dirty="0"/>
              <a:t>as defined by law in the decentralization process framework. </a:t>
            </a:r>
          </a:p>
          <a:p>
            <a:pPr lvl="1"/>
            <a:endParaRPr lang="en-US" sz="1400" b="1" dirty="0"/>
          </a:p>
        </p:txBody>
      </p:sp>
      <p:sp>
        <p:nvSpPr>
          <p:cNvPr id="9" name="Flèche vers le bas 15"/>
          <p:cNvSpPr>
            <a:spLocks noChangeArrowheads="1"/>
          </p:cNvSpPr>
          <p:nvPr/>
        </p:nvSpPr>
        <p:spPr bwMode="auto">
          <a:xfrm>
            <a:off x="3988594" y="3218433"/>
            <a:ext cx="288925" cy="5032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611188" y="3716338"/>
            <a:ext cx="7129462" cy="5048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1" algn="ctr">
              <a:defRPr/>
            </a:pPr>
            <a:r>
              <a:rPr lang="en-GB" sz="1400" b="1" dirty="0"/>
              <a:t>P</a:t>
            </a:r>
            <a:r>
              <a:rPr lang="en-GB" sz="1400" b="1" u="sng" dirty="0"/>
              <a:t>ut the money  </a:t>
            </a:r>
            <a:r>
              <a:rPr lang="en-GB" sz="1400" b="1" dirty="0"/>
              <a:t>into the LG budget</a:t>
            </a:r>
            <a:r>
              <a:rPr lang="en-GB" sz="1400" b="1" dirty="0" smtClean="0"/>
              <a:t> from the </a:t>
            </a:r>
            <a:r>
              <a:rPr lang="en-GB" sz="1400" b="1" u="sng" dirty="0" smtClean="0"/>
              <a:t>onset</a:t>
            </a:r>
            <a:r>
              <a:rPr lang="en-GB" sz="1400" b="1" dirty="0" smtClean="0"/>
              <a:t> </a:t>
            </a:r>
          </a:p>
          <a:p>
            <a:pPr lvl="1" algn="ctr">
              <a:defRPr/>
            </a:pPr>
            <a:r>
              <a:rPr lang="en-GB" sz="1400" b="1" dirty="0" smtClean="0"/>
              <a:t>(</a:t>
            </a:r>
            <a:r>
              <a:rPr lang="en-GB" sz="1400" b="1" dirty="0"/>
              <a:t>Kind of BS at local level!!)</a:t>
            </a:r>
            <a:endParaRPr lang="en-US" sz="1400" b="1" dirty="0"/>
          </a:p>
        </p:txBody>
      </p:sp>
      <p:sp>
        <p:nvSpPr>
          <p:cNvPr id="11" name="Flèche vers le bas 15"/>
          <p:cNvSpPr>
            <a:spLocks noChangeArrowheads="1"/>
          </p:cNvSpPr>
          <p:nvPr/>
        </p:nvSpPr>
        <p:spPr bwMode="auto">
          <a:xfrm>
            <a:off x="3995738" y="4221163"/>
            <a:ext cx="287337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84213" y="5300663"/>
            <a:ext cx="7991475" cy="1368425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50000">
                <a:schemeClr val="bg1"/>
              </a:gs>
              <a:gs pos="100000">
                <a:srgbClr val="FF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1" algn="ctr"/>
            <a:endParaRPr lang="en-US" sz="1400" dirty="0"/>
          </a:p>
          <a:p>
            <a:pPr lvl="1" algn="ctr"/>
            <a:r>
              <a:rPr lang="en-US" sz="1400" dirty="0"/>
              <a:t>This entails</a:t>
            </a:r>
            <a:r>
              <a:rPr lang="en-US" sz="1400" dirty="0" smtClean="0"/>
              <a:t> the </a:t>
            </a:r>
            <a:r>
              <a:rPr lang="en-US" sz="1400" dirty="0"/>
              <a:t>need</a:t>
            </a:r>
            <a:r>
              <a:rPr lang="en-US" sz="1400" dirty="0" smtClean="0"/>
              <a:t> for LG to </a:t>
            </a:r>
            <a:r>
              <a:rPr lang="en-US" sz="1400" dirty="0"/>
              <a:t>learn</a:t>
            </a:r>
            <a:r>
              <a:rPr lang="en-US" sz="1400" dirty="0" smtClean="0"/>
              <a:t> doing a </a:t>
            </a:r>
            <a:r>
              <a:rPr lang="en-US" sz="1400" b="1" dirty="0" smtClean="0"/>
              <a:t>very </a:t>
            </a:r>
            <a:r>
              <a:rPr lang="en-US" sz="1400" b="1" dirty="0"/>
              <a:t>complex job </a:t>
            </a:r>
            <a:r>
              <a:rPr lang="en-US" sz="1400" dirty="0"/>
              <a:t>that they </a:t>
            </a:r>
            <a:r>
              <a:rPr lang="en-US" sz="1400" b="1" dirty="0"/>
              <a:t>had never done </a:t>
            </a:r>
            <a:r>
              <a:rPr lang="en-US" sz="1400" b="1" dirty="0" smtClean="0"/>
              <a:t>before</a:t>
            </a:r>
            <a:r>
              <a:rPr lang="en-US" sz="1400" dirty="0" smtClean="0"/>
              <a:t> : to </a:t>
            </a:r>
            <a:r>
              <a:rPr lang="en-US" sz="1400" b="1" dirty="0" smtClean="0"/>
              <a:t>plan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b="1" dirty="0"/>
              <a:t>manage</a:t>
            </a:r>
            <a:r>
              <a:rPr lang="en-US" sz="1400" dirty="0"/>
              <a:t> the</a:t>
            </a:r>
            <a:r>
              <a:rPr lang="en-US" sz="1400" dirty="0" smtClean="0"/>
              <a:t> complexities </a:t>
            </a:r>
            <a:r>
              <a:rPr lang="en-US" sz="1400" dirty="0"/>
              <a:t>of </a:t>
            </a:r>
            <a:r>
              <a:rPr lang="en-US" sz="1400" b="1" dirty="0"/>
              <a:t>converting a budget into service </a:t>
            </a:r>
            <a:r>
              <a:rPr lang="en-US" sz="1400" b="1" dirty="0" smtClean="0"/>
              <a:t>delivery </a:t>
            </a:r>
            <a:r>
              <a:rPr lang="en-US" sz="1400" dirty="0"/>
              <a:t>whilst building</a:t>
            </a:r>
            <a:r>
              <a:rPr lang="en-US" sz="1400" dirty="0" smtClean="0"/>
              <a:t> delivery infrastructures, and </a:t>
            </a:r>
            <a:r>
              <a:rPr lang="en-US" sz="1400" dirty="0"/>
              <a:t>engaging</a:t>
            </a:r>
            <a:r>
              <a:rPr lang="en-US" sz="1400" dirty="0" smtClean="0"/>
              <a:t> with specialists </a:t>
            </a:r>
            <a:r>
              <a:rPr lang="en-US" sz="1400" dirty="0"/>
              <a:t>in their respective services to be delivered. </a:t>
            </a:r>
            <a:endParaRPr lang="fr-FR" sz="1400" dirty="0"/>
          </a:p>
          <a:p>
            <a:pPr lvl="1" algn="ctr"/>
            <a:r>
              <a:rPr lang="en-GB" sz="1400" b="1" dirty="0"/>
              <a:t> </a:t>
            </a:r>
          </a:p>
          <a:p>
            <a:pPr lvl="1" algn="ctr"/>
            <a:r>
              <a:rPr lang="en-GB" sz="1400" b="1" dirty="0"/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908175" y="32131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1"/>
              <a:t>HOW????</a:t>
            </a:r>
            <a:endParaRPr lang="en-GB" sz="20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771775" y="1700213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1"/>
              <a:t>STARTING POINT</a:t>
            </a:r>
            <a:endParaRPr lang="en-GB" sz="2000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4213" y="4581525"/>
            <a:ext cx="770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Translate direct funding into service delivery with</a:t>
            </a:r>
            <a:r>
              <a:rPr lang="en-US" sz="2000" b="1" dirty="0" smtClean="0"/>
              <a:t> LG </a:t>
            </a:r>
            <a:r>
              <a:rPr lang="en-US" sz="2000" b="1" dirty="0"/>
              <a:t>as project owners</a:t>
            </a:r>
            <a:endParaRPr lang="en-GB" sz="2000" b="1" dirty="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932363" y="321310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1"/>
              <a:t>HOW????</a:t>
            </a:r>
            <a:endParaRPr lang="en-GB" sz="2000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4643438" y="4221163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1"/>
              <a:t>CHALLENGE</a:t>
            </a:r>
            <a:endParaRPr lang="en-GB" sz="2000" b="1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692275" y="4221163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000" b="1"/>
              <a:t>CHALLENGE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4740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3"/>
          <p:cNvSpPr>
            <a:spLocks noChangeShapeType="1"/>
          </p:cNvSpPr>
          <p:nvPr/>
        </p:nvSpPr>
        <p:spPr bwMode="auto">
          <a:xfrm flipH="1" flipV="1">
            <a:off x="2987675" y="6165850"/>
            <a:ext cx="215900" cy="71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1" name="Line 16"/>
          <p:cNvSpPr>
            <a:spLocks noChangeShapeType="1"/>
          </p:cNvSpPr>
          <p:nvPr/>
        </p:nvSpPr>
        <p:spPr bwMode="auto">
          <a:xfrm>
            <a:off x="6011863" y="3933825"/>
            <a:ext cx="71437" cy="287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2" name="Line 17"/>
          <p:cNvSpPr>
            <a:spLocks noChangeShapeType="1"/>
          </p:cNvSpPr>
          <p:nvPr/>
        </p:nvSpPr>
        <p:spPr bwMode="auto">
          <a:xfrm flipV="1">
            <a:off x="2051050" y="3644900"/>
            <a:ext cx="73025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13" name="Oval 2"/>
          <p:cNvSpPr>
            <a:spLocks noChangeArrowheads="1"/>
          </p:cNvSpPr>
          <p:nvPr/>
        </p:nvSpPr>
        <p:spPr bwMode="auto">
          <a:xfrm>
            <a:off x="1835150" y="2781300"/>
            <a:ext cx="4321175" cy="3600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211960" y="5517232"/>
            <a:ext cx="2160240" cy="10156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dirty="0"/>
              <a:t>Search for </a:t>
            </a:r>
            <a:r>
              <a:rPr lang="en-GB" b="1" dirty="0"/>
              <a:t>linkages with the decentralisation policy</a:t>
            </a:r>
            <a:r>
              <a:rPr lang="en-GB" dirty="0"/>
              <a:t> in connection with </a:t>
            </a:r>
            <a:r>
              <a:rPr lang="en-GB" dirty="0" err="1"/>
              <a:t>sectoral</a:t>
            </a:r>
            <a:r>
              <a:rPr lang="en-GB" dirty="0"/>
              <a:t> policies</a:t>
            </a: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76513" y="2655888"/>
            <a:ext cx="3024187" cy="13874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400" dirty="0"/>
              <a:t>The </a:t>
            </a:r>
            <a:r>
              <a:rPr lang="en-GB" sz="1400" b="1" dirty="0"/>
              <a:t>municipality</a:t>
            </a:r>
            <a:r>
              <a:rPr lang="en-GB" sz="1400" dirty="0"/>
              <a:t> as:</a:t>
            </a:r>
          </a:p>
          <a:p>
            <a:pPr algn="ctr"/>
            <a:r>
              <a:rPr lang="en-GB" sz="1400" dirty="0"/>
              <a:t>    the </a:t>
            </a:r>
            <a:r>
              <a:rPr lang="ja-JP" altLang="en-GB" sz="1400" b="1" dirty="0"/>
              <a:t>“</a:t>
            </a:r>
            <a:r>
              <a:rPr lang="en-GB" altLang="ja-JP" sz="1400" b="1" dirty="0"/>
              <a:t>main dialogue partner</a:t>
            </a:r>
            <a:r>
              <a:rPr lang="ja-JP" altLang="en-GB" sz="1400" b="1" dirty="0"/>
              <a:t>”</a:t>
            </a:r>
            <a:r>
              <a:rPr lang="en-GB" altLang="ja-JP" sz="1400" dirty="0"/>
              <a:t> and </a:t>
            </a:r>
            <a:r>
              <a:rPr lang="ja-JP" altLang="en-GB" sz="1400" b="1" dirty="0"/>
              <a:t>“</a:t>
            </a:r>
            <a:r>
              <a:rPr lang="en-US" altLang="ja-JP" sz="1400" b="1" dirty="0"/>
              <a:t>public contracting authority</a:t>
            </a:r>
            <a:r>
              <a:rPr lang="en-US" sz="1400" b="1" dirty="0"/>
              <a:t>”</a:t>
            </a:r>
            <a:r>
              <a:rPr lang="en-US" altLang="ja-JP" sz="1400" dirty="0"/>
              <a:t> in the areas of competence transferred by law; </a:t>
            </a:r>
            <a:endParaRPr lang="en-US" sz="1400" dirty="0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446713" y="2438400"/>
            <a:ext cx="496887" cy="449263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b="1" i="1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</a:p>
        </p:txBody>
      </p:sp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5292080" y="5085184"/>
            <a:ext cx="496887" cy="449263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6948264" y="4005064"/>
            <a:ext cx="1944216" cy="26776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/>
              <a:t>Interactions</a:t>
            </a:r>
            <a:r>
              <a:rPr lang="en-GB" dirty="0"/>
              <a:t>  between </a:t>
            </a:r>
            <a:r>
              <a:rPr lang="en-GB" b="1" dirty="0"/>
              <a:t>program</a:t>
            </a:r>
            <a:r>
              <a:rPr lang="en-GB" dirty="0"/>
              <a:t> and </a:t>
            </a:r>
            <a:r>
              <a:rPr lang="en-GB" b="1" dirty="0"/>
              <a:t>policy making process in both </a:t>
            </a:r>
            <a:r>
              <a:rPr lang="en-GB" b="1" dirty="0" smtClean="0"/>
              <a:t>directions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/>
              <a:t>Flexibility of the approach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dirty="0" smtClean="0"/>
              <a:t>a</a:t>
            </a:r>
            <a:r>
              <a:rPr lang="en-GB" dirty="0" smtClean="0">
                <a:solidFill>
                  <a:schemeClr val="tx1"/>
                </a:solidFill>
                <a:latin typeface="Arial" charset="0"/>
              </a:rPr>
              <a:t>nd </a:t>
            </a:r>
            <a:r>
              <a:rPr lang="en-GB" b="1" dirty="0"/>
              <a:t>tools,</a:t>
            </a:r>
            <a:r>
              <a:rPr lang="en-GB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b="1" dirty="0"/>
              <a:t>in order to adapt (and interact) with the </a:t>
            </a:r>
            <a:r>
              <a:rPr lang="ja-JP" altLang="en-GB" b="1" dirty="0"/>
              <a:t>“</a:t>
            </a:r>
            <a:r>
              <a:rPr lang="en-GB" altLang="ja-JP" b="1" dirty="0"/>
              <a:t>moving</a:t>
            </a:r>
            <a:r>
              <a:rPr lang="ja-JP" altLang="en-GB" b="1" dirty="0"/>
              <a:t>”</a:t>
            </a:r>
            <a:r>
              <a:rPr lang="en-GB" altLang="ja-JP" b="1" dirty="0"/>
              <a:t> decentralisation process</a:t>
            </a:r>
            <a:endParaRPr lang="en-GB" b="1" dirty="0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6372200" y="60212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423" name="Rectangle 6"/>
          <p:cNvSpPr>
            <a:spLocks noChangeArrowheads="1"/>
          </p:cNvSpPr>
          <p:nvPr/>
        </p:nvSpPr>
        <p:spPr bwMode="auto">
          <a:xfrm>
            <a:off x="251520" y="4509120"/>
            <a:ext cx="2305050" cy="1754327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33CC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b="1" dirty="0"/>
              <a:t>Use</a:t>
            </a:r>
            <a:r>
              <a:rPr lang="en-GB" dirty="0"/>
              <a:t>, although it can be difficult in weak system and institutional environment, </a:t>
            </a:r>
            <a:r>
              <a:rPr lang="en-GB" b="1" dirty="0"/>
              <a:t>country systems to the extent feasible </a:t>
            </a:r>
            <a:r>
              <a:rPr lang="en-GB" dirty="0"/>
              <a:t>and to </a:t>
            </a:r>
            <a:r>
              <a:rPr lang="en-GB" b="1" dirty="0"/>
              <a:t>increasingly do so as systems and capacities are built and enhanced</a:t>
            </a:r>
            <a:endParaRPr lang="en-GB" dirty="0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1403648" y="4077072"/>
            <a:ext cx="496888" cy="449262"/>
          </a:xfrm>
          <a:prstGeom prst="ellipse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</a:p>
        </p:txBody>
      </p:sp>
      <p:sp>
        <p:nvSpPr>
          <p:cNvPr id="17426" name="Rectangle 4"/>
          <p:cNvSpPr>
            <a:spLocks noChangeArrowheads="1"/>
          </p:cNvSpPr>
          <p:nvPr/>
        </p:nvSpPr>
        <p:spPr bwMode="auto">
          <a:xfrm>
            <a:off x="0" y="121602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ACORDS </a:t>
            </a:r>
            <a:r>
              <a:rPr lang="en-US" sz="3200" b="1" dirty="0" smtClean="0"/>
              <a:t>Design </a:t>
            </a:r>
          </a:p>
          <a:p>
            <a:pPr algn="ctr"/>
            <a:r>
              <a:rPr lang="en-US" sz="3200" b="1" dirty="0" smtClean="0"/>
              <a:t>Three </a:t>
            </a:r>
            <a:r>
              <a:rPr lang="en-US" sz="3200" b="1" dirty="0"/>
              <a:t>Basic Principles</a:t>
            </a:r>
            <a:endParaRPr lang="en-US" sz="2400" b="1" i="1" dirty="0"/>
          </a:p>
        </p:txBody>
      </p:sp>
      <p:sp>
        <p:nvSpPr>
          <p:cNvPr id="17427" name="Content Placeholder 2"/>
          <p:cNvSpPr txBox="1">
            <a:spLocks/>
          </p:cNvSpPr>
          <p:nvPr/>
        </p:nvSpPr>
        <p:spPr bwMode="auto">
          <a:xfrm>
            <a:off x="2720975" y="4111625"/>
            <a:ext cx="2879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i="1" dirty="0"/>
              <a:t>"DNA” &amp; GPS of the Program</a:t>
            </a:r>
            <a:endParaRPr lang="en-GB" sz="28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C:\Users\rodrigo\AppData\Local\Microsoft\Windows\Temporary Internet Files\Content.Outlook\Z1N6SJBY\createyourownpath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354263"/>
            <a:ext cx="3378200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588" indent="-1588" algn="ctr"/>
            <a:endParaRPr lang="fr-FR" sz="1600" b="1"/>
          </a:p>
        </p:txBody>
      </p:sp>
      <p:sp>
        <p:nvSpPr>
          <p:cNvPr id="33796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20000"/>
              </a:spcBef>
              <a:buFont typeface="Verdana" charset="0"/>
              <a:buAutoNum type="arabicPeriod" startAt="4"/>
            </a:pPr>
            <a:endParaRPr lang="en-US" sz="200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/>
          </a:p>
        </p:txBody>
      </p:sp>
      <p:sp>
        <p:nvSpPr>
          <p:cNvPr id="33798" name="Content Placeholder 2"/>
          <p:cNvSpPr txBox="1">
            <a:spLocks/>
          </p:cNvSpPr>
          <p:nvPr/>
        </p:nvSpPr>
        <p:spPr bwMode="auto">
          <a:xfrm>
            <a:off x="6804025" y="3025775"/>
            <a:ext cx="8137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lvl="1">
              <a:spcBef>
                <a:spcPct val="20000"/>
              </a:spcBef>
            </a:pPr>
            <a:endParaRPr lang="en-GB" sz="2000" b="1">
              <a:cs typeface="Arial" charset="0"/>
            </a:endParaRPr>
          </a:p>
          <a:p>
            <a:pPr marL="0" lvl="1">
              <a:spcBef>
                <a:spcPct val="20000"/>
              </a:spcBef>
            </a:pPr>
            <a:endParaRPr lang="en-US" sz="2000"/>
          </a:p>
          <a:p>
            <a:pPr marL="0" lvl="1">
              <a:spcBef>
                <a:spcPct val="20000"/>
              </a:spcBef>
            </a:pPr>
            <a:endParaRPr lang="en-GB" sz="2000"/>
          </a:p>
          <a:p>
            <a:pPr marL="0" lvl="1">
              <a:spcBef>
                <a:spcPct val="20000"/>
              </a:spcBef>
              <a:buFontTx/>
              <a:buAutoNum type="circleNumDbPlain"/>
            </a:pPr>
            <a:endParaRPr lang="en-GB" sz="2000"/>
          </a:p>
          <a:p>
            <a:r>
              <a:rPr lang="en-GB" sz="2000"/>
              <a:t> </a:t>
            </a:r>
          </a:p>
          <a:p>
            <a:r>
              <a:rPr lang="en-GB" sz="2000"/>
              <a:t> </a:t>
            </a:r>
            <a:r>
              <a:rPr lang="fr-FR" sz="200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2000"/>
          </a:p>
        </p:txBody>
      </p:sp>
      <p:sp>
        <p:nvSpPr>
          <p:cNvPr id="33799" name="Rectangle 3"/>
          <p:cNvSpPr>
            <a:spLocks noChangeArrowheads="1"/>
          </p:cNvSpPr>
          <p:nvPr/>
        </p:nvSpPr>
        <p:spPr bwMode="auto">
          <a:xfrm>
            <a:off x="468313" y="1296988"/>
            <a:ext cx="81359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 algn="ctr" eaLnBrk="0" hangingPunct="0"/>
            <a:r>
              <a:rPr lang="fr-FR" sz="3200" b="1"/>
              <a:t>Implementation: Walker, there is no path, the path is made when walking</a:t>
            </a:r>
            <a:endParaRPr lang="en-US" sz="3200" b="1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17863" y="2867025"/>
            <a:ext cx="603465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lvl="1">
              <a:spcBef>
                <a:spcPct val="20000"/>
              </a:spcBef>
            </a:pPr>
            <a:endParaRPr lang="en-GB" sz="1600" b="1" dirty="0"/>
          </a:p>
          <a:p>
            <a:pPr marL="3429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b="1" dirty="0"/>
              <a:t>Forget about  elaborating a “detailed road  map</a:t>
            </a:r>
            <a:r>
              <a:rPr lang="en-US" sz="1600" dirty="0"/>
              <a:t>”!</a:t>
            </a:r>
          </a:p>
          <a:p>
            <a:pPr marL="3429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600" b="1" dirty="0"/>
              <a:t>Live with failures </a:t>
            </a:r>
            <a:r>
              <a:rPr lang="en-GB" sz="1600" dirty="0"/>
              <a:t>is an integral part of implementation process</a:t>
            </a:r>
          </a:p>
          <a:p>
            <a:pPr marL="3429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b="1" dirty="0"/>
              <a:t>Design</a:t>
            </a:r>
            <a:r>
              <a:rPr lang="en-US" sz="1600" dirty="0"/>
              <a:t> needs to be </a:t>
            </a:r>
            <a:r>
              <a:rPr lang="en-US" sz="1600" b="1" dirty="0"/>
              <a:t>permanently updated/fine-tuned </a:t>
            </a:r>
            <a:r>
              <a:rPr lang="en-US" sz="1600" dirty="0"/>
              <a:t>from lessons during implementation! </a:t>
            </a:r>
          </a:p>
          <a:p>
            <a:pPr marL="0" lvl="1">
              <a:spcBef>
                <a:spcPct val="20000"/>
              </a:spcBef>
              <a:buFontTx/>
              <a:buAutoNum type="circleNumDbPlain"/>
            </a:pPr>
            <a:endParaRPr lang="en-US" sz="1600" dirty="0"/>
          </a:p>
          <a:p>
            <a:pPr marL="0" lvl="1">
              <a:spcBef>
                <a:spcPct val="20000"/>
              </a:spcBef>
              <a:buFontTx/>
              <a:buAutoNum type="circleNumDbPlain"/>
            </a:pPr>
            <a:endParaRPr lang="en-GB" sz="2400" dirty="0"/>
          </a:p>
          <a:p>
            <a:pPr marL="0" lvl="1">
              <a:spcBef>
                <a:spcPct val="20000"/>
              </a:spcBef>
            </a:pPr>
            <a:endParaRPr lang="en-GB" sz="2400" dirty="0">
              <a:cs typeface="Arial" charset="0"/>
            </a:endParaRPr>
          </a:p>
          <a:p>
            <a:pPr marL="0" lvl="1">
              <a:spcBef>
                <a:spcPct val="20000"/>
              </a:spcBef>
              <a:buFontTx/>
              <a:buAutoNum type="circleNumDbPlain"/>
            </a:pPr>
            <a:endParaRPr lang="en-GB" sz="2400" dirty="0"/>
          </a:p>
          <a:p>
            <a:pPr marL="0" lvl="1">
              <a:spcBef>
                <a:spcPct val="20000"/>
              </a:spcBef>
            </a:pPr>
            <a:endParaRPr lang="en-GB" sz="2400" b="1" dirty="0">
              <a:cs typeface="Arial" charset="0"/>
            </a:endParaRPr>
          </a:p>
          <a:p>
            <a:pPr marL="0" lvl="1">
              <a:spcBef>
                <a:spcPct val="20000"/>
              </a:spcBef>
              <a:buFontTx/>
              <a:buAutoNum type="circleNumDbPlain"/>
            </a:pPr>
            <a:endParaRPr lang="en-GB" sz="2400" dirty="0"/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 </a:t>
            </a:r>
            <a:r>
              <a:rPr lang="fr-FR" sz="2400" dirty="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24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17863" y="4937125"/>
            <a:ext cx="56753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7300" lvl="2" indent="-342900">
              <a:buFont typeface="Arial" charset="0"/>
              <a:buChar char="•"/>
            </a:pPr>
            <a:r>
              <a:rPr lang="en-US" sz="1600" dirty="0"/>
              <a:t>It is a question of </a:t>
            </a:r>
            <a:r>
              <a:rPr lang="en-US" sz="1600" b="1" dirty="0"/>
              <a:t>dealing with problems as they arise</a:t>
            </a:r>
            <a:r>
              <a:rPr lang="en-US" sz="1600" dirty="0"/>
              <a:t>, feeling your way, muddling through….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1600" b="1" dirty="0"/>
              <a:t>Each step </a:t>
            </a:r>
            <a:r>
              <a:rPr lang="en-US" sz="1600" dirty="0"/>
              <a:t>of reform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b="1" dirty="0" err="1"/>
              <a:t>built</a:t>
            </a:r>
            <a:r>
              <a:rPr lang="fr-FR" sz="1600" b="1" dirty="0"/>
              <a:t> </a:t>
            </a:r>
            <a:r>
              <a:rPr lang="fr-FR" sz="1600" b="1" dirty="0" err="1"/>
              <a:t>from</a:t>
            </a:r>
            <a:r>
              <a:rPr lang="fr-FR" sz="1600" b="1" dirty="0"/>
              <a:t> </a:t>
            </a:r>
            <a:r>
              <a:rPr lang="fr-FR" sz="1600" b="1" dirty="0" err="1"/>
              <a:t>lessons</a:t>
            </a:r>
            <a:r>
              <a:rPr lang="fr-FR" sz="1600" b="1" dirty="0"/>
              <a:t> </a:t>
            </a:r>
            <a:r>
              <a:rPr lang="fr-FR" sz="1600" b="1" dirty="0" err="1"/>
              <a:t>learnt</a:t>
            </a:r>
            <a:r>
              <a:rPr lang="fr-FR" sz="1600" b="1" dirty="0"/>
              <a:t> </a:t>
            </a:r>
            <a:r>
              <a:rPr lang="fr-FR" sz="1600" b="1" dirty="0" err="1"/>
              <a:t>from</a:t>
            </a:r>
            <a:r>
              <a:rPr lang="fr-FR" sz="1600" b="1" dirty="0"/>
              <a:t> the </a:t>
            </a:r>
            <a:r>
              <a:rPr lang="fr-FR" sz="1600" b="1" dirty="0" err="1"/>
              <a:t>previous</a:t>
            </a:r>
            <a:r>
              <a:rPr lang="fr-FR" sz="1600" b="1" dirty="0"/>
              <a:t> one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16954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779912" y="2276872"/>
            <a:ext cx="5184576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spcBef>
                <a:spcPct val="20000"/>
              </a:spcBef>
            </a:pPr>
            <a:r>
              <a:rPr lang="fr-FR" sz="2000" b="1" dirty="0"/>
              <a:t>The </a:t>
            </a:r>
            <a:r>
              <a:rPr lang="en-GB" sz="2000" b="1" dirty="0" smtClean="0"/>
              <a:t>main elements</a:t>
            </a:r>
          </a:p>
          <a:p>
            <a:pPr marL="0" indent="0">
              <a:spcBef>
                <a:spcPct val="20000"/>
              </a:spcBef>
            </a:pPr>
            <a:endParaRPr lang="fr-FR" sz="2000" dirty="0"/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GB" sz="2000" b="1" dirty="0" smtClean="0"/>
              <a:t>CB </a:t>
            </a:r>
            <a:r>
              <a:rPr lang="en-GB" sz="2000" b="1" dirty="0"/>
              <a:t>approach</a:t>
            </a:r>
            <a:r>
              <a:rPr lang="en-GB" sz="2000" dirty="0"/>
              <a:t>: </a:t>
            </a:r>
            <a:r>
              <a:rPr lang="en-GB" sz="2000" b="1" dirty="0" smtClean="0"/>
              <a:t>capacities </a:t>
            </a:r>
            <a:r>
              <a:rPr lang="en-GB" sz="2000" dirty="0"/>
              <a:t>will be the </a:t>
            </a:r>
            <a:r>
              <a:rPr lang="en-GB" sz="2000" b="1" dirty="0"/>
              <a:t>result</a:t>
            </a:r>
            <a:r>
              <a:rPr lang="en-GB" sz="2000" dirty="0"/>
              <a:t> of the </a:t>
            </a:r>
            <a:r>
              <a:rPr lang="en-GB" sz="2000" b="1" dirty="0"/>
              <a:t>action</a:t>
            </a:r>
            <a:r>
              <a:rPr lang="en-GB" sz="2000" dirty="0"/>
              <a:t> and </a:t>
            </a:r>
            <a:r>
              <a:rPr lang="en-GB" sz="2000" b="1" dirty="0"/>
              <a:t>not a precondition for receiving funds</a:t>
            </a:r>
            <a:r>
              <a:rPr lang="en-GB" sz="2000" dirty="0"/>
              <a:t>)</a:t>
            </a:r>
            <a:r>
              <a:rPr lang="fr-FR" sz="2000" dirty="0" smtClean="0"/>
              <a:t>;</a:t>
            </a:r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fr-FR" sz="2000" dirty="0" smtClean="0"/>
              <a:t> </a:t>
            </a:r>
            <a:r>
              <a:rPr lang="en-GB" sz="2000" dirty="0" smtClean="0"/>
              <a:t>Ensure </a:t>
            </a:r>
            <a:r>
              <a:rPr lang="en-GB" sz="2000" b="1" dirty="0"/>
              <a:t>direct funding </a:t>
            </a:r>
            <a:r>
              <a:rPr lang="en-GB" sz="2000" dirty="0"/>
              <a:t>of LG budget; </a:t>
            </a:r>
            <a:endParaRPr lang="en-GB" sz="2000" dirty="0" smtClean="0"/>
          </a:p>
          <a:p>
            <a:pPr>
              <a:spcBef>
                <a:spcPct val="20000"/>
              </a:spcBef>
              <a:buFont typeface="+mj-lt"/>
              <a:buAutoNum type="arabicPeriod"/>
            </a:pPr>
            <a:r>
              <a:rPr lang="en-GB" sz="2000" b="1" dirty="0"/>
              <a:t>From</a:t>
            </a:r>
            <a:r>
              <a:rPr lang="en-GB" sz="2000" dirty="0"/>
              <a:t> </a:t>
            </a:r>
            <a:r>
              <a:rPr lang="en-GB" sz="2000" b="1" dirty="0"/>
              <a:t>PIU</a:t>
            </a:r>
            <a:r>
              <a:rPr lang="en-GB" sz="2000" dirty="0"/>
              <a:t> towards </a:t>
            </a:r>
            <a:r>
              <a:rPr lang="ja-JP" altLang="en-GB" sz="2000" dirty="0"/>
              <a:t>“</a:t>
            </a:r>
            <a:r>
              <a:rPr lang="en-GB" altLang="ja-JP" sz="2000" b="1" dirty="0"/>
              <a:t>Facilitation Unit</a:t>
            </a:r>
            <a:r>
              <a:rPr lang="ja-JP" altLang="en-GB" sz="2000" dirty="0"/>
              <a:t>”</a:t>
            </a:r>
            <a:r>
              <a:rPr lang="en-GB" altLang="ja-JP" sz="2000" dirty="0"/>
              <a:t>: A drastic change in the role of the PIU which evolve towards </a:t>
            </a:r>
            <a:r>
              <a:rPr lang="en-GB" altLang="ja-JP" sz="2000" b="1" dirty="0"/>
              <a:t>advising</a:t>
            </a:r>
            <a:r>
              <a:rPr lang="en-GB" altLang="ja-JP" sz="2000" dirty="0"/>
              <a:t> and </a:t>
            </a:r>
            <a:r>
              <a:rPr lang="en-GB" altLang="ja-JP" sz="2000" b="1" dirty="0"/>
              <a:t>facilitating</a:t>
            </a:r>
            <a:r>
              <a:rPr lang="en-GB" altLang="ja-JP" sz="2000" dirty="0"/>
              <a:t> the </a:t>
            </a:r>
            <a:r>
              <a:rPr lang="ja-JP" altLang="en-GB" sz="2000" dirty="0"/>
              <a:t>‘</a:t>
            </a:r>
            <a:r>
              <a:rPr lang="en-GB" altLang="ja-JP" sz="2000" b="1" dirty="0"/>
              <a:t>learning by doing</a:t>
            </a:r>
            <a:r>
              <a:rPr lang="ja-JP" altLang="en-GB" sz="2000" dirty="0"/>
              <a:t>’</a:t>
            </a:r>
            <a:r>
              <a:rPr lang="en-GB" altLang="ja-JP" sz="2000" dirty="0"/>
              <a:t> process</a:t>
            </a:r>
            <a:endParaRPr lang="fr-FR" sz="2000" b="1" dirty="0"/>
          </a:p>
          <a:p>
            <a:pPr>
              <a:spcBef>
                <a:spcPct val="20000"/>
              </a:spcBef>
              <a:buFontTx/>
              <a:buAutoNum type="arabicPeriod"/>
            </a:pPr>
            <a:endParaRPr lang="en-GB" sz="2000" dirty="0"/>
          </a:p>
          <a:p>
            <a:pPr>
              <a:spcBef>
                <a:spcPct val="20000"/>
              </a:spcBef>
              <a:buFontTx/>
              <a:buAutoNum type="arabicPeriod"/>
            </a:pPr>
            <a:endParaRPr lang="fr-FR" sz="2000" dirty="0"/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/>
          </a:p>
          <a:p>
            <a:pPr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1196752"/>
            <a:ext cx="874846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4575" lvl="1" indent="-482600" algn="ctr">
              <a:lnSpc>
                <a:spcPct val="80000"/>
              </a:lnSpc>
              <a:buSzPct val="60000"/>
              <a:buFont typeface="Wingdings" pitchFamily="2" charset="2"/>
              <a:buNone/>
            </a:pPr>
            <a:r>
              <a:rPr lang="en-GB" sz="3000" b="1" dirty="0">
                <a:latin typeface="Verdana" charset="0"/>
                <a:ea typeface="ＭＳ Ｐゴシック" charset="0"/>
                <a:cs typeface="ＭＳ Ｐゴシック" charset="0"/>
              </a:rPr>
              <a:t>This approach </a:t>
            </a:r>
            <a:r>
              <a:rPr lang="en-GB" sz="3000" b="1" dirty="0" smtClean="0">
                <a:latin typeface="Verdana" charset="0"/>
                <a:ea typeface="ＭＳ Ｐゴシック" charset="0"/>
                <a:cs typeface="ＭＳ Ｐゴシック" charset="0"/>
              </a:rPr>
              <a:t>entailed </a:t>
            </a:r>
            <a:r>
              <a:rPr lang="en-GB" sz="3000" b="1" dirty="0">
                <a:latin typeface="Verdana" charset="0"/>
                <a:ea typeface="ＭＳ Ｐゴシック" charset="0"/>
                <a:cs typeface="ＭＳ Ｐゴシック" charset="0"/>
              </a:rPr>
              <a:t>a Copernican Revolution!!!!!</a:t>
            </a:r>
            <a:r>
              <a:rPr lang="en-GB" sz="2400" dirty="0"/>
              <a:t>:</a:t>
            </a:r>
          </a:p>
        </p:txBody>
      </p:sp>
      <p:pic>
        <p:nvPicPr>
          <p:cNvPr id="6" name="Picture 3" descr="4. Earth as center of the universe (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384376" cy="342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0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95288" y="2276475"/>
            <a:ext cx="83534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2600" indent="-482600">
              <a:lnSpc>
                <a:spcPct val="80000"/>
              </a:lnSpc>
              <a:buFont typeface="Wingdings" charset="0"/>
              <a:buNone/>
            </a:pPr>
            <a:endParaRPr lang="en-US" sz="2000">
              <a:solidFill>
                <a:srgbClr val="103C72"/>
              </a:solidFill>
            </a:endParaRPr>
          </a:p>
          <a:p>
            <a:pPr marL="1044575" lvl="1" indent="-482600">
              <a:lnSpc>
                <a:spcPct val="80000"/>
              </a:lnSpc>
              <a:buSzPct val="60000"/>
              <a:buFont typeface="Wingdings" charset="0"/>
              <a:buChar char="q"/>
            </a:pPr>
            <a:endParaRPr lang="en-GB" sz="2800" b="1">
              <a:solidFill>
                <a:srgbClr val="103C72"/>
              </a:solidFill>
            </a:endParaRPr>
          </a:p>
          <a:p>
            <a:pPr marL="1397000" lvl="2" indent="-482600">
              <a:lnSpc>
                <a:spcPct val="80000"/>
              </a:lnSpc>
              <a:buFont typeface="Wingdings" charset="0"/>
              <a:buChar char="q"/>
            </a:pPr>
            <a:endParaRPr lang="fr-FR" sz="2800" b="1">
              <a:solidFill>
                <a:srgbClr val="103C72"/>
              </a:solidFill>
            </a:endParaRPr>
          </a:p>
          <a:p>
            <a:pPr marL="482600" indent="-482600">
              <a:lnSpc>
                <a:spcPct val="80000"/>
              </a:lnSpc>
              <a:buFont typeface="Wingdings" charset="0"/>
              <a:buChar char="q"/>
            </a:pPr>
            <a:endParaRPr lang="en-GB" sz="2400" u="sng">
              <a:solidFill>
                <a:srgbClr val="103C72"/>
              </a:solidFill>
            </a:endParaRPr>
          </a:p>
        </p:txBody>
      </p:sp>
      <p:sp>
        <p:nvSpPr>
          <p:cNvPr id="21507" name="Content Placeholder 2"/>
          <p:cNvSpPr txBox="1">
            <a:spLocks/>
          </p:cNvSpPr>
          <p:nvPr/>
        </p:nvSpPr>
        <p:spPr bwMode="auto">
          <a:xfrm>
            <a:off x="5076825" y="1989138"/>
            <a:ext cx="44275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indent="-4572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en-GB" sz="2800" b="1"/>
              <a:t>LG are in the driving seat </a:t>
            </a:r>
          </a:p>
          <a:p>
            <a:pPr lvl="1">
              <a:spcBef>
                <a:spcPct val="20000"/>
              </a:spcBef>
              <a:buFontTx/>
              <a:buAutoNum type="circleNumDbPlain"/>
            </a:pPr>
            <a:r>
              <a:rPr lang="en-GB" sz="2800" b="1"/>
              <a:t>They will face a steep learning curve in order to translate the financial support  into service delivery</a:t>
            </a:r>
            <a:endParaRPr lang="en-GB" sz="2800"/>
          </a:p>
          <a:p>
            <a:r>
              <a:rPr lang="en-GB" sz="2800"/>
              <a:t> </a:t>
            </a:r>
          </a:p>
          <a:p>
            <a:r>
              <a:rPr lang="en-GB" sz="2800"/>
              <a:t> </a:t>
            </a:r>
            <a:r>
              <a:rPr lang="fr-FR" sz="2800"/>
              <a:t> </a:t>
            </a:r>
          </a:p>
          <a:p>
            <a:pPr>
              <a:spcBef>
                <a:spcPct val="20000"/>
              </a:spcBef>
              <a:buFontTx/>
              <a:buAutoNum type="circleNumDbPlain"/>
            </a:pPr>
            <a:endParaRPr lang="en-US" sz="2800"/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1922463" y="1520825"/>
            <a:ext cx="9144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r>
              <a:rPr lang="en-US" sz="3200" b="1" i="1"/>
              <a:t>	</a:t>
            </a:r>
            <a:r>
              <a:rPr lang="en-US" sz="3200" b="1"/>
              <a:t>Learning by doing</a:t>
            </a:r>
          </a:p>
          <a:p>
            <a:pPr algn="ctr"/>
            <a:r>
              <a:rPr lang="en-US" sz="3200" b="1"/>
              <a:t>	</a:t>
            </a:r>
            <a:endParaRPr lang="en-US" sz="3200" b="1" i="1"/>
          </a:p>
        </p:txBody>
      </p:sp>
      <p:pic>
        <p:nvPicPr>
          <p:cNvPr id="21509" name="Picture 7" descr="C:\Users\rodrigo\AppData\Local\Microsoft\Windows\Temporary Internet Files\Content.Outlook\Z1N6SJBY\climber peak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060575"/>
            <a:ext cx="4949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3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5508625" y="4581525"/>
            <a:ext cx="1295400" cy="1223963"/>
          </a:xfrm>
          <a:prstGeom prst="line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506" name="Text Box 16"/>
          <p:cNvSpPr txBox="1">
            <a:spLocks noChangeArrowheads="1"/>
          </p:cNvSpPr>
          <p:nvPr/>
        </p:nvSpPr>
        <p:spPr bwMode="auto">
          <a:xfrm>
            <a:off x="1042988" y="3429000"/>
            <a:ext cx="865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1619250" y="270827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1187450" y="3284538"/>
            <a:ext cx="0" cy="215900"/>
          </a:xfrm>
          <a:prstGeom prst="line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 flipV="1">
            <a:off x="1148027" y="5658640"/>
            <a:ext cx="0" cy="360363"/>
          </a:xfrm>
          <a:prstGeom prst="line">
            <a:avLst/>
          </a:prstGeom>
          <a:ln w="317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510" name="Text Box 29"/>
          <p:cNvSpPr txBox="1">
            <a:spLocks noChangeArrowheads="1"/>
          </p:cNvSpPr>
          <p:nvPr/>
        </p:nvSpPr>
        <p:spPr bwMode="auto">
          <a:xfrm>
            <a:off x="1979613" y="260350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1511" name="Grouper 1"/>
          <p:cNvGrpSpPr>
            <a:grpSpLocks/>
          </p:cNvGrpSpPr>
          <p:nvPr/>
        </p:nvGrpSpPr>
        <p:grpSpPr bwMode="auto">
          <a:xfrm>
            <a:off x="179388" y="2565400"/>
            <a:ext cx="8208962" cy="4191000"/>
            <a:chOff x="179165" y="1627708"/>
            <a:chExt cx="8785225" cy="4911725"/>
          </a:xfrm>
        </p:grpSpPr>
        <p:sp>
          <p:nvSpPr>
            <p:cNvPr id="21513" name="Rectangle 3"/>
            <p:cNvSpPr>
              <a:spLocks noChangeArrowheads="1"/>
            </p:cNvSpPr>
            <p:nvPr/>
          </p:nvSpPr>
          <p:spPr bwMode="auto">
            <a:xfrm>
              <a:off x="285527" y="1713433"/>
              <a:ext cx="2074863" cy="779463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 dirty="0" smtClean="0"/>
                <a:t>Head of District</a:t>
              </a:r>
              <a:endParaRPr lang="fr-FR" sz="1400" b="1" dirty="0"/>
            </a:p>
          </p:txBody>
        </p:sp>
        <p:sp>
          <p:nvSpPr>
            <p:cNvPr id="21514" name="Rectangle 4"/>
            <p:cNvSpPr>
              <a:spLocks noChangeArrowheads="1"/>
            </p:cNvSpPr>
            <p:nvPr/>
          </p:nvSpPr>
          <p:spPr bwMode="auto">
            <a:xfrm>
              <a:off x="6643465" y="1627708"/>
              <a:ext cx="2249487" cy="865188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400" b="1"/>
                <a:t>Branch offices of the </a:t>
              </a:r>
            </a:p>
            <a:p>
              <a:pPr algn="ctr"/>
              <a:r>
                <a:rPr lang="fr-FR" sz="1400" b="1"/>
                <a:t>Relevant Ministries</a:t>
              </a:r>
            </a:p>
            <a:p>
              <a:pPr algn="ctr"/>
              <a:r>
                <a:rPr lang="fr-FR" sz="1400" b="1"/>
                <a:t>Technical services</a:t>
              </a:r>
            </a:p>
          </p:txBody>
        </p:sp>
        <p:sp>
          <p:nvSpPr>
            <p:cNvPr id="21515" name="Rectangle 5"/>
            <p:cNvSpPr>
              <a:spLocks noChangeArrowheads="1"/>
            </p:cNvSpPr>
            <p:nvPr/>
          </p:nvSpPr>
          <p:spPr bwMode="auto">
            <a:xfrm>
              <a:off x="6803802" y="5517083"/>
              <a:ext cx="2073275" cy="950913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 b="1"/>
                <a:t>Population</a:t>
              </a:r>
            </a:p>
          </p:txBody>
        </p:sp>
        <p:sp>
          <p:nvSpPr>
            <p:cNvPr id="21516" name="Rectangle 6"/>
            <p:cNvSpPr>
              <a:spLocks noChangeArrowheads="1"/>
            </p:cNvSpPr>
            <p:nvPr/>
          </p:nvSpPr>
          <p:spPr bwMode="auto">
            <a:xfrm>
              <a:off x="3635152" y="3427933"/>
              <a:ext cx="1871663" cy="936625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600" b="1" dirty="0" err="1"/>
                <a:t>Municipality</a:t>
              </a:r>
              <a:r>
                <a:rPr lang="fr-FR" sz="1600" b="1" dirty="0"/>
                <a:t> </a:t>
              </a:r>
            </a:p>
            <a:p>
              <a:pPr algn="ctr"/>
              <a:r>
                <a:rPr lang="fr-FR" sz="1600" b="1" dirty="0"/>
                <a:t>(</a:t>
              </a:r>
              <a:r>
                <a:rPr lang="fr-FR" sz="1600" b="1" dirty="0" err="1" smtClean="0"/>
                <a:t>executive</a:t>
              </a:r>
              <a:r>
                <a:rPr lang="fr-FR" sz="1600" b="1" dirty="0" smtClean="0"/>
                <a:t> </a:t>
              </a:r>
              <a:r>
                <a:rPr lang="fr-FR" sz="1600" b="1" dirty="0"/>
                <a:t>and</a:t>
              </a:r>
            </a:p>
            <a:p>
              <a:pPr algn="ctr"/>
              <a:r>
                <a:rPr lang="fr-FR" sz="1600" b="1" dirty="0"/>
                <a:t>Council)</a:t>
              </a:r>
            </a:p>
          </p:txBody>
        </p:sp>
        <p:sp>
          <p:nvSpPr>
            <p:cNvPr id="21517" name="Rectangle 9"/>
            <p:cNvSpPr>
              <a:spLocks noChangeArrowheads="1"/>
            </p:cNvSpPr>
            <p:nvPr/>
          </p:nvSpPr>
          <p:spPr bwMode="auto">
            <a:xfrm>
              <a:off x="179165" y="5588521"/>
              <a:ext cx="2073275" cy="950912"/>
            </a:xfrm>
            <a:prstGeom prst="rect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sz="1100" b="1" dirty="0" smtClean="0"/>
                <a:t>Service Providers &amp; </a:t>
              </a:r>
            </a:p>
            <a:p>
              <a:pPr algn="ctr"/>
              <a:r>
                <a:rPr lang="fr-FR" sz="1100" b="1" dirty="0" err="1" smtClean="0"/>
                <a:t>Contracting</a:t>
              </a:r>
              <a:r>
                <a:rPr lang="fr-FR" sz="1100" b="1" dirty="0" smtClean="0"/>
                <a:t> </a:t>
              </a:r>
              <a:r>
                <a:rPr lang="fr-FR" sz="1100" b="1" dirty="0" err="1" smtClean="0"/>
                <a:t>firms</a:t>
              </a:r>
              <a:r>
                <a:rPr lang="fr-FR" sz="1100" b="1" dirty="0" smtClean="0"/>
                <a:t> </a:t>
              </a:r>
              <a:endParaRPr lang="fr-FR" sz="1100" b="1" dirty="0"/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2339752" y="2492896"/>
              <a:ext cx="1295400" cy="93503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72" name="Line 12"/>
            <p:cNvSpPr>
              <a:spLocks noChangeShapeType="1"/>
            </p:cNvSpPr>
            <p:nvPr/>
          </p:nvSpPr>
          <p:spPr bwMode="auto">
            <a:xfrm flipH="1">
              <a:off x="2268863" y="4364507"/>
              <a:ext cx="1365949" cy="1224210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3" name="Line 13"/>
            <p:cNvSpPr>
              <a:spLocks noChangeShapeType="1"/>
            </p:cNvSpPr>
            <p:nvPr/>
          </p:nvSpPr>
          <p:spPr bwMode="auto">
            <a:xfrm flipH="1">
              <a:off x="5508743" y="2492842"/>
              <a:ext cx="1078828" cy="935832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75" name="Line 15"/>
            <p:cNvSpPr>
              <a:spLocks noChangeShapeType="1"/>
            </p:cNvSpPr>
            <p:nvPr/>
          </p:nvSpPr>
          <p:spPr bwMode="auto">
            <a:xfrm>
              <a:off x="2340218" y="2131905"/>
              <a:ext cx="4247353" cy="0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22" name="Text Box 15"/>
            <p:cNvSpPr txBox="1">
              <a:spLocks noChangeArrowheads="1"/>
            </p:cNvSpPr>
            <p:nvPr/>
          </p:nvSpPr>
          <p:spPr bwMode="auto">
            <a:xfrm>
              <a:off x="179297" y="2640282"/>
              <a:ext cx="2160588" cy="18934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Control  « 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Ex-post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 »of municipal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accounts</a:t>
              </a:r>
              <a:endParaRPr lang="fr-FR" sz="1100" b="1" dirty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Institutional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backup  of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municipalities</a:t>
              </a:r>
              <a:endParaRPr lang="fr-FR" sz="1100" b="1" dirty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Coordination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between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municipalities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and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the 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Ministries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technical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services</a:t>
              </a:r>
              <a:r>
                <a:rPr lang="fr-FR" sz="1100" dirty="0">
                  <a:solidFill>
                    <a:srgbClr val="0066CC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1523" name="Text Box 16"/>
            <p:cNvSpPr txBox="1">
              <a:spLocks noChangeArrowheads="1"/>
            </p:cNvSpPr>
            <p:nvPr/>
          </p:nvSpPr>
          <p:spPr bwMode="auto">
            <a:xfrm>
              <a:off x="6011640" y="3356496"/>
              <a:ext cx="1296986" cy="10459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100" b="1">
                  <a:solidFill>
                    <a:schemeClr val="tx1"/>
                  </a:solidFill>
                  <a:latin typeface="Arial" charset="0"/>
                </a:rPr>
                <a:t>Planning, implementing and managing public services </a:t>
              </a:r>
            </a:p>
            <a:p>
              <a:pPr algn="ctr"/>
              <a:endParaRPr lang="fr-FR" sz="8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1524" name="Text Box 17"/>
            <p:cNvSpPr txBox="1">
              <a:spLocks noChangeArrowheads="1"/>
            </p:cNvSpPr>
            <p:nvPr/>
          </p:nvSpPr>
          <p:spPr bwMode="auto">
            <a:xfrm>
              <a:off x="7524527" y="2708796"/>
              <a:ext cx="1439863" cy="23896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Planning</a:t>
              </a:r>
            </a:p>
            <a:p>
              <a:pPr>
                <a:spcBef>
                  <a:spcPct val="50000"/>
                </a:spcBef>
              </a:pP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Provide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adivice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and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technical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support to the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municipalities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Provide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staff 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(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medical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,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teachers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..)</a:t>
              </a:r>
              <a:endParaRPr lang="fr-FR" sz="1100" b="1" dirty="0" smtClean="0">
                <a:solidFill>
                  <a:schemeClr val="tx1"/>
                </a:solidFill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Ensure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quality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of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service </a:t>
              </a:r>
              <a:r>
                <a:rPr lang="fr-FR" sz="1100" dirty="0" smtClean="0">
                  <a:solidFill>
                    <a:srgbClr val="0066CC"/>
                  </a:solidFill>
                  <a:latin typeface="Arial" charset="0"/>
                </a:rPr>
                <a:t> </a:t>
              </a:r>
              <a:endParaRPr lang="fr-FR" sz="1100" dirty="0">
                <a:solidFill>
                  <a:srgbClr val="0066CC"/>
                </a:solidFill>
                <a:latin typeface="Arial" charset="0"/>
              </a:endParaRPr>
            </a:p>
          </p:txBody>
        </p:sp>
        <p:sp>
          <p:nvSpPr>
            <p:cNvPr id="21525" name="Text Box 18"/>
            <p:cNvSpPr txBox="1">
              <a:spLocks noChangeArrowheads="1"/>
            </p:cNvSpPr>
            <p:nvPr/>
          </p:nvSpPr>
          <p:spPr bwMode="auto">
            <a:xfrm>
              <a:off x="323627" y="4869383"/>
              <a:ext cx="1944688" cy="430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>
                  <a:solidFill>
                    <a:schemeClr val="tx1"/>
                  </a:solidFill>
                  <a:latin typeface="Arial" charset="0"/>
                </a:rPr>
                <a:t>Technical studies and Works  </a:t>
              </a:r>
            </a:p>
          </p:txBody>
        </p:sp>
        <p:sp>
          <p:nvSpPr>
            <p:cNvPr id="11285" name="Line 22"/>
            <p:cNvSpPr>
              <a:spLocks noChangeShapeType="1"/>
            </p:cNvSpPr>
            <p:nvPr/>
          </p:nvSpPr>
          <p:spPr bwMode="auto">
            <a:xfrm>
              <a:off x="5508743" y="3932870"/>
              <a:ext cx="502887" cy="0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 flipH="1">
              <a:off x="6371806" y="5949654"/>
              <a:ext cx="360176" cy="0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8028274" y="2492842"/>
              <a:ext cx="0" cy="215818"/>
            </a:xfrm>
            <a:prstGeom prst="line">
              <a:avLst/>
            </a:prstGeom>
            <a:ln w="31750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29" name="Text Box 19"/>
            <p:cNvSpPr txBox="1">
              <a:spLocks noChangeArrowheads="1"/>
            </p:cNvSpPr>
            <p:nvPr/>
          </p:nvSpPr>
          <p:spPr bwMode="auto">
            <a:xfrm>
              <a:off x="3203352" y="5732983"/>
              <a:ext cx="3024188" cy="5049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Has to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be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involved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>
                  <a:solidFill>
                    <a:schemeClr val="tx1"/>
                  </a:solidFill>
                  <a:latin typeface="Arial" charset="0"/>
                </a:rPr>
                <a:t>at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every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>
                  <a:solidFill>
                    <a:schemeClr val="tx1"/>
                  </a:solidFill>
                  <a:latin typeface="Arial" charset="0"/>
                </a:rPr>
                <a:t>stage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to 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ensure</a:t>
              </a:r>
              <a:r>
                <a:rPr lang="fr-FR" sz="1100" b="1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fr-FR" sz="1100" b="1" dirty="0" err="1" smtClean="0">
                  <a:solidFill>
                    <a:schemeClr val="tx1"/>
                  </a:solidFill>
                  <a:latin typeface="Arial" charset="0"/>
                </a:rPr>
                <a:t>accountability</a:t>
              </a:r>
              <a:r>
                <a:rPr lang="fr-FR" sz="1100" dirty="0" smtClean="0"/>
                <a:t> </a:t>
              </a:r>
              <a:endParaRPr lang="fr-FR" sz="1100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539552" y="1556792"/>
            <a:ext cx="784887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US" sz="2800" b="1" dirty="0" smtClean="0"/>
              <a:t>Decentralization is moving!</a:t>
            </a:r>
          </a:p>
          <a:p>
            <a:pPr marL="358775" indent="-358775" algn="ctr" eaLnBrk="0" hangingPunct="0"/>
            <a:r>
              <a:rPr lang="en-US" sz="2800" b="1" dirty="0" smtClean="0"/>
              <a:t> “2D” POLICY ON PAPER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6428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vernance-731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988840"/>
            <a:ext cx="6146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971600" y="1484784"/>
            <a:ext cx="784887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US" sz="2000" b="1" dirty="0" smtClean="0"/>
              <a:t>THE CHALLENGE OF CONVERTING MONEY INTO SERVICE DELIVERY BECAME……. </a:t>
            </a:r>
          </a:p>
          <a:p>
            <a:pPr marL="358775" indent="-358775" algn="ctr" eaLnBrk="0" hangingPunct="0"/>
            <a:endParaRPr lang="en-US" sz="2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971600" y="6021288"/>
            <a:ext cx="784887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8775" indent="-358775" algn="ctr" eaLnBrk="0" hangingPunct="0"/>
            <a:r>
              <a:rPr lang="en-US" sz="2000" b="1" dirty="0" smtClean="0"/>
              <a:t>THE CHALLENGE OF ACOMPANYING A STATE BUILDING PROCESS FROM BELOW</a:t>
            </a:r>
          </a:p>
          <a:p>
            <a:pPr marL="358775" indent="-358775" algn="ctr" eaLnBrk="0" hangingPunct="0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200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pitchFamily="39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1487</Words>
  <Application>Microsoft Macintosh PowerPoint</Application>
  <PresentationFormat>Présentation à l'écran (4:3)</PresentationFormat>
  <Paragraphs>301</Paragraphs>
  <Slides>23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Slide_Master</vt:lpstr>
      <vt:lpstr>      Session 4.1.  Choosing suitable aid modalities in support to LDD: time to revalue “smart projects”  insights from practice: The ACORDS Program (Madagascar)  Jorge Rodríguez Bilbao  DEVCO UNIT  B2 “Civil Society and Local Authorities" EUROPEAN COMMISSION - DG DEVCO  REGIONAL SEMINAR on  Decentralisation &amp; Local Governance  In Anglophone and Lusophone Africa (Nairobi, Kenya, 11-14 November 2013)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Need to have a “external catalyst” to accompany reform process in a weak political and institutional environment  </vt:lpstr>
      <vt:lpstr>…..ACORDS became a decentralization Lab in Madagascar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Thank you!!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Jorge Rodriguez</cp:lastModifiedBy>
  <cp:revision>412</cp:revision>
  <cp:lastPrinted>2012-10-02T13:33:51Z</cp:lastPrinted>
  <dcterms:created xsi:type="dcterms:W3CDTF">2012-07-01T14:52:20Z</dcterms:created>
  <dcterms:modified xsi:type="dcterms:W3CDTF">2013-11-13T09:00:07Z</dcterms:modified>
</cp:coreProperties>
</file>