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56" r:id="rId3"/>
    <p:sldId id="380" r:id="rId4"/>
    <p:sldId id="381" r:id="rId5"/>
    <p:sldId id="382" r:id="rId6"/>
    <p:sldId id="384" r:id="rId7"/>
    <p:sldId id="385" r:id="rId8"/>
    <p:sldId id="386" r:id="rId9"/>
    <p:sldId id="387" r:id="rId10"/>
    <p:sldId id="388" r:id="rId11"/>
    <p:sldId id="391" r:id="rId12"/>
    <p:sldId id="389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A3601D"/>
    <a:srgbClr val="003399"/>
    <a:srgbClr val="99CCFF"/>
    <a:srgbClr val="3E6FD2"/>
    <a:srgbClr val="FFD624"/>
    <a:srgbClr val="AC2214"/>
    <a:srgbClr val="3166CF"/>
    <a:srgbClr val="2D5E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7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B615223A-1D51-304D-B840-367716C419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662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C67C7096-4468-CD48-ADB4-B2B1FD45EA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833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8C5B9B9-3626-A349-9F72-CB3B92584905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Relationship Id="rId3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22"/>
          <p:cNvSpPr>
            <a:spLocks noChangeShapeType="1"/>
          </p:cNvSpPr>
          <p:nvPr userDrawn="1"/>
        </p:nvSpPr>
        <p:spPr bwMode="auto">
          <a:xfrm>
            <a:off x="4252913" y="1233488"/>
            <a:ext cx="630237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pic>
        <p:nvPicPr>
          <p:cNvPr id="7" name="Picture 25" descr="footer_white_transparent_en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850" y="6596063"/>
            <a:ext cx="611188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A5A5110A-3E42-8040-A970-1D73240DF6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08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A03F-CE9B-5846-B334-4F05E12F4F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675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074A9-8E2B-7942-A4B0-A5C3E94C80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205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250D5-D74C-D54B-8DBD-2D9386078C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51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1A587-2F48-EB4C-B51D-F64C614397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16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DA32-1CB7-654E-928C-D894963BF9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37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FD279-2DC6-8D4C-ACAA-3A3D0F4608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94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32D28-3B6A-A24A-912E-CD1ED01FA0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430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6B784-494C-D849-B989-848BCE95E8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28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62065-A496-7F4F-8B0D-E0F8202F68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72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D56A0-FB19-BF47-8B84-8DFEE2ED57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01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29EC602-6595-F346-9956-E8355C04D3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2" name="Picture 18" descr="footer_white_transparent_en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850" y="6596063"/>
            <a:ext cx="611188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sp>
        <p:nvSpPr>
          <p:cNvPr id="1033" name="Line 19"/>
          <p:cNvSpPr>
            <a:spLocks noChangeShapeType="1"/>
          </p:cNvSpPr>
          <p:nvPr userDrawn="1"/>
        </p:nvSpPr>
        <p:spPr bwMode="auto">
          <a:xfrm>
            <a:off x="4252913" y="1236663"/>
            <a:ext cx="622300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pic>
        <p:nvPicPr>
          <p:cNvPr id="1034" name="Picture 22" descr="Picture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ＭＳ Ｐゴシック" charset="0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87325" y="2565401"/>
            <a:ext cx="8863013" cy="1871712"/>
          </a:xfrm>
        </p:spPr>
        <p:txBody>
          <a:bodyPr/>
          <a:lstStyle/>
          <a:p>
            <a:pPr indent="0" algn="ctr" eaLnBrk="1" hangingPunct="1"/>
            <a:r>
              <a:rPr lang="en-GB" sz="3600" dirty="0" smtClean="0">
                <a:solidFill>
                  <a:srgbClr val="E7B400"/>
                </a:solidFill>
                <a:latin typeface="Verdana" charset="0"/>
              </a:rPr>
              <a:t>DRAFT GUIDANCE on</a:t>
            </a:r>
            <a:br>
              <a:rPr lang="en-GB" sz="3600" dirty="0" smtClean="0">
                <a:solidFill>
                  <a:srgbClr val="E7B400"/>
                </a:solidFill>
                <a:latin typeface="Verdana" charset="0"/>
              </a:rPr>
            </a:br>
            <a:r>
              <a:rPr lang="en-GB" sz="3600" dirty="0" smtClean="0">
                <a:solidFill>
                  <a:srgbClr val="E7B400"/>
                </a:solidFill>
                <a:latin typeface="Verdana" charset="0"/>
              </a:rPr>
              <a:t>Using “project approaches” to support local development and decentralisation</a:t>
            </a:r>
            <a:endParaRPr lang="en-GB" sz="3600" dirty="0">
              <a:latin typeface="Verdana" charset="0"/>
            </a:endParaRPr>
          </a:p>
        </p:txBody>
      </p:sp>
      <p:sp>
        <p:nvSpPr>
          <p:cNvPr id="153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60363" y="4941888"/>
            <a:ext cx="8532812" cy="1584325"/>
          </a:xfrm>
        </p:spPr>
        <p:txBody>
          <a:bodyPr/>
          <a:lstStyle/>
          <a:p>
            <a:pPr algn="ctr">
              <a:lnSpc>
                <a:spcPts val="2800"/>
              </a:lnSpc>
              <a:spcBef>
                <a:spcPct val="0"/>
              </a:spcBef>
              <a:buClrTx/>
            </a:pPr>
            <a:r>
              <a:rPr lang="en-US" sz="2000" dirty="0" smtClean="0">
                <a:solidFill>
                  <a:srgbClr val="E7B400"/>
                </a:solidFill>
                <a:latin typeface="Verdana" charset="0"/>
              </a:rPr>
              <a:t>Presentation at EU regional seminar on </a:t>
            </a:r>
          </a:p>
          <a:p>
            <a:pPr algn="ctr">
              <a:lnSpc>
                <a:spcPts val="2800"/>
              </a:lnSpc>
              <a:spcBef>
                <a:spcPct val="0"/>
              </a:spcBef>
              <a:buClrTx/>
            </a:pPr>
            <a:r>
              <a:rPr lang="en-US" sz="2000" dirty="0" err="1" smtClean="0">
                <a:solidFill>
                  <a:srgbClr val="E7B400"/>
                </a:solidFill>
                <a:latin typeface="Verdana" charset="0"/>
              </a:rPr>
              <a:t>Decentralisation</a:t>
            </a:r>
            <a:r>
              <a:rPr lang="en-US" sz="2000" dirty="0" smtClean="0">
                <a:solidFill>
                  <a:srgbClr val="E7B400"/>
                </a:solidFill>
                <a:latin typeface="Verdana" charset="0"/>
              </a:rPr>
              <a:t> and local governance </a:t>
            </a:r>
          </a:p>
          <a:p>
            <a:pPr algn="ctr">
              <a:lnSpc>
                <a:spcPts val="2800"/>
              </a:lnSpc>
              <a:spcBef>
                <a:spcPct val="0"/>
              </a:spcBef>
              <a:buClrTx/>
            </a:pPr>
            <a:r>
              <a:rPr lang="en-US" sz="2000" dirty="0" smtClean="0">
                <a:solidFill>
                  <a:srgbClr val="E7B400"/>
                </a:solidFill>
                <a:latin typeface="Verdana" charset="0"/>
              </a:rPr>
              <a:t>(Kenya, 11-14 November 2013)</a:t>
            </a:r>
          </a:p>
          <a:p>
            <a:pPr algn="ctr">
              <a:lnSpc>
                <a:spcPts val="2800"/>
              </a:lnSpc>
              <a:spcBef>
                <a:spcPct val="0"/>
              </a:spcBef>
              <a:buClrTx/>
            </a:pPr>
            <a:r>
              <a:rPr lang="en-US" sz="2000" dirty="0" smtClean="0">
                <a:solidFill>
                  <a:srgbClr val="E7B400"/>
                </a:solidFill>
                <a:latin typeface="Verdana" charset="0"/>
              </a:rPr>
              <a:t>By J. Bossuyt (ECDPM) </a:t>
            </a:r>
          </a:p>
          <a:p>
            <a:pPr algn="ctr">
              <a:lnSpc>
                <a:spcPts val="2800"/>
              </a:lnSpc>
              <a:spcBef>
                <a:spcPct val="0"/>
              </a:spcBef>
              <a:buClrTx/>
            </a:pPr>
            <a:endParaRPr lang="en-US" sz="2000" dirty="0">
              <a:solidFill>
                <a:srgbClr val="E7B400"/>
              </a:solidFill>
              <a:latin typeface="Verdana" charset="0"/>
            </a:endParaRPr>
          </a:p>
        </p:txBody>
      </p:sp>
      <p:pic>
        <p:nvPicPr>
          <p:cNvPr id="15363" name="Picture 8" descr="pak0020 - Election observation in Pakistan © 2002 EC/O.Lehn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1057275"/>
            <a:ext cx="1708150" cy="128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7" descr="mal0013 - Mechanic (Mali) © 2003  EC/G.Bart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475" y="1052513"/>
            <a:ext cx="17145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 descr="mong0003 - Mongolia © EC/M.Merci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052513"/>
            <a:ext cx="1812925" cy="12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" descr="nica0009 - Nicaragua © 2004 EC/R. Caness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9813" y="1052513"/>
            <a:ext cx="1660525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3" descr="Screen Shot 2013-11-13 at 9.18.5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-30163"/>
            <a:ext cx="7443787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3728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Visual Proj Guid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0"/>
            <a:ext cx="7129463" cy="688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2868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1" descr="Screen Shot 2013-11-13 at 9.20.3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0"/>
            <a:ext cx="55435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5860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Why this guidance?</a:t>
            </a:r>
            <a:endParaRPr lang="en-US" dirty="0">
              <a:latin typeface="Verdana" charset="0"/>
            </a:endParaRP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179388" y="2349500"/>
            <a:ext cx="8569325" cy="352901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Verdana" charset="0"/>
              </a:rPr>
              <a:t>1) Stimulate a debate on relevant support strategies and use of (a mix) of suitable aid modalities –beyond the dominant orthodoxy in </a:t>
            </a:r>
            <a:r>
              <a:rPr lang="en-US" dirty="0" err="1" smtClean="0">
                <a:latin typeface="Verdana" charset="0"/>
              </a:rPr>
              <a:t>favour</a:t>
            </a:r>
            <a:r>
              <a:rPr lang="en-US" dirty="0" smtClean="0">
                <a:latin typeface="Verdana" charset="0"/>
              </a:rPr>
              <a:t> of BS</a:t>
            </a:r>
          </a:p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pPr marL="0" indent="0">
              <a:buNone/>
            </a:pPr>
            <a:r>
              <a:rPr lang="en-US" dirty="0" smtClean="0">
                <a:latin typeface="Verdana" charset="0"/>
              </a:rPr>
              <a:t>2) Revalue the use of well-designed and implemented “project approaches” in particular country contexts to empower local authorities, building </a:t>
            </a:r>
            <a:r>
              <a:rPr lang="en-US" dirty="0" err="1" smtClean="0">
                <a:latin typeface="Verdana" charset="0"/>
              </a:rPr>
              <a:t>decentralisation</a:t>
            </a:r>
            <a:r>
              <a:rPr lang="en-US" dirty="0" smtClean="0">
                <a:latin typeface="Verdana" charset="0"/>
              </a:rPr>
              <a:t> “from below” and scale-up </a:t>
            </a:r>
            <a:r>
              <a:rPr lang="en-US" smtClean="0">
                <a:latin typeface="Verdana" charset="0"/>
              </a:rPr>
              <a:t>innovative approaches</a:t>
            </a:r>
            <a:endParaRPr lang="en-US" dirty="0" smtClean="0">
              <a:latin typeface="Verdana" charset="0"/>
            </a:endParaRPr>
          </a:p>
          <a:p>
            <a:pPr marL="457200" indent="-457200">
              <a:buAutoNum type="arabicParenR"/>
            </a:pPr>
            <a:endParaRPr lang="en-US" dirty="0">
              <a:latin typeface="Verdana" charset="0"/>
            </a:endParaRPr>
          </a:p>
        </p:txBody>
      </p:sp>
      <p:sp>
        <p:nvSpPr>
          <p:cNvPr id="17411" name="Horizontal Scroll 3"/>
          <p:cNvSpPr>
            <a:spLocks noChangeArrowheads="1"/>
          </p:cNvSpPr>
          <p:nvPr/>
        </p:nvSpPr>
        <p:spPr bwMode="auto">
          <a:xfrm>
            <a:off x="4859338" y="4508500"/>
            <a:ext cx="1143000" cy="1033463"/>
          </a:xfrm>
          <a:prstGeom prst="horizontalScroll">
            <a:avLst>
              <a:gd name="adj" fmla="val 125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/>
            <a:endParaRPr lang="en-US"/>
          </a:p>
        </p:txBody>
      </p:sp>
      <p:sp>
        <p:nvSpPr>
          <p:cNvPr id="17412" name="Wave 4"/>
          <p:cNvSpPr>
            <a:spLocks noChangeArrowheads="1"/>
          </p:cNvSpPr>
          <p:nvPr/>
        </p:nvSpPr>
        <p:spPr bwMode="auto">
          <a:xfrm>
            <a:off x="4643438" y="3789363"/>
            <a:ext cx="914400" cy="914400"/>
          </a:xfrm>
          <a:prstGeom prst="wave">
            <a:avLst>
              <a:gd name="adj1" fmla="val 12500"/>
              <a:gd name="adj2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432965"/>
          </a:xfrm>
        </p:spPr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92487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smtClean="0"/>
              <a:t>1) To </a:t>
            </a:r>
            <a:r>
              <a:rPr lang="en-GB" sz="2000" dirty="0"/>
              <a:t>review the policy debate on the respective merits and limitations of programme-based approaches and project </a:t>
            </a:r>
            <a:r>
              <a:rPr lang="en-GB" sz="2000" dirty="0" smtClean="0"/>
              <a:t>approaches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2) </a:t>
            </a:r>
            <a:r>
              <a:rPr lang="en-GB" sz="2000" dirty="0"/>
              <a:t>T</a:t>
            </a:r>
            <a:r>
              <a:rPr lang="en-GB" sz="2000" dirty="0" smtClean="0"/>
              <a:t>o identify </a:t>
            </a:r>
            <a:r>
              <a:rPr lang="en-GB" sz="2000" dirty="0"/>
              <a:t>the “DNA” of smart and successful </a:t>
            </a:r>
            <a:r>
              <a:rPr lang="en-GB" sz="2000" dirty="0" smtClean="0"/>
              <a:t>project interventions</a:t>
            </a:r>
            <a:r>
              <a:rPr lang="en-GB" sz="2000" dirty="0"/>
              <a:t>;</a:t>
            </a:r>
            <a:endParaRPr lang="en-US" sz="2000" dirty="0"/>
          </a:p>
          <a:p>
            <a:pPr marL="0" lvl="0" indent="0">
              <a:buNone/>
            </a:pPr>
            <a:endParaRPr lang="en-GB" sz="2000" dirty="0" smtClean="0"/>
          </a:p>
          <a:p>
            <a:pPr marL="0" lvl="0" indent="0">
              <a:buNone/>
            </a:pPr>
            <a:r>
              <a:rPr lang="en-GB" sz="2000" dirty="0" smtClean="0"/>
              <a:t>3) To </a:t>
            </a:r>
            <a:r>
              <a:rPr lang="en-GB" sz="2000" dirty="0"/>
              <a:t>provide operational guidance to EC staff on how to design and implement smart projects (possibly as part of a wider portfolio approach) that provide space for experimentation from the bottom-up and allow for an effective scaling up of these field experiences to the national level</a:t>
            </a:r>
            <a:r>
              <a:rPr lang="en-GB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019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8761"/>
            <a:ext cx="8229600" cy="648072"/>
          </a:xfrm>
        </p:spPr>
        <p:txBody>
          <a:bodyPr/>
          <a:lstStyle/>
          <a:p>
            <a:r>
              <a:rPr lang="en-US" dirty="0" smtClean="0"/>
              <a:t>Reviewing the policy debate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464497"/>
          </a:xfrm>
        </p:spPr>
        <p:txBody>
          <a:bodyPr/>
          <a:lstStyle/>
          <a:p>
            <a:pPr>
              <a:buClr>
                <a:schemeClr val="tx1"/>
              </a:buClr>
              <a:buFont typeface="Wingdings" charset="2"/>
              <a:buChar char="ü"/>
            </a:pPr>
            <a:r>
              <a:rPr lang="en-US" dirty="0" smtClean="0"/>
              <a:t>Strong preference for </a:t>
            </a:r>
            <a:r>
              <a:rPr lang="en-US" dirty="0" err="1" smtClean="0"/>
              <a:t>programme</a:t>
            </a:r>
            <a:r>
              <a:rPr lang="en-US" dirty="0" smtClean="0"/>
              <a:t>-based approaches</a:t>
            </a:r>
          </a:p>
          <a:p>
            <a:pPr>
              <a:buClr>
                <a:schemeClr val="tx1"/>
              </a:buClr>
              <a:buFont typeface="Wingdings" charset="2"/>
              <a:buChar char="ü"/>
            </a:pPr>
            <a:r>
              <a:rPr lang="en-US" dirty="0" smtClean="0"/>
              <a:t>Wide recognition of the limitations of stand-alone projects</a:t>
            </a:r>
          </a:p>
          <a:p>
            <a:pPr>
              <a:buClr>
                <a:schemeClr val="tx1"/>
              </a:buClr>
              <a:buFont typeface="Wingdings" charset="2"/>
              <a:buChar char="ü"/>
            </a:pPr>
            <a:r>
              <a:rPr lang="en-US" dirty="0" smtClean="0"/>
              <a:t>Tendency to see the choice of aid modalities as a neutral thing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 smtClean="0"/>
          </a:p>
          <a:p>
            <a:pPr marL="0" indent="0">
              <a:buClr>
                <a:schemeClr val="tx1"/>
              </a:buClr>
              <a:buNone/>
            </a:pPr>
            <a:r>
              <a:rPr lang="en-US" dirty="0" smtClean="0"/>
              <a:t>HOWEVER:  </a:t>
            </a:r>
          </a:p>
          <a:p>
            <a:pPr>
              <a:buClr>
                <a:schemeClr val="tx1"/>
              </a:buClr>
              <a:buFont typeface="Wingdings" charset="0"/>
              <a:buChar char="è"/>
            </a:pPr>
            <a:r>
              <a:rPr lang="en-US" dirty="0" err="1" smtClean="0"/>
              <a:t>Decentralisation</a:t>
            </a:r>
            <a:r>
              <a:rPr lang="en-US" dirty="0" smtClean="0"/>
              <a:t> is a highly political process</a:t>
            </a:r>
          </a:p>
          <a:p>
            <a:pPr>
              <a:buClr>
                <a:schemeClr val="tx1"/>
              </a:buClr>
              <a:buFont typeface="Wingdings" charset="0"/>
              <a:buChar char="è"/>
            </a:pPr>
            <a:r>
              <a:rPr lang="en-US" dirty="0" err="1" smtClean="0"/>
              <a:t>Decentralisation</a:t>
            </a:r>
            <a:r>
              <a:rPr lang="en-US" dirty="0" smtClean="0"/>
              <a:t> does not lead automatically to empowerment of local authorities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 smtClean="0"/>
          </a:p>
          <a:p>
            <a:pPr marL="0" indent="0">
              <a:buClr>
                <a:schemeClr val="tx1"/>
              </a:buClr>
              <a:buNone/>
            </a:pPr>
            <a:endParaRPr lang="en-US" dirty="0" smtClean="0"/>
          </a:p>
          <a:p>
            <a:pPr>
              <a:buClr>
                <a:schemeClr val="tx1"/>
              </a:buClr>
              <a:buFont typeface="Wingdings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877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PUTTING POLITICS AND STRATEGY FIRST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CHOICE OF RELEVANT (MIX OF) AID MODALITIES SHOULD DEPEND ON:</a:t>
            </a:r>
          </a:p>
          <a:p>
            <a:endParaRPr lang="en-US" dirty="0"/>
          </a:p>
          <a:p>
            <a:pPr lvl="0"/>
            <a:r>
              <a:rPr lang="en-US" dirty="0" smtClean="0"/>
              <a:t>1) </a:t>
            </a:r>
            <a:r>
              <a:rPr lang="en-GB" dirty="0"/>
              <a:t>What are the decentralisation realities on the ground in political economy </a:t>
            </a:r>
            <a:r>
              <a:rPr lang="en-GB"/>
              <a:t>terms</a:t>
            </a:r>
            <a:r>
              <a:rPr lang="en-GB" smtClean="0"/>
              <a:t>?   </a:t>
            </a:r>
            <a:endParaRPr lang="en-US" dirty="0"/>
          </a:p>
          <a:p>
            <a:pPr lvl="0"/>
            <a:endParaRPr lang="en-GB" dirty="0" smtClean="0"/>
          </a:p>
          <a:p>
            <a:pPr lvl="0"/>
            <a:r>
              <a:rPr lang="en-GB" dirty="0" smtClean="0"/>
              <a:t>2) What </a:t>
            </a:r>
            <a:r>
              <a:rPr lang="en-GB" dirty="0"/>
              <a:t>does the EU essentially seeks to achieve with its support in a given country context?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469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  <a:ea typeface="MS PGothic" charset="0"/>
              </a:rPr>
              <a:t>DNA of a project approach</a:t>
            </a:r>
            <a:endParaRPr lang="en-US" dirty="0">
              <a:latin typeface="Verdana" charset="0"/>
              <a:ea typeface="MS PGothic" charset="0"/>
            </a:endParaRPr>
          </a:p>
        </p:txBody>
      </p:sp>
      <p:grpSp>
        <p:nvGrpSpPr>
          <p:cNvPr id="22530" name="Group 3"/>
          <p:cNvGrpSpPr>
            <a:grpSpLocks noChangeAspect="1"/>
          </p:cNvGrpSpPr>
          <p:nvPr/>
        </p:nvGrpSpPr>
        <p:grpSpPr bwMode="auto">
          <a:xfrm>
            <a:off x="1403350" y="2566988"/>
            <a:ext cx="5761038" cy="4318000"/>
            <a:chOff x="0" y="0"/>
            <a:chExt cx="5943600" cy="4455795"/>
          </a:xfrm>
        </p:grpSpPr>
        <p:pic>
          <p:nvPicPr>
            <p:cNvPr id="22531" name="irc_mi" descr="https://team.inria.fr/zenith/files/2013/01/health-dna-backgrounds-powerpoint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1" b="1137"/>
            <a:stretch>
              <a:fillRect/>
            </a:stretch>
          </p:blipFill>
          <p:spPr bwMode="auto">
            <a:xfrm>
              <a:off x="0" y="0"/>
              <a:ext cx="5943600" cy="4455795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9"/>
            <p:cNvSpPr txBox="1">
              <a:spLocks/>
            </p:cNvSpPr>
            <p:nvPr/>
          </p:nvSpPr>
          <p:spPr>
            <a:xfrm>
              <a:off x="1829430" y="63888"/>
              <a:ext cx="1780295" cy="578271"/>
            </a:xfrm>
            <a:prstGeom prst="rect">
              <a:avLst/>
            </a:prstGeom>
            <a:solidFill>
              <a:srgbClr val="3166CF"/>
            </a:solidFill>
            <a:ln/>
            <a:extLst>
              <a:ext uri="{C572A759-6A51-4108-AA02-DFA0A04FC94B}">
                <ma14:wrappingTextBoxFlag xmlns:ma14="http://schemas.microsoft.com/office/mac/drawingml/2011/main"/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lnSpc>
                  <a:spcPts val="1400"/>
                </a:lnSpc>
                <a:spcBef>
                  <a:spcPts val="140"/>
                </a:spcBef>
                <a:spcAft>
                  <a:spcPts val="0"/>
                </a:spcAft>
                <a:defRPr/>
              </a:pPr>
              <a:r>
                <a:rPr lang="fr-BE">
                  <a:solidFill>
                    <a:srgbClr val="FFFFFF"/>
                  </a:solidFill>
                  <a:latin typeface="Arial"/>
                  <a:ea typeface="Cambria"/>
                  <a:cs typeface="Mangal"/>
                </a:rPr>
                <a:t>1: A CLEAR VISION </a:t>
              </a:r>
              <a:endParaRPr lang="en-GB" kern="50">
                <a:latin typeface="Times New Roman"/>
                <a:ea typeface="Times New Roman"/>
                <a:cs typeface="Mangal"/>
              </a:endParaRPr>
            </a:p>
          </p:txBody>
        </p:sp>
        <p:sp>
          <p:nvSpPr>
            <p:cNvPr id="7" name="Text Box 11"/>
            <p:cNvSpPr txBox="1">
              <a:spLocks/>
            </p:cNvSpPr>
            <p:nvPr/>
          </p:nvSpPr>
          <p:spPr>
            <a:xfrm>
              <a:off x="488066" y="843652"/>
              <a:ext cx="1269300" cy="1038593"/>
            </a:xfrm>
            <a:prstGeom prst="rect">
              <a:avLst/>
            </a:prstGeom>
            <a:solidFill>
              <a:srgbClr val="3166CF"/>
            </a:solidFill>
            <a:ln/>
            <a:extLst>
              <a:ext uri="{C572A759-6A51-4108-AA02-DFA0A04FC94B}">
                <ma14:wrappingTextBoxFlag xmlns:ma14="http://schemas.microsoft.com/office/mac/drawingml/2011/main"/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lnSpc>
                  <a:spcPts val="1400"/>
                </a:lnSpc>
                <a:spcBef>
                  <a:spcPts val="140"/>
                </a:spcBef>
                <a:spcAft>
                  <a:spcPts val="0"/>
                </a:spcAft>
                <a:defRPr/>
              </a:pPr>
              <a:r>
                <a:rPr lang="fr-BE" dirty="0">
                  <a:solidFill>
                    <a:srgbClr val="FFFFFF"/>
                  </a:solidFill>
                  <a:latin typeface="Arial"/>
                  <a:ea typeface="Cambria"/>
                  <a:cs typeface="Mangal"/>
                </a:rPr>
                <a:t>2: COHERENT DESIGN CHOICES</a:t>
              </a:r>
              <a:endParaRPr lang="en-GB" kern="50" dirty="0">
                <a:latin typeface="Times New Roman"/>
                <a:ea typeface="Times New Roman"/>
                <a:cs typeface="Mangal"/>
              </a:endParaRPr>
            </a:p>
          </p:txBody>
        </p:sp>
        <p:sp>
          <p:nvSpPr>
            <p:cNvPr id="8" name="Text Box 12"/>
            <p:cNvSpPr txBox="1">
              <a:spLocks/>
            </p:cNvSpPr>
            <p:nvPr/>
          </p:nvSpPr>
          <p:spPr>
            <a:xfrm>
              <a:off x="4114170" y="3312359"/>
              <a:ext cx="1772107" cy="912455"/>
            </a:xfrm>
            <a:prstGeom prst="rect">
              <a:avLst/>
            </a:prstGeom>
            <a:solidFill>
              <a:srgbClr val="3166CF"/>
            </a:solidFill>
            <a:ln/>
            <a:extLst>
              <a:ext uri="{C572A759-6A51-4108-AA02-DFA0A04FC94B}">
                <ma14:wrappingTextBoxFlag xmlns:ma14="http://schemas.microsoft.com/office/mac/drawingml/2011/main"/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lnSpc>
                  <a:spcPts val="1400"/>
                </a:lnSpc>
                <a:spcBef>
                  <a:spcPts val="140"/>
                </a:spcBef>
                <a:spcAft>
                  <a:spcPts val="0"/>
                </a:spcAft>
                <a:defRPr/>
              </a:pPr>
              <a:r>
                <a:rPr lang="fr-BE">
                  <a:solidFill>
                    <a:srgbClr val="FFFFFF"/>
                  </a:solidFill>
                  <a:latin typeface="Arial"/>
                  <a:ea typeface="Cambria"/>
                  <a:cs typeface="Mangal"/>
                </a:rPr>
                <a:t>3: FLEXIBLE AND PROCESS-ORIENTED IMPLEMENTATION</a:t>
              </a:r>
              <a:endParaRPr lang="en-GB" kern="50">
                <a:latin typeface="Times New Roman"/>
                <a:ea typeface="Times New Roman"/>
                <a:cs typeface="Mangal"/>
              </a:endParaRPr>
            </a:p>
          </p:txBody>
        </p:sp>
        <p:cxnSp>
          <p:nvCxnSpPr>
            <p:cNvPr id="9" name="Straight Arrow Connector 8"/>
            <p:cNvCxnSpPr>
              <a:cxnSpLocks/>
            </p:cNvCxnSpPr>
            <p:nvPr/>
          </p:nvCxnSpPr>
          <p:spPr>
            <a:xfrm>
              <a:off x="2661436" y="601204"/>
              <a:ext cx="995786" cy="105825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cxnSpLocks/>
              <a:stCxn id="7" idx="2"/>
            </p:cNvCxnSpPr>
            <p:nvPr/>
          </p:nvCxnSpPr>
          <p:spPr>
            <a:xfrm>
              <a:off x="1123535" y="1882245"/>
              <a:ext cx="1650909" cy="66017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cxnSpLocks/>
            </p:cNvCxnSpPr>
            <p:nvPr/>
          </p:nvCxnSpPr>
          <p:spPr>
            <a:xfrm flipH="1" flipV="1">
              <a:off x="3657222" y="2573549"/>
              <a:ext cx="1257835" cy="7404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8253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Screen Shot 2013-11-13 at 9.17.0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2338388"/>
            <a:ext cx="7391400" cy="454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Verdana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948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Verdana" charset="0"/>
              <a:ea typeface="MS PGothic" charset="0"/>
            </a:endParaRPr>
          </a:p>
        </p:txBody>
      </p:sp>
      <p:pic>
        <p:nvPicPr>
          <p:cNvPr id="24578" name="Picture 3" descr="Screen Shot 2013-11-13 at 9.17.3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400300"/>
            <a:ext cx="75819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3568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Verdana" charset="0"/>
              <a:ea typeface="MS PGothic" charset="0"/>
            </a:endParaRPr>
          </a:p>
        </p:txBody>
      </p:sp>
      <p:pic>
        <p:nvPicPr>
          <p:cNvPr id="25602" name="Picture 2" descr="Screen Shot 2013-11-13 at 9.18.3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325688"/>
            <a:ext cx="7129462" cy="453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0000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10185</TotalTime>
  <Words>315</Words>
  <Application>Microsoft Macintosh PowerPoint</Application>
  <PresentationFormat>On-screen Show (4:3)</PresentationFormat>
  <Paragraphs>35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Slide_Master</vt:lpstr>
      <vt:lpstr>DRAFT GUIDANCE on Using “project approaches” to support local development and decentralisation</vt:lpstr>
      <vt:lpstr>Why this guidance?</vt:lpstr>
      <vt:lpstr>Objectives</vt:lpstr>
      <vt:lpstr>Reviewing the policy debate</vt:lpstr>
      <vt:lpstr>PUTTING POLITICS AND STRATEGY FIRST</vt:lpstr>
      <vt:lpstr>DNA of a project approach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Jean Bossuyt</cp:lastModifiedBy>
  <cp:revision>250</cp:revision>
  <cp:lastPrinted>2013-07-01T09:53:08Z</cp:lastPrinted>
  <dcterms:created xsi:type="dcterms:W3CDTF">2012-07-02T07:49:52Z</dcterms:created>
  <dcterms:modified xsi:type="dcterms:W3CDTF">2013-11-14T06:00:17Z</dcterms:modified>
</cp:coreProperties>
</file>