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69" r:id="rId3"/>
    <p:sldId id="271" r:id="rId4"/>
    <p:sldId id="272" r:id="rId5"/>
    <p:sldId id="259" r:id="rId6"/>
    <p:sldId id="260" r:id="rId7"/>
    <p:sldId id="277" r:id="rId8"/>
    <p:sldId id="274" r:id="rId9"/>
    <p:sldId id="273" r:id="rId10"/>
    <p:sldId id="275" r:id="rId11"/>
    <p:sldId id="276" r:id="rId12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45" autoAdjust="0"/>
  </p:normalViewPr>
  <p:slideViewPr>
    <p:cSldViewPr>
      <p:cViewPr varScale="1">
        <p:scale>
          <a:sx n="51" d="100"/>
          <a:sy n="51" d="100"/>
        </p:scale>
        <p:origin x="-53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F1CEA6C-DE46-4B16-A7AB-0852D28C919D}" type="datetimeFigureOut">
              <a:rPr lang="nl-NL"/>
              <a:pPr>
                <a:defRPr/>
              </a:pPr>
              <a:t>4-6-2014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nl-NL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2531CBF-AE4B-419A-9086-7E654A587D23}" type="slidenum">
              <a:rPr lang="nl-NL"/>
              <a:pPr>
                <a:defRPr/>
              </a:pPr>
              <a:t>‹N°›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5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PE"/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T0" fmla="*/ 0 w 64000"/>
                <a:gd name="T1" fmla="*/ 0 h 64000"/>
                <a:gd name="T2" fmla="*/ 0 w 64000"/>
                <a:gd name="T3" fmla="*/ 0 h 64000"/>
                <a:gd name="T4" fmla="*/ 0 w 64000"/>
                <a:gd name="T5" fmla="*/ 0 h 64000"/>
                <a:gd name="T6" fmla="*/ 0 w 64000"/>
                <a:gd name="T7" fmla="*/ 0 h 64000"/>
                <a:gd name="T8" fmla="*/ 0 w 64000"/>
                <a:gd name="T9" fmla="*/ 0 h 64000"/>
                <a:gd name="T10" fmla="*/ 0 w 64000"/>
                <a:gd name="T11" fmla="*/ 0 h 64000"/>
                <a:gd name="T12" fmla="*/ 0 w 64000"/>
                <a:gd name="T13" fmla="*/ 0 h 64000"/>
                <a:gd name="T14" fmla="*/ 0 w 64000"/>
                <a:gd name="T15" fmla="*/ 0 h 64000"/>
                <a:gd name="T16" fmla="*/ 0 w 64000"/>
                <a:gd name="T17" fmla="*/ 0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44083 w 64000"/>
                <a:gd name="T28" fmla="*/ -29639 h 64000"/>
                <a:gd name="T29" fmla="*/ 44083 w 64000"/>
                <a:gd name="T30" fmla="*/ 29639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PE"/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T0" fmla="*/ 0 w 64000"/>
                <a:gd name="T1" fmla="*/ 0 h 64000"/>
                <a:gd name="T2" fmla="*/ 0 w 64000"/>
                <a:gd name="T3" fmla="*/ 0 h 64000"/>
                <a:gd name="T4" fmla="*/ 0 w 64000"/>
                <a:gd name="T5" fmla="*/ 0 h 64000"/>
                <a:gd name="T6" fmla="*/ 0 w 64000"/>
                <a:gd name="T7" fmla="*/ 0 h 64000"/>
                <a:gd name="T8" fmla="*/ 0 w 64000"/>
                <a:gd name="T9" fmla="*/ 0 h 64000"/>
                <a:gd name="T10" fmla="*/ 0 w 64000"/>
                <a:gd name="T11" fmla="*/ 0 h 64000"/>
                <a:gd name="T12" fmla="*/ 0 w 64000"/>
                <a:gd name="T13" fmla="*/ 0 h 64000"/>
                <a:gd name="T14" fmla="*/ 0 w 64000"/>
                <a:gd name="T15" fmla="*/ 0 h 64000"/>
                <a:gd name="T16" fmla="*/ 0 w 64000"/>
                <a:gd name="T17" fmla="*/ 0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50994 w 64000"/>
                <a:gd name="T28" fmla="*/ -25761 h 64000"/>
                <a:gd name="T29" fmla="*/ 50994 w 64000"/>
                <a:gd name="T30" fmla="*/ 25761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PE"/>
            </a:p>
          </p:txBody>
        </p:sp>
      </p:grpSp>
      <p:sp>
        <p:nvSpPr>
          <p:cNvPr id="5018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GB" altLang="en-US" noProof="0" smtClean="0"/>
              <a:t>Click to edit Master title style</a:t>
            </a:r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en-GB" altLang="en-US" noProof="0" smtClean="0"/>
              <a:t>Click to edit Master subtitle style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218AA-3113-4CE0-A541-FBCB9FEFC62F}" type="datetime1">
              <a:rPr lang="nl-NL" altLang="en-US"/>
              <a:pPr>
                <a:defRPr/>
              </a:pPr>
              <a:t>4-6-2014</a:t>
            </a:fld>
            <a:endParaRPr lang="en-GB" alt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D0060B-9B11-4E53-9593-35B0DCBC8944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E2243D-B899-49DA-8568-88704922F030}" type="datetime1">
              <a:rPr lang="nl-NL" altLang="en-US"/>
              <a:pPr>
                <a:defRPr/>
              </a:pPr>
              <a:t>4-6-2014</a:t>
            </a:fld>
            <a:endParaRPr lang="en-GB" alt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2D4F1B-CBF7-4E90-AF92-55B02EB66211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DA0701-404A-47BA-99D9-087CCB28E131}" type="datetime1">
              <a:rPr lang="nl-NL" altLang="en-US"/>
              <a:pPr>
                <a:defRPr/>
              </a:pPr>
              <a:t>4-6-2014</a:t>
            </a:fld>
            <a:endParaRPr lang="en-GB" alt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90234D-1202-4AA0-84B5-BBAD918509C2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50C087-D917-46EE-A18D-3BF9FDCA0A39}" type="datetime1">
              <a:rPr lang="nl-NL" altLang="en-US"/>
              <a:pPr>
                <a:defRPr/>
              </a:pPr>
              <a:t>4-6-2014</a:t>
            </a:fld>
            <a:endParaRPr lang="en-GB" alt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78A79D-C129-4A16-B612-A5B48091599B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5AFFBF-3B80-4D42-B54C-AB344EF749F8}" type="datetime1">
              <a:rPr lang="nl-NL" altLang="en-US"/>
              <a:pPr>
                <a:defRPr/>
              </a:pPr>
              <a:t>4-6-2014</a:t>
            </a:fld>
            <a:endParaRPr lang="en-GB" alt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CFE6CC-9ACC-4366-99A2-B3E8EC75D6BD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382E1D-C73F-40CB-B948-7DD9C6A6ABB8}" type="datetime1">
              <a:rPr lang="nl-NL" altLang="en-US"/>
              <a:pPr>
                <a:defRPr/>
              </a:pPr>
              <a:t>4-6-2014</a:t>
            </a:fld>
            <a:endParaRPr lang="en-GB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71F061-C2DA-43AE-96A0-0EBD4BD8D20C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D8106D-9363-4862-A38D-75B07F9D69FF}" type="datetime1">
              <a:rPr lang="nl-NL" altLang="en-US"/>
              <a:pPr>
                <a:defRPr/>
              </a:pPr>
              <a:t>4-6-2014</a:t>
            </a:fld>
            <a:endParaRPr lang="en-GB" alt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EA9FF6-6DAE-44CD-927E-EDD1CA16371F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280FDE-8487-4124-8DAB-6EEE0C4BC9D7}" type="datetime1">
              <a:rPr lang="nl-NL" altLang="en-US"/>
              <a:pPr>
                <a:defRPr/>
              </a:pPr>
              <a:t>4-6-2014</a:t>
            </a:fld>
            <a:endParaRPr lang="en-GB" alt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05E900-EB28-4887-90E5-26359720E77D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4BC33F-D723-4C63-8147-FF872D7007FA}" type="datetime1">
              <a:rPr lang="nl-NL" altLang="en-US"/>
              <a:pPr>
                <a:defRPr/>
              </a:pPr>
              <a:t>4-6-2014</a:t>
            </a:fld>
            <a:endParaRPr lang="en-GB" alt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4CB6EE-0EF3-412B-9E8F-81D49D5AE823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9A7F97-C534-402A-9D92-35A421D2DB69}" type="datetime1">
              <a:rPr lang="nl-NL" altLang="en-US"/>
              <a:pPr>
                <a:defRPr/>
              </a:pPr>
              <a:t>4-6-2014</a:t>
            </a:fld>
            <a:endParaRPr lang="en-GB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221B29-64FB-42C7-B76D-261AC95D494A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C96A89-96AC-471B-B8EE-E448222B98AE}" type="datetime1">
              <a:rPr lang="nl-NL" altLang="en-US"/>
              <a:pPr>
                <a:defRPr/>
              </a:pPr>
              <a:t>4-6-2014</a:t>
            </a:fld>
            <a:endParaRPr lang="en-GB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6FC8F-2A0A-4712-951C-A73EC806BF62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T0" fmla="*/ 0 w 64000"/>
                <a:gd name="T1" fmla="*/ 0 h 64000"/>
                <a:gd name="T2" fmla="*/ 0 w 64000"/>
                <a:gd name="T3" fmla="*/ 0 h 64000"/>
                <a:gd name="T4" fmla="*/ 0 w 64000"/>
                <a:gd name="T5" fmla="*/ 0 h 64000"/>
                <a:gd name="T6" fmla="*/ 0 w 64000"/>
                <a:gd name="T7" fmla="*/ 0 h 64000"/>
                <a:gd name="T8" fmla="*/ 0 w 64000"/>
                <a:gd name="T9" fmla="*/ 0 h 64000"/>
                <a:gd name="T10" fmla="*/ 0 w 64000"/>
                <a:gd name="T11" fmla="*/ 0 h 64000"/>
                <a:gd name="T12" fmla="*/ 0 w 64000"/>
                <a:gd name="T13" fmla="*/ 0 h 64000"/>
                <a:gd name="T14" fmla="*/ 0 w 64000"/>
                <a:gd name="T15" fmla="*/ 0 h 64000"/>
                <a:gd name="T16" fmla="*/ 0 w 64000"/>
                <a:gd name="T17" fmla="*/ 0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50296 w 64000"/>
                <a:gd name="T28" fmla="*/ -26244 h 64000"/>
                <a:gd name="T29" fmla="*/ 50296 w 64000"/>
                <a:gd name="T30" fmla="*/ 26244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PE"/>
            </a:p>
          </p:txBody>
        </p:sp>
        <p:sp>
          <p:nvSpPr>
            <p:cNvPr id="1033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T0" fmla="*/ 0 w 64000"/>
                <a:gd name="T1" fmla="*/ 0 h 64000"/>
                <a:gd name="T2" fmla="*/ 0 w 64000"/>
                <a:gd name="T3" fmla="*/ 0 h 64000"/>
                <a:gd name="T4" fmla="*/ 0 w 64000"/>
                <a:gd name="T5" fmla="*/ 0 h 64000"/>
                <a:gd name="T6" fmla="*/ 0 w 64000"/>
                <a:gd name="T7" fmla="*/ 0 h 64000"/>
                <a:gd name="T8" fmla="*/ 0 w 64000"/>
                <a:gd name="T9" fmla="*/ 0 h 64000"/>
                <a:gd name="T10" fmla="*/ 0 w 64000"/>
                <a:gd name="T11" fmla="*/ 0 h 64000"/>
                <a:gd name="T12" fmla="*/ 0 w 64000"/>
                <a:gd name="T13" fmla="*/ 0 h 64000"/>
                <a:gd name="T14" fmla="*/ 0 w 64000"/>
                <a:gd name="T15" fmla="*/ 0 h 64000"/>
                <a:gd name="T16" fmla="*/ 0 w 64000"/>
                <a:gd name="T17" fmla="*/ 0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50077 w 64000"/>
                <a:gd name="T28" fmla="*/ -26412 h 64000"/>
                <a:gd name="T29" fmla="*/ 50077 w 64000"/>
                <a:gd name="T30" fmla="*/ 26412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PE"/>
            </a:p>
          </p:txBody>
        </p:sp>
        <p:sp>
          <p:nvSpPr>
            <p:cNvPr id="1034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PE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49160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fld id="{43173277-E64C-4E76-9425-2FC9190ADBA1}" type="datetime1">
              <a:rPr lang="nl-NL" altLang="en-US"/>
              <a:pPr>
                <a:defRPr/>
              </a:pPr>
              <a:t>4-6-2014</a:t>
            </a:fld>
            <a:endParaRPr lang="en-GB" altLang="en-US"/>
          </a:p>
        </p:txBody>
      </p:sp>
      <p:sp>
        <p:nvSpPr>
          <p:cNvPr id="4916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916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46E6D6E-47BC-4FE3-8C5F-49461CF31151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pPr algn="ctr" eaLnBrk="1" hangingPunct="1"/>
            <a:r>
              <a:rPr lang="nl-NL" altLang="en-US" sz="4000" b="1" smtClean="0"/>
              <a:t>Joint Programming of EU External Assistance to GHANA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763713" y="3933825"/>
            <a:ext cx="6116637" cy="1593850"/>
          </a:xfrm>
        </p:spPr>
        <p:txBody>
          <a:bodyPr>
            <a:normAutofit lnSpcReduction="10000"/>
          </a:bodyPr>
          <a:lstStyle/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nl-NL" altLang="en-US" b="1" dirty="0" err="1" smtClean="0">
                <a:solidFill>
                  <a:schemeClr val="accent3">
                    <a:lumMod val="25000"/>
                  </a:schemeClr>
                </a:solidFill>
              </a:rPr>
              <a:t>Purpose</a:t>
            </a:r>
            <a:r>
              <a:rPr lang="nl-NL" altLang="en-US" b="1" dirty="0" smtClean="0">
                <a:solidFill>
                  <a:schemeClr val="accent3">
                    <a:lumMod val="25000"/>
                  </a:schemeClr>
                </a:solidFill>
              </a:rPr>
              <a:t> &amp; </a:t>
            </a:r>
            <a:r>
              <a:rPr lang="nl-NL" altLang="en-US" b="1" dirty="0" err="1" smtClean="0">
                <a:solidFill>
                  <a:schemeClr val="accent3">
                    <a:lumMod val="25000"/>
                  </a:schemeClr>
                </a:solidFill>
              </a:rPr>
              <a:t>Process</a:t>
            </a:r>
            <a:endParaRPr lang="nl-NL" altLang="en-US" b="1" dirty="0" smtClean="0">
              <a:solidFill>
                <a:schemeClr val="accent3">
                  <a:lumMod val="25000"/>
                </a:schemeClr>
              </a:solidFill>
            </a:endParaRPr>
          </a:p>
          <a:p>
            <a:pPr marL="0" indent="0" algn="ctr" eaLnBrk="1" hangingPunct="1">
              <a:buFont typeface="Wingdings" pitchFamily="2" charset="2"/>
              <a:buNone/>
              <a:defRPr/>
            </a:pPr>
            <a:endParaRPr lang="nl-NL" altLang="en-US" b="1" dirty="0" smtClean="0">
              <a:solidFill>
                <a:schemeClr val="accent3">
                  <a:lumMod val="25000"/>
                </a:schemeClr>
              </a:solidFill>
            </a:endParaRPr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nl-NL" altLang="en-US" sz="1500" b="1" dirty="0" err="1" smtClean="0">
                <a:solidFill>
                  <a:schemeClr val="accent3">
                    <a:lumMod val="25000"/>
                  </a:schemeClr>
                </a:solidFill>
              </a:rPr>
              <a:t>Regional</a:t>
            </a:r>
            <a:r>
              <a:rPr lang="nl-NL" altLang="en-US" sz="1500" b="1" dirty="0" smtClean="0">
                <a:solidFill>
                  <a:schemeClr val="accent3">
                    <a:lumMod val="25000"/>
                  </a:schemeClr>
                </a:solidFill>
              </a:rPr>
              <a:t> Seminar West </a:t>
            </a:r>
            <a:r>
              <a:rPr lang="nl-NL" altLang="en-US" sz="1500" b="1" dirty="0" err="1" smtClean="0">
                <a:solidFill>
                  <a:schemeClr val="accent3">
                    <a:lumMod val="25000"/>
                  </a:schemeClr>
                </a:solidFill>
              </a:rPr>
              <a:t>Africa</a:t>
            </a:r>
            <a:r>
              <a:rPr lang="nl-NL" altLang="en-US" sz="1500" b="1" dirty="0" smtClean="0">
                <a:solidFill>
                  <a:schemeClr val="accent3">
                    <a:lumMod val="25000"/>
                  </a:schemeClr>
                </a:solidFill>
              </a:rPr>
              <a:t>.</a:t>
            </a:r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nl-NL" altLang="en-US" sz="1500" b="1" dirty="0" smtClean="0">
                <a:solidFill>
                  <a:schemeClr val="accent3">
                    <a:lumMod val="25000"/>
                  </a:schemeClr>
                </a:solidFill>
              </a:rPr>
              <a:t>Abidjan, 4-5 </a:t>
            </a:r>
            <a:r>
              <a:rPr lang="nl-NL" altLang="en-US" sz="1500" b="1" dirty="0" err="1" smtClean="0">
                <a:solidFill>
                  <a:schemeClr val="accent3">
                    <a:lumMod val="25000"/>
                  </a:schemeClr>
                </a:solidFill>
              </a:rPr>
              <a:t>June</a:t>
            </a:r>
            <a:r>
              <a:rPr lang="nl-NL" altLang="en-US" sz="1500" b="1" dirty="0" smtClean="0">
                <a:solidFill>
                  <a:schemeClr val="accent3">
                    <a:lumMod val="25000"/>
                  </a:schemeClr>
                </a:solidFill>
              </a:rPr>
              <a:t> 2014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89698C57-03F6-4113-9064-2F582A501954}" type="slidenum">
              <a:rPr lang="nl-NL" b="1">
                <a:latin typeface="+mn-lt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</a:t>
            </a:fld>
            <a:endParaRPr lang="nl-NL" b="1" dirty="0">
              <a:latin typeface="+mn-lt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7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algn="ctr" eaLnBrk="1" hangingPunct="1"/>
            <a:r>
              <a:rPr lang="nl-NL" altLang="en-US" sz="3200" b="1" smtClean="0"/>
              <a:t>EU Joint Programming</a:t>
            </a:r>
            <a:br>
              <a:rPr lang="nl-NL" altLang="en-US" sz="3200" b="1" smtClean="0"/>
            </a:br>
            <a:r>
              <a:rPr lang="en-US" altLang="en-US" sz="3200" b="1" smtClean="0"/>
              <a:t>Possible Solutions</a:t>
            </a:r>
            <a:endParaRPr lang="en-GB" altLang="en-US" sz="3200" b="1" smtClean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 lnSpcReduction="10000"/>
          </a:bodyPr>
          <a:lstStyle/>
          <a:p>
            <a:pPr marL="0" indent="0" fontAlgn="auto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en-US" sz="2000" dirty="0" smtClean="0"/>
              <a:t>Regarding </a:t>
            </a:r>
            <a:r>
              <a:rPr lang="en-US" altLang="en-US" sz="2000" dirty="0"/>
              <a:t>synchronization of EU partner’s programming cycles</a:t>
            </a:r>
            <a:r>
              <a:rPr lang="en-US" altLang="en-US" sz="2000" dirty="0" smtClean="0"/>
              <a:t>:</a:t>
            </a:r>
          </a:p>
          <a:p>
            <a:pPr marL="355600" indent="0" fontAlgn="auto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altLang="en-US" sz="2000" dirty="0"/>
          </a:p>
          <a:p>
            <a:pPr marL="641350" indent="-285750" fontAlgn="auto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000" dirty="0"/>
              <a:t>Initial Transition phase 2013-2016</a:t>
            </a:r>
          </a:p>
          <a:p>
            <a:pPr marL="641350" indent="-285750" fontAlgn="auto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000" dirty="0"/>
              <a:t>respect of existing strategies</a:t>
            </a:r>
          </a:p>
          <a:p>
            <a:pPr marL="641350" indent="-285750" fontAlgn="auto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000" dirty="0"/>
              <a:t>Review in 2016</a:t>
            </a:r>
          </a:p>
          <a:p>
            <a:pPr marL="641350" indent="-285750" fontAlgn="auto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2000" dirty="0"/>
              <a:t>“full-fledged” EU-JP 2017-2020</a:t>
            </a:r>
          </a:p>
          <a:p>
            <a:pPr marL="355600" indent="0" fontAlgn="auto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2000" dirty="0"/>
          </a:p>
          <a:p>
            <a:pPr marL="0" indent="0" fontAlgn="auto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dirty="0"/>
              <a:t>Regarding National Government involvement</a:t>
            </a:r>
            <a:r>
              <a:rPr lang="en-US" sz="2000" dirty="0" smtClean="0"/>
              <a:t>:</a:t>
            </a:r>
          </a:p>
          <a:p>
            <a:pPr marL="355600" indent="0" fontAlgn="auto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2000" dirty="0"/>
          </a:p>
          <a:p>
            <a:pPr marL="641350" indent="-285750" fontAlgn="auto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Preparatory seminars or joint EU/EU MS notes required to clearly set principles / objectives of the JP exercise</a:t>
            </a:r>
            <a:r>
              <a:rPr lang="en-US" sz="2000" dirty="0" smtClean="0"/>
              <a:t>.</a:t>
            </a:r>
            <a:endParaRPr lang="nl-NL" altLang="en-US" sz="3200" dirty="0"/>
          </a:p>
          <a:p>
            <a:pPr marL="552450" indent="-552450" algn="just" eaLnBrk="1" hangingPunct="1">
              <a:lnSpc>
                <a:spcPct val="90000"/>
              </a:lnSpc>
              <a:buFont typeface="Calibri" pitchFamily="34" charset="0"/>
              <a:buChar char="•"/>
              <a:defRPr/>
            </a:pPr>
            <a:endParaRPr lang="en-US" sz="2700" dirty="0" smtClean="0"/>
          </a:p>
          <a:p>
            <a:pPr marL="552450" indent="-552450" algn="just" eaLnBrk="1" hangingPunct="1">
              <a:lnSpc>
                <a:spcPct val="90000"/>
              </a:lnSpc>
              <a:buFont typeface="Calibri" pitchFamily="34" charset="0"/>
              <a:buChar char="•"/>
              <a:defRPr/>
            </a:pPr>
            <a:endParaRPr lang="nl-NL" altLang="en-US" sz="2700" dirty="0" smtClean="0"/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01B67E8B-AD24-4F2D-9228-5D50A001DA35}" type="slidenum">
              <a:rPr lang="nl-NL" sz="1200" b="1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10</a:t>
            </a:fld>
            <a:endParaRPr lang="nl-NL" sz="1200" b="1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algn="ctr" eaLnBrk="1" hangingPunct="1"/>
            <a:endParaRPr lang="nl-NL" altLang="en-US" b="1" smtClean="0"/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1CD36CEB-8F58-4E6D-873E-2F440AF74C41}" type="slidenum">
              <a:rPr lang="nl-NL" sz="1200" b="1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11</a:t>
            </a:fld>
            <a:endParaRPr lang="nl-NL" sz="1200" b="1" dirty="0">
              <a:latin typeface="+mn-lt"/>
              <a:cs typeface="+mn-cs"/>
            </a:endParaRPr>
          </a:p>
        </p:txBody>
      </p:sp>
      <p:sp>
        <p:nvSpPr>
          <p:cNvPr id="13316" name="Rectangle 1"/>
          <p:cNvSpPr>
            <a:spLocks noChangeArrowheads="1"/>
          </p:cNvSpPr>
          <p:nvPr/>
        </p:nvSpPr>
        <p:spPr bwMode="auto">
          <a:xfrm>
            <a:off x="1835150" y="2317750"/>
            <a:ext cx="6192838" cy="326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nl-NL" altLang="en-US" sz="2200" b="1"/>
          </a:p>
          <a:p>
            <a:pPr algn="ctr"/>
            <a:r>
              <a:rPr lang="nl-NL" altLang="en-US" sz="2400" b="1"/>
              <a:t>Thank you for your attention !</a:t>
            </a:r>
            <a:endParaRPr lang="nl-NL" altLang="en-US" sz="2200" b="1"/>
          </a:p>
          <a:p>
            <a:pPr algn="ctr"/>
            <a:endParaRPr lang="nl-NL" altLang="en-US" sz="2200" b="1"/>
          </a:p>
          <a:p>
            <a:pPr algn="ctr"/>
            <a:endParaRPr lang="nl-NL" altLang="en-US" sz="2200" b="1"/>
          </a:p>
          <a:p>
            <a:pPr algn="ctr"/>
            <a:r>
              <a:rPr lang="nl-NL" altLang="en-US" sz="2200" b="1"/>
              <a:t>EU Development Partners in Ghana </a:t>
            </a:r>
          </a:p>
          <a:p>
            <a:pPr algn="ctr"/>
            <a:r>
              <a:rPr lang="nl-NL" altLang="en-US" sz="2200" b="1"/>
              <a:t>(CZ, DK, EU, F, DE, I, NL, ES, UK, EIB)</a:t>
            </a:r>
          </a:p>
          <a:p>
            <a:pPr algn="ctr"/>
            <a:endParaRPr lang="nl-NL" altLang="en-US" b="1"/>
          </a:p>
          <a:p>
            <a:endParaRPr lang="nl-NL" altLang="en-US" b="1"/>
          </a:p>
          <a:p>
            <a:endParaRPr lang="nl-NL" altLang="en-US" b="1"/>
          </a:p>
          <a:p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algn="ctr" eaLnBrk="1" hangingPunct="1"/>
            <a:r>
              <a:rPr lang="nl-NL" altLang="en-US" sz="3200" b="1" smtClean="0"/>
              <a:t>EU Joint Programming</a:t>
            </a:r>
            <a:br>
              <a:rPr lang="nl-NL" altLang="en-US" sz="3200" b="1" smtClean="0"/>
            </a:br>
            <a:r>
              <a:rPr lang="nl-NL" altLang="en-US" sz="3200" b="1" smtClean="0"/>
              <a:t>Process in Ghana</a:t>
            </a:r>
            <a:endParaRPr lang="nl-NL" altLang="en-US" sz="240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84213" y="1484313"/>
            <a:ext cx="8064500" cy="4525962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nl-NL" altLang="en-US" sz="2400" b="1" dirty="0" smtClean="0"/>
          </a:p>
          <a:p>
            <a:pPr marL="441325" indent="-254000" eaLnBrk="1" hangingPunct="1">
              <a:lnSpc>
                <a:spcPct val="90000"/>
              </a:lnSpc>
              <a:defRPr/>
            </a:pPr>
            <a:r>
              <a:rPr lang="en-GB" altLang="en-US" sz="1800" dirty="0" smtClean="0"/>
              <a:t>29/02/2012: 9 EU Ambassadors in Ghana confirmed their willingness to pursue EU-JP in Ghana on a pilot basis;</a:t>
            </a:r>
          </a:p>
          <a:p>
            <a:pPr marL="441325" indent="-2540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GB" altLang="en-US" sz="1800" dirty="0" smtClean="0"/>
          </a:p>
          <a:p>
            <a:pPr marL="441325" indent="-254000" eaLnBrk="1" hangingPunct="1">
              <a:lnSpc>
                <a:spcPct val="90000"/>
              </a:lnSpc>
              <a:defRPr/>
            </a:pPr>
            <a:r>
              <a:rPr lang="en-GB" altLang="en-US" sz="1800" dirty="0" smtClean="0"/>
              <a:t>15/05/2012: Issuance of guidelines on 11</a:t>
            </a:r>
            <a:r>
              <a:rPr lang="en-GB" altLang="en-US" sz="1800" baseline="30000" dirty="0" smtClean="0"/>
              <a:t>th</a:t>
            </a:r>
            <a:r>
              <a:rPr lang="en-GB" altLang="en-US" sz="1800" dirty="0" smtClean="0"/>
              <a:t> EDF (2014-2020) and EU-JP;</a:t>
            </a:r>
          </a:p>
          <a:p>
            <a:pPr marL="441325" indent="-2540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GB" altLang="en-US" sz="1800" dirty="0" smtClean="0"/>
          </a:p>
          <a:p>
            <a:pPr marL="441325" indent="-254000" eaLnBrk="1" hangingPunct="1">
              <a:lnSpc>
                <a:spcPct val="90000"/>
              </a:lnSpc>
              <a:defRPr/>
            </a:pPr>
            <a:r>
              <a:rPr lang="en-GB" altLang="en-US" sz="1800" dirty="0" smtClean="0"/>
              <a:t>02/07/2012: Purpose of EU-JP discussed at political dialogue meeting with then VP </a:t>
            </a:r>
            <a:r>
              <a:rPr lang="en-GB" altLang="en-US" sz="1800" dirty="0" err="1" smtClean="0"/>
              <a:t>Mahama</a:t>
            </a:r>
            <a:r>
              <a:rPr lang="en-GB" altLang="en-US" sz="1800" dirty="0" smtClean="0"/>
              <a:t>;</a:t>
            </a:r>
          </a:p>
          <a:p>
            <a:pPr marL="441325" indent="-2540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GB" altLang="en-US" sz="1800" dirty="0" smtClean="0"/>
          </a:p>
          <a:p>
            <a:pPr marL="441325" indent="-254000" eaLnBrk="1" hangingPunct="1">
              <a:lnSpc>
                <a:spcPct val="90000"/>
              </a:lnSpc>
              <a:defRPr/>
            </a:pPr>
            <a:r>
              <a:rPr lang="en-GB" altLang="en-US" sz="1800" dirty="0" smtClean="0"/>
              <a:t>26/09/2012: Orientation note on 11</a:t>
            </a:r>
            <a:r>
              <a:rPr lang="en-GB" altLang="en-US" sz="1800" baseline="30000" dirty="0" smtClean="0"/>
              <a:t>th</a:t>
            </a:r>
            <a:r>
              <a:rPr lang="en-GB" altLang="en-US" sz="1800" dirty="0" smtClean="0"/>
              <a:t> EDF and EU-JP sent to Brussels;</a:t>
            </a:r>
          </a:p>
          <a:p>
            <a:pPr marL="441325" indent="-2540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GB" altLang="en-US" sz="1800" dirty="0" smtClean="0"/>
          </a:p>
          <a:p>
            <a:pPr marL="441325" indent="-254000" eaLnBrk="1" hangingPunct="1">
              <a:lnSpc>
                <a:spcPct val="90000"/>
              </a:lnSpc>
              <a:defRPr/>
            </a:pPr>
            <a:r>
              <a:rPr lang="en-GB" altLang="en-US" sz="1800" dirty="0" smtClean="0"/>
              <a:t>10/10/2012:Basic outline of Multi-annual Indicative Programme (MIP) agreed by EU-HOCs;</a:t>
            </a:r>
          </a:p>
          <a:p>
            <a:pPr marL="441325" indent="-2540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GB" altLang="en-US" sz="1800" dirty="0" smtClean="0"/>
          </a:p>
          <a:p>
            <a:pPr marL="441325" indent="-254000" eaLnBrk="1" hangingPunct="1">
              <a:lnSpc>
                <a:spcPct val="90000"/>
              </a:lnSpc>
              <a:defRPr/>
            </a:pPr>
            <a:r>
              <a:rPr lang="en-GB" altLang="en-US" sz="1800" dirty="0" smtClean="0"/>
              <a:t>13/12/12: Zero-draft of MIP discussed at EU-HOC level.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GB" altLang="en-US" sz="18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GB" altLang="en-US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nl-NL" altLang="en-US" dirty="0" smtClean="0"/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46852864-7536-43F5-909B-CF99B3CED7A1}" type="slidenum">
              <a:rPr lang="nl-NL" sz="1200" b="1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nl-NL" sz="1200" b="1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algn="ctr" eaLnBrk="1" hangingPunct="1"/>
            <a:r>
              <a:rPr lang="nl-NL" altLang="en-US" sz="3200" b="1" smtClean="0"/>
              <a:t>EU Joint Programming</a:t>
            </a:r>
            <a:br>
              <a:rPr lang="nl-NL" altLang="en-US" sz="3200" b="1" smtClean="0"/>
            </a:br>
            <a:r>
              <a:rPr lang="nl-NL" altLang="en-US" sz="3200" b="1" smtClean="0"/>
              <a:t>Rationale &amp;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 fontScale="92500"/>
          </a:bodyPr>
          <a:lstStyle/>
          <a:p>
            <a:pPr marL="1347788" indent="-1347788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GB" altLang="en-US" sz="1800" b="1" dirty="0" smtClean="0"/>
              <a:t>Rationale:</a:t>
            </a:r>
            <a:r>
              <a:rPr lang="en-GB" altLang="en-US" sz="1800" dirty="0" smtClean="0"/>
              <a:t> To make the delivery of EU development assistance more efficient and effective, maximising the impact attained on the agreed objectives.</a:t>
            </a:r>
          </a:p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GB" altLang="en-US" sz="1800" dirty="0" smtClean="0"/>
          </a:p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GB" altLang="en-US" sz="1800" b="1" dirty="0" smtClean="0"/>
              <a:t>Objectives</a:t>
            </a:r>
            <a:r>
              <a:rPr lang="en-GB" altLang="en-US" sz="1800" dirty="0" smtClean="0"/>
              <a:t>:</a:t>
            </a:r>
          </a:p>
          <a:p>
            <a:pPr marL="552450" indent="-552450" eaLnBrk="1" hangingPunct="1">
              <a:lnSpc>
                <a:spcPct val="110000"/>
              </a:lnSpc>
              <a:defRPr/>
            </a:pPr>
            <a:r>
              <a:rPr lang="en-US" altLang="en-US" sz="1800" dirty="0"/>
              <a:t>Enhance effectiveness &amp; </a:t>
            </a:r>
            <a:r>
              <a:rPr lang="en-US" altLang="en-US" sz="1800" dirty="0" smtClean="0"/>
              <a:t>impact.</a:t>
            </a:r>
            <a:endParaRPr lang="en-GB" altLang="en-US" sz="1800" dirty="0"/>
          </a:p>
          <a:p>
            <a:pPr marL="552450" indent="-552450" eaLnBrk="1" hangingPunct="1">
              <a:lnSpc>
                <a:spcPct val="90000"/>
              </a:lnSpc>
              <a:defRPr/>
            </a:pPr>
            <a:r>
              <a:rPr lang="en-GB" altLang="en-US" sz="1800" dirty="0" smtClean="0"/>
              <a:t>Better coordination &amp; Division of Labour.</a:t>
            </a:r>
          </a:p>
          <a:p>
            <a:pPr marL="552450" indent="-552450" eaLnBrk="1" hangingPunct="1">
              <a:lnSpc>
                <a:spcPct val="90000"/>
              </a:lnSpc>
              <a:defRPr/>
            </a:pPr>
            <a:r>
              <a:rPr lang="en-GB" altLang="en-US" sz="1800" dirty="0" smtClean="0"/>
              <a:t>Increase coherence and complementarity between EU actions.</a:t>
            </a:r>
          </a:p>
          <a:p>
            <a:pPr marL="552450" indent="-552450" eaLnBrk="1" hangingPunct="1">
              <a:lnSpc>
                <a:spcPct val="90000"/>
              </a:lnSpc>
              <a:defRPr/>
            </a:pPr>
            <a:r>
              <a:rPr lang="en-GB" altLang="en-US" sz="1800" dirty="0"/>
              <a:t>Promote </a:t>
            </a:r>
            <a:r>
              <a:rPr lang="en-GB" altLang="en-US" sz="1800" dirty="0" smtClean="0"/>
              <a:t>transparency and predictability.</a:t>
            </a:r>
            <a:endParaRPr lang="en-GB" altLang="en-US" sz="1800" dirty="0"/>
          </a:p>
          <a:p>
            <a:pPr marL="552450" indent="-552450" eaLnBrk="1" hangingPunct="1">
              <a:lnSpc>
                <a:spcPct val="90000"/>
              </a:lnSpc>
              <a:defRPr/>
            </a:pPr>
            <a:r>
              <a:rPr lang="en-GB" altLang="en-US" sz="1800" dirty="0" smtClean="0"/>
              <a:t>Increased ownership and alignment.</a:t>
            </a:r>
          </a:p>
          <a:p>
            <a:pPr marL="552450" indent="-552450" eaLnBrk="1" hangingPunct="1">
              <a:lnSpc>
                <a:spcPct val="90000"/>
              </a:lnSpc>
              <a:defRPr/>
            </a:pPr>
            <a:r>
              <a:rPr lang="en-GB" altLang="en-US" sz="1800" dirty="0" smtClean="0"/>
              <a:t>Reduce transaction costs by conducting joint analysis, joint dialogue meetings and by having a joint country strategy.</a:t>
            </a:r>
          </a:p>
          <a:p>
            <a:pPr marL="552450" indent="-552450" eaLnBrk="1" hangingPunct="1">
              <a:lnSpc>
                <a:spcPct val="90000"/>
              </a:lnSpc>
              <a:defRPr/>
            </a:pPr>
            <a:r>
              <a:rPr lang="en-US" altLang="en-US" sz="1800" dirty="0" smtClean="0"/>
              <a:t>Promote results orientation, value for money, joint funding.</a:t>
            </a:r>
            <a:endParaRPr lang="en-GB" altLang="en-US" sz="1800" dirty="0" smtClean="0"/>
          </a:p>
          <a:p>
            <a:pPr marL="552450" indent="-552450" eaLnBrk="1" hangingPunct="1">
              <a:lnSpc>
                <a:spcPct val="90000"/>
              </a:lnSpc>
              <a:defRPr/>
            </a:pPr>
            <a:endParaRPr lang="en-GB" altLang="en-US" sz="1800" dirty="0" smtClean="0"/>
          </a:p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GB" altLang="en-US" sz="1800" dirty="0" smtClean="0"/>
          </a:p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GB" altLang="en-US" sz="1800" dirty="0" smtClean="0"/>
          </a:p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GB" altLang="en-US" sz="1800" b="1" dirty="0" smtClean="0"/>
          </a:p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nl-NL" altLang="en-US" sz="2700" dirty="0" smtClean="0">
              <a:solidFill>
                <a:srgbClr val="FF0000"/>
              </a:solidFill>
            </a:endParaRPr>
          </a:p>
          <a:p>
            <a:pPr marL="552450" indent="-552450" eaLnBrk="1" hangingPunct="1">
              <a:lnSpc>
                <a:spcPct val="90000"/>
              </a:lnSpc>
              <a:buFont typeface="Calibri" pitchFamily="34" charset="0"/>
              <a:buAutoNum type="arabicPeriod"/>
              <a:defRPr/>
            </a:pPr>
            <a:endParaRPr lang="nl-NL" altLang="en-US" sz="2700" dirty="0" smtClean="0"/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EDA1AAB4-B8B6-4666-AF3E-4DD674D0058F}" type="slidenum">
              <a:rPr lang="nl-NL" sz="1200" b="1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nl-NL" sz="1200" b="1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algn="ctr" eaLnBrk="1" hangingPunct="1"/>
            <a:r>
              <a:rPr lang="en-GB" altLang="en-US" sz="3200" b="1" smtClean="0"/>
              <a:t>EU Joint Programming</a:t>
            </a:r>
            <a:br>
              <a:rPr lang="en-GB" altLang="en-US" sz="3200" b="1" smtClean="0"/>
            </a:br>
            <a:r>
              <a:rPr lang="en-GB" altLang="en-US" sz="3200" b="1" smtClean="0"/>
              <a:t>Some proposed principles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altLang="en-US" sz="1800" smtClean="0"/>
          </a:p>
          <a:p>
            <a:pPr marL="552450" indent="-552450" eaLnBrk="1" hangingPunct="1">
              <a:lnSpc>
                <a:spcPct val="90000"/>
              </a:lnSpc>
            </a:pPr>
            <a:r>
              <a:rPr lang="en-US" altLang="en-US" sz="2000" smtClean="0"/>
              <a:t>EU partners focus on country priorities, as reflected in </a:t>
            </a:r>
            <a:r>
              <a:rPr lang="en-US" altLang="en-US" sz="2000" b="1" smtClean="0"/>
              <a:t>GSGDA and Compact</a:t>
            </a:r>
            <a:r>
              <a:rPr lang="en-US" altLang="en-US" sz="2000" smtClean="0"/>
              <a:t>;</a:t>
            </a:r>
          </a:p>
          <a:p>
            <a:pPr marL="552450" indent="-552450" eaLnBrk="1" hangingPunct="1">
              <a:lnSpc>
                <a:spcPct val="90000"/>
              </a:lnSpc>
            </a:pPr>
            <a:r>
              <a:rPr lang="en-US" altLang="en-US" sz="2000" smtClean="0"/>
              <a:t>Core values and policy priorities of EU </a:t>
            </a:r>
            <a:r>
              <a:rPr lang="en-US" altLang="en-US" sz="2000" b="1" smtClean="0"/>
              <a:t>Agenda for Change</a:t>
            </a:r>
            <a:r>
              <a:rPr lang="en-US" altLang="en-US" sz="2000" smtClean="0"/>
              <a:t> are respected;</a:t>
            </a:r>
          </a:p>
          <a:p>
            <a:pPr marL="552450" indent="-552450" eaLnBrk="1" hangingPunct="1">
              <a:lnSpc>
                <a:spcPct val="90000"/>
              </a:lnSpc>
            </a:pPr>
            <a:r>
              <a:rPr lang="en-US" altLang="en-US" sz="2000" smtClean="0"/>
              <a:t>GOG </a:t>
            </a:r>
            <a:r>
              <a:rPr lang="en-US" altLang="en-US" sz="2000" b="1" smtClean="0"/>
              <a:t>leadership</a:t>
            </a:r>
            <a:r>
              <a:rPr lang="en-US" altLang="en-US" sz="2000" smtClean="0"/>
              <a:t>;</a:t>
            </a:r>
          </a:p>
          <a:p>
            <a:pPr marL="552450" indent="-552450" eaLnBrk="1" hangingPunct="1">
              <a:lnSpc>
                <a:spcPct val="90000"/>
              </a:lnSpc>
            </a:pPr>
            <a:r>
              <a:rPr lang="en-US" altLang="en-US" sz="2000" smtClean="0"/>
              <a:t>Respect of </a:t>
            </a:r>
            <a:r>
              <a:rPr lang="en-US" altLang="en-US" sz="2000" b="1" smtClean="0"/>
              <a:t>aid effectiveness</a:t>
            </a:r>
            <a:r>
              <a:rPr lang="en-US" altLang="en-US" sz="2000" smtClean="0"/>
              <a:t> agenda;</a:t>
            </a:r>
          </a:p>
          <a:p>
            <a:pPr marL="552450" indent="-552450" eaLnBrk="1" hangingPunct="1">
              <a:lnSpc>
                <a:spcPct val="90000"/>
              </a:lnSpc>
            </a:pPr>
            <a:r>
              <a:rPr lang="en-US" altLang="en-US" sz="2000" smtClean="0"/>
              <a:t>Use of the full spectrum of </a:t>
            </a:r>
            <a:r>
              <a:rPr lang="en-US" altLang="en-US" sz="2000" b="1" smtClean="0"/>
              <a:t>aid delivery</a:t>
            </a:r>
            <a:r>
              <a:rPr lang="en-US" altLang="en-US" sz="2000" smtClean="0"/>
              <a:t> modalities;</a:t>
            </a:r>
          </a:p>
          <a:p>
            <a:pPr marL="552450" indent="-552450" eaLnBrk="1" hangingPunct="1">
              <a:lnSpc>
                <a:spcPct val="90000"/>
              </a:lnSpc>
            </a:pPr>
            <a:r>
              <a:rPr lang="en-US" altLang="en-US" sz="2000" b="1" smtClean="0"/>
              <a:t>Division of Labour;</a:t>
            </a:r>
          </a:p>
          <a:p>
            <a:pPr marL="552450" indent="-552450" eaLnBrk="1" hangingPunct="1">
              <a:lnSpc>
                <a:spcPct val="90000"/>
              </a:lnSpc>
            </a:pPr>
            <a:r>
              <a:rPr lang="en-US" altLang="en-US" sz="2000" b="1" smtClean="0"/>
              <a:t>Open to non EU</a:t>
            </a:r>
            <a:r>
              <a:rPr lang="en-US" altLang="en-US" sz="2000" smtClean="0"/>
              <a:t> partners;</a:t>
            </a:r>
          </a:p>
          <a:p>
            <a:pPr marL="552450" indent="-552450" eaLnBrk="1" hangingPunct="1">
              <a:lnSpc>
                <a:spcPct val="90000"/>
              </a:lnSpc>
            </a:pPr>
            <a:r>
              <a:rPr lang="en-US" altLang="en-US" sz="2000" smtClean="0"/>
              <a:t>Periodic </a:t>
            </a:r>
            <a:r>
              <a:rPr lang="en-US" altLang="en-US" sz="2000" b="1" smtClean="0"/>
              <a:t>Review.</a:t>
            </a:r>
          </a:p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smtClean="0"/>
          </a:p>
          <a:p>
            <a:pPr marL="552450" indent="-552450" eaLnBrk="1" hangingPunct="1">
              <a:lnSpc>
                <a:spcPct val="90000"/>
              </a:lnSpc>
            </a:pPr>
            <a:endParaRPr lang="en-GB" altLang="en-US" sz="1800" smtClean="0"/>
          </a:p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altLang="en-US" sz="1800" b="1" smtClean="0"/>
          </a:p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None/>
            </a:pPr>
            <a:endParaRPr lang="nl-NL" altLang="en-US" sz="2700" smtClean="0">
              <a:solidFill>
                <a:srgbClr val="FF0000"/>
              </a:solidFill>
            </a:endParaRPr>
          </a:p>
          <a:p>
            <a:pPr marL="552450" indent="-552450" eaLnBrk="1" hangingPunct="1">
              <a:lnSpc>
                <a:spcPct val="90000"/>
              </a:lnSpc>
              <a:buFont typeface="Calibri" pitchFamily="34" charset="0"/>
              <a:buAutoNum type="arabicPeriod"/>
            </a:pPr>
            <a:endParaRPr lang="nl-NL" altLang="en-US" sz="2700" smtClean="0"/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4FFDE4A1-A61F-4DCB-89A1-744F8F728694}" type="slidenum">
              <a:rPr lang="nl-NL" sz="1200" b="1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nl-NL" sz="1200" b="1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algn="ctr" eaLnBrk="1" hangingPunct="1"/>
            <a:r>
              <a:rPr lang="nl-NL" altLang="en-US" sz="3200" b="1" smtClean="0"/>
              <a:t>EU Joint Programming</a:t>
            </a:r>
            <a:br>
              <a:rPr lang="nl-NL" altLang="en-US" sz="3200" b="1" smtClean="0"/>
            </a:br>
            <a:r>
              <a:rPr lang="nl-NL" altLang="en-US" sz="3200" b="1" smtClean="0"/>
              <a:t>Main product = MIP</a:t>
            </a:r>
            <a:endParaRPr lang="nl-NL" altLang="en-US" sz="2400" smtClean="0"/>
          </a:p>
        </p:txBody>
      </p:sp>
      <p:sp>
        <p:nvSpPr>
          <p:cNvPr id="6147" name="Content Placeholder 2"/>
          <p:cNvSpPr>
            <a:spLocks noGrp="1"/>
          </p:cNvSpPr>
          <p:nvPr>
            <p:ph idx="4294967295"/>
          </p:nvPr>
        </p:nvSpPr>
        <p:spPr>
          <a:xfrm>
            <a:off x="684213" y="1484313"/>
            <a:ext cx="82296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nl-NL" altLang="en-US" sz="2400" b="1" dirty="0" smtClean="0"/>
          </a:p>
          <a:p>
            <a:pPr marL="808038" indent="-452438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nl-NL" altLang="en-US" sz="2400" b="1" dirty="0" err="1" smtClean="0"/>
              <a:t>Multiannual</a:t>
            </a:r>
            <a:r>
              <a:rPr lang="nl-NL" altLang="en-US" sz="2400" b="1" dirty="0" smtClean="0"/>
              <a:t> </a:t>
            </a:r>
            <a:r>
              <a:rPr lang="nl-NL" altLang="en-US" sz="2400" b="1" dirty="0" err="1" smtClean="0"/>
              <a:t>Indicative</a:t>
            </a:r>
            <a:r>
              <a:rPr lang="nl-NL" altLang="en-US" sz="2400" b="1" dirty="0" smtClean="0"/>
              <a:t> </a:t>
            </a:r>
            <a:r>
              <a:rPr lang="nl-NL" altLang="en-US" sz="2400" b="1" dirty="0" err="1" smtClean="0"/>
              <a:t>Programme</a:t>
            </a:r>
            <a:r>
              <a:rPr lang="nl-NL" altLang="en-US" sz="2400" b="1" dirty="0" smtClean="0"/>
              <a:t> (MIP):</a:t>
            </a:r>
          </a:p>
          <a:p>
            <a:pPr marL="808038" indent="-452438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nl-NL" altLang="en-US" sz="2400" b="1" dirty="0" smtClean="0"/>
          </a:p>
          <a:p>
            <a:pPr marL="808038" indent="-452438" eaLnBrk="1" hangingPunct="1">
              <a:lnSpc>
                <a:spcPct val="90000"/>
              </a:lnSpc>
              <a:defRPr/>
            </a:pPr>
            <a:r>
              <a:rPr lang="en-GB" altLang="en-US" sz="2000" dirty="0" smtClean="0"/>
              <a:t>Context and justification of sector choices.</a:t>
            </a:r>
          </a:p>
          <a:p>
            <a:pPr marL="808038" indent="-452438" eaLnBrk="1" hangingPunct="1">
              <a:lnSpc>
                <a:spcPct val="90000"/>
              </a:lnSpc>
              <a:defRPr/>
            </a:pPr>
            <a:r>
              <a:rPr lang="en-GB" altLang="en-US" sz="2000" dirty="0" smtClean="0"/>
              <a:t>Concentration/division of labour.</a:t>
            </a:r>
          </a:p>
          <a:p>
            <a:pPr marL="808038" indent="-452438" eaLnBrk="1" hangingPunct="1">
              <a:lnSpc>
                <a:spcPct val="90000"/>
              </a:lnSpc>
              <a:defRPr/>
            </a:pPr>
            <a:r>
              <a:rPr lang="en-GB" altLang="en-US" sz="2000" dirty="0" smtClean="0"/>
              <a:t>Indicative amount per sector.</a:t>
            </a:r>
          </a:p>
          <a:p>
            <a:pPr marL="808038" indent="-452438" eaLnBrk="1" hangingPunct="1">
              <a:lnSpc>
                <a:spcPct val="90000"/>
              </a:lnSpc>
              <a:defRPr/>
            </a:pPr>
            <a:r>
              <a:rPr lang="en-GB" altLang="en-US" sz="2000" dirty="0" smtClean="0"/>
              <a:t>Overall and specific objectives per sector.</a:t>
            </a:r>
          </a:p>
          <a:p>
            <a:pPr marL="808038" indent="-452438" eaLnBrk="1" hangingPunct="1">
              <a:lnSpc>
                <a:spcPct val="90000"/>
              </a:lnSpc>
              <a:defRPr/>
            </a:pPr>
            <a:r>
              <a:rPr lang="en-GB" altLang="en-US" sz="2000" dirty="0" smtClean="0"/>
              <a:t>Results for each specific objective.</a:t>
            </a:r>
          </a:p>
          <a:p>
            <a:pPr marL="808038" indent="-452438" eaLnBrk="1" hangingPunct="1">
              <a:lnSpc>
                <a:spcPct val="90000"/>
              </a:lnSpc>
              <a:defRPr/>
            </a:pPr>
            <a:r>
              <a:rPr lang="en-GB" altLang="en-US" sz="2000" dirty="0" smtClean="0"/>
              <a:t>Calendar for implementation.</a:t>
            </a:r>
          </a:p>
          <a:p>
            <a:pPr marL="808038" indent="-452438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nl-NL" altLang="en-US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nl-NL" altLang="en-US" dirty="0" smtClean="0"/>
          </a:p>
          <a:p>
            <a:pPr eaLnBrk="1" hangingPunct="1">
              <a:lnSpc>
                <a:spcPct val="90000"/>
              </a:lnSpc>
              <a:defRPr/>
            </a:pPr>
            <a:endParaRPr lang="nl-NL" altLang="en-US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nl-NL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90393B2F-933B-46C8-9388-C22AD47FFCD8}" type="slidenum">
              <a:rPr lang="nl-NL" b="1">
                <a:latin typeface="+mn-lt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nl-NL" b="1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algn="ctr" eaLnBrk="1" hangingPunct="1"/>
            <a:r>
              <a:rPr lang="nl-NL" altLang="en-US" sz="3200" b="1" smtClean="0"/>
              <a:t>EU Joint Programming</a:t>
            </a:r>
            <a:br>
              <a:rPr lang="nl-NL" altLang="en-US" sz="3200" b="1" smtClean="0"/>
            </a:br>
            <a:r>
              <a:rPr lang="nl-NL" altLang="en-US" sz="3200" b="1" smtClean="0"/>
              <a:t>MIP Content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 lnSpcReduction="10000"/>
          </a:bodyPr>
          <a:lstStyle/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nl-NL" altLang="en-US" sz="1800" b="1" u="sng" dirty="0" smtClean="0"/>
              <a:t>General Part</a:t>
            </a:r>
            <a:r>
              <a:rPr lang="nl-NL" altLang="en-US" sz="1800" b="1" dirty="0" smtClean="0"/>
              <a:t>, </a:t>
            </a:r>
            <a:r>
              <a:rPr lang="en-GB" altLang="en-US" sz="1800" dirty="0" smtClean="0"/>
              <a:t>to be signed by all:</a:t>
            </a:r>
          </a:p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GB" altLang="en-US" sz="1800" dirty="0" smtClean="0"/>
          </a:p>
          <a:p>
            <a:pPr marL="552450" indent="-552450" eaLnBrk="1" hangingPunct="1">
              <a:lnSpc>
                <a:spcPct val="90000"/>
              </a:lnSpc>
              <a:defRPr/>
            </a:pPr>
            <a:r>
              <a:rPr lang="en-GB" altLang="en-US" sz="1800" dirty="0" smtClean="0"/>
              <a:t>Introduction</a:t>
            </a:r>
          </a:p>
          <a:p>
            <a:pPr marL="552450" indent="-552450" eaLnBrk="1" hangingPunct="1">
              <a:lnSpc>
                <a:spcPct val="90000"/>
              </a:lnSpc>
              <a:defRPr/>
            </a:pPr>
            <a:r>
              <a:rPr lang="en-GB" altLang="en-US" sz="1800" dirty="0" smtClean="0"/>
              <a:t>Overall lines of the EU Response (Ghana’s transitional MIC context, GOG-DP Compact 2012-2022, EU strategic objectives)</a:t>
            </a:r>
          </a:p>
          <a:p>
            <a:pPr marL="552450" indent="-552450" eaLnBrk="1" hangingPunct="1">
              <a:lnSpc>
                <a:spcPct val="90000"/>
              </a:lnSpc>
              <a:defRPr/>
            </a:pPr>
            <a:r>
              <a:rPr lang="en-GB" altLang="en-US" sz="1800" dirty="0" smtClean="0"/>
              <a:t>Description of Rationale, Objectives, Principles and Calendar of EU-JP</a:t>
            </a:r>
          </a:p>
          <a:p>
            <a:pPr marL="552450" indent="-552450" eaLnBrk="1" hangingPunct="1">
              <a:lnSpc>
                <a:spcPct val="90000"/>
              </a:lnSpc>
              <a:defRPr/>
            </a:pPr>
            <a:r>
              <a:rPr lang="en-GB" altLang="en-US" sz="1800" dirty="0" smtClean="0"/>
              <a:t>Criteria for sector selection: GOG priorities, dialogue structures, GOG’s commitments, Division of Labour, Instruments for aid delivery</a:t>
            </a:r>
          </a:p>
          <a:p>
            <a:pPr marL="552450" indent="-552450" eaLnBrk="1" hangingPunct="1">
              <a:lnSpc>
                <a:spcPct val="90000"/>
              </a:lnSpc>
              <a:defRPr/>
            </a:pPr>
            <a:r>
              <a:rPr lang="en-GB" altLang="en-US" sz="1800" dirty="0" smtClean="0"/>
              <a:t>Financial Tables (overview of ongoing and planned programs for the period)</a:t>
            </a:r>
          </a:p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GB" altLang="en-US" sz="1800" dirty="0" smtClean="0"/>
          </a:p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GB" altLang="en-US" sz="1800" b="1" u="sng" dirty="0" smtClean="0"/>
              <a:t>Individual Chapters</a:t>
            </a:r>
            <a:r>
              <a:rPr lang="en-GB" altLang="en-US" sz="1800" b="1" dirty="0" smtClean="0"/>
              <a:t>, </a:t>
            </a:r>
            <a:r>
              <a:rPr lang="en-GB" altLang="en-US" sz="1800" dirty="0" smtClean="0"/>
              <a:t>only applicable to specific EU partner.</a:t>
            </a:r>
          </a:p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GB" altLang="en-US" sz="1800" dirty="0" smtClean="0"/>
          </a:p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nl-NL" altLang="en-US" sz="1800" b="1" dirty="0" smtClean="0"/>
          </a:p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nl-NL" altLang="en-US" sz="2700" dirty="0" smtClean="0">
              <a:solidFill>
                <a:srgbClr val="FF0000"/>
              </a:solidFill>
            </a:endParaRPr>
          </a:p>
          <a:p>
            <a:pPr marL="552450" indent="-552450" eaLnBrk="1" hangingPunct="1">
              <a:lnSpc>
                <a:spcPct val="90000"/>
              </a:lnSpc>
              <a:buFont typeface="Calibri" pitchFamily="34" charset="0"/>
              <a:buAutoNum type="arabicPeriod"/>
              <a:defRPr/>
            </a:pPr>
            <a:endParaRPr lang="nl-NL" altLang="en-US" sz="27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BB202F61-B8D1-43BA-A973-CB48762640C7}" type="slidenum">
              <a:rPr lang="nl-NL" b="1">
                <a:latin typeface="+mn-lt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</a:t>
            </a:fld>
            <a:endParaRPr lang="nl-NL" b="1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370013" y="1973263"/>
          <a:ext cx="7313612" cy="47307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74484"/>
                <a:gridCol w="741299"/>
                <a:gridCol w="678062"/>
                <a:gridCol w="527145"/>
                <a:gridCol w="605792"/>
                <a:gridCol w="605792"/>
                <a:gridCol w="814631"/>
                <a:gridCol w="605792"/>
                <a:gridCol w="605792"/>
                <a:gridCol w="1054823"/>
              </a:tblGrid>
              <a:tr h="4206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Partner/Sector</a:t>
                      </a:r>
                      <a:endParaRPr lang="en-GB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EU 10th and</a:t>
                      </a:r>
                      <a:endParaRPr lang="en-GB" sz="9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11th EDF*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Netherlands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UK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Denmark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Germany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France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Spain**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Italy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Total per sector (EUR)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</a:tr>
              <a:tr h="2938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Water and Sanitation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53.00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20.00 -27.00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5.00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78.00 - 85.00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</a:tr>
              <a:tr h="2804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Agriculture 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10.00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21.50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9.40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40.00 - 60.00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13.00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2.15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96.05 - 116.05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</a:tr>
              <a:tr h="1597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Health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42.00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20.70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115.20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42.10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220.00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</a:tr>
              <a:tr h="3194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Private Sector Development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21.40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5.40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47.00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35.10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24.50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1.20 - 2.00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10.55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145.15 - 145.95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</a:tr>
              <a:tr h="2804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Decentralization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39.50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14.00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24.60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62.00 - 78.00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140.10 - 156.10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</a:tr>
              <a:tr h="1597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Governance 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17.20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37.00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32.10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1.60 - 2.40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0.37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88.27 - 89.07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</a:tr>
              <a:tr h="2804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Energy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41.67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120.00 -160.00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0.12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161.79 - 201.79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</a:tr>
              <a:tr h="1597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Education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108.30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4.00 - 4.90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112.30 - 113.20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</a:tr>
              <a:tr h="4206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Social Protection and Vulnerability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20.00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57.60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77.60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</a:tr>
              <a:tr h="4206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Environment and Natural Resources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7.00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en-GB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0.56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7.56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</a:tr>
              <a:tr h="2804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Transport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48.90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38.00 -55.00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86.90 - 103.90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</a:tr>
              <a:tr h="3194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Public Financial Management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6.00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6.00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</a:tr>
              <a:tr h="2804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MDBS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107.50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41.50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70.80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52.10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21.00 - 27.00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292.90 - 298.90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</a:tr>
              <a:tr h="1676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Other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2.90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2.00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7.0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11.90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</a:tr>
              <a:tr h="4870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Total per development partner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319.50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100.60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406.60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197.00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154.27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307.8-416.3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25.49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13.26</a:t>
                      </a:r>
                      <a:endParaRPr lang="en-GB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Minimum 1,500</a:t>
                      </a:r>
                      <a:endParaRPr lang="en-GB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487" marR="57487" marT="0" marB="0" anchor="b"/>
                </a:tc>
              </a:tr>
            </a:tbl>
          </a:graphicData>
        </a:graphic>
      </p:graphicFrame>
      <p:sp>
        <p:nvSpPr>
          <p:cNvPr id="7359" name="Rectangle 2"/>
          <p:cNvSpPr>
            <a:spLocks noChangeArrowheads="1"/>
          </p:cNvSpPr>
          <p:nvPr/>
        </p:nvSpPr>
        <p:spPr bwMode="auto">
          <a:xfrm>
            <a:off x="1258888" y="549275"/>
            <a:ext cx="7345362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altLang="en-US" sz="2200" b="1"/>
              <a:t>Planned minimum disbursements per sector in EUR million for the period 2013-2016</a:t>
            </a:r>
            <a:endParaRPr lang="en-GB" altLang="en-US" sz="22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algn="ctr" eaLnBrk="1" hangingPunct="1"/>
            <a:r>
              <a:rPr lang="nl-NL" altLang="en-US" sz="3200" b="1" smtClean="0"/>
              <a:t>EU Joint Programming</a:t>
            </a:r>
            <a:br>
              <a:rPr lang="nl-NL" altLang="en-US" sz="3200" b="1" smtClean="0"/>
            </a:br>
            <a:r>
              <a:rPr lang="nl-NL" altLang="en-US" sz="3200" b="1" smtClean="0"/>
              <a:t>Opportunities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en-US" sz="1800" dirty="0" smtClean="0"/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en-US" sz="1800" dirty="0" smtClean="0"/>
              <a:t>The transition phase in which Ghana’s development has embarked to consolidate its recent MIC status, as expressed in GOG-DP Compact, offers an interesting opportunity for the EU partners and GOG to:</a:t>
            </a:r>
          </a:p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en-US" sz="1800" dirty="0" smtClean="0"/>
          </a:p>
          <a:p>
            <a:pPr marL="552450" indent="-552450" eaLnBrk="1" hangingPunct="1">
              <a:lnSpc>
                <a:spcPct val="90000"/>
              </a:lnSpc>
              <a:defRPr/>
            </a:pPr>
            <a:r>
              <a:rPr lang="en-US" altLang="en-US" sz="1800" dirty="0" smtClean="0"/>
              <a:t>Review their cooperation relationship for the years to come;</a:t>
            </a:r>
          </a:p>
          <a:p>
            <a:pPr marL="552450" indent="-552450" eaLnBrk="1" hangingPunct="1">
              <a:lnSpc>
                <a:spcPct val="90000"/>
              </a:lnSpc>
              <a:defRPr/>
            </a:pPr>
            <a:r>
              <a:rPr lang="en-US" altLang="en-US" sz="1800" dirty="0" smtClean="0"/>
              <a:t>Support new policy areas, e.g. more focused on job creation, reduction of inequalities etc.</a:t>
            </a:r>
          </a:p>
          <a:p>
            <a:pPr marL="552450" indent="-552450" eaLnBrk="1" hangingPunct="1">
              <a:lnSpc>
                <a:spcPct val="90000"/>
              </a:lnSpc>
              <a:defRPr/>
            </a:pPr>
            <a:r>
              <a:rPr lang="en-US" altLang="en-US" sz="1800" dirty="0" smtClean="0"/>
              <a:t>Use new aid delivery modalities, such as blending, PPP’s;</a:t>
            </a:r>
          </a:p>
          <a:p>
            <a:pPr marL="552450" indent="-552450" eaLnBrk="1" hangingPunct="1">
              <a:lnSpc>
                <a:spcPct val="90000"/>
              </a:lnSpc>
              <a:defRPr/>
            </a:pPr>
            <a:r>
              <a:rPr lang="en-US" altLang="en-US" sz="1800" dirty="0" smtClean="0"/>
              <a:t>Forge alliances with new actors in development cooperation.</a:t>
            </a:r>
            <a:endParaRPr lang="en-GB" altLang="en-US" sz="1800" dirty="0" smtClean="0"/>
          </a:p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nl-NL" altLang="en-US" sz="2700" dirty="0" smtClean="0">
              <a:solidFill>
                <a:srgbClr val="FF0000"/>
              </a:solidFill>
            </a:endParaRPr>
          </a:p>
          <a:p>
            <a:pPr marL="552450" indent="-552450" eaLnBrk="1" hangingPunct="1">
              <a:lnSpc>
                <a:spcPct val="90000"/>
              </a:lnSpc>
              <a:buFont typeface="Calibri" pitchFamily="34" charset="0"/>
              <a:buNone/>
              <a:defRPr/>
            </a:pPr>
            <a:endParaRPr lang="nl-NL" altLang="en-US" sz="2700" dirty="0" smtClean="0"/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25D94357-2F55-47C8-81C3-7FAD37CA65DB}" type="slidenum">
              <a:rPr lang="nl-NL" sz="1200" b="1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8</a:t>
            </a:fld>
            <a:endParaRPr lang="nl-NL" sz="1200" b="1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algn="ctr" eaLnBrk="1" hangingPunct="1"/>
            <a:r>
              <a:rPr lang="nl-NL" altLang="en-US" sz="3200" b="1" smtClean="0"/>
              <a:t>EU Joint Programming</a:t>
            </a:r>
            <a:br>
              <a:rPr lang="nl-NL" altLang="en-US" sz="3200" b="1" smtClean="0"/>
            </a:br>
            <a:r>
              <a:rPr lang="nl-NL" altLang="en-US" sz="3200" b="1" smtClean="0"/>
              <a:t>Challenges &amp; Lessons Learned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71550" y="1700213"/>
            <a:ext cx="7777163" cy="4838700"/>
          </a:xfrm>
        </p:spPr>
        <p:txBody>
          <a:bodyPr>
            <a:normAutofit lnSpcReduction="100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1800" dirty="0"/>
              <a:t>No previous experiences on EU-JP when the process started in Ghana. </a:t>
            </a:r>
            <a:r>
              <a:rPr lang="en-US" altLang="en-US" sz="1400" dirty="0"/>
              <a:t>Only option: "Learning by doing</a:t>
            </a:r>
            <a:r>
              <a:rPr lang="en-US" altLang="en-US" sz="1400" dirty="0" smtClean="0"/>
              <a:t>".</a:t>
            </a:r>
          </a:p>
          <a:p>
            <a:pPr marL="0" indent="0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n-US" altLang="en-US" sz="1800" dirty="0"/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1800" dirty="0"/>
              <a:t>EU </a:t>
            </a:r>
            <a:r>
              <a:rPr lang="en-US" altLang="en-US" sz="1800" dirty="0" smtClean="0"/>
              <a:t>partners: </a:t>
            </a:r>
            <a:endParaRPr lang="en-US" altLang="en-US" sz="1800" dirty="0"/>
          </a:p>
          <a:p>
            <a:pPr marL="355600" lvl="1" indent="-96838" fontAlgn="auto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altLang="en-US" sz="1400" dirty="0" smtClean="0"/>
              <a:t>* To synchronize </a:t>
            </a:r>
            <a:r>
              <a:rPr lang="en-US" altLang="en-US" sz="1400" dirty="0"/>
              <a:t>EU partners' programming cycles.</a:t>
            </a:r>
          </a:p>
          <a:p>
            <a:pPr marL="355600" lvl="1" indent="-96838" fontAlgn="auto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sz="1400" dirty="0" smtClean="0"/>
              <a:t>* Different </a:t>
            </a:r>
            <a:r>
              <a:rPr lang="en-US" sz="1400" dirty="0"/>
              <a:t>perception regarding scope and implications of EU JP &amp; contradictory views between some capitals and missions in Accra. </a:t>
            </a:r>
            <a:endParaRPr lang="en-US" sz="1400" dirty="0" smtClean="0"/>
          </a:p>
          <a:p>
            <a:pPr marL="355600" lvl="1" indent="-96838" fontAlgn="auto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sz="1400" dirty="0" smtClean="0"/>
              <a:t>* Uncertainty </a:t>
            </a:r>
            <a:r>
              <a:rPr lang="en-US" sz="1400" dirty="0"/>
              <a:t>about the future of EU-JP</a:t>
            </a:r>
            <a:r>
              <a:rPr lang="en-US" sz="1400" dirty="0" smtClean="0"/>
              <a:t>.</a:t>
            </a:r>
          </a:p>
          <a:p>
            <a:pPr marL="722313" lvl="1" indent="-96838" fontAlgn="auto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endParaRPr lang="en-US" altLang="en-US" sz="1400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/>
              <a:t>National </a:t>
            </a:r>
            <a:r>
              <a:rPr lang="en-US" sz="1800" dirty="0" smtClean="0"/>
              <a:t>Government:</a:t>
            </a:r>
            <a:endParaRPr lang="en-US" sz="1800" dirty="0"/>
          </a:p>
          <a:p>
            <a:pPr marL="357188" lvl="1" fontAlgn="auto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sz="1400" dirty="0" smtClean="0"/>
              <a:t>* The </a:t>
            </a:r>
            <a:r>
              <a:rPr lang="en-US" sz="1400" dirty="0"/>
              <a:t>EU JP can only fulfill its intended purpose if the </a:t>
            </a:r>
            <a:r>
              <a:rPr lang="en-US" sz="1400" dirty="0" smtClean="0"/>
              <a:t>government </a:t>
            </a:r>
            <a:r>
              <a:rPr lang="en-US" sz="1400" dirty="0"/>
              <a:t>is closely involved and actively </a:t>
            </a:r>
            <a:r>
              <a:rPr lang="en-US" sz="1400" dirty="0" smtClean="0"/>
              <a:t>leading the </a:t>
            </a:r>
            <a:r>
              <a:rPr lang="en-US" sz="1400" dirty="0"/>
              <a:t>process.</a:t>
            </a:r>
          </a:p>
          <a:p>
            <a:pPr marL="357188" lvl="1" fontAlgn="auto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sz="1400" dirty="0" smtClean="0"/>
              <a:t>* Demonstrating </a:t>
            </a:r>
            <a:r>
              <a:rPr lang="en-US" sz="1400" dirty="0"/>
              <a:t>to the Government the added value of EU </a:t>
            </a:r>
            <a:r>
              <a:rPr lang="en-US" sz="1400" dirty="0" smtClean="0"/>
              <a:t>JP (instead of making it more complicated for them).</a:t>
            </a:r>
          </a:p>
          <a:p>
            <a:pPr marL="357188" lvl="1" fontAlgn="auto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endParaRPr lang="en-GB" sz="1400" dirty="0"/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 smtClean="0"/>
              <a:t>EU </a:t>
            </a:r>
            <a:r>
              <a:rPr lang="en-US" sz="1800" dirty="0"/>
              <a:t>partners &amp; National </a:t>
            </a:r>
            <a:r>
              <a:rPr lang="en-US" sz="1800" dirty="0" smtClean="0"/>
              <a:t>Government:</a:t>
            </a:r>
            <a:endParaRPr lang="en-US" sz="1800" dirty="0"/>
          </a:p>
          <a:p>
            <a:pPr marL="452438" lvl="1" indent="-182563" fontAlgn="auto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sz="1400" dirty="0" smtClean="0"/>
              <a:t>* To </a:t>
            </a:r>
            <a:r>
              <a:rPr lang="en-US" sz="1400" dirty="0"/>
              <a:t>simplify the exercise since it requires  significant </a:t>
            </a:r>
            <a:r>
              <a:rPr lang="en-US" sz="1400" dirty="0" smtClean="0"/>
              <a:t>dedication/time </a:t>
            </a:r>
            <a:r>
              <a:rPr lang="en-US" sz="1400" dirty="0"/>
              <a:t>with no additional resources. </a:t>
            </a:r>
            <a:endParaRPr lang="en-US" sz="1400" dirty="0" smtClean="0"/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endParaRPr lang="en-US" sz="1400" dirty="0"/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/>
              <a:t>EU JP may be perceived as an exercise being imposed by </a:t>
            </a:r>
            <a:r>
              <a:rPr lang="en-US" sz="1800" dirty="0" smtClean="0"/>
              <a:t>HQs.</a:t>
            </a:r>
            <a:endParaRPr lang="en-US" sz="1800" dirty="0"/>
          </a:p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GB" altLang="en-US" sz="1800" dirty="0" smtClean="0"/>
          </a:p>
          <a:p>
            <a:pPr marL="552450" indent="-55245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nl-NL" altLang="en-US" sz="2700" dirty="0" smtClean="0">
              <a:solidFill>
                <a:srgbClr val="FF0000"/>
              </a:solidFill>
            </a:endParaRPr>
          </a:p>
          <a:p>
            <a:pPr marL="552450" indent="-552450" eaLnBrk="1" hangingPunct="1">
              <a:lnSpc>
                <a:spcPct val="90000"/>
              </a:lnSpc>
              <a:buFont typeface="Calibri" pitchFamily="34" charset="0"/>
              <a:buNone/>
              <a:defRPr/>
            </a:pPr>
            <a:endParaRPr lang="nl-NL" altLang="en-US" sz="2700" dirty="0" smtClean="0"/>
          </a:p>
        </p:txBody>
      </p:sp>
      <p:sp>
        <p:nvSpPr>
          <p:cNvPr id="4" name="Slide Number Placeholder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37671FDA-2A4A-437E-B3DA-E86D049FB1DC}" type="slidenum">
              <a:rPr lang="nl-NL" sz="1200" b="1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9</a:t>
            </a:fld>
            <a:endParaRPr lang="nl-NL" sz="1200" b="1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clipse">
  <a:themeElements>
    <a:clrScheme name="">
      <a:dk1>
        <a:srgbClr val="0066FF"/>
      </a:dk1>
      <a:lt1>
        <a:srgbClr val="FFFF99"/>
      </a:lt1>
      <a:dk2>
        <a:srgbClr val="0066FF"/>
      </a:dk2>
      <a:lt2>
        <a:srgbClr val="5F5F5F"/>
      </a:lt2>
      <a:accent1>
        <a:srgbClr val="0066FF"/>
      </a:accent1>
      <a:accent2>
        <a:srgbClr val="99CCCC"/>
      </a:accent2>
      <a:accent3>
        <a:srgbClr val="FFFFCA"/>
      </a:accent3>
      <a:accent4>
        <a:srgbClr val="0056DA"/>
      </a:accent4>
      <a:accent5>
        <a:srgbClr val="AAB8FF"/>
      </a:accent5>
      <a:accent6>
        <a:srgbClr val="8AB9B9"/>
      </a:accent6>
      <a:hlink>
        <a:srgbClr val="0066FF"/>
      </a:hlink>
      <a:folHlink>
        <a:srgbClr val="CCECFF"/>
      </a:folHlink>
    </a:clrScheme>
    <a:fontScheme name="Eclipse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12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B9B9"/>
        </a:accent6>
        <a:hlink>
          <a:srgbClr val="0066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13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B9B9"/>
        </a:accent6>
        <a:hlink>
          <a:srgbClr val="0066FF"/>
        </a:hlink>
        <a:folHlink>
          <a:srgbClr val="00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14">
        <a:dk1>
          <a:srgbClr val="0066FF"/>
        </a:dk1>
        <a:lt1>
          <a:srgbClr val="FFFFFF"/>
        </a:lt1>
        <a:dk2>
          <a:srgbClr val="006666"/>
        </a:dk2>
        <a:lt2>
          <a:srgbClr val="5F5F5F"/>
        </a:lt2>
        <a:accent1>
          <a:srgbClr val="3399FF"/>
        </a:accent1>
        <a:accent2>
          <a:srgbClr val="99CCCC"/>
        </a:accent2>
        <a:accent3>
          <a:srgbClr val="FFFFFF"/>
        </a:accent3>
        <a:accent4>
          <a:srgbClr val="0056DA"/>
        </a:accent4>
        <a:accent5>
          <a:srgbClr val="ADCAFF"/>
        </a:accent5>
        <a:accent6>
          <a:srgbClr val="8AB9B9"/>
        </a:accent6>
        <a:hlink>
          <a:srgbClr val="0066FF"/>
        </a:hlink>
        <a:folHlink>
          <a:srgbClr val="00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15">
        <a:dk1>
          <a:srgbClr val="0066FF"/>
        </a:dk1>
        <a:lt1>
          <a:srgbClr val="FFFFFF"/>
        </a:lt1>
        <a:dk2>
          <a:srgbClr val="0066FF"/>
        </a:dk2>
        <a:lt2>
          <a:srgbClr val="5F5F5F"/>
        </a:lt2>
        <a:accent1>
          <a:srgbClr val="3399FF"/>
        </a:accent1>
        <a:accent2>
          <a:srgbClr val="99CCCC"/>
        </a:accent2>
        <a:accent3>
          <a:srgbClr val="FFFFFF"/>
        </a:accent3>
        <a:accent4>
          <a:srgbClr val="0056DA"/>
        </a:accent4>
        <a:accent5>
          <a:srgbClr val="ADCAFF"/>
        </a:accent5>
        <a:accent6>
          <a:srgbClr val="8AB9B9"/>
        </a:accent6>
        <a:hlink>
          <a:srgbClr val="0066FF"/>
        </a:hlink>
        <a:folHlink>
          <a:srgbClr val="00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16">
        <a:dk1>
          <a:srgbClr val="0066FF"/>
        </a:dk1>
        <a:lt1>
          <a:srgbClr val="FFFFFF"/>
        </a:lt1>
        <a:dk2>
          <a:srgbClr val="0066FF"/>
        </a:dk2>
        <a:lt2>
          <a:srgbClr val="5F5F5F"/>
        </a:lt2>
        <a:accent1>
          <a:srgbClr val="0066FF"/>
        </a:accent1>
        <a:accent2>
          <a:srgbClr val="99CCCC"/>
        </a:accent2>
        <a:accent3>
          <a:srgbClr val="FFFFFF"/>
        </a:accent3>
        <a:accent4>
          <a:srgbClr val="0056DA"/>
        </a:accent4>
        <a:accent5>
          <a:srgbClr val="AAB8FF"/>
        </a:accent5>
        <a:accent6>
          <a:srgbClr val="8AB9B9"/>
        </a:accent6>
        <a:hlink>
          <a:srgbClr val="0066FF"/>
        </a:hlink>
        <a:folHlink>
          <a:srgbClr val="0066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760</TotalTime>
  <Words>885</Words>
  <Application>Microsoft Office PowerPoint</Application>
  <PresentationFormat>Affichage à l'écran (4:3)</PresentationFormat>
  <Paragraphs>287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Eclipse</vt:lpstr>
      <vt:lpstr>Joint Programming of EU External Assistance to GHANA</vt:lpstr>
      <vt:lpstr>EU Joint Programming Process in Ghana</vt:lpstr>
      <vt:lpstr>EU Joint Programming Rationale &amp; Objectives</vt:lpstr>
      <vt:lpstr>EU Joint Programming Some proposed principles</vt:lpstr>
      <vt:lpstr>EU Joint Programming Main product = MIP</vt:lpstr>
      <vt:lpstr>EU Joint Programming MIP Content </vt:lpstr>
      <vt:lpstr>Diapositive 7</vt:lpstr>
      <vt:lpstr>EU Joint Programming Opportunities</vt:lpstr>
      <vt:lpstr>EU Joint Programming Challenges &amp; Lessons Learned</vt:lpstr>
      <vt:lpstr>EU Joint Programming Possible Solutions</vt:lpstr>
      <vt:lpstr>Diapositive 11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11th EDF and EU Joint Programming</dc:title>
  <dc:creator>kurt</dc:creator>
  <cp:lastModifiedBy>MASTERCLAYS P55</cp:lastModifiedBy>
  <cp:revision>50</cp:revision>
  <dcterms:created xsi:type="dcterms:W3CDTF">2012-02-25T14:47:37Z</dcterms:created>
  <dcterms:modified xsi:type="dcterms:W3CDTF">2014-06-04T08:58:24Z</dcterms:modified>
</cp:coreProperties>
</file>