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notesSlides/notesSlide19.xml" ContentType="application/vnd.openxmlformats-officedocument.presentationml.notesSlide+xml"/>
  <Override PartName="/ppt/charts/chart3.xml" ContentType="application/vnd.openxmlformats-officedocument.drawingml.chart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99" r:id="rId1"/>
  </p:sldMasterIdLst>
  <p:notesMasterIdLst>
    <p:notesMasterId r:id="rId27"/>
  </p:notesMasterIdLst>
  <p:handoutMasterIdLst>
    <p:handoutMasterId r:id="rId28"/>
  </p:handoutMasterIdLst>
  <p:sldIdLst>
    <p:sldId id="970" r:id="rId2"/>
    <p:sldId id="1096" r:id="rId3"/>
    <p:sldId id="1097" r:id="rId4"/>
    <p:sldId id="1098" r:id="rId5"/>
    <p:sldId id="1099" r:id="rId6"/>
    <p:sldId id="1100" r:id="rId7"/>
    <p:sldId id="1101" r:id="rId8"/>
    <p:sldId id="1102" r:id="rId9"/>
    <p:sldId id="1085" r:id="rId10"/>
    <p:sldId id="1074" r:id="rId11"/>
    <p:sldId id="1075" r:id="rId12"/>
    <p:sldId id="1076" r:id="rId13"/>
    <p:sldId id="1077" r:id="rId14"/>
    <p:sldId id="1094" r:id="rId15"/>
    <p:sldId id="1095" r:id="rId16"/>
    <p:sldId id="1086" r:id="rId17"/>
    <p:sldId id="1087" r:id="rId18"/>
    <p:sldId id="1088" r:id="rId19"/>
    <p:sldId id="1089" r:id="rId20"/>
    <p:sldId id="1090" r:id="rId21"/>
    <p:sldId id="1092" r:id="rId22"/>
    <p:sldId id="1073" r:id="rId23"/>
    <p:sldId id="1078" r:id="rId24"/>
    <p:sldId id="1093" r:id="rId25"/>
    <p:sldId id="1081" r:id="rId26"/>
  </p:sldIdLst>
  <p:sldSz cx="9144000" cy="6858000" type="screen4x3"/>
  <p:notesSz cx="6797675" cy="987425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6600"/>
    <a:srgbClr val="00FF00"/>
    <a:srgbClr val="33CC33"/>
    <a:srgbClr val="003366"/>
    <a:srgbClr val="0000FF"/>
    <a:srgbClr val="FF0000"/>
    <a:srgbClr val="0C197A"/>
    <a:srgbClr val="103C72"/>
    <a:srgbClr val="003399"/>
    <a:srgbClr val="B85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57" autoAdjust="0"/>
    <p:restoredTop sz="83666" autoAdjust="0"/>
  </p:normalViewPr>
  <p:slideViewPr>
    <p:cSldViewPr>
      <p:cViewPr>
        <p:scale>
          <a:sx n="80" d="100"/>
          <a:sy n="80" d="100"/>
        </p:scale>
        <p:origin x="6" y="8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-1446" y="-84"/>
      </p:cViewPr>
      <p:guideLst>
        <p:guide orient="horz" pos="3111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>
        <c:manualLayout>
          <c:layoutTarget val="inner"/>
          <c:xMode val="edge"/>
          <c:yMode val="edge"/>
          <c:x val="6.595542861634808E-2"/>
          <c:y val="1.6736604904755047E-2"/>
          <c:w val="0.93404457138365193"/>
          <c:h val="0.66773771339257992"/>
        </c:manualLayout>
      </c:layout>
      <c:barChart>
        <c:barDir val="col"/>
        <c:grouping val="stack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4286592"/>
        <c:axId val="34312960"/>
      </c:barChart>
      <c:catAx>
        <c:axId val="342865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4312960"/>
        <c:crosses val="autoZero"/>
        <c:auto val="1"/>
        <c:lblAlgn val="ctr"/>
        <c:lblOffset val="100"/>
        <c:noMultiLvlLbl val="0"/>
      </c:catAx>
      <c:valAx>
        <c:axId val="343129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428659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254396325459318"/>
          <c:y val="3.2882035578885971E-2"/>
          <c:w val="0.89745603674540686"/>
          <c:h val="0.51854658792650921"/>
        </c:manualLayout>
      </c:layout>
      <c:barChart>
        <c:barDir val="col"/>
        <c:grouping val="stacked"/>
        <c:varyColors val="0"/>
        <c:ser>
          <c:idx val="0"/>
          <c:order val="0"/>
          <c:invertIfNegative val="0"/>
          <c:cat>
            <c:strRef>
              <c:f>Sheet1!$F$39:$F$45</c:f>
              <c:strCache>
                <c:ptCount val="7"/>
                <c:pt idx="0">
                  <c:v>West Africa</c:v>
                </c:pt>
                <c:pt idx="1">
                  <c:v>Central Africa</c:v>
                </c:pt>
                <c:pt idx="2">
                  <c:v>East Africa</c:v>
                </c:pt>
                <c:pt idx="3">
                  <c:v>Southern Africa</c:v>
                </c:pt>
                <c:pt idx="4">
                  <c:v>Asia/Middle East</c:v>
                </c:pt>
                <c:pt idx="5">
                  <c:v>Latin America/Caribbean</c:v>
                </c:pt>
                <c:pt idx="6">
                  <c:v>Neighbourhood</c:v>
                </c:pt>
              </c:strCache>
            </c:strRef>
          </c:cat>
          <c:val>
            <c:numRef>
              <c:f>Sheet1!$G$39:$G$45</c:f>
              <c:numCache>
                <c:formatCode>General</c:formatCode>
                <c:ptCount val="7"/>
                <c:pt idx="0">
                  <c:v>11</c:v>
                </c:pt>
                <c:pt idx="1">
                  <c:v>3</c:v>
                </c:pt>
                <c:pt idx="2">
                  <c:v>6</c:v>
                </c:pt>
                <c:pt idx="3">
                  <c:v>3</c:v>
                </c:pt>
                <c:pt idx="4">
                  <c:v>7</c:v>
                </c:pt>
                <c:pt idx="5">
                  <c:v>7</c:v>
                </c:pt>
                <c:pt idx="6">
                  <c:v>3</c:v>
                </c:pt>
              </c:numCache>
            </c:numRef>
          </c:val>
        </c:ser>
        <c:ser>
          <c:idx val="1"/>
          <c:order val="1"/>
          <c:invertIfNegative val="0"/>
          <c:cat>
            <c:strRef>
              <c:f>Sheet1!$F$39:$F$45</c:f>
              <c:strCache>
                <c:ptCount val="7"/>
                <c:pt idx="0">
                  <c:v>West Africa</c:v>
                </c:pt>
                <c:pt idx="1">
                  <c:v>Central Africa</c:v>
                </c:pt>
                <c:pt idx="2">
                  <c:v>East Africa</c:v>
                </c:pt>
                <c:pt idx="3">
                  <c:v>Southern Africa</c:v>
                </c:pt>
                <c:pt idx="4">
                  <c:v>Asia/Middle East</c:v>
                </c:pt>
                <c:pt idx="5">
                  <c:v>Latin America/Caribbean</c:v>
                </c:pt>
                <c:pt idx="6">
                  <c:v>Neighbourhood</c:v>
                </c:pt>
              </c:strCache>
            </c:strRef>
          </c:cat>
          <c:val>
            <c:numRef>
              <c:f>Sheet1!$H$39:$H$45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1</c:v>
                </c:pt>
                <c:pt idx="4">
                  <c:v>3</c:v>
                </c:pt>
                <c:pt idx="6">
                  <c:v>7</c:v>
                </c:pt>
              </c:numCache>
            </c:numRef>
          </c:val>
        </c:ser>
        <c:ser>
          <c:idx val="2"/>
          <c:order val="2"/>
          <c:invertIfNegative val="0"/>
          <c:cat>
            <c:strRef>
              <c:f>Sheet1!$F$39:$F$45</c:f>
              <c:strCache>
                <c:ptCount val="7"/>
                <c:pt idx="0">
                  <c:v>West Africa</c:v>
                </c:pt>
                <c:pt idx="1">
                  <c:v>Central Africa</c:v>
                </c:pt>
                <c:pt idx="2">
                  <c:v>East Africa</c:v>
                </c:pt>
                <c:pt idx="3">
                  <c:v>Southern Africa</c:v>
                </c:pt>
                <c:pt idx="4">
                  <c:v>Asia/Middle East</c:v>
                </c:pt>
                <c:pt idx="5">
                  <c:v>Latin America/Caribbean</c:v>
                </c:pt>
                <c:pt idx="6">
                  <c:v>Neighbourhood</c:v>
                </c:pt>
              </c:strCache>
            </c:strRef>
          </c:cat>
          <c:val>
            <c:numRef>
              <c:f>Sheet1!$I$39:$I$45</c:f>
              <c:numCache>
                <c:formatCode>General</c:formatCode>
                <c:ptCount val="7"/>
                <c:pt idx="3">
                  <c:v>1</c:v>
                </c:pt>
                <c:pt idx="4">
                  <c:v>1</c:v>
                </c:pt>
                <c:pt idx="6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5035008"/>
        <c:axId val="35036544"/>
      </c:barChart>
      <c:catAx>
        <c:axId val="350350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5036544"/>
        <c:crosses val="autoZero"/>
        <c:auto val="1"/>
        <c:lblAlgn val="ctr"/>
        <c:lblOffset val="100"/>
        <c:noMultiLvlLbl val="0"/>
      </c:catAx>
      <c:valAx>
        <c:axId val="350365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503500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0"/>
    <c:plotArea>
      <c:layout>
        <c:manualLayout>
          <c:layoutTarget val="inner"/>
          <c:xMode val="edge"/>
          <c:yMode val="edge"/>
          <c:x val="3.893361466813261E-2"/>
          <c:y val="1.9011617153024941E-2"/>
          <c:w val="0.93697906880947368"/>
          <c:h val="0.88929062319874563"/>
        </c:manualLayout>
      </c:layout>
      <c:barChart>
        <c:barDir val="col"/>
        <c:grouping val="stacked"/>
        <c:varyColors val="1"/>
        <c:ser>
          <c:idx val="0"/>
          <c:order val="0"/>
          <c:spPr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</c:spPr>
          <c:invertIfNegative val="0"/>
          <c:cat>
            <c:strRef>
              <c:f>Sheet1!$E$24:$E$26</c:f>
              <c:strCache>
                <c:ptCount val="3"/>
                <c:pt idx="0">
                  <c:v>Fragile States (OECD + World Bank list)</c:v>
                </c:pt>
                <c:pt idx="1">
                  <c:v>LDC/LICs </c:v>
                </c:pt>
                <c:pt idx="2">
                  <c:v>MICs</c:v>
                </c:pt>
              </c:strCache>
            </c:strRef>
          </c:cat>
          <c:val>
            <c:numRef>
              <c:f>Sheet1!$F$24:$F$26</c:f>
              <c:numCache>
                <c:formatCode>General</c:formatCode>
                <c:ptCount val="3"/>
                <c:pt idx="0">
                  <c:v>27</c:v>
                </c:pt>
                <c:pt idx="1">
                  <c:v>8</c:v>
                </c:pt>
                <c:pt idx="2">
                  <c:v>20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4947840"/>
        <c:axId val="34949376"/>
      </c:barChart>
      <c:catAx>
        <c:axId val="349478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effectLst>
            <a:outerShdw blurRad="50800" dist="50800" dir="5400000" sx="5000" sy="5000" algn="ctr" rotWithShape="0">
              <a:srgbClr val="000000">
                <a:alpha val="43137"/>
              </a:srgbClr>
            </a:outerShdw>
          </a:effectLst>
        </c:spPr>
        <c:crossAx val="34949376"/>
        <c:crosses val="autoZero"/>
        <c:auto val="1"/>
        <c:lblAlgn val="ctr"/>
        <c:lblOffset val="100"/>
        <c:noMultiLvlLbl val="0"/>
      </c:catAx>
      <c:valAx>
        <c:axId val="349493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4947840"/>
        <c:crosses val="autoZero"/>
        <c:crossBetween val="between"/>
      </c:valAx>
      <c:spPr>
        <a:noFill/>
        <a:ln w="25389">
          <a:noFill/>
        </a:ln>
      </c:spPr>
    </c:plotArea>
    <c:plotVisOnly val="1"/>
    <c:dispBlanksAs val="gap"/>
    <c:showDLblsOverMax val="0"/>
  </c:chart>
  <c:txPr>
    <a:bodyPr/>
    <a:lstStyle/>
    <a:p>
      <a:pPr>
        <a:defRPr sz="1100" baseline="0"/>
      </a:pPr>
      <a:endParaRPr lang="en-US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0.09441</cdr:x>
      <cdr:y>0.26602</cdr:y>
    </cdr:from>
    <cdr:to>
      <cdr:x>0.21705</cdr:x>
      <cdr:y>0.85728</cdr:y>
    </cdr:to>
    <cdr:sp macro="" textlink="">
      <cdr:nvSpPr>
        <cdr:cNvPr id="2" name="Rectangle 1"/>
        <cdr:cNvSpPr/>
      </cdr:nvSpPr>
      <cdr:spPr>
        <a:xfrm xmlns:a="http://schemas.openxmlformats.org/drawingml/2006/main">
          <a:off x="720576" y="939552"/>
          <a:ext cx="936104" cy="208823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76200"/>
      </cdr:spPr>
      <cdr:style>
        <a:lnRef xmlns:a="http://schemas.openxmlformats.org/drawingml/2006/main" idx="2">
          <a:schemeClr val="accent6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/>
        <a:lstStyle xmlns:a="http://schemas.openxmlformats.org/drawingml/2006/main">
          <a:defPPr>
            <a:defRPr lang="en-GB"/>
          </a:defPPr>
          <a:lvl1pPr algn="l" rtl="0" fontAlgn="base">
            <a:spcBef>
              <a:spcPct val="0"/>
            </a:spcBef>
            <a:spcAft>
              <a:spcPct val="0"/>
            </a:spcAft>
            <a:defRPr sz="7600" b="1" kern="12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sz="7600" b="1" kern="12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sz="7600" b="1" kern="12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sz="7600" b="1" kern="12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sz="7600" b="1" kern="12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7600" b="1" kern="12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7600" b="1" kern="12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7600" b="1" kern="12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7600" b="1" kern="12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2944710" cy="4924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97" tIns="45949" rIns="91897" bIns="45949" numCol="1" anchor="t" anchorCtr="0" compatLnSpc="1">
            <a:prstTxWarp prst="textNoShape">
              <a:avLst/>
            </a:prstTxWarp>
          </a:bodyPr>
          <a:lstStyle>
            <a:lvl1pPr defTabSz="919957">
              <a:defRPr sz="1200" b="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85" y="1"/>
            <a:ext cx="2944710" cy="4924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97" tIns="45949" rIns="91897" bIns="45949" numCol="1" anchor="t" anchorCtr="0" compatLnSpc="1">
            <a:prstTxWarp prst="textNoShape">
              <a:avLst/>
            </a:prstTxWarp>
          </a:bodyPr>
          <a:lstStyle>
            <a:lvl1pPr algn="r" defTabSz="919957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5FE662CF-40CA-430A-A6C6-663A8A89D23C}" type="datetimeFigureOut">
              <a:rPr lang="en-GB"/>
              <a:pPr>
                <a:defRPr/>
              </a:pPr>
              <a:t>03/06/2014</a:t>
            </a:fld>
            <a:endParaRPr lang="en-GB"/>
          </a:p>
        </p:txBody>
      </p:sp>
      <p:sp>
        <p:nvSpPr>
          <p:cNvPr id="1259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380224"/>
            <a:ext cx="2944710" cy="4924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97" tIns="45949" rIns="91897" bIns="45949" numCol="1" anchor="b" anchorCtr="0" compatLnSpc="1">
            <a:prstTxWarp prst="textNoShape">
              <a:avLst/>
            </a:prstTxWarp>
          </a:bodyPr>
          <a:lstStyle>
            <a:lvl1pPr defTabSz="919957">
              <a:defRPr sz="1200" b="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59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85" y="9380224"/>
            <a:ext cx="2944710" cy="4924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97" tIns="45949" rIns="91897" bIns="45949" numCol="1" anchor="b" anchorCtr="0" compatLnSpc="1">
            <a:prstTxWarp prst="textNoShape">
              <a:avLst/>
            </a:prstTxWarp>
          </a:bodyPr>
          <a:lstStyle>
            <a:lvl1pPr algn="r" defTabSz="919957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F4ED9E24-2FDE-49CA-892E-71374D08C91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692274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2944710" cy="4924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97" tIns="45949" rIns="91897" bIns="45949" numCol="1" anchor="t" anchorCtr="0" compatLnSpc="1">
            <a:prstTxWarp prst="textNoShape">
              <a:avLst/>
            </a:prstTxWarp>
          </a:bodyPr>
          <a:lstStyle>
            <a:lvl1pPr defTabSz="919957">
              <a:defRPr sz="1200" b="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385" y="1"/>
            <a:ext cx="2944710" cy="4924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97" tIns="45949" rIns="91897" bIns="45949" numCol="1" anchor="t" anchorCtr="0" compatLnSpc="1">
            <a:prstTxWarp prst="textNoShape">
              <a:avLst/>
            </a:prstTxWarp>
          </a:bodyPr>
          <a:lstStyle>
            <a:lvl1pPr algn="r" defTabSz="919957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7EBE359B-E25D-41EF-8601-E34841D40912}" type="datetimeFigureOut">
              <a:rPr lang="en-GB"/>
              <a:pPr>
                <a:defRPr/>
              </a:pPr>
              <a:t>03/06/2014</a:t>
            </a:fld>
            <a:endParaRPr lang="en-GB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6625" y="741363"/>
            <a:ext cx="4938713" cy="37036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58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8819" y="4690905"/>
            <a:ext cx="5440040" cy="4441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97" tIns="45949" rIns="91897" bIns="459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658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380224"/>
            <a:ext cx="2944710" cy="4924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97" tIns="45949" rIns="91897" bIns="45949" numCol="1" anchor="b" anchorCtr="0" compatLnSpc="1">
            <a:prstTxWarp prst="textNoShape">
              <a:avLst/>
            </a:prstTxWarp>
          </a:bodyPr>
          <a:lstStyle>
            <a:lvl1pPr defTabSz="919957">
              <a:defRPr sz="1200" b="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658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385" y="9380224"/>
            <a:ext cx="2944710" cy="4924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97" tIns="45949" rIns="91897" bIns="45949" numCol="1" anchor="b" anchorCtr="0" compatLnSpc="1">
            <a:prstTxWarp prst="textNoShape">
              <a:avLst/>
            </a:prstTxWarp>
          </a:bodyPr>
          <a:lstStyle>
            <a:lvl1pPr algn="r" defTabSz="919957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350E974D-605E-4010-A178-5C78633C799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7440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/>
          <p:cNvSpPr txBox="1">
            <a:spLocks noGrp="1" noChangeArrowheads="1"/>
          </p:cNvSpPr>
          <p:nvPr/>
        </p:nvSpPr>
        <p:spPr bwMode="auto">
          <a:xfrm>
            <a:off x="2" y="9380224"/>
            <a:ext cx="2944710" cy="492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196" tIns="45599" rIns="91196" bIns="45599" anchor="b"/>
          <a:lstStyle>
            <a:lvl1pPr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GB" sz="1200" b="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1507" name="Rectangle 7"/>
          <p:cNvSpPr txBox="1">
            <a:spLocks noGrp="1" noChangeArrowheads="1"/>
          </p:cNvSpPr>
          <p:nvPr/>
        </p:nvSpPr>
        <p:spPr bwMode="auto">
          <a:xfrm>
            <a:off x="3851385" y="9380224"/>
            <a:ext cx="2944710" cy="492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196" tIns="45599" rIns="91196" bIns="45599" anchor="b"/>
          <a:lstStyle>
            <a:lvl1pPr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2AC60E9B-5C77-441D-AFE6-9F6C0FA117C5}" type="slidenum">
              <a:rPr lang="en-GB" sz="1200" b="0">
                <a:solidFill>
                  <a:schemeClr val="tx1"/>
                </a:solidFill>
                <a:latin typeface="Arial" charset="0"/>
              </a:rPr>
              <a:pPr algn="r" eaLnBrk="1" hangingPunct="1"/>
              <a:t>1</a:t>
            </a:fld>
            <a:endParaRPr lang="en-GB" sz="12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1508" name="Rectangle 7"/>
          <p:cNvSpPr txBox="1">
            <a:spLocks noGrp="1" noChangeArrowheads="1"/>
          </p:cNvSpPr>
          <p:nvPr/>
        </p:nvSpPr>
        <p:spPr bwMode="auto">
          <a:xfrm>
            <a:off x="3851385" y="9380224"/>
            <a:ext cx="2944710" cy="492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196" tIns="45599" rIns="91196" bIns="45599" anchor="b"/>
          <a:lstStyle>
            <a:lvl1pPr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5DAB7E88-241E-4000-AE5F-6AAD62179A13}" type="slidenum">
              <a:rPr lang="en-GB" sz="1200" b="0">
                <a:solidFill>
                  <a:schemeClr val="tx1"/>
                </a:solidFill>
                <a:latin typeface="Arial" charset="0"/>
              </a:rPr>
              <a:pPr algn="r" eaLnBrk="1" hangingPunct="1"/>
              <a:t>1</a:t>
            </a:fld>
            <a:endParaRPr lang="en-GB" sz="12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15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3450" y="741363"/>
            <a:ext cx="4938713" cy="3703637"/>
          </a:xfrm>
          <a:ln/>
        </p:spPr>
      </p:sp>
      <p:sp>
        <p:nvSpPr>
          <p:cNvPr id="2151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dirty="0" smtClean="0">
                <a:ea typeface="ＭＳ Ｐゴシック" pitchFamily="34" charset="-128"/>
              </a:rPr>
              <a:t>Introduction</a:t>
            </a:r>
          </a:p>
          <a:p>
            <a:pPr marL="170627" indent="-170627" eaLnBrk="1" hangingPunct="1">
              <a:buFontTx/>
              <a:buChar char="-"/>
            </a:pPr>
            <a:r>
              <a:rPr lang="en-US" dirty="0" smtClean="0">
                <a:ea typeface="ＭＳ Ｐゴシック" pitchFamily="34" charset="-128"/>
              </a:rPr>
              <a:t>Political significance of JP: political dialogue in sensitive sectors</a:t>
            </a:r>
          </a:p>
          <a:p>
            <a:pPr marL="170627" indent="-170627" eaLnBrk="1" hangingPunct="1">
              <a:buFontTx/>
              <a:buChar char="-"/>
            </a:pPr>
            <a:r>
              <a:rPr lang="en-US" dirty="0" smtClean="0">
                <a:ea typeface="ＭＳ Ｐゴシック" pitchFamily="34" charset="-128"/>
              </a:rPr>
              <a:t>Instructions from HQs: DK, NL, </a:t>
            </a:r>
            <a:r>
              <a:rPr lang="en-US" dirty="0" err="1" smtClean="0">
                <a:ea typeface="ＭＳ Ｐゴシック" pitchFamily="34" charset="-128"/>
              </a:rPr>
              <a:t>etc</a:t>
            </a:r>
            <a:endParaRPr lang="en-US" dirty="0" smtClean="0">
              <a:ea typeface="ＭＳ Ｐゴシック" pitchFamily="34" charset="-128"/>
            </a:endParaRPr>
          </a:p>
          <a:p>
            <a:pPr marL="170627" indent="-170627" eaLnBrk="1" hangingPunct="1">
              <a:buFontTx/>
              <a:buChar char="-"/>
            </a:pPr>
            <a:r>
              <a:rPr lang="en-US" dirty="0" smtClean="0">
                <a:ea typeface="ＭＳ Ｐゴシック" pitchFamily="34" charset="-128"/>
              </a:rPr>
              <a:t>Need of other finding champions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 smtClean="0"/>
              <a:t>EU: </a:t>
            </a:r>
            <a:r>
              <a:rPr lang="fr-BE" dirty="0" err="1" smtClean="0"/>
              <a:t>programming</a:t>
            </a:r>
            <a:r>
              <a:rPr lang="fr-BE" dirty="0" smtClean="0"/>
              <a:t> </a:t>
            </a:r>
            <a:r>
              <a:rPr lang="fr-BE" dirty="0" err="1" smtClean="0"/>
              <a:t>done</a:t>
            </a:r>
            <a:r>
              <a:rPr lang="fr-BE" dirty="0" smtClean="0"/>
              <a:t> but </a:t>
            </a:r>
            <a:r>
              <a:rPr lang="fr-BE" dirty="0" err="1" smtClean="0"/>
              <a:t>review</a:t>
            </a:r>
            <a:r>
              <a:rPr lang="fr-BE" dirty="0" smtClean="0"/>
              <a:t> </a:t>
            </a:r>
            <a:r>
              <a:rPr lang="fr-BE" dirty="0" err="1" smtClean="0"/>
              <a:t>in</a:t>
            </a:r>
            <a:r>
              <a:rPr lang="fr-BE" dirty="0" smtClean="0"/>
              <a:t> 2015</a:t>
            </a:r>
          </a:p>
          <a:p>
            <a:r>
              <a:rPr lang="fr-BE" dirty="0" smtClean="0"/>
              <a:t>BE: JP = </a:t>
            </a:r>
            <a:r>
              <a:rPr lang="fr-BE" dirty="0" err="1" smtClean="0"/>
              <a:t>legal</a:t>
            </a:r>
            <a:r>
              <a:rPr lang="fr-BE" dirty="0" smtClean="0"/>
              <a:t> obligation and </a:t>
            </a:r>
            <a:r>
              <a:rPr lang="fr-BE" dirty="0" err="1" smtClean="0"/>
              <a:t>they</a:t>
            </a:r>
            <a:r>
              <a:rPr lang="fr-BE" dirty="0" smtClean="0"/>
              <a:t> </a:t>
            </a:r>
            <a:r>
              <a:rPr lang="fr-BE" dirty="0" err="1" smtClean="0"/>
              <a:t>will</a:t>
            </a:r>
            <a:r>
              <a:rPr lang="fr-BE" dirty="0" smtClean="0"/>
              <a:t> synchronise </a:t>
            </a:r>
            <a:r>
              <a:rPr lang="fr-BE" dirty="0" err="1" smtClean="0"/>
              <a:t>wherever</a:t>
            </a:r>
            <a:r>
              <a:rPr lang="fr-BE" dirty="0" smtClean="0"/>
              <a:t> possible =&gt; </a:t>
            </a:r>
            <a:r>
              <a:rPr lang="fr-BE" dirty="0" err="1" smtClean="0"/>
              <a:t>will</a:t>
            </a:r>
            <a:r>
              <a:rPr lang="fr-BE" dirty="0" smtClean="0"/>
              <a:t> </a:t>
            </a:r>
            <a:r>
              <a:rPr lang="fr-BE" dirty="0" err="1" smtClean="0"/>
              <a:t>start</a:t>
            </a:r>
            <a:r>
              <a:rPr lang="fr-BE" dirty="0" smtClean="0"/>
              <a:t> </a:t>
            </a:r>
            <a:r>
              <a:rPr lang="fr-BE" dirty="0" err="1" smtClean="0"/>
              <a:t>in</a:t>
            </a:r>
            <a:r>
              <a:rPr lang="fr-BE" dirty="0" smtClean="0"/>
              <a:t> 2016/17</a:t>
            </a:r>
          </a:p>
          <a:p>
            <a:r>
              <a:rPr lang="fr-BE" dirty="0" smtClean="0"/>
              <a:t>DK: </a:t>
            </a:r>
            <a:r>
              <a:rPr lang="fr-BE" dirty="0" err="1" smtClean="0"/>
              <a:t>did</a:t>
            </a:r>
            <a:r>
              <a:rPr lang="fr-BE" dirty="0" smtClean="0"/>
              <a:t> </a:t>
            </a:r>
            <a:r>
              <a:rPr lang="fr-BE" dirty="0" err="1" smtClean="0"/>
              <a:t>their</a:t>
            </a:r>
            <a:r>
              <a:rPr lang="fr-BE" dirty="0" smtClean="0"/>
              <a:t> </a:t>
            </a:r>
            <a:r>
              <a:rPr lang="fr-BE" dirty="0" err="1" smtClean="0"/>
              <a:t>programming</a:t>
            </a:r>
            <a:r>
              <a:rPr lang="fr-BE" dirty="0" smtClean="0"/>
              <a:t>, </a:t>
            </a:r>
            <a:r>
              <a:rPr lang="fr-BE" dirty="0" err="1" smtClean="0"/>
              <a:t>why</a:t>
            </a:r>
            <a:r>
              <a:rPr lang="fr-BE" dirty="0" smtClean="0"/>
              <a:t> </a:t>
            </a:r>
            <a:r>
              <a:rPr lang="fr-BE" dirty="0" err="1" smtClean="0"/>
              <a:t>so</a:t>
            </a:r>
            <a:r>
              <a:rPr lang="fr-BE" dirty="0" smtClean="0"/>
              <a:t> long in </a:t>
            </a:r>
            <a:r>
              <a:rPr lang="fr-BE" dirty="0" err="1" smtClean="0"/>
              <a:t>advance</a:t>
            </a:r>
            <a:r>
              <a:rPr lang="fr-BE" dirty="0" smtClean="0"/>
              <a:t>?</a:t>
            </a:r>
          </a:p>
          <a:p>
            <a:r>
              <a:rPr lang="fr-BE" dirty="0" smtClean="0"/>
              <a:t>IE,</a:t>
            </a:r>
            <a:r>
              <a:rPr lang="fr-BE" baseline="0" dirty="0" smtClean="0"/>
              <a:t> IT, SE: </a:t>
            </a:r>
            <a:r>
              <a:rPr lang="fr-BE" baseline="0" dirty="0" err="1" smtClean="0"/>
              <a:t>they</a:t>
            </a:r>
            <a:r>
              <a:rPr lang="fr-BE" baseline="0" dirty="0" smtClean="0"/>
              <a:t> </a:t>
            </a:r>
            <a:r>
              <a:rPr lang="fr-BE" baseline="0" dirty="0" err="1" smtClean="0"/>
              <a:t>will</a:t>
            </a:r>
            <a:r>
              <a:rPr lang="fr-BE" baseline="0" dirty="0" smtClean="0"/>
              <a:t> stop </a:t>
            </a:r>
            <a:r>
              <a:rPr lang="fr-BE" baseline="0" dirty="0" err="1" smtClean="0"/>
              <a:t>in</a:t>
            </a:r>
            <a:r>
              <a:rPr lang="fr-BE" baseline="0" dirty="0" smtClean="0"/>
              <a:t> 2013. </a:t>
            </a:r>
            <a:r>
              <a:rPr lang="fr-BE" baseline="0" dirty="0" err="1" smtClean="0"/>
              <a:t>maybe</a:t>
            </a:r>
            <a:r>
              <a:rPr lang="fr-BE" baseline="0" dirty="0" smtClean="0"/>
              <a:t> a </a:t>
            </a:r>
            <a:r>
              <a:rPr lang="fr-BE" baseline="0" dirty="0" err="1" smtClean="0"/>
              <a:t>bridging</a:t>
            </a:r>
            <a:r>
              <a:rPr lang="fr-BE" baseline="0" dirty="0" smtClean="0"/>
              <a:t> </a:t>
            </a:r>
            <a:r>
              <a:rPr lang="fr-BE" baseline="0" dirty="0" err="1" smtClean="0"/>
              <a:t>period</a:t>
            </a:r>
            <a:r>
              <a:rPr lang="fr-BE" baseline="0" dirty="0" smtClean="0"/>
              <a:t> and </a:t>
            </a:r>
            <a:r>
              <a:rPr lang="fr-BE" baseline="0" dirty="0" err="1" smtClean="0"/>
              <a:t>then</a:t>
            </a:r>
            <a:r>
              <a:rPr lang="fr-BE" baseline="0" dirty="0" smtClean="0"/>
              <a:t> </a:t>
            </a:r>
            <a:r>
              <a:rPr lang="fr-BE" baseline="0" dirty="0" err="1" smtClean="0"/>
              <a:t>start</a:t>
            </a:r>
            <a:r>
              <a:rPr lang="fr-BE" baseline="0" dirty="0" smtClean="0"/>
              <a:t> </a:t>
            </a:r>
            <a:r>
              <a:rPr lang="fr-BE" baseline="0" dirty="0" err="1" smtClean="0"/>
              <a:t>in</a:t>
            </a:r>
            <a:r>
              <a:rPr lang="fr-BE" baseline="0" dirty="0" smtClean="0"/>
              <a:t> 2016</a:t>
            </a:r>
          </a:p>
          <a:p>
            <a:r>
              <a:rPr lang="fr-BE" baseline="0" dirty="0" smtClean="0"/>
              <a:t>UK: </a:t>
            </a:r>
            <a:r>
              <a:rPr lang="fr-BE" baseline="0" dirty="0" err="1" smtClean="0"/>
              <a:t>already</a:t>
            </a:r>
            <a:r>
              <a:rPr lang="fr-BE" baseline="0" dirty="0" smtClean="0"/>
              <a:t> </a:t>
            </a:r>
            <a:r>
              <a:rPr lang="fr-BE" baseline="0" dirty="0" err="1" smtClean="0"/>
              <a:t>aligned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82843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 err="1" smtClean="0"/>
              <a:t>Here</a:t>
            </a:r>
            <a:r>
              <a:rPr lang="fr-BE" dirty="0" smtClean="0"/>
              <a:t> EU </a:t>
            </a:r>
            <a:r>
              <a:rPr lang="fr-BE" dirty="0" err="1" smtClean="0"/>
              <a:t>means</a:t>
            </a:r>
            <a:r>
              <a:rPr lang="fr-BE" dirty="0" smtClean="0"/>
              <a:t> EU institutions  </a:t>
            </a:r>
            <a:r>
              <a:rPr lang="fr-BE" dirty="0" err="1" smtClean="0"/>
              <a:t>implementing</a:t>
            </a:r>
            <a:r>
              <a:rPr lang="fr-BE" dirty="0" smtClean="0"/>
              <a:t> EU </a:t>
            </a:r>
            <a:r>
              <a:rPr lang="fr-BE" dirty="0" err="1" smtClean="0"/>
              <a:t>aid</a:t>
            </a:r>
            <a:endParaRPr lang="fr-BE" dirty="0" smtClean="0"/>
          </a:p>
          <a:p>
            <a:endParaRPr lang="fr-BE" dirty="0"/>
          </a:p>
          <a:p>
            <a:r>
              <a:rPr lang="fr-BE" dirty="0" smtClean="0"/>
              <a:t>Multi-</a:t>
            </a:r>
            <a:r>
              <a:rPr lang="fr-BE" dirty="0" err="1" smtClean="0"/>
              <a:t>annual</a:t>
            </a:r>
            <a:r>
              <a:rPr lang="fr-BE" dirty="0" smtClean="0"/>
              <a:t>  </a:t>
            </a:r>
            <a:r>
              <a:rPr lang="fr-BE" dirty="0" err="1" smtClean="0"/>
              <a:t>financial</a:t>
            </a:r>
            <a:r>
              <a:rPr lang="fr-BE" dirty="0" smtClean="0"/>
              <a:t> </a:t>
            </a:r>
            <a:r>
              <a:rPr lang="fr-BE" dirty="0" err="1" smtClean="0"/>
              <a:t>framework</a:t>
            </a:r>
            <a:r>
              <a:rPr lang="fr-BE" dirty="0" smtClean="0"/>
              <a:t> for </a:t>
            </a:r>
            <a:r>
              <a:rPr lang="fr-BE" dirty="0" err="1" smtClean="0"/>
              <a:t>entire</a:t>
            </a:r>
            <a:r>
              <a:rPr lang="fr-BE" dirty="0" smtClean="0"/>
              <a:t> EU budget  has been set for 2014 – 2020 </a:t>
            </a:r>
          </a:p>
          <a:p>
            <a:r>
              <a:rPr lang="fr-BE" dirty="0" err="1" smtClean="0"/>
              <a:t>including</a:t>
            </a:r>
            <a:r>
              <a:rPr lang="fr-BE" dirty="0" smtClean="0"/>
              <a:t> </a:t>
            </a:r>
            <a:r>
              <a:rPr lang="fr-BE" dirty="0" err="1" smtClean="0"/>
              <a:t>financial</a:t>
            </a:r>
            <a:r>
              <a:rPr lang="fr-BE" dirty="0" smtClean="0"/>
              <a:t> instruments for </a:t>
            </a:r>
            <a:r>
              <a:rPr lang="fr-BE" dirty="0" err="1" smtClean="0"/>
              <a:t>external</a:t>
            </a:r>
            <a:r>
              <a:rPr lang="fr-BE" dirty="0" smtClean="0"/>
              <a:t> action</a:t>
            </a:r>
          </a:p>
          <a:p>
            <a:endParaRPr lang="fr-BE" dirty="0" smtClean="0"/>
          </a:p>
          <a:p>
            <a:r>
              <a:rPr lang="fr-BE" dirty="0" err="1" smtClean="0"/>
              <a:t>Senegal</a:t>
            </a:r>
            <a:r>
              <a:rPr lang="fr-BE" dirty="0" smtClean="0"/>
              <a:t>: 2014-16 = JP</a:t>
            </a:r>
            <a:r>
              <a:rPr lang="fr-BE" baseline="0" dirty="0" smtClean="0"/>
              <a:t> </a:t>
            </a:r>
            <a:r>
              <a:rPr lang="fr-BE" baseline="0" dirty="0" err="1" smtClean="0"/>
              <a:t>with</a:t>
            </a:r>
            <a:r>
              <a:rPr lang="fr-BE" baseline="0" dirty="0" smtClean="0"/>
              <a:t> </a:t>
            </a:r>
            <a:r>
              <a:rPr lang="fr-BE" baseline="0" dirty="0" err="1" smtClean="0"/>
              <a:t>half</a:t>
            </a:r>
            <a:r>
              <a:rPr lang="fr-BE" baseline="0" dirty="0" smtClean="0"/>
              <a:t> of MS</a:t>
            </a:r>
          </a:p>
          <a:p>
            <a:r>
              <a:rPr lang="fr-BE" baseline="0" dirty="0" smtClean="0"/>
              <a:t>2017: full JP document = 2</a:t>
            </a:r>
            <a:r>
              <a:rPr lang="fr-BE" baseline="30000" dirty="0" smtClean="0"/>
              <a:t>nd</a:t>
            </a:r>
            <a:r>
              <a:rPr lang="fr-BE" baseline="0" dirty="0" smtClean="0"/>
              <a:t> MIP </a:t>
            </a:r>
            <a:r>
              <a:rPr lang="fr-BE" baseline="0" dirty="0" err="1" smtClean="0"/>
              <a:t>aligned</a:t>
            </a:r>
            <a:r>
              <a:rPr lang="fr-BE" baseline="0" dirty="0" smtClean="0"/>
              <a:t> to country cycle</a:t>
            </a:r>
          </a:p>
          <a:p>
            <a:r>
              <a:rPr lang="fr-BE" baseline="0" dirty="0" smtClean="0"/>
              <a:t>Bolivia: 2014-16 =&gt; MIP </a:t>
            </a:r>
            <a:r>
              <a:rPr lang="fr-BE" baseline="0" dirty="0" err="1" smtClean="0"/>
              <a:t>based</a:t>
            </a:r>
            <a:r>
              <a:rPr lang="fr-BE" baseline="0" dirty="0" smtClean="0"/>
              <a:t> on light CSP and joint </a:t>
            </a:r>
            <a:r>
              <a:rPr lang="fr-BE" baseline="0" dirty="0" err="1" smtClean="0"/>
              <a:t>strategy</a:t>
            </a:r>
            <a:r>
              <a:rPr lang="fr-BE" baseline="0" dirty="0" smtClean="0"/>
              <a:t> </a:t>
            </a:r>
            <a:r>
              <a:rPr lang="fr-BE" baseline="0" dirty="0" err="1" smtClean="0"/>
              <a:t>with</a:t>
            </a:r>
            <a:r>
              <a:rPr lang="fr-BE" baseline="0" dirty="0" smtClean="0"/>
              <a:t> key MS – NDP </a:t>
            </a:r>
            <a:r>
              <a:rPr lang="fr-BE" baseline="0" dirty="0" err="1" smtClean="0"/>
              <a:t>expected</a:t>
            </a:r>
            <a:r>
              <a:rPr lang="fr-BE" baseline="0" dirty="0" smtClean="0"/>
              <a:t> by 2017: 2</a:t>
            </a:r>
            <a:r>
              <a:rPr lang="fr-BE" baseline="30000" dirty="0" smtClean="0"/>
              <a:t>nd</a:t>
            </a:r>
            <a:r>
              <a:rPr lang="fr-BE" baseline="0" dirty="0" smtClean="0"/>
              <a:t> MIP</a:t>
            </a:r>
          </a:p>
          <a:p>
            <a:endParaRPr lang="fr-BE" baseline="0" dirty="0" smtClean="0"/>
          </a:p>
          <a:p>
            <a:r>
              <a:rPr lang="fr-BE" baseline="0" dirty="0" smtClean="0"/>
              <a:t>Laos: transition </a:t>
            </a:r>
            <a:r>
              <a:rPr lang="fr-BE" baseline="0" dirty="0" err="1" smtClean="0"/>
              <a:t>strategy</a:t>
            </a:r>
            <a:r>
              <a:rPr lang="fr-BE" baseline="0" dirty="0" smtClean="0"/>
              <a:t> 2014-5 (</a:t>
            </a:r>
            <a:r>
              <a:rPr lang="fr-BE" baseline="0" dirty="0" err="1" smtClean="0"/>
              <a:t>aligned</a:t>
            </a:r>
            <a:r>
              <a:rPr lang="fr-BE" baseline="0" dirty="0" smtClean="0"/>
              <a:t>) and </a:t>
            </a:r>
            <a:r>
              <a:rPr lang="fr-BE" baseline="0" dirty="0" err="1" smtClean="0"/>
              <a:t>then</a:t>
            </a:r>
            <a:r>
              <a:rPr lang="fr-BE" baseline="0" dirty="0" smtClean="0"/>
              <a:t> 2</a:t>
            </a:r>
            <a:r>
              <a:rPr lang="fr-BE" baseline="30000" dirty="0" smtClean="0"/>
              <a:t>nd</a:t>
            </a:r>
            <a:r>
              <a:rPr lang="fr-BE" baseline="0" dirty="0" smtClean="0"/>
              <a:t> MIP as of 2016</a:t>
            </a:r>
          </a:p>
          <a:p>
            <a:endParaRPr lang="fr-BE" baseline="0" dirty="0" smtClean="0"/>
          </a:p>
          <a:p>
            <a:endParaRPr lang="fr-BE" baseline="0" dirty="0" smtClean="0"/>
          </a:p>
          <a:p>
            <a:r>
              <a:rPr lang="fr-BE" baseline="0" dirty="0" smtClean="0"/>
              <a:t>2 </a:t>
            </a:r>
            <a:r>
              <a:rPr lang="fr-BE" baseline="0" dirty="0" err="1" smtClean="0"/>
              <a:t>MIPs</a:t>
            </a:r>
            <a:r>
              <a:rPr lang="fr-BE" baseline="0" dirty="0" smtClean="0"/>
              <a:t>: </a:t>
            </a:r>
            <a:r>
              <a:rPr lang="fr-BE" baseline="0" dirty="0" err="1" smtClean="0"/>
              <a:t>forced</a:t>
            </a:r>
            <a:r>
              <a:rPr lang="fr-BE" baseline="0" dirty="0" smtClean="0"/>
              <a:t> </a:t>
            </a:r>
            <a:r>
              <a:rPr lang="fr-BE" baseline="0" dirty="0" err="1" smtClean="0"/>
              <a:t>into</a:t>
            </a:r>
            <a:r>
              <a:rPr lang="fr-BE" baseline="0" dirty="0" smtClean="0"/>
              <a:t> </a:t>
            </a:r>
            <a:r>
              <a:rPr lang="fr-BE" baseline="0" dirty="0" err="1" smtClean="0"/>
              <a:t>reprogramming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2981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6"/>
          <p:cNvSpPr txBox="1">
            <a:spLocks noGrp="1" noChangeArrowheads="1"/>
          </p:cNvSpPr>
          <p:nvPr/>
        </p:nvSpPr>
        <p:spPr bwMode="auto">
          <a:xfrm>
            <a:off x="0" y="9380222"/>
            <a:ext cx="2944710" cy="49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852" tIns="46427" rIns="92852" bIns="46427" anchor="b"/>
          <a:lstStyle>
            <a:lvl1pPr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GB" altLang="en-US" b="0">
                <a:solidFill>
                  <a:srgbClr val="000000"/>
                </a:solidFill>
              </a:rPr>
              <a:t>DEVCO- Bernard San Emeterio</a:t>
            </a:r>
          </a:p>
        </p:txBody>
      </p:sp>
      <p:sp>
        <p:nvSpPr>
          <p:cNvPr id="43011" name="Rectangle 7"/>
          <p:cNvSpPr txBox="1">
            <a:spLocks noGrp="1" noChangeArrowheads="1"/>
          </p:cNvSpPr>
          <p:nvPr/>
        </p:nvSpPr>
        <p:spPr bwMode="auto">
          <a:xfrm>
            <a:off x="3851383" y="9380222"/>
            <a:ext cx="2944710" cy="49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852" tIns="46427" rIns="92852" bIns="46427" anchor="b"/>
          <a:lstStyle>
            <a:lvl1pPr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CEE1039-EA9E-4B0D-A380-EAEA67CE97C1}" type="slidenum">
              <a:rPr lang="en-GB" altLang="en-US" b="0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</a:pPr>
              <a:t>12</a:t>
            </a:fld>
            <a:endParaRPr lang="en-GB" altLang="en-US" b="0">
              <a:solidFill>
                <a:srgbClr val="000000"/>
              </a:solidFill>
            </a:endParaRPr>
          </a:p>
        </p:txBody>
      </p:sp>
      <p:sp>
        <p:nvSpPr>
          <p:cNvPr id="4301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8213" y="741363"/>
            <a:ext cx="4938712" cy="3703637"/>
          </a:xfrm>
          <a:ln/>
        </p:spPr>
      </p:sp>
      <p:sp>
        <p:nvSpPr>
          <p:cNvPr id="430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8819" y="4692481"/>
            <a:ext cx="5440039" cy="443993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852" tIns="46427" rIns="92852" bIns="46427"/>
          <a:lstStyle/>
          <a:p>
            <a:r>
              <a:rPr lang="en-GB" altLang="en-US" i="1" dirty="0">
                <a:latin typeface="Verdana" pitchFamily="34" charset="0"/>
              </a:rPr>
              <a:t>This is where support by consultants could come </a:t>
            </a:r>
            <a:r>
              <a:rPr lang="en-GB" altLang="en-US" i="1" dirty="0" smtClean="0">
                <a:latin typeface="Verdana" pitchFamily="34" charset="0"/>
              </a:rPr>
              <a:t>in</a:t>
            </a:r>
          </a:p>
          <a:p>
            <a:endParaRPr lang="fr-BE" altLang="en-US" i="1" dirty="0" smtClean="0">
              <a:latin typeface="Verdana" pitchFamily="34" charset="0"/>
              <a:ea typeface="ＭＳ Ｐゴシック" pitchFamily="34" charset="-128"/>
            </a:endParaRPr>
          </a:p>
          <a:p>
            <a:r>
              <a:rPr lang="fr-BE" altLang="en-US" i="1" dirty="0" smtClean="0">
                <a:latin typeface="Verdana" pitchFamily="34" charset="0"/>
                <a:ea typeface="ＭＳ Ｐゴシック" pitchFamily="34" charset="-128"/>
              </a:rPr>
              <a:t>Certain MS </a:t>
            </a:r>
            <a:r>
              <a:rPr lang="fr-BE" altLang="en-US" i="1" dirty="0" err="1" smtClean="0">
                <a:latin typeface="Verdana" pitchFamily="34" charset="0"/>
                <a:ea typeface="ＭＳ Ｐゴシック" pitchFamily="34" charset="-128"/>
              </a:rPr>
              <a:t>don't</a:t>
            </a:r>
            <a:r>
              <a:rPr lang="fr-BE" altLang="en-US" i="1" dirty="0" smtClean="0">
                <a:latin typeface="Verdana" pitchFamily="34" charset="0"/>
                <a:ea typeface="ＭＳ Ｐゴシック" pitchFamily="34" charset="-128"/>
              </a:rPr>
              <a:t> </a:t>
            </a:r>
            <a:r>
              <a:rPr lang="fr-BE" altLang="en-US" i="1" dirty="0" err="1" smtClean="0">
                <a:latin typeface="Verdana" pitchFamily="34" charset="0"/>
                <a:ea typeface="ＭＳ Ｐゴシック" pitchFamily="34" charset="-128"/>
              </a:rPr>
              <a:t>need</a:t>
            </a:r>
            <a:r>
              <a:rPr lang="fr-BE" altLang="en-US" i="1" dirty="0" smtClean="0">
                <a:latin typeface="Verdana" pitchFamily="34" charset="0"/>
                <a:ea typeface="ＭＳ Ｐゴシック" pitchFamily="34" charset="-128"/>
              </a:rPr>
              <a:t> </a:t>
            </a:r>
            <a:r>
              <a:rPr lang="fr-BE" altLang="en-US" i="1" dirty="0" err="1" smtClean="0">
                <a:latin typeface="Verdana" pitchFamily="34" charset="0"/>
                <a:ea typeface="ＭＳ Ｐゴシック" pitchFamily="34" charset="-128"/>
              </a:rPr>
              <a:t>approval</a:t>
            </a:r>
            <a:r>
              <a:rPr lang="fr-BE" altLang="en-US" i="1" dirty="0" smtClean="0">
                <a:latin typeface="Verdana" pitchFamily="34" charset="0"/>
                <a:ea typeface="ＭＳ Ｐゴシック" pitchFamily="34" charset="-128"/>
              </a:rPr>
              <a:t>. </a:t>
            </a:r>
            <a:r>
              <a:rPr lang="fr-BE" altLang="en-US" i="1" dirty="0" err="1" smtClean="0">
                <a:latin typeface="Verdana" pitchFamily="34" charset="0"/>
                <a:ea typeface="ＭＳ Ｐゴシック" pitchFamily="34" charset="-128"/>
              </a:rPr>
              <a:t>Maybe</a:t>
            </a:r>
            <a:r>
              <a:rPr lang="fr-BE" altLang="en-US" i="1" dirty="0" smtClean="0">
                <a:latin typeface="Verdana" pitchFamily="34" charset="0"/>
                <a:ea typeface="ＭＳ Ｐゴシック" pitchFamily="34" charset="-128"/>
              </a:rPr>
              <a:t> money issues. There </a:t>
            </a:r>
            <a:r>
              <a:rPr lang="fr-BE" altLang="en-US" i="1" dirty="0" err="1" smtClean="0">
                <a:latin typeface="Verdana" pitchFamily="34" charset="0"/>
                <a:ea typeface="ＭＳ Ｐゴシック" pitchFamily="34" charset="-128"/>
              </a:rPr>
              <a:t>is</a:t>
            </a:r>
            <a:r>
              <a:rPr lang="fr-BE" altLang="en-US" i="1" dirty="0" smtClean="0">
                <a:latin typeface="Verdana" pitchFamily="34" charset="0"/>
                <a:ea typeface="ＭＳ Ｐゴシック" pitchFamily="34" charset="-128"/>
              </a:rPr>
              <a:t> </a:t>
            </a:r>
            <a:r>
              <a:rPr lang="fr-BE" altLang="en-US" i="1" dirty="0" err="1" smtClean="0">
                <a:latin typeface="Verdana" pitchFamily="34" charset="0"/>
                <a:ea typeface="ＭＳ Ｐゴシック" pitchFamily="34" charset="-128"/>
              </a:rPr>
              <a:t>clearly</a:t>
            </a:r>
            <a:r>
              <a:rPr lang="fr-BE" altLang="en-US" i="1" dirty="0" smtClean="0">
                <a:latin typeface="Verdana" pitchFamily="34" charset="0"/>
                <a:ea typeface="ＭＳ Ｐゴシック" pitchFamily="34" charset="-128"/>
              </a:rPr>
              <a:t> no collective </a:t>
            </a:r>
            <a:r>
              <a:rPr lang="fr-BE" altLang="en-US" i="1" dirty="0" err="1" smtClean="0">
                <a:latin typeface="Verdana" pitchFamily="34" charset="0"/>
                <a:ea typeface="ＭＳ Ｐゴシック" pitchFamily="34" charset="-128"/>
              </a:rPr>
              <a:t>process</a:t>
            </a:r>
            <a:r>
              <a:rPr lang="fr-BE" altLang="en-US" i="1" baseline="0" dirty="0" smtClean="0">
                <a:latin typeface="Verdana" pitchFamily="34" charset="0"/>
                <a:ea typeface="ＭＳ Ｐゴシック" pitchFamily="34" charset="-128"/>
              </a:rPr>
              <a:t> </a:t>
            </a:r>
            <a:r>
              <a:rPr lang="fr-BE" altLang="en-US" i="1" baseline="0" dirty="0" err="1" smtClean="0">
                <a:latin typeface="Verdana" pitchFamily="34" charset="0"/>
                <a:ea typeface="ＭＳ Ｐゴシック" pitchFamily="34" charset="-128"/>
              </a:rPr>
              <a:t>led</a:t>
            </a:r>
            <a:r>
              <a:rPr lang="fr-BE" altLang="en-US" i="1" baseline="0" dirty="0" smtClean="0">
                <a:latin typeface="Verdana" pitchFamily="34" charset="0"/>
                <a:ea typeface="ＭＳ Ｐゴシック" pitchFamily="34" charset="-128"/>
              </a:rPr>
              <a:t> by Brussels</a:t>
            </a:r>
            <a:endParaRPr lang="en-US" altLang="en-US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6"/>
          <p:cNvSpPr txBox="1">
            <a:spLocks noGrp="1" noChangeArrowheads="1"/>
          </p:cNvSpPr>
          <p:nvPr/>
        </p:nvSpPr>
        <p:spPr bwMode="auto">
          <a:xfrm>
            <a:off x="0" y="9380222"/>
            <a:ext cx="2944710" cy="49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852" tIns="46427" rIns="92852" bIns="46427" anchor="b"/>
          <a:lstStyle>
            <a:lvl1pPr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GB" altLang="en-US" b="0">
                <a:solidFill>
                  <a:srgbClr val="000000"/>
                </a:solidFill>
              </a:rPr>
              <a:t>DEVCO- Bernard San Emeterio</a:t>
            </a:r>
          </a:p>
        </p:txBody>
      </p:sp>
      <p:sp>
        <p:nvSpPr>
          <p:cNvPr id="44035" name="Rectangle 7"/>
          <p:cNvSpPr txBox="1">
            <a:spLocks noGrp="1" noChangeArrowheads="1"/>
          </p:cNvSpPr>
          <p:nvPr/>
        </p:nvSpPr>
        <p:spPr bwMode="auto">
          <a:xfrm>
            <a:off x="3851383" y="9380222"/>
            <a:ext cx="2944710" cy="49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852" tIns="46427" rIns="92852" bIns="46427" anchor="b"/>
          <a:lstStyle>
            <a:lvl1pPr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AF59039-8379-4751-A4BA-E672920137D0}" type="slidenum">
              <a:rPr lang="en-GB" altLang="en-US" b="0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</a:pPr>
              <a:t>13</a:t>
            </a:fld>
            <a:endParaRPr lang="en-GB" altLang="en-US" b="0">
              <a:solidFill>
                <a:srgbClr val="000000"/>
              </a:solidFill>
            </a:endParaRPr>
          </a:p>
        </p:txBody>
      </p:sp>
      <p:sp>
        <p:nvSpPr>
          <p:cNvPr id="440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8213" y="741363"/>
            <a:ext cx="4938712" cy="3703637"/>
          </a:xfrm>
          <a:ln/>
        </p:spPr>
      </p:sp>
      <p:sp>
        <p:nvSpPr>
          <p:cNvPr id="440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8819" y="4692481"/>
            <a:ext cx="5440039" cy="443993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852" tIns="46427" rIns="92852" bIns="46427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sz="1200" dirty="0" smtClean="0">
                <a:latin typeface="Verdana" pitchFamily="34" charset="0"/>
              </a:rPr>
              <a:t>Consider </a:t>
            </a:r>
            <a:r>
              <a:rPr lang="en-GB" altLang="en-US" sz="1200" b="1" dirty="0" smtClean="0">
                <a:solidFill>
                  <a:srgbClr val="FF6600"/>
                </a:solidFill>
                <a:latin typeface="Verdana" pitchFamily="34" charset="0"/>
              </a:rPr>
              <a:t>a signing ceremony :</a:t>
            </a:r>
            <a:r>
              <a:rPr lang="en-GB" altLang="en-US" sz="1200" dirty="0" smtClean="0">
                <a:latin typeface="Verdana" pitchFamily="34" charset="0"/>
              </a:rPr>
              <a:t> once legal basis of EU development instruments is formally in place</a:t>
            </a:r>
          </a:p>
          <a:p>
            <a:endParaRPr lang="en-US" altLang="en-US" dirty="0" smtClean="0">
              <a:ea typeface="ＭＳ Ｐゴシック" pitchFamily="34" charset="-128"/>
            </a:endParaRPr>
          </a:p>
          <a:p>
            <a:r>
              <a:rPr lang="en-US" altLang="en-US" dirty="0" smtClean="0">
                <a:ea typeface="ＭＳ Ｐゴシック" pitchFamily="34" charset="-128"/>
              </a:rPr>
              <a:t>What we do: adding as an annex to the MIP the joint programming document = analytical basis</a:t>
            </a:r>
            <a:r>
              <a:rPr lang="en-US" altLang="en-US" baseline="0" dirty="0" smtClean="0">
                <a:ea typeface="ＭＳ Ｐゴシック" pitchFamily="34" charset="-128"/>
              </a:rPr>
              <a:t> and decision taken only on the EU part</a:t>
            </a:r>
            <a:endParaRPr lang="en-US" altLang="en-US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6"/>
          <p:cNvSpPr txBox="1">
            <a:spLocks noGrp="1" noChangeArrowheads="1"/>
          </p:cNvSpPr>
          <p:nvPr/>
        </p:nvSpPr>
        <p:spPr bwMode="auto">
          <a:xfrm>
            <a:off x="0" y="9380222"/>
            <a:ext cx="2944710" cy="49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852" tIns="46427" rIns="92852" bIns="46427" anchor="b"/>
          <a:lstStyle>
            <a:lvl1pPr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GB" altLang="en-US" b="0">
                <a:solidFill>
                  <a:srgbClr val="000000"/>
                </a:solidFill>
              </a:rPr>
              <a:t>DEVCO- Bernard San Emeterio</a:t>
            </a:r>
          </a:p>
        </p:txBody>
      </p:sp>
      <p:sp>
        <p:nvSpPr>
          <p:cNvPr id="44035" name="Rectangle 7"/>
          <p:cNvSpPr txBox="1">
            <a:spLocks noGrp="1" noChangeArrowheads="1"/>
          </p:cNvSpPr>
          <p:nvPr/>
        </p:nvSpPr>
        <p:spPr bwMode="auto">
          <a:xfrm>
            <a:off x="3851383" y="9380222"/>
            <a:ext cx="2944710" cy="49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852" tIns="46427" rIns="92852" bIns="46427" anchor="b"/>
          <a:lstStyle>
            <a:lvl1pPr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AF59039-8379-4751-A4BA-E672920137D0}" type="slidenum">
              <a:rPr lang="en-GB" altLang="en-US" b="0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</a:pPr>
              <a:t>14</a:t>
            </a:fld>
            <a:endParaRPr lang="en-GB" altLang="en-US" b="0">
              <a:solidFill>
                <a:srgbClr val="000000"/>
              </a:solidFill>
            </a:endParaRPr>
          </a:p>
        </p:txBody>
      </p:sp>
      <p:sp>
        <p:nvSpPr>
          <p:cNvPr id="440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8213" y="741363"/>
            <a:ext cx="4938712" cy="3703637"/>
          </a:xfrm>
          <a:ln/>
        </p:spPr>
      </p:sp>
      <p:sp>
        <p:nvSpPr>
          <p:cNvPr id="440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8819" y="4692481"/>
            <a:ext cx="5440039" cy="443993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852" tIns="46427" rIns="92852" bIns="46427"/>
          <a:lstStyle/>
          <a:p>
            <a:endParaRPr lang="en-US" altLang="en-US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6"/>
          <p:cNvSpPr txBox="1">
            <a:spLocks noGrp="1" noChangeArrowheads="1"/>
          </p:cNvSpPr>
          <p:nvPr/>
        </p:nvSpPr>
        <p:spPr bwMode="auto">
          <a:xfrm>
            <a:off x="0" y="9380222"/>
            <a:ext cx="2944710" cy="49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852" tIns="46427" rIns="92852" bIns="46427" anchor="b"/>
          <a:lstStyle>
            <a:lvl1pPr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GB" altLang="en-US" b="0">
                <a:solidFill>
                  <a:srgbClr val="000000"/>
                </a:solidFill>
              </a:rPr>
              <a:t>DEVCO- Bernard San Emeterio</a:t>
            </a:r>
          </a:p>
        </p:txBody>
      </p:sp>
      <p:sp>
        <p:nvSpPr>
          <p:cNvPr id="44035" name="Rectangle 7"/>
          <p:cNvSpPr txBox="1">
            <a:spLocks noGrp="1" noChangeArrowheads="1"/>
          </p:cNvSpPr>
          <p:nvPr/>
        </p:nvSpPr>
        <p:spPr bwMode="auto">
          <a:xfrm>
            <a:off x="3851383" y="9380222"/>
            <a:ext cx="2944710" cy="49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852" tIns="46427" rIns="92852" bIns="46427" anchor="b"/>
          <a:lstStyle>
            <a:lvl1pPr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159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9159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AF59039-8379-4751-A4BA-E672920137D0}" type="slidenum">
              <a:rPr lang="en-GB" altLang="en-US" b="0">
                <a:solidFill>
                  <a:srgbClr val="000000"/>
                </a:solidFill>
              </a:rPr>
              <a:pPr algn="r" eaLnBrk="1" hangingPunct="1">
                <a:spcBef>
                  <a:spcPct val="0"/>
                </a:spcBef>
              </a:pPr>
              <a:t>15</a:t>
            </a:fld>
            <a:endParaRPr lang="en-GB" altLang="en-US" b="0">
              <a:solidFill>
                <a:srgbClr val="000000"/>
              </a:solidFill>
            </a:endParaRPr>
          </a:p>
        </p:txBody>
      </p:sp>
      <p:sp>
        <p:nvSpPr>
          <p:cNvPr id="440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8213" y="741363"/>
            <a:ext cx="4938712" cy="3703637"/>
          </a:xfrm>
          <a:ln/>
        </p:spPr>
      </p:sp>
      <p:sp>
        <p:nvSpPr>
          <p:cNvPr id="440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8819" y="4692481"/>
            <a:ext cx="5440039" cy="443993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852" tIns="46427" rIns="92852" bIns="46427"/>
          <a:lstStyle/>
          <a:p>
            <a:endParaRPr lang="en-US" altLang="en-US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 smtClean="0"/>
              <a:t>Consultants </a:t>
            </a:r>
            <a:r>
              <a:rPr lang="fr-BE" dirty="0" err="1" smtClean="0"/>
              <a:t>can</a:t>
            </a:r>
            <a:r>
              <a:rPr lang="fr-BE" dirty="0" smtClean="0"/>
              <a:t> come</a:t>
            </a:r>
            <a:r>
              <a:rPr lang="fr-BE" baseline="0" dirty="0" smtClean="0"/>
              <a:t> in </a:t>
            </a:r>
            <a:r>
              <a:rPr lang="fr-BE" baseline="0" dirty="0" err="1" smtClean="0"/>
              <a:t>anytime</a:t>
            </a:r>
            <a:r>
              <a:rPr lang="fr-BE" baseline="0" dirty="0" smtClean="0"/>
              <a:t> </a:t>
            </a:r>
            <a:r>
              <a:rPr lang="fr-BE" baseline="0" dirty="0" err="1" smtClean="0"/>
              <a:t>anywhere</a:t>
            </a:r>
            <a:r>
              <a:rPr lang="fr-BE" baseline="0" dirty="0" smtClean="0"/>
              <a:t>. </a:t>
            </a:r>
            <a:r>
              <a:rPr lang="fr-BE" baseline="0" dirty="0" err="1" smtClean="0"/>
              <a:t>Some</a:t>
            </a:r>
            <a:r>
              <a:rPr lang="fr-BE" baseline="0" dirty="0" smtClean="0"/>
              <a:t> do </a:t>
            </a:r>
            <a:r>
              <a:rPr lang="fr-BE" baseline="0" dirty="0" err="1" smtClean="0"/>
              <a:t>it</a:t>
            </a:r>
            <a:r>
              <a:rPr lang="fr-BE" baseline="0" dirty="0" smtClean="0"/>
              <a:t> on </a:t>
            </a:r>
            <a:r>
              <a:rPr lang="fr-BE" baseline="0" dirty="0" err="1" smtClean="0"/>
              <a:t>their</a:t>
            </a:r>
            <a:r>
              <a:rPr lang="fr-BE" baseline="0" dirty="0" smtClean="0"/>
              <a:t> </a:t>
            </a:r>
            <a:r>
              <a:rPr lang="fr-BE" baseline="0" dirty="0" err="1" smtClean="0"/>
              <a:t>own</a:t>
            </a:r>
            <a:r>
              <a:rPr lang="fr-BE" baseline="0" dirty="0" smtClean="0"/>
              <a:t> but </a:t>
            </a:r>
            <a:r>
              <a:rPr lang="fr-BE" baseline="0" dirty="0" err="1" smtClean="0"/>
              <a:t>quie</a:t>
            </a:r>
            <a:r>
              <a:rPr lang="fr-BE" baseline="0" dirty="0" smtClean="0"/>
              <a:t> a few </a:t>
            </a:r>
            <a:r>
              <a:rPr lang="fr-BE" baseline="0" dirty="0" err="1" smtClean="0"/>
              <a:t>had</a:t>
            </a:r>
            <a:r>
              <a:rPr lang="fr-BE" baseline="0" dirty="0" smtClean="0"/>
              <a:t> </a:t>
            </a:r>
            <a:r>
              <a:rPr lang="fr-BE" baseline="0" dirty="0" err="1" smtClean="0"/>
              <a:t>some</a:t>
            </a:r>
            <a:r>
              <a:rPr lang="fr-BE" baseline="0" dirty="0" smtClean="0"/>
              <a:t> facilitation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216231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 smtClean="0"/>
              <a:t>55 countries but </a:t>
            </a:r>
            <a:r>
              <a:rPr lang="fr-BE" dirty="0" err="1" smtClean="0"/>
              <a:t>it</a:t>
            </a:r>
            <a:r>
              <a:rPr lang="fr-BE" dirty="0" smtClean="0"/>
              <a:t> </a:t>
            </a:r>
            <a:r>
              <a:rPr lang="fr-BE" dirty="0" err="1" smtClean="0"/>
              <a:t>represents</a:t>
            </a:r>
            <a:r>
              <a:rPr lang="fr-BE" dirty="0" smtClean="0"/>
              <a:t> a </a:t>
            </a:r>
            <a:r>
              <a:rPr lang="fr-BE" dirty="0" err="1" smtClean="0"/>
              <a:t>substantial</a:t>
            </a:r>
            <a:r>
              <a:rPr lang="fr-BE" dirty="0" smtClean="0"/>
              <a:t> part of the </a:t>
            </a:r>
            <a:r>
              <a:rPr lang="fr-BE" dirty="0" err="1" smtClean="0"/>
              <a:t>bilateral</a:t>
            </a:r>
            <a:r>
              <a:rPr lang="fr-BE" dirty="0" smtClean="0"/>
              <a:t> </a:t>
            </a:r>
            <a:r>
              <a:rPr lang="fr-BE" dirty="0" err="1" smtClean="0"/>
              <a:t>envelopes</a:t>
            </a:r>
            <a:endParaRPr lang="fr-BE" dirty="0" smtClean="0"/>
          </a:p>
          <a:p>
            <a:r>
              <a:rPr lang="fr-BE" dirty="0" smtClean="0"/>
              <a:t>Of course </a:t>
            </a:r>
            <a:r>
              <a:rPr lang="fr-BE" dirty="0" err="1" smtClean="0"/>
              <a:t>interest</a:t>
            </a:r>
            <a:r>
              <a:rPr lang="fr-BE" dirty="0" smtClean="0"/>
              <a:t> in </a:t>
            </a:r>
            <a:r>
              <a:rPr lang="fr-BE" dirty="0" err="1" smtClean="0"/>
              <a:t>regional</a:t>
            </a:r>
            <a:r>
              <a:rPr lang="fr-BE" dirty="0" smtClean="0"/>
              <a:t> JP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940034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 err="1" smtClean="0"/>
              <a:t>Agreed</a:t>
            </a:r>
            <a:r>
              <a:rPr lang="fr-BE" dirty="0" smtClean="0"/>
              <a:t> but not </a:t>
            </a:r>
            <a:r>
              <a:rPr lang="fr-BE" dirty="0" err="1" smtClean="0"/>
              <a:t>necessarily</a:t>
            </a:r>
            <a:r>
              <a:rPr lang="fr-BE" dirty="0" smtClean="0"/>
              <a:t> in the JP </a:t>
            </a:r>
            <a:r>
              <a:rPr lang="fr-BE" dirty="0" err="1" smtClean="0"/>
              <a:t>process</a:t>
            </a:r>
            <a:r>
              <a:rPr lang="fr-BE" dirty="0" smtClean="0"/>
              <a:t> (Liberia)</a:t>
            </a:r>
          </a:p>
          <a:p>
            <a:r>
              <a:rPr lang="fr-BE" dirty="0" smtClean="0"/>
              <a:t>More</a:t>
            </a:r>
            <a:r>
              <a:rPr lang="fr-BE" baseline="0" dirty="0" smtClean="0"/>
              <a:t> </a:t>
            </a:r>
            <a:r>
              <a:rPr lang="fr-BE" baseline="0" dirty="0" err="1" smtClean="0"/>
              <a:t>willingness</a:t>
            </a:r>
            <a:r>
              <a:rPr lang="fr-BE" baseline="0" dirty="0" smtClean="0"/>
              <a:t> </a:t>
            </a:r>
            <a:r>
              <a:rPr lang="fr-BE" baseline="0" dirty="0" err="1" smtClean="0"/>
              <a:t>overall</a:t>
            </a:r>
            <a:r>
              <a:rPr lang="fr-BE" baseline="0" dirty="0" smtClean="0"/>
              <a:t> in West </a:t>
            </a:r>
            <a:r>
              <a:rPr lang="fr-BE" baseline="0" dirty="0" err="1" smtClean="0"/>
              <a:t>Africa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018255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 smtClean="0"/>
              <a:t>Not </a:t>
            </a:r>
            <a:r>
              <a:rPr lang="fr-BE" dirty="0" err="1" smtClean="0"/>
              <a:t>only</a:t>
            </a:r>
            <a:r>
              <a:rPr lang="fr-BE" dirty="0" smtClean="0"/>
              <a:t> applicable in stable countries</a:t>
            </a:r>
          </a:p>
          <a:p>
            <a:r>
              <a:rPr lang="fr-BE" dirty="0" err="1" smtClean="0"/>
              <a:t>Even</a:t>
            </a:r>
            <a:r>
              <a:rPr lang="fr-BE" dirty="0" smtClean="0"/>
              <a:t> </a:t>
            </a:r>
            <a:r>
              <a:rPr lang="fr-BE" dirty="0" err="1" smtClean="0"/>
              <a:t>pointed</a:t>
            </a:r>
            <a:r>
              <a:rPr lang="fr-BE" dirty="0" smtClean="0"/>
              <a:t> out in the </a:t>
            </a:r>
            <a:r>
              <a:rPr lang="fr-BE" dirty="0" err="1" smtClean="0"/>
              <a:t>programming</a:t>
            </a:r>
            <a:r>
              <a:rPr lang="fr-BE" dirty="0" smtClean="0"/>
              <a:t> guidelines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61738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Joint</a:t>
            </a:r>
            <a:r>
              <a:rPr lang="en-GB" baseline="0" dirty="0" smtClean="0"/>
              <a:t> programming was conceived as a means to improve AE.</a:t>
            </a:r>
          </a:p>
          <a:p>
            <a:endParaRPr lang="en-GB" baseline="0" dirty="0" smtClean="0"/>
          </a:p>
          <a:p>
            <a:r>
              <a:rPr lang="en-GB" baseline="0" dirty="0" smtClean="0"/>
              <a:t>Discussions from the mid-1970s.</a:t>
            </a:r>
          </a:p>
          <a:p>
            <a:r>
              <a:rPr lang="en-GB" baseline="0" dirty="0" smtClean="0"/>
              <a:t>ECD 2005 = joint statement of intent agreed by Council, EP, COM– and now the EEAS. JP one of actions to be undertaken</a:t>
            </a:r>
          </a:p>
          <a:p>
            <a:endParaRPr lang="en-GB" baseline="0" dirty="0" smtClean="0"/>
          </a:p>
          <a:p>
            <a:r>
              <a:rPr lang="en-GB" baseline="0" dirty="0" smtClean="0"/>
              <a:t>2006:  joint coordination framework = included specific instructions for carrying out JP.  It didn't work –seen as too rigid and centralised.  This experienced informed the way that joint programming is carried out now.</a:t>
            </a:r>
          </a:p>
          <a:p>
            <a:endParaRPr lang="en-GB" baseline="0" dirty="0" smtClean="0"/>
          </a:p>
          <a:p>
            <a:r>
              <a:rPr lang="en-GB" b="1" baseline="0" dirty="0" smtClean="0"/>
              <a:t>Today's JP originated </a:t>
            </a:r>
            <a:r>
              <a:rPr lang="en-GB" baseline="0" dirty="0" smtClean="0"/>
              <a:t>in the discussions of the common EU position for </a:t>
            </a:r>
            <a:r>
              <a:rPr lang="en-GB" baseline="0" dirty="0" err="1" smtClean="0"/>
              <a:t>Busan</a:t>
            </a:r>
            <a:r>
              <a:rPr lang="en-GB" baseline="0" dirty="0" smtClean="0"/>
              <a:t>. </a:t>
            </a:r>
          </a:p>
          <a:p>
            <a:r>
              <a:rPr lang="en-GB" baseline="0" dirty="0" err="1" smtClean="0"/>
              <a:t>Busan</a:t>
            </a:r>
            <a:r>
              <a:rPr lang="en-GB" baseline="0" dirty="0" smtClean="0"/>
              <a:t>= 4</a:t>
            </a:r>
            <a:r>
              <a:rPr lang="en-GB" baseline="30000" dirty="0" smtClean="0"/>
              <a:t>th</a:t>
            </a:r>
            <a:r>
              <a:rPr lang="en-GB" baseline="0" dirty="0" smtClean="0"/>
              <a:t> High level Forum of Aid Effectiveness – </a:t>
            </a:r>
            <a:r>
              <a:rPr lang="en-GB" baseline="0" dirty="0" err="1" smtClean="0"/>
              <a:t>Busan</a:t>
            </a:r>
            <a:r>
              <a:rPr lang="en-GB" baseline="0" dirty="0" smtClean="0"/>
              <a:t>, end 2011.  </a:t>
            </a:r>
          </a:p>
          <a:p>
            <a:r>
              <a:rPr lang="en-GB" baseline="0" dirty="0" smtClean="0"/>
              <a:t>2</a:t>
            </a:r>
            <a:r>
              <a:rPr lang="en-GB" baseline="30000" dirty="0" smtClean="0"/>
              <a:t>nd</a:t>
            </a:r>
            <a:r>
              <a:rPr lang="en-GB" baseline="0" dirty="0" smtClean="0"/>
              <a:t> HLF Paris, Paris Declaration – Ownership, alignment, harmonisation, results, MA</a:t>
            </a:r>
          </a:p>
          <a:p>
            <a:endParaRPr lang="en-GB" baseline="0" dirty="0" smtClean="0"/>
          </a:p>
          <a:p>
            <a:r>
              <a:rPr lang="en-GB" baseline="0" dirty="0" smtClean="0"/>
              <a:t>In the Council Conclusions it was agreed that JP was one of 2 key EU deliverables.</a:t>
            </a:r>
          </a:p>
          <a:p>
            <a:r>
              <a:rPr lang="en-GB" baseline="0" dirty="0" smtClean="0"/>
              <a:t>In a specific annex 2 – sets out details of what JP should look like. </a:t>
            </a:r>
          </a:p>
          <a:p>
            <a:endParaRPr lang="en-GB" baseline="0" dirty="0" smtClean="0"/>
          </a:p>
          <a:p>
            <a:r>
              <a:rPr lang="en-GB" baseline="0" dirty="0" smtClean="0"/>
              <a:t>JP was confirmed as a priority for the EU in CC of 2012 – JP doc, DOL, fin </a:t>
            </a:r>
            <a:r>
              <a:rPr lang="en-GB" baseline="0" dirty="0" err="1" smtClean="0"/>
              <a:t>allocs</a:t>
            </a:r>
            <a:r>
              <a:rPr lang="en-GB" baseline="0" dirty="0" smtClean="0"/>
              <a:t> – EU MS, PC</a:t>
            </a:r>
          </a:p>
          <a:p>
            <a:endParaRPr lang="en-GB" dirty="0" smtClean="0"/>
          </a:p>
          <a:p>
            <a:r>
              <a:rPr lang="en-GB" dirty="0" err="1" smtClean="0"/>
              <a:t>Busan</a:t>
            </a:r>
            <a:r>
              <a:rPr lang="en-GB" dirty="0" smtClean="0"/>
              <a:t> </a:t>
            </a:r>
            <a:r>
              <a:rPr lang="en-GB" dirty="0" smtClean="0">
                <a:sym typeface="Wingdings" panose="05000000000000000000" pitchFamily="2" charset="2"/>
              </a:rPr>
              <a:t> Global</a:t>
            </a:r>
            <a:r>
              <a:rPr lang="en-GB" baseline="0" dirty="0" smtClean="0">
                <a:sym typeface="Wingdings" panose="05000000000000000000" pitchFamily="2" charset="2"/>
              </a:rPr>
              <a:t> Partnership for Development Effectiveness. </a:t>
            </a:r>
            <a:r>
              <a:rPr lang="en-GB" dirty="0" smtClean="0"/>
              <a:t>EU's commitment to JP reaffirmed in Mexico in</a:t>
            </a:r>
            <a:r>
              <a:rPr lang="en-GB" baseline="0" dirty="0" smtClean="0"/>
              <a:t> April, at the first HLM. Progress in JP was set out as an EU voluntary initiative.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79190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>
                <a:ea typeface="ＭＳ Ｐゴシック" pitchFamily="34" charset="-128"/>
              </a:rPr>
              <a:t>You can work better at sector level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874727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ACTUAL IMPLEMENTATION:</a:t>
            </a:r>
          </a:p>
          <a:p>
            <a:endParaRPr lang="en-GB" dirty="0"/>
          </a:p>
          <a:p>
            <a:pPr marL="170627" indent="-170627">
              <a:buFont typeface="Arial" panose="020B0604020202020204" pitchFamily="34" charset="0"/>
              <a:buChar char="•"/>
            </a:pPr>
            <a:r>
              <a:rPr lang="en-GB" dirty="0" smtClean="0"/>
              <a:t>JP </a:t>
            </a:r>
            <a:r>
              <a:rPr lang="en-GB" dirty="0"/>
              <a:t>documents endorsement/approval process and monitoring of implementation</a:t>
            </a:r>
          </a:p>
          <a:p>
            <a:pPr marL="170627" indent="-170627">
              <a:buFont typeface="Arial" panose="020B0604020202020204" pitchFamily="34" charset="0"/>
              <a:buChar char="•"/>
            </a:pPr>
            <a:r>
              <a:rPr lang="en-GB" dirty="0"/>
              <a:t>Further assessment and follow up of country roadmaps and/or reports by Delegations (incl. sending reminder to Delegations)</a:t>
            </a:r>
          </a:p>
          <a:p>
            <a:pPr marL="170627" indent="-170627">
              <a:buFont typeface="Arial" panose="020B0604020202020204" pitchFamily="34" charset="0"/>
              <a:buChar char="•"/>
            </a:pPr>
            <a:r>
              <a:rPr lang="en-GB" dirty="0"/>
              <a:t>JP training sessions in Brussels and in MS capitals</a:t>
            </a:r>
          </a:p>
          <a:p>
            <a:pPr marL="170627" indent="-170627">
              <a:buFont typeface="Arial" panose="020B0604020202020204" pitchFamily="34" charset="0"/>
              <a:buChar char="•"/>
            </a:pPr>
            <a:r>
              <a:rPr lang="en-GB" dirty="0"/>
              <a:t>Guidance from capitals to the field</a:t>
            </a:r>
          </a:p>
          <a:p>
            <a:pPr marL="170627" indent="-170627">
              <a:buFont typeface="Arial" panose="020B0604020202020204" pitchFamily="34" charset="0"/>
              <a:buChar char="•"/>
            </a:pPr>
            <a:r>
              <a:rPr lang="en-GB" dirty="0"/>
              <a:t>In-country support and guidance: missions by consultants + regional workshops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22010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6"/>
          <p:cNvSpPr txBox="1">
            <a:spLocks noGrp="1" noChangeArrowheads="1"/>
          </p:cNvSpPr>
          <p:nvPr/>
        </p:nvSpPr>
        <p:spPr bwMode="auto">
          <a:xfrm>
            <a:off x="2" y="9381809"/>
            <a:ext cx="2944710" cy="490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889" tIns="45945" rIns="91889" bIns="45945" anchor="b"/>
          <a:lstStyle>
            <a:lvl1pPr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GB" sz="1200" b="0">
                <a:solidFill>
                  <a:schemeClr val="tx1"/>
                </a:solidFill>
                <a:latin typeface="Arial" charset="0"/>
              </a:rPr>
              <a:t>DEVCO- Bernard San Emeterio</a:t>
            </a:r>
          </a:p>
        </p:txBody>
      </p:sp>
      <p:sp>
        <p:nvSpPr>
          <p:cNvPr id="22531" name="Rectangle 7"/>
          <p:cNvSpPr txBox="1">
            <a:spLocks noGrp="1" noChangeArrowheads="1"/>
          </p:cNvSpPr>
          <p:nvPr/>
        </p:nvSpPr>
        <p:spPr bwMode="auto">
          <a:xfrm>
            <a:off x="3851385" y="9381809"/>
            <a:ext cx="2944710" cy="490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889" tIns="45945" rIns="91889" bIns="45945" anchor="b"/>
          <a:lstStyle>
            <a:lvl1pPr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82011C1A-6186-4CD9-93BB-E7521999CC94}" type="slidenum">
              <a:rPr lang="en-GB" sz="1200" b="0">
                <a:solidFill>
                  <a:schemeClr val="tx1"/>
                </a:solidFill>
                <a:latin typeface="Arial" charset="0"/>
              </a:rPr>
              <a:pPr algn="r" eaLnBrk="1" hangingPunct="1"/>
              <a:t>25</a:t>
            </a:fld>
            <a:endParaRPr lang="en-GB" sz="12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2532" name="Rectangle 7"/>
          <p:cNvSpPr txBox="1">
            <a:spLocks noGrp="1" noChangeArrowheads="1"/>
          </p:cNvSpPr>
          <p:nvPr/>
        </p:nvSpPr>
        <p:spPr bwMode="auto">
          <a:xfrm>
            <a:off x="3851385" y="9381809"/>
            <a:ext cx="2944710" cy="490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889" tIns="45945" rIns="91889" bIns="45945" anchor="b"/>
          <a:lstStyle>
            <a:lvl1pPr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defTabSz="915988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9A199AD0-5CED-4914-BE93-83981E158952}" type="slidenum">
              <a:rPr lang="en-GB" sz="1200" b="0">
                <a:solidFill>
                  <a:schemeClr val="tx1"/>
                </a:solidFill>
                <a:latin typeface="Arial" charset="0"/>
              </a:rPr>
              <a:pPr algn="r" eaLnBrk="1" hangingPunct="1"/>
              <a:t>25</a:t>
            </a:fld>
            <a:endParaRPr lang="en-GB" sz="12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25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3450" y="741363"/>
            <a:ext cx="4938713" cy="3703637"/>
          </a:xfrm>
          <a:ln/>
        </p:spPr>
      </p:sp>
      <p:sp>
        <p:nvSpPr>
          <p:cNvPr id="225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Scope of</a:t>
            </a:r>
            <a:r>
              <a:rPr lang="en-GB" baseline="0" dirty="0" smtClean="0"/>
              <a:t> joint programming</a:t>
            </a:r>
          </a:p>
          <a:p>
            <a:endParaRPr lang="en-GB" baseline="0" dirty="0" smtClean="0"/>
          </a:p>
          <a:p>
            <a:r>
              <a:rPr lang="en-GB" baseline="0" dirty="0" smtClean="0"/>
              <a:t>Already this raises practical question.  </a:t>
            </a:r>
          </a:p>
          <a:p>
            <a:r>
              <a:rPr lang="en-GB" baseline="0" dirty="0" smtClean="0"/>
              <a:t>Not all countries have NDPs. </a:t>
            </a:r>
          </a:p>
          <a:p>
            <a:r>
              <a:rPr lang="en-GB" baseline="0" dirty="0" smtClean="0"/>
              <a:t>NDPs do not reflect government's actual plans, or are contradicted by </a:t>
            </a:r>
            <a:r>
              <a:rPr lang="en-GB" baseline="0" dirty="0" err="1" smtClean="0"/>
              <a:t>sectoral</a:t>
            </a:r>
            <a:r>
              <a:rPr lang="en-GB" baseline="0" dirty="0" smtClean="0"/>
              <a:t> ministries or the Treasury.  The NDP may not be very </a:t>
            </a:r>
            <a:r>
              <a:rPr lang="en-GB" baseline="0" dirty="0" err="1" smtClean="0"/>
              <a:t>goog</a:t>
            </a:r>
            <a:endParaRPr lang="en-GB" baseline="0" dirty="0" smtClean="0"/>
          </a:p>
          <a:p>
            <a:r>
              <a:rPr lang="en-GB" dirty="0" smtClean="0"/>
              <a:t>NDP may not reflect the priorities of MS – </a:t>
            </a:r>
            <a:r>
              <a:rPr lang="en-GB" dirty="0" err="1" smtClean="0"/>
              <a:t>eg</a:t>
            </a:r>
            <a:r>
              <a:rPr lang="en-GB" dirty="0" smtClean="0"/>
              <a:t> action of HR</a:t>
            </a:r>
          </a:p>
          <a:p>
            <a:endParaRPr lang="en-GB" dirty="0" smtClean="0"/>
          </a:p>
          <a:p>
            <a:r>
              <a:rPr lang="en-GB" dirty="0" smtClean="0"/>
              <a:t>One of the </a:t>
            </a:r>
            <a:r>
              <a:rPr lang="en-GB" baseline="0" dirty="0" smtClean="0"/>
              <a:t>purpose of workshop is to dig into these realities and see how they can be accommodated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91579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PC led, other 2 follow</a:t>
            </a:r>
          </a:p>
          <a:p>
            <a:r>
              <a:rPr lang="en-GB" dirty="0" smtClean="0"/>
              <a:t>Field led</a:t>
            </a:r>
          </a:p>
          <a:p>
            <a:r>
              <a:rPr lang="en-GB" dirty="0" smtClean="0"/>
              <a:t>Strictly programming</a:t>
            </a:r>
            <a:r>
              <a:rPr lang="en-GB" baseline="0" dirty="0" smtClean="0"/>
              <a:t> </a:t>
            </a:r>
            <a:r>
              <a:rPr lang="en-GB" baseline="0" dirty="0" smtClean="0">
                <a:sym typeface="Wingdings" panose="05000000000000000000" pitchFamily="2" charset="2"/>
              </a:rPr>
              <a:t> but ECD included JI</a:t>
            </a:r>
          </a:p>
          <a:p>
            <a:r>
              <a:rPr lang="en-GB" b="1" dirty="0" smtClean="0"/>
              <a:t>EU</a:t>
            </a:r>
            <a:r>
              <a:rPr lang="en-GB" b="1" baseline="0" dirty="0" smtClean="0"/>
              <a:t> is driving force </a:t>
            </a:r>
            <a:r>
              <a:rPr lang="en-GB" baseline="0" dirty="0" smtClean="0"/>
              <a:t>is a key point – the EU is good at working together, and we can bring that advantage to bear in development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3087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3 types of benefit </a:t>
            </a:r>
          </a:p>
          <a:p>
            <a:r>
              <a:rPr lang="en-GB" dirty="0" smtClean="0"/>
              <a:t>Political</a:t>
            </a:r>
          </a:p>
          <a:p>
            <a:r>
              <a:rPr lang="en-GB" dirty="0" smtClean="0"/>
              <a:t>AE</a:t>
            </a:r>
          </a:p>
          <a:p>
            <a:r>
              <a:rPr lang="en-GB" dirty="0" smtClean="0"/>
              <a:t>Reduced</a:t>
            </a:r>
            <a:r>
              <a:rPr lang="en-GB" baseline="0" dirty="0" smtClean="0"/>
              <a:t> internal costs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Alignment – improves ownership, more attuned to needs of country</a:t>
            </a:r>
          </a:p>
          <a:p>
            <a:r>
              <a:rPr lang="en-GB" dirty="0" smtClean="0"/>
              <a:t>Complementarity – improved harmonisation</a:t>
            </a:r>
          </a:p>
          <a:p>
            <a:r>
              <a:rPr lang="en-GB" dirty="0" smtClean="0"/>
              <a:t>Reduced fragmentation</a:t>
            </a:r>
            <a:r>
              <a:rPr lang="en-GB" baseline="0" dirty="0" smtClean="0"/>
              <a:t> </a:t>
            </a:r>
            <a:r>
              <a:rPr lang="en-GB" baseline="0" dirty="0" smtClean="0">
                <a:sym typeface="Wingdings" panose="05000000000000000000" pitchFamily="2" charset="2"/>
              </a:rPr>
              <a:t> reduced transaction costs for PC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Reduced costs from pooling</a:t>
            </a:r>
            <a:r>
              <a:rPr lang="en-GB" baseline="0" dirty="0" smtClean="0"/>
              <a:t> analysis, and reducing the scope of aid for MS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802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0627" indent="-170627" defTabSz="904517">
              <a:buFontTx/>
              <a:buChar char="-"/>
              <a:defRPr/>
            </a:pPr>
            <a:r>
              <a:rPr lang="en-GB" b="1" dirty="0" smtClean="0"/>
              <a:t>New global realities:</a:t>
            </a:r>
            <a:r>
              <a:rPr lang="en-GB" dirty="0" smtClean="0"/>
              <a:t> We feel that we need to act together to keep our European voice heard as new powerful players emerge on the scene</a:t>
            </a:r>
          </a:p>
          <a:p>
            <a:pPr marL="170627" indent="-170627" defTabSz="904517">
              <a:buFontTx/>
              <a:buChar char="-"/>
              <a:defRPr/>
            </a:pPr>
            <a:endParaRPr lang="en-GB" dirty="0" smtClean="0"/>
          </a:p>
          <a:p>
            <a:pPr marL="170627" indent="-170627">
              <a:buFontTx/>
              <a:buChar char="-"/>
              <a:defRPr/>
            </a:pPr>
            <a:r>
              <a:rPr lang="en-GB" b="1" dirty="0" smtClean="0"/>
              <a:t>Lisbon Treaty: </a:t>
            </a:r>
            <a:r>
              <a:rPr lang="en-GB" dirty="0" smtClean="0"/>
              <a:t>Calls for complementarity and coordination: mandate for the EU Delegations to coordinate EU development cooperation which gives the Commission and EU Delegations a stronger coordination role now!</a:t>
            </a:r>
          </a:p>
          <a:p>
            <a:pPr marL="170627" indent="-170627">
              <a:buFontTx/>
              <a:buChar char="-"/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37928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Stronger mandate = Lisbon</a:t>
            </a:r>
            <a:r>
              <a:rPr lang="en-GB" baseline="0" dirty="0" smtClean="0"/>
              <a:t> Treaty </a:t>
            </a:r>
          </a:p>
          <a:p>
            <a:endParaRPr lang="en-GB" baseline="0" dirty="0" smtClean="0"/>
          </a:p>
          <a:p>
            <a:pPr marL="170627" indent="-170627">
              <a:buFontTx/>
              <a:buChar char="-"/>
              <a:defRPr/>
            </a:pPr>
            <a:r>
              <a:rPr lang="en-GB" b="1" dirty="0" smtClean="0"/>
              <a:t>Programming instructions </a:t>
            </a:r>
            <a:r>
              <a:rPr lang="en-GB" dirty="0" smtClean="0"/>
              <a:t>(DCI/EDF)</a:t>
            </a:r>
          </a:p>
          <a:p>
            <a:pPr lvl="1" algn="l">
              <a:lnSpc>
                <a:spcPct val="80000"/>
              </a:lnSpc>
              <a:defRPr/>
            </a:pPr>
            <a:r>
              <a:rPr lang="en-GB" dirty="0" smtClean="0"/>
              <a:t>“EU delegations in partner countries (…) will (…) submit to relevant Directors in the EEAS and DEVCO (…) where possible a </a:t>
            </a:r>
            <a:r>
              <a:rPr lang="en-GB" u="sng" dirty="0" smtClean="0"/>
              <a:t>draft </a:t>
            </a:r>
            <a:r>
              <a:rPr lang="en-GB" u="sng" dirty="0" smtClean="0">
                <a:solidFill>
                  <a:srgbClr val="FF6600"/>
                </a:solidFill>
              </a:rPr>
              <a:t>joint programming </a:t>
            </a:r>
            <a:r>
              <a:rPr lang="en-GB" u="sng" dirty="0" smtClean="0"/>
              <a:t>document</a:t>
            </a:r>
            <a:r>
              <a:rPr lang="en-GB" dirty="0" smtClean="0"/>
              <a:t>”</a:t>
            </a:r>
          </a:p>
          <a:p>
            <a:pPr lvl="1" algn="l">
              <a:lnSpc>
                <a:spcPct val="80000"/>
              </a:lnSpc>
              <a:defRPr/>
            </a:pPr>
            <a:r>
              <a:rPr lang="en-GB" dirty="0" smtClean="0"/>
              <a:t>“</a:t>
            </a:r>
            <a:r>
              <a:rPr lang="en-GB" u="sng" dirty="0" smtClean="0"/>
              <a:t>the multi-annual indicative programme</a:t>
            </a:r>
            <a:r>
              <a:rPr lang="en-GB" dirty="0" smtClean="0"/>
              <a:t>, which represents the EU response, should (…) be</a:t>
            </a:r>
            <a:r>
              <a:rPr lang="en-GB" u="sng" dirty="0" smtClean="0"/>
              <a:t> </a:t>
            </a:r>
            <a:r>
              <a:rPr lang="en-GB" u="sng" dirty="0" smtClean="0">
                <a:solidFill>
                  <a:srgbClr val="FF6600"/>
                </a:solidFill>
              </a:rPr>
              <a:t>synchronized</a:t>
            </a:r>
            <a:r>
              <a:rPr lang="en-GB" u="sng" dirty="0" smtClean="0"/>
              <a:t> </a:t>
            </a:r>
            <a:r>
              <a:rPr lang="en-GB" dirty="0" smtClean="0"/>
              <a:t>with the country’s/region’s strategy cycle.” </a:t>
            </a:r>
          </a:p>
          <a:p>
            <a:pPr lvl="1" algn="l">
              <a:lnSpc>
                <a:spcPct val="80000"/>
              </a:lnSpc>
              <a:defRPr/>
            </a:pPr>
            <a:r>
              <a:rPr lang="en-GB" dirty="0" smtClean="0"/>
              <a:t>“The EU Delegation should collaborate on synchronization with MS present in the partner country, </a:t>
            </a:r>
            <a:r>
              <a:rPr lang="en-GB" u="sng" dirty="0" smtClean="0"/>
              <a:t>including with a view to </a:t>
            </a:r>
            <a:r>
              <a:rPr lang="en-GB" u="sng" dirty="0" smtClean="0">
                <a:solidFill>
                  <a:srgbClr val="FF6600"/>
                </a:solidFill>
              </a:rPr>
              <a:t>joint programming</a:t>
            </a:r>
            <a:r>
              <a:rPr lang="en-GB" dirty="0" smtClean="0">
                <a:solidFill>
                  <a:srgbClr val="FF6600"/>
                </a:solidFill>
              </a:rPr>
              <a:t>”</a:t>
            </a:r>
          </a:p>
          <a:p>
            <a:pPr lvl="1" algn="l">
              <a:lnSpc>
                <a:spcPct val="80000"/>
              </a:lnSpc>
              <a:defRPr/>
            </a:pPr>
            <a:r>
              <a:rPr lang="en-GB" dirty="0" smtClean="0"/>
              <a:t>“In case of </a:t>
            </a:r>
            <a:r>
              <a:rPr lang="en-GB" u="sng" dirty="0" smtClean="0"/>
              <a:t>fragile or conflict affected states</a:t>
            </a:r>
            <a:r>
              <a:rPr lang="en-GB" dirty="0" smtClean="0"/>
              <a:t> (…) in particular the EU, should actively strive towards </a:t>
            </a:r>
            <a:r>
              <a:rPr lang="en-GB" dirty="0" smtClean="0">
                <a:solidFill>
                  <a:srgbClr val="FF6600"/>
                </a:solidFill>
              </a:rPr>
              <a:t>Joint Programming</a:t>
            </a:r>
            <a:r>
              <a:rPr lang="en-GB" dirty="0" smtClean="0"/>
              <a:t>”</a:t>
            </a:r>
          </a:p>
          <a:p>
            <a:pPr marL="455005" lvl="1">
              <a:lnSpc>
                <a:spcPct val="80000"/>
              </a:lnSpc>
              <a:spcBef>
                <a:spcPts val="1194"/>
              </a:spcBef>
              <a:defRPr/>
            </a:pPr>
            <a:r>
              <a:rPr lang="en-GB" i="1" dirty="0" smtClean="0"/>
              <a:t>(The ENI programming instructions references to Joint Programming are equivalent)</a:t>
            </a:r>
          </a:p>
          <a:p>
            <a:pPr>
              <a:defRPr/>
            </a:pPr>
            <a:endParaRPr lang="en-GB" dirty="0" smtClean="0"/>
          </a:p>
          <a:p>
            <a:pPr defTabSz="910011">
              <a:defRPr/>
            </a:pPr>
            <a:r>
              <a:rPr lang="en-GB" b="1" dirty="0" smtClean="0"/>
              <a:t>Pragmatic approach: we look at practical solutions per country</a:t>
            </a:r>
            <a:endParaRPr lang="en-GB" dirty="0" smtClean="0"/>
          </a:p>
          <a:p>
            <a:pPr>
              <a:defRPr/>
            </a:pPr>
            <a:endParaRPr lang="en-GB" b="1" dirty="0" smtClean="0"/>
          </a:p>
          <a:p>
            <a:pPr>
              <a:defRPr/>
            </a:pPr>
            <a:r>
              <a:rPr lang="en-GB" b="1" dirty="0" smtClean="0"/>
              <a:t>Sustained support </a:t>
            </a:r>
            <a:r>
              <a:rPr lang="en-GB" dirty="0" smtClean="0"/>
              <a:t>of EU and MS in operational follow-up at HQ and field level is absolutely key; including better and continuous communication. This happens now, needs to be maintained.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28396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US biggest donor</a:t>
            </a:r>
          </a:p>
          <a:p>
            <a:r>
              <a:rPr lang="en-GB" dirty="0" smtClean="0"/>
              <a:t>EU institutions 3</a:t>
            </a:r>
            <a:r>
              <a:rPr lang="en-GB" baseline="30000" dirty="0" smtClean="0"/>
              <a:t>rd</a:t>
            </a:r>
            <a:endParaRPr lang="en-GB" dirty="0" smtClean="0"/>
          </a:p>
          <a:p>
            <a:r>
              <a:rPr lang="en-GB" dirty="0" smtClean="0"/>
              <a:t>France and Netherlands 5</a:t>
            </a:r>
            <a:r>
              <a:rPr lang="en-GB" baseline="30000" dirty="0" smtClean="0"/>
              <a:t>th</a:t>
            </a:r>
            <a:r>
              <a:rPr lang="en-GB" dirty="0" smtClean="0"/>
              <a:t> and 6th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1698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 err="1" smtClean="0"/>
              <a:t>Act</a:t>
            </a:r>
            <a:r>
              <a:rPr lang="fr-BE" dirty="0" smtClean="0"/>
              <a:t> </a:t>
            </a:r>
            <a:r>
              <a:rPr lang="fr-BE" dirty="0" err="1" smtClean="0"/>
              <a:t>together</a:t>
            </a:r>
            <a:r>
              <a:rPr lang="fr-BE" dirty="0" smtClean="0"/>
              <a:t>: money </a:t>
            </a:r>
            <a:r>
              <a:rPr lang="fr-BE" dirty="0" err="1" smtClean="0"/>
              <a:t>talks</a:t>
            </a:r>
            <a:r>
              <a:rPr lang="fr-BE" dirty="0" smtClean="0"/>
              <a:t>, more </a:t>
            </a:r>
            <a:r>
              <a:rPr lang="fr-BE" dirty="0" err="1" smtClean="0"/>
              <a:t>influential</a:t>
            </a:r>
            <a:endParaRPr lang="fr-BE" dirty="0" smtClean="0"/>
          </a:p>
          <a:p>
            <a:r>
              <a:rPr lang="fr-BE" dirty="0" smtClean="0"/>
              <a:t>4</a:t>
            </a:r>
            <a:r>
              <a:rPr lang="fr-BE" baseline="0" dirty="0" smtClean="0"/>
              <a:t> </a:t>
            </a:r>
            <a:r>
              <a:rPr lang="fr-BE" baseline="0" dirty="0" err="1" smtClean="0"/>
              <a:t>donors</a:t>
            </a:r>
            <a:r>
              <a:rPr lang="fr-BE" baseline="0" dirty="0" smtClean="0"/>
              <a:t> = 50% - 90% by </a:t>
            </a:r>
            <a:r>
              <a:rPr lang="fr-BE" baseline="0" dirty="0" err="1" smtClean="0"/>
              <a:t>half</a:t>
            </a:r>
            <a:r>
              <a:rPr lang="fr-BE" baseline="0" dirty="0" smtClean="0"/>
              <a:t> of the </a:t>
            </a:r>
            <a:r>
              <a:rPr lang="fr-BE" baseline="0" dirty="0" err="1" smtClean="0"/>
              <a:t>donors</a:t>
            </a:r>
            <a:endParaRPr lang="fr-BE" baseline="0" dirty="0" smtClean="0"/>
          </a:p>
          <a:p>
            <a:r>
              <a:rPr lang="fr-BE" baseline="0" dirty="0" smtClean="0"/>
              <a:t>On </a:t>
            </a:r>
            <a:r>
              <a:rPr lang="fr-BE" baseline="0" dirty="0" err="1" smtClean="0"/>
              <a:t>average</a:t>
            </a:r>
            <a:r>
              <a:rPr lang="fr-BE" baseline="0" dirty="0" smtClean="0"/>
              <a:t>: EU = 50% of </a:t>
            </a:r>
            <a:r>
              <a:rPr lang="fr-BE" baseline="0" dirty="0" err="1" smtClean="0"/>
              <a:t>aid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5654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243013"/>
            <a:ext cx="9144000" cy="44450"/>
          </a:xfrm>
          <a:prstGeom prst="rect">
            <a:avLst/>
          </a:prstGeom>
          <a:solidFill>
            <a:schemeClr val="tx2"/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BE"/>
          </a:p>
        </p:txBody>
      </p:sp>
      <p:pic>
        <p:nvPicPr>
          <p:cNvPr id="3" name="Picture 10" descr="logoEC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404813"/>
            <a:ext cx="111283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11" descr="EEAS_P_TXT_XL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60350"/>
            <a:ext cx="2124075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12"/>
          <p:cNvSpPr/>
          <p:nvPr/>
        </p:nvSpPr>
        <p:spPr>
          <a:xfrm>
            <a:off x="4427538" y="6742113"/>
            <a:ext cx="649287" cy="115887"/>
          </a:xfrm>
          <a:prstGeom prst="rect">
            <a:avLst/>
          </a:prstGeom>
          <a:solidFill>
            <a:srgbClr val="2F527D"/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1532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936625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492375"/>
            <a:ext cx="8229600" cy="35290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6F2B9A-53A3-4C86-B7AA-530D684D4F3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1505158"/>
      </p:ext>
    </p:extLst>
  </p:cSld>
  <p:clrMapOvr>
    <a:masterClrMapping/>
  </p:clrMapOvr>
  <p:transition>
    <p:cover dir="r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logoEC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404813"/>
            <a:ext cx="111283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7" descr="EEAS_P_TXT_XL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60350"/>
            <a:ext cx="2124075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0" y="1243013"/>
            <a:ext cx="9144000" cy="44450"/>
          </a:xfrm>
          <a:prstGeom prst="rect">
            <a:avLst/>
          </a:prstGeom>
          <a:solidFill>
            <a:schemeClr val="tx2"/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BE"/>
          </a:p>
        </p:txBody>
      </p:sp>
      <p:sp>
        <p:nvSpPr>
          <p:cNvPr id="10" name="Rectangle 9"/>
          <p:cNvSpPr/>
          <p:nvPr/>
        </p:nvSpPr>
        <p:spPr>
          <a:xfrm>
            <a:off x="4211960" y="6742113"/>
            <a:ext cx="649287" cy="115887"/>
          </a:xfrm>
          <a:prstGeom prst="rect">
            <a:avLst/>
          </a:prstGeom>
          <a:solidFill>
            <a:srgbClr val="2F527D"/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80" r:id="rId1"/>
    <p:sldLayoutId id="2147484181" r:id="rId2"/>
  </p:sldLayoutIdLst>
  <p:transition>
    <p:cover dir="r"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jp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pacity4dev.eu/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ChangeArrowheads="1"/>
          </p:cNvSpPr>
          <p:nvPr/>
        </p:nvSpPr>
        <p:spPr bwMode="auto">
          <a:xfrm>
            <a:off x="0" y="1268413"/>
            <a:ext cx="9144000" cy="5589587"/>
          </a:xfrm>
          <a:prstGeom prst="rect">
            <a:avLst/>
          </a:prstGeom>
          <a:solidFill>
            <a:srgbClr val="00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3175" algn="ctr"/>
            <a:endParaRPr lang="en-GB" sz="3600" b="0" dirty="0">
              <a:solidFill>
                <a:srgbClr val="ECFE06"/>
              </a:solidFill>
            </a:endParaRPr>
          </a:p>
          <a:p>
            <a:pPr marL="3175" algn="ctr"/>
            <a:r>
              <a:rPr lang="en-GB" sz="2800" b="0" i="1" dirty="0" smtClean="0">
                <a:solidFill>
                  <a:srgbClr val="ECFE06"/>
                </a:solidFill>
              </a:rPr>
              <a:t>Joint Programming Regional Workshop, Abidjan, Côte d'Ivoire, 4-5 2014</a:t>
            </a:r>
            <a:endParaRPr lang="en-GB" sz="1800" b="0" dirty="0">
              <a:solidFill>
                <a:srgbClr val="ECFE06"/>
              </a:solidFill>
            </a:endParaRPr>
          </a:p>
          <a:p>
            <a:endParaRPr lang="en-GB" sz="2000" i="1" dirty="0" smtClean="0"/>
          </a:p>
          <a:p>
            <a:pPr algn="ctr"/>
            <a:r>
              <a:rPr lang="en-GB" sz="1600" b="0" i="1" dirty="0" smtClean="0">
                <a:solidFill>
                  <a:srgbClr val="FFFF00"/>
                </a:solidFill>
              </a:rPr>
              <a:t>Benin, Burkina Faso, Côte D'Ivoire, Ghana, Liberia, Mali, Mauritania, Niger, Senegal, Sierra Leone, Togo</a:t>
            </a:r>
            <a:endParaRPr lang="en-GB" sz="1600" b="0" dirty="0" smtClean="0">
              <a:solidFill>
                <a:srgbClr val="FFFF00"/>
              </a:solidFill>
            </a:endParaRPr>
          </a:p>
          <a:p>
            <a:pPr marL="3175" algn="ctr"/>
            <a:endParaRPr lang="en-GB" sz="2000" b="0" dirty="0">
              <a:solidFill>
                <a:srgbClr val="ECFE06"/>
              </a:solidFill>
            </a:endParaRPr>
          </a:p>
          <a:p>
            <a:pPr marL="3175" algn="ctr"/>
            <a:endParaRPr lang="en-GB" sz="2000" b="0" dirty="0" smtClean="0">
              <a:solidFill>
                <a:srgbClr val="ECFE06"/>
              </a:solidFill>
            </a:endParaRPr>
          </a:p>
          <a:p>
            <a:pPr marL="3175" algn="ctr"/>
            <a:endParaRPr lang="en-GB" sz="2000" b="0" dirty="0">
              <a:solidFill>
                <a:srgbClr val="ECFE06"/>
              </a:solidFill>
            </a:endParaRPr>
          </a:p>
          <a:p>
            <a:pPr marL="3175" algn="ctr"/>
            <a:r>
              <a:rPr lang="en-GB" sz="2000" b="0" dirty="0" smtClean="0">
                <a:solidFill>
                  <a:srgbClr val="ECFE06"/>
                </a:solidFill>
              </a:rPr>
              <a:t>DEVCO A2 Aid </a:t>
            </a:r>
            <a:r>
              <a:rPr lang="en-GB" sz="2000" b="0" dirty="0">
                <a:solidFill>
                  <a:srgbClr val="ECFE06"/>
                </a:solidFill>
              </a:rPr>
              <a:t>and Development Effectiveness and </a:t>
            </a:r>
            <a:r>
              <a:rPr lang="en-GB" sz="2000" b="0" dirty="0" smtClean="0">
                <a:solidFill>
                  <a:srgbClr val="ECFE06"/>
                </a:solidFill>
              </a:rPr>
              <a:t>Financing</a:t>
            </a:r>
          </a:p>
          <a:p>
            <a:pPr marL="3175" algn="ctr"/>
            <a:r>
              <a:rPr lang="en-GB" sz="2000" b="0" dirty="0">
                <a:solidFill>
                  <a:srgbClr val="ECFE06"/>
                </a:solidFill>
              </a:rPr>
              <a:t>EEAS VI B2 </a:t>
            </a:r>
            <a:r>
              <a:rPr lang="en-GB" sz="2000" b="0" dirty="0" smtClean="0">
                <a:solidFill>
                  <a:srgbClr val="ECFE06"/>
                </a:solidFill>
              </a:rPr>
              <a:t>Development </a:t>
            </a:r>
            <a:r>
              <a:rPr lang="en-GB" sz="2000" b="0" dirty="0">
                <a:solidFill>
                  <a:srgbClr val="ECFE06"/>
                </a:solidFill>
              </a:rPr>
              <a:t>Cooperation Coordination </a:t>
            </a:r>
            <a:r>
              <a:rPr lang="en-GB" sz="2000" b="0" dirty="0" smtClean="0">
                <a:solidFill>
                  <a:srgbClr val="ECFE06"/>
                </a:solidFill>
              </a:rPr>
              <a:t>Division</a:t>
            </a:r>
            <a:endParaRPr lang="en-GB" sz="2000" b="0" dirty="0">
              <a:solidFill>
                <a:srgbClr val="ECFE06"/>
              </a:solidFill>
            </a:endParaRPr>
          </a:p>
          <a:p>
            <a:pPr marL="3175"/>
            <a:endParaRPr lang="en-GB" sz="2000" b="0" dirty="0">
              <a:solidFill>
                <a:srgbClr val="ECFE06"/>
              </a:solidFill>
            </a:endParaRPr>
          </a:p>
          <a:p>
            <a:pPr marL="3175"/>
            <a:endParaRPr lang="en-GB" sz="2800" b="0" dirty="0">
              <a:solidFill>
                <a:srgbClr val="ECFE06"/>
              </a:solidFill>
            </a:endParaRPr>
          </a:p>
        </p:txBody>
      </p:sp>
      <p:pic>
        <p:nvPicPr>
          <p:cNvPr id="4099" name="Picture 13" descr="logoEC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0"/>
            <a:ext cx="1722437" cy="126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14" descr="EEAS_P_TXT_S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0"/>
            <a:ext cx="1841500" cy="126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07950" y="1268413"/>
            <a:ext cx="8713788" cy="576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 sz="3200" b="1" dirty="0" smtClean="0">
                <a:solidFill>
                  <a:srgbClr val="0000FF"/>
                </a:solidFill>
              </a:rPr>
              <a:t>Key principle for EU programming: s</a:t>
            </a:r>
            <a:r>
              <a:rPr lang="en-GB" altLang="en-US" sz="3200" b="1" i="1" dirty="0" smtClean="0">
                <a:solidFill>
                  <a:srgbClr val="0000FF"/>
                </a:solidFill>
                <a:ea typeface="ＭＳ Ｐゴシック" pitchFamily="34" charset="-128"/>
              </a:rPr>
              <a:t>ynchronisation</a:t>
            </a:r>
            <a:r>
              <a:rPr lang="en-GB" altLang="en-US" sz="3200" dirty="0" smtClean="0">
                <a:solidFill>
                  <a:srgbClr val="0000FF"/>
                </a:solidFill>
                <a:ea typeface="ＭＳ Ｐゴシック" pitchFamily="34" charset="-128"/>
              </a:rPr>
              <a:t> </a:t>
            </a:r>
            <a:endParaRPr lang="en-GB" altLang="en-US" sz="3200" dirty="0" smtClean="0">
              <a:solidFill>
                <a:srgbClr val="B85C00"/>
              </a:solidFill>
              <a:ea typeface="ＭＳ Ｐゴシック" pitchFamily="34" charset="-128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684213" y="2205038"/>
            <a:ext cx="8220075" cy="4392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990600" lvl="1" indent="-533400">
              <a:buFont typeface="Wingdings" pitchFamily="2" charset="2"/>
              <a:buChar char="Ø"/>
            </a:pPr>
            <a:endParaRPr lang="en-GB" altLang="en-US" sz="1800" dirty="0" smtClean="0">
              <a:latin typeface="Verdana" pitchFamily="34" charset="0"/>
            </a:endParaRPr>
          </a:p>
          <a:p>
            <a:pPr marL="990600" lvl="1" indent="-533400">
              <a:buFont typeface="Wingdings" pitchFamily="2" charset="2"/>
              <a:buChar char="Ø"/>
            </a:pPr>
            <a:r>
              <a:rPr lang="en-GB" altLang="en-US" sz="1800" dirty="0" smtClean="0">
                <a:latin typeface="Verdana" pitchFamily="34" charset="0"/>
              </a:rPr>
              <a:t>In several countries </a:t>
            </a:r>
            <a:r>
              <a:rPr lang="en-GB" altLang="en-US" sz="1800" b="1" dirty="0" smtClean="0">
                <a:solidFill>
                  <a:srgbClr val="FF6600"/>
                </a:solidFill>
                <a:latin typeface="Verdana" pitchFamily="34" charset="0"/>
              </a:rPr>
              <a:t>synchronisation will take place, </a:t>
            </a:r>
            <a:r>
              <a:rPr lang="en-GB" altLang="en-US" sz="1800" dirty="0" smtClean="0">
                <a:latin typeface="Verdana" pitchFamily="34" charset="0"/>
              </a:rPr>
              <a:t>still remains</a:t>
            </a:r>
            <a:r>
              <a:rPr lang="en-GB" altLang="en-US" sz="1800" b="1" dirty="0" smtClean="0">
                <a:solidFill>
                  <a:srgbClr val="FF6600"/>
                </a:solidFill>
                <a:latin typeface="Verdana" pitchFamily="34" charset="0"/>
              </a:rPr>
              <a:t> challenge in others</a:t>
            </a:r>
            <a:r>
              <a:rPr lang="en-GB" altLang="en-US" sz="1800" b="1" dirty="0" smtClean="0">
                <a:latin typeface="Verdana" pitchFamily="34" charset="0"/>
              </a:rPr>
              <a:t> </a:t>
            </a:r>
          </a:p>
          <a:p>
            <a:pPr marL="990600" lvl="1" indent="-533400">
              <a:buFont typeface="Wingdings" pitchFamily="2" charset="2"/>
              <a:buChar char="Ø"/>
            </a:pPr>
            <a:endParaRPr lang="en-GB" altLang="en-US" sz="1800" dirty="0" smtClean="0">
              <a:latin typeface="Verdana" pitchFamily="34" charset="0"/>
            </a:endParaRPr>
          </a:p>
          <a:p>
            <a:pPr marL="990600" lvl="1" indent="-533400">
              <a:buFont typeface="Wingdings" pitchFamily="2" charset="2"/>
              <a:buChar char="Ø"/>
            </a:pPr>
            <a:endParaRPr lang="en-GB" altLang="en-US" sz="1800" dirty="0" smtClean="0">
              <a:latin typeface="Verdana" pitchFamily="34" charset="0"/>
            </a:endParaRPr>
          </a:p>
          <a:p>
            <a:pPr marL="990600" lvl="1" indent="-533400">
              <a:buFont typeface="Wingdings" pitchFamily="2" charset="2"/>
              <a:buChar char="Ø"/>
            </a:pPr>
            <a:endParaRPr lang="en-GB" altLang="en-US" sz="1800" dirty="0" smtClean="0">
              <a:latin typeface="Verdana" pitchFamily="34" charset="0"/>
            </a:endParaRPr>
          </a:p>
          <a:p>
            <a:pPr marL="609600" indent="-609600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endParaRPr lang="en-GB" altLang="en-US" sz="2000" b="1" dirty="0" smtClean="0">
              <a:latin typeface="Verdana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979613" y="3716338"/>
          <a:ext cx="5184776" cy="3141659"/>
        </p:xfrm>
        <a:graphic>
          <a:graphicData uri="http://schemas.openxmlformats.org/drawingml/2006/table">
            <a:tbl>
              <a:tblPr/>
              <a:tblGrid>
                <a:gridCol w="614514"/>
                <a:gridCol w="614514"/>
                <a:gridCol w="614514"/>
                <a:gridCol w="614514"/>
                <a:gridCol w="614514"/>
                <a:gridCol w="613030"/>
                <a:gridCol w="614514"/>
                <a:gridCol w="884662"/>
              </a:tblGrid>
              <a:tr h="19851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Uganda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2011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2012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2013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2014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2015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2016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2017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431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NDP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431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EU 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29431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BE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?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431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DE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?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431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DK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?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?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29431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IR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?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431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IT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?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?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431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NL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431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SE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?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?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431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UK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 </a:t>
                      </a:r>
                    </a:p>
                  </a:txBody>
                  <a:tcPr marL="9526" marR="9526" marT="953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81433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32289" y="1196752"/>
            <a:ext cx="9144000" cy="86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 sz="2400" b="1" dirty="0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  <a:t>How will EU (institutions) synchronise in practice? </a:t>
            </a:r>
            <a:r>
              <a:rPr lang="en-GB" altLang="en-US" sz="2400" b="1" dirty="0" smtClean="0">
                <a:solidFill>
                  <a:srgbClr val="003399"/>
                </a:solidFill>
                <a:latin typeface="Verdana" pitchFamily="34" charset="0"/>
                <a:ea typeface="ＭＳ Ｐゴシック" pitchFamily="34" charset="-128"/>
              </a:rPr>
              <a:t/>
            </a:r>
            <a:br>
              <a:rPr lang="en-GB" altLang="en-US" sz="2400" b="1" dirty="0" smtClean="0">
                <a:solidFill>
                  <a:srgbClr val="003399"/>
                </a:solidFill>
                <a:latin typeface="Verdana" pitchFamily="34" charset="0"/>
                <a:ea typeface="ＭＳ Ｐゴシック" pitchFamily="34" charset="-128"/>
              </a:rPr>
            </a:br>
            <a:r>
              <a:rPr lang="en-GB" altLang="en-US" sz="2400" b="1" dirty="0" smtClean="0">
                <a:solidFill>
                  <a:srgbClr val="003399"/>
                </a:solidFill>
                <a:latin typeface="Verdana" pitchFamily="34" charset="0"/>
                <a:ea typeface="ＭＳ Ｐゴシック" pitchFamily="34" charset="-128"/>
              </a:rPr>
              <a:t/>
            </a:r>
            <a:br>
              <a:rPr lang="en-GB" altLang="en-US" sz="2400" b="1" dirty="0" smtClean="0">
                <a:solidFill>
                  <a:srgbClr val="003399"/>
                </a:solidFill>
                <a:latin typeface="Verdana" pitchFamily="34" charset="0"/>
                <a:ea typeface="ＭＳ Ｐゴシック" pitchFamily="34" charset="-128"/>
              </a:rPr>
            </a:br>
            <a:endParaRPr lang="en-GB" altLang="en-US" sz="2800" b="1" dirty="0" smtClean="0">
              <a:solidFill>
                <a:srgbClr val="FF6600"/>
              </a:solidFill>
              <a:latin typeface="Verdana" pitchFamily="34" charset="0"/>
              <a:ea typeface="ＭＳ Ｐゴシック" pitchFamily="34" charset="-128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28575" y="1628800"/>
            <a:ext cx="8964613" cy="520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GB" alt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Programming in principle </a:t>
            </a:r>
            <a:r>
              <a:rPr lang="en-GB" altLang="en-US" sz="2000" b="1" dirty="0" smtClean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for 2014-2020</a:t>
            </a:r>
          </a:p>
          <a:p>
            <a:endParaRPr lang="en-GB" altLang="en-US" sz="2000" b="1" dirty="0" smtClean="0">
              <a:solidFill>
                <a:srgbClr val="FF66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GB" altLang="en-US" sz="2000" b="1" dirty="0" smtClean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Review synchronised with the country planning cycle  </a:t>
            </a:r>
            <a:r>
              <a:rPr lang="en-GB" alt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with date specified in Multi-annual Indicative Programme (MIP) </a:t>
            </a:r>
          </a:p>
          <a:p>
            <a:endParaRPr lang="en-GB" altLang="en-US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GB" alt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Reviews </a:t>
            </a:r>
            <a:r>
              <a:rPr lang="en-GB" altLang="en-US" sz="2000" b="1" dirty="0" smtClean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allow for adapting MIP </a:t>
            </a:r>
            <a:r>
              <a:rPr lang="en-GB" alt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to changing country needs and priorities, JP &amp; division of labour</a:t>
            </a:r>
          </a:p>
          <a:p>
            <a:endParaRPr lang="en-GB" altLang="en-US" sz="2000" b="1" dirty="0" smtClean="0">
              <a:solidFill>
                <a:srgbClr val="FF66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GB" altLang="en-US" sz="2000" b="1" dirty="0" smtClean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Exception for two MIPs: </a:t>
            </a:r>
            <a:r>
              <a:rPr lang="en-GB" alt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JP starts 2013/14 and </a:t>
            </a:r>
            <a:r>
              <a:rPr lang="en-GB" altLang="en-US" sz="2000" b="1" dirty="0" smtClean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strong expectations </a:t>
            </a:r>
            <a:r>
              <a:rPr lang="en-GB" alt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at field level (credibility); </a:t>
            </a:r>
            <a:r>
              <a:rPr lang="en-GB" altLang="en-US" sz="2000" b="1" dirty="0" smtClean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 such cases</a:t>
            </a:r>
          </a:p>
          <a:p>
            <a:pPr marL="0" indent="0">
              <a:buNone/>
            </a:pPr>
            <a:r>
              <a:rPr lang="fr-BE" altLang="en-US" sz="2000" b="1" dirty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endParaRPr lang="en-GB" altLang="en-US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GB" altLang="en-US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For two MIPs:</a:t>
            </a:r>
            <a:endParaRPr lang="en-US" altLang="en-US" sz="2000" b="1" dirty="0" smtClean="0">
              <a:solidFill>
                <a:srgbClr val="FF66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0929118"/>
              </p:ext>
            </p:extLst>
          </p:nvPr>
        </p:nvGraphicFramePr>
        <p:xfrm>
          <a:off x="1979712" y="6165304"/>
          <a:ext cx="4876800" cy="600075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€ 280m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€ 120m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€ 160m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4193081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250825" y="1341438"/>
            <a:ext cx="8569325" cy="511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en-GB" altLang="en-US" sz="2400" b="1" dirty="0" smtClean="0">
                <a:solidFill>
                  <a:schemeClr val="hlink"/>
                </a:solidFill>
                <a:latin typeface="Verdana" pitchFamily="34" charset="0"/>
                <a:ea typeface="ＭＳ Ｐゴシック" pitchFamily="34" charset="-128"/>
              </a:rPr>
              <a:t>EU Procedure for JP document (1)</a:t>
            </a:r>
          </a:p>
          <a:p>
            <a:pPr algn="ctr" eaLnBrk="1" hangingPunct="1">
              <a:buClr>
                <a:schemeClr val="tx1"/>
              </a:buClr>
              <a:buFont typeface="Wingdings" pitchFamily="2" charset="2"/>
              <a:buNone/>
            </a:pPr>
            <a:endParaRPr lang="en-GB" altLang="en-US" sz="2400" dirty="0" smtClean="0">
              <a:solidFill>
                <a:schemeClr val="hlink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GB" altLang="en-US" sz="2000" dirty="0" smtClean="0">
                <a:latin typeface="Verdana" pitchFamily="34" charset="0"/>
              </a:rPr>
              <a:t>For EU (institutions) part in JP: </a:t>
            </a:r>
            <a:r>
              <a:rPr lang="en-GB" altLang="en-US" sz="2000" b="1" dirty="0" smtClean="0">
                <a:solidFill>
                  <a:srgbClr val="FF6600"/>
                </a:solidFill>
                <a:latin typeface="Verdana" pitchFamily="34" charset="0"/>
              </a:rPr>
              <a:t>same process /procedure applies </a:t>
            </a:r>
            <a:r>
              <a:rPr lang="en-GB" altLang="en-US" sz="2000" dirty="0" smtClean="0">
                <a:latin typeface="Verdana" pitchFamily="34" charset="0"/>
              </a:rPr>
              <a:t>as for a bilateral/single proposal without JP</a:t>
            </a:r>
          </a:p>
          <a:p>
            <a:pPr>
              <a:buFont typeface="Wingdings" pitchFamily="2" charset="2"/>
              <a:buChar char="Ø"/>
            </a:pPr>
            <a:endParaRPr lang="en-GB" altLang="en-US" sz="2000" dirty="0" smtClean="0">
              <a:latin typeface="Verdana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GB" altLang="en-US" sz="2000" dirty="0" smtClean="0">
                <a:latin typeface="Verdana" pitchFamily="34" charset="0"/>
              </a:rPr>
              <a:t>JP document </a:t>
            </a:r>
            <a:r>
              <a:rPr lang="en-GB" altLang="en-US" sz="2000" b="1" dirty="0" smtClean="0">
                <a:solidFill>
                  <a:srgbClr val="FF6600"/>
                </a:solidFill>
                <a:latin typeface="Verdana" pitchFamily="34" charset="0"/>
              </a:rPr>
              <a:t>in-country prepared under guidance of heads of missions</a:t>
            </a:r>
            <a:r>
              <a:rPr lang="en-GB" altLang="en-US" sz="2000" dirty="0" smtClean="0">
                <a:latin typeface="Verdana" pitchFamily="34" charset="0"/>
              </a:rPr>
              <a:t>; including required consultation (CSOs, etc.) </a:t>
            </a:r>
            <a:br>
              <a:rPr lang="en-GB" altLang="en-US" sz="2000" dirty="0" smtClean="0">
                <a:latin typeface="Verdana" pitchFamily="34" charset="0"/>
              </a:rPr>
            </a:br>
            <a:endParaRPr lang="en-GB" altLang="en-US" sz="2000" i="1" dirty="0" smtClean="0">
              <a:latin typeface="Verdana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GB" altLang="en-US" sz="2000" dirty="0" smtClean="0">
                <a:latin typeface="Verdana" pitchFamily="34" charset="0"/>
              </a:rPr>
              <a:t>Once agreed by EU </a:t>
            </a:r>
            <a:r>
              <a:rPr lang="en-GB" altLang="en-US" sz="2000" dirty="0" err="1" smtClean="0">
                <a:latin typeface="Verdana" pitchFamily="34" charset="0"/>
              </a:rPr>
              <a:t>HoMs</a:t>
            </a:r>
            <a:r>
              <a:rPr lang="en-GB" altLang="en-US" sz="2000" dirty="0" smtClean="0">
                <a:latin typeface="Verdana" pitchFamily="34" charset="0"/>
              </a:rPr>
              <a:t> JP doc to be </a:t>
            </a:r>
            <a:r>
              <a:rPr lang="en-GB" altLang="en-US" sz="2000" b="1" dirty="0" smtClean="0">
                <a:solidFill>
                  <a:srgbClr val="FF6600"/>
                </a:solidFill>
                <a:latin typeface="Verdana" pitchFamily="34" charset="0"/>
              </a:rPr>
              <a:t>sent to EEAS and Commission HQ; follow in-house assessment procedure</a:t>
            </a:r>
          </a:p>
          <a:p>
            <a:pPr>
              <a:buFont typeface="Wingdings" pitchFamily="2" charset="2"/>
              <a:buChar char="Ø"/>
            </a:pPr>
            <a:endParaRPr lang="en-GB" altLang="en-US" sz="2000" dirty="0" smtClean="0">
              <a:latin typeface="Verdana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GB" altLang="en-US" sz="2000" dirty="0" smtClean="0">
                <a:latin typeface="Verdana" pitchFamily="34" charset="0"/>
              </a:rPr>
              <a:t>EU </a:t>
            </a:r>
            <a:r>
              <a:rPr lang="en-GB" altLang="en-US" sz="2000" dirty="0" err="1" smtClean="0">
                <a:latin typeface="Verdana" pitchFamily="34" charset="0"/>
              </a:rPr>
              <a:t>HoD</a:t>
            </a:r>
            <a:r>
              <a:rPr lang="en-GB" altLang="en-US" sz="2000" dirty="0" smtClean="0">
                <a:latin typeface="Verdana" pitchFamily="34" charset="0"/>
              </a:rPr>
              <a:t> will see that </a:t>
            </a:r>
            <a:r>
              <a:rPr lang="en-GB" altLang="en-US" sz="2000" b="1" dirty="0" smtClean="0">
                <a:solidFill>
                  <a:srgbClr val="FF6600"/>
                </a:solidFill>
                <a:latin typeface="Verdana" pitchFamily="34" charset="0"/>
              </a:rPr>
              <a:t>MS and other donors handle the JP doc  through their own system</a:t>
            </a:r>
            <a:r>
              <a:rPr lang="en-GB" altLang="en-US" sz="2000" dirty="0" smtClean="0">
                <a:latin typeface="Verdana" pitchFamily="34" charset="0"/>
              </a:rPr>
              <a:t> (including role of capitals)</a:t>
            </a:r>
          </a:p>
          <a:p>
            <a:pPr>
              <a:buFont typeface="Wingdings" pitchFamily="2" charset="2"/>
              <a:buChar char="Ø"/>
            </a:pPr>
            <a:endParaRPr lang="en-GB" altLang="en-US" sz="2000" dirty="0" smtClean="0">
              <a:latin typeface="Verdana" pitchFamily="34" charset="0"/>
            </a:endParaRPr>
          </a:p>
          <a:p>
            <a:pPr>
              <a:buFont typeface="Wingdings" pitchFamily="2" charset="2"/>
              <a:buChar char="Ø"/>
            </a:pPr>
            <a:endParaRPr lang="en-GB" altLang="en-US" sz="2000" dirty="0" smtClean="0">
              <a:latin typeface="Arial" charset="0"/>
            </a:endParaRPr>
          </a:p>
          <a:p>
            <a:pPr>
              <a:buFont typeface="Wingdings" pitchFamily="2" charset="2"/>
              <a:buChar char="Ø"/>
            </a:pPr>
            <a:endParaRPr lang="en-GB" altLang="en-US" sz="2000" dirty="0" smtClean="0"/>
          </a:p>
          <a:p>
            <a:pPr lvl="1" eaLnBrk="1" hangingPunct="1">
              <a:buClr>
                <a:schemeClr val="tx1"/>
              </a:buClr>
              <a:buFont typeface="Wingdings" pitchFamily="2" charset="2"/>
              <a:buChar char="Ø"/>
            </a:pPr>
            <a:endParaRPr lang="en-GB" altLang="en-US" sz="2000" dirty="0" smtClean="0">
              <a:latin typeface="Arial" charset="0"/>
            </a:endParaRPr>
          </a:p>
          <a:p>
            <a:pPr lvl="1" eaLnBrk="1" hangingPunct="1">
              <a:buClr>
                <a:schemeClr val="tx1"/>
              </a:buClr>
              <a:buFont typeface="Wingdings" pitchFamily="2" charset="2"/>
              <a:buChar char="Ø"/>
            </a:pPr>
            <a:endParaRPr lang="en-GB" altLang="en-US" sz="1000" dirty="0" smtClean="0">
              <a:latin typeface="Arial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9358936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250825" y="1268413"/>
            <a:ext cx="8893175" cy="4679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en-GB" altLang="en-US" sz="2400" b="1" dirty="0" smtClean="0">
                <a:solidFill>
                  <a:schemeClr val="hlink"/>
                </a:solidFill>
                <a:latin typeface="Verdana" pitchFamily="34" charset="0"/>
                <a:ea typeface="ＭＳ Ｐゴシック" pitchFamily="34" charset="-128"/>
              </a:rPr>
              <a:t>EU Procedure for JP document (2)</a:t>
            </a:r>
          </a:p>
          <a:p>
            <a:pPr algn="ctr" eaLnBrk="1" hangingPunct="1">
              <a:buClr>
                <a:schemeClr val="tx1"/>
              </a:buClr>
              <a:buFont typeface="Wingdings" pitchFamily="2" charset="2"/>
              <a:buNone/>
            </a:pPr>
            <a:endParaRPr lang="en-GB" altLang="en-US" sz="2400" b="1" dirty="0" smtClean="0">
              <a:solidFill>
                <a:schemeClr val="hlink"/>
              </a:solidFill>
              <a:latin typeface="Verdana" pitchFamily="34" charset="0"/>
              <a:ea typeface="ＭＳ Ｐゴシック" pitchFamily="34" charset="-128"/>
            </a:endParaRPr>
          </a:p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dirty="0" smtClean="0">
                <a:latin typeface="Verdana" pitchFamily="34" charset="0"/>
              </a:rPr>
              <a:t>Following endorsement by HQs EU Del+ MS </a:t>
            </a:r>
            <a:r>
              <a:rPr lang="en-GB" altLang="en-US" sz="2000" b="1" dirty="0" smtClean="0">
                <a:solidFill>
                  <a:srgbClr val="FF6600"/>
                </a:solidFill>
                <a:latin typeface="Verdana" pitchFamily="34" charset="0"/>
              </a:rPr>
              <a:t>finalise JP in-country with partner country, then </a:t>
            </a:r>
            <a:r>
              <a:rPr lang="en-GB" altLang="en-US" sz="2000" dirty="0" err="1">
                <a:latin typeface="Verdana" pitchFamily="34" charset="0"/>
              </a:rPr>
              <a:t>HoMs</a:t>
            </a:r>
            <a:r>
              <a:rPr lang="en-GB" altLang="en-US" sz="2000" dirty="0">
                <a:latin typeface="Verdana" pitchFamily="34" charset="0"/>
              </a:rPr>
              <a:t> and if possible partner </a:t>
            </a:r>
            <a:r>
              <a:rPr lang="en-GB" altLang="en-US" sz="2000" dirty="0" smtClean="0">
                <a:latin typeface="Verdana" pitchFamily="34" charset="0"/>
              </a:rPr>
              <a:t>country </a:t>
            </a:r>
            <a:r>
              <a:rPr lang="en-GB" altLang="en-US" sz="2000" b="1" dirty="0" smtClean="0">
                <a:solidFill>
                  <a:srgbClr val="FF6600"/>
                </a:solidFill>
                <a:latin typeface="Verdana" pitchFamily="34" charset="0"/>
              </a:rPr>
              <a:t>initial JP document</a:t>
            </a:r>
            <a:endParaRPr lang="en-GB" altLang="en-US" sz="2000" dirty="0" smtClean="0">
              <a:latin typeface="Verdana" pitchFamily="34" charset="0"/>
            </a:endParaRPr>
          </a:p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err="1" smtClean="0">
                <a:solidFill>
                  <a:srgbClr val="FF6600"/>
                </a:solidFill>
                <a:latin typeface="Verdana" pitchFamily="34" charset="0"/>
              </a:rPr>
              <a:t>HoMs</a:t>
            </a:r>
            <a:r>
              <a:rPr lang="en-GB" altLang="en-US" sz="2000" b="1" dirty="0" smtClean="0">
                <a:solidFill>
                  <a:srgbClr val="FF6600"/>
                </a:solidFill>
                <a:latin typeface="Verdana" pitchFamily="34" charset="0"/>
              </a:rPr>
              <a:t> transmit </a:t>
            </a:r>
            <a:r>
              <a:rPr lang="en-GB" altLang="en-US" sz="2000" dirty="0" smtClean="0">
                <a:latin typeface="Verdana" pitchFamily="34" charset="0"/>
              </a:rPr>
              <a:t>final document </a:t>
            </a:r>
            <a:r>
              <a:rPr lang="en-GB" altLang="en-US" sz="2000" b="1" dirty="0" smtClean="0">
                <a:solidFill>
                  <a:srgbClr val="FF6600"/>
                </a:solidFill>
                <a:latin typeface="Verdana" pitchFamily="34" charset="0"/>
              </a:rPr>
              <a:t>to capitals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rgbClr val="FF6600"/>
                </a:solidFill>
                <a:latin typeface="Verdana" pitchFamily="34" charset="0"/>
              </a:rPr>
              <a:t>Adoption and formalisation according to individual donor procedures/requirements</a:t>
            </a:r>
            <a:r>
              <a:rPr lang="en-GB" altLang="en-US" sz="2000" b="1" dirty="0" smtClean="0">
                <a:latin typeface="Verdana" pitchFamily="34" charset="0"/>
              </a:rPr>
              <a:t/>
            </a:r>
            <a:br>
              <a:rPr lang="en-GB" altLang="en-US" sz="2000" b="1" dirty="0" smtClean="0">
                <a:latin typeface="Verdana" pitchFamily="34" charset="0"/>
              </a:rPr>
            </a:br>
            <a:r>
              <a:rPr lang="en-GB" altLang="en-US" sz="1600" i="1" dirty="0" smtClean="0">
                <a:latin typeface="Verdana" pitchFamily="34" charset="0"/>
              </a:rPr>
              <a:t>For the part of EU institutions, our own procedure applies – </a:t>
            </a:r>
            <a:r>
              <a:rPr lang="en-GB" altLang="en-US" sz="1600" i="1" dirty="0" err="1" smtClean="0">
                <a:latin typeface="Verdana" pitchFamily="34" charset="0"/>
              </a:rPr>
              <a:t>comitology</a:t>
            </a:r>
            <a:r>
              <a:rPr lang="en-GB" altLang="en-US" sz="1600" i="1" dirty="0" smtClean="0">
                <a:latin typeface="Verdana" pitchFamily="34" charset="0"/>
              </a:rPr>
              <a:t>/ management committee: same as for single programming doc, but takes account of MS’ and other donors' contributions</a:t>
            </a:r>
          </a:p>
          <a:p>
            <a:pPr marL="0" indent="0">
              <a:buNone/>
            </a:pPr>
            <a:endParaRPr lang="en-GB" altLang="en-US" sz="2000" dirty="0" smtClean="0"/>
          </a:p>
          <a:p>
            <a:pPr lvl="1" eaLnBrk="1" hangingPunct="1">
              <a:buClr>
                <a:schemeClr val="tx1"/>
              </a:buClr>
              <a:buFont typeface="Wingdings" pitchFamily="2" charset="2"/>
              <a:buChar char="Ø"/>
            </a:pPr>
            <a:endParaRPr lang="en-GB" altLang="en-US" sz="2000" dirty="0" smtClean="0">
              <a:latin typeface="Arial" charset="0"/>
            </a:endParaRPr>
          </a:p>
          <a:p>
            <a:pPr lvl="1" eaLnBrk="1" hangingPunct="1">
              <a:buClr>
                <a:schemeClr val="tx1"/>
              </a:buClr>
              <a:buFont typeface="Wingdings" pitchFamily="2" charset="2"/>
              <a:buChar char="Ø"/>
            </a:pPr>
            <a:endParaRPr lang="en-GB" altLang="en-US" sz="1000" dirty="0" smtClean="0">
              <a:latin typeface="Arial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2740139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250825" y="1268413"/>
            <a:ext cx="8893175" cy="4679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en-GB" altLang="en-US" sz="2400" b="1" dirty="0" smtClean="0">
                <a:solidFill>
                  <a:schemeClr val="hlink"/>
                </a:solidFill>
                <a:latin typeface="Verdana" pitchFamily="34" charset="0"/>
                <a:ea typeface="ＭＳ Ｐゴシック" pitchFamily="34" charset="-128"/>
              </a:rPr>
              <a:t>Approval/visibility</a:t>
            </a:r>
          </a:p>
          <a:p>
            <a:pPr algn="ctr"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en-GB" altLang="en-US" sz="2400" b="1" dirty="0" smtClean="0">
                <a:solidFill>
                  <a:schemeClr val="hlink"/>
                </a:solidFill>
                <a:latin typeface="Verdana" pitchFamily="34" charset="0"/>
                <a:ea typeface="ＭＳ Ｐゴシック" pitchFamily="34" charset="-128"/>
              </a:rPr>
              <a:t>Ethiopia Jan 2013</a:t>
            </a:r>
          </a:p>
          <a:p>
            <a:pPr marL="457200" lvl="1" indent="0" algn="ctr" eaLnBrk="1" hangingPunct="1">
              <a:buClr>
                <a:schemeClr val="tx1"/>
              </a:buClr>
              <a:buNone/>
            </a:pPr>
            <a:r>
              <a:rPr lang="en-GB" sz="2000" b="1" dirty="0" smtClean="0"/>
              <a:t>EUROPEAN </a:t>
            </a:r>
            <a:r>
              <a:rPr lang="en-GB" sz="2000" b="1" dirty="0"/>
              <a:t>UNION '+' JOINT COOPERATION STRATEGY FOR </a:t>
            </a:r>
            <a:r>
              <a:rPr lang="en-GB" sz="2000" b="1" dirty="0" smtClean="0"/>
              <a:t>ETHIOPIA</a:t>
            </a:r>
          </a:p>
          <a:p>
            <a:pPr lvl="1"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en-GB" sz="1800" dirty="0" smtClean="0"/>
              <a:t>EU</a:t>
            </a:r>
            <a:r>
              <a:rPr lang="en-GB" sz="1800" dirty="0"/>
              <a:t>+ </a:t>
            </a:r>
            <a:r>
              <a:rPr lang="en-GB" sz="1800" dirty="0" smtClean="0"/>
              <a:t>strategy "cleared" from respective Headquarters (information only to CODEV </a:t>
            </a:r>
            <a:r>
              <a:rPr lang="en-GB" sz="1800" dirty="0"/>
              <a:t>and </a:t>
            </a:r>
            <a:r>
              <a:rPr lang="en-GB" sz="1800" dirty="0" smtClean="0"/>
              <a:t>COAFR)</a:t>
            </a:r>
            <a:endParaRPr lang="en-GB" sz="1800" dirty="0"/>
          </a:p>
          <a:p>
            <a:pPr lvl="1"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en-GB" sz="1800" dirty="0"/>
              <a:t>Shared with but not endorsed by the Government </a:t>
            </a:r>
          </a:p>
          <a:p>
            <a:pPr lvl="1"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en-GB" sz="1800" dirty="0" smtClean="0"/>
              <a:t>Adopted </a:t>
            </a:r>
            <a:r>
              <a:rPr lang="en-GB" sz="1800" dirty="0"/>
              <a:t>formally on 27 January </a:t>
            </a:r>
            <a:r>
              <a:rPr lang="en-GB" sz="1800" dirty="0" smtClean="0"/>
              <a:t>2013  - public ceremony in the presence </a:t>
            </a:r>
            <a:r>
              <a:rPr lang="en-GB" sz="1800" dirty="0"/>
              <a:t>of Commissioner </a:t>
            </a:r>
            <a:r>
              <a:rPr lang="en-GB" sz="1800" dirty="0" err="1"/>
              <a:t>Piebalgs</a:t>
            </a:r>
            <a:r>
              <a:rPr lang="en-GB" sz="1800" dirty="0"/>
              <a:t> </a:t>
            </a:r>
          </a:p>
          <a:p>
            <a:pPr lvl="1"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en-GB" sz="1800" dirty="0" smtClean="0"/>
              <a:t>Breakfast </a:t>
            </a:r>
            <a:r>
              <a:rPr lang="en-GB" sz="1800" dirty="0"/>
              <a:t>lunch with all EU Ambassadors, Com </a:t>
            </a:r>
            <a:r>
              <a:rPr lang="en-GB" sz="1800" dirty="0" err="1"/>
              <a:t>Piebalgs</a:t>
            </a:r>
            <a:r>
              <a:rPr lang="en-GB" sz="1800" dirty="0"/>
              <a:t> and the two Ethiopian Ministers (Foreign Affairs and Finance</a:t>
            </a:r>
            <a:r>
              <a:rPr lang="en-GB" sz="1800" dirty="0" smtClean="0"/>
              <a:t>)</a:t>
            </a:r>
          </a:p>
          <a:p>
            <a:pPr lvl="1"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en-GB" sz="1800" dirty="0"/>
              <a:t>Then formally signed by Ambassadors</a:t>
            </a:r>
          </a:p>
          <a:p>
            <a:pPr lvl="1"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en-GB" sz="2000" b="1" i="1" dirty="0" err="1" smtClean="0"/>
              <a:t>Bottomline</a:t>
            </a:r>
            <a:r>
              <a:rPr lang="en-GB" sz="2000" b="1" i="1" dirty="0" smtClean="0"/>
              <a:t>: EU partners decided (not pressured by government) not </a:t>
            </a:r>
            <a:r>
              <a:rPr lang="en-GB" sz="2000" b="1" i="1" dirty="0"/>
              <a:t>to make public the analytical part </a:t>
            </a:r>
            <a:r>
              <a:rPr lang="en-GB" sz="2000" b="1" i="1" dirty="0" smtClean="0"/>
              <a:t> - this allowed all EU MS to write things clearly</a:t>
            </a:r>
          </a:p>
        </p:txBody>
      </p:sp>
    </p:spTree>
    <p:extLst>
      <p:ext uri="{BB962C8B-B14F-4D97-AF65-F5344CB8AC3E}">
        <p14:creationId xmlns:p14="http://schemas.microsoft.com/office/powerpoint/2010/main" val="456844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3145140"/>
            <a:ext cx="4839370" cy="3576863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188253"/>
            <a:ext cx="3545207" cy="2658905"/>
          </a:xfrm>
          <a:prstGeom prst="rect">
            <a:avLst/>
          </a:prstGeom>
        </p:spPr>
      </p:pic>
      <p:sp>
        <p:nvSpPr>
          <p:cNvPr id="12290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250825" y="1268413"/>
            <a:ext cx="8893175" cy="4679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en-GB" altLang="en-US" sz="2400" b="1" dirty="0" smtClean="0">
                <a:solidFill>
                  <a:schemeClr val="hlink"/>
                </a:solidFill>
                <a:latin typeface="Verdana" pitchFamily="34" charset="0"/>
                <a:ea typeface="ＭＳ Ｐゴシック" pitchFamily="34" charset="-128"/>
              </a:rPr>
              <a:t>Visibility - Namibia EU Joint Response Strategy  May 2014</a:t>
            </a:r>
          </a:p>
          <a:p>
            <a:pPr lvl="1"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en-GB" altLang="en-US" sz="2000" dirty="0" smtClean="0">
                <a:latin typeface="Arial" charset="0"/>
              </a:rPr>
              <a:t>EU+MS contribute N$3.7 </a:t>
            </a:r>
            <a:r>
              <a:rPr lang="en-GB" altLang="en-US" sz="2000" dirty="0" err="1" smtClean="0">
                <a:latin typeface="Arial" charset="0"/>
              </a:rPr>
              <a:t>bn</a:t>
            </a:r>
            <a:r>
              <a:rPr lang="en-GB" altLang="en-US" sz="2000" dirty="0" smtClean="0">
                <a:latin typeface="Arial" charset="0"/>
              </a:rPr>
              <a:t> = € 250 million</a:t>
            </a:r>
          </a:p>
          <a:p>
            <a:pPr lvl="1"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en-GB" altLang="en-US" sz="2000" dirty="0" smtClean="0">
                <a:latin typeface="Arial" charset="0"/>
              </a:rPr>
              <a:t>Public presentation – no initialling/signing</a:t>
            </a:r>
          </a:p>
          <a:p>
            <a:pPr lvl="1"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en-GB" altLang="en-US" sz="2000" dirty="0" smtClean="0">
                <a:latin typeface="Arial" charset="0"/>
              </a:rPr>
              <a:t>Active government intervention</a:t>
            </a:r>
          </a:p>
          <a:p>
            <a:pPr lvl="1"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en-GB" altLang="en-US" sz="2000" dirty="0" smtClean="0">
                <a:latin typeface="Arial" charset="0"/>
              </a:rPr>
              <a:t>Press coverage</a:t>
            </a:r>
          </a:p>
          <a:p>
            <a:pPr lvl="1" eaLnBrk="1" hangingPunct="1">
              <a:buClr>
                <a:schemeClr val="tx1"/>
              </a:buClr>
              <a:buFont typeface="Wingdings" pitchFamily="2" charset="2"/>
              <a:buChar char="Ø"/>
            </a:pPr>
            <a:endParaRPr lang="en-GB" altLang="en-US" sz="1000" dirty="0" smtClean="0">
              <a:latin typeface="Arial" charset="0"/>
              <a:ea typeface="ＭＳ Ｐゴシック" pitchFamily="34" charset="-128"/>
            </a:endParaRP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9951" y="2045249"/>
            <a:ext cx="2047707" cy="2895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342676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0" y="1268437"/>
            <a:ext cx="9144000" cy="360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 sz="2800" b="1" dirty="0" smtClean="0">
                <a:solidFill>
                  <a:srgbClr val="0000FF"/>
                </a:solidFill>
                <a:ea typeface="ＭＳ Ｐゴシック" pitchFamily="34" charset="-128"/>
              </a:rPr>
              <a:t>State of play: 55 countries (1)</a:t>
            </a:r>
            <a:r>
              <a:rPr lang="en-GB" altLang="en-US" sz="2400" b="1" dirty="0" smtClean="0">
                <a:solidFill>
                  <a:srgbClr val="003399"/>
                </a:solidFill>
                <a:ea typeface="ＭＳ Ｐゴシック" pitchFamily="34" charset="-128"/>
              </a:rPr>
              <a:t/>
            </a:r>
            <a:br>
              <a:rPr lang="en-GB" altLang="en-US" sz="2400" b="1" dirty="0" smtClean="0">
                <a:solidFill>
                  <a:srgbClr val="003399"/>
                </a:solidFill>
                <a:ea typeface="ＭＳ Ｐゴシック" pitchFamily="34" charset="-128"/>
              </a:rPr>
            </a:br>
            <a:r>
              <a:rPr lang="en-GB" altLang="en-US" sz="2400" b="1" dirty="0" smtClean="0">
                <a:solidFill>
                  <a:srgbClr val="003399"/>
                </a:solidFill>
                <a:ea typeface="ＭＳ Ｐゴシック" pitchFamily="34" charset="-128"/>
              </a:rPr>
              <a:t/>
            </a:r>
            <a:br>
              <a:rPr lang="en-GB" altLang="en-US" sz="2400" b="1" dirty="0" smtClean="0">
                <a:solidFill>
                  <a:srgbClr val="003399"/>
                </a:solidFill>
                <a:ea typeface="ＭＳ Ｐゴシック" pitchFamily="34" charset="-128"/>
              </a:rPr>
            </a:br>
            <a:endParaRPr lang="en-GB" altLang="en-US" sz="2800" b="1" dirty="0" smtClean="0">
              <a:solidFill>
                <a:srgbClr val="FF6600"/>
              </a:solidFill>
              <a:ea typeface="ＭＳ Ｐゴシック" pitchFamily="34" charset="-128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28575" y="1557338"/>
            <a:ext cx="8964613" cy="54721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Wingdings" pitchFamily="2" charset="2"/>
              <a:buChar char="Ø"/>
              <a:defRPr/>
            </a:pPr>
            <a:endParaRPr lang="en-GB" sz="1800" b="1" dirty="0" smtClean="0">
              <a:solidFill>
                <a:srgbClr val="FF6600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en-GB" sz="1800" b="1" dirty="0" smtClean="0">
                <a:ea typeface="Verdana" panose="020B0604030504040204" pitchFamily="34" charset="0"/>
                <a:cs typeface="Verdana" panose="020B0604030504040204" pitchFamily="34" charset="0"/>
              </a:rPr>
              <a:t>Progress in 34 countries:</a:t>
            </a:r>
          </a:p>
          <a:p>
            <a:pPr marL="0" indent="0">
              <a:buFont typeface="Arial" charset="0"/>
              <a:buNone/>
              <a:defRPr/>
            </a:pPr>
            <a:r>
              <a:rPr lang="en-GB" sz="1800" b="1" dirty="0" smtClean="0">
                <a:solidFill>
                  <a:srgbClr val="00B0F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GB" sz="1800" b="1" dirty="0">
              <a:solidFill>
                <a:srgbClr val="FF6600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en-GB" sz="1800" b="1" dirty="0" smtClean="0">
                <a:solidFill>
                  <a:srgbClr val="FF66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Joint Programming documents (12): 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en-GB" sz="1600" dirty="0" smtClean="0">
                <a:ea typeface="Verdana" panose="020B0604030504040204" pitchFamily="34" charset="0"/>
                <a:cs typeface="Verdana" panose="020B0604030504040204" pitchFamily="34" charset="0"/>
              </a:rPr>
              <a:t>2012-2013: </a:t>
            </a:r>
            <a:r>
              <a:rPr lang="en-GB" sz="1600" b="1" dirty="0" smtClean="0">
                <a:solidFill>
                  <a:srgbClr val="00FF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Ghana</a:t>
            </a:r>
            <a:r>
              <a:rPr lang="en-GB" sz="1600" dirty="0" smtClean="0">
                <a:ea typeface="Verdana" panose="020B0604030504040204" pitchFamily="34" charset="0"/>
                <a:cs typeface="Verdana" panose="020B0604030504040204" pitchFamily="34" charset="0"/>
              </a:rPr>
              <a:t>, Guatemala, Laos, Rwanda, South </a:t>
            </a:r>
            <a:r>
              <a:rPr lang="en-GB" sz="1600" dirty="0">
                <a:ea typeface="Verdana" panose="020B0604030504040204" pitchFamily="34" charset="0"/>
                <a:cs typeface="Verdana" panose="020B0604030504040204" pitchFamily="34" charset="0"/>
              </a:rPr>
              <a:t>Sudan </a:t>
            </a:r>
            <a:r>
              <a:rPr lang="en-GB" sz="1600" dirty="0" smtClean="0">
                <a:ea typeface="Verdana" panose="020B0604030504040204" pitchFamily="34" charset="0"/>
                <a:cs typeface="Verdana" panose="020B0604030504040204" pitchFamily="34" charset="0"/>
              </a:rPr>
              <a:t>(1st </a:t>
            </a:r>
            <a:r>
              <a:rPr lang="en-GB" sz="1600" dirty="0">
                <a:ea typeface="Verdana" panose="020B0604030504040204" pitchFamily="34" charset="0"/>
                <a:cs typeface="Verdana" panose="020B0604030504040204" pitchFamily="34" charset="0"/>
              </a:rPr>
              <a:t>phase)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en-GB" sz="1600" dirty="0" smtClean="0"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en-GB" sz="1600" baseline="30000" dirty="0" smtClean="0">
                <a:ea typeface="Verdana" panose="020B0604030504040204" pitchFamily="34" charset="0"/>
                <a:cs typeface="Verdana" panose="020B0604030504040204" pitchFamily="34" charset="0"/>
              </a:rPr>
              <a:t>st</a:t>
            </a:r>
            <a:r>
              <a:rPr lang="en-GB" sz="1600" dirty="0" smtClean="0">
                <a:ea typeface="Verdana" panose="020B0604030504040204" pitchFamily="34" charset="0"/>
                <a:cs typeface="Verdana" panose="020B0604030504040204" pitchFamily="34" charset="0"/>
              </a:rPr>
              <a:t> semester 2014: </a:t>
            </a:r>
            <a:r>
              <a:rPr lang="en-GB" sz="1600" dirty="0">
                <a:ea typeface="Verdana" panose="020B0604030504040204" pitchFamily="34" charset="0"/>
                <a:cs typeface="Verdana" panose="020B0604030504040204" pitchFamily="34" charset="0"/>
              </a:rPr>
              <a:t>Burma/Myanmar, </a:t>
            </a:r>
            <a:r>
              <a:rPr lang="en-GB" sz="1600" dirty="0" smtClean="0">
                <a:ea typeface="Verdana" panose="020B0604030504040204" pitchFamily="34" charset="0"/>
                <a:cs typeface="Verdana" panose="020B0604030504040204" pitchFamily="34" charset="0"/>
              </a:rPr>
              <a:t>Burundi</a:t>
            </a:r>
            <a:r>
              <a:rPr lang="en-GB" sz="16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GB" sz="1600" dirty="0" smtClean="0">
                <a:ea typeface="Verdana" panose="020B0604030504040204" pitchFamily="34" charset="0"/>
                <a:cs typeface="Verdana" panose="020B0604030504040204" pitchFamily="34" charset="0"/>
              </a:rPr>
              <a:t>Cambodia, Mali (1</a:t>
            </a:r>
            <a:r>
              <a:rPr lang="en-GB" sz="1600" baseline="30000" dirty="0" smtClean="0">
                <a:ea typeface="Verdana" panose="020B0604030504040204" pitchFamily="34" charset="0"/>
                <a:cs typeface="Verdana" panose="020B0604030504040204" pitchFamily="34" charset="0"/>
              </a:rPr>
              <a:t>st</a:t>
            </a:r>
            <a:r>
              <a:rPr lang="en-GB" sz="1600" dirty="0" smtClean="0">
                <a:ea typeface="Verdana" panose="020B0604030504040204" pitchFamily="34" charset="0"/>
                <a:cs typeface="Verdana" panose="020B0604030504040204" pitchFamily="34" charset="0"/>
              </a:rPr>
              <a:t> phase, short term), </a:t>
            </a:r>
            <a:r>
              <a:rPr lang="en-GB" sz="1600" dirty="0">
                <a:ea typeface="Verdana" panose="020B0604030504040204" pitchFamily="34" charset="0"/>
                <a:cs typeface="Verdana" panose="020B0604030504040204" pitchFamily="34" charset="0"/>
              </a:rPr>
              <a:t>Namibia, </a:t>
            </a:r>
            <a:r>
              <a:rPr lang="en-GB" sz="1600" dirty="0" smtClean="0">
                <a:ea typeface="Verdana" panose="020B0604030504040204" pitchFamily="34" charset="0"/>
                <a:cs typeface="Verdana" panose="020B0604030504040204" pitchFamily="34" charset="0"/>
              </a:rPr>
              <a:t>Paraguay, </a:t>
            </a:r>
            <a:r>
              <a:rPr lang="en-GB" sz="1600" b="1" dirty="0" smtClean="0">
                <a:solidFill>
                  <a:srgbClr val="00FF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Senegal</a:t>
            </a:r>
            <a:r>
              <a:rPr lang="en-GB" sz="1600" dirty="0" smtClean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GB" sz="1600" i="1" dirty="0" smtClean="0">
                <a:ea typeface="Verdana" panose="020B0604030504040204" pitchFamily="34" charset="0"/>
                <a:cs typeface="Verdana" panose="020B0604030504040204" pitchFamily="34" charset="0"/>
              </a:rPr>
              <a:t>(South Sudan (2nd phase))</a:t>
            </a:r>
          </a:p>
          <a:p>
            <a:pPr>
              <a:buFont typeface="Wingdings" pitchFamily="2" charset="2"/>
              <a:buChar char="Ø"/>
              <a:defRPr/>
            </a:pPr>
            <a:endParaRPr lang="en-GB" sz="14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en-GB" sz="1800" b="1" dirty="0" smtClean="0">
                <a:solidFill>
                  <a:srgbClr val="FF66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Joint analysis/response (9): 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en-GB" sz="1600" dirty="0" smtClean="0">
                <a:ea typeface="Verdana" panose="020B0604030504040204" pitchFamily="34" charset="0"/>
                <a:cs typeface="Verdana" panose="020B0604030504040204" pitchFamily="34" charset="0"/>
              </a:rPr>
              <a:t>Bangladesh (2014), Bolivia, Chad, Comoros (2014), Ethiopia</a:t>
            </a:r>
            <a:r>
              <a:rPr lang="en-GB" sz="16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GB" sz="1600" b="1" dirty="0" smtClean="0">
                <a:solidFill>
                  <a:srgbClr val="00FF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Cote d'Ivoire</a:t>
            </a:r>
            <a:r>
              <a:rPr lang="en-GB" sz="1600" dirty="0" smtClean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GB" sz="1600" b="1" dirty="0" smtClean="0">
                <a:solidFill>
                  <a:srgbClr val="00FF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Liberia (end 2014)</a:t>
            </a:r>
            <a:r>
              <a:rPr lang="en-GB" sz="1600" dirty="0" smtClean="0">
                <a:ea typeface="Verdana" panose="020B0604030504040204" pitchFamily="34" charset="0"/>
                <a:cs typeface="Verdana" panose="020B0604030504040204" pitchFamily="34" charset="0"/>
              </a:rPr>
              <a:t>, Kenya (2014), </a:t>
            </a:r>
            <a:r>
              <a:rPr lang="en-GB" sz="1600" b="1" dirty="0" smtClean="0">
                <a:solidFill>
                  <a:srgbClr val="00FF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Togo</a:t>
            </a:r>
            <a:endParaRPr lang="en-GB" sz="1600" b="1" i="1" dirty="0" smtClean="0">
              <a:solidFill>
                <a:srgbClr val="00FF00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Wingdings" pitchFamily="2" charset="2"/>
              <a:buChar char="Ø"/>
              <a:defRPr/>
            </a:pPr>
            <a:endParaRPr lang="en-GB" sz="1800" b="1" i="1" dirty="0">
              <a:solidFill>
                <a:srgbClr val="FF6600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en-GB" sz="1800" b="1" dirty="0" smtClean="0">
                <a:solidFill>
                  <a:srgbClr val="FF66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First preparatory work started (13): 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en-GB" sz="1600" dirty="0" smtClean="0">
                <a:ea typeface="Verdana" pitchFamily="34" charset="0"/>
                <a:cs typeface="Verdana" pitchFamily="34" charset="0"/>
              </a:rPr>
              <a:t>Algeria, Georgia, Honduras, </a:t>
            </a:r>
            <a:r>
              <a:rPr lang="en-GB" sz="1600" b="1" dirty="0" smtClean="0">
                <a:solidFill>
                  <a:srgbClr val="00FF00"/>
                </a:solidFill>
                <a:ea typeface="Verdana" pitchFamily="34" charset="0"/>
                <a:cs typeface="Verdana" pitchFamily="34" charset="0"/>
              </a:rPr>
              <a:t>Mauritania</a:t>
            </a:r>
            <a:r>
              <a:rPr lang="en-GB" sz="1600" dirty="0" smtClean="0">
                <a:ea typeface="Verdana" pitchFamily="34" charset="0"/>
                <a:cs typeface="Verdana" pitchFamily="34" charset="0"/>
              </a:rPr>
              <a:t>, Nepal, </a:t>
            </a:r>
            <a:r>
              <a:rPr lang="en-GB" sz="1600" b="1" dirty="0" smtClean="0">
                <a:solidFill>
                  <a:srgbClr val="00FF00"/>
                </a:solidFill>
                <a:ea typeface="Verdana" pitchFamily="34" charset="0"/>
                <a:cs typeface="Verdana" pitchFamily="34" charset="0"/>
              </a:rPr>
              <a:t>Niger</a:t>
            </a:r>
            <a:r>
              <a:rPr lang="en-GB" sz="1600" dirty="0" smtClean="0">
                <a:ea typeface="Verdana" pitchFamily="34" charset="0"/>
                <a:cs typeface="Verdana" pitchFamily="34" charset="0"/>
              </a:rPr>
              <a:t>, Nicaragua, Malawi, </a:t>
            </a:r>
            <a:r>
              <a:rPr lang="en-GB" sz="1600" dirty="0">
                <a:ea typeface="Verdana" pitchFamily="34" charset="0"/>
                <a:cs typeface="Verdana" pitchFamily="34" charset="0"/>
              </a:rPr>
              <a:t>Mozambique</a:t>
            </a:r>
            <a:r>
              <a:rPr lang="en-GB" sz="1600" dirty="0" smtClean="0">
                <a:ea typeface="Verdana" pitchFamily="34" charset="0"/>
                <a:cs typeface="Verdana" pitchFamily="34" charset="0"/>
              </a:rPr>
              <a:t>, Palestine, Tanzania, Uganda, Yemen</a:t>
            </a:r>
          </a:p>
          <a:p>
            <a:pPr>
              <a:buFont typeface="Wingdings" pitchFamily="2" charset="2"/>
              <a:buChar char="Ø"/>
              <a:defRPr/>
            </a:pPr>
            <a:endParaRPr lang="en-GB" sz="1800" b="1" dirty="0" smtClean="0">
              <a:solidFill>
                <a:srgbClr val="FF6600"/>
              </a:solidFill>
              <a:ea typeface="Verdana" pitchFamily="34" charset="0"/>
              <a:cs typeface="Verdana" pitchFamily="34" charset="0"/>
            </a:endParaRPr>
          </a:p>
          <a:p>
            <a:pPr lvl="1">
              <a:buFont typeface="Wingdings" pitchFamily="2" charset="2"/>
              <a:buChar char="Ø"/>
              <a:defRPr/>
            </a:pPr>
            <a:endParaRPr lang="en-GB" sz="1400" b="1" dirty="0" smtClean="0">
              <a:solidFill>
                <a:srgbClr val="FF6600"/>
              </a:solidFill>
              <a:ea typeface="Verdana" pitchFamily="34" charset="0"/>
              <a:cs typeface="Verdana" pitchFamily="34" charset="0"/>
            </a:endParaRPr>
          </a:p>
          <a:p>
            <a:pPr lvl="1">
              <a:buFont typeface="Wingdings" pitchFamily="2" charset="2"/>
              <a:buChar char="Ø"/>
              <a:defRPr/>
            </a:pPr>
            <a:endParaRPr lang="en-GB" sz="1400" b="1" dirty="0" smtClean="0">
              <a:solidFill>
                <a:srgbClr val="FF6600"/>
              </a:solidFill>
              <a:ea typeface="Verdana" pitchFamily="34" charset="0"/>
              <a:cs typeface="Verdana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en-GB" sz="1800" b="1" dirty="0">
              <a:solidFill>
                <a:srgbClr val="FF6600"/>
              </a:solidFill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4638690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0" y="1268437"/>
            <a:ext cx="9144000" cy="360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 sz="2800" b="1" dirty="0" smtClean="0">
                <a:solidFill>
                  <a:srgbClr val="0000FF"/>
                </a:solidFill>
                <a:ea typeface="ＭＳ Ｐゴシック" pitchFamily="34" charset="-128"/>
              </a:rPr>
              <a:t>State of play: 55 countries (2)</a:t>
            </a:r>
            <a:r>
              <a:rPr lang="en-GB" altLang="en-US" sz="2400" b="1" dirty="0" smtClean="0">
                <a:solidFill>
                  <a:srgbClr val="003399"/>
                </a:solidFill>
                <a:ea typeface="ＭＳ Ｐゴシック" pitchFamily="34" charset="-128"/>
              </a:rPr>
              <a:t/>
            </a:r>
            <a:br>
              <a:rPr lang="en-GB" altLang="en-US" sz="2400" b="1" dirty="0" smtClean="0">
                <a:solidFill>
                  <a:srgbClr val="003399"/>
                </a:solidFill>
                <a:ea typeface="ＭＳ Ｐゴシック" pitchFamily="34" charset="-128"/>
              </a:rPr>
            </a:br>
            <a:r>
              <a:rPr lang="en-GB" altLang="en-US" sz="2400" b="1" dirty="0" smtClean="0">
                <a:solidFill>
                  <a:srgbClr val="003399"/>
                </a:solidFill>
                <a:ea typeface="ＭＳ Ｐゴシック" pitchFamily="34" charset="-128"/>
              </a:rPr>
              <a:t/>
            </a:r>
            <a:br>
              <a:rPr lang="en-GB" altLang="en-US" sz="2400" b="1" dirty="0" smtClean="0">
                <a:solidFill>
                  <a:srgbClr val="003399"/>
                </a:solidFill>
                <a:ea typeface="ＭＳ Ｐゴシック" pitchFamily="34" charset="-128"/>
              </a:rPr>
            </a:br>
            <a:endParaRPr lang="en-GB" altLang="en-US" sz="2800" b="1" dirty="0" smtClean="0">
              <a:solidFill>
                <a:srgbClr val="FF6600"/>
              </a:solidFill>
              <a:ea typeface="ＭＳ Ｐゴシック" pitchFamily="34" charset="-128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539552" y="2132856"/>
            <a:ext cx="7920880" cy="288032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en-GB" sz="1800" b="1" dirty="0" smtClean="0">
                <a:ea typeface="Verdana" pitchFamily="34" charset="0"/>
                <a:cs typeface="Verdana" pitchFamily="34" charset="0"/>
              </a:rPr>
              <a:t>21 other countries: </a:t>
            </a:r>
            <a:endParaRPr lang="en-GB" sz="1800" b="1" dirty="0">
              <a:ea typeface="Verdana" pitchFamily="34" charset="0"/>
              <a:cs typeface="Verdana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en-GB" sz="1800" b="1" dirty="0" smtClean="0">
              <a:ea typeface="Verdana" pitchFamily="34" charset="0"/>
              <a:cs typeface="Verdana" pitchFamily="34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en-GB" sz="1800" b="1" dirty="0" smtClean="0">
                <a:solidFill>
                  <a:srgbClr val="FF6600"/>
                </a:solidFill>
                <a:ea typeface="Verdana" pitchFamily="34" charset="0"/>
                <a:cs typeface="Verdana" pitchFamily="34" charset="0"/>
              </a:rPr>
              <a:t>Countries that might start in 2015-17 (5):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en-GB" sz="1600" b="1" dirty="0" smtClean="0">
                <a:solidFill>
                  <a:srgbClr val="00FF00"/>
                </a:solidFill>
                <a:ea typeface="Verdana" pitchFamily="34" charset="0"/>
                <a:cs typeface="Verdana" pitchFamily="34" charset="0"/>
              </a:rPr>
              <a:t>Benin</a:t>
            </a:r>
            <a:r>
              <a:rPr lang="en-GB" sz="1600" dirty="0" smtClean="0">
                <a:ea typeface="Verdana" pitchFamily="34" charset="0"/>
                <a:cs typeface="Verdana" pitchFamily="34" charset="0"/>
              </a:rPr>
              <a:t>, </a:t>
            </a:r>
            <a:r>
              <a:rPr lang="en-GB" sz="1600" b="1" dirty="0" smtClean="0">
                <a:solidFill>
                  <a:srgbClr val="00FF00"/>
                </a:solidFill>
                <a:ea typeface="Verdana" pitchFamily="34" charset="0"/>
                <a:cs typeface="Verdana" pitchFamily="34" charset="0"/>
              </a:rPr>
              <a:t>Burkina Faso</a:t>
            </a:r>
            <a:r>
              <a:rPr lang="en-GB" sz="1600" dirty="0" smtClean="0">
                <a:ea typeface="Verdana" pitchFamily="34" charset="0"/>
                <a:cs typeface="Verdana" pitchFamily="34" charset="0"/>
              </a:rPr>
              <a:t>, </a:t>
            </a:r>
            <a:r>
              <a:rPr lang="en-GB" sz="1600" dirty="0">
                <a:ea typeface="Verdana" pitchFamily="34" charset="0"/>
                <a:cs typeface="Verdana" pitchFamily="34" charset="0"/>
              </a:rPr>
              <a:t>El </a:t>
            </a:r>
            <a:r>
              <a:rPr lang="en-GB" sz="1600" dirty="0" smtClean="0">
                <a:ea typeface="Verdana" pitchFamily="34" charset="0"/>
                <a:cs typeface="Verdana" pitchFamily="34" charset="0"/>
              </a:rPr>
              <a:t>Salvador, Sierra Leone, Philippines</a:t>
            </a:r>
          </a:p>
          <a:p>
            <a:pPr>
              <a:buFont typeface="Wingdings" pitchFamily="2" charset="2"/>
              <a:buChar char="Ø"/>
              <a:defRPr/>
            </a:pPr>
            <a:endParaRPr lang="en-GB" sz="1400" b="1" dirty="0">
              <a:solidFill>
                <a:srgbClr val="FF6600"/>
              </a:solidFill>
              <a:ea typeface="Verdana" pitchFamily="34" charset="0"/>
              <a:cs typeface="Verdana" pitchFamily="34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en-GB" sz="1800" b="1" dirty="0" smtClean="0">
                <a:solidFill>
                  <a:srgbClr val="FF66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Potential, but </a:t>
            </a:r>
            <a:r>
              <a:rPr lang="en-GB" sz="1800" b="1" dirty="0">
                <a:solidFill>
                  <a:srgbClr val="FF66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to be </a:t>
            </a:r>
            <a:r>
              <a:rPr lang="en-GB" sz="1800" b="1" dirty="0" smtClean="0">
                <a:solidFill>
                  <a:srgbClr val="FF66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decided/worked out (13):</a:t>
            </a:r>
            <a:endParaRPr lang="en-GB" sz="1800" b="1" dirty="0">
              <a:solidFill>
                <a:srgbClr val="FF6600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1">
              <a:buFont typeface="Wingdings" pitchFamily="2" charset="2"/>
              <a:buChar char="Ø"/>
              <a:defRPr/>
            </a:pPr>
            <a:r>
              <a:rPr lang="en-GB" sz="1600" dirty="0" smtClean="0">
                <a:ea typeface="Verdana" pitchFamily="34" charset="0"/>
                <a:cs typeface="Verdana" pitchFamily="34" charset="0"/>
              </a:rPr>
              <a:t>Afghanistan, Armenia, Egypt, Haiti, Jordan, Libya, Moldova, Morocco, Pakistan, Somalia, Tunisia, Vietnam, Zimbabwe </a:t>
            </a:r>
          </a:p>
          <a:p>
            <a:pPr>
              <a:buFont typeface="Wingdings" pitchFamily="2" charset="2"/>
              <a:buChar char="Ø"/>
              <a:defRPr/>
            </a:pPr>
            <a:endParaRPr lang="en-GB" sz="1800" b="1" dirty="0" smtClean="0">
              <a:solidFill>
                <a:srgbClr val="FF6600"/>
              </a:solidFill>
              <a:ea typeface="Verdana" pitchFamily="34" charset="0"/>
              <a:cs typeface="Verdana" pitchFamily="34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en-GB" sz="1800" b="1" dirty="0" smtClean="0">
                <a:solidFill>
                  <a:srgbClr val="FF6600"/>
                </a:solidFill>
                <a:ea typeface="Verdana" pitchFamily="34" charset="0"/>
                <a:cs typeface="Verdana" pitchFamily="34" charset="0"/>
              </a:rPr>
              <a:t>Not at this stage, to be reviewed (3):</a:t>
            </a:r>
            <a:endParaRPr lang="en-GB" sz="1800" b="1" dirty="0">
              <a:solidFill>
                <a:srgbClr val="FF6600"/>
              </a:solidFill>
              <a:ea typeface="Verdana" pitchFamily="34" charset="0"/>
              <a:cs typeface="Verdana" pitchFamily="34" charset="0"/>
            </a:endParaRPr>
          </a:p>
          <a:p>
            <a:pPr lvl="1">
              <a:buFont typeface="Wingdings" pitchFamily="2" charset="2"/>
              <a:buChar char="Ø"/>
              <a:defRPr/>
            </a:pPr>
            <a:r>
              <a:rPr lang="en-GB" sz="1600" dirty="0" smtClean="0">
                <a:ea typeface="Verdana" pitchFamily="34" charset="0"/>
                <a:cs typeface="Verdana" pitchFamily="34" charset="0"/>
              </a:rPr>
              <a:t>Timor </a:t>
            </a:r>
            <a:r>
              <a:rPr lang="en-GB" sz="1600" dirty="0" err="1" smtClean="0">
                <a:ea typeface="Verdana" pitchFamily="34" charset="0"/>
                <a:cs typeface="Verdana" pitchFamily="34" charset="0"/>
              </a:rPr>
              <a:t>Leste</a:t>
            </a:r>
            <a:r>
              <a:rPr lang="en-GB" sz="1600" dirty="0" smtClean="0">
                <a:ea typeface="Verdana" pitchFamily="34" charset="0"/>
                <a:cs typeface="Verdana" pitchFamily="34" charset="0"/>
              </a:rPr>
              <a:t>, Ukraine, Zambia </a:t>
            </a:r>
            <a:endParaRPr lang="en-GB" sz="1600" b="1" dirty="0" smtClean="0">
              <a:solidFill>
                <a:srgbClr val="33CC33"/>
              </a:solidFill>
              <a:ea typeface="Verdana" pitchFamily="34" charset="0"/>
              <a:cs typeface="Verdana" pitchFamily="34" charset="0"/>
            </a:endParaRPr>
          </a:p>
          <a:p>
            <a:pPr lvl="1">
              <a:buFont typeface="Wingdings" pitchFamily="2" charset="2"/>
              <a:buChar char="Ø"/>
              <a:defRPr/>
            </a:pPr>
            <a:endParaRPr lang="en-GB" sz="1800" b="1" dirty="0">
              <a:solidFill>
                <a:srgbClr val="33CC33"/>
              </a:solidFill>
              <a:ea typeface="Verdana" pitchFamily="34" charset="0"/>
              <a:cs typeface="Verdana" pitchFamily="34" charset="0"/>
            </a:endParaRPr>
          </a:p>
          <a:p>
            <a:pPr lvl="1">
              <a:buFont typeface="Wingdings" pitchFamily="2" charset="2"/>
              <a:buChar char="Ø"/>
              <a:defRPr/>
            </a:pPr>
            <a:endParaRPr lang="en-GB" sz="1400" dirty="0">
              <a:ea typeface="Verdana" pitchFamily="34" charset="0"/>
              <a:cs typeface="Verdana" pitchFamily="34" charset="0"/>
            </a:endParaRPr>
          </a:p>
          <a:p>
            <a:pPr lvl="1">
              <a:buFont typeface="Wingdings" pitchFamily="2" charset="2"/>
              <a:buChar char="Ø"/>
              <a:defRPr/>
            </a:pPr>
            <a:endParaRPr lang="en-GB" sz="1400" b="1" dirty="0" smtClean="0">
              <a:solidFill>
                <a:srgbClr val="FF6600"/>
              </a:solidFill>
              <a:ea typeface="Verdana" pitchFamily="34" charset="0"/>
              <a:cs typeface="Verdana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en-GB" sz="1800" b="1" dirty="0">
              <a:solidFill>
                <a:srgbClr val="FF6600"/>
              </a:solidFill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259632" y="5638824"/>
            <a:ext cx="6048672" cy="122413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800" dirty="0" smtClean="0">
                <a:solidFill>
                  <a:srgbClr val="FF66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Estimated share </a:t>
            </a:r>
            <a:r>
              <a:rPr lang="en-GB" sz="1800" dirty="0">
                <a:solidFill>
                  <a:srgbClr val="FF66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of </a:t>
            </a:r>
            <a:r>
              <a:rPr lang="en-GB" sz="1800" dirty="0" smtClean="0">
                <a:solidFill>
                  <a:srgbClr val="FF66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Joint Programming </a:t>
            </a:r>
            <a:r>
              <a:rPr lang="en-GB" sz="1800" dirty="0">
                <a:solidFill>
                  <a:srgbClr val="FF66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in </a:t>
            </a:r>
            <a:r>
              <a:rPr lang="en-GB" sz="1800" dirty="0" smtClean="0">
                <a:solidFill>
                  <a:srgbClr val="FF66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European Development Fund </a:t>
            </a:r>
            <a:r>
              <a:rPr lang="en-GB" sz="1800" dirty="0">
                <a:solidFill>
                  <a:srgbClr val="FF66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and </a:t>
            </a:r>
            <a:r>
              <a:rPr lang="en-GB" sz="1800" dirty="0" smtClean="0">
                <a:solidFill>
                  <a:srgbClr val="FF66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Development Cooperation Instrument: </a:t>
            </a:r>
          </a:p>
          <a:p>
            <a:pPr algn="ctr"/>
            <a:r>
              <a:rPr lang="en-GB" sz="1800" dirty="0" smtClean="0">
                <a:solidFill>
                  <a:srgbClr val="FF66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800" dirty="0" smtClean="0">
                <a:ea typeface="Verdana" panose="020B0604030504040204" pitchFamily="34" charset="0"/>
                <a:cs typeface="Verdana" panose="020B0604030504040204" pitchFamily="34" charset="0"/>
              </a:rPr>
              <a:t>60-70% </a:t>
            </a:r>
            <a:r>
              <a:rPr lang="en-GB" sz="1800" b="0" dirty="0" smtClean="0">
                <a:ea typeface="Verdana" panose="020B0604030504040204" pitchFamily="34" charset="0"/>
                <a:cs typeface="Verdana" panose="020B0604030504040204" pitchFamily="34" charset="0"/>
              </a:rPr>
              <a:t>(of bilateral envelopes)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2454837534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395288" y="1339850"/>
            <a:ext cx="8497887" cy="576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GB" sz="2800" b="1" dirty="0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  <a:t>Regional breakdown</a:t>
            </a:r>
            <a:br>
              <a:rPr lang="en-GB" sz="2800" b="1" dirty="0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</a:br>
            <a:r>
              <a:rPr lang="en-GB" sz="1200" dirty="0" smtClean="0"/>
              <a:t>Dark </a:t>
            </a:r>
            <a:r>
              <a:rPr lang="en-GB" sz="1200" dirty="0"/>
              <a:t>green = Joint programming agreed</a:t>
            </a:r>
            <a:br>
              <a:rPr lang="en-GB" sz="1200" dirty="0"/>
            </a:br>
            <a:r>
              <a:rPr lang="en-GB" sz="1200" dirty="0"/>
              <a:t>Middle dark = Potential, but not agreed yet</a:t>
            </a:r>
            <a:br>
              <a:rPr lang="en-GB" sz="1200" dirty="0"/>
            </a:br>
            <a:r>
              <a:rPr lang="en-GB" sz="1200" dirty="0"/>
              <a:t>Light green = No Joint Programming at this stage</a:t>
            </a:r>
            <a:r>
              <a:rPr lang="en-GB" sz="2800" dirty="0"/>
              <a:t/>
            </a:r>
            <a:br>
              <a:rPr lang="en-GB" sz="2800" dirty="0"/>
            </a:br>
            <a:endParaRPr lang="en-GB" sz="2800" b="1" dirty="0" smtClean="0">
              <a:solidFill>
                <a:srgbClr val="B85C00"/>
              </a:solidFill>
              <a:latin typeface="Verdana" pitchFamily="34" charset="0"/>
              <a:ea typeface="ＭＳ Ｐゴシック" pitchFamily="34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468313" y="1844675"/>
            <a:ext cx="8435975" cy="4681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990600" lvl="1" indent="-533400">
              <a:buFont typeface="Wingdings" pitchFamily="2" charset="2"/>
              <a:buChar char="Ø"/>
            </a:pPr>
            <a:endParaRPr lang="en-GB" sz="1800" dirty="0" smtClean="0">
              <a:latin typeface="Verdana" pitchFamily="34" charset="0"/>
            </a:endParaRPr>
          </a:p>
          <a:p>
            <a:pPr marL="990600" lvl="1" indent="-533400">
              <a:buFont typeface="Arial" charset="0"/>
              <a:buNone/>
            </a:pPr>
            <a:endParaRPr lang="en-GB" sz="1800" dirty="0" smtClean="0">
              <a:latin typeface="Verdana" pitchFamily="34" charset="0"/>
            </a:endParaRPr>
          </a:p>
          <a:p>
            <a:pPr marL="609600" indent="-609600" eaLnBrk="1" hangingPunct="1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endParaRPr lang="en-GB" sz="2000" b="1" dirty="0" smtClean="0">
              <a:latin typeface="Verdana" pitchFamily="34" charset="0"/>
            </a:endParaRPr>
          </a:p>
        </p:txBody>
      </p:sp>
      <p:graphicFrame>
        <p:nvGraphicFramePr>
          <p:cNvPr id="2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58367675"/>
              </p:ext>
            </p:extLst>
          </p:nvPr>
        </p:nvGraphicFramePr>
        <p:xfrm>
          <a:off x="827088" y="2057400"/>
          <a:ext cx="7632700" cy="3531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85893734"/>
              </p:ext>
            </p:extLst>
          </p:nvPr>
        </p:nvGraphicFramePr>
        <p:xfrm>
          <a:off x="755576" y="2780928"/>
          <a:ext cx="7776864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574879473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6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672274907"/>
              </p:ext>
            </p:extLst>
          </p:nvPr>
        </p:nvGraphicFramePr>
        <p:xfrm>
          <a:off x="468313" y="2060575"/>
          <a:ext cx="8435975" cy="4465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ctangle 2"/>
          <p:cNvSpPr/>
          <p:nvPr/>
        </p:nvSpPr>
        <p:spPr>
          <a:xfrm>
            <a:off x="1979712" y="1443841"/>
            <a:ext cx="55263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solidFill>
                  <a:srgbClr val="0000FF"/>
                </a:solidFill>
              </a:rPr>
              <a:t>Country type breakdown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393976380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395288" y="1339850"/>
            <a:ext cx="8229600" cy="64928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GB" sz="2800" b="1" dirty="0" smtClean="0">
                <a:solidFill>
                  <a:srgbClr val="0000FF"/>
                </a:solidFill>
              </a:rPr>
              <a:t>Political and Policy Framework</a:t>
            </a:r>
            <a:endParaRPr lang="en-GB" sz="2800" b="1" dirty="0" smtClean="0">
              <a:solidFill>
                <a:srgbClr val="0000FF"/>
              </a:solidFill>
              <a:latin typeface="Verdana" pitchFamily="34" charset="0"/>
              <a:ea typeface="ＭＳ Ｐゴシック" pitchFamily="34" charset="-128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457200" y="1989138"/>
            <a:ext cx="8229600" cy="4752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Ø"/>
            </a:pPr>
            <a:r>
              <a:rPr lang="en-GB" altLang="en-US" sz="2000" b="1" dirty="0">
                <a:solidFill>
                  <a:srgbClr val="FF6600"/>
                </a:solidFill>
              </a:rPr>
              <a:t>Common EU Position for </a:t>
            </a:r>
            <a:r>
              <a:rPr lang="en-GB" altLang="en-US" sz="2000" b="1" dirty="0" err="1" smtClean="0">
                <a:solidFill>
                  <a:srgbClr val="FF6600"/>
                </a:solidFill>
              </a:rPr>
              <a:t>Busan</a:t>
            </a:r>
            <a:r>
              <a:rPr lang="en-GB" altLang="en-US" sz="2000" b="1" dirty="0" smtClean="0">
                <a:solidFill>
                  <a:srgbClr val="FF6600"/>
                </a:solidFill>
              </a:rPr>
              <a:t>,</a:t>
            </a:r>
            <a:r>
              <a:rPr lang="en-GB" altLang="en-US" sz="2000" dirty="0" smtClean="0"/>
              <a:t> </a:t>
            </a:r>
            <a:r>
              <a:rPr lang="en-GB" altLang="en-US" sz="2000" dirty="0"/>
              <a:t>Council Conclusions 2011 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endParaRPr lang="en-GB" altLang="en-US" sz="1600" i="1" dirty="0" smtClean="0"/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en-GB" altLang="en-US" sz="1400" i="1" dirty="0" smtClean="0"/>
              <a:t>Specific </a:t>
            </a:r>
            <a:r>
              <a:rPr lang="en-GB" altLang="en-US" sz="1400" i="1" dirty="0"/>
              <a:t>annex </a:t>
            </a:r>
            <a:r>
              <a:rPr lang="en-GB" altLang="en-US" sz="1400" i="1" dirty="0" smtClean="0"/>
              <a:t>II on </a:t>
            </a:r>
            <a:r>
              <a:rPr lang="en-GB" altLang="en-US" sz="1400" i="1" dirty="0"/>
              <a:t>Joint programming </a:t>
            </a:r>
            <a:r>
              <a:rPr lang="en-GB" altLang="en-US" sz="1400" i="1" dirty="0" smtClean="0"/>
              <a:t>and its three key components ("</a:t>
            </a:r>
            <a:r>
              <a:rPr lang="en-GB" altLang="en-US" sz="1400" i="1" dirty="0"/>
              <a:t>European Union strengthening Joint Multi-annual </a:t>
            </a:r>
            <a:r>
              <a:rPr lang="en-GB" altLang="en-US" sz="1400" i="1" dirty="0" smtClean="0"/>
              <a:t>Programming")</a:t>
            </a:r>
            <a:endParaRPr lang="en-GB" altLang="en-US" sz="1400" i="1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en-GB" altLang="en-US" sz="2000" dirty="0">
              <a:latin typeface="Verdana" pitchFamily="34" charset="0"/>
              <a:ea typeface="ＭＳ Ｐゴシック" pitchFamily="34" charset="-128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GB" altLang="en-US" sz="2000" b="1" dirty="0" smtClean="0">
                <a:solidFill>
                  <a:srgbClr val="FF6600"/>
                </a:solidFill>
              </a:rPr>
              <a:t>Agenda for Change</a:t>
            </a:r>
            <a:r>
              <a:rPr lang="en-GB" altLang="en-US" sz="2000" dirty="0" smtClean="0">
                <a:solidFill>
                  <a:srgbClr val="FF6600"/>
                </a:solidFill>
              </a:rPr>
              <a:t>, </a:t>
            </a:r>
            <a:r>
              <a:rPr lang="en-GB" altLang="en-US" sz="2000" dirty="0" smtClean="0"/>
              <a:t>Council Conclusions 2012 </a:t>
            </a:r>
          </a:p>
          <a:p>
            <a:pPr>
              <a:buFont typeface="Wingdings" panose="05000000000000000000" pitchFamily="2" charset="2"/>
              <a:buChar char="Ø"/>
            </a:pPr>
            <a:endParaRPr lang="en-GB" altLang="en-US" sz="20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GB" altLang="en-US" sz="1400" i="1" dirty="0" smtClean="0"/>
              <a:t>"This process would result in a </a:t>
            </a:r>
            <a:r>
              <a:rPr lang="en-GB" altLang="en-US" sz="1400" b="1" i="1" dirty="0" smtClean="0"/>
              <a:t>single joint programming document </a:t>
            </a:r>
            <a:r>
              <a:rPr lang="en-GB" altLang="en-US" sz="1400" i="1" dirty="0" smtClean="0"/>
              <a:t>which should indicate the </a:t>
            </a:r>
            <a:r>
              <a:rPr lang="en-GB" altLang="en-US" sz="1400" b="1" i="1" dirty="0" err="1" smtClean="0"/>
              <a:t>sectoral</a:t>
            </a:r>
            <a:r>
              <a:rPr lang="en-GB" altLang="en-US" sz="1400" b="1" i="1" dirty="0" smtClean="0"/>
              <a:t> division of labour </a:t>
            </a:r>
            <a:r>
              <a:rPr lang="en-GB" altLang="en-US" sz="1400" i="1" dirty="0" smtClean="0"/>
              <a:t>and </a:t>
            </a:r>
            <a:r>
              <a:rPr lang="en-GB" altLang="en-US" sz="1400" b="1" i="1" dirty="0" smtClean="0"/>
              <a:t>financial allocations </a:t>
            </a:r>
            <a:r>
              <a:rPr lang="en-GB" altLang="en-US" sz="1400" i="1" dirty="0" smtClean="0"/>
              <a:t>per sector and donor. The EU and Member States should follow the document when devising their bilateral implementation plans. Participation should be open to non-EU donors committed to the process in a given country."</a:t>
            </a:r>
            <a:endParaRPr lang="en-GB" altLang="en-US" sz="1600" dirty="0" smtClean="0"/>
          </a:p>
          <a:p>
            <a:pPr eaLnBrk="1" hangingPunct="1"/>
            <a:endParaRPr lang="en-GB" alt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135222538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0" y="1196752"/>
            <a:ext cx="9144000" cy="648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 sz="2800" b="1" dirty="0" smtClean="0">
                <a:solidFill>
                  <a:srgbClr val="0000FF"/>
                </a:solidFill>
                <a:ea typeface="ＭＳ Ｐゴシック" pitchFamily="34" charset="-128"/>
              </a:rPr>
              <a:t>From Joint Programming towards </a:t>
            </a:r>
            <a:br>
              <a:rPr lang="en-GB" altLang="en-US" sz="2800" b="1" dirty="0" smtClean="0">
                <a:solidFill>
                  <a:srgbClr val="0000FF"/>
                </a:solidFill>
                <a:ea typeface="ＭＳ Ｐゴシック" pitchFamily="34" charset="-128"/>
              </a:rPr>
            </a:br>
            <a:r>
              <a:rPr lang="en-GB" altLang="en-US" sz="2800" b="1" dirty="0" smtClean="0">
                <a:solidFill>
                  <a:srgbClr val="0000FF"/>
                </a:solidFill>
                <a:ea typeface="ＭＳ Ｐゴシック" pitchFamily="34" charset="-128"/>
              </a:rPr>
              <a:t>joint implementation</a:t>
            </a:r>
            <a:r>
              <a:rPr lang="en-GB" altLang="en-US" sz="2800" b="1" dirty="0" smtClean="0">
                <a:solidFill>
                  <a:srgbClr val="003399"/>
                </a:solidFill>
                <a:ea typeface="ＭＳ Ｐゴシック" pitchFamily="34" charset="-128"/>
              </a:rPr>
              <a:t/>
            </a:r>
            <a:br>
              <a:rPr lang="en-GB" altLang="en-US" sz="2800" b="1" dirty="0" smtClean="0">
                <a:solidFill>
                  <a:srgbClr val="003399"/>
                </a:solidFill>
                <a:ea typeface="ＭＳ Ｐゴシック" pitchFamily="34" charset="-128"/>
              </a:rPr>
            </a:br>
            <a:endParaRPr lang="en-GB" altLang="en-US" sz="2800" b="1" dirty="0" smtClean="0">
              <a:solidFill>
                <a:srgbClr val="FF6600"/>
              </a:solidFill>
              <a:ea typeface="ＭＳ Ｐゴシック" pitchFamily="34" charset="-128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28575" y="1628801"/>
            <a:ext cx="8964613" cy="5400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Aft>
                <a:spcPts val="600"/>
              </a:spcAft>
              <a:buFont typeface="Wingdings" pitchFamily="2" charset="2"/>
              <a:buChar char="Ø"/>
            </a:pPr>
            <a:endParaRPr lang="en-GB" altLang="en-US" sz="1800" b="1" dirty="0" smtClean="0">
              <a:solidFill>
                <a:srgbClr val="FF66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GB" altLang="en-US" sz="1800" b="1" dirty="0" smtClean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Council conclusions Nov. 2011: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1600" i="1" dirty="0" smtClean="0"/>
              <a:t>'Joint </a:t>
            </a:r>
            <a:r>
              <a:rPr lang="en-GB" sz="1600" i="1" dirty="0"/>
              <a:t>programming does therefore not encompass bilateral implementation plans. It allows the </a:t>
            </a:r>
            <a:r>
              <a:rPr lang="en-GB" sz="1600" i="1" dirty="0" smtClean="0"/>
              <a:t>EU and </a:t>
            </a:r>
            <a:r>
              <a:rPr lang="en-GB" sz="1600" i="1" dirty="0"/>
              <a:t>the Member States to substitute their individual country strategies</a:t>
            </a:r>
            <a:r>
              <a:rPr lang="en-GB" sz="1600" i="1" dirty="0" smtClean="0"/>
              <a:t>.'</a:t>
            </a:r>
          </a:p>
          <a:p>
            <a:pPr lvl="1"/>
            <a:endParaRPr lang="en-GB" sz="1600" dirty="0"/>
          </a:p>
          <a:p>
            <a:pPr marL="400050">
              <a:buFont typeface="Wingdings" panose="05000000000000000000" pitchFamily="2" charset="2"/>
              <a:buChar char="Ø"/>
            </a:pPr>
            <a:r>
              <a:rPr lang="en-GB" altLang="en-US" sz="1800" b="1" dirty="0" smtClean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However, joint implementation is logical next step:</a:t>
            </a:r>
            <a:endParaRPr lang="en-GB" sz="18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1600" b="1" dirty="0" smtClean="0">
                <a:solidFill>
                  <a:srgbClr val="FF6600"/>
                </a:solidFill>
              </a:rPr>
              <a:t>EDF Regulation: 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GB" sz="1200" dirty="0" smtClean="0"/>
              <a:t>'and </a:t>
            </a:r>
            <a:r>
              <a:rPr lang="en-GB" sz="1200" dirty="0"/>
              <a:t>where appropriate joint results </a:t>
            </a:r>
            <a:r>
              <a:rPr lang="en-GB" sz="1200" dirty="0" smtClean="0"/>
              <a:t>framework;  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GB" sz="1200" dirty="0" smtClean="0"/>
              <a:t>'joint </a:t>
            </a:r>
            <a:r>
              <a:rPr lang="en-GB" sz="1200" dirty="0"/>
              <a:t>donor-wide missions and by the use of co-financing and delegated cooperation </a:t>
            </a:r>
            <a:r>
              <a:rPr lang="en-GB" sz="1200" dirty="0" smtClean="0"/>
              <a:t>arrangements';  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GB" sz="1200" dirty="0" smtClean="0"/>
              <a:t>where </a:t>
            </a:r>
            <a:r>
              <a:rPr lang="en-GB" sz="1200" dirty="0"/>
              <a:t>appropriate, seek to undertake joint evaluations with EU Member States, other donors and development partners</a:t>
            </a:r>
            <a:endParaRPr lang="en-GB" sz="1200" dirty="0" smtClean="0"/>
          </a:p>
          <a:p>
            <a:pPr lvl="1">
              <a:buFont typeface="Wingdings" panose="05000000000000000000" pitchFamily="2" charset="2"/>
              <a:buChar char="Ø"/>
            </a:pPr>
            <a:endParaRPr lang="en-GB" sz="16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1600" dirty="0" smtClean="0"/>
              <a:t>Joint Programming strategically </a:t>
            </a:r>
            <a:r>
              <a:rPr lang="en-GB" sz="1600" b="1" dirty="0" smtClean="0">
                <a:solidFill>
                  <a:srgbClr val="FF6600"/>
                </a:solidFill>
              </a:rPr>
              <a:t>paves the ground for joint implementation</a:t>
            </a:r>
            <a:r>
              <a:rPr lang="en-GB" sz="1600" dirty="0" smtClean="0"/>
              <a:t>, once division of labour has been decided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GB" sz="16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1600" b="1" dirty="0" smtClean="0">
                <a:solidFill>
                  <a:srgbClr val="FF6600"/>
                </a:solidFill>
              </a:rPr>
              <a:t>EU+MS expressed an interest</a:t>
            </a:r>
            <a:r>
              <a:rPr lang="en-GB" sz="1600" dirty="0" smtClean="0"/>
              <a:t>: Joint Programming workshops in Guatemala and Addis Ababa called for move towards joint implementation</a:t>
            </a:r>
            <a:endParaRPr lang="en-GB" altLang="en-US" sz="1600" dirty="0" smtClean="0">
              <a:ea typeface="Verdana" pitchFamily="34" charset="0"/>
              <a:cs typeface="Verdana" pitchFamily="34" charset="0"/>
            </a:endParaRPr>
          </a:p>
          <a:p>
            <a:pPr>
              <a:buFont typeface="Wingdings" pitchFamily="2" charset="2"/>
              <a:buChar char="Ø"/>
            </a:pPr>
            <a:endParaRPr lang="en-GB" altLang="en-US" sz="2000" dirty="0" smtClean="0"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3973399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7938" y="1268413"/>
            <a:ext cx="9144000" cy="86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eaLnBrk="1" hangingPunct="1"/>
            <a:r>
              <a:rPr lang="en-GB" altLang="en-US" sz="2800" b="1" dirty="0" smtClean="0">
                <a:solidFill>
                  <a:srgbClr val="0000FF"/>
                </a:solidFill>
                <a:ea typeface="ＭＳ Ｐゴシック" pitchFamily="34" charset="-128"/>
              </a:rPr>
              <a:t>Joint implementation: possible approaches</a:t>
            </a:r>
            <a:r>
              <a:rPr lang="en-GB" altLang="en-US" sz="2800" b="1" dirty="0" smtClean="0">
                <a:solidFill>
                  <a:srgbClr val="003399"/>
                </a:solidFill>
                <a:ea typeface="ＭＳ Ｐゴシック" pitchFamily="34" charset="-128"/>
              </a:rPr>
              <a:t/>
            </a:r>
            <a:br>
              <a:rPr lang="en-GB" altLang="en-US" sz="2800" b="1" dirty="0" smtClean="0">
                <a:solidFill>
                  <a:srgbClr val="003399"/>
                </a:solidFill>
                <a:ea typeface="ＭＳ Ｐゴシック" pitchFamily="34" charset="-128"/>
              </a:rPr>
            </a:br>
            <a:endParaRPr lang="en-GB" altLang="en-US" sz="2800" b="1" dirty="0" smtClean="0">
              <a:solidFill>
                <a:srgbClr val="FF6600"/>
              </a:solidFill>
              <a:ea typeface="ＭＳ Ｐゴシック" pitchFamily="34" charset="-128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28575" y="1412777"/>
            <a:ext cx="8964613" cy="5616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GB" altLang="en-US" sz="2000" b="1" dirty="0" smtClean="0">
              <a:solidFill>
                <a:srgbClr val="FF66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GB" altLang="en-US" sz="2000" b="1" dirty="0" smtClean="0">
              <a:solidFill>
                <a:srgbClr val="FF66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altLang="en-US" sz="2000" b="1" dirty="0" smtClean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Division </a:t>
            </a:r>
            <a:r>
              <a:rPr lang="en-GB" altLang="en-US" sz="2000" b="1" dirty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of labour within sectors:</a:t>
            </a:r>
            <a:r>
              <a:rPr lang="en-GB" altLang="en-US" sz="20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altLang="en-U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sector </a:t>
            </a:r>
            <a:r>
              <a:rPr lang="en-GB" alt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mapping; </a:t>
            </a:r>
            <a:r>
              <a:rPr lang="en-GB" altLang="en-U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who does </a:t>
            </a:r>
            <a:r>
              <a:rPr lang="en-GB" alt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what (best), donor roles (lead, active); managing exits; indicative allocations </a:t>
            </a:r>
            <a:r>
              <a:rPr lang="en-GB" alt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  <a:sym typeface="Wingdings" panose="05000000000000000000" pitchFamily="2" charset="2"/>
              </a:rPr>
              <a:t> Use toolkit on Division of Labour (June 2009)</a:t>
            </a:r>
            <a:endParaRPr lang="en-GB" altLang="en-U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altLang="en-US" sz="2000" b="1" dirty="0" smtClean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From sector coordination towards: 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alt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joint analysis/appraisals and sector response; joint aid modalities (budget support, pooled funding, delegated cooperation, trust funds); sector dialogue; work with non-EU donors</a:t>
            </a:r>
            <a:endParaRPr lang="en-GB" altLang="en-U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GB" altLang="en-US" sz="2000" b="1" dirty="0" smtClean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Joint sector results </a:t>
            </a:r>
            <a:r>
              <a:rPr lang="en-GB" altLang="en-US" sz="2000" b="1" dirty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frameworks:</a:t>
            </a:r>
            <a:r>
              <a:rPr lang="en-GB" altLang="en-US" sz="20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endParaRPr lang="en-GB" altLang="en-US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GB" alt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joint goals/indicators built </a:t>
            </a:r>
            <a:r>
              <a:rPr lang="en-GB" altLang="en-U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on partner country systems; </a:t>
            </a:r>
            <a:r>
              <a:rPr lang="en-GB" alt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joint monitoring, evaluation and reporting; ensure EU-visibility </a:t>
            </a:r>
            <a:endParaRPr lang="en-GB" altLang="en-US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altLang="en-US" sz="2000" b="1" dirty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Joint reporting on </a:t>
            </a:r>
            <a:r>
              <a:rPr lang="en-GB" altLang="en-US" sz="2000" b="1" dirty="0" smtClean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global funds: </a:t>
            </a:r>
            <a:endParaRPr lang="en-GB" altLang="en-US" sz="2000" b="1" dirty="0">
              <a:solidFill>
                <a:srgbClr val="FF66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alt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Example: EU+MS </a:t>
            </a:r>
            <a:r>
              <a:rPr lang="en-GB" altLang="en-U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large GAVI donor and Ethiopia important GAVI recipient -&gt; high quality feedback on GAVI performance from field</a:t>
            </a:r>
            <a:endParaRPr lang="en-GB" altLang="en-US" sz="1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GB" altLang="en-US" sz="2000" b="1" u="sng" dirty="0" smtClean="0">
              <a:solidFill>
                <a:srgbClr val="FF66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GB" altLang="en-US" sz="1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GB" altLang="en-US" sz="2000" b="1" dirty="0">
              <a:solidFill>
                <a:srgbClr val="FF66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GB" altLang="en-US" sz="1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4662812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395288" y="1339850"/>
            <a:ext cx="8497887" cy="576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eaLnBrk="1" hangingPunct="1"/>
            <a:r>
              <a:rPr lang="en-GB" altLang="en-US" sz="2400" b="1" dirty="0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  <a:t>HQ Support and Guidance: menu of options</a:t>
            </a:r>
            <a:br>
              <a:rPr lang="en-GB" altLang="en-US" sz="2400" b="1" dirty="0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</a:br>
            <a:endParaRPr lang="en-GB" altLang="en-US" sz="2400" b="1" dirty="0" smtClean="0">
              <a:solidFill>
                <a:srgbClr val="B85C00"/>
              </a:solidFill>
              <a:latin typeface="Verdana" pitchFamily="34" charset="0"/>
              <a:ea typeface="ＭＳ Ｐゴシック" pitchFamily="34" charset="-128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468313" y="1773238"/>
            <a:ext cx="8435975" cy="508476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990600" lvl="1" indent="-533400">
              <a:lnSpc>
                <a:spcPct val="150000"/>
              </a:lnSpc>
              <a:buFont typeface="Wingdings" pitchFamily="2" charset="2"/>
              <a:buChar char="Ø"/>
              <a:defRPr/>
            </a:pPr>
            <a:endParaRPr lang="en-GB" sz="1900" b="1" dirty="0" smtClean="0">
              <a:solidFill>
                <a:srgbClr val="FF6600"/>
              </a:solidFill>
              <a:latin typeface="Verdana" pitchFamily="34" charset="0"/>
            </a:endParaRPr>
          </a:p>
          <a:p>
            <a:pPr marL="990600" lvl="1" indent="-533400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en-GB" sz="1900" b="1" dirty="0" smtClean="0">
                <a:solidFill>
                  <a:srgbClr val="FF6600"/>
                </a:solidFill>
                <a:latin typeface="Verdana" pitchFamily="34" charset="0"/>
              </a:rPr>
              <a:t>Sharing of EU and Member States' JP Guidance</a:t>
            </a:r>
          </a:p>
          <a:p>
            <a:pPr marL="990600" lvl="1" indent="-533400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en-GB" sz="1900" b="1" dirty="0" smtClean="0">
                <a:solidFill>
                  <a:srgbClr val="FF6600"/>
                </a:solidFill>
                <a:latin typeface="Verdana" pitchFamily="34" charset="0"/>
              </a:rPr>
              <a:t>Training/Knowledge Sharing</a:t>
            </a:r>
            <a:r>
              <a:rPr lang="en-GB" sz="1900" b="1" dirty="0" smtClean="0">
                <a:latin typeface="Verdana" pitchFamily="34" charset="0"/>
              </a:rPr>
              <a:t> </a:t>
            </a:r>
            <a:endParaRPr lang="en-GB" sz="1900" dirty="0">
              <a:latin typeface="Verdana" pitchFamily="34" charset="0"/>
            </a:endParaRPr>
          </a:p>
          <a:p>
            <a:pPr marL="1390650" lvl="2" indent="-533400">
              <a:buFont typeface="Wingdings" pitchFamily="2" charset="2"/>
              <a:buChar char="Ø"/>
              <a:defRPr/>
            </a:pPr>
            <a:r>
              <a:rPr lang="en-GB" sz="1500" dirty="0" smtClean="0">
                <a:latin typeface="Verdana" pitchFamily="34" charset="0"/>
              </a:rPr>
              <a:t>EU staff training on JP, also open to EU Member States (Brussels)</a:t>
            </a:r>
          </a:p>
          <a:p>
            <a:pPr marL="1390650" lvl="2" indent="-533400">
              <a:buFont typeface="Wingdings" pitchFamily="2" charset="2"/>
              <a:buChar char="Ø"/>
              <a:defRPr/>
            </a:pPr>
            <a:r>
              <a:rPr lang="en-GB" sz="1500" dirty="0" smtClean="0">
                <a:latin typeface="Verdana" pitchFamily="34" charset="0"/>
              </a:rPr>
              <a:t>EEAS/Commission visits to MS capitals</a:t>
            </a:r>
          </a:p>
          <a:p>
            <a:pPr marL="1390650" lvl="2" indent="-533400">
              <a:buFont typeface="Wingdings" pitchFamily="2" charset="2"/>
              <a:buChar char="Ø"/>
              <a:defRPr/>
            </a:pPr>
            <a:r>
              <a:rPr lang="en-GB" sz="1500" dirty="0" smtClean="0">
                <a:latin typeface="Verdana" pitchFamily="34" charset="0"/>
              </a:rPr>
              <a:t>Regional workshops in 2014 (see next slide)</a:t>
            </a:r>
          </a:p>
          <a:p>
            <a:pPr marL="990600" lvl="1" indent="-533400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en-GB" sz="1900" b="1" dirty="0" smtClean="0">
                <a:solidFill>
                  <a:srgbClr val="FF6600"/>
                </a:solidFill>
                <a:latin typeface="Verdana" pitchFamily="34" charset="0"/>
              </a:rPr>
              <a:t>Country support missions by consultants</a:t>
            </a:r>
            <a:r>
              <a:rPr lang="en-GB" sz="1900" b="1" dirty="0" smtClean="0">
                <a:latin typeface="Verdana" pitchFamily="34" charset="0"/>
              </a:rPr>
              <a:t> </a:t>
            </a:r>
            <a:r>
              <a:rPr lang="en-GB" sz="1900" dirty="0" smtClean="0">
                <a:latin typeface="Verdana" pitchFamily="34" charset="0"/>
              </a:rPr>
              <a:t>– EU support programme</a:t>
            </a:r>
          </a:p>
          <a:p>
            <a:pPr marL="990600" lvl="1" indent="-533400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en-GB" sz="1900" b="1" dirty="0" smtClean="0">
                <a:solidFill>
                  <a:srgbClr val="FF6600"/>
                </a:solidFill>
                <a:latin typeface="Verdana" pitchFamily="34" charset="0"/>
              </a:rPr>
              <a:t>Sharing good practice</a:t>
            </a:r>
            <a:r>
              <a:rPr lang="en-GB" sz="1900" b="1" dirty="0" smtClean="0">
                <a:latin typeface="Verdana" pitchFamily="34" charset="0"/>
              </a:rPr>
              <a:t> </a:t>
            </a:r>
            <a:r>
              <a:rPr lang="en-GB" sz="1900" dirty="0" smtClean="0">
                <a:latin typeface="Verdana" pitchFamily="34" charset="0"/>
              </a:rPr>
              <a:t>through </a:t>
            </a:r>
            <a:r>
              <a:rPr lang="en-GB" sz="1900" dirty="0" smtClean="0">
                <a:latin typeface="Verdana" pitchFamily="34" charset="0"/>
                <a:hlinkClick r:id="rId3"/>
              </a:rPr>
              <a:t>capacity4dev.eu</a:t>
            </a:r>
            <a:endParaRPr lang="en-GB" sz="1900" dirty="0" smtClean="0">
              <a:latin typeface="Verdana" pitchFamily="34" charset="0"/>
            </a:endParaRPr>
          </a:p>
          <a:p>
            <a:pPr marL="457200" lvl="1" indent="0">
              <a:lnSpc>
                <a:spcPct val="150000"/>
              </a:lnSpc>
              <a:buFont typeface="Arial" charset="0"/>
              <a:buNone/>
              <a:defRPr/>
            </a:pPr>
            <a:endParaRPr lang="en-GB" sz="1900" b="1" dirty="0" smtClean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5650884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7938" y="1268413"/>
            <a:ext cx="9144000" cy="86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 sz="2800" b="1" smtClean="0">
                <a:solidFill>
                  <a:srgbClr val="0000FF"/>
                </a:solidFill>
                <a:ea typeface="ＭＳ Ｐゴシック" pitchFamily="34" charset="-128"/>
              </a:rPr>
              <a:t>Regional Joint Programming workshops</a:t>
            </a:r>
            <a:r>
              <a:rPr lang="en-GB" altLang="en-US" sz="2800" b="1" smtClean="0">
                <a:solidFill>
                  <a:srgbClr val="003399"/>
                </a:solidFill>
                <a:ea typeface="ＭＳ Ｐゴシック" pitchFamily="34" charset="-128"/>
              </a:rPr>
              <a:t/>
            </a:r>
            <a:br>
              <a:rPr lang="en-GB" altLang="en-US" sz="2800" b="1" smtClean="0">
                <a:solidFill>
                  <a:srgbClr val="003399"/>
                </a:solidFill>
                <a:ea typeface="ＭＳ Ｐゴシック" pitchFamily="34" charset="-128"/>
              </a:rPr>
            </a:br>
            <a:endParaRPr lang="en-GB" altLang="en-US" sz="2800" b="1" smtClean="0">
              <a:solidFill>
                <a:srgbClr val="FF6600"/>
              </a:solidFill>
              <a:ea typeface="ＭＳ Ｐゴシック" pitchFamily="34" charset="-128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28575" y="1700213"/>
            <a:ext cx="8964613" cy="5329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Aft>
                <a:spcPts val="600"/>
              </a:spcAft>
              <a:buFont typeface="Wingdings" pitchFamily="2" charset="2"/>
              <a:buChar char="Ø"/>
            </a:pPr>
            <a:endParaRPr lang="en-GB" altLang="en-US" sz="1800" b="1" dirty="0" smtClean="0">
              <a:solidFill>
                <a:srgbClr val="FF66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1800" b="1" dirty="0" smtClean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Objectives: </a:t>
            </a:r>
            <a:r>
              <a:rPr lang="en-GB" altLang="en-US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update from HQ; guidance; exchange experiences; address local challenges; identify good practice and support needed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1800" b="1" dirty="0" smtClean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Target group: </a:t>
            </a:r>
            <a:r>
              <a:rPr lang="en-GB" altLang="en-US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EU Delegations and MS embassies (</a:t>
            </a:r>
            <a:r>
              <a:rPr lang="en-GB" altLang="en-US" sz="1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HoCs</a:t>
            </a:r>
            <a:r>
              <a:rPr lang="en-GB" altLang="en-US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); also participation of EEAS, Commission and MS HQs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</a:pPr>
            <a:r>
              <a:rPr lang="en-GB" altLang="en-US" sz="1800" b="1" dirty="0" smtClean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Organisation: </a:t>
            </a:r>
            <a:r>
              <a:rPr lang="en-GB" altLang="en-US" sz="1800" dirty="0">
                <a:latin typeface="Verdana" pitchFamily="34" charset="0"/>
                <a:ea typeface="Verdana" pitchFamily="34" charset="0"/>
                <a:cs typeface="Verdana" pitchFamily="34" charset="0"/>
              </a:rPr>
              <a:t>EEAS &amp; </a:t>
            </a:r>
            <a:r>
              <a:rPr lang="en-GB" altLang="en-US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Commission Joint Programming &amp; geographical teams with hosting EU Delegations + MS</a:t>
            </a:r>
            <a:endParaRPr lang="en-GB" altLang="en-US" sz="1800" b="1" dirty="0" smtClean="0">
              <a:solidFill>
                <a:srgbClr val="FF66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GB" altLang="en-US" sz="1800" b="1" dirty="0" smtClean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Planning:</a:t>
            </a:r>
          </a:p>
          <a:p>
            <a:pPr lvl="1">
              <a:buFont typeface="Wingdings" pitchFamily="2" charset="2"/>
              <a:buChar char="Ø"/>
            </a:pPr>
            <a:r>
              <a:rPr lang="en-GB" altLang="en-US" sz="1600" b="1" dirty="0" smtClean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Latin America</a:t>
            </a:r>
            <a:r>
              <a:rPr lang="en-GB" alt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Guatemala, 20-21 January 2014 (support: Spain)</a:t>
            </a:r>
            <a:endParaRPr lang="en-GB" altLang="en-US" sz="1600" b="1" dirty="0" smtClean="0">
              <a:solidFill>
                <a:srgbClr val="FF66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GB" altLang="en-US" sz="1600" b="1" dirty="0" smtClean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Central, East &amp; Southern Africa</a:t>
            </a:r>
            <a:r>
              <a:rPr lang="en-GB" alt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Ethiopia, 13-14 March 2014 (support: Belgium and the Netherlands)</a:t>
            </a:r>
            <a:endParaRPr lang="en-GB" altLang="en-US" sz="1600" b="1" dirty="0" smtClean="0">
              <a:solidFill>
                <a:srgbClr val="FF66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GB" altLang="en-US" sz="1600" b="1" dirty="0" smtClean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West Africa</a:t>
            </a:r>
            <a:r>
              <a:rPr lang="en-GB" alt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Ivory Coast, 4-5 June 2014 (support: France)</a:t>
            </a:r>
          </a:p>
          <a:p>
            <a:pPr lvl="1">
              <a:buFont typeface="Wingdings" pitchFamily="2" charset="2"/>
              <a:buChar char="Ø"/>
            </a:pPr>
            <a:r>
              <a:rPr lang="en-GB" altLang="en-US" sz="1600" b="1" dirty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Asia</a:t>
            </a:r>
            <a:r>
              <a:rPr lang="en-GB" altLang="en-U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GB" alt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Burma/Myanmar, February 2015 (support</a:t>
            </a:r>
            <a:r>
              <a:rPr lang="en-GB" altLang="en-US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: Germany)</a:t>
            </a:r>
            <a:endParaRPr lang="en-GB" altLang="en-US" sz="1600" b="1" dirty="0">
              <a:solidFill>
                <a:srgbClr val="FF66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GB" altLang="en-US" sz="1600" b="1" dirty="0" smtClean="0">
                <a:solidFill>
                  <a:srgbClr val="FF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Neighbourhood</a:t>
            </a:r>
            <a:r>
              <a:rPr lang="en-GB" alt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venues and date </a:t>
            </a:r>
            <a:r>
              <a:rPr lang="en-GB" altLang="en-US" sz="16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tbc</a:t>
            </a:r>
            <a:r>
              <a:rPr lang="en-GB" altLang="en-US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(support: Sweden for East Neighbourhood)</a:t>
            </a:r>
          </a:p>
          <a:p>
            <a:pPr>
              <a:buFont typeface="Wingdings" pitchFamily="2" charset="2"/>
              <a:buChar char="Ø"/>
            </a:pPr>
            <a:endParaRPr lang="en-GB" altLang="en-US" sz="2000" dirty="0" smtClean="0"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9911037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395288" y="1412875"/>
            <a:ext cx="8497887" cy="576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 sz="2800" b="1" dirty="0" smtClean="0">
                <a:solidFill>
                  <a:srgbClr val="0000FF"/>
                </a:solidFill>
                <a:ea typeface="ＭＳ Ｐゴシック" pitchFamily="34" charset="-128"/>
              </a:rPr>
              <a:t>The way forward</a:t>
            </a:r>
            <a:br>
              <a:rPr lang="en-GB" altLang="en-US" sz="2800" b="1" dirty="0" smtClean="0">
                <a:solidFill>
                  <a:srgbClr val="0000FF"/>
                </a:solidFill>
                <a:ea typeface="ＭＳ Ｐゴシック" pitchFamily="34" charset="-128"/>
              </a:rPr>
            </a:br>
            <a:endParaRPr lang="en-GB" altLang="en-US" sz="3000" b="1" dirty="0" smtClean="0">
              <a:solidFill>
                <a:srgbClr val="B85C00"/>
              </a:solidFill>
              <a:ea typeface="ＭＳ Ｐゴシック" pitchFamily="34" charset="-128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395536" y="2132856"/>
            <a:ext cx="8136904" cy="302433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1314450" lvl="2" indent="-457200">
              <a:buFont typeface="Calibri" pitchFamily="34" charset="0"/>
              <a:buAutoNum type="arabicPeriod"/>
              <a:defRPr/>
            </a:pPr>
            <a:endParaRPr lang="en-GB" sz="1600" dirty="0" smtClean="0"/>
          </a:p>
          <a:p>
            <a:pPr marL="914400" lvl="1" indent="-457200">
              <a:buFont typeface="Calibri" pitchFamily="34" charset="0"/>
              <a:buAutoNum type="arabicPeriod"/>
              <a:defRPr/>
            </a:pPr>
            <a:r>
              <a:rPr lang="en-GB" sz="2000" dirty="0"/>
              <a:t>Focus on </a:t>
            </a:r>
            <a:r>
              <a:rPr lang="en-GB" sz="2000" b="1" dirty="0">
                <a:solidFill>
                  <a:srgbClr val="FF6600"/>
                </a:solidFill>
              </a:rPr>
              <a:t>actual implementation by EU and </a:t>
            </a:r>
            <a:r>
              <a:rPr lang="en-GB" sz="2000" b="1" dirty="0" smtClean="0">
                <a:solidFill>
                  <a:srgbClr val="FF6600"/>
                </a:solidFill>
              </a:rPr>
              <a:t>MS; from Mexico Communique: </a:t>
            </a:r>
            <a:endParaRPr lang="en-GB" sz="2000" b="1" dirty="0">
              <a:solidFill>
                <a:srgbClr val="FF6600"/>
              </a:solidFill>
            </a:endParaRPr>
          </a:p>
          <a:p>
            <a:pPr lvl="2"/>
            <a:r>
              <a:rPr lang="en-GB" sz="1200" dirty="0"/>
              <a:t>Promoting the extension of joint programming processes to more partner countries </a:t>
            </a:r>
            <a:r>
              <a:rPr lang="en-GB" sz="1200" dirty="0" smtClean="0"/>
              <a:t>and other </a:t>
            </a:r>
            <a:r>
              <a:rPr lang="en-GB" sz="1200" dirty="0"/>
              <a:t>development partners to make full use of its potential, with a view to having </a:t>
            </a:r>
            <a:r>
              <a:rPr lang="en-GB" sz="1200" dirty="0" smtClean="0"/>
              <a:t>joint programming </a:t>
            </a:r>
            <a:r>
              <a:rPr lang="en-GB" sz="1200" dirty="0"/>
              <a:t>processes operational in 40 or more partner countries by 2017;</a:t>
            </a:r>
          </a:p>
          <a:p>
            <a:pPr lvl="2"/>
            <a:r>
              <a:rPr lang="en-GB" sz="1200" dirty="0" smtClean="0"/>
              <a:t>EU </a:t>
            </a:r>
            <a:r>
              <a:rPr lang="en-GB" sz="1200" dirty="0"/>
              <a:t>guidance issued by the end of 2014 and regional seminars on joint programming held </a:t>
            </a:r>
            <a:r>
              <a:rPr lang="en-GB" sz="1200" dirty="0" smtClean="0"/>
              <a:t>in five </a:t>
            </a:r>
            <a:r>
              <a:rPr lang="en-GB" sz="1200" dirty="0"/>
              <a:t>regions by mid-2015.</a:t>
            </a:r>
            <a:endParaRPr lang="en-GB" sz="1200" b="1" dirty="0">
              <a:solidFill>
                <a:srgbClr val="FF6600"/>
              </a:solidFill>
            </a:endParaRPr>
          </a:p>
          <a:p>
            <a:pPr marL="914400" lvl="1" indent="-457200">
              <a:buFont typeface="Calibri" pitchFamily="34" charset="0"/>
              <a:buAutoNum type="arabicPeriod"/>
              <a:defRPr/>
            </a:pPr>
            <a:endParaRPr lang="en-GB" sz="2000" dirty="0" smtClean="0"/>
          </a:p>
          <a:p>
            <a:pPr marL="914400" lvl="1" indent="-457200">
              <a:buFont typeface="Calibri" pitchFamily="34" charset="0"/>
              <a:buAutoNum type="arabicPeriod"/>
              <a:defRPr/>
            </a:pPr>
            <a:r>
              <a:rPr lang="en-GB" sz="2000" dirty="0" smtClean="0"/>
              <a:t>Keep </a:t>
            </a:r>
            <a:r>
              <a:rPr lang="en-GB" sz="2000" b="1" dirty="0" smtClean="0">
                <a:solidFill>
                  <a:srgbClr val="FF6600"/>
                </a:solidFill>
              </a:rPr>
              <a:t>political momentum in EU and MS</a:t>
            </a:r>
            <a:r>
              <a:rPr lang="en-GB" sz="2000" dirty="0" smtClean="0"/>
              <a:t/>
            </a:r>
            <a:br>
              <a:rPr lang="en-GB" sz="2000" dirty="0" smtClean="0"/>
            </a:br>
            <a:r>
              <a:rPr lang="en-GB" sz="2000" dirty="0" smtClean="0"/>
              <a:t>at Council, EU Directors General, Technical Seminars</a:t>
            </a:r>
          </a:p>
          <a:p>
            <a:pPr marL="914400" lvl="1" indent="-457200">
              <a:buFont typeface="Calibri" pitchFamily="34" charset="0"/>
              <a:buAutoNum type="arabicPeriod"/>
              <a:defRPr/>
            </a:pPr>
            <a:endParaRPr lang="en-GB" sz="2000" dirty="0" smtClean="0"/>
          </a:p>
          <a:p>
            <a:pPr marL="914400" lvl="1" indent="-457200">
              <a:buFont typeface="Calibri" pitchFamily="34" charset="0"/>
              <a:buAutoNum type="arabicPeriod"/>
              <a:defRPr/>
            </a:pPr>
            <a:endParaRPr lang="en-GB" sz="2000" dirty="0" smtClean="0"/>
          </a:p>
          <a:p>
            <a:pPr marL="914400" lvl="1" indent="-457200">
              <a:buFont typeface="Calibri" pitchFamily="34" charset="0"/>
              <a:buAutoNum type="arabicPeriod"/>
              <a:defRPr/>
            </a:pPr>
            <a:endParaRPr lang="en-GB" sz="2000" dirty="0" smtClean="0"/>
          </a:p>
          <a:p>
            <a:pPr marL="857250" lvl="2" indent="0">
              <a:buFont typeface="Arial" charset="0"/>
              <a:buNone/>
              <a:defRPr/>
            </a:pPr>
            <a:r>
              <a:rPr lang="en-GB" sz="1400" i="1" dirty="0" smtClean="0"/>
              <a:t/>
            </a:r>
            <a:br>
              <a:rPr lang="en-GB" sz="1400" i="1" dirty="0" smtClean="0"/>
            </a:br>
            <a:endParaRPr lang="en-GB" sz="1200" b="1" i="1" dirty="0" smtClean="0"/>
          </a:p>
        </p:txBody>
      </p:sp>
    </p:spTree>
    <p:extLst>
      <p:ext uri="{BB962C8B-B14F-4D97-AF65-F5344CB8AC3E}">
        <p14:creationId xmlns:p14="http://schemas.microsoft.com/office/powerpoint/2010/main" val="1352740787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8"/>
          <p:cNvSpPr txBox="1">
            <a:spLocks noGrp="1"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>
              <a:solidFill>
                <a:schemeClr val="bg1"/>
              </a:solidFill>
            </a:endParaRPr>
          </a:p>
        </p:txBody>
      </p:sp>
      <p:sp>
        <p:nvSpPr>
          <p:cNvPr id="26627" name="Rectangle 5"/>
          <p:cNvSpPr>
            <a:spLocks noChangeArrowheads="1"/>
          </p:cNvSpPr>
          <p:nvPr/>
        </p:nvSpPr>
        <p:spPr bwMode="auto">
          <a:xfrm>
            <a:off x="0" y="1385888"/>
            <a:ext cx="9144000" cy="5472112"/>
          </a:xfrm>
          <a:prstGeom prst="rect">
            <a:avLst/>
          </a:prstGeom>
          <a:solidFill>
            <a:srgbClr val="00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3175" algn="ctr">
              <a:defRPr/>
            </a:pPr>
            <a:endParaRPr lang="en-GB" sz="3600" b="0" dirty="0">
              <a:solidFill>
                <a:srgbClr val="ECFE06"/>
              </a:solidFill>
            </a:endParaRPr>
          </a:p>
          <a:p>
            <a:pPr marL="3175" algn="ctr">
              <a:defRPr/>
            </a:pPr>
            <a:endParaRPr lang="en-GB" sz="2000" b="0" dirty="0">
              <a:solidFill>
                <a:schemeClr val="accent6"/>
              </a:solidFill>
            </a:endParaRPr>
          </a:p>
          <a:p>
            <a:pPr marL="3175" algn="ctr">
              <a:defRPr/>
            </a:pPr>
            <a:r>
              <a:rPr lang="en-GB" sz="3600" dirty="0">
                <a:solidFill>
                  <a:schemeClr val="accent6"/>
                </a:solidFill>
              </a:rPr>
              <a:t>Further info on:</a:t>
            </a:r>
          </a:p>
          <a:p>
            <a:pPr marL="3175" algn="ctr">
              <a:defRPr/>
            </a:pPr>
            <a:r>
              <a:rPr lang="en-GB" sz="3600" dirty="0">
                <a:solidFill>
                  <a:schemeClr val="accent6"/>
                </a:solidFill>
              </a:rPr>
              <a:t>http://capacity4dev.ec.europa.eu/joint-programming</a:t>
            </a:r>
            <a:r>
              <a:rPr lang="en-GB" sz="3600" dirty="0">
                <a:solidFill>
                  <a:srgbClr val="FFFF00"/>
                </a:solidFill>
              </a:rPr>
              <a:t> </a:t>
            </a:r>
            <a:endParaRPr lang="en-GB" sz="3600" dirty="0" smtClean="0">
              <a:solidFill>
                <a:srgbClr val="FFFF00"/>
              </a:solidFill>
            </a:endParaRPr>
          </a:p>
          <a:p>
            <a:pPr marL="3175" algn="ctr">
              <a:defRPr/>
            </a:pPr>
            <a:endParaRPr lang="en-GB" sz="3600" dirty="0">
              <a:solidFill>
                <a:srgbClr val="FFFF00"/>
              </a:solidFill>
            </a:endParaRPr>
          </a:p>
          <a:p>
            <a:pPr marL="3175" algn="ctr">
              <a:defRPr/>
            </a:pPr>
            <a:r>
              <a:rPr lang="en-GB" sz="3600" dirty="0">
                <a:solidFill>
                  <a:srgbClr val="FFFF00"/>
                </a:solidFill>
              </a:rPr>
              <a:t>Write to </a:t>
            </a:r>
            <a:endParaRPr lang="en-GB" sz="3600" dirty="0" smtClean="0">
              <a:solidFill>
                <a:srgbClr val="FFFF00"/>
              </a:solidFill>
            </a:endParaRPr>
          </a:p>
          <a:p>
            <a:pPr marL="3175" algn="ctr">
              <a:defRPr/>
            </a:pPr>
            <a:r>
              <a:rPr lang="en-GB" sz="3600" dirty="0" smtClean="0">
                <a:solidFill>
                  <a:srgbClr val="FFFF00"/>
                </a:solidFill>
              </a:rPr>
              <a:t>europeaid-A2@ec.europa.eu </a:t>
            </a:r>
          </a:p>
          <a:p>
            <a:pPr marL="3175" algn="ctr">
              <a:defRPr/>
            </a:pPr>
            <a:r>
              <a:rPr lang="en-GB" sz="3600" dirty="0" smtClean="0">
                <a:solidFill>
                  <a:srgbClr val="FFFF00"/>
                </a:solidFill>
              </a:rPr>
              <a:t>to </a:t>
            </a:r>
            <a:r>
              <a:rPr lang="en-GB" sz="3600" dirty="0">
                <a:solidFill>
                  <a:srgbClr val="FFFF00"/>
                </a:solidFill>
              </a:rPr>
              <a:t>register</a:t>
            </a:r>
          </a:p>
          <a:p>
            <a:pPr marL="3175" algn="ctr">
              <a:defRPr/>
            </a:pPr>
            <a:r>
              <a:rPr lang="en-GB" sz="3600" dirty="0"/>
              <a:t/>
            </a:r>
            <a:br>
              <a:rPr lang="en-GB" sz="3600" dirty="0"/>
            </a:br>
            <a:r>
              <a:rPr lang="en-GB" sz="3600" dirty="0"/>
              <a:t/>
            </a:r>
            <a:br>
              <a:rPr lang="en-GB" sz="3600" dirty="0"/>
            </a:br>
            <a:endParaRPr lang="en-GB" sz="3600" b="0" dirty="0">
              <a:solidFill>
                <a:srgbClr val="ECFE06"/>
              </a:solidFill>
            </a:endParaRPr>
          </a:p>
        </p:txBody>
      </p:sp>
      <p:sp>
        <p:nvSpPr>
          <p:cNvPr id="17412" name="AutoShape 15" descr="Z"/>
          <p:cNvSpPr>
            <a:spLocks noChangeAspect="1" noChangeArrowheads="1"/>
          </p:cNvSpPr>
          <p:nvPr/>
        </p:nvSpPr>
        <p:spPr bwMode="auto">
          <a:xfrm>
            <a:off x="3657600" y="3138488"/>
            <a:ext cx="18288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BE"/>
          </a:p>
        </p:txBody>
      </p:sp>
      <p:sp>
        <p:nvSpPr>
          <p:cNvPr id="17413" name="AutoShape 17" descr="Z"/>
          <p:cNvSpPr>
            <a:spLocks noChangeAspect="1" noChangeArrowheads="1"/>
          </p:cNvSpPr>
          <p:nvPr/>
        </p:nvSpPr>
        <p:spPr bwMode="auto">
          <a:xfrm>
            <a:off x="3795713" y="3181350"/>
            <a:ext cx="155257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BE"/>
          </a:p>
        </p:txBody>
      </p:sp>
      <p:pic>
        <p:nvPicPr>
          <p:cNvPr id="17414" name="Picture 13" descr="logoEC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188913"/>
            <a:ext cx="1722437" cy="119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5" name="Picture 14" descr="EEAS_P_TXT_S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206375"/>
            <a:ext cx="1841500" cy="120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12232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539750" y="1341438"/>
            <a:ext cx="8229600" cy="1008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GB" altLang="en-US" sz="28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Scope of Joint Programming</a:t>
            </a:r>
            <a:r>
              <a:rPr lang="en-GB" altLang="en-US" sz="3200" b="1" dirty="0" smtClean="0">
                <a:solidFill>
                  <a:srgbClr val="0000FF"/>
                </a:solidFill>
              </a:rPr>
              <a:t> </a:t>
            </a:r>
            <a:endParaRPr lang="en-GB" altLang="en-US" sz="2800" b="1" dirty="0" smtClean="0">
              <a:solidFill>
                <a:srgbClr val="376092"/>
              </a:solidFill>
              <a:latin typeface="Verdana" pitchFamily="34" charset="0"/>
              <a:ea typeface="ＭＳ Ｐゴシック" pitchFamily="34" charset="-128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395288" y="2276872"/>
            <a:ext cx="8229600" cy="4320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rgbClr val="FF6600"/>
                </a:solidFill>
                <a:latin typeface="Verdana" pitchFamily="34" charset="0"/>
              </a:rPr>
              <a:t>Joint analysis</a:t>
            </a:r>
            <a:r>
              <a:rPr lang="en-GB" altLang="en-US" sz="2000" dirty="0" smtClean="0">
                <a:solidFill>
                  <a:srgbClr val="FF6600"/>
                </a:solidFill>
                <a:latin typeface="Verdana" pitchFamily="34" charset="0"/>
              </a:rPr>
              <a:t> </a:t>
            </a:r>
            <a:r>
              <a:rPr lang="en-GB" altLang="en-US" sz="2000" dirty="0" smtClean="0">
                <a:latin typeface="Verdana" pitchFamily="34" charset="0"/>
              </a:rPr>
              <a:t>of partner country’s development strategy</a:t>
            </a:r>
          </a:p>
          <a:p>
            <a:pPr marL="342900" lvl="1" indent="-342900">
              <a:lnSpc>
                <a:spcPct val="80000"/>
              </a:lnSpc>
              <a:buFont typeface="Wingdings" pitchFamily="2" charset="2"/>
              <a:buChar char="Ø"/>
            </a:pPr>
            <a:endParaRPr lang="en-GB" altLang="en-US" sz="2000" u="sng" dirty="0" smtClean="0">
              <a:latin typeface="Verdana" pitchFamily="34" charset="0"/>
            </a:endParaRPr>
          </a:p>
          <a:p>
            <a:pPr marL="342900" lvl="1" indent="-342900">
              <a:lnSpc>
                <a:spcPct val="80000"/>
              </a:lnSpc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rgbClr val="FF6600"/>
                </a:solidFill>
                <a:latin typeface="Verdana" pitchFamily="34" charset="0"/>
              </a:rPr>
              <a:t>Joint response</a:t>
            </a:r>
            <a:r>
              <a:rPr lang="en-GB" altLang="en-US" sz="2000" dirty="0" smtClean="0">
                <a:solidFill>
                  <a:srgbClr val="FF6600"/>
                </a:solidFill>
                <a:latin typeface="Verdana" pitchFamily="34" charset="0"/>
              </a:rPr>
              <a:t> </a:t>
            </a:r>
            <a:r>
              <a:rPr lang="en-GB" altLang="en-US" sz="2000" b="1" dirty="0" smtClean="0">
                <a:solidFill>
                  <a:srgbClr val="FF6600"/>
                </a:solidFill>
                <a:latin typeface="Verdana" pitchFamily="34" charset="0"/>
              </a:rPr>
              <a:t>aligned and synchronised </a:t>
            </a:r>
            <a:r>
              <a:rPr lang="en-GB" altLang="en-US" sz="2000" dirty="0" smtClean="0">
                <a:latin typeface="Verdana" pitchFamily="34" charset="0"/>
              </a:rPr>
              <a:t>to that strategy</a:t>
            </a:r>
          </a:p>
          <a:p>
            <a:pPr marL="342900" lvl="1" indent="-342900">
              <a:lnSpc>
                <a:spcPct val="80000"/>
              </a:lnSpc>
              <a:buFont typeface="Wingdings" pitchFamily="2" charset="2"/>
              <a:buChar char="Ø"/>
            </a:pPr>
            <a:endParaRPr lang="en-GB" altLang="en-US" sz="2000" dirty="0" smtClean="0">
              <a:latin typeface="Verdana" pitchFamily="34" charset="0"/>
            </a:endParaRPr>
          </a:p>
          <a:p>
            <a:pPr marL="342900" lvl="1" indent="-342900">
              <a:lnSpc>
                <a:spcPct val="80000"/>
              </a:lnSpc>
              <a:buFont typeface="Wingdings" pitchFamily="2" charset="2"/>
              <a:buChar char="Ø"/>
            </a:pPr>
            <a:r>
              <a:rPr lang="en-GB" altLang="en-US" sz="2000" dirty="0" smtClean="0">
                <a:latin typeface="Verdana" pitchFamily="34" charset="0"/>
              </a:rPr>
              <a:t>Identification of </a:t>
            </a:r>
            <a:r>
              <a:rPr lang="en-GB" altLang="en-US" sz="2000" b="1" dirty="0" smtClean="0">
                <a:solidFill>
                  <a:srgbClr val="FF6600"/>
                </a:solidFill>
                <a:latin typeface="Verdana" pitchFamily="34" charset="0"/>
              </a:rPr>
              <a:t>sectors of intervention</a:t>
            </a:r>
          </a:p>
          <a:p>
            <a:pPr marL="342900" lvl="1" indent="-342900">
              <a:lnSpc>
                <a:spcPct val="80000"/>
              </a:lnSpc>
              <a:buFont typeface="Wingdings" pitchFamily="2" charset="2"/>
              <a:buChar char="Ø"/>
            </a:pPr>
            <a:endParaRPr lang="en-GB" altLang="en-US" sz="2000" dirty="0" smtClean="0">
              <a:latin typeface="Verdana" pitchFamily="34" charset="0"/>
            </a:endParaRPr>
          </a:p>
          <a:p>
            <a:pPr marL="342900" lvl="1" indent="-342900">
              <a:lnSpc>
                <a:spcPct val="80000"/>
              </a:lnSpc>
              <a:buFont typeface="Wingdings" pitchFamily="2" charset="2"/>
              <a:buChar char="Ø"/>
            </a:pPr>
            <a:r>
              <a:rPr lang="en-GB" altLang="en-US" sz="2000" dirty="0" smtClean="0">
                <a:latin typeface="Verdana" pitchFamily="34" charset="0"/>
              </a:rPr>
              <a:t>In-country </a:t>
            </a:r>
            <a:r>
              <a:rPr lang="en-GB" altLang="en-US" sz="2000" b="1" dirty="0" smtClean="0">
                <a:solidFill>
                  <a:srgbClr val="FF6600"/>
                </a:solidFill>
                <a:latin typeface="Verdana" pitchFamily="34" charset="0"/>
              </a:rPr>
              <a:t>division of labour</a:t>
            </a:r>
            <a:r>
              <a:rPr lang="en-GB" altLang="en-US" sz="2000" dirty="0" smtClean="0">
                <a:latin typeface="Verdana" pitchFamily="34" charset="0"/>
              </a:rPr>
              <a:t>: who is working in which sectors, based on comparative advantages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endParaRPr lang="en-GB" altLang="en-US" sz="2000" dirty="0" smtClean="0">
              <a:latin typeface="Verdana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n-GB" altLang="en-US" sz="2000" b="1" dirty="0" smtClean="0">
                <a:solidFill>
                  <a:srgbClr val="FF6600"/>
                </a:solidFill>
                <a:latin typeface="Verdana" pitchFamily="34" charset="0"/>
              </a:rPr>
              <a:t>Indicative multi-annual financial allocations</a:t>
            </a:r>
            <a:r>
              <a:rPr lang="en-GB" altLang="en-US" sz="2000" dirty="0" smtClean="0">
                <a:solidFill>
                  <a:srgbClr val="FF6600"/>
                </a:solidFill>
                <a:latin typeface="Verdana" pitchFamily="34" charset="0"/>
              </a:rPr>
              <a:t> </a:t>
            </a:r>
            <a:r>
              <a:rPr lang="en-GB" altLang="en-US" sz="2000" dirty="0" smtClean="0">
                <a:latin typeface="Verdana" pitchFamily="34" charset="0"/>
              </a:rPr>
              <a:t>per sector and donor</a:t>
            </a:r>
            <a:endParaRPr lang="en-GB" altLang="en-US" sz="2000" u="sng" dirty="0" smtClean="0">
              <a:latin typeface="Verdana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endParaRPr lang="en-GB" altLang="en-US" sz="2400" b="1" dirty="0" smtClean="0">
              <a:latin typeface="Verdana" pitchFamily="34" charset="0"/>
            </a:endParaRPr>
          </a:p>
          <a:p>
            <a:pPr marL="0" indent="0">
              <a:lnSpc>
                <a:spcPct val="80000"/>
              </a:lnSpc>
              <a:buNone/>
            </a:pPr>
            <a:endParaRPr lang="en-GB" altLang="en-US" sz="2400" dirty="0" smtClean="0">
              <a:latin typeface="Verdana" pitchFamily="34" charset="0"/>
            </a:endParaRPr>
          </a:p>
          <a:p>
            <a:pPr>
              <a:lnSpc>
                <a:spcPct val="80000"/>
              </a:lnSpc>
            </a:pPr>
            <a:endParaRPr lang="en-GB" altLang="en-US" sz="2800" dirty="0" smtClean="0"/>
          </a:p>
          <a:p>
            <a:pPr marL="342900" lvl="1" indent="-342900">
              <a:lnSpc>
                <a:spcPct val="80000"/>
              </a:lnSpc>
              <a:buFont typeface="Arial" charset="0"/>
              <a:buNone/>
            </a:pPr>
            <a:endParaRPr lang="en-GB" altLang="en-US" sz="2000" dirty="0" smtClean="0"/>
          </a:p>
          <a:p>
            <a:pPr>
              <a:lnSpc>
                <a:spcPct val="80000"/>
              </a:lnSpc>
            </a:pPr>
            <a:endParaRPr lang="en-GB" altLang="en-US" sz="2400" u="sng" dirty="0" smtClean="0"/>
          </a:p>
          <a:p>
            <a:pPr>
              <a:lnSpc>
                <a:spcPct val="80000"/>
              </a:lnSpc>
            </a:pPr>
            <a:endParaRPr lang="en-GB" altLang="en-US" dirty="0" smtClean="0"/>
          </a:p>
          <a:p>
            <a:pPr>
              <a:lnSpc>
                <a:spcPct val="80000"/>
              </a:lnSpc>
            </a:pPr>
            <a:endParaRPr lang="en-GB" altLang="en-US" dirty="0" smtClean="0"/>
          </a:p>
          <a:p>
            <a:pPr>
              <a:lnSpc>
                <a:spcPct val="80000"/>
              </a:lnSpc>
              <a:buFont typeface="Symbol" pitchFamily="18" charset="2"/>
              <a:buChar char="Þ"/>
            </a:pPr>
            <a:endParaRPr lang="en-GB" altLang="en-US" dirty="0" smtClean="0"/>
          </a:p>
          <a:p>
            <a:pPr marL="342900" lvl="1" indent="-342900">
              <a:lnSpc>
                <a:spcPct val="80000"/>
              </a:lnSpc>
            </a:pPr>
            <a:endParaRPr lang="en-GB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61094342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68313" y="1124744"/>
            <a:ext cx="8372475" cy="719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GB" altLang="en-US" sz="2800" b="1" dirty="0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  <a:t>Principles of Joint Programming</a:t>
            </a:r>
            <a:r>
              <a:rPr lang="en-GB" altLang="en-US" sz="3600" b="1" dirty="0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  <a:t> </a:t>
            </a:r>
            <a:r>
              <a:rPr lang="en-GB" altLang="en-US" sz="3200" dirty="0" smtClean="0">
                <a:solidFill>
                  <a:srgbClr val="000000"/>
                </a:solidFill>
              </a:rPr>
              <a:t/>
            </a:r>
            <a:br>
              <a:rPr lang="en-GB" altLang="en-US" sz="3200" dirty="0" smtClean="0">
                <a:solidFill>
                  <a:srgbClr val="000000"/>
                </a:solidFill>
              </a:rPr>
            </a:br>
            <a:endParaRPr lang="en-GB" altLang="en-US" sz="3200" dirty="0" smtClean="0">
              <a:solidFill>
                <a:srgbClr val="000000"/>
              </a:solidFill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68313" y="1772816"/>
            <a:ext cx="8229600" cy="4969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n-GB" altLang="en-US" sz="1700" b="1" dirty="0" smtClean="0">
                <a:solidFill>
                  <a:srgbClr val="FF6600"/>
                </a:solidFill>
                <a:latin typeface="Verdana" pitchFamily="34" charset="0"/>
              </a:rPr>
              <a:t>Where possible, led by partner country government</a:t>
            </a:r>
            <a:r>
              <a:rPr lang="en-GB" altLang="en-US" sz="1700" dirty="0" smtClean="0">
                <a:solidFill>
                  <a:srgbClr val="FF6600"/>
                </a:solidFill>
                <a:latin typeface="Verdana" pitchFamily="34" charset="0"/>
              </a:rPr>
              <a:t> </a:t>
            </a:r>
            <a:r>
              <a:rPr lang="en-GB" altLang="en-US" sz="1700" dirty="0" smtClean="0">
                <a:latin typeface="Verdana" pitchFamily="34" charset="0"/>
              </a:rPr>
              <a:t>and based on their strategy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endParaRPr lang="en-GB" altLang="en-US" sz="1700" dirty="0" smtClean="0">
              <a:latin typeface="Verdana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n-GB" altLang="en-US" sz="1700" b="1" dirty="0" smtClean="0">
                <a:solidFill>
                  <a:srgbClr val="FF6600"/>
                </a:solidFill>
                <a:latin typeface="Verdana" pitchFamily="34" charset="0"/>
              </a:rPr>
              <a:t>Alignment </a:t>
            </a:r>
            <a:r>
              <a:rPr lang="en-GB" altLang="en-US" sz="1700" dirty="0" smtClean="0">
                <a:latin typeface="Verdana" pitchFamily="34" charset="0"/>
              </a:rPr>
              <a:t>with partner country's development strategies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endParaRPr lang="en-GB" altLang="en-US" sz="1700" dirty="0" smtClean="0">
              <a:latin typeface="Verdana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n-GB" altLang="en-US" sz="1700" b="1" dirty="0" smtClean="0">
                <a:solidFill>
                  <a:srgbClr val="FF6600"/>
                </a:solidFill>
                <a:latin typeface="Verdana" pitchFamily="34" charset="0"/>
              </a:rPr>
              <a:t>Synchronisation</a:t>
            </a:r>
            <a:r>
              <a:rPr lang="en-GB" altLang="en-US" sz="1700" dirty="0" smtClean="0">
                <a:latin typeface="Verdana" pitchFamily="34" charset="0"/>
              </a:rPr>
              <a:t> with partner country's election/planning cycle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endParaRPr lang="en-GB" altLang="en-US" sz="1700" u="sng" dirty="0" smtClean="0">
              <a:latin typeface="Verdana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n-GB" altLang="en-US" sz="1700" b="1" dirty="0" smtClean="0">
                <a:solidFill>
                  <a:srgbClr val="FF6600"/>
                </a:solidFill>
                <a:latin typeface="Verdana" pitchFamily="34" charset="0"/>
              </a:rPr>
              <a:t>Conducted primarily at partner country level</a:t>
            </a:r>
            <a:r>
              <a:rPr lang="en-GB" altLang="en-US" sz="1700" dirty="0" smtClean="0">
                <a:solidFill>
                  <a:srgbClr val="FF6600"/>
                </a:solidFill>
                <a:latin typeface="Verdana" pitchFamily="34" charset="0"/>
              </a:rPr>
              <a:t> </a:t>
            </a:r>
            <a:r>
              <a:rPr lang="en-GB" altLang="en-US" sz="1700" dirty="0" smtClean="0">
                <a:latin typeface="Verdana" pitchFamily="34" charset="0"/>
              </a:rPr>
              <a:t>in order to respond to specific needs and the situation on the ground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endParaRPr lang="en-GB" altLang="en-US" sz="1700" dirty="0" smtClean="0">
              <a:latin typeface="Verdana" pitchFamily="34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GB" altLang="en-US" sz="1700" b="1" dirty="0" smtClean="0">
                <a:solidFill>
                  <a:srgbClr val="FF6600"/>
                </a:solidFill>
                <a:latin typeface="Verdana" pitchFamily="34" charset="0"/>
              </a:rPr>
              <a:t>EU MS might like to keep their bilateral implementation plans</a:t>
            </a:r>
            <a:r>
              <a:rPr lang="en-GB" altLang="en-US" sz="1700" b="1" dirty="0" smtClean="0">
                <a:latin typeface="Verdana" pitchFamily="34" charset="0"/>
              </a:rPr>
              <a:t>, </a:t>
            </a:r>
            <a:r>
              <a:rPr lang="en-GB" altLang="en-US" sz="1700" dirty="0" smtClean="0">
                <a:latin typeface="Verdana" pitchFamily="34" charset="0"/>
              </a:rPr>
              <a:t>but they will be aligned to the joint response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endParaRPr lang="en-GB" altLang="en-US" sz="1700" b="1" dirty="0" smtClean="0">
              <a:latin typeface="Verdana" pitchFamily="34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GB" altLang="en-US" sz="1700" b="1" dirty="0" smtClean="0">
                <a:solidFill>
                  <a:srgbClr val="FF6600"/>
                </a:solidFill>
                <a:latin typeface="Verdana" pitchFamily="34" charset="0"/>
              </a:rPr>
              <a:t>Taking into account</a:t>
            </a:r>
            <a:r>
              <a:rPr lang="en-GB" altLang="en-US" sz="1700" dirty="0" smtClean="0">
                <a:solidFill>
                  <a:srgbClr val="FF6600"/>
                </a:solidFill>
                <a:latin typeface="Verdana" pitchFamily="34" charset="0"/>
              </a:rPr>
              <a:t> </a:t>
            </a:r>
            <a:r>
              <a:rPr lang="en-GB" altLang="en-US" sz="1700" b="1" dirty="0" smtClean="0">
                <a:solidFill>
                  <a:srgbClr val="FF6600"/>
                </a:solidFill>
                <a:latin typeface="Verdana" pitchFamily="34" charset="0"/>
              </a:rPr>
              <a:t>donor-wide strategies</a:t>
            </a:r>
            <a:r>
              <a:rPr lang="en-GB" altLang="en-US" sz="1700" dirty="0" smtClean="0">
                <a:solidFill>
                  <a:srgbClr val="FF6600"/>
                </a:solidFill>
                <a:latin typeface="Verdana" pitchFamily="34" charset="0"/>
              </a:rPr>
              <a:t> </a:t>
            </a:r>
            <a:r>
              <a:rPr lang="en-GB" altLang="en-US" sz="1700" dirty="0" smtClean="0">
                <a:latin typeface="Verdana" pitchFamily="34" charset="0"/>
              </a:rPr>
              <a:t>as far as they already exist to avoid parallel processes/duplication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endParaRPr lang="en-GB" altLang="en-US" sz="1700" dirty="0" smtClean="0">
              <a:latin typeface="Verdana" pitchFamily="34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fr-BE" altLang="en-US" sz="1700" b="1" dirty="0" smtClean="0">
                <a:solidFill>
                  <a:srgbClr val="FF6600"/>
                </a:solidFill>
                <a:latin typeface="Verdana" pitchFamily="34" charset="0"/>
              </a:rPr>
              <a:t>Open to </a:t>
            </a:r>
            <a:r>
              <a:rPr lang="fr-BE" altLang="en-US" sz="1700" b="1" dirty="0" err="1" smtClean="0">
                <a:solidFill>
                  <a:srgbClr val="FF6600"/>
                </a:solidFill>
                <a:latin typeface="Verdana" pitchFamily="34" charset="0"/>
              </a:rPr>
              <a:t>other</a:t>
            </a:r>
            <a:r>
              <a:rPr lang="fr-BE" altLang="en-US" sz="1700" b="1" dirty="0" smtClean="0">
                <a:solidFill>
                  <a:srgbClr val="FF6600"/>
                </a:solidFill>
                <a:latin typeface="Verdana" pitchFamily="34" charset="0"/>
              </a:rPr>
              <a:t> </a:t>
            </a:r>
            <a:r>
              <a:rPr lang="fr-BE" altLang="en-US" sz="1700" b="1" dirty="0" err="1" smtClean="0">
                <a:solidFill>
                  <a:srgbClr val="FF6600"/>
                </a:solidFill>
                <a:latin typeface="Verdana" pitchFamily="34" charset="0"/>
              </a:rPr>
              <a:t>committed</a:t>
            </a:r>
            <a:r>
              <a:rPr lang="fr-BE" altLang="en-US" sz="1700" b="1" dirty="0" smtClean="0">
                <a:solidFill>
                  <a:srgbClr val="FF6600"/>
                </a:solidFill>
                <a:latin typeface="Verdana" pitchFamily="34" charset="0"/>
              </a:rPr>
              <a:t> </a:t>
            </a:r>
            <a:r>
              <a:rPr lang="fr-BE" altLang="en-US" sz="1700" b="1" dirty="0" err="1" smtClean="0">
                <a:solidFill>
                  <a:srgbClr val="FF6600"/>
                </a:solidFill>
                <a:latin typeface="Verdana" pitchFamily="34" charset="0"/>
              </a:rPr>
              <a:t>donors</a:t>
            </a:r>
            <a:r>
              <a:rPr lang="fr-BE" altLang="en-US" sz="1700" dirty="0" smtClean="0">
                <a:latin typeface="Verdana" pitchFamily="34" charset="0"/>
              </a:rPr>
              <a:t>, </a:t>
            </a:r>
            <a:r>
              <a:rPr lang="fr-BE" altLang="en-US" sz="1700" dirty="0" err="1" smtClean="0">
                <a:latin typeface="Verdana" pitchFamily="34" charset="0"/>
              </a:rPr>
              <a:t>while</a:t>
            </a:r>
            <a:r>
              <a:rPr lang="fr-BE" altLang="en-US" sz="1700" dirty="0" smtClean="0">
                <a:latin typeface="Verdana" pitchFamily="34" charset="0"/>
              </a:rPr>
              <a:t> the EU </a:t>
            </a:r>
            <a:r>
              <a:rPr lang="fr-BE" altLang="en-US" sz="1700" dirty="0" err="1" smtClean="0">
                <a:latin typeface="Verdana" pitchFamily="34" charset="0"/>
              </a:rPr>
              <a:t>is</a:t>
            </a:r>
            <a:r>
              <a:rPr lang="fr-BE" altLang="en-US" sz="1700" dirty="0" smtClean="0">
                <a:latin typeface="Verdana" pitchFamily="34" charset="0"/>
              </a:rPr>
              <a:t> </a:t>
            </a:r>
            <a:r>
              <a:rPr lang="fr-BE" altLang="en-US" sz="1700" dirty="0" err="1" smtClean="0">
                <a:latin typeface="Verdana" pitchFamily="34" charset="0"/>
              </a:rPr>
              <a:t>driving</a:t>
            </a:r>
            <a:r>
              <a:rPr lang="fr-BE" altLang="en-US" sz="1700" dirty="0" smtClean="0">
                <a:latin typeface="Verdana" pitchFamily="34" charset="0"/>
              </a:rPr>
              <a:t> force</a:t>
            </a:r>
            <a:endParaRPr lang="en-GB" altLang="en-US" sz="1700" dirty="0" smtClean="0">
              <a:latin typeface="Verdana" pitchFamily="34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endParaRPr lang="en-GB" altLang="en-US" sz="1700" u="sng" dirty="0" smtClean="0">
              <a:latin typeface="Verdana" pitchFamily="34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n-GB" altLang="en-US" sz="1700" b="1" dirty="0" smtClean="0">
                <a:solidFill>
                  <a:srgbClr val="FF6600"/>
                </a:solidFill>
                <a:latin typeface="Verdana" pitchFamily="34" charset="0"/>
              </a:rPr>
              <a:t>Gradual approach</a:t>
            </a:r>
            <a:r>
              <a:rPr lang="en-GB" altLang="en-US" sz="1700" dirty="0" smtClean="0">
                <a:latin typeface="Verdana" pitchFamily="34" charset="0"/>
              </a:rPr>
              <a:t>, according to country specific situations</a:t>
            </a:r>
          </a:p>
          <a:p>
            <a:pPr>
              <a:lnSpc>
                <a:spcPct val="90000"/>
              </a:lnSpc>
            </a:pPr>
            <a:endParaRPr lang="en-GB" altLang="en-US" sz="2400" dirty="0" smtClean="0">
              <a:latin typeface="Verdana" pitchFamily="34" charset="0"/>
            </a:endParaRPr>
          </a:p>
          <a:p>
            <a:pPr>
              <a:lnSpc>
                <a:spcPct val="90000"/>
              </a:lnSpc>
            </a:pPr>
            <a:endParaRPr lang="en-GB" altLang="en-US" sz="1800" dirty="0" smtClean="0"/>
          </a:p>
          <a:p>
            <a:pPr>
              <a:lnSpc>
                <a:spcPct val="80000"/>
              </a:lnSpc>
              <a:buFont typeface="Arial" pitchFamily="34" charset="0"/>
              <a:buNone/>
            </a:pPr>
            <a:endParaRPr lang="en-GB" alt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245953266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 bwMode="auto">
          <a:xfrm>
            <a:off x="395288" y="1484313"/>
            <a:ext cx="8229600" cy="9366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z="2800" b="1" dirty="0" smtClean="0">
                <a:solidFill>
                  <a:srgbClr val="0000FF"/>
                </a:solidFill>
                <a:latin typeface="Verdana" pitchFamily="34" charset="0"/>
                <a:ea typeface="ＭＳ Ｐゴシック" pitchFamily="34" charset="-128"/>
              </a:rPr>
              <a:t>Benefits of Joint Programming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2132856"/>
            <a:ext cx="8229600" cy="4464794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>
              <a:buFont typeface="Wingdings" pitchFamily="2" charset="2"/>
              <a:buChar char="Ø"/>
              <a:defRPr/>
            </a:pPr>
            <a:r>
              <a:rPr lang="en-GB" sz="2000" b="1" dirty="0">
                <a:solidFill>
                  <a:srgbClr val="FF6600"/>
                </a:solidFill>
                <a:latin typeface="Verdana" pitchFamily="34" charset="0"/>
              </a:rPr>
              <a:t>Increased EU political influence, impact and visibility</a:t>
            </a:r>
            <a:r>
              <a:rPr lang="en-GB" sz="2000" dirty="0">
                <a:solidFill>
                  <a:srgbClr val="FF6600"/>
                </a:solidFill>
                <a:latin typeface="Verdana" pitchFamily="34" charset="0"/>
              </a:rPr>
              <a:t> </a:t>
            </a:r>
            <a:r>
              <a:rPr lang="en-GB" sz="2000" dirty="0">
                <a:latin typeface="Verdana" pitchFamily="34" charset="0"/>
              </a:rPr>
              <a:t>through more coherent EU and MS interventions</a:t>
            </a:r>
          </a:p>
          <a:p>
            <a:pPr lvl="1">
              <a:buFont typeface="Wingdings" pitchFamily="2" charset="2"/>
              <a:buChar char="Ø"/>
              <a:defRPr/>
            </a:pPr>
            <a:endParaRPr lang="en-GB" sz="2000" b="1" dirty="0" smtClean="0">
              <a:solidFill>
                <a:srgbClr val="FF6600"/>
              </a:solidFill>
              <a:latin typeface="Verdana" pitchFamily="34" charset="0"/>
            </a:endParaRPr>
          </a:p>
          <a:p>
            <a:pPr lvl="1">
              <a:buFont typeface="Wingdings" pitchFamily="2" charset="2"/>
              <a:buChar char="Ø"/>
              <a:defRPr/>
            </a:pPr>
            <a:r>
              <a:rPr lang="en-GB" sz="2000" b="1" dirty="0" smtClean="0">
                <a:solidFill>
                  <a:srgbClr val="FF6600"/>
                </a:solidFill>
                <a:latin typeface="Verdana" pitchFamily="34" charset="0"/>
              </a:rPr>
              <a:t>Respect for ownership through strong alignment</a:t>
            </a:r>
            <a:r>
              <a:rPr lang="en-GB" sz="2000" dirty="0" smtClean="0">
                <a:solidFill>
                  <a:srgbClr val="FF6600"/>
                </a:solidFill>
                <a:latin typeface="Verdana" pitchFamily="34" charset="0"/>
              </a:rPr>
              <a:t> </a:t>
            </a:r>
            <a:r>
              <a:rPr lang="en-GB" sz="2000" dirty="0" smtClean="0">
                <a:latin typeface="Verdana" pitchFamily="34" charset="0"/>
              </a:rPr>
              <a:t>with partner country's strategies</a:t>
            </a:r>
          </a:p>
          <a:p>
            <a:pPr lvl="1">
              <a:buFont typeface="Wingdings" pitchFamily="2" charset="2"/>
              <a:buChar char="Ø"/>
              <a:defRPr/>
            </a:pPr>
            <a:endParaRPr lang="en-GB" sz="2000" dirty="0" smtClean="0">
              <a:latin typeface="Verdana" pitchFamily="34" charset="0"/>
            </a:endParaRPr>
          </a:p>
          <a:p>
            <a:pPr lvl="1">
              <a:buFont typeface="Wingdings" pitchFamily="2" charset="2"/>
              <a:buChar char="Ø"/>
              <a:defRPr/>
            </a:pPr>
            <a:r>
              <a:rPr lang="en-GB" sz="2000" dirty="0" smtClean="0">
                <a:latin typeface="Verdana" pitchFamily="34" charset="0"/>
              </a:rPr>
              <a:t>Improved Complementarity among EU donors → less fragmentation → </a:t>
            </a:r>
            <a:r>
              <a:rPr lang="en-GB" sz="2000" b="1" dirty="0" smtClean="0">
                <a:solidFill>
                  <a:srgbClr val="FF6600"/>
                </a:solidFill>
                <a:latin typeface="Verdana" pitchFamily="34" charset="0"/>
              </a:rPr>
              <a:t>aid effectiveness</a:t>
            </a:r>
          </a:p>
          <a:p>
            <a:pPr lvl="1">
              <a:buFont typeface="Wingdings" pitchFamily="2" charset="2"/>
              <a:buChar char="Ø"/>
              <a:defRPr/>
            </a:pPr>
            <a:endParaRPr lang="en-GB" sz="2000" b="1" dirty="0" smtClean="0">
              <a:latin typeface="Verdana" pitchFamily="34" charset="0"/>
            </a:endParaRPr>
          </a:p>
          <a:p>
            <a:pPr lvl="1">
              <a:buFont typeface="Wingdings" pitchFamily="2" charset="2"/>
              <a:buChar char="Ø"/>
              <a:defRPr/>
            </a:pPr>
            <a:r>
              <a:rPr lang="en-GB" sz="2000" b="1" dirty="0" smtClean="0">
                <a:solidFill>
                  <a:srgbClr val="FF6600"/>
                </a:solidFill>
                <a:latin typeface="Verdana" pitchFamily="34" charset="0"/>
              </a:rPr>
              <a:t>Potential for medium-term cost savings:</a:t>
            </a:r>
            <a:r>
              <a:rPr lang="en-GB" sz="2000" dirty="0" smtClean="0">
                <a:solidFill>
                  <a:srgbClr val="FF6600"/>
                </a:solidFill>
                <a:latin typeface="Verdana" pitchFamily="34" charset="0"/>
              </a:rPr>
              <a:t> </a:t>
            </a:r>
            <a:r>
              <a:rPr lang="en-GB" sz="2000" dirty="0" smtClean="0">
                <a:latin typeface="Verdana" pitchFamily="34" charset="0"/>
              </a:rPr>
              <a:t>EU and Member States to substitute their individual country strategies and to work in a more focused manner</a:t>
            </a:r>
          </a:p>
          <a:p>
            <a:pPr marL="457200" lvl="1" indent="0">
              <a:buFont typeface="Arial" charset="0"/>
              <a:buNone/>
              <a:defRPr/>
            </a:pPr>
            <a:endParaRPr lang="en-GB" sz="2000" dirty="0" smtClean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774946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67544" y="1268760"/>
            <a:ext cx="8229600" cy="64928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GB" sz="3200" b="1" dirty="0" smtClean="0">
                <a:solidFill>
                  <a:srgbClr val="0000FF"/>
                </a:solidFill>
              </a:rPr>
              <a:t> </a:t>
            </a:r>
            <a:r>
              <a:rPr lang="en-GB" sz="2800" b="1" dirty="0" smtClean="0">
                <a:solidFill>
                  <a:srgbClr val="0000FF"/>
                </a:solidFill>
              </a:rPr>
              <a:t>Drivers of Joint Programming (1)</a:t>
            </a:r>
            <a:endParaRPr lang="en-GB" sz="2800" b="1" dirty="0" smtClean="0">
              <a:solidFill>
                <a:srgbClr val="0000FF"/>
              </a:solidFill>
              <a:latin typeface="Verdana" pitchFamily="34" charset="0"/>
              <a:ea typeface="ＭＳ Ｐゴシック" pitchFamily="34" charset="-128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457200" y="1844675"/>
            <a:ext cx="8229600" cy="489743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Wingdings" panose="05000000000000000000" pitchFamily="2" charset="2"/>
              <a:buChar char="Ø"/>
              <a:defRPr/>
            </a:pPr>
            <a:endParaRPr lang="en-GB" sz="2000" b="1" dirty="0" smtClean="0"/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GB" sz="2000" b="1" dirty="0" smtClean="0">
                <a:solidFill>
                  <a:srgbClr val="FF6600"/>
                </a:solidFill>
              </a:rPr>
              <a:t>New global realities:</a:t>
            </a:r>
            <a:r>
              <a:rPr lang="en-GB" sz="2000" dirty="0" smtClean="0">
                <a:solidFill>
                  <a:srgbClr val="FF6600"/>
                </a:solidFill>
              </a:rPr>
              <a:t> </a:t>
            </a:r>
            <a:r>
              <a:rPr lang="en-GB" sz="2000" dirty="0" smtClean="0"/>
              <a:t>as new powerful players/donors emerge on the scene, EU needs to work together to keep its influence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endParaRPr lang="en-GB" sz="2000" dirty="0"/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GB" sz="2000" b="1" dirty="0">
                <a:solidFill>
                  <a:srgbClr val="FF6600"/>
                </a:solidFill>
              </a:rPr>
              <a:t>Lisbon Treaty: </a:t>
            </a:r>
            <a:r>
              <a:rPr lang="en-GB" sz="2000" dirty="0"/>
              <a:t>calls for complementarity and coordination </a:t>
            </a:r>
            <a:endParaRPr lang="en-GB" sz="2000" dirty="0" smtClean="0"/>
          </a:p>
          <a:p>
            <a:pPr>
              <a:buFont typeface="Wingdings" panose="05000000000000000000" pitchFamily="2" charset="2"/>
              <a:buChar char="Ø"/>
              <a:defRPr/>
            </a:pPr>
            <a:endParaRPr lang="en-GB" sz="2000" b="1" dirty="0"/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GB" sz="2000" b="1" dirty="0" smtClean="0">
                <a:solidFill>
                  <a:srgbClr val="FF6600"/>
                </a:solidFill>
              </a:rPr>
              <a:t>Financial/economic crises: </a:t>
            </a:r>
            <a:r>
              <a:rPr lang="en-GB" sz="2000" dirty="0" smtClean="0"/>
              <a:t>need for EU to work jointly on higher </a:t>
            </a:r>
            <a:r>
              <a:rPr lang="en-GB" sz="2000" dirty="0"/>
              <a:t>impact, </a:t>
            </a:r>
            <a:r>
              <a:rPr lang="en-GB" sz="2000" dirty="0" smtClean="0"/>
              <a:t>visibility </a:t>
            </a:r>
            <a:r>
              <a:rPr lang="en-GB" sz="2000" dirty="0"/>
              <a:t>and </a:t>
            </a:r>
            <a:r>
              <a:rPr lang="en-GB" sz="2000" dirty="0" smtClean="0"/>
              <a:t>effectiveness 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endParaRPr lang="en-GB" sz="2000" b="1" dirty="0" smtClean="0">
              <a:solidFill>
                <a:srgbClr val="FF6600"/>
              </a:solidFill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GB" sz="2000" b="1" dirty="0" smtClean="0">
                <a:solidFill>
                  <a:srgbClr val="FF6600"/>
                </a:solidFill>
              </a:rPr>
              <a:t>Accountability:</a:t>
            </a:r>
            <a:r>
              <a:rPr lang="en-GB" sz="2000" dirty="0" smtClean="0"/>
              <a:t> </a:t>
            </a:r>
            <a:r>
              <a:rPr lang="en-GB" sz="2000" dirty="0"/>
              <a:t>to live up to the recent political commitments in context of the Agenda for Change and international aid/development effectiveness agenda</a:t>
            </a:r>
          </a:p>
          <a:p>
            <a:pPr>
              <a:defRPr/>
            </a:pPr>
            <a:endParaRPr lang="en-GB" sz="2000" b="1" dirty="0"/>
          </a:p>
          <a:p>
            <a:pPr>
              <a:defRPr/>
            </a:pPr>
            <a:endParaRPr lang="en-GB" sz="2000" b="1" dirty="0"/>
          </a:p>
          <a:p>
            <a:pPr>
              <a:defRPr/>
            </a:pPr>
            <a:endParaRPr lang="en-GB" sz="2000" dirty="0" smtClean="0"/>
          </a:p>
        </p:txBody>
      </p:sp>
    </p:spTree>
    <p:extLst>
      <p:ext uri="{BB962C8B-B14F-4D97-AF65-F5344CB8AC3E}">
        <p14:creationId xmlns:p14="http://schemas.microsoft.com/office/powerpoint/2010/main" val="107934043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-900608" y="1339850"/>
            <a:ext cx="9937104" cy="64928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GB" sz="3000" dirty="0" smtClean="0">
                <a:solidFill>
                  <a:srgbClr val="B85C00"/>
                </a:solidFill>
                <a:latin typeface="Verdana" pitchFamily="34" charset="0"/>
                <a:ea typeface="ＭＳ Ｐゴシック" pitchFamily="34" charset="-128"/>
              </a:rPr>
              <a:t>	</a:t>
            </a:r>
            <a:r>
              <a:rPr lang="en-GB" sz="2800" b="1" dirty="0" smtClean="0">
                <a:solidFill>
                  <a:srgbClr val="0000FF"/>
                </a:solidFill>
              </a:rPr>
              <a:t>Drivers for Joint Programming (2) </a:t>
            </a:r>
            <a:endParaRPr lang="en-GB" sz="2800" b="1" dirty="0" smtClean="0">
              <a:solidFill>
                <a:srgbClr val="0000FF"/>
              </a:solidFill>
              <a:latin typeface="Verdana" pitchFamily="34" charset="0"/>
              <a:ea typeface="ＭＳ Ｐゴシック" pitchFamily="34" charset="-128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457200" y="1844675"/>
            <a:ext cx="8229600" cy="489743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GB" sz="2000" dirty="0" smtClean="0"/>
          </a:p>
          <a:p>
            <a:pPr>
              <a:defRPr/>
            </a:pPr>
            <a:endParaRPr lang="en-GB" sz="2000" b="1" dirty="0" smtClean="0">
              <a:solidFill>
                <a:srgbClr val="FF6600"/>
              </a:solidFill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GB" sz="2000" b="1" dirty="0">
                <a:solidFill>
                  <a:srgbClr val="FF6600"/>
                </a:solidFill>
              </a:rPr>
              <a:t>Stronger mandate and role for the EU Delegations </a:t>
            </a:r>
            <a:r>
              <a:rPr lang="en-GB" sz="2000" dirty="0"/>
              <a:t>to coordinate EU and MS development cooperation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endParaRPr lang="en-GB" sz="2000" b="1" dirty="0" smtClean="0">
              <a:solidFill>
                <a:srgbClr val="FF6600"/>
              </a:solidFill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GB" sz="2000" b="1" dirty="0" smtClean="0">
                <a:solidFill>
                  <a:srgbClr val="FF6600"/>
                </a:solidFill>
              </a:rPr>
              <a:t>Conceptual approach </a:t>
            </a:r>
            <a:r>
              <a:rPr lang="en-GB" sz="2000" b="1" dirty="0">
                <a:solidFill>
                  <a:srgbClr val="FF6600"/>
                </a:solidFill>
              </a:rPr>
              <a:t>of Joint Programming now well </a:t>
            </a:r>
            <a:r>
              <a:rPr lang="en-GB" sz="2000" b="1" dirty="0" smtClean="0">
                <a:solidFill>
                  <a:srgbClr val="FF6600"/>
                </a:solidFill>
              </a:rPr>
              <a:t>understood </a:t>
            </a:r>
            <a:r>
              <a:rPr lang="en-GB" sz="2000" dirty="0" smtClean="0"/>
              <a:t>by EU </a:t>
            </a:r>
            <a:r>
              <a:rPr lang="en-GB" sz="2000" dirty="0"/>
              <a:t>and MS </a:t>
            </a:r>
            <a:r>
              <a:rPr lang="en-GB" sz="2000" dirty="0" smtClean="0"/>
              <a:t>HQs and field staff</a:t>
            </a:r>
            <a:endParaRPr lang="en-GB" sz="2000" dirty="0">
              <a:solidFill>
                <a:srgbClr val="FF6600"/>
              </a:solidFill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endParaRPr lang="en-GB" sz="2000" dirty="0" smtClean="0"/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GB" sz="2000" b="1" dirty="0" smtClean="0">
                <a:solidFill>
                  <a:srgbClr val="FF6600"/>
                </a:solidFill>
              </a:rPr>
              <a:t>Investment </a:t>
            </a:r>
            <a:r>
              <a:rPr lang="en-GB" sz="2000" b="1" dirty="0">
                <a:solidFill>
                  <a:srgbClr val="FF6600"/>
                </a:solidFill>
              </a:rPr>
              <a:t>of EU and MS in operational follow-up </a:t>
            </a:r>
            <a:r>
              <a:rPr lang="en-GB" sz="2000" dirty="0"/>
              <a:t>at HQ and field level including continuous guidance and </a:t>
            </a:r>
            <a:r>
              <a:rPr lang="en-GB" sz="2000" dirty="0" smtClean="0"/>
              <a:t>communication.</a:t>
            </a:r>
            <a:endParaRPr lang="en-GB" sz="2000" dirty="0"/>
          </a:p>
          <a:p>
            <a:pPr>
              <a:defRPr/>
            </a:pPr>
            <a:endParaRPr lang="en-GB" sz="2000" dirty="0" smtClean="0"/>
          </a:p>
          <a:p>
            <a:pPr>
              <a:defRPr/>
            </a:pPr>
            <a:endParaRPr lang="en-GB" sz="2000" dirty="0" smtClean="0"/>
          </a:p>
        </p:txBody>
      </p:sp>
    </p:spTree>
    <p:extLst>
      <p:ext uri="{BB962C8B-B14F-4D97-AF65-F5344CB8AC3E}">
        <p14:creationId xmlns:p14="http://schemas.microsoft.com/office/powerpoint/2010/main" val="2691171422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539552" y="1268760"/>
            <a:ext cx="8208912" cy="78296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GB" altLang="en-US" sz="1800" b="1" dirty="0" smtClean="0">
                <a:solidFill>
                  <a:srgbClr val="0000FF"/>
                </a:solidFill>
              </a:rPr>
              <a:t>Fragmented </a:t>
            </a:r>
            <a:r>
              <a:rPr lang="en-GB" altLang="en-US" sz="1800" b="1" dirty="0">
                <a:solidFill>
                  <a:srgbClr val="0000FF"/>
                </a:solidFill>
              </a:rPr>
              <a:t>a</a:t>
            </a:r>
            <a:r>
              <a:rPr lang="en-GB" altLang="en-US" sz="1800" b="1" dirty="0" smtClean="0">
                <a:solidFill>
                  <a:srgbClr val="0000FF"/>
                </a:solidFill>
              </a:rPr>
              <a:t>id in Mali … (source aid data OECD/DAC 2011)</a:t>
            </a:r>
          </a:p>
        </p:txBody>
      </p:sp>
      <p:graphicFrame>
        <p:nvGraphicFramePr>
          <p:cNvPr id="40964" name="Object 4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2508603096"/>
              </p:ext>
            </p:extLst>
          </p:nvPr>
        </p:nvGraphicFramePr>
        <p:xfrm>
          <a:off x="-23813" y="1925638"/>
          <a:ext cx="9074151" cy="505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Chart" r:id="rId4" imgW="8858199" imgH="4933980" progId="Excel.Chart.8">
                  <p:embed/>
                </p:oleObj>
              </mc:Choice>
              <mc:Fallback>
                <p:oleObj name="Chart" r:id="rId4" imgW="8858199" imgH="4933980" progId="Excel.Char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23813" y="1925638"/>
                        <a:ext cx="9074151" cy="5054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67583757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67544" y="1268760"/>
            <a:ext cx="8229600" cy="1143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GB" altLang="en-US" sz="2000" dirty="0" smtClean="0">
                <a:solidFill>
                  <a:srgbClr val="0000FF"/>
                </a:solidFill>
              </a:rPr>
              <a:t>… when EU acts as one in Mali: increased impact and less fragmentation </a:t>
            </a:r>
            <a:r>
              <a:rPr lang="en-GB" altLang="en-US" sz="1800" dirty="0" smtClean="0">
                <a:solidFill>
                  <a:srgbClr val="0000FF"/>
                </a:solidFill>
              </a:rPr>
              <a:t>(source aid data OECD/DAC 2011)</a:t>
            </a:r>
          </a:p>
        </p:txBody>
      </p:sp>
      <p:graphicFrame>
        <p:nvGraphicFramePr>
          <p:cNvPr id="41988" name="Object 4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573270388"/>
              </p:ext>
            </p:extLst>
          </p:nvPr>
        </p:nvGraphicFramePr>
        <p:xfrm>
          <a:off x="0" y="1919045"/>
          <a:ext cx="9000607" cy="49389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Chart" r:id="rId4" imgW="9401175" imgH="5162360" progId="Excel.Chart.8">
                  <p:embed/>
                </p:oleObj>
              </mc:Choice>
              <mc:Fallback>
                <p:oleObj name="Chart" r:id="rId4" imgW="9401175" imgH="5162360" progId="Excel.Char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919045"/>
                        <a:ext cx="9000607" cy="493895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26437018"/>
      </p:ext>
    </p:extLst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 EC-EEA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29822</TotalTime>
  <Words>2716</Words>
  <Application>Microsoft Office PowerPoint</Application>
  <PresentationFormat>On-screen Show (4:3)</PresentationFormat>
  <Paragraphs>451</Paragraphs>
  <Slides>25</Slides>
  <Notes>25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presentation EC-EEAS</vt:lpstr>
      <vt:lpstr>Chart</vt:lpstr>
      <vt:lpstr>PowerPoint Presentation</vt:lpstr>
      <vt:lpstr>Political and Policy Framework</vt:lpstr>
      <vt:lpstr>Scope of Joint Programming </vt:lpstr>
      <vt:lpstr>Principles of Joint Programming  </vt:lpstr>
      <vt:lpstr>Benefits of Joint Programming</vt:lpstr>
      <vt:lpstr> Drivers of Joint Programming (1)</vt:lpstr>
      <vt:lpstr> Drivers for Joint Programming (2) </vt:lpstr>
      <vt:lpstr>Fragmented aid in Mali … (source aid data OECD/DAC 2011)</vt:lpstr>
      <vt:lpstr>… when EU acts as one in Mali: increased impact and less fragmentation (source aid data OECD/DAC 2011)</vt:lpstr>
      <vt:lpstr>Key principle for EU programming: synchronisation </vt:lpstr>
      <vt:lpstr>How will EU (institutions) synchronise in practice?   </vt:lpstr>
      <vt:lpstr>PowerPoint Presentation</vt:lpstr>
      <vt:lpstr>PowerPoint Presentation</vt:lpstr>
      <vt:lpstr>PowerPoint Presentation</vt:lpstr>
      <vt:lpstr>PowerPoint Presentation</vt:lpstr>
      <vt:lpstr>State of play: 55 countries (1)  </vt:lpstr>
      <vt:lpstr>State of play: 55 countries (2)  </vt:lpstr>
      <vt:lpstr>Regional breakdown Dark green = Joint programming agreed Middle dark = Potential, but not agreed yet Light green = No Joint Programming at this stage </vt:lpstr>
      <vt:lpstr>PowerPoint Presentation</vt:lpstr>
      <vt:lpstr>From Joint Programming towards  joint implementation </vt:lpstr>
      <vt:lpstr>Joint implementation: possible approaches </vt:lpstr>
      <vt:lpstr>HQ Support and Guidance: menu of options </vt:lpstr>
      <vt:lpstr>Regional Joint Programming workshops </vt:lpstr>
      <vt:lpstr>The way forward </vt:lpstr>
      <vt:lpstr>PowerPoint Presentation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Bernard San Emeterio</dc:creator>
  <cp:lastModifiedBy>laptop</cp:lastModifiedBy>
  <cp:revision>1428</cp:revision>
  <cp:lastPrinted>2014-01-17T12:20:41Z</cp:lastPrinted>
  <dcterms:created xsi:type="dcterms:W3CDTF">2005-12-20T11:19:53Z</dcterms:created>
  <dcterms:modified xsi:type="dcterms:W3CDTF">2014-06-03T15:48:26Z</dcterms:modified>
</cp:coreProperties>
</file>