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5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2BE6D-90CE-463F-BEC2-F6E7091E7E4E}" type="datetimeFigureOut">
              <a:rPr lang="fr-FR" smtClean="0"/>
              <a:pPr/>
              <a:t>04/06/2014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A28EA-2E58-43F3-83A6-7E2C8CC9204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0463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59320-9056-403C-BFB0-BF1CA5174DBF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F809B-A8CC-4F3D-AA21-649F7B5C47EE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629385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94641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00697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2009 Mali Pays Pilote – participe</a:t>
            </a:r>
            <a:r>
              <a:rPr lang="fr-BE" baseline="0" dirty="0" smtClean="0"/>
              <a:t> à réunion à Bruxelles, représenté par Mali, FR, PB, UE</a:t>
            </a:r>
          </a:p>
          <a:p>
            <a:endParaRPr lang="fr-BE" baseline="0" dirty="0" smtClean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3</a:t>
            </a:fld>
            <a:endParaRPr lang="fr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626983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245555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>
              <a:effectLst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Amélioration du format du Résume de la PC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Développement d’un cadre de suivi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Positionnement des thèmes transversaux dans les documents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Prévisibilité des Engagements financiers futurs des EM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Assurer la qualité du document à fin qu’il devient un document de référence pour les prochaines années pour les EM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Dialogue Politique avec le Gouvernement du Mali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 de la Programmation Conjointe avec la Stratégie Commune d’Assistance Pays (SCAP) des PTFs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 cohérence de programmation entre les sièges des EM/COM et leurs représentations au Mali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 approfondir dans le processus et l’exécution de la PC une meilleure division de travail et coordination entre EM? </a:t>
            </a:r>
            <a:b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980373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Globale: pas simple juxtaposition des programmes des EM et UE</a:t>
            </a:r>
          </a:p>
          <a:p>
            <a:r>
              <a:rPr lang="fr-BE" dirty="0" smtClean="0"/>
              <a:t>Partage domaines mais aussi approches: urgences,</a:t>
            </a:r>
            <a:r>
              <a:rPr lang="fr-BE" baseline="0" dirty="0" smtClean="0"/>
              <a:t> réhabilitation, développement)</a:t>
            </a:r>
            <a:endParaRPr lang="fr-BE" dirty="0" smtClean="0"/>
          </a:p>
          <a:p>
            <a:r>
              <a:rPr lang="fr-BE" dirty="0" smtClean="0"/>
              <a:t>Modalités: aide budgétaire, aide projet, variantes intermédiaires</a:t>
            </a:r>
          </a:p>
          <a:p>
            <a:r>
              <a:rPr lang="fr-BE" dirty="0" smtClean="0"/>
              <a:t>Diversité des intervenants et </a:t>
            </a:r>
            <a:r>
              <a:rPr lang="fr-BE" dirty="0" err="1" smtClean="0"/>
              <a:t>béénficiaires</a:t>
            </a:r>
            <a:endParaRPr lang="fr-BE" dirty="0" smtClean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7</a:t>
            </a:fld>
            <a:endParaRPr lang="fr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>
              <a:effectLst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Intérêt et Participation suffisante des EM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Division de travail pour la préparation de la Programmation Conjointe entre la majorité des EM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Synchronisation (progressif) de la programmation individuelle des EM avec celle de la COM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Dans un contexte d’insécurité politique au Mali, une flexibilité de continuer le processus de réflexion et préparation de la PC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besoin d’une capacité suffisante (RH, temps, expertise, etc.) pour élaborer les différents contributions et pour assurer une cohérence dans les documents</a:t>
            </a:r>
            <a:b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486659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Inclusion des thèmes transversaux dans tous les secteurs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</a:t>
            </a:r>
            <a:r>
              <a:rPr lang="fr-B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</a:t>
            </a:r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-check’ du document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Etablir un Cadre de suivi de la PC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Approbation de la PC par le GdM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fr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Approbation de la PC par la COM et EM</a:t>
            </a:r>
            <a:endParaRPr lang="fr-FR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F809B-A8CC-4F3D-AA21-649F7B5C47EE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68059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23C9F-38C1-407F-9D5E-3DCB3C0AE949}" type="datetimeFigureOut">
              <a:rPr lang="fr-FR" smtClean="0"/>
              <a:pPr/>
              <a:t>04/06/2014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7D8C5-740C-4E08-A9E0-3175F5FA489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3857651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Séminaire Régional </a:t>
            </a:r>
            <a:br>
              <a:rPr lang="fr-BE" dirty="0" smtClean="0"/>
            </a:br>
            <a:r>
              <a:rPr lang="fr-BE" sz="2800" dirty="0" smtClean="0"/>
              <a:t>sur la 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Programmation Conjointe </a:t>
            </a:r>
            <a:br>
              <a:rPr lang="fr-BE" dirty="0" smtClean="0"/>
            </a:br>
            <a:r>
              <a:rPr lang="fr-BE" sz="3100" dirty="0" smtClean="0"/>
              <a:t>en</a:t>
            </a:r>
            <a:r>
              <a:rPr lang="fr-BE" dirty="0" smtClean="0"/>
              <a:t> </a:t>
            </a:r>
            <a:br>
              <a:rPr lang="fr-BE" dirty="0" smtClean="0"/>
            </a:br>
            <a:r>
              <a:rPr lang="fr-BE" dirty="0" smtClean="0"/>
              <a:t>Afrique de l’Ouest</a:t>
            </a:r>
            <a:br>
              <a:rPr lang="fr-BE" dirty="0" smtClean="0"/>
            </a:br>
            <a:r>
              <a:rPr lang="fr-BE" dirty="0" smtClean="0"/>
              <a:t>Abidjan, 4-5 juin 2014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smtClean="0">
                <a:solidFill>
                  <a:schemeClr val="tx1"/>
                </a:solidFill>
              </a:rPr>
              <a:t>Présentation du MALI</a:t>
            </a:r>
            <a:endParaRPr lang="fr-B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fr-BE" dirty="0" smtClean="0"/>
              <a:t>Contexte Aide au MALI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4983179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Architecture de l’aide élaborée avec implication du gouvernement malien (</a:t>
            </a:r>
            <a:r>
              <a:rPr lang="fr-BE" dirty="0" err="1" smtClean="0"/>
              <a:t>GdM</a:t>
            </a:r>
            <a:r>
              <a:rPr lang="fr-BE" dirty="0" smtClean="0"/>
              <a:t>) et engagement des Partenaires Techniques et Financiers (PTF)</a:t>
            </a:r>
          </a:p>
          <a:p>
            <a:r>
              <a:rPr lang="fr-BE" dirty="0" smtClean="0"/>
              <a:t>Traduction sous forme de structures rodées et </a:t>
            </a:r>
            <a:r>
              <a:rPr lang="fr-BE" dirty="0"/>
              <a:t>r</a:t>
            </a:r>
            <a:r>
              <a:rPr lang="fr-BE" dirty="0" smtClean="0"/>
              <a:t>encontres régulières PTF, </a:t>
            </a:r>
            <a:r>
              <a:rPr lang="fr-BE" dirty="0" err="1" smtClean="0"/>
              <a:t>GdM</a:t>
            </a:r>
            <a:r>
              <a:rPr lang="fr-BE" dirty="0" smtClean="0"/>
              <a:t> et </a:t>
            </a:r>
            <a:r>
              <a:rPr lang="fr-BE" dirty="0" err="1" smtClean="0"/>
              <a:t>GdM</a:t>
            </a:r>
            <a:r>
              <a:rPr lang="fr-BE" dirty="0" smtClean="0"/>
              <a:t> - PTF</a:t>
            </a:r>
          </a:p>
          <a:p>
            <a:r>
              <a:rPr lang="fr-BE" dirty="0" err="1" smtClean="0"/>
              <a:t>GdM</a:t>
            </a:r>
            <a:r>
              <a:rPr lang="fr-BE" dirty="0" smtClean="0"/>
              <a:t>: Secrétariat Harmonisation de l’Aide, </a:t>
            </a:r>
            <a:r>
              <a:rPr lang="fr-BE" dirty="0"/>
              <a:t>C</a:t>
            </a:r>
            <a:r>
              <a:rPr lang="fr-BE" dirty="0" smtClean="0"/>
              <a:t>ellule pour le Cadre Stratégique pour la Croissance et la Réduction de la Pauvreté. #  Ministères impliqués.</a:t>
            </a:r>
          </a:p>
          <a:p>
            <a:r>
              <a:rPr lang="fr-BE" dirty="0" err="1" smtClean="0"/>
              <a:t>PTFs</a:t>
            </a:r>
            <a:r>
              <a:rPr lang="fr-BE" dirty="0" smtClean="0"/>
              <a:t>: Pool Technique, Troïka</a:t>
            </a:r>
          </a:p>
          <a:p>
            <a:r>
              <a:rPr lang="fr-BE" dirty="0" err="1" smtClean="0"/>
              <a:t>GdM</a:t>
            </a:r>
            <a:r>
              <a:rPr lang="fr-BE" dirty="0" smtClean="0"/>
              <a:t> &amp; PTF: Groupes Thématiques</a:t>
            </a:r>
          </a:p>
          <a:p>
            <a:r>
              <a:rPr lang="fr-BE" dirty="0" smtClean="0"/>
              <a:t>Stratégie Commune d’Assistance Pays</a:t>
            </a:r>
          </a:p>
          <a:p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PC UE au MALI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2009 – MALI Pays Pilote (FR, PB, UE).</a:t>
            </a:r>
          </a:p>
          <a:p>
            <a:r>
              <a:rPr lang="fr-BE" dirty="0" smtClean="0"/>
              <a:t>Rencontres régulières sur le sujet</a:t>
            </a:r>
          </a:p>
          <a:p>
            <a:r>
              <a:rPr lang="fr-BE" dirty="0" smtClean="0"/>
              <a:t>Production de documents &amp; réponses communes (2012 – 2013)</a:t>
            </a:r>
          </a:p>
          <a:p>
            <a:r>
              <a:rPr lang="fr-BE" dirty="0" smtClean="0"/>
              <a:t>Relance du processus en août 2013 (atelier et ensuite mobilisation d’un appui technique)</a:t>
            </a:r>
          </a:p>
          <a:p>
            <a:r>
              <a:rPr lang="fr-BE" dirty="0" smtClean="0"/>
              <a:t>Production de 2 documents: synthèse et référence</a:t>
            </a:r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Contexte malien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/>
          </a:bodyPr>
          <a:lstStyle/>
          <a:p>
            <a:r>
              <a:rPr lang="fr-BE" dirty="0" smtClean="0"/>
              <a:t>Bon élève/ Crises/ Ordre constitutionnel</a:t>
            </a:r>
          </a:p>
          <a:p>
            <a:r>
              <a:rPr lang="fr-BE" dirty="0" smtClean="0"/>
              <a:t>Appel aux changements</a:t>
            </a:r>
          </a:p>
          <a:p>
            <a:r>
              <a:rPr lang="fr-BE" dirty="0" smtClean="0"/>
              <a:t>Retour aux affaires</a:t>
            </a:r>
          </a:p>
          <a:p>
            <a:endParaRPr lang="fr-BE" dirty="0"/>
          </a:p>
          <a:p>
            <a:r>
              <a:rPr lang="fr-BE" dirty="0" smtClean="0"/>
              <a:t>Les coopérations reprennent, l’inquiétude croît</a:t>
            </a:r>
          </a:p>
          <a:p>
            <a:r>
              <a:rPr lang="fr-BE" dirty="0" smtClean="0"/>
              <a:t>Comment concilier nécessaire évolution et appui au programme gouvernemental? Complexité du dialogue politique et technique</a:t>
            </a:r>
          </a:p>
          <a:p>
            <a:r>
              <a:rPr lang="fr-BE" dirty="0" smtClean="0"/>
              <a:t>Délicate gestion de la fragilité</a:t>
            </a:r>
            <a:endParaRPr lang="fr-B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Défis 1: Nécessaires Préalables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fr-BE" dirty="0" smtClean="0"/>
              <a:t>Document national de programmation de référence (CSCRP, PRED, PAG, …)</a:t>
            </a:r>
          </a:p>
          <a:p>
            <a:r>
              <a:rPr lang="fr-B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Eléments fondateurs de la réponse européenne</a:t>
            </a:r>
            <a:r>
              <a:rPr lang="fr-BE" dirty="0" smtClean="0"/>
              <a:t>:</a:t>
            </a:r>
          </a:p>
          <a:p>
            <a:pPr lvl="1"/>
            <a:r>
              <a:rPr lang="fr-BE" dirty="0" smtClean="0"/>
              <a:t>Valeurs européennes</a:t>
            </a:r>
          </a:p>
          <a:p>
            <a:pPr lvl="1"/>
            <a:r>
              <a:rPr lang="fr-BE" dirty="0" smtClean="0"/>
              <a:t>Analyses (contextes, risques)</a:t>
            </a:r>
          </a:p>
          <a:p>
            <a:pPr lvl="1"/>
            <a:r>
              <a:rPr lang="fr-BE" dirty="0" smtClean="0"/>
              <a:t>Modalités de mise en œuvre </a:t>
            </a:r>
            <a:endParaRPr lang="fr-B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Défis 2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Synchronisation des cycles de programmation</a:t>
            </a:r>
          </a:p>
          <a:p>
            <a:r>
              <a:rPr lang="fr-BE" dirty="0" smtClean="0"/>
              <a:t>Flexibilité relative des choix des domaines de concentration (gestion des </a:t>
            </a:r>
            <a:r>
              <a:rPr lang="fr-BE" dirty="0" err="1" smtClean="0"/>
              <a:t>intercations</a:t>
            </a:r>
            <a:r>
              <a:rPr lang="fr-BE" dirty="0" smtClean="0"/>
              <a:t> et priorités diverses)</a:t>
            </a:r>
          </a:p>
          <a:p>
            <a:r>
              <a:rPr lang="fr-BE" dirty="0" smtClean="0"/>
              <a:t>Prévisibilité difficile des engagements financiers futurs des EM</a:t>
            </a:r>
          </a:p>
          <a:p>
            <a:r>
              <a:rPr lang="fr-BE" dirty="0" smtClean="0"/>
              <a:t>Intégration des valeurs et thèmes transversaux dans des documents de programmation formatés</a:t>
            </a:r>
          </a:p>
          <a:p>
            <a:r>
              <a:rPr lang="fr-BE" dirty="0" smtClean="0"/>
              <a:t>Gestion des prescriptions multiples </a:t>
            </a:r>
          </a:p>
          <a:p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Défis 3: Programmation européenne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Formulation d’une réponse européenne globale</a:t>
            </a:r>
          </a:p>
          <a:p>
            <a:r>
              <a:rPr lang="fr-BE" dirty="0" smtClean="0"/>
              <a:t>Partage du travail / Complémentarité (contenus et modalités de mise en œuvre)</a:t>
            </a:r>
          </a:p>
          <a:p>
            <a:r>
              <a:rPr lang="fr-BE" dirty="0" smtClean="0"/>
              <a:t>Nouveaux domaines d’intervention (sécurité,</a:t>
            </a:r>
          </a:p>
          <a:p>
            <a:pPr>
              <a:buNone/>
            </a:pPr>
            <a:r>
              <a:rPr lang="fr-BE" dirty="0"/>
              <a:t>	</a:t>
            </a:r>
            <a:r>
              <a:rPr lang="fr-BE" dirty="0" smtClean="0"/>
              <a:t>filets sociaux) 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Intérêts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Renforcement de la collaboration intra-européenne au niveau de la coopération au développement (initiatives communes, coordination des interventions, supports thématiques)</a:t>
            </a:r>
          </a:p>
          <a:p>
            <a:r>
              <a:rPr lang="fr-BE" dirty="0" smtClean="0"/>
              <a:t>Structuration du support aux groupes thématiques et aux initiatives gouvernementales</a:t>
            </a:r>
          </a:p>
          <a:p>
            <a:r>
              <a:rPr lang="fr-BE" dirty="0" smtClean="0"/>
              <a:t>Meilleure intégration de la dimension politique des questions de développement</a:t>
            </a:r>
          </a:p>
          <a:p>
            <a:r>
              <a:rPr lang="fr-BE" dirty="0" smtClean="0"/>
              <a:t>Espace de réflexion pouvant intégrer des « satellites </a:t>
            </a:r>
            <a:r>
              <a:rPr lang="fr-BE" smtClean="0"/>
              <a:t>» (Suisse</a:t>
            </a:r>
            <a:r>
              <a:rPr lang="fr-BE" dirty="0" smtClean="0"/>
              <a:t>, Canada, USA)</a:t>
            </a:r>
          </a:p>
          <a:p>
            <a:pPr lvl="1">
              <a:buNone/>
            </a:pP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Prochaines 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finaliser </a:t>
            </a:r>
            <a:r>
              <a:rPr lang="fr-BE" dirty="0"/>
              <a:t>le document au niveau du Mali / communiquer aux chefs de mission des EM</a:t>
            </a:r>
            <a:endParaRPr lang="fr-FR" dirty="0"/>
          </a:p>
          <a:p>
            <a:r>
              <a:rPr lang="fr-BE" dirty="0" smtClean="0"/>
              <a:t>partager </a:t>
            </a:r>
            <a:r>
              <a:rPr lang="fr-BE" dirty="0"/>
              <a:t>le document avec les partenaires et la partie nationale avant de le proposer aux sièges (format européen – pas les sièges individuels). </a:t>
            </a:r>
            <a:endParaRPr lang="fr-FR" dirty="0"/>
          </a:p>
          <a:p>
            <a:r>
              <a:rPr lang="fr-BE" dirty="0" smtClean="0"/>
              <a:t>inscrire </a:t>
            </a:r>
            <a:r>
              <a:rPr lang="fr-BE" dirty="0"/>
              <a:t>le document de programmation conjointe UE dans la dynamique de la stratégie commune d’assistance pays (SCAP)</a:t>
            </a:r>
            <a:endParaRPr lang="fr-FR" dirty="0"/>
          </a:p>
          <a:p>
            <a:r>
              <a:rPr lang="fr-BE" dirty="0" smtClean="0"/>
              <a:t>le </a:t>
            </a:r>
            <a:r>
              <a:rPr lang="fr-BE" dirty="0"/>
              <a:t>présenter aux sièges</a:t>
            </a:r>
            <a:endParaRPr lang="fr-FR" dirty="0"/>
          </a:p>
          <a:p>
            <a:r>
              <a:rPr lang="fr-BE" dirty="0" smtClean="0"/>
              <a:t>examen </a:t>
            </a:r>
            <a:r>
              <a:rPr lang="fr-BE" dirty="0"/>
              <a:t>conjoint par les sièges du document de programmation UE pour le Mali.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954670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719</Words>
  <Application>Microsoft Office PowerPoint</Application>
  <PresentationFormat>Affichage à l'écran (4:3)</PresentationFormat>
  <Paragraphs>88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Séminaire Régional  sur la  Programmation Conjointe  en  Afrique de l’Ouest Abidjan, 4-5 juin 2014</vt:lpstr>
      <vt:lpstr>Contexte Aide au MALI</vt:lpstr>
      <vt:lpstr>PC UE au MALI</vt:lpstr>
      <vt:lpstr>Contexte malien</vt:lpstr>
      <vt:lpstr>Défis 1: Nécessaires Préalables</vt:lpstr>
      <vt:lpstr>Défis 2</vt:lpstr>
      <vt:lpstr>Défis 3: Programmation européenne</vt:lpstr>
      <vt:lpstr>Intérêts </vt:lpstr>
      <vt:lpstr>Prochaines Etapes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Régional  sur la  Programmation Conjointe  en  Afrique de l’Ouest Abidjan, 4-5 juin 2014</dc:title>
  <dc:creator>Emile</dc:creator>
  <cp:lastModifiedBy>MASTERCLAYS P55</cp:lastModifiedBy>
  <cp:revision>52</cp:revision>
  <cp:lastPrinted>2014-06-03T12:02:04Z</cp:lastPrinted>
  <dcterms:created xsi:type="dcterms:W3CDTF">2014-05-31T13:24:19Z</dcterms:created>
  <dcterms:modified xsi:type="dcterms:W3CDTF">2014-06-04T09:07:45Z</dcterms:modified>
</cp:coreProperties>
</file>