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3" r:id="rId2"/>
    <p:sldId id="284" r:id="rId3"/>
    <p:sldId id="285" r:id="rId4"/>
    <p:sldId id="286" r:id="rId5"/>
    <p:sldId id="261" r:id="rId6"/>
    <p:sldId id="281" r:id="rId7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57" autoAdjust="0"/>
  </p:normalViewPr>
  <p:slideViewPr>
    <p:cSldViewPr>
      <p:cViewPr>
        <p:scale>
          <a:sx n="75" d="100"/>
          <a:sy n="75" d="100"/>
        </p:scale>
        <p:origin x="-12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62F91506-D625-4FB0-B4C4-B0A68C0915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797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EBAC7A3D-A549-4A52-91D7-E8697ACCC2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010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7A3D-A549-4A52-91D7-E8697ACCC28E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38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400" b="1" dirty="0"/>
              <a:t>1. Support national/ regional resilience approaches+ capacities</a:t>
            </a:r>
          </a:p>
          <a:p>
            <a:pPr algn="just"/>
            <a:r>
              <a:rPr lang="en-GB" i="1" dirty="0"/>
              <a:t>AGIR, SHARE, GCCA, Intra-ACP Resilience programmes, Resilience flagship initiatives</a:t>
            </a:r>
            <a:endParaRPr lang="en-GB" dirty="0"/>
          </a:p>
          <a:p>
            <a:pPr algn="just"/>
            <a:r>
              <a:rPr lang="en-GB" sz="1400" b="1" dirty="0"/>
              <a:t>2. Innovation, learning and advocacy</a:t>
            </a:r>
          </a:p>
          <a:p>
            <a:pPr algn="just"/>
            <a:r>
              <a:rPr lang="fr-BE" i="1" dirty="0" err="1"/>
              <a:t>Scaled</a:t>
            </a:r>
            <a:r>
              <a:rPr lang="fr-BE" i="1" dirty="0"/>
              <a:t>-up social protection </a:t>
            </a:r>
            <a:r>
              <a:rPr lang="fr-BE" i="1" dirty="0" err="1"/>
              <a:t>mechanisms</a:t>
            </a:r>
            <a:r>
              <a:rPr lang="fr-BE" i="1" dirty="0"/>
              <a:t>, </a:t>
            </a:r>
            <a:r>
              <a:rPr lang="fr-BE" i="1" dirty="0" err="1"/>
              <a:t>Risk</a:t>
            </a:r>
            <a:r>
              <a:rPr lang="fr-BE" i="1" dirty="0"/>
              <a:t> </a:t>
            </a:r>
            <a:r>
              <a:rPr lang="fr-BE" i="1" dirty="0" err="1"/>
              <a:t>financing</a:t>
            </a:r>
            <a:r>
              <a:rPr lang="fr-BE" i="1" dirty="0"/>
              <a:t> </a:t>
            </a:r>
            <a:r>
              <a:rPr lang="fr-BE" i="1" dirty="0" err="1"/>
              <a:t>mechanisms</a:t>
            </a:r>
            <a:r>
              <a:rPr lang="fr-BE" i="1" dirty="0"/>
              <a:t>, PSD in fragile </a:t>
            </a:r>
            <a:r>
              <a:rPr lang="fr-BE" i="1" dirty="0" err="1"/>
              <a:t>environments</a:t>
            </a:r>
            <a:r>
              <a:rPr lang="fr-BE" i="1" dirty="0"/>
              <a:t>, multi </a:t>
            </a:r>
            <a:r>
              <a:rPr lang="fr-BE" i="1" dirty="0" err="1"/>
              <a:t>actor</a:t>
            </a:r>
            <a:r>
              <a:rPr lang="fr-BE" i="1" dirty="0"/>
              <a:t> territorial </a:t>
            </a:r>
            <a:r>
              <a:rPr lang="fr-BE" i="1" dirty="0" err="1"/>
              <a:t>approaches</a:t>
            </a:r>
            <a:r>
              <a:rPr lang="fr-BE" i="1" dirty="0"/>
              <a:t>, </a:t>
            </a:r>
            <a:r>
              <a:rPr lang="fr-BE" i="1" dirty="0" err="1"/>
              <a:t>urban</a:t>
            </a:r>
            <a:r>
              <a:rPr lang="fr-BE" i="1" dirty="0"/>
              <a:t> </a:t>
            </a:r>
            <a:r>
              <a:rPr lang="fr-BE" i="1" dirty="0" err="1"/>
              <a:t>resilience</a:t>
            </a:r>
            <a:r>
              <a:rPr lang="fr-BE" i="1" dirty="0"/>
              <a:t>, </a:t>
            </a:r>
            <a:r>
              <a:rPr lang="en-GB" i="1" dirty="0"/>
              <a:t>Resilience approaches to protracted refugee and IDP caseloads, research and advocacy</a:t>
            </a:r>
          </a:p>
          <a:p>
            <a:pPr algn="just"/>
            <a:r>
              <a:rPr lang="en-GB" sz="1400" b="1" dirty="0"/>
              <a:t>3. Methodologies and tools</a:t>
            </a:r>
          </a:p>
          <a:p>
            <a:pPr algn="just"/>
            <a:r>
              <a:rPr lang="fr-BE" i="1" dirty="0"/>
              <a:t>Guidance, training, </a:t>
            </a:r>
            <a:r>
              <a:rPr lang="en-GB" i="1" dirty="0"/>
              <a:t>methodologies and tools for multi hazard and multi </a:t>
            </a:r>
            <a:r>
              <a:rPr lang="en-GB" i="1" dirty="0" err="1"/>
              <a:t>sectoral</a:t>
            </a:r>
            <a:r>
              <a:rPr lang="en-GB" i="1" dirty="0"/>
              <a:t> risk assessments, risk management and measuring resilience, flexible financial instruments, etc.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Innovation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0" dirty="0" smtClean="0"/>
              <a:t>Social protection, risk financing, private sector, pilots</a:t>
            </a:r>
          </a:p>
          <a:p>
            <a:pPr marL="346505" lvl="1" indent="-346505">
              <a:buFont typeface="Arial" pitchFamily="34" charset="0"/>
              <a:buChar char="•"/>
            </a:pPr>
            <a:r>
              <a:rPr lang="en-GB" sz="2400" dirty="0"/>
              <a:t>Knowledge management, research and advocacy</a:t>
            </a:r>
          </a:p>
          <a:p>
            <a:pPr marL="346505" lvl="1" indent="-346505">
              <a:buFont typeface="Arial" pitchFamily="34" charset="0"/>
              <a:buChar char="•"/>
            </a:pPr>
            <a:r>
              <a:rPr lang="en-GB" sz="2400" dirty="0"/>
              <a:t>Joint programming, improved methodologies,</a:t>
            </a:r>
          </a:p>
          <a:p>
            <a:pPr marL="346505" lvl="1" indent="-346505">
              <a:buFont typeface="Arial" pitchFamily="34" charset="0"/>
              <a:buChar char="•"/>
            </a:pPr>
            <a:r>
              <a:rPr lang="en-GB" sz="2400" dirty="0"/>
              <a:t>Flexible financing mechanisms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C464C-5F97-4584-B34C-83E8D1B0EB1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64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078E54E-A5AD-48C4-B46C-BB284091FA1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BF39-3A0F-4D3C-B3D3-4A57992BAA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712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5679C-CB6C-4E46-ADD3-B82A96C467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350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C2E6-B623-4497-BBEC-2D82F3B3F4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7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66B5C-4B9E-4D16-AE51-4D651FB3D8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25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7E818-1CFA-4CD7-93DE-F84033BED4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11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4640F-1EF5-4592-8123-F9CB782A4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721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EE9C5-F22E-4C72-9BEA-A4091A1D09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89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BBC7A-3E6E-4EF5-90BF-38E1E0367B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39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D2AFD-A963-43B5-A4F3-1E3FAC6396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131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45B5D-AF4A-4CEF-805A-5AEBD24273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979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8A569-3F6E-4F10-91A8-502AF8973C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350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270046A-B5A2-4D9F-A70B-A42F8A81205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7272808" cy="1727696"/>
          </a:xfrm>
        </p:spPr>
        <p:txBody>
          <a:bodyPr/>
          <a:lstStyle/>
          <a:p>
            <a:r>
              <a:rPr lang="en-GB" sz="3600" dirty="0" smtClean="0"/>
              <a:t>The EU and Resilience – introductory remarks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4581128"/>
            <a:ext cx="8532812" cy="1368152"/>
          </a:xfrm>
        </p:spPr>
        <p:txBody>
          <a:bodyPr/>
          <a:lstStyle/>
          <a:p>
            <a:r>
              <a:rPr lang="en-GB" b="0" dirty="0" smtClean="0"/>
              <a:t>Resilience Workshop Ethiopia, </a:t>
            </a:r>
          </a:p>
          <a:p>
            <a:r>
              <a:rPr lang="en-GB" b="0" dirty="0" smtClean="0"/>
              <a:t>June 2014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1514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Resilience 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400" dirty="0" smtClean="0"/>
              <a:t>Regional Initiatives </a:t>
            </a:r>
            <a:r>
              <a:rPr lang="en-GB" sz="2400" dirty="0" smtClean="0">
                <a:solidFill>
                  <a:srgbClr val="C00000"/>
                </a:solidFill>
              </a:rPr>
              <a:t>2011/12</a:t>
            </a:r>
            <a:r>
              <a:rPr lang="en-GB" sz="2400" dirty="0" smtClean="0"/>
              <a:t> – SHARE (Horn of Africa) and AGIR (Sahel)</a:t>
            </a:r>
          </a:p>
          <a:p>
            <a:pPr lvl="1"/>
            <a:r>
              <a:rPr lang="en-GB" sz="2400" dirty="0" smtClean="0"/>
              <a:t>Communication 'The EU Approach to Resilience : learning from Food Security Crises', </a:t>
            </a:r>
            <a:r>
              <a:rPr lang="en-GB" sz="2400" dirty="0" smtClean="0">
                <a:solidFill>
                  <a:srgbClr val="C00000"/>
                </a:solidFill>
              </a:rPr>
              <a:t>October 2012</a:t>
            </a:r>
          </a:p>
          <a:p>
            <a:pPr lvl="1"/>
            <a:r>
              <a:rPr lang="en-GB" sz="2400" dirty="0" smtClean="0"/>
              <a:t>Action Plan for Resilience in Crisis Prone Countries 2013-2020, </a:t>
            </a:r>
            <a:r>
              <a:rPr lang="en-GB" sz="2400" dirty="0" smtClean="0">
                <a:solidFill>
                  <a:srgbClr val="C00000"/>
                </a:solidFill>
              </a:rPr>
              <a:t>June 2013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Drivers for the Resilience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7"/>
            <a:ext cx="8229600" cy="3600501"/>
          </a:xfrm>
        </p:spPr>
        <p:txBody>
          <a:bodyPr/>
          <a:lstStyle/>
          <a:p>
            <a:pPr lvl="1"/>
            <a:r>
              <a:rPr lang="en-GB" dirty="0" smtClean="0"/>
              <a:t>Need for more </a:t>
            </a:r>
            <a:r>
              <a:rPr lang="en-GB" dirty="0" smtClean="0">
                <a:solidFill>
                  <a:srgbClr val="FF0000"/>
                </a:solidFill>
              </a:rPr>
              <a:t>structural approach to recurrent crises </a:t>
            </a:r>
            <a:r>
              <a:rPr lang="en-GB" dirty="0" smtClean="0"/>
              <a:t>(mainly droughts)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Causal analysis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Interventions at household, community and societal level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Cost-effectiveness</a:t>
            </a:r>
            <a:r>
              <a:rPr lang="en-GB" dirty="0"/>
              <a:t> </a:t>
            </a:r>
            <a:r>
              <a:rPr lang="en-GB" dirty="0" smtClean="0"/>
              <a:t>overall EU assistance:</a:t>
            </a:r>
            <a:r>
              <a:rPr lang="en-GB" b="0" dirty="0" smtClean="0"/>
              <a:t> invest in 'resilience' rather than crisis response</a:t>
            </a:r>
            <a:endParaRPr lang="en-GB" dirty="0" smtClean="0"/>
          </a:p>
          <a:p>
            <a:pPr lvl="1"/>
            <a:r>
              <a:rPr lang="en-GB" dirty="0" smtClean="0"/>
              <a:t>Improved cooperation &amp; coordination </a:t>
            </a:r>
            <a:r>
              <a:rPr lang="en-GB" dirty="0" smtClean="0">
                <a:solidFill>
                  <a:srgbClr val="FF0000"/>
                </a:solidFill>
              </a:rPr>
              <a:t>Humanitarian – </a:t>
            </a:r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 smtClean="0">
                <a:solidFill>
                  <a:srgbClr val="FF0000"/>
                </a:solidFill>
              </a:rPr>
              <a:t>evelopment </a:t>
            </a:r>
            <a:r>
              <a:rPr lang="en-GB" dirty="0" smtClean="0"/>
              <a:t>assistance (LRRD agenda new style)</a:t>
            </a:r>
          </a:p>
        </p:txBody>
      </p:sp>
    </p:spTree>
    <p:extLst>
      <p:ext uri="{BB962C8B-B14F-4D97-AF65-F5344CB8AC3E}">
        <p14:creationId xmlns:p14="http://schemas.microsoft.com/office/powerpoint/2010/main" val="20680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aspects of the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Addressing chronic vulnerability </a:t>
            </a:r>
          </a:p>
          <a:p>
            <a:r>
              <a:rPr lang="en-GB" dirty="0" smtClean="0"/>
              <a:t>Contributing to different policy outcomes (food security, climate change adaptation etc.)</a:t>
            </a:r>
          </a:p>
          <a:p>
            <a:r>
              <a:rPr lang="en-GB" dirty="0" smtClean="0"/>
              <a:t>Multi-</a:t>
            </a:r>
            <a:r>
              <a:rPr lang="en-GB" dirty="0" err="1" smtClean="0"/>
              <a:t>sectoral</a:t>
            </a:r>
            <a:r>
              <a:rPr lang="en-GB" dirty="0" smtClean="0"/>
              <a:t> interventions</a:t>
            </a:r>
          </a:p>
          <a:p>
            <a:r>
              <a:rPr lang="en-GB" dirty="0" smtClean="0"/>
              <a:t>Strategies based on risk and vulnerability assessments</a:t>
            </a:r>
          </a:p>
          <a:p>
            <a:r>
              <a:rPr lang="en-GB" dirty="0" smtClean="0"/>
              <a:t>Improve flexibility in funding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2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1196231"/>
            <a:ext cx="8158361" cy="720601"/>
          </a:xfrm>
        </p:spPr>
        <p:txBody>
          <a:bodyPr/>
          <a:lstStyle/>
          <a:p>
            <a:r>
              <a:rPr lang="en-GB" dirty="0" smtClean="0"/>
              <a:t>Resilience Action Plan- 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b="1" dirty="0" smtClean="0"/>
              <a:t>Action Plan covers </a:t>
            </a:r>
            <a:r>
              <a:rPr lang="en-GB" sz="2000" b="1" dirty="0" smtClean="0">
                <a:solidFill>
                  <a:srgbClr val="FF0000"/>
                </a:solidFill>
              </a:rPr>
              <a:t>period 2013-2020</a:t>
            </a:r>
          </a:p>
          <a:p>
            <a:pPr marL="0" indent="0" algn="just">
              <a:buNone/>
            </a:pPr>
            <a:r>
              <a:rPr lang="en-GB" sz="2000" b="1" dirty="0" smtClean="0"/>
              <a:t>Determinant of success: 'reduction in humanitarian needs and more equitable development gains'</a:t>
            </a:r>
          </a:p>
          <a:p>
            <a:pPr marL="0" indent="0" algn="just">
              <a:buNone/>
            </a:pPr>
            <a:r>
              <a:rPr lang="en-GB" sz="2000" b="1" dirty="0" smtClean="0"/>
              <a:t>Priority given to countries that face recurrent crises and that are risk prone.</a:t>
            </a:r>
          </a:p>
          <a:p>
            <a:pPr marL="0" indent="0" algn="just">
              <a:buNone/>
            </a:pPr>
            <a:r>
              <a:rPr lang="en-GB" sz="2000" b="1" dirty="0" smtClean="0"/>
              <a:t>18 actions in </a:t>
            </a:r>
            <a:r>
              <a:rPr lang="en-GB" sz="2000" b="1" dirty="0" smtClean="0">
                <a:solidFill>
                  <a:srgbClr val="FF0000"/>
                </a:solidFill>
              </a:rPr>
              <a:t>three priority areas</a:t>
            </a:r>
            <a:r>
              <a:rPr lang="en-GB" sz="2000" b="1" dirty="0" smtClean="0"/>
              <a:t>:</a:t>
            </a:r>
          </a:p>
          <a:p>
            <a:pPr marL="457200" indent="-457200" algn="just">
              <a:buAutoNum type="arabicPeriod"/>
            </a:pPr>
            <a:r>
              <a:rPr lang="en-GB" sz="2000" b="1" dirty="0" smtClean="0"/>
              <a:t>Support national/ regional </a:t>
            </a:r>
            <a:r>
              <a:rPr lang="en-GB" sz="2000" b="1" dirty="0"/>
              <a:t>resilience </a:t>
            </a:r>
            <a:r>
              <a:rPr lang="en-GB" sz="2000" b="1" dirty="0" smtClean="0"/>
              <a:t>capacities</a:t>
            </a:r>
          </a:p>
          <a:p>
            <a:pPr marL="0" indent="0" algn="just">
              <a:buNone/>
            </a:pPr>
            <a:r>
              <a:rPr lang="en-GB" sz="2000" b="1" dirty="0" smtClean="0"/>
              <a:t>2</a:t>
            </a:r>
            <a:r>
              <a:rPr lang="en-GB" sz="2000" b="1" dirty="0"/>
              <a:t>. </a:t>
            </a:r>
            <a:r>
              <a:rPr lang="en-GB" sz="2000" b="1" dirty="0" smtClean="0"/>
              <a:t> Promoting innovation</a:t>
            </a:r>
            <a:r>
              <a:rPr lang="en-GB" sz="2000" b="1" dirty="0"/>
              <a:t>, learning and </a:t>
            </a:r>
            <a:r>
              <a:rPr lang="en-GB" sz="2000" b="1" dirty="0" smtClean="0"/>
              <a:t>advocacy</a:t>
            </a:r>
          </a:p>
          <a:p>
            <a:pPr marL="0" indent="0" algn="just">
              <a:buNone/>
            </a:pPr>
            <a:r>
              <a:rPr lang="en-GB" sz="2000" b="1" dirty="0" smtClean="0"/>
              <a:t>3</a:t>
            </a:r>
            <a:r>
              <a:rPr lang="en-GB" sz="2000" b="1" dirty="0"/>
              <a:t>. </a:t>
            </a:r>
            <a:r>
              <a:rPr lang="en-GB" sz="2000" b="1" dirty="0" smtClean="0"/>
              <a:t> Improving methodologies </a:t>
            </a:r>
            <a:r>
              <a:rPr lang="en-GB" sz="2000" b="1" dirty="0"/>
              <a:t>and </a:t>
            </a:r>
            <a:r>
              <a:rPr lang="en-GB" sz="2000" b="1" dirty="0" smtClean="0"/>
              <a:t>tools</a:t>
            </a:r>
            <a:endParaRPr lang="en-GB" sz="2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File" showAsIcon="1" r:id="rId4" imgW="914400" imgH="771525" progId="Outlook.FileAttach">
                  <p:embed/>
                </p:oleObj>
              </mc:Choice>
              <mc:Fallback>
                <p:oleObj name="File" showAsIcon="1" r:id="rId4" imgW="914400" imgH="771525" progId="Outlook.FileAttac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2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z="2800" dirty="0" err="1" smtClean="0"/>
              <a:t>Resilience</a:t>
            </a:r>
            <a:r>
              <a:rPr lang="fr-BE" altLang="en-US" sz="2800" dirty="0" smtClean="0"/>
              <a:t> </a:t>
            </a:r>
            <a:r>
              <a:rPr lang="fr-BE" altLang="en-US" sz="2800" dirty="0" err="1" smtClean="0"/>
              <a:t>process</a:t>
            </a:r>
            <a:r>
              <a:rPr lang="fr-BE" altLang="en-US" sz="2800" dirty="0" smtClean="0"/>
              <a:t>: HUM+DEV</a:t>
            </a:r>
            <a:endParaRPr lang="en-GB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288" y="2348880"/>
            <a:ext cx="8291512" cy="3672508"/>
          </a:xfrm>
        </p:spPr>
        <p:txBody>
          <a:bodyPr/>
          <a:lstStyle/>
          <a:p>
            <a:pPr marL="723900" lvl="1" indent="-342900">
              <a:buFontTx/>
              <a:buChar char="-"/>
            </a:pPr>
            <a:r>
              <a:rPr lang="fr-BE" altLang="en-US" sz="2400" dirty="0" smtClean="0"/>
              <a:t>Joint </a:t>
            </a:r>
            <a:r>
              <a:rPr lang="fr-BE" altLang="en-US" sz="2400" dirty="0" err="1" smtClean="0"/>
              <a:t>analysis</a:t>
            </a:r>
            <a:r>
              <a:rPr lang="fr-BE" altLang="en-US" sz="2400" dirty="0" smtClean="0"/>
              <a:t> </a:t>
            </a:r>
            <a:r>
              <a:rPr lang="fr-BE" altLang="en-US" sz="2400" b="0" dirty="0" smtClean="0"/>
              <a:t>of the situation </a:t>
            </a:r>
            <a:r>
              <a:rPr lang="fr-BE" altLang="en-US" b="0" dirty="0" smtClean="0"/>
              <a:t>(causes of the </a:t>
            </a:r>
            <a:r>
              <a:rPr lang="fr-BE" altLang="en-US" b="0" dirty="0" err="1" smtClean="0"/>
              <a:t>crisis</a:t>
            </a:r>
            <a:r>
              <a:rPr lang="fr-BE" altLang="en-US" b="0" dirty="0" smtClean="0"/>
              <a:t>, </a:t>
            </a:r>
            <a:r>
              <a:rPr lang="fr-BE" altLang="en-US" b="0" dirty="0" err="1" smtClean="0"/>
              <a:t>risk</a:t>
            </a:r>
            <a:r>
              <a:rPr lang="fr-BE" altLang="en-US" b="0" dirty="0" smtClean="0"/>
              <a:t> </a:t>
            </a:r>
            <a:r>
              <a:rPr lang="fr-BE" altLang="en-US" b="0" dirty="0" err="1" smtClean="0"/>
              <a:t>assessment</a:t>
            </a:r>
            <a:r>
              <a:rPr lang="fr-BE" altLang="en-US" b="0" dirty="0" smtClean="0"/>
              <a:t>, </a:t>
            </a:r>
            <a:r>
              <a:rPr lang="fr-BE" altLang="en-US" b="0" dirty="0" err="1" smtClean="0"/>
              <a:t>affected</a:t>
            </a:r>
            <a:r>
              <a:rPr lang="fr-BE" altLang="en-US" b="0" dirty="0" smtClean="0"/>
              <a:t> populations)</a:t>
            </a:r>
          </a:p>
          <a:p>
            <a:pPr marL="1123950" lvl="2" indent="-342900">
              <a:buFontTx/>
              <a:buChar char="-"/>
            </a:pPr>
            <a:r>
              <a:rPr lang="fr-BE" altLang="en-US" sz="1800" b="0" dirty="0" err="1" smtClean="0"/>
              <a:t>Mapping</a:t>
            </a:r>
            <a:r>
              <a:rPr lang="fr-BE" altLang="en-US" sz="1800" b="0" dirty="0" smtClean="0"/>
              <a:t> of </a:t>
            </a:r>
            <a:r>
              <a:rPr lang="fr-BE" altLang="en-US" sz="1800" b="0" dirty="0" err="1" smtClean="0"/>
              <a:t>current</a:t>
            </a:r>
            <a:r>
              <a:rPr lang="fr-BE" altLang="en-US" sz="1800" b="0" dirty="0" smtClean="0"/>
              <a:t> interventions</a:t>
            </a:r>
          </a:p>
          <a:p>
            <a:pPr marL="723900" lvl="1" indent="-342900">
              <a:buFontTx/>
              <a:buChar char="-"/>
            </a:pPr>
            <a:r>
              <a:rPr lang="fr-BE" altLang="en-US" sz="2400" b="0" dirty="0" err="1" smtClean="0"/>
              <a:t>Definition</a:t>
            </a:r>
            <a:r>
              <a:rPr lang="fr-BE" altLang="en-US" sz="2400" b="0" dirty="0" smtClean="0"/>
              <a:t> of </a:t>
            </a:r>
            <a:r>
              <a:rPr lang="fr-BE" altLang="en-US" sz="2400" dirty="0" err="1" smtClean="0"/>
              <a:t>common</a:t>
            </a:r>
            <a:r>
              <a:rPr lang="fr-BE" altLang="en-US" sz="2400" dirty="0" smtClean="0"/>
              <a:t> </a:t>
            </a:r>
            <a:r>
              <a:rPr lang="fr-BE" altLang="en-US" sz="2400" dirty="0" err="1" smtClean="0"/>
              <a:t>priorities</a:t>
            </a:r>
            <a:endParaRPr lang="fr-BE" altLang="en-US" sz="2400" dirty="0" smtClean="0"/>
          </a:p>
          <a:p>
            <a:pPr marL="723900" lvl="1" indent="-342900">
              <a:buFontTx/>
              <a:buChar char="-"/>
            </a:pPr>
            <a:r>
              <a:rPr lang="fr-BE" altLang="en-US" sz="2400" dirty="0" err="1" smtClean="0"/>
              <a:t>Coordinated</a:t>
            </a:r>
            <a:r>
              <a:rPr lang="fr-BE" altLang="en-US" sz="2400" dirty="0" smtClean="0"/>
              <a:t> planning and </a:t>
            </a:r>
            <a:r>
              <a:rPr lang="fr-BE" altLang="en-US" sz="2400" dirty="0" err="1" smtClean="0"/>
              <a:t>implementation</a:t>
            </a:r>
            <a:r>
              <a:rPr lang="fr-BE" altLang="en-US" sz="2400" dirty="0" smtClean="0"/>
              <a:t> </a:t>
            </a:r>
            <a:r>
              <a:rPr lang="fr-BE" altLang="en-US" sz="2400" b="0" dirty="0" err="1" smtClean="0"/>
              <a:t>through</a:t>
            </a:r>
            <a:r>
              <a:rPr lang="fr-BE" altLang="en-US" sz="2400" b="0" dirty="0" smtClean="0"/>
              <a:t> multi-</a:t>
            </a:r>
            <a:r>
              <a:rPr lang="fr-BE" altLang="en-US" sz="2400" b="0" dirty="0" err="1" smtClean="0"/>
              <a:t>sectoral</a:t>
            </a:r>
            <a:r>
              <a:rPr lang="fr-BE" altLang="en-US" sz="2400" b="0" dirty="0" smtClean="0"/>
              <a:t> interventions: </a:t>
            </a:r>
          </a:p>
          <a:p>
            <a:pPr marL="1066800" lvl="2" indent="-342900">
              <a:buFontTx/>
              <a:buChar char="-"/>
            </a:pPr>
            <a:r>
              <a:rPr lang="en-GB" altLang="en-US" sz="1800" dirty="0" smtClean="0"/>
              <a:t>organising complementarity of interventions and financial instruments</a:t>
            </a:r>
          </a:p>
          <a:p>
            <a:pPr marL="1066800" lvl="2" indent="-342900">
              <a:buFontTx/>
              <a:buChar char="-"/>
            </a:pPr>
            <a:r>
              <a:rPr lang="en-GB" altLang="en-US" sz="1800" dirty="0" smtClean="0"/>
              <a:t>Joint/coordinated monitoring and evaluation</a:t>
            </a:r>
            <a:endParaRPr lang="fr-BE" altLang="en-US" sz="1800" dirty="0" smtClean="0"/>
          </a:p>
          <a:p>
            <a:pPr marL="723900" lvl="1" indent="-342900">
              <a:buFontTx/>
              <a:buChar char="-"/>
            </a:pPr>
            <a:endParaRPr lang="fr-BE" altLang="en-US" sz="2400" b="0" dirty="0" smtClean="0"/>
          </a:p>
          <a:p>
            <a:pPr marL="723900" lvl="1" indent="-342900">
              <a:buFontTx/>
              <a:buNone/>
            </a:pPr>
            <a:endParaRPr lang="fr-BE" alt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8674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733</TotalTime>
  <Words>385</Words>
  <Application>Microsoft Office PowerPoint</Application>
  <PresentationFormat>On-screen Show (4:3)</PresentationFormat>
  <Paragraphs>50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blank</vt:lpstr>
      <vt:lpstr>File</vt:lpstr>
      <vt:lpstr>The EU and Resilience – introductory remarks</vt:lpstr>
      <vt:lpstr>EU Resilience Highlights</vt:lpstr>
      <vt:lpstr>Drivers for the Resilience Agenda</vt:lpstr>
      <vt:lpstr>Key aspects of the Communication</vt:lpstr>
      <vt:lpstr>Resilience Action Plan- Priorities</vt:lpstr>
      <vt:lpstr>Resilience process: HUM+DEV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Resilience Action Plan</dc:title>
  <dc:creator>ILLING Patrick</dc:creator>
  <cp:lastModifiedBy>laptop</cp:lastModifiedBy>
  <cp:revision>48</cp:revision>
  <cp:lastPrinted>2014-04-08T14:53:41Z</cp:lastPrinted>
  <dcterms:created xsi:type="dcterms:W3CDTF">2014-01-07T14:12:10Z</dcterms:created>
  <dcterms:modified xsi:type="dcterms:W3CDTF">2014-06-26T04:56:44Z</dcterms:modified>
</cp:coreProperties>
</file>