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6"/>
  </p:notesMasterIdLst>
  <p:handoutMasterIdLst>
    <p:handoutMasterId r:id="rId17"/>
  </p:handoutMasterIdLst>
  <p:sldIdLst>
    <p:sldId id="285" r:id="rId2"/>
    <p:sldId id="347" r:id="rId3"/>
    <p:sldId id="350" r:id="rId4"/>
    <p:sldId id="302" r:id="rId5"/>
    <p:sldId id="351" r:id="rId6"/>
    <p:sldId id="349" r:id="rId7"/>
    <p:sldId id="322" r:id="rId8"/>
    <p:sldId id="282" r:id="rId9"/>
    <p:sldId id="296" r:id="rId10"/>
    <p:sldId id="338" r:id="rId11"/>
    <p:sldId id="341" r:id="rId12"/>
    <p:sldId id="284" r:id="rId13"/>
    <p:sldId id="311" r:id="rId14"/>
    <p:sldId id="312" r:id="rId15"/>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orar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166CF"/>
    <a:srgbClr val="3E6FD2"/>
    <a:srgbClr val="2D5EC1"/>
    <a:srgbClr val="BDDEFF"/>
    <a:srgbClr val="99CCFF"/>
    <a:srgbClr val="808080"/>
    <a:srgbClr val="FFD624"/>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6" autoAdjust="0"/>
    <p:restoredTop sz="97269" autoAdjust="0"/>
  </p:normalViewPr>
  <p:slideViewPr>
    <p:cSldViewPr>
      <p:cViewPr varScale="1">
        <p:scale>
          <a:sx n="53" d="100"/>
          <a:sy n="53" d="100"/>
        </p:scale>
        <p:origin x="-1234"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7891" name="Rectangle 3"/>
          <p:cNvSpPr>
            <a:spLocks noGrp="1" noChangeArrowheads="1"/>
          </p:cNvSpPr>
          <p:nvPr>
            <p:ph type="dt" sz="quarter" idx="1"/>
          </p:nvPr>
        </p:nvSpPr>
        <p:spPr bwMode="auto">
          <a:xfrm>
            <a:off x="3805238"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lgn="r">
              <a:spcBef>
                <a:spcPct val="0"/>
              </a:spcBef>
              <a:defRPr>
                <a:solidFill>
                  <a:schemeClr val="tx1"/>
                </a:solidFill>
                <a:latin typeface="Arial" charset="0"/>
                <a:cs typeface="+mn-cs"/>
              </a:defRPr>
            </a:lvl1pPr>
          </a:lstStyle>
          <a:p>
            <a:pPr>
              <a:defRPr/>
            </a:pPr>
            <a:endParaRPr lang="en-GB" altLang="en-US"/>
          </a:p>
        </p:txBody>
      </p:sp>
      <p:sp>
        <p:nvSpPr>
          <p:cNvPr id="37892" name="Rectangle 4"/>
          <p:cNvSpPr>
            <a:spLocks noGrp="1" noChangeArrowheads="1"/>
          </p:cNvSpPr>
          <p:nvPr>
            <p:ph type="ftr" sz="quarter" idx="2"/>
          </p:nvPr>
        </p:nvSpPr>
        <p:spPr bwMode="auto">
          <a:xfrm>
            <a:off x="0"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7893" name="Rectangle 5"/>
          <p:cNvSpPr>
            <a:spLocks noGrp="1" noChangeArrowheads="1"/>
          </p:cNvSpPr>
          <p:nvPr>
            <p:ph type="sldNum" sz="quarter" idx="3"/>
          </p:nvPr>
        </p:nvSpPr>
        <p:spPr bwMode="auto">
          <a:xfrm>
            <a:off x="3805238"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lgn="r">
              <a:spcBef>
                <a:spcPct val="0"/>
              </a:spcBef>
              <a:defRPr>
                <a:solidFill>
                  <a:schemeClr val="tx1"/>
                </a:solidFill>
                <a:latin typeface="Arial" charset="0"/>
                <a:cs typeface="+mn-cs"/>
              </a:defRPr>
            </a:lvl1pPr>
          </a:lstStyle>
          <a:p>
            <a:pPr>
              <a:defRPr/>
            </a:pPr>
            <a:fld id="{BF8ABDDF-FFE2-46D8-8C1D-5847C75B319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6867"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lgn="r">
              <a:spcBef>
                <a:spcPct val="0"/>
              </a:spcBef>
              <a:defRPr>
                <a:solidFill>
                  <a:schemeClr val="tx1"/>
                </a:solidFill>
                <a:latin typeface="Arial" charset="0"/>
                <a:cs typeface="+mn-cs"/>
              </a:defRPr>
            </a:lvl1pPr>
          </a:lstStyle>
          <a:p>
            <a:pPr>
              <a:defRPr/>
            </a:pPr>
            <a:endParaRPr lang="en-GB" altLang="en-US"/>
          </a:p>
        </p:txBody>
      </p:sp>
      <p:sp>
        <p:nvSpPr>
          <p:cNvPr id="1331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3" y="4681538"/>
            <a:ext cx="5375275" cy="4433887"/>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6871" name="Rectangle 7"/>
          <p:cNvSpPr>
            <a:spLocks noGrp="1" noChangeArrowheads="1"/>
          </p:cNvSpPr>
          <p:nvPr>
            <p:ph type="sldNum" sz="quarter" idx="5"/>
          </p:nvPr>
        </p:nvSpPr>
        <p:spPr bwMode="auto">
          <a:xfrm>
            <a:off x="3805238"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lgn="r">
              <a:spcBef>
                <a:spcPct val="0"/>
              </a:spcBef>
              <a:defRPr>
                <a:solidFill>
                  <a:schemeClr val="tx1"/>
                </a:solidFill>
                <a:latin typeface="Arial" charset="0"/>
                <a:cs typeface="+mn-cs"/>
              </a:defRPr>
            </a:lvl1pPr>
          </a:lstStyle>
          <a:p>
            <a:pPr>
              <a:defRPr/>
            </a:pPr>
            <a:fld id="{B49D60AB-F23D-4BC3-AD65-6239187B7EA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defTabSz="903288" eaLnBrk="1" hangingPunct="1"/>
            <a:r>
              <a:rPr lang="fr-BE" smtClean="0"/>
              <a:t>As resources are limited, t</a:t>
            </a:r>
            <a:r>
              <a:rPr lang="en-GB" smtClean="0"/>
              <a:t>he approach focuses on 7 highly food insecure and drought prone areas  where partners come together in geographical clusters (consisting of 2 to 7 woredas)</a:t>
            </a:r>
          </a:p>
          <a:p>
            <a:pPr defTabSz="903288" eaLnBrk="1" hangingPunct="1"/>
            <a:r>
              <a:rPr lang="fr-BE" smtClean="0"/>
              <a:t>Estimated to assist over 2M people, corresponding to approximately 10-15% of the people recurrently affected by natural disasters</a:t>
            </a:r>
            <a:endParaRPr lang="en-GB" smtClean="0"/>
          </a:p>
          <a:p>
            <a:pPr defTabSz="903288" eaLnBrk="1" hangingPunct="1"/>
            <a:r>
              <a:rPr lang="en-GB" smtClean="0"/>
              <a:t>The selection criteria of clusters:</a:t>
            </a:r>
          </a:p>
          <a:p>
            <a:pPr defTabSz="903288" eaLnBrk="1" hangingPunct="1"/>
            <a:r>
              <a:rPr lang="fr-BE" smtClean="0"/>
              <a:t>- </a:t>
            </a:r>
            <a:r>
              <a:rPr lang="en-GB" smtClean="0"/>
              <a:t>Areas where ECHO has been repeatedly responding in emergency mode i.e. areas which experience recurrent droughts and nutrition related emergencies; </a:t>
            </a:r>
          </a:p>
          <a:p>
            <a:pPr defTabSz="903288" eaLnBrk="1" hangingPunct="1"/>
            <a:r>
              <a:rPr lang="en-GB" smtClean="0"/>
              <a:t>- Historic needs over the last 20 to 30 years and presence of ECHO partners in the recent past; </a:t>
            </a:r>
          </a:p>
          <a:p>
            <a:pPr defTabSz="903288" eaLnBrk="1" hangingPunct="1"/>
            <a:r>
              <a:rPr lang="en-GB" smtClean="0"/>
              <a:t>- Areas with homogeneity of livelihoods so that a common strategy can be developed for the entire area of the cluster </a:t>
            </a:r>
          </a:p>
          <a:p>
            <a:pPr defTabSz="903288" eaLnBrk="1" hangingPunct="1"/>
            <a:endParaRPr lang="en-GB" smtClean="0"/>
          </a:p>
          <a:p>
            <a:pPr defTabSz="903288" eaLnBrk="1" hangingPunct="1"/>
            <a:r>
              <a:rPr lang="en-GB" smtClean="0"/>
              <a:t>Since 2014, both financing tools (ECHO/HIP and DEVCO/SHARE) are contributing to the overall programme and the selection of geographic clusters has been revised to operate the resilience building programme over the middle to long term (from SHARE into 11</a:t>
            </a:r>
            <a:r>
              <a:rPr lang="en-GB" baseline="30000" smtClean="0"/>
              <a:t>th</a:t>
            </a:r>
            <a:r>
              <a:rPr lang="en-GB" smtClean="0"/>
              <a:t> EDF).</a:t>
            </a:r>
          </a:p>
        </p:txBody>
      </p:sp>
      <p:sp>
        <p:nvSpPr>
          <p:cNvPr id="23555" name="Slide Number Placeholder 3"/>
          <p:cNvSpPr>
            <a:spLocks noGrp="1"/>
          </p:cNvSpPr>
          <p:nvPr>
            <p:ph type="sldNum" sz="quarter" idx="5"/>
          </p:nvPr>
        </p:nvSpPr>
        <p:spPr>
          <a:noFill/>
          <a:ln>
            <a:miter lim="800000"/>
            <a:headEnd/>
            <a:tailEnd/>
          </a:ln>
        </p:spPr>
        <p:txBody>
          <a:bodyPr/>
          <a:lstStyle/>
          <a:p>
            <a:fld id="{2A5F11C8-2D7F-4A26-BAEC-0407B85E8FDF}" type="slidenum">
              <a:rPr lang="en-GB" altLang="en-US" smtClean="0">
                <a:cs typeface="Arial" charset="0"/>
              </a:rPr>
              <a:pPr/>
              <a:t>8</a:t>
            </a:fld>
            <a:endParaRPr lang="en-GB"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pPr eaLnBrk="1" hangingPunct="1"/>
            <a:r>
              <a:rPr lang="en-GB" smtClean="0"/>
              <a:t>After the big 2011 drought in the Horn of Africa, EU financial support has been mobilised from various sources. While humanitarian support has been provided throughout, it has gradually reduced in size. At the same time, development support has picked up. First through an allocation from the Instrument for Stability (€ 13.7 million) which supported livelihoods in (conflict-prone) pastoralist areas. Subsequently through an additional allocation of € 50 million from the EDF (B-envelope funding) which supports the Risk Financing Mechanism of the Productive Safety Net Programme (PSNP), as well as nutrition, livestock disease control, and livelihoods. This will be followed by further support to various aspects of resilience under the 11</a:t>
            </a:r>
            <a:r>
              <a:rPr lang="en-GB" baseline="30000" smtClean="0"/>
              <a:t>th</a:t>
            </a:r>
            <a:r>
              <a:rPr lang="en-GB" smtClean="0"/>
              <a:t> EDF for which (at least) € 110 million has been earmarked. </a:t>
            </a:r>
          </a:p>
          <a:p>
            <a:pPr eaLnBrk="1" hangingPunct="1"/>
            <a:r>
              <a:rPr lang="en-GB" smtClean="0"/>
              <a:t>Both the B-envelope and the 11</a:t>
            </a:r>
            <a:r>
              <a:rPr lang="en-GB" baseline="30000" smtClean="0"/>
              <a:t>th</a:t>
            </a:r>
            <a:r>
              <a:rPr lang="en-GB" smtClean="0"/>
              <a:t> EDF will provide support to the 'Resilience Clusters'.</a:t>
            </a:r>
          </a:p>
        </p:txBody>
      </p:sp>
      <p:sp>
        <p:nvSpPr>
          <p:cNvPr id="28675" name="Slide Number Placeholder 3"/>
          <p:cNvSpPr>
            <a:spLocks noGrp="1"/>
          </p:cNvSpPr>
          <p:nvPr>
            <p:ph type="sldNum" sz="quarter" idx="5"/>
          </p:nvPr>
        </p:nvSpPr>
        <p:spPr>
          <a:noFill/>
          <a:ln>
            <a:miter lim="800000"/>
            <a:headEnd/>
            <a:tailEnd/>
          </a:ln>
        </p:spPr>
        <p:txBody>
          <a:bodyPr/>
          <a:lstStyle/>
          <a:p>
            <a:fld id="{1F35E03A-FD09-4ED1-B10E-68BC3BCE60FB}" type="slidenum">
              <a:rPr lang="en-GB" altLang="en-US" smtClean="0">
                <a:cs typeface="Arial" charset="0"/>
              </a:rPr>
              <a:pPr/>
              <a:t>12</a:t>
            </a:fld>
            <a:endParaRPr lang="en-GB"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sz="1800">
              <a:solidFill>
                <a:schemeClr val="tx1"/>
              </a:solidFill>
              <a:latin typeface="Arial" charset="0"/>
            </a:endParaRPr>
          </a:p>
        </p:txBody>
      </p:sp>
      <p:sp>
        <p:nvSpPr>
          <p:cNvPr id="7"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8" name="Picture 5" descr="LOGO CE-EN-NEG-quadri.ai"/>
          <p:cNvPicPr>
            <a:picLocks noChangeAspect="1"/>
          </p:cNvPicPr>
          <p:nvPr userDrawn="1"/>
        </p:nvPicPr>
        <p:blipFill>
          <a:blip r:embed="rId2"/>
          <a:srcRect/>
          <a:stretch>
            <a:fillRect/>
          </a:stretch>
        </p:blipFill>
        <p:spPr bwMode="auto">
          <a:xfrm>
            <a:off x="3921125" y="3175"/>
            <a:ext cx="1511300" cy="1511300"/>
          </a:xfrm>
          <a:prstGeom prst="rect">
            <a:avLst/>
          </a:prstGeom>
          <a:noFill/>
          <a:ln w="9525">
            <a:noFill/>
            <a:miter lim="800000"/>
            <a:headEnd/>
            <a:tailEnd/>
          </a:ln>
        </p:spPr>
      </p:pic>
      <p:sp>
        <p:nvSpPr>
          <p:cNvPr id="9"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1228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GB"/>
              <a:t>Click to edit Master title style</a:t>
            </a:r>
          </a:p>
        </p:txBody>
      </p:sp>
      <p:sp>
        <p:nvSpPr>
          <p:cNvPr id="1228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GB"/>
              <a:t>Click to edit Master subtitle style</a:t>
            </a:r>
          </a:p>
        </p:txBody>
      </p:sp>
      <p:sp>
        <p:nvSpPr>
          <p:cNvPr id="10" name="Rectangle 7"/>
          <p:cNvSpPr>
            <a:spLocks noGrp="1" noChangeArrowheads="1"/>
          </p:cNvSpPr>
          <p:nvPr>
            <p:ph type="dt" sz="half" idx="10"/>
          </p:nvPr>
        </p:nvSpPr>
        <p:spPr/>
        <p:txBody>
          <a:bodyPr/>
          <a:lstStyle>
            <a:lvl1pPr>
              <a:defRPr/>
            </a:lvl1pPr>
          </a:lstStyle>
          <a:p>
            <a:pPr>
              <a:defRPr/>
            </a:pPr>
            <a:fld id="{D1153AEC-08A3-4C02-924A-AC6C77C1FB7C}" type="datetimeFigureOut">
              <a:rPr lang="en-US"/>
              <a:pPr>
                <a:defRPr/>
              </a:pPr>
              <a:t>6/25/2014</a:t>
            </a:fld>
            <a:endParaRPr lang="en-GB"/>
          </a:p>
        </p:txBody>
      </p:sp>
      <p:sp>
        <p:nvSpPr>
          <p:cNvPr id="11"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GB"/>
          </a:p>
        </p:txBody>
      </p:sp>
      <p:sp>
        <p:nvSpPr>
          <p:cNvPr id="12"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703AE461-FA20-4477-B78D-9E89E705136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01E0B1-5639-40F0-8AE1-3866254843BB}" type="datetimeFigureOut">
              <a:rPr lang="en-US"/>
              <a:pPr>
                <a:defRPr/>
              </a:pPr>
              <a:t>6/25/2014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337185-16BA-4C8F-9DA6-F4D51346B42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5D96821-09C5-4F60-9DD6-88606949FD3E}" type="datetimeFigureOut">
              <a:rPr lang="en-US"/>
              <a:pPr>
                <a:defRPr/>
              </a:pPr>
              <a:t>6/25/2014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D01C4E-96BE-4068-9CC4-1403972869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59D5EC-9FBF-46E1-A10D-8234A075973D}" type="datetimeFigureOut">
              <a:rPr lang="en-US"/>
              <a:pPr>
                <a:defRPr/>
              </a:pPr>
              <a:t>6/25/2014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DE1AF9-F099-4D9B-8D17-ED1ADA63708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59CE593-4346-45C0-AFEE-401E1A6E71EA}" type="datetimeFigureOut">
              <a:rPr lang="en-US"/>
              <a:pPr>
                <a:defRPr/>
              </a:pPr>
              <a:t>6/25/2014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638EEC-7C41-490F-8776-AF00F292CE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9F6B2A9-B672-41E1-85F2-8F7E420181DF}" type="datetimeFigureOut">
              <a:rPr lang="en-US"/>
              <a:pPr>
                <a:defRPr/>
              </a:pPr>
              <a:t>6/25/2014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5269A4-D1EA-4278-9E82-674A0777F40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D412C4A-DCD3-44C8-9F8E-772A49110D7D}" type="datetimeFigureOut">
              <a:rPr lang="en-US"/>
              <a:pPr>
                <a:defRPr/>
              </a:pPr>
              <a:t>6/25/2014</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753DE6F-15D4-48E8-B38E-9A932C6F46E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90D01A-43B5-4590-8C70-998BB14A9594}" type="datetimeFigureOut">
              <a:rPr lang="en-US"/>
              <a:pPr>
                <a:defRPr/>
              </a:pPr>
              <a:t>6/25/2014</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442658C-4354-43B7-844F-14ED2A0306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0C81F8-9F08-40F1-8D1D-CA2C3693C762}" type="datetimeFigureOut">
              <a:rPr lang="en-US"/>
              <a:pPr>
                <a:defRPr/>
              </a:pPr>
              <a:t>6/25/2014</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9EC393E-724C-4528-9864-2492B132C22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59E9F2-F1A6-41F9-AC46-EFEFCC0DCE0F}" type="datetimeFigureOut">
              <a:rPr lang="en-US"/>
              <a:pPr>
                <a:defRPr/>
              </a:pPr>
              <a:t>6/25/2014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80D3E7-C9F6-470F-B779-9B0ECBAD68D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4CED46-04FA-42EE-8B68-CF1B646B32F5}" type="datetimeFigureOut">
              <a:rPr lang="en-US"/>
              <a:pPr>
                <a:defRPr/>
              </a:pPr>
              <a:t>6/25/2014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6247F1-874B-4548-B3DD-FD03C2F4AB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186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fld id="{A541A094-D729-470A-908C-D90BC59D61DD}" type="datetimeFigureOut">
              <a:rPr lang="en-US"/>
              <a:pPr>
                <a:defRPr/>
              </a:pPr>
              <a:t>6/25/2014</a:t>
            </a:fld>
            <a:endParaRPr lang="en-GB"/>
          </a:p>
        </p:txBody>
      </p:sp>
      <p:sp>
        <p:nvSpPr>
          <p:cNvPr id="12186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endParaRPr lang="en-GB"/>
          </a:p>
        </p:txBody>
      </p:sp>
      <p:sp>
        <p:nvSpPr>
          <p:cNvPr id="12186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fld id="{2F5BAD10-592B-4989-9D65-CDD8189278ED}" type="slidenum">
              <a:rPr lang="en-GB"/>
              <a:pPr>
                <a:defRPr/>
              </a:pPr>
              <a:t>‹#›</a:t>
            </a:fld>
            <a:endParaRPr lang="en-GB"/>
          </a:p>
        </p:txBody>
      </p:sp>
      <p:grpSp>
        <p:nvGrpSpPr>
          <p:cNvPr id="1031" name="Group 7"/>
          <p:cNvGrpSpPr>
            <a:grpSpLocks/>
          </p:cNvGrpSpPr>
          <p:nvPr/>
        </p:nvGrpSpPr>
        <p:grpSpPr bwMode="auto">
          <a:xfrm>
            <a:off x="168275" y="228600"/>
            <a:ext cx="8823325" cy="6096000"/>
            <a:chOff x="106" y="144"/>
            <a:chExt cx="5558" cy="3840"/>
          </a:xfrm>
        </p:grpSpPr>
        <p:sp>
          <p:nvSpPr>
            <p:cNvPr id="12186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121865"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spcBef>
                  <a:spcPct val="50000"/>
                </a:spcBef>
                <a:defRPr/>
              </a:pPr>
              <a:endParaRPr lang="en-US"/>
            </a:p>
          </p:txBody>
        </p:sp>
      </p:grpSp>
      <p:sp>
        <p:nvSpPr>
          <p:cNvPr id="10"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5" descr="LOGO CE-EN-NEG-quadri.ai"/>
          <p:cNvPicPr>
            <a:picLocks noChangeAspect="1"/>
          </p:cNvPicPr>
          <p:nvPr userDrawn="1"/>
        </p:nvPicPr>
        <p:blipFill>
          <a:blip r:embed="rId13"/>
          <a:srcRect/>
          <a:stretch>
            <a:fillRect/>
          </a:stretch>
        </p:blipFill>
        <p:spPr bwMode="auto">
          <a:xfrm>
            <a:off x="3921125" y="3175"/>
            <a:ext cx="1511300" cy="1511300"/>
          </a:xfrm>
          <a:prstGeom prst="rect">
            <a:avLst/>
          </a:prstGeom>
          <a:noFill/>
          <a:ln w="9525">
            <a:noFill/>
            <a:miter lim="800000"/>
            <a:headEnd/>
            <a:tailEnd/>
          </a:ln>
        </p:spPr>
      </p:pic>
      <p:sp>
        <p:nvSpPr>
          <p:cNvPr id="12"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Pictures from Precision Laptop\Pictures\Gheralta Feb 2010 EDITS\DSC06681.jpg"/>
          <p:cNvPicPr>
            <a:picLocks noChangeAspect="1" noChangeArrowheads="1"/>
          </p:cNvPicPr>
          <p:nvPr/>
        </p:nvPicPr>
        <p:blipFill>
          <a:blip r:embed="rId2"/>
          <a:srcRect/>
          <a:stretch>
            <a:fillRect/>
          </a:stretch>
        </p:blipFill>
        <p:spPr bwMode="auto">
          <a:xfrm>
            <a:off x="1258888" y="1268413"/>
            <a:ext cx="6911975" cy="4881562"/>
          </a:xfrm>
          <a:prstGeom prst="rect">
            <a:avLst/>
          </a:prstGeom>
          <a:noFill/>
          <a:ln w="9525">
            <a:noFill/>
            <a:miter lim="800000"/>
            <a:headEnd/>
            <a:tailEnd/>
          </a:ln>
        </p:spPr>
      </p:pic>
      <p:sp>
        <p:nvSpPr>
          <p:cNvPr id="15362" name="Title 1"/>
          <p:cNvSpPr>
            <a:spLocks noGrp="1"/>
          </p:cNvSpPr>
          <p:nvPr>
            <p:ph type="title" idx="4294967295"/>
          </p:nvPr>
        </p:nvSpPr>
        <p:spPr>
          <a:xfrm>
            <a:off x="468313" y="1196975"/>
            <a:ext cx="8229600" cy="1143000"/>
          </a:xfrm>
        </p:spPr>
        <p:txBody>
          <a:bodyPr anchor="ctr"/>
          <a:lstStyle/>
          <a:p>
            <a:pPr algn="ctr" eaLnBrk="1" hangingPunct="1"/>
            <a:r>
              <a:rPr lang="en-GB" altLang="es-ES" sz="2400" b="1" i="1" smtClean="0">
                <a:solidFill>
                  <a:srgbClr val="002060"/>
                </a:solidFill>
              </a:rPr>
              <a:t/>
            </a:r>
            <a:br>
              <a:rPr lang="en-GB" altLang="es-ES" sz="2400" b="1" i="1" smtClean="0">
                <a:solidFill>
                  <a:srgbClr val="002060"/>
                </a:solidFill>
              </a:rPr>
            </a:br>
            <a:r>
              <a:rPr lang="en-GB" altLang="es-ES" sz="2400" b="1" i="1" smtClean="0">
                <a:solidFill>
                  <a:srgbClr val="002060"/>
                </a:solidFill>
              </a:rPr>
              <a:t>Building Resilience in Ethiopia</a:t>
            </a:r>
            <a:br>
              <a:rPr lang="en-GB" altLang="es-ES" sz="2400" b="1" i="1" smtClean="0">
                <a:solidFill>
                  <a:srgbClr val="002060"/>
                </a:solidFill>
              </a:rPr>
            </a:br>
            <a:r>
              <a:rPr lang="en-GB" altLang="es-ES" sz="2400" b="1" i="1" smtClean="0">
                <a:solidFill>
                  <a:srgbClr val="002060"/>
                </a:solidFill>
              </a:rPr>
              <a:t>EU strategy from 2013 and beyond </a:t>
            </a:r>
            <a:br>
              <a:rPr lang="en-GB" altLang="es-ES" sz="2400" b="1" i="1" smtClean="0">
                <a:solidFill>
                  <a:srgbClr val="002060"/>
                </a:solidFill>
              </a:rPr>
            </a:br>
            <a:endParaRPr lang="en-GB" altLang="es-ES" sz="2400" b="1" i="1" smtClean="0">
              <a:solidFill>
                <a:srgbClr val="FFFF00"/>
              </a:solidFill>
            </a:endParaRPr>
          </a:p>
        </p:txBody>
      </p:sp>
      <p:sp>
        <p:nvSpPr>
          <p:cNvPr id="15363" name="Text Box 5"/>
          <p:cNvSpPr txBox="1">
            <a:spLocks noChangeArrowheads="1"/>
          </p:cNvSpPr>
          <p:nvPr/>
        </p:nvSpPr>
        <p:spPr bwMode="auto">
          <a:xfrm>
            <a:off x="1547813" y="2708275"/>
            <a:ext cx="3249612" cy="641350"/>
          </a:xfrm>
          <a:prstGeom prst="rect">
            <a:avLst/>
          </a:prstGeom>
          <a:noFill/>
          <a:ln w="9525">
            <a:noFill/>
            <a:miter lim="800000"/>
            <a:headEnd/>
            <a:tailEnd/>
          </a:ln>
        </p:spPr>
        <p:txBody>
          <a:bodyPr wrap="none">
            <a:spAutoFit/>
          </a:bodyPr>
          <a:lstStyle/>
          <a:p>
            <a:pPr>
              <a:buClr>
                <a:schemeClr val="bg1"/>
              </a:buClr>
            </a:pPr>
            <a:r>
              <a:rPr lang="en-GB" altLang="es-ES" sz="1800" b="1" i="1">
                <a:solidFill>
                  <a:schemeClr val="tx1"/>
                </a:solidFill>
              </a:rPr>
              <a:t>EU Resilience workshop</a:t>
            </a:r>
          </a:p>
          <a:p>
            <a:pPr>
              <a:buClr>
                <a:schemeClr val="bg1"/>
              </a:buClr>
            </a:pPr>
            <a:r>
              <a:rPr lang="en-GB" altLang="es-ES" sz="1800" b="1" i="1">
                <a:solidFill>
                  <a:schemeClr val="tx1"/>
                </a:solidFill>
              </a:rPr>
              <a:t>26 – 27 June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490538" y="585788"/>
            <a:ext cx="1398587" cy="5389562"/>
          </a:xfrm>
          <a:prstGeom prst="rect">
            <a:avLst/>
          </a:prstGeom>
          <a:solidFill>
            <a:srgbClr val="FFFF00"/>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Situation and context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Livelihood and wealth profiling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Joint Risk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Mapping existing operations and Gap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GOE policies, programmes</a:t>
            </a:r>
          </a:p>
          <a:p>
            <a:pPr>
              <a:buClr>
                <a:schemeClr val="bg2"/>
              </a:buClr>
              <a:buSzPct val="70000"/>
              <a:buFont typeface="Wingdings" pitchFamily="2" charset="2"/>
              <a:buNone/>
            </a:pPr>
            <a:r>
              <a:rPr lang="en-GB" altLang="en-US" sz="1600" b="1">
                <a:solidFill>
                  <a:schemeClr val="tx1"/>
                </a:solidFill>
                <a:latin typeface="Calibri" pitchFamily="34" charset="0"/>
              </a:rPr>
              <a:t>and activities</a:t>
            </a:r>
          </a:p>
        </p:txBody>
      </p:sp>
      <p:sp>
        <p:nvSpPr>
          <p:cNvPr id="25602" name="Text Box 5"/>
          <p:cNvSpPr txBox="1">
            <a:spLocks noChangeArrowheads="1"/>
          </p:cNvSpPr>
          <p:nvPr/>
        </p:nvSpPr>
        <p:spPr bwMode="auto">
          <a:xfrm>
            <a:off x="2470150" y="2565400"/>
            <a:ext cx="1479550" cy="1716088"/>
          </a:xfrm>
          <a:prstGeom prst="rect">
            <a:avLst/>
          </a:prstGeom>
          <a:solidFill>
            <a:srgbClr val="00FFFF"/>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Joint</a:t>
            </a:r>
          </a:p>
          <a:p>
            <a:pPr>
              <a:buClr>
                <a:schemeClr val="bg2"/>
              </a:buClr>
              <a:buSzPct val="70000"/>
              <a:buFont typeface="Wingdings" pitchFamily="2" charset="2"/>
              <a:buNone/>
            </a:pPr>
            <a:r>
              <a:rPr lang="en-GB" altLang="en-US" sz="1600" b="1">
                <a:solidFill>
                  <a:schemeClr val="tx1"/>
                </a:solidFill>
                <a:latin typeface="Calibri" pitchFamily="34" charset="0"/>
              </a:rPr>
              <a:t>Strategy development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Impact measurement</a:t>
            </a:r>
            <a:endParaRPr lang="en-GB" altLang="en-US" sz="1600">
              <a:solidFill>
                <a:schemeClr val="tx1"/>
              </a:solidFill>
              <a:latin typeface="Arial" charset="0"/>
            </a:endParaRPr>
          </a:p>
        </p:txBody>
      </p:sp>
      <p:sp>
        <p:nvSpPr>
          <p:cNvPr id="25603" name="Text Box 6"/>
          <p:cNvSpPr txBox="1">
            <a:spLocks noChangeArrowheads="1"/>
          </p:cNvSpPr>
          <p:nvPr/>
        </p:nvSpPr>
        <p:spPr bwMode="auto">
          <a:xfrm>
            <a:off x="4518025" y="557213"/>
            <a:ext cx="1671638" cy="5530850"/>
          </a:xfrm>
          <a:prstGeom prst="rect">
            <a:avLst/>
          </a:prstGeom>
          <a:solidFill>
            <a:srgbClr val="99FFCC"/>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Joint planning for </a:t>
            </a:r>
          </a:p>
          <a:p>
            <a:pPr>
              <a:buClr>
                <a:schemeClr val="bg2"/>
              </a:buClr>
              <a:buSzPct val="70000"/>
              <a:buFont typeface="Wingdings" pitchFamily="2" charset="2"/>
              <a:buNone/>
            </a:pPr>
            <a:r>
              <a:rPr lang="en-GB" altLang="en-US" sz="1600" b="1">
                <a:solidFill>
                  <a:schemeClr val="tx1"/>
                </a:solidFill>
                <a:latin typeface="Calibri" pitchFamily="34" charset="0"/>
              </a:rPr>
              <a:t>implementation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Contingency planning and </a:t>
            </a:r>
          </a:p>
          <a:p>
            <a:pPr>
              <a:buClr>
                <a:schemeClr val="bg2"/>
              </a:buClr>
              <a:buSzPct val="70000"/>
              <a:buFont typeface="Wingdings" pitchFamily="2" charset="2"/>
              <a:buNone/>
            </a:pPr>
            <a:r>
              <a:rPr lang="en-GB" altLang="en-US" sz="1600" b="1">
                <a:solidFill>
                  <a:schemeClr val="tx1"/>
                </a:solidFill>
                <a:latin typeface="Calibri" pitchFamily="34" charset="0"/>
              </a:rPr>
              <a:t>Pre-positioning of stocks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Crisis Modifier</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Coordination structures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Joint M&amp;E framework (1 per 18 months for cluster)</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LL and good practice on joint action</a:t>
            </a:r>
            <a:endParaRPr lang="en-GB" altLang="en-US" sz="1600" b="1">
              <a:solidFill>
                <a:schemeClr val="tx1"/>
              </a:solidFill>
              <a:latin typeface="Arial" charset="0"/>
            </a:endParaRPr>
          </a:p>
        </p:txBody>
      </p:sp>
      <p:sp>
        <p:nvSpPr>
          <p:cNvPr id="25604" name="Text Box 7"/>
          <p:cNvSpPr txBox="1">
            <a:spLocks noChangeArrowheads="1"/>
          </p:cNvSpPr>
          <p:nvPr/>
        </p:nvSpPr>
        <p:spPr bwMode="auto">
          <a:xfrm>
            <a:off x="6810375" y="1230313"/>
            <a:ext cx="1765300" cy="4016375"/>
          </a:xfrm>
          <a:prstGeom prst="rect">
            <a:avLst/>
          </a:prstGeom>
          <a:solidFill>
            <a:srgbClr val="CCCCFF"/>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Common 3 year outcome level logical framework</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Project linked (18 months) logical frameworks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Results framework with timeline</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Proposals for joint applied research topics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endParaRPr lang="en-GB" altLang="en-US" sz="1600">
              <a:solidFill>
                <a:schemeClr val="tx1"/>
              </a:solidFill>
              <a:latin typeface="Arial" charset="0"/>
            </a:endParaRPr>
          </a:p>
        </p:txBody>
      </p:sp>
      <p:sp>
        <p:nvSpPr>
          <p:cNvPr id="25605" name="Rectangle 9"/>
          <p:cNvSpPr>
            <a:spLocks noChangeArrowheads="1"/>
          </p:cNvSpPr>
          <p:nvPr/>
        </p:nvSpPr>
        <p:spPr bwMode="auto">
          <a:xfrm>
            <a:off x="250825" y="0"/>
            <a:ext cx="8694738" cy="565150"/>
          </a:xfrm>
          <a:prstGeom prst="rect">
            <a:avLst/>
          </a:prstGeom>
          <a:solidFill>
            <a:srgbClr val="FFFF66"/>
          </a:solidFill>
          <a:ln w="9525">
            <a:noFill/>
            <a:miter lim="800000"/>
            <a:headEnd/>
            <a:tailEnd/>
          </a:ln>
        </p:spPr>
        <p:txBody>
          <a:bodyPr>
            <a:spAutoFit/>
          </a:bodyPr>
          <a:lstStyle/>
          <a:p>
            <a:pPr algn="ctr">
              <a:buClr>
                <a:schemeClr val="bg2"/>
              </a:buClr>
              <a:buSzPct val="70000"/>
              <a:buFont typeface="Wingdings" pitchFamily="2" charset="2"/>
              <a:buNone/>
            </a:pPr>
            <a:r>
              <a:rPr lang="en-GB" altLang="en-US" sz="3100" b="1">
                <a:solidFill>
                  <a:srgbClr val="2D5EC1"/>
                </a:solidFill>
                <a:latin typeface="Arial" charset="0"/>
              </a:rPr>
              <a:t>Cluster programme design process</a:t>
            </a:r>
          </a:p>
        </p:txBody>
      </p:sp>
      <p:sp>
        <p:nvSpPr>
          <p:cNvPr id="25606" name="Text Box 10"/>
          <p:cNvSpPr txBox="1">
            <a:spLocks noChangeArrowheads="1"/>
          </p:cNvSpPr>
          <p:nvPr/>
        </p:nvSpPr>
        <p:spPr bwMode="auto">
          <a:xfrm>
            <a:off x="584200" y="6223000"/>
            <a:ext cx="1114425" cy="488950"/>
          </a:xfrm>
          <a:prstGeom prst="rect">
            <a:avLst/>
          </a:prstGeom>
          <a:solidFill>
            <a:srgbClr val="FFFF00"/>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What is the </a:t>
            </a:r>
          </a:p>
          <a:p>
            <a:pPr>
              <a:buClr>
                <a:schemeClr val="bg2"/>
              </a:buClr>
              <a:buSzPct val="70000"/>
              <a:buFont typeface="Wingdings" pitchFamily="2" charset="2"/>
              <a:buNone/>
            </a:pPr>
            <a:r>
              <a:rPr lang="en-GB" altLang="en-US" sz="1300" b="1">
                <a:solidFill>
                  <a:schemeClr val="tx1"/>
                </a:solidFill>
                <a:latin typeface="Arial" charset="0"/>
              </a:rPr>
              <a:t>situation?</a:t>
            </a:r>
          </a:p>
        </p:txBody>
      </p:sp>
      <p:sp>
        <p:nvSpPr>
          <p:cNvPr id="25607" name="Text Box 11"/>
          <p:cNvSpPr txBox="1">
            <a:spLocks noChangeArrowheads="1"/>
          </p:cNvSpPr>
          <p:nvPr/>
        </p:nvSpPr>
        <p:spPr bwMode="auto">
          <a:xfrm>
            <a:off x="2533650" y="6218238"/>
            <a:ext cx="1225550" cy="488950"/>
          </a:xfrm>
          <a:prstGeom prst="rect">
            <a:avLst/>
          </a:prstGeom>
          <a:solidFill>
            <a:srgbClr val="CCCCFF"/>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What do you </a:t>
            </a:r>
          </a:p>
          <a:p>
            <a:pPr>
              <a:buClr>
                <a:schemeClr val="bg2"/>
              </a:buClr>
              <a:buSzPct val="70000"/>
              <a:buFont typeface="Wingdings" pitchFamily="2" charset="2"/>
              <a:buNone/>
            </a:pPr>
            <a:r>
              <a:rPr lang="en-GB" altLang="en-US" sz="1300" b="1">
                <a:solidFill>
                  <a:schemeClr val="tx1"/>
                </a:solidFill>
                <a:latin typeface="Arial" charset="0"/>
              </a:rPr>
              <a:t>want to do?</a:t>
            </a:r>
          </a:p>
        </p:txBody>
      </p:sp>
      <p:sp>
        <p:nvSpPr>
          <p:cNvPr id="25608" name="Text Box 12"/>
          <p:cNvSpPr txBox="1">
            <a:spLocks noChangeArrowheads="1"/>
          </p:cNvSpPr>
          <p:nvPr/>
        </p:nvSpPr>
        <p:spPr bwMode="auto">
          <a:xfrm>
            <a:off x="4657725" y="6186488"/>
            <a:ext cx="1233488" cy="488950"/>
          </a:xfrm>
          <a:prstGeom prst="rect">
            <a:avLst/>
          </a:prstGeom>
          <a:solidFill>
            <a:srgbClr val="99FFCC"/>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How will you </a:t>
            </a:r>
          </a:p>
          <a:p>
            <a:pPr>
              <a:buClr>
                <a:schemeClr val="bg2"/>
              </a:buClr>
              <a:buSzPct val="70000"/>
              <a:buFont typeface="Wingdings" pitchFamily="2" charset="2"/>
              <a:buNone/>
            </a:pPr>
            <a:r>
              <a:rPr lang="en-GB" altLang="en-US" sz="1300" b="1">
                <a:solidFill>
                  <a:schemeClr val="tx1"/>
                </a:solidFill>
                <a:latin typeface="Arial" charset="0"/>
              </a:rPr>
              <a:t>go about it?</a:t>
            </a:r>
          </a:p>
        </p:txBody>
      </p:sp>
      <p:sp>
        <p:nvSpPr>
          <p:cNvPr id="25609" name="Text Box 13"/>
          <p:cNvSpPr txBox="1">
            <a:spLocks noChangeArrowheads="1"/>
          </p:cNvSpPr>
          <p:nvPr/>
        </p:nvSpPr>
        <p:spPr bwMode="auto">
          <a:xfrm>
            <a:off x="6659563" y="6051550"/>
            <a:ext cx="1897062" cy="687388"/>
          </a:xfrm>
          <a:prstGeom prst="rect">
            <a:avLst/>
          </a:prstGeom>
          <a:solidFill>
            <a:srgbClr val="CCCCFF"/>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Cluster guide </a:t>
            </a:r>
          </a:p>
          <a:p>
            <a:pPr>
              <a:buClr>
                <a:schemeClr val="bg2"/>
              </a:buClr>
              <a:buSzPct val="70000"/>
              <a:buFont typeface="Wingdings" pitchFamily="2" charset="2"/>
              <a:buNone/>
            </a:pPr>
            <a:r>
              <a:rPr lang="en-GB" altLang="en-US" sz="1300" b="1">
                <a:solidFill>
                  <a:schemeClr val="tx1"/>
                </a:solidFill>
                <a:latin typeface="Arial" charset="0"/>
              </a:rPr>
              <a:t>for all partners </a:t>
            </a:r>
          </a:p>
          <a:p>
            <a:pPr>
              <a:buClr>
                <a:schemeClr val="bg2"/>
              </a:buClr>
              <a:buSzPct val="70000"/>
              <a:buFont typeface="Wingdings" pitchFamily="2" charset="2"/>
              <a:buNone/>
            </a:pPr>
            <a:r>
              <a:rPr lang="en-GB" altLang="en-US" sz="1300" b="1">
                <a:solidFill>
                  <a:schemeClr val="tx1"/>
                </a:solidFill>
                <a:latin typeface="Arial" charset="0"/>
              </a:rPr>
              <a:t>working in the cluster</a:t>
            </a:r>
          </a:p>
        </p:txBody>
      </p:sp>
      <p:sp>
        <p:nvSpPr>
          <p:cNvPr id="25610" name="AutoShape 14"/>
          <p:cNvSpPr>
            <a:spLocks noChangeArrowheads="1"/>
          </p:cNvSpPr>
          <p:nvPr/>
        </p:nvSpPr>
        <p:spPr bwMode="auto">
          <a:xfrm>
            <a:off x="1990725" y="3379788"/>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
        <p:nvSpPr>
          <p:cNvPr id="25611" name="AutoShape 15"/>
          <p:cNvSpPr>
            <a:spLocks noChangeArrowheads="1"/>
          </p:cNvSpPr>
          <p:nvPr/>
        </p:nvSpPr>
        <p:spPr bwMode="auto">
          <a:xfrm>
            <a:off x="4078288" y="3382963"/>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
        <p:nvSpPr>
          <p:cNvPr id="25612" name="AutoShape 16"/>
          <p:cNvSpPr>
            <a:spLocks noChangeArrowheads="1"/>
          </p:cNvSpPr>
          <p:nvPr/>
        </p:nvSpPr>
        <p:spPr bwMode="auto">
          <a:xfrm>
            <a:off x="6326188" y="3294063"/>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Object 3"/>
          <p:cNvGraphicFramePr>
            <a:graphicFrameLocks noChangeAspect="1"/>
          </p:cNvGraphicFramePr>
          <p:nvPr/>
        </p:nvGraphicFramePr>
        <p:xfrm>
          <a:off x="28575" y="38100"/>
          <a:ext cx="9134475" cy="6473825"/>
        </p:xfrm>
        <a:graphic>
          <a:graphicData uri="http://schemas.openxmlformats.org/presentationml/2006/ole">
            <p:oleObj spid="_x0000_s26627" name="Acrobat Document" r:id="rId3" imgW="10672200" imgH="7580880" progId="AcroExch.Document.11">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827088" y="908050"/>
            <a:ext cx="7696200" cy="1143000"/>
          </a:xfrm>
        </p:spPr>
        <p:txBody>
          <a:bodyPr anchor="ctr"/>
          <a:lstStyle/>
          <a:p>
            <a:pPr indent="358775" eaLnBrk="1" hangingPunct="1"/>
            <a:r>
              <a:rPr lang="en-GB" altLang="en-US" sz="2800" smtClean="0"/>
              <a:t>Articulation of </a:t>
            </a:r>
            <a:r>
              <a:rPr lang="en-US" altLang="en-US" sz="2800" smtClean="0"/>
              <a:t>Support Instruments</a:t>
            </a:r>
            <a:endParaRPr lang="en-GB" altLang="en-US" sz="2800" smtClean="0"/>
          </a:p>
        </p:txBody>
      </p:sp>
      <p:graphicFrame>
        <p:nvGraphicFramePr>
          <p:cNvPr id="27732" name="Group 84"/>
          <p:cNvGraphicFramePr>
            <a:graphicFrameLocks noGrp="1"/>
          </p:cNvGraphicFramePr>
          <p:nvPr>
            <p:ph idx="4294967295"/>
          </p:nvPr>
        </p:nvGraphicFramePr>
        <p:xfrm>
          <a:off x="457200" y="1916113"/>
          <a:ext cx="8229600" cy="3821112"/>
        </p:xfrm>
        <a:graphic>
          <a:graphicData uri="http://schemas.openxmlformats.org/drawingml/2006/table">
            <a:tbl>
              <a:tblPr/>
              <a:tblGrid>
                <a:gridCol w="1450975"/>
                <a:gridCol w="647700"/>
                <a:gridCol w="647700"/>
                <a:gridCol w="647700"/>
                <a:gridCol w="649288"/>
                <a:gridCol w="719137"/>
                <a:gridCol w="720725"/>
                <a:gridCol w="647700"/>
                <a:gridCol w="720725"/>
                <a:gridCol w="719138"/>
                <a:gridCol w="658812"/>
              </a:tblGrid>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ECHO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Instrument for Stability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10</a:t>
                      </a:r>
                      <a:r>
                        <a:rPr kumimoji="0" lang="en-GB" sz="2000" b="0" i="1" u="none" strike="noStrike" cap="none" normalizeH="0" baseline="30000" smtClean="0">
                          <a:ln>
                            <a:noFill/>
                          </a:ln>
                          <a:solidFill>
                            <a:srgbClr val="000000"/>
                          </a:solidFill>
                          <a:effectLst/>
                          <a:latin typeface="Arial" charset="0"/>
                          <a:cs typeface="Arial" charset="0"/>
                        </a:rPr>
                        <a:t>th</a:t>
                      </a:r>
                      <a:r>
                        <a:rPr kumimoji="0" lang="en-GB" sz="2000" b="0" i="1" u="none" strike="noStrike" cap="none" normalizeH="0" baseline="0" smtClean="0">
                          <a:ln>
                            <a:noFill/>
                          </a:ln>
                          <a:solidFill>
                            <a:srgbClr val="000000"/>
                          </a:solidFill>
                          <a:effectLst/>
                          <a:latin typeface="Arial" charset="0"/>
                          <a:cs typeface="Arial" charset="0"/>
                        </a:rPr>
                        <a:t> EDF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11</a:t>
                      </a:r>
                      <a:r>
                        <a:rPr kumimoji="0" lang="en-GB" sz="2000" b="0" i="1" u="none" strike="noStrike" cap="none" normalizeH="0" baseline="30000" smtClean="0">
                          <a:ln>
                            <a:noFill/>
                          </a:ln>
                          <a:solidFill>
                            <a:srgbClr val="000000"/>
                          </a:solidFill>
                          <a:effectLst/>
                          <a:latin typeface="Arial" charset="0"/>
                          <a:cs typeface="Arial" charset="0"/>
                        </a:rPr>
                        <a:t>th</a:t>
                      </a:r>
                      <a:r>
                        <a:rPr kumimoji="0" lang="en-GB" sz="2000" b="0" i="1" u="none" strike="noStrike" cap="none" normalizeH="0" baseline="0" smtClean="0">
                          <a:ln>
                            <a:noFill/>
                          </a:ln>
                          <a:solidFill>
                            <a:srgbClr val="000000"/>
                          </a:solidFill>
                          <a:effectLst/>
                          <a:latin typeface="Arial" charset="0"/>
                          <a:cs typeface="Arial" charset="0"/>
                        </a:rPr>
                        <a:t> EDF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bl>
          </a:graphicData>
        </a:graphic>
      </p:graphicFrame>
      <p:sp>
        <p:nvSpPr>
          <p:cNvPr id="27731" name="Line 84"/>
          <p:cNvSpPr>
            <a:spLocks noChangeShapeType="1"/>
          </p:cNvSpPr>
          <p:nvPr/>
        </p:nvSpPr>
        <p:spPr bwMode="auto">
          <a:xfrm>
            <a:off x="8459788" y="5445125"/>
            <a:ext cx="504825" cy="0"/>
          </a:xfrm>
          <a:prstGeom prst="line">
            <a:avLst/>
          </a:prstGeom>
          <a:noFill/>
          <a:ln w="76200">
            <a:solidFill>
              <a:srgbClr val="FFD624"/>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987675" y="908050"/>
            <a:ext cx="5464175" cy="1143000"/>
          </a:xfrm>
        </p:spPr>
        <p:txBody>
          <a:bodyPr anchor="ctr"/>
          <a:lstStyle/>
          <a:p>
            <a:pPr eaLnBrk="1" hangingPunct="1"/>
            <a:r>
              <a:rPr lang="en-GB" altLang="en-US" sz="2800" smtClean="0"/>
              <a:t>Challenges (just a few!)</a:t>
            </a:r>
          </a:p>
        </p:txBody>
      </p:sp>
      <p:sp>
        <p:nvSpPr>
          <p:cNvPr id="29698" name="Rectangle 5"/>
          <p:cNvSpPr>
            <a:spLocks noGrp="1" noChangeArrowheads="1"/>
          </p:cNvSpPr>
          <p:nvPr>
            <p:ph type="body" sz="half" idx="4294967295"/>
          </p:nvPr>
        </p:nvSpPr>
        <p:spPr>
          <a:xfrm>
            <a:off x="755650" y="2997200"/>
            <a:ext cx="3771900" cy="3600450"/>
          </a:xfrm>
        </p:spPr>
        <p:txBody>
          <a:bodyPr/>
          <a:lstStyle/>
          <a:p>
            <a:pPr>
              <a:lnSpc>
                <a:spcPct val="80000"/>
              </a:lnSpc>
            </a:pPr>
            <a:r>
              <a:rPr lang="en-GB" sz="2000" b="1" u="sng" smtClean="0"/>
              <a:t>Joint programming</a:t>
            </a:r>
            <a:r>
              <a:rPr lang="en-GB" sz="2000" smtClean="0"/>
              <a:t> between humanitarian and dev and define optimal division of labour </a:t>
            </a:r>
          </a:p>
          <a:p>
            <a:pPr>
              <a:lnSpc>
                <a:spcPct val="80000"/>
              </a:lnSpc>
            </a:pPr>
            <a:endParaRPr lang="en-GB" sz="2000" smtClean="0"/>
          </a:p>
          <a:p>
            <a:pPr>
              <a:lnSpc>
                <a:spcPct val="80000"/>
              </a:lnSpc>
            </a:pPr>
            <a:endParaRPr lang="en-GB" sz="2000" b="1" u="sng" smtClean="0"/>
          </a:p>
          <a:p>
            <a:pPr>
              <a:lnSpc>
                <a:spcPct val="80000"/>
              </a:lnSpc>
            </a:pPr>
            <a:r>
              <a:rPr lang="en-GB" sz="2000" b="1" u="sng" smtClean="0"/>
              <a:t>Short and long term “vision, commitment and funding” </a:t>
            </a:r>
            <a:r>
              <a:rPr lang="en-GB" sz="2000" smtClean="0"/>
              <a:t>Entry and exit criteria for clusters</a:t>
            </a:r>
          </a:p>
          <a:p>
            <a:pPr>
              <a:lnSpc>
                <a:spcPct val="80000"/>
              </a:lnSpc>
            </a:pPr>
            <a:endParaRPr lang="en-GB" sz="2000" smtClean="0"/>
          </a:p>
        </p:txBody>
      </p:sp>
      <p:sp>
        <p:nvSpPr>
          <p:cNvPr id="29699" name="Rectangle 6"/>
          <p:cNvSpPr>
            <a:spLocks noGrp="1" noChangeArrowheads="1"/>
          </p:cNvSpPr>
          <p:nvPr>
            <p:ph type="body" sz="half" idx="4294967295"/>
          </p:nvPr>
        </p:nvSpPr>
        <p:spPr>
          <a:xfrm>
            <a:off x="4686300" y="1905000"/>
            <a:ext cx="3771900" cy="4038600"/>
          </a:xfrm>
        </p:spPr>
        <p:txBody>
          <a:bodyPr/>
          <a:lstStyle/>
          <a:p>
            <a:pPr>
              <a:lnSpc>
                <a:spcPct val="80000"/>
              </a:lnSpc>
            </a:pPr>
            <a:r>
              <a:rPr lang="en-GB" sz="2000" b="1" u="sng" smtClean="0"/>
              <a:t>Coordination with existing resilience building programmes</a:t>
            </a:r>
            <a:r>
              <a:rPr lang="en-GB" sz="2000" smtClean="0"/>
              <a:t> (future integration within wider framework of PSNP and social protection)</a:t>
            </a:r>
          </a:p>
          <a:p>
            <a:pPr>
              <a:lnSpc>
                <a:spcPct val="80000"/>
              </a:lnSpc>
            </a:pPr>
            <a:endParaRPr lang="en-GB" sz="2000" smtClean="0"/>
          </a:p>
          <a:p>
            <a:pPr>
              <a:lnSpc>
                <a:spcPct val="80000"/>
              </a:lnSpc>
            </a:pPr>
            <a:r>
              <a:rPr lang="en-GB" sz="2000" smtClean="0"/>
              <a:t>Mainstreaming of resilience building in GOE </a:t>
            </a:r>
            <a:r>
              <a:rPr lang="en-GB" sz="2000" b="1" u="sng" smtClean="0"/>
              <a:t>policies and management structures</a:t>
            </a:r>
            <a:r>
              <a:rPr lang="en-GB" sz="2000" smtClean="0"/>
              <a:t> </a:t>
            </a:r>
          </a:p>
          <a:p>
            <a:pPr>
              <a:lnSpc>
                <a:spcPct val="80000"/>
              </a:lnSpc>
            </a:pPr>
            <a:r>
              <a:rPr lang="en-GB" sz="2000" smtClean="0"/>
              <a:t>Most efficient way to </a:t>
            </a:r>
            <a:r>
              <a:rPr lang="en-GB" sz="2000" b="1" u="sng" smtClean="0"/>
              <a:t>anchor the programme in local and federal</a:t>
            </a:r>
            <a:r>
              <a:rPr lang="en-GB" sz="2000" smtClean="0"/>
              <a:t> institutions in the middle to long term  </a:t>
            </a:r>
          </a:p>
        </p:txBody>
      </p:sp>
      <p:pic>
        <p:nvPicPr>
          <p:cNvPr id="29700" name="Picture 12" descr="cows to trough-drylands-6 CROPPED"/>
          <p:cNvPicPr>
            <a:picLocks noChangeAspect="1" noChangeArrowheads="1"/>
          </p:cNvPicPr>
          <p:nvPr/>
        </p:nvPicPr>
        <p:blipFill>
          <a:blip r:embed="rId2"/>
          <a:srcRect/>
          <a:stretch>
            <a:fillRect/>
          </a:stretch>
        </p:blipFill>
        <p:spPr bwMode="auto">
          <a:xfrm>
            <a:off x="755650" y="188913"/>
            <a:ext cx="1865313" cy="2309812"/>
          </a:xfrm>
          <a:prstGeom prst="rect">
            <a:avLst/>
          </a:prstGeom>
          <a:noFill/>
          <a:ln w="31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idx="4294967295"/>
          </p:nvPr>
        </p:nvSpPr>
        <p:spPr>
          <a:xfrm>
            <a:off x="1792288" y="4800600"/>
            <a:ext cx="5486400" cy="566738"/>
          </a:xfrm>
        </p:spPr>
        <p:txBody>
          <a:bodyPr/>
          <a:lstStyle/>
          <a:p>
            <a:pPr eaLnBrk="1" hangingPunct="1"/>
            <a:endParaRPr lang="en-GB" altLang="es-ES" sz="1500" b="1" smtClean="0"/>
          </a:p>
        </p:txBody>
      </p:sp>
      <p:sp>
        <p:nvSpPr>
          <p:cNvPr id="30722" name="Text Placeholder 6"/>
          <p:cNvSpPr>
            <a:spLocks noGrp="1"/>
          </p:cNvSpPr>
          <p:nvPr>
            <p:ph type="body" sz="half" idx="4294967295"/>
          </p:nvPr>
        </p:nvSpPr>
        <p:spPr>
          <a:xfrm>
            <a:off x="0" y="6092825"/>
            <a:ext cx="7278688" cy="765175"/>
          </a:xfrm>
        </p:spPr>
        <p:txBody>
          <a:bodyPr/>
          <a:lstStyle/>
          <a:p>
            <a:pPr marL="0" indent="0" eaLnBrk="1" hangingPunct="1">
              <a:lnSpc>
                <a:spcPct val="80000"/>
              </a:lnSpc>
              <a:buFont typeface="Wingdings" pitchFamily="2" charset="2"/>
              <a:buNone/>
            </a:pPr>
            <a:endParaRPr lang="en-US" altLang="es-ES" sz="900" b="1" smtClean="0">
              <a:solidFill>
                <a:srgbClr val="993300"/>
              </a:solidFill>
            </a:endParaRPr>
          </a:p>
          <a:p>
            <a:pPr marL="0" indent="0" eaLnBrk="1" hangingPunct="1">
              <a:lnSpc>
                <a:spcPct val="80000"/>
              </a:lnSpc>
              <a:buFont typeface="Wingdings" pitchFamily="2" charset="2"/>
              <a:buNone/>
            </a:pPr>
            <a:r>
              <a:rPr lang="en-US" altLang="es-ES" sz="2500" b="1" i="1" smtClean="0">
                <a:solidFill>
                  <a:srgbClr val="0070C0"/>
                </a:solidFill>
              </a:rPr>
              <a:t>Thank you …</a:t>
            </a:r>
            <a:r>
              <a:rPr lang="en-US" altLang="es-ES" sz="1400" b="1" i="1" smtClean="0">
                <a:solidFill>
                  <a:srgbClr val="0070C0"/>
                </a:solidFill>
              </a:rPr>
              <a:t>  </a:t>
            </a:r>
          </a:p>
          <a:p>
            <a:pPr marL="0" indent="0" eaLnBrk="1" hangingPunct="1">
              <a:lnSpc>
                <a:spcPct val="80000"/>
              </a:lnSpc>
              <a:buFont typeface="Wingdings" pitchFamily="2" charset="2"/>
              <a:buNone/>
            </a:pPr>
            <a:r>
              <a:rPr lang="en-US" altLang="es-ES" sz="900" b="1" i="1" smtClean="0">
                <a:solidFill>
                  <a:srgbClr val="0070C0"/>
                </a:solidFill>
              </a:rPr>
              <a:t>Photographs – Andy Catley, Kelly Lynch and Cathy Watson</a:t>
            </a:r>
          </a:p>
        </p:txBody>
      </p:sp>
      <p:pic>
        <p:nvPicPr>
          <p:cNvPr id="30723" name="Picture 9" descr="E:\print 100x60_MG_1743.jpg"/>
          <p:cNvPicPr>
            <a:picLocks noGrp="1" noChangeAspect="1" noChangeArrowheads="1"/>
          </p:cNvPicPr>
          <p:nvPr>
            <p:ph idx="4294967295"/>
          </p:nvPr>
        </p:nvPicPr>
        <p:blipFill>
          <a:blip r:embed="rId2"/>
          <a:srcRect r="31"/>
          <a:stretch>
            <a:fillRect/>
          </a:stretch>
        </p:blipFill>
        <p:spPr>
          <a:xfrm>
            <a:off x="0" y="0"/>
            <a:ext cx="9144000" cy="603091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27088" y="1989138"/>
            <a:ext cx="7696200" cy="1143000"/>
          </a:xfrm>
        </p:spPr>
        <p:txBody>
          <a:bodyPr/>
          <a:lstStyle/>
          <a:p>
            <a:pPr algn="ctr"/>
            <a:r>
              <a:rPr lang="en-GB" smtClean="0"/>
              <a:t>New approach to drought response </a:t>
            </a:r>
          </a:p>
        </p:txBody>
      </p:sp>
      <p:sp>
        <p:nvSpPr>
          <p:cNvPr id="16386" name="Rectangle 3"/>
          <p:cNvSpPr>
            <a:spLocks noGrp="1" noChangeArrowheads="1"/>
          </p:cNvSpPr>
          <p:nvPr>
            <p:ph type="body" sz="half" idx="1"/>
          </p:nvPr>
        </p:nvSpPr>
        <p:spPr>
          <a:xfrm>
            <a:off x="755650" y="1916113"/>
            <a:ext cx="3771900" cy="4038600"/>
          </a:xfrm>
        </p:spPr>
        <p:txBody>
          <a:bodyPr/>
          <a:lstStyle/>
          <a:p>
            <a:pPr lvl="1" eaLnBrk="1" hangingPunct="1">
              <a:spcBef>
                <a:spcPts val="600"/>
              </a:spcBef>
              <a:spcAft>
                <a:spcPts val="600"/>
              </a:spcAft>
            </a:pPr>
            <a:endParaRPr lang="en-GB" altLang="en-US" sz="2000" smtClean="0"/>
          </a:p>
          <a:p>
            <a:endParaRPr lang="en-GB" sz="2700" smtClean="0"/>
          </a:p>
        </p:txBody>
      </p:sp>
      <p:sp>
        <p:nvSpPr>
          <p:cNvPr id="16387" name="Rectangle 5"/>
          <p:cNvSpPr>
            <a:spLocks noGrp="1" noChangeArrowheads="1"/>
          </p:cNvSpPr>
          <p:nvPr>
            <p:ph type="body" sz="half" idx="2"/>
          </p:nvPr>
        </p:nvSpPr>
        <p:spPr/>
        <p:txBody>
          <a:bodyPr/>
          <a:lstStyle/>
          <a:p>
            <a:pPr lvl="1" eaLnBrk="1" hangingPunct="1">
              <a:lnSpc>
                <a:spcPct val="90000"/>
              </a:lnSpc>
              <a:spcBef>
                <a:spcPts val="600"/>
              </a:spcBef>
              <a:spcAft>
                <a:spcPts val="600"/>
              </a:spcAft>
            </a:pPr>
            <a:endParaRPr lang="en-GB" altLang="en-US" sz="1600" smtClean="0"/>
          </a:p>
          <a:p>
            <a:pPr lvl="1" eaLnBrk="1" hangingPunct="1">
              <a:lnSpc>
                <a:spcPct val="90000"/>
              </a:lnSpc>
              <a:spcBef>
                <a:spcPts val="600"/>
              </a:spcBef>
              <a:spcAft>
                <a:spcPts val="600"/>
              </a:spcAft>
            </a:pPr>
            <a:endParaRPr lang="en-US" altLang="en-US" sz="1600" smtClean="0"/>
          </a:p>
          <a:p>
            <a:pPr lvl="1" eaLnBrk="1" hangingPunct="1">
              <a:lnSpc>
                <a:spcPct val="90000"/>
              </a:lnSpc>
              <a:spcBef>
                <a:spcPts val="600"/>
              </a:spcBef>
              <a:spcAft>
                <a:spcPts val="600"/>
              </a:spcAft>
            </a:pPr>
            <a:endParaRPr lang="en-US" altLang="en-US" sz="1600" smtClean="0"/>
          </a:p>
          <a:p>
            <a:pPr lvl="1" eaLnBrk="1" hangingPunct="1">
              <a:lnSpc>
                <a:spcPct val="90000"/>
              </a:lnSpc>
              <a:spcBef>
                <a:spcPts val="600"/>
              </a:spcBef>
              <a:spcAft>
                <a:spcPts val="600"/>
              </a:spcAft>
            </a:pPr>
            <a:endParaRPr lang="en-US" altLang="en-US" sz="1600" smtClean="0"/>
          </a:p>
          <a:p>
            <a:pPr lvl="1" eaLnBrk="1" hangingPunct="1">
              <a:lnSpc>
                <a:spcPct val="90000"/>
              </a:lnSpc>
              <a:spcBef>
                <a:spcPts val="600"/>
              </a:spcBef>
              <a:spcAft>
                <a:spcPts val="600"/>
              </a:spcAft>
            </a:pPr>
            <a:r>
              <a:rPr lang="en-US" altLang="en-US" sz="1600" smtClean="0"/>
              <a:t>B</a:t>
            </a:r>
            <a:r>
              <a:rPr lang="en-GB" altLang="en-US" sz="1600" smtClean="0"/>
              <a:t>ased on the critical premise that the way we have approached recurrent humanitarian crises is not cost efficient, does not give lasting results and should be changed</a:t>
            </a:r>
          </a:p>
          <a:p>
            <a:pPr lvl="1" eaLnBrk="1" hangingPunct="1">
              <a:lnSpc>
                <a:spcPct val="90000"/>
              </a:lnSpc>
              <a:spcBef>
                <a:spcPts val="600"/>
              </a:spcBef>
              <a:spcAft>
                <a:spcPts val="600"/>
              </a:spcAft>
            </a:pPr>
            <a:r>
              <a:rPr lang="en-GB" altLang="en-US" sz="2000" b="1" smtClean="0"/>
              <a:t>From saving lives to saving livelihoods</a:t>
            </a:r>
          </a:p>
          <a:p>
            <a:pPr>
              <a:lnSpc>
                <a:spcPct val="90000"/>
              </a:lnSpc>
            </a:pPr>
            <a:endParaRPr lang="en-GB" sz="2100" b="1" smtClean="0"/>
          </a:p>
        </p:txBody>
      </p:sp>
      <p:sp>
        <p:nvSpPr>
          <p:cNvPr id="16388" name="Rectangle 3"/>
          <p:cNvSpPr>
            <a:spLocks noChangeArrowheads="1"/>
          </p:cNvSpPr>
          <p:nvPr/>
        </p:nvSpPr>
        <p:spPr bwMode="auto">
          <a:xfrm>
            <a:off x="755650" y="1916113"/>
            <a:ext cx="3771900" cy="4038600"/>
          </a:xfrm>
          <a:prstGeom prst="rect">
            <a:avLst/>
          </a:prstGeom>
          <a:noFill/>
          <a:ln w="9525">
            <a:noFill/>
            <a:miter lim="800000"/>
            <a:headEnd/>
            <a:tailEnd/>
          </a:ln>
        </p:spPr>
        <p:txBody>
          <a:bodyPr/>
          <a:lstStyle/>
          <a:p>
            <a:pPr marL="742950" lvl="1" indent="-285750">
              <a:spcBef>
                <a:spcPts val="600"/>
              </a:spcBef>
              <a:spcAft>
                <a:spcPts val="600"/>
              </a:spcAft>
              <a:buClr>
                <a:schemeClr val="accent1"/>
              </a:buClr>
              <a:buSzPct val="150000"/>
              <a:buFontTx/>
              <a:buChar char="•"/>
            </a:pPr>
            <a:endParaRPr lang="en-GB" altLang="en-US" sz="2000">
              <a:solidFill>
                <a:schemeClr val="tx1"/>
              </a:solidFill>
              <a:latin typeface="Arial" charset="0"/>
            </a:endParaRPr>
          </a:p>
          <a:p>
            <a:pPr marL="342900" indent="-342900" eaLnBrk="0" hangingPunct="0">
              <a:spcBef>
                <a:spcPct val="20000"/>
              </a:spcBef>
              <a:buClr>
                <a:schemeClr val="bg2"/>
              </a:buClr>
              <a:buSzPct val="70000"/>
              <a:buFont typeface="Wingdings" pitchFamily="2" charset="2"/>
              <a:buChar char="l"/>
            </a:pPr>
            <a:endParaRPr lang="en-GB" sz="2700">
              <a:solidFill>
                <a:schemeClr val="tx1"/>
              </a:solidFill>
              <a:latin typeface="Arial" charset="0"/>
            </a:endParaRPr>
          </a:p>
        </p:txBody>
      </p:sp>
      <p:pic>
        <p:nvPicPr>
          <p:cNvPr id="16389" name="Picture 10" descr="adrian ppt page 1_MG_2048 PNG"/>
          <p:cNvPicPr>
            <a:picLocks noChangeAspect="1" noChangeArrowheads="1"/>
          </p:cNvPicPr>
          <p:nvPr/>
        </p:nvPicPr>
        <p:blipFill>
          <a:blip r:embed="rId2"/>
          <a:srcRect/>
          <a:stretch>
            <a:fillRect/>
          </a:stretch>
        </p:blipFill>
        <p:spPr bwMode="auto">
          <a:xfrm>
            <a:off x="755650" y="3284538"/>
            <a:ext cx="3935413" cy="269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55650" y="630238"/>
            <a:ext cx="7696200" cy="1143000"/>
          </a:xfrm>
        </p:spPr>
        <p:txBody>
          <a:bodyPr/>
          <a:lstStyle/>
          <a:p>
            <a:pPr algn="ctr" eaLnBrk="1" hangingPunct="1"/>
            <a:r>
              <a:rPr lang="en-GB" sz="2400" smtClean="0"/>
              <a:t>Evolution of EU Strategy (ECHO and DEVCO)</a:t>
            </a:r>
          </a:p>
        </p:txBody>
      </p:sp>
      <p:graphicFrame>
        <p:nvGraphicFramePr>
          <p:cNvPr id="17441" name="Group 33"/>
          <p:cNvGraphicFramePr>
            <a:graphicFrameLocks noGrp="1"/>
          </p:cNvGraphicFramePr>
          <p:nvPr>
            <p:ph idx="1"/>
          </p:nvPr>
        </p:nvGraphicFramePr>
        <p:xfrm>
          <a:off x="762000" y="1773238"/>
          <a:ext cx="7696200" cy="4340225"/>
        </p:xfrm>
        <a:graphic>
          <a:graphicData uri="http://schemas.openxmlformats.org/drawingml/2006/table">
            <a:tbl>
              <a:tblPr/>
              <a:tblGrid>
                <a:gridCol w="3848100"/>
                <a:gridCol w="3848100"/>
              </a:tblGrid>
              <a:tr h="300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FROM (ECHO)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TO (ECHO and DEVCO)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Nutrition centred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Multi-sectoral with nutrition and food security as entry point </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Nutrition sensitive and specific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Often short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Middle to long term commitment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Mostly on curative side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Curative and preventive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Pure humanitarian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Humanitarian and development integration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Often installing parallel systems </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Working in isolation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none" strike="noStrike" cap="none" normalizeH="0" baseline="0" smtClean="0">
                          <a:ln>
                            <a:noFill/>
                          </a:ln>
                          <a:solidFill>
                            <a:schemeClr val="tx1"/>
                          </a:solidFill>
                          <a:effectLst/>
                          <a:latin typeface="Arial" charset="0"/>
                          <a:cs typeface="Arial" charset="0"/>
                        </a:rPr>
                        <a:t>Interaction with GOE woredas/zones/regional or federal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GB" sz="1600" b="1" i="0" u="sng" strike="noStrike" cap="none" normalizeH="0" baseline="0" smtClean="0">
                          <a:ln>
                            <a:noFill/>
                          </a:ln>
                          <a:solidFill>
                            <a:schemeClr val="bg1"/>
                          </a:solidFill>
                          <a:effectLst/>
                          <a:latin typeface="Arial" charset="0"/>
                          <a:cs typeface="Arial" charset="0"/>
                        </a:rPr>
                        <a:t>Stop and go</a:t>
                      </a:r>
                      <a:endParaRPr kumimoji="0" lang="en-GB" sz="1600" b="1" i="0" u="none" strike="noStrike" cap="none" normalizeH="0" baseline="0" smtClean="0">
                        <a:ln>
                          <a:noFill/>
                        </a:ln>
                        <a:solidFill>
                          <a:schemeClr val="bg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D5EC1"/>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GB" sz="1600" b="1" i="0" u="sng" strike="noStrike" cap="none" normalizeH="0" baseline="0" smtClean="0">
                          <a:ln>
                            <a:noFill/>
                          </a:ln>
                          <a:solidFill>
                            <a:schemeClr val="bg1"/>
                          </a:solidFill>
                          <a:effectLst/>
                          <a:latin typeface="Arial" charset="0"/>
                          <a:cs typeface="Arial" charset="0"/>
                        </a:rPr>
                        <a:t>Stay and get ready for next drought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D5EC1"/>
                    </a:solidFill>
                  </a:tcPr>
                </a:tc>
              </a:tr>
            </a:tbl>
          </a:graphicData>
        </a:graphic>
      </p:graphicFrame>
      <p:sp>
        <p:nvSpPr>
          <p:cNvPr id="17436" name="Text Box 70"/>
          <p:cNvSpPr txBox="1">
            <a:spLocks noChangeArrowheads="1"/>
          </p:cNvSpPr>
          <p:nvPr/>
        </p:nvSpPr>
        <p:spPr bwMode="auto">
          <a:xfrm>
            <a:off x="395288" y="6323013"/>
            <a:ext cx="8509000" cy="274637"/>
          </a:xfrm>
          <a:prstGeom prst="rect">
            <a:avLst/>
          </a:prstGeom>
          <a:noFill/>
          <a:ln w="9525">
            <a:noFill/>
            <a:miter lim="800000"/>
            <a:headEnd/>
            <a:tailEnd/>
          </a:ln>
        </p:spPr>
        <p:txBody>
          <a:bodyPr wrap="none">
            <a:spAutoFit/>
          </a:bodyPr>
          <a:lstStyle/>
          <a:p>
            <a:r>
              <a:rPr lang="en-GB" b="1"/>
              <a:t>Note that the long term aspects are more concerning the Development side of the EU than ECHO.</a:t>
            </a:r>
          </a:p>
        </p:txBody>
      </p:sp>
      <p:sp>
        <p:nvSpPr>
          <p:cNvPr id="17437" name="Line 71"/>
          <p:cNvSpPr>
            <a:spLocks noChangeShapeType="1"/>
          </p:cNvSpPr>
          <p:nvPr/>
        </p:nvSpPr>
        <p:spPr bwMode="auto">
          <a:xfrm>
            <a:off x="4140200" y="1989138"/>
            <a:ext cx="936625" cy="0"/>
          </a:xfrm>
          <a:prstGeom prst="line">
            <a:avLst/>
          </a:prstGeom>
          <a:noFill/>
          <a:ln w="762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468313" y="1196975"/>
            <a:ext cx="8229600" cy="936625"/>
          </a:xfrm>
        </p:spPr>
        <p:txBody>
          <a:bodyPr anchor="ctr"/>
          <a:lstStyle/>
          <a:p>
            <a:pPr algn="ctr" eaLnBrk="1" hangingPunct="1"/>
            <a:r>
              <a:rPr lang="en-GB" altLang="en-US" sz="2900" smtClean="0"/>
              <a:t>Basic Resilience Building Model (humanitarian part)</a:t>
            </a:r>
          </a:p>
        </p:txBody>
      </p:sp>
      <p:sp>
        <p:nvSpPr>
          <p:cNvPr id="18434" name="Rectangle 4"/>
          <p:cNvSpPr>
            <a:spLocks noChangeArrowheads="1"/>
          </p:cNvSpPr>
          <p:nvPr/>
        </p:nvSpPr>
        <p:spPr bwMode="auto">
          <a:xfrm>
            <a:off x="827088" y="2276475"/>
            <a:ext cx="2376487"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Improved basic </a:t>
            </a:r>
          </a:p>
          <a:p>
            <a:pPr algn="ctr">
              <a:buClr>
                <a:schemeClr val="bg1"/>
              </a:buClr>
            </a:pPr>
            <a:r>
              <a:rPr lang="en-GB" altLang="en-US" sz="1400" b="1" i="1">
                <a:solidFill>
                  <a:schemeClr val="tx1"/>
                </a:solidFill>
              </a:rPr>
              <a:t>Services: </a:t>
            </a:r>
          </a:p>
          <a:p>
            <a:pPr algn="ctr">
              <a:buClr>
                <a:schemeClr val="bg1"/>
              </a:buClr>
            </a:pPr>
            <a:r>
              <a:rPr lang="en-GB" altLang="en-US" sz="1400" b="1" i="1">
                <a:solidFill>
                  <a:schemeClr val="tx1"/>
                </a:solidFill>
              </a:rPr>
              <a:t>nutrition, health, </a:t>
            </a:r>
          </a:p>
          <a:p>
            <a:pPr algn="ctr">
              <a:buClr>
                <a:schemeClr val="bg1"/>
              </a:buClr>
            </a:pPr>
            <a:r>
              <a:rPr lang="en-GB" altLang="en-US" sz="1400" b="1" i="1">
                <a:solidFill>
                  <a:schemeClr val="tx1"/>
                </a:solidFill>
              </a:rPr>
              <a:t>WASH, education</a:t>
            </a:r>
          </a:p>
        </p:txBody>
      </p:sp>
      <p:sp>
        <p:nvSpPr>
          <p:cNvPr id="18435" name="Rectangle 5"/>
          <p:cNvSpPr>
            <a:spLocks noChangeArrowheads="1"/>
          </p:cNvSpPr>
          <p:nvPr/>
        </p:nvSpPr>
        <p:spPr bwMode="auto">
          <a:xfrm>
            <a:off x="6300788" y="2205038"/>
            <a:ext cx="2374900" cy="1295400"/>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Livelihoods support </a:t>
            </a:r>
          </a:p>
          <a:p>
            <a:pPr algn="ctr">
              <a:buClr>
                <a:schemeClr val="bg1"/>
              </a:buClr>
            </a:pPr>
            <a:r>
              <a:rPr lang="en-GB" altLang="en-US" sz="1400" b="1" i="1">
                <a:solidFill>
                  <a:schemeClr val="tx1"/>
                </a:solidFill>
              </a:rPr>
              <a:t>(AGR and livestock) </a:t>
            </a:r>
          </a:p>
          <a:p>
            <a:pPr algn="ctr">
              <a:buClr>
                <a:schemeClr val="bg1"/>
              </a:buClr>
            </a:pPr>
            <a:r>
              <a:rPr lang="en-GB" altLang="en-US" sz="1400" b="1" i="1">
                <a:solidFill>
                  <a:schemeClr val="tx1"/>
                </a:solidFill>
              </a:rPr>
              <a:t>but also </a:t>
            </a:r>
          </a:p>
          <a:p>
            <a:pPr algn="ctr">
              <a:buClr>
                <a:schemeClr val="bg1"/>
              </a:buClr>
            </a:pPr>
            <a:r>
              <a:rPr lang="en-GB" altLang="en-US" sz="1400" b="1" i="1">
                <a:solidFill>
                  <a:schemeClr val="tx1"/>
                </a:solidFill>
              </a:rPr>
              <a:t>diversification </a:t>
            </a:r>
          </a:p>
          <a:p>
            <a:pPr algn="ctr">
              <a:buClr>
                <a:schemeClr val="bg1"/>
              </a:buClr>
            </a:pPr>
            <a:r>
              <a:rPr lang="en-GB" altLang="en-US" sz="1400" b="1" i="1">
                <a:solidFill>
                  <a:schemeClr val="tx1"/>
                </a:solidFill>
              </a:rPr>
              <a:t>of livelihoods</a:t>
            </a:r>
          </a:p>
        </p:txBody>
      </p:sp>
      <p:sp>
        <p:nvSpPr>
          <p:cNvPr id="18436" name="Rectangle 6"/>
          <p:cNvSpPr>
            <a:spLocks noChangeArrowheads="1"/>
          </p:cNvSpPr>
          <p:nvPr/>
        </p:nvSpPr>
        <p:spPr bwMode="auto">
          <a:xfrm>
            <a:off x="971550"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Safety nets for </a:t>
            </a:r>
          </a:p>
          <a:p>
            <a:pPr algn="ctr">
              <a:buClr>
                <a:schemeClr val="bg1"/>
              </a:buClr>
            </a:pPr>
            <a:r>
              <a:rPr lang="en-GB" altLang="en-US" sz="1400" b="1" i="1">
                <a:solidFill>
                  <a:schemeClr val="tx1"/>
                </a:solidFill>
              </a:rPr>
              <a:t>most chronically </a:t>
            </a:r>
          </a:p>
          <a:p>
            <a:pPr algn="ctr">
              <a:buClr>
                <a:schemeClr val="bg1"/>
              </a:buClr>
            </a:pPr>
            <a:r>
              <a:rPr lang="en-GB" altLang="en-US" sz="1400" b="1" i="1">
                <a:solidFill>
                  <a:schemeClr val="tx1"/>
                </a:solidFill>
              </a:rPr>
              <a:t>vulnerable groups </a:t>
            </a:r>
          </a:p>
        </p:txBody>
      </p:sp>
      <p:sp>
        <p:nvSpPr>
          <p:cNvPr id="18437" name="Rectangle 7"/>
          <p:cNvSpPr>
            <a:spLocks noChangeArrowheads="1"/>
          </p:cNvSpPr>
          <p:nvPr/>
        </p:nvSpPr>
        <p:spPr bwMode="auto">
          <a:xfrm>
            <a:off x="6300788"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DRM</a:t>
            </a:r>
          </a:p>
          <a:p>
            <a:pPr algn="ctr">
              <a:buClr>
                <a:schemeClr val="bg1"/>
              </a:buClr>
            </a:pPr>
            <a:r>
              <a:rPr lang="en-GB" altLang="en-US" sz="1400" b="1" i="1">
                <a:solidFill>
                  <a:schemeClr val="tx1"/>
                </a:solidFill>
              </a:rPr>
              <a:t>Preparedness to </a:t>
            </a:r>
          </a:p>
          <a:p>
            <a:pPr algn="ctr">
              <a:buClr>
                <a:schemeClr val="bg1"/>
              </a:buClr>
            </a:pPr>
            <a:r>
              <a:rPr lang="en-GB" altLang="en-US" sz="1400" b="1" i="1">
                <a:solidFill>
                  <a:schemeClr val="tx1"/>
                </a:solidFill>
              </a:rPr>
              <a:t>shocks</a:t>
            </a:r>
          </a:p>
        </p:txBody>
      </p:sp>
      <p:sp>
        <p:nvSpPr>
          <p:cNvPr id="18438" name="Rectangle 16"/>
          <p:cNvSpPr>
            <a:spLocks noChangeArrowheads="1"/>
          </p:cNvSpPr>
          <p:nvPr/>
        </p:nvSpPr>
        <p:spPr bwMode="auto">
          <a:xfrm>
            <a:off x="3203575" y="3644900"/>
            <a:ext cx="2663825" cy="1152525"/>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8439" name="Rectangle 17"/>
          <p:cNvSpPr>
            <a:spLocks noChangeArrowheads="1"/>
          </p:cNvSpPr>
          <p:nvPr/>
        </p:nvSpPr>
        <p:spPr bwMode="auto">
          <a:xfrm>
            <a:off x="3348038" y="3644900"/>
            <a:ext cx="2736850" cy="1439863"/>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8440" name="Text Box 18"/>
          <p:cNvSpPr txBox="1">
            <a:spLocks noChangeArrowheads="1"/>
          </p:cNvSpPr>
          <p:nvPr/>
        </p:nvSpPr>
        <p:spPr bwMode="auto">
          <a:xfrm>
            <a:off x="3563938" y="3716338"/>
            <a:ext cx="2374900" cy="752475"/>
          </a:xfrm>
          <a:prstGeom prst="rect">
            <a:avLst/>
          </a:prstGeom>
          <a:solidFill>
            <a:srgbClr val="FFFF00"/>
          </a:solidFill>
          <a:ln w="50800" algn="ctr">
            <a:solidFill>
              <a:srgbClr val="808000"/>
            </a:solidFill>
            <a:miter lim="800000"/>
            <a:headEnd/>
            <a:tailEnd/>
          </a:ln>
        </p:spPr>
        <p:txBody>
          <a:bodyPr>
            <a:spAutoFit/>
          </a:bodyPr>
          <a:lstStyle/>
          <a:p>
            <a:pPr>
              <a:spcBef>
                <a:spcPct val="50000"/>
              </a:spcBef>
            </a:pPr>
            <a:r>
              <a:rPr lang="en-GB" sz="2000" b="1"/>
              <a:t>4 basic cornerstones</a:t>
            </a:r>
          </a:p>
        </p:txBody>
      </p:sp>
      <p:sp>
        <p:nvSpPr>
          <p:cNvPr id="18441" name="Line 10"/>
          <p:cNvSpPr>
            <a:spLocks noChangeShapeType="1"/>
          </p:cNvSpPr>
          <p:nvPr/>
        </p:nvSpPr>
        <p:spPr bwMode="auto">
          <a:xfrm>
            <a:off x="3132138" y="3068638"/>
            <a:ext cx="360362" cy="215900"/>
          </a:xfrm>
          <a:prstGeom prst="line">
            <a:avLst/>
          </a:prstGeom>
          <a:noFill/>
          <a:ln w="57150">
            <a:solidFill>
              <a:srgbClr val="0000FF"/>
            </a:solidFill>
            <a:round/>
            <a:headEnd/>
            <a:tailEnd type="triangle" w="med" len="med"/>
          </a:ln>
        </p:spPr>
        <p:txBody>
          <a:bodyPr/>
          <a:lstStyle/>
          <a:p>
            <a:endParaRPr lang="en-US"/>
          </a:p>
        </p:txBody>
      </p:sp>
      <p:sp>
        <p:nvSpPr>
          <p:cNvPr id="18442" name="Line 11"/>
          <p:cNvSpPr>
            <a:spLocks noChangeShapeType="1"/>
          </p:cNvSpPr>
          <p:nvPr/>
        </p:nvSpPr>
        <p:spPr bwMode="auto">
          <a:xfrm flipH="1">
            <a:off x="6011863" y="3068638"/>
            <a:ext cx="431800" cy="360362"/>
          </a:xfrm>
          <a:prstGeom prst="line">
            <a:avLst/>
          </a:prstGeom>
          <a:noFill/>
          <a:ln w="57150">
            <a:solidFill>
              <a:srgbClr val="0000FF"/>
            </a:solidFill>
            <a:round/>
            <a:headEnd/>
            <a:tailEnd type="triangle" w="med" len="med"/>
          </a:ln>
        </p:spPr>
        <p:txBody>
          <a:bodyPr/>
          <a:lstStyle/>
          <a:p>
            <a:endParaRPr lang="en-US"/>
          </a:p>
        </p:txBody>
      </p:sp>
      <p:sp>
        <p:nvSpPr>
          <p:cNvPr id="18443" name="Line 12"/>
          <p:cNvSpPr>
            <a:spLocks noChangeShapeType="1"/>
          </p:cNvSpPr>
          <p:nvPr/>
        </p:nvSpPr>
        <p:spPr bwMode="auto">
          <a:xfrm flipV="1">
            <a:off x="2411413" y="4581525"/>
            <a:ext cx="936625" cy="647700"/>
          </a:xfrm>
          <a:prstGeom prst="line">
            <a:avLst/>
          </a:prstGeom>
          <a:noFill/>
          <a:ln w="57150">
            <a:solidFill>
              <a:srgbClr val="0000FF"/>
            </a:solidFill>
            <a:round/>
            <a:headEnd/>
            <a:tailEnd type="triangle" w="med" len="med"/>
          </a:ln>
        </p:spPr>
        <p:txBody>
          <a:bodyPr/>
          <a:lstStyle/>
          <a:p>
            <a:endParaRPr lang="en-US"/>
          </a:p>
        </p:txBody>
      </p:sp>
      <p:sp>
        <p:nvSpPr>
          <p:cNvPr id="18444" name="Line 13"/>
          <p:cNvSpPr>
            <a:spLocks noChangeShapeType="1"/>
          </p:cNvSpPr>
          <p:nvPr/>
        </p:nvSpPr>
        <p:spPr bwMode="auto">
          <a:xfrm flipH="1" flipV="1">
            <a:off x="6084888" y="4581525"/>
            <a:ext cx="503237" cy="719138"/>
          </a:xfrm>
          <a:prstGeom prst="line">
            <a:avLst/>
          </a:prstGeom>
          <a:noFill/>
          <a:ln w="57150">
            <a:solidFill>
              <a:srgbClr val="0000FF"/>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68313" y="1196975"/>
            <a:ext cx="8229600" cy="936625"/>
          </a:xfrm>
        </p:spPr>
        <p:txBody>
          <a:bodyPr anchor="ctr"/>
          <a:lstStyle/>
          <a:p>
            <a:pPr algn="ctr" eaLnBrk="1" hangingPunct="1"/>
            <a:r>
              <a:rPr lang="en-GB" altLang="en-US" sz="2900" smtClean="0"/>
              <a:t>Basic Resilience Building Model (humanitarian and dev)</a:t>
            </a:r>
          </a:p>
        </p:txBody>
      </p:sp>
      <p:sp>
        <p:nvSpPr>
          <p:cNvPr id="19458" name="Rectangle 4"/>
          <p:cNvSpPr>
            <a:spLocks noChangeArrowheads="1"/>
          </p:cNvSpPr>
          <p:nvPr/>
        </p:nvSpPr>
        <p:spPr bwMode="auto">
          <a:xfrm>
            <a:off x="827088" y="2276475"/>
            <a:ext cx="2376487"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Improved basic </a:t>
            </a:r>
          </a:p>
          <a:p>
            <a:pPr algn="ctr">
              <a:buClr>
                <a:schemeClr val="bg1"/>
              </a:buClr>
            </a:pPr>
            <a:r>
              <a:rPr lang="en-GB" altLang="en-US" sz="1400" b="1" i="1">
                <a:solidFill>
                  <a:schemeClr val="tx1"/>
                </a:solidFill>
              </a:rPr>
              <a:t>Services: </a:t>
            </a:r>
          </a:p>
          <a:p>
            <a:pPr algn="ctr">
              <a:buClr>
                <a:schemeClr val="bg1"/>
              </a:buClr>
            </a:pPr>
            <a:r>
              <a:rPr lang="en-GB" altLang="en-US" sz="1400" b="1" i="1">
                <a:solidFill>
                  <a:schemeClr val="tx1"/>
                </a:solidFill>
              </a:rPr>
              <a:t>nutrition, health, </a:t>
            </a:r>
          </a:p>
          <a:p>
            <a:pPr algn="ctr">
              <a:buClr>
                <a:schemeClr val="bg1"/>
              </a:buClr>
            </a:pPr>
            <a:r>
              <a:rPr lang="en-GB" altLang="en-US" sz="1400" b="1" i="1">
                <a:solidFill>
                  <a:schemeClr val="tx1"/>
                </a:solidFill>
              </a:rPr>
              <a:t>WASH, education</a:t>
            </a:r>
          </a:p>
        </p:txBody>
      </p:sp>
      <p:sp>
        <p:nvSpPr>
          <p:cNvPr id="19459" name="Rectangle 5"/>
          <p:cNvSpPr>
            <a:spLocks noChangeArrowheads="1"/>
          </p:cNvSpPr>
          <p:nvPr/>
        </p:nvSpPr>
        <p:spPr bwMode="auto">
          <a:xfrm>
            <a:off x="6300788" y="2205038"/>
            <a:ext cx="2374900" cy="1295400"/>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Livelihoods support </a:t>
            </a:r>
          </a:p>
          <a:p>
            <a:pPr algn="ctr">
              <a:buClr>
                <a:schemeClr val="bg1"/>
              </a:buClr>
            </a:pPr>
            <a:r>
              <a:rPr lang="en-GB" altLang="en-US" sz="1400" b="1" i="1">
                <a:solidFill>
                  <a:schemeClr val="tx1"/>
                </a:solidFill>
              </a:rPr>
              <a:t>(AGR and livestock) </a:t>
            </a:r>
          </a:p>
          <a:p>
            <a:pPr algn="ctr">
              <a:buClr>
                <a:schemeClr val="bg1"/>
              </a:buClr>
            </a:pPr>
            <a:r>
              <a:rPr lang="en-GB" altLang="en-US" sz="1400" b="1" i="1">
                <a:solidFill>
                  <a:schemeClr val="tx1"/>
                </a:solidFill>
              </a:rPr>
              <a:t>but also </a:t>
            </a:r>
          </a:p>
          <a:p>
            <a:pPr algn="ctr">
              <a:buClr>
                <a:schemeClr val="bg1"/>
              </a:buClr>
            </a:pPr>
            <a:r>
              <a:rPr lang="en-GB" altLang="en-US" sz="1400" b="1" i="1">
                <a:solidFill>
                  <a:schemeClr val="tx1"/>
                </a:solidFill>
              </a:rPr>
              <a:t>diversification </a:t>
            </a:r>
          </a:p>
          <a:p>
            <a:pPr algn="ctr">
              <a:buClr>
                <a:schemeClr val="bg1"/>
              </a:buClr>
            </a:pPr>
            <a:r>
              <a:rPr lang="en-GB" altLang="en-US" sz="1400" b="1" i="1">
                <a:solidFill>
                  <a:schemeClr val="tx1"/>
                </a:solidFill>
              </a:rPr>
              <a:t>of livelihoods</a:t>
            </a:r>
          </a:p>
        </p:txBody>
      </p:sp>
      <p:sp>
        <p:nvSpPr>
          <p:cNvPr id="19460" name="Rectangle 6"/>
          <p:cNvSpPr>
            <a:spLocks noChangeArrowheads="1"/>
          </p:cNvSpPr>
          <p:nvPr/>
        </p:nvSpPr>
        <p:spPr bwMode="auto">
          <a:xfrm>
            <a:off x="971550"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Safety nets for </a:t>
            </a:r>
          </a:p>
          <a:p>
            <a:pPr algn="ctr">
              <a:buClr>
                <a:schemeClr val="bg1"/>
              </a:buClr>
            </a:pPr>
            <a:r>
              <a:rPr lang="en-GB" altLang="en-US" sz="1400" b="1" i="1">
                <a:solidFill>
                  <a:schemeClr val="tx1"/>
                </a:solidFill>
              </a:rPr>
              <a:t>most chronically </a:t>
            </a:r>
          </a:p>
          <a:p>
            <a:pPr algn="ctr">
              <a:buClr>
                <a:schemeClr val="bg1"/>
              </a:buClr>
            </a:pPr>
            <a:r>
              <a:rPr lang="en-GB" altLang="en-US" sz="1400" b="1" i="1">
                <a:solidFill>
                  <a:schemeClr val="tx1"/>
                </a:solidFill>
              </a:rPr>
              <a:t>vulnerable groups </a:t>
            </a:r>
          </a:p>
        </p:txBody>
      </p:sp>
      <p:sp>
        <p:nvSpPr>
          <p:cNvPr id="19461" name="Rectangle 7"/>
          <p:cNvSpPr>
            <a:spLocks noChangeArrowheads="1"/>
          </p:cNvSpPr>
          <p:nvPr/>
        </p:nvSpPr>
        <p:spPr bwMode="auto">
          <a:xfrm>
            <a:off x="6300788"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DRM</a:t>
            </a:r>
          </a:p>
          <a:p>
            <a:pPr algn="ctr">
              <a:buClr>
                <a:schemeClr val="bg1"/>
              </a:buClr>
            </a:pPr>
            <a:r>
              <a:rPr lang="en-GB" altLang="en-US" sz="1400" b="1" i="1">
                <a:solidFill>
                  <a:schemeClr val="tx1"/>
                </a:solidFill>
              </a:rPr>
              <a:t>Preparedness to </a:t>
            </a:r>
          </a:p>
          <a:p>
            <a:pPr algn="ctr">
              <a:buClr>
                <a:schemeClr val="bg1"/>
              </a:buClr>
            </a:pPr>
            <a:r>
              <a:rPr lang="en-GB" altLang="en-US" sz="1400" b="1" i="1">
                <a:solidFill>
                  <a:schemeClr val="tx1"/>
                </a:solidFill>
              </a:rPr>
              <a:t>shocks</a:t>
            </a:r>
          </a:p>
        </p:txBody>
      </p:sp>
      <p:sp>
        <p:nvSpPr>
          <p:cNvPr id="19462" name="Rectangle 16"/>
          <p:cNvSpPr>
            <a:spLocks noChangeArrowheads="1"/>
          </p:cNvSpPr>
          <p:nvPr/>
        </p:nvSpPr>
        <p:spPr bwMode="auto">
          <a:xfrm>
            <a:off x="3203575" y="3644900"/>
            <a:ext cx="2663825" cy="1152525"/>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9463" name="Rectangle 17"/>
          <p:cNvSpPr>
            <a:spLocks noChangeArrowheads="1"/>
          </p:cNvSpPr>
          <p:nvPr/>
        </p:nvSpPr>
        <p:spPr bwMode="auto">
          <a:xfrm>
            <a:off x="3348038" y="3644900"/>
            <a:ext cx="2736850" cy="1439863"/>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9464" name="Line 10"/>
          <p:cNvSpPr>
            <a:spLocks noChangeShapeType="1"/>
          </p:cNvSpPr>
          <p:nvPr/>
        </p:nvSpPr>
        <p:spPr bwMode="auto">
          <a:xfrm>
            <a:off x="3132138" y="3068638"/>
            <a:ext cx="360362" cy="215900"/>
          </a:xfrm>
          <a:prstGeom prst="line">
            <a:avLst/>
          </a:prstGeom>
          <a:noFill/>
          <a:ln w="57150">
            <a:solidFill>
              <a:srgbClr val="0000FF"/>
            </a:solidFill>
            <a:round/>
            <a:headEnd/>
            <a:tailEnd type="triangle" w="med" len="med"/>
          </a:ln>
        </p:spPr>
        <p:txBody>
          <a:bodyPr/>
          <a:lstStyle/>
          <a:p>
            <a:endParaRPr lang="en-US"/>
          </a:p>
        </p:txBody>
      </p:sp>
      <p:sp>
        <p:nvSpPr>
          <p:cNvPr id="19465" name="Line 11"/>
          <p:cNvSpPr>
            <a:spLocks noChangeShapeType="1"/>
          </p:cNvSpPr>
          <p:nvPr/>
        </p:nvSpPr>
        <p:spPr bwMode="auto">
          <a:xfrm flipH="1">
            <a:off x="6011863" y="3068638"/>
            <a:ext cx="431800" cy="360362"/>
          </a:xfrm>
          <a:prstGeom prst="line">
            <a:avLst/>
          </a:prstGeom>
          <a:noFill/>
          <a:ln w="57150">
            <a:solidFill>
              <a:srgbClr val="0000FF"/>
            </a:solidFill>
            <a:round/>
            <a:headEnd/>
            <a:tailEnd type="triangle" w="med" len="med"/>
          </a:ln>
        </p:spPr>
        <p:txBody>
          <a:bodyPr/>
          <a:lstStyle/>
          <a:p>
            <a:endParaRPr lang="en-US"/>
          </a:p>
        </p:txBody>
      </p:sp>
      <p:sp>
        <p:nvSpPr>
          <p:cNvPr id="19466" name="Line 12"/>
          <p:cNvSpPr>
            <a:spLocks noChangeShapeType="1"/>
          </p:cNvSpPr>
          <p:nvPr/>
        </p:nvSpPr>
        <p:spPr bwMode="auto">
          <a:xfrm flipV="1">
            <a:off x="2411413" y="4581525"/>
            <a:ext cx="936625" cy="647700"/>
          </a:xfrm>
          <a:prstGeom prst="line">
            <a:avLst/>
          </a:prstGeom>
          <a:noFill/>
          <a:ln w="57150">
            <a:solidFill>
              <a:srgbClr val="0000FF"/>
            </a:solidFill>
            <a:round/>
            <a:headEnd/>
            <a:tailEnd type="triangle" w="med" len="med"/>
          </a:ln>
        </p:spPr>
        <p:txBody>
          <a:bodyPr/>
          <a:lstStyle/>
          <a:p>
            <a:endParaRPr lang="en-US"/>
          </a:p>
        </p:txBody>
      </p:sp>
      <p:sp>
        <p:nvSpPr>
          <p:cNvPr id="19467" name="Line 13"/>
          <p:cNvSpPr>
            <a:spLocks noChangeShapeType="1"/>
          </p:cNvSpPr>
          <p:nvPr/>
        </p:nvSpPr>
        <p:spPr bwMode="auto">
          <a:xfrm flipH="1" flipV="1">
            <a:off x="6084888" y="4581525"/>
            <a:ext cx="503237" cy="719138"/>
          </a:xfrm>
          <a:prstGeom prst="line">
            <a:avLst/>
          </a:prstGeom>
          <a:noFill/>
          <a:ln w="57150">
            <a:solidFill>
              <a:srgbClr val="0000FF"/>
            </a:solidFill>
            <a:round/>
            <a:headEnd/>
            <a:tailEnd type="triangle" w="med" len="med"/>
          </a:ln>
        </p:spPr>
        <p:txBody>
          <a:bodyPr/>
          <a:lstStyle/>
          <a:p>
            <a:endParaRPr lang="en-US"/>
          </a:p>
        </p:txBody>
      </p:sp>
      <p:sp>
        <p:nvSpPr>
          <p:cNvPr id="19468" name="Text Box 18"/>
          <p:cNvSpPr txBox="1">
            <a:spLocks noChangeArrowheads="1"/>
          </p:cNvSpPr>
          <p:nvPr/>
        </p:nvSpPr>
        <p:spPr bwMode="auto">
          <a:xfrm>
            <a:off x="3563938" y="3716338"/>
            <a:ext cx="2374900" cy="752475"/>
          </a:xfrm>
          <a:prstGeom prst="rect">
            <a:avLst/>
          </a:prstGeom>
          <a:solidFill>
            <a:srgbClr val="FFFF00"/>
          </a:solidFill>
          <a:ln w="50800" algn="ctr">
            <a:solidFill>
              <a:srgbClr val="808000"/>
            </a:solidFill>
            <a:miter lim="800000"/>
            <a:headEnd/>
            <a:tailEnd/>
          </a:ln>
        </p:spPr>
        <p:txBody>
          <a:bodyPr>
            <a:spAutoFit/>
          </a:bodyPr>
          <a:lstStyle/>
          <a:p>
            <a:pPr>
              <a:spcBef>
                <a:spcPct val="50000"/>
              </a:spcBef>
            </a:pPr>
            <a:r>
              <a:rPr lang="en-GB" sz="2000" b="1"/>
              <a:t>4 basic cornerstones</a:t>
            </a:r>
          </a:p>
        </p:txBody>
      </p:sp>
      <p:sp>
        <p:nvSpPr>
          <p:cNvPr id="19469" name="Text Box 15"/>
          <p:cNvSpPr txBox="1">
            <a:spLocks noChangeArrowheads="1"/>
          </p:cNvSpPr>
          <p:nvPr/>
        </p:nvSpPr>
        <p:spPr bwMode="auto">
          <a:xfrm>
            <a:off x="6711950" y="3716338"/>
            <a:ext cx="1943100" cy="1231900"/>
          </a:xfrm>
          <a:prstGeom prst="rect">
            <a:avLst/>
          </a:prstGeom>
          <a:noFill/>
          <a:ln w="76200">
            <a:solidFill>
              <a:srgbClr val="0000FF"/>
            </a:solidFill>
            <a:miter lim="800000"/>
            <a:headEnd/>
            <a:tailEnd/>
          </a:ln>
        </p:spPr>
        <p:txBody>
          <a:bodyPr wrap="none">
            <a:spAutoFit/>
          </a:bodyPr>
          <a:lstStyle/>
          <a:p>
            <a:r>
              <a:rPr lang="en-GB" sz="1400" b="1"/>
              <a:t>Aspects of </a:t>
            </a:r>
          </a:p>
          <a:p>
            <a:r>
              <a:rPr lang="en-GB" sz="1400" b="1"/>
              <a:t>Climate change</a:t>
            </a:r>
          </a:p>
          <a:p>
            <a:r>
              <a:rPr lang="en-GB" sz="1400" b="1"/>
              <a:t>NRM</a:t>
            </a:r>
          </a:p>
          <a:p>
            <a:r>
              <a:rPr lang="en-GB" sz="1400" b="1"/>
              <a:t>SLM</a:t>
            </a:r>
          </a:p>
          <a:p>
            <a:r>
              <a:rPr lang="en-GB" sz="1400" b="1"/>
              <a:t>Social protection</a:t>
            </a:r>
          </a:p>
        </p:txBody>
      </p:sp>
      <p:sp>
        <p:nvSpPr>
          <p:cNvPr id="19470" name="Line 16"/>
          <p:cNvSpPr>
            <a:spLocks noChangeShapeType="1"/>
          </p:cNvSpPr>
          <p:nvPr/>
        </p:nvSpPr>
        <p:spPr bwMode="auto">
          <a:xfrm flipH="1" flipV="1">
            <a:off x="6011863" y="4076700"/>
            <a:ext cx="504825" cy="73025"/>
          </a:xfrm>
          <a:prstGeom prst="line">
            <a:avLst/>
          </a:prstGeom>
          <a:noFill/>
          <a:ln w="76200" cmpd="tri">
            <a:solidFill>
              <a:srgbClr val="0000FF"/>
            </a:solidFill>
            <a:round/>
            <a:headEnd/>
            <a:tailEnd type="triangle" w="med" len="med"/>
          </a:ln>
        </p:spPr>
        <p:txBody>
          <a:bodyPr/>
          <a:lstStyle/>
          <a:p>
            <a:endParaRPr lang="en-US"/>
          </a:p>
        </p:txBody>
      </p:sp>
      <p:sp>
        <p:nvSpPr>
          <p:cNvPr id="19471" name="Text Box 17"/>
          <p:cNvSpPr txBox="1">
            <a:spLocks noChangeArrowheads="1"/>
          </p:cNvSpPr>
          <p:nvPr/>
        </p:nvSpPr>
        <p:spPr bwMode="auto">
          <a:xfrm>
            <a:off x="303213" y="6276975"/>
            <a:ext cx="8896350" cy="336550"/>
          </a:xfrm>
          <a:prstGeom prst="rect">
            <a:avLst/>
          </a:prstGeom>
          <a:noFill/>
          <a:ln w="9525">
            <a:noFill/>
            <a:miter lim="800000"/>
            <a:headEnd/>
            <a:tailEnd/>
          </a:ln>
        </p:spPr>
        <p:txBody>
          <a:bodyPr wrap="none">
            <a:spAutoFit/>
          </a:bodyPr>
          <a:lstStyle/>
          <a:p>
            <a:r>
              <a:rPr lang="en-GB" sz="1600" b="1"/>
              <a:t>DEV more long term vision and involvement, system approach, policy work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619250" y="1268413"/>
            <a:ext cx="6337300" cy="457200"/>
          </a:xfrm>
          <a:prstGeom prst="rect">
            <a:avLst/>
          </a:prstGeom>
          <a:noFill/>
          <a:ln w="9525">
            <a:noFill/>
            <a:miter lim="800000"/>
            <a:headEnd/>
            <a:tailEnd/>
          </a:ln>
        </p:spPr>
        <p:txBody>
          <a:bodyPr>
            <a:spAutoFit/>
          </a:bodyPr>
          <a:lstStyle/>
          <a:p>
            <a:pPr>
              <a:spcBef>
                <a:spcPct val="50000"/>
              </a:spcBef>
            </a:pPr>
            <a:r>
              <a:rPr lang="en-GB" sz="2400" b="1"/>
              <a:t>Crucial Elements to keep in mind</a:t>
            </a:r>
          </a:p>
        </p:txBody>
      </p:sp>
      <p:sp>
        <p:nvSpPr>
          <p:cNvPr id="20482" name="Text Box 6"/>
          <p:cNvSpPr txBox="1">
            <a:spLocks noChangeArrowheads="1"/>
          </p:cNvSpPr>
          <p:nvPr/>
        </p:nvSpPr>
        <p:spPr bwMode="auto">
          <a:xfrm>
            <a:off x="773113" y="1776413"/>
            <a:ext cx="4932362" cy="641350"/>
          </a:xfrm>
          <a:prstGeom prst="rect">
            <a:avLst/>
          </a:prstGeom>
          <a:noFill/>
          <a:ln w="9525">
            <a:noFill/>
            <a:miter lim="800000"/>
            <a:headEnd/>
            <a:tailEnd/>
          </a:ln>
        </p:spPr>
        <p:txBody>
          <a:bodyPr wrap="none">
            <a:spAutoFit/>
          </a:bodyPr>
          <a:lstStyle/>
          <a:p>
            <a:r>
              <a:rPr lang="en-GB" altLang="en-US" sz="1800" b="1">
                <a:solidFill>
                  <a:srgbClr val="2D5EC1"/>
                </a:solidFill>
              </a:rPr>
              <a:t>Meaningful operational coordination </a:t>
            </a:r>
          </a:p>
          <a:p>
            <a:r>
              <a:rPr lang="en-GB" altLang="en-US" sz="1800" b="1">
                <a:solidFill>
                  <a:srgbClr val="2D5EC1"/>
                </a:solidFill>
              </a:rPr>
              <a:t>in geographic clusters</a:t>
            </a:r>
            <a:endParaRPr lang="en-GB" sz="1800" b="1">
              <a:solidFill>
                <a:srgbClr val="2D5EC1"/>
              </a:solidFill>
            </a:endParaRPr>
          </a:p>
        </p:txBody>
      </p:sp>
      <p:sp>
        <p:nvSpPr>
          <p:cNvPr id="20483" name="Text Box 7"/>
          <p:cNvSpPr txBox="1">
            <a:spLocks noChangeArrowheads="1"/>
          </p:cNvSpPr>
          <p:nvPr/>
        </p:nvSpPr>
        <p:spPr bwMode="auto">
          <a:xfrm>
            <a:off x="4348163" y="2424113"/>
            <a:ext cx="4738687" cy="585787"/>
          </a:xfrm>
          <a:prstGeom prst="rect">
            <a:avLst/>
          </a:prstGeom>
          <a:noFill/>
          <a:ln w="9525">
            <a:noFill/>
            <a:miter lim="800000"/>
            <a:headEnd/>
            <a:tailEnd/>
          </a:ln>
        </p:spPr>
        <p:txBody>
          <a:bodyPr wrap="none">
            <a:spAutoFit/>
          </a:bodyPr>
          <a:lstStyle/>
          <a:p>
            <a:pPr>
              <a:lnSpc>
                <a:spcPct val="80000"/>
              </a:lnSpc>
              <a:spcBef>
                <a:spcPct val="20000"/>
              </a:spcBef>
              <a:buClr>
                <a:schemeClr val="bg2"/>
              </a:buClr>
              <a:buSzPct val="70000"/>
              <a:buFont typeface="Wingdings" pitchFamily="2" charset="2"/>
              <a:buNone/>
            </a:pPr>
            <a:r>
              <a:rPr lang="en-US" altLang="en-US" sz="1800" b="1">
                <a:solidFill>
                  <a:srgbClr val="2D5EC1"/>
                </a:solidFill>
              </a:rPr>
              <a:t>Consortium of partners offering an </a:t>
            </a:r>
          </a:p>
          <a:p>
            <a:pPr>
              <a:lnSpc>
                <a:spcPct val="80000"/>
              </a:lnSpc>
              <a:spcBef>
                <a:spcPct val="20000"/>
              </a:spcBef>
              <a:buClr>
                <a:schemeClr val="bg2"/>
              </a:buClr>
              <a:buSzPct val="70000"/>
              <a:buFont typeface="Wingdings" pitchFamily="2" charset="2"/>
              <a:buNone/>
            </a:pPr>
            <a:r>
              <a:rPr lang="en-US" altLang="en-US" sz="1800" b="1">
                <a:solidFill>
                  <a:srgbClr val="2D5EC1"/>
                </a:solidFill>
              </a:rPr>
              <a:t>integrated approach across sectors</a:t>
            </a:r>
            <a:endParaRPr lang="en-GB" sz="1800" b="1">
              <a:solidFill>
                <a:srgbClr val="2D5EC1"/>
              </a:solidFill>
            </a:endParaRPr>
          </a:p>
        </p:txBody>
      </p:sp>
      <p:sp>
        <p:nvSpPr>
          <p:cNvPr id="20484" name="Text Box 8"/>
          <p:cNvSpPr txBox="1">
            <a:spLocks noChangeArrowheads="1"/>
          </p:cNvSpPr>
          <p:nvPr/>
        </p:nvSpPr>
        <p:spPr bwMode="auto">
          <a:xfrm>
            <a:off x="3419475" y="3287713"/>
            <a:ext cx="5608638" cy="696912"/>
          </a:xfrm>
          <a:prstGeom prst="rect">
            <a:avLst/>
          </a:prstGeom>
          <a:noFill/>
          <a:ln w="9525">
            <a:noFill/>
            <a:miter lim="800000"/>
            <a:headEnd/>
            <a:tailEnd/>
          </a:ln>
        </p:spPr>
        <p:txBody>
          <a:bodyPr wrap="none">
            <a:spAutoFit/>
          </a:bodyPr>
          <a:lstStyle/>
          <a:p>
            <a:pPr>
              <a:spcBef>
                <a:spcPct val="20000"/>
              </a:spcBef>
              <a:buClr>
                <a:schemeClr val="bg2"/>
              </a:buClr>
              <a:buSzPct val="70000"/>
              <a:buFont typeface="Wingdings" pitchFamily="2" charset="2"/>
              <a:buNone/>
            </a:pPr>
            <a:r>
              <a:rPr lang="en-GB" sz="1800" b="1">
                <a:solidFill>
                  <a:srgbClr val="2D5EC1"/>
                </a:solidFill>
              </a:rPr>
              <a:t>Strong local ownership and leadership, on</a:t>
            </a:r>
          </a:p>
          <a:p>
            <a:pPr>
              <a:spcBef>
                <a:spcPct val="20000"/>
              </a:spcBef>
              <a:buClr>
                <a:schemeClr val="bg2"/>
              </a:buClr>
              <a:buSzPct val="70000"/>
              <a:buFont typeface="Wingdings" pitchFamily="2" charset="2"/>
              <a:buNone/>
            </a:pPr>
            <a:r>
              <a:rPr lang="en-GB" sz="1800" b="1">
                <a:solidFill>
                  <a:srgbClr val="2D5EC1"/>
                </a:solidFill>
              </a:rPr>
              <a:t>national, regional and grassroots level</a:t>
            </a:r>
          </a:p>
        </p:txBody>
      </p:sp>
      <p:sp>
        <p:nvSpPr>
          <p:cNvPr id="20485" name="Text Box 9"/>
          <p:cNvSpPr txBox="1">
            <a:spLocks noChangeArrowheads="1"/>
          </p:cNvSpPr>
          <p:nvPr/>
        </p:nvSpPr>
        <p:spPr bwMode="auto">
          <a:xfrm>
            <a:off x="766763" y="4221163"/>
            <a:ext cx="5202237" cy="366712"/>
          </a:xfrm>
          <a:prstGeom prst="rect">
            <a:avLst/>
          </a:prstGeom>
          <a:noFill/>
          <a:ln w="9525">
            <a:noFill/>
            <a:miter lim="800000"/>
            <a:headEnd/>
            <a:tailEnd/>
          </a:ln>
        </p:spPr>
        <p:txBody>
          <a:bodyPr wrap="none">
            <a:spAutoFit/>
          </a:bodyPr>
          <a:lstStyle/>
          <a:p>
            <a:r>
              <a:rPr lang="en-GB" sz="1800" b="1">
                <a:solidFill>
                  <a:srgbClr val="2D5EC1"/>
                </a:solidFill>
              </a:rPr>
              <a:t>Cooperation with flagship programmes</a:t>
            </a:r>
          </a:p>
        </p:txBody>
      </p:sp>
      <p:sp>
        <p:nvSpPr>
          <p:cNvPr id="20486" name="Text Box 10"/>
          <p:cNvSpPr txBox="1">
            <a:spLocks noChangeArrowheads="1"/>
          </p:cNvSpPr>
          <p:nvPr/>
        </p:nvSpPr>
        <p:spPr bwMode="auto">
          <a:xfrm>
            <a:off x="785813" y="2636838"/>
            <a:ext cx="2989262" cy="696912"/>
          </a:xfrm>
          <a:prstGeom prst="rect">
            <a:avLst/>
          </a:prstGeom>
          <a:noFill/>
          <a:ln w="9525">
            <a:noFill/>
            <a:miter lim="800000"/>
            <a:headEnd/>
            <a:tailEnd/>
          </a:ln>
        </p:spPr>
        <p:txBody>
          <a:bodyPr wrap="none">
            <a:spAutoFit/>
          </a:bodyPr>
          <a:lstStyle/>
          <a:p>
            <a:pPr>
              <a:spcBef>
                <a:spcPct val="20000"/>
              </a:spcBef>
              <a:buClr>
                <a:schemeClr val="bg2"/>
              </a:buClr>
              <a:buSzPct val="70000"/>
              <a:buFont typeface="Wingdings" pitchFamily="2" charset="2"/>
              <a:buNone/>
            </a:pPr>
            <a:r>
              <a:rPr lang="en-GB" sz="1800" b="1">
                <a:solidFill>
                  <a:srgbClr val="2D5EC1"/>
                </a:solidFill>
              </a:rPr>
              <a:t>Taking fully on board </a:t>
            </a:r>
          </a:p>
          <a:p>
            <a:pPr>
              <a:spcBef>
                <a:spcPct val="20000"/>
              </a:spcBef>
              <a:buClr>
                <a:schemeClr val="bg2"/>
              </a:buClr>
              <a:buSzPct val="70000"/>
              <a:buFont typeface="Wingdings" pitchFamily="2" charset="2"/>
              <a:buNone/>
            </a:pPr>
            <a:r>
              <a:rPr lang="en-GB" sz="1800" b="1">
                <a:solidFill>
                  <a:srgbClr val="2D5EC1"/>
                </a:solidFill>
              </a:rPr>
              <a:t>the GOE policies</a:t>
            </a:r>
          </a:p>
        </p:txBody>
      </p:sp>
      <p:sp>
        <p:nvSpPr>
          <p:cNvPr id="20487" name="Text Box 11"/>
          <p:cNvSpPr txBox="1">
            <a:spLocks noChangeArrowheads="1"/>
          </p:cNvSpPr>
          <p:nvPr/>
        </p:nvSpPr>
        <p:spPr bwMode="auto">
          <a:xfrm>
            <a:off x="6604000" y="4581525"/>
            <a:ext cx="2044700" cy="366713"/>
          </a:xfrm>
          <a:prstGeom prst="rect">
            <a:avLst/>
          </a:prstGeom>
          <a:noFill/>
          <a:ln w="9525">
            <a:noFill/>
            <a:miter lim="800000"/>
            <a:headEnd/>
            <a:tailEnd/>
          </a:ln>
        </p:spPr>
        <p:txBody>
          <a:bodyPr wrap="none">
            <a:spAutoFit/>
          </a:bodyPr>
          <a:lstStyle/>
          <a:p>
            <a:r>
              <a:rPr lang="en-GB" sz="1800" b="1">
                <a:solidFill>
                  <a:srgbClr val="2D5EC1"/>
                </a:solidFill>
              </a:rPr>
              <a:t>Crisis modifier</a:t>
            </a:r>
          </a:p>
        </p:txBody>
      </p:sp>
      <p:sp>
        <p:nvSpPr>
          <p:cNvPr id="20488" name="Text Box 12"/>
          <p:cNvSpPr txBox="1">
            <a:spLocks noChangeArrowheads="1"/>
          </p:cNvSpPr>
          <p:nvPr/>
        </p:nvSpPr>
        <p:spPr bwMode="auto">
          <a:xfrm>
            <a:off x="3419475" y="5445125"/>
            <a:ext cx="5738813" cy="641350"/>
          </a:xfrm>
          <a:prstGeom prst="rect">
            <a:avLst/>
          </a:prstGeom>
          <a:noFill/>
          <a:ln w="9525">
            <a:noFill/>
            <a:miter lim="800000"/>
            <a:headEnd/>
            <a:tailEnd/>
          </a:ln>
        </p:spPr>
        <p:txBody>
          <a:bodyPr wrap="none">
            <a:spAutoFit/>
          </a:bodyPr>
          <a:lstStyle/>
          <a:p>
            <a:r>
              <a:rPr lang="en-GB" altLang="en-US" sz="1800" b="1">
                <a:solidFill>
                  <a:srgbClr val="2D5EC1"/>
                </a:solidFill>
              </a:rPr>
              <a:t>Targeting the most vulnerable drop-outs… </a:t>
            </a:r>
          </a:p>
          <a:p>
            <a:r>
              <a:rPr lang="en-GB" altLang="en-US" sz="1800" b="1">
                <a:solidFill>
                  <a:srgbClr val="2D5EC1"/>
                </a:solidFill>
              </a:rPr>
              <a:t>equity versus growth model</a:t>
            </a:r>
            <a:endParaRPr lang="en-GB" sz="1800" b="1">
              <a:solidFill>
                <a:srgbClr val="2D5EC1"/>
              </a:solidFill>
            </a:endParaRPr>
          </a:p>
        </p:txBody>
      </p:sp>
      <p:sp>
        <p:nvSpPr>
          <p:cNvPr id="20489" name="Text Box 13"/>
          <p:cNvSpPr txBox="1">
            <a:spLocks noChangeArrowheads="1"/>
          </p:cNvSpPr>
          <p:nvPr/>
        </p:nvSpPr>
        <p:spPr bwMode="auto">
          <a:xfrm>
            <a:off x="771525" y="4941888"/>
            <a:ext cx="6024563" cy="366712"/>
          </a:xfrm>
          <a:prstGeom prst="rect">
            <a:avLst/>
          </a:prstGeom>
          <a:noFill/>
          <a:ln w="9525">
            <a:noFill/>
            <a:miter lim="800000"/>
            <a:headEnd/>
            <a:tailEnd/>
          </a:ln>
        </p:spPr>
        <p:txBody>
          <a:bodyPr wrap="none">
            <a:spAutoFit/>
          </a:bodyPr>
          <a:lstStyle/>
          <a:p>
            <a:r>
              <a:rPr lang="en-GB" sz="1800" b="1">
                <a:solidFill>
                  <a:srgbClr val="2D5EC1"/>
                </a:solidFill>
              </a:rPr>
              <a:t>Continuity, flexibility and diversity of funding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468313" y="1196975"/>
            <a:ext cx="8229600" cy="936625"/>
          </a:xfrm>
        </p:spPr>
        <p:txBody>
          <a:bodyPr anchor="ctr"/>
          <a:lstStyle/>
          <a:p>
            <a:pPr algn="ctr" eaLnBrk="1" hangingPunct="1"/>
            <a:r>
              <a:rPr lang="en-GB" altLang="en-US" sz="2900" smtClean="0"/>
              <a:t>Basic Resilience Building Model – Policy Environment</a:t>
            </a:r>
          </a:p>
        </p:txBody>
      </p:sp>
      <p:sp>
        <p:nvSpPr>
          <p:cNvPr id="21506" name="Rectangle 4"/>
          <p:cNvSpPr>
            <a:spLocks noChangeArrowheads="1"/>
          </p:cNvSpPr>
          <p:nvPr/>
        </p:nvSpPr>
        <p:spPr bwMode="auto">
          <a:xfrm>
            <a:off x="827088" y="2276475"/>
            <a:ext cx="2376487"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Improved basic </a:t>
            </a:r>
          </a:p>
          <a:p>
            <a:pPr algn="ctr">
              <a:buClr>
                <a:schemeClr val="bg1"/>
              </a:buClr>
            </a:pPr>
            <a:r>
              <a:rPr lang="en-GB" altLang="en-US" sz="1400" b="1" i="1">
                <a:solidFill>
                  <a:schemeClr val="tx1"/>
                </a:solidFill>
              </a:rPr>
              <a:t>Services: </a:t>
            </a:r>
          </a:p>
          <a:p>
            <a:pPr algn="ctr">
              <a:buClr>
                <a:schemeClr val="bg1"/>
              </a:buClr>
            </a:pPr>
            <a:r>
              <a:rPr lang="en-GB" altLang="en-US" sz="1400" b="1" i="1">
                <a:solidFill>
                  <a:schemeClr val="tx1"/>
                </a:solidFill>
              </a:rPr>
              <a:t>nutrition, health, </a:t>
            </a:r>
          </a:p>
          <a:p>
            <a:pPr algn="ctr">
              <a:buClr>
                <a:schemeClr val="bg1"/>
              </a:buClr>
            </a:pPr>
            <a:r>
              <a:rPr lang="en-GB" altLang="en-US" sz="1400" b="1" i="1">
                <a:solidFill>
                  <a:schemeClr val="tx1"/>
                </a:solidFill>
              </a:rPr>
              <a:t>WASH, education</a:t>
            </a:r>
          </a:p>
        </p:txBody>
      </p:sp>
      <p:sp>
        <p:nvSpPr>
          <p:cNvPr id="21507" name="Rectangle 5"/>
          <p:cNvSpPr>
            <a:spLocks noChangeArrowheads="1"/>
          </p:cNvSpPr>
          <p:nvPr/>
        </p:nvSpPr>
        <p:spPr bwMode="auto">
          <a:xfrm>
            <a:off x="6300788" y="2205038"/>
            <a:ext cx="2374900" cy="1295400"/>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Livelihoods support </a:t>
            </a:r>
          </a:p>
          <a:p>
            <a:pPr algn="ctr">
              <a:buClr>
                <a:schemeClr val="bg1"/>
              </a:buClr>
            </a:pPr>
            <a:r>
              <a:rPr lang="en-GB" altLang="en-US" sz="1400" b="1" i="1">
                <a:solidFill>
                  <a:schemeClr val="tx1"/>
                </a:solidFill>
              </a:rPr>
              <a:t>(AGR and livestock) </a:t>
            </a:r>
          </a:p>
          <a:p>
            <a:pPr algn="ctr">
              <a:buClr>
                <a:schemeClr val="bg1"/>
              </a:buClr>
            </a:pPr>
            <a:r>
              <a:rPr lang="en-GB" altLang="en-US" sz="1400" b="1" i="1">
                <a:solidFill>
                  <a:schemeClr val="tx1"/>
                </a:solidFill>
              </a:rPr>
              <a:t>but also </a:t>
            </a:r>
          </a:p>
          <a:p>
            <a:pPr algn="ctr">
              <a:buClr>
                <a:schemeClr val="bg1"/>
              </a:buClr>
            </a:pPr>
            <a:r>
              <a:rPr lang="en-GB" altLang="en-US" sz="1400" b="1" i="1">
                <a:solidFill>
                  <a:schemeClr val="tx1"/>
                </a:solidFill>
              </a:rPr>
              <a:t>diversification </a:t>
            </a:r>
          </a:p>
          <a:p>
            <a:pPr algn="ctr">
              <a:buClr>
                <a:schemeClr val="bg1"/>
              </a:buClr>
            </a:pPr>
            <a:r>
              <a:rPr lang="en-GB" altLang="en-US" sz="1400" b="1" i="1">
                <a:solidFill>
                  <a:schemeClr val="tx1"/>
                </a:solidFill>
              </a:rPr>
              <a:t>of livelihoods</a:t>
            </a:r>
          </a:p>
        </p:txBody>
      </p:sp>
      <p:sp>
        <p:nvSpPr>
          <p:cNvPr id="21508" name="Rectangle 6"/>
          <p:cNvSpPr>
            <a:spLocks noChangeArrowheads="1"/>
          </p:cNvSpPr>
          <p:nvPr/>
        </p:nvSpPr>
        <p:spPr bwMode="auto">
          <a:xfrm>
            <a:off x="971550"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Safety nets for </a:t>
            </a:r>
          </a:p>
          <a:p>
            <a:pPr algn="ctr">
              <a:buClr>
                <a:schemeClr val="bg1"/>
              </a:buClr>
            </a:pPr>
            <a:r>
              <a:rPr lang="en-GB" altLang="en-US" sz="1400" b="1" i="1">
                <a:solidFill>
                  <a:schemeClr val="tx1"/>
                </a:solidFill>
              </a:rPr>
              <a:t>most chronically </a:t>
            </a:r>
          </a:p>
          <a:p>
            <a:pPr algn="ctr">
              <a:buClr>
                <a:schemeClr val="bg1"/>
              </a:buClr>
            </a:pPr>
            <a:r>
              <a:rPr lang="en-GB" altLang="en-US" sz="1400" b="1" i="1">
                <a:solidFill>
                  <a:schemeClr val="tx1"/>
                </a:solidFill>
              </a:rPr>
              <a:t>vulnerable groups </a:t>
            </a:r>
          </a:p>
          <a:p>
            <a:pPr algn="ctr">
              <a:buClr>
                <a:schemeClr val="bg1"/>
              </a:buClr>
            </a:pPr>
            <a:r>
              <a:rPr lang="en-GB" altLang="en-US" sz="1400" b="1" i="1">
                <a:solidFill>
                  <a:schemeClr val="tx1"/>
                </a:solidFill>
              </a:rPr>
              <a:t>e.g. PSNP</a:t>
            </a:r>
          </a:p>
        </p:txBody>
      </p:sp>
      <p:sp>
        <p:nvSpPr>
          <p:cNvPr id="21509" name="Rectangle 7"/>
          <p:cNvSpPr>
            <a:spLocks noChangeArrowheads="1"/>
          </p:cNvSpPr>
          <p:nvPr/>
        </p:nvSpPr>
        <p:spPr bwMode="auto">
          <a:xfrm>
            <a:off x="6300788"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DRM</a:t>
            </a:r>
          </a:p>
          <a:p>
            <a:pPr algn="ctr">
              <a:buClr>
                <a:schemeClr val="bg1"/>
              </a:buClr>
            </a:pPr>
            <a:r>
              <a:rPr lang="en-GB" altLang="en-US" sz="1400" b="1" i="1">
                <a:solidFill>
                  <a:schemeClr val="tx1"/>
                </a:solidFill>
              </a:rPr>
              <a:t>Preparedness to </a:t>
            </a:r>
          </a:p>
          <a:p>
            <a:pPr algn="ctr">
              <a:buClr>
                <a:schemeClr val="bg1"/>
              </a:buClr>
            </a:pPr>
            <a:r>
              <a:rPr lang="en-GB" altLang="en-US" sz="1400" b="1" i="1">
                <a:solidFill>
                  <a:schemeClr val="tx1"/>
                </a:solidFill>
              </a:rPr>
              <a:t>shocks</a:t>
            </a:r>
          </a:p>
        </p:txBody>
      </p:sp>
      <p:sp>
        <p:nvSpPr>
          <p:cNvPr id="21510" name="Rectangle 16"/>
          <p:cNvSpPr>
            <a:spLocks noChangeArrowheads="1"/>
          </p:cNvSpPr>
          <p:nvPr/>
        </p:nvSpPr>
        <p:spPr bwMode="auto">
          <a:xfrm>
            <a:off x="3203575" y="3644900"/>
            <a:ext cx="2663825" cy="1152525"/>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21511" name="Rectangle 17"/>
          <p:cNvSpPr>
            <a:spLocks noChangeArrowheads="1"/>
          </p:cNvSpPr>
          <p:nvPr/>
        </p:nvSpPr>
        <p:spPr bwMode="auto">
          <a:xfrm>
            <a:off x="3348038" y="3644900"/>
            <a:ext cx="2736850" cy="1439863"/>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21512" name="Oval 14"/>
          <p:cNvSpPr>
            <a:spLocks noChangeArrowheads="1"/>
          </p:cNvSpPr>
          <p:nvPr/>
        </p:nvSpPr>
        <p:spPr bwMode="auto">
          <a:xfrm>
            <a:off x="5435600" y="620713"/>
            <a:ext cx="1295400" cy="649287"/>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CPP, IGAD</a:t>
            </a:r>
          </a:p>
        </p:txBody>
      </p:sp>
      <p:sp>
        <p:nvSpPr>
          <p:cNvPr id="21513" name="Oval 13"/>
          <p:cNvSpPr>
            <a:spLocks noChangeArrowheads="1"/>
          </p:cNvSpPr>
          <p:nvPr/>
        </p:nvSpPr>
        <p:spPr bwMode="auto">
          <a:xfrm>
            <a:off x="4140200" y="2205038"/>
            <a:ext cx="1223963" cy="576262"/>
          </a:xfrm>
          <a:prstGeom prst="ellipse">
            <a:avLst/>
          </a:prstGeom>
          <a:solidFill>
            <a:srgbClr val="FFFF66"/>
          </a:solidFill>
          <a:ln w="9525">
            <a:solidFill>
              <a:schemeClr val="tx1"/>
            </a:solidFill>
            <a:round/>
            <a:headEnd/>
            <a:tailEnd/>
          </a:ln>
        </p:spPr>
        <p:txBody>
          <a:bodyPr wrap="none" anchor="ctr"/>
          <a:lstStyle/>
          <a:p>
            <a:pPr algn="ctr"/>
            <a:r>
              <a:rPr lang="en-GB" sz="3200" b="1">
                <a:solidFill>
                  <a:schemeClr val="tx1"/>
                </a:solidFill>
                <a:latin typeface="Arial" charset="0"/>
              </a:rPr>
              <a:t>GTP</a:t>
            </a:r>
          </a:p>
        </p:txBody>
      </p:sp>
      <p:sp>
        <p:nvSpPr>
          <p:cNvPr id="21514" name="Oval 8"/>
          <p:cNvSpPr>
            <a:spLocks noChangeArrowheads="1"/>
          </p:cNvSpPr>
          <p:nvPr/>
        </p:nvSpPr>
        <p:spPr bwMode="auto">
          <a:xfrm>
            <a:off x="323850" y="1658938"/>
            <a:ext cx="1152525" cy="576262"/>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NNP</a:t>
            </a:r>
          </a:p>
        </p:txBody>
      </p:sp>
      <p:sp>
        <p:nvSpPr>
          <p:cNvPr id="21515" name="Oval 12"/>
          <p:cNvSpPr>
            <a:spLocks noChangeArrowheads="1"/>
          </p:cNvSpPr>
          <p:nvPr/>
        </p:nvSpPr>
        <p:spPr bwMode="auto">
          <a:xfrm>
            <a:off x="323850" y="3789363"/>
            <a:ext cx="1296988" cy="476250"/>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SP policy</a:t>
            </a:r>
          </a:p>
        </p:txBody>
      </p:sp>
      <p:sp>
        <p:nvSpPr>
          <p:cNvPr id="21516" name="Oval 9"/>
          <p:cNvSpPr>
            <a:spLocks noChangeArrowheads="1"/>
          </p:cNvSpPr>
          <p:nvPr/>
        </p:nvSpPr>
        <p:spPr bwMode="auto">
          <a:xfrm>
            <a:off x="5435600" y="4508500"/>
            <a:ext cx="1223963" cy="503238"/>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CRGE</a:t>
            </a:r>
          </a:p>
        </p:txBody>
      </p:sp>
      <p:sp>
        <p:nvSpPr>
          <p:cNvPr id="21517" name="Oval 10"/>
          <p:cNvSpPr>
            <a:spLocks noChangeArrowheads="1"/>
          </p:cNvSpPr>
          <p:nvPr/>
        </p:nvSpPr>
        <p:spPr bwMode="auto">
          <a:xfrm>
            <a:off x="7667625" y="5980113"/>
            <a:ext cx="1225550" cy="574675"/>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DRM policy</a:t>
            </a:r>
          </a:p>
        </p:txBody>
      </p:sp>
      <p:sp>
        <p:nvSpPr>
          <p:cNvPr id="21518" name="Text Box 18"/>
          <p:cNvSpPr txBox="1">
            <a:spLocks noChangeArrowheads="1"/>
          </p:cNvSpPr>
          <p:nvPr/>
        </p:nvSpPr>
        <p:spPr bwMode="auto">
          <a:xfrm>
            <a:off x="3563938" y="3716338"/>
            <a:ext cx="2374900" cy="752475"/>
          </a:xfrm>
          <a:prstGeom prst="rect">
            <a:avLst/>
          </a:prstGeom>
          <a:solidFill>
            <a:srgbClr val="FFFF00"/>
          </a:solidFill>
          <a:ln w="50800" algn="ctr">
            <a:solidFill>
              <a:srgbClr val="808000"/>
            </a:solidFill>
            <a:miter lim="800000"/>
            <a:headEnd/>
            <a:tailEnd/>
          </a:ln>
        </p:spPr>
        <p:txBody>
          <a:bodyPr>
            <a:spAutoFit/>
          </a:bodyPr>
          <a:lstStyle/>
          <a:p>
            <a:pPr>
              <a:spcBef>
                <a:spcPct val="50000"/>
              </a:spcBef>
            </a:pPr>
            <a:r>
              <a:rPr lang="en-GB" sz="2000" b="1"/>
              <a:t>4 basic cornerstones</a:t>
            </a:r>
          </a:p>
        </p:txBody>
      </p:sp>
      <p:sp>
        <p:nvSpPr>
          <p:cNvPr id="21519" name="Text Box 17"/>
          <p:cNvSpPr txBox="1">
            <a:spLocks noChangeArrowheads="1"/>
          </p:cNvSpPr>
          <p:nvPr/>
        </p:nvSpPr>
        <p:spPr bwMode="auto">
          <a:xfrm>
            <a:off x="6732588" y="3716338"/>
            <a:ext cx="1943100" cy="1231900"/>
          </a:xfrm>
          <a:prstGeom prst="rect">
            <a:avLst/>
          </a:prstGeom>
          <a:noFill/>
          <a:ln w="76200">
            <a:solidFill>
              <a:srgbClr val="0000FF"/>
            </a:solidFill>
            <a:miter lim="800000"/>
            <a:headEnd/>
            <a:tailEnd/>
          </a:ln>
        </p:spPr>
        <p:txBody>
          <a:bodyPr wrap="none">
            <a:spAutoFit/>
          </a:bodyPr>
          <a:lstStyle/>
          <a:p>
            <a:r>
              <a:rPr lang="en-GB" sz="1400" b="1"/>
              <a:t>Aspects of </a:t>
            </a:r>
          </a:p>
          <a:p>
            <a:r>
              <a:rPr lang="en-GB" sz="1400" b="1"/>
              <a:t>Climate change</a:t>
            </a:r>
          </a:p>
          <a:p>
            <a:r>
              <a:rPr lang="en-GB" sz="1400" b="1"/>
              <a:t>NRM</a:t>
            </a:r>
          </a:p>
          <a:p>
            <a:r>
              <a:rPr lang="en-GB" sz="1400" b="1"/>
              <a:t>SLM</a:t>
            </a:r>
          </a:p>
          <a:p>
            <a:r>
              <a:rPr lang="en-GB" sz="1400" b="1"/>
              <a:t>Social protection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55650" y="981075"/>
            <a:ext cx="7696200" cy="1143000"/>
          </a:xfrm>
        </p:spPr>
        <p:txBody>
          <a:bodyPr anchor="ctr"/>
          <a:lstStyle/>
          <a:p>
            <a:pPr indent="358775" eaLnBrk="1" hangingPunct="1"/>
            <a:r>
              <a:rPr lang="fr-BE" sz="2800" smtClean="0"/>
              <a:t>Selection of 'EU Resilience Clusters'</a:t>
            </a:r>
            <a:endParaRPr lang="en-GB" sz="2800" smtClean="0"/>
          </a:p>
        </p:txBody>
      </p:sp>
      <p:sp>
        <p:nvSpPr>
          <p:cNvPr id="22530" name="Rectangle 5"/>
          <p:cNvSpPr>
            <a:spLocks noGrp="1" noChangeArrowheads="1"/>
          </p:cNvSpPr>
          <p:nvPr>
            <p:ph type="body" sz="half" idx="2"/>
          </p:nvPr>
        </p:nvSpPr>
        <p:spPr/>
        <p:txBody>
          <a:bodyPr/>
          <a:lstStyle/>
          <a:p>
            <a:pPr eaLnBrk="1" hangingPunct="1">
              <a:lnSpc>
                <a:spcPct val="80000"/>
              </a:lnSpc>
            </a:pPr>
            <a:r>
              <a:rPr lang="en-US" altLang="en-US" sz="2000" smtClean="0"/>
              <a:t>8 areas identified (clusters of districts) / 34 districts in total</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Covering &gt; 2.5 M people with 74,000 people avg per district) ~ 12 M people in Ethiopia who are drought exposed</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Selection based on historic needs and ECHO’s partners presence in the past</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Homogeneity of livelihood features (common risk analysis)</a:t>
            </a:r>
          </a:p>
          <a:p>
            <a:pPr>
              <a:lnSpc>
                <a:spcPct val="80000"/>
              </a:lnSpc>
            </a:pPr>
            <a:endParaRPr lang="en-GB" sz="2000" smtClean="0"/>
          </a:p>
        </p:txBody>
      </p:sp>
      <p:pic>
        <p:nvPicPr>
          <p:cNvPr id="22531" name="Picture 6" descr="H:\Pictures from Precision Laptop\Pictures\Gheralta Feb 2010 EDITS\DSC06627 sf.jpg"/>
          <p:cNvPicPr>
            <a:picLocks noChangeAspect="1" noChangeArrowheads="1"/>
          </p:cNvPicPr>
          <p:nvPr>
            <p:ph type="body" sz="half" idx="1"/>
          </p:nvPr>
        </p:nvPicPr>
        <p:blipFill>
          <a:blip r:embed="rId3"/>
          <a:srcRect/>
          <a:stretch>
            <a:fillRect/>
          </a:stretch>
        </p:blipFill>
        <p:spPr>
          <a:xfrm>
            <a:off x="909638" y="1905000"/>
            <a:ext cx="3476625" cy="4038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755650" y="981075"/>
            <a:ext cx="7696200" cy="879475"/>
          </a:xfrm>
        </p:spPr>
        <p:txBody>
          <a:bodyPr anchor="ctr"/>
          <a:lstStyle/>
          <a:p>
            <a:pPr eaLnBrk="1" hangingPunct="1"/>
            <a:r>
              <a:rPr lang="en-GB" altLang="en-US" sz="2500" b="1" smtClean="0"/>
              <a:t>Drought Hazard Frequency (1974 – 2007)</a:t>
            </a:r>
            <a:endParaRPr lang="en-US" altLang="en-US" sz="2500" b="1" smtClean="0"/>
          </a:p>
        </p:txBody>
      </p:sp>
      <p:pic>
        <p:nvPicPr>
          <p:cNvPr id="24578" name="Picture 4" descr="Drought  hazard Frequency"/>
          <p:cNvPicPr>
            <a:picLocks noChangeAspect="1" noChangeArrowheads="1"/>
          </p:cNvPicPr>
          <p:nvPr/>
        </p:nvPicPr>
        <p:blipFill>
          <a:blip r:embed="rId2"/>
          <a:srcRect/>
          <a:stretch>
            <a:fillRect/>
          </a:stretch>
        </p:blipFill>
        <p:spPr bwMode="auto">
          <a:xfrm>
            <a:off x="1438275" y="1851025"/>
            <a:ext cx="6518275" cy="461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853</TotalTime>
  <Words>923</Words>
  <Application>Microsoft Office PowerPoint</Application>
  <PresentationFormat>On-screen Show (4:3)</PresentationFormat>
  <Paragraphs>209</Paragraphs>
  <Slides>14</Slides>
  <Notes>2</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Verdana</vt:lpstr>
      <vt:lpstr>Arial</vt:lpstr>
      <vt:lpstr>Arial Black</vt:lpstr>
      <vt:lpstr>Wingdings</vt:lpstr>
      <vt:lpstr>Times New Roman</vt:lpstr>
      <vt:lpstr>Calibri</vt:lpstr>
      <vt:lpstr>Studio</vt:lpstr>
      <vt:lpstr>Studio</vt:lpstr>
      <vt:lpstr>Acrobat Document</vt:lpstr>
      <vt:lpstr> Building Resilience in Ethiopia EU strategy from 2013 and beyond  </vt:lpstr>
      <vt:lpstr>New approach to drought response </vt:lpstr>
      <vt:lpstr>Evolution of EU Strategy (ECHO and DEVCO)</vt:lpstr>
      <vt:lpstr>Basic Resilience Building Model (humanitarian part)</vt:lpstr>
      <vt:lpstr>Basic Resilience Building Model (humanitarian and dev)</vt:lpstr>
      <vt:lpstr>Slide 6</vt:lpstr>
      <vt:lpstr>Basic Resilience Building Model – Policy Environment</vt:lpstr>
      <vt:lpstr>Selection of 'EU Resilience Clusters'</vt:lpstr>
      <vt:lpstr>Drought Hazard Frequency (1974 – 2007)</vt:lpstr>
      <vt:lpstr>Slide 10</vt:lpstr>
      <vt:lpstr>Slide 11</vt:lpstr>
      <vt:lpstr>Articulation of Support Instruments</vt:lpstr>
      <vt:lpstr>Challenges (just a few!)</vt:lpstr>
      <vt:lpstr>Slide 14</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Resilience Action Plan</dc:title>
  <dc:creator>ILLING Patrick</dc:creator>
  <cp:lastModifiedBy>heffijo</cp:lastModifiedBy>
  <cp:revision>62</cp:revision>
  <cp:lastPrinted>2014-04-24T09:25:00Z</cp:lastPrinted>
  <dcterms:created xsi:type="dcterms:W3CDTF">2014-01-07T14:12:10Z</dcterms:created>
  <dcterms:modified xsi:type="dcterms:W3CDTF">2014-06-25T04:31:39Z</dcterms:modified>
</cp:coreProperties>
</file>