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88" r:id="rId3"/>
    <p:sldId id="289" r:id="rId4"/>
    <p:sldId id="290" r:id="rId5"/>
    <p:sldId id="260" r:id="rId6"/>
    <p:sldId id="265" r:id="rId7"/>
    <p:sldId id="261" r:id="rId8"/>
    <p:sldId id="279" r:id="rId9"/>
    <p:sldId id="280" r:id="rId10"/>
    <p:sldId id="263" r:id="rId11"/>
    <p:sldId id="281" r:id="rId12"/>
    <p:sldId id="283" r:id="rId13"/>
    <p:sldId id="291" r:id="rId14"/>
    <p:sldId id="29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912" autoAdjust="0"/>
    <p:restoredTop sz="94660"/>
  </p:normalViewPr>
  <p:slideViewPr>
    <p:cSldViewPr>
      <p:cViewPr>
        <p:scale>
          <a:sx n="90" d="100"/>
          <a:sy n="90" d="100"/>
        </p:scale>
        <p:origin x="-58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AF164C-C36B-4C0D-8D6F-A88CFB8609FF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E2133A-6C72-44FE-8AC9-19AF13669B1D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accent6"/>
              </a:solidFill>
            </a:rPr>
            <a:t>National level</a:t>
          </a:r>
          <a:endParaRPr lang="en-US" sz="1600" b="1" dirty="0">
            <a:solidFill>
              <a:schemeClr val="accent6"/>
            </a:solidFill>
          </a:endParaRPr>
        </a:p>
      </dgm:t>
    </dgm:pt>
    <dgm:pt modelId="{660C0851-DCB5-47CD-81D2-867B98E298FC}" type="parTrans" cxnId="{874A94DE-82D9-4E88-97F4-91388D61EEE7}">
      <dgm:prSet/>
      <dgm:spPr/>
      <dgm:t>
        <a:bodyPr/>
        <a:lstStyle/>
        <a:p>
          <a:endParaRPr lang="en-US">
            <a:solidFill>
              <a:schemeClr val="accent6"/>
            </a:solidFill>
          </a:endParaRPr>
        </a:p>
      </dgm:t>
    </dgm:pt>
    <dgm:pt modelId="{1B8CCA28-CE4B-4CC3-8DAA-0D48846681D5}" type="sibTrans" cxnId="{874A94DE-82D9-4E88-97F4-91388D61EEE7}">
      <dgm:prSet/>
      <dgm:spPr/>
      <dgm:t>
        <a:bodyPr/>
        <a:lstStyle/>
        <a:p>
          <a:endParaRPr lang="en-US">
            <a:solidFill>
              <a:schemeClr val="accent6"/>
            </a:solidFill>
          </a:endParaRPr>
        </a:p>
      </dgm:t>
    </dgm:pt>
    <dgm:pt modelId="{14640E42-B07F-474D-807A-CCC8B57121C3}">
      <dgm:prSet phldrT="[Text]"/>
      <dgm:spPr/>
      <dgm:t>
        <a:bodyPr/>
        <a:lstStyle/>
        <a:p>
          <a:r>
            <a:rPr lang="en-US" b="1" dirty="0" smtClean="0">
              <a:solidFill>
                <a:schemeClr val="accent6"/>
              </a:solidFill>
            </a:rPr>
            <a:t>Regional level </a:t>
          </a:r>
          <a:endParaRPr lang="en-US" b="1" dirty="0">
            <a:solidFill>
              <a:schemeClr val="accent6"/>
            </a:solidFill>
          </a:endParaRPr>
        </a:p>
      </dgm:t>
    </dgm:pt>
    <dgm:pt modelId="{DBC25D92-1847-41BF-B615-DDEFBB92DCEB}" type="parTrans" cxnId="{0A6D0316-2302-412E-8827-56467EAA9E78}">
      <dgm:prSet/>
      <dgm:spPr/>
      <dgm:t>
        <a:bodyPr/>
        <a:lstStyle/>
        <a:p>
          <a:endParaRPr lang="en-US">
            <a:solidFill>
              <a:schemeClr val="accent6"/>
            </a:solidFill>
          </a:endParaRPr>
        </a:p>
      </dgm:t>
    </dgm:pt>
    <dgm:pt modelId="{405B0A7E-162D-4483-9CE9-41B5E6EF7D2A}" type="sibTrans" cxnId="{0A6D0316-2302-412E-8827-56467EAA9E78}">
      <dgm:prSet/>
      <dgm:spPr/>
      <dgm:t>
        <a:bodyPr/>
        <a:lstStyle/>
        <a:p>
          <a:endParaRPr lang="en-US">
            <a:solidFill>
              <a:schemeClr val="accent6"/>
            </a:solidFill>
          </a:endParaRPr>
        </a:p>
      </dgm:t>
    </dgm:pt>
    <dgm:pt modelId="{76A2688F-1748-4255-90F2-B025EA5CA572}">
      <dgm:prSet phldrT="[Text]"/>
      <dgm:spPr/>
      <dgm:t>
        <a:bodyPr/>
        <a:lstStyle/>
        <a:p>
          <a:r>
            <a:rPr lang="en-US" dirty="0" smtClean="0">
              <a:solidFill>
                <a:schemeClr val="accent6"/>
              </a:solidFill>
            </a:rPr>
            <a:t> </a:t>
          </a:r>
          <a:r>
            <a:rPr lang="en-US" b="1" dirty="0" smtClean="0">
              <a:solidFill>
                <a:schemeClr val="accent6"/>
              </a:solidFill>
            </a:rPr>
            <a:t>Community level</a:t>
          </a:r>
          <a:endParaRPr lang="en-US" b="1" dirty="0">
            <a:solidFill>
              <a:schemeClr val="accent6"/>
            </a:solidFill>
          </a:endParaRPr>
        </a:p>
      </dgm:t>
    </dgm:pt>
    <dgm:pt modelId="{B63788D0-A686-47C1-9372-EE54DF157731}" type="parTrans" cxnId="{1A62FEDC-9488-4575-8104-5A899AE9869D}">
      <dgm:prSet/>
      <dgm:spPr/>
      <dgm:t>
        <a:bodyPr/>
        <a:lstStyle/>
        <a:p>
          <a:endParaRPr lang="en-US">
            <a:solidFill>
              <a:schemeClr val="accent6"/>
            </a:solidFill>
          </a:endParaRPr>
        </a:p>
      </dgm:t>
    </dgm:pt>
    <dgm:pt modelId="{FC23EF92-9092-494D-B12D-B98D480B5D15}" type="sibTrans" cxnId="{1A62FEDC-9488-4575-8104-5A899AE9869D}">
      <dgm:prSet/>
      <dgm:spPr/>
      <dgm:t>
        <a:bodyPr/>
        <a:lstStyle/>
        <a:p>
          <a:endParaRPr lang="en-US">
            <a:solidFill>
              <a:schemeClr val="accent6"/>
            </a:solidFill>
          </a:endParaRPr>
        </a:p>
      </dgm:t>
    </dgm:pt>
    <dgm:pt modelId="{1FC25CB7-F423-4927-9036-1AB66CC48031}">
      <dgm:prSet phldrT="[Text]"/>
      <dgm:spPr/>
      <dgm:t>
        <a:bodyPr/>
        <a:lstStyle/>
        <a:p>
          <a:r>
            <a:rPr lang="en-US" b="1" dirty="0" smtClean="0">
              <a:solidFill>
                <a:schemeClr val="accent6"/>
              </a:solidFill>
            </a:rPr>
            <a:t>Household level</a:t>
          </a:r>
          <a:endParaRPr lang="en-US" b="1" dirty="0">
            <a:solidFill>
              <a:schemeClr val="accent6"/>
            </a:solidFill>
          </a:endParaRPr>
        </a:p>
      </dgm:t>
    </dgm:pt>
    <dgm:pt modelId="{6C56792C-EA18-42E6-9C83-1D736886DE21}" type="parTrans" cxnId="{51699351-7DBC-4E3F-885A-51B747800DEA}">
      <dgm:prSet/>
      <dgm:spPr/>
      <dgm:t>
        <a:bodyPr/>
        <a:lstStyle/>
        <a:p>
          <a:endParaRPr lang="en-US">
            <a:solidFill>
              <a:schemeClr val="accent6"/>
            </a:solidFill>
          </a:endParaRPr>
        </a:p>
      </dgm:t>
    </dgm:pt>
    <dgm:pt modelId="{6443F58B-2035-478F-B8D7-2C8FE4C16D31}" type="sibTrans" cxnId="{51699351-7DBC-4E3F-885A-51B747800DEA}">
      <dgm:prSet/>
      <dgm:spPr/>
      <dgm:t>
        <a:bodyPr/>
        <a:lstStyle/>
        <a:p>
          <a:endParaRPr lang="en-US">
            <a:solidFill>
              <a:schemeClr val="accent6"/>
            </a:solidFill>
          </a:endParaRPr>
        </a:p>
      </dgm:t>
    </dgm:pt>
    <dgm:pt modelId="{89EF9853-0D9D-42B6-BBEA-2EE4744C1BD9}" type="pres">
      <dgm:prSet presAssocID="{21AF164C-C36B-4C0D-8D6F-A88CFB8609FF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A8F086-F5BB-4172-BD81-CAD6691F0EF9}" type="pres">
      <dgm:prSet presAssocID="{21AF164C-C36B-4C0D-8D6F-A88CFB8609FF}" presName="comp1" presStyleCnt="0"/>
      <dgm:spPr/>
    </dgm:pt>
    <dgm:pt modelId="{537A25E7-8596-42D5-9CEE-100AE2165BFE}" type="pres">
      <dgm:prSet presAssocID="{21AF164C-C36B-4C0D-8D6F-A88CFB8609FF}" presName="circle1" presStyleLbl="node1" presStyleIdx="0" presStyleCnt="4" custLinFactNeighborX="-3472" custLinFactNeighborY="1389"/>
      <dgm:spPr/>
      <dgm:t>
        <a:bodyPr/>
        <a:lstStyle/>
        <a:p>
          <a:endParaRPr lang="en-US"/>
        </a:p>
      </dgm:t>
    </dgm:pt>
    <dgm:pt modelId="{D41E915D-653F-482A-B612-134FDFA05954}" type="pres">
      <dgm:prSet presAssocID="{21AF164C-C36B-4C0D-8D6F-A88CFB8609FF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02D2BD-4E16-4B65-A035-02F555FD9A2F}" type="pres">
      <dgm:prSet presAssocID="{21AF164C-C36B-4C0D-8D6F-A88CFB8609FF}" presName="comp2" presStyleCnt="0"/>
      <dgm:spPr/>
    </dgm:pt>
    <dgm:pt modelId="{6C29A642-AB71-4FF3-BA31-4650AD824CD9}" type="pres">
      <dgm:prSet presAssocID="{21AF164C-C36B-4C0D-8D6F-A88CFB8609FF}" presName="circle2" presStyleLbl="node1" presStyleIdx="1" presStyleCnt="4"/>
      <dgm:spPr/>
      <dgm:t>
        <a:bodyPr/>
        <a:lstStyle/>
        <a:p>
          <a:endParaRPr lang="en-US"/>
        </a:p>
      </dgm:t>
    </dgm:pt>
    <dgm:pt modelId="{6C15DBE2-B8FA-4E33-989C-DF3C314B1B86}" type="pres">
      <dgm:prSet presAssocID="{21AF164C-C36B-4C0D-8D6F-A88CFB8609FF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A8FA4D-A35C-4A22-8C1F-840614EE82A0}" type="pres">
      <dgm:prSet presAssocID="{21AF164C-C36B-4C0D-8D6F-A88CFB8609FF}" presName="comp3" presStyleCnt="0"/>
      <dgm:spPr/>
    </dgm:pt>
    <dgm:pt modelId="{41EB5192-176D-4E1F-91A6-843E714D6282}" type="pres">
      <dgm:prSet presAssocID="{21AF164C-C36B-4C0D-8D6F-A88CFB8609FF}" presName="circle3" presStyleLbl="node1" presStyleIdx="2" presStyleCnt="4"/>
      <dgm:spPr/>
      <dgm:t>
        <a:bodyPr/>
        <a:lstStyle/>
        <a:p>
          <a:endParaRPr lang="en-US"/>
        </a:p>
      </dgm:t>
    </dgm:pt>
    <dgm:pt modelId="{0622B661-8478-491E-88DB-EAD2CA367208}" type="pres">
      <dgm:prSet presAssocID="{21AF164C-C36B-4C0D-8D6F-A88CFB8609FF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D96574-3EE7-40EB-9443-545581C9A41D}" type="pres">
      <dgm:prSet presAssocID="{21AF164C-C36B-4C0D-8D6F-A88CFB8609FF}" presName="comp4" presStyleCnt="0"/>
      <dgm:spPr/>
    </dgm:pt>
    <dgm:pt modelId="{B37B96D5-9E0D-425F-985B-516E14518DDC}" type="pres">
      <dgm:prSet presAssocID="{21AF164C-C36B-4C0D-8D6F-A88CFB8609FF}" presName="circle4" presStyleLbl="node1" presStyleIdx="3" presStyleCnt="4"/>
      <dgm:spPr/>
      <dgm:t>
        <a:bodyPr/>
        <a:lstStyle/>
        <a:p>
          <a:endParaRPr lang="en-US"/>
        </a:p>
      </dgm:t>
    </dgm:pt>
    <dgm:pt modelId="{A60B7D1D-D2E4-4100-BAFE-D7B7CBE693FA}" type="pres">
      <dgm:prSet presAssocID="{21AF164C-C36B-4C0D-8D6F-A88CFB8609FF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E11EEE-4468-4321-8642-CCA6EC41FC20}" type="presOf" srcId="{21AF164C-C36B-4C0D-8D6F-A88CFB8609FF}" destId="{89EF9853-0D9D-42B6-BBEA-2EE4744C1BD9}" srcOrd="0" destOrd="0" presId="urn:microsoft.com/office/officeart/2005/8/layout/venn2"/>
    <dgm:cxn modelId="{874A94DE-82D9-4E88-97F4-91388D61EEE7}" srcId="{21AF164C-C36B-4C0D-8D6F-A88CFB8609FF}" destId="{BDE2133A-6C72-44FE-8AC9-19AF13669B1D}" srcOrd="0" destOrd="0" parTransId="{660C0851-DCB5-47CD-81D2-867B98E298FC}" sibTransId="{1B8CCA28-CE4B-4CC3-8DAA-0D48846681D5}"/>
    <dgm:cxn modelId="{24DF5DF8-3618-4861-BD70-E274350011FB}" type="presOf" srcId="{14640E42-B07F-474D-807A-CCC8B57121C3}" destId="{6C29A642-AB71-4FF3-BA31-4650AD824CD9}" srcOrd="0" destOrd="0" presId="urn:microsoft.com/office/officeart/2005/8/layout/venn2"/>
    <dgm:cxn modelId="{1A62FEDC-9488-4575-8104-5A899AE9869D}" srcId="{21AF164C-C36B-4C0D-8D6F-A88CFB8609FF}" destId="{76A2688F-1748-4255-90F2-B025EA5CA572}" srcOrd="2" destOrd="0" parTransId="{B63788D0-A686-47C1-9372-EE54DF157731}" sibTransId="{FC23EF92-9092-494D-B12D-B98D480B5D15}"/>
    <dgm:cxn modelId="{8D2E953F-B575-49B4-B278-1F22242DECCB}" type="presOf" srcId="{76A2688F-1748-4255-90F2-B025EA5CA572}" destId="{41EB5192-176D-4E1F-91A6-843E714D6282}" srcOrd="0" destOrd="0" presId="urn:microsoft.com/office/officeart/2005/8/layout/venn2"/>
    <dgm:cxn modelId="{2E90BE45-C5BE-4D3E-9F0B-FAC4473EBBDC}" type="presOf" srcId="{14640E42-B07F-474D-807A-CCC8B57121C3}" destId="{6C15DBE2-B8FA-4E33-989C-DF3C314B1B86}" srcOrd="1" destOrd="0" presId="urn:microsoft.com/office/officeart/2005/8/layout/venn2"/>
    <dgm:cxn modelId="{E201CBAD-057D-46D3-A5B6-B1D9983BF549}" type="presOf" srcId="{1FC25CB7-F423-4927-9036-1AB66CC48031}" destId="{B37B96D5-9E0D-425F-985B-516E14518DDC}" srcOrd="0" destOrd="0" presId="urn:microsoft.com/office/officeart/2005/8/layout/venn2"/>
    <dgm:cxn modelId="{0A6D0316-2302-412E-8827-56467EAA9E78}" srcId="{21AF164C-C36B-4C0D-8D6F-A88CFB8609FF}" destId="{14640E42-B07F-474D-807A-CCC8B57121C3}" srcOrd="1" destOrd="0" parTransId="{DBC25D92-1847-41BF-B615-DDEFBB92DCEB}" sibTransId="{405B0A7E-162D-4483-9CE9-41B5E6EF7D2A}"/>
    <dgm:cxn modelId="{51699351-7DBC-4E3F-885A-51B747800DEA}" srcId="{21AF164C-C36B-4C0D-8D6F-A88CFB8609FF}" destId="{1FC25CB7-F423-4927-9036-1AB66CC48031}" srcOrd="3" destOrd="0" parTransId="{6C56792C-EA18-42E6-9C83-1D736886DE21}" sibTransId="{6443F58B-2035-478F-B8D7-2C8FE4C16D31}"/>
    <dgm:cxn modelId="{25C59A96-85D9-4B20-B8AE-10CFD4588807}" type="presOf" srcId="{BDE2133A-6C72-44FE-8AC9-19AF13669B1D}" destId="{D41E915D-653F-482A-B612-134FDFA05954}" srcOrd="1" destOrd="0" presId="urn:microsoft.com/office/officeart/2005/8/layout/venn2"/>
    <dgm:cxn modelId="{3BD8BB69-D20A-4CE4-8549-433F9F2ED075}" type="presOf" srcId="{1FC25CB7-F423-4927-9036-1AB66CC48031}" destId="{A60B7D1D-D2E4-4100-BAFE-D7B7CBE693FA}" srcOrd="1" destOrd="0" presId="urn:microsoft.com/office/officeart/2005/8/layout/venn2"/>
    <dgm:cxn modelId="{F40F2446-DD6C-4ADF-BD63-EA944F61A29A}" type="presOf" srcId="{76A2688F-1748-4255-90F2-B025EA5CA572}" destId="{0622B661-8478-491E-88DB-EAD2CA367208}" srcOrd="1" destOrd="0" presId="urn:microsoft.com/office/officeart/2005/8/layout/venn2"/>
    <dgm:cxn modelId="{6E716CAA-DC12-4124-A1D3-E2C8B1128EF8}" type="presOf" srcId="{BDE2133A-6C72-44FE-8AC9-19AF13669B1D}" destId="{537A25E7-8596-42D5-9CEE-100AE2165BFE}" srcOrd="0" destOrd="0" presId="urn:microsoft.com/office/officeart/2005/8/layout/venn2"/>
    <dgm:cxn modelId="{DF05EF33-D53E-455A-B7C9-0F4FAA772F49}" type="presParOf" srcId="{89EF9853-0D9D-42B6-BBEA-2EE4744C1BD9}" destId="{8CA8F086-F5BB-4172-BD81-CAD6691F0EF9}" srcOrd="0" destOrd="0" presId="urn:microsoft.com/office/officeart/2005/8/layout/venn2"/>
    <dgm:cxn modelId="{618426E8-4E3F-443A-B0A4-AB32628E1994}" type="presParOf" srcId="{8CA8F086-F5BB-4172-BD81-CAD6691F0EF9}" destId="{537A25E7-8596-42D5-9CEE-100AE2165BFE}" srcOrd="0" destOrd="0" presId="urn:microsoft.com/office/officeart/2005/8/layout/venn2"/>
    <dgm:cxn modelId="{D4223699-960E-491B-915F-9E6D14C9EB80}" type="presParOf" srcId="{8CA8F086-F5BB-4172-BD81-CAD6691F0EF9}" destId="{D41E915D-653F-482A-B612-134FDFA05954}" srcOrd="1" destOrd="0" presId="urn:microsoft.com/office/officeart/2005/8/layout/venn2"/>
    <dgm:cxn modelId="{D66CB9D9-91C5-46D2-A918-986A6F82F463}" type="presParOf" srcId="{89EF9853-0D9D-42B6-BBEA-2EE4744C1BD9}" destId="{C802D2BD-4E16-4B65-A035-02F555FD9A2F}" srcOrd="1" destOrd="0" presId="urn:microsoft.com/office/officeart/2005/8/layout/venn2"/>
    <dgm:cxn modelId="{386FA7E6-5420-4860-BA0A-1BBEA189764C}" type="presParOf" srcId="{C802D2BD-4E16-4B65-A035-02F555FD9A2F}" destId="{6C29A642-AB71-4FF3-BA31-4650AD824CD9}" srcOrd="0" destOrd="0" presId="urn:microsoft.com/office/officeart/2005/8/layout/venn2"/>
    <dgm:cxn modelId="{6E793315-C0E2-4BDA-B002-4D68CF320E9D}" type="presParOf" srcId="{C802D2BD-4E16-4B65-A035-02F555FD9A2F}" destId="{6C15DBE2-B8FA-4E33-989C-DF3C314B1B86}" srcOrd="1" destOrd="0" presId="urn:microsoft.com/office/officeart/2005/8/layout/venn2"/>
    <dgm:cxn modelId="{BD64AC21-78D4-4570-8E23-4AFFC6C15326}" type="presParOf" srcId="{89EF9853-0D9D-42B6-BBEA-2EE4744C1BD9}" destId="{C8A8FA4D-A35C-4A22-8C1F-840614EE82A0}" srcOrd="2" destOrd="0" presId="urn:microsoft.com/office/officeart/2005/8/layout/venn2"/>
    <dgm:cxn modelId="{BA0B6F6D-E09A-4C73-BAB9-6857CA3D09D7}" type="presParOf" srcId="{C8A8FA4D-A35C-4A22-8C1F-840614EE82A0}" destId="{41EB5192-176D-4E1F-91A6-843E714D6282}" srcOrd="0" destOrd="0" presId="urn:microsoft.com/office/officeart/2005/8/layout/venn2"/>
    <dgm:cxn modelId="{DBD4E8A8-2484-4CC5-B578-87D2A5B98256}" type="presParOf" srcId="{C8A8FA4D-A35C-4A22-8C1F-840614EE82A0}" destId="{0622B661-8478-491E-88DB-EAD2CA367208}" srcOrd="1" destOrd="0" presId="urn:microsoft.com/office/officeart/2005/8/layout/venn2"/>
    <dgm:cxn modelId="{D562A267-C6D2-47FB-893A-8D05DBE8BC1D}" type="presParOf" srcId="{89EF9853-0D9D-42B6-BBEA-2EE4744C1BD9}" destId="{11D96574-3EE7-40EB-9443-545581C9A41D}" srcOrd="3" destOrd="0" presId="urn:microsoft.com/office/officeart/2005/8/layout/venn2"/>
    <dgm:cxn modelId="{D3839D46-8B80-4ADA-BA2C-9890118645F5}" type="presParOf" srcId="{11D96574-3EE7-40EB-9443-545581C9A41D}" destId="{B37B96D5-9E0D-425F-985B-516E14518DDC}" srcOrd="0" destOrd="0" presId="urn:microsoft.com/office/officeart/2005/8/layout/venn2"/>
    <dgm:cxn modelId="{FB7DFE60-B8C2-41A7-89F8-0ABB5740A6E5}" type="presParOf" srcId="{11D96574-3EE7-40EB-9443-545581C9A41D}" destId="{A60B7D1D-D2E4-4100-BAFE-D7B7CBE693FA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13359B-ADC7-49D5-A334-D709F8938999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729F4-DDCB-41D2-886A-F4E72544F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88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ECC3-0800-4CD2-8320-76ADEA34A50C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7248-558E-45B9-BB8C-E578133DE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912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ECC3-0800-4CD2-8320-76ADEA34A50C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7248-558E-45B9-BB8C-E578133DE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34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ECC3-0800-4CD2-8320-76ADEA34A50C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7248-558E-45B9-BB8C-E578133DE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47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ECC3-0800-4CD2-8320-76ADEA34A50C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7248-558E-45B9-BB8C-E578133DE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447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ECC3-0800-4CD2-8320-76ADEA34A50C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7248-558E-45B9-BB8C-E578133DE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51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ECC3-0800-4CD2-8320-76ADEA34A50C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7248-558E-45B9-BB8C-E578133DE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80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ECC3-0800-4CD2-8320-76ADEA34A50C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7248-558E-45B9-BB8C-E578133DE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41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ECC3-0800-4CD2-8320-76ADEA34A50C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7248-558E-45B9-BB8C-E578133DE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88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ECC3-0800-4CD2-8320-76ADEA34A50C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7248-558E-45B9-BB8C-E578133DE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813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ECC3-0800-4CD2-8320-76ADEA34A50C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7248-558E-45B9-BB8C-E578133DE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89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ECC3-0800-4CD2-8320-76ADEA34A50C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7248-558E-45B9-BB8C-E578133DE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141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CECC3-0800-4CD2-8320-76ADEA34A50C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A7248-558E-45B9-BB8C-E578133DE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1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048000"/>
            <a:ext cx="8610599" cy="3581400"/>
          </a:xfrm>
        </p:spPr>
        <p:txBody>
          <a:bodyPr/>
          <a:lstStyle/>
          <a:p>
            <a:pPr>
              <a:defRPr/>
            </a:pPr>
            <a:r>
              <a:rPr lang="en-US" b="1" u="sng" dirty="0">
                <a:solidFill>
                  <a:srgbClr val="005828"/>
                </a:solidFill>
              </a:rPr>
              <a:t>Experience </a:t>
            </a:r>
            <a:r>
              <a:rPr lang="en-US" b="1" u="sng" dirty="0" smtClean="0">
                <a:solidFill>
                  <a:srgbClr val="005828"/>
                </a:solidFill>
              </a:rPr>
              <a:t>of </a:t>
            </a:r>
            <a:r>
              <a:rPr lang="en-US" b="1" u="sng" dirty="0" err="1" smtClean="0">
                <a:solidFill>
                  <a:srgbClr val="005828"/>
                </a:solidFill>
              </a:rPr>
              <a:t>Wolaita</a:t>
            </a:r>
            <a:r>
              <a:rPr lang="en-US" b="1" u="sng" dirty="0" smtClean="0">
                <a:solidFill>
                  <a:srgbClr val="005828"/>
                </a:solidFill>
              </a:rPr>
              <a:t> Cluster </a:t>
            </a:r>
            <a:r>
              <a:rPr lang="en-US" b="1" u="sng" dirty="0">
                <a:solidFill>
                  <a:srgbClr val="005828"/>
                </a:solidFill>
              </a:rPr>
              <a:t>Consortia</a:t>
            </a:r>
            <a:r>
              <a:rPr lang="en-US" b="1" u="sng" dirty="0" smtClean="0">
                <a:solidFill>
                  <a:srgbClr val="005828"/>
                </a:solidFill>
              </a:rPr>
              <a:t> </a:t>
            </a:r>
          </a:p>
          <a:p>
            <a:pPr>
              <a:defRPr/>
            </a:pPr>
            <a:r>
              <a:rPr lang="en-US" b="1" u="sng" dirty="0" smtClean="0">
                <a:solidFill>
                  <a:srgbClr val="005828"/>
                </a:solidFill>
              </a:rPr>
              <a:t>On EU - EC </a:t>
            </a:r>
            <a:r>
              <a:rPr lang="en-US" b="1" u="sng" dirty="0">
                <a:solidFill>
                  <a:srgbClr val="005828"/>
                </a:solidFill>
              </a:rPr>
              <a:t>SHARE/DG ECHO </a:t>
            </a:r>
            <a:endParaRPr lang="en-US" b="1" u="sng" dirty="0" smtClean="0">
              <a:solidFill>
                <a:srgbClr val="005828"/>
              </a:solidFill>
            </a:endParaRPr>
          </a:p>
          <a:p>
            <a:pPr>
              <a:defRPr/>
            </a:pPr>
            <a:r>
              <a:rPr lang="en-US" b="1" u="sng" dirty="0" smtClean="0">
                <a:solidFill>
                  <a:srgbClr val="005828"/>
                </a:solidFill>
              </a:rPr>
              <a:t>Joint  Resilience Building</a:t>
            </a:r>
            <a:endParaRPr lang="en-US" b="1" u="sng" dirty="0">
              <a:solidFill>
                <a:srgbClr val="005828"/>
              </a:solidFill>
            </a:endParaRPr>
          </a:p>
          <a:p>
            <a:pPr algn="r"/>
            <a:r>
              <a:rPr lang="en-IE" sz="2800" b="1" u="sng" dirty="0" smtClean="0">
                <a:solidFill>
                  <a:schemeClr val="tx1"/>
                </a:solidFill>
              </a:rPr>
              <a:t>June 27, 2014</a:t>
            </a:r>
          </a:p>
          <a:p>
            <a:pPr algn="r"/>
            <a:r>
              <a:rPr lang="en-IE" sz="2800" b="1" u="sng" dirty="0" smtClean="0">
                <a:solidFill>
                  <a:schemeClr val="tx1"/>
                </a:solidFill>
              </a:rPr>
              <a:t>Addis Ababa</a:t>
            </a:r>
            <a:endParaRPr lang="en-US" sz="2800" b="1" u="sng" dirty="0">
              <a:solidFill>
                <a:schemeClr val="tx1"/>
              </a:solidFill>
            </a:endParaRPr>
          </a:p>
        </p:txBody>
      </p:sp>
      <p:pic>
        <p:nvPicPr>
          <p:cNvPr id="4" name="Picture 2" descr="Logo People In Ne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876299"/>
            <a:ext cx="1143000" cy="1028700"/>
          </a:xfrm>
          <a:prstGeom prst="rect">
            <a:avLst/>
          </a:prstGeom>
          <a:noFill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67991" y="19050"/>
            <a:ext cx="2362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97382" y="1224905"/>
            <a:ext cx="3505200" cy="680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1" descr="C:\Documents and Settings\Concern\My Documents\Downloads\image001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418" y="1114679"/>
            <a:ext cx="1905000" cy="761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1"/>
            <a:ext cx="7086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808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990600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Challenges / gaps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763000" cy="54102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beginning:</a:t>
            </a:r>
          </a:p>
          <a:p>
            <a:pPr lvl="1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Lack of clarity on Coordination &amp; management structure of Consortium </a:t>
            </a:r>
          </a:p>
          <a:p>
            <a:pPr lvl="1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Coordination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mechanisms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with consortium partners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were not sufficiently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established. </a:t>
            </a:r>
          </a:p>
          <a:p>
            <a:pPr lvl="1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Lack of clarity &amp; common understanding on consortium approach &amp; working modalities: joint planning, implementation, approach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among partner staff &amp; GO stakeholders,</a:t>
            </a:r>
          </a:p>
          <a:p>
            <a:pPr lvl="1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Lack of Harmonizing the different needs, interest  &amp; ideas, M&amp;E tools &amp;  indicators,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3320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Challenges /gaps/continued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410200"/>
          </a:xfrm>
        </p:spPr>
        <p:txBody>
          <a:bodyPr>
            <a:normAutofit/>
          </a:bodyPr>
          <a:lstStyle/>
          <a:p>
            <a:pPr algn="just"/>
            <a:r>
              <a:rPr lang="en-IE" sz="2800" dirty="0" smtClean="0">
                <a:latin typeface="Times New Roman" pitchFamily="18" charset="0"/>
                <a:cs typeface="Times New Roman" pitchFamily="18" charset="0"/>
              </a:rPr>
              <a:t>Resistance </a:t>
            </a:r>
            <a:r>
              <a:rPr lang="en-IE" sz="2800" dirty="0">
                <a:latin typeface="Times New Roman" pitchFamily="18" charset="0"/>
                <a:cs typeface="Times New Roman" pitchFamily="18" charset="0"/>
              </a:rPr>
              <a:t>to change </a:t>
            </a:r>
            <a:r>
              <a:rPr lang="en-IE" sz="2800" dirty="0" smtClean="0">
                <a:latin typeface="Times New Roman" pitchFamily="18" charset="0"/>
                <a:cs typeface="Times New Roman" pitchFamily="18" charset="0"/>
              </a:rPr>
              <a:t>to consortium working modality, rather stick to respective organizational procedures and policies  </a:t>
            </a:r>
            <a:endParaRPr lang="en-IE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E" sz="2800" dirty="0" smtClean="0">
                <a:latin typeface="Times New Roman" pitchFamily="18" charset="0"/>
                <a:cs typeface="Times New Roman" pitchFamily="18" charset="0"/>
              </a:rPr>
              <a:t>Lack of initiation to meet </a:t>
            </a:r>
            <a:r>
              <a:rPr lang="en-IE" sz="2800" dirty="0">
                <a:latin typeface="Times New Roman" pitchFamily="18" charset="0"/>
                <a:cs typeface="Times New Roman" pitchFamily="18" charset="0"/>
              </a:rPr>
              <a:t>&amp; discuss </a:t>
            </a:r>
            <a:r>
              <a:rPr lang="en-IE" sz="2800" dirty="0" smtClean="0">
                <a:latin typeface="Times New Roman" pitchFamily="18" charset="0"/>
                <a:cs typeface="Times New Roman" pitchFamily="18" charset="0"/>
              </a:rPr>
              <a:t>openly among actors to resolve issues   </a:t>
            </a:r>
            <a:endParaRPr lang="en-IE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Lack of multi-annual &amp; flexible funding source </a:t>
            </a:r>
          </a:p>
          <a:p>
            <a:pPr algn="just"/>
            <a:endParaRPr lang="en-IE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19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906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way forward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4864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Needs complete belief in cluster as a approach to tackle multi-dimensional problems of vulnerable HHs to build resilience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Develop a cluster model that is flexible and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practicle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 different contexts of Ethiopia 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Commitment from all stakeholders particularly from donors and government in mobilizing resources in a meaningful and support the active involvement of frontline actors in sustained and sufficient manner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38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6"/>
                </a:solidFill>
              </a:rPr>
              <a:t>Cluster model for integrated multi-</a:t>
            </a:r>
            <a:r>
              <a:rPr lang="en-US" sz="2400" dirty="0" err="1" smtClean="0">
                <a:solidFill>
                  <a:schemeClr val="accent6"/>
                </a:solidFill>
              </a:rPr>
              <a:t>sectorial</a:t>
            </a:r>
            <a:r>
              <a:rPr lang="en-US" sz="2400" dirty="0" smtClean="0">
                <a:solidFill>
                  <a:schemeClr val="accent6"/>
                </a:solidFill>
              </a:rPr>
              <a:t> resilience building</a:t>
            </a:r>
            <a:endParaRPr lang="en-US" sz="2400" dirty="0">
              <a:solidFill>
                <a:schemeClr val="accent6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838200"/>
          <a:ext cx="91440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ight Arrow 8"/>
          <p:cNvSpPr/>
          <p:nvPr/>
        </p:nvSpPr>
        <p:spPr>
          <a:xfrm>
            <a:off x="1676400" y="1524000"/>
            <a:ext cx="13716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1828800" y="4419600"/>
            <a:ext cx="13716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Arrow 14"/>
          <p:cNvSpPr/>
          <p:nvPr/>
        </p:nvSpPr>
        <p:spPr>
          <a:xfrm>
            <a:off x="6096000" y="2971800"/>
            <a:ext cx="12954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Arrow 15"/>
          <p:cNvSpPr/>
          <p:nvPr/>
        </p:nvSpPr>
        <p:spPr>
          <a:xfrm>
            <a:off x="5410200" y="5562600"/>
            <a:ext cx="12954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0" y="762000"/>
            <a:ext cx="1676400" cy="2286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 smtClean="0"/>
              <a:t>Align with </a:t>
            </a:r>
            <a:r>
              <a:rPr lang="en-US" dirty="0" err="1" smtClean="0"/>
              <a:t>gov</a:t>
            </a:r>
            <a:r>
              <a:rPr lang="en-US" dirty="0" smtClean="0"/>
              <a:t> policy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 smtClean="0"/>
              <a:t>Mobilize resource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 smtClean="0"/>
              <a:t>Create supportive policy </a:t>
            </a:r>
            <a:r>
              <a:rPr lang="en-US" dirty="0" err="1" smtClean="0"/>
              <a:t>ev’t</a:t>
            </a:r>
            <a:endParaRPr lang="en-US" dirty="0" smtClean="0"/>
          </a:p>
          <a:p>
            <a:pPr algn="ctr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7315200" y="1828800"/>
            <a:ext cx="1828800" cy="2590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 smtClean="0"/>
              <a:t>Set regional priorities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 smtClean="0"/>
              <a:t>Ownership/leading .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 smtClean="0"/>
              <a:t>Sensitivity to regional context</a:t>
            </a:r>
          </a:p>
        </p:txBody>
      </p:sp>
      <p:sp>
        <p:nvSpPr>
          <p:cNvPr id="19" name="Oval 18"/>
          <p:cNvSpPr/>
          <p:nvPr/>
        </p:nvSpPr>
        <p:spPr>
          <a:xfrm>
            <a:off x="0" y="3581400"/>
            <a:ext cx="2057400" cy="25146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 smtClean="0"/>
              <a:t>Mobilization of local resources 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 smtClean="0"/>
              <a:t>Participatory </a:t>
            </a:r>
            <a:r>
              <a:rPr lang="en-US" dirty="0" err="1" smtClean="0"/>
              <a:t>mg’t</a:t>
            </a:r>
            <a:r>
              <a:rPr lang="en-US" dirty="0" smtClean="0"/>
              <a:t>/</a:t>
            </a:r>
            <a:r>
              <a:rPr lang="en-US" dirty="0" err="1" smtClean="0"/>
              <a:t>Coord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6705600" y="4724400"/>
            <a:ext cx="1676400" cy="21336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 smtClean="0"/>
              <a:t>Need </a:t>
            </a:r>
          </a:p>
          <a:p>
            <a:pPr algn="ctr">
              <a:buFont typeface="Arial" pitchFamily="34" charset="0"/>
              <a:buChar char="•"/>
            </a:pPr>
            <a:endParaRPr lang="en-US" dirty="0"/>
          </a:p>
          <a:p>
            <a:pPr algn="ctr">
              <a:buFont typeface="Arial" pitchFamily="34" charset="0"/>
              <a:buChar char="•"/>
            </a:pPr>
            <a:r>
              <a:rPr lang="en-US" dirty="0" smtClean="0"/>
              <a:t>Need Ass.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 smtClean="0"/>
              <a:t>Targeting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 smtClean="0"/>
              <a:t>Package delivery of services/multi-sec</a:t>
            </a:r>
          </a:p>
          <a:p>
            <a:pPr algn="ctr"/>
            <a:endParaRPr lang="en-US" dirty="0" smtClean="0"/>
          </a:p>
          <a:p>
            <a:pPr algn="ctr">
              <a:buFont typeface="Arial" pitchFamily="34" charset="0"/>
              <a:buChar char="•"/>
            </a:pPr>
            <a:endParaRPr lang="en-US" dirty="0" smtClean="0"/>
          </a:p>
          <a:p>
            <a:pPr algn="ctr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23330" y="2967335"/>
            <a:ext cx="40973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BIG THANKS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535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36743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Operational understanding of resilience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Targeting the most vulnerable households to withstand shocks through building their capacity.  </a:t>
            </a:r>
          </a:p>
          <a:p>
            <a:pPr lvl="2"/>
            <a:r>
              <a:rPr lang="en-US" dirty="0" smtClean="0"/>
              <a:t>In understanding,  predicting  and preparing to cope with unfavorable  conditions</a:t>
            </a:r>
          </a:p>
          <a:p>
            <a:pPr lvl="2"/>
            <a:r>
              <a:rPr lang="en-US" dirty="0" smtClean="0"/>
              <a:t>By injecting  enough assets /strong livelihood base/ as a buffer to support them in a critical situation</a:t>
            </a:r>
          </a:p>
          <a:p>
            <a:pPr lvl="2"/>
            <a:r>
              <a:rPr lang="en-US" dirty="0" smtClean="0"/>
              <a:t>Enhancing their skills and knowledge to create and manage  resources in a sustained manner including NRM</a:t>
            </a:r>
          </a:p>
          <a:p>
            <a:pPr lvl="2"/>
            <a:r>
              <a:rPr lang="en-US" dirty="0" smtClean="0"/>
              <a:t>Enhanced access to basic services</a:t>
            </a:r>
          </a:p>
          <a:p>
            <a:pPr lvl="2"/>
            <a:r>
              <a:rPr lang="en-US" dirty="0" smtClean="0"/>
              <a:t>Creating households who have alternative  strategies to help them cope with adverse conditions (PSNP, SP, o</a:t>
            </a:r>
            <a:r>
              <a:rPr lang="en-US" sz="2000" dirty="0" smtClean="0"/>
              <a:t>n farm and off farm) </a:t>
            </a:r>
          </a:p>
          <a:p>
            <a:pPr marL="85725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74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" y="1524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Cluster as a strategy for resilience building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91200"/>
          </a:xfrm>
        </p:spPr>
        <p:txBody>
          <a:bodyPr/>
          <a:lstStyle/>
          <a:p>
            <a:r>
              <a:rPr lang="en-US" dirty="0" smtClean="0"/>
              <a:t>Addressing resilience requires: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 depth knowledge of the area and beneficiaries</a:t>
            </a:r>
          </a:p>
          <a:p>
            <a:pPr lvl="1"/>
            <a:r>
              <a:rPr lang="en-US" dirty="0" smtClean="0"/>
              <a:t>Mobilization of resources </a:t>
            </a:r>
          </a:p>
          <a:p>
            <a:pPr lvl="1"/>
            <a:r>
              <a:rPr lang="en-US" dirty="0" smtClean="0"/>
              <a:t>Coordination of all actors </a:t>
            </a:r>
          </a:p>
          <a:p>
            <a:pPr lvl="1"/>
            <a:r>
              <a:rPr lang="en-US" dirty="0" smtClean="0"/>
              <a:t>Addressing the multi-dimensional problems of the target HHs, communities, geographical locations </a:t>
            </a:r>
          </a:p>
          <a:p>
            <a:pPr lvl="1"/>
            <a:r>
              <a:rPr lang="en-US" dirty="0" smtClean="0"/>
              <a:t>Sharing of expertise, experiences and best practices</a:t>
            </a:r>
          </a:p>
          <a:p>
            <a:pPr marL="457200" lvl="1" indent="0">
              <a:buNone/>
            </a:pPr>
            <a:r>
              <a:rPr lang="en-US" b="1" dirty="0" smtClean="0"/>
              <a:t>These require a common platform where prime actors can come together and work for common cause. This is what endorses the necessity of clustering/working as consortium; this is how the </a:t>
            </a:r>
            <a:r>
              <a:rPr lang="en-US" b="1" dirty="0" err="1" smtClean="0"/>
              <a:t>Wolayita</a:t>
            </a:r>
            <a:r>
              <a:rPr lang="en-US" b="1" dirty="0" smtClean="0"/>
              <a:t> cluster came into existence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2113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Wolaita</a:t>
            </a:r>
            <a:r>
              <a:rPr lang="en-US" dirty="0" smtClean="0"/>
              <a:t> Clusters/consortia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ECHO-established in 2012 with three members (Concern, IMC, PIN)</a:t>
            </a:r>
          </a:p>
          <a:p>
            <a:r>
              <a:rPr lang="en-US" dirty="0" smtClean="0"/>
              <a:t>DEVCO-EC-SHARE with five members (VITA, </a:t>
            </a:r>
            <a:r>
              <a:rPr lang="en-US" dirty="0" err="1" smtClean="0"/>
              <a:t>iDE</a:t>
            </a:r>
            <a:r>
              <a:rPr lang="en-US" dirty="0" smtClean="0"/>
              <a:t>, Caritas Belgium, AMREF  and ECC)</a:t>
            </a:r>
          </a:p>
          <a:p>
            <a:r>
              <a:rPr lang="en-US" dirty="0" smtClean="0"/>
              <a:t>Work in 4 </a:t>
            </a:r>
            <a:r>
              <a:rPr lang="en-US" dirty="0" err="1" smtClean="0"/>
              <a:t>Woredas</a:t>
            </a:r>
            <a:r>
              <a:rPr lang="en-US" dirty="0" smtClean="0"/>
              <a:t> of  </a:t>
            </a:r>
            <a:r>
              <a:rPr lang="en-US" dirty="0" err="1" smtClean="0"/>
              <a:t>Wolayita</a:t>
            </a:r>
            <a:r>
              <a:rPr lang="en-US" dirty="0" smtClean="0"/>
              <a:t> Zone in SNNPR supporting (ECHO-45,000HHs and EC-SHARE 12,000 HHs)</a:t>
            </a:r>
          </a:p>
          <a:p>
            <a:r>
              <a:rPr lang="en-US" dirty="0" smtClean="0"/>
              <a:t>Duration 18 months-36months </a:t>
            </a:r>
          </a:p>
          <a:p>
            <a:r>
              <a:rPr lang="en-US" dirty="0" smtClean="0"/>
              <a:t>Budget is 6m Euro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19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The main objectives of the </a:t>
            </a:r>
            <a:r>
              <a:rPr lang="en-US" sz="4000" b="1" dirty="0" err="1" smtClean="0"/>
              <a:t>Wolayita</a:t>
            </a:r>
            <a:r>
              <a:rPr lang="en-US" sz="4000" b="1" dirty="0" smtClean="0"/>
              <a:t> Clusters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867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EC SHARE/ECHO </a:t>
            </a:r>
          </a:p>
          <a:p>
            <a:pPr marL="0" indent="0" algn="just">
              <a:buNone/>
            </a:pP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Focus on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GB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Food security/livelihood</a:t>
            </a:r>
          </a:p>
          <a:p>
            <a:pPr lvl="1" algn="just"/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WASH</a:t>
            </a:r>
          </a:p>
          <a:p>
            <a:pPr lvl="1" algn="just"/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Health and nutrition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39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609600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Alignment with Country Development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Polices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8915400" cy="5867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Our cluster objectives directly link with the following comprehensive five year Ethiopian government GTP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ive-year (2010/11-2014/15) which states </a:t>
            </a:r>
          </a:p>
          <a:p>
            <a:pPr algn="just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intensified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small holder production system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lvl="0"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PSNP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Household Asset Building Program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(HABP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lvl="0"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Ethiopian Disaster Risk Management Strategic Program &amp; Investment Framework (DRM-SPIF)</a:t>
            </a:r>
          </a:p>
          <a:p>
            <a:pPr lvl="0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Coordination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with local government to ensure relevance and local ownership of the intervention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(Water, Prevention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Focus Primary Health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Care)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National Nutrition Guideline </a:t>
            </a:r>
          </a:p>
          <a:p>
            <a:pPr lvl="1"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15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15400" cy="838200"/>
          </a:xfrm>
        </p:spPr>
        <p:txBody>
          <a:bodyPr>
            <a:noAutofit/>
          </a:bodyPr>
          <a:lstStyle/>
          <a:p>
            <a:pPr lvl="0"/>
            <a:r>
              <a:rPr lang="en-US" sz="4000" b="1" dirty="0" smtClean="0"/>
              <a:t>How we are organized as a cluster :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763000" cy="5410200"/>
          </a:xfrm>
        </p:spPr>
        <p:txBody>
          <a:bodyPr>
            <a:normAutofit/>
          </a:bodyPr>
          <a:lstStyle/>
          <a:p>
            <a:pPr algn="just"/>
            <a:r>
              <a:rPr lang="en-IE" dirty="0" smtClean="0">
                <a:latin typeface="Times New Roman" pitchFamily="18" charset="0"/>
                <a:cs typeface="Times New Roman" pitchFamily="18" charset="0"/>
              </a:rPr>
              <a:t>National level:</a:t>
            </a:r>
          </a:p>
          <a:p>
            <a:pPr lvl="1" algn="just"/>
            <a:r>
              <a:rPr lang="en-IE" dirty="0" smtClean="0">
                <a:latin typeface="Times New Roman" pitchFamily="18" charset="0"/>
                <a:cs typeface="Times New Roman" pitchFamily="18" charset="0"/>
              </a:rPr>
              <a:t>Coordination/governance/board-National level</a:t>
            </a:r>
          </a:p>
          <a:p>
            <a:pPr lvl="1" algn="just"/>
            <a:r>
              <a:rPr lang="en-IE" dirty="0" smtClean="0">
                <a:latin typeface="Times New Roman" pitchFamily="18" charset="0"/>
                <a:cs typeface="Times New Roman" pitchFamily="18" charset="0"/>
              </a:rPr>
              <a:t>Programme coordination team/unit/-National</a:t>
            </a:r>
          </a:p>
          <a:p>
            <a:pPr lvl="1" algn="just"/>
            <a:r>
              <a:rPr lang="en-IE" dirty="0" smtClean="0">
                <a:latin typeface="Times New Roman" pitchFamily="18" charset="0"/>
                <a:cs typeface="Times New Roman" pitchFamily="18" charset="0"/>
              </a:rPr>
              <a:t>Technical task forces </a:t>
            </a:r>
          </a:p>
          <a:p>
            <a:pPr algn="just"/>
            <a:r>
              <a:rPr lang="en-IE" dirty="0" smtClean="0">
                <a:latin typeface="Times New Roman" pitchFamily="18" charset="0"/>
                <a:cs typeface="Times New Roman" pitchFamily="18" charset="0"/>
              </a:rPr>
              <a:t>Field level:</a:t>
            </a:r>
          </a:p>
          <a:p>
            <a:pPr lvl="1" algn="just"/>
            <a:r>
              <a:rPr lang="en-IE" dirty="0">
                <a:latin typeface="Times New Roman" pitchFamily="18" charset="0"/>
                <a:cs typeface="Times New Roman" pitchFamily="18" charset="0"/>
              </a:rPr>
              <a:t>Zone coordination team </a:t>
            </a:r>
            <a:r>
              <a:rPr lang="en-IE" dirty="0" smtClean="0">
                <a:latin typeface="Times New Roman" pitchFamily="18" charset="0"/>
                <a:cs typeface="Times New Roman" pitchFamily="18" charset="0"/>
              </a:rPr>
              <a:t>including members </a:t>
            </a:r>
            <a:r>
              <a:rPr lang="en-IE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IE" dirty="0" smtClean="0">
                <a:latin typeface="Times New Roman" pitchFamily="18" charset="0"/>
                <a:cs typeface="Times New Roman" pitchFamily="18" charset="0"/>
              </a:rPr>
              <a:t>government</a:t>
            </a:r>
            <a:endParaRPr lang="en-IE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IE" dirty="0" err="1">
                <a:latin typeface="Times New Roman" pitchFamily="18" charset="0"/>
                <a:cs typeface="Times New Roman" pitchFamily="18" charset="0"/>
              </a:rPr>
              <a:t>Woreda</a:t>
            </a:r>
            <a:r>
              <a:rPr lang="en-IE" dirty="0">
                <a:latin typeface="Times New Roman" pitchFamily="18" charset="0"/>
                <a:cs typeface="Times New Roman" pitchFamily="18" charset="0"/>
              </a:rPr>
              <a:t> coordination team inclusive </a:t>
            </a:r>
          </a:p>
          <a:p>
            <a:pPr lvl="1" algn="just"/>
            <a:r>
              <a:rPr lang="en-IE" dirty="0" err="1">
                <a:latin typeface="Times New Roman" pitchFamily="18" charset="0"/>
                <a:cs typeface="Times New Roman" pitchFamily="18" charset="0"/>
              </a:rPr>
              <a:t>Kebele</a:t>
            </a:r>
            <a:r>
              <a:rPr lang="en-IE" dirty="0">
                <a:latin typeface="Times New Roman" pitchFamily="18" charset="0"/>
                <a:cs typeface="Times New Roman" pitchFamily="18" charset="0"/>
              </a:rPr>
              <a:t> coordination team </a:t>
            </a:r>
          </a:p>
        </p:txBody>
      </p:sp>
    </p:spTree>
    <p:extLst>
      <p:ext uri="{BB962C8B-B14F-4D97-AF65-F5344CB8AC3E}">
        <p14:creationId xmlns:p14="http://schemas.microsoft.com/office/powerpoint/2010/main" val="324587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990600"/>
          </a:xfrm>
        </p:spPr>
        <p:txBody>
          <a:bodyPr>
            <a:noAutofit/>
          </a:bodyPr>
          <a:lstStyle/>
          <a:p>
            <a:pPr lvl="0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Lessons learned from practical Experiences (Consortium) 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867400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Consortium gives a collective power to influence/lobby and handle challenges with stakeholders.</a:t>
            </a:r>
          </a:p>
          <a:p>
            <a:pPr lvl="0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Consortium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mproved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ollaboration &amp; coordination among partners &amp; creates opportunity: </a:t>
            </a:r>
          </a:p>
          <a:p>
            <a:pPr lvl="1"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or sharing expertise, skills &amp; knowledge, </a:t>
            </a:r>
          </a:p>
          <a:p>
            <a:pPr lvl="1"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fficient utilization of resources - Human, time &amp; financial</a:t>
            </a:r>
          </a:p>
          <a:p>
            <a:pPr lvl="1"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Joint Assessment, Analysis, Planning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Implementation &amp; M &amp; E frameworks.</a:t>
            </a:r>
          </a:p>
          <a:p>
            <a:pPr lvl="1"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It also avoids duplication</a:t>
            </a:r>
          </a:p>
        </p:txBody>
      </p:sp>
    </p:spTree>
    <p:extLst>
      <p:ext uri="{BB962C8B-B14F-4D97-AF65-F5344CB8AC3E}">
        <p14:creationId xmlns:p14="http://schemas.microsoft.com/office/powerpoint/2010/main" val="371447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991600" cy="8382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Lessons learned from practical Experiences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(Program)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8915400" cy="5943600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Multi-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sectoral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response to multiple dimensional chronic &amp; acute needs of vulnerable HHs (health, nutrition, WASH and livelihoods, DRM) brought tangible improvements &amp; positive impact in the lives of vulnerable HHs &amp; the communities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( 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Strengthening 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&amp; diversifying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livelihood strategies, allowed  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vulnerable HHs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to be less vulnerable to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shocks.</a:t>
            </a:r>
            <a:endParaRPr lang="en-US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It helped to create an opportunity and capacity  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prepare for possible risks proactively 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through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preventive programming 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rather than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responding at a disaster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solidFill>
                <a:prstClr val="black"/>
              </a:solidFill>
            </a:endParaRPr>
          </a:p>
          <a:p>
            <a:pPr algn="just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Cluster spirit/family,</a:t>
            </a:r>
          </a:p>
          <a:p>
            <a:pPr algn="just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transparency,</a:t>
            </a:r>
          </a:p>
          <a:p>
            <a:pPr algn="just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practical collaboration,</a:t>
            </a:r>
          </a:p>
          <a:p>
            <a:pPr algn="just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knowledge of beneficiaries</a:t>
            </a:r>
          </a:p>
          <a:p>
            <a:pPr algn="just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more clarity on the needs of the people</a:t>
            </a:r>
          </a:p>
          <a:p>
            <a:pPr algn="just"/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1" indent="0" algn="just">
              <a:buNone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01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</TotalTime>
  <Words>789</Words>
  <Application>Microsoft Office PowerPoint</Application>
  <PresentationFormat>On-screen Show (4:3)</PresentationFormat>
  <Paragraphs>99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Operational understanding of resilience</vt:lpstr>
      <vt:lpstr>Cluster as a strategy for resilience building </vt:lpstr>
      <vt:lpstr>Wolaita Clusters/consortia </vt:lpstr>
      <vt:lpstr>The main objectives of the Wolayita Clusters </vt:lpstr>
      <vt:lpstr>Alignment with Country Development Polices</vt:lpstr>
      <vt:lpstr>How we are organized as a cluster :</vt:lpstr>
      <vt:lpstr>Lessons learned from practical Experiences (Consortium)  </vt:lpstr>
      <vt:lpstr>Lessons learned from practical Experiences (Program) </vt:lpstr>
      <vt:lpstr>Challenges / gaps</vt:lpstr>
      <vt:lpstr>Challenges /gaps/continued</vt:lpstr>
      <vt:lpstr>The way forward </vt:lpstr>
      <vt:lpstr>Cluster model for integrated multi-sectorial resilience building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Abraham Menber</dc:creator>
  <cp:lastModifiedBy>Abraham Bongassie Wanta</cp:lastModifiedBy>
  <cp:revision>77</cp:revision>
  <dcterms:created xsi:type="dcterms:W3CDTF">2014-06-23T17:54:32Z</dcterms:created>
  <dcterms:modified xsi:type="dcterms:W3CDTF">2014-06-26T07:49:54Z</dcterms:modified>
</cp:coreProperties>
</file>