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05" r:id="rId3"/>
    <p:sldId id="307" r:id="rId4"/>
    <p:sldId id="309" r:id="rId5"/>
    <p:sldId id="310" r:id="rId6"/>
    <p:sldId id="306" r:id="rId7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006600"/>
    <a:srgbClr val="FFFFCC"/>
    <a:srgbClr val="3166CF"/>
    <a:srgbClr val="3E6FD2"/>
    <a:srgbClr val="2D5EC1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46" autoAdjust="0"/>
  </p:normalViewPr>
  <p:slideViewPr>
    <p:cSldViewPr>
      <p:cViewPr>
        <p:scale>
          <a:sx n="74" d="100"/>
          <a:sy n="74" d="100"/>
        </p:scale>
        <p:origin x="-126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AD96B53C-803A-4F48-890D-25E80105D3CA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040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629"/>
            <a:ext cx="5438775" cy="4467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1F39348B-7A0C-4541-A741-6D31EE3E0B70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979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9348B-7A0C-4541-A741-6D31EE3E0B70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9571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7B7B019-8868-40C6-A7C5-87E39BAFDFC7}" type="slidenum">
              <a:rPr lang="en-GB" altLang="en-US"/>
              <a:pPr/>
              <a:t>‹Nº›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02BD0-C4D0-493F-A878-6EADC47A1FA1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0903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98773-515C-4E00-B792-1E70513A8A97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448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2EB1B7-1C03-4A19-9732-81A7B716D5D7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182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7C45B-2C11-4948-8083-0DE0B31AADA8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490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264FE-506D-43F8-A516-B6D5FB130535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8990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386DE-BCA0-4EB4-9F1B-4CEDCCDBB6A9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371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632BA-0939-4EE5-A10B-BFC02CE9E803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271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4F1D3-1DCF-4286-B4A9-0AD936672DD4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457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BD01A-87F6-487C-A83B-3C4573C39066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64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8F3455-A69A-4BA3-9555-F53DAB3703B8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4304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239EEDA6-19E4-4479-B812-DBB056899E0E}" type="slidenum">
              <a:rPr lang="en-GB" altLang="en-US"/>
              <a:pPr/>
              <a:t>‹Nº›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3568" y="2206377"/>
            <a:ext cx="7848872" cy="790575"/>
          </a:xfrm>
        </p:spPr>
        <p:txBody>
          <a:bodyPr/>
          <a:lstStyle/>
          <a:p>
            <a:pPr algn="ctr"/>
            <a:r>
              <a:rPr lang="fr-BE" altLang="en-US" sz="4800" dirty="0" smtClean="0"/>
              <a:t/>
            </a:r>
            <a:br>
              <a:rPr lang="fr-BE" altLang="en-US" sz="4800" dirty="0" smtClean="0"/>
            </a:br>
            <a:r>
              <a:rPr lang="fr-BE" altLang="en-US" sz="4800" dirty="0"/>
              <a:t/>
            </a:r>
            <a:br>
              <a:rPr lang="fr-BE" altLang="en-US" sz="4800" dirty="0"/>
            </a:br>
            <a:r>
              <a:rPr lang="fr-BE" altLang="en-US" sz="4800" dirty="0" smtClean="0"/>
              <a:t>Links </a:t>
            </a:r>
            <a:r>
              <a:rPr lang="fr-BE" altLang="en-US" sz="4800" dirty="0" err="1" smtClean="0"/>
              <a:t>with</a:t>
            </a:r>
            <a:r>
              <a:rPr lang="fr-BE" altLang="en-US" sz="4800" dirty="0" smtClean="0"/>
              <a:t> UN and </a:t>
            </a:r>
            <a:r>
              <a:rPr lang="fr-BE" altLang="en-US" sz="4800" dirty="0" err="1" smtClean="0"/>
              <a:t>other</a:t>
            </a:r>
            <a:r>
              <a:rPr lang="fr-BE" altLang="en-US" sz="4800" dirty="0" smtClean="0"/>
              <a:t> </a:t>
            </a:r>
            <a:r>
              <a:rPr lang="fr-BE" altLang="en-US" sz="4800" dirty="0" err="1" smtClean="0"/>
              <a:t>donors</a:t>
            </a:r>
            <a:r>
              <a:rPr lang="fr-BE" altLang="en-US" sz="4800" dirty="0" smtClean="0"/>
              <a:t> </a:t>
            </a:r>
            <a:endParaRPr lang="en-GB" altLang="en-US" sz="4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B7B019-8868-40C6-A7C5-87E39BAFDFC7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980728"/>
            <a:ext cx="8229600" cy="936625"/>
          </a:xfrm>
        </p:spPr>
        <p:txBody>
          <a:bodyPr/>
          <a:lstStyle/>
          <a:p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Role of the UN Agencies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8"/>
            <a:ext cx="8640959" cy="4320480"/>
          </a:xfrm>
        </p:spPr>
        <p:txBody>
          <a:bodyPr/>
          <a:lstStyle/>
          <a:p>
            <a:pPr marL="0" indent="0"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sz="2000" i="0" dirty="0" smtClean="0"/>
              <a:t>EU / UN: Similar approach towards resilience</a:t>
            </a:r>
          </a:p>
          <a:p>
            <a:pPr marL="0" indent="0"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sz="2000" i="0" dirty="0" smtClean="0"/>
              <a:t>Links beneficial in both ways</a:t>
            </a:r>
          </a:p>
          <a:p>
            <a:pPr marL="0" indent="0"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sz="2000" b="1" i="0" u="sng" dirty="0" smtClean="0"/>
              <a:t>2 Levels</a:t>
            </a:r>
          </a:p>
          <a:p>
            <a:pPr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Coordination of operational field interventions (UNICEF, FAO, etc.), included SHARE contracts.</a:t>
            </a:r>
          </a:p>
          <a:p>
            <a:pPr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Other links</a:t>
            </a:r>
            <a:endParaRPr lang="en-GB" sz="2000" b="1" i="0" u="sng" dirty="0"/>
          </a:p>
          <a:p>
            <a:pPr marL="0" indent="0"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sz="2000" b="1" i="0" u="sng" dirty="0" smtClean="0"/>
              <a:t>Who: 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FAO, UNICEF, WFP. UNDP, OCHA…?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None/>
            </a:pPr>
            <a:endParaRPr lang="en-GB" sz="2000" i="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B1B7-1C03-4A19-9732-81A7B716D5D7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3585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980728"/>
            <a:ext cx="8229600" cy="936625"/>
          </a:xfrm>
        </p:spPr>
        <p:txBody>
          <a:bodyPr/>
          <a:lstStyle/>
          <a:p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Role of the UN Agencies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640959" cy="432048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sz="2000" b="1" i="0" u="sng" dirty="0"/>
              <a:t>Presence: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/>
              <a:t>Presence mainly at </a:t>
            </a:r>
            <a:r>
              <a:rPr lang="en-GB" sz="2000" i="0" dirty="0" smtClean="0"/>
              <a:t>Federal &amp; Regional </a:t>
            </a:r>
            <a:r>
              <a:rPr lang="en-GB" sz="2000" i="0" dirty="0"/>
              <a:t>level vs cluster (</a:t>
            </a:r>
            <a:r>
              <a:rPr lang="en-GB" sz="2000" i="0" dirty="0" err="1"/>
              <a:t>woreda</a:t>
            </a:r>
            <a:r>
              <a:rPr lang="en-GB" sz="2000" i="0" dirty="0"/>
              <a:t> &amp; zonal level)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/>
              <a:t>FAO could go down to zonal level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sz="2000" b="1" i="0" u="sng" dirty="0" smtClean="0"/>
              <a:t>Criteria</a:t>
            </a:r>
            <a:endParaRPr lang="en-GB" sz="2000" b="1" i="0" u="sng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/>
              <a:t>Added </a:t>
            </a:r>
            <a:r>
              <a:rPr lang="en-GB" sz="2000" i="0" dirty="0" smtClean="0"/>
              <a:t>value 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1600" b="0" dirty="0" smtClean="0"/>
              <a:t>UN access to info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1600" b="0" i="0" dirty="0" smtClean="0"/>
              <a:t>Expertise in different sectors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1600" b="0" dirty="0" smtClean="0"/>
              <a:t>Policy dialogue with </a:t>
            </a:r>
            <a:r>
              <a:rPr lang="en-GB" sz="1600" b="0" dirty="0" err="1" smtClean="0"/>
              <a:t>GoE</a:t>
            </a:r>
            <a:r>
              <a:rPr lang="en-GB" sz="1600" b="0" dirty="0" smtClean="0"/>
              <a:t> and Local authorities</a:t>
            </a:r>
            <a:endParaRPr lang="en-GB" sz="1600" b="0" i="0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Complementarity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endParaRPr lang="en-GB" sz="2000" i="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endParaRPr lang="fr-BE" sz="600" b="1" i="0" dirty="0" smtClean="0"/>
          </a:p>
          <a:p>
            <a:pPr marL="457200" lvl="1" indent="0">
              <a:buClr>
                <a:srgbClr val="0F5494"/>
              </a:buClr>
              <a:buNone/>
            </a:pPr>
            <a:endParaRPr lang="fr-B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B1B7-1C03-4A19-9732-81A7B716D5D7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1897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980728"/>
            <a:ext cx="8229600" cy="936625"/>
          </a:xfrm>
        </p:spPr>
        <p:txBody>
          <a:bodyPr/>
          <a:lstStyle/>
          <a:p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Role of the UN Agencies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640959" cy="432048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sz="2000" b="1" i="0" u="sng" dirty="0"/>
              <a:t>Coordination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/>
              <a:t>Building on what already exits (FAO regional task forces)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/>
              <a:t>Linking the regional – zonal resilience coordination framework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sz="2000" b="1" i="0" u="sng" dirty="0" smtClean="0"/>
              <a:t>How: 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Information sharing towards NGOs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Technical assistance support at field level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Overall joint monitoring mission at cluster level twice a year with UN participation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/>
              <a:t>Administrative </a:t>
            </a:r>
            <a:r>
              <a:rPr lang="en-GB" sz="2000" i="0" dirty="0" smtClean="0"/>
              <a:t>/ advocacy support </a:t>
            </a:r>
            <a:r>
              <a:rPr lang="en-GB" sz="2000" i="0" dirty="0"/>
              <a:t>(signature of agreements)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Lessons </a:t>
            </a:r>
            <a:r>
              <a:rPr lang="en-GB" sz="2000" i="0" dirty="0"/>
              <a:t>learnt and research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endParaRPr lang="en-GB" sz="2000" i="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endParaRPr lang="en-GB" sz="2000" i="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B1B7-1C03-4A19-9732-81A7B716D5D7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6815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980728"/>
            <a:ext cx="8229600" cy="936625"/>
          </a:xfrm>
        </p:spPr>
        <p:txBody>
          <a:bodyPr/>
          <a:lstStyle/>
          <a:p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Role of the UN Agencies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640959" cy="432048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Giving a voice at regional level for what comes from clusters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Bringing up messages to federal level.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/>
              <a:t>Context analysis and engagement from the beginning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Links to other initiatives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None/>
            </a:pPr>
            <a:r>
              <a:rPr lang="en-GB" sz="2000" b="1" i="0" u="sng" dirty="0"/>
              <a:t>Commitments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/>
              <a:t>Participation on Joint monitoring missions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/>
              <a:t>Participation on coordination meetings at cluster level? (FAO, UNICEF?)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Platform </a:t>
            </a:r>
            <a:r>
              <a:rPr lang="en-GB" sz="2000" i="0" dirty="0"/>
              <a:t>for </a:t>
            </a:r>
            <a:r>
              <a:rPr lang="en-GB" sz="2000" i="0" dirty="0" smtClean="0"/>
              <a:t>UN or other </a:t>
            </a:r>
            <a:r>
              <a:rPr lang="en-GB" sz="2000" i="0" dirty="0"/>
              <a:t>research purposes 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err="1"/>
              <a:t>MoU</a:t>
            </a:r>
            <a:r>
              <a:rPr lang="en-GB" sz="2000" i="0" dirty="0"/>
              <a:t>?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endParaRPr lang="en-GB" sz="2000" i="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B1B7-1C03-4A19-9732-81A7B716D5D7}" type="slidenum">
              <a:rPr lang="en-GB" altLang="en-US" smtClean="0"/>
              <a:pPr/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1546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980728"/>
            <a:ext cx="8892480" cy="936625"/>
          </a:xfrm>
        </p:spPr>
        <p:txBody>
          <a:bodyPr/>
          <a:lstStyle/>
          <a:p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Links with other donors interventions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44824"/>
            <a:ext cx="8640959" cy="432048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/>
              <a:t>For 1 NGO how many different coordination frameworks and task forces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Shared operational approach towards resilience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/>
              <a:t>Open-up the cluster </a:t>
            </a:r>
            <a:r>
              <a:rPr lang="en-GB" sz="2000" i="0" dirty="0" smtClean="0"/>
              <a:t>approach</a:t>
            </a:r>
            <a:endParaRPr lang="en-GB" sz="2000" i="0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Improving the concept =&gt; scaling-up</a:t>
            </a:r>
            <a:endParaRPr lang="en-GB" sz="2000" i="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Ways of integrating: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1600" b="0" dirty="0" smtClean="0"/>
              <a:t>Replicating the concept in other areas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1600" b="0" i="0" dirty="0" smtClean="0"/>
              <a:t>Responsibility for a sector within an existing cluster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1600" b="0" dirty="0"/>
              <a:t>Filling gaps within a cluster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1600" b="0" dirty="0" smtClean="0"/>
              <a:t>Making the links</a:t>
            </a:r>
            <a:endParaRPr lang="en-GB" sz="1600" b="0" i="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r>
              <a:rPr lang="en-GB" sz="2000" i="0" dirty="0" smtClean="0"/>
              <a:t>Advocacy at all levels (starting by EU MS)</a:t>
            </a:r>
            <a:endParaRPr lang="en-GB" sz="2000" i="0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</a:pPr>
            <a:endParaRPr lang="en-GB" sz="2000" i="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endParaRPr lang="fr-BE" sz="600" b="1" dirty="0" smtClean="0"/>
          </a:p>
          <a:p>
            <a:pPr marL="457200" lvl="1" indent="0">
              <a:buClr>
                <a:srgbClr val="0F5494"/>
              </a:buClr>
              <a:buNone/>
            </a:pPr>
            <a:endParaRPr lang="fr-B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B1B7-1C03-4A19-9732-81A7B716D5D7}" type="slidenum">
              <a:rPr lang="en-GB" altLang="en-US" smtClean="0"/>
              <a:pPr/>
              <a:t>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429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3957</TotalTime>
  <Words>301</Words>
  <Application>Microsoft Office PowerPoint</Application>
  <PresentationFormat>Presentación en pantalla (4:3)</PresentationFormat>
  <Paragraphs>64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Blank</vt:lpstr>
      <vt:lpstr>  Links with UN and other donors </vt:lpstr>
      <vt:lpstr>Role of the UN Agencies</vt:lpstr>
      <vt:lpstr>Role of the UN Agencies</vt:lpstr>
      <vt:lpstr>Role of the UN Agencies</vt:lpstr>
      <vt:lpstr>Role of the UN Agencies</vt:lpstr>
      <vt:lpstr>Links with other donors interventions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DE VANSSAY Arnaud (DEVCO)</dc:creator>
  <cp:lastModifiedBy>usuario</cp:lastModifiedBy>
  <cp:revision>186</cp:revision>
  <cp:lastPrinted>2013-11-20T16:16:51Z</cp:lastPrinted>
  <dcterms:created xsi:type="dcterms:W3CDTF">2013-09-27T07:22:12Z</dcterms:created>
  <dcterms:modified xsi:type="dcterms:W3CDTF">2014-06-26T13:13:11Z</dcterms:modified>
</cp:coreProperties>
</file>