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94070-DBCD-4C0C-807D-7F15B98ACFAF}" type="datetimeFigureOut">
              <a:rPr lang="en-US" smtClean="0"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570D0-902F-401B-ADCF-E40E9F6A33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Resilience-Building Programme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Recommendations and Actions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Improving the Resilience-Building Model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Underscore that ‘livelihoods’ pillar includes ‘diversification’ as well as ‘strengthening’ (important in response to population pressure and environmental constraints)</a:t>
            </a:r>
          </a:p>
          <a:p>
            <a:r>
              <a:rPr lang="en-US" dirty="0" smtClean="0"/>
              <a:t>Should ‘basic services’ pillar include education given importance of maternal illiteracy on undernutrition?</a:t>
            </a:r>
          </a:p>
          <a:p>
            <a:r>
              <a:rPr lang="en-US" dirty="0" smtClean="0"/>
              <a:t>Clarify the distinction between ‘cluster’ and ‘consortium’.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Implementing the Model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Situation analysis of clusters: independent, impartial, common methodology, inclusive/consultative. Need quality, multi-disciplinary team, with enough time.</a:t>
            </a:r>
          </a:p>
          <a:p>
            <a:r>
              <a:rPr lang="en-US" dirty="0" smtClean="0"/>
              <a:t>Multi-year cluster strategy developed – facilitated by above team – for national and cluster levels.</a:t>
            </a:r>
          </a:p>
          <a:p>
            <a:r>
              <a:rPr lang="en-US" dirty="0" smtClean="0"/>
              <a:t>Strategy informs call for proposal</a:t>
            </a:r>
          </a:p>
          <a:p>
            <a:r>
              <a:rPr lang="en-US" dirty="0" smtClean="0"/>
              <a:t>Consortium log-frames developed, matching funding modality of each.</a:t>
            </a:r>
          </a:p>
          <a:p>
            <a:r>
              <a:rPr lang="en-US" dirty="0" smtClean="0"/>
              <a:t>Joint implementation plan for each cluster</a:t>
            </a:r>
          </a:p>
          <a:p>
            <a:r>
              <a:rPr lang="en-US" dirty="0" smtClean="0"/>
              <a:t>Clarify role of cluster lead agency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u="sng" dirty="0" smtClean="0"/>
              <a:t>Coordination!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Cluster lead agencies to review TOR/guidance of Cluster Working Groups, and either develop </a:t>
            </a:r>
            <a:r>
              <a:rPr lang="en-US" dirty="0" err="1" smtClean="0"/>
              <a:t>harmonised</a:t>
            </a:r>
            <a:r>
              <a:rPr lang="en-US" dirty="0" smtClean="0"/>
              <a:t> TOR or common template for adaptation.</a:t>
            </a:r>
          </a:p>
          <a:p>
            <a:r>
              <a:rPr lang="en-US" dirty="0" smtClean="0"/>
              <a:t>Cluster lead agencies, with EU, to develop consortium </a:t>
            </a:r>
            <a:r>
              <a:rPr lang="en-US" dirty="0" err="1" smtClean="0"/>
              <a:t>MoU</a:t>
            </a:r>
            <a:r>
              <a:rPr lang="en-US" dirty="0" smtClean="0"/>
              <a:t> where this does not exist.</a:t>
            </a:r>
          </a:p>
          <a:p>
            <a:r>
              <a:rPr lang="en-US" dirty="0" smtClean="0"/>
              <a:t>Cluster lead agencies plus </a:t>
            </a:r>
            <a:r>
              <a:rPr lang="en-US" dirty="0" err="1" smtClean="0"/>
              <a:t>EU+others</a:t>
            </a:r>
            <a:r>
              <a:rPr lang="en-US" dirty="0" smtClean="0"/>
              <a:t>, to consider need for facilitation – of consortia as minimum, or at cluster level – to support coordination, linkages with govt.</a:t>
            </a:r>
          </a:p>
          <a:p>
            <a:r>
              <a:rPr lang="en-US" dirty="0" smtClean="0"/>
              <a:t>Strengthen coordination at zonal level (as appropriate):</a:t>
            </a:r>
          </a:p>
          <a:p>
            <a:pPr lvl="1"/>
            <a:r>
              <a:rPr lang="en-US" dirty="0" smtClean="0"/>
              <a:t>DRM/ATF</a:t>
            </a:r>
          </a:p>
          <a:p>
            <a:pPr lvl="1"/>
            <a:r>
              <a:rPr lang="en-US" dirty="0" smtClean="0"/>
              <a:t>GO/NGO Forum</a:t>
            </a:r>
          </a:p>
          <a:p>
            <a:pPr lvl="1"/>
            <a:r>
              <a:rPr lang="en-US" dirty="0" smtClean="0"/>
              <a:t>Zonal meetings</a:t>
            </a:r>
          </a:p>
          <a:p>
            <a:r>
              <a:rPr lang="en-US" dirty="0" smtClean="0"/>
              <a:t>Promote establishment of zonal DRM/ATF where missing in cluster areas. (</a:t>
            </a:r>
            <a:r>
              <a:rPr lang="en-US" dirty="0" smtClean="0">
                <a:sym typeface="Wingdings" pitchFamily="2" charset="2"/>
              </a:rPr>
              <a:t> Resilience Task Force in future?)</a:t>
            </a:r>
          </a:p>
          <a:p>
            <a:r>
              <a:rPr lang="en-US" dirty="0" smtClean="0">
                <a:sym typeface="Wingdings" pitchFamily="2" charset="2"/>
              </a:rPr>
              <a:t>EU joint coordination (not ECHO/DEVCO)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u="sng" dirty="0" smtClean="0"/>
              <a:t>Stronger Links with </a:t>
            </a:r>
            <a:r>
              <a:rPr lang="en-US" u="sng" dirty="0" err="1" smtClean="0"/>
              <a:t>GoE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Closer dialogue with </a:t>
            </a:r>
            <a:r>
              <a:rPr lang="en-US" dirty="0" err="1" smtClean="0"/>
              <a:t>govt</a:t>
            </a:r>
            <a:r>
              <a:rPr lang="en-US" dirty="0" smtClean="0"/>
              <a:t> at all levels and stages of programme </a:t>
            </a:r>
          </a:p>
          <a:p>
            <a:pPr lvl="1"/>
            <a:r>
              <a:rPr lang="en-US" dirty="0" smtClean="0"/>
              <a:t> cluster working group (with its facilitator)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Participation in joint </a:t>
            </a:r>
            <a:r>
              <a:rPr lang="en-US" dirty="0" smtClean="0"/>
              <a:t>monitoring visits and </a:t>
            </a:r>
            <a:r>
              <a:rPr lang="en-US" dirty="0" smtClean="0"/>
              <a:t>experience-sharing </a:t>
            </a:r>
            <a:r>
              <a:rPr lang="en-US" dirty="0" smtClean="0"/>
              <a:t>events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Targeting:</a:t>
            </a:r>
          </a:p>
          <a:p>
            <a:pPr lvl="1"/>
            <a:r>
              <a:rPr lang="en-US" dirty="0" smtClean="0"/>
              <a:t>Ensure complementarity with PSNP </a:t>
            </a:r>
          </a:p>
          <a:p>
            <a:pPr lvl="1"/>
            <a:r>
              <a:rPr lang="en-US" dirty="0" smtClean="0"/>
              <a:t>Where clusters have evidence of PSNP criteria not being respected, share this with government </a:t>
            </a:r>
          </a:p>
          <a:p>
            <a:r>
              <a:rPr lang="en-US" dirty="0" smtClean="0"/>
              <a:t>Indicators:</a:t>
            </a:r>
          </a:p>
          <a:p>
            <a:pPr lvl="1"/>
            <a:r>
              <a:rPr lang="en-US" dirty="0" smtClean="0"/>
              <a:t>Consistent use of IFPRI/PSNP baseline data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Closer Collaboration with Other Actors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UN Agencies:</a:t>
            </a:r>
          </a:p>
          <a:p>
            <a:pPr lvl="1"/>
            <a:r>
              <a:rPr lang="en-US" dirty="0" smtClean="0"/>
              <a:t>They can benefit from:</a:t>
            </a:r>
          </a:p>
          <a:p>
            <a:pPr lvl="2"/>
            <a:r>
              <a:rPr lang="en-US" dirty="0" smtClean="0"/>
              <a:t>Participation in joint monitoring missions</a:t>
            </a:r>
          </a:p>
          <a:p>
            <a:pPr lvl="2"/>
            <a:r>
              <a:rPr lang="en-US" dirty="0" smtClean="0"/>
              <a:t>Participation in experience-sharing events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esearch opportunities</a:t>
            </a:r>
          </a:p>
          <a:p>
            <a:pPr lvl="1"/>
            <a:r>
              <a:rPr lang="en-US" dirty="0" smtClean="0"/>
              <a:t>Consortia can benefit from:</a:t>
            </a:r>
          </a:p>
          <a:p>
            <a:pPr lvl="2"/>
            <a:r>
              <a:rPr lang="en-US" dirty="0" smtClean="0"/>
              <a:t>The UN’s policy dialogue with </a:t>
            </a:r>
            <a:r>
              <a:rPr lang="en-US" dirty="0" err="1" smtClean="0"/>
              <a:t>govt</a:t>
            </a:r>
            <a:r>
              <a:rPr lang="en-US" dirty="0" smtClean="0"/>
              <a:t> (at Regional and Federal levels), sharing cluster experience, advocacy (and NGO voice)</a:t>
            </a:r>
          </a:p>
          <a:p>
            <a:pPr lvl="2"/>
            <a:r>
              <a:rPr lang="en-US" dirty="0" smtClean="0"/>
              <a:t>The UN’s access to information (esp. context analysis)</a:t>
            </a:r>
          </a:p>
          <a:p>
            <a:pPr lvl="2"/>
            <a:r>
              <a:rPr lang="en-US" dirty="0" smtClean="0"/>
              <a:t>The UN’s technical expertise and assistance,  coordination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 smtClean="0"/>
              <a:t>MoU</a:t>
            </a:r>
            <a:r>
              <a:rPr lang="en-US" dirty="0" smtClean="0"/>
              <a:t>  with UN agencies 	</a:t>
            </a:r>
            <a:r>
              <a:rPr lang="en-US" dirty="0" smtClean="0">
                <a:solidFill>
                  <a:srgbClr val="FF0000"/>
                </a:solidFill>
              </a:rPr>
              <a:t>Agreement?</a:t>
            </a:r>
          </a:p>
          <a:p>
            <a:r>
              <a:rPr lang="en-US" dirty="0" smtClean="0"/>
              <a:t>Donors:</a:t>
            </a:r>
          </a:p>
          <a:p>
            <a:pPr lvl="1"/>
            <a:r>
              <a:rPr lang="en-US" dirty="0" smtClean="0"/>
              <a:t>Keep them abreast of progress and results</a:t>
            </a:r>
          </a:p>
          <a:p>
            <a:pPr lvl="1"/>
            <a:r>
              <a:rPr lang="en-US" dirty="0" smtClean="0"/>
              <a:t>Advocacy to scale-up to other areas</a:t>
            </a:r>
          </a:p>
          <a:p>
            <a:r>
              <a:rPr lang="en-US" dirty="0" smtClean="0"/>
              <a:t>Private sector:</a:t>
            </a:r>
          </a:p>
          <a:p>
            <a:pPr lvl="1"/>
            <a:r>
              <a:rPr lang="en-US" dirty="0" smtClean="0"/>
              <a:t>Can contribute to strengthening livelihoods, marketing 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Monitoring, Learning, Research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Use LFA indicators for basic services</a:t>
            </a:r>
          </a:p>
          <a:p>
            <a:r>
              <a:rPr lang="en-US" dirty="0" smtClean="0"/>
              <a:t>Need common M+E framework for each cluster</a:t>
            </a:r>
          </a:p>
          <a:p>
            <a:r>
              <a:rPr lang="en-US" dirty="0" smtClean="0"/>
              <a:t>Some common indicators across clusters (linked to multi-year strategy)</a:t>
            </a:r>
          </a:p>
          <a:p>
            <a:r>
              <a:rPr lang="en-US" dirty="0" smtClean="0"/>
              <a:t>How to structure information flows from clusters to EU/UN so that they can bring to </a:t>
            </a:r>
            <a:r>
              <a:rPr lang="en-US" dirty="0" err="1" smtClean="0"/>
              <a:t>Govt’s</a:t>
            </a:r>
            <a:r>
              <a:rPr lang="en-US" dirty="0" smtClean="0"/>
              <a:t> attention? </a:t>
            </a:r>
          </a:p>
          <a:p>
            <a:r>
              <a:rPr lang="en-US" dirty="0">
                <a:solidFill>
                  <a:srgbClr val="00B050"/>
                </a:solidFill>
              </a:rPr>
              <a:t>S</a:t>
            </a:r>
            <a:r>
              <a:rPr lang="en-US" dirty="0" smtClean="0">
                <a:solidFill>
                  <a:srgbClr val="00B050"/>
                </a:solidFill>
              </a:rPr>
              <a:t>trong M+E crucial if we wish to answer the question “does the resilience building model work? (and work better than previous efforts?)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454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Resilience-Building Programme</vt:lpstr>
      <vt:lpstr>Improving the Resilience-Building Model</vt:lpstr>
      <vt:lpstr>Implementing the Model</vt:lpstr>
      <vt:lpstr>Coordination!</vt:lpstr>
      <vt:lpstr>Stronger Links with GoE</vt:lpstr>
      <vt:lpstr>Closer Collaboration with Other Actors</vt:lpstr>
      <vt:lpstr>Monitoring, Learning, Research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Resilience-Building Programme</dc:title>
  <dc:creator>Visitor</dc:creator>
  <cp:lastModifiedBy>Visitor</cp:lastModifiedBy>
  <cp:revision>25</cp:revision>
  <dcterms:created xsi:type="dcterms:W3CDTF">2014-06-27T06:28:45Z</dcterms:created>
  <dcterms:modified xsi:type="dcterms:W3CDTF">2014-06-27T14:44:18Z</dcterms:modified>
</cp:coreProperties>
</file>