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tmp" ContentType="image/p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76" r:id="rId2"/>
    <p:sldId id="345" r:id="rId3"/>
    <p:sldId id="347" r:id="rId4"/>
    <p:sldId id="357" r:id="rId5"/>
    <p:sldId id="343" r:id="rId6"/>
    <p:sldId id="380" r:id="rId7"/>
    <p:sldId id="348" r:id="rId8"/>
    <p:sldId id="351" r:id="rId9"/>
    <p:sldId id="350" r:id="rId10"/>
    <p:sldId id="359" r:id="rId11"/>
    <p:sldId id="360" r:id="rId12"/>
    <p:sldId id="338" r:id="rId13"/>
    <p:sldId id="361" r:id="rId14"/>
    <p:sldId id="378" r:id="rId15"/>
    <p:sldId id="379" r:id="rId16"/>
    <p:sldId id="337" r:id="rId17"/>
    <p:sldId id="358" r:id="rId18"/>
    <p:sldId id="352" r:id="rId19"/>
    <p:sldId id="362" r:id="rId20"/>
    <p:sldId id="381" r:id="rId21"/>
    <p:sldId id="382" r:id="rId22"/>
    <p:sldId id="383" r:id="rId23"/>
    <p:sldId id="384" r:id="rId24"/>
    <p:sldId id="385" r:id="rId25"/>
    <p:sldId id="386" r:id="rId26"/>
    <p:sldId id="387" r:id="rId27"/>
    <p:sldId id="388" r:id="rId28"/>
    <p:sldId id="389" r:id="rId29"/>
    <p:sldId id="390" r:id="rId30"/>
    <p:sldId id="391" r:id="rId31"/>
    <p:sldId id="406" r:id="rId32"/>
    <p:sldId id="407" r:id="rId33"/>
    <p:sldId id="408" r:id="rId34"/>
    <p:sldId id="409" r:id="rId35"/>
    <p:sldId id="392" r:id="rId36"/>
    <p:sldId id="393" r:id="rId37"/>
    <p:sldId id="411" r:id="rId38"/>
    <p:sldId id="410" r:id="rId39"/>
    <p:sldId id="395" r:id="rId40"/>
    <p:sldId id="396" r:id="rId41"/>
    <p:sldId id="397" r:id="rId42"/>
    <p:sldId id="398" r:id="rId43"/>
    <p:sldId id="399" r:id="rId44"/>
    <p:sldId id="400" r:id="rId45"/>
    <p:sldId id="401" r:id="rId46"/>
    <p:sldId id="402" r:id="rId47"/>
    <p:sldId id="365" r:id="rId48"/>
    <p:sldId id="373" r:id="rId49"/>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3871" autoAdjust="0"/>
  </p:normalViewPr>
  <p:slideViewPr>
    <p:cSldViewPr>
      <p:cViewPr varScale="1">
        <p:scale>
          <a:sx n="77" d="100"/>
          <a:sy n="77" d="100"/>
        </p:scale>
        <p:origin x="-20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628688DA-0F78-4E83-8CC3-46492685ADB3}" type="datetimeFigureOut">
              <a:rPr lang="en-GB"/>
              <a:pPr>
                <a:defRPr/>
              </a:pPr>
              <a:t>01/07/2014</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GB" noProof="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CCE89539-A7FF-4418-9018-94B0E4FF3C48}" type="slidenum">
              <a:rPr lang="en-GB"/>
              <a:pPr>
                <a:defRPr/>
              </a:pPr>
              <a:t>‹#›</a:t>
            </a:fld>
            <a:endParaRPr lang="en-GB"/>
          </a:p>
        </p:txBody>
      </p:sp>
    </p:spTree>
    <p:extLst>
      <p:ext uri="{BB962C8B-B14F-4D97-AF65-F5344CB8AC3E}">
        <p14:creationId xmlns:p14="http://schemas.microsoft.com/office/powerpoint/2010/main" val="24838602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DC5095-0995-FF4C-A4F3-1ABC53E78CB1}" type="slidenum">
              <a:rPr lang="en-GB"/>
              <a:pPr/>
              <a:t>1</a:t>
            </a:fld>
            <a:endParaRPr lang="en-GB"/>
          </a:p>
        </p:txBody>
      </p:sp>
      <p:sp>
        <p:nvSpPr>
          <p:cNvPr id="100354" name="Rectangle 2"/>
          <p:cNvSpPr>
            <a:spLocks noGrp="1" noRot="1" noChangeAspect="1" noChangeArrowheads="1" noTextEdit="1"/>
          </p:cNvSpPr>
          <p:nvPr>
            <p:ph type="sldImg"/>
          </p:nvPr>
        </p:nvSpPr>
        <p:spPr>
          <a:xfrm>
            <a:off x="992188" y="768350"/>
            <a:ext cx="5114925" cy="3836988"/>
          </a:xfrm>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Important</a:t>
            </a:r>
            <a:r>
              <a:rPr lang="en-GB" baseline="0" dirty="0" smtClean="0"/>
              <a:t> regional disparities within this overall trend – number of stunted in Africa are INCREASING, even though prevalence is decreasing slightly…. By 2025, nearly half the world’s stunted children will be in Africa</a:t>
            </a:r>
            <a:endParaRPr lang="en-GB" dirty="0"/>
          </a:p>
        </p:txBody>
      </p:sp>
      <p:sp>
        <p:nvSpPr>
          <p:cNvPr id="4" name="Slide Number Placeholder 3"/>
          <p:cNvSpPr>
            <a:spLocks noGrp="1"/>
          </p:cNvSpPr>
          <p:nvPr>
            <p:ph type="sldNum" sz="quarter" idx="10"/>
          </p:nvPr>
        </p:nvSpPr>
        <p:spPr/>
        <p:txBody>
          <a:bodyPr/>
          <a:lstStyle/>
          <a:p>
            <a:pPr>
              <a:defRPr/>
            </a:pPr>
            <a:fld id="{CCE89539-A7FF-4418-9018-94B0E4FF3C48}" type="slidenum">
              <a:rPr lang="en-GB" smtClean="0"/>
              <a:pPr>
                <a:defRPr/>
              </a:pPr>
              <a:t>11</a:t>
            </a:fld>
            <a:endParaRPr lang="en-GB"/>
          </a:p>
        </p:txBody>
      </p:sp>
    </p:spTree>
    <p:extLst>
      <p:ext uri="{BB962C8B-B14F-4D97-AF65-F5344CB8AC3E}">
        <p14:creationId xmlns:p14="http://schemas.microsoft.com/office/powerpoint/2010/main" val="3541811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194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Sources: Lancet </a:t>
            </a:r>
            <a:r>
              <a:rPr lang="fr-FR" dirty="0" err="1" smtClean="0"/>
              <a:t>Series</a:t>
            </a:r>
            <a:r>
              <a:rPr lang="fr-FR" dirty="0" smtClean="0"/>
              <a:t> on Child and </a:t>
            </a:r>
            <a:r>
              <a:rPr lang="fr-FR" dirty="0" err="1" smtClean="0"/>
              <a:t>Maternal</a:t>
            </a:r>
            <a:r>
              <a:rPr lang="fr-FR" dirty="0" smtClean="0"/>
              <a:t> Nutrition, 2008 and 2013</a:t>
            </a: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World </a:t>
            </a:r>
            <a:r>
              <a:rPr lang="fr-FR" dirty="0" err="1" smtClean="0"/>
              <a:t>Health</a:t>
            </a:r>
            <a:r>
              <a:rPr lang="fr-FR" dirty="0" smtClean="0"/>
              <a:t> </a:t>
            </a:r>
            <a:r>
              <a:rPr lang="fr-FR" dirty="0" err="1" smtClean="0"/>
              <a:t>now</a:t>
            </a:r>
            <a:r>
              <a:rPr lang="fr-FR" dirty="0" smtClean="0"/>
              <a:t> </a:t>
            </a:r>
            <a:r>
              <a:rPr lang="fr-FR" dirty="0" err="1" smtClean="0"/>
              <a:t>considers</a:t>
            </a:r>
            <a:r>
              <a:rPr lang="fr-FR" baseline="0" dirty="0" smtClean="0"/>
              <a:t> </a:t>
            </a:r>
            <a:r>
              <a:rPr lang="fr-FR" baseline="0" dirty="0" err="1" smtClean="0"/>
              <a:t>poor</a:t>
            </a:r>
            <a:r>
              <a:rPr lang="fr-FR" baseline="0" dirty="0" smtClean="0"/>
              <a:t> nutrition to </a:t>
            </a:r>
            <a:r>
              <a:rPr lang="fr-FR" baseline="0" dirty="0" err="1" smtClean="0"/>
              <a:t>be</a:t>
            </a:r>
            <a:r>
              <a:rPr lang="fr-FR" baseline="0" dirty="0" smtClean="0"/>
              <a:t> the single </a:t>
            </a:r>
            <a:r>
              <a:rPr lang="fr-FR" baseline="0" dirty="0" err="1" smtClean="0"/>
              <a:t>most</a:t>
            </a:r>
            <a:r>
              <a:rPr lang="fr-FR" baseline="0" dirty="0" smtClean="0"/>
              <a:t> important </a:t>
            </a:r>
            <a:r>
              <a:rPr lang="fr-FR" baseline="0" dirty="0" err="1" smtClean="0"/>
              <a:t>threat</a:t>
            </a:r>
            <a:r>
              <a:rPr lang="fr-FR" baseline="0" dirty="0" smtClean="0"/>
              <a:t> to global </a:t>
            </a:r>
            <a:r>
              <a:rPr lang="fr-FR" baseline="0" dirty="0" err="1" smtClean="0"/>
              <a:t>health</a:t>
            </a:r>
            <a:endParaRPr lang="fr-FR"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smtClean="0"/>
              <a:t>In </a:t>
            </a:r>
            <a:r>
              <a:rPr lang="fr-FR" baseline="0" dirty="0" err="1" smtClean="0"/>
              <a:t>Ethiopia</a:t>
            </a:r>
            <a:r>
              <a:rPr lang="fr-FR" baseline="0" dirty="0" smtClean="0"/>
              <a:t> 51% of </a:t>
            </a:r>
            <a:r>
              <a:rPr lang="fr-FR" baseline="0" dirty="0" err="1" smtClean="0"/>
              <a:t>child</a:t>
            </a:r>
            <a:r>
              <a:rPr lang="fr-FR" baseline="0" dirty="0" smtClean="0"/>
              <a:t> </a:t>
            </a:r>
            <a:r>
              <a:rPr lang="fr-FR" baseline="0" dirty="0" err="1" smtClean="0"/>
              <a:t>mortality</a:t>
            </a:r>
            <a:r>
              <a:rPr lang="fr-FR" baseline="0" dirty="0" smtClean="0"/>
              <a:t> </a:t>
            </a:r>
            <a:r>
              <a:rPr lang="fr-FR" baseline="0" dirty="0" err="1" smtClean="0"/>
              <a:t>associated</a:t>
            </a:r>
            <a:r>
              <a:rPr lang="fr-FR" baseline="0" dirty="0" smtClean="0"/>
              <a:t> </a:t>
            </a:r>
            <a:r>
              <a:rPr lang="fr-FR" baseline="0" dirty="0" err="1" smtClean="0"/>
              <a:t>with</a:t>
            </a:r>
            <a:r>
              <a:rPr lang="fr-FR" baseline="0" dirty="0" smtClean="0"/>
              <a:t> </a:t>
            </a:r>
            <a:r>
              <a:rPr lang="fr-FR" baseline="0" dirty="0" err="1" smtClean="0"/>
              <a:t>undernutrition</a:t>
            </a:r>
            <a:r>
              <a:rPr lang="fr-FR" baseline="0" smtClean="0"/>
              <a:t> (NNP)</a:t>
            </a:r>
            <a:endParaRPr lang="fr-FR" dirty="0" smtClean="0"/>
          </a:p>
          <a:p>
            <a:endParaRPr lang="fr-FR" dirty="0" smtClean="0"/>
          </a:p>
          <a:p>
            <a:r>
              <a:rPr lang="fr-FR" dirty="0" smtClean="0"/>
              <a:t>CLICK ILL HEALTH</a:t>
            </a:r>
          </a:p>
          <a:p>
            <a:r>
              <a:rPr lang="fr-FR" dirty="0" smtClean="0"/>
              <a:t>CLICK EDUCATION</a:t>
            </a:r>
            <a:endParaRPr lang="en-GB" dirty="0" smtClean="0"/>
          </a:p>
        </p:txBody>
      </p:sp>
      <p:sp>
        <p:nvSpPr>
          <p:cNvPr id="4" name="Espace réservé du numéro de diapositive 3"/>
          <p:cNvSpPr>
            <a:spLocks noGrp="1"/>
          </p:cNvSpPr>
          <p:nvPr>
            <p:ph type="sldNum" sz="quarter" idx="5"/>
          </p:nvPr>
        </p:nvSpPr>
        <p:spPr/>
        <p:txBody>
          <a:bodyPr/>
          <a:lstStyle/>
          <a:p>
            <a:pPr>
              <a:defRPr/>
            </a:pPr>
            <a:fld id="{682418DC-C450-455F-9C57-9B85501D1945}" type="slidenum">
              <a:rPr lang="en-GB" smtClean="0"/>
              <a:pPr>
                <a:defRPr/>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Sources: Lancet </a:t>
            </a:r>
            <a:r>
              <a:rPr lang="fr-FR" dirty="0" err="1" smtClean="0"/>
              <a:t>Series</a:t>
            </a:r>
            <a:r>
              <a:rPr lang="fr-FR" dirty="0" smtClean="0"/>
              <a:t> on Child and </a:t>
            </a:r>
            <a:r>
              <a:rPr lang="fr-FR" dirty="0" err="1" smtClean="0"/>
              <a:t>Maternal</a:t>
            </a:r>
            <a:r>
              <a:rPr lang="fr-FR" dirty="0" smtClean="0"/>
              <a:t> Nutrition, 2013</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CLICK ECONOMY</a:t>
            </a: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CLICK POVERTY</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CE89539-A7FF-4418-9018-94B0E4FF3C48}" type="slidenum">
              <a:rPr lang="en-GB" smtClean="0"/>
              <a:pPr>
                <a:defRPr/>
              </a:pPr>
              <a:t>13</a:t>
            </a:fld>
            <a:endParaRPr lang="en-GB"/>
          </a:p>
        </p:txBody>
      </p:sp>
    </p:spTree>
    <p:extLst>
      <p:ext uri="{BB962C8B-B14F-4D97-AF65-F5344CB8AC3E}">
        <p14:creationId xmlns:p14="http://schemas.microsoft.com/office/powerpoint/2010/main" val="4180688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Sources: Lancet </a:t>
            </a:r>
            <a:r>
              <a:rPr lang="fr-FR" dirty="0" err="1" smtClean="0"/>
              <a:t>Series</a:t>
            </a:r>
            <a:r>
              <a:rPr lang="fr-FR" dirty="0" smtClean="0"/>
              <a:t> on Child and </a:t>
            </a:r>
            <a:r>
              <a:rPr lang="fr-FR" dirty="0" err="1" smtClean="0"/>
              <a:t>Maternal</a:t>
            </a:r>
            <a:r>
              <a:rPr lang="fr-FR" dirty="0" smtClean="0"/>
              <a:t> Nutrition, 2013</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CLICK ECONOMY</a:t>
            </a: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CLICK POVERTY</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CE89539-A7FF-4418-9018-94B0E4FF3C48}" type="slidenum">
              <a:rPr lang="en-GB" smtClean="0"/>
              <a:pPr>
                <a:defRPr/>
              </a:pPr>
              <a:t>14</a:t>
            </a:fld>
            <a:endParaRPr lang="en-GB"/>
          </a:p>
        </p:txBody>
      </p:sp>
    </p:spTree>
    <p:extLst>
      <p:ext uri="{BB962C8B-B14F-4D97-AF65-F5344CB8AC3E}">
        <p14:creationId xmlns:p14="http://schemas.microsoft.com/office/powerpoint/2010/main" val="4180688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z="1200" b="0" dirty="0" smtClean="0">
                <a:solidFill>
                  <a:schemeClr val="accent2"/>
                </a:solidFill>
                <a:sym typeface="Wingdings" pitchFamily="2" charset="2"/>
              </a:rPr>
              <a:t>Implications: actions </a:t>
            </a:r>
            <a:r>
              <a:rPr lang="fr-FR" sz="1200" b="0" dirty="0" err="1" smtClean="0">
                <a:solidFill>
                  <a:schemeClr val="accent2"/>
                </a:solidFill>
                <a:sym typeface="Wingdings" pitchFamily="2" charset="2"/>
              </a:rPr>
              <a:t>at</a:t>
            </a:r>
            <a:r>
              <a:rPr lang="fr-FR" sz="1200" b="0" dirty="0" smtClean="0">
                <a:solidFill>
                  <a:schemeClr val="accent2"/>
                </a:solidFill>
                <a:sym typeface="Wingdings" pitchFamily="2" charset="2"/>
              </a:rPr>
              <a:t> </a:t>
            </a:r>
            <a:r>
              <a:rPr lang="fr-FR" sz="1200" b="0" dirty="0" err="1" smtClean="0">
                <a:solidFill>
                  <a:schemeClr val="accent2"/>
                </a:solidFill>
                <a:sym typeface="Wingdings" pitchFamily="2" charset="2"/>
              </a:rPr>
              <a:t>different</a:t>
            </a:r>
            <a:r>
              <a:rPr lang="fr-FR" sz="1200" b="0" dirty="0" smtClean="0">
                <a:solidFill>
                  <a:schemeClr val="accent2"/>
                </a:solidFill>
                <a:sym typeface="Wingdings" pitchFamily="2" charset="2"/>
              </a:rPr>
              <a:t> </a:t>
            </a:r>
            <a:r>
              <a:rPr lang="fr-FR" sz="1200" b="0" dirty="0" err="1" smtClean="0">
                <a:solidFill>
                  <a:schemeClr val="accent2"/>
                </a:solidFill>
                <a:sym typeface="Wingdings" pitchFamily="2" charset="2"/>
              </a:rPr>
              <a:t>levels</a:t>
            </a:r>
            <a:r>
              <a:rPr lang="fr-FR" sz="1200" b="0" dirty="0" smtClean="0">
                <a:solidFill>
                  <a:schemeClr val="accent2"/>
                </a:solidFill>
                <a:sym typeface="Wingdings" pitchFamily="2" charset="2"/>
              </a:rPr>
              <a:t> and </a:t>
            </a:r>
            <a:r>
              <a:rPr lang="fr-FR" sz="1200" b="0" dirty="0" err="1" smtClean="0">
                <a:solidFill>
                  <a:schemeClr val="accent2"/>
                </a:solidFill>
                <a:sym typeface="Wingdings" pitchFamily="2" charset="2"/>
              </a:rPr>
              <a:t>through</a:t>
            </a:r>
            <a:r>
              <a:rPr lang="fr-FR" sz="1200" b="0" dirty="0" smtClean="0">
                <a:solidFill>
                  <a:schemeClr val="accent2"/>
                </a:solidFill>
                <a:sym typeface="Wingdings" pitchFamily="2" charset="2"/>
              </a:rPr>
              <a:t> </a:t>
            </a:r>
            <a:r>
              <a:rPr lang="fr-FR" sz="1200" b="0" dirty="0" err="1" smtClean="0">
                <a:solidFill>
                  <a:schemeClr val="accent2"/>
                </a:solidFill>
                <a:sym typeface="Wingdings" pitchFamily="2" charset="2"/>
              </a:rPr>
              <a:t>several</a:t>
            </a:r>
            <a:r>
              <a:rPr lang="fr-FR" sz="1200" b="0" dirty="0" smtClean="0">
                <a:solidFill>
                  <a:schemeClr val="accent2"/>
                </a:solidFill>
                <a:sym typeface="Wingdings" pitchFamily="2" charset="2"/>
              </a:rPr>
              <a:t> </a:t>
            </a:r>
            <a:r>
              <a:rPr lang="fr-FR" sz="1200" b="0" dirty="0" err="1" smtClean="0">
                <a:solidFill>
                  <a:schemeClr val="accent2"/>
                </a:solidFill>
                <a:sym typeface="Wingdings" pitchFamily="2" charset="2"/>
              </a:rPr>
              <a:t>sectors</a:t>
            </a:r>
            <a:r>
              <a:rPr lang="fr-FR" sz="1200" b="0" dirty="0" smtClean="0">
                <a:solidFill>
                  <a:schemeClr val="accent2"/>
                </a:solidFill>
                <a:sym typeface="Wingdings" pitchFamily="2" charset="2"/>
              </a:rPr>
              <a:t>, </a:t>
            </a:r>
            <a:r>
              <a:rPr lang="fr-FR" sz="1200" b="0" dirty="0" err="1" smtClean="0">
                <a:solidFill>
                  <a:schemeClr val="accent2"/>
                </a:solidFill>
                <a:sym typeface="Wingdings" pitchFamily="2" charset="2"/>
              </a:rPr>
              <a:t>including</a:t>
            </a:r>
            <a:r>
              <a:rPr lang="fr-FR" sz="1200" b="0" dirty="0" smtClean="0">
                <a:solidFill>
                  <a:schemeClr val="accent2"/>
                </a:solidFill>
                <a:sym typeface="Wingdings" pitchFamily="2" charset="2"/>
              </a:rPr>
              <a:t> agriculture </a:t>
            </a:r>
            <a:endParaRPr lang="en-GB" b="0" dirty="0"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5E64FD-B478-4D85-B932-5B89809C49A6}" type="slidenum">
              <a:rPr lang="en-GB" smtClean="0"/>
              <a:pPr fontAlgn="base">
                <a:spcBef>
                  <a:spcPct val="0"/>
                </a:spcBef>
                <a:spcAft>
                  <a:spcPct val="0"/>
                </a:spcAft>
                <a:defRPr/>
              </a:pPr>
              <a:t>16</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This shows the wide range of potential actors that need to become involved in efforts to reduce undernutrition</a:t>
            </a:r>
            <a:endParaRPr lang="en-GB" dirty="0" smtClean="0"/>
          </a:p>
        </p:txBody>
      </p:sp>
      <p:sp>
        <p:nvSpPr>
          <p:cNvPr id="4" name="Slide Number Placeholder 3"/>
          <p:cNvSpPr>
            <a:spLocks noGrp="1"/>
          </p:cNvSpPr>
          <p:nvPr>
            <p:ph type="sldNum" sz="quarter" idx="10"/>
          </p:nvPr>
        </p:nvSpPr>
        <p:spPr/>
        <p:txBody>
          <a:bodyPr/>
          <a:lstStyle/>
          <a:p>
            <a:pPr>
              <a:defRPr/>
            </a:pPr>
            <a:fld id="{CCE89539-A7FF-4418-9018-94B0E4FF3C48}" type="slidenum">
              <a:rPr lang="en-GB" smtClean="0"/>
              <a:pPr>
                <a:defRPr/>
              </a:pPr>
              <a:t>17</a:t>
            </a:fld>
            <a:endParaRPr lang="en-GB"/>
          </a:p>
        </p:txBody>
      </p:sp>
    </p:spTree>
    <p:extLst>
      <p:ext uri="{BB962C8B-B14F-4D97-AF65-F5344CB8AC3E}">
        <p14:creationId xmlns:p14="http://schemas.microsoft.com/office/powerpoint/2010/main" val="3674133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NUTR-SENS</a:t>
            </a:r>
          </a:p>
          <a:p>
            <a:r>
              <a:rPr lang="en-GB" dirty="0" smtClean="0"/>
              <a:t>CLICK </a:t>
            </a:r>
            <a:r>
              <a:rPr lang="en-GB" dirty="0" err="1" smtClean="0"/>
              <a:t>Nutr-Sens</a:t>
            </a:r>
            <a:r>
              <a:rPr lang="en-GB" dirty="0" smtClean="0"/>
              <a:t> </a:t>
            </a:r>
            <a:r>
              <a:rPr lang="en-GB" dirty="0" err="1" smtClean="0"/>
              <a:t>Devt</a:t>
            </a:r>
            <a:endParaRPr lang="en-GB" dirty="0"/>
          </a:p>
        </p:txBody>
      </p:sp>
      <p:sp>
        <p:nvSpPr>
          <p:cNvPr id="4" name="Slide Number Placeholder 3"/>
          <p:cNvSpPr>
            <a:spLocks noGrp="1"/>
          </p:cNvSpPr>
          <p:nvPr>
            <p:ph type="sldNum" sz="quarter" idx="10"/>
          </p:nvPr>
        </p:nvSpPr>
        <p:spPr/>
        <p:txBody>
          <a:bodyPr/>
          <a:lstStyle/>
          <a:p>
            <a:pPr>
              <a:defRPr/>
            </a:pPr>
            <a:fld id="{CCE89539-A7FF-4418-9018-94B0E4FF3C48}" type="slidenum">
              <a:rPr lang="en-GB" smtClean="0"/>
              <a:pPr>
                <a:defRPr/>
              </a:pPr>
              <a:t>18</a:t>
            </a:fld>
            <a:endParaRPr lang="en-GB"/>
          </a:p>
        </p:txBody>
      </p:sp>
    </p:spTree>
    <p:extLst>
      <p:ext uri="{BB962C8B-B14F-4D97-AF65-F5344CB8AC3E}">
        <p14:creationId xmlns:p14="http://schemas.microsoft.com/office/powerpoint/2010/main" val="739879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a:t>
            </a:r>
          </a:p>
          <a:p>
            <a:r>
              <a:rPr lang="en-GB" dirty="0" smtClean="0"/>
              <a:t>If we want to make significant progress in reducing stunting, we NEED to work through nutrition-sensitive actions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without efforts to address the underlying  and basic causes of undernutrition, the global problem will not be resolved.</a:t>
            </a:r>
          </a:p>
          <a:p>
            <a:endParaRPr lang="en-GB" dirty="0"/>
          </a:p>
        </p:txBody>
      </p:sp>
      <p:sp>
        <p:nvSpPr>
          <p:cNvPr id="4" name="Slide Number Placeholder 3"/>
          <p:cNvSpPr>
            <a:spLocks noGrp="1"/>
          </p:cNvSpPr>
          <p:nvPr>
            <p:ph type="sldNum" sz="quarter" idx="10"/>
          </p:nvPr>
        </p:nvSpPr>
        <p:spPr/>
        <p:txBody>
          <a:bodyPr/>
          <a:lstStyle/>
          <a:p>
            <a:pPr>
              <a:defRPr/>
            </a:pPr>
            <a:fld id="{CCE89539-A7FF-4418-9018-94B0E4FF3C48}" type="slidenum">
              <a:rPr lang="en-GB" smtClean="0"/>
              <a:pPr>
                <a:defRPr/>
              </a:pPr>
              <a:t>19</a:t>
            </a:fld>
            <a:endParaRPr lang="en-GB"/>
          </a:p>
        </p:txBody>
      </p:sp>
    </p:spTree>
    <p:extLst>
      <p:ext uri="{BB962C8B-B14F-4D97-AF65-F5344CB8AC3E}">
        <p14:creationId xmlns:p14="http://schemas.microsoft.com/office/powerpoint/2010/main" val="1067800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GB" dirty="0" smtClean="0">
                <a:latin typeface="Calibri" charset="0"/>
              </a:rPr>
              <a:t>Bring to everyone’s attention the Reference Document for this exercise</a:t>
            </a:r>
            <a:endParaRPr lang="en-GB" dirty="0">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4763" indent="-309524" eaLnBrk="0" hangingPunct="0">
              <a:defRPr sz="2600">
                <a:solidFill>
                  <a:schemeClr val="tx1"/>
                </a:solidFill>
                <a:latin typeface="Arial" charset="0"/>
                <a:ea typeface="ＭＳ Ｐゴシック" charset="0"/>
              </a:defRPr>
            </a:lvl2pPr>
            <a:lvl3pPr marL="1238098" indent="-247620" eaLnBrk="0" hangingPunct="0">
              <a:defRPr sz="2600">
                <a:solidFill>
                  <a:schemeClr val="tx1"/>
                </a:solidFill>
                <a:latin typeface="Arial" charset="0"/>
                <a:ea typeface="ＭＳ Ｐゴシック" charset="0"/>
              </a:defRPr>
            </a:lvl3pPr>
            <a:lvl4pPr marL="1733337" indent="-247620" eaLnBrk="0" hangingPunct="0">
              <a:defRPr sz="2600">
                <a:solidFill>
                  <a:schemeClr val="tx1"/>
                </a:solidFill>
                <a:latin typeface="Arial" charset="0"/>
                <a:ea typeface="ＭＳ Ｐゴシック" charset="0"/>
              </a:defRPr>
            </a:lvl4pPr>
            <a:lvl5pPr marL="2228576" indent="-247620" eaLnBrk="0" hangingPunct="0">
              <a:defRPr sz="2600">
                <a:solidFill>
                  <a:schemeClr val="tx1"/>
                </a:solidFill>
                <a:latin typeface="Arial" charset="0"/>
                <a:ea typeface="ＭＳ Ｐゴシック" charset="0"/>
              </a:defRPr>
            </a:lvl5pPr>
            <a:lvl6pPr marL="2723815" indent="-247620" eaLnBrk="0" fontAlgn="base" hangingPunct="0">
              <a:spcBef>
                <a:spcPct val="0"/>
              </a:spcBef>
              <a:spcAft>
                <a:spcPct val="0"/>
              </a:spcAft>
              <a:defRPr sz="2600">
                <a:solidFill>
                  <a:schemeClr val="tx1"/>
                </a:solidFill>
                <a:latin typeface="Arial" charset="0"/>
                <a:ea typeface="ＭＳ Ｐゴシック" charset="0"/>
              </a:defRPr>
            </a:lvl6pPr>
            <a:lvl7pPr marL="3219054" indent="-247620" eaLnBrk="0" fontAlgn="base" hangingPunct="0">
              <a:spcBef>
                <a:spcPct val="0"/>
              </a:spcBef>
              <a:spcAft>
                <a:spcPct val="0"/>
              </a:spcAft>
              <a:defRPr sz="2600">
                <a:solidFill>
                  <a:schemeClr val="tx1"/>
                </a:solidFill>
                <a:latin typeface="Arial" charset="0"/>
                <a:ea typeface="ＭＳ Ｐゴシック" charset="0"/>
              </a:defRPr>
            </a:lvl7pPr>
            <a:lvl8pPr marL="3714293" indent="-247620" eaLnBrk="0" fontAlgn="base" hangingPunct="0">
              <a:spcBef>
                <a:spcPct val="0"/>
              </a:spcBef>
              <a:spcAft>
                <a:spcPct val="0"/>
              </a:spcAft>
              <a:defRPr sz="2600">
                <a:solidFill>
                  <a:schemeClr val="tx1"/>
                </a:solidFill>
                <a:latin typeface="Arial" charset="0"/>
                <a:ea typeface="ＭＳ Ｐゴシック" charset="0"/>
              </a:defRPr>
            </a:lvl8pPr>
            <a:lvl9pPr marL="4209532" indent="-247620"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F1222FFE-3406-324E-8658-C717EA6E986C}" type="slidenum">
              <a:rPr lang="en-GB" sz="1300">
                <a:latin typeface="Calibri" charset="0"/>
              </a:rPr>
              <a:pPr eaLnBrk="1" hangingPunct="1"/>
              <a:t>20</a:t>
            </a:fld>
            <a:endParaRPr lang="en-GB" sz="13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3217" y="767596"/>
            <a:ext cx="4732867" cy="383798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FC27A4A-781D-48E3-881F-28CA22900404}" type="slidenum">
              <a:rPr lang="en-GB" smtClean="0"/>
              <a:pPr/>
              <a:t>22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143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Espace réservé du numéro de diapositive 3"/>
          <p:cNvSpPr>
            <a:spLocks noGrp="1"/>
          </p:cNvSpPr>
          <p:nvPr>
            <p:ph type="sldNum" sz="quarter" idx="5"/>
          </p:nvPr>
        </p:nvSpPr>
        <p:spPr/>
        <p:txBody>
          <a:bodyPr/>
          <a:lstStyle/>
          <a:p>
            <a:pPr>
              <a:defRPr/>
            </a:pPr>
            <a:fld id="{5D3ED94F-6740-442A-90D2-6DA1712AAC29}"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A conducive national Policy environment</a:t>
            </a:r>
            <a:r>
              <a:rPr lang="en-US" baseline="0" dirty="0" smtClean="0"/>
              <a:t> </a:t>
            </a:r>
            <a:r>
              <a:rPr lang="en-US" baseline="0" dirty="0" err="1" smtClean="0"/>
              <a:t>eg</a:t>
            </a:r>
            <a:r>
              <a:rPr lang="en-US" baseline="0" dirty="0" smtClean="0"/>
              <a:t> PRSP</a:t>
            </a:r>
            <a:endParaRPr lang="en-US" dirty="0"/>
          </a:p>
        </p:txBody>
      </p:sp>
      <p:sp>
        <p:nvSpPr>
          <p:cNvPr id="4" name="Slide Number Placeholder 3"/>
          <p:cNvSpPr>
            <a:spLocks noGrp="1"/>
          </p:cNvSpPr>
          <p:nvPr>
            <p:ph type="sldNum" sz="quarter" idx="10"/>
          </p:nvPr>
        </p:nvSpPr>
        <p:spPr/>
        <p:txBody>
          <a:bodyPr/>
          <a:lstStyle/>
          <a:p>
            <a:fld id="{BFC27A4A-781D-48E3-881F-28CA22900404}" type="slidenum">
              <a:rPr lang="en-GB" smtClean="0"/>
              <a:pPr/>
              <a:t>23</a:t>
            </a:fld>
            <a:endParaRPr lang="en-GB"/>
          </a:p>
        </p:txBody>
      </p:sp>
    </p:spTree>
    <p:extLst>
      <p:ext uri="{BB962C8B-B14F-4D97-AF65-F5344CB8AC3E}">
        <p14:creationId xmlns:p14="http://schemas.microsoft.com/office/powerpoint/2010/main" val="1574502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83217" y="767596"/>
            <a:ext cx="4732867" cy="383798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Breastfeeding is nearly universal in Ethiopia (98% of children 0-5 years ever breastfed), but inadequate complementary feeding 6-8 months are thought to be a key determinant of malnutrition in Ethiopia (UNICEF)</a:t>
            </a:r>
          </a:p>
        </p:txBody>
      </p:sp>
      <p:sp>
        <p:nvSpPr>
          <p:cNvPr id="4" name="Slide Number Placeholder 3"/>
          <p:cNvSpPr>
            <a:spLocks noGrp="1"/>
          </p:cNvSpPr>
          <p:nvPr>
            <p:ph type="sldNum" sz="quarter" idx="5"/>
          </p:nvPr>
        </p:nvSpPr>
        <p:spPr/>
        <p:txBody>
          <a:bodyPr/>
          <a:lstStyle/>
          <a:p>
            <a:pPr>
              <a:defRPr/>
            </a:pPr>
            <a:fld id="{64CD82D6-8B86-45C0-99C4-A6197238AD1E}" type="slidenum">
              <a:rPr lang="en-GB" smtClean="0"/>
              <a:pPr>
                <a:defRPr/>
              </a:pPr>
              <a:t>24</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83217" y="767596"/>
            <a:ext cx="4732867" cy="383798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4CD82D6-8B86-45C0-99C4-A6197238AD1E}" type="slidenum">
              <a:rPr lang="en-GB" smtClean="0"/>
              <a:pPr>
                <a:defRPr/>
              </a:pPr>
              <a:t>25</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83217" y="767596"/>
            <a:ext cx="4732867" cy="383798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In</a:t>
            </a:r>
            <a:r>
              <a:rPr lang="en-GB" baseline="0" dirty="0" smtClean="0"/>
              <a:t> Ethiopia literacy rates are as low as 40% and 10% amongst female headed households</a:t>
            </a:r>
            <a:endParaRPr lang="en-GB" dirty="0" smtClean="0"/>
          </a:p>
        </p:txBody>
      </p:sp>
      <p:sp>
        <p:nvSpPr>
          <p:cNvPr id="4" name="Slide Number Placeholder 3"/>
          <p:cNvSpPr>
            <a:spLocks noGrp="1"/>
          </p:cNvSpPr>
          <p:nvPr>
            <p:ph type="sldNum" sz="quarter" idx="5"/>
          </p:nvPr>
        </p:nvSpPr>
        <p:spPr/>
        <p:txBody>
          <a:bodyPr/>
          <a:lstStyle/>
          <a:p>
            <a:pPr>
              <a:defRPr/>
            </a:pPr>
            <a:fld id="{64CD82D6-8B86-45C0-99C4-A6197238AD1E}" type="slidenum">
              <a:rPr lang="en-GB" smtClean="0"/>
              <a:pPr>
                <a:defRPr/>
              </a:pPr>
              <a:t>26</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83217" y="767596"/>
            <a:ext cx="4732867" cy="383798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Not so much the case yet with the PSNP in Ethiopia</a:t>
            </a:r>
          </a:p>
        </p:txBody>
      </p:sp>
      <p:sp>
        <p:nvSpPr>
          <p:cNvPr id="4" name="Slide Number Placeholder 3"/>
          <p:cNvSpPr>
            <a:spLocks noGrp="1"/>
          </p:cNvSpPr>
          <p:nvPr>
            <p:ph type="sldNum" sz="quarter" idx="5"/>
          </p:nvPr>
        </p:nvSpPr>
        <p:spPr/>
        <p:txBody>
          <a:bodyPr/>
          <a:lstStyle/>
          <a:p>
            <a:pPr>
              <a:defRPr/>
            </a:pPr>
            <a:fld id="{64CD82D6-8B86-45C0-99C4-A6197238AD1E}" type="slidenum">
              <a:rPr lang="en-GB" smtClean="0"/>
              <a:pPr>
                <a:defRPr/>
              </a:pPr>
              <a:t>27</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83217" y="767596"/>
            <a:ext cx="4732867" cy="383798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4CD82D6-8B86-45C0-99C4-A6197238AD1E}" type="slidenum">
              <a:rPr lang="en-GB" smtClean="0"/>
              <a:pPr>
                <a:defRPr/>
              </a:pPr>
              <a:t>28</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83217" y="767596"/>
            <a:ext cx="4732867" cy="383798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4CD82D6-8B86-45C0-99C4-A6197238AD1E}" type="slidenum">
              <a:rPr lang="en-GB" smtClean="0"/>
              <a:pPr>
                <a:defRPr/>
              </a:pPr>
              <a:t>30</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83217" y="767596"/>
            <a:ext cx="4732867" cy="383798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4CD82D6-8B86-45C0-99C4-A6197238AD1E}" type="slidenum">
              <a:rPr lang="en-GB" smtClean="0"/>
              <a:pPr>
                <a:defRPr/>
              </a:pPr>
              <a:t>31</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83217" y="767596"/>
            <a:ext cx="4732867" cy="383798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4CD82D6-8B86-45C0-99C4-A6197238AD1E}" type="slidenum">
              <a:rPr lang="en-GB" smtClean="0"/>
              <a:pPr>
                <a:defRPr/>
              </a:pPr>
              <a:t>32</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World Health Assembly is the governing body of WHO – made of all member states.</a:t>
            </a:r>
          </a:p>
          <a:p>
            <a:r>
              <a:rPr lang="en-GB" dirty="0" smtClean="0"/>
              <a:t>Last year, they</a:t>
            </a:r>
            <a:r>
              <a:rPr lang="en-GB" baseline="0" dirty="0" smtClean="0"/>
              <a:t> approved 6 new global targets for nutrition, to be achieved by 2025.</a:t>
            </a:r>
          </a:p>
          <a:p>
            <a:r>
              <a:rPr lang="en-GB" baseline="0" dirty="0" smtClean="0"/>
              <a:t>The EC’s commitments in nutrition are wholly in line with, and support of, these targets.</a:t>
            </a:r>
            <a:endParaRPr lang="en-GB" dirty="0"/>
          </a:p>
        </p:txBody>
      </p:sp>
      <p:sp>
        <p:nvSpPr>
          <p:cNvPr id="4" name="Slide Number Placeholder 3"/>
          <p:cNvSpPr>
            <a:spLocks noGrp="1"/>
          </p:cNvSpPr>
          <p:nvPr>
            <p:ph type="sldNum" sz="quarter" idx="10"/>
          </p:nvPr>
        </p:nvSpPr>
        <p:spPr/>
        <p:txBody>
          <a:bodyPr/>
          <a:lstStyle/>
          <a:p>
            <a:fld id="{937D0015-70D3-0747-9B87-DDA5B0824919}" type="slidenum">
              <a:rPr lang="en-GB" smtClean="0"/>
              <a:t>33</a:t>
            </a:fld>
            <a:endParaRPr lang="en-GB"/>
          </a:p>
        </p:txBody>
      </p:sp>
    </p:spTree>
    <p:extLst>
      <p:ext uri="{BB962C8B-B14F-4D97-AF65-F5344CB8AC3E}">
        <p14:creationId xmlns:p14="http://schemas.microsoft.com/office/powerpoint/2010/main" val="3414135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153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GB" dirty="0" smtClean="0"/>
              <a:t>CLICK FOR</a:t>
            </a:r>
            <a:r>
              <a:rPr lang="en-GB" baseline="0" dirty="0" smtClean="0"/>
              <a:t> NUTRIENTS</a:t>
            </a:r>
          </a:p>
          <a:p>
            <a:r>
              <a:rPr lang="en-GB" baseline="0" dirty="0" smtClean="0"/>
              <a:t>Missing: water, fibre</a:t>
            </a:r>
            <a:endParaRPr lang="en-GB" dirty="0" smtClean="0"/>
          </a:p>
        </p:txBody>
      </p:sp>
      <p:sp>
        <p:nvSpPr>
          <p:cNvPr id="4" name="Espace réservé du numéro de diapositive 3"/>
          <p:cNvSpPr>
            <a:spLocks noGrp="1"/>
          </p:cNvSpPr>
          <p:nvPr>
            <p:ph type="sldNum" sz="quarter" idx="5"/>
          </p:nvPr>
        </p:nvSpPr>
        <p:spPr/>
        <p:txBody>
          <a:bodyPr/>
          <a:lstStyle/>
          <a:p>
            <a:pPr>
              <a:defRPr/>
            </a:pPr>
            <a:fld id="{392DA819-E214-40B8-B05A-0A4AA5B61AE7}" type="slidenum">
              <a:rPr lang="en-GB" smtClean="0"/>
              <a:pPr>
                <a:defRPr/>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45% represents 6,130,000 in 2012 then it will represent about 7,800,000 in 2020.  If the prevalence of stunting is to be reduced to 20% then this would represent 3,545,454 children U5 in 2020</a:t>
            </a:r>
            <a:endParaRPr lang="en-US" dirty="0"/>
          </a:p>
        </p:txBody>
      </p:sp>
      <p:sp>
        <p:nvSpPr>
          <p:cNvPr id="4" name="Slide Number Placeholder 3"/>
          <p:cNvSpPr>
            <a:spLocks noGrp="1"/>
          </p:cNvSpPr>
          <p:nvPr>
            <p:ph type="sldNum" sz="quarter" idx="10"/>
          </p:nvPr>
        </p:nvSpPr>
        <p:spPr/>
        <p:txBody>
          <a:bodyPr/>
          <a:lstStyle/>
          <a:p>
            <a:pPr>
              <a:defRPr/>
            </a:pPr>
            <a:fld id="{CCE89539-A7FF-4418-9018-94B0E4FF3C48}" type="slidenum">
              <a:rPr lang="en-GB" smtClean="0"/>
              <a:pPr>
                <a:defRPr/>
              </a:pPr>
              <a:t>34</a:t>
            </a:fld>
            <a:endParaRPr lang="en-GB"/>
          </a:p>
        </p:txBody>
      </p:sp>
    </p:spTree>
    <p:extLst>
      <p:ext uri="{BB962C8B-B14F-4D97-AF65-F5344CB8AC3E}">
        <p14:creationId xmlns:p14="http://schemas.microsoft.com/office/powerpoint/2010/main" val="2866906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4763" indent="-309524" eaLnBrk="0" hangingPunct="0">
              <a:defRPr sz="2600">
                <a:solidFill>
                  <a:schemeClr val="tx1"/>
                </a:solidFill>
                <a:latin typeface="Arial" charset="0"/>
                <a:ea typeface="ＭＳ Ｐゴシック" charset="0"/>
              </a:defRPr>
            </a:lvl2pPr>
            <a:lvl3pPr marL="1238098" indent="-247620" eaLnBrk="0" hangingPunct="0">
              <a:defRPr sz="2600">
                <a:solidFill>
                  <a:schemeClr val="tx1"/>
                </a:solidFill>
                <a:latin typeface="Arial" charset="0"/>
                <a:ea typeface="ＭＳ Ｐゴシック" charset="0"/>
              </a:defRPr>
            </a:lvl3pPr>
            <a:lvl4pPr marL="1733337" indent="-247620" eaLnBrk="0" hangingPunct="0">
              <a:defRPr sz="2600">
                <a:solidFill>
                  <a:schemeClr val="tx1"/>
                </a:solidFill>
                <a:latin typeface="Arial" charset="0"/>
                <a:ea typeface="ＭＳ Ｐゴシック" charset="0"/>
              </a:defRPr>
            </a:lvl4pPr>
            <a:lvl5pPr marL="2228576" indent="-247620" eaLnBrk="0" hangingPunct="0">
              <a:defRPr sz="2600">
                <a:solidFill>
                  <a:schemeClr val="tx1"/>
                </a:solidFill>
                <a:latin typeface="Arial" charset="0"/>
                <a:ea typeface="ＭＳ Ｐゴシック" charset="0"/>
              </a:defRPr>
            </a:lvl5pPr>
            <a:lvl6pPr marL="2723815" indent="-247620" eaLnBrk="0" fontAlgn="base" hangingPunct="0">
              <a:spcBef>
                <a:spcPct val="0"/>
              </a:spcBef>
              <a:spcAft>
                <a:spcPct val="0"/>
              </a:spcAft>
              <a:defRPr sz="2600">
                <a:solidFill>
                  <a:schemeClr val="tx1"/>
                </a:solidFill>
                <a:latin typeface="Arial" charset="0"/>
                <a:ea typeface="ＭＳ Ｐゴシック" charset="0"/>
              </a:defRPr>
            </a:lvl6pPr>
            <a:lvl7pPr marL="3219054" indent="-247620" eaLnBrk="0" fontAlgn="base" hangingPunct="0">
              <a:spcBef>
                <a:spcPct val="0"/>
              </a:spcBef>
              <a:spcAft>
                <a:spcPct val="0"/>
              </a:spcAft>
              <a:defRPr sz="2600">
                <a:solidFill>
                  <a:schemeClr val="tx1"/>
                </a:solidFill>
                <a:latin typeface="Arial" charset="0"/>
                <a:ea typeface="ＭＳ Ｐゴシック" charset="0"/>
              </a:defRPr>
            </a:lvl7pPr>
            <a:lvl8pPr marL="3714293" indent="-247620" eaLnBrk="0" fontAlgn="base" hangingPunct="0">
              <a:spcBef>
                <a:spcPct val="0"/>
              </a:spcBef>
              <a:spcAft>
                <a:spcPct val="0"/>
              </a:spcAft>
              <a:defRPr sz="2600">
                <a:solidFill>
                  <a:schemeClr val="tx1"/>
                </a:solidFill>
                <a:latin typeface="Arial" charset="0"/>
                <a:ea typeface="ＭＳ Ｐゴシック" charset="0"/>
              </a:defRPr>
            </a:lvl8pPr>
            <a:lvl9pPr marL="4209532" indent="-247620"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F1222FFE-3406-324E-8658-C717EA6E986C}" type="slidenum">
              <a:rPr lang="en-GB" sz="1300">
                <a:latin typeface="Calibri" charset="0"/>
              </a:rPr>
              <a:pPr eaLnBrk="1" hangingPunct="1"/>
              <a:t>35</a:t>
            </a:fld>
            <a:endParaRPr lang="en-GB" sz="1300">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4763" indent="-309524" eaLnBrk="0" hangingPunct="0">
              <a:defRPr sz="2600">
                <a:solidFill>
                  <a:schemeClr val="tx1"/>
                </a:solidFill>
                <a:latin typeface="Arial" charset="0"/>
                <a:ea typeface="ＭＳ Ｐゴシック" charset="0"/>
              </a:defRPr>
            </a:lvl2pPr>
            <a:lvl3pPr marL="1238098" indent="-247620" eaLnBrk="0" hangingPunct="0">
              <a:defRPr sz="2600">
                <a:solidFill>
                  <a:schemeClr val="tx1"/>
                </a:solidFill>
                <a:latin typeface="Arial" charset="0"/>
                <a:ea typeface="ＭＳ Ｐゴシック" charset="0"/>
              </a:defRPr>
            </a:lvl3pPr>
            <a:lvl4pPr marL="1733337" indent="-247620" eaLnBrk="0" hangingPunct="0">
              <a:defRPr sz="2600">
                <a:solidFill>
                  <a:schemeClr val="tx1"/>
                </a:solidFill>
                <a:latin typeface="Arial" charset="0"/>
                <a:ea typeface="ＭＳ Ｐゴシック" charset="0"/>
              </a:defRPr>
            </a:lvl4pPr>
            <a:lvl5pPr marL="2228576" indent="-247620" eaLnBrk="0" hangingPunct="0">
              <a:defRPr sz="2600">
                <a:solidFill>
                  <a:schemeClr val="tx1"/>
                </a:solidFill>
                <a:latin typeface="Arial" charset="0"/>
                <a:ea typeface="ＭＳ Ｐゴシック" charset="0"/>
              </a:defRPr>
            </a:lvl5pPr>
            <a:lvl6pPr marL="2723815" indent="-247620" eaLnBrk="0" fontAlgn="base" hangingPunct="0">
              <a:spcBef>
                <a:spcPct val="0"/>
              </a:spcBef>
              <a:spcAft>
                <a:spcPct val="0"/>
              </a:spcAft>
              <a:defRPr sz="2600">
                <a:solidFill>
                  <a:schemeClr val="tx1"/>
                </a:solidFill>
                <a:latin typeface="Arial" charset="0"/>
                <a:ea typeface="ＭＳ Ｐゴシック" charset="0"/>
              </a:defRPr>
            </a:lvl6pPr>
            <a:lvl7pPr marL="3219054" indent="-247620" eaLnBrk="0" fontAlgn="base" hangingPunct="0">
              <a:spcBef>
                <a:spcPct val="0"/>
              </a:spcBef>
              <a:spcAft>
                <a:spcPct val="0"/>
              </a:spcAft>
              <a:defRPr sz="2600">
                <a:solidFill>
                  <a:schemeClr val="tx1"/>
                </a:solidFill>
                <a:latin typeface="Arial" charset="0"/>
                <a:ea typeface="ＭＳ Ｐゴシック" charset="0"/>
              </a:defRPr>
            </a:lvl7pPr>
            <a:lvl8pPr marL="3714293" indent="-247620" eaLnBrk="0" fontAlgn="base" hangingPunct="0">
              <a:spcBef>
                <a:spcPct val="0"/>
              </a:spcBef>
              <a:spcAft>
                <a:spcPct val="0"/>
              </a:spcAft>
              <a:defRPr sz="2600">
                <a:solidFill>
                  <a:schemeClr val="tx1"/>
                </a:solidFill>
                <a:latin typeface="Arial" charset="0"/>
                <a:ea typeface="ＭＳ Ｐゴシック" charset="0"/>
              </a:defRPr>
            </a:lvl8pPr>
            <a:lvl9pPr marL="4209532" indent="-247620"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F1222FFE-3406-324E-8658-C717EA6E986C}" type="slidenum">
              <a:rPr lang="en-GB" sz="1300">
                <a:latin typeface="Calibri" charset="0"/>
              </a:rPr>
              <a:pPr eaLnBrk="1" hangingPunct="1"/>
              <a:t>36</a:t>
            </a:fld>
            <a:endParaRPr lang="en-GB" sz="1300">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4763" indent="-309524" eaLnBrk="0" hangingPunct="0">
              <a:defRPr sz="2600">
                <a:solidFill>
                  <a:schemeClr val="tx1"/>
                </a:solidFill>
                <a:latin typeface="Arial" charset="0"/>
                <a:ea typeface="ＭＳ Ｐゴシック" charset="0"/>
              </a:defRPr>
            </a:lvl2pPr>
            <a:lvl3pPr marL="1238098" indent="-247620" eaLnBrk="0" hangingPunct="0">
              <a:defRPr sz="2600">
                <a:solidFill>
                  <a:schemeClr val="tx1"/>
                </a:solidFill>
                <a:latin typeface="Arial" charset="0"/>
                <a:ea typeface="ＭＳ Ｐゴシック" charset="0"/>
              </a:defRPr>
            </a:lvl3pPr>
            <a:lvl4pPr marL="1733337" indent="-247620" eaLnBrk="0" hangingPunct="0">
              <a:defRPr sz="2600">
                <a:solidFill>
                  <a:schemeClr val="tx1"/>
                </a:solidFill>
                <a:latin typeface="Arial" charset="0"/>
                <a:ea typeface="ＭＳ Ｐゴシック" charset="0"/>
              </a:defRPr>
            </a:lvl4pPr>
            <a:lvl5pPr marL="2228576" indent="-247620" eaLnBrk="0" hangingPunct="0">
              <a:defRPr sz="2600">
                <a:solidFill>
                  <a:schemeClr val="tx1"/>
                </a:solidFill>
                <a:latin typeface="Arial" charset="0"/>
                <a:ea typeface="ＭＳ Ｐゴシック" charset="0"/>
              </a:defRPr>
            </a:lvl5pPr>
            <a:lvl6pPr marL="2723815" indent="-247620" eaLnBrk="0" fontAlgn="base" hangingPunct="0">
              <a:spcBef>
                <a:spcPct val="0"/>
              </a:spcBef>
              <a:spcAft>
                <a:spcPct val="0"/>
              </a:spcAft>
              <a:defRPr sz="2600">
                <a:solidFill>
                  <a:schemeClr val="tx1"/>
                </a:solidFill>
                <a:latin typeface="Arial" charset="0"/>
                <a:ea typeface="ＭＳ Ｐゴシック" charset="0"/>
              </a:defRPr>
            </a:lvl6pPr>
            <a:lvl7pPr marL="3219054" indent="-247620" eaLnBrk="0" fontAlgn="base" hangingPunct="0">
              <a:spcBef>
                <a:spcPct val="0"/>
              </a:spcBef>
              <a:spcAft>
                <a:spcPct val="0"/>
              </a:spcAft>
              <a:defRPr sz="2600">
                <a:solidFill>
                  <a:schemeClr val="tx1"/>
                </a:solidFill>
                <a:latin typeface="Arial" charset="0"/>
                <a:ea typeface="ＭＳ Ｐゴシック" charset="0"/>
              </a:defRPr>
            </a:lvl7pPr>
            <a:lvl8pPr marL="3714293" indent="-247620" eaLnBrk="0" fontAlgn="base" hangingPunct="0">
              <a:spcBef>
                <a:spcPct val="0"/>
              </a:spcBef>
              <a:spcAft>
                <a:spcPct val="0"/>
              </a:spcAft>
              <a:defRPr sz="2600">
                <a:solidFill>
                  <a:schemeClr val="tx1"/>
                </a:solidFill>
                <a:latin typeface="Arial" charset="0"/>
                <a:ea typeface="ＭＳ Ｐゴシック" charset="0"/>
              </a:defRPr>
            </a:lvl8pPr>
            <a:lvl9pPr marL="4209532" indent="-247620"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F1222FFE-3406-324E-8658-C717EA6E986C}" type="slidenum">
              <a:rPr lang="en-GB" sz="1300">
                <a:latin typeface="Calibri" charset="0"/>
              </a:rPr>
              <a:pPr eaLnBrk="1" hangingPunct="1"/>
              <a:t>37</a:t>
            </a:fld>
            <a:endParaRPr lang="en-GB" sz="1300">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83217" y="767596"/>
            <a:ext cx="4732867" cy="383798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4CD82D6-8B86-45C0-99C4-A6197238AD1E}" type="slidenum">
              <a:rPr lang="en-GB" smtClean="0"/>
              <a:pPr>
                <a:defRPr/>
              </a:pPr>
              <a:t>39</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183217" y="767596"/>
            <a:ext cx="4732867" cy="3837980"/>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BB0AD70-166F-4365-8941-777405813C21}" type="slidenum">
              <a:rPr lang="en-GB" smtClean="0"/>
              <a:pPr>
                <a:defRPr/>
              </a:pPr>
              <a:t>40</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183217" y="767596"/>
            <a:ext cx="4732867" cy="3837980"/>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BB0AD70-166F-4365-8941-777405813C21}" type="slidenum">
              <a:rPr lang="en-GB" smtClean="0"/>
              <a:pPr>
                <a:defRPr/>
              </a:pPr>
              <a:t>41</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183217" y="767596"/>
            <a:ext cx="4732867" cy="3837980"/>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BB0AD70-166F-4365-8941-777405813C21}" type="slidenum">
              <a:rPr lang="en-GB" smtClean="0"/>
              <a:pPr>
                <a:defRPr/>
              </a:pPr>
              <a:t>42</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183217" y="767596"/>
            <a:ext cx="4732867" cy="3837980"/>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BB0AD70-166F-4365-8941-777405813C21}" type="slidenum">
              <a:rPr lang="en-GB" smtClean="0"/>
              <a:pPr>
                <a:defRPr/>
              </a:pPr>
              <a:t>43</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183217" y="767596"/>
            <a:ext cx="4732867" cy="3837980"/>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BB0AD70-166F-4365-8941-777405813C21}" type="slidenum">
              <a:rPr lang="en-GB" smtClean="0"/>
              <a:pPr>
                <a:defRPr/>
              </a:pPr>
              <a:t>44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Micronutrient deficiencies relate to mineral and vitamin deficiencies</a:t>
            </a:r>
            <a:endParaRPr lang="en-US" dirty="0"/>
          </a:p>
        </p:txBody>
      </p:sp>
      <p:sp>
        <p:nvSpPr>
          <p:cNvPr id="4" name="Slide Number Placeholder 3"/>
          <p:cNvSpPr>
            <a:spLocks noGrp="1"/>
          </p:cNvSpPr>
          <p:nvPr>
            <p:ph type="sldNum" sz="quarter" idx="10"/>
          </p:nvPr>
        </p:nvSpPr>
        <p:spPr/>
        <p:txBody>
          <a:bodyPr/>
          <a:lstStyle/>
          <a:p>
            <a:pPr>
              <a:defRPr/>
            </a:pPr>
            <a:fld id="{CCE89539-A7FF-4418-9018-94B0E4FF3C48}" type="slidenum">
              <a:rPr lang="en-GB" smtClean="0"/>
              <a:pPr>
                <a:defRPr/>
              </a:pPr>
              <a:t>4</a:t>
            </a:fld>
            <a:endParaRPr lang="en-GB"/>
          </a:p>
        </p:txBody>
      </p:sp>
    </p:spTree>
    <p:extLst>
      <p:ext uri="{BB962C8B-B14F-4D97-AF65-F5344CB8AC3E}">
        <p14:creationId xmlns:p14="http://schemas.microsoft.com/office/powerpoint/2010/main" val="22056748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183217" y="767596"/>
            <a:ext cx="4732867" cy="3837980"/>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BB0AD70-166F-4365-8941-777405813C21}" type="slidenum">
              <a:rPr lang="en-GB" smtClean="0"/>
              <a:pPr>
                <a:defRPr/>
              </a:pPr>
              <a:t>45</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183217" y="767596"/>
            <a:ext cx="4732867" cy="3837980"/>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BB0AD70-166F-4365-8941-777405813C21}" type="slidenum">
              <a:rPr lang="en-GB" smtClean="0"/>
              <a:pPr>
                <a:defRPr/>
              </a:pPr>
              <a:t>46</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June 2013, the governments</a:t>
            </a:r>
            <a:r>
              <a:rPr lang="en-GB" baseline="0" dirty="0" smtClean="0"/>
              <a:t> of the UK and Brazil, together with CIFF (the Children's Investment fund Foundation) co-hosted a high-level meeting: </a:t>
            </a:r>
            <a:r>
              <a:rPr lang="en-GB" sz="1300" i="1" dirty="0"/>
              <a:t>Nutrition for Growth: Beating Hunger through Business and Science.</a:t>
            </a:r>
            <a:endParaRPr lang="en-GB" sz="1300" dirty="0"/>
          </a:p>
          <a:p>
            <a:pPr defTabSz="495239" eaLnBrk="1" fontAlgn="auto" hangingPunct="1">
              <a:spcBef>
                <a:spcPts val="0"/>
              </a:spcBef>
              <a:spcAft>
                <a:spcPts val="0"/>
              </a:spcAft>
              <a:defRPr/>
            </a:pPr>
            <a:r>
              <a:rPr lang="en-GB" i="0" dirty="0" smtClean="0"/>
              <a:t>The Compact was endorsed by 94 stakeholders, including 19 donors and development agencies.</a:t>
            </a:r>
          </a:p>
          <a:p>
            <a:pPr defTabSz="495239" eaLnBrk="1" fontAlgn="auto" hangingPunct="1">
              <a:spcBef>
                <a:spcPts val="0"/>
              </a:spcBef>
              <a:spcAft>
                <a:spcPts val="0"/>
              </a:spcAft>
              <a:defRPr/>
            </a:pPr>
            <a:r>
              <a:rPr lang="en-GB" i="0" dirty="0" smtClean="0"/>
              <a:t>&gt;&gt;&gt; </a:t>
            </a:r>
            <a:r>
              <a:rPr lang="en-GB" sz="1300" dirty="0"/>
              <a:t>new commitments of up to GBP </a:t>
            </a:r>
            <a:r>
              <a:rPr lang="en-GB" sz="1300" b="1" dirty="0"/>
              <a:t>£2.7 billion </a:t>
            </a:r>
            <a:r>
              <a:rPr lang="en-GB" sz="1300" dirty="0"/>
              <a:t>(USD $4.15 billion) to tackle undernutrition up to 2020.</a:t>
            </a:r>
          </a:p>
          <a:p>
            <a:pPr defTabSz="495239" eaLnBrk="1" fontAlgn="auto" hangingPunct="1">
              <a:spcBef>
                <a:spcPts val="0"/>
              </a:spcBef>
              <a:spcAft>
                <a:spcPts val="0"/>
              </a:spcAft>
              <a:defRPr/>
            </a:pPr>
            <a:r>
              <a:rPr lang="en-GB" sz="1300" dirty="0"/>
              <a:t>Commissioner </a:t>
            </a:r>
            <a:r>
              <a:rPr lang="en-GB" sz="1300" dirty="0" err="1"/>
              <a:t>Piebalgs</a:t>
            </a:r>
            <a:r>
              <a:rPr lang="en-GB" sz="1300" dirty="0"/>
              <a:t> announced that the EU would spend €3.5 billion between 2014-2020 on improving nutrition.</a:t>
            </a:r>
          </a:p>
          <a:p>
            <a:pPr defTabSz="495239" eaLnBrk="1" fontAlgn="auto" hangingPunct="1">
              <a:spcBef>
                <a:spcPts val="0"/>
              </a:spcBef>
              <a:spcAft>
                <a:spcPts val="0"/>
              </a:spcAft>
              <a:defRPr/>
            </a:pPr>
            <a:r>
              <a:rPr lang="en-GB" sz="1300" dirty="0"/>
              <a:t>The June event also resulted in a commitment to Launch an </a:t>
            </a:r>
            <a:r>
              <a:rPr lang="en-GB" sz="1300" b="1" dirty="0"/>
              <a:t>annual </a:t>
            </a:r>
            <a:r>
              <a:rPr lang="en-GB" sz="1300" b="1" dirty="0" smtClean="0"/>
              <a:t>Global Nutrition </a:t>
            </a:r>
            <a:r>
              <a:rPr lang="en-GB" sz="1300" b="1" dirty="0"/>
              <a:t>Report </a:t>
            </a:r>
            <a:r>
              <a:rPr lang="en-GB" sz="1300" dirty="0" smtClean="0"/>
              <a:t>from </a:t>
            </a:r>
            <a:r>
              <a:rPr lang="en-GB" sz="1300" dirty="0"/>
              <a:t>2014. How this will work, in terms of data required, organisation, and production, is under discussion currently, and the EC is very closely involved with regard to supporting countries to produce reliable and relevant data.</a:t>
            </a:r>
            <a:endParaRPr lang="en-GB" i="0" dirty="0"/>
          </a:p>
        </p:txBody>
      </p:sp>
      <p:sp>
        <p:nvSpPr>
          <p:cNvPr id="4" name="Slide Number Placeholder 3"/>
          <p:cNvSpPr>
            <a:spLocks noGrp="1"/>
          </p:cNvSpPr>
          <p:nvPr>
            <p:ph type="sldNum" sz="quarter" idx="10"/>
          </p:nvPr>
        </p:nvSpPr>
        <p:spPr/>
        <p:txBody>
          <a:bodyPr/>
          <a:lstStyle/>
          <a:p>
            <a:fld id="{937D0015-70D3-0747-9B87-DDA5B0824919}" type="slidenum">
              <a:rPr lang="en-GB" smtClean="0"/>
              <a:t>48</a:t>
            </a:fld>
            <a:endParaRPr lang="en-GB"/>
          </a:p>
        </p:txBody>
      </p:sp>
    </p:spTree>
    <p:extLst>
      <p:ext uri="{BB962C8B-B14F-4D97-AF65-F5344CB8AC3E}">
        <p14:creationId xmlns:p14="http://schemas.microsoft.com/office/powerpoint/2010/main" val="1245449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163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Espace réservé du numéro de diapositive 3"/>
          <p:cNvSpPr>
            <a:spLocks noGrp="1"/>
          </p:cNvSpPr>
          <p:nvPr>
            <p:ph type="sldNum" sz="quarter" idx="5"/>
          </p:nvPr>
        </p:nvSpPr>
        <p:spPr/>
        <p:txBody>
          <a:bodyPr/>
          <a:lstStyle/>
          <a:p>
            <a:pPr>
              <a:defRPr/>
            </a:pPr>
            <a:fld id="{B930AC47-EB3F-4131-BAF3-C5025EBCF5C0}"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Each of these children is 3 years old. </a:t>
            </a:r>
            <a:r>
              <a:rPr lang="en-GB" sz="1200" kern="1200" dirty="0" err="1" smtClean="0">
                <a:solidFill>
                  <a:schemeClr val="tx1"/>
                </a:solidFill>
                <a:latin typeface="+mn-lt"/>
                <a:ea typeface="+mn-ea"/>
                <a:cs typeface="+mn-cs"/>
              </a:rPr>
              <a:t>Roshani</a:t>
            </a:r>
            <a:r>
              <a:rPr lang="en-GB" sz="1200" kern="1200" dirty="0" smtClean="0">
                <a:solidFill>
                  <a:schemeClr val="tx1"/>
                </a:solidFill>
                <a:latin typeface="+mn-lt"/>
                <a:ea typeface="+mn-ea"/>
                <a:cs typeface="+mn-cs"/>
              </a:rPr>
              <a:t> on the left is 16cm shorter than </a:t>
            </a:r>
            <a:r>
              <a:rPr lang="en-GB" sz="1200" kern="1200" dirty="0" err="1" smtClean="0">
                <a:solidFill>
                  <a:schemeClr val="tx1"/>
                </a:solidFill>
                <a:latin typeface="+mn-lt"/>
                <a:ea typeface="+mn-ea"/>
                <a:cs typeface="+mn-cs"/>
              </a:rPr>
              <a:t>Sonam</a:t>
            </a:r>
            <a:r>
              <a:rPr lang="en-GB" sz="1200" kern="1200" dirty="0" smtClean="0">
                <a:solidFill>
                  <a:schemeClr val="tx1"/>
                </a:solidFill>
                <a:latin typeface="+mn-lt"/>
                <a:ea typeface="+mn-ea"/>
                <a:cs typeface="+mn-cs"/>
              </a:rPr>
              <a:t> on the right and the chances of </a:t>
            </a:r>
            <a:r>
              <a:rPr lang="en-GB" sz="1200" kern="1200" dirty="0" err="1" smtClean="0">
                <a:solidFill>
                  <a:schemeClr val="tx1"/>
                </a:solidFill>
                <a:latin typeface="+mn-lt"/>
                <a:ea typeface="+mn-ea"/>
                <a:cs typeface="+mn-cs"/>
              </a:rPr>
              <a:t>Roshani</a:t>
            </a:r>
            <a:r>
              <a:rPr lang="en-GB" sz="1200" kern="1200" dirty="0" smtClean="0">
                <a:solidFill>
                  <a:schemeClr val="tx1"/>
                </a:solidFill>
                <a:latin typeface="+mn-lt"/>
                <a:ea typeface="+mn-ea"/>
                <a:cs typeface="+mn-cs"/>
              </a:rPr>
              <a:t> being this short naturally is less than 3 in 100.</a:t>
            </a:r>
          </a:p>
          <a:p>
            <a:r>
              <a:rPr lang="en-GB" sz="1200" kern="1200" dirty="0" smtClean="0">
                <a:solidFill>
                  <a:schemeClr val="tx1"/>
                </a:solidFill>
                <a:latin typeface="+mn-lt"/>
                <a:ea typeface="+mn-ea"/>
                <a:cs typeface="+mn-cs"/>
              </a:rPr>
              <a:t>The point is that nutrition</a:t>
            </a:r>
            <a:r>
              <a:rPr lang="en-GB" sz="1200" kern="1200" baseline="0" dirty="0" smtClean="0">
                <a:solidFill>
                  <a:schemeClr val="tx1"/>
                </a:solidFill>
                <a:latin typeface="+mn-lt"/>
                <a:ea typeface="+mn-ea"/>
                <a:cs typeface="+mn-cs"/>
              </a:rPr>
              <a:t> and assessing the extent of undernutrition is not very obvious. We need to look for it to see it often (</a:t>
            </a:r>
            <a:endParaRPr lang="en-GB" dirty="0"/>
          </a:p>
        </p:txBody>
      </p:sp>
      <p:sp>
        <p:nvSpPr>
          <p:cNvPr id="4" name="Slide Number Placeholder 3"/>
          <p:cNvSpPr>
            <a:spLocks noGrp="1"/>
          </p:cNvSpPr>
          <p:nvPr>
            <p:ph type="sldNum" sz="quarter" idx="10"/>
          </p:nvPr>
        </p:nvSpPr>
        <p:spPr/>
        <p:txBody>
          <a:bodyPr/>
          <a:lstStyle/>
          <a:p>
            <a:pPr>
              <a:defRPr/>
            </a:pPr>
            <a:fld id="{CCE89539-A7FF-4418-9018-94B0E4FF3C48}" type="slidenum">
              <a:rPr lang="en-GB" smtClean="0"/>
              <a:pPr>
                <a:defRPr/>
              </a:pPr>
              <a:t>6</a:t>
            </a:fld>
            <a:endParaRPr lang="en-GB"/>
          </a:p>
        </p:txBody>
      </p:sp>
    </p:spTree>
    <p:extLst>
      <p:ext uri="{BB962C8B-B14F-4D97-AF65-F5344CB8AC3E}">
        <p14:creationId xmlns:p14="http://schemas.microsoft.com/office/powerpoint/2010/main" val="3924658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174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GB" dirty="0" smtClean="0"/>
              <a:t>Other terms you might come across:</a:t>
            </a:r>
            <a:r>
              <a:rPr lang="en-GB" baseline="0" dirty="0" smtClean="0"/>
              <a:t> </a:t>
            </a:r>
          </a:p>
          <a:p>
            <a:r>
              <a:rPr lang="en-GB" baseline="0" dirty="0" smtClean="0"/>
              <a:t>	acute/chronic</a:t>
            </a:r>
            <a:br>
              <a:rPr lang="en-GB" baseline="0" dirty="0" smtClean="0"/>
            </a:br>
            <a:r>
              <a:rPr lang="en-GB" baseline="0" dirty="0" smtClean="0"/>
              <a:t>	GAM, SAM</a:t>
            </a:r>
          </a:p>
          <a:p>
            <a:r>
              <a:rPr lang="en-GB" baseline="0" dirty="0" smtClean="0"/>
              <a:t>	Marasmus / kwashiorkor	</a:t>
            </a:r>
          </a:p>
          <a:p>
            <a:endParaRPr lang="fr-FR" dirty="0" smtClean="0"/>
          </a:p>
          <a:p>
            <a:r>
              <a:rPr lang="fr-FR" dirty="0" smtClean="0"/>
              <a:t>CLICK</a:t>
            </a:r>
          </a:p>
          <a:p>
            <a:r>
              <a:rPr lang="fr-FR" dirty="0" smtClean="0"/>
              <a:t>In </a:t>
            </a:r>
            <a:r>
              <a:rPr lang="fr-FR" dirty="0" err="1" smtClean="0"/>
              <a:t>fact</a:t>
            </a:r>
            <a:r>
              <a:rPr lang="fr-FR" dirty="0" smtClean="0"/>
              <a:t>, </a:t>
            </a:r>
            <a:r>
              <a:rPr lang="fr-FR" dirty="0" err="1" smtClean="0"/>
              <a:t>these</a:t>
            </a:r>
            <a:r>
              <a:rPr lang="fr-FR" dirty="0" smtClean="0"/>
              <a:t> </a:t>
            </a:r>
            <a:r>
              <a:rPr lang="fr-FR" dirty="0" err="1" smtClean="0"/>
              <a:t>categories</a:t>
            </a:r>
            <a:r>
              <a:rPr lang="fr-FR" dirty="0" smtClean="0"/>
              <a:t> </a:t>
            </a:r>
            <a:r>
              <a:rPr lang="fr-FR" dirty="0" err="1" smtClean="0"/>
              <a:t>overlap</a:t>
            </a:r>
            <a:r>
              <a:rPr lang="fr-FR" baseline="0" dirty="0" smtClean="0"/>
              <a:t> – </a:t>
            </a:r>
            <a:r>
              <a:rPr lang="fr-FR" baseline="0" dirty="0" err="1" smtClean="0"/>
              <a:t>wasting</a:t>
            </a:r>
            <a:r>
              <a:rPr lang="fr-FR" baseline="0" dirty="0" smtClean="0"/>
              <a:t> and </a:t>
            </a:r>
            <a:r>
              <a:rPr lang="fr-FR" baseline="0" dirty="0" err="1" smtClean="0"/>
              <a:t>stunting</a:t>
            </a:r>
            <a:r>
              <a:rPr lang="fr-FR" baseline="0" dirty="0" smtClean="0"/>
              <a:t> </a:t>
            </a:r>
            <a:r>
              <a:rPr lang="fr-FR" baseline="0" dirty="0" err="1" smtClean="0"/>
              <a:t>often</a:t>
            </a:r>
            <a:r>
              <a:rPr lang="fr-FR" baseline="0" dirty="0" smtClean="0"/>
              <a:t> </a:t>
            </a:r>
            <a:r>
              <a:rPr lang="fr-FR" baseline="0" dirty="0" err="1" smtClean="0"/>
              <a:t>co-exist</a:t>
            </a:r>
            <a:r>
              <a:rPr lang="fr-FR" baseline="0" dirty="0" smtClean="0"/>
              <a:t> in the </a:t>
            </a:r>
            <a:r>
              <a:rPr lang="fr-FR" baseline="0" dirty="0" err="1" smtClean="0"/>
              <a:t>same</a:t>
            </a:r>
            <a:r>
              <a:rPr lang="fr-FR" baseline="0" dirty="0" smtClean="0"/>
              <a:t> </a:t>
            </a:r>
            <a:r>
              <a:rPr lang="fr-FR" baseline="0" dirty="0" err="1" smtClean="0"/>
              <a:t>child</a:t>
            </a:r>
            <a:r>
              <a:rPr lang="fr-FR" baseline="0" dirty="0" smtClean="0"/>
              <a:t>; and </a:t>
            </a:r>
            <a:r>
              <a:rPr lang="fr-FR" baseline="0" dirty="0" err="1" smtClean="0"/>
              <a:t>micronutrient</a:t>
            </a:r>
            <a:r>
              <a:rPr lang="fr-FR" baseline="0" dirty="0" smtClean="0"/>
              <a:t> </a:t>
            </a:r>
            <a:r>
              <a:rPr lang="fr-FR" baseline="0" dirty="0" err="1" smtClean="0"/>
              <a:t>deficiencies</a:t>
            </a:r>
            <a:r>
              <a:rPr lang="fr-FR" baseline="0" dirty="0" smtClean="0"/>
              <a:t> </a:t>
            </a:r>
            <a:r>
              <a:rPr lang="fr-FR" baseline="0" dirty="0" err="1" smtClean="0"/>
              <a:t>would</a:t>
            </a:r>
            <a:r>
              <a:rPr lang="fr-FR" baseline="0" dirty="0" smtClean="0"/>
              <a:t> </a:t>
            </a:r>
            <a:r>
              <a:rPr lang="fr-FR" baseline="0" dirty="0" err="1" smtClean="0"/>
              <a:t>almost</a:t>
            </a:r>
            <a:r>
              <a:rPr lang="fr-FR" baseline="0" dirty="0" smtClean="0"/>
              <a:t> </a:t>
            </a:r>
            <a:r>
              <a:rPr lang="fr-FR" baseline="0" dirty="0" err="1" smtClean="0"/>
              <a:t>certainly</a:t>
            </a:r>
            <a:r>
              <a:rPr lang="fr-FR" baseline="0" dirty="0" smtClean="0"/>
              <a:t> </a:t>
            </a:r>
            <a:r>
              <a:rPr lang="fr-FR" baseline="0" dirty="0" err="1" smtClean="0"/>
              <a:t>be</a:t>
            </a:r>
            <a:r>
              <a:rPr lang="fr-FR" baseline="0" dirty="0" smtClean="0"/>
              <a:t> </a:t>
            </a:r>
            <a:r>
              <a:rPr lang="fr-FR" baseline="0" dirty="0" err="1" smtClean="0"/>
              <a:t>found</a:t>
            </a:r>
            <a:r>
              <a:rPr lang="fr-FR" baseline="0" dirty="0" smtClean="0"/>
              <a:t> in all </a:t>
            </a:r>
            <a:r>
              <a:rPr lang="fr-FR" baseline="0" dirty="0" err="1" smtClean="0"/>
              <a:t>malnourished</a:t>
            </a:r>
            <a:r>
              <a:rPr lang="fr-FR" baseline="0" dirty="0" smtClean="0"/>
              <a:t> </a:t>
            </a:r>
            <a:r>
              <a:rPr lang="fr-FR" baseline="0" dirty="0" err="1" smtClean="0"/>
              <a:t>individuals</a:t>
            </a:r>
            <a:r>
              <a:rPr lang="fr-FR" baseline="0" dirty="0" smtClean="0"/>
              <a:t> – </a:t>
            </a:r>
            <a:r>
              <a:rPr lang="fr-FR" baseline="0" dirty="0" err="1" smtClean="0"/>
              <a:t>whether</a:t>
            </a:r>
            <a:r>
              <a:rPr lang="fr-FR" baseline="0" dirty="0" smtClean="0"/>
              <a:t> </a:t>
            </a:r>
            <a:r>
              <a:rPr lang="fr-FR" baseline="0" dirty="0" err="1" smtClean="0"/>
              <a:t>they</a:t>
            </a:r>
            <a:r>
              <a:rPr lang="fr-FR" baseline="0" dirty="0" smtClean="0"/>
              <a:t> are </a:t>
            </a:r>
            <a:r>
              <a:rPr lang="fr-FR" baseline="0" dirty="0" err="1" smtClean="0"/>
              <a:t>under</a:t>
            </a:r>
            <a:r>
              <a:rPr lang="fr-FR" baseline="0" dirty="0" smtClean="0"/>
              <a:t> </a:t>
            </a:r>
            <a:r>
              <a:rPr lang="fr-FR" baseline="0" dirty="0" err="1" smtClean="0"/>
              <a:t>nourished</a:t>
            </a:r>
            <a:r>
              <a:rPr lang="fr-FR" baseline="0" dirty="0" smtClean="0"/>
              <a:t> or </a:t>
            </a:r>
            <a:r>
              <a:rPr lang="fr-FR" baseline="0" dirty="0" err="1" smtClean="0"/>
              <a:t>overnourished</a:t>
            </a:r>
            <a:endParaRPr lang="fr-FR" dirty="0" smtClean="0"/>
          </a:p>
          <a:p>
            <a:r>
              <a:rPr lang="en-GB" baseline="0" dirty="0" smtClean="0"/>
              <a:t>	</a:t>
            </a:r>
            <a:endParaRPr lang="en-GB" dirty="0" smtClean="0"/>
          </a:p>
        </p:txBody>
      </p:sp>
      <p:sp>
        <p:nvSpPr>
          <p:cNvPr id="4" name="Espace réservé du numéro de diapositive 3"/>
          <p:cNvSpPr>
            <a:spLocks noGrp="1"/>
          </p:cNvSpPr>
          <p:nvPr>
            <p:ph type="sldNum" sz="quarter" idx="5"/>
          </p:nvPr>
        </p:nvSpPr>
        <p:spPr/>
        <p:txBody>
          <a:bodyPr/>
          <a:lstStyle/>
          <a:p>
            <a:pPr>
              <a:defRPr/>
            </a:pPr>
            <a:fld id="{93DF179A-BFFB-456F-A4FE-000AA389A5F6}"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153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GB" dirty="0" smtClean="0"/>
              <a:t>Wasting represents about 1,600,000 children</a:t>
            </a:r>
            <a:r>
              <a:rPr lang="en-GB" baseline="0" dirty="0" smtClean="0"/>
              <a:t> (2012) and stunting 6,130,000 children (2012)</a:t>
            </a:r>
            <a:endParaRPr lang="en-GB" dirty="0" smtClean="0"/>
          </a:p>
          <a:p>
            <a:r>
              <a:rPr lang="en-GB" dirty="0" smtClean="0"/>
              <a:t>Stunting in Ethiopia higher than</a:t>
            </a:r>
            <a:r>
              <a:rPr lang="en-GB" baseline="0" dirty="0" smtClean="0"/>
              <a:t> the E &amp; S Africa average. </a:t>
            </a:r>
            <a:r>
              <a:rPr lang="en-GB" dirty="0" smtClean="0"/>
              <a:t>Considerable regional disparities in Ethiopia: rising to over 52% in </a:t>
            </a:r>
            <a:r>
              <a:rPr lang="en-GB" dirty="0" err="1" smtClean="0"/>
              <a:t>Amhara</a:t>
            </a:r>
            <a:r>
              <a:rPr lang="en-GB" dirty="0" smtClean="0"/>
              <a:t>,</a:t>
            </a:r>
            <a:r>
              <a:rPr lang="en-GB" baseline="0" dirty="0" smtClean="0"/>
              <a:t> 44% IN SNNPR and 41% in </a:t>
            </a:r>
            <a:r>
              <a:rPr lang="en-GB" baseline="0" dirty="0" err="1" smtClean="0"/>
              <a:t>Oromia</a:t>
            </a:r>
            <a:r>
              <a:rPr lang="en-GB" baseline="0" dirty="0" smtClean="0"/>
              <a:t> (DHS 2011).  Almost half the children in the poorest quintile are stunted.  67% of the adult population in Ethiopia suffered from stunting as a child (Cost of Hunger Study)</a:t>
            </a:r>
            <a:endParaRPr lang="en-GB" dirty="0" smtClean="0"/>
          </a:p>
        </p:txBody>
      </p:sp>
      <p:sp>
        <p:nvSpPr>
          <p:cNvPr id="4" name="Espace réservé du numéro de diapositive 3"/>
          <p:cNvSpPr>
            <a:spLocks noGrp="1"/>
          </p:cNvSpPr>
          <p:nvPr>
            <p:ph type="sldNum" sz="quarter" idx="5"/>
          </p:nvPr>
        </p:nvSpPr>
        <p:spPr/>
        <p:txBody>
          <a:bodyPr/>
          <a:lstStyle/>
          <a:p>
            <a:pPr>
              <a:defRPr/>
            </a:pPr>
            <a:fld id="{392DA819-E214-40B8-B05A-0A4AA5B61AE7}"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69% wasted children are found in Asia</a:t>
            </a:r>
          </a:p>
          <a:p>
            <a:r>
              <a:rPr lang="en-GB" dirty="0" smtClean="0"/>
              <a:t>55% of all wasted children in</a:t>
            </a:r>
            <a:r>
              <a:rPr lang="en-GB" baseline="0" dirty="0" smtClean="0"/>
              <a:t> the world</a:t>
            </a:r>
            <a:r>
              <a:rPr lang="en-GB" dirty="0" smtClean="0"/>
              <a:t> live in only 9 countries: India, Bangladesh, Niger, Sudan,</a:t>
            </a:r>
            <a:r>
              <a:rPr lang="en-GB" baseline="0" dirty="0" smtClean="0"/>
              <a:t> S Sudan,</a:t>
            </a:r>
            <a:r>
              <a:rPr lang="en-GB" dirty="0" smtClean="0"/>
              <a:t> Chad, Djibouti</a:t>
            </a:r>
            <a:r>
              <a:rPr lang="en-GB" baseline="0" dirty="0" smtClean="0"/>
              <a:t>, Timor </a:t>
            </a:r>
            <a:r>
              <a:rPr lang="en-GB" baseline="0" dirty="0" err="1" smtClean="0"/>
              <a:t>L’Este</a:t>
            </a:r>
            <a:r>
              <a:rPr lang="en-GB" baseline="0" dirty="0" smtClean="0"/>
              <a:t>, Papua New Guinea</a:t>
            </a:r>
            <a:endParaRPr lang="en-GB" dirty="0"/>
          </a:p>
        </p:txBody>
      </p:sp>
      <p:sp>
        <p:nvSpPr>
          <p:cNvPr id="4" name="Slide Number Placeholder 3"/>
          <p:cNvSpPr>
            <a:spLocks noGrp="1"/>
          </p:cNvSpPr>
          <p:nvPr>
            <p:ph type="sldNum" sz="quarter" idx="10"/>
          </p:nvPr>
        </p:nvSpPr>
        <p:spPr/>
        <p:txBody>
          <a:bodyPr/>
          <a:lstStyle/>
          <a:p>
            <a:pPr>
              <a:defRPr/>
            </a:pPr>
            <a:fld id="{CCE89539-A7FF-4418-9018-94B0E4FF3C48}" type="slidenum">
              <a:rPr lang="en-GB" smtClean="0"/>
              <a:pPr>
                <a:defRPr/>
              </a:pPr>
              <a:t>10</a:t>
            </a:fld>
            <a:endParaRPr lang="en-GB"/>
          </a:p>
        </p:txBody>
      </p:sp>
    </p:spTree>
    <p:extLst>
      <p:ext uri="{BB962C8B-B14F-4D97-AF65-F5344CB8AC3E}">
        <p14:creationId xmlns:p14="http://schemas.microsoft.com/office/powerpoint/2010/main" val="413051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0BCBDE4-A8FC-443C-96BB-2133FA5B4DA2}" type="datetimeFigureOut">
              <a:rPr lang="en-GB"/>
              <a:pPr>
                <a:defRPr/>
              </a:pPr>
              <a:t>01/07/2014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2597E80-2080-4659-8614-483BE4FED6E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E048A84-BEC0-45DC-B398-034676A20BAF}" type="datetimeFigureOut">
              <a:rPr lang="en-GB"/>
              <a:pPr>
                <a:defRPr/>
              </a:pPr>
              <a:t>01/07/2014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7E0CEF5-0CE5-4C87-A729-A5B50809904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CD79C4F-D47A-4938-BCEC-14C1235E5301}" type="datetimeFigureOut">
              <a:rPr lang="en-GB"/>
              <a:pPr>
                <a:defRPr/>
              </a:pPr>
              <a:t>01/07/2014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178B7EE-C23C-4C44-961B-97BC4CECC6E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1A6E6A5-74F9-4B68-938E-5C9D0730C75C}" type="datetimeFigureOut">
              <a:rPr lang="en-GB"/>
              <a:pPr>
                <a:defRPr/>
              </a:pPr>
              <a:t>01/07/2014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7E2446F-9585-430C-8447-6424739E042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F070A1-7C6B-4E5D-8A7B-D8DB3FC4A2EC}" type="datetimeFigureOut">
              <a:rPr lang="en-GB"/>
              <a:pPr>
                <a:defRPr/>
              </a:pPr>
              <a:t>01/07/2014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28C3BDA-AEBE-402A-AD0A-2093E108BCC8}"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A3A6361-A07F-4A0C-91C4-CDBB562C4765}" type="datetimeFigureOut">
              <a:rPr lang="en-GB"/>
              <a:pPr>
                <a:defRPr/>
              </a:pPr>
              <a:t>01/07/2014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F06795F-5DAB-4774-ABE1-F1C11189DBE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1D99B6A-FA0D-4B97-8F85-ABB3E1D9848C}" type="datetimeFigureOut">
              <a:rPr lang="en-GB"/>
              <a:pPr>
                <a:defRPr/>
              </a:pPr>
              <a:t>01/07/2014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0D340E6C-7BCE-4F1D-A6F4-3E04826BC41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9D40997-E097-440A-9767-78A26D2F2731}" type="datetimeFigureOut">
              <a:rPr lang="en-GB"/>
              <a:pPr>
                <a:defRPr/>
              </a:pPr>
              <a:t>01/07/2014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67A53E4-6139-4AC5-82C1-B393B7D83CB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141C4C-B958-4BDC-83BB-317BB7CB0D58}" type="datetimeFigureOut">
              <a:rPr lang="en-GB"/>
              <a:pPr>
                <a:defRPr/>
              </a:pPr>
              <a:t>01/07/2014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EF3EEC5-2C22-4234-B379-678E3E6269D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E54DF9-CB4C-4645-9A25-214A06ED4113}" type="datetimeFigureOut">
              <a:rPr lang="en-GB"/>
              <a:pPr>
                <a:defRPr/>
              </a:pPr>
              <a:t>01/07/2014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B55AFA9-E994-4F8B-932D-79FA8960E39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0A9E15-EE1C-4895-B6C7-8A486CA86880}" type="datetimeFigureOut">
              <a:rPr lang="en-GB"/>
              <a:pPr>
                <a:defRPr/>
              </a:pPr>
              <a:t>01/07/2014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BF4EEE9-8530-4001-AF77-9BB3E9A606D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03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748"/>
            <a:ext cx="2133600" cy="36433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5D1F0AF-B442-4FDF-9C02-FFFB7091BC33}" type="datetimeFigureOut">
              <a:rPr lang="en-GB"/>
              <a:pPr>
                <a:defRPr/>
              </a:pPr>
              <a:t>01/07/2014</a:t>
            </a:fld>
            <a:endParaRPr lang="en-GB"/>
          </a:p>
        </p:txBody>
      </p:sp>
      <p:sp>
        <p:nvSpPr>
          <p:cNvPr id="5" name="Footer Placeholder 4"/>
          <p:cNvSpPr>
            <a:spLocks noGrp="1"/>
          </p:cNvSpPr>
          <p:nvPr>
            <p:ph type="ftr" sz="quarter" idx="3"/>
          </p:nvPr>
        </p:nvSpPr>
        <p:spPr>
          <a:xfrm>
            <a:off x="3124200" y="6356748"/>
            <a:ext cx="2895600" cy="36433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748"/>
            <a:ext cx="2133600" cy="36433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5F1308A-9194-4A3A-8CD8-D8087B077B6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t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3" name="Picture 7" descr="DSCF2418small"/>
          <p:cNvPicPr>
            <a:picLocks noChangeAspect="1" noChangeArrowheads="1"/>
          </p:cNvPicPr>
          <p:nvPr/>
        </p:nvPicPr>
        <p:blipFill>
          <a:blip r:embed="rId3">
            <a:lum bright="12000" contrast="-10000"/>
            <a:extLst>
              <a:ext uri="{28A0092B-C50C-407E-A947-70E740481C1C}">
                <a14:useLocalDpi xmlns:a14="http://schemas.microsoft.com/office/drawing/2010/main" val="0"/>
              </a:ext>
            </a:extLst>
          </a:blip>
          <a:srcRect/>
          <a:stretch>
            <a:fillRect/>
          </a:stretch>
        </p:blipFill>
        <p:spPr bwMode="auto">
          <a:xfrm>
            <a:off x="-396873" y="0"/>
            <a:ext cx="10233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ext Box 4"/>
          <p:cNvSpPr txBox="1">
            <a:spLocks noChangeArrowheads="1"/>
          </p:cNvSpPr>
          <p:nvPr/>
        </p:nvSpPr>
        <p:spPr bwMode="auto">
          <a:xfrm>
            <a:off x="827093" y="692153"/>
            <a:ext cx="72733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3600" b="1" dirty="0" smtClean="0">
                <a:effectLst>
                  <a:outerShdw blurRad="38100" dist="38100" dir="2700000" algn="tl">
                    <a:srgbClr val="DDDDDD"/>
                  </a:outerShdw>
                </a:effectLst>
              </a:rPr>
              <a:t>EU+ Ethiopia</a:t>
            </a:r>
          </a:p>
          <a:p>
            <a:pPr algn="ctr">
              <a:spcBef>
                <a:spcPct val="50000"/>
              </a:spcBef>
            </a:pPr>
            <a:r>
              <a:rPr lang="en-US" sz="3600" b="1" dirty="0" smtClean="0">
                <a:effectLst>
                  <a:outerShdw blurRad="38100" dist="38100" dir="2700000" algn="tl">
                    <a:srgbClr val="DDDDDD"/>
                  </a:outerShdw>
                </a:effectLst>
              </a:rPr>
              <a:t>Nutrition: An Overview</a:t>
            </a:r>
          </a:p>
          <a:p>
            <a:pPr algn="ctr">
              <a:spcBef>
                <a:spcPct val="50000"/>
              </a:spcBef>
            </a:pPr>
            <a:r>
              <a:rPr lang="en-US" sz="2400" b="1" dirty="0" smtClean="0">
                <a:effectLst>
                  <a:outerShdw blurRad="38100" dist="38100" dir="2700000" algn="tl">
                    <a:srgbClr val="DDDDDD"/>
                  </a:outerShdw>
                </a:effectLst>
              </a:rPr>
              <a:t>Nigel Nicholson EC Nutrition Advisory Service</a:t>
            </a:r>
            <a:endParaRPr lang="en-US" sz="2400" b="1" dirty="0">
              <a:effectLst>
                <a:outerShdw blurRad="38100" dist="38100" dir="2700000" algn="tl">
                  <a:srgbClr val="DDDDDD"/>
                </a:outerShdw>
              </a:effectLst>
            </a:endParaRPr>
          </a:p>
          <a:p>
            <a:pPr algn="ctr">
              <a:spcBef>
                <a:spcPct val="50000"/>
              </a:spcBef>
            </a:pPr>
            <a:endParaRPr lang="en-US" sz="3600" b="1" dirty="0">
              <a:effectLst>
                <a:outerShdw blurRad="38100" dist="38100" dir="2700000" algn="tl">
                  <a:srgbClr val="DDDDDD"/>
                </a:outerShdw>
              </a:effectLst>
            </a:endParaRPr>
          </a:p>
          <a:p>
            <a:pPr algn="ctr">
              <a:spcBef>
                <a:spcPct val="50000"/>
              </a:spcBef>
            </a:pPr>
            <a:endParaRPr lang="fr-FR" sz="1200" b="1" dirty="0">
              <a:effectLst>
                <a:outerShdw blurRad="38100" dist="38100" dir="2700000" algn="tl">
                  <a:srgbClr val="DDDDDD"/>
                </a:outerShdw>
              </a:effectLst>
            </a:endParaRPr>
          </a:p>
          <a:p>
            <a:pPr algn="ctr">
              <a:spcBef>
                <a:spcPct val="50000"/>
              </a:spcBef>
            </a:pPr>
            <a:endParaRPr lang="fr-FR" sz="1200" b="1" dirty="0">
              <a:effectLst>
                <a:outerShdw blurRad="38100" dist="38100" dir="2700000" algn="tl">
                  <a:srgbClr val="DDDDDD"/>
                </a:outerShdw>
              </a:effectLst>
            </a:endParaRPr>
          </a:p>
          <a:p>
            <a:pPr algn="ctr">
              <a:spcBef>
                <a:spcPct val="50000"/>
              </a:spcBef>
            </a:pPr>
            <a:endParaRPr lang="fr-FR" sz="1200" b="1" dirty="0">
              <a:effectLst>
                <a:outerShdw blurRad="38100" dist="38100" dir="2700000" algn="tl">
                  <a:srgbClr val="DDDDDD"/>
                </a:outerShdw>
              </a:effectLst>
            </a:endParaRPr>
          </a:p>
          <a:p>
            <a:pPr algn="ctr">
              <a:spcBef>
                <a:spcPct val="50000"/>
              </a:spcBef>
            </a:pPr>
            <a:endParaRPr lang="fr-FR" sz="1200" b="1" dirty="0">
              <a:effectLst>
                <a:outerShdw blurRad="38100" dist="38100" dir="2700000" algn="tl">
                  <a:srgbClr val="DDDDDD"/>
                </a:outerShdw>
              </a:effectLst>
            </a:endParaRPr>
          </a:p>
          <a:p>
            <a:pPr algn="ctr">
              <a:spcBef>
                <a:spcPct val="50000"/>
              </a:spcBef>
            </a:pPr>
            <a:endParaRPr lang="fr-FR" sz="1200" b="1" dirty="0">
              <a:effectLst>
                <a:outerShdw blurRad="38100" dist="38100" dir="2700000" algn="tl">
                  <a:srgbClr val="DDDDDD"/>
                </a:outerShdw>
              </a:effectLst>
            </a:endParaRPr>
          </a:p>
          <a:p>
            <a:pPr algn="ctr">
              <a:spcBef>
                <a:spcPct val="50000"/>
              </a:spcBef>
            </a:pPr>
            <a:endParaRPr lang="en-US" sz="1200" b="1" dirty="0">
              <a:effectLst>
                <a:outerShdw blurRad="38100" dist="38100" dir="2700000" algn="tl">
                  <a:srgbClr val="DDDDDD"/>
                </a:outerShdw>
              </a:effectLst>
            </a:endParaRPr>
          </a:p>
          <a:p>
            <a:pPr algn="ctr">
              <a:spcBef>
                <a:spcPct val="50000"/>
              </a:spcBef>
            </a:pPr>
            <a:endParaRPr lang="en-US" sz="1200" b="1" dirty="0">
              <a:effectLst>
                <a:outerShdw blurRad="38100" dist="38100" dir="2700000" algn="tl">
                  <a:srgbClr val="DDDDDD"/>
                </a:outerShdw>
              </a:effectLst>
            </a:endParaRPr>
          </a:p>
          <a:p>
            <a:pPr algn="ctr">
              <a:spcBef>
                <a:spcPct val="50000"/>
              </a:spcBef>
            </a:pPr>
            <a:endParaRPr lang="en-US" sz="1200" b="1" dirty="0">
              <a:effectLst>
                <a:outerShdw blurRad="38100" dist="38100" dir="2700000" algn="tl">
                  <a:srgbClr val="DDDDDD"/>
                </a:outerShdw>
              </a:effectLst>
            </a:endParaRPr>
          </a:p>
          <a:p>
            <a:pPr algn="ctr">
              <a:spcBef>
                <a:spcPct val="50000"/>
              </a:spcBef>
            </a:pPr>
            <a:endParaRPr lang="en-US" sz="1200" b="1" dirty="0">
              <a:effectLst>
                <a:outerShdw blurRad="38100" dist="38100" dir="2700000" algn="tl">
                  <a:srgbClr val="DDDDDD"/>
                </a:outerShdw>
              </a:effectLst>
            </a:endParaRPr>
          </a:p>
          <a:p>
            <a:pPr algn="ctr">
              <a:spcBef>
                <a:spcPct val="50000"/>
              </a:spcBef>
            </a:pPr>
            <a:r>
              <a:rPr lang="en-US" sz="2800" b="1" dirty="0" smtClean="0">
                <a:effectLst>
                  <a:outerShdw blurRad="38100" dist="38100" dir="2700000" algn="tl">
                    <a:srgbClr val="DDDDDD"/>
                  </a:outerShdw>
                </a:effectLst>
              </a:rPr>
              <a:t>Addis Ababa 30 June 2014</a:t>
            </a:r>
            <a:endParaRPr lang="en-US" sz="2800" b="1" dirty="0">
              <a:effectLst>
                <a:outerShdw blurRad="38100" dist="38100" dir="2700000" algn="tl">
                  <a:srgbClr val="DDDDDD"/>
                </a:outerShdw>
              </a:effectLst>
            </a:endParaRPr>
          </a:p>
        </p:txBody>
      </p:sp>
    </p:spTree>
    <p:extLst>
      <p:ext uri="{BB962C8B-B14F-4D97-AF65-F5344CB8AC3E}">
        <p14:creationId xmlns:p14="http://schemas.microsoft.com/office/powerpoint/2010/main" val="1478054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629816"/>
            <a:ext cx="8229600" cy="1143000"/>
          </a:xfrm>
        </p:spPr>
        <p:txBody>
          <a:bodyPr/>
          <a:lstStyle/>
          <a:p>
            <a:r>
              <a:rPr lang="en-GB" sz="2800" b="1" dirty="0" smtClean="0">
                <a:solidFill>
                  <a:schemeClr val="accent4"/>
                </a:solidFill>
              </a:rPr>
              <a:t>Wasting amongst children under five years of age</a:t>
            </a:r>
            <a:endParaRPr lang="en-GB" sz="2800" b="1" dirty="0">
              <a:solidFill>
                <a:schemeClr val="accent4"/>
              </a:solidFill>
            </a:endParaRPr>
          </a:p>
        </p:txBody>
      </p:sp>
      <p:sp>
        <p:nvSpPr>
          <p:cNvPr id="6" name="Rectangle 5"/>
          <p:cNvSpPr/>
          <p:nvPr/>
        </p:nvSpPr>
        <p:spPr>
          <a:xfrm>
            <a:off x="179512" y="6536377"/>
            <a:ext cx="6408712" cy="276999"/>
          </a:xfrm>
          <a:prstGeom prst="rect">
            <a:avLst/>
          </a:prstGeom>
        </p:spPr>
        <p:txBody>
          <a:bodyPr wrap="square">
            <a:spAutoFit/>
          </a:bodyPr>
          <a:lstStyle/>
          <a:p>
            <a:pPr>
              <a:defRPr/>
            </a:pPr>
            <a:r>
              <a:rPr lang="en-GB" sz="1200" dirty="0"/>
              <a:t>Source: </a:t>
            </a:r>
            <a:r>
              <a:rPr lang="en-GB" sz="1200" dirty="0" smtClean="0"/>
              <a:t>DRAFT DATA (pre-release) - WHO 2014</a:t>
            </a:r>
            <a:endParaRPr lang="fr-FR" sz="1200" dirty="0"/>
          </a:p>
        </p:txBody>
      </p:sp>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t="4277"/>
          <a:stretch/>
        </p:blipFill>
        <p:spPr>
          <a:xfrm>
            <a:off x="1043608" y="1515071"/>
            <a:ext cx="7148498" cy="5082281"/>
          </a:xfrm>
          <a:prstGeom prst="rect">
            <a:avLst/>
          </a:prstGeom>
        </p:spPr>
      </p:pic>
      <p:sp>
        <p:nvSpPr>
          <p:cNvPr id="9" name="Rectangle 8"/>
          <p:cNvSpPr/>
          <p:nvPr/>
        </p:nvSpPr>
        <p:spPr>
          <a:xfrm>
            <a:off x="1187624" y="260648"/>
            <a:ext cx="6408712" cy="646331"/>
          </a:xfrm>
          <a:prstGeom prst="rect">
            <a:avLst/>
          </a:prstGeom>
        </p:spPr>
        <p:txBody>
          <a:bodyPr wrap="square">
            <a:spAutoFit/>
          </a:bodyPr>
          <a:lstStyle/>
          <a:p>
            <a:pPr algn="ctr"/>
            <a:r>
              <a:rPr lang="fr-FR" sz="3600" b="1" dirty="0" err="1" smtClean="0">
                <a:solidFill>
                  <a:schemeClr val="accent4">
                    <a:lumMod val="75000"/>
                    <a:alpha val="50000"/>
                  </a:schemeClr>
                </a:solidFill>
              </a:rPr>
              <a:t>Levels</a:t>
            </a:r>
            <a:r>
              <a:rPr lang="fr-FR" sz="3600" b="1" dirty="0" smtClean="0">
                <a:solidFill>
                  <a:schemeClr val="accent4">
                    <a:lumMod val="75000"/>
                    <a:alpha val="50000"/>
                  </a:schemeClr>
                </a:solidFill>
              </a:rPr>
              <a:t> </a:t>
            </a:r>
            <a:r>
              <a:rPr lang="fr-FR" sz="3600" b="1" dirty="0">
                <a:solidFill>
                  <a:schemeClr val="accent4">
                    <a:lumMod val="75000"/>
                    <a:alpha val="50000"/>
                  </a:schemeClr>
                </a:solidFill>
              </a:rPr>
              <a:t>of Undernutrition</a:t>
            </a:r>
            <a:endParaRPr lang="en-GB" sz="3600" dirty="0">
              <a:solidFill>
                <a:schemeClr val="accent4">
                  <a:lumMod val="75000"/>
                  <a:alpha val="50000"/>
                </a:schemeClr>
              </a:solidFill>
            </a:endParaRPr>
          </a:p>
        </p:txBody>
      </p:sp>
    </p:spTree>
    <p:extLst>
      <p:ext uri="{BB962C8B-B14F-4D97-AF65-F5344CB8AC3E}">
        <p14:creationId xmlns:p14="http://schemas.microsoft.com/office/powerpoint/2010/main" val="30419460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lstStyle/>
          <a:p>
            <a:r>
              <a:rPr lang="en-GB" sz="2800" b="1" dirty="0" smtClean="0">
                <a:solidFill>
                  <a:schemeClr val="accent4"/>
                </a:solidFill>
              </a:rPr>
              <a:t>Global Stunting trends</a:t>
            </a:r>
            <a:endParaRPr lang="en-GB" sz="2800" b="1" dirty="0">
              <a:solidFill>
                <a:schemeClr val="accent4"/>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41" y="1351143"/>
            <a:ext cx="9018659" cy="5246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7504" y="6536377"/>
            <a:ext cx="5544616" cy="276999"/>
          </a:xfrm>
          <a:prstGeom prst="rect">
            <a:avLst/>
          </a:prstGeom>
        </p:spPr>
        <p:txBody>
          <a:bodyPr wrap="square">
            <a:spAutoFit/>
          </a:bodyPr>
          <a:lstStyle/>
          <a:p>
            <a:pPr>
              <a:defRPr/>
            </a:pPr>
            <a:r>
              <a:rPr lang="en-GB" sz="1200" dirty="0"/>
              <a:t>Source: </a:t>
            </a:r>
            <a:r>
              <a:rPr lang="en-GB" sz="1200" dirty="0" smtClean="0"/>
              <a:t>WHO, 2012 data</a:t>
            </a:r>
            <a:endParaRPr lang="fr-FR" sz="1200" dirty="0"/>
          </a:p>
        </p:txBody>
      </p:sp>
      <p:sp>
        <p:nvSpPr>
          <p:cNvPr id="6" name="Rectangle 5"/>
          <p:cNvSpPr/>
          <p:nvPr/>
        </p:nvSpPr>
        <p:spPr>
          <a:xfrm>
            <a:off x="1187624" y="260648"/>
            <a:ext cx="6624736" cy="646331"/>
          </a:xfrm>
          <a:prstGeom prst="rect">
            <a:avLst/>
          </a:prstGeom>
        </p:spPr>
        <p:txBody>
          <a:bodyPr wrap="square">
            <a:spAutoFit/>
          </a:bodyPr>
          <a:lstStyle/>
          <a:p>
            <a:pPr algn="ctr"/>
            <a:r>
              <a:rPr lang="fr-FR" sz="3600" b="1" dirty="0" err="1" smtClean="0">
                <a:solidFill>
                  <a:schemeClr val="accent4">
                    <a:lumMod val="75000"/>
                    <a:alpha val="50000"/>
                  </a:schemeClr>
                </a:solidFill>
              </a:rPr>
              <a:t>Levels</a:t>
            </a:r>
            <a:r>
              <a:rPr lang="fr-FR" sz="3600" b="1" dirty="0" smtClean="0">
                <a:solidFill>
                  <a:schemeClr val="accent4">
                    <a:lumMod val="75000"/>
                    <a:alpha val="50000"/>
                  </a:schemeClr>
                </a:solidFill>
              </a:rPr>
              <a:t> </a:t>
            </a:r>
            <a:r>
              <a:rPr lang="fr-FR" sz="3600" b="1" dirty="0">
                <a:solidFill>
                  <a:schemeClr val="accent4">
                    <a:lumMod val="75000"/>
                    <a:alpha val="50000"/>
                  </a:schemeClr>
                </a:solidFill>
              </a:rPr>
              <a:t>of Undernutrition</a:t>
            </a:r>
            <a:endParaRPr lang="en-GB" sz="3600" dirty="0">
              <a:solidFill>
                <a:schemeClr val="accent4">
                  <a:lumMod val="75000"/>
                  <a:alpha val="50000"/>
                </a:schemeClr>
              </a:solidFill>
            </a:endParaRPr>
          </a:p>
        </p:txBody>
      </p:sp>
    </p:spTree>
    <p:extLst>
      <p:ext uri="{BB962C8B-B14F-4D97-AF65-F5344CB8AC3E}">
        <p14:creationId xmlns:p14="http://schemas.microsoft.com/office/powerpoint/2010/main" val="18171880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564905"/>
            <a:ext cx="8640960" cy="1512167"/>
          </a:xfrm>
        </p:spPr>
        <p:txBody>
          <a:bodyPr rtlCol="0">
            <a:noAutofit/>
          </a:bodyPr>
          <a:lstStyle/>
          <a:p>
            <a:pPr eaLnBrk="1" fontAlgn="auto" hangingPunct="1">
              <a:spcAft>
                <a:spcPts val="0"/>
              </a:spcAft>
              <a:buFont typeface="Arial" charset="0"/>
              <a:buNone/>
              <a:defRPr/>
            </a:pPr>
            <a:r>
              <a:rPr lang="fr-FR" sz="2800" dirty="0" smtClean="0">
                <a:solidFill>
                  <a:srgbClr val="C0504D"/>
                </a:solidFill>
              </a:rPr>
              <a:t>Ill-</a:t>
            </a:r>
            <a:r>
              <a:rPr lang="fr-FR" sz="2800" dirty="0" err="1" smtClean="0">
                <a:solidFill>
                  <a:srgbClr val="C0504D"/>
                </a:solidFill>
              </a:rPr>
              <a:t>health</a:t>
            </a:r>
            <a:endParaRPr lang="fr-FR" sz="1600" dirty="0" smtClean="0"/>
          </a:p>
          <a:p>
            <a:pPr eaLnBrk="1" fontAlgn="auto" hangingPunct="1">
              <a:spcAft>
                <a:spcPts val="0"/>
              </a:spcAft>
              <a:defRPr/>
            </a:pPr>
            <a:r>
              <a:rPr lang="fr-FR" sz="2000" dirty="0" err="1" smtClean="0"/>
              <a:t>Responsible</a:t>
            </a:r>
            <a:r>
              <a:rPr lang="fr-FR" sz="2000" dirty="0" smtClean="0"/>
              <a:t> for 35%  of the </a:t>
            </a:r>
            <a:r>
              <a:rPr lang="fr-FR" sz="2000" dirty="0" err="1" smtClean="0"/>
              <a:t>disease</a:t>
            </a:r>
            <a:r>
              <a:rPr lang="fr-FR" sz="2000" dirty="0" smtClean="0"/>
              <a:t> </a:t>
            </a:r>
            <a:r>
              <a:rPr lang="fr-FR" sz="2000" dirty="0" err="1" smtClean="0"/>
              <a:t>burden</a:t>
            </a:r>
            <a:r>
              <a:rPr lang="fr-FR" sz="2000" dirty="0" smtClean="0"/>
              <a:t> </a:t>
            </a:r>
            <a:r>
              <a:rPr lang="fr-FR" sz="2000" dirty="0" err="1" smtClean="0"/>
              <a:t>amongst</a:t>
            </a:r>
            <a:r>
              <a:rPr lang="fr-FR" sz="2000" dirty="0" smtClean="0"/>
              <a:t> </a:t>
            </a:r>
            <a:r>
              <a:rPr lang="fr-FR" sz="2000" dirty="0" err="1" smtClean="0"/>
              <a:t>children</a:t>
            </a:r>
            <a:r>
              <a:rPr lang="fr-FR" sz="2000" dirty="0" smtClean="0"/>
              <a:t> </a:t>
            </a:r>
            <a:r>
              <a:rPr lang="fr-FR" sz="2000" dirty="0" err="1" smtClean="0"/>
              <a:t>under</a:t>
            </a:r>
            <a:r>
              <a:rPr lang="fr-FR" sz="2000" dirty="0" smtClean="0"/>
              <a:t> the </a:t>
            </a:r>
            <a:r>
              <a:rPr lang="fr-FR" sz="2000" dirty="0" err="1" smtClean="0"/>
              <a:t>age</a:t>
            </a:r>
            <a:r>
              <a:rPr lang="fr-FR" sz="2000" dirty="0" smtClean="0"/>
              <a:t> of five</a:t>
            </a:r>
            <a:r>
              <a:rPr lang="fr-FR" sz="1400" dirty="0" smtClean="0"/>
              <a:t> (Lancet 2008)</a:t>
            </a:r>
          </a:p>
          <a:p>
            <a:pPr eaLnBrk="1" fontAlgn="auto" hangingPunct="1">
              <a:spcAft>
                <a:spcPts val="0"/>
              </a:spcAft>
              <a:defRPr/>
            </a:pPr>
            <a:r>
              <a:rPr lang="fr-FR" sz="2000" dirty="0" err="1" smtClean="0">
                <a:sym typeface="Wingdings" pitchFamily="2" charset="2"/>
              </a:rPr>
              <a:t>Increases</a:t>
            </a:r>
            <a:r>
              <a:rPr lang="fr-FR" sz="2000" dirty="0" smtClean="0">
                <a:sym typeface="Wingdings" pitchFamily="2" charset="2"/>
              </a:rPr>
              <a:t> </a:t>
            </a:r>
            <a:r>
              <a:rPr lang="fr-FR" sz="2000" dirty="0" err="1" smtClean="0">
                <a:sym typeface="Wingdings" pitchFamily="2" charset="2"/>
              </a:rPr>
              <a:t>adult</a:t>
            </a:r>
            <a:r>
              <a:rPr lang="fr-FR" sz="2000" dirty="0" smtClean="0">
                <a:sym typeface="Wingdings" pitchFamily="2" charset="2"/>
              </a:rPr>
              <a:t> </a:t>
            </a:r>
            <a:r>
              <a:rPr lang="fr-FR" sz="2000" dirty="0" err="1" smtClean="0">
                <a:sym typeface="Wingdings" pitchFamily="2" charset="2"/>
              </a:rPr>
              <a:t>risk</a:t>
            </a:r>
            <a:r>
              <a:rPr lang="fr-FR" sz="2000" dirty="0" smtClean="0">
                <a:sym typeface="Wingdings" pitchFamily="2" charset="2"/>
              </a:rPr>
              <a:t> of </a:t>
            </a:r>
            <a:r>
              <a:rPr lang="fr-FR" sz="2000" dirty="0" err="1" smtClean="0">
                <a:sym typeface="Wingdings" pitchFamily="2" charset="2"/>
              </a:rPr>
              <a:t>chronic</a:t>
            </a:r>
            <a:r>
              <a:rPr lang="fr-FR" sz="2000" dirty="0" smtClean="0">
                <a:sym typeface="Wingdings" pitchFamily="2" charset="2"/>
              </a:rPr>
              <a:t> </a:t>
            </a:r>
            <a:r>
              <a:rPr lang="fr-FR" sz="2000" dirty="0" err="1" smtClean="0">
                <a:sym typeface="Wingdings" pitchFamily="2" charset="2"/>
              </a:rPr>
              <a:t>disease</a:t>
            </a:r>
            <a:r>
              <a:rPr lang="fr-FR" sz="2000" dirty="0" smtClean="0">
                <a:sym typeface="Wingdings" pitchFamily="2" charset="2"/>
              </a:rPr>
              <a:t> (</a:t>
            </a:r>
            <a:r>
              <a:rPr lang="fr-FR" sz="2000" dirty="0" err="1" smtClean="0">
                <a:sym typeface="Wingdings" pitchFamily="2" charset="2"/>
              </a:rPr>
              <a:t>diabetes</a:t>
            </a:r>
            <a:r>
              <a:rPr lang="fr-FR" sz="2000" dirty="0" smtClean="0">
                <a:sym typeface="Wingdings" pitchFamily="2" charset="2"/>
              </a:rPr>
              <a:t> and </a:t>
            </a:r>
            <a:r>
              <a:rPr lang="fr-FR" sz="2000" dirty="0" err="1" smtClean="0">
                <a:sym typeface="Wingdings" pitchFamily="2" charset="2"/>
              </a:rPr>
              <a:t>heart</a:t>
            </a:r>
            <a:r>
              <a:rPr lang="fr-FR" sz="2000" dirty="0" smtClean="0">
                <a:sym typeface="Wingdings" pitchFamily="2" charset="2"/>
              </a:rPr>
              <a:t> </a:t>
            </a:r>
            <a:r>
              <a:rPr lang="fr-FR" sz="2000" dirty="0" err="1" smtClean="0">
                <a:sym typeface="Wingdings" pitchFamily="2" charset="2"/>
              </a:rPr>
              <a:t>disease</a:t>
            </a:r>
            <a:r>
              <a:rPr lang="fr-FR" sz="2000" dirty="0" smtClean="0">
                <a:sym typeface="Wingdings" pitchFamily="2" charset="2"/>
              </a:rPr>
              <a:t>)</a:t>
            </a:r>
            <a:endParaRPr lang="fr-FR" sz="2400" dirty="0" smtClean="0">
              <a:sym typeface="Wingdings" pitchFamily="2" charset="2"/>
            </a:endParaRPr>
          </a:p>
          <a:p>
            <a:pPr eaLnBrk="1" fontAlgn="auto" hangingPunct="1">
              <a:spcAft>
                <a:spcPts val="0"/>
              </a:spcAft>
              <a:buFont typeface="Arial" pitchFamily="34" charset="0"/>
              <a:buChar char="•"/>
              <a:defRPr/>
            </a:pPr>
            <a:endParaRPr lang="fr-FR" sz="2400" dirty="0"/>
          </a:p>
        </p:txBody>
      </p:sp>
      <p:sp>
        <p:nvSpPr>
          <p:cNvPr id="7" name="Espace réservé du contenu 2"/>
          <p:cNvSpPr txBox="1">
            <a:spLocks/>
          </p:cNvSpPr>
          <p:nvPr/>
        </p:nvSpPr>
        <p:spPr bwMode="auto">
          <a:xfrm>
            <a:off x="252536" y="980728"/>
            <a:ext cx="9144000" cy="1656184"/>
          </a:xfrm>
          <a:prstGeom prst="rect">
            <a:avLst/>
          </a:prstGeom>
          <a:noFill/>
          <a:ln w="9525">
            <a:noFill/>
            <a:miter lim="800000"/>
            <a:headEnd/>
            <a:tailEnd/>
          </a:ln>
        </p:spPr>
        <p:txBody>
          <a:bodyPr/>
          <a:lstStyle/>
          <a:p>
            <a:pPr marL="342900" indent="-342900" fontAlgn="auto">
              <a:spcBef>
                <a:spcPct val="20000"/>
              </a:spcBef>
              <a:spcAft>
                <a:spcPts val="0"/>
              </a:spcAft>
              <a:defRPr/>
            </a:pPr>
            <a:r>
              <a:rPr lang="fr-FR" sz="2800" dirty="0" err="1" smtClean="0">
                <a:solidFill>
                  <a:schemeClr val="accent2"/>
                </a:solidFill>
                <a:latin typeface="+mj-lt"/>
              </a:rPr>
              <a:t>Death</a:t>
            </a:r>
            <a:endParaRPr lang="fr-FR" sz="2800" dirty="0">
              <a:solidFill>
                <a:schemeClr val="accent2"/>
              </a:solidFill>
              <a:latin typeface="+mj-lt"/>
              <a:cs typeface="+mn-cs"/>
              <a:sym typeface="Wingdings" pitchFamily="2" charset="2"/>
            </a:endParaRPr>
          </a:p>
          <a:p>
            <a:pPr marL="342900" indent="-342900" fontAlgn="auto">
              <a:spcBef>
                <a:spcPct val="20000"/>
              </a:spcBef>
              <a:spcAft>
                <a:spcPts val="0"/>
              </a:spcAft>
              <a:buFont typeface="Arial" pitchFamily="34" charset="0"/>
              <a:buChar char="•"/>
              <a:defRPr/>
            </a:pPr>
            <a:r>
              <a:rPr lang="fr-FR" sz="2000" dirty="0" smtClean="0">
                <a:latin typeface="+mj-lt"/>
                <a:cs typeface="+mn-cs"/>
                <a:sym typeface="Wingdings" pitchFamily="2" charset="2"/>
              </a:rPr>
              <a:t>3 million </a:t>
            </a:r>
            <a:r>
              <a:rPr lang="fr-FR" sz="2000" dirty="0" err="1" smtClean="0">
                <a:latin typeface="+mj-lt"/>
                <a:cs typeface="+mn-cs"/>
                <a:sym typeface="Wingdings" pitchFamily="2" charset="2"/>
              </a:rPr>
              <a:t>deaths</a:t>
            </a:r>
            <a:r>
              <a:rPr lang="fr-FR" sz="2000" dirty="0" smtClean="0">
                <a:latin typeface="+mj-lt"/>
                <a:cs typeface="+mn-cs"/>
                <a:sym typeface="Wingdings" pitchFamily="2" charset="2"/>
              </a:rPr>
              <a:t> U5 </a:t>
            </a:r>
            <a:r>
              <a:rPr lang="fr-FR" sz="2000" dirty="0" err="1" smtClean="0">
                <a:latin typeface="+mj-lt"/>
                <a:cs typeface="+mn-cs"/>
                <a:sym typeface="Wingdings" pitchFamily="2" charset="2"/>
              </a:rPr>
              <a:t>children</a:t>
            </a:r>
            <a:r>
              <a:rPr lang="fr-FR" sz="2000" dirty="0" smtClean="0">
                <a:latin typeface="+mj-lt"/>
                <a:cs typeface="+mn-cs"/>
                <a:sym typeface="Wingdings" pitchFamily="2" charset="2"/>
              </a:rPr>
              <a:t> per </a:t>
            </a:r>
            <a:r>
              <a:rPr lang="fr-FR" sz="2000" dirty="0" err="1" smtClean="0">
                <a:latin typeface="+mj-lt"/>
                <a:cs typeface="+mn-cs"/>
                <a:sym typeface="Wingdings" pitchFamily="2" charset="2"/>
              </a:rPr>
              <a:t>year</a:t>
            </a:r>
            <a:r>
              <a:rPr lang="fr-FR" sz="2000" dirty="0">
                <a:latin typeface="+mj-lt"/>
                <a:cs typeface="+mn-cs"/>
                <a:sym typeface="Wingdings" pitchFamily="2" charset="2"/>
              </a:rPr>
              <a:t/>
            </a:r>
            <a:br>
              <a:rPr lang="fr-FR" sz="2000" dirty="0">
                <a:latin typeface="+mj-lt"/>
                <a:cs typeface="+mn-cs"/>
                <a:sym typeface="Wingdings" pitchFamily="2" charset="2"/>
              </a:rPr>
            </a:br>
            <a:r>
              <a:rPr lang="fr-FR" sz="2000" dirty="0" smtClean="0">
                <a:latin typeface="+mj-lt"/>
                <a:cs typeface="+mn-cs"/>
                <a:sym typeface="Wingdings" pitchFamily="2" charset="2"/>
              </a:rPr>
              <a:t>i.e. 45</a:t>
            </a:r>
            <a:r>
              <a:rPr lang="fr-FR" sz="2000" dirty="0">
                <a:latin typeface="+mj-lt"/>
                <a:cs typeface="+mn-cs"/>
                <a:sym typeface="Wingdings" pitchFamily="2" charset="2"/>
              </a:rPr>
              <a:t>%  </a:t>
            </a:r>
            <a:r>
              <a:rPr lang="fr-FR" sz="2000" dirty="0" smtClean="0">
                <a:latin typeface="+mj-lt"/>
                <a:cs typeface="+mn-cs"/>
                <a:sym typeface="Wingdings" pitchFamily="2" charset="2"/>
              </a:rPr>
              <a:t>of  </a:t>
            </a:r>
            <a:r>
              <a:rPr lang="fr-FR" sz="2000" dirty="0" err="1" smtClean="0">
                <a:latin typeface="+mj-lt"/>
                <a:cs typeface="+mn-cs"/>
                <a:sym typeface="Wingdings" pitchFamily="2" charset="2"/>
              </a:rPr>
              <a:t>child</a:t>
            </a:r>
            <a:r>
              <a:rPr lang="fr-FR" sz="2000" dirty="0" smtClean="0">
                <a:latin typeface="+mj-lt"/>
                <a:cs typeface="+mn-cs"/>
                <a:sym typeface="Wingdings" pitchFamily="2" charset="2"/>
              </a:rPr>
              <a:t> </a:t>
            </a:r>
            <a:r>
              <a:rPr lang="fr-FR" sz="2000" dirty="0" err="1" smtClean="0">
                <a:latin typeface="+mj-lt"/>
                <a:cs typeface="+mn-cs"/>
                <a:sym typeface="Wingdings" pitchFamily="2" charset="2"/>
              </a:rPr>
              <a:t>deaths</a:t>
            </a:r>
            <a:r>
              <a:rPr lang="fr-FR" sz="1400" dirty="0" smtClean="0">
                <a:latin typeface="+mj-lt"/>
                <a:cs typeface="+mn-cs"/>
                <a:sym typeface="Wingdings" pitchFamily="2" charset="2"/>
              </a:rPr>
              <a:t>  (Lancet 2013)</a:t>
            </a:r>
            <a:endParaRPr lang="fr-FR" sz="1400" dirty="0">
              <a:latin typeface="+mj-lt"/>
              <a:cs typeface="+mn-cs"/>
              <a:sym typeface="Wingdings" pitchFamily="2" charset="2"/>
            </a:endParaRPr>
          </a:p>
          <a:p>
            <a:pPr marL="342900" indent="-342900" fontAlgn="auto">
              <a:spcBef>
                <a:spcPct val="20000"/>
              </a:spcBef>
              <a:spcAft>
                <a:spcPts val="0"/>
              </a:spcAft>
              <a:buFont typeface="Arial" pitchFamily="34" charset="0"/>
              <a:buChar char="•"/>
              <a:defRPr/>
            </a:pPr>
            <a:r>
              <a:rPr lang="fr-FR" sz="2000" dirty="0" smtClean="0">
                <a:latin typeface="+mj-lt"/>
                <a:cs typeface="+mn-cs"/>
                <a:sym typeface="Wingdings" pitchFamily="2" charset="2"/>
              </a:rPr>
              <a:t>23% of </a:t>
            </a:r>
            <a:r>
              <a:rPr lang="fr-FR" sz="2000" dirty="0" err="1" smtClean="0">
                <a:latin typeface="+mj-lt"/>
                <a:cs typeface="+mn-cs"/>
                <a:sym typeface="Wingdings" pitchFamily="2" charset="2"/>
              </a:rPr>
              <a:t>maternal</a:t>
            </a:r>
            <a:r>
              <a:rPr lang="fr-FR" sz="2000" dirty="0" smtClean="0">
                <a:latin typeface="+mj-lt"/>
                <a:cs typeface="+mn-cs"/>
                <a:sym typeface="Wingdings" pitchFamily="2" charset="2"/>
              </a:rPr>
              <a:t> </a:t>
            </a:r>
            <a:r>
              <a:rPr lang="fr-FR" sz="2000" dirty="0" err="1" smtClean="0">
                <a:latin typeface="+mj-lt"/>
                <a:cs typeface="+mn-cs"/>
                <a:sym typeface="Wingdings" pitchFamily="2" charset="2"/>
              </a:rPr>
              <a:t>mortality</a:t>
            </a:r>
            <a:r>
              <a:rPr lang="fr-FR" sz="1400" dirty="0" smtClean="0">
                <a:latin typeface="+mj-lt"/>
                <a:cs typeface="+mn-cs"/>
                <a:sym typeface="Wingdings" pitchFamily="2" charset="2"/>
              </a:rPr>
              <a:t> (Lancet 2008)</a:t>
            </a:r>
            <a:endParaRPr lang="fr-FR" sz="1400" dirty="0">
              <a:latin typeface="+mj-lt"/>
              <a:cs typeface="+mn-cs"/>
              <a:sym typeface="Wingdings" pitchFamily="2" charset="2"/>
            </a:endParaRPr>
          </a:p>
          <a:p>
            <a:pPr marL="342900" indent="-342900" fontAlgn="auto">
              <a:spcBef>
                <a:spcPct val="20000"/>
              </a:spcBef>
              <a:spcAft>
                <a:spcPts val="0"/>
              </a:spcAft>
              <a:buFont typeface="Arial" pitchFamily="34" charset="0"/>
              <a:buChar char="•"/>
              <a:defRPr/>
            </a:pPr>
            <a:endParaRPr lang="fr-FR" sz="2400" dirty="0">
              <a:latin typeface="+mj-lt"/>
              <a:cs typeface="+mn-cs"/>
              <a:sym typeface="Wingdings" pitchFamily="2" charset="2"/>
            </a:endParaRPr>
          </a:p>
          <a:p>
            <a:pPr marL="342900" indent="-342900" fontAlgn="auto">
              <a:spcBef>
                <a:spcPct val="20000"/>
              </a:spcBef>
              <a:spcAft>
                <a:spcPts val="0"/>
              </a:spcAft>
              <a:defRPr/>
            </a:pPr>
            <a:endParaRPr lang="fr-FR" sz="2400" dirty="0">
              <a:latin typeface="+mj-lt"/>
              <a:cs typeface="+mn-cs"/>
            </a:endParaRPr>
          </a:p>
        </p:txBody>
      </p:sp>
      <p:sp>
        <p:nvSpPr>
          <p:cNvPr id="10" name="Titre 1"/>
          <p:cNvSpPr>
            <a:spLocks noGrp="1"/>
          </p:cNvSpPr>
          <p:nvPr>
            <p:ph type="title"/>
          </p:nvPr>
        </p:nvSpPr>
        <p:spPr>
          <a:xfrm>
            <a:off x="0" y="275035"/>
            <a:ext cx="9144000" cy="903668"/>
          </a:xfrm>
        </p:spPr>
        <p:txBody>
          <a:bodyPr/>
          <a:lstStyle/>
          <a:p>
            <a:pPr>
              <a:defRPr/>
            </a:pPr>
            <a:r>
              <a:rPr lang="fr-FR" sz="3600" b="1" dirty="0" err="1" smtClean="0">
                <a:solidFill>
                  <a:schemeClr val="accent4">
                    <a:lumMod val="75000"/>
                  </a:schemeClr>
                </a:solidFill>
              </a:rPr>
              <a:t>Consequences</a:t>
            </a:r>
            <a:endParaRPr lang="fr-FR" sz="3600" b="1" dirty="0">
              <a:solidFill>
                <a:schemeClr val="accent4">
                  <a:lumMod val="75000"/>
                </a:schemeClr>
              </a:solidFill>
            </a:endParaRPr>
          </a:p>
        </p:txBody>
      </p:sp>
      <p:sp>
        <p:nvSpPr>
          <p:cNvPr id="2" name="TextBox 1"/>
          <p:cNvSpPr txBox="1"/>
          <p:nvPr/>
        </p:nvSpPr>
        <p:spPr>
          <a:xfrm>
            <a:off x="-635000" y="4525818"/>
            <a:ext cx="184666" cy="369332"/>
          </a:xfrm>
          <a:prstGeom prst="rect">
            <a:avLst/>
          </a:prstGeom>
          <a:noFill/>
        </p:spPr>
        <p:txBody>
          <a:bodyPr wrap="none" rtlCol="0">
            <a:spAutoFit/>
          </a:bodyPr>
          <a:lstStyle/>
          <a:p>
            <a:endParaRPr lang="en-GB" dirty="0"/>
          </a:p>
        </p:txBody>
      </p:sp>
      <p:sp>
        <p:nvSpPr>
          <p:cNvPr id="8" name="Espace réservé du contenu 2"/>
          <p:cNvSpPr txBox="1">
            <a:spLocks/>
          </p:cNvSpPr>
          <p:nvPr/>
        </p:nvSpPr>
        <p:spPr bwMode="auto">
          <a:xfrm>
            <a:off x="252536" y="4077073"/>
            <a:ext cx="9144000" cy="1152127"/>
          </a:xfrm>
          <a:prstGeom prst="rect">
            <a:avLst/>
          </a:prstGeom>
          <a:noFill/>
          <a:ln w="9525">
            <a:noFill/>
            <a:miter lim="800000"/>
            <a:headEnd/>
            <a:tailEnd/>
          </a:ln>
        </p:spPr>
        <p:txBody>
          <a:bodyPr/>
          <a:lstStyle/>
          <a:p>
            <a:pPr marL="342900" indent="-342900" fontAlgn="auto">
              <a:spcBef>
                <a:spcPct val="20000"/>
              </a:spcBef>
              <a:spcAft>
                <a:spcPts val="0"/>
              </a:spcAft>
              <a:defRPr/>
            </a:pPr>
            <a:r>
              <a:rPr lang="fr-FR" sz="2400" dirty="0" err="1" smtClean="0">
                <a:solidFill>
                  <a:srgbClr val="C0504D"/>
                </a:solidFill>
                <a:latin typeface="+mj-lt"/>
              </a:rPr>
              <a:t>Lower</a:t>
            </a:r>
            <a:r>
              <a:rPr lang="fr-FR" sz="2400" dirty="0" smtClean="0">
                <a:solidFill>
                  <a:srgbClr val="C0504D"/>
                </a:solidFill>
                <a:latin typeface="+mj-lt"/>
              </a:rPr>
              <a:t> </a:t>
            </a:r>
            <a:r>
              <a:rPr lang="fr-FR" sz="2400" dirty="0" err="1" smtClean="0">
                <a:solidFill>
                  <a:srgbClr val="C0504D"/>
                </a:solidFill>
                <a:latin typeface="+mj-lt"/>
              </a:rPr>
              <a:t>Educational</a:t>
            </a:r>
            <a:r>
              <a:rPr lang="fr-FR" sz="2400" dirty="0" smtClean="0">
                <a:solidFill>
                  <a:srgbClr val="C0504D"/>
                </a:solidFill>
                <a:latin typeface="+mj-lt"/>
              </a:rPr>
              <a:t> </a:t>
            </a:r>
            <a:r>
              <a:rPr lang="fr-FR" sz="2400" dirty="0" err="1" smtClean="0">
                <a:solidFill>
                  <a:srgbClr val="C0504D"/>
                </a:solidFill>
                <a:latin typeface="+mj-lt"/>
              </a:rPr>
              <a:t>Attainment</a:t>
            </a:r>
            <a:endParaRPr lang="fr-FR" sz="1400" dirty="0">
              <a:latin typeface="+mj-lt"/>
              <a:cs typeface="+mn-cs"/>
              <a:sym typeface="Wingdings" pitchFamily="2" charset="2"/>
            </a:endParaRPr>
          </a:p>
          <a:p>
            <a:pPr marL="342900" indent="-342900" fontAlgn="auto">
              <a:spcBef>
                <a:spcPct val="20000"/>
              </a:spcBef>
              <a:spcAft>
                <a:spcPts val="0"/>
              </a:spcAft>
              <a:buFont typeface="Arial" pitchFamily="34" charset="0"/>
              <a:buChar char="•"/>
              <a:defRPr/>
            </a:pPr>
            <a:r>
              <a:rPr lang="fr-FR" sz="2000" dirty="0" smtClean="0">
                <a:latin typeface="+mj-lt"/>
                <a:cs typeface="+mn-cs"/>
                <a:sym typeface="Wingdings" pitchFamily="2" charset="2"/>
              </a:rPr>
              <a:t>Impairs cognitive </a:t>
            </a:r>
            <a:r>
              <a:rPr lang="fr-FR" sz="2000" dirty="0" err="1" smtClean="0">
                <a:latin typeface="+mj-lt"/>
                <a:cs typeface="+mn-cs"/>
                <a:sym typeface="Wingdings" pitchFamily="2" charset="2"/>
              </a:rPr>
              <a:t>development</a:t>
            </a:r>
            <a:r>
              <a:rPr lang="fr-FR" sz="2000" dirty="0" smtClean="0">
                <a:latin typeface="+mj-lt"/>
                <a:cs typeface="+mn-cs"/>
                <a:sym typeface="Wingdings" pitchFamily="2" charset="2"/>
              </a:rPr>
              <a:t> </a:t>
            </a:r>
            <a:endParaRPr lang="fr-FR" sz="2000" dirty="0">
              <a:latin typeface="+mj-lt"/>
              <a:cs typeface="+mn-cs"/>
              <a:sym typeface="Wingdings" pitchFamily="2" charset="2"/>
            </a:endParaRPr>
          </a:p>
          <a:p>
            <a:pPr marL="342900" indent="-342900" fontAlgn="auto">
              <a:spcBef>
                <a:spcPct val="20000"/>
              </a:spcBef>
              <a:spcAft>
                <a:spcPts val="0"/>
              </a:spcAft>
              <a:buFont typeface="Arial" pitchFamily="34" charset="0"/>
              <a:buChar char="•"/>
              <a:defRPr/>
            </a:pPr>
            <a:r>
              <a:rPr lang="fr-FR" sz="2000" dirty="0" err="1" smtClean="0">
                <a:latin typeface="+mj-lt"/>
                <a:cs typeface="+mn-cs"/>
                <a:sym typeface="Wingdings" pitchFamily="2" charset="2"/>
              </a:rPr>
              <a:t>Increases</a:t>
            </a:r>
            <a:r>
              <a:rPr lang="fr-FR" sz="2000" dirty="0" smtClean="0">
                <a:latin typeface="+mj-lt"/>
                <a:cs typeface="+mn-cs"/>
                <a:sym typeface="Wingdings" pitchFamily="2" charset="2"/>
              </a:rPr>
              <a:t> the </a:t>
            </a:r>
            <a:r>
              <a:rPr lang="fr-FR" sz="2000" dirty="0" err="1" smtClean="0">
                <a:latin typeface="+mj-lt"/>
                <a:cs typeface="+mn-cs"/>
                <a:sym typeface="Wingdings" pitchFamily="2" charset="2"/>
              </a:rPr>
              <a:t>risk</a:t>
            </a:r>
            <a:r>
              <a:rPr lang="fr-FR" sz="2000" dirty="0" smtClean="0">
                <a:latin typeface="+mj-lt"/>
                <a:cs typeface="+mn-cs"/>
                <a:sym typeface="Wingdings" pitchFamily="2" charset="2"/>
              </a:rPr>
              <a:t> of </a:t>
            </a:r>
            <a:r>
              <a:rPr lang="fr-FR" sz="2000" dirty="0" err="1" smtClean="0">
                <a:latin typeface="+mj-lt"/>
                <a:cs typeface="+mn-cs"/>
                <a:sym typeface="Wingdings" pitchFamily="2" charset="2"/>
              </a:rPr>
              <a:t>poor</a:t>
            </a:r>
            <a:r>
              <a:rPr lang="fr-FR" sz="2000" dirty="0" smtClean="0">
                <a:latin typeface="+mj-lt"/>
                <a:cs typeface="+mn-cs"/>
                <a:sym typeface="Wingdings" pitchFamily="2" charset="2"/>
              </a:rPr>
              <a:t> </a:t>
            </a:r>
            <a:r>
              <a:rPr lang="fr-FR" sz="2000" dirty="0" err="1" smtClean="0">
                <a:latin typeface="+mj-lt"/>
                <a:cs typeface="+mn-cs"/>
                <a:sym typeface="Wingdings" pitchFamily="2" charset="2"/>
              </a:rPr>
              <a:t>school</a:t>
            </a:r>
            <a:r>
              <a:rPr lang="fr-FR" sz="2000" dirty="0" smtClean="0">
                <a:latin typeface="+mj-lt"/>
                <a:cs typeface="+mn-cs"/>
                <a:sym typeface="Wingdings" pitchFamily="2" charset="2"/>
              </a:rPr>
              <a:t> performance</a:t>
            </a:r>
            <a:endParaRPr lang="fr-FR" sz="2400" dirty="0">
              <a:latin typeface="+mj-lt"/>
              <a:cs typeface="+mn-cs"/>
              <a:sym typeface="Wingdings" pitchFamily="2" charset="2"/>
            </a:endParaRPr>
          </a:p>
          <a:p>
            <a:pPr marL="342900" indent="-342900" fontAlgn="auto">
              <a:spcBef>
                <a:spcPct val="20000"/>
              </a:spcBef>
              <a:spcAft>
                <a:spcPts val="0"/>
              </a:spcAft>
              <a:defRPr/>
            </a:pPr>
            <a:endParaRPr lang="fr-FR" sz="1000" b="1" dirty="0" smtClean="0">
              <a:solidFill>
                <a:schemeClr val="accent2"/>
              </a:solidFill>
              <a:latin typeface="+mj-lt"/>
              <a:sym typeface="Wingdings" pitchFamily="2" charset="2"/>
            </a:endParaRPr>
          </a:p>
          <a:p>
            <a:pPr marL="342900" indent="-342900" fontAlgn="auto">
              <a:spcBef>
                <a:spcPct val="20000"/>
              </a:spcBef>
              <a:spcAft>
                <a:spcPts val="0"/>
              </a:spcAft>
              <a:defRPr/>
            </a:pPr>
            <a:r>
              <a:rPr lang="fr-FR" sz="2400" b="1" dirty="0" smtClean="0">
                <a:solidFill>
                  <a:schemeClr val="accent2"/>
                </a:solidFill>
                <a:latin typeface="+mj-lt"/>
                <a:sym typeface="Wingdings" pitchFamily="2" charset="2"/>
              </a:rPr>
              <a:t>The </a:t>
            </a:r>
            <a:r>
              <a:rPr lang="fr-FR" sz="2400" b="1" dirty="0" err="1" smtClean="0">
                <a:solidFill>
                  <a:schemeClr val="accent2"/>
                </a:solidFill>
                <a:latin typeface="+mj-lt"/>
                <a:sym typeface="Wingdings" pitchFamily="2" charset="2"/>
              </a:rPr>
              <a:t>effects</a:t>
            </a:r>
            <a:r>
              <a:rPr lang="fr-FR" sz="2400" b="1" dirty="0" smtClean="0">
                <a:solidFill>
                  <a:schemeClr val="accent2"/>
                </a:solidFill>
                <a:latin typeface="+mj-lt"/>
                <a:sym typeface="Wingdings" pitchFamily="2" charset="2"/>
              </a:rPr>
              <a:t> of </a:t>
            </a:r>
            <a:r>
              <a:rPr lang="fr-FR" sz="2400" b="1" dirty="0" err="1" smtClean="0">
                <a:solidFill>
                  <a:schemeClr val="accent2"/>
                </a:solidFill>
                <a:latin typeface="+mj-lt"/>
                <a:sym typeface="Wingdings" pitchFamily="2" charset="2"/>
              </a:rPr>
              <a:t>stunting</a:t>
            </a:r>
            <a:r>
              <a:rPr lang="fr-FR" sz="2400" b="1" dirty="0" smtClean="0">
                <a:solidFill>
                  <a:schemeClr val="accent2"/>
                </a:solidFill>
                <a:latin typeface="+mj-lt"/>
                <a:sym typeface="Wingdings" pitchFamily="2" charset="2"/>
              </a:rPr>
              <a:t> are </a:t>
            </a:r>
            <a:r>
              <a:rPr lang="fr-FR" sz="2400" b="1" dirty="0" err="1" smtClean="0">
                <a:solidFill>
                  <a:schemeClr val="accent2"/>
                </a:solidFill>
                <a:latin typeface="+mj-lt"/>
                <a:sym typeface="Wingdings" pitchFamily="2" charset="2"/>
              </a:rPr>
              <a:t>irreversible</a:t>
            </a:r>
            <a:r>
              <a:rPr lang="fr-FR" sz="2400" b="1" dirty="0" smtClean="0">
                <a:solidFill>
                  <a:schemeClr val="accent2"/>
                </a:solidFill>
                <a:latin typeface="+mj-lt"/>
                <a:sym typeface="Wingdings" pitchFamily="2" charset="2"/>
              </a:rPr>
              <a:t> </a:t>
            </a:r>
            <a:r>
              <a:rPr lang="fr-FR" sz="2400" b="1" dirty="0" err="1" smtClean="0">
                <a:solidFill>
                  <a:schemeClr val="accent2"/>
                </a:solidFill>
                <a:latin typeface="+mj-lt"/>
                <a:sym typeface="Wingdings" pitchFamily="2" charset="2"/>
              </a:rPr>
              <a:t>after</a:t>
            </a:r>
            <a:r>
              <a:rPr lang="fr-FR" sz="2400" b="1" dirty="0" smtClean="0">
                <a:solidFill>
                  <a:schemeClr val="accent2"/>
                </a:solidFill>
                <a:latin typeface="+mj-lt"/>
                <a:sym typeface="Wingdings" pitchFamily="2" charset="2"/>
              </a:rPr>
              <a:t> the </a:t>
            </a:r>
            <a:r>
              <a:rPr lang="fr-FR" sz="2400" b="1" dirty="0" err="1" smtClean="0">
                <a:solidFill>
                  <a:schemeClr val="accent2"/>
                </a:solidFill>
                <a:latin typeface="+mj-lt"/>
                <a:sym typeface="Wingdings" pitchFamily="2" charset="2"/>
              </a:rPr>
              <a:t>age</a:t>
            </a:r>
            <a:r>
              <a:rPr lang="fr-FR" sz="2400" b="1" dirty="0" smtClean="0">
                <a:solidFill>
                  <a:schemeClr val="accent2"/>
                </a:solidFill>
                <a:latin typeface="+mj-lt"/>
                <a:sym typeface="Wingdings" pitchFamily="2" charset="2"/>
              </a:rPr>
              <a:t> of </a:t>
            </a:r>
            <a:r>
              <a:rPr lang="fr-FR" sz="2400" b="1" dirty="0" err="1" smtClean="0">
                <a:solidFill>
                  <a:schemeClr val="accent2"/>
                </a:solidFill>
                <a:latin typeface="+mj-lt"/>
                <a:sym typeface="Wingdings" pitchFamily="2" charset="2"/>
              </a:rPr>
              <a:t>two</a:t>
            </a:r>
            <a:r>
              <a:rPr lang="fr-FR" sz="2400" b="1" dirty="0" smtClean="0">
                <a:solidFill>
                  <a:schemeClr val="accent2"/>
                </a:solidFill>
                <a:latin typeface="+mj-lt"/>
                <a:sym typeface="Wingdings" pitchFamily="2" charset="2"/>
              </a:rPr>
              <a:t> </a:t>
            </a:r>
            <a:r>
              <a:rPr lang="fr-FR" sz="2400" b="1" dirty="0" err="1" smtClean="0">
                <a:solidFill>
                  <a:schemeClr val="accent2"/>
                </a:solidFill>
                <a:latin typeface="+mj-lt"/>
                <a:sym typeface="Wingdings" pitchFamily="2" charset="2"/>
              </a:rPr>
              <a:t>years</a:t>
            </a:r>
            <a:r>
              <a:rPr lang="fr-FR" sz="2400" b="1" dirty="0" smtClean="0">
                <a:solidFill>
                  <a:schemeClr val="accent2"/>
                </a:solidFill>
                <a:latin typeface="+mj-lt"/>
                <a:sym typeface="Wingdings" pitchFamily="2" charset="2"/>
              </a:rPr>
              <a:t>:</a:t>
            </a:r>
          </a:p>
          <a:p>
            <a:pPr marL="342900" indent="-342900" fontAlgn="auto">
              <a:spcBef>
                <a:spcPct val="20000"/>
              </a:spcBef>
              <a:spcAft>
                <a:spcPts val="0"/>
              </a:spcAft>
              <a:defRPr/>
            </a:pPr>
            <a:r>
              <a:rPr lang="fr-FR" sz="2400" dirty="0" smtClean="0">
                <a:solidFill>
                  <a:schemeClr val="accent2"/>
                </a:solidFill>
                <a:latin typeface="+mj-lt"/>
                <a:sym typeface="Wingdings" pitchFamily="2" charset="2"/>
              </a:rPr>
              <a:t>	</a:t>
            </a:r>
            <a:r>
              <a:rPr lang="fr-FR" sz="2000" dirty="0" smtClean="0">
                <a:solidFill>
                  <a:schemeClr val="accent2"/>
                </a:solidFill>
                <a:latin typeface="+mj-lt"/>
                <a:sym typeface="Wingdings" pitchFamily="2" charset="2"/>
              </a:rPr>
              <a:t>Crucial </a:t>
            </a:r>
            <a:r>
              <a:rPr lang="fr-FR" sz="2000" dirty="0" err="1" smtClean="0">
                <a:solidFill>
                  <a:schemeClr val="accent2"/>
                </a:solidFill>
                <a:latin typeface="+mj-lt"/>
                <a:sym typeface="Wingdings" pitchFamily="2" charset="2"/>
              </a:rPr>
              <a:t>window</a:t>
            </a:r>
            <a:r>
              <a:rPr lang="fr-FR" sz="2000" dirty="0" smtClean="0">
                <a:solidFill>
                  <a:schemeClr val="accent2"/>
                </a:solidFill>
                <a:latin typeface="+mj-lt"/>
                <a:sym typeface="Wingdings" pitchFamily="2" charset="2"/>
              </a:rPr>
              <a:t> of </a:t>
            </a:r>
            <a:r>
              <a:rPr lang="fr-FR" sz="2000" dirty="0" err="1" smtClean="0">
                <a:solidFill>
                  <a:schemeClr val="accent2"/>
                </a:solidFill>
                <a:latin typeface="+mj-lt"/>
                <a:sym typeface="Wingdings" pitchFamily="2" charset="2"/>
              </a:rPr>
              <a:t>opportunity</a:t>
            </a:r>
            <a:r>
              <a:rPr lang="fr-FR" sz="2000" dirty="0" smtClean="0">
                <a:solidFill>
                  <a:schemeClr val="accent2"/>
                </a:solidFill>
                <a:latin typeface="+mj-lt"/>
                <a:sym typeface="Wingdings" pitchFamily="2" charset="2"/>
              </a:rPr>
              <a:t> to </a:t>
            </a:r>
            <a:r>
              <a:rPr lang="fr-FR" sz="2000" dirty="0" err="1" smtClean="0">
                <a:solidFill>
                  <a:schemeClr val="accent2"/>
                </a:solidFill>
                <a:latin typeface="+mj-lt"/>
                <a:sym typeface="Wingdings" pitchFamily="2" charset="2"/>
              </a:rPr>
              <a:t>address</a:t>
            </a:r>
            <a:r>
              <a:rPr lang="fr-FR" sz="2000" dirty="0" smtClean="0">
                <a:solidFill>
                  <a:schemeClr val="accent2"/>
                </a:solidFill>
                <a:latin typeface="+mj-lt"/>
                <a:sym typeface="Wingdings" pitchFamily="2" charset="2"/>
              </a:rPr>
              <a:t> </a:t>
            </a:r>
            <a:r>
              <a:rPr lang="fr-FR" sz="2000" dirty="0" err="1" smtClean="0">
                <a:solidFill>
                  <a:schemeClr val="accent2"/>
                </a:solidFill>
                <a:latin typeface="+mj-lt"/>
                <a:sym typeface="Wingdings" pitchFamily="2" charset="2"/>
              </a:rPr>
              <a:t>undernutrition</a:t>
            </a:r>
            <a:r>
              <a:rPr lang="fr-FR" sz="2000" dirty="0" smtClean="0">
                <a:solidFill>
                  <a:schemeClr val="accent2"/>
                </a:solidFill>
                <a:latin typeface="+mj-lt"/>
                <a:sym typeface="Wingdings" pitchFamily="2" charset="2"/>
              </a:rPr>
              <a:t> </a:t>
            </a:r>
            <a:r>
              <a:rPr lang="fr-FR" sz="2000" dirty="0" err="1" smtClean="0">
                <a:solidFill>
                  <a:schemeClr val="accent2"/>
                </a:solidFill>
                <a:latin typeface="+mj-lt"/>
                <a:sym typeface="Wingdings" pitchFamily="2" charset="2"/>
              </a:rPr>
              <a:t>from</a:t>
            </a:r>
            <a:r>
              <a:rPr lang="fr-FR" sz="2000" dirty="0" smtClean="0">
                <a:solidFill>
                  <a:schemeClr val="accent2"/>
                </a:solidFill>
                <a:latin typeface="+mj-lt"/>
                <a:sym typeface="Wingdings" pitchFamily="2" charset="2"/>
              </a:rPr>
              <a:t> conception to 24 </a:t>
            </a:r>
            <a:r>
              <a:rPr lang="fr-FR" sz="2000" dirty="0" err="1" smtClean="0">
                <a:solidFill>
                  <a:schemeClr val="accent2"/>
                </a:solidFill>
                <a:latin typeface="+mj-lt"/>
                <a:sym typeface="Wingdings" pitchFamily="2" charset="2"/>
              </a:rPr>
              <a:t>months</a:t>
            </a:r>
            <a:r>
              <a:rPr lang="fr-FR" sz="2000" dirty="0" smtClean="0">
                <a:solidFill>
                  <a:schemeClr val="accent2"/>
                </a:solidFill>
                <a:latin typeface="+mj-lt"/>
                <a:sym typeface="Wingdings" pitchFamily="2" charset="2"/>
              </a:rPr>
              <a:t> (1000 </a:t>
            </a:r>
            <a:r>
              <a:rPr lang="fr-FR" sz="2000" dirty="0" err="1" smtClean="0">
                <a:solidFill>
                  <a:schemeClr val="accent2"/>
                </a:solidFill>
                <a:latin typeface="+mj-lt"/>
                <a:sym typeface="Wingdings" pitchFamily="2" charset="2"/>
              </a:rPr>
              <a:t>days</a:t>
            </a:r>
            <a:r>
              <a:rPr lang="fr-FR" sz="2000" dirty="0" smtClean="0">
                <a:solidFill>
                  <a:schemeClr val="accent2"/>
                </a:solidFill>
                <a:latin typeface="+mj-lt"/>
                <a:sym typeface="Wingdings" pitchFamily="2" charset="2"/>
              </a:rPr>
              <a:t>)</a:t>
            </a:r>
            <a:endParaRPr lang="fr-FR" sz="2000" dirty="0">
              <a:solidFill>
                <a:schemeClr val="accent2"/>
              </a:solidFill>
              <a:latin typeface="+mj-lt"/>
              <a:sym typeface="Wingdings" pitchFamily="2" charset="2"/>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bwMode="auto">
          <a:xfrm>
            <a:off x="180528" y="1412776"/>
            <a:ext cx="8639944" cy="1768091"/>
          </a:xfrm>
          <a:prstGeom prst="rect">
            <a:avLst/>
          </a:prstGeom>
          <a:noFill/>
          <a:ln w="9525">
            <a:noFill/>
            <a:miter lim="800000"/>
            <a:headEnd/>
            <a:tailEnd/>
          </a:ln>
        </p:spPr>
        <p:txBody>
          <a:bodyPr/>
          <a:lstStyle/>
          <a:p>
            <a:pPr marL="342900" indent="-342900" fontAlgn="auto">
              <a:spcBef>
                <a:spcPct val="20000"/>
              </a:spcBef>
              <a:spcAft>
                <a:spcPts val="0"/>
              </a:spcAft>
              <a:defRPr/>
            </a:pPr>
            <a:r>
              <a:rPr lang="fr-FR" sz="2800" dirty="0" smtClean="0">
                <a:solidFill>
                  <a:srgbClr val="C0504D"/>
                </a:solidFill>
                <a:latin typeface="+mj-lt"/>
              </a:rPr>
              <a:t>On future </a:t>
            </a:r>
            <a:r>
              <a:rPr lang="fr-FR" sz="2800" dirty="0" err="1" smtClean="0">
                <a:solidFill>
                  <a:srgbClr val="C0504D"/>
                </a:solidFill>
                <a:latin typeface="+mj-lt"/>
              </a:rPr>
              <a:t>generations</a:t>
            </a:r>
            <a:endParaRPr lang="fr-FR" sz="1000" dirty="0">
              <a:latin typeface="+mj-lt"/>
              <a:cs typeface="+mn-cs"/>
              <a:sym typeface="Wingdings" pitchFamily="2" charset="2"/>
            </a:endParaRPr>
          </a:p>
          <a:p>
            <a:pPr defTabSz="900113" fontAlgn="auto">
              <a:spcBef>
                <a:spcPct val="20000"/>
              </a:spcBef>
              <a:spcAft>
                <a:spcPts val="0"/>
              </a:spcAft>
              <a:tabLst>
                <a:tab pos="623888" algn="l"/>
                <a:tab pos="900113" algn="l"/>
              </a:tabLst>
              <a:defRPr/>
            </a:pPr>
            <a:r>
              <a:rPr lang="fr-FR" sz="2000" dirty="0" err="1" smtClean="0">
                <a:latin typeface="+mj-lt"/>
                <a:cs typeface="+mn-cs"/>
                <a:sym typeface="Wingdings" pitchFamily="2" charset="2"/>
              </a:rPr>
              <a:t>Undernourished</a:t>
            </a:r>
            <a:r>
              <a:rPr lang="fr-FR" sz="2000" dirty="0" smtClean="0">
                <a:latin typeface="+mj-lt"/>
                <a:cs typeface="+mn-cs"/>
                <a:sym typeface="Wingdings" pitchFamily="2" charset="2"/>
              </a:rPr>
              <a:t> girls are more </a:t>
            </a:r>
            <a:r>
              <a:rPr lang="fr-FR" sz="2000" dirty="0" err="1" smtClean="0">
                <a:latin typeface="+mj-lt"/>
                <a:cs typeface="+mn-cs"/>
                <a:sym typeface="Wingdings" pitchFamily="2" charset="2"/>
              </a:rPr>
              <a:t>likely</a:t>
            </a:r>
            <a:r>
              <a:rPr lang="fr-FR" sz="2000" dirty="0" smtClean="0">
                <a:latin typeface="+mj-lt"/>
                <a:cs typeface="+mn-cs"/>
                <a:sym typeface="Wingdings" pitchFamily="2" charset="2"/>
              </a:rPr>
              <a:t> to </a:t>
            </a:r>
            <a:r>
              <a:rPr lang="fr-FR" sz="2000" dirty="0" err="1" smtClean="0">
                <a:latin typeface="+mj-lt"/>
                <a:cs typeface="+mn-cs"/>
                <a:sym typeface="Wingdings" pitchFamily="2" charset="2"/>
              </a:rPr>
              <a:t>become</a:t>
            </a:r>
            <a:r>
              <a:rPr lang="fr-FR" sz="2000" dirty="0" smtClean="0">
                <a:latin typeface="+mj-lt"/>
                <a:cs typeface="+mn-cs"/>
                <a:sym typeface="Wingdings" pitchFamily="2" charset="2"/>
              </a:rPr>
              <a:t> short </a:t>
            </a:r>
            <a:r>
              <a:rPr lang="fr-FR" sz="2000" dirty="0" err="1" smtClean="0">
                <a:latin typeface="+mj-lt"/>
                <a:cs typeface="+mn-cs"/>
                <a:sym typeface="Wingdings" pitchFamily="2" charset="2"/>
              </a:rPr>
              <a:t>women</a:t>
            </a:r>
            <a:r>
              <a:rPr lang="fr-FR" sz="2000" dirty="0" smtClean="0">
                <a:latin typeface="+mj-lt"/>
                <a:cs typeface="+mn-cs"/>
                <a:sym typeface="Wingdings" pitchFamily="2" charset="2"/>
              </a:rPr>
              <a:t> </a:t>
            </a:r>
            <a:r>
              <a:rPr lang="fr-FR" sz="2000" dirty="0" err="1" smtClean="0">
                <a:latin typeface="+mj-lt"/>
                <a:cs typeface="+mn-cs"/>
                <a:sym typeface="Wingdings" pitchFamily="2" charset="2"/>
              </a:rPr>
              <a:t>who</a:t>
            </a:r>
            <a:r>
              <a:rPr lang="fr-FR" sz="2000" dirty="0" smtClean="0">
                <a:latin typeface="+mj-lt"/>
                <a:cs typeface="+mn-cs"/>
                <a:sym typeface="Wingdings" pitchFamily="2" charset="2"/>
              </a:rPr>
              <a:t> are more </a:t>
            </a:r>
            <a:r>
              <a:rPr lang="fr-FR" sz="2000" dirty="0" err="1" smtClean="0">
                <a:latin typeface="+mj-lt"/>
                <a:cs typeface="+mn-cs"/>
                <a:sym typeface="Wingdings" pitchFamily="2" charset="2"/>
              </a:rPr>
              <a:t>likely</a:t>
            </a:r>
            <a:r>
              <a:rPr lang="fr-FR" sz="2000" dirty="0" smtClean="0">
                <a:latin typeface="+mj-lt"/>
                <a:cs typeface="+mn-cs"/>
                <a:sym typeface="Wingdings" pitchFamily="2" charset="2"/>
              </a:rPr>
              <a:t> to </a:t>
            </a:r>
            <a:r>
              <a:rPr lang="fr-FR" sz="2000" dirty="0" err="1" smtClean="0">
                <a:latin typeface="+mj-lt"/>
                <a:cs typeface="+mn-cs"/>
                <a:sym typeface="Wingdings" pitchFamily="2" charset="2"/>
              </a:rPr>
              <a:t>give</a:t>
            </a:r>
            <a:r>
              <a:rPr lang="fr-FR" sz="2000" dirty="0" smtClean="0">
                <a:latin typeface="+mj-lt"/>
                <a:cs typeface="+mn-cs"/>
                <a:sym typeface="Wingdings" pitchFamily="2" charset="2"/>
              </a:rPr>
              <a:t> </a:t>
            </a:r>
            <a:r>
              <a:rPr lang="fr-FR" sz="2000" dirty="0" err="1" smtClean="0">
                <a:latin typeface="+mj-lt"/>
                <a:cs typeface="+mn-cs"/>
                <a:sym typeface="Wingdings" pitchFamily="2" charset="2"/>
              </a:rPr>
              <a:t>birth</a:t>
            </a:r>
            <a:r>
              <a:rPr lang="fr-FR" sz="2000" dirty="0" smtClean="0">
                <a:latin typeface="+mj-lt"/>
                <a:cs typeface="+mn-cs"/>
                <a:sym typeface="Wingdings" pitchFamily="2" charset="2"/>
              </a:rPr>
              <a:t> to </a:t>
            </a:r>
            <a:r>
              <a:rPr lang="fr-FR" sz="2000" dirty="0" err="1" smtClean="0">
                <a:latin typeface="+mj-lt"/>
                <a:cs typeface="+mn-cs"/>
                <a:sym typeface="Wingdings" pitchFamily="2" charset="2"/>
              </a:rPr>
              <a:t>small</a:t>
            </a:r>
            <a:r>
              <a:rPr lang="fr-FR" sz="2000" dirty="0" smtClean="0">
                <a:latin typeface="+mj-lt"/>
                <a:cs typeface="+mn-cs"/>
                <a:sym typeface="Wingdings" pitchFamily="2" charset="2"/>
              </a:rPr>
              <a:t> babies.</a:t>
            </a:r>
          </a:p>
          <a:p>
            <a:pPr marL="342900" indent="-342900" fontAlgn="auto">
              <a:spcBef>
                <a:spcPct val="20000"/>
              </a:spcBef>
              <a:spcAft>
                <a:spcPts val="0"/>
              </a:spcAft>
              <a:buFont typeface="Wingdings" charset="0"/>
              <a:buChar char="à"/>
              <a:defRPr/>
            </a:pPr>
            <a:r>
              <a:rPr lang="fr-FR" sz="2000" dirty="0" smtClean="0">
                <a:latin typeface="+mj-lt"/>
                <a:cs typeface="+mn-cs"/>
                <a:sym typeface="Wingdings" pitchFamily="2" charset="2"/>
              </a:rPr>
              <a:t>Undernutrition </a:t>
            </a:r>
            <a:r>
              <a:rPr lang="fr-FR" sz="2000" dirty="0" err="1" smtClean="0">
                <a:latin typeface="+mj-lt"/>
                <a:cs typeface="+mn-cs"/>
                <a:sym typeface="Wingdings" pitchFamily="2" charset="2"/>
              </a:rPr>
              <a:t>gets</a:t>
            </a:r>
            <a:r>
              <a:rPr lang="fr-FR" sz="2000" dirty="0" smtClean="0">
                <a:latin typeface="+mj-lt"/>
                <a:cs typeface="+mn-cs"/>
                <a:sym typeface="Wingdings" pitchFamily="2" charset="2"/>
              </a:rPr>
              <a:t> </a:t>
            </a:r>
            <a:r>
              <a:rPr lang="fr-FR" sz="2000" dirty="0" err="1" smtClean="0">
                <a:latin typeface="+mj-lt"/>
                <a:cs typeface="+mn-cs"/>
                <a:sym typeface="Wingdings" pitchFamily="2" charset="2"/>
              </a:rPr>
              <a:t>perpetuated</a:t>
            </a:r>
            <a:r>
              <a:rPr lang="fr-FR" sz="2000" dirty="0" smtClean="0">
                <a:latin typeface="+mj-lt"/>
                <a:cs typeface="+mn-cs"/>
                <a:sym typeface="Wingdings" pitchFamily="2" charset="2"/>
              </a:rPr>
              <a:t> </a:t>
            </a:r>
            <a:r>
              <a:rPr lang="fr-FR" sz="2000" dirty="0" err="1" smtClean="0">
                <a:latin typeface="+mj-lt"/>
                <a:cs typeface="+mn-cs"/>
                <a:sym typeface="Wingdings" pitchFamily="2" charset="2"/>
              </a:rPr>
              <a:t>across</a:t>
            </a:r>
            <a:r>
              <a:rPr lang="fr-FR" sz="2000" dirty="0" smtClean="0">
                <a:latin typeface="+mj-lt"/>
                <a:cs typeface="+mn-cs"/>
                <a:sym typeface="Wingdings" pitchFamily="2" charset="2"/>
              </a:rPr>
              <a:t> </a:t>
            </a:r>
            <a:r>
              <a:rPr lang="fr-FR" sz="2000" dirty="0" err="1" smtClean="0">
                <a:latin typeface="+mj-lt"/>
                <a:cs typeface="+mn-cs"/>
                <a:sym typeface="Wingdings" pitchFamily="2" charset="2"/>
              </a:rPr>
              <a:t>generations</a:t>
            </a:r>
            <a:endParaRPr lang="fr-FR" sz="2400" dirty="0">
              <a:latin typeface="+mj-lt"/>
              <a:cs typeface="+mn-cs"/>
              <a:sym typeface="Wingdings" pitchFamily="2" charset="2"/>
            </a:endParaRPr>
          </a:p>
        </p:txBody>
      </p:sp>
      <p:sp>
        <p:nvSpPr>
          <p:cNvPr id="5" name="Espace réservé du contenu 2"/>
          <p:cNvSpPr>
            <a:spLocks noGrp="1"/>
          </p:cNvSpPr>
          <p:nvPr>
            <p:ph idx="1"/>
          </p:nvPr>
        </p:nvSpPr>
        <p:spPr>
          <a:xfrm>
            <a:off x="179512" y="3212976"/>
            <a:ext cx="8640960" cy="2376264"/>
          </a:xfrm>
        </p:spPr>
        <p:txBody>
          <a:bodyPr rtlCol="0">
            <a:noAutofit/>
          </a:bodyPr>
          <a:lstStyle/>
          <a:p>
            <a:pPr eaLnBrk="1" fontAlgn="auto" hangingPunct="1">
              <a:spcAft>
                <a:spcPts val="0"/>
              </a:spcAft>
              <a:buFont typeface="Arial" charset="0"/>
              <a:buNone/>
              <a:defRPr/>
            </a:pPr>
            <a:r>
              <a:rPr lang="fr-FR" sz="2800" dirty="0" smtClean="0">
                <a:solidFill>
                  <a:srgbClr val="C0504D"/>
                </a:solidFill>
              </a:rPr>
              <a:t>On the the </a:t>
            </a:r>
            <a:r>
              <a:rPr lang="fr-FR" sz="2800" dirty="0" err="1" smtClean="0">
                <a:solidFill>
                  <a:srgbClr val="C0504D"/>
                </a:solidFill>
              </a:rPr>
              <a:t>economy</a:t>
            </a:r>
            <a:endParaRPr lang="fr-FR" sz="2800" dirty="0">
              <a:solidFill>
                <a:srgbClr val="C0504D"/>
              </a:solidFill>
            </a:endParaRPr>
          </a:p>
          <a:p>
            <a:pPr marL="88900" indent="0" eaLnBrk="1" fontAlgn="auto" hangingPunct="1">
              <a:spcAft>
                <a:spcPts val="0"/>
              </a:spcAft>
              <a:buFont typeface="Arial" charset="0"/>
              <a:buNone/>
              <a:defRPr/>
            </a:pPr>
            <a:r>
              <a:rPr lang="fr-FR" sz="2000" dirty="0" smtClean="0"/>
              <a:t>Undernutrition </a:t>
            </a:r>
            <a:r>
              <a:rPr lang="fr-FR" sz="1700" dirty="0" smtClean="0">
                <a:sym typeface="Wingdings" pitchFamily="2" charset="2"/>
              </a:rPr>
              <a:t></a:t>
            </a:r>
            <a:r>
              <a:rPr lang="fr-FR" sz="2000" dirty="0" smtClean="0">
                <a:sym typeface="Wingdings" pitchFamily="2" charset="2"/>
              </a:rPr>
              <a:t> lasting mental and </a:t>
            </a:r>
            <a:r>
              <a:rPr lang="fr-FR" sz="2000" dirty="0" err="1" smtClean="0">
                <a:sym typeface="Wingdings" pitchFamily="2" charset="2"/>
              </a:rPr>
              <a:t>physical</a:t>
            </a:r>
            <a:r>
              <a:rPr lang="fr-FR" sz="2000" dirty="0" smtClean="0">
                <a:sym typeface="Wingdings" pitchFamily="2" charset="2"/>
              </a:rPr>
              <a:t> </a:t>
            </a:r>
            <a:r>
              <a:rPr lang="fr-FR" sz="2000" dirty="0" err="1" smtClean="0">
                <a:sym typeface="Wingdings" pitchFamily="2" charset="2"/>
              </a:rPr>
              <a:t>deficits</a:t>
            </a:r>
            <a:r>
              <a:rPr lang="fr-FR" sz="2000" dirty="0" smtClean="0">
                <a:sym typeface="Wingdings" pitchFamily="2" charset="2"/>
              </a:rPr>
              <a:t> </a:t>
            </a:r>
            <a:r>
              <a:rPr lang="fr-FR" sz="1700" dirty="0" smtClean="0">
                <a:sym typeface="Wingdings" pitchFamily="2" charset="2"/>
              </a:rPr>
              <a:t></a:t>
            </a:r>
            <a:r>
              <a:rPr lang="fr-FR" sz="2000" dirty="0" smtClean="0">
                <a:sym typeface="Wingdings" pitchFamily="2" charset="2"/>
              </a:rPr>
              <a:t> </a:t>
            </a:r>
            <a:r>
              <a:rPr lang="fr-FR" sz="2000" dirty="0" err="1" smtClean="0">
                <a:sym typeface="Wingdings" pitchFamily="2" charset="2"/>
              </a:rPr>
              <a:t>reduction</a:t>
            </a:r>
            <a:r>
              <a:rPr lang="fr-FR" sz="2000" dirty="0" smtClean="0">
                <a:sym typeface="Wingdings" pitchFamily="2" charset="2"/>
              </a:rPr>
              <a:t> of </a:t>
            </a:r>
            <a:r>
              <a:rPr lang="fr-FR" sz="2000" dirty="0" err="1" smtClean="0">
                <a:sym typeface="Wingdings" pitchFamily="2" charset="2"/>
              </a:rPr>
              <a:t>individuals</a:t>
            </a:r>
            <a:r>
              <a:rPr lang="fr-FR" sz="2000" dirty="0" smtClean="0">
                <a:sym typeface="Wingdings" pitchFamily="2" charset="2"/>
              </a:rPr>
              <a:t>’ and </a:t>
            </a:r>
            <a:r>
              <a:rPr lang="fr-FR" sz="2000" dirty="0" err="1" smtClean="0">
                <a:sym typeface="Wingdings" pitchFamily="2" charset="2"/>
              </a:rPr>
              <a:t>societies</a:t>
            </a:r>
            <a:r>
              <a:rPr lang="fr-FR" sz="2000" dirty="0" smtClean="0">
                <a:sym typeface="Wingdings" pitchFamily="2" charset="2"/>
              </a:rPr>
              <a:t>’ </a:t>
            </a:r>
            <a:r>
              <a:rPr lang="fr-FR" sz="2000" dirty="0" err="1" smtClean="0">
                <a:sym typeface="Wingdings" pitchFamily="2" charset="2"/>
              </a:rPr>
              <a:t>productivity</a:t>
            </a:r>
            <a:r>
              <a:rPr lang="fr-FR" sz="2000" dirty="0" smtClean="0">
                <a:sym typeface="Wingdings" pitchFamily="2" charset="2"/>
              </a:rPr>
              <a:t> </a:t>
            </a:r>
            <a:r>
              <a:rPr lang="fr-FR" sz="1700" dirty="0" smtClean="0">
                <a:sym typeface="Wingdings" pitchFamily="2" charset="2"/>
              </a:rPr>
              <a:t></a:t>
            </a:r>
            <a:r>
              <a:rPr lang="fr-FR" sz="2000" dirty="0" smtClean="0">
                <a:sym typeface="Wingdings" pitchFamily="2" charset="2"/>
              </a:rPr>
              <a:t>  </a:t>
            </a:r>
            <a:r>
              <a:rPr lang="fr-FR" sz="2000" dirty="0" err="1" smtClean="0">
                <a:sym typeface="Wingdings" pitchFamily="2" charset="2"/>
              </a:rPr>
              <a:t>loss</a:t>
            </a:r>
            <a:r>
              <a:rPr lang="fr-FR" sz="2000" dirty="0" smtClean="0">
                <a:sym typeface="Wingdings" pitchFamily="2" charset="2"/>
              </a:rPr>
              <a:t> of </a:t>
            </a:r>
            <a:r>
              <a:rPr lang="fr-FR" sz="2000" dirty="0" err="1" smtClean="0">
                <a:sym typeface="Wingdings" pitchFamily="2" charset="2"/>
              </a:rPr>
              <a:t>upto</a:t>
            </a:r>
            <a:r>
              <a:rPr lang="fr-FR" sz="2000" dirty="0" smtClean="0">
                <a:sym typeface="Wingdings" pitchFamily="2" charset="2"/>
              </a:rPr>
              <a:t> 8% of GDP (Lancet 2013)</a:t>
            </a:r>
          </a:p>
          <a:p>
            <a:pPr eaLnBrk="1" fontAlgn="auto" hangingPunct="1">
              <a:spcAft>
                <a:spcPts val="0"/>
              </a:spcAft>
              <a:buNone/>
              <a:defRPr/>
            </a:pPr>
            <a:r>
              <a:rPr lang="fr-FR" sz="1400" dirty="0" smtClean="0">
                <a:solidFill>
                  <a:srgbClr val="0000FF"/>
                </a:solidFill>
                <a:sym typeface="Wingdings" pitchFamily="2" charset="2"/>
              </a:rPr>
              <a:t>        </a:t>
            </a:r>
            <a:r>
              <a:rPr lang="fr-FR" sz="2000" dirty="0" err="1" smtClean="0">
                <a:solidFill>
                  <a:srgbClr val="0000FF"/>
                </a:solidFill>
                <a:sym typeface="Wingdings" pitchFamily="2" charset="2"/>
              </a:rPr>
              <a:t>Annual</a:t>
            </a:r>
            <a:r>
              <a:rPr lang="fr-FR" sz="2000" dirty="0" smtClean="0">
                <a:solidFill>
                  <a:srgbClr val="0000FF"/>
                </a:solidFill>
                <a:sym typeface="Wingdings" pitchFamily="2" charset="2"/>
              </a:rPr>
              <a:t> </a:t>
            </a:r>
            <a:r>
              <a:rPr lang="fr-FR" sz="2000" dirty="0" err="1">
                <a:solidFill>
                  <a:srgbClr val="0000FF"/>
                </a:solidFill>
                <a:sym typeface="Wingdings" pitchFamily="2" charset="2"/>
              </a:rPr>
              <a:t>costs</a:t>
            </a:r>
            <a:r>
              <a:rPr lang="fr-FR" sz="2000" dirty="0">
                <a:solidFill>
                  <a:srgbClr val="0000FF"/>
                </a:solidFill>
                <a:sym typeface="Wingdings" pitchFamily="2" charset="2"/>
              </a:rPr>
              <a:t> </a:t>
            </a:r>
            <a:r>
              <a:rPr lang="fr-FR" sz="2000" dirty="0" err="1">
                <a:solidFill>
                  <a:srgbClr val="0000FF"/>
                </a:solidFill>
                <a:sym typeface="Wingdings" pitchFamily="2" charset="2"/>
              </a:rPr>
              <a:t>associated</a:t>
            </a:r>
            <a:r>
              <a:rPr lang="fr-FR" sz="2000" dirty="0">
                <a:solidFill>
                  <a:srgbClr val="0000FF"/>
                </a:solidFill>
                <a:sym typeface="Wingdings" pitchFamily="2" charset="2"/>
              </a:rPr>
              <a:t> </a:t>
            </a:r>
            <a:r>
              <a:rPr lang="fr-FR" sz="2000" dirty="0" err="1">
                <a:solidFill>
                  <a:srgbClr val="0000FF"/>
                </a:solidFill>
                <a:sym typeface="Wingdings" pitchFamily="2" charset="2"/>
              </a:rPr>
              <a:t>with</a:t>
            </a:r>
            <a:r>
              <a:rPr lang="fr-FR" sz="2000" dirty="0">
                <a:solidFill>
                  <a:srgbClr val="0000FF"/>
                </a:solidFill>
                <a:sym typeface="Wingdings" pitchFamily="2" charset="2"/>
              </a:rPr>
              <a:t> </a:t>
            </a:r>
            <a:r>
              <a:rPr lang="fr-FR" sz="2000" dirty="0" err="1">
                <a:solidFill>
                  <a:srgbClr val="0000FF"/>
                </a:solidFill>
                <a:sym typeface="Wingdings" pitchFamily="2" charset="2"/>
              </a:rPr>
              <a:t>child</a:t>
            </a:r>
            <a:r>
              <a:rPr lang="fr-FR" sz="2000" dirty="0">
                <a:solidFill>
                  <a:srgbClr val="0000FF"/>
                </a:solidFill>
                <a:sym typeface="Wingdings" pitchFamily="2" charset="2"/>
              </a:rPr>
              <a:t> </a:t>
            </a:r>
            <a:r>
              <a:rPr lang="fr-FR" sz="2000" dirty="0" err="1">
                <a:solidFill>
                  <a:srgbClr val="0000FF"/>
                </a:solidFill>
                <a:sym typeface="Wingdings" pitchFamily="2" charset="2"/>
              </a:rPr>
              <a:t>undernutrition</a:t>
            </a:r>
            <a:r>
              <a:rPr lang="fr-FR" sz="2000" dirty="0">
                <a:solidFill>
                  <a:srgbClr val="0000FF"/>
                </a:solidFill>
                <a:sym typeface="Wingdings" pitchFamily="2" charset="2"/>
              </a:rPr>
              <a:t> are </a:t>
            </a:r>
            <a:r>
              <a:rPr lang="fr-FR" sz="2000" dirty="0" err="1">
                <a:solidFill>
                  <a:srgbClr val="0000FF"/>
                </a:solidFill>
                <a:sym typeface="Wingdings" pitchFamily="2" charset="2"/>
              </a:rPr>
              <a:t>estimated</a:t>
            </a:r>
            <a:r>
              <a:rPr lang="fr-FR" sz="2000" dirty="0">
                <a:solidFill>
                  <a:srgbClr val="0000FF"/>
                </a:solidFill>
                <a:sym typeface="Wingdings" pitchFamily="2" charset="2"/>
              </a:rPr>
              <a:t> </a:t>
            </a:r>
            <a:r>
              <a:rPr lang="fr-FR" sz="2000" dirty="0" err="1">
                <a:solidFill>
                  <a:srgbClr val="0000FF"/>
                </a:solidFill>
                <a:sym typeface="Wingdings" pitchFamily="2" charset="2"/>
              </a:rPr>
              <a:t>Ethiopian</a:t>
            </a:r>
            <a:r>
              <a:rPr lang="fr-FR" sz="2000" dirty="0">
                <a:solidFill>
                  <a:srgbClr val="0000FF"/>
                </a:solidFill>
                <a:sym typeface="Wingdings" pitchFamily="2" charset="2"/>
              </a:rPr>
              <a:t> </a:t>
            </a:r>
            <a:r>
              <a:rPr lang="fr-FR" sz="2000" dirty="0" smtClean="0">
                <a:solidFill>
                  <a:srgbClr val="0000FF"/>
                </a:solidFill>
                <a:sym typeface="Wingdings" pitchFamily="2" charset="2"/>
              </a:rPr>
              <a:t>Birr 55.5 </a:t>
            </a:r>
            <a:r>
              <a:rPr lang="fr-FR" sz="2000" dirty="0">
                <a:solidFill>
                  <a:srgbClr val="0000FF"/>
                </a:solidFill>
                <a:sym typeface="Wingdings" pitchFamily="2" charset="2"/>
              </a:rPr>
              <a:t>billion, </a:t>
            </a:r>
            <a:r>
              <a:rPr lang="fr-FR" sz="2000" dirty="0" err="1">
                <a:solidFill>
                  <a:srgbClr val="0000FF"/>
                </a:solidFill>
                <a:sym typeface="Wingdings" pitchFamily="2" charset="2"/>
              </a:rPr>
              <a:t>which</a:t>
            </a:r>
            <a:r>
              <a:rPr lang="fr-FR" sz="2000" dirty="0">
                <a:solidFill>
                  <a:srgbClr val="0000FF"/>
                </a:solidFill>
                <a:sym typeface="Wingdings" pitchFamily="2" charset="2"/>
              </a:rPr>
              <a:t> </a:t>
            </a:r>
            <a:r>
              <a:rPr lang="fr-FR" sz="2000" dirty="0" err="1">
                <a:solidFill>
                  <a:srgbClr val="0000FF"/>
                </a:solidFill>
                <a:sym typeface="Wingdings" pitchFamily="2" charset="2"/>
              </a:rPr>
              <a:t>is</a:t>
            </a:r>
            <a:r>
              <a:rPr lang="fr-FR" sz="2000" dirty="0">
                <a:solidFill>
                  <a:srgbClr val="0000FF"/>
                </a:solidFill>
                <a:sym typeface="Wingdings" pitchFamily="2" charset="2"/>
              </a:rPr>
              <a:t> </a:t>
            </a:r>
            <a:r>
              <a:rPr lang="fr-FR" sz="2000" dirty="0" err="1">
                <a:solidFill>
                  <a:srgbClr val="0000FF"/>
                </a:solidFill>
                <a:sym typeface="Wingdings" pitchFamily="2" charset="2"/>
              </a:rPr>
              <a:t>equivalent</a:t>
            </a:r>
            <a:r>
              <a:rPr lang="fr-FR" sz="2000" dirty="0">
                <a:solidFill>
                  <a:srgbClr val="0000FF"/>
                </a:solidFill>
                <a:sym typeface="Wingdings" pitchFamily="2" charset="2"/>
              </a:rPr>
              <a:t> to 16.5% of GDP</a:t>
            </a:r>
          </a:p>
          <a:p>
            <a:pPr eaLnBrk="1" fontAlgn="auto" hangingPunct="1">
              <a:spcAft>
                <a:spcPts val="0"/>
              </a:spcAft>
              <a:buFont typeface="Arial" pitchFamily="34" charset="0"/>
              <a:buNone/>
              <a:defRPr/>
            </a:pPr>
            <a:endParaRPr lang="fr-FR" sz="1400" b="1" dirty="0" smtClean="0">
              <a:solidFill>
                <a:schemeClr val="accent4"/>
              </a:solidFill>
              <a:sym typeface="Wingdings" pitchFamily="2" charset="2"/>
            </a:endParaRPr>
          </a:p>
          <a:p>
            <a:pPr eaLnBrk="1" fontAlgn="auto" hangingPunct="1">
              <a:spcAft>
                <a:spcPts val="0"/>
              </a:spcAft>
              <a:buFont typeface="Arial" pitchFamily="34" charset="0"/>
              <a:buNone/>
              <a:defRPr/>
            </a:pPr>
            <a:r>
              <a:rPr lang="fr-FR" sz="2400" b="1" dirty="0" smtClean="0">
                <a:solidFill>
                  <a:schemeClr val="accent2"/>
                </a:solidFill>
                <a:sym typeface="Wingdings" pitchFamily="2" charset="2"/>
              </a:rPr>
              <a:t></a:t>
            </a:r>
            <a:r>
              <a:rPr lang="fr-FR" sz="2800" b="1" dirty="0" smtClean="0">
                <a:solidFill>
                  <a:schemeClr val="accent2"/>
                </a:solidFill>
                <a:sym typeface="Wingdings" pitchFamily="2" charset="2"/>
              </a:rPr>
              <a:t> </a:t>
            </a:r>
            <a:r>
              <a:rPr lang="fr-FR" sz="2700" b="1" dirty="0" err="1" smtClean="0">
                <a:solidFill>
                  <a:schemeClr val="accent2"/>
                </a:solidFill>
                <a:sym typeface="Wingdings" pitchFamily="2" charset="2"/>
              </a:rPr>
              <a:t>Contributes</a:t>
            </a:r>
            <a:r>
              <a:rPr lang="fr-FR" sz="2700" b="1" dirty="0" smtClean="0">
                <a:solidFill>
                  <a:schemeClr val="accent2"/>
                </a:solidFill>
                <a:sym typeface="Wingdings" pitchFamily="2" charset="2"/>
              </a:rPr>
              <a:t> to </a:t>
            </a:r>
            <a:r>
              <a:rPr lang="fr-FR" sz="2700" b="1" dirty="0" err="1" smtClean="0">
                <a:solidFill>
                  <a:schemeClr val="accent2"/>
                </a:solidFill>
                <a:sym typeface="Wingdings" pitchFamily="2" charset="2"/>
              </a:rPr>
              <a:t>perpetuating</a:t>
            </a:r>
            <a:r>
              <a:rPr lang="fr-FR" sz="2700" b="1" dirty="0" smtClean="0">
                <a:solidFill>
                  <a:schemeClr val="accent2"/>
                </a:solidFill>
                <a:sym typeface="Wingdings" pitchFamily="2" charset="2"/>
              </a:rPr>
              <a:t> </a:t>
            </a:r>
            <a:r>
              <a:rPr lang="fr-FR" sz="2700" b="1" dirty="0" err="1" smtClean="0">
                <a:solidFill>
                  <a:schemeClr val="accent2"/>
                </a:solidFill>
                <a:sym typeface="Wingdings" pitchFamily="2" charset="2"/>
              </a:rPr>
              <a:t>poverty</a:t>
            </a:r>
            <a:r>
              <a:rPr lang="fr-FR" sz="2700" b="1" dirty="0">
                <a:solidFill>
                  <a:schemeClr val="accent2"/>
                </a:solidFill>
                <a:sym typeface="Wingdings" pitchFamily="2" charset="2"/>
              </a:rPr>
              <a:t>,</a:t>
            </a:r>
            <a:r>
              <a:rPr lang="fr-FR" sz="2700" b="1" dirty="0" smtClean="0">
                <a:solidFill>
                  <a:schemeClr val="accent2"/>
                </a:solidFill>
                <a:sym typeface="Wingdings" pitchFamily="2" charset="2"/>
              </a:rPr>
              <a:t> </a:t>
            </a:r>
            <a:br>
              <a:rPr lang="fr-FR" sz="2700" b="1" dirty="0" smtClean="0">
                <a:solidFill>
                  <a:schemeClr val="accent2"/>
                </a:solidFill>
                <a:sym typeface="Wingdings" pitchFamily="2" charset="2"/>
              </a:rPr>
            </a:br>
            <a:r>
              <a:rPr lang="fr-FR" sz="2700" b="1" dirty="0" smtClean="0">
                <a:solidFill>
                  <a:schemeClr val="accent2"/>
                </a:solidFill>
                <a:sym typeface="Wingdings" pitchFamily="2" charset="2"/>
              </a:rPr>
              <a:t>of people and nations</a:t>
            </a:r>
            <a:endParaRPr lang="fr-FR" sz="2700" dirty="0" smtClean="0">
              <a:sym typeface="Wingdings" pitchFamily="2" charset="2"/>
            </a:endParaRPr>
          </a:p>
          <a:p>
            <a:pPr eaLnBrk="1" fontAlgn="auto" hangingPunct="1">
              <a:spcAft>
                <a:spcPts val="0"/>
              </a:spcAft>
              <a:buFont typeface="Arial" pitchFamily="34" charset="0"/>
              <a:buChar char="•"/>
              <a:defRPr/>
            </a:pPr>
            <a:endParaRPr lang="fr-FR" sz="2400" dirty="0" smtClean="0">
              <a:sym typeface="Wingdings" pitchFamily="2" charset="2"/>
            </a:endParaRPr>
          </a:p>
          <a:p>
            <a:pPr eaLnBrk="1" fontAlgn="auto" hangingPunct="1">
              <a:spcAft>
                <a:spcPts val="0"/>
              </a:spcAft>
              <a:buFont typeface="Arial" pitchFamily="34" charset="0"/>
              <a:buChar char="•"/>
              <a:defRPr/>
            </a:pPr>
            <a:endParaRPr lang="fr-FR" sz="2400" dirty="0"/>
          </a:p>
        </p:txBody>
      </p:sp>
      <p:sp>
        <p:nvSpPr>
          <p:cNvPr id="6" name="Titre 1"/>
          <p:cNvSpPr>
            <a:spLocks noGrp="1"/>
          </p:cNvSpPr>
          <p:nvPr>
            <p:ph type="title"/>
          </p:nvPr>
        </p:nvSpPr>
        <p:spPr>
          <a:xfrm>
            <a:off x="0" y="275035"/>
            <a:ext cx="9144000" cy="903668"/>
          </a:xfrm>
        </p:spPr>
        <p:txBody>
          <a:bodyPr/>
          <a:lstStyle/>
          <a:p>
            <a:pPr>
              <a:defRPr/>
            </a:pPr>
            <a:r>
              <a:rPr lang="fr-FR" sz="3600" b="1" dirty="0" err="1" smtClean="0">
                <a:solidFill>
                  <a:schemeClr val="accent4">
                    <a:lumMod val="75000"/>
                    <a:alpha val="50000"/>
                  </a:schemeClr>
                </a:solidFill>
              </a:rPr>
              <a:t>Consequences</a:t>
            </a:r>
            <a:endParaRPr lang="fr-FR" sz="3600" b="1" dirty="0">
              <a:solidFill>
                <a:schemeClr val="accent4">
                  <a:lumMod val="75000"/>
                  <a:alpha val="50000"/>
                </a:schemeClr>
              </a:solidFill>
            </a:endParaRPr>
          </a:p>
        </p:txBody>
      </p:sp>
    </p:spTree>
    <p:extLst>
      <p:ext uri="{BB962C8B-B14F-4D97-AF65-F5344CB8AC3E}">
        <p14:creationId xmlns:p14="http://schemas.microsoft.com/office/powerpoint/2010/main" val="5614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bwMode="auto">
          <a:xfrm>
            <a:off x="180528" y="1412776"/>
            <a:ext cx="8639944" cy="2880320"/>
          </a:xfrm>
          <a:prstGeom prst="rect">
            <a:avLst/>
          </a:prstGeom>
          <a:noFill/>
          <a:ln w="9525">
            <a:noFill/>
            <a:miter lim="800000"/>
            <a:headEnd/>
            <a:tailEnd/>
          </a:ln>
        </p:spPr>
        <p:txBody>
          <a:bodyPr/>
          <a:lstStyle/>
          <a:p>
            <a:pPr marL="342900" indent="-342900" fontAlgn="auto">
              <a:spcBef>
                <a:spcPct val="20000"/>
              </a:spcBef>
              <a:spcAft>
                <a:spcPts val="0"/>
              </a:spcAft>
              <a:defRPr/>
            </a:pPr>
            <a:r>
              <a:rPr lang="fr-FR" sz="2800" dirty="0" err="1" smtClean="0">
                <a:solidFill>
                  <a:srgbClr val="C0504D"/>
                </a:solidFill>
                <a:latin typeface="+mj-lt"/>
                <a:sym typeface="Wingdings" pitchFamily="2" charset="2"/>
              </a:rPr>
              <a:t>Eliminating</a:t>
            </a:r>
            <a:r>
              <a:rPr lang="fr-FR" sz="2800" dirty="0" smtClean="0">
                <a:solidFill>
                  <a:srgbClr val="C0504D"/>
                </a:solidFill>
                <a:latin typeface="+mj-lt"/>
                <a:sym typeface="Wingdings" pitchFamily="2" charset="2"/>
              </a:rPr>
              <a:t> </a:t>
            </a:r>
            <a:r>
              <a:rPr lang="fr-FR" sz="2800" dirty="0" err="1" smtClean="0">
                <a:solidFill>
                  <a:srgbClr val="C0504D"/>
                </a:solidFill>
                <a:latin typeface="+mj-lt"/>
                <a:sym typeface="Wingdings" pitchFamily="2" charset="2"/>
              </a:rPr>
              <a:t>undernutrition</a:t>
            </a:r>
            <a:r>
              <a:rPr lang="fr-FR" sz="2800" dirty="0" smtClean="0">
                <a:solidFill>
                  <a:srgbClr val="C0504D"/>
                </a:solidFill>
                <a:latin typeface="+mj-lt"/>
                <a:sym typeface="Wingdings" pitchFamily="2" charset="2"/>
              </a:rPr>
              <a:t> in </a:t>
            </a:r>
            <a:r>
              <a:rPr lang="fr-FR" sz="2800" dirty="0" err="1" smtClean="0">
                <a:solidFill>
                  <a:srgbClr val="C0504D"/>
                </a:solidFill>
                <a:latin typeface="+mj-lt"/>
                <a:sym typeface="Wingdings" pitchFamily="2" charset="2"/>
              </a:rPr>
              <a:t>young</a:t>
            </a:r>
            <a:r>
              <a:rPr lang="fr-FR" sz="2800" dirty="0" smtClean="0">
                <a:solidFill>
                  <a:srgbClr val="C0504D"/>
                </a:solidFill>
                <a:latin typeface="+mj-lt"/>
                <a:sym typeface="Wingdings" pitchFamily="2" charset="2"/>
              </a:rPr>
              <a:t> </a:t>
            </a:r>
            <a:r>
              <a:rPr lang="fr-FR" sz="2800" dirty="0" err="1" smtClean="0">
                <a:solidFill>
                  <a:srgbClr val="C0504D"/>
                </a:solidFill>
                <a:latin typeface="+mj-lt"/>
                <a:sym typeface="Wingdings" pitchFamily="2" charset="2"/>
              </a:rPr>
              <a:t>children</a:t>
            </a:r>
            <a:r>
              <a:rPr lang="fr-FR" sz="2800" dirty="0" smtClean="0">
                <a:solidFill>
                  <a:srgbClr val="C0504D"/>
                </a:solidFill>
                <a:latin typeface="+mj-lt"/>
                <a:sym typeface="Wingdings" pitchFamily="2" charset="2"/>
              </a:rPr>
              <a:t> has multiple </a:t>
            </a:r>
            <a:r>
              <a:rPr lang="fr-FR" sz="2800" dirty="0" err="1" smtClean="0">
                <a:solidFill>
                  <a:srgbClr val="C0504D"/>
                </a:solidFill>
                <a:latin typeface="+mj-lt"/>
                <a:sym typeface="Wingdings" pitchFamily="2" charset="2"/>
              </a:rPr>
              <a:t>benefits</a:t>
            </a:r>
            <a:endParaRPr lang="fr-FR" sz="2000" dirty="0" smtClean="0">
              <a:latin typeface="+mj-lt"/>
              <a:cs typeface="+mn-cs"/>
              <a:sym typeface="Wingdings" pitchFamily="2" charset="2"/>
            </a:endParaRPr>
          </a:p>
          <a:p>
            <a:pPr marL="342900" indent="-342900" fontAlgn="auto">
              <a:spcBef>
                <a:spcPct val="20000"/>
              </a:spcBef>
              <a:spcAft>
                <a:spcPts val="0"/>
              </a:spcAft>
              <a:buFont typeface="Wingdings" charset="0"/>
              <a:buChar char="à"/>
              <a:defRPr/>
            </a:pPr>
            <a:r>
              <a:rPr lang="fr-FR" sz="2000" dirty="0" err="1" smtClean="0">
                <a:latin typeface="+mj-lt"/>
                <a:cs typeface="+mn-cs"/>
                <a:sym typeface="Wingdings" pitchFamily="2" charset="2"/>
              </a:rPr>
              <a:t>Boosts</a:t>
            </a:r>
            <a:r>
              <a:rPr lang="fr-FR" sz="2000" dirty="0" smtClean="0">
                <a:latin typeface="+mj-lt"/>
                <a:cs typeface="+mn-cs"/>
                <a:sym typeface="Wingdings" pitchFamily="2" charset="2"/>
              </a:rPr>
              <a:t> </a:t>
            </a:r>
            <a:r>
              <a:rPr lang="fr-FR" sz="2000" dirty="0" err="1" smtClean="0">
                <a:latin typeface="+mj-lt"/>
                <a:cs typeface="+mn-cs"/>
                <a:sym typeface="Wingdings" pitchFamily="2" charset="2"/>
              </a:rPr>
              <a:t>gross</a:t>
            </a:r>
            <a:r>
              <a:rPr lang="fr-FR" sz="2000" dirty="0" smtClean="0">
                <a:latin typeface="+mj-lt"/>
                <a:cs typeface="+mn-cs"/>
                <a:sym typeface="Wingdings" pitchFamily="2" charset="2"/>
              </a:rPr>
              <a:t> national </a:t>
            </a:r>
            <a:r>
              <a:rPr lang="fr-FR" sz="2000" dirty="0" err="1" smtClean="0">
                <a:latin typeface="+mj-lt"/>
                <a:cs typeface="+mn-cs"/>
                <a:sym typeface="Wingdings" pitchFamily="2" charset="2"/>
              </a:rPr>
              <a:t>product</a:t>
            </a:r>
            <a:r>
              <a:rPr lang="fr-FR" sz="2000" dirty="0" smtClean="0">
                <a:latin typeface="+mj-lt"/>
                <a:cs typeface="+mn-cs"/>
                <a:sym typeface="Wingdings" pitchFamily="2" charset="2"/>
              </a:rPr>
              <a:t> by 11% in </a:t>
            </a:r>
            <a:r>
              <a:rPr lang="fr-FR" sz="2000" dirty="0" err="1" smtClean="0">
                <a:latin typeface="+mj-lt"/>
                <a:cs typeface="+mn-cs"/>
                <a:sym typeface="Wingdings" pitchFamily="2" charset="2"/>
              </a:rPr>
              <a:t>Asia</a:t>
            </a:r>
            <a:r>
              <a:rPr lang="fr-FR" sz="2000" dirty="0" smtClean="0">
                <a:latin typeface="+mj-lt"/>
                <a:cs typeface="+mn-cs"/>
                <a:sym typeface="Wingdings" pitchFamily="2" charset="2"/>
              </a:rPr>
              <a:t> and </a:t>
            </a:r>
            <a:r>
              <a:rPr lang="fr-FR" sz="2000" dirty="0" err="1" smtClean="0">
                <a:latin typeface="+mj-lt"/>
                <a:cs typeface="+mn-cs"/>
                <a:sym typeface="Wingdings" pitchFamily="2" charset="2"/>
              </a:rPr>
              <a:t>Africa</a:t>
            </a:r>
            <a:endParaRPr lang="fr-FR" sz="2000" dirty="0" smtClean="0">
              <a:latin typeface="+mj-lt"/>
              <a:cs typeface="+mn-cs"/>
              <a:sym typeface="Wingdings" pitchFamily="2" charset="2"/>
            </a:endParaRPr>
          </a:p>
          <a:p>
            <a:pPr marL="342900" indent="-342900" fontAlgn="auto">
              <a:spcBef>
                <a:spcPct val="20000"/>
              </a:spcBef>
              <a:spcAft>
                <a:spcPts val="0"/>
              </a:spcAft>
              <a:buFont typeface="Wingdings" charset="0"/>
              <a:buChar char="à"/>
              <a:defRPr/>
            </a:pPr>
            <a:r>
              <a:rPr lang="fr-FR" sz="2000" dirty="0" err="1" smtClean="0">
                <a:latin typeface="+mj-lt"/>
                <a:cs typeface="+mn-cs"/>
                <a:sym typeface="Wingdings" pitchFamily="2" charset="2"/>
              </a:rPr>
              <a:t>Improves</a:t>
            </a:r>
            <a:r>
              <a:rPr lang="fr-FR" sz="2000" dirty="0" smtClean="0">
                <a:latin typeface="+mj-lt"/>
                <a:cs typeface="+mn-cs"/>
                <a:sym typeface="Wingdings" pitchFamily="2" charset="2"/>
              </a:rPr>
              <a:t> </a:t>
            </a:r>
            <a:r>
              <a:rPr lang="fr-FR" sz="2000" dirty="0" err="1" smtClean="0">
                <a:latin typeface="+mj-lt"/>
                <a:cs typeface="+mn-cs"/>
                <a:sym typeface="Wingdings" pitchFamily="2" charset="2"/>
              </a:rPr>
              <a:t>school</a:t>
            </a:r>
            <a:r>
              <a:rPr lang="fr-FR" sz="2000" dirty="0" smtClean="0">
                <a:latin typeface="+mj-lt"/>
                <a:cs typeface="+mn-cs"/>
                <a:sym typeface="Wingdings" pitchFamily="2" charset="2"/>
              </a:rPr>
              <a:t> </a:t>
            </a:r>
            <a:r>
              <a:rPr lang="fr-FR" sz="2000" dirty="0" err="1" smtClean="0">
                <a:latin typeface="+mj-lt"/>
                <a:cs typeface="+mn-cs"/>
                <a:sym typeface="Wingdings" pitchFamily="2" charset="2"/>
              </a:rPr>
              <a:t>attainment</a:t>
            </a:r>
            <a:r>
              <a:rPr lang="fr-FR" sz="2000" dirty="0" smtClean="0">
                <a:latin typeface="+mj-lt"/>
                <a:cs typeface="+mn-cs"/>
                <a:sym typeface="Wingdings" pitchFamily="2" charset="2"/>
              </a:rPr>
              <a:t> by </a:t>
            </a:r>
            <a:r>
              <a:rPr lang="fr-FR" sz="2000" dirty="0" err="1" smtClean="0">
                <a:latin typeface="+mj-lt"/>
                <a:cs typeface="+mn-cs"/>
                <a:sym typeface="Wingdings" pitchFamily="2" charset="2"/>
              </a:rPr>
              <a:t>at</a:t>
            </a:r>
            <a:r>
              <a:rPr lang="fr-FR" sz="2000" dirty="0" smtClean="0">
                <a:latin typeface="+mj-lt"/>
                <a:cs typeface="+mn-cs"/>
                <a:sym typeface="Wingdings" pitchFamily="2" charset="2"/>
              </a:rPr>
              <a:t> least one </a:t>
            </a:r>
            <a:r>
              <a:rPr lang="fr-FR" sz="2000" dirty="0" err="1" smtClean="0">
                <a:latin typeface="+mj-lt"/>
                <a:cs typeface="+mn-cs"/>
                <a:sym typeface="Wingdings" pitchFamily="2" charset="2"/>
              </a:rPr>
              <a:t>year</a:t>
            </a:r>
            <a:endParaRPr lang="fr-FR" sz="2000" dirty="0" smtClean="0">
              <a:latin typeface="+mj-lt"/>
              <a:cs typeface="+mn-cs"/>
              <a:sym typeface="Wingdings" pitchFamily="2" charset="2"/>
            </a:endParaRPr>
          </a:p>
          <a:p>
            <a:pPr marL="342900" indent="-342900" fontAlgn="auto">
              <a:spcBef>
                <a:spcPct val="20000"/>
              </a:spcBef>
              <a:spcAft>
                <a:spcPts val="0"/>
              </a:spcAft>
              <a:buFont typeface="Wingdings" charset="0"/>
              <a:buChar char="à"/>
              <a:defRPr/>
            </a:pPr>
            <a:r>
              <a:rPr lang="fr-FR" sz="2000" dirty="0" err="1">
                <a:latin typeface="+mj-lt"/>
                <a:cs typeface="+mn-cs"/>
                <a:sym typeface="Wingdings" pitchFamily="2" charset="2"/>
              </a:rPr>
              <a:t>I</a:t>
            </a:r>
            <a:r>
              <a:rPr lang="fr-FR" sz="2000" dirty="0" err="1" smtClean="0">
                <a:latin typeface="+mj-lt"/>
                <a:cs typeface="+mn-cs"/>
                <a:sym typeface="Wingdings" pitchFamily="2" charset="2"/>
              </a:rPr>
              <a:t>ncreases</a:t>
            </a:r>
            <a:r>
              <a:rPr lang="fr-FR" sz="2000" dirty="0" smtClean="0">
                <a:latin typeface="+mj-lt"/>
                <a:cs typeface="+mn-cs"/>
                <a:sym typeface="Wingdings" pitchFamily="2" charset="2"/>
              </a:rPr>
              <a:t> </a:t>
            </a:r>
            <a:r>
              <a:rPr lang="fr-FR" sz="2000" dirty="0" err="1" smtClean="0">
                <a:latin typeface="+mj-lt"/>
                <a:cs typeface="+mn-cs"/>
                <a:sym typeface="Wingdings" pitchFamily="2" charset="2"/>
              </a:rPr>
              <a:t>wages</a:t>
            </a:r>
            <a:r>
              <a:rPr lang="fr-FR" sz="2000" dirty="0" smtClean="0">
                <a:latin typeface="+mj-lt"/>
                <a:cs typeface="+mn-cs"/>
                <a:sym typeface="Wingdings" pitchFamily="2" charset="2"/>
              </a:rPr>
              <a:t> by 5-50%</a:t>
            </a:r>
          </a:p>
          <a:p>
            <a:pPr marL="342900" indent="-342900" fontAlgn="auto">
              <a:spcBef>
                <a:spcPct val="20000"/>
              </a:spcBef>
              <a:spcAft>
                <a:spcPts val="0"/>
              </a:spcAft>
              <a:buFont typeface="Wingdings" charset="0"/>
              <a:buChar char="à"/>
              <a:defRPr/>
            </a:pPr>
            <a:r>
              <a:rPr lang="fr-FR" sz="2000" dirty="0" err="1" smtClean="0">
                <a:latin typeface="+mj-lt"/>
                <a:cs typeface="+mn-cs"/>
                <a:sym typeface="Wingdings" pitchFamily="2" charset="2"/>
              </a:rPr>
              <a:t>Reduces</a:t>
            </a:r>
            <a:r>
              <a:rPr lang="fr-FR" sz="2000" dirty="0" smtClean="0">
                <a:latin typeface="+mj-lt"/>
                <a:cs typeface="+mn-cs"/>
                <a:sym typeface="Wingdings" pitchFamily="2" charset="2"/>
              </a:rPr>
              <a:t> </a:t>
            </a:r>
            <a:r>
              <a:rPr lang="fr-FR" sz="2000" dirty="0" err="1" smtClean="0">
                <a:latin typeface="+mj-lt"/>
                <a:cs typeface="+mn-cs"/>
                <a:sym typeface="Wingdings" pitchFamily="2" charset="2"/>
              </a:rPr>
              <a:t>poverty</a:t>
            </a:r>
            <a:r>
              <a:rPr lang="fr-FR" sz="2000" dirty="0" smtClean="0">
                <a:latin typeface="+mj-lt"/>
                <a:cs typeface="+mn-cs"/>
                <a:sym typeface="Wingdings" pitchFamily="2" charset="2"/>
              </a:rPr>
              <a:t> as </a:t>
            </a:r>
            <a:r>
              <a:rPr lang="fr-FR" sz="2000" dirty="0" err="1" smtClean="0">
                <a:latin typeface="+mj-lt"/>
                <a:cs typeface="+mn-cs"/>
                <a:sym typeface="Wingdings" pitchFamily="2" charset="2"/>
              </a:rPr>
              <a:t>well-nourished</a:t>
            </a:r>
            <a:r>
              <a:rPr lang="fr-FR" sz="2000" dirty="0" smtClean="0">
                <a:latin typeface="+mj-lt"/>
                <a:cs typeface="+mn-cs"/>
                <a:sym typeface="Wingdings" pitchFamily="2" charset="2"/>
              </a:rPr>
              <a:t> </a:t>
            </a:r>
            <a:r>
              <a:rPr lang="fr-FR" sz="2000" dirty="0" err="1" smtClean="0">
                <a:latin typeface="+mj-lt"/>
                <a:cs typeface="+mn-cs"/>
                <a:sym typeface="Wingdings" pitchFamily="2" charset="2"/>
              </a:rPr>
              <a:t>children</a:t>
            </a:r>
            <a:r>
              <a:rPr lang="fr-FR" sz="2000" dirty="0" smtClean="0">
                <a:latin typeface="+mj-lt"/>
                <a:cs typeface="+mn-cs"/>
                <a:sym typeface="Wingdings" pitchFamily="2" charset="2"/>
              </a:rPr>
              <a:t> are 30% more </a:t>
            </a:r>
            <a:r>
              <a:rPr lang="fr-FR" sz="2000" dirty="0" err="1" smtClean="0">
                <a:latin typeface="+mj-lt"/>
                <a:cs typeface="+mn-cs"/>
                <a:sym typeface="Wingdings" pitchFamily="2" charset="2"/>
              </a:rPr>
              <a:t>likely</a:t>
            </a:r>
            <a:r>
              <a:rPr lang="fr-FR" sz="2000" dirty="0" smtClean="0">
                <a:latin typeface="+mj-lt"/>
                <a:cs typeface="+mn-cs"/>
                <a:sym typeface="Wingdings" pitchFamily="2" charset="2"/>
              </a:rPr>
              <a:t> to escape </a:t>
            </a:r>
            <a:r>
              <a:rPr lang="fr-FR" sz="2000" dirty="0" err="1" smtClean="0">
                <a:latin typeface="+mj-lt"/>
                <a:cs typeface="+mn-cs"/>
                <a:sym typeface="Wingdings" pitchFamily="2" charset="2"/>
              </a:rPr>
              <a:t>poverty</a:t>
            </a:r>
            <a:r>
              <a:rPr lang="fr-FR" sz="2000" dirty="0" smtClean="0">
                <a:latin typeface="+mj-lt"/>
                <a:cs typeface="+mn-cs"/>
                <a:sym typeface="Wingdings" pitchFamily="2" charset="2"/>
              </a:rPr>
              <a:t> as </a:t>
            </a:r>
            <a:r>
              <a:rPr lang="fr-FR" sz="2000" dirty="0" err="1" smtClean="0">
                <a:latin typeface="+mj-lt"/>
                <a:cs typeface="+mn-cs"/>
                <a:sym typeface="Wingdings" pitchFamily="2" charset="2"/>
              </a:rPr>
              <a:t>adults</a:t>
            </a:r>
            <a:endParaRPr lang="fr-FR" sz="2000" dirty="0" smtClean="0">
              <a:latin typeface="+mj-lt"/>
              <a:cs typeface="+mn-cs"/>
              <a:sym typeface="Wingdings" pitchFamily="2" charset="2"/>
            </a:endParaRPr>
          </a:p>
          <a:p>
            <a:pPr marL="342900" indent="-342900" fontAlgn="auto">
              <a:spcBef>
                <a:spcPct val="20000"/>
              </a:spcBef>
              <a:spcAft>
                <a:spcPts val="0"/>
              </a:spcAft>
              <a:buFont typeface="Wingdings" charset="0"/>
              <a:buChar char="à"/>
              <a:defRPr/>
            </a:pPr>
            <a:r>
              <a:rPr lang="fr-FR" sz="2000" dirty="0" err="1" smtClean="0">
                <a:latin typeface="+mj-lt"/>
                <a:cs typeface="+mn-cs"/>
                <a:sym typeface="Wingdings" pitchFamily="2" charset="2"/>
              </a:rPr>
              <a:t>Empower</a:t>
            </a:r>
            <a:r>
              <a:rPr lang="fr-FR" sz="2000" dirty="0" smtClean="0">
                <a:latin typeface="+mj-lt"/>
                <a:cs typeface="+mn-cs"/>
                <a:sym typeface="Wingdings" pitchFamily="2" charset="2"/>
              </a:rPr>
              <a:t> </a:t>
            </a:r>
            <a:r>
              <a:rPr lang="fr-FR" sz="2000" dirty="0" err="1" smtClean="0">
                <a:latin typeface="+mj-lt"/>
                <a:cs typeface="+mn-cs"/>
                <a:sym typeface="Wingdings" pitchFamily="2" charset="2"/>
              </a:rPr>
              <a:t>women</a:t>
            </a:r>
            <a:r>
              <a:rPr lang="fr-FR" sz="2000" dirty="0" smtClean="0">
                <a:latin typeface="+mj-lt"/>
                <a:cs typeface="+mn-cs"/>
                <a:sym typeface="Wingdings" pitchFamily="2" charset="2"/>
              </a:rPr>
              <a:t> to </a:t>
            </a:r>
            <a:r>
              <a:rPr lang="fr-FR" sz="2000" dirty="0" err="1" smtClean="0">
                <a:latin typeface="+mj-lt"/>
                <a:cs typeface="+mn-cs"/>
                <a:sym typeface="Wingdings" pitchFamily="2" charset="2"/>
              </a:rPr>
              <a:t>be</a:t>
            </a:r>
            <a:r>
              <a:rPr lang="fr-FR" sz="2000" dirty="0" smtClean="0">
                <a:latin typeface="+mj-lt"/>
                <a:cs typeface="+mn-cs"/>
                <a:sym typeface="Wingdings" pitchFamily="2" charset="2"/>
              </a:rPr>
              <a:t> 10% more </a:t>
            </a:r>
            <a:r>
              <a:rPr lang="fr-FR" sz="2000" dirty="0" err="1" smtClean="0">
                <a:latin typeface="+mj-lt"/>
                <a:cs typeface="+mn-cs"/>
                <a:sym typeface="Wingdings" pitchFamily="2" charset="2"/>
              </a:rPr>
              <a:t>likely</a:t>
            </a:r>
            <a:r>
              <a:rPr lang="fr-FR" sz="2000" dirty="0" smtClean="0">
                <a:latin typeface="+mj-lt"/>
                <a:cs typeface="+mn-cs"/>
                <a:sym typeface="Wingdings" pitchFamily="2" charset="2"/>
              </a:rPr>
              <a:t> to </a:t>
            </a:r>
            <a:r>
              <a:rPr lang="fr-FR" sz="2000" dirty="0" err="1" smtClean="0">
                <a:latin typeface="+mj-lt"/>
                <a:cs typeface="+mn-cs"/>
                <a:sym typeface="Wingdings" pitchFamily="2" charset="2"/>
              </a:rPr>
              <a:t>run</a:t>
            </a:r>
            <a:r>
              <a:rPr lang="fr-FR" sz="2000" dirty="0" smtClean="0">
                <a:latin typeface="+mj-lt"/>
                <a:cs typeface="+mn-cs"/>
                <a:sym typeface="Wingdings" pitchFamily="2" charset="2"/>
              </a:rPr>
              <a:t> </a:t>
            </a:r>
            <a:r>
              <a:rPr lang="fr-FR" sz="2000" dirty="0" err="1" smtClean="0">
                <a:latin typeface="+mj-lt"/>
                <a:cs typeface="+mn-cs"/>
                <a:sym typeface="Wingdings" pitchFamily="2" charset="2"/>
              </a:rPr>
              <a:t>their</a:t>
            </a:r>
            <a:r>
              <a:rPr lang="fr-FR" sz="2000" dirty="0" smtClean="0">
                <a:latin typeface="+mj-lt"/>
                <a:cs typeface="+mn-cs"/>
                <a:sym typeface="Wingdings" pitchFamily="2" charset="2"/>
              </a:rPr>
              <a:t> </a:t>
            </a:r>
            <a:r>
              <a:rPr lang="fr-FR" sz="2000" dirty="0" err="1" smtClean="0">
                <a:latin typeface="+mj-lt"/>
                <a:cs typeface="+mn-cs"/>
                <a:sym typeface="Wingdings" pitchFamily="2" charset="2"/>
              </a:rPr>
              <a:t>own</a:t>
            </a:r>
            <a:r>
              <a:rPr lang="fr-FR" sz="2000" dirty="0" smtClean="0">
                <a:latin typeface="+mj-lt"/>
                <a:cs typeface="+mn-cs"/>
                <a:sym typeface="Wingdings" pitchFamily="2" charset="2"/>
              </a:rPr>
              <a:t> businesses</a:t>
            </a:r>
          </a:p>
          <a:p>
            <a:pPr marL="342900" indent="-342900" fontAlgn="auto">
              <a:spcBef>
                <a:spcPct val="20000"/>
              </a:spcBef>
              <a:spcAft>
                <a:spcPts val="0"/>
              </a:spcAft>
              <a:buFont typeface="Wingdings" charset="0"/>
              <a:buChar char="à"/>
              <a:defRPr/>
            </a:pPr>
            <a:endParaRPr lang="fr-FR" sz="2400" dirty="0">
              <a:latin typeface="+mj-lt"/>
              <a:cs typeface="+mn-cs"/>
              <a:sym typeface="Wingdings" pitchFamily="2" charset="2"/>
            </a:endParaRPr>
          </a:p>
        </p:txBody>
      </p:sp>
      <p:sp>
        <p:nvSpPr>
          <p:cNvPr id="5" name="Espace réservé du contenu 2"/>
          <p:cNvSpPr>
            <a:spLocks noGrp="1"/>
          </p:cNvSpPr>
          <p:nvPr>
            <p:ph idx="1"/>
          </p:nvPr>
        </p:nvSpPr>
        <p:spPr>
          <a:xfrm>
            <a:off x="179512" y="4365104"/>
            <a:ext cx="8640960" cy="2232248"/>
          </a:xfrm>
        </p:spPr>
        <p:txBody>
          <a:bodyPr rtlCol="0">
            <a:noAutofit/>
          </a:bodyPr>
          <a:lstStyle/>
          <a:p>
            <a:pPr eaLnBrk="1" fontAlgn="auto" hangingPunct="1">
              <a:spcAft>
                <a:spcPts val="0"/>
              </a:spcAft>
              <a:buFont typeface="Arial" charset="0"/>
              <a:buNone/>
              <a:defRPr/>
            </a:pPr>
            <a:r>
              <a:rPr lang="fr-FR" sz="2800" dirty="0" smtClean="0">
                <a:solidFill>
                  <a:srgbClr val="C0504D"/>
                </a:solidFill>
              </a:rPr>
              <a:t>The </a:t>
            </a:r>
            <a:r>
              <a:rPr lang="fr-FR" sz="2800" dirty="0" err="1" smtClean="0">
                <a:solidFill>
                  <a:srgbClr val="C0504D"/>
                </a:solidFill>
              </a:rPr>
              <a:t>Copenhagen</a:t>
            </a:r>
            <a:r>
              <a:rPr lang="fr-FR" sz="2800" dirty="0" smtClean="0">
                <a:solidFill>
                  <a:srgbClr val="C0504D"/>
                </a:solidFill>
              </a:rPr>
              <a:t> Consensus 2012 Expert Panel of </a:t>
            </a:r>
            <a:r>
              <a:rPr lang="fr-FR" sz="2800" dirty="0" err="1" smtClean="0">
                <a:solidFill>
                  <a:srgbClr val="C0504D"/>
                </a:solidFill>
              </a:rPr>
              <a:t>renowned</a:t>
            </a:r>
            <a:r>
              <a:rPr lang="fr-FR" sz="2800" dirty="0" smtClean="0">
                <a:solidFill>
                  <a:srgbClr val="C0504D"/>
                </a:solidFill>
              </a:rPr>
              <a:t> </a:t>
            </a:r>
            <a:r>
              <a:rPr lang="fr-FR" sz="2800" dirty="0" err="1" smtClean="0">
                <a:solidFill>
                  <a:srgbClr val="C0504D"/>
                </a:solidFill>
              </a:rPr>
              <a:t>economists</a:t>
            </a:r>
            <a:r>
              <a:rPr lang="fr-FR" sz="2800" dirty="0" smtClean="0">
                <a:solidFill>
                  <a:srgbClr val="C0504D"/>
                </a:solidFill>
              </a:rPr>
              <a:t>:</a:t>
            </a:r>
            <a:endParaRPr lang="fr-FR" sz="2800" dirty="0">
              <a:solidFill>
                <a:srgbClr val="C0504D"/>
              </a:solidFill>
            </a:endParaRPr>
          </a:p>
          <a:p>
            <a:pPr marL="546100" indent="-457200" eaLnBrk="1" fontAlgn="auto" hangingPunct="1">
              <a:spcAft>
                <a:spcPts val="0"/>
              </a:spcAft>
              <a:defRPr/>
            </a:pPr>
            <a:r>
              <a:rPr lang="fr-FR" sz="2000" dirty="0" err="1" smtClean="0">
                <a:sym typeface="Wingdings" pitchFamily="2" charset="2"/>
              </a:rPr>
              <a:t>Agreed</a:t>
            </a:r>
            <a:r>
              <a:rPr lang="fr-FR" sz="2000" dirty="0" smtClean="0">
                <a:sym typeface="Wingdings" pitchFamily="2" charset="2"/>
              </a:rPr>
              <a:t> </a:t>
            </a:r>
            <a:r>
              <a:rPr lang="fr-FR" sz="2000" dirty="0" err="1" smtClean="0">
                <a:sym typeface="Wingdings" pitchFamily="2" charset="2"/>
              </a:rPr>
              <a:t>that</a:t>
            </a:r>
            <a:r>
              <a:rPr lang="fr-FR" sz="2000" dirty="0" smtClean="0">
                <a:sym typeface="Wingdings" pitchFamily="2" charset="2"/>
              </a:rPr>
              <a:t> </a:t>
            </a:r>
            <a:r>
              <a:rPr lang="fr-FR" sz="2000" dirty="0" err="1">
                <a:sym typeface="Wingdings" pitchFamily="2" charset="2"/>
              </a:rPr>
              <a:t>f</a:t>
            </a:r>
            <a:r>
              <a:rPr lang="fr-FR" sz="2000" dirty="0" err="1" smtClean="0">
                <a:sym typeface="Wingdings" pitchFamily="2" charset="2"/>
              </a:rPr>
              <a:t>ighting</a:t>
            </a:r>
            <a:r>
              <a:rPr lang="fr-FR" sz="2000" dirty="0" smtClean="0">
                <a:sym typeface="Wingdings" pitchFamily="2" charset="2"/>
              </a:rPr>
              <a:t> malnutrition </a:t>
            </a:r>
            <a:r>
              <a:rPr lang="fr-FR" sz="2000" dirty="0" err="1" smtClean="0">
                <a:sym typeface="Wingdings" pitchFamily="2" charset="2"/>
              </a:rPr>
              <a:t>should</a:t>
            </a:r>
            <a:r>
              <a:rPr lang="fr-FR" sz="2000" dirty="0" smtClean="0">
                <a:sym typeface="Wingdings" pitchFamily="2" charset="2"/>
              </a:rPr>
              <a:t> </a:t>
            </a:r>
            <a:r>
              <a:rPr lang="fr-FR" sz="2000" dirty="0" err="1" smtClean="0">
                <a:sym typeface="Wingdings" pitchFamily="2" charset="2"/>
              </a:rPr>
              <a:t>be</a:t>
            </a:r>
            <a:r>
              <a:rPr lang="fr-FR" sz="2000" dirty="0" smtClean="0">
                <a:sym typeface="Wingdings" pitchFamily="2" charset="2"/>
              </a:rPr>
              <a:t> the top </a:t>
            </a:r>
            <a:r>
              <a:rPr lang="fr-FR" sz="2000" dirty="0" err="1" smtClean="0">
                <a:sym typeface="Wingdings" pitchFamily="2" charset="2"/>
              </a:rPr>
              <a:t>priority</a:t>
            </a:r>
            <a:r>
              <a:rPr lang="fr-FR" sz="2000" dirty="0" smtClean="0">
                <a:sym typeface="Wingdings" pitchFamily="2" charset="2"/>
              </a:rPr>
              <a:t> for </a:t>
            </a:r>
            <a:r>
              <a:rPr lang="fr-FR" sz="2000" dirty="0" err="1" smtClean="0">
                <a:sym typeface="Wingdings" pitchFamily="2" charset="2"/>
              </a:rPr>
              <a:t>policy-makers</a:t>
            </a:r>
            <a:r>
              <a:rPr lang="fr-FR" sz="2000" dirty="0" smtClean="0">
                <a:sym typeface="Wingdings" pitchFamily="2" charset="2"/>
              </a:rPr>
              <a:t> and </a:t>
            </a:r>
            <a:r>
              <a:rPr lang="fr-FR" sz="2000" dirty="0" err="1" smtClean="0">
                <a:sym typeface="Wingdings" pitchFamily="2" charset="2"/>
              </a:rPr>
              <a:t>philanthropists</a:t>
            </a:r>
            <a:endParaRPr lang="fr-FR" sz="2000" dirty="0" smtClean="0">
              <a:sym typeface="Wingdings" pitchFamily="2" charset="2"/>
            </a:endParaRPr>
          </a:p>
          <a:p>
            <a:pPr marL="546100" indent="-457200" eaLnBrk="1" fontAlgn="auto" hangingPunct="1">
              <a:spcAft>
                <a:spcPts val="0"/>
              </a:spcAft>
              <a:defRPr/>
            </a:pPr>
            <a:r>
              <a:rPr lang="fr-FR" sz="2000" dirty="0" err="1" smtClean="0">
                <a:sym typeface="Wingdings" pitchFamily="2" charset="2"/>
              </a:rPr>
              <a:t>Found</a:t>
            </a:r>
            <a:r>
              <a:rPr lang="fr-FR" sz="2000" dirty="0" smtClean="0">
                <a:sym typeface="Wingdings" pitchFamily="2" charset="2"/>
              </a:rPr>
              <a:t> </a:t>
            </a:r>
            <a:r>
              <a:rPr lang="fr-FR" sz="2000" dirty="0" err="1" smtClean="0">
                <a:sym typeface="Wingdings" pitchFamily="2" charset="2"/>
              </a:rPr>
              <a:t>that</a:t>
            </a:r>
            <a:r>
              <a:rPr lang="fr-FR" sz="2000" dirty="0" smtClean="0">
                <a:sym typeface="Wingdings" pitchFamily="2" charset="2"/>
              </a:rPr>
              <a:t> </a:t>
            </a:r>
            <a:r>
              <a:rPr lang="fr-FR" sz="2000" dirty="0" err="1" smtClean="0">
                <a:sym typeface="Wingdings" pitchFamily="2" charset="2"/>
              </a:rPr>
              <a:t>every</a:t>
            </a:r>
            <a:r>
              <a:rPr lang="fr-FR" sz="2000" dirty="0" smtClean="0">
                <a:sym typeface="Wingdings" pitchFamily="2" charset="2"/>
              </a:rPr>
              <a:t> $1 </a:t>
            </a:r>
            <a:r>
              <a:rPr lang="fr-FR" sz="2000" dirty="0" err="1" smtClean="0">
                <a:sym typeface="Wingdings" pitchFamily="2" charset="2"/>
              </a:rPr>
              <a:t>invested</a:t>
            </a:r>
            <a:r>
              <a:rPr lang="fr-FR" sz="2000" dirty="0" smtClean="0">
                <a:sym typeface="Wingdings" pitchFamily="2" charset="2"/>
              </a:rPr>
              <a:t> in </a:t>
            </a:r>
            <a:r>
              <a:rPr lang="fr-FR" sz="2000" dirty="0" err="1" smtClean="0">
                <a:sym typeface="Wingdings" pitchFamily="2" charset="2"/>
              </a:rPr>
              <a:t>reducing</a:t>
            </a:r>
            <a:r>
              <a:rPr lang="fr-FR" sz="2000" dirty="0" smtClean="0">
                <a:sym typeface="Wingdings" pitchFamily="2" charset="2"/>
              </a:rPr>
              <a:t> </a:t>
            </a:r>
            <a:r>
              <a:rPr lang="fr-FR" sz="2000" dirty="0" err="1" smtClean="0">
                <a:sym typeface="Wingdings" pitchFamily="2" charset="2"/>
              </a:rPr>
              <a:t>undernutrition</a:t>
            </a:r>
            <a:r>
              <a:rPr lang="fr-FR" sz="2000" dirty="0" smtClean="0">
                <a:sym typeface="Wingdings" pitchFamily="2" charset="2"/>
              </a:rPr>
              <a:t> </a:t>
            </a:r>
            <a:r>
              <a:rPr lang="fr-FR" sz="2000" dirty="0" err="1" smtClean="0">
                <a:sym typeface="Wingdings" pitchFamily="2" charset="2"/>
              </a:rPr>
              <a:t>results</a:t>
            </a:r>
            <a:r>
              <a:rPr lang="fr-FR" sz="2000" dirty="0" smtClean="0">
                <a:sym typeface="Wingdings" pitchFamily="2" charset="2"/>
              </a:rPr>
              <a:t> in $30 return on </a:t>
            </a:r>
            <a:r>
              <a:rPr lang="fr-FR" sz="2000" dirty="0" err="1" smtClean="0">
                <a:sym typeface="Wingdings" pitchFamily="2" charset="2"/>
              </a:rPr>
              <a:t>investment</a:t>
            </a:r>
            <a:r>
              <a:rPr lang="fr-FR" sz="2000" dirty="0" smtClean="0">
                <a:sym typeface="Wingdings" pitchFamily="2" charset="2"/>
              </a:rPr>
              <a:t> in </a:t>
            </a:r>
            <a:r>
              <a:rPr lang="fr-FR" sz="2000" dirty="0" err="1" smtClean="0">
                <a:sym typeface="Wingdings" pitchFamily="2" charset="2"/>
              </a:rPr>
              <a:t>terms</a:t>
            </a:r>
            <a:r>
              <a:rPr lang="fr-FR" sz="2000" dirty="0" smtClean="0">
                <a:sym typeface="Wingdings" pitchFamily="2" charset="2"/>
              </a:rPr>
              <a:t> of </a:t>
            </a:r>
            <a:r>
              <a:rPr lang="fr-FR" sz="2000" dirty="0" err="1" smtClean="0">
                <a:sym typeface="Wingdings" pitchFamily="2" charset="2"/>
              </a:rPr>
              <a:t>better</a:t>
            </a:r>
            <a:r>
              <a:rPr lang="fr-FR" sz="2000" dirty="0" smtClean="0">
                <a:sym typeface="Wingdings" pitchFamily="2" charset="2"/>
              </a:rPr>
              <a:t> </a:t>
            </a:r>
            <a:r>
              <a:rPr lang="fr-FR" sz="2000" dirty="0" err="1" smtClean="0">
                <a:sym typeface="Wingdings" pitchFamily="2" charset="2"/>
              </a:rPr>
              <a:t>health</a:t>
            </a:r>
            <a:r>
              <a:rPr lang="fr-FR" sz="2000" dirty="0" smtClean="0">
                <a:sym typeface="Wingdings" pitchFamily="2" charset="2"/>
              </a:rPr>
              <a:t>, </a:t>
            </a:r>
            <a:r>
              <a:rPr lang="fr-FR" sz="2000" dirty="0" err="1" smtClean="0">
                <a:sym typeface="Wingdings" pitchFamily="2" charset="2"/>
              </a:rPr>
              <a:t>schooling</a:t>
            </a:r>
            <a:r>
              <a:rPr lang="fr-FR" sz="2000" dirty="0" smtClean="0">
                <a:sym typeface="Wingdings" pitchFamily="2" charset="2"/>
              </a:rPr>
              <a:t> and </a:t>
            </a:r>
            <a:r>
              <a:rPr lang="fr-FR" sz="2000" dirty="0" err="1" smtClean="0">
                <a:sym typeface="Wingdings" pitchFamily="2" charset="2"/>
              </a:rPr>
              <a:t>productivity</a:t>
            </a:r>
            <a:endParaRPr lang="fr-FR" sz="2000" dirty="0" smtClean="0">
              <a:sym typeface="Wingdings" pitchFamily="2" charset="2"/>
            </a:endParaRPr>
          </a:p>
          <a:p>
            <a:pPr marL="546100" indent="-457200" eaLnBrk="1" fontAlgn="auto" hangingPunct="1">
              <a:spcAft>
                <a:spcPts val="0"/>
              </a:spcAft>
              <a:defRPr/>
            </a:pPr>
            <a:endParaRPr lang="fr-FR" sz="2700" dirty="0" smtClean="0">
              <a:sym typeface="Wingdings" pitchFamily="2" charset="2"/>
            </a:endParaRPr>
          </a:p>
          <a:p>
            <a:pPr eaLnBrk="1" fontAlgn="auto" hangingPunct="1">
              <a:spcAft>
                <a:spcPts val="0"/>
              </a:spcAft>
              <a:buFont typeface="Arial" pitchFamily="34" charset="0"/>
              <a:buChar char="•"/>
              <a:defRPr/>
            </a:pPr>
            <a:endParaRPr lang="fr-FR" sz="2400" dirty="0" smtClean="0">
              <a:sym typeface="Wingdings" pitchFamily="2" charset="2"/>
            </a:endParaRPr>
          </a:p>
          <a:p>
            <a:pPr eaLnBrk="1" fontAlgn="auto" hangingPunct="1">
              <a:spcAft>
                <a:spcPts val="0"/>
              </a:spcAft>
              <a:buFont typeface="Arial" pitchFamily="34" charset="0"/>
              <a:buChar char="•"/>
              <a:defRPr/>
            </a:pPr>
            <a:endParaRPr lang="fr-FR" sz="2400" dirty="0"/>
          </a:p>
        </p:txBody>
      </p:sp>
      <p:sp>
        <p:nvSpPr>
          <p:cNvPr id="6" name="Titre 1"/>
          <p:cNvSpPr>
            <a:spLocks noGrp="1"/>
          </p:cNvSpPr>
          <p:nvPr>
            <p:ph type="title"/>
          </p:nvPr>
        </p:nvSpPr>
        <p:spPr>
          <a:xfrm>
            <a:off x="0" y="275035"/>
            <a:ext cx="9144000" cy="903668"/>
          </a:xfrm>
        </p:spPr>
        <p:txBody>
          <a:bodyPr/>
          <a:lstStyle/>
          <a:p>
            <a:pPr>
              <a:defRPr/>
            </a:pPr>
            <a:r>
              <a:rPr lang="fr-FR" sz="3600" b="1" dirty="0" err="1" smtClean="0">
                <a:solidFill>
                  <a:schemeClr val="accent4">
                    <a:lumMod val="75000"/>
                    <a:alpha val="50000"/>
                  </a:schemeClr>
                </a:solidFill>
              </a:rPr>
              <a:t>Consequences</a:t>
            </a:r>
            <a:endParaRPr lang="fr-FR" sz="3600" b="1" dirty="0">
              <a:solidFill>
                <a:schemeClr val="accent4">
                  <a:lumMod val="75000"/>
                  <a:alpha val="50000"/>
                </a:schemeClr>
              </a:solidFill>
            </a:endParaRPr>
          </a:p>
        </p:txBody>
      </p:sp>
    </p:spTree>
    <p:extLst>
      <p:ext uri="{BB962C8B-B14F-4D97-AF65-F5344CB8AC3E}">
        <p14:creationId xmlns:p14="http://schemas.microsoft.com/office/powerpoint/2010/main" val="1601321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rot="18957455">
            <a:off x="3217848" y="2459309"/>
            <a:ext cx="2708303" cy="2703861"/>
          </a:xfrm>
          <a:prstGeom prst="ellipse">
            <a:avLst/>
          </a:prstGeom>
          <a:noFill/>
          <a:ln w="101600">
            <a:solidFill>
              <a:srgbClr val="1A7669">
                <a:alpha val="36000"/>
              </a:srgb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Rectangle 25"/>
          <p:cNvSpPr/>
          <p:nvPr/>
        </p:nvSpPr>
        <p:spPr>
          <a:xfrm>
            <a:off x="0" y="0"/>
            <a:ext cx="9144000" cy="889575"/>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ardrop 14"/>
          <p:cNvSpPr/>
          <p:nvPr/>
        </p:nvSpPr>
        <p:spPr>
          <a:xfrm rot="15646755">
            <a:off x="2488813" y="4408758"/>
            <a:ext cx="2229535" cy="2496552"/>
          </a:xfrm>
          <a:prstGeom prst="teardrop">
            <a:avLst>
              <a:gd name="adj" fmla="val 100000"/>
            </a:avLst>
          </a:prstGeom>
          <a:solidFill>
            <a:srgbClr val="E4A018">
              <a:alpha val="30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Teardrop 15"/>
          <p:cNvSpPr/>
          <p:nvPr/>
        </p:nvSpPr>
        <p:spPr>
          <a:xfrm rot="10229997">
            <a:off x="5591706" y="2523005"/>
            <a:ext cx="2345713" cy="2394334"/>
          </a:xfrm>
          <a:prstGeom prst="teardrop">
            <a:avLst>
              <a:gd name="adj" fmla="val 100000"/>
            </a:avLst>
          </a:prstGeom>
          <a:solidFill>
            <a:srgbClr val="E4A018">
              <a:alpha val="50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Teardrop 18"/>
          <p:cNvSpPr/>
          <p:nvPr/>
        </p:nvSpPr>
        <p:spPr>
          <a:xfrm rot="1912480">
            <a:off x="2107994" y="999946"/>
            <a:ext cx="2367771" cy="2281762"/>
          </a:xfrm>
          <a:prstGeom prst="teardrop">
            <a:avLst>
              <a:gd name="adj" fmla="val 102204"/>
            </a:avLst>
          </a:prstGeom>
          <a:solidFill>
            <a:srgbClr val="E4A018">
              <a:alpha val="65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Rectangle 6"/>
          <p:cNvSpPr/>
          <p:nvPr/>
        </p:nvSpPr>
        <p:spPr>
          <a:xfrm>
            <a:off x="6020259" y="3310654"/>
            <a:ext cx="1882878" cy="1077218"/>
          </a:xfrm>
          <a:prstGeom prst="rect">
            <a:avLst/>
          </a:prstGeom>
        </p:spPr>
        <p:txBody>
          <a:bodyPr wrap="square">
            <a:spAutoFit/>
          </a:bodyPr>
          <a:lstStyle/>
          <a:p>
            <a:pPr lvl="0" algn="ctr"/>
            <a:r>
              <a:rPr lang="en-US" sz="1600" dirty="0">
                <a:solidFill>
                  <a:schemeClr val="tx1">
                    <a:lumMod val="75000"/>
                    <a:lumOff val="25000"/>
                  </a:schemeClr>
                </a:solidFill>
              </a:rPr>
              <a:t>Adolescents learn better </a:t>
            </a:r>
            <a:r>
              <a:rPr lang="en-US" sz="1600" dirty="0" smtClean="0">
                <a:solidFill>
                  <a:schemeClr val="tx1">
                    <a:lumMod val="75000"/>
                    <a:lumOff val="25000"/>
                  </a:schemeClr>
                </a:solidFill>
              </a:rPr>
              <a:t>&amp; </a:t>
            </a:r>
            <a:r>
              <a:rPr lang="en-US" sz="1600" dirty="0">
                <a:solidFill>
                  <a:schemeClr val="tx1">
                    <a:lumMod val="75000"/>
                    <a:lumOff val="25000"/>
                  </a:schemeClr>
                </a:solidFill>
              </a:rPr>
              <a:t>achieve higher </a:t>
            </a:r>
            <a:r>
              <a:rPr lang="en-US" sz="1600" dirty="0" smtClean="0">
                <a:solidFill>
                  <a:schemeClr val="tx1">
                    <a:lumMod val="75000"/>
                    <a:lumOff val="25000"/>
                  </a:schemeClr>
                </a:solidFill>
              </a:rPr>
              <a:t>grades </a:t>
            </a:r>
          </a:p>
          <a:p>
            <a:pPr lvl="0" algn="ctr"/>
            <a:r>
              <a:rPr lang="en-US" sz="1600" dirty="0" smtClean="0">
                <a:solidFill>
                  <a:schemeClr val="tx1">
                    <a:lumMod val="75000"/>
                    <a:lumOff val="25000"/>
                  </a:schemeClr>
                </a:solidFill>
              </a:rPr>
              <a:t>in </a:t>
            </a:r>
            <a:r>
              <a:rPr lang="en-US" sz="1600" dirty="0">
                <a:solidFill>
                  <a:schemeClr val="tx1">
                    <a:lumMod val="75000"/>
                    <a:lumOff val="25000"/>
                  </a:schemeClr>
                </a:solidFill>
              </a:rPr>
              <a:t>school</a:t>
            </a:r>
            <a:endParaRPr lang="en-US" sz="1400" dirty="0">
              <a:solidFill>
                <a:schemeClr val="tx1">
                  <a:lumMod val="75000"/>
                  <a:lumOff val="25000"/>
                </a:schemeClr>
              </a:solidFill>
            </a:endParaRPr>
          </a:p>
        </p:txBody>
      </p:sp>
      <p:sp>
        <p:nvSpPr>
          <p:cNvPr id="23" name="Teardrop 22"/>
          <p:cNvSpPr/>
          <p:nvPr/>
        </p:nvSpPr>
        <p:spPr>
          <a:xfrm rot="20932481">
            <a:off x="1302946" y="2841259"/>
            <a:ext cx="2317439" cy="2364179"/>
          </a:xfrm>
          <a:prstGeom prst="teardrop">
            <a:avLst>
              <a:gd name="adj" fmla="val 100000"/>
            </a:avLst>
          </a:prstGeom>
          <a:solidFill>
            <a:srgbClr val="E4A018">
              <a:alpha val="15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Teardrop 23"/>
          <p:cNvSpPr/>
          <p:nvPr/>
        </p:nvSpPr>
        <p:spPr>
          <a:xfrm rot="12857846">
            <a:off x="4655001" y="4479544"/>
            <a:ext cx="2345857" cy="2354981"/>
          </a:xfrm>
          <a:prstGeom prst="teardrop">
            <a:avLst>
              <a:gd name="adj" fmla="val 100000"/>
            </a:avLst>
          </a:prstGeom>
          <a:solidFill>
            <a:srgbClr val="E4A018">
              <a:alpha val="40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 name="Rectangle 1"/>
          <p:cNvSpPr/>
          <p:nvPr/>
        </p:nvSpPr>
        <p:spPr>
          <a:xfrm>
            <a:off x="2395380" y="1507131"/>
            <a:ext cx="1905000" cy="1077218"/>
          </a:xfrm>
          <a:prstGeom prst="rect">
            <a:avLst/>
          </a:prstGeom>
        </p:spPr>
        <p:txBody>
          <a:bodyPr wrap="square">
            <a:spAutoFit/>
          </a:bodyPr>
          <a:lstStyle/>
          <a:p>
            <a:pPr lvl="0" algn="ctr"/>
            <a:r>
              <a:rPr lang="en-US" sz="1600" dirty="0">
                <a:solidFill>
                  <a:schemeClr val="tx1">
                    <a:lumMod val="75000"/>
                    <a:lumOff val="25000"/>
                  </a:schemeClr>
                </a:solidFill>
              </a:rPr>
              <a:t>Girls &amp;</a:t>
            </a:r>
            <a:r>
              <a:rPr lang="en-US" sz="1600" dirty="0" smtClean="0">
                <a:solidFill>
                  <a:schemeClr val="tx1">
                    <a:lumMod val="75000"/>
                    <a:lumOff val="25000"/>
                  </a:schemeClr>
                </a:solidFill>
              </a:rPr>
              <a:t> </a:t>
            </a:r>
            <a:r>
              <a:rPr lang="en-US" sz="1600" dirty="0">
                <a:solidFill>
                  <a:schemeClr val="tx1">
                    <a:lumMod val="75000"/>
                    <a:lumOff val="25000"/>
                  </a:schemeClr>
                </a:solidFill>
              </a:rPr>
              <a:t>women are well-nourished and have healthy newborn babies</a:t>
            </a:r>
          </a:p>
        </p:txBody>
      </p:sp>
      <p:sp>
        <p:nvSpPr>
          <p:cNvPr id="3" name="Rectangle 2"/>
          <p:cNvSpPr/>
          <p:nvPr/>
        </p:nvSpPr>
        <p:spPr>
          <a:xfrm>
            <a:off x="4839430" y="1307076"/>
            <a:ext cx="1867051" cy="1477328"/>
          </a:xfrm>
          <a:prstGeom prst="rect">
            <a:avLst/>
          </a:prstGeom>
        </p:spPr>
        <p:txBody>
          <a:bodyPr wrap="square">
            <a:spAutoFit/>
          </a:bodyPr>
          <a:lstStyle/>
          <a:p>
            <a:pPr lvl="0" algn="ctr"/>
            <a:r>
              <a:rPr lang="en-US" b="1" dirty="0">
                <a:solidFill>
                  <a:schemeClr val="bg1"/>
                </a:solidFill>
              </a:rPr>
              <a:t>Children receive proper nutrition and develop strong bodies &amp; minds</a:t>
            </a:r>
            <a:endParaRPr lang="en-US" sz="2000" b="1" dirty="0">
              <a:solidFill>
                <a:schemeClr val="bg1"/>
              </a:solidFill>
            </a:endParaRPr>
          </a:p>
        </p:txBody>
      </p:sp>
      <p:sp>
        <p:nvSpPr>
          <p:cNvPr id="10" name="Rectangle 9"/>
          <p:cNvSpPr/>
          <p:nvPr/>
        </p:nvSpPr>
        <p:spPr>
          <a:xfrm>
            <a:off x="2461664" y="5185826"/>
            <a:ext cx="1901598" cy="1077218"/>
          </a:xfrm>
          <a:prstGeom prst="rect">
            <a:avLst/>
          </a:prstGeom>
        </p:spPr>
        <p:txBody>
          <a:bodyPr wrap="square">
            <a:spAutoFit/>
          </a:bodyPr>
          <a:lstStyle/>
          <a:p>
            <a:pPr algn="ctr"/>
            <a:r>
              <a:rPr lang="en-US" sz="1600" dirty="0">
                <a:solidFill>
                  <a:schemeClr val="tx1">
                    <a:lumMod val="75000"/>
                    <a:lumOff val="25000"/>
                  </a:schemeClr>
                </a:solidFill>
              </a:rPr>
              <a:t>Families </a:t>
            </a:r>
            <a:r>
              <a:rPr lang="en-US" sz="1600" dirty="0" smtClean="0">
                <a:solidFill>
                  <a:schemeClr val="tx1">
                    <a:lumMod val="75000"/>
                    <a:lumOff val="25000"/>
                  </a:schemeClr>
                </a:solidFill>
              </a:rPr>
              <a:t>&amp; communities </a:t>
            </a:r>
            <a:r>
              <a:rPr lang="en-US" sz="1600" dirty="0">
                <a:solidFill>
                  <a:schemeClr val="tx1">
                    <a:lumMod val="75000"/>
                    <a:lumOff val="25000"/>
                  </a:schemeClr>
                </a:solidFill>
              </a:rPr>
              <a:t>emerge out of poverty</a:t>
            </a:r>
          </a:p>
        </p:txBody>
      </p:sp>
      <p:sp>
        <p:nvSpPr>
          <p:cNvPr id="29" name="Rectangle 28"/>
          <p:cNvSpPr/>
          <p:nvPr/>
        </p:nvSpPr>
        <p:spPr>
          <a:xfrm>
            <a:off x="1371783" y="3525652"/>
            <a:ext cx="1816077" cy="830997"/>
          </a:xfrm>
          <a:prstGeom prst="rect">
            <a:avLst/>
          </a:prstGeom>
        </p:spPr>
        <p:txBody>
          <a:bodyPr wrap="square">
            <a:spAutoFit/>
          </a:bodyPr>
          <a:lstStyle/>
          <a:p>
            <a:pPr algn="ctr"/>
            <a:r>
              <a:rPr lang="en-US" sz="1600" dirty="0">
                <a:solidFill>
                  <a:schemeClr val="tx1">
                    <a:lumMod val="75000"/>
                    <a:lumOff val="25000"/>
                  </a:schemeClr>
                </a:solidFill>
              </a:rPr>
              <a:t>Communities &amp;</a:t>
            </a:r>
            <a:r>
              <a:rPr lang="en-US" sz="1600" dirty="0" smtClean="0">
                <a:solidFill>
                  <a:schemeClr val="tx1">
                    <a:lumMod val="75000"/>
                    <a:lumOff val="25000"/>
                  </a:schemeClr>
                </a:solidFill>
              </a:rPr>
              <a:t> </a:t>
            </a:r>
            <a:r>
              <a:rPr lang="en-US" sz="1600" dirty="0">
                <a:solidFill>
                  <a:schemeClr val="tx1">
                    <a:lumMod val="75000"/>
                    <a:lumOff val="25000"/>
                  </a:schemeClr>
                </a:solidFill>
              </a:rPr>
              <a:t>nations are productive &amp; stable</a:t>
            </a:r>
          </a:p>
        </p:txBody>
      </p:sp>
      <p:sp>
        <p:nvSpPr>
          <p:cNvPr id="30" name="Rectangle 29"/>
          <p:cNvSpPr/>
          <p:nvPr/>
        </p:nvSpPr>
        <p:spPr>
          <a:xfrm>
            <a:off x="3621201" y="3226604"/>
            <a:ext cx="1901598" cy="1200329"/>
          </a:xfrm>
          <a:prstGeom prst="rect">
            <a:avLst/>
          </a:prstGeom>
          <a:noFill/>
        </p:spPr>
        <p:txBody>
          <a:bodyPr wrap="square">
            <a:spAutoFit/>
          </a:bodyPr>
          <a:lstStyle/>
          <a:p>
            <a:pPr algn="ctr"/>
            <a:r>
              <a:rPr lang="en-US" b="1" dirty="0">
                <a:solidFill>
                  <a:srgbClr val="E4A018"/>
                </a:solidFill>
              </a:rPr>
              <a:t>The world is a safer, more resilient &amp; stronger place</a:t>
            </a:r>
          </a:p>
        </p:txBody>
      </p:sp>
      <p:sp>
        <p:nvSpPr>
          <p:cNvPr id="8" name="Rectangle 7"/>
          <p:cNvSpPr/>
          <p:nvPr/>
        </p:nvSpPr>
        <p:spPr>
          <a:xfrm>
            <a:off x="4899700" y="5185826"/>
            <a:ext cx="1797750" cy="1077218"/>
          </a:xfrm>
          <a:prstGeom prst="rect">
            <a:avLst/>
          </a:prstGeom>
        </p:spPr>
        <p:txBody>
          <a:bodyPr wrap="square">
            <a:spAutoFit/>
          </a:bodyPr>
          <a:lstStyle/>
          <a:p>
            <a:pPr lvl="0" algn="ctr"/>
            <a:r>
              <a:rPr lang="en-US" sz="1600" dirty="0">
                <a:solidFill>
                  <a:schemeClr val="tx1">
                    <a:lumMod val="75000"/>
                    <a:lumOff val="25000"/>
                  </a:schemeClr>
                </a:solidFill>
              </a:rPr>
              <a:t>Young adults are better </a:t>
            </a:r>
            <a:r>
              <a:rPr lang="en-US" sz="1600" dirty="0" smtClean="0">
                <a:solidFill>
                  <a:schemeClr val="tx1">
                    <a:lumMod val="75000"/>
                    <a:lumOff val="25000"/>
                  </a:schemeClr>
                </a:solidFill>
              </a:rPr>
              <a:t>able</a:t>
            </a:r>
          </a:p>
          <a:p>
            <a:pPr lvl="0" algn="ctr"/>
            <a:r>
              <a:rPr lang="en-US" sz="1600" dirty="0" smtClean="0">
                <a:solidFill>
                  <a:schemeClr val="tx1">
                    <a:lumMod val="75000"/>
                    <a:lumOff val="25000"/>
                  </a:schemeClr>
                </a:solidFill>
              </a:rPr>
              <a:t>to </a:t>
            </a:r>
            <a:r>
              <a:rPr lang="en-US" sz="1600" dirty="0">
                <a:solidFill>
                  <a:schemeClr val="tx1">
                    <a:lumMod val="75000"/>
                    <a:lumOff val="25000"/>
                  </a:schemeClr>
                </a:solidFill>
              </a:rPr>
              <a:t>obtain </a:t>
            </a:r>
            <a:endParaRPr lang="en-US" sz="1600" dirty="0" smtClean="0">
              <a:solidFill>
                <a:schemeClr val="tx1">
                  <a:lumMod val="75000"/>
                  <a:lumOff val="25000"/>
                </a:schemeClr>
              </a:solidFill>
            </a:endParaRPr>
          </a:p>
          <a:p>
            <a:pPr lvl="0" algn="ctr"/>
            <a:r>
              <a:rPr lang="en-US" sz="1600" dirty="0" smtClean="0">
                <a:solidFill>
                  <a:schemeClr val="tx1">
                    <a:lumMod val="75000"/>
                    <a:lumOff val="25000"/>
                  </a:schemeClr>
                </a:solidFill>
              </a:rPr>
              <a:t>work </a:t>
            </a:r>
            <a:r>
              <a:rPr lang="en-US" sz="1600" dirty="0">
                <a:solidFill>
                  <a:schemeClr val="tx1">
                    <a:lumMod val="75000"/>
                    <a:lumOff val="25000"/>
                  </a:schemeClr>
                </a:solidFill>
              </a:rPr>
              <a:t>&amp; earn more</a:t>
            </a:r>
            <a:endParaRPr lang="en-US" dirty="0">
              <a:solidFill>
                <a:schemeClr val="tx1">
                  <a:lumMod val="75000"/>
                  <a:lumOff val="25000"/>
                </a:schemeClr>
              </a:solidFill>
            </a:endParaRPr>
          </a:p>
        </p:txBody>
      </p:sp>
      <p:sp>
        <p:nvSpPr>
          <p:cNvPr id="27" name="Rectangle 26"/>
          <p:cNvSpPr/>
          <p:nvPr/>
        </p:nvSpPr>
        <p:spPr>
          <a:xfrm>
            <a:off x="335220" y="363621"/>
            <a:ext cx="2852640" cy="584775"/>
          </a:xfrm>
          <a:prstGeom prst="rect">
            <a:avLst/>
          </a:prstGeom>
        </p:spPr>
        <p:txBody>
          <a:bodyPr wrap="none">
            <a:spAutoFit/>
          </a:bodyPr>
          <a:lstStyle/>
          <a:p>
            <a:r>
              <a:rPr lang="en-US" sz="3200" b="1" dirty="0" smtClean="0">
                <a:solidFill>
                  <a:schemeClr val="bg1"/>
                </a:solidFill>
              </a:rPr>
              <a:t>Why </a:t>
            </a:r>
            <a:r>
              <a:rPr lang="en-US" sz="3200" b="1" dirty="0">
                <a:solidFill>
                  <a:schemeClr val="bg1"/>
                </a:solidFill>
              </a:rPr>
              <a:t>n</a:t>
            </a:r>
            <a:r>
              <a:rPr lang="en-US" sz="3200" b="1" dirty="0" smtClean="0">
                <a:solidFill>
                  <a:schemeClr val="bg1"/>
                </a:solidFill>
              </a:rPr>
              <a:t>utrition? </a:t>
            </a:r>
            <a:endParaRPr lang="en-US" sz="3200" b="1" dirty="0">
              <a:solidFill>
                <a:schemeClr val="bg1"/>
              </a:solidFill>
            </a:endParaRPr>
          </a:p>
        </p:txBody>
      </p:sp>
      <p:sp>
        <p:nvSpPr>
          <p:cNvPr id="4" name="Pentagon 3"/>
          <p:cNvSpPr/>
          <p:nvPr/>
        </p:nvSpPr>
        <p:spPr>
          <a:xfrm>
            <a:off x="537684" y="1066800"/>
            <a:ext cx="2102652" cy="533400"/>
          </a:xfrm>
          <a:prstGeom prst="homePlate">
            <a:avLst/>
          </a:prstGeom>
          <a:solidFill>
            <a:srgbClr val="E4A018">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t>Because when..</a:t>
            </a:r>
            <a:endParaRPr lang="en-US" sz="2000" b="1" dirty="0"/>
          </a:p>
        </p:txBody>
      </p:sp>
      <p:cxnSp>
        <p:nvCxnSpPr>
          <p:cNvPr id="33" name="Straight Connector 32"/>
          <p:cNvCxnSpPr/>
          <p:nvPr/>
        </p:nvCxnSpPr>
        <p:spPr>
          <a:xfrm flipV="1">
            <a:off x="533400" y="826476"/>
            <a:ext cx="4284" cy="761999"/>
          </a:xfrm>
          <a:prstGeom prst="line">
            <a:avLst/>
          </a:prstGeom>
          <a:ln w="28575">
            <a:solidFill>
              <a:srgbClr val="E6C548"/>
            </a:solidFill>
          </a:ln>
        </p:spPr>
        <p:style>
          <a:lnRef idx="1">
            <a:schemeClr val="accent1"/>
          </a:lnRef>
          <a:fillRef idx="0">
            <a:schemeClr val="accent1"/>
          </a:fillRef>
          <a:effectRef idx="0">
            <a:schemeClr val="accent1"/>
          </a:effectRef>
          <a:fontRef idx="minor">
            <a:schemeClr val="tx1"/>
          </a:fontRef>
        </p:style>
      </p:cxnSp>
      <p:sp>
        <p:nvSpPr>
          <p:cNvPr id="22" name="Teardrop 21"/>
          <p:cNvSpPr/>
          <p:nvPr/>
        </p:nvSpPr>
        <p:spPr>
          <a:xfrm rot="4795336">
            <a:off x="4600101" y="867446"/>
            <a:ext cx="2174809" cy="2356587"/>
          </a:xfrm>
          <a:prstGeom prst="teardrop">
            <a:avLst>
              <a:gd name="adj" fmla="val 100000"/>
            </a:avLst>
          </a:prstGeom>
          <a:solidFill>
            <a:srgbClr val="E4A018">
              <a:alpha val="60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5" name="Rectangle 24"/>
          <p:cNvSpPr/>
          <p:nvPr/>
        </p:nvSpPr>
        <p:spPr>
          <a:xfrm>
            <a:off x="4865050" y="1507131"/>
            <a:ext cx="1867051" cy="1077218"/>
          </a:xfrm>
          <a:prstGeom prst="rect">
            <a:avLst/>
          </a:prstGeom>
        </p:spPr>
        <p:txBody>
          <a:bodyPr wrap="square">
            <a:spAutoFit/>
          </a:bodyPr>
          <a:lstStyle/>
          <a:p>
            <a:pPr lvl="0" algn="ctr"/>
            <a:r>
              <a:rPr lang="en-US" sz="1600" dirty="0">
                <a:solidFill>
                  <a:schemeClr val="tx1">
                    <a:lumMod val="75000"/>
                    <a:lumOff val="25000"/>
                  </a:schemeClr>
                </a:solidFill>
              </a:rPr>
              <a:t>Children receive proper nutrition and develop strong bodies &amp; minds</a:t>
            </a:r>
            <a:endParaRPr lang="en-US" dirty="0">
              <a:solidFill>
                <a:schemeClr val="tx1">
                  <a:lumMod val="75000"/>
                  <a:lumOff val="25000"/>
                </a:schemeClr>
              </a:solidFill>
            </a:endParaRPr>
          </a:p>
        </p:txBody>
      </p:sp>
    </p:spTree>
    <p:extLst>
      <p:ext uri="{BB962C8B-B14F-4D97-AF65-F5344CB8AC3E}">
        <p14:creationId xmlns:p14="http://schemas.microsoft.com/office/powerpoint/2010/main" val="2210460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0971" y="44624"/>
            <a:ext cx="8382059" cy="723900"/>
          </a:xfrm>
          <a:prstGeom prst="rect">
            <a:avLst/>
          </a:prstGeom>
        </p:spPr>
        <p:txBody>
          <a:bodyPr anchor="ctr"/>
          <a:lstStyle/>
          <a:p>
            <a:pPr algn="ctr" fontAlgn="auto">
              <a:spcAft>
                <a:spcPts val="0"/>
              </a:spcAft>
              <a:defRPr/>
            </a:pPr>
            <a:r>
              <a:rPr lang="fr-FR" sz="3600" b="1" dirty="0" smtClean="0">
                <a:solidFill>
                  <a:schemeClr val="accent4"/>
                </a:solidFill>
                <a:latin typeface="+mj-lt"/>
                <a:ea typeface="+mj-ea"/>
                <a:cs typeface="+mj-cs"/>
              </a:rPr>
              <a:t>Causes</a:t>
            </a:r>
            <a:endParaRPr lang="en-GB" sz="3600" b="1" dirty="0" smtClean="0">
              <a:solidFill>
                <a:schemeClr val="accent4"/>
              </a:solidFill>
              <a:latin typeface="+mj-lt"/>
              <a:ea typeface="+mj-ea"/>
              <a:cs typeface="+mj-cs"/>
            </a:endParaRPr>
          </a:p>
        </p:txBody>
      </p:sp>
      <p:sp>
        <p:nvSpPr>
          <p:cNvPr id="9219" name="Content Placeholder 2"/>
          <p:cNvSpPr txBox="1">
            <a:spLocks/>
          </p:cNvSpPr>
          <p:nvPr/>
        </p:nvSpPr>
        <p:spPr bwMode="auto">
          <a:xfrm>
            <a:off x="635000" y="3644503"/>
            <a:ext cx="8229600" cy="2700338"/>
          </a:xfrm>
          <a:prstGeom prst="rect">
            <a:avLst/>
          </a:prstGeom>
          <a:noFill/>
          <a:ln w="9525">
            <a:noFill/>
            <a:miter lim="800000"/>
            <a:headEnd/>
            <a:tailEnd/>
          </a:ln>
        </p:spPr>
        <p:txBody>
          <a:bodyPr/>
          <a:lstStyle/>
          <a:p>
            <a:pPr marL="342900" indent="-342900">
              <a:spcBef>
                <a:spcPct val="20000"/>
              </a:spcBef>
              <a:buFont typeface="Arial" charset="0"/>
              <a:buChar char="•"/>
            </a:pPr>
            <a:endParaRPr lang="en-GB" sz="3200">
              <a:latin typeface="Calibri" pitchFamily="34" charset="0"/>
            </a:endParaRPr>
          </a:p>
        </p:txBody>
      </p:sp>
      <p:sp>
        <p:nvSpPr>
          <p:cNvPr id="9251" name="Rectangle 85"/>
          <p:cNvSpPr>
            <a:spLocks noChangeArrowheads="1"/>
          </p:cNvSpPr>
          <p:nvPr/>
        </p:nvSpPr>
        <p:spPr bwMode="auto">
          <a:xfrm>
            <a:off x="93134" y="1624370"/>
            <a:ext cx="10352617" cy="738664"/>
          </a:xfrm>
          <a:prstGeom prst="rect">
            <a:avLst/>
          </a:prstGeom>
          <a:noFill/>
          <a:ln w="9525">
            <a:noFill/>
            <a:miter lim="800000"/>
            <a:headEnd/>
            <a:tailEnd/>
          </a:ln>
        </p:spPr>
        <p:txBody>
          <a:bodyPr anchor="ctr">
            <a:spAutoFit/>
          </a:bodyPr>
          <a:lstStyle/>
          <a:p>
            <a:r>
              <a:rPr lang="en-GB" sz="600"/>
              <a:t/>
            </a:r>
            <a:br>
              <a:rPr lang="en-GB" sz="600"/>
            </a:br>
            <a:endParaRPr lang="en-GB"/>
          </a:p>
          <a:p>
            <a:pPr eaLnBrk="0" hangingPunct="0"/>
            <a:endParaRPr lang="en-GB"/>
          </a:p>
        </p:txBody>
      </p:sp>
      <p:sp>
        <p:nvSpPr>
          <p:cNvPr id="9252" name="Rectangle 90"/>
          <p:cNvSpPr>
            <a:spLocks noChangeArrowheads="1"/>
          </p:cNvSpPr>
          <p:nvPr/>
        </p:nvSpPr>
        <p:spPr bwMode="auto">
          <a:xfrm>
            <a:off x="1312334" y="1939082"/>
            <a:ext cx="10352617" cy="461665"/>
          </a:xfrm>
          <a:prstGeom prst="rect">
            <a:avLst/>
          </a:prstGeom>
          <a:noFill/>
          <a:ln w="9525">
            <a:noFill/>
            <a:miter lim="800000"/>
            <a:headEnd/>
            <a:tailEnd/>
          </a:ln>
        </p:spPr>
        <p:txBody>
          <a:bodyPr anchor="ctr">
            <a:spAutoFit/>
          </a:bodyPr>
          <a:lstStyle/>
          <a:p>
            <a:endParaRPr lang="en-GB" sz="1200">
              <a:cs typeface="Times New Roman" pitchFamily="18" charset="0"/>
            </a:endParaRPr>
          </a:p>
          <a:p>
            <a:pPr eaLnBrk="0" hangingPunct="0"/>
            <a:r>
              <a:rPr lang="en-GB" sz="1200">
                <a:cs typeface="Times New Roman" pitchFamily="18" charset="0"/>
              </a:rPr>
              <a:t>           </a:t>
            </a:r>
            <a:endParaRPr lang="en-GB">
              <a:cs typeface="Times New Roman" pitchFamily="18" charset="0"/>
            </a:endParaRPr>
          </a:p>
        </p:txBody>
      </p:sp>
      <p:pic>
        <p:nvPicPr>
          <p:cNvPr id="5" name="Picture 4"/>
          <p:cNvPicPr>
            <a:picLocks noChangeAspect="1"/>
          </p:cNvPicPr>
          <p:nvPr/>
        </p:nvPicPr>
        <p:blipFill>
          <a:blip r:embed="rId3"/>
          <a:stretch>
            <a:fillRect/>
          </a:stretch>
        </p:blipFill>
        <p:spPr>
          <a:xfrm>
            <a:off x="2051720" y="867834"/>
            <a:ext cx="5555580" cy="565996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0080" y="1571625"/>
            <a:ext cx="8028384" cy="4017615"/>
          </a:xfrm>
          <a:prstGeom prst="rect">
            <a:avLst/>
          </a:prstGeom>
        </p:spPr>
      </p:pic>
      <p:sp>
        <p:nvSpPr>
          <p:cNvPr id="5" name="Title 1"/>
          <p:cNvSpPr txBox="1">
            <a:spLocks/>
          </p:cNvSpPr>
          <p:nvPr/>
        </p:nvSpPr>
        <p:spPr>
          <a:xfrm>
            <a:off x="380971" y="44624"/>
            <a:ext cx="8382059" cy="723900"/>
          </a:xfrm>
          <a:prstGeom prst="rect">
            <a:avLst/>
          </a:prstGeom>
        </p:spPr>
        <p:txBody>
          <a:bodyPr anchor="ctr"/>
          <a:lstStyle/>
          <a:p>
            <a:pPr algn="ctr" fontAlgn="auto">
              <a:spcAft>
                <a:spcPts val="0"/>
              </a:spcAft>
              <a:defRPr/>
            </a:pPr>
            <a:r>
              <a:rPr lang="fr-FR" sz="3600" b="1" dirty="0" smtClean="0">
                <a:solidFill>
                  <a:schemeClr val="accent4">
                    <a:alpha val="50000"/>
                  </a:schemeClr>
                </a:solidFill>
                <a:latin typeface="+mj-lt"/>
                <a:ea typeface="+mj-ea"/>
                <a:cs typeface="+mj-cs"/>
              </a:rPr>
              <a:t>Causes</a:t>
            </a:r>
            <a:endParaRPr lang="en-GB" sz="3600" b="1" dirty="0" smtClean="0">
              <a:solidFill>
                <a:schemeClr val="accent4">
                  <a:alpha val="50000"/>
                </a:schemeClr>
              </a:solidFill>
              <a:latin typeface="+mj-lt"/>
              <a:ea typeface="+mj-ea"/>
              <a:cs typeface="+mj-cs"/>
            </a:endParaRPr>
          </a:p>
        </p:txBody>
      </p:sp>
    </p:spTree>
    <p:extLst>
      <p:ext uri="{BB962C8B-B14F-4D97-AF65-F5344CB8AC3E}">
        <p14:creationId xmlns:p14="http://schemas.microsoft.com/office/powerpoint/2010/main" val="3758418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5035"/>
            <a:ext cx="8229600" cy="796528"/>
          </a:xfrm>
        </p:spPr>
        <p:txBody>
          <a:bodyPr rtlCol="0">
            <a:normAutofit/>
          </a:bodyPr>
          <a:lstStyle/>
          <a:p>
            <a:pPr eaLnBrk="1" fontAlgn="auto" hangingPunct="1">
              <a:spcAft>
                <a:spcPts val="0"/>
              </a:spcAft>
              <a:defRPr/>
            </a:pPr>
            <a:r>
              <a:rPr lang="fr-FR" sz="3600" b="1" dirty="0" err="1" smtClean="0">
                <a:solidFill>
                  <a:schemeClr val="accent4">
                    <a:lumMod val="75000"/>
                  </a:schemeClr>
                </a:solidFill>
              </a:rPr>
              <a:t>Programming</a:t>
            </a:r>
            <a:r>
              <a:rPr lang="fr-FR" sz="3600" b="1" dirty="0" smtClean="0">
                <a:solidFill>
                  <a:schemeClr val="accent4">
                    <a:lumMod val="75000"/>
                  </a:schemeClr>
                </a:solidFill>
              </a:rPr>
              <a:t> Implications</a:t>
            </a:r>
            <a:endParaRPr lang="fr-FR" sz="3600" b="1" dirty="0">
              <a:solidFill>
                <a:schemeClr val="accent4">
                  <a:lumMod val="75000"/>
                </a:schemeClr>
              </a:solidFill>
            </a:endParaRPr>
          </a:p>
        </p:txBody>
      </p:sp>
      <p:sp>
        <p:nvSpPr>
          <p:cNvPr id="3" name="Espace réservé du contenu 2"/>
          <p:cNvSpPr>
            <a:spLocks noGrp="1"/>
          </p:cNvSpPr>
          <p:nvPr>
            <p:ph idx="1"/>
          </p:nvPr>
        </p:nvSpPr>
        <p:spPr>
          <a:xfrm>
            <a:off x="0" y="1340768"/>
            <a:ext cx="9144000" cy="5679281"/>
          </a:xfrm>
        </p:spPr>
        <p:txBody>
          <a:bodyPr rtlCol="0">
            <a:normAutofit lnSpcReduction="10000"/>
          </a:bodyPr>
          <a:lstStyle/>
          <a:p>
            <a:pPr eaLnBrk="1" fontAlgn="auto" hangingPunct="1">
              <a:spcAft>
                <a:spcPts val="0"/>
              </a:spcAft>
              <a:defRPr/>
            </a:pPr>
            <a:r>
              <a:rPr lang="en-GB" sz="2600" b="1" dirty="0" smtClean="0">
                <a:solidFill>
                  <a:schemeClr val="accent2"/>
                </a:solidFill>
              </a:rPr>
              <a:t>Nutrition-Specific Actions</a:t>
            </a:r>
            <a:endParaRPr lang="en-GB" sz="2600" dirty="0" smtClean="0"/>
          </a:p>
          <a:p>
            <a:pPr lvl="1" eaLnBrk="1" fontAlgn="auto" hangingPunct="1">
              <a:spcAft>
                <a:spcPts val="0"/>
              </a:spcAft>
              <a:buFont typeface="Arial" pitchFamily="34" charset="0"/>
              <a:buChar char="•"/>
              <a:defRPr/>
            </a:pPr>
            <a:r>
              <a:rPr lang="en-GB" sz="2400" dirty="0" smtClean="0"/>
              <a:t>Mostly targeted at immediate causes</a:t>
            </a:r>
          </a:p>
          <a:p>
            <a:pPr lvl="1" eaLnBrk="1" fontAlgn="auto" hangingPunct="1">
              <a:spcAft>
                <a:spcPts val="0"/>
              </a:spcAft>
              <a:buFont typeface="Arial" pitchFamily="34" charset="0"/>
              <a:buChar char="•"/>
              <a:defRPr/>
            </a:pPr>
            <a:r>
              <a:rPr lang="en-GB" sz="2400" dirty="0" smtClean="0"/>
              <a:t>Heath sector interventions mainly </a:t>
            </a:r>
            <a:r>
              <a:rPr lang="en-GB" sz="2000" dirty="0" smtClean="0"/>
              <a:t>(breastfeeding promotion, treatment of severe acute malnutrition, addressing micronutrient deficiencies)</a:t>
            </a:r>
          </a:p>
          <a:p>
            <a:pPr lvl="1" eaLnBrk="1" fontAlgn="auto" hangingPunct="1">
              <a:spcAft>
                <a:spcPts val="0"/>
              </a:spcAft>
              <a:buFont typeface="Arial" pitchFamily="34" charset="0"/>
              <a:buChar char="•"/>
              <a:defRPr/>
            </a:pPr>
            <a:r>
              <a:rPr lang="en-GB" sz="2400" dirty="0" smtClean="0"/>
              <a:t>With a 90% coverage, 10 evidence-based interventions could reduce stunting by about 20% </a:t>
            </a:r>
            <a:r>
              <a:rPr lang="en-GB" sz="1600" dirty="0" smtClean="0"/>
              <a:t>(Source: Lancet 2013)</a:t>
            </a:r>
            <a:endParaRPr lang="en-GB" sz="1600" dirty="0" smtClean="0">
              <a:sym typeface="Wingdings" pitchFamily="2" charset="2"/>
            </a:endParaRPr>
          </a:p>
          <a:p>
            <a:pPr lvl="1" eaLnBrk="1" fontAlgn="auto" hangingPunct="1">
              <a:spcAft>
                <a:spcPts val="0"/>
              </a:spcAft>
              <a:buFont typeface="Arial" charset="0"/>
              <a:buNone/>
              <a:defRPr/>
            </a:pPr>
            <a:endParaRPr lang="en-GB" sz="1100" dirty="0" smtClean="0">
              <a:sym typeface="Wingdings" pitchFamily="2" charset="2"/>
            </a:endParaRPr>
          </a:p>
          <a:p>
            <a:pPr eaLnBrk="1" fontAlgn="auto" hangingPunct="1">
              <a:spcAft>
                <a:spcPts val="0"/>
              </a:spcAft>
              <a:defRPr/>
            </a:pPr>
            <a:r>
              <a:rPr lang="en-GB" sz="2600" b="1" dirty="0" smtClean="0">
                <a:solidFill>
                  <a:schemeClr val="accent2"/>
                </a:solidFill>
                <a:sym typeface="Wingdings" pitchFamily="2" charset="2"/>
              </a:rPr>
              <a:t>Nutrition-Sensitive Actions</a:t>
            </a:r>
          </a:p>
          <a:p>
            <a:pPr lvl="1" eaLnBrk="1" fontAlgn="auto" hangingPunct="1">
              <a:spcAft>
                <a:spcPts val="0"/>
              </a:spcAft>
              <a:buFont typeface="Arial" pitchFamily="34" charset="0"/>
              <a:buChar char="•"/>
              <a:defRPr/>
            </a:pPr>
            <a:r>
              <a:rPr lang="en-GB" sz="2400" dirty="0" smtClean="0"/>
              <a:t>Targeted at underlying and basic causes</a:t>
            </a:r>
          </a:p>
          <a:p>
            <a:pPr lvl="1" eaLnBrk="1" fontAlgn="auto" hangingPunct="1">
              <a:spcAft>
                <a:spcPts val="0"/>
              </a:spcAft>
              <a:buFont typeface="Arial" pitchFamily="34" charset="0"/>
              <a:buChar char="•"/>
              <a:defRPr/>
            </a:pPr>
            <a:r>
              <a:rPr lang="en-GB" sz="2400" dirty="0" smtClean="0"/>
              <a:t>Under the responsibility of sectors such as social protection, health, water /sanitation, agriculture, education</a:t>
            </a:r>
          </a:p>
          <a:p>
            <a:pPr lvl="1" eaLnBrk="1" fontAlgn="auto" hangingPunct="1">
              <a:spcAft>
                <a:spcPts val="0"/>
              </a:spcAft>
              <a:buFont typeface="Arial" pitchFamily="34" charset="0"/>
              <a:buChar char="•"/>
              <a:defRPr/>
            </a:pPr>
            <a:endParaRPr lang="en-GB" sz="1400" dirty="0" smtClean="0"/>
          </a:p>
          <a:p>
            <a:pPr lvl="1" algn="ctr" eaLnBrk="1" fontAlgn="auto" hangingPunct="1">
              <a:spcAft>
                <a:spcPts val="0"/>
              </a:spcAft>
              <a:buFont typeface="Wingdings" pitchFamily="2" charset="2"/>
              <a:buChar char="à"/>
              <a:defRPr/>
            </a:pPr>
            <a:r>
              <a:rPr lang="en-GB" b="1" dirty="0" smtClean="0">
                <a:solidFill>
                  <a:schemeClr val="accent4">
                    <a:lumMod val="75000"/>
                  </a:schemeClr>
                </a:solidFill>
                <a:sym typeface="Wingdings" pitchFamily="2" charset="2"/>
              </a:rPr>
              <a:t>Need to increase the impact of these sectors on nutrition</a:t>
            </a:r>
          </a:p>
          <a:p>
            <a:pPr lvl="1" algn="ctr" eaLnBrk="1" fontAlgn="auto" hangingPunct="1">
              <a:spcAft>
                <a:spcPts val="0"/>
              </a:spcAft>
              <a:buFont typeface="Arial" charset="0"/>
              <a:buNone/>
              <a:defRPr/>
            </a:pPr>
            <a:r>
              <a:rPr lang="en-GB" sz="2400" b="1" dirty="0" smtClean="0">
                <a:solidFill>
                  <a:schemeClr val="accent4"/>
                </a:solidFill>
                <a:sym typeface="Wingdings" pitchFamily="2" charset="2"/>
              </a:rPr>
              <a:t>‘nutrition-sensitive development’</a:t>
            </a:r>
            <a:endParaRPr lang="en-GB" sz="2400" b="1" dirty="0">
              <a:solidFill>
                <a:schemeClr val="accent4"/>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0000"/>
          </a:blip>
          <a:stretch>
            <a:fillRect/>
          </a:stretch>
        </p:blipFill>
        <p:spPr>
          <a:xfrm>
            <a:off x="2051720" y="867834"/>
            <a:ext cx="5555580" cy="5659965"/>
          </a:xfrm>
          <a:prstGeom prst="rect">
            <a:avLst/>
          </a:prstGeom>
        </p:spPr>
      </p:pic>
      <p:sp>
        <p:nvSpPr>
          <p:cNvPr id="5" name="Left-Right Arrow 4"/>
          <p:cNvSpPr/>
          <p:nvPr/>
        </p:nvSpPr>
        <p:spPr>
          <a:xfrm>
            <a:off x="1979712" y="1628800"/>
            <a:ext cx="5904656" cy="1368152"/>
          </a:xfrm>
          <a:prstGeom prst="lef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t>Nutrition-specific actions</a:t>
            </a:r>
            <a:endParaRPr lang="en-GB" dirty="0"/>
          </a:p>
        </p:txBody>
      </p:sp>
      <p:sp>
        <p:nvSpPr>
          <p:cNvPr id="6" name="Quad Arrow 5"/>
          <p:cNvSpPr/>
          <p:nvPr/>
        </p:nvSpPr>
        <p:spPr>
          <a:xfrm>
            <a:off x="1979712" y="2996952"/>
            <a:ext cx="5904656" cy="3528392"/>
          </a:xfrm>
          <a:prstGeom prst="quadArrow">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Nutrition-sensitive actions</a:t>
            </a:r>
            <a:endParaRPr lang="en-GB" dirty="0"/>
          </a:p>
        </p:txBody>
      </p:sp>
    </p:spTree>
    <p:extLst>
      <p:ext uri="{BB962C8B-B14F-4D97-AF65-F5344CB8AC3E}">
        <p14:creationId xmlns:p14="http://schemas.microsoft.com/office/powerpoint/2010/main" val="2154249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2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idx="1"/>
          </p:nvPr>
        </p:nvSpPr>
        <p:spPr>
          <a:xfrm>
            <a:off x="381000" y="1484784"/>
            <a:ext cx="8229600" cy="4536503"/>
          </a:xfrm>
        </p:spPr>
        <p:txBody>
          <a:bodyPr>
            <a:normAutofit fontScale="77500" lnSpcReduction="20000"/>
          </a:bodyPr>
          <a:lstStyle/>
          <a:p>
            <a:pPr marL="514350" indent="-514350" algn="just">
              <a:spcBef>
                <a:spcPts val="0"/>
              </a:spcBef>
              <a:buFont typeface="+mj-lt"/>
              <a:buAutoNum type="arabicPeriod"/>
              <a:defRPr/>
            </a:pPr>
            <a:r>
              <a:rPr lang="en-GB" sz="3500" b="1" dirty="0" smtClean="0">
                <a:solidFill>
                  <a:srgbClr val="604A7B"/>
                </a:solidFill>
              </a:rPr>
              <a:t>Concepts and definitions</a:t>
            </a:r>
          </a:p>
          <a:p>
            <a:pPr marL="514350" indent="-514350" algn="just">
              <a:spcBef>
                <a:spcPts val="0"/>
              </a:spcBef>
              <a:buFont typeface="+mj-lt"/>
              <a:buAutoNum type="arabicPeriod"/>
              <a:defRPr/>
            </a:pPr>
            <a:endParaRPr lang="en-GB" sz="3500" b="1" dirty="0" smtClean="0">
              <a:solidFill>
                <a:srgbClr val="604A7B"/>
              </a:solidFill>
            </a:endParaRPr>
          </a:p>
          <a:p>
            <a:pPr marL="514350" indent="-514350" algn="just">
              <a:spcBef>
                <a:spcPts val="0"/>
              </a:spcBef>
              <a:buFont typeface="+mj-lt"/>
              <a:buAutoNum type="arabicPeriod"/>
              <a:defRPr/>
            </a:pPr>
            <a:r>
              <a:rPr lang="fr-FR" sz="3500" b="1" dirty="0" err="1" smtClean="0">
                <a:solidFill>
                  <a:srgbClr val="604A7B"/>
                </a:solidFill>
              </a:rPr>
              <a:t>Levels</a:t>
            </a:r>
            <a:r>
              <a:rPr lang="fr-FR" sz="3500" b="1" dirty="0" smtClean="0">
                <a:solidFill>
                  <a:srgbClr val="604A7B"/>
                </a:solidFill>
              </a:rPr>
              <a:t> of </a:t>
            </a:r>
            <a:r>
              <a:rPr lang="fr-FR" sz="3500" b="1" dirty="0" err="1" smtClean="0">
                <a:solidFill>
                  <a:srgbClr val="604A7B"/>
                </a:solidFill>
              </a:rPr>
              <a:t>undernutrition</a:t>
            </a:r>
            <a:endParaRPr lang="fr-FR" sz="3500" b="1" dirty="0" smtClean="0">
              <a:solidFill>
                <a:srgbClr val="604A7B"/>
              </a:solidFill>
            </a:endParaRPr>
          </a:p>
          <a:p>
            <a:pPr marL="0" indent="0" algn="just">
              <a:spcBef>
                <a:spcPts val="0"/>
              </a:spcBef>
              <a:buNone/>
              <a:defRPr/>
            </a:pPr>
            <a:endParaRPr lang="fr-FR" sz="3500" b="1" dirty="0">
              <a:solidFill>
                <a:srgbClr val="604A7B"/>
              </a:solidFill>
            </a:endParaRPr>
          </a:p>
          <a:p>
            <a:pPr marL="514350" indent="-514350" algn="just">
              <a:spcBef>
                <a:spcPts val="0"/>
              </a:spcBef>
              <a:buFont typeface="+mj-lt"/>
              <a:buAutoNum type="arabicPeriod"/>
              <a:defRPr/>
            </a:pPr>
            <a:r>
              <a:rPr lang="fr-FR" sz="3500" b="1" dirty="0" err="1" smtClean="0">
                <a:solidFill>
                  <a:srgbClr val="604A7B"/>
                </a:solidFill>
              </a:rPr>
              <a:t>Consequences</a:t>
            </a:r>
            <a:r>
              <a:rPr lang="fr-FR" sz="3500" b="1" dirty="0" smtClean="0">
                <a:solidFill>
                  <a:srgbClr val="604A7B"/>
                </a:solidFill>
              </a:rPr>
              <a:t> </a:t>
            </a:r>
            <a:r>
              <a:rPr lang="fr-FR" sz="3500" dirty="0">
                <a:solidFill>
                  <a:srgbClr val="604A7B"/>
                </a:solidFill>
              </a:rPr>
              <a:t>- </a:t>
            </a:r>
            <a:r>
              <a:rPr lang="fr-FR" sz="3500" dirty="0" err="1">
                <a:solidFill>
                  <a:srgbClr val="604A7B"/>
                </a:solidFill>
              </a:rPr>
              <a:t>reasons</a:t>
            </a:r>
            <a:r>
              <a:rPr lang="fr-FR" sz="3500" dirty="0">
                <a:solidFill>
                  <a:srgbClr val="604A7B"/>
                </a:solidFill>
              </a:rPr>
              <a:t> to </a:t>
            </a:r>
            <a:r>
              <a:rPr lang="fr-FR" sz="3500" dirty="0" err="1">
                <a:solidFill>
                  <a:srgbClr val="604A7B"/>
                </a:solidFill>
              </a:rPr>
              <a:t>invest</a:t>
            </a:r>
            <a:r>
              <a:rPr lang="fr-FR" sz="3500" dirty="0">
                <a:solidFill>
                  <a:srgbClr val="604A7B"/>
                </a:solidFill>
              </a:rPr>
              <a:t> in </a:t>
            </a:r>
            <a:r>
              <a:rPr lang="fr-FR" sz="3500" dirty="0" smtClean="0">
                <a:solidFill>
                  <a:srgbClr val="604A7B"/>
                </a:solidFill>
              </a:rPr>
              <a:t>nutrition</a:t>
            </a:r>
          </a:p>
          <a:p>
            <a:pPr marL="514350" indent="-514350" algn="just">
              <a:spcBef>
                <a:spcPts val="0"/>
              </a:spcBef>
              <a:buFont typeface="+mj-lt"/>
              <a:buAutoNum type="arabicPeriod"/>
              <a:defRPr/>
            </a:pPr>
            <a:endParaRPr lang="fr-FR" sz="3500" b="1" dirty="0">
              <a:solidFill>
                <a:srgbClr val="604A7B"/>
              </a:solidFill>
            </a:endParaRPr>
          </a:p>
          <a:p>
            <a:pPr marL="514350" indent="-514350" algn="just">
              <a:spcBef>
                <a:spcPts val="0"/>
              </a:spcBef>
              <a:buFont typeface="+mj-lt"/>
              <a:buAutoNum type="arabicPeriod"/>
              <a:defRPr/>
            </a:pPr>
            <a:r>
              <a:rPr lang="fr-FR" sz="3500" b="1" dirty="0" smtClean="0">
                <a:solidFill>
                  <a:srgbClr val="604A7B"/>
                </a:solidFill>
              </a:rPr>
              <a:t>Causes </a:t>
            </a:r>
            <a:endParaRPr lang="fr-FR" sz="3500" dirty="0">
              <a:solidFill>
                <a:srgbClr val="604A7B"/>
              </a:solidFill>
            </a:endParaRPr>
          </a:p>
          <a:p>
            <a:pPr marL="514350" indent="-514350" algn="just">
              <a:spcBef>
                <a:spcPts val="0"/>
              </a:spcBef>
              <a:buFont typeface="+mj-lt"/>
              <a:buAutoNum type="arabicPeriod"/>
              <a:defRPr/>
            </a:pPr>
            <a:endParaRPr lang="fr-FR" sz="3500" b="1" dirty="0" smtClean="0">
              <a:solidFill>
                <a:srgbClr val="604A7B"/>
              </a:solidFill>
            </a:endParaRPr>
          </a:p>
          <a:p>
            <a:pPr marL="514350" indent="-514350" algn="just">
              <a:spcBef>
                <a:spcPts val="0"/>
              </a:spcBef>
              <a:buFont typeface="+mj-lt"/>
              <a:buAutoNum type="arabicPeriod"/>
              <a:defRPr/>
            </a:pPr>
            <a:r>
              <a:rPr lang="fr-FR" sz="3500" b="1" dirty="0" err="1" smtClean="0">
                <a:solidFill>
                  <a:srgbClr val="604A7B"/>
                </a:solidFill>
              </a:rPr>
              <a:t>Programming</a:t>
            </a:r>
            <a:r>
              <a:rPr lang="fr-FR" sz="3500" b="1" dirty="0" smtClean="0">
                <a:solidFill>
                  <a:srgbClr val="604A7B"/>
                </a:solidFill>
              </a:rPr>
              <a:t> implications</a:t>
            </a:r>
          </a:p>
          <a:p>
            <a:pPr lvl="1" algn="just">
              <a:spcBef>
                <a:spcPts val="0"/>
              </a:spcBef>
              <a:buFontTx/>
              <a:buChar char="-"/>
              <a:defRPr/>
            </a:pPr>
            <a:r>
              <a:rPr lang="fr-FR" sz="3500" dirty="0" smtClean="0">
                <a:solidFill>
                  <a:srgbClr val="604A7B"/>
                </a:solidFill>
                <a:sym typeface="Wingdings" pitchFamily="2" charset="2"/>
              </a:rPr>
              <a:t>nutrition-</a:t>
            </a:r>
            <a:r>
              <a:rPr lang="fr-FR" sz="3500" dirty="0" err="1" smtClean="0">
                <a:solidFill>
                  <a:srgbClr val="604A7B"/>
                </a:solidFill>
                <a:sym typeface="Wingdings" pitchFamily="2" charset="2"/>
              </a:rPr>
              <a:t>specific</a:t>
            </a:r>
            <a:r>
              <a:rPr lang="fr-FR" sz="3500" dirty="0" smtClean="0">
                <a:solidFill>
                  <a:srgbClr val="604A7B"/>
                </a:solidFill>
                <a:sym typeface="Wingdings" pitchFamily="2" charset="2"/>
              </a:rPr>
              <a:t> interventions</a:t>
            </a:r>
          </a:p>
          <a:p>
            <a:pPr lvl="1" algn="just">
              <a:spcBef>
                <a:spcPts val="0"/>
              </a:spcBef>
              <a:buFontTx/>
              <a:buChar char="-"/>
              <a:defRPr/>
            </a:pPr>
            <a:r>
              <a:rPr lang="fr-FR" sz="3500" dirty="0">
                <a:solidFill>
                  <a:srgbClr val="604A7B"/>
                </a:solidFill>
                <a:sym typeface="Wingdings" pitchFamily="2" charset="2"/>
              </a:rPr>
              <a:t>n</a:t>
            </a:r>
            <a:r>
              <a:rPr lang="fr-FR" sz="3500" dirty="0" smtClean="0">
                <a:solidFill>
                  <a:srgbClr val="604A7B"/>
                </a:solidFill>
                <a:sym typeface="Wingdings" pitchFamily="2" charset="2"/>
              </a:rPr>
              <a:t>utrition-sensitive interventions</a:t>
            </a:r>
          </a:p>
          <a:p>
            <a:pPr marL="514350" indent="-514350" algn="just">
              <a:spcBef>
                <a:spcPts val="0"/>
              </a:spcBef>
              <a:buFont typeface="+mj-lt"/>
              <a:buAutoNum type="arabicPeriod"/>
              <a:defRPr/>
            </a:pPr>
            <a:endParaRPr lang="fr-FR" sz="3500" b="1" dirty="0">
              <a:solidFill>
                <a:srgbClr val="604A7B"/>
              </a:solidFill>
            </a:endParaRPr>
          </a:p>
          <a:p>
            <a:pPr marL="514350" indent="-514350" algn="just">
              <a:spcBef>
                <a:spcPts val="0"/>
              </a:spcBef>
              <a:buFont typeface="+mj-lt"/>
              <a:buAutoNum type="arabicPeriod"/>
              <a:defRPr/>
            </a:pPr>
            <a:r>
              <a:rPr lang="fr-FR" sz="3500" b="1" dirty="0" err="1" smtClean="0">
                <a:solidFill>
                  <a:srgbClr val="604A7B"/>
                </a:solidFill>
              </a:rPr>
              <a:t>Mainstreaming</a:t>
            </a:r>
            <a:r>
              <a:rPr lang="fr-FR" sz="3500" b="1" dirty="0" smtClean="0">
                <a:solidFill>
                  <a:srgbClr val="604A7B"/>
                </a:solidFill>
              </a:rPr>
              <a:t> nutrition </a:t>
            </a:r>
            <a:r>
              <a:rPr lang="fr-FR" sz="3500" b="1" dirty="0" err="1" smtClean="0">
                <a:solidFill>
                  <a:srgbClr val="604A7B"/>
                </a:solidFill>
              </a:rPr>
              <a:t>into</a:t>
            </a:r>
            <a:r>
              <a:rPr lang="fr-FR" sz="3500" b="1" dirty="0" smtClean="0">
                <a:solidFill>
                  <a:srgbClr val="604A7B"/>
                </a:solidFill>
              </a:rPr>
              <a:t> </a:t>
            </a:r>
            <a:r>
              <a:rPr lang="fr-FR" sz="3500" b="1" dirty="0" err="1" smtClean="0">
                <a:solidFill>
                  <a:srgbClr val="604A7B"/>
                </a:solidFill>
              </a:rPr>
              <a:t>key</a:t>
            </a:r>
            <a:r>
              <a:rPr lang="fr-FR" sz="3500" b="1" dirty="0" smtClean="0">
                <a:solidFill>
                  <a:srgbClr val="604A7B"/>
                </a:solidFill>
              </a:rPr>
              <a:t> </a:t>
            </a:r>
            <a:r>
              <a:rPr lang="fr-FR" sz="3500" b="1" dirty="0" err="1" smtClean="0">
                <a:solidFill>
                  <a:srgbClr val="604A7B"/>
                </a:solidFill>
              </a:rPr>
              <a:t>sectors</a:t>
            </a:r>
            <a:endParaRPr lang="fr-FR" sz="3500" b="1" dirty="0" smtClean="0">
              <a:solidFill>
                <a:srgbClr val="604A7B"/>
              </a:solidFill>
            </a:endParaRPr>
          </a:p>
          <a:p>
            <a:pPr marL="914400" lvl="1" indent="-514350" algn="just">
              <a:spcBef>
                <a:spcPts val="0"/>
              </a:spcBef>
              <a:buFont typeface="+mj-lt"/>
              <a:buAutoNum type="arabicPeriod"/>
              <a:defRPr/>
            </a:pPr>
            <a:endParaRPr lang="fr-FR" sz="3100" dirty="0">
              <a:solidFill>
                <a:srgbClr val="604A7B"/>
              </a:solidFill>
            </a:endParaRPr>
          </a:p>
          <a:p>
            <a:pPr marL="514350" indent="-514350" algn="just">
              <a:spcBef>
                <a:spcPts val="0"/>
              </a:spcBef>
              <a:buFont typeface="+mj-lt"/>
              <a:buAutoNum type="arabicPeriod"/>
              <a:defRPr/>
            </a:pPr>
            <a:endParaRPr lang="fr-FR" sz="3500" b="1" dirty="0">
              <a:solidFill>
                <a:srgbClr val="604A7B"/>
              </a:solidFill>
            </a:endParaRPr>
          </a:p>
          <a:p>
            <a:pPr lvl="1" algn="just">
              <a:spcBef>
                <a:spcPts val="0"/>
              </a:spcBef>
              <a:buFontTx/>
              <a:buChar char="-"/>
              <a:defRPr/>
            </a:pPr>
            <a:endParaRPr lang="en-GB" sz="3500" dirty="0">
              <a:solidFill>
                <a:srgbClr val="604A7B"/>
              </a:solidFill>
            </a:endParaRPr>
          </a:p>
          <a:p>
            <a:pPr algn="just">
              <a:spcBef>
                <a:spcPts val="0"/>
              </a:spcBef>
              <a:buFont typeface="Arial" charset="0"/>
              <a:buNone/>
              <a:defRPr/>
            </a:pPr>
            <a:endParaRPr lang="en-GB" sz="3000" b="1" dirty="0" smtClean="0">
              <a:solidFill>
                <a:schemeClr val="accent2"/>
              </a:solidFill>
            </a:endParaRPr>
          </a:p>
        </p:txBody>
      </p:sp>
      <p:sp>
        <p:nvSpPr>
          <p:cNvPr id="3" name="Titre 1"/>
          <p:cNvSpPr>
            <a:spLocks noGrp="1"/>
          </p:cNvSpPr>
          <p:nvPr>
            <p:ph type="title"/>
          </p:nvPr>
        </p:nvSpPr>
        <p:spPr>
          <a:xfrm>
            <a:off x="457200" y="275035"/>
            <a:ext cx="8229600" cy="796528"/>
          </a:xfrm>
        </p:spPr>
        <p:txBody>
          <a:bodyPr/>
          <a:lstStyle/>
          <a:p>
            <a:pPr>
              <a:defRPr/>
            </a:pPr>
            <a:r>
              <a:rPr lang="fr-FR" sz="3600" b="1" dirty="0" err="1" smtClean="0">
                <a:solidFill>
                  <a:schemeClr val="accent2"/>
                </a:solidFill>
              </a:rPr>
              <a:t>Presentation</a:t>
            </a:r>
            <a:endParaRPr lang="fr-FR" sz="3600" b="1" dirty="0">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0" y="2464596"/>
            <a:ext cx="9144000" cy="589360"/>
          </a:xfrm>
          <a:prstGeom prst="rect">
            <a:avLst/>
          </a:prstGeom>
          <a:solidFill>
            <a:srgbClr val="CCFFCC"/>
          </a:solidFill>
          <a:ln>
            <a:noFill/>
          </a:ln>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en-GB" dirty="0" smtClean="0">
                <a:latin typeface="Calibri" charset="0"/>
              </a:rPr>
              <a:t>		</a:t>
            </a:r>
            <a:r>
              <a:rPr lang="en-GB" sz="3200" dirty="0">
                <a:latin typeface="Calibri" charset="0"/>
              </a:rPr>
              <a:t>	</a:t>
            </a:r>
            <a:endParaRPr lang="en-GB" sz="3200" dirty="0">
              <a:solidFill>
                <a:srgbClr val="0000FF"/>
              </a:solidFill>
              <a:latin typeface="Calibri" charset="0"/>
            </a:endParaRPr>
          </a:p>
          <a:p>
            <a:pPr algn="ctr" eaLnBrk="1" hangingPunct="1">
              <a:spcBef>
                <a:spcPct val="20000"/>
              </a:spcBef>
              <a:buFont typeface="Arial" charset="0"/>
              <a:buChar char="•"/>
            </a:pPr>
            <a:endParaRPr lang="en-GB" sz="3200" dirty="0">
              <a:latin typeface="Calibri"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0969" y="3068960"/>
            <a:ext cx="2273031"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251520" y="3068960"/>
            <a:ext cx="4762500"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20000"/>
              </a:spcBef>
            </a:pPr>
            <a:endParaRPr lang="en-GB" sz="800" dirty="0">
              <a:latin typeface="Calibri" charset="0"/>
            </a:endParaRPr>
          </a:p>
          <a:p>
            <a:pPr algn="just" eaLnBrk="1" hangingPunct="1">
              <a:spcBef>
                <a:spcPct val="20000"/>
              </a:spcBef>
              <a:buFont typeface="Arial"/>
              <a:buChar char="•"/>
            </a:pPr>
            <a:r>
              <a:rPr lang="en-GB" dirty="0" smtClean="0">
                <a:latin typeface="Calibri" charset="0"/>
              </a:rPr>
              <a:t>Framework for action</a:t>
            </a:r>
            <a:endParaRPr lang="en-GB" dirty="0">
              <a:latin typeface="Calibri" charset="0"/>
            </a:endParaRPr>
          </a:p>
          <a:p>
            <a:pPr algn="just" eaLnBrk="1" hangingPunct="1">
              <a:spcBef>
                <a:spcPct val="20000"/>
              </a:spcBef>
              <a:buFont typeface="Arial"/>
              <a:buChar char="•"/>
            </a:pPr>
            <a:r>
              <a:rPr lang="en-GB" dirty="0" smtClean="0">
                <a:latin typeface="Calibri" charset="0"/>
              </a:rPr>
              <a:t>Governance</a:t>
            </a:r>
          </a:p>
          <a:p>
            <a:pPr algn="just" eaLnBrk="1" hangingPunct="1">
              <a:spcBef>
                <a:spcPct val="20000"/>
              </a:spcBef>
              <a:buFont typeface="Arial"/>
              <a:buChar char="•"/>
            </a:pPr>
            <a:r>
              <a:rPr lang="en-GB" dirty="0" smtClean="0">
                <a:latin typeface="Calibri" charset="0"/>
              </a:rPr>
              <a:t>Health – Nutrition links</a:t>
            </a:r>
            <a:endParaRPr lang="en-GB" dirty="0">
              <a:latin typeface="Calibri" charset="0"/>
            </a:endParaRPr>
          </a:p>
          <a:p>
            <a:pPr algn="just" eaLnBrk="1" hangingPunct="1">
              <a:spcBef>
                <a:spcPct val="20000"/>
              </a:spcBef>
              <a:buFont typeface="Arial"/>
              <a:buChar char="•"/>
            </a:pPr>
            <a:r>
              <a:rPr lang="en-GB" dirty="0" err="1" smtClean="0">
                <a:latin typeface="Calibri" charset="0"/>
              </a:rPr>
              <a:t>Watsan</a:t>
            </a:r>
            <a:r>
              <a:rPr lang="en-GB" dirty="0" smtClean="0">
                <a:latin typeface="Calibri" charset="0"/>
              </a:rPr>
              <a:t> – Nutrition links</a:t>
            </a:r>
          </a:p>
          <a:p>
            <a:pPr algn="just" eaLnBrk="1" hangingPunct="1">
              <a:spcBef>
                <a:spcPct val="20000"/>
              </a:spcBef>
              <a:buFont typeface="Arial"/>
              <a:buChar char="•"/>
            </a:pPr>
            <a:r>
              <a:rPr lang="en-GB" dirty="0" smtClean="0">
                <a:latin typeface="Calibri" charset="0"/>
              </a:rPr>
              <a:t>Education – Nutrition links</a:t>
            </a:r>
          </a:p>
          <a:p>
            <a:pPr algn="just" eaLnBrk="1" hangingPunct="1">
              <a:spcBef>
                <a:spcPct val="20000"/>
              </a:spcBef>
              <a:buFont typeface="Arial"/>
              <a:buChar char="•"/>
            </a:pPr>
            <a:r>
              <a:rPr lang="en-GB" dirty="0" smtClean="0">
                <a:latin typeface="Calibri" charset="0"/>
              </a:rPr>
              <a:t>Social Protection – Nutrition links</a:t>
            </a:r>
          </a:p>
          <a:p>
            <a:pPr algn="just" eaLnBrk="1" hangingPunct="1">
              <a:spcBef>
                <a:spcPct val="20000"/>
              </a:spcBef>
              <a:buFont typeface="Arial"/>
              <a:buChar char="•"/>
            </a:pPr>
            <a:r>
              <a:rPr lang="en-GB" dirty="0" smtClean="0">
                <a:latin typeface="Calibri" charset="0"/>
              </a:rPr>
              <a:t>Agriculture – Nutrition links</a:t>
            </a:r>
          </a:p>
          <a:p>
            <a:pPr algn="just" eaLnBrk="1" hangingPunct="1">
              <a:spcBef>
                <a:spcPct val="20000"/>
              </a:spcBef>
              <a:buFont typeface="Arial"/>
              <a:buChar char="•"/>
            </a:pPr>
            <a:r>
              <a:rPr lang="en-GB" dirty="0" smtClean="0">
                <a:latin typeface="Calibri" charset="0"/>
              </a:rPr>
              <a:t>Implications for programming</a:t>
            </a:r>
          </a:p>
          <a:p>
            <a:pPr algn="just" eaLnBrk="1" hangingPunct="1">
              <a:spcBef>
                <a:spcPct val="20000"/>
              </a:spcBef>
              <a:buFont typeface="Arial"/>
              <a:buChar char="•"/>
            </a:pPr>
            <a:endParaRPr lang="en-GB" dirty="0" smtClean="0">
              <a:latin typeface="Calibri" charset="0"/>
            </a:endParaRPr>
          </a:p>
          <a:p>
            <a:pPr algn="just" eaLnBrk="1" hangingPunct="1">
              <a:spcBef>
                <a:spcPct val="20000"/>
              </a:spcBef>
              <a:buFont typeface="Arial"/>
              <a:buChar char="•"/>
            </a:pPr>
            <a:endParaRPr lang="en-GB" dirty="0" smtClean="0">
              <a:latin typeface="Calibri" charset="0"/>
            </a:endParaRPr>
          </a:p>
          <a:p>
            <a:pPr marL="0" indent="0" algn="just" eaLnBrk="1" hangingPunct="1">
              <a:spcBef>
                <a:spcPct val="20000"/>
              </a:spcBef>
            </a:pPr>
            <a:endParaRPr lang="en-GB" dirty="0">
              <a:latin typeface="Calibri" charset="0"/>
            </a:endParaRPr>
          </a:p>
        </p:txBody>
      </p:sp>
      <p:sp>
        <p:nvSpPr>
          <p:cNvPr id="17412" name="Content Placeholder 2"/>
          <p:cNvSpPr>
            <a:spLocks noGrp="1"/>
          </p:cNvSpPr>
          <p:nvPr>
            <p:ph idx="1"/>
          </p:nvPr>
        </p:nvSpPr>
        <p:spPr>
          <a:xfrm>
            <a:off x="0" y="267894"/>
            <a:ext cx="9144000" cy="535781"/>
          </a:xfrm>
          <a:solidFill>
            <a:srgbClr val="CCFFCC"/>
          </a:solidFill>
        </p:spPr>
        <p:txBody>
          <a:bodyPr>
            <a:normAutofit lnSpcReduction="10000"/>
          </a:bodyPr>
          <a:lstStyle/>
          <a:p>
            <a:pPr algn="ctr" eaLnBrk="1" hangingPunct="1">
              <a:buFont typeface="Arial" charset="0"/>
              <a:buNone/>
            </a:pPr>
            <a:endParaRPr lang="en-GB" dirty="0">
              <a:solidFill>
                <a:srgbClr val="0000FF"/>
              </a:solidFill>
              <a:latin typeface="Calibri" charset="0"/>
            </a:endParaRPr>
          </a:p>
          <a:p>
            <a:pPr marL="0" indent="0" algn="ctr" eaLnBrk="1" hangingPunct="1">
              <a:buNone/>
            </a:pPr>
            <a:endParaRPr lang="en-GB" dirty="0">
              <a:latin typeface="Calibri" charset="0"/>
            </a:endParaRPr>
          </a:p>
        </p:txBody>
      </p:sp>
      <p:sp>
        <p:nvSpPr>
          <p:cNvPr id="17413" name="Content Placeholder 2"/>
          <p:cNvSpPr txBox="1">
            <a:spLocks/>
          </p:cNvSpPr>
          <p:nvPr/>
        </p:nvSpPr>
        <p:spPr bwMode="auto">
          <a:xfrm>
            <a:off x="0" y="1340768"/>
            <a:ext cx="91440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en-GB" sz="3200" dirty="0" smtClean="0">
                <a:latin typeface="Calibri" charset="0"/>
              </a:rPr>
              <a:t>		Mainstreaming Nutrition into Key Sectors</a:t>
            </a:r>
            <a:endParaRPr lang="en-GB" sz="3200" dirty="0">
              <a:latin typeface="Calibri" charset="0"/>
            </a:endParaRPr>
          </a:p>
        </p:txBody>
      </p:sp>
    </p:spTree>
    <p:extLst>
      <p:ext uri="{BB962C8B-B14F-4D97-AF65-F5344CB8AC3E}">
        <p14:creationId xmlns:p14="http://schemas.microsoft.com/office/powerpoint/2010/main" val="3367937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re 1"/>
          <p:cNvSpPr>
            <a:spLocks noGrp="1"/>
          </p:cNvSpPr>
          <p:nvPr>
            <p:ph type="ctrTitle"/>
          </p:nvPr>
        </p:nvSpPr>
        <p:spPr>
          <a:xfrm>
            <a:off x="1000125" y="214314"/>
            <a:ext cx="7772400" cy="928687"/>
          </a:xfrm>
        </p:spPr>
        <p:txBody>
          <a:bodyPr/>
          <a:lstStyle/>
          <a:p>
            <a:pPr eaLnBrk="1" hangingPunct="1"/>
            <a:r>
              <a:rPr lang="fr-FR" sz="2400" b="1">
                <a:solidFill>
                  <a:srgbClr val="8064A2"/>
                </a:solidFill>
                <a:latin typeface="Calibri" charset="0"/>
              </a:rPr>
              <a:t>Framework for action to achieve optimum fœtal and child nutrition and development </a:t>
            </a:r>
            <a:endParaRPr lang="en-GB" sz="2400" b="1">
              <a:solidFill>
                <a:srgbClr val="8064A2"/>
              </a:solidFill>
              <a:latin typeface="Calibri"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l="1263" t="2847" r="1685" b="2847"/>
          <a:stretch>
            <a:fillRect/>
          </a:stretch>
        </p:blipFill>
        <p:spPr bwMode="auto">
          <a:xfrm>
            <a:off x="1" y="1214439"/>
            <a:ext cx="9131300"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519864"/>
            <a:ext cx="2143125" cy="307777"/>
          </a:xfrm>
          <a:prstGeom prst="rect">
            <a:avLst/>
          </a:prstGeom>
        </p:spPr>
        <p:txBody>
          <a:bodyPr>
            <a:spAutoFit/>
          </a:bodyPr>
          <a:lstStyle/>
          <a:p>
            <a:pPr>
              <a:defRPr/>
            </a:pPr>
            <a:r>
              <a:rPr lang="en-GB" sz="1400" dirty="0">
                <a:latin typeface="+mj-lt"/>
                <a:ea typeface="+mn-ea"/>
                <a:cs typeface="Arial" charset="0"/>
              </a:rPr>
              <a:t>Source: Lancet, 2013</a:t>
            </a:r>
            <a:endParaRPr lang="fr-FR" sz="1400" dirty="0">
              <a:latin typeface="+mj-lt"/>
              <a:ea typeface="+mn-ea"/>
              <a:cs typeface="Arial" charset="0"/>
            </a:endParaRPr>
          </a:p>
        </p:txBody>
      </p:sp>
    </p:spTree>
    <p:extLst>
      <p:ext uri="{BB962C8B-B14F-4D97-AF65-F5344CB8AC3E}">
        <p14:creationId xmlns:p14="http://schemas.microsoft.com/office/powerpoint/2010/main" val="6525468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04865"/>
            <a:ext cx="9144000" cy="4410493"/>
          </a:xfrm>
        </p:spPr>
        <p:txBody>
          <a:bodyPr/>
          <a:lstStyle/>
          <a:p>
            <a:pPr marL="180000" indent="0" algn="ctr">
              <a:buNone/>
            </a:pPr>
            <a:r>
              <a:rPr lang="en-US" sz="2000" dirty="0" smtClean="0"/>
              <a:t>The causes of undernutrition are multi-sectoral and multi-layered.</a:t>
            </a:r>
          </a:p>
          <a:p>
            <a:pPr marL="180000" indent="0">
              <a:buNone/>
            </a:pPr>
            <a:endParaRPr lang="en-US" dirty="0" smtClean="0"/>
          </a:p>
          <a:p>
            <a:pPr marL="180000" indent="0">
              <a:buNone/>
            </a:pPr>
            <a:endParaRPr lang="en-US" dirty="0" smtClean="0"/>
          </a:p>
          <a:p>
            <a:pPr marL="180000" indent="0" algn="ctr">
              <a:buNone/>
            </a:pPr>
            <a:r>
              <a:rPr lang="fr-FR" sz="2000" dirty="0" err="1" smtClean="0"/>
              <a:t>T</a:t>
            </a:r>
            <a:r>
              <a:rPr lang="en-US" sz="2000" dirty="0" err="1" smtClean="0"/>
              <a:t>herefore</a:t>
            </a:r>
            <a:endParaRPr lang="en-US" sz="2000" dirty="0" smtClean="0"/>
          </a:p>
          <a:p>
            <a:pPr marL="180000" indent="0" algn="ctr">
              <a:buNone/>
            </a:pPr>
            <a:endParaRPr lang="en-US" dirty="0" smtClean="0"/>
          </a:p>
          <a:p>
            <a:pPr marL="180000" indent="0" algn="ctr">
              <a:buNone/>
            </a:pPr>
            <a:r>
              <a:rPr lang="en-US" sz="2000" dirty="0" smtClean="0"/>
              <a:t>Undernutrition will only be tackled effectively if all relevant sectors take responsibility to address the causes that they can influence.</a:t>
            </a:r>
            <a:endParaRPr lang="en-GB" sz="2000" dirty="0"/>
          </a:p>
        </p:txBody>
      </p:sp>
      <p:sp>
        <p:nvSpPr>
          <p:cNvPr id="5" name="Oval 4"/>
          <p:cNvSpPr/>
          <p:nvPr/>
        </p:nvSpPr>
        <p:spPr>
          <a:xfrm>
            <a:off x="443541" y="1376772"/>
            <a:ext cx="1987285" cy="685800"/>
          </a:xfrm>
          <a:prstGeom prst="ellipse">
            <a:avLst/>
          </a:prstGeom>
          <a:solidFill>
            <a:schemeClr val="accent4">
              <a:lumMod val="60000"/>
              <a:lumOff val="40000"/>
              <a:alpha val="2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7030A0"/>
                </a:solidFill>
              </a:rPr>
              <a:t>HEALTH</a:t>
            </a:r>
            <a:endParaRPr lang="en-GB" b="1" dirty="0">
              <a:solidFill>
                <a:srgbClr val="7030A0"/>
              </a:solidFill>
            </a:endParaRPr>
          </a:p>
        </p:txBody>
      </p:sp>
      <p:sp>
        <p:nvSpPr>
          <p:cNvPr id="6" name="Oval 5"/>
          <p:cNvSpPr/>
          <p:nvPr/>
        </p:nvSpPr>
        <p:spPr>
          <a:xfrm>
            <a:off x="5753068" y="2996952"/>
            <a:ext cx="1987285" cy="685800"/>
          </a:xfrm>
          <a:prstGeom prst="ellipse">
            <a:avLst/>
          </a:prstGeom>
          <a:solidFill>
            <a:schemeClr val="accent4">
              <a:lumMod val="60000"/>
              <a:lumOff val="40000"/>
              <a:alpha val="2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C00000"/>
                </a:solidFill>
              </a:rPr>
              <a:t>GENDER</a:t>
            </a:r>
            <a:endParaRPr lang="en-GB" b="1" dirty="0">
              <a:solidFill>
                <a:srgbClr val="C00000"/>
              </a:solidFill>
            </a:endParaRPr>
          </a:p>
        </p:txBody>
      </p:sp>
      <p:sp>
        <p:nvSpPr>
          <p:cNvPr id="7" name="Oval 6"/>
          <p:cNvSpPr/>
          <p:nvPr/>
        </p:nvSpPr>
        <p:spPr>
          <a:xfrm>
            <a:off x="2843809" y="1322766"/>
            <a:ext cx="2688299" cy="685800"/>
          </a:xfrm>
          <a:prstGeom prst="ellipse">
            <a:avLst/>
          </a:prstGeom>
          <a:solidFill>
            <a:schemeClr val="accent4">
              <a:lumMod val="60000"/>
              <a:lumOff val="40000"/>
              <a:alpha val="2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C000"/>
                </a:solidFill>
              </a:rPr>
              <a:t>SOCIAL PROTECTION</a:t>
            </a:r>
            <a:endParaRPr lang="en-GB" b="1" dirty="0">
              <a:solidFill>
                <a:srgbClr val="FFC000"/>
              </a:solidFill>
            </a:endParaRPr>
          </a:p>
        </p:txBody>
      </p:sp>
      <p:sp>
        <p:nvSpPr>
          <p:cNvPr id="8" name="Oval 7"/>
          <p:cNvSpPr/>
          <p:nvPr/>
        </p:nvSpPr>
        <p:spPr>
          <a:xfrm>
            <a:off x="6048673" y="5967282"/>
            <a:ext cx="2939819" cy="685800"/>
          </a:xfrm>
          <a:prstGeom prst="ellipse">
            <a:avLst/>
          </a:prstGeom>
          <a:solidFill>
            <a:schemeClr val="accent4">
              <a:lumMod val="60000"/>
              <a:lumOff val="40000"/>
              <a:alpha val="2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6">
                    <a:lumMod val="50000"/>
                  </a:schemeClr>
                </a:solidFill>
              </a:rPr>
              <a:t>AGRICULTURE</a:t>
            </a:r>
            <a:endParaRPr lang="en-GB" b="1" dirty="0">
              <a:solidFill>
                <a:schemeClr val="accent6">
                  <a:lumMod val="50000"/>
                </a:schemeClr>
              </a:solidFill>
            </a:endParaRPr>
          </a:p>
        </p:txBody>
      </p:sp>
      <p:sp>
        <p:nvSpPr>
          <p:cNvPr id="9" name="Oval 8"/>
          <p:cNvSpPr/>
          <p:nvPr/>
        </p:nvSpPr>
        <p:spPr>
          <a:xfrm>
            <a:off x="59499" y="3591018"/>
            <a:ext cx="2496277" cy="685800"/>
          </a:xfrm>
          <a:prstGeom prst="ellipse">
            <a:avLst/>
          </a:prstGeom>
          <a:solidFill>
            <a:schemeClr val="accent4">
              <a:lumMod val="60000"/>
              <a:lumOff val="40000"/>
              <a:alpha val="2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C000"/>
                </a:solidFill>
              </a:rPr>
              <a:t>EDUCATION</a:t>
            </a:r>
            <a:endParaRPr lang="en-GB" b="1" dirty="0">
              <a:solidFill>
                <a:srgbClr val="FFC000"/>
              </a:solidFill>
            </a:endParaRPr>
          </a:p>
        </p:txBody>
      </p:sp>
      <p:sp>
        <p:nvSpPr>
          <p:cNvPr id="10" name="Oval 9"/>
          <p:cNvSpPr/>
          <p:nvPr/>
        </p:nvSpPr>
        <p:spPr>
          <a:xfrm>
            <a:off x="59500" y="5713530"/>
            <a:ext cx="1987285" cy="685800"/>
          </a:xfrm>
          <a:prstGeom prst="ellipse">
            <a:avLst/>
          </a:prstGeom>
          <a:solidFill>
            <a:schemeClr val="accent4">
              <a:lumMod val="60000"/>
              <a:lumOff val="40000"/>
              <a:alpha val="2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rPr>
              <a:t>WASH</a:t>
            </a:r>
            <a:endParaRPr lang="en-GB" b="1" dirty="0">
              <a:solidFill>
                <a:srgbClr val="002060"/>
              </a:solidFill>
            </a:endParaRPr>
          </a:p>
        </p:txBody>
      </p:sp>
      <p:sp>
        <p:nvSpPr>
          <p:cNvPr id="11" name="Oval 10"/>
          <p:cNvSpPr/>
          <p:nvPr/>
        </p:nvSpPr>
        <p:spPr>
          <a:xfrm>
            <a:off x="6780248" y="3645024"/>
            <a:ext cx="2275317" cy="685800"/>
          </a:xfrm>
          <a:prstGeom prst="ellipse">
            <a:avLst/>
          </a:prstGeom>
          <a:solidFill>
            <a:schemeClr val="accent4">
              <a:lumMod val="60000"/>
              <a:lumOff val="40000"/>
              <a:alpha val="2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FOOD SECURITY</a:t>
            </a:r>
            <a:endParaRPr lang="en-GB" b="1" dirty="0">
              <a:solidFill>
                <a:srgbClr val="00B050"/>
              </a:solidFill>
            </a:endParaRPr>
          </a:p>
        </p:txBody>
      </p:sp>
      <p:sp>
        <p:nvSpPr>
          <p:cNvPr id="12" name="Oval 11"/>
          <p:cNvSpPr/>
          <p:nvPr/>
        </p:nvSpPr>
        <p:spPr>
          <a:xfrm>
            <a:off x="2939821" y="6091572"/>
            <a:ext cx="2976331" cy="685800"/>
          </a:xfrm>
          <a:prstGeom prst="ellipse">
            <a:avLst/>
          </a:prstGeom>
          <a:solidFill>
            <a:schemeClr val="accent4">
              <a:lumMod val="60000"/>
              <a:lumOff val="40000"/>
              <a:alpha val="2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lumMod val="95000"/>
                    <a:lumOff val="5000"/>
                  </a:schemeClr>
                </a:solidFill>
              </a:rPr>
              <a:t>GOVERNANCE</a:t>
            </a:r>
            <a:endParaRPr lang="en-GB" b="1" dirty="0">
              <a:solidFill>
                <a:schemeClr val="tx1">
                  <a:lumMod val="95000"/>
                  <a:lumOff val="5000"/>
                </a:schemeClr>
              </a:solidFill>
            </a:endParaRPr>
          </a:p>
        </p:txBody>
      </p:sp>
      <p:sp>
        <p:nvSpPr>
          <p:cNvPr id="13" name="Oval 12"/>
          <p:cNvSpPr/>
          <p:nvPr/>
        </p:nvSpPr>
        <p:spPr>
          <a:xfrm>
            <a:off x="1019608" y="2888940"/>
            <a:ext cx="2496277" cy="685800"/>
          </a:xfrm>
          <a:prstGeom prst="ellipse">
            <a:avLst/>
          </a:prstGeom>
          <a:solidFill>
            <a:schemeClr val="accent4">
              <a:lumMod val="60000"/>
              <a:lumOff val="40000"/>
              <a:alpha val="2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HUMAN RIGHTS</a:t>
            </a:r>
            <a:endParaRPr lang="en-GB" b="1" dirty="0">
              <a:solidFill>
                <a:srgbClr val="FF0000"/>
              </a:solidFill>
            </a:endParaRPr>
          </a:p>
        </p:txBody>
      </p:sp>
      <p:sp>
        <p:nvSpPr>
          <p:cNvPr id="14" name="Oval 13"/>
          <p:cNvSpPr/>
          <p:nvPr/>
        </p:nvSpPr>
        <p:spPr>
          <a:xfrm>
            <a:off x="5628117" y="1339044"/>
            <a:ext cx="3515883" cy="793812"/>
          </a:xfrm>
          <a:prstGeom prst="ellipse">
            <a:avLst/>
          </a:prstGeom>
          <a:solidFill>
            <a:schemeClr val="accent4">
              <a:lumMod val="60000"/>
              <a:lumOff val="40000"/>
              <a:alpha val="2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2">
                    <a:lumMod val="75000"/>
                  </a:schemeClr>
                </a:solidFill>
              </a:rPr>
              <a:t>ENVIRONMENT &amp; NAT. RESOURCES</a:t>
            </a:r>
            <a:endParaRPr lang="en-GB" b="1" dirty="0">
              <a:solidFill>
                <a:schemeClr val="accent2">
                  <a:lumMod val="75000"/>
                </a:schemeClr>
              </a:solidFill>
            </a:endParaRPr>
          </a:p>
        </p:txBody>
      </p:sp>
      <p:sp>
        <p:nvSpPr>
          <p:cNvPr id="15" name="Rectangle 82"/>
          <p:cNvSpPr>
            <a:spLocks noChangeArrowheads="1"/>
          </p:cNvSpPr>
          <p:nvPr/>
        </p:nvSpPr>
        <p:spPr bwMode="auto">
          <a:xfrm>
            <a:off x="0" y="250451"/>
            <a:ext cx="9144000" cy="584776"/>
          </a:xfrm>
          <a:prstGeom prst="rect">
            <a:avLst/>
          </a:prstGeom>
          <a:solidFill>
            <a:srgbClr val="CC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3200" b="1" dirty="0" smtClean="0">
                <a:solidFill>
                  <a:srgbClr val="FFC000"/>
                </a:solidFill>
                <a:latin typeface="+mj-lt"/>
                <a:ea typeface="Times New Roman" pitchFamily="18" charset="0"/>
                <a:cs typeface="Arial" pitchFamily="34" charset="0"/>
              </a:rPr>
              <a:t>Multi-</a:t>
            </a:r>
            <a:r>
              <a:rPr lang="en-GB" sz="3200" b="1" dirty="0" err="1" smtClean="0">
                <a:solidFill>
                  <a:srgbClr val="FFC000"/>
                </a:solidFill>
                <a:latin typeface="+mj-lt"/>
                <a:ea typeface="Times New Roman" pitchFamily="18" charset="0"/>
                <a:cs typeface="Arial" pitchFamily="34" charset="0"/>
              </a:rPr>
              <a:t>sectoral</a:t>
            </a:r>
            <a:r>
              <a:rPr lang="en-GB" sz="3200" b="1" dirty="0" smtClean="0">
                <a:solidFill>
                  <a:srgbClr val="FFC000"/>
                </a:solidFill>
                <a:latin typeface="+mj-lt"/>
                <a:ea typeface="Times New Roman" pitchFamily="18" charset="0"/>
                <a:cs typeface="Arial" pitchFamily="34" charset="0"/>
              </a:rPr>
              <a:t> nature of nutrition</a:t>
            </a:r>
            <a:r>
              <a:rPr kumimoji="0" lang="en-GB" sz="3200" b="1" i="0" u="none" strike="noStrike" cap="none" normalizeH="0" baseline="0" dirty="0" smtClean="0">
                <a:ln>
                  <a:noFill/>
                </a:ln>
                <a:solidFill>
                  <a:srgbClr val="FFC000"/>
                </a:solidFill>
                <a:effectLst/>
                <a:latin typeface="+mj-lt"/>
                <a:ea typeface="Times New Roman" pitchFamily="18" charset="0"/>
                <a:cs typeface="Arial" pitchFamily="34" charset="0"/>
              </a:rPr>
              <a:t> </a:t>
            </a:r>
            <a:endParaRPr kumimoji="0" lang="en-GB" sz="3200" b="1" i="0" u="none" strike="noStrike" cap="none" normalizeH="0" baseline="0" dirty="0" smtClean="0">
              <a:ln>
                <a:noFill/>
              </a:ln>
              <a:solidFill>
                <a:srgbClr val="FFC000"/>
              </a:solidFill>
              <a:effectLst/>
              <a:latin typeface="+mj-lt"/>
              <a:cs typeface="Arial" pitchFamily="34" charset="0"/>
            </a:endParaRPr>
          </a:p>
        </p:txBody>
      </p:sp>
    </p:spTree>
    <p:extLst>
      <p:ext uri="{BB962C8B-B14F-4D97-AF65-F5344CB8AC3E}">
        <p14:creationId xmlns:p14="http://schemas.microsoft.com/office/powerpoint/2010/main" val="1251623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2000"/>
                                        <p:tgtEl>
                                          <p:spTgt spid="3">
                                            <p:txEl>
                                              <p:pRg st="3" end="3"/>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p:cTn id="12"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4" dur="2000"/>
                                        <p:tgtEl>
                                          <p:spTgt spid="3">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 calcmode="lin" valueType="num">
                                      <p:cBhvr additive="base">
                                        <p:cTn id="19" dur="500" fill="hold"/>
                                        <p:tgtEl>
                                          <p:spTgt spid="5">
                                            <p:bg/>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bg/>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11">
                                            <p:bg/>
                                          </p:spTgt>
                                        </p:tgtEl>
                                        <p:attrNameLst>
                                          <p:attrName>style.visibility</p:attrName>
                                        </p:attrNameLst>
                                      </p:cBhvr>
                                      <p:to>
                                        <p:strVal val="visible"/>
                                      </p:to>
                                    </p:set>
                                    <p:anim calcmode="lin" valueType="num">
                                      <p:cBhvr additive="base">
                                        <p:cTn id="28" dur="500" fill="hold"/>
                                        <p:tgtEl>
                                          <p:spTgt spid="11">
                                            <p:bg/>
                                          </p:spTgt>
                                        </p:tgtEl>
                                        <p:attrNameLst>
                                          <p:attrName>ppt_x</p:attrName>
                                        </p:attrNameLst>
                                      </p:cBhvr>
                                      <p:tavLst>
                                        <p:tav tm="0">
                                          <p:val>
                                            <p:strVal val="1+#ppt_w/2"/>
                                          </p:val>
                                        </p:tav>
                                        <p:tav tm="100000">
                                          <p:val>
                                            <p:strVal val="#ppt_x"/>
                                          </p:val>
                                        </p:tav>
                                      </p:tavLst>
                                    </p:anim>
                                    <p:anim calcmode="lin" valueType="num">
                                      <p:cBhvr additive="base">
                                        <p:cTn id="29" dur="500" fill="hold"/>
                                        <p:tgtEl>
                                          <p:spTgt spid="11">
                                            <p:bg/>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 calcmode="lin" valueType="num">
                                      <p:cBhvr additive="base">
                                        <p:cTn id="32"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2000"/>
                            </p:stCondLst>
                            <p:childTnLst>
                              <p:par>
                                <p:cTn id="45" presetID="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par>
                          <p:cTn id="54" fill="hold">
                            <p:stCondLst>
                              <p:cond delay="3000"/>
                            </p:stCondLst>
                            <p:childTnLst>
                              <p:par>
                                <p:cTn id="55" presetID="2" presetClass="entr" presetSubtype="1"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0-#ppt_h/2"/>
                                          </p:val>
                                        </p:tav>
                                        <p:tav tm="100000">
                                          <p:val>
                                            <p:strVal val="#ppt_y"/>
                                          </p:val>
                                        </p:tav>
                                      </p:tavLst>
                                    </p:anim>
                                  </p:childTnLst>
                                </p:cTn>
                              </p:par>
                            </p:childTnLst>
                          </p:cTn>
                        </p:par>
                        <p:par>
                          <p:cTn id="59" fill="hold">
                            <p:stCondLst>
                              <p:cond delay="3500"/>
                            </p:stCondLst>
                            <p:childTnLst>
                              <p:par>
                                <p:cTn id="60" presetID="2" presetClass="entr" presetSubtype="3"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500" fill="hold"/>
                                        <p:tgtEl>
                                          <p:spTgt spid="6"/>
                                        </p:tgtEl>
                                        <p:attrNameLst>
                                          <p:attrName>ppt_x</p:attrName>
                                        </p:attrNameLst>
                                      </p:cBhvr>
                                      <p:tavLst>
                                        <p:tav tm="0">
                                          <p:val>
                                            <p:strVal val="1+#ppt_w/2"/>
                                          </p:val>
                                        </p:tav>
                                        <p:tav tm="100000">
                                          <p:val>
                                            <p:strVal val="#ppt_x"/>
                                          </p:val>
                                        </p:tav>
                                      </p:tavLst>
                                    </p:anim>
                                    <p:anim calcmode="lin" valueType="num">
                                      <p:cBhvr additive="base">
                                        <p:cTn id="63" dur="500" fill="hold"/>
                                        <p:tgtEl>
                                          <p:spTgt spid="6"/>
                                        </p:tgtEl>
                                        <p:attrNameLst>
                                          <p:attrName>ppt_y</p:attrName>
                                        </p:attrNameLst>
                                      </p:cBhvr>
                                      <p:tavLst>
                                        <p:tav tm="0">
                                          <p:val>
                                            <p:strVal val="0-#ppt_h/2"/>
                                          </p:val>
                                        </p:tav>
                                        <p:tav tm="100000">
                                          <p:val>
                                            <p:strVal val="#ppt_y"/>
                                          </p:val>
                                        </p:tav>
                                      </p:tavLst>
                                    </p:anim>
                                  </p:childTnLst>
                                </p:cTn>
                              </p:par>
                            </p:childTnLst>
                          </p:cTn>
                        </p:par>
                        <p:par>
                          <p:cTn id="64" fill="hold">
                            <p:stCondLst>
                              <p:cond delay="4000"/>
                            </p:stCondLst>
                            <p:childTnLst>
                              <p:par>
                                <p:cTn id="65" presetID="2" presetClass="entr" presetSubtype="9"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0-#ppt_w/2"/>
                                          </p:val>
                                        </p:tav>
                                        <p:tav tm="100000">
                                          <p:val>
                                            <p:strVal val="#ppt_x"/>
                                          </p:val>
                                        </p:tav>
                                      </p:tavLst>
                                    </p:anim>
                                    <p:anim calcmode="lin" valueType="num">
                                      <p:cBhvr additive="base">
                                        <p:cTn id="68" dur="500" fill="hold"/>
                                        <p:tgtEl>
                                          <p:spTgt spid="10"/>
                                        </p:tgtEl>
                                        <p:attrNameLst>
                                          <p:attrName>ppt_y</p:attrName>
                                        </p:attrNameLst>
                                      </p:cBhvr>
                                      <p:tavLst>
                                        <p:tav tm="0">
                                          <p:val>
                                            <p:strVal val="0-#ppt_h/2"/>
                                          </p:val>
                                        </p:tav>
                                        <p:tav tm="100000">
                                          <p:val>
                                            <p:strVal val="#ppt_y"/>
                                          </p:val>
                                        </p:tav>
                                      </p:tavLst>
                                    </p:anim>
                                  </p:childTnLst>
                                </p:cTn>
                              </p:par>
                            </p:childTnLst>
                          </p:cTn>
                        </p:par>
                        <p:par>
                          <p:cTn id="69" fill="hold">
                            <p:stCondLst>
                              <p:cond delay="4500"/>
                            </p:stCondLst>
                            <p:childTnLst>
                              <p:par>
                                <p:cTn id="70" presetID="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0-#ppt_w/2"/>
                                          </p:val>
                                        </p:tav>
                                        <p:tav tm="100000">
                                          <p:val>
                                            <p:strVal val="#ppt_x"/>
                                          </p:val>
                                        </p:tav>
                                      </p:tavLst>
                                    </p:anim>
                                    <p:anim calcmode="lin" valueType="num">
                                      <p:cBhvr additive="base">
                                        <p:cTn id="7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animBg="1"/>
      <p:bldP spid="7" grpId="0" animBg="1"/>
      <p:bldP spid="8" grpId="0" animBg="1"/>
      <p:bldP spid="9" grpId="0" animBg="1"/>
      <p:bldP spid="10" grpId="0" animBg="1"/>
      <p:bldP spid="11" grpId="0" build="allAtOnce"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336B5D6E-A4DF-5344-B2E6-4B583508F033}" type="slidenum">
              <a:rPr lang="en-GB"/>
              <a:pPr>
                <a:defRPr/>
              </a:pPr>
              <a:t>23</a:t>
            </a:fld>
            <a:endParaRPr lang="en-GB"/>
          </a:p>
        </p:txBody>
      </p:sp>
      <p:sp>
        <p:nvSpPr>
          <p:cNvPr id="252931" name="Rectangle 3"/>
          <p:cNvSpPr>
            <a:spLocks noChangeArrowheads="1"/>
          </p:cNvSpPr>
          <p:nvPr/>
        </p:nvSpPr>
        <p:spPr bwMode="auto">
          <a:xfrm>
            <a:off x="1103316" y="2339975"/>
            <a:ext cx="7488237" cy="4248150"/>
          </a:xfrm>
          <a:prstGeom prst="rect">
            <a:avLst/>
          </a:prstGeom>
          <a:solidFill>
            <a:schemeClr val="accent6">
              <a:lumMod val="40000"/>
              <a:lumOff val="60000"/>
              <a:alpha val="42000"/>
            </a:schemeClr>
          </a:solidFill>
          <a:ln w="41275">
            <a:solidFill>
              <a:schemeClr val="tx1"/>
            </a:solidFill>
            <a:miter lim="800000"/>
            <a:headEnd/>
            <a:tailEnd/>
          </a:ln>
          <a:effectLst/>
          <a:extLst/>
        </p:spPr>
        <p:txBody>
          <a:bodyPr wrap="none"/>
          <a:lstStyle/>
          <a:p>
            <a:pPr>
              <a:defRPr/>
            </a:pPr>
            <a:endParaRPr lang="fr-FR" sz="1600">
              <a:solidFill>
                <a:schemeClr val="bg1"/>
              </a:solidFill>
              <a:cs typeface="Arial" charset="0"/>
            </a:endParaRPr>
          </a:p>
        </p:txBody>
      </p:sp>
      <p:sp>
        <p:nvSpPr>
          <p:cNvPr id="252930" name="Rectangle 2"/>
          <p:cNvSpPr>
            <a:spLocks noGrp="1" noChangeArrowheads="1"/>
          </p:cNvSpPr>
          <p:nvPr>
            <p:ph type="title"/>
          </p:nvPr>
        </p:nvSpPr>
        <p:spPr>
          <a:xfrm>
            <a:off x="489215" y="97126"/>
            <a:ext cx="7923212" cy="1063625"/>
          </a:xfrm>
          <a:solidFill>
            <a:schemeClr val="bg1"/>
          </a:solidFill>
        </p:spPr>
        <p:txBody>
          <a:bodyPr/>
          <a:lstStyle/>
          <a:p>
            <a:pPr algn="ctr" eaLnBrk="1" hangingPunct="1">
              <a:defRPr/>
            </a:pPr>
            <a:r>
              <a:rPr lang="en-GB" sz="2600" b="1" dirty="0" smtClean="0">
                <a:solidFill>
                  <a:srgbClr val="FFC000"/>
                </a:solidFill>
                <a:latin typeface="Arial" charset="0"/>
                <a:cs typeface="+mj-cs"/>
              </a:rPr>
              <a:t>Example of a comprehensive nutrition strategy/policy</a:t>
            </a:r>
          </a:p>
        </p:txBody>
      </p:sp>
      <p:sp>
        <p:nvSpPr>
          <p:cNvPr id="24581" name="AutoShape 4"/>
          <p:cNvSpPr>
            <a:spLocks noChangeArrowheads="1"/>
          </p:cNvSpPr>
          <p:nvPr/>
        </p:nvSpPr>
        <p:spPr bwMode="auto">
          <a:xfrm>
            <a:off x="443541" y="1336675"/>
            <a:ext cx="8352928" cy="635000"/>
          </a:xfrm>
          <a:prstGeom prst="roundRect">
            <a:avLst>
              <a:gd name="adj" fmla="val 16667"/>
            </a:avLst>
          </a:prstGeom>
          <a:solidFill>
            <a:schemeClr val="bg1">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r>
              <a:rPr lang="fr-FR" sz="2200" dirty="0" err="1">
                <a:latin typeface="Arial" charset="0"/>
                <a:cs typeface="Arial" charset="0"/>
              </a:rPr>
              <a:t>Reduction</a:t>
            </a:r>
            <a:r>
              <a:rPr lang="fr-FR" sz="2200" dirty="0">
                <a:latin typeface="Arial" charset="0"/>
                <a:cs typeface="Arial" charset="0"/>
              </a:rPr>
              <a:t> in </a:t>
            </a:r>
            <a:r>
              <a:rPr lang="fr-FR" sz="2200" dirty="0" err="1">
                <a:latin typeface="Arial" charset="0"/>
                <a:cs typeface="Arial" charset="0"/>
              </a:rPr>
              <a:t>child</a:t>
            </a:r>
            <a:r>
              <a:rPr lang="fr-FR" sz="2200" dirty="0">
                <a:latin typeface="Arial" charset="0"/>
                <a:cs typeface="Arial" charset="0"/>
              </a:rPr>
              <a:t> and </a:t>
            </a:r>
            <a:r>
              <a:rPr lang="fr-FR" sz="2200" dirty="0" err="1" smtClean="0">
                <a:latin typeface="Arial" charset="0"/>
                <a:cs typeface="Arial" charset="0"/>
              </a:rPr>
              <a:t>maternal</a:t>
            </a:r>
            <a:r>
              <a:rPr lang="fr-FR" sz="2200" dirty="0" smtClean="0">
                <a:latin typeface="Arial" charset="0"/>
                <a:cs typeface="Arial" charset="0"/>
              </a:rPr>
              <a:t> undernutrition</a:t>
            </a:r>
            <a:endParaRPr lang="fr-FR" sz="2200" dirty="0">
              <a:latin typeface="Arial" charset="0"/>
              <a:cs typeface="Arial" charset="0"/>
            </a:endParaRPr>
          </a:p>
        </p:txBody>
      </p:sp>
      <p:sp>
        <p:nvSpPr>
          <p:cNvPr id="252933" name="Rectangle 5"/>
          <p:cNvSpPr>
            <a:spLocks noChangeArrowheads="1"/>
          </p:cNvSpPr>
          <p:nvPr/>
        </p:nvSpPr>
        <p:spPr bwMode="auto">
          <a:xfrm rot="16200000">
            <a:off x="-1552845" y="4119215"/>
            <a:ext cx="4246773" cy="706107"/>
          </a:xfrm>
          <a:prstGeom prst="rect">
            <a:avLst/>
          </a:prstGeom>
          <a:solidFill>
            <a:schemeClr val="accent6">
              <a:lumMod val="40000"/>
              <a:lumOff val="60000"/>
              <a:alpha val="42000"/>
            </a:schemeClr>
          </a:solidFill>
          <a:ln w="41275">
            <a:solidFill>
              <a:schemeClr val="tx1"/>
            </a:solidFill>
            <a:miter lim="800000"/>
            <a:headEnd/>
            <a:tailEnd/>
          </a:ln>
          <a:effectLst/>
          <a:extLst/>
        </p:spPr>
        <p:txBody>
          <a:bodyPr/>
          <a:lstStyle/>
          <a:p>
            <a:pPr>
              <a:defRPr/>
            </a:pPr>
            <a:r>
              <a:rPr lang="en-GB" sz="1700" dirty="0">
                <a:solidFill>
                  <a:srgbClr val="1B1B6B"/>
                </a:solidFill>
                <a:latin typeface="Arial" charset="0"/>
                <a:cs typeface="Arial" charset="0"/>
              </a:rPr>
              <a:t>Comprehensive strategic </a:t>
            </a:r>
            <a:r>
              <a:rPr lang="en-GB" sz="1700" dirty="0" smtClean="0">
                <a:solidFill>
                  <a:srgbClr val="1B1B6B"/>
                </a:solidFill>
                <a:latin typeface="Arial" charset="0"/>
                <a:cs typeface="Arial" charset="0"/>
              </a:rPr>
              <a:t>policy </a:t>
            </a:r>
            <a:r>
              <a:rPr lang="en-GB" sz="1700" dirty="0">
                <a:solidFill>
                  <a:srgbClr val="1B1B6B"/>
                </a:solidFill>
                <a:latin typeface="Arial" charset="0"/>
                <a:cs typeface="Arial" charset="0"/>
              </a:rPr>
              <a:t>environment for </a:t>
            </a:r>
            <a:r>
              <a:rPr lang="en-GB" sz="1700" dirty="0" smtClean="0">
                <a:solidFill>
                  <a:srgbClr val="1B1B6B"/>
                </a:solidFill>
                <a:latin typeface="Arial" charset="0"/>
                <a:cs typeface="Arial" charset="0"/>
              </a:rPr>
              <a:t>nutrition</a:t>
            </a:r>
            <a:endParaRPr lang="en-GB" sz="1700" dirty="0">
              <a:solidFill>
                <a:srgbClr val="1B1B6B"/>
              </a:solidFill>
              <a:latin typeface="Arial" charset="0"/>
              <a:cs typeface="Arial" charset="0"/>
            </a:endParaRPr>
          </a:p>
        </p:txBody>
      </p:sp>
      <p:sp>
        <p:nvSpPr>
          <p:cNvPr id="24583" name="AutoShape 6"/>
          <p:cNvSpPr>
            <a:spLocks noChangeArrowheads="1"/>
          </p:cNvSpPr>
          <p:nvPr/>
        </p:nvSpPr>
        <p:spPr bwMode="auto">
          <a:xfrm>
            <a:off x="1149352" y="3861048"/>
            <a:ext cx="2846584" cy="1458166"/>
          </a:xfrm>
          <a:prstGeom prst="roundRect">
            <a:avLst>
              <a:gd name="adj" fmla="val 16667"/>
            </a:avLst>
          </a:prstGeom>
          <a:solidFill>
            <a:schemeClr val="accent4">
              <a:lumMod val="75000"/>
              <a:alpha val="53000"/>
            </a:schemeClr>
          </a:solidFill>
          <a:ln>
            <a:noFill/>
          </a:ln>
        </p:spPr>
        <p:txBody>
          <a:bodyPr/>
          <a:lstStyle/>
          <a:p>
            <a:r>
              <a:rPr lang="fr-FR" sz="1600" b="1" dirty="0">
                <a:solidFill>
                  <a:srgbClr val="1B1B6B"/>
                </a:solidFill>
                <a:latin typeface="Arial" charset="0"/>
                <a:cs typeface="Arial" charset="0"/>
              </a:rPr>
              <a:t>Water and </a:t>
            </a:r>
            <a:r>
              <a:rPr lang="fr-FR" sz="1600" b="1" dirty="0" err="1">
                <a:solidFill>
                  <a:srgbClr val="1B1B6B"/>
                </a:solidFill>
                <a:latin typeface="Arial" charset="0"/>
                <a:cs typeface="Arial" charset="0"/>
              </a:rPr>
              <a:t>sanitation</a:t>
            </a:r>
            <a:r>
              <a:rPr lang="fr-FR" sz="1600" b="1" dirty="0">
                <a:solidFill>
                  <a:srgbClr val="1B1B6B"/>
                </a:solidFill>
                <a:latin typeface="Arial" charset="0"/>
                <a:cs typeface="Arial" charset="0"/>
              </a:rPr>
              <a:t> </a:t>
            </a:r>
            <a:r>
              <a:rPr lang="fr-FR" sz="1600" dirty="0" err="1">
                <a:solidFill>
                  <a:srgbClr val="1B1B6B"/>
                </a:solidFill>
                <a:latin typeface="Arial" charset="0"/>
                <a:cs typeface="Arial" charset="0"/>
              </a:rPr>
              <a:t>policy</a:t>
            </a:r>
            <a:r>
              <a:rPr lang="fr-FR" sz="1600" dirty="0">
                <a:solidFill>
                  <a:srgbClr val="1B1B6B"/>
                </a:solidFill>
                <a:latin typeface="Arial" charset="0"/>
                <a:cs typeface="Arial" charset="0"/>
              </a:rPr>
              <a:t> </a:t>
            </a:r>
            <a:r>
              <a:rPr lang="fr-FR" sz="1600" dirty="0" err="1">
                <a:solidFill>
                  <a:srgbClr val="1B1B6B"/>
                </a:solidFill>
                <a:latin typeface="Arial" charset="0"/>
                <a:cs typeface="Arial" charset="0"/>
              </a:rPr>
              <a:t>prioritises</a:t>
            </a:r>
            <a:r>
              <a:rPr lang="fr-FR" sz="1600" dirty="0">
                <a:solidFill>
                  <a:srgbClr val="1B1B6B"/>
                </a:solidFill>
                <a:latin typeface="Arial" charset="0"/>
                <a:cs typeface="Arial" charset="0"/>
              </a:rPr>
              <a:t> </a:t>
            </a:r>
            <a:r>
              <a:rPr lang="fr-FR" sz="1600" dirty="0" err="1">
                <a:solidFill>
                  <a:srgbClr val="1B1B6B"/>
                </a:solidFill>
                <a:latin typeface="Arial" charset="0"/>
                <a:cs typeface="Arial" charset="0"/>
              </a:rPr>
              <a:t>measures</a:t>
            </a:r>
            <a:r>
              <a:rPr lang="fr-FR" sz="1600" dirty="0">
                <a:solidFill>
                  <a:srgbClr val="1B1B6B"/>
                </a:solidFill>
                <a:latin typeface="Arial" charset="0"/>
                <a:cs typeface="Arial" charset="0"/>
              </a:rPr>
              <a:t> to </a:t>
            </a:r>
            <a:r>
              <a:rPr lang="fr-FR" sz="1600" dirty="0" err="1">
                <a:solidFill>
                  <a:srgbClr val="1B1B6B"/>
                </a:solidFill>
                <a:latin typeface="Arial" charset="0"/>
                <a:cs typeface="Arial" charset="0"/>
              </a:rPr>
              <a:t>prevent</a:t>
            </a:r>
            <a:r>
              <a:rPr lang="fr-FR" sz="1600" dirty="0">
                <a:solidFill>
                  <a:srgbClr val="1B1B6B"/>
                </a:solidFill>
                <a:latin typeface="Arial" charset="0"/>
                <a:cs typeface="Arial" charset="0"/>
              </a:rPr>
              <a:t> undernutrition</a:t>
            </a:r>
            <a:endParaRPr lang="en-GB" sz="1600" dirty="0">
              <a:solidFill>
                <a:srgbClr val="1B1B6B"/>
              </a:solidFill>
              <a:latin typeface="Arial" charset="0"/>
              <a:cs typeface="Arial" charset="0"/>
            </a:endParaRPr>
          </a:p>
        </p:txBody>
      </p:sp>
      <p:sp>
        <p:nvSpPr>
          <p:cNvPr id="24584" name="AutoShape 7"/>
          <p:cNvSpPr>
            <a:spLocks noChangeArrowheads="1"/>
          </p:cNvSpPr>
          <p:nvPr/>
        </p:nvSpPr>
        <p:spPr bwMode="auto">
          <a:xfrm>
            <a:off x="5148064" y="2456892"/>
            <a:ext cx="3264365" cy="1458162"/>
          </a:xfrm>
          <a:prstGeom prst="roundRect">
            <a:avLst>
              <a:gd name="adj" fmla="val 16667"/>
            </a:avLst>
          </a:prstGeom>
          <a:solidFill>
            <a:schemeClr val="accent6">
              <a:lumMod val="60000"/>
              <a:lumOff val="40000"/>
              <a:alpha val="72940"/>
            </a:schemeClr>
          </a:solidFill>
          <a:ln>
            <a:noFill/>
          </a:ln>
        </p:spPr>
        <p:txBody>
          <a:bodyPr/>
          <a:lstStyle/>
          <a:p>
            <a:r>
              <a:rPr lang="fr-FR" sz="1600" b="1" dirty="0">
                <a:solidFill>
                  <a:srgbClr val="1B1B6B"/>
                </a:solidFill>
                <a:latin typeface="Arial" charset="0"/>
                <a:cs typeface="Arial" charset="0"/>
              </a:rPr>
              <a:t>Social protection </a:t>
            </a:r>
            <a:r>
              <a:rPr lang="fr-FR" sz="1600" dirty="0" err="1">
                <a:solidFill>
                  <a:srgbClr val="1B1B6B"/>
                </a:solidFill>
                <a:latin typeface="Arial" charset="0"/>
                <a:cs typeface="Arial" charset="0"/>
              </a:rPr>
              <a:t>policies</a:t>
            </a:r>
            <a:r>
              <a:rPr lang="fr-FR" sz="1600" dirty="0">
                <a:solidFill>
                  <a:srgbClr val="1B1B6B"/>
                </a:solidFill>
                <a:latin typeface="Arial" charset="0"/>
                <a:cs typeface="Arial" charset="0"/>
              </a:rPr>
              <a:t> </a:t>
            </a:r>
            <a:r>
              <a:rPr lang="fr-FR" sz="1600" dirty="0" smtClean="0">
                <a:solidFill>
                  <a:srgbClr val="1B1B6B"/>
                </a:solidFill>
                <a:latin typeface="Arial" charset="0"/>
                <a:cs typeface="Arial" charset="0"/>
              </a:rPr>
              <a:t>are </a:t>
            </a:r>
            <a:r>
              <a:rPr lang="fr-FR" sz="1600" dirty="0" err="1" smtClean="0">
                <a:solidFill>
                  <a:srgbClr val="1B1B6B"/>
                </a:solidFill>
                <a:latin typeface="Arial" charset="0"/>
                <a:cs typeface="Arial" charset="0"/>
              </a:rPr>
              <a:t>designed</a:t>
            </a:r>
            <a:r>
              <a:rPr lang="fr-FR" sz="1600" dirty="0" smtClean="0">
                <a:solidFill>
                  <a:srgbClr val="1B1B6B"/>
                </a:solidFill>
                <a:latin typeface="Arial" charset="0"/>
                <a:cs typeface="Arial" charset="0"/>
              </a:rPr>
              <a:t> </a:t>
            </a:r>
            <a:r>
              <a:rPr lang="fr-FR" sz="1600" dirty="0" err="1" smtClean="0">
                <a:solidFill>
                  <a:srgbClr val="1B1B6B"/>
                </a:solidFill>
                <a:latin typeface="Arial" charset="0"/>
                <a:cs typeface="Arial" charset="0"/>
              </a:rPr>
              <a:t>so</a:t>
            </a:r>
            <a:r>
              <a:rPr lang="fr-FR" sz="1600" dirty="0" smtClean="0">
                <a:solidFill>
                  <a:srgbClr val="1B1B6B"/>
                </a:solidFill>
                <a:latin typeface="Arial" charset="0"/>
                <a:cs typeface="Arial" charset="0"/>
              </a:rPr>
              <a:t> as </a:t>
            </a:r>
            <a:r>
              <a:rPr lang="fr-FR" sz="1600" dirty="0">
                <a:solidFill>
                  <a:srgbClr val="1B1B6B"/>
                </a:solidFill>
                <a:latin typeface="Arial" charset="0"/>
                <a:cs typeface="Arial" charset="0"/>
              </a:rPr>
              <a:t>to have </a:t>
            </a:r>
            <a:r>
              <a:rPr lang="fr-FR" sz="1600" dirty="0" err="1" smtClean="0">
                <a:solidFill>
                  <a:srgbClr val="1B1B6B"/>
                </a:solidFill>
                <a:latin typeface="Arial" charset="0"/>
                <a:cs typeface="Arial" charset="0"/>
              </a:rPr>
              <a:t>greater</a:t>
            </a:r>
            <a:r>
              <a:rPr lang="fr-FR" sz="1600" dirty="0" smtClean="0">
                <a:solidFill>
                  <a:srgbClr val="1B1B6B"/>
                </a:solidFill>
                <a:latin typeface="Arial" charset="0"/>
                <a:cs typeface="Arial" charset="0"/>
              </a:rPr>
              <a:t> </a:t>
            </a:r>
            <a:r>
              <a:rPr lang="fr-FR" sz="1600" dirty="0">
                <a:solidFill>
                  <a:srgbClr val="1B1B6B"/>
                </a:solidFill>
                <a:latin typeface="Arial" charset="0"/>
                <a:cs typeface="Arial" charset="0"/>
              </a:rPr>
              <a:t>impact on nutrition</a:t>
            </a:r>
            <a:endParaRPr lang="en-GB" sz="1600" dirty="0">
              <a:solidFill>
                <a:srgbClr val="1B1B6B"/>
              </a:solidFill>
              <a:latin typeface="Arial" charset="0"/>
              <a:cs typeface="Arial" charset="0"/>
            </a:endParaRPr>
          </a:p>
        </p:txBody>
      </p:sp>
      <p:sp>
        <p:nvSpPr>
          <p:cNvPr id="24585" name="AutoShape 8"/>
          <p:cNvSpPr>
            <a:spLocks noChangeArrowheads="1"/>
          </p:cNvSpPr>
          <p:nvPr/>
        </p:nvSpPr>
        <p:spPr bwMode="auto">
          <a:xfrm>
            <a:off x="1745721" y="2618910"/>
            <a:ext cx="3306332" cy="1242138"/>
          </a:xfrm>
          <a:prstGeom prst="roundRect">
            <a:avLst>
              <a:gd name="adj" fmla="val 16667"/>
            </a:avLst>
          </a:prstGeom>
          <a:solidFill>
            <a:schemeClr val="accent4">
              <a:lumMod val="40000"/>
              <a:lumOff val="60000"/>
              <a:alpha val="65881"/>
            </a:schemeClr>
          </a:solidFill>
          <a:ln>
            <a:noFill/>
          </a:ln>
        </p:spPr>
        <p:txBody>
          <a:bodyPr/>
          <a:lstStyle/>
          <a:p>
            <a:r>
              <a:rPr lang="fr-FR" sz="1600" dirty="0" err="1">
                <a:solidFill>
                  <a:srgbClr val="1B1B6B"/>
                </a:solidFill>
                <a:latin typeface="Arial" charset="0"/>
                <a:cs typeface="Arial" charset="0"/>
              </a:rPr>
              <a:t>Overall</a:t>
            </a:r>
            <a:r>
              <a:rPr lang="fr-FR" sz="1600" dirty="0">
                <a:solidFill>
                  <a:srgbClr val="1B1B6B"/>
                </a:solidFill>
                <a:latin typeface="Arial" charset="0"/>
                <a:cs typeface="Arial" charset="0"/>
              </a:rPr>
              <a:t> </a:t>
            </a:r>
            <a:r>
              <a:rPr lang="fr-FR" sz="1600" b="1" dirty="0" err="1">
                <a:solidFill>
                  <a:srgbClr val="1B1B6B"/>
                </a:solidFill>
                <a:latin typeface="Arial" charset="0"/>
                <a:cs typeface="Arial" charset="0"/>
              </a:rPr>
              <a:t>health</a:t>
            </a:r>
            <a:r>
              <a:rPr lang="fr-FR" sz="1600" dirty="0">
                <a:solidFill>
                  <a:srgbClr val="1B1B6B"/>
                </a:solidFill>
                <a:latin typeface="Arial" charset="0"/>
                <a:cs typeface="Arial" charset="0"/>
              </a:rPr>
              <a:t> </a:t>
            </a:r>
            <a:r>
              <a:rPr lang="fr-FR" sz="1600" dirty="0" err="1">
                <a:solidFill>
                  <a:srgbClr val="1B1B6B"/>
                </a:solidFill>
                <a:latin typeface="Arial" charset="0"/>
                <a:cs typeface="Arial" charset="0"/>
              </a:rPr>
              <a:t>sector</a:t>
            </a:r>
            <a:r>
              <a:rPr lang="fr-FR" sz="1600" dirty="0">
                <a:solidFill>
                  <a:srgbClr val="1B1B6B"/>
                </a:solidFill>
                <a:latin typeface="Arial" charset="0"/>
                <a:cs typeface="Arial" charset="0"/>
              </a:rPr>
              <a:t> </a:t>
            </a:r>
            <a:r>
              <a:rPr lang="fr-FR" sz="1600" dirty="0" err="1">
                <a:solidFill>
                  <a:srgbClr val="1B1B6B"/>
                </a:solidFill>
                <a:latin typeface="Arial" charset="0"/>
                <a:cs typeface="Arial" charset="0"/>
              </a:rPr>
              <a:t>policy</a:t>
            </a:r>
            <a:r>
              <a:rPr lang="fr-FR" sz="1600" dirty="0">
                <a:solidFill>
                  <a:srgbClr val="1B1B6B"/>
                </a:solidFill>
                <a:latin typeface="Arial" charset="0"/>
                <a:cs typeface="Arial" charset="0"/>
              </a:rPr>
              <a:t> </a:t>
            </a:r>
            <a:r>
              <a:rPr lang="fr-FR" sz="1600" dirty="0" err="1">
                <a:solidFill>
                  <a:srgbClr val="1B1B6B"/>
                </a:solidFill>
                <a:latin typeface="Arial" charset="0"/>
                <a:cs typeface="Arial" charset="0"/>
              </a:rPr>
              <a:t>includes</a:t>
            </a:r>
            <a:r>
              <a:rPr lang="fr-FR" sz="1600" dirty="0">
                <a:solidFill>
                  <a:srgbClr val="1B1B6B"/>
                </a:solidFill>
                <a:latin typeface="Arial" charset="0"/>
                <a:cs typeface="Arial" charset="0"/>
              </a:rPr>
              <a:t> a </a:t>
            </a:r>
            <a:r>
              <a:rPr lang="fr-FR" sz="1600" dirty="0" err="1">
                <a:solidFill>
                  <a:srgbClr val="1B1B6B"/>
                </a:solidFill>
                <a:latin typeface="Arial" charset="0"/>
                <a:cs typeface="Arial" charset="0"/>
              </a:rPr>
              <a:t>well-resourced</a:t>
            </a:r>
            <a:r>
              <a:rPr lang="fr-FR" sz="1600" dirty="0">
                <a:solidFill>
                  <a:srgbClr val="1B1B6B"/>
                </a:solidFill>
                <a:latin typeface="Arial" charset="0"/>
                <a:cs typeface="Arial" charset="0"/>
              </a:rPr>
              <a:t> nutrition action plan</a:t>
            </a:r>
            <a:endParaRPr lang="en-GB" sz="1600" dirty="0">
              <a:solidFill>
                <a:srgbClr val="1B1B6B"/>
              </a:solidFill>
              <a:latin typeface="Arial" charset="0"/>
              <a:cs typeface="Arial" charset="0"/>
            </a:endParaRPr>
          </a:p>
        </p:txBody>
      </p:sp>
      <p:sp>
        <p:nvSpPr>
          <p:cNvPr id="24586" name="AutoShape 9"/>
          <p:cNvSpPr>
            <a:spLocks noChangeArrowheads="1"/>
          </p:cNvSpPr>
          <p:nvPr/>
        </p:nvSpPr>
        <p:spPr bwMode="auto">
          <a:xfrm>
            <a:off x="3568701" y="5191127"/>
            <a:ext cx="3307555" cy="1370223"/>
          </a:xfrm>
          <a:prstGeom prst="roundRect">
            <a:avLst>
              <a:gd name="adj" fmla="val 16667"/>
            </a:avLst>
          </a:prstGeom>
          <a:solidFill>
            <a:schemeClr val="accent6">
              <a:lumMod val="75000"/>
              <a:alpha val="61176"/>
            </a:schemeClr>
          </a:solidFill>
          <a:ln>
            <a:noFill/>
          </a:ln>
        </p:spPr>
        <p:txBody>
          <a:bodyPr/>
          <a:lstStyle/>
          <a:p>
            <a:endParaRPr lang="fr-FR" sz="1600" dirty="0" smtClean="0">
              <a:solidFill>
                <a:srgbClr val="1B1B6B"/>
              </a:solidFill>
              <a:latin typeface="Arial" charset="0"/>
              <a:cs typeface="Arial" charset="0"/>
            </a:endParaRPr>
          </a:p>
          <a:p>
            <a:r>
              <a:rPr lang="fr-FR" sz="1600" b="1" dirty="0" smtClean="0">
                <a:solidFill>
                  <a:srgbClr val="1B1B6B"/>
                </a:solidFill>
                <a:latin typeface="Arial" charset="0"/>
                <a:cs typeface="Arial" charset="0"/>
              </a:rPr>
              <a:t>Food </a:t>
            </a:r>
            <a:r>
              <a:rPr lang="fr-FR" sz="1600" b="1" dirty="0" err="1" smtClean="0">
                <a:solidFill>
                  <a:srgbClr val="1B1B6B"/>
                </a:solidFill>
                <a:latin typeface="Arial" charset="0"/>
                <a:cs typeface="Arial" charset="0"/>
              </a:rPr>
              <a:t>security</a:t>
            </a:r>
            <a:r>
              <a:rPr lang="fr-FR" sz="1600" b="1" dirty="0">
                <a:solidFill>
                  <a:srgbClr val="1B1B6B"/>
                </a:solidFill>
                <a:latin typeface="Arial" charset="0"/>
                <a:cs typeface="Arial" charset="0"/>
              </a:rPr>
              <a:t> </a:t>
            </a:r>
            <a:r>
              <a:rPr lang="fr-FR" sz="1600" b="1" dirty="0" smtClean="0">
                <a:solidFill>
                  <a:srgbClr val="1B1B6B"/>
                </a:solidFill>
                <a:latin typeface="Arial" charset="0"/>
                <a:cs typeface="Arial" charset="0"/>
              </a:rPr>
              <a:t>and agriculture </a:t>
            </a:r>
            <a:r>
              <a:rPr lang="fr-FR" sz="1600" dirty="0" err="1">
                <a:solidFill>
                  <a:srgbClr val="1B1B6B"/>
                </a:solidFill>
                <a:latin typeface="Arial" charset="0"/>
                <a:cs typeface="Arial" charset="0"/>
              </a:rPr>
              <a:t>policies</a:t>
            </a:r>
            <a:r>
              <a:rPr lang="fr-FR" sz="1600" dirty="0">
                <a:solidFill>
                  <a:srgbClr val="1B1B6B"/>
                </a:solidFill>
                <a:latin typeface="Arial" charset="0"/>
                <a:cs typeface="Arial" charset="0"/>
              </a:rPr>
              <a:t> </a:t>
            </a:r>
            <a:r>
              <a:rPr lang="fr-FR" sz="1600" dirty="0" err="1">
                <a:solidFill>
                  <a:srgbClr val="1B1B6B"/>
                </a:solidFill>
                <a:latin typeface="Arial" charset="0"/>
                <a:cs typeface="Arial" charset="0"/>
              </a:rPr>
              <a:t>aligned</a:t>
            </a:r>
            <a:r>
              <a:rPr lang="fr-FR" sz="1600" dirty="0">
                <a:solidFill>
                  <a:srgbClr val="1B1B6B"/>
                </a:solidFill>
                <a:latin typeface="Arial" charset="0"/>
                <a:cs typeface="Arial" charset="0"/>
              </a:rPr>
              <a:t> </a:t>
            </a:r>
            <a:r>
              <a:rPr lang="fr-FR" sz="1600" dirty="0" err="1">
                <a:solidFill>
                  <a:srgbClr val="1B1B6B"/>
                </a:solidFill>
                <a:latin typeface="Arial" charset="0"/>
                <a:cs typeface="Arial" charset="0"/>
              </a:rPr>
              <a:t>behind</a:t>
            </a:r>
            <a:r>
              <a:rPr lang="fr-FR" sz="1600" dirty="0">
                <a:solidFill>
                  <a:srgbClr val="1B1B6B"/>
                </a:solidFill>
                <a:latin typeface="Arial" charset="0"/>
                <a:cs typeface="Arial" charset="0"/>
              </a:rPr>
              <a:t> nutrition objectives</a:t>
            </a:r>
            <a:endParaRPr lang="en-GB" sz="1600" dirty="0">
              <a:solidFill>
                <a:srgbClr val="1B1B6B"/>
              </a:solidFill>
              <a:latin typeface="Arial" charset="0"/>
              <a:cs typeface="Arial" charset="0"/>
            </a:endParaRPr>
          </a:p>
        </p:txBody>
      </p:sp>
      <p:sp>
        <p:nvSpPr>
          <p:cNvPr id="24587" name="AutoShape 10"/>
          <p:cNvSpPr>
            <a:spLocks noChangeArrowheads="1"/>
          </p:cNvSpPr>
          <p:nvPr/>
        </p:nvSpPr>
        <p:spPr bwMode="auto">
          <a:xfrm>
            <a:off x="6012161" y="3861049"/>
            <a:ext cx="2592289" cy="1350150"/>
          </a:xfrm>
          <a:prstGeom prst="roundRect">
            <a:avLst>
              <a:gd name="adj" fmla="val 16667"/>
            </a:avLst>
          </a:prstGeom>
          <a:solidFill>
            <a:schemeClr val="accent4">
              <a:lumMod val="60000"/>
              <a:lumOff val="40000"/>
              <a:alpha val="66000"/>
            </a:schemeClr>
          </a:solidFill>
          <a:ln>
            <a:noFill/>
          </a:ln>
        </p:spPr>
        <p:txBody>
          <a:bodyPr/>
          <a:lstStyle/>
          <a:p>
            <a:endParaRPr lang="fr-FR" sz="1600" b="1" dirty="0" smtClean="0">
              <a:solidFill>
                <a:srgbClr val="1B1B6B"/>
              </a:solidFill>
              <a:latin typeface="Arial" charset="0"/>
              <a:cs typeface="Arial" charset="0"/>
            </a:endParaRPr>
          </a:p>
          <a:p>
            <a:r>
              <a:rPr lang="fr-FR" sz="1600" b="1" dirty="0" smtClean="0">
                <a:solidFill>
                  <a:srgbClr val="1B1B6B"/>
                </a:solidFill>
                <a:latin typeface="Arial" charset="0"/>
                <a:cs typeface="Arial" charset="0"/>
              </a:rPr>
              <a:t>Education</a:t>
            </a:r>
            <a:r>
              <a:rPr lang="fr-FR" sz="1600" dirty="0" smtClean="0">
                <a:solidFill>
                  <a:srgbClr val="1B1B6B"/>
                </a:solidFill>
                <a:latin typeface="Arial" charset="0"/>
                <a:cs typeface="Arial" charset="0"/>
              </a:rPr>
              <a:t> </a:t>
            </a:r>
            <a:r>
              <a:rPr lang="fr-FR" sz="1600" dirty="0" err="1">
                <a:solidFill>
                  <a:srgbClr val="1B1B6B"/>
                </a:solidFill>
                <a:latin typeface="Arial" charset="0"/>
                <a:cs typeface="Arial" charset="0"/>
              </a:rPr>
              <a:t>policy</a:t>
            </a:r>
            <a:r>
              <a:rPr lang="fr-FR" sz="1600" dirty="0">
                <a:solidFill>
                  <a:srgbClr val="1B1B6B"/>
                </a:solidFill>
                <a:latin typeface="Arial" charset="0"/>
                <a:cs typeface="Arial" charset="0"/>
              </a:rPr>
              <a:t> </a:t>
            </a:r>
            <a:r>
              <a:rPr lang="fr-FR" sz="1600" dirty="0" err="1">
                <a:solidFill>
                  <a:srgbClr val="1B1B6B"/>
                </a:solidFill>
                <a:latin typeface="Arial" charset="0"/>
                <a:cs typeface="Arial" charset="0"/>
              </a:rPr>
              <a:t>contributes</a:t>
            </a:r>
            <a:r>
              <a:rPr lang="fr-FR" sz="1600" dirty="0">
                <a:solidFill>
                  <a:srgbClr val="1B1B6B"/>
                </a:solidFill>
                <a:latin typeface="Arial" charset="0"/>
                <a:cs typeface="Arial" charset="0"/>
              </a:rPr>
              <a:t> to the </a:t>
            </a:r>
            <a:r>
              <a:rPr lang="fr-FR" sz="1600" dirty="0" err="1">
                <a:solidFill>
                  <a:srgbClr val="1B1B6B"/>
                </a:solidFill>
                <a:latin typeface="Arial" charset="0"/>
                <a:cs typeface="Arial" charset="0"/>
              </a:rPr>
              <a:t>prevention</a:t>
            </a:r>
            <a:r>
              <a:rPr lang="fr-FR" sz="1600" dirty="0">
                <a:solidFill>
                  <a:srgbClr val="1B1B6B"/>
                </a:solidFill>
                <a:latin typeface="Arial" charset="0"/>
                <a:cs typeface="Arial" charset="0"/>
              </a:rPr>
              <a:t> of </a:t>
            </a:r>
            <a:r>
              <a:rPr lang="fr-FR" sz="1600" dirty="0" smtClean="0">
                <a:solidFill>
                  <a:srgbClr val="1B1B6B"/>
                </a:solidFill>
                <a:latin typeface="Arial" charset="0"/>
                <a:cs typeface="Arial" charset="0"/>
              </a:rPr>
              <a:t>undernutrition</a:t>
            </a:r>
            <a:endParaRPr lang="en-GB" sz="1600" dirty="0">
              <a:solidFill>
                <a:srgbClr val="1B1B6B"/>
              </a:solidFill>
              <a:latin typeface="Arial" charset="0"/>
              <a:cs typeface="Arial" charset="0"/>
            </a:endParaRPr>
          </a:p>
        </p:txBody>
      </p:sp>
      <p:sp>
        <p:nvSpPr>
          <p:cNvPr id="252939" name="AutoShape 11"/>
          <p:cNvSpPr>
            <a:spLocks noChangeArrowheads="1"/>
          </p:cNvSpPr>
          <p:nvPr/>
        </p:nvSpPr>
        <p:spPr bwMode="auto">
          <a:xfrm>
            <a:off x="4144965" y="1736045"/>
            <a:ext cx="360363" cy="504825"/>
          </a:xfrm>
          <a:prstGeom prst="upArrow">
            <a:avLst>
              <a:gd name="adj1" fmla="val 50000"/>
              <a:gd name="adj2" fmla="val 35022"/>
            </a:avLst>
          </a:prstGeom>
          <a:solidFill>
            <a:srgbClr val="7E1504">
              <a:alpha val="8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2940" name="Oval 12"/>
          <p:cNvSpPr>
            <a:spLocks noChangeArrowheads="1"/>
          </p:cNvSpPr>
          <p:nvPr/>
        </p:nvSpPr>
        <p:spPr bwMode="auto">
          <a:xfrm>
            <a:off x="4187957" y="3915054"/>
            <a:ext cx="1728192" cy="1242138"/>
          </a:xfrm>
          <a:prstGeom prst="ellipse">
            <a:avLst/>
          </a:prstGeom>
          <a:solidFill>
            <a:schemeClr val="accent6">
              <a:lumMod val="50000"/>
              <a:alpha val="53000"/>
            </a:schemeClr>
          </a:solidFill>
          <a:ln w="12700">
            <a:solidFill>
              <a:schemeClr val="tx1"/>
            </a:solidFill>
            <a:round/>
            <a:headEnd/>
            <a:tailEnd/>
          </a:ln>
          <a:effectLst/>
          <a:extLst/>
        </p:spPr>
        <p:txBody>
          <a:bodyPr wrap="none" anchor="ctr"/>
          <a:lstStyle/>
          <a:p>
            <a:pPr algn="ctr">
              <a:defRPr/>
            </a:pPr>
            <a:r>
              <a:rPr lang="fr-BE" dirty="0" err="1" smtClean="0">
                <a:solidFill>
                  <a:schemeClr val="bg1"/>
                </a:solidFill>
                <a:cs typeface="+mn-cs"/>
              </a:rPr>
              <a:t>Gender</a:t>
            </a:r>
            <a:r>
              <a:rPr lang="fr-BE" dirty="0" smtClean="0">
                <a:solidFill>
                  <a:schemeClr val="bg1"/>
                </a:solidFill>
                <a:cs typeface="+mn-cs"/>
              </a:rPr>
              <a:t> </a:t>
            </a:r>
            <a:br>
              <a:rPr lang="fr-BE" dirty="0" smtClean="0">
                <a:solidFill>
                  <a:schemeClr val="bg1"/>
                </a:solidFill>
                <a:cs typeface="+mn-cs"/>
              </a:rPr>
            </a:br>
            <a:r>
              <a:rPr lang="fr-BE" dirty="0" smtClean="0">
                <a:solidFill>
                  <a:schemeClr val="bg1"/>
                </a:solidFill>
                <a:cs typeface="+mn-cs"/>
              </a:rPr>
              <a:t>and</a:t>
            </a:r>
            <a:br>
              <a:rPr lang="fr-BE" dirty="0" smtClean="0">
                <a:solidFill>
                  <a:schemeClr val="bg1"/>
                </a:solidFill>
                <a:cs typeface="+mn-cs"/>
              </a:rPr>
            </a:br>
            <a:r>
              <a:rPr lang="fr-BE" dirty="0" smtClean="0">
                <a:solidFill>
                  <a:schemeClr val="bg1"/>
                </a:solidFill>
                <a:cs typeface="+mn-cs"/>
              </a:rPr>
              <a:t> </a:t>
            </a:r>
            <a:r>
              <a:rPr lang="fr-BE" dirty="0" smtClean="0">
                <a:solidFill>
                  <a:schemeClr val="bg1"/>
                </a:solidFill>
              </a:rPr>
              <a:t>E</a:t>
            </a:r>
            <a:r>
              <a:rPr lang="fr-BE" dirty="0" smtClean="0">
                <a:solidFill>
                  <a:schemeClr val="bg1"/>
                </a:solidFill>
                <a:cs typeface="+mn-cs"/>
              </a:rPr>
              <a:t>quity</a:t>
            </a:r>
            <a:endParaRPr lang="fr-FR" dirty="0">
              <a:solidFill>
                <a:schemeClr val="bg1"/>
              </a:solidFill>
              <a:cs typeface="+mn-cs"/>
            </a:endParaRPr>
          </a:p>
        </p:txBody>
      </p:sp>
    </p:spTree>
    <p:extLst>
      <p:ext uri="{BB962C8B-B14F-4D97-AF65-F5344CB8AC3E}">
        <p14:creationId xmlns:p14="http://schemas.microsoft.com/office/powerpoint/2010/main" val="411753594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9144000" cy="584776"/>
          </a:xfrm>
          <a:prstGeom prst="rect">
            <a:avLst/>
          </a:prstGeom>
          <a:solidFill>
            <a:srgbClr val="CCFFCC"/>
          </a:solidFill>
        </p:spPr>
        <p:txBody>
          <a:bodyPr wrap="square">
            <a:spAutoFit/>
          </a:bodyPr>
          <a:lstStyle/>
          <a:p>
            <a:pPr algn="ctr">
              <a:defRPr/>
            </a:pPr>
            <a:r>
              <a:rPr lang="en-GB" sz="3200" b="1" dirty="0" smtClean="0">
                <a:solidFill>
                  <a:srgbClr val="FFC000"/>
                </a:solidFill>
                <a:latin typeface="+mj-lt"/>
              </a:rPr>
              <a:t>Health</a:t>
            </a:r>
            <a:r>
              <a:rPr lang="en-GB" sz="3200" b="1" dirty="0" smtClean="0">
                <a:solidFill>
                  <a:schemeClr val="accent4">
                    <a:lumMod val="75000"/>
                  </a:schemeClr>
                </a:solidFill>
                <a:latin typeface="+mj-lt"/>
              </a:rPr>
              <a:t> </a:t>
            </a:r>
            <a:r>
              <a:rPr lang="fr-FR" sz="2800" dirty="0" smtClean="0">
                <a:solidFill>
                  <a:schemeClr val="accent2"/>
                </a:solidFill>
                <a:sym typeface="Wingdings" pitchFamily="2" charset="2"/>
              </a:rPr>
              <a:t></a:t>
            </a:r>
            <a:r>
              <a:rPr lang="en-GB" sz="3200" b="1" dirty="0">
                <a:solidFill>
                  <a:schemeClr val="accent4">
                    <a:lumMod val="75000"/>
                  </a:schemeClr>
                </a:solidFill>
                <a:latin typeface="+mj-lt"/>
                <a:sym typeface="Wingdings" pitchFamily="2" charset="2"/>
              </a:rPr>
              <a:t> </a:t>
            </a:r>
            <a:r>
              <a:rPr lang="en-GB" sz="3200" b="1" dirty="0" smtClean="0">
                <a:solidFill>
                  <a:srgbClr val="FFC000"/>
                </a:solidFill>
                <a:latin typeface="+mj-lt"/>
                <a:sym typeface="Wingdings" pitchFamily="2" charset="2"/>
              </a:rPr>
              <a:t>n</a:t>
            </a:r>
            <a:r>
              <a:rPr lang="en-GB" sz="3200" b="1" dirty="0" smtClean="0">
                <a:solidFill>
                  <a:srgbClr val="FFC000"/>
                </a:solidFill>
                <a:latin typeface="+mj-lt"/>
              </a:rPr>
              <a:t>utrition links </a:t>
            </a:r>
            <a:endParaRPr lang="en-GB" sz="3200" b="1" dirty="0">
              <a:solidFill>
                <a:srgbClr val="FFC000"/>
              </a:solidFill>
              <a:latin typeface="+mj-lt"/>
            </a:endParaRPr>
          </a:p>
        </p:txBody>
      </p:sp>
      <p:sp>
        <p:nvSpPr>
          <p:cNvPr id="5" name="Espace réservé du contenu 4"/>
          <p:cNvSpPr>
            <a:spLocks noGrp="1"/>
          </p:cNvSpPr>
          <p:nvPr>
            <p:ph idx="1"/>
          </p:nvPr>
        </p:nvSpPr>
        <p:spPr>
          <a:xfrm>
            <a:off x="277395" y="836712"/>
            <a:ext cx="8892480" cy="6165304"/>
          </a:xfrm>
        </p:spPr>
        <p:txBody>
          <a:bodyPr>
            <a:normAutofit fontScale="92500" lnSpcReduction="10000"/>
          </a:bodyPr>
          <a:lstStyle/>
          <a:p>
            <a:pPr>
              <a:buFont typeface="Arial" charset="0"/>
              <a:buNone/>
              <a:defRPr/>
            </a:pPr>
            <a:endParaRPr lang="en-GB" sz="900" dirty="0" smtClean="0"/>
          </a:p>
          <a:p>
            <a:pPr>
              <a:buFont typeface="Wingdings" charset="0"/>
              <a:buChar char="à"/>
              <a:defRPr/>
            </a:pPr>
            <a:r>
              <a:rPr lang="fr-FR" sz="2800" dirty="0" err="1" smtClean="0">
                <a:sym typeface="Wingdings" pitchFamily="2" charset="2"/>
              </a:rPr>
              <a:t>Scale</a:t>
            </a:r>
            <a:r>
              <a:rPr lang="fr-FR" sz="2800" dirty="0" smtClean="0">
                <a:sym typeface="Wingdings" pitchFamily="2" charset="2"/>
              </a:rPr>
              <a:t> up the 10 nutrition-</a:t>
            </a:r>
            <a:r>
              <a:rPr lang="fr-FR" sz="2800" dirty="0" err="1" smtClean="0">
                <a:sym typeface="Wingdings" pitchFamily="2" charset="2"/>
              </a:rPr>
              <a:t>specific</a:t>
            </a:r>
            <a:r>
              <a:rPr lang="fr-FR" sz="2800" dirty="0" smtClean="0">
                <a:sym typeface="Wingdings" pitchFamily="2" charset="2"/>
              </a:rPr>
              <a:t>/</a:t>
            </a:r>
            <a:r>
              <a:rPr lang="fr-FR" sz="2800" dirty="0" err="1" smtClean="0">
                <a:sym typeface="Wingdings" pitchFamily="2" charset="2"/>
              </a:rPr>
              <a:t>evidence-based</a:t>
            </a:r>
            <a:r>
              <a:rPr lang="fr-FR" sz="2800" dirty="0" smtClean="0">
                <a:sym typeface="Wingdings" pitchFamily="2" charset="2"/>
              </a:rPr>
              <a:t> actions</a:t>
            </a:r>
          </a:p>
          <a:p>
            <a:pPr lvl="1">
              <a:buFont typeface="Arial"/>
              <a:buChar char="•"/>
              <a:defRPr/>
            </a:pPr>
            <a:r>
              <a:rPr lang="fr-FR" sz="2400" dirty="0" smtClean="0">
                <a:sym typeface="Wingdings" pitchFamily="2" charset="2"/>
              </a:rPr>
              <a:t>Optimum </a:t>
            </a:r>
            <a:r>
              <a:rPr lang="fr-FR" sz="2400" dirty="0" err="1" smtClean="0">
                <a:sym typeface="Wingdings" pitchFamily="2" charset="2"/>
              </a:rPr>
              <a:t>maternal</a:t>
            </a:r>
            <a:r>
              <a:rPr lang="fr-FR" sz="2400" dirty="0" smtClean="0">
                <a:sym typeface="Wingdings" pitchFamily="2" charset="2"/>
              </a:rPr>
              <a:t> nutrition </a:t>
            </a:r>
            <a:r>
              <a:rPr lang="fr-FR" sz="2400" dirty="0" err="1" smtClean="0">
                <a:sym typeface="Wingdings" pitchFamily="2" charset="2"/>
              </a:rPr>
              <a:t>during</a:t>
            </a:r>
            <a:r>
              <a:rPr lang="fr-FR" sz="2400" dirty="0" smtClean="0">
                <a:sym typeface="Wingdings" pitchFamily="2" charset="2"/>
              </a:rPr>
              <a:t> </a:t>
            </a:r>
            <a:r>
              <a:rPr lang="fr-FR" sz="2400" dirty="0" err="1" smtClean="0">
                <a:sym typeface="Wingdings" pitchFamily="2" charset="2"/>
              </a:rPr>
              <a:t>pregnancy</a:t>
            </a:r>
            <a:endParaRPr lang="fr-FR" sz="2400" dirty="0">
              <a:sym typeface="Wingdings" pitchFamily="2" charset="2"/>
            </a:endParaRPr>
          </a:p>
          <a:p>
            <a:pPr lvl="1">
              <a:buFont typeface="Arial"/>
              <a:buChar char="•"/>
              <a:defRPr/>
            </a:pPr>
            <a:r>
              <a:rPr lang="fr-FR" sz="2400" dirty="0" smtClean="0">
                <a:sym typeface="Wingdings" pitchFamily="2" charset="2"/>
              </a:rPr>
              <a:t>Infant and </a:t>
            </a:r>
            <a:r>
              <a:rPr lang="fr-FR" sz="2400" dirty="0" err="1" smtClean="0">
                <a:sym typeface="Wingdings" pitchFamily="2" charset="2"/>
              </a:rPr>
              <a:t>young</a:t>
            </a:r>
            <a:r>
              <a:rPr lang="fr-FR" sz="2400" dirty="0" smtClean="0">
                <a:sym typeface="Wingdings" pitchFamily="2" charset="2"/>
              </a:rPr>
              <a:t> </a:t>
            </a:r>
            <a:r>
              <a:rPr lang="fr-FR" sz="2400" dirty="0" err="1" smtClean="0">
                <a:sym typeface="Wingdings" pitchFamily="2" charset="2"/>
              </a:rPr>
              <a:t>child</a:t>
            </a:r>
            <a:r>
              <a:rPr lang="fr-FR" sz="2400" dirty="0" smtClean="0">
                <a:sym typeface="Wingdings" pitchFamily="2" charset="2"/>
              </a:rPr>
              <a:t> </a:t>
            </a:r>
            <a:r>
              <a:rPr lang="fr-FR" sz="2400" dirty="0" err="1" smtClean="0">
                <a:sym typeface="Wingdings" pitchFamily="2" charset="2"/>
              </a:rPr>
              <a:t>feeding</a:t>
            </a:r>
            <a:endParaRPr lang="fr-FR" sz="2400" dirty="0">
              <a:sym typeface="Wingdings" pitchFamily="2" charset="2"/>
            </a:endParaRPr>
          </a:p>
          <a:p>
            <a:pPr lvl="1">
              <a:buFont typeface="Arial"/>
              <a:buChar char="•"/>
              <a:defRPr/>
            </a:pPr>
            <a:r>
              <a:rPr lang="fr-FR" sz="2400" dirty="0" err="1" smtClean="0">
                <a:sym typeface="Wingdings" pitchFamily="2" charset="2"/>
              </a:rPr>
              <a:t>Micronutrient</a:t>
            </a:r>
            <a:r>
              <a:rPr lang="fr-FR" sz="2400" dirty="0" smtClean="0">
                <a:sym typeface="Wingdings" pitchFamily="2" charset="2"/>
              </a:rPr>
              <a:t> </a:t>
            </a:r>
            <a:r>
              <a:rPr lang="fr-FR" sz="2400" dirty="0" err="1" smtClean="0">
                <a:sym typeface="Wingdings" pitchFamily="2" charset="2"/>
              </a:rPr>
              <a:t>supplementation</a:t>
            </a:r>
            <a:r>
              <a:rPr lang="fr-FR" sz="2400" dirty="0" smtClean="0">
                <a:sym typeface="Wingdings" pitchFamily="2" charset="2"/>
              </a:rPr>
              <a:t> in </a:t>
            </a:r>
            <a:r>
              <a:rPr lang="fr-FR" sz="2400" dirty="0" err="1" smtClean="0">
                <a:sym typeface="Wingdings" pitchFamily="2" charset="2"/>
              </a:rPr>
              <a:t>children</a:t>
            </a:r>
            <a:r>
              <a:rPr lang="fr-FR" sz="2400" dirty="0" smtClean="0">
                <a:sym typeface="Wingdings" pitchFamily="2" charset="2"/>
              </a:rPr>
              <a:t> </a:t>
            </a:r>
            <a:r>
              <a:rPr lang="fr-FR" sz="2400" dirty="0" err="1" smtClean="0">
                <a:sym typeface="Wingdings" pitchFamily="2" charset="2"/>
              </a:rPr>
              <a:t>at</a:t>
            </a:r>
            <a:r>
              <a:rPr lang="fr-FR" sz="2400" dirty="0" smtClean="0">
                <a:sym typeface="Wingdings" pitchFamily="2" charset="2"/>
              </a:rPr>
              <a:t> </a:t>
            </a:r>
            <a:r>
              <a:rPr lang="fr-FR" sz="2400" dirty="0" err="1" smtClean="0">
                <a:sym typeface="Wingdings" pitchFamily="2" charset="2"/>
              </a:rPr>
              <a:t>risk</a:t>
            </a:r>
            <a:endParaRPr lang="fr-FR" sz="2400" dirty="0">
              <a:sym typeface="Wingdings" pitchFamily="2" charset="2"/>
            </a:endParaRPr>
          </a:p>
          <a:p>
            <a:pPr lvl="1">
              <a:buFont typeface="Arial"/>
              <a:buChar char="•"/>
              <a:defRPr/>
            </a:pPr>
            <a:r>
              <a:rPr lang="fr-FR" sz="2400" dirty="0" smtClean="0">
                <a:sym typeface="Wingdings" pitchFamily="2" charset="2"/>
              </a:rPr>
              <a:t>Management of acute malnutrition</a:t>
            </a:r>
          </a:p>
          <a:p>
            <a:pPr marL="457200" lvl="1" indent="0">
              <a:buNone/>
              <a:defRPr/>
            </a:pPr>
            <a:endParaRPr lang="fr-FR" sz="900" dirty="0" smtClean="0">
              <a:sym typeface="Wingdings" pitchFamily="2" charset="2"/>
            </a:endParaRPr>
          </a:p>
          <a:p>
            <a:pPr>
              <a:buFont typeface="Wingdings" charset="0"/>
              <a:buChar char="à"/>
              <a:defRPr/>
            </a:pPr>
            <a:r>
              <a:rPr lang="fr-FR" sz="2800" dirty="0" smtClean="0">
                <a:sym typeface="Wingdings" pitchFamily="2" charset="2"/>
              </a:rPr>
              <a:t> Support nutrition-sensitive actions </a:t>
            </a:r>
            <a:r>
              <a:rPr lang="fr-FR" sz="2800" dirty="0" err="1" smtClean="0">
                <a:sym typeface="Wingdings" pitchFamily="2" charset="2"/>
              </a:rPr>
              <a:t>under</a:t>
            </a:r>
            <a:r>
              <a:rPr lang="fr-FR" sz="2800" dirty="0" smtClean="0">
                <a:sym typeface="Wingdings" pitchFamily="2" charset="2"/>
              </a:rPr>
              <a:t> </a:t>
            </a:r>
            <a:r>
              <a:rPr lang="fr-FR" sz="2800" dirty="0" err="1" smtClean="0">
                <a:sym typeface="Wingdings" pitchFamily="2" charset="2"/>
              </a:rPr>
              <a:t>health</a:t>
            </a:r>
            <a:endParaRPr lang="fr-FR" sz="2800" dirty="0" smtClean="0">
              <a:sym typeface="Wingdings" pitchFamily="2" charset="2"/>
            </a:endParaRPr>
          </a:p>
          <a:p>
            <a:pPr lvl="1">
              <a:buFont typeface="Arial"/>
              <a:buChar char="•"/>
              <a:defRPr/>
            </a:pPr>
            <a:r>
              <a:rPr lang="fr-FR" sz="2400" dirty="0" smtClean="0">
                <a:sym typeface="Wingdings" pitchFamily="2" charset="2"/>
              </a:rPr>
              <a:t>vaccination </a:t>
            </a:r>
            <a:r>
              <a:rPr lang="fr-FR" sz="2400" dirty="0" err="1" smtClean="0">
                <a:sym typeface="Wingdings" pitchFamily="2" charset="2"/>
              </a:rPr>
              <a:t>campaigns</a:t>
            </a:r>
            <a:endParaRPr lang="fr-FR" sz="2400" dirty="0" smtClean="0">
              <a:sym typeface="Wingdings" pitchFamily="2" charset="2"/>
            </a:endParaRPr>
          </a:p>
          <a:p>
            <a:pPr lvl="1">
              <a:buFont typeface="Arial"/>
              <a:buChar char="•"/>
              <a:defRPr/>
            </a:pPr>
            <a:r>
              <a:rPr lang="fr-FR" sz="2400" dirty="0" smtClean="0">
                <a:sym typeface="Wingdings" pitchFamily="2" charset="2"/>
              </a:rPr>
              <a:t>malaria </a:t>
            </a:r>
            <a:r>
              <a:rPr lang="fr-FR" sz="2400" dirty="0" err="1" smtClean="0">
                <a:sym typeface="Wingdings" pitchFamily="2" charset="2"/>
              </a:rPr>
              <a:t>prevention</a:t>
            </a:r>
            <a:endParaRPr lang="fr-FR" sz="2400" dirty="0" smtClean="0">
              <a:sym typeface="Wingdings" pitchFamily="2" charset="2"/>
            </a:endParaRPr>
          </a:p>
          <a:p>
            <a:pPr lvl="1">
              <a:buFont typeface="Arial"/>
              <a:buChar char="•"/>
              <a:defRPr/>
            </a:pPr>
            <a:r>
              <a:rPr lang="fr-FR" sz="2400" dirty="0" err="1" smtClean="0">
                <a:sym typeface="Wingdings" pitchFamily="2" charset="2"/>
              </a:rPr>
              <a:t>maternal</a:t>
            </a:r>
            <a:r>
              <a:rPr lang="fr-FR" sz="2400" dirty="0" smtClean="0">
                <a:sym typeface="Wingdings" pitchFamily="2" charset="2"/>
              </a:rPr>
              <a:t> </a:t>
            </a:r>
            <a:r>
              <a:rPr lang="fr-FR" sz="2400" dirty="0" err="1" smtClean="0">
                <a:sym typeface="Wingdings" pitchFamily="2" charset="2"/>
              </a:rPr>
              <a:t>health</a:t>
            </a:r>
            <a:endParaRPr lang="fr-FR" sz="2400" dirty="0" smtClean="0">
              <a:sym typeface="Wingdings" pitchFamily="2" charset="2"/>
            </a:endParaRPr>
          </a:p>
          <a:p>
            <a:pPr marL="457200" lvl="1" indent="0">
              <a:buNone/>
              <a:defRPr/>
            </a:pPr>
            <a:endParaRPr lang="fr-FR" sz="900" dirty="0">
              <a:sym typeface="Wingdings" pitchFamily="2" charset="2"/>
            </a:endParaRPr>
          </a:p>
          <a:p>
            <a:pPr>
              <a:buFont typeface="Wingdings" charset="0"/>
              <a:buChar char="à"/>
              <a:defRPr/>
            </a:pPr>
            <a:r>
              <a:rPr lang="fr-FR" sz="2800" dirty="0">
                <a:sym typeface="Wingdings" pitchFamily="2" charset="2"/>
              </a:rPr>
              <a:t> Support </a:t>
            </a:r>
            <a:r>
              <a:rPr lang="fr-FR" sz="2800" dirty="0" err="1">
                <a:sym typeface="Wingdings" pitchFamily="2" charset="2"/>
              </a:rPr>
              <a:t>overall</a:t>
            </a:r>
            <a:r>
              <a:rPr lang="fr-FR" sz="2800" dirty="0">
                <a:sym typeface="Wingdings" pitchFamily="2" charset="2"/>
              </a:rPr>
              <a:t> </a:t>
            </a:r>
            <a:r>
              <a:rPr lang="fr-FR" sz="2800" dirty="0" err="1">
                <a:sym typeface="Wingdings" pitchFamily="2" charset="2"/>
              </a:rPr>
              <a:t>health</a:t>
            </a:r>
            <a:r>
              <a:rPr lang="fr-FR" sz="2800" dirty="0">
                <a:sym typeface="Wingdings" pitchFamily="2" charset="2"/>
              </a:rPr>
              <a:t> system</a:t>
            </a:r>
          </a:p>
          <a:p>
            <a:pPr lvl="1">
              <a:buFont typeface="Arial"/>
              <a:buChar char="•"/>
              <a:defRPr/>
            </a:pPr>
            <a:r>
              <a:rPr lang="fr-FR" sz="2400" dirty="0" err="1">
                <a:sym typeface="Wingdings" pitchFamily="2" charset="2"/>
              </a:rPr>
              <a:t>Primary</a:t>
            </a:r>
            <a:r>
              <a:rPr lang="fr-FR" sz="2400" dirty="0">
                <a:sym typeface="Wingdings" pitchFamily="2" charset="2"/>
              </a:rPr>
              <a:t> </a:t>
            </a:r>
            <a:r>
              <a:rPr lang="fr-FR" sz="2400" dirty="0" err="1">
                <a:sym typeface="Wingdings" pitchFamily="2" charset="2"/>
              </a:rPr>
              <a:t>health</a:t>
            </a:r>
            <a:r>
              <a:rPr lang="fr-FR" sz="2400" dirty="0">
                <a:sym typeface="Wingdings" pitchFamily="2" charset="2"/>
              </a:rPr>
              <a:t> care</a:t>
            </a:r>
          </a:p>
          <a:p>
            <a:pPr lvl="1">
              <a:buFont typeface="Arial"/>
              <a:buChar char="•"/>
              <a:defRPr/>
            </a:pPr>
            <a:r>
              <a:rPr lang="fr-FR" sz="2400" dirty="0" err="1">
                <a:sym typeface="Wingdings" pitchFamily="2" charset="2"/>
              </a:rPr>
              <a:t>Health</a:t>
            </a:r>
            <a:r>
              <a:rPr lang="fr-FR" sz="2400" dirty="0">
                <a:sym typeface="Wingdings" pitchFamily="2" charset="2"/>
              </a:rPr>
              <a:t> information </a:t>
            </a:r>
            <a:r>
              <a:rPr lang="fr-FR" sz="2400" dirty="0" err="1">
                <a:sym typeface="Wingdings" pitchFamily="2" charset="2"/>
              </a:rPr>
              <a:t>systems</a:t>
            </a:r>
            <a:endParaRPr lang="fr-FR" sz="2400" dirty="0">
              <a:sym typeface="Wingdings" pitchFamily="2" charset="2"/>
            </a:endParaRPr>
          </a:p>
          <a:p>
            <a:pPr lvl="1">
              <a:buFont typeface="Arial"/>
              <a:buChar char="•"/>
              <a:defRPr/>
            </a:pPr>
            <a:r>
              <a:rPr lang="fr-FR" sz="2400" dirty="0" err="1">
                <a:sym typeface="Wingdings" pitchFamily="2" charset="2"/>
              </a:rPr>
              <a:t>Advocacy</a:t>
            </a:r>
            <a:r>
              <a:rPr lang="fr-FR" sz="2400" dirty="0">
                <a:sym typeface="Wingdings" pitchFamily="2" charset="2"/>
              </a:rPr>
              <a:t> and </a:t>
            </a:r>
            <a:r>
              <a:rPr lang="fr-FR" sz="2400" dirty="0" err="1">
                <a:sym typeface="Wingdings" pitchFamily="2" charset="2"/>
              </a:rPr>
              <a:t>policy</a:t>
            </a:r>
            <a:r>
              <a:rPr lang="fr-FR" sz="2400" dirty="0">
                <a:sym typeface="Wingdings" pitchFamily="2" charset="2"/>
              </a:rPr>
              <a:t> </a:t>
            </a:r>
            <a:r>
              <a:rPr lang="fr-FR" sz="2400" dirty="0" err="1">
                <a:sym typeface="Wingdings" pitchFamily="2" charset="2"/>
              </a:rPr>
              <a:t>development</a:t>
            </a:r>
            <a:endParaRPr lang="fr-FR" sz="2400" dirty="0">
              <a:sym typeface="Wingdings" pitchFamily="2" charset="2"/>
            </a:endParaRPr>
          </a:p>
          <a:p>
            <a:pPr lvl="1">
              <a:buFont typeface="Arial"/>
              <a:buChar char="•"/>
              <a:defRPr/>
            </a:pPr>
            <a:r>
              <a:rPr lang="fr-FR" sz="2400" dirty="0" err="1">
                <a:sym typeface="Wingdings" pitchFamily="2" charset="2"/>
              </a:rPr>
              <a:t>Capacity</a:t>
            </a:r>
            <a:r>
              <a:rPr lang="fr-FR" sz="2400" dirty="0">
                <a:sym typeface="Wingdings" pitchFamily="2" charset="2"/>
              </a:rPr>
              <a:t> </a:t>
            </a:r>
            <a:r>
              <a:rPr lang="fr-FR" sz="2400" dirty="0" err="1">
                <a:sym typeface="Wingdings" pitchFamily="2" charset="2"/>
              </a:rPr>
              <a:t>development</a:t>
            </a:r>
            <a:endParaRPr lang="fr-FR" sz="2400" dirty="0">
              <a:sym typeface="Wingdings" pitchFamily="2" charset="2"/>
            </a:endParaRPr>
          </a:p>
          <a:p>
            <a:pPr marL="457200" lvl="1" indent="0">
              <a:buNone/>
              <a:defRPr/>
            </a:pPr>
            <a:endParaRPr lang="fr-FR" sz="900" dirty="0">
              <a:sym typeface="Wingdings" pitchFamily="2" charset="2"/>
            </a:endParaRPr>
          </a:p>
        </p:txBody>
      </p:sp>
    </p:spTree>
    <p:extLst>
      <p:ext uri="{BB962C8B-B14F-4D97-AF65-F5344CB8AC3E}">
        <p14:creationId xmlns:p14="http://schemas.microsoft.com/office/powerpoint/2010/main" val="1485518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4" end="1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5" end="1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9144000" cy="584776"/>
          </a:xfrm>
          <a:prstGeom prst="rect">
            <a:avLst/>
          </a:prstGeom>
          <a:solidFill>
            <a:srgbClr val="CCFFCC"/>
          </a:solidFill>
        </p:spPr>
        <p:txBody>
          <a:bodyPr wrap="square">
            <a:spAutoFit/>
          </a:bodyPr>
          <a:lstStyle/>
          <a:p>
            <a:pPr algn="ctr">
              <a:defRPr/>
            </a:pPr>
            <a:r>
              <a:rPr lang="en-GB" sz="3200" b="1" dirty="0" err="1" smtClean="0">
                <a:solidFill>
                  <a:srgbClr val="FFC000"/>
                </a:solidFill>
                <a:latin typeface="+mj-lt"/>
              </a:rPr>
              <a:t>Watsan</a:t>
            </a:r>
            <a:r>
              <a:rPr lang="en-GB" sz="3200" b="1" dirty="0" smtClean="0">
                <a:solidFill>
                  <a:schemeClr val="accent4">
                    <a:lumMod val="75000"/>
                  </a:schemeClr>
                </a:solidFill>
                <a:latin typeface="+mj-lt"/>
              </a:rPr>
              <a:t> </a:t>
            </a:r>
            <a:r>
              <a:rPr lang="fr-FR" sz="2800" dirty="0" smtClean="0">
                <a:solidFill>
                  <a:schemeClr val="accent2"/>
                </a:solidFill>
                <a:sym typeface="Wingdings" pitchFamily="2" charset="2"/>
              </a:rPr>
              <a:t></a:t>
            </a:r>
            <a:r>
              <a:rPr lang="en-GB" sz="3200" b="1" dirty="0">
                <a:solidFill>
                  <a:schemeClr val="accent4">
                    <a:lumMod val="75000"/>
                  </a:schemeClr>
                </a:solidFill>
                <a:latin typeface="+mj-lt"/>
                <a:sym typeface="Wingdings" pitchFamily="2" charset="2"/>
              </a:rPr>
              <a:t> </a:t>
            </a:r>
            <a:r>
              <a:rPr lang="en-GB" sz="3200" b="1" dirty="0" smtClean="0">
                <a:solidFill>
                  <a:srgbClr val="FFC000"/>
                </a:solidFill>
                <a:latin typeface="+mj-lt"/>
              </a:rPr>
              <a:t>nutrition links </a:t>
            </a:r>
            <a:endParaRPr lang="en-GB" sz="3200" b="1" dirty="0">
              <a:solidFill>
                <a:srgbClr val="FFC000"/>
              </a:solidFill>
              <a:latin typeface="+mj-lt"/>
            </a:endParaRPr>
          </a:p>
        </p:txBody>
      </p:sp>
      <p:sp>
        <p:nvSpPr>
          <p:cNvPr id="5" name="Espace réservé du contenu 4"/>
          <p:cNvSpPr>
            <a:spLocks noGrp="1"/>
          </p:cNvSpPr>
          <p:nvPr>
            <p:ph idx="1"/>
          </p:nvPr>
        </p:nvSpPr>
        <p:spPr>
          <a:xfrm>
            <a:off x="179512" y="1600204"/>
            <a:ext cx="8964488" cy="4853132"/>
          </a:xfrm>
        </p:spPr>
        <p:txBody>
          <a:bodyPr>
            <a:normAutofit/>
          </a:bodyPr>
          <a:lstStyle/>
          <a:p>
            <a:pPr marL="0" indent="0" algn="ctr">
              <a:buNone/>
              <a:defRPr/>
            </a:pPr>
            <a:r>
              <a:rPr lang="en-GB" sz="2200" dirty="0" smtClean="0">
                <a:solidFill>
                  <a:srgbClr val="FF6600"/>
                </a:solidFill>
              </a:rPr>
              <a:t>Some of the most significant nutritional gains are through investing in sanitation and hygiene promotion to prevent diarrhoea and other enteric diseases</a:t>
            </a:r>
          </a:p>
          <a:p>
            <a:pPr marL="0" indent="0">
              <a:buNone/>
              <a:defRPr/>
            </a:pPr>
            <a:endParaRPr lang="en-GB" sz="1100" dirty="0"/>
          </a:p>
          <a:p>
            <a:pPr marL="0" indent="0">
              <a:buNone/>
              <a:defRPr/>
            </a:pPr>
            <a:r>
              <a:rPr lang="en-GB" sz="2400" dirty="0" smtClean="0">
                <a:solidFill>
                  <a:srgbClr val="3366FF"/>
                </a:solidFill>
              </a:rPr>
              <a:t>Entry points include:</a:t>
            </a:r>
          </a:p>
          <a:p>
            <a:pPr marL="0" indent="0">
              <a:buNone/>
              <a:defRPr/>
            </a:pPr>
            <a:endParaRPr lang="en-GB" sz="800" dirty="0" smtClean="0">
              <a:solidFill>
                <a:srgbClr val="3366FF"/>
              </a:solidFill>
            </a:endParaRPr>
          </a:p>
          <a:p>
            <a:pPr>
              <a:defRPr/>
            </a:pPr>
            <a:r>
              <a:rPr lang="en-GB" sz="2000" dirty="0" smtClean="0"/>
              <a:t>Water/sanitation/hygiene policies and programmes</a:t>
            </a:r>
            <a:endParaRPr lang="fr-FR" sz="2000" dirty="0" smtClean="0"/>
          </a:p>
          <a:p>
            <a:pPr>
              <a:defRPr/>
            </a:pPr>
            <a:r>
              <a:rPr lang="en-GB" sz="2000" dirty="0" smtClean="0"/>
              <a:t>Health care and hygiene promotion</a:t>
            </a:r>
          </a:p>
          <a:p>
            <a:pPr>
              <a:defRPr/>
            </a:pPr>
            <a:r>
              <a:rPr lang="en-GB" sz="2000" dirty="0" smtClean="0"/>
              <a:t>Infrastructure (water and sanitation treatment)</a:t>
            </a:r>
          </a:p>
          <a:p>
            <a:pPr>
              <a:defRPr/>
            </a:pPr>
            <a:r>
              <a:rPr lang="en-GB" sz="2000" dirty="0" smtClean="0"/>
              <a:t>Reducing inequalities in access to water</a:t>
            </a:r>
          </a:p>
          <a:p>
            <a:pPr>
              <a:defRPr/>
            </a:pPr>
            <a:r>
              <a:rPr lang="en-GB" sz="2000" dirty="0" smtClean="0"/>
              <a:t>Regulations to ensure water quality and efficiency</a:t>
            </a:r>
          </a:p>
          <a:p>
            <a:pPr>
              <a:defRPr/>
            </a:pPr>
            <a:r>
              <a:rPr lang="en-GB" sz="2000" dirty="0" smtClean="0"/>
              <a:t>Reducing load on women (time demands, physical burden of collecting water; protection risks; ability to care for children</a:t>
            </a:r>
          </a:p>
        </p:txBody>
      </p:sp>
    </p:spTree>
    <p:extLst>
      <p:ext uri="{BB962C8B-B14F-4D97-AF65-F5344CB8AC3E}">
        <p14:creationId xmlns:p14="http://schemas.microsoft.com/office/powerpoint/2010/main" val="1455281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9144000" cy="584776"/>
          </a:xfrm>
          <a:prstGeom prst="rect">
            <a:avLst/>
          </a:prstGeom>
          <a:solidFill>
            <a:srgbClr val="CCFFCC"/>
          </a:solidFill>
        </p:spPr>
        <p:txBody>
          <a:bodyPr wrap="square">
            <a:spAutoFit/>
          </a:bodyPr>
          <a:lstStyle/>
          <a:p>
            <a:pPr algn="ctr">
              <a:defRPr/>
            </a:pPr>
            <a:r>
              <a:rPr lang="en-GB" sz="3200" b="1" dirty="0" smtClean="0">
                <a:solidFill>
                  <a:srgbClr val="FFC000"/>
                </a:solidFill>
                <a:latin typeface="+mj-lt"/>
              </a:rPr>
              <a:t>Education</a:t>
            </a:r>
            <a:r>
              <a:rPr lang="en-GB" sz="3200" b="1" dirty="0" smtClean="0">
                <a:solidFill>
                  <a:schemeClr val="accent4">
                    <a:lumMod val="75000"/>
                  </a:schemeClr>
                </a:solidFill>
                <a:latin typeface="+mj-lt"/>
              </a:rPr>
              <a:t> </a:t>
            </a:r>
            <a:r>
              <a:rPr lang="fr-FR" sz="2800" dirty="0" smtClean="0">
                <a:solidFill>
                  <a:schemeClr val="accent2"/>
                </a:solidFill>
                <a:sym typeface="Wingdings" pitchFamily="2" charset="2"/>
              </a:rPr>
              <a:t></a:t>
            </a:r>
            <a:r>
              <a:rPr lang="en-GB" sz="3200" b="1" dirty="0">
                <a:solidFill>
                  <a:schemeClr val="accent4">
                    <a:lumMod val="75000"/>
                  </a:schemeClr>
                </a:solidFill>
                <a:latin typeface="+mj-lt"/>
                <a:sym typeface="Wingdings" pitchFamily="2" charset="2"/>
              </a:rPr>
              <a:t> </a:t>
            </a:r>
            <a:r>
              <a:rPr lang="en-GB" sz="3200" b="1" dirty="0" smtClean="0">
                <a:solidFill>
                  <a:srgbClr val="FFC000"/>
                </a:solidFill>
                <a:latin typeface="+mj-lt"/>
              </a:rPr>
              <a:t>nutrition links </a:t>
            </a:r>
            <a:endParaRPr lang="en-GB" sz="3200" b="1" dirty="0">
              <a:solidFill>
                <a:srgbClr val="FFC000"/>
              </a:solidFill>
              <a:latin typeface="+mj-lt"/>
            </a:endParaRPr>
          </a:p>
        </p:txBody>
      </p:sp>
      <p:sp>
        <p:nvSpPr>
          <p:cNvPr id="5" name="Espace réservé du contenu 4"/>
          <p:cNvSpPr>
            <a:spLocks noGrp="1"/>
          </p:cNvSpPr>
          <p:nvPr>
            <p:ph idx="1"/>
          </p:nvPr>
        </p:nvSpPr>
        <p:spPr>
          <a:xfrm>
            <a:off x="251520" y="1052736"/>
            <a:ext cx="8435280" cy="5805264"/>
          </a:xfrm>
        </p:spPr>
        <p:txBody>
          <a:bodyPr>
            <a:normAutofit fontScale="92500"/>
          </a:bodyPr>
          <a:lstStyle/>
          <a:p>
            <a:pPr marL="0" indent="0">
              <a:buNone/>
              <a:defRPr/>
            </a:pPr>
            <a:r>
              <a:rPr lang="fr-FR" sz="2400" dirty="0" smtClean="0">
                <a:solidFill>
                  <a:srgbClr val="FF6600"/>
                </a:solidFill>
              </a:rPr>
              <a:t>Survey </a:t>
            </a:r>
            <a:r>
              <a:rPr lang="fr-FR" sz="2400" dirty="0" err="1" smtClean="0">
                <a:solidFill>
                  <a:srgbClr val="FF6600"/>
                </a:solidFill>
              </a:rPr>
              <a:t>results</a:t>
            </a:r>
            <a:r>
              <a:rPr lang="fr-FR" sz="2400" dirty="0" smtClean="0">
                <a:solidFill>
                  <a:srgbClr val="FF6600"/>
                </a:solidFill>
              </a:rPr>
              <a:t> </a:t>
            </a:r>
            <a:r>
              <a:rPr lang="fr-FR" sz="2400" dirty="0" err="1" smtClean="0">
                <a:solidFill>
                  <a:srgbClr val="FF6600"/>
                </a:solidFill>
              </a:rPr>
              <a:t>demonstrate</a:t>
            </a:r>
            <a:r>
              <a:rPr lang="fr-FR" sz="2400" dirty="0" smtClean="0">
                <a:solidFill>
                  <a:srgbClr val="FF6600"/>
                </a:solidFill>
              </a:rPr>
              <a:t> a </a:t>
            </a:r>
            <a:r>
              <a:rPr lang="fr-FR" sz="2400" dirty="0" err="1" smtClean="0">
                <a:solidFill>
                  <a:srgbClr val="FF6600"/>
                </a:solidFill>
              </a:rPr>
              <a:t>much</a:t>
            </a:r>
            <a:r>
              <a:rPr lang="fr-FR" sz="2400" dirty="0" smtClean="0">
                <a:solidFill>
                  <a:srgbClr val="FF6600"/>
                </a:solidFill>
              </a:rPr>
              <a:t> </a:t>
            </a:r>
            <a:r>
              <a:rPr lang="fr-FR" sz="2400" dirty="0" err="1" smtClean="0">
                <a:solidFill>
                  <a:srgbClr val="FF6600"/>
                </a:solidFill>
              </a:rPr>
              <a:t>lower</a:t>
            </a:r>
            <a:r>
              <a:rPr lang="fr-FR" sz="2400" dirty="0" smtClean="0">
                <a:solidFill>
                  <a:srgbClr val="FF6600"/>
                </a:solidFill>
              </a:rPr>
              <a:t> </a:t>
            </a:r>
            <a:r>
              <a:rPr lang="fr-FR" sz="2400" dirty="0" err="1" smtClean="0">
                <a:solidFill>
                  <a:srgbClr val="FF6600"/>
                </a:solidFill>
              </a:rPr>
              <a:t>prevalence</a:t>
            </a:r>
            <a:r>
              <a:rPr lang="fr-FR" sz="2400" dirty="0" smtClean="0">
                <a:solidFill>
                  <a:srgbClr val="FF6600"/>
                </a:solidFill>
              </a:rPr>
              <a:t> of </a:t>
            </a:r>
            <a:r>
              <a:rPr lang="fr-FR" sz="2400" dirty="0" err="1" smtClean="0">
                <a:solidFill>
                  <a:srgbClr val="FF6600"/>
                </a:solidFill>
              </a:rPr>
              <a:t>undernutrition</a:t>
            </a:r>
            <a:r>
              <a:rPr lang="fr-FR" sz="2400" dirty="0" smtClean="0">
                <a:solidFill>
                  <a:srgbClr val="FF6600"/>
                </a:solidFill>
              </a:rPr>
              <a:t> </a:t>
            </a:r>
            <a:r>
              <a:rPr lang="fr-FR" sz="2400" dirty="0" err="1" smtClean="0">
                <a:solidFill>
                  <a:srgbClr val="FF6600"/>
                </a:solidFill>
              </a:rPr>
              <a:t>amongst</a:t>
            </a:r>
            <a:r>
              <a:rPr lang="fr-FR" sz="2400" dirty="0" smtClean="0">
                <a:solidFill>
                  <a:srgbClr val="FF6600"/>
                </a:solidFill>
              </a:rPr>
              <a:t> </a:t>
            </a:r>
            <a:r>
              <a:rPr lang="fr-FR" sz="2400" dirty="0" err="1" smtClean="0">
                <a:solidFill>
                  <a:srgbClr val="FF6600"/>
                </a:solidFill>
              </a:rPr>
              <a:t>children</a:t>
            </a:r>
            <a:r>
              <a:rPr lang="fr-FR" sz="2400" dirty="0" smtClean="0">
                <a:solidFill>
                  <a:srgbClr val="FF6600"/>
                </a:solidFill>
              </a:rPr>
              <a:t> </a:t>
            </a:r>
            <a:r>
              <a:rPr lang="fr-FR" sz="2400" dirty="0" err="1" smtClean="0">
                <a:solidFill>
                  <a:srgbClr val="FF6600"/>
                </a:solidFill>
              </a:rPr>
              <a:t>whose</a:t>
            </a:r>
            <a:r>
              <a:rPr lang="fr-FR" sz="2400" dirty="0" smtClean="0">
                <a:solidFill>
                  <a:srgbClr val="FF6600"/>
                </a:solidFill>
              </a:rPr>
              <a:t> </a:t>
            </a:r>
            <a:r>
              <a:rPr lang="fr-FR" sz="2400" dirty="0" err="1" smtClean="0">
                <a:solidFill>
                  <a:srgbClr val="FF6600"/>
                </a:solidFill>
              </a:rPr>
              <a:t>mothers</a:t>
            </a:r>
            <a:r>
              <a:rPr lang="fr-FR" sz="2400" dirty="0" smtClean="0">
                <a:solidFill>
                  <a:srgbClr val="FF6600"/>
                </a:solidFill>
              </a:rPr>
              <a:t> </a:t>
            </a:r>
            <a:r>
              <a:rPr lang="fr-FR" sz="2400" dirty="0" err="1" smtClean="0">
                <a:solidFill>
                  <a:srgbClr val="FF6600"/>
                </a:solidFill>
              </a:rPr>
              <a:t>attended</a:t>
            </a:r>
            <a:r>
              <a:rPr lang="fr-FR" sz="2400" dirty="0" smtClean="0">
                <a:solidFill>
                  <a:srgbClr val="FF6600"/>
                </a:solidFill>
              </a:rPr>
              <a:t> </a:t>
            </a:r>
            <a:r>
              <a:rPr lang="fr-FR" sz="2400" dirty="0" err="1" smtClean="0">
                <a:solidFill>
                  <a:srgbClr val="FF6600"/>
                </a:solidFill>
              </a:rPr>
              <a:t>school</a:t>
            </a:r>
            <a:r>
              <a:rPr lang="fr-FR" sz="2400" dirty="0" smtClean="0">
                <a:solidFill>
                  <a:srgbClr val="FF6600"/>
                </a:solidFill>
              </a:rPr>
              <a:t> </a:t>
            </a:r>
            <a:r>
              <a:rPr lang="fr-FR" sz="2400" dirty="0" err="1" smtClean="0">
                <a:solidFill>
                  <a:srgbClr val="FF6600"/>
                </a:solidFill>
              </a:rPr>
              <a:t>compared</a:t>
            </a:r>
            <a:r>
              <a:rPr lang="fr-FR" sz="2400" dirty="0" smtClean="0">
                <a:solidFill>
                  <a:srgbClr val="FF6600"/>
                </a:solidFill>
              </a:rPr>
              <a:t> </a:t>
            </a:r>
            <a:r>
              <a:rPr lang="fr-FR" sz="2400" dirty="0" err="1" smtClean="0">
                <a:solidFill>
                  <a:srgbClr val="FF6600"/>
                </a:solidFill>
              </a:rPr>
              <a:t>with</a:t>
            </a:r>
            <a:r>
              <a:rPr lang="fr-FR" sz="2400" dirty="0" smtClean="0">
                <a:solidFill>
                  <a:srgbClr val="FF6600"/>
                </a:solidFill>
              </a:rPr>
              <a:t> </a:t>
            </a:r>
            <a:r>
              <a:rPr lang="fr-FR" sz="2400" dirty="0" err="1" smtClean="0">
                <a:solidFill>
                  <a:srgbClr val="FF6600"/>
                </a:solidFill>
              </a:rPr>
              <a:t>those</a:t>
            </a:r>
            <a:r>
              <a:rPr lang="fr-FR" sz="2400" dirty="0" smtClean="0">
                <a:solidFill>
                  <a:srgbClr val="FF6600"/>
                </a:solidFill>
              </a:rPr>
              <a:t> </a:t>
            </a:r>
            <a:r>
              <a:rPr lang="fr-FR" sz="2400" dirty="0" err="1" smtClean="0">
                <a:solidFill>
                  <a:srgbClr val="FF6600"/>
                </a:solidFill>
              </a:rPr>
              <a:t>with</a:t>
            </a:r>
            <a:r>
              <a:rPr lang="fr-FR" sz="2400" dirty="0" smtClean="0">
                <a:solidFill>
                  <a:srgbClr val="FF6600"/>
                </a:solidFill>
              </a:rPr>
              <a:t> no </a:t>
            </a:r>
            <a:r>
              <a:rPr lang="fr-FR" sz="2400" dirty="0" err="1" smtClean="0">
                <a:solidFill>
                  <a:srgbClr val="FF6600"/>
                </a:solidFill>
              </a:rPr>
              <a:t>schooling</a:t>
            </a:r>
            <a:r>
              <a:rPr lang="fr-FR" sz="2400" dirty="0" smtClean="0">
                <a:solidFill>
                  <a:srgbClr val="FF6600"/>
                </a:solidFill>
              </a:rPr>
              <a:t> (2.5 x </a:t>
            </a:r>
            <a:r>
              <a:rPr lang="fr-FR" sz="2400" dirty="0" err="1" smtClean="0">
                <a:solidFill>
                  <a:srgbClr val="FF6600"/>
                </a:solidFill>
              </a:rPr>
              <a:t>lower</a:t>
            </a:r>
            <a:r>
              <a:rPr lang="fr-FR" sz="2400" dirty="0" smtClean="0">
                <a:solidFill>
                  <a:srgbClr val="FF6600"/>
                </a:solidFill>
              </a:rPr>
              <a:t> in Burundi; 4 x </a:t>
            </a:r>
            <a:r>
              <a:rPr lang="fr-FR" sz="2400" dirty="0" err="1" smtClean="0">
                <a:solidFill>
                  <a:srgbClr val="FF6600"/>
                </a:solidFill>
              </a:rPr>
              <a:t>lower</a:t>
            </a:r>
            <a:r>
              <a:rPr lang="fr-FR" sz="2400" dirty="0" smtClean="0">
                <a:solidFill>
                  <a:srgbClr val="FF6600"/>
                </a:solidFill>
              </a:rPr>
              <a:t> in Niger)</a:t>
            </a:r>
          </a:p>
          <a:p>
            <a:pPr marL="0" indent="0">
              <a:buNone/>
              <a:defRPr/>
            </a:pPr>
            <a:endParaRPr lang="fr-FR" sz="1500" dirty="0" smtClean="0"/>
          </a:p>
          <a:p>
            <a:pPr marL="0" indent="0">
              <a:buNone/>
              <a:defRPr/>
            </a:pPr>
            <a:r>
              <a:rPr lang="fr-FR" sz="2800" dirty="0" smtClean="0">
                <a:solidFill>
                  <a:srgbClr val="3366FF"/>
                </a:solidFill>
              </a:rPr>
              <a:t>Entry points </a:t>
            </a:r>
            <a:r>
              <a:rPr lang="fr-FR" sz="2800" dirty="0" err="1" smtClean="0">
                <a:solidFill>
                  <a:srgbClr val="3366FF"/>
                </a:solidFill>
              </a:rPr>
              <a:t>include</a:t>
            </a:r>
            <a:r>
              <a:rPr lang="fr-FR" sz="2800" dirty="0" smtClean="0">
                <a:solidFill>
                  <a:srgbClr val="3366FF"/>
                </a:solidFill>
              </a:rPr>
              <a:t>:</a:t>
            </a:r>
          </a:p>
          <a:p>
            <a:pPr marL="0" indent="0">
              <a:buNone/>
              <a:defRPr/>
            </a:pPr>
            <a:endParaRPr lang="fr-FR" sz="900" dirty="0"/>
          </a:p>
          <a:p>
            <a:pPr>
              <a:defRPr/>
            </a:pPr>
            <a:r>
              <a:rPr lang="fr-FR" sz="2400" dirty="0" smtClean="0"/>
              <a:t>C</a:t>
            </a:r>
            <a:r>
              <a:rPr lang="en-GB" sz="2400" dirty="0" err="1" smtClean="0"/>
              <a:t>urriculum</a:t>
            </a:r>
            <a:r>
              <a:rPr lang="en-GB" sz="2400" dirty="0" smtClean="0"/>
              <a:t> – introducing nutrition and growth, family planning, pregnancy and infant feeding and hygiene promotion</a:t>
            </a:r>
            <a:endParaRPr lang="fr-FR" sz="2400" dirty="0" smtClean="0"/>
          </a:p>
          <a:p>
            <a:pPr>
              <a:defRPr/>
            </a:pPr>
            <a:r>
              <a:rPr lang="en-GB" sz="2400" dirty="0" smtClean="0"/>
              <a:t>Teacher training on enhanced curricula</a:t>
            </a:r>
          </a:p>
          <a:p>
            <a:pPr>
              <a:defRPr/>
            </a:pPr>
            <a:r>
              <a:rPr lang="en-GB" sz="2400" dirty="0" smtClean="0"/>
              <a:t>Enrolment – improving attention especially for girls</a:t>
            </a:r>
          </a:p>
          <a:p>
            <a:pPr>
              <a:defRPr/>
            </a:pPr>
            <a:r>
              <a:rPr lang="en-GB" sz="2400" dirty="0" smtClean="0"/>
              <a:t>School management – incorporating health and nutrition services in school calendar</a:t>
            </a:r>
          </a:p>
          <a:p>
            <a:pPr>
              <a:defRPr/>
            </a:pPr>
            <a:r>
              <a:rPr lang="en-GB" sz="2400" dirty="0" smtClean="0"/>
              <a:t>Community-based approaches – to promote nutrition practices</a:t>
            </a:r>
            <a:endParaRPr lang="en-GB" sz="2400" dirty="0"/>
          </a:p>
          <a:p>
            <a:pPr marL="0" indent="0">
              <a:buNone/>
              <a:defRPr/>
            </a:pPr>
            <a:endParaRPr lang="en-GB" sz="1100" dirty="0" smtClean="0"/>
          </a:p>
          <a:p>
            <a:pPr marL="0" indent="0">
              <a:buNone/>
              <a:defRPr/>
            </a:pPr>
            <a:r>
              <a:rPr lang="en-GB" sz="2800" dirty="0" smtClean="0">
                <a:solidFill>
                  <a:srgbClr val="FF6600"/>
                </a:solidFill>
              </a:rPr>
              <a:t>Evidence that school feeding has limited impact on nutrition</a:t>
            </a:r>
          </a:p>
        </p:txBody>
      </p:sp>
    </p:spTree>
    <p:extLst>
      <p:ext uri="{BB962C8B-B14F-4D97-AF65-F5344CB8AC3E}">
        <p14:creationId xmlns:p14="http://schemas.microsoft.com/office/powerpoint/2010/main" val="2327840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0648"/>
            <a:ext cx="9144000" cy="584776"/>
          </a:xfrm>
          <a:prstGeom prst="rect">
            <a:avLst/>
          </a:prstGeom>
          <a:solidFill>
            <a:srgbClr val="CCFFCC"/>
          </a:solidFill>
        </p:spPr>
        <p:txBody>
          <a:bodyPr wrap="square">
            <a:spAutoFit/>
          </a:bodyPr>
          <a:lstStyle/>
          <a:p>
            <a:pPr algn="ctr">
              <a:defRPr/>
            </a:pPr>
            <a:r>
              <a:rPr lang="en-GB" sz="3200" b="1" dirty="0" smtClean="0">
                <a:solidFill>
                  <a:srgbClr val="FFC000"/>
                </a:solidFill>
                <a:latin typeface="+mj-lt"/>
              </a:rPr>
              <a:t>Social protection </a:t>
            </a:r>
            <a:r>
              <a:rPr lang="fr-FR" sz="2800" dirty="0" smtClean="0">
                <a:solidFill>
                  <a:schemeClr val="accent2"/>
                </a:solidFill>
                <a:sym typeface="Wingdings" pitchFamily="2" charset="2"/>
              </a:rPr>
              <a:t></a:t>
            </a:r>
            <a:r>
              <a:rPr lang="en-GB" sz="3200" b="1" dirty="0">
                <a:solidFill>
                  <a:schemeClr val="accent4">
                    <a:lumMod val="75000"/>
                  </a:schemeClr>
                </a:solidFill>
                <a:latin typeface="+mj-lt"/>
                <a:sym typeface="Wingdings" pitchFamily="2" charset="2"/>
              </a:rPr>
              <a:t> </a:t>
            </a:r>
            <a:r>
              <a:rPr lang="en-GB" sz="3200" b="1" dirty="0" smtClean="0">
                <a:solidFill>
                  <a:srgbClr val="FFC000"/>
                </a:solidFill>
                <a:latin typeface="+mj-lt"/>
              </a:rPr>
              <a:t>nutrition links</a:t>
            </a:r>
            <a:endParaRPr lang="en-GB" sz="3200" b="1" dirty="0">
              <a:solidFill>
                <a:srgbClr val="FFC000"/>
              </a:solidFill>
              <a:latin typeface="+mj-lt"/>
            </a:endParaRPr>
          </a:p>
        </p:txBody>
      </p:sp>
      <p:sp>
        <p:nvSpPr>
          <p:cNvPr id="5" name="Espace réservé du contenu 4"/>
          <p:cNvSpPr>
            <a:spLocks noGrp="1"/>
          </p:cNvSpPr>
          <p:nvPr>
            <p:ph idx="1"/>
          </p:nvPr>
        </p:nvSpPr>
        <p:spPr>
          <a:xfrm>
            <a:off x="457200" y="1340769"/>
            <a:ext cx="8229600" cy="5112568"/>
          </a:xfrm>
        </p:spPr>
        <p:txBody>
          <a:bodyPr>
            <a:normAutofit fontScale="70000" lnSpcReduction="20000"/>
          </a:bodyPr>
          <a:lstStyle/>
          <a:p>
            <a:pPr marL="0" indent="0" algn="just">
              <a:buNone/>
              <a:defRPr/>
            </a:pPr>
            <a:r>
              <a:rPr lang="fr-FR" sz="3100" dirty="0">
                <a:solidFill>
                  <a:srgbClr val="FF6600"/>
                </a:solidFill>
              </a:rPr>
              <a:t>E</a:t>
            </a:r>
            <a:r>
              <a:rPr lang="fr-FR" sz="3100" dirty="0" smtClean="0">
                <a:solidFill>
                  <a:srgbClr val="FF6600"/>
                </a:solidFill>
              </a:rPr>
              <a:t>vidence </a:t>
            </a:r>
            <a:r>
              <a:rPr lang="fr-FR" sz="3100" dirty="0" err="1" smtClean="0">
                <a:solidFill>
                  <a:srgbClr val="FF6600"/>
                </a:solidFill>
              </a:rPr>
              <a:t>that</a:t>
            </a:r>
            <a:r>
              <a:rPr lang="fr-FR" sz="3100" dirty="0" smtClean="0">
                <a:solidFill>
                  <a:srgbClr val="FF6600"/>
                </a:solidFill>
              </a:rPr>
              <a:t> social </a:t>
            </a:r>
            <a:r>
              <a:rPr lang="fr-FR" sz="3100" dirty="0" err="1" smtClean="0">
                <a:solidFill>
                  <a:srgbClr val="FF6600"/>
                </a:solidFill>
              </a:rPr>
              <a:t>transfers</a:t>
            </a:r>
            <a:r>
              <a:rPr lang="fr-FR" sz="3100" dirty="0" smtClean="0">
                <a:solidFill>
                  <a:srgbClr val="FF6600"/>
                </a:solidFill>
              </a:rPr>
              <a:t> </a:t>
            </a:r>
            <a:r>
              <a:rPr lang="fr-FR" sz="3100" dirty="0" err="1" smtClean="0">
                <a:solidFill>
                  <a:srgbClr val="FF6600"/>
                </a:solidFill>
              </a:rPr>
              <a:t>targetting</a:t>
            </a:r>
            <a:r>
              <a:rPr lang="fr-FR" sz="3100" dirty="0" smtClean="0">
                <a:solidFill>
                  <a:srgbClr val="FF6600"/>
                </a:solidFill>
              </a:rPr>
              <a:t> </a:t>
            </a:r>
            <a:r>
              <a:rPr lang="fr-FR" sz="3100" dirty="0" err="1" smtClean="0">
                <a:solidFill>
                  <a:srgbClr val="FF6600"/>
                </a:solidFill>
              </a:rPr>
              <a:t>poor</a:t>
            </a:r>
            <a:r>
              <a:rPr lang="fr-FR" sz="3100" dirty="0" smtClean="0">
                <a:solidFill>
                  <a:srgbClr val="FF6600"/>
                </a:solidFill>
              </a:rPr>
              <a:t> and </a:t>
            </a:r>
            <a:r>
              <a:rPr lang="fr-FR" sz="3100" dirty="0" err="1" smtClean="0">
                <a:solidFill>
                  <a:srgbClr val="FF6600"/>
                </a:solidFill>
              </a:rPr>
              <a:t>vulnerable</a:t>
            </a:r>
            <a:r>
              <a:rPr lang="fr-FR" sz="3100" dirty="0" smtClean="0">
                <a:solidFill>
                  <a:srgbClr val="FF6600"/>
                </a:solidFill>
              </a:rPr>
              <a:t> </a:t>
            </a:r>
            <a:r>
              <a:rPr lang="fr-FR" sz="3100" dirty="0" err="1" smtClean="0">
                <a:solidFill>
                  <a:srgbClr val="FF6600"/>
                </a:solidFill>
              </a:rPr>
              <a:t>individuals</a:t>
            </a:r>
            <a:r>
              <a:rPr lang="fr-FR" sz="3100" dirty="0" smtClean="0">
                <a:solidFill>
                  <a:srgbClr val="FF6600"/>
                </a:solidFill>
              </a:rPr>
              <a:t>/</a:t>
            </a:r>
            <a:r>
              <a:rPr lang="fr-FR" sz="3100" dirty="0" err="1" smtClean="0">
                <a:solidFill>
                  <a:srgbClr val="FF6600"/>
                </a:solidFill>
              </a:rPr>
              <a:t>households</a:t>
            </a:r>
            <a:r>
              <a:rPr lang="fr-FR" sz="3100" dirty="0" smtClean="0">
                <a:solidFill>
                  <a:srgbClr val="FF6600"/>
                </a:solidFill>
              </a:rPr>
              <a:t> </a:t>
            </a:r>
            <a:r>
              <a:rPr lang="fr-FR" sz="3100" dirty="0" err="1" smtClean="0">
                <a:solidFill>
                  <a:srgbClr val="FF6600"/>
                </a:solidFill>
              </a:rPr>
              <a:t>can</a:t>
            </a:r>
            <a:r>
              <a:rPr lang="fr-FR" sz="3100" dirty="0" smtClean="0">
                <a:solidFill>
                  <a:srgbClr val="FF6600"/>
                </a:solidFill>
              </a:rPr>
              <a:t> </a:t>
            </a:r>
            <a:r>
              <a:rPr lang="fr-FR" sz="3100" dirty="0" err="1" smtClean="0">
                <a:solidFill>
                  <a:srgbClr val="FF6600"/>
                </a:solidFill>
              </a:rPr>
              <a:t>play</a:t>
            </a:r>
            <a:r>
              <a:rPr lang="fr-FR" sz="3100" dirty="0" smtClean="0">
                <a:solidFill>
                  <a:srgbClr val="FF6600"/>
                </a:solidFill>
              </a:rPr>
              <a:t> a </a:t>
            </a:r>
            <a:r>
              <a:rPr lang="fr-FR" sz="3100" dirty="0" err="1" smtClean="0">
                <a:solidFill>
                  <a:srgbClr val="FF6600"/>
                </a:solidFill>
              </a:rPr>
              <a:t>significant</a:t>
            </a:r>
            <a:r>
              <a:rPr lang="fr-FR" sz="3100" dirty="0" smtClean="0">
                <a:solidFill>
                  <a:srgbClr val="FF6600"/>
                </a:solidFill>
              </a:rPr>
              <a:t> </a:t>
            </a:r>
            <a:r>
              <a:rPr lang="fr-FR" sz="3100" dirty="0" err="1" smtClean="0">
                <a:solidFill>
                  <a:srgbClr val="FF6600"/>
                </a:solidFill>
              </a:rPr>
              <a:t>role</a:t>
            </a:r>
            <a:r>
              <a:rPr lang="fr-FR" sz="3100" dirty="0" smtClean="0">
                <a:solidFill>
                  <a:srgbClr val="FF6600"/>
                </a:solidFill>
              </a:rPr>
              <a:t> in </a:t>
            </a:r>
            <a:r>
              <a:rPr lang="fr-FR" sz="3100" dirty="0" err="1" smtClean="0">
                <a:solidFill>
                  <a:srgbClr val="FF6600"/>
                </a:solidFill>
              </a:rPr>
              <a:t>reducing</a:t>
            </a:r>
            <a:r>
              <a:rPr lang="fr-FR" sz="3100" dirty="0" smtClean="0">
                <a:solidFill>
                  <a:srgbClr val="FF6600"/>
                </a:solidFill>
              </a:rPr>
              <a:t> </a:t>
            </a:r>
            <a:r>
              <a:rPr lang="fr-FR" sz="3100" dirty="0" err="1" smtClean="0">
                <a:solidFill>
                  <a:srgbClr val="FF6600"/>
                </a:solidFill>
              </a:rPr>
              <a:t>under</a:t>
            </a:r>
            <a:r>
              <a:rPr lang="fr-FR" sz="3100" dirty="0" smtClean="0">
                <a:solidFill>
                  <a:srgbClr val="FF6600"/>
                </a:solidFill>
              </a:rPr>
              <a:t>-nutrition </a:t>
            </a:r>
            <a:r>
              <a:rPr lang="fr-FR" sz="3100" dirty="0" err="1" smtClean="0">
                <a:solidFill>
                  <a:srgbClr val="FF6600"/>
                </a:solidFill>
              </a:rPr>
              <a:t>when</a:t>
            </a:r>
            <a:r>
              <a:rPr lang="fr-FR" sz="3100" dirty="0" smtClean="0">
                <a:solidFill>
                  <a:srgbClr val="FF6600"/>
                </a:solidFill>
              </a:rPr>
              <a:t> </a:t>
            </a:r>
            <a:r>
              <a:rPr lang="fr-FR" sz="3100" dirty="0" err="1" smtClean="0">
                <a:solidFill>
                  <a:srgbClr val="FF6600"/>
                </a:solidFill>
              </a:rPr>
              <a:t>they</a:t>
            </a:r>
            <a:r>
              <a:rPr lang="fr-FR" sz="3100" dirty="0" smtClean="0">
                <a:solidFill>
                  <a:srgbClr val="FF6600"/>
                </a:solidFill>
              </a:rPr>
              <a:t> </a:t>
            </a:r>
            <a:r>
              <a:rPr lang="fr-FR" sz="3100" dirty="0" err="1" smtClean="0">
                <a:solidFill>
                  <a:srgbClr val="FF6600"/>
                </a:solidFill>
              </a:rPr>
              <a:t>reduce</a:t>
            </a:r>
            <a:r>
              <a:rPr lang="fr-FR" sz="3100" dirty="0" smtClean="0">
                <a:solidFill>
                  <a:srgbClr val="FF6600"/>
                </a:solidFill>
              </a:rPr>
              <a:t> </a:t>
            </a:r>
            <a:r>
              <a:rPr lang="fr-FR" sz="3100" dirty="0" err="1" smtClean="0">
                <a:solidFill>
                  <a:srgbClr val="FF6600"/>
                </a:solidFill>
              </a:rPr>
              <a:t>household</a:t>
            </a:r>
            <a:r>
              <a:rPr lang="fr-FR" sz="3100" dirty="0" smtClean="0">
                <a:solidFill>
                  <a:srgbClr val="FF6600"/>
                </a:solidFill>
              </a:rPr>
              <a:t> </a:t>
            </a:r>
            <a:r>
              <a:rPr lang="fr-FR" sz="3100" dirty="0" err="1" smtClean="0">
                <a:solidFill>
                  <a:srgbClr val="FF6600"/>
                </a:solidFill>
              </a:rPr>
              <a:t>deficits</a:t>
            </a:r>
            <a:r>
              <a:rPr lang="fr-FR" sz="3100" dirty="0" smtClean="0">
                <a:solidFill>
                  <a:srgbClr val="FF6600"/>
                </a:solidFill>
              </a:rPr>
              <a:t> in </a:t>
            </a:r>
            <a:r>
              <a:rPr lang="fr-FR" sz="3100" dirty="0" err="1" smtClean="0">
                <a:solidFill>
                  <a:srgbClr val="FF6600"/>
                </a:solidFill>
              </a:rPr>
              <a:t>consumption</a:t>
            </a:r>
            <a:r>
              <a:rPr lang="fr-FR" sz="3100" dirty="0" smtClean="0">
                <a:solidFill>
                  <a:srgbClr val="FF6600"/>
                </a:solidFill>
              </a:rPr>
              <a:t>, </a:t>
            </a:r>
            <a:r>
              <a:rPr lang="fr-FR" sz="3100" dirty="0" err="1" smtClean="0">
                <a:solidFill>
                  <a:srgbClr val="FF6600"/>
                </a:solidFill>
              </a:rPr>
              <a:t>protect</a:t>
            </a:r>
            <a:r>
              <a:rPr lang="fr-FR" sz="3100" dirty="0" smtClean="0">
                <a:solidFill>
                  <a:srgbClr val="FF6600"/>
                </a:solidFill>
              </a:rPr>
              <a:t> </a:t>
            </a:r>
            <a:r>
              <a:rPr lang="fr-FR" sz="3100" dirty="0" err="1" smtClean="0">
                <a:solidFill>
                  <a:srgbClr val="FF6600"/>
                </a:solidFill>
              </a:rPr>
              <a:t>them</a:t>
            </a:r>
            <a:r>
              <a:rPr lang="fr-FR" sz="3100" dirty="0" smtClean="0">
                <a:solidFill>
                  <a:srgbClr val="FF6600"/>
                </a:solidFill>
              </a:rPr>
              <a:t> </a:t>
            </a:r>
            <a:r>
              <a:rPr lang="fr-FR" sz="3100" dirty="0" err="1" smtClean="0">
                <a:solidFill>
                  <a:srgbClr val="FF6600"/>
                </a:solidFill>
              </a:rPr>
              <a:t>from</a:t>
            </a:r>
            <a:r>
              <a:rPr lang="fr-FR" sz="3100" dirty="0" smtClean="0">
                <a:solidFill>
                  <a:srgbClr val="FF6600"/>
                </a:solidFill>
              </a:rPr>
              <a:t> </a:t>
            </a:r>
            <a:r>
              <a:rPr lang="fr-FR" sz="3100" dirty="0" err="1" smtClean="0">
                <a:solidFill>
                  <a:srgbClr val="FF6600"/>
                </a:solidFill>
              </a:rPr>
              <a:t>shocks</a:t>
            </a:r>
            <a:r>
              <a:rPr lang="fr-FR" sz="3100" dirty="0" smtClean="0">
                <a:solidFill>
                  <a:srgbClr val="FF6600"/>
                </a:solidFill>
              </a:rPr>
              <a:t> and </a:t>
            </a:r>
            <a:r>
              <a:rPr lang="fr-FR" sz="3100" dirty="0" err="1" smtClean="0">
                <a:solidFill>
                  <a:srgbClr val="FF6600"/>
                </a:solidFill>
              </a:rPr>
              <a:t>boost</a:t>
            </a:r>
            <a:r>
              <a:rPr lang="fr-FR" sz="3100" dirty="0" smtClean="0">
                <a:solidFill>
                  <a:srgbClr val="FF6600"/>
                </a:solidFill>
              </a:rPr>
              <a:t> </a:t>
            </a:r>
            <a:r>
              <a:rPr lang="fr-FR" sz="3100" dirty="0" err="1" smtClean="0">
                <a:solidFill>
                  <a:srgbClr val="FF6600"/>
                </a:solidFill>
              </a:rPr>
              <a:t>their</a:t>
            </a:r>
            <a:r>
              <a:rPr lang="fr-FR" sz="3100" dirty="0" smtClean="0">
                <a:solidFill>
                  <a:srgbClr val="FF6600"/>
                </a:solidFill>
              </a:rPr>
              <a:t> productive </a:t>
            </a:r>
            <a:r>
              <a:rPr lang="fr-FR" sz="3100" dirty="0" err="1" smtClean="0">
                <a:solidFill>
                  <a:srgbClr val="FF6600"/>
                </a:solidFill>
              </a:rPr>
              <a:t>capacity</a:t>
            </a:r>
            <a:r>
              <a:rPr lang="fr-FR" sz="3100" dirty="0" smtClean="0">
                <a:solidFill>
                  <a:srgbClr val="FF6600"/>
                </a:solidFill>
              </a:rPr>
              <a:t>.</a:t>
            </a:r>
          </a:p>
          <a:p>
            <a:pPr marL="0" indent="0">
              <a:buNone/>
              <a:defRPr/>
            </a:pPr>
            <a:endParaRPr lang="fr-FR" sz="2800" dirty="0"/>
          </a:p>
          <a:p>
            <a:pPr marL="0" indent="0">
              <a:buNone/>
              <a:defRPr/>
            </a:pPr>
            <a:r>
              <a:rPr lang="fr-FR" sz="3400" dirty="0">
                <a:solidFill>
                  <a:srgbClr val="3366FF"/>
                </a:solidFill>
              </a:rPr>
              <a:t>E</a:t>
            </a:r>
            <a:r>
              <a:rPr lang="fr-FR" sz="3400" dirty="0" smtClean="0">
                <a:solidFill>
                  <a:srgbClr val="3366FF"/>
                </a:solidFill>
              </a:rPr>
              <a:t>ntry points </a:t>
            </a:r>
            <a:r>
              <a:rPr lang="fr-FR" sz="3400" dirty="0" err="1" smtClean="0">
                <a:solidFill>
                  <a:srgbClr val="3366FF"/>
                </a:solidFill>
              </a:rPr>
              <a:t>include</a:t>
            </a:r>
            <a:r>
              <a:rPr lang="fr-FR" sz="3400" dirty="0" smtClean="0">
                <a:solidFill>
                  <a:srgbClr val="3366FF"/>
                </a:solidFill>
              </a:rPr>
              <a:t>:</a:t>
            </a:r>
          </a:p>
          <a:p>
            <a:pPr marL="0" indent="0">
              <a:buNone/>
              <a:defRPr/>
            </a:pPr>
            <a:endParaRPr lang="fr-FR" sz="1100" dirty="0" smtClean="0"/>
          </a:p>
          <a:p>
            <a:pPr>
              <a:defRPr/>
            </a:pPr>
            <a:r>
              <a:rPr lang="en-GB" sz="2900" dirty="0" smtClean="0"/>
              <a:t>Prioritising maternal and child benefits</a:t>
            </a:r>
          </a:p>
          <a:p>
            <a:pPr>
              <a:defRPr/>
            </a:pPr>
            <a:r>
              <a:rPr lang="en-GB" sz="2900" dirty="0" smtClean="0"/>
              <a:t>Prioritising areas or populations worst affected by </a:t>
            </a:r>
            <a:r>
              <a:rPr lang="en-GB" sz="2900" dirty="0" err="1" smtClean="0"/>
              <a:t>undernutrition</a:t>
            </a:r>
            <a:endParaRPr lang="en-GB" sz="2900" dirty="0" smtClean="0"/>
          </a:p>
          <a:p>
            <a:pPr>
              <a:defRPr/>
            </a:pPr>
            <a:r>
              <a:rPr lang="en-GB" sz="2900" dirty="0" smtClean="0"/>
              <a:t>Adapting the design of social transfers such as exempting PLW from labour requirements</a:t>
            </a:r>
          </a:p>
          <a:p>
            <a:pPr>
              <a:defRPr/>
            </a:pPr>
            <a:r>
              <a:rPr lang="en-GB" sz="2900" dirty="0" smtClean="0"/>
              <a:t>Establishing links with other services (such as health/education)</a:t>
            </a:r>
          </a:p>
          <a:p>
            <a:pPr>
              <a:defRPr/>
            </a:pPr>
            <a:r>
              <a:rPr lang="en-GB" sz="2900" dirty="0" smtClean="0"/>
              <a:t>Adapting the nature of the social transfer (e.g. food supplements as well as cash)</a:t>
            </a:r>
          </a:p>
          <a:p>
            <a:pPr>
              <a:defRPr/>
            </a:pPr>
            <a:r>
              <a:rPr lang="en-GB" sz="2900" dirty="0" smtClean="0"/>
              <a:t>Taking into account the cost of diet and the household’s purchasing power when setting the transfer</a:t>
            </a:r>
            <a:endParaRPr lang="en-GB" sz="2900" dirty="0"/>
          </a:p>
        </p:txBody>
      </p:sp>
    </p:spTree>
    <p:extLst>
      <p:ext uri="{BB962C8B-B14F-4D97-AF65-F5344CB8AC3E}">
        <p14:creationId xmlns:p14="http://schemas.microsoft.com/office/powerpoint/2010/main" val="1745217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0648"/>
            <a:ext cx="9144000" cy="584776"/>
          </a:xfrm>
          <a:prstGeom prst="rect">
            <a:avLst/>
          </a:prstGeom>
          <a:solidFill>
            <a:srgbClr val="CCFFCC"/>
          </a:solidFill>
        </p:spPr>
        <p:txBody>
          <a:bodyPr wrap="square">
            <a:spAutoFit/>
          </a:bodyPr>
          <a:lstStyle/>
          <a:p>
            <a:pPr algn="ctr">
              <a:defRPr/>
            </a:pPr>
            <a:r>
              <a:rPr lang="en-GB" sz="3200" b="1" dirty="0" smtClean="0">
                <a:solidFill>
                  <a:srgbClr val="FFC000"/>
                </a:solidFill>
                <a:latin typeface="+mj-lt"/>
              </a:rPr>
              <a:t>Agriculture</a:t>
            </a:r>
            <a:r>
              <a:rPr lang="en-GB" sz="3200" b="1" dirty="0" smtClean="0">
                <a:solidFill>
                  <a:schemeClr val="accent4">
                    <a:lumMod val="75000"/>
                  </a:schemeClr>
                </a:solidFill>
                <a:latin typeface="+mj-lt"/>
              </a:rPr>
              <a:t> </a:t>
            </a:r>
            <a:r>
              <a:rPr lang="fr-FR" sz="2800" dirty="0" smtClean="0">
                <a:solidFill>
                  <a:schemeClr val="accent2"/>
                </a:solidFill>
                <a:sym typeface="Wingdings" pitchFamily="2" charset="2"/>
              </a:rPr>
              <a:t></a:t>
            </a:r>
            <a:r>
              <a:rPr lang="en-GB" sz="3200" b="1" dirty="0">
                <a:solidFill>
                  <a:schemeClr val="accent4">
                    <a:lumMod val="75000"/>
                  </a:schemeClr>
                </a:solidFill>
                <a:latin typeface="+mj-lt"/>
                <a:sym typeface="Wingdings" pitchFamily="2" charset="2"/>
              </a:rPr>
              <a:t> </a:t>
            </a:r>
            <a:r>
              <a:rPr lang="en-GB" sz="3200" b="1" dirty="0" smtClean="0">
                <a:solidFill>
                  <a:srgbClr val="FFC000"/>
                </a:solidFill>
                <a:latin typeface="+mj-lt"/>
              </a:rPr>
              <a:t>nutrition links </a:t>
            </a:r>
            <a:endParaRPr lang="en-GB" sz="3200" b="1" dirty="0">
              <a:solidFill>
                <a:srgbClr val="FFC000"/>
              </a:solidFill>
              <a:latin typeface="+mj-lt"/>
            </a:endParaRPr>
          </a:p>
        </p:txBody>
      </p:sp>
      <p:sp>
        <p:nvSpPr>
          <p:cNvPr id="5" name="Espace réservé du contenu 4"/>
          <p:cNvSpPr>
            <a:spLocks noGrp="1"/>
          </p:cNvSpPr>
          <p:nvPr>
            <p:ph idx="1"/>
          </p:nvPr>
        </p:nvSpPr>
        <p:spPr>
          <a:xfrm>
            <a:off x="446856" y="1600206"/>
            <a:ext cx="8229600" cy="5069155"/>
          </a:xfrm>
        </p:spPr>
        <p:txBody>
          <a:bodyPr>
            <a:normAutofit fontScale="70000" lnSpcReduction="20000"/>
          </a:bodyPr>
          <a:lstStyle/>
          <a:p>
            <a:pPr>
              <a:buFont typeface="Arial" charset="0"/>
              <a:buNone/>
              <a:defRPr/>
            </a:pPr>
            <a:r>
              <a:rPr lang="fr-FR" sz="3400" dirty="0" smtClean="0">
                <a:solidFill>
                  <a:srgbClr val="008000"/>
                </a:solidFill>
              </a:rPr>
              <a:t>Agriculture </a:t>
            </a:r>
            <a:r>
              <a:rPr lang="fr-FR" sz="3400" dirty="0" err="1" smtClean="0">
                <a:solidFill>
                  <a:srgbClr val="008000"/>
                </a:solidFill>
              </a:rPr>
              <a:t>can</a:t>
            </a:r>
            <a:r>
              <a:rPr lang="fr-FR" sz="3400" dirty="0" smtClean="0">
                <a:solidFill>
                  <a:srgbClr val="008000"/>
                </a:solidFill>
              </a:rPr>
              <a:t> </a:t>
            </a:r>
            <a:r>
              <a:rPr lang="fr-FR" sz="3400" dirty="0" err="1" smtClean="0">
                <a:solidFill>
                  <a:srgbClr val="008000"/>
                </a:solidFill>
              </a:rPr>
              <a:t>improve</a:t>
            </a:r>
            <a:r>
              <a:rPr lang="fr-FR" sz="3400" dirty="0" smtClean="0">
                <a:solidFill>
                  <a:srgbClr val="008000"/>
                </a:solidFill>
              </a:rPr>
              <a:t> nutrition </a:t>
            </a:r>
            <a:r>
              <a:rPr lang="fr-FR" sz="3400" dirty="0" err="1" smtClean="0">
                <a:solidFill>
                  <a:srgbClr val="008000"/>
                </a:solidFill>
              </a:rPr>
              <a:t>through</a:t>
            </a:r>
            <a:r>
              <a:rPr lang="fr-FR" sz="3400" dirty="0" smtClean="0">
                <a:solidFill>
                  <a:srgbClr val="008000"/>
                </a:solidFill>
              </a:rPr>
              <a:t> six </a:t>
            </a:r>
            <a:r>
              <a:rPr lang="fr-FR" sz="3400" dirty="0" err="1" smtClean="0">
                <a:solidFill>
                  <a:srgbClr val="008000"/>
                </a:solidFill>
              </a:rPr>
              <a:t>pathways</a:t>
            </a:r>
            <a:r>
              <a:rPr lang="fr-FR" sz="3400" dirty="0" smtClean="0">
                <a:solidFill>
                  <a:srgbClr val="008000"/>
                </a:solidFill>
              </a:rPr>
              <a:t>:</a:t>
            </a:r>
          </a:p>
          <a:p>
            <a:pPr>
              <a:buFont typeface="Arial" charset="0"/>
              <a:buNone/>
              <a:defRPr/>
            </a:pPr>
            <a:endParaRPr lang="fr-FR" sz="3100" dirty="0" smtClean="0">
              <a:solidFill>
                <a:srgbClr val="3366FF"/>
              </a:solidFill>
            </a:endParaRPr>
          </a:p>
          <a:p>
            <a:pPr>
              <a:buFont typeface="Wingdings" charset="0"/>
              <a:buChar char="à"/>
              <a:defRPr/>
            </a:pPr>
            <a:r>
              <a:rPr lang="en-GB" sz="3100" b="1" dirty="0" smtClean="0"/>
              <a:t>Empower women</a:t>
            </a:r>
            <a:r>
              <a:rPr lang="en-GB" sz="3100" dirty="0" smtClean="0"/>
              <a:t> as income-earners, decision-makers and primary child-care providers</a:t>
            </a:r>
          </a:p>
          <a:p>
            <a:pPr>
              <a:buFont typeface="Wingdings" charset="0"/>
              <a:buChar char="à"/>
              <a:defRPr/>
            </a:pPr>
            <a:r>
              <a:rPr lang="en-GB" sz="3100" dirty="0" smtClean="0"/>
              <a:t>Improve the diet (quantity and quality) by increasing </a:t>
            </a:r>
            <a:r>
              <a:rPr lang="en-GB" sz="3100" b="1" dirty="0" smtClean="0"/>
              <a:t>household consumption</a:t>
            </a:r>
          </a:p>
          <a:p>
            <a:pPr>
              <a:buFont typeface="Wingdings" charset="0"/>
              <a:buChar char="à"/>
              <a:defRPr/>
            </a:pPr>
            <a:r>
              <a:rPr lang="en-GB" sz="3100" dirty="0" smtClean="0"/>
              <a:t> Reduce</a:t>
            </a:r>
            <a:r>
              <a:rPr lang="en-GB" sz="3100" b="1" dirty="0" smtClean="0"/>
              <a:t> income poverty</a:t>
            </a:r>
            <a:r>
              <a:rPr lang="en-GB" sz="3100" dirty="0" smtClean="0"/>
              <a:t> (sale of production, employment as agricultural labour)</a:t>
            </a:r>
          </a:p>
          <a:p>
            <a:pPr>
              <a:buFont typeface="Wingdings" charset="0"/>
              <a:buChar char="à"/>
              <a:defRPr/>
            </a:pPr>
            <a:r>
              <a:rPr lang="en-GB" sz="3100" dirty="0" smtClean="0"/>
              <a:t>Increase </a:t>
            </a:r>
            <a:r>
              <a:rPr lang="en-GB" sz="3100" b="1" dirty="0" smtClean="0"/>
              <a:t>availability of food</a:t>
            </a:r>
            <a:r>
              <a:rPr lang="en-GB" sz="3100" dirty="0" smtClean="0"/>
              <a:t> through higher levels of food production, improved post-harvest technology and decreased food prices</a:t>
            </a:r>
          </a:p>
          <a:p>
            <a:pPr>
              <a:buFont typeface="Wingdings" charset="0"/>
              <a:buChar char="à"/>
              <a:defRPr/>
            </a:pPr>
            <a:r>
              <a:rPr lang="en-GB" sz="3100" dirty="0" smtClean="0"/>
              <a:t>Sustainable </a:t>
            </a:r>
            <a:r>
              <a:rPr lang="en-GB" sz="3100" b="1" dirty="0" smtClean="0"/>
              <a:t>management of natural resources</a:t>
            </a:r>
            <a:r>
              <a:rPr lang="en-GB" sz="3100" dirty="0" smtClean="0"/>
              <a:t> in support of improved livelihoods and resilience to climate change</a:t>
            </a:r>
            <a:endParaRPr lang="en-GB" sz="3100" b="1" dirty="0" smtClean="0"/>
          </a:p>
          <a:p>
            <a:pPr>
              <a:buFont typeface="Wingdings" charset="0"/>
              <a:buChar char="à"/>
              <a:defRPr/>
            </a:pPr>
            <a:r>
              <a:rPr lang="en-GB" sz="3100" dirty="0" smtClean="0"/>
              <a:t>Generate higher national revenue leading to </a:t>
            </a:r>
            <a:r>
              <a:rPr lang="en-GB" sz="3100" b="1" dirty="0" smtClean="0"/>
              <a:t>macro-economic growth</a:t>
            </a:r>
            <a:r>
              <a:rPr lang="en-GB" sz="3100" dirty="0" smtClean="0"/>
              <a:t> which can then be invested to improve basic social services</a:t>
            </a:r>
          </a:p>
          <a:p>
            <a:pPr>
              <a:defRPr/>
            </a:pPr>
            <a:endParaRPr lang="fr-FR" sz="2800" dirty="0"/>
          </a:p>
        </p:txBody>
      </p:sp>
    </p:spTree>
    <p:extLst>
      <p:ext uri="{BB962C8B-B14F-4D97-AF65-F5344CB8AC3E}">
        <p14:creationId xmlns:p14="http://schemas.microsoft.com/office/powerpoint/2010/main" val="3909146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5035"/>
            <a:ext cx="9144000" cy="903684"/>
          </a:xfrm>
          <a:solidFill>
            <a:srgbClr val="CCFFCC"/>
          </a:solidFill>
        </p:spPr>
        <p:txBody>
          <a:bodyPr>
            <a:noAutofit/>
          </a:bodyPr>
          <a:lstStyle/>
          <a:p>
            <a:pPr>
              <a:defRPr/>
            </a:pPr>
            <a:r>
              <a:rPr lang="fr-FR" sz="2800" b="1" dirty="0" err="1" smtClean="0">
                <a:solidFill>
                  <a:srgbClr val="FFC000"/>
                </a:solidFill>
              </a:rPr>
              <a:t>Insufficient</a:t>
            </a:r>
            <a:r>
              <a:rPr lang="fr-FR" sz="2800" b="1" dirty="0" smtClean="0">
                <a:solidFill>
                  <a:srgbClr val="FFC000"/>
                </a:solidFill>
              </a:rPr>
              <a:t> </a:t>
            </a:r>
            <a:r>
              <a:rPr lang="fr-FR" sz="2800" b="1" dirty="0" err="1" smtClean="0">
                <a:solidFill>
                  <a:srgbClr val="FFC000"/>
                </a:solidFill>
              </a:rPr>
              <a:t>measure</a:t>
            </a:r>
            <a:r>
              <a:rPr lang="fr-FR" sz="2800" b="1" dirty="0" smtClean="0">
                <a:solidFill>
                  <a:srgbClr val="FFC000"/>
                </a:solidFill>
              </a:rPr>
              <a:t> and </a:t>
            </a:r>
            <a:r>
              <a:rPr lang="fr-FR" sz="2800" b="1" dirty="0" err="1" smtClean="0">
                <a:solidFill>
                  <a:srgbClr val="FFC000"/>
                </a:solidFill>
              </a:rPr>
              <a:t>understanding</a:t>
            </a:r>
            <a:r>
              <a:rPr lang="fr-FR" sz="2800" b="1" dirty="0" smtClean="0">
                <a:solidFill>
                  <a:srgbClr val="FFC000"/>
                </a:solidFill>
              </a:rPr>
              <a:t> of agriculture contribution to nutrition </a:t>
            </a:r>
            <a:endParaRPr lang="fr-FR" sz="2800" b="1" dirty="0">
              <a:solidFill>
                <a:srgbClr val="FFC000"/>
              </a:solidFill>
            </a:endParaRPr>
          </a:p>
        </p:txBody>
      </p:sp>
      <p:sp>
        <p:nvSpPr>
          <p:cNvPr id="3" name="Espace réservé du contenu 2"/>
          <p:cNvSpPr>
            <a:spLocks noGrp="1"/>
          </p:cNvSpPr>
          <p:nvPr>
            <p:ph sz="quarter" idx="1"/>
          </p:nvPr>
        </p:nvSpPr>
        <p:spPr>
          <a:xfrm>
            <a:off x="0" y="1393032"/>
            <a:ext cx="9144000" cy="1747937"/>
          </a:xfrm>
        </p:spPr>
        <p:txBody>
          <a:bodyPr>
            <a:normAutofit fontScale="92500" lnSpcReduction="20000"/>
          </a:bodyPr>
          <a:lstStyle/>
          <a:p>
            <a:pPr algn="ctr">
              <a:lnSpc>
                <a:spcPct val="80000"/>
              </a:lnSpc>
              <a:buFont typeface="Arial" charset="0"/>
              <a:buNone/>
              <a:defRPr/>
            </a:pPr>
            <a:r>
              <a:rPr lang="en-GB" sz="2200" dirty="0" smtClean="0">
                <a:solidFill>
                  <a:srgbClr val="008000"/>
                </a:solidFill>
              </a:rPr>
              <a:t>Agriculture tends to focus on cereal production and availability</a:t>
            </a:r>
          </a:p>
          <a:p>
            <a:pPr>
              <a:lnSpc>
                <a:spcPct val="80000"/>
              </a:lnSpc>
              <a:defRPr/>
            </a:pPr>
            <a:endParaRPr lang="en-GB" sz="1000" dirty="0" smtClean="0"/>
          </a:p>
          <a:p>
            <a:pPr>
              <a:lnSpc>
                <a:spcPct val="80000"/>
              </a:lnSpc>
              <a:buFont typeface="Arial" charset="0"/>
              <a:buNone/>
              <a:defRPr/>
            </a:pPr>
            <a:r>
              <a:rPr lang="en-GB" sz="2200" dirty="0" smtClean="0"/>
              <a:t>Food security tends to focus on:</a:t>
            </a:r>
          </a:p>
          <a:p>
            <a:pPr lvl="1">
              <a:lnSpc>
                <a:spcPct val="80000"/>
              </a:lnSpc>
              <a:defRPr/>
            </a:pPr>
            <a:r>
              <a:rPr lang="fr-FR" sz="2200" dirty="0" smtClean="0"/>
              <a:t>Food </a:t>
            </a:r>
            <a:r>
              <a:rPr lang="fr-FR" sz="2200" dirty="0" err="1" smtClean="0"/>
              <a:t>energy</a:t>
            </a:r>
            <a:endParaRPr lang="en-GB" sz="2200" dirty="0" smtClean="0"/>
          </a:p>
          <a:p>
            <a:pPr lvl="1">
              <a:lnSpc>
                <a:spcPct val="80000"/>
              </a:lnSpc>
              <a:defRPr/>
            </a:pPr>
            <a:r>
              <a:rPr lang="fr-FR" sz="2200" dirty="0" err="1" smtClean="0"/>
              <a:t>Household</a:t>
            </a:r>
            <a:r>
              <a:rPr lang="fr-FR" sz="2200" dirty="0" smtClean="0"/>
              <a:t> </a:t>
            </a:r>
            <a:r>
              <a:rPr lang="fr-FR" sz="2200" dirty="0" err="1" smtClean="0"/>
              <a:t>level</a:t>
            </a:r>
            <a:endParaRPr lang="fr-FR" sz="2200" dirty="0" smtClean="0"/>
          </a:p>
          <a:p>
            <a:pPr>
              <a:lnSpc>
                <a:spcPct val="80000"/>
              </a:lnSpc>
              <a:buFont typeface="Arial" charset="0"/>
              <a:buNone/>
              <a:defRPr/>
            </a:pPr>
            <a:endParaRPr lang="fr-FR" sz="1300" dirty="0" smtClean="0">
              <a:solidFill>
                <a:schemeClr val="accent6">
                  <a:lumMod val="75000"/>
                </a:schemeClr>
              </a:solidFill>
              <a:sym typeface="Wingdings" pitchFamily="2" charset="2"/>
            </a:endParaRPr>
          </a:p>
          <a:p>
            <a:pPr algn="ctr">
              <a:lnSpc>
                <a:spcPct val="80000"/>
              </a:lnSpc>
              <a:buFont typeface="Arial" charset="0"/>
              <a:buNone/>
              <a:defRPr/>
            </a:pPr>
            <a:r>
              <a:rPr lang="en-GB" sz="2200" dirty="0" smtClean="0">
                <a:solidFill>
                  <a:srgbClr val="FF6600"/>
                </a:solidFill>
                <a:sym typeface="Wingdings" pitchFamily="2" charset="2"/>
              </a:rPr>
              <a:t>Ignores 2 elements of the food security definition: “all people” (i.e. individual level) and “nutritious food” (i.e. diet quality/micronutrients)</a:t>
            </a:r>
          </a:p>
          <a:p>
            <a:pPr lvl="1">
              <a:lnSpc>
                <a:spcPct val="80000"/>
              </a:lnSpc>
              <a:defRPr/>
            </a:pPr>
            <a:endParaRPr lang="en-GB" sz="2000" dirty="0" smtClean="0"/>
          </a:p>
        </p:txBody>
      </p:sp>
      <p:sp>
        <p:nvSpPr>
          <p:cNvPr id="4" name="Espace réservé du contenu 2"/>
          <p:cNvSpPr txBox="1">
            <a:spLocks/>
          </p:cNvSpPr>
          <p:nvPr/>
        </p:nvSpPr>
        <p:spPr>
          <a:xfrm>
            <a:off x="107504" y="3429001"/>
            <a:ext cx="3676968" cy="2016224"/>
          </a:xfrm>
          <a:prstGeom prst="rect">
            <a:avLst/>
          </a:prstGeom>
        </p:spPr>
        <p:txBody>
          <a:bodyPr>
            <a:normAutofit/>
          </a:bodyPr>
          <a:lstStyle/>
          <a:p>
            <a:pPr marL="320040" indent="-320040">
              <a:lnSpc>
                <a:spcPct val="80000"/>
              </a:lnSpc>
              <a:spcBef>
                <a:spcPts val="700"/>
              </a:spcBef>
              <a:buClr>
                <a:schemeClr val="accent2"/>
              </a:buClr>
              <a:buSzPct val="60000"/>
              <a:defRPr/>
            </a:pPr>
            <a:r>
              <a:rPr lang="en-GB" sz="2000" dirty="0" smtClean="0">
                <a:latin typeface="Calibri" pitchFamily="34" charset="0"/>
                <a:sym typeface="Wingdings" pitchFamily="2" charset="2"/>
              </a:rPr>
              <a:t> </a:t>
            </a:r>
            <a:r>
              <a:rPr lang="en-GB" sz="2000" dirty="0" smtClean="0">
                <a:latin typeface="Calibri" pitchFamily="34" charset="0"/>
                <a:cs typeface="+mn-cs"/>
              </a:rPr>
              <a:t>Lack of explicit  nutrition objectives within food security programmes</a:t>
            </a:r>
            <a:endParaRPr lang="en-GB" sz="2000" dirty="0">
              <a:latin typeface="Calibri" pitchFamily="34" charset="0"/>
              <a:cs typeface="+mn-cs"/>
            </a:endParaRPr>
          </a:p>
          <a:p>
            <a:pPr marL="320040" indent="-320040" fontAlgn="auto">
              <a:lnSpc>
                <a:spcPct val="80000"/>
              </a:lnSpc>
              <a:spcBef>
                <a:spcPts val="700"/>
              </a:spcBef>
              <a:spcAft>
                <a:spcPts val="0"/>
              </a:spcAft>
              <a:buClr>
                <a:schemeClr val="accent2"/>
              </a:buClr>
              <a:buSzPct val="60000"/>
              <a:defRPr/>
            </a:pPr>
            <a:r>
              <a:rPr lang="en-GB" sz="2000" dirty="0" smtClean="0">
                <a:latin typeface="Calibri" pitchFamily="34" charset="0"/>
                <a:cs typeface="+mn-cs"/>
                <a:sym typeface="Wingdings" pitchFamily="2" charset="2"/>
              </a:rPr>
              <a:t> </a:t>
            </a:r>
            <a:r>
              <a:rPr lang="en-GB" sz="2000" dirty="0">
                <a:latin typeface="Calibri" pitchFamily="34" charset="0"/>
                <a:cs typeface="+mn-cs"/>
                <a:sym typeface="Wingdings" pitchFamily="2" charset="2"/>
              </a:rPr>
              <a:t>Absence </a:t>
            </a:r>
            <a:r>
              <a:rPr lang="en-GB" sz="2000" dirty="0" smtClean="0">
                <a:latin typeface="Calibri" pitchFamily="34" charset="0"/>
                <a:cs typeface="+mn-cs"/>
                <a:sym typeface="Wingdings" pitchFamily="2" charset="2"/>
              </a:rPr>
              <a:t>of nutrition-specific indicators and monitoring of nutrition outcomes</a:t>
            </a:r>
            <a:endParaRPr lang="en-GB" sz="2000" dirty="0">
              <a:latin typeface="Calibri" pitchFamily="34" charset="0"/>
              <a:cs typeface="+mn-cs"/>
              <a:sym typeface="Wingdings" pitchFamily="2" charset="2"/>
            </a:endParaRPr>
          </a:p>
          <a:p>
            <a:pPr marL="320040" indent="-320040" fontAlgn="auto">
              <a:lnSpc>
                <a:spcPct val="80000"/>
              </a:lnSpc>
              <a:spcBef>
                <a:spcPts val="700"/>
              </a:spcBef>
              <a:spcAft>
                <a:spcPts val="0"/>
              </a:spcAft>
              <a:buClr>
                <a:schemeClr val="accent2"/>
              </a:buClr>
              <a:buSzPct val="60000"/>
              <a:defRPr/>
            </a:pPr>
            <a:endParaRPr lang="en-GB" sz="2000" dirty="0">
              <a:latin typeface="Calibri" pitchFamily="34" charset="0"/>
              <a:cs typeface="+mn-cs"/>
              <a:sym typeface="Wingdings" pitchFamily="2" charset="2"/>
            </a:endParaRPr>
          </a:p>
          <a:p>
            <a:pPr marL="320040" indent="-320040" fontAlgn="auto">
              <a:lnSpc>
                <a:spcPct val="80000"/>
              </a:lnSpc>
              <a:spcBef>
                <a:spcPts val="700"/>
              </a:spcBef>
              <a:spcAft>
                <a:spcPts val="0"/>
              </a:spcAft>
              <a:buClr>
                <a:schemeClr val="accent2"/>
              </a:buClr>
              <a:buSzPct val="60000"/>
              <a:defRPr/>
            </a:pPr>
            <a:endParaRPr lang="en-GB" sz="2000" dirty="0">
              <a:latin typeface="Calibri" pitchFamily="34" charset="0"/>
              <a:sym typeface="Wingdings" pitchFamily="2" charset="2"/>
            </a:endParaRPr>
          </a:p>
          <a:p>
            <a:pPr marL="320040" indent="-320040" fontAlgn="auto">
              <a:lnSpc>
                <a:spcPct val="80000"/>
              </a:lnSpc>
              <a:spcBef>
                <a:spcPts val="700"/>
              </a:spcBef>
              <a:spcAft>
                <a:spcPts val="0"/>
              </a:spcAft>
              <a:buClr>
                <a:schemeClr val="accent2"/>
              </a:buClr>
              <a:buSzPct val="60000"/>
              <a:defRPr/>
            </a:pPr>
            <a:endParaRPr lang="en-GB" sz="2000" dirty="0">
              <a:latin typeface="Calibri" pitchFamily="34" charset="0"/>
              <a:cs typeface="+mn-cs"/>
              <a:sym typeface="Wingdings" pitchFamily="2" charset="2"/>
            </a:endParaRPr>
          </a:p>
          <a:p>
            <a:pPr marL="320040" indent="-320040" fontAlgn="auto">
              <a:lnSpc>
                <a:spcPct val="80000"/>
              </a:lnSpc>
              <a:spcBef>
                <a:spcPts val="700"/>
              </a:spcBef>
              <a:spcAft>
                <a:spcPts val="0"/>
              </a:spcAft>
              <a:buClr>
                <a:schemeClr val="accent2"/>
              </a:buClr>
              <a:buSzPct val="60000"/>
              <a:defRPr/>
            </a:pPr>
            <a:endParaRPr lang="en-GB" sz="2000" dirty="0">
              <a:latin typeface="Calibri" pitchFamily="34" charset="0"/>
              <a:cs typeface="+mn-cs"/>
              <a:sym typeface="Wingdings" pitchFamily="2" charset="2"/>
            </a:endParaRPr>
          </a:p>
          <a:p>
            <a:pPr marL="320040" indent="-320040" fontAlgn="auto">
              <a:spcBef>
                <a:spcPts val="700"/>
              </a:spcBef>
              <a:spcAft>
                <a:spcPts val="0"/>
              </a:spcAft>
              <a:buClr>
                <a:schemeClr val="accent2"/>
              </a:buClr>
              <a:buSzPct val="60000"/>
              <a:buFont typeface="Wingdings"/>
              <a:buChar char=""/>
              <a:defRPr/>
            </a:pPr>
            <a:endParaRPr lang="fr-FR" sz="2900" dirty="0">
              <a:latin typeface="+mn-lt"/>
              <a:cs typeface="+mn-cs"/>
            </a:endParaRPr>
          </a:p>
        </p:txBody>
      </p:sp>
      <p:pic>
        <p:nvPicPr>
          <p:cNvPr id="9" name="Picture 8"/>
          <p:cNvPicPr>
            <a:picLocks noChangeAspect="1" noChangeArrowheads="1"/>
          </p:cNvPicPr>
          <p:nvPr/>
        </p:nvPicPr>
        <p:blipFill>
          <a:blip r:embed="rId2"/>
          <a:srcRect l="12109" t="19174" r="16512" b="1555"/>
          <a:stretch>
            <a:fillRect/>
          </a:stretch>
        </p:blipFill>
        <p:spPr bwMode="auto">
          <a:xfrm>
            <a:off x="3851921" y="3309214"/>
            <a:ext cx="5176155" cy="3434508"/>
          </a:xfrm>
          <a:prstGeom prst="rect">
            <a:avLst/>
          </a:prstGeom>
          <a:noFill/>
          <a:ln w="9525" algn="ctr">
            <a:noFill/>
            <a:miter lim="800000"/>
            <a:headEnd/>
            <a:tailEnd/>
          </a:ln>
          <a:effectLst/>
        </p:spPr>
      </p:pic>
      <p:sp>
        <p:nvSpPr>
          <p:cNvPr id="11" name="Flèche droite 10"/>
          <p:cNvSpPr/>
          <p:nvPr/>
        </p:nvSpPr>
        <p:spPr>
          <a:xfrm>
            <a:off x="2" y="5285303"/>
            <a:ext cx="3707903" cy="1572697"/>
          </a:xfrm>
          <a:prstGeom prst="rightArrow">
            <a:avLst/>
          </a:prstGeom>
          <a:solidFill>
            <a:schemeClr val="accent2">
              <a:alpha val="26000"/>
            </a:schemeClr>
          </a:solid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20040" indent="-320040">
              <a:lnSpc>
                <a:spcPct val="80000"/>
              </a:lnSpc>
              <a:spcBef>
                <a:spcPts val="700"/>
              </a:spcBef>
              <a:buClr>
                <a:schemeClr val="accent2"/>
              </a:buClr>
              <a:buSzPct val="60000"/>
              <a:defRPr/>
            </a:pPr>
            <a:r>
              <a:rPr lang="en-GB" sz="2000" b="1" dirty="0" smtClean="0">
                <a:solidFill>
                  <a:schemeClr val="tx1"/>
                </a:solidFill>
                <a:sym typeface="Wingdings" pitchFamily="2" charset="2"/>
              </a:rPr>
              <a:t>Weak evidence of what works </a:t>
            </a:r>
            <a:r>
              <a:rPr lang="en-GB" sz="2000" dirty="0" smtClean="0">
                <a:solidFill>
                  <a:schemeClr val="tx1"/>
                </a:solidFill>
                <a:sym typeface="Wingdings" pitchFamily="2" charset="2"/>
              </a:rPr>
              <a:t>according to context</a:t>
            </a:r>
            <a:endParaRPr lang="en-GB" sz="1600" dirty="0">
              <a:solidFill>
                <a:schemeClr val="tx1"/>
              </a:solidFill>
              <a:sym typeface="Wingdings" pitchFamily="2" charset="2"/>
            </a:endParaRPr>
          </a:p>
        </p:txBody>
      </p:sp>
      <p:sp>
        <p:nvSpPr>
          <p:cNvPr id="12" name="Rectangle à coins arrondis 11"/>
          <p:cNvSpPr/>
          <p:nvPr/>
        </p:nvSpPr>
        <p:spPr>
          <a:xfrm>
            <a:off x="3779912" y="3140968"/>
            <a:ext cx="5328592" cy="3717032"/>
          </a:xfrm>
          <a:prstGeom prst="roundRect">
            <a:avLst/>
          </a:prstGeom>
          <a:solidFill>
            <a:schemeClr val="accent2">
              <a:alpha val="26000"/>
            </a:schemeClr>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3054370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3563888" y="1700808"/>
            <a:ext cx="2030760" cy="429816"/>
          </a:xfrm>
          <a:prstGeom prst="rect">
            <a:avLst/>
          </a:prstGeom>
          <a:noFill/>
          <a:ln w="9525">
            <a:noFill/>
            <a:miter lim="800000"/>
            <a:headEnd/>
            <a:tailEnd/>
          </a:ln>
          <a:effectLst/>
        </p:spPr>
        <p:txBody>
          <a:bodyPr/>
          <a:lstStyle/>
          <a:p>
            <a:pPr eaLnBrk="0" hangingPunct="0">
              <a:lnSpc>
                <a:spcPts val="2800"/>
              </a:lnSpc>
              <a:buFont typeface="Times" charset="0"/>
              <a:buNone/>
              <a:defRPr/>
            </a:pPr>
            <a:r>
              <a:rPr lang="en-GB" sz="2400" b="1" dirty="0" smtClean="0">
                <a:latin typeface="+mj-lt"/>
                <a:cs typeface="Arial" charset="0"/>
              </a:rPr>
              <a:t>Malnutrition</a:t>
            </a:r>
          </a:p>
          <a:p>
            <a:pPr eaLnBrk="0" hangingPunct="0">
              <a:lnSpc>
                <a:spcPts val="2800"/>
              </a:lnSpc>
              <a:buFont typeface="Times" charset="0"/>
              <a:buNone/>
              <a:defRPr/>
            </a:pPr>
            <a:endParaRPr lang="en-GB" sz="2400" dirty="0" smtClean="0">
              <a:latin typeface="+mj-lt"/>
              <a:cs typeface="Arial" charset="0"/>
            </a:endParaRPr>
          </a:p>
          <a:p>
            <a:pPr eaLnBrk="0" hangingPunct="0">
              <a:lnSpc>
                <a:spcPts val="2800"/>
              </a:lnSpc>
              <a:buFont typeface="Times" charset="0"/>
              <a:buNone/>
              <a:defRPr/>
            </a:pPr>
            <a:endParaRPr lang="en-GB" sz="2400" dirty="0">
              <a:latin typeface="+mj-lt"/>
            </a:endParaRPr>
          </a:p>
          <a:p>
            <a:pPr eaLnBrk="0" hangingPunct="0">
              <a:lnSpc>
                <a:spcPts val="2800"/>
              </a:lnSpc>
              <a:buFont typeface="Times" charset="0"/>
              <a:buNone/>
              <a:defRPr/>
            </a:pPr>
            <a:endParaRPr lang="en-GB" sz="2400" dirty="0" smtClean="0">
              <a:latin typeface="+mj-lt"/>
              <a:cs typeface="Arial" charset="0"/>
            </a:endParaRPr>
          </a:p>
        </p:txBody>
      </p:sp>
      <p:sp>
        <p:nvSpPr>
          <p:cNvPr id="7" name="Titre 1"/>
          <p:cNvSpPr>
            <a:spLocks noGrp="1"/>
          </p:cNvSpPr>
          <p:nvPr>
            <p:ph type="title"/>
          </p:nvPr>
        </p:nvSpPr>
        <p:spPr>
          <a:xfrm>
            <a:off x="457200" y="275035"/>
            <a:ext cx="8229600" cy="796528"/>
          </a:xfrm>
        </p:spPr>
        <p:txBody>
          <a:bodyPr/>
          <a:lstStyle/>
          <a:p>
            <a:pPr>
              <a:defRPr/>
            </a:pPr>
            <a:r>
              <a:rPr lang="fr-FR" sz="3600" b="1" dirty="0" smtClean="0">
                <a:solidFill>
                  <a:schemeClr val="accent4">
                    <a:lumMod val="75000"/>
                  </a:schemeClr>
                </a:solidFill>
              </a:rPr>
              <a:t>Concepts and definitions</a:t>
            </a:r>
            <a:endParaRPr lang="fr-FR" sz="3600" b="1" dirty="0">
              <a:solidFill>
                <a:schemeClr val="accent4">
                  <a:lumMod val="75000"/>
                </a:schemeClr>
              </a:solidFill>
            </a:endParaRPr>
          </a:p>
        </p:txBody>
      </p:sp>
      <p:sp>
        <p:nvSpPr>
          <p:cNvPr id="9" name="Rectangle 8"/>
          <p:cNvSpPr/>
          <p:nvPr/>
        </p:nvSpPr>
        <p:spPr>
          <a:xfrm>
            <a:off x="1835696" y="3140968"/>
            <a:ext cx="6768752" cy="796799"/>
          </a:xfrm>
          <a:prstGeom prst="rect">
            <a:avLst/>
          </a:prstGeom>
        </p:spPr>
        <p:txBody>
          <a:bodyPr wrap="square">
            <a:spAutoFit/>
          </a:bodyPr>
          <a:lstStyle/>
          <a:p>
            <a:pPr eaLnBrk="0" hangingPunct="0">
              <a:lnSpc>
                <a:spcPts val="2800"/>
              </a:lnSpc>
              <a:buFont typeface="Times" charset="0"/>
              <a:buNone/>
              <a:defRPr/>
            </a:pPr>
            <a:r>
              <a:rPr lang="en-GB" sz="2000" dirty="0"/>
              <a:t>Under-nutrition			</a:t>
            </a:r>
            <a:r>
              <a:rPr lang="en-GB" sz="2000" dirty="0" smtClean="0"/>
              <a:t>Over</a:t>
            </a:r>
            <a:r>
              <a:rPr lang="en-GB" sz="2000" dirty="0"/>
              <a:t>-nutrition</a:t>
            </a:r>
          </a:p>
          <a:p>
            <a:pPr eaLnBrk="0" hangingPunct="0">
              <a:lnSpc>
                <a:spcPts val="2800"/>
              </a:lnSpc>
              <a:buFont typeface="Times" charset="0"/>
              <a:buNone/>
              <a:defRPr/>
            </a:pPr>
            <a:r>
              <a:rPr lang="en-GB" dirty="0"/>
              <a:t>	</a:t>
            </a:r>
            <a:r>
              <a:rPr lang="en-GB" dirty="0" smtClean="0"/>
              <a:t>		           (overweight / obesity)</a:t>
            </a:r>
            <a:endParaRPr lang="en-GB" dirty="0"/>
          </a:p>
        </p:txBody>
      </p:sp>
      <p:sp>
        <p:nvSpPr>
          <p:cNvPr id="10" name="Right Arrow 9"/>
          <p:cNvSpPr/>
          <p:nvPr/>
        </p:nvSpPr>
        <p:spPr>
          <a:xfrm rot="2687198">
            <a:off x="4447288" y="2559110"/>
            <a:ext cx="1281883" cy="174119"/>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ight Arrow 10"/>
          <p:cNvSpPr/>
          <p:nvPr/>
        </p:nvSpPr>
        <p:spPr>
          <a:xfrm rot="8002149">
            <a:off x="3138335" y="2571509"/>
            <a:ext cx="1281883" cy="174119"/>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p:cNvSpPr/>
          <p:nvPr/>
        </p:nvSpPr>
        <p:spPr>
          <a:xfrm>
            <a:off x="3347864" y="3645024"/>
            <a:ext cx="2232248" cy="2376264"/>
          </a:xfrm>
          <a:prstGeom prst="ellipse">
            <a:avLst/>
          </a:prstGeom>
          <a:solidFill>
            <a:srgbClr val="C0504D">
              <a:alpha val="50000"/>
            </a:srgbClr>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1"/>
                </a:solidFill>
              </a:rPr>
              <a:t>Energy</a:t>
            </a:r>
            <a:br>
              <a:rPr lang="en-GB" dirty="0" smtClean="0">
                <a:solidFill>
                  <a:schemeClr val="bg1"/>
                </a:solidFill>
              </a:rPr>
            </a:br>
            <a:r>
              <a:rPr lang="en-GB" dirty="0" smtClean="0">
                <a:solidFill>
                  <a:schemeClr val="bg1"/>
                </a:solidFill>
              </a:rPr>
              <a:t>Protein</a:t>
            </a:r>
          </a:p>
          <a:p>
            <a:pPr algn="ctr"/>
            <a:r>
              <a:rPr lang="en-GB" dirty="0" smtClean="0">
                <a:solidFill>
                  <a:schemeClr val="bg1"/>
                </a:solidFill>
              </a:rPr>
              <a:t>Vitamin</a:t>
            </a:r>
          </a:p>
          <a:p>
            <a:pPr algn="ctr"/>
            <a:r>
              <a:rPr lang="en-GB" dirty="0" smtClean="0">
                <a:solidFill>
                  <a:schemeClr val="bg1"/>
                </a:solidFill>
              </a:rPr>
              <a:t>Minerals</a:t>
            </a:r>
            <a:endParaRPr lang="en-GB"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25">
                                          <p:stCondLst>
                                            <p:cond delay="0"/>
                                          </p:stCondLst>
                                        </p:cTn>
                                        <p:tgtEl>
                                          <p:spTgt spid="12"/>
                                        </p:tgtEl>
                                      </p:cBhvr>
                                    </p:animEffect>
                                    <p:anim calcmode="lin" valueType="num">
                                      <p:cBhvr>
                                        <p:cTn id="8" dur="2278"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830"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830" tmFilter="0, 0; 0.125,0.2665; 0.25,0.4; 0.375,0.465; 0.5,0.5;  0.625,0.535; 0.75,0.6; 0.875,0.7335; 1,1">
                                          <p:stCondLst>
                                            <p:cond delay="830"/>
                                          </p:stCondLst>
                                        </p:cTn>
                                        <p:tgtEl>
                                          <p:spTgt spid="12"/>
                                        </p:tgtEl>
                                        <p:attrNameLst>
                                          <p:attrName>ppt_y</p:attrName>
                                        </p:attrNameLst>
                                      </p:cBhvr>
                                      <p:tavLst>
                                        <p:tav tm="0" fmla="#ppt_y-sin(pi*$)/9">
                                          <p:val>
                                            <p:fltVal val="0"/>
                                          </p:val>
                                        </p:tav>
                                        <p:tav tm="100000">
                                          <p:val>
                                            <p:fltVal val="1"/>
                                          </p:val>
                                        </p:tav>
                                      </p:tavLst>
                                    </p:anim>
                                    <p:anim calcmode="lin" valueType="num">
                                      <p:cBhvr>
                                        <p:cTn id="11" dur="415" tmFilter="0, 0; 0.125,0.2665; 0.25,0.4; 0.375,0.465; 0.5,0.5;  0.625,0.535; 0.75,0.6; 0.875,0.7335; 1,1">
                                          <p:stCondLst>
                                            <p:cond delay="1655"/>
                                          </p:stCondLst>
                                        </p:cTn>
                                        <p:tgtEl>
                                          <p:spTgt spid="12"/>
                                        </p:tgtEl>
                                        <p:attrNameLst>
                                          <p:attrName>ppt_y</p:attrName>
                                        </p:attrNameLst>
                                      </p:cBhvr>
                                      <p:tavLst>
                                        <p:tav tm="0" fmla="#ppt_y-sin(pi*$)/27">
                                          <p:val>
                                            <p:fltVal val="0"/>
                                          </p:val>
                                        </p:tav>
                                        <p:tav tm="100000">
                                          <p:val>
                                            <p:fltVal val="1"/>
                                          </p:val>
                                        </p:tav>
                                      </p:tavLst>
                                    </p:anim>
                                    <p:anim calcmode="lin" valueType="num">
                                      <p:cBhvr>
                                        <p:cTn id="12" dur="205" tmFilter="0, 0; 0.125,0.2665; 0.25,0.4; 0.375,0.465; 0.5,0.5;  0.625,0.535; 0.75,0.6; 0.875,0.7335; 1,1">
                                          <p:stCondLst>
                                            <p:cond delay="2070"/>
                                          </p:stCondLst>
                                        </p:cTn>
                                        <p:tgtEl>
                                          <p:spTgt spid="12"/>
                                        </p:tgtEl>
                                        <p:attrNameLst>
                                          <p:attrName>ppt_y</p:attrName>
                                        </p:attrNameLst>
                                      </p:cBhvr>
                                      <p:tavLst>
                                        <p:tav tm="0" fmla="#ppt_y-sin(pi*$)/81">
                                          <p:val>
                                            <p:fltVal val="0"/>
                                          </p:val>
                                        </p:tav>
                                        <p:tav tm="100000">
                                          <p:val>
                                            <p:fltVal val="1"/>
                                          </p:val>
                                        </p:tav>
                                      </p:tavLst>
                                    </p:anim>
                                    <p:animScale>
                                      <p:cBhvr>
                                        <p:cTn id="13" dur="33">
                                          <p:stCondLst>
                                            <p:cond delay="812"/>
                                          </p:stCondLst>
                                        </p:cTn>
                                        <p:tgtEl>
                                          <p:spTgt spid="12"/>
                                        </p:tgtEl>
                                      </p:cBhvr>
                                      <p:to x="100000" y="60000"/>
                                    </p:animScale>
                                    <p:animScale>
                                      <p:cBhvr>
                                        <p:cTn id="14" dur="207" decel="50000">
                                          <p:stCondLst>
                                            <p:cond delay="845"/>
                                          </p:stCondLst>
                                        </p:cTn>
                                        <p:tgtEl>
                                          <p:spTgt spid="12"/>
                                        </p:tgtEl>
                                      </p:cBhvr>
                                      <p:to x="100000" y="100000"/>
                                    </p:animScale>
                                    <p:animScale>
                                      <p:cBhvr>
                                        <p:cTn id="15" dur="33">
                                          <p:stCondLst>
                                            <p:cond delay="1640"/>
                                          </p:stCondLst>
                                        </p:cTn>
                                        <p:tgtEl>
                                          <p:spTgt spid="12"/>
                                        </p:tgtEl>
                                      </p:cBhvr>
                                      <p:to x="100000" y="80000"/>
                                    </p:animScale>
                                    <p:animScale>
                                      <p:cBhvr>
                                        <p:cTn id="16" dur="207" decel="50000">
                                          <p:stCondLst>
                                            <p:cond delay="1673"/>
                                          </p:stCondLst>
                                        </p:cTn>
                                        <p:tgtEl>
                                          <p:spTgt spid="12"/>
                                        </p:tgtEl>
                                      </p:cBhvr>
                                      <p:to x="100000" y="100000"/>
                                    </p:animScale>
                                    <p:animScale>
                                      <p:cBhvr>
                                        <p:cTn id="17" dur="33">
                                          <p:stCondLst>
                                            <p:cond delay="2052"/>
                                          </p:stCondLst>
                                        </p:cTn>
                                        <p:tgtEl>
                                          <p:spTgt spid="12"/>
                                        </p:tgtEl>
                                      </p:cBhvr>
                                      <p:to x="100000" y="90000"/>
                                    </p:animScale>
                                    <p:animScale>
                                      <p:cBhvr>
                                        <p:cTn id="18" dur="207" decel="50000">
                                          <p:stCondLst>
                                            <p:cond delay="2085"/>
                                          </p:stCondLst>
                                        </p:cTn>
                                        <p:tgtEl>
                                          <p:spTgt spid="12"/>
                                        </p:tgtEl>
                                      </p:cBhvr>
                                      <p:to x="100000" y="100000"/>
                                    </p:animScale>
                                    <p:animScale>
                                      <p:cBhvr>
                                        <p:cTn id="19" dur="33">
                                          <p:stCondLst>
                                            <p:cond delay="2260"/>
                                          </p:stCondLst>
                                        </p:cTn>
                                        <p:tgtEl>
                                          <p:spTgt spid="12"/>
                                        </p:tgtEl>
                                      </p:cBhvr>
                                      <p:to x="100000" y="95000"/>
                                    </p:animScale>
                                    <p:animScale>
                                      <p:cBhvr>
                                        <p:cTn id="20" dur="207" decel="50000">
                                          <p:stCondLst>
                                            <p:cond delay="2293"/>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0648"/>
            <a:ext cx="9144000" cy="584776"/>
          </a:xfrm>
          <a:prstGeom prst="rect">
            <a:avLst/>
          </a:prstGeom>
          <a:solidFill>
            <a:srgbClr val="CCFFCC"/>
          </a:solidFill>
        </p:spPr>
        <p:txBody>
          <a:bodyPr wrap="square">
            <a:spAutoFit/>
          </a:bodyPr>
          <a:lstStyle/>
          <a:p>
            <a:pPr algn="ctr">
              <a:defRPr/>
            </a:pPr>
            <a:r>
              <a:rPr lang="en-GB" sz="3200" b="1" dirty="0" smtClean="0">
                <a:solidFill>
                  <a:srgbClr val="FFC000"/>
                </a:solidFill>
                <a:latin typeface="+mj-lt"/>
              </a:rPr>
              <a:t>Implications for programme design all sectors </a:t>
            </a:r>
            <a:endParaRPr lang="en-GB" sz="3200" b="1" dirty="0">
              <a:solidFill>
                <a:srgbClr val="FFC000"/>
              </a:solidFill>
              <a:latin typeface="+mj-lt"/>
            </a:endParaRPr>
          </a:p>
        </p:txBody>
      </p:sp>
      <p:sp>
        <p:nvSpPr>
          <p:cNvPr id="5" name="Espace réservé du contenu 4"/>
          <p:cNvSpPr>
            <a:spLocks noGrp="1"/>
          </p:cNvSpPr>
          <p:nvPr>
            <p:ph idx="1"/>
          </p:nvPr>
        </p:nvSpPr>
        <p:spPr>
          <a:xfrm>
            <a:off x="457200" y="1340769"/>
            <a:ext cx="8229600" cy="5112568"/>
          </a:xfrm>
        </p:spPr>
        <p:txBody>
          <a:bodyPr>
            <a:normAutofit lnSpcReduction="10000"/>
          </a:bodyPr>
          <a:lstStyle/>
          <a:p>
            <a:pPr algn="just">
              <a:defRPr/>
            </a:pPr>
            <a:r>
              <a:rPr lang="fr-FR" sz="2200" b="1" dirty="0" smtClean="0">
                <a:sym typeface="Wingdings" pitchFamily="2" charset="2"/>
              </a:rPr>
              <a:t>Situation </a:t>
            </a:r>
            <a:r>
              <a:rPr lang="fr-FR" sz="2200" b="1" dirty="0" err="1" smtClean="0">
                <a:sym typeface="Wingdings" pitchFamily="2" charset="2"/>
              </a:rPr>
              <a:t>analysis</a:t>
            </a:r>
            <a:r>
              <a:rPr lang="fr-FR" sz="2200" b="1" dirty="0" smtClean="0">
                <a:sym typeface="Wingdings" pitchFamily="2" charset="2"/>
              </a:rPr>
              <a:t> </a:t>
            </a:r>
            <a:r>
              <a:rPr lang="fr-FR" sz="2200" dirty="0" err="1" smtClean="0">
                <a:sym typeface="Wingdings" pitchFamily="2" charset="2"/>
              </a:rPr>
              <a:t>should</a:t>
            </a:r>
            <a:r>
              <a:rPr lang="fr-FR" sz="2200" dirty="0" smtClean="0">
                <a:sym typeface="Wingdings" pitchFamily="2" charset="2"/>
              </a:rPr>
              <a:t> </a:t>
            </a:r>
            <a:r>
              <a:rPr lang="fr-FR" sz="2200" dirty="0" err="1" smtClean="0">
                <a:sym typeface="Wingdings" pitchFamily="2" charset="2"/>
              </a:rPr>
              <a:t>take</a:t>
            </a:r>
            <a:r>
              <a:rPr lang="fr-FR" sz="2200" dirty="0" smtClean="0">
                <a:sym typeface="Wingdings" pitchFamily="2" charset="2"/>
              </a:rPr>
              <a:t> </a:t>
            </a:r>
            <a:r>
              <a:rPr lang="fr-FR" sz="2200" dirty="0" err="1" smtClean="0">
                <a:sym typeface="Wingdings" pitchFamily="2" charset="2"/>
              </a:rPr>
              <a:t>account</a:t>
            </a:r>
            <a:r>
              <a:rPr lang="fr-FR" sz="2200" dirty="0" smtClean="0">
                <a:sym typeface="Wingdings" pitchFamily="2" charset="2"/>
              </a:rPr>
              <a:t> of basic, </a:t>
            </a:r>
            <a:r>
              <a:rPr lang="fr-FR" sz="2200" dirty="0" err="1" smtClean="0">
                <a:sym typeface="Wingdings" pitchFamily="2" charset="2"/>
              </a:rPr>
              <a:t>underlying</a:t>
            </a:r>
            <a:r>
              <a:rPr lang="fr-FR" sz="2200" dirty="0" smtClean="0">
                <a:sym typeface="Wingdings" pitchFamily="2" charset="2"/>
              </a:rPr>
              <a:t> and direct causes of </a:t>
            </a:r>
            <a:r>
              <a:rPr lang="fr-FR" sz="2200" dirty="0" err="1" smtClean="0">
                <a:sym typeface="Wingdings" pitchFamily="2" charset="2"/>
              </a:rPr>
              <a:t>undernutrition</a:t>
            </a:r>
            <a:endParaRPr lang="fr-FR" sz="2200" b="1" dirty="0" smtClean="0">
              <a:sym typeface="Wingdings" pitchFamily="2" charset="2"/>
            </a:endParaRPr>
          </a:p>
          <a:p>
            <a:pPr algn="just">
              <a:defRPr/>
            </a:pPr>
            <a:r>
              <a:rPr lang="fr-FR" sz="2200" b="1" dirty="0" smtClean="0">
                <a:sym typeface="Wingdings" pitchFamily="2" charset="2"/>
              </a:rPr>
              <a:t>Objectives</a:t>
            </a:r>
            <a:r>
              <a:rPr lang="fr-FR" sz="2200" dirty="0" smtClean="0">
                <a:sym typeface="Wingdings" pitchFamily="2" charset="2"/>
              </a:rPr>
              <a:t> must go </a:t>
            </a:r>
            <a:r>
              <a:rPr lang="fr-FR" sz="2200" dirty="0" err="1" smtClean="0">
                <a:sym typeface="Wingdings" pitchFamily="2" charset="2"/>
              </a:rPr>
              <a:t>beyond</a:t>
            </a:r>
            <a:r>
              <a:rPr lang="fr-FR" sz="2200" dirty="0" smtClean="0">
                <a:sym typeface="Wingdings" pitchFamily="2" charset="2"/>
              </a:rPr>
              <a:t> </a:t>
            </a:r>
            <a:r>
              <a:rPr lang="fr-FR" sz="2200" dirty="0" err="1" smtClean="0">
                <a:sym typeface="Wingdings" pitchFamily="2" charset="2"/>
              </a:rPr>
              <a:t>mentioning</a:t>
            </a:r>
            <a:r>
              <a:rPr lang="fr-FR" sz="2200" dirty="0" smtClean="0">
                <a:sym typeface="Wingdings" pitchFamily="2" charset="2"/>
              </a:rPr>
              <a:t> nutrition and </a:t>
            </a:r>
            <a:r>
              <a:rPr lang="fr-FR" sz="2200" dirty="0" err="1" smtClean="0">
                <a:sym typeface="Wingdings" pitchFamily="2" charset="2"/>
              </a:rPr>
              <a:t>should</a:t>
            </a:r>
            <a:r>
              <a:rPr lang="fr-FR" sz="2200" dirty="0" smtClean="0">
                <a:sym typeface="Wingdings" pitchFamily="2" charset="2"/>
              </a:rPr>
              <a:t> have a </a:t>
            </a:r>
            <a:r>
              <a:rPr lang="fr-FR" sz="2200" dirty="0" err="1" smtClean="0">
                <a:sym typeface="Wingdings" pitchFamily="2" charset="2"/>
              </a:rPr>
              <a:t>stated</a:t>
            </a:r>
            <a:r>
              <a:rPr lang="fr-FR" sz="2200" dirty="0" smtClean="0">
                <a:sym typeface="Wingdings" pitchFamily="2" charset="2"/>
              </a:rPr>
              <a:t> </a:t>
            </a:r>
            <a:r>
              <a:rPr lang="fr-FR" sz="2200" dirty="0" err="1" smtClean="0">
                <a:sym typeface="Wingdings" pitchFamily="2" charset="2"/>
              </a:rPr>
              <a:t>aim</a:t>
            </a:r>
            <a:r>
              <a:rPr lang="fr-FR" sz="2200" dirty="0" smtClean="0">
                <a:sym typeface="Wingdings" pitchFamily="2" charset="2"/>
              </a:rPr>
              <a:t> to </a:t>
            </a:r>
            <a:r>
              <a:rPr lang="fr-FR" sz="2200" dirty="0" err="1" smtClean="0">
                <a:sym typeface="Wingdings" pitchFamily="2" charset="2"/>
              </a:rPr>
              <a:t>improve</a:t>
            </a:r>
            <a:r>
              <a:rPr lang="fr-FR" sz="2200" dirty="0" smtClean="0">
                <a:sym typeface="Wingdings" pitchFamily="2" charset="2"/>
              </a:rPr>
              <a:t> nutrition of groups </a:t>
            </a:r>
            <a:r>
              <a:rPr lang="fr-FR" sz="2200" dirty="0" err="1" smtClean="0">
                <a:sym typeface="Wingdings" pitchFamily="2" charset="2"/>
              </a:rPr>
              <a:t>worst</a:t>
            </a:r>
            <a:r>
              <a:rPr lang="fr-FR" sz="2200" dirty="0" smtClean="0">
                <a:sym typeface="Wingdings" pitchFamily="2" charset="2"/>
              </a:rPr>
              <a:t> </a:t>
            </a:r>
            <a:r>
              <a:rPr lang="fr-FR" sz="2200" dirty="0" err="1" smtClean="0">
                <a:sym typeface="Wingdings" pitchFamily="2" charset="2"/>
              </a:rPr>
              <a:t>affected</a:t>
            </a:r>
            <a:r>
              <a:rPr lang="fr-FR" sz="2200" dirty="0" smtClean="0">
                <a:sym typeface="Wingdings" pitchFamily="2" charset="2"/>
              </a:rPr>
              <a:t> by </a:t>
            </a:r>
            <a:r>
              <a:rPr lang="fr-FR" sz="2200" dirty="0" err="1" smtClean="0">
                <a:sym typeface="Wingdings" pitchFamily="2" charset="2"/>
              </a:rPr>
              <a:t>undernutrition</a:t>
            </a:r>
            <a:endParaRPr lang="fr-FR" sz="2200" dirty="0" smtClean="0">
              <a:sym typeface="Wingdings" pitchFamily="2" charset="2"/>
            </a:endParaRPr>
          </a:p>
          <a:p>
            <a:pPr algn="just">
              <a:defRPr/>
            </a:pPr>
            <a:r>
              <a:rPr lang="fr-FR" sz="2200" b="1" dirty="0" err="1" smtClean="0">
                <a:sym typeface="Wingdings" pitchFamily="2" charset="2"/>
              </a:rPr>
              <a:t>Results</a:t>
            </a:r>
            <a:r>
              <a:rPr lang="fr-FR" sz="2200" b="1" dirty="0" smtClean="0">
                <a:sym typeface="Wingdings" pitchFamily="2" charset="2"/>
              </a:rPr>
              <a:t>/</a:t>
            </a:r>
            <a:r>
              <a:rPr lang="fr-FR" sz="2200" b="1" dirty="0" err="1" smtClean="0">
                <a:sym typeface="Wingdings" pitchFamily="2" charset="2"/>
              </a:rPr>
              <a:t>Outcomes</a:t>
            </a:r>
            <a:r>
              <a:rPr lang="fr-FR" sz="2200" dirty="0" smtClean="0">
                <a:sym typeface="Wingdings" pitchFamily="2" charset="2"/>
              </a:rPr>
              <a:t> </a:t>
            </a:r>
            <a:r>
              <a:rPr lang="fr-FR" sz="2200" dirty="0" err="1" smtClean="0">
                <a:sym typeface="Wingdings" pitchFamily="2" charset="2"/>
              </a:rPr>
              <a:t>should</a:t>
            </a:r>
            <a:r>
              <a:rPr lang="fr-FR" sz="2200" dirty="0" smtClean="0">
                <a:sym typeface="Wingdings" pitchFamily="2" charset="2"/>
              </a:rPr>
              <a:t> </a:t>
            </a:r>
            <a:r>
              <a:rPr lang="fr-FR" sz="2200" dirty="0" err="1" smtClean="0">
                <a:sym typeface="Wingdings" pitchFamily="2" charset="2"/>
              </a:rPr>
              <a:t>be</a:t>
            </a:r>
            <a:r>
              <a:rPr lang="fr-FR" sz="2200" dirty="0" smtClean="0">
                <a:sym typeface="Wingdings" pitchFamily="2" charset="2"/>
              </a:rPr>
              <a:t> </a:t>
            </a:r>
            <a:r>
              <a:rPr lang="fr-FR" sz="2200" dirty="0" err="1" smtClean="0">
                <a:sym typeface="Wingdings" pitchFamily="2" charset="2"/>
              </a:rPr>
              <a:t>specifically</a:t>
            </a:r>
            <a:r>
              <a:rPr lang="fr-FR" sz="2200" dirty="0" smtClean="0">
                <a:sym typeface="Wingdings" pitchFamily="2" charset="2"/>
              </a:rPr>
              <a:t> </a:t>
            </a:r>
            <a:r>
              <a:rPr lang="fr-FR" sz="2200" dirty="0" err="1" smtClean="0">
                <a:sym typeface="Wingdings" pitchFamily="2" charset="2"/>
              </a:rPr>
              <a:t>targeted</a:t>
            </a:r>
            <a:r>
              <a:rPr lang="fr-FR" sz="2200" dirty="0" smtClean="0">
                <a:sym typeface="Wingdings" pitchFamily="2" charset="2"/>
              </a:rPr>
              <a:t> to </a:t>
            </a:r>
            <a:r>
              <a:rPr lang="fr-FR" sz="2200" dirty="0" err="1" smtClean="0">
                <a:sym typeface="Wingdings" pitchFamily="2" charset="2"/>
              </a:rPr>
              <a:t>improve</a:t>
            </a:r>
            <a:r>
              <a:rPr lang="fr-FR" sz="2200" dirty="0" smtClean="0">
                <a:sym typeface="Wingdings" pitchFamily="2" charset="2"/>
              </a:rPr>
              <a:t> the </a:t>
            </a:r>
            <a:r>
              <a:rPr lang="fr-FR" sz="2200" dirty="0" err="1" smtClean="0">
                <a:sym typeface="Wingdings" pitchFamily="2" charset="2"/>
              </a:rPr>
              <a:t>nutritional</a:t>
            </a:r>
            <a:r>
              <a:rPr lang="fr-FR" sz="2200" dirty="0" smtClean="0">
                <a:sym typeface="Wingdings" pitchFamily="2" charset="2"/>
              </a:rPr>
              <a:t> </a:t>
            </a:r>
            <a:r>
              <a:rPr lang="fr-FR" sz="2200" dirty="0" err="1" smtClean="0">
                <a:sym typeface="Wingdings" pitchFamily="2" charset="2"/>
              </a:rPr>
              <a:t>status</a:t>
            </a:r>
            <a:r>
              <a:rPr lang="fr-FR" sz="2200" dirty="0" smtClean="0">
                <a:sym typeface="Wingdings" pitchFamily="2" charset="2"/>
              </a:rPr>
              <a:t> of </a:t>
            </a:r>
            <a:r>
              <a:rPr lang="fr-FR" sz="2200" dirty="0" err="1" smtClean="0">
                <a:sym typeface="Wingdings" pitchFamily="2" charset="2"/>
              </a:rPr>
              <a:t>women</a:t>
            </a:r>
            <a:r>
              <a:rPr lang="fr-FR" sz="2200" dirty="0" smtClean="0">
                <a:sym typeface="Wingdings" pitchFamily="2" charset="2"/>
              </a:rPr>
              <a:t> or adolescent girls or </a:t>
            </a:r>
            <a:r>
              <a:rPr lang="fr-FR" sz="2200" dirty="0" err="1" smtClean="0">
                <a:sym typeface="Wingdings" pitchFamily="2" charset="2"/>
              </a:rPr>
              <a:t>children</a:t>
            </a:r>
            <a:endParaRPr lang="fr-FR" sz="2200" dirty="0" smtClean="0">
              <a:sym typeface="Wingdings" pitchFamily="2" charset="2"/>
            </a:endParaRPr>
          </a:p>
          <a:p>
            <a:pPr algn="just">
              <a:defRPr/>
            </a:pPr>
            <a:r>
              <a:rPr lang="fr-FR" sz="2200" b="1" dirty="0" err="1" smtClean="0">
                <a:sym typeface="Wingdings" pitchFamily="2" charset="2"/>
              </a:rPr>
              <a:t>Activities</a:t>
            </a:r>
            <a:r>
              <a:rPr lang="fr-FR" sz="2200" dirty="0" smtClean="0">
                <a:sym typeface="Wingdings" pitchFamily="2" charset="2"/>
              </a:rPr>
              <a:t> </a:t>
            </a:r>
            <a:r>
              <a:rPr lang="fr-FR" sz="2200" dirty="0" err="1" smtClean="0">
                <a:sym typeface="Wingdings" pitchFamily="2" charset="2"/>
              </a:rPr>
              <a:t>should</a:t>
            </a:r>
            <a:r>
              <a:rPr lang="fr-FR" sz="2200" dirty="0" smtClean="0">
                <a:sym typeface="Wingdings" pitchFamily="2" charset="2"/>
              </a:rPr>
              <a:t> as far as possible </a:t>
            </a:r>
            <a:r>
              <a:rPr lang="fr-FR" sz="2200" dirty="0" err="1" smtClean="0">
                <a:sym typeface="Wingdings" pitchFamily="2" charset="2"/>
              </a:rPr>
              <a:t>be</a:t>
            </a:r>
            <a:r>
              <a:rPr lang="fr-FR" sz="2200" dirty="0" smtClean="0">
                <a:sym typeface="Wingdings" pitchFamily="2" charset="2"/>
              </a:rPr>
              <a:t> </a:t>
            </a:r>
            <a:r>
              <a:rPr lang="fr-FR" sz="2200" dirty="0" err="1" smtClean="0">
                <a:sym typeface="Wingdings" pitchFamily="2" charset="2"/>
              </a:rPr>
              <a:t>based</a:t>
            </a:r>
            <a:r>
              <a:rPr lang="fr-FR" sz="2200" dirty="0" smtClean="0">
                <a:sym typeface="Wingdings" pitchFamily="2" charset="2"/>
              </a:rPr>
              <a:t> on interventions </a:t>
            </a:r>
            <a:r>
              <a:rPr lang="fr-FR" sz="2200" dirty="0" err="1" smtClean="0">
                <a:sym typeface="Wingdings" pitchFamily="2" charset="2"/>
              </a:rPr>
              <a:t>proven</a:t>
            </a:r>
            <a:r>
              <a:rPr lang="fr-FR" sz="2200" dirty="0" smtClean="0">
                <a:sym typeface="Wingdings" pitchFamily="2" charset="2"/>
              </a:rPr>
              <a:t> to </a:t>
            </a:r>
            <a:r>
              <a:rPr lang="fr-FR" sz="2200" dirty="0" err="1" smtClean="0">
                <a:sym typeface="Wingdings" pitchFamily="2" charset="2"/>
              </a:rPr>
              <a:t>achieve</a:t>
            </a:r>
            <a:r>
              <a:rPr lang="fr-FR" sz="2200" dirty="0" smtClean="0">
                <a:sym typeface="Wingdings" pitchFamily="2" charset="2"/>
              </a:rPr>
              <a:t> </a:t>
            </a:r>
            <a:r>
              <a:rPr lang="fr-FR" sz="2200" dirty="0" err="1" smtClean="0">
                <a:sym typeface="Wingdings" pitchFamily="2" charset="2"/>
              </a:rPr>
              <a:t>better</a:t>
            </a:r>
            <a:r>
              <a:rPr lang="fr-FR" sz="2200" dirty="0" smtClean="0">
                <a:sym typeface="Wingdings" pitchFamily="2" charset="2"/>
              </a:rPr>
              <a:t> nutrition of the </a:t>
            </a:r>
            <a:r>
              <a:rPr lang="fr-FR" sz="2200" dirty="0" err="1" smtClean="0">
                <a:sym typeface="Wingdings" pitchFamily="2" charset="2"/>
              </a:rPr>
              <a:t>target</a:t>
            </a:r>
            <a:r>
              <a:rPr lang="fr-FR" sz="2200" dirty="0" smtClean="0">
                <a:sym typeface="Wingdings" pitchFamily="2" charset="2"/>
              </a:rPr>
              <a:t> group (or </a:t>
            </a:r>
            <a:r>
              <a:rPr lang="fr-FR" sz="2200" dirty="0" err="1" smtClean="0">
                <a:sym typeface="Wingdings" pitchFamily="2" charset="2"/>
              </a:rPr>
              <a:t>be</a:t>
            </a:r>
            <a:r>
              <a:rPr lang="fr-FR" sz="2200" dirty="0" smtClean="0">
                <a:sym typeface="Wingdings" pitchFamily="2" charset="2"/>
              </a:rPr>
              <a:t> </a:t>
            </a:r>
            <a:r>
              <a:rPr lang="fr-FR" sz="2200" dirty="0" err="1" smtClean="0">
                <a:sym typeface="Wingdings" pitchFamily="2" charset="2"/>
              </a:rPr>
              <a:t>linked</a:t>
            </a:r>
            <a:r>
              <a:rPr lang="fr-FR" sz="2200" dirty="0" smtClean="0">
                <a:sym typeface="Wingdings" pitchFamily="2" charset="2"/>
              </a:rPr>
              <a:t> to </a:t>
            </a:r>
            <a:r>
              <a:rPr lang="fr-FR" sz="2200" dirty="0" err="1" smtClean="0">
                <a:sym typeface="Wingdings" pitchFamily="2" charset="2"/>
              </a:rPr>
              <a:t>ongoing</a:t>
            </a:r>
            <a:r>
              <a:rPr lang="fr-FR" sz="2200" dirty="0" smtClean="0">
                <a:sym typeface="Wingdings" pitchFamily="2" charset="2"/>
              </a:rPr>
              <a:t> </a:t>
            </a:r>
            <a:r>
              <a:rPr lang="fr-FR" sz="2200" dirty="0" err="1" smtClean="0">
                <a:sym typeface="Wingdings" pitchFamily="2" charset="2"/>
              </a:rPr>
              <a:t>operational</a:t>
            </a:r>
            <a:r>
              <a:rPr lang="fr-FR" sz="2200" dirty="0" smtClean="0">
                <a:sym typeface="Wingdings" pitchFamily="2" charset="2"/>
              </a:rPr>
              <a:t> </a:t>
            </a:r>
            <a:r>
              <a:rPr lang="fr-FR" sz="2200" dirty="0" err="1" smtClean="0">
                <a:sym typeface="Wingdings" pitchFamily="2" charset="2"/>
              </a:rPr>
              <a:t>research</a:t>
            </a:r>
            <a:r>
              <a:rPr lang="fr-FR" sz="2200" dirty="0" smtClean="0">
                <a:sym typeface="Wingdings" pitchFamily="2" charset="2"/>
              </a:rPr>
              <a:t>)</a:t>
            </a:r>
          </a:p>
          <a:p>
            <a:pPr algn="just">
              <a:defRPr/>
            </a:pPr>
            <a:r>
              <a:rPr lang="fr-FR" sz="2200" b="1" dirty="0" smtClean="0">
                <a:sym typeface="Wingdings" pitchFamily="2" charset="2"/>
              </a:rPr>
              <a:t>Monitoring &amp; Evaluation</a:t>
            </a:r>
            <a:r>
              <a:rPr lang="fr-FR" sz="2200" dirty="0" smtClean="0">
                <a:sym typeface="Wingdings" pitchFamily="2" charset="2"/>
              </a:rPr>
              <a:t> </a:t>
            </a:r>
            <a:r>
              <a:rPr lang="fr-FR" sz="2200" dirty="0" err="1" smtClean="0">
                <a:sym typeface="Wingdings" pitchFamily="2" charset="2"/>
              </a:rPr>
              <a:t>should</a:t>
            </a:r>
            <a:r>
              <a:rPr lang="fr-FR" sz="2200" dirty="0" smtClean="0">
                <a:sym typeface="Wingdings" pitchFamily="2" charset="2"/>
              </a:rPr>
              <a:t> </a:t>
            </a:r>
            <a:r>
              <a:rPr lang="fr-FR" sz="2200" dirty="0" err="1" smtClean="0">
                <a:sym typeface="Wingdings" pitchFamily="2" charset="2"/>
              </a:rPr>
              <a:t>include</a:t>
            </a:r>
            <a:r>
              <a:rPr lang="fr-FR" sz="2200" dirty="0" smtClean="0">
                <a:sym typeface="Wingdings" pitchFamily="2" charset="2"/>
              </a:rPr>
              <a:t> relevant </a:t>
            </a:r>
            <a:r>
              <a:rPr lang="fr-FR" sz="2200" dirty="0" err="1" smtClean="0">
                <a:sym typeface="Wingdings" pitchFamily="2" charset="2"/>
              </a:rPr>
              <a:t>indicators</a:t>
            </a:r>
            <a:r>
              <a:rPr lang="fr-FR" sz="2200" dirty="0" smtClean="0">
                <a:sym typeface="Wingdings" pitchFamily="2" charset="2"/>
              </a:rPr>
              <a:t> </a:t>
            </a:r>
            <a:r>
              <a:rPr lang="fr-FR" sz="2200" dirty="0" err="1" smtClean="0">
                <a:sym typeface="Wingdings" pitchFamily="2" charset="2"/>
              </a:rPr>
              <a:t>especially</a:t>
            </a:r>
            <a:r>
              <a:rPr lang="fr-FR" sz="2200" dirty="0" smtClean="0">
                <a:sym typeface="Wingdings" pitchFamily="2" charset="2"/>
              </a:rPr>
              <a:t> </a:t>
            </a:r>
            <a:r>
              <a:rPr lang="fr-FR" sz="2200" dirty="0" err="1" smtClean="0">
                <a:sym typeface="Wingdings" pitchFamily="2" charset="2"/>
              </a:rPr>
              <a:t>stunting</a:t>
            </a:r>
            <a:r>
              <a:rPr lang="fr-FR" sz="2200" dirty="0" smtClean="0">
                <a:sym typeface="Wingdings" pitchFamily="2" charset="2"/>
              </a:rPr>
              <a:t> and </a:t>
            </a:r>
            <a:r>
              <a:rPr lang="fr-FR" sz="2200" dirty="0" err="1" smtClean="0">
                <a:sym typeface="Wingdings" pitchFamily="2" charset="2"/>
              </a:rPr>
              <a:t>wasting</a:t>
            </a:r>
            <a:r>
              <a:rPr lang="fr-FR" sz="2200" dirty="0" smtClean="0">
                <a:sym typeface="Wingdings" pitchFamily="2" charset="2"/>
              </a:rPr>
              <a:t> of </a:t>
            </a:r>
            <a:r>
              <a:rPr lang="fr-FR" sz="2200" dirty="0" err="1" smtClean="0">
                <a:sym typeface="Wingdings" pitchFamily="2" charset="2"/>
              </a:rPr>
              <a:t>children</a:t>
            </a:r>
            <a:r>
              <a:rPr lang="fr-FR" sz="2200" dirty="0" smtClean="0">
                <a:sym typeface="Wingdings" pitchFamily="2" charset="2"/>
              </a:rPr>
              <a:t> </a:t>
            </a:r>
            <a:r>
              <a:rPr lang="fr-FR" sz="2200" dirty="0" err="1" smtClean="0">
                <a:sym typeface="Wingdings" pitchFamily="2" charset="2"/>
              </a:rPr>
              <a:t>under</a:t>
            </a:r>
            <a:r>
              <a:rPr lang="fr-FR" sz="2200" dirty="0" smtClean="0">
                <a:sym typeface="Wingdings" pitchFamily="2" charset="2"/>
              </a:rPr>
              <a:t> five </a:t>
            </a:r>
            <a:r>
              <a:rPr lang="fr-FR" sz="2200" dirty="0" err="1" smtClean="0">
                <a:sym typeface="Wingdings" pitchFamily="2" charset="2"/>
              </a:rPr>
              <a:t>years</a:t>
            </a:r>
            <a:r>
              <a:rPr lang="fr-FR" sz="2200" dirty="0" smtClean="0">
                <a:sym typeface="Wingdings" pitchFamily="2" charset="2"/>
              </a:rPr>
              <a:t> of </a:t>
            </a:r>
            <a:r>
              <a:rPr lang="fr-FR" sz="2200" dirty="0" err="1" smtClean="0">
                <a:sym typeface="Wingdings" pitchFamily="2" charset="2"/>
              </a:rPr>
              <a:t>age</a:t>
            </a:r>
            <a:endParaRPr lang="fr-FR" sz="2200" dirty="0" smtClean="0">
              <a:sym typeface="Wingdings" pitchFamily="2" charset="2"/>
            </a:endParaRPr>
          </a:p>
          <a:p>
            <a:pPr algn="just">
              <a:defRPr/>
            </a:pPr>
            <a:r>
              <a:rPr lang="fr-FR" sz="2200" b="1" dirty="0" smtClean="0">
                <a:sym typeface="Wingdings" pitchFamily="2" charset="2"/>
              </a:rPr>
              <a:t>Learning</a:t>
            </a:r>
            <a:r>
              <a:rPr lang="fr-FR" sz="2200" dirty="0" smtClean="0">
                <a:sym typeface="Wingdings" pitchFamily="2" charset="2"/>
              </a:rPr>
              <a:t> </a:t>
            </a:r>
            <a:r>
              <a:rPr lang="fr-FR" sz="2200" dirty="0" err="1" smtClean="0">
                <a:sym typeface="Wingdings" pitchFamily="2" charset="2"/>
              </a:rPr>
              <a:t>should</a:t>
            </a:r>
            <a:r>
              <a:rPr lang="fr-FR" sz="2200" dirty="0" smtClean="0">
                <a:sym typeface="Wingdings" pitchFamily="2" charset="2"/>
              </a:rPr>
              <a:t> </a:t>
            </a:r>
            <a:r>
              <a:rPr lang="fr-FR" sz="2200" dirty="0" err="1" smtClean="0">
                <a:sym typeface="Wingdings" pitchFamily="2" charset="2"/>
              </a:rPr>
              <a:t>be</a:t>
            </a:r>
            <a:r>
              <a:rPr lang="fr-FR" sz="2200" dirty="0" smtClean="0">
                <a:sym typeface="Wingdings" pitchFamily="2" charset="2"/>
              </a:rPr>
              <a:t> </a:t>
            </a:r>
            <a:r>
              <a:rPr lang="fr-FR" sz="2200" dirty="0" err="1" smtClean="0">
                <a:sym typeface="Wingdings" pitchFamily="2" charset="2"/>
              </a:rPr>
              <a:t>based</a:t>
            </a:r>
            <a:r>
              <a:rPr lang="fr-FR" sz="2200" dirty="0" smtClean="0">
                <a:sym typeface="Wingdings" pitchFamily="2" charset="2"/>
              </a:rPr>
              <a:t> as </a:t>
            </a:r>
            <a:r>
              <a:rPr lang="fr-FR" sz="2200" dirty="0" err="1" smtClean="0">
                <a:sym typeface="Wingdings" pitchFamily="2" charset="2"/>
              </a:rPr>
              <a:t>much</a:t>
            </a:r>
            <a:r>
              <a:rPr lang="fr-FR" sz="2200" dirty="0" smtClean="0">
                <a:sym typeface="Wingdings" pitchFamily="2" charset="2"/>
              </a:rPr>
              <a:t> as possible on </a:t>
            </a:r>
            <a:r>
              <a:rPr lang="fr-FR" sz="2200" dirty="0" err="1" smtClean="0">
                <a:sym typeface="Wingdings" pitchFamily="2" charset="2"/>
              </a:rPr>
              <a:t>evidence</a:t>
            </a:r>
            <a:r>
              <a:rPr lang="fr-FR" sz="2200" dirty="0" smtClean="0">
                <a:sym typeface="Wingdings" pitchFamily="2" charset="2"/>
              </a:rPr>
              <a:t> </a:t>
            </a:r>
            <a:r>
              <a:rPr lang="fr-FR" sz="2200" dirty="0" err="1" smtClean="0">
                <a:sym typeface="Wingdings" pitchFamily="2" charset="2"/>
              </a:rPr>
              <a:t>from</a:t>
            </a:r>
            <a:r>
              <a:rPr lang="fr-FR" sz="2200" dirty="0" smtClean="0">
                <a:sym typeface="Wingdings" pitchFamily="2" charset="2"/>
              </a:rPr>
              <a:t> the </a:t>
            </a:r>
            <a:r>
              <a:rPr lang="fr-FR" sz="2200" dirty="0" err="1" smtClean="0">
                <a:sym typeface="Wingdings" pitchFamily="2" charset="2"/>
              </a:rPr>
              <a:t>field</a:t>
            </a:r>
            <a:endParaRPr lang="fr-FR" sz="2200" dirty="0" smtClean="0">
              <a:sym typeface="Wingdings" pitchFamily="2" charset="2"/>
            </a:endParaRPr>
          </a:p>
          <a:p>
            <a:pPr marL="0" indent="0" algn="just">
              <a:buNone/>
              <a:defRPr/>
            </a:pPr>
            <a:endParaRPr lang="fr-FR" sz="3100" dirty="0">
              <a:solidFill>
                <a:srgbClr val="FF6600"/>
              </a:solidFill>
            </a:endParaRPr>
          </a:p>
        </p:txBody>
      </p:sp>
    </p:spTree>
    <p:extLst>
      <p:ext uri="{BB962C8B-B14F-4D97-AF65-F5344CB8AC3E}">
        <p14:creationId xmlns:p14="http://schemas.microsoft.com/office/powerpoint/2010/main" val="1643042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0648"/>
            <a:ext cx="9144000" cy="584776"/>
          </a:xfrm>
          <a:prstGeom prst="rect">
            <a:avLst/>
          </a:prstGeom>
          <a:solidFill>
            <a:srgbClr val="CCFFCC"/>
          </a:solidFill>
        </p:spPr>
        <p:txBody>
          <a:bodyPr wrap="square">
            <a:spAutoFit/>
          </a:bodyPr>
          <a:lstStyle/>
          <a:p>
            <a:pPr algn="ctr">
              <a:defRPr/>
            </a:pPr>
            <a:r>
              <a:rPr lang="en-GB" sz="3200" b="1" dirty="0" smtClean="0">
                <a:solidFill>
                  <a:srgbClr val="FFC000"/>
                </a:solidFill>
                <a:latin typeface="+mj-lt"/>
              </a:rPr>
              <a:t>Types of indicators </a:t>
            </a:r>
            <a:endParaRPr lang="en-GB" sz="3200" b="1" dirty="0">
              <a:solidFill>
                <a:srgbClr val="FFC000"/>
              </a:solidFill>
              <a:latin typeface="+mj-lt"/>
            </a:endParaRPr>
          </a:p>
        </p:txBody>
      </p:sp>
      <p:sp>
        <p:nvSpPr>
          <p:cNvPr id="5" name="Espace réservé du contenu 4"/>
          <p:cNvSpPr>
            <a:spLocks noGrp="1"/>
          </p:cNvSpPr>
          <p:nvPr>
            <p:ph idx="1"/>
          </p:nvPr>
        </p:nvSpPr>
        <p:spPr>
          <a:xfrm>
            <a:off x="457200" y="1412777"/>
            <a:ext cx="8229600" cy="4824536"/>
          </a:xfrm>
        </p:spPr>
        <p:txBody>
          <a:bodyPr>
            <a:normAutofit/>
          </a:bodyPr>
          <a:lstStyle/>
          <a:p>
            <a:pPr marL="0" indent="0" algn="just">
              <a:buNone/>
              <a:defRPr/>
            </a:pPr>
            <a:r>
              <a:rPr lang="fr-FR" sz="2400" dirty="0" smtClean="0">
                <a:solidFill>
                  <a:srgbClr val="0000FF"/>
                </a:solidFill>
                <a:sym typeface="Wingdings" pitchFamily="2" charset="2"/>
              </a:rPr>
              <a:t>Input </a:t>
            </a:r>
            <a:r>
              <a:rPr lang="fr-FR" sz="2400" dirty="0" err="1">
                <a:solidFill>
                  <a:srgbClr val="0000FF"/>
                </a:solidFill>
                <a:sym typeface="Wingdings" pitchFamily="2" charset="2"/>
              </a:rPr>
              <a:t>i</a:t>
            </a:r>
            <a:r>
              <a:rPr lang="fr-FR" sz="2400" dirty="0" err="1" smtClean="0">
                <a:solidFill>
                  <a:srgbClr val="0000FF"/>
                </a:solidFill>
                <a:sym typeface="Wingdings" pitchFamily="2" charset="2"/>
              </a:rPr>
              <a:t>ndicators</a:t>
            </a:r>
            <a:r>
              <a:rPr lang="fr-FR" sz="2400" dirty="0" smtClean="0">
                <a:solidFill>
                  <a:srgbClr val="0000FF"/>
                </a:solidFill>
                <a:sym typeface="Wingdings" pitchFamily="2" charset="2"/>
              </a:rPr>
              <a:t>:</a:t>
            </a:r>
            <a:r>
              <a:rPr lang="fr-FR" sz="2400" dirty="0" smtClean="0">
                <a:sym typeface="Wingdings" pitchFamily="2" charset="2"/>
              </a:rPr>
              <a:t> </a:t>
            </a:r>
            <a:r>
              <a:rPr lang="fr-FR" sz="2400" dirty="0" err="1" smtClean="0">
                <a:sym typeface="Wingdings" pitchFamily="2" charset="2"/>
              </a:rPr>
              <a:t>measure</a:t>
            </a:r>
            <a:r>
              <a:rPr lang="fr-FR" sz="2400" dirty="0" smtClean="0">
                <a:sym typeface="Wingdings" pitchFamily="2" charset="2"/>
              </a:rPr>
              <a:t> the </a:t>
            </a:r>
            <a:r>
              <a:rPr lang="fr-FR" sz="2400" dirty="0" err="1" smtClean="0">
                <a:sym typeface="Wingdings" pitchFamily="2" charset="2"/>
              </a:rPr>
              <a:t>financial</a:t>
            </a:r>
            <a:r>
              <a:rPr lang="fr-FR" sz="2400" dirty="0" smtClean="0">
                <a:sym typeface="Wingdings" pitchFamily="2" charset="2"/>
              </a:rPr>
              <a:t>, administrative and </a:t>
            </a:r>
            <a:r>
              <a:rPr lang="fr-FR" sz="2400" dirty="0" err="1" smtClean="0">
                <a:sym typeface="Wingdings" pitchFamily="2" charset="2"/>
              </a:rPr>
              <a:t>regulatory</a:t>
            </a:r>
            <a:r>
              <a:rPr lang="fr-FR" sz="2400" dirty="0" smtClean="0">
                <a:sym typeface="Wingdings" pitchFamily="2" charset="2"/>
              </a:rPr>
              <a:t> </a:t>
            </a:r>
            <a:r>
              <a:rPr lang="fr-FR" sz="2400" dirty="0" err="1" smtClean="0">
                <a:sym typeface="Wingdings" pitchFamily="2" charset="2"/>
              </a:rPr>
              <a:t>resources</a:t>
            </a:r>
            <a:r>
              <a:rPr lang="fr-FR" sz="2400" dirty="0" smtClean="0">
                <a:sym typeface="Wingdings" pitchFamily="2" charset="2"/>
              </a:rPr>
              <a:t> </a:t>
            </a:r>
            <a:r>
              <a:rPr lang="fr-FR" sz="2400" dirty="0" err="1" smtClean="0">
                <a:sym typeface="Wingdings" pitchFamily="2" charset="2"/>
              </a:rPr>
              <a:t>provided</a:t>
            </a:r>
            <a:endParaRPr lang="fr-FR" sz="2400" dirty="0" smtClean="0">
              <a:sym typeface="Wingdings" pitchFamily="2" charset="2"/>
            </a:endParaRPr>
          </a:p>
          <a:p>
            <a:pPr marL="0" indent="0" algn="just">
              <a:buNone/>
              <a:defRPr/>
            </a:pPr>
            <a:endParaRPr lang="fr-FR" sz="800" dirty="0" smtClean="0">
              <a:sym typeface="Wingdings" pitchFamily="2" charset="2"/>
            </a:endParaRPr>
          </a:p>
          <a:p>
            <a:pPr marL="0" indent="0" algn="just">
              <a:buNone/>
              <a:defRPr/>
            </a:pPr>
            <a:r>
              <a:rPr lang="fr-FR" sz="2400" dirty="0" err="1" smtClean="0">
                <a:solidFill>
                  <a:srgbClr val="0000FF"/>
                </a:solidFill>
                <a:sym typeface="Wingdings" pitchFamily="2" charset="2"/>
              </a:rPr>
              <a:t>Process</a:t>
            </a:r>
            <a:r>
              <a:rPr lang="fr-FR" sz="2400" dirty="0" smtClean="0">
                <a:solidFill>
                  <a:srgbClr val="0000FF"/>
                </a:solidFill>
                <a:sym typeface="Wingdings" pitchFamily="2" charset="2"/>
              </a:rPr>
              <a:t> </a:t>
            </a:r>
            <a:r>
              <a:rPr lang="fr-FR" sz="2400" dirty="0" err="1" smtClean="0">
                <a:solidFill>
                  <a:srgbClr val="0000FF"/>
                </a:solidFill>
                <a:sym typeface="Wingdings" pitchFamily="2" charset="2"/>
              </a:rPr>
              <a:t>indicators</a:t>
            </a:r>
            <a:r>
              <a:rPr lang="fr-FR" sz="2400" dirty="0" smtClean="0">
                <a:solidFill>
                  <a:srgbClr val="0000FF"/>
                </a:solidFill>
                <a:sym typeface="Wingdings" pitchFamily="2" charset="2"/>
              </a:rPr>
              <a:t>:</a:t>
            </a:r>
            <a:r>
              <a:rPr lang="fr-FR" sz="2400" dirty="0" smtClean="0">
                <a:sym typeface="Wingdings" pitchFamily="2" charset="2"/>
              </a:rPr>
              <a:t> </a:t>
            </a:r>
            <a:r>
              <a:rPr lang="fr-FR" sz="2400" dirty="0" err="1" smtClean="0">
                <a:sym typeface="Wingdings" pitchFamily="2" charset="2"/>
              </a:rPr>
              <a:t>assess</a:t>
            </a:r>
            <a:r>
              <a:rPr lang="fr-FR" sz="2400" dirty="0" smtClean="0">
                <a:sym typeface="Wingdings" pitchFamily="2" charset="2"/>
              </a:rPr>
              <a:t> the </a:t>
            </a:r>
            <a:r>
              <a:rPr lang="fr-FR" sz="2400" dirty="0" err="1" smtClean="0">
                <a:sym typeface="Wingdings" pitchFamily="2" charset="2"/>
              </a:rPr>
              <a:t>means</a:t>
            </a:r>
            <a:r>
              <a:rPr lang="fr-FR" sz="2400" dirty="0" smtClean="0">
                <a:sym typeface="Wingdings" pitchFamily="2" charset="2"/>
              </a:rPr>
              <a:t> or </a:t>
            </a:r>
            <a:r>
              <a:rPr lang="fr-FR" sz="2400" dirty="0" err="1" smtClean="0">
                <a:sym typeface="Wingdings" pitchFamily="2" charset="2"/>
              </a:rPr>
              <a:t>methods</a:t>
            </a:r>
            <a:r>
              <a:rPr lang="fr-FR" sz="2400" dirty="0" smtClean="0">
                <a:sym typeface="Wingdings" pitchFamily="2" charset="2"/>
              </a:rPr>
              <a:t> to </a:t>
            </a:r>
            <a:r>
              <a:rPr lang="fr-FR" sz="2400" dirty="0" err="1" smtClean="0">
                <a:sym typeface="Wingdings" pitchFamily="2" charset="2"/>
              </a:rPr>
              <a:t>achieve</a:t>
            </a:r>
            <a:r>
              <a:rPr lang="fr-FR" sz="2400" dirty="0" smtClean="0">
                <a:sym typeface="Wingdings" pitchFamily="2" charset="2"/>
              </a:rPr>
              <a:t> the </a:t>
            </a:r>
            <a:r>
              <a:rPr lang="fr-FR" sz="2400" dirty="0" err="1" smtClean="0">
                <a:sym typeface="Wingdings" pitchFamily="2" charset="2"/>
              </a:rPr>
              <a:t>desired</a:t>
            </a:r>
            <a:r>
              <a:rPr lang="fr-FR" sz="2400" dirty="0" smtClean="0">
                <a:sym typeface="Wingdings" pitchFamily="2" charset="2"/>
              </a:rPr>
              <a:t> </a:t>
            </a:r>
            <a:r>
              <a:rPr lang="fr-FR" sz="2400" dirty="0" err="1" smtClean="0">
                <a:sym typeface="Wingdings" pitchFamily="2" charset="2"/>
              </a:rPr>
              <a:t>results</a:t>
            </a:r>
            <a:endParaRPr lang="fr-FR" sz="2400" dirty="0" smtClean="0">
              <a:sym typeface="Wingdings" pitchFamily="2" charset="2"/>
            </a:endParaRPr>
          </a:p>
          <a:p>
            <a:pPr marL="0" indent="0" algn="just">
              <a:buNone/>
              <a:defRPr/>
            </a:pPr>
            <a:endParaRPr lang="fr-FR" sz="800" dirty="0" smtClean="0">
              <a:sym typeface="Wingdings" pitchFamily="2" charset="2"/>
            </a:endParaRPr>
          </a:p>
          <a:p>
            <a:pPr marL="0" indent="0" algn="just">
              <a:buNone/>
              <a:defRPr/>
            </a:pPr>
            <a:r>
              <a:rPr lang="fr-FR" sz="2400" dirty="0" smtClean="0">
                <a:solidFill>
                  <a:srgbClr val="0000FF"/>
                </a:solidFill>
                <a:sym typeface="Wingdings" pitchFamily="2" charset="2"/>
              </a:rPr>
              <a:t>Output </a:t>
            </a:r>
            <a:r>
              <a:rPr lang="fr-FR" sz="2400" dirty="0" err="1" smtClean="0">
                <a:solidFill>
                  <a:srgbClr val="0000FF"/>
                </a:solidFill>
                <a:sym typeface="Wingdings" pitchFamily="2" charset="2"/>
              </a:rPr>
              <a:t>indicators</a:t>
            </a:r>
            <a:r>
              <a:rPr lang="fr-FR" sz="2400" dirty="0" smtClean="0">
                <a:solidFill>
                  <a:srgbClr val="0000FF"/>
                </a:solidFill>
                <a:sym typeface="Wingdings" pitchFamily="2" charset="2"/>
              </a:rPr>
              <a:t>:</a:t>
            </a:r>
            <a:r>
              <a:rPr lang="fr-FR" sz="2400" dirty="0" smtClean="0">
                <a:sym typeface="Wingdings" pitchFamily="2" charset="2"/>
              </a:rPr>
              <a:t> </a:t>
            </a:r>
            <a:r>
              <a:rPr lang="fr-FR" sz="2400" dirty="0" err="1" smtClean="0">
                <a:sym typeface="Wingdings" pitchFamily="2" charset="2"/>
              </a:rPr>
              <a:t>measure</a:t>
            </a:r>
            <a:r>
              <a:rPr lang="fr-FR" sz="2400" dirty="0" smtClean="0">
                <a:sym typeface="Wingdings" pitchFamily="2" charset="2"/>
              </a:rPr>
              <a:t> the </a:t>
            </a:r>
            <a:r>
              <a:rPr lang="fr-FR" sz="2400" dirty="0" err="1" smtClean="0">
                <a:sym typeface="Wingdings" pitchFamily="2" charset="2"/>
              </a:rPr>
              <a:t>immediate</a:t>
            </a:r>
            <a:r>
              <a:rPr lang="fr-FR" sz="2400" dirty="0" smtClean="0">
                <a:sym typeface="Wingdings" pitchFamily="2" charset="2"/>
              </a:rPr>
              <a:t> and </a:t>
            </a:r>
            <a:r>
              <a:rPr lang="fr-FR" sz="2400" dirty="0" err="1" smtClean="0">
                <a:sym typeface="Wingdings" pitchFamily="2" charset="2"/>
              </a:rPr>
              <a:t>concrete</a:t>
            </a:r>
            <a:r>
              <a:rPr lang="fr-FR" sz="2400" dirty="0" smtClean="0">
                <a:sym typeface="Wingdings" pitchFamily="2" charset="2"/>
              </a:rPr>
              <a:t> </a:t>
            </a:r>
            <a:r>
              <a:rPr lang="fr-FR" sz="2400" dirty="0" err="1" smtClean="0">
                <a:sym typeface="Wingdings" pitchFamily="2" charset="2"/>
              </a:rPr>
              <a:t>consequences</a:t>
            </a:r>
            <a:r>
              <a:rPr lang="fr-FR" sz="2400" dirty="0" smtClean="0">
                <a:sym typeface="Wingdings" pitchFamily="2" charset="2"/>
              </a:rPr>
              <a:t> of the </a:t>
            </a:r>
            <a:r>
              <a:rPr lang="fr-FR" sz="2400" dirty="0" err="1" smtClean="0">
                <a:sym typeface="Wingdings" pitchFamily="2" charset="2"/>
              </a:rPr>
              <a:t>measures</a:t>
            </a:r>
            <a:r>
              <a:rPr lang="fr-FR" sz="2400" dirty="0" smtClean="0">
                <a:sym typeface="Wingdings" pitchFamily="2" charset="2"/>
              </a:rPr>
              <a:t> </a:t>
            </a:r>
            <a:r>
              <a:rPr lang="fr-FR" sz="2400" dirty="0" err="1" smtClean="0">
                <a:sym typeface="Wingdings" pitchFamily="2" charset="2"/>
              </a:rPr>
              <a:t>taken</a:t>
            </a:r>
            <a:r>
              <a:rPr lang="fr-FR" sz="2400" dirty="0" smtClean="0">
                <a:sym typeface="Wingdings" pitchFamily="2" charset="2"/>
              </a:rPr>
              <a:t> and </a:t>
            </a:r>
            <a:r>
              <a:rPr lang="fr-FR" sz="2400" dirty="0" err="1" smtClean="0">
                <a:sym typeface="Wingdings" pitchFamily="2" charset="2"/>
              </a:rPr>
              <a:t>resources</a:t>
            </a:r>
            <a:r>
              <a:rPr lang="fr-FR" sz="2400" dirty="0" smtClean="0">
                <a:sym typeface="Wingdings" pitchFamily="2" charset="2"/>
              </a:rPr>
              <a:t> </a:t>
            </a:r>
            <a:r>
              <a:rPr lang="fr-FR" sz="2400" dirty="0" err="1" smtClean="0">
                <a:sym typeface="Wingdings" pitchFamily="2" charset="2"/>
              </a:rPr>
              <a:t>used</a:t>
            </a:r>
            <a:endParaRPr lang="fr-FR" sz="2400" dirty="0" smtClean="0">
              <a:sym typeface="Wingdings" pitchFamily="2" charset="2"/>
            </a:endParaRPr>
          </a:p>
          <a:p>
            <a:pPr marL="0" indent="0" algn="just">
              <a:buNone/>
              <a:defRPr/>
            </a:pPr>
            <a:endParaRPr lang="fr-FR" sz="800" dirty="0" smtClean="0">
              <a:sym typeface="Wingdings" pitchFamily="2" charset="2"/>
            </a:endParaRPr>
          </a:p>
          <a:p>
            <a:pPr marL="0" indent="0" algn="just">
              <a:buNone/>
              <a:defRPr/>
            </a:pPr>
            <a:r>
              <a:rPr lang="fr-FR" sz="2400" dirty="0" err="1" smtClean="0">
                <a:solidFill>
                  <a:srgbClr val="0000FF"/>
                </a:solidFill>
                <a:sym typeface="Wingdings" pitchFamily="2" charset="2"/>
              </a:rPr>
              <a:t>Outcome</a:t>
            </a:r>
            <a:r>
              <a:rPr lang="fr-FR" sz="2400" dirty="0" smtClean="0">
                <a:solidFill>
                  <a:srgbClr val="0000FF"/>
                </a:solidFill>
                <a:sym typeface="Wingdings" pitchFamily="2" charset="2"/>
              </a:rPr>
              <a:t> </a:t>
            </a:r>
            <a:r>
              <a:rPr lang="fr-FR" sz="2400" dirty="0" err="1" smtClean="0">
                <a:solidFill>
                  <a:srgbClr val="0000FF"/>
                </a:solidFill>
                <a:sym typeface="Wingdings" pitchFamily="2" charset="2"/>
              </a:rPr>
              <a:t>indicators</a:t>
            </a:r>
            <a:r>
              <a:rPr lang="fr-FR" sz="2400" dirty="0" smtClean="0">
                <a:solidFill>
                  <a:srgbClr val="0000FF"/>
                </a:solidFill>
                <a:sym typeface="Wingdings" pitchFamily="2" charset="2"/>
              </a:rPr>
              <a:t>:</a:t>
            </a:r>
            <a:r>
              <a:rPr lang="fr-FR" sz="2400" dirty="0" smtClean="0">
                <a:sym typeface="Wingdings" pitchFamily="2" charset="2"/>
              </a:rPr>
              <a:t> </a:t>
            </a:r>
            <a:r>
              <a:rPr lang="fr-FR" sz="2400" dirty="0" err="1" smtClean="0">
                <a:sym typeface="Wingdings" pitchFamily="2" charset="2"/>
              </a:rPr>
              <a:t>measure</a:t>
            </a:r>
            <a:r>
              <a:rPr lang="fr-FR" sz="2400" dirty="0" smtClean="0">
                <a:sym typeface="Wingdings" pitchFamily="2" charset="2"/>
              </a:rPr>
              <a:t> the </a:t>
            </a:r>
            <a:r>
              <a:rPr lang="fr-FR" sz="2400" dirty="0" err="1" smtClean="0">
                <a:sym typeface="Wingdings" pitchFamily="2" charset="2"/>
              </a:rPr>
              <a:t>results</a:t>
            </a:r>
            <a:r>
              <a:rPr lang="fr-FR" sz="2400" dirty="0" smtClean="0">
                <a:sym typeface="Wingdings" pitchFamily="2" charset="2"/>
              </a:rPr>
              <a:t> in </a:t>
            </a:r>
            <a:r>
              <a:rPr lang="fr-FR" sz="2400" dirty="0" err="1" smtClean="0">
                <a:sym typeface="Wingdings" pitchFamily="2" charset="2"/>
              </a:rPr>
              <a:t>terms</a:t>
            </a:r>
            <a:r>
              <a:rPr lang="fr-FR" sz="2400" dirty="0" smtClean="0">
                <a:sym typeface="Wingdings" pitchFamily="2" charset="2"/>
              </a:rPr>
              <a:t> of </a:t>
            </a:r>
            <a:r>
              <a:rPr lang="fr-FR" sz="2400" dirty="0" err="1" smtClean="0">
                <a:sym typeface="Wingdings" pitchFamily="2" charset="2"/>
              </a:rPr>
              <a:t>target</a:t>
            </a:r>
            <a:r>
              <a:rPr lang="fr-FR" sz="2400" dirty="0" smtClean="0">
                <a:sym typeface="Wingdings" pitchFamily="2" charset="2"/>
              </a:rPr>
              <a:t> group </a:t>
            </a:r>
            <a:r>
              <a:rPr lang="fr-FR" sz="2400" dirty="0" err="1" smtClean="0">
                <a:sym typeface="Wingdings" pitchFamily="2" charset="2"/>
              </a:rPr>
              <a:t>benefits</a:t>
            </a:r>
            <a:endParaRPr lang="fr-FR" sz="2400" dirty="0" smtClean="0">
              <a:sym typeface="Wingdings" pitchFamily="2" charset="2"/>
            </a:endParaRPr>
          </a:p>
          <a:p>
            <a:pPr marL="0" indent="0" algn="just">
              <a:buNone/>
              <a:defRPr/>
            </a:pPr>
            <a:endParaRPr lang="fr-FR" sz="800" dirty="0" smtClean="0">
              <a:sym typeface="Wingdings" pitchFamily="2" charset="2"/>
            </a:endParaRPr>
          </a:p>
          <a:p>
            <a:pPr marL="0" indent="0" algn="just">
              <a:buNone/>
              <a:defRPr/>
            </a:pPr>
            <a:r>
              <a:rPr lang="fr-FR" sz="2400" dirty="0" smtClean="0">
                <a:solidFill>
                  <a:srgbClr val="0000FF"/>
                </a:solidFill>
                <a:sym typeface="Wingdings" pitchFamily="2" charset="2"/>
              </a:rPr>
              <a:t>Impact </a:t>
            </a:r>
            <a:r>
              <a:rPr lang="fr-FR" sz="2400" dirty="0" err="1" smtClean="0">
                <a:solidFill>
                  <a:srgbClr val="0000FF"/>
                </a:solidFill>
                <a:sym typeface="Wingdings" pitchFamily="2" charset="2"/>
              </a:rPr>
              <a:t>indicators</a:t>
            </a:r>
            <a:r>
              <a:rPr lang="fr-FR" sz="2400" dirty="0" smtClean="0">
                <a:solidFill>
                  <a:srgbClr val="0000FF"/>
                </a:solidFill>
                <a:sym typeface="Wingdings" pitchFamily="2" charset="2"/>
              </a:rPr>
              <a:t>:</a:t>
            </a:r>
            <a:r>
              <a:rPr lang="fr-FR" sz="2400" dirty="0" smtClean="0">
                <a:sym typeface="Wingdings" pitchFamily="2" charset="2"/>
              </a:rPr>
              <a:t> </a:t>
            </a:r>
            <a:r>
              <a:rPr lang="fr-FR" sz="2400" dirty="0" err="1" smtClean="0">
                <a:sym typeface="Wingdings" pitchFamily="2" charset="2"/>
              </a:rPr>
              <a:t>measure</a:t>
            </a:r>
            <a:r>
              <a:rPr lang="fr-FR" sz="2400" dirty="0" smtClean="0">
                <a:sym typeface="Wingdings" pitchFamily="2" charset="2"/>
              </a:rPr>
              <a:t> the long-</a:t>
            </a:r>
            <a:r>
              <a:rPr lang="fr-FR" sz="2400" dirty="0" err="1" smtClean="0">
                <a:sym typeface="Wingdings" pitchFamily="2" charset="2"/>
              </a:rPr>
              <a:t>term</a:t>
            </a:r>
            <a:r>
              <a:rPr lang="fr-FR" sz="2400" dirty="0" smtClean="0">
                <a:sym typeface="Wingdings" pitchFamily="2" charset="2"/>
              </a:rPr>
              <a:t> </a:t>
            </a:r>
            <a:r>
              <a:rPr lang="fr-FR" sz="2400" dirty="0" err="1" smtClean="0">
                <a:sym typeface="Wingdings" pitchFamily="2" charset="2"/>
              </a:rPr>
              <a:t>consequences</a:t>
            </a:r>
            <a:r>
              <a:rPr lang="fr-FR" sz="2400" dirty="0" smtClean="0">
                <a:sym typeface="Wingdings" pitchFamily="2" charset="2"/>
              </a:rPr>
              <a:t> of the </a:t>
            </a:r>
            <a:r>
              <a:rPr lang="fr-FR" sz="2400" dirty="0" err="1" smtClean="0">
                <a:sym typeface="Wingdings" pitchFamily="2" charset="2"/>
              </a:rPr>
              <a:t>outcomes</a:t>
            </a:r>
            <a:endParaRPr lang="fr-FR" sz="2400" dirty="0" smtClean="0">
              <a:sym typeface="Wingdings" pitchFamily="2" charset="2"/>
            </a:endParaRPr>
          </a:p>
        </p:txBody>
      </p:sp>
    </p:spTree>
    <p:extLst>
      <p:ext uri="{BB962C8B-B14F-4D97-AF65-F5344CB8AC3E}">
        <p14:creationId xmlns:p14="http://schemas.microsoft.com/office/powerpoint/2010/main" val="1884227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0648"/>
            <a:ext cx="9144000" cy="584776"/>
          </a:xfrm>
          <a:prstGeom prst="rect">
            <a:avLst/>
          </a:prstGeom>
          <a:solidFill>
            <a:srgbClr val="CCFFCC"/>
          </a:solidFill>
        </p:spPr>
        <p:txBody>
          <a:bodyPr wrap="square">
            <a:spAutoFit/>
          </a:bodyPr>
          <a:lstStyle/>
          <a:p>
            <a:pPr algn="ctr">
              <a:defRPr/>
            </a:pPr>
            <a:r>
              <a:rPr lang="en-GB" sz="3200" b="1" dirty="0" smtClean="0">
                <a:solidFill>
                  <a:srgbClr val="FFC000"/>
                </a:solidFill>
                <a:latin typeface="+mj-lt"/>
              </a:rPr>
              <a:t>Nutrition Impact Indicators </a:t>
            </a:r>
            <a:endParaRPr lang="en-GB" sz="3200" b="1" dirty="0">
              <a:solidFill>
                <a:srgbClr val="FFC000"/>
              </a:solidFill>
              <a:latin typeface="+mj-lt"/>
            </a:endParaRPr>
          </a:p>
        </p:txBody>
      </p:sp>
      <p:sp>
        <p:nvSpPr>
          <p:cNvPr id="5" name="Espace réservé du contenu 4"/>
          <p:cNvSpPr>
            <a:spLocks noGrp="1"/>
          </p:cNvSpPr>
          <p:nvPr>
            <p:ph idx="1"/>
          </p:nvPr>
        </p:nvSpPr>
        <p:spPr>
          <a:xfrm>
            <a:off x="457200" y="1124744"/>
            <a:ext cx="8229600" cy="5544615"/>
          </a:xfrm>
        </p:spPr>
        <p:txBody>
          <a:bodyPr>
            <a:normAutofit fontScale="92500" lnSpcReduction="20000"/>
          </a:bodyPr>
          <a:lstStyle/>
          <a:p>
            <a:pPr algn="just">
              <a:defRPr/>
            </a:pPr>
            <a:r>
              <a:rPr lang="fr-FR" sz="2400" dirty="0" err="1" smtClean="0">
                <a:sym typeface="Wingdings" pitchFamily="2" charset="2"/>
              </a:rPr>
              <a:t>Prevalence</a:t>
            </a:r>
            <a:r>
              <a:rPr lang="fr-FR" sz="2400" dirty="0" smtClean="0">
                <a:sym typeface="Wingdings" pitchFamily="2" charset="2"/>
              </a:rPr>
              <a:t> of </a:t>
            </a:r>
            <a:r>
              <a:rPr lang="fr-FR" sz="2400" dirty="0" err="1" smtClean="0">
                <a:sym typeface="Wingdings" pitchFamily="2" charset="2"/>
              </a:rPr>
              <a:t>stunting</a:t>
            </a:r>
            <a:r>
              <a:rPr lang="fr-FR" sz="2400" dirty="0" smtClean="0">
                <a:sym typeface="Wingdings" pitchFamily="2" charset="2"/>
              </a:rPr>
              <a:t> in </a:t>
            </a:r>
            <a:r>
              <a:rPr lang="fr-FR" sz="2400" dirty="0" err="1" smtClean="0">
                <a:sym typeface="Wingdings" pitchFamily="2" charset="2"/>
              </a:rPr>
              <a:t>children</a:t>
            </a:r>
            <a:r>
              <a:rPr lang="fr-FR" sz="2400" dirty="0" smtClean="0">
                <a:sym typeface="Wingdings" pitchFamily="2" charset="2"/>
              </a:rPr>
              <a:t> </a:t>
            </a:r>
            <a:r>
              <a:rPr lang="fr-FR" sz="2400" dirty="0" err="1" smtClean="0">
                <a:sym typeface="Wingdings" pitchFamily="2" charset="2"/>
              </a:rPr>
              <a:t>aged</a:t>
            </a:r>
            <a:r>
              <a:rPr lang="fr-FR" sz="2400" dirty="0" smtClean="0">
                <a:sym typeface="Wingdings" pitchFamily="2" charset="2"/>
              </a:rPr>
              <a:t> &lt;5 </a:t>
            </a:r>
            <a:r>
              <a:rPr lang="fr-FR" sz="2400" dirty="0" err="1" smtClean="0">
                <a:sym typeface="Wingdings" pitchFamily="2" charset="2"/>
              </a:rPr>
              <a:t>years</a:t>
            </a:r>
            <a:endParaRPr lang="fr-FR" sz="2400" dirty="0" smtClean="0">
              <a:sym typeface="Wingdings" pitchFamily="2" charset="2"/>
            </a:endParaRPr>
          </a:p>
          <a:p>
            <a:pPr algn="just">
              <a:defRPr/>
            </a:pPr>
            <a:r>
              <a:rPr lang="fr-FR" sz="2400" dirty="0" err="1" smtClean="0">
                <a:sym typeface="Wingdings" pitchFamily="2" charset="2"/>
              </a:rPr>
              <a:t>Prevalence</a:t>
            </a:r>
            <a:r>
              <a:rPr lang="fr-FR" sz="2400" dirty="0" smtClean="0">
                <a:sym typeface="Wingdings" pitchFamily="2" charset="2"/>
              </a:rPr>
              <a:t> of </a:t>
            </a:r>
            <a:r>
              <a:rPr lang="fr-FR" sz="2400" dirty="0" err="1" smtClean="0">
                <a:sym typeface="Wingdings" pitchFamily="2" charset="2"/>
              </a:rPr>
              <a:t>underweight</a:t>
            </a:r>
            <a:r>
              <a:rPr lang="fr-FR" sz="2400" dirty="0" smtClean="0">
                <a:sym typeface="Wingdings" pitchFamily="2" charset="2"/>
              </a:rPr>
              <a:t> in </a:t>
            </a:r>
            <a:r>
              <a:rPr lang="fr-FR" sz="2400" dirty="0" err="1" smtClean="0">
                <a:sym typeface="Wingdings" pitchFamily="2" charset="2"/>
              </a:rPr>
              <a:t>children</a:t>
            </a:r>
            <a:r>
              <a:rPr lang="fr-FR" sz="2400" dirty="0" smtClean="0">
                <a:sym typeface="Wingdings" pitchFamily="2" charset="2"/>
              </a:rPr>
              <a:t> &lt;5 </a:t>
            </a:r>
            <a:r>
              <a:rPr lang="fr-FR" sz="2400" dirty="0" err="1" smtClean="0">
                <a:sym typeface="Wingdings" pitchFamily="2" charset="2"/>
              </a:rPr>
              <a:t>years</a:t>
            </a:r>
            <a:endParaRPr lang="fr-FR" sz="2400" dirty="0" smtClean="0">
              <a:sym typeface="Wingdings" pitchFamily="2" charset="2"/>
            </a:endParaRPr>
          </a:p>
          <a:p>
            <a:pPr algn="just">
              <a:defRPr/>
            </a:pPr>
            <a:r>
              <a:rPr lang="fr-FR" sz="2400" dirty="0" err="1" smtClean="0">
                <a:sym typeface="Wingdings" pitchFamily="2" charset="2"/>
              </a:rPr>
              <a:t>Prevalence</a:t>
            </a:r>
            <a:r>
              <a:rPr lang="fr-FR" sz="2400" dirty="0" smtClean="0">
                <a:sym typeface="Wingdings" pitchFamily="2" charset="2"/>
              </a:rPr>
              <a:t> of </a:t>
            </a:r>
            <a:r>
              <a:rPr lang="fr-FR" sz="2400" dirty="0" err="1" smtClean="0">
                <a:sym typeface="Wingdings" pitchFamily="2" charset="2"/>
              </a:rPr>
              <a:t>wasting</a:t>
            </a:r>
            <a:r>
              <a:rPr lang="fr-FR" sz="2400" dirty="0" smtClean="0">
                <a:sym typeface="Wingdings" pitchFamily="2" charset="2"/>
              </a:rPr>
              <a:t> in </a:t>
            </a:r>
            <a:r>
              <a:rPr lang="fr-FR" sz="2400" dirty="0" err="1" smtClean="0">
                <a:sym typeface="Wingdings" pitchFamily="2" charset="2"/>
              </a:rPr>
              <a:t>children</a:t>
            </a:r>
            <a:r>
              <a:rPr lang="fr-FR" sz="2400" dirty="0" smtClean="0">
                <a:sym typeface="Wingdings" pitchFamily="2" charset="2"/>
              </a:rPr>
              <a:t> </a:t>
            </a:r>
            <a:r>
              <a:rPr lang="fr-FR" sz="2400" dirty="0" err="1" smtClean="0">
                <a:sym typeface="Wingdings" pitchFamily="2" charset="2"/>
              </a:rPr>
              <a:t>aged</a:t>
            </a:r>
            <a:r>
              <a:rPr lang="fr-FR" sz="2400" dirty="0" smtClean="0">
                <a:sym typeface="Wingdings" pitchFamily="2" charset="2"/>
              </a:rPr>
              <a:t> &lt;5 </a:t>
            </a:r>
            <a:r>
              <a:rPr lang="fr-FR" sz="2400" dirty="0" err="1" smtClean="0">
                <a:sym typeface="Wingdings" pitchFamily="2" charset="2"/>
              </a:rPr>
              <a:t>years</a:t>
            </a:r>
            <a:endParaRPr lang="fr-FR" sz="2400" dirty="0">
              <a:sym typeface="Wingdings" pitchFamily="2" charset="2"/>
            </a:endParaRPr>
          </a:p>
          <a:p>
            <a:pPr algn="just">
              <a:defRPr/>
            </a:pPr>
            <a:r>
              <a:rPr lang="fr-FR" sz="2400" dirty="0" err="1" smtClean="0">
                <a:sym typeface="Wingdings" pitchFamily="2" charset="2"/>
              </a:rPr>
              <a:t>Prevalence</a:t>
            </a:r>
            <a:r>
              <a:rPr lang="fr-FR" sz="2400" dirty="0" smtClean="0">
                <a:sym typeface="Wingdings" pitchFamily="2" charset="2"/>
              </a:rPr>
              <a:t> of </a:t>
            </a:r>
            <a:r>
              <a:rPr lang="fr-FR" sz="2400" dirty="0" err="1" smtClean="0">
                <a:sym typeface="Wingdings" pitchFamily="2" charset="2"/>
              </a:rPr>
              <a:t>severe</a:t>
            </a:r>
            <a:r>
              <a:rPr lang="fr-FR" sz="2400" dirty="0" smtClean="0">
                <a:sym typeface="Wingdings" pitchFamily="2" charset="2"/>
              </a:rPr>
              <a:t> acute malnutrition (</a:t>
            </a:r>
            <a:r>
              <a:rPr lang="fr-FR" sz="2400" dirty="0" err="1" smtClean="0">
                <a:sym typeface="Wingdings" pitchFamily="2" charset="2"/>
              </a:rPr>
              <a:t>including</a:t>
            </a:r>
            <a:r>
              <a:rPr lang="fr-FR" sz="2400" dirty="0" smtClean="0">
                <a:sym typeface="Wingdings" pitchFamily="2" charset="2"/>
              </a:rPr>
              <a:t> </a:t>
            </a:r>
            <a:r>
              <a:rPr lang="fr-FR" sz="2400" dirty="0" err="1" smtClean="0">
                <a:sym typeface="Wingdings" pitchFamily="2" charset="2"/>
              </a:rPr>
              <a:t>oedema</a:t>
            </a:r>
            <a:r>
              <a:rPr lang="fr-FR" sz="2400" dirty="0" smtClean="0">
                <a:sym typeface="Wingdings" pitchFamily="2" charset="2"/>
              </a:rPr>
              <a:t>) in </a:t>
            </a:r>
            <a:r>
              <a:rPr lang="fr-FR" sz="2400" dirty="0" err="1" smtClean="0">
                <a:sym typeface="Wingdings" pitchFamily="2" charset="2"/>
              </a:rPr>
              <a:t>children</a:t>
            </a:r>
            <a:r>
              <a:rPr lang="fr-FR" sz="2400" dirty="0" smtClean="0">
                <a:sym typeface="Wingdings" pitchFamily="2" charset="2"/>
              </a:rPr>
              <a:t> &lt;5 </a:t>
            </a:r>
            <a:r>
              <a:rPr lang="fr-FR" sz="2400" dirty="0" err="1" smtClean="0">
                <a:sym typeface="Wingdings" pitchFamily="2" charset="2"/>
              </a:rPr>
              <a:t>years</a:t>
            </a:r>
            <a:endParaRPr lang="fr-FR" sz="2400" dirty="0" smtClean="0">
              <a:sym typeface="Wingdings" pitchFamily="2" charset="2"/>
            </a:endParaRPr>
          </a:p>
          <a:p>
            <a:pPr algn="just">
              <a:defRPr/>
            </a:pPr>
            <a:r>
              <a:rPr lang="fr-FR" sz="2400" dirty="0" err="1" smtClean="0">
                <a:sym typeface="Wingdings" pitchFamily="2" charset="2"/>
              </a:rPr>
              <a:t>Prevalence</a:t>
            </a:r>
            <a:r>
              <a:rPr lang="fr-FR" sz="2400" dirty="0" smtClean="0">
                <a:sym typeface="Wingdings" pitchFamily="2" charset="2"/>
              </a:rPr>
              <a:t> of </a:t>
            </a:r>
            <a:r>
              <a:rPr lang="fr-FR" sz="2400" dirty="0" err="1" smtClean="0">
                <a:sym typeface="Wingdings" pitchFamily="2" charset="2"/>
              </a:rPr>
              <a:t>low</a:t>
            </a:r>
            <a:r>
              <a:rPr lang="fr-FR" sz="2400" dirty="0" smtClean="0">
                <a:sym typeface="Wingdings" pitchFamily="2" charset="2"/>
              </a:rPr>
              <a:t> MUAC (6-59 </a:t>
            </a:r>
            <a:r>
              <a:rPr lang="fr-FR" sz="2400" dirty="0" err="1" smtClean="0">
                <a:sym typeface="Wingdings" pitchFamily="2" charset="2"/>
              </a:rPr>
              <a:t>months</a:t>
            </a:r>
            <a:r>
              <a:rPr lang="fr-FR" sz="2400" dirty="0" smtClean="0">
                <a:sym typeface="Wingdings" pitchFamily="2" charset="2"/>
              </a:rPr>
              <a:t>)</a:t>
            </a:r>
          </a:p>
          <a:p>
            <a:pPr algn="just">
              <a:defRPr/>
            </a:pPr>
            <a:r>
              <a:rPr lang="fr-FR" sz="2400" dirty="0" err="1" smtClean="0">
                <a:sym typeface="Wingdings" pitchFamily="2" charset="2"/>
              </a:rPr>
              <a:t>Low</a:t>
            </a:r>
            <a:r>
              <a:rPr lang="fr-FR" sz="2400" dirty="0" smtClean="0">
                <a:sym typeface="Wingdings" pitchFamily="2" charset="2"/>
              </a:rPr>
              <a:t> </a:t>
            </a:r>
            <a:r>
              <a:rPr lang="fr-FR" sz="2400" dirty="0" err="1" smtClean="0">
                <a:sym typeface="Wingdings" pitchFamily="2" charset="2"/>
              </a:rPr>
              <a:t>birth</a:t>
            </a:r>
            <a:r>
              <a:rPr lang="fr-FR" sz="2400" dirty="0" smtClean="0">
                <a:sym typeface="Wingdings" pitchFamily="2" charset="2"/>
              </a:rPr>
              <a:t> </a:t>
            </a:r>
            <a:r>
              <a:rPr lang="fr-FR" sz="2400" dirty="0" err="1" smtClean="0">
                <a:sym typeface="Wingdings" pitchFamily="2" charset="2"/>
              </a:rPr>
              <a:t>weight</a:t>
            </a:r>
            <a:r>
              <a:rPr lang="fr-FR" sz="2400" dirty="0" smtClean="0">
                <a:sym typeface="Wingdings" pitchFamily="2" charset="2"/>
              </a:rPr>
              <a:t> (LBW) rate</a:t>
            </a:r>
          </a:p>
          <a:p>
            <a:pPr algn="just">
              <a:defRPr/>
            </a:pPr>
            <a:r>
              <a:rPr lang="fr-FR" sz="2400" dirty="0" err="1" smtClean="0">
                <a:sym typeface="Wingdings" pitchFamily="2" charset="2"/>
              </a:rPr>
              <a:t>Prevalence</a:t>
            </a:r>
            <a:r>
              <a:rPr lang="fr-FR" sz="2400" dirty="0" smtClean="0">
                <a:sym typeface="Wingdings" pitchFamily="2" charset="2"/>
              </a:rPr>
              <a:t> of </a:t>
            </a:r>
            <a:r>
              <a:rPr lang="fr-FR" sz="2400" dirty="0" err="1" smtClean="0">
                <a:sym typeface="Wingdings" pitchFamily="2" charset="2"/>
              </a:rPr>
              <a:t>low</a:t>
            </a:r>
            <a:r>
              <a:rPr lang="fr-FR" sz="2400" dirty="0" smtClean="0">
                <a:sym typeface="Wingdings" pitchFamily="2" charset="2"/>
              </a:rPr>
              <a:t> body </a:t>
            </a:r>
            <a:r>
              <a:rPr lang="fr-FR" sz="2400" dirty="0">
                <a:sym typeface="Wingdings" pitchFamily="2" charset="2"/>
              </a:rPr>
              <a:t>m</a:t>
            </a:r>
            <a:r>
              <a:rPr lang="fr-FR" sz="2400" dirty="0" smtClean="0">
                <a:sym typeface="Wingdings" pitchFamily="2" charset="2"/>
              </a:rPr>
              <a:t>ass </a:t>
            </a:r>
            <a:r>
              <a:rPr lang="fr-FR" sz="2400" dirty="0">
                <a:sym typeface="Wingdings" pitchFamily="2" charset="2"/>
              </a:rPr>
              <a:t>i</a:t>
            </a:r>
            <a:r>
              <a:rPr lang="fr-FR" sz="2400" dirty="0" smtClean="0">
                <a:sym typeface="Wingdings" pitchFamily="2" charset="2"/>
              </a:rPr>
              <a:t>ndex (BMI) in </a:t>
            </a:r>
            <a:r>
              <a:rPr lang="fr-FR" sz="2400" dirty="0" err="1" smtClean="0">
                <a:sym typeface="Wingdings" pitchFamily="2" charset="2"/>
              </a:rPr>
              <a:t>women</a:t>
            </a:r>
            <a:endParaRPr lang="fr-FR" sz="2400" dirty="0" smtClean="0">
              <a:sym typeface="Wingdings" pitchFamily="2" charset="2"/>
            </a:endParaRPr>
          </a:p>
          <a:p>
            <a:pPr algn="just">
              <a:defRPr/>
            </a:pPr>
            <a:r>
              <a:rPr lang="fr-FR" sz="2400" dirty="0" err="1" smtClean="0">
                <a:sym typeface="Wingdings" pitchFamily="2" charset="2"/>
              </a:rPr>
              <a:t>Prevalence</a:t>
            </a:r>
            <a:r>
              <a:rPr lang="fr-FR" sz="2400" dirty="0" smtClean="0">
                <a:sym typeface="Wingdings" pitchFamily="2" charset="2"/>
              </a:rPr>
              <a:t> of </a:t>
            </a:r>
            <a:r>
              <a:rPr lang="fr-FR" sz="2400" dirty="0" err="1" smtClean="0">
                <a:sym typeface="Wingdings" pitchFamily="2" charset="2"/>
              </a:rPr>
              <a:t>overweight</a:t>
            </a:r>
            <a:r>
              <a:rPr lang="fr-FR" sz="2400" dirty="0" smtClean="0">
                <a:sym typeface="Wingdings" pitchFamily="2" charset="2"/>
              </a:rPr>
              <a:t> </a:t>
            </a:r>
            <a:r>
              <a:rPr lang="fr-FR" sz="2400" dirty="0" err="1" smtClean="0">
                <a:sym typeface="Wingdings" pitchFamily="2" charset="2"/>
              </a:rPr>
              <a:t>amongst</a:t>
            </a:r>
            <a:r>
              <a:rPr lang="fr-FR" sz="2400" dirty="0" smtClean="0">
                <a:sym typeface="Wingdings" pitchFamily="2" charset="2"/>
              </a:rPr>
              <a:t> </a:t>
            </a:r>
            <a:r>
              <a:rPr lang="fr-FR" sz="2400" dirty="0" err="1" smtClean="0">
                <a:sym typeface="Wingdings" pitchFamily="2" charset="2"/>
              </a:rPr>
              <a:t>women</a:t>
            </a:r>
            <a:endParaRPr lang="fr-FR" sz="2400" dirty="0" smtClean="0">
              <a:sym typeface="Wingdings" pitchFamily="2" charset="2"/>
            </a:endParaRPr>
          </a:p>
          <a:p>
            <a:pPr algn="just">
              <a:defRPr/>
            </a:pPr>
            <a:r>
              <a:rPr lang="fr-FR" sz="2400" dirty="0" err="1" smtClean="0">
                <a:sym typeface="Wingdings" pitchFamily="2" charset="2"/>
              </a:rPr>
              <a:t>Prevalence</a:t>
            </a:r>
            <a:r>
              <a:rPr lang="fr-FR" sz="2400" dirty="0" smtClean="0">
                <a:sym typeface="Wingdings" pitchFamily="2" charset="2"/>
              </a:rPr>
              <a:t> of </a:t>
            </a:r>
            <a:r>
              <a:rPr lang="fr-FR" sz="2400" dirty="0" err="1" smtClean="0">
                <a:sym typeface="Wingdings" pitchFamily="2" charset="2"/>
              </a:rPr>
              <a:t>iodine</a:t>
            </a:r>
            <a:r>
              <a:rPr lang="fr-FR" sz="2400" dirty="0" smtClean="0">
                <a:sym typeface="Wingdings" pitchFamily="2" charset="2"/>
              </a:rPr>
              <a:t> </a:t>
            </a:r>
            <a:r>
              <a:rPr lang="fr-FR" sz="2400" dirty="0" err="1" smtClean="0">
                <a:sym typeface="Wingdings" pitchFamily="2" charset="2"/>
              </a:rPr>
              <a:t>deficiency</a:t>
            </a:r>
            <a:r>
              <a:rPr lang="fr-FR" sz="2400" dirty="0" smtClean="0">
                <a:sym typeface="Wingdings" pitchFamily="2" charset="2"/>
              </a:rPr>
              <a:t> </a:t>
            </a:r>
            <a:r>
              <a:rPr lang="fr-FR" sz="2400" dirty="0" err="1" smtClean="0">
                <a:sym typeface="Wingdings" pitchFamily="2" charset="2"/>
              </a:rPr>
              <a:t>disorders</a:t>
            </a:r>
            <a:r>
              <a:rPr lang="fr-FR" sz="2400" dirty="0" smtClean="0">
                <a:sym typeface="Wingdings" pitchFamily="2" charset="2"/>
              </a:rPr>
              <a:t> (IODD)</a:t>
            </a:r>
          </a:p>
          <a:p>
            <a:pPr algn="just">
              <a:defRPr/>
            </a:pPr>
            <a:r>
              <a:rPr lang="fr-FR" sz="2400" dirty="0" err="1" smtClean="0">
                <a:sym typeface="Wingdings" pitchFamily="2" charset="2"/>
              </a:rPr>
              <a:t>Prevalence</a:t>
            </a:r>
            <a:r>
              <a:rPr lang="fr-FR" sz="2400" dirty="0" smtClean="0">
                <a:sym typeface="Wingdings" pitchFamily="2" charset="2"/>
              </a:rPr>
              <a:t> of </a:t>
            </a:r>
            <a:r>
              <a:rPr lang="fr-FR" sz="2400" dirty="0" err="1" smtClean="0">
                <a:sym typeface="Wingdings" pitchFamily="2" charset="2"/>
              </a:rPr>
              <a:t>children</a:t>
            </a:r>
            <a:r>
              <a:rPr lang="fr-FR" sz="2400" dirty="0" smtClean="0">
                <a:sym typeface="Wingdings" pitchFamily="2" charset="2"/>
              </a:rPr>
              <a:t> (2-5 </a:t>
            </a:r>
            <a:r>
              <a:rPr lang="fr-FR" sz="2400" dirty="0" err="1" smtClean="0">
                <a:sym typeface="Wingdings" pitchFamily="2" charset="2"/>
              </a:rPr>
              <a:t>yrs</a:t>
            </a:r>
            <a:r>
              <a:rPr lang="fr-FR" sz="2400" dirty="0" smtClean="0">
                <a:sym typeface="Wingdings" pitchFamily="2" charset="2"/>
              </a:rPr>
              <a:t>) </a:t>
            </a:r>
            <a:r>
              <a:rPr lang="fr-FR" sz="2400" dirty="0" err="1" smtClean="0">
                <a:sym typeface="Wingdings" pitchFamily="2" charset="2"/>
              </a:rPr>
              <a:t>with</a:t>
            </a:r>
            <a:r>
              <a:rPr lang="fr-FR" sz="2400" dirty="0" smtClean="0">
                <a:sym typeface="Wingdings" pitchFamily="2" charset="2"/>
              </a:rPr>
              <a:t> </a:t>
            </a:r>
            <a:r>
              <a:rPr lang="fr-FR" sz="2400" dirty="0" err="1" smtClean="0">
                <a:sym typeface="Wingdings" pitchFamily="2" charset="2"/>
              </a:rPr>
              <a:t>vitamin</a:t>
            </a:r>
            <a:r>
              <a:rPr lang="fr-FR" sz="2400" dirty="0" smtClean="0">
                <a:sym typeface="Wingdings" pitchFamily="2" charset="2"/>
              </a:rPr>
              <a:t> A </a:t>
            </a:r>
            <a:r>
              <a:rPr lang="fr-FR" sz="2400" dirty="0" err="1" smtClean="0">
                <a:sym typeface="Wingdings" pitchFamily="2" charset="2"/>
              </a:rPr>
              <a:t>deficiency</a:t>
            </a:r>
            <a:endParaRPr lang="fr-FR" sz="2400" dirty="0" smtClean="0">
              <a:sym typeface="Wingdings" pitchFamily="2" charset="2"/>
            </a:endParaRPr>
          </a:p>
          <a:p>
            <a:pPr algn="just">
              <a:defRPr/>
            </a:pPr>
            <a:r>
              <a:rPr lang="fr-FR" sz="2400" dirty="0" err="1" smtClean="0">
                <a:sym typeface="Wingdings" pitchFamily="2" charset="2"/>
              </a:rPr>
              <a:t>Prevalence</a:t>
            </a:r>
            <a:r>
              <a:rPr lang="fr-FR" sz="2400" dirty="0" smtClean="0">
                <a:sym typeface="Wingdings" pitchFamily="2" charset="2"/>
              </a:rPr>
              <a:t> of PLW </a:t>
            </a:r>
            <a:r>
              <a:rPr lang="fr-FR" sz="2400" dirty="0" err="1" smtClean="0">
                <a:sym typeface="Wingdings" pitchFamily="2" charset="2"/>
              </a:rPr>
              <a:t>with</a:t>
            </a:r>
            <a:r>
              <a:rPr lang="fr-FR" sz="2400" dirty="0" smtClean="0">
                <a:sym typeface="Wingdings" pitchFamily="2" charset="2"/>
              </a:rPr>
              <a:t> </a:t>
            </a:r>
            <a:r>
              <a:rPr lang="fr-FR" sz="2400" dirty="0" err="1" smtClean="0">
                <a:sym typeface="Wingdings" pitchFamily="2" charset="2"/>
              </a:rPr>
              <a:t>vitamin</a:t>
            </a:r>
            <a:r>
              <a:rPr lang="fr-FR" sz="2400" dirty="0" smtClean="0">
                <a:sym typeface="Wingdings" pitchFamily="2" charset="2"/>
              </a:rPr>
              <a:t> A </a:t>
            </a:r>
            <a:r>
              <a:rPr lang="fr-FR" sz="2400" dirty="0" err="1" smtClean="0">
                <a:sym typeface="Wingdings" pitchFamily="2" charset="2"/>
              </a:rPr>
              <a:t>deficiency</a:t>
            </a:r>
            <a:endParaRPr lang="fr-FR" sz="2400" dirty="0" smtClean="0">
              <a:sym typeface="Wingdings" pitchFamily="2" charset="2"/>
            </a:endParaRPr>
          </a:p>
          <a:p>
            <a:pPr algn="just">
              <a:defRPr/>
            </a:pPr>
            <a:r>
              <a:rPr lang="fr-FR" sz="2400" dirty="0" err="1" smtClean="0">
                <a:sym typeface="Wingdings" pitchFamily="2" charset="2"/>
              </a:rPr>
              <a:t>Prevalence</a:t>
            </a:r>
            <a:r>
              <a:rPr lang="fr-FR" sz="2400" dirty="0" smtClean="0">
                <a:sym typeface="Wingdings" pitchFamily="2" charset="2"/>
              </a:rPr>
              <a:t> of </a:t>
            </a:r>
            <a:r>
              <a:rPr lang="fr-FR" sz="2400" dirty="0" err="1" smtClean="0">
                <a:sym typeface="Wingdings" pitchFamily="2" charset="2"/>
              </a:rPr>
              <a:t>anaemia</a:t>
            </a:r>
            <a:r>
              <a:rPr lang="fr-FR" sz="2400" dirty="0" smtClean="0">
                <a:sym typeface="Wingdings" pitchFamily="2" charset="2"/>
              </a:rPr>
              <a:t> in </a:t>
            </a:r>
            <a:r>
              <a:rPr lang="fr-FR" sz="2400" dirty="0" err="1" smtClean="0">
                <a:sym typeface="Wingdings" pitchFamily="2" charset="2"/>
              </a:rPr>
              <a:t>pregnant</a:t>
            </a:r>
            <a:r>
              <a:rPr lang="fr-FR" sz="2400" dirty="0" smtClean="0">
                <a:sym typeface="Wingdings" pitchFamily="2" charset="2"/>
              </a:rPr>
              <a:t> </a:t>
            </a:r>
            <a:r>
              <a:rPr lang="fr-FR" sz="2400" dirty="0" err="1" smtClean="0">
                <a:sym typeface="Wingdings" pitchFamily="2" charset="2"/>
              </a:rPr>
              <a:t>women</a:t>
            </a:r>
            <a:endParaRPr lang="fr-FR" sz="2400" dirty="0" smtClean="0">
              <a:sym typeface="Wingdings" pitchFamily="2" charset="2"/>
            </a:endParaRPr>
          </a:p>
          <a:p>
            <a:pPr algn="just">
              <a:defRPr/>
            </a:pPr>
            <a:r>
              <a:rPr lang="fr-FR" sz="2400" dirty="0" err="1" smtClean="0">
                <a:sym typeface="Wingdings" pitchFamily="2" charset="2"/>
              </a:rPr>
              <a:t>Maternal</a:t>
            </a:r>
            <a:r>
              <a:rPr lang="fr-FR" sz="2400" dirty="0" smtClean="0">
                <a:sym typeface="Wingdings" pitchFamily="2" charset="2"/>
              </a:rPr>
              <a:t> </a:t>
            </a:r>
            <a:r>
              <a:rPr lang="fr-FR" sz="2400" dirty="0" err="1" smtClean="0">
                <a:sym typeface="Wingdings" pitchFamily="2" charset="2"/>
              </a:rPr>
              <a:t>mortality</a:t>
            </a:r>
            <a:r>
              <a:rPr lang="fr-FR" sz="2400" dirty="0" smtClean="0">
                <a:sym typeface="Wingdings" pitchFamily="2" charset="2"/>
              </a:rPr>
              <a:t> ratio (per 100,000 live </a:t>
            </a:r>
            <a:r>
              <a:rPr lang="fr-FR" sz="2400" dirty="0" err="1" smtClean="0">
                <a:sym typeface="Wingdings" pitchFamily="2" charset="2"/>
              </a:rPr>
              <a:t>births</a:t>
            </a:r>
            <a:r>
              <a:rPr lang="fr-FR" sz="2400" dirty="0" smtClean="0">
                <a:sym typeface="Wingdings" pitchFamily="2" charset="2"/>
              </a:rPr>
              <a:t>)</a:t>
            </a:r>
          </a:p>
          <a:p>
            <a:pPr algn="just">
              <a:defRPr/>
            </a:pPr>
            <a:r>
              <a:rPr lang="fr-FR" sz="2400" dirty="0" smtClean="0">
                <a:sym typeface="Wingdings" pitchFamily="2" charset="2"/>
              </a:rPr>
              <a:t>Infant </a:t>
            </a:r>
            <a:r>
              <a:rPr lang="fr-FR" sz="2400" dirty="0" err="1" smtClean="0">
                <a:sym typeface="Wingdings" pitchFamily="2" charset="2"/>
              </a:rPr>
              <a:t>mortality</a:t>
            </a:r>
            <a:r>
              <a:rPr lang="fr-FR" sz="2400" dirty="0" smtClean="0">
                <a:sym typeface="Wingdings" pitchFamily="2" charset="2"/>
              </a:rPr>
              <a:t> rate</a:t>
            </a:r>
          </a:p>
          <a:p>
            <a:pPr algn="just">
              <a:defRPr/>
            </a:pPr>
            <a:r>
              <a:rPr lang="fr-FR" sz="2400" dirty="0" smtClean="0">
                <a:sym typeface="Wingdings" pitchFamily="2" charset="2"/>
              </a:rPr>
              <a:t>Under five </a:t>
            </a:r>
            <a:r>
              <a:rPr lang="fr-FR" sz="2400" dirty="0" err="1" smtClean="0">
                <a:sym typeface="Wingdings" pitchFamily="2" charset="2"/>
              </a:rPr>
              <a:t>mortality</a:t>
            </a:r>
            <a:r>
              <a:rPr lang="fr-FR" sz="2400" dirty="0" smtClean="0">
                <a:sym typeface="Wingdings" pitchFamily="2" charset="2"/>
              </a:rPr>
              <a:t> rate</a:t>
            </a:r>
          </a:p>
        </p:txBody>
      </p:sp>
    </p:spTree>
    <p:extLst>
      <p:ext uri="{BB962C8B-B14F-4D97-AF65-F5344CB8AC3E}">
        <p14:creationId xmlns:p14="http://schemas.microsoft.com/office/powerpoint/2010/main" val="3325151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a:bodyPr>
          <a:lstStyle/>
          <a:p>
            <a:r>
              <a:rPr lang="en-GB" sz="3400" b="1" dirty="0" smtClean="0">
                <a:solidFill>
                  <a:srgbClr val="604A7B"/>
                </a:solidFill>
              </a:rPr>
              <a:t>The 2012 WHA Targets</a:t>
            </a:r>
            <a:endParaRPr lang="en-GB" sz="3400" b="1" dirty="0">
              <a:solidFill>
                <a:srgbClr val="604A7B"/>
              </a:solidFill>
            </a:endParaRPr>
          </a:p>
        </p:txBody>
      </p:sp>
      <p:sp>
        <p:nvSpPr>
          <p:cNvPr id="3" name="Content Placeholder 2"/>
          <p:cNvSpPr>
            <a:spLocks noGrp="1"/>
          </p:cNvSpPr>
          <p:nvPr>
            <p:ph idx="1"/>
          </p:nvPr>
        </p:nvSpPr>
        <p:spPr>
          <a:xfrm>
            <a:off x="116473" y="1556792"/>
            <a:ext cx="9027527" cy="5301208"/>
          </a:xfrm>
        </p:spPr>
        <p:txBody>
          <a:bodyPr>
            <a:normAutofit lnSpcReduction="10000"/>
          </a:bodyPr>
          <a:lstStyle/>
          <a:p>
            <a:pPr>
              <a:spcBef>
                <a:spcPts val="0"/>
              </a:spcBef>
              <a:spcAft>
                <a:spcPts val="1200"/>
              </a:spcAft>
            </a:pPr>
            <a:r>
              <a:rPr lang="fr-FR" sz="2900" dirty="0" smtClean="0">
                <a:solidFill>
                  <a:schemeClr val="tx1"/>
                </a:solidFill>
              </a:rPr>
              <a:t>40% </a:t>
            </a:r>
            <a:r>
              <a:rPr lang="fr-FR" sz="2900" dirty="0" err="1" smtClean="0">
                <a:solidFill>
                  <a:schemeClr val="tx1"/>
                </a:solidFill>
              </a:rPr>
              <a:t>reduction</a:t>
            </a:r>
            <a:r>
              <a:rPr lang="fr-FR" sz="2900" dirty="0" smtClean="0">
                <a:solidFill>
                  <a:schemeClr val="tx1"/>
                </a:solidFill>
              </a:rPr>
              <a:t> of the </a:t>
            </a:r>
            <a:r>
              <a:rPr lang="fr-FR" sz="2900" dirty="0" err="1" smtClean="0">
                <a:solidFill>
                  <a:schemeClr val="tx1"/>
                </a:solidFill>
              </a:rPr>
              <a:t>number</a:t>
            </a:r>
            <a:r>
              <a:rPr lang="fr-FR" sz="2900" dirty="0" smtClean="0">
                <a:solidFill>
                  <a:schemeClr val="tx1"/>
                </a:solidFill>
              </a:rPr>
              <a:t> of U5</a:t>
            </a:r>
            <a:r>
              <a:rPr lang="fr-FR" sz="2900" baseline="0" dirty="0" smtClean="0">
                <a:solidFill>
                  <a:schemeClr val="tx1"/>
                </a:solidFill>
              </a:rPr>
              <a:t> </a:t>
            </a:r>
            <a:r>
              <a:rPr lang="fr-FR" sz="2900" baseline="0" dirty="0" err="1" smtClean="0">
                <a:solidFill>
                  <a:schemeClr val="tx1"/>
                </a:solidFill>
              </a:rPr>
              <a:t>who</a:t>
            </a:r>
            <a:r>
              <a:rPr lang="fr-FR" sz="2900" baseline="0" dirty="0" smtClean="0">
                <a:solidFill>
                  <a:schemeClr val="tx1"/>
                </a:solidFill>
              </a:rPr>
              <a:t> are </a:t>
            </a:r>
            <a:r>
              <a:rPr lang="fr-FR" sz="2900" baseline="0" dirty="0" err="1" smtClean="0">
                <a:solidFill>
                  <a:schemeClr val="tx1"/>
                </a:solidFill>
              </a:rPr>
              <a:t>stunted</a:t>
            </a:r>
            <a:endParaRPr lang="fr-FR" sz="2900" dirty="0"/>
          </a:p>
          <a:p>
            <a:pPr>
              <a:spcBef>
                <a:spcPts val="0"/>
              </a:spcBef>
              <a:spcAft>
                <a:spcPts val="1200"/>
              </a:spcAft>
            </a:pPr>
            <a:r>
              <a:rPr lang="fr-FR" sz="2900" baseline="0" dirty="0" smtClean="0">
                <a:solidFill>
                  <a:schemeClr val="tx1"/>
                </a:solidFill>
              </a:rPr>
              <a:t>30% </a:t>
            </a:r>
            <a:r>
              <a:rPr lang="fr-FR" sz="2900" baseline="0" dirty="0" err="1" smtClean="0">
                <a:solidFill>
                  <a:schemeClr val="tx1"/>
                </a:solidFill>
              </a:rPr>
              <a:t>reduction</a:t>
            </a:r>
            <a:r>
              <a:rPr lang="fr-FR" sz="2900" baseline="0" dirty="0" smtClean="0">
                <a:solidFill>
                  <a:schemeClr val="tx1"/>
                </a:solidFill>
              </a:rPr>
              <a:t> of </a:t>
            </a:r>
            <a:r>
              <a:rPr lang="fr-FR" sz="2900" baseline="0" dirty="0" err="1" smtClean="0">
                <a:solidFill>
                  <a:schemeClr val="tx1"/>
                </a:solidFill>
              </a:rPr>
              <a:t>low</a:t>
            </a:r>
            <a:r>
              <a:rPr lang="fr-FR" sz="2900" baseline="0" dirty="0" smtClean="0">
                <a:solidFill>
                  <a:schemeClr val="tx1"/>
                </a:solidFill>
              </a:rPr>
              <a:t> </a:t>
            </a:r>
            <a:r>
              <a:rPr lang="fr-FR" sz="2900" baseline="0" dirty="0" err="1" smtClean="0">
                <a:solidFill>
                  <a:schemeClr val="tx1"/>
                </a:solidFill>
              </a:rPr>
              <a:t>birthweight</a:t>
            </a:r>
            <a:endParaRPr lang="fr-FR" sz="2900" dirty="0"/>
          </a:p>
          <a:p>
            <a:pPr>
              <a:spcBef>
                <a:spcPts val="0"/>
              </a:spcBef>
              <a:spcAft>
                <a:spcPts val="1200"/>
              </a:spcAft>
            </a:pPr>
            <a:r>
              <a:rPr lang="fr-FR" sz="2900" baseline="0" dirty="0" smtClean="0">
                <a:solidFill>
                  <a:schemeClr val="tx1"/>
                </a:solidFill>
              </a:rPr>
              <a:t>No </a:t>
            </a:r>
            <a:r>
              <a:rPr lang="fr-FR" sz="2900" baseline="0" dirty="0" err="1" smtClean="0">
                <a:solidFill>
                  <a:schemeClr val="tx1"/>
                </a:solidFill>
              </a:rPr>
              <a:t>increase</a:t>
            </a:r>
            <a:r>
              <a:rPr lang="fr-FR" sz="2900" baseline="0" dirty="0" smtClean="0">
                <a:solidFill>
                  <a:schemeClr val="tx1"/>
                </a:solidFill>
              </a:rPr>
              <a:t> in </a:t>
            </a:r>
            <a:r>
              <a:rPr lang="fr-FR" sz="2900" baseline="0" dirty="0" err="1" smtClean="0">
                <a:solidFill>
                  <a:schemeClr val="tx1"/>
                </a:solidFill>
              </a:rPr>
              <a:t>childhood</a:t>
            </a:r>
            <a:r>
              <a:rPr lang="fr-FR" sz="2900" baseline="0" dirty="0" smtClean="0">
                <a:solidFill>
                  <a:schemeClr val="tx1"/>
                </a:solidFill>
              </a:rPr>
              <a:t> </a:t>
            </a:r>
            <a:r>
              <a:rPr lang="fr-FR" sz="2900" baseline="0" dirty="0" err="1" smtClean="0">
                <a:solidFill>
                  <a:schemeClr val="tx1"/>
                </a:solidFill>
              </a:rPr>
              <a:t>overweight</a:t>
            </a:r>
            <a:endParaRPr lang="fr-FR" sz="2900" dirty="0"/>
          </a:p>
          <a:p>
            <a:pPr>
              <a:spcBef>
                <a:spcPts val="0"/>
              </a:spcBef>
              <a:spcAft>
                <a:spcPts val="1200"/>
              </a:spcAft>
            </a:pPr>
            <a:r>
              <a:rPr lang="fr-FR" sz="2900" baseline="0" dirty="0" err="1" smtClean="0">
                <a:solidFill>
                  <a:schemeClr val="tx1"/>
                </a:solidFill>
              </a:rPr>
              <a:t>Reducing</a:t>
            </a:r>
            <a:r>
              <a:rPr lang="fr-FR" sz="2900" baseline="0" dirty="0" smtClean="0">
                <a:solidFill>
                  <a:schemeClr val="tx1"/>
                </a:solidFill>
              </a:rPr>
              <a:t> and </a:t>
            </a:r>
            <a:r>
              <a:rPr lang="fr-FR" sz="2900" baseline="0" dirty="0" err="1" smtClean="0">
                <a:solidFill>
                  <a:schemeClr val="tx1"/>
                </a:solidFill>
              </a:rPr>
              <a:t>maintaining</a:t>
            </a:r>
            <a:r>
              <a:rPr lang="fr-FR" sz="2900" baseline="0" dirty="0" smtClean="0">
                <a:solidFill>
                  <a:schemeClr val="tx1"/>
                </a:solidFill>
              </a:rPr>
              <a:t> </a:t>
            </a:r>
            <a:r>
              <a:rPr lang="fr-FR" sz="2900" baseline="0" dirty="0" err="1" smtClean="0">
                <a:solidFill>
                  <a:schemeClr val="tx1"/>
                </a:solidFill>
              </a:rPr>
              <a:t>wasting</a:t>
            </a:r>
            <a:r>
              <a:rPr lang="fr-FR" sz="2900" baseline="0" dirty="0" smtClean="0">
                <a:solidFill>
                  <a:schemeClr val="tx1"/>
                </a:solidFill>
              </a:rPr>
              <a:t> to </a:t>
            </a:r>
            <a:r>
              <a:rPr lang="fr-FR" sz="2900" baseline="0" dirty="0" err="1" smtClean="0">
                <a:solidFill>
                  <a:schemeClr val="tx1"/>
                </a:solidFill>
              </a:rPr>
              <a:t>less</a:t>
            </a:r>
            <a:r>
              <a:rPr lang="fr-FR" sz="2900" baseline="0" dirty="0" smtClean="0">
                <a:solidFill>
                  <a:schemeClr val="tx1"/>
                </a:solidFill>
              </a:rPr>
              <a:t> </a:t>
            </a:r>
            <a:r>
              <a:rPr lang="fr-FR" sz="2900" baseline="0" dirty="0" err="1" smtClean="0">
                <a:solidFill>
                  <a:schemeClr val="tx1"/>
                </a:solidFill>
              </a:rPr>
              <a:t>than</a:t>
            </a:r>
            <a:r>
              <a:rPr lang="fr-FR" sz="2900" baseline="0" dirty="0" smtClean="0">
                <a:solidFill>
                  <a:schemeClr val="tx1"/>
                </a:solidFill>
              </a:rPr>
              <a:t> 5%</a:t>
            </a:r>
          </a:p>
          <a:p>
            <a:pPr>
              <a:spcBef>
                <a:spcPts val="0"/>
              </a:spcBef>
              <a:spcAft>
                <a:spcPts val="1200"/>
              </a:spcAft>
            </a:pPr>
            <a:r>
              <a:rPr lang="fr-FR" sz="2900" baseline="0" dirty="0" smtClean="0">
                <a:solidFill>
                  <a:schemeClr val="tx1"/>
                </a:solidFill>
              </a:rPr>
              <a:t>50% </a:t>
            </a:r>
            <a:r>
              <a:rPr lang="fr-FR" sz="2900" baseline="0" dirty="0" err="1" smtClean="0">
                <a:solidFill>
                  <a:schemeClr val="tx1"/>
                </a:solidFill>
              </a:rPr>
              <a:t>reduction</a:t>
            </a:r>
            <a:r>
              <a:rPr lang="fr-FR" sz="2900" baseline="0" dirty="0" smtClean="0">
                <a:solidFill>
                  <a:schemeClr val="tx1"/>
                </a:solidFill>
              </a:rPr>
              <a:t> of </a:t>
            </a:r>
            <a:r>
              <a:rPr lang="fr-FR" sz="2900" baseline="0" dirty="0" err="1" smtClean="0">
                <a:solidFill>
                  <a:schemeClr val="tx1"/>
                </a:solidFill>
              </a:rPr>
              <a:t>anaemia</a:t>
            </a:r>
            <a:r>
              <a:rPr lang="fr-FR" sz="2900" baseline="0" dirty="0" smtClean="0">
                <a:solidFill>
                  <a:schemeClr val="tx1"/>
                </a:solidFill>
              </a:rPr>
              <a:t> in </a:t>
            </a:r>
            <a:r>
              <a:rPr lang="fr-FR" sz="2900" baseline="0" dirty="0" err="1" smtClean="0">
                <a:solidFill>
                  <a:schemeClr val="tx1"/>
                </a:solidFill>
              </a:rPr>
              <a:t>women</a:t>
            </a:r>
            <a:r>
              <a:rPr lang="fr-FR" sz="2900" baseline="0" dirty="0" smtClean="0">
                <a:solidFill>
                  <a:schemeClr val="tx1"/>
                </a:solidFill>
              </a:rPr>
              <a:t> of reproductive </a:t>
            </a:r>
            <a:r>
              <a:rPr lang="fr-FR" sz="2900" baseline="0" dirty="0" err="1" smtClean="0">
                <a:solidFill>
                  <a:schemeClr val="tx1"/>
                </a:solidFill>
              </a:rPr>
              <a:t>age</a:t>
            </a:r>
            <a:endParaRPr lang="fr-FR" sz="2900" dirty="0"/>
          </a:p>
          <a:p>
            <a:pPr>
              <a:spcBef>
                <a:spcPts val="0"/>
              </a:spcBef>
              <a:spcAft>
                <a:spcPts val="1200"/>
              </a:spcAft>
            </a:pPr>
            <a:r>
              <a:rPr lang="fr-FR" sz="2900" baseline="0" dirty="0" err="1" smtClean="0">
                <a:solidFill>
                  <a:schemeClr val="tx1"/>
                </a:solidFill>
              </a:rPr>
              <a:t>Increase</a:t>
            </a:r>
            <a:r>
              <a:rPr lang="fr-FR" sz="2900" baseline="0" dirty="0" smtClean="0">
                <a:solidFill>
                  <a:schemeClr val="tx1"/>
                </a:solidFill>
              </a:rPr>
              <a:t> exclusive </a:t>
            </a:r>
            <a:r>
              <a:rPr lang="fr-FR" sz="2900" baseline="0" dirty="0" err="1" smtClean="0">
                <a:solidFill>
                  <a:schemeClr val="tx1"/>
                </a:solidFill>
              </a:rPr>
              <a:t>breastfeeding</a:t>
            </a:r>
            <a:r>
              <a:rPr lang="fr-FR" sz="2900" baseline="0" dirty="0" smtClean="0">
                <a:solidFill>
                  <a:schemeClr val="tx1"/>
                </a:solidFill>
              </a:rPr>
              <a:t> in the first 6 </a:t>
            </a:r>
            <a:r>
              <a:rPr lang="fr-FR" sz="2900" baseline="0" dirty="0" err="1" smtClean="0">
                <a:solidFill>
                  <a:schemeClr val="tx1"/>
                </a:solidFill>
              </a:rPr>
              <a:t>months</a:t>
            </a:r>
            <a:r>
              <a:rPr lang="fr-FR" sz="2900" baseline="0" dirty="0" smtClean="0">
                <a:solidFill>
                  <a:schemeClr val="tx1"/>
                </a:solidFill>
              </a:rPr>
              <a:t>,</a:t>
            </a:r>
            <a:br>
              <a:rPr lang="fr-FR" sz="2900" baseline="0" dirty="0" smtClean="0">
                <a:solidFill>
                  <a:schemeClr val="tx1"/>
                </a:solidFill>
              </a:rPr>
            </a:br>
            <a:r>
              <a:rPr lang="fr-FR" sz="2900" baseline="0" dirty="0" smtClean="0">
                <a:solidFill>
                  <a:schemeClr val="tx1"/>
                </a:solidFill>
              </a:rPr>
              <a:t>   up to </a:t>
            </a:r>
            <a:r>
              <a:rPr lang="fr-FR" sz="2900" baseline="0" dirty="0" err="1" smtClean="0">
                <a:solidFill>
                  <a:schemeClr val="tx1"/>
                </a:solidFill>
              </a:rPr>
              <a:t>at</a:t>
            </a:r>
            <a:r>
              <a:rPr lang="fr-FR" sz="2900" baseline="0" dirty="0" smtClean="0">
                <a:solidFill>
                  <a:schemeClr val="tx1"/>
                </a:solidFill>
              </a:rPr>
              <a:t> least 50%</a:t>
            </a:r>
          </a:p>
          <a:p>
            <a:pPr marL="0" indent="0">
              <a:buNone/>
            </a:pPr>
            <a:r>
              <a:rPr lang="en-GB" sz="2800" dirty="0" smtClean="0">
                <a:solidFill>
                  <a:srgbClr val="FF0000"/>
                </a:solidFill>
              </a:rPr>
              <a:t>Ethiopia committed to reduce prevalence of stunting to 20% by 2020 (N4G Event London June 2013)</a:t>
            </a:r>
            <a:endParaRPr lang="en-GB" sz="2800" dirty="0">
              <a:solidFill>
                <a:srgbClr val="FF0000"/>
              </a:solidFill>
            </a:endParaRPr>
          </a:p>
        </p:txBody>
      </p:sp>
    </p:spTree>
    <p:extLst>
      <p:ext uri="{BB962C8B-B14F-4D97-AF65-F5344CB8AC3E}">
        <p14:creationId xmlns:p14="http://schemas.microsoft.com/office/powerpoint/2010/main" val="15682560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3" cstate="print"/>
          <a:srcRect t="-2077" b="-2077"/>
          <a:stretch>
            <a:fillRect/>
          </a:stretch>
        </p:blipFill>
        <p:spPr bwMode="auto">
          <a:xfrm>
            <a:off x="467544" y="548680"/>
            <a:ext cx="8243887" cy="5865515"/>
          </a:xfrm>
          <a:prstGeom prst="rect">
            <a:avLst/>
          </a:prstGeom>
          <a:noFill/>
          <a:ln w="9525">
            <a:noFill/>
            <a:miter lim="800000"/>
            <a:headEnd/>
            <a:tailEnd/>
          </a:ln>
        </p:spPr>
      </p:pic>
    </p:spTree>
    <p:extLst>
      <p:ext uri="{BB962C8B-B14F-4D97-AF65-F5344CB8AC3E}">
        <p14:creationId xmlns:p14="http://schemas.microsoft.com/office/powerpoint/2010/main" val="2131125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0" y="2464596"/>
            <a:ext cx="9144000" cy="589360"/>
          </a:xfrm>
          <a:prstGeom prst="rect">
            <a:avLst/>
          </a:prstGeom>
          <a:solidFill>
            <a:srgbClr val="CCFFCC"/>
          </a:solidFill>
          <a:ln>
            <a:noFill/>
          </a:ln>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Arial" charset="0"/>
              <a:buNone/>
            </a:pPr>
            <a:r>
              <a:rPr lang="en-GB" sz="3200" dirty="0">
                <a:latin typeface="Calibri" charset="0"/>
              </a:rPr>
              <a:t>	</a:t>
            </a:r>
            <a:endParaRPr lang="en-GB" sz="3200" dirty="0">
              <a:solidFill>
                <a:srgbClr val="0000FF"/>
              </a:solidFill>
              <a:latin typeface="Calibri" charset="0"/>
            </a:endParaRPr>
          </a:p>
          <a:p>
            <a:pPr algn="ctr" eaLnBrk="1" hangingPunct="1">
              <a:spcBef>
                <a:spcPct val="20000"/>
              </a:spcBef>
              <a:buFont typeface="Arial" charset="0"/>
              <a:buChar char="•"/>
            </a:pPr>
            <a:endParaRPr lang="en-GB" sz="3200" dirty="0">
              <a:latin typeface="Calibri" charset="0"/>
            </a:endParaRPr>
          </a:p>
        </p:txBody>
      </p:sp>
      <p:sp>
        <p:nvSpPr>
          <p:cNvPr id="8" name="Content Placeholder 2"/>
          <p:cNvSpPr txBox="1">
            <a:spLocks/>
          </p:cNvSpPr>
          <p:nvPr/>
        </p:nvSpPr>
        <p:spPr bwMode="auto">
          <a:xfrm>
            <a:off x="251520" y="3068960"/>
            <a:ext cx="889248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20000"/>
              </a:spcBef>
            </a:pPr>
            <a:endParaRPr lang="en-GB" sz="2000" dirty="0">
              <a:latin typeface="Calibri" charset="0"/>
            </a:endParaRPr>
          </a:p>
          <a:p>
            <a:pPr marL="0" indent="0" algn="just" eaLnBrk="1" hangingPunct="1">
              <a:spcBef>
                <a:spcPct val="20000"/>
              </a:spcBef>
            </a:pPr>
            <a:endParaRPr lang="en-GB" dirty="0" smtClean="0">
              <a:latin typeface="Calibri" charset="0"/>
            </a:endParaRPr>
          </a:p>
          <a:p>
            <a:pPr marL="0" indent="0" algn="just" eaLnBrk="1" hangingPunct="1">
              <a:spcBef>
                <a:spcPct val="20000"/>
              </a:spcBef>
            </a:pPr>
            <a:endParaRPr lang="en-GB" sz="800" dirty="0" smtClean="0">
              <a:latin typeface="Calibri" charset="0"/>
            </a:endParaRPr>
          </a:p>
          <a:p>
            <a:pPr marL="0" indent="0" algn="ctr" eaLnBrk="1" hangingPunct="1">
              <a:spcBef>
                <a:spcPct val="20000"/>
              </a:spcBef>
            </a:pPr>
            <a:r>
              <a:rPr lang="en-GB" dirty="0" smtClean="0">
                <a:latin typeface="Calibri" charset="0"/>
              </a:rPr>
              <a:t>Review of Indicators in the National Nutrition Programme (NNP) of Ethiopia 2013-205</a:t>
            </a:r>
          </a:p>
          <a:p>
            <a:pPr marL="0" indent="0" algn="just" eaLnBrk="1" hangingPunct="1">
              <a:spcBef>
                <a:spcPct val="20000"/>
              </a:spcBef>
            </a:pPr>
            <a:endParaRPr lang="en-GB" dirty="0">
              <a:latin typeface="Calibri" charset="0"/>
            </a:endParaRPr>
          </a:p>
        </p:txBody>
      </p:sp>
      <p:sp>
        <p:nvSpPr>
          <p:cNvPr id="17412" name="Content Placeholder 2"/>
          <p:cNvSpPr>
            <a:spLocks noGrp="1"/>
          </p:cNvSpPr>
          <p:nvPr>
            <p:ph idx="1"/>
          </p:nvPr>
        </p:nvSpPr>
        <p:spPr>
          <a:xfrm>
            <a:off x="0" y="267894"/>
            <a:ext cx="9144000" cy="535781"/>
          </a:xfrm>
          <a:solidFill>
            <a:srgbClr val="CCFFCC"/>
          </a:solidFill>
        </p:spPr>
        <p:txBody>
          <a:bodyPr>
            <a:normAutofit lnSpcReduction="10000"/>
          </a:bodyPr>
          <a:lstStyle/>
          <a:p>
            <a:pPr algn="ctr" eaLnBrk="1" hangingPunct="1">
              <a:buFont typeface="Arial" charset="0"/>
              <a:buNone/>
            </a:pPr>
            <a:r>
              <a:rPr lang="en-GB" dirty="0" smtClean="0">
                <a:solidFill>
                  <a:srgbClr val="0000FF"/>
                </a:solidFill>
                <a:latin typeface="Calibri" charset="0"/>
              </a:rPr>
              <a:t>Participatory Session</a:t>
            </a:r>
            <a:endParaRPr lang="en-GB" dirty="0">
              <a:solidFill>
                <a:srgbClr val="0000FF"/>
              </a:solidFill>
              <a:latin typeface="Calibri" charset="0"/>
            </a:endParaRPr>
          </a:p>
          <a:p>
            <a:pPr marL="0" indent="0" algn="ctr" eaLnBrk="1" hangingPunct="1">
              <a:buNone/>
            </a:pPr>
            <a:endParaRPr lang="en-GB" dirty="0">
              <a:latin typeface="Calibri" charset="0"/>
            </a:endParaRPr>
          </a:p>
        </p:txBody>
      </p:sp>
      <p:sp>
        <p:nvSpPr>
          <p:cNvPr id="17413" name="Content Placeholder 2"/>
          <p:cNvSpPr txBox="1">
            <a:spLocks/>
          </p:cNvSpPr>
          <p:nvPr/>
        </p:nvSpPr>
        <p:spPr bwMode="auto">
          <a:xfrm>
            <a:off x="0" y="1196752"/>
            <a:ext cx="9144000"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Arial" charset="0"/>
              <a:buNone/>
            </a:pPr>
            <a:r>
              <a:rPr lang="en-GB" sz="3200" dirty="0" smtClean="0">
                <a:latin typeface="Calibri" charset="0"/>
              </a:rPr>
              <a:t>		Group Work</a:t>
            </a:r>
            <a:endParaRPr lang="en-GB" sz="3200" dirty="0">
              <a:latin typeface="Calibri" charset="0"/>
            </a:endParaRPr>
          </a:p>
        </p:txBody>
      </p:sp>
    </p:spTree>
    <p:extLst>
      <p:ext uri="{BB962C8B-B14F-4D97-AF65-F5344CB8AC3E}">
        <p14:creationId xmlns:p14="http://schemas.microsoft.com/office/powerpoint/2010/main" val="2751476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251520" y="2564904"/>
            <a:ext cx="889248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endParaRPr lang="en-GB" dirty="0" smtClean="0"/>
          </a:p>
          <a:p>
            <a:pPr>
              <a:buFont typeface="Arial"/>
              <a:buChar char="•"/>
            </a:pPr>
            <a:r>
              <a:rPr lang="en-GB" dirty="0" smtClean="0"/>
              <a:t>Assess </a:t>
            </a:r>
            <a:r>
              <a:rPr lang="en-GB" dirty="0"/>
              <a:t>the relevance of each indicator against each </a:t>
            </a:r>
            <a:r>
              <a:rPr lang="en-GB" dirty="0" smtClean="0"/>
              <a:t>SO</a:t>
            </a:r>
          </a:p>
          <a:p>
            <a:pPr>
              <a:buFont typeface="Arial"/>
              <a:buChar char="•"/>
            </a:pPr>
            <a:r>
              <a:rPr lang="en-GB" dirty="0" smtClean="0"/>
              <a:t>Suggest </a:t>
            </a:r>
            <a:r>
              <a:rPr lang="en-GB" dirty="0"/>
              <a:t>changes and/or additions to the </a:t>
            </a:r>
            <a:r>
              <a:rPr lang="en-GB" dirty="0" smtClean="0"/>
              <a:t>indicators</a:t>
            </a:r>
          </a:p>
          <a:p>
            <a:pPr>
              <a:buFont typeface="Arial"/>
              <a:buChar char="•"/>
            </a:pPr>
            <a:r>
              <a:rPr lang="en-GB" dirty="0" smtClean="0"/>
              <a:t>Identify </a:t>
            </a:r>
            <a:r>
              <a:rPr lang="en-GB" dirty="0"/>
              <a:t>any nutrition indicators missing (including those that could link to regional or global targets</a:t>
            </a:r>
            <a:r>
              <a:rPr lang="en-GB" dirty="0" smtClean="0"/>
              <a:t>)</a:t>
            </a:r>
          </a:p>
          <a:p>
            <a:pPr>
              <a:buFont typeface="Arial"/>
              <a:buChar char="•"/>
            </a:pPr>
            <a:r>
              <a:rPr lang="en-GB" dirty="0" smtClean="0"/>
              <a:t>Identify </a:t>
            </a:r>
            <a:r>
              <a:rPr lang="en-GB" dirty="0"/>
              <a:t>how the information for each indicator could be collected (through new or existing </a:t>
            </a:r>
            <a:r>
              <a:rPr lang="en-GB" dirty="0" smtClean="0"/>
              <a:t>surveys and information systems)</a:t>
            </a:r>
          </a:p>
          <a:p>
            <a:pPr>
              <a:buFont typeface="Arial"/>
              <a:buChar char="•"/>
            </a:pPr>
            <a:r>
              <a:rPr lang="en-GB" dirty="0" smtClean="0"/>
              <a:t>Identify </a:t>
            </a:r>
            <a:r>
              <a:rPr lang="en-GB" dirty="0"/>
              <a:t>what mechanism and capacity would be necessary to </a:t>
            </a:r>
            <a:r>
              <a:rPr lang="en-GB" smtClean="0"/>
              <a:t>generate and monitor </a:t>
            </a:r>
            <a:r>
              <a:rPr lang="en-GB" dirty="0"/>
              <a:t>these indicators</a:t>
            </a:r>
          </a:p>
          <a:p>
            <a:pPr marL="0" indent="0" algn="just" eaLnBrk="1" hangingPunct="1">
              <a:spcBef>
                <a:spcPct val="20000"/>
              </a:spcBef>
            </a:pPr>
            <a:endParaRPr lang="en-GB" dirty="0" smtClean="0">
              <a:latin typeface="Calibri" charset="0"/>
            </a:endParaRPr>
          </a:p>
          <a:p>
            <a:pPr marL="0" indent="0" algn="just" eaLnBrk="1" hangingPunct="1">
              <a:spcBef>
                <a:spcPct val="20000"/>
              </a:spcBef>
            </a:pPr>
            <a:endParaRPr lang="en-GB" dirty="0">
              <a:latin typeface="Calibri" charset="0"/>
            </a:endParaRPr>
          </a:p>
        </p:txBody>
      </p:sp>
      <p:sp>
        <p:nvSpPr>
          <p:cNvPr id="17412" name="Content Placeholder 2"/>
          <p:cNvSpPr>
            <a:spLocks noGrp="1"/>
          </p:cNvSpPr>
          <p:nvPr>
            <p:ph idx="1"/>
          </p:nvPr>
        </p:nvSpPr>
        <p:spPr>
          <a:xfrm>
            <a:off x="0" y="267894"/>
            <a:ext cx="9144000" cy="535781"/>
          </a:xfrm>
          <a:solidFill>
            <a:srgbClr val="CCFFCC"/>
          </a:solidFill>
        </p:spPr>
        <p:txBody>
          <a:bodyPr>
            <a:normAutofit lnSpcReduction="10000"/>
          </a:bodyPr>
          <a:lstStyle/>
          <a:p>
            <a:pPr algn="ctr" eaLnBrk="1" hangingPunct="1">
              <a:buFont typeface="Arial" charset="0"/>
              <a:buNone/>
            </a:pPr>
            <a:r>
              <a:rPr lang="en-GB" dirty="0" smtClean="0">
                <a:solidFill>
                  <a:srgbClr val="0000FF"/>
                </a:solidFill>
                <a:latin typeface="Calibri" charset="0"/>
              </a:rPr>
              <a:t>Participatory Session</a:t>
            </a:r>
            <a:endParaRPr lang="en-GB" dirty="0">
              <a:solidFill>
                <a:srgbClr val="0000FF"/>
              </a:solidFill>
              <a:latin typeface="Calibri" charset="0"/>
            </a:endParaRPr>
          </a:p>
          <a:p>
            <a:pPr marL="0" indent="0" algn="ctr" eaLnBrk="1" hangingPunct="1">
              <a:buNone/>
            </a:pPr>
            <a:endParaRPr lang="en-GB" dirty="0">
              <a:latin typeface="Calibri" charset="0"/>
            </a:endParaRPr>
          </a:p>
        </p:txBody>
      </p:sp>
      <p:sp>
        <p:nvSpPr>
          <p:cNvPr id="17413" name="Content Placeholder 2"/>
          <p:cNvSpPr txBox="1">
            <a:spLocks/>
          </p:cNvSpPr>
          <p:nvPr/>
        </p:nvSpPr>
        <p:spPr bwMode="auto">
          <a:xfrm>
            <a:off x="0" y="1196752"/>
            <a:ext cx="9144000"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en-GB" sz="3200" dirty="0" smtClean="0">
                <a:latin typeface="Calibri" charset="0"/>
              </a:rPr>
              <a:t>	Review the indicators identified against each NNP Strategic Objective</a:t>
            </a:r>
            <a:endParaRPr lang="en-GB" sz="3200" dirty="0">
              <a:latin typeface="Calibri" charset="0"/>
            </a:endParaRPr>
          </a:p>
        </p:txBody>
      </p:sp>
    </p:spTree>
    <p:extLst>
      <p:ext uri="{BB962C8B-B14F-4D97-AF65-F5344CB8AC3E}">
        <p14:creationId xmlns:p14="http://schemas.microsoft.com/office/powerpoint/2010/main" val="374197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251520" y="1268760"/>
            <a:ext cx="889248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endParaRPr lang="en-GB" dirty="0" smtClean="0"/>
          </a:p>
          <a:p>
            <a:pPr lvl="1" eaLnBrk="1" fontAlgn="auto" hangingPunct="1">
              <a:spcAft>
                <a:spcPts val="0"/>
              </a:spcAft>
              <a:buFont typeface="Arial" pitchFamily="34" charset="0"/>
              <a:buChar char="•"/>
              <a:defRPr/>
            </a:pPr>
            <a:r>
              <a:rPr lang="en-GB" dirty="0" smtClean="0"/>
              <a:t>Even if nutrition-specific interventions assume 90% coverage, they can only contribute to an approximate 20% reduction in stunting</a:t>
            </a:r>
          </a:p>
          <a:p>
            <a:pPr lvl="1" eaLnBrk="1" fontAlgn="auto" hangingPunct="1">
              <a:spcAft>
                <a:spcPts val="0"/>
              </a:spcAft>
              <a:buFont typeface="Arial" pitchFamily="34" charset="0"/>
              <a:buChar char="•"/>
              <a:defRPr/>
            </a:pPr>
            <a:r>
              <a:rPr lang="en-GB" dirty="0" smtClean="0"/>
              <a:t>Key therefore that nutrition-sensitive interventions are undertaken in conjunction with nutrition-specific interventions to address basic and underlying causes</a:t>
            </a:r>
          </a:p>
          <a:p>
            <a:pPr lvl="1" eaLnBrk="1" fontAlgn="auto" hangingPunct="1">
              <a:spcAft>
                <a:spcPts val="0"/>
              </a:spcAft>
              <a:buFont typeface="Arial" pitchFamily="34" charset="0"/>
              <a:buChar char="•"/>
              <a:defRPr/>
            </a:pPr>
            <a:r>
              <a:rPr lang="en-GB" dirty="0" smtClean="0"/>
              <a:t>There is a real lack of evidence to support different nutrition-sensitive interventions in different contexts: need to develop operational research and M&amp;E structures which can capture this evidence</a:t>
            </a:r>
          </a:p>
          <a:p>
            <a:pPr lvl="1" eaLnBrk="1" fontAlgn="auto" hangingPunct="1">
              <a:spcAft>
                <a:spcPts val="0"/>
              </a:spcAft>
              <a:buFont typeface="Arial" pitchFamily="34" charset="0"/>
              <a:buChar char="•"/>
              <a:defRPr/>
            </a:pPr>
            <a:r>
              <a:rPr lang="en-GB" dirty="0" smtClean="0"/>
              <a:t>Common experience of the EU+ Joint Action on Nutrition really important to generate this learning</a:t>
            </a:r>
          </a:p>
          <a:p>
            <a:pPr lvl="1" eaLnBrk="1" fontAlgn="auto" hangingPunct="1">
              <a:spcAft>
                <a:spcPts val="0"/>
              </a:spcAft>
              <a:buFont typeface="Arial" pitchFamily="34" charset="0"/>
              <a:buChar char="•"/>
              <a:defRPr/>
            </a:pPr>
            <a:endParaRPr lang="en-GB" dirty="0" smtClean="0"/>
          </a:p>
          <a:p>
            <a:pPr lvl="1" eaLnBrk="1" fontAlgn="auto" hangingPunct="1">
              <a:spcAft>
                <a:spcPts val="0"/>
              </a:spcAft>
              <a:buFont typeface="Arial" pitchFamily="34" charset="0"/>
              <a:buChar char="•"/>
              <a:defRPr/>
            </a:pPr>
            <a:endParaRPr lang="en-GB" dirty="0">
              <a:sym typeface="Wingdings" pitchFamily="2" charset="2"/>
            </a:endParaRPr>
          </a:p>
          <a:p>
            <a:pPr lvl="1" eaLnBrk="1" fontAlgn="auto" hangingPunct="1">
              <a:spcAft>
                <a:spcPts val="0"/>
              </a:spcAft>
              <a:buFont typeface="Arial" charset="0"/>
              <a:buNone/>
              <a:defRPr/>
            </a:pPr>
            <a:endParaRPr lang="en-GB" sz="1100" dirty="0">
              <a:sym typeface="Wingdings" pitchFamily="2" charset="2"/>
            </a:endParaRPr>
          </a:p>
          <a:p>
            <a:pPr>
              <a:buFont typeface="Arial"/>
              <a:buChar char="•"/>
            </a:pPr>
            <a:endParaRPr lang="en-GB" dirty="0"/>
          </a:p>
          <a:p>
            <a:pPr marL="0" indent="0" algn="just" eaLnBrk="1" hangingPunct="1">
              <a:spcBef>
                <a:spcPct val="20000"/>
              </a:spcBef>
            </a:pPr>
            <a:endParaRPr lang="en-GB" dirty="0" smtClean="0">
              <a:latin typeface="Calibri" charset="0"/>
            </a:endParaRPr>
          </a:p>
          <a:p>
            <a:pPr marL="0" indent="0" algn="just" eaLnBrk="1" hangingPunct="1">
              <a:spcBef>
                <a:spcPct val="20000"/>
              </a:spcBef>
            </a:pPr>
            <a:endParaRPr lang="en-GB" dirty="0">
              <a:latin typeface="Calibri" charset="0"/>
            </a:endParaRPr>
          </a:p>
        </p:txBody>
      </p:sp>
      <p:sp>
        <p:nvSpPr>
          <p:cNvPr id="17412" name="Content Placeholder 2"/>
          <p:cNvSpPr>
            <a:spLocks noGrp="1"/>
          </p:cNvSpPr>
          <p:nvPr>
            <p:ph idx="1"/>
          </p:nvPr>
        </p:nvSpPr>
        <p:spPr>
          <a:xfrm>
            <a:off x="0" y="267894"/>
            <a:ext cx="9144000" cy="535781"/>
          </a:xfrm>
          <a:solidFill>
            <a:srgbClr val="CCFFCC"/>
          </a:solidFill>
        </p:spPr>
        <p:txBody>
          <a:bodyPr>
            <a:normAutofit lnSpcReduction="10000"/>
          </a:bodyPr>
          <a:lstStyle/>
          <a:p>
            <a:pPr algn="ctr" eaLnBrk="1" hangingPunct="1">
              <a:buFont typeface="Arial" charset="0"/>
              <a:buNone/>
            </a:pPr>
            <a:r>
              <a:rPr lang="en-GB" dirty="0" smtClean="0">
                <a:solidFill>
                  <a:srgbClr val="0000FF"/>
                </a:solidFill>
                <a:latin typeface="Calibri" charset="0"/>
              </a:rPr>
              <a:t>Concluding Remarks</a:t>
            </a:r>
            <a:endParaRPr lang="en-GB" dirty="0">
              <a:solidFill>
                <a:srgbClr val="0000FF"/>
              </a:solidFill>
              <a:latin typeface="Calibri" charset="0"/>
            </a:endParaRPr>
          </a:p>
          <a:p>
            <a:pPr marL="0" indent="0" algn="ctr" eaLnBrk="1" hangingPunct="1">
              <a:buNone/>
            </a:pPr>
            <a:endParaRPr lang="en-GB" dirty="0">
              <a:latin typeface="Calibri" charset="0"/>
            </a:endParaRPr>
          </a:p>
        </p:txBody>
      </p:sp>
      <p:sp>
        <p:nvSpPr>
          <p:cNvPr id="17413" name="Content Placeholder 2"/>
          <p:cNvSpPr txBox="1">
            <a:spLocks/>
          </p:cNvSpPr>
          <p:nvPr/>
        </p:nvSpPr>
        <p:spPr bwMode="auto">
          <a:xfrm>
            <a:off x="0" y="1196752"/>
            <a:ext cx="9144000"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en-GB" sz="3200" dirty="0" smtClean="0">
                <a:latin typeface="Calibri" charset="0"/>
              </a:rPr>
              <a:t>	</a:t>
            </a:r>
            <a:endParaRPr lang="en-GB" sz="3200" dirty="0">
              <a:latin typeface="Calibri" charset="0"/>
            </a:endParaRPr>
          </a:p>
        </p:txBody>
      </p:sp>
    </p:spTree>
    <p:extLst>
      <p:ext uri="{BB962C8B-B14F-4D97-AF65-F5344CB8AC3E}">
        <p14:creationId xmlns:p14="http://schemas.microsoft.com/office/powerpoint/2010/main" val="931223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Additional slides for reference only</a:t>
            </a:r>
            <a:endParaRPr lang="en-US" dirty="0"/>
          </a:p>
        </p:txBody>
      </p:sp>
    </p:spTree>
    <p:extLst>
      <p:ext uri="{BB962C8B-B14F-4D97-AF65-F5344CB8AC3E}">
        <p14:creationId xmlns:p14="http://schemas.microsoft.com/office/powerpoint/2010/main" val="1882027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9144000" cy="584776"/>
          </a:xfrm>
          <a:prstGeom prst="rect">
            <a:avLst/>
          </a:prstGeom>
          <a:solidFill>
            <a:srgbClr val="CCFFCC"/>
          </a:solidFill>
        </p:spPr>
        <p:txBody>
          <a:bodyPr wrap="square">
            <a:spAutoFit/>
          </a:bodyPr>
          <a:lstStyle/>
          <a:p>
            <a:pPr algn="ctr">
              <a:defRPr/>
            </a:pPr>
            <a:r>
              <a:rPr lang="en-GB" sz="3200" b="1" dirty="0" smtClean="0">
                <a:solidFill>
                  <a:srgbClr val="FFC000"/>
                </a:solidFill>
                <a:latin typeface="+mj-lt"/>
              </a:rPr>
              <a:t>Nutrition-specific actions </a:t>
            </a:r>
            <a:endParaRPr lang="en-GB" sz="3200" b="1" dirty="0">
              <a:solidFill>
                <a:srgbClr val="FFC000"/>
              </a:solidFill>
              <a:latin typeface="+mj-lt"/>
            </a:endParaRPr>
          </a:p>
        </p:txBody>
      </p:sp>
      <p:pic>
        <p:nvPicPr>
          <p:cNvPr id="6" name="Picture 2"/>
          <p:cNvPicPr>
            <a:picLocks noGrp="1" noChangeAspect="1" noChangeArrowheads="1"/>
          </p:cNvPicPr>
          <p:nvPr>
            <p:ph idx="1"/>
          </p:nvPr>
        </p:nvPicPr>
        <p:blipFill>
          <a:blip r:embed="rId3"/>
          <a:srcRect l="1544" r="1544"/>
          <a:stretch>
            <a:fillRect/>
          </a:stretch>
        </p:blipFill>
        <p:spPr bwMode="auto">
          <a:xfrm>
            <a:off x="1" y="764704"/>
            <a:ext cx="9144000" cy="6093296"/>
          </a:xfrm>
          <a:prstGeom prst="rect">
            <a:avLst/>
          </a:prstGeom>
          <a:noFill/>
          <a:ln w="9525">
            <a:noFill/>
            <a:miter lim="800000"/>
            <a:headEnd/>
            <a:tailEnd/>
          </a:ln>
          <a:effectLst/>
        </p:spPr>
      </p:pic>
    </p:spTree>
    <p:extLst>
      <p:ext uri="{BB962C8B-B14F-4D97-AF65-F5344CB8AC3E}">
        <p14:creationId xmlns:p14="http://schemas.microsoft.com/office/powerpoint/2010/main" val="1844001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idx="1"/>
          </p:nvPr>
        </p:nvSpPr>
        <p:spPr>
          <a:xfrm>
            <a:off x="457200" y="1816224"/>
            <a:ext cx="8579296" cy="4709120"/>
          </a:xfrm>
        </p:spPr>
        <p:txBody>
          <a:bodyPr>
            <a:normAutofit fontScale="92500"/>
          </a:bodyPr>
          <a:lstStyle/>
          <a:p>
            <a:pPr>
              <a:spcBef>
                <a:spcPts val="0"/>
              </a:spcBef>
              <a:buFont typeface="Times" charset="0"/>
              <a:buChar char="•"/>
              <a:defRPr/>
            </a:pPr>
            <a:r>
              <a:rPr lang="en-GB" sz="2400" dirty="0" smtClean="0"/>
              <a:t>Intra uterine growth restriction </a:t>
            </a:r>
            <a:r>
              <a:rPr lang="en-GB" sz="2400" dirty="0" smtClean="0">
                <a:sym typeface="Wingdings" pitchFamily="2" charset="2"/>
              </a:rPr>
              <a:t></a:t>
            </a:r>
            <a:r>
              <a:rPr lang="en-GB" sz="2400" b="1" dirty="0" smtClean="0">
                <a:sym typeface="Wingdings" pitchFamily="2" charset="2"/>
              </a:rPr>
              <a:t>  Small for Gestational Age </a:t>
            </a:r>
            <a:r>
              <a:rPr lang="en-GB" sz="2400" dirty="0" smtClean="0">
                <a:sym typeface="Wingdings" pitchFamily="2" charset="2"/>
              </a:rPr>
              <a:t>(SGA)</a:t>
            </a:r>
            <a:r>
              <a:rPr lang="en-GB" sz="2400" b="1" dirty="0" smtClean="0">
                <a:sym typeface="Wingdings" pitchFamily="2" charset="2"/>
              </a:rPr>
              <a:t/>
            </a:r>
            <a:br>
              <a:rPr lang="en-GB" sz="2400" b="1" dirty="0" smtClean="0">
                <a:sym typeface="Wingdings" pitchFamily="2" charset="2"/>
              </a:rPr>
            </a:br>
            <a:r>
              <a:rPr lang="en-GB" sz="2400" b="1" dirty="0" smtClean="0">
                <a:sym typeface="Wingdings" pitchFamily="2" charset="2"/>
              </a:rPr>
              <a:t>				     </a:t>
            </a:r>
            <a:r>
              <a:rPr lang="en-GB" sz="2400" dirty="0" smtClean="0">
                <a:sym typeface="Wingdings" pitchFamily="2" charset="2"/>
              </a:rPr>
              <a:t></a:t>
            </a:r>
            <a:r>
              <a:rPr lang="en-GB" sz="2400" b="1" dirty="0" smtClean="0">
                <a:sym typeface="Wingdings" pitchFamily="2" charset="2"/>
              </a:rPr>
              <a:t>  Low Birthweight </a:t>
            </a:r>
            <a:r>
              <a:rPr lang="en-GB" sz="2400" dirty="0" smtClean="0">
                <a:sym typeface="Wingdings" pitchFamily="2" charset="2"/>
              </a:rPr>
              <a:t>(LBW)</a:t>
            </a:r>
          </a:p>
          <a:p>
            <a:pPr>
              <a:spcBef>
                <a:spcPts val="0"/>
              </a:spcBef>
              <a:buFont typeface="Times" charset="0"/>
              <a:buChar char="•"/>
              <a:defRPr/>
            </a:pPr>
            <a:endParaRPr lang="en-GB" sz="1800" b="1" dirty="0" smtClean="0"/>
          </a:p>
          <a:p>
            <a:pPr>
              <a:spcBef>
                <a:spcPts val="0"/>
              </a:spcBef>
              <a:spcAft>
                <a:spcPts val="1200"/>
              </a:spcAft>
              <a:buFont typeface="Arial" charset="0"/>
              <a:buChar char="•"/>
              <a:defRPr/>
            </a:pPr>
            <a:r>
              <a:rPr lang="en-GB" sz="2400" b="1" dirty="0" smtClean="0"/>
              <a:t>Stunting:</a:t>
            </a:r>
            <a:r>
              <a:rPr lang="en-GB" sz="2400" dirty="0" smtClean="0"/>
              <a:t> short stature</a:t>
            </a:r>
            <a:br>
              <a:rPr lang="en-GB" sz="2400" dirty="0" smtClean="0"/>
            </a:br>
            <a:r>
              <a:rPr lang="en-GB" sz="2400" dirty="0" smtClean="0"/>
              <a:t>	         low height-for-age </a:t>
            </a:r>
            <a:r>
              <a:rPr lang="fr-FR" sz="2200" dirty="0" smtClean="0">
                <a:solidFill>
                  <a:srgbClr val="A6A6A6"/>
                </a:solidFill>
              </a:rPr>
              <a:t>(retard de croissance)</a:t>
            </a:r>
            <a:endParaRPr lang="en-GB" sz="2200" dirty="0" smtClean="0">
              <a:solidFill>
                <a:srgbClr val="A6A6A6"/>
              </a:solidFill>
            </a:endParaRPr>
          </a:p>
          <a:p>
            <a:pPr>
              <a:spcBef>
                <a:spcPts val="0"/>
              </a:spcBef>
              <a:spcAft>
                <a:spcPts val="0"/>
              </a:spcAft>
              <a:buFont typeface="Arial" charset="0"/>
              <a:buChar char="•"/>
              <a:defRPr/>
            </a:pPr>
            <a:endParaRPr lang="en-GB" sz="1400" b="1" dirty="0"/>
          </a:p>
          <a:p>
            <a:pPr>
              <a:spcBef>
                <a:spcPts val="0"/>
              </a:spcBef>
              <a:buFont typeface="Times" charset="0"/>
              <a:buChar char="•"/>
              <a:defRPr/>
            </a:pPr>
            <a:r>
              <a:rPr lang="en-GB" sz="2400" b="1" dirty="0" smtClean="0"/>
              <a:t>Wasting:</a:t>
            </a:r>
            <a:r>
              <a:rPr lang="en-GB" sz="2400" dirty="0" smtClean="0"/>
              <a:t> thin</a:t>
            </a:r>
          </a:p>
          <a:p>
            <a:pPr marL="0" indent="0">
              <a:spcBef>
                <a:spcPts val="0"/>
              </a:spcBef>
              <a:buNone/>
              <a:defRPr/>
            </a:pPr>
            <a:r>
              <a:rPr lang="en-GB" sz="2400" dirty="0" smtClean="0"/>
              <a:t>	         low weight-for-height </a:t>
            </a:r>
            <a:r>
              <a:rPr lang="fr-FR" sz="2200" dirty="0" smtClean="0">
                <a:solidFill>
                  <a:schemeClr val="bg1">
                    <a:lumMod val="65000"/>
                  </a:schemeClr>
                </a:solidFill>
              </a:rPr>
              <a:t>(émaciation)</a:t>
            </a:r>
            <a:endParaRPr lang="en-GB" sz="2200" dirty="0" smtClean="0">
              <a:solidFill>
                <a:schemeClr val="bg1">
                  <a:lumMod val="65000"/>
                </a:schemeClr>
              </a:solidFill>
            </a:endParaRPr>
          </a:p>
          <a:p>
            <a:pPr>
              <a:spcBef>
                <a:spcPts val="0"/>
              </a:spcBef>
              <a:buFont typeface="Arial" charset="0"/>
              <a:buNone/>
              <a:defRPr/>
            </a:pPr>
            <a:endParaRPr lang="en-GB" sz="1800" dirty="0" smtClean="0"/>
          </a:p>
          <a:p>
            <a:pPr>
              <a:spcBef>
                <a:spcPts val="0"/>
              </a:spcBef>
              <a:buFont typeface="Times" charset="0"/>
              <a:buChar char="•"/>
              <a:defRPr/>
            </a:pPr>
            <a:r>
              <a:rPr lang="en-GB" sz="2400" b="1" dirty="0" smtClean="0"/>
              <a:t>Underweight</a:t>
            </a:r>
            <a:r>
              <a:rPr lang="en-GB" sz="2400" dirty="0" smtClean="0"/>
              <a:t>: poor growth - ?thin ?short</a:t>
            </a:r>
          </a:p>
          <a:p>
            <a:pPr marL="0" indent="0">
              <a:spcBef>
                <a:spcPts val="0"/>
              </a:spcBef>
              <a:buNone/>
              <a:defRPr/>
            </a:pPr>
            <a:r>
              <a:rPr lang="en-GB" sz="2400" dirty="0"/>
              <a:t>	 </a:t>
            </a:r>
            <a:r>
              <a:rPr lang="en-GB" sz="2400" dirty="0" smtClean="0"/>
              <a:t>        low weight –for-age </a:t>
            </a:r>
            <a:r>
              <a:rPr lang="fr-FR" sz="2200" dirty="0" smtClean="0">
                <a:solidFill>
                  <a:srgbClr val="A6A6A6"/>
                </a:solidFill>
              </a:rPr>
              <a:t>(insuffisance pondérale)</a:t>
            </a:r>
            <a:endParaRPr lang="en-GB" sz="2200" dirty="0" smtClean="0">
              <a:solidFill>
                <a:srgbClr val="A6A6A6"/>
              </a:solidFill>
            </a:endParaRPr>
          </a:p>
          <a:p>
            <a:pPr>
              <a:spcBef>
                <a:spcPts val="0"/>
              </a:spcBef>
              <a:buFont typeface="Arial" charset="0"/>
              <a:buNone/>
              <a:defRPr/>
            </a:pPr>
            <a:endParaRPr lang="en-GB" sz="2000" dirty="0" smtClean="0"/>
          </a:p>
          <a:p>
            <a:pPr>
              <a:spcBef>
                <a:spcPts val="0"/>
              </a:spcBef>
              <a:buFont typeface="Times" charset="0"/>
              <a:buChar char="•"/>
              <a:defRPr/>
            </a:pPr>
            <a:r>
              <a:rPr lang="en-GB" sz="2400" b="1" dirty="0" smtClean="0"/>
              <a:t>Micronutrient deficiencies </a:t>
            </a:r>
            <a:br>
              <a:rPr lang="en-GB" sz="2400" b="1" dirty="0" smtClean="0"/>
            </a:br>
            <a:r>
              <a:rPr lang="en-GB" sz="2400" b="1" dirty="0" smtClean="0"/>
              <a:t>	         </a:t>
            </a:r>
            <a:r>
              <a:rPr lang="en-GB" sz="2400" dirty="0" smtClean="0"/>
              <a:t>(iodine, iron,  vitamin A, zinc deficiencies, etc…)</a:t>
            </a:r>
          </a:p>
        </p:txBody>
      </p:sp>
      <p:sp>
        <p:nvSpPr>
          <p:cNvPr id="5" name="Titre 1"/>
          <p:cNvSpPr>
            <a:spLocks noGrp="1"/>
          </p:cNvSpPr>
          <p:nvPr>
            <p:ph type="title"/>
          </p:nvPr>
        </p:nvSpPr>
        <p:spPr>
          <a:xfrm>
            <a:off x="457200" y="275035"/>
            <a:ext cx="8229600" cy="796528"/>
          </a:xfrm>
        </p:spPr>
        <p:txBody>
          <a:bodyPr/>
          <a:lstStyle/>
          <a:p>
            <a:pPr>
              <a:defRPr/>
            </a:pPr>
            <a:r>
              <a:rPr lang="fr-FR" sz="3600" b="1" dirty="0" smtClean="0">
                <a:solidFill>
                  <a:schemeClr val="accent4">
                    <a:lumMod val="75000"/>
                    <a:alpha val="50000"/>
                  </a:schemeClr>
                </a:solidFill>
              </a:rPr>
              <a:t>Concepts and definitions</a:t>
            </a:r>
            <a:endParaRPr lang="fr-FR" sz="3600" b="1" dirty="0">
              <a:solidFill>
                <a:schemeClr val="accent4">
                  <a:lumMod val="75000"/>
                  <a:alpha val="50000"/>
                </a:schemeClr>
              </a:solidFill>
            </a:endParaRPr>
          </a:p>
        </p:txBody>
      </p:sp>
      <p:sp>
        <p:nvSpPr>
          <p:cNvPr id="6" name="Rectangle 5"/>
          <p:cNvSpPr/>
          <p:nvPr/>
        </p:nvSpPr>
        <p:spPr>
          <a:xfrm>
            <a:off x="467544" y="1124744"/>
            <a:ext cx="1864976" cy="492443"/>
          </a:xfrm>
          <a:prstGeom prst="rect">
            <a:avLst/>
          </a:prstGeom>
        </p:spPr>
        <p:txBody>
          <a:bodyPr wrap="none">
            <a:spAutoFit/>
          </a:bodyPr>
          <a:lstStyle/>
          <a:p>
            <a:pPr>
              <a:spcBef>
                <a:spcPts val="0"/>
              </a:spcBef>
              <a:buFont typeface="Times" charset="0"/>
              <a:buNone/>
              <a:defRPr/>
            </a:pPr>
            <a:r>
              <a:rPr lang="en-GB" sz="2600" b="1" dirty="0" smtClean="0">
                <a:solidFill>
                  <a:schemeClr val="accent2"/>
                </a:solidFill>
              </a:rPr>
              <a:t>Key Terms</a:t>
            </a:r>
            <a:endParaRPr lang="en-GB" sz="2600" b="1" dirty="0">
              <a:solidFill>
                <a:schemeClr val="accent2"/>
              </a:solidFill>
            </a:endParaRPr>
          </a:p>
        </p:txBody>
      </p:sp>
    </p:spTree>
    <p:extLst>
      <p:ext uri="{BB962C8B-B14F-4D97-AF65-F5344CB8AC3E}">
        <p14:creationId xmlns:p14="http://schemas.microsoft.com/office/powerpoint/2010/main" val="1325035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720080"/>
          </a:xfrm>
          <a:solidFill>
            <a:srgbClr val="CCFFCC"/>
          </a:solidFill>
        </p:spPr>
        <p:txBody>
          <a:bodyPr>
            <a:normAutofit/>
          </a:bodyPr>
          <a:lstStyle/>
          <a:p>
            <a:pPr>
              <a:defRPr/>
            </a:pPr>
            <a:r>
              <a:rPr lang="en-GB" sz="3200" b="1" dirty="0" smtClean="0">
                <a:solidFill>
                  <a:srgbClr val="FFC000"/>
                </a:solidFill>
              </a:rPr>
              <a:t>Entry points to improve nutrition through agriculture</a:t>
            </a:r>
            <a:endParaRPr lang="en-GB" sz="3200" b="1" dirty="0">
              <a:solidFill>
                <a:srgbClr val="FFC000"/>
              </a:solidFill>
            </a:endParaRPr>
          </a:p>
        </p:txBody>
      </p:sp>
      <p:sp>
        <p:nvSpPr>
          <p:cNvPr id="5" name="Espace réservé du contenu 4"/>
          <p:cNvSpPr>
            <a:spLocks noGrp="1"/>
          </p:cNvSpPr>
          <p:nvPr>
            <p:ph idx="1"/>
          </p:nvPr>
        </p:nvSpPr>
        <p:spPr>
          <a:xfrm>
            <a:off x="0" y="1178720"/>
            <a:ext cx="9144000" cy="3161110"/>
          </a:xfrm>
        </p:spPr>
        <p:txBody>
          <a:bodyPr>
            <a:noAutofit/>
          </a:bodyPr>
          <a:lstStyle/>
          <a:p>
            <a:pPr>
              <a:spcAft>
                <a:spcPts val="600"/>
              </a:spcAft>
              <a:buFont typeface="Arial" charset="0"/>
              <a:buNone/>
              <a:defRPr/>
            </a:pPr>
            <a:r>
              <a:rPr lang="fr-FR" sz="2000" b="1" dirty="0" err="1" smtClean="0">
                <a:solidFill>
                  <a:srgbClr val="008000"/>
                </a:solidFill>
              </a:rPr>
              <a:t>Approaches</a:t>
            </a:r>
            <a:r>
              <a:rPr lang="fr-FR" sz="2000" b="1" dirty="0" smtClean="0">
                <a:solidFill>
                  <a:srgbClr val="008000"/>
                </a:solidFill>
              </a:rPr>
              <a:t> and </a:t>
            </a:r>
            <a:r>
              <a:rPr lang="fr-FR" sz="2000" b="1" dirty="0" err="1" smtClean="0">
                <a:solidFill>
                  <a:srgbClr val="008000"/>
                </a:solidFill>
              </a:rPr>
              <a:t>tools</a:t>
            </a:r>
            <a:endParaRPr lang="fr-FR" sz="2000" b="1" dirty="0" smtClean="0">
              <a:solidFill>
                <a:srgbClr val="008000"/>
              </a:solidFill>
            </a:endParaRPr>
          </a:p>
          <a:p>
            <a:pPr>
              <a:spcAft>
                <a:spcPts val="600"/>
              </a:spcAft>
              <a:defRPr/>
            </a:pPr>
            <a:r>
              <a:rPr lang="fr-FR" sz="2000" dirty="0" smtClean="0"/>
              <a:t>Inclusion of </a:t>
            </a:r>
            <a:r>
              <a:rPr lang="fr-FR" sz="2000" b="1" dirty="0" smtClean="0"/>
              <a:t>nutrition objectives</a:t>
            </a:r>
            <a:r>
              <a:rPr lang="fr-FR" sz="2000" dirty="0" smtClean="0"/>
              <a:t> and </a:t>
            </a:r>
            <a:r>
              <a:rPr lang="fr-FR" sz="2000" dirty="0" err="1" smtClean="0"/>
              <a:t>indicators</a:t>
            </a:r>
            <a:r>
              <a:rPr lang="fr-FR" sz="2000" dirty="0" smtClean="0"/>
              <a:t>  in </a:t>
            </a:r>
            <a:r>
              <a:rPr lang="fr-FR" sz="2000" dirty="0" err="1" smtClean="0"/>
              <a:t>projects</a:t>
            </a:r>
            <a:r>
              <a:rPr lang="fr-FR" sz="2000" dirty="0" smtClean="0"/>
              <a:t>, programmes and </a:t>
            </a:r>
            <a:r>
              <a:rPr lang="fr-FR" sz="2000" dirty="0" err="1" smtClean="0"/>
              <a:t>policies</a:t>
            </a:r>
            <a:r>
              <a:rPr lang="fr-FR" sz="2000" dirty="0" smtClean="0"/>
              <a:t> (</a:t>
            </a:r>
            <a:r>
              <a:rPr lang="fr-FR" sz="2000" dirty="0" err="1" smtClean="0"/>
              <a:t>e.g</a:t>
            </a:r>
            <a:r>
              <a:rPr lang="fr-FR" sz="2000" dirty="0" smtClean="0"/>
              <a:t>. </a:t>
            </a:r>
            <a:r>
              <a:rPr lang="fr-FR" sz="2000" dirty="0" err="1" smtClean="0"/>
              <a:t>food</a:t>
            </a:r>
            <a:r>
              <a:rPr lang="fr-FR" sz="2000" dirty="0" smtClean="0"/>
              <a:t> </a:t>
            </a:r>
            <a:r>
              <a:rPr lang="fr-FR" sz="2000" dirty="0" err="1" smtClean="0"/>
              <a:t>intake</a:t>
            </a:r>
            <a:r>
              <a:rPr lang="fr-FR" sz="2000" dirty="0" smtClean="0"/>
              <a:t>/</a:t>
            </a:r>
            <a:r>
              <a:rPr lang="fr-FR" sz="2000" dirty="0" err="1" smtClean="0"/>
              <a:t>diet</a:t>
            </a:r>
            <a:r>
              <a:rPr lang="fr-FR" sz="2000" dirty="0" smtClean="0"/>
              <a:t> </a:t>
            </a:r>
            <a:r>
              <a:rPr lang="fr-FR" sz="2000" dirty="0" err="1" smtClean="0"/>
              <a:t>quality</a:t>
            </a:r>
            <a:r>
              <a:rPr lang="fr-FR" sz="2000" dirty="0" smtClean="0"/>
              <a:t> </a:t>
            </a:r>
            <a:r>
              <a:rPr lang="fr-FR" sz="2000" dirty="0" err="1" smtClean="0"/>
              <a:t>indicators</a:t>
            </a:r>
            <a:r>
              <a:rPr lang="fr-FR" sz="2000" dirty="0" smtClean="0"/>
              <a:t>, </a:t>
            </a:r>
            <a:r>
              <a:rPr lang="fr-FR" sz="2000" dirty="0" err="1" smtClean="0"/>
              <a:t>anthropometry</a:t>
            </a:r>
            <a:r>
              <a:rPr lang="fr-FR" sz="2000" dirty="0" smtClean="0"/>
              <a:t>, </a:t>
            </a:r>
            <a:r>
              <a:rPr lang="fr-FR" sz="2000" dirty="0" err="1" smtClean="0"/>
              <a:t>household</a:t>
            </a:r>
            <a:r>
              <a:rPr lang="fr-FR" sz="2000" dirty="0" smtClean="0"/>
              <a:t> </a:t>
            </a:r>
            <a:r>
              <a:rPr lang="fr-FR" sz="2000" dirty="0" err="1" smtClean="0"/>
              <a:t>purchasing</a:t>
            </a:r>
            <a:r>
              <a:rPr lang="fr-FR" sz="2000" dirty="0" smtClean="0"/>
              <a:t> power in addition to production and </a:t>
            </a:r>
            <a:r>
              <a:rPr lang="fr-FR" sz="2000" dirty="0" err="1" smtClean="0"/>
              <a:t>availability</a:t>
            </a:r>
            <a:r>
              <a:rPr lang="fr-FR" sz="2000" dirty="0" smtClean="0"/>
              <a:t> </a:t>
            </a:r>
            <a:r>
              <a:rPr lang="fr-FR" sz="2000" dirty="0" err="1" smtClean="0"/>
              <a:t>indicators</a:t>
            </a:r>
            <a:r>
              <a:rPr lang="fr-FR" sz="2000" dirty="0" smtClean="0"/>
              <a:t>)</a:t>
            </a:r>
            <a:endParaRPr lang="fr-FR" sz="1800" dirty="0" smtClean="0"/>
          </a:p>
          <a:p>
            <a:pPr>
              <a:spcAft>
                <a:spcPts val="600"/>
              </a:spcAft>
              <a:defRPr/>
            </a:pPr>
            <a:r>
              <a:rPr lang="fr-FR" sz="2000" dirty="0" smtClean="0"/>
              <a:t>Inclusion of a nutrition perspective in </a:t>
            </a:r>
            <a:r>
              <a:rPr lang="fr-FR" sz="2000" dirty="0" err="1" smtClean="0"/>
              <a:t>tools</a:t>
            </a:r>
            <a:r>
              <a:rPr lang="fr-FR" sz="2000" dirty="0" smtClean="0"/>
              <a:t> </a:t>
            </a:r>
            <a:r>
              <a:rPr lang="fr-FR" sz="2000" dirty="0" err="1" smtClean="0"/>
              <a:t>such</a:t>
            </a:r>
            <a:r>
              <a:rPr lang="fr-FR" sz="2000" dirty="0" smtClean="0"/>
              <a:t> as ‘value </a:t>
            </a:r>
            <a:r>
              <a:rPr lang="fr-FR" sz="2000" dirty="0" err="1" smtClean="0"/>
              <a:t>chain</a:t>
            </a:r>
            <a:r>
              <a:rPr lang="fr-FR" sz="2000" dirty="0" smtClean="0"/>
              <a:t> </a:t>
            </a:r>
            <a:r>
              <a:rPr lang="fr-FR" sz="2000" dirty="0" err="1" smtClean="0"/>
              <a:t>analysis</a:t>
            </a:r>
            <a:r>
              <a:rPr lang="fr-FR" sz="2000" dirty="0" smtClean="0"/>
              <a:t>’ </a:t>
            </a:r>
            <a:r>
              <a:rPr lang="fr-FR" sz="2000" dirty="0" err="1" smtClean="0"/>
              <a:t>modelling</a:t>
            </a:r>
            <a:r>
              <a:rPr lang="fr-FR" sz="2000" dirty="0" smtClean="0"/>
              <a:t>, </a:t>
            </a:r>
            <a:r>
              <a:rPr lang="fr-FR" sz="2000" dirty="0" err="1" smtClean="0"/>
              <a:t>etc</a:t>
            </a:r>
            <a:r>
              <a:rPr lang="fr-FR" sz="2000" dirty="0" smtClean="0"/>
              <a:t>…</a:t>
            </a:r>
          </a:p>
          <a:p>
            <a:pPr>
              <a:spcAft>
                <a:spcPts val="600"/>
              </a:spcAft>
              <a:defRPr/>
            </a:pPr>
            <a:r>
              <a:rPr lang="fr-FR" sz="2000" b="1" dirty="0" err="1" smtClean="0"/>
              <a:t>Controlling</a:t>
            </a:r>
            <a:r>
              <a:rPr lang="fr-FR" sz="2000" b="1" dirty="0" smtClean="0"/>
              <a:t> for </a:t>
            </a:r>
            <a:r>
              <a:rPr lang="fr-FR" sz="2000" b="1" dirty="0" err="1" smtClean="0"/>
              <a:t>negative</a:t>
            </a:r>
            <a:r>
              <a:rPr lang="fr-FR" sz="2000" b="1" dirty="0" smtClean="0"/>
              <a:t> impacts</a:t>
            </a:r>
            <a:r>
              <a:rPr lang="fr-FR" sz="2000" dirty="0" smtClean="0"/>
              <a:t> on nutrition (</a:t>
            </a:r>
            <a:r>
              <a:rPr lang="fr-FR" sz="2000" dirty="0" err="1" smtClean="0"/>
              <a:t>e.g</a:t>
            </a:r>
            <a:r>
              <a:rPr lang="fr-FR" sz="2000" dirty="0" smtClean="0"/>
              <a:t>. </a:t>
            </a:r>
            <a:r>
              <a:rPr lang="fr-FR" sz="2000" dirty="0" err="1" smtClean="0"/>
              <a:t>increase</a:t>
            </a:r>
            <a:r>
              <a:rPr lang="fr-FR" sz="2000" dirty="0" smtClean="0"/>
              <a:t> in water borne </a:t>
            </a:r>
            <a:r>
              <a:rPr lang="fr-FR" sz="2000" dirty="0" err="1" smtClean="0"/>
              <a:t>diseases</a:t>
            </a:r>
            <a:r>
              <a:rPr lang="fr-FR" sz="2000" dirty="0" smtClean="0"/>
              <a:t>, </a:t>
            </a:r>
            <a:r>
              <a:rPr lang="fr-FR" sz="2000" dirty="0" err="1" smtClean="0"/>
              <a:t>increase</a:t>
            </a:r>
            <a:r>
              <a:rPr lang="fr-FR" sz="2000" dirty="0" smtClean="0"/>
              <a:t> in </a:t>
            </a:r>
            <a:r>
              <a:rPr lang="fr-FR" sz="2000" dirty="0" err="1" smtClean="0"/>
              <a:t>women</a:t>
            </a:r>
            <a:r>
              <a:rPr lang="fr-FR" sz="2000" dirty="0" smtClean="0"/>
              <a:t> </a:t>
            </a:r>
            <a:r>
              <a:rPr lang="fr-FR" sz="2000" dirty="0" err="1" smtClean="0"/>
              <a:t>workload</a:t>
            </a:r>
            <a:r>
              <a:rPr lang="fr-FR" sz="2000" dirty="0" smtClean="0"/>
              <a:t> </a:t>
            </a:r>
            <a:r>
              <a:rPr lang="fr-FR" sz="2000" dirty="0" err="1" smtClean="0"/>
              <a:t>leading</a:t>
            </a:r>
            <a:r>
              <a:rPr lang="fr-FR" sz="2000" dirty="0" smtClean="0"/>
              <a:t> to </a:t>
            </a:r>
            <a:r>
              <a:rPr lang="fr-FR" sz="2000" dirty="0" err="1" smtClean="0"/>
              <a:t>poorer</a:t>
            </a:r>
            <a:r>
              <a:rPr lang="fr-FR" sz="2000" dirty="0" smtClean="0"/>
              <a:t> </a:t>
            </a:r>
            <a:r>
              <a:rPr lang="fr-FR" sz="2000" dirty="0" err="1" smtClean="0"/>
              <a:t>child</a:t>
            </a:r>
            <a:r>
              <a:rPr lang="fr-FR" sz="2000" dirty="0" smtClean="0"/>
              <a:t> care)</a:t>
            </a:r>
          </a:p>
          <a:p>
            <a:pPr>
              <a:spcAft>
                <a:spcPts val="600"/>
              </a:spcAft>
              <a:defRPr/>
            </a:pPr>
            <a:endParaRPr lang="fr-FR" sz="2000" dirty="0" smtClean="0"/>
          </a:p>
          <a:p>
            <a:pPr>
              <a:spcAft>
                <a:spcPts val="600"/>
              </a:spcAft>
              <a:defRPr/>
            </a:pPr>
            <a:endParaRPr lang="fr-FR" sz="2000" dirty="0" smtClean="0"/>
          </a:p>
        </p:txBody>
      </p:sp>
      <p:sp>
        <p:nvSpPr>
          <p:cNvPr id="11" name="Espace réservé du contenu 4"/>
          <p:cNvSpPr txBox="1">
            <a:spLocks/>
          </p:cNvSpPr>
          <p:nvPr/>
        </p:nvSpPr>
        <p:spPr bwMode="auto">
          <a:xfrm>
            <a:off x="1" y="4365105"/>
            <a:ext cx="5810259" cy="2250281"/>
          </a:xfrm>
          <a:prstGeom prst="rect">
            <a:avLst/>
          </a:prstGeom>
          <a:noFill/>
          <a:ln w="9525">
            <a:noFill/>
            <a:miter lim="800000"/>
            <a:headEnd/>
            <a:tailEnd/>
          </a:ln>
        </p:spPr>
        <p:txBody>
          <a:bodyPr/>
          <a:lstStyle/>
          <a:p>
            <a:pPr marL="342900" indent="-342900" eaLnBrk="0" hangingPunct="0">
              <a:spcBef>
                <a:spcPct val="20000"/>
              </a:spcBef>
              <a:spcAft>
                <a:spcPts val="600"/>
              </a:spcAft>
              <a:buFont typeface="Arial" charset="0"/>
              <a:buNone/>
              <a:defRPr/>
            </a:pPr>
            <a:r>
              <a:rPr lang="fr-FR" sz="2000" b="1" dirty="0" err="1" smtClean="0">
                <a:solidFill>
                  <a:srgbClr val="008000"/>
                </a:solidFill>
                <a:latin typeface="+mn-lt"/>
                <a:cs typeface="+mn-cs"/>
              </a:rPr>
              <a:t>Targets</a:t>
            </a:r>
            <a:endParaRPr lang="fr-FR" sz="2000" b="1" dirty="0">
              <a:solidFill>
                <a:srgbClr val="008000"/>
              </a:solidFill>
              <a:latin typeface="+mn-lt"/>
              <a:cs typeface="+mn-cs"/>
            </a:endParaRPr>
          </a:p>
          <a:p>
            <a:pPr marL="342900" indent="-342900" eaLnBrk="0" hangingPunct="0">
              <a:spcBef>
                <a:spcPct val="20000"/>
              </a:spcBef>
              <a:spcAft>
                <a:spcPts val="600"/>
              </a:spcAft>
              <a:buFont typeface="Arial" charset="0"/>
              <a:buChar char="•"/>
              <a:defRPr/>
            </a:pPr>
            <a:r>
              <a:rPr lang="fr-FR" sz="2000" dirty="0" err="1" smtClean="0">
                <a:latin typeface="+mn-lt"/>
                <a:cs typeface="+mn-cs"/>
              </a:rPr>
              <a:t>Prioritising</a:t>
            </a:r>
            <a:r>
              <a:rPr lang="fr-FR" sz="2000" dirty="0" smtClean="0">
                <a:latin typeface="+mn-lt"/>
                <a:cs typeface="+mn-cs"/>
              </a:rPr>
              <a:t> areas or groups </a:t>
            </a:r>
            <a:r>
              <a:rPr lang="fr-FR" sz="2000" dirty="0" err="1" smtClean="0">
                <a:latin typeface="+mn-lt"/>
                <a:cs typeface="+mn-cs"/>
              </a:rPr>
              <a:t>worst</a:t>
            </a:r>
            <a:r>
              <a:rPr lang="fr-FR" sz="2000" dirty="0" smtClean="0">
                <a:latin typeface="+mn-lt"/>
                <a:cs typeface="+mn-cs"/>
              </a:rPr>
              <a:t> </a:t>
            </a:r>
            <a:r>
              <a:rPr lang="fr-FR" sz="2000" dirty="0" err="1" smtClean="0">
                <a:latin typeface="+mn-lt"/>
                <a:cs typeface="+mn-cs"/>
              </a:rPr>
              <a:t>affected</a:t>
            </a:r>
            <a:r>
              <a:rPr lang="fr-FR" sz="2000" dirty="0" smtClean="0">
                <a:latin typeface="+mn-lt"/>
                <a:cs typeface="+mn-cs"/>
              </a:rPr>
              <a:t> by </a:t>
            </a:r>
            <a:r>
              <a:rPr lang="fr-FR" sz="2000" dirty="0" err="1" smtClean="0">
                <a:latin typeface="+mn-lt"/>
                <a:cs typeface="+mn-cs"/>
              </a:rPr>
              <a:t>undernutrition</a:t>
            </a:r>
            <a:r>
              <a:rPr lang="fr-FR" sz="2000" dirty="0" smtClean="0">
                <a:latin typeface="+mn-lt"/>
                <a:cs typeface="+mn-cs"/>
              </a:rPr>
              <a:t> (</a:t>
            </a:r>
            <a:r>
              <a:rPr lang="fr-FR" sz="2000" b="1" dirty="0" err="1" smtClean="0">
                <a:latin typeface="+mn-lt"/>
                <a:cs typeface="+mn-cs"/>
              </a:rPr>
              <a:t>poor</a:t>
            </a:r>
            <a:r>
              <a:rPr lang="fr-FR" sz="2000" b="1" dirty="0" smtClean="0">
                <a:latin typeface="+mn-lt"/>
                <a:cs typeface="+mn-cs"/>
              </a:rPr>
              <a:t> </a:t>
            </a:r>
            <a:r>
              <a:rPr lang="fr-FR" sz="2000" b="1" dirty="0" err="1" smtClean="0">
                <a:latin typeface="+mn-lt"/>
                <a:cs typeface="+mn-cs"/>
              </a:rPr>
              <a:t>households</a:t>
            </a:r>
            <a:r>
              <a:rPr lang="fr-FR" sz="2000" dirty="0" smtClean="0">
                <a:latin typeface="+mn-lt"/>
                <a:cs typeface="+mn-cs"/>
              </a:rPr>
              <a:t>, </a:t>
            </a:r>
            <a:r>
              <a:rPr lang="fr-FR" sz="2000" dirty="0" err="1">
                <a:latin typeface="+mn-lt"/>
                <a:cs typeface="+mn-cs"/>
              </a:rPr>
              <a:t>etc</a:t>
            </a:r>
            <a:r>
              <a:rPr lang="fr-FR" sz="2000" dirty="0">
                <a:latin typeface="+mn-lt"/>
                <a:cs typeface="+mn-cs"/>
              </a:rPr>
              <a:t>…)</a:t>
            </a:r>
          </a:p>
          <a:p>
            <a:pPr marL="342900" indent="-342900" eaLnBrk="0" hangingPunct="0">
              <a:spcBef>
                <a:spcPct val="20000"/>
              </a:spcBef>
              <a:spcAft>
                <a:spcPts val="600"/>
              </a:spcAft>
              <a:buFont typeface="Arial" charset="0"/>
              <a:buChar char="•"/>
              <a:defRPr/>
            </a:pPr>
            <a:r>
              <a:rPr lang="fr-FR" sz="2000" b="1" dirty="0" err="1" smtClean="0">
                <a:latin typeface="+mn-lt"/>
                <a:cs typeface="+mn-cs"/>
              </a:rPr>
              <a:t>Women</a:t>
            </a:r>
            <a:r>
              <a:rPr lang="fr-FR" sz="2000" b="1" dirty="0" smtClean="0">
                <a:latin typeface="+mn-lt"/>
                <a:cs typeface="+mn-cs"/>
              </a:rPr>
              <a:t> </a:t>
            </a:r>
            <a:r>
              <a:rPr lang="fr-FR" sz="2000" b="1" dirty="0" err="1" smtClean="0">
                <a:latin typeface="+mn-lt"/>
                <a:cs typeface="+mn-cs"/>
              </a:rPr>
              <a:t>empowerment</a:t>
            </a:r>
            <a:r>
              <a:rPr lang="fr-FR" sz="2000" dirty="0" smtClean="0">
                <a:latin typeface="+mn-lt"/>
                <a:cs typeface="+mn-cs"/>
              </a:rPr>
              <a:t>: </a:t>
            </a:r>
            <a:r>
              <a:rPr lang="fr-FR" sz="2000" dirty="0" err="1" smtClean="0">
                <a:latin typeface="+mn-lt"/>
                <a:cs typeface="+mn-cs"/>
              </a:rPr>
              <a:t>stengthening</a:t>
            </a:r>
            <a:r>
              <a:rPr lang="fr-FR" sz="2000" dirty="0" smtClean="0">
                <a:latin typeface="+mn-lt"/>
                <a:cs typeface="+mn-cs"/>
              </a:rPr>
              <a:t> </a:t>
            </a:r>
            <a:r>
              <a:rPr lang="fr-FR" sz="2000" dirty="0" err="1" smtClean="0">
                <a:latin typeface="+mn-lt"/>
                <a:cs typeface="+mn-cs"/>
              </a:rPr>
              <a:t>their</a:t>
            </a:r>
            <a:r>
              <a:rPr lang="fr-FR" sz="2000" dirty="0" smtClean="0">
                <a:latin typeface="+mn-lt"/>
                <a:cs typeface="+mn-cs"/>
              </a:rPr>
              <a:t> </a:t>
            </a:r>
            <a:r>
              <a:rPr lang="fr-FR" sz="2000" dirty="0" err="1" smtClean="0">
                <a:latin typeface="+mn-lt"/>
                <a:cs typeface="+mn-cs"/>
              </a:rPr>
              <a:t>economic</a:t>
            </a:r>
            <a:r>
              <a:rPr lang="fr-FR" sz="2000" dirty="0" smtClean="0">
                <a:latin typeface="+mn-lt"/>
                <a:cs typeface="+mn-cs"/>
              </a:rPr>
              <a:t> power </a:t>
            </a:r>
            <a:r>
              <a:rPr lang="fr-FR" sz="2000" dirty="0" err="1" smtClean="0">
                <a:latin typeface="+mn-lt"/>
                <a:cs typeface="+mn-cs"/>
              </a:rPr>
              <a:t>while</a:t>
            </a:r>
            <a:r>
              <a:rPr lang="fr-FR" sz="2000" dirty="0" smtClean="0">
                <a:latin typeface="+mn-lt"/>
                <a:cs typeface="+mn-cs"/>
              </a:rPr>
              <a:t> </a:t>
            </a:r>
            <a:r>
              <a:rPr lang="fr-FR" sz="2000" dirty="0" err="1" smtClean="0">
                <a:latin typeface="+mn-lt"/>
                <a:cs typeface="+mn-cs"/>
              </a:rPr>
              <a:t>protecting</a:t>
            </a:r>
            <a:r>
              <a:rPr lang="fr-FR" sz="2000" dirty="0" smtClean="0">
                <a:latin typeface="+mn-lt"/>
                <a:cs typeface="+mn-cs"/>
              </a:rPr>
              <a:t> </a:t>
            </a:r>
            <a:r>
              <a:rPr lang="fr-FR" sz="2000" dirty="0" err="1" smtClean="0">
                <a:latin typeface="+mn-lt"/>
                <a:cs typeface="+mn-cs"/>
              </a:rPr>
              <a:t>their</a:t>
            </a:r>
            <a:r>
              <a:rPr lang="fr-FR" sz="2000" dirty="0" smtClean="0">
                <a:latin typeface="+mn-lt"/>
                <a:cs typeface="+mn-cs"/>
              </a:rPr>
              <a:t> </a:t>
            </a:r>
            <a:r>
              <a:rPr lang="fr-FR" sz="2000" dirty="0" err="1" smtClean="0">
                <a:latin typeface="+mn-lt"/>
                <a:cs typeface="+mn-cs"/>
              </a:rPr>
              <a:t>abilty</a:t>
            </a:r>
            <a:r>
              <a:rPr lang="fr-FR" sz="2000" dirty="0" smtClean="0">
                <a:latin typeface="+mn-lt"/>
                <a:cs typeface="+mn-cs"/>
              </a:rPr>
              <a:t> to care for </a:t>
            </a:r>
            <a:r>
              <a:rPr lang="fr-FR" sz="2000" dirty="0" err="1" smtClean="0">
                <a:latin typeface="+mn-lt"/>
                <a:cs typeface="+mn-cs"/>
              </a:rPr>
              <a:t>children</a:t>
            </a:r>
            <a:endParaRPr lang="fr-FR" sz="2000" dirty="0">
              <a:latin typeface="+mn-lt"/>
              <a:cs typeface="+mn-cs"/>
            </a:endParaRPr>
          </a:p>
          <a:p>
            <a:pPr marL="342900" indent="-342900" eaLnBrk="0" hangingPunct="0">
              <a:spcBef>
                <a:spcPct val="20000"/>
              </a:spcBef>
              <a:buFont typeface="Arial" charset="0"/>
              <a:buChar char="•"/>
              <a:defRPr/>
            </a:pPr>
            <a:endParaRPr lang="fr-FR" sz="2000" dirty="0">
              <a:latin typeface="+mn-lt"/>
              <a:cs typeface="+mn-cs"/>
            </a:endParaRPr>
          </a:p>
        </p:txBody>
      </p:sp>
    </p:spTree>
    <p:extLst>
      <p:ext uri="{BB962C8B-B14F-4D97-AF65-F5344CB8AC3E}">
        <p14:creationId xmlns:p14="http://schemas.microsoft.com/office/powerpoint/2010/main" val="2648285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48072"/>
          </a:xfrm>
          <a:solidFill>
            <a:srgbClr val="CCFFCC"/>
          </a:solidFill>
        </p:spPr>
        <p:txBody>
          <a:bodyPr>
            <a:normAutofit/>
          </a:bodyPr>
          <a:lstStyle/>
          <a:p>
            <a:pPr>
              <a:defRPr/>
            </a:pPr>
            <a:r>
              <a:rPr lang="en-GB" sz="3200" b="1" dirty="0" smtClean="0">
                <a:solidFill>
                  <a:srgbClr val="FFC000"/>
                </a:solidFill>
              </a:rPr>
              <a:t>Examples</a:t>
            </a:r>
            <a:endParaRPr lang="en-GB" sz="3200" b="1" dirty="0">
              <a:solidFill>
                <a:srgbClr val="FFC000"/>
              </a:solidFill>
            </a:endParaRPr>
          </a:p>
        </p:txBody>
      </p:sp>
      <p:sp>
        <p:nvSpPr>
          <p:cNvPr id="5" name="Espace réservé du contenu 4"/>
          <p:cNvSpPr>
            <a:spLocks noGrp="1"/>
          </p:cNvSpPr>
          <p:nvPr>
            <p:ph idx="1"/>
          </p:nvPr>
        </p:nvSpPr>
        <p:spPr>
          <a:xfrm>
            <a:off x="0" y="1268760"/>
            <a:ext cx="9144000" cy="5589241"/>
          </a:xfrm>
        </p:spPr>
        <p:txBody>
          <a:bodyPr>
            <a:noAutofit/>
          </a:bodyPr>
          <a:lstStyle/>
          <a:p>
            <a:pPr marL="0" indent="0">
              <a:spcAft>
                <a:spcPts val="600"/>
              </a:spcAft>
              <a:buNone/>
              <a:defRPr/>
            </a:pPr>
            <a:r>
              <a:rPr lang="fr-FR" sz="2800" dirty="0" err="1" smtClean="0">
                <a:solidFill>
                  <a:srgbClr val="0000FF"/>
                </a:solidFill>
              </a:rPr>
              <a:t>Pathway</a:t>
            </a:r>
            <a:r>
              <a:rPr lang="fr-FR" sz="2800" dirty="0" smtClean="0">
                <a:solidFill>
                  <a:srgbClr val="0000FF"/>
                </a:solidFill>
              </a:rPr>
              <a:t> One: </a:t>
            </a:r>
            <a:r>
              <a:rPr lang="fr-FR" sz="2800" dirty="0" err="1">
                <a:solidFill>
                  <a:srgbClr val="0000FF"/>
                </a:solidFill>
              </a:rPr>
              <a:t>e</a:t>
            </a:r>
            <a:r>
              <a:rPr lang="fr-FR" sz="2800" dirty="0" err="1" smtClean="0">
                <a:solidFill>
                  <a:srgbClr val="0000FF"/>
                </a:solidFill>
              </a:rPr>
              <a:t>mpowering</a:t>
            </a:r>
            <a:r>
              <a:rPr lang="fr-FR" sz="2800" dirty="0" smtClean="0">
                <a:solidFill>
                  <a:srgbClr val="0000FF"/>
                </a:solidFill>
              </a:rPr>
              <a:t> </a:t>
            </a:r>
            <a:r>
              <a:rPr lang="fr-FR" sz="2800" dirty="0" err="1" smtClean="0">
                <a:solidFill>
                  <a:srgbClr val="0000FF"/>
                </a:solidFill>
              </a:rPr>
              <a:t>women</a:t>
            </a:r>
            <a:r>
              <a:rPr lang="fr-FR" sz="2800" dirty="0" smtClean="0">
                <a:solidFill>
                  <a:srgbClr val="0000FF"/>
                </a:solidFill>
              </a:rPr>
              <a:t>:</a:t>
            </a:r>
          </a:p>
          <a:p>
            <a:pPr marL="0" indent="0">
              <a:spcAft>
                <a:spcPts val="600"/>
              </a:spcAft>
              <a:buNone/>
              <a:defRPr/>
            </a:pPr>
            <a:endParaRPr lang="fr-FR" sz="2400" dirty="0" smtClean="0"/>
          </a:p>
          <a:p>
            <a:pPr>
              <a:spcAft>
                <a:spcPts val="600"/>
              </a:spcAft>
              <a:defRPr/>
            </a:pPr>
            <a:r>
              <a:rPr lang="fr-FR" sz="2400" dirty="0" err="1" smtClean="0"/>
              <a:t>Farmer</a:t>
            </a:r>
            <a:r>
              <a:rPr lang="fr-FR" sz="2400" dirty="0" smtClean="0"/>
              <a:t> associations (inclusive of </a:t>
            </a:r>
            <a:r>
              <a:rPr lang="fr-FR" sz="2400" dirty="0" err="1" smtClean="0"/>
              <a:t>women</a:t>
            </a:r>
            <a:r>
              <a:rPr lang="fr-FR" sz="2400" dirty="0" smtClean="0"/>
              <a:t>)</a:t>
            </a:r>
          </a:p>
          <a:p>
            <a:pPr>
              <a:spcAft>
                <a:spcPts val="600"/>
              </a:spcAft>
              <a:defRPr/>
            </a:pPr>
            <a:r>
              <a:rPr lang="fr-FR" sz="2400" dirty="0" smtClean="0"/>
              <a:t> </a:t>
            </a:r>
            <a:r>
              <a:rPr lang="fr-FR" sz="2400" dirty="0" err="1" smtClean="0"/>
              <a:t>Improving</a:t>
            </a:r>
            <a:r>
              <a:rPr lang="fr-FR" sz="2400" dirty="0" smtClean="0"/>
              <a:t> </a:t>
            </a:r>
            <a:r>
              <a:rPr lang="fr-FR" sz="2400" dirty="0" err="1" smtClean="0"/>
              <a:t>women’s</a:t>
            </a:r>
            <a:r>
              <a:rPr lang="fr-FR" sz="2400" dirty="0" smtClean="0"/>
              <a:t> </a:t>
            </a:r>
            <a:r>
              <a:rPr lang="fr-FR" sz="2400" dirty="0" err="1" smtClean="0"/>
              <a:t>access</a:t>
            </a:r>
            <a:r>
              <a:rPr lang="fr-FR" sz="2400" dirty="0" smtClean="0"/>
              <a:t> to land, </a:t>
            </a:r>
            <a:r>
              <a:rPr lang="fr-FR" sz="2400" dirty="0" err="1" smtClean="0"/>
              <a:t>education</a:t>
            </a:r>
            <a:r>
              <a:rPr lang="fr-FR" sz="2400" dirty="0" smtClean="0"/>
              <a:t>, extension services, </a:t>
            </a:r>
            <a:r>
              <a:rPr lang="fr-FR" sz="2400" dirty="0" err="1" smtClean="0"/>
              <a:t>technology</a:t>
            </a:r>
            <a:r>
              <a:rPr lang="fr-FR" sz="2400" dirty="0" smtClean="0"/>
              <a:t>, inputs, </a:t>
            </a:r>
            <a:r>
              <a:rPr lang="fr-FR" sz="2400" dirty="0" err="1" smtClean="0"/>
              <a:t>market</a:t>
            </a:r>
            <a:r>
              <a:rPr lang="fr-FR" sz="2400" dirty="0" smtClean="0"/>
              <a:t> and information</a:t>
            </a:r>
          </a:p>
          <a:p>
            <a:pPr>
              <a:spcAft>
                <a:spcPts val="600"/>
              </a:spcAft>
              <a:defRPr/>
            </a:pPr>
            <a:r>
              <a:rPr lang="fr-FR" sz="2400" dirty="0" err="1" smtClean="0"/>
              <a:t>Credit</a:t>
            </a:r>
            <a:r>
              <a:rPr lang="fr-FR" sz="2400" dirty="0" smtClean="0"/>
              <a:t> </a:t>
            </a:r>
            <a:r>
              <a:rPr lang="fr-FR" sz="2400" dirty="0" err="1" smtClean="0"/>
              <a:t>facilities</a:t>
            </a:r>
            <a:r>
              <a:rPr lang="fr-FR" sz="2400" dirty="0" smtClean="0"/>
              <a:t> for </a:t>
            </a:r>
            <a:r>
              <a:rPr lang="fr-FR" sz="2400" dirty="0" err="1" smtClean="0"/>
              <a:t>women</a:t>
            </a:r>
            <a:endParaRPr lang="en-GB" sz="2400" dirty="0" smtClean="0"/>
          </a:p>
          <a:p>
            <a:pPr>
              <a:spcAft>
                <a:spcPts val="600"/>
              </a:spcAft>
              <a:defRPr/>
            </a:pPr>
            <a:r>
              <a:rPr lang="fr-FR" sz="2400" dirty="0" smtClean="0"/>
              <a:t>Micro-</a:t>
            </a:r>
            <a:r>
              <a:rPr lang="fr-FR" sz="2400" dirty="0" err="1" smtClean="0"/>
              <a:t>enterprise</a:t>
            </a:r>
            <a:r>
              <a:rPr lang="fr-FR" sz="2400" dirty="0" smtClean="0"/>
              <a:t> (</a:t>
            </a:r>
            <a:r>
              <a:rPr lang="fr-FR" sz="2400" dirty="0" err="1" smtClean="0"/>
              <a:t>including</a:t>
            </a:r>
            <a:r>
              <a:rPr lang="fr-FR" sz="2400" dirty="0" smtClean="0"/>
              <a:t> </a:t>
            </a:r>
            <a:r>
              <a:rPr lang="fr-FR" sz="2400" dirty="0" err="1" smtClean="0"/>
              <a:t>food</a:t>
            </a:r>
            <a:r>
              <a:rPr lang="fr-FR" sz="2400" dirty="0" smtClean="0"/>
              <a:t> </a:t>
            </a:r>
            <a:r>
              <a:rPr lang="fr-FR" sz="2400" dirty="0" err="1" smtClean="0"/>
              <a:t>processing</a:t>
            </a:r>
            <a:r>
              <a:rPr lang="fr-FR" sz="2400" dirty="0" smtClean="0"/>
              <a:t> and </a:t>
            </a:r>
            <a:r>
              <a:rPr lang="fr-FR" sz="2400" dirty="0" err="1" smtClean="0"/>
              <a:t>preservation</a:t>
            </a:r>
            <a:r>
              <a:rPr lang="fr-FR" sz="2400" dirty="0" smtClean="0"/>
              <a:t>)</a:t>
            </a:r>
          </a:p>
          <a:p>
            <a:pPr>
              <a:spcAft>
                <a:spcPts val="600"/>
              </a:spcAft>
              <a:defRPr/>
            </a:pPr>
            <a:r>
              <a:rPr lang="fr-FR" sz="2400" dirty="0" smtClean="0"/>
              <a:t>Animal </a:t>
            </a:r>
            <a:r>
              <a:rPr lang="fr-FR" sz="2400" dirty="0" err="1" smtClean="0"/>
              <a:t>husbandry</a:t>
            </a:r>
            <a:endParaRPr lang="fr-FR" sz="2400" dirty="0" smtClean="0"/>
          </a:p>
          <a:p>
            <a:pPr>
              <a:spcAft>
                <a:spcPts val="600"/>
              </a:spcAft>
              <a:defRPr/>
            </a:pPr>
            <a:r>
              <a:rPr lang="fr-FR" sz="2400" dirty="0" err="1" smtClean="0"/>
              <a:t>Ensuring</a:t>
            </a:r>
            <a:r>
              <a:rPr lang="fr-FR" sz="2400" dirty="0" smtClean="0"/>
              <a:t> provision of </a:t>
            </a:r>
            <a:r>
              <a:rPr lang="fr-FR" sz="2400" dirty="0" err="1" smtClean="0"/>
              <a:t>appropriate</a:t>
            </a:r>
            <a:r>
              <a:rPr lang="fr-FR" sz="2400" dirty="0" smtClean="0"/>
              <a:t> </a:t>
            </a:r>
            <a:r>
              <a:rPr lang="fr-FR" sz="2400" dirty="0" err="1" smtClean="0"/>
              <a:t>child</a:t>
            </a:r>
            <a:r>
              <a:rPr lang="fr-FR" sz="2400" dirty="0" smtClean="0"/>
              <a:t>-care</a:t>
            </a:r>
          </a:p>
          <a:p>
            <a:pPr>
              <a:spcAft>
                <a:spcPts val="600"/>
              </a:spcAft>
              <a:defRPr/>
            </a:pPr>
            <a:endParaRPr lang="fr-FR" sz="2400" dirty="0" smtClean="0"/>
          </a:p>
        </p:txBody>
      </p:sp>
    </p:spTree>
    <p:extLst>
      <p:ext uri="{BB962C8B-B14F-4D97-AF65-F5344CB8AC3E}">
        <p14:creationId xmlns:p14="http://schemas.microsoft.com/office/powerpoint/2010/main" val="52480351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48072"/>
          </a:xfrm>
          <a:solidFill>
            <a:srgbClr val="CCFFCC"/>
          </a:solidFill>
        </p:spPr>
        <p:txBody>
          <a:bodyPr>
            <a:normAutofit/>
          </a:bodyPr>
          <a:lstStyle/>
          <a:p>
            <a:pPr>
              <a:defRPr/>
            </a:pPr>
            <a:r>
              <a:rPr lang="en-GB" sz="3200" b="1" dirty="0" smtClean="0">
                <a:solidFill>
                  <a:srgbClr val="FFC000"/>
                </a:solidFill>
              </a:rPr>
              <a:t>Examples</a:t>
            </a:r>
            <a:endParaRPr lang="en-GB" sz="3200" b="1" dirty="0">
              <a:solidFill>
                <a:srgbClr val="FFC000"/>
              </a:solidFill>
            </a:endParaRPr>
          </a:p>
        </p:txBody>
      </p:sp>
      <p:sp>
        <p:nvSpPr>
          <p:cNvPr id="5" name="Espace réservé du contenu 4"/>
          <p:cNvSpPr>
            <a:spLocks noGrp="1"/>
          </p:cNvSpPr>
          <p:nvPr>
            <p:ph idx="1"/>
          </p:nvPr>
        </p:nvSpPr>
        <p:spPr>
          <a:xfrm>
            <a:off x="0" y="1268760"/>
            <a:ext cx="9144000" cy="5589241"/>
          </a:xfrm>
        </p:spPr>
        <p:txBody>
          <a:bodyPr>
            <a:noAutofit/>
          </a:bodyPr>
          <a:lstStyle/>
          <a:p>
            <a:pPr marL="0" indent="0">
              <a:spcAft>
                <a:spcPts val="600"/>
              </a:spcAft>
              <a:buNone/>
              <a:defRPr/>
            </a:pPr>
            <a:r>
              <a:rPr lang="fr-FR" sz="2800" dirty="0" err="1" smtClean="0">
                <a:solidFill>
                  <a:srgbClr val="0000FF"/>
                </a:solidFill>
              </a:rPr>
              <a:t>Pathway</a:t>
            </a:r>
            <a:r>
              <a:rPr lang="fr-FR" sz="2800" dirty="0" smtClean="0">
                <a:solidFill>
                  <a:srgbClr val="0000FF"/>
                </a:solidFill>
              </a:rPr>
              <a:t> </a:t>
            </a:r>
            <a:r>
              <a:rPr lang="fr-FR" sz="2800" dirty="0" err="1" smtClean="0">
                <a:solidFill>
                  <a:srgbClr val="0000FF"/>
                </a:solidFill>
              </a:rPr>
              <a:t>Two</a:t>
            </a:r>
            <a:r>
              <a:rPr lang="fr-FR" sz="2800" dirty="0" smtClean="0">
                <a:solidFill>
                  <a:srgbClr val="0000FF"/>
                </a:solidFill>
              </a:rPr>
              <a:t>: </a:t>
            </a:r>
            <a:r>
              <a:rPr lang="fr-FR" sz="2800" dirty="0" err="1" smtClean="0">
                <a:solidFill>
                  <a:srgbClr val="0000FF"/>
                </a:solidFill>
              </a:rPr>
              <a:t>increasing</a:t>
            </a:r>
            <a:r>
              <a:rPr lang="fr-FR" sz="2800" dirty="0" smtClean="0">
                <a:solidFill>
                  <a:srgbClr val="0000FF"/>
                </a:solidFill>
              </a:rPr>
              <a:t> </a:t>
            </a:r>
            <a:r>
              <a:rPr lang="fr-FR" sz="2800" dirty="0" err="1" smtClean="0">
                <a:solidFill>
                  <a:srgbClr val="0000FF"/>
                </a:solidFill>
              </a:rPr>
              <a:t>household</a:t>
            </a:r>
            <a:r>
              <a:rPr lang="fr-FR" sz="2800" dirty="0" smtClean="0">
                <a:solidFill>
                  <a:srgbClr val="0000FF"/>
                </a:solidFill>
              </a:rPr>
              <a:t> </a:t>
            </a:r>
            <a:r>
              <a:rPr lang="fr-FR" sz="2800" dirty="0" err="1" smtClean="0">
                <a:solidFill>
                  <a:srgbClr val="0000FF"/>
                </a:solidFill>
              </a:rPr>
              <a:t>consumption</a:t>
            </a:r>
            <a:r>
              <a:rPr lang="fr-FR" sz="2800" dirty="0" smtClean="0">
                <a:solidFill>
                  <a:srgbClr val="0000FF"/>
                </a:solidFill>
              </a:rPr>
              <a:t>:</a:t>
            </a:r>
          </a:p>
          <a:p>
            <a:pPr marL="0" indent="0">
              <a:spcAft>
                <a:spcPts val="600"/>
              </a:spcAft>
              <a:buNone/>
              <a:defRPr/>
            </a:pPr>
            <a:endParaRPr lang="fr-FR" sz="2400" dirty="0" smtClean="0"/>
          </a:p>
          <a:p>
            <a:pPr>
              <a:spcAft>
                <a:spcPts val="600"/>
              </a:spcAft>
              <a:defRPr/>
            </a:pPr>
            <a:r>
              <a:rPr lang="fr-FR" sz="2400" dirty="0" err="1" smtClean="0"/>
              <a:t>Kitchen</a:t>
            </a:r>
            <a:r>
              <a:rPr lang="fr-FR" sz="2400" dirty="0" smtClean="0"/>
              <a:t> </a:t>
            </a:r>
            <a:r>
              <a:rPr lang="fr-FR" sz="2400" dirty="0" err="1" smtClean="0"/>
              <a:t>gardens</a:t>
            </a:r>
            <a:r>
              <a:rPr lang="fr-FR" sz="2400" dirty="0" smtClean="0"/>
              <a:t> </a:t>
            </a:r>
            <a:r>
              <a:rPr lang="fr-FR" sz="2400" dirty="0" err="1" smtClean="0"/>
              <a:t>especially</a:t>
            </a:r>
            <a:r>
              <a:rPr lang="fr-FR" sz="2400" dirty="0" smtClean="0"/>
              <a:t> </a:t>
            </a:r>
            <a:r>
              <a:rPr lang="fr-FR" sz="2400" dirty="0" err="1" smtClean="0"/>
              <a:t>legumes</a:t>
            </a:r>
            <a:r>
              <a:rPr lang="fr-FR" sz="2400" dirty="0" smtClean="0"/>
              <a:t> (</a:t>
            </a:r>
            <a:r>
              <a:rPr lang="fr-FR" sz="2400" dirty="0" err="1" smtClean="0"/>
              <a:t>rich</a:t>
            </a:r>
            <a:r>
              <a:rPr lang="fr-FR" sz="2400" dirty="0" smtClean="0"/>
              <a:t> in </a:t>
            </a:r>
            <a:r>
              <a:rPr lang="fr-FR" sz="2400" dirty="0" err="1" smtClean="0"/>
              <a:t>energy</a:t>
            </a:r>
            <a:r>
              <a:rPr lang="fr-FR" sz="2400" dirty="0" smtClean="0"/>
              <a:t>, </a:t>
            </a:r>
            <a:r>
              <a:rPr lang="fr-FR" sz="2400" dirty="0" err="1" smtClean="0"/>
              <a:t>protein</a:t>
            </a:r>
            <a:r>
              <a:rPr lang="fr-FR" sz="2400" dirty="0" smtClean="0"/>
              <a:t> and </a:t>
            </a:r>
            <a:r>
              <a:rPr lang="fr-FR" sz="2400" dirty="0" err="1" smtClean="0"/>
              <a:t>iron</a:t>
            </a:r>
            <a:r>
              <a:rPr lang="fr-FR" sz="2400" dirty="0" smtClean="0"/>
              <a:t>)</a:t>
            </a:r>
          </a:p>
          <a:p>
            <a:pPr>
              <a:spcAft>
                <a:spcPts val="600"/>
              </a:spcAft>
              <a:defRPr/>
            </a:pPr>
            <a:r>
              <a:rPr lang="fr-FR" sz="2400" dirty="0" smtClean="0"/>
              <a:t> </a:t>
            </a:r>
            <a:r>
              <a:rPr lang="fr-FR" sz="2400" dirty="0" err="1" smtClean="0"/>
              <a:t>homestead</a:t>
            </a:r>
            <a:r>
              <a:rPr lang="fr-FR" sz="2400" dirty="0" smtClean="0"/>
              <a:t> production of </a:t>
            </a:r>
            <a:r>
              <a:rPr lang="fr-FR" sz="2400" dirty="0" err="1" smtClean="0"/>
              <a:t>animals</a:t>
            </a:r>
            <a:r>
              <a:rPr lang="fr-FR" sz="2400" dirty="0" smtClean="0"/>
              <a:t> (</a:t>
            </a:r>
            <a:r>
              <a:rPr lang="fr-FR" sz="2400" dirty="0" err="1" smtClean="0"/>
              <a:t>subject</a:t>
            </a:r>
            <a:r>
              <a:rPr lang="fr-FR" sz="2400" dirty="0" smtClean="0"/>
              <a:t> to </a:t>
            </a:r>
            <a:r>
              <a:rPr lang="fr-FR" sz="2400" dirty="0" err="1" smtClean="0"/>
              <a:t>context</a:t>
            </a:r>
            <a:r>
              <a:rPr lang="fr-FR" sz="2400" dirty="0" smtClean="0"/>
              <a:t>)</a:t>
            </a:r>
          </a:p>
          <a:p>
            <a:pPr>
              <a:spcAft>
                <a:spcPts val="600"/>
              </a:spcAft>
              <a:defRPr/>
            </a:pPr>
            <a:r>
              <a:rPr lang="fr-FR" sz="2400" dirty="0" smtClean="0"/>
              <a:t>Fish </a:t>
            </a:r>
            <a:r>
              <a:rPr lang="fr-FR" sz="2400" dirty="0" err="1" smtClean="0"/>
              <a:t>farming</a:t>
            </a:r>
            <a:r>
              <a:rPr lang="fr-FR" sz="2400" dirty="0" smtClean="0"/>
              <a:t> (</a:t>
            </a:r>
            <a:r>
              <a:rPr lang="fr-FR" sz="2400" dirty="0" err="1" smtClean="0"/>
              <a:t>subject</a:t>
            </a:r>
            <a:r>
              <a:rPr lang="fr-FR" sz="2400" dirty="0" smtClean="0"/>
              <a:t> to </a:t>
            </a:r>
            <a:r>
              <a:rPr lang="fr-FR" sz="2400" dirty="0" err="1" smtClean="0"/>
              <a:t>context</a:t>
            </a:r>
            <a:r>
              <a:rPr lang="fr-FR" sz="2400" dirty="0" smtClean="0"/>
              <a:t>)</a:t>
            </a:r>
            <a:endParaRPr lang="en-GB" sz="2400" dirty="0" smtClean="0"/>
          </a:p>
          <a:p>
            <a:pPr>
              <a:spcAft>
                <a:spcPts val="600"/>
              </a:spcAft>
              <a:defRPr/>
            </a:pPr>
            <a:r>
              <a:rPr lang="fr-FR" sz="2400" dirty="0" err="1" smtClean="0"/>
              <a:t>Dairy</a:t>
            </a:r>
            <a:r>
              <a:rPr lang="fr-FR" sz="2400" dirty="0" smtClean="0"/>
              <a:t> production</a:t>
            </a:r>
          </a:p>
          <a:p>
            <a:pPr>
              <a:spcAft>
                <a:spcPts val="600"/>
              </a:spcAft>
              <a:defRPr/>
            </a:pPr>
            <a:r>
              <a:rPr lang="fr-FR" sz="2400" dirty="0" smtClean="0"/>
              <a:t>Inter-</a:t>
            </a:r>
            <a:r>
              <a:rPr lang="fr-FR" sz="2400" dirty="0" err="1" smtClean="0"/>
              <a:t>cropping</a:t>
            </a:r>
            <a:r>
              <a:rPr lang="fr-FR" sz="2400" dirty="0" smtClean="0"/>
              <a:t> (</a:t>
            </a:r>
            <a:r>
              <a:rPr lang="fr-FR" sz="2400" dirty="0" err="1" smtClean="0"/>
              <a:t>complementary</a:t>
            </a:r>
            <a:r>
              <a:rPr lang="fr-FR" sz="2400" dirty="0" smtClean="0"/>
              <a:t> </a:t>
            </a:r>
            <a:r>
              <a:rPr lang="fr-FR" sz="2400" dirty="0" err="1" smtClean="0"/>
              <a:t>cereal-legume</a:t>
            </a:r>
            <a:r>
              <a:rPr lang="fr-FR" sz="2400" dirty="0" smtClean="0"/>
              <a:t> production)</a:t>
            </a:r>
          </a:p>
          <a:p>
            <a:pPr>
              <a:spcAft>
                <a:spcPts val="600"/>
              </a:spcAft>
              <a:defRPr/>
            </a:pPr>
            <a:r>
              <a:rPr lang="fr-FR" sz="2400" dirty="0" smtClean="0"/>
              <a:t>Utilisation of </a:t>
            </a:r>
            <a:r>
              <a:rPr lang="fr-FR" sz="2400" dirty="0" err="1" smtClean="0"/>
              <a:t>biofortified</a:t>
            </a:r>
            <a:r>
              <a:rPr lang="fr-FR" sz="2400" dirty="0" smtClean="0"/>
              <a:t> </a:t>
            </a:r>
            <a:r>
              <a:rPr lang="fr-FR" sz="2400" dirty="0" err="1" smtClean="0"/>
              <a:t>crops</a:t>
            </a:r>
            <a:r>
              <a:rPr lang="fr-FR" sz="2400" dirty="0" smtClean="0"/>
              <a:t> (micro-</a:t>
            </a:r>
            <a:r>
              <a:rPr lang="fr-FR" sz="2400" dirty="0" err="1" smtClean="0"/>
              <a:t>nutrient</a:t>
            </a:r>
            <a:r>
              <a:rPr lang="fr-FR" sz="2400" dirty="0" smtClean="0"/>
              <a:t> or </a:t>
            </a:r>
            <a:r>
              <a:rPr lang="fr-FR" sz="2400" dirty="0" err="1" smtClean="0"/>
              <a:t>protein-rich</a:t>
            </a:r>
            <a:r>
              <a:rPr lang="fr-FR" sz="2400" dirty="0" smtClean="0"/>
              <a:t> </a:t>
            </a:r>
            <a:r>
              <a:rPr lang="fr-FR" sz="2400" dirty="0" err="1" smtClean="0"/>
              <a:t>foods</a:t>
            </a:r>
            <a:r>
              <a:rPr lang="fr-FR" sz="2400" dirty="0" smtClean="0"/>
              <a:t>)</a:t>
            </a:r>
          </a:p>
          <a:p>
            <a:pPr>
              <a:spcAft>
                <a:spcPts val="600"/>
              </a:spcAft>
              <a:defRPr/>
            </a:pPr>
            <a:r>
              <a:rPr lang="fr-FR" sz="2400" dirty="0" smtClean="0"/>
              <a:t>Promotion of </a:t>
            </a:r>
            <a:r>
              <a:rPr lang="fr-FR" sz="2400" dirty="0" err="1" smtClean="0"/>
              <a:t>indigenous</a:t>
            </a:r>
            <a:r>
              <a:rPr lang="fr-FR" sz="2400" dirty="0" smtClean="0"/>
              <a:t> </a:t>
            </a:r>
            <a:r>
              <a:rPr lang="fr-FR" sz="2400" dirty="0" err="1" smtClean="0"/>
              <a:t>foods</a:t>
            </a:r>
            <a:r>
              <a:rPr lang="fr-FR" sz="2400" dirty="0" smtClean="0"/>
              <a:t> (</a:t>
            </a:r>
            <a:r>
              <a:rPr lang="fr-FR" sz="2400" dirty="0" err="1" smtClean="0"/>
              <a:t>forest</a:t>
            </a:r>
            <a:r>
              <a:rPr lang="fr-FR" sz="2400" dirty="0" smtClean="0"/>
              <a:t> </a:t>
            </a:r>
            <a:r>
              <a:rPr lang="fr-FR" sz="2400" dirty="0" err="1" smtClean="0"/>
              <a:t>products</a:t>
            </a:r>
            <a:r>
              <a:rPr lang="fr-FR" sz="2400" dirty="0" smtClean="0"/>
              <a:t>, </a:t>
            </a:r>
            <a:r>
              <a:rPr lang="fr-FR" sz="2400" dirty="0" err="1" smtClean="0"/>
              <a:t>wild</a:t>
            </a:r>
            <a:r>
              <a:rPr lang="fr-FR" sz="2400" dirty="0" smtClean="0"/>
              <a:t> fruits, </a:t>
            </a:r>
            <a:r>
              <a:rPr lang="fr-FR" sz="2400" dirty="0" err="1" smtClean="0"/>
              <a:t>insects</a:t>
            </a:r>
            <a:r>
              <a:rPr lang="fr-FR" sz="2400" dirty="0" smtClean="0"/>
              <a:t>, </a:t>
            </a:r>
            <a:r>
              <a:rPr lang="fr-FR" sz="2400" dirty="0" err="1" smtClean="0"/>
              <a:t>herbs</a:t>
            </a:r>
            <a:r>
              <a:rPr lang="fr-FR" sz="2400" dirty="0" smtClean="0"/>
              <a:t>)</a:t>
            </a:r>
          </a:p>
          <a:p>
            <a:pPr>
              <a:spcAft>
                <a:spcPts val="600"/>
              </a:spcAft>
              <a:defRPr/>
            </a:pPr>
            <a:endParaRPr lang="fr-FR" sz="2400" dirty="0" smtClean="0"/>
          </a:p>
        </p:txBody>
      </p:sp>
    </p:spTree>
    <p:extLst>
      <p:ext uri="{BB962C8B-B14F-4D97-AF65-F5344CB8AC3E}">
        <p14:creationId xmlns:p14="http://schemas.microsoft.com/office/powerpoint/2010/main" val="157446578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48072"/>
          </a:xfrm>
          <a:solidFill>
            <a:srgbClr val="CCFFCC"/>
          </a:solidFill>
        </p:spPr>
        <p:txBody>
          <a:bodyPr>
            <a:normAutofit/>
          </a:bodyPr>
          <a:lstStyle/>
          <a:p>
            <a:pPr>
              <a:defRPr/>
            </a:pPr>
            <a:r>
              <a:rPr lang="en-GB" sz="3200" b="1" dirty="0" smtClean="0">
                <a:solidFill>
                  <a:srgbClr val="FFC000"/>
                </a:solidFill>
              </a:rPr>
              <a:t>Examples</a:t>
            </a:r>
            <a:endParaRPr lang="en-GB" sz="3200" b="1" dirty="0">
              <a:solidFill>
                <a:srgbClr val="FFC000"/>
              </a:solidFill>
            </a:endParaRPr>
          </a:p>
        </p:txBody>
      </p:sp>
      <p:sp>
        <p:nvSpPr>
          <p:cNvPr id="5" name="Espace réservé du contenu 4"/>
          <p:cNvSpPr>
            <a:spLocks noGrp="1"/>
          </p:cNvSpPr>
          <p:nvPr>
            <p:ph idx="1"/>
          </p:nvPr>
        </p:nvSpPr>
        <p:spPr>
          <a:xfrm>
            <a:off x="0" y="1268760"/>
            <a:ext cx="9144000" cy="5589241"/>
          </a:xfrm>
        </p:spPr>
        <p:txBody>
          <a:bodyPr>
            <a:noAutofit/>
          </a:bodyPr>
          <a:lstStyle/>
          <a:p>
            <a:pPr marL="0" indent="0">
              <a:spcAft>
                <a:spcPts val="600"/>
              </a:spcAft>
              <a:buNone/>
              <a:defRPr/>
            </a:pPr>
            <a:r>
              <a:rPr lang="fr-FR" sz="2800" dirty="0" err="1" smtClean="0">
                <a:solidFill>
                  <a:srgbClr val="0000FF"/>
                </a:solidFill>
              </a:rPr>
              <a:t>Pathway</a:t>
            </a:r>
            <a:r>
              <a:rPr lang="fr-FR" sz="2800" dirty="0" smtClean="0">
                <a:solidFill>
                  <a:srgbClr val="0000FF"/>
                </a:solidFill>
              </a:rPr>
              <a:t> </a:t>
            </a:r>
            <a:r>
              <a:rPr lang="fr-FR" sz="2800" dirty="0" err="1" smtClean="0">
                <a:solidFill>
                  <a:srgbClr val="0000FF"/>
                </a:solidFill>
              </a:rPr>
              <a:t>Three</a:t>
            </a:r>
            <a:r>
              <a:rPr lang="fr-FR" sz="2800" dirty="0" smtClean="0">
                <a:solidFill>
                  <a:srgbClr val="0000FF"/>
                </a:solidFill>
              </a:rPr>
              <a:t>: </a:t>
            </a:r>
            <a:r>
              <a:rPr lang="fr-FR" sz="2800" dirty="0" err="1" smtClean="0">
                <a:solidFill>
                  <a:srgbClr val="0000FF"/>
                </a:solidFill>
              </a:rPr>
              <a:t>reducing</a:t>
            </a:r>
            <a:r>
              <a:rPr lang="fr-FR" sz="2800" dirty="0" smtClean="0">
                <a:solidFill>
                  <a:srgbClr val="0000FF"/>
                </a:solidFill>
              </a:rPr>
              <a:t> </a:t>
            </a:r>
            <a:r>
              <a:rPr lang="fr-FR" sz="2800" dirty="0" err="1" smtClean="0">
                <a:solidFill>
                  <a:srgbClr val="0000FF"/>
                </a:solidFill>
              </a:rPr>
              <a:t>income</a:t>
            </a:r>
            <a:r>
              <a:rPr lang="fr-FR" sz="2800" dirty="0" smtClean="0">
                <a:solidFill>
                  <a:srgbClr val="0000FF"/>
                </a:solidFill>
              </a:rPr>
              <a:t> </a:t>
            </a:r>
            <a:r>
              <a:rPr lang="fr-FR" sz="2800" dirty="0" err="1" smtClean="0">
                <a:solidFill>
                  <a:srgbClr val="0000FF"/>
                </a:solidFill>
              </a:rPr>
              <a:t>poverty</a:t>
            </a:r>
            <a:r>
              <a:rPr lang="fr-FR" sz="2800" dirty="0" smtClean="0">
                <a:solidFill>
                  <a:srgbClr val="0000FF"/>
                </a:solidFill>
              </a:rPr>
              <a:t>:</a:t>
            </a:r>
          </a:p>
          <a:p>
            <a:pPr marL="0" indent="0">
              <a:spcAft>
                <a:spcPts val="600"/>
              </a:spcAft>
              <a:buNone/>
              <a:defRPr/>
            </a:pPr>
            <a:endParaRPr lang="fr-FR" sz="2400" dirty="0" smtClean="0"/>
          </a:p>
          <a:p>
            <a:pPr>
              <a:spcAft>
                <a:spcPts val="600"/>
              </a:spcAft>
              <a:defRPr/>
            </a:pPr>
            <a:r>
              <a:rPr lang="fr-FR" sz="2400" dirty="0" smtClean="0"/>
              <a:t>Introduction of cash </a:t>
            </a:r>
            <a:r>
              <a:rPr lang="fr-FR" sz="2400" dirty="0" err="1" smtClean="0"/>
              <a:t>crops</a:t>
            </a:r>
            <a:r>
              <a:rPr lang="fr-FR" sz="2400" dirty="0" smtClean="0"/>
              <a:t> as </a:t>
            </a:r>
            <a:r>
              <a:rPr lang="fr-FR" sz="2400" dirty="0" err="1" smtClean="0"/>
              <a:t>supplements</a:t>
            </a:r>
            <a:r>
              <a:rPr lang="fr-FR" sz="2400" dirty="0" smtClean="0"/>
              <a:t> </a:t>
            </a:r>
            <a:r>
              <a:rPr lang="fr-FR" sz="2400" dirty="0" err="1" smtClean="0"/>
              <a:t>rather</a:t>
            </a:r>
            <a:r>
              <a:rPr lang="fr-FR" sz="2400" dirty="0" smtClean="0"/>
              <a:t> </a:t>
            </a:r>
            <a:r>
              <a:rPr lang="fr-FR" sz="2400" dirty="0" err="1" smtClean="0"/>
              <a:t>than</a:t>
            </a:r>
            <a:r>
              <a:rPr lang="fr-FR" sz="2400" dirty="0" smtClean="0"/>
              <a:t> substitutes for </a:t>
            </a:r>
            <a:r>
              <a:rPr lang="fr-FR" sz="2400" dirty="0" err="1" smtClean="0"/>
              <a:t>food</a:t>
            </a:r>
            <a:r>
              <a:rPr lang="fr-FR" sz="2400" dirty="0" smtClean="0"/>
              <a:t> </a:t>
            </a:r>
            <a:r>
              <a:rPr lang="fr-FR" sz="2400" dirty="0" err="1" smtClean="0"/>
              <a:t>crops</a:t>
            </a:r>
            <a:endParaRPr lang="fr-FR" sz="2400" dirty="0" smtClean="0"/>
          </a:p>
          <a:p>
            <a:pPr>
              <a:spcAft>
                <a:spcPts val="600"/>
              </a:spcAft>
              <a:defRPr/>
            </a:pPr>
            <a:r>
              <a:rPr lang="fr-FR" sz="2400" dirty="0" smtClean="0"/>
              <a:t> off-</a:t>
            </a:r>
            <a:r>
              <a:rPr lang="fr-FR" sz="2400" dirty="0" err="1" smtClean="0"/>
              <a:t>farm</a:t>
            </a:r>
            <a:r>
              <a:rPr lang="fr-FR" sz="2400" dirty="0" smtClean="0"/>
              <a:t> </a:t>
            </a:r>
            <a:r>
              <a:rPr lang="fr-FR" sz="2400" dirty="0" err="1" smtClean="0"/>
              <a:t>employment</a:t>
            </a:r>
            <a:r>
              <a:rPr lang="fr-FR" sz="2400" dirty="0" smtClean="0"/>
              <a:t> (to </a:t>
            </a:r>
            <a:r>
              <a:rPr lang="fr-FR" sz="2400" dirty="0" err="1" smtClean="0"/>
              <a:t>reduce</a:t>
            </a:r>
            <a:r>
              <a:rPr lang="fr-FR" sz="2400" dirty="0" smtClean="0"/>
              <a:t> </a:t>
            </a:r>
            <a:r>
              <a:rPr lang="fr-FR" sz="2400" dirty="0" err="1" smtClean="0"/>
              <a:t>dependency</a:t>
            </a:r>
            <a:r>
              <a:rPr lang="fr-FR" sz="2400" dirty="0" smtClean="0"/>
              <a:t> on agriculture)</a:t>
            </a:r>
          </a:p>
          <a:p>
            <a:pPr>
              <a:spcAft>
                <a:spcPts val="600"/>
              </a:spcAft>
              <a:defRPr/>
            </a:pPr>
            <a:r>
              <a:rPr lang="fr-FR" sz="2400" dirty="0" err="1" smtClean="0"/>
              <a:t>Improve</a:t>
            </a:r>
            <a:r>
              <a:rPr lang="fr-FR" sz="2400" dirty="0" smtClean="0"/>
              <a:t> </a:t>
            </a:r>
            <a:r>
              <a:rPr lang="fr-FR" sz="2400" dirty="0" err="1" smtClean="0"/>
              <a:t>market</a:t>
            </a:r>
            <a:r>
              <a:rPr lang="fr-FR" sz="2400" dirty="0" smtClean="0"/>
              <a:t> </a:t>
            </a:r>
            <a:r>
              <a:rPr lang="fr-FR" sz="2400" dirty="0" err="1" smtClean="0"/>
              <a:t>access</a:t>
            </a:r>
            <a:r>
              <a:rPr lang="fr-FR" sz="2400" dirty="0" smtClean="0"/>
              <a:t> for </a:t>
            </a:r>
            <a:r>
              <a:rPr lang="fr-FR" sz="2400" dirty="0" err="1" smtClean="0"/>
              <a:t>smallholders</a:t>
            </a:r>
            <a:r>
              <a:rPr lang="fr-FR" sz="2400" dirty="0" smtClean="0"/>
              <a:t> (</a:t>
            </a:r>
            <a:r>
              <a:rPr lang="fr-FR" sz="2400" dirty="0" err="1" smtClean="0"/>
              <a:t>including</a:t>
            </a:r>
            <a:r>
              <a:rPr lang="fr-FR" sz="2400" dirty="0" smtClean="0"/>
              <a:t> </a:t>
            </a:r>
            <a:r>
              <a:rPr lang="fr-FR" sz="2400" dirty="0" err="1" smtClean="0"/>
              <a:t>improved</a:t>
            </a:r>
            <a:r>
              <a:rPr lang="fr-FR" sz="2400" dirty="0" smtClean="0"/>
              <a:t> infrastructure)</a:t>
            </a:r>
            <a:endParaRPr lang="en-GB" sz="2400" dirty="0" smtClean="0"/>
          </a:p>
          <a:p>
            <a:pPr>
              <a:spcAft>
                <a:spcPts val="600"/>
              </a:spcAft>
              <a:defRPr/>
            </a:pPr>
            <a:r>
              <a:rPr lang="fr-FR" sz="2400" dirty="0" err="1" smtClean="0"/>
              <a:t>Improved</a:t>
            </a:r>
            <a:r>
              <a:rPr lang="fr-FR" sz="2400" dirty="0" smtClean="0"/>
              <a:t> </a:t>
            </a:r>
            <a:r>
              <a:rPr lang="fr-FR" sz="2400" dirty="0" err="1" smtClean="0"/>
              <a:t>market</a:t>
            </a:r>
            <a:r>
              <a:rPr lang="fr-FR" sz="2400" dirty="0" smtClean="0"/>
              <a:t> information</a:t>
            </a:r>
          </a:p>
          <a:p>
            <a:pPr>
              <a:spcAft>
                <a:spcPts val="600"/>
              </a:spcAft>
              <a:defRPr/>
            </a:pPr>
            <a:r>
              <a:rPr lang="fr-FR" sz="2400" dirty="0" err="1" smtClean="0"/>
              <a:t>Strengthen</a:t>
            </a:r>
            <a:r>
              <a:rPr lang="fr-FR" sz="2400" dirty="0" smtClean="0"/>
              <a:t> value-</a:t>
            </a:r>
            <a:r>
              <a:rPr lang="fr-FR" sz="2400" dirty="0" err="1" smtClean="0"/>
              <a:t>added</a:t>
            </a:r>
            <a:r>
              <a:rPr lang="fr-FR" sz="2400" dirty="0" smtClean="0"/>
              <a:t> agro-</a:t>
            </a:r>
            <a:r>
              <a:rPr lang="fr-FR" sz="2400" dirty="0" err="1" smtClean="0"/>
              <a:t>enterprises</a:t>
            </a:r>
            <a:r>
              <a:rPr lang="fr-FR" sz="2400" dirty="0" smtClean="0"/>
              <a:t> </a:t>
            </a:r>
            <a:r>
              <a:rPr lang="fr-FR" sz="2400" dirty="0" err="1" smtClean="0"/>
              <a:t>that</a:t>
            </a:r>
            <a:r>
              <a:rPr lang="fr-FR" sz="2400" dirty="0" smtClean="0"/>
              <a:t> </a:t>
            </a:r>
            <a:r>
              <a:rPr lang="fr-FR" sz="2400" dirty="0" err="1" smtClean="0"/>
              <a:t>integrate</a:t>
            </a:r>
            <a:r>
              <a:rPr lang="fr-FR" sz="2400" dirty="0" smtClean="0"/>
              <a:t> </a:t>
            </a:r>
            <a:r>
              <a:rPr lang="fr-FR" sz="2400" dirty="0" err="1" smtClean="0"/>
              <a:t>smallholders</a:t>
            </a:r>
            <a:r>
              <a:rPr lang="fr-FR" sz="2400" dirty="0" smtClean="0"/>
              <a:t> </a:t>
            </a:r>
            <a:r>
              <a:rPr lang="fr-FR" sz="2400" dirty="0" err="1" smtClean="0"/>
              <a:t>into</a:t>
            </a:r>
            <a:r>
              <a:rPr lang="fr-FR" sz="2400" dirty="0" smtClean="0"/>
              <a:t> </a:t>
            </a:r>
            <a:r>
              <a:rPr lang="fr-FR" sz="2400" dirty="0" err="1" smtClean="0"/>
              <a:t>food</a:t>
            </a:r>
            <a:r>
              <a:rPr lang="fr-FR" sz="2400" dirty="0" smtClean="0"/>
              <a:t> </a:t>
            </a:r>
            <a:r>
              <a:rPr lang="fr-FR" sz="2400" dirty="0" err="1" smtClean="0"/>
              <a:t>supply</a:t>
            </a:r>
            <a:r>
              <a:rPr lang="fr-FR" sz="2400" dirty="0" smtClean="0"/>
              <a:t> </a:t>
            </a:r>
            <a:r>
              <a:rPr lang="fr-FR" sz="2400" dirty="0" err="1" smtClean="0"/>
              <a:t>chains</a:t>
            </a:r>
            <a:endParaRPr lang="fr-FR" sz="2400" dirty="0" smtClean="0"/>
          </a:p>
          <a:p>
            <a:pPr>
              <a:spcAft>
                <a:spcPts val="600"/>
              </a:spcAft>
              <a:defRPr/>
            </a:pPr>
            <a:endParaRPr lang="fr-FR" sz="2400" dirty="0" smtClean="0"/>
          </a:p>
        </p:txBody>
      </p:sp>
    </p:spTree>
    <p:extLst>
      <p:ext uri="{BB962C8B-B14F-4D97-AF65-F5344CB8AC3E}">
        <p14:creationId xmlns:p14="http://schemas.microsoft.com/office/powerpoint/2010/main" val="309907461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48072"/>
          </a:xfrm>
          <a:solidFill>
            <a:srgbClr val="CCFFCC"/>
          </a:solidFill>
        </p:spPr>
        <p:txBody>
          <a:bodyPr>
            <a:normAutofit/>
          </a:bodyPr>
          <a:lstStyle/>
          <a:p>
            <a:pPr>
              <a:defRPr/>
            </a:pPr>
            <a:r>
              <a:rPr lang="en-GB" sz="3200" b="1" dirty="0" smtClean="0">
                <a:solidFill>
                  <a:srgbClr val="FFC000"/>
                </a:solidFill>
              </a:rPr>
              <a:t>Examples</a:t>
            </a:r>
            <a:endParaRPr lang="en-GB" sz="3200" b="1" dirty="0">
              <a:solidFill>
                <a:srgbClr val="FFC000"/>
              </a:solidFill>
            </a:endParaRPr>
          </a:p>
        </p:txBody>
      </p:sp>
      <p:sp>
        <p:nvSpPr>
          <p:cNvPr id="5" name="Espace réservé du contenu 4"/>
          <p:cNvSpPr>
            <a:spLocks noGrp="1"/>
          </p:cNvSpPr>
          <p:nvPr>
            <p:ph idx="1"/>
          </p:nvPr>
        </p:nvSpPr>
        <p:spPr>
          <a:xfrm>
            <a:off x="0" y="1268760"/>
            <a:ext cx="9144000" cy="5589241"/>
          </a:xfrm>
        </p:spPr>
        <p:txBody>
          <a:bodyPr>
            <a:noAutofit/>
          </a:bodyPr>
          <a:lstStyle/>
          <a:p>
            <a:pPr marL="0" indent="0">
              <a:spcAft>
                <a:spcPts val="600"/>
              </a:spcAft>
              <a:buNone/>
              <a:defRPr/>
            </a:pPr>
            <a:r>
              <a:rPr lang="fr-FR" sz="2800" dirty="0" err="1" smtClean="0">
                <a:solidFill>
                  <a:srgbClr val="0000FF"/>
                </a:solidFill>
              </a:rPr>
              <a:t>Pathway</a:t>
            </a:r>
            <a:r>
              <a:rPr lang="fr-FR" sz="2800" dirty="0" smtClean="0">
                <a:solidFill>
                  <a:srgbClr val="0000FF"/>
                </a:solidFill>
              </a:rPr>
              <a:t> Four: </a:t>
            </a:r>
            <a:r>
              <a:rPr lang="fr-FR" sz="2800" dirty="0" err="1" smtClean="0">
                <a:solidFill>
                  <a:srgbClr val="0000FF"/>
                </a:solidFill>
              </a:rPr>
              <a:t>increasing</a:t>
            </a:r>
            <a:r>
              <a:rPr lang="fr-FR" sz="2800" dirty="0" smtClean="0">
                <a:solidFill>
                  <a:srgbClr val="0000FF"/>
                </a:solidFill>
              </a:rPr>
              <a:t> </a:t>
            </a:r>
            <a:r>
              <a:rPr lang="fr-FR" sz="2800" dirty="0" err="1" smtClean="0">
                <a:solidFill>
                  <a:srgbClr val="0000FF"/>
                </a:solidFill>
              </a:rPr>
              <a:t>availability</a:t>
            </a:r>
            <a:r>
              <a:rPr lang="fr-FR" sz="2800" dirty="0" smtClean="0">
                <a:solidFill>
                  <a:srgbClr val="0000FF"/>
                </a:solidFill>
              </a:rPr>
              <a:t> of </a:t>
            </a:r>
            <a:r>
              <a:rPr lang="fr-FR" sz="2800" dirty="0" err="1" smtClean="0">
                <a:solidFill>
                  <a:srgbClr val="0000FF"/>
                </a:solidFill>
              </a:rPr>
              <a:t>food</a:t>
            </a:r>
            <a:endParaRPr lang="fr-FR" sz="2800" dirty="0" smtClean="0">
              <a:solidFill>
                <a:srgbClr val="0000FF"/>
              </a:solidFill>
            </a:endParaRPr>
          </a:p>
          <a:p>
            <a:pPr marL="0" indent="0">
              <a:spcAft>
                <a:spcPts val="600"/>
              </a:spcAft>
              <a:buNone/>
              <a:defRPr/>
            </a:pPr>
            <a:endParaRPr lang="fr-FR" sz="2400" dirty="0" smtClean="0"/>
          </a:p>
          <a:p>
            <a:pPr>
              <a:spcAft>
                <a:spcPts val="600"/>
              </a:spcAft>
              <a:defRPr/>
            </a:pPr>
            <a:r>
              <a:rPr lang="fr-FR" sz="2400" dirty="0" err="1" smtClean="0"/>
              <a:t>Subsidised</a:t>
            </a:r>
            <a:r>
              <a:rPr lang="fr-FR" sz="2400" dirty="0" smtClean="0"/>
              <a:t> </a:t>
            </a:r>
            <a:r>
              <a:rPr lang="fr-FR" sz="2400" dirty="0" err="1" smtClean="0"/>
              <a:t>farm</a:t>
            </a:r>
            <a:r>
              <a:rPr lang="fr-FR" sz="2400" dirty="0" smtClean="0"/>
              <a:t> inputs to </a:t>
            </a:r>
            <a:r>
              <a:rPr lang="fr-FR" sz="2400" dirty="0" err="1" smtClean="0"/>
              <a:t>poor</a:t>
            </a:r>
            <a:r>
              <a:rPr lang="fr-FR" sz="2400" dirty="0" smtClean="0"/>
              <a:t>/</a:t>
            </a:r>
            <a:r>
              <a:rPr lang="fr-FR" sz="2400" dirty="0" err="1" smtClean="0"/>
              <a:t>vulnerable</a:t>
            </a:r>
            <a:r>
              <a:rPr lang="fr-FR" sz="2400" dirty="0" smtClean="0"/>
              <a:t> </a:t>
            </a:r>
            <a:r>
              <a:rPr lang="fr-FR" sz="2400" dirty="0" err="1" smtClean="0"/>
              <a:t>households</a:t>
            </a:r>
            <a:endParaRPr lang="fr-FR" sz="2400" dirty="0" smtClean="0"/>
          </a:p>
          <a:p>
            <a:pPr>
              <a:spcAft>
                <a:spcPts val="600"/>
              </a:spcAft>
              <a:defRPr/>
            </a:pPr>
            <a:r>
              <a:rPr lang="fr-FR" sz="2400" dirty="0" smtClean="0"/>
              <a:t>Control </a:t>
            </a:r>
            <a:r>
              <a:rPr lang="fr-FR" sz="2400" dirty="0" err="1" smtClean="0"/>
              <a:t>pests</a:t>
            </a:r>
            <a:r>
              <a:rPr lang="fr-FR" sz="2400" dirty="0" smtClean="0"/>
              <a:t> and </a:t>
            </a:r>
            <a:r>
              <a:rPr lang="fr-FR" sz="2400" dirty="0" err="1" smtClean="0"/>
              <a:t>diseases</a:t>
            </a:r>
            <a:r>
              <a:rPr lang="fr-FR" sz="2400" dirty="0" smtClean="0"/>
              <a:t> </a:t>
            </a:r>
            <a:r>
              <a:rPr lang="fr-FR" sz="2400" dirty="0" err="1" smtClean="0"/>
              <a:t>including</a:t>
            </a:r>
            <a:r>
              <a:rPr lang="fr-FR" sz="2400" dirty="0" smtClean="0"/>
              <a:t> </a:t>
            </a:r>
            <a:r>
              <a:rPr lang="fr-FR" sz="2400" dirty="0" err="1" smtClean="0"/>
              <a:t>aflatoxins</a:t>
            </a:r>
            <a:endParaRPr lang="fr-FR" sz="2400" dirty="0" smtClean="0"/>
          </a:p>
          <a:p>
            <a:pPr>
              <a:spcAft>
                <a:spcPts val="600"/>
              </a:spcAft>
              <a:defRPr/>
            </a:pPr>
            <a:r>
              <a:rPr lang="fr-FR" sz="2400" dirty="0" smtClean="0"/>
              <a:t>Inter-</a:t>
            </a:r>
            <a:r>
              <a:rPr lang="fr-FR" sz="2400" dirty="0" err="1" smtClean="0"/>
              <a:t>cropping</a:t>
            </a:r>
            <a:endParaRPr lang="en-GB" sz="2400" dirty="0" smtClean="0"/>
          </a:p>
          <a:p>
            <a:pPr>
              <a:spcAft>
                <a:spcPts val="600"/>
              </a:spcAft>
              <a:defRPr/>
            </a:pPr>
            <a:r>
              <a:rPr lang="fr-FR" sz="2400" dirty="0" err="1" smtClean="0"/>
              <a:t>Improved</a:t>
            </a:r>
            <a:r>
              <a:rPr lang="fr-FR" sz="2400" dirty="0" smtClean="0"/>
              <a:t> </a:t>
            </a:r>
            <a:r>
              <a:rPr lang="fr-FR" sz="2400" dirty="0" err="1" smtClean="0"/>
              <a:t>food</a:t>
            </a:r>
            <a:r>
              <a:rPr lang="fr-FR" sz="2400" dirty="0" smtClean="0"/>
              <a:t> </a:t>
            </a:r>
            <a:r>
              <a:rPr lang="fr-FR" sz="2400" dirty="0" err="1" smtClean="0"/>
              <a:t>storage</a:t>
            </a:r>
            <a:r>
              <a:rPr lang="fr-FR" sz="2400" dirty="0" smtClean="0"/>
              <a:t> </a:t>
            </a:r>
            <a:r>
              <a:rPr lang="fr-FR" sz="2400" dirty="0" err="1" smtClean="0"/>
              <a:t>facilities</a:t>
            </a:r>
            <a:endParaRPr lang="fr-FR" sz="2400" dirty="0" smtClean="0"/>
          </a:p>
          <a:p>
            <a:pPr>
              <a:spcAft>
                <a:spcPts val="600"/>
              </a:spcAft>
              <a:defRPr/>
            </a:pPr>
            <a:r>
              <a:rPr lang="fr-FR" sz="2400" dirty="0" smtClean="0"/>
              <a:t>Food conservation and </a:t>
            </a:r>
            <a:r>
              <a:rPr lang="fr-FR" sz="2400" dirty="0" err="1" smtClean="0"/>
              <a:t>preservation</a:t>
            </a:r>
            <a:endParaRPr lang="fr-FR" sz="2400" dirty="0" smtClean="0"/>
          </a:p>
          <a:p>
            <a:pPr>
              <a:spcAft>
                <a:spcPts val="600"/>
              </a:spcAft>
              <a:defRPr/>
            </a:pPr>
            <a:endParaRPr lang="fr-FR" sz="2400" dirty="0" smtClean="0"/>
          </a:p>
        </p:txBody>
      </p:sp>
    </p:spTree>
    <p:extLst>
      <p:ext uri="{BB962C8B-B14F-4D97-AF65-F5344CB8AC3E}">
        <p14:creationId xmlns:p14="http://schemas.microsoft.com/office/powerpoint/2010/main" val="61317643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48072"/>
          </a:xfrm>
          <a:solidFill>
            <a:srgbClr val="CCFFCC"/>
          </a:solidFill>
        </p:spPr>
        <p:txBody>
          <a:bodyPr>
            <a:normAutofit/>
          </a:bodyPr>
          <a:lstStyle/>
          <a:p>
            <a:pPr>
              <a:defRPr/>
            </a:pPr>
            <a:r>
              <a:rPr lang="en-GB" sz="3200" b="1" dirty="0" smtClean="0">
                <a:solidFill>
                  <a:srgbClr val="FFC000"/>
                </a:solidFill>
              </a:rPr>
              <a:t>Examples</a:t>
            </a:r>
            <a:endParaRPr lang="en-GB" sz="3200" b="1" dirty="0">
              <a:solidFill>
                <a:srgbClr val="FFC000"/>
              </a:solidFill>
            </a:endParaRPr>
          </a:p>
        </p:txBody>
      </p:sp>
      <p:sp>
        <p:nvSpPr>
          <p:cNvPr id="5" name="Espace réservé du contenu 4"/>
          <p:cNvSpPr>
            <a:spLocks noGrp="1"/>
          </p:cNvSpPr>
          <p:nvPr>
            <p:ph idx="1"/>
          </p:nvPr>
        </p:nvSpPr>
        <p:spPr>
          <a:xfrm>
            <a:off x="0" y="1268760"/>
            <a:ext cx="9144000" cy="5589241"/>
          </a:xfrm>
        </p:spPr>
        <p:txBody>
          <a:bodyPr>
            <a:noAutofit/>
          </a:bodyPr>
          <a:lstStyle/>
          <a:p>
            <a:pPr marL="0" indent="0">
              <a:spcAft>
                <a:spcPts val="600"/>
              </a:spcAft>
              <a:buNone/>
              <a:defRPr/>
            </a:pPr>
            <a:r>
              <a:rPr lang="fr-FR" sz="2800" dirty="0" err="1" smtClean="0">
                <a:solidFill>
                  <a:srgbClr val="0000FF"/>
                </a:solidFill>
              </a:rPr>
              <a:t>Pathway</a:t>
            </a:r>
            <a:r>
              <a:rPr lang="fr-FR" sz="2800" dirty="0" smtClean="0">
                <a:solidFill>
                  <a:srgbClr val="0000FF"/>
                </a:solidFill>
              </a:rPr>
              <a:t> Five: management of </a:t>
            </a:r>
            <a:r>
              <a:rPr lang="fr-FR" sz="2800" dirty="0" err="1" smtClean="0">
                <a:solidFill>
                  <a:srgbClr val="0000FF"/>
                </a:solidFill>
              </a:rPr>
              <a:t>natural</a:t>
            </a:r>
            <a:r>
              <a:rPr lang="fr-FR" sz="2800" dirty="0" smtClean="0">
                <a:solidFill>
                  <a:srgbClr val="0000FF"/>
                </a:solidFill>
              </a:rPr>
              <a:t> </a:t>
            </a:r>
            <a:r>
              <a:rPr lang="fr-FR" sz="2800" dirty="0" err="1" smtClean="0">
                <a:solidFill>
                  <a:srgbClr val="0000FF"/>
                </a:solidFill>
              </a:rPr>
              <a:t>resources</a:t>
            </a:r>
            <a:endParaRPr lang="fr-FR" sz="2800" dirty="0" smtClean="0">
              <a:solidFill>
                <a:srgbClr val="0000FF"/>
              </a:solidFill>
            </a:endParaRPr>
          </a:p>
          <a:p>
            <a:pPr marL="0" indent="0">
              <a:spcAft>
                <a:spcPts val="600"/>
              </a:spcAft>
              <a:buNone/>
              <a:defRPr/>
            </a:pPr>
            <a:endParaRPr lang="fr-FR" sz="2400" dirty="0" smtClean="0"/>
          </a:p>
          <a:p>
            <a:pPr>
              <a:spcAft>
                <a:spcPts val="600"/>
              </a:spcAft>
              <a:defRPr/>
            </a:pPr>
            <a:r>
              <a:rPr lang="fr-FR" sz="2400" dirty="0" err="1" smtClean="0"/>
              <a:t>Risk</a:t>
            </a:r>
            <a:r>
              <a:rPr lang="fr-FR" sz="2400" dirty="0" smtClean="0"/>
              <a:t> mitigation and management of </a:t>
            </a:r>
            <a:r>
              <a:rPr lang="fr-FR" sz="2400" dirty="0" err="1" smtClean="0"/>
              <a:t>climatic</a:t>
            </a:r>
            <a:r>
              <a:rPr lang="fr-FR" sz="2400" dirty="0" smtClean="0"/>
              <a:t> </a:t>
            </a:r>
            <a:r>
              <a:rPr lang="fr-FR" sz="2400" dirty="0" err="1" smtClean="0"/>
              <a:t>shocks</a:t>
            </a:r>
            <a:r>
              <a:rPr lang="fr-FR" sz="2400" dirty="0" smtClean="0"/>
              <a:t> and </a:t>
            </a:r>
            <a:r>
              <a:rPr lang="fr-FR" sz="2400" dirty="0" err="1" smtClean="0"/>
              <a:t>natural</a:t>
            </a:r>
            <a:r>
              <a:rPr lang="fr-FR" sz="2400" dirty="0" smtClean="0"/>
              <a:t> </a:t>
            </a:r>
            <a:r>
              <a:rPr lang="fr-FR" sz="2400" dirty="0" err="1" smtClean="0"/>
              <a:t>hazards</a:t>
            </a:r>
            <a:endParaRPr lang="fr-FR" sz="2400" dirty="0" smtClean="0"/>
          </a:p>
          <a:p>
            <a:pPr>
              <a:spcAft>
                <a:spcPts val="600"/>
              </a:spcAft>
              <a:defRPr/>
            </a:pPr>
            <a:r>
              <a:rPr lang="fr-FR" sz="2400" dirty="0" err="1" smtClean="0"/>
              <a:t>Soil</a:t>
            </a:r>
            <a:r>
              <a:rPr lang="fr-FR" sz="2400" dirty="0" smtClean="0"/>
              <a:t>, water and bio-</a:t>
            </a:r>
            <a:r>
              <a:rPr lang="fr-FR" sz="2400" dirty="0" err="1" smtClean="0"/>
              <a:t>diversity</a:t>
            </a:r>
            <a:r>
              <a:rPr lang="fr-FR" sz="2400" dirty="0" smtClean="0"/>
              <a:t> conservation</a:t>
            </a:r>
          </a:p>
          <a:p>
            <a:pPr>
              <a:spcAft>
                <a:spcPts val="600"/>
              </a:spcAft>
              <a:defRPr/>
            </a:pPr>
            <a:r>
              <a:rPr lang="fr-FR" sz="2400" dirty="0" smtClean="0"/>
              <a:t>Agro-</a:t>
            </a:r>
            <a:r>
              <a:rPr lang="fr-FR" sz="2400" dirty="0" err="1" smtClean="0"/>
              <a:t>forestry</a:t>
            </a:r>
            <a:endParaRPr lang="en-GB" sz="2400" dirty="0" smtClean="0"/>
          </a:p>
          <a:p>
            <a:pPr>
              <a:spcAft>
                <a:spcPts val="600"/>
              </a:spcAft>
              <a:defRPr/>
            </a:pPr>
            <a:r>
              <a:rPr lang="fr-FR" sz="2400" dirty="0" smtClean="0"/>
              <a:t>Conservation agriculture practices</a:t>
            </a:r>
          </a:p>
          <a:p>
            <a:pPr>
              <a:spcAft>
                <a:spcPts val="600"/>
              </a:spcAft>
              <a:defRPr/>
            </a:pPr>
            <a:r>
              <a:rPr lang="fr-FR" sz="2400" dirty="0" smtClean="0"/>
              <a:t>Bio-control of </a:t>
            </a:r>
            <a:r>
              <a:rPr lang="fr-FR" sz="2400" dirty="0" err="1" smtClean="0"/>
              <a:t>pests</a:t>
            </a:r>
            <a:endParaRPr lang="fr-FR" sz="2400" dirty="0" smtClean="0"/>
          </a:p>
          <a:p>
            <a:pPr>
              <a:spcAft>
                <a:spcPts val="600"/>
              </a:spcAft>
              <a:defRPr/>
            </a:pPr>
            <a:r>
              <a:rPr lang="fr-FR" sz="2400" dirty="0" smtClean="0"/>
              <a:t>Production of </a:t>
            </a:r>
            <a:r>
              <a:rPr lang="fr-FR" sz="2400" dirty="0" err="1" smtClean="0"/>
              <a:t>perennial</a:t>
            </a:r>
            <a:r>
              <a:rPr lang="fr-FR" sz="2400" dirty="0" smtClean="0"/>
              <a:t> plants </a:t>
            </a:r>
            <a:r>
              <a:rPr lang="fr-FR" sz="2400" dirty="0" err="1" smtClean="0"/>
              <a:t>including</a:t>
            </a:r>
            <a:r>
              <a:rPr lang="fr-FR" sz="2400" dirty="0" smtClean="0"/>
              <a:t> </a:t>
            </a:r>
            <a:r>
              <a:rPr lang="fr-FR" sz="2400" dirty="0" err="1" smtClean="0"/>
              <a:t>trees</a:t>
            </a:r>
            <a:r>
              <a:rPr lang="fr-FR" sz="2400" dirty="0" smtClean="0"/>
              <a:t> and bushes (structural and </a:t>
            </a:r>
            <a:r>
              <a:rPr lang="fr-FR" sz="2400" dirty="0" err="1" smtClean="0"/>
              <a:t>soil-improving</a:t>
            </a:r>
            <a:r>
              <a:rPr lang="fr-FR" sz="2400" dirty="0" smtClean="0"/>
              <a:t> </a:t>
            </a:r>
            <a:r>
              <a:rPr lang="fr-FR" sz="2400" dirty="0" err="1" smtClean="0"/>
              <a:t>functions</a:t>
            </a:r>
            <a:r>
              <a:rPr lang="fr-FR" sz="2400" dirty="0" smtClean="0"/>
              <a:t>)</a:t>
            </a:r>
          </a:p>
          <a:p>
            <a:pPr>
              <a:spcAft>
                <a:spcPts val="600"/>
              </a:spcAft>
              <a:defRPr/>
            </a:pPr>
            <a:r>
              <a:rPr lang="fr-FR" sz="2400" dirty="0" err="1" smtClean="0"/>
              <a:t>Legumes</a:t>
            </a:r>
            <a:r>
              <a:rPr lang="fr-FR" sz="2400" dirty="0" smtClean="0"/>
              <a:t> (</a:t>
            </a:r>
            <a:r>
              <a:rPr lang="fr-FR" sz="2400" dirty="0" err="1" smtClean="0"/>
              <a:t>nitrogen</a:t>
            </a:r>
            <a:r>
              <a:rPr lang="fr-FR" sz="2400" dirty="0" smtClean="0"/>
              <a:t> fixation)</a:t>
            </a:r>
          </a:p>
          <a:p>
            <a:pPr>
              <a:spcAft>
                <a:spcPts val="600"/>
              </a:spcAft>
              <a:defRPr/>
            </a:pPr>
            <a:endParaRPr lang="fr-FR" sz="2400" dirty="0" smtClean="0"/>
          </a:p>
        </p:txBody>
      </p:sp>
    </p:spTree>
    <p:extLst>
      <p:ext uri="{BB962C8B-B14F-4D97-AF65-F5344CB8AC3E}">
        <p14:creationId xmlns:p14="http://schemas.microsoft.com/office/powerpoint/2010/main" val="409628160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48072"/>
          </a:xfrm>
          <a:solidFill>
            <a:srgbClr val="CCFFCC"/>
          </a:solidFill>
        </p:spPr>
        <p:txBody>
          <a:bodyPr>
            <a:normAutofit/>
          </a:bodyPr>
          <a:lstStyle/>
          <a:p>
            <a:pPr>
              <a:defRPr/>
            </a:pPr>
            <a:r>
              <a:rPr lang="en-GB" sz="3200" b="1" dirty="0" smtClean="0">
                <a:solidFill>
                  <a:srgbClr val="FFC000"/>
                </a:solidFill>
              </a:rPr>
              <a:t>Examples</a:t>
            </a:r>
            <a:endParaRPr lang="en-GB" sz="3200" b="1" dirty="0">
              <a:solidFill>
                <a:srgbClr val="FFC000"/>
              </a:solidFill>
            </a:endParaRPr>
          </a:p>
        </p:txBody>
      </p:sp>
      <p:sp>
        <p:nvSpPr>
          <p:cNvPr id="5" name="Espace réservé du contenu 4"/>
          <p:cNvSpPr>
            <a:spLocks noGrp="1"/>
          </p:cNvSpPr>
          <p:nvPr>
            <p:ph idx="1"/>
          </p:nvPr>
        </p:nvSpPr>
        <p:spPr>
          <a:xfrm>
            <a:off x="0" y="1268760"/>
            <a:ext cx="9144000" cy="5589241"/>
          </a:xfrm>
        </p:spPr>
        <p:txBody>
          <a:bodyPr>
            <a:noAutofit/>
          </a:bodyPr>
          <a:lstStyle/>
          <a:p>
            <a:pPr marL="0" indent="0">
              <a:spcAft>
                <a:spcPts val="600"/>
              </a:spcAft>
              <a:buNone/>
              <a:defRPr/>
            </a:pPr>
            <a:r>
              <a:rPr lang="fr-FR" sz="2800" dirty="0" err="1" smtClean="0">
                <a:solidFill>
                  <a:srgbClr val="0000FF"/>
                </a:solidFill>
              </a:rPr>
              <a:t>Pathway</a:t>
            </a:r>
            <a:r>
              <a:rPr lang="fr-FR" sz="2800" dirty="0" smtClean="0">
                <a:solidFill>
                  <a:srgbClr val="0000FF"/>
                </a:solidFill>
              </a:rPr>
              <a:t> Six: </a:t>
            </a:r>
            <a:r>
              <a:rPr lang="fr-FR" sz="2800" dirty="0" err="1" smtClean="0">
                <a:solidFill>
                  <a:srgbClr val="0000FF"/>
                </a:solidFill>
              </a:rPr>
              <a:t>macro-economic</a:t>
            </a:r>
            <a:r>
              <a:rPr lang="fr-FR" sz="2800" dirty="0" smtClean="0">
                <a:solidFill>
                  <a:srgbClr val="0000FF"/>
                </a:solidFill>
              </a:rPr>
              <a:t> </a:t>
            </a:r>
            <a:r>
              <a:rPr lang="fr-FR" sz="2800" dirty="0" err="1" smtClean="0">
                <a:solidFill>
                  <a:srgbClr val="0000FF"/>
                </a:solidFill>
              </a:rPr>
              <a:t>growth</a:t>
            </a:r>
            <a:endParaRPr lang="fr-FR" sz="2800" dirty="0" smtClean="0">
              <a:solidFill>
                <a:srgbClr val="0000FF"/>
              </a:solidFill>
            </a:endParaRPr>
          </a:p>
          <a:p>
            <a:pPr marL="0" indent="0">
              <a:spcAft>
                <a:spcPts val="600"/>
              </a:spcAft>
              <a:buNone/>
              <a:defRPr/>
            </a:pPr>
            <a:endParaRPr lang="fr-FR" sz="2400" dirty="0" smtClean="0"/>
          </a:p>
          <a:p>
            <a:pPr>
              <a:spcAft>
                <a:spcPts val="600"/>
              </a:spcAft>
              <a:defRPr/>
            </a:pPr>
            <a:endParaRPr lang="fr-FR" sz="2400" dirty="0" smtClean="0"/>
          </a:p>
          <a:p>
            <a:pPr>
              <a:spcAft>
                <a:spcPts val="600"/>
              </a:spcAft>
              <a:defRPr/>
            </a:pPr>
            <a:r>
              <a:rPr lang="fr-FR" sz="2400" dirty="0" err="1" smtClean="0"/>
              <a:t>Soil</a:t>
            </a:r>
            <a:r>
              <a:rPr lang="fr-FR" sz="2400" dirty="0" smtClean="0"/>
              <a:t>, water and bio-</a:t>
            </a:r>
            <a:r>
              <a:rPr lang="fr-FR" sz="2400" dirty="0" err="1" smtClean="0"/>
              <a:t>diversity</a:t>
            </a:r>
            <a:r>
              <a:rPr lang="fr-FR" sz="2400" dirty="0" smtClean="0"/>
              <a:t> conservation</a:t>
            </a:r>
          </a:p>
          <a:p>
            <a:pPr>
              <a:spcAft>
                <a:spcPts val="600"/>
              </a:spcAft>
              <a:defRPr/>
            </a:pPr>
            <a:r>
              <a:rPr lang="fr-FR" sz="2400" dirty="0" smtClean="0"/>
              <a:t>Agro-</a:t>
            </a:r>
            <a:r>
              <a:rPr lang="fr-FR" sz="2400" dirty="0" err="1" smtClean="0"/>
              <a:t>forestry</a:t>
            </a:r>
            <a:endParaRPr lang="en-GB" sz="2400" dirty="0" smtClean="0"/>
          </a:p>
          <a:p>
            <a:pPr>
              <a:spcAft>
                <a:spcPts val="600"/>
              </a:spcAft>
              <a:defRPr/>
            </a:pPr>
            <a:r>
              <a:rPr lang="fr-FR" sz="2400" dirty="0" smtClean="0"/>
              <a:t>Conservation agriculture practices</a:t>
            </a:r>
          </a:p>
          <a:p>
            <a:pPr>
              <a:spcAft>
                <a:spcPts val="600"/>
              </a:spcAft>
              <a:defRPr/>
            </a:pPr>
            <a:r>
              <a:rPr lang="fr-FR" sz="2400" dirty="0" smtClean="0"/>
              <a:t>Bio-control of </a:t>
            </a:r>
            <a:r>
              <a:rPr lang="fr-FR" sz="2400" dirty="0" err="1" smtClean="0"/>
              <a:t>pests</a:t>
            </a:r>
            <a:endParaRPr lang="fr-FR" sz="2400" dirty="0" smtClean="0"/>
          </a:p>
          <a:p>
            <a:pPr>
              <a:spcAft>
                <a:spcPts val="600"/>
              </a:spcAft>
              <a:defRPr/>
            </a:pPr>
            <a:r>
              <a:rPr lang="fr-FR" sz="2400" dirty="0" smtClean="0"/>
              <a:t>Production of </a:t>
            </a:r>
            <a:r>
              <a:rPr lang="fr-FR" sz="2400" dirty="0" err="1" smtClean="0"/>
              <a:t>perennial</a:t>
            </a:r>
            <a:r>
              <a:rPr lang="fr-FR" sz="2400" dirty="0" smtClean="0"/>
              <a:t> plants </a:t>
            </a:r>
            <a:r>
              <a:rPr lang="fr-FR" sz="2400" dirty="0" err="1" smtClean="0"/>
              <a:t>including</a:t>
            </a:r>
            <a:r>
              <a:rPr lang="fr-FR" sz="2400" dirty="0" smtClean="0"/>
              <a:t> </a:t>
            </a:r>
            <a:r>
              <a:rPr lang="fr-FR" sz="2400" dirty="0" err="1" smtClean="0"/>
              <a:t>trees</a:t>
            </a:r>
            <a:r>
              <a:rPr lang="fr-FR" sz="2400" dirty="0" smtClean="0"/>
              <a:t> and bushes (structural and </a:t>
            </a:r>
            <a:r>
              <a:rPr lang="fr-FR" sz="2400" dirty="0" err="1" smtClean="0"/>
              <a:t>soil-improving</a:t>
            </a:r>
            <a:r>
              <a:rPr lang="fr-FR" sz="2400" dirty="0" smtClean="0"/>
              <a:t> </a:t>
            </a:r>
            <a:r>
              <a:rPr lang="fr-FR" sz="2400" dirty="0" err="1" smtClean="0"/>
              <a:t>functions</a:t>
            </a:r>
            <a:r>
              <a:rPr lang="fr-FR" sz="2400" dirty="0" smtClean="0"/>
              <a:t>)</a:t>
            </a:r>
          </a:p>
          <a:p>
            <a:pPr>
              <a:spcAft>
                <a:spcPts val="600"/>
              </a:spcAft>
              <a:defRPr/>
            </a:pPr>
            <a:r>
              <a:rPr lang="fr-FR" sz="2400" dirty="0" err="1" smtClean="0"/>
              <a:t>Legumes</a:t>
            </a:r>
            <a:r>
              <a:rPr lang="fr-FR" sz="2400" dirty="0" smtClean="0"/>
              <a:t> (</a:t>
            </a:r>
            <a:r>
              <a:rPr lang="fr-FR" sz="2400" dirty="0" err="1" smtClean="0"/>
              <a:t>nitrogen</a:t>
            </a:r>
            <a:r>
              <a:rPr lang="fr-FR" sz="2400" dirty="0" smtClean="0"/>
              <a:t> fixation)</a:t>
            </a:r>
          </a:p>
          <a:p>
            <a:pPr>
              <a:spcAft>
                <a:spcPts val="600"/>
              </a:spcAft>
              <a:defRPr/>
            </a:pPr>
            <a:endParaRPr lang="fr-FR" sz="2400" dirty="0" smtClean="0"/>
          </a:p>
        </p:txBody>
      </p:sp>
    </p:spTree>
    <p:extLst>
      <p:ext uri="{BB962C8B-B14F-4D97-AF65-F5344CB8AC3E}">
        <p14:creationId xmlns:p14="http://schemas.microsoft.com/office/powerpoint/2010/main" val="27219582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0582"/>
            <a:ext cx="8229600" cy="2818654"/>
          </a:xfrm>
        </p:spPr>
        <p:txBody>
          <a:bodyPr>
            <a:normAutofit/>
          </a:bodyPr>
          <a:lstStyle/>
          <a:p>
            <a:r>
              <a:rPr lang="en-GB" dirty="0" smtClean="0"/>
              <a:t>The Millennium Development Goals</a:t>
            </a:r>
          </a:p>
          <a:p>
            <a:r>
              <a:rPr lang="en-GB" dirty="0" smtClean="0"/>
              <a:t>The World Health Assembly Targets</a:t>
            </a:r>
          </a:p>
          <a:p>
            <a:r>
              <a:rPr lang="en-GB" dirty="0" smtClean="0"/>
              <a:t>The SUN Movement</a:t>
            </a:r>
          </a:p>
          <a:p>
            <a:r>
              <a:rPr lang="en-GB" dirty="0" smtClean="0"/>
              <a:t>The Nutrition for Growth Compact</a:t>
            </a:r>
          </a:p>
          <a:p>
            <a:endParaRPr lang="en-GB" dirty="0"/>
          </a:p>
        </p:txBody>
      </p:sp>
      <p:sp>
        <p:nvSpPr>
          <p:cNvPr id="4" name="Title 1"/>
          <p:cNvSpPr>
            <a:spLocks noGrp="1"/>
          </p:cNvSpPr>
          <p:nvPr>
            <p:ph type="title"/>
          </p:nvPr>
        </p:nvSpPr>
        <p:spPr>
          <a:xfrm>
            <a:off x="0" y="688012"/>
            <a:ext cx="9144000" cy="1077465"/>
          </a:xfrm>
        </p:spPr>
        <p:txBody>
          <a:bodyPr rtlCol="0">
            <a:normAutofit/>
          </a:bodyPr>
          <a:lstStyle/>
          <a:p>
            <a:pPr eaLnBrk="1" fontAlgn="auto" hangingPunct="1">
              <a:spcAft>
                <a:spcPts val="0"/>
              </a:spcAft>
              <a:defRPr/>
            </a:pPr>
            <a:r>
              <a:rPr lang="fr-FR" sz="3800" b="1" dirty="0" err="1" smtClean="0">
                <a:solidFill>
                  <a:schemeClr val="accent4">
                    <a:lumMod val="75000"/>
                  </a:schemeClr>
                </a:solidFill>
                <a:ea typeface="+mj-ea"/>
              </a:rPr>
              <a:t>Outline</a:t>
            </a:r>
            <a:endParaRPr lang="en-GB" sz="3800" b="1" dirty="0" smtClean="0">
              <a:solidFill>
                <a:schemeClr val="accent4">
                  <a:lumMod val="75000"/>
                </a:schemeClr>
              </a:solidFill>
              <a:ea typeface="+mj-ea"/>
            </a:endParaRPr>
          </a:p>
        </p:txBody>
      </p:sp>
    </p:spTree>
    <p:extLst>
      <p:ext uri="{BB962C8B-B14F-4D97-AF65-F5344CB8AC3E}">
        <p14:creationId xmlns:p14="http://schemas.microsoft.com/office/powerpoint/2010/main" val="204428180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92088"/>
          </a:xfrm>
        </p:spPr>
        <p:txBody>
          <a:bodyPr>
            <a:normAutofit/>
          </a:bodyPr>
          <a:lstStyle/>
          <a:p>
            <a:r>
              <a:rPr lang="en-GB" sz="3400" b="1" dirty="0" smtClean="0">
                <a:solidFill>
                  <a:srgbClr val="604A7B"/>
                </a:solidFill>
              </a:rPr>
              <a:t>Nutrition for Growth</a:t>
            </a:r>
            <a:endParaRPr lang="en-GB" sz="3400" b="1" dirty="0">
              <a:solidFill>
                <a:srgbClr val="604A7B"/>
              </a:solidFill>
            </a:endParaRPr>
          </a:p>
        </p:txBody>
      </p:sp>
      <p:sp>
        <p:nvSpPr>
          <p:cNvPr id="3" name="Content Placeholder 2"/>
          <p:cNvSpPr>
            <a:spLocks noGrp="1"/>
          </p:cNvSpPr>
          <p:nvPr>
            <p:ph idx="1"/>
          </p:nvPr>
        </p:nvSpPr>
        <p:spPr>
          <a:xfrm>
            <a:off x="457200" y="1268761"/>
            <a:ext cx="8229600" cy="3960439"/>
          </a:xfrm>
        </p:spPr>
        <p:txBody>
          <a:bodyPr>
            <a:normAutofit fontScale="92500" lnSpcReduction="10000"/>
          </a:bodyPr>
          <a:lstStyle/>
          <a:p>
            <a:pPr marL="0" indent="0">
              <a:buNone/>
            </a:pPr>
            <a:r>
              <a:rPr lang="en-GB" dirty="0" smtClean="0"/>
              <a:t>A </a:t>
            </a:r>
            <a:r>
              <a:rPr lang="en-GB" dirty="0"/>
              <a:t>Nutrition for </a:t>
            </a:r>
            <a:r>
              <a:rPr lang="en-GB" dirty="0" smtClean="0"/>
              <a:t>Growth Compact</a:t>
            </a:r>
            <a:endParaRPr lang="en-GB" dirty="0"/>
          </a:p>
          <a:p>
            <a:pPr lvl="1"/>
            <a:r>
              <a:rPr lang="en-GB" dirty="0"/>
              <a:t>to ensure that at least 500 million pregnant women and children under two are reached with effective nutrition interventions.</a:t>
            </a:r>
          </a:p>
          <a:p>
            <a:pPr lvl="1"/>
            <a:r>
              <a:rPr lang="en-GB" dirty="0"/>
              <a:t>to reduce the number of </a:t>
            </a:r>
            <a:r>
              <a:rPr lang="en-GB" dirty="0" smtClean="0"/>
              <a:t>children </a:t>
            </a:r>
            <a:r>
              <a:rPr lang="en-GB" dirty="0"/>
              <a:t>under five </a:t>
            </a:r>
            <a:r>
              <a:rPr lang="en-GB" dirty="0" smtClean="0"/>
              <a:t>stunted by </a:t>
            </a:r>
            <a:r>
              <a:rPr lang="en-GB" dirty="0"/>
              <a:t>at least 20 million.</a:t>
            </a:r>
          </a:p>
          <a:p>
            <a:pPr lvl="1"/>
            <a:r>
              <a:rPr lang="en-GB" dirty="0"/>
              <a:t>to save the lives of at least 1.7 million children under 5 by preventing stunting, increasing breastfeeding, and increasing treatment of severe acute malnutrition.</a:t>
            </a:r>
          </a:p>
        </p:txBody>
      </p:sp>
      <p:sp>
        <p:nvSpPr>
          <p:cNvPr id="5" name="TextBox 4"/>
          <p:cNvSpPr txBox="1"/>
          <p:nvPr/>
        </p:nvSpPr>
        <p:spPr>
          <a:xfrm>
            <a:off x="539552" y="5373216"/>
            <a:ext cx="8136904" cy="1200329"/>
          </a:xfrm>
          <a:prstGeom prst="rect">
            <a:avLst/>
          </a:prstGeom>
          <a:solidFill>
            <a:schemeClr val="bg2"/>
          </a:solidFill>
        </p:spPr>
        <p:txBody>
          <a:bodyPr wrap="square" rtlCol="0">
            <a:spAutoFit/>
          </a:bodyPr>
          <a:lstStyle/>
          <a:p>
            <a:r>
              <a:rPr lang="en-US" dirty="0" smtClean="0"/>
              <a:t>At the London conference in June 2013: Ethiopia reaffirmed its commitment to: (</a:t>
            </a:r>
            <a:r>
              <a:rPr lang="en-US" dirty="0" err="1" smtClean="0"/>
              <a:t>i</a:t>
            </a:r>
            <a:r>
              <a:rPr lang="en-US" dirty="0" smtClean="0"/>
              <a:t>) reduce stunting to 20% and underweight to 15% by 2020; (ii) allocate an additional US$15 million per year to nutrition to 2020; and (iii) build on multi-</a:t>
            </a:r>
            <a:r>
              <a:rPr lang="en-US" dirty="0" err="1" smtClean="0"/>
              <a:t>sectoral</a:t>
            </a:r>
            <a:r>
              <a:rPr lang="en-US" dirty="0" smtClean="0"/>
              <a:t> collaboration</a:t>
            </a:r>
            <a:endParaRPr lang="en-US" dirty="0"/>
          </a:p>
        </p:txBody>
      </p:sp>
    </p:spTree>
    <p:extLst>
      <p:ext uri="{BB962C8B-B14F-4D97-AF65-F5344CB8AC3E}">
        <p14:creationId xmlns:p14="http://schemas.microsoft.com/office/powerpoint/2010/main" val="10783888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5035"/>
            <a:ext cx="8229600" cy="796528"/>
          </a:xfrm>
        </p:spPr>
        <p:txBody>
          <a:bodyPr/>
          <a:lstStyle/>
          <a:p>
            <a:pPr>
              <a:defRPr/>
            </a:pPr>
            <a:r>
              <a:rPr lang="fr-FR" sz="3600" b="1" dirty="0" smtClean="0">
                <a:solidFill>
                  <a:schemeClr val="accent4">
                    <a:lumMod val="75000"/>
                    <a:alpha val="50000"/>
                  </a:schemeClr>
                </a:solidFill>
              </a:rPr>
              <a:t>Concepts and definitions</a:t>
            </a:r>
            <a:endParaRPr lang="fr-FR" sz="3600" b="1" dirty="0">
              <a:solidFill>
                <a:schemeClr val="accent4">
                  <a:lumMod val="75000"/>
                  <a:alpha val="50000"/>
                </a:schemeClr>
              </a:solidFill>
            </a:endParaRPr>
          </a:p>
        </p:txBody>
      </p:sp>
      <p:sp>
        <p:nvSpPr>
          <p:cNvPr id="4" name="Rectangle 11"/>
          <p:cNvSpPr>
            <a:spLocks noGrp="1" noChangeArrowheads="1"/>
          </p:cNvSpPr>
          <p:nvPr>
            <p:ph idx="1"/>
          </p:nvPr>
        </p:nvSpPr>
        <p:spPr>
          <a:xfrm>
            <a:off x="396552" y="1124744"/>
            <a:ext cx="9144000" cy="5250656"/>
          </a:xfrm>
        </p:spPr>
        <p:txBody>
          <a:bodyPr>
            <a:normAutofit lnSpcReduction="10000"/>
          </a:bodyPr>
          <a:lstStyle/>
          <a:p>
            <a:pPr>
              <a:spcBef>
                <a:spcPts val="0"/>
              </a:spcBef>
              <a:buFont typeface="Times" charset="0"/>
              <a:buNone/>
              <a:defRPr/>
            </a:pPr>
            <a:r>
              <a:rPr lang="en-GB" sz="2600" b="1" dirty="0" smtClean="0">
                <a:solidFill>
                  <a:schemeClr val="accent2"/>
                </a:solidFill>
              </a:rPr>
              <a:t>Diagnosis</a:t>
            </a:r>
          </a:p>
          <a:p>
            <a:pPr>
              <a:spcBef>
                <a:spcPts val="0"/>
              </a:spcBef>
              <a:buFont typeface="Arial" charset="0"/>
              <a:buNone/>
              <a:defRPr/>
            </a:pPr>
            <a:endParaRPr lang="en-GB" sz="1800" b="1" dirty="0" smtClean="0"/>
          </a:p>
          <a:p>
            <a:pPr>
              <a:spcBef>
                <a:spcPts val="0"/>
              </a:spcBef>
              <a:spcAft>
                <a:spcPts val="1200"/>
              </a:spcAft>
              <a:buFont typeface="Arial" charset="0"/>
              <a:buChar char="•"/>
              <a:defRPr/>
            </a:pPr>
            <a:r>
              <a:rPr lang="en-GB" sz="2200" b="1" dirty="0" smtClean="0"/>
              <a:t>Anthropometric measures:</a:t>
            </a:r>
            <a:r>
              <a:rPr lang="en-GB" sz="2200" dirty="0" smtClean="0"/>
              <a:t> weight, height, age</a:t>
            </a:r>
            <a:br>
              <a:rPr lang="en-GB" sz="2200" dirty="0" smtClean="0"/>
            </a:br>
            <a:r>
              <a:rPr lang="en-GB" sz="2200" dirty="0" smtClean="0"/>
              <a:t>		</a:t>
            </a:r>
            <a:r>
              <a:rPr lang="en-GB" sz="2200" dirty="0" smtClean="0">
                <a:sym typeface="Wingdings"/>
              </a:rPr>
              <a:t> </a:t>
            </a:r>
            <a:r>
              <a:rPr lang="en-GB" sz="2200" dirty="0" smtClean="0">
                <a:sym typeface="Wingdings" pitchFamily="2" charset="2"/>
              </a:rPr>
              <a:t>weight-for-height, height-for-age, weight-for-age</a:t>
            </a:r>
            <a:br>
              <a:rPr lang="en-GB" sz="2200" dirty="0" smtClean="0">
                <a:sym typeface="Wingdings" pitchFamily="2" charset="2"/>
              </a:rPr>
            </a:br>
            <a:r>
              <a:rPr lang="en-GB" sz="2200" dirty="0" smtClean="0">
                <a:sym typeface="Wingdings" pitchFamily="2" charset="2"/>
              </a:rPr>
              <a:t>Also: Birthweight </a:t>
            </a:r>
            <a:br>
              <a:rPr lang="en-GB" sz="2200" dirty="0" smtClean="0">
                <a:sym typeface="Wingdings" pitchFamily="2" charset="2"/>
              </a:rPr>
            </a:br>
            <a:r>
              <a:rPr lang="en-GB" sz="2200" dirty="0" smtClean="0">
                <a:sym typeface="Wingdings" pitchFamily="2" charset="2"/>
              </a:rPr>
              <a:t>	 Mid Upper Arm Circumference (MUAC) </a:t>
            </a:r>
            <a:br>
              <a:rPr lang="en-GB" sz="2200" dirty="0" smtClean="0">
                <a:sym typeface="Wingdings" pitchFamily="2" charset="2"/>
              </a:rPr>
            </a:br>
            <a:r>
              <a:rPr lang="en-GB" sz="2200" dirty="0" smtClean="0">
                <a:sym typeface="Wingdings" pitchFamily="2" charset="2"/>
              </a:rPr>
              <a:t>	 Skinfold thickness </a:t>
            </a:r>
            <a:r>
              <a:rPr lang="en-GB" sz="2200" dirty="0" err="1" smtClean="0">
                <a:sym typeface="Wingdings" pitchFamily="2" charset="2"/>
              </a:rPr>
              <a:t>etc</a:t>
            </a:r>
            <a:endParaRPr lang="en-GB" sz="2200" b="1" dirty="0" smtClean="0"/>
          </a:p>
          <a:p>
            <a:pPr>
              <a:spcBef>
                <a:spcPts val="0"/>
              </a:spcBef>
              <a:buFont typeface="Times" charset="0"/>
              <a:buChar char="•"/>
              <a:defRPr/>
            </a:pPr>
            <a:r>
              <a:rPr lang="en-GB" sz="2200" b="1" dirty="0" smtClean="0"/>
              <a:t>Biochemical measures</a:t>
            </a:r>
            <a:r>
              <a:rPr lang="en-GB" sz="2200" dirty="0" smtClean="0"/>
              <a:t>:</a:t>
            </a:r>
          </a:p>
          <a:p>
            <a:pPr lvl="1">
              <a:spcBef>
                <a:spcPts val="0"/>
              </a:spcBef>
              <a:buFont typeface="Wingdings" pitchFamily="2" charset="2"/>
              <a:buChar char="ü"/>
              <a:defRPr/>
            </a:pPr>
            <a:r>
              <a:rPr lang="en-GB" sz="2200" dirty="0" smtClean="0"/>
              <a:t>Low haemoglobin in blood</a:t>
            </a:r>
            <a:r>
              <a:rPr lang="en-GB" sz="2200" dirty="0" smtClean="0">
                <a:sym typeface="Wingdings" pitchFamily="2" charset="2"/>
              </a:rPr>
              <a:t> Iron/folic acid deficiency - anaemia</a:t>
            </a:r>
            <a:endParaRPr lang="en-GB" sz="2200" dirty="0" smtClean="0"/>
          </a:p>
          <a:p>
            <a:pPr lvl="1">
              <a:spcBef>
                <a:spcPts val="0"/>
              </a:spcBef>
              <a:buFont typeface="Wingdings" pitchFamily="2" charset="2"/>
              <a:buChar char="ü"/>
              <a:defRPr/>
            </a:pPr>
            <a:r>
              <a:rPr lang="en-GB" sz="2200" dirty="0" smtClean="0"/>
              <a:t>Low serum retinol</a:t>
            </a:r>
            <a:r>
              <a:rPr lang="en-GB" sz="2200" dirty="0" smtClean="0">
                <a:sym typeface="Wingdings" pitchFamily="2" charset="2"/>
              </a:rPr>
              <a:t> vitamin A deficiency</a:t>
            </a:r>
            <a:endParaRPr lang="en-GB" sz="2200" dirty="0" smtClean="0"/>
          </a:p>
          <a:p>
            <a:pPr>
              <a:spcBef>
                <a:spcPts val="0"/>
              </a:spcBef>
              <a:buFont typeface="Arial" charset="0"/>
              <a:buNone/>
              <a:defRPr/>
            </a:pPr>
            <a:endParaRPr lang="en-GB" sz="2200" dirty="0" smtClean="0"/>
          </a:p>
          <a:p>
            <a:pPr>
              <a:spcBef>
                <a:spcPts val="0"/>
              </a:spcBef>
              <a:buFont typeface="Times" charset="0"/>
              <a:buChar char="•"/>
              <a:defRPr/>
            </a:pPr>
            <a:r>
              <a:rPr lang="en-GB" sz="2200" dirty="0" smtClean="0"/>
              <a:t> </a:t>
            </a:r>
            <a:r>
              <a:rPr lang="en-GB" sz="2200" b="1" dirty="0" smtClean="0"/>
              <a:t>Clinical signs: </a:t>
            </a:r>
          </a:p>
          <a:p>
            <a:pPr lvl="1">
              <a:spcBef>
                <a:spcPts val="0"/>
              </a:spcBef>
              <a:buFont typeface="Wingdings" pitchFamily="2" charset="2"/>
              <a:buChar char="ü"/>
              <a:defRPr/>
            </a:pPr>
            <a:r>
              <a:rPr lang="en-GB" sz="2200" dirty="0" smtClean="0">
                <a:sym typeface="Wingdings" pitchFamily="2" charset="2"/>
              </a:rPr>
              <a:t>Bilateral oedema kwashiorkor</a:t>
            </a:r>
          </a:p>
          <a:p>
            <a:pPr lvl="1">
              <a:spcBef>
                <a:spcPts val="0"/>
              </a:spcBef>
              <a:buFont typeface="Wingdings" pitchFamily="2" charset="2"/>
              <a:buChar char="ü"/>
              <a:defRPr/>
            </a:pPr>
            <a:r>
              <a:rPr lang="en-GB" sz="2200" dirty="0" smtClean="0">
                <a:sym typeface="Wingdings" pitchFamily="2" charset="2"/>
              </a:rPr>
              <a:t>Goitre  iodine deficiency</a:t>
            </a:r>
          </a:p>
          <a:p>
            <a:pPr lvl="1">
              <a:spcBef>
                <a:spcPts val="0"/>
              </a:spcBef>
              <a:buFont typeface="Wingdings" pitchFamily="2" charset="2"/>
              <a:buChar char="ü"/>
              <a:defRPr/>
            </a:pPr>
            <a:r>
              <a:rPr lang="en-GB" sz="2200" dirty="0" smtClean="0">
                <a:sym typeface="Wingdings" pitchFamily="2" charset="2"/>
              </a:rPr>
              <a:t>Bleeding gums </a:t>
            </a:r>
            <a:r>
              <a:rPr lang="en-GB" sz="2200" dirty="0" smtClean="0">
                <a:sym typeface="Wingdings"/>
              </a:rPr>
              <a:t> vitamin C deficiency</a:t>
            </a:r>
          </a:p>
          <a:p>
            <a:pPr lvl="1">
              <a:spcBef>
                <a:spcPts val="0"/>
              </a:spcBef>
              <a:buFont typeface="Wingdings" pitchFamily="2" charset="2"/>
              <a:buChar char="ü"/>
              <a:defRPr/>
            </a:pPr>
            <a:r>
              <a:rPr lang="en-GB" sz="2200" dirty="0" smtClean="0">
                <a:sym typeface="Wingdings"/>
              </a:rPr>
              <a:t>Curved leg bones (rickets)  Vitamin D deficiency</a:t>
            </a:r>
            <a:endParaRPr lang="en-GB" sz="22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10" y="275035"/>
            <a:ext cx="8832981" cy="1143000"/>
          </a:xfrm>
        </p:spPr>
        <p:txBody>
          <a:bodyPr/>
          <a:lstStyle/>
          <a:p>
            <a:r>
              <a:rPr lang="en-GB" sz="3000" dirty="0" smtClean="0"/>
              <a:t>What can you say about </a:t>
            </a:r>
            <a:br>
              <a:rPr lang="en-GB" sz="3000" dirty="0" smtClean="0"/>
            </a:br>
            <a:r>
              <a:rPr lang="en-GB" sz="3000" dirty="0" smtClean="0"/>
              <a:t>the nutritional status of these children?</a:t>
            </a:r>
            <a:endParaRPr lang="en-GB" sz="3000" dirty="0"/>
          </a:p>
        </p:txBody>
      </p:sp>
      <p:pic>
        <p:nvPicPr>
          <p:cNvPr id="4" name="Picture 3"/>
          <p:cNvPicPr>
            <a:picLocks noChangeAspect="1"/>
          </p:cNvPicPr>
          <p:nvPr/>
        </p:nvPicPr>
        <p:blipFill>
          <a:blip r:embed="rId3"/>
          <a:stretch>
            <a:fillRect/>
          </a:stretch>
        </p:blipFill>
        <p:spPr>
          <a:xfrm>
            <a:off x="1907704" y="1988840"/>
            <a:ext cx="5328592" cy="3186354"/>
          </a:xfrm>
          <a:prstGeom prst="rect">
            <a:avLst/>
          </a:prstGeom>
        </p:spPr>
      </p:pic>
      <p:sp>
        <p:nvSpPr>
          <p:cNvPr id="5" name="TextBox 4"/>
          <p:cNvSpPr txBox="1"/>
          <p:nvPr/>
        </p:nvSpPr>
        <p:spPr>
          <a:xfrm>
            <a:off x="5940152" y="5122059"/>
            <a:ext cx="2880320" cy="276999"/>
          </a:xfrm>
          <a:prstGeom prst="rect">
            <a:avLst/>
          </a:prstGeom>
          <a:noFill/>
        </p:spPr>
        <p:txBody>
          <a:bodyPr wrap="square" rtlCol="0">
            <a:spAutoFit/>
          </a:bodyPr>
          <a:lstStyle/>
          <a:p>
            <a:r>
              <a:rPr lang="en-GB" sz="1200" dirty="0" smtClean="0"/>
              <a:t>Courtesy of DFID</a:t>
            </a:r>
            <a:endParaRPr lang="en-GB" sz="1200" dirty="0"/>
          </a:p>
        </p:txBody>
      </p:sp>
      <p:sp>
        <p:nvSpPr>
          <p:cNvPr id="3" name="TextBox 2"/>
          <p:cNvSpPr txBox="1"/>
          <p:nvPr/>
        </p:nvSpPr>
        <p:spPr>
          <a:xfrm>
            <a:off x="669636" y="4976091"/>
            <a:ext cx="184666"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4127530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Text Box 3"/>
          <p:cNvSpPr txBox="1">
            <a:spLocks noChangeArrowheads="1"/>
          </p:cNvSpPr>
          <p:nvPr/>
        </p:nvSpPr>
        <p:spPr bwMode="auto">
          <a:xfrm>
            <a:off x="-36512" y="6577607"/>
            <a:ext cx="8286749" cy="276999"/>
          </a:xfrm>
          <a:prstGeom prst="rect">
            <a:avLst/>
          </a:prstGeom>
          <a:noFill/>
          <a:ln w="9525">
            <a:noFill/>
            <a:miter lim="800000"/>
            <a:headEnd/>
            <a:tailEnd/>
          </a:ln>
        </p:spPr>
        <p:txBody>
          <a:bodyPr>
            <a:spAutoFit/>
          </a:bodyPr>
          <a:lstStyle/>
          <a:p>
            <a:r>
              <a:rPr lang="en-GB" sz="1200" dirty="0"/>
              <a:t>Source: </a:t>
            </a:r>
            <a:r>
              <a:rPr lang="en-GB" sz="1200" dirty="0" smtClean="0"/>
              <a:t>Addressing </a:t>
            </a:r>
            <a:r>
              <a:rPr lang="en-GB" sz="1200" dirty="0"/>
              <a:t>U</a:t>
            </a:r>
            <a:r>
              <a:rPr lang="en-GB" sz="1200" dirty="0" smtClean="0"/>
              <a:t>ndernutrition in External Assistance, Reference Document n°13</a:t>
            </a:r>
            <a:endParaRPr lang="en-GB" sz="1200" dirty="0"/>
          </a:p>
        </p:txBody>
      </p:sp>
      <p:sp>
        <p:nvSpPr>
          <p:cNvPr id="20" name="Titre 1"/>
          <p:cNvSpPr>
            <a:spLocks noGrp="1"/>
          </p:cNvSpPr>
          <p:nvPr>
            <p:ph type="title"/>
          </p:nvPr>
        </p:nvSpPr>
        <p:spPr>
          <a:xfrm>
            <a:off x="457200" y="275035"/>
            <a:ext cx="8229600" cy="796528"/>
          </a:xfrm>
        </p:spPr>
        <p:txBody>
          <a:bodyPr/>
          <a:lstStyle/>
          <a:p>
            <a:pPr>
              <a:defRPr/>
            </a:pPr>
            <a:r>
              <a:rPr lang="fr-FR" sz="3600" b="1" dirty="0" smtClean="0">
                <a:solidFill>
                  <a:schemeClr val="accent4">
                    <a:lumMod val="75000"/>
                    <a:alpha val="50000"/>
                  </a:schemeClr>
                </a:solidFill>
              </a:rPr>
              <a:t>Concepts and definitions</a:t>
            </a:r>
            <a:endParaRPr lang="fr-FR" sz="3600" b="1" dirty="0">
              <a:solidFill>
                <a:schemeClr val="accent4">
                  <a:lumMod val="75000"/>
                  <a:alpha val="50000"/>
                </a:schemeClr>
              </a:solidFill>
            </a:endParaRPr>
          </a:p>
        </p:txBody>
      </p:sp>
      <p:pic>
        <p:nvPicPr>
          <p:cNvPr id="29" name="Picture 28"/>
          <p:cNvPicPr>
            <a:picLocks noChangeAspect="1"/>
          </p:cNvPicPr>
          <p:nvPr/>
        </p:nvPicPr>
        <p:blipFill>
          <a:blip r:embed="rId3"/>
          <a:stretch>
            <a:fillRect/>
          </a:stretch>
        </p:blipFill>
        <p:spPr>
          <a:xfrm>
            <a:off x="2117452" y="1054280"/>
            <a:ext cx="6703020" cy="5511619"/>
          </a:xfrm>
          <a:prstGeom prst="rect">
            <a:avLst/>
          </a:prstGeom>
        </p:spPr>
      </p:pic>
      <p:sp>
        <p:nvSpPr>
          <p:cNvPr id="33" name="Oval 6"/>
          <p:cNvSpPr>
            <a:spLocks noChangeArrowheads="1"/>
          </p:cNvSpPr>
          <p:nvPr/>
        </p:nvSpPr>
        <p:spPr bwMode="auto">
          <a:xfrm>
            <a:off x="2772395" y="1197422"/>
            <a:ext cx="3239765" cy="792163"/>
          </a:xfrm>
          <a:prstGeom prst="ellipse">
            <a:avLst/>
          </a:prstGeom>
          <a:solidFill>
            <a:srgbClr val="FF9900">
              <a:alpha val="50000"/>
            </a:srgbClr>
          </a:solidFill>
          <a:ln w="9525">
            <a:solidFill>
              <a:srgbClr val="FF99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dirty="0" smtClean="0"/>
              <a:t>Stunting</a:t>
            </a:r>
            <a:endParaRPr lang="en-US" dirty="0"/>
          </a:p>
        </p:txBody>
      </p:sp>
      <p:sp>
        <p:nvSpPr>
          <p:cNvPr id="34" name="Oval 5"/>
          <p:cNvSpPr>
            <a:spLocks noChangeArrowheads="1"/>
          </p:cNvSpPr>
          <p:nvPr/>
        </p:nvSpPr>
        <p:spPr bwMode="auto">
          <a:xfrm>
            <a:off x="3491880" y="1196752"/>
            <a:ext cx="3672384" cy="792163"/>
          </a:xfrm>
          <a:prstGeom prst="ellipse">
            <a:avLst/>
          </a:prstGeom>
          <a:solidFill>
            <a:srgbClr val="8200B0">
              <a:alpha val="50000"/>
            </a:srgbClr>
          </a:solidFill>
          <a:ln w="9525">
            <a:solidFill>
              <a:srgbClr val="8200B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dirty="0" smtClean="0"/>
              <a:t>Wasting</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dissolv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1"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checkerboard(across)">
                                      <p:cBhvr>
                                        <p:cTn id="15" dur="500"/>
                                        <p:tgtEl>
                                          <p:spTgt spid="33"/>
                                        </p:tgtEl>
                                      </p:cBhvr>
                                    </p:animEffect>
                                  </p:childTnLst>
                                </p:cTn>
                              </p:par>
                              <p:par>
                                <p:cTn id="16" presetID="5" presetClass="entr" presetSubtype="10" fill="hold" grpId="1"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checkerboard(across)">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idx="1"/>
          </p:nvPr>
        </p:nvSpPr>
        <p:spPr>
          <a:xfrm>
            <a:off x="0" y="1607344"/>
            <a:ext cx="9144000" cy="5250656"/>
          </a:xfrm>
        </p:spPr>
        <p:txBody>
          <a:bodyPr>
            <a:normAutofit/>
          </a:bodyPr>
          <a:lstStyle/>
          <a:p>
            <a:pPr>
              <a:spcBef>
                <a:spcPts val="0"/>
              </a:spcBef>
              <a:buNone/>
              <a:defRPr/>
            </a:pPr>
            <a:endParaRPr lang="en-GB" sz="2300" b="1" dirty="0" smtClean="0"/>
          </a:p>
          <a:p>
            <a:pPr>
              <a:spcBef>
                <a:spcPts val="0"/>
              </a:spcBef>
              <a:spcAft>
                <a:spcPts val="0"/>
              </a:spcAft>
              <a:buFont typeface="Arial" charset="0"/>
              <a:buChar char="•"/>
              <a:defRPr/>
            </a:pPr>
            <a:r>
              <a:rPr lang="en-GB" sz="2300" b="1" dirty="0" smtClean="0"/>
              <a:t>Small for Gestational Age</a:t>
            </a:r>
            <a:r>
              <a:rPr lang="en-GB" sz="2300" dirty="0" smtClean="0"/>
              <a:t>: 32 million infants born every year representing 27% of all births in LMICs </a:t>
            </a:r>
            <a:r>
              <a:rPr lang="en-GB" sz="1400" dirty="0" smtClean="0"/>
              <a:t>(Lancet, 2013)</a:t>
            </a:r>
          </a:p>
          <a:p>
            <a:pPr>
              <a:spcBef>
                <a:spcPts val="0"/>
              </a:spcBef>
              <a:buNone/>
              <a:defRPr/>
            </a:pPr>
            <a:endParaRPr lang="en-GB" sz="2300" b="1" dirty="0"/>
          </a:p>
          <a:p>
            <a:pPr>
              <a:spcBef>
                <a:spcPts val="0"/>
              </a:spcBef>
              <a:spcAft>
                <a:spcPts val="0"/>
              </a:spcAft>
              <a:defRPr/>
            </a:pPr>
            <a:r>
              <a:rPr lang="en-GB" sz="2300" b="1" dirty="0" smtClean="0"/>
              <a:t>Low birth weight</a:t>
            </a:r>
            <a:r>
              <a:rPr lang="en-GB" sz="2300" dirty="0" smtClean="0"/>
              <a:t>: 19 </a:t>
            </a:r>
            <a:r>
              <a:rPr lang="en-GB" sz="2300" dirty="0"/>
              <a:t>million infants born </a:t>
            </a:r>
            <a:r>
              <a:rPr lang="en-GB" sz="2300" dirty="0" smtClean="0"/>
              <a:t>LBW every year representing 16% of all births in LMICs*  </a:t>
            </a:r>
            <a:r>
              <a:rPr lang="en-GB" sz="2300" dirty="0" smtClean="0">
                <a:solidFill>
                  <a:srgbClr val="0000FF"/>
                </a:solidFill>
              </a:rPr>
              <a:t>20% in Ethiopia (2011)</a:t>
            </a:r>
          </a:p>
          <a:p>
            <a:pPr marL="0" indent="0">
              <a:spcBef>
                <a:spcPts val="0"/>
              </a:spcBef>
              <a:spcAft>
                <a:spcPts val="0"/>
              </a:spcAft>
              <a:buNone/>
              <a:defRPr/>
            </a:pPr>
            <a:endParaRPr lang="en-GB" sz="2300" b="1" dirty="0"/>
          </a:p>
          <a:p>
            <a:pPr>
              <a:spcBef>
                <a:spcPts val="0"/>
              </a:spcBef>
              <a:buFont typeface="Times" charset="0"/>
              <a:buChar char="•"/>
              <a:defRPr/>
            </a:pPr>
            <a:r>
              <a:rPr lang="en-GB" sz="2300" b="1" dirty="0" smtClean="0"/>
              <a:t>Wasting: </a:t>
            </a:r>
            <a:r>
              <a:rPr lang="en-GB" sz="2300" dirty="0" smtClean="0"/>
              <a:t>52 million children under-five years (8%)*  </a:t>
            </a:r>
            <a:r>
              <a:rPr lang="en-GB" sz="2300" dirty="0" smtClean="0">
                <a:solidFill>
                  <a:srgbClr val="0000FF"/>
                </a:solidFill>
              </a:rPr>
              <a:t>10% in Ethiopia (2011)</a:t>
            </a:r>
          </a:p>
          <a:p>
            <a:pPr>
              <a:spcBef>
                <a:spcPts val="0"/>
              </a:spcBef>
              <a:buFont typeface="Arial" charset="0"/>
              <a:buNone/>
              <a:defRPr/>
            </a:pPr>
            <a:endParaRPr lang="en-GB" sz="2300" dirty="0" smtClean="0"/>
          </a:p>
          <a:p>
            <a:pPr>
              <a:spcBef>
                <a:spcPts val="0"/>
              </a:spcBef>
              <a:buFont typeface="Times" charset="0"/>
              <a:buChar char="•"/>
              <a:defRPr/>
            </a:pPr>
            <a:r>
              <a:rPr lang="en-GB" sz="2300" b="1" dirty="0" smtClean="0"/>
              <a:t>Stunting: </a:t>
            </a:r>
            <a:r>
              <a:rPr lang="en-GB" sz="2300" dirty="0" smtClean="0"/>
              <a:t>165 million children U5 (26%)*  </a:t>
            </a:r>
            <a:r>
              <a:rPr lang="en-GB" sz="2300" dirty="0" smtClean="0">
                <a:solidFill>
                  <a:srgbClr val="0000FF"/>
                </a:solidFill>
              </a:rPr>
              <a:t>44% in Ethiopia (2011)</a:t>
            </a:r>
          </a:p>
          <a:p>
            <a:pPr marL="0" indent="0">
              <a:spcBef>
                <a:spcPts val="0"/>
              </a:spcBef>
              <a:buNone/>
              <a:defRPr/>
            </a:pPr>
            <a:r>
              <a:rPr lang="en-GB" sz="2300" dirty="0" smtClean="0"/>
              <a:t>	</a:t>
            </a:r>
            <a:endParaRPr lang="en-GB" sz="2300" dirty="0"/>
          </a:p>
          <a:p>
            <a:pPr>
              <a:spcBef>
                <a:spcPts val="0"/>
              </a:spcBef>
              <a:buFont typeface="Times" charset="0"/>
              <a:buChar char="•"/>
              <a:defRPr/>
            </a:pPr>
            <a:r>
              <a:rPr lang="fr-FR" sz="2300" b="1" dirty="0" err="1" smtClean="0"/>
              <a:t>Overweight</a:t>
            </a:r>
            <a:r>
              <a:rPr lang="fr-FR" sz="2300" dirty="0"/>
              <a:t>: 43 million U5 (7%)</a:t>
            </a:r>
            <a:r>
              <a:rPr lang="fr-FR" sz="2300" dirty="0" smtClean="0"/>
              <a:t>*</a:t>
            </a:r>
          </a:p>
          <a:p>
            <a:pPr marL="0" indent="0">
              <a:spcBef>
                <a:spcPts val="0"/>
              </a:spcBef>
              <a:buNone/>
              <a:defRPr/>
            </a:pPr>
            <a:endParaRPr lang="en-GB" sz="2300" dirty="0"/>
          </a:p>
          <a:p>
            <a:pPr>
              <a:spcBef>
                <a:spcPts val="0"/>
              </a:spcBef>
              <a:buFont typeface="Times" charset="0"/>
              <a:buChar char="•"/>
              <a:defRPr/>
            </a:pPr>
            <a:endParaRPr lang="en-GB" sz="2300" dirty="0" smtClean="0"/>
          </a:p>
        </p:txBody>
      </p:sp>
      <p:sp>
        <p:nvSpPr>
          <p:cNvPr id="7" name="Titre 1"/>
          <p:cNvSpPr>
            <a:spLocks noGrp="1"/>
          </p:cNvSpPr>
          <p:nvPr>
            <p:ph type="title"/>
          </p:nvPr>
        </p:nvSpPr>
        <p:spPr>
          <a:xfrm>
            <a:off x="457200" y="275035"/>
            <a:ext cx="8229600" cy="796528"/>
          </a:xfrm>
        </p:spPr>
        <p:txBody>
          <a:bodyPr/>
          <a:lstStyle/>
          <a:p>
            <a:pPr>
              <a:defRPr/>
            </a:pPr>
            <a:r>
              <a:rPr lang="fr-FR" sz="3600" b="1" dirty="0" err="1" smtClean="0">
                <a:solidFill>
                  <a:schemeClr val="accent4">
                    <a:lumMod val="75000"/>
                  </a:schemeClr>
                </a:solidFill>
              </a:rPr>
              <a:t>Levels</a:t>
            </a:r>
            <a:r>
              <a:rPr lang="fr-FR" sz="3600" b="1" dirty="0" smtClean="0">
                <a:solidFill>
                  <a:schemeClr val="accent4">
                    <a:lumMod val="75000"/>
                  </a:schemeClr>
                </a:solidFill>
              </a:rPr>
              <a:t> of Undernutrition</a:t>
            </a:r>
            <a:endParaRPr lang="fr-FR" sz="3600" b="1" dirty="0">
              <a:solidFill>
                <a:schemeClr val="accent4">
                  <a:lumMod val="75000"/>
                </a:schemeClr>
              </a:solidFill>
            </a:endParaRPr>
          </a:p>
        </p:txBody>
      </p:sp>
      <p:sp>
        <p:nvSpPr>
          <p:cNvPr id="6" name="Rectangle 5"/>
          <p:cNvSpPr/>
          <p:nvPr/>
        </p:nvSpPr>
        <p:spPr>
          <a:xfrm>
            <a:off x="107504" y="6402814"/>
            <a:ext cx="6953267" cy="338554"/>
          </a:xfrm>
          <a:prstGeom prst="rect">
            <a:avLst/>
          </a:prstGeom>
        </p:spPr>
        <p:txBody>
          <a:bodyPr wrap="square">
            <a:spAutoFit/>
          </a:bodyPr>
          <a:lstStyle/>
          <a:p>
            <a:pPr>
              <a:defRPr/>
            </a:pPr>
            <a:r>
              <a:rPr lang="en-GB" sz="1600" dirty="0" smtClean="0">
                <a:latin typeface="+mj-lt"/>
              </a:rPr>
              <a:t>*Source: WHO/UNICEF/WORLD BANK 2012, data from 2011</a:t>
            </a:r>
            <a:endParaRPr lang="fr-FR" sz="1600" dirty="0">
              <a:latin typeface="+mj-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229600" cy="1143000"/>
          </a:xfrm>
        </p:spPr>
        <p:txBody>
          <a:bodyPr/>
          <a:lstStyle/>
          <a:p>
            <a:r>
              <a:rPr lang="en-GB" sz="2800" b="1" dirty="0" smtClean="0">
                <a:solidFill>
                  <a:schemeClr val="accent4"/>
                </a:solidFill>
              </a:rPr>
              <a:t>Stunting amongst children under five years of age</a:t>
            </a:r>
            <a:endParaRPr lang="en-GB" sz="2800" b="1" dirty="0">
              <a:solidFill>
                <a:schemeClr val="accent4"/>
              </a:solidFill>
            </a:endParaRPr>
          </a:p>
        </p:txBody>
      </p:sp>
      <p:pic>
        <p:nvPicPr>
          <p:cNvPr id="2050" name="Picture 2"/>
          <p:cNvPicPr>
            <a:picLocks noChangeAspect="1" noChangeArrowheads="1"/>
          </p:cNvPicPr>
          <p:nvPr/>
        </p:nvPicPr>
        <p:blipFill>
          <a:blip r:embed="rId2"/>
          <a:srcRect l="22745" t="14138" r="1452" b="5655"/>
          <a:stretch>
            <a:fillRect/>
          </a:stretch>
        </p:blipFill>
        <p:spPr bwMode="auto">
          <a:xfrm>
            <a:off x="611560" y="2625322"/>
            <a:ext cx="8244409" cy="2963918"/>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7092280" y="5661248"/>
            <a:ext cx="1751435" cy="857250"/>
          </a:xfrm>
          <a:prstGeom prst="rect">
            <a:avLst/>
          </a:prstGeom>
          <a:noFill/>
          <a:ln w="9525">
            <a:noFill/>
            <a:miter lim="800000"/>
            <a:headEnd/>
            <a:tailEnd/>
          </a:ln>
          <a:effectLst/>
        </p:spPr>
      </p:pic>
      <p:sp>
        <p:nvSpPr>
          <p:cNvPr id="8" name="Rectangle 7"/>
          <p:cNvSpPr/>
          <p:nvPr/>
        </p:nvSpPr>
        <p:spPr>
          <a:xfrm>
            <a:off x="107504" y="6453336"/>
            <a:ext cx="6953267" cy="276999"/>
          </a:xfrm>
          <a:prstGeom prst="rect">
            <a:avLst/>
          </a:prstGeom>
        </p:spPr>
        <p:txBody>
          <a:bodyPr wrap="square">
            <a:spAutoFit/>
          </a:bodyPr>
          <a:lstStyle/>
          <a:p>
            <a:pPr>
              <a:defRPr/>
            </a:pPr>
            <a:r>
              <a:rPr lang="en-GB" sz="1200" dirty="0" smtClean="0">
                <a:latin typeface="+mj-lt"/>
              </a:rPr>
              <a:t>Source: WHO/UNICEF/WORLD BANK 2012, data from 2011</a:t>
            </a:r>
            <a:endParaRPr lang="fr-FR" sz="1200" dirty="0">
              <a:latin typeface="+mj-lt"/>
            </a:endParaRPr>
          </a:p>
        </p:txBody>
      </p:sp>
      <p:sp>
        <p:nvSpPr>
          <p:cNvPr id="9" name="Rectangle 9"/>
          <p:cNvSpPr>
            <a:spLocks noChangeArrowheads="1"/>
          </p:cNvSpPr>
          <p:nvPr/>
        </p:nvSpPr>
        <p:spPr bwMode="auto">
          <a:xfrm>
            <a:off x="571472" y="1928802"/>
            <a:ext cx="8572528" cy="429816"/>
          </a:xfrm>
          <a:prstGeom prst="rect">
            <a:avLst/>
          </a:prstGeom>
          <a:noFill/>
          <a:ln w="9525">
            <a:noFill/>
            <a:miter lim="800000"/>
            <a:headEnd/>
            <a:tailEnd/>
          </a:ln>
          <a:effectLst/>
        </p:spPr>
        <p:txBody>
          <a:bodyPr/>
          <a:lstStyle/>
          <a:p>
            <a:pPr eaLnBrk="0" hangingPunct="0">
              <a:lnSpc>
                <a:spcPts val="2800"/>
              </a:lnSpc>
              <a:buFont typeface="Times" charset="0"/>
              <a:buNone/>
              <a:defRPr/>
            </a:pPr>
            <a:r>
              <a:rPr lang="fr-FR" sz="2400" dirty="0" smtClean="0">
                <a:solidFill>
                  <a:schemeClr val="accent2"/>
                </a:solidFill>
                <a:latin typeface="+mj-lt"/>
              </a:rPr>
              <a:t>&gt; 90% of </a:t>
            </a:r>
            <a:r>
              <a:rPr lang="fr-FR" sz="2400" dirty="0" err="1" smtClean="0">
                <a:solidFill>
                  <a:schemeClr val="accent2"/>
                </a:solidFill>
                <a:latin typeface="+mj-lt"/>
              </a:rPr>
              <a:t>stunted</a:t>
            </a:r>
            <a:r>
              <a:rPr lang="fr-FR" sz="2400" dirty="0" smtClean="0">
                <a:solidFill>
                  <a:schemeClr val="accent2"/>
                </a:solidFill>
                <a:latin typeface="+mj-lt"/>
              </a:rPr>
              <a:t> </a:t>
            </a:r>
            <a:r>
              <a:rPr lang="fr-FR" sz="2400" dirty="0" err="1" smtClean="0">
                <a:solidFill>
                  <a:schemeClr val="accent2"/>
                </a:solidFill>
                <a:latin typeface="+mj-lt"/>
              </a:rPr>
              <a:t>children</a:t>
            </a:r>
            <a:r>
              <a:rPr lang="fr-FR" sz="2400" dirty="0" smtClean="0">
                <a:solidFill>
                  <a:schemeClr val="accent2"/>
                </a:solidFill>
                <a:latin typeface="+mj-lt"/>
              </a:rPr>
              <a:t> live in </a:t>
            </a:r>
            <a:r>
              <a:rPr lang="fr-FR" sz="2400" dirty="0" err="1" smtClean="0">
                <a:solidFill>
                  <a:schemeClr val="accent2"/>
                </a:solidFill>
                <a:latin typeface="+mj-lt"/>
              </a:rPr>
              <a:t>Asia</a:t>
            </a:r>
            <a:r>
              <a:rPr lang="fr-FR" sz="2400" dirty="0" smtClean="0">
                <a:solidFill>
                  <a:schemeClr val="accent2"/>
                </a:solidFill>
                <a:latin typeface="+mj-lt"/>
              </a:rPr>
              <a:t> and </a:t>
            </a:r>
            <a:r>
              <a:rPr lang="fr-FR" sz="2400" dirty="0" err="1" smtClean="0">
                <a:solidFill>
                  <a:schemeClr val="accent2"/>
                </a:solidFill>
                <a:latin typeface="+mj-lt"/>
              </a:rPr>
              <a:t>Africa</a:t>
            </a:r>
            <a:endParaRPr lang="en-GB" sz="2400" dirty="0">
              <a:solidFill>
                <a:schemeClr val="accent2"/>
              </a:solidFill>
              <a:latin typeface="+mj-lt"/>
            </a:endParaRPr>
          </a:p>
        </p:txBody>
      </p:sp>
      <p:sp>
        <p:nvSpPr>
          <p:cNvPr id="3" name="Rectangle 2"/>
          <p:cNvSpPr/>
          <p:nvPr/>
        </p:nvSpPr>
        <p:spPr>
          <a:xfrm>
            <a:off x="1187624" y="260648"/>
            <a:ext cx="6408712" cy="646331"/>
          </a:xfrm>
          <a:prstGeom prst="rect">
            <a:avLst/>
          </a:prstGeom>
        </p:spPr>
        <p:txBody>
          <a:bodyPr wrap="square">
            <a:spAutoFit/>
          </a:bodyPr>
          <a:lstStyle/>
          <a:p>
            <a:pPr algn="ctr"/>
            <a:r>
              <a:rPr lang="fr-FR" sz="3600" b="1" dirty="0" err="1" smtClean="0">
                <a:solidFill>
                  <a:schemeClr val="accent4">
                    <a:lumMod val="75000"/>
                    <a:alpha val="50000"/>
                  </a:schemeClr>
                </a:solidFill>
              </a:rPr>
              <a:t>Levels</a:t>
            </a:r>
            <a:r>
              <a:rPr lang="fr-FR" sz="3600" b="1" dirty="0" smtClean="0">
                <a:solidFill>
                  <a:schemeClr val="accent4">
                    <a:lumMod val="75000"/>
                    <a:alpha val="50000"/>
                  </a:schemeClr>
                </a:solidFill>
              </a:rPr>
              <a:t> </a:t>
            </a:r>
            <a:r>
              <a:rPr lang="fr-FR" sz="3600" b="1" dirty="0">
                <a:solidFill>
                  <a:schemeClr val="accent4">
                    <a:lumMod val="75000"/>
                    <a:alpha val="50000"/>
                  </a:schemeClr>
                </a:solidFill>
              </a:rPr>
              <a:t>of Undernutrition</a:t>
            </a:r>
            <a:endParaRPr lang="en-GB" sz="3600" dirty="0">
              <a:solidFill>
                <a:schemeClr val="accent4">
                  <a:lumMod val="75000"/>
                  <a:alpha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11889</TotalTime>
  <Words>3448</Words>
  <Application>Microsoft Macintosh PowerPoint</Application>
  <PresentationFormat>On-screen Show (4:3)</PresentationFormat>
  <Paragraphs>512</Paragraphs>
  <Slides>48</Slides>
  <Notes>42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Presentation</vt:lpstr>
      <vt:lpstr>Concepts and definitions</vt:lpstr>
      <vt:lpstr>Concepts and definitions</vt:lpstr>
      <vt:lpstr>Concepts and definitions</vt:lpstr>
      <vt:lpstr>What can you say about  the nutritional status of these children?</vt:lpstr>
      <vt:lpstr>Concepts and definitions</vt:lpstr>
      <vt:lpstr>Levels of Undernutrition</vt:lpstr>
      <vt:lpstr>Stunting amongst children under five years of age</vt:lpstr>
      <vt:lpstr>Wasting amongst children under five years of age</vt:lpstr>
      <vt:lpstr>Global Stunting trends</vt:lpstr>
      <vt:lpstr>Consequences</vt:lpstr>
      <vt:lpstr>Consequences</vt:lpstr>
      <vt:lpstr>Consequences</vt:lpstr>
      <vt:lpstr>PowerPoint Presentation</vt:lpstr>
      <vt:lpstr>PowerPoint Presentation</vt:lpstr>
      <vt:lpstr>PowerPoint Presentation</vt:lpstr>
      <vt:lpstr>Programming Implications</vt:lpstr>
      <vt:lpstr>PowerPoint Presentation</vt:lpstr>
      <vt:lpstr>PowerPoint Presentation</vt:lpstr>
      <vt:lpstr>Framework for action to achieve optimum fœtal and child nutrition and development </vt:lpstr>
      <vt:lpstr>PowerPoint Presentation</vt:lpstr>
      <vt:lpstr>Example of a comprehensive nutrition strategy/policy</vt:lpstr>
      <vt:lpstr>PowerPoint Presentation</vt:lpstr>
      <vt:lpstr>PowerPoint Presentation</vt:lpstr>
      <vt:lpstr>PowerPoint Presentation</vt:lpstr>
      <vt:lpstr>PowerPoint Presentation</vt:lpstr>
      <vt:lpstr>PowerPoint Presentation</vt:lpstr>
      <vt:lpstr>Insufficient measure and understanding of agriculture contribution to nutrition </vt:lpstr>
      <vt:lpstr>PowerPoint Presentation</vt:lpstr>
      <vt:lpstr>PowerPoint Presentation</vt:lpstr>
      <vt:lpstr>PowerPoint Presentation</vt:lpstr>
      <vt:lpstr>The 2012 WHA Targets</vt:lpstr>
      <vt:lpstr>PowerPoint Presentation</vt:lpstr>
      <vt:lpstr>PowerPoint Presentation</vt:lpstr>
      <vt:lpstr>PowerPoint Presentation</vt:lpstr>
      <vt:lpstr>PowerPoint Presentation</vt:lpstr>
      <vt:lpstr>PowerPoint Presentation</vt:lpstr>
      <vt:lpstr>PowerPoint Presentation</vt:lpstr>
      <vt:lpstr>Entry points to improve nutrition through agriculture</vt:lpstr>
      <vt:lpstr>Examples</vt:lpstr>
      <vt:lpstr>Examples</vt:lpstr>
      <vt:lpstr>Examples</vt:lpstr>
      <vt:lpstr>Examples</vt:lpstr>
      <vt:lpstr>Examples</vt:lpstr>
      <vt:lpstr>Examples</vt:lpstr>
      <vt:lpstr>Outline</vt:lpstr>
      <vt:lpstr>Nutrition for Growth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Lola</dc:creator>
  <cp:lastModifiedBy>Nigel Nicholson</cp:lastModifiedBy>
  <cp:revision>350</cp:revision>
  <dcterms:created xsi:type="dcterms:W3CDTF">2011-01-15T12:09:40Z</dcterms:created>
  <dcterms:modified xsi:type="dcterms:W3CDTF">2014-07-01T15:54:27Z</dcterms:modified>
</cp:coreProperties>
</file>