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76" r:id="rId2"/>
    <p:sldId id="390" r:id="rId3"/>
    <p:sldId id="391" r:id="rId4"/>
    <p:sldId id="392" r:id="rId5"/>
    <p:sldId id="409" r:id="rId6"/>
    <p:sldId id="394" r:id="rId7"/>
    <p:sldId id="395" r:id="rId8"/>
    <p:sldId id="396" r:id="rId9"/>
    <p:sldId id="397" r:id="rId10"/>
    <p:sldId id="398" r:id="rId11"/>
    <p:sldId id="399" r:id="rId12"/>
    <p:sldId id="400" r:id="rId13"/>
    <p:sldId id="401" r:id="rId14"/>
    <p:sldId id="403" r:id="rId15"/>
    <p:sldId id="404" r:id="rId16"/>
    <p:sldId id="405" r:id="rId17"/>
    <p:sldId id="406" r:id="rId18"/>
    <p:sldId id="381" r:id="rId19"/>
    <p:sldId id="382" r:id="rId20"/>
    <p:sldId id="383" r:id="rId21"/>
    <p:sldId id="410" r:id="rId22"/>
    <p:sldId id="384" r:id="rId23"/>
    <p:sldId id="385" r:id="rId24"/>
    <p:sldId id="386" r:id="rId25"/>
    <p:sldId id="387" r:id="rId26"/>
    <p:sldId id="388" r:id="rId27"/>
    <p:sldId id="389" r:id="rId28"/>
    <p:sldId id="413" r:id="rId29"/>
    <p:sldId id="414" r:id="rId30"/>
    <p:sldId id="415" r:id="rId31"/>
    <p:sldId id="416" r:id="rId32"/>
    <p:sldId id="411" r:id="rId33"/>
    <p:sldId id="412" r:id="rId34"/>
    <p:sldId id="417" r:id="rId35"/>
    <p:sldId id="418" r:id="rId3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3871" autoAdjust="0"/>
  </p:normalViewPr>
  <p:slideViewPr>
    <p:cSldViewPr>
      <p:cViewPr varScale="1">
        <p:scale>
          <a:sx n="77" d="100"/>
          <a:sy n="77" d="100"/>
        </p:scale>
        <p:origin x="-20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628688DA-0F78-4E83-8CC3-46492685ADB3}" type="datetimeFigureOut">
              <a:rPr lang="en-GB"/>
              <a:pPr>
                <a:defRPr/>
              </a:pPr>
              <a:t>01/07/2014</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CCE89539-A7FF-4418-9018-94B0E4FF3C48}" type="slidenum">
              <a:rPr lang="en-GB"/>
              <a:pPr>
                <a:defRPr/>
              </a:pPr>
              <a:t>‹#›</a:t>
            </a:fld>
            <a:endParaRPr lang="en-GB"/>
          </a:p>
        </p:txBody>
      </p:sp>
    </p:spTree>
    <p:extLst>
      <p:ext uri="{BB962C8B-B14F-4D97-AF65-F5344CB8AC3E}">
        <p14:creationId xmlns:p14="http://schemas.microsoft.com/office/powerpoint/2010/main" val="24838602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C5095-0995-FF4C-A4F3-1ABC53E78CB1}" type="slidenum">
              <a:rPr lang="en-GB"/>
              <a:pPr/>
              <a:t>1</a:t>
            </a:fld>
            <a:endParaRPr lang="en-GB"/>
          </a:p>
        </p:txBody>
      </p:sp>
      <p:sp>
        <p:nvSpPr>
          <p:cNvPr id="100354" name="Rectangle 2"/>
          <p:cNvSpPr>
            <a:spLocks noGrp="1" noRot="1" noChangeAspect="1" noChangeArrowheads="1" noTextEdit="1"/>
          </p:cNvSpPr>
          <p:nvPr>
            <p:ph type="sldImg"/>
          </p:nvPr>
        </p:nvSpPr>
        <p:spPr>
          <a:xfrm>
            <a:off x="992188" y="768350"/>
            <a:ext cx="5114925" cy="3836988"/>
          </a:xfrm>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94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smtClean="0"/>
              <a:t>Sources: Lancet </a:t>
            </a:r>
            <a:r>
              <a:rPr lang="fr-FR" dirty="0" err="1" smtClean="0"/>
              <a:t>Series</a:t>
            </a:r>
            <a:r>
              <a:rPr lang="fr-FR" dirty="0" smtClean="0"/>
              <a:t> on Child and </a:t>
            </a:r>
            <a:r>
              <a:rPr lang="fr-FR" dirty="0" err="1" smtClean="0"/>
              <a:t>Maternal</a:t>
            </a:r>
            <a:r>
              <a:rPr lang="fr-FR" dirty="0" smtClean="0"/>
              <a:t> Nutrition, 2008 and 2013</a:t>
            </a:r>
          </a:p>
          <a:p>
            <a:r>
              <a:rPr lang="fr-FR" dirty="0" smtClean="0"/>
              <a:t>World </a:t>
            </a:r>
            <a:r>
              <a:rPr lang="fr-FR" dirty="0" err="1" smtClean="0"/>
              <a:t>Health</a:t>
            </a:r>
            <a:r>
              <a:rPr lang="fr-FR" dirty="0" smtClean="0"/>
              <a:t> </a:t>
            </a:r>
            <a:r>
              <a:rPr lang="fr-FR" dirty="0" err="1" smtClean="0"/>
              <a:t>now</a:t>
            </a:r>
            <a:r>
              <a:rPr lang="fr-FR" dirty="0" smtClean="0"/>
              <a:t> </a:t>
            </a:r>
            <a:r>
              <a:rPr lang="fr-FR" dirty="0" err="1" smtClean="0"/>
              <a:t>considers</a:t>
            </a:r>
            <a:r>
              <a:rPr lang="fr-FR" baseline="0" dirty="0" smtClean="0"/>
              <a:t> </a:t>
            </a:r>
            <a:r>
              <a:rPr lang="fr-FR" baseline="0" dirty="0" err="1" smtClean="0"/>
              <a:t>poor</a:t>
            </a:r>
            <a:r>
              <a:rPr lang="fr-FR" baseline="0" dirty="0" smtClean="0"/>
              <a:t> nutrition to </a:t>
            </a:r>
            <a:r>
              <a:rPr lang="fr-FR" baseline="0" dirty="0" err="1" smtClean="0"/>
              <a:t>be</a:t>
            </a:r>
            <a:r>
              <a:rPr lang="fr-FR" baseline="0" dirty="0" smtClean="0"/>
              <a:t> the single </a:t>
            </a:r>
            <a:r>
              <a:rPr lang="fr-FR" baseline="0" dirty="0" err="1" smtClean="0"/>
              <a:t>most</a:t>
            </a:r>
            <a:r>
              <a:rPr lang="fr-FR" baseline="0" dirty="0" smtClean="0"/>
              <a:t> important </a:t>
            </a:r>
            <a:r>
              <a:rPr lang="fr-FR" baseline="0" dirty="0" err="1" smtClean="0"/>
              <a:t>threat</a:t>
            </a:r>
            <a:r>
              <a:rPr lang="fr-FR" baseline="0" dirty="0" smtClean="0"/>
              <a:t> to global </a:t>
            </a:r>
            <a:r>
              <a:rPr lang="fr-FR" baseline="0" dirty="0" err="1" smtClean="0"/>
              <a:t>health</a:t>
            </a:r>
            <a:r>
              <a:rPr lang="fr-FR" baseline="0" dirty="0" smtClean="0"/>
              <a:t> </a:t>
            </a:r>
          </a:p>
          <a:p>
            <a:r>
              <a:rPr lang="fr-FR" baseline="0" dirty="0" smtClean="0"/>
              <a:t>In </a:t>
            </a:r>
            <a:r>
              <a:rPr lang="fr-FR" baseline="0" dirty="0" err="1" smtClean="0"/>
              <a:t>Ethiopia</a:t>
            </a:r>
            <a:r>
              <a:rPr lang="fr-FR" baseline="0" dirty="0" smtClean="0"/>
              <a:t> 51% of </a:t>
            </a:r>
            <a:r>
              <a:rPr lang="fr-FR" baseline="0" dirty="0" err="1" smtClean="0"/>
              <a:t>child</a:t>
            </a:r>
            <a:r>
              <a:rPr lang="fr-FR" baseline="0" dirty="0" smtClean="0"/>
              <a:t> </a:t>
            </a:r>
            <a:r>
              <a:rPr lang="fr-FR" baseline="0" dirty="0" err="1" smtClean="0"/>
              <a:t>mortality</a:t>
            </a:r>
            <a:r>
              <a:rPr lang="fr-FR" baseline="0" dirty="0" smtClean="0"/>
              <a:t> </a:t>
            </a:r>
            <a:r>
              <a:rPr lang="fr-FR" baseline="0" dirty="0" err="1" smtClean="0"/>
              <a:t>associated</a:t>
            </a:r>
            <a:r>
              <a:rPr lang="fr-FR" baseline="0" dirty="0" smtClean="0"/>
              <a:t> </a:t>
            </a:r>
            <a:r>
              <a:rPr lang="fr-FR" baseline="0" dirty="0" err="1" smtClean="0"/>
              <a:t>with</a:t>
            </a:r>
            <a:r>
              <a:rPr lang="fr-FR" baseline="0" dirty="0" smtClean="0"/>
              <a:t> </a:t>
            </a:r>
            <a:r>
              <a:rPr lang="fr-FR" baseline="0" dirty="0" err="1" smtClean="0"/>
              <a:t>undernutrition</a:t>
            </a:r>
            <a:r>
              <a:rPr lang="fr-FR" baseline="0" smtClean="0"/>
              <a:t> (NNP)</a:t>
            </a:r>
            <a:endParaRPr lang="fr-FR" dirty="0" smtClean="0"/>
          </a:p>
          <a:p>
            <a:r>
              <a:rPr lang="fr-FR" dirty="0" smtClean="0"/>
              <a:t>CLICK ILL HEALTH</a:t>
            </a:r>
          </a:p>
          <a:p>
            <a:r>
              <a:rPr lang="fr-FR" dirty="0" smtClean="0"/>
              <a:t>CLICK EDUCATION</a:t>
            </a:r>
            <a:endParaRPr lang="en-GB" dirty="0" smtClean="0"/>
          </a:p>
        </p:txBody>
      </p:sp>
      <p:sp>
        <p:nvSpPr>
          <p:cNvPr id="4" name="Espace réservé du numéro de diapositive 3"/>
          <p:cNvSpPr>
            <a:spLocks noGrp="1"/>
          </p:cNvSpPr>
          <p:nvPr>
            <p:ph type="sldNum" sz="quarter" idx="5"/>
          </p:nvPr>
        </p:nvSpPr>
        <p:spPr/>
        <p:txBody>
          <a:bodyPr/>
          <a:lstStyle/>
          <a:p>
            <a:pPr>
              <a:defRPr/>
            </a:pPr>
            <a:fld id="{682418DC-C450-455F-9C57-9B85501D1945}"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Sources: Lancet </a:t>
            </a:r>
            <a:r>
              <a:rPr lang="fr-FR" dirty="0" err="1" smtClean="0"/>
              <a:t>Series</a:t>
            </a:r>
            <a:r>
              <a:rPr lang="fr-FR" dirty="0" smtClean="0"/>
              <a:t> on Child and </a:t>
            </a:r>
            <a:r>
              <a:rPr lang="fr-FR" dirty="0" err="1" smtClean="0"/>
              <a:t>Maternal</a:t>
            </a:r>
            <a:r>
              <a:rPr lang="fr-FR" dirty="0" smtClean="0"/>
              <a:t> Nutrition, 2013</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ECONOMY</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POVERTY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12</a:t>
            </a:fld>
            <a:endParaRPr lang="en-GB"/>
          </a:p>
        </p:txBody>
      </p:sp>
    </p:spTree>
    <p:extLst>
      <p:ext uri="{BB962C8B-B14F-4D97-AF65-F5344CB8AC3E}">
        <p14:creationId xmlns:p14="http://schemas.microsoft.com/office/powerpoint/2010/main" val="418068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Sources: Lancet </a:t>
            </a:r>
            <a:r>
              <a:rPr lang="fr-FR" dirty="0" err="1" smtClean="0"/>
              <a:t>Series</a:t>
            </a:r>
            <a:r>
              <a:rPr lang="fr-FR" dirty="0" smtClean="0"/>
              <a:t> on Child and </a:t>
            </a:r>
            <a:r>
              <a:rPr lang="fr-FR" dirty="0" err="1" smtClean="0"/>
              <a:t>Maternal</a:t>
            </a:r>
            <a:r>
              <a:rPr lang="fr-FR" dirty="0" smtClean="0"/>
              <a:t> Nutrition, 2013</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ECONOMY</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CLICK POVERTY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13</a:t>
            </a:fld>
            <a:endParaRPr lang="en-GB"/>
          </a:p>
        </p:txBody>
      </p:sp>
    </p:spTree>
    <p:extLst>
      <p:ext uri="{BB962C8B-B14F-4D97-AF65-F5344CB8AC3E}">
        <p14:creationId xmlns:p14="http://schemas.microsoft.com/office/powerpoint/2010/main" val="418068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z="1200" b="0" dirty="0" smtClean="0">
                <a:solidFill>
                  <a:schemeClr val="accent2"/>
                </a:solidFill>
                <a:sym typeface="Wingdings" pitchFamily="2" charset="2"/>
              </a:rPr>
              <a:t>Implications: actions </a:t>
            </a:r>
            <a:r>
              <a:rPr lang="fr-FR" sz="1200" b="0" dirty="0" err="1" smtClean="0">
                <a:solidFill>
                  <a:schemeClr val="accent2"/>
                </a:solidFill>
                <a:sym typeface="Wingdings" pitchFamily="2" charset="2"/>
              </a:rPr>
              <a:t>at</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different</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levels</a:t>
            </a:r>
            <a:r>
              <a:rPr lang="fr-FR" sz="1200" b="0" dirty="0" smtClean="0">
                <a:solidFill>
                  <a:schemeClr val="accent2"/>
                </a:solidFill>
                <a:sym typeface="Wingdings" pitchFamily="2" charset="2"/>
              </a:rPr>
              <a:t> and </a:t>
            </a:r>
            <a:r>
              <a:rPr lang="fr-FR" sz="1200" b="0" dirty="0" err="1" smtClean="0">
                <a:solidFill>
                  <a:schemeClr val="accent2"/>
                </a:solidFill>
                <a:sym typeface="Wingdings" pitchFamily="2" charset="2"/>
              </a:rPr>
              <a:t>through</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several</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sectors</a:t>
            </a:r>
            <a:r>
              <a:rPr lang="fr-FR" sz="1200" b="0" dirty="0" smtClean="0">
                <a:solidFill>
                  <a:schemeClr val="accent2"/>
                </a:solidFill>
                <a:sym typeface="Wingdings" pitchFamily="2" charset="2"/>
              </a:rPr>
              <a:t>, </a:t>
            </a:r>
            <a:r>
              <a:rPr lang="fr-FR" sz="1200" b="0" dirty="0" err="1" smtClean="0">
                <a:solidFill>
                  <a:schemeClr val="accent2"/>
                </a:solidFill>
                <a:sym typeface="Wingdings" pitchFamily="2" charset="2"/>
              </a:rPr>
              <a:t>including</a:t>
            </a:r>
            <a:r>
              <a:rPr lang="fr-FR" sz="1200" b="0" dirty="0" smtClean="0">
                <a:solidFill>
                  <a:schemeClr val="accent2"/>
                </a:solidFill>
                <a:sym typeface="Wingdings" pitchFamily="2" charset="2"/>
              </a:rPr>
              <a:t> agriculture </a:t>
            </a:r>
            <a:endParaRPr lang="en-GB" b="0"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E64FD-B478-4D85-B932-5B89809C49A6}"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This shows the wide range of potential actors that need to become involved in efforts to reduce undernutrition</a:t>
            </a:r>
            <a:endParaRPr lang="en-GB" dirty="0" smtClean="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15</a:t>
            </a:fld>
            <a:endParaRPr lang="en-GB"/>
          </a:p>
        </p:txBody>
      </p:sp>
    </p:spTree>
    <p:extLst>
      <p:ext uri="{BB962C8B-B14F-4D97-AF65-F5344CB8AC3E}">
        <p14:creationId xmlns:p14="http://schemas.microsoft.com/office/powerpoint/2010/main" val="367413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Ethiopia there</a:t>
            </a:r>
            <a:r>
              <a:rPr lang="en-GB" baseline="0" dirty="0" smtClean="0"/>
              <a:t> are significant opportunities to integrate nutrition into the flagship programmes such as the PSNP, HABP (Household Asset Building Programme) and the AGP</a:t>
            </a:r>
            <a:endParaRPr lang="en-GB" dirty="0" smtClean="0"/>
          </a:p>
          <a:p>
            <a:r>
              <a:rPr lang="en-GB" dirty="0" smtClean="0"/>
              <a:t>CLICK NUTR-SENS</a:t>
            </a:r>
          </a:p>
          <a:p>
            <a:r>
              <a:rPr lang="en-GB" dirty="0" smtClean="0"/>
              <a:t>CLICK </a:t>
            </a:r>
            <a:r>
              <a:rPr lang="en-GB" dirty="0" err="1" smtClean="0"/>
              <a:t>Nutr-Sens</a:t>
            </a:r>
            <a:r>
              <a:rPr lang="en-GB" dirty="0" smtClean="0"/>
              <a:t> </a:t>
            </a:r>
            <a:r>
              <a:rPr lang="en-GB" dirty="0" err="1" smtClean="0"/>
              <a:t>Devt</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16</a:t>
            </a:fld>
            <a:endParaRPr lang="en-GB"/>
          </a:p>
        </p:txBody>
      </p:sp>
    </p:spTree>
    <p:extLst>
      <p:ext uri="{BB962C8B-B14F-4D97-AF65-F5344CB8AC3E}">
        <p14:creationId xmlns:p14="http://schemas.microsoft.com/office/powerpoint/2010/main" val="73987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a:t>
            </a:r>
          </a:p>
          <a:p>
            <a:r>
              <a:rPr lang="en-GB" dirty="0" smtClean="0"/>
              <a:t>If we want to make significant progress in reducing stunting, we NEED to work through nutrition-sensitive actions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without efforts to address the underlying  and basic causes of undernutrition, the global problem will not be resolved.</a:t>
            </a:r>
          </a:p>
          <a:p>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17</a:t>
            </a:fld>
            <a:endParaRPr lang="en-GB"/>
          </a:p>
        </p:txBody>
      </p:sp>
    </p:spTree>
    <p:extLst>
      <p:ext uri="{BB962C8B-B14F-4D97-AF65-F5344CB8AC3E}">
        <p14:creationId xmlns:p14="http://schemas.microsoft.com/office/powerpoint/2010/main" val="1067800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undernutrition affects</a:t>
            </a:r>
            <a:r>
              <a:rPr lang="en-GB" baseline="0" dirty="0" smtClean="0"/>
              <a:t> progress towards 3 other goals (2, 3 and 6)</a:t>
            </a:r>
          </a:p>
          <a:p>
            <a:endParaRPr lang="en-GB" dirty="0" smtClean="0"/>
          </a:p>
          <a:p>
            <a:r>
              <a:rPr lang="en-GB" dirty="0" smtClean="0"/>
              <a:t>For background information:</a:t>
            </a:r>
          </a:p>
          <a:p>
            <a:r>
              <a:rPr lang="en-GB" sz="1300" dirty="0"/>
              <a:t>Goal 1: Eradicate extreme poverty and hunger </a:t>
            </a:r>
          </a:p>
          <a:p>
            <a:r>
              <a:rPr lang="en-GB" sz="1300" dirty="0"/>
              <a:t>Goal 2: Achieve universal primary education </a:t>
            </a:r>
          </a:p>
          <a:p>
            <a:r>
              <a:rPr lang="en-GB" sz="1300" dirty="0"/>
              <a:t>Goal 3: Promote gender equality and empower women</a:t>
            </a:r>
          </a:p>
          <a:p>
            <a:r>
              <a:rPr lang="en-GB" sz="1300" dirty="0"/>
              <a:t>Goal 4: Reduce child mortality </a:t>
            </a:r>
          </a:p>
          <a:p>
            <a:r>
              <a:rPr lang="en-GB" sz="1300" dirty="0"/>
              <a:t>Goal 5: Improve maternal health </a:t>
            </a:r>
          </a:p>
          <a:p>
            <a:r>
              <a:rPr lang="en-GB" sz="1300" dirty="0"/>
              <a:t>Goal 6: Combat HIV/AIDS, malaria and other diseases </a:t>
            </a:r>
          </a:p>
          <a:p>
            <a:r>
              <a:rPr lang="en-GB" sz="1300" dirty="0"/>
              <a:t>Goal 7: Ensure environmental </a:t>
            </a:r>
          </a:p>
          <a:p>
            <a:r>
              <a:rPr lang="en-GB" sz="1300" dirty="0"/>
              <a:t>Goal 8: Develop a global partnership for development</a:t>
            </a:r>
          </a:p>
          <a:p>
            <a:endParaRPr lang="en-GB" dirty="0"/>
          </a:p>
        </p:txBody>
      </p:sp>
      <p:sp>
        <p:nvSpPr>
          <p:cNvPr id="4" name="Slide Number Placeholder 3"/>
          <p:cNvSpPr>
            <a:spLocks noGrp="1"/>
          </p:cNvSpPr>
          <p:nvPr>
            <p:ph type="sldNum" sz="quarter" idx="10"/>
          </p:nvPr>
        </p:nvSpPr>
        <p:spPr/>
        <p:txBody>
          <a:bodyPr/>
          <a:lstStyle/>
          <a:p>
            <a:fld id="{937D0015-70D3-0747-9B87-DDA5B0824919}" type="slidenum">
              <a:rPr lang="en-GB" smtClean="0"/>
              <a:t>19</a:t>
            </a:fld>
            <a:endParaRPr lang="en-GB"/>
          </a:p>
        </p:txBody>
      </p:sp>
    </p:spTree>
    <p:extLst>
      <p:ext uri="{BB962C8B-B14F-4D97-AF65-F5344CB8AC3E}">
        <p14:creationId xmlns:p14="http://schemas.microsoft.com/office/powerpoint/2010/main" val="179877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World Health Assembly is the governing body of WHO – made of all member states.</a:t>
            </a:r>
          </a:p>
          <a:p>
            <a:r>
              <a:rPr lang="en-GB" dirty="0" smtClean="0"/>
              <a:t>Last year, they</a:t>
            </a:r>
            <a:r>
              <a:rPr lang="en-GB" baseline="0" dirty="0" smtClean="0"/>
              <a:t> approved 6 new global targets for nutrition, to be achieved by 2025.</a:t>
            </a:r>
          </a:p>
          <a:p>
            <a:r>
              <a:rPr lang="en-GB" baseline="0" dirty="0" smtClean="0"/>
              <a:t>The EC’s commitments in nutrition are wholly in line with, and support of, these targets.</a:t>
            </a:r>
            <a:endParaRPr lang="en-GB" dirty="0"/>
          </a:p>
        </p:txBody>
      </p:sp>
      <p:sp>
        <p:nvSpPr>
          <p:cNvPr id="4" name="Slide Number Placeholder 3"/>
          <p:cNvSpPr>
            <a:spLocks noGrp="1"/>
          </p:cNvSpPr>
          <p:nvPr>
            <p:ph type="sldNum" sz="quarter" idx="10"/>
          </p:nvPr>
        </p:nvSpPr>
        <p:spPr/>
        <p:txBody>
          <a:bodyPr/>
          <a:lstStyle/>
          <a:p>
            <a:fld id="{937D0015-70D3-0747-9B87-DDA5B0824919}" type="slidenum">
              <a:rPr lang="en-GB" smtClean="0"/>
              <a:t>20</a:t>
            </a:fld>
            <a:endParaRPr lang="en-GB"/>
          </a:p>
        </p:txBody>
      </p:sp>
    </p:spTree>
    <p:extLst>
      <p:ext uri="{BB962C8B-B14F-4D97-AF65-F5344CB8AC3E}">
        <p14:creationId xmlns:p14="http://schemas.microsoft.com/office/powerpoint/2010/main" val="3414135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GB" dirty="0" smtClean="0">
                <a:latin typeface="Calibri" charset="0"/>
              </a:rPr>
              <a:t>Note: governments = national governments as well as donors.</a:t>
            </a:r>
          </a:p>
          <a:p>
            <a:pPr eaLnBrk="1" hangingPunct="1">
              <a:spcBef>
                <a:spcPct val="0"/>
              </a:spcBef>
            </a:pPr>
            <a:r>
              <a:rPr lang="en-GB" baseline="0" dirty="0" smtClean="0">
                <a:latin typeface="Calibri" charset="0"/>
              </a:rPr>
              <a:t>SUN is not a global pot of new money – it is trying to work with all relevant stakeholders to ensure that efforts are complementary (‘aligned’), and working towards the same purpose (as outlined by national nutrition plans) – and helping to catalyse new action and investments.</a:t>
            </a:r>
          </a:p>
          <a:p>
            <a:pPr defTabSz="495239" eaLnBrk="1" fontAlgn="auto" hangingPunct="1">
              <a:spcBef>
                <a:spcPct val="0"/>
              </a:spcBef>
              <a:spcAft>
                <a:spcPts val="0"/>
              </a:spcAft>
              <a:defRPr/>
            </a:pPr>
            <a:r>
              <a:rPr lang="en-GB" dirty="0" smtClean="0">
                <a:latin typeface="Calibri" charset="0"/>
              </a:rPr>
              <a:t>SUN’s central philosophy</a:t>
            </a:r>
            <a:r>
              <a:rPr lang="en-GB" baseline="0" dirty="0" smtClean="0">
                <a:latin typeface="Calibri" charset="0"/>
              </a:rPr>
              <a:t> is to follow the leadership of countries that have committed to tackling undernutrition.</a:t>
            </a:r>
          </a:p>
          <a:p>
            <a:pPr eaLnBrk="1" hangingPunct="1">
              <a:spcBef>
                <a:spcPct val="0"/>
              </a:spcBef>
            </a:pPr>
            <a:endParaRPr lang="en-GB" dirty="0">
              <a:latin typeface="Calibri" charset="0"/>
            </a:endParaRPr>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804763" indent="-309524" eaLnBrk="0" hangingPunct="0">
              <a:defRPr>
                <a:solidFill>
                  <a:schemeClr val="tx1"/>
                </a:solidFill>
                <a:latin typeface="Arial" charset="0"/>
                <a:ea typeface="Arial" charset="0"/>
                <a:cs typeface="Arial" charset="0"/>
              </a:defRPr>
            </a:lvl2pPr>
            <a:lvl3pPr marL="1238098" indent="-247620" eaLnBrk="0" hangingPunct="0">
              <a:defRPr>
                <a:solidFill>
                  <a:schemeClr val="tx1"/>
                </a:solidFill>
                <a:latin typeface="Arial" charset="0"/>
                <a:ea typeface="Arial" charset="0"/>
                <a:cs typeface="Arial" charset="0"/>
              </a:defRPr>
            </a:lvl3pPr>
            <a:lvl4pPr marL="1733337" indent="-247620" eaLnBrk="0" hangingPunct="0">
              <a:defRPr>
                <a:solidFill>
                  <a:schemeClr val="tx1"/>
                </a:solidFill>
                <a:latin typeface="Arial" charset="0"/>
                <a:ea typeface="Arial" charset="0"/>
                <a:cs typeface="Arial" charset="0"/>
              </a:defRPr>
            </a:lvl4pPr>
            <a:lvl5pPr marL="2228576" indent="-247620" eaLnBrk="0" hangingPunct="0">
              <a:defRPr>
                <a:solidFill>
                  <a:schemeClr val="tx1"/>
                </a:solidFill>
                <a:latin typeface="Arial" charset="0"/>
                <a:ea typeface="Arial" charset="0"/>
                <a:cs typeface="Arial" charset="0"/>
              </a:defRPr>
            </a:lvl5pPr>
            <a:lvl6pPr marL="2723815" indent="-247620" eaLnBrk="0" fontAlgn="base" hangingPunct="0">
              <a:spcBef>
                <a:spcPct val="0"/>
              </a:spcBef>
              <a:spcAft>
                <a:spcPct val="0"/>
              </a:spcAft>
              <a:defRPr>
                <a:solidFill>
                  <a:schemeClr val="tx1"/>
                </a:solidFill>
                <a:latin typeface="Arial" charset="0"/>
                <a:ea typeface="Arial" charset="0"/>
                <a:cs typeface="Arial" charset="0"/>
              </a:defRPr>
            </a:lvl6pPr>
            <a:lvl7pPr marL="3219054" indent="-247620" eaLnBrk="0" fontAlgn="base" hangingPunct="0">
              <a:spcBef>
                <a:spcPct val="0"/>
              </a:spcBef>
              <a:spcAft>
                <a:spcPct val="0"/>
              </a:spcAft>
              <a:defRPr>
                <a:solidFill>
                  <a:schemeClr val="tx1"/>
                </a:solidFill>
                <a:latin typeface="Arial" charset="0"/>
                <a:ea typeface="Arial" charset="0"/>
                <a:cs typeface="Arial" charset="0"/>
              </a:defRPr>
            </a:lvl7pPr>
            <a:lvl8pPr marL="3714293" indent="-247620" eaLnBrk="0" fontAlgn="base" hangingPunct="0">
              <a:spcBef>
                <a:spcPct val="0"/>
              </a:spcBef>
              <a:spcAft>
                <a:spcPct val="0"/>
              </a:spcAft>
              <a:defRPr>
                <a:solidFill>
                  <a:schemeClr val="tx1"/>
                </a:solidFill>
                <a:latin typeface="Arial" charset="0"/>
                <a:ea typeface="Arial" charset="0"/>
                <a:cs typeface="Arial" charset="0"/>
              </a:defRPr>
            </a:lvl8pPr>
            <a:lvl9pPr marL="4209532" indent="-24762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094FC4B-4F36-1E40-A5F8-B0C710FDBDFC}" type="slidenum">
              <a:rPr lang="en-GB">
                <a:latin typeface="Calibri" charset="0"/>
              </a:rPr>
              <a:pPr eaLnBrk="1" hangingPunct="1"/>
              <a:t>22</a:t>
            </a:fld>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43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Espace réservé du numéro de diapositive 3"/>
          <p:cNvSpPr>
            <a:spLocks noGrp="1"/>
          </p:cNvSpPr>
          <p:nvPr>
            <p:ph type="sldNum" sz="quarter" idx="5"/>
          </p:nvPr>
        </p:nvSpPr>
        <p:spPr/>
        <p:txBody>
          <a:bodyPr/>
          <a:lstStyle/>
          <a:p>
            <a:pPr>
              <a:defRPr/>
            </a:pPr>
            <a:fld id="{5D3ED94F-6740-442A-90D2-6DA1712AAC29}"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EC is actively</a:t>
            </a:r>
            <a:r>
              <a:rPr lang="en-GB" baseline="0" dirty="0" smtClean="0"/>
              <a:t> engaged in, and supporting the SUN movement through:-</a:t>
            </a:r>
          </a:p>
          <a:p>
            <a:r>
              <a:rPr lang="en-GB" baseline="0" dirty="0" smtClean="0"/>
              <a:t>Commissioner </a:t>
            </a:r>
            <a:r>
              <a:rPr lang="en-GB" baseline="0" dirty="0" err="1" smtClean="0"/>
              <a:t>Piebalg’s</a:t>
            </a:r>
            <a:r>
              <a:rPr lang="en-GB" baseline="0" dirty="0" smtClean="0"/>
              <a:t> membership of the SUN Lead Group</a:t>
            </a:r>
          </a:p>
          <a:p>
            <a:r>
              <a:rPr lang="en-GB" baseline="0" dirty="0" smtClean="0"/>
              <a:t>Participating in the Donor Network</a:t>
            </a:r>
          </a:p>
          <a:p>
            <a:r>
              <a:rPr lang="en-GB" baseline="0" dirty="0" smtClean="0"/>
              <a:t>And providing financial support the SUN Secretariat.</a:t>
            </a:r>
          </a:p>
          <a:p>
            <a:r>
              <a:rPr lang="en-GB" baseline="0" dirty="0" smtClean="0"/>
              <a:t>In Ethiopia, the State Minister of Health is the SUN Focal Point ….. The State Minister of Health chairs the National Nutrition Coordinating Body (NNCB) in Ethiopia</a:t>
            </a:r>
          </a:p>
          <a:p>
            <a:r>
              <a:rPr lang="en-GB" baseline="0" dirty="0" smtClean="0"/>
              <a:t>Other coordination mechanisms include: (</a:t>
            </a:r>
            <a:r>
              <a:rPr lang="en-GB" baseline="0" dirty="0" err="1" smtClean="0"/>
              <a:t>i</a:t>
            </a:r>
            <a:r>
              <a:rPr lang="en-GB" baseline="0" dirty="0" smtClean="0"/>
              <a:t>) health, population and nutrition group; and a sub-group of this: the nutrition development partners which works closely with the National Nutrition Technical Committee consisting of technical advisors in the various ministries</a:t>
            </a:r>
          </a:p>
          <a:p>
            <a:endParaRPr lang="en-GB" baseline="0" dirty="0" smtClean="0"/>
          </a:p>
          <a:p>
            <a:r>
              <a:rPr lang="en-GB" baseline="0" dirty="0" smtClean="0"/>
              <a:t>CLICK – in-country </a:t>
            </a:r>
            <a:r>
              <a:rPr lang="en-GB" baseline="0" dirty="0" err="1" smtClean="0"/>
              <a:t>structres</a:t>
            </a:r>
            <a:endParaRPr lang="en-GB" dirty="0"/>
          </a:p>
        </p:txBody>
      </p:sp>
      <p:sp>
        <p:nvSpPr>
          <p:cNvPr id="4" name="Slide Number Placeholder 3"/>
          <p:cNvSpPr>
            <a:spLocks noGrp="1"/>
          </p:cNvSpPr>
          <p:nvPr>
            <p:ph type="sldNum" sz="quarter" idx="10"/>
          </p:nvPr>
        </p:nvSpPr>
        <p:spPr/>
        <p:txBody>
          <a:bodyPr/>
          <a:lstStyle/>
          <a:p>
            <a:fld id="{937D0015-70D3-0747-9B87-DDA5B0824919}" type="slidenum">
              <a:rPr lang="en-GB" smtClean="0"/>
              <a:t>24</a:t>
            </a:fld>
            <a:endParaRPr lang="en-GB"/>
          </a:p>
        </p:txBody>
      </p:sp>
    </p:spTree>
    <p:extLst>
      <p:ext uri="{BB962C8B-B14F-4D97-AF65-F5344CB8AC3E}">
        <p14:creationId xmlns:p14="http://schemas.microsoft.com/office/powerpoint/2010/main" val="2233359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495239" eaLnBrk="1" fontAlgn="auto" hangingPunct="1">
              <a:spcBef>
                <a:spcPct val="0"/>
              </a:spcBef>
              <a:spcAft>
                <a:spcPts val="0"/>
              </a:spcAft>
              <a:defRPr/>
            </a:pPr>
            <a:r>
              <a:rPr lang="en-GB" noProof="0" dirty="0" smtClean="0">
                <a:latin typeface="Calibri" charset="0"/>
              </a:rPr>
              <a:t>The EC also</a:t>
            </a:r>
            <a:r>
              <a:rPr lang="en-GB" baseline="0" noProof="0" dirty="0" smtClean="0">
                <a:latin typeface="Calibri" charset="0"/>
              </a:rPr>
              <a:t> support SUN at country level – by being </a:t>
            </a:r>
            <a:r>
              <a:rPr lang="en-GB" noProof="0" dirty="0" smtClean="0">
                <a:latin typeface="Calibri" charset="0"/>
              </a:rPr>
              <a:t>convenor</a:t>
            </a:r>
            <a:r>
              <a:rPr lang="en-GB" baseline="0" noProof="0" dirty="0" smtClean="0">
                <a:latin typeface="Calibri" charset="0"/>
              </a:rPr>
              <a:t> or co-convenor in 5 SUN countries.</a:t>
            </a:r>
            <a:endParaRPr lang="en-GB" noProof="0" dirty="0" smtClean="0">
              <a:latin typeface="Calibri" charset="0"/>
            </a:endParaRPr>
          </a:p>
          <a:p>
            <a:pPr eaLnBrk="1" hangingPunct="1">
              <a:spcBef>
                <a:spcPct val="0"/>
              </a:spcBef>
            </a:pPr>
            <a:r>
              <a:rPr lang="en-GB" noProof="0" dirty="0" smtClean="0">
                <a:latin typeface="Calibri" charset="0"/>
              </a:rPr>
              <a:t>Only 29 of the 51 countries have donor convenors at present – this is a real challenge to country-level progress….</a:t>
            </a:r>
          </a:p>
          <a:p>
            <a:pPr eaLnBrk="1" hangingPunct="1">
              <a:buFont typeface="Arial" charset="0"/>
              <a:buNone/>
            </a:pPr>
            <a:r>
              <a:rPr lang="en-GB" sz="1300" b="1" dirty="0">
                <a:latin typeface="Calibri" charset="0"/>
              </a:rPr>
              <a:t>Principles of donor participation</a:t>
            </a:r>
          </a:p>
          <a:p>
            <a:pPr eaLnBrk="1" hangingPunct="1"/>
            <a:r>
              <a:rPr lang="en-GB" sz="1300" dirty="0">
                <a:latin typeface="Calibri" charset="0"/>
              </a:rPr>
              <a:t>	Strengthening country ownership and leadership</a:t>
            </a:r>
            <a:endParaRPr lang="en-GB" sz="400" dirty="0">
              <a:latin typeface="Calibri" charset="0"/>
            </a:endParaRPr>
          </a:p>
          <a:p>
            <a:pPr eaLnBrk="1" hangingPunct="1"/>
            <a:r>
              <a:rPr lang="en-GB" sz="1300" dirty="0">
                <a:latin typeface="Calibri" charset="0"/>
              </a:rPr>
              <a:t>	Focusing on results</a:t>
            </a:r>
          </a:p>
          <a:p>
            <a:pPr eaLnBrk="1" hangingPunct="1"/>
            <a:r>
              <a:rPr lang="en-GB" sz="1300" dirty="0">
                <a:latin typeface="Calibri" charset="0"/>
              </a:rPr>
              <a:t>	Adopting a multi-sectoral approach</a:t>
            </a:r>
          </a:p>
          <a:p>
            <a:pPr eaLnBrk="1" hangingPunct="1"/>
            <a:r>
              <a:rPr lang="en-GB" sz="1300" dirty="0">
                <a:latin typeface="Calibri" charset="0"/>
              </a:rPr>
              <a:t>	Focusing on effectiveness</a:t>
            </a:r>
          </a:p>
          <a:p>
            <a:pPr eaLnBrk="1" hangingPunct="1"/>
            <a:r>
              <a:rPr lang="en-GB" sz="1300" dirty="0">
                <a:latin typeface="Calibri" charset="0"/>
              </a:rPr>
              <a:t>	Fostering collaboration and inclusion</a:t>
            </a:r>
          </a:p>
          <a:p>
            <a:pPr eaLnBrk="1" hangingPunct="1"/>
            <a:r>
              <a:rPr lang="en-GB" sz="1300" dirty="0">
                <a:latin typeface="Calibri" charset="0"/>
              </a:rPr>
              <a:t>	Promoting accountability</a:t>
            </a:r>
          </a:p>
          <a:p>
            <a:pPr eaLnBrk="1" hangingPunct="1"/>
            <a:endParaRPr lang="en-GB" sz="1300" dirty="0">
              <a:latin typeface="Calibri" charset="0"/>
            </a:endParaRPr>
          </a:p>
          <a:p>
            <a:pPr eaLnBrk="1" hangingPunct="1"/>
            <a:r>
              <a:rPr lang="en-GB" sz="1300" dirty="0">
                <a:latin typeface="Calibri" charset="0"/>
              </a:rPr>
              <a:t>There will be an evaluation of SUN in 2015 to determine how effective it has been in galvanising national and international efforts towards successful reduction in undernutrition. In the meantime, there is a lot of work going on to build a strong M+E system that will allow us to be able to answer that question reliably. And the EC is deeply involved in trying to build stronger accountability in nutrition – alongside other donors, and more recently in the context of the Nutrition for Growth event.</a:t>
            </a:r>
          </a:p>
          <a:p>
            <a:pPr eaLnBrk="1" hangingPunct="1">
              <a:spcBef>
                <a:spcPct val="0"/>
              </a:spcBef>
            </a:pPr>
            <a:endParaRPr lang="en-GB" noProof="0" dirty="0" smtClean="0">
              <a:latin typeface="Calibri" charset="0"/>
            </a:endParaRPr>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804763" indent="-309524" eaLnBrk="0" hangingPunct="0">
              <a:defRPr>
                <a:solidFill>
                  <a:schemeClr val="tx1"/>
                </a:solidFill>
                <a:latin typeface="Arial" charset="0"/>
                <a:ea typeface="Arial" charset="0"/>
                <a:cs typeface="Arial" charset="0"/>
              </a:defRPr>
            </a:lvl2pPr>
            <a:lvl3pPr marL="1238098" indent="-247620" eaLnBrk="0" hangingPunct="0">
              <a:defRPr>
                <a:solidFill>
                  <a:schemeClr val="tx1"/>
                </a:solidFill>
                <a:latin typeface="Arial" charset="0"/>
                <a:ea typeface="Arial" charset="0"/>
                <a:cs typeface="Arial" charset="0"/>
              </a:defRPr>
            </a:lvl3pPr>
            <a:lvl4pPr marL="1733337" indent="-247620" eaLnBrk="0" hangingPunct="0">
              <a:defRPr>
                <a:solidFill>
                  <a:schemeClr val="tx1"/>
                </a:solidFill>
                <a:latin typeface="Arial" charset="0"/>
                <a:ea typeface="Arial" charset="0"/>
                <a:cs typeface="Arial" charset="0"/>
              </a:defRPr>
            </a:lvl4pPr>
            <a:lvl5pPr marL="2228576" indent="-247620" eaLnBrk="0" hangingPunct="0">
              <a:defRPr>
                <a:solidFill>
                  <a:schemeClr val="tx1"/>
                </a:solidFill>
                <a:latin typeface="Arial" charset="0"/>
                <a:ea typeface="Arial" charset="0"/>
                <a:cs typeface="Arial" charset="0"/>
              </a:defRPr>
            </a:lvl5pPr>
            <a:lvl6pPr marL="2723815" indent="-247620" eaLnBrk="0" fontAlgn="base" hangingPunct="0">
              <a:spcBef>
                <a:spcPct val="0"/>
              </a:spcBef>
              <a:spcAft>
                <a:spcPct val="0"/>
              </a:spcAft>
              <a:defRPr>
                <a:solidFill>
                  <a:schemeClr val="tx1"/>
                </a:solidFill>
                <a:latin typeface="Arial" charset="0"/>
                <a:ea typeface="Arial" charset="0"/>
                <a:cs typeface="Arial" charset="0"/>
              </a:defRPr>
            </a:lvl6pPr>
            <a:lvl7pPr marL="3219054" indent="-247620" eaLnBrk="0" fontAlgn="base" hangingPunct="0">
              <a:spcBef>
                <a:spcPct val="0"/>
              </a:spcBef>
              <a:spcAft>
                <a:spcPct val="0"/>
              </a:spcAft>
              <a:defRPr>
                <a:solidFill>
                  <a:schemeClr val="tx1"/>
                </a:solidFill>
                <a:latin typeface="Arial" charset="0"/>
                <a:ea typeface="Arial" charset="0"/>
                <a:cs typeface="Arial" charset="0"/>
              </a:defRPr>
            </a:lvl7pPr>
            <a:lvl8pPr marL="3714293" indent="-247620" eaLnBrk="0" fontAlgn="base" hangingPunct="0">
              <a:spcBef>
                <a:spcPct val="0"/>
              </a:spcBef>
              <a:spcAft>
                <a:spcPct val="0"/>
              </a:spcAft>
              <a:defRPr>
                <a:solidFill>
                  <a:schemeClr val="tx1"/>
                </a:solidFill>
                <a:latin typeface="Arial" charset="0"/>
                <a:ea typeface="Arial" charset="0"/>
                <a:cs typeface="Arial" charset="0"/>
              </a:defRPr>
            </a:lvl8pPr>
            <a:lvl9pPr marL="4209532" indent="-24762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4CEE90-80F3-C449-BE8C-8243D928ED98}" type="slidenum">
              <a:rPr lang="en-GB">
                <a:latin typeface="Calibri" charset="0"/>
              </a:rPr>
              <a:pPr eaLnBrk="1" hangingPunct="1"/>
              <a:t>25</a:t>
            </a:fld>
            <a:endParaRPr lang="en-GB">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June 2013, the governments</a:t>
            </a:r>
            <a:r>
              <a:rPr lang="en-GB" baseline="0" dirty="0" smtClean="0"/>
              <a:t> of the UK and Brazil, together with CIFF (the Children's Investment fund Foundation) co-hosted a high-level meeting: </a:t>
            </a:r>
            <a:r>
              <a:rPr lang="en-GB" sz="1300" i="1" dirty="0"/>
              <a:t>Nutrition for Growth: Beating Hunger through Business and Science.</a:t>
            </a:r>
            <a:endParaRPr lang="en-GB" sz="1300" dirty="0"/>
          </a:p>
          <a:p>
            <a:pPr defTabSz="495239" eaLnBrk="1" fontAlgn="auto" hangingPunct="1">
              <a:spcBef>
                <a:spcPts val="0"/>
              </a:spcBef>
              <a:spcAft>
                <a:spcPts val="0"/>
              </a:spcAft>
              <a:defRPr/>
            </a:pPr>
            <a:r>
              <a:rPr lang="en-GB" i="0" dirty="0" smtClean="0"/>
              <a:t>The Compact was endorsed by 94 stakeholders, including 19 donors and development agencies.</a:t>
            </a:r>
          </a:p>
          <a:p>
            <a:pPr defTabSz="495239" eaLnBrk="1" fontAlgn="auto" hangingPunct="1">
              <a:spcBef>
                <a:spcPts val="0"/>
              </a:spcBef>
              <a:spcAft>
                <a:spcPts val="0"/>
              </a:spcAft>
              <a:defRPr/>
            </a:pPr>
            <a:r>
              <a:rPr lang="en-GB" i="0" dirty="0" smtClean="0"/>
              <a:t>&gt;&gt;&gt; </a:t>
            </a:r>
            <a:r>
              <a:rPr lang="en-GB" sz="1300" dirty="0"/>
              <a:t>new commitments of up to GBP </a:t>
            </a:r>
            <a:r>
              <a:rPr lang="en-GB" sz="1300" b="1" dirty="0"/>
              <a:t>£2.7 billion </a:t>
            </a:r>
            <a:r>
              <a:rPr lang="en-GB" sz="1300" dirty="0"/>
              <a:t>(USD $4.15 billion) to tackle undernutrition up to 2020.</a:t>
            </a:r>
          </a:p>
          <a:p>
            <a:pPr defTabSz="495239" eaLnBrk="1" fontAlgn="auto" hangingPunct="1">
              <a:spcBef>
                <a:spcPts val="0"/>
              </a:spcBef>
              <a:spcAft>
                <a:spcPts val="0"/>
              </a:spcAft>
              <a:defRPr/>
            </a:pPr>
            <a:r>
              <a:rPr lang="en-GB" sz="1300" dirty="0"/>
              <a:t>Commissioner </a:t>
            </a:r>
            <a:r>
              <a:rPr lang="en-GB" sz="1300" dirty="0" err="1"/>
              <a:t>Piebalgs</a:t>
            </a:r>
            <a:r>
              <a:rPr lang="en-GB" sz="1300" dirty="0"/>
              <a:t> announced that the EU would spend €3.5 billion between 2014-2020 on improving nutrition.</a:t>
            </a:r>
          </a:p>
          <a:p>
            <a:pPr defTabSz="495239" eaLnBrk="1" fontAlgn="auto" hangingPunct="1">
              <a:spcBef>
                <a:spcPts val="0"/>
              </a:spcBef>
              <a:spcAft>
                <a:spcPts val="0"/>
              </a:spcAft>
              <a:defRPr/>
            </a:pPr>
            <a:r>
              <a:rPr lang="en-GB" sz="1300" dirty="0"/>
              <a:t>The June event also resulted in a commitment to Launch an </a:t>
            </a:r>
            <a:r>
              <a:rPr lang="en-GB" sz="1300" b="1" dirty="0"/>
              <a:t>annual </a:t>
            </a:r>
            <a:r>
              <a:rPr lang="en-GB" sz="1300" b="1" dirty="0" smtClean="0"/>
              <a:t>Global Nutrition </a:t>
            </a:r>
            <a:r>
              <a:rPr lang="en-GB" sz="1300" b="1" dirty="0"/>
              <a:t>Report </a:t>
            </a:r>
            <a:r>
              <a:rPr lang="en-GB" sz="1300" dirty="0" smtClean="0"/>
              <a:t>from </a:t>
            </a:r>
            <a:r>
              <a:rPr lang="en-GB" sz="1300" dirty="0"/>
              <a:t>2014. How this will work, in terms of data required, organisation, and production, is under discussion currently, and the EC is very closely involved with regard to supporting countries to produce reliable and relevant data.</a:t>
            </a:r>
            <a:endParaRPr lang="en-GB" i="0" dirty="0"/>
          </a:p>
        </p:txBody>
      </p:sp>
      <p:sp>
        <p:nvSpPr>
          <p:cNvPr id="4" name="Slide Number Placeholder 3"/>
          <p:cNvSpPr>
            <a:spLocks noGrp="1"/>
          </p:cNvSpPr>
          <p:nvPr>
            <p:ph type="sldNum" sz="quarter" idx="10"/>
          </p:nvPr>
        </p:nvSpPr>
        <p:spPr/>
        <p:txBody>
          <a:bodyPr/>
          <a:lstStyle/>
          <a:p>
            <a:fld id="{937D0015-70D3-0747-9B87-DDA5B0824919}" type="slidenum">
              <a:rPr lang="en-GB" smtClean="0"/>
              <a:t>26</a:t>
            </a:fld>
            <a:endParaRPr lang="en-GB"/>
          </a:p>
        </p:txBody>
      </p:sp>
    </p:spTree>
    <p:extLst>
      <p:ext uri="{BB962C8B-B14F-4D97-AF65-F5344CB8AC3E}">
        <p14:creationId xmlns:p14="http://schemas.microsoft.com/office/powerpoint/2010/main" val="124544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International Conference in Nutrition – the first was in 1992;</a:t>
            </a:r>
            <a:r>
              <a:rPr lang="en-GB" baseline="0" dirty="0" smtClean="0"/>
              <a:t> this is the 2</a:t>
            </a:r>
            <a:r>
              <a:rPr lang="en-GB" baseline="30000" dirty="0" smtClean="0"/>
              <a:t>nd</a:t>
            </a:r>
            <a:r>
              <a:rPr lang="en-GB" baseline="0" dirty="0" smtClean="0"/>
              <a:t>. Big news.</a:t>
            </a:r>
          </a:p>
          <a:p>
            <a:r>
              <a:rPr lang="en-GB" baseline="0" dirty="0" smtClean="0"/>
              <a:t>19-21 Nov, in Rome (FAO)</a:t>
            </a:r>
          </a:p>
          <a:p>
            <a:r>
              <a:rPr lang="en-GB" baseline="0" dirty="0" smtClean="0"/>
              <a:t>Global Nutrition Report will be announced there (in November)</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27</a:t>
            </a:fld>
            <a:endParaRPr lang="en-GB"/>
          </a:p>
        </p:txBody>
      </p:sp>
    </p:spTree>
    <p:extLst>
      <p:ext uri="{BB962C8B-B14F-4D97-AF65-F5344CB8AC3E}">
        <p14:creationId xmlns:p14="http://schemas.microsoft.com/office/powerpoint/2010/main" val="381970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Agriculture and food security:</a:t>
            </a:r>
          </a:p>
          <a:p>
            <a:pPr marL="185715" indent="-185715">
              <a:buFont typeface="Arial"/>
              <a:buChar char="•"/>
            </a:pPr>
            <a:r>
              <a:rPr lang="en-US" dirty="0" smtClean="0"/>
              <a:t>Increase purchasing power of women</a:t>
            </a:r>
          </a:p>
          <a:p>
            <a:pPr marL="185715" indent="-185715">
              <a:buFont typeface="Arial"/>
              <a:buChar char="•"/>
            </a:pPr>
            <a:r>
              <a:rPr lang="en-US" dirty="0" smtClean="0"/>
              <a:t>Increase access to nutritional foods for women, adolescent girls and children</a:t>
            </a:r>
          </a:p>
          <a:p>
            <a:pPr marL="185715" indent="-185715">
              <a:buFont typeface="Arial"/>
              <a:buChar char="•"/>
            </a:pPr>
            <a:r>
              <a:rPr lang="en-US" dirty="0" smtClean="0"/>
              <a:t>Improving diets of women, adolescent girls and children</a:t>
            </a:r>
            <a:endParaRPr lang="en-US" dirty="0"/>
          </a:p>
        </p:txBody>
      </p:sp>
      <p:sp>
        <p:nvSpPr>
          <p:cNvPr id="4" name="Slide Number Placeholder 3"/>
          <p:cNvSpPr>
            <a:spLocks noGrp="1"/>
          </p:cNvSpPr>
          <p:nvPr>
            <p:ph type="sldNum" sz="quarter" idx="10"/>
          </p:nvPr>
        </p:nvSpPr>
        <p:spPr/>
        <p:txBody>
          <a:bodyPr/>
          <a:lstStyle/>
          <a:p>
            <a:fld id="{BFC27A4A-781D-48E3-881F-28CA22900404}" type="slidenum">
              <a:rPr lang="en-GB" smtClean="0"/>
              <a:pPr/>
              <a:t>30</a:t>
            </a:fld>
            <a:endParaRPr lang="en-GB"/>
          </a:p>
        </p:txBody>
      </p:sp>
    </p:spTree>
    <p:extLst>
      <p:ext uri="{BB962C8B-B14F-4D97-AF65-F5344CB8AC3E}">
        <p14:creationId xmlns:p14="http://schemas.microsoft.com/office/powerpoint/2010/main" val="2032387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a:t>
            </a:r>
            <a:r>
              <a:rPr lang="en-US" baseline="0" dirty="0" smtClean="0"/>
              <a:t>  under SO1 emphasis on capacity building, information systems, interventions to prevent and treat malnutrition and operational research to generate evidence.  Under SO2 strengthen nutrition governance and debate on emerging issues affecting malnutrition</a:t>
            </a:r>
            <a:endParaRPr lang="en-US" dirty="0" smtClean="0"/>
          </a:p>
        </p:txBody>
      </p:sp>
      <p:sp>
        <p:nvSpPr>
          <p:cNvPr id="4" name="Slide Number Placeholder 3"/>
          <p:cNvSpPr>
            <a:spLocks noGrp="1"/>
          </p:cNvSpPr>
          <p:nvPr>
            <p:ph type="sldNum" sz="quarter" idx="10"/>
          </p:nvPr>
        </p:nvSpPr>
        <p:spPr/>
        <p:txBody>
          <a:bodyPr/>
          <a:lstStyle/>
          <a:p>
            <a:fld id="{BFC27A4A-781D-48E3-881F-28CA22900404}" type="slidenum">
              <a:rPr lang="en-GB" smtClean="0"/>
              <a:pPr/>
              <a:t>31</a:t>
            </a:fld>
            <a:endParaRPr lang="en-GB"/>
          </a:p>
        </p:txBody>
      </p:sp>
    </p:spTree>
    <p:extLst>
      <p:ext uri="{BB962C8B-B14F-4D97-AF65-F5344CB8AC3E}">
        <p14:creationId xmlns:p14="http://schemas.microsoft.com/office/powerpoint/2010/main" val="203238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53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GB" dirty="0" smtClean="0"/>
              <a:t>CLICK FOR</a:t>
            </a:r>
            <a:r>
              <a:rPr lang="en-GB" baseline="0" dirty="0" smtClean="0"/>
              <a:t> NUTRIENTS</a:t>
            </a:r>
          </a:p>
          <a:p>
            <a:r>
              <a:rPr lang="en-GB" baseline="0" dirty="0" smtClean="0"/>
              <a:t>Missing: water, fibre</a:t>
            </a:r>
            <a:endParaRPr lang="en-GB" dirty="0" smtClean="0"/>
          </a:p>
        </p:txBody>
      </p:sp>
      <p:sp>
        <p:nvSpPr>
          <p:cNvPr id="4" name="Espace réservé du numéro de diapositive 3"/>
          <p:cNvSpPr>
            <a:spLocks noGrp="1"/>
          </p:cNvSpPr>
          <p:nvPr>
            <p:ph type="sldNum" sz="quarter" idx="5"/>
          </p:nvPr>
        </p:nvSpPr>
        <p:spPr/>
        <p:txBody>
          <a:bodyPr/>
          <a:lstStyle/>
          <a:p>
            <a:pPr>
              <a:defRPr/>
            </a:pPr>
            <a:fld id="{392DA819-E214-40B8-B05A-0A4AA5B61AE7}"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Micronutrient deficiencies relate to mineral and vitamin deficiencies</a:t>
            </a:r>
            <a:endParaRPr lang="en-US"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4</a:t>
            </a:fld>
            <a:endParaRPr lang="en-GB"/>
          </a:p>
        </p:txBody>
      </p:sp>
    </p:spTree>
    <p:extLst>
      <p:ext uri="{BB962C8B-B14F-4D97-AF65-F5344CB8AC3E}">
        <p14:creationId xmlns:p14="http://schemas.microsoft.com/office/powerpoint/2010/main" val="220567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Each of these children is 3 years old. </a:t>
            </a:r>
            <a:r>
              <a:rPr lang="en-GB" sz="1200" kern="1200" dirty="0" err="1" smtClean="0">
                <a:solidFill>
                  <a:schemeClr val="tx1"/>
                </a:solidFill>
                <a:latin typeface="+mn-lt"/>
                <a:ea typeface="+mn-ea"/>
                <a:cs typeface="+mn-cs"/>
              </a:rPr>
              <a:t>Roshani</a:t>
            </a:r>
            <a:r>
              <a:rPr lang="en-GB" sz="1200" kern="1200" dirty="0" smtClean="0">
                <a:solidFill>
                  <a:schemeClr val="tx1"/>
                </a:solidFill>
                <a:latin typeface="+mn-lt"/>
                <a:ea typeface="+mn-ea"/>
                <a:cs typeface="+mn-cs"/>
              </a:rPr>
              <a:t> on the left is 16cm shorter than </a:t>
            </a:r>
            <a:r>
              <a:rPr lang="en-GB" sz="1200" kern="1200" dirty="0" err="1" smtClean="0">
                <a:solidFill>
                  <a:schemeClr val="tx1"/>
                </a:solidFill>
                <a:latin typeface="+mn-lt"/>
                <a:ea typeface="+mn-ea"/>
                <a:cs typeface="+mn-cs"/>
              </a:rPr>
              <a:t>Sonam</a:t>
            </a:r>
            <a:r>
              <a:rPr lang="en-GB" sz="1200" kern="1200" dirty="0" smtClean="0">
                <a:solidFill>
                  <a:schemeClr val="tx1"/>
                </a:solidFill>
                <a:latin typeface="+mn-lt"/>
                <a:ea typeface="+mn-ea"/>
                <a:cs typeface="+mn-cs"/>
              </a:rPr>
              <a:t> on the right and the chances of </a:t>
            </a:r>
            <a:r>
              <a:rPr lang="en-GB" sz="1200" kern="1200" dirty="0" err="1" smtClean="0">
                <a:solidFill>
                  <a:schemeClr val="tx1"/>
                </a:solidFill>
                <a:latin typeface="+mn-lt"/>
                <a:ea typeface="+mn-ea"/>
                <a:cs typeface="+mn-cs"/>
              </a:rPr>
              <a:t>Roshani</a:t>
            </a:r>
            <a:r>
              <a:rPr lang="en-GB" sz="1200" kern="1200" dirty="0" smtClean="0">
                <a:solidFill>
                  <a:schemeClr val="tx1"/>
                </a:solidFill>
                <a:latin typeface="+mn-lt"/>
                <a:ea typeface="+mn-ea"/>
                <a:cs typeface="+mn-cs"/>
              </a:rPr>
              <a:t> being this short naturally is less than 3 in 100.</a:t>
            </a:r>
          </a:p>
          <a:p>
            <a:r>
              <a:rPr lang="en-GB" sz="1200" kern="1200" dirty="0" smtClean="0">
                <a:solidFill>
                  <a:schemeClr val="tx1"/>
                </a:solidFill>
                <a:latin typeface="+mn-lt"/>
                <a:ea typeface="+mn-ea"/>
                <a:cs typeface="+mn-cs"/>
              </a:rPr>
              <a:t>The point is that nutrition</a:t>
            </a:r>
            <a:r>
              <a:rPr lang="en-GB" sz="1200" kern="1200" baseline="0" dirty="0" smtClean="0">
                <a:solidFill>
                  <a:schemeClr val="tx1"/>
                </a:solidFill>
                <a:latin typeface="+mn-lt"/>
                <a:ea typeface="+mn-ea"/>
                <a:cs typeface="+mn-cs"/>
              </a:rPr>
              <a:t> and assessing the extent of undernutrition is not very obvious. We need to look for it to see it often (</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5</a:t>
            </a:fld>
            <a:endParaRPr lang="en-GB"/>
          </a:p>
        </p:txBody>
      </p:sp>
    </p:spTree>
    <p:extLst>
      <p:ext uri="{BB962C8B-B14F-4D97-AF65-F5344CB8AC3E}">
        <p14:creationId xmlns:p14="http://schemas.microsoft.com/office/powerpoint/2010/main" val="392465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74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GB" dirty="0" smtClean="0"/>
              <a:t>Other terms you might come across:</a:t>
            </a:r>
            <a:r>
              <a:rPr lang="en-GB" baseline="0" dirty="0" smtClean="0"/>
              <a:t> </a:t>
            </a:r>
          </a:p>
          <a:p>
            <a:r>
              <a:rPr lang="en-GB" baseline="0" dirty="0" smtClean="0"/>
              <a:t>	acute/chronic</a:t>
            </a:r>
            <a:br>
              <a:rPr lang="en-GB" baseline="0" dirty="0" smtClean="0"/>
            </a:br>
            <a:r>
              <a:rPr lang="en-GB" baseline="0" dirty="0" smtClean="0"/>
              <a:t>	GAM, SAM</a:t>
            </a:r>
          </a:p>
          <a:p>
            <a:r>
              <a:rPr lang="en-GB" baseline="0" dirty="0" smtClean="0"/>
              <a:t>	Marasmus / kwashiorkor	</a:t>
            </a:r>
          </a:p>
          <a:p>
            <a:endParaRPr lang="fr-FR" dirty="0" smtClean="0"/>
          </a:p>
          <a:p>
            <a:r>
              <a:rPr lang="fr-FR" dirty="0" smtClean="0"/>
              <a:t>CLICK</a:t>
            </a:r>
          </a:p>
          <a:p>
            <a:r>
              <a:rPr lang="fr-FR" dirty="0" smtClean="0"/>
              <a:t>In </a:t>
            </a:r>
            <a:r>
              <a:rPr lang="fr-FR" dirty="0" err="1" smtClean="0"/>
              <a:t>fact</a:t>
            </a:r>
            <a:r>
              <a:rPr lang="fr-FR" dirty="0" smtClean="0"/>
              <a:t>, </a:t>
            </a:r>
            <a:r>
              <a:rPr lang="fr-FR" dirty="0" err="1" smtClean="0"/>
              <a:t>these</a:t>
            </a:r>
            <a:r>
              <a:rPr lang="fr-FR" dirty="0" smtClean="0"/>
              <a:t> </a:t>
            </a:r>
            <a:r>
              <a:rPr lang="fr-FR" dirty="0" err="1" smtClean="0"/>
              <a:t>categories</a:t>
            </a:r>
            <a:r>
              <a:rPr lang="fr-FR" dirty="0" smtClean="0"/>
              <a:t> </a:t>
            </a:r>
            <a:r>
              <a:rPr lang="fr-FR" dirty="0" err="1" smtClean="0"/>
              <a:t>overlap</a:t>
            </a:r>
            <a:r>
              <a:rPr lang="fr-FR" baseline="0" dirty="0" smtClean="0"/>
              <a:t> – </a:t>
            </a:r>
            <a:r>
              <a:rPr lang="fr-FR" baseline="0" dirty="0" err="1" smtClean="0"/>
              <a:t>wasting</a:t>
            </a:r>
            <a:r>
              <a:rPr lang="fr-FR" baseline="0" dirty="0" smtClean="0"/>
              <a:t> and </a:t>
            </a:r>
            <a:r>
              <a:rPr lang="fr-FR" baseline="0" dirty="0" err="1" smtClean="0"/>
              <a:t>stunting</a:t>
            </a:r>
            <a:r>
              <a:rPr lang="fr-FR" baseline="0" dirty="0" smtClean="0"/>
              <a:t> </a:t>
            </a:r>
            <a:r>
              <a:rPr lang="fr-FR" baseline="0" dirty="0" err="1" smtClean="0"/>
              <a:t>often</a:t>
            </a:r>
            <a:r>
              <a:rPr lang="fr-FR" baseline="0" dirty="0" smtClean="0"/>
              <a:t> </a:t>
            </a:r>
            <a:r>
              <a:rPr lang="fr-FR" baseline="0" dirty="0" err="1" smtClean="0"/>
              <a:t>co-exist</a:t>
            </a:r>
            <a:r>
              <a:rPr lang="fr-FR" baseline="0" dirty="0" smtClean="0"/>
              <a:t> in the </a:t>
            </a:r>
            <a:r>
              <a:rPr lang="fr-FR" baseline="0" dirty="0" err="1" smtClean="0"/>
              <a:t>same</a:t>
            </a:r>
            <a:r>
              <a:rPr lang="fr-FR" baseline="0" dirty="0" smtClean="0"/>
              <a:t> </a:t>
            </a:r>
            <a:r>
              <a:rPr lang="fr-FR" baseline="0" dirty="0" err="1" smtClean="0"/>
              <a:t>child</a:t>
            </a:r>
            <a:r>
              <a:rPr lang="fr-FR" baseline="0" dirty="0" smtClean="0"/>
              <a:t>; and </a:t>
            </a:r>
            <a:r>
              <a:rPr lang="fr-FR" baseline="0" dirty="0" err="1" smtClean="0"/>
              <a:t>micronutrient</a:t>
            </a:r>
            <a:r>
              <a:rPr lang="fr-FR" baseline="0" dirty="0" smtClean="0"/>
              <a:t> </a:t>
            </a:r>
            <a:r>
              <a:rPr lang="fr-FR" baseline="0" dirty="0" err="1" smtClean="0"/>
              <a:t>deficiencies</a:t>
            </a:r>
            <a:r>
              <a:rPr lang="fr-FR" baseline="0" dirty="0" smtClean="0"/>
              <a:t> </a:t>
            </a:r>
            <a:r>
              <a:rPr lang="fr-FR" baseline="0" dirty="0" err="1" smtClean="0"/>
              <a:t>would</a:t>
            </a:r>
            <a:r>
              <a:rPr lang="fr-FR" baseline="0" dirty="0" smtClean="0"/>
              <a:t> </a:t>
            </a:r>
            <a:r>
              <a:rPr lang="fr-FR" baseline="0" dirty="0" err="1" smtClean="0"/>
              <a:t>almost</a:t>
            </a:r>
            <a:r>
              <a:rPr lang="fr-FR" baseline="0" dirty="0" smtClean="0"/>
              <a:t> </a:t>
            </a:r>
            <a:r>
              <a:rPr lang="fr-FR" baseline="0" dirty="0" err="1" smtClean="0"/>
              <a:t>certainly</a:t>
            </a:r>
            <a:r>
              <a:rPr lang="fr-FR" baseline="0" dirty="0" smtClean="0"/>
              <a:t> </a:t>
            </a:r>
            <a:r>
              <a:rPr lang="fr-FR" baseline="0" dirty="0" err="1" smtClean="0"/>
              <a:t>be</a:t>
            </a:r>
            <a:r>
              <a:rPr lang="fr-FR" baseline="0" dirty="0" smtClean="0"/>
              <a:t> </a:t>
            </a:r>
            <a:r>
              <a:rPr lang="fr-FR" baseline="0" dirty="0" err="1" smtClean="0"/>
              <a:t>found</a:t>
            </a:r>
            <a:r>
              <a:rPr lang="fr-FR" baseline="0" dirty="0" smtClean="0"/>
              <a:t> in all </a:t>
            </a:r>
            <a:r>
              <a:rPr lang="fr-FR" baseline="0" dirty="0" err="1" smtClean="0"/>
              <a:t>malnourished</a:t>
            </a:r>
            <a:r>
              <a:rPr lang="fr-FR" baseline="0" dirty="0" smtClean="0"/>
              <a:t> </a:t>
            </a:r>
            <a:r>
              <a:rPr lang="fr-FR" baseline="0" dirty="0" err="1" smtClean="0"/>
              <a:t>individuals</a:t>
            </a:r>
            <a:r>
              <a:rPr lang="fr-FR" baseline="0" dirty="0" smtClean="0"/>
              <a:t> – </a:t>
            </a:r>
            <a:r>
              <a:rPr lang="fr-FR" baseline="0" dirty="0" err="1" smtClean="0"/>
              <a:t>whether</a:t>
            </a:r>
            <a:r>
              <a:rPr lang="fr-FR" baseline="0" dirty="0" smtClean="0"/>
              <a:t> </a:t>
            </a:r>
            <a:r>
              <a:rPr lang="fr-FR" baseline="0" dirty="0" err="1" smtClean="0"/>
              <a:t>they</a:t>
            </a:r>
            <a:r>
              <a:rPr lang="fr-FR" baseline="0" dirty="0" smtClean="0"/>
              <a:t> are </a:t>
            </a:r>
            <a:r>
              <a:rPr lang="fr-FR" baseline="0" dirty="0" err="1" smtClean="0"/>
              <a:t>under</a:t>
            </a:r>
            <a:r>
              <a:rPr lang="fr-FR" baseline="0" dirty="0" smtClean="0"/>
              <a:t> </a:t>
            </a:r>
            <a:r>
              <a:rPr lang="fr-FR" baseline="0" dirty="0" err="1" smtClean="0"/>
              <a:t>nourished</a:t>
            </a:r>
            <a:r>
              <a:rPr lang="fr-FR" baseline="0" dirty="0" smtClean="0"/>
              <a:t> or </a:t>
            </a:r>
            <a:r>
              <a:rPr lang="fr-FR" baseline="0" dirty="0" err="1" smtClean="0"/>
              <a:t>overnourished</a:t>
            </a:r>
            <a:endParaRPr lang="fr-FR" dirty="0" smtClean="0"/>
          </a:p>
          <a:p>
            <a:r>
              <a:rPr lang="en-GB" baseline="0" dirty="0" smtClean="0"/>
              <a:t>	</a:t>
            </a:r>
            <a:endParaRPr lang="en-GB" dirty="0" smtClean="0"/>
          </a:p>
        </p:txBody>
      </p:sp>
      <p:sp>
        <p:nvSpPr>
          <p:cNvPr id="4" name="Espace réservé du numéro de diapositive 3"/>
          <p:cNvSpPr>
            <a:spLocks noGrp="1"/>
          </p:cNvSpPr>
          <p:nvPr>
            <p:ph type="sldNum" sz="quarter" idx="5"/>
          </p:nvPr>
        </p:nvSpPr>
        <p:spPr/>
        <p:txBody>
          <a:bodyPr/>
          <a:lstStyle/>
          <a:p>
            <a:pPr>
              <a:defRPr/>
            </a:pPr>
            <a:fld id="{93DF179A-BFFB-456F-A4FE-000AA389A5F6}"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xfrm>
            <a:off x="992188" y="768350"/>
            <a:ext cx="5114925" cy="3836988"/>
          </a:xfrm>
          <a:noFill/>
          <a:ln>
            <a:solidFill>
              <a:srgbClr val="000000"/>
            </a:solidFill>
            <a:miter lim="800000"/>
            <a:headEnd/>
            <a:tailEnd/>
          </a:ln>
        </p:spPr>
      </p:sp>
      <p:sp>
        <p:nvSpPr>
          <p:cNvPr id="153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Wasting represents about 1,600,000 children</a:t>
            </a:r>
            <a:r>
              <a:rPr lang="en-GB" baseline="0" dirty="0" smtClean="0"/>
              <a:t> (2012) and stunting 6,130,000 children (2012)</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Stunting in Ethiopia higher than</a:t>
            </a:r>
            <a:r>
              <a:rPr lang="en-GB" baseline="0" dirty="0" smtClean="0"/>
              <a:t> the E &amp; S Africa average. </a:t>
            </a:r>
            <a:r>
              <a:rPr lang="en-GB" dirty="0" smtClean="0"/>
              <a:t>Considerable regional disparities in Ethiopia: rising to over 52% in </a:t>
            </a:r>
            <a:r>
              <a:rPr lang="en-GB" dirty="0" err="1" smtClean="0"/>
              <a:t>Amhara</a:t>
            </a:r>
            <a:r>
              <a:rPr lang="en-GB" dirty="0" smtClean="0"/>
              <a:t>,</a:t>
            </a:r>
            <a:r>
              <a:rPr lang="en-GB" baseline="0" dirty="0" smtClean="0"/>
              <a:t> 44% IN SNNPR and 41% in </a:t>
            </a:r>
            <a:r>
              <a:rPr lang="en-GB" baseline="0" dirty="0" err="1" smtClean="0"/>
              <a:t>Oromia</a:t>
            </a:r>
            <a:r>
              <a:rPr lang="en-GB" baseline="0" dirty="0" smtClean="0"/>
              <a:t> (DHS 2011).  Almost half the children in the poorest quintile are stunted.  67% of the adult population in Ethiopia suffered from stunting as a child (Cost of Hunger Study)</a:t>
            </a:r>
            <a:endParaRPr lang="en-GB" dirty="0" smtClean="0"/>
          </a:p>
          <a:p>
            <a:endParaRPr lang="en-GB" dirty="0" smtClean="0"/>
          </a:p>
        </p:txBody>
      </p:sp>
      <p:sp>
        <p:nvSpPr>
          <p:cNvPr id="4" name="Espace réservé du numéro de diapositive 3"/>
          <p:cNvSpPr>
            <a:spLocks noGrp="1"/>
          </p:cNvSpPr>
          <p:nvPr>
            <p:ph type="sldNum" sz="quarter" idx="5"/>
          </p:nvPr>
        </p:nvSpPr>
        <p:spPr/>
        <p:txBody>
          <a:bodyPr/>
          <a:lstStyle/>
          <a:p>
            <a:pPr>
              <a:defRPr/>
            </a:pPr>
            <a:fld id="{392DA819-E214-40B8-B05A-0A4AA5B61AE7}"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69% wasted children are found in Asia</a:t>
            </a:r>
          </a:p>
          <a:p>
            <a:r>
              <a:rPr lang="en-GB" dirty="0" smtClean="0"/>
              <a:t>55% of all wasted children in</a:t>
            </a:r>
            <a:r>
              <a:rPr lang="en-GB" baseline="0" dirty="0" smtClean="0"/>
              <a:t> the world</a:t>
            </a:r>
            <a:r>
              <a:rPr lang="en-GB" dirty="0" smtClean="0"/>
              <a:t> live in only 9 countries: India, Bangladesh, Niger, Sudan,</a:t>
            </a:r>
            <a:r>
              <a:rPr lang="en-GB" baseline="0" dirty="0" smtClean="0"/>
              <a:t> S Sudan,</a:t>
            </a:r>
            <a:r>
              <a:rPr lang="en-GB" dirty="0" smtClean="0"/>
              <a:t> Chad, Djibouti</a:t>
            </a:r>
            <a:r>
              <a:rPr lang="en-GB" baseline="0" dirty="0" smtClean="0"/>
              <a:t>, Timor </a:t>
            </a:r>
            <a:r>
              <a:rPr lang="en-GB" baseline="0" dirty="0" err="1" smtClean="0"/>
              <a:t>L’Este</a:t>
            </a:r>
            <a:r>
              <a:rPr lang="en-GB" baseline="0" dirty="0" smtClean="0"/>
              <a:t>, Papua New Guinea</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9</a:t>
            </a:fld>
            <a:endParaRPr lang="en-GB"/>
          </a:p>
        </p:txBody>
      </p:sp>
    </p:spTree>
    <p:extLst>
      <p:ext uri="{BB962C8B-B14F-4D97-AF65-F5344CB8AC3E}">
        <p14:creationId xmlns:p14="http://schemas.microsoft.com/office/powerpoint/2010/main" val="41305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a:t>
            </a:r>
            <a:r>
              <a:rPr lang="en-GB" baseline="0" dirty="0" smtClean="0"/>
              <a:t> regional disparities within this overall trend – number of stunted in Africa are INCREASING, even though prevalence is decreasing slightly…. By 2025, nearly half the world’s stunted children will be in Africa</a:t>
            </a:r>
            <a:endParaRPr lang="en-GB" dirty="0"/>
          </a:p>
        </p:txBody>
      </p:sp>
      <p:sp>
        <p:nvSpPr>
          <p:cNvPr id="4" name="Slide Number Placeholder 3"/>
          <p:cNvSpPr>
            <a:spLocks noGrp="1"/>
          </p:cNvSpPr>
          <p:nvPr>
            <p:ph type="sldNum" sz="quarter" idx="10"/>
          </p:nvPr>
        </p:nvSpPr>
        <p:spPr/>
        <p:txBody>
          <a:bodyPr/>
          <a:lstStyle/>
          <a:p>
            <a:pPr>
              <a:defRPr/>
            </a:pPr>
            <a:fld id="{CCE89539-A7FF-4418-9018-94B0E4FF3C48}" type="slidenum">
              <a:rPr lang="en-GB" smtClean="0"/>
              <a:pPr>
                <a:defRPr/>
              </a:pPr>
              <a:t>10</a:t>
            </a:fld>
            <a:endParaRPr lang="en-GB"/>
          </a:p>
        </p:txBody>
      </p:sp>
    </p:spTree>
    <p:extLst>
      <p:ext uri="{BB962C8B-B14F-4D97-AF65-F5344CB8AC3E}">
        <p14:creationId xmlns:p14="http://schemas.microsoft.com/office/powerpoint/2010/main" val="354181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0BCBDE4-A8FC-443C-96BB-2133FA5B4DA2}"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2597E80-2080-4659-8614-483BE4FED6E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E048A84-BEC0-45DC-B398-034676A20BAF}"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E0CEF5-0CE5-4C87-A729-A5B50809904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CD79C4F-D47A-4938-BCEC-14C1235E5301}"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178B7EE-C23C-4C44-961B-97BC4CECC6E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1A6E6A5-74F9-4B68-938E-5C9D0730C75C}"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E2446F-9585-430C-8447-6424739E042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F070A1-7C6B-4E5D-8A7B-D8DB3FC4A2EC}" type="datetimeFigureOut">
              <a:rPr lang="en-GB"/>
              <a:pPr>
                <a:defRPr/>
              </a:pPr>
              <a:t>01/07/2014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28C3BDA-AEBE-402A-AD0A-2093E108BCC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A3A6361-A07F-4A0C-91C4-CDBB562C4765}" type="datetimeFigureOut">
              <a:rPr lang="en-GB"/>
              <a:pPr>
                <a:defRPr/>
              </a:pPr>
              <a:t>01/07/2014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06795F-5DAB-4774-ABE1-F1C11189DBE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1D99B6A-FA0D-4B97-8F85-ABB3E1D9848C}" type="datetimeFigureOut">
              <a:rPr lang="en-GB"/>
              <a:pPr>
                <a:defRPr/>
              </a:pPr>
              <a:t>01/07/2014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D340E6C-7BCE-4F1D-A6F4-3E04826BC41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9D40997-E097-440A-9767-78A26D2F2731}" type="datetimeFigureOut">
              <a:rPr lang="en-GB"/>
              <a:pPr>
                <a:defRPr/>
              </a:pPr>
              <a:t>01/07/2014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67A53E4-6139-4AC5-82C1-B393B7D83CB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41C4C-B958-4BDC-83BB-317BB7CB0D58}" type="datetimeFigureOut">
              <a:rPr lang="en-GB"/>
              <a:pPr>
                <a:defRPr/>
              </a:pPr>
              <a:t>01/07/2014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EF3EEC5-2C22-4234-B379-678E3E6269D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E54DF9-CB4C-4645-9A25-214A06ED4113}" type="datetimeFigureOut">
              <a:rPr lang="en-GB"/>
              <a:pPr>
                <a:defRPr/>
              </a:pPr>
              <a:t>01/07/2014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B55AFA9-E994-4F8B-932D-79FA8960E39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0A9E15-EE1C-4895-B6C7-8A486CA86880}" type="datetimeFigureOut">
              <a:rPr lang="en-GB"/>
              <a:pPr>
                <a:defRPr/>
              </a:pPr>
              <a:t>01/07/2014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F4EEE9-8530-4001-AF77-9BB3E9A606D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503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748"/>
            <a:ext cx="2133600" cy="36433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5D1F0AF-B442-4FDF-9C02-FFFB7091BC33}" type="datetimeFigureOut">
              <a:rPr lang="en-GB"/>
              <a:pPr>
                <a:defRPr/>
              </a:pPr>
              <a:t>01/07/2014</a:t>
            </a:fld>
            <a:endParaRPr lang="en-GB"/>
          </a:p>
        </p:txBody>
      </p:sp>
      <p:sp>
        <p:nvSpPr>
          <p:cNvPr id="5" name="Footer Placeholder 4"/>
          <p:cNvSpPr>
            <a:spLocks noGrp="1"/>
          </p:cNvSpPr>
          <p:nvPr>
            <p:ph type="ftr" sz="quarter" idx="3"/>
          </p:nvPr>
        </p:nvSpPr>
        <p:spPr>
          <a:xfrm>
            <a:off x="3124200" y="6356748"/>
            <a:ext cx="2895600" cy="36433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748"/>
            <a:ext cx="2133600" cy="36433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5F1308A-9194-4A3A-8CD8-D8087B077B6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7" descr="DSCF2418small"/>
          <p:cNvPicPr>
            <a:picLocks noChangeAspect="1" noChangeArrowheads="1"/>
          </p:cNvPicPr>
          <p:nvPr/>
        </p:nvPicPr>
        <p:blipFill>
          <a:blip r:embed="rId3">
            <a:lum bright="12000" contrast="-10000"/>
            <a:extLst>
              <a:ext uri="{28A0092B-C50C-407E-A947-70E740481C1C}">
                <a14:useLocalDpi xmlns:a14="http://schemas.microsoft.com/office/drawing/2010/main" val="0"/>
              </a:ext>
            </a:extLst>
          </a:blip>
          <a:srcRect/>
          <a:stretch>
            <a:fillRect/>
          </a:stretch>
        </p:blipFill>
        <p:spPr bwMode="auto">
          <a:xfrm>
            <a:off x="-396873" y="0"/>
            <a:ext cx="1023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4"/>
          <p:cNvSpPr txBox="1">
            <a:spLocks noChangeArrowheads="1"/>
          </p:cNvSpPr>
          <p:nvPr/>
        </p:nvSpPr>
        <p:spPr bwMode="auto">
          <a:xfrm>
            <a:off x="827093" y="692153"/>
            <a:ext cx="72733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3600" b="1" dirty="0" smtClean="0">
                <a:effectLst>
                  <a:outerShdw blurRad="38100" dist="38100" dir="2700000" algn="tl">
                    <a:srgbClr val="DDDDDD"/>
                  </a:outerShdw>
                </a:effectLst>
              </a:rPr>
              <a:t>EU+ Ethiopia</a:t>
            </a:r>
          </a:p>
          <a:p>
            <a:pPr algn="ctr">
              <a:spcBef>
                <a:spcPct val="50000"/>
              </a:spcBef>
            </a:pPr>
            <a:r>
              <a:rPr lang="en-US" sz="3600" b="1" dirty="0" smtClean="0">
                <a:effectLst>
                  <a:outerShdw blurRad="38100" dist="38100" dir="2700000" algn="tl">
                    <a:srgbClr val="DDDDDD"/>
                  </a:outerShdw>
                </a:effectLst>
              </a:rPr>
              <a:t>An Overview of Nutrition and the International Context</a:t>
            </a:r>
          </a:p>
          <a:p>
            <a:pPr algn="ctr">
              <a:spcBef>
                <a:spcPct val="50000"/>
              </a:spcBef>
            </a:pPr>
            <a:r>
              <a:rPr lang="en-US" sz="2400" b="1" dirty="0" smtClean="0">
                <a:effectLst>
                  <a:outerShdw blurRad="38100" dist="38100" dir="2700000" algn="tl">
                    <a:srgbClr val="DDDDDD"/>
                  </a:outerShdw>
                </a:effectLst>
              </a:rPr>
              <a:t>Nigel Nicholson, EC Nutrition Advisory Service</a:t>
            </a:r>
            <a:endParaRPr lang="en-US" sz="2400" b="1" dirty="0">
              <a:effectLst>
                <a:outerShdw blurRad="38100" dist="38100" dir="2700000" algn="tl">
                  <a:srgbClr val="DDDDDD"/>
                </a:outerShdw>
              </a:effectLst>
            </a:endParaRPr>
          </a:p>
          <a:p>
            <a:pPr algn="ctr">
              <a:spcBef>
                <a:spcPct val="50000"/>
              </a:spcBef>
            </a:pPr>
            <a:endParaRPr lang="en-US" sz="36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fr-FR" sz="1200" b="1" dirty="0">
              <a:effectLst>
                <a:outerShdw blurRad="38100" dist="38100" dir="2700000" algn="tl">
                  <a:srgbClr val="DDDDDD"/>
                </a:outerShdw>
              </a:effectLst>
            </a:endParaRPr>
          </a:p>
          <a:p>
            <a:pPr algn="ctr">
              <a:spcBef>
                <a:spcPct val="50000"/>
              </a:spcBef>
            </a:pPr>
            <a:endParaRPr lang="en-US" sz="1200" b="1" dirty="0">
              <a:effectLst>
                <a:outerShdw blurRad="38100" dist="38100" dir="2700000" algn="tl">
                  <a:srgbClr val="DDDDDD"/>
                </a:outerShdw>
              </a:effectLst>
            </a:endParaRPr>
          </a:p>
          <a:p>
            <a:pPr algn="ctr">
              <a:spcBef>
                <a:spcPct val="50000"/>
              </a:spcBef>
            </a:pPr>
            <a:endParaRPr lang="en-US" sz="1200" b="1" dirty="0">
              <a:effectLst>
                <a:outerShdw blurRad="38100" dist="38100" dir="2700000" algn="tl">
                  <a:srgbClr val="DDDDDD"/>
                </a:outerShdw>
              </a:effectLst>
            </a:endParaRPr>
          </a:p>
          <a:p>
            <a:pPr algn="ctr">
              <a:spcBef>
                <a:spcPct val="50000"/>
              </a:spcBef>
            </a:pPr>
            <a:endParaRPr lang="en-US" sz="1200" b="1" dirty="0">
              <a:effectLst>
                <a:outerShdw blurRad="38100" dist="38100" dir="2700000" algn="tl">
                  <a:srgbClr val="DDDDDD"/>
                </a:outerShdw>
              </a:effectLst>
            </a:endParaRPr>
          </a:p>
          <a:p>
            <a:pPr algn="ctr">
              <a:spcBef>
                <a:spcPct val="50000"/>
              </a:spcBef>
            </a:pPr>
            <a:r>
              <a:rPr lang="en-US" sz="2800" b="1" dirty="0" smtClean="0">
                <a:effectLst>
                  <a:outerShdw blurRad="38100" dist="38100" dir="2700000" algn="tl">
                    <a:srgbClr val="DDDDDD"/>
                  </a:outerShdw>
                </a:effectLst>
              </a:rPr>
              <a:t>Addis Ababa 30 June 2014</a:t>
            </a:r>
            <a:endParaRPr lang="en-US" sz="2800" b="1" dirty="0">
              <a:effectLst>
                <a:outerShdw blurRad="38100" dist="38100" dir="2700000" algn="tl">
                  <a:srgbClr val="DDDDDD"/>
                </a:outerShdw>
              </a:effectLst>
            </a:endParaRPr>
          </a:p>
        </p:txBody>
      </p:sp>
    </p:spTree>
    <p:extLst>
      <p:ext uri="{BB962C8B-B14F-4D97-AF65-F5344CB8AC3E}">
        <p14:creationId xmlns:p14="http://schemas.microsoft.com/office/powerpoint/2010/main" val="147805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n-GB" sz="2800" b="1" dirty="0" smtClean="0">
                <a:solidFill>
                  <a:schemeClr val="accent4"/>
                </a:solidFill>
              </a:rPr>
              <a:t>Global Stunting trends</a:t>
            </a:r>
            <a:endParaRPr lang="en-GB" sz="2800" b="1" dirty="0">
              <a:solidFill>
                <a:schemeClr val="accent4"/>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41" y="1351143"/>
            <a:ext cx="9018659" cy="524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7504" y="6536377"/>
            <a:ext cx="5544616" cy="276999"/>
          </a:xfrm>
          <a:prstGeom prst="rect">
            <a:avLst/>
          </a:prstGeom>
        </p:spPr>
        <p:txBody>
          <a:bodyPr wrap="square">
            <a:spAutoFit/>
          </a:bodyPr>
          <a:lstStyle/>
          <a:p>
            <a:pPr>
              <a:defRPr/>
            </a:pPr>
            <a:r>
              <a:rPr lang="en-GB" sz="1200" dirty="0"/>
              <a:t>Source: </a:t>
            </a:r>
            <a:r>
              <a:rPr lang="en-GB" sz="1200" dirty="0" smtClean="0"/>
              <a:t>WHO, 2012 data</a:t>
            </a:r>
            <a:endParaRPr lang="fr-FR" sz="1200" dirty="0"/>
          </a:p>
        </p:txBody>
      </p:sp>
      <p:sp>
        <p:nvSpPr>
          <p:cNvPr id="6" name="Rectangle 5"/>
          <p:cNvSpPr/>
          <p:nvPr/>
        </p:nvSpPr>
        <p:spPr>
          <a:xfrm>
            <a:off x="1187624" y="260648"/>
            <a:ext cx="6624736" cy="646331"/>
          </a:xfrm>
          <a:prstGeom prst="rect">
            <a:avLst/>
          </a:prstGeom>
        </p:spPr>
        <p:txBody>
          <a:bodyPr wrap="square">
            <a:spAutoFit/>
          </a:bodyPr>
          <a:lstStyle/>
          <a:p>
            <a:pPr algn="ctr"/>
            <a:r>
              <a:rPr lang="fr-FR" sz="3600" b="1" dirty="0" err="1" smtClean="0">
                <a:solidFill>
                  <a:schemeClr val="accent4">
                    <a:lumMod val="75000"/>
                    <a:alpha val="50000"/>
                  </a:schemeClr>
                </a:solidFill>
              </a:rPr>
              <a:t>Levels</a:t>
            </a:r>
            <a:r>
              <a:rPr lang="fr-FR" sz="3600" b="1" dirty="0" smtClean="0">
                <a:solidFill>
                  <a:schemeClr val="accent4">
                    <a:lumMod val="75000"/>
                    <a:alpha val="50000"/>
                  </a:schemeClr>
                </a:solidFill>
              </a:rPr>
              <a:t> </a:t>
            </a:r>
            <a:r>
              <a:rPr lang="fr-FR" sz="3600" b="1" dirty="0">
                <a:solidFill>
                  <a:schemeClr val="accent4">
                    <a:lumMod val="75000"/>
                    <a:alpha val="50000"/>
                  </a:schemeClr>
                </a:solidFill>
              </a:rPr>
              <a:t>of Undernutrition</a:t>
            </a:r>
            <a:endParaRPr lang="en-GB" sz="3600" dirty="0">
              <a:solidFill>
                <a:schemeClr val="accent4">
                  <a:lumMod val="75000"/>
                  <a:alpha val="50000"/>
                </a:schemeClr>
              </a:solidFill>
            </a:endParaRPr>
          </a:p>
        </p:txBody>
      </p:sp>
    </p:spTree>
    <p:extLst>
      <p:ext uri="{BB962C8B-B14F-4D97-AF65-F5344CB8AC3E}">
        <p14:creationId xmlns:p14="http://schemas.microsoft.com/office/powerpoint/2010/main" val="33475148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564905"/>
            <a:ext cx="8712968" cy="1512167"/>
          </a:xfrm>
        </p:spPr>
        <p:txBody>
          <a:bodyPr rtlCol="0">
            <a:noAutofit/>
          </a:bodyPr>
          <a:lstStyle/>
          <a:p>
            <a:pPr eaLnBrk="1" fontAlgn="auto" hangingPunct="1">
              <a:spcAft>
                <a:spcPts val="0"/>
              </a:spcAft>
              <a:buFont typeface="Arial" charset="0"/>
              <a:buNone/>
              <a:defRPr/>
            </a:pPr>
            <a:r>
              <a:rPr lang="fr-FR" sz="2800" dirty="0" smtClean="0">
                <a:solidFill>
                  <a:srgbClr val="C0504D"/>
                </a:solidFill>
              </a:rPr>
              <a:t>Ill-</a:t>
            </a:r>
            <a:r>
              <a:rPr lang="fr-FR" sz="2800" dirty="0" err="1" smtClean="0">
                <a:solidFill>
                  <a:srgbClr val="C0504D"/>
                </a:solidFill>
              </a:rPr>
              <a:t>health</a:t>
            </a:r>
            <a:endParaRPr lang="fr-FR" sz="1600" dirty="0" smtClean="0"/>
          </a:p>
          <a:p>
            <a:pPr eaLnBrk="1" fontAlgn="auto" hangingPunct="1">
              <a:spcAft>
                <a:spcPts val="0"/>
              </a:spcAft>
              <a:defRPr/>
            </a:pPr>
            <a:r>
              <a:rPr lang="fr-FR" sz="2000" dirty="0" err="1" smtClean="0"/>
              <a:t>Responsible</a:t>
            </a:r>
            <a:r>
              <a:rPr lang="fr-FR" sz="2000" dirty="0" smtClean="0"/>
              <a:t> for 35%  of the </a:t>
            </a:r>
            <a:r>
              <a:rPr lang="fr-FR" sz="2000" dirty="0" err="1" smtClean="0"/>
              <a:t>disease</a:t>
            </a:r>
            <a:r>
              <a:rPr lang="fr-FR" sz="2000" dirty="0" smtClean="0"/>
              <a:t> </a:t>
            </a:r>
            <a:r>
              <a:rPr lang="fr-FR" sz="2000" dirty="0" err="1" smtClean="0"/>
              <a:t>burden</a:t>
            </a:r>
            <a:r>
              <a:rPr lang="fr-FR" sz="2000" dirty="0" smtClean="0"/>
              <a:t> </a:t>
            </a:r>
            <a:r>
              <a:rPr lang="fr-FR" sz="2000" dirty="0" err="1" smtClean="0"/>
              <a:t>amongst</a:t>
            </a:r>
            <a:r>
              <a:rPr lang="fr-FR" sz="2000" dirty="0" smtClean="0"/>
              <a:t> </a:t>
            </a:r>
            <a:r>
              <a:rPr lang="fr-FR" sz="2000" dirty="0" err="1" smtClean="0"/>
              <a:t>children</a:t>
            </a:r>
            <a:r>
              <a:rPr lang="fr-FR" sz="2000" dirty="0" smtClean="0"/>
              <a:t> </a:t>
            </a:r>
            <a:r>
              <a:rPr lang="fr-FR" sz="2000" dirty="0" err="1" smtClean="0"/>
              <a:t>under</a:t>
            </a:r>
            <a:r>
              <a:rPr lang="fr-FR" sz="2000" dirty="0" smtClean="0"/>
              <a:t> the </a:t>
            </a:r>
            <a:r>
              <a:rPr lang="fr-FR" sz="2000" dirty="0" err="1" smtClean="0"/>
              <a:t>age</a:t>
            </a:r>
            <a:r>
              <a:rPr lang="fr-FR" sz="2000" dirty="0" smtClean="0"/>
              <a:t> of five</a:t>
            </a:r>
            <a:r>
              <a:rPr lang="fr-FR" sz="1400" dirty="0" smtClean="0"/>
              <a:t> (Lancet 2008)</a:t>
            </a:r>
          </a:p>
          <a:p>
            <a:pPr eaLnBrk="1" fontAlgn="auto" hangingPunct="1">
              <a:spcAft>
                <a:spcPts val="0"/>
              </a:spcAft>
              <a:defRPr/>
            </a:pPr>
            <a:r>
              <a:rPr lang="fr-FR" sz="2000" dirty="0" err="1" smtClean="0">
                <a:sym typeface="Wingdings" pitchFamily="2" charset="2"/>
              </a:rPr>
              <a:t>Increases</a:t>
            </a:r>
            <a:r>
              <a:rPr lang="fr-FR" sz="2000" dirty="0" smtClean="0">
                <a:sym typeface="Wingdings" pitchFamily="2" charset="2"/>
              </a:rPr>
              <a:t> </a:t>
            </a:r>
            <a:r>
              <a:rPr lang="fr-FR" sz="2000" dirty="0" err="1" smtClean="0">
                <a:sym typeface="Wingdings" pitchFamily="2" charset="2"/>
              </a:rPr>
              <a:t>adult</a:t>
            </a:r>
            <a:r>
              <a:rPr lang="fr-FR" sz="2000" dirty="0" smtClean="0">
                <a:sym typeface="Wingdings" pitchFamily="2" charset="2"/>
              </a:rPr>
              <a:t> </a:t>
            </a:r>
            <a:r>
              <a:rPr lang="fr-FR" sz="2000" dirty="0" err="1" smtClean="0">
                <a:sym typeface="Wingdings" pitchFamily="2" charset="2"/>
              </a:rPr>
              <a:t>risk</a:t>
            </a:r>
            <a:r>
              <a:rPr lang="fr-FR" sz="2000" dirty="0" smtClean="0">
                <a:sym typeface="Wingdings" pitchFamily="2" charset="2"/>
              </a:rPr>
              <a:t> of </a:t>
            </a:r>
            <a:r>
              <a:rPr lang="fr-FR" sz="2000" dirty="0" err="1" smtClean="0">
                <a:sym typeface="Wingdings" pitchFamily="2" charset="2"/>
              </a:rPr>
              <a:t>chronic</a:t>
            </a:r>
            <a:r>
              <a:rPr lang="fr-FR" sz="2000" dirty="0" smtClean="0">
                <a:sym typeface="Wingdings" pitchFamily="2" charset="2"/>
              </a:rPr>
              <a:t> </a:t>
            </a:r>
            <a:r>
              <a:rPr lang="fr-FR" sz="2000" dirty="0" err="1" smtClean="0">
                <a:sym typeface="Wingdings" pitchFamily="2" charset="2"/>
              </a:rPr>
              <a:t>disease</a:t>
            </a:r>
            <a:r>
              <a:rPr lang="fr-FR" sz="2000" dirty="0" smtClean="0">
                <a:sym typeface="Wingdings" pitchFamily="2" charset="2"/>
              </a:rPr>
              <a:t> (</a:t>
            </a:r>
            <a:r>
              <a:rPr lang="fr-FR" sz="2000" dirty="0" err="1" smtClean="0">
                <a:sym typeface="Wingdings" pitchFamily="2" charset="2"/>
              </a:rPr>
              <a:t>diabetes</a:t>
            </a:r>
            <a:r>
              <a:rPr lang="fr-FR" sz="2000" dirty="0" smtClean="0">
                <a:sym typeface="Wingdings" pitchFamily="2" charset="2"/>
              </a:rPr>
              <a:t> and </a:t>
            </a:r>
            <a:r>
              <a:rPr lang="fr-FR" sz="2000" dirty="0" err="1" smtClean="0">
                <a:sym typeface="Wingdings" pitchFamily="2" charset="2"/>
              </a:rPr>
              <a:t>heart</a:t>
            </a:r>
            <a:r>
              <a:rPr lang="fr-FR" sz="2000" dirty="0" smtClean="0">
                <a:sym typeface="Wingdings" pitchFamily="2" charset="2"/>
              </a:rPr>
              <a:t> </a:t>
            </a:r>
            <a:r>
              <a:rPr lang="fr-FR" sz="2000" dirty="0" err="1" smtClean="0">
                <a:sym typeface="Wingdings" pitchFamily="2" charset="2"/>
              </a:rPr>
              <a:t>disease</a:t>
            </a:r>
            <a:r>
              <a:rPr lang="fr-FR" sz="2000" dirty="0" smtClean="0">
                <a:sym typeface="Wingdings" pitchFamily="2" charset="2"/>
              </a:rPr>
              <a:t>)</a:t>
            </a:r>
            <a:endParaRPr lang="fr-FR" sz="2400" dirty="0" smtClean="0">
              <a:sym typeface="Wingdings" pitchFamily="2" charset="2"/>
            </a:endParaRPr>
          </a:p>
          <a:p>
            <a:pPr eaLnBrk="1" fontAlgn="auto" hangingPunct="1">
              <a:spcAft>
                <a:spcPts val="0"/>
              </a:spcAft>
              <a:buFont typeface="Arial" pitchFamily="34" charset="0"/>
              <a:buChar char="•"/>
              <a:defRPr/>
            </a:pPr>
            <a:endParaRPr lang="fr-FR" sz="2400" dirty="0"/>
          </a:p>
        </p:txBody>
      </p:sp>
      <p:sp>
        <p:nvSpPr>
          <p:cNvPr id="7" name="Espace réservé du contenu 2"/>
          <p:cNvSpPr txBox="1">
            <a:spLocks/>
          </p:cNvSpPr>
          <p:nvPr/>
        </p:nvSpPr>
        <p:spPr bwMode="auto">
          <a:xfrm>
            <a:off x="252536" y="980728"/>
            <a:ext cx="8891464" cy="1656184"/>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800" dirty="0" err="1" smtClean="0">
                <a:solidFill>
                  <a:schemeClr val="accent2"/>
                </a:solidFill>
                <a:latin typeface="+mj-lt"/>
              </a:rPr>
              <a:t>Death</a:t>
            </a:r>
            <a:endParaRPr lang="fr-FR" sz="2800" dirty="0">
              <a:solidFill>
                <a:schemeClr val="accent2"/>
              </a:solidFill>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smtClean="0">
                <a:latin typeface="+mj-lt"/>
                <a:cs typeface="+mn-cs"/>
                <a:sym typeface="Wingdings" pitchFamily="2" charset="2"/>
              </a:rPr>
              <a:t>3 million </a:t>
            </a:r>
            <a:r>
              <a:rPr lang="fr-FR" sz="2000" dirty="0" err="1" smtClean="0">
                <a:latin typeface="+mj-lt"/>
                <a:cs typeface="+mn-cs"/>
                <a:sym typeface="Wingdings" pitchFamily="2" charset="2"/>
              </a:rPr>
              <a:t>deaths</a:t>
            </a:r>
            <a:r>
              <a:rPr lang="fr-FR" sz="2000" dirty="0" smtClean="0">
                <a:latin typeface="+mj-lt"/>
                <a:cs typeface="+mn-cs"/>
                <a:sym typeface="Wingdings" pitchFamily="2" charset="2"/>
              </a:rPr>
              <a:t> U5 </a:t>
            </a:r>
            <a:r>
              <a:rPr lang="fr-FR" sz="2000" dirty="0" err="1" smtClean="0">
                <a:latin typeface="+mj-lt"/>
                <a:cs typeface="+mn-cs"/>
                <a:sym typeface="Wingdings" pitchFamily="2" charset="2"/>
              </a:rPr>
              <a:t>children</a:t>
            </a:r>
            <a:r>
              <a:rPr lang="fr-FR" sz="2000" dirty="0" smtClean="0">
                <a:latin typeface="+mj-lt"/>
                <a:cs typeface="+mn-cs"/>
                <a:sym typeface="Wingdings" pitchFamily="2" charset="2"/>
              </a:rPr>
              <a:t> per </a:t>
            </a:r>
            <a:r>
              <a:rPr lang="fr-FR" sz="2000" dirty="0" err="1" smtClean="0">
                <a:latin typeface="+mj-lt"/>
                <a:cs typeface="+mn-cs"/>
                <a:sym typeface="Wingdings" pitchFamily="2" charset="2"/>
              </a:rPr>
              <a:t>year</a:t>
            </a:r>
            <a:r>
              <a:rPr lang="fr-FR" sz="2000" dirty="0">
                <a:latin typeface="+mj-lt"/>
                <a:cs typeface="+mn-cs"/>
                <a:sym typeface="Wingdings" pitchFamily="2" charset="2"/>
              </a:rPr>
              <a:t/>
            </a:r>
            <a:br>
              <a:rPr lang="fr-FR" sz="2000" dirty="0">
                <a:latin typeface="+mj-lt"/>
                <a:cs typeface="+mn-cs"/>
                <a:sym typeface="Wingdings" pitchFamily="2" charset="2"/>
              </a:rPr>
            </a:br>
            <a:r>
              <a:rPr lang="fr-FR" sz="2000" dirty="0" smtClean="0">
                <a:latin typeface="+mj-lt"/>
                <a:cs typeface="+mn-cs"/>
                <a:sym typeface="Wingdings" pitchFamily="2" charset="2"/>
              </a:rPr>
              <a:t>i.e. 45</a:t>
            </a:r>
            <a:r>
              <a:rPr lang="fr-FR" sz="2000" dirty="0">
                <a:latin typeface="+mj-lt"/>
                <a:cs typeface="+mn-cs"/>
                <a:sym typeface="Wingdings" pitchFamily="2" charset="2"/>
              </a:rPr>
              <a:t>%  </a:t>
            </a:r>
            <a:r>
              <a:rPr lang="fr-FR" sz="2000" dirty="0" smtClean="0">
                <a:latin typeface="+mj-lt"/>
                <a:cs typeface="+mn-cs"/>
                <a:sym typeface="Wingdings" pitchFamily="2" charset="2"/>
              </a:rPr>
              <a:t>of  </a:t>
            </a:r>
            <a:r>
              <a:rPr lang="fr-FR" sz="2000" dirty="0" err="1" smtClean="0">
                <a:latin typeface="+mj-lt"/>
                <a:cs typeface="+mn-cs"/>
                <a:sym typeface="Wingdings" pitchFamily="2" charset="2"/>
              </a:rPr>
              <a:t>child</a:t>
            </a:r>
            <a:r>
              <a:rPr lang="fr-FR" sz="2000" dirty="0" smtClean="0">
                <a:latin typeface="+mj-lt"/>
                <a:cs typeface="+mn-cs"/>
                <a:sym typeface="Wingdings" pitchFamily="2" charset="2"/>
              </a:rPr>
              <a:t> </a:t>
            </a:r>
            <a:r>
              <a:rPr lang="fr-FR" sz="2000" dirty="0" err="1" smtClean="0">
                <a:latin typeface="+mj-lt"/>
                <a:cs typeface="+mn-cs"/>
                <a:sym typeface="Wingdings" pitchFamily="2" charset="2"/>
              </a:rPr>
              <a:t>deaths</a:t>
            </a:r>
            <a:r>
              <a:rPr lang="fr-FR" sz="1400" dirty="0" smtClean="0">
                <a:latin typeface="+mj-lt"/>
                <a:cs typeface="+mn-cs"/>
                <a:sym typeface="Wingdings" pitchFamily="2" charset="2"/>
              </a:rPr>
              <a:t>  (Lancet 2013)</a:t>
            </a:r>
            <a:endParaRPr lang="fr-FR" sz="14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smtClean="0">
                <a:latin typeface="+mj-lt"/>
                <a:cs typeface="+mn-cs"/>
                <a:sym typeface="Wingdings" pitchFamily="2" charset="2"/>
              </a:rPr>
              <a:t>23% of </a:t>
            </a:r>
            <a:r>
              <a:rPr lang="fr-FR" sz="2000" dirty="0" err="1" smtClean="0">
                <a:latin typeface="+mj-lt"/>
                <a:cs typeface="+mn-cs"/>
                <a:sym typeface="Wingdings" pitchFamily="2" charset="2"/>
              </a:rPr>
              <a:t>maternal</a:t>
            </a:r>
            <a:r>
              <a:rPr lang="fr-FR" sz="2000" dirty="0" smtClean="0">
                <a:latin typeface="+mj-lt"/>
                <a:cs typeface="+mn-cs"/>
                <a:sym typeface="Wingdings" pitchFamily="2" charset="2"/>
              </a:rPr>
              <a:t> </a:t>
            </a:r>
            <a:r>
              <a:rPr lang="fr-FR" sz="2000" dirty="0" err="1" smtClean="0">
                <a:latin typeface="+mj-lt"/>
                <a:cs typeface="+mn-cs"/>
                <a:sym typeface="Wingdings" pitchFamily="2" charset="2"/>
              </a:rPr>
              <a:t>mortality</a:t>
            </a:r>
            <a:r>
              <a:rPr lang="fr-FR" sz="1400" dirty="0" smtClean="0">
                <a:latin typeface="+mj-lt"/>
                <a:cs typeface="+mn-cs"/>
                <a:sym typeface="Wingdings" pitchFamily="2" charset="2"/>
              </a:rPr>
              <a:t> (Lancet 2008)</a:t>
            </a:r>
            <a:endParaRPr lang="fr-FR" sz="14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endParaRPr lang="fr-FR" sz="2400" dirty="0">
              <a:latin typeface="+mj-lt"/>
              <a:cs typeface="+mn-cs"/>
              <a:sym typeface="Wingdings" pitchFamily="2" charset="2"/>
            </a:endParaRPr>
          </a:p>
          <a:p>
            <a:pPr marL="342900" indent="-342900" fontAlgn="auto">
              <a:spcBef>
                <a:spcPct val="20000"/>
              </a:spcBef>
              <a:spcAft>
                <a:spcPts val="0"/>
              </a:spcAft>
              <a:defRPr/>
            </a:pPr>
            <a:endParaRPr lang="fr-FR" sz="2400" dirty="0">
              <a:latin typeface="+mj-lt"/>
              <a:cs typeface="+mn-cs"/>
            </a:endParaRPr>
          </a:p>
        </p:txBody>
      </p:sp>
      <p:sp>
        <p:nvSpPr>
          <p:cNvPr id="10" name="Titre 1"/>
          <p:cNvSpPr>
            <a:spLocks noGrp="1"/>
          </p:cNvSpPr>
          <p:nvPr>
            <p:ph type="title"/>
          </p:nvPr>
        </p:nvSpPr>
        <p:spPr>
          <a:xfrm>
            <a:off x="0" y="275035"/>
            <a:ext cx="9144000" cy="903668"/>
          </a:xfrm>
        </p:spPr>
        <p:txBody>
          <a:bodyPr/>
          <a:lstStyle/>
          <a:p>
            <a:pPr>
              <a:defRPr/>
            </a:pPr>
            <a:r>
              <a:rPr lang="fr-FR" sz="3600" b="1" dirty="0" err="1" smtClean="0">
                <a:solidFill>
                  <a:schemeClr val="accent4">
                    <a:lumMod val="75000"/>
                  </a:schemeClr>
                </a:solidFill>
              </a:rPr>
              <a:t>Consequences</a:t>
            </a:r>
            <a:endParaRPr lang="fr-FR" sz="3600" b="1" dirty="0">
              <a:solidFill>
                <a:schemeClr val="accent4">
                  <a:lumMod val="75000"/>
                </a:schemeClr>
              </a:solidFill>
            </a:endParaRPr>
          </a:p>
        </p:txBody>
      </p:sp>
      <p:sp>
        <p:nvSpPr>
          <p:cNvPr id="2" name="TextBox 1"/>
          <p:cNvSpPr txBox="1"/>
          <p:nvPr/>
        </p:nvSpPr>
        <p:spPr>
          <a:xfrm>
            <a:off x="-635000" y="4525818"/>
            <a:ext cx="184666" cy="369332"/>
          </a:xfrm>
          <a:prstGeom prst="rect">
            <a:avLst/>
          </a:prstGeom>
          <a:noFill/>
        </p:spPr>
        <p:txBody>
          <a:bodyPr wrap="none" rtlCol="0">
            <a:spAutoFit/>
          </a:bodyPr>
          <a:lstStyle/>
          <a:p>
            <a:endParaRPr lang="en-GB" dirty="0"/>
          </a:p>
        </p:txBody>
      </p:sp>
      <p:sp>
        <p:nvSpPr>
          <p:cNvPr id="8" name="Espace réservé du contenu 2"/>
          <p:cNvSpPr txBox="1">
            <a:spLocks/>
          </p:cNvSpPr>
          <p:nvPr/>
        </p:nvSpPr>
        <p:spPr bwMode="auto">
          <a:xfrm>
            <a:off x="252536" y="4077073"/>
            <a:ext cx="8639944" cy="1152127"/>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400" dirty="0" err="1" smtClean="0">
                <a:solidFill>
                  <a:srgbClr val="C0504D"/>
                </a:solidFill>
                <a:latin typeface="+mj-lt"/>
              </a:rPr>
              <a:t>Lower</a:t>
            </a:r>
            <a:r>
              <a:rPr lang="fr-FR" sz="2400" dirty="0" smtClean="0">
                <a:solidFill>
                  <a:srgbClr val="C0504D"/>
                </a:solidFill>
                <a:latin typeface="+mj-lt"/>
              </a:rPr>
              <a:t> </a:t>
            </a:r>
            <a:r>
              <a:rPr lang="fr-FR" sz="2400" dirty="0" err="1" smtClean="0">
                <a:solidFill>
                  <a:srgbClr val="C0504D"/>
                </a:solidFill>
                <a:latin typeface="+mj-lt"/>
              </a:rPr>
              <a:t>Educational</a:t>
            </a:r>
            <a:r>
              <a:rPr lang="fr-FR" sz="2400" dirty="0" smtClean="0">
                <a:solidFill>
                  <a:srgbClr val="C0504D"/>
                </a:solidFill>
                <a:latin typeface="+mj-lt"/>
              </a:rPr>
              <a:t> </a:t>
            </a:r>
            <a:r>
              <a:rPr lang="fr-FR" sz="2400" dirty="0" err="1" smtClean="0">
                <a:solidFill>
                  <a:srgbClr val="C0504D"/>
                </a:solidFill>
                <a:latin typeface="+mj-lt"/>
              </a:rPr>
              <a:t>Attainment</a:t>
            </a:r>
            <a:endParaRPr lang="fr-FR" sz="14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smtClean="0">
                <a:latin typeface="+mj-lt"/>
                <a:cs typeface="+mn-cs"/>
                <a:sym typeface="Wingdings" pitchFamily="2" charset="2"/>
              </a:rPr>
              <a:t>Impairs cognitive </a:t>
            </a:r>
            <a:r>
              <a:rPr lang="fr-FR" sz="2000" dirty="0" err="1" smtClean="0">
                <a:latin typeface="+mj-lt"/>
                <a:cs typeface="+mn-cs"/>
                <a:sym typeface="Wingdings" pitchFamily="2" charset="2"/>
              </a:rPr>
              <a:t>development</a:t>
            </a:r>
            <a:r>
              <a:rPr lang="fr-FR" sz="2000" dirty="0" smtClean="0">
                <a:latin typeface="+mj-lt"/>
                <a:cs typeface="+mn-cs"/>
                <a:sym typeface="Wingdings" pitchFamily="2" charset="2"/>
              </a:rPr>
              <a:t> </a:t>
            </a:r>
            <a:endParaRPr lang="fr-FR" sz="2000" dirty="0">
              <a:latin typeface="+mj-lt"/>
              <a:cs typeface="+mn-cs"/>
              <a:sym typeface="Wingdings" pitchFamily="2" charset="2"/>
            </a:endParaRPr>
          </a:p>
          <a:p>
            <a:pPr marL="342900" indent="-342900" fontAlgn="auto">
              <a:spcBef>
                <a:spcPct val="20000"/>
              </a:spcBef>
              <a:spcAft>
                <a:spcPts val="0"/>
              </a:spcAft>
              <a:buFont typeface="Arial" pitchFamily="34" charset="0"/>
              <a:buChar char="•"/>
              <a:defRPr/>
            </a:pPr>
            <a:r>
              <a:rPr lang="fr-FR" sz="2000" dirty="0" err="1" smtClean="0">
                <a:latin typeface="+mj-lt"/>
                <a:cs typeface="+mn-cs"/>
                <a:sym typeface="Wingdings" pitchFamily="2" charset="2"/>
              </a:rPr>
              <a:t>Increases</a:t>
            </a:r>
            <a:r>
              <a:rPr lang="fr-FR" sz="2000" dirty="0" smtClean="0">
                <a:latin typeface="+mj-lt"/>
                <a:cs typeface="+mn-cs"/>
                <a:sym typeface="Wingdings" pitchFamily="2" charset="2"/>
              </a:rPr>
              <a:t> the </a:t>
            </a:r>
            <a:r>
              <a:rPr lang="fr-FR" sz="2000" dirty="0" err="1" smtClean="0">
                <a:latin typeface="+mj-lt"/>
                <a:cs typeface="+mn-cs"/>
                <a:sym typeface="Wingdings" pitchFamily="2" charset="2"/>
              </a:rPr>
              <a:t>risk</a:t>
            </a:r>
            <a:r>
              <a:rPr lang="fr-FR" sz="2000" dirty="0" smtClean="0">
                <a:latin typeface="+mj-lt"/>
                <a:cs typeface="+mn-cs"/>
                <a:sym typeface="Wingdings" pitchFamily="2" charset="2"/>
              </a:rPr>
              <a:t> of </a:t>
            </a:r>
            <a:r>
              <a:rPr lang="fr-FR" sz="2000" dirty="0" err="1" smtClean="0">
                <a:latin typeface="+mj-lt"/>
                <a:cs typeface="+mn-cs"/>
                <a:sym typeface="Wingdings" pitchFamily="2" charset="2"/>
              </a:rPr>
              <a:t>poor</a:t>
            </a:r>
            <a:r>
              <a:rPr lang="fr-FR" sz="2000" dirty="0" smtClean="0">
                <a:latin typeface="+mj-lt"/>
                <a:cs typeface="+mn-cs"/>
                <a:sym typeface="Wingdings" pitchFamily="2" charset="2"/>
              </a:rPr>
              <a:t> </a:t>
            </a:r>
            <a:r>
              <a:rPr lang="fr-FR" sz="2000" dirty="0" err="1" smtClean="0">
                <a:latin typeface="+mj-lt"/>
                <a:cs typeface="+mn-cs"/>
                <a:sym typeface="Wingdings" pitchFamily="2" charset="2"/>
              </a:rPr>
              <a:t>school</a:t>
            </a:r>
            <a:r>
              <a:rPr lang="fr-FR" sz="2000" dirty="0" smtClean="0">
                <a:latin typeface="+mj-lt"/>
                <a:cs typeface="+mn-cs"/>
                <a:sym typeface="Wingdings" pitchFamily="2" charset="2"/>
              </a:rPr>
              <a:t> performance</a:t>
            </a:r>
            <a:endParaRPr lang="fr-FR" sz="2400" dirty="0">
              <a:latin typeface="+mj-lt"/>
              <a:cs typeface="+mn-cs"/>
              <a:sym typeface="Wingdings" pitchFamily="2" charset="2"/>
            </a:endParaRPr>
          </a:p>
          <a:p>
            <a:pPr marL="342900" indent="-342900" fontAlgn="auto">
              <a:spcBef>
                <a:spcPct val="20000"/>
              </a:spcBef>
              <a:spcAft>
                <a:spcPts val="0"/>
              </a:spcAft>
              <a:defRPr/>
            </a:pPr>
            <a:endParaRPr lang="fr-FR" sz="1000" b="1" dirty="0" smtClean="0">
              <a:solidFill>
                <a:schemeClr val="accent2"/>
              </a:solidFill>
              <a:latin typeface="+mj-lt"/>
              <a:sym typeface="Wingdings" pitchFamily="2" charset="2"/>
            </a:endParaRPr>
          </a:p>
          <a:p>
            <a:pPr marL="342900" indent="-342900" fontAlgn="auto">
              <a:spcBef>
                <a:spcPct val="20000"/>
              </a:spcBef>
              <a:spcAft>
                <a:spcPts val="0"/>
              </a:spcAft>
              <a:defRPr/>
            </a:pPr>
            <a:r>
              <a:rPr lang="fr-FR" sz="2400" b="1" dirty="0" smtClean="0">
                <a:solidFill>
                  <a:schemeClr val="accent2"/>
                </a:solidFill>
                <a:latin typeface="+mj-lt"/>
                <a:sym typeface="Wingdings" pitchFamily="2" charset="2"/>
              </a:rPr>
              <a:t>The </a:t>
            </a:r>
            <a:r>
              <a:rPr lang="fr-FR" sz="2400" b="1" dirty="0" err="1" smtClean="0">
                <a:solidFill>
                  <a:schemeClr val="accent2"/>
                </a:solidFill>
                <a:latin typeface="+mj-lt"/>
                <a:sym typeface="Wingdings" pitchFamily="2" charset="2"/>
              </a:rPr>
              <a:t>effects</a:t>
            </a:r>
            <a:r>
              <a:rPr lang="fr-FR" sz="2400" b="1" dirty="0" smtClean="0">
                <a:solidFill>
                  <a:schemeClr val="accent2"/>
                </a:solidFill>
                <a:latin typeface="+mj-lt"/>
                <a:sym typeface="Wingdings" pitchFamily="2" charset="2"/>
              </a:rPr>
              <a:t> of </a:t>
            </a:r>
            <a:r>
              <a:rPr lang="fr-FR" sz="2400" b="1" dirty="0" err="1" smtClean="0">
                <a:solidFill>
                  <a:schemeClr val="accent2"/>
                </a:solidFill>
                <a:latin typeface="+mj-lt"/>
                <a:sym typeface="Wingdings" pitchFamily="2" charset="2"/>
              </a:rPr>
              <a:t>stunting</a:t>
            </a:r>
            <a:r>
              <a:rPr lang="fr-FR" sz="2400" b="1" dirty="0" smtClean="0">
                <a:solidFill>
                  <a:schemeClr val="accent2"/>
                </a:solidFill>
                <a:latin typeface="+mj-lt"/>
                <a:sym typeface="Wingdings" pitchFamily="2" charset="2"/>
              </a:rPr>
              <a:t> are </a:t>
            </a:r>
            <a:r>
              <a:rPr lang="fr-FR" sz="2400" b="1" dirty="0" err="1" smtClean="0">
                <a:solidFill>
                  <a:schemeClr val="accent2"/>
                </a:solidFill>
                <a:latin typeface="+mj-lt"/>
                <a:sym typeface="Wingdings" pitchFamily="2" charset="2"/>
              </a:rPr>
              <a:t>irreversible</a:t>
            </a:r>
            <a:r>
              <a:rPr lang="fr-FR" sz="2400" b="1" dirty="0" smtClean="0">
                <a:solidFill>
                  <a:schemeClr val="accent2"/>
                </a:solidFill>
                <a:latin typeface="+mj-lt"/>
                <a:sym typeface="Wingdings" pitchFamily="2" charset="2"/>
              </a:rPr>
              <a:t> </a:t>
            </a:r>
            <a:r>
              <a:rPr lang="fr-FR" sz="2400" b="1" dirty="0" err="1" smtClean="0">
                <a:solidFill>
                  <a:schemeClr val="accent2"/>
                </a:solidFill>
                <a:latin typeface="+mj-lt"/>
                <a:sym typeface="Wingdings" pitchFamily="2" charset="2"/>
              </a:rPr>
              <a:t>after</a:t>
            </a:r>
            <a:r>
              <a:rPr lang="fr-FR" sz="2400" b="1" dirty="0" smtClean="0">
                <a:solidFill>
                  <a:schemeClr val="accent2"/>
                </a:solidFill>
                <a:latin typeface="+mj-lt"/>
                <a:sym typeface="Wingdings" pitchFamily="2" charset="2"/>
              </a:rPr>
              <a:t> the </a:t>
            </a:r>
            <a:r>
              <a:rPr lang="fr-FR" sz="2400" b="1" dirty="0" err="1" smtClean="0">
                <a:solidFill>
                  <a:schemeClr val="accent2"/>
                </a:solidFill>
                <a:latin typeface="+mj-lt"/>
                <a:sym typeface="Wingdings" pitchFamily="2" charset="2"/>
              </a:rPr>
              <a:t>age</a:t>
            </a:r>
            <a:r>
              <a:rPr lang="fr-FR" sz="2400" b="1" dirty="0" smtClean="0">
                <a:solidFill>
                  <a:schemeClr val="accent2"/>
                </a:solidFill>
                <a:latin typeface="+mj-lt"/>
                <a:sym typeface="Wingdings" pitchFamily="2" charset="2"/>
              </a:rPr>
              <a:t> of </a:t>
            </a:r>
            <a:r>
              <a:rPr lang="fr-FR" sz="2400" b="1" dirty="0" err="1" smtClean="0">
                <a:solidFill>
                  <a:schemeClr val="accent2"/>
                </a:solidFill>
                <a:latin typeface="+mj-lt"/>
                <a:sym typeface="Wingdings" pitchFamily="2" charset="2"/>
              </a:rPr>
              <a:t>two</a:t>
            </a:r>
            <a:r>
              <a:rPr lang="fr-FR" sz="2400" b="1" dirty="0" smtClean="0">
                <a:solidFill>
                  <a:schemeClr val="accent2"/>
                </a:solidFill>
                <a:latin typeface="+mj-lt"/>
                <a:sym typeface="Wingdings" pitchFamily="2" charset="2"/>
              </a:rPr>
              <a:t> </a:t>
            </a:r>
            <a:r>
              <a:rPr lang="fr-FR" sz="2400" b="1" dirty="0" err="1" smtClean="0">
                <a:solidFill>
                  <a:schemeClr val="accent2"/>
                </a:solidFill>
                <a:latin typeface="+mj-lt"/>
                <a:sym typeface="Wingdings" pitchFamily="2" charset="2"/>
              </a:rPr>
              <a:t>years</a:t>
            </a:r>
            <a:r>
              <a:rPr lang="fr-FR" sz="2400" b="1" dirty="0" smtClean="0">
                <a:solidFill>
                  <a:schemeClr val="accent2"/>
                </a:solidFill>
                <a:latin typeface="+mj-lt"/>
                <a:sym typeface="Wingdings" pitchFamily="2" charset="2"/>
              </a:rPr>
              <a:t>:</a:t>
            </a:r>
          </a:p>
          <a:p>
            <a:pPr marL="342900" indent="-342900" fontAlgn="auto">
              <a:spcBef>
                <a:spcPct val="20000"/>
              </a:spcBef>
              <a:spcAft>
                <a:spcPts val="0"/>
              </a:spcAft>
              <a:defRPr/>
            </a:pPr>
            <a:r>
              <a:rPr lang="fr-FR" sz="2400" dirty="0" smtClean="0">
                <a:solidFill>
                  <a:schemeClr val="accent2"/>
                </a:solidFill>
                <a:latin typeface="+mj-lt"/>
                <a:sym typeface="Wingdings" pitchFamily="2" charset="2"/>
              </a:rPr>
              <a:t>	</a:t>
            </a:r>
            <a:r>
              <a:rPr lang="fr-FR" sz="2000" dirty="0" smtClean="0">
                <a:solidFill>
                  <a:schemeClr val="accent2"/>
                </a:solidFill>
                <a:latin typeface="+mj-lt"/>
                <a:sym typeface="Wingdings" pitchFamily="2" charset="2"/>
              </a:rPr>
              <a:t>Crucial </a:t>
            </a:r>
            <a:r>
              <a:rPr lang="fr-FR" sz="2000" dirty="0" err="1" smtClean="0">
                <a:solidFill>
                  <a:schemeClr val="accent2"/>
                </a:solidFill>
                <a:latin typeface="+mj-lt"/>
                <a:sym typeface="Wingdings" pitchFamily="2" charset="2"/>
              </a:rPr>
              <a:t>window</a:t>
            </a:r>
            <a:r>
              <a:rPr lang="fr-FR" sz="2000" dirty="0" smtClean="0">
                <a:solidFill>
                  <a:schemeClr val="accent2"/>
                </a:solidFill>
                <a:latin typeface="+mj-lt"/>
                <a:sym typeface="Wingdings" pitchFamily="2" charset="2"/>
              </a:rPr>
              <a:t> of </a:t>
            </a:r>
            <a:r>
              <a:rPr lang="fr-FR" sz="2000" dirty="0" err="1" smtClean="0">
                <a:solidFill>
                  <a:schemeClr val="accent2"/>
                </a:solidFill>
                <a:latin typeface="+mj-lt"/>
                <a:sym typeface="Wingdings" pitchFamily="2" charset="2"/>
              </a:rPr>
              <a:t>opportunity</a:t>
            </a:r>
            <a:r>
              <a:rPr lang="fr-FR" sz="2000" dirty="0" smtClean="0">
                <a:solidFill>
                  <a:schemeClr val="accent2"/>
                </a:solidFill>
                <a:latin typeface="+mj-lt"/>
                <a:sym typeface="Wingdings" pitchFamily="2" charset="2"/>
              </a:rPr>
              <a:t> to </a:t>
            </a:r>
            <a:r>
              <a:rPr lang="fr-FR" sz="2000" dirty="0" err="1" smtClean="0">
                <a:solidFill>
                  <a:schemeClr val="accent2"/>
                </a:solidFill>
                <a:latin typeface="+mj-lt"/>
                <a:sym typeface="Wingdings" pitchFamily="2" charset="2"/>
              </a:rPr>
              <a:t>address</a:t>
            </a:r>
            <a:r>
              <a:rPr lang="fr-FR" sz="2000" dirty="0" smtClean="0">
                <a:solidFill>
                  <a:schemeClr val="accent2"/>
                </a:solidFill>
                <a:latin typeface="+mj-lt"/>
                <a:sym typeface="Wingdings" pitchFamily="2" charset="2"/>
              </a:rPr>
              <a:t> </a:t>
            </a:r>
            <a:r>
              <a:rPr lang="fr-FR" sz="2000" dirty="0" err="1" smtClean="0">
                <a:solidFill>
                  <a:schemeClr val="accent2"/>
                </a:solidFill>
                <a:latin typeface="+mj-lt"/>
                <a:sym typeface="Wingdings" pitchFamily="2" charset="2"/>
              </a:rPr>
              <a:t>undernutrition</a:t>
            </a:r>
            <a:r>
              <a:rPr lang="fr-FR" sz="2000" dirty="0" smtClean="0">
                <a:solidFill>
                  <a:schemeClr val="accent2"/>
                </a:solidFill>
                <a:latin typeface="+mj-lt"/>
                <a:sym typeface="Wingdings" pitchFamily="2" charset="2"/>
              </a:rPr>
              <a:t> </a:t>
            </a:r>
            <a:r>
              <a:rPr lang="fr-FR" sz="2000" dirty="0" err="1" smtClean="0">
                <a:solidFill>
                  <a:schemeClr val="accent2"/>
                </a:solidFill>
                <a:latin typeface="+mj-lt"/>
                <a:sym typeface="Wingdings" pitchFamily="2" charset="2"/>
              </a:rPr>
              <a:t>from</a:t>
            </a:r>
            <a:r>
              <a:rPr lang="fr-FR" sz="2000" dirty="0" smtClean="0">
                <a:solidFill>
                  <a:schemeClr val="accent2"/>
                </a:solidFill>
                <a:latin typeface="+mj-lt"/>
                <a:sym typeface="Wingdings" pitchFamily="2" charset="2"/>
              </a:rPr>
              <a:t> conception to 24 </a:t>
            </a:r>
            <a:r>
              <a:rPr lang="fr-FR" sz="2000" dirty="0" err="1" smtClean="0">
                <a:solidFill>
                  <a:schemeClr val="accent2"/>
                </a:solidFill>
                <a:latin typeface="+mj-lt"/>
                <a:sym typeface="Wingdings" pitchFamily="2" charset="2"/>
              </a:rPr>
              <a:t>months</a:t>
            </a:r>
            <a:r>
              <a:rPr lang="fr-FR" sz="2000" dirty="0" smtClean="0">
                <a:solidFill>
                  <a:schemeClr val="accent2"/>
                </a:solidFill>
                <a:latin typeface="+mj-lt"/>
                <a:sym typeface="Wingdings" pitchFamily="2" charset="2"/>
              </a:rPr>
              <a:t> (1000 </a:t>
            </a:r>
            <a:r>
              <a:rPr lang="fr-FR" sz="2000" dirty="0" err="1" smtClean="0">
                <a:solidFill>
                  <a:schemeClr val="accent2"/>
                </a:solidFill>
                <a:latin typeface="+mj-lt"/>
                <a:sym typeface="Wingdings" pitchFamily="2" charset="2"/>
              </a:rPr>
              <a:t>days</a:t>
            </a:r>
            <a:r>
              <a:rPr lang="fr-FR" sz="2000" dirty="0" smtClean="0">
                <a:solidFill>
                  <a:schemeClr val="accent2"/>
                </a:solidFill>
                <a:latin typeface="+mj-lt"/>
                <a:sym typeface="Wingdings" pitchFamily="2" charset="2"/>
              </a:rPr>
              <a:t>)</a:t>
            </a:r>
            <a:endParaRPr lang="fr-FR" sz="2000" dirty="0">
              <a:solidFill>
                <a:schemeClr val="accent2"/>
              </a:solidFill>
              <a:latin typeface="+mj-lt"/>
              <a:sym typeface="Wingdings" pitchFamily="2" charset="2"/>
            </a:endParaRPr>
          </a:p>
        </p:txBody>
      </p:sp>
    </p:spTree>
    <p:extLst>
      <p:ext uri="{BB962C8B-B14F-4D97-AF65-F5344CB8AC3E}">
        <p14:creationId xmlns:p14="http://schemas.microsoft.com/office/powerpoint/2010/main" val="3777239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180528" y="1412776"/>
            <a:ext cx="8639944" cy="1768091"/>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800" dirty="0" smtClean="0">
                <a:solidFill>
                  <a:srgbClr val="C0504D"/>
                </a:solidFill>
                <a:latin typeface="+mj-lt"/>
              </a:rPr>
              <a:t>On future </a:t>
            </a:r>
            <a:r>
              <a:rPr lang="fr-FR" sz="2800" dirty="0" err="1" smtClean="0">
                <a:solidFill>
                  <a:srgbClr val="C0504D"/>
                </a:solidFill>
                <a:latin typeface="+mj-lt"/>
              </a:rPr>
              <a:t>generations</a:t>
            </a:r>
            <a:endParaRPr lang="fr-FR" sz="1000" dirty="0">
              <a:latin typeface="+mj-lt"/>
              <a:cs typeface="+mn-cs"/>
              <a:sym typeface="Wingdings" pitchFamily="2" charset="2"/>
            </a:endParaRPr>
          </a:p>
          <a:p>
            <a:pPr defTabSz="900113" fontAlgn="auto">
              <a:spcBef>
                <a:spcPct val="20000"/>
              </a:spcBef>
              <a:spcAft>
                <a:spcPts val="0"/>
              </a:spcAft>
              <a:tabLst>
                <a:tab pos="623888" algn="l"/>
                <a:tab pos="900113" algn="l"/>
              </a:tabLst>
              <a:defRPr/>
            </a:pPr>
            <a:r>
              <a:rPr lang="fr-FR" sz="2000" dirty="0" err="1" smtClean="0">
                <a:latin typeface="+mj-lt"/>
                <a:cs typeface="+mn-cs"/>
                <a:sym typeface="Wingdings" pitchFamily="2" charset="2"/>
              </a:rPr>
              <a:t>Undernourished</a:t>
            </a:r>
            <a:r>
              <a:rPr lang="fr-FR" sz="2000" dirty="0" smtClean="0">
                <a:latin typeface="+mj-lt"/>
                <a:cs typeface="+mn-cs"/>
                <a:sym typeface="Wingdings" pitchFamily="2" charset="2"/>
              </a:rPr>
              <a:t> girls are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become</a:t>
            </a:r>
            <a:r>
              <a:rPr lang="fr-FR" sz="2000" dirty="0" smtClean="0">
                <a:latin typeface="+mj-lt"/>
                <a:cs typeface="+mn-cs"/>
                <a:sym typeface="Wingdings" pitchFamily="2" charset="2"/>
              </a:rPr>
              <a:t> short </a:t>
            </a:r>
            <a:r>
              <a:rPr lang="fr-FR" sz="2000" dirty="0" err="1" smtClean="0">
                <a:latin typeface="+mj-lt"/>
                <a:cs typeface="+mn-cs"/>
                <a:sym typeface="Wingdings" pitchFamily="2" charset="2"/>
              </a:rPr>
              <a:t>women</a:t>
            </a:r>
            <a:r>
              <a:rPr lang="fr-FR" sz="2000" dirty="0" smtClean="0">
                <a:latin typeface="+mj-lt"/>
                <a:cs typeface="+mn-cs"/>
                <a:sym typeface="Wingdings" pitchFamily="2" charset="2"/>
              </a:rPr>
              <a:t> </a:t>
            </a:r>
            <a:r>
              <a:rPr lang="fr-FR" sz="2000" dirty="0" err="1" smtClean="0">
                <a:latin typeface="+mj-lt"/>
                <a:cs typeface="+mn-cs"/>
                <a:sym typeface="Wingdings" pitchFamily="2" charset="2"/>
              </a:rPr>
              <a:t>who</a:t>
            </a:r>
            <a:r>
              <a:rPr lang="fr-FR" sz="2000" dirty="0" smtClean="0">
                <a:latin typeface="+mj-lt"/>
                <a:cs typeface="+mn-cs"/>
                <a:sym typeface="Wingdings" pitchFamily="2" charset="2"/>
              </a:rPr>
              <a:t> are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give</a:t>
            </a:r>
            <a:r>
              <a:rPr lang="fr-FR" sz="2000" dirty="0" smtClean="0">
                <a:latin typeface="+mj-lt"/>
                <a:cs typeface="+mn-cs"/>
                <a:sym typeface="Wingdings" pitchFamily="2" charset="2"/>
              </a:rPr>
              <a:t> </a:t>
            </a:r>
            <a:r>
              <a:rPr lang="fr-FR" sz="2000" dirty="0" err="1" smtClean="0">
                <a:latin typeface="+mj-lt"/>
                <a:cs typeface="+mn-cs"/>
                <a:sym typeface="Wingdings" pitchFamily="2" charset="2"/>
              </a:rPr>
              <a:t>birth</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small</a:t>
            </a:r>
            <a:r>
              <a:rPr lang="fr-FR" sz="2000" dirty="0" smtClean="0">
                <a:latin typeface="+mj-lt"/>
                <a:cs typeface="+mn-cs"/>
                <a:sym typeface="Wingdings" pitchFamily="2" charset="2"/>
              </a:rPr>
              <a:t> babies.</a:t>
            </a:r>
          </a:p>
          <a:p>
            <a:pPr marL="342900" indent="-342900" fontAlgn="auto">
              <a:spcBef>
                <a:spcPct val="20000"/>
              </a:spcBef>
              <a:spcAft>
                <a:spcPts val="0"/>
              </a:spcAft>
              <a:buFont typeface="Wingdings" charset="0"/>
              <a:buChar char="à"/>
              <a:defRPr/>
            </a:pPr>
            <a:r>
              <a:rPr lang="fr-FR" sz="2000" dirty="0" smtClean="0">
                <a:latin typeface="+mj-lt"/>
                <a:cs typeface="+mn-cs"/>
                <a:sym typeface="Wingdings" pitchFamily="2" charset="2"/>
              </a:rPr>
              <a:t>Undernutrition </a:t>
            </a:r>
            <a:r>
              <a:rPr lang="fr-FR" sz="2000" dirty="0" err="1" smtClean="0">
                <a:latin typeface="+mj-lt"/>
                <a:cs typeface="+mn-cs"/>
                <a:sym typeface="Wingdings" pitchFamily="2" charset="2"/>
              </a:rPr>
              <a:t>gets</a:t>
            </a:r>
            <a:r>
              <a:rPr lang="fr-FR" sz="2000" dirty="0" smtClean="0">
                <a:latin typeface="+mj-lt"/>
                <a:cs typeface="+mn-cs"/>
                <a:sym typeface="Wingdings" pitchFamily="2" charset="2"/>
              </a:rPr>
              <a:t> </a:t>
            </a:r>
            <a:r>
              <a:rPr lang="fr-FR" sz="2000" dirty="0" err="1" smtClean="0">
                <a:latin typeface="+mj-lt"/>
                <a:cs typeface="+mn-cs"/>
                <a:sym typeface="Wingdings" pitchFamily="2" charset="2"/>
              </a:rPr>
              <a:t>perpetuated</a:t>
            </a:r>
            <a:r>
              <a:rPr lang="fr-FR" sz="2000" dirty="0" smtClean="0">
                <a:latin typeface="+mj-lt"/>
                <a:cs typeface="+mn-cs"/>
                <a:sym typeface="Wingdings" pitchFamily="2" charset="2"/>
              </a:rPr>
              <a:t> </a:t>
            </a:r>
            <a:r>
              <a:rPr lang="fr-FR" sz="2000" dirty="0" err="1" smtClean="0">
                <a:latin typeface="+mj-lt"/>
                <a:cs typeface="+mn-cs"/>
                <a:sym typeface="Wingdings" pitchFamily="2" charset="2"/>
              </a:rPr>
              <a:t>across</a:t>
            </a:r>
            <a:r>
              <a:rPr lang="fr-FR" sz="2000" dirty="0" smtClean="0">
                <a:latin typeface="+mj-lt"/>
                <a:cs typeface="+mn-cs"/>
                <a:sym typeface="Wingdings" pitchFamily="2" charset="2"/>
              </a:rPr>
              <a:t> </a:t>
            </a:r>
            <a:r>
              <a:rPr lang="fr-FR" sz="2000" dirty="0" err="1" smtClean="0">
                <a:latin typeface="+mj-lt"/>
                <a:cs typeface="+mn-cs"/>
                <a:sym typeface="Wingdings" pitchFamily="2" charset="2"/>
              </a:rPr>
              <a:t>generations</a:t>
            </a:r>
            <a:endParaRPr lang="fr-FR" sz="2400" dirty="0">
              <a:latin typeface="+mj-lt"/>
              <a:cs typeface="+mn-cs"/>
              <a:sym typeface="Wingdings" pitchFamily="2" charset="2"/>
            </a:endParaRPr>
          </a:p>
        </p:txBody>
      </p:sp>
      <p:sp>
        <p:nvSpPr>
          <p:cNvPr id="5" name="Espace réservé du contenu 2"/>
          <p:cNvSpPr>
            <a:spLocks noGrp="1"/>
          </p:cNvSpPr>
          <p:nvPr>
            <p:ph idx="1"/>
          </p:nvPr>
        </p:nvSpPr>
        <p:spPr>
          <a:xfrm>
            <a:off x="179512" y="3212976"/>
            <a:ext cx="8640960" cy="2376264"/>
          </a:xfrm>
        </p:spPr>
        <p:txBody>
          <a:bodyPr rtlCol="0">
            <a:noAutofit/>
          </a:bodyPr>
          <a:lstStyle/>
          <a:p>
            <a:pPr eaLnBrk="1" fontAlgn="auto" hangingPunct="1">
              <a:spcAft>
                <a:spcPts val="0"/>
              </a:spcAft>
              <a:buFont typeface="Arial" charset="0"/>
              <a:buNone/>
              <a:defRPr/>
            </a:pPr>
            <a:r>
              <a:rPr lang="fr-FR" sz="2800" dirty="0" smtClean="0">
                <a:solidFill>
                  <a:srgbClr val="C0504D"/>
                </a:solidFill>
              </a:rPr>
              <a:t>On the the </a:t>
            </a:r>
            <a:r>
              <a:rPr lang="fr-FR" sz="2800" dirty="0" err="1" smtClean="0">
                <a:solidFill>
                  <a:srgbClr val="C0504D"/>
                </a:solidFill>
              </a:rPr>
              <a:t>economy</a:t>
            </a:r>
            <a:endParaRPr lang="fr-FR" sz="2800" dirty="0">
              <a:solidFill>
                <a:srgbClr val="C0504D"/>
              </a:solidFill>
            </a:endParaRPr>
          </a:p>
          <a:p>
            <a:pPr marL="88900" indent="0" eaLnBrk="1" fontAlgn="auto" hangingPunct="1">
              <a:spcAft>
                <a:spcPts val="0"/>
              </a:spcAft>
              <a:buFont typeface="Arial" charset="0"/>
              <a:buNone/>
              <a:defRPr/>
            </a:pPr>
            <a:r>
              <a:rPr lang="fr-FR" sz="2000" dirty="0" smtClean="0"/>
              <a:t>Undernutrition </a:t>
            </a:r>
            <a:r>
              <a:rPr lang="fr-FR" sz="1700" dirty="0" smtClean="0">
                <a:sym typeface="Wingdings" pitchFamily="2" charset="2"/>
              </a:rPr>
              <a:t></a:t>
            </a:r>
            <a:r>
              <a:rPr lang="fr-FR" sz="2000" dirty="0" smtClean="0">
                <a:sym typeface="Wingdings" pitchFamily="2" charset="2"/>
              </a:rPr>
              <a:t> lasting mental and </a:t>
            </a:r>
            <a:r>
              <a:rPr lang="fr-FR" sz="2000" dirty="0" err="1" smtClean="0">
                <a:sym typeface="Wingdings" pitchFamily="2" charset="2"/>
              </a:rPr>
              <a:t>physical</a:t>
            </a:r>
            <a:r>
              <a:rPr lang="fr-FR" sz="2000" dirty="0" smtClean="0">
                <a:sym typeface="Wingdings" pitchFamily="2" charset="2"/>
              </a:rPr>
              <a:t> </a:t>
            </a:r>
            <a:r>
              <a:rPr lang="fr-FR" sz="2000" dirty="0" err="1" smtClean="0">
                <a:sym typeface="Wingdings" pitchFamily="2" charset="2"/>
              </a:rPr>
              <a:t>deficits</a:t>
            </a:r>
            <a:r>
              <a:rPr lang="fr-FR" sz="2000" dirty="0" smtClean="0">
                <a:sym typeface="Wingdings" pitchFamily="2" charset="2"/>
              </a:rPr>
              <a:t> </a:t>
            </a:r>
            <a:r>
              <a:rPr lang="fr-FR" sz="1700" dirty="0" smtClean="0">
                <a:sym typeface="Wingdings" pitchFamily="2" charset="2"/>
              </a:rPr>
              <a:t></a:t>
            </a:r>
            <a:r>
              <a:rPr lang="fr-FR" sz="2000" dirty="0" smtClean="0">
                <a:sym typeface="Wingdings" pitchFamily="2" charset="2"/>
              </a:rPr>
              <a:t> </a:t>
            </a:r>
            <a:r>
              <a:rPr lang="fr-FR" sz="2000" dirty="0" err="1" smtClean="0">
                <a:sym typeface="Wingdings" pitchFamily="2" charset="2"/>
              </a:rPr>
              <a:t>reduction</a:t>
            </a:r>
            <a:r>
              <a:rPr lang="fr-FR" sz="2000" dirty="0" smtClean="0">
                <a:sym typeface="Wingdings" pitchFamily="2" charset="2"/>
              </a:rPr>
              <a:t> of </a:t>
            </a:r>
            <a:r>
              <a:rPr lang="fr-FR" sz="2000" dirty="0" err="1" smtClean="0">
                <a:sym typeface="Wingdings" pitchFamily="2" charset="2"/>
              </a:rPr>
              <a:t>individuals</a:t>
            </a:r>
            <a:r>
              <a:rPr lang="fr-FR" sz="2000" dirty="0" smtClean="0">
                <a:sym typeface="Wingdings" pitchFamily="2" charset="2"/>
              </a:rPr>
              <a:t>’ and </a:t>
            </a:r>
            <a:r>
              <a:rPr lang="fr-FR" sz="2000" dirty="0" err="1" smtClean="0">
                <a:sym typeface="Wingdings" pitchFamily="2" charset="2"/>
              </a:rPr>
              <a:t>societies</a:t>
            </a:r>
            <a:r>
              <a:rPr lang="fr-FR" sz="2000" dirty="0" smtClean="0">
                <a:sym typeface="Wingdings" pitchFamily="2" charset="2"/>
              </a:rPr>
              <a:t>’ </a:t>
            </a:r>
            <a:r>
              <a:rPr lang="fr-FR" sz="2000" dirty="0" err="1" smtClean="0">
                <a:sym typeface="Wingdings" pitchFamily="2" charset="2"/>
              </a:rPr>
              <a:t>productivity</a:t>
            </a:r>
            <a:r>
              <a:rPr lang="fr-FR" sz="2000" dirty="0" smtClean="0">
                <a:sym typeface="Wingdings" pitchFamily="2" charset="2"/>
              </a:rPr>
              <a:t> </a:t>
            </a:r>
            <a:r>
              <a:rPr lang="fr-FR" sz="1700" dirty="0" smtClean="0">
                <a:sym typeface="Wingdings" pitchFamily="2" charset="2"/>
              </a:rPr>
              <a:t></a:t>
            </a:r>
            <a:r>
              <a:rPr lang="fr-FR" sz="2000" dirty="0" smtClean="0">
                <a:sym typeface="Wingdings" pitchFamily="2" charset="2"/>
              </a:rPr>
              <a:t>  </a:t>
            </a:r>
            <a:r>
              <a:rPr lang="fr-FR" sz="2000" dirty="0" err="1" smtClean="0">
                <a:sym typeface="Wingdings" pitchFamily="2" charset="2"/>
              </a:rPr>
              <a:t>loss</a:t>
            </a:r>
            <a:r>
              <a:rPr lang="fr-FR" sz="2000" dirty="0" smtClean="0">
                <a:sym typeface="Wingdings" pitchFamily="2" charset="2"/>
              </a:rPr>
              <a:t> of </a:t>
            </a:r>
            <a:r>
              <a:rPr lang="fr-FR" sz="2000" dirty="0" err="1" smtClean="0">
                <a:sym typeface="Wingdings" pitchFamily="2" charset="2"/>
              </a:rPr>
              <a:t>upto</a:t>
            </a:r>
            <a:r>
              <a:rPr lang="fr-FR" sz="2000" dirty="0" smtClean="0">
                <a:sym typeface="Wingdings" pitchFamily="2" charset="2"/>
              </a:rPr>
              <a:t> 8% of GDP (Lancet 2013)</a:t>
            </a:r>
            <a:endParaRPr lang="fr-FR" sz="2000" dirty="0" smtClean="0">
              <a:solidFill>
                <a:srgbClr val="0000FF"/>
              </a:solidFill>
              <a:sym typeface="Wingdings" pitchFamily="2" charset="2"/>
            </a:endParaRPr>
          </a:p>
          <a:p>
            <a:pPr marL="88900" indent="0" eaLnBrk="1" fontAlgn="auto" hangingPunct="1">
              <a:spcAft>
                <a:spcPts val="0"/>
              </a:spcAft>
              <a:buFont typeface="Arial" charset="0"/>
              <a:buNone/>
              <a:defRPr/>
            </a:pPr>
            <a:r>
              <a:rPr lang="fr-FR" sz="2000" dirty="0" err="1" smtClean="0">
                <a:solidFill>
                  <a:srgbClr val="0000FF"/>
                </a:solidFill>
                <a:sym typeface="Wingdings" pitchFamily="2" charset="2"/>
              </a:rPr>
              <a:t>Annual</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costs</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associated</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with</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child</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undernutrition</a:t>
            </a:r>
            <a:r>
              <a:rPr lang="fr-FR" sz="2000" dirty="0" smtClean="0">
                <a:solidFill>
                  <a:srgbClr val="0000FF"/>
                </a:solidFill>
                <a:sym typeface="Wingdings" pitchFamily="2" charset="2"/>
              </a:rPr>
              <a:t> are </a:t>
            </a:r>
            <a:r>
              <a:rPr lang="fr-FR" sz="2000" dirty="0" err="1" smtClean="0">
                <a:solidFill>
                  <a:srgbClr val="0000FF"/>
                </a:solidFill>
                <a:sym typeface="Wingdings" pitchFamily="2" charset="2"/>
              </a:rPr>
              <a:t>estimated</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Ethiopian</a:t>
            </a:r>
            <a:r>
              <a:rPr lang="fr-FR" sz="2000" dirty="0" smtClean="0">
                <a:solidFill>
                  <a:srgbClr val="0000FF"/>
                </a:solidFill>
                <a:sym typeface="Wingdings" pitchFamily="2" charset="2"/>
              </a:rPr>
              <a:t> Birr 55.5 billion, </a:t>
            </a:r>
            <a:r>
              <a:rPr lang="fr-FR" sz="2000" dirty="0" err="1" smtClean="0">
                <a:solidFill>
                  <a:srgbClr val="0000FF"/>
                </a:solidFill>
                <a:sym typeface="Wingdings" pitchFamily="2" charset="2"/>
              </a:rPr>
              <a:t>which</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is</a:t>
            </a:r>
            <a:r>
              <a:rPr lang="fr-FR" sz="2000" dirty="0" smtClean="0">
                <a:solidFill>
                  <a:srgbClr val="0000FF"/>
                </a:solidFill>
                <a:sym typeface="Wingdings" pitchFamily="2" charset="2"/>
              </a:rPr>
              <a:t> </a:t>
            </a:r>
            <a:r>
              <a:rPr lang="fr-FR" sz="2000" dirty="0" err="1" smtClean="0">
                <a:solidFill>
                  <a:srgbClr val="0000FF"/>
                </a:solidFill>
                <a:sym typeface="Wingdings" pitchFamily="2" charset="2"/>
              </a:rPr>
              <a:t>equivalent</a:t>
            </a:r>
            <a:r>
              <a:rPr lang="fr-FR" sz="2000" dirty="0" smtClean="0">
                <a:solidFill>
                  <a:srgbClr val="0000FF"/>
                </a:solidFill>
                <a:sym typeface="Wingdings" pitchFamily="2" charset="2"/>
              </a:rPr>
              <a:t> to 16.5% of GDP</a:t>
            </a:r>
          </a:p>
          <a:p>
            <a:pPr eaLnBrk="1" fontAlgn="auto" hangingPunct="1">
              <a:spcAft>
                <a:spcPts val="0"/>
              </a:spcAft>
              <a:buFont typeface="Arial" pitchFamily="34" charset="0"/>
              <a:buNone/>
              <a:defRPr/>
            </a:pPr>
            <a:endParaRPr lang="fr-FR" sz="1400" b="1" dirty="0" smtClean="0">
              <a:solidFill>
                <a:schemeClr val="accent4"/>
              </a:solidFill>
              <a:sym typeface="Wingdings" pitchFamily="2" charset="2"/>
            </a:endParaRPr>
          </a:p>
          <a:p>
            <a:pPr eaLnBrk="1" fontAlgn="auto" hangingPunct="1">
              <a:spcAft>
                <a:spcPts val="0"/>
              </a:spcAft>
              <a:buFont typeface="Arial" pitchFamily="34" charset="0"/>
              <a:buNone/>
              <a:defRPr/>
            </a:pPr>
            <a:r>
              <a:rPr lang="fr-FR" sz="2400" b="1" dirty="0" smtClean="0">
                <a:solidFill>
                  <a:schemeClr val="accent2"/>
                </a:solidFill>
                <a:sym typeface="Wingdings" pitchFamily="2" charset="2"/>
              </a:rPr>
              <a:t></a:t>
            </a:r>
            <a:r>
              <a:rPr lang="fr-FR" sz="2800" b="1" dirty="0" smtClean="0">
                <a:solidFill>
                  <a:schemeClr val="accent2"/>
                </a:solidFill>
                <a:sym typeface="Wingdings" pitchFamily="2" charset="2"/>
              </a:rPr>
              <a:t> </a:t>
            </a:r>
            <a:r>
              <a:rPr lang="fr-FR" sz="2700" b="1" dirty="0" err="1" smtClean="0">
                <a:solidFill>
                  <a:schemeClr val="accent2"/>
                </a:solidFill>
                <a:sym typeface="Wingdings" pitchFamily="2" charset="2"/>
              </a:rPr>
              <a:t>Contributes</a:t>
            </a:r>
            <a:r>
              <a:rPr lang="fr-FR" sz="2700" b="1" dirty="0" smtClean="0">
                <a:solidFill>
                  <a:schemeClr val="accent2"/>
                </a:solidFill>
                <a:sym typeface="Wingdings" pitchFamily="2" charset="2"/>
              </a:rPr>
              <a:t> to </a:t>
            </a:r>
            <a:r>
              <a:rPr lang="fr-FR" sz="2700" b="1" dirty="0" err="1" smtClean="0">
                <a:solidFill>
                  <a:schemeClr val="accent2"/>
                </a:solidFill>
                <a:sym typeface="Wingdings" pitchFamily="2" charset="2"/>
              </a:rPr>
              <a:t>perpetuating</a:t>
            </a:r>
            <a:r>
              <a:rPr lang="fr-FR" sz="2700" b="1" dirty="0" smtClean="0">
                <a:solidFill>
                  <a:schemeClr val="accent2"/>
                </a:solidFill>
                <a:sym typeface="Wingdings" pitchFamily="2" charset="2"/>
              </a:rPr>
              <a:t> </a:t>
            </a:r>
            <a:r>
              <a:rPr lang="fr-FR" sz="2700" b="1" dirty="0" err="1" smtClean="0">
                <a:solidFill>
                  <a:schemeClr val="accent2"/>
                </a:solidFill>
                <a:sym typeface="Wingdings" pitchFamily="2" charset="2"/>
              </a:rPr>
              <a:t>poverty</a:t>
            </a:r>
            <a:r>
              <a:rPr lang="fr-FR" sz="2700" b="1" dirty="0">
                <a:solidFill>
                  <a:schemeClr val="accent2"/>
                </a:solidFill>
                <a:sym typeface="Wingdings" pitchFamily="2" charset="2"/>
              </a:rPr>
              <a:t>,</a:t>
            </a:r>
            <a:r>
              <a:rPr lang="fr-FR" sz="2700" b="1" dirty="0" smtClean="0">
                <a:solidFill>
                  <a:schemeClr val="accent2"/>
                </a:solidFill>
                <a:sym typeface="Wingdings" pitchFamily="2" charset="2"/>
              </a:rPr>
              <a:t> </a:t>
            </a:r>
            <a:br>
              <a:rPr lang="fr-FR" sz="2700" b="1" dirty="0" smtClean="0">
                <a:solidFill>
                  <a:schemeClr val="accent2"/>
                </a:solidFill>
                <a:sym typeface="Wingdings" pitchFamily="2" charset="2"/>
              </a:rPr>
            </a:br>
            <a:r>
              <a:rPr lang="fr-FR" sz="2700" b="1" dirty="0" smtClean="0">
                <a:solidFill>
                  <a:schemeClr val="accent2"/>
                </a:solidFill>
                <a:sym typeface="Wingdings" pitchFamily="2" charset="2"/>
              </a:rPr>
              <a:t>of people and nations</a:t>
            </a:r>
            <a:endParaRPr lang="fr-FR" sz="2700" dirty="0" smtClean="0">
              <a:sym typeface="Wingdings" pitchFamily="2" charset="2"/>
            </a:endParaRPr>
          </a:p>
          <a:p>
            <a:pPr eaLnBrk="1" fontAlgn="auto" hangingPunct="1">
              <a:spcAft>
                <a:spcPts val="0"/>
              </a:spcAft>
              <a:buFont typeface="Arial" pitchFamily="34" charset="0"/>
              <a:buChar char="•"/>
              <a:defRPr/>
            </a:pPr>
            <a:endParaRPr lang="fr-FR" sz="2400" dirty="0" smtClean="0">
              <a:sym typeface="Wingdings" pitchFamily="2" charset="2"/>
            </a:endParaRPr>
          </a:p>
          <a:p>
            <a:pPr eaLnBrk="1" fontAlgn="auto" hangingPunct="1">
              <a:spcAft>
                <a:spcPts val="0"/>
              </a:spcAft>
              <a:buFont typeface="Arial" pitchFamily="34" charset="0"/>
              <a:buChar char="•"/>
              <a:defRPr/>
            </a:pPr>
            <a:endParaRPr lang="fr-FR" sz="2400" dirty="0"/>
          </a:p>
        </p:txBody>
      </p:sp>
      <p:sp>
        <p:nvSpPr>
          <p:cNvPr id="6" name="Titre 1"/>
          <p:cNvSpPr>
            <a:spLocks noGrp="1"/>
          </p:cNvSpPr>
          <p:nvPr>
            <p:ph type="title"/>
          </p:nvPr>
        </p:nvSpPr>
        <p:spPr>
          <a:xfrm>
            <a:off x="0" y="275035"/>
            <a:ext cx="9144000" cy="903668"/>
          </a:xfrm>
        </p:spPr>
        <p:txBody>
          <a:bodyPr/>
          <a:lstStyle/>
          <a:p>
            <a:pPr>
              <a:defRPr/>
            </a:pPr>
            <a:r>
              <a:rPr lang="fr-FR" sz="3600" b="1" dirty="0" err="1" smtClean="0">
                <a:solidFill>
                  <a:schemeClr val="accent4">
                    <a:lumMod val="75000"/>
                    <a:alpha val="50000"/>
                  </a:schemeClr>
                </a:solidFill>
              </a:rPr>
              <a:t>Consequences</a:t>
            </a:r>
            <a:endParaRPr lang="fr-FR" sz="3600" b="1" dirty="0">
              <a:solidFill>
                <a:schemeClr val="accent4">
                  <a:lumMod val="75000"/>
                  <a:alpha val="50000"/>
                </a:schemeClr>
              </a:solidFill>
            </a:endParaRPr>
          </a:p>
        </p:txBody>
      </p:sp>
    </p:spTree>
    <p:extLst>
      <p:ext uri="{BB962C8B-B14F-4D97-AF65-F5344CB8AC3E}">
        <p14:creationId xmlns:p14="http://schemas.microsoft.com/office/powerpoint/2010/main" val="3431588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bwMode="auto">
          <a:xfrm>
            <a:off x="180528" y="1412776"/>
            <a:ext cx="8639944" cy="2880320"/>
          </a:xfrm>
          <a:prstGeom prst="rect">
            <a:avLst/>
          </a:prstGeom>
          <a:noFill/>
          <a:ln w="9525">
            <a:noFill/>
            <a:miter lim="800000"/>
            <a:headEnd/>
            <a:tailEnd/>
          </a:ln>
        </p:spPr>
        <p:txBody>
          <a:bodyPr/>
          <a:lstStyle/>
          <a:p>
            <a:pPr marL="342900" indent="-342900" fontAlgn="auto">
              <a:spcBef>
                <a:spcPct val="20000"/>
              </a:spcBef>
              <a:spcAft>
                <a:spcPts val="0"/>
              </a:spcAft>
              <a:defRPr/>
            </a:pPr>
            <a:r>
              <a:rPr lang="fr-FR" sz="2800" dirty="0" err="1" smtClean="0">
                <a:solidFill>
                  <a:srgbClr val="C0504D"/>
                </a:solidFill>
                <a:latin typeface="+mj-lt"/>
                <a:sym typeface="Wingdings" pitchFamily="2" charset="2"/>
              </a:rPr>
              <a:t>Eliminating</a:t>
            </a:r>
            <a:r>
              <a:rPr lang="fr-FR" sz="2800" dirty="0" smtClean="0">
                <a:solidFill>
                  <a:srgbClr val="C0504D"/>
                </a:solidFill>
                <a:latin typeface="+mj-lt"/>
                <a:sym typeface="Wingdings" pitchFamily="2" charset="2"/>
              </a:rPr>
              <a:t> </a:t>
            </a:r>
            <a:r>
              <a:rPr lang="fr-FR" sz="2800" dirty="0" err="1" smtClean="0">
                <a:solidFill>
                  <a:srgbClr val="C0504D"/>
                </a:solidFill>
                <a:latin typeface="+mj-lt"/>
                <a:sym typeface="Wingdings" pitchFamily="2" charset="2"/>
              </a:rPr>
              <a:t>undernutrition</a:t>
            </a:r>
            <a:r>
              <a:rPr lang="fr-FR" sz="2800" dirty="0" smtClean="0">
                <a:solidFill>
                  <a:srgbClr val="C0504D"/>
                </a:solidFill>
                <a:latin typeface="+mj-lt"/>
                <a:sym typeface="Wingdings" pitchFamily="2" charset="2"/>
              </a:rPr>
              <a:t> in </a:t>
            </a:r>
            <a:r>
              <a:rPr lang="fr-FR" sz="2800" dirty="0" err="1" smtClean="0">
                <a:solidFill>
                  <a:srgbClr val="C0504D"/>
                </a:solidFill>
                <a:latin typeface="+mj-lt"/>
                <a:sym typeface="Wingdings" pitchFamily="2" charset="2"/>
              </a:rPr>
              <a:t>young</a:t>
            </a:r>
            <a:r>
              <a:rPr lang="fr-FR" sz="2800" dirty="0" smtClean="0">
                <a:solidFill>
                  <a:srgbClr val="C0504D"/>
                </a:solidFill>
                <a:latin typeface="+mj-lt"/>
                <a:sym typeface="Wingdings" pitchFamily="2" charset="2"/>
              </a:rPr>
              <a:t> </a:t>
            </a:r>
            <a:r>
              <a:rPr lang="fr-FR" sz="2800" dirty="0" err="1" smtClean="0">
                <a:solidFill>
                  <a:srgbClr val="C0504D"/>
                </a:solidFill>
                <a:latin typeface="+mj-lt"/>
                <a:sym typeface="Wingdings" pitchFamily="2" charset="2"/>
              </a:rPr>
              <a:t>children</a:t>
            </a:r>
            <a:r>
              <a:rPr lang="fr-FR" sz="2800" dirty="0" smtClean="0">
                <a:solidFill>
                  <a:srgbClr val="C0504D"/>
                </a:solidFill>
                <a:latin typeface="+mj-lt"/>
                <a:sym typeface="Wingdings" pitchFamily="2" charset="2"/>
              </a:rPr>
              <a:t> has multiple </a:t>
            </a:r>
            <a:r>
              <a:rPr lang="fr-FR" sz="2800" dirty="0" err="1" smtClean="0">
                <a:solidFill>
                  <a:srgbClr val="C0504D"/>
                </a:solidFill>
                <a:latin typeface="+mj-lt"/>
                <a:sym typeface="Wingdings" pitchFamily="2" charset="2"/>
              </a:rPr>
              <a:t>benefits</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Boosts</a:t>
            </a:r>
            <a:r>
              <a:rPr lang="fr-FR" sz="2000" dirty="0" smtClean="0">
                <a:latin typeface="+mj-lt"/>
                <a:cs typeface="+mn-cs"/>
                <a:sym typeface="Wingdings" pitchFamily="2" charset="2"/>
              </a:rPr>
              <a:t> </a:t>
            </a:r>
            <a:r>
              <a:rPr lang="fr-FR" sz="2000" dirty="0" err="1" smtClean="0">
                <a:latin typeface="+mj-lt"/>
                <a:cs typeface="+mn-cs"/>
                <a:sym typeface="Wingdings" pitchFamily="2" charset="2"/>
              </a:rPr>
              <a:t>gross</a:t>
            </a:r>
            <a:r>
              <a:rPr lang="fr-FR" sz="2000" dirty="0" smtClean="0">
                <a:latin typeface="+mj-lt"/>
                <a:cs typeface="+mn-cs"/>
                <a:sym typeface="Wingdings" pitchFamily="2" charset="2"/>
              </a:rPr>
              <a:t> national </a:t>
            </a:r>
            <a:r>
              <a:rPr lang="fr-FR" sz="2000" dirty="0" err="1" smtClean="0">
                <a:latin typeface="+mj-lt"/>
                <a:cs typeface="+mn-cs"/>
                <a:sym typeface="Wingdings" pitchFamily="2" charset="2"/>
              </a:rPr>
              <a:t>product</a:t>
            </a:r>
            <a:r>
              <a:rPr lang="fr-FR" sz="2000" dirty="0" smtClean="0">
                <a:latin typeface="+mj-lt"/>
                <a:cs typeface="+mn-cs"/>
                <a:sym typeface="Wingdings" pitchFamily="2" charset="2"/>
              </a:rPr>
              <a:t> by 11% in </a:t>
            </a:r>
            <a:r>
              <a:rPr lang="fr-FR" sz="2000" dirty="0" err="1" smtClean="0">
                <a:latin typeface="+mj-lt"/>
                <a:cs typeface="+mn-cs"/>
                <a:sym typeface="Wingdings" pitchFamily="2" charset="2"/>
              </a:rPr>
              <a:t>Asia</a:t>
            </a:r>
            <a:r>
              <a:rPr lang="fr-FR" sz="2000" dirty="0" smtClean="0">
                <a:latin typeface="+mj-lt"/>
                <a:cs typeface="+mn-cs"/>
                <a:sym typeface="Wingdings" pitchFamily="2" charset="2"/>
              </a:rPr>
              <a:t> and </a:t>
            </a:r>
            <a:r>
              <a:rPr lang="fr-FR" sz="2000" dirty="0" err="1" smtClean="0">
                <a:latin typeface="+mj-lt"/>
                <a:cs typeface="+mn-cs"/>
                <a:sym typeface="Wingdings" pitchFamily="2" charset="2"/>
              </a:rPr>
              <a:t>Africa</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Improves</a:t>
            </a:r>
            <a:r>
              <a:rPr lang="fr-FR" sz="2000" dirty="0" smtClean="0">
                <a:latin typeface="+mj-lt"/>
                <a:cs typeface="+mn-cs"/>
                <a:sym typeface="Wingdings" pitchFamily="2" charset="2"/>
              </a:rPr>
              <a:t> </a:t>
            </a:r>
            <a:r>
              <a:rPr lang="fr-FR" sz="2000" dirty="0" err="1" smtClean="0">
                <a:latin typeface="+mj-lt"/>
                <a:cs typeface="+mn-cs"/>
                <a:sym typeface="Wingdings" pitchFamily="2" charset="2"/>
              </a:rPr>
              <a:t>school</a:t>
            </a:r>
            <a:r>
              <a:rPr lang="fr-FR" sz="2000" dirty="0" smtClean="0">
                <a:latin typeface="+mj-lt"/>
                <a:cs typeface="+mn-cs"/>
                <a:sym typeface="Wingdings" pitchFamily="2" charset="2"/>
              </a:rPr>
              <a:t> </a:t>
            </a:r>
            <a:r>
              <a:rPr lang="fr-FR" sz="2000" dirty="0" err="1" smtClean="0">
                <a:latin typeface="+mj-lt"/>
                <a:cs typeface="+mn-cs"/>
                <a:sym typeface="Wingdings" pitchFamily="2" charset="2"/>
              </a:rPr>
              <a:t>attainment</a:t>
            </a:r>
            <a:r>
              <a:rPr lang="fr-FR" sz="2000" dirty="0" smtClean="0">
                <a:latin typeface="+mj-lt"/>
                <a:cs typeface="+mn-cs"/>
                <a:sym typeface="Wingdings" pitchFamily="2" charset="2"/>
              </a:rPr>
              <a:t> by </a:t>
            </a:r>
            <a:r>
              <a:rPr lang="fr-FR" sz="2000" dirty="0" err="1" smtClean="0">
                <a:latin typeface="+mj-lt"/>
                <a:cs typeface="+mn-cs"/>
                <a:sym typeface="Wingdings" pitchFamily="2" charset="2"/>
              </a:rPr>
              <a:t>at</a:t>
            </a:r>
            <a:r>
              <a:rPr lang="fr-FR" sz="2000" dirty="0" smtClean="0">
                <a:latin typeface="+mj-lt"/>
                <a:cs typeface="+mn-cs"/>
                <a:sym typeface="Wingdings" pitchFamily="2" charset="2"/>
              </a:rPr>
              <a:t> least one </a:t>
            </a:r>
            <a:r>
              <a:rPr lang="fr-FR" sz="2000" dirty="0" err="1" smtClean="0">
                <a:latin typeface="+mj-lt"/>
                <a:cs typeface="+mn-cs"/>
                <a:sym typeface="Wingdings" pitchFamily="2" charset="2"/>
              </a:rPr>
              <a:t>year</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a:latin typeface="+mj-lt"/>
                <a:cs typeface="+mn-cs"/>
                <a:sym typeface="Wingdings" pitchFamily="2" charset="2"/>
              </a:rPr>
              <a:t>I</a:t>
            </a:r>
            <a:r>
              <a:rPr lang="fr-FR" sz="2000" dirty="0" err="1" smtClean="0">
                <a:latin typeface="+mj-lt"/>
                <a:cs typeface="+mn-cs"/>
                <a:sym typeface="Wingdings" pitchFamily="2" charset="2"/>
              </a:rPr>
              <a:t>ncreases</a:t>
            </a:r>
            <a:r>
              <a:rPr lang="fr-FR" sz="2000" dirty="0" smtClean="0">
                <a:latin typeface="+mj-lt"/>
                <a:cs typeface="+mn-cs"/>
                <a:sym typeface="Wingdings" pitchFamily="2" charset="2"/>
              </a:rPr>
              <a:t> </a:t>
            </a:r>
            <a:r>
              <a:rPr lang="fr-FR" sz="2000" dirty="0" err="1" smtClean="0">
                <a:latin typeface="+mj-lt"/>
                <a:cs typeface="+mn-cs"/>
                <a:sym typeface="Wingdings" pitchFamily="2" charset="2"/>
              </a:rPr>
              <a:t>wages</a:t>
            </a:r>
            <a:r>
              <a:rPr lang="fr-FR" sz="2000" dirty="0" smtClean="0">
                <a:latin typeface="+mj-lt"/>
                <a:cs typeface="+mn-cs"/>
                <a:sym typeface="Wingdings" pitchFamily="2" charset="2"/>
              </a:rPr>
              <a:t> by 5-50%</a:t>
            </a: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Reduces</a:t>
            </a:r>
            <a:r>
              <a:rPr lang="fr-FR" sz="2000" dirty="0" smtClean="0">
                <a:latin typeface="+mj-lt"/>
                <a:cs typeface="+mn-cs"/>
                <a:sym typeface="Wingdings" pitchFamily="2" charset="2"/>
              </a:rPr>
              <a:t> </a:t>
            </a:r>
            <a:r>
              <a:rPr lang="fr-FR" sz="2000" dirty="0" err="1" smtClean="0">
                <a:latin typeface="+mj-lt"/>
                <a:cs typeface="+mn-cs"/>
                <a:sym typeface="Wingdings" pitchFamily="2" charset="2"/>
              </a:rPr>
              <a:t>poverty</a:t>
            </a:r>
            <a:r>
              <a:rPr lang="fr-FR" sz="2000" dirty="0" smtClean="0">
                <a:latin typeface="+mj-lt"/>
                <a:cs typeface="+mn-cs"/>
                <a:sym typeface="Wingdings" pitchFamily="2" charset="2"/>
              </a:rPr>
              <a:t> as </a:t>
            </a:r>
            <a:r>
              <a:rPr lang="fr-FR" sz="2000" dirty="0" err="1" smtClean="0">
                <a:latin typeface="+mj-lt"/>
                <a:cs typeface="+mn-cs"/>
                <a:sym typeface="Wingdings" pitchFamily="2" charset="2"/>
              </a:rPr>
              <a:t>well-nourished</a:t>
            </a:r>
            <a:r>
              <a:rPr lang="fr-FR" sz="2000" dirty="0" smtClean="0">
                <a:latin typeface="+mj-lt"/>
                <a:cs typeface="+mn-cs"/>
                <a:sym typeface="Wingdings" pitchFamily="2" charset="2"/>
              </a:rPr>
              <a:t> </a:t>
            </a:r>
            <a:r>
              <a:rPr lang="fr-FR" sz="2000" dirty="0" err="1" smtClean="0">
                <a:latin typeface="+mj-lt"/>
                <a:cs typeface="+mn-cs"/>
                <a:sym typeface="Wingdings" pitchFamily="2" charset="2"/>
              </a:rPr>
              <a:t>children</a:t>
            </a:r>
            <a:r>
              <a:rPr lang="fr-FR" sz="2000" dirty="0" smtClean="0">
                <a:latin typeface="+mj-lt"/>
                <a:cs typeface="+mn-cs"/>
                <a:sym typeface="Wingdings" pitchFamily="2" charset="2"/>
              </a:rPr>
              <a:t> are 30%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escape </a:t>
            </a:r>
            <a:r>
              <a:rPr lang="fr-FR" sz="2000" dirty="0" err="1" smtClean="0">
                <a:latin typeface="+mj-lt"/>
                <a:cs typeface="+mn-cs"/>
                <a:sym typeface="Wingdings" pitchFamily="2" charset="2"/>
              </a:rPr>
              <a:t>poverty</a:t>
            </a:r>
            <a:r>
              <a:rPr lang="fr-FR" sz="2000" dirty="0" smtClean="0">
                <a:latin typeface="+mj-lt"/>
                <a:cs typeface="+mn-cs"/>
                <a:sym typeface="Wingdings" pitchFamily="2" charset="2"/>
              </a:rPr>
              <a:t> as </a:t>
            </a:r>
            <a:r>
              <a:rPr lang="fr-FR" sz="2000" dirty="0" err="1" smtClean="0">
                <a:latin typeface="+mj-lt"/>
                <a:cs typeface="+mn-cs"/>
                <a:sym typeface="Wingdings" pitchFamily="2" charset="2"/>
              </a:rPr>
              <a:t>adults</a:t>
            </a:r>
            <a:endParaRPr lang="fr-FR" sz="2000" dirty="0" smtClean="0">
              <a:latin typeface="+mj-lt"/>
              <a:cs typeface="+mn-cs"/>
              <a:sym typeface="Wingdings" pitchFamily="2" charset="2"/>
            </a:endParaRPr>
          </a:p>
          <a:p>
            <a:pPr marL="342900" indent="-342900" fontAlgn="auto">
              <a:spcBef>
                <a:spcPct val="20000"/>
              </a:spcBef>
              <a:spcAft>
                <a:spcPts val="0"/>
              </a:spcAft>
              <a:buFont typeface="Wingdings" charset="0"/>
              <a:buChar char="à"/>
              <a:defRPr/>
            </a:pPr>
            <a:r>
              <a:rPr lang="fr-FR" sz="2000" dirty="0" err="1" smtClean="0">
                <a:latin typeface="+mj-lt"/>
                <a:cs typeface="+mn-cs"/>
                <a:sym typeface="Wingdings" pitchFamily="2" charset="2"/>
              </a:rPr>
              <a:t>Empower</a:t>
            </a:r>
            <a:r>
              <a:rPr lang="fr-FR" sz="2000" dirty="0" smtClean="0">
                <a:latin typeface="+mj-lt"/>
                <a:cs typeface="+mn-cs"/>
                <a:sym typeface="Wingdings" pitchFamily="2" charset="2"/>
              </a:rPr>
              <a:t> </a:t>
            </a:r>
            <a:r>
              <a:rPr lang="fr-FR" sz="2000" dirty="0" err="1" smtClean="0">
                <a:latin typeface="+mj-lt"/>
                <a:cs typeface="+mn-cs"/>
                <a:sym typeface="Wingdings" pitchFamily="2" charset="2"/>
              </a:rPr>
              <a:t>women</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be</a:t>
            </a:r>
            <a:r>
              <a:rPr lang="fr-FR" sz="2000" dirty="0" smtClean="0">
                <a:latin typeface="+mj-lt"/>
                <a:cs typeface="+mn-cs"/>
                <a:sym typeface="Wingdings" pitchFamily="2" charset="2"/>
              </a:rPr>
              <a:t> 10% more </a:t>
            </a:r>
            <a:r>
              <a:rPr lang="fr-FR" sz="2000" dirty="0" err="1" smtClean="0">
                <a:latin typeface="+mj-lt"/>
                <a:cs typeface="+mn-cs"/>
                <a:sym typeface="Wingdings" pitchFamily="2" charset="2"/>
              </a:rPr>
              <a:t>likely</a:t>
            </a:r>
            <a:r>
              <a:rPr lang="fr-FR" sz="2000" dirty="0" smtClean="0">
                <a:latin typeface="+mj-lt"/>
                <a:cs typeface="+mn-cs"/>
                <a:sym typeface="Wingdings" pitchFamily="2" charset="2"/>
              </a:rPr>
              <a:t> to </a:t>
            </a:r>
            <a:r>
              <a:rPr lang="fr-FR" sz="2000" dirty="0" err="1" smtClean="0">
                <a:latin typeface="+mj-lt"/>
                <a:cs typeface="+mn-cs"/>
                <a:sym typeface="Wingdings" pitchFamily="2" charset="2"/>
              </a:rPr>
              <a:t>run</a:t>
            </a:r>
            <a:r>
              <a:rPr lang="fr-FR" sz="2000" dirty="0" smtClean="0">
                <a:latin typeface="+mj-lt"/>
                <a:cs typeface="+mn-cs"/>
                <a:sym typeface="Wingdings" pitchFamily="2" charset="2"/>
              </a:rPr>
              <a:t> </a:t>
            </a:r>
            <a:r>
              <a:rPr lang="fr-FR" sz="2000" dirty="0" err="1" smtClean="0">
                <a:latin typeface="+mj-lt"/>
                <a:cs typeface="+mn-cs"/>
                <a:sym typeface="Wingdings" pitchFamily="2" charset="2"/>
              </a:rPr>
              <a:t>their</a:t>
            </a:r>
            <a:r>
              <a:rPr lang="fr-FR" sz="2000" dirty="0" smtClean="0">
                <a:latin typeface="+mj-lt"/>
                <a:cs typeface="+mn-cs"/>
                <a:sym typeface="Wingdings" pitchFamily="2" charset="2"/>
              </a:rPr>
              <a:t> </a:t>
            </a:r>
            <a:r>
              <a:rPr lang="fr-FR" sz="2000" dirty="0" err="1" smtClean="0">
                <a:latin typeface="+mj-lt"/>
                <a:cs typeface="+mn-cs"/>
                <a:sym typeface="Wingdings" pitchFamily="2" charset="2"/>
              </a:rPr>
              <a:t>own</a:t>
            </a:r>
            <a:r>
              <a:rPr lang="fr-FR" sz="2000" dirty="0" smtClean="0">
                <a:latin typeface="+mj-lt"/>
                <a:cs typeface="+mn-cs"/>
                <a:sym typeface="Wingdings" pitchFamily="2" charset="2"/>
              </a:rPr>
              <a:t> businesses</a:t>
            </a:r>
          </a:p>
          <a:p>
            <a:pPr marL="342900" indent="-342900" fontAlgn="auto">
              <a:spcBef>
                <a:spcPct val="20000"/>
              </a:spcBef>
              <a:spcAft>
                <a:spcPts val="0"/>
              </a:spcAft>
              <a:buFont typeface="Wingdings" charset="0"/>
              <a:buChar char="à"/>
              <a:defRPr/>
            </a:pPr>
            <a:endParaRPr lang="fr-FR" sz="2400" dirty="0">
              <a:latin typeface="+mj-lt"/>
              <a:cs typeface="+mn-cs"/>
              <a:sym typeface="Wingdings" pitchFamily="2" charset="2"/>
            </a:endParaRPr>
          </a:p>
        </p:txBody>
      </p:sp>
      <p:sp>
        <p:nvSpPr>
          <p:cNvPr id="5" name="Espace réservé du contenu 2"/>
          <p:cNvSpPr>
            <a:spLocks noGrp="1"/>
          </p:cNvSpPr>
          <p:nvPr>
            <p:ph idx="1"/>
          </p:nvPr>
        </p:nvSpPr>
        <p:spPr>
          <a:xfrm>
            <a:off x="179512" y="4365104"/>
            <a:ext cx="8640960" cy="2232248"/>
          </a:xfrm>
        </p:spPr>
        <p:txBody>
          <a:bodyPr rtlCol="0">
            <a:noAutofit/>
          </a:bodyPr>
          <a:lstStyle/>
          <a:p>
            <a:pPr eaLnBrk="1" fontAlgn="auto" hangingPunct="1">
              <a:spcAft>
                <a:spcPts val="0"/>
              </a:spcAft>
              <a:buFont typeface="Arial" charset="0"/>
              <a:buNone/>
              <a:defRPr/>
            </a:pPr>
            <a:r>
              <a:rPr lang="fr-FR" sz="2800" dirty="0" smtClean="0">
                <a:solidFill>
                  <a:srgbClr val="C0504D"/>
                </a:solidFill>
              </a:rPr>
              <a:t>The </a:t>
            </a:r>
            <a:r>
              <a:rPr lang="fr-FR" sz="2800" dirty="0" err="1" smtClean="0">
                <a:solidFill>
                  <a:srgbClr val="C0504D"/>
                </a:solidFill>
              </a:rPr>
              <a:t>Copenhagen</a:t>
            </a:r>
            <a:r>
              <a:rPr lang="fr-FR" sz="2800" dirty="0" smtClean="0">
                <a:solidFill>
                  <a:srgbClr val="C0504D"/>
                </a:solidFill>
              </a:rPr>
              <a:t> Consensus 2012 Expert Panel of </a:t>
            </a:r>
            <a:r>
              <a:rPr lang="fr-FR" sz="2800" dirty="0" err="1" smtClean="0">
                <a:solidFill>
                  <a:srgbClr val="C0504D"/>
                </a:solidFill>
              </a:rPr>
              <a:t>renowned</a:t>
            </a:r>
            <a:r>
              <a:rPr lang="fr-FR" sz="2800" dirty="0" smtClean="0">
                <a:solidFill>
                  <a:srgbClr val="C0504D"/>
                </a:solidFill>
              </a:rPr>
              <a:t> </a:t>
            </a:r>
            <a:r>
              <a:rPr lang="fr-FR" sz="2800" dirty="0" err="1" smtClean="0">
                <a:solidFill>
                  <a:srgbClr val="C0504D"/>
                </a:solidFill>
              </a:rPr>
              <a:t>economists</a:t>
            </a:r>
            <a:r>
              <a:rPr lang="fr-FR" sz="2800" dirty="0" smtClean="0">
                <a:solidFill>
                  <a:srgbClr val="C0504D"/>
                </a:solidFill>
              </a:rPr>
              <a:t>:</a:t>
            </a:r>
            <a:endParaRPr lang="fr-FR" sz="2800" dirty="0">
              <a:solidFill>
                <a:srgbClr val="C0504D"/>
              </a:solidFill>
            </a:endParaRPr>
          </a:p>
          <a:p>
            <a:pPr marL="546100" indent="-457200" eaLnBrk="1" fontAlgn="auto" hangingPunct="1">
              <a:spcAft>
                <a:spcPts val="0"/>
              </a:spcAft>
              <a:defRPr/>
            </a:pPr>
            <a:r>
              <a:rPr lang="fr-FR" sz="2000" dirty="0" err="1" smtClean="0">
                <a:sym typeface="Wingdings" pitchFamily="2" charset="2"/>
              </a:rPr>
              <a:t>Agreed</a:t>
            </a:r>
            <a:r>
              <a:rPr lang="fr-FR" sz="2000" dirty="0" smtClean="0">
                <a:sym typeface="Wingdings" pitchFamily="2" charset="2"/>
              </a:rPr>
              <a:t> </a:t>
            </a:r>
            <a:r>
              <a:rPr lang="fr-FR" sz="2000" dirty="0" err="1" smtClean="0">
                <a:sym typeface="Wingdings" pitchFamily="2" charset="2"/>
              </a:rPr>
              <a:t>that</a:t>
            </a:r>
            <a:r>
              <a:rPr lang="fr-FR" sz="2000" dirty="0" smtClean="0">
                <a:sym typeface="Wingdings" pitchFamily="2" charset="2"/>
              </a:rPr>
              <a:t> </a:t>
            </a:r>
            <a:r>
              <a:rPr lang="fr-FR" sz="2000" dirty="0" err="1">
                <a:sym typeface="Wingdings" pitchFamily="2" charset="2"/>
              </a:rPr>
              <a:t>f</a:t>
            </a:r>
            <a:r>
              <a:rPr lang="fr-FR" sz="2000" dirty="0" err="1" smtClean="0">
                <a:sym typeface="Wingdings" pitchFamily="2" charset="2"/>
              </a:rPr>
              <a:t>ighting</a:t>
            </a:r>
            <a:r>
              <a:rPr lang="fr-FR" sz="2000" dirty="0" smtClean="0">
                <a:sym typeface="Wingdings" pitchFamily="2" charset="2"/>
              </a:rPr>
              <a:t> malnutrition </a:t>
            </a:r>
            <a:r>
              <a:rPr lang="fr-FR" sz="2000" dirty="0" err="1" smtClean="0">
                <a:sym typeface="Wingdings" pitchFamily="2" charset="2"/>
              </a:rPr>
              <a:t>should</a:t>
            </a:r>
            <a:r>
              <a:rPr lang="fr-FR" sz="2000" dirty="0" smtClean="0">
                <a:sym typeface="Wingdings" pitchFamily="2" charset="2"/>
              </a:rPr>
              <a:t> </a:t>
            </a:r>
            <a:r>
              <a:rPr lang="fr-FR" sz="2000" dirty="0" err="1" smtClean="0">
                <a:sym typeface="Wingdings" pitchFamily="2" charset="2"/>
              </a:rPr>
              <a:t>be</a:t>
            </a:r>
            <a:r>
              <a:rPr lang="fr-FR" sz="2000" dirty="0" smtClean="0">
                <a:sym typeface="Wingdings" pitchFamily="2" charset="2"/>
              </a:rPr>
              <a:t> the top </a:t>
            </a:r>
            <a:r>
              <a:rPr lang="fr-FR" sz="2000" dirty="0" err="1" smtClean="0">
                <a:sym typeface="Wingdings" pitchFamily="2" charset="2"/>
              </a:rPr>
              <a:t>priority</a:t>
            </a:r>
            <a:r>
              <a:rPr lang="fr-FR" sz="2000" dirty="0" smtClean="0">
                <a:sym typeface="Wingdings" pitchFamily="2" charset="2"/>
              </a:rPr>
              <a:t> for </a:t>
            </a:r>
            <a:r>
              <a:rPr lang="fr-FR" sz="2000" dirty="0" err="1" smtClean="0">
                <a:sym typeface="Wingdings" pitchFamily="2" charset="2"/>
              </a:rPr>
              <a:t>policy-makers</a:t>
            </a:r>
            <a:r>
              <a:rPr lang="fr-FR" sz="2000" dirty="0" smtClean="0">
                <a:sym typeface="Wingdings" pitchFamily="2" charset="2"/>
              </a:rPr>
              <a:t> and </a:t>
            </a:r>
            <a:r>
              <a:rPr lang="fr-FR" sz="2000" dirty="0" err="1" smtClean="0">
                <a:sym typeface="Wingdings" pitchFamily="2" charset="2"/>
              </a:rPr>
              <a:t>philanthropists</a:t>
            </a:r>
            <a:endParaRPr lang="fr-FR" sz="2000" dirty="0" smtClean="0">
              <a:sym typeface="Wingdings" pitchFamily="2" charset="2"/>
            </a:endParaRPr>
          </a:p>
          <a:p>
            <a:pPr marL="546100" indent="-457200" eaLnBrk="1" fontAlgn="auto" hangingPunct="1">
              <a:spcAft>
                <a:spcPts val="0"/>
              </a:spcAft>
              <a:defRPr/>
            </a:pPr>
            <a:r>
              <a:rPr lang="fr-FR" sz="2000" dirty="0" err="1" smtClean="0">
                <a:sym typeface="Wingdings" pitchFamily="2" charset="2"/>
              </a:rPr>
              <a:t>Found</a:t>
            </a:r>
            <a:r>
              <a:rPr lang="fr-FR" sz="2000" dirty="0" smtClean="0">
                <a:sym typeface="Wingdings" pitchFamily="2" charset="2"/>
              </a:rPr>
              <a:t> </a:t>
            </a:r>
            <a:r>
              <a:rPr lang="fr-FR" sz="2000" dirty="0" err="1" smtClean="0">
                <a:sym typeface="Wingdings" pitchFamily="2" charset="2"/>
              </a:rPr>
              <a:t>that</a:t>
            </a:r>
            <a:r>
              <a:rPr lang="fr-FR" sz="2000" dirty="0" smtClean="0">
                <a:sym typeface="Wingdings" pitchFamily="2" charset="2"/>
              </a:rPr>
              <a:t> </a:t>
            </a:r>
            <a:r>
              <a:rPr lang="fr-FR" sz="2000" dirty="0" err="1" smtClean="0">
                <a:sym typeface="Wingdings" pitchFamily="2" charset="2"/>
              </a:rPr>
              <a:t>every</a:t>
            </a:r>
            <a:r>
              <a:rPr lang="fr-FR" sz="2000" dirty="0" smtClean="0">
                <a:sym typeface="Wingdings" pitchFamily="2" charset="2"/>
              </a:rPr>
              <a:t> $1 </a:t>
            </a:r>
            <a:r>
              <a:rPr lang="fr-FR" sz="2000" dirty="0" err="1" smtClean="0">
                <a:sym typeface="Wingdings" pitchFamily="2" charset="2"/>
              </a:rPr>
              <a:t>invested</a:t>
            </a:r>
            <a:r>
              <a:rPr lang="fr-FR" sz="2000" dirty="0" smtClean="0">
                <a:sym typeface="Wingdings" pitchFamily="2" charset="2"/>
              </a:rPr>
              <a:t> in </a:t>
            </a:r>
            <a:r>
              <a:rPr lang="fr-FR" sz="2000" dirty="0" err="1" smtClean="0">
                <a:sym typeface="Wingdings" pitchFamily="2" charset="2"/>
              </a:rPr>
              <a:t>reducing</a:t>
            </a:r>
            <a:r>
              <a:rPr lang="fr-FR" sz="2000" dirty="0" smtClean="0">
                <a:sym typeface="Wingdings" pitchFamily="2" charset="2"/>
              </a:rPr>
              <a:t> </a:t>
            </a:r>
            <a:r>
              <a:rPr lang="fr-FR" sz="2000" dirty="0" err="1" smtClean="0">
                <a:sym typeface="Wingdings" pitchFamily="2" charset="2"/>
              </a:rPr>
              <a:t>undernutrition</a:t>
            </a:r>
            <a:r>
              <a:rPr lang="fr-FR" sz="2000" dirty="0" smtClean="0">
                <a:sym typeface="Wingdings" pitchFamily="2" charset="2"/>
              </a:rPr>
              <a:t> </a:t>
            </a:r>
            <a:r>
              <a:rPr lang="fr-FR" sz="2000" dirty="0" err="1" smtClean="0">
                <a:sym typeface="Wingdings" pitchFamily="2" charset="2"/>
              </a:rPr>
              <a:t>results</a:t>
            </a:r>
            <a:r>
              <a:rPr lang="fr-FR" sz="2000" dirty="0" smtClean="0">
                <a:sym typeface="Wingdings" pitchFamily="2" charset="2"/>
              </a:rPr>
              <a:t> in $30 return on </a:t>
            </a:r>
            <a:r>
              <a:rPr lang="fr-FR" sz="2000" dirty="0" err="1" smtClean="0">
                <a:sym typeface="Wingdings" pitchFamily="2" charset="2"/>
              </a:rPr>
              <a:t>investment</a:t>
            </a:r>
            <a:r>
              <a:rPr lang="fr-FR" sz="2000" dirty="0" smtClean="0">
                <a:sym typeface="Wingdings" pitchFamily="2" charset="2"/>
              </a:rPr>
              <a:t> in </a:t>
            </a:r>
            <a:r>
              <a:rPr lang="fr-FR" sz="2000" dirty="0" err="1" smtClean="0">
                <a:sym typeface="Wingdings" pitchFamily="2" charset="2"/>
              </a:rPr>
              <a:t>terms</a:t>
            </a:r>
            <a:r>
              <a:rPr lang="fr-FR" sz="2000" dirty="0" smtClean="0">
                <a:sym typeface="Wingdings" pitchFamily="2" charset="2"/>
              </a:rPr>
              <a:t> of </a:t>
            </a:r>
            <a:r>
              <a:rPr lang="fr-FR" sz="2000" dirty="0" err="1" smtClean="0">
                <a:sym typeface="Wingdings" pitchFamily="2" charset="2"/>
              </a:rPr>
              <a:t>better</a:t>
            </a:r>
            <a:r>
              <a:rPr lang="fr-FR" sz="2000" dirty="0" smtClean="0">
                <a:sym typeface="Wingdings" pitchFamily="2" charset="2"/>
              </a:rPr>
              <a:t> </a:t>
            </a:r>
            <a:r>
              <a:rPr lang="fr-FR" sz="2000" dirty="0" err="1" smtClean="0">
                <a:sym typeface="Wingdings" pitchFamily="2" charset="2"/>
              </a:rPr>
              <a:t>health</a:t>
            </a:r>
            <a:r>
              <a:rPr lang="fr-FR" sz="2000" dirty="0" smtClean="0">
                <a:sym typeface="Wingdings" pitchFamily="2" charset="2"/>
              </a:rPr>
              <a:t>, </a:t>
            </a:r>
            <a:r>
              <a:rPr lang="fr-FR" sz="2000" dirty="0" err="1" smtClean="0">
                <a:sym typeface="Wingdings" pitchFamily="2" charset="2"/>
              </a:rPr>
              <a:t>schooling</a:t>
            </a:r>
            <a:r>
              <a:rPr lang="fr-FR" sz="2000" dirty="0" smtClean="0">
                <a:sym typeface="Wingdings" pitchFamily="2" charset="2"/>
              </a:rPr>
              <a:t> and </a:t>
            </a:r>
            <a:r>
              <a:rPr lang="fr-FR" sz="2000" dirty="0" err="1" smtClean="0">
                <a:sym typeface="Wingdings" pitchFamily="2" charset="2"/>
              </a:rPr>
              <a:t>productivity</a:t>
            </a:r>
            <a:endParaRPr lang="fr-FR" sz="2000" dirty="0" smtClean="0">
              <a:sym typeface="Wingdings" pitchFamily="2" charset="2"/>
            </a:endParaRPr>
          </a:p>
          <a:p>
            <a:pPr marL="546100" indent="-457200" eaLnBrk="1" fontAlgn="auto" hangingPunct="1">
              <a:spcAft>
                <a:spcPts val="0"/>
              </a:spcAft>
              <a:defRPr/>
            </a:pPr>
            <a:endParaRPr lang="fr-FR" sz="2700" dirty="0" smtClean="0">
              <a:sym typeface="Wingdings" pitchFamily="2" charset="2"/>
            </a:endParaRPr>
          </a:p>
          <a:p>
            <a:pPr eaLnBrk="1" fontAlgn="auto" hangingPunct="1">
              <a:spcAft>
                <a:spcPts val="0"/>
              </a:spcAft>
              <a:buFont typeface="Arial" pitchFamily="34" charset="0"/>
              <a:buChar char="•"/>
              <a:defRPr/>
            </a:pPr>
            <a:endParaRPr lang="fr-FR" sz="2400" dirty="0" smtClean="0">
              <a:sym typeface="Wingdings" pitchFamily="2" charset="2"/>
            </a:endParaRPr>
          </a:p>
          <a:p>
            <a:pPr eaLnBrk="1" fontAlgn="auto" hangingPunct="1">
              <a:spcAft>
                <a:spcPts val="0"/>
              </a:spcAft>
              <a:buFont typeface="Arial" pitchFamily="34" charset="0"/>
              <a:buChar char="•"/>
              <a:defRPr/>
            </a:pPr>
            <a:endParaRPr lang="fr-FR" sz="2400" dirty="0"/>
          </a:p>
        </p:txBody>
      </p:sp>
      <p:sp>
        <p:nvSpPr>
          <p:cNvPr id="6" name="Titre 1"/>
          <p:cNvSpPr>
            <a:spLocks noGrp="1"/>
          </p:cNvSpPr>
          <p:nvPr>
            <p:ph type="title"/>
          </p:nvPr>
        </p:nvSpPr>
        <p:spPr>
          <a:xfrm>
            <a:off x="0" y="275035"/>
            <a:ext cx="9144000" cy="903668"/>
          </a:xfrm>
        </p:spPr>
        <p:txBody>
          <a:bodyPr/>
          <a:lstStyle/>
          <a:p>
            <a:pPr>
              <a:defRPr/>
            </a:pPr>
            <a:r>
              <a:rPr lang="fr-FR" sz="3600" b="1" dirty="0" err="1" smtClean="0">
                <a:solidFill>
                  <a:schemeClr val="accent4">
                    <a:lumMod val="75000"/>
                    <a:alpha val="50000"/>
                  </a:schemeClr>
                </a:solidFill>
              </a:rPr>
              <a:t>Consequences</a:t>
            </a:r>
            <a:endParaRPr lang="fr-FR" sz="3600" b="1" dirty="0">
              <a:solidFill>
                <a:schemeClr val="accent4">
                  <a:lumMod val="75000"/>
                  <a:alpha val="50000"/>
                </a:schemeClr>
              </a:solidFill>
            </a:endParaRPr>
          </a:p>
        </p:txBody>
      </p:sp>
    </p:spTree>
    <p:extLst>
      <p:ext uri="{BB962C8B-B14F-4D97-AF65-F5344CB8AC3E}">
        <p14:creationId xmlns:p14="http://schemas.microsoft.com/office/powerpoint/2010/main" val="145319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0971" y="44624"/>
            <a:ext cx="8382059" cy="723900"/>
          </a:xfrm>
          <a:prstGeom prst="rect">
            <a:avLst/>
          </a:prstGeom>
        </p:spPr>
        <p:txBody>
          <a:bodyPr anchor="ctr"/>
          <a:lstStyle/>
          <a:p>
            <a:pPr algn="ctr" fontAlgn="auto">
              <a:spcAft>
                <a:spcPts val="0"/>
              </a:spcAft>
              <a:defRPr/>
            </a:pPr>
            <a:r>
              <a:rPr lang="fr-FR" sz="3600" b="1" dirty="0" smtClean="0">
                <a:solidFill>
                  <a:schemeClr val="accent4"/>
                </a:solidFill>
                <a:latin typeface="+mj-lt"/>
                <a:ea typeface="+mj-ea"/>
                <a:cs typeface="+mj-cs"/>
              </a:rPr>
              <a:t>Causes</a:t>
            </a:r>
            <a:endParaRPr lang="en-GB" sz="3600" b="1" dirty="0" smtClean="0">
              <a:solidFill>
                <a:schemeClr val="accent4"/>
              </a:solidFill>
              <a:latin typeface="+mj-lt"/>
              <a:ea typeface="+mj-ea"/>
              <a:cs typeface="+mj-cs"/>
            </a:endParaRPr>
          </a:p>
        </p:txBody>
      </p:sp>
      <p:sp>
        <p:nvSpPr>
          <p:cNvPr id="9219" name="Content Placeholder 2"/>
          <p:cNvSpPr txBox="1">
            <a:spLocks/>
          </p:cNvSpPr>
          <p:nvPr/>
        </p:nvSpPr>
        <p:spPr bwMode="auto">
          <a:xfrm>
            <a:off x="635000" y="3644503"/>
            <a:ext cx="8229600" cy="2700338"/>
          </a:xfrm>
          <a:prstGeom prst="rect">
            <a:avLst/>
          </a:prstGeom>
          <a:noFill/>
          <a:ln w="9525">
            <a:noFill/>
            <a:miter lim="800000"/>
            <a:headEnd/>
            <a:tailEnd/>
          </a:ln>
        </p:spPr>
        <p:txBody>
          <a:bodyPr/>
          <a:lstStyle/>
          <a:p>
            <a:pPr marL="342900" indent="-342900">
              <a:spcBef>
                <a:spcPct val="20000"/>
              </a:spcBef>
              <a:buFont typeface="Arial" charset="0"/>
              <a:buChar char="•"/>
            </a:pPr>
            <a:endParaRPr lang="en-GB" sz="3200">
              <a:latin typeface="Calibri" pitchFamily="34" charset="0"/>
            </a:endParaRPr>
          </a:p>
        </p:txBody>
      </p:sp>
      <p:sp>
        <p:nvSpPr>
          <p:cNvPr id="9251" name="Rectangle 85"/>
          <p:cNvSpPr>
            <a:spLocks noChangeArrowheads="1"/>
          </p:cNvSpPr>
          <p:nvPr/>
        </p:nvSpPr>
        <p:spPr bwMode="auto">
          <a:xfrm>
            <a:off x="93134" y="1624370"/>
            <a:ext cx="10352617" cy="738664"/>
          </a:xfrm>
          <a:prstGeom prst="rect">
            <a:avLst/>
          </a:prstGeom>
          <a:noFill/>
          <a:ln w="9525">
            <a:noFill/>
            <a:miter lim="800000"/>
            <a:headEnd/>
            <a:tailEnd/>
          </a:ln>
        </p:spPr>
        <p:txBody>
          <a:bodyPr anchor="ctr">
            <a:spAutoFit/>
          </a:bodyPr>
          <a:lstStyle/>
          <a:p>
            <a:r>
              <a:rPr lang="en-GB" sz="600"/>
              <a:t/>
            </a:r>
            <a:br>
              <a:rPr lang="en-GB" sz="600"/>
            </a:br>
            <a:endParaRPr lang="en-GB"/>
          </a:p>
          <a:p>
            <a:pPr eaLnBrk="0" hangingPunct="0"/>
            <a:endParaRPr lang="en-GB"/>
          </a:p>
        </p:txBody>
      </p:sp>
      <p:sp>
        <p:nvSpPr>
          <p:cNvPr id="9252" name="Rectangle 90"/>
          <p:cNvSpPr>
            <a:spLocks noChangeArrowheads="1"/>
          </p:cNvSpPr>
          <p:nvPr/>
        </p:nvSpPr>
        <p:spPr bwMode="auto">
          <a:xfrm>
            <a:off x="1312334" y="1939082"/>
            <a:ext cx="10352617" cy="461665"/>
          </a:xfrm>
          <a:prstGeom prst="rect">
            <a:avLst/>
          </a:prstGeom>
          <a:noFill/>
          <a:ln w="9525">
            <a:noFill/>
            <a:miter lim="800000"/>
            <a:headEnd/>
            <a:tailEnd/>
          </a:ln>
        </p:spPr>
        <p:txBody>
          <a:bodyPr anchor="ctr">
            <a:spAutoFit/>
          </a:bodyPr>
          <a:lstStyle/>
          <a:p>
            <a:endParaRPr lang="en-GB" sz="1200">
              <a:cs typeface="Times New Roman" pitchFamily="18" charset="0"/>
            </a:endParaRPr>
          </a:p>
          <a:p>
            <a:pPr eaLnBrk="0" hangingPunct="0"/>
            <a:r>
              <a:rPr lang="en-GB" sz="1200">
                <a:cs typeface="Times New Roman" pitchFamily="18" charset="0"/>
              </a:rPr>
              <a:t>           </a:t>
            </a:r>
            <a:endParaRPr lang="en-GB">
              <a:cs typeface="Times New Roman" pitchFamily="18" charset="0"/>
            </a:endParaRPr>
          </a:p>
        </p:txBody>
      </p:sp>
      <p:pic>
        <p:nvPicPr>
          <p:cNvPr id="5" name="Picture 4"/>
          <p:cNvPicPr>
            <a:picLocks noChangeAspect="1"/>
          </p:cNvPicPr>
          <p:nvPr/>
        </p:nvPicPr>
        <p:blipFill>
          <a:blip r:embed="rId3"/>
          <a:stretch>
            <a:fillRect/>
          </a:stretch>
        </p:blipFill>
        <p:spPr>
          <a:xfrm>
            <a:off x="2051720" y="867834"/>
            <a:ext cx="5555580" cy="5659965"/>
          </a:xfrm>
          <a:prstGeom prst="rect">
            <a:avLst/>
          </a:prstGeom>
        </p:spPr>
      </p:pic>
    </p:spTree>
    <p:extLst>
      <p:ext uri="{BB962C8B-B14F-4D97-AF65-F5344CB8AC3E}">
        <p14:creationId xmlns:p14="http://schemas.microsoft.com/office/powerpoint/2010/main" val="10638562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0080" y="1571625"/>
            <a:ext cx="8028384" cy="4017615"/>
          </a:xfrm>
          <a:prstGeom prst="rect">
            <a:avLst/>
          </a:prstGeom>
        </p:spPr>
      </p:pic>
      <p:sp>
        <p:nvSpPr>
          <p:cNvPr id="5" name="Title 1"/>
          <p:cNvSpPr txBox="1">
            <a:spLocks/>
          </p:cNvSpPr>
          <p:nvPr/>
        </p:nvSpPr>
        <p:spPr>
          <a:xfrm>
            <a:off x="380971" y="44624"/>
            <a:ext cx="8382059" cy="723900"/>
          </a:xfrm>
          <a:prstGeom prst="rect">
            <a:avLst/>
          </a:prstGeom>
        </p:spPr>
        <p:txBody>
          <a:bodyPr anchor="ctr"/>
          <a:lstStyle/>
          <a:p>
            <a:pPr algn="ctr" fontAlgn="auto">
              <a:spcAft>
                <a:spcPts val="0"/>
              </a:spcAft>
              <a:defRPr/>
            </a:pPr>
            <a:r>
              <a:rPr lang="fr-FR" sz="3600" b="1" dirty="0" smtClean="0">
                <a:solidFill>
                  <a:schemeClr val="accent4">
                    <a:alpha val="50000"/>
                  </a:schemeClr>
                </a:solidFill>
                <a:latin typeface="+mj-lt"/>
                <a:ea typeface="+mj-ea"/>
                <a:cs typeface="+mj-cs"/>
              </a:rPr>
              <a:t>Causes</a:t>
            </a:r>
            <a:endParaRPr lang="en-GB" sz="3600" b="1" dirty="0" smtClean="0">
              <a:solidFill>
                <a:schemeClr val="accent4">
                  <a:alpha val="50000"/>
                </a:schemeClr>
              </a:solidFill>
              <a:latin typeface="+mj-lt"/>
              <a:ea typeface="+mj-ea"/>
              <a:cs typeface="+mj-cs"/>
            </a:endParaRPr>
          </a:p>
        </p:txBody>
      </p:sp>
    </p:spTree>
    <p:extLst>
      <p:ext uri="{BB962C8B-B14F-4D97-AF65-F5344CB8AC3E}">
        <p14:creationId xmlns:p14="http://schemas.microsoft.com/office/powerpoint/2010/main" val="12876176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5035"/>
            <a:ext cx="8229600" cy="796528"/>
          </a:xfrm>
        </p:spPr>
        <p:txBody>
          <a:bodyPr rtlCol="0">
            <a:normAutofit/>
          </a:bodyPr>
          <a:lstStyle/>
          <a:p>
            <a:pPr eaLnBrk="1" fontAlgn="auto" hangingPunct="1">
              <a:spcAft>
                <a:spcPts val="0"/>
              </a:spcAft>
              <a:defRPr/>
            </a:pPr>
            <a:r>
              <a:rPr lang="fr-FR" sz="3600" b="1" dirty="0" err="1" smtClean="0">
                <a:solidFill>
                  <a:schemeClr val="accent4">
                    <a:lumMod val="75000"/>
                  </a:schemeClr>
                </a:solidFill>
              </a:rPr>
              <a:t>Programming</a:t>
            </a:r>
            <a:r>
              <a:rPr lang="fr-FR" sz="3600" b="1" dirty="0" smtClean="0">
                <a:solidFill>
                  <a:schemeClr val="accent4">
                    <a:lumMod val="75000"/>
                  </a:schemeClr>
                </a:solidFill>
              </a:rPr>
              <a:t> Implications</a:t>
            </a:r>
            <a:endParaRPr lang="fr-FR" sz="3600" b="1" dirty="0">
              <a:solidFill>
                <a:schemeClr val="accent4">
                  <a:lumMod val="75000"/>
                </a:schemeClr>
              </a:solidFill>
            </a:endParaRPr>
          </a:p>
        </p:txBody>
      </p:sp>
      <p:sp>
        <p:nvSpPr>
          <p:cNvPr id="3" name="Espace réservé du contenu 2"/>
          <p:cNvSpPr>
            <a:spLocks noGrp="1"/>
          </p:cNvSpPr>
          <p:nvPr>
            <p:ph idx="1"/>
          </p:nvPr>
        </p:nvSpPr>
        <p:spPr>
          <a:xfrm>
            <a:off x="0" y="1340768"/>
            <a:ext cx="9144000" cy="5679281"/>
          </a:xfrm>
        </p:spPr>
        <p:txBody>
          <a:bodyPr rtlCol="0">
            <a:normAutofit fontScale="92500"/>
          </a:bodyPr>
          <a:lstStyle/>
          <a:p>
            <a:pPr eaLnBrk="1" fontAlgn="auto" hangingPunct="1">
              <a:spcAft>
                <a:spcPts val="0"/>
              </a:spcAft>
              <a:defRPr/>
            </a:pPr>
            <a:r>
              <a:rPr lang="en-GB" sz="2600" b="1" dirty="0" smtClean="0">
                <a:solidFill>
                  <a:schemeClr val="accent2"/>
                </a:solidFill>
              </a:rPr>
              <a:t>Nutrition-Specific Actions</a:t>
            </a:r>
            <a:endParaRPr lang="en-GB" sz="2600" dirty="0" smtClean="0"/>
          </a:p>
          <a:p>
            <a:pPr lvl="1" eaLnBrk="1" fontAlgn="auto" hangingPunct="1">
              <a:spcAft>
                <a:spcPts val="0"/>
              </a:spcAft>
              <a:buFont typeface="Arial" pitchFamily="34" charset="0"/>
              <a:buChar char="•"/>
              <a:defRPr/>
            </a:pPr>
            <a:r>
              <a:rPr lang="en-GB" sz="2400" dirty="0" smtClean="0"/>
              <a:t>Mostly targeted at immediate causes</a:t>
            </a:r>
          </a:p>
          <a:p>
            <a:pPr lvl="1" eaLnBrk="1" fontAlgn="auto" hangingPunct="1">
              <a:spcAft>
                <a:spcPts val="0"/>
              </a:spcAft>
              <a:buFont typeface="Arial" pitchFamily="34" charset="0"/>
              <a:buChar char="•"/>
              <a:defRPr/>
            </a:pPr>
            <a:r>
              <a:rPr lang="en-GB" sz="2400" dirty="0" smtClean="0"/>
              <a:t>Heath sector interventions mainly </a:t>
            </a:r>
            <a:r>
              <a:rPr lang="en-GB" sz="2000" dirty="0" smtClean="0"/>
              <a:t>(breastfeeding promotion, treatment of severe acute malnutrition, addressing micronutrient deficiencies)</a:t>
            </a:r>
          </a:p>
          <a:p>
            <a:pPr lvl="1" eaLnBrk="1" fontAlgn="auto" hangingPunct="1">
              <a:spcAft>
                <a:spcPts val="0"/>
              </a:spcAft>
              <a:buFont typeface="Arial" pitchFamily="34" charset="0"/>
              <a:buChar char="•"/>
              <a:defRPr/>
            </a:pPr>
            <a:r>
              <a:rPr lang="en-GB" sz="2400" dirty="0" smtClean="0"/>
              <a:t>With a 90% coverage, 10 evidence-based interventions could reduce stunting by about 20% </a:t>
            </a:r>
            <a:r>
              <a:rPr lang="en-GB" sz="1600" dirty="0" smtClean="0"/>
              <a:t>(Source: Lancet 2013)</a:t>
            </a:r>
            <a:endParaRPr lang="en-GB" sz="1600" dirty="0" smtClean="0">
              <a:sym typeface="Wingdings" pitchFamily="2" charset="2"/>
            </a:endParaRPr>
          </a:p>
          <a:p>
            <a:pPr lvl="1" eaLnBrk="1" fontAlgn="auto" hangingPunct="1">
              <a:spcAft>
                <a:spcPts val="0"/>
              </a:spcAft>
              <a:buFont typeface="Arial" charset="0"/>
              <a:buNone/>
              <a:defRPr/>
            </a:pPr>
            <a:endParaRPr lang="en-GB" sz="1300" dirty="0" smtClean="0">
              <a:sym typeface="Wingdings" pitchFamily="2" charset="2"/>
            </a:endParaRPr>
          </a:p>
          <a:p>
            <a:pPr eaLnBrk="1" fontAlgn="auto" hangingPunct="1">
              <a:spcAft>
                <a:spcPts val="0"/>
              </a:spcAft>
              <a:defRPr/>
            </a:pPr>
            <a:r>
              <a:rPr lang="en-GB" sz="2600" b="1" dirty="0" smtClean="0">
                <a:solidFill>
                  <a:schemeClr val="accent2"/>
                </a:solidFill>
                <a:sym typeface="Wingdings" pitchFamily="2" charset="2"/>
              </a:rPr>
              <a:t>Nutrition-Sensitive Actions</a:t>
            </a:r>
          </a:p>
          <a:p>
            <a:pPr lvl="1" eaLnBrk="1" fontAlgn="auto" hangingPunct="1">
              <a:spcAft>
                <a:spcPts val="0"/>
              </a:spcAft>
              <a:buFont typeface="Arial" pitchFamily="34" charset="0"/>
              <a:buChar char="•"/>
              <a:defRPr/>
            </a:pPr>
            <a:r>
              <a:rPr lang="en-GB" sz="2400" dirty="0" smtClean="0"/>
              <a:t>Targeted at underlying and basic causes</a:t>
            </a:r>
          </a:p>
          <a:p>
            <a:pPr lvl="1" eaLnBrk="1" fontAlgn="auto" hangingPunct="1">
              <a:spcAft>
                <a:spcPts val="0"/>
              </a:spcAft>
              <a:buFont typeface="Arial" pitchFamily="34" charset="0"/>
              <a:buChar char="•"/>
              <a:defRPr/>
            </a:pPr>
            <a:r>
              <a:rPr lang="en-GB" sz="2400" dirty="0" smtClean="0"/>
              <a:t>Under the responsibility of sectors such as social protection, health, water /sanitation, agriculture, education</a:t>
            </a:r>
          </a:p>
          <a:p>
            <a:pPr lvl="1" eaLnBrk="1" fontAlgn="auto" hangingPunct="1">
              <a:spcAft>
                <a:spcPts val="0"/>
              </a:spcAft>
              <a:buFont typeface="Arial" pitchFamily="34" charset="0"/>
              <a:buChar char="•"/>
              <a:defRPr/>
            </a:pPr>
            <a:endParaRPr lang="en-GB" dirty="0" smtClean="0"/>
          </a:p>
          <a:p>
            <a:pPr lvl="1" algn="ctr" eaLnBrk="1" fontAlgn="auto" hangingPunct="1">
              <a:spcAft>
                <a:spcPts val="0"/>
              </a:spcAft>
              <a:buFont typeface="Wingdings" pitchFamily="2" charset="2"/>
              <a:buChar char="à"/>
              <a:defRPr/>
            </a:pPr>
            <a:r>
              <a:rPr lang="en-GB" b="1" dirty="0" smtClean="0">
                <a:solidFill>
                  <a:schemeClr val="accent4">
                    <a:lumMod val="75000"/>
                  </a:schemeClr>
                </a:solidFill>
                <a:sym typeface="Wingdings" pitchFamily="2" charset="2"/>
              </a:rPr>
              <a:t>Need to increase the impact of these sectors on nutrition</a:t>
            </a:r>
          </a:p>
          <a:p>
            <a:pPr lvl="1" algn="ctr" eaLnBrk="1" fontAlgn="auto" hangingPunct="1">
              <a:spcAft>
                <a:spcPts val="0"/>
              </a:spcAft>
              <a:buFont typeface="Arial" charset="0"/>
              <a:buNone/>
              <a:defRPr/>
            </a:pPr>
            <a:r>
              <a:rPr lang="en-GB" sz="2400" b="1" dirty="0" smtClean="0">
                <a:solidFill>
                  <a:schemeClr val="accent4"/>
                </a:solidFill>
                <a:sym typeface="Wingdings" pitchFamily="2" charset="2"/>
              </a:rPr>
              <a:t>‘nutrition-sensitive development’</a:t>
            </a:r>
            <a:endParaRPr lang="en-GB" sz="2400" b="1" dirty="0">
              <a:solidFill>
                <a:schemeClr val="accent4"/>
              </a:solidFill>
            </a:endParaRPr>
          </a:p>
        </p:txBody>
      </p:sp>
    </p:spTree>
    <p:extLst>
      <p:ext uri="{BB962C8B-B14F-4D97-AF65-F5344CB8AC3E}">
        <p14:creationId xmlns:p14="http://schemas.microsoft.com/office/powerpoint/2010/main" val="2348945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2051720" y="867834"/>
            <a:ext cx="5555580" cy="5659965"/>
          </a:xfrm>
          <a:prstGeom prst="rect">
            <a:avLst/>
          </a:prstGeom>
        </p:spPr>
      </p:pic>
      <p:sp>
        <p:nvSpPr>
          <p:cNvPr id="5" name="Left-Right Arrow 4"/>
          <p:cNvSpPr/>
          <p:nvPr/>
        </p:nvSpPr>
        <p:spPr>
          <a:xfrm>
            <a:off x="1979712" y="1628800"/>
            <a:ext cx="5904656" cy="1368152"/>
          </a:xfrm>
          <a:prstGeom prst="lef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Nutrition-specific actions</a:t>
            </a:r>
            <a:endParaRPr lang="en-GB" dirty="0"/>
          </a:p>
        </p:txBody>
      </p:sp>
      <p:sp>
        <p:nvSpPr>
          <p:cNvPr id="6" name="Quad Arrow 5"/>
          <p:cNvSpPr/>
          <p:nvPr/>
        </p:nvSpPr>
        <p:spPr>
          <a:xfrm>
            <a:off x="1979712" y="2996952"/>
            <a:ext cx="5904656" cy="3528392"/>
          </a:xfrm>
          <a:prstGeom prst="quadArrow">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Nutrition-sensitive actions</a:t>
            </a:r>
            <a:endParaRPr lang="en-GB" dirty="0"/>
          </a:p>
        </p:txBody>
      </p:sp>
    </p:spTree>
    <p:extLst>
      <p:ext uri="{BB962C8B-B14F-4D97-AF65-F5344CB8AC3E}">
        <p14:creationId xmlns:p14="http://schemas.microsoft.com/office/powerpoint/2010/main" val="2015531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0582"/>
            <a:ext cx="8229600" cy="2818654"/>
          </a:xfrm>
        </p:spPr>
        <p:txBody>
          <a:bodyPr>
            <a:normAutofit lnSpcReduction="10000"/>
          </a:bodyPr>
          <a:lstStyle/>
          <a:p>
            <a:r>
              <a:rPr lang="en-GB" dirty="0" smtClean="0"/>
              <a:t>The Millennium Development Goals</a:t>
            </a:r>
          </a:p>
          <a:p>
            <a:r>
              <a:rPr lang="en-GB" dirty="0" smtClean="0"/>
              <a:t>The World Health Assembly Targets</a:t>
            </a:r>
          </a:p>
          <a:p>
            <a:r>
              <a:rPr lang="en-GB" dirty="0" smtClean="0"/>
              <a:t>The SUN Movement</a:t>
            </a:r>
          </a:p>
          <a:p>
            <a:r>
              <a:rPr lang="en-GB" dirty="0" smtClean="0"/>
              <a:t>The Nutrition for Growth Compact</a:t>
            </a:r>
          </a:p>
          <a:p>
            <a:r>
              <a:rPr lang="en-GB" dirty="0" smtClean="0"/>
              <a:t>The European Union</a:t>
            </a:r>
          </a:p>
          <a:p>
            <a:endParaRPr lang="en-GB" dirty="0"/>
          </a:p>
        </p:txBody>
      </p:sp>
      <p:sp>
        <p:nvSpPr>
          <p:cNvPr id="4" name="Title 1"/>
          <p:cNvSpPr>
            <a:spLocks noGrp="1"/>
          </p:cNvSpPr>
          <p:nvPr>
            <p:ph type="title"/>
          </p:nvPr>
        </p:nvSpPr>
        <p:spPr>
          <a:xfrm>
            <a:off x="0" y="688012"/>
            <a:ext cx="9144000" cy="1077465"/>
          </a:xfrm>
        </p:spPr>
        <p:txBody>
          <a:bodyPr rtlCol="0">
            <a:normAutofit/>
          </a:bodyPr>
          <a:lstStyle/>
          <a:p>
            <a:pPr eaLnBrk="1" fontAlgn="auto" hangingPunct="1">
              <a:spcAft>
                <a:spcPts val="0"/>
              </a:spcAft>
              <a:defRPr/>
            </a:pPr>
            <a:r>
              <a:rPr lang="fr-FR" sz="3600" b="1" dirty="0" smtClean="0">
                <a:solidFill>
                  <a:schemeClr val="accent4">
                    <a:lumMod val="75000"/>
                  </a:schemeClr>
                </a:solidFill>
              </a:rPr>
              <a:t>International </a:t>
            </a:r>
            <a:r>
              <a:rPr lang="fr-FR" sz="3600" b="1" dirty="0" err="1" smtClean="0">
                <a:solidFill>
                  <a:schemeClr val="accent4">
                    <a:lumMod val="75000"/>
                  </a:schemeClr>
                </a:solidFill>
              </a:rPr>
              <a:t>Context</a:t>
            </a:r>
            <a:r>
              <a:rPr lang="fr-FR" sz="3600" b="1" dirty="0" smtClean="0">
                <a:solidFill>
                  <a:schemeClr val="accent4">
                    <a:lumMod val="75000"/>
                  </a:schemeClr>
                </a:solidFill>
              </a:rPr>
              <a:t> of Nutrition</a:t>
            </a:r>
            <a:endParaRPr lang="en-GB" sz="3600" b="1" dirty="0" smtClean="0">
              <a:solidFill>
                <a:schemeClr val="accent4">
                  <a:lumMod val="75000"/>
                </a:schemeClr>
              </a:solidFill>
            </a:endParaRPr>
          </a:p>
        </p:txBody>
      </p:sp>
    </p:spTree>
    <p:extLst>
      <p:ext uri="{BB962C8B-B14F-4D97-AF65-F5344CB8AC3E}">
        <p14:creationId xmlns:p14="http://schemas.microsoft.com/office/powerpoint/2010/main" val="24100506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GB" sz="3600" b="1" dirty="0" smtClean="0">
                <a:solidFill>
                  <a:srgbClr val="604A7B"/>
                </a:solidFill>
              </a:rPr>
              <a:t>The MDGs</a:t>
            </a:r>
            <a:endParaRPr lang="en-GB" sz="3600" b="1" dirty="0">
              <a:solidFill>
                <a:srgbClr val="604A7B"/>
              </a:solidFill>
            </a:endParaRPr>
          </a:p>
        </p:txBody>
      </p:sp>
      <p:sp>
        <p:nvSpPr>
          <p:cNvPr id="3" name="Content Placeholder 2"/>
          <p:cNvSpPr>
            <a:spLocks noGrp="1"/>
          </p:cNvSpPr>
          <p:nvPr>
            <p:ph idx="1"/>
          </p:nvPr>
        </p:nvSpPr>
        <p:spPr>
          <a:xfrm>
            <a:off x="457200" y="1920244"/>
            <a:ext cx="8229600" cy="4697713"/>
          </a:xfrm>
        </p:spPr>
        <p:txBody>
          <a:bodyPr>
            <a:normAutofit lnSpcReduction="10000"/>
          </a:bodyPr>
          <a:lstStyle/>
          <a:p>
            <a:r>
              <a:rPr lang="en-GB" dirty="0" smtClean="0"/>
              <a:t>8 global goals established in 2008</a:t>
            </a:r>
          </a:p>
          <a:p>
            <a:pPr lvl="1"/>
            <a:r>
              <a:rPr lang="en-GB" dirty="0" smtClean="0"/>
              <a:t>Nutrition is directly included in Goal 1 (</a:t>
            </a:r>
            <a:r>
              <a:rPr lang="en-GB" i="1" dirty="0" smtClean="0"/>
              <a:t>Eradicate extreme poverty and hunger</a:t>
            </a:r>
            <a:r>
              <a:rPr lang="en-GB" dirty="0" smtClean="0"/>
              <a:t>)</a:t>
            </a:r>
          </a:p>
          <a:p>
            <a:pPr lvl="1"/>
            <a:r>
              <a:rPr lang="en-GB" dirty="0" smtClean="0"/>
              <a:t>Nutrition is required to achieve Goal 4 (</a:t>
            </a:r>
            <a:r>
              <a:rPr lang="en-GB" i="1" dirty="0" smtClean="0"/>
              <a:t>Reduce child mortality</a:t>
            </a:r>
            <a:r>
              <a:rPr lang="en-GB" dirty="0" smtClean="0"/>
              <a:t>) and Goal 5 (</a:t>
            </a:r>
            <a:r>
              <a:rPr lang="en-GB" i="1" dirty="0" smtClean="0"/>
              <a:t>Improve maternal health</a:t>
            </a:r>
            <a:r>
              <a:rPr lang="en-GB" dirty="0" smtClean="0"/>
              <a:t>)</a:t>
            </a:r>
          </a:p>
          <a:p>
            <a:r>
              <a:rPr lang="en-GB" dirty="0" smtClean="0"/>
              <a:t>20 measurable targets</a:t>
            </a:r>
          </a:p>
          <a:p>
            <a:pPr lvl="1"/>
            <a:r>
              <a:rPr lang="en-GB" dirty="0" smtClean="0"/>
              <a:t>Target 1c: Halve, between 1990 and 2015, the proportion of people who suffer from hunger</a:t>
            </a:r>
          </a:p>
          <a:p>
            <a:r>
              <a:rPr lang="en-GB" dirty="0" smtClean="0"/>
              <a:t>Mixed progress in achieving them by 2015</a:t>
            </a:r>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1098898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idx="1"/>
          </p:nvPr>
        </p:nvSpPr>
        <p:spPr>
          <a:xfrm>
            <a:off x="381000" y="1700808"/>
            <a:ext cx="8229600" cy="4608511"/>
          </a:xfrm>
        </p:spPr>
        <p:txBody>
          <a:bodyPr>
            <a:normAutofit fontScale="77500" lnSpcReduction="20000"/>
          </a:bodyPr>
          <a:lstStyle/>
          <a:p>
            <a:pPr marL="514350" indent="-514350" algn="just">
              <a:spcBef>
                <a:spcPts val="0"/>
              </a:spcBef>
              <a:buFont typeface="+mj-lt"/>
              <a:buAutoNum type="arabicPeriod"/>
              <a:defRPr/>
            </a:pPr>
            <a:r>
              <a:rPr lang="en-GB" sz="3500" b="1" dirty="0" smtClean="0">
                <a:solidFill>
                  <a:srgbClr val="604A7B"/>
                </a:solidFill>
              </a:rPr>
              <a:t>Concepts and definitions</a:t>
            </a:r>
          </a:p>
          <a:p>
            <a:pPr marL="514350" indent="-514350" algn="just">
              <a:spcBef>
                <a:spcPts val="0"/>
              </a:spcBef>
              <a:buFont typeface="+mj-lt"/>
              <a:buAutoNum type="arabicPeriod"/>
              <a:defRPr/>
            </a:pPr>
            <a:endParaRPr lang="en-GB" sz="3500" b="1" dirty="0" smtClean="0">
              <a:solidFill>
                <a:srgbClr val="604A7B"/>
              </a:solidFill>
            </a:endParaRPr>
          </a:p>
          <a:p>
            <a:pPr marL="514350" indent="-514350" algn="just">
              <a:spcBef>
                <a:spcPts val="0"/>
              </a:spcBef>
              <a:buFont typeface="+mj-lt"/>
              <a:buAutoNum type="arabicPeriod"/>
              <a:defRPr/>
            </a:pPr>
            <a:r>
              <a:rPr lang="fr-FR" sz="3500" b="1" dirty="0" err="1" smtClean="0">
                <a:solidFill>
                  <a:srgbClr val="604A7B"/>
                </a:solidFill>
              </a:rPr>
              <a:t>Levels</a:t>
            </a:r>
            <a:r>
              <a:rPr lang="fr-FR" sz="3500" b="1" dirty="0" smtClean="0">
                <a:solidFill>
                  <a:srgbClr val="604A7B"/>
                </a:solidFill>
              </a:rPr>
              <a:t> of </a:t>
            </a:r>
            <a:r>
              <a:rPr lang="fr-FR" sz="3500" b="1" dirty="0" err="1" smtClean="0">
                <a:solidFill>
                  <a:srgbClr val="604A7B"/>
                </a:solidFill>
              </a:rPr>
              <a:t>undernutrition</a:t>
            </a:r>
            <a:endParaRPr lang="fr-FR" sz="3500" b="1" dirty="0" smtClean="0">
              <a:solidFill>
                <a:srgbClr val="604A7B"/>
              </a:solidFill>
            </a:endParaRPr>
          </a:p>
          <a:p>
            <a:pPr marL="0" indent="0" algn="just">
              <a:spcBef>
                <a:spcPts val="0"/>
              </a:spcBef>
              <a:buNone/>
              <a:defRPr/>
            </a:pPr>
            <a:endParaRPr lang="fr-FR" sz="3500" b="1" dirty="0">
              <a:solidFill>
                <a:srgbClr val="604A7B"/>
              </a:solidFill>
            </a:endParaRPr>
          </a:p>
          <a:p>
            <a:pPr marL="514350" indent="-514350" algn="just">
              <a:spcBef>
                <a:spcPts val="0"/>
              </a:spcBef>
              <a:buFont typeface="+mj-lt"/>
              <a:buAutoNum type="arabicPeriod"/>
              <a:defRPr/>
            </a:pPr>
            <a:r>
              <a:rPr lang="fr-FR" sz="3500" b="1" dirty="0" err="1" smtClean="0">
                <a:solidFill>
                  <a:srgbClr val="604A7B"/>
                </a:solidFill>
              </a:rPr>
              <a:t>Consequences</a:t>
            </a:r>
            <a:r>
              <a:rPr lang="fr-FR" sz="3500" b="1" dirty="0" smtClean="0">
                <a:solidFill>
                  <a:srgbClr val="604A7B"/>
                </a:solidFill>
              </a:rPr>
              <a:t> </a:t>
            </a:r>
            <a:r>
              <a:rPr lang="fr-FR" sz="3500" dirty="0">
                <a:solidFill>
                  <a:srgbClr val="604A7B"/>
                </a:solidFill>
              </a:rPr>
              <a:t>- </a:t>
            </a:r>
            <a:r>
              <a:rPr lang="fr-FR" sz="3500" dirty="0" err="1">
                <a:solidFill>
                  <a:srgbClr val="604A7B"/>
                </a:solidFill>
              </a:rPr>
              <a:t>reasons</a:t>
            </a:r>
            <a:r>
              <a:rPr lang="fr-FR" sz="3500" dirty="0">
                <a:solidFill>
                  <a:srgbClr val="604A7B"/>
                </a:solidFill>
              </a:rPr>
              <a:t> to </a:t>
            </a:r>
            <a:r>
              <a:rPr lang="fr-FR" sz="3500" dirty="0" err="1">
                <a:solidFill>
                  <a:srgbClr val="604A7B"/>
                </a:solidFill>
              </a:rPr>
              <a:t>invest</a:t>
            </a:r>
            <a:r>
              <a:rPr lang="fr-FR" sz="3500" dirty="0">
                <a:solidFill>
                  <a:srgbClr val="604A7B"/>
                </a:solidFill>
              </a:rPr>
              <a:t> in </a:t>
            </a:r>
            <a:r>
              <a:rPr lang="fr-FR" sz="3500" dirty="0" smtClean="0">
                <a:solidFill>
                  <a:srgbClr val="604A7B"/>
                </a:solidFill>
              </a:rPr>
              <a:t>nutrition</a:t>
            </a:r>
          </a:p>
          <a:p>
            <a:pPr marL="514350" indent="-514350" algn="just">
              <a:spcBef>
                <a:spcPts val="0"/>
              </a:spcBef>
              <a:buFont typeface="+mj-lt"/>
              <a:buAutoNum type="arabicPeriod"/>
              <a:defRPr/>
            </a:pPr>
            <a:endParaRPr lang="fr-FR" sz="3500" b="1" dirty="0">
              <a:solidFill>
                <a:srgbClr val="604A7B"/>
              </a:solidFill>
            </a:endParaRPr>
          </a:p>
          <a:p>
            <a:pPr marL="514350" indent="-514350" algn="just">
              <a:spcBef>
                <a:spcPts val="0"/>
              </a:spcBef>
              <a:buFont typeface="+mj-lt"/>
              <a:buAutoNum type="arabicPeriod"/>
              <a:defRPr/>
            </a:pPr>
            <a:r>
              <a:rPr lang="fr-FR" sz="3500" b="1" dirty="0" smtClean="0">
                <a:solidFill>
                  <a:srgbClr val="604A7B"/>
                </a:solidFill>
              </a:rPr>
              <a:t>Causes </a:t>
            </a:r>
            <a:endParaRPr lang="fr-FR" sz="3500" dirty="0">
              <a:solidFill>
                <a:srgbClr val="604A7B"/>
              </a:solidFill>
            </a:endParaRPr>
          </a:p>
          <a:p>
            <a:pPr marL="514350" indent="-514350" algn="just">
              <a:spcBef>
                <a:spcPts val="0"/>
              </a:spcBef>
              <a:buFont typeface="+mj-lt"/>
              <a:buAutoNum type="arabicPeriod"/>
              <a:defRPr/>
            </a:pPr>
            <a:endParaRPr lang="fr-FR" sz="3500" b="1" dirty="0" smtClean="0">
              <a:solidFill>
                <a:srgbClr val="604A7B"/>
              </a:solidFill>
            </a:endParaRPr>
          </a:p>
          <a:p>
            <a:pPr marL="514350" indent="-514350" algn="just">
              <a:spcBef>
                <a:spcPts val="0"/>
              </a:spcBef>
              <a:buFont typeface="+mj-lt"/>
              <a:buAutoNum type="arabicPeriod"/>
              <a:defRPr/>
            </a:pPr>
            <a:r>
              <a:rPr lang="fr-FR" sz="3500" b="1" dirty="0" err="1" smtClean="0">
                <a:solidFill>
                  <a:srgbClr val="604A7B"/>
                </a:solidFill>
              </a:rPr>
              <a:t>Programming</a:t>
            </a:r>
            <a:r>
              <a:rPr lang="fr-FR" sz="3500" b="1" dirty="0" smtClean="0">
                <a:solidFill>
                  <a:srgbClr val="604A7B"/>
                </a:solidFill>
              </a:rPr>
              <a:t> implications</a:t>
            </a:r>
          </a:p>
          <a:p>
            <a:pPr lvl="1" algn="just">
              <a:spcBef>
                <a:spcPts val="0"/>
              </a:spcBef>
              <a:buFontTx/>
              <a:buChar char="-"/>
              <a:defRPr/>
            </a:pPr>
            <a:r>
              <a:rPr lang="fr-FR" sz="3500" dirty="0" smtClean="0">
                <a:solidFill>
                  <a:srgbClr val="604A7B"/>
                </a:solidFill>
                <a:sym typeface="Wingdings" pitchFamily="2" charset="2"/>
              </a:rPr>
              <a:t>nutrition-</a:t>
            </a:r>
            <a:r>
              <a:rPr lang="fr-FR" sz="3500" dirty="0" err="1" smtClean="0">
                <a:solidFill>
                  <a:srgbClr val="604A7B"/>
                </a:solidFill>
                <a:sym typeface="Wingdings" pitchFamily="2" charset="2"/>
              </a:rPr>
              <a:t>specific</a:t>
            </a:r>
            <a:r>
              <a:rPr lang="fr-FR" sz="3500" dirty="0" smtClean="0">
                <a:solidFill>
                  <a:srgbClr val="604A7B"/>
                </a:solidFill>
                <a:sym typeface="Wingdings" pitchFamily="2" charset="2"/>
              </a:rPr>
              <a:t> interventions</a:t>
            </a:r>
          </a:p>
          <a:p>
            <a:pPr lvl="1" algn="just">
              <a:spcBef>
                <a:spcPts val="0"/>
              </a:spcBef>
              <a:buFontTx/>
              <a:buChar char="-"/>
              <a:defRPr/>
            </a:pPr>
            <a:r>
              <a:rPr lang="fr-FR" sz="3500" dirty="0">
                <a:solidFill>
                  <a:srgbClr val="604A7B"/>
                </a:solidFill>
                <a:sym typeface="Wingdings" pitchFamily="2" charset="2"/>
              </a:rPr>
              <a:t>n</a:t>
            </a:r>
            <a:r>
              <a:rPr lang="fr-FR" sz="3500" dirty="0" smtClean="0">
                <a:solidFill>
                  <a:srgbClr val="604A7B"/>
                </a:solidFill>
                <a:sym typeface="Wingdings" pitchFamily="2" charset="2"/>
              </a:rPr>
              <a:t>utrition-sensitive interventions</a:t>
            </a:r>
          </a:p>
          <a:p>
            <a:pPr marL="0" indent="0" algn="just">
              <a:spcBef>
                <a:spcPts val="0"/>
              </a:spcBef>
              <a:buNone/>
              <a:defRPr/>
            </a:pPr>
            <a:endParaRPr lang="fr-FR" sz="3500" b="1" dirty="0">
              <a:solidFill>
                <a:srgbClr val="604A7B"/>
              </a:solidFill>
            </a:endParaRPr>
          </a:p>
          <a:p>
            <a:pPr marL="514350" indent="-514350" algn="just">
              <a:spcBef>
                <a:spcPts val="0"/>
              </a:spcBef>
              <a:buFont typeface="+mj-lt"/>
              <a:buAutoNum type="arabicPeriod"/>
              <a:defRPr/>
            </a:pPr>
            <a:r>
              <a:rPr lang="fr-FR" sz="3500" b="1" dirty="0" smtClean="0">
                <a:solidFill>
                  <a:srgbClr val="604A7B"/>
                </a:solidFill>
              </a:rPr>
              <a:t>International </a:t>
            </a:r>
            <a:r>
              <a:rPr lang="fr-FR" sz="3500" b="1" dirty="0" err="1" smtClean="0">
                <a:solidFill>
                  <a:srgbClr val="604A7B"/>
                </a:solidFill>
              </a:rPr>
              <a:t>Context</a:t>
            </a:r>
            <a:endParaRPr lang="fr-FR" sz="3500" b="1" dirty="0">
              <a:solidFill>
                <a:srgbClr val="604A7B"/>
              </a:solidFill>
            </a:endParaRPr>
          </a:p>
          <a:p>
            <a:pPr lvl="1" algn="just">
              <a:spcBef>
                <a:spcPts val="0"/>
              </a:spcBef>
              <a:buFontTx/>
              <a:buChar char="-"/>
              <a:defRPr/>
            </a:pPr>
            <a:endParaRPr lang="fr-FR" sz="3500" dirty="0" smtClean="0">
              <a:solidFill>
                <a:srgbClr val="604A7B"/>
              </a:solidFill>
              <a:sym typeface="Wingdings" pitchFamily="2" charset="2"/>
            </a:endParaRPr>
          </a:p>
          <a:p>
            <a:pPr lvl="1" algn="just">
              <a:spcBef>
                <a:spcPts val="0"/>
              </a:spcBef>
              <a:buFontTx/>
              <a:buChar char="-"/>
              <a:defRPr/>
            </a:pPr>
            <a:endParaRPr lang="fr-FR" sz="3500" dirty="0">
              <a:solidFill>
                <a:srgbClr val="604A7B"/>
              </a:solidFill>
              <a:sym typeface="Wingdings" pitchFamily="2" charset="2"/>
            </a:endParaRPr>
          </a:p>
          <a:p>
            <a:pPr lvl="1" algn="just">
              <a:spcBef>
                <a:spcPts val="0"/>
              </a:spcBef>
              <a:buFontTx/>
              <a:buChar char="-"/>
              <a:defRPr/>
            </a:pPr>
            <a:endParaRPr lang="fr-FR" sz="3500" dirty="0" smtClean="0">
              <a:solidFill>
                <a:srgbClr val="604A7B"/>
              </a:solidFill>
              <a:sym typeface="Wingdings" pitchFamily="2" charset="2"/>
            </a:endParaRPr>
          </a:p>
          <a:p>
            <a:pPr lvl="1" algn="just">
              <a:spcBef>
                <a:spcPts val="0"/>
              </a:spcBef>
              <a:buFontTx/>
              <a:buChar char="-"/>
              <a:defRPr/>
            </a:pPr>
            <a:endParaRPr lang="fr-FR" sz="3500" dirty="0" smtClean="0">
              <a:solidFill>
                <a:srgbClr val="604A7B"/>
              </a:solidFill>
              <a:sym typeface="Wingdings" pitchFamily="2" charset="2"/>
            </a:endParaRPr>
          </a:p>
          <a:p>
            <a:pPr marL="457200" lvl="1" indent="0" algn="just">
              <a:spcBef>
                <a:spcPts val="0"/>
              </a:spcBef>
              <a:buNone/>
              <a:defRPr/>
            </a:pPr>
            <a:endParaRPr lang="en-GB" sz="3500" dirty="0">
              <a:solidFill>
                <a:srgbClr val="604A7B"/>
              </a:solidFill>
            </a:endParaRPr>
          </a:p>
          <a:p>
            <a:pPr algn="just">
              <a:spcBef>
                <a:spcPts val="0"/>
              </a:spcBef>
              <a:buFont typeface="Arial" charset="0"/>
              <a:buNone/>
              <a:defRPr/>
            </a:pPr>
            <a:endParaRPr lang="en-GB" sz="3000" b="1" dirty="0" smtClean="0">
              <a:solidFill>
                <a:schemeClr val="accent2"/>
              </a:solidFill>
            </a:endParaRPr>
          </a:p>
        </p:txBody>
      </p:sp>
      <p:sp>
        <p:nvSpPr>
          <p:cNvPr id="3" name="Titre 1"/>
          <p:cNvSpPr>
            <a:spLocks noGrp="1"/>
          </p:cNvSpPr>
          <p:nvPr>
            <p:ph type="title"/>
          </p:nvPr>
        </p:nvSpPr>
        <p:spPr>
          <a:xfrm>
            <a:off x="457200" y="275035"/>
            <a:ext cx="8229600" cy="796528"/>
          </a:xfrm>
        </p:spPr>
        <p:txBody>
          <a:bodyPr/>
          <a:lstStyle/>
          <a:p>
            <a:pPr>
              <a:defRPr/>
            </a:pPr>
            <a:r>
              <a:rPr lang="fr-FR" sz="3600" b="1" dirty="0" err="1" smtClean="0">
                <a:solidFill>
                  <a:schemeClr val="accent2"/>
                </a:solidFill>
              </a:rPr>
              <a:t>Presentation</a:t>
            </a:r>
            <a:endParaRPr lang="fr-FR" sz="3600" b="1" dirty="0">
              <a:solidFill>
                <a:schemeClr val="accent2"/>
              </a:solidFill>
            </a:endParaRPr>
          </a:p>
        </p:txBody>
      </p:sp>
    </p:spTree>
    <p:extLst>
      <p:ext uri="{BB962C8B-B14F-4D97-AF65-F5344CB8AC3E}">
        <p14:creationId xmlns:p14="http://schemas.microsoft.com/office/powerpoint/2010/main" val="31016969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GB" sz="3600" b="1" dirty="0" smtClean="0">
                <a:solidFill>
                  <a:srgbClr val="604A7B"/>
                </a:solidFill>
              </a:rPr>
              <a:t>The 2012 WHA Targets for 2025</a:t>
            </a:r>
            <a:endParaRPr lang="en-GB" sz="3600" b="1" dirty="0">
              <a:solidFill>
                <a:srgbClr val="604A7B"/>
              </a:solidFill>
            </a:endParaRPr>
          </a:p>
        </p:txBody>
      </p:sp>
      <p:sp>
        <p:nvSpPr>
          <p:cNvPr id="3" name="Content Placeholder 2"/>
          <p:cNvSpPr>
            <a:spLocks noGrp="1"/>
          </p:cNvSpPr>
          <p:nvPr>
            <p:ph idx="1"/>
          </p:nvPr>
        </p:nvSpPr>
        <p:spPr>
          <a:xfrm>
            <a:off x="116473" y="1930568"/>
            <a:ext cx="9027527" cy="4525963"/>
          </a:xfrm>
        </p:spPr>
        <p:txBody>
          <a:bodyPr>
            <a:normAutofit lnSpcReduction="10000"/>
          </a:bodyPr>
          <a:lstStyle/>
          <a:p>
            <a:pPr>
              <a:spcBef>
                <a:spcPts val="0"/>
              </a:spcBef>
              <a:spcAft>
                <a:spcPts val="1200"/>
              </a:spcAft>
            </a:pPr>
            <a:r>
              <a:rPr lang="fr-FR" sz="2900" dirty="0" smtClean="0">
                <a:solidFill>
                  <a:schemeClr val="tx1"/>
                </a:solidFill>
              </a:rPr>
              <a:t>40% </a:t>
            </a:r>
            <a:r>
              <a:rPr lang="fr-FR" sz="2900" dirty="0" err="1" smtClean="0">
                <a:solidFill>
                  <a:schemeClr val="tx1"/>
                </a:solidFill>
              </a:rPr>
              <a:t>reduction</a:t>
            </a:r>
            <a:r>
              <a:rPr lang="fr-FR" sz="2900" dirty="0" smtClean="0">
                <a:solidFill>
                  <a:schemeClr val="tx1"/>
                </a:solidFill>
              </a:rPr>
              <a:t> of the </a:t>
            </a:r>
            <a:r>
              <a:rPr lang="fr-FR" sz="2900" dirty="0" err="1" smtClean="0">
                <a:solidFill>
                  <a:schemeClr val="tx1"/>
                </a:solidFill>
              </a:rPr>
              <a:t>number</a:t>
            </a:r>
            <a:r>
              <a:rPr lang="fr-FR" sz="2900" dirty="0" smtClean="0">
                <a:solidFill>
                  <a:schemeClr val="tx1"/>
                </a:solidFill>
              </a:rPr>
              <a:t> of U5</a:t>
            </a:r>
            <a:r>
              <a:rPr lang="fr-FR" sz="2900" baseline="0" dirty="0" smtClean="0">
                <a:solidFill>
                  <a:schemeClr val="tx1"/>
                </a:solidFill>
              </a:rPr>
              <a:t> </a:t>
            </a:r>
            <a:r>
              <a:rPr lang="fr-FR" sz="2900" baseline="0" dirty="0" err="1" smtClean="0">
                <a:solidFill>
                  <a:schemeClr val="tx1"/>
                </a:solidFill>
              </a:rPr>
              <a:t>who</a:t>
            </a:r>
            <a:r>
              <a:rPr lang="fr-FR" sz="2900" baseline="0" dirty="0" smtClean="0">
                <a:solidFill>
                  <a:schemeClr val="tx1"/>
                </a:solidFill>
              </a:rPr>
              <a:t> are </a:t>
            </a:r>
            <a:r>
              <a:rPr lang="fr-FR" sz="2900" baseline="0" dirty="0" err="1" smtClean="0">
                <a:solidFill>
                  <a:schemeClr val="tx1"/>
                </a:solidFill>
              </a:rPr>
              <a:t>stunted</a:t>
            </a:r>
            <a:endParaRPr lang="fr-FR" sz="2900" dirty="0"/>
          </a:p>
          <a:p>
            <a:pPr>
              <a:spcBef>
                <a:spcPts val="0"/>
              </a:spcBef>
              <a:spcAft>
                <a:spcPts val="1200"/>
              </a:spcAft>
            </a:pPr>
            <a:r>
              <a:rPr lang="fr-FR" sz="2900" baseline="0" dirty="0" smtClean="0">
                <a:solidFill>
                  <a:schemeClr val="tx1"/>
                </a:solidFill>
              </a:rPr>
              <a:t>30% </a:t>
            </a:r>
            <a:r>
              <a:rPr lang="fr-FR" sz="2900" baseline="0" dirty="0" err="1" smtClean="0">
                <a:solidFill>
                  <a:schemeClr val="tx1"/>
                </a:solidFill>
              </a:rPr>
              <a:t>reduction</a:t>
            </a:r>
            <a:r>
              <a:rPr lang="fr-FR" sz="2900" baseline="0" dirty="0" smtClean="0">
                <a:solidFill>
                  <a:schemeClr val="tx1"/>
                </a:solidFill>
              </a:rPr>
              <a:t> of </a:t>
            </a:r>
            <a:r>
              <a:rPr lang="fr-FR" sz="2900" baseline="0" dirty="0" err="1" smtClean="0">
                <a:solidFill>
                  <a:schemeClr val="tx1"/>
                </a:solidFill>
              </a:rPr>
              <a:t>low</a:t>
            </a:r>
            <a:r>
              <a:rPr lang="fr-FR" sz="2900" baseline="0" dirty="0" smtClean="0">
                <a:solidFill>
                  <a:schemeClr val="tx1"/>
                </a:solidFill>
              </a:rPr>
              <a:t> </a:t>
            </a:r>
            <a:r>
              <a:rPr lang="fr-FR" sz="2900" baseline="0" dirty="0" err="1" smtClean="0">
                <a:solidFill>
                  <a:schemeClr val="tx1"/>
                </a:solidFill>
              </a:rPr>
              <a:t>birth-weight</a:t>
            </a:r>
            <a:endParaRPr lang="fr-FR" sz="2900" dirty="0"/>
          </a:p>
          <a:p>
            <a:pPr>
              <a:spcBef>
                <a:spcPts val="0"/>
              </a:spcBef>
              <a:spcAft>
                <a:spcPts val="1200"/>
              </a:spcAft>
            </a:pPr>
            <a:r>
              <a:rPr lang="fr-FR" sz="2900" baseline="0" dirty="0" smtClean="0">
                <a:solidFill>
                  <a:schemeClr val="tx1"/>
                </a:solidFill>
              </a:rPr>
              <a:t>No </a:t>
            </a:r>
            <a:r>
              <a:rPr lang="fr-FR" sz="2900" baseline="0" dirty="0" err="1" smtClean="0">
                <a:solidFill>
                  <a:schemeClr val="tx1"/>
                </a:solidFill>
              </a:rPr>
              <a:t>increase</a:t>
            </a:r>
            <a:r>
              <a:rPr lang="fr-FR" sz="2900" baseline="0" dirty="0" smtClean="0">
                <a:solidFill>
                  <a:schemeClr val="tx1"/>
                </a:solidFill>
              </a:rPr>
              <a:t> in </a:t>
            </a:r>
            <a:r>
              <a:rPr lang="fr-FR" sz="2900" baseline="0" dirty="0" err="1" smtClean="0">
                <a:solidFill>
                  <a:schemeClr val="tx1"/>
                </a:solidFill>
              </a:rPr>
              <a:t>childhood</a:t>
            </a:r>
            <a:r>
              <a:rPr lang="fr-FR" sz="2900" baseline="0" dirty="0" smtClean="0">
                <a:solidFill>
                  <a:schemeClr val="tx1"/>
                </a:solidFill>
              </a:rPr>
              <a:t> </a:t>
            </a:r>
            <a:r>
              <a:rPr lang="fr-FR" sz="2900" baseline="0" dirty="0" err="1" smtClean="0">
                <a:solidFill>
                  <a:schemeClr val="tx1"/>
                </a:solidFill>
              </a:rPr>
              <a:t>overweight</a:t>
            </a:r>
            <a:endParaRPr lang="fr-FR" sz="2900" dirty="0"/>
          </a:p>
          <a:p>
            <a:pPr>
              <a:spcBef>
                <a:spcPts val="0"/>
              </a:spcBef>
              <a:spcAft>
                <a:spcPts val="1200"/>
              </a:spcAft>
            </a:pPr>
            <a:r>
              <a:rPr lang="fr-FR" sz="2900" baseline="0" dirty="0" err="1" smtClean="0">
                <a:solidFill>
                  <a:schemeClr val="tx1"/>
                </a:solidFill>
              </a:rPr>
              <a:t>Reducing</a:t>
            </a:r>
            <a:r>
              <a:rPr lang="fr-FR" sz="2900" baseline="0" dirty="0" smtClean="0">
                <a:solidFill>
                  <a:schemeClr val="tx1"/>
                </a:solidFill>
              </a:rPr>
              <a:t> and </a:t>
            </a:r>
            <a:r>
              <a:rPr lang="fr-FR" sz="2900" baseline="0" dirty="0" err="1" smtClean="0">
                <a:solidFill>
                  <a:schemeClr val="tx1"/>
                </a:solidFill>
              </a:rPr>
              <a:t>maintaining</a:t>
            </a:r>
            <a:r>
              <a:rPr lang="fr-FR" sz="2900" baseline="0" dirty="0" smtClean="0">
                <a:solidFill>
                  <a:schemeClr val="tx1"/>
                </a:solidFill>
              </a:rPr>
              <a:t> </a:t>
            </a:r>
            <a:r>
              <a:rPr lang="fr-FR" sz="2900" baseline="0" dirty="0" err="1" smtClean="0">
                <a:solidFill>
                  <a:schemeClr val="tx1"/>
                </a:solidFill>
              </a:rPr>
              <a:t>wasting</a:t>
            </a:r>
            <a:r>
              <a:rPr lang="fr-FR" sz="2900" baseline="0" dirty="0" smtClean="0">
                <a:solidFill>
                  <a:schemeClr val="tx1"/>
                </a:solidFill>
              </a:rPr>
              <a:t> to </a:t>
            </a:r>
            <a:r>
              <a:rPr lang="fr-FR" sz="2900" baseline="0" dirty="0" err="1" smtClean="0">
                <a:solidFill>
                  <a:schemeClr val="tx1"/>
                </a:solidFill>
              </a:rPr>
              <a:t>less</a:t>
            </a:r>
            <a:r>
              <a:rPr lang="fr-FR" sz="2900" baseline="0" dirty="0" smtClean="0">
                <a:solidFill>
                  <a:schemeClr val="tx1"/>
                </a:solidFill>
              </a:rPr>
              <a:t> </a:t>
            </a:r>
            <a:r>
              <a:rPr lang="fr-FR" sz="2900" baseline="0" dirty="0" err="1" smtClean="0">
                <a:solidFill>
                  <a:schemeClr val="tx1"/>
                </a:solidFill>
              </a:rPr>
              <a:t>than</a:t>
            </a:r>
            <a:r>
              <a:rPr lang="fr-FR" sz="2900" baseline="0" dirty="0" smtClean="0">
                <a:solidFill>
                  <a:schemeClr val="tx1"/>
                </a:solidFill>
              </a:rPr>
              <a:t> 5%</a:t>
            </a:r>
          </a:p>
          <a:p>
            <a:pPr>
              <a:spcBef>
                <a:spcPts val="0"/>
              </a:spcBef>
              <a:spcAft>
                <a:spcPts val="1200"/>
              </a:spcAft>
            </a:pPr>
            <a:r>
              <a:rPr lang="fr-FR" sz="2900" baseline="0" dirty="0" smtClean="0">
                <a:solidFill>
                  <a:schemeClr val="tx1"/>
                </a:solidFill>
              </a:rPr>
              <a:t>50% </a:t>
            </a:r>
            <a:r>
              <a:rPr lang="fr-FR" sz="2900" baseline="0" dirty="0" err="1" smtClean="0">
                <a:solidFill>
                  <a:schemeClr val="tx1"/>
                </a:solidFill>
              </a:rPr>
              <a:t>reduction</a:t>
            </a:r>
            <a:r>
              <a:rPr lang="fr-FR" sz="2900" baseline="0" dirty="0" smtClean="0">
                <a:solidFill>
                  <a:schemeClr val="tx1"/>
                </a:solidFill>
              </a:rPr>
              <a:t> of </a:t>
            </a:r>
            <a:r>
              <a:rPr lang="fr-FR" sz="2900" baseline="0" dirty="0" err="1" smtClean="0">
                <a:solidFill>
                  <a:schemeClr val="tx1"/>
                </a:solidFill>
              </a:rPr>
              <a:t>anaemia</a:t>
            </a:r>
            <a:r>
              <a:rPr lang="fr-FR" sz="2900" baseline="0" dirty="0" smtClean="0">
                <a:solidFill>
                  <a:schemeClr val="tx1"/>
                </a:solidFill>
              </a:rPr>
              <a:t> in </a:t>
            </a:r>
            <a:r>
              <a:rPr lang="fr-FR" sz="2900" baseline="0" dirty="0" err="1" smtClean="0">
                <a:solidFill>
                  <a:schemeClr val="tx1"/>
                </a:solidFill>
              </a:rPr>
              <a:t>women</a:t>
            </a:r>
            <a:r>
              <a:rPr lang="fr-FR" sz="2900" baseline="0" dirty="0" smtClean="0">
                <a:solidFill>
                  <a:schemeClr val="tx1"/>
                </a:solidFill>
              </a:rPr>
              <a:t> of reproductive </a:t>
            </a:r>
            <a:r>
              <a:rPr lang="fr-FR" sz="2900" baseline="0" dirty="0" err="1" smtClean="0">
                <a:solidFill>
                  <a:schemeClr val="tx1"/>
                </a:solidFill>
              </a:rPr>
              <a:t>age</a:t>
            </a:r>
            <a:endParaRPr lang="fr-FR" sz="2900" dirty="0"/>
          </a:p>
          <a:p>
            <a:pPr>
              <a:spcBef>
                <a:spcPts val="0"/>
              </a:spcBef>
              <a:spcAft>
                <a:spcPts val="1200"/>
              </a:spcAft>
            </a:pPr>
            <a:r>
              <a:rPr lang="fr-FR" sz="2900" baseline="0" dirty="0" err="1" smtClean="0">
                <a:solidFill>
                  <a:schemeClr val="tx1"/>
                </a:solidFill>
              </a:rPr>
              <a:t>Increase</a:t>
            </a:r>
            <a:r>
              <a:rPr lang="fr-FR" sz="2900" baseline="0" dirty="0" smtClean="0">
                <a:solidFill>
                  <a:schemeClr val="tx1"/>
                </a:solidFill>
              </a:rPr>
              <a:t> exclusive </a:t>
            </a:r>
            <a:r>
              <a:rPr lang="fr-FR" sz="2900" baseline="0" dirty="0" err="1" smtClean="0">
                <a:solidFill>
                  <a:schemeClr val="tx1"/>
                </a:solidFill>
              </a:rPr>
              <a:t>breastfeeding</a:t>
            </a:r>
            <a:r>
              <a:rPr lang="fr-FR" sz="2900" baseline="0" dirty="0" smtClean="0">
                <a:solidFill>
                  <a:schemeClr val="tx1"/>
                </a:solidFill>
              </a:rPr>
              <a:t> in the first 6 </a:t>
            </a:r>
            <a:r>
              <a:rPr lang="fr-FR" sz="2900" baseline="0" dirty="0" err="1" smtClean="0">
                <a:solidFill>
                  <a:schemeClr val="tx1"/>
                </a:solidFill>
              </a:rPr>
              <a:t>months</a:t>
            </a:r>
            <a:r>
              <a:rPr lang="fr-FR" sz="2900" baseline="0" dirty="0" smtClean="0">
                <a:solidFill>
                  <a:schemeClr val="tx1"/>
                </a:solidFill>
              </a:rPr>
              <a:t/>
            </a:r>
            <a:br>
              <a:rPr lang="fr-FR" sz="2900" baseline="0" dirty="0" smtClean="0">
                <a:solidFill>
                  <a:schemeClr val="tx1"/>
                </a:solidFill>
              </a:rPr>
            </a:br>
            <a:r>
              <a:rPr lang="fr-FR" sz="2900" dirty="0"/>
              <a:t>(</a:t>
            </a:r>
            <a:r>
              <a:rPr lang="fr-FR" sz="2900" baseline="0" dirty="0" smtClean="0">
                <a:solidFill>
                  <a:schemeClr val="tx1"/>
                </a:solidFill>
              </a:rPr>
              <a:t>up to </a:t>
            </a:r>
            <a:r>
              <a:rPr lang="fr-FR" sz="2900" baseline="0" dirty="0" err="1" smtClean="0">
                <a:solidFill>
                  <a:schemeClr val="tx1"/>
                </a:solidFill>
              </a:rPr>
              <a:t>at</a:t>
            </a:r>
            <a:r>
              <a:rPr lang="fr-FR" sz="2900" baseline="0" dirty="0" smtClean="0">
                <a:solidFill>
                  <a:schemeClr val="tx1"/>
                </a:solidFill>
              </a:rPr>
              <a:t> least 50%)</a:t>
            </a:r>
          </a:p>
          <a:p>
            <a:endParaRPr lang="en-GB" dirty="0"/>
          </a:p>
        </p:txBody>
      </p:sp>
    </p:spTree>
    <p:extLst>
      <p:ext uri="{BB962C8B-B14F-4D97-AF65-F5344CB8AC3E}">
        <p14:creationId xmlns:p14="http://schemas.microsoft.com/office/powerpoint/2010/main" val="38807802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cstate="print"/>
          <a:srcRect t="-2077" b="-2077"/>
          <a:stretch>
            <a:fillRect/>
          </a:stretch>
        </p:blipFill>
        <p:spPr bwMode="auto">
          <a:xfrm>
            <a:off x="467544" y="548680"/>
            <a:ext cx="8243887" cy="5865515"/>
          </a:xfrm>
          <a:prstGeom prst="rect">
            <a:avLst/>
          </a:prstGeom>
          <a:noFill/>
          <a:ln w="9525">
            <a:noFill/>
            <a:miter lim="800000"/>
            <a:headEnd/>
            <a:tailEnd/>
          </a:ln>
        </p:spPr>
      </p:pic>
    </p:spTree>
    <p:extLst>
      <p:ext uri="{BB962C8B-B14F-4D97-AF65-F5344CB8AC3E}">
        <p14:creationId xmlns:p14="http://schemas.microsoft.com/office/powerpoint/2010/main" val="123483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687995"/>
            <a:ext cx="9144000" cy="903684"/>
          </a:xfrm>
        </p:spPr>
        <p:txBody>
          <a:bodyPr rtlCol="0">
            <a:normAutofit/>
          </a:bodyPr>
          <a:lstStyle/>
          <a:p>
            <a:pPr eaLnBrk="1" fontAlgn="auto" hangingPunct="1">
              <a:spcAft>
                <a:spcPts val="0"/>
              </a:spcAft>
              <a:defRPr/>
            </a:pPr>
            <a:r>
              <a:rPr lang="fr-FR" sz="3600" b="1" dirty="0" smtClean="0">
                <a:solidFill>
                  <a:schemeClr val="accent4">
                    <a:lumMod val="75000"/>
                  </a:schemeClr>
                </a:solidFill>
                <a:ea typeface="+mj-ea"/>
              </a:rPr>
              <a:t>The </a:t>
            </a:r>
            <a:r>
              <a:rPr lang="fr-FR" sz="3600" b="1" dirty="0" err="1" smtClean="0">
                <a:solidFill>
                  <a:schemeClr val="accent4">
                    <a:lumMod val="75000"/>
                  </a:schemeClr>
                </a:solidFill>
                <a:ea typeface="+mj-ea"/>
              </a:rPr>
              <a:t>Scaling</a:t>
            </a:r>
            <a:r>
              <a:rPr lang="fr-FR" sz="3600" b="1" dirty="0" smtClean="0">
                <a:solidFill>
                  <a:schemeClr val="accent4">
                    <a:lumMod val="75000"/>
                  </a:schemeClr>
                </a:solidFill>
                <a:ea typeface="+mj-ea"/>
              </a:rPr>
              <a:t> Up Nutrition (SUN) </a:t>
            </a:r>
            <a:r>
              <a:rPr lang="fr-FR" sz="3600" b="1" dirty="0" err="1" smtClean="0">
                <a:solidFill>
                  <a:schemeClr val="accent4">
                    <a:lumMod val="75000"/>
                  </a:schemeClr>
                </a:solidFill>
                <a:ea typeface="+mj-ea"/>
              </a:rPr>
              <a:t>Movement</a:t>
            </a:r>
            <a:endParaRPr lang="en-GB" sz="3600" b="1" dirty="0" smtClean="0">
              <a:solidFill>
                <a:schemeClr val="accent4">
                  <a:lumMod val="75000"/>
                </a:schemeClr>
              </a:solidFill>
              <a:ea typeface="+mj-ea"/>
            </a:endParaRPr>
          </a:p>
        </p:txBody>
      </p:sp>
      <p:sp>
        <p:nvSpPr>
          <p:cNvPr id="5123" name="Content Placeholder 2"/>
          <p:cNvSpPr>
            <a:spLocks noGrp="1"/>
          </p:cNvSpPr>
          <p:nvPr>
            <p:ph idx="1"/>
          </p:nvPr>
        </p:nvSpPr>
        <p:spPr>
          <a:xfrm>
            <a:off x="323528" y="2276872"/>
            <a:ext cx="8820472" cy="4104456"/>
          </a:xfrm>
        </p:spPr>
        <p:txBody>
          <a:bodyPr>
            <a:normAutofit fontScale="92500"/>
          </a:bodyPr>
          <a:lstStyle/>
          <a:p>
            <a:pPr eaLnBrk="1" hangingPunct="1"/>
            <a:r>
              <a:rPr lang="en-GB" sz="2400" dirty="0">
                <a:latin typeface="Calibri" charset="0"/>
              </a:rPr>
              <a:t>SUN is a global movement which unites governments, civil society, </a:t>
            </a:r>
            <a:r>
              <a:rPr lang="en-GB" sz="2400" dirty="0" smtClean="0">
                <a:latin typeface="Calibri" charset="0"/>
              </a:rPr>
              <a:t>international organisations and businesses to </a:t>
            </a:r>
            <a:r>
              <a:rPr lang="en-GB" sz="2400" dirty="0">
                <a:latin typeface="Calibri" charset="0"/>
              </a:rPr>
              <a:t>end under-nutrition. </a:t>
            </a:r>
          </a:p>
          <a:p>
            <a:pPr eaLnBrk="1" hangingPunct="1">
              <a:buFont typeface="Arial" charset="0"/>
              <a:buNone/>
            </a:pPr>
            <a:endParaRPr lang="en-GB" sz="1000" dirty="0">
              <a:latin typeface="Calibri" charset="0"/>
            </a:endParaRPr>
          </a:p>
          <a:p>
            <a:pPr eaLnBrk="1" hangingPunct="1"/>
            <a:r>
              <a:rPr lang="fr-FR" sz="2400" dirty="0" smtClean="0">
                <a:latin typeface="Calibri" charset="0"/>
              </a:rPr>
              <a:t>SUN </a:t>
            </a:r>
            <a:r>
              <a:rPr lang="fr-FR" sz="2400" dirty="0" err="1" smtClean="0">
                <a:latin typeface="Calibri" charset="0"/>
              </a:rPr>
              <a:t>promotes</a:t>
            </a:r>
            <a:r>
              <a:rPr lang="fr-FR" sz="2400" dirty="0" smtClean="0">
                <a:latin typeface="Calibri" charset="0"/>
              </a:rPr>
              <a:t> and supports the four </a:t>
            </a:r>
            <a:r>
              <a:rPr lang="fr-FR" sz="2400" dirty="0" err="1" smtClean="0">
                <a:latin typeface="Calibri" charset="0"/>
              </a:rPr>
              <a:t>processes</a:t>
            </a:r>
            <a:r>
              <a:rPr lang="fr-FR" sz="2400" dirty="0">
                <a:latin typeface="Calibri" charset="0"/>
              </a:rPr>
              <a:t> </a:t>
            </a:r>
            <a:r>
              <a:rPr lang="fr-FR" sz="2400" dirty="0" smtClean="0">
                <a:latin typeface="Calibri" charset="0"/>
              </a:rPr>
              <a:t>of: (i) </a:t>
            </a:r>
            <a:r>
              <a:rPr lang="fr-FR" sz="2400" dirty="0" err="1" smtClean="0">
                <a:latin typeface="Calibri" charset="0"/>
              </a:rPr>
              <a:t>bringing</a:t>
            </a:r>
            <a:r>
              <a:rPr lang="fr-FR" sz="2400" dirty="0" smtClean="0">
                <a:latin typeface="Calibri" charset="0"/>
              </a:rPr>
              <a:t> people </a:t>
            </a:r>
            <a:r>
              <a:rPr lang="fr-FR" sz="2400" dirty="0" err="1" smtClean="0">
                <a:latin typeface="Calibri" charset="0"/>
              </a:rPr>
              <a:t>into</a:t>
            </a:r>
            <a:r>
              <a:rPr lang="fr-FR" sz="2400" dirty="0" smtClean="0">
                <a:latin typeface="Calibri" charset="0"/>
              </a:rPr>
              <a:t> </a:t>
            </a:r>
            <a:r>
              <a:rPr lang="fr-FR" sz="2400" dirty="0" err="1" smtClean="0">
                <a:latin typeface="Calibri" charset="0"/>
              </a:rPr>
              <a:t>shared</a:t>
            </a:r>
            <a:r>
              <a:rPr lang="fr-FR" sz="2400" dirty="0" smtClean="0">
                <a:latin typeface="Calibri" charset="0"/>
              </a:rPr>
              <a:t> </a:t>
            </a:r>
            <a:r>
              <a:rPr lang="fr-FR" sz="2400" dirty="0" err="1" smtClean="0">
                <a:latin typeface="Calibri" charset="0"/>
              </a:rPr>
              <a:t>space</a:t>
            </a:r>
            <a:r>
              <a:rPr lang="fr-FR" sz="2400" dirty="0" smtClean="0">
                <a:latin typeface="Calibri" charset="0"/>
              </a:rPr>
              <a:t> for action; (ii) </a:t>
            </a:r>
            <a:r>
              <a:rPr lang="fr-FR" sz="2400" dirty="0" err="1" smtClean="0">
                <a:latin typeface="Calibri" charset="0"/>
              </a:rPr>
              <a:t>ensuring</a:t>
            </a:r>
            <a:r>
              <a:rPr lang="fr-FR" sz="2400" dirty="0" smtClean="0">
                <a:latin typeface="Calibri" charset="0"/>
              </a:rPr>
              <a:t> a </a:t>
            </a:r>
            <a:r>
              <a:rPr lang="fr-FR" sz="2400" dirty="0" err="1" smtClean="0">
                <a:latin typeface="Calibri" charset="0"/>
              </a:rPr>
              <a:t>coherent</a:t>
            </a:r>
            <a:r>
              <a:rPr lang="fr-FR" sz="2400" dirty="0" smtClean="0">
                <a:latin typeface="Calibri" charset="0"/>
              </a:rPr>
              <a:t> </a:t>
            </a:r>
            <a:r>
              <a:rPr lang="fr-FR" sz="2400" dirty="0" err="1" smtClean="0">
                <a:latin typeface="Calibri" charset="0"/>
              </a:rPr>
              <a:t>policy</a:t>
            </a:r>
            <a:r>
              <a:rPr lang="fr-FR" sz="2400" dirty="0" smtClean="0">
                <a:latin typeface="Calibri" charset="0"/>
              </a:rPr>
              <a:t> and </a:t>
            </a:r>
            <a:r>
              <a:rPr lang="fr-FR" sz="2400" dirty="0" err="1" smtClean="0">
                <a:latin typeface="Calibri" charset="0"/>
              </a:rPr>
              <a:t>legal</a:t>
            </a:r>
            <a:r>
              <a:rPr lang="fr-FR" sz="2400" dirty="0" smtClean="0">
                <a:latin typeface="Calibri" charset="0"/>
              </a:rPr>
              <a:t> </a:t>
            </a:r>
            <a:r>
              <a:rPr lang="fr-FR" sz="2400" dirty="0" err="1" smtClean="0">
                <a:latin typeface="Calibri" charset="0"/>
              </a:rPr>
              <a:t>framework</a:t>
            </a:r>
            <a:r>
              <a:rPr lang="fr-FR" sz="2400" dirty="0" smtClean="0">
                <a:latin typeface="Calibri" charset="0"/>
              </a:rPr>
              <a:t>; (iii) </a:t>
            </a:r>
            <a:r>
              <a:rPr lang="fr-FR" sz="2400" dirty="0" err="1" smtClean="0">
                <a:latin typeface="Calibri" charset="0"/>
              </a:rPr>
              <a:t>aligning</a:t>
            </a:r>
            <a:r>
              <a:rPr lang="fr-FR" sz="2400" dirty="0" smtClean="0">
                <a:latin typeface="Calibri" charset="0"/>
              </a:rPr>
              <a:t> programmes </a:t>
            </a:r>
            <a:r>
              <a:rPr lang="fr-FR" sz="2400" dirty="0" err="1" smtClean="0">
                <a:latin typeface="Calibri" charset="0"/>
              </a:rPr>
              <a:t>around</a:t>
            </a:r>
            <a:r>
              <a:rPr lang="fr-FR" sz="2400" dirty="0" smtClean="0">
                <a:latin typeface="Calibri" charset="0"/>
              </a:rPr>
              <a:t> </a:t>
            </a:r>
            <a:r>
              <a:rPr lang="fr-FR" sz="2400" dirty="0" err="1" smtClean="0">
                <a:latin typeface="Calibri" charset="0"/>
              </a:rPr>
              <a:t>common</a:t>
            </a:r>
            <a:r>
              <a:rPr lang="fr-FR" sz="2400" dirty="0" smtClean="0">
                <a:latin typeface="Calibri" charset="0"/>
              </a:rPr>
              <a:t> goals; and (iv) </a:t>
            </a:r>
            <a:r>
              <a:rPr lang="fr-FR" sz="2400" dirty="0" err="1" smtClean="0">
                <a:latin typeface="Calibri" charset="0"/>
              </a:rPr>
              <a:t>financial</a:t>
            </a:r>
            <a:r>
              <a:rPr lang="fr-FR" sz="2400" dirty="0" smtClean="0">
                <a:latin typeface="Calibri" charset="0"/>
              </a:rPr>
              <a:t> </a:t>
            </a:r>
            <a:r>
              <a:rPr lang="fr-FR" sz="2400" dirty="0" err="1" smtClean="0">
                <a:latin typeface="Calibri" charset="0"/>
              </a:rPr>
              <a:t>tracking</a:t>
            </a:r>
            <a:r>
              <a:rPr lang="fr-FR" sz="2400" dirty="0" smtClean="0">
                <a:latin typeface="Calibri" charset="0"/>
              </a:rPr>
              <a:t> and </a:t>
            </a:r>
            <a:r>
              <a:rPr lang="fr-FR" sz="2400" dirty="0" err="1" smtClean="0">
                <a:latin typeface="Calibri" charset="0"/>
              </a:rPr>
              <a:t>resource</a:t>
            </a:r>
            <a:r>
              <a:rPr lang="fr-FR" sz="2400" dirty="0" smtClean="0">
                <a:latin typeface="Calibri" charset="0"/>
              </a:rPr>
              <a:t> mobilisation</a:t>
            </a:r>
            <a:endParaRPr lang="fr-FR" sz="2400" dirty="0">
              <a:latin typeface="Calibri" charset="0"/>
            </a:endParaRPr>
          </a:p>
          <a:p>
            <a:pPr eaLnBrk="1" hangingPunct="1">
              <a:buFont typeface="Arial" charset="0"/>
              <a:buNone/>
            </a:pPr>
            <a:endParaRPr lang="en-GB" sz="1000" dirty="0">
              <a:latin typeface="Calibri" charset="0"/>
            </a:endParaRPr>
          </a:p>
          <a:p>
            <a:pPr eaLnBrk="1" hangingPunct="1"/>
            <a:r>
              <a:rPr lang="en-GB" sz="2400" dirty="0">
                <a:latin typeface="Calibri" charset="0"/>
              </a:rPr>
              <a:t>National nutrition goals have been or are being established by  </a:t>
            </a:r>
            <a:r>
              <a:rPr lang="en-GB" sz="2400" dirty="0" smtClean="0">
                <a:latin typeface="Calibri" charset="0"/>
              </a:rPr>
              <a:t>countries to address </a:t>
            </a:r>
            <a:r>
              <a:rPr lang="en-GB" sz="2400" dirty="0">
                <a:latin typeface="Calibri" charset="0"/>
              </a:rPr>
              <a:t>immediate and underlying causes of </a:t>
            </a:r>
            <a:r>
              <a:rPr lang="en-GB" sz="2400" dirty="0" smtClean="0">
                <a:latin typeface="Calibri" charset="0"/>
              </a:rPr>
              <a:t>undernutrition. These national goals will be in line with the WHA global targets of 2012. </a:t>
            </a:r>
          </a:p>
          <a:p>
            <a:pPr marL="0" indent="0" eaLnBrk="1" hangingPunct="1">
              <a:buNone/>
            </a:pPr>
            <a:r>
              <a:rPr lang="en-GB" sz="2400" dirty="0" smtClean="0">
                <a:latin typeface="Calibri" charset="0"/>
              </a:rPr>
              <a:t>     </a:t>
            </a:r>
            <a:r>
              <a:rPr lang="fr-FR" sz="2000" dirty="0" smtClean="0">
                <a:latin typeface="Calibri" charset="0"/>
              </a:rPr>
              <a:t>(</a:t>
            </a:r>
            <a:r>
              <a:rPr lang="fr-FR" sz="2000" dirty="0">
                <a:latin typeface="Calibri" charset="0"/>
              </a:rPr>
              <a:t>NB: EC </a:t>
            </a:r>
            <a:r>
              <a:rPr lang="fr-FR" sz="2000" dirty="0" err="1">
                <a:latin typeface="Calibri" charset="0"/>
              </a:rPr>
              <a:t>tool</a:t>
            </a:r>
            <a:r>
              <a:rPr lang="fr-FR" sz="2000" dirty="0">
                <a:latin typeface="Calibri" charset="0"/>
              </a:rPr>
              <a:t> to help </a:t>
            </a:r>
            <a:r>
              <a:rPr lang="fr-FR" sz="2000" dirty="0" err="1" smtClean="0">
                <a:latin typeface="Calibri" charset="0"/>
              </a:rPr>
              <a:t>determine</a:t>
            </a:r>
            <a:r>
              <a:rPr lang="fr-FR" sz="2000" dirty="0" smtClean="0">
                <a:latin typeface="Calibri" charset="0"/>
              </a:rPr>
              <a:t> national </a:t>
            </a:r>
            <a:r>
              <a:rPr lang="fr-FR" sz="2000" dirty="0" err="1">
                <a:latin typeface="Calibri" charset="0"/>
              </a:rPr>
              <a:t>stunting</a:t>
            </a:r>
            <a:r>
              <a:rPr lang="fr-FR" sz="2000" dirty="0">
                <a:latin typeface="Calibri" charset="0"/>
              </a:rPr>
              <a:t> </a:t>
            </a:r>
            <a:r>
              <a:rPr lang="fr-FR" sz="2000" dirty="0" err="1" smtClean="0">
                <a:latin typeface="Calibri" charset="0"/>
              </a:rPr>
              <a:t>targets</a:t>
            </a:r>
            <a:r>
              <a:rPr lang="fr-FR" sz="2000" dirty="0" smtClean="0">
                <a:latin typeface="Calibri" charset="0"/>
              </a:rPr>
              <a:t>)</a:t>
            </a:r>
            <a:endParaRPr lang="en-GB" sz="2000" dirty="0">
              <a:latin typeface="Calibri" charset="0"/>
            </a:endParaRPr>
          </a:p>
          <a:p>
            <a:pPr eaLnBrk="1" hangingPunct="1"/>
            <a:endParaRPr lang="fr-FR" sz="2400" dirty="0">
              <a:latin typeface="Calibri" charset="0"/>
            </a:endParaRPr>
          </a:p>
          <a:p>
            <a:pPr eaLnBrk="1" hangingPunct="1">
              <a:buFont typeface="Arial" charset="0"/>
              <a:buNone/>
            </a:pPr>
            <a:endParaRPr lang="fr-FR" sz="2400" dirty="0">
              <a:latin typeface="Calibri" charset="0"/>
            </a:endParaRPr>
          </a:p>
          <a:p>
            <a:pPr eaLnBrk="1" hangingPunct="1"/>
            <a:endParaRPr lang="en-US" sz="2400" dirty="0">
              <a:latin typeface="Calibri" charset="0"/>
            </a:endParaRPr>
          </a:p>
        </p:txBody>
      </p:sp>
    </p:spTree>
    <p:extLst>
      <p:ext uri="{BB962C8B-B14F-4D97-AF65-F5344CB8AC3E}">
        <p14:creationId xmlns:p14="http://schemas.microsoft.com/office/powerpoint/2010/main" val="14581895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95400"/>
            <a:ext cx="9144000" cy="4255380"/>
          </a:xfrm>
          <a:prstGeom prst="rect">
            <a:avLst/>
          </a:prstGeom>
        </p:spPr>
      </p:pic>
      <p:sp>
        <p:nvSpPr>
          <p:cNvPr id="5" name="TextBox 4"/>
          <p:cNvSpPr txBox="1"/>
          <p:nvPr/>
        </p:nvSpPr>
        <p:spPr>
          <a:xfrm>
            <a:off x="7308304" y="5445224"/>
            <a:ext cx="2664296" cy="276999"/>
          </a:xfrm>
          <a:prstGeom prst="rect">
            <a:avLst/>
          </a:prstGeom>
          <a:noFill/>
        </p:spPr>
        <p:txBody>
          <a:bodyPr wrap="square" rtlCol="0">
            <a:spAutoFit/>
          </a:bodyPr>
          <a:lstStyle/>
          <a:p>
            <a:r>
              <a:rPr lang="en-GB" sz="1200" dirty="0" smtClean="0"/>
              <a:t>SUN website June 2014</a:t>
            </a:r>
            <a:endParaRPr lang="en-GB" sz="1200" dirty="0"/>
          </a:p>
        </p:txBody>
      </p:sp>
    </p:spTree>
    <p:extLst>
      <p:ext uri="{BB962C8B-B14F-4D97-AF65-F5344CB8AC3E}">
        <p14:creationId xmlns:p14="http://schemas.microsoft.com/office/powerpoint/2010/main" val="27067111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rot="18957455">
            <a:off x="3823214" y="2317250"/>
            <a:ext cx="2270897" cy="2261202"/>
          </a:xfrm>
          <a:prstGeom prst="ellipse">
            <a:avLst/>
          </a:prstGeom>
          <a:noFill/>
          <a:ln w="101600">
            <a:solidFill>
              <a:srgbClr val="E6C548">
                <a:alpha val="79000"/>
              </a:srgb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Oval 34"/>
          <p:cNvSpPr/>
          <p:nvPr/>
        </p:nvSpPr>
        <p:spPr>
          <a:xfrm rot="18957455">
            <a:off x="3447519" y="1978683"/>
            <a:ext cx="3022286" cy="3009383"/>
          </a:xfrm>
          <a:prstGeom prst="ellipse">
            <a:avLst/>
          </a:prstGeom>
          <a:noFill/>
          <a:ln w="101600">
            <a:solidFill>
              <a:srgbClr val="E69B36">
                <a:alpha val="68000"/>
              </a:srgb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44645">
            <a:off x="2063190" y="3234383"/>
            <a:ext cx="1430487" cy="228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068" y="2622076"/>
            <a:ext cx="1699191" cy="16515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315" y="0"/>
            <a:ext cx="9154315" cy="889575"/>
          </a:xfrm>
          <a:prstGeom prst="rect">
            <a:avLst/>
          </a:prstGeom>
          <a:solidFill>
            <a:srgbClr val="E4A018">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121941"/>
            <a:ext cx="1538117" cy="6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55844" y="1351231"/>
            <a:ext cx="3403827" cy="1538883"/>
          </a:xfrm>
          <a:prstGeom prst="rect">
            <a:avLst/>
          </a:prstGeom>
          <a:noFill/>
        </p:spPr>
        <p:txBody>
          <a:bodyPr wrap="square" rtlCol="0">
            <a:spAutoFit/>
          </a:bodyPr>
          <a:lstStyle/>
          <a:p>
            <a:pPr algn="ctr"/>
            <a:r>
              <a:rPr lang="en-US" dirty="0">
                <a:solidFill>
                  <a:schemeClr val="tx1">
                    <a:lumMod val="75000"/>
                    <a:lumOff val="25000"/>
                  </a:schemeClr>
                </a:solidFill>
              </a:rPr>
              <a:t>With overall support and coordination provided by </a:t>
            </a:r>
            <a:r>
              <a:rPr lang="en-US" dirty="0" smtClean="0">
                <a:solidFill>
                  <a:schemeClr val="tx1">
                    <a:lumMod val="75000"/>
                    <a:lumOff val="25000"/>
                  </a:schemeClr>
                </a:solidFill>
              </a:rPr>
              <a:t>the </a:t>
            </a:r>
          </a:p>
          <a:p>
            <a:pPr algn="ctr"/>
            <a:r>
              <a:rPr lang="en-US" sz="2000" b="1" dirty="0" smtClean="0">
                <a:solidFill>
                  <a:schemeClr val="tx1">
                    <a:lumMod val="75000"/>
                    <a:lumOff val="25000"/>
                  </a:schemeClr>
                </a:solidFill>
              </a:rPr>
              <a:t>SUN </a:t>
            </a:r>
            <a:r>
              <a:rPr lang="en-US" sz="2000" b="1" dirty="0">
                <a:solidFill>
                  <a:schemeClr val="tx1">
                    <a:lumMod val="75000"/>
                    <a:lumOff val="25000"/>
                  </a:schemeClr>
                </a:solidFill>
              </a:rPr>
              <a:t>Secretariat </a:t>
            </a:r>
            <a:endParaRPr lang="en-US" sz="2000" b="1" dirty="0" smtClean="0">
              <a:solidFill>
                <a:schemeClr val="tx1">
                  <a:lumMod val="75000"/>
                  <a:lumOff val="25000"/>
                </a:schemeClr>
              </a:solidFill>
            </a:endParaRPr>
          </a:p>
          <a:p>
            <a:pPr algn="ctr"/>
            <a:r>
              <a:rPr lang="en-US" dirty="0" smtClean="0">
                <a:solidFill>
                  <a:schemeClr val="tx1">
                    <a:lumMod val="75000"/>
                    <a:lumOff val="25000"/>
                  </a:schemeClr>
                </a:solidFill>
              </a:rPr>
              <a:t>and </a:t>
            </a:r>
          </a:p>
          <a:p>
            <a:pPr algn="ctr"/>
            <a:r>
              <a:rPr lang="en-US" sz="2000" b="1" dirty="0" smtClean="0">
                <a:solidFill>
                  <a:schemeClr val="tx1">
                    <a:lumMod val="75000"/>
                    <a:lumOff val="25000"/>
                  </a:schemeClr>
                </a:solidFill>
              </a:rPr>
              <a:t>SUN </a:t>
            </a:r>
            <a:r>
              <a:rPr lang="en-US" sz="2000" b="1" dirty="0">
                <a:solidFill>
                  <a:schemeClr val="tx1">
                    <a:lumMod val="75000"/>
                    <a:lumOff val="25000"/>
                  </a:schemeClr>
                </a:solidFill>
              </a:rPr>
              <a:t>Lead </a:t>
            </a:r>
            <a:r>
              <a:rPr lang="en-US" sz="2000" b="1" dirty="0" smtClean="0">
                <a:solidFill>
                  <a:schemeClr val="tx1">
                    <a:lumMod val="75000"/>
                    <a:lumOff val="25000"/>
                  </a:schemeClr>
                </a:solidFill>
              </a:rPr>
              <a:t>Group</a:t>
            </a:r>
            <a:endParaRPr lang="en-US" sz="2000" b="1" dirty="0">
              <a:solidFill>
                <a:schemeClr val="tx1">
                  <a:lumMod val="75000"/>
                  <a:lumOff val="25000"/>
                </a:schemeClr>
              </a:solidFill>
            </a:endParaRPr>
          </a:p>
        </p:txBody>
      </p:sp>
      <p:sp>
        <p:nvSpPr>
          <p:cNvPr id="3" name="Rectangle 2"/>
          <p:cNvSpPr/>
          <p:nvPr/>
        </p:nvSpPr>
        <p:spPr>
          <a:xfrm>
            <a:off x="4366215" y="3116027"/>
            <a:ext cx="1184895" cy="646331"/>
          </a:xfrm>
          <a:prstGeom prst="rect">
            <a:avLst/>
          </a:prstGeom>
        </p:spPr>
        <p:txBody>
          <a:bodyPr wrap="square">
            <a:spAutoFit/>
          </a:bodyPr>
          <a:lstStyle/>
          <a:p>
            <a:pPr algn="ctr"/>
            <a:r>
              <a:rPr lang="en-US" dirty="0" smtClean="0">
                <a:solidFill>
                  <a:schemeClr val="tx1">
                    <a:lumMod val="65000"/>
                    <a:lumOff val="35000"/>
                  </a:schemeClr>
                </a:solidFill>
              </a:rPr>
              <a:t>Country </a:t>
            </a:r>
            <a:r>
              <a:rPr lang="en-US" dirty="0">
                <a:solidFill>
                  <a:schemeClr val="tx1">
                    <a:lumMod val="65000"/>
                    <a:lumOff val="35000"/>
                  </a:schemeClr>
                </a:solidFill>
              </a:rPr>
              <a:t>Network</a:t>
            </a:r>
            <a:endParaRPr lang="en-US" dirty="0"/>
          </a:p>
        </p:txBody>
      </p:sp>
      <p:sp>
        <p:nvSpPr>
          <p:cNvPr id="22" name="Rectangle 21"/>
          <p:cNvSpPr/>
          <p:nvPr/>
        </p:nvSpPr>
        <p:spPr>
          <a:xfrm>
            <a:off x="2778433" y="6214450"/>
            <a:ext cx="1443971" cy="584775"/>
          </a:xfrm>
          <a:prstGeom prst="rect">
            <a:avLst/>
          </a:prstGeom>
        </p:spPr>
        <p:txBody>
          <a:bodyPr wrap="square">
            <a:spAutoFit/>
          </a:bodyPr>
          <a:lstStyle/>
          <a:p>
            <a:pPr algn="ctr"/>
            <a:r>
              <a:rPr lang="en-US" sz="1600" dirty="0" smtClean="0">
                <a:solidFill>
                  <a:schemeClr val="tx1">
                    <a:lumMod val="75000"/>
                    <a:lumOff val="25000"/>
                  </a:schemeClr>
                </a:solidFill>
              </a:rPr>
              <a:t>Donor Network</a:t>
            </a:r>
            <a:endParaRPr lang="en-US" sz="1600" dirty="0">
              <a:solidFill>
                <a:schemeClr val="tx1">
                  <a:lumMod val="75000"/>
                  <a:lumOff val="25000"/>
                </a:schemeClr>
              </a:solidFill>
            </a:endParaRPr>
          </a:p>
        </p:txBody>
      </p:sp>
      <p:sp>
        <p:nvSpPr>
          <p:cNvPr id="23" name="Rectangle 22"/>
          <p:cNvSpPr/>
          <p:nvPr/>
        </p:nvSpPr>
        <p:spPr>
          <a:xfrm>
            <a:off x="762000" y="5054025"/>
            <a:ext cx="1443971" cy="584775"/>
          </a:xfrm>
          <a:prstGeom prst="rect">
            <a:avLst/>
          </a:prstGeom>
        </p:spPr>
        <p:txBody>
          <a:bodyPr wrap="square">
            <a:spAutoFit/>
          </a:bodyPr>
          <a:lstStyle/>
          <a:p>
            <a:pPr algn="ctr"/>
            <a:r>
              <a:rPr lang="en-US" sz="1600" dirty="0" smtClean="0">
                <a:solidFill>
                  <a:schemeClr val="tx1">
                    <a:lumMod val="75000"/>
                    <a:lumOff val="25000"/>
                  </a:schemeClr>
                </a:solidFill>
              </a:rPr>
              <a:t>Civil Society Network</a:t>
            </a:r>
            <a:endParaRPr lang="en-US" sz="1600" dirty="0">
              <a:solidFill>
                <a:schemeClr val="tx1">
                  <a:lumMod val="75000"/>
                  <a:lumOff val="25000"/>
                </a:schemeClr>
              </a:solidFill>
            </a:endParaRPr>
          </a:p>
        </p:txBody>
      </p:sp>
      <p:sp>
        <p:nvSpPr>
          <p:cNvPr id="24" name="Rectangle 23"/>
          <p:cNvSpPr/>
          <p:nvPr/>
        </p:nvSpPr>
        <p:spPr>
          <a:xfrm>
            <a:off x="5985529" y="6214451"/>
            <a:ext cx="1443971" cy="584775"/>
          </a:xfrm>
          <a:prstGeom prst="rect">
            <a:avLst/>
          </a:prstGeom>
        </p:spPr>
        <p:txBody>
          <a:bodyPr wrap="square">
            <a:spAutoFit/>
          </a:bodyPr>
          <a:lstStyle/>
          <a:p>
            <a:pPr algn="ctr"/>
            <a:r>
              <a:rPr lang="en-US" sz="1600" dirty="0" smtClean="0">
                <a:solidFill>
                  <a:schemeClr val="tx1">
                    <a:lumMod val="75000"/>
                    <a:lumOff val="25000"/>
                  </a:schemeClr>
                </a:solidFill>
              </a:rPr>
              <a:t>Business</a:t>
            </a:r>
          </a:p>
          <a:p>
            <a:pPr algn="ctr"/>
            <a:r>
              <a:rPr lang="en-US" sz="1600" dirty="0" smtClean="0">
                <a:solidFill>
                  <a:schemeClr val="tx1">
                    <a:lumMod val="75000"/>
                    <a:lumOff val="25000"/>
                  </a:schemeClr>
                </a:solidFill>
              </a:rPr>
              <a:t>Network</a:t>
            </a:r>
            <a:endParaRPr lang="en-US" sz="1600" dirty="0">
              <a:solidFill>
                <a:schemeClr val="tx1">
                  <a:lumMod val="75000"/>
                  <a:lumOff val="25000"/>
                </a:schemeClr>
              </a:solidFill>
            </a:endParaRPr>
          </a:p>
        </p:txBody>
      </p:sp>
      <p:sp>
        <p:nvSpPr>
          <p:cNvPr id="25" name="Rectangle 24"/>
          <p:cNvSpPr/>
          <p:nvPr/>
        </p:nvSpPr>
        <p:spPr>
          <a:xfrm>
            <a:off x="7768115" y="5025764"/>
            <a:ext cx="1443971" cy="584775"/>
          </a:xfrm>
          <a:prstGeom prst="rect">
            <a:avLst/>
          </a:prstGeom>
        </p:spPr>
        <p:txBody>
          <a:bodyPr wrap="square">
            <a:spAutoFit/>
          </a:bodyPr>
          <a:lstStyle/>
          <a:p>
            <a:pPr algn="ctr"/>
            <a:r>
              <a:rPr lang="en-US" sz="1600" dirty="0" smtClean="0">
                <a:solidFill>
                  <a:schemeClr val="tx1">
                    <a:lumMod val="75000"/>
                    <a:lumOff val="25000"/>
                  </a:schemeClr>
                </a:solidFill>
              </a:rPr>
              <a:t>United Nations</a:t>
            </a:r>
          </a:p>
          <a:p>
            <a:pPr algn="ctr"/>
            <a:r>
              <a:rPr lang="en-US" sz="1600" dirty="0" smtClean="0">
                <a:solidFill>
                  <a:schemeClr val="tx1">
                    <a:lumMod val="75000"/>
                    <a:lumOff val="25000"/>
                  </a:schemeClr>
                </a:solidFill>
              </a:rPr>
              <a:t>Network</a:t>
            </a:r>
            <a:endParaRPr lang="en-US" sz="1600" dirty="0">
              <a:solidFill>
                <a:schemeClr val="tx1">
                  <a:lumMod val="75000"/>
                  <a:lumOff val="25000"/>
                </a:schemeClr>
              </a:solidFill>
            </a:endParaRPr>
          </a:p>
        </p:txBody>
      </p:sp>
      <p:sp>
        <p:nvSpPr>
          <p:cNvPr id="18" name="TextBox 17"/>
          <p:cNvSpPr txBox="1"/>
          <p:nvPr/>
        </p:nvSpPr>
        <p:spPr>
          <a:xfrm>
            <a:off x="413207" y="1172888"/>
            <a:ext cx="3157556" cy="1631216"/>
          </a:xfrm>
          <a:prstGeom prst="rect">
            <a:avLst/>
          </a:prstGeom>
          <a:noFill/>
        </p:spPr>
        <p:txBody>
          <a:bodyPr wrap="square" rtlCol="0">
            <a:spAutoFit/>
          </a:bodyPr>
          <a:lstStyle/>
          <a:p>
            <a:pPr algn="ctr"/>
            <a:r>
              <a:rPr lang="en-US" sz="2000" b="1" dirty="0" smtClean="0">
                <a:solidFill>
                  <a:schemeClr val="tx1">
                    <a:lumMod val="75000"/>
                    <a:lumOff val="25000"/>
                  </a:schemeClr>
                </a:solidFill>
              </a:rPr>
              <a:t>Global Networks </a:t>
            </a:r>
          </a:p>
          <a:p>
            <a:pPr algn="ctr"/>
            <a:r>
              <a:rPr lang="en-US" sz="2000" dirty="0" smtClean="0">
                <a:solidFill>
                  <a:schemeClr val="tx1">
                    <a:lumMod val="75000"/>
                    <a:lumOff val="25000"/>
                  </a:schemeClr>
                </a:solidFill>
              </a:rPr>
              <a:t>of stakeholders shift resources &amp; </a:t>
            </a:r>
          </a:p>
          <a:p>
            <a:pPr algn="ctr"/>
            <a:r>
              <a:rPr lang="en-US" sz="2000" dirty="0" smtClean="0">
                <a:solidFill>
                  <a:schemeClr val="tx1">
                    <a:lumMod val="75000"/>
                    <a:lumOff val="25000"/>
                  </a:schemeClr>
                </a:solidFill>
              </a:rPr>
              <a:t>align actions to support country efforts.</a:t>
            </a: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5568">
            <a:off x="3450549" y="4080082"/>
            <a:ext cx="1430487" cy="228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04432" flipH="1">
            <a:off x="5102361" y="4068133"/>
            <a:ext cx="1430487" cy="228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55355" flipH="1">
            <a:off x="6432995" y="3084649"/>
            <a:ext cx="1430487" cy="228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p:cNvCxnSpPr>
            <a:stCxn id="34" idx="6"/>
          </p:cNvCxnSpPr>
          <p:nvPr/>
        </p:nvCxnSpPr>
        <p:spPr>
          <a:xfrm flipV="1">
            <a:off x="5774852" y="2108116"/>
            <a:ext cx="1054041" cy="550382"/>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184547" y="2622076"/>
            <a:ext cx="522967" cy="79458"/>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974819" y="2735341"/>
            <a:ext cx="231152" cy="1027017"/>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p:nvSpPr>
        <p:spPr>
          <a:xfrm>
            <a:off x="4222404" y="889575"/>
            <a:ext cx="1453792" cy="2048234"/>
          </a:xfrm>
          <a:prstGeom prst="triangle">
            <a:avLst/>
          </a:prstGeom>
          <a:solidFill>
            <a:schemeClr val="accent3">
              <a:lumMod val="60000"/>
              <a:lumOff val="40000"/>
              <a:alpha val="49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GB" sz="1600" dirty="0"/>
          </a:p>
        </p:txBody>
      </p:sp>
      <p:sp>
        <p:nvSpPr>
          <p:cNvPr id="5" name="TextBox 4"/>
          <p:cNvSpPr txBox="1"/>
          <p:nvPr/>
        </p:nvSpPr>
        <p:spPr>
          <a:xfrm>
            <a:off x="4178873" y="1444439"/>
            <a:ext cx="1608133" cy="353943"/>
          </a:xfrm>
          <a:prstGeom prst="rect">
            <a:avLst/>
          </a:prstGeom>
          <a:noFill/>
        </p:spPr>
        <p:txBody>
          <a:bodyPr wrap="none" rtlCol="0">
            <a:spAutoFit/>
          </a:bodyPr>
          <a:lstStyle/>
          <a:p>
            <a:r>
              <a:rPr lang="en-GB" sz="1700" dirty="0" err="1" smtClean="0">
                <a:solidFill>
                  <a:schemeClr val="accent3">
                    <a:lumMod val="75000"/>
                  </a:schemeClr>
                </a:solidFill>
              </a:rPr>
              <a:t>Govt</a:t>
            </a:r>
            <a:r>
              <a:rPr lang="en-GB" sz="1700" dirty="0" smtClean="0">
                <a:solidFill>
                  <a:schemeClr val="accent3">
                    <a:lumMod val="75000"/>
                  </a:schemeClr>
                </a:solidFill>
              </a:rPr>
              <a:t> focal point</a:t>
            </a:r>
            <a:endParaRPr lang="en-GB" sz="1700" dirty="0">
              <a:solidFill>
                <a:schemeClr val="accent3">
                  <a:lumMod val="75000"/>
                </a:schemeClr>
              </a:solidFill>
            </a:endParaRPr>
          </a:p>
        </p:txBody>
      </p:sp>
      <p:sp>
        <p:nvSpPr>
          <p:cNvPr id="26" name="TextBox 25"/>
          <p:cNvSpPr txBox="1"/>
          <p:nvPr/>
        </p:nvSpPr>
        <p:spPr>
          <a:xfrm>
            <a:off x="4210752" y="1931144"/>
            <a:ext cx="1622691" cy="353943"/>
          </a:xfrm>
          <a:prstGeom prst="rect">
            <a:avLst/>
          </a:prstGeom>
          <a:noFill/>
        </p:spPr>
        <p:txBody>
          <a:bodyPr wrap="none" rtlCol="0">
            <a:spAutoFit/>
          </a:bodyPr>
          <a:lstStyle/>
          <a:p>
            <a:r>
              <a:rPr lang="en-GB" sz="1700" dirty="0" smtClean="0">
                <a:solidFill>
                  <a:schemeClr val="accent3">
                    <a:lumMod val="75000"/>
                  </a:schemeClr>
                </a:solidFill>
              </a:rPr>
              <a:t>Donor convenor</a:t>
            </a:r>
            <a:endParaRPr lang="en-GB" sz="1700" dirty="0">
              <a:solidFill>
                <a:schemeClr val="accent3">
                  <a:lumMod val="75000"/>
                </a:schemeClr>
              </a:solidFill>
            </a:endParaRPr>
          </a:p>
        </p:txBody>
      </p:sp>
      <p:sp>
        <p:nvSpPr>
          <p:cNvPr id="27" name="TextBox 26"/>
          <p:cNvSpPr txBox="1"/>
          <p:nvPr/>
        </p:nvSpPr>
        <p:spPr>
          <a:xfrm>
            <a:off x="3767976" y="2381398"/>
            <a:ext cx="2589571" cy="353943"/>
          </a:xfrm>
          <a:prstGeom prst="rect">
            <a:avLst/>
          </a:prstGeom>
          <a:noFill/>
        </p:spPr>
        <p:txBody>
          <a:bodyPr wrap="none" rtlCol="0">
            <a:spAutoFit/>
          </a:bodyPr>
          <a:lstStyle/>
          <a:p>
            <a:r>
              <a:rPr lang="en-GB" sz="1700" dirty="0" smtClean="0">
                <a:solidFill>
                  <a:schemeClr val="accent3">
                    <a:lumMod val="75000"/>
                  </a:schemeClr>
                </a:solidFill>
              </a:rPr>
              <a:t>Multi-stakeholder platform</a:t>
            </a:r>
            <a:endParaRPr lang="en-GB" sz="1700" dirty="0">
              <a:solidFill>
                <a:schemeClr val="accent3">
                  <a:lumMod val="75000"/>
                </a:schemeClr>
              </a:solidFill>
            </a:endParaRPr>
          </a:p>
        </p:txBody>
      </p:sp>
    </p:spTree>
    <p:extLst>
      <p:ext uri="{BB962C8B-B14F-4D97-AF65-F5344CB8AC3E}">
        <p14:creationId xmlns:p14="http://schemas.microsoft.com/office/powerpoint/2010/main" val="3510400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292080" y="260648"/>
            <a:ext cx="4176464" cy="689372"/>
          </a:xfrm>
        </p:spPr>
        <p:txBody>
          <a:bodyPr>
            <a:noAutofit/>
          </a:bodyPr>
          <a:lstStyle/>
          <a:p>
            <a:pPr eaLnBrk="1" hangingPunct="1">
              <a:defRPr/>
            </a:pPr>
            <a:r>
              <a:rPr lang="fr-FR" sz="3200" b="1" dirty="0" smtClean="0">
                <a:solidFill>
                  <a:schemeClr val="accent4">
                    <a:lumMod val="75000"/>
                  </a:schemeClr>
                </a:solidFill>
              </a:rPr>
              <a:t>SUN </a:t>
            </a:r>
            <a:br>
              <a:rPr lang="fr-FR" sz="3200" b="1" dirty="0" smtClean="0">
                <a:solidFill>
                  <a:schemeClr val="accent4">
                    <a:lumMod val="75000"/>
                  </a:schemeClr>
                </a:solidFill>
              </a:rPr>
            </a:br>
            <a:r>
              <a:rPr lang="fr-FR" sz="3200" b="1" dirty="0" err="1">
                <a:solidFill>
                  <a:schemeClr val="accent4">
                    <a:lumMod val="75000"/>
                  </a:schemeClr>
                </a:solidFill>
              </a:rPr>
              <a:t>D</a:t>
            </a:r>
            <a:r>
              <a:rPr lang="fr-FR" sz="3200" b="1" dirty="0" err="1" smtClean="0">
                <a:solidFill>
                  <a:schemeClr val="accent4">
                    <a:lumMod val="75000"/>
                  </a:schemeClr>
                </a:solidFill>
              </a:rPr>
              <a:t>onor</a:t>
            </a:r>
            <a:r>
              <a:rPr lang="fr-FR" sz="3200" b="1" dirty="0" smtClean="0">
                <a:solidFill>
                  <a:schemeClr val="accent4">
                    <a:lumMod val="75000"/>
                  </a:schemeClr>
                </a:solidFill>
              </a:rPr>
              <a:t> </a:t>
            </a:r>
            <a:r>
              <a:rPr lang="fr-FR" sz="3200" b="1" dirty="0" err="1">
                <a:solidFill>
                  <a:schemeClr val="accent4">
                    <a:lumMod val="75000"/>
                  </a:schemeClr>
                </a:solidFill>
              </a:rPr>
              <a:t>C</a:t>
            </a:r>
            <a:r>
              <a:rPr lang="fr-FR" sz="3200" b="1" dirty="0" err="1" smtClean="0">
                <a:solidFill>
                  <a:schemeClr val="accent4">
                    <a:lumMod val="75000"/>
                  </a:schemeClr>
                </a:solidFill>
              </a:rPr>
              <a:t>onvenors</a:t>
            </a:r>
            <a:endParaRPr lang="en-GB" sz="3200" b="1" dirty="0" smtClean="0">
              <a:solidFill>
                <a:schemeClr val="accent4">
                  <a:lumMod val="75000"/>
                </a:schemeClr>
              </a:solidFill>
            </a:endParaRPr>
          </a:p>
        </p:txBody>
      </p:sp>
      <p:sp>
        <p:nvSpPr>
          <p:cNvPr id="5" name="Title 1"/>
          <p:cNvSpPr txBox="1">
            <a:spLocks/>
          </p:cNvSpPr>
          <p:nvPr/>
        </p:nvSpPr>
        <p:spPr bwMode="auto">
          <a:xfrm>
            <a:off x="6475667" y="6519040"/>
            <a:ext cx="2952749" cy="267890"/>
          </a:xfrm>
          <a:prstGeom prst="rect">
            <a:avLst/>
          </a:prstGeom>
          <a:noFill/>
          <a:ln w="9525">
            <a:noFill/>
            <a:miter lim="800000"/>
            <a:headEnd/>
            <a:tailEnd/>
          </a:ln>
        </p:spPr>
        <p:txBody>
          <a:bodyPr anchor="ctr"/>
          <a:lstStyle/>
          <a:p>
            <a:pPr algn="ctr">
              <a:defRPr/>
            </a:pPr>
            <a:r>
              <a:rPr lang="fr-FR" sz="1400" dirty="0">
                <a:latin typeface="+mj-lt"/>
                <a:ea typeface="+mj-ea"/>
                <a:cs typeface="+mj-cs"/>
              </a:rPr>
              <a:t>Source: SUN </a:t>
            </a:r>
            <a:r>
              <a:rPr lang="fr-FR" sz="1400" dirty="0" err="1" smtClean="0">
                <a:latin typeface="+mj-lt"/>
                <a:ea typeface="+mj-ea"/>
                <a:cs typeface="+mj-cs"/>
              </a:rPr>
              <a:t>website</a:t>
            </a:r>
            <a:r>
              <a:rPr lang="fr-FR" sz="1400" dirty="0" smtClean="0">
                <a:latin typeface="+mj-lt"/>
                <a:ea typeface="+mj-ea"/>
                <a:cs typeface="+mj-cs"/>
              </a:rPr>
              <a:t>, </a:t>
            </a:r>
            <a:r>
              <a:rPr lang="fr-FR" sz="1400" dirty="0" err="1" smtClean="0">
                <a:latin typeface="+mj-lt"/>
                <a:ea typeface="+mj-ea"/>
                <a:cs typeface="+mj-cs"/>
              </a:rPr>
              <a:t>June</a:t>
            </a:r>
            <a:r>
              <a:rPr lang="fr-FR" sz="1400" dirty="0" smtClean="0">
                <a:latin typeface="+mj-lt"/>
                <a:ea typeface="+mj-ea"/>
                <a:cs typeface="+mj-cs"/>
              </a:rPr>
              <a:t> 2014 </a:t>
            </a:r>
            <a:endParaRPr lang="en-GB" sz="1400" dirty="0">
              <a:latin typeface="+mj-lt"/>
              <a:ea typeface="+mj-ea"/>
              <a:cs typeface="+mj-cs"/>
            </a:endParaRPr>
          </a:p>
        </p:txBody>
      </p:sp>
      <p:sp>
        <p:nvSpPr>
          <p:cNvPr id="2" name="Rectangle 1"/>
          <p:cNvSpPr/>
          <p:nvPr/>
        </p:nvSpPr>
        <p:spPr>
          <a:xfrm>
            <a:off x="224028" y="44624"/>
            <a:ext cx="5572108" cy="6771083"/>
          </a:xfrm>
          <a:prstGeom prst="rect">
            <a:avLst/>
          </a:prstGeom>
        </p:spPr>
        <p:txBody>
          <a:bodyPr wrap="square">
            <a:spAutoFit/>
          </a:bodyPr>
          <a:lstStyle/>
          <a:p>
            <a:r>
              <a:rPr lang="en-GB" sz="1400" dirty="0" smtClean="0"/>
              <a:t>BANGLADESH		World </a:t>
            </a:r>
            <a:r>
              <a:rPr lang="en-GB" sz="1400" dirty="0"/>
              <a:t>Bank; </a:t>
            </a:r>
            <a:r>
              <a:rPr lang="en-GB" sz="1400" dirty="0" smtClean="0"/>
              <a:t>USAID</a:t>
            </a:r>
            <a:endParaRPr lang="en-GB" sz="1400" dirty="0"/>
          </a:p>
          <a:p>
            <a:r>
              <a:rPr lang="en-GB" sz="1400" dirty="0"/>
              <a:t>BENIN	</a:t>
            </a:r>
            <a:r>
              <a:rPr lang="en-GB" sz="1400" dirty="0" smtClean="0"/>
              <a:t>		World </a:t>
            </a:r>
            <a:r>
              <a:rPr lang="en-GB" sz="1400" dirty="0"/>
              <a:t>Bank; </a:t>
            </a:r>
            <a:r>
              <a:rPr lang="en-GB" sz="1400" dirty="0" smtClean="0"/>
              <a:t>UNICEF</a:t>
            </a:r>
            <a:endParaRPr lang="en-GB" sz="1400" dirty="0"/>
          </a:p>
          <a:p>
            <a:r>
              <a:rPr lang="en-GB" sz="1400" dirty="0">
                <a:solidFill>
                  <a:srgbClr val="0000FF"/>
                </a:solidFill>
              </a:rPr>
              <a:t>BURKINA FASO	</a:t>
            </a:r>
            <a:r>
              <a:rPr lang="en-GB" sz="1400" dirty="0" smtClean="0">
                <a:solidFill>
                  <a:srgbClr val="0000FF"/>
                </a:solidFill>
              </a:rPr>
              <a:t>	ECHO</a:t>
            </a:r>
            <a:r>
              <a:rPr lang="en-GB" sz="1400" dirty="0"/>
              <a:t>; UNICEF	</a:t>
            </a:r>
          </a:p>
          <a:p>
            <a:r>
              <a:rPr lang="en-GB" sz="1400" dirty="0"/>
              <a:t>DRC	</a:t>
            </a:r>
            <a:r>
              <a:rPr lang="en-GB" sz="1400" dirty="0" smtClean="0"/>
              <a:t>		World </a:t>
            </a:r>
            <a:r>
              <a:rPr lang="en-GB" sz="1400" dirty="0"/>
              <a:t>Bank; </a:t>
            </a:r>
            <a:r>
              <a:rPr lang="en-GB" sz="1400" dirty="0" smtClean="0"/>
              <a:t>UNIC</a:t>
            </a:r>
            <a:r>
              <a:rPr lang="en-GB" sz="1400" dirty="0"/>
              <a:t>	</a:t>
            </a:r>
          </a:p>
          <a:p>
            <a:r>
              <a:rPr lang="en-GB" sz="1400" dirty="0" smtClean="0">
                <a:solidFill>
                  <a:srgbClr val="008000"/>
                </a:solidFill>
              </a:rPr>
              <a:t>ETHIOPIA</a:t>
            </a:r>
            <a:r>
              <a:rPr lang="en-GB" sz="1400" dirty="0">
                <a:solidFill>
                  <a:srgbClr val="008000"/>
                </a:solidFill>
              </a:rPr>
              <a:t>	</a:t>
            </a:r>
            <a:r>
              <a:rPr lang="en-GB" sz="1400" dirty="0" smtClean="0">
                <a:solidFill>
                  <a:srgbClr val="008000"/>
                </a:solidFill>
              </a:rPr>
              <a:t>		DFID</a:t>
            </a:r>
            <a:r>
              <a:rPr lang="en-GB" sz="1400" dirty="0"/>
              <a:t>; UNICEF	</a:t>
            </a:r>
          </a:p>
          <a:p>
            <a:r>
              <a:rPr lang="en-GB" sz="1400" dirty="0"/>
              <a:t>GHANA	</a:t>
            </a:r>
            <a:r>
              <a:rPr lang="en-GB" sz="1400" dirty="0" smtClean="0"/>
              <a:t>		USAID</a:t>
            </a:r>
            <a:r>
              <a:rPr lang="en-GB" sz="1400" dirty="0"/>
              <a:t>	</a:t>
            </a:r>
          </a:p>
          <a:p>
            <a:r>
              <a:rPr lang="en-GB" sz="1400" dirty="0"/>
              <a:t>GUATEMALA	</a:t>
            </a:r>
            <a:r>
              <a:rPr lang="en-GB" sz="1400" dirty="0" smtClean="0"/>
              <a:t>	IADB</a:t>
            </a:r>
            <a:r>
              <a:rPr lang="en-GB" sz="1400" dirty="0"/>
              <a:t>; </a:t>
            </a:r>
            <a:r>
              <a:rPr lang="en-GB" sz="1400" dirty="0" smtClean="0"/>
              <a:t>WFP</a:t>
            </a:r>
          </a:p>
          <a:p>
            <a:r>
              <a:rPr lang="en-GB" sz="1400" dirty="0"/>
              <a:t>GUINEA (Republic of)	</a:t>
            </a:r>
            <a:r>
              <a:rPr lang="en-GB" sz="1400" dirty="0" smtClean="0"/>
              <a:t>	UNICEF</a:t>
            </a:r>
            <a:r>
              <a:rPr lang="en-GB" sz="1400" dirty="0"/>
              <a:t>	</a:t>
            </a:r>
          </a:p>
          <a:p>
            <a:r>
              <a:rPr lang="en-GB" sz="1400" dirty="0"/>
              <a:t>HAITI	</a:t>
            </a:r>
            <a:r>
              <a:rPr lang="en-GB" sz="1400" dirty="0" smtClean="0"/>
              <a:t>		UNICEF</a:t>
            </a:r>
            <a:r>
              <a:rPr lang="en-GB" sz="1400" dirty="0"/>
              <a:t>	</a:t>
            </a:r>
          </a:p>
          <a:p>
            <a:r>
              <a:rPr lang="en-GB" sz="1400" dirty="0" smtClean="0">
                <a:solidFill>
                  <a:srgbClr val="0000FF"/>
                </a:solidFill>
              </a:rPr>
              <a:t>KENYA			EU</a:t>
            </a:r>
          </a:p>
          <a:p>
            <a:r>
              <a:rPr lang="en-GB" sz="1400" dirty="0" smtClean="0"/>
              <a:t>KRYGYZ REPUBLIC</a:t>
            </a:r>
            <a:r>
              <a:rPr lang="en-GB" sz="1400" dirty="0"/>
              <a:t>	</a:t>
            </a:r>
            <a:r>
              <a:rPr lang="en-GB" sz="1400" dirty="0" smtClean="0"/>
              <a:t>	World </a:t>
            </a:r>
            <a:r>
              <a:rPr lang="en-GB" sz="1400" dirty="0"/>
              <a:t>Bank; </a:t>
            </a:r>
            <a:r>
              <a:rPr lang="en-GB" sz="1400" dirty="0" smtClean="0"/>
              <a:t>UNICEF</a:t>
            </a:r>
            <a:endParaRPr lang="en-GB" sz="1400" dirty="0"/>
          </a:p>
          <a:p>
            <a:r>
              <a:rPr lang="en-GB" sz="1400" dirty="0">
                <a:solidFill>
                  <a:srgbClr val="0000FF"/>
                </a:solidFill>
              </a:rPr>
              <a:t>LAO PDR	</a:t>
            </a:r>
            <a:r>
              <a:rPr lang="en-GB" sz="1400" dirty="0" smtClean="0">
                <a:solidFill>
                  <a:srgbClr val="0000FF"/>
                </a:solidFill>
              </a:rPr>
              <a:t>		EU</a:t>
            </a:r>
            <a:r>
              <a:rPr lang="en-GB" sz="1400" dirty="0">
                <a:solidFill>
                  <a:srgbClr val="C0504D"/>
                </a:solidFill>
              </a:rPr>
              <a:t>	</a:t>
            </a:r>
          </a:p>
          <a:p>
            <a:r>
              <a:rPr lang="en-GB" sz="1400" dirty="0"/>
              <a:t>MADAGASCAR	</a:t>
            </a:r>
            <a:r>
              <a:rPr lang="en-GB" sz="1400" dirty="0" smtClean="0"/>
              <a:t>	UNICEF</a:t>
            </a:r>
            <a:r>
              <a:rPr lang="en-GB" sz="1400" dirty="0"/>
              <a:t>	</a:t>
            </a:r>
          </a:p>
          <a:p>
            <a:r>
              <a:rPr lang="en-GB" sz="1400" dirty="0">
                <a:solidFill>
                  <a:srgbClr val="008000"/>
                </a:solidFill>
              </a:rPr>
              <a:t>MALAWI	</a:t>
            </a:r>
            <a:r>
              <a:rPr lang="en-GB" sz="1400" dirty="0" smtClean="0">
                <a:solidFill>
                  <a:srgbClr val="008000"/>
                </a:solidFill>
              </a:rPr>
              <a:t>		Ireland</a:t>
            </a:r>
            <a:r>
              <a:rPr lang="en-GB" sz="1400" dirty="0"/>
              <a:t>; USAID	</a:t>
            </a:r>
          </a:p>
          <a:p>
            <a:r>
              <a:rPr lang="en-GB" sz="1400" dirty="0"/>
              <a:t>MALI	</a:t>
            </a:r>
            <a:r>
              <a:rPr lang="en-GB" sz="1400" dirty="0" smtClean="0"/>
              <a:t>		Canada</a:t>
            </a:r>
            <a:r>
              <a:rPr lang="en-GB" sz="1400" dirty="0"/>
              <a:t>	</a:t>
            </a:r>
          </a:p>
          <a:p>
            <a:r>
              <a:rPr lang="en-GB" sz="1400" dirty="0">
                <a:solidFill>
                  <a:srgbClr val="008000"/>
                </a:solidFill>
              </a:rPr>
              <a:t>MOZAMBIQUE	</a:t>
            </a:r>
            <a:r>
              <a:rPr lang="en-GB" sz="1400" dirty="0" smtClean="0">
                <a:solidFill>
                  <a:srgbClr val="008000"/>
                </a:solidFill>
              </a:rPr>
              <a:t>	DANIDA</a:t>
            </a:r>
            <a:r>
              <a:rPr lang="en-GB" sz="1400" dirty="0"/>
              <a:t>; </a:t>
            </a:r>
            <a:r>
              <a:rPr lang="en-GB" sz="1400" dirty="0" smtClean="0"/>
              <a:t>UNICEF</a:t>
            </a:r>
          </a:p>
          <a:p>
            <a:r>
              <a:rPr lang="en-GB" sz="1400" dirty="0" smtClean="0">
                <a:solidFill>
                  <a:srgbClr val="008000"/>
                </a:solidFill>
              </a:rPr>
              <a:t>MYANMAR			DFID</a:t>
            </a:r>
            <a:r>
              <a:rPr lang="en-GB" sz="1400" dirty="0">
                <a:solidFill>
                  <a:srgbClr val="008000"/>
                </a:solidFill>
              </a:rPr>
              <a:t>	</a:t>
            </a:r>
          </a:p>
          <a:p>
            <a:r>
              <a:rPr lang="en-GB" sz="1400" dirty="0"/>
              <a:t>NAMIBIA	</a:t>
            </a:r>
            <a:r>
              <a:rPr lang="en-GB" sz="1400" dirty="0" smtClean="0"/>
              <a:t>		UNICEF</a:t>
            </a:r>
            <a:r>
              <a:rPr lang="en-GB" sz="1400" dirty="0"/>
              <a:t>	</a:t>
            </a:r>
          </a:p>
          <a:p>
            <a:r>
              <a:rPr lang="en-GB" sz="1400" dirty="0" smtClean="0"/>
              <a:t>NEPAL		</a:t>
            </a:r>
            <a:r>
              <a:rPr lang="en-GB" sz="1400" dirty="0"/>
              <a:t>	World Bank	</a:t>
            </a:r>
          </a:p>
          <a:p>
            <a:r>
              <a:rPr lang="en-GB" sz="1400" dirty="0">
                <a:solidFill>
                  <a:srgbClr val="0000FF"/>
                </a:solidFill>
              </a:rPr>
              <a:t>NIGER	</a:t>
            </a:r>
            <a:r>
              <a:rPr lang="en-GB" sz="1400" dirty="0" smtClean="0">
                <a:solidFill>
                  <a:srgbClr val="0000FF"/>
                </a:solidFill>
              </a:rPr>
              <a:t>		EU</a:t>
            </a:r>
            <a:r>
              <a:rPr lang="en-GB" sz="1400" dirty="0">
                <a:solidFill>
                  <a:schemeClr val="accent2"/>
                </a:solidFill>
              </a:rPr>
              <a:t>	</a:t>
            </a:r>
          </a:p>
          <a:p>
            <a:r>
              <a:rPr lang="en-GB" sz="1400" dirty="0" smtClean="0">
                <a:solidFill>
                  <a:srgbClr val="008000"/>
                </a:solidFill>
              </a:rPr>
              <a:t>NIGERIA		</a:t>
            </a:r>
            <a:r>
              <a:rPr lang="en-GB" sz="1400" dirty="0">
                <a:solidFill>
                  <a:srgbClr val="008000"/>
                </a:solidFill>
              </a:rPr>
              <a:t>	</a:t>
            </a:r>
            <a:r>
              <a:rPr lang="en-GB" sz="1400" dirty="0" smtClean="0">
                <a:solidFill>
                  <a:srgbClr val="008000"/>
                </a:solidFill>
              </a:rPr>
              <a:t>DFID</a:t>
            </a:r>
            <a:r>
              <a:rPr lang="en-GB" sz="1400" dirty="0" smtClean="0"/>
              <a:t>; </a:t>
            </a:r>
            <a:r>
              <a:rPr lang="en-GB" sz="1400" dirty="0"/>
              <a:t>UNICEF	</a:t>
            </a:r>
          </a:p>
          <a:p>
            <a:r>
              <a:rPr lang="en-GB" sz="1400" dirty="0">
                <a:solidFill>
                  <a:srgbClr val="008000"/>
                </a:solidFill>
              </a:rPr>
              <a:t>PAKISTAN	</a:t>
            </a:r>
            <a:r>
              <a:rPr lang="en-GB" sz="1400" dirty="0" smtClean="0">
                <a:solidFill>
                  <a:srgbClr val="008000"/>
                </a:solidFill>
              </a:rPr>
              <a:t>		DFID</a:t>
            </a:r>
            <a:r>
              <a:rPr lang="en-GB" sz="1400" dirty="0"/>
              <a:t>; World Bank	</a:t>
            </a:r>
            <a:endParaRPr lang="en-GB" sz="1400" dirty="0" smtClean="0"/>
          </a:p>
          <a:p>
            <a:r>
              <a:rPr lang="en-GB" sz="1400" dirty="0" smtClean="0"/>
              <a:t>PERU		</a:t>
            </a:r>
            <a:r>
              <a:rPr lang="en-GB" sz="1400" dirty="0"/>
              <a:t>	World Bank	</a:t>
            </a:r>
          </a:p>
          <a:p>
            <a:r>
              <a:rPr lang="en-GB" sz="1400" dirty="0" smtClean="0"/>
              <a:t>RWANDA			USAID</a:t>
            </a:r>
            <a:r>
              <a:rPr lang="en-GB" sz="1400" dirty="0"/>
              <a:t>	</a:t>
            </a:r>
          </a:p>
          <a:p>
            <a:r>
              <a:rPr lang="en-GB" sz="1400" dirty="0">
                <a:solidFill>
                  <a:srgbClr val="008000"/>
                </a:solidFill>
              </a:rPr>
              <a:t>SIERRA LEONE	</a:t>
            </a:r>
            <a:r>
              <a:rPr lang="en-GB" sz="1400" dirty="0" smtClean="0">
                <a:solidFill>
                  <a:srgbClr val="008000"/>
                </a:solidFill>
              </a:rPr>
              <a:t>	Ireland</a:t>
            </a:r>
            <a:r>
              <a:rPr lang="en-GB" sz="1400" dirty="0" smtClean="0"/>
              <a:t> &amp; USAID</a:t>
            </a:r>
          </a:p>
          <a:p>
            <a:r>
              <a:rPr lang="en-GB" sz="1400" dirty="0" smtClean="0"/>
              <a:t>TAJIKISTAN		USAID; UNICEF</a:t>
            </a:r>
          </a:p>
          <a:p>
            <a:r>
              <a:rPr lang="en-GB" sz="1400" dirty="0" smtClean="0">
                <a:solidFill>
                  <a:srgbClr val="008000"/>
                </a:solidFill>
              </a:rPr>
              <a:t>TANZANIA</a:t>
            </a:r>
            <a:r>
              <a:rPr lang="en-GB" sz="1400" dirty="0">
                <a:solidFill>
                  <a:srgbClr val="008000"/>
                </a:solidFill>
              </a:rPr>
              <a:t>	</a:t>
            </a:r>
            <a:r>
              <a:rPr lang="en-GB" sz="1400" dirty="0" smtClean="0">
                <a:solidFill>
                  <a:srgbClr val="008000"/>
                </a:solidFill>
              </a:rPr>
              <a:t>		Ireland</a:t>
            </a:r>
            <a:r>
              <a:rPr lang="en-GB" sz="1400" dirty="0"/>
              <a:t>; USAID	</a:t>
            </a:r>
          </a:p>
          <a:p>
            <a:r>
              <a:rPr lang="en-GB" sz="1400" dirty="0"/>
              <a:t>UGANDA	</a:t>
            </a:r>
            <a:r>
              <a:rPr lang="en-GB" sz="1400" dirty="0" smtClean="0"/>
              <a:t>		USAID</a:t>
            </a:r>
            <a:r>
              <a:rPr lang="en-GB" sz="1400" dirty="0"/>
              <a:t>	</a:t>
            </a:r>
          </a:p>
          <a:p>
            <a:r>
              <a:rPr lang="en-GB" sz="1400" dirty="0">
                <a:solidFill>
                  <a:srgbClr val="0000FF"/>
                </a:solidFill>
              </a:rPr>
              <a:t>YEMEN	</a:t>
            </a:r>
            <a:r>
              <a:rPr lang="en-GB" sz="1400" dirty="0" smtClean="0">
                <a:solidFill>
                  <a:srgbClr val="0000FF"/>
                </a:solidFill>
              </a:rPr>
              <a:t>		EU</a:t>
            </a:r>
            <a:r>
              <a:rPr lang="en-GB" sz="1400" dirty="0"/>
              <a:t>	</a:t>
            </a:r>
          </a:p>
          <a:p>
            <a:r>
              <a:rPr lang="en-GB" sz="1400" dirty="0">
                <a:solidFill>
                  <a:srgbClr val="008000"/>
                </a:solidFill>
              </a:rPr>
              <a:t>ZAMBIA	</a:t>
            </a:r>
            <a:r>
              <a:rPr lang="en-GB" sz="1400" dirty="0" smtClean="0">
                <a:solidFill>
                  <a:srgbClr val="008000"/>
                </a:solidFill>
              </a:rPr>
              <a:t>		DFID</a:t>
            </a:r>
            <a:r>
              <a:rPr lang="en-GB" sz="1400" dirty="0" smtClean="0"/>
              <a:t>; </a:t>
            </a:r>
            <a:r>
              <a:rPr lang="en-GB" sz="1400" dirty="0"/>
              <a:t>UNICEF	</a:t>
            </a:r>
          </a:p>
          <a:p>
            <a:r>
              <a:rPr lang="en-GB" sz="1400" dirty="0"/>
              <a:t>ZIMBABWE	</a:t>
            </a:r>
            <a:r>
              <a:rPr lang="en-GB" sz="1400" dirty="0" smtClean="0"/>
              <a:t>	Switzerland</a:t>
            </a:r>
            <a:r>
              <a:rPr lang="en-GB" sz="1400" dirty="0"/>
              <a:t>	</a:t>
            </a:r>
          </a:p>
        </p:txBody>
      </p:sp>
    </p:spTree>
    <p:extLst>
      <p:ext uri="{BB962C8B-B14F-4D97-AF65-F5344CB8AC3E}">
        <p14:creationId xmlns:p14="http://schemas.microsoft.com/office/powerpoint/2010/main" val="27818326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a:bodyPr>
          <a:lstStyle/>
          <a:p>
            <a:r>
              <a:rPr lang="en-GB" sz="3600" b="1" dirty="0" smtClean="0">
                <a:solidFill>
                  <a:srgbClr val="604A7B"/>
                </a:solidFill>
              </a:rPr>
              <a:t>Nutrition for Growth</a:t>
            </a:r>
            <a:endParaRPr lang="en-GB" sz="3600" b="1" dirty="0">
              <a:solidFill>
                <a:srgbClr val="604A7B"/>
              </a:solidFill>
            </a:endParaRPr>
          </a:p>
        </p:txBody>
      </p:sp>
      <p:sp>
        <p:nvSpPr>
          <p:cNvPr id="3" name="Content Placeholder 2"/>
          <p:cNvSpPr>
            <a:spLocks noGrp="1"/>
          </p:cNvSpPr>
          <p:nvPr>
            <p:ph idx="1"/>
          </p:nvPr>
        </p:nvSpPr>
        <p:spPr>
          <a:xfrm>
            <a:off x="457200" y="1268761"/>
            <a:ext cx="8229600" cy="3960439"/>
          </a:xfrm>
        </p:spPr>
        <p:txBody>
          <a:bodyPr>
            <a:normAutofit fontScale="92500" lnSpcReduction="10000"/>
          </a:bodyPr>
          <a:lstStyle/>
          <a:p>
            <a:pPr marL="0" indent="0">
              <a:buNone/>
            </a:pPr>
            <a:r>
              <a:rPr lang="en-GB" dirty="0" smtClean="0"/>
              <a:t>A </a:t>
            </a:r>
            <a:r>
              <a:rPr lang="en-GB" dirty="0"/>
              <a:t>Nutrition for </a:t>
            </a:r>
            <a:r>
              <a:rPr lang="en-GB" dirty="0" smtClean="0"/>
              <a:t>Growth Compact</a:t>
            </a:r>
            <a:endParaRPr lang="en-GB" dirty="0"/>
          </a:p>
          <a:p>
            <a:pPr lvl="1"/>
            <a:r>
              <a:rPr lang="en-GB" dirty="0"/>
              <a:t>to ensure that at least 500 million pregnant women and children under two are reached with effective nutrition interventions.</a:t>
            </a:r>
          </a:p>
          <a:p>
            <a:pPr lvl="1"/>
            <a:r>
              <a:rPr lang="en-GB" dirty="0"/>
              <a:t>to reduce the number of </a:t>
            </a:r>
            <a:r>
              <a:rPr lang="en-GB" dirty="0" smtClean="0"/>
              <a:t>children </a:t>
            </a:r>
            <a:r>
              <a:rPr lang="en-GB" dirty="0"/>
              <a:t>under five </a:t>
            </a:r>
            <a:r>
              <a:rPr lang="en-GB" dirty="0" smtClean="0"/>
              <a:t>stunted by </a:t>
            </a:r>
            <a:r>
              <a:rPr lang="en-GB" dirty="0"/>
              <a:t>at least 20 million.</a:t>
            </a:r>
          </a:p>
          <a:p>
            <a:pPr lvl="1"/>
            <a:r>
              <a:rPr lang="en-GB" dirty="0"/>
              <a:t>to save the lives of at least 1.7 million children under 5 by preventing stunting, increasing breastfeeding, and increasing treatment of severe acute malnutrition.</a:t>
            </a:r>
          </a:p>
        </p:txBody>
      </p:sp>
      <p:sp>
        <p:nvSpPr>
          <p:cNvPr id="5" name="TextBox 4"/>
          <p:cNvSpPr txBox="1"/>
          <p:nvPr/>
        </p:nvSpPr>
        <p:spPr>
          <a:xfrm>
            <a:off x="539552" y="5373216"/>
            <a:ext cx="8136904" cy="1200329"/>
          </a:xfrm>
          <a:prstGeom prst="rect">
            <a:avLst/>
          </a:prstGeom>
          <a:solidFill>
            <a:schemeClr val="bg2"/>
          </a:solidFill>
        </p:spPr>
        <p:txBody>
          <a:bodyPr wrap="square" rtlCol="0">
            <a:spAutoFit/>
          </a:bodyPr>
          <a:lstStyle/>
          <a:p>
            <a:r>
              <a:rPr lang="en-US" dirty="0" smtClean="0"/>
              <a:t>At the London conference in June 2013: Ethiopia reaffirmed its commitment to: (</a:t>
            </a:r>
            <a:r>
              <a:rPr lang="en-US" dirty="0" err="1" smtClean="0"/>
              <a:t>i</a:t>
            </a:r>
            <a:r>
              <a:rPr lang="en-US" dirty="0" smtClean="0"/>
              <a:t>) reduce stunting to 20% and underweight to 15% by 2020; (ii) allocate an additional US$15 million per year to nutrition to 2020; and (iii) build on multi-</a:t>
            </a:r>
            <a:r>
              <a:rPr lang="en-US" dirty="0" err="1" smtClean="0"/>
              <a:t>sectoral</a:t>
            </a:r>
            <a:r>
              <a:rPr lang="en-US" dirty="0" smtClean="0"/>
              <a:t> collaboration</a:t>
            </a:r>
            <a:endParaRPr lang="en-US" dirty="0"/>
          </a:p>
        </p:txBody>
      </p:sp>
    </p:spTree>
    <p:extLst>
      <p:ext uri="{BB962C8B-B14F-4D97-AF65-F5344CB8AC3E}">
        <p14:creationId xmlns:p14="http://schemas.microsoft.com/office/powerpoint/2010/main" val="6072941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332656"/>
            <a:ext cx="9144000" cy="1111702"/>
          </a:xfrm>
          <a:prstGeom prst="rect">
            <a:avLst/>
          </a:prstGeom>
          <a:ln>
            <a:solidFill>
              <a:schemeClr val="bg1">
                <a:lumMod val="50000"/>
              </a:schemeClr>
            </a:solidFill>
          </a:ln>
        </p:spPr>
      </p:pic>
      <p:sp>
        <p:nvSpPr>
          <p:cNvPr id="8" name="TextBox 7"/>
          <p:cNvSpPr txBox="1"/>
          <p:nvPr/>
        </p:nvSpPr>
        <p:spPr>
          <a:xfrm>
            <a:off x="323528" y="1844824"/>
            <a:ext cx="8712968" cy="4893648"/>
          </a:xfrm>
          <a:prstGeom prst="rect">
            <a:avLst/>
          </a:prstGeom>
          <a:noFill/>
        </p:spPr>
        <p:txBody>
          <a:bodyPr wrap="square" rtlCol="0">
            <a:spAutoFit/>
          </a:bodyPr>
          <a:lstStyle/>
          <a:p>
            <a:pPr>
              <a:spcAft>
                <a:spcPts val="600"/>
              </a:spcAft>
            </a:pPr>
            <a:r>
              <a:rPr lang="en-GB" sz="2400" b="1" dirty="0" smtClean="0">
                <a:solidFill>
                  <a:schemeClr val="accent4"/>
                </a:solidFill>
                <a:latin typeface="+mn-lt"/>
              </a:rPr>
              <a:t>Objectives</a:t>
            </a:r>
          </a:p>
          <a:p>
            <a:pPr marL="342900" indent="-342900">
              <a:spcAft>
                <a:spcPts val="1200"/>
              </a:spcAft>
              <a:buFont typeface="+mj-lt"/>
              <a:buAutoNum type="arabicPeriod"/>
            </a:pPr>
            <a:r>
              <a:rPr lang="en-GB" sz="2300" dirty="0">
                <a:latin typeface="+mn-lt"/>
              </a:rPr>
              <a:t>review progress made since the 1992 </a:t>
            </a:r>
            <a:r>
              <a:rPr lang="en-GB" sz="2300" dirty="0" smtClean="0">
                <a:latin typeface="+mn-lt"/>
              </a:rPr>
              <a:t>ICN, </a:t>
            </a:r>
            <a:r>
              <a:rPr lang="en-GB" sz="2300" dirty="0">
                <a:latin typeface="+mn-lt"/>
              </a:rPr>
              <a:t>including country-level achievements in scaling up nutrition through direct nutrition interventions and nutrition-enhancing policies and programmes</a:t>
            </a:r>
            <a:r>
              <a:rPr lang="en-GB" sz="2300" dirty="0" smtClean="0">
                <a:latin typeface="+mn-lt"/>
              </a:rPr>
              <a:t>;</a:t>
            </a:r>
          </a:p>
          <a:p>
            <a:pPr marL="342900" indent="-342900">
              <a:spcAft>
                <a:spcPts val="1200"/>
              </a:spcAft>
              <a:buFont typeface="+mj-lt"/>
              <a:buAutoNum type="arabicPeriod"/>
            </a:pPr>
            <a:r>
              <a:rPr lang="en-GB" sz="2300" dirty="0" smtClean="0">
                <a:latin typeface="+mn-lt"/>
              </a:rPr>
              <a:t>review </a:t>
            </a:r>
            <a:r>
              <a:rPr lang="en-GB" sz="2300" dirty="0">
                <a:latin typeface="+mn-lt"/>
              </a:rPr>
              <a:t>relevant policies and institutions on agriculture, fisheries, health, trade, consumption and social protection to improve nutrition;</a:t>
            </a:r>
          </a:p>
          <a:p>
            <a:pPr marL="342900" indent="-342900">
              <a:spcAft>
                <a:spcPts val="1200"/>
              </a:spcAft>
              <a:buFont typeface="+mj-lt"/>
              <a:buAutoNum type="arabicPeriod"/>
            </a:pPr>
            <a:r>
              <a:rPr lang="en-GB" sz="2300" dirty="0">
                <a:latin typeface="+mn-lt"/>
              </a:rPr>
              <a:t>strengthen institutional policy coherence and coordination to improve nutrition, and mobilize resources needed to improve nutrition;</a:t>
            </a:r>
          </a:p>
          <a:p>
            <a:pPr marL="342900" indent="-342900">
              <a:spcAft>
                <a:spcPts val="1200"/>
              </a:spcAft>
              <a:buFont typeface="+mj-lt"/>
              <a:buAutoNum type="arabicPeriod"/>
            </a:pPr>
            <a:r>
              <a:rPr lang="en-GB" sz="2300" dirty="0">
                <a:latin typeface="+mn-lt"/>
              </a:rPr>
              <a:t>strengthen international, including inter-governmental cooperation, to enhance nutrition everywhere, especially in developing countries.</a:t>
            </a:r>
          </a:p>
        </p:txBody>
      </p:sp>
    </p:spTree>
    <p:extLst>
      <p:ext uri="{BB962C8B-B14F-4D97-AF65-F5344CB8AC3E}">
        <p14:creationId xmlns:p14="http://schemas.microsoft.com/office/powerpoint/2010/main" val="11688009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78098"/>
          </a:xfrm>
          <a:noFill/>
        </p:spPr>
        <p:txBody>
          <a:bodyPr>
            <a:normAutofit/>
          </a:bodyPr>
          <a:lstStyle/>
          <a:p>
            <a:endParaRPr lang="en-US" sz="3200" dirty="0">
              <a:solidFill>
                <a:srgbClr val="0000FF"/>
              </a:solidFill>
            </a:endParaRPr>
          </a:p>
        </p:txBody>
      </p:sp>
      <p:sp>
        <p:nvSpPr>
          <p:cNvPr id="3" name="Content Placeholder 2"/>
          <p:cNvSpPr>
            <a:spLocks noGrp="1"/>
          </p:cNvSpPr>
          <p:nvPr>
            <p:ph idx="1"/>
          </p:nvPr>
        </p:nvSpPr>
        <p:spPr>
          <a:xfrm>
            <a:off x="395536" y="980728"/>
            <a:ext cx="8748464" cy="5073432"/>
          </a:xfrm>
        </p:spPr>
        <p:txBody>
          <a:bodyPr>
            <a:normAutofit/>
          </a:bodyPr>
          <a:lstStyle/>
          <a:p>
            <a:pPr marL="0" indent="0" algn="ctr">
              <a:buNone/>
            </a:pPr>
            <a:r>
              <a:rPr lang="en-US" dirty="0" smtClean="0">
                <a:solidFill>
                  <a:srgbClr val="0000FF"/>
                </a:solidFill>
              </a:rPr>
              <a:t>Nutrition at Core of EU Policy</a:t>
            </a:r>
            <a:endParaRPr lang="en-US" dirty="0" smtClean="0"/>
          </a:p>
          <a:p>
            <a:pPr marL="0" indent="0">
              <a:buNone/>
            </a:pPr>
            <a:endParaRPr lang="en-US" sz="2400" dirty="0"/>
          </a:p>
          <a:p>
            <a:r>
              <a:rPr lang="en-US" sz="2400" dirty="0" smtClean="0"/>
              <a:t>Agenda for Change</a:t>
            </a:r>
          </a:p>
          <a:p>
            <a:r>
              <a:rPr lang="en-US" sz="2400" dirty="0" smtClean="0"/>
              <a:t>Communications on the EU’s Food Security and Humanitarian Food Assistance Policies </a:t>
            </a:r>
            <a:r>
              <a:rPr lang="en-US" sz="2400" i="1" dirty="0" smtClean="0"/>
              <a:t>(equal emphasis on the four pillars of food security)</a:t>
            </a:r>
          </a:p>
          <a:p>
            <a:r>
              <a:rPr lang="en-US" sz="2400" dirty="0" smtClean="0"/>
              <a:t>Communication on the EU Approach to Resilience: Learning from the Food Security Crises </a:t>
            </a:r>
            <a:r>
              <a:rPr lang="en-US" sz="2400" i="1" dirty="0" smtClean="0"/>
              <a:t>(linking nutrition and resilience)</a:t>
            </a:r>
          </a:p>
          <a:p>
            <a:r>
              <a:rPr lang="en-US" sz="2400" dirty="0" smtClean="0"/>
              <a:t>Communication on Nutrition: Enhancing Maternal and Child Nutrition in External Assistance </a:t>
            </a:r>
            <a:r>
              <a:rPr lang="en-US" sz="2400" i="1" dirty="0" smtClean="0"/>
              <a:t>(both the development and humanitarian perspective)</a:t>
            </a:r>
          </a:p>
          <a:p>
            <a:endParaRPr lang="en-US" sz="2400" dirty="0"/>
          </a:p>
          <a:p>
            <a:pPr marL="457200" lvl="1" indent="0">
              <a:buNone/>
            </a:pPr>
            <a:endParaRPr lang="en-US" dirty="0"/>
          </a:p>
        </p:txBody>
      </p:sp>
    </p:spTree>
    <p:extLst>
      <p:ext uri="{BB962C8B-B14F-4D97-AF65-F5344CB8AC3E}">
        <p14:creationId xmlns:p14="http://schemas.microsoft.com/office/powerpoint/2010/main" val="1538558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4082"/>
          </a:xfrm>
          <a:solidFill>
            <a:srgbClr val="FFFFFF"/>
          </a:solidFill>
        </p:spPr>
        <p:txBody>
          <a:bodyPr>
            <a:normAutofit/>
          </a:bodyPr>
          <a:lstStyle/>
          <a:p>
            <a:endParaRPr lang="en-US" sz="3200" dirty="0">
              <a:solidFill>
                <a:srgbClr val="0000FF"/>
              </a:solidFill>
            </a:endParaRPr>
          </a:p>
        </p:txBody>
      </p:sp>
      <p:sp>
        <p:nvSpPr>
          <p:cNvPr id="3" name="Content Placeholder 2"/>
          <p:cNvSpPr>
            <a:spLocks noGrp="1"/>
          </p:cNvSpPr>
          <p:nvPr>
            <p:ph idx="1"/>
          </p:nvPr>
        </p:nvSpPr>
        <p:spPr>
          <a:xfrm>
            <a:off x="395536" y="1124744"/>
            <a:ext cx="8748464" cy="5544616"/>
          </a:xfrm>
        </p:spPr>
        <p:txBody>
          <a:bodyPr>
            <a:normAutofit fontScale="77500" lnSpcReduction="20000"/>
          </a:bodyPr>
          <a:lstStyle/>
          <a:p>
            <a:pPr marL="0" indent="0" algn="ctr">
              <a:buNone/>
            </a:pPr>
            <a:r>
              <a:rPr lang="en-US" sz="4600" dirty="0" smtClean="0">
                <a:solidFill>
                  <a:srgbClr val="0000FF"/>
                </a:solidFill>
              </a:rPr>
              <a:t>EC Communication on Nutrition</a:t>
            </a:r>
          </a:p>
          <a:p>
            <a:pPr marL="0" indent="0">
              <a:buNone/>
            </a:pPr>
            <a:endParaRPr lang="en-US" sz="900" dirty="0"/>
          </a:p>
          <a:p>
            <a:pPr marL="0" indent="0">
              <a:buNone/>
            </a:pPr>
            <a:endParaRPr lang="en-US" sz="1300" dirty="0" smtClean="0"/>
          </a:p>
          <a:p>
            <a:pPr marL="0" indent="0">
              <a:buNone/>
            </a:pPr>
            <a:r>
              <a:rPr lang="en-US" sz="3100" dirty="0" smtClean="0"/>
              <a:t>Two objectives:</a:t>
            </a:r>
            <a:endParaRPr lang="en-US" sz="3100" i="1" dirty="0" smtClean="0"/>
          </a:p>
          <a:p>
            <a:r>
              <a:rPr lang="en-US" sz="3100" i="1" dirty="0" smtClean="0"/>
              <a:t>Reduce stunting in children under five by 7 million (10% of the WHA goal) by 2025</a:t>
            </a:r>
          </a:p>
          <a:p>
            <a:r>
              <a:rPr lang="en-US" sz="3100" i="1" dirty="0" smtClean="0"/>
              <a:t>Reduce the number of children under five who are wasted</a:t>
            </a:r>
          </a:p>
          <a:p>
            <a:endParaRPr lang="en-US" sz="1300" i="1" dirty="0" smtClean="0"/>
          </a:p>
          <a:p>
            <a:pPr marL="0" indent="0">
              <a:buNone/>
            </a:pPr>
            <a:r>
              <a:rPr lang="en-US" sz="3100" dirty="0" smtClean="0"/>
              <a:t>Three strategic priorities:</a:t>
            </a:r>
          </a:p>
          <a:p>
            <a:r>
              <a:rPr lang="en-US" sz="3100" i="1" dirty="0" smtClean="0"/>
              <a:t>Stronger </a:t>
            </a:r>
            <a:r>
              <a:rPr lang="en-US" sz="3100" i="1" dirty="0" err="1" smtClean="0"/>
              <a:t>mobilisation</a:t>
            </a:r>
            <a:r>
              <a:rPr lang="en-US" sz="3100" i="1" dirty="0" smtClean="0"/>
              <a:t> and political commitment for nutrition at the country and international level</a:t>
            </a:r>
          </a:p>
          <a:p>
            <a:r>
              <a:rPr lang="en-US" sz="3100" i="1" dirty="0" smtClean="0"/>
              <a:t>Nutrition interventions to be scaled up at the country level</a:t>
            </a:r>
          </a:p>
          <a:p>
            <a:r>
              <a:rPr lang="en-US" sz="3100" i="1" dirty="0" smtClean="0"/>
              <a:t>Applied research, information systems and technical expertise to build capacities for the implementation of the Communication</a:t>
            </a:r>
          </a:p>
          <a:p>
            <a:pPr marL="0" indent="0">
              <a:buNone/>
            </a:pPr>
            <a:endParaRPr lang="en-US" sz="2200" dirty="0" smtClean="0"/>
          </a:p>
          <a:p>
            <a:pPr marL="0" indent="0">
              <a:buNone/>
            </a:pPr>
            <a:r>
              <a:rPr lang="en-US" sz="3400" dirty="0" smtClean="0">
                <a:solidFill>
                  <a:srgbClr val="FF0000"/>
                </a:solidFill>
              </a:rPr>
              <a:t>€3.5 billion pledged by the Commissioner in June 2013 to achieve the targets of the Communication</a:t>
            </a:r>
          </a:p>
          <a:p>
            <a:endParaRPr lang="en-US" sz="2600" i="1" dirty="0" smtClean="0"/>
          </a:p>
          <a:p>
            <a:endParaRPr lang="en-US" sz="2600" dirty="0"/>
          </a:p>
          <a:p>
            <a:pPr marL="457200" lvl="1" indent="0">
              <a:buNone/>
            </a:pPr>
            <a:endParaRPr lang="en-US" dirty="0"/>
          </a:p>
        </p:txBody>
      </p:sp>
    </p:spTree>
    <p:extLst>
      <p:ext uri="{BB962C8B-B14F-4D97-AF65-F5344CB8AC3E}">
        <p14:creationId xmlns:p14="http://schemas.microsoft.com/office/powerpoint/2010/main" val="285844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3563888" y="1700808"/>
            <a:ext cx="2030760" cy="429816"/>
          </a:xfrm>
          <a:prstGeom prst="rect">
            <a:avLst/>
          </a:prstGeom>
          <a:noFill/>
          <a:ln w="9525">
            <a:noFill/>
            <a:miter lim="800000"/>
            <a:headEnd/>
            <a:tailEnd/>
          </a:ln>
          <a:effectLst/>
        </p:spPr>
        <p:txBody>
          <a:bodyPr/>
          <a:lstStyle/>
          <a:p>
            <a:pPr eaLnBrk="0" hangingPunct="0">
              <a:lnSpc>
                <a:spcPts val="2800"/>
              </a:lnSpc>
              <a:buFont typeface="Times" charset="0"/>
              <a:buNone/>
              <a:defRPr/>
            </a:pPr>
            <a:r>
              <a:rPr lang="en-GB" sz="2400" b="1" dirty="0" smtClean="0">
                <a:latin typeface="+mj-lt"/>
                <a:cs typeface="Arial" charset="0"/>
              </a:rPr>
              <a:t>Malnutrition</a:t>
            </a:r>
          </a:p>
          <a:p>
            <a:pPr eaLnBrk="0" hangingPunct="0">
              <a:lnSpc>
                <a:spcPts val="2800"/>
              </a:lnSpc>
              <a:buFont typeface="Times" charset="0"/>
              <a:buNone/>
              <a:defRPr/>
            </a:pPr>
            <a:endParaRPr lang="en-GB" sz="2400" dirty="0" smtClean="0">
              <a:latin typeface="+mj-lt"/>
              <a:cs typeface="Arial" charset="0"/>
            </a:endParaRPr>
          </a:p>
          <a:p>
            <a:pPr eaLnBrk="0" hangingPunct="0">
              <a:lnSpc>
                <a:spcPts val="2800"/>
              </a:lnSpc>
              <a:buFont typeface="Times" charset="0"/>
              <a:buNone/>
              <a:defRPr/>
            </a:pPr>
            <a:endParaRPr lang="en-GB" sz="2400" dirty="0">
              <a:latin typeface="+mj-lt"/>
            </a:endParaRPr>
          </a:p>
          <a:p>
            <a:pPr eaLnBrk="0" hangingPunct="0">
              <a:lnSpc>
                <a:spcPts val="2800"/>
              </a:lnSpc>
              <a:buFont typeface="Times" charset="0"/>
              <a:buNone/>
              <a:defRPr/>
            </a:pPr>
            <a:endParaRPr lang="en-GB" sz="2400" dirty="0" smtClean="0">
              <a:latin typeface="+mj-lt"/>
              <a:cs typeface="Arial" charset="0"/>
            </a:endParaRPr>
          </a:p>
        </p:txBody>
      </p:sp>
      <p:sp>
        <p:nvSpPr>
          <p:cNvPr id="7" name="Titre 1"/>
          <p:cNvSpPr>
            <a:spLocks noGrp="1"/>
          </p:cNvSpPr>
          <p:nvPr>
            <p:ph type="title"/>
          </p:nvPr>
        </p:nvSpPr>
        <p:spPr>
          <a:xfrm>
            <a:off x="457200" y="275035"/>
            <a:ext cx="8229600" cy="796528"/>
          </a:xfrm>
        </p:spPr>
        <p:txBody>
          <a:bodyPr/>
          <a:lstStyle/>
          <a:p>
            <a:pPr>
              <a:defRPr/>
            </a:pPr>
            <a:r>
              <a:rPr lang="fr-FR" sz="3600" b="1" dirty="0" smtClean="0">
                <a:solidFill>
                  <a:schemeClr val="accent4">
                    <a:lumMod val="75000"/>
                  </a:schemeClr>
                </a:solidFill>
              </a:rPr>
              <a:t>Concepts and definitions</a:t>
            </a:r>
            <a:endParaRPr lang="fr-FR" sz="3600" b="1" dirty="0">
              <a:solidFill>
                <a:schemeClr val="accent4">
                  <a:lumMod val="75000"/>
                </a:schemeClr>
              </a:solidFill>
            </a:endParaRPr>
          </a:p>
        </p:txBody>
      </p:sp>
      <p:sp>
        <p:nvSpPr>
          <p:cNvPr id="9" name="Rectangle 8"/>
          <p:cNvSpPr/>
          <p:nvPr/>
        </p:nvSpPr>
        <p:spPr>
          <a:xfrm>
            <a:off x="1835696" y="3140968"/>
            <a:ext cx="6768752" cy="796799"/>
          </a:xfrm>
          <a:prstGeom prst="rect">
            <a:avLst/>
          </a:prstGeom>
        </p:spPr>
        <p:txBody>
          <a:bodyPr wrap="square">
            <a:spAutoFit/>
          </a:bodyPr>
          <a:lstStyle/>
          <a:p>
            <a:pPr eaLnBrk="0" hangingPunct="0">
              <a:lnSpc>
                <a:spcPts val="2800"/>
              </a:lnSpc>
              <a:buFont typeface="Times" charset="0"/>
              <a:buNone/>
              <a:defRPr/>
            </a:pPr>
            <a:r>
              <a:rPr lang="en-GB" sz="2000" dirty="0"/>
              <a:t>Under-nutrition			</a:t>
            </a:r>
            <a:r>
              <a:rPr lang="en-GB" sz="2000" dirty="0" smtClean="0"/>
              <a:t>Over</a:t>
            </a:r>
            <a:r>
              <a:rPr lang="en-GB" sz="2000" dirty="0"/>
              <a:t>-nutrition</a:t>
            </a:r>
          </a:p>
          <a:p>
            <a:pPr eaLnBrk="0" hangingPunct="0">
              <a:lnSpc>
                <a:spcPts val="2800"/>
              </a:lnSpc>
              <a:buFont typeface="Times" charset="0"/>
              <a:buNone/>
              <a:defRPr/>
            </a:pPr>
            <a:r>
              <a:rPr lang="en-GB" dirty="0"/>
              <a:t>	</a:t>
            </a:r>
            <a:r>
              <a:rPr lang="en-GB" dirty="0" smtClean="0"/>
              <a:t>		           (overweight / obesity)</a:t>
            </a:r>
            <a:endParaRPr lang="en-GB" dirty="0"/>
          </a:p>
        </p:txBody>
      </p:sp>
      <p:sp>
        <p:nvSpPr>
          <p:cNvPr id="10" name="Right Arrow 9"/>
          <p:cNvSpPr/>
          <p:nvPr/>
        </p:nvSpPr>
        <p:spPr>
          <a:xfrm rot="2687198">
            <a:off x="4447288" y="2559110"/>
            <a:ext cx="1281883" cy="174119"/>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ight Arrow 10"/>
          <p:cNvSpPr/>
          <p:nvPr/>
        </p:nvSpPr>
        <p:spPr>
          <a:xfrm rot="8002149">
            <a:off x="3138335" y="2571509"/>
            <a:ext cx="1281883" cy="174119"/>
          </a:xfrm>
          <a:prstGeom prst="rightArrow">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3347864" y="3645024"/>
            <a:ext cx="2232248" cy="2376264"/>
          </a:xfrm>
          <a:prstGeom prst="ellipse">
            <a:avLst/>
          </a:prstGeom>
          <a:solidFill>
            <a:srgbClr val="C0504D">
              <a:alpha val="50000"/>
            </a:srgbClr>
          </a:solidFill>
          <a:ln>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Energy</a:t>
            </a:r>
            <a:br>
              <a:rPr lang="en-GB" dirty="0" smtClean="0">
                <a:solidFill>
                  <a:schemeClr val="bg1"/>
                </a:solidFill>
              </a:rPr>
            </a:br>
            <a:r>
              <a:rPr lang="en-GB" dirty="0" smtClean="0">
                <a:solidFill>
                  <a:schemeClr val="bg1"/>
                </a:solidFill>
              </a:rPr>
              <a:t>Protein</a:t>
            </a:r>
          </a:p>
          <a:p>
            <a:pPr algn="ctr"/>
            <a:r>
              <a:rPr lang="en-GB" dirty="0" smtClean="0">
                <a:solidFill>
                  <a:schemeClr val="bg1"/>
                </a:solidFill>
              </a:rPr>
              <a:t>Vitamin</a:t>
            </a:r>
          </a:p>
          <a:p>
            <a:pPr algn="ctr"/>
            <a:r>
              <a:rPr lang="en-GB" dirty="0" smtClean="0">
                <a:solidFill>
                  <a:schemeClr val="bg1"/>
                </a:solidFill>
              </a:rPr>
              <a:t>Minerals</a:t>
            </a:r>
            <a:endParaRPr lang="en-GB" dirty="0">
              <a:solidFill>
                <a:schemeClr val="bg1"/>
              </a:solidFill>
            </a:endParaRPr>
          </a:p>
        </p:txBody>
      </p:sp>
    </p:spTree>
    <p:extLst>
      <p:ext uri="{BB962C8B-B14F-4D97-AF65-F5344CB8AC3E}">
        <p14:creationId xmlns:p14="http://schemas.microsoft.com/office/powerpoint/2010/main" val="1056973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25">
                                          <p:stCondLst>
                                            <p:cond delay="0"/>
                                          </p:stCondLst>
                                        </p:cTn>
                                        <p:tgtEl>
                                          <p:spTgt spid="12"/>
                                        </p:tgtEl>
                                      </p:cBhvr>
                                    </p:animEffect>
                                    <p:anim calcmode="lin" valueType="num">
                                      <p:cBhvr>
                                        <p:cTn id="8" dur="227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12"/>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12"/>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12"/>
                                        </p:tgtEl>
                                        <p:attrNameLst>
                                          <p:attrName>ppt_y</p:attrName>
                                        </p:attrNameLst>
                                      </p:cBhvr>
                                      <p:tavLst>
                                        <p:tav tm="0" fmla="#ppt_y-sin(pi*$)/81">
                                          <p:val>
                                            <p:fltVal val="0"/>
                                          </p:val>
                                        </p:tav>
                                        <p:tav tm="100000">
                                          <p:val>
                                            <p:fltVal val="1"/>
                                          </p:val>
                                        </p:tav>
                                      </p:tavLst>
                                    </p:anim>
                                    <p:animScale>
                                      <p:cBhvr>
                                        <p:cTn id="13" dur="33">
                                          <p:stCondLst>
                                            <p:cond delay="812"/>
                                          </p:stCondLst>
                                        </p:cTn>
                                        <p:tgtEl>
                                          <p:spTgt spid="12"/>
                                        </p:tgtEl>
                                      </p:cBhvr>
                                      <p:to x="100000" y="60000"/>
                                    </p:animScale>
                                    <p:animScale>
                                      <p:cBhvr>
                                        <p:cTn id="14" dur="207" decel="50000">
                                          <p:stCondLst>
                                            <p:cond delay="845"/>
                                          </p:stCondLst>
                                        </p:cTn>
                                        <p:tgtEl>
                                          <p:spTgt spid="12"/>
                                        </p:tgtEl>
                                      </p:cBhvr>
                                      <p:to x="100000" y="100000"/>
                                    </p:animScale>
                                    <p:animScale>
                                      <p:cBhvr>
                                        <p:cTn id="15" dur="33">
                                          <p:stCondLst>
                                            <p:cond delay="1640"/>
                                          </p:stCondLst>
                                        </p:cTn>
                                        <p:tgtEl>
                                          <p:spTgt spid="12"/>
                                        </p:tgtEl>
                                      </p:cBhvr>
                                      <p:to x="100000" y="80000"/>
                                    </p:animScale>
                                    <p:animScale>
                                      <p:cBhvr>
                                        <p:cTn id="16" dur="207" decel="50000">
                                          <p:stCondLst>
                                            <p:cond delay="1673"/>
                                          </p:stCondLst>
                                        </p:cTn>
                                        <p:tgtEl>
                                          <p:spTgt spid="12"/>
                                        </p:tgtEl>
                                      </p:cBhvr>
                                      <p:to x="100000" y="100000"/>
                                    </p:animScale>
                                    <p:animScale>
                                      <p:cBhvr>
                                        <p:cTn id="17" dur="33">
                                          <p:stCondLst>
                                            <p:cond delay="2052"/>
                                          </p:stCondLst>
                                        </p:cTn>
                                        <p:tgtEl>
                                          <p:spTgt spid="12"/>
                                        </p:tgtEl>
                                      </p:cBhvr>
                                      <p:to x="100000" y="90000"/>
                                    </p:animScale>
                                    <p:animScale>
                                      <p:cBhvr>
                                        <p:cTn id="18" dur="207" decel="50000">
                                          <p:stCondLst>
                                            <p:cond delay="2085"/>
                                          </p:stCondLst>
                                        </p:cTn>
                                        <p:tgtEl>
                                          <p:spTgt spid="12"/>
                                        </p:tgtEl>
                                      </p:cBhvr>
                                      <p:to x="100000" y="100000"/>
                                    </p:animScale>
                                    <p:animScale>
                                      <p:cBhvr>
                                        <p:cTn id="19" dur="33">
                                          <p:stCondLst>
                                            <p:cond delay="2260"/>
                                          </p:stCondLst>
                                        </p:cTn>
                                        <p:tgtEl>
                                          <p:spTgt spid="12"/>
                                        </p:tgtEl>
                                      </p:cBhvr>
                                      <p:to x="100000" y="95000"/>
                                    </p:animScale>
                                    <p:animScale>
                                      <p:cBhvr>
                                        <p:cTn id="20" dur="207" decel="50000">
                                          <p:stCondLst>
                                            <p:cond delay="2293"/>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46050"/>
          </a:xfrm>
          <a:solidFill>
            <a:srgbClr val="FFFFFF"/>
          </a:solidFill>
        </p:spPr>
        <p:txBody>
          <a:bodyPr>
            <a:normAutofit fontScale="90000"/>
          </a:bodyPr>
          <a:lstStyle/>
          <a:p>
            <a:endParaRPr lang="en-US" sz="3200" dirty="0">
              <a:solidFill>
                <a:srgbClr val="0000FF"/>
              </a:solidFill>
            </a:endParaRPr>
          </a:p>
        </p:txBody>
      </p:sp>
      <p:sp>
        <p:nvSpPr>
          <p:cNvPr id="3" name="Content Placeholder 2"/>
          <p:cNvSpPr>
            <a:spLocks noGrp="1"/>
          </p:cNvSpPr>
          <p:nvPr>
            <p:ph idx="1"/>
          </p:nvPr>
        </p:nvSpPr>
        <p:spPr>
          <a:xfrm>
            <a:off x="467544" y="620688"/>
            <a:ext cx="8676456" cy="6165305"/>
          </a:xfrm>
        </p:spPr>
        <p:txBody>
          <a:bodyPr>
            <a:normAutofit/>
          </a:bodyPr>
          <a:lstStyle/>
          <a:p>
            <a:pPr marL="0" indent="0" algn="ctr">
              <a:buNone/>
            </a:pPr>
            <a:r>
              <a:rPr lang="en-US" sz="3000" dirty="0" smtClean="0">
                <a:solidFill>
                  <a:srgbClr val="0000FF"/>
                </a:solidFill>
              </a:rPr>
              <a:t>Draft Nutrition Action Plan  </a:t>
            </a:r>
          </a:p>
          <a:p>
            <a:pPr marL="0" indent="0" algn="ctr">
              <a:buNone/>
            </a:pPr>
            <a:endParaRPr lang="en-US" sz="900" dirty="0" smtClean="0">
              <a:solidFill>
                <a:srgbClr val="0000FF"/>
              </a:solidFill>
            </a:endParaRPr>
          </a:p>
          <a:p>
            <a:pPr marL="0" indent="0">
              <a:buNone/>
            </a:pPr>
            <a:r>
              <a:rPr lang="en-US" sz="2200" i="1" dirty="0" smtClean="0"/>
              <a:t>Building upon the strategic objectives of the Communication and incorporating an accountability framework</a:t>
            </a:r>
          </a:p>
          <a:p>
            <a:pPr marL="0" indent="0">
              <a:buNone/>
            </a:pPr>
            <a:endParaRPr lang="en-US" sz="900" i="1" dirty="0" smtClean="0"/>
          </a:p>
          <a:p>
            <a:r>
              <a:rPr lang="en-US" sz="2200" dirty="0" smtClean="0"/>
              <a:t>Scaling-up nutrition sensitive actions with particular reference to:</a:t>
            </a:r>
          </a:p>
          <a:p>
            <a:pPr lvl="1"/>
            <a:r>
              <a:rPr lang="en-US" sz="1800" dirty="0" smtClean="0"/>
              <a:t>Agriculture and food security;</a:t>
            </a:r>
          </a:p>
          <a:p>
            <a:pPr lvl="1"/>
            <a:r>
              <a:rPr lang="en-US" sz="1800" dirty="0" smtClean="0"/>
              <a:t>Health</a:t>
            </a:r>
          </a:p>
          <a:p>
            <a:pPr lvl="1"/>
            <a:r>
              <a:rPr lang="en-US" sz="1800" dirty="0" err="1"/>
              <a:t>S</a:t>
            </a:r>
            <a:r>
              <a:rPr lang="en-US" sz="1800" dirty="0" err="1" smtClean="0"/>
              <a:t>ocal</a:t>
            </a:r>
            <a:r>
              <a:rPr lang="en-US" sz="1800" dirty="0" smtClean="0"/>
              <a:t> protection and social transfers;</a:t>
            </a:r>
          </a:p>
          <a:p>
            <a:pPr lvl="1"/>
            <a:r>
              <a:rPr lang="en-US" sz="1800" dirty="0" err="1" smtClean="0"/>
              <a:t>Water,sanitation</a:t>
            </a:r>
            <a:r>
              <a:rPr lang="en-US" sz="1800" dirty="0" smtClean="0"/>
              <a:t> and hygiene; and</a:t>
            </a:r>
          </a:p>
          <a:p>
            <a:pPr lvl="1"/>
            <a:r>
              <a:rPr lang="en-US" sz="1800" dirty="0" smtClean="0"/>
              <a:t>Education</a:t>
            </a:r>
          </a:p>
          <a:p>
            <a:r>
              <a:rPr lang="en-US" sz="2200" dirty="0" smtClean="0"/>
              <a:t>Better knowledge for Nutrition</a:t>
            </a:r>
          </a:p>
          <a:p>
            <a:r>
              <a:rPr lang="en-US" sz="2200" dirty="0" smtClean="0"/>
              <a:t>Clearer geographical scope</a:t>
            </a:r>
          </a:p>
          <a:p>
            <a:r>
              <a:rPr lang="en-US" sz="2200" dirty="0" smtClean="0"/>
              <a:t>Strong collaboration with governments and development partners</a:t>
            </a:r>
          </a:p>
          <a:p>
            <a:r>
              <a:rPr lang="en-US" sz="2200" dirty="0" smtClean="0"/>
              <a:t>Accountability</a:t>
            </a:r>
            <a:endParaRPr lang="en-US" sz="2200" dirty="0"/>
          </a:p>
          <a:p>
            <a:pPr marL="0" indent="0">
              <a:buNone/>
            </a:pPr>
            <a:r>
              <a:rPr lang="en-US" sz="2800" dirty="0" smtClean="0">
                <a:solidFill>
                  <a:srgbClr val="FF0000"/>
                </a:solidFill>
              </a:rPr>
              <a:t>National Evaluation Platforms for Nutrition to be launched</a:t>
            </a:r>
            <a:endParaRPr lang="en-US" sz="2800" dirty="0">
              <a:solidFill>
                <a:srgbClr val="FF0000"/>
              </a:solidFill>
            </a:endParaRPr>
          </a:p>
          <a:p>
            <a:pPr marL="0" indent="0">
              <a:buNone/>
            </a:pPr>
            <a:endParaRPr lang="en-US" sz="2600" dirty="0">
              <a:solidFill>
                <a:srgbClr val="0000FF"/>
              </a:solidFill>
            </a:endParaRPr>
          </a:p>
        </p:txBody>
      </p:sp>
    </p:spTree>
    <p:extLst>
      <p:ext uri="{BB962C8B-B14F-4D97-AF65-F5344CB8AC3E}">
        <p14:creationId xmlns:p14="http://schemas.microsoft.com/office/powerpoint/2010/main" val="18372124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346050"/>
          </a:xfrm>
          <a:solidFill>
            <a:srgbClr val="FFFFFF"/>
          </a:solidFill>
        </p:spPr>
        <p:txBody>
          <a:bodyPr>
            <a:normAutofit fontScale="90000"/>
          </a:bodyPr>
          <a:lstStyle/>
          <a:p>
            <a:endParaRPr lang="en-US" sz="3200" dirty="0">
              <a:solidFill>
                <a:srgbClr val="0000FF"/>
              </a:solidFill>
            </a:endParaRPr>
          </a:p>
        </p:txBody>
      </p:sp>
      <p:sp>
        <p:nvSpPr>
          <p:cNvPr id="3" name="Content Placeholder 2"/>
          <p:cNvSpPr>
            <a:spLocks noGrp="1"/>
          </p:cNvSpPr>
          <p:nvPr>
            <p:ph idx="1"/>
          </p:nvPr>
        </p:nvSpPr>
        <p:spPr>
          <a:xfrm>
            <a:off x="395536" y="692696"/>
            <a:ext cx="8424936" cy="6165305"/>
          </a:xfrm>
        </p:spPr>
        <p:txBody>
          <a:bodyPr>
            <a:normAutofit/>
          </a:bodyPr>
          <a:lstStyle/>
          <a:p>
            <a:pPr marL="0" indent="0" algn="ctr">
              <a:buNone/>
            </a:pPr>
            <a:r>
              <a:rPr lang="en-US" sz="3000" dirty="0" smtClean="0">
                <a:solidFill>
                  <a:srgbClr val="0000FF"/>
                </a:solidFill>
              </a:rPr>
              <a:t>Strategies of Member States</a:t>
            </a:r>
          </a:p>
          <a:p>
            <a:pPr marL="0" indent="0" algn="ctr">
              <a:buNone/>
            </a:pPr>
            <a:endParaRPr lang="en-US" sz="900" dirty="0" smtClean="0">
              <a:solidFill>
                <a:srgbClr val="0000FF"/>
              </a:solidFill>
            </a:endParaRPr>
          </a:p>
          <a:p>
            <a:pPr marL="0" indent="0">
              <a:buNone/>
            </a:pPr>
            <a:r>
              <a:rPr lang="en-US" sz="2400" b="1" dirty="0" smtClean="0"/>
              <a:t>United Kingdom (DFID)</a:t>
            </a:r>
            <a:r>
              <a:rPr lang="en-US" sz="2400" dirty="0" smtClean="0"/>
              <a:t>: Neglected Crisis of </a:t>
            </a:r>
            <a:r>
              <a:rPr lang="en-US" sz="2400" dirty="0" err="1" smtClean="0"/>
              <a:t>Undernutrion</a:t>
            </a:r>
            <a:endParaRPr lang="en-US" sz="2400" dirty="0" smtClean="0"/>
          </a:p>
          <a:p>
            <a:pPr marL="0" indent="0">
              <a:buNone/>
            </a:pPr>
            <a:endParaRPr lang="en-US" sz="800" dirty="0" smtClean="0"/>
          </a:p>
          <a:p>
            <a:pPr marL="0" indent="0">
              <a:buNone/>
            </a:pPr>
            <a:r>
              <a:rPr lang="en-US" sz="2400" dirty="0" smtClean="0"/>
              <a:t>SO1  </a:t>
            </a:r>
            <a:r>
              <a:rPr lang="en-US" sz="2400" dirty="0" err="1" smtClean="0"/>
              <a:t>Mobilising</a:t>
            </a:r>
            <a:r>
              <a:rPr lang="en-US" sz="2400" dirty="0" smtClean="0"/>
              <a:t> and coordinating the international response</a:t>
            </a:r>
          </a:p>
          <a:p>
            <a:pPr marL="0" indent="0">
              <a:buNone/>
            </a:pPr>
            <a:r>
              <a:rPr lang="en-US" sz="2400" dirty="0" smtClean="0"/>
              <a:t>SO2  Reaching 12m children through </a:t>
            </a:r>
            <a:r>
              <a:rPr lang="en-US" sz="2400" dirty="0" err="1" smtClean="0"/>
              <a:t>programmes</a:t>
            </a:r>
            <a:r>
              <a:rPr lang="en-US" sz="2400" dirty="0" smtClean="0"/>
              <a:t> in partner countries</a:t>
            </a:r>
          </a:p>
          <a:p>
            <a:pPr marL="0" indent="0">
              <a:buNone/>
            </a:pPr>
            <a:r>
              <a:rPr lang="en-US" sz="2400" dirty="0" smtClean="0"/>
              <a:t>SO3  Investing in multiple sectors to deliver improved nutrition</a:t>
            </a:r>
          </a:p>
          <a:p>
            <a:pPr marL="0" indent="0">
              <a:buNone/>
            </a:pPr>
            <a:r>
              <a:rPr lang="en-US" sz="2400" dirty="0" smtClean="0"/>
              <a:t>SO4  Building evidence and demonstrating results</a:t>
            </a:r>
            <a:endParaRPr lang="en-US" sz="2400" dirty="0"/>
          </a:p>
          <a:p>
            <a:pPr marL="0" indent="0">
              <a:buNone/>
            </a:pPr>
            <a:endParaRPr lang="en-US" sz="800" dirty="0">
              <a:solidFill>
                <a:srgbClr val="FF0000"/>
              </a:solidFill>
            </a:endParaRPr>
          </a:p>
          <a:p>
            <a:pPr marL="0" indent="0">
              <a:buNone/>
            </a:pPr>
            <a:r>
              <a:rPr lang="en-US" sz="2400" b="1" dirty="0" smtClean="0">
                <a:solidFill>
                  <a:srgbClr val="000000"/>
                </a:solidFill>
              </a:rPr>
              <a:t>France</a:t>
            </a:r>
            <a:r>
              <a:rPr lang="en-US" sz="2400" dirty="0" smtClean="0">
                <a:solidFill>
                  <a:srgbClr val="000000"/>
                </a:solidFill>
              </a:rPr>
              <a:t>: Nutrition in Developing Countries</a:t>
            </a:r>
            <a:endParaRPr lang="en-US" sz="2400" dirty="0">
              <a:solidFill>
                <a:srgbClr val="000000"/>
              </a:solidFill>
            </a:endParaRPr>
          </a:p>
          <a:p>
            <a:pPr marL="0" indent="0">
              <a:buNone/>
            </a:pPr>
            <a:endParaRPr lang="en-US" sz="800" dirty="0" smtClean="0">
              <a:solidFill>
                <a:srgbClr val="0000FF"/>
              </a:solidFill>
            </a:endParaRPr>
          </a:p>
          <a:p>
            <a:pPr marL="0" indent="0">
              <a:buNone/>
            </a:pPr>
            <a:r>
              <a:rPr lang="en-US" sz="2400" dirty="0" smtClean="0">
                <a:solidFill>
                  <a:srgbClr val="000000"/>
                </a:solidFill>
              </a:rPr>
              <a:t>SO1  Support countries to identify, prevent and treat malnutrition in women of reproductive age and children under two</a:t>
            </a:r>
          </a:p>
          <a:p>
            <a:pPr marL="0" indent="0">
              <a:buNone/>
            </a:pPr>
            <a:r>
              <a:rPr lang="en-US" sz="2400" dirty="0" smtClean="0">
                <a:solidFill>
                  <a:srgbClr val="000000"/>
                </a:solidFill>
              </a:rPr>
              <a:t>SO2  Contribute to the </a:t>
            </a:r>
            <a:r>
              <a:rPr lang="en-US" sz="2400" dirty="0" err="1" smtClean="0">
                <a:solidFill>
                  <a:srgbClr val="000000"/>
                </a:solidFill>
              </a:rPr>
              <a:t>mobilisation</a:t>
            </a:r>
            <a:r>
              <a:rPr lang="en-US" sz="2400" dirty="0" smtClean="0">
                <a:solidFill>
                  <a:srgbClr val="000000"/>
                </a:solidFill>
              </a:rPr>
              <a:t> of international actors against malnutrition</a:t>
            </a:r>
            <a:r>
              <a:rPr lang="en-US" sz="2400" dirty="0" smtClean="0">
                <a:solidFill>
                  <a:srgbClr val="0000FF"/>
                </a:solidFill>
              </a:rPr>
              <a:t> </a:t>
            </a:r>
            <a:endParaRPr lang="en-US" sz="2400" dirty="0">
              <a:solidFill>
                <a:srgbClr val="0000FF"/>
              </a:solidFill>
            </a:endParaRPr>
          </a:p>
        </p:txBody>
      </p:sp>
    </p:spTree>
    <p:extLst>
      <p:ext uri="{BB962C8B-B14F-4D97-AF65-F5344CB8AC3E}">
        <p14:creationId xmlns:p14="http://schemas.microsoft.com/office/powerpoint/2010/main" val="42459789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a:solidFill>
            <a:srgbClr val="FFFFFF"/>
          </a:solidFill>
        </p:spPr>
        <p:txBody>
          <a:bodyPr>
            <a:normAutofit/>
          </a:bodyPr>
          <a:lstStyle/>
          <a:p>
            <a:endParaRPr lang="en-US" sz="3200" dirty="0">
              <a:solidFill>
                <a:srgbClr val="0000FF"/>
              </a:solidFill>
            </a:endParaRPr>
          </a:p>
        </p:txBody>
      </p:sp>
      <p:sp>
        <p:nvSpPr>
          <p:cNvPr id="3" name="Content Placeholder 2"/>
          <p:cNvSpPr>
            <a:spLocks noGrp="1"/>
          </p:cNvSpPr>
          <p:nvPr>
            <p:ph idx="1"/>
          </p:nvPr>
        </p:nvSpPr>
        <p:spPr>
          <a:xfrm>
            <a:off x="323528" y="692696"/>
            <a:ext cx="8820472" cy="6165305"/>
          </a:xfrm>
        </p:spPr>
        <p:txBody>
          <a:bodyPr>
            <a:normAutofit/>
          </a:bodyPr>
          <a:lstStyle/>
          <a:p>
            <a:pPr marL="0" indent="0" algn="ctr">
              <a:buNone/>
            </a:pPr>
            <a:endParaRPr lang="en-US" sz="800" dirty="0" smtClean="0">
              <a:solidFill>
                <a:srgbClr val="0000FF"/>
              </a:solidFill>
            </a:endParaRPr>
          </a:p>
          <a:p>
            <a:pPr marL="0" indent="0" algn="ctr">
              <a:buNone/>
            </a:pPr>
            <a:r>
              <a:rPr lang="en-US" sz="3000" dirty="0" smtClean="0">
                <a:solidFill>
                  <a:srgbClr val="0000FF"/>
                </a:solidFill>
              </a:rPr>
              <a:t>National Evaluation Platforms for Nutrition  </a:t>
            </a:r>
          </a:p>
          <a:p>
            <a:pPr marL="0" indent="0" algn="ctr">
              <a:buNone/>
            </a:pPr>
            <a:endParaRPr lang="en-US" sz="900" dirty="0" smtClean="0">
              <a:solidFill>
                <a:srgbClr val="0000FF"/>
              </a:solidFill>
            </a:endParaRPr>
          </a:p>
          <a:p>
            <a:pPr marL="0" indent="0">
              <a:buNone/>
            </a:pPr>
            <a:r>
              <a:rPr lang="en-US" sz="2200" i="1" dirty="0" smtClean="0"/>
              <a:t>NEPN will be a country-driven process to ensure ownership and sustainability and achieve a more holistic approach</a:t>
            </a:r>
          </a:p>
          <a:p>
            <a:pPr marL="0" indent="0">
              <a:buNone/>
            </a:pPr>
            <a:endParaRPr lang="en-US" sz="900" i="1" dirty="0" smtClean="0"/>
          </a:p>
          <a:p>
            <a:r>
              <a:rPr lang="en-US" sz="2200" dirty="0" smtClean="0"/>
              <a:t>Linking three types of information</a:t>
            </a:r>
          </a:p>
          <a:p>
            <a:pPr lvl="1"/>
            <a:r>
              <a:rPr lang="en-US" sz="1800" dirty="0" smtClean="0"/>
              <a:t>Information about levels of </a:t>
            </a:r>
            <a:r>
              <a:rPr lang="en-US" sz="1800" dirty="0" err="1" smtClean="0"/>
              <a:t>undernutrition</a:t>
            </a:r>
            <a:r>
              <a:rPr lang="en-US" sz="1800" dirty="0" smtClean="0"/>
              <a:t> (stunting, wasting, low-birth weight, </a:t>
            </a:r>
            <a:r>
              <a:rPr lang="en-US" sz="1800" dirty="0" err="1" smtClean="0"/>
              <a:t>anaemia</a:t>
            </a:r>
            <a:r>
              <a:rPr lang="en-US" sz="1800" dirty="0" smtClean="0"/>
              <a:t>);</a:t>
            </a:r>
          </a:p>
          <a:p>
            <a:pPr lvl="1"/>
            <a:r>
              <a:rPr lang="en-US" sz="1800" dirty="0" smtClean="0"/>
              <a:t>Information about levels of investment aimed at reducing </a:t>
            </a:r>
            <a:r>
              <a:rPr lang="en-US" sz="1800" dirty="0" err="1" smtClean="0"/>
              <a:t>undernutrition</a:t>
            </a:r>
            <a:r>
              <a:rPr lang="en-US" sz="1800" dirty="0" smtClean="0"/>
              <a:t>; and</a:t>
            </a:r>
          </a:p>
          <a:p>
            <a:pPr lvl="1"/>
            <a:r>
              <a:rPr lang="en-US" sz="1800" dirty="0" smtClean="0"/>
              <a:t>Information about </a:t>
            </a:r>
            <a:r>
              <a:rPr lang="en-US" sz="1800" dirty="0" err="1" smtClean="0"/>
              <a:t>programme</a:t>
            </a:r>
            <a:r>
              <a:rPr lang="en-US" sz="1800" dirty="0" smtClean="0"/>
              <a:t> implementation</a:t>
            </a:r>
          </a:p>
          <a:p>
            <a:r>
              <a:rPr lang="en-US" sz="2200" dirty="0" smtClean="0"/>
              <a:t>Expected outputs</a:t>
            </a:r>
          </a:p>
          <a:p>
            <a:pPr lvl="1"/>
            <a:r>
              <a:rPr lang="en-US" sz="1800" dirty="0" smtClean="0"/>
              <a:t>Consistent monitoring of a set of interventions</a:t>
            </a:r>
          </a:p>
          <a:p>
            <a:pPr lvl="1"/>
            <a:r>
              <a:rPr lang="en-US" sz="1800" dirty="0" err="1" smtClean="0"/>
              <a:t>Standardisation</a:t>
            </a:r>
            <a:r>
              <a:rPr lang="en-US" sz="1800" dirty="0" smtClean="0"/>
              <a:t> of indicators to measure these interventions</a:t>
            </a:r>
          </a:p>
          <a:p>
            <a:pPr lvl="1"/>
            <a:r>
              <a:rPr lang="en-US" sz="1800" dirty="0" err="1" smtClean="0"/>
              <a:t>Harmonisation</a:t>
            </a:r>
            <a:r>
              <a:rPr lang="en-US" sz="1800" dirty="0" smtClean="0"/>
              <a:t> of data collection and quality checking</a:t>
            </a:r>
          </a:p>
          <a:p>
            <a:pPr marL="457200" lvl="1" indent="0">
              <a:buNone/>
            </a:pPr>
            <a:endParaRPr lang="en-US" sz="900" dirty="0">
              <a:solidFill>
                <a:srgbClr val="FF0000"/>
              </a:solidFill>
            </a:endParaRPr>
          </a:p>
          <a:p>
            <a:pPr marL="0" indent="0">
              <a:buNone/>
            </a:pPr>
            <a:r>
              <a:rPr lang="en-US" sz="2000" dirty="0" smtClean="0"/>
              <a:t>Key attribute of the NEPN approach is that it can assess progress in addressing  </a:t>
            </a:r>
            <a:r>
              <a:rPr lang="en-US" sz="2000" dirty="0" err="1" smtClean="0"/>
              <a:t>undernutrition</a:t>
            </a:r>
            <a:r>
              <a:rPr lang="en-US" sz="2000" dirty="0" smtClean="0"/>
              <a:t> as linked to specific </a:t>
            </a:r>
            <a:r>
              <a:rPr lang="en-US" sz="2000" dirty="0" err="1" smtClean="0"/>
              <a:t>programmes</a:t>
            </a:r>
            <a:endParaRPr lang="en-US" sz="2000" dirty="0"/>
          </a:p>
        </p:txBody>
      </p:sp>
    </p:spTree>
    <p:extLst>
      <p:ext uri="{BB962C8B-B14F-4D97-AF65-F5344CB8AC3E}">
        <p14:creationId xmlns:p14="http://schemas.microsoft.com/office/powerpoint/2010/main" val="23517555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897" r="1"/>
          <a:stretch/>
        </p:blipFill>
        <p:spPr bwMode="auto">
          <a:xfrm>
            <a:off x="-180975" y="8301"/>
            <a:ext cx="9324975" cy="6858000"/>
          </a:xfrm>
          <a:prstGeom prst="rect">
            <a:avLst/>
          </a:prstGeom>
          <a:noFill/>
          <a:ln w="12700">
            <a:solidFill>
              <a:schemeClr val="accent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20942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680520"/>
          </a:xfrm>
        </p:spPr>
        <p:txBody>
          <a:bodyPr>
            <a:normAutofit fontScale="92500" lnSpcReduction="10000"/>
          </a:bodyPr>
          <a:lstStyle/>
          <a:p>
            <a:r>
              <a:rPr lang="en-GB" dirty="0" smtClean="0"/>
              <a:t>Are there conflicting policies or strategies on nutrition between EU Member States?</a:t>
            </a:r>
          </a:p>
          <a:p>
            <a:r>
              <a:rPr lang="en-GB" dirty="0" smtClean="0"/>
              <a:t>What are the challenges in Ethiopia to achieving both the national targets and the global goals on nutrition?</a:t>
            </a:r>
          </a:p>
          <a:p>
            <a:r>
              <a:rPr lang="en-GB" dirty="0" smtClean="0"/>
              <a:t>What are the opportunities in Ethiopia that you would identify to achieve </a:t>
            </a:r>
            <a:r>
              <a:rPr lang="en-GB" dirty="0" err="1" smtClean="0"/>
              <a:t>thses</a:t>
            </a:r>
            <a:r>
              <a:rPr lang="en-GB" dirty="0" smtClean="0"/>
              <a:t>?</a:t>
            </a:r>
          </a:p>
          <a:p>
            <a:r>
              <a:rPr lang="en-GB" dirty="0" smtClean="0"/>
              <a:t>What support do Member States require to identify and consider programming from a nutrition perspective?</a:t>
            </a:r>
          </a:p>
          <a:p>
            <a:endParaRPr lang="en-GB" dirty="0" smtClean="0"/>
          </a:p>
          <a:p>
            <a:endParaRPr lang="en-GB" dirty="0"/>
          </a:p>
        </p:txBody>
      </p:sp>
      <p:sp>
        <p:nvSpPr>
          <p:cNvPr id="4" name="Title 1"/>
          <p:cNvSpPr>
            <a:spLocks noGrp="1"/>
          </p:cNvSpPr>
          <p:nvPr>
            <p:ph type="title"/>
          </p:nvPr>
        </p:nvSpPr>
        <p:spPr>
          <a:xfrm>
            <a:off x="0" y="260648"/>
            <a:ext cx="9144000" cy="1080121"/>
          </a:xfrm>
        </p:spPr>
        <p:txBody>
          <a:bodyPr rtlCol="0">
            <a:normAutofit/>
          </a:bodyPr>
          <a:lstStyle/>
          <a:p>
            <a:pPr eaLnBrk="1" fontAlgn="auto" hangingPunct="1">
              <a:spcAft>
                <a:spcPts val="0"/>
              </a:spcAft>
              <a:defRPr/>
            </a:pPr>
            <a:r>
              <a:rPr lang="fr-FR" sz="3600" b="1" dirty="0" smtClean="0">
                <a:solidFill>
                  <a:schemeClr val="accent4">
                    <a:lumMod val="75000"/>
                  </a:schemeClr>
                </a:solidFill>
              </a:rPr>
              <a:t>Key Questions</a:t>
            </a:r>
            <a:endParaRPr lang="en-GB" sz="3600" b="1" dirty="0" smtClean="0">
              <a:solidFill>
                <a:schemeClr val="accent4">
                  <a:lumMod val="75000"/>
                </a:schemeClr>
              </a:solidFill>
            </a:endParaRPr>
          </a:p>
        </p:txBody>
      </p:sp>
    </p:spTree>
    <p:extLst>
      <p:ext uri="{BB962C8B-B14F-4D97-AF65-F5344CB8AC3E}">
        <p14:creationId xmlns:p14="http://schemas.microsoft.com/office/powerpoint/2010/main" val="17445067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680520"/>
          </a:xfrm>
        </p:spPr>
        <p:txBody>
          <a:bodyPr>
            <a:normAutofit fontScale="77500" lnSpcReduction="20000"/>
          </a:bodyPr>
          <a:lstStyle/>
          <a:p>
            <a:r>
              <a:rPr lang="en-GB" dirty="0" smtClean="0"/>
              <a:t>Significance of taking into account nutrition into all programme interventions in Ethiopia</a:t>
            </a:r>
          </a:p>
          <a:p>
            <a:r>
              <a:rPr lang="en-GB" dirty="0" smtClean="0"/>
              <a:t>Importance of placing emphasis on nutrition-sensitive interventions as well as nutrition-specific interventions</a:t>
            </a:r>
          </a:p>
          <a:p>
            <a:r>
              <a:rPr lang="en-GB" dirty="0" smtClean="0"/>
              <a:t>Critical that an evidence base is generated in Ethiopia to promote better understanding on what interventions impact on </a:t>
            </a:r>
            <a:r>
              <a:rPr lang="en-GB" dirty="0" err="1" smtClean="0"/>
              <a:t>undernutrition</a:t>
            </a:r>
            <a:r>
              <a:rPr lang="en-GB" dirty="0" smtClean="0"/>
              <a:t> where</a:t>
            </a:r>
          </a:p>
          <a:p>
            <a:r>
              <a:rPr lang="en-GB" dirty="0" smtClean="0"/>
              <a:t>Significant opportunities for the EU+ Group to work collectively and strategically towards reducing </a:t>
            </a:r>
            <a:r>
              <a:rPr lang="en-GB" dirty="0" err="1" smtClean="0"/>
              <a:t>undernutrition</a:t>
            </a:r>
            <a:r>
              <a:rPr lang="en-GB" dirty="0" smtClean="0"/>
              <a:t> in line with both Ethiopian and global targets </a:t>
            </a:r>
          </a:p>
          <a:p>
            <a:r>
              <a:rPr lang="en-GB" dirty="0" smtClean="0"/>
              <a:t>Important to ensure that systems are in place in Ethiopia to monitor progress towards these goals</a:t>
            </a:r>
          </a:p>
          <a:p>
            <a:endParaRPr lang="en-GB" dirty="0"/>
          </a:p>
        </p:txBody>
      </p:sp>
      <p:sp>
        <p:nvSpPr>
          <p:cNvPr id="4" name="Title 1"/>
          <p:cNvSpPr>
            <a:spLocks noGrp="1"/>
          </p:cNvSpPr>
          <p:nvPr>
            <p:ph type="title"/>
          </p:nvPr>
        </p:nvSpPr>
        <p:spPr>
          <a:xfrm>
            <a:off x="0" y="260648"/>
            <a:ext cx="9144000" cy="1080121"/>
          </a:xfrm>
        </p:spPr>
        <p:txBody>
          <a:bodyPr rtlCol="0">
            <a:normAutofit/>
          </a:bodyPr>
          <a:lstStyle/>
          <a:p>
            <a:pPr eaLnBrk="1" fontAlgn="auto" hangingPunct="1">
              <a:spcAft>
                <a:spcPts val="0"/>
              </a:spcAft>
              <a:defRPr/>
            </a:pPr>
            <a:r>
              <a:rPr lang="fr-FR" sz="3600" b="1" dirty="0" err="1" smtClean="0">
                <a:solidFill>
                  <a:schemeClr val="accent4">
                    <a:lumMod val="75000"/>
                  </a:schemeClr>
                </a:solidFill>
              </a:rPr>
              <a:t>Concluding</a:t>
            </a:r>
            <a:r>
              <a:rPr lang="fr-FR" sz="3600" b="1" dirty="0" smtClean="0">
                <a:solidFill>
                  <a:schemeClr val="accent4">
                    <a:lumMod val="75000"/>
                  </a:schemeClr>
                </a:solidFill>
              </a:rPr>
              <a:t> </a:t>
            </a:r>
            <a:r>
              <a:rPr lang="fr-FR" sz="3600" b="1" dirty="0" err="1" smtClean="0">
                <a:solidFill>
                  <a:schemeClr val="accent4">
                    <a:lumMod val="75000"/>
                  </a:schemeClr>
                </a:solidFill>
              </a:rPr>
              <a:t>Remarks</a:t>
            </a:r>
            <a:endParaRPr lang="en-GB" sz="3600" b="1" dirty="0" smtClean="0">
              <a:solidFill>
                <a:schemeClr val="accent4">
                  <a:lumMod val="75000"/>
                </a:schemeClr>
              </a:solidFill>
            </a:endParaRPr>
          </a:p>
        </p:txBody>
      </p:sp>
    </p:spTree>
    <p:extLst>
      <p:ext uri="{BB962C8B-B14F-4D97-AF65-F5344CB8AC3E}">
        <p14:creationId xmlns:p14="http://schemas.microsoft.com/office/powerpoint/2010/main" val="983731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idx="1"/>
          </p:nvPr>
        </p:nvSpPr>
        <p:spPr>
          <a:xfrm>
            <a:off x="457200" y="1816224"/>
            <a:ext cx="8579296" cy="4709120"/>
          </a:xfrm>
        </p:spPr>
        <p:txBody>
          <a:bodyPr>
            <a:normAutofit fontScale="92500"/>
          </a:bodyPr>
          <a:lstStyle/>
          <a:p>
            <a:pPr>
              <a:spcBef>
                <a:spcPts val="0"/>
              </a:spcBef>
              <a:buFont typeface="Times" charset="0"/>
              <a:buChar char="•"/>
              <a:defRPr/>
            </a:pPr>
            <a:r>
              <a:rPr lang="en-GB" sz="2400" dirty="0" smtClean="0"/>
              <a:t>Intra uterine growth restriction </a:t>
            </a:r>
            <a:r>
              <a:rPr lang="en-GB" sz="2400" dirty="0" smtClean="0">
                <a:sym typeface="Wingdings" pitchFamily="2" charset="2"/>
              </a:rPr>
              <a:t></a:t>
            </a:r>
            <a:r>
              <a:rPr lang="en-GB" sz="2400" b="1" dirty="0" smtClean="0">
                <a:sym typeface="Wingdings" pitchFamily="2" charset="2"/>
              </a:rPr>
              <a:t>  Small for Gestational Age </a:t>
            </a:r>
            <a:r>
              <a:rPr lang="en-GB" sz="2400" dirty="0" smtClean="0">
                <a:sym typeface="Wingdings" pitchFamily="2" charset="2"/>
              </a:rPr>
              <a:t>(SGA)</a:t>
            </a:r>
            <a:r>
              <a:rPr lang="en-GB" sz="2400" b="1" dirty="0" smtClean="0">
                <a:sym typeface="Wingdings" pitchFamily="2" charset="2"/>
              </a:rPr>
              <a:t/>
            </a:r>
            <a:br>
              <a:rPr lang="en-GB" sz="2400" b="1" dirty="0" smtClean="0">
                <a:sym typeface="Wingdings" pitchFamily="2" charset="2"/>
              </a:rPr>
            </a:br>
            <a:r>
              <a:rPr lang="en-GB" sz="2400" b="1" dirty="0" smtClean="0">
                <a:sym typeface="Wingdings" pitchFamily="2" charset="2"/>
              </a:rPr>
              <a:t>				     </a:t>
            </a:r>
            <a:r>
              <a:rPr lang="en-GB" sz="2400" dirty="0" smtClean="0">
                <a:sym typeface="Wingdings" pitchFamily="2" charset="2"/>
              </a:rPr>
              <a:t></a:t>
            </a:r>
            <a:r>
              <a:rPr lang="en-GB" sz="2400" b="1" dirty="0" smtClean="0">
                <a:sym typeface="Wingdings" pitchFamily="2" charset="2"/>
              </a:rPr>
              <a:t>  Low Birthweight </a:t>
            </a:r>
            <a:r>
              <a:rPr lang="en-GB" sz="2400" dirty="0" smtClean="0">
                <a:sym typeface="Wingdings" pitchFamily="2" charset="2"/>
              </a:rPr>
              <a:t>(LBW)</a:t>
            </a:r>
          </a:p>
          <a:p>
            <a:pPr>
              <a:spcBef>
                <a:spcPts val="0"/>
              </a:spcBef>
              <a:buFont typeface="Times" charset="0"/>
              <a:buChar char="•"/>
              <a:defRPr/>
            </a:pPr>
            <a:endParaRPr lang="en-GB" sz="1800" b="1" dirty="0" smtClean="0"/>
          </a:p>
          <a:p>
            <a:pPr>
              <a:spcBef>
                <a:spcPts val="0"/>
              </a:spcBef>
              <a:spcAft>
                <a:spcPts val="1200"/>
              </a:spcAft>
              <a:buFont typeface="Arial" charset="0"/>
              <a:buChar char="•"/>
              <a:defRPr/>
            </a:pPr>
            <a:r>
              <a:rPr lang="en-GB" sz="2400" b="1" dirty="0" smtClean="0"/>
              <a:t>Stunting:</a:t>
            </a:r>
            <a:r>
              <a:rPr lang="en-GB" sz="2400" dirty="0" smtClean="0"/>
              <a:t> short stature</a:t>
            </a:r>
            <a:br>
              <a:rPr lang="en-GB" sz="2400" dirty="0" smtClean="0"/>
            </a:br>
            <a:r>
              <a:rPr lang="en-GB" sz="2400" dirty="0" smtClean="0"/>
              <a:t>	         low height-for-age </a:t>
            </a:r>
            <a:r>
              <a:rPr lang="fr-FR" sz="2200" dirty="0" smtClean="0">
                <a:solidFill>
                  <a:srgbClr val="A6A6A6"/>
                </a:solidFill>
              </a:rPr>
              <a:t>(retard de croissance)</a:t>
            </a:r>
            <a:endParaRPr lang="en-GB" sz="2200" dirty="0" smtClean="0">
              <a:solidFill>
                <a:srgbClr val="A6A6A6"/>
              </a:solidFill>
            </a:endParaRPr>
          </a:p>
          <a:p>
            <a:pPr>
              <a:spcBef>
                <a:spcPts val="0"/>
              </a:spcBef>
              <a:spcAft>
                <a:spcPts val="0"/>
              </a:spcAft>
              <a:buFont typeface="Arial" charset="0"/>
              <a:buChar char="•"/>
              <a:defRPr/>
            </a:pPr>
            <a:endParaRPr lang="en-GB" sz="1400" b="1" dirty="0"/>
          </a:p>
          <a:p>
            <a:pPr>
              <a:spcBef>
                <a:spcPts val="0"/>
              </a:spcBef>
              <a:buFont typeface="Times" charset="0"/>
              <a:buChar char="•"/>
              <a:defRPr/>
            </a:pPr>
            <a:r>
              <a:rPr lang="en-GB" sz="2400" b="1" dirty="0" smtClean="0"/>
              <a:t>Wasting:</a:t>
            </a:r>
            <a:r>
              <a:rPr lang="en-GB" sz="2400" dirty="0" smtClean="0"/>
              <a:t> thin</a:t>
            </a:r>
          </a:p>
          <a:p>
            <a:pPr marL="0" indent="0">
              <a:spcBef>
                <a:spcPts val="0"/>
              </a:spcBef>
              <a:buNone/>
              <a:defRPr/>
            </a:pPr>
            <a:r>
              <a:rPr lang="en-GB" sz="2400" dirty="0" smtClean="0"/>
              <a:t>	         low weight-for-height </a:t>
            </a:r>
            <a:r>
              <a:rPr lang="fr-FR" sz="2200" dirty="0" smtClean="0">
                <a:solidFill>
                  <a:schemeClr val="bg1">
                    <a:lumMod val="65000"/>
                  </a:schemeClr>
                </a:solidFill>
              </a:rPr>
              <a:t>(émaciation)</a:t>
            </a:r>
            <a:endParaRPr lang="en-GB" sz="2200" dirty="0" smtClean="0">
              <a:solidFill>
                <a:schemeClr val="bg1">
                  <a:lumMod val="65000"/>
                </a:schemeClr>
              </a:solidFill>
            </a:endParaRPr>
          </a:p>
          <a:p>
            <a:pPr>
              <a:spcBef>
                <a:spcPts val="0"/>
              </a:spcBef>
              <a:buFont typeface="Arial" charset="0"/>
              <a:buNone/>
              <a:defRPr/>
            </a:pPr>
            <a:endParaRPr lang="en-GB" sz="1800" dirty="0" smtClean="0"/>
          </a:p>
          <a:p>
            <a:pPr>
              <a:spcBef>
                <a:spcPts val="0"/>
              </a:spcBef>
              <a:buFont typeface="Times" charset="0"/>
              <a:buChar char="•"/>
              <a:defRPr/>
            </a:pPr>
            <a:r>
              <a:rPr lang="en-GB" sz="2400" b="1" dirty="0" smtClean="0"/>
              <a:t>Underweight</a:t>
            </a:r>
            <a:r>
              <a:rPr lang="en-GB" sz="2400" dirty="0" smtClean="0"/>
              <a:t>: poor growth - ?thin ?short</a:t>
            </a:r>
          </a:p>
          <a:p>
            <a:pPr marL="0" indent="0">
              <a:spcBef>
                <a:spcPts val="0"/>
              </a:spcBef>
              <a:buNone/>
              <a:defRPr/>
            </a:pPr>
            <a:r>
              <a:rPr lang="en-GB" sz="2400" dirty="0"/>
              <a:t>	 </a:t>
            </a:r>
            <a:r>
              <a:rPr lang="en-GB" sz="2400" dirty="0" smtClean="0"/>
              <a:t>        low weight –for-age </a:t>
            </a:r>
            <a:r>
              <a:rPr lang="fr-FR" sz="2200" dirty="0" smtClean="0">
                <a:solidFill>
                  <a:srgbClr val="A6A6A6"/>
                </a:solidFill>
              </a:rPr>
              <a:t>(insuffisance pondérale)</a:t>
            </a:r>
            <a:endParaRPr lang="en-GB" sz="2200" dirty="0" smtClean="0">
              <a:solidFill>
                <a:srgbClr val="A6A6A6"/>
              </a:solidFill>
            </a:endParaRPr>
          </a:p>
          <a:p>
            <a:pPr>
              <a:spcBef>
                <a:spcPts val="0"/>
              </a:spcBef>
              <a:buFont typeface="Arial" charset="0"/>
              <a:buNone/>
              <a:defRPr/>
            </a:pPr>
            <a:endParaRPr lang="en-GB" sz="2000" dirty="0" smtClean="0"/>
          </a:p>
          <a:p>
            <a:pPr>
              <a:spcBef>
                <a:spcPts val="0"/>
              </a:spcBef>
              <a:buFont typeface="Times" charset="0"/>
              <a:buChar char="•"/>
              <a:defRPr/>
            </a:pPr>
            <a:r>
              <a:rPr lang="en-GB" sz="2400" b="1" dirty="0" smtClean="0"/>
              <a:t>Micronutrient deficiencies </a:t>
            </a:r>
            <a:br>
              <a:rPr lang="en-GB" sz="2400" b="1" dirty="0" smtClean="0"/>
            </a:br>
            <a:r>
              <a:rPr lang="en-GB" sz="2400" b="1" dirty="0" smtClean="0"/>
              <a:t>	         </a:t>
            </a:r>
            <a:r>
              <a:rPr lang="en-GB" sz="2400" dirty="0" smtClean="0"/>
              <a:t>(iodine, iron,  vitamin A, zinc deficiencies, etc…)</a:t>
            </a:r>
          </a:p>
        </p:txBody>
      </p:sp>
      <p:sp>
        <p:nvSpPr>
          <p:cNvPr id="5" name="Titre 1"/>
          <p:cNvSpPr>
            <a:spLocks noGrp="1"/>
          </p:cNvSpPr>
          <p:nvPr>
            <p:ph type="title"/>
          </p:nvPr>
        </p:nvSpPr>
        <p:spPr>
          <a:xfrm>
            <a:off x="457200" y="275035"/>
            <a:ext cx="8229600" cy="796528"/>
          </a:xfrm>
        </p:spPr>
        <p:txBody>
          <a:bodyPr/>
          <a:lstStyle/>
          <a:p>
            <a:pPr>
              <a:defRPr/>
            </a:pPr>
            <a:r>
              <a:rPr lang="fr-FR" sz="3600" b="1" dirty="0" smtClean="0">
                <a:solidFill>
                  <a:schemeClr val="accent4">
                    <a:lumMod val="75000"/>
                    <a:alpha val="50000"/>
                  </a:schemeClr>
                </a:solidFill>
              </a:rPr>
              <a:t>Concepts and definitions</a:t>
            </a:r>
            <a:endParaRPr lang="fr-FR" sz="3600" b="1" dirty="0">
              <a:solidFill>
                <a:schemeClr val="accent4">
                  <a:lumMod val="75000"/>
                  <a:alpha val="50000"/>
                </a:schemeClr>
              </a:solidFill>
            </a:endParaRPr>
          </a:p>
        </p:txBody>
      </p:sp>
      <p:sp>
        <p:nvSpPr>
          <p:cNvPr id="6" name="Rectangle 5"/>
          <p:cNvSpPr/>
          <p:nvPr/>
        </p:nvSpPr>
        <p:spPr>
          <a:xfrm>
            <a:off x="467544" y="1124744"/>
            <a:ext cx="1864976" cy="492443"/>
          </a:xfrm>
          <a:prstGeom prst="rect">
            <a:avLst/>
          </a:prstGeom>
        </p:spPr>
        <p:txBody>
          <a:bodyPr wrap="none">
            <a:spAutoFit/>
          </a:bodyPr>
          <a:lstStyle/>
          <a:p>
            <a:pPr>
              <a:spcBef>
                <a:spcPts val="0"/>
              </a:spcBef>
              <a:buFont typeface="Times" charset="0"/>
              <a:buNone/>
              <a:defRPr/>
            </a:pPr>
            <a:r>
              <a:rPr lang="en-GB" sz="2600" b="1" dirty="0" smtClean="0">
                <a:solidFill>
                  <a:schemeClr val="accent2"/>
                </a:solidFill>
              </a:rPr>
              <a:t>Key Terms</a:t>
            </a:r>
            <a:endParaRPr lang="en-GB" sz="2600" b="1" dirty="0">
              <a:solidFill>
                <a:schemeClr val="accent2"/>
              </a:solidFill>
            </a:endParaRPr>
          </a:p>
        </p:txBody>
      </p:sp>
    </p:spTree>
    <p:extLst>
      <p:ext uri="{BB962C8B-B14F-4D97-AF65-F5344CB8AC3E}">
        <p14:creationId xmlns:p14="http://schemas.microsoft.com/office/powerpoint/2010/main" val="3589677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10" y="275035"/>
            <a:ext cx="8832981" cy="1143000"/>
          </a:xfrm>
        </p:spPr>
        <p:txBody>
          <a:bodyPr/>
          <a:lstStyle/>
          <a:p>
            <a:r>
              <a:rPr lang="en-GB" sz="3000" dirty="0" smtClean="0"/>
              <a:t>What can you say about </a:t>
            </a:r>
            <a:br>
              <a:rPr lang="en-GB" sz="3000" dirty="0" smtClean="0"/>
            </a:br>
            <a:r>
              <a:rPr lang="en-GB" sz="3000" dirty="0" smtClean="0"/>
              <a:t>the nutritional status of these children?</a:t>
            </a:r>
            <a:endParaRPr lang="en-GB" sz="3000" dirty="0"/>
          </a:p>
        </p:txBody>
      </p:sp>
      <p:pic>
        <p:nvPicPr>
          <p:cNvPr id="4" name="Picture 3"/>
          <p:cNvPicPr>
            <a:picLocks noChangeAspect="1"/>
          </p:cNvPicPr>
          <p:nvPr/>
        </p:nvPicPr>
        <p:blipFill>
          <a:blip r:embed="rId3"/>
          <a:stretch>
            <a:fillRect/>
          </a:stretch>
        </p:blipFill>
        <p:spPr>
          <a:xfrm>
            <a:off x="1907704" y="1988840"/>
            <a:ext cx="5328592" cy="3186354"/>
          </a:xfrm>
          <a:prstGeom prst="rect">
            <a:avLst/>
          </a:prstGeom>
        </p:spPr>
      </p:pic>
      <p:sp>
        <p:nvSpPr>
          <p:cNvPr id="5" name="TextBox 4"/>
          <p:cNvSpPr txBox="1"/>
          <p:nvPr/>
        </p:nvSpPr>
        <p:spPr>
          <a:xfrm>
            <a:off x="5940152" y="5122059"/>
            <a:ext cx="2880320" cy="276999"/>
          </a:xfrm>
          <a:prstGeom prst="rect">
            <a:avLst/>
          </a:prstGeom>
          <a:noFill/>
        </p:spPr>
        <p:txBody>
          <a:bodyPr wrap="square" rtlCol="0">
            <a:spAutoFit/>
          </a:bodyPr>
          <a:lstStyle/>
          <a:p>
            <a:r>
              <a:rPr lang="en-GB" sz="1200" dirty="0" smtClean="0"/>
              <a:t>Courtesy of DFID</a:t>
            </a:r>
            <a:endParaRPr lang="en-GB" sz="1200" dirty="0"/>
          </a:p>
        </p:txBody>
      </p:sp>
      <p:sp>
        <p:nvSpPr>
          <p:cNvPr id="3" name="TextBox 2"/>
          <p:cNvSpPr txBox="1"/>
          <p:nvPr/>
        </p:nvSpPr>
        <p:spPr>
          <a:xfrm>
            <a:off x="669636" y="4976091"/>
            <a:ext cx="184666"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7178586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Text Box 3"/>
          <p:cNvSpPr txBox="1">
            <a:spLocks noChangeArrowheads="1"/>
          </p:cNvSpPr>
          <p:nvPr/>
        </p:nvSpPr>
        <p:spPr bwMode="auto">
          <a:xfrm>
            <a:off x="-36512" y="6577607"/>
            <a:ext cx="8286749" cy="276999"/>
          </a:xfrm>
          <a:prstGeom prst="rect">
            <a:avLst/>
          </a:prstGeom>
          <a:noFill/>
          <a:ln w="9525">
            <a:noFill/>
            <a:miter lim="800000"/>
            <a:headEnd/>
            <a:tailEnd/>
          </a:ln>
        </p:spPr>
        <p:txBody>
          <a:bodyPr>
            <a:spAutoFit/>
          </a:bodyPr>
          <a:lstStyle/>
          <a:p>
            <a:r>
              <a:rPr lang="en-GB" sz="1200" dirty="0"/>
              <a:t>Source: </a:t>
            </a:r>
            <a:r>
              <a:rPr lang="en-GB" sz="1200" dirty="0" smtClean="0"/>
              <a:t>Addressing </a:t>
            </a:r>
            <a:r>
              <a:rPr lang="en-GB" sz="1200" dirty="0"/>
              <a:t>U</a:t>
            </a:r>
            <a:r>
              <a:rPr lang="en-GB" sz="1200" dirty="0" smtClean="0"/>
              <a:t>ndernutrition in External Assistance, Reference Document n°13</a:t>
            </a:r>
            <a:endParaRPr lang="en-GB" sz="1200" dirty="0"/>
          </a:p>
        </p:txBody>
      </p:sp>
      <p:sp>
        <p:nvSpPr>
          <p:cNvPr id="20" name="Titre 1"/>
          <p:cNvSpPr>
            <a:spLocks noGrp="1"/>
          </p:cNvSpPr>
          <p:nvPr>
            <p:ph type="title"/>
          </p:nvPr>
        </p:nvSpPr>
        <p:spPr>
          <a:xfrm>
            <a:off x="457200" y="275035"/>
            <a:ext cx="8229600" cy="796528"/>
          </a:xfrm>
        </p:spPr>
        <p:txBody>
          <a:bodyPr/>
          <a:lstStyle/>
          <a:p>
            <a:pPr>
              <a:defRPr/>
            </a:pPr>
            <a:r>
              <a:rPr lang="fr-FR" sz="3600" b="1" dirty="0" smtClean="0">
                <a:solidFill>
                  <a:schemeClr val="accent4">
                    <a:lumMod val="75000"/>
                    <a:alpha val="50000"/>
                  </a:schemeClr>
                </a:solidFill>
              </a:rPr>
              <a:t>Concepts and definitions</a:t>
            </a:r>
            <a:endParaRPr lang="fr-FR" sz="3600" b="1" dirty="0">
              <a:solidFill>
                <a:schemeClr val="accent4">
                  <a:lumMod val="75000"/>
                  <a:alpha val="50000"/>
                </a:schemeClr>
              </a:solidFill>
            </a:endParaRPr>
          </a:p>
        </p:txBody>
      </p:sp>
      <p:pic>
        <p:nvPicPr>
          <p:cNvPr id="29" name="Picture 28"/>
          <p:cNvPicPr>
            <a:picLocks noChangeAspect="1"/>
          </p:cNvPicPr>
          <p:nvPr/>
        </p:nvPicPr>
        <p:blipFill>
          <a:blip r:embed="rId3"/>
          <a:stretch>
            <a:fillRect/>
          </a:stretch>
        </p:blipFill>
        <p:spPr>
          <a:xfrm>
            <a:off x="2117452" y="1054280"/>
            <a:ext cx="6703020" cy="5511619"/>
          </a:xfrm>
          <a:prstGeom prst="rect">
            <a:avLst/>
          </a:prstGeom>
        </p:spPr>
      </p:pic>
      <p:sp>
        <p:nvSpPr>
          <p:cNvPr id="33" name="Oval 6"/>
          <p:cNvSpPr>
            <a:spLocks noChangeArrowheads="1"/>
          </p:cNvSpPr>
          <p:nvPr/>
        </p:nvSpPr>
        <p:spPr bwMode="auto">
          <a:xfrm>
            <a:off x="2772395" y="1197422"/>
            <a:ext cx="3239765" cy="792163"/>
          </a:xfrm>
          <a:prstGeom prst="ellipse">
            <a:avLst/>
          </a:prstGeom>
          <a:solidFill>
            <a:srgbClr val="FF9900">
              <a:alpha val="50000"/>
            </a:srgbClr>
          </a:solidFill>
          <a:ln w="9525">
            <a:solidFill>
              <a:srgbClr val="FF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dirty="0" smtClean="0"/>
              <a:t>Stunting</a:t>
            </a:r>
            <a:endParaRPr lang="en-US" dirty="0"/>
          </a:p>
        </p:txBody>
      </p:sp>
      <p:sp>
        <p:nvSpPr>
          <p:cNvPr id="34" name="Oval 5"/>
          <p:cNvSpPr>
            <a:spLocks noChangeArrowheads="1"/>
          </p:cNvSpPr>
          <p:nvPr/>
        </p:nvSpPr>
        <p:spPr bwMode="auto">
          <a:xfrm>
            <a:off x="3491880" y="1196752"/>
            <a:ext cx="3672384" cy="792163"/>
          </a:xfrm>
          <a:prstGeom prst="ellipse">
            <a:avLst/>
          </a:prstGeom>
          <a:solidFill>
            <a:srgbClr val="8200B0">
              <a:alpha val="50000"/>
            </a:srgbClr>
          </a:solidFill>
          <a:ln w="9525">
            <a:solidFill>
              <a:srgbClr val="8200B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GB" dirty="0" smtClean="0"/>
              <a:t>Wasting</a:t>
            </a:r>
            <a:endParaRPr lang="en-US" dirty="0"/>
          </a:p>
        </p:txBody>
      </p:sp>
    </p:spTree>
    <p:extLst>
      <p:ext uri="{BB962C8B-B14F-4D97-AF65-F5344CB8AC3E}">
        <p14:creationId xmlns:p14="http://schemas.microsoft.com/office/powerpoint/2010/main" val="308799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1"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checkerboard(across)">
                                      <p:cBhvr>
                                        <p:cTn id="15" dur="500"/>
                                        <p:tgtEl>
                                          <p:spTgt spid="33"/>
                                        </p:tgtEl>
                                      </p:cBhvr>
                                    </p:animEffect>
                                  </p:childTnLst>
                                </p:cTn>
                              </p:par>
                              <p:par>
                                <p:cTn id="16" presetID="5" presetClass="entr" presetSubtype="10" fill="hold" grpId="1"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checkerboard(across)">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idx="1"/>
          </p:nvPr>
        </p:nvSpPr>
        <p:spPr>
          <a:xfrm>
            <a:off x="0" y="1607344"/>
            <a:ext cx="9144000" cy="5250656"/>
          </a:xfrm>
        </p:spPr>
        <p:txBody>
          <a:bodyPr>
            <a:normAutofit/>
          </a:bodyPr>
          <a:lstStyle/>
          <a:p>
            <a:pPr>
              <a:spcBef>
                <a:spcPts val="0"/>
              </a:spcBef>
              <a:buNone/>
              <a:defRPr/>
            </a:pPr>
            <a:endParaRPr lang="en-GB" sz="2300" b="1" dirty="0" smtClean="0"/>
          </a:p>
          <a:p>
            <a:pPr>
              <a:spcBef>
                <a:spcPts val="0"/>
              </a:spcBef>
              <a:spcAft>
                <a:spcPts val="0"/>
              </a:spcAft>
              <a:buFont typeface="Arial" charset="0"/>
              <a:buChar char="•"/>
              <a:defRPr/>
            </a:pPr>
            <a:r>
              <a:rPr lang="en-GB" sz="2300" b="1" dirty="0" smtClean="0"/>
              <a:t>Small for Gestational Age</a:t>
            </a:r>
            <a:r>
              <a:rPr lang="en-GB" sz="2300" dirty="0" smtClean="0"/>
              <a:t>: 32 million infants born every year representing 27% of all births in LMICs </a:t>
            </a:r>
            <a:r>
              <a:rPr lang="en-GB" sz="1400" dirty="0" smtClean="0"/>
              <a:t>(Lancet, 2013)</a:t>
            </a:r>
          </a:p>
          <a:p>
            <a:pPr>
              <a:spcBef>
                <a:spcPts val="0"/>
              </a:spcBef>
              <a:buNone/>
              <a:defRPr/>
            </a:pPr>
            <a:endParaRPr lang="en-GB" sz="2300" b="1" dirty="0"/>
          </a:p>
          <a:p>
            <a:pPr>
              <a:spcBef>
                <a:spcPts val="0"/>
              </a:spcBef>
              <a:spcAft>
                <a:spcPts val="0"/>
              </a:spcAft>
              <a:defRPr/>
            </a:pPr>
            <a:r>
              <a:rPr lang="en-GB" sz="2300" b="1" dirty="0" smtClean="0"/>
              <a:t>Low birth weight</a:t>
            </a:r>
            <a:r>
              <a:rPr lang="en-GB" sz="2300" dirty="0" smtClean="0"/>
              <a:t>: 19 </a:t>
            </a:r>
            <a:r>
              <a:rPr lang="en-GB" sz="2300" dirty="0"/>
              <a:t>million infants born </a:t>
            </a:r>
            <a:r>
              <a:rPr lang="en-GB" sz="2300" dirty="0" smtClean="0"/>
              <a:t>LBW every year representing 16% of all births in LMICs*  </a:t>
            </a:r>
            <a:r>
              <a:rPr lang="en-GB" sz="2300" dirty="0" smtClean="0">
                <a:solidFill>
                  <a:srgbClr val="0000FF"/>
                </a:solidFill>
              </a:rPr>
              <a:t>20% in Ethiopia (2011)</a:t>
            </a:r>
          </a:p>
          <a:p>
            <a:pPr marL="0" indent="0">
              <a:spcBef>
                <a:spcPts val="0"/>
              </a:spcBef>
              <a:spcAft>
                <a:spcPts val="0"/>
              </a:spcAft>
              <a:buNone/>
              <a:defRPr/>
            </a:pPr>
            <a:endParaRPr lang="en-GB" sz="2300" b="1" dirty="0"/>
          </a:p>
          <a:p>
            <a:pPr>
              <a:spcBef>
                <a:spcPts val="0"/>
              </a:spcBef>
              <a:buFont typeface="Times" charset="0"/>
              <a:buChar char="•"/>
              <a:defRPr/>
            </a:pPr>
            <a:r>
              <a:rPr lang="en-GB" sz="2300" b="1" dirty="0" smtClean="0"/>
              <a:t>Wasting: </a:t>
            </a:r>
            <a:r>
              <a:rPr lang="en-GB" sz="2300" dirty="0" smtClean="0"/>
              <a:t>52 million children under-five years (8%)*  </a:t>
            </a:r>
            <a:r>
              <a:rPr lang="en-GB" sz="2300" dirty="0" smtClean="0">
                <a:solidFill>
                  <a:srgbClr val="0000FF"/>
                </a:solidFill>
              </a:rPr>
              <a:t>10% in Ethiopia (2011)</a:t>
            </a:r>
          </a:p>
          <a:p>
            <a:pPr>
              <a:spcBef>
                <a:spcPts val="0"/>
              </a:spcBef>
              <a:buFont typeface="Arial" charset="0"/>
              <a:buNone/>
              <a:defRPr/>
            </a:pPr>
            <a:endParaRPr lang="en-GB" sz="2300" dirty="0" smtClean="0"/>
          </a:p>
          <a:p>
            <a:pPr>
              <a:spcBef>
                <a:spcPts val="0"/>
              </a:spcBef>
              <a:buFont typeface="Times" charset="0"/>
              <a:buChar char="•"/>
              <a:defRPr/>
            </a:pPr>
            <a:r>
              <a:rPr lang="en-GB" sz="2300" b="1" dirty="0" smtClean="0"/>
              <a:t>Stunting: </a:t>
            </a:r>
            <a:r>
              <a:rPr lang="en-GB" sz="2300" dirty="0" smtClean="0"/>
              <a:t>165 million children U5 (26%)*  </a:t>
            </a:r>
            <a:r>
              <a:rPr lang="en-GB" sz="2300" dirty="0" smtClean="0">
                <a:solidFill>
                  <a:srgbClr val="0000FF"/>
                </a:solidFill>
              </a:rPr>
              <a:t>44% in Ethiopia (2011)</a:t>
            </a:r>
          </a:p>
          <a:p>
            <a:pPr marL="0" indent="0">
              <a:spcBef>
                <a:spcPts val="0"/>
              </a:spcBef>
              <a:buNone/>
              <a:defRPr/>
            </a:pPr>
            <a:r>
              <a:rPr lang="en-GB" sz="2300" dirty="0" smtClean="0"/>
              <a:t>	</a:t>
            </a:r>
            <a:endParaRPr lang="en-GB" sz="2300" dirty="0"/>
          </a:p>
          <a:p>
            <a:pPr>
              <a:spcBef>
                <a:spcPts val="0"/>
              </a:spcBef>
              <a:buFont typeface="Times" charset="0"/>
              <a:buChar char="•"/>
              <a:defRPr/>
            </a:pPr>
            <a:r>
              <a:rPr lang="fr-FR" sz="2300" b="1" dirty="0" err="1" smtClean="0"/>
              <a:t>Overweight</a:t>
            </a:r>
            <a:r>
              <a:rPr lang="fr-FR" sz="2300" dirty="0"/>
              <a:t>: 43 million U5 (7%)</a:t>
            </a:r>
            <a:r>
              <a:rPr lang="fr-FR" sz="2300" dirty="0" smtClean="0"/>
              <a:t>*</a:t>
            </a:r>
          </a:p>
          <a:p>
            <a:pPr marL="0" indent="0">
              <a:spcBef>
                <a:spcPts val="0"/>
              </a:spcBef>
              <a:buNone/>
              <a:defRPr/>
            </a:pPr>
            <a:endParaRPr lang="en-GB" sz="2300" dirty="0"/>
          </a:p>
          <a:p>
            <a:pPr>
              <a:spcBef>
                <a:spcPts val="0"/>
              </a:spcBef>
              <a:buFont typeface="Times" charset="0"/>
              <a:buChar char="•"/>
              <a:defRPr/>
            </a:pPr>
            <a:endParaRPr lang="en-GB" sz="2300" dirty="0" smtClean="0"/>
          </a:p>
        </p:txBody>
      </p:sp>
      <p:sp>
        <p:nvSpPr>
          <p:cNvPr id="7" name="Titre 1"/>
          <p:cNvSpPr>
            <a:spLocks noGrp="1"/>
          </p:cNvSpPr>
          <p:nvPr>
            <p:ph type="title"/>
          </p:nvPr>
        </p:nvSpPr>
        <p:spPr>
          <a:xfrm>
            <a:off x="457200" y="275035"/>
            <a:ext cx="8229600" cy="796528"/>
          </a:xfrm>
        </p:spPr>
        <p:txBody>
          <a:bodyPr/>
          <a:lstStyle/>
          <a:p>
            <a:pPr>
              <a:defRPr/>
            </a:pPr>
            <a:r>
              <a:rPr lang="fr-FR" sz="3600" b="1" dirty="0" err="1" smtClean="0">
                <a:solidFill>
                  <a:schemeClr val="accent4">
                    <a:lumMod val="75000"/>
                  </a:schemeClr>
                </a:solidFill>
              </a:rPr>
              <a:t>Levels</a:t>
            </a:r>
            <a:r>
              <a:rPr lang="fr-FR" sz="3600" b="1" dirty="0" smtClean="0">
                <a:solidFill>
                  <a:schemeClr val="accent4">
                    <a:lumMod val="75000"/>
                  </a:schemeClr>
                </a:solidFill>
              </a:rPr>
              <a:t> of Undernutrition</a:t>
            </a:r>
            <a:endParaRPr lang="fr-FR" sz="3600" b="1" dirty="0">
              <a:solidFill>
                <a:schemeClr val="accent4">
                  <a:lumMod val="75000"/>
                </a:schemeClr>
              </a:solidFill>
            </a:endParaRPr>
          </a:p>
        </p:txBody>
      </p:sp>
      <p:sp>
        <p:nvSpPr>
          <p:cNvPr id="6" name="Rectangle 5"/>
          <p:cNvSpPr/>
          <p:nvPr/>
        </p:nvSpPr>
        <p:spPr>
          <a:xfrm>
            <a:off x="107504" y="6402814"/>
            <a:ext cx="6953267" cy="338554"/>
          </a:xfrm>
          <a:prstGeom prst="rect">
            <a:avLst/>
          </a:prstGeom>
        </p:spPr>
        <p:txBody>
          <a:bodyPr wrap="square">
            <a:spAutoFit/>
          </a:bodyPr>
          <a:lstStyle/>
          <a:p>
            <a:pPr>
              <a:defRPr/>
            </a:pPr>
            <a:r>
              <a:rPr lang="en-GB" sz="1600" dirty="0" smtClean="0">
                <a:latin typeface="+mj-lt"/>
              </a:rPr>
              <a:t>*Source: WHO/UNICEF/WORLD BANK 2012, data from 2011</a:t>
            </a:r>
            <a:endParaRPr lang="fr-FR" sz="1600" dirty="0">
              <a:latin typeface="+mj-lt"/>
            </a:endParaRPr>
          </a:p>
        </p:txBody>
      </p:sp>
    </p:spTree>
    <p:extLst>
      <p:ext uri="{BB962C8B-B14F-4D97-AF65-F5344CB8AC3E}">
        <p14:creationId xmlns:p14="http://schemas.microsoft.com/office/powerpoint/2010/main" val="366120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lstStyle/>
          <a:p>
            <a:r>
              <a:rPr lang="en-GB" sz="2800" b="1" dirty="0" smtClean="0">
                <a:solidFill>
                  <a:schemeClr val="accent4"/>
                </a:solidFill>
              </a:rPr>
              <a:t>Stunting amongst children under five years of age</a:t>
            </a:r>
            <a:endParaRPr lang="en-GB" sz="2800" b="1" dirty="0">
              <a:solidFill>
                <a:schemeClr val="accent4"/>
              </a:solidFill>
            </a:endParaRPr>
          </a:p>
        </p:txBody>
      </p:sp>
      <p:pic>
        <p:nvPicPr>
          <p:cNvPr id="2050" name="Picture 2"/>
          <p:cNvPicPr>
            <a:picLocks noChangeAspect="1" noChangeArrowheads="1"/>
          </p:cNvPicPr>
          <p:nvPr/>
        </p:nvPicPr>
        <p:blipFill>
          <a:blip r:embed="rId2"/>
          <a:srcRect l="22745" t="14138" r="1452" b="5655"/>
          <a:stretch>
            <a:fillRect/>
          </a:stretch>
        </p:blipFill>
        <p:spPr bwMode="auto">
          <a:xfrm>
            <a:off x="611560" y="2625322"/>
            <a:ext cx="8244409" cy="296391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7092280" y="5661248"/>
            <a:ext cx="1751435" cy="857250"/>
          </a:xfrm>
          <a:prstGeom prst="rect">
            <a:avLst/>
          </a:prstGeom>
          <a:noFill/>
          <a:ln w="9525">
            <a:noFill/>
            <a:miter lim="800000"/>
            <a:headEnd/>
            <a:tailEnd/>
          </a:ln>
          <a:effectLst/>
        </p:spPr>
      </p:pic>
      <p:sp>
        <p:nvSpPr>
          <p:cNvPr id="8" name="Rectangle 7"/>
          <p:cNvSpPr/>
          <p:nvPr/>
        </p:nvSpPr>
        <p:spPr>
          <a:xfrm>
            <a:off x="107504" y="6453336"/>
            <a:ext cx="6953267" cy="276999"/>
          </a:xfrm>
          <a:prstGeom prst="rect">
            <a:avLst/>
          </a:prstGeom>
        </p:spPr>
        <p:txBody>
          <a:bodyPr wrap="square">
            <a:spAutoFit/>
          </a:bodyPr>
          <a:lstStyle/>
          <a:p>
            <a:pPr>
              <a:defRPr/>
            </a:pPr>
            <a:r>
              <a:rPr lang="en-GB" sz="1200" dirty="0" smtClean="0">
                <a:latin typeface="+mj-lt"/>
              </a:rPr>
              <a:t>Source: WHO/UNICEF/WORLD BANK 2012, data from 2011</a:t>
            </a:r>
            <a:endParaRPr lang="fr-FR" sz="1200" dirty="0">
              <a:latin typeface="+mj-lt"/>
            </a:endParaRPr>
          </a:p>
        </p:txBody>
      </p:sp>
      <p:sp>
        <p:nvSpPr>
          <p:cNvPr id="9" name="Rectangle 9"/>
          <p:cNvSpPr>
            <a:spLocks noChangeArrowheads="1"/>
          </p:cNvSpPr>
          <p:nvPr/>
        </p:nvSpPr>
        <p:spPr bwMode="auto">
          <a:xfrm>
            <a:off x="571472" y="1928802"/>
            <a:ext cx="8572528" cy="429816"/>
          </a:xfrm>
          <a:prstGeom prst="rect">
            <a:avLst/>
          </a:prstGeom>
          <a:noFill/>
          <a:ln w="9525">
            <a:noFill/>
            <a:miter lim="800000"/>
            <a:headEnd/>
            <a:tailEnd/>
          </a:ln>
          <a:effectLst/>
        </p:spPr>
        <p:txBody>
          <a:bodyPr/>
          <a:lstStyle/>
          <a:p>
            <a:pPr eaLnBrk="0" hangingPunct="0">
              <a:lnSpc>
                <a:spcPts val="2800"/>
              </a:lnSpc>
              <a:buFont typeface="Times" charset="0"/>
              <a:buNone/>
              <a:defRPr/>
            </a:pPr>
            <a:r>
              <a:rPr lang="fr-FR" sz="2400" dirty="0" smtClean="0">
                <a:solidFill>
                  <a:schemeClr val="accent2"/>
                </a:solidFill>
                <a:latin typeface="+mj-lt"/>
              </a:rPr>
              <a:t>&gt; 90% of </a:t>
            </a:r>
            <a:r>
              <a:rPr lang="fr-FR" sz="2400" dirty="0" err="1" smtClean="0">
                <a:solidFill>
                  <a:schemeClr val="accent2"/>
                </a:solidFill>
                <a:latin typeface="+mj-lt"/>
              </a:rPr>
              <a:t>stunted</a:t>
            </a:r>
            <a:r>
              <a:rPr lang="fr-FR" sz="2400" dirty="0" smtClean="0">
                <a:solidFill>
                  <a:schemeClr val="accent2"/>
                </a:solidFill>
                <a:latin typeface="+mj-lt"/>
              </a:rPr>
              <a:t> </a:t>
            </a:r>
            <a:r>
              <a:rPr lang="fr-FR" sz="2400" dirty="0" err="1" smtClean="0">
                <a:solidFill>
                  <a:schemeClr val="accent2"/>
                </a:solidFill>
                <a:latin typeface="+mj-lt"/>
              </a:rPr>
              <a:t>children</a:t>
            </a:r>
            <a:r>
              <a:rPr lang="fr-FR" sz="2400" dirty="0" smtClean="0">
                <a:solidFill>
                  <a:schemeClr val="accent2"/>
                </a:solidFill>
                <a:latin typeface="+mj-lt"/>
              </a:rPr>
              <a:t> live in </a:t>
            </a:r>
            <a:r>
              <a:rPr lang="fr-FR" sz="2400" dirty="0" err="1" smtClean="0">
                <a:solidFill>
                  <a:schemeClr val="accent2"/>
                </a:solidFill>
                <a:latin typeface="+mj-lt"/>
              </a:rPr>
              <a:t>Asia</a:t>
            </a:r>
            <a:r>
              <a:rPr lang="fr-FR" sz="2400" dirty="0" smtClean="0">
                <a:solidFill>
                  <a:schemeClr val="accent2"/>
                </a:solidFill>
                <a:latin typeface="+mj-lt"/>
              </a:rPr>
              <a:t> and </a:t>
            </a:r>
            <a:r>
              <a:rPr lang="fr-FR" sz="2400" dirty="0" err="1" smtClean="0">
                <a:solidFill>
                  <a:schemeClr val="accent2"/>
                </a:solidFill>
                <a:latin typeface="+mj-lt"/>
              </a:rPr>
              <a:t>Africa</a:t>
            </a:r>
            <a:endParaRPr lang="en-GB" sz="2400" dirty="0">
              <a:solidFill>
                <a:schemeClr val="accent2"/>
              </a:solidFill>
              <a:latin typeface="+mj-lt"/>
            </a:endParaRPr>
          </a:p>
        </p:txBody>
      </p:sp>
      <p:sp>
        <p:nvSpPr>
          <p:cNvPr id="3" name="Rectangle 2"/>
          <p:cNvSpPr/>
          <p:nvPr/>
        </p:nvSpPr>
        <p:spPr>
          <a:xfrm>
            <a:off x="1187624" y="260648"/>
            <a:ext cx="6408712" cy="646331"/>
          </a:xfrm>
          <a:prstGeom prst="rect">
            <a:avLst/>
          </a:prstGeom>
        </p:spPr>
        <p:txBody>
          <a:bodyPr wrap="square">
            <a:spAutoFit/>
          </a:bodyPr>
          <a:lstStyle/>
          <a:p>
            <a:pPr algn="ctr"/>
            <a:r>
              <a:rPr lang="fr-FR" sz="3600" b="1" dirty="0" err="1" smtClean="0">
                <a:solidFill>
                  <a:schemeClr val="accent4">
                    <a:lumMod val="75000"/>
                    <a:alpha val="50000"/>
                  </a:schemeClr>
                </a:solidFill>
              </a:rPr>
              <a:t>Levels</a:t>
            </a:r>
            <a:r>
              <a:rPr lang="fr-FR" sz="3600" b="1" dirty="0" smtClean="0">
                <a:solidFill>
                  <a:schemeClr val="accent4">
                    <a:lumMod val="75000"/>
                    <a:alpha val="50000"/>
                  </a:schemeClr>
                </a:solidFill>
              </a:rPr>
              <a:t> </a:t>
            </a:r>
            <a:r>
              <a:rPr lang="fr-FR" sz="3600" b="1" dirty="0">
                <a:solidFill>
                  <a:schemeClr val="accent4">
                    <a:lumMod val="75000"/>
                    <a:alpha val="50000"/>
                  </a:schemeClr>
                </a:solidFill>
              </a:rPr>
              <a:t>of Undernutrition</a:t>
            </a:r>
            <a:endParaRPr lang="en-GB" sz="3600" dirty="0">
              <a:solidFill>
                <a:schemeClr val="accent4">
                  <a:lumMod val="75000"/>
                  <a:alpha val="50000"/>
                </a:schemeClr>
              </a:solidFill>
            </a:endParaRPr>
          </a:p>
        </p:txBody>
      </p:sp>
    </p:spTree>
    <p:extLst>
      <p:ext uri="{BB962C8B-B14F-4D97-AF65-F5344CB8AC3E}">
        <p14:creationId xmlns:p14="http://schemas.microsoft.com/office/powerpoint/2010/main" val="5406564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629816"/>
            <a:ext cx="8229600" cy="1143000"/>
          </a:xfrm>
        </p:spPr>
        <p:txBody>
          <a:bodyPr/>
          <a:lstStyle/>
          <a:p>
            <a:r>
              <a:rPr lang="en-GB" sz="2800" b="1" dirty="0" smtClean="0">
                <a:solidFill>
                  <a:schemeClr val="accent4"/>
                </a:solidFill>
              </a:rPr>
              <a:t>Wasting amongst children under five years of age</a:t>
            </a:r>
            <a:endParaRPr lang="en-GB" sz="2800" b="1" dirty="0">
              <a:solidFill>
                <a:schemeClr val="accent4"/>
              </a:solidFill>
            </a:endParaRPr>
          </a:p>
        </p:txBody>
      </p:sp>
      <p:sp>
        <p:nvSpPr>
          <p:cNvPr id="6" name="Rectangle 5"/>
          <p:cNvSpPr/>
          <p:nvPr/>
        </p:nvSpPr>
        <p:spPr>
          <a:xfrm>
            <a:off x="179512" y="6536377"/>
            <a:ext cx="6408712" cy="276999"/>
          </a:xfrm>
          <a:prstGeom prst="rect">
            <a:avLst/>
          </a:prstGeom>
        </p:spPr>
        <p:txBody>
          <a:bodyPr wrap="square">
            <a:spAutoFit/>
          </a:bodyPr>
          <a:lstStyle/>
          <a:p>
            <a:pPr>
              <a:defRPr/>
            </a:pPr>
            <a:r>
              <a:rPr lang="en-GB" sz="1200" dirty="0"/>
              <a:t>Source: </a:t>
            </a:r>
            <a:r>
              <a:rPr lang="en-GB" sz="1200" dirty="0" smtClean="0"/>
              <a:t>DRAFT DATA (pre-release) - WHO 2014</a:t>
            </a:r>
            <a:endParaRPr lang="fr-FR" sz="1200"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t="4277"/>
          <a:stretch/>
        </p:blipFill>
        <p:spPr>
          <a:xfrm>
            <a:off x="1043608" y="1515071"/>
            <a:ext cx="7148498" cy="5082281"/>
          </a:xfrm>
          <a:prstGeom prst="rect">
            <a:avLst/>
          </a:prstGeom>
        </p:spPr>
      </p:pic>
      <p:sp>
        <p:nvSpPr>
          <p:cNvPr id="9" name="Rectangle 8"/>
          <p:cNvSpPr/>
          <p:nvPr/>
        </p:nvSpPr>
        <p:spPr>
          <a:xfrm>
            <a:off x="1187624" y="260648"/>
            <a:ext cx="6408712" cy="646331"/>
          </a:xfrm>
          <a:prstGeom prst="rect">
            <a:avLst/>
          </a:prstGeom>
        </p:spPr>
        <p:txBody>
          <a:bodyPr wrap="square">
            <a:spAutoFit/>
          </a:bodyPr>
          <a:lstStyle/>
          <a:p>
            <a:pPr algn="ctr"/>
            <a:r>
              <a:rPr lang="fr-FR" sz="3600" b="1" dirty="0" err="1" smtClean="0">
                <a:solidFill>
                  <a:schemeClr val="accent4">
                    <a:lumMod val="75000"/>
                    <a:alpha val="50000"/>
                  </a:schemeClr>
                </a:solidFill>
              </a:rPr>
              <a:t>Levels</a:t>
            </a:r>
            <a:r>
              <a:rPr lang="fr-FR" sz="3600" b="1" dirty="0" smtClean="0">
                <a:solidFill>
                  <a:schemeClr val="accent4">
                    <a:lumMod val="75000"/>
                    <a:alpha val="50000"/>
                  </a:schemeClr>
                </a:solidFill>
              </a:rPr>
              <a:t> </a:t>
            </a:r>
            <a:r>
              <a:rPr lang="fr-FR" sz="3600" b="1" dirty="0">
                <a:solidFill>
                  <a:schemeClr val="accent4">
                    <a:lumMod val="75000"/>
                    <a:alpha val="50000"/>
                  </a:schemeClr>
                </a:solidFill>
              </a:rPr>
              <a:t>of Undernutrition</a:t>
            </a:r>
            <a:endParaRPr lang="en-GB" sz="3600" dirty="0">
              <a:solidFill>
                <a:schemeClr val="accent4">
                  <a:lumMod val="75000"/>
                  <a:alpha val="50000"/>
                </a:schemeClr>
              </a:solidFill>
            </a:endParaRPr>
          </a:p>
        </p:txBody>
      </p:sp>
    </p:spTree>
    <p:extLst>
      <p:ext uri="{BB962C8B-B14F-4D97-AF65-F5344CB8AC3E}">
        <p14:creationId xmlns:p14="http://schemas.microsoft.com/office/powerpoint/2010/main" val="7513780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12017</TotalTime>
  <Words>2910</Words>
  <Application>Microsoft Macintosh PowerPoint</Application>
  <PresentationFormat>On-screen Show (4:3)</PresentationFormat>
  <Paragraphs>408</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Presentation</vt:lpstr>
      <vt:lpstr>Concepts and definitions</vt:lpstr>
      <vt:lpstr>Concepts and definitions</vt:lpstr>
      <vt:lpstr>What can you say about  the nutritional status of these children?</vt:lpstr>
      <vt:lpstr>Concepts and definitions</vt:lpstr>
      <vt:lpstr>Levels of Undernutrition</vt:lpstr>
      <vt:lpstr>Stunting amongst children under five years of age</vt:lpstr>
      <vt:lpstr>Wasting amongst children under five years of age</vt:lpstr>
      <vt:lpstr>Global Stunting trends</vt:lpstr>
      <vt:lpstr>Consequences</vt:lpstr>
      <vt:lpstr>Consequences</vt:lpstr>
      <vt:lpstr>Consequences</vt:lpstr>
      <vt:lpstr>PowerPoint Presentation</vt:lpstr>
      <vt:lpstr>PowerPoint Presentation</vt:lpstr>
      <vt:lpstr>Programming Implications</vt:lpstr>
      <vt:lpstr>PowerPoint Presentation</vt:lpstr>
      <vt:lpstr>International Context of Nutrition</vt:lpstr>
      <vt:lpstr>The MDGs</vt:lpstr>
      <vt:lpstr>The 2012 WHA Targets for 2025</vt:lpstr>
      <vt:lpstr>PowerPoint Presentation</vt:lpstr>
      <vt:lpstr>The Scaling Up Nutrition (SUN) Movement</vt:lpstr>
      <vt:lpstr>PowerPoint Presentation</vt:lpstr>
      <vt:lpstr>PowerPoint Presentation</vt:lpstr>
      <vt:lpstr>SUN  Donor Convenors</vt:lpstr>
      <vt:lpstr>Nutrition for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Questions</vt:lpstr>
      <vt:lpstr>Concluding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Lola</dc:creator>
  <cp:lastModifiedBy>Nigel Nicholson</cp:lastModifiedBy>
  <cp:revision>357</cp:revision>
  <dcterms:created xsi:type="dcterms:W3CDTF">2011-01-15T12:09:40Z</dcterms:created>
  <dcterms:modified xsi:type="dcterms:W3CDTF">2014-07-01T15:55:43Z</dcterms:modified>
</cp:coreProperties>
</file>