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423" r:id="rId2"/>
    <p:sldId id="426" r:id="rId3"/>
    <p:sldId id="394" r:id="rId4"/>
    <p:sldId id="400" r:id="rId5"/>
    <p:sldId id="401" r:id="rId6"/>
    <p:sldId id="402" r:id="rId7"/>
    <p:sldId id="427" r:id="rId8"/>
    <p:sldId id="428" r:id="rId9"/>
    <p:sldId id="429" r:id="rId10"/>
    <p:sldId id="430" r:id="rId11"/>
    <p:sldId id="431" r:id="rId12"/>
    <p:sldId id="404" r:id="rId13"/>
    <p:sldId id="412" r:id="rId14"/>
    <p:sldId id="413" r:id="rId15"/>
    <p:sldId id="405" r:id="rId16"/>
    <p:sldId id="406" r:id="rId17"/>
    <p:sldId id="432" r:id="rId18"/>
    <p:sldId id="408" r:id="rId19"/>
    <p:sldId id="433" r:id="rId20"/>
    <p:sldId id="415" r:id="rId21"/>
    <p:sldId id="434" r:id="rId22"/>
    <p:sldId id="418" r:id="rId23"/>
    <p:sldId id="435" r:id="rId24"/>
    <p:sldId id="436" r:id="rId25"/>
    <p:sldId id="417" r:id="rId26"/>
    <p:sldId id="424" r:id="rId27"/>
    <p:sldId id="411" r:id="rId28"/>
    <p:sldId id="410" r:id="rId29"/>
    <p:sldId id="414" r:id="rId30"/>
    <p:sldId id="419" r:id="rId31"/>
    <p:sldId id="420" r:id="rId32"/>
    <p:sldId id="425" r:id="rId33"/>
    <p:sldId id="437" r:id="rId34"/>
    <p:sldId id="422" r:id="rId35"/>
    <p:sldId id="438" r:id="rId36"/>
    <p:sldId id="439" r:id="rId37"/>
  </p:sldIdLst>
  <p:sldSz cx="9144000" cy="6858000" type="screen4x3"/>
  <p:notesSz cx="6797675" cy="987425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66CF"/>
    <a:srgbClr val="3E6FD2"/>
    <a:srgbClr val="99CCFF"/>
    <a:srgbClr val="3366FF"/>
    <a:srgbClr val="CCFFCC"/>
    <a:srgbClr val="CCFF99"/>
    <a:srgbClr val="2D5EC1"/>
    <a:srgbClr val="F7935B"/>
    <a:srgbClr val="BDDEFF"/>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80" autoAdjust="0"/>
  </p:normalViewPr>
  <p:slideViewPr>
    <p:cSldViewPr>
      <p:cViewPr varScale="1">
        <p:scale>
          <a:sx n="63" d="100"/>
          <a:sy n="63" d="100"/>
        </p:scale>
        <p:origin x="-1075" y="-72"/>
      </p:cViewPr>
      <p:guideLst>
        <p:guide orient="horz" pos="2160"/>
        <p:guide pos="2880"/>
      </p:guideLst>
    </p:cSldViewPr>
  </p:slideViewPr>
  <p:outlineViewPr>
    <p:cViewPr>
      <p:scale>
        <a:sx n="33" d="100"/>
        <a:sy n="33" d="100"/>
      </p:scale>
      <p:origin x="0" y="2512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10"/>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1" name="Rectangle 3"/>
          <p:cNvSpPr>
            <a:spLocks noGrp="1" noChangeArrowheads="1"/>
          </p:cNvSpPr>
          <p:nvPr>
            <p:ph type="dt" sz="quarter"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7892" name="Rectangle 4"/>
          <p:cNvSpPr>
            <a:spLocks noGrp="1" noChangeArrowheads="1"/>
          </p:cNvSpPr>
          <p:nvPr>
            <p:ph type="ftr" sz="quarter" idx="2"/>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3" name="Rectangle 5"/>
          <p:cNvSpPr>
            <a:spLocks noGrp="1" noChangeArrowheads="1"/>
          </p:cNvSpPr>
          <p:nvPr>
            <p:ph type="sldNum" sz="quarter" idx="3"/>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67" name="Rectangle 3"/>
          <p:cNvSpPr>
            <a:spLocks noGrp="1" noChangeArrowheads="1"/>
          </p:cNvSpPr>
          <p:nvPr>
            <p:ph type="dt"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689475"/>
            <a:ext cx="5438775"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71"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The risk categories</a:t>
            </a:r>
            <a:r>
              <a:rPr lang="en-GB" baseline="0" noProof="0" dirty="0" smtClean="0"/>
              <a:t> are the five column headers.</a:t>
            </a:r>
          </a:p>
          <a:p>
            <a:r>
              <a:rPr lang="en-GB" baseline="0" noProof="0" dirty="0" smtClean="0"/>
              <a:t>Under each risk category the various risk dimensions corresponding corresponding to that category.</a:t>
            </a:r>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12</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600" noProof="0" dirty="0" smtClean="0">
                <a:solidFill>
                  <a:srgbClr val="FFC000"/>
                </a:solidFill>
              </a:rPr>
              <a:t>A revoir fautes</a:t>
            </a:r>
            <a:r>
              <a:rPr lang="fr-FR" sz="1600" baseline="0" noProof="0" dirty="0" smtClean="0">
                <a:solidFill>
                  <a:srgbClr val="FFC000"/>
                </a:solidFill>
              </a:rPr>
              <a:t> : récupérer le fichier originel </a:t>
            </a:r>
            <a:endParaRPr lang="fr-FR" sz="1600" noProof="0" dirty="0">
              <a:solidFill>
                <a:srgbClr val="FFC000"/>
              </a:solidFill>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fr-BE" sz="1000" b="1" noProof="0" dirty="0" smtClean="0"/>
              <a:t>Evaluation ascendante: bottom up</a:t>
            </a:r>
          </a:p>
          <a:p>
            <a:r>
              <a:rPr lang="fr-BE" sz="1000" b="1" noProof="0" dirty="0" smtClean="0"/>
              <a:t>Descendante: top down</a:t>
            </a:r>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15</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fr-BE" sz="1000" b="0" noProof="0" dirty="0" smtClean="0"/>
          </a:p>
          <a:p>
            <a:pPr>
              <a:buFont typeface="Wingdings" pitchFamily="2" charset="2"/>
              <a:buChar char="§"/>
            </a:pPr>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16</a:t>
            </a:fld>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000" b="0" noProof="0" dirty="0" smtClean="0"/>
              <a:t>At</a:t>
            </a:r>
            <a:r>
              <a:rPr lang="en-GB" sz="1000" b="0" baseline="0" noProof="0" dirty="0" smtClean="0"/>
              <a:t> this stage of the course display on the screen the excel file (Zoom 140% seems necessary for good visibility by the audience)</a:t>
            </a:r>
          </a:p>
          <a:p>
            <a:r>
              <a:rPr lang="en-GB" sz="1000" b="0" baseline="0" noProof="0" dirty="0" smtClean="0"/>
              <a:t>Go through the questionnaire with the participants</a:t>
            </a:r>
          </a:p>
          <a:p>
            <a:endParaRPr lang="en-GB" sz="1000" b="0" baseline="0" noProof="0" dirty="0" smtClean="0"/>
          </a:p>
          <a:p>
            <a:r>
              <a:rPr lang="en-GB" sz="1000" b="0" baseline="0" noProof="0" dirty="0" smtClean="0"/>
              <a:t>Aggregation of scores: Low, Moderate, Substantiate, High </a:t>
            </a:r>
            <a:r>
              <a:rPr lang="en-GB" sz="1000" b="0" baseline="0" noProof="0" dirty="0" smtClean="0">
                <a:sym typeface="Wingdings" pitchFamily="2" charset="2"/>
              </a:rPr>
              <a:t> 1, 2, 3, 4 then arithmetic mean is computed for each dimension</a:t>
            </a:r>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22</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000" b="0" noProof="0" dirty="0" smtClean="0"/>
              <a:t>Situations</a:t>
            </a:r>
            <a:r>
              <a:rPr lang="en-GB" sz="1000" b="0" baseline="0" noProof="0" dirty="0" smtClean="0"/>
              <a:t> of fragility:  </a:t>
            </a:r>
          </a:p>
          <a:p>
            <a:r>
              <a:rPr lang="en-GB" sz="1000" b="0" baseline="0" noProof="0" dirty="0" smtClean="0"/>
              <a:t>Entail higher risks </a:t>
            </a:r>
          </a:p>
          <a:p>
            <a:r>
              <a:rPr lang="en-GB" sz="1000" b="0" baseline="0" noProof="0" dirty="0" smtClean="0"/>
              <a:t>But call for: 	actions to ensure vital functions</a:t>
            </a:r>
          </a:p>
          <a:p>
            <a:r>
              <a:rPr lang="en-GB" sz="1000" b="0" baseline="0" noProof="0" dirty="0" smtClean="0"/>
              <a:t>	supporting transition towards development</a:t>
            </a:r>
          </a:p>
          <a:p>
            <a:r>
              <a:rPr lang="en-GB" sz="1000" b="0" baseline="0" noProof="0" dirty="0" smtClean="0"/>
              <a:t>	promoting governance, hr and democrac</a:t>
            </a:r>
          </a:p>
          <a:p>
            <a:r>
              <a:rPr lang="en-GB" sz="1000" b="0" baseline="0" noProof="0" dirty="0" smtClean="0"/>
              <a:t>	deliver basic services to the populations</a:t>
            </a:r>
          </a:p>
        </p:txBody>
      </p:sp>
      <p:sp>
        <p:nvSpPr>
          <p:cNvPr id="4" name="Slide Number Placeholder 3"/>
          <p:cNvSpPr>
            <a:spLocks noGrp="1"/>
          </p:cNvSpPr>
          <p:nvPr>
            <p:ph type="sldNum" sz="quarter" idx="10"/>
          </p:nvPr>
        </p:nvSpPr>
        <p:spPr/>
        <p:txBody>
          <a:bodyPr/>
          <a:lstStyle/>
          <a:p>
            <a:fld id="{0D581910-1000-4934-A4DB-C00CB7F3B0B7}" type="slidenum">
              <a:rPr lang="en-GB" smtClean="0"/>
              <a:pPr/>
              <a:t>25</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27</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28</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fr-BE" sz="1000" b="0" noProof="0" dirty="0" smtClean="0"/>
              <a:t>ESDP= Etude de suivi des dépenses</a:t>
            </a:r>
            <a:r>
              <a:rPr lang="fr-BE" sz="1000" b="0" baseline="0" noProof="0" dirty="0" smtClean="0"/>
              <a:t> publiques </a:t>
            </a:r>
          </a:p>
          <a:p>
            <a:r>
              <a:rPr lang="fr-BE" sz="1000" b="0" baseline="0" noProof="0" dirty="0" smtClean="0"/>
              <a:t>PETS: Public expenditure tracking surveys</a:t>
            </a:r>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29</a:t>
            </a:fld>
            <a:endParaRPr lang="en-GB"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fr-BE" sz="1000" b="0" noProof="0" dirty="0" smtClean="0"/>
              <a:t>CPAB= Comité de pilotage de l’AB</a:t>
            </a:r>
            <a:r>
              <a:rPr lang="fr-BE" sz="1000" b="0" baseline="0" noProof="0" dirty="0" smtClean="0"/>
              <a:t> =  BSSC</a:t>
            </a:r>
          </a:p>
          <a:p>
            <a:r>
              <a:rPr lang="fr-BE" sz="1000" b="0" baseline="0" noProof="0" dirty="0" smtClean="0"/>
              <a:t>EEAS=SEAE SERVICE EUROPEEN POUR L’ACTION EXTERIEURE </a:t>
            </a:r>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30</a:t>
            </a:fld>
            <a:endParaRPr lang="en-GB"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31</a:t>
            </a:fld>
            <a:endParaRPr lang="en-GB"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33</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fr-BE" sz="1000" b="0" noProof="0" dirty="0" smtClean="0"/>
              <a:t>NB : Un seul cadre de gestion couvre tous</a:t>
            </a:r>
            <a:r>
              <a:rPr lang="fr-BE" sz="1000" b="0" baseline="0" noProof="0" dirty="0" smtClean="0"/>
              <a:t> les contrats; pas un cadre par contrat. (Raison: risque évalués par rapport aux objectifs généraux qui sont identiques pour tous les contrats)</a:t>
            </a:r>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34</a:t>
            </a:fld>
            <a:endParaRPr lang="en-GB"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35</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fr-BE" sz="1000" b="1" noProof="0" dirty="0" smtClean="0"/>
              <a:t>RMF: Risk</a:t>
            </a:r>
            <a:r>
              <a:rPr lang="fr-BE" sz="1000" b="1" baseline="0" noProof="0" dirty="0" smtClean="0"/>
              <a:t> Management Framework </a:t>
            </a:r>
          </a:p>
          <a:p>
            <a:r>
              <a:rPr lang="fr-BE" sz="1000" b="1" baseline="0" noProof="0" dirty="0" smtClean="0"/>
              <a:t>CGR: Cadre de gestion du risque</a:t>
            </a:r>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6</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773ED2-9AB3-4059-ACC9-7AD8BBE5EFA4}" type="slidenum">
              <a:rPr lang="en-GB"/>
              <a:pPr/>
              <a:t>7</a:t>
            </a:fld>
            <a:endParaRPr lang="en-GB"/>
          </a:p>
        </p:txBody>
      </p:sp>
      <p:sp>
        <p:nvSpPr>
          <p:cNvPr id="340994" name="Rectangle 2"/>
          <p:cNvSpPr>
            <a:spLocks noGrp="1" noRot="1" noChangeAspect="1" noChangeArrowheads="1" noTextEdit="1"/>
          </p:cNvSpPr>
          <p:nvPr>
            <p:ph type="sldImg"/>
          </p:nvPr>
        </p:nvSpPr>
        <p:spPr>
          <a:ln/>
        </p:spPr>
      </p:sp>
      <p:sp>
        <p:nvSpPr>
          <p:cNvPr id="340995"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fr-BE" dirty="0" err="1" smtClean="0"/>
              <a:t>See</a:t>
            </a:r>
            <a:r>
              <a:rPr lang="fr-BE" dirty="0" smtClean="0"/>
              <a:t> guidelines volume II, </a:t>
            </a:r>
            <a:r>
              <a:rPr lang="fr-BE" dirty="0" err="1" smtClean="0"/>
              <a:t>chapter</a:t>
            </a:r>
            <a:r>
              <a:rPr lang="fr-BE" dirty="0" smtClean="0"/>
              <a:t> 3,</a:t>
            </a:r>
            <a:r>
              <a:rPr lang="fr-BE" dirty="0" err="1" smtClean="0"/>
              <a:t>C,ii</a:t>
            </a:r>
            <a:endParaRPr lang="en-GB" dirty="0" smtClean="0"/>
          </a:p>
          <a:p>
            <a:endParaRPr lang="en-US" dirty="0" smtClean="0"/>
          </a:p>
          <a:p>
            <a:r>
              <a:rPr lang="en-US" dirty="0" smtClean="0"/>
              <a:t>DEU: Delegations of the European Union</a:t>
            </a:r>
          </a:p>
          <a:p>
            <a:endParaRPr lang="en-US" dirty="0" smtClean="0"/>
          </a:p>
          <a:p>
            <a:r>
              <a:rPr lang="en-US" dirty="0" err="1" smtClean="0"/>
              <a:t>HoD</a:t>
            </a:r>
            <a:r>
              <a:rPr lang="en-US" dirty="0" smtClean="0"/>
              <a:t>: Head of Delegation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RMS :</a:t>
            </a:r>
            <a:r>
              <a:rPr lang="fr-BE" baseline="0" dirty="0" smtClean="0"/>
              <a:t> </a:t>
            </a:r>
            <a:r>
              <a:rPr lang="fr-BE" baseline="0" dirty="0" err="1" smtClean="0"/>
              <a:t>Risk</a:t>
            </a:r>
            <a:r>
              <a:rPr lang="fr-BE" baseline="0" dirty="0" smtClean="0"/>
              <a:t> Management Framework</a:t>
            </a:r>
          </a:p>
          <a:p>
            <a:endParaRPr lang="fr-BE" baseline="0" dirty="0" smtClean="0"/>
          </a:p>
          <a:p>
            <a:r>
              <a:rPr lang="fr-BE" baseline="0" dirty="0" err="1" smtClean="0"/>
              <a:t>Although</a:t>
            </a:r>
            <a:r>
              <a:rPr lang="fr-BE" baseline="0" dirty="0" smtClean="0"/>
              <a:t> </a:t>
            </a:r>
            <a:r>
              <a:rPr lang="fr-BE" baseline="0" dirty="0" err="1" smtClean="0"/>
              <a:t>risk</a:t>
            </a:r>
            <a:r>
              <a:rPr lang="fr-BE" baseline="0" dirty="0" smtClean="0"/>
              <a:t> management has been a major </a:t>
            </a:r>
            <a:r>
              <a:rPr lang="fr-BE" baseline="0" dirty="0" err="1" smtClean="0"/>
              <a:t>concern</a:t>
            </a:r>
            <a:r>
              <a:rPr lang="fr-BE" baseline="0" dirty="0" smtClean="0"/>
              <a:t> for the Commission in all </a:t>
            </a:r>
            <a:r>
              <a:rPr lang="fr-BE" baseline="0" dirty="0" err="1" smtClean="0"/>
              <a:t>its</a:t>
            </a:r>
            <a:r>
              <a:rPr lang="fr-BE" baseline="0" dirty="0" smtClean="0"/>
              <a:t> </a:t>
            </a:r>
            <a:r>
              <a:rPr lang="fr-BE" baseline="0" dirty="0" err="1" smtClean="0"/>
              <a:t>operations</a:t>
            </a:r>
            <a:r>
              <a:rPr lang="fr-BE" baseline="0" dirty="0" smtClean="0"/>
              <a:t>, </a:t>
            </a:r>
            <a:r>
              <a:rPr lang="fr-BE" baseline="0" dirty="0" err="1" smtClean="0"/>
              <a:t>severe</a:t>
            </a:r>
            <a:r>
              <a:rPr lang="fr-BE" baseline="0" dirty="0" smtClean="0"/>
              <a:t> </a:t>
            </a:r>
            <a:r>
              <a:rPr lang="fr-BE" baseline="0" dirty="0" err="1" smtClean="0"/>
              <a:t>critics</a:t>
            </a:r>
            <a:r>
              <a:rPr lang="fr-BE" baseline="0" dirty="0" smtClean="0"/>
              <a:t> have been </a:t>
            </a:r>
            <a:r>
              <a:rPr lang="fr-BE" baseline="0" dirty="0" err="1" smtClean="0"/>
              <a:t>addressed</a:t>
            </a:r>
            <a:r>
              <a:rPr lang="fr-BE" baseline="0" dirty="0" smtClean="0"/>
              <a:t> </a:t>
            </a:r>
            <a:r>
              <a:rPr lang="fr-BE" baseline="0" dirty="0" err="1" smtClean="0"/>
              <a:t>regarding</a:t>
            </a:r>
            <a:r>
              <a:rPr lang="fr-BE" baseline="0" dirty="0" smtClean="0"/>
              <a:t> the </a:t>
            </a:r>
            <a:r>
              <a:rPr lang="fr-BE" baseline="0" dirty="0" err="1" smtClean="0"/>
              <a:t>risk</a:t>
            </a:r>
            <a:r>
              <a:rPr lang="fr-BE" baseline="0" dirty="0" smtClean="0"/>
              <a:t> management in budget support </a:t>
            </a:r>
            <a:r>
              <a:rPr lang="fr-BE" baseline="0" dirty="0" err="1" smtClean="0"/>
              <a:t>operations</a:t>
            </a:r>
            <a:r>
              <a:rPr lang="fr-BE" baseline="0" dirty="0" smtClean="0"/>
              <a:t>. </a:t>
            </a:r>
          </a:p>
          <a:p>
            <a:r>
              <a:rPr lang="fr-BE" dirty="0" smtClean="0"/>
              <a:t>To</a:t>
            </a:r>
            <a:r>
              <a:rPr lang="fr-BE" baseline="0" dirty="0" smtClean="0"/>
              <a:t> </a:t>
            </a:r>
            <a:r>
              <a:rPr lang="fr-BE" baseline="0" dirty="0" err="1" smtClean="0"/>
              <a:t>respond</a:t>
            </a:r>
            <a:r>
              <a:rPr lang="fr-BE" baseline="0" dirty="0" smtClean="0"/>
              <a:t> to </a:t>
            </a:r>
            <a:r>
              <a:rPr lang="fr-BE" baseline="0" dirty="0" err="1" smtClean="0"/>
              <a:t>these</a:t>
            </a:r>
            <a:r>
              <a:rPr lang="fr-BE" baseline="0" dirty="0" smtClean="0"/>
              <a:t> </a:t>
            </a:r>
            <a:r>
              <a:rPr lang="fr-BE" baseline="0" dirty="0" err="1" smtClean="0"/>
              <a:t>criticisms</a:t>
            </a:r>
            <a:r>
              <a:rPr lang="fr-BE" baseline="0" dirty="0" smtClean="0"/>
              <a:t> and </a:t>
            </a:r>
            <a:r>
              <a:rPr lang="fr-BE" baseline="0" dirty="0" err="1" smtClean="0"/>
              <a:t>taking</a:t>
            </a:r>
            <a:r>
              <a:rPr lang="fr-BE" baseline="0" dirty="0" smtClean="0"/>
              <a:t> stock of the </a:t>
            </a:r>
            <a:r>
              <a:rPr lang="fr-BE" baseline="0" dirty="0" err="1" smtClean="0"/>
              <a:t>recommendations</a:t>
            </a:r>
            <a:r>
              <a:rPr lang="fr-BE" baseline="0" dirty="0" smtClean="0"/>
              <a:t> </a:t>
            </a:r>
            <a:r>
              <a:rPr lang="fr-BE" baseline="0" dirty="0" err="1" smtClean="0"/>
              <a:t>formulated</a:t>
            </a:r>
            <a:r>
              <a:rPr lang="fr-BE" baseline="0" dirty="0" smtClean="0"/>
              <a:t>, the Commission has </a:t>
            </a:r>
            <a:r>
              <a:rPr lang="fr-BE" baseline="0" dirty="0" err="1" smtClean="0"/>
              <a:t>elaborated</a:t>
            </a:r>
            <a:r>
              <a:rPr lang="fr-BE" baseline="0" dirty="0" smtClean="0"/>
              <a:t> a </a:t>
            </a:r>
            <a:r>
              <a:rPr lang="fr-BE" baseline="0" dirty="0" err="1" smtClean="0"/>
              <a:t>specific</a:t>
            </a:r>
            <a:r>
              <a:rPr lang="fr-BE" baseline="0" dirty="0" smtClean="0"/>
              <a:t> RMF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smtClean="0"/>
              <a:t>This</a:t>
            </a:r>
            <a:r>
              <a:rPr lang="fr-BE" baseline="0" dirty="0" smtClean="0"/>
              <a:t> first section sets out the </a:t>
            </a:r>
            <a:r>
              <a:rPr lang="fr-BE" baseline="0" dirty="0" err="1" smtClean="0"/>
              <a:t>definitions</a:t>
            </a:r>
            <a:r>
              <a:rPr lang="fr-BE" baseline="0" dirty="0" smtClean="0"/>
              <a:t> of RM and RMF and </a:t>
            </a:r>
            <a:r>
              <a:rPr lang="fr-BE" baseline="0" dirty="0" err="1" smtClean="0"/>
              <a:t>provides</a:t>
            </a:r>
            <a:r>
              <a:rPr lang="fr-BE" baseline="0" dirty="0" smtClean="0"/>
              <a:t> a </a:t>
            </a:r>
            <a:r>
              <a:rPr lang="fr-BE" baseline="0" dirty="0" err="1" smtClean="0"/>
              <a:t>general</a:t>
            </a:r>
            <a:r>
              <a:rPr lang="fr-BE" baseline="0" dirty="0" smtClean="0"/>
              <a:t> description of the </a:t>
            </a:r>
            <a:r>
              <a:rPr lang="fr-BE" baseline="0" dirty="0" err="1" smtClean="0"/>
              <a:t>risk</a:t>
            </a:r>
            <a:r>
              <a:rPr lang="fr-BE" baseline="0" dirty="0" smtClean="0"/>
              <a:t> management </a:t>
            </a:r>
            <a:r>
              <a:rPr lang="fr-BE" baseline="0" dirty="0" err="1" smtClean="0"/>
              <a:t>framework</a:t>
            </a:r>
            <a:r>
              <a:rPr lang="fr-BE" baseline="0" dirty="0" smtClean="0"/>
              <a:t> </a:t>
            </a:r>
            <a:r>
              <a:rPr lang="fr-BE" baseline="0" dirty="0" err="1" smtClean="0"/>
              <a:t>elaborated</a:t>
            </a:r>
            <a:r>
              <a:rPr lang="fr-BE" baseline="0" dirty="0" smtClean="0"/>
              <a:t> by the Commission for BS </a:t>
            </a:r>
            <a:r>
              <a:rPr lang="fr-BE" baseline="0" dirty="0" err="1" smtClean="0"/>
              <a:t>operations</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95288" y="1339850"/>
            <a:ext cx="8291512" cy="46815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2609253-45BC-4F68-814E-DB4A7B652790}"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41" name="Picture 17" descr="LOGO CE_Vertical_EN_NEG_quadri_HR"/>
          <p:cNvPicPr>
            <a:picLocks noChangeAspect="1" noChangeArrowheads="1"/>
          </p:cNvPicPr>
          <p:nvPr/>
        </p:nvPicPr>
        <p:blipFill>
          <a:blip r:embed="rId15"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750" y="1628775"/>
            <a:ext cx="8351838" cy="790575"/>
          </a:xfrm>
        </p:spPr>
        <p:txBody>
          <a:bodyPr/>
          <a:lstStyle/>
          <a:p>
            <a:pPr indent="0" algn="ctr" eaLnBrk="1" hangingPunct="1"/>
            <a:r>
              <a:rPr lang="fr-FR" sz="2600" noProof="0" dirty="0" smtClean="0"/>
              <a:t>Formation appui budgétaire</a:t>
            </a:r>
          </a:p>
        </p:txBody>
      </p:sp>
      <p:sp>
        <p:nvSpPr>
          <p:cNvPr id="3075" name="Rectangle 6"/>
          <p:cNvSpPr>
            <a:spLocks noGrp="1" noChangeArrowheads="1"/>
          </p:cNvSpPr>
          <p:nvPr>
            <p:ph type="subTitle" idx="1"/>
          </p:nvPr>
        </p:nvSpPr>
        <p:spPr>
          <a:xfrm>
            <a:off x="250825" y="2997200"/>
            <a:ext cx="8532813" cy="1728788"/>
          </a:xfrm>
        </p:spPr>
        <p:txBody>
          <a:bodyPr/>
          <a:lstStyle/>
          <a:p>
            <a:pPr algn="ctr" eaLnBrk="1" hangingPunct="1"/>
            <a:r>
              <a:rPr lang="fr-FR" sz="2000" noProof="0" dirty="0" smtClean="0"/>
              <a:t>Module </a:t>
            </a:r>
            <a:r>
              <a:rPr lang="fr-FR" sz="2000" noProof="0" dirty="0" smtClean="0"/>
              <a:t>6</a:t>
            </a:r>
            <a:endParaRPr lang="fr-FR" sz="2000" noProof="0" dirty="0" smtClean="0"/>
          </a:p>
          <a:p>
            <a:pPr algn="ctr" eaLnBrk="1" hangingPunct="1"/>
            <a:r>
              <a:rPr lang="fr-FR" sz="2000" noProof="0" dirty="0" smtClean="0"/>
              <a:t>Gestion </a:t>
            </a:r>
            <a:r>
              <a:rPr lang="fr-FR" sz="2000" noProof="0" dirty="0" smtClean="0"/>
              <a:t>des risques</a:t>
            </a:r>
            <a:endParaRPr lang="fr-FR" sz="2000" noProof="0" dirty="0" smtClean="0"/>
          </a:p>
          <a:p>
            <a:pPr algn="ctr" eaLnBrk="1" hangingPunct="1"/>
            <a:endParaRPr lang="fr-FR" sz="2000" noProof="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miter lim="800000"/>
            <a:headEnd/>
            <a:tailEnd/>
          </a:ln>
        </p:spPr>
        <p:txBody>
          <a:bodyPr/>
          <a:lstStyle/>
          <a:p>
            <a:fld id="{9764861D-E06F-447E-B85C-688C5CE4051D}" type="slidenum">
              <a:rPr lang="en-GB" smtClean="0"/>
              <a:pPr/>
              <a:t>10</a:t>
            </a:fld>
            <a:endParaRPr lang="en-GB" smtClean="0"/>
          </a:p>
        </p:txBody>
      </p:sp>
      <p:sp>
        <p:nvSpPr>
          <p:cNvPr id="9219" name="Rectangle 2"/>
          <p:cNvSpPr>
            <a:spLocks noGrp="1" noChangeArrowheads="1"/>
          </p:cNvSpPr>
          <p:nvPr>
            <p:ph type="title"/>
          </p:nvPr>
        </p:nvSpPr>
        <p:spPr>
          <a:xfrm>
            <a:off x="467544" y="1124744"/>
            <a:ext cx="8229600" cy="936625"/>
          </a:xfrm>
        </p:spPr>
        <p:txBody>
          <a:bodyPr/>
          <a:lstStyle/>
          <a:p>
            <a:pPr indent="0" eaLnBrk="1" hangingPunct="1"/>
            <a:r>
              <a:rPr lang="fr-BE" dirty="0" smtClean="0"/>
              <a:t>Pourquoi un CGR(2/2</a:t>
            </a:r>
            <a:r>
              <a:rPr lang="fr-BE" dirty="0" smtClean="0"/>
              <a:t>)</a:t>
            </a:r>
            <a:endParaRPr lang="en-GB" dirty="0" smtClean="0"/>
          </a:p>
        </p:txBody>
      </p:sp>
      <p:sp>
        <p:nvSpPr>
          <p:cNvPr id="9220" name="Rectangle 3"/>
          <p:cNvSpPr>
            <a:spLocks noGrp="1" noChangeArrowheads="1"/>
          </p:cNvSpPr>
          <p:nvPr>
            <p:ph type="body" idx="1"/>
          </p:nvPr>
        </p:nvSpPr>
        <p:spPr>
          <a:xfrm>
            <a:off x="467544" y="1988840"/>
            <a:ext cx="8207375" cy="3889375"/>
          </a:xfrm>
        </p:spPr>
        <p:txBody>
          <a:bodyPr/>
          <a:lstStyle/>
          <a:p>
            <a:pPr eaLnBrk="1" hangingPunct="1">
              <a:lnSpc>
                <a:spcPct val="90000"/>
              </a:lnSpc>
            </a:pPr>
            <a:r>
              <a:rPr lang="fr-BE" sz="2000" b="1" i="0" dirty="0" smtClean="0"/>
              <a:t>Communication sur l’aide budgétaire </a:t>
            </a:r>
            <a:r>
              <a:rPr lang="fr-BE" sz="2000" b="1" i="0" dirty="0" smtClean="0"/>
              <a:t>(10/2011)</a:t>
            </a:r>
          </a:p>
          <a:p>
            <a:pPr lvl="1" eaLnBrk="1" hangingPunct="1">
              <a:lnSpc>
                <a:spcPct val="90000"/>
              </a:lnSpc>
              <a:buClr>
                <a:srgbClr val="0F5494"/>
              </a:buClr>
              <a:buFont typeface="Wingdings" pitchFamily="2" charset="2"/>
              <a:buChar char="Ø"/>
            </a:pPr>
            <a:r>
              <a:rPr lang="fr-BE" sz="1800" b="0" dirty="0" smtClean="0"/>
              <a:t>Profil de risque spécifique de l’aide budgétaire lié à la gouvernance politique, la stabilité macroéconomique, les risques développementaux, la gestion des finances publiques, la corruption/fraude</a:t>
            </a:r>
            <a:endParaRPr lang="fr-BE" sz="1800" b="0" dirty="0" smtClean="0"/>
          </a:p>
          <a:p>
            <a:pPr lvl="1" eaLnBrk="1" hangingPunct="1">
              <a:lnSpc>
                <a:spcPct val="90000"/>
              </a:lnSpc>
              <a:buClr>
                <a:srgbClr val="0F5494"/>
              </a:buClr>
              <a:buFont typeface="Wingdings" pitchFamily="2" charset="2"/>
              <a:buChar char="Ø"/>
            </a:pPr>
            <a:r>
              <a:rPr lang="fr-BE" sz="1800" b="0" dirty="0" smtClean="0"/>
              <a:t>CGR comme outil complémentaire pour la programmation, la préparation et la mise en œuvre des</a:t>
            </a:r>
            <a:r>
              <a:rPr lang="fr-BE" sz="1800" b="0" dirty="0" smtClean="0"/>
              <a:t> </a:t>
            </a:r>
            <a:r>
              <a:rPr lang="fr-BE" sz="1800" b="0" dirty="0" smtClean="0"/>
              <a:t>programmes</a:t>
            </a:r>
          </a:p>
          <a:p>
            <a:pPr lvl="1" eaLnBrk="1" hangingPunct="1">
              <a:lnSpc>
                <a:spcPct val="90000"/>
              </a:lnSpc>
              <a:buClr>
                <a:srgbClr val="0F5494"/>
              </a:buClr>
              <a:buFont typeface="Wingdings" pitchFamily="2" charset="2"/>
              <a:buNone/>
            </a:pPr>
            <a:endParaRPr lang="fr-BE" sz="1800" b="0" i="1" dirty="0" smtClean="0"/>
          </a:p>
          <a:p>
            <a:pPr eaLnBrk="1" hangingPunct="1">
              <a:lnSpc>
                <a:spcPct val="90000"/>
              </a:lnSpc>
              <a:spcBef>
                <a:spcPct val="40000"/>
              </a:spcBef>
            </a:pPr>
            <a:r>
              <a:rPr lang="fr-BE" sz="2000" b="1" i="0" dirty="0" smtClean="0"/>
              <a:t>4th High </a:t>
            </a:r>
            <a:r>
              <a:rPr lang="fr-BE" sz="2000" b="1" i="0" dirty="0" err="1" smtClean="0"/>
              <a:t>Level</a:t>
            </a:r>
            <a:r>
              <a:rPr lang="fr-BE" sz="2000" b="1" i="0" dirty="0" smtClean="0"/>
              <a:t> Meeting on </a:t>
            </a:r>
            <a:r>
              <a:rPr lang="fr-BE" sz="2000" b="1" i="0" dirty="0" err="1" smtClean="0"/>
              <a:t>Aid</a:t>
            </a:r>
            <a:r>
              <a:rPr lang="fr-BE" sz="2000" b="1" i="0" dirty="0" smtClean="0"/>
              <a:t> </a:t>
            </a:r>
            <a:r>
              <a:rPr lang="fr-BE" sz="2000" b="1" i="0" dirty="0" err="1" smtClean="0"/>
              <a:t>Effectiveness</a:t>
            </a:r>
            <a:r>
              <a:rPr lang="fr-BE" sz="2000" b="1" i="0" dirty="0" smtClean="0"/>
              <a:t> in Busan</a:t>
            </a:r>
          </a:p>
          <a:p>
            <a:pPr lvl="1" eaLnBrk="1" hangingPunct="1">
              <a:lnSpc>
                <a:spcPct val="90000"/>
              </a:lnSpc>
              <a:spcBef>
                <a:spcPct val="40000"/>
              </a:spcBef>
              <a:buClr>
                <a:srgbClr val="0F5494"/>
              </a:buClr>
              <a:buFont typeface="Wingdings" pitchFamily="2" charset="2"/>
              <a:buChar char="Ø"/>
            </a:pPr>
            <a:r>
              <a:rPr lang="fr-BE" sz="1800" b="0" dirty="0" smtClean="0"/>
              <a:t>Les instruments de gestion des risques sont largement utilisés par les </a:t>
            </a:r>
            <a:r>
              <a:rPr lang="fr-BE" sz="1800" b="0" dirty="0" smtClean="0"/>
              <a:t>bailleurs (en ce compris les EM de l’UE)</a:t>
            </a:r>
            <a:endParaRPr lang="fr-BE" sz="1800" b="0" dirty="0" smtClean="0"/>
          </a:p>
          <a:p>
            <a:pPr lvl="1" eaLnBrk="1" hangingPunct="1">
              <a:lnSpc>
                <a:spcPct val="90000"/>
              </a:lnSpc>
              <a:spcBef>
                <a:spcPct val="40000"/>
              </a:spcBef>
              <a:buClr>
                <a:srgbClr val="0F5494"/>
              </a:buClr>
              <a:buFont typeface="Wingdings" pitchFamily="2" charset="2"/>
              <a:buChar char="Ø"/>
            </a:pPr>
            <a:r>
              <a:rPr lang="fr-BE" sz="1800" b="0" dirty="0" smtClean="0"/>
              <a:t>Efforts </a:t>
            </a:r>
            <a:r>
              <a:rPr lang="fr-BE" sz="1800" b="0" dirty="0" smtClean="0"/>
              <a:t>et</a:t>
            </a:r>
            <a:r>
              <a:rPr lang="fr-BE" sz="1800" b="0" dirty="0" smtClean="0"/>
              <a:t> </a:t>
            </a:r>
            <a:r>
              <a:rPr lang="fr-BE" sz="1800" b="0" dirty="0" smtClean="0"/>
              <a:t>plans </a:t>
            </a:r>
            <a:r>
              <a:rPr lang="fr-BE" sz="1800" b="0" dirty="0" smtClean="0"/>
              <a:t>pour renforcer les systèmes clés et les politiques doivent viser à gérer plutôt qu’</a:t>
            </a:r>
            <a:r>
              <a:rPr lang="fr-BE" sz="1800" b="0" dirty="0" smtClean="0"/>
              <a:t>à éviter les risques</a:t>
            </a:r>
            <a:r>
              <a:rPr lang="fr-BE" sz="1800" b="0" dirty="0" smtClean="0"/>
              <a:t> </a:t>
            </a:r>
            <a:r>
              <a:rPr lang="fr-BE" sz="1800" b="0" dirty="0" err="1" smtClean="0"/>
              <a:t>risks</a:t>
            </a:r>
            <a:endParaRPr lang="fr-BE" sz="1800" b="0" dirty="0" smtClean="0"/>
          </a:p>
          <a:p>
            <a:pPr lvl="1" eaLnBrk="1" hangingPunct="1">
              <a:lnSpc>
                <a:spcPct val="90000"/>
              </a:lnSpc>
              <a:spcBef>
                <a:spcPct val="40000"/>
              </a:spcBef>
              <a:buClr>
                <a:srgbClr val="0F5494"/>
              </a:buClr>
              <a:buFont typeface="Wingdings" pitchFamily="2" charset="2"/>
              <a:buChar char="Ø"/>
            </a:pPr>
            <a:r>
              <a:rPr lang="fr-BE" sz="1800" b="0" dirty="0" smtClean="0"/>
              <a:t>Gérer les risques pour </a:t>
            </a:r>
            <a:r>
              <a:rPr lang="fr-BE" sz="1800" b="0" dirty="0" smtClean="0"/>
              <a:t>pouvoir utiliser les systèmes nationaux dans les situations de fragilité</a:t>
            </a:r>
            <a:endParaRPr lang="en-GB" sz="1800" b="0" dirty="0" smtClean="0"/>
          </a:p>
          <a:p>
            <a:pPr eaLnBrk="1" hangingPunct="1">
              <a:lnSpc>
                <a:spcPct val="90000"/>
              </a:lnSpc>
            </a:pPr>
            <a:endParaRPr lang="en-GB" sz="1800" b="1" i="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t>Qu’est ce </a:t>
            </a:r>
            <a:r>
              <a:rPr lang="fr-BE" i="0" dirty="0" smtClean="0"/>
              <a:t>que la gestion des risques? Cade de gestion des risques?</a:t>
            </a:r>
            <a:endParaRPr lang="en-GB" i="0" dirty="0" smtClean="0"/>
          </a:p>
          <a:p>
            <a:pPr marL="457200" indent="-457200">
              <a:spcBef>
                <a:spcPts val="2400"/>
              </a:spcBef>
              <a:buClrTx/>
              <a:buFont typeface="+mj-lt"/>
              <a:buAutoNum type="arabicPeriod"/>
            </a:pPr>
            <a:r>
              <a:rPr lang="en-GB" b="1" i="0" dirty="0" err="1" smtClean="0"/>
              <a:t>Pourquoi</a:t>
            </a:r>
            <a:r>
              <a:rPr lang="en-GB" b="1" i="0" dirty="0" smtClean="0"/>
              <a:t> </a:t>
            </a:r>
            <a:r>
              <a:rPr lang="en-GB" i="0" dirty="0" smtClean="0"/>
              <a:t>la </a:t>
            </a:r>
            <a:r>
              <a:rPr lang="en-GB" i="0" dirty="0" err="1" smtClean="0"/>
              <a:t>gestion</a:t>
            </a:r>
            <a:r>
              <a:rPr lang="en-GB" i="0" dirty="0" smtClean="0"/>
              <a:t> des </a:t>
            </a:r>
            <a:r>
              <a:rPr lang="en-GB" i="0" dirty="0" err="1" smtClean="0"/>
              <a:t>risques</a:t>
            </a:r>
            <a:r>
              <a:rPr lang="en-GB" i="0" dirty="0" smtClean="0"/>
              <a:t> </a:t>
            </a:r>
            <a:r>
              <a:rPr lang="en-GB" i="0" dirty="0" err="1" smtClean="0"/>
              <a:t>est-elle</a:t>
            </a:r>
            <a:r>
              <a:rPr lang="en-GB" i="0" dirty="0" smtClean="0"/>
              <a:t> </a:t>
            </a:r>
            <a:r>
              <a:rPr lang="en-GB" i="0" dirty="0" err="1" smtClean="0"/>
              <a:t>importante</a:t>
            </a:r>
            <a:r>
              <a:rPr lang="en-GB" i="0" dirty="0" smtClean="0"/>
              <a:t> pour </a:t>
            </a:r>
            <a:r>
              <a:rPr lang="en-GB" i="0" dirty="0" err="1" smtClean="0"/>
              <a:t>l’AB</a:t>
            </a:r>
            <a:r>
              <a:rPr lang="en-GB" i="0" dirty="0" smtClean="0"/>
              <a:t>?</a:t>
            </a:r>
          </a:p>
          <a:p>
            <a:pPr marL="457200" indent="-457200">
              <a:spcBef>
                <a:spcPts val="2400"/>
              </a:spcBef>
              <a:buClrTx/>
              <a:buFont typeface="+mj-lt"/>
              <a:buAutoNum type="arabicPeriod"/>
            </a:pPr>
            <a:r>
              <a:rPr lang="en-GB" b="1" i="0" dirty="0" smtClean="0">
                <a:solidFill>
                  <a:srgbClr val="C00000"/>
                </a:solidFill>
              </a:rPr>
              <a:t>Comment </a:t>
            </a:r>
            <a:r>
              <a:rPr lang="en-GB" i="0" dirty="0" err="1" smtClean="0">
                <a:solidFill>
                  <a:srgbClr val="C00000"/>
                </a:solidFill>
              </a:rPr>
              <a:t>identifer</a:t>
            </a:r>
            <a:r>
              <a:rPr lang="en-GB" i="0" dirty="0" smtClean="0">
                <a:solidFill>
                  <a:srgbClr val="C00000"/>
                </a:solidFill>
              </a:rPr>
              <a:t>, </a:t>
            </a:r>
            <a:r>
              <a:rPr lang="en-GB" i="0" dirty="0" err="1" smtClean="0">
                <a:solidFill>
                  <a:srgbClr val="C00000"/>
                </a:solidFill>
              </a:rPr>
              <a:t>évaluer</a:t>
            </a:r>
            <a:r>
              <a:rPr lang="en-GB" i="0" dirty="0" smtClean="0">
                <a:solidFill>
                  <a:srgbClr val="C00000"/>
                </a:solidFill>
              </a:rPr>
              <a:t> et </a:t>
            </a:r>
            <a:r>
              <a:rPr lang="en-GB" i="0" dirty="0" err="1" smtClean="0">
                <a:solidFill>
                  <a:srgbClr val="C00000"/>
                </a:solidFill>
              </a:rPr>
              <a:t>gérer</a:t>
            </a:r>
            <a:r>
              <a:rPr lang="en-GB" i="0" dirty="0" smtClean="0">
                <a:solidFill>
                  <a:srgbClr val="C00000"/>
                </a:solidFill>
              </a:rPr>
              <a:t> les </a:t>
            </a:r>
            <a:r>
              <a:rPr lang="en-GB" i="0" dirty="0" err="1" smtClean="0">
                <a:solidFill>
                  <a:srgbClr val="C00000"/>
                </a:solidFill>
              </a:rPr>
              <a:t>risques</a:t>
            </a:r>
            <a:r>
              <a:rPr lang="en-GB" i="0" dirty="0" smtClean="0">
                <a:solidFill>
                  <a:srgbClr val="C00000"/>
                </a:solidFill>
              </a:rPr>
              <a:t>?</a:t>
            </a:r>
          </a:p>
          <a:p>
            <a:pPr marL="857250" lvl="1" indent="-457200">
              <a:spcBef>
                <a:spcPts val="600"/>
              </a:spcBef>
              <a:buClrTx/>
              <a:buNone/>
            </a:pPr>
            <a:r>
              <a:rPr lang="en-GB" b="0" dirty="0" smtClean="0">
                <a:solidFill>
                  <a:srgbClr val="C00000"/>
                </a:solidFill>
                <a:ea typeface="+mn-ea"/>
                <a:cs typeface="+mn-cs"/>
              </a:rPr>
              <a:t>3.1	</a:t>
            </a:r>
            <a:r>
              <a:rPr lang="en-GB" b="0" dirty="0" err="1" smtClean="0">
                <a:solidFill>
                  <a:srgbClr val="C00000"/>
                </a:solidFill>
                <a:ea typeface="+mn-ea"/>
                <a:cs typeface="+mn-cs"/>
              </a:rPr>
              <a:t>C</a:t>
            </a:r>
            <a:r>
              <a:rPr lang="en-GB" b="0" dirty="0" err="1" smtClean="0">
                <a:solidFill>
                  <a:srgbClr val="C00000"/>
                </a:solidFill>
                <a:ea typeface="+mn-ea"/>
                <a:cs typeface="+mn-cs"/>
              </a:rPr>
              <a:t>atégories</a:t>
            </a:r>
            <a:r>
              <a:rPr lang="en-GB" b="0" dirty="0" smtClean="0">
                <a:solidFill>
                  <a:srgbClr val="C00000"/>
                </a:solidFill>
                <a:ea typeface="+mn-ea"/>
                <a:cs typeface="+mn-cs"/>
              </a:rPr>
              <a:t>, dimensions </a:t>
            </a:r>
            <a:r>
              <a:rPr lang="en-GB" b="0" dirty="0" smtClean="0">
                <a:solidFill>
                  <a:srgbClr val="C00000"/>
                </a:solidFill>
                <a:ea typeface="+mn-ea"/>
                <a:cs typeface="+mn-cs"/>
              </a:rPr>
              <a:t>et </a:t>
            </a:r>
            <a:r>
              <a:rPr lang="en-GB" b="0" dirty="0" err="1" smtClean="0">
                <a:solidFill>
                  <a:srgbClr val="C00000"/>
                </a:solidFill>
                <a:ea typeface="+mn-ea"/>
                <a:cs typeface="+mn-cs"/>
              </a:rPr>
              <a:t>niveaux</a:t>
            </a:r>
            <a:r>
              <a:rPr lang="en-GB" b="0" dirty="0" smtClean="0">
                <a:solidFill>
                  <a:srgbClr val="C00000"/>
                </a:solidFill>
                <a:ea typeface="+mn-ea"/>
                <a:cs typeface="+mn-cs"/>
              </a:rPr>
              <a:t> de </a:t>
            </a:r>
            <a:r>
              <a:rPr lang="en-GB" b="0" dirty="0" err="1" smtClean="0">
                <a:solidFill>
                  <a:srgbClr val="C00000"/>
                </a:solidFill>
                <a:ea typeface="+mn-ea"/>
                <a:cs typeface="+mn-cs"/>
              </a:rPr>
              <a:t>risques</a:t>
            </a:r>
            <a:r>
              <a:rPr lang="en-GB" b="0" dirty="0" smtClean="0">
                <a:solidFill>
                  <a:srgbClr val="C00000"/>
                </a:solidFill>
                <a:ea typeface="+mn-ea"/>
                <a:cs typeface="+mn-cs"/>
              </a:rPr>
              <a:t> </a:t>
            </a:r>
            <a:endParaRPr lang="en-GB" b="0" dirty="0" smtClean="0">
              <a:solidFill>
                <a:srgbClr val="C00000"/>
              </a:solidFill>
              <a:ea typeface="+mn-ea"/>
              <a:cs typeface="+mn-cs"/>
            </a:endParaRPr>
          </a:p>
          <a:p>
            <a:pPr marL="857250" lvl="1" indent="-457200">
              <a:spcBef>
                <a:spcPts val="600"/>
              </a:spcBef>
              <a:buClrTx/>
              <a:buNone/>
            </a:pPr>
            <a:r>
              <a:rPr lang="en-GB" b="0" dirty="0" smtClean="0">
                <a:ea typeface="+mn-ea"/>
                <a:cs typeface="+mn-cs"/>
              </a:rPr>
              <a:t>3.2 Le </a:t>
            </a:r>
            <a:r>
              <a:rPr lang="en-GB" b="0" dirty="0" err="1" smtClean="0">
                <a:ea typeface="+mn-ea"/>
                <a:cs typeface="+mn-cs"/>
              </a:rPr>
              <a:t>modèle</a:t>
            </a:r>
            <a:r>
              <a:rPr lang="en-GB" b="0" dirty="0" smtClean="0">
                <a:ea typeface="+mn-ea"/>
                <a:cs typeface="+mn-cs"/>
              </a:rPr>
              <a:t> du Cadre de </a:t>
            </a:r>
            <a:r>
              <a:rPr lang="en-GB" b="0" dirty="0" err="1" smtClean="0">
                <a:ea typeface="+mn-ea"/>
                <a:cs typeface="+mn-cs"/>
              </a:rPr>
              <a:t>Gestion</a:t>
            </a:r>
            <a:r>
              <a:rPr lang="en-GB" b="0" dirty="0" smtClean="0">
                <a:ea typeface="+mn-ea"/>
                <a:cs typeface="+mn-cs"/>
              </a:rPr>
              <a:t> des </a:t>
            </a:r>
            <a:r>
              <a:rPr lang="en-GB" b="0" dirty="0" err="1" smtClean="0">
                <a:ea typeface="+mn-ea"/>
                <a:cs typeface="+mn-cs"/>
              </a:rPr>
              <a:t>Risques</a:t>
            </a:r>
            <a:endParaRPr lang="en-GB" b="0" dirty="0" smtClean="0">
              <a:ea typeface="+mn-ea"/>
              <a:cs typeface="+mn-cs"/>
            </a:endParaRPr>
          </a:p>
          <a:p>
            <a:pPr marL="857250" lvl="1" indent="-457200">
              <a:spcBef>
                <a:spcPts val="600"/>
              </a:spcBef>
              <a:buClrTx/>
              <a:buNone/>
            </a:pPr>
            <a:r>
              <a:rPr lang="en-GB" b="0" dirty="0" smtClean="0">
                <a:ea typeface="+mn-ea"/>
                <a:cs typeface="+mn-cs"/>
              </a:rPr>
              <a:t>3.3	</a:t>
            </a:r>
            <a:r>
              <a:rPr lang="en-GB" b="0" dirty="0" err="1" smtClean="0">
                <a:ea typeface="+mn-ea"/>
                <a:cs typeface="+mn-cs"/>
              </a:rPr>
              <a:t>Réponse</a:t>
            </a:r>
            <a:r>
              <a:rPr lang="en-GB" b="0" dirty="0" smtClean="0">
                <a:ea typeface="+mn-ea"/>
                <a:cs typeface="+mn-cs"/>
              </a:rPr>
              <a:t> au </a:t>
            </a:r>
            <a:r>
              <a:rPr lang="en-GB" b="0" dirty="0" err="1" smtClean="0">
                <a:ea typeface="+mn-ea"/>
                <a:cs typeface="+mn-cs"/>
              </a:rPr>
              <a:t>risque</a:t>
            </a:r>
            <a:r>
              <a:rPr lang="en-GB" b="0" dirty="0" smtClean="0">
                <a:ea typeface="+mn-ea"/>
                <a:cs typeface="+mn-cs"/>
              </a:rPr>
              <a:t> </a:t>
            </a:r>
            <a:r>
              <a:rPr lang="en-GB" b="0" dirty="0" smtClean="0">
                <a:ea typeface="+mn-ea"/>
                <a:cs typeface="+mn-cs"/>
              </a:rPr>
              <a:t>et </a:t>
            </a:r>
            <a:r>
              <a:rPr lang="en-GB" b="0" dirty="0" err="1" smtClean="0">
                <a:ea typeface="+mn-ea"/>
                <a:cs typeface="+mn-cs"/>
              </a:rPr>
              <a:t>systèmes</a:t>
            </a:r>
            <a:r>
              <a:rPr lang="en-GB" b="0" dirty="0" smtClean="0">
                <a:ea typeface="+mn-ea"/>
                <a:cs typeface="+mn-cs"/>
              </a:rPr>
              <a:t> </a:t>
            </a:r>
            <a:r>
              <a:rPr lang="en-GB" b="0" dirty="0" err="1" smtClean="0">
                <a:ea typeface="+mn-ea"/>
                <a:cs typeface="+mn-cs"/>
              </a:rPr>
              <a:t>d’alerte</a:t>
            </a:r>
            <a:r>
              <a:rPr lang="en-GB" b="0" dirty="0" smtClean="0">
                <a:ea typeface="+mn-ea"/>
                <a:cs typeface="+mn-cs"/>
              </a:rPr>
              <a:t> </a:t>
            </a:r>
            <a:r>
              <a:rPr lang="en-GB" b="0" dirty="0" err="1" smtClean="0">
                <a:ea typeface="+mn-ea"/>
                <a:cs typeface="+mn-cs"/>
              </a:rPr>
              <a:t>avancés</a:t>
            </a:r>
            <a:r>
              <a:rPr lang="en-GB" b="0" dirty="0" smtClean="0">
                <a:ea typeface="+mn-ea"/>
                <a:cs typeface="+mn-cs"/>
              </a:rPr>
              <a:t>.</a:t>
            </a:r>
            <a:endParaRPr lang="en-GB" b="0" dirty="0" smtClean="0">
              <a:ea typeface="+mn-ea"/>
              <a:cs typeface="+mn-cs"/>
            </a:endParaRPr>
          </a:p>
          <a:p>
            <a:pPr marL="857250" lvl="1" indent="-457200">
              <a:spcBef>
                <a:spcPts val="600"/>
              </a:spcBef>
              <a:buClrTx/>
              <a:buNone/>
            </a:pPr>
            <a:r>
              <a:rPr lang="en-GB" b="0" dirty="0" smtClean="0">
                <a:ea typeface="+mn-ea"/>
                <a:cs typeface="+mn-cs"/>
              </a:rPr>
              <a:t>3.4	</a:t>
            </a:r>
            <a:r>
              <a:rPr lang="en-GB" b="0" dirty="0" err="1" smtClean="0">
                <a:ea typeface="+mn-ea"/>
                <a:cs typeface="+mn-cs"/>
              </a:rPr>
              <a:t>Suivi</a:t>
            </a:r>
            <a:r>
              <a:rPr lang="en-GB" b="0" dirty="0" smtClean="0">
                <a:ea typeface="+mn-ea"/>
                <a:cs typeface="+mn-cs"/>
              </a:rPr>
              <a:t> et reportage des </a:t>
            </a:r>
            <a:r>
              <a:rPr lang="en-GB" b="0" dirty="0" err="1" smtClean="0">
                <a:ea typeface="+mn-ea"/>
                <a:cs typeface="+mn-cs"/>
              </a:rPr>
              <a:t>risques</a:t>
            </a:r>
            <a:endParaRPr lang="en-GB" b="0" dirty="0" smtClean="0">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28670"/>
            <a:ext cx="8229600" cy="936625"/>
          </a:xfrm>
        </p:spPr>
        <p:txBody>
          <a:bodyPr/>
          <a:lstStyle/>
          <a:p>
            <a:pPr algn="ctr"/>
            <a:r>
              <a:rPr lang="fr-FR" noProof="0" dirty="0" smtClean="0"/>
              <a:t>Catégories et dimensions du risque</a:t>
            </a:r>
            <a:endParaRPr lang="fr-FR" noProof="0" dirty="0"/>
          </a:p>
        </p:txBody>
      </p:sp>
      <p:sp>
        <p:nvSpPr>
          <p:cNvPr id="3" name="Slide Number Placeholder 2"/>
          <p:cNvSpPr>
            <a:spLocks noGrp="1"/>
          </p:cNvSpPr>
          <p:nvPr>
            <p:ph type="sldNum" sz="quarter" idx="12"/>
          </p:nvPr>
        </p:nvSpPr>
        <p:spPr/>
        <p:txBody>
          <a:bodyPr/>
          <a:lstStyle/>
          <a:p>
            <a:fld id="{67B52376-05C3-49F6-9F29-C997789D0F0A}" type="slidenum">
              <a:rPr lang="en-GB" smtClean="0"/>
              <a:pPr/>
              <a:t>12</a:t>
            </a:fld>
            <a:endParaRPr lang="en-GB" dirty="0"/>
          </a:p>
        </p:txBody>
      </p:sp>
      <p:graphicFrame>
        <p:nvGraphicFramePr>
          <p:cNvPr id="5" name="Table 4"/>
          <p:cNvGraphicFramePr>
            <a:graphicFrameLocks noGrp="1"/>
          </p:cNvGraphicFramePr>
          <p:nvPr/>
        </p:nvGraphicFramePr>
        <p:xfrm>
          <a:off x="357156" y="1803797"/>
          <a:ext cx="8644000" cy="4411284"/>
        </p:xfrm>
        <a:graphic>
          <a:graphicData uri="http://schemas.openxmlformats.org/drawingml/2006/table">
            <a:tbl>
              <a:tblPr/>
              <a:tblGrid>
                <a:gridCol w="732544"/>
                <a:gridCol w="1391830"/>
                <a:gridCol w="2417390"/>
                <a:gridCol w="1570606"/>
                <a:gridCol w="1265815"/>
                <a:gridCol w="1265815"/>
              </a:tblGrid>
              <a:tr h="290853">
                <a:tc gridSpan="6">
                  <a:txBody>
                    <a:bodyPr/>
                    <a:lstStyle/>
                    <a:p>
                      <a:pPr algn="ctr" fontAlgn="t"/>
                      <a:r>
                        <a:rPr lang="fr-BE" sz="1600" b="1" i="0" u="none" strike="noStrike" dirty="0">
                          <a:solidFill>
                            <a:srgbClr val="000000"/>
                          </a:solidFill>
                          <a:latin typeface="Verdana"/>
                        </a:rPr>
                        <a:t>Cadre de gestion de risque</a:t>
                      </a:r>
                    </a:p>
                  </a:txBody>
                  <a:tcPr marL="8930" marR="8930" marT="89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r>
              <a:tr h="654421">
                <a:tc gridSpan="2">
                  <a:txBody>
                    <a:bodyPr/>
                    <a:lstStyle/>
                    <a:p>
                      <a:pPr algn="ctr" fontAlgn="t"/>
                      <a:r>
                        <a:rPr lang="fr-BE" sz="1600" b="1" i="0" u="none" strike="noStrike" dirty="0">
                          <a:solidFill>
                            <a:srgbClr val="000000"/>
                          </a:solidFill>
                          <a:latin typeface="Verdana"/>
                        </a:rPr>
                        <a:t>Gouvernance politique</a:t>
                      </a:r>
                    </a:p>
                  </a:txBody>
                  <a:tcPr marL="8930" marR="8930" marT="8930"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hMerge="1">
                  <a:txBody>
                    <a:bodyPr/>
                    <a:lstStyle/>
                    <a:p>
                      <a:endParaRPr lang="fr-BE"/>
                    </a:p>
                  </a:txBody>
                  <a:tcPr/>
                </a:tc>
                <a:tc>
                  <a:txBody>
                    <a:bodyPr/>
                    <a:lstStyle/>
                    <a:p>
                      <a:pPr algn="ctr" fontAlgn="t"/>
                      <a:r>
                        <a:rPr lang="fr-BE" sz="1600" b="1" i="0" u="none" strike="noStrike">
                          <a:solidFill>
                            <a:srgbClr val="000000"/>
                          </a:solidFill>
                          <a:latin typeface="Verdana"/>
                        </a:rPr>
                        <a:t>Macroéconomique</a:t>
                      </a:r>
                    </a:p>
                  </a:txBody>
                  <a:tcPr marL="8930" marR="8930" marT="8930" marB="0">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1" i="0" u="none" strike="noStrike">
                          <a:solidFill>
                            <a:srgbClr val="000000"/>
                          </a:solidFill>
                          <a:latin typeface="Verdana"/>
                        </a:rPr>
                        <a:t>Développemental</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1" i="0" u="none" strike="noStrike">
                          <a:solidFill>
                            <a:srgbClr val="000000"/>
                          </a:solidFill>
                          <a:latin typeface="Verdana"/>
                        </a:rPr>
                        <a:t>GFP</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1" i="0" u="none" strike="noStrike">
                          <a:solidFill>
                            <a:srgbClr val="000000"/>
                          </a:solidFill>
                          <a:latin typeface="Verdana"/>
                        </a:rPr>
                        <a:t>Corruption/ fraude</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1078583">
                <a:tc rowSpan="3">
                  <a:txBody>
                    <a:bodyPr/>
                    <a:lstStyle/>
                    <a:p>
                      <a:pPr algn="ctr" fontAlgn="ctr"/>
                      <a:r>
                        <a:rPr lang="fr-BE" sz="1600" b="0" i="0" u="none" strike="noStrike">
                          <a:solidFill>
                            <a:srgbClr val="000000"/>
                          </a:solidFill>
                          <a:latin typeface="Verdana"/>
                        </a:rPr>
                        <a:t>Valeurs fondamentales</a:t>
                      </a:r>
                    </a:p>
                  </a:txBody>
                  <a:tcPr marL="8930" marR="8930" marT="8930"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Droits de l'homme</a:t>
                      </a:r>
                    </a:p>
                  </a:txBody>
                  <a:tcPr marL="8930" marR="8930" marT="8930" marB="0">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Politique macroéconomique et secteur financier</a:t>
                      </a:r>
                    </a:p>
                  </a:txBody>
                  <a:tcPr marL="8930" marR="8930" marT="8930" marB="0">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Politique publique</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Couverture du budget</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Corruption et fraude</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933157">
                <a:tc vMerge="1">
                  <a:txBody>
                    <a:bodyPr/>
                    <a:lstStyle/>
                    <a:p>
                      <a:endParaRPr lang="fr-BE"/>
                    </a:p>
                  </a:txBody>
                  <a:tcPr/>
                </a:tc>
                <a:tc>
                  <a:txBody>
                    <a:bodyPr/>
                    <a:lstStyle/>
                    <a:p>
                      <a:pPr algn="ctr" fontAlgn="t"/>
                      <a:r>
                        <a:rPr lang="fr-BE" sz="1600" b="0" i="0" u="none" strike="noStrike">
                          <a:solidFill>
                            <a:srgbClr val="000000"/>
                          </a:solidFill>
                          <a:latin typeface="Verdana"/>
                        </a:rPr>
                        <a:t>Démocratie</a:t>
                      </a:r>
                    </a:p>
                  </a:txBody>
                  <a:tcPr marL="8930" marR="8930" marT="8930" marB="0">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Soutenabilité de la dette</a:t>
                      </a:r>
                    </a:p>
                  </a:txBody>
                  <a:tcPr marL="8930" marR="8930" marT="8930" marB="0">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Efficacité du gouvernement</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Contrôle de l'exécution du budget</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 </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860443">
                <a:tc vMerge="1">
                  <a:txBody>
                    <a:bodyPr/>
                    <a:lstStyle/>
                    <a:p>
                      <a:endParaRPr lang="fr-BE"/>
                    </a:p>
                  </a:txBody>
                  <a:tcPr/>
                </a:tc>
                <a:tc>
                  <a:txBody>
                    <a:bodyPr/>
                    <a:lstStyle/>
                    <a:p>
                      <a:pPr algn="ctr" fontAlgn="t"/>
                      <a:r>
                        <a:rPr lang="fr-BE" sz="1600" b="0" i="0" u="none" strike="noStrike">
                          <a:solidFill>
                            <a:srgbClr val="000000"/>
                          </a:solidFill>
                          <a:latin typeface="Verdana"/>
                        </a:rPr>
                        <a:t>Règle de droit</a:t>
                      </a:r>
                    </a:p>
                  </a:txBody>
                  <a:tcPr marL="8930" marR="8930" marT="8930" marB="0">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Vulnérabilité et chocs exogènes</a:t>
                      </a:r>
                    </a:p>
                  </a:txBody>
                  <a:tcPr marL="8930" marR="8930" marT="8930" marB="0">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 </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Marchés publics</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t"/>
                      <a:r>
                        <a:rPr lang="fr-BE" sz="1600" b="0" i="0" u="none" strike="noStrike">
                          <a:solidFill>
                            <a:srgbClr val="000000"/>
                          </a:solidFill>
                          <a:latin typeface="Verdana"/>
                        </a:rPr>
                        <a:t> </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593827">
                <a:tc gridSpan="2">
                  <a:txBody>
                    <a:bodyPr/>
                    <a:lstStyle/>
                    <a:p>
                      <a:pPr algn="ctr" fontAlgn="t"/>
                      <a:r>
                        <a:rPr lang="fr-BE" sz="1600" b="0" i="0" u="none" strike="noStrike">
                          <a:solidFill>
                            <a:srgbClr val="000000"/>
                          </a:solidFill>
                          <a:latin typeface="Verdana"/>
                        </a:rPr>
                        <a:t>Insécurité et conflit</a:t>
                      </a:r>
                    </a:p>
                  </a:txBody>
                  <a:tcPr marL="8930" marR="8930" marT="8930"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hMerge="1">
                  <a:txBody>
                    <a:bodyPr/>
                    <a:lstStyle/>
                    <a:p>
                      <a:endParaRPr lang="fr-BE"/>
                    </a:p>
                  </a:txBody>
                  <a:tcPr/>
                </a:tc>
                <a:tc>
                  <a:txBody>
                    <a:bodyPr/>
                    <a:lstStyle/>
                    <a:p>
                      <a:pPr algn="l" fontAlgn="t"/>
                      <a:r>
                        <a:rPr lang="fr-BE" sz="1600" b="0" i="0" u="none" strike="noStrike">
                          <a:solidFill>
                            <a:srgbClr val="000000"/>
                          </a:solidFill>
                          <a:latin typeface="Verdana"/>
                        </a:rPr>
                        <a:t> </a:t>
                      </a:r>
                    </a:p>
                  </a:txBody>
                  <a:tcPr marL="8930" marR="8930" marT="8930" marB="0">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l" fontAlgn="t"/>
                      <a:r>
                        <a:rPr lang="fr-BE" sz="1600" b="0" i="0" u="none" strike="noStrike">
                          <a:solidFill>
                            <a:srgbClr val="000000"/>
                          </a:solidFill>
                          <a:latin typeface="Verdana"/>
                        </a:rPr>
                        <a:t> </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t"/>
                      <a:r>
                        <a:rPr lang="fr-BE" sz="1600" b="0" i="0" u="none" strike="noStrike">
                          <a:solidFill>
                            <a:srgbClr val="000000"/>
                          </a:solidFill>
                          <a:latin typeface="Verdana"/>
                        </a:rPr>
                        <a:t>Audit externe</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l" fontAlgn="t"/>
                      <a:r>
                        <a:rPr lang="fr-BE" sz="1600" b="0" i="0" u="none" strike="noStrike" dirty="0">
                          <a:solidFill>
                            <a:srgbClr val="000000"/>
                          </a:solidFill>
                          <a:latin typeface="Verdana"/>
                        </a:rPr>
                        <a:t> </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52"/>
            <a:ext cx="9144000" cy="660390"/>
          </a:xfrm>
        </p:spPr>
        <p:txBody>
          <a:bodyPr/>
          <a:lstStyle/>
          <a:p>
            <a:pPr algn="ctr"/>
            <a:r>
              <a:rPr lang="fr-FR" sz="2200" noProof="0" dirty="0" smtClean="0">
                <a:solidFill>
                  <a:schemeClr val="bg1"/>
                </a:solidFill>
              </a:rPr>
              <a:t>Catégories de risques, risques majeurs et gestion du risque (1)</a:t>
            </a:r>
            <a:endParaRPr lang="fr-FR" sz="2200" noProof="0" dirty="0">
              <a:solidFill>
                <a:schemeClr val="bg1"/>
              </a:solidFill>
            </a:endParaRPr>
          </a:p>
        </p:txBody>
      </p:sp>
      <p:sp>
        <p:nvSpPr>
          <p:cNvPr id="3" name="Slide Number Placeholder 2"/>
          <p:cNvSpPr>
            <a:spLocks noGrp="1"/>
          </p:cNvSpPr>
          <p:nvPr>
            <p:ph type="sldNum" sz="quarter" idx="12"/>
          </p:nvPr>
        </p:nvSpPr>
        <p:spPr/>
        <p:txBody>
          <a:bodyPr/>
          <a:lstStyle/>
          <a:p>
            <a:fld id="{67B52376-05C3-49F6-9F29-C997789D0F0A}" type="slidenum">
              <a:rPr lang="en-GB" smtClean="0"/>
              <a:pPr/>
              <a:t>13</a:t>
            </a:fld>
            <a:endParaRPr lang="en-GB" dirty="0"/>
          </a:p>
        </p:txBody>
      </p:sp>
      <p:graphicFrame>
        <p:nvGraphicFramePr>
          <p:cNvPr id="5" name="Table 4"/>
          <p:cNvGraphicFramePr>
            <a:graphicFrameLocks noGrp="1"/>
          </p:cNvGraphicFramePr>
          <p:nvPr/>
        </p:nvGraphicFramePr>
        <p:xfrm>
          <a:off x="571472" y="1357298"/>
          <a:ext cx="8215371" cy="4929221"/>
        </p:xfrm>
        <a:graphic>
          <a:graphicData uri="http://schemas.openxmlformats.org/drawingml/2006/table">
            <a:tbl>
              <a:tblPr/>
              <a:tblGrid>
                <a:gridCol w="1785950"/>
                <a:gridCol w="3571900"/>
                <a:gridCol w="2857521"/>
              </a:tblGrid>
              <a:tr h="332414">
                <a:tc>
                  <a:txBody>
                    <a:bodyPr/>
                    <a:lstStyle/>
                    <a:p>
                      <a:pPr algn="ctr" fontAlgn="t"/>
                      <a:r>
                        <a:rPr lang="fr-BE" sz="1200" b="1" i="0" u="none" strike="noStrike">
                          <a:solidFill>
                            <a:srgbClr val="000000"/>
                          </a:solidFill>
                          <a:latin typeface="Verdana"/>
                        </a:rPr>
                        <a:t>Catégorie de risques</a:t>
                      </a:r>
                    </a:p>
                  </a:txBody>
                  <a:tcPr marL="7830" marR="7830" marT="783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t"/>
                      <a:r>
                        <a:rPr lang="fr-BE" sz="1200" b="1" i="0" u="none" strike="noStrike">
                          <a:solidFill>
                            <a:srgbClr val="000000"/>
                          </a:solidFill>
                          <a:latin typeface="Verdana"/>
                        </a:rPr>
                        <a:t>Risques majeurs</a:t>
                      </a: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t"/>
                      <a:r>
                        <a:rPr lang="fr-BE" sz="1200" b="1" i="0" u="none" strike="noStrike">
                          <a:solidFill>
                            <a:srgbClr val="000000"/>
                          </a:solidFill>
                          <a:latin typeface="Verdana"/>
                        </a:rPr>
                        <a:t>Suivi du risque</a:t>
                      </a:r>
                    </a:p>
                  </a:txBody>
                  <a:tcPr marL="7830" marR="7830" marT="78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949753">
                <a:tc rowSpan="3">
                  <a:txBody>
                    <a:bodyPr/>
                    <a:lstStyle/>
                    <a:p>
                      <a:pPr algn="ctr" fontAlgn="ctr"/>
                      <a:r>
                        <a:rPr lang="fr-BE" sz="1200" b="1" i="0" u="none" strike="noStrike">
                          <a:solidFill>
                            <a:srgbClr val="000000"/>
                          </a:solidFill>
                          <a:latin typeface="Verdana"/>
                        </a:rPr>
                        <a:t>Gouvernance politique</a:t>
                      </a:r>
                    </a:p>
                  </a:txBody>
                  <a:tcPr marL="7830" marR="7830" marT="783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L'orientation générale de la politique du pays partenaires et la gouvernance politique sortent de leur trajectoire (pour les CBGD) </a:t>
                      </a:r>
                      <a:br>
                        <a:rPr lang="fr-BE" sz="1200" b="0" i="0" u="none" strike="noStrike">
                          <a:solidFill>
                            <a:srgbClr val="000000"/>
                          </a:solidFill>
                          <a:latin typeface="Verdana"/>
                        </a:rPr>
                      </a:br>
                      <a:r>
                        <a:rPr lang="fr-BE" sz="1200" b="0" i="0" u="none" strike="noStrike">
                          <a:solidFill>
                            <a:srgbClr val="000000"/>
                          </a:solidFill>
                          <a:latin typeface="Verdana"/>
                        </a:rPr>
                        <a:t>Précondition relative aux valeurs fondamentales</a:t>
                      </a: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fr-BE" sz="1200" b="0" i="0" u="none" strike="noStrike">
                          <a:solidFill>
                            <a:srgbClr val="000000"/>
                          </a:solidFill>
                          <a:latin typeface="Verdana"/>
                        </a:rPr>
                        <a:t>Suivre régulièrement l'engagement et l'adhésion aux valeurs fondamentales </a:t>
                      </a:r>
                    </a:p>
                  </a:txBody>
                  <a:tcPr marL="7830" marR="7830" marT="78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65380">
                <a:tc vMerge="1">
                  <a:txBody>
                    <a:bodyPr/>
                    <a:lstStyle/>
                    <a:p>
                      <a:endParaRPr lang="fr-BE"/>
                    </a:p>
                  </a:txBody>
                  <a:tcPr/>
                </a:tc>
                <a:tc>
                  <a:txBody>
                    <a:bodyPr/>
                    <a:lstStyle/>
                    <a:p>
                      <a:pPr algn="ctr" fontAlgn="t"/>
                      <a:r>
                        <a:rPr lang="fr-BE" sz="1200" b="0" i="0" u="none" strike="noStrike">
                          <a:solidFill>
                            <a:srgbClr val="000000"/>
                          </a:solidFill>
                          <a:latin typeface="Verdana"/>
                        </a:rPr>
                        <a:t>Déstabilisation politique et sociale</a:t>
                      </a: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t"/>
                      <a:r>
                        <a:rPr lang="fr-BE" sz="1200" b="0" i="0" u="none" strike="noStrike">
                          <a:solidFill>
                            <a:srgbClr val="000000"/>
                          </a:solidFill>
                          <a:latin typeface="Verdana"/>
                        </a:rPr>
                        <a:t>Analyser le risque de déstabilisation politique et sociale</a:t>
                      </a:r>
                    </a:p>
                  </a:txBody>
                  <a:tcPr marL="7830" marR="7830" marT="78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073221">
                <a:tc vMerge="1">
                  <a:txBody>
                    <a:bodyPr/>
                    <a:lstStyle/>
                    <a:p>
                      <a:endParaRPr lang="fr-BE"/>
                    </a:p>
                  </a:txBody>
                  <a:tcPr/>
                </a:tc>
                <a:tc>
                  <a:txBody>
                    <a:bodyPr/>
                    <a:lstStyle/>
                    <a:p>
                      <a:pPr algn="ctr" fontAlgn="t"/>
                      <a:r>
                        <a:rPr lang="fr-BE" sz="1200" b="0" i="0" u="none" strike="noStrike">
                          <a:solidFill>
                            <a:srgbClr val="000000"/>
                          </a:solidFill>
                          <a:latin typeface="Verdana"/>
                        </a:rPr>
                        <a:t>Tensions régionales</a:t>
                      </a:r>
                      <a:br>
                        <a:rPr lang="fr-BE" sz="1200" b="0" i="0" u="none" strike="noStrike">
                          <a:solidFill>
                            <a:srgbClr val="000000"/>
                          </a:solidFill>
                          <a:latin typeface="Verdana"/>
                        </a:rPr>
                      </a:br>
                      <a:r>
                        <a:rPr lang="fr-BE" sz="1200" b="0" i="0" u="none" strike="noStrike">
                          <a:solidFill>
                            <a:srgbClr val="000000"/>
                          </a:solidFill>
                          <a:latin typeface="Verdana"/>
                        </a:rPr>
                        <a:t/>
                      </a:r>
                      <a:br>
                        <a:rPr lang="fr-BE" sz="1200" b="0" i="0" u="none" strike="noStrike">
                          <a:solidFill>
                            <a:srgbClr val="000000"/>
                          </a:solidFill>
                          <a:latin typeface="Verdana"/>
                        </a:rPr>
                      </a:br>
                      <a:r>
                        <a:rPr lang="fr-BE" sz="1200" b="0" i="0" u="none" strike="noStrike">
                          <a:solidFill>
                            <a:srgbClr val="000000"/>
                          </a:solidFill>
                          <a:latin typeface="Verdana"/>
                        </a:rPr>
                        <a:t>Politiques et forces pouvant exacerber les tensions</a:t>
                      </a:r>
                      <a:br>
                        <a:rPr lang="fr-BE" sz="1200" b="0" i="0" u="none" strike="noStrike">
                          <a:solidFill>
                            <a:srgbClr val="000000"/>
                          </a:solidFill>
                          <a:latin typeface="Verdana"/>
                        </a:rPr>
                      </a:br>
                      <a:endParaRPr lang="fr-BE" sz="1200" b="0" i="0" u="none" strike="noStrike">
                        <a:solidFill>
                          <a:srgbClr val="000000"/>
                        </a:solidFill>
                        <a:latin typeface="Verdana"/>
                      </a:endParaRP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Suivre la situation régionale</a:t>
                      </a:r>
                      <a:br>
                        <a:rPr lang="fr-BE" sz="1200" b="0" i="0" u="none" strike="noStrike">
                          <a:solidFill>
                            <a:srgbClr val="000000"/>
                          </a:solidFill>
                          <a:latin typeface="Verdana"/>
                        </a:rPr>
                      </a:br>
                      <a:r>
                        <a:rPr lang="fr-BE" sz="1200" b="0" i="0" u="none" strike="noStrike">
                          <a:solidFill>
                            <a:srgbClr val="000000"/>
                          </a:solidFill>
                          <a:latin typeface="Verdana"/>
                        </a:rPr>
                        <a:t/>
                      </a:r>
                      <a:br>
                        <a:rPr lang="fr-BE" sz="1200" b="0" i="0" u="none" strike="noStrike">
                          <a:solidFill>
                            <a:srgbClr val="000000"/>
                          </a:solidFill>
                          <a:latin typeface="Verdana"/>
                        </a:rPr>
                      </a:br>
                      <a:r>
                        <a:rPr lang="fr-BE" sz="1200" b="0" i="0" u="none" strike="noStrike">
                          <a:solidFill>
                            <a:srgbClr val="000000"/>
                          </a:solidFill>
                          <a:latin typeface="Verdana"/>
                        </a:rPr>
                        <a:t>Analyse des forces émergentes et des politiques pouvant exacerber les tensions</a:t>
                      </a:r>
                    </a:p>
                  </a:txBody>
                  <a:tcPr marL="7830" marR="7830" marT="78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655330">
                <a:tc rowSpan="2">
                  <a:txBody>
                    <a:bodyPr/>
                    <a:lstStyle/>
                    <a:p>
                      <a:pPr algn="ctr" fontAlgn="ctr"/>
                      <a:r>
                        <a:rPr lang="fr-BE" sz="1200" b="1" i="0" u="none" strike="noStrike">
                          <a:solidFill>
                            <a:srgbClr val="000000"/>
                          </a:solidFill>
                          <a:latin typeface="Verdana"/>
                        </a:rPr>
                        <a:t>Macroéconomie</a:t>
                      </a:r>
                    </a:p>
                  </a:txBody>
                  <a:tcPr marL="7830" marR="7830" marT="783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La politique macroéconomique cesse d'être orientée vers la stabilisation</a:t>
                      </a:r>
                      <a:br>
                        <a:rPr lang="fr-BE" sz="1200" b="0" i="0" u="none" strike="noStrike">
                          <a:solidFill>
                            <a:srgbClr val="000000"/>
                          </a:solidFill>
                          <a:latin typeface="Verdana"/>
                        </a:rPr>
                      </a:br>
                      <a:r>
                        <a:rPr lang="fr-BE" sz="1200" b="1" i="0" u="none" strike="noStrike">
                          <a:solidFill>
                            <a:srgbClr val="FF0000"/>
                          </a:solidFill>
                          <a:latin typeface="Verdana"/>
                        </a:rPr>
                        <a:t>Critère d'éligibilité 2</a:t>
                      </a:r>
                      <a:endParaRPr lang="fr-BE" sz="1200" b="0" i="0" u="none" strike="noStrike">
                        <a:solidFill>
                          <a:srgbClr val="000000"/>
                        </a:solidFill>
                        <a:latin typeface="Verdana"/>
                      </a:endParaRP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gn="ctr" fontAlgn="ctr"/>
                      <a:r>
                        <a:rPr lang="fr-BE" sz="1200" b="0" i="0" u="none" strike="noStrike">
                          <a:solidFill>
                            <a:srgbClr val="000000"/>
                          </a:solidFill>
                          <a:latin typeface="Verdana"/>
                        </a:rPr>
                        <a:t>Suivre régulièrement les principaux développements économiques et la politique économique</a:t>
                      </a:r>
                    </a:p>
                  </a:txBody>
                  <a:tcPr marL="7830" marR="7830" marT="783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941">
                <a:tc vMerge="1">
                  <a:txBody>
                    <a:bodyPr/>
                    <a:lstStyle/>
                    <a:p>
                      <a:endParaRPr lang="fr-BE"/>
                    </a:p>
                  </a:txBody>
                  <a:tcPr/>
                </a:tc>
                <a:tc>
                  <a:txBody>
                    <a:bodyPr/>
                    <a:lstStyle/>
                    <a:p>
                      <a:pPr algn="ctr" fontAlgn="t"/>
                      <a:r>
                        <a:rPr lang="fr-BE" sz="1200" b="0" i="0" u="none" strike="noStrike">
                          <a:solidFill>
                            <a:srgbClr val="000000"/>
                          </a:solidFill>
                          <a:latin typeface="Verdana"/>
                        </a:rPr>
                        <a:t>Chocs externes</a:t>
                      </a: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fr-BE"/>
                    </a:p>
                  </a:txBody>
                  <a:tcPr/>
                </a:tc>
              </a:tr>
              <a:tr h="1225182">
                <a:tc>
                  <a:txBody>
                    <a:bodyPr/>
                    <a:lstStyle/>
                    <a:p>
                      <a:pPr algn="ctr" fontAlgn="ctr"/>
                      <a:r>
                        <a:rPr lang="fr-BE" sz="1200" b="1" i="0" u="none" strike="noStrike">
                          <a:solidFill>
                            <a:srgbClr val="000000"/>
                          </a:solidFill>
                          <a:latin typeface="Verdana"/>
                        </a:rPr>
                        <a:t>Developpemental</a:t>
                      </a:r>
                    </a:p>
                  </a:txBody>
                  <a:tcPr marL="7830" marR="7830" marT="783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Les politiques mises en place par le gouvernement ne sont pas poursuivies ou n'atteignent pas leurs résultats attendus</a:t>
                      </a:r>
                      <a:br>
                        <a:rPr lang="fr-BE" sz="1200" b="0" i="0" u="none" strike="noStrike">
                          <a:solidFill>
                            <a:srgbClr val="000000"/>
                          </a:solidFill>
                          <a:latin typeface="Verdana"/>
                        </a:rPr>
                      </a:br>
                      <a:r>
                        <a:rPr lang="fr-BE" sz="1200" b="1" i="0" u="none" strike="noStrike">
                          <a:solidFill>
                            <a:srgbClr val="FF0000"/>
                          </a:solidFill>
                          <a:latin typeface="Verdana"/>
                        </a:rPr>
                        <a:t>Critère d'éligibilité 1</a:t>
                      </a:r>
                      <a:endParaRPr lang="fr-BE" sz="1200" b="0" i="0" u="none" strike="noStrike">
                        <a:solidFill>
                          <a:srgbClr val="000000"/>
                        </a:solidFill>
                        <a:latin typeface="Verdana"/>
                      </a:endParaRPr>
                    </a:p>
                  </a:txBody>
                  <a:tcPr marL="7830" marR="7830" marT="78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dirty="0">
                          <a:solidFill>
                            <a:srgbClr val="000000"/>
                          </a:solidFill>
                          <a:latin typeface="Verdana"/>
                        </a:rPr>
                        <a:t>Identifier principales causes: politique mal configurée, manque d'appropriation des politiques, manque de participation des parties prenantes, capacités insuffisantes</a:t>
                      </a:r>
                    </a:p>
                  </a:txBody>
                  <a:tcPr marL="7830" marR="7830" marT="78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85860"/>
            <a:ext cx="9144000" cy="660390"/>
          </a:xfrm>
        </p:spPr>
        <p:txBody>
          <a:bodyPr/>
          <a:lstStyle/>
          <a:p>
            <a:pPr algn="ctr"/>
            <a:r>
              <a:rPr lang="fr-FR" sz="2200" noProof="0" dirty="0" smtClean="0"/>
              <a:t>Catégories de risques, risques majeurs et gestion du risque (2)</a:t>
            </a:r>
            <a:endParaRPr lang="fr-FR" sz="2200" noProof="0" dirty="0"/>
          </a:p>
        </p:txBody>
      </p:sp>
      <p:sp>
        <p:nvSpPr>
          <p:cNvPr id="3" name="Slide Number Placeholder 2"/>
          <p:cNvSpPr>
            <a:spLocks noGrp="1"/>
          </p:cNvSpPr>
          <p:nvPr>
            <p:ph type="sldNum" sz="quarter" idx="12"/>
          </p:nvPr>
        </p:nvSpPr>
        <p:spPr/>
        <p:txBody>
          <a:bodyPr/>
          <a:lstStyle/>
          <a:p>
            <a:fld id="{67B52376-05C3-49F6-9F29-C997789D0F0A}" type="slidenum">
              <a:rPr lang="en-GB" smtClean="0"/>
              <a:pPr/>
              <a:t>14</a:t>
            </a:fld>
            <a:endParaRPr lang="en-GB" dirty="0"/>
          </a:p>
        </p:txBody>
      </p:sp>
      <p:graphicFrame>
        <p:nvGraphicFramePr>
          <p:cNvPr id="5" name="Table 4"/>
          <p:cNvGraphicFramePr>
            <a:graphicFrameLocks noGrp="1"/>
          </p:cNvGraphicFramePr>
          <p:nvPr/>
        </p:nvGraphicFramePr>
        <p:xfrm>
          <a:off x="642910" y="2285992"/>
          <a:ext cx="7500990" cy="4071966"/>
        </p:xfrm>
        <a:graphic>
          <a:graphicData uri="http://schemas.openxmlformats.org/drawingml/2006/table">
            <a:tbl>
              <a:tblPr/>
              <a:tblGrid>
                <a:gridCol w="1535636"/>
                <a:gridCol w="3366586"/>
                <a:gridCol w="2598768"/>
              </a:tblGrid>
              <a:tr h="418469">
                <a:tc>
                  <a:txBody>
                    <a:bodyPr/>
                    <a:lstStyle/>
                    <a:p>
                      <a:pPr algn="ctr" fontAlgn="t"/>
                      <a:r>
                        <a:rPr lang="fr-BE" sz="1200" b="1" i="0" u="none" strike="noStrike">
                          <a:solidFill>
                            <a:srgbClr val="000000"/>
                          </a:solidFill>
                          <a:latin typeface="Verdana"/>
                        </a:rPr>
                        <a:t>Catégorie de risques</a:t>
                      </a:r>
                    </a:p>
                  </a:txBody>
                  <a:tcPr marL="9000" marR="9000" marT="90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D9C3"/>
                    </a:solidFill>
                  </a:tcPr>
                </a:tc>
                <a:tc>
                  <a:txBody>
                    <a:bodyPr/>
                    <a:lstStyle/>
                    <a:p>
                      <a:pPr algn="ctr" fontAlgn="t"/>
                      <a:r>
                        <a:rPr lang="fr-BE" sz="1200" b="1" i="0" u="none" strike="noStrike">
                          <a:solidFill>
                            <a:srgbClr val="000000"/>
                          </a:solidFill>
                          <a:latin typeface="Verdana"/>
                        </a:rPr>
                        <a:t>Risques majeurs</a:t>
                      </a:r>
                    </a:p>
                  </a:txBody>
                  <a:tcPr marL="9000" marR="9000" marT="9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D9C3"/>
                    </a:solidFill>
                  </a:tcPr>
                </a:tc>
                <a:tc>
                  <a:txBody>
                    <a:bodyPr/>
                    <a:lstStyle/>
                    <a:p>
                      <a:pPr algn="ctr" fontAlgn="t"/>
                      <a:r>
                        <a:rPr lang="fr-BE" sz="1200" b="1" i="0" u="none" strike="noStrike">
                          <a:solidFill>
                            <a:srgbClr val="000000"/>
                          </a:solidFill>
                          <a:latin typeface="Verdana"/>
                        </a:rPr>
                        <a:t>Suivi du risque</a:t>
                      </a:r>
                    </a:p>
                  </a:txBody>
                  <a:tcPr marL="9000" marR="9000" marT="90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D9C3"/>
                    </a:solidFill>
                  </a:tcPr>
                </a:tc>
              </a:tr>
              <a:tr h="1924958">
                <a:tc>
                  <a:txBody>
                    <a:bodyPr/>
                    <a:lstStyle/>
                    <a:p>
                      <a:pPr algn="ctr" fontAlgn="ctr"/>
                      <a:r>
                        <a:rPr lang="fr-BE" sz="1200" b="1" i="0" u="none" strike="noStrike">
                          <a:solidFill>
                            <a:srgbClr val="000000"/>
                          </a:solidFill>
                          <a:latin typeface="Verdana"/>
                        </a:rPr>
                        <a:t>GFP</a:t>
                      </a:r>
                    </a:p>
                  </a:txBody>
                  <a:tcPr marL="9000" marR="9000" marT="90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Faiblesses du cadre réglementaire, des systèmes de validation et de contrôle, peuvent mener à une gestion inappropriée des fonds publics </a:t>
                      </a:r>
                      <a:br>
                        <a:rPr lang="fr-BE" sz="1200" b="0" i="0" u="none" strike="noStrike">
                          <a:solidFill>
                            <a:srgbClr val="000000"/>
                          </a:solidFill>
                          <a:latin typeface="Verdana"/>
                        </a:rPr>
                      </a:br>
                      <a:r>
                        <a:rPr lang="fr-BE" sz="1200" b="1" i="0" u="none" strike="noStrike">
                          <a:solidFill>
                            <a:srgbClr val="FF0000"/>
                          </a:solidFill>
                          <a:latin typeface="Verdana"/>
                        </a:rPr>
                        <a:t>Critères d'éligibilité 3 &amp; 4</a:t>
                      </a:r>
                      <a:endParaRPr lang="fr-BE" sz="1200" b="0" i="0" u="none" strike="noStrike">
                        <a:solidFill>
                          <a:srgbClr val="000000"/>
                        </a:solidFill>
                        <a:latin typeface="Verdana"/>
                      </a:endParaRPr>
                    </a:p>
                  </a:txBody>
                  <a:tcPr marL="9000" marR="9000" marT="9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Evaluer la couverture du budget, les contrôles de l'encaissement des recettes et de l'exécution du budget, les marchés publics et les audits externes. Sur base du PEFA, suivre les mesures de réforme de la GFP qui peuvent remédier (ou pas) aux faiblesses principales. </a:t>
                      </a:r>
                    </a:p>
                  </a:txBody>
                  <a:tcPr marL="9000" marR="9000" marT="90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728539">
                <a:tc>
                  <a:txBody>
                    <a:bodyPr/>
                    <a:lstStyle/>
                    <a:p>
                      <a:pPr algn="ctr" fontAlgn="ctr"/>
                      <a:r>
                        <a:rPr lang="fr-BE" sz="1200" b="1" i="0" u="none" strike="noStrike">
                          <a:solidFill>
                            <a:srgbClr val="000000"/>
                          </a:solidFill>
                          <a:latin typeface="Verdana"/>
                        </a:rPr>
                        <a:t>Corruption et fraude</a:t>
                      </a:r>
                    </a:p>
                  </a:txBody>
                  <a:tcPr marL="9000" marR="9000" marT="90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a:solidFill>
                            <a:srgbClr val="000000"/>
                          </a:solidFill>
                          <a:latin typeface="Verdana"/>
                        </a:rPr>
                        <a:t> Des ressources sont détournées et des abus de pouvoirs donnent lieu à des gains privés </a:t>
                      </a:r>
                    </a:p>
                  </a:txBody>
                  <a:tcPr marL="9000" marR="9000" marT="9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200" b="0" i="0" u="none" strike="noStrike" dirty="0">
                          <a:solidFill>
                            <a:srgbClr val="000000"/>
                          </a:solidFill>
                          <a:latin typeface="Verdana"/>
                        </a:rPr>
                        <a:t>A lier à la GFP et aux risques qui peuvent s'étendre. Se concentrer sur les niveaux perçus de corruption et de fraude, sur le cadre légal et institutionnel ainsi que sur les mesures gouvernementales en réponse et de mise en application des règles.</a:t>
                      </a:r>
                    </a:p>
                  </a:txBody>
                  <a:tcPr marL="9000" marR="9000" marT="90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Évaluation du risque</a:t>
            </a:r>
            <a:endParaRPr lang="fr-FR" noProof="0" dirty="0"/>
          </a:p>
        </p:txBody>
      </p:sp>
      <p:sp>
        <p:nvSpPr>
          <p:cNvPr id="3" name="Content Placeholder 2"/>
          <p:cNvSpPr>
            <a:spLocks noGrp="1"/>
          </p:cNvSpPr>
          <p:nvPr>
            <p:ph idx="1"/>
          </p:nvPr>
        </p:nvSpPr>
        <p:spPr>
          <a:xfrm>
            <a:off x="457200" y="2000240"/>
            <a:ext cx="8229600" cy="4214841"/>
          </a:xfrm>
        </p:spPr>
        <p:txBody>
          <a:bodyPr/>
          <a:lstStyle/>
          <a:p>
            <a:pPr>
              <a:buNone/>
            </a:pPr>
            <a:r>
              <a:rPr lang="fr-FR" sz="1800" i="0" noProof="0" dirty="0" smtClean="0"/>
              <a:t>	</a:t>
            </a:r>
            <a:r>
              <a:rPr lang="fr-FR" sz="1800" i="0" dirty="0" smtClean="0"/>
              <a:t>Fait partie de l’</a:t>
            </a:r>
            <a:r>
              <a:rPr lang="fr-FR" sz="1800" i="0" noProof="0" dirty="0" smtClean="0"/>
              <a:t>identification, la formulation et la mise en œuvre :</a:t>
            </a:r>
          </a:p>
          <a:p>
            <a:pPr>
              <a:buNone/>
            </a:pPr>
            <a:endParaRPr lang="fr-FR" sz="1000" i="0" noProof="0" dirty="0" smtClean="0"/>
          </a:p>
          <a:p>
            <a:pPr>
              <a:buClrTx/>
              <a:buFont typeface="Wingdings" pitchFamily="2" charset="2"/>
              <a:buChar char="§"/>
            </a:pPr>
            <a:r>
              <a:rPr lang="fr-FR" sz="1800" i="0" noProof="0" dirty="0" smtClean="0"/>
              <a:t>Durant l’</a:t>
            </a:r>
            <a:r>
              <a:rPr lang="fr-FR" sz="1800" b="1" i="0" noProof="0" dirty="0" smtClean="0"/>
              <a:t>identification: </a:t>
            </a:r>
            <a:r>
              <a:rPr lang="fr-FR" sz="1800" i="0" noProof="0" dirty="0" smtClean="0"/>
              <a:t>la délégation prépare l’avant-projet de RMF pour les équipes régionales et le siège, </a:t>
            </a:r>
          </a:p>
          <a:p>
            <a:pPr lvl="1">
              <a:buClrTx/>
              <a:buFont typeface="Wingdings" pitchFamily="2" charset="2"/>
              <a:buChar char="ü"/>
            </a:pPr>
            <a:r>
              <a:rPr lang="fr-FR" sz="1600" b="0" noProof="0" dirty="0" smtClean="0"/>
              <a:t>i</a:t>
            </a:r>
            <a:r>
              <a:rPr lang="fr-FR" sz="1600" b="0" i="0" noProof="0" dirty="0" smtClean="0"/>
              <a:t>nclut des mesures d’atténuation</a:t>
            </a:r>
          </a:p>
          <a:p>
            <a:pPr lvl="1">
              <a:buClrTx/>
              <a:buFont typeface="Wingdings" pitchFamily="2" charset="2"/>
              <a:buChar char="ü"/>
            </a:pPr>
            <a:r>
              <a:rPr lang="fr-FR" sz="1600" b="0" noProof="0" dirty="0" smtClean="0"/>
              <a:t>mais pas de notation du risque</a:t>
            </a:r>
            <a:r>
              <a:rPr lang="fr-FR" sz="1600" b="0" i="0" noProof="0" dirty="0" smtClean="0"/>
              <a:t> résiduel</a:t>
            </a:r>
          </a:p>
          <a:p>
            <a:pPr>
              <a:buClrTx/>
              <a:buFont typeface="Wingdings" pitchFamily="2" charset="2"/>
              <a:buChar char="§"/>
            </a:pPr>
            <a:r>
              <a:rPr lang="fr-FR" sz="1800" i="0" noProof="0" dirty="0" smtClean="0"/>
              <a:t>Durant la </a:t>
            </a:r>
            <a:r>
              <a:rPr lang="fr-FR" sz="1800" b="1" i="0" noProof="0" dirty="0" smtClean="0"/>
              <a:t>formulation</a:t>
            </a:r>
            <a:r>
              <a:rPr lang="fr-FR" sz="1800" i="0" noProof="0" dirty="0" smtClean="0"/>
              <a:t>: la délégation révise le CGR pour tenir compte des commentaires des équipes régionales et du siège</a:t>
            </a:r>
          </a:p>
          <a:p>
            <a:pPr lvl="1">
              <a:buClrTx/>
              <a:buFont typeface="Wingdings" pitchFamily="2" charset="2"/>
              <a:buChar char="ü"/>
            </a:pPr>
            <a:r>
              <a:rPr lang="fr-FR" sz="1600" b="0" noProof="0" dirty="0" smtClean="0"/>
              <a:t>La révision est basée sur une analyse plus en profondeur réalisée pour l’évaluation du critère d’éligibilité</a:t>
            </a:r>
          </a:p>
          <a:p>
            <a:pPr lvl="1">
              <a:buClrTx/>
              <a:buFont typeface="Wingdings" pitchFamily="2" charset="2"/>
              <a:buChar char="ü"/>
            </a:pPr>
            <a:r>
              <a:rPr lang="fr-BE" sz="1600" b="0" dirty="0" smtClean="0"/>
              <a:t>Risque politique validé par l’SEAE en consultation avec </a:t>
            </a:r>
            <a:r>
              <a:rPr lang="fr-BE" sz="1600" b="0" dirty="0" err="1" smtClean="0"/>
              <a:t>Dir</a:t>
            </a:r>
            <a:r>
              <a:rPr lang="fr-BE" sz="1600" b="0" dirty="0" smtClean="0"/>
              <a:t>. Géo</a:t>
            </a:r>
            <a:endParaRPr lang="fr-BE" sz="1600" b="0" noProof="0" dirty="0" smtClean="0"/>
          </a:p>
          <a:p>
            <a:pPr lvl="1">
              <a:buClrTx/>
              <a:buFont typeface="Wingdings" pitchFamily="2" charset="2"/>
              <a:buChar char="ü"/>
            </a:pPr>
            <a:r>
              <a:rPr lang="fr-FR" sz="1600" b="0" noProof="0" dirty="0" smtClean="0"/>
              <a:t>Itérations jusqu’à ce que la version finale du CGR soit jointe à la Fiche d’action</a:t>
            </a:r>
          </a:p>
          <a:p>
            <a:pPr>
              <a:buClrTx/>
              <a:buFont typeface="Wingdings" pitchFamily="2" charset="2"/>
              <a:buChar char="§"/>
            </a:pPr>
            <a:r>
              <a:rPr lang="fr-FR" sz="1800" i="0" dirty="0" smtClean="0"/>
              <a:t>Durant </a:t>
            </a:r>
            <a:r>
              <a:rPr lang="fr-FR" sz="1800" b="1" i="0" dirty="0" smtClean="0"/>
              <a:t>la mise en œuvre</a:t>
            </a:r>
            <a:r>
              <a:rPr lang="fr-FR" sz="1800" i="0" dirty="0" smtClean="0"/>
              <a:t>: le CGR est mis à jour régulièrement, au moins une fois par an</a:t>
            </a:r>
          </a:p>
          <a:p>
            <a:pPr>
              <a:buClrTx/>
              <a:buNone/>
            </a:pPr>
            <a:r>
              <a:rPr lang="fr-FR" sz="1800" i="0" noProof="0" dirty="0" smtClean="0"/>
              <a:t>	</a:t>
            </a:r>
          </a:p>
          <a:p>
            <a:pPr>
              <a:buClrTx/>
              <a:buNone/>
            </a:pPr>
            <a:r>
              <a:rPr lang="fr-FR" sz="1800" i="0" noProof="0" dirty="0" smtClean="0"/>
              <a:t>	</a:t>
            </a:r>
          </a:p>
          <a:p>
            <a:pPr>
              <a:buFont typeface="+mj-lt"/>
              <a:buAutoNum type="arabicPeriod"/>
            </a:pPr>
            <a:endParaRPr lang="fr-FR" sz="18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15</a:t>
            </a:fld>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908" y="1142984"/>
            <a:ext cx="9501222" cy="571504"/>
          </a:xfrm>
        </p:spPr>
        <p:txBody>
          <a:bodyPr/>
          <a:lstStyle/>
          <a:p>
            <a:r>
              <a:rPr lang="fr-FR" sz="2000" noProof="0" dirty="0" smtClean="0"/>
              <a:t>Évaluation du niveau de risque: règles de notation du risque</a:t>
            </a:r>
            <a:endParaRPr lang="fr-FR" sz="2000" noProof="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16</a:t>
            </a:fld>
            <a:endParaRPr lang="en-GB" dirty="0"/>
          </a:p>
        </p:txBody>
      </p:sp>
      <p:graphicFrame>
        <p:nvGraphicFramePr>
          <p:cNvPr id="6" name="Table 5"/>
          <p:cNvGraphicFramePr>
            <a:graphicFrameLocks noGrp="1"/>
          </p:cNvGraphicFramePr>
          <p:nvPr/>
        </p:nvGraphicFramePr>
        <p:xfrm>
          <a:off x="1142976" y="1738312"/>
          <a:ext cx="6929486" cy="4591214"/>
        </p:xfrm>
        <a:graphic>
          <a:graphicData uri="http://schemas.openxmlformats.org/drawingml/2006/table">
            <a:tbl>
              <a:tblPr/>
              <a:tblGrid>
                <a:gridCol w="1398910"/>
                <a:gridCol w="2765288"/>
                <a:gridCol w="2765288"/>
              </a:tblGrid>
              <a:tr h="807147">
                <a:tc>
                  <a:txBody>
                    <a:bodyPr/>
                    <a:lstStyle/>
                    <a:p>
                      <a:pPr algn="ctr" fontAlgn="t"/>
                      <a:r>
                        <a:rPr lang="fr-BE" sz="1400" b="1" i="0" u="none" strike="noStrike" dirty="0">
                          <a:solidFill>
                            <a:srgbClr val="000000"/>
                          </a:solidFill>
                          <a:latin typeface="Verdana"/>
                        </a:rPr>
                        <a:t>Niveau de risque</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t"/>
                      <a:r>
                        <a:rPr lang="fr-BE" sz="1400" b="1" i="0" u="none" strike="noStrike">
                          <a:solidFill>
                            <a:srgbClr val="000000"/>
                          </a:solidFill>
                          <a:latin typeface="Verdana"/>
                        </a:rPr>
                        <a:t>Les systèmes et structures institutionnels en place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t"/>
                      <a:r>
                        <a:rPr lang="fr-BE" sz="1400" b="1" i="0" u="none" strike="noStrike">
                          <a:solidFill>
                            <a:srgbClr val="000000"/>
                          </a:solidFill>
                          <a:latin typeface="Verdana"/>
                        </a:rPr>
                        <a:t>Impact sur les objectifs généraux en cas de matérialisation du risque </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704652">
                <a:tc>
                  <a:txBody>
                    <a:bodyPr/>
                    <a:lstStyle/>
                    <a:p>
                      <a:pPr algn="ctr" fontAlgn="ctr"/>
                      <a:r>
                        <a:rPr lang="fr-BE" sz="1400" b="1" i="0" u="none" strike="noStrike">
                          <a:solidFill>
                            <a:srgbClr val="000000"/>
                          </a:solidFill>
                          <a:latin typeface="Verdana"/>
                        </a:rPr>
                        <a:t>Bas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Sont suffisants pour rendre la matérialisation du risque peu probable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Limité</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9959">
                <a:tc>
                  <a:txBody>
                    <a:bodyPr/>
                    <a:lstStyle/>
                    <a:p>
                      <a:pPr algn="ctr" fontAlgn="ctr"/>
                      <a:r>
                        <a:rPr lang="fr-BE" sz="1400" b="1" i="0" u="none" strike="noStrike">
                          <a:solidFill>
                            <a:srgbClr val="000000"/>
                          </a:solidFill>
                          <a:latin typeface="Verdana"/>
                        </a:rPr>
                        <a:t>Modéré</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Devraient permettre d'éviter la réalisation du risque, mais un suivi additionnel est nécessaire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Se limiterait à ce que les objectifs soient réalisés avec retard ou seulement en partie</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58394">
                <a:tc>
                  <a:txBody>
                    <a:bodyPr/>
                    <a:lstStyle/>
                    <a:p>
                      <a:pPr algn="ctr" fontAlgn="ctr"/>
                      <a:r>
                        <a:rPr lang="fr-BE" sz="1400" b="1" i="0" u="none" strike="noStrike">
                          <a:solidFill>
                            <a:srgbClr val="000000"/>
                          </a:solidFill>
                          <a:latin typeface="Verdana"/>
                        </a:rPr>
                        <a:t>Substantiel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Ne sont pas suffisamment robustes pour prévenir le risque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BE" sz="1400" b="0" i="0" u="none" strike="noStrike">
                          <a:solidFill>
                            <a:srgbClr val="000000"/>
                          </a:solidFill>
                          <a:latin typeface="Verdana"/>
                        </a:rPr>
                        <a:t>Perturberait significativement le programme ou la réalisation des objectifs</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58056">
                <a:tc>
                  <a:txBody>
                    <a:bodyPr/>
                    <a:lstStyle/>
                    <a:p>
                      <a:pPr algn="ctr" fontAlgn="ctr"/>
                      <a:r>
                        <a:rPr lang="fr-BE" sz="1400" b="1" i="0" u="none" strike="noStrike">
                          <a:solidFill>
                            <a:srgbClr val="E46D0A"/>
                          </a:solidFill>
                          <a:latin typeface="Verdana"/>
                        </a:rPr>
                        <a:t>Elevé</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400" b="0" i="0" u="none" strike="noStrike" dirty="0">
                          <a:solidFill>
                            <a:srgbClr val="000000"/>
                          </a:solidFill>
                          <a:latin typeface="Verdana"/>
                        </a:rPr>
                        <a:t>Trop </a:t>
                      </a:r>
                      <a:r>
                        <a:rPr lang="fr-BE" sz="1400" b="0" i="0" u="none" strike="noStrike" dirty="0" smtClean="0">
                          <a:solidFill>
                            <a:srgbClr val="000000"/>
                          </a:solidFill>
                          <a:latin typeface="Verdana"/>
                        </a:rPr>
                        <a:t>faibles </a:t>
                      </a:r>
                      <a:r>
                        <a:rPr lang="fr-BE" sz="1400" b="0" i="0" u="none" strike="noStrike" dirty="0">
                          <a:solidFill>
                            <a:srgbClr val="000000"/>
                          </a:solidFill>
                          <a:latin typeface="Verdana"/>
                        </a:rPr>
                        <a:t>pour empêcher la survenance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fr-BE" sz="1400" b="0" i="0" u="none" strike="noStrike" dirty="0">
                          <a:solidFill>
                            <a:srgbClr val="000000"/>
                          </a:solidFill>
                          <a:latin typeface="Verdana"/>
                        </a:rPr>
                        <a:t>Entrainerait le quasi-échec du programme et pourrait détériorer sérieusement l'image et la réputation de la Commission</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t>Qu’est ce </a:t>
            </a:r>
            <a:r>
              <a:rPr lang="fr-BE" i="0" dirty="0" smtClean="0"/>
              <a:t>que la gestion des risques? Cade de gestion des risques?</a:t>
            </a:r>
            <a:endParaRPr lang="en-GB" i="0" dirty="0" smtClean="0"/>
          </a:p>
          <a:p>
            <a:pPr marL="457200" indent="-457200">
              <a:spcBef>
                <a:spcPts val="2400"/>
              </a:spcBef>
              <a:buClrTx/>
              <a:buFont typeface="+mj-lt"/>
              <a:buAutoNum type="arabicPeriod"/>
            </a:pPr>
            <a:r>
              <a:rPr lang="en-GB" b="1" i="0" dirty="0" err="1" smtClean="0"/>
              <a:t>Pourquoi</a:t>
            </a:r>
            <a:r>
              <a:rPr lang="en-GB" b="1" i="0" dirty="0" smtClean="0"/>
              <a:t> </a:t>
            </a:r>
            <a:r>
              <a:rPr lang="en-GB" i="0" dirty="0" smtClean="0"/>
              <a:t>la </a:t>
            </a:r>
            <a:r>
              <a:rPr lang="en-GB" i="0" dirty="0" err="1" smtClean="0"/>
              <a:t>gestion</a:t>
            </a:r>
            <a:r>
              <a:rPr lang="en-GB" i="0" dirty="0" smtClean="0"/>
              <a:t> des </a:t>
            </a:r>
            <a:r>
              <a:rPr lang="en-GB" i="0" dirty="0" err="1" smtClean="0"/>
              <a:t>risques</a:t>
            </a:r>
            <a:r>
              <a:rPr lang="en-GB" i="0" dirty="0" smtClean="0"/>
              <a:t> </a:t>
            </a:r>
            <a:r>
              <a:rPr lang="en-GB" i="0" dirty="0" err="1" smtClean="0"/>
              <a:t>est-elle</a:t>
            </a:r>
            <a:r>
              <a:rPr lang="en-GB" i="0" dirty="0" smtClean="0"/>
              <a:t> </a:t>
            </a:r>
            <a:r>
              <a:rPr lang="en-GB" i="0" dirty="0" err="1" smtClean="0"/>
              <a:t>importante</a:t>
            </a:r>
            <a:r>
              <a:rPr lang="en-GB" i="0" dirty="0" smtClean="0"/>
              <a:t> pour </a:t>
            </a:r>
            <a:r>
              <a:rPr lang="en-GB" i="0" dirty="0" err="1" smtClean="0"/>
              <a:t>l’AB</a:t>
            </a:r>
            <a:r>
              <a:rPr lang="en-GB" i="0" dirty="0" smtClean="0"/>
              <a:t>?</a:t>
            </a:r>
          </a:p>
          <a:p>
            <a:pPr marL="457200" indent="-457200">
              <a:spcBef>
                <a:spcPts val="2400"/>
              </a:spcBef>
              <a:buClrTx/>
              <a:buFont typeface="+mj-lt"/>
              <a:buAutoNum type="arabicPeriod"/>
            </a:pPr>
            <a:r>
              <a:rPr lang="en-GB" b="1" i="0" dirty="0" err="1" smtClean="0"/>
              <a:t>Comment</a:t>
            </a:r>
            <a:r>
              <a:rPr lang="en-GB" i="0" dirty="0" err="1" smtClean="0"/>
              <a:t> identifer, évaluer et gérer les risques?</a:t>
            </a:r>
          </a:p>
          <a:p>
            <a:pPr marL="857250" lvl="1" indent="-457200">
              <a:spcBef>
                <a:spcPts val="600"/>
              </a:spcBef>
              <a:buClrTx/>
              <a:buNone/>
            </a:pPr>
            <a:r>
              <a:rPr lang="en-GB" b="0" dirty="0" smtClean="0">
                <a:ea typeface="+mn-ea"/>
                <a:cs typeface="+mn-cs"/>
              </a:rPr>
              <a:t>3.1	</a:t>
            </a:r>
            <a:r>
              <a:rPr lang="en-GB" b="0" dirty="0" err="1" smtClean="0">
                <a:ea typeface="+mn-ea"/>
                <a:cs typeface="+mn-cs"/>
              </a:rPr>
              <a:t>Catégories</a:t>
            </a:r>
            <a:r>
              <a:rPr lang="en-GB" b="0" dirty="0" smtClean="0">
                <a:ea typeface="+mn-ea"/>
                <a:cs typeface="+mn-cs"/>
              </a:rPr>
              <a:t>, dimensions et </a:t>
            </a:r>
            <a:r>
              <a:rPr lang="en-GB" b="0" dirty="0" err="1" smtClean="0">
                <a:ea typeface="+mn-ea"/>
                <a:cs typeface="+mn-cs"/>
              </a:rPr>
              <a:t>niveaux</a:t>
            </a:r>
            <a:r>
              <a:rPr lang="en-GB" b="0" dirty="0" smtClean="0">
                <a:ea typeface="+mn-ea"/>
                <a:cs typeface="+mn-cs"/>
              </a:rPr>
              <a:t> de </a:t>
            </a:r>
            <a:r>
              <a:rPr lang="en-GB" b="0" dirty="0" err="1" smtClean="0">
                <a:ea typeface="+mn-ea"/>
                <a:cs typeface="+mn-cs"/>
              </a:rPr>
              <a:t>risques</a:t>
            </a:r>
            <a:r>
              <a:rPr lang="en-GB" b="0" dirty="0" smtClean="0">
                <a:ea typeface="+mn-ea"/>
                <a:cs typeface="+mn-cs"/>
              </a:rPr>
              <a:t> </a:t>
            </a:r>
          </a:p>
          <a:p>
            <a:pPr marL="857250" lvl="1" indent="-457200">
              <a:spcBef>
                <a:spcPts val="600"/>
              </a:spcBef>
              <a:buClrTx/>
              <a:buNone/>
            </a:pPr>
            <a:r>
              <a:rPr lang="en-GB" b="0" dirty="0" smtClean="0">
                <a:ea typeface="+mn-ea"/>
                <a:cs typeface="+mn-cs"/>
              </a:rPr>
              <a:t>3.2 </a:t>
            </a:r>
            <a:r>
              <a:rPr lang="en-GB" b="0" dirty="0" smtClean="0">
                <a:solidFill>
                  <a:srgbClr val="C00000"/>
                </a:solidFill>
                <a:ea typeface="+mn-ea"/>
                <a:cs typeface="+mn-cs"/>
              </a:rPr>
              <a:t>Le </a:t>
            </a:r>
            <a:r>
              <a:rPr lang="en-GB" b="0" dirty="0" err="1" smtClean="0">
                <a:solidFill>
                  <a:srgbClr val="C00000"/>
                </a:solidFill>
                <a:ea typeface="+mn-ea"/>
                <a:cs typeface="+mn-cs"/>
              </a:rPr>
              <a:t>modèle</a:t>
            </a:r>
            <a:r>
              <a:rPr lang="en-GB" b="0" dirty="0" smtClean="0">
                <a:solidFill>
                  <a:srgbClr val="C00000"/>
                </a:solidFill>
                <a:ea typeface="+mn-ea"/>
                <a:cs typeface="+mn-cs"/>
              </a:rPr>
              <a:t> du Cadre de </a:t>
            </a:r>
            <a:r>
              <a:rPr lang="en-GB" b="0" dirty="0" err="1" smtClean="0">
                <a:solidFill>
                  <a:srgbClr val="C00000"/>
                </a:solidFill>
                <a:ea typeface="+mn-ea"/>
                <a:cs typeface="+mn-cs"/>
              </a:rPr>
              <a:t>Gestion</a:t>
            </a:r>
            <a:r>
              <a:rPr lang="en-GB" b="0" dirty="0" smtClean="0">
                <a:solidFill>
                  <a:srgbClr val="C00000"/>
                </a:solidFill>
                <a:ea typeface="+mn-ea"/>
                <a:cs typeface="+mn-cs"/>
              </a:rPr>
              <a:t> des </a:t>
            </a:r>
            <a:r>
              <a:rPr lang="en-GB" b="0" dirty="0" err="1" smtClean="0">
                <a:solidFill>
                  <a:srgbClr val="C00000"/>
                </a:solidFill>
                <a:ea typeface="+mn-ea"/>
                <a:cs typeface="+mn-cs"/>
              </a:rPr>
              <a:t>Risques</a:t>
            </a:r>
            <a:endParaRPr lang="en-GB" b="0" dirty="0" smtClean="0">
              <a:solidFill>
                <a:srgbClr val="C00000"/>
              </a:solidFill>
              <a:ea typeface="+mn-ea"/>
              <a:cs typeface="+mn-cs"/>
            </a:endParaRPr>
          </a:p>
          <a:p>
            <a:pPr marL="857250" lvl="1" indent="-457200">
              <a:spcBef>
                <a:spcPts val="600"/>
              </a:spcBef>
              <a:buClrTx/>
              <a:buNone/>
            </a:pPr>
            <a:r>
              <a:rPr lang="en-GB" b="0" dirty="0" smtClean="0">
                <a:ea typeface="+mn-ea"/>
                <a:cs typeface="+mn-cs"/>
              </a:rPr>
              <a:t>3.3	</a:t>
            </a:r>
            <a:r>
              <a:rPr lang="en-GB" b="0" dirty="0" err="1" smtClean="0">
                <a:ea typeface="+mn-ea"/>
                <a:cs typeface="+mn-cs"/>
              </a:rPr>
              <a:t>Réponse</a:t>
            </a:r>
            <a:r>
              <a:rPr lang="en-GB" b="0" dirty="0" smtClean="0">
                <a:ea typeface="+mn-ea"/>
                <a:cs typeface="+mn-cs"/>
              </a:rPr>
              <a:t> au </a:t>
            </a:r>
            <a:r>
              <a:rPr lang="en-GB" b="0" dirty="0" err="1" smtClean="0">
                <a:ea typeface="+mn-ea"/>
                <a:cs typeface="+mn-cs"/>
              </a:rPr>
              <a:t>risque</a:t>
            </a:r>
            <a:r>
              <a:rPr lang="en-GB" b="0" dirty="0" smtClean="0">
                <a:ea typeface="+mn-ea"/>
                <a:cs typeface="+mn-cs"/>
              </a:rPr>
              <a:t> </a:t>
            </a:r>
            <a:r>
              <a:rPr lang="en-GB" b="0" dirty="0" smtClean="0">
                <a:ea typeface="+mn-ea"/>
                <a:cs typeface="+mn-cs"/>
              </a:rPr>
              <a:t>et </a:t>
            </a:r>
            <a:r>
              <a:rPr lang="en-GB" b="0" dirty="0" err="1" smtClean="0">
                <a:ea typeface="+mn-ea"/>
                <a:cs typeface="+mn-cs"/>
              </a:rPr>
              <a:t>systèmes</a:t>
            </a:r>
            <a:r>
              <a:rPr lang="en-GB" b="0" dirty="0" smtClean="0">
                <a:ea typeface="+mn-ea"/>
                <a:cs typeface="+mn-cs"/>
              </a:rPr>
              <a:t> </a:t>
            </a:r>
            <a:r>
              <a:rPr lang="en-GB" b="0" dirty="0" err="1" smtClean="0">
                <a:ea typeface="+mn-ea"/>
                <a:cs typeface="+mn-cs"/>
              </a:rPr>
              <a:t>d’alerte</a:t>
            </a:r>
            <a:r>
              <a:rPr lang="en-GB" b="0" dirty="0" smtClean="0">
                <a:ea typeface="+mn-ea"/>
                <a:cs typeface="+mn-cs"/>
              </a:rPr>
              <a:t> </a:t>
            </a:r>
            <a:r>
              <a:rPr lang="en-GB" b="0" dirty="0" err="1" smtClean="0">
                <a:ea typeface="+mn-ea"/>
                <a:cs typeface="+mn-cs"/>
              </a:rPr>
              <a:t>avancés</a:t>
            </a:r>
            <a:r>
              <a:rPr lang="en-GB" b="0" dirty="0" smtClean="0">
                <a:ea typeface="+mn-ea"/>
                <a:cs typeface="+mn-cs"/>
              </a:rPr>
              <a:t>.</a:t>
            </a:r>
            <a:endParaRPr lang="en-GB" b="0" dirty="0" smtClean="0">
              <a:ea typeface="+mn-ea"/>
              <a:cs typeface="+mn-cs"/>
            </a:endParaRPr>
          </a:p>
          <a:p>
            <a:pPr marL="857250" lvl="1" indent="-457200">
              <a:spcBef>
                <a:spcPts val="600"/>
              </a:spcBef>
              <a:buClrTx/>
              <a:buNone/>
            </a:pPr>
            <a:r>
              <a:rPr lang="en-GB" b="0" dirty="0" smtClean="0">
                <a:ea typeface="+mn-ea"/>
                <a:cs typeface="+mn-cs"/>
              </a:rPr>
              <a:t>3.4	</a:t>
            </a:r>
            <a:r>
              <a:rPr lang="en-GB" b="0" dirty="0" err="1" smtClean="0">
                <a:ea typeface="+mn-ea"/>
                <a:cs typeface="+mn-cs"/>
              </a:rPr>
              <a:t>Suivi</a:t>
            </a:r>
            <a:r>
              <a:rPr lang="en-GB" b="0" dirty="0" smtClean="0">
                <a:ea typeface="+mn-ea"/>
                <a:cs typeface="+mn-cs"/>
              </a:rPr>
              <a:t> et reportage des </a:t>
            </a:r>
            <a:r>
              <a:rPr lang="en-GB" b="0" dirty="0" err="1" smtClean="0">
                <a:ea typeface="+mn-ea"/>
                <a:cs typeface="+mn-cs"/>
              </a:rPr>
              <a:t>risques</a:t>
            </a:r>
            <a:endParaRPr lang="en-GB" b="0" dirty="0" smtClean="0">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Questionnaire portant sur le risque</a:t>
            </a:r>
            <a:endParaRPr lang="fr-FR" noProof="0" dirty="0"/>
          </a:p>
        </p:txBody>
      </p:sp>
      <p:sp>
        <p:nvSpPr>
          <p:cNvPr id="3" name="Content Placeholder 2"/>
          <p:cNvSpPr>
            <a:spLocks noGrp="1"/>
          </p:cNvSpPr>
          <p:nvPr>
            <p:ph idx="1"/>
          </p:nvPr>
        </p:nvSpPr>
        <p:spPr>
          <a:xfrm>
            <a:off x="467544" y="1700808"/>
            <a:ext cx="8229600" cy="4500594"/>
          </a:xfrm>
        </p:spPr>
        <p:txBody>
          <a:bodyPr/>
          <a:lstStyle/>
          <a:p>
            <a:pPr>
              <a:buNone/>
            </a:pPr>
            <a:r>
              <a:rPr lang="fr-FR" sz="1800" i="0" noProof="0" dirty="0" smtClean="0"/>
              <a:t>			</a:t>
            </a:r>
          </a:p>
          <a:p>
            <a:pPr>
              <a:buClrTx/>
              <a:buFont typeface="Wingdings" pitchFamily="2" charset="2"/>
              <a:buChar char="§"/>
            </a:pPr>
            <a:r>
              <a:rPr lang="fr-FR" sz="1800" i="0" noProof="0" dirty="0" smtClean="0"/>
              <a:t>Voir fichier Excel joint en annexe 7 des lignes directrices</a:t>
            </a:r>
          </a:p>
          <a:p>
            <a:pPr>
              <a:buClrTx/>
              <a:buFont typeface="Wingdings" pitchFamily="2" charset="2"/>
              <a:buChar char="§"/>
            </a:pPr>
            <a:r>
              <a:rPr lang="fr-FR" sz="1800" i="0" noProof="0" dirty="0" smtClean="0"/>
              <a:t>Est conçu pour guider l’identification du risque</a:t>
            </a:r>
          </a:p>
          <a:p>
            <a:pPr>
              <a:buClrTx/>
              <a:buFont typeface="Wingdings" pitchFamily="2" charset="2"/>
              <a:buChar char="§"/>
            </a:pPr>
            <a:r>
              <a:rPr lang="fr-FR" sz="1800" i="0" noProof="0" dirty="0" smtClean="0"/>
              <a:t>Pour chaque question</a:t>
            </a:r>
          </a:p>
          <a:p>
            <a:pPr lvl="1">
              <a:buClrTx/>
              <a:buFont typeface="Wingdings" pitchFamily="2" charset="2"/>
              <a:buChar char="ü"/>
            </a:pPr>
            <a:r>
              <a:rPr lang="fr-FR" sz="1600" b="0" noProof="0" dirty="0" smtClean="0"/>
              <a:t>Apporter une notation du risque en fonction des règles de notation mentionnées ci-dessus,</a:t>
            </a:r>
          </a:p>
          <a:p>
            <a:pPr lvl="1">
              <a:buClrTx/>
              <a:buFont typeface="Wingdings" pitchFamily="2" charset="2"/>
              <a:buChar char="ü"/>
            </a:pPr>
            <a:r>
              <a:rPr lang="fr-FR" sz="1600" b="0" i="0" noProof="0" dirty="0" smtClean="0"/>
              <a:t>Justifier avec un bref commentaire circonstancié</a:t>
            </a:r>
          </a:p>
          <a:p>
            <a:pPr>
              <a:buClrTx/>
              <a:buFont typeface="Wingdings" pitchFamily="2" charset="2"/>
              <a:buChar char="§"/>
            </a:pPr>
            <a:r>
              <a:rPr lang="fr-FR" sz="1800" i="0" noProof="0" dirty="0" smtClean="0"/>
              <a:t>L’agrégation des scores est réalisée automatiquement pour chaque dimension de risque</a:t>
            </a:r>
          </a:p>
          <a:p>
            <a:pPr>
              <a:buClrTx/>
              <a:buFont typeface="Wingdings" pitchFamily="2" charset="2"/>
              <a:buChar char="§"/>
            </a:pPr>
            <a:endParaRPr lang="fr-FR" sz="1000" i="0" noProof="0" dirty="0" smtClean="0"/>
          </a:p>
          <a:p>
            <a:pPr>
              <a:buClrTx/>
              <a:buNone/>
            </a:pPr>
            <a:r>
              <a:rPr lang="fr-FR" sz="2000" i="0" noProof="0" dirty="0" smtClean="0"/>
              <a:t>Ce qu’il faut retenir:</a:t>
            </a:r>
          </a:p>
          <a:p>
            <a:pPr>
              <a:buClrTx/>
              <a:buFont typeface="Wingdings" pitchFamily="2" charset="2"/>
              <a:buChar char="§"/>
            </a:pPr>
            <a:r>
              <a:rPr lang="fr-FR" sz="1600" i="0" noProof="0" dirty="0" smtClean="0"/>
              <a:t>Les notations saisissent la probabilité et l’impact à l’égard des </a:t>
            </a:r>
            <a:r>
              <a:rPr lang="fr-FR" sz="1600" b="1" i="0" noProof="0" dirty="0" smtClean="0"/>
              <a:t>objectifs généraux</a:t>
            </a:r>
          </a:p>
          <a:p>
            <a:pPr>
              <a:buClrTx/>
              <a:buFont typeface="Wingdings" pitchFamily="2" charset="2"/>
              <a:buChar char="§"/>
            </a:pPr>
            <a:r>
              <a:rPr lang="fr-FR" sz="1600" i="0" noProof="0" dirty="0" smtClean="0"/>
              <a:t>L’évaluation du risque est </a:t>
            </a:r>
            <a:r>
              <a:rPr lang="fr-FR" sz="1600" b="1" i="0" noProof="0" dirty="0" smtClean="0"/>
              <a:t>anticipatrice </a:t>
            </a:r>
            <a:r>
              <a:rPr lang="fr-FR" sz="1600" i="0" noProof="0" dirty="0" smtClean="0"/>
              <a:t>couvrant l’ensemble de la période du contrat</a:t>
            </a:r>
          </a:p>
          <a:p>
            <a:pPr>
              <a:buClrTx/>
              <a:buFont typeface="Wingdings" pitchFamily="2" charset="2"/>
              <a:buChar char="§"/>
            </a:pPr>
            <a:r>
              <a:rPr lang="fr-FR" sz="1600" i="0" noProof="0" dirty="0" smtClean="0"/>
              <a:t>Il s’agit d’un document interne qui n’est pas réalisé conjointement avec le pays partenaire</a:t>
            </a:r>
          </a:p>
          <a:p>
            <a:pPr>
              <a:buFont typeface="+mj-lt"/>
              <a:buAutoNum type="arabicPeriod"/>
            </a:pPr>
            <a:endParaRPr lang="fr-FR" sz="18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miter lim="800000"/>
            <a:headEnd/>
            <a:tailEnd/>
          </a:ln>
        </p:spPr>
        <p:txBody>
          <a:bodyPr/>
          <a:lstStyle/>
          <a:p>
            <a:fld id="{1AC5AF02-DA0A-4A85-89D4-06492908FF78}" type="slidenum">
              <a:rPr lang="en-GB" smtClean="0"/>
              <a:pPr/>
              <a:t>19</a:t>
            </a:fld>
            <a:endParaRPr lang="en-GB" smtClean="0"/>
          </a:p>
        </p:txBody>
      </p:sp>
      <p:sp>
        <p:nvSpPr>
          <p:cNvPr id="20483" name="Rectangle 2"/>
          <p:cNvSpPr>
            <a:spLocks noGrp="1" noChangeArrowheads="1"/>
          </p:cNvSpPr>
          <p:nvPr>
            <p:ph type="title"/>
          </p:nvPr>
        </p:nvSpPr>
        <p:spPr>
          <a:xfrm>
            <a:off x="0" y="1341438"/>
            <a:ext cx="8229600" cy="936625"/>
          </a:xfrm>
        </p:spPr>
        <p:txBody>
          <a:bodyPr/>
          <a:lstStyle/>
          <a:p>
            <a:pPr indent="0" eaLnBrk="1" hangingPunct="1"/>
            <a:r>
              <a:rPr lang="fr-BE" dirty="0" smtClean="0"/>
              <a:t>Questionnaire sur les risques</a:t>
            </a:r>
            <a:endParaRPr lang="en-GB" dirty="0" smtClean="0"/>
          </a:p>
        </p:txBody>
      </p:sp>
      <p:pic>
        <p:nvPicPr>
          <p:cNvPr id="20484" name="Picture 5"/>
          <p:cNvPicPr>
            <a:picLocks noChangeAspect="1" noChangeArrowheads="1"/>
          </p:cNvPicPr>
          <p:nvPr/>
        </p:nvPicPr>
        <p:blipFill>
          <a:blip r:embed="rId2" cstate="print"/>
          <a:srcRect/>
          <a:stretch>
            <a:fillRect/>
          </a:stretch>
        </p:blipFill>
        <p:spPr bwMode="auto">
          <a:xfrm>
            <a:off x="136525" y="2276475"/>
            <a:ext cx="8877300" cy="3632200"/>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solidFill>
                  <a:srgbClr val="C00000"/>
                </a:solidFill>
              </a:rPr>
              <a:t>Qu’est ce que </a:t>
            </a:r>
            <a:r>
              <a:rPr lang="fr-BE" i="0" dirty="0" smtClean="0">
                <a:solidFill>
                  <a:srgbClr val="C00000"/>
                </a:solidFill>
              </a:rPr>
              <a:t>la gestion des risques</a:t>
            </a:r>
            <a:r>
              <a:rPr lang="fr-BE" i="0" dirty="0" smtClean="0">
                <a:solidFill>
                  <a:srgbClr val="C00000"/>
                </a:solidFill>
              </a:rPr>
              <a:t>? Cade de gestion des risques?</a:t>
            </a:r>
            <a:endParaRPr lang="en-GB" i="0" dirty="0" smtClean="0">
              <a:solidFill>
                <a:srgbClr val="C00000"/>
              </a:solidFill>
            </a:endParaRPr>
          </a:p>
          <a:p>
            <a:pPr marL="457200" indent="-457200">
              <a:spcBef>
                <a:spcPts val="2400"/>
              </a:spcBef>
              <a:buClrTx/>
              <a:buFont typeface="+mj-lt"/>
              <a:buAutoNum type="arabicPeriod"/>
            </a:pPr>
            <a:r>
              <a:rPr lang="en-GB" b="1" i="0" dirty="0" err="1" smtClean="0"/>
              <a:t>Pourquoi</a:t>
            </a:r>
            <a:r>
              <a:rPr lang="en-GB" b="1" i="0" dirty="0" smtClean="0"/>
              <a:t> </a:t>
            </a:r>
            <a:r>
              <a:rPr lang="en-GB" i="0" dirty="0" smtClean="0"/>
              <a:t>la </a:t>
            </a:r>
            <a:r>
              <a:rPr lang="en-GB" i="0" dirty="0" err="1" smtClean="0"/>
              <a:t>gestion</a:t>
            </a:r>
            <a:r>
              <a:rPr lang="en-GB" i="0" dirty="0" smtClean="0"/>
              <a:t> des </a:t>
            </a:r>
            <a:r>
              <a:rPr lang="en-GB" i="0" dirty="0" err="1" smtClean="0"/>
              <a:t>risques</a:t>
            </a:r>
            <a:r>
              <a:rPr lang="en-GB" i="0" dirty="0" smtClean="0"/>
              <a:t> </a:t>
            </a:r>
            <a:r>
              <a:rPr lang="en-GB" i="0" dirty="0" err="1" smtClean="0"/>
              <a:t>est-elle</a:t>
            </a:r>
            <a:r>
              <a:rPr lang="en-GB" i="0" dirty="0" smtClean="0"/>
              <a:t> </a:t>
            </a:r>
            <a:r>
              <a:rPr lang="en-GB" i="0" dirty="0" err="1" smtClean="0"/>
              <a:t>importante</a:t>
            </a:r>
            <a:r>
              <a:rPr lang="en-GB" i="0" dirty="0" smtClean="0"/>
              <a:t> pour </a:t>
            </a:r>
            <a:r>
              <a:rPr lang="en-GB" i="0" dirty="0" err="1" smtClean="0"/>
              <a:t>l’AB</a:t>
            </a:r>
            <a:r>
              <a:rPr lang="en-GB" i="0" dirty="0" smtClean="0"/>
              <a:t>?</a:t>
            </a:r>
            <a:endParaRPr lang="en-GB" i="0" dirty="0" smtClean="0"/>
          </a:p>
          <a:p>
            <a:pPr marL="457200" indent="-457200">
              <a:spcBef>
                <a:spcPts val="2400"/>
              </a:spcBef>
              <a:buClrTx/>
              <a:buFont typeface="+mj-lt"/>
              <a:buAutoNum type="arabicPeriod"/>
            </a:pPr>
            <a:r>
              <a:rPr lang="en-GB" b="1" i="0" dirty="0" smtClean="0"/>
              <a:t>Comment</a:t>
            </a:r>
            <a:r>
              <a:rPr lang="en-GB" i="0" dirty="0" smtClean="0"/>
              <a:t> </a:t>
            </a:r>
            <a:r>
              <a:rPr lang="en-GB" i="0" dirty="0" err="1" smtClean="0"/>
              <a:t>identifer</a:t>
            </a:r>
            <a:r>
              <a:rPr lang="en-GB" i="0" dirty="0" smtClean="0"/>
              <a:t>, </a:t>
            </a:r>
            <a:r>
              <a:rPr lang="en-GB" i="0" dirty="0" err="1" smtClean="0"/>
              <a:t>évaluer</a:t>
            </a:r>
            <a:r>
              <a:rPr lang="en-GB" i="0" dirty="0" smtClean="0"/>
              <a:t> et </a:t>
            </a:r>
            <a:r>
              <a:rPr lang="en-GB" i="0" dirty="0" err="1" smtClean="0"/>
              <a:t>gérer</a:t>
            </a:r>
            <a:r>
              <a:rPr lang="en-GB" i="0" dirty="0" smtClean="0"/>
              <a:t> les </a:t>
            </a:r>
            <a:r>
              <a:rPr lang="en-GB" i="0" dirty="0" err="1" smtClean="0"/>
              <a:t>risques</a:t>
            </a:r>
            <a:r>
              <a:rPr lang="en-GB" i="0" dirty="0" smtClean="0"/>
              <a:t>?</a:t>
            </a:r>
            <a:endParaRPr lang="en-GB" i="0" dirty="0" smtClean="0"/>
          </a:p>
          <a:p>
            <a:pPr marL="857250" lvl="1" indent="-457200">
              <a:spcBef>
                <a:spcPts val="600"/>
              </a:spcBef>
              <a:buClrTx/>
              <a:buNone/>
            </a:pPr>
            <a:r>
              <a:rPr lang="en-GB" b="0" dirty="0" smtClean="0">
                <a:ea typeface="+mn-ea"/>
                <a:cs typeface="+mn-cs"/>
              </a:rPr>
              <a:t>3.1	</a:t>
            </a:r>
            <a:r>
              <a:rPr lang="en-GB" b="0" dirty="0" err="1" smtClean="0">
                <a:ea typeface="+mn-ea"/>
                <a:cs typeface="+mn-cs"/>
              </a:rPr>
              <a:t>C</a:t>
            </a:r>
            <a:r>
              <a:rPr lang="en-GB" b="0" dirty="0" err="1" smtClean="0">
                <a:ea typeface="+mn-ea"/>
                <a:cs typeface="+mn-cs"/>
              </a:rPr>
              <a:t>atégories</a:t>
            </a:r>
            <a:r>
              <a:rPr lang="en-GB" b="0" dirty="0" smtClean="0">
                <a:ea typeface="+mn-ea"/>
                <a:cs typeface="+mn-cs"/>
              </a:rPr>
              <a:t>, dimensions </a:t>
            </a:r>
            <a:r>
              <a:rPr lang="en-GB" b="0" dirty="0" smtClean="0">
                <a:ea typeface="+mn-ea"/>
                <a:cs typeface="+mn-cs"/>
              </a:rPr>
              <a:t>et </a:t>
            </a:r>
            <a:r>
              <a:rPr lang="en-GB" b="0" dirty="0" err="1" smtClean="0">
                <a:ea typeface="+mn-ea"/>
                <a:cs typeface="+mn-cs"/>
              </a:rPr>
              <a:t>niveaux</a:t>
            </a:r>
            <a:r>
              <a:rPr lang="en-GB" b="0" dirty="0" smtClean="0">
                <a:ea typeface="+mn-ea"/>
                <a:cs typeface="+mn-cs"/>
              </a:rPr>
              <a:t> de </a:t>
            </a:r>
            <a:r>
              <a:rPr lang="en-GB" b="0" dirty="0" err="1" smtClean="0">
                <a:ea typeface="+mn-ea"/>
                <a:cs typeface="+mn-cs"/>
              </a:rPr>
              <a:t>risques</a:t>
            </a:r>
            <a:r>
              <a:rPr lang="en-GB" b="0" dirty="0" smtClean="0">
                <a:ea typeface="+mn-ea"/>
                <a:cs typeface="+mn-cs"/>
              </a:rPr>
              <a:t> </a:t>
            </a:r>
            <a:endParaRPr lang="en-GB" b="0" dirty="0" smtClean="0">
              <a:ea typeface="+mn-ea"/>
              <a:cs typeface="+mn-cs"/>
            </a:endParaRPr>
          </a:p>
          <a:p>
            <a:pPr marL="857250" lvl="1" indent="-457200">
              <a:spcBef>
                <a:spcPts val="600"/>
              </a:spcBef>
              <a:buClrTx/>
              <a:buNone/>
            </a:pPr>
            <a:r>
              <a:rPr lang="en-GB" b="0" dirty="0" smtClean="0">
                <a:ea typeface="+mn-ea"/>
                <a:cs typeface="+mn-cs"/>
              </a:rPr>
              <a:t>3.2 Le </a:t>
            </a:r>
            <a:r>
              <a:rPr lang="en-GB" b="0" dirty="0" err="1" smtClean="0">
                <a:ea typeface="+mn-ea"/>
                <a:cs typeface="+mn-cs"/>
              </a:rPr>
              <a:t>modèle</a:t>
            </a:r>
            <a:r>
              <a:rPr lang="en-GB" b="0" dirty="0" smtClean="0">
                <a:ea typeface="+mn-ea"/>
                <a:cs typeface="+mn-cs"/>
              </a:rPr>
              <a:t> du Cadre de </a:t>
            </a:r>
            <a:r>
              <a:rPr lang="en-GB" b="0" dirty="0" err="1" smtClean="0">
                <a:ea typeface="+mn-ea"/>
                <a:cs typeface="+mn-cs"/>
              </a:rPr>
              <a:t>Gestion</a:t>
            </a:r>
            <a:r>
              <a:rPr lang="en-GB" b="0" dirty="0" smtClean="0">
                <a:ea typeface="+mn-ea"/>
                <a:cs typeface="+mn-cs"/>
              </a:rPr>
              <a:t> des </a:t>
            </a:r>
            <a:r>
              <a:rPr lang="en-GB" b="0" dirty="0" err="1" smtClean="0">
                <a:ea typeface="+mn-ea"/>
                <a:cs typeface="+mn-cs"/>
              </a:rPr>
              <a:t>Risques</a:t>
            </a:r>
            <a:endParaRPr lang="en-GB" b="0" dirty="0" smtClean="0">
              <a:ea typeface="+mn-ea"/>
              <a:cs typeface="+mn-cs"/>
            </a:endParaRPr>
          </a:p>
          <a:p>
            <a:pPr marL="857250" lvl="1" indent="-457200">
              <a:spcBef>
                <a:spcPts val="600"/>
              </a:spcBef>
              <a:buClrTx/>
              <a:buNone/>
            </a:pPr>
            <a:r>
              <a:rPr lang="en-GB" b="0" dirty="0" smtClean="0">
                <a:ea typeface="+mn-ea"/>
                <a:cs typeface="+mn-cs"/>
              </a:rPr>
              <a:t>3.3	</a:t>
            </a:r>
            <a:r>
              <a:rPr lang="en-GB" b="0" dirty="0" err="1" smtClean="0">
                <a:ea typeface="+mn-ea"/>
                <a:cs typeface="+mn-cs"/>
              </a:rPr>
              <a:t>Réponse</a:t>
            </a:r>
            <a:r>
              <a:rPr lang="en-GB" b="0" dirty="0" smtClean="0">
                <a:ea typeface="+mn-ea"/>
                <a:cs typeface="+mn-cs"/>
              </a:rPr>
              <a:t> au </a:t>
            </a:r>
            <a:r>
              <a:rPr lang="en-GB" b="0" dirty="0" err="1" smtClean="0">
                <a:ea typeface="+mn-ea"/>
                <a:cs typeface="+mn-cs"/>
              </a:rPr>
              <a:t>risque</a:t>
            </a:r>
            <a:r>
              <a:rPr lang="en-GB" b="0" dirty="0" smtClean="0">
                <a:ea typeface="+mn-ea"/>
                <a:cs typeface="+mn-cs"/>
              </a:rPr>
              <a:t> </a:t>
            </a:r>
            <a:r>
              <a:rPr lang="en-GB" b="0" dirty="0" smtClean="0">
                <a:ea typeface="+mn-ea"/>
                <a:cs typeface="+mn-cs"/>
              </a:rPr>
              <a:t>et </a:t>
            </a:r>
            <a:r>
              <a:rPr lang="en-GB" b="0" dirty="0" err="1" smtClean="0">
                <a:ea typeface="+mn-ea"/>
                <a:cs typeface="+mn-cs"/>
              </a:rPr>
              <a:t>systèmes</a:t>
            </a:r>
            <a:r>
              <a:rPr lang="en-GB" b="0" dirty="0" smtClean="0">
                <a:ea typeface="+mn-ea"/>
                <a:cs typeface="+mn-cs"/>
              </a:rPr>
              <a:t> </a:t>
            </a:r>
            <a:r>
              <a:rPr lang="en-GB" b="0" dirty="0" err="1" smtClean="0">
                <a:ea typeface="+mn-ea"/>
                <a:cs typeface="+mn-cs"/>
              </a:rPr>
              <a:t>d’alerte</a:t>
            </a:r>
            <a:r>
              <a:rPr lang="en-GB" b="0" dirty="0" smtClean="0">
                <a:ea typeface="+mn-ea"/>
                <a:cs typeface="+mn-cs"/>
              </a:rPr>
              <a:t> </a:t>
            </a:r>
            <a:r>
              <a:rPr lang="en-GB" b="0" dirty="0" err="1" smtClean="0">
                <a:ea typeface="+mn-ea"/>
                <a:cs typeface="+mn-cs"/>
              </a:rPr>
              <a:t>avancés</a:t>
            </a:r>
            <a:r>
              <a:rPr lang="en-GB" b="0" dirty="0" smtClean="0">
                <a:ea typeface="+mn-ea"/>
                <a:cs typeface="+mn-cs"/>
              </a:rPr>
              <a:t>.</a:t>
            </a:r>
            <a:endParaRPr lang="en-GB" b="0" dirty="0" smtClean="0">
              <a:ea typeface="+mn-ea"/>
              <a:cs typeface="+mn-cs"/>
            </a:endParaRPr>
          </a:p>
          <a:p>
            <a:pPr marL="857250" lvl="1" indent="-457200">
              <a:spcBef>
                <a:spcPts val="600"/>
              </a:spcBef>
              <a:buClrTx/>
              <a:buNone/>
            </a:pPr>
            <a:r>
              <a:rPr lang="en-GB" b="0" dirty="0" smtClean="0">
                <a:ea typeface="+mn-ea"/>
                <a:cs typeface="+mn-cs"/>
              </a:rPr>
              <a:t>3.4	</a:t>
            </a:r>
            <a:r>
              <a:rPr lang="en-GB" b="0" dirty="0" err="1" smtClean="0">
                <a:ea typeface="+mn-ea"/>
                <a:cs typeface="+mn-cs"/>
              </a:rPr>
              <a:t>Suivi</a:t>
            </a:r>
            <a:r>
              <a:rPr lang="en-GB" b="0" dirty="0" smtClean="0">
                <a:ea typeface="+mn-ea"/>
                <a:cs typeface="+mn-cs"/>
              </a:rPr>
              <a:t> et reportage des </a:t>
            </a:r>
            <a:r>
              <a:rPr lang="en-GB" b="0" dirty="0" err="1" smtClean="0">
                <a:ea typeface="+mn-ea"/>
                <a:cs typeface="+mn-cs"/>
              </a:rPr>
              <a:t>risques</a:t>
            </a:r>
            <a:endParaRPr lang="en-GB" b="0" dirty="0" smtClean="0">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Le registre </a:t>
            </a:r>
            <a:r>
              <a:rPr lang="fr-FR" noProof="0" dirty="0" smtClean="0"/>
              <a:t>des risques</a:t>
            </a:r>
            <a:endParaRPr lang="fr-FR" noProof="0" dirty="0"/>
          </a:p>
        </p:txBody>
      </p:sp>
      <p:sp>
        <p:nvSpPr>
          <p:cNvPr id="3" name="Content Placeholder 2"/>
          <p:cNvSpPr>
            <a:spLocks noGrp="1"/>
          </p:cNvSpPr>
          <p:nvPr>
            <p:ph idx="1"/>
          </p:nvPr>
        </p:nvSpPr>
        <p:spPr>
          <a:xfrm>
            <a:off x="251520" y="1628800"/>
            <a:ext cx="8712968" cy="4500594"/>
          </a:xfrm>
        </p:spPr>
        <p:txBody>
          <a:bodyPr/>
          <a:lstStyle/>
          <a:p>
            <a:pPr>
              <a:buNone/>
            </a:pPr>
            <a:r>
              <a:rPr lang="fr-FR" sz="1800" i="0" noProof="0" dirty="0" smtClean="0"/>
              <a:t>			</a:t>
            </a:r>
          </a:p>
          <a:p>
            <a:pPr>
              <a:buClrTx/>
              <a:buNone/>
            </a:pPr>
            <a:r>
              <a:rPr lang="fr-FR" sz="1800" i="0" noProof="0" dirty="0" smtClean="0"/>
              <a:t>Cf. onglet </a:t>
            </a:r>
            <a:r>
              <a:rPr lang="fr-FR" sz="1800" i="0" noProof="0" dirty="0" smtClean="0">
                <a:latin typeface="Calibri"/>
              </a:rPr>
              <a:t>«</a:t>
            </a:r>
            <a:r>
              <a:rPr lang="fr-FR" sz="1800" i="0" noProof="0" dirty="0" smtClean="0"/>
              <a:t>Registre</a:t>
            </a:r>
            <a:r>
              <a:rPr lang="fr-FR" sz="1800" i="0" noProof="0" dirty="0" smtClean="0">
                <a:latin typeface="Calibri"/>
              </a:rPr>
              <a:t>»</a:t>
            </a:r>
            <a:r>
              <a:rPr lang="fr-FR" sz="1800" i="0" noProof="0" dirty="0" smtClean="0"/>
              <a:t> dans fichier Excel </a:t>
            </a:r>
          </a:p>
          <a:p>
            <a:pPr>
              <a:buClrTx/>
              <a:buNone/>
            </a:pPr>
            <a:endParaRPr lang="fr-FR" sz="1000" i="0" noProof="0" dirty="0" smtClean="0"/>
          </a:p>
          <a:p>
            <a:pPr>
              <a:buClrTx/>
              <a:buFont typeface="Wingdings" pitchFamily="2" charset="2"/>
              <a:buChar char="§"/>
            </a:pPr>
            <a:r>
              <a:rPr lang="fr-FR" sz="1800" b="1" i="0" noProof="0" dirty="0" smtClean="0"/>
              <a:t>Résume</a:t>
            </a:r>
            <a:r>
              <a:rPr lang="fr-FR" sz="1800" i="0" noProof="0" dirty="0" smtClean="0"/>
              <a:t> la notation et le niveau de risque pour chaque </a:t>
            </a:r>
            <a:r>
              <a:rPr lang="fr-FR" sz="1800" b="1" i="0" noProof="0" dirty="0" smtClean="0"/>
              <a:t>dimension du risque </a:t>
            </a:r>
            <a:r>
              <a:rPr lang="fr-FR" sz="1800" i="0" noProof="0" dirty="0" smtClean="0"/>
              <a:t>tel qu’identifié dans le questionnaire</a:t>
            </a:r>
          </a:p>
          <a:p>
            <a:pPr>
              <a:buClrTx/>
              <a:buFont typeface="Wingdings" pitchFamily="2" charset="2"/>
              <a:buChar char="§"/>
            </a:pPr>
            <a:endParaRPr lang="fr-FR" sz="1800" i="0" noProof="0" dirty="0" smtClean="0"/>
          </a:p>
          <a:p>
            <a:pPr>
              <a:buClrTx/>
              <a:buFont typeface="Wingdings" pitchFamily="2" charset="2"/>
              <a:buChar char="§"/>
            </a:pPr>
            <a:r>
              <a:rPr lang="fr-FR" sz="1800" i="0" noProof="0" dirty="0" smtClean="0"/>
              <a:t>Offre une </a:t>
            </a:r>
            <a:r>
              <a:rPr lang="fr-FR" sz="1800" b="1" i="0" noProof="0" dirty="0" smtClean="0"/>
              <a:t>notation moyenne </a:t>
            </a:r>
            <a:r>
              <a:rPr lang="fr-FR" sz="1800" i="0" noProof="0" dirty="0" smtClean="0"/>
              <a:t>et un score pour chaque </a:t>
            </a:r>
            <a:r>
              <a:rPr lang="fr-FR" sz="1800" b="1" i="0" noProof="0" dirty="0" smtClean="0"/>
              <a:t>catégorie de risque</a:t>
            </a:r>
          </a:p>
          <a:p>
            <a:pPr>
              <a:buClrTx/>
              <a:buFont typeface="Wingdings" pitchFamily="2" charset="2"/>
              <a:buChar char="§"/>
            </a:pPr>
            <a:endParaRPr lang="fr-FR" sz="1800" i="0" noProof="0" dirty="0" smtClean="0"/>
          </a:p>
          <a:p>
            <a:pPr>
              <a:buClrTx/>
              <a:buFont typeface="Wingdings" pitchFamily="2" charset="2"/>
              <a:buChar char="§"/>
            </a:pPr>
            <a:r>
              <a:rPr lang="fr-FR" sz="1800" i="0" noProof="0" dirty="0" smtClean="0"/>
              <a:t>Permet/exige de fournir des informations supplémentaires pour chaque dimension du risque:</a:t>
            </a:r>
          </a:p>
          <a:p>
            <a:pPr lvl="1">
              <a:buClrTx/>
              <a:buFont typeface="Wingdings" pitchFamily="2" charset="2"/>
              <a:buChar char="ü"/>
            </a:pPr>
            <a:r>
              <a:rPr lang="fr-FR" sz="1400" noProof="0" dirty="0" smtClean="0"/>
              <a:t>une évaluation de la </a:t>
            </a:r>
            <a:r>
              <a:rPr lang="fr-FR" sz="1400" u="sng" noProof="0" dirty="0" smtClean="0"/>
              <a:t>tendance</a:t>
            </a:r>
            <a:r>
              <a:rPr lang="fr-FR" sz="1400" noProof="0" dirty="0" smtClean="0"/>
              <a:t> du risque (changements dans les notations du risque par rapport aux évaluations précédentes)</a:t>
            </a:r>
            <a:endParaRPr lang="fr-FR" sz="1400" i="0" noProof="0" dirty="0" smtClean="0"/>
          </a:p>
          <a:p>
            <a:pPr lvl="1">
              <a:buClrTx/>
              <a:buFont typeface="Wingdings" pitchFamily="2" charset="2"/>
              <a:buChar char="ü"/>
            </a:pPr>
            <a:r>
              <a:rPr lang="fr-FR" sz="1400" noProof="0" dirty="0" smtClean="0"/>
              <a:t>une </a:t>
            </a:r>
            <a:r>
              <a:rPr lang="fr-FR" sz="1400" i="0" noProof="0" dirty="0" smtClean="0"/>
              <a:t>justification détaillée des </a:t>
            </a:r>
            <a:r>
              <a:rPr lang="fr-FR" sz="1400" i="0" u="sng" noProof="0" dirty="0" smtClean="0"/>
              <a:t>risques majeurs </a:t>
            </a:r>
            <a:r>
              <a:rPr lang="fr-FR" sz="1400" i="0" noProof="0" dirty="0" smtClean="0"/>
              <a:t>et des conséquences possibles</a:t>
            </a:r>
          </a:p>
          <a:p>
            <a:pPr lvl="1">
              <a:buClrTx/>
              <a:buFont typeface="Wingdings" pitchFamily="2" charset="2"/>
              <a:buChar char="ü"/>
            </a:pPr>
            <a:r>
              <a:rPr lang="fr-FR" sz="1400" noProof="0" dirty="0" smtClean="0"/>
              <a:t>u</a:t>
            </a:r>
            <a:r>
              <a:rPr lang="fr-FR" sz="1400" i="0" noProof="0" dirty="0" smtClean="0"/>
              <a:t>ne énumération des mesures d’atténuation suggérées</a:t>
            </a:r>
          </a:p>
          <a:p>
            <a:pPr lvl="1">
              <a:buClrTx/>
              <a:buFont typeface="Wingdings" pitchFamily="2" charset="2"/>
              <a:buChar char="ü"/>
            </a:pPr>
            <a:r>
              <a:rPr lang="fr-FR" sz="1400" noProof="0" dirty="0" smtClean="0"/>
              <a:t>u</a:t>
            </a:r>
            <a:r>
              <a:rPr lang="fr-FR" sz="1400" i="0" noProof="0" dirty="0" smtClean="0"/>
              <a:t>ne estimation </a:t>
            </a:r>
            <a:r>
              <a:rPr lang="fr-FR" sz="1400" noProof="0" dirty="0" smtClean="0"/>
              <a:t>du risque</a:t>
            </a:r>
            <a:r>
              <a:rPr lang="fr-FR" sz="1400" i="0" noProof="0" dirty="0" smtClean="0"/>
              <a:t> résiduel (par ex., risque après mesures d’atténuation)</a:t>
            </a:r>
          </a:p>
          <a:p>
            <a:pPr lvl="1">
              <a:buFont typeface="Wingdings" pitchFamily="2" charset="2"/>
              <a:buChar char="ü"/>
            </a:pPr>
            <a:r>
              <a:rPr lang="fr-FR" sz="1400" noProof="0" dirty="0" smtClean="0"/>
              <a:t>un compte-rendu du suivi</a:t>
            </a:r>
            <a:r>
              <a:rPr lang="fr-FR" sz="1400" i="0" noProof="0" dirty="0" smtClean="0"/>
              <a:t> </a:t>
            </a:r>
            <a:r>
              <a:rPr lang="fr-FR" sz="1400" noProof="0" dirty="0" smtClean="0"/>
              <a:t>des mesures d’atténuation</a:t>
            </a:r>
            <a:endParaRPr lang="fr-FR" sz="1400" i="0" noProof="0" dirty="0" smtClean="0"/>
          </a:p>
          <a:p>
            <a:pPr>
              <a:buFont typeface="+mj-lt"/>
              <a:buAutoNum type="arabicPeriod"/>
            </a:pPr>
            <a:endParaRPr lang="fr-FR" sz="18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20</a:t>
            </a:fld>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2"/>
          </p:nvPr>
        </p:nvSpPr>
        <p:spPr>
          <a:noFill/>
          <a:ln>
            <a:miter lim="800000"/>
            <a:headEnd/>
            <a:tailEnd/>
          </a:ln>
        </p:spPr>
        <p:txBody>
          <a:bodyPr/>
          <a:lstStyle/>
          <a:p>
            <a:fld id="{9FC86354-E937-4589-9D92-D7C0440C9457}" type="slidenum">
              <a:rPr lang="en-GB" smtClean="0"/>
              <a:pPr/>
              <a:t>21</a:t>
            </a:fld>
            <a:endParaRPr lang="en-GB" smtClean="0"/>
          </a:p>
        </p:txBody>
      </p:sp>
      <p:sp>
        <p:nvSpPr>
          <p:cNvPr id="22531" name="Rectangle 2"/>
          <p:cNvSpPr>
            <a:spLocks noGrp="1" noChangeArrowheads="1"/>
          </p:cNvSpPr>
          <p:nvPr>
            <p:ph type="title" idx="4294967295"/>
          </p:nvPr>
        </p:nvSpPr>
        <p:spPr>
          <a:xfrm>
            <a:off x="0" y="1196752"/>
            <a:ext cx="8229600" cy="936625"/>
          </a:xfrm>
        </p:spPr>
        <p:txBody>
          <a:bodyPr/>
          <a:lstStyle/>
          <a:p>
            <a:pPr indent="0" eaLnBrk="1" hangingPunct="1"/>
            <a:r>
              <a:rPr lang="fr-BE" dirty="0" smtClean="0"/>
              <a:t>Registre des risques</a:t>
            </a:r>
            <a:endParaRPr lang="en-GB" dirty="0" smtClean="0"/>
          </a:p>
        </p:txBody>
      </p:sp>
      <p:pic>
        <p:nvPicPr>
          <p:cNvPr id="22532" name="Picture 5"/>
          <p:cNvPicPr>
            <a:picLocks noChangeAspect="1" noChangeArrowheads="1"/>
          </p:cNvPicPr>
          <p:nvPr/>
        </p:nvPicPr>
        <p:blipFill>
          <a:blip r:embed="rId2" cstate="print"/>
          <a:srcRect/>
          <a:stretch>
            <a:fillRect/>
          </a:stretch>
        </p:blipFill>
        <p:spPr bwMode="auto">
          <a:xfrm>
            <a:off x="176213" y="2133600"/>
            <a:ext cx="8943975" cy="4464050"/>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3" cstate="print"/>
          <a:srcRect/>
          <a:stretch>
            <a:fillRect/>
          </a:stretch>
        </p:blipFill>
        <p:spPr bwMode="auto">
          <a:xfrm>
            <a:off x="4716016" y="4088085"/>
            <a:ext cx="4276725" cy="2581275"/>
          </a:xfrm>
          <a:prstGeom prst="rect">
            <a:avLst/>
          </a:prstGeom>
          <a:noFill/>
          <a:ln w="9525">
            <a:noFill/>
            <a:miter lim="800000"/>
            <a:headEnd/>
            <a:tailEnd/>
          </a:ln>
          <a:effectLst/>
        </p:spPr>
      </p:pic>
      <p:sp>
        <p:nvSpPr>
          <p:cNvPr id="2" name="Title 1"/>
          <p:cNvSpPr>
            <a:spLocks noGrp="1"/>
          </p:cNvSpPr>
          <p:nvPr>
            <p:ph type="title"/>
          </p:nvPr>
        </p:nvSpPr>
        <p:spPr>
          <a:xfrm>
            <a:off x="357158" y="1285861"/>
            <a:ext cx="8229600" cy="571504"/>
          </a:xfrm>
        </p:spPr>
        <p:txBody>
          <a:bodyPr/>
          <a:lstStyle/>
          <a:p>
            <a:r>
              <a:rPr lang="fr-FR" noProof="0" dirty="0" smtClean="0"/>
              <a:t>Profil </a:t>
            </a:r>
            <a:r>
              <a:rPr lang="fr-FR" noProof="0" dirty="0" smtClean="0"/>
              <a:t>de </a:t>
            </a:r>
            <a:r>
              <a:rPr lang="fr-FR" noProof="0" dirty="0" smtClean="0"/>
              <a:t>risque par pays</a:t>
            </a:r>
            <a:endParaRPr lang="fr-FR" noProof="0" dirty="0"/>
          </a:p>
        </p:txBody>
      </p:sp>
      <p:sp>
        <p:nvSpPr>
          <p:cNvPr id="3" name="Content Placeholder 2"/>
          <p:cNvSpPr>
            <a:spLocks noGrp="1"/>
          </p:cNvSpPr>
          <p:nvPr>
            <p:ph idx="1"/>
          </p:nvPr>
        </p:nvSpPr>
        <p:spPr>
          <a:xfrm>
            <a:off x="500034" y="1857364"/>
            <a:ext cx="8229600" cy="4500594"/>
          </a:xfrm>
        </p:spPr>
        <p:txBody>
          <a:bodyPr/>
          <a:lstStyle/>
          <a:p>
            <a:pPr>
              <a:buNone/>
            </a:pPr>
            <a:r>
              <a:rPr lang="fr-FR" sz="1800" i="0" noProof="0" dirty="0" smtClean="0"/>
              <a:t>			</a:t>
            </a:r>
          </a:p>
          <a:p>
            <a:pPr>
              <a:buClrTx/>
              <a:buNone/>
            </a:pPr>
            <a:r>
              <a:rPr lang="fr-FR" sz="1800" i="0" noProof="0" dirty="0" smtClean="0"/>
              <a:t>Cf. onglet </a:t>
            </a:r>
            <a:r>
              <a:rPr lang="fr-FR" sz="1800" i="0" noProof="0" dirty="0" smtClean="0">
                <a:latin typeface="Calibri"/>
              </a:rPr>
              <a:t>«</a:t>
            </a:r>
            <a:r>
              <a:rPr lang="fr-FR" sz="1800" i="0" noProof="0" dirty="0" smtClean="0"/>
              <a:t>Profil du risque</a:t>
            </a:r>
            <a:r>
              <a:rPr lang="fr-FR" sz="1800" i="0" noProof="0" dirty="0" smtClean="0">
                <a:latin typeface="Calibri"/>
              </a:rPr>
              <a:t>»</a:t>
            </a:r>
            <a:r>
              <a:rPr lang="fr-FR" sz="1800" i="0" noProof="0" dirty="0" smtClean="0"/>
              <a:t> dans fichier Excel </a:t>
            </a:r>
          </a:p>
          <a:p>
            <a:pPr>
              <a:buClrTx/>
              <a:buNone/>
            </a:pPr>
            <a:endParaRPr lang="fr-FR" sz="1000" i="0" noProof="0" dirty="0" smtClean="0"/>
          </a:p>
          <a:p>
            <a:pPr>
              <a:buClrTx/>
              <a:buFont typeface="Wingdings" pitchFamily="2" charset="2"/>
              <a:buChar char="§"/>
            </a:pPr>
            <a:r>
              <a:rPr lang="fr-FR" sz="1800" i="0" noProof="0" dirty="0" smtClean="0"/>
              <a:t>Basé sur le registre du risque qu’il présente</a:t>
            </a:r>
          </a:p>
          <a:p>
            <a:pPr lvl="1">
              <a:buClrTx/>
              <a:buFont typeface="Wingdings" pitchFamily="2" charset="2"/>
              <a:buChar char="ü"/>
            </a:pPr>
            <a:r>
              <a:rPr lang="fr-FR" sz="1400" i="0" noProof="0" dirty="0" smtClean="0"/>
              <a:t>par catégorie de risque, </a:t>
            </a:r>
            <a:r>
              <a:rPr lang="fr-FR" sz="1400" noProof="0" dirty="0" smtClean="0"/>
              <a:t>un résumé du</a:t>
            </a:r>
            <a:r>
              <a:rPr lang="fr-FR" sz="1400" i="0" noProof="0" dirty="0" smtClean="0"/>
              <a:t> score, du niveau, de la tendance et du taux de risque résiduel. </a:t>
            </a:r>
          </a:p>
          <a:p>
            <a:pPr lvl="1">
              <a:buClrTx/>
              <a:buFont typeface="Wingdings" pitchFamily="2" charset="2"/>
              <a:buChar char="ü"/>
            </a:pPr>
            <a:r>
              <a:rPr lang="fr-FR" sz="1400" noProof="0" dirty="0" smtClean="0"/>
              <a:t>les mêmes</a:t>
            </a:r>
            <a:r>
              <a:rPr lang="fr-FR" sz="1400" i="0" noProof="0" dirty="0" smtClean="0"/>
              <a:t> indicateurs sont rassemblés au niveau national</a:t>
            </a:r>
          </a:p>
          <a:p>
            <a:pPr lvl="1">
              <a:buClrTx/>
              <a:buFont typeface="Wingdings" pitchFamily="2" charset="2"/>
              <a:buChar char="ü"/>
            </a:pPr>
            <a:r>
              <a:rPr lang="fr-FR" sz="1400" noProof="0" dirty="0" smtClean="0"/>
              <a:t>Un graphiqu</a:t>
            </a:r>
            <a:r>
              <a:rPr lang="fr-FR" sz="1400" i="0" noProof="0" dirty="0" smtClean="0"/>
              <a:t>e résume la situation du risque</a:t>
            </a:r>
          </a:p>
          <a:p>
            <a:pPr>
              <a:buClrTx/>
              <a:buFont typeface="Wingdings" pitchFamily="2" charset="2"/>
              <a:buChar char="§"/>
            </a:pPr>
            <a:endParaRPr lang="fr-FR" sz="1800" i="0" noProof="0" dirty="0" smtClean="0"/>
          </a:p>
          <a:p>
            <a:pPr>
              <a:buClrTx/>
              <a:buFont typeface="Wingdings" pitchFamily="2" charset="2"/>
              <a:buChar char="§"/>
            </a:pPr>
            <a:r>
              <a:rPr lang="fr-FR" sz="1800" i="0" noProof="0" dirty="0" smtClean="0"/>
              <a:t>Cela permet/demande de fournir des </a:t>
            </a:r>
          </a:p>
          <a:p>
            <a:pPr>
              <a:buClrTx/>
              <a:buNone/>
            </a:pPr>
            <a:r>
              <a:rPr lang="fr-FR" sz="1800" i="0" noProof="0" dirty="0" smtClean="0"/>
              <a:t>     commentaires explicatifs sur</a:t>
            </a:r>
          </a:p>
          <a:p>
            <a:pPr lvl="1">
              <a:buClrTx/>
              <a:buFont typeface="Wingdings" pitchFamily="2" charset="2"/>
              <a:buChar char="§"/>
            </a:pPr>
            <a:r>
              <a:rPr lang="fr-FR" sz="1400" noProof="0" dirty="0" smtClean="0"/>
              <a:t>Les recommandations générales</a:t>
            </a:r>
          </a:p>
          <a:p>
            <a:pPr lvl="1">
              <a:buClrTx/>
              <a:buFont typeface="Wingdings" pitchFamily="2" charset="2"/>
              <a:buChar char="§"/>
            </a:pPr>
            <a:r>
              <a:rPr lang="fr-FR" sz="1400" i="0" noProof="0" dirty="0" smtClean="0"/>
              <a:t>Les risques majeurs</a:t>
            </a:r>
          </a:p>
          <a:p>
            <a:pPr lvl="1">
              <a:buClrTx/>
              <a:buFont typeface="Wingdings" pitchFamily="2" charset="2"/>
              <a:buChar char="§"/>
            </a:pPr>
            <a:r>
              <a:rPr lang="fr-FR" sz="1400" noProof="0" dirty="0" smtClean="0"/>
              <a:t>Le risque de non intervention/bénéfices</a:t>
            </a:r>
          </a:p>
          <a:p>
            <a:pPr lvl="1">
              <a:buClrTx/>
              <a:buFont typeface="Wingdings" pitchFamily="2" charset="2"/>
              <a:buChar char="§"/>
            </a:pPr>
            <a:r>
              <a:rPr lang="fr-FR" sz="1400" noProof="0" dirty="0" smtClean="0"/>
              <a:t>Les principales mesures d’atténuation</a:t>
            </a:r>
            <a:endParaRPr lang="fr-FR" sz="14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22</a:t>
            </a:fld>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6"/>
          <p:cNvSpPr>
            <a:spLocks noGrp="1"/>
          </p:cNvSpPr>
          <p:nvPr>
            <p:ph type="sldNum" sz="quarter" idx="12"/>
          </p:nvPr>
        </p:nvSpPr>
        <p:spPr>
          <a:noFill/>
          <a:ln>
            <a:miter lim="800000"/>
            <a:headEnd/>
            <a:tailEnd/>
          </a:ln>
        </p:spPr>
        <p:txBody>
          <a:bodyPr/>
          <a:lstStyle/>
          <a:p>
            <a:fld id="{41FA56FD-315C-470D-A423-928684AC019F}" type="slidenum">
              <a:rPr lang="en-GB" smtClean="0"/>
              <a:pPr/>
              <a:t>23</a:t>
            </a:fld>
            <a:endParaRPr lang="en-GB" smtClean="0"/>
          </a:p>
        </p:txBody>
      </p:sp>
      <p:sp>
        <p:nvSpPr>
          <p:cNvPr id="23555" name="Rectangle 2"/>
          <p:cNvSpPr>
            <a:spLocks noGrp="1" noChangeArrowheads="1"/>
          </p:cNvSpPr>
          <p:nvPr>
            <p:ph type="title"/>
          </p:nvPr>
        </p:nvSpPr>
        <p:spPr/>
        <p:txBody>
          <a:bodyPr/>
          <a:lstStyle/>
          <a:p>
            <a:pPr indent="0" eaLnBrk="1" hangingPunct="1"/>
            <a:r>
              <a:rPr lang="fr-BE" dirty="0" smtClean="0"/>
              <a:t>Profile de risque pays</a:t>
            </a:r>
            <a:endParaRPr lang="en-GB" dirty="0" smtClean="0"/>
          </a:p>
        </p:txBody>
      </p:sp>
      <p:sp>
        <p:nvSpPr>
          <p:cNvPr id="23556" name="Rectangle 3"/>
          <p:cNvSpPr>
            <a:spLocks noGrp="1" noChangeArrowheads="1"/>
          </p:cNvSpPr>
          <p:nvPr>
            <p:ph type="body" sz="half" idx="1"/>
          </p:nvPr>
        </p:nvSpPr>
        <p:spPr/>
        <p:txBody>
          <a:bodyPr/>
          <a:lstStyle/>
          <a:p>
            <a:pPr eaLnBrk="1" hangingPunct="1">
              <a:buFontTx/>
              <a:buNone/>
            </a:pPr>
            <a:r>
              <a:rPr lang="fr-BE" sz="2000" b="1" smtClean="0"/>
              <a:t>	</a:t>
            </a:r>
            <a:endParaRPr lang="en-GB" sz="2000" i="0" smtClean="0"/>
          </a:p>
        </p:txBody>
      </p:sp>
      <p:sp>
        <p:nvSpPr>
          <p:cNvPr id="23557" name="Rectangle 14"/>
          <p:cNvSpPr>
            <a:spLocks noGrp="1" noChangeArrowheads="1"/>
          </p:cNvSpPr>
          <p:nvPr>
            <p:ph type="body" sz="half" idx="2"/>
          </p:nvPr>
        </p:nvSpPr>
        <p:spPr>
          <a:xfrm>
            <a:off x="3635375" y="2133600"/>
            <a:ext cx="5329238" cy="4175125"/>
          </a:xfrm>
        </p:spPr>
        <p:txBody>
          <a:bodyPr/>
          <a:lstStyle/>
          <a:p>
            <a:pPr algn="ctr" eaLnBrk="1" hangingPunct="1">
              <a:spcBef>
                <a:spcPts val="1200"/>
              </a:spcBef>
              <a:spcAft>
                <a:spcPts val="600"/>
              </a:spcAft>
              <a:buClr>
                <a:srgbClr val="2D5EC1"/>
              </a:buClr>
              <a:buFontTx/>
              <a:buNone/>
            </a:pPr>
            <a:r>
              <a:rPr lang="fr-BE" sz="2000" b="1" i="0" dirty="0" smtClean="0"/>
              <a:t>	</a:t>
            </a:r>
          </a:p>
          <a:p>
            <a:pPr eaLnBrk="1" hangingPunct="1">
              <a:spcAft>
                <a:spcPts val="600"/>
              </a:spcAft>
              <a:buClr>
                <a:srgbClr val="2D5EC1"/>
              </a:buClr>
              <a:buFontTx/>
              <a:buNone/>
            </a:pPr>
            <a:r>
              <a:rPr lang="fr-BE" sz="2000" b="1" i="0" dirty="0" smtClean="0"/>
              <a:t>	</a:t>
            </a:r>
            <a:r>
              <a:rPr lang="fr-BE" sz="1800" i="0" dirty="0" smtClean="0"/>
              <a:t>Met en évidence les éléments clés de l’évaluation tels qu’ils ressortent du registre des risques</a:t>
            </a:r>
            <a:endParaRPr lang="fr-BE" sz="1800" i="0" dirty="0" smtClean="0"/>
          </a:p>
          <a:p>
            <a:pPr lvl="1" eaLnBrk="1" hangingPunct="1">
              <a:buClr>
                <a:srgbClr val="2D5EC1"/>
              </a:buClr>
            </a:pPr>
            <a:r>
              <a:rPr lang="fr-BE" sz="1800" b="0" dirty="0" smtClean="0"/>
              <a:t>Principaux risques et avantages</a:t>
            </a:r>
            <a:endParaRPr lang="fr-BE" sz="1800" b="0" dirty="0" smtClean="0"/>
          </a:p>
          <a:p>
            <a:pPr lvl="1" eaLnBrk="1" hangingPunct="1">
              <a:buClr>
                <a:srgbClr val="2D5EC1"/>
              </a:buClr>
            </a:pPr>
            <a:r>
              <a:rPr lang="fr-BE" sz="1800" b="0" dirty="0" smtClean="0"/>
              <a:t>Mesures d’atténuation</a:t>
            </a:r>
            <a:endParaRPr lang="fr-BE" sz="1800" b="0" dirty="0" smtClean="0"/>
          </a:p>
          <a:p>
            <a:pPr lvl="1" eaLnBrk="1" hangingPunct="1">
              <a:buClr>
                <a:srgbClr val="2D5EC1"/>
              </a:buClr>
            </a:pPr>
            <a:r>
              <a:rPr lang="fr-BE" sz="1800" b="0" dirty="0" err="1" smtClean="0"/>
              <a:t>Recommendation</a:t>
            </a:r>
            <a:r>
              <a:rPr lang="fr-BE" sz="1800" b="0" dirty="0" smtClean="0"/>
              <a:t> général</a:t>
            </a:r>
            <a:endParaRPr lang="fr-BE" sz="1800" b="0" dirty="0" smtClean="0"/>
          </a:p>
          <a:p>
            <a:pPr lvl="1" eaLnBrk="1" hangingPunct="1">
              <a:buClr>
                <a:srgbClr val="2D5EC1"/>
              </a:buClr>
            </a:pPr>
            <a:r>
              <a:rPr lang="fr-BE" sz="1800" b="0" dirty="0" err="1" smtClean="0"/>
              <a:t>Quotations</a:t>
            </a:r>
            <a:r>
              <a:rPr lang="fr-BE" sz="1800" b="0" dirty="0" smtClean="0"/>
              <a:t> moyenne (risques inhérents/résiduels) </a:t>
            </a:r>
            <a:r>
              <a:rPr lang="fr-BE" sz="1800" b="0" dirty="0" smtClean="0"/>
              <a:t>au niveau des risques pays et par catégorie.</a:t>
            </a:r>
            <a:endParaRPr lang="fr-BE" sz="1800" b="0" dirty="0" smtClean="0"/>
          </a:p>
          <a:p>
            <a:pPr lvl="1" eaLnBrk="1" hangingPunct="1">
              <a:buClr>
                <a:srgbClr val="2D5EC1"/>
              </a:buClr>
            </a:pPr>
            <a:r>
              <a:rPr lang="fr-BE" sz="1800" b="0" dirty="0" smtClean="0"/>
              <a:t>Niveaux des risques, évolution des risques. </a:t>
            </a:r>
            <a:endParaRPr lang="fr-BE" sz="1800" b="0" dirty="0" smtClean="0"/>
          </a:p>
          <a:p>
            <a:pPr eaLnBrk="1" hangingPunct="1">
              <a:buClr>
                <a:srgbClr val="2D5EC1"/>
              </a:buClr>
            </a:pPr>
            <a:endParaRPr lang="fr-BE" sz="2000" i="0" dirty="0" smtClean="0"/>
          </a:p>
          <a:p>
            <a:pPr eaLnBrk="1" hangingPunct="1">
              <a:buClr>
                <a:srgbClr val="2D5EC1"/>
              </a:buClr>
            </a:pPr>
            <a:endParaRPr lang="en-GB" sz="2000" dirty="0" smtClean="0"/>
          </a:p>
        </p:txBody>
      </p:sp>
      <p:pic>
        <p:nvPicPr>
          <p:cNvPr id="23558" name="Picture 8"/>
          <p:cNvPicPr>
            <a:picLocks noChangeAspect="1" noChangeArrowheads="1"/>
          </p:cNvPicPr>
          <p:nvPr/>
        </p:nvPicPr>
        <p:blipFill>
          <a:blip r:embed="rId2" cstate="print"/>
          <a:srcRect/>
          <a:stretch>
            <a:fillRect/>
          </a:stretch>
        </p:blipFill>
        <p:spPr bwMode="auto">
          <a:xfrm>
            <a:off x="900113" y="2060575"/>
            <a:ext cx="2951162" cy="467836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t>Qu’est ce </a:t>
            </a:r>
            <a:r>
              <a:rPr lang="fr-BE" i="0" dirty="0" smtClean="0"/>
              <a:t>que la gestion des risques? Cade de gestion des risques?</a:t>
            </a:r>
            <a:endParaRPr lang="en-GB" i="0" dirty="0" smtClean="0"/>
          </a:p>
          <a:p>
            <a:pPr marL="457200" indent="-457200">
              <a:spcBef>
                <a:spcPts val="2400"/>
              </a:spcBef>
              <a:buClrTx/>
              <a:buFont typeface="+mj-lt"/>
              <a:buAutoNum type="arabicPeriod"/>
            </a:pPr>
            <a:r>
              <a:rPr lang="en-GB" b="1" i="0" dirty="0" err="1" smtClean="0"/>
              <a:t>Pourquoi</a:t>
            </a:r>
            <a:r>
              <a:rPr lang="en-GB" b="1" i="0" dirty="0" smtClean="0"/>
              <a:t> </a:t>
            </a:r>
            <a:r>
              <a:rPr lang="en-GB" i="0" dirty="0" smtClean="0"/>
              <a:t>la </a:t>
            </a:r>
            <a:r>
              <a:rPr lang="en-GB" i="0" dirty="0" err="1" smtClean="0"/>
              <a:t>gestion</a:t>
            </a:r>
            <a:r>
              <a:rPr lang="en-GB" i="0" dirty="0" smtClean="0"/>
              <a:t> des </a:t>
            </a:r>
            <a:r>
              <a:rPr lang="en-GB" i="0" dirty="0" err="1" smtClean="0"/>
              <a:t>risques</a:t>
            </a:r>
            <a:r>
              <a:rPr lang="en-GB" i="0" dirty="0" smtClean="0"/>
              <a:t> </a:t>
            </a:r>
            <a:r>
              <a:rPr lang="en-GB" i="0" dirty="0" err="1" smtClean="0"/>
              <a:t>est-elle</a:t>
            </a:r>
            <a:r>
              <a:rPr lang="en-GB" i="0" dirty="0" smtClean="0"/>
              <a:t> </a:t>
            </a:r>
            <a:r>
              <a:rPr lang="en-GB" i="0" dirty="0" err="1" smtClean="0"/>
              <a:t>importante</a:t>
            </a:r>
            <a:r>
              <a:rPr lang="en-GB" i="0" dirty="0" smtClean="0"/>
              <a:t> pour </a:t>
            </a:r>
            <a:r>
              <a:rPr lang="en-GB" i="0" dirty="0" err="1" smtClean="0"/>
              <a:t>l’AB</a:t>
            </a:r>
            <a:r>
              <a:rPr lang="en-GB" i="0" dirty="0" smtClean="0"/>
              <a:t>?</a:t>
            </a:r>
          </a:p>
          <a:p>
            <a:pPr marL="457200" indent="-457200">
              <a:spcBef>
                <a:spcPts val="2400"/>
              </a:spcBef>
              <a:buClrTx/>
              <a:buFont typeface="+mj-lt"/>
              <a:buAutoNum type="arabicPeriod"/>
            </a:pPr>
            <a:r>
              <a:rPr lang="en-GB" b="1" i="0" dirty="0" err="1" smtClean="0"/>
              <a:t>Comment</a:t>
            </a:r>
            <a:r>
              <a:rPr lang="en-GB" i="0" dirty="0" err="1" smtClean="0"/>
              <a:t> identifer, évaluer et gérer les risques?</a:t>
            </a:r>
          </a:p>
          <a:p>
            <a:pPr marL="857250" lvl="1" indent="-457200">
              <a:spcBef>
                <a:spcPts val="600"/>
              </a:spcBef>
              <a:buClrTx/>
              <a:buNone/>
            </a:pPr>
            <a:r>
              <a:rPr lang="en-GB" b="0" dirty="0" smtClean="0">
                <a:ea typeface="+mn-ea"/>
                <a:cs typeface="+mn-cs"/>
              </a:rPr>
              <a:t>3.1	</a:t>
            </a:r>
            <a:r>
              <a:rPr lang="en-GB" b="0" dirty="0" err="1" smtClean="0">
                <a:ea typeface="+mn-ea"/>
                <a:cs typeface="+mn-cs"/>
              </a:rPr>
              <a:t>Catégories</a:t>
            </a:r>
            <a:r>
              <a:rPr lang="en-GB" b="0" dirty="0" smtClean="0">
                <a:ea typeface="+mn-ea"/>
                <a:cs typeface="+mn-cs"/>
              </a:rPr>
              <a:t>, dimensions et </a:t>
            </a:r>
            <a:r>
              <a:rPr lang="en-GB" b="0" dirty="0" err="1" smtClean="0">
                <a:ea typeface="+mn-ea"/>
                <a:cs typeface="+mn-cs"/>
              </a:rPr>
              <a:t>niveaux</a:t>
            </a:r>
            <a:r>
              <a:rPr lang="en-GB" b="0" dirty="0" smtClean="0">
                <a:ea typeface="+mn-ea"/>
                <a:cs typeface="+mn-cs"/>
              </a:rPr>
              <a:t> de </a:t>
            </a:r>
            <a:r>
              <a:rPr lang="en-GB" b="0" dirty="0" err="1" smtClean="0">
                <a:ea typeface="+mn-ea"/>
                <a:cs typeface="+mn-cs"/>
              </a:rPr>
              <a:t>risques</a:t>
            </a:r>
            <a:r>
              <a:rPr lang="en-GB" b="0" dirty="0" smtClean="0">
                <a:ea typeface="+mn-ea"/>
                <a:cs typeface="+mn-cs"/>
              </a:rPr>
              <a:t> </a:t>
            </a:r>
          </a:p>
          <a:p>
            <a:pPr marL="857250" lvl="1" indent="-457200">
              <a:spcBef>
                <a:spcPts val="600"/>
              </a:spcBef>
              <a:buClrTx/>
              <a:buNone/>
            </a:pPr>
            <a:r>
              <a:rPr lang="en-GB" b="0" dirty="0" smtClean="0">
                <a:ea typeface="+mn-ea"/>
                <a:cs typeface="+mn-cs"/>
              </a:rPr>
              <a:t>3.2 Le </a:t>
            </a:r>
            <a:r>
              <a:rPr lang="en-GB" b="0" dirty="0" err="1" smtClean="0">
                <a:ea typeface="+mn-ea"/>
                <a:cs typeface="+mn-cs"/>
              </a:rPr>
              <a:t>modèle</a:t>
            </a:r>
            <a:r>
              <a:rPr lang="en-GB" b="0" dirty="0" smtClean="0">
                <a:ea typeface="+mn-ea"/>
                <a:cs typeface="+mn-cs"/>
              </a:rPr>
              <a:t> du Cadre de </a:t>
            </a:r>
            <a:r>
              <a:rPr lang="en-GB" b="0" dirty="0" err="1" smtClean="0">
                <a:ea typeface="+mn-ea"/>
                <a:cs typeface="+mn-cs"/>
              </a:rPr>
              <a:t>Gestion</a:t>
            </a:r>
            <a:r>
              <a:rPr lang="en-GB" b="0" dirty="0" smtClean="0">
                <a:ea typeface="+mn-ea"/>
                <a:cs typeface="+mn-cs"/>
              </a:rPr>
              <a:t> des </a:t>
            </a:r>
            <a:r>
              <a:rPr lang="en-GB" b="0" dirty="0" err="1" smtClean="0">
                <a:ea typeface="+mn-ea"/>
                <a:cs typeface="+mn-cs"/>
              </a:rPr>
              <a:t>Risques</a:t>
            </a:r>
            <a:endParaRPr lang="en-GB" b="0" dirty="0" smtClean="0">
              <a:ea typeface="+mn-ea"/>
              <a:cs typeface="+mn-cs"/>
            </a:endParaRPr>
          </a:p>
          <a:p>
            <a:pPr marL="857250" lvl="1" indent="-457200">
              <a:spcBef>
                <a:spcPts val="600"/>
              </a:spcBef>
              <a:buClrTx/>
              <a:buNone/>
            </a:pPr>
            <a:r>
              <a:rPr lang="en-GB" b="0" dirty="0" smtClean="0">
                <a:solidFill>
                  <a:srgbClr val="C00000"/>
                </a:solidFill>
                <a:ea typeface="+mn-ea"/>
                <a:cs typeface="+mn-cs"/>
              </a:rPr>
              <a:t>3.3	</a:t>
            </a:r>
            <a:r>
              <a:rPr lang="en-GB" b="0" dirty="0" err="1" smtClean="0">
                <a:solidFill>
                  <a:srgbClr val="C00000"/>
                </a:solidFill>
                <a:ea typeface="+mn-ea"/>
                <a:cs typeface="+mn-cs"/>
              </a:rPr>
              <a:t>Réponse</a:t>
            </a:r>
            <a:r>
              <a:rPr lang="en-GB" b="0" dirty="0" smtClean="0">
                <a:solidFill>
                  <a:srgbClr val="C00000"/>
                </a:solidFill>
                <a:ea typeface="+mn-ea"/>
                <a:cs typeface="+mn-cs"/>
              </a:rPr>
              <a:t> au </a:t>
            </a:r>
            <a:r>
              <a:rPr lang="en-GB" b="0" dirty="0" err="1" smtClean="0">
                <a:solidFill>
                  <a:srgbClr val="C00000"/>
                </a:solidFill>
                <a:ea typeface="+mn-ea"/>
                <a:cs typeface="+mn-cs"/>
              </a:rPr>
              <a:t>risque</a:t>
            </a:r>
            <a:r>
              <a:rPr lang="en-GB" b="0" dirty="0" smtClean="0">
                <a:solidFill>
                  <a:srgbClr val="C00000"/>
                </a:solidFill>
                <a:ea typeface="+mn-ea"/>
                <a:cs typeface="+mn-cs"/>
              </a:rPr>
              <a:t> et </a:t>
            </a:r>
            <a:r>
              <a:rPr lang="en-GB" b="0" dirty="0" err="1" smtClean="0">
                <a:solidFill>
                  <a:srgbClr val="C00000"/>
                </a:solidFill>
                <a:ea typeface="+mn-ea"/>
                <a:cs typeface="+mn-cs"/>
              </a:rPr>
              <a:t>systèmes</a:t>
            </a:r>
            <a:r>
              <a:rPr lang="en-GB" b="0" dirty="0" smtClean="0">
                <a:solidFill>
                  <a:srgbClr val="C00000"/>
                </a:solidFill>
                <a:ea typeface="+mn-ea"/>
                <a:cs typeface="+mn-cs"/>
              </a:rPr>
              <a:t> </a:t>
            </a:r>
            <a:r>
              <a:rPr lang="en-GB" b="0" dirty="0" err="1" smtClean="0">
                <a:solidFill>
                  <a:srgbClr val="C00000"/>
                </a:solidFill>
                <a:ea typeface="+mn-ea"/>
                <a:cs typeface="+mn-cs"/>
              </a:rPr>
              <a:t>d’alerte</a:t>
            </a:r>
            <a:r>
              <a:rPr lang="en-GB" b="0" dirty="0" smtClean="0">
                <a:solidFill>
                  <a:srgbClr val="C00000"/>
                </a:solidFill>
                <a:ea typeface="+mn-ea"/>
                <a:cs typeface="+mn-cs"/>
              </a:rPr>
              <a:t> </a:t>
            </a:r>
            <a:r>
              <a:rPr lang="en-GB" b="0" dirty="0" err="1" smtClean="0">
                <a:solidFill>
                  <a:srgbClr val="C00000"/>
                </a:solidFill>
                <a:ea typeface="+mn-ea"/>
                <a:cs typeface="+mn-cs"/>
              </a:rPr>
              <a:t>avancés</a:t>
            </a:r>
            <a:r>
              <a:rPr lang="en-GB" b="0" dirty="0" smtClean="0">
                <a:ea typeface="+mn-ea"/>
                <a:cs typeface="+mn-cs"/>
              </a:rPr>
              <a:t>.</a:t>
            </a:r>
          </a:p>
          <a:p>
            <a:pPr marL="857250" lvl="1" indent="-457200">
              <a:spcBef>
                <a:spcPts val="600"/>
              </a:spcBef>
              <a:buClrTx/>
              <a:buNone/>
            </a:pPr>
            <a:r>
              <a:rPr lang="en-GB" b="0" dirty="0" smtClean="0">
                <a:ea typeface="+mn-ea"/>
                <a:cs typeface="+mn-cs"/>
              </a:rPr>
              <a:t>3.4	</a:t>
            </a:r>
            <a:r>
              <a:rPr lang="en-GB" b="0" dirty="0" err="1" smtClean="0">
                <a:ea typeface="+mn-ea"/>
                <a:cs typeface="+mn-cs"/>
              </a:rPr>
              <a:t>Suivi</a:t>
            </a:r>
            <a:r>
              <a:rPr lang="en-GB" b="0" dirty="0" smtClean="0">
                <a:ea typeface="+mn-ea"/>
                <a:cs typeface="+mn-cs"/>
              </a:rPr>
              <a:t> et reportage des </a:t>
            </a:r>
            <a:r>
              <a:rPr lang="en-GB" b="0" dirty="0" err="1" smtClean="0">
                <a:ea typeface="+mn-ea"/>
                <a:cs typeface="+mn-cs"/>
              </a:rPr>
              <a:t>risques</a:t>
            </a:r>
            <a:endParaRPr lang="en-GB" b="0" dirty="0" smtClean="0">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sz="2800" noProof="0" dirty="0" smtClean="0"/>
              <a:t>Réaction au risque : trouver un équilibre</a:t>
            </a:r>
            <a:endParaRPr lang="fr-FR" sz="2800" noProof="0" dirty="0"/>
          </a:p>
        </p:txBody>
      </p:sp>
      <p:sp>
        <p:nvSpPr>
          <p:cNvPr id="3" name="Content Placeholder 2"/>
          <p:cNvSpPr>
            <a:spLocks noGrp="1"/>
          </p:cNvSpPr>
          <p:nvPr>
            <p:ph idx="1"/>
          </p:nvPr>
        </p:nvSpPr>
        <p:spPr>
          <a:xfrm>
            <a:off x="457200" y="2000240"/>
            <a:ext cx="8229600" cy="1500198"/>
          </a:xfrm>
        </p:spPr>
        <p:txBody>
          <a:bodyPr/>
          <a:lstStyle/>
          <a:p>
            <a:r>
              <a:rPr lang="fr-FR" sz="1800" i="0" noProof="0" dirty="0" smtClean="0"/>
              <a:t>			</a:t>
            </a:r>
          </a:p>
          <a:p>
            <a:pPr>
              <a:buClrTx/>
              <a:buFont typeface="Wingdings" pitchFamily="2" charset="2"/>
              <a:buChar char="§"/>
            </a:pPr>
            <a:r>
              <a:rPr lang="fr-FR" sz="1800" i="0" noProof="0" dirty="0" smtClean="0"/>
              <a:t>Le risque zéro n’existe pas</a:t>
            </a:r>
          </a:p>
          <a:p>
            <a:pPr>
              <a:buClrTx/>
              <a:buNone/>
            </a:pPr>
            <a:endParaRPr lang="fr-FR" sz="800" i="0" noProof="0" dirty="0" smtClean="0"/>
          </a:p>
          <a:p>
            <a:pPr>
              <a:buClrTx/>
              <a:buFont typeface="Wingdings" pitchFamily="2" charset="2"/>
              <a:buChar char="§"/>
            </a:pPr>
            <a:r>
              <a:rPr lang="fr-FR" sz="1800" i="0" noProof="0" dirty="0" smtClean="0"/>
              <a:t>Ne pas s’engager peut entraîner des risques plus élevés et des coûts plus importants à long terme</a:t>
            </a:r>
          </a:p>
          <a:p>
            <a:pPr>
              <a:buClrTx/>
              <a:buFont typeface="Wingdings" pitchFamily="2" charset="2"/>
              <a:buChar char="§"/>
            </a:pPr>
            <a:endParaRPr lang="fr-FR" sz="800" i="0" noProof="0" dirty="0" smtClean="0"/>
          </a:p>
          <a:p>
            <a:pPr>
              <a:buClrTx/>
              <a:buNone/>
            </a:pPr>
            <a:r>
              <a:rPr lang="fr-FR" sz="1800" i="0" noProof="0" dirty="0" smtClean="0"/>
              <a:t>	</a:t>
            </a:r>
            <a:r>
              <a:rPr lang="fr-FR" noProof="0" dirty="0" smtClean="0"/>
              <a:t>	 </a:t>
            </a:r>
            <a:endParaRPr lang="fr-FR"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25</a:t>
            </a:fld>
            <a:endParaRPr lang="en-GB" dirty="0"/>
          </a:p>
        </p:txBody>
      </p:sp>
      <p:grpSp>
        <p:nvGrpSpPr>
          <p:cNvPr id="6" name="Group 2"/>
          <p:cNvGrpSpPr>
            <a:grpSpLocks/>
          </p:cNvGrpSpPr>
          <p:nvPr/>
        </p:nvGrpSpPr>
        <p:grpSpPr bwMode="auto">
          <a:xfrm>
            <a:off x="5429256" y="4143380"/>
            <a:ext cx="2804528" cy="1889112"/>
            <a:chOff x="539" y="1385"/>
            <a:chExt cx="4682" cy="2360"/>
          </a:xfrm>
        </p:grpSpPr>
        <p:sp>
          <p:nvSpPr>
            <p:cNvPr id="7" name="Freeform 3"/>
            <p:cNvSpPr>
              <a:spLocks/>
            </p:cNvSpPr>
            <p:nvPr/>
          </p:nvSpPr>
          <p:spPr bwMode="auto">
            <a:xfrm rot="535410">
              <a:off x="711" y="1519"/>
              <a:ext cx="4340" cy="321"/>
            </a:xfrm>
            <a:custGeom>
              <a:avLst/>
              <a:gdLst/>
              <a:ahLst/>
              <a:cxnLst>
                <a:cxn ang="0">
                  <a:pos x="2750" y="440"/>
                </a:cxn>
                <a:cxn ang="0">
                  <a:pos x="2684" y="495"/>
                </a:cxn>
                <a:cxn ang="0">
                  <a:pos x="2612" y="539"/>
                </a:cxn>
                <a:cxn ang="0">
                  <a:pos x="2496" y="582"/>
                </a:cxn>
                <a:cxn ang="0">
                  <a:pos x="2230" y="559"/>
                </a:cxn>
                <a:cxn ang="0">
                  <a:pos x="2113" y="506"/>
                </a:cxn>
                <a:cxn ang="0">
                  <a:pos x="2050" y="470"/>
                </a:cxn>
                <a:cxn ang="0">
                  <a:pos x="1988" y="429"/>
                </a:cxn>
                <a:cxn ang="0">
                  <a:pos x="1925" y="388"/>
                </a:cxn>
                <a:cxn ang="0">
                  <a:pos x="1864" y="348"/>
                </a:cxn>
                <a:cxn ang="0">
                  <a:pos x="1801" y="305"/>
                </a:cxn>
                <a:cxn ang="0">
                  <a:pos x="1740" y="266"/>
                </a:cxn>
                <a:cxn ang="0">
                  <a:pos x="1677" y="231"/>
                </a:cxn>
                <a:cxn ang="0">
                  <a:pos x="1582" y="186"/>
                </a:cxn>
                <a:cxn ang="0">
                  <a:pos x="1433" y="147"/>
                </a:cxn>
                <a:cxn ang="0">
                  <a:pos x="1197" y="186"/>
                </a:cxn>
                <a:cxn ang="0">
                  <a:pos x="1093" y="236"/>
                </a:cxn>
                <a:cxn ang="0">
                  <a:pos x="1030" y="273"/>
                </a:cxn>
                <a:cxn ang="0">
                  <a:pos x="969" y="312"/>
                </a:cxn>
                <a:cxn ang="0">
                  <a:pos x="906" y="355"/>
                </a:cxn>
                <a:cxn ang="0">
                  <a:pos x="844" y="396"/>
                </a:cxn>
                <a:cxn ang="0">
                  <a:pos x="782" y="436"/>
                </a:cxn>
                <a:cxn ang="0">
                  <a:pos x="720" y="475"/>
                </a:cxn>
                <a:cxn ang="0">
                  <a:pos x="656" y="511"/>
                </a:cxn>
                <a:cxn ang="0">
                  <a:pos x="549" y="559"/>
                </a:cxn>
                <a:cxn ang="0">
                  <a:pos x="374" y="593"/>
                </a:cxn>
                <a:cxn ang="0">
                  <a:pos x="157" y="532"/>
                </a:cxn>
                <a:cxn ang="0">
                  <a:pos x="85" y="486"/>
                </a:cxn>
                <a:cxn ang="0">
                  <a:pos x="17" y="428"/>
                </a:cxn>
                <a:cxn ang="0">
                  <a:pos x="20" y="341"/>
                </a:cxn>
                <a:cxn ang="0">
                  <a:pos x="85" y="390"/>
                </a:cxn>
                <a:cxn ang="0">
                  <a:pos x="154" y="428"/>
                </a:cxn>
                <a:cxn ang="0">
                  <a:pos x="328" y="461"/>
                </a:cxn>
                <a:cxn ang="0">
                  <a:pos x="536" y="417"/>
                </a:cxn>
                <a:cxn ang="0">
                  <a:pos x="628" y="371"/>
                </a:cxn>
                <a:cxn ang="0">
                  <a:pos x="705" y="317"/>
                </a:cxn>
                <a:cxn ang="0">
                  <a:pos x="776" y="259"/>
                </a:cxn>
                <a:cxn ang="0">
                  <a:pos x="830" y="216"/>
                </a:cxn>
                <a:cxn ang="0">
                  <a:pos x="898" y="170"/>
                </a:cxn>
                <a:cxn ang="0">
                  <a:pos x="961" y="129"/>
                </a:cxn>
                <a:cxn ang="0">
                  <a:pos x="1046" y="81"/>
                </a:cxn>
                <a:cxn ang="0">
                  <a:pos x="1150" y="37"/>
                </a:cxn>
                <a:cxn ang="0">
                  <a:pos x="1318" y="3"/>
                </a:cxn>
                <a:cxn ang="0">
                  <a:pos x="1629" y="37"/>
                </a:cxn>
                <a:cxn ang="0">
                  <a:pos x="1733" y="81"/>
                </a:cxn>
                <a:cxn ang="0">
                  <a:pos x="1820" y="129"/>
                </a:cxn>
                <a:cxn ang="0">
                  <a:pos x="1882" y="170"/>
                </a:cxn>
                <a:cxn ang="0">
                  <a:pos x="1950" y="216"/>
                </a:cxn>
                <a:cxn ang="0">
                  <a:pos x="2005" y="259"/>
                </a:cxn>
                <a:cxn ang="0">
                  <a:pos x="2049" y="298"/>
                </a:cxn>
                <a:cxn ang="0">
                  <a:pos x="2126" y="355"/>
                </a:cxn>
                <a:cxn ang="0">
                  <a:pos x="2205" y="399"/>
                </a:cxn>
                <a:cxn ang="0">
                  <a:pos x="2322" y="443"/>
                </a:cxn>
                <a:cxn ang="0">
                  <a:pos x="2553" y="451"/>
                </a:cxn>
                <a:cxn ang="0">
                  <a:pos x="2673" y="404"/>
                </a:cxn>
                <a:cxn ang="0">
                  <a:pos x="2740" y="358"/>
                </a:cxn>
                <a:cxn ang="0">
                  <a:pos x="2781" y="410"/>
                </a:cxn>
              </a:cxnLst>
              <a:rect l="0" t="0" r="r" b="b"/>
              <a:pathLst>
                <a:path w="2781" h="593">
                  <a:moveTo>
                    <a:pt x="2781" y="410"/>
                  </a:moveTo>
                  <a:lnTo>
                    <a:pt x="2776" y="417"/>
                  </a:lnTo>
                  <a:lnTo>
                    <a:pt x="2769" y="422"/>
                  </a:lnTo>
                  <a:lnTo>
                    <a:pt x="2762" y="428"/>
                  </a:lnTo>
                  <a:lnTo>
                    <a:pt x="2757" y="435"/>
                  </a:lnTo>
                  <a:lnTo>
                    <a:pt x="2750" y="440"/>
                  </a:lnTo>
                  <a:lnTo>
                    <a:pt x="2744" y="445"/>
                  </a:lnTo>
                  <a:lnTo>
                    <a:pt x="2732" y="456"/>
                  </a:lnTo>
                  <a:lnTo>
                    <a:pt x="2720" y="467"/>
                  </a:lnTo>
                  <a:lnTo>
                    <a:pt x="2708" y="475"/>
                  </a:lnTo>
                  <a:lnTo>
                    <a:pt x="2696" y="486"/>
                  </a:lnTo>
                  <a:lnTo>
                    <a:pt x="2684" y="495"/>
                  </a:lnTo>
                  <a:lnTo>
                    <a:pt x="2672" y="504"/>
                  </a:lnTo>
                  <a:lnTo>
                    <a:pt x="2660" y="511"/>
                  </a:lnTo>
                  <a:lnTo>
                    <a:pt x="2648" y="518"/>
                  </a:lnTo>
                  <a:lnTo>
                    <a:pt x="2636" y="525"/>
                  </a:lnTo>
                  <a:lnTo>
                    <a:pt x="2624" y="532"/>
                  </a:lnTo>
                  <a:lnTo>
                    <a:pt x="2612" y="539"/>
                  </a:lnTo>
                  <a:lnTo>
                    <a:pt x="2600" y="545"/>
                  </a:lnTo>
                  <a:lnTo>
                    <a:pt x="2589" y="550"/>
                  </a:lnTo>
                  <a:lnTo>
                    <a:pt x="2565" y="561"/>
                  </a:lnTo>
                  <a:lnTo>
                    <a:pt x="2542" y="570"/>
                  </a:lnTo>
                  <a:lnTo>
                    <a:pt x="2518" y="577"/>
                  </a:lnTo>
                  <a:lnTo>
                    <a:pt x="2496" y="582"/>
                  </a:lnTo>
                  <a:lnTo>
                    <a:pt x="2450" y="589"/>
                  </a:lnTo>
                  <a:lnTo>
                    <a:pt x="2405" y="593"/>
                  </a:lnTo>
                  <a:lnTo>
                    <a:pt x="2317" y="584"/>
                  </a:lnTo>
                  <a:lnTo>
                    <a:pt x="2273" y="573"/>
                  </a:lnTo>
                  <a:lnTo>
                    <a:pt x="2252" y="566"/>
                  </a:lnTo>
                  <a:lnTo>
                    <a:pt x="2230" y="559"/>
                  </a:lnTo>
                  <a:lnTo>
                    <a:pt x="2209" y="550"/>
                  </a:lnTo>
                  <a:lnTo>
                    <a:pt x="2188" y="541"/>
                  </a:lnTo>
                  <a:lnTo>
                    <a:pt x="2166" y="532"/>
                  </a:lnTo>
                  <a:lnTo>
                    <a:pt x="2145" y="522"/>
                  </a:lnTo>
                  <a:lnTo>
                    <a:pt x="2124" y="511"/>
                  </a:lnTo>
                  <a:lnTo>
                    <a:pt x="2113" y="506"/>
                  </a:lnTo>
                  <a:lnTo>
                    <a:pt x="2104" y="500"/>
                  </a:lnTo>
                  <a:lnTo>
                    <a:pt x="2093" y="495"/>
                  </a:lnTo>
                  <a:lnTo>
                    <a:pt x="2082" y="488"/>
                  </a:lnTo>
                  <a:lnTo>
                    <a:pt x="2072" y="483"/>
                  </a:lnTo>
                  <a:lnTo>
                    <a:pt x="2061" y="475"/>
                  </a:lnTo>
                  <a:lnTo>
                    <a:pt x="2050" y="470"/>
                  </a:lnTo>
                  <a:lnTo>
                    <a:pt x="2040" y="463"/>
                  </a:lnTo>
                  <a:lnTo>
                    <a:pt x="2029" y="456"/>
                  </a:lnTo>
                  <a:lnTo>
                    <a:pt x="2020" y="451"/>
                  </a:lnTo>
                  <a:lnTo>
                    <a:pt x="2009" y="443"/>
                  </a:lnTo>
                  <a:lnTo>
                    <a:pt x="1998" y="436"/>
                  </a:lnTo>
                  <a:lnTo>
                    <a:pt x="1988" y="429"/>
                  </a:lnTo>
                  <a:lnTo>
                    <a:pt x="1977" y="424"/>
                  </a:lnTo>
                  <a:lnTo>
                    <a:pt x="1968" y="417"/>
                  </a:lnTo>
                  <a:lnTo>
                    <a:pt x="1957" y="410"/>
                  </a:lnTo>
                  <a:lnTo>
                    <a:pt x="1946" y="403"/>
                  </a:lnTo>
                  <a:lnTo>
                    <a:pt x="1936" y="396"/>
                  </a:lnTo>
                  <a:lnTo>
                    <a:pt x="1925" y="388"/>
                  </a:lnTo>
                  <a:lnTo>
                    <a:pt x="1916" y="381"/>
                  </a:lnTo>
                  <a:lnTo>
                    <a:pt x="1905" y="374"/>
                  </a:lnTo>
                  <a:lnTo>
                    <a:pt x="1894" y="367"/>
                  </a:lnTo>
                  <a:lnTo>
                    <a:pt x="1884" y="360"/>
                  </a:lnTo>
                  <a:lnTo>
                    <a:pt x="1874" y="355"/>
                  </a:lnTo>
                  <a:lnTo>
                    <a:pt x="1864" y="348"/>
                  </a:lnTo>
                  <a:lnTo>
                    <a:pt x="1853" y="341"/>
                  </a:lnTo>
                  <a:lnTo>
                    <a:pt x="1842" y="333"/>
                  </a:lnTo>
                  <a:lnTo>
                    <a:pt x="1832" y="326"/>
                  </a:lnTo>
                  <a:lnTo>
                    <a:pt x="1822" y="319"/>
                  </a:lnTo>
                  <a:lnTo>
                    <a:pt x="1812" y="312"/>
                  </a:lnTo>
                  <a:lnTo>
                    <a:pt x="1801" y="305"/>
                  </a:lnTo>
                  <a:lnTo>
                    <a:pt x="1790" y="300"/>
                  </a:lnTo>
                  <a:lnTo>
                    <a:pt x="1781" y="293"/>
                  </a:lnTo>
                  <a:lnTo>
                    <a:pt x="1770" y="286"/>
                  </a:lnTo>
                  <a:lnTo>
                    <a:pt x="1760" y="278"/>
                  </a:lnTo>
                  <a:lnTo>
                    <a:pt x="1749" y="273"/>
                  </a:lnTo>
                  <a:lnTo>
                    <a:pt x="1740" y="266"/>
                  </a:lnTo>
                  <a:lnTo>
                    <a:pt x="1729" y="261"/>
                  </a:lnTo>
                  <a:lnTo>
                    <a:pt x="1718" y="254"/>
                  </a:lnTo>
                  <a:lnTo>
                    <a:pt x="1708" y="248"/>
                  </a:lnTo>
                  <a:lnTo>
                    <a:pt x="1697" y="241"/>
                  </a:lnTo>
                  <a:lnTo>
                    <a:pt x="1686" y="236"/>
                  </a:lnTo>
                  <a:lnTo>
                    <a:pt x="1677" y="231"/>
                  </a:lnTo>
                  <a:lnTo>
                    <a:pt x="1666" y="225"/>
                  </a:lnTo>
                  <a:lnTo>
                    <a:pt x="1656" y="220"/>
                  </a:lnTo>
                  <a:lnTo>
                    <a:pt x="1645" y="215"/>
                  </a:lnTo>
                  <a:lnTo>
                    <a:pt x="1624" y="204"/>
                  </a:lnTo>
                  <a:lnTo>
                    <a:pt x="1604" y="193"/>
                  </a:lnTo>
                  <a:lnTo>
                    <a:pt x="1582" y="186"/>
                  </a:lnTo>
                  <a:lnTo>
                    <a:pt x="1561" y="177"/>
                  </a:lnTo>
                  <a:lnTo>
                    <a:pt x="1540" y="170"/>
                  </a:lnTo>
                  <a:lnTo>
                    <a:pt x="1518" y="163"/>
                  </a:lnTo>
                  <a:lnTo>
                    <a:pt x="1498" y="158"/>
                  </a:lnTo>
                  <a:lnTo>
                    <a:pt x="1477" y="152"/>
                  </a:lnTo>
                  <a:lnTo>
                    <a:pt x="1433" y="147"/>
                  </a:lnTo>
                  <a:lnTo>
                    <a:pt x="1390" y="144"/>
                  </a:lnTo>
                  <a:lnTo>
                    <a:pt x="1304" y="152"/>
                  </a:lnTo>
                  <a:lnTo>
                    <a:pt x="1261" y="163"/>
                  </a:lnTo>
                  <a:lnTo>
                    <a:pt x="1240" y="170"/>
                  </a:lnTo>
                  <a:lnTo>
                    <a:pt x="1218" y="177"/>
                  </a:lnTo>
                  <a:lnTo>
                    <a:pt x="1197" y="186"/>
                  </a:lnTo>
                  <a:lnTo>
                    <a:pt x="1177" y="193"/>
                  </a:lnTo>
                  <a:lnTo>
                    <a:pt x="1156" y="204"/>
                  </a:lnTo>
                  <a:lnTo>
                    <a:pt x="1134" y="215"/>
                  </a:lnTo>
                  <a:lnTo>
                    <a:pt x="1113" y="225"/>
                  </a:lnTo>
                  <a:lnTo>
                    <a:pt x="1104" y="231"/>
                  </a:lnTo>
                  <a:lnTo>
                    <a:pt x="1093" y="236"/>
                  </a:lnTo>
                  <a:lnTo>
                    <a:pt x="1082" y="241"/>
                  </a:lnTo>
                  <a:lnTo>
                    <a:pt x="1072" y="248"/>
                  </a:lnTo>
                  <a:lnTo>
                    <a:pt x="1061" y="254"/>
                  </a:lnTo>
                  <a:lnTo>
                    <a:pt x="1052" y="261"/>
                  </a:lnTo>
                  <a:lnTo>
                    <a:pt x="1041" y="266"/>
                  </a:lnTo>
                  <a:lnTo>
                    <a:pt x="1030" y="273"/>
                  </a:lnTo>
                  <a:lnTo>
                    <a:pt x="1020" y="278"/>
                  </a:lnTo>
                  <a:lnTo>
                    <a:pt x="1010" y="286"/>
                  </a:lnTo>
                  <a:lnTo>
                    <a:pt x="1000" y="293"/>
                  </a:lnTo>
                  <a:lnTo>
                    <a:pt x="989" y="300"/>
                  </a:lnTo>
                  <a:lnTo>
                    <a:pt x="978" y="305"/>
                  </a:lnTo>
                  <a:lnTo>
                    <a:pt x="969" y="312"/>
                  </a:lnTo>
                  <a:lnTo>
                    <a:pt x="958" y="319"/>
                  </a:lnTo>
                  <a:lnTo>
                    <a:pt x="948" y="326"/>
                  </a:lnTo>
                  <a:lnTo>
                    <a:pt x="937" y="333"/>
                  </a:lnTo>
                  <a:lnTo>
                    <a:pt x="926" y="341"/>
                  </a:lnTo>
                  <a:lnTo>
                    <a:pt x="917" y="348"/>
                  </a:lnTo>
                  <a:lnTo>
                    <a:pt x="906" y="355"/>
                  </a:lnTo>
                  <a:lnTo>
                    <a:pt x="896" y="360"/>
                  </a:lnTo>
                  <a:lnTo>
                    <a:pt x="885" y="367"/>
                  </a:lnTo>
                  <a:lnTo>
                    <a:pt x="876" y="374"/>
                  </a:lnTo>
                  <a:lnTo>
                    <a:pt x="865" y="381"/>
                  </a:lnTo>
                  <a:lnTo>
                    <a:pt x="854" y="388"/>
                  </a:lnTo>
                  <a:lnTo>
                    <a:pt x="844" y="396"/>
                  </a:lnTo>
                  <a:lnTo>
                    <a:pt x="833" y="403"/>
                  </a:lnTo>
                  <a:lnTo>
                    <a:pt x="824" y="410"/>
                  </a:lnTo>
                  <a:lnTo>
                    <a:pt x="813" y="417"/>
                  </a:lnTo>
                  <a:lnTo>
                    <a:pt x="802" y="424"/>
                  </a:lnTo>
                  <a:lnTo>
                    <a:pt x="792" y="429"/>
                  </a:lnTo>
                  <a:lnTo>
                    <a:pt x="782" y="436"/>
                  </a:lnTo>
                  <a:lnTo>
                    <a:pt x="772" y="443"/>
                  </a:lnTo>
                  <a:lnTo>
                    <a:pt x="761" y="451"/>
                  </a:lnTo>
                  <a:lnTo>
                    <a:pt x="750" y="456"/>
                  </a:lnTo>
                  <a:lnTo>
                    <a:pt x="740" y="463"/>
                  </a:lnTo>
                  <a:lnTo>
                    <a:pt x="729" y="470"/>
                  </a:lnTo>
                  <a:lnTo>
                    <a:pt x="720" y="475"/>
                  </a:lnTo>
                  <a:lnTo>
                    <a:pt x="709" y="483"/>
                  </a:lnTo>
                  <a:lnTo>
                    <a:pt x="698" y="488"/>
                  </a:lnTo>
                  <a:lnTo>
                    <a:pt x="688" y="495"/>
                  </a:lnTo>
                  <a:lnTo>
                    <a:pt x="677" y="500"/>
                  </a:lnTo>
                  <a:lnTo>
                    <a:pt x="666" y="506"/>
                  </a:lnTo>
                  <a:lnTo>
                    <a:pt x="656" y="511"/>
                  </a:lnTo>
                  <a:lnTo>
                    <a:pt x="645" y="516"/>
                  </a:lnTo>
                  <a:lnTo>
                    <a:pt x="634" y="522"/>
                  </a:lnTo>
                  <a:lnTo>
                    <a:pt x="613" y="532"/>
                  </a:lnTo>
                  <a:lnTo>
                    <a:pt x="593" y="541"/>
                  </a:lnTo>
                  <a:lnTo>
                    <a:pt x="572" y="550"/>
                  </a:lnTo>
                  <a:lnTo>
                    <a:pt x="549" y="559"/>
                  </a:lnTo>
                  <a:lnTo>
                    <a:pt x="528" y="566"/>
                  </a:lnTo>
                  <a:lnTo>
                    <a:pt x="506" y="573"/>
                  </a:lnTo>
                  <a:lnTo>
                    <a:pt x="485" y="578"/>
                  </a:lnTo>
                  <a:lnTo>
                    <a:pt x="462" y="584"/>
                  </a:lnTo>
                  <a:lnTo>
                    <a:pt x="418" y="589"/>
                  </a:lnTo>
                  <a:lnTo>
                    <a:pt x="374" y="593"/>
                  </a:lnTo>
                  <a:lnTo>
                    <a:pt x="285" y="582"/>
                  </a:lnTo>
                  <a:lnTo>
                    <a:pt x="238" y="570"/>
                  </a:lnTo>
                  <a:lnTo>
                    <a:pt x="216" y="561"/>
                  </a:lnTo>
                  <a:lnTo>
                    <a:pt x="192" y="550"/>
                  </a:lnTo>
                  <a:lnTo>
                    <a:pt x="169" y="539"/>
                  </a:lnTo>
                  <a:lnTo>
                    <a:pt x="157" y="532"/>
                  </a:lnTo>
                  <a:lnTo>
                    <a:pt x="145" y="525"/>
                  </a:lnTo>
                  <a:lnTo>
                    <a:pt x="133" y="518"/>
                  </a:lnTo>
                  <a:lnTo>
                    <a:pt x="121" y="511"/>
                  </a:lnTo>
                  <a:lnTo>
                    <a:pt x="109" y="504"/>
                  </a:lnTo>
                  <a:lnTo>
                    <a:pt x="97" y="495"/>
                  </a:lnTo>
                  <a:lnTo>
                    <a:pt x="85" y="486"/>
                  </a:lnTo>
                  <a:lnTo>
                    <a:pt x="73" y="475"/>
                  </a:lnTo>
                  <a:lnTo>
                    <a:pt x="61" y="467"/>
                  </a:lnTo>
                  <a:lnTo>
                    <a:pt x="48" y="456"/>
                  </a:lnTo>
                  <a:lnTo>
                    <a:pt x="36" y="445"/>
                  </a:lnTo>
                  <a:lnTo>
                    <a:pt x="24" y="435"/>
                  </a:lnTo>
                  <a:lnTo>
                    <a:pt x="17" y="428"/>
                  </a:lnTo>
                  <a:lnTo>
                    <a:pt x="12" y="422"/>
                  </a:lnTo>
                  <a:lnTo>
                    <a:pt x="5" y="417"/>
                  </a:lnTo>
                  <a:lnTo>
                    <a:pt x="0" y="410"/>
                  </a:lnTo>
                  <a:lnTo>
                    <a:pt x="0" y="321"/>
                  </a:lnTo>
                  <a:lnTo>
                    <a:pt x="9" y="330"/>
                  </a:lnTo>
                  <a:lnTo>
                    <a:pt x="20" y="341"/>
                  </a:lnTo>
                  <a:lnTo>
                    <a:pt x="30" y="349"/>
                  </a:lnTo>
                  <a:lnTo>
                    <a:pt x="41" y="358"/>
                  </a:lnTo>
                  <a:lnTo>
                    <a:pt x="52" y="367"/>
                  </a:lnTo>
                  <a:lnTo>
                    <a:pt x="62" y="376"/>
                  </a:lnTo>
                  <a:lnTo>
                    <a:pt x="74" y="383"/>
                  </a:lnTo>
                  <a:lnTo>
                    <a:pt x="85" y="390"/>
                  </a:lnTo>
                  <a:lnTo>
                    <a:pt x="97" y="397"/>
                  </a:lnTo>
                  <a:lnTo>
                    <a:pt x="108" y="404"/>
                  </a:lnTo>
                  <a:lnTo>
                    <a:pt x="120" y="410"/>
                  </a:lnTo>
                  <a:lnTo>
                    <a:pt x="130" y="417"/>
                  </a:lnTo>
                  <a:lnTo>
                    <a:pt x="142" y="422"/>
                  </a:lnTo>
                  <a:lnTo>
                    <a:pt x="154" y="428"/>
                  </a:lnTo>
                  <a:lnTo>
                    <a:pt x="178" y="436"/>
                  </a:lnTo>
                  <a:lnTo>
                    <a:pt x="202" y="443"/>
                  </a:lnTo>
                  <a:lnTo>
                    <a:pt x="228" y="451"/>
                  </a:lnTo>
                  <a:lnTo>
                    <a:pt x="252" y="456"/>
                  </a:lnTo>
                  <a:lnTo>
                    <a:pt x="277" y="459"/>
                  </a:lnTo>
                  <a:lnTo>
                    <a:pt x="328" y="461"/>
                  </a:lnTo>
                  <a:lnTo>
                    <a:pt x="380" y="459"/>
                  </a:lnTo>
                  <a:lnTo>
                    <a:pt x="432" y="451"/>
                  </a:lnTo>
                  <a:lnTo>
                    <a:pt x="457" y="443"/>
                  </a:lnTo>
                  <a:lnTo>
                    <a:pt x="484" y="436"/>
                  </a:lnTo>
                  <a:lnTo>
                    <a:pt x="510" y="428"/>
                  </a:lnTo>
                  <a:lnTo>
                    <a:pt x="536" y="417"/>
                  </a:lnTo>
                  <a:lnTo>
                    <a:pt x="562" y="406"/>
                  </a:lnTo>
                  <a:lnTo>
                    <a:pt x="576" y="399"/>
                  </a:lnTo>
                  <a:lnTo>
                    <a:pt x="589" y="392"/>
                  </a:lnTo>
                  <a:lnTo>
                    <a:pt x="602" y="385"/>
                  </a:lnTo>
                  <a:lnTo>
                    <a:pt x="614" y="378"/>
                  </a:lnTo>
                  <a:lnTo>
                    <a:pt x="628" y="371"/>
                  </a:lnTo>
                  <a:lnTo>
                    <a:pt x="641" y="362"/>
                  </a:lnTo>
                  <a:lnTo>
                    <a:pt x="654" y="355"/>
                  </a:lnTo>
                  <a:lnTo>
                    <a:pt x="666" y="346"/>
                  </a:lnTo>
                  <a:lnTo>
                    <a:pt x="680" y="337"/>
                  </a:lnTo>
                  <a:lnTo>
                    <a:pt x="693" y="328"/>
                  </a:lnTo>
                  <a:lnTo>
                    <a:pt x="705" y="317"/>
                  </a:lnTo>
                  <a:lnTo>
                    <a:pt x="718" y="309"/>
                  </a:lnTo>
                  <a:lnTo>
                    <a:pt x="730" y="298"/>
                  </a:lnTo>
                  <a:lnTo>
                    <a:pt x="744" y="287"/>
                  </a:lnTo>
                  <a:lnTo>
                    <a:pt x="756" y="277"/>
                  </a:lnTo>
                  <a:lnTo>
                    <a:pt x="769" y="266"/>
                  </a:lnTo>
                  <a:lnTo>
                    <a:pt x="776" y="259"/>
                  </a:lnTo>
                  <a:lnTo>
                    <a:pt x="781" y="254"/>
                  </a:lnTo>
                  <a:lnTo>
                    <a:pt x="788" y="248"/>
                  </a:lnTo>
                  <a:lnTo>
                    <a:pt x="794" y="243"/>
                  </a:lnTo>
                  <a:lnTo>
                    <a:pt x="806" y="234"/>
                  </a:lnTo>
                  <a:lnTo>
                    <a:pt x="818" y="225"/>
                  </a:lnTo>
                  <a:lnTo>
                    <a:pt x="830" y="216"/>
                  </a:lnTo>
                  <a:lnTo>
                    <a:pt x="842" y="207"/>
                  </a:lnTo>
                  <a:lnTo>
                    <a:pt x="854" y="200"/>
                  </a:lnTo>
                  <a:lnTo>
                    <a:pt x="865" y="191"/>
                  </a:lnTo>
                  <a:lnTo>
                    <a:pt x="876" y="184"/>
                  </a:lnTo>
                  <a:lnTo>
                    <a:pt x="888" y="177"/>
                  </a:lnTo>
                  <a:lnTo>
                    <a:pt x="898" y="170"/>
                  </a:lnTo>
                  <a:lnTo>
                    <a:pt x="909" y="163"/>
                  </a:lnTo>
                  <a:lnTo>
                    <a:pt x="920" y="156"/>
                  </a:lnTo>
                  <a:lnTo>
                    <a:pt x="930" y="149"/>
                  </a:lnTo>
                  <a:lnTo>
                    <a:pt x="941" y="142"/>
                  </a:lnTo>
                  <a:lnTo>
                    <a:pt x="950" y="136"/>
                  </a:lnTo>
                  <a:lnTo>
                    <a:pt x="961" y="129"/>
                  </a:lnTo>
                  <a:lnTo>
                    <a:pt x="970" y="124"/>
                  </a:lnTo>
                  <a:lnTo>
                    <a:pt x="981" y="119"/>
                  </a:lnTo>
                  <a:lnTo>
                    <a:pt x="990" y="113"/>
                  </a:lnTo>
                  <a:lnTo>
                    <a:pt x="1010" y="101"/>
                  </a:lnTo>
                  <a:lnTo>
                    <a:pt x="1028" y="92"/>
                  </a:lnTo>
                  <a:lnTo>
                    <a:pt x="1046" y="81"/>
                  </a:lnTo>
                  <a:lnTo>
                    <a:pt x="1065" y="73"/>
                  </a:lnTo>
                  <a:lnTo>
                    <a:pt x="1082" y="65"/>
                  </a:lnTo>
                  <a:lnTo>
                    <a:pt x="1100" y="57"/>
                  </a:lnTo>
                  <a:lnTo>
                    <a:pt x="1117" y="50"/>
                  </a:lnTo>
                  <a:lnTo>
                    <a:pt x="1134" y="44"/>
                  </a:lnTo>
                  <a:lnTo>
                    <a:pt x="1150" y="37"/>
                  </a:lnTo>
                  <a:lnTo>
                    <a:pt x="1168" y="32"/>
                  </a:lnTo>
                  <a:lnTo>
                    <a:pt x="1184" y="26"/>
                  </a:lnTo>
                  <a:lnTo>
                    <a:pt x="1217" y="18"/>
                  </a:lnTo>
                  <a:lnTo>
                    <a:pt x="1250" y="12"/>
                  </a:lnTo>
                  <a:lnTo>
                    <a:pt x="1284" y="7"/>
                  </a:lnTo>
                  <a:lnTo>
                    <a:pt x="1318" y="3"/>
                  </a:lnTo>
                  <a:lnTo>
                    <a:pt x="1390" y="0"/>
                  </a:lnTo>
                  <a:lnTo>
                    <a:pt x="1462" y="3"/>
                  </a:lnTo>
                  <a:lnTo>
                    <a:pt x="1530" y="12"/>
                  </a:lnTo>
                  <a:lnTo>
                    <a:pt x="1564" y="18"/>
                  </a:lnTo>
                  <a:lnTo>
                    <a:pt x="1596" y="26"/>
                  </a:lnTo>
                  <a:lnTo>
                    <a:pt x="1629" y="37"/>
                  </a:lnTo>
                  <a:lnTo>
                    <a:pt x="1646" y="44"/>
                  </a:lnTo>
                  <a:lnTo>
                    <a:pt x="1664" y="50"/>
                  </a:lnTo>
                  <a:lnTo>
                    <a:pt x="1681" y="57"/>
                  </a:lnTo>
                  <a:lnTo>
                    <a:pt x="1698" y="65"/>
                  </a:lnTo>
                  <a:lnTo>
                    <a:pt x="1716" y="73"/>
                  </a:lnTo>
                  <a:lnTo>
                    <a:pt x="1733" y="81"/>
                  </a:lnTo>
                  <a:lnTo>
                    <a:pt x="1752" y="92"/>
                  </a:lnTo>
                  <a:lnTo>
                    <a:pt x="1770" y="101"/>
                  </a:lnTo>
                  <a:lnTo>
                    <a:pt x="1790" y="113"/>
                  </a:lnTo>
                  <a:lnTo>
                    <a:pt x="1800" y="119"/>
                  </a:lnTo>
                  <a:lnTo>
                    <a:pt x="1809" y="124"/>
                  </a:lnTo>
                  <a:lnTo>
                    <a:pt x="1820" y="129"/>
                  </a:lnTo>
                  <a:lnTo>
                    <a:pt x="1829" y="136"/>
                  </a:lnTo>
                  <a:lnTo>
                    <a:pt x="1840" y="142"/>
                  </a:lnTo>
                  <a:lnTo>
                    <a:pt x="1850" y="149"/>
                  </a:lnTo>
                  <a:lnTo>
                    <a:pt x="1861" y="156"/>
                  </a:lnTo>
                  <a:lnTo>
                    <a:pt x="1872" y="163"/>
                  </a:lnTo>
                  <a:lnTo>
                    <a:pt x="1882" y="170"/>
                  </a:lnTo>
                  <a:lnTo>
                    <a:pt x="1893" y="177"/>
                  </a:lnTo>
                  <a:lnTo>
                    <a:pt x="1904" y="184"/>
                  </a:lnTo>
                  <a:lnTo>
                    <a:pt x="1916" y="191"/>
                  </a:lnTo>
                  <a:lnTo>
                    <a:pt x="1926" y="200"/>
                  </a:lnTo>
                  <a:lnTo>
                    <a:pt x="1938" y="207"/>
                  </a:lnTo>
                  <a:lnTo>
                    <a:pt x="1950" y="216"/>
                  </a:lnTo>
                  <a:lnTo>
                    <a:pt x="1962" y="225"/>
                  </a:lnTo>
                  <a:lnTo>
                    <a:pt x="1974" y="234"/>
                  </a:lnTo>
                  <a:lnTo>
                    <a:pt x="1986" y="243"/>
                  </a:lnTo>
                  <a:lnTo>
                    <a:pt x="1993" y="248"/>
                  </a:lnTo>
                  <a:lnTo>
                    <a:pt x="1998" y="254"/>
                  </a:lnTo>
                  <a:lnTo>
                    <a:pt x="2005" y="259"/>
                  </a:lnTo>
                  <a:lnTo>
                    <a:pt x="2012" y="266"/>
                  </a:lnTo>
                  <a:lnTo>
                    <a:pt x="2017" y="271"/>
                  </a:lnTo>
                  <a:lnTo>
                    <a:pt x="2024" y="277"/>
                  </a:lnTo>
                  <a:lnTo>
                    <a:pt x="2030" y="282"/>
                  </a:lnTo>
                  <a:lnTo>
                    <a:pt x="2037" y="287"/>
                  </a:lnTo>
                  <a:lnTo>
                    <a:pt x="2049" y="298"/>
                  </a:lnTo>
                  <a:lnTo>
                    <a:pt x="2062" y="309"/>
                  </a:lnTo>
                  <a:lnTo>
                    <a:pt x="2074" y="317"/>
                  </a:lnTo>
                  <a:lnTo>
                    <a:pt x="2088" y="328"/>
                  </a:lnTo>
                  <a:lnTo>
                    <a:pt x="2101" y="337"/>
                  </a:lnTo>
                  <a:lnTo>
                    <a:pt x="2113" y="346"/>
                  </a:lnTo>
                  <a:lnTo>
                    <a:pt x="2126" y="355"/>
                  </a:lnTo>
                  <a:lnTo>
                    <a:pt x="2140" y="362"/>
                  </a:lnTo>
                  <a:lnTo>
                    <a:pt x="2153" y="371"/>
                  </a:lnTo>
                  <a:lnTo>
                    <a:pt x="2165" y="378"/>
                  </a:lnTo>
                  <a:lnTo>
                    <a:pt x="2178" y="385"/>
                  </a:lnTo>
                  <a:lnTo>
                    <a:pt x="2192" y="392"/>
                  </a:lnTo>
                  <a:lnTo>
                    <a:pt x="2205" y="399"/>
                  </a:lnTo>
                  <a:lnTo>
                    <a:pt x="2218" y="406"/>
                  </a:lnTo>
                  <a:lnTo>
                    <a:pt x="2230" y="412"/>
                  </a:lnTo>
                  <a:lnTo>
                    <a:pt x="2244" y="417"/>
                  </a:lnTo>
                  <a:lnTo>
                    <a:pt x="2270" y="428"/>
                  </a:lnTo>
                  <a:lnTo>
                    <a:pt x="2297" y="436"/>
                  </a:lnTo>
                  <a:lnTo>
                    <a:pt x="2322" y="443"/>
                  </a:lnTo>
                  <a:lnTo>
                    <a:pt x="2349" y="451"/>
                  </a:lnTo>
                  <a:lnTo>
                    <a:pt x="2376" y="456"/>
                  </a:lnTo>
                  <a:lnTo>
                    <a:pt x="2401" y="459"/>
                  </a:lnTo>
                  <a:lnTo>
                    <a:pt x="2453" y="461"/>
                  </a:lnTo>
                  <a:lnTo>
                    <a:pt x="2504" y="459"/>
                  </a:lnTo>
                  <a:lnTo>
                    <a:pt x="2553" y="451"/>
                  </a:lnTo>
                  <a:lnTo>
                    <a:pt x="2578" y="443"/>
                  </a:lnTo>
                  <a:lnTo>
                    <a:pt x="2602" y="436"/>
                  </a:lnTo>
                  <a:lnTo>
                    <a:pt x="2626" y="428"/>
                  </a:lnTo>
                  <a:lnTo>
                    <a:pt x="2649" y="417"/>
                  </a:lnTo>
                  <a:lnTo>
                    <a:pt x="2661" y="410"/>
                  </a:lnTo>
                  <a:lnTo>
                    <a:pt x="2673" y="404"/>
                  </a:lnTo>
                  <a:lnTo>
                    <a:pt x="2684" y="397"/>
                  </a:lnTo>
                  <a:lnTo>
                    <a:pt x="2696" y="390"/>
                  </a:lnTo>
                  <a:lnTo>
                    <a:pt x="2706" y="383"/>
                  </a:lnTo>
                  <a:lnTo>
                    <a:pt x="2717" y="376"/>
                  </a:lnTo>
                  <a:lnTo>
                    <a:pt x="2729" y="367"/>
                  </a:lnTo>
                  <a:lnTo>
                    <a:pt x="2740" y="358"/>
                  </a:lnTo>
                  <a:lnTo>
                    <a:pt x="2750" y="349"/>
                  </a:lnTo>
                  <a:lnTo>
                    <a:pt x="2761" y="341"/>
                  </a:lnTo>
                  <a:lnTo>
                    <a:pt x="2772" y="330"/>
                  </a:lnTo>
                  <a:lnTo>
                    <a:pt x="2781" y="321"/>
                  </a:lnTo>
                  <a:lnTo>
                    <a:pt x="2781" y="410"/>
                  </a:lnTo>
                  <a:lnTo>
                    <a:pt x="2781" y="41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8" name="Freeform 4"/>
            <p:cNvSpPr>
              <a:spLocks/>
            </p:cNvSpPr>
            <p:nvPr/>
          </p:nvSpPr>
          <p:spPr bwMode="auto">
            <a:xfrm>
              <a:off x="4121" y="2100"/>
              <a:ext cx="1098" cy="1062"/>
            </a:xfrm>
            <a:custGeom>
              <a:avLst/>
              <a:gdLst/>
              <a:ahLst/>
              <a:cxnLst>
                <a:cxn ang="0">
                  <a:pos x="0" y="2036"/>
                </a:cxn>
                <a:cxn ang="0">
                  <a:pos x="598" y="0"/>
                </a:cxn>
                <a:cxn ang="0">
                  <a:pos x="1190" y="2036"/>
                </a:cxn>
                <a:cxn ang="0">
                  <a:pos x="1104" y="2036"/>
                </a:cxn>
                <a:cxn ang="0">
                  <a:pos x="598" y="270"/>
                </a:cxn>
                <a:cxn ang="0">
                  <a:pos x="76" y="2036"/>
                </a:cxn>
                <a:cxn ang="0">
                  <a:pos x="0" y="2036"/>
                </a:cxn>
                <a:cxn ang="0">
                  <a:pos x="0" y="2036"/>
                </a:cxn>
              </a:cxnLst>
              <a:rect l="0" t="0" r="r" b="b"/>
              <a:pathLst>
                <a:path w="1190" h="2036">
                  <a:moveTo>
                    <a:pt x="0" y="2036"/>
                  </a:moveTo>
                  <a:lnTo>
                    <a:pt x="598" y="0"/>
                  </a:lnTo>
                  <a:lnTo>
                    <a:pt x="1190" y="2036"/>
                  </a:lnTo>
                  <a:lnTo>
                    <a:pt x="1104" y="2036"/>
                  </a:lnTo>
                  <a:lnTo>
                    <a:pt x="598" y="270"/>
                  </a:lnTo>
                  <a:lnTo>
                    <a:pt x="76" y="2036"/>
                  </a:lnTo>
                  <a:lnTo>
                    <a:pt x="0" y="2036"/>
                  </a:lnTo>
                  <a:lnTo>
                    <a:pt x="0" y="2036"/>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9" name="Freeform 5"/>
            <p:cNvSpPr>
              <a:spLocks/>
            </p:cNvSpPr>
            <p:nvPr/>
          </p:nvSpPr>
          <p:spPr bwMode="auto">
            <a:xfrm>
              <a:off x="4241" y="3241"/>
              <a:ext cx="901" cy="282"/>
            </a:xfrm>
            <a:custGeom>
              <a:avLst/>
              <a:gdLst/>
              <a:ahLst/>
              <a:cxnLst>
                <a:cxn ang="0">
                  <a:pos x="0" y="0"/>
                </a:cxn>
                <a:cxn ang="0">
                  <a:pos x="90" y="177"/>
                </a:cxn>
                <a:cxn ang="0">
                  <a:pos x="356" y="353"/>
                </a:cxn>
                <a:cxn ang="0">
                  <a:pos x="589" y="353"/>
                </a:cxn>
                <a:cxn ang="0">
                  <a:pos x="977" y="0"/>
                </a:cxn>
                <a:cxn ang="0">
                  <a:pos x="0" y="0"/>
                </a:cxn>
                <a:cxn ang="0">
                  <a:pos x="0" y="0"/>
                </a:cxn>
              </a:cxnLst>
              <a:rect l="0" t="0" r="r" b="b"/>
              <a:pathLst>
                <a:path w="977" h="353">
                  <a:moveTo>
                    <a:pt x="0" y="0"/>
                  </a:moveTo>
                  <a:lnTo>
                    <a:pt x="90" y="177"/>
                  </a:lnTo>
                  <a:lnTo>
                    <a:pt x="356" y="353"/>
                  </a:lnTo>
                  <a:lnTo>
                    <a:pt x="589" y="353"/>
                  </a:lnTo>
                  <a:lnTo>
                    <a:pt x="977" y="0"/>
                  </a:lnTo>
                  <a:lnTo>
                    <a:pt x="0" y="0"/>
                  </a:lnTo>
                  <a:lnTo>
                    <a:pt x="0" y="0"/>
                  </a:lnTo>
                  <a:close/>
                </a:path>
              </a:pathLst>
            </a:custGeom>
            <a:solidFill>
              <a:srgbClr val="DCDCDC"/>
            </a:solidFill>
            <a:ln w="9525">
              <a:noFill/>
              <a:round/>
              <a:headEnd/>
              <a:tailEnd/>
            </a:ln>
            <a:effectLst/>
          </p:spPr>
          <p:txBody>
            <a:bodyPr/>
            <a:lstStyle/>
            <a:p>
              <a:endParaRPr lang="en-GB" dirty="0"/>
            </a:p>
          </p:txBody>
        </p:sp>
        <p:sp>
          <p:nvSpPr>
            <p:cNvPr id="10" name="Freeform 6"/>
            <p:cNvSpPr>
              <a:spLocks/>
            </p:cNvSpPr>
            <p:nvPr/>
          </p:nvSpPr>
          <p:spPr bwMode="auto">
            <a:xfrm>
              <a:off x="4590" y="3240"/>
              <a:ext cx="511" cy="247"/>
            </a:xfrm>
            <a:custGeom>
              <a:avLst/>
              <a:gdLst/>
              <a:ahLst/>
              <a:cxnLst>
                <a:cxn ang="0">
                  <a:pos x="0" y="313"/>
                </a:cxn>
                <a:cxn ang="0">
                  <a:pos x="170" y="220"/>
                </a:cxn>
                <a:cxn ang="0">
                  <a:pos x="250" y="121"/>
                </a:cxn>
                <a:cxn ang="0">
                  <a:pos x="304" y="7"/>
                </a:cxn>
                <a:cxn ang="0">
                  <a:pos x="554" y="0"/>
                </a:cxn>
                <a:cxn ang="0">
                  <a:pos x="464" y="194"/>
                </a:cxn>
                <a:cxn ang="0">
                  <a:pos x="260" y="313"/>
                </a:cxn>
                <a:cxn ang="0">
                  <a:pos x="0" y="313"/>
                </a:cxn>
                <a:cxn ang="0">
                  <a:pos x="0" y="313"/>
                </a:cxn>
              </a:cxnLst>
              <a:rect l="0" t="0" r="r" b="b"/>
              <a:pathLst>
                <a:path w="554" h="313">
                  <a:moveTo>
                    <a:pt x="0" y="313"/>
                  </a:moveTo>
                  <a:lnTo>
                    <a:pt x="170" y="220"/>
                  </a:lnTo>
                  <a:lnTo>
                    <a:pt x="250" y="121"/>
                  </a:lnTo>
                  <a:lnTo>
                    <a:pt x="304" y="7"/>
                  </a:lnTo>
                  <a:lnTo>
                    <a:pt x="554" y="0"/>
                  </a:lnTo>
                  <a:lnTo>
                    <a:pt x="464" y="194"/>
                  </a:lnTo>
                  <a:lnTo>
                    <a:pt x="260" y="313"/>
                  </a:lnTo>
                  <a:lnTo>
                    <a:pt x="0" y="313"/>
                  </a:lnTo>
                  <a:lnTo>
                    <a:pt x="0" y="313"/>
                  </a:lnTo>
                  <a:close/>
                </a:path>
              </a:pathLst>
            </a:custGeom>
            <a:solidFill>
              <a:srgbClr val="B9B9B9"/>
            </a:solidFill>
            <a:ln w="9525">
              <a:noFill/>
              <a:round/>
              <a:headEnd/>
              <a:tailEnd/>
            </a:ln>
            <a:effectLst/>
          </p:spPr>
          <p:txBody>
            <a:bodyPr/>
            <a:lstStyle/>
            <a:p>
              <a:endParaRPr lang="en-GB" dirty="0"/>
            </a:p>
          </p:txBody>
        </p:sp>
        <p:sp>
          <p:nvSpPr>
            <p:cNvPr id="11" name="Freeform 7"/>
            <p:cNvSpPr>
              <a:spLocks/>
            </p:cNvSpPr>
            <p:nvPr/>
          </p:nvSpPr>
          <p:spPr bwMode="auto">
            <a:xfrm rot="1547409" flipH="1" flipV="1">
              <a:off x="3319" y="2537"/>
              <a:ext cx="1780" cy="577"/>
            </a:xfrm>
            <a:custGeom>
              <a:avLst/>
              <a:gdLst/>
              <a:ahLst/>
              <a:cxnLst>
                <a:cxn ang="0">
                  <a:pos x="1938" y="980"/>
                </a:cxn>
                <a:cxn ang="0">
                  <a:pos x="1952" y="868"/>
                </a:cxn>
                <a:cxn ang="0">
                  <a:pos x="1969" y="749"/>
                </a:cxn>
                <a:cxn ang="0">
                  <a:pos x="1966" y="691"/>
                </a:cxn>
                <a:cxn ang="0">
                  <a:pos x="1890" y="599"/>
                </a:cxn>
                <a:cxn ang="0">
                  <a:pos x="1791" y="586"/>
                </a:cxn>
                <a:cxn ang="0">
                  <a:pos x="1938" y="565"/>
                </a:cxn>
                <a:cxn ang="0">
                  <a:pos x="1959" y="487"/>
                </a:cxn>
                <a:cxn ang="0">
                  <a:pos x="1945" y="337"/>
                </a:cxn>
                <a:cxn ang="0">
                  <a:pos x="1966" y="279"/>
                </a:cxn>
                <a:cxn ang="0">
                  <a:pos x="1962" y="146"/>
                </a:cxn>
                <a:cxn ang="0">
                  <a:pos x="1973" y="31"/>
                </a:cxn>
                <a:cxn ang="0">
                  <a:pos x="1849" y="20"/>
                </a:cxn>
                <a:cxn ang="0">
                  <a:pos x="1719" y="34"/>
                </a:cxn>
                <a:cxn ang="0">
                  <a:pos x="1564" y="24"/>
                </a:cxn>
                <a:cxn ang="0">
                  <a:pos x="1455" y="34"/>
                </a:cxn>
                <a:cxn ang="0">
                  <a:pos x="1331" y="41"/>
                </a:cxn>
                <a:cxn ang="0">
                  <a:pos x="1160" y="41"/>
                </a:cxn>
                <a:cxn ang="0">
                  <a:pos x="967" y="31"/>
                </a:cxn>
                <a:cxn ang="0">
                  <a:pos x="762" y="51"/>
                </a:cxn>
                <a:cxn ang="0">
                  <a:pos x="669" y="17"/>
                </a:cxn>
                <a:cxn ang="0">
                  <a:pos x="504" y="51"/>
                </a:cxn>
                <a:cxn ang="0">
                  <a:pos x="374" y="92"/>
                </a:cxn>
                <a:cxn ang="0">
                  <a:pos x="333" y="24"/>
                </a:cxn>
                <a:cxn ang="0">
                  <a:pos x="172" y="17"/>
                </a:cxn>
                <a:cxn ang="0">
                  <a:pos x="41" y="68"/>
                </a:cxn>
                <a:cxn ang="0">
                  <a:pos x="51" y="238"/>
                </a:cxn>
                <a:cxn ang="0">
                  <a:pos x="55" y="392"/>
                </a:cxn>
                <a:cxn ang="0">
                  <a:pos x="62" y="538"/>
                </a:cxn>
                <a:cxn ang="0">
                  <a:pos x="69" y="688"/>
                </a:cxn>
                <a:cxn ang="0">
                  <a:pos x="113" y="725"/>
                </a:cxn>
                <a:cxn ang="0">
                  <a:pos x="51" y="827"/>
                </a:cxn>
                <a:cxn ang="0">
                  <a:pos x="45" y="957"/>
                </a:cxn>
                <a:cxn ang="0">
                  <a:pos x="10" y="1059"/>
                </a:cxn>
                <a:cxn ang="0">
                  <a:pos x="192" y="1059"/>
                </a:cxn>
                <a:cxn ang="0">
                  <a:pos x="350" y="1042"/>
                </a:cxn>
                <a:cxn ang="0">
                  <a:pos x="463" y="1076"/>
                </a:cxn>
                <a:cxn ang="0">
                  <a:pos x="473" y="977"/>
                </a:cxn>
                <a:cxn ang="0">
                  <a:pos x="545" y="1018"/>
                </a:cxn>
                <a:cxn ang="0">
                  <a:pos x="638" y="1076"/>
                </a:cxn>
                <a:cxn ang="0">
                  <a:pos x="810" y="1076"/>
                </a:cxn>
                <a:cxn ang="0">
                  <a:pos x="971" y="1008"/>
                </a:cxn>
                <a:cxn ang="0">
                  <a:pos x="1153" y="1069"/>
                </a:cxn>
                <a:cxn ang="0">
                  <a:pos x="1225" y="1028"/>
                </a:cxn>
                <a:cxn ang="0">
                  <a:pos x="1293" y="1059"/>
                </a:cxn>
                <a:cxn ang="0">
                  <a:pos x="1331" y="1052"/>
                </a:cxn>
                <a:cxn ang="0">
                  <a:pos x="1599" y="1049"/>
                </a:cxn>
                <a:cxn ang="0">
                  <a:pos x="1770" y="1055"/>
                </a:cxn>
                <a:cxn ang="0">
                  <a:pos x="1983" y="1062"/>
                </a:cxn>
              </a:cxnLst>
              <a:rect l="0" t="0" r="r" b="b"/>
              <a:pathLst>
                <a:path w="1984" h="1087">
                  <a:moveTo>
                    <a:pt x="1969" y="1045"/>
                  </a:moveTo>
                  <a:lnTo>
                    <a:pt x="1942" y="1004"/>
                  </a:lnTo>
                  <a:lnTo>
                    <a:pt x="1918" y="997"/>
                  </a:lnTo>
                  <a:lnTo>
                    <a:pt x="1938" y="980"/>
                  </a:lnTo>
                  <a:lnTo>
                    <a:pt x="1969" y="957"/>
                  </a:lnTo>
                  <a:lnTo>
                    <a:pt x="1969" y="923"/>
                  </a:lnTo>
                  <a:lnTo>
                    <a:pt x="1962" y="906"/>
                  </a:lnTo>
                  <a:lnTo>
                    <a:pt x="1952" y="868"/>
                  </a:lnTo>
                  <a:lnTo>
                    <a:pt x="1959" y="844"/>
                  </a:lnTo>
                  <a:lnTo>
                    <a:pt x="1969" y="797"/>
                  </a:lnTo>
                  <a:lnTo>
                    <a:pt x="1969" y="756"/>
                  </a:lnTo>
                  <a:lnTo>
                    <a:pt x="1969" y="749"/>
                  </a:lnTo>
                  <a:lnTo>
                    <a:pt x="1966" y="742"/>
                  </a:lnTo>
                  <a:lnTo>
                    <a:pt x="1962" y="735"/>
                  </a:lnTo>
                  <a:lnTo>
                    <a:pt x="1952" y="725"/>
                  </a:lnTo>
                  <a:lnTo>
                    <a:pt x="1966" y="691"/>
                  </a:lnTo>
                  <a:lnTo>
                    <a:pt x="1969" y="654"/>
                  </a:lnTo>
                  <a:lnTo>
                    <a:pt x="1980" y="596"/>
                  </a:lnTo>
                  <a:lnTo>
                    <a:pt x="1938" y="606"/>
                  </a:lnTo>
                  <a:lnTo>
                    <a:pt x="1890" y="599"/>
                  </a:lnTo>
                  <a:lnTo>
                    <a:pt x="1822" y="606"/>
                  </a:lnTo>
                  <a:lnTo>
                    <a:pt x="1777" y="596"/>
                  </a:lnTo>
                  <a:lnTo>
                    <a:pt x="1671" y="577"/>
                  </a:lnTo>
                  <a:lnTo>
                    <a:pt x="1791" y="586"/>
                  </a:lnTo>
                  <a:lnTo>
                    <a:pt x="1846" y="575"/>
                  </a:lnTo>
                  <a:lnTo>
                    <a:pt x="1884" y="582"/>
                  </a:lnTo>
                  <a:lnTo>
                    <a:pt x="1908" y="579"/>
                  </a:lnTo>
                  <a:lnTo>
                    <a:pt x="1938" y="565"/>
                  </a:lnTo>
                  <a:lnTo>
                    <a:pt x="1969" y="565"/>
                  </a:lnTo>
                  <a:lnTo>
                    <a:pt x="1983" y="538"/>
                  </a:lnTo>
                  <a:lnTo>
                    <a:pt x="1969" y="538"/>
                  </a:lnTo>
                  <a:lnTo>
                    <a:pt x="1959" y="487"/>
                  </a:lnTo>
                  <a:lnTo>
                    <a:pt x="1973" y="449"/>
                  </a:lnTo>
                  <a:lnTo>
                    <a:pt x="1962" y="415"/>
                  </a:lnTo>
                  <a:lnTo>
                    <a:pt x="1952" y="378"/>
                  </a:lnTo>
                  <a:lnTo>
                    <a:pt x="1945" y="337"/>
                  </a:lnTo>
                  <a:lnTo>
                    <a:pt x="1962" y="337"/>
                  </a:lnTo>
                  <a:lnTo>
                    <a:pt x="1969" y="378"/>
                  </a:lnTo>
                  <a:lnTo>
                    <a:pt x="1973" y="317"/>
                  </a:lnTo>
                  <a:lnTo>
                    <a:pt x="1966" y="279"/>
                  </a:lnTo>
                  <a:lnTo>
                    <a:pt x="1959" y="228"/>
                  </a:lnTo>
                  <a:lnTo>
                    <a:pt x="1966" y="194"/>
                  </a:lnTo>
                  <a:lnTo>
                    <a:pt x="1976" y="167"/>
                  </a:lnTo>
                  <a:lnTo>
                    <a:pt x="1962" y="146"/>
                  </a:lnTo>
                  <a:lnTo>
                    <a:pt x="1952" y="109"/>
                  </a:lnTo>
                  <a:lnTo>
                    <a:pt x="1945" y="68"/>
                  </a:lnTo>
                  <a:lnTo>
                    <a:pt x="1956" y="48"/>
                  </a:lnTo>
                  <a:lnTo>
                    <a:pt x="1973" y="31"/>
                  </a:lnTo>
                  <a:lnTo>
                    <a:pt x="1928" y="41"/>
                  </a:lnTo>
                  <a:lnTo>
                    <a:pt x="1887" y="48"/>
                  </a:lnTo>
                  <a:lnTo>
                    <a:pt x="1866" y="27"/>
                  </a:lnTo>
                  <a:lnTo>
                    <a:pt x="1849" y="20"/>
                  </a:lnTo>
                  <a:lnTo>
                    <a:pt x="1822" y="24"/>
                  </a:lnTo>
                  <a:lnTo>
                    <a:pt x="1798" y="34"/>
                  </a:lnTo>
                  <a:lnTo>
                    <a:pt x="1750" y="41"/>
                  </a:lnTo>
                  <a:lnTo>
                    <a:pt x="1719" y="34"/>
                  </a:lnTo>
                  <a:lnTo>
                    <a:pt x="1688" y="17"/>
                  </a:lnTo>
                  <a:lnTo>
                    <a:pt x="1647" y="14"/>
                  </a:lnTo>
                  <a:lnTo>
                    <a:pt x="1599" y="20"/>
                  </a:lnTo>
                  <a:lnTo>
                    <a:pt x="1564" y="24"/>
                  </a:lnTo>
                  <a:lnTo>
                    <a:pt x="1540" y="34"/>
                  </a:lnTo>
                  <a:lnTo>
                    <a:pt x="1510" y="37"/>
                  </a:lnTo>
                  <a:lnTo>
                    <a:pt x="1486" y="37"/>
                  </a:lnTo>
                  <a:lnTo>
                    <a:pt x="1455" y="34"/>
                  </a:lnTo>
                  <a:lnTo>
                    <a:pt x="1427" y="27"/>
                  </a:lnTo>
                  <a:lnTo>
                    <a:pt x="1383" y="27"/>
                  </a:lnTo>
                  <a:lnTo>
                    <a:pt x="1352" y="34"/>
                  </a:lnTo>
                  <a:lnTo>
                    <a:pt x="1331" y="41"/>
                  </a:lnTo>
                  <a:lnTo>
                    <a:pt x="1287" y="41"/>
                  </a:lnTo>
                  <a:lnTo>
                    <a:pt x="1252" y="31"/>
                  </a:lnTo>
                  <a:lnTo>
                    <a:pt x="1211" y="20"/>
                  </a:lnTo>
                  <a:lnTo>
                    <a:pt x="1160" y="41"/>
                  </a:lnTo>
                  <a:lnTo>
                    <a:pt x="1094" y="48"/>
                  </a:lnTo>
                  <a:lnTo>
                    <a:pt x="1036" y="44"/>
                  </a:lnTo>
                  <a:lnTo>
                    <a:pt x="1005" y="17"/>
                  </a:lnTo>
                  <a:lnTo>
                    <a:pt x="967" y="31"/>
                  </a:lnTo>
                  <a:lnTo>
                    <a:pt x="933" y="48"/>
                  </a:lnTo>
                  <a:lnTo>
                    <a:pt x="878" y="48"/>
                  </a:lnTo>
                  <a:lnTo>
                    <a:pt x="817" y="61"/>
                  </a:lnTo>
                  <a:lnTo>
                    <a:pt x="762" y="51"/>
                  </a:lnTo>
                  <a:lnTo>
                    <a:pt x="744" y="34"/>
                  </a:lnTo>
                  <a:lnTo>
                    <a:pt x="720" y="17"/>
                  </a:lnTo>
                  <a:lnTo>
                    <a:pt x="690" y="0"/>
                  </a:lnTo>
                  <a:lnTo>
                    <a:pt x="669" y="17"/>
                  </a:lnTo>
                  <a:lnTo>
                    <a:pt x="648" y="34"/>
                  </a:lnTo>
                  <a:lnTo>
                    <a:pt x="594" y="27"/>
                  </a:lnTo>
                  <a:lnTo>
                    <a:pt x="542" y="44"/>
                  </a:lnTo>
                  <a:lnTo>
                    <a:pt x="504" y="51"/>
                  </a:lnTo>
                  <a:lnTo>
                    <a:pt x="436" y="44"/>
                  </a:lnTo>
                  <a:lnTo>
                    <a:pt x="395" y="44"/>
                  </a:lnTo>
                  <a:lnTo>
                    <a:pt x="367" y="58"/>
                  </a:lnTo>
                  <a:lnTo>
                    <a:pt x="374" y="92"/>
                  </a:lnTo>
                  <a:lnTo>
                    <a:pt x="377" y="133"/>
                  </a:lnTo>
                  <a:lnTo>
                    <a:pt x="360" y="92"/>
                  </a:lnTo>
                  <a:lnTo>
                    <a:pt x="353" y="48"/>
                  </a:lnTo>
                  <a:lnTo>
                    <a:pt x="333" y="24"/>
                  </a:lnTo>
                  <a:lnTo>
                    <a:pt x="274" y="31"/>
                  </a:lnTo>
                  <a:lnTo>
                    <a:pt x="237" y="37"/>
                  </a:lnTo>
                  <a:lnTo>
                    <a:pt x="189" y="24"/>
                  </a:lnTo>
                  <a:lnTo>
                    <a:pt x="172" y="17"/>
                  </a:lnTo>
                  <a:lnTo>
                    <a:pt x="130" y="7"/>
                  </a:lnTo>
                  <a:lnTo>
                    <a:pt x="79" y="10"/>
                  </a:lnTo>
                  <a:lnTo>
                    <a:pt x="14" y="44"/>
                  </a:lnTo>
                  <a:lnTo>
                    <a:pt x="41" y="68"/>
                  </a:lnTo>
                  <a:lnTo>
                    <a:pt x="38" y="116"/>
                  </a:lnTo>
                  <a:lnTo>
                    <a:pt x="48" y="150"/>
                  </a:lnTo>
                  <a:lnTo>
                    <a:pt x="55" y="197"/>
                  </a:lnTo>
                  <a:lnTo>
                    <a:pt x="51" y="238"/>
                  </a:lnTo>
                  <a:lnTo>
                    <a:pt x="48" y="289"/>
                  </a:lnTo>
                  <a:lnTo>
                    <a:pt x="69" y="327"/>
                  </a:lnTo>
                  <a:lnTo>
                    <a:pt x="62" y="361"/>
                  </a:lnTo>
                  <a:lnTo>
                    <a:pt x="55" y="392"/>
                  </a:lnTo>
                  <a:lnTo>
                    <a:pt x="38" y="429"/>
                  </a:lnTo>
                  <a:lnTo>
                    <a:pt x="38" y="473"/>
                  </a:lnTo>
                  <a:lnTo>
                    <a:pt x="51" y="500"/>
                  </a:lnTo>
                  <a:lnTo>
                    <a:pt x="62" y="538"/>
                  </a:lnTo>
                  <a:lnTo>
                    <a:pt x="79" y="586"/>
                  </a:lnTo>
                  <a:lnTo>
                    <a:pt x="79" y="626"/>
                  </a:lnTo>
                  <a:lnTo>
                    <a:pt x="79" y="657"/>
                  </a:lnTo>
                  <a:lnTo>
                    <a:pt x="69" y="688"/>
                  </a:lnTo>
                  <a:lnTo>
                    <a:pt x="55" y="712"/>
                  </a:lnTo>
                  <a:lnTo>
                    <a:pt x="82" y="715"/>
                  </a:lnTo>
                  <a:lnTo>
                    <a:pt x="130" y="708"/>
                  </a:lnTo>
                  <a:lnTo>
                    <a:pt x="113" y="725"/>
                  </a:lnTo>
                  <a:lnTo>
                    <a:pt x="72" y="725"/>
                  </a:lnTo>
                  <a:lnTo>
                    <a:pt x="45" y="735"/>
                  </a:lnTo>
                  <a:lnTo>
                    <a:pt x="48" y="780"/>
                  </a:lnTo>
                  <a:lnTo>
                    <a:pt x="51" y="827"/>
                  </a:lnTo>
                  <a:lnTo>
                    <a:pt x="55" y="875"/>
                  </a:lnTo>
                  <a:lnTo>
                    <a:pt x="69" y="909"/>
                  </a:lnTo>
                  <a:lnTo>
                    <a:pt x="69" y="923"/>
                  </a:lnTo>
                  <a:lnTo>
                    <a:pt x="45" y="957"/>
                  </a:lnTo>
                  <a:lnTo>
                    <a:pt x="21" y="970"/>
                  </a:lnTo>
                  <a:lnTo>
                    <a:pt x="0" y="1004"/>
                  </a:lnTo>
                  <a:lnTo>
                    <a:pt x="0" y="1035"/>
                  </a:lnTo>
                  <a:lnTo>
                    <a:pt x="10" y="1059"/>
                  </a:lnTo>
                  <a:lnTo>
                    <a:pt x="65" y="1042"/>
                  </a:lnTo>
                  <a:lnTo>
                    <a:pt x="99" y="1042"/>
                  </a:lnTo>
                  <a:lnTo>
                    <a:pt x="144" y="1062"/>
                  </a:lnTo>
                  <a:lnTo>
                    <a:pt x="192" y="1059"/>
                  </a:lnTo>
                  <a:lnTo>
                    <a:pt x="233" y="1042"/>
                  </a:lnTo>
                  <a:lnTo>
                    <a:pt x="257" y="1038"/>
                  </a:lnTo>
                  <a:lnTo>
                    <a:pt x="322" y="1042"/>
                  </a:lnTo>
                  <a:lnTo>
                    <a:pt x="350" y="1042"/>
                  </a:lnTo>
                  <a:lnTo>
                    <a:pt x="360" y="1059"/>
                  </a:lnTo>
                  <a:lnTo>
                    <a:pt x="388" y="1079"/>
                  </a:lnTo>
                  <a:lnTo>
                    <a:pt x="422" y="1076"/>
                  </a:lnTo>
                  <a:lnTo>
                    <a:pt x="463" y="1076"/>
                  </a:lnTo>
                  <a:lnTo>
                    <a:pt x="511" y="1059"/>
                  </a:lnTo>
                  <a:lnTo>
                    <a:pt x="518" y="1028"/>
                  </a:lnTo>
                  <a:lnTo>
                    <a:pt x="491" y="997"/>
                  </a:lnTo>
                  <a:lnTo>
                    <a:pt x="473" y="977"/>
                  </a:lnTo>
                  <a:lnTo>
                    <a:pt x="448" y="971"/>
                  </a:lnTo>
                  <a:lnTo>
                    <a:pt x="470" y="963"/>
                  </a:lnTo>
                  <a:lnTo>
                    <a:pt x="511" y="997"/>
                  </a:lnTo>
                  <a:lnTo>
                    <a:pt x="545" y="1018"/>
                  </a:lnTo>
                  <a:lnTo>
                    <a:pt x="542" y="1049"/>
                  </a:lnTo>
                  <a:lnTo>
                    <a:pt x="532" y="1069"/>
                  </a:lnTo>
                  <a:lnTo>
                    <a:pt x="594" y="1079"/>
                  </a:lnTo>
                  <a:lnTo>
                    <a:pt x="638" y="1076"/>
                  </a:lnTo>
                  <a:lnTo>
                    <a:pt x="676" y="1066"/>
                  </a:lnTo>
                  <a:lnTo>
                    <a:pt x="710" y="1069"/>
                  </a:lnTo>
                  <a:lnTo>
                    <a:pt x="755" y="1072"/>
                  </a:lnTo>
                  <a:lnTo>
                    <a:pt x="810" y="1076"/>
                  </a:lnTo>
                  <a:lnTo>
                    <a:pt x="830" y="1049"/>
                  </a:lnTo>
                  <a:lnTo>
                    <a:pt x="871" y="1028"/>
                  </a:lnTo>
                  <a:lnTo>
                    <a:pt x="933" y="1015"/>
                  </a:lnTo>
                  <a:lnTo>
                    <a:pt x="971" y="1008"/>
                  </a:lnTo>
                  <a:lnTo>
                    <a:pt x="1033" y="1028"/>
                  </a:lnTo>
                  <a:lnTo>
                    <a:pt x="1074" y="1035"/>
                  </a:lnTo>
                  <a:lnTo>
                    <a:pt x="1105" y="1059"/>
                  </a:lnTo>
                  <a:lnTo>
                    <a:pt x="1153" y="1069"/>
                  </a:lnTo>
                  <a:lnTo>
                    <a:pt x="1170" y="1076"/>
                  </a:lnTo>
                  <a:lnTo>
                    <a:pt x="1180" y="1062"/>
                  </a:lnTo>
                  <a:lnTo>
                    <a:pt x="1187" y="1028"/>
                  </a:lnTo>
                  <a:lnTo>
                    <a:pt x="1225" y="1028"/>
                  </a:lnTo>
                  <a:lnTo>
                    <a:pt x="1242" y="1038"/>
                  </a:lnTo>
                  <a:lnTo>
                    <a:pt x="1269" y="1059"/>
                  </a:lnTo>
                  <a:lnTo>
                    <a:pt x="1290" y="1086"/>
                  </a:lnTo>
                  <a:lnTo>
                    <a:pt x="1293" y="1059"/>
                  </a:lnTo>
                  <a:lnTo>
                    <a:pt x="1293" y="1032"/>
                  </a:lnTo>
                  <a:lnTo>
                    <a:pt x="1328" y="997"/>
                  </a:lnTo>
                  <a:lnTo>
                    <a:pt x="1321" y="1028"/>
                  </a:lnTo>
                  <a:lnTo>
                    <a:pt x="1331" y="1052"/>
                  </a:lnTo>
                  <a:lnTo>
                    <a:pt x="1372" y="1059"/>
                  </a:lnTo>
                  <a:lnTo>
                    <a:pt x="1451" y="1049"/>
                  </a:lnTo>
                  <a:lnTo>
                    <a:pt x="1544" y="1038"/>
                  </a:lnTo>
                  <a:lnTo>
                    <a:pt x="1599" y="1049"/>
                  </a:lnTo>
                  <a:lnTo>
                    <a:pt x="1626" y="1059"/>
                  </a:lnTo>
                  <a:lnTo>
                    <a:pt x="1709" y="1066"/>
                  </a:lnTo>
                  <a:lnTo>
                    <a:pt x="1736" y="1059"/>
                  </a:lnTo>
                  <a:lnTo>
                    <a:pt x="1770" y="1055"/>
                  </a:lnTo>
                  <a:lnTo>
                    <a:pt x="1815" y="1035"/>
                  </a:lnTo>
                  <a:lnTo>
                    <a:pt x="1863" y="1055"/>
                  </a:lnTo>
                  <a:lnTo>
                    <a:pt x="1932" y="1062"/>
                  </a:lnTo>
                  <a:lnTo>
                    <a:pt x="1983" y="1062"/>
                  </a:lnTo>
                  <a:lnTo>
                    <a:pt x="1969" y="1045"/>
                  </a:lnTo>
                </a:path>
              </a:pathLst>
            </a:custGeom>
            <a:gradFill rotWithShape="0">
              <a:gsLst>
                <a:gs pos="0">
                  <a:srgbClr val="DCDCDC"/>
                </a:gs>
                <a:gs pos="100000">
                  <a:schemeClr val="bg1"/>
                </a:gs>
              </a:gsLst>
              <a:lin ang="5400000" scaled="1"/>
            </a:gradFill>
            <a:ln w="12700" cap="rnd" cmpd="sng">
              <a:solidFill>
                <a:schemeClr val="accent1"/>
              </a:solidFill>
              <a:prstDash val="solid"/>
              <a:round/>
              <a:headEnd type="none" w="med" len="med"/>
              <a:tailEnd type="none" w="med" len="med"/>
            </a:ln>
            <a:effectLst/>
          </p:spPr>
          <p:txBody>
            <a:bodyPr/>
            <a:lstStyle/>
            <a:p>
              <a:endParaRPr lang="en-GB" dirty="0"/>
            </a:p>
          </p:txBody>
        </p:sp>
        <p:sp>
          <p:nvSpPr>
            <p:cNvPr id="12" name="Text Box 8"/>
            <p:cNvSpPr txBox="1">
              <a:spLocks noChangeArrowheads="1"/>
            </p:cNvSpPr>
            <p:nvPr/>
          </p:nvSpPr>
          <p:spPr bwMode="auto">
            <a:xfrm rot="1547409">
              <a:off x="3527" y="2478"/>
              <a:ext cx="1309" cy="538"/>
            </a:xfrm>
            <a:prstGeom prst="rect">
              <a:avLst/>
            </a:prstGeom>
            <a:noFill/>
            <a:ln w="12700">
              <a:noFill/>
              <a:miter lim="800000"/>
              <a:headEnd/>
              <a:tailEnd/>
            </a:ln>
            <a:effectLst/>
          </p:spPr>
          <p:txBody>
            <a:bodyPr wrap="none" lIns="0" tIns="0" rIns="0" bIns="0" anchor="ctr">
              <a:spAutoFit/>
            </a:bodyPr>
            <a:lstStyle/>
            <a:p>
              <a:pPr algn="ctr" eaLnBrk="0" hangingPunct="0"/>
              <a:r>
                <a:rPr lang="en-GB" sz="1400" b="1" dirty="0" smtClean="0"/>
                <a:t>Effet </a:t>
              </a:r>
            </a:p>
            <a:p>
              <a:pPr algn="ctr" eaLnBrk="0" hangingPunct="0"/>
              <a:r>
                <a:rPr lang="en-GB" sz="1400" b="1" dirty="0" smtClean="0"/>
                <a:t>attendu</a:t>
              </a:r>
              <a:endParaRPr lang="en-GB" sz="1400" b="1" dirty="0"/>
            </a:p>
          </p:txBody>
        </p:sp>
        <p:sp>
          <p:nvSpPr>
            <p:cNvPr id="13" name="Freeform 9"/>
            <p:cNvSpPr>
              <a:spLocks/>
            </p:cNvSpPr>
            <p:nvPr/>
          </p:nvSpPr>
          <p:spPr bwMode="auto">
            <a:xfrm>
              <a:off x="4121" y="3162"/>
              <a:ext cx="1100" cy="421"/>
            </a:xfrm>
            <a:custGeom>
              <a:avLst/>
              <a:gdLst/>
              <a:ahLst/>
              <a:cxnLst>
                <a:cxn ang="0">
                  <a:pos x="1180" y="33"/>
                </a:cxn>
                <a:cxn ang="0">
                  <a:pos x="1167" y="67"/>
                </a:cxn>
                <a:cxn ang="0">
                  <a:pos x="1151" y="102"/>
                </a:cxn>
                <a:cxn ang="0">
                  <a:pos x="1134" y="138"/>
                </a:cxn>
                <a:cxn ang="0">
                  <a:pos x="1114" y="172"/>
                </a:cxn>
                <a:cxn ang="0">
                  <a:pos x="1094" y="205"/>
                </a:cxn>
                <a:cxn ang="0">
                  <a:pos x="1071" y="239"/>
                </a:cxn>
                <a:cxn ang="0">
                  <a:pos x="1048" y="271"/>
                </a:cxn>
                <a:cxn ang="0">
                  <a:pos x="1024" y="301"/>
                </a:cxn>
                <a:cxn ang="0">
                  <a:pos x="999" y="331"/>
                </a:cxn>
                <a:cxn ang="0">
                  <a:pos x="974" y="360"/>
                </a:cxn>
                <a:cxn ang="0">
                  <a:pos x="947" y="385"/>
                </a:cxn>
                <a:cxn ang="0">
                  <a:pos x="922" y="408"/>
                </a:cxn>
                <a:cxn ang="0">
                  <a:pos x="882" y="440"/>
                </a:cxn>
                <a:cxn ang="0">
                  <a:pos x="828" y="472"/>
                </a:cxn>
                <a:cxn ang="0">
                  <a:pos x="766" y="500"/>
                </a:cxn>
                <a:cxn ang="0">
                  <a:pos x="655" y="527"/>
                </a:cxn>
                <a:cxn ang="0">
                  <a:pos x="438" y="504"/>
                </a:cxn>
                <a:cxn ang="0">
                  <a:pos x="364" y="472"/>
                </a:cxn>
                <a:cxn ang="0">
                  <a:pos x="307" y="438"/>
                </a:cxn>
                <a:cxn ang="0">
                  <a:pos x="254" y="397"/>
                </a:cxn>
                <a:cxn ang="0">
                  <a:pos x="220" y="369"/>
                </a:cxn>
                <a:cxn ang="0">
                  <a:pos x="196" y="344"/>
                </a:cxn>
                <a:cxn ang="0">
                  <a:pos x="172" y="317"/>
                </a:cxn>
                <a:cxn ang="0">
                  <a:pos x="148" y="289"/>
                </a:cxn>
                <a:cxn ang="0">
                  <a:pos x="127" y="259"/>
                </a:cxn>
                <a:cxn ang="0">
                  <a:pos x="106" y="228"/>
                </a:cxn>
                <a:cxn ang="0">
                  <a:pos x="86" y="195"/>
                </a:cxn>
                <a:cxn ang="0">
                  <a:pos x="66" y="161"/>
                </a:cxn>
                <a:cxn ang="0">
                  <a:pos x="48" y="126"/>
                </a:cxn>
                <a:cxn ang="0">
                  <a:pos x="32" y="88"/>
                </a:cxn>
                <a:cxn ang="0">
                  <a:pos x="18" y="49"/>
                </a:cxn>
                <a:cxn ang="0">
                  <a:pos x="0" y="0"/>
                </a:cxn>
                <a:cxn ang="0">
                  <a:pos x="142" y="23"/>
                </a:cxn>
                <a:cxn ang="0">
                  <a:pos x="155" y="53"/>
                </a:cxn>
                <a:cxn ang="0">
                  <a:pos x="170" y="81"/>
                </a:cxn>
                <a:cxn ang="0">
                  <a:pos x="184" y="110"/>
                </a:cxn>
                <a:cxn ang="0">
                  <a:pos x="200" y="136"/>
                </a:cxn>
                <a:cxn ang="0">
                  <a:pos x="222" y="168"/>
                </a:cxn>
                <a:cxn ang="0">
                  <a:pos x="244" y="198"/>
                </a:cxn>
                <a:cxn ang="0">
                  <a:pos x="263" y="220"/>
                </a:cxn>
                <a:cxn ang="0">
                  <a:pos x="298" y="257"/>
                </a:cxn>
                <a:cxn ang="0">
                  <a:pos x="340" y="291"/>
                </a:cxn>
                <a:cxn ang="0">
                  <a:pos x="384" y="321"/>
                </a:cxn>
                <a:cxn ang="0">
                  <a:pos x="431" y="346"/>
                </a:cxn>
                <a:cxn ang="0">
                  <a:pos x="528" y="376"/>
                </a:cxn>
                <a:cxn ang="0">
                  <a:pos x="728" y="360"/>
                </a:cxn>
                <a:cxn ang="0">
                  <a:pos x="802" y="324"/>
                </a:cxn>
                <a:cxn ang="0">
                  <a:pos x="851" y="292"/>
                </a:cxn>
                <a:cxn ang="0">
                  <a:pos x="884" y="262"/>
                </a:cxn>
                <a:cxn ang="0">
                  <a:pos x="919" y="227"/>
                </a:cxn>
                <a:cxn ang="0">
                  <a:pos x="951" y="186"/>
                </a:cxn>
                <a:cxn ang="0">
                  <a:pos x="983" y="143"/>
                </a:cxn>
                <a:cxn ang="0">
                  <a:pos x="1011" y="99"/>
                </a:cxn>
                <a:cxn ang="0">
                  <a:pos x="1024" y="76"/>
                </a:cxn>
                <a:cxn ang="0">
                  <a:pos x="1042" y="42"/>
                </a:cxn>
                <a:cxn ang="0">
                  <a:pos x="1060" y="0"/>
                </a:cxn>
              </a:cxnLst>
              <a:rect l="0" t="0" r="r" b="b"/>
              <a:pathLst>
                <a:path w="1192" h="530">
                  <a:moveTo>
                    <a:pt x="1192" y="0"/>
                  </a:moveTo>
                  <a:lnTo>
                    <a:pt x="1187" y="16"/>
                  </a:lnTo>
                  <a:lnTo>
                    <a:pt x="1184" y="24"/>
                  </a:lnTo>
                  <a:lnTo>
                    <a:pt x="1180" y="33"/>
                  </a:lnTo>
                  <a:lnTo>
                    <a:pt x="1178" y="42"/>
                  </a:lnTo>
                  <a:lnTo>
                    <a:pt x="1174" y="51"/>
                  </a:lnTo>
                  <a:lnTo>
                    <a:pt x="1171" y="60"/>
                  </a:lnTo>
                  <a:lnTo>
                    <a:pt x="1167" y="67"/>
                  </a:lnTo>
                  <a:lnTo>
                    <a:pt x="1163" y="76"/>
                  </a:lnTo>
                  <a:lnTo>
                    <a:pt x="1159" y="85"/>
                  </a:lnTo>
                  <a:lnTo>
                    <a:pt x="1155" y="94"/>
                  </a:lnTo>
                  <a:lnTo>
                    <a:pt x="1151" y="102"/>
                  </a:lnTo>
                  <a:lnTo>
                    <a:pt x="1147" y="111"/>
                  </a:lnTo>
                  <a:lnTo>
                    <a:pt x="1143" y="120"/>
                  </a:lnTo>
                  <a:lnTo>
                    <a:pt x="1138" y="129"/>
                  </a:lnTo>
                  <a:lnTo>
                    <a:pt x="1134" y="138"/>
                  </a:lnTo>
                  <a:lnTo>
                    <a:pt x="1128" y="145"/>
                  </a:lnTo>
                  <a:lnTo>
                    <a:pt x="1124" y="154"/>
                  </a:lnTo>
                  <a:lnTo>
                    <a:pt x="1119" y="163"/>
                  </a:lnTo>
                  <a:lnTo>
                    <a:pt x="1114" y="172"/>
                  </a:lnTo>
                  <a:lnTo>
                    <a:pt x="1108" y="181"/>
                  </a:lnTo>
                  <a:lnTo>
                    <a:pt x="1104" y="189"/>
                  </a:lnTo>
                  <a:lnTo>
                    <a:pt x="1099" y="197"/>
                  </a:lnTo>
                  <a:lnTo>
                    <a:pt x="1094" y="205"/>
                  </a:lnTo>
                  <a:lnTo>
                    <a:pt x="1087" y="214"/>
                  </a:lnTo>
                  <a:lnTo>
                    <a:pt x="1082" y="223"/>
                  </a:lnTo>
                  <a:lnTo>
                    <a:pt x="1076" y="230"/>
                  </a:lnTo>
                  <a:lnTo>
                    <a:pt x="1071" y="239"/>
                  </a:lnTo>
                  <a:lnTo>
                    <a:pt x="1066" y="248"/>
                  </a:lnTo>
                  <a:lnTo>
                    <a:pt x="1059" y="255"/>
                  </a:lnTo>
                  <a:lnTo>
                    <a:pt x="1054" y="262"/>
                  </a:lnTo>
                  <a:lnTo>
                    <a:pt x="1048" y="271"/>
                  </a:lnTo>
                  <a:lnTo>
                    <a:pt x="1042" y="278"/>
                  </a:lnTo>
                  <a:lnTo>
                    <a:pt x="1036" y="287"/>
                  </a:lnTo>
                  <a:lnTo>
                    <a:pt x="1030" y="294"/>
                  </a:lnTo>
                  <a:lnTo>
                    <a:pt x="1024" y="301"/>
                  </a:lnTo>
                  <a:lnTo>
                    <a:pt x="1018" y="310"/>
                  </a:lnTo>
                  <a:lnTo>
                    <a:pt x="1011" y="317"/>
                  </a:lnTo>
                  <a:lnTo>
                    <a:pt x="1006" y="324"/>
                  </a:lnTo>
                  <a:lnTo>
                    <a:pt x="999" y="331"/>
                  </a:lnTo>
                  <a:lnTo>
                    <a:pt x="992" y="339"/>
                  </a:lnTo>
                  <a:lnTo>
                    <a:pt x="986" y="346"/>
                  </a:lnTo>
                  <a:lnTo>
                    <a:pt x="980" y="353"/>
                  </a:lnTo>
                  <a:lnTo>
                    <a:pt x="974" y="360"/>
                  </a:lnTo>
                  <a:lnTo>
                    <a:pt x="967" y="365"/>
                  </a:lnTo>
                  <a:lnTo>
                    <a:pt x="960" y="372"/>
                  </a:lnTo>
                  <a:lnTo>
                    <a:pt x="954" y="379"/>
                  </a:lnTo>
                  <a:lnTo>
                    <a:pt x="947" y="385"/>
                  </a:lnTo>
                  <a:lnTo>
                    <a:pt x="940" y="390"/>
                  </a:lnTo>
                  <a:lnTo>
                    <a:pt x="935" y="397"/>
                  </a:lnTo>
                  <a:lnTo>
                    <a:pt x="928" y="402"/>
                  </a:lnTo>
                  <a:lnTo>
                    <a:pt x="922" y="408"/>
                  </a:lnTo>
                  <a:lnTo>
                    <a:pt x="915" y="415"/>
                  </a:lnTo>
                  <a:lnTo>
                    <a:pt x="908" y="420"/>
                  </a:lnTo>
                  <a:lnTo>
                    <a:pt x="895" y="429"/>
                  </a:lnTo>
                  <a:lnTo>
                    <a:pt x="882" y="440"/>
                  </a:lnTo>
                  <a:lnTo>
                    <a:pt x="870" y="449"/>
                  </a:lnTo>
                  <a:lnTo>
                    <a:pt x="856" y="456"/>
                  </a:lnTo>
                  <a:lnTo>
                    <a:pt x="843" y="463"/>
                  </a:lnTo>
                  <a:lnTo>
                    <a:pt x="828" y="472"/>
                  </a:lnTo>
                  <a:lnTo>
                    <a:pt x="812" y="479"/>
                  </a:lnTo>
                  <a:lnTo>
                    <a:pt x="798" y="488"/>
                  </a:lnTo>
                  <a:lnTo>
                    <a:pt x="782" y="493"/>
                  </a:lnTo>
                  <a:lnTo>
                    <a:pt x="766" y="500"/>
                  </a:lnTo>
                  <a:lnTo>
                    <a:pt x="750" y="505"/>
                  </a:lnTo>
                  <a:lnTo>
                    <a:pt x="719" y="514"/>
                  </a:lnTo>
                  <a:lnTo>
                    <a:pt x="687" y="521"/>
                  </a:lnTo>
                  <a:lnTo>
                    <a:pt x="655" y="527"/>
                  </a:lnTo>
                  <a:lnTo>
                    <a:pt x="592" y="530"/>
                  </a:lnTo>
                  <a:lnTo>
                    <a:pt x="530" y="525"/>
                  </a:lnTo>
                  <a:lnTo>
                    <a:pt x="468" y="512"/>
                  </a:lnTo>
                  <a:lnTo>
                    <a:pt x="438" y="504"/>
                  </a:lnTo>
                  <a:lnTo>
                    <a:pt x="408" y="491"/>
                  </a:lnTo>
                  <a:lnTo>
                    <a:pt x="394" y="486"/>
                  </a:lnTo>
                  <a:lnTo>
                    <a:pt x="379" y="479"/>
                  </a:lnTo>
                  <a:lnTo>
                    <a:pt x="364" y="472"/>
                  </a:lnTo>
                  <a:lnTo>
                    <a:pt x="350" y="463"/>
                  </a:lnTo>
                  <a:lnTo>
                    <a:pt x="335" y="456"/>
                  </a:lnTo>
                  <a:lnTo>
                    <a:pt x="322" y="447"/>
                  </a:lnTo>
                  <a:lnTo>
                    <a:pt x="307" y="438"/>
                  </a:lnTo>
                  <a:lnTo>
                    <a:pt x="294" y="429"/>
                  </a:lnTo>
                  <a:lnTo>
                    <a:pt x="280" y="418"/>
                  </a:lnTo>
                  <a:lnTo>
                    <a:pt x="267" y="408"/>
                  </a:lnTo>
                  <a:lnTo>
                    <a:pt x="254" y="397"/>
                  </a:lnTo>
                  <a:lnTo>
                    <a:pt x="240" y="386"/>
                  </a:lnTo>
                  <a:lnTo>
                    <a:pt x="234" y="381"/>
                  </a:lnTo>
                  <a:lnTo>
                    <a:pt x="227" y="374"/>
                  </a:lnTo>
                  <a:lnTo>
                    <a:pt x="220" y="369"/>
                  </a:lnTo>
                  <a:lnTo>
                    <a:pt x="215" y="363"/>
                  </a:lnTo>
                  <a:lnTo>
                    <a:pt x="208" y="356"/>
                  </a:lnTo>
                  <a:lnTo>
                    <a:pt x="202" y="351"/>
                  </a:lnTo>
                  <a:lnTo>
                    <a:pt x="196" y="344"/>
                  </a:lnTo>
                  <a:lnTo>
                    <a:pt x="190" y="337"/>
                  </a:lnTo>
                  <a:lnTo>
                    <a:pt x="184" y="331"/>
                  </a:lnTo>
                  <a:lnTo>
                    <a:pt x="178" y="324"/>
                  </a:lnTo>
                  <a:lnTo>
                    <a:pt x="172" y="317"/>
                  </a:lnTo>
                  <a:lnTo>
                    <a:pt x="166" y="310"/>
                  </a:lnTo>
                  <a:lnTo>
                    <a:pt x="160" y="303"/>
                  </a:lnTo>
                  <a:lnTo>
                    <a:pt x="155" y="296"/>
                  </a:lnTo>
                  <a:lnTo>
                    <a:pt x="148" y="289"/>
                  </a:lnTo>
                  <a:lnTo>
                    <a:pt x="143" y="282"/>
                  </a:lnTo>
                  <a:lnTo>
                    <a:pt x="138" y="275"/>
                  </a:lnTo>
                  <a:lnTo>
                    <a:pt x="132" y="268"/>
                  </a:lnTo>
                  <a:lnTo>
                    <a:pt x="127" y="259"/>
                  </a:lnTo>
                  <a:lnTo>
                    <a:pt x="122" y="252"/>
                  </a:lnTo>
                  <a:lnTo>
                    <a:pt x="116" y="244"/>
                  </a:lnTo>
                  <a:lnTo>
                    <a:pt x="111" y="236"/>
                  </a:lnTo>
                  <a:lnTo>
                    <a:pt x="106" y="228"/>
                  </a:lnTo>
                  <a:lnTo>
                    <a:pt x="100" y="220"/>
                  </a:lnTo>
                  <a:lnTo>
                    <a:pt x="95" y="213"/>
                  </a:lnTo>
                  <a:lnTo>
                    <a:pt x="90" y="204"/>
                  </a:lnTo>
                  <a:lnTo>
                    <a:pt x="86" y="195"/>
                  </a:lnTo>
                  <a:lnTo>
                    <a:pt x="80" y="188"/>
                  </a:lnTo>
                  <a:lnTo>
                    <a:pt x="76" y="179"/>
                  </a:lnTo>
                  <a:lnTo>
                    <a:pt x="71" y="170"/>
                  </a:lnTo>
                  <a:lnTo>
                    <a:pt x="66" y="161"/>
                  </a:lnTo>
                  <a:lnTo>
                    <a:pt x="62" y="152"/>
                  </a:lnTo>
                  <a:lnTo>
                    <a:pt x="58" y="143"/>
                  </a:lnTo>
                  <a:lnTo>
                    <a:pt x="52" y="134"/>
                  </a:lnTo>
                  <a:lnTo>
                    <a:pt x="48" y="126"/>
                  </a:lnTo>
                  <a:lnTo>
                    <a:pt x="44" y="115"/>
                  </a:lnTo>
                  <a:lnTo>
                    <a:pt x="40" y="106"/>
                  </a:lnTo>
                  <a:lnTo>
                    <a:pt x="36" y="97"/>
                  </a:lnTo>
                  <a:lnTo>
                    <a:pt x="32" y="88"/>
                  </a:lnTo>
                  <a:lnTo>
                    <a:pt x="28" y="78"/>
                  </a:lnTo>
                  <a:lnTo>
                    <a:pt x="24" y="69"/>
                  </a:lnTo>
                  <a:lnTo>
                    <a:pt x="20" y="58"/>
                  </a:lnTo>
                  <a:lnTo>
                    <a:pt x="18" y="49"/>
                  </a:lnTo>
                  <a:lnTo>
                    <a:pt x="14" y="39"/>
                  </a:lnTo>
                  <a:lnTo>
                    <a:pt x="10" y="30"/>
                  </a:lnTo>
                  <a:lnTo>
                    <a:pt x="7" y="19"/>
                  </a:lnTo>
                  <a:lnTo>
                    <a:pt x="0" y="0"/>
                  </a:lnTo>
                  <a:lnTo>
                    <a:pt x="132" y="0"/>
                  </a:lnTo>
                  <a:lnTo>
                    <a:pt x="135" y="7"/>
                  </a:lnTo>
                  <a:lnTo>
                    <a:pt x="139" y="14"/>
                  </a:lnTo>
                  <a:lnTo>
                    <a:pt x="142" y="23"/>
                  </a:lnTo>
                  <a:lnTo>
                    <a:pt x="144" y="30"/>
                  </a:lnTo>
                  <a:lnTo>
                    <a:pt x="148" y="39"/>
                  </a:lnTo>
                  <a:lnTo>
                    <a:pt x="151" y="46"/>
                  </a:lnTo>
                  <a:lnTo>
                    <a:pt x="155" y="53"/>
                  </a:lnTo>
                  <a:lnTo>
                    <a:pt x="159" y="60"/>
                  </a:lnTo>
                  <a:lnTo>
                    <a:pt x="162" y="67"/>
                  </a:lnTo>
                  <a:lnTo>
                    <a:pt x="166" y="76"/>
                  </a:lnTo>
                  <a:lnTo>
                    <a:pt x="170" y="81"/>
                  </a:lnTo>
                  <a:lnTo>
                    <a:pt x="172" y="88"/>
                  </a:lnTo>
                  <a:lnTo>
                    <a:pt x="176" y="95"/>
                  </a:lnTo>
                  <a:lnTo>
                    <a:pt x="180" y="102"/>
                  </a:lnTo>
                  <a:lnTo>
                    <a:pt x="184" y="110"/>
                  </a:lnTo>
                  <a:lnTo>
                    <a:pt x="188" y="117"/>
                  </a:lnTo>
                  <a:lnTo>
                    <a:pt x="192" y="124"/>
                  </a:lnTo>
                  <a:lnTo>
                    <a:pt x="196" y="131"/>
                  </a:lnTo>
                  <a:lnTo>
                    <a:pt x="200" y="136"/>
                  </a:lnTo>
                  <a:lnTo>
                    <a:pt x="204" y="143"/>
                  </a:lnTo>
                  <a:lnTo>
                    <a:pt x="214" y="156"/>
                  </a:lnTo>
                  <a:lnTo>
                    <a:pt x="218" y="163"/>
                  </a:lnTo>
                  <a:lnTo>
                    <a:pt x="222" y="168"/>
                  </a:lnTo>
                  <a:lnTo>
                    <a:pt x="226" y="175"/>
                  </a:lnTo>
                  <a:lnTo>
                    <a:pt x="231" y="181"/>
                  </a:lnTo>
                  <a:lnTo>
                    <a:pt x="240" y="193"/>
                  </a:lnTo>
                  <a:lnTo>
                    <a:pt x="244" y="198"/>
                  </a:lnTo>
                  <a:lnTo>
                    <a:pt x="250" y="204"/>
                  </a:lnTo>
                  <a:lnTo>
                    <a:pt x="254" y="209"/>
                  </a:lnTo>
                  <a:lnTo>
                    <a:pt x="259" y="214"/>
                  </a:lnTo>
                  <a:lnTo>
                    <a:pt x="263" y="220"/>
                  </a:lnTo>
                  <a:lnTo>
                    <a:pt x="268" y="225"/>
                  </a:lnTo>
                  <a:lnTo>
                    <a:pt x="278" y="236"/>
                  </a:lnTo>
                  <a:lnTo>
                    <a:pt x="288" y="246"/>
                  </a:lnTo>
                  <a:lnTo>
                    <a:pt x="298" y="257"/>
                  </a:lnTo>
                  <a:lnTo>
                    <a:pt x="308" y="266"/>
                  </a:lnTo>
                  <a:lnTo>
                    <a:pt x="319" y="275"/>
                  </a:lnTo>
                  <a:lnTo>
                    <a:pt x="330" y="284"/>
                  </a:lnTo>
                  <a:lnTo>
                    <a:pt x="340" y="291"/>
                  </a:lnTo>
                  <a:lnTo>
                    <a:pt x="351" y="299"/>
                  </a:lnTo>
                  <a:lnTo>
                    <a:pt x="363" y="307"/>
                  </a:lnTo>
                  <a:lnTo>
                    <a:pt x="374" y="315"/>
                  </a:lnTo>
                  <a:lnTo>
                    <a:pt x="384" y="321"/>
                  </a:lnTo>
                  <a:lnTo>
                    <a:pt x="396" y="328"/>
                  </a:lnTo>
                  <a:lnTo>
                    <a:pt x="408" y="335"/>
                  </a:lnTo>
                  <a:lnTo>
                    <a:pt x="419" y="340"/>
                  </a:lnTo>
                  <a:lnTo>
                    <a:pt x="431" y="346"/>
                  </a:lnTo>
                  <a:lnTo>
                    <a:pt x="455" y="356"/>
                  </a:lnTo>
                  <a:lnTo>
                    <a:pt x="479" y="363"/>
                  </a:lnTo>
                  <a:lnTo>
                    <a:pt x="503" y="370"/>
                  </a:lnTo>
                  <a:lnTo>
                    <a:pt x="528" y="376"/>
                  </a:lnTo>
                  <a:lnTo>
                    <a:pt x="578" y="381"/>
                  </a:lnTo>
                  <a:lnTo>
                    <a:pt x="628" y="381"/>
                  </a:lnTo>
                  <a:lnTo>
                    <a:pt x="679" y="374"/>
                  </a:lnTo>
                  <a:lnTo>
                    <a:pt x="728" y="360"/>
                  </a:lnTo>
                  <a:lnTo>
                    <a:pt x="754" y="349"/>
                  </a:lnTo>
                  <a:lnTo>
                    <a:pt x="778" y="339"/>
                  </a:lnTo>
                  <a:lnTo>
                    <a:pt x="790" y="331"/>
                  </a:lnTo>
                  <a:lnTo>
                    <a:pt x="802" y="324"/>
                  </a:lnTo>
                  <a:lnTo>
                    <a:pt x="815" y="317"/>
                  </a:lnTo>
                  <a:lnTo>
                    <a:pt x="827" y="310"/>
                  </a:lnTo>
                  <a:lnTo>
                    <a:pt x="843" y="298"/>
                  </a:lnTo>
                  <a:lnTo>
                    <a:pt x="851" y="292"/>
                  </a:lnTo>
                  <a:lnTo>
                    <a:pt x="859" y="285"/>
                  </a:lnTo>
                  <a:lnTo>
                    <a:pt x="868" y="278"/>
                  </a:lnTo>
                  <a:lnTo>
                    <a:pt x="876" y="269"/>
                  </a:lnTo>
                  <a:lnTo>
                    <a:pt x="884" y="262"/>
                  </a:lnTo>
                  <a:lnTo>
                    <a:pt x="894" y="253"/>
                  </a:lnTo>
                  <a:lnTo>
                    <a:pt x="902" y="244"/>
                  </a:lnTo>
                  <a:lnTo>
                    <a:pt x="910" y="236"/>
                  </a:lnTo>
                  <a:lnTo>
                    <a:pt x="919" y="227"/>
                  </a:lnTo>
                  <a:lnTo>
                    <a:pt x="927" y="216"/>
                  </a:lnTo>
                  <a:lnTo>
                    <a:pt x="935" y="207"/>
                  </a:lnTo>
                  <a:lnTo>
                    <a:pt x="943" y="197"/>
                  </a:lnTo>
                  <a:lnTo>
                    <a:pt x="951" y="186"/>
                  </a:lnTo>
                  <a:lnTo>
                    <a:pt x="959" y="175"/>
                  </a:lnTo>
                  <a:lnTo>
                    <a:pt x="967" y="165"/>
                  </a:lnTo>
                  <a:lnTo>
                    <a:pt x="975" y="154"/>
                  </a:lnTo>
                  <a:lnTo>
                    <a:pt x="983" y="143"/>
                  </a:lnTo>
                  <a:lnTo>
                    <a:pt x="990" y="133"/>
                  </a:lnTo>
                  <a:lnTo>
                    <a:pt x="998" y="122"/>
                  </a:lnTo>
                  <a:lnTo>
                    <a:pt x="1004" y="110"/>
                  </a:lnTo>
                  <a:lnTo>
                    <a:pt x="1011" y="99"/>
                  </a:lnTo>
                  <a:lnTo>
                    <a:pt x="1015" y="94"/>
                  </a:lnTo>
                  <a:lnTo>
                    <a:pt x="1018" y="88"/>
                  </a:lnTo>
                  <a:lnTo>
                    <a:pt x="1020" y="81"/>
                  </a:lnTo>
                  <a:lnTo>
                    <a:pt x="1024" y="76"/>
                  </a:lnTo>
                  <a:lnTo>
                    <a:pt x="1027" y="71"/>
                  </a:lnTo>
                  <a:lnTo>
                    <a:pt x="1030" y="65"/>
                  </a:lnTo>
                  <a:lnTo>
                    <a:pt x="1036" y="55"/>
                  </a:lnTo>
                  <a:lnTo>
                    <a:pt x="1042" y="42"/>
                  </a:lnTo>
                  <a:lnTo>
                    <a:pt x="1047" y="32"/>
                  </a:lnTo>
                  <a:lnTo>
                    <a:pt x="1051" y="21"/>
                  </a:lnTo>
                  <a:lnTo>
                    <a:pt x="1056" y="10"/>
                  </a:lnTo>
                  <a:lnTo>
                    <a:pt x="1060" y="0"/>
                  </a:lnTo>
                  <a:lnTo>
                    <a:pt x="1192" y="0"/>
                  </a:lnTo>
                  <a:lnTo>
                    <a:pt x="1192"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14" name="Freeform 10"/>
            <p:cNvSpPr>
              <a:spLocks/>
            </p:cNvSpPr>
            <p:nvPr/>
          </p:nvSpPr>
          <p:spPr bwMode="auto">
            <a:xfrm>
              <a:off x="4145" y="3162"/>
              <a:ext cx="1037" cy="78"/>
            </a:xfrm>
            <a:custGeom>
              <a:avLst/>
              <a:gdLst/>
              <a:ahLst/>
              <a:cxnLst>
                <a:cxn ang="0">
                  <a:pos x="0" y="0"/>
                </a:cxn>
                <a:cxn ang="0">
                  <a:pos x="1124" y="0"/>
                </a:cxn>
                <a:cxn ang="0">
                  <a:pos x="970" y="138"/>
                </a:cxn>
                <a:cxn ang="0">
                  <a:pos x="104" y="138"/>
                </a:cxn>
                <a:cxn ang="0">
                  <a:pos x="0" y="0"/>
                </a:cxn>
                <a:cxn ang="0">
                  <a:pos x="0" y="0"/>
                </a:cxn>
              </a:cxnLst>
              <a:rect l="0" t="0" r="r" b="b"/>
              <a:pathLst>
                <a:path w="1124" h="138">
                  <a:moveTo>
                    <a:pt x="0" y="0"/>
                  </a:moveTo>
                  <a:lnTo>
                    <a:pt x="1124" y="0"/>
                  </a:lnTo>
                  <a:lnTo>
                    <a:pt x="970" y="138"/>
                  </a:lnTo>
                  <a:lnTo>
                    <a:pt x="104" y="138"/>
                  </a:lnTo>
                  <a:lnTo>
                    <a:pt x="0" y="0"/>
                  </a:lnTo>
                  <a:lnTo>
                    <a:pt x="0"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15" name="Freeform 11"/>
            <p:cNvSpPr>
              <a:spLocks/>
            </p:cNvSpPr>
            <p:nvPr/>
          </p:nvSpPr>
          <p:spPr bwMode="auto">
            <a:xfrm>
              <a:off x="4420" y="3292"/>
              <a:ext cx="161" cy="116"/>
            </a:xfrm>
            <a:custGeom>
              <a:avLst/>
              <a:gdLst/>
              <a:ahLst/>
              <a:cxnLst>
                <a:cxn ang="0">
                  <a:pos x="0" y="0"/>
                </a:cxn>
                <a:cxn ang="0">
                  <a:pos x="50" y="72"/>
                </a:cxn>
                <a:cxn ang="0">
                  <a:pos x="110" y="119"/>
                </a:cxn>
                <a:cxn ang="0">
                  <a:pos x="175" y="145"/>
                </a:cxn>
                <a:cxn ang="0">
                  <a:pos x="110" y="65"/>
                </a:cxn>
                <a:cxn ang="0">
                  <a:pos x="66" y="0"/>
                </a:cxn>
                <a:cxn ang="0">
                  <a:pos x="0" y="0"/>
                </a:cxn>
                <a:cxn ang="0">
                  <a:pos x="0" y="0"/>
                </a:cxn>
              </a:cxnLst>
              <a:rect l="0" t="0" r="r" b="b"/>
              <a:pathLst>
                <a:path w="175" h="145">
                  <a:moveTo>
                    <a:pt x="0" y="0"/>
                  </a:moveTo>
                  <a:lnTo>
                    <a:pt x="50" y="72"/>
                  </a:lnTo>
                  <a:lnTo>
                    <a:pt x="110" y="119"/>
                  </a:lnTo>
                  <a:lnTo>
                    <a:pt x="175" y="145"/>
                  </a:lnTo>
                  <a:lnTo>
                    <a:pt x="110" y="65"/>
                  </a:lnTo>
                  <a:lnTo>
                    <a:pt x="66" y="0"/>
                  </a:lnTo>
                  <a:lnTo>
                    <a:pt x="0" y="0"/>
                  </a:lnTo>
                  <a:lnTo>
                    <a:pt x="0" y="0"/>
                  </a:lnTo>
                  <a:close/>
                </a:path>
              </a:pathLst>
            </a:custGeom>
            <a:solidFill>
              <a:schemeClr val="bg1"/>
            </a:solidFill>
            <a:ln w="9525">
              <a:noFill/>
              <a:round/>
              <a:headEnd/>
              <a:tailEnd/>
            </a:ln>
            <a:effectLst/>
          </p:spPr>
          <p:txBody>
            <a:bodyPr/>
            <a:lstStyle/>
            <a:p>
              <a:endParaRPr lang="en-GB" dirty="0"/>
            </a:p>
          </p:txBody>
        </p:sp>
        <p:grpSp>
          <p:nvGrpSpPr>
            <p:cNvPr id="16" name="Group 12"/>
            <p:cNvGrpSpPr>
              <a:grpSpLocks/>
            </p:cNvGrpSpPr>
            <p:nvPr/>
          </p:nvGrpSpPr>
          <p:grpSpPr bwMode="auto">
            <a:xfrm>
              <a:off x="2088" y="1385"/>
              <a:ext cx="1593" cy="2360"/>
              <a:chOff x="2260" y="1385"/>
              <a:chExt cx="1723" cy="2360"/>
            </a:xfrm>
          </p:grpSpPr>
          <p:sp>
            <p:nvSpPr>
              <p:cNvPr id="25" name="Freeform 13"/>
              <p:cNvSpPr>
                <a:spLocks/>
              </p:cNvSpPr>
              <p:nvPr/>
            </p:nvSpPr>
            <p:spPr bwMode="auto">
              <a:xfrm>
                <a:off x="2947" y="1698"/>
                <a:ext cx="344" cy="312"/>
              </a:xfrm>
              <a:custGeom>
                <a:avLst/>
                <a:gdLst/>
                <a:ahLst/>
                <a:cxnLst>
                  <a:cxn ang="0">
                    <a:pos x="174" y="0"/>
                  </a:cxn>
                  <a:cxn ang="0">
                    <a:pos x="68" y="151"/>
                  </a:cxn>
                  <a:cxn ang="0">
                    <a:pos x="0" y="270"/>
                  </a:cxn>
                  <a:cxn ang="0">
                    <a:pos x="68" y="483"/>
                  </a:cxn>
                  <a:cxn ang="0">
                    <a:pos x="174" y="575"/>
                  </a:cxn>
                  <a:cxn ang="0">
                    <a:pos x="344" y="359"/>
                  </a:cxn>
                  <a:cxn ang="0">
                    <a:pos x="344" y="192"/>
                  </a:cxn>
                  <a:cxn ang="0">
                    <a:pos x="174" y="0"/>
                  </a:cxn>
                  <a:cxn ang="0">
                    <a:pos x="174" y="0"/>
                  </a:cxn>
                </a:cxnLst>
                <a:rect l="0" t="0" r="r" b="b"/>
                <a:pathLst>
                  <a:path w="344" h="575">
                    <a:moveTo>
                      <a:pt x="174" y="0"/>
                    </a:moveTo>
                    <a:lnTo>
                      <a:pt x="68" y="151"/>
                    </a:lnTo>
                    <a:lnTo>
                      <a:pt x="0" y="270"/>
                    </a:lnTo>
                    <a:lnTo>
                      <a:pt x="68" y="483"/>
                    </a:lnTo>
                    <a:lnTo>
                      <a:pt x="174" y="575"/>
                    </a:lnTo>
                    <a:lnTo>
                      <a:pt x="344" y="359"/>
                    </a:lnTo>
                    <a:lnTo>
                      <a:pt x="344" y="192"/>
                    </a:lnTo>
                    <a:lnTo>
                      <a:pt x="174" y="0"/>
                    </a:lnTo>
                    <a:lnTo>
                      <a:pt x="174" y="0"/>
                    </a:lnTo>
                    <a:close/>
                  </a:path>
                </a:pathLst>
              </a:custGeom>
              <a:solidFill>
                <a:srgbClr val="DCDCDC"/>
              </a:solidFill>
              <a:ln w="9525">
                <a:noFill/>
                <a:round/>
                <a:headEnd/>
                <a:tailEnd/>
              </a:ln>
              <a:effectLst/>
            </p:spPr>
            <p:txBody>
              <a:bodyPr/>
              <a:lstStyle/>
              <a:p>
                <a:endParaRPr lang="en-GB" dirty="0"/>
              </a:p>
            </p:txBody>
          </p:sp>
          <p:sp>
            <p:nvSpPr>
              <p:cNvPr id="26" name="Freeform 14"/>
              <p:cNvSpPr>
                <a:spLocks/>
              </p:cNvSpPr>
              <p:nvPr/>
            </p:nvSpPr>
            <p:spPr bwMode="auto">
              <a:xfrm>
                <a:off x="3015" y="1982"/>
                <a:ext cx="213" cy="1516"/>
              </a:xfrm>
              <a:custGeom>
                <a:avLst/>
                <a:gdLst/>
                <a:ahLst/>
                <a:cxnLst>
                  <a:cxn ang="0">
                    <a:pos x="40" y="0"/>
                  </a:cxn>
                  <a:cxn ang="0">
                    <a:pos x="0" y="2619"/>
                  </a:cxn>
                  <a:cxn ang="0">
                    <a:pos x="213" y="2619"/>
                  </a:cxn>
                  <a:cxn ang="0">
                    <a:pos x="173" y="0"/>
                  </a:cxn>
                  <a:cxn ang="0">
                    <a:pos x="106" y="0"/>
                  </a:cxn>
                  <a:cxn ang="0">
                    <a:pos x="40" y="0"/>
                  </a:cxn>
                  <a:cxn ang="0">
                    <a:pos x="40" y="0"/>
                  </a:cxn>
                </a:cxnLst>
                <a:rect l="0" t="0" r="r" b="b"/>
                <a:pathLst>
                  <a:path w="213" h="2619">
                    <a:moveTo>
                      <a:pt x="40" y="0"/>
                    </a:moveTo>
                    <a:lnTo>
                      <a:pt x="0" y="2619"/>
                    </a:lnTo>
                    <a:lnTo>
                      <a:pt x="213" y="2619"/>
                    </a:lnTo>
                    <a:lnTo>
                      <a:pt x="173" y="0"/>
                    </a:lnTo>
                    <a:lnTo>
                      <a:pt x="106" y="0"/>
                    </a:lnTo>
                    <a:lnTo>
                      <a:pt x="40" y="0"/>
                    </a:lnTo>
                    <a:lnTo>
                      <a:pt x="40"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27" name="Freeform 15"/>
              <p:cNvSpPr>
                <a:spLocks/>
              </p:cNvSpPr>
              <p:nvPr/>
            </p:nvSpPr>
            <p:spPr bwMode="auto">
              <a:xfrm>
                <a:off x="2439" y="3352"/>
                <a:ext cx="1380" cy="335"/>
              </a:xfrm>
              <a:custGeom>
                <a:avLst/>
                <a:gdLst/>
                <a:ahLst/>
                <a:cxnLst>
                  <a:cxn ang="0">
                    <a:pos x="0" y="305"/>
                  </a:cxn>
                  <a:cxn ang="0">
                    <a:pos x="553" y="0"/>
                  </a:cxn>
                  <a:cxn ang="0">
                    <a:pos x="789" y="14"/>
                  </a:cxn>
                  <a:cxn ang="0">
                    <a:pos x="1380" y="312"/>
                  </a:cxn>
                  <a:cxn ang="0">
                    <a:pos x="0" y="305"/>
                  </a:cxn>
                  <a:cxn ang="0">
                    <a:pos x="0" y="305"/>
                  </a:cxn>
                </a:cxnLst>
                <a:rect l="0" t="0" r="r" b="b"/>
                <a:pathLst>
                  <a:path w="1380" h="312">
                    <a:moveTo>
                      <a:pt x="0" y="305"/>
                    </a:moveTo>
                    <a:lnTo>
                      <a:pt x="553" y="0"/>
                    </a:lnTo>
                    <a:lnTo>
                      <a:pt x="789" y="14"/>
                    </a:lnTo>
                    <a:lnTo>
                      <a:pt x="1380" y="312"/>
                    </a:lnTo>
                    <a:lnTo>
                      <a:pt x="0" y="305"/>
                    </a:lnTo>
                    <a:lnTo>
                      <a:pt x="0" y="305"/>
                    </a:lnTo>
                    <a:close/>
                  </a:path>
                </a:pathLst>
              </a:custGeom>
              <a:solidFill>
                <a:srgbClr val="DCDCDC"/>
              </a:solidFill>
              <a:ln w="9525">
                <a:noFill/>
                <a:round/>
                <a:headEnd/>
                <a:tailEnd/>
              </a:ln>
              <a:effectLst/>
            </p:spPr>
            <p:txBody>
              <a:bodyPr/>
              <a:lstStyle/>
              <a:p>
                <a:endParaRPr lang="en-GB" dirty="0"/>
              </a:p>
            </p:txBody>
          </p:sp>
          <p:sp>
            <p:nvSpPr>
              <p:cNvPr id="28" name="Freeform 16"/>
              <p:cNvSpPr>
                <a:spLocks/>
              </p:cNvSpPr>
              <p:nvPr/>
            </p:nvSpPr>
            <p:spPr bwMode="auto">
              <a:xfrm>
                <a:off x="3156" y="3397"/>
                <a:ext cx="553" cy="320"/>
              </a:xfrm>
              <a:custGeom>
                <a:avLst/>
                <a:gdLst/>
                <a:ahLst/>
                <a:cxnLst>
                  <a:cxn ang="0">
                    <a:pos x="0" y="34"/>
                  </a:cxn>
                  <a:cxn ang="0">
                    <a:pos x="149" y="126"/>
                  </a:cxn>
                  <a:cxn ang="0">
                    <a:pos x="235" y="233"/>
                  </a:cxn>
                  <a:cxn ang="0">
                    <a:pos x="393" y="299"/>
                  </a:cxn>
                  <a:cxn ang="0">
                    <a:pos x="553" y="238"/>
                  </a:cxn>
                  <a:cxn ang="0">
                    <a:pos x="299" y="0"/>
                  </a:cxn>
                  <a:cxn ang="0">
                    <a:pos x="0" y="34"/>
                  </a:cxn>
                  <a:cxn ang="0">
                    <a:pos x="0" y="34"/>
                  </a:cxn>
                </a:cxnLst>
                <a:rect l="0" t="0" r="r" b="b"/>
                <a:pathLst>
                  <a:path w="553" h="299">
                    <a:moveTo>
                      <a:pt x="0" y="34"/>
                    </a:moveTo>
                    <a:lnTo>
                      <a:pt x="149" y="126"/>
                    </a:lnTo>
                    <a:lnTo>
                      <a:pt x="235" y="233"/>
                    </a:lnTo>
                    <a:lnTo>
                      <a:pt x="393" y="299"/>
                    </a:lnTo>
                    <a:lnTo>
                      <a:pt x="553" y="238"/>
                    </a:lnTo>
                    <a:lnTo>
                      <a:pt x="299" y="0"/>
                    </a:lnTo>
                    <a:lnTo>
                      <a:pt x="0" y="34"/>
                    </a:lnTo>
                    <a:lnTo>
                      <a:pt x="0" y="34"/>
                    </a:lnTo>
                    <a:close/>
                  </a:path>
                </a:pathLst>
              </a:custGeom>
              <a:solidFill>
                <a:srgbClr val="B9B9B9"/>
              </a:solidFill>
              <a:ln w="9525">
                <a:noFill/>
                <a:round/>
                <a:headEnd/>
                <a:tailEnd/>
              </a:ln>
              <a:effectLst/>
            </p:spPr>
            <p:txBody>
              <a:bodyPr/>
              <a:lstStyle/>
              <a:p>
                <a:endParaRPr lang="en-GB" dirty="0"/>
              </a:p>
            </p:txBody>
          </p:sp>
          <p:sp>
            <p:nvSpPr>
              <p:cNvPr id="29" name="Freeform 17"/>
              <p:cNvSpPr>
                <a:spLocks/>
              </p:cNvSpPr>
              <p:nvPr/>
            </p:nvSpPr>
            <p:spPr bwMode="auto">
              <a:xfrm>
                <a:off x="2783" y="3483"/>
                <a:ext cx="249" cy="127"/>
              </a:xfrm>
              <a:custGeom>
                <a:avLst/>
                <a:gdLst/>
                <a:ahLst/>
                <a:cxnLst>
                  <a:cxn ang="0">
                    <a:pos x="0" y="112"/>
                  </a:cxn>
                  <a:cxn ang="0">
                    <a:pos x="104" y="46"/>
                  </a:cxn>
                  <a:cxn ang="0">
                    <a:pos x="249" y="0"/>
                  </a:cxn>
                  <a:cxn ang="0">
                    <a:pos x="169" y="59"/>
                  </a:cxn>
                  <a:cxn ang="0">
                    <a:pos x="118" y="119"/>
                  </a:cxn>
                  <a:cxn ang="0">
                    <a:pos x="0" y="112"/>
                  </a:cxn>
                  <a:cxn ang="0">
                    <a:pos x="0" y="112"/>
                  </a:cxn>
                </a:cxnLst>
                <a:rect l="0" t="0" r="r" b="b"/>
                <a:pathLst>
                  <a:path w="249" h="119">
                    <a:moveTo>
                      <a:pt x="0" y="112"/>
                    </a:moveTo>
                    <a:lnTo>
                      <a:pt x="104" y="46"/>
                    </a:lnTo>
                    <a:lnTo>
                      <a:pt x="249" y="0"/>
                    </a:lnTo>
                    <a:lnTo>
                      <a:pt x="169" y="59"/>
                    </a:lnTo>
                    <a:lnTo>
                      <a:pt x="118" y="119"/>
                    </a:lnTo>
                    <a:lnTo>
                      <a:pt x="0" y="112"/>
                    </a:lnTo>
                    <a:lnTo>
                      <a:pt x="0" y="112"/>
                    </a:lnTo>
                    <a:close/>
                  </a:path>
                </a:pathLst>
              </a:custGeom>
              <a:solidFill>
                <a:schemeClr val="bg1"/>
              </a:solidFill>
              <a:ln w="9525">
                <a:noFill/>
                <a:round/>
                <a:headEnd/>
                <a:tailEnd/>
              </a:ln>
              <a:effectLst/>
            </p:spPr>
            <p:txBody>
              <a:bodyPr/>
              <a:lstStyle/>
              <a:p>
                <a:endParaRPr lang="en-GB" dirty="0"/>
              </a:p>
            </p:txBody>
          </p:sp>
          <p:sp>
            <p:nvSpPr>
              <p:cNvPr id="30" name="Freeform 18"/>
              <p:cNvSpPr>
                <a:spLocks/>
              </p:cNvSpPr>
              <p:nvPr/>
            </p:nvSpPr>
            <p:spPr bwMode="auto">
              <a:xfrm>
                <a:off x="2972" y="1751"/>
                <a:ext cx="324" cy="231"/>
              </a:xfrm>
              <a:custGeom>
                <a:avLst/>
                <a:gdLst/>
                <a:ahLst/>
                <a:cxnLst>
                  <a:cxn ang="0">
                    <a:pos x="139" y="0"/>
                  </a:cxn>
                  <a:cxn ang="0">
                    <a:pos x="199" y="87"/>
                  </a:cxn>
                  <a:cxn ang="0">
                    <a:pos x="209" y="167"/>
                  </a:cxn>
                  <a:cxn ang="0">
                    <a:pos x="195" y="225"/>
                  </a:cxn>
                  <a:cxn ang="0">
                    <a:pos x="159" y="266"/>
                  </a:cxn>
                  <a:cxn ang="0">
                    <a:pos x="109" y="293"/>
                  </a:cxn>
                  <a:cxn ang="0">
                    <a:pos x="55" y="286"/>
                  </a:cxn>
                  <a:cxn ang="0">
                    <a:pos x="0" y="252"/>
                  </a:cxn>
                  <a:cxn ang="0">
                    <a:pos x="9" y="358"/>
                  </a:cxn>
                  <a:cxn ang="0">
                    <a:pos x="124" y="426"/>
                  </a:cxn>
                  <a:cxn ang="0">
                    <a:pos x="224" y="378"/>
                  </a:cxn>
                  <a:cxn ang="0">
                    <a:pos x="319" y="279"/>
                  </a:cxn>
                  <a:cxn ang="0">
                    <a:pos x="324" y="119"/>
                  </a:cxn>
                  <a:cxn ang="0">
                    <a:pos x="224" y="19"/>
                  </a:cxn>
                  <a:cxn ang="0">
                    <a:pos x="139" y="0"/>
                  </a:cxn>
                  <a:cxn ang="0">
                    <a:pos x="139" y="0"/>
                  </a:cxn>
                </a:cxnLst>
                <a:rect l="0" t="0" r="r" b="b"/>
                <a:pathLst>
                  <a:path w="324" h="426">
                    <a:moveTo>
                      <a:pt x="139" y="0"/>
                    </a:moveTo>
                    <a:lnTo>
                      <a:pt x="199" y="87"/>
                    </a:lnTo>
                    <a:lnTo>
                      <a:pt x="209" y="167"/>
                    </a:lnTo>
                    <a:lnTo>
                      <a:pt x="195" y="225"/>
                    </a:lnTo>
                    <a:lnTo>
                      <a:pt x="159" y="266"/>
                    </a:lnTo>
                    <a:lnTo>
                      <a:pt x="109" y="293"/>
                    </a:lnTo>
                    <a:lnTo>
                      <a:pt x="55" y="286"/>
                    </a:lnTo>
                    <a:lnTo>
                      <a:pt x="0" y="252"/>
                    </a:lnTo>
                    <a:lnTo>
                      <a:pt x="9" y="358"/>
                    </a:lnTo>
                    <a:lnTo>
                      <a:pt x="124" y="426"/>
                    </a:lnTo>
                    <a:lnTo>
                      <a:pt x="224" y="378"/>
                    </a:lnTo>
                    <a:lnTo>
                      <a:pt x="319" y="279"/>
                    </a:lnTo>
                    <a:lnTo>
                      <a:pt x="324" y="119"/>
                    </a:lnTo>
                    <a:lnTo>
                      <a:pt x="224" y="19"/>
                    </a:lnTo>
                    <a:lnTo>
                      <a:pt x="139" y="0"/>
                    </a:lnTo>
                    <a:lnTo>
                      <a:pt x="139" y="0"/>
                    </a:lnTo>
                    <a:close/>
                  </a:path>
                </a:pathLst>
              </a:custGeom>
              <a:solidFill>
                <a:srgbClr val="B9B9B9"/>
              </a:solidFill>
              <a:ln w="9525">
                <a:noFill/>
                <a:round/>
                <a:headEnd/>
                <a:tailEnd/>
              </a:ln>
              <a:effectLst/>
            </p:spPr>
            <p:txBody>
              <a:bodyPr/>
              <a:lstStyle/>
              <a:p>
                <a:endParaRPr lang="en-GB" dirty="0"/>
              </a:p>
            </p:txBody>
          </p:sp>
          <p:sp>
            <p:nvSpPr>
              <p:cNvPr id="31" name="Freeform 19"/>
              <p:cNvSpPr>
                <a:spLocks/>
              </p:cNvSpPr>
              <p:nvPr/>
            </p:nvSpPr>
            <p:spPr bwMode="auto">
              <a:xfrm>
                <a:off x="3055" y="1385"/>
                <a:ext cx="133" cy="361"/>
              </a:xfrm>
              <a:custGeom>
                <a:avLst/>
                <a:gdLst/>
                <a:ahLst/>
                <a:cxnLst>
                  <a:cxn ang="0">
                    <a:pos x="0" y="552"/>
                  </a:cxn>
                  <a:cxn ang="0">
                    <a:pos x="133" y="552"/>
                  </a:cxn>
                  <a:cxn ang="0">
                    <a:pos x="66" y="0"/>
                  </a:cxn>
                  <a:cxn ang="0">
                    <a:pos x="0" y="552"/>
                  </a:cxn>
                  <a:cxn ang="0">
                    <a:pos x="0" y="552"/>
                  </a:cxn>
                </a:cxnLst>
                <a:rect l="0" t="0" r="r" b="b"/>
                <a:pathLst>
                  <a:path w="133" h="552">
                    <a:moveTo>
                      <a:pt x="0" y="552"/>
                    </a:moveTo>
                    <a:lnTo>
                      <a:pt x="133" y="552"/>
                    </a:lnTo>
                    <a:lnTo>
                      <a:pt x="66" y="0"/>
                    </a:lnTo>
                    <a:lnTo>
                      <a:pt x="0" y="552"/>
                    </a:lnTo>
                    <a:lnTo>
                      <a:pt x="0" y="552"/>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32" name="Freeform 20"/>
              <p:cNvSpPr>
                <a:spLocks/>
              </p:cNvSpPr>
              <p:nvPr/>
            </p:nvSpPr>
            <p:spPr bwMode="auto">
              <a:xfrm>
                <a:off x="3015" y="1807"/>
                <a:ext cx="76" cy="64"/>
              </a:xfrm>
              <a:custGeom>
                <a:avLst/>
                <a:gdLst/>
                <a:ahLst/>
                <a:cxnLst>
                  <a:cxn ang="0">
                    <a:pos x="13" y="115"/>
                  </a:cxn>
                  <a:cxn ang="0">
                    <a:pos x="26" y="121"/>
                  </a:cxn>
                  <a:cxn ang="0">
                    <a:pos x="41" y="115"/>
                  </a:cxn>
                  <a:cxn ang="0">
                    <a:pos x="54" y="103"/>
                  </a:cxn>
                  <a:cxn ang="0">
                    <a:pos x="61" y="94"/>
                  </a:cxn>
                  <a:cxn ang="0">
                    <a:pos x="66" y="83"/>
                  </a:cxn>
                  <a:cxn ang="0">
                    <a:pos x="74" y="60"/>
                  </a:cxn>
                  <a:cxn ang="0">
                    <a:pos x="76" y="37"/>
                  </a:cxn>
                  <a:cxn ang="0">
                    <a:pos x="74" y="27"/>
                  </a:cxn>
                  <a:cxn ang="0">
                    <a:pos x="72" y="18"/>
                  </a:cxn>
                  <a:cxn ang="0">
                    <a:pos x="68" y="11"/>
                  </a:cxn>
                  <a:cxn ang="0">
                    <a:pos x="62" y="5"/>
                  </a:cxn>
                  <a:cxn ang="0">
                    <a:pos x="49" y="0"/>
                  </a:cxn>
                  <a:cxn ang="0">
                    <a:pos x="36" y="5"/>
                  </a:cxn>
                  <a:cxn ang="0">
                    <a:pos x="21" y="18"/>
                  </a:cxn>
                  <a:cxn ang="0">
                    <a:pos x="14" y="27"/>
                  </a:cxn>
                  <a:cxn ang="0">
                    <a:pos x="9" y="37"/>
                  </a:cxn>
                  <a:cxn ang="0">
                    <a:pos x="2" y="60"/>
                  </a:cxn>
                  <a:cxn ang="0">
                    <a:pos x="0" y="83"/>
                  </a:cxn>
                  <a:cxn ang="0">
                    <a:pos x="1" y="94"/>
                  </a:cxn>
                  <a:cxn ang="0">
                    <a:pos x="4" y="103"/>
                  </a:cxn>
                  <a:cxn ang="0">
                    <a:pos x="8" y="110"/>
                  </a:cxn>
                  <a:cxn ang="0">
                    <a:pos x="13" y="115"/>
                  </a:cxn>
                  <a:cxn ang="0">
                    <a:pos x="13" y="115"/>
                  </a:cxn>
                </a:cxnLst>
                <a:rect l="0" t="0" r="r" b="b"/>
                <a:pathLst>
                  <a:path w="76" h="121">
                    <a:moveTo>
                      <a:pt x="13" y="115"/>
                    </a:moveTo>
                    <a:lnTo>
                      <a:pt x="26" y="121"/>
                    </a:lnTo>
                    <a:lnTo>
                      <a:pt x="41" y="115"/>
                    </a:lnTo>
                    <a:lnTo>
                      <a:pt x="54" y="103"/>
                    </a:lnTo>
                    <a:lnTo>
                      <a:pt x="61" y="94"/>
                    </a:lnTo>
                    <a:lnTo>
                      <a:pt x="66" y="83"/>
                    </a:lnTo>
                    <a:lnTo>
                      <a:pt x="74" y="60"/>
                    </a:lnTo>
                    <a:lnTo>
                      <a:pt x="76" y="37"/>
                    </a:lnTo>
                    <a:lnTo>
                      <a:pt x="74" y="27"/>
                    </a:lnTo>
                    <a:lnTo>
                      <a:pt x="72" y="18"/>
                    </a:lnTo>
                    <a:lnTo>
                      <a:pt x="68" y="11"/>
                    </a:lnTo>
                    <a:lnTo>
                      <a:pt x="62" y="5"/>
                    </a:lnTo>
                    <a:lnTo>
                      <a:pt x="49" y="0"/>
                    </a:lnTo>
                    <a:lnTo>
                      <a:pt x="36" y="5"/>
                    </a:lnTo>
                    <a:lnTo>
                      <a:pt x="21" y="18"/>
                    </a:lnTo>
                    <a:lnTo>
                      <a:pt x="14" y="27"/>
                    </a:lnTo>
                    <a:lnTo>
                      <a:pt x="9" y="37"/>
                    </a:lnTo>
                    <a:lnTo>
                      <a:pt x="2" y="60"/>
                    </a:lnTo>
                    <a:lnTo>
                      <a:pt x="0" y="83"/>
                    </a:lnTo>
                    <a:lnTo>
                      <a:pt x="1" y="94"/>
                    </a:lnTo>
                    <a:lnTo>
                      <a:pt x="4" y="103"/>
                    </a:lnTo>
                    <a:lnTo>
                      <a:pt x="8" y="110"/>
                    </a:lnTo>
                    <a:lnTo>
                      <a:pt x="13" y="115"/>
                    </a:lnTo>
                    <a:lnTo>
                      <a:pt x="13" y="115"/>
                    </a:lnTo>
                    <a:close/>
                  </a:path>
                </a:pathLst>
              </a:custGeom>
              <a:solidFill>
                <a:schemeClr val="bg1"/>
              </a:solidFill>
              <a:ln w="9525">
                <a:noFill/>
                <a:round/>
                <a:headEnd/>
                <a:tailEnd/>
              </a:ln>
              <a:effectLst/>
            </p:spPr>
            <p:txBody>
              <a:bodyPr/>
              <a:lstStyle/>
              <a:p>
                <a:endParaRPr lang="en-GB" dirty="0"/>
              </a:p>
            </p:txBody>
          </p:sp>
          <p:sp>
            <p:nvSpPr>
              <p:cNvPr id="33" name="Freeform 21"/>
              <p:cNvSpPr>
                <a:spLocks/>
              </p:cNvSpPr>
              <p:nvPr/>
            </p:nvSpPr>
            <p:spPr bwMode="auto">
              <a:xfrm>
                <a:off x="2923" y="1715"/>
                <a:ext cx="397" cy="286"/>
              </a:xfrm>
              <a:custGeom>
                <a:avLst/>
                <a:gdLst/>
                <a:ahLst/>
                <a:cxnLst>
                  <a:cxn ang="0">
                    <a:pos x="148" y="428"/>
                  </a:cxn>
                  <a:cxn ang="0">
                    <a:pos x="114" y="402"/>
                  </a:cxn>
                  <a:cxn ang="0">
                    <a:pos x="97" y="378"/>
                  </a:cxn>
                  <a:cxn ang="0">
                    <a:pos x="85" y="357"/>
                  </a:cxn>
                  <a:cxn ang="0">
                    <a:pos x="77" y="334"/>
                  </a:cxn>
                  <a:cxn ang="0">
                    <a:pos x="69" y="229"/>
                  </a:cxn>
                  <a:cxn ang="0">
                    <a:pos x="80" y="189"/>
                  </a:cxn>
                  <a:cxn ang="0">
                    <a:pos x="89" y="167"/>
                  </a:cxn>
                  <a:cxn ang="0">
                    <a:pos x="101" y="148"/>
                  </a:cxn>
                  <a:cxn ang="0">
                    <a:pos x="114" y="130"/>
                  </a:cxn>
                  <a:cxn ang="0">
                    <a:pos x="136" y="110"/>
                  </a:cxn>
                  <a:cxn ang="0">
                    <a:pos x="172" y="93"/>
                  </a:cxn>
                  <a:cxn ang="0">
                    <a:pos x="250" y="103"/>
                  </a:cxn>
                  <a:cxn ang="0">
                    <a:pos x="284" y="130"/>
                  </a:cxn>
                  <a:cxn ang="0">
                    <a:pos x="301" y="153"/>
                  </a:cxn>
                  <a:cxn ang="0">
                    <a:pos x="312" y="174"/>
                  </a:cxn>
                  <a:cxn ang="0">
                    <a:pos x="321" y="197"/>
                  </a:cxn>
                  <a:cxn ang="0">
                    <a:pos x="329" y="300"/>
                  </a:cxn>
                  <a:cxn ang="0">
                    <a:pos x="318" y="343"/>
                  </a:cxn>
                  <a:cxn ang="0">
                    <a:pos x="309" y="364"/>
                  </a:cxn>
                  <a:cxn ang="0">
                    <a:pos x="293" y="391"/>
                  </a:cxn>
                  <a:cxn ang="0">
                    <a:pos x="278" y="407"/>
                  </a:cxn>
                  <a:cxn ang="0">
                    <a:pos x="250" y="428"/>
                  </a:cxn>
                  <a:cxn ang="0">
                    <a:pos x="182" y="529"/>
                  </a:cxn>
                  <a:cxn ang="0">
                    <a:pos x="110" y="503"/>
                  </a:cxn>
                  <a:cxn ang="0">
                    <a:pos x="80" y="478"/>
                  </a:cxn>
                  <a:cxn ang="0">
                    <a:pos x="58" y="455"/>
                  </a:cxn>
                  <a:cxn ang="0">
                    <a:pos x="41" y="428"/>
                  </a:cxn>
                  <a:cxn ang="0">
                    <a:pos x="25" y="398"/>
                  </a:cxn>
                  <a:cxn ang="0">
                    <a:pos x="14" y="364"/>
                  </a:cxn>
                  <a:cxn ang="0">
                    <a:pos x="1" y="238"/>
                  </a:cxn>
                  <a:cxn ang="0">
                    <a:pos x="16" y="162"/>
                  </a:cxn>
                  <a:cxn ang="0">
                    <a:pos x="24" y="139"/>
                  </a:cxn>
                  <a:cxn ang="0">
                    <a:pos x="33" y="118"/>
                  </a:cxn>
                  <a:cxn ang="0">
                    <a:pos x="52" y="87"/>
                  </a:cxn>
                  <a:cxn ang="0">
                    <a:pos x="72" y="61"/>
                  </a:cxn>
                  <a:cxn ang="0">
                    <a:pos x="96" y="40"/>
                  </a:cxn>
                  <a:cxn ang="0">
                    <a:pos x="121" y="22"/>
                  </a:cxn>
                  <a:cxn ang="0">
                    <a:pos x="198" y="0"/>
                  </a:cxn>
                  <a:cxn ang="0">
                    <a:pos x="293" y="32"/>
                  </a:cxn>
                  <a:cxn ang="0">
                    <a:pos x="317" y="54"/>
                  </a:cxn>
                  <a:cxn ang="0">
                    <a:pos x="338" y="79"/>
                  </a:cxn>
                  <a:cxn ang="0">
                    <a:pos x="357" y="107"/>
                  </a:cxn>
                  <a:cxn ang="0">
                    <a:pos x="373" y="139"/>
                  </a:cxn>
                  <a:cxn ang="0">
                    <a:pos x="393" y="212"/>
                  </a:cxn>
                  <a:cxn ang="0">
                    <a:pos x="393" y="315"/>
                  </a:cxn>
                  <a:cxn ang="0">
                    <a:pos x="380" y="373"/>
                  </a:cxn>
                  <a:cxn ang="0">
                    <a:pos x="372" y="393"/>
                  </a:cxn>
                  <a:cxn ang="0">
                    <a:pos x="358" y="423"/>
                  </a:cxn>
                  <a:cxn ang="0">
                    <a:pos x="341" y="449"/>
                  </a:cxn>
                  <a:cxn ang="0">
                    <a:pos x="321" y="474"/>
                  </a:cxn>
                  <a:cxn ang="0">
                    <a:pos x="300" y="494"/>
                  </a:cxn>
                  <a:cxn ang="0">
                    <a:pos x="276" y="510"/>
                  </a:cxn>
                  <a:cxn ang="0">
                    <a:pos x="224" y="529"/>
                  </a:cxn>
                </a:cxnLst>
                <a:rect l="0" t="0" r="r" b="b"/>
                <a:pathLst>
                  <a:path w="397" h="529">
                    <a:moveTo>
                      <a:pt x="198" y="442"/>
                    </a:moveTo>
                    <a:lnTo>
                      <a:pt x="172" y="439"/>
                    </a:lnTo>
                    <a:lnTo>
                      <a:pt x="148" y="428"/>
                    </a:lnTo>
                    <a:lnTo>
                      <a:pt x="136" y="421"/>
                    </a:lnTo>
                    <a:lnTo>
                      <a:pt x="125" y="412"/>
                    </a:lnTo>
                    <a:lnTo>
                      <a:pt x="114" y="402"/>
                    </a:lnTo>
                    <a:lnTo>
                      <a:pt x="105" y="391"/>
                    </a:lnTo>
                    <a:lnTo>
                      <a:pt x="101" y="384"/>
                    </a:lnTo>
                    <a:lnTo>
                      <a:pt x="97" y="378"/>
                    </a:lnTo>
                    <a:lnTo>
                      <a:pt x="93" y="371"/>
                    </a:lnTo>
                    <a:lnTo>
                      <a:pt x="89" y="364"/>
                    </a:lnTo>
                    <a:lnTo>
                      <a:pt x="85" y="357"/>
                    </a:lnTo>
                    <a:lnTo>
                      <a:pt x="82" y="350"/>
                    </a:lnTo>
                    <a:lnTo>
                      <a:pt x="80" y="343"/>
                    </a:lnTo>
                    <a:lnTo>
                      <a:pt x="77" y="334"/>
                    </a:lnTo>
                    <a:lnTo>
                      <a:pt x="69" y="300"/>
                    </a:lnTo>
                    <a:lnTo>
                      <a:pt x="66" y="267"/>
                    </a:lnTo>
                    <a:lnTo>
                      <a:pt x="69" y="229"/>
                    </a:lnTo>
                    <a:lnTo>
                      <a:pt x="72" y="213"/>
                    </a:lnTo>
                    <a:lnTo>
                      <a:pt x="77" y="197"/>
                    </a:lnTo>
                    <a:lnTo>
                      <a:pt x="80" y="189"/>
                    </a:lnTo>
                    <a:lnTo>
                      <a:pt x="82" y="181"/>
                    </a:lnTo>
                    <a:lnTo>
                      <a:pt x="85" y="174"/>
                    </a:lnTo>
                    <a:lnTo>
                      <a:pt x="89" y="167"/>
                    </a:lnTo>
                    <a:lnTo>
                      <a:pt x="93" y="160"/>
                    </a:lnTo>
                    <a:lnTo>
                      <a:pt x="97" y="153"/>
                    </a:lnTo>
                    <a:lnTo>
                      <a:pt x="101" y="148"/>
                    </a:lnTo>
                    <a:lnTo>
                      <a:pt x="105" y="141"/>
                    </a:lnTo>
                    <a:lnTo>
                      <a:pt x="110" y="135"/>
                    </a:lnTo>
                    <a:lnTo>
                      <a:pt x="114" y="130"/>
                    </a:lnTo>
                    <a:lnTo>
                      <a:pt x="120" y="125"/>
                    </a:lnTo>
                    <a:lnTo>
                      <a:pt x="125" y="119"/>
                    </a:lnTo>
                    <a:lnTo>
                      <a:pt x="136" y="110"/>
                    </a:lnTo>
                    <a:lnTo>
                      <a:pt x="148" y="103"/>
                    </a:lnTo>
                    <a:lnTo>
                      <a:pt x="160" y="98"/>
                    </a:lnTo>
                    <a:lnTo>
                      <a:pt x="172" y="93"/>
                    </a:lnTo>
                    <a:lnTo>
                      <a:pt x="198" y="89"/>
                    </a:lnTo>
                    <a:lnTo>
                      <a:pt x="225" y="93"/>
                    </a:lnTo>
                    <a:lnTo>
                      <a:pt x="250" y="103"/>
                    </a:lnTo>
                    <a:lnTo>
                      <a:pt x="262" y="110"/>
                    </a:lnTo>
                    <a:lnTo>
                      <a:pt x="273" y="119"/>
                    </a:lnTo>
                    <a:lnTo>
                      <a:pt x="284" y="130"/>
                    </a:lnTo>
                    <a:lnTo>
                      <a:pt x="293" y="141"/>
                    </a:lnTo>
                    <a:lnTo>
                      <a:pt x="297" y="148"/>
                    </a:lnTo>
                    <a:lnTo>
                      <a:pt x="301" y="153"/>
                    </a:lnTo>
                    <a:lnTo>
                      <a:pt x="305" y="160"/>
                    </a:lnTo>
                    <a:lnTo>
                      <a:pt x="309" y="167"/>
                    </a:lnTo>
                    <a:lnTo>
                      <a:pt x="312" y="174"/>
                    </a:lnTo>
                    <a:lnTo>
                      <a:pt x="316" y="181"/>
                    </a:lnTo>
                    <a:lnTo>
                      <a:pt x="318" y="189"/>
                    </a:lnTo>
                    <a:lnTo>
                      <a:pt x="321" y="197"/>
                    </a:lnTo>
                    <a:lnTo>
                      <a:pt x="329" y="229"/>
                    </a:lnTo>
                    <a:lnTo>
                      <a:pt x="332" y="267"/>
                    </a:lnTo>
                    <a:lnTo>
                      <a:pt x="329" y="300"/>
                    </a:lnTo>
                    <a:lnTo>
                      <a:pt x="325" y="318"/>
                    </a:lnTo>
                    <a:lnTo>
                      <a:pt x="321" y="334"/>
                    </a:lnTo>
                    <a:lnTo>
                      <a:pt x="318" y="343"/>
                    </a:lnTo>
                    <a:lnTo>
                      <a:pt x="316" y="350"/>
                    </a:lnTo>
                    <a:lnTo>
                      <a:pt x="312" y="357"/>
                    </a:lnTo>
                    <a:lnTo>
                      <a:pt x="309" y="364"/>
                    </a:lnTo>
                    <a:lnTo>
                      <a:pt x="305" y="371"/>
                    </a:lnTo>
                    <a:lnTo>
                      <a:pt x="301" y="378"/>
                    </a:lnTo>
                    <a:lnTo>
                      <a:pt x="293" y="391"/>
                    </a:lnTo>
                    <a:lnTo>
                      <a:pt x="288" y="396"/>
                    </a:lnTo>
                    <a:lnTo>
                      <a:pt x="284" y="402"/>
                    </a:lnTo>
                    <a:lnTo>
                      <a:pt x="278" y="407"/>
                    </a:lnTo>
                    <a:lnTo>
                      <a:pt x="273" y="412"/>
                    </a:lnTo>
                    <a:lnTo>
                      <a:pt x="262" y="421"/>
                    </a:lnTo>
                    <a:lnTo>
                      <a:pt x="250" y="428"/>
                    </a:lnTo>
                    <a:lnTo>
                      <a:pt x="238" y="433"/>
                    </a:lnTo>
                    <a:lnTo>
                      <a:pt x="225" y="439"/>
                    </a:lnTo>
                    <a:lnTo>
                      <a:pt x="182" y="529"/>
                    </a:lnTo>
                    <a:lnTo>
                      <a:pt x="145" y="520"/>
                    </a:lnTo>
                    <a:lnTo>
                      <a:pt x="128" y="513"/>
                    </a:lnTo>
                    <a:lnTo>
                      <a:pt x="110" y="503"/>
                    </a:lnTo>
                    <a:lnTo>
                      <a:pt x="94" y="492"/>
                    </a:lnTo>
                    <a:lnTo>
                      <a:pt x="88" y="485"/>
                    </a:lnTo>
                    <a:lnTo>
                      <a:pt x="80" y="478"/>
                    </a:lnTo>
                    <a:lnTo>
                      <a:pt x="73" y="471"/>
                    </a:lnTo>
                    <a:lnTo>
                      <a:pt x="65" y="464"/>
                    </a:lnTo>
                    <a:lnTo>
                      <a:pt x="58" y="455"/>
                    </a:lnTo>
                    <a:lnTo>
                      <a:pt x="53" y="446"/>
                    </a:lnTo>
                    <a:lnTo>
                      <a:pt x="46" y="437"/>
                    </a:lnTo>
                    <a:lnTo>
                      <a:pt x="41" y="428"/>
                    </a:lnTo>
                    <a:lnTo>
                      <a:pt x="36" y="418"/>
                    </a:lnTo>
                    <a:lnTo>
                      <a:pt x="30" y="407"/>
                    </a:lnTo>
                    <a:lnTo>
                      <a:pt x="25" y="398"/>
                    </a:lnTo>
                    <a:lnTo>
                      <a:pt x="21" y="387"/>
                    </a:lnTo>
                    <a:lnTo>
                      <a:pt x="17" y="375"/>
                    </a:lnTo>
                    <a:lnTo>
                      <a:pt x="14" y="364"/>
                    </a:lnTo>
                    <a:lnTo>
                      <a:pt x="4" y="316"/>
                    </a:lnTo>
                    <a:lnTo>
                      <a:pt x="0" y="267"/>
                    </a:lnTo>
                    <a:lnTo>
                      <a:pt x="1" y="238"/>
                    </a:lnTo>
                    <a:lnTo>
                      <a:pt x="4" y="212"/>
                    </a:lnTo>
                    <a:lnTo>
                      <a:pt x="9" y="187"/>
                    </a:lnTo>
                    <a:lnTo>
                      <a:pt x="16" y="162"/>
                    </a:lnTo>
                    <a:lnTo>
                      <a:pt x="20" y="151"/>
                    </a:lnTo>
                    <a:lnTo>
                      <a:pt x="21" y="146"/>
                    </a:lnTo>
                    <a:lnTo>
                      <a:pt x="24" y="139"/>
                    </a:lnTo>
                    <a:lnTo>
                      <a:pt x="28" y="128"/>
                    </a:lnTo>
                    <a:lnTo>
                      <a:pt x="30" y="123"/>
                    </a:lnTo>
                    <a:lnTo>
                      <a:pt x="33" y="118"/>
                    </a:lnTo>
                    <a:lnTo>
                      <a:pt x="38" y="107"/>
                    </a:lnTo>
                    <a:lnTo>
                      <a:pt x="45" y="98"/>
                    </a:lnTo>
                    <a:lnTo>
                      <a:pt x="52" y="87"/>
                    </a:lnTo>
                    <a:lnTo>
                      <a:pt x="57" y="79"/>
                    </a:lnTo>
                    <a:lnTo>
                      <a:pt x="65" y="70"/>
                    </a:lnTo>
                    <a:lnTo>
                      <a:pt x="72" y="61"/>
                    </a:lnTo>
                    <a:lnTo>
                      <a:pt x="80" y="54"/>
                    </a:lnTo>
                    <a:lnTo>
                      <a:pt x="88" y="47"/>
                    </a:lnTo>
                    <a:lnTo>
                      <a:pt x="96" y="40"/>
                    </a:lnTo>
                    <a:lnTo>
                      <a:pt x="104" y="32"/>
                    </a:lnTo>
                    <a:lnTo>
                      <a:pt x="112" y="27"/>
                    </a:lnTo>
                    <a:lnTo>
                      <a:pt x="121" y="22"/>
                    </a:lnTo>
                    <a:lnTo>
                      <a:pt x="140" y="13"/>
                    </a:lnTo>
                    <a:lnTo>
                      <a:pt x="158" y="6"/>
                    </a:lnTo>
                    <a:lnTo>
                      <a:pt x="198" y="0"/>
                    </a:lnTo>
                    <a:lnTo>
                      <a:pt x="238" y="6"/>
                    </a:lnTo>
                    <a:lnTo>
                      <a:pt x="276" y="22"/>
                    </a:lnTo>
                    <a:lnTo>
                      <a:pt x="293" y="32"/>
                    </a:lnTo>
                    <a:lnTo>
                      <a:pt x="301" y="40"/>
                    </a:lnTo>
                    <a:lnTo>
                      <a:pt x="309" y="47"/>
                    </a:lnTo>
                    <a:lnTo>
                      <a:pt x="317" y="54"/>
                    </a:lnTo>
                    <a:lnTo>
                      <a:pt x="325" y="61"/>
                    </a:lnTo>
                    <a:lnTo>
                      <a:pt x="332" y="70"/>
                    </a:lnTo>
                    <a:lnTo>
                      <a:pt x="338" y="79"/>
                    </a:lnTo>
                    <a:lnTo>
                      <a:pt x="345" y="87"/>
                    </a:lnTo>
                    <a:lnTo>
                      <a:pt x="352" y="98"/>
                    </a:lnTo>
                    <a:lnTo>
                      <a:pt x="357" y="107"/>
                    </a:lnTo>
                    <a:lnTo>
                      <a:pt x="362" y="118"/>
                    </a:lnTo>
                    <a:lnTo>
                      <a:pt x="368" y="128"/>
                    </a:lnTo>
                    <a:lnTo>
                      <a:pt x="373" y="139"/>
                    </a:lnTo>
                    <a:lnTo>
                      <a:pt x="377" y="151"/>
                    </a:lnTo>
                    <a:lnTo>
                      <a:pt x="381" y="162"/>
                    </a:lnTo>
                    <a:lnTo>
                      <a:pt x="393" y="212"/>
                    </a:lnTo>
                    <a:lnTo>
                      <a:pt x="397" y="267"/>
                    </a:lnTo>
                    <a:lnTo>
                      <a:pt x="396" y="290"/>
                    </a:lnTo>
                    <a:lnTo>
                      <a:pt x="393" y="315"/>
                    </a:lnTo>
                    <a:lnTo>
                      <a:pt x="389" y="338"/>
                    </a:lnTo>
                    <a:lnTo>
                      <a:pt x="384" y="361"/>
                    </a:lnTo>
                    <a:lnTo>
                      <a:pt x="380" y="373"/>
                    </a:lnTo>
                    <a:lnTo>
                      <a:pt x="376" y="384"/>
                    </a:lnTo>
                    <a:lnTo>
                      <a:pt x="374" y="387"/>
                    </a:lnTo>
                    <a:lnTo>
                      <a:pt x="372" y="393"/>
                    </a:lnTo>
                    <a:lnTo>
                      <a:pt x="368" y="403"/>
                    </a:lnTo>
                    <a:lnTo>
                      <a:pt x="364" y="414"/>
                    </a:lnTo>
                    <a:lnTo>
                      <a:pt x="358" y="423"/>
                    </a:lnTo>
                    <a:lnTo>
                      <a:pt x="353" y="432"/>
                    </a:lnTo>
                    <a:lnTo>
                      <a:pt x="346" y="442"/>
                    </a:lnTo>
                    <a:lnTo>
                      <a:pt x="341" y="449"/>
                    </a:lnTo>
                    <a:lnTo>
                      <a:pt x="334" y="458"/>
                    </a:lnTo>
                    <a:lnTo>
                      <a:pt x="328" y="465"/>
                    </a:lnTo>
                    <a:lnTo>
                      <a:pt x="321" y="474"/>
                    </a:lnTo>
                    <a:lnTo>
                      <a:pt x="314" y="481"/>
                    </a:lnTo>
                    <a:lnTo>
                      <a:pt x="306" y="487"/>
                    </a:lnTo>
                    <a:lnTo>
                      <a:pt x="300" y="494"/>
                    </a:lnTo>
                    <a:lnTo>
                      <a:pt x="292" y="499"/>
                    </a:lnTo>
                    <a:lnTo>
                      <a:pt x="284" y="504"/>
                    </a:lnTo>
                    <a:lnTo>
                      <a:pt x="276" y="510"/>
                    </a:lnTo>
                    <a:lnTo>
                      <a:pt x="258" y="519"/>
                    </a:lnTo>
                    <a:lnTo>
                      <a:pt x="241" y="524"/>
                    </a:lnTo>
                    <a:lnTo>
                      <a:pt x="224" y="529"/>
                    </a:lnTo>
                    <a:lnTo>
                      <a:pt x="198" y="442"/>
                    </a:lnTo>
                    <a:lnTo>
                      <a:pt x="198" y="442"/>
                    </a:lnTo>
                    <a:close/>
                  </a:path>
                </a:pathLst>
              </a:custGeom>
              <a:solidFill>
                <a:srgbClr val="969696"/>
              </a:solidFill>
              <a:ln w="9525">
                <a:noFill/>
                <a:round/>
                <a:headEnd/>
                <a:tailEnd/>
              </a:ln>
              <a:effectLst/>
            </p:spPr>
            <p:txBody>
              <a:bodyPr/>
              <a:lstStyle/>
              <a:p>
                <a:endParaRPr lang="en-GB" dirty="0"/>
              </a:p>
            </p:txBody>
          </p:sp>
          <p:sp>
            <p:nvSpPr>
              <p:cNvPr id="34" name="Freeform 22"/>
              <p:cNvSpPr>
                <a:spLocks/>
              </p:cNvSpPr>
              <p:nvPr/>
            </p:nvSpPr>
            <p:spPr bwMode="auto">
              <a:xfrm>
                <a:off x="2260" y="3302"/>
                <a:ext cx="1723" cy="435"/>
              </a:xfrm>
              <a:custGeom>
                <a:avLst/>
                <a:gdLst/>
                <a:ahLst/>
                <a:cxnLst>
                  <a:cxn ang="0">
                    <a:pos x="1708" y="505"/>
                  </a:cxn>
                  <a:cxn ang="0">
                    <a:pos x="1688" y="477"/>
                  </a:cxn>
                  <a:cxn ang="0">
                    <a:pos x="1668" y="449"/>
                  </a:cxn>
                  <a:cxn ang="0">
                    <a:pos x="1648" y="422"/>
                  </a:cxn>
                  <a:cxn ang="0">
                    <a:pos x="1628" y="395"/>
                  </a:cxn>
                  <a:cxn ang="0">
                    <a:pos x="1607" y="371"/>
                  </a:cxn>
                  <a:cxn ang="0">
                    <a:pos x="1584" y="346"/>
                  </a:cxn>
                  <a:cxn ang="0">
                    <a:pos x="1563" y="323"/>
                  </a:cxn>
                  <a:cxn ang="0">
                    <a:pos x="1540" y="300"/>
                  </a:cxn>
                  <a:cxn ang="0">
                    <a:pos x="1512" y="273"/>
                  </a:cxn>
                  <a:cxn ang="0">
                    <a:pos x="1465" y="230"/>
                  </a:cxn>
                  <a:cxn ang="0">
                    <a:pos x="1417" y="193"/>
                  </a:cxn>
                  <a:cxn ang="0">
                    <a:pos x="1369" y="159"/>
                  </a:cxn>
                  <a:cxn ang="0">
                    <a:pos x="1320" y="127"/>
                  </a:cxn>
                  <a:cxn ang="0">
                    <a:pos x="1268" y="99"/>
                  </a:cxn>
                  <a:cxn ang="0">
                    <a:pos x="1217" y="74"/>
                  </a:cxn>
                  <a:cxn ang="0">
                    <a:pos x="1139" y="44"/>
                  </a:cxn>
                  <a:cxn ang="0">
                    <a:pos x="1032" y="16"/>
                  </a:cxn>
                  <a:cxn ang="0">
                    <a:pos x="843" y="0"/>
                  </a:cxn>
                  <a:cxn ang="0">
                    <a:pos x="625" y="32"/>
                  </a:cxn>
                  <a:cxn ang="0">
                    <a:pos x="520" y="69"/>
                  </a:cxn>
                  <a:cxn ang="0">
                    <a:pos x="455" y="99"/>
                  </a:cxn>
                  <a:cxn ang="0">
                    <a:pos x="403" y="127"/>
                  </a:cxn>
                  <a:cxn ang="0">
                    <a:pos x="352" y="159"/>
                  </a:cxn>
                  <a:cxn ang="0">
                    <a:pos x="303" y="195"/>
                  </a:cxn>
                  <a:cxn ang="0">
                    <a:pos x="255" y="234"/>
                  </a:cxn>
                  <a:cxn ang="0">
                    <a:pos x="207" y="275"/>
                  </a:cxn>
                  <a:cxn ang="0">
                    <a:pos x="184" y="298"/>
                  </a:cxn>
                  <a:cxn ang="0">
                    <a:pos x="161" y="321"/>
                  </a:cxn>
                  <a:cxn ang="0">
                    <a:pos x="139" y="346"/>
                  </a:cxn>
                  <a:cxn ang="0">
                    <a:pos x="112" y="376"/>
                  </a:cxn>
                  <a:cxn ang="0">
                    <a:pos x="79" y="418"/>
                  </a:cxn>
                  <a:cxn ang="0">
                    <a:pos x="57" y="447"/>
                  </a:cxn>
                  <a:cxn ang="0">
                    <a:pos x="36" y="475"/>
                  </a:cxn>
                  <a:cxn ang="0">
                    <a:pos x="7" y="518"/>
                  </a:cxn>
                  <a:cxn ang="0">
                    <a:pos x="215" y="507"/>
                  </a:cxn>
                  <a:cxn ang="0">
                    <a:pos x="251" y="466"/>
                  </a:cxn>
                  <a:cxn ang="0">
                    <a:pos x="288" y="427"/>
                  </a:cxn>
                  <a:cxn ang="0">
                    <a:pos x="325" y="392"/>
                  </a:cxn>
                  <a:cxn ang="0">
                    <a:pos x="364" y="360"/>
                  </a:cxn>
                  <a:cxn ang="0">
                    <a:pos x="404" y="330"/>
                  </a:cxn>
                  <a:cxn ang="0">
                    <a:pos x="445" y="303"/>
                  </a:cxn>
                  <a:cxn ang="0">
                    <a:pos x="487" y="278"/>
                  </a:cxn>
                  <a:cxn ang="0">
                    <a:pos x="551" y="246"/>
                  </a:cxn>
                  <a:cxn ang="0">
                    <a:pos x="637" y="214"/>
                  </a:cxn>
                  <a:cxn ang="0">
                    <a:pos x="771" y="186"/>
                  </a:cxn>
                  <a:cxn ang="0">
                    <a:pos x="1085" y="214"/>
                  </a:cxn>
                  <a:cxn ang="0">
                    <a:pos x="1172" y="246"/>
                  </a:cxn>
                  <a:cxn ang="0">
                    <a:pos x="1245" y="284"/>
                  </a:cxn>
                  <a:cxn ang="0">
                    <a:pos x="1288" y="308"/>
                  </a:cxn>
                  <a:cxn ang="0">
                    <a:pos x="1328" y="337"/>
                  </a:cxn>
                  <a:cxn ang="0">
                    <a:pos x="1368" y="367"/>
                  </a:cxn>
                  <a:cxn ang="0">
                    <a:pos x="1407" y="401"/>
                  </a:cxn>
                  <a:cxn ang="0">
                    <a:pos x="1444" y="436"/>
                  </a:cxn>
                  <a:cxn ang="0">
                    <a:pos x="1481" y="475"/>
                  </a:cxn>
                  <a:cxn ang="0">
                    <a:pos x="1516" y="518"/>
                  </a:cxn>
                </a:cxnLst>
                <a:rect l="0" t="0" r="r" b="b"/>
                <a:pathLst>
                  <a:path w="1723" h="529">
                    <a:moveTo>
                      <a:pt x="1723" y="529"/>
                    </a:moveTo>
                    <a:lnTo>
                      <a:pt x="1717" y="520"/>
                    </a:lnTo>
                    <a:lnTo>
                      <a:pt x="1713" y="513"/>
                    </a:lnTo>
                    <a:lnTo>
                      <a:pt x="1708" y="505"/>
                    </a:lnTo>
                    <a:lnTo>
                      <a:pt x="1703" y="498"/>
                    </a:lnTo>
                    <a:lnTo>
                      <a:pt x="1699" y="491"/>
                    </a:lnTo>
                    <a:lnTo>
                      <a:pt x="1693" y="484"/>
                    </a:lnTo>
                    <a:lnTo>
                      <a:pt x="1688" y="477"/>
                    </a:lnTo>
                    <a:lnTo>
                      <a:pt x="1684" y="470"/>
                    </a:lnTo>
                    <a:lnTo>
                      <a:pt x="1679" y="463"/>
                    </a:lnTo>
                    <a:lnTo>
                      <a:pt x="1673" y="456"/>
                    </a:lnTo>
                    <a:lnTo>
                      <a:pt x="1668" y="449"/>
                    </a:lnTo>
                    <a:lnTo>
                      <a:pt x="1664" y="443"/>
                    </a:lnTo>
                    <a:lnTo>
                      <a:pt x="1659" y="436"/>
                    </a:lnTo>
                    <a:lnTo>
                      <a:pt x="1653" y="429"/>
                    </a:lnTo>
                    <a:lnTo>
                      <a:pt x="1648" y="422"/>
                    </a:lnTo>
                    <a:lnTo>
                      <a:pt x="1643" y="417"/>
                    </a:lnTo>
                    <a:lnTo>
                      <a:pt x="1637" y="410"/>
                    </a:lnTo>
                    <a:lnTo>
                      <a:pt x="1632" y="403"/>
                    </a:lnTo>
                    <a:lnTo>
                      <a:pt x="1628" y="395"/>
                    </a:lnTo>
                    <a:lnTo>
                      <a:pt x="1623" y="390"/>
                    </a:lnTo>
                    <a:lnTo>
                      <a:pt x="1617" y="383"/>
                    </a:lnTo>
                    <a:lnTo>
                      <a:pt x="1612" y="378"/>
                    </a:lnTo>
                    <a:lnTo>
                      <a:pt x="1607" y="371"/>
                    </a:lnTo>
                    <a:lnTo>
                      <a:pt x="1601" y="365"/>
                    </a:lnTo>
                    <a:lnTo>
                      <a:pt x="1596" y="358"/>
                    </a:lnTo>
                    <a:lnTo>
                      <a:pt x="1589" y="353"/>
                    </a:lnTo>
                    <a:lnTo>
                      <a:pt x="1584" y="346"/>
                    </a:lnTo>
                    <a:lnTo>
                      <a:pt x="1579" y="340"/>
                    </a:lnTo>
                    <a:lnTo>
                      <a:pt x="1573" y="335"/>
                    </a:lnTo>
                    <a:lnTo>
                      <a:pt x="1568" y="328"/>
                    </a:lnTo>
                    <a:lnTo>
                      <a:pt x="1563" y="323"/>
                    </a:lnTo>
                    <a:lnTo>
                      <a:pt x="1557" y="317"/>
                    </a:lnTo>
                    <a:lnTo>
                      <a:pt x="1552" y="310"/>
                    </a:lnTo>
                    <a:lnTo>
                      <a:pt x="1545" y="305"/>
                    </a:lnTo>
                    <a:lnTo>
                      <a:pt x="1540" y="300"/>
                    </a:lnTo>
                    <a:lnTo>
                      <a:pt x="1535" y="294"/>
                    </a:lnTo>
                    <a:lnTo>
                      <a:pt x="1529" y="289"/>
                    </a:lnTo>
                    <a:lnTo>
                      <a:pt x="1523" y="284"/>
                    </a:lnTo>
                    <a:lnTo>
                      <a:pt x="1512" y="273"/>
                    </a:lnTo>
                    <a:lnTo>
                      <a:pt x="1500" y="262"/>
                    </a:lnTo>
                    <a:lnTo>
                      <a:pt x="1489" y="252"/>
                    </a:lnTo>
                    <a:lnTo>
                      <a:pt x="1477" y="241"/>
                    </a:lnTo>
                    <a:lnTo>
                      <a:pt x="1465" y="230"/>
                    </a:lnTo>
                    <a:lnTo>
                      <a:pt x="1453" y="221"/>
                    </a:lnTo>
                    <a:lnTo>
                      <a:pt x="1441" y="211"/>
                    </a:lnTo>
                    <a:lnTo>
                      <a:pt x="1429" y="202"/>
                    </a:lnTo>
                    <a:lnTo>
                      <a:pt x="1417" y="193"/>
                    </a:lnTo>
                    <a:lnTo>
                      <a:pt x="1405" y="184"/>
                    </a:lnTo>
                    <a:lnTo>
                      <a:pt x="1393" y="175"/>
                    </a:lnTo>
                    <a:lnTo>
                      <a:pt x="1381" y="166"/>
                    </a:lnTo>
                    <a:lnTo>
                      <a:pt x="1369" y="159"/>
                    </a:lnTo>
                    <a:lnTo>
                      <a:pt x="1356" y="150"/>
                    </a:lnTo>
                    <a:lnTo>
                      <a:pt x="1344" y="142"/>
                    </a:lnTo>
                    <a:lnTo>
                      <a:pt x="1332" y="135"/>
                    </a:lnTo>
                    <a:lnTo>
                      <a:pt x="1320" y="127"/>
                    </a:lnTo>
                    <a:lnTo>
                      <a:pt x="1307" y="120"/>
                    </a:lnTo>
                    <a:lnTo>
                      <a:pt x="1295" y="113"/>
                    </a:lnTo>
                    <a:lnTo>
                      <a:pt x="1281" y="106"/>
                    </a:lnTo>
                    <a:lnTo>
                      <a:pt x="1268" y="99"/>
                    </a:lnTo>
                    <a:lnTo>
                      <a:pt x="1256" y="94"/>
                    </a:lnTo>
                    <a:lnTo>
                      <a:pt x="1243" y="87"/>
                    </a:lnTo>
                    <a:lnTo>
                      <a:pt x="1229" y="81"/>
                    </a:lnTo>
                    <a:lnTo>
                      <a:pt x="1217" y="74"/>
                    </a:lnTo>
                    <a:lnTo>
                      <a:pt x="1204" y="69"/>
                    </a:lnTo>
                    <a:lnTo>
                      <a:pt x="1191" y="64"/>
                    </a:lnTo>
                    <a:lnTo>
                      <a:pt x="1165" y="55"/>
                    </a:lnTo>
                    <a:lnTo>
                      <a:pt x="1139" y="44"/>
                    </a:lnTo>
                    <a:lnTo>
                      <a:pt x="1112" y="35"/>
                    </a:lnTo>
                    <a:lnTo>
                      <a:pt x="1085" y="28"/>
                    </a:lnTo>
                    <a:lnTo>
                      <a:pt x="1059" y="23"/>
                    </a:lnTo>
                    <a:lnTo>
                      <a:pt x="1032" y="16"/>
                    </a:lnTo>
                    <a:lnTo>
                      <a:pt x="1005" y="10"/>
                    </a:lnTo>
                    <a:lnTo>
                      <a:pt x="951" y="3"/>
                    </a:lnTo>
                    <a:lnTo>
                      <a:pt x="896" y="0"/>
                    </a:lnTo>
                    <a:lnTo>
                      <a:pt x="843" y="0"/>
                    </a:lnTo>
                    <a:lnTo>
                      <a:pt x="733" y="9"/>
                    </a:lnTo>
                    <a:lnTo>
                      <a:pt x="680" y="17"/>
                    </a:lnTo>
                    <a:lnTo>
                      <a:pt x="653" y="24"/>
                    </a:lnTo>
                    <a:lnTo>
                      <a:pt x="625" y="32"/>
                    </a:lnTo>
                    <a:lnTo>
                      <a:pt x="599" y="39"/>
                    </a:lnTo>
                    <a:lnTo>
                      <a:pt x="572" y="48"/>
                    </a:lnTo>
                    <a:lnTo>
                      <a:pt x="547" y="58"/>
                    </a:lnTo>
                    <a:lnTo>
                      <a:pt x="520" y="69"/>
                    </a:lnTo>
                    <a:lnTo>
                      <a:pt x="493" y="80"/>
                    </a:lnTo>
                    <a:lnTo>
                      <a:pt x="480" y="87"/>
                    </a:lnTo>
                    <a:lnTo>
                      <a:pt x="468" y="92"/>
                    </a:lnTo>
                    <a:lnTo>
                      <a:pt x="455" y="99"/>
                    </a:lnTo>
                    <a:lnTo>
                      <a:pt x="441" y="106"/>
                    </a:lnTo>
                    <a:lnTo>
                      <a:pt x="429" y="113"/>
                    </a:lnTo>
                    <a:lnTo>
                      <a:pt x="416" y="120"/>
                    </a:lnTo>
                    <a:lnTo>
                      <a:pt x="403" y="127"/>
                    </a:lnTo>
                    <a:lnTo>
                      <a:pt x="391" y="135"/>
                    </a:lnTo>
                    <a:lnTo>
                      <a:pt x="377" y="142"/>
                    </a:lnTo>
                    <a:lnTo>
                      <a:pt x="365" y="150"/>
                    </a:lnTo>
                    <a:lnTo>
                      <a:pt x="352" y="159"/>
                    </a:lnTo>
                    <a:lnTo>
                      <a:pt x="340" y="166"/>
                    </a:lnTo>
                    <a:lnTo>
                      <a:pt x="328" y="175"/>
                    </a:lnTo>
                    <a:lnTo>
                      <a:pt x="315" y="186"/>
                    </a:lnTo>
                    <a:lnTo>
                      <a:pt x="303" y="195"/>
                    </a:lnTo>
                    <a:lnTo>
                      <a:pt x="291" y="204"/>
                    </a:lnTo>
                    <a:lnTo>
                      <a:pt x="279" y="213"/>
                    </a:lnTo>
                    <a:lnTo>
                      <a:pt x="267" y="223"/>
                    </a:lnTo>
                    <a:lnTo>
                      <a:pt x="255" y="234"/>
                    </a:lnTo>
                    <a:lnTo>
                      <a:pt x="243" y="243"/>
                    </a:lnTo>
                    <a:lnTo>
                      <a:pt x="231" y="253"/>
                    </a:lnTo>
                    <a:lnTo>
                      <a:pt x="219" y="264"/>
                    </a:lnTo>
                    <a:lnTo>
                      <a:pt x="207" y="275"/>
                    </a:lnTo>
                    <a:lnTo>
                      <a:pt x="201" y="282"/>
                    </a:lnTo>
                    <a:lnTo>
                      <a:pt x="195" y="287"/>
                    </a:lnTo>
                    <a:lnTo>
                      <a:pt x="189" y="292"/>
                    </a:lnTo>
                    <a:lnTo>
                      <a:pt x="184" y="298"/>
                    </a:lnTo>
                    <a:lnTo>
                      <a:pt x="177" y="303"/>
                    </a:lnTo>
                    <a:lnTo>
                      <a:pt x="172" y="310"/>
                    </a:lnTo>
                    <a:lnTo>
                      <a:pt x="167" y="316"/>
                    </a:lnTo>
                    <a:lnTo>
                      <a:pt x="161" y="321"/>
                    </a:lnTo>
                    <a:lnTo>
                      <a:pt x="155" y="328"/>
                    </a:lnTo>
                    <a:lnTo>
                      <a:pt x="149" y="333"/>
                    </a:lnTo>
                    <a:lnTo>
                      <a:pt x="144" y="340"/>
                    </a:lnTo>
                    <a:lnTo>
                      <a:pt x="139" y="346"/>
                    </a:lnTo>
                    <a:lnTo>
                      <a:pt x="132" y="353"/>
                    </a:lnTo>
                    <a:lnTo>
                      <a:pt x="127" y="358"/>
                    </a:lnTo>
                    <a:lnTo>
                      <a:pt x="120" y="367"/>
                    </a:lnTo>
                    <a:lnTo>
                      <a:pt x="112" y="376"/>
                    </a:lnTo>
                    <a:lnTo>
                      <a:pt x="104" y="387"/>
                    </a:lnTo>
                    <a:lnTo>
                      <a:pt x="96" y="395"/>
                    </a:lnTo>
                    <a:lnTo>
                      <a:pt x="87" y="406"/>
                    </a:lnTo>
                    <a:lnTo>
                      <a:pt x="79" y="418"/>
                    </a:lnTo>
                    <a:lnTo>
                      <a:pt x="71" y="429"/>
                    </a:lnTo>
                    <a:lnTo>
                      <a:pt x="65" y="434"/>
                    </a:lnTo>
                    <a:lnTo>
                      <a:pt x="61" y="440"/>
                    </a:lnTo>
                    <a:lnTo>
                      <a:pt x="57" y="447"/>
                    </a:lnTo>
                    <a:lnTo>
                      <a:pt x="53" y="452"/>
                    </a:lnTo>
                    <a:lnTo>
                      <a:pt x="44" y="463"/>
                    </a:lnTo>
                    <a:lnTo>
                      <a:pt x="40" y="468"/>
                    </a:lnTo>
                    <a:lnTo>
                      <a:pt x="36" y="475"/>
                    </a:lnTo>
                    <a:lnTo>
                      <a:pt x="28" y="486"/>
                    </a:lnTo>
                    <a:lnTo>
                      <a:pt x="20" y="497"/>
                    </a:lnTo>
                    <a:lnTo>
                      <a:pt x="13" y="507"/>
                    </a:lnTo>
                    <a:lnTo>
                      <a:pt x="7" y="518"/>
                    </a:lnTo>
                    <a:lnTo>
                      <a:pt x="0" y="529"/>
                    </a:lnTo>
                    <a:lnTo>
                      <a:pt x="197" y="529"/>
                    </a:lnTo>
                    <a:lnTo>
                      <a:pt x="207" y="518"/>
                    </a:lnTo>
                    <a:lnTo>
                      <a:pt x="215" y="507"/>
                    </a:lnTo>
                    <a:lnTo>
                      <a:pt x="224" y="497"/>
                    </a:lnTo>
                    <a:lnTo>
                      <a:pt x="233" y="486"/>
                    </a:lnTo>
                    <a:lnTo>
                      <a:pt x="241" y="475"/>
                    </a:lnTo>
                    <a:lnTo>
                      <a:pt x="251" y="466"/>
                    </a:lnTo>
                    <a:lnTo>
                      <a:pt x="260" y="456"/>
                    </a:lnTo>
                    <a:lnTo>
                      <a:pt x="269" y="447"/>
                    </a:lnTo>
                    <a:lnTo>
                      <a:pt x="279" y="436"/>
                    </a:lnTo>
                    <a:lnTo>
                      <a:pt x="288" y="427"/>
                    </a:lnTo>
                    <a:lnTo>
                      <a:pt x="297" y="418"/>
                    </a:lnTo>
                    <a:lnTo>
                      <a:pt x="307" y="410"/>
                    </a:lnTo>
                    <a:lnTo>
                      <a:pt x="316" y="401"/>
                    </a:lnTo>
                    <a:lnTo>
                      <a:pt x="325" y="392"/>
                    </a:lnTo>
                    <a:lnTo>
                      <a:pt x="335" y="385"/>
                    </a:lnTo>
                    <a:lnTo>
                      <a:pt x="345" y="376"/>
                    </a:lnTo>
                    <a:lnTo>
                      <a:pt x="355" y="367"/>
                    </a:lnTo>
                    <a:lnTo>
                      <a:pt x="364" y="360"/>
                    </a:lnTo>
                    <a:lnTo>
                      <a:pt x="375" y="353"/>
                    </a:lnTo>
                    <a:lnTo>
                      <a:pt x="384" y="344"/>
                    </a:lnTo>
                    <a:lnTo>
                      <a:pt x="395" y="337"/>
                    </a:lnTo>
                    <a:lnTo>
                      <a:pt x="404" y="330"/>
                    </a:lnTo>
                    <a:lnTo>
                      <a:pt x="415" y="323"/>
                    </a:lnTo>
                    <a:lnTo>
                      <a:pt x="425" y="316"/>
                    </a:lnTo>
                    <a:lnTo>
                      <a:pt x="435" y="308"/>
                    </a:lnTo>
                    <a:lnTo>
                      <a:pt x="445" y="303"/>
                    </a:lnTo>
                    <a:lnTo>
                      <a:pt x="456" y="296"/>
                    </a:lnTo>
                    <a:lnTo>
                      <a:pt x="465" y="291"/>
                    </a:lnTo>
                    <a:lnTo>
                      <a:pt x="476" y="284"/>
                    </a:lnTo>
                    <a:lnTo>
                      <a:pt x="487" y="278"/>
                    </a:lnTo>
                    <a:lnTo>
                      <a:pt x="497" y="273"/>
                    </a:lnTo>
                    <a:lnTo>
                      <a:pt x="508" y="268"/>
                    </a:lnTo>
                    <a:lnTo>
                      <a:pt x="529" y="257"/>
                    </a:lnTo>
                    <a:lnTo>
                      <a:pt x="551" y="246"/>
                    </a:lnTo>
                    <a:lnTo>
                      <a:pt x="572" y="237"/>
                    </a:lnTo>
                    <a:lnTo>
                      <a:pt x="593" y="229"/>
                    </a:lnTo>
                    <a:lnTo>
                      <a:pt x="616" y="221"/>
                    </a:lnTo>
                    <a:lnTo>
                      <a:pt x="637" y="214"/>
                    </a:lnTo>
                    <a:lnTo>
                      <a:pt x="660" y="207"/>
                    </a:lnTo>
                    <a:lnTo>
                      <a:pt x="681" y="202"/>
                    </a:lnTo>
                    <a:lnTo>
                      <a:pt x="727" y="193"/>
                    </a:lnTo>
                    <a:lnTo>
                      <a:pt x="771" y="186"/>
                    </a:lnTo>
                    <a:lnTo>
                      <a:pt x="861" y="181"/>
                    </a:lnTo>
                    <a:lnTo>
                      <a:pt x="951" y="186"/>
                    </a:lnTo>
                    <a:lnTo>
                      <a:pt x="1040" y="202"/>
                    </a:lnTo>
                    <a:lnTo>
                      <a:pt x="1085" y="214"/>
                    </a:lnTo>
                    <a:lnTo>
                      <a:pt x="1107" y="221"/>
                    </a:lnTo>
                    <a:lnTo>
                      <a:pt x="1128" y="229"/>
                    </a:lnTo>
                    <a:lnTo>
                      <a:pt x="1151" y="237"/>
                    </a:lnTo>
                    <a:lnTo>
                      <a:pt x="1172" y="246"/>
                    </a:lnTo>
                    <a:lnTo>
                      <a:pt x="1193" y="257"/>
                    </a:lnTo>
                    <a:lnTo>
                      <a:pt x="1215" y="268"/>
                    </a:lnTo>
                    <a:lnTo>
                      <a:pt x="1236" y="278"/>
                    </a:lnTo>
                    <a:lnTo>
                      <a:pt x="1245" y="284"/>
                    </a:lnTo>
                    <a:lnTo>
                      <a:pt x="1256" y="291"/>
                    </a:lnTo>
                    <a:lnTo>
                      <a:pt x="1267" y="296"/>
                    </a:lnTo>
                    <a:lnTo>
                      <a:pt x="1277" y="303"/>
                    </a:lnTo>
                    <a:lnTo>
                      <a:pt x="1288" y="308"/>
                    </a:lnTo>
                    <a:lnTo>
                      <a:pt x="1297" y="316"/>
                    </a:lnTo>
                    <a:lnTo>
                      <a:pt x="1308" y="323"/>
                    </a:lnTo>
                    <a:lnTo>
                      <a:pt x="1317" y="330"/>
                    </a:lnTo>
                    <a:lnTo>
                      <a:pt x="1328" y="337"/>
                    </a:lnTo>
                    <a:lnTo>
                      <a:pt x="1337" y="344"/>
                    </a:lnTo>
                    <a:lnTo>
                      <a:pt x="1348" y="353"/>
                    </a:lnTo>
                    <a:lnTo>
                      <a:pt x="1357" y="360"/>
                    </a:lnTo>
                    <a:lnTo>
                      <a:pt x="1368" y="367"/>
                    </a:lnTo>
                    <a:lnTo>
                      <a:pt x="1377" y="376"/>
                    </a:lnTo>
                    <a:lnTo>
                      <a:pt x="1387" y="385"/>
                    </a:lnTo>
                    <a:lnTo>
                      <a:pt x="1397" y="392"/>
                    </a:lnTo>
                    <a:lnTo>
                      <a:pt x="1407" y="401"/>
                    </a:lnTo>
                    <a:lnTo>
                      <a:pt x="1416" y="410"/>
                    </a:lnTo>
                    <a:lnTo>
                      <a:pt x="1425" y="418"/>
                    </a:lnTo>
                    <a:lnTo>
                      <a:pt x="1435" y="427"/>
                    </a:lnTo>
                    <a:lnTo>
                      <a:pt x="1444" y="436"/>
                    </a:lnTo>
                    <a:lnTo>
                      <a:pt x="1453" y="447"/>
                    </a:lnTo>
                    <a:lnTo>
                      <a:pt x="1463" y="456"/>
                    </a:lnTo>
                    <a:lnTo>
                      <a:pt x="1472" y="466"/>
                    </a:lnTo>
                    <a:lnTo>
                      <a:pt x="1481" y="475"/>
                    </a:lnTo>
                    <a:lnTo>
                      <a:pt x="1489" y="486"/>
                    </a:lnTo>
                    <a:lnTo>
                      <a:pt x="1499" y="497"/>
                    </a:lnTo>
                    <a:lnTo>
                      <a:pt x="1507" y="507"/>
                    </a:lnTo>
                    <a:lnTo>
                      <a:pt x="1516" y="518"/>
                    </a:lnTo>
                    <a:lnTo>
                      <a:pt x="1524" y="529"/>
                    </a:lnTo>
                    <a:lnTo>
                      <a:pt x="1723" y="529"/>
                    </a:lnTo>
                    <a:lnTo>
                      <a:pt x="1723" y="529"/>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35" name="Freeform 23"/>
              <p:cNvSpPr>
                <a:spLocks/>
              </p:cNvSpPr>
              <p:nvPr/>
            </p:nvSpPr>
            <p:spPr bwMode="auto">
              <a:xfrm>
                <a:off x="2260" y="3650"/>
                <a:ext cx="1720" cy="95"/>
              </a:xfrm>
              <a:custGeom>
                <a:avLst/>
                <a:gdLst/>
                <a:ahLst/>
                <a:cxnLst>
                  <a:cxn ang="0">
                    <a:pos x="1433" y="0"/>
                  </a:cxn>
                  <a:cxn ang="0">
                    <a:pos x="1720" y="95"/>
                  </a:cxn>
                  <a:cxn ang="0">
                    <a:pos x="0" y="95"/>
                  </a:cxn>
                  <a:cxn ang="0">
                    <a:pos x="299" y="0"/>
                  </a:cxn>
                  <a:cxn ang="0">
                    <a:pos x="1433" y="0"/>
                  </a:cxn>
                </a:cxnLst>
                <a:rect l="0" t="0" r="r" b="b"/>
                <a:pathLst>
                  <a:path w="1720" h="95">
                    <a:moveTo>
                      <a:pt x="1433" y="0"/>
                    </a:moveTo>
                    <a:lnTo>
                      <a:pt x="1720" y="95"/>
                    </a:lnTo>
                    <a:lnTo>
                      <a:pt x="0" y="95"/>
                    </a:lnTo>
                    <a:lnTo>
                      <a:pt x="299" y="0"/>
                    </a:lnTo>
                    <a:lnTo>
                      <a:pt x="1433"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grpSp>
        <p:sp>
          <p:nvSpPr>
            <p:cNvPr id="17" name="Freeform 24"/>
            <p:cNvSpPr>
              <a:spLocks/>
            </p:cNvSpPr>
            <p:nvPr/>
          </p:nvSpPr>
          <p:spPr bwMode="auto">
            <a:xfrm>
              <a:off x="539" y="1481"/>
              <a:ext cx="1099" cy="1061"/>
            </a:xfrm>
            <a:custGeom>
              <a:avLst/>
              <a:gdLst/>
              <a:ahLst/>
              <a:cxnLst>
                <a:cxn ang="0">
                  <a:pos x="0" y="2036"/>
                </a:cxn>
                <a:cxn ang="0">
                  <a:pos x="598" y="0"/>
                </a:cxn>
                <a:cxn ang="0">
                  <a:pos x="1190" y="2036"/>
                </a:cxn>
                <a:cxn ang="0">
                  <a:pos x="1104" y="2036"/>
                </a:cxn>
                <a:cxn ang="0">
                  <a:pos x="598" y="270"/>
                </a:cxn>
                <a:cxn ang="0">
                  <a:pos x="76" y="2036"/>
                </a:cxn>
                <a:cxn ang="0">
                  <a:pos x="0" y="2036"/>
                </a:cxn>
                <a:cxn ang="0">
                  <a:pos x="0" y="2036"/>
                </a:cxn>
              </a:cxnLst>
              <a:rect l="0" t="0" r="r" b="b"/>
              <a:pathLst>
                <a:path w="1190" h="2036">
                  <a:moveTo>
                    <a:pt x="0" y="2036"/>
                  </a:moveTo>
                  <a:lnTo>
                    <a:pt x="598" y="0"/>
                  </a:lnTo>
                  <a:lnTo>
                    <a:pt x="1190" y="2036"/>
                  </a:lnTo>
                  <a:lnTo>
                    <a:pt x="1104" y="2036"/>
                  </a:lnTo>
                  <a:lnTo>
                    <a:pt x="598" y="270"/>
                  </a:lnTo>
                  <a:lnTo>
                    <a:pt x="76" y="2036"/>
                  </a:lnTo>
                  <a:lnTo>
                    <a:pt x="0" y="2036"/>
                  </a:lnTo>
                  <a:lnTo>
                    <a:pt x="0" y="2036"/>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18" name="Freeform 25"/>
            <p:cNvSpPr>
              <a:spLocks/>
            </p:cNvSpPr>
            <p:nvPr/>
          </p:nvSpPr>
          <p:spPr bwMode="auto">
            <a:xfrm>
              <a:off x="659" y="2621"/>
              <a:ext cx="902" cy="283"/>
            </a:xfrm>
            <a:custGeom>
              <a:avLst/>
              <a:gdLst/>
              <a:ahLst/>
              <a:cxnLst>
                <a:cxn ang="0">
                  <a:pos x="0" y="0"/>
                </a:cxn>
                <a:cxn ang="0">
                  <a:pos x="90" y="177"/>
                </a:cxn>
                <a:cxn ang="0">
                  <a:pos x="356" y="353"/>
                </a:cxn>
                <a:cxn ang="0">
                  <a:pos x="589" y="353"/>
                </a:cxn>
                <a:cxn ang="0">
                  <a:pos x="977" y="0"/>
                </a:cxn>
                <a:cxn ang="0">
                  <a:pos x="0" y="0"/>
                </a:cxn>
                <a:cxn ang="0">
                  <a:pos x="0" y="0"/>
                </a:cxn>
              </a:cxnLst>
              <a:rect l="0" t="0" r="r" b="b"/>
              <a:pathLst>
                <a:path w="977" h="353">
                  <a:moveTo>
                    <a:pt x="0" y="0"/>
                  </a:moveTo>
                  <a:lnTo>
                    <a:pt x="90" y="177"/>
                  </a:lnTo>
                  <a:lnTo>
                    <a:pt x="356" y="353"/>
                  </a:lnTo>
                  <a:lnTo>
                    <a:pt x="589" y="353"/>
                  </a:lnTo>
                  <a:lnTo>
                    <a:pt x="977" y="0"/>
                  </a:lnTo>
                  <a:lnTo>
                    <a:pt x="0" y="0"/>
                  </a:lnTo>
                  <a:lnTo>
                    <a:pt x="0" y="0"/>
                  </a:lnTo>
                  <a:close/>
                </a:path>
              </a:pathLst>
            </a:custGeom>
            <a:solidFill>
              <a:srgbClr val="DCDCDC"/>
            </a:solidFill>
            <a:ln w="9525">
              <a:noFill/>
              <a:round/>
              <a:headEnd/>
              <a:tailEnd/>
            </a:ln>
            <a:effectLst/>
          </p:spPr>
          <p:txBody>
            <a:bodyPr/>
            <a:lstStyle/>
            <a:p>
              <a:endParaRPr lang="en-GB" dirty="0"/>
            </a:p>
          </p:txBody>
        </p:sp>
        <p:sp>
          <p:nvSpPr>
            <p:cNvPr id="19" name="Freeform 26"/>
            <p:cNvSpPr>
              <a:spLocks/>
            </p:cNvSpPr>
            <p:nvPr/>
          </p:nvSpPr>
          <p:spPr bwMode="auto">
            <a:xfrm>
              <a:off x="1008" y="2620"/>
              <a:ext cx="511" cy="248"/>
            </a:xfrm>
            <a:custGeom>
              <a:avLst/>
              <a:gdLst/>
              <a:ahLst/>
              <a:cxnLst>
                <a:cxn ang="0">
                  <a:pos x="0" y="313"/>
                </a:cxn>
                <a:cxn ang="0">
                  <a:pos x="170" y="220"/>
                </a:cxn>
                <a:cxn ang="0">
                  <a:pos x="250" y="121"/>
                </a:cxn>
                <a:cxn ang="0">
                  <a:pos x="304" y="7"/>
                </a:cxn>
                <a:cxn ang="0">
                  <a:pos x="554" y="0"/>
                </a:cxn>
                <a:cxn ang="0">
                  <a:pos x="464" y="194"/>
                </a:cxn>
                <a:cxn ang="0">
                  <a:pos x="260" y="313"/>
                </a:cxn>
                <a:cxn ang="0">
                  <a:pos x="0" y="313"/>
                </a:cxn>
                <a:cxn ang="0">
                  <a:pos x="0" y="313"/>
                </a:cxn>
              </a:cxnLst>
              <a:rect l="0" t="0" r="r" b="b"/>
              <a:pathLst>
                <a:path w="554" h="313">
                  <a:moveTo>
                    <a:pt x="0" y="313"/>
                  </a:moveTo>
                  <a:lnTo>
                    <a:pt x="170" y="220"/>
                  </a:lnTo>
                  <a:lnTo>
                    <a:pt x="250" y="121"/>
                  </a:lnTo>
                  <a:lnTo>
                    <a:pt x="304" y="7"/>
                  </a:lnTo>
                  <a:lnTo>
                    <a:pt x="554" y="0"/>
                  </a:lnTo>
                  <a:lnTo>
                    <a:pt x="464" y="194"/>
                  </a:lnTo>
                  <a:lnTo>
                    <a:pt x="260" y="313"/>
                  </a:lnTo>
                  <a:lnTo>
                    <a:pt x="0" y="313"/>
                  </a:lnTo>
                  <a:lnTo>
                    <a:pt x="0" y="313"/>
                  </a:lnTo>
                  <a:close/>
                </a:path>
              </a:pathLst>
            </a:custGeom>
            <a:solidFill>
              <a:srgbClr val="B9B9B9"/>
            </a:solidFill>
            <a:ln w="9525">
              <a:noFill/>
              <a:round/>
              <a:headEnd/>
              <a:tailEnd/>
            </a:ln>
            <a:effectLst/>
          </p:spPr>
          <p:txBody>
            <a:bodyPr/>
            <a:lstStyle/>
            <a:p>
              <a:endParaRPr lang="en-GB" dirty="0"/>
            </a:p>
          </p:txBody>
        </p:sp>
        <p:sp>
          <p:nvSpPr>
            <p:cNvPr id="20" name="Freeform 27"/>
            <p:cNvSpPr>
              <a:spLocks/>
            </p:cNvSpPr>
            <p:nvPr/>
          </p:nvSpPr>
          <p:spPr bwMode="auto">
            <a:xfrm rot="20417002">
              <a:off x="653" y="2025"/>
              <a:ext cx="1493" cy="576"/>
            </a:xfrm>
            <a:custGeom>
              <a:avLst/>
              <a:gdLst/>
              <a:ahLst/>
              <a:cxnLst>
                <a:cxn ang="0">
                  <a:pos x="1938" y="980"/>
                </a:cxn>
                <a:cxn ang="0">
                  <a:pos x="1952" y="868"/>
                </a:cxn>
                <a:cxn ang="0">
                  <a:pos x="1969" y="749"/>
                </a:cxn>
                <a:cxn ang="0">
                  <a:pos x="1966" y="691"/>
                </a:cxn>
                <a:cxn ang="0">
                  <a:pos x="1890" y="599"/>
                </a:cxn>
                <a:cxn ang="0">
                  <a:pos x="1791" y="586"/>
                </a:cxn>
                <a:cxn ang="0">
                  <a:pos x="1938" y="565"/>
                </a:cxn>
                <a:cxn ang="0">
                  <a:pos x="1959" y="487"/>
                </a:cxn>
                <a:cxn ang="0">
                  <a:pos x="1945" y="337"/>
                </a:cxn>
                <a:cxn ang="0">
                  <a:pos x="1966" y="279"/>
                </a:cxn>
                <a:cxn ang="0">
                  <a:pos x="1962" y="146"/>
                </a:cxn>
                <a:cxn ang="0">
                  <a:pos x="1973" y="31"/>
                </a:cxn>
                <a:cxn ang="0">
                  <a:pos x="1849" y="20"/>
                </a:cxn>
                <a:cxn ang="0">
                  <a:pos x="1719" y="34"/>
                </a:cxn>
                <a:cxn ang="0">
                  <a:pos x="1564" y="24"/>
                </a:cxn>
                <a:cxn ang="0">
                  <a:pos x="1455" y="34"/>
                </a:cxn>
                <a:cxn ang="0">
                  <a:pos x="1331" y="41"/>
                </a:cxn>
                <a:cxn ang="0">
                  <a:pos x="1160" y="41"/>
                </a:cxn>
                <a:cxn ang="0">
                  <a:pos x="967" y="31"/>
                </a:cxn>
                <a:cxn ang="0">
                  <a:pos x="762" y="51"/>
                </a:cxn>
                <a:cxn ang="0">
                  <a:pos x="669" y="17"/>
                </a:cxn>
                <a:cxn ang="0">
                  <a:pos x="504" y="51"/>
                </a:cxn>
                <a:cxn ang="0">
                  <a:pos x="374" y="92"/>
                </a:cxn>
                <a:cxn ang="0">
                  <a:pos x="333" y="24"/>
                </a:cxn>
                <a:cxn ang="0">
                  <a:pos x="172" y="17"/>
                </a:cxn>
                <a:cxn ang="0">
                  <a:pos x="41" y="68"/>
                </a:cxn>
                <a:cxn ang="0">
                  <a:pos x="51" y="238"/>
                </a:cxn>
                <a:cxn ang="0">
                  <a:pos x="55" y="392"/>
                </a:cxn>
                <a:cxn ang="0">
                  <a:pos x="62" y="538"/>
                </a:cxn>
                <a:cxn ang="0">
                  <a:pos x="69" y="688"/>
                </a:cxn>
                <a:cxn ang="0">
                  <a:pos x="113" y="725"/>
                </a:cxn>
                <a:cxn ang="0">
                  <a:pos x="51" y="827"/>
                </a:cxn>
                <a:cxn ang="0">
                  <a:pos x="45" y="957"/>
                </a:cxn>
                <a:cxn ang="0">
                  <a:pos x="10" y="1059"/>
                </a:cxn>
                <a:cxn ang="0">
                  <a:pos x="192" y="1059"/>
                </a:cxn>
                <a:cxn ang="0">
                  <a:pos x="350" y="1042"/>
                </a:cxn>
                <a:cxn ang="0">
                  <a:pos x="463" y="1076"/>
                </a:cxn>
                <a:cxn ang="0">
                  <a:pos x="473" y="977"/>
                </a:cxn>
                <a:cxn ang="0">
                  <a:pos x="545" y="1018"/>
                </a:cxn>
                <a:cxn ang="0">
                  <a:pos x="638" y="1076"/>
                </a:cxn>
                <a:cxn ang="0">
                  <a:pos x="810" y="1076"/>
                </a:cxn>
                <a:cxn ang="0">
                  <a:pos x="971" y="1008"/>
                </a:cxn>
                <a:cxn ang="0">
                  <a:pos x="1153" y="1069"/>
                </a:cxn>
                <a:cxn ang="0">
                  <a:pos x="1225" y="1028"/>
                </a:cxn>
                <a:cxn ang="0">
                  <a:pos x="1293" y="1059"/>
                </a:cxn>
                <a:cxn ang="0">
                  <a:pos x="1331" y="1052"/>
                </a:cxn>
                <a:cxn ang="0">
                  <a:pos x="1599" y="1049"/>
                </a:cxn>
                <a:cxn ang="0">
                  <a:pos x="1770" y="1055"/>
                </a:cxn>
                <a:cxn ang="0">
                  <a:pos x="1983" y="1062"/>
                </a:cxn>
              </a:cxnLst>
              <a:rect l="0" t="0" r="r" b="b"/>
              <a:pathLst>
                <a:path w="1984" h="1087">
                  <a:moveTo>
                    <a:pt x="1969" y="1045"/>
                  </a:moveTo>
                  <a:lnTo>
                    <a:pt x="1942" y="1004"/>
                  </a:lnTo>
                  <a:lnTo>
                    <a:pt x="1918" y="997"/>
                  </a:lnTo>
                  <a:lnTo>
                    <a:pt x="1938" y="980"/>
                  </a:lnTo>
                  <a:lnTo>
                    <a:pt x="1969" y="957"/>
                  </a:lnTo>
                  <a:lnTo>
                    <a:pt x="1969" y="923"/>
                  </a:lnTo>
                  <a:lnTo>
                    <a:pt x="1962" y="906"/>
                  </a:lnTo>
                  <a:lnTo>
                    <a:pt x="1952" y="868"/>
                  </a:lnTo>
                  <a:lnTo>
                    <a:pt x="1959" y="844"/>
                  </a:lnTo>
                  <a:lnTo>
                    <a:pt x="1969" y="797"/>
                  </a:lnTo>
                  <a:lnTo>
                    <a:pt x="1969" y="756"/>
                  </a:lnTo>
                  <a:lnTo>
                    <a:pt x="1969" y="749"/>
                  </a:lnTo>
                  <a:lnTo>
                    <a:pt x="1966" y="742"/>
                  </a:lnTo>
                  <a:lnTo>
                    <a:pt x="1962" y="735"/>
                  </a:lnTo>
                  <a:lnTo>
                    <a:pt x="1952" y="725"/>
                  </a:lnTo>
                  <a:lnTo>
                    <a:pt x="1966" y="691"/>
                  </a:lnTo>
                  <a:lnTo>
                    <a:pt x="1969" y="654"/>
                  </a:lnTo>
                  <a:lnTo>
                    <a:pt x="1980" y="596"/>
                  </a:lnTo>
                  <a:lnTo>
                    <a:pt x="1938" y="606"/>
                  </a:lnTo>
                  <a:lnTo>
                    <a:pt x="1890" y="599"/>
                  </a:lnTo>
                  <a:lnTo>
                    <a:pt x="1822" y="606"/>
                  </a:lnTo>
                  <a:lnTo>
                    <a:pt x="1777" y="596"/>
                  </a:lnTo>
                  <a:lnTo>
                    <a:pt x="1671" y="577"/>
                  </a:lnTo>
                  <a:lnTo>
                    <a:pt x="1791" y="586"/>
                  </a:lnTo>
                  <a:lnTo>
                    <a:pt x="1846" y="575"/>
                  </a:lnTo>
                  <a:lnTo>
                    <a:pt x="1884" y="582"/>
                  </a:lnTo>
                  <a:lnTo>
                    <a:pt x="1908" y="579"/>
                  </a:lnTo>
                  <a:lnTo>
                    <a:pt x="1938" y="565"/>
                  </a:lnTo>
                  <a:lnTo>
                    <a:pt x="1969" y="565"/>
                  </a:lnTo>
                  <a:lnTo>
                    <a:pt x="1983" y="538"/>
                  </a:lnTo>
                  <a:lnTo>
                    <a:pt x="1969" y="538"/>
                  </a:lnTo>
                  <a:lnTo>
                    <a:pt x="1959" y="487"/>
                  </a:lnTo>
                  <a:lnTo>
                    <a:pt x="1973" y="449"/>
                  </a:lnTo>
                  <a:lnTo>
                    <a:pt x="1962" y="415"/>
                  </a:lnTo>
                  <a:lnTo>
                    <a:pt x="1952" y="378"/>
                  </a:lnTo>
                  <a:lnTo>
                    <a:pt x="1945" y="337"/>
                  </a:lnTo>
                  <a:lnTo>
                    <a:pt x="1962" y="337"/>
                  </a:lnTo>
                  <a:lnTo>
                    <a:pt x="1969" y="378"/>
                  </a:lnTo>
                  <a:lnTo>
                    <a:pt x="1973" y="317"/>
                  </a:lnTo>
                  <a:lnTo>
                    <a:pt x="1966" y="279"/>
                  </a:lnTo>
                  <a:lnTo>
                    <a:pt x="1959" y="228"/>
                  </a:lnTo>
                  <a:lnTo>
                    <a:pt x="1966" y="194"/>
                  </a:lnTo>
                  <a:lnTo>
                    <a:pt x="1976" y="167"/>
                  </a:lnTo>
                  <a:lnTo>
                    <a:pt x="1962" y="146"/>
                  </a:lnTo>
                  <a:lnTo>
                    <a:pt x="1952" y="109"/>
                  </a:lnTo>
                  <a:lnTo>
                    <a:pt x="1945" y="68"/>
                  </a:lnTo>
                  <a:lnTo>
                    <a:pt x="1956" y="48"/>
                  </a:lnTo>
                  <a:lnTo>
                    <a:pt x="1973" y="31"/>
                  </a:lnTo>
                  <a:lnTo>
                    <a:pt x="1928" y="41"/>
                  </a:lnTo>
                  <a:lnTo>
                    <a:pt x="1887" y="48"/>
                  </a:lnTo>
                  <a:lnTo>
                    <a:pt x="1866" y="27"/>
                  </a:lnTo>
                  <a:lnTo>
                    <a:pt x="1849" y="20"/>
                  </a:lnTo>
                  <a:lnTo>
                    <a:pt x="1822" y="24"/>
                  </a:lnTo>
                  <a:lnTo>
                    <a:pt x="1798" y="34"/>
                  </a:lnTo>
                  <a:lnTo>
                    <a:pt x="1750" y="41"/>
                  </a:lnTo>
                  <a:lnTo>
                    <a:pt x="1719" y="34"/>
                  </a:lnTo>
                  <a:lnTo>
                    <a:pt x="1688" y="17"/>
                  </a:lnTo>
                  <a:lnTo>
                    <a:pt x="1647" y="14"/>
                  </a:lnTo>
                  <a:lnTo>
                    <a:pt x="1599" y="20"/>
                  </a:lnTo>
                  <a:lnTo>
                    <a:pt x="1564" y="24"/>
                  </a:lnTo>
                  <a:lnTo>
                    <a:pt x="1540" y="34"/>
                  </a:lnTo>
                  <a:lnTo>
                    <a:pt x="1510" y="37"/>
                  </a:lnTo>
                  <a:lnTo>
                    <a:pt x="1486" y="37"/>
                  </a:lnTo>
                  <a:lnTo>
                    <a:pt x="1455" y="34"/>
                  </a:lnTo>
                  <a:lnTo>
                    <a:pt x="1427" y="27"/>
                  </a:lnTo>
                  <a:lnTo>
                    <a:pt x="1383" y="27"/>
                  </a:lnTo>
                  <a:lnTo>
                    <a:pt x="1352" y="34"/>
                  </a:lnTo>
                  <a:lnTo>
                    <a:pt x="1331" y="41"/>
                  </a:lnTo>
                  <a:lnTo>
                    <a:pt x="1287" y="41"/>
                  </a:lnTo>
                  <a:lnTo>
                    <a:pt x="1252" y="31"/>
                  </a:lnTo>
                  <a:lnTo>
                    <a:pt x="1211" y="20"/>
                  </a:lnTo>
                  <a:lnTo>
                    <a:pt x="1160" y="41"/>
                  </a:lnTo>
                  <a:lnTo>
                    <a:pt x="1094" y="48"/>
                  </a:lnTo>
                  <a:lnTo>
                    <a:pt x="1036" y="44"/>
                  </a:lnTo>
                  <a:lnTo>
                    <a:pt x="1005" y="17"/>
                  </a:lnTo>
                  <a:lnTo>
                    <a:pt x="967" y="31"/>
                  </a:lnTo>
                  <a:lnTo>
                    <a:pt x="933" y="48"/>
                  </a:lnTo>
                  <a:lnTo>
                    <a:pt x="878" y="48"/>
                  </a:lnTo>
                  <a:lnTo>
                    <a:pt x="817" y="61"/>
                  </a:lnTo>
                  <a:lnTo>
                    <a:pt x="762" y="51"/>
                  </a:lnTo>
                  <a:lnTo>
                    <a:pt x="744" y="34"/>
                  </a:lnTo>
                  <a:lnTo>
                    <a:pt x="720" y="17"/>
                  </a:lnTo>
                  <a:lnTo>
                    <a:pt x="690" y="0"/>
                  </a:lnTo>
                  <a:lnTo>
                    <a:pt x="669" y="17"/>
                  </a:lnTo>
                  <a:lnTo>
                    <a:pt x="648" y="34"/>
                  </a:lnTo>
                  <a:lnTo>
                    <a:pt x="594" y="27"/>
                  </a:lnTo>
                  <a:lnTo>
                    <a:pt x="542" y="44"/>
                  </a:lnTo>
                  <a:lnTo>
                    <a:pt x="504" y="51"/>
                  </a:lnTo>
                  <a:lnTo>
                    <a:pt x="436" y="44"/>
                  </a:lnTo>
                  <a:lnTo>
                    <a:pt x="395" y="44"/>
                  </a:lnTo>
                  <a:lnTo>
                    <a:pt x="367" y="58"/>
                  </a:lnTo>
                  <a:lnTo>
                    <a:pt x="374" y="92"/>
                  </a:lnTo>
                  <a:lnTo>
                    <a:pt x="377" y="133"/>
                  </a:lnTo>
                  <a:lnTo>
                    <a:pt x="360" y="92"/>
                  </a:lnTo>
                  <a:lnTo>
                    <a:pt x="353" y="48"/>
                  </a:lnTo>
                  <a:lnTo>
                    <a:pt x="333" y="24"/>
                  </a:lnTo>
                  <a:lnTo>
                    <a:pt x="274" y="31"/>
                  </a:lnTo>
                  <a:lnTo>
                    <a:pt x="237" y="37"/>
                  </a:lnTo>
                  <a:lnTo>
                    <a:pt x="189" y="24"/>
                  </a:lnTo>
                  <a:lnTo>
                    <a:pt x="172" y="17"/>
                  </a:lnTo>
                  <a:lnTo>
                    <a:pt x="130" y="7"/>
                  </a:lnTo>
                  <a:lnTo>
                    <a:pt x="79" y="10"/>
                  </a:lnTo>
                  <a:lnTo>
                    <a:pt x="14" y="44"/>
                  </a:lnTo>
                  <a:lnTo>
                    <a:pt x="41" y="68"/>
                  </a:lnTo>
                  <a:lnTo>
                    <a:pt x="38" y="116"/>
                  </a:lnTo>
                  <a:lnTo>
                    <a:pt x="48" y="150"/>
                  </a:lnTo>
                  <a:lnTo>
                    <a:pt x="55" y="197"/>
                  </a:lnTo>
                  <a:lnTo>
                    <a:pt x="51" y="238"/>
                  </a:lnTo>
                  <a:lnTo>
                    <a:pt x="48" y="289"/>
                  </a:lnTo>
                  <a:lnTo>
                    <a:pt x="69" y="327"/>
                  </a:lnTo>
                  <a:lnTo>
                    <a:pt x="62" y="361"/>
                  </a:lnTo>
                  <a:lnTo>
                    <a:pt x="55" y="392"/>
                  </a:lnTo>
                  <a:lnTo>
                    <a:pt x="38" y="429"/>
                  </a:lnTo>
                  <a:lnTo>
                    <a:pt x="38" y="473"/>
                  </a:lnTo>
                  <a:lnTo>
                    <a:pt x="51" y="500"/>
                  </a:lnTo>
                  <a:lnTo>
                    <a:pt x="62" y="538"/>
                  </a:lnTo>
                  <a:lnTo>
                    <a:pt x="79" y="586"/>
                  </a:lnTo>
                  <a:lnTo>
                    <a:pt x="79" y="626"/>
                  </a:lnTo>
                  <a:lnTo>
                    <a:pt x="79" y="657"/>
                  </a:lnTo>
                  <a:lnTo>
                    <a:pt x="69" y="688"/>
                  </a:lnTo>
                  <a:lnTo>
                    <a:pt x="55" y="712"/>
                  </a:lnTo>
                  <a:lnTo>
                    <a:pt x="82" y="715"/>
                  </a:lnTo>
                  <a:lnTo>
                    <a:pt x="130" y="708"/>
                  </a:lnTo>
                  <a:lnTo>
                    <a:pt x="113" y="725"/>
                  </a:lnTo>
                  <a:lnTo>
                    <a:pt x="72" y="725"/>
                  </a:lnTo>
                  <a:lnTo>
                    <a:pt x="45" y="735"/>
                  </a:lnTo>
                  <a:lnTo>
                    <a:pt x="48" y="780"/>
                  </a:lnTo>
                  <a:lnTo>
                    <a:pt x="51" y="827"/>
                  </a:lnTo>
                  <a:lnTo>
                    <a:pt x="55" y="875"/>
                  </a:lnTo>
                  <a:lnTo>
                    <a:pt x="69" y="909"/>
                  </a:lnTo>
                  <a:lnTo>
                    <a:pt x="69" y="923"/>
                  </a:lnTo>
                  <a:lnTo>
                    <a:pt x="45" y="957"/>
                  </a:lnTo>
                  <a:lnTo>
                    <a:pt x="21" y="970"/>
                  </a:lnTo>
                  <a:lnTo>
                    <a:pt x="0" y="1004"/>
                  </a:lnTo>
                  <a:lnTo>
                    <a:pt x="0" y="1035"/>
                  </a:lnTo>
                  <a:lnTo>
                    <a:pt x="10" y="1059"/>
                  </a:lnTo>
                  <a:lnTo>
                    <a:pt x="65" y="1042"/>
                  </a:lnTo>
                  <a:lnTo>
                    <a:pt x="99" y="1042"/>
                  </a:lnTo>
                  <a:lnTo>
                    <a:pt x="144" y="1062"/>
                  </a:lnTo>
                  <a:lnTo>
                    <a:pt x="192" y="1059"/>
                  </a:lnTo>
                  <a:lnTo>
                    <a:pt x="233" y="1042"/>
                  </a:lnTo>
                  <a:lnTo>
                    <a:pt x="257" y="1038"/>
                  </a:lnTo>
                  <a:lnTo>
                    <a:pt x="322" y="1042"/>
                  </a:lnTo>
                  <a:lnTo>
                    <a:pt x="350" y="1042"/>
                  </a:lnTo>
                  <a:lnTo>
                    <a:pt x="360" y="1059"/>
                  </a:lnTo>
                  <a:lnTo>
                    <a:pt x="388" y="1079"/>
                  </a:lnTo>
                  <a:lnTo>
                    <a:pt x="422" y="1076"/>
                  </a:lnTo>
                  <a:lnTo>
                    <a:pt x="463" y="1076"/>
                  </a:lnTo>
                  <a:lnTo>
                    <a:pt x="511" y="1059"/>
                  </a:lnTo>
                  <a:lnTo>
                    <a:pt x="518" y="1028"/>
                  </a:lnTo>
                  <a:lnTo>
                    <a:pt x="491" y="997"/>
                  </a:lnTo>
                  <a:lnTo>
                    <a:pt x="473" y="977"/>
                  </a:lnTo>
                  <a:lnTo>
                    <a:pt x="448" y="971"/>
                  </a:lnTo>
                  <a:lnTo>
                    <a:pt x="470" y="963"/>
                  </a:lnTo>
                  <a:lnTo>
                    <a:pt x="511" y="997"/>
                  </a:lnTo>
                  <a:lnTo>
                    <a:pt x="545" y="1018"/>
                  </a:lnTo>
                  <a:lnTo>
                    <a:pt x="542" y="1049"/>
                  </a:lnTo>
                  <a:lnTo>
                    <a:pt x="532" y="1069"/>
                  </a:lnTo>
                  <a:lnTo>
                    <a:pt x="594" y="1079"/>
                  </a:lnTo>
                  <a:lnTo>
                    <a:pt x="638" y="1076"/>
                  </a:lnTo>
                  <a:lnTo>
                    <a:pt x="676" y="1066"/>
                  </a:lnTo>
                  <a:lnTo>
                    <a:pt x="710" y="1069"/>
                  </a:lnTo>
                  <a:lnTo>
                    <a:pt x="755" y="1072"/>
                  </a:lnTo>
                  <a:lnTo>
                    <a:pt x="810" y="1076"/>
                  </a:lnTo>
                  <a:lnTo>
                    <a:pt x="830" y="1049"/>
                  </a:lnTo>
                  <a:lnTo>
                    <a:pt x="871" y="1028"/>
                  </a:lnTo>
                  <a:lnTo>
                    <a:pt x="933" y="1015"/>
                  </a:lnTo>
                  <a:lnTo>
                    <a:pt x="971" y="1008"/>
                  </a:lnTo>
                  <a:lnTo>
                    <a:pt x="1033" y="1028"/>
                  </a:lnTo>
                  <a:lnTo>
                    <a:pt x="1074" y="1035"/>
                  </a:lnTo>
                  <a:lnTo>
                    <a:pt x="1105" y="1059"/>
                  </a:lnTo>
                  <a:lnTo>
                    <a:pt x="1153" y="1069"/>
                  </a:lnTo>
                  <a:lnTo>
                    <a:pt x="1170" y="1076"/>
                  </a:lnTo>
                  <a:lnTo>
                    <a:pt x="1180" y="1062"/>
                  </a:lnTo>
                  <a:lnTo>
                    <a:pt x="1187" y="1028"/>
                  </a:lnTo>
                  <a:lnTo>
                    <a:pt x="1225" y="1028"/>
                  </a:lnTo>
                  <a:lnTo>
                    <a:pt x="1242" y="1038"/>
                  </a:lnTo>
                  <a:lnTo>
                    <a:pt x="1269" y="1059"/>
                  </a:lnTo>
                  <a:lnTo>
                    <a:pt x="1290" y="1086"/>
                  </a:lnTo>
                  <a:lnTo>
                    <a:pt x="1293" y="1059"/>
                  </a:lnTo>
                  <a:lnTo>
                    <a:pt x="1293" y="1032"/>
                  </a:lnTo>
                  <a:lnTo>
                    <a:pt x="1328" y="997"/>
                  </a:lnTo>
                  <a:lnTo>
                    <a:pt x="1321" y="1028"/>
                  </a:lnTo>
                  <a:lnTo>
                    <a:pt x="1331" y="1052"/>
                  </a:lnTo>
                  <a:lnTo>
                    <a:pt x="1372" y="1059"/>
                  </a:lnTo>
                  <a:lnTo>
                    <a:pt x="1451" y="1049"/>
                  </a:lnTo>
                  <a:lnTo>
                    <a:pt x="1544" y="1038"/>
                  </a:lnTo>
                  <a:lnTo>
                    <a:pt x="1599" y="1049"/>
                  </a:lnTo>
                  <a:lnTo>
                    <a:pt x="1626" y="1059"/>
                  </a:lnTo>
                  <a:lnTo>
                    <a:pt x="1709" y="1066"/>
                  </a:lnTo>
                  <a:lnTo>
                    <a:pt x="1736" y="1059"/>
                  </a:lnTo>
                  <a:lnTo>
                    <a:pt x="1770" y="1055"/>
                  </a:lnTo>
                  <a:lnTo>
                    <a:pt x="1815" y="1035"/>
                  </a:lnTo>
                  <a:lnTo>
                    <a:pt x="1863" y="1055"/>
                  </a:lnTo>
                  <a:lnTo>
                    <a:pt x="1932" y="1062"/>
                  </a:lnTo>
                  <a:lnTo>
                    <a:pt x="1983" y="1062"/>
                  </a:lnTo>
                  <a:lnTo>
                    <a:pt x="1969" y="1045"/>
                  </a:lnTo>
                </a:path>
              </a:pathLst>
            </a:custGeom>
            <a:gradFill rotWithShape="0">
              <a:gsLst>
                <a:gs pos="0">
                  <a:srgbClr val="B9B9B9"/>
                </a:gs>
                <a:gs pos="100000">
                  <a:schemeClr val="bg1"/>
                </a:gs>
              </a:gsLst>
              <a:lin ang="5400000" scaled="1"/>
            </a:gradFill>
            <a:ln w="12700" cap="rnd" cmpd="sng">
              <a:solidFill>
                <a:schemeClr val="accent1"/>
              </a:solidFill>
              <a:prstDash val="solid"/>
              <a:round/>
              <a:headEnd type="none" w="med" len="med"/>
              <a:tailEnd type="none" w="med" len="med"/>
            </a:ln>
            <a:effectLst/>
          </p:spPr>
          <p:txBody>
            <a:bodyPr/>
            <a:lstStyle/>
            <a:p>
              <a:endParaRPr lang="en-GB" sz="1000" dirty="0"/>
            </a:p>
          </p:txBody>
        </p:sp>
        <p:sp>
          <p:nvSpPr>
            <p:cNvPr id="21" name="Text Box 28"/>
            <p:cNvSpPr txBox="1">
              <a:spLocks noChangeArrowheads="1"/>
            </p:cNvSpPr>
            <p:nvPr/>
          </p:nvSpPr>
          <p:spPr bwMode="auto">
            <a:xfrm rot="20417002">
              <a:off x="649" y="2123"/>
              <a:ext cx="1646" cy="451"/>
            </a:xfrm>
            <a:prstGeom prst="rect">
              <a:avLst/>
            </a:prstGeom>
            <a:noFill/>
            <a:ln w="12700">
              <a:noFill/>
              <a:miter lim="800000"/>
              <a:headEnd/>
              <a:tailEnd/>
            </a:ln>
            <a:effectLst/>
          </p:spPr>
          <p:txBody>
            <a:bodyPr wrap="square" lIns="72000" tIns="72000" rIns="72000" bIns="72000" anchor="ctr">
              <a:spAutoFit/>
            </a:bodyPr>
            <a:lstStyle/>
            <a:p>
              <a:pPr algn="ctr" eaLnBrk="0" hangingPunct="0"/>
              <a:r>
                <a:rPr lang="en-GB" sz="1400" b="1" dirty="0" smtClean="0"/>
                <a:t>Risques</a:t>
              </a:r>
              <a:endParaRPr lang="en-GB" sz="1400" b="1" dirty="0"/>
            </a:p>
          </p:txBody>
        </p:sp>
        <p:sp>
          <p:nvSpPr>
            <p:cNvPr id="22" name="Freeform 29"/>
            <p:cNvSpPr>
              <a:spLocks/>
            </p:cNvSpPr>
            <p:nvPr/>
          </p:nvSpPr>
          <p:spPr bwMode="auto">
            <a:xfrm>
              <a:off x="539" y="2542"/>
              <a:ext cx="1100" cy="422"/>
            </a:xfrm>
            <a:custGeom>
              <a:avLst/>
              <a:gdLst/>
              <a:ahLst/>
              <a:cxnLst>
                <a:cxn ang="0">
                  <a:pos x="1180" y="33"/>
                </a:cxn>
                <a:cxn ang="0">
                  <a:pos x="1167" y="67"/>
                </a:cxn>
                <a:cxn ang="0">
                  <a:pos x="1151" y="102"/>
                </a:cxn>
                <a:cxn ang="0">
                  <a:pos x="1134" y="138"/>
                </a:cxn>
                <a:cxn ang="0">
                  <a:pos x="1114" y="172"/>
                </a:cxn>
                <a:cxn ang="0">
                  <a:pos x="1094" y="205"/>
                </a:cxn>
                <a:cxn ang="0">
                  <a:pos x="1071" y="239"/>
                </a:cxn>
                <a:cxn ang="0">
                  <a:pos x="1048" y="271"/>
                </a:cxn>
                <a:cxn ang="0">
                  <a:pos x="1024" y="301"/>
                </a:cxn>
                <a:cxn ang="0">
                  <a:pos x="999" y="331"/>
                </a:cxn>
                <a:cxn ang="0">
                  <a:pos x="974" y="360"/>
                </a:cxn>
                <a:cxn ang="0">
                  <a:pos x="947" y="385"/>
                </a:cxn>
                <a:cxn ang="0">
                  <a:pos x="922" y="408"/>
                </a:cxn>
                <a:cxn ang="0">
                  <a:pos x="882" y="440"/>
                </a:cxn>
                <a:cxn ang="0">
                  <a:pos x="828" y="472"/>
                </a:cxn>
                <a:cxn ang="0">
                  <a:pos x="766" y="500"/>
                </a:cxn>
                <a:cxn ang="0">
                  <a:pos x="655" y="527"/>
                </a:cxn>
                <a:cxn ang="0">
                  <a:pos x="438" y="504"/>
                </a:cxn>
                <a:cxn ang="0">
                  <a:pos x="364" y="472"/>
                </a:cxn>
                <a:cxn ang="0">
                  <a:pos x="307" y="438"/>
                </a:cxn>
                <a:cxn ang="0">
                  <a:pos x="254" y="397"/>
                </a:cxn>
                <a:cxn ang="0">
                  <a:pos x="220" y="369"/>
                </a:cxn>
                <a:cxn ang="0">
                  <a:pos x="196" y="344"/>
                </a:cxn>
                <a:cxn ang="0">
                  <a:pos x="172" y="317"/>
                </a:cxn>
                <a:cxn ang="0">
                  <a:pos x="148" y="289"/>
                </a:cxn>
                <a:cxn ang="0">
                  <a:pos x="127" y="259"/>
                </a:cxn>
                <a:cxn ang="0">
                  <a:pos x="106" y="228"/>
                </a:cxn>
                <a:cxn ang="0">
                  <a:pos x="86" y="195"/>
                </a:cxn>
                <a:cxn ang="0">
                  <a:pos x="66" y="161"/>
                </a:cxn>
                <a:cxn ang="0">
                  <a:pos x="48" y="126"/>
                </a:cxn>
                <a:cxn ang="0">
                  <a:pos x="32" y="88"/>
                </a:cxn>
                <a:cxn ang="0">
                  <a:pos x="18" y="49"/>
                </a:cxn>
                <a:cxn ang="0">
                  <a:pos x="0" y="0"/>
                </a:cxn>
                <a:cxn ang="0">
                  <a:pos x="142" y="23"/>
                </a:cxn>
                <a:cxn ang="0">
                  <a:pos x="155" y="53"/>
                </a:cxn>
                <a:cxn ang="0">
                  <a:pos x="170" y="81"/>
                </a:cxn>
                <a:cxn ang="0">
                  <a:pos x="184" y="110"/>
                </a:cxn>
                <a:cxn ang="0">
                  <a:pos x="200" y="136"/>
                </a:cxn>
                <a:cxn ang="0">
                  <a:pos x="222" y="168"/>
                </a:cxn>
                <a:cxn ang="0">
                  <a:pos x="244" y="198"/>
                </a:cxn>
                <a:cxn ang="0">
                  <a:pos x="263" y="220"/>
                </a:cxn>
                <a:cxn ang="0">
                  <a:pos x="298" y="257"/>
                </a:cxn>
                <a:cxn ang="0">
                  <a:pos x="340" y="291"/>
                </a:cxn>
                <a:cxn ang="0">
                  <a:pos x="384" y="321"/>
                </a:cxn>
                <a:cxn ang="0">
                  <a:pos x="431" y="346"/>
                </a:cxn>
                <a:cxn ang="0">
                  <a:pos x="528" y="376"/>
                </a:cxn>
                <a:cxn ang="0">
                  <a:pos x="728" y="360"/>
                </a:cxn>
                <a:cxn ang="0">
                  <a:pos x="802" y="324"/>
                </a:cxn>
                <a:cxn ang="0">
                  <a:pos x="851" y="292"/>
                </a:cxn>
                <a:cxn ang="0">
                  <a:pos x="884" y="262"/>
                </a:cxn>
                <a:cxn ang="0">
                  <a:pos x="919" y="227"/>
                </a:cxn>
                <a:cxn ang="0">
                  <a:pos x="951" y="186"/>
                </a:cxn>
                <a:cxn ang="0">
                  <a:pos x="983" y="143"/>
                </a:cxn>
                <a:cxn ang="0">
                  <a:pos x="1011" y="99"/>
                </a:cxn>
                <a:cxn ang="0">
                  <a:pos x="1024" y="76"/>
                </a:cxn>
                <a:cxn ang="0">
                  <a:pos x="1042" y="42"/>
                </a:cxn>
                <a:cxn ang="0">
                  <a:pos x="1060" y="0"/>
                </a:cxn>
              </a:cxnLst>
              <a:rect l="0" t="0" r="r" b="b"/>
              <a:pathLst>
                <a:path w="1192" h="530">
                  <a:moveTo>
                    <a:pt x="1192" y="0"/>
                  </a:moveTo>
                  <a:lnTo>
                    <a:pt x="1187" y="16"/>
                  </a:lnTo>
                  <a:lnTo>
                    <a:pt x="1184" y="24"/>
                  </a:lnTo>
                  <a:lnTo>
                    <a:pt x="1180" y="33"/>
                  </a:lnTo>
                  <a:lnTo>
                    <a:pt x="1178" y="42"/>
                  </a:lnTo>
                  <a:lnTo>
                    <a:pt x="1174" y="51"/>
                  </a:lnTo>
                  <a:lnTo>
                    <a:pt x="1171" y="60"/>
                  </a:lnTo>
                  <a:lnTo>
                    <a:pt x="1167" y="67"/>
                  </a:lnTo>
                  <a:lnTo>
                    <a:pt x="1163" y="76"/>
                  </a:lnTo>
                  <a:lnTo>
                    <a:pt x="1159" y="85"/>
                  </a:lnTo>
                  <a:lnTo>
                    <a:pt x="1155" y="94"/>
                  </a:lnTo>
                  <a:lnTo>
                    <a:pt x="1151" y="102"/>
                  </a:lnTo>
                  <a:lnTo>
                    <a:pt x="1147" y="111"/>
                  </a:lnTo>
                  <a:lnTo>
                    <a:pt x="1143" y="120"/>
                  </a:lnTo>
                  <a:lnTo>
                    <a:pt x="1138" y="129"/>
                  </a:lnTo>
                  <a:lnTo>
                    <a:pt x="1134" y="138"/>
                  </a:lnTo>
                  <a:lnTo>
                    <a:pt x="1128" y="145"/>
                  </a:lnTo>
                  <a:lnTo>
                    <a:pt x="1124" y="154"/>
                  </a:lnTo>
                  <a:lnTo>
                    <a:pt x="1119" y="163"/>
                  </a:lnTo>
                  <a:lnTo>
                    <a:pt x="1114" y="172"/>
                  </a:lnTo>
                  <a:lnTo>
                    <a:pt x="1108" y="181"/>
                  </a:lnTo>
                  <a:lnTo>
                    <a:pt x="1104" y="189"/>
                  </a:lnTo>
                  <a:lnTo>
                    <a:pt x="1099" y="197"/>
                  </a:lnTo>
                  <a:lnTo>
                    <a:pt x="1094" y="205"/>
                  </a:lnTo>
                  <a:lnTo>
                    <a:pt x="1087" y="214"/>
                  </a:lnTo>
                  <a:lnTo>
                    <a:pt x="1082" y="223"/>
                  </a:lnTo>
                  <a:lnTo>
                    <a:pt x="1076" y="230"/>
                  </a:lnTo>
                  <a:lnTo>
                    <a:pt x="1071" y="239"/>
                  </a:lnTo>
                  <a:lnTo>
                    <a:pt x="1066" y="248"/>
                  </a:lnTo>
                  <a:lnTo>
                    <a:pt x="1059" y="255"/>
                  </a:lnTo>
                  <a:lnTo>
                    <a:pt x="1054" y="262"/>
                  </a:lnTo>
                  <a:lnTo>
                    <a:pt x="1048" y="271"/>
                  </a:lnTo>
                  <a:lnTo>
                    <a:pt x="1042" y="278"/>
                  </a:lnTo>
                  <a:lnTo>
                    <a:pt x="1036" y="287"/>
                  </a:lnTo>
                  <a:lnTo>
                    <a:pt x="1030" y="294"/>
                  </a:lnTo>
                  <a:lnTo>
                    <a:pt x="1024" y="301"/>
                  </a:lnTo>
                  <a:lnTo>
                    <a:pt x="1018" y="310"/>
                  </a:lnTo>
                  <a:lnTo>
                    <a:pt x="1011" y="317"/>
                  </a:lnTo>
                  <a:lnTo>
                    <a:pt x="1006" y="324"/>
                  </a:lnTo>
                  <a:lnTo>
                    <a:pt x="999" y="331"/>
                  </a:lnTo>
                  <a:lnTo>
                    <a:pt x="992" y="339"/>
                  </a:lnTo>
                  <a:lnTo>
                    <a:pt x="986" y="346"/>
                  </a:lnTo>
                  <a:lnTo>
                    <a:pt x="980" y="353"/>
                  </a:lnTo>
                  <a:lnTo>
                    <a:pt x="974" y="360"/>
                  </a:lnTo>
                  <a:lnTo>
                    <a:pt x="967" y="365"/>
                  </a:lnTo>
                  <a:lnTo>
                    <a:pt x="960" y="372"/>
                  </a:lnTo>
                  <a:lnTo>
                    <a:pt x="954" y="379"/>
                  </a:lnTo>
                  <a:lnTo>
                    <a:pt x="947" y="385"/>
                  </a:lnTo>
                  <a:lnTo>
                    <a:pt x="940" y="390"/>
                  </a:lnTo>
                  <a:lnTo>
                    <a:pt x="935" y="397"/>
                  </a:lnTo>
                  <a:lnTo>
                    <a:pt x="928" y="402"/>
                  </a:lnTo>
                  <a:lnTo>
                    <a:pt x="922" y="408"/>
                  </a:lnTo>
                  <a:lnTo>
                    <a:pt x="915" y="415"/>
                  </a:lnTo>
                  <a:lnTo>
                    <a:pt x="908" y="420"/>
                  </a:lnTo>
                  <a:lnTo>
                    <a:pt x="895" y="429"/>
                  </a:lnTo>
                  <a:lnTo>
                    <a:pt x="882" y="440"/>
                  </a:lnTo>
                  <a:lnTo>
                    <a:pt x="870" y="449"/>
                  </a:lnTo>
                  <a:lnTo>
                    <a:pt x="856" y="456"/>
                  </a:lnTo>
                  <a:lnTo>
                    <a:pt x="843" y="463"/>
                  </a:lnTo>
                  <a:lnTo>
                    <a:pt x="828" y="472"/>
                  </a:lnTo>
                  <a:lnTo>
                    <a:pt x="812" y="479"/>
                  </a:lnTo>
                  <a:lnTo>
                    <a:pt x="798" y="488"/>
                  </a:lnTo>
                  <a:lnTo>
                    <a:pt x="782" y="493"/>
                  </a:lnTo>
                  <a:lnTo>
                    <a:pt x="766" y="500"/>
                  </a:lnTo>
                  <a:lnTo>
                    <a:pt x="750" y="505"/>
                  </a:lnTo>
                  <a:lnTo>
                    <a:pt x="719" y="514"/>
                  </a:lnTo>
                  <a:lnTo>
                    <a:pt x="687" y="521"/>
                  </a:lnTo>
                  <a:lnTo>
                    <a:pt x="655" y="527"/>
                  </a:lnTo>
                  <a:lnTo>
                    <a:pt x="592" y="530"/>
                  </a:lnTo>
                  <a:lnTo>
                    <a:pt x="530" y="525"/>
                  </a:lnTo>
                  <a:lnTo>
                    <a:pt x="468" y="512"/>
                  </a:lnTo>
                  <a:lnTo>
                    <a:pt x="438" y="504"/>
                  </a:lnTo>
                  <a:lnTo>
                    <a:pt x="408" y="491"/>
                  </a:lnTo>
                  <a:lnTo>
                    <a:pt x="394" y="486"/>
                  </a:lnTo>
                  <a:lnTo>
                    <a:pt x="379" y="479"/>
                  </a:lnTo>
                  <a:lnTo>
                    <a:pt x="364" y="472"/>
                  </a:lnTo>
                  <a:lnTo>
                    <a:pt x="350" y="463"/>
                  </a:lnTo>
                  <a:lnTo>
                    <a:pt x="335" y="456"/>
                  </a:lnTo>
                  <a:lnTo>
                    <a:pt x="322" y="447"/>
                  </a:lnTo>
                  <a:lnTo>
                    <a:pt x="307" y="438"/>
                  </a:lnTo>
                  <a:lnTo>
                    <a:pt x="294" y="429"/>
                  </a:lnTo>
                  <a:lnTo>
                    <a:pt x="280" y="418"/>
                  </a:lnTo>
                  <a:lnTo>
                    <a:pt x="267" y="408"/>
                  </a:lnTo>
                  <a:lnTo>
                    <a:pt x="254" y="397"/>
                  </a:lnTo>
                  <a:lnTo>
                    <a:pt x="240" y="386"/>
                  </a:lnTo>
                  <a:lnTo>
                    <a:pt x="234" y="381"/>
                  </a:lnTo>
                  <a:lnTo>
                    <a:pt x="227" y="374"/>
                  </a:lnTo>
                  <a:lnTo>
                    <a:pt x="220" y="369"/>
                  </a:lnTo>
                  <a:lnTo>
                    <a:pt x="215" y="363"/>
                  </a:lnTo>
                  <a:lnTo>
                    <a:pt x="208" y="356"/>
                  </a:lnTo>
                  <a:lnTo>
                    <a:pt x="202" y="351"/>
                  </a:lnTo>
                  <a:lnTo>
                    <a:pt x="196" y="344"/>
                  </a:lnTo>
                  <a:lnTo>
                    <a:pt x="190" y="337"/>
                  </a:lnTo>
                  <a:lnTo>
                    <a:pt x="184" y="331"/>
                  </a:lnTo>
                  <a:lnTo>
                    <a:pt x="178" y="324"/>
                  </a:lnTo>
                  <a:lnTo>
                    <a:pt x="172" y="317"/>
                  </a:lnTo>
                  <a:lnTo>
                    <a:pt x="166" y="310"/>
                  </a:lnTo>
                  <a:lnTo>
                    <a:pt x="160" y="303"/>
                  </a:lnTo>
                  <a:lnTo>
                    <a:pt x="155" y="296"/>
                  </a:lnTo>
                  <a:lnTo>
                    <a:pt x="148" y="289"/>
                  </a:lnTo>
                  <a:lnTo>
                    <a:pt x="143" y="282"/>
                  </a:lnTo>
                  <a:lnTo>
                    <a:pt x="138" y="275"/>
                  </a:lnTo>
                  <a:lnTo>
                    <a:pt x="132" y="268"/>
                  </a:lnTo>
                  <a:lnTo>
                    <a:pt x="127" y="259"/>
                  </a:lnTo>
                  <a:lnTo>
                    <a:pt x="122" y="252"/>
                  </a:lnTo>
                  <a:lnTo>
                    <a:pt x="116" y="244"/>
                  </a:lnTo>
                  <a:lnTo>
                    <a:pt x="111" y="236"/>
                  </a:lnTo>
                  <a:lnTo>
                    <a:pt x="106" y="228"/>
                  </a:lnTo>
                  <a:lnTo>
                    <a:pt x="100" y="220"/>
                  </a:lnTo>
                  <a:lnTo>
                    <a:pt x="95" y="213"/>
                  </a:lnTo>
                  <a:lnTo>
                    <a:pt x="90" y="204"/>
                  </a:lnTo>
                  <a:lnTo>
                    <a:pt x="86" y="195"/>
                  </a:lnTo>
                  <a:lnTo>
                    <a:pt x="80" y="188"/>
                  </a:lnTo>
                  <a:lnTo>
                    <a:pt x="76" y="179"/>
                  </a:lnTo>
                  <a:lnTo>
                    <a:pt x="71" y="170"/>
                  </a:lnTo>
                  <a:lnTo>
                    <a:pt x="66" y="161"/>
                  </a:lnTo>
                  <a:lnTo>
                    <a:pt x="62" y="152"/>
                  </a:lnTo>
                  <a:lnTo>
                    <a:pt x="58" y="143"/>
                  </a:lnTo>
                  <a:lnTo>
                    <a:pt x="52" y="134"/>
                  </a:lnTo>
                  <a:lnTo>
                    <a:pt x="48" y="126"/>
                  </a:lnTo>
                  <a:lnTo>
                    <a:pt x="44" y="115"/>
                  </a:lnTo>
                  <a:lnTo>
                    <a:pt x="40" y="106"/>
                  </a:lnTo>
                  <a:lnTo>
                    <a:pt x="36" y="97"/>
                  </a:lnTo>
                  <a:lnTo>
                    <a:pt x="32" y="88"/>
                  </a:lnTo>
                  <a:lnTo>
                    <a:pt x="28" y="78"/>
                  </a:lnTo>
                  <a:lnTo>
                    <a:pt x="24" y="69"/>
                  </a:lnTo>
                  <a:lnTo>
                    <a:pt x="20" y="58"/>
                  </a:lnTo>
                  <a:lnTo>
                    <a:pt x="18" y="49"/>
                  </a:lnTo>
                  <a:lnTo>
                    <a:pt x="14" y="39"/>
                  </a:lnTo>
                  <a:lnTo>
                    <a:pt x="10" y="30"/>
                  </a:lnTo>
                  <a:lnTo>
                    <a:pt x="7" y="19"/>
                  </a:lnTo>
                  <a:lnTo>
                    <a:pt x="0" y="0"/>
                  </a:lnTo>
                  <a:lnTo>
                    <a:pt x="132" y="0"/>
                  </a:lnTo>
                  <a:lnTo>
                    <a:pt x="135" y="7"/>
                  </a:lnTo>
                  <a:lnTo>
                    <a:pt x="139" y="14"/>
                  </a:lnTo>
                  <a:lnTo>
                    <a:pt x="142" y="23"/>
                  </a:lnTo>
                  <a:lnTo>
                    <a:pt x="144" y="30"/>
                  </a:lnTo>
                  <a:lnTo>
                    <a:pt x="148" y="39"/>
                  </a:lnTo>
                  <a:lnTo>
                    <a:pt x="151" y="46"/>
                  </a:lnTo>
                  <a:lnTo>
                    <a:pt x="155" y="53"/>
                  </a:lnTo>
                  <a:lnTo>
                    <a:pt x="159" y="60"/>
                  </a:lnTo>
                  <a:lnTo>
                    <a:pt x="162" y="67"/>
                  </a:lnTo>
                  <a:lnTo>
                    <a:pt x="166" y="76"/>
                  </a:lnTo>
                  <a:lnTo>
                    <a:pt x="170" y="81"/>
                  </a:lnTo>
                  <a:lnTo>
                    <a:pt x="172" y="88"/>
                  </a:lnTo>
                  <a:lnTo>
                    <a:pt x="176" y="95"/>
                  </a:lnTo>
                  <a:lnTo>
                    <a:pt x="180" y="102"/>
                  </a:lnTo>
                  <a:lnTo>
                    <a:pt x="184" y="110"/>
                  </a:lnTo>
                  <a:lnTo>
                    <a:pt x="188" y="117"/>
                  </a:lnTo>
                  <a:lnTo>
                    <a:pt x="192" y="124"/>
                  </a:lnTo>
                  <a:lnTo>
                    <a:pt x="196" y="131"/>
                  </a:lnTo>
                  <a:lnTo>
                    <a:pt x="200" y="136"/>
                  </a:lnTo>
                  <a:lnTo>
                    <a:pt x="204" y="143"/>
                  </a:lnTo>
                  <a:lnTo>
                    <a:pt x="214" y="156"/>
                  </a:lnTo>
                  <a:lnTo>
                    <a:pt x="218" y="163"/>
                  </a:lnTo>
                  <a:lnTo>
                    <a:pt x="222" y="168"/>
                  </a:lnTo>
                  <a:lnTo>
                    <a:pt x="226" y="175"/>
                  </a:lnTo>
                  <a:lnTo>
                    <a:pt x="231" y="181"/>
                  </a:lnTo>
                  <a:lnTo>
                    <a:pt x="240" y="193"/>
                  </a:lnTo>
                  <a:lnTo>
                    <a:pt x="244" y="198"/>
                  </a:lnTo>
                  <a:lnTo>
                    <a:pt x="250" y="204"/>
                  </a:lnTo>
                  <a:lnTo>
                    <a:pt x="254" y="209"/>
                  </a:lnTo>
                  <a:lnTo>
                    <a:pt x="259" y="214"/>
                  </a:lnTo>
                  <a:lnTo>
                    <a:pt x="263" y="220"/>
                  </a:lnTo>
                  <a:lnTo>
                    <a:pt x="268" y="225"/>
                  </a:lnTo>
                  <a:lnTo>
                    <a:pt x="278" y="236"/>
                  </a:lnTo>
                  <a:lnTo>
                    <a:pt x="288" y="246"/>
                  </a:lnTo>
                  <a:lnTo>
                    <a:pt x="298" y="257"/>
                  </a:lnTo>
                  <a:lnTo>
                    <a:pt x="308" y="266"/>
                  </a:lnTo>
                  <a:lnTo>
                    <a:pt x="319" y="275"/>
                  </a:lnTo>
                  <a:lnTo>
                    <a:pt x="330" y="284"/>
                  </a:lnTo>
                  <a:lnTo>
                    <a:pt x="340" y="291"/>
                  </a:lnTo>
                  <a:lnTo>
                    <a:pt x="351" y="299"/>
                  </a:lnTo>
                  <a:lnTo>
                    <a:pt x="363" y="307"/>
                  </a:lnTo>
                  <a:lnTo>
                    <a:pt x="374" y="315"/>
                  </a:lnTo>
                  <a:lnTo>
                    <a:pt x="384" y="321"/>
                  </a:lnTo>
                  <a:lnTo>
                    <a:pt x="396" y="328"/>
                  </a:lnTo>
                  <a:lnTo>
                    <a:pt x="408" y="335"/>
                  </a:lnTo>
                  <a:lnTo>
                    <a:pt x="419" y="340"/>
                  </a:lnTo>
                  <a:lnTo>
                    <a:pt x="431" y="346"/>
                  </a:lnTo>
                  <a:lnTo>
                    <a:pt x="455" y="356"/>
                  </a:lnTo>
                  <a:lnTo>
                    <a:pt x="479" y="363"/>
                  </a:lnTo>
                  <a:lnTo>
                    <a:pt x="503" y="370"/>
                  </a:lnTo>
                  <a:lnTo>
                    <a:pt x="528" y="376"/>
                  </a:lnTo>
                  <a:lnTo>
                    <a:pt x="578" y="381"/>
                  </a:lnTo>
                  <a:lnTo>
                    <a:pt x="628" y="381"/>
                  </a:lnTo>
                  <a:lnTo>
                    <a:pt x="679" y="374"/>
                  </a:lnTo>
                  <a:lnTo>
                    <a:pt x="728" y="360"/>
                  </a:lnTo>
                  <a:lnTo>
                    <a:pt x="754" y="349"/>
                  </a:lnTo>
                  <a:lnTo>
                    <a:pt x="778" y="339"/>
                  </a:lnTo>
                  <a:lnTo>
                    <a:pt x="790" y="331"/>
                  </a:lnTo>
                  <a:lnTo>
                    <a:pt x="802" y="324"/>
                  </a:lnTo>
                  <a:lnTo>
                    <a:pt x="815" y="317"/>
                  </a:lnTo>
                  <a:lnTo>
                    <a:pt x="827" y="310"/>
                  </a:lnTo>
                  <a:lnTo>
                    <a:pt x="843" y="298"/>
                  </a:lnTo>
                  <a:lnTo>
                    <a:pt x="851" y="292"/>
                  </a:lnTo>
                  <a:lnTo>
                    <a:pt x="859" y="285"/>
                  </a:lnTo>
                  <a:lnTo>
                    <a:pt x="868" y="278"/>
                  </a:lnTo>
                  <a:lnTo>
                    <a:pt x="876" y="269"/>
                  </a:lnTo>
                  <a:lnTo>
                    <a:pt x="884" y="262"/>
                  </a:lnTo>
                  <a:lnTo>
                    <a:pt x="894" y="253"/>
                  </a:lnTo>
                  <a:lnTo>
                    <a:pt x="902" y="244"/>
                  </a:lnTo>
                  <a:lnTo>
                    <a:pt x="910" y="236"/>
                  </a:lnTo>
                  <a:lnTo>
                    <a:pt x="919" y="227"/>
                  </a:lnTo>
                  <a:lnTo>
                    <a:pt x="927" y="216"/>
                  </a:lnTo>
                  <a:lnTo>
                    <a:pt x="935" y="207"/>
                  </a:lnTo>
                  <a:lnTo>
                    <a:pt x="943" y="197"/>
                  </a:lnTo>
                  <a:lnTo>
                    <a:pt x="951" y="186"/>
                  </a:lnTo>
                  <a:lnTo>
                    <a:pt x="959" y="175"/>
                  </a:lnTo>
                  <a:lnTo>
                    <a:pt x="967" y="165"/>
                  </a:lnTo>
                  <a:lnTo>
                    <a:pt x="975" y="154"/>
                  </a:lnTo>
                  <a:lnTo>
                    <a:pt x="983" y="143"/>
                  </a:lnTo>
                  <a:lnTo>
                    <a:pt x="990" y="133"/>
                  </a:lnTo>
                  <a:lnTo>
                    <a:pt x="998" y="122"/>
                  </a:lnTo>
                  <a:lnTo>
                    <a:pt x="1004" y="110"/>
                  </a:lnTo>
                  <a:lnTo>
                    <a:pt x="1011" y="99"/>
                  </a:lnTo>
                  <a:lnTo>
                    <a:pt x="1015" y="94"/>
                  </a:lnTo>
                  <a:lnTo>
                    <a:pt x="1018" y="88"/>
                  </a:lnTo>
                  <a:lnTo>
                    <a:pt x="1020" y="81"/>
                  </a:lnTo>
                  <a:lnTo>
                    <a:pt x="1024" y="76"/>
                  </a:lnTo>
                  <a:lnTo>
                    <a:pt x="1027" y="71"/>
                  </a:lnTo>
                  <a:lnTo>
                    <a:pt x="1030" y="65"/>
                  </a:lnTo>
                  <a:lnTo>
                    <a:pt x="1036" y="55"/>
                  </a:lnTo>
                  <a:lnTo>
                    <a:pt x="1042" y="42"/>
                  </a:lnTo>
                  <a:lnTo>
                    <a:pt x="1047" y="32"/>
                  </a:lnTo>
                  <a:lnTo>
                    <a:pt x="1051" y="21"/>
                  </a:lnTo>
                  <a:lnTo>
                    <a:pt x="1056" y="10"/>
                  </a:lnTo>
                  <a:lnTo>
                    <a:pt x="1060" y="0"/>
                  </a:lnTo>
                  <a:lnTo>
                    <a:pt x="1192" y="0"/>
                  </a:lnTo>
                  <a:lnTo>
                    <a:pt x="1192"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23" name="Freeform 30"/>
            <p:cNvSpPr>
              <a:spLocks/>
            </p:cNvSpPr>
            <p:nvPr/>
          </p:nvSpPr>
          <p:spPr bwMode="auto">
            <a:xfrm>
              <a:off x="563" y="2542"/>
              <a:ext cx="1038" cy="78"/>
            </a:xfrm>
            <a:custGeom>
              <a:avLst/>
              <a:gdLst/>
              <a:ahLst/>
              <a:cxnLst>
                <a:cxn ang="0">
                  <a:pos x="0" y="0"/>
                </a:cxn>
                <a:cxn ang="0">
                  <a:pos x="1124" y="0"/>
                </a:cxn>
                <a:cxn ang="0">
                  <a:pos x="970" y="138"/>
                </a:cxn>
                <a:cxn ang="0">
                  <a:pos x="104" y="138"/>
                </a:cxn>
                <a:cxn ang="0">
                  <a:pos x="0" y="0"/>
                </a:cxn>
                <a:cxn ang="0">
                  <a:pos x="0" y="0"/>
                </a:cxn>
              </a:cxnLst>
              <a:rect l="0" t="0" r="r" b="b"/>
              <a:pathLst>
                <a:path w="1124" h="138">
                  <a:moveTo>
                    <a:pt x="0" y="0"/>
                  </a:moveTo>
                  <a:lnTo>
                    <a:pt x="1124" y="0"/>
                  </a:lnTo>
                  <a:lnTo>
                    <a:pt x="970" y="138"/>
                  </a:lnTo>
                  <a:lnTo>
                    <a:pt x="104" y="138"/>
                  </a:lnTo>
                  <a:lnTo>
                    <a:pt x="0" y="0"/>
                  </a:lnTo>
                  <a:lnTo>
                    <a:pt x="0" y="0"/>
                  </a:lnTo>
                  <a:close/>
                </a:path>
              </a:pathLst>
            </a:custGeom>
            <a:gradFill rotWithShape="0">
              <a:gsLst>
                <a:gs pos="0">
                  <a:srgbClr val="969696">
                    <a:gamma/>
                    <a:shade val="46275"/>
                    <a:invGamma/>
                  </a:srgbClr>
                </a:gs>
                <a:gs pos="50000">
                  <a:srgbClr val="969696"/>
                </a:gs>
                <a:gs pos="100000">
                  <a:srgbClr val="969696">
                    <a:gamma/>
                    <a:shade val="46275"/>
                    <a:invGamma/>
                  </a:srgbClr>
                </a:gs>
              </a:gsLst>
              <a:lin ang="0" scaled="1"/>
            </a:gradFill>
            <a:ln w="9525">
              <a:noFill/>
              <a:round/>
              <a:headEnd/>
              <a:tailEnd/>
            </a:ln>
            <a:effectLst/>
          </p:spPr>
          <p:txBody>
            <a:bodyPr/>
            <a:lstStyle/>
            <a:p>
              <a:endParaRPr lang="en-GB" dirty="0"/>
            </a:p>
          </p:txBody>
        </p:sp>
        <p:sp>
          <p:nvSpPr>
            <p:cNvPr id="24" name="Freeform 31"/>
            <p:cNvSpPr>
              <a:spLocks/>
            </p:cNvSpPr>
            <p:nvPr/>
          </p:nvSpPr>
          <p:spPr bwMode="auto">
            <a:xfrm>
              <a:off x="838" y="2673"/>
              <a:ext cx="162" cy="116"/>
            </a:xfrm>
            <a:custGeom>
              <a:avLst/>
              <a:gdLst/>
              <a:ahLst/>
              <a:cxnLst>
                <a:cxn ang="0">
                  <a:pos x="0" y="0"/>
                </a:cxn>
                <a:cxn ang="0">
                  <a:pos x="50" y="72"/>
                </a:cxn>
                <a:cxn ang="0">
                  <a:pos x="110" y="119"/>
                </a:cxn>
                <a:cxn ang="0">
                  <a:pos x="175" y="145"/>
                </a:cxn>
                <a:cxn ang="0">
                  <a:pos x="110" y="65"/>
                </a:cxn>
                <a:cxn ang="0">
                  <a:pos x="66" y="0"/>
                </a:cxn>
                <a:cxn ang="0">
                  <a:pos x="0" y="0"/>
                </a:cxn>
                <a:cxn ang="0">
                  <a:pos x="0" y="0"/>
                </a:cxn>
              </a:cxnLst>
              <a:rect l="0" t="0" r="r" b="b"/>
              <a:pathLst>
                <a:path w="175" h="145">
                  <a:moveTo>
                    <a:pt x="0" y="0"/>
                  </a:moveTo>
                  <a:lnTo>
                    <a:pt x="50" y="72"/>
                  </a:lnTo>
                  <a:lnTo>
                    <a:pt x="110" y="119"/>
                  </a:lnTo>
                  <a:lnTo>
                    <a:pt x="175" y="145"/>
                  </a:lnTo>
                  <a:lnTo>
                    <a:pt x="110" y="65"/>
                  </a:lnTo>
                  <a:lnTo>
                    <a:pt x="66" y="0"/>
                  </a:lnTo>
                  <a:lnTo>
                    <a:pt x="0" y="0"/>
                  </a:lnTo>
                  <a:lnTo>
                    <a:pt x="0" y="0"/>
                  </a:lnTo>
                  <a:close/>
                </a:path>
              </a:pathLst>
            </a:custGeom>
            <a:solidFill>
              <a:schemeClr val="bg1"/>
            </a:solidFill>
            <a:ln w="9525">
              <a:noFill/>
              <a:round/>
              <a:headEnd/>
              <a:tailEnd/>
            </a:ln>
            <a:effectLst/>
          </p:spPr>
          <p:txBody>
            <a:bodyPr/>
            <a:lstStyle/>
            <a:p>
              <a:endParaRPr lang="en-GB" dirty="0"/>
            </a:p>
          </p:txBody>
        </p:sp>
      </p:grpSp>
      <p:sp>
        <p:nvSpPr>
          <p:cNvPr id="37" name="TextBox 36"/>
          <p:cNvSpPr txBox="1"/>
          <p:nvPr/>
        </p:nvSpPr>
        <p:spPr>
          <a:xfrm>
            <a:off x="571472" y="3571876"/>
            <a:ext cx="4572032" cy="1809726"/>
          </a:xfrm>
          <a:prstGeom prst="rect">
            <a:avLst/>
          </a:prstGeom>
          <a:noFill/>
        </p:spPr>
        <p:txBody>
          <a:bodyPr wrap="square" rtlCol="0">
            <a:spAutoFit/>
          </a:bodyPr>
          <a:lstStyle/>
          <a:p>
            <a:pPr marL="342900" indent="-342900">
              <a:spcBef>
                <a:spcPct val="20000"/>
              </a:spcBef>
              <a:buFont typeface="Wingdings" pitchFamily="2" charset="2"/>
              <a:buChar char="§"/>
            </a:pPr>
            <a:r>
              <a:rPr lang="en-GB" sz="1800" dirty="0" smtClean="0">
                <a:latin typeface="+mn-lt"/>
              </a:rPr>
              <a:t>Un risque élevé peut être acceptable dans un contexte où l’effet attendu de l’AB est supérieur au risque potentiel: en particulier dans le cas d’un CCAE.</a:t>
            </a:r>
          </a:p>
          <a:p>
            <a:pPr marL="342900" indent="-342900">
              <a:spcBef>
                <a:spcPct val="20000"/>
              </a:spcBef>
              <a:buFont typeface="Wingdings" pitchFamily="2" charset="2"/>
              <a:buChar char="§"/>
            </a:pPr>
            <a:endParaRPr lang="en-GB" sz="1800" dirty="0" smtClean="0">
              <a:latin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338"/>
            <a:ext cx="9001156" cy="936625"/>
          </a:xfrm>
        </p:spPr>
        <p:txBody>
          <a:bodyPr/>
          <a:lstStyle/>
          <a:p>
            <a:r>
              <a:rPr lang="en-US" sz="2800" dirty="0" smtClean="0">
                <a:solidFill>
                  <a:srgbClr val="FFFF00"/>
                </a:solidFill>
              </a:rPr>
              <a:t>Le but </a:t>
            </a:r>
            <a:r>
              <a:rPr lang="en-US" sz="2800" dirty="0" err="1" smtClean="0">
                <a:solidFill>
                  <a:srgbClr val="FFFF00"/>
                </a:solidFill>
              </a:rPr>
              <a:t>n’est</a:t>
            </a:r>
            <a:r>
              <a:rPr lang="en-US" sz="2800" dirty="0" smtClean="0">
                <a:solidFill>
                  <a:srgbClr val="FFFF00"/>
                </a:solidFill>
              </a:rPr>
              <a:t> pas </a:t>
            </a:r>
            <a:r>
              <a:rPr lang="en-US" sz="2800" dirty="0" err="1" smtClean="0">
                <a:solidFill>
                  <a:srgbClr val="FFFF00"/>
                </a:solidFill>
              </a:rPr>
              <a:t>d’éviter</a:t>
            </a:r>
            <a:r>
              <a:rPr lang="en-US" sz="2800" dirty="0" smtClean="0">
                <a:solidFill>
                  <a:srgbClr val="FFFF00"/>
                </a:solidFill>
              </a:rPr>
              <a:t> </a:t>
            </a:r>
            <a:r>
              <a:rPr lang="en-US" sz="2800" dirty="0" err="1" smtClean="0">
                <a:solidFill>
                  <a:srgbClr val="FFFF00"/>
                </a:solidFill>
              </a:rPr>
              <a:t>tous</a:t>
            </a:r>
            <a:r>
              <a:rPr lang="en-US" sz="2800" dirty="0" smtClean="0">
                <a:solidFill>
                  <a:srgbClr val="FFFF00"/>
                </a:solidFill>
              </a:rPr>
              <a:t> les </a:t>
            </a:r>
            <a:r>
              <a:rPr lang="en-US" sz="2800" dirty="0" err="1" smtClean="0">
                <a:solidFill>
                  <a:srgbClr val="FFFF00"/>
                </a:solidFill>
              </a:rPr>
              <a:t>risques</a:t>
            </a:r>
            <a:r>
              <a:rPr lang="en-US" sz="2800" dirty="0" smtClean="0">
                <a:solidFill>
                  <a:srgbClr val="FFFF00"/>
                </a:solidFill>
              </a:rPr>
              <a:t> ! </a:t>
            </a: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26</a:t>
            </a:fld>
            <a:endParaRPr lang="en-GB"/>
          </a:p>
        </p:txBody>
      </p:sp>
      <p:pic>
        <p:nvPicPr>
          <p:cNvPr id="1026" name="Picture 2" descr="C:\Users\mvo.ADE\AppData\Local\Microsoft\Windows\Temporary Internet Files\Content.Outlook\WZCFLAFF\RiskNotTakingRisksCartoon (2).jpg"/>
          <p:cNvPicPr>
            <a:picLocks noGrp="1" noChangeAspect="1" noChangeArrowheads="1"/>
          </p:cNvPicPr>
          <p:nvPr>
            <p:ph idx="1"/>
          </p:nvPr>
        </p:nvPicPr>
        <p:blipFill>
          <a:blip r:embed="rId2" cstate="print"/>
          <a:srcRect/>
          <a:stretch>
            <a:fillRect/>
          </a:stretch>
        </p:blipFill>
        <p:spPr bwMode="auto">
          <a:xfrm>
            <a:off x="1785918" y="1428736"/>
            <a:ext cx="5578817" cy="4977868"/>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Réagir aux risques </a:t>
            </a:r>
            <a:endParaRPr lang="fr-FR" noProof="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27</a:t>
            </a:fld>
            <a:endParaRPr lang="en-GB" dirty="0"/>
          </a:p>
        </p:txBody>
      </p:sp>
      <p:sp>
        <p:nvSpPr>
          <p:cNvPr id="11" name="AutoShape 3"/>
          <p:cNvSpPr>
            <a:spLocks noChangeArrowheads="1"/>
          </p:cNvSpPr>
          <p:nvPr/>
        </p:nvSpPr>
        <p:spPr bwMode="auto">
          <a:xfrm>
            <a:off x="42859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Identification des mesures d’atténuation</a:t>
            </a:r>
            <a:endParaRPr lang="en-GB" sz="1600" u="sng" dirty="0" smtClean="0">
              <a:solidFill>
                <a:srgbClr val="C00000"/>
              </a:solidFill>
            </a:endParaRPr>
          </a:p>
        </p:txBody>
      </p:sp>
      <p:sp>
        <p:nvSpPr>
          <p:cNvPr id="12" name="AutoShape 3"/>
          <p:cNvSpPr>
            <a:spLocks noChangeArrowheads="1"/>
          </p:cNvSpPr>
          <p:nvPr/>
        </p:nvSpPr>
        <p:spPr bwMode="auto">
          <a:xfrm>
            <a:off x="328611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Évaluation du risque résiduel</a:t>
            </a:r>
          </a:p>
        </p:txBody>
      </p:sp>
      <p:sp>
        <p:nvSpPr>
          <p:cNvPr id="13" name="AutoShape 3"/>
          <p:cNvSpPr>
            <a:spLocks noChangeArrowheads="1"/>
          </p:cNvSpPr>
          <p:nvPr/>
        </p:nvSpPr>
        <p:spPr bwMode="auto">
          <a:xfrm>
            <a:off x="614363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Décision sur l’acceptation ou le refus du risque </a:t>
            </a:r>
            <a:endParaRPr lang="en-GB" sz="1600" b="1" dirty="0">
              <a:solidFill>
                <a:srgbClr val="C0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06" y="1285861"/>
            <a:ext cx="8786842" cy="571504"/>
          </a:xfrm>
        </p:spPr>
        <p:txBody>
          <a:bodyPr/>
          <a:lstStyle/>
          <a:p>
            <a:r>
              <a:rPr lang="fr-FR" sz="2800" noProof="0" dirty="0" smtClean="0"/>
              <a:t>Identification des mesures d’atténuation</a:t>
            </a:r>
            <a:endParaRPr lang="fr-FR" sz="2800" noProof="0" dirty="0"/>
          </a:p>
        </p:txBody>
      </p:sp>
      <p:sp>
        <p:nvSpPr>
          <p:cNvPr id="3" name="Content Placeholder 2"/>
          <p:cNvSpPr>
            <a:spLocks noGrp="1"/>
          </p:cNvSpPr>
          <p:nvPr>
            <p:ph idx="1"/>
          </p:nvPr>
        </p:nvSpPr>
        <p:spPr>
          <a:xfrm>
            <a:off x="500034" y="1785926"/>
            <a:ext cx="8229600" cy="4500594"/>
          </a:xfrm>
        </p:spPr>
        <p:txBody>
          <a:bodyPr/>
          <a:lstStyle/>
          <a:p>
            <a:r>
              <a:rPr lang="fr-FR" sz="1800" i="0" noProof="0" dirty="0" smtClean="0"/>
              <a:t>			</a:t>
            </a:r>
          </a:p>
          <a:p>
            <a:pPr>
              <a:buClrTx/>
              <a:buFont typeface="Wingdings" pitchFamily="2" charset="2"/>
              <a:buChar char="§"/>
            </a:pPr>
            <a:r>
              <a:rPr lang="fr-FR" sz="1800" i="0" noProof="0" dirty="0" smtClean="0"/>
              <a:t>Doivent être la réponse la plus courante aux risques</a:t>
            </a:r>
          </a:p>
          <a:p>
            <a:pPr>
              <a:buClrTx/>
              <a:buNone/>
            </a:pPr>
            <a:endParaRPr lang="fr-FR" sz="800" i="0" noProof="0" dirty="0" smtClean="0"/>
          </a:p>
          <a:p>
            <a:pPr>
              <a:buClrTx/>
              <a:buFont typeface="Wingdings" pitchFamily="2" charset="2"/>
              <a:buChar char="§"/>
            </a:pPr>
            <a:r>
              <a:rPr lang="fr-FR" sz="1800" b="1" i="0" dirty="0" smtClean="0"/>
              <a:t>E</a:t>
            </a:r>
            <a:r>
              <a:rPr lang="fr-FR" sz="1800" b="1" i="0" noProof="0" dirty="0" err="1" smtClean="0"/>
              <a:t>ffort</a:t>
            </a:r>
            <a:r>
              <a:rPr lang="fr-FR" sz="1800" b="1" i="0" noProof="0" dirty="0" smtClean="0"/>
              <a:t> conjoint </a:t>
            </a:r>
            <a:r>
              <a:rPr lang="fr-FR" sz="1800" i="0" noProof="0" dirty="0" smtClean="0"/>
              <a:t>entre le pays partenaire &amp; les donateurs</a:t>
            </a:r>
          </a:p>
          <a:p>
            <a:pPr>
              <a:buClrTx/>
              <a:buFont typeface="Wingdings" pitchFamily="2" charset="2"/>
              <a:buChar char="§"/>
            </a:pPr>
            <a:endParaRPr lang="fr-FR" sz="800" i="0" noProof="0" dirty="0" smtClean="0"/>
          </a:p>
          <a:p>
            <a:pPr>
              <a:buClrTx/>
              <a:buFont typeface="Wingdings" pitchFamily="2" charset="2"/>
              <a:buChar char="§"/>
            </a:pPr>
            <a:r>
              <a:rPr lang="fr-FR" sz="1800" i="0" noProof="0" dirty="0" smtClean="0"/>
              <a:t>Peuvent couvrir l’intégralité de la période du contrat ou être spécifiques à une durée plus courte</a:t>
            </a:r>
          </a:p>
          <a:p>
            <a:pPr>
              <a:buClrTx/>
              <a:buNone/>
            </a:pPr>
            <a:endParaRPr lang="fr-FR" sz="800" b="0" i="0" noProof="0" dirty="0" smtClean="0"/>
          </a:p>
          <a:p>
            <a:pPr>
              <a:buClrTx/>
              <a:buFont typeface="Wingdings" pitchFamily="2" charset="2"/>
              <a:buChar char="§"/>
            </a:pPr>
            <a:r>
              <a:rPr lang="fr-BE" sz="1800" i="0" dirty="0" smtClean="0"/>
              <a:t>Si le niveau de risque pour une </a:t>
            </a:r>
            <a:r>
              <a:rPr lang="fr-BE" sz="1800" b="1" i="0" dirty="0" smtClean="0"/>
              <a:t>dimension</a:t>
            </a:r>
            <a:r>
              <a:rPr lang="fr-BE" sz="1800" i="0" dirty="0" smtClean="0"/>
              <a:t> est </a:t>
            </a:r>
            <a:r>
              <a:rPr lang="fr-BE" sz="1800" b="1" i="0" dirty="0" smtClean="0"/>
              <a:t>substantiel ou élevé </a:t>
            </a:r>
            <a:r>
              <a:rPr lang="fr-BE" sz="1800" i="0" dirty="0" smtClean="0"/>
              <a:t>:</a:t>
            </a:r>
          </a:p>
          <a:p>
            <a:pPr lvl="1">
              <a:buClrTx/>
              <a:buFont typeface="Wingdings" pitchFamily="2" charset="2"/>
              <a:buChar char="Ø"/>
            </a:pPr>
            <a:r>
              <a:rPr lang="fr-BE" sz="1600" b="0" dirty="0" smtClean="0">
                <a:sym typeface="Wingdings" pitchFamily="2" charset="2"/>
              </a:rPr>
              <a:t>définition et mise en œuvre d’un </a:t>
            </a:r>
            <a:r>
              <a:rPr lang="fr-BE" sz="1600" dirty="0" smtClean="0">
                <a:sym typeface="Wingdings" pitchFamily="2" charset="2"/>
              </a:rPr>
              <a:t>plan d’action</a:t>
            </a:r>
            <a:r>
              <a:rPr lang="fr-BE" sz="1600" b="0" dirty="0" smtClean="0">
                <a:sym typeface="Wingdings" pitchFamily="2" charset="2"/>
              </a:rPr>
              <a:t>, clair et exhaustif</a:t>
            </a:r>
          </a:p>
          <a:p>
            <a:pPr lvl="1">
              <a:buClrTx/>
              <a:buFont typeface="Wingdings" pitchFamily="2" charset="2"/>
              <a:buChar char="Ø"/>
            </a:pPr>
            <a:r>
              <a:rPr lang="fr-BE" sz="1600" b="0" dirty="0" smtClean="0">
                <a:sym typeface="Wingdings" pitchFamily="2" charset="2"/>
              </a:rPr>
              <a:t>Des progrès satisfaisants exigés durant la mise en œuvre</a:t>
            </a:r>
          </a:p>
          <a:p>
            <a:pPr>
              <a:buClrTx/>
              <a:buFont typeface="Wingdings" pitchFamily="2" charset="2"/>
              <a:buChar char="§"/>
            </a:pPr>
            <a:endParaRPr lang="fr-BE" sz="800" i="0" dirty="0" smtClean="0"/>
          </a:p>
          <a:p>
            <a:pPr>
              <a:buClrTx/>
              <a:buFont typeface="Wingdings" pitchFamily="2" charset="2"/>
              <a:buChar char="§"/>
            </a:pPr>
            <a:r>
              <a:rPr lang="fr-BE" sz="1800" i="0" dirty="0" smtClean="0"/>
              <a:t>Si le risque </a:t>
            </a:r>
            <a:r>
              <a:rPr lang="fr-BE" sz="1800" b="1" i="0" dirty="0" smtClean="0"/>
              <a:t>POLITIQUE</a:t>
            </a:r>
            <a:r>
              <a:rPr lang="fr-BE" sz="1800" i="0" dirty="0" smtClean="0"/>
              <a:t> est </a:t>
            </a:r>
            <a:r>
              <a:rPr lang="fr-BE" sz="1800" b="1" i="0" dirty="0" smtClean="0"/>
              <a:t>substantiel ou élevé </a:t>
            </a:r>
            <a:r>
              <a:rPr lang="fr-BE" sz="1800" i="0" dirty="0" smtClean="0"/>
              <a:t>dans le cas d’un </a:t>
            </a:r>
            <a:r>
              <a:rPr lang="fr-BE" sz="1800" b="1" i="0" dirty="0" smtClean="0"/>
              <a:t>CBGD</a:t>
            </a:r>
            <a:r>
              <a:rPr lang="fr-BE" sz="1800" i="0" dirty="0" smtClean="0"/>
              <a:t> </a:t>
            </a:r>
            <a:r>
              <a:rPr lang="fr-BE" sz="1800" b="1" i="0" dirty="0" smtClean="0"/>
              <a:t>:</a:t>
            </a:r>
          </a:p>
          <a:p>
            <a:pPr lvl="1">
              <a:buClrTx/>
              <a:buFont typeface="Wingdings" pitchFamily="2" charset="2"/>
              <a:buChar char="Ø"/>
            </a:pPr>
            <a:r>
              <a:rPr lang="fr-BE" sz="1600" dirty="0" smtClean="0"/>
              <a:t>Matrice de politiques </a:t>
            </a:r>
            <a:r>
              <a:rPr lang="fr-BE" sz="1600" b="0" dirty="0" smtClean="0"/>
              <a:t>requise : étapes clairement fixées pour la mise en œuvre du plan d’action</a:t>
            </a:r>
          </a:p>
          <a:p>
            <a:pPr lvl="1">
              <a:buClrTx/>
              <a:buFont typeface="Wingdings" pitchFamily="2" charset="2"/>
              <a:buChar char="Ø"/>
            </a:pPr>
            <a:r>
              <a:rPr lang="fr-BE" sz="1600" dirty="0" smtClean="0"/>
              <a:t>Plan d’urgence </a:t>
            </a:r>
            <a:r>
              <a:rPr lang="fr-BE" sz="1600" b="0" dirty="0" smtClean="0"/>
              <a:t>requis</a:t>
            </a:r>
          </a:p>
          <a:p>
            <a:pPr lvl="6">
              <a:buNone/>
            </a:pPr>
            <a:r>
              <a:rPr lang="fr-BE" noProof="0" dirty="0" smtClean="0"/>
              <a:t>	 </a:t>
            </a:r>
            <a:endParaRPr lang="fr-BE"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28</a:t>
            </a:fld>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sz="2800" noProof="0" dirty="0" smtClean="0"/>
              <a:t>Exemples de mesures d’atténuation</a:t>
            </a:r>
            <a:endParaRPr lang="fr-FR" sz="2800" noProof="0" dirty="0"/>
          </a:p>
        </p:txBody>
      </p:sp>
      <p:sp>
        <p:nvSpPr>
          <p:cNvPr id="3" name="Content Placeholder 2"/>
          <p:cNvSpPr>
            <a:spLocks noGrp="1"/>
          </p:cNvSpPr>
          <p:nvPr>
            <p:ph idx="1"/>
          </p:nvPr>
        </p:nvSpPr>
        <p:spPr>
          <a:xfrm>
            <a:off x="457200" y="2000240"/>
            <a:ext cx="8229600" cy="4500594"/>
          </a:xfrm>
        </p:spPr>
        <p:txBody>
          <a:bodyPr/>
          <a:lstStyle/>
          <a:p>
            <a:pPr lvl="0">
              <a:spcBef>
                <a:spcPts val="1200"/>
              </a:spcBef>
              <a:buClrTx/>
              <a:buFont typeface="Wingdings" pitchFamily="2" charset="2"/>
              <a:buChar char="§"/>
            </a:pPr>
            <a:r>
              <a:rPr lang="fr-FR" sz="1600" i="0" noProof="0" dirty="0" smtClean="0"/>
              <a:t>Autres </a:t>
            </a:r>
            <a:r>
              <a:rPr lang="fr-FR" sz="1600" b="1" i="0" noProof="0" dirty="0" smtClean="0"/>
              <a:t>analyses et études </a:t>
            </a:r>
            <a:r>
              <a:rPr lang="fr-FR" sz="1600" i="0" noProof="0" dirty="0" smtClean="0"/>
              <a:t>(par ex., PEFA, ESDP, PER…)</a:t>
            </a:r>
          </a:p>
          <a:p>
            <a:pPr lvl="0">
              <a:spcBef>
                <a:spcPts val="1200"/>
              </a:spcBef>
              <a:buClrTx/>
              <a:buFont typeface="Wingdings" pitchFamily="2" charset="2"/>
              <a:buChar char="§"/>
            </a:pPr>
            <a:r>
              <a:rPr lang="fr-FR" sz="1600" b="1" i="0" noProof="0" dirty="0" smtClean="0"/>
              <a:t>Développement des capacités </a:t>
            </a:r>
            <a:r>
              <a:rPr lang="fr-FR" sz="1600" i="0" noProof="0" dirty="0" smtClean="0"/>
              <a:t>et coopération technique lorsque l’engagement cible la réforme mais manque de capacité</a:t>
            </a:r>
          </a:p>
          <a:p>
            <a:pPr lvl="0">
              <a:spcBef>
                <a:spcPts val="1200"/>
              </a:spcBef>
              <a:buClrTx/>
              <a:buFont typeface="Wingdings" pitchFamily="2" charset="2"/>
              <a:buChar char="§"/>
            </a:pPr>
            <a:r>
              <a:rPr lang="fr-FR" sz="1600" b="1" i="0" noProof="0" dirty="0" smtClean="0"/>
              <a:t>Renforcement de la transparence, la redevabilité, la participation </a:t>
            </a:r>
            <a:r>
              <a:rPr lang="fr-FR" sz="1600" i="0" noProof="0" dirty="0" smtClean="0"/>
              <a:t>dans le processus budgétaire: renforcer les mécanismes de sauvegarde et de supervisions détenus par le pays. Impliquer les citoyens et la société civile.</a:t>
            </a:r>
          </a:p>
          <a:p>
            <a:pPr lvl="0">
              <a:spcBef>
                <a:spcPts val="1200"/>
              </a:spcBef>
              <a:buClrTx/>
              <a:buFont typeface="Wingdings" pitchFamily="2" charset="2"/>
              <a:buChar char="§"/>
            </a:pPr>
            <a:r>
              <a:rPr lang="fr-FR" sz="1600" b="1" i="0" noProof="0" dirty="0" smtClean="0"/>
              <a:t>Conditions</a:t>
            </a:r>
            <a:r>
              <a:rPr lang="fr-FR" sz="1600" i="0" noProof="0" dirty="0" smtClean="0"/>
              <a:t> de décaissement des tranches variables. Permettent de prendre en compte les risques sans mettre en péril </a:t>
            </a:r>
            <a:r>
              <a:rPr lang="fr-FR" sz="1600" i="0" dirty="0" smtClean="0"/>
              <a:t>la</a:t>
            </a:r>
            <a:r>
              <a:rPr lang="fr-FR" sz="1600" i="0" noProof="0" dirty="0" smtClean="0"/>
              <a:t> prévisibilité.</a:t>
            </a:r>
          </a:p>
          <a:p>
            <a:pPr lvl="0">
              <a:spcBef>
                <a:spcPts val="1200"/>
              </a:spcBef>
              <a:buClrTx/>
              <a:buFont typeface="Wingdings" pitchFamily="2" charset="2"/>
              <a:buChar char="§"/>
            </a:pPr>
            <a:r>
              <a:rPr lang="fr-FR" sz="1600" b="1" i="0" noProof="0" dirty="0" smtClean="0"/>
              <a:t>Exigences:</a:t>
            </a:r>
            <a:r>
              <a:rPr lang="fr-FR" sz="1600" i="0" noProof="0" dirty="0" smtClean="0"/>
              <a:t> mettre en place des contrôles spécifiques, une législation et des étapes de réforme. Peuvent être spécifiées dans l’accord de financement (ou dans une annexe en cours de mise en œuvre); le décaissement de l’AB est soumis à la réalisation de conditions particulières</a:t>
            </a:r>
          </a:p>
          <a:p>
            <a:pPr lvl="0">
              <a:spcBef>
                <a:spcPts val="1200"/>
              </a:spcBef>
              <a:buClrTx/>
              <a:buFont typeface="Wingdings" pitchFamily="2" charset="2"/>
              <a:buChar char="§"/>
            </a:pPr>
            <a:r>
              <a:rPr lang="fr-FR" sz="1600" b="1" i="0" noProof="0" dirty="0" smtClean="0"/>
              <a:t>Autres adaptations </a:t>
            </a:r>
            <a:r>
              <a:rPr lang="fr-FR" sz="1600" i="0" dirty="0" smtClean="0"/>
              <a:t>au moment de</a:t>
            </a:r>
            <a:r>
              <a:rPr lang="fr-FR" sz="1600" i="0" noProof="0" dirty="0" smtClean="0"/>
              <a:t> la </a:t>
            </a:r>
            <a:r>
              <a:rPr lang="fr-FR" sz="1600" b="1" i="0" noProof="0" dirty="0" smtClean="0"/>
              <a:t>conception</a:t>
            </a:r>
            <a:r>
              <a:rPr lang="fr-FR" sz="1600" i="0" noProof="0" dirty="0" smtClean="0"/>
              <a:t> d’un programme d’appui budgétaire (réduire la durée,…)</a:t>
            </a:r>
          </a:p>
          <a:p>
            <a:pPr>
              <a:spcBef>
                <a:spcPts val="1200"/>
              </a:spcBef>
            </a:pPr>
            <a:r>
              <a:rPr lang="fr-FR" sz="1800" noProof="0" dirty="0" smtClean="0"/>
              <a:t> </a:t>
            </a:r>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29</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Définitions</a:t>
            </a:r>
            <a:endParaRPr lang="fr-FR" noProof="0" dirty="0"/>
          </a:p>
        </p:txBody>
      </p:sp>
      <p:sp>
        <p:nvSpPr>
          <p:cNvPr id="3" name="Content Placeholder 2"/>
          <p:cNvSpPr>
            <a:spLocks noGrp="1"/>
          </p:cNvSpPr>
          <p:nvPr>
            <p:ph idx="1"/>
          </p:nvPr>
        </p:nvSpPr>
        <p:spPr>
          <a:xfrm>
            <a:off x="457200" y="2000240"/>
            <a:ext cx="8229600" cy="4214841"/>
          </a:xfrm>
        </p:spPr>
        <p:txBody>
          <a:bodyPr/>
          <a:lstStyle/>
          <a:p>
            <a:pPr>
              <a:buNone/>
            </a:pPr>
            <a:endParaRPr lang="fr-FR" sz="1800" b="0" i="0" noProof="0" dirty="0" smtClean="0"/>
          </a:p>
          <a:p>
            <a:pPr>
              <a:buNone/>
            </a:pPr>
            <a:r>
              <a:rPr lang="fr-FR" sz="1800" i="0" noProof="0" dirty="0" smtClean="0"/>
              <a:t>	</a:t>
            </a:r>
            <a:r>
              <a:rPr lang="fr-FR" sz="1800" b="1" i="0" noProof="0" dirty="0" smtClean="0"/>
              <a:t>Risque:</a:t>
            </a:r>
          </a:p>
          <a:p>
            <a:pPr>
              <a:buNone/>
            </a:pPr>
            <a:r>
              <a:rPr lang="fr-FR" sz="1800" i="0" noProof="0" dirty="0" smtClean="0"/>
              <a:t>	Tout événement ou difficulté qui pourrait survenir et </a:t>
            </a:r>
            <a:r>
              <a:rPr lang="fr-FR" sz="1800" b="1" i="0" noProof="0" dirty="0" smtClean="0"/>
              <a:t>avoir un effet négatif</a:t>
            </a:r>
            <a:r>
              <a:rPr lang="fr-FR" sz="1800" i="0" noProof="0" dirty="0" smtClean="0"/>
              <a:t> sur la réalisation des</a:t>
            </a:r>
            <a:r>
              <a:rPr lang="fr-FR" sz="1800" b="1" i="0" noProof="0" dirty="0" smtClean="0"/>
              <a:t> objectifs</a:t>
            </a:r>
            <a:r>
              <a:rPr lang="fr-FR" sz="1800" i="0" noProof="0" dirty="0" smtClean="0"/>
              <a:t> politiques, stratégiques et opérationnels de la</a:t>
            </a:r>
            <a:r>
              <a:rPr lang="fr-FR" sz="1800" b="1" i="0" noProof="0" dirty="0" smtClean="0"/>
              <a:t> Commission</a:t>
            </a:r>
            <a:r>
              <a:rPr lang="fr-FR" sz="1800" i="0" noProof="0" dirty="0" smtClean="0"/>
              <a:t>. Les opportunités manquées sont également considérées comme des risques. </a:t>
            </a:r>
            <a:r>
              <a:rPr lang="fr-FR" sz="1800" noProof="0" dirty="0" smtClean="0"/>
              <a:t>(Gestion du risque au sein de la Commission, Guide de mise en œuvre, 2010)</a:t>
            </a:r>
          </a:p>
          <a:p>
            <a:pPr>
              <a:buNone/>
            </a:pPr>
            <a:r>
              <a:rPr lang="fr-FR" sz="1800" i="0" noProof="0" dirty="0" smtClean="0"/>
              <a:t>	</a:t>
            </a:r>
          </a:p>
          <a:p>
            <a:pPr>
              <a:buNone/>
            </a:pPr>
            <a:r>
              <a:rPr lang="fr-FR" sz="1800" i="0" noProof="0" dirty="0" smtClean="0"/>
              <a:t>	</a:t>
            </a:r>
            <a:r>
              <a:rPr lang="fr-FR" sz="1800" b="1" i="0" noProof="0" dirty="0" smtClean="0"/>
              <a:t>Gestion du risque:</a:t>
            </a:r>
          </a:p>
          <a:p>
            <a:pPr>
              <a:buNone/>
            </a:pPr>
            <a:r>
              <a:rPr lang="fr-FR" sz="1800" i="0" noProof="0" dirty="0" smtClean="0"/>
              <a:t>	Un </a:t>
            </a:r>
            <a:r>
              <a:rPr lang="fr-FR" sz="1800" b="1" i="0" noProof="0" dirty="0" smtClean="0"/>
              <a:t>processus</a:t>
            </a:r>
            <a:r>
              <a:rPr lang="fr-FR" sz="1800" i="0" noProof="0" dirty="0" smtClean="0"/>
              <a:t> </a:t>
            </a:r>
            <a:r>
              <a:rPr lang="fr-FR" sz="1800" b="1" i="0" noProof="0" dirty="0" smtClean="0"/>
              <a:t>d’identification continu </a:t>
            </a:r>
            <a:r>
              <a:rPr lang="fr-FR" sz="1800" i="0" noProof="0" dirty="0" smtClean="0"/>
              <a:t>proactif et systématique,</a:t>
            </a:r>
            <a:r>
              <a:rPr lang="fr-FR" sz="1800" b="1" i="0" noProof="0" dirty="0" smtClean="0"/>
              <a:t> évaluant et gérant les risques</a:t>
            </a:r>
            <a:r>
              <a:rPr lang="fr-FR" sz="1800" i="0" noProof="0" dirty="0" smtClean="0"/>
              <a:t> conformément aux </a:t>
            </a:r>
            <a:r>
              <a:rPr lang="fr-FR" sz="1800" b="1" i="0" noProof="0" dirty="0" smtClean="0"/>
              <a:t>niveaux de risques acceptés</a:t>
            </a:r>
            <a:r>
              <a:rPr lang="fr-FR" sz="1800" i="0" noProof="0" dirty="0" smtClean="0"/>
              <a:t>, mené à tous les niveaux de la Commission afin d’assurer au mieux la réalisation des objectifs. </a:t>
            </a:r>
            <a:r>
              <a:rPr lang="fr-FR" sz="1800" noProof="0" dirty="0" smtClean="0"/>
              <a:t>(Idem</a:t>
            </a: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3</a:t>
            </a:fld>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71414"/>
            <a:ext cx="8229600" cy="571504"/>
          </a:xfrm>
        </p:spPr>
        <p:txBody>
          <a:bodyPr/>
          <a:lstStyle/>
          <a:p>
            <a:r>
              <a:rPr lang="fr-FR" sz="2400" noProof="0" dirty="0" smtClean="0">
                <a:solidFill>
                  <a:schemeClr val="bg1"/>
                </a:solidFill>
              </a:rPr>
              <a:t>Évaluation des risques résiduels et de la tendance du risque</a:t>
            </a:r>
            <a:endParaRPr lang="fr-FR" sz="2400" noProof="0" dirty="0">
              <a:solidFill>
                <a:schemeClr val="bg1"/>
              </a:solidFill>
            </a:endParaRPr>
          </a:p>
        </p:txBody>
      </p:sp>
      <p:sp>
        <p:nvSpPr>
          <p:cNvPr id="3" name="Content Placeholder 2"/>
          <p:cNvSpPr>
            <a:spLocks noGrp="1"/>
          </p:cNvSpPr>
          <p:nvPr>
            <p:ph idx="1"/>
          </p:nvPr>
        </p:nvSpPr>
        <p:spPr>
          <a:xfrm>
            <a:off x="500034" y="1428736"/>
            <a:ext cx="8229600" cy="3643338"/>
          </a:xfrm>
        </p:spPr>
        <p:txBody>
          <a:bodyPr/>
          <a:lstStyle/>
          <a:p>
            <a:pPr>
              <a:spcBef>
                <a:spcPts val="1200"/>
              </a:spcBef>
              <a:buClrTx/>
              <a:buNone/>
            </a:pPr>
            <a:r>
              <a:rPr lang="fr-FR" i="0" noProof="0" dirty="0" smtClean="0"/>
              <a:t>Évaluation des risques résiduels</a:t>
            </a:r>
          </a:p>
          <a:p>
            <a:pPr lvl="0">
              <a:spcBef>
                <a:spcPts val="1200"/>
              </a:spcBef>
              <a:buClrTx/>
              <a:buFont typeface="Wingdings" pitchFamily="2" charset="2"/>
              <a:buChar char="§"/>
            </a:pPr>
            <a:r>
              <a:rPr lang="fr-FR" sz="1800" i="0" noProof="0" dirty="0" smtClean="0"/>
              <a:t>Risque qui persiste après les mesures d’atténuation</a:t>
            </a:r>
          </a:p>
          <a:p>
            <a:pPr lvl="0">
              <a:spcBef>
                <a:spcPts val="1200"/>
              </a:spcBef>
              <a:buClrTx/>
              <a:buFont typeface="Wingdings" pitchFamily="2" charset="2"/>
              <a:buChar char="§"/>
            </a:pPr>
            <a:r>
              <a:rPr lang="fr-FR" sz="1800" i="0" noProof="0" dirty="0" smtClean="0"/>
              <a:t>Réalisée par le siège (DEVCO, </a:t>
            </a:r>
            <a:r>
              <a:rPr lang="fr-FR" sz="1800" i="0" dirty="0" smtClean="0"/>
              <a:t>SEAE</a:t>
            </a:r>
            <a:r>
              <a:rPr lang="fr-FR" sz="1800" i="0" noProof="0" dirty="0" smtClean="0"/>
              <a:t>)</a:t>
            </a:r>
          </a:p>
          <a:p>
            <a:pPr lvl="0">
              <a:spcBef>
                <a:spcPts val="1200"/>
              </a:spcBef>
              <a:buClrTx/>
              <a:buNone/>
            </a:pPr>
            <a:r>
              <a:rPr lang="fr-FR" sz="2000" i="0" noProof="0" dirty="0" smtClean="0"/>
              <a:t>La </a:t>
            </a:r>
            <a:r>
              <a:rPr lang="fr-FR" sz="2000" b="1" i="0" noProof="0" dirty="0" smtClean="0"/>
              <a:t>tendance</a:t>
            </a:r>
            <a:r>
              <a:rPr lang="fr-FR" sz="2000" i="0" noProof="0" dirty="0" smtClean="0"/>
              <a:t> du </a:t>
            </a:r>
            <a:r>
              <a:rPr lang="fr-FR" sz="2000" b="1" i="0" noProof="0" dirty="0" smtClean="0"/>
              <a:t>risque </a:t>
            </a:r>
          </a:p>
          <a:p>
            <a:pPr>
              <a:spcBef>
                <a:spcPts val="1200"/>
              </a:spcBef>
              <a:buClrTx/>
            </a:pPr>
            <a:r>
              <a:rPr lang="fr-FR" sz="1800" i="0" noProof="0" dirty="0" smtClean="0"/>
              <a:t>compare le niveau de risque actuel avec celui de l’évaluation précédente. </a:t>
            </a:r>
          </a:p>
          <a:p>
            <a:pPr>
              <a:spcBef>
                <a:spcPts val="1200"/>
              </a:spcBef>
              <a:buClrTx/>
            </a:pPr>
            <a:r>
              <a:rPr lang="fr-FR" sz="1800" i="0" noProof="0" dirty="0" smtClean="0"/>
              <a:t>Permet d’identifier les </a:t>
            </a:r>
            <a:r>
              <a:rPr lang="fr-FR" sz="1800" b="1" i="0" noProof="0" dirty="0" smtClean="0"/>
              <a:t>détériorations des risques.</a:t>
            </a:r>
            <a:r>
              <a:rPr lang="fr-FR" sz="1800" i="0" noProof="0" dirty="0" smtClean="0"/>
              <a:t> </a:t>
            </a:r>
          </a:p>
          <a:p>
            <a:pPr>
              <a:spcBef>
                <a:spcPts val="1200"/>
              </a:spcBef>
              <a:buClrTx/>
            </a:pPr>
            <a:r>
              <a:rPr lang="fr-FR" sz="1800" i="0" noProof="0" dirty="0" smtClean="0"/>
              <a:t>réalisée par le siège.</a:t>
            </a:r>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30</a:t>
            </a:fld>
            <a:endParaRPr lang="en-GB" dirty="0"/>
          </a:p>
        </p:txBody>
      </p:sp>
      <p:sp>
        <p:nvSpPr>
          <p:cNvPr id="6" name="TextBox 5"/>
          <p:cNvSpPr txBox="1"/>
          <p:nvPr/>
        </p:nvSpPr>
        <p:spPr>
          <a:xfrm>
            <a:off x="571472" y="5357826"/>
            <a:ext cx="8072494" cy="923330"/>
          </a:xfrm>
          <a:prstGeom prst="rect">
            <a:avLst/>
          </a:prstGeom>
          <a:solidFill>
            <a:schemeClr val="accent2">
              <a:lumMod val="20000"/>
              <a:lumOff val="80000"/>
            </a:schemeClr>
          </a:solidFill>
          <a:ln>
            <a:solidFill>
              <a:schemeClr val="accent2">
                <a:lumMod val="20000"/>
                <a:lumOff val="80000"/>
              </a:schemeClr>
            </a:solidFill>
          </a:ln>
        </p:spPr>
        <p:txBody>
          <a:bodyPr wrap="square" rtlCol="0">
            <a:spAutoFit/>
          </a:bodyPr>
          <a:lstStyle/>
          <a:p>
            <a:pPr lvl="0">
              <a:spcBef>
                <a:spcPts val="1200"/>
              </a:spcBef>
              <a:buClrTx/>
              <a:buNone/>
            </a:pPr>
            <a:r>
              <a:rPr lang="fr-FR" sz="1800" dirty="0" smtClean="0"/>
              <a:t>Si le </a:t>
            </a:r>
            <a:r>
              <a:rPr lang="fr-FR" sz="1800" b="1" dirty="0" smtClean="0"/>
              <a:t>niveau de risque de l’une des catégories de risque est substantiel ou élevé</a:t>
            </a:r>
            <a:r>
              <a:rPr lang="fr-FR" sz="1800" dirty="0" smtClean="0"/>
              <a:t>, les mesures d’atténuation et les risques résiduels </a:t>
            </a:r>
            <a:r>
              <a:rPr lang="fr-FR" sz="1800" b="1" dirty="0" smtClean="0"/>
              <a:t>doivent alors être débattus dans le cadre du </a:t>
            </a:r>
            <a:r>
              <a:rPr lang="fr-FR" sz="1800" b="1" dirty="0" smtClean="0">
                <a:solidFill>
                  <a:srgbClr val="C00000"/>
                </a:solidFill>
              </a:rPr>
              <a:t>CPAB</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142984"/>
            <a:ext cx="8229600" cy="571504"/>
          </a:xfrm>
        </p:spPr>
        <p:txBody>
          <a:bodyPr/>
          <a:lstStyle/>
          <a:p>
            <a:pPr algn="ctr"/>
            <a:r>
              <a:rPr lang="fr-FR" sz="2400" noProof="0" dirty="0" smtClean="0"/>
              <a:t>Décision</a:t>
            </a:r>
            <a:endParaRPr lang="fr-FR" sz="2400" noProof="0" dirty="0"/>
          </a:p>
        </p:txBody>
      </p:sp>
      <p:sp>
        <p:nvSpPr>
          <p:cNvPr id="3" name="Content Placeholder 2"/>
          <p:cNvSpPr>
            <a:spLocks noGrp="1"/>
          </p:cNvSpPr>
          <p:nvPr>
            <p:ph idx="1"/>
          </p:nvPr>
        </p:nvSpPr>
        <p:spPr>
          <a:xfrm>
            <a:off x="500034" y="1142984"/>
            <a:ext cx="8229600" cy="4857784"/>
          </a:xfrm>
        </p:spPr>
        <p:txBody>
          <a:bodyPr/>
          <a:lstStyle/>
          <a:p>
            <a:pPr algn="ctr">
              <a:spcBef>
                <a:spcPts val="1200"/>
              </a:spcBef>
              <a:buClrTx/>
              <a:buNone/>
            </a:pPr>
            <a:endParaRPr lang="fr-FR" i="0" noProof="0" dirty="0" smtClean="0"/>
          </a:p>
          <a:p>
            <a:pPr>
              <a:spcBef>
                <a:spcPts val="1200"/>
              </a:spcBef>
              <a:buClrTx/>
              <a:buNone/>
            </a:pPr>
            <a:r>
              <a:rPr lang="fr-BE" i="0" noProof="0" dirty="0" smtClean="0"/>
              <a:t>Acceptation du risque ou refus du risque ? </a:t>
            </a:r>
            <a:r>
              <a:rPr lang="fr-BE" sz="1800" noProof="0" dirty="0" smtClean="0"/>
              <a:t>(voir tableau 3.3 en annexe 7 des lignes directrices)</a:t>
            </a:r>
          </a:p>
          <a:p>
            <a:pPr>
              <a:spcBef>
                <a:spcPts val="1200"/>
              </a:spcBef>
              <a:buClrTx/>
              <a:buFont typeface="Wingdings" pitchFamily="2" charset="2"/>
              <a:buChar char="§"/>
            </a:pPr>
            <a:r>
              <a:rPr lang="fr-BE" sz="2000" i="0" dirty="0" smtClean="0"/>
              <a:t>L</a:t>
            </a:r>
            <a:r>
              <a:rPr lang="fr-BE" sz="2000" i="0" noProof="0" dirty="0" smtClean="0"/>
              <a:t>a décision est prise par le CPAB quand</a:t>
            </a:r>
          </a:p>
          <a:p>
            <a:pPr lvl="1">
              <a:spcBef>
                <a:spcPts val="1200"/>
              </a:spcBef>
              <a:buClrTx/>
              <a:buFont typeface="Wingdings" pitchFamily="2" charset="2"/>
              <a:buChar char="§"/>
            </a:pPr>
            <a:r>
              <a:rPr lang="fr-BE" sz="1600" b="0" dirty="0" smtClean="0"/>
              <a:t>Une des </a:t>
            </a:r>
            <a:r>
              <a:rPr lang="fr-BE" sz="1600" dirty="0" smtClean="0"/>
              <a:t>catégories de risque </a:t>
            </a:r>
            <a:r>
              <a:rPr lang="fr-BE" sz="1600" b="0" dirty="0" smtClean="0"/>
              <a:t>est jugée </a:t>
            </a:r>
            <a:r>
              <a:rPr lang="fr-BE" sz="1600" dirty="0" smtClean="0"/>
              <a:t>substantielle/élevée, </a:t>
            </a:r>
          </a:p>
          <a:p>
            <a:pPr lvl="1">
              <a:spcBef>
                <a:spcPts val="1200"/>
              </a:spcBef>
              <a:buClrTx/>
              <a:buFont typeface="Wingdings" pitchFamily="2" charset="2"/>
              <a:buChar char="§"/>
            </a:pPr>
            <a:r>
              <a:rPr lang="fr-BE" sz="1600" dirty="0" smtClean="0"/>
              <a:t>détérioration</a:t>
            </a:r>
            <a:r>
              <a:rPr lang="fr-BE" sz="1600" b="0" dirty="0" smtClean="0"/>
              <a:t> d’une </a:t>
            </a:r>
            <a:r>
              <a:rPr lang="fr-BE" sz="1600" dirty="0" smtClean="0"/>
              <a:t>catégorie </a:t>
            </a:r>
            <a:r>
              <a:rPr lang="fr-BE" sz="1600" b="0" dirty="0" smtClean="0"/>
              <a:t>de risque de bas/modéré vers </a:t>
            </a:r>
            <a:r>
              <a:rPr lang="fr-BE" sz="1600" dirty="0" smtClean="0"/>
              <a:t>substantiel</a:t>
            </a:r>
            <a:endParaRPr lang="fr-BE" sz="1600" b="0" dirty="0" smtClean="0"/>
          </a:p>
          <a:p>
            <a:pPr lvl="1">
              <a:spcBef>
                <a:spcPts val="1200"/>
              </a:spcBef>
              <a:buClrTx/>
              <a:buFont typeface="Wingdings" pitchFamily="2" charset="2"/>
              <a:buChar char="§"/>
            </a:pPr>
            <a:r>
              <a:rPr lang="fr-BE" sz="1600" b="0" dirty="0" smtClean="0"/>
              <a:t>Pour CBGD: une des </a:t>
            </a:r>
            <a:r>
              <a:rPr lang="fr-BE" sz="1600" dirty="0" smtClean="0"/>
              <a:t>dimensions du risque politique </a:t>
            </a:r>
            <a:r>
              <a:rPr lang="fr-BE" sz="1600" b="0" dirty="0" smtClean="0"/>
              <a:t>est substantielle/élevée of</a:t>
            </a:r>
          </a:p>
          <a:p>
            <a:pPr>
              <a:spcBef>
                <a:spcPts val="1200"/>
              </a:spcBef>
              <a:buClrTx/>
              <a:buFont typeface="Wingdings" pitchFamily="2" charset="2"/>
              <a:buChar char="§"/>
            </a:pPr>
            <a:endParaRPr lang="fr-BE" sz="2000" i="0" noProof="0" dirty="0" smtClean="0"/>
          </a:p>
          <a:p>
            <a:pPr>
              <a:spcBef>
                <a:spcPts val="1200"/>
              </a:spcBef>
              <a:buClrTx/>
              <a:buFont typeface="Wingdings" pitchFamily="2" charset="2"/>
              <a:buChar char="§"/>
            </a:pPr>
            <a:r>
              <a:rPr lang="fr-BE" sz="2000" i="0" noProof="0" dirty="0" smtClean="0"/>
              <a:t>Acceptation du risque: le niveau de risque est acceptable</a:t>
            </a:r>
          </a:p>
          <a:p>
            <a:pPr>
              <a:spcBef>
                <a:spcPts val="1200"/>
              </a:spcBef>
              <a:buClrTx/>
              <a:buFont typeface="Wingdings" pitchFamily="2" charset="2"/>
              <a:buChar char="§"/>
            </a:pPr>
            <a:r>
              <a:rPr lang="fr-BE" sz="2000" i="0" dirty="0" smtClean="0"/>
              <a:t>R</a:t>
            </a:r>
            <a:r>
              <a:rPr lang="fr-BE" sz="2000" i="0" noProof="0" dirty="0" err="1" smtClean="0"/>
              <a:t>isque</a:t>
            </a:r>
            <a:r>
              <a:rPr lang="fr-BE" sz="2000" i="0" noProof="0" dirty="0" smtClean="0"/>
              <a:t> trop élevé  </a:t>
            </a:r>
            <a:r>
              <a:rPr lang="fr-BE" sz="2000" i="0" dirty="0" smtClean="0"/>
              <a:t>      repenser le programme </a:t>
            </a:r>
            <a:r>
              <a:rPr lang="fr-BE" sz="2000" i="0" noProof="0" dirty="0" smtClean="0"/>
              <a:t>d’AB</a:t>
            </a:r>
          </a:p>
          <a:p>
            <a:pPr lvl="1">
              <a:spcBef>
                <a:spcPts val="1200"/>
              </a:spcBef>
              <a:buClrTx/>
              <a:buFont typeface="Wingdings" pitchFamily="2" charset="2"/>
              <a:buChar char="ü"/>
            </a:pPr>
            <a:endParaRPr lang="fr-FR" sz="1600" i="0" noProof="0" dirty="0" smtClean="0"/>
          </a:p>
          <a:p>
            <a:pPr lvl="1">
              <a:spcBef>
                <a:spcPts val="1200"/>
              </a:spcBef>
              <a:buClrTx/>
              <a:buFont typeface="Wingdings" pitchFamily="2" charset="2"/>
              <a:buChar char="ü"/>
            </a:pPr>
            <a:endParaRPr lang="fr-FR" sz="16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31</a:t>
            </a:fld>
            <a:endParaRPr lang="en-GB" dirty="0"/>
          </a:p>
        </p:txBody>
      </p:sp>
      <p:sp>
        <p:nvSpPr>
          <p:cNvPr id="7" name="Right Arrow 6"/>
          <p:cNvSpPr/>
          <p:nvPr/>
        </p:nvSpPr>
        <p:spPr bwMode="auto">
          <a:xfrm>
            <a:off x="3286116" y="5572140"/>
            <a:ext cx="500066" cy="285752"/>
          </a:xfrm>
          <a:prstGeom prst="rightArrow">
            <a:avLst/>
          </a:prstGeom>
          <a:solidFill>
            <a:srgbClr val="3E6FD2"/>
          </a:solidFill>
          <a:ln w="9525" cap="flat" cmpd="sng" algn="ctr">
            <a:solidFill>
              <a:srgbClr val="3166C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smtClean="0">
              <a:ln>
                <a:noFill/>
              </a:ln>
              <a:solidFill>
                <a:srgbClr val="0F5494"/>
              </a:solidFill>
              <a:effectLst/>
              <a:latin typeface="Verdan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En cas de détérioration significative</a:t>
            </a:r>
            <a:endParaRPr lang="fr-BE" dirty="0"/>
          </a:p>
        </p:txBody>
      </p:sp>
      <p:sp>
        <p:nvSpPr>
          <p:cNvPr id="3" name="Content Placeholder 2"/>
          <p:cNvSpPr>
            <a:spLocks noGrp="1"/>
          </p:cNvSpPr>
          <p:nvPr>
            <p:ph idx="1"/>
          </p:nvPr>
        </p:nvSpPr>
        <p:spPr/>
        <p:txBody>
          <a:bodyPr/>
          <a:lstStyle/>
          <a:p>
            <a:pPr>
              <a:spcBef>
                <a:spcPts val="1200"/>
              </a:spcBef>
              <a:buClrTx/>
              <a:buFont typeface="Wingdings" pitchFamily="2" charset="2"/>
              <a:buChar char="§"/>
            </a:pPr>
            <a:r>
              <a:rPr lang="fr-FR" sz="2000" b="1" i="0" dirty="0" smtClean="0"/>
              <a:t>Des plans d’urgence</a:t>
            </a:r>
            <a:r>
              <a:rPr lang="fr-FR" sz="2000" i="0" dirty="0" smtClean="0"/>
              <a:t> pour les CBGD peuvent être utilisés. Délimiter les actions à entreprendre en cas de détérioration significative dans l’engagement à l’égard des valeurs fondamentales: par ex.,</a:t>
            </a:r>
          </a:p>
          <a:p>
            <a:pPr lvl="1">
              <a:spcBef>
                <a:spcPts val="600"/>
              </a:spcBef>
              <a:buClrTx/>
              <a:buFont typeface="Wingdings" pitchFamily="2" charset="2"/>
              <a:buChar char="ü"/>
            </a:pPr>
            <a:r>
              <a:rPr lang="fr-FR" sz="1600" b="0" dirty="0" smtClean="0"/>
              <a:t>Redimensionner la tranche fixe</a:t>
            </a:r>
          </a:p>
          <a:p>
            <a:pPr lvl="1">
              <a:spcBef>
                <a:spcPts val="600"/>
              </a:spcBef>
              <a:buClrTx/>
              <a:buFont typeface="Wingdings" pitchFamily="2" charset="2"/>
              <a:buChar char="ü"/>
            </a:pPr>
            <a:r>
              <a:rPr lang="fr-FR" sz="1600" b="0" dirty="0" smtClean="0"/>
              <a:t>Réaffecter les fonds aux programmes sectoriels</a:t>
            </a:r>
          </a:p>
          <a:p>
            <a:pPr lvl="1">
              <a:spcBef>
                <a:spcPts val="600"/>
              </a:spcBef>
              <a:buClrTx/>
              <a:buFont typeface="Wingdings" pitchFamily="2" charset="2"/>
              <a:buChar char="ü"/>
            </a:pPr>
            <a:r>
              <a:rPr lang="fr-FR" sz="1600" b="0" dirty="0" smtClean="0"/>
              <a:t>Canaliser les fonds via les ONG</a:t>
            </a:r>
          </a:p>
          <a:p>
            <a:pPr lvl="1">
              <a:spcBef>
                <a:spcPts val="600"/>
              </a:spcBef>
              <a:buClrTx/>
              <a:buFont typeface="Wingdings" pitchFamily="2" charset="2"/>
              <a:buChar char="ü"/>
            </a:pPr>
            <a:r>
              <a:rPr lang="fr-FR" sz="1600" b="0" dirty="0" smtClean="0"/>
              <a:t>Renforcer d’autres modalités de l’aide</a:t>
            </a:r>
          </a:p>
          <a:p>
            <a:pPr lvl="1">
              <a:spcBef>
                <a:spcPts val="600"/>
              </a:spcBef>
              <a:buClrTx/>
              <a:buFont typeface="Wingdings" pitchFamily="2" charset="2"/>
              <a:buChar char="ü"/>
            </a:pPr>
            <a:endParaRPr lang="fr-FR" sz="1600" b="0" dirty="0" smtClean="0"/>
          </a:p>
          <a:p>
            <a:pPr>
              <a:buClr>
                <a:schemeClr val="accent2">
                  <a:lumMod val="75000"/>
                </a:schemeClr>
              </a:buClr>
              <a:buFont typeface="Wingdings" pitchFamily="2" charset="2"/>
              <a:buChar char="§"/>
            </a:pPr>
            <a:r>
              <a:rPr lang="fr-BE" sz="2000" b="1" i="0" dirty="0" smtClean="0"/>
              <a:t>Système d’alerte</a:t>
            </a:r>
            <a:r>
              <a:rPr lang="fr-BE" sz="2000" dirty="0" smtClean="0"/>
              <a:t>: </a:t>
            </a:r>
            <a:r>
              <a:rPr lang="fr-BE" sz="2000" i="0" dirty="0" smtClean="0"/>
              <a:t>toute détérioration significative de la situation pouvant avoir un impact sévère sur les objectifs du programme doit être reportée immédiatement au siège</a:t>
            </a:r>
          </a:p>
          <a:p>
            <a:endParaRPr lang="fr-BE"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32</a:t>
            </a:fld>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t>Qu’est ce </a:t>
            </a:r>
            <a:r>
              <a:rPr lang="fr-BE" i="0" dirty="0" smtClean="0"/>
              <a:t>que la gestion des risques? Cade de gestion des risques?</a:t>
            </a:r>
            <a:endParaRPr lang="en-GB" i="0" dirty="0" smtClean="0"/>
          </a:p>
          <a:p>
            <a:pPr marL="457200" indent="-457200">
              <a:spcBef>
                <a:spcPts val="2400"/>
              </a:spcBef>
              <a:buClrTx/>
              <a:buFont typeface="+mj-lt"/>
              <a:buAutoNum type="arabicPeriod"/>
            </a:pPr>
            <a:r>
              <a:rPr lang="en-GB" b="1" i="0" dirty="0" err="1" smtClean="0"/>
              <a:t>Pourquoi</a:t>
            </a:r>
            <a:r>
              <a:rPr lang="en-GB" b="1" i="0" dirty="0" smtClean="0"/>
              <a:t> </a:t>
            </a:r>
            <a:r>
              <a:rPr lang="en-GB" i="0" dirty="0" smtClean="0"/>
              <a:t>la </a:t>
            </a:r>
            <a:r>
              <a:rPr lang="en-GB" i="0" dirty="0" err="1" smtClean="0"/>
              <a:t>gestion</a:t>
            </a:r>
            <a:r>
              <a:rPr lang="en-GB" i="0" dirty="0" smtClean="0"/>
              <a:t> des </a:t>
            </a:r>
            <a:r>
              <a:rPr lang="en-GB" i="0" dirty="0" err="1" smtClean="0"/>
              <a:t>risques</a:t>
            </a:r>
            <a:r>
              <a:rPr lang="en-GB" i="0" dirty="0" smtClean="0"/>
              <a:t> </a:t>
            </a:r>
            <a:r>
              <a:rPr lang="en-GB" i="0" dirty="0" err="1" smtClean="0"/>
              <a:t>est-elle</a:t>
            </a:r>
            <a:r>
              <a:rPr lang="en-GB" i="0" dirty="0" smtClean="0"/>
              <a:t> </a:t>
            </a:r>
            <a:r>
              <a:rPr lang="en-GB" i="0" dirty="0" err="1" smtClean="0"/>
              <a:t>importante</a:t>
            </a:r>
            <a:r>
              <a:rPr lang="en-GB" i="0" dirty="0" smtClean="0"/>
              <a:t> pour </a:t>
            </a:r>
            <a:r>
              <a:rPr lang="en-GB" i="0" dirty="0" err="1" smtClean="0"/>
              <a:t>l’AB</a:t>
            </a:r>
            <a:r>
              <a:rPr lang="en-GB" i="0" dirty="0" smtClean="0"/>
              <a:t>?</a:t>
            </a:r>
          </a:p>
          <a:p>
            <a:pPr marL="457200" indent="-457200">
              <a:spcBef>
                <a:spcPts val="2400"/>
              </a:spcBef>
              <a:buClrTx/>
              <a:buFont typeface="+mj-lt"/>
              <a:buAutoNum type="arabicPeriod"/>
            </a:pPr>
            <a:r>
              <a:rPr lang="en-GB" b="1" i="0" dirty="0" err="1" smtClean="0"/>
              <a:t>Comment</a:t>
            </a:r>
            <a:r>
              <a:rPr lang="en-GB" i="0" dirty="0" err="1" smtClean="0"/>
              <a:t> identifer, évaluer et gérer les risques?</a:t>
            </a:r>
          </a:p>
          <a:p>
            <a:pPr marL="857250" lvl="1" indent="-457200">
              <a:spcBef>
                <a:spcPts val="600"/>
              </a:spcBef>
              <a:buClrTx/>
              <a:buNone/>
            </a:pPr>
            <a:r>
              <a:rPr lang="en-GB" b="0" dirty="0" smtClean="0">
                <a:ea typeface="+mn-ea"/>
                <a:cs typeface="+mn-cs"/>
              </a:rPr>
              <a:t>3.1	</a:t>
            </a:r>
            <a:r>
              <a:rPr lang="en-GB" b="0" dirty="0" err="1" smtClean="0">
                <a:ea typeface="+mn-ea"/>
                <a:cs typeface="+mn-cs"/>
              </a:rPr>
              <a:t>Catégories</a:t>
            </a:r>
            <a:r>
              <a:rPr lang="en-GB" b="0" dirty="0" smtClean="0">
                <a:ea typeface="+mn-ea"/>
                <a:cs typeface="+mn-cs"/>
              </a:rPr>
              <a:t>, dimensions et </a:t>
            </a:r>
            <a:r>
              <a:rPr lang="en-GB" b="0" dirty="0" err="1" smtClean="0">
                <a:ea typeface="+mn-ea"/>
                <a:cs typeface="+mn-cs"/>
              </a:rPr>
              <a:t>niveaux</a:t>
            </a:r>
            <a:r>
              <a:rPr lang="en-GB" b="0" dirty="0" smtClean="0">
                <a:ea typeface="+mn-ea"/>
                <a:cs typeface="+mn-cs"/>
              </a:rPr>
              <a:t> de </a:t>
            </a:r>
            <a:r>
              <a:rPr lang="en-GB" b="0" dirty="0" err="1" smtClean="0">
                <a:ea typeface="+mn-ea"/>
                <a:cs typeface="+mn-cs"/>
              </a:rPr>
              <a:t>risques</a:t>
            </a:r>
            <a:r>
              <a:rPr lang="en-GB" b="0" dirty="0" smtClean="0">
                <a:ea typeface="+mn-ea"/>
                <a:cs typeface="+mn-cs"/>
              </a:rPr>
              <a:t> </a:t>
            </a:r>
          </a:p>
          <a:p>
            <a:pPr marL="857250" lvl="1" indent="-457200">
              <a:spcBef>
                <a:spcPts val="600"/>
              </a:spcBef>
              <a:buClrTx/>
              <a:buNone/>
            </a:pPr>
            <a:r>
              <a:rPr lang="en-GB" b="0" dirty="0" smtClean="0">
                <a:ea typeface="+mn-ea"/>
                <a:cs typeface="+mn-cs"/>
              </a:rPr>
              <a:t>3.2 Le </a:t>
            </a:r>
            <a:r>
              <a:rPr lang="en-GB" b="0" dirty="0" err="1" smtClean="0">
                <a:ea typeface="+mn-ea"/>
                <a:cs typeface="+mn-cs"/>
              </a:rPr>
              <a:t>modèle</a:t>
            </a:r>
            <a:r>
              <a:rPr lang="en-GB" b="0" dirty="0" smtClean="0">
                <a:ea typeface="+mn-ea"/>
                <a:cs typeface="+mn-cs"/>
              </a:rPr>
              <a:t> du Cadre de </a:t>
            </a:r>
            <a:r>
              <a:rPr lang="en-GB" b="0" dirty="0" err="1" smtClean="0">
                <a:ea typeface="+mn-ea"/>
                <a:cs typeface="+mn-cs"/>
              </a:rPr>
              <a:t>Gestion</a:t>
            </a:r>
            <a:r>
              <a:rPr lang="en-GB" b="0" dirty="0" smtClean="0">
                <a:ea typeface="+mn-ea"/>
                <a:cs typeface="+mn-cs"/>
              </a:rPr>
              <a:t> des </a:t>
            </a:r>
            <a:r>
              <a:rPr lang="en-GB" b="0" dirty="0" err="1" smtClean="0">
                <a:ea typeface="+mn-ea"/>
                <a:cs typeface="+mn-cs"/>
              </a:rPr>
              <a:t>Risques</a:t>
            </a:r>
            <a:endParaRPr lang="en-GB" b="0" dirty="0" smtClean="0">
              <a:ea typeface="+mn-ea"/>
              <a:cs typeface="+mn-cs"/>
            </a:endParaRPr>
          </a:p>
          <a:p>
            <a:pPr marL="857250" lvl="1" indent="-457200">
              <a:spcBef>
                <a:spcPts val="600"/>
              </a:spcBef>
              <a:buClrTx/>
              <a:buNone/>
            </a:pPr>
            <a:r>
              <a:rPr lang="en-GB" b="0" dirty="0" smtClean="0">
                <a:solidFill>
                  <a:srgbClr val="3166CF"/>
                </a:solidFill>
                <a:ea typeface="+mn-ea"/>
                <a:cs typeface="+mn-cs"/>
              </a:rPr>
              <a:t>3.3</a:t>
            </a:r>
            <a:r>
              <a:rPr lang="en-GB" b="0" dirty="0" smtClean="0">
                <a:solidFill>
                  <a:srgbClr val="C00000"/>
                </a:solidFill>
                <a:ea typeface="+mn-ea"/>
                <a:cs typeface="+mn-cs"/>
              </a:rPr>
              <a:t>	</a:t>
            </a:r>
            <a:r>
              <a:rPr lang="en-GB" b="0" dirty="0" err="1" smtClean="0">
                <a:ea typeface="+mn-ea"/>
                <a:cs typeface="+mn-cs"/>
              </a:rPr>
              <a:t>Réponse au risque et systèmes d’alerte avancés.</a:t>
            </a:r>
          </a:p>
          <a:p>
            <a:pPr marL="857250" lvl="1" indent="-457200">
              <a:spcBef>
                <a:spcPts val="600"/>
              </a:spcBef>
              <a:buClrTx/>
              <a:buNone/>
            </a:pPr>
            <a:r>
              <a:rPr lang="en-GB" b="0" dirty="0" smtClean="0">
                <a:solidFill>
                  <a:srgbClr val="C00000"/>
                </a:solidFill>
                <a:ea typeface="+mn-ea"/>
                <a:cs typeface="+mn-cs"/>
              </a:rPr>
              <a:t>3.4	</a:t>
            </a:r>
            <a:r>
              <a:rPr lang="en-GB" b="0" dirty="0" err="1" smtClean="0">
                <a:solidFill>
                  <a:srgbClr val="C00000"/>
                </a:solidFill>
                <a:ea typeface="+mn-ea"/>
                <a:cs typeface="+mn-cs"/>
              </a:rPr>
              <a:t>Suivi</a:t>
            </a:r>
            <a:r>
              <a:rPr lang="en-GB" b="0" dirty="0" smtClean="0">
                <a:solidFill>
                  <a:srgbClr val="C00000"/>
                </a:solidFill>
                <a:ea typeface="+mn-ea"/>
                <a:cs typeface="+mn-cs"/>
              </a:rPr>
              <a:t> et reportage des </a:t>
            </a:r>
            <a:r>
              <a:rPr lang="en-GB" b="0" dirty="0" err="1" smtClean="0">
                <a:solidFill>
                  <a:srgbClr val="C00000"/>
                </a:solidFill>
                <a:ea typeface="+mn-ea"/>
                <a:cs typeface="+mn-cs"/>
              </a:rPr>
              <a:t>risques</a:t>
            </a:r>
            <a:endParaRPr lang="en-GB" b="0" dirty="0" smtClean="0">
              <a:solidFill>
                <a:srgbClr val="C00000"/>
              </a:solidFill>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pPr algn="ctr"/>
            <a:r>
              <a:rPr lang="fr-FR" sz="2400" noProof="0" dirty="0" smtClean="0"/>
              <a:t>Suivi du risque et communication de rapports à cet effet</a:t>
            </a:r>
            <a:endParaRPr lang="fr-FR" sz="2400" noProof="0" dirty="0"/>
          </a:p>
        </p:txBody>
      </p:sp>
      <p:sp>
        <p:nvSpPr>
          <p:cNvPr id="3" name="Content Placeholder 2"/>
          <p:cNvSpPr>
            <a:spLocks noGrp="1"/>
          </p:cNvSpPr>
          <p:nvPr>
            <p:ph idx="1"/>
          </p:nvPr>
        </p:nvSpPr>
        <p:spPr>
          <a:xfrm>
            <a:off x="500034" y="1844824"/>
            <a:ext cx="8429684" cy="4441696"/>
          </a:xfrm>
        </p:spPr>
        <p:txBody>
          <a:bodyPr/>
          <a:lstStyle/>
          <a:p>
            <a:pPr marL="0">
              <a:spcBef>
                <a:spcPts val="1200"/>
              </a:spcBef>
              <a:buClrTx/>
              <a:buNone/>
            </a:pPr>
            <a:r>
              <a:rPr lang="fr-FR" i="0" noProof="0" dirty="0" smtClean="0"/>
              <a:t>Le cadre de gestion du risque sera </a:t>
            </a:r>
            <a:r>
              <a:rPr lang="fr-FR" i="0" dirty="0" smtClean="0"/>
              <a:t>mis à jour</a:t>
            </a:r>
            <a:r>
              <a:rPr lang="fr-FR" i="0" noProof="0" dirty="0" smtClean="0"/>
              <a:t>  </a:t>
            </a:r>
            <a:r>
              <a:rPr lang="fr-FR" b="1" i="0" noProof="0" dirty="0" smtClean="0"/>
              <a:t>périodiquement</a:t>
            </a:r>
            <a:r>
              <a:rPr lang="fr-FR" i="0" noProof="0" dirty="0" smtClean="0"/>
              <a:t> pour suivre le risque pour </a:t>
            </a:r>
            <a:r>
              <a:rPr lang="fr-FR" b="1" i="0" noProof="0" dirty="0" smtClean="0"/>
              <a:t>tous les contrats</a:t>
            </a:r>
            <a:endParaRPr lang="fr-FR" i="0" noProof="0" dirty="0" smtClean="0"/>
          </a:p>
          <a:p>
            <a:pPr>
              <a:spcBef>
                <a:spcPts val="1200"/>
              </a:spcBef>
              <a:buClrTx/>
              <a:buFont typeface="Wingdings" pitchFamily="2" charset="2"/>
              <a:buChar char="§"/>
            </a:pPr>
            <a:r>
              <a:rPr lang="fr-FR" sz="1800" i="0" noProof="0" dirty="0" smtClean="0"/>
              <a:t>Afin de vérifier que les risques identifiés sont adéquatement gérés</a:t>
            </a:r>
          </a:p>
          <a:p>
            <a:pPr>
              <a:spcBef>
                <a:spcPts val="1200"/>
              </a:spcBef>
              <a:buClrTx/>
              <a:buFont typeface="Wingdings" pitchFamily="2" charset="2"/>
              <a:buChar char="§"/>
            </a:pPr>
            <a:r>
              <a:rPr lang="fr-FR" sz="1800" i="0" noProof="0" dirty="0" smtClean="0"/>
              <a:t>Afin d’évaluer les</a:t>
            </a:r>
            <a:r>
              <a:rPr lang="fr-FR" sz="1800" b="0" i="0" noProof="0" dirty="0" smtClean="0"/>
              <a:t> progrès dans la mise en œuvre des mesures d’atténuation</a:t>
            </a:r>
          </a:p>
          <a:p>
            <a:pPr>
              <a:spcBef>
                <a:spcPts val="1200"/>
              </a:spcBef>
              <a:buClrTx/>
              <a:buFont typeface="Wingdings" pitchFamily="2" charset="2"/>
              <a:buChar char="§"/>
            </a:pPr>
            <a:r>
              <a:rPr lang="fr-FR" sz="1800" i="0" noProof="0" dirty="0" smtClean="0"/>
              <a:t>Afin d’identifier tout nouveau risque ou changement de circonstances</a:t>
            </a:r>
          </a:p>
          <a:p>
            <a:pPr>
              <a:spcBef>
                <a:spcPts val="1200"/>
              </a:spcBef>
              <a:buClrTx/>
              <a:buFont typeface="Wingdings" pitchFamily="2" charset="2"/>
              <a:buChar char="§"/>
            </a:pPr>
            <a:r>
              <a:rPr lang="fr-BE" sz="1800" i="0" dirty="0" smtClean="0"/>
              <a:t>En cours de mise en œuvre, le registre de gestion des risques sera mis à jour annuellement en janvier/février and si nécessaire en juin/juillet ou pour appuyer le dossier de déboursement</a:t>
            </a:r>
            <a:endParaRPr lang="fr-BE" sz="1800" dirty="0" smtClean="0"/>
          </a:p>
          <a:p>
            <a:pPr>
              <a:spcBef>
                <a:spcPts val="1200"/>
              </a:spcBef>
              <a:buClrTx/>
              <a:buFont typeface="Wingdings" pitchFamily="2" charset="2"/>
              <a:buChar char="§"/>
            </a:pPr>
            <a:endParaRPr lang="fr-FR" sz="1600" b="0" noProof="0" dirty="0" smtClean="0"/>
          </a:p>
          <a:p>
            <a:pPr lvl="1">
              <a:spcBef>
                <a:spcPts val="1200"/>
              </a:spcBef>
              <a:buClrTx/>
              <a:buNone/>
            </a:pPr>
            <a:endParaRPr lang="fr-FR" sz="1600" i="0" dirty="0" smtClean="0"/>
          </a:p>
          <a:p>
            <a:pPr lvl="1">
              <a:spcBef>
                <a:spcPts val="1200"/>
              </a:spcBef>
              <a:buClrTx/>
              <a:buFont typeface="Wingdings" pitchFamily="2" charset="2"/>
              <a:buChar char="ü"/>
            </a:pPr>
            <a:endParaRPr lang="fr-FR" sz="1600" i="0" dirty="0" smtClean="0"/>
          </a:p>
          <a:p>
            <a:pPr>
              <a:buNone/>
            </a:pPr>
            <a:endParaRPr lang="fr-FR" sz="1800" b="0" i="0" dirty="0" smtClean="0"/>
          </a:p>
          <a:p>
            <a:pPr>
              <a:buNone/>
            </a:pPr>
            <a:r>
              <a:rPr lang="fr-FR" sz="1800" i="0" dirty="0" smtClean="0"/>
              <a:t>	</a:t>
            </a:r>
            <a:endParaRPr lang="fr-FR" sz="1800" b="0" i="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34</a:t>
            </a:fld>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pPr algn="ctr"/>
            <a:r>
              <a:rPr lang="en-GB" sz="2400" dirty="0" smtClean="0"/>
              <a:t>Messages </a:t>
            </a:r>
            <a:r>
              <a:rPr lang="en-GB" sz="2400" dirty="0" err="1" smtClean="0"/>
              <a:t>clés</a:t>
            </a:r>
            <a:r>
              <a:rPr lang="en-GB" sz="2400" dirty="0" smtClean="0"/>
              <a:t>(1/2</a:t>
            </a:r>
            <a:r>
              <a:rPr lang="en-GB" sz="2400" dirty="0" smtClean="0"/>
              <a:t>)</a:t>
            </a:r>
            <a:endParaRPr lang="en-GB" sz="2400" dirty="0"/>
          </a:p>
        </p:txBody>
      </p:sp>
      <p:sp>
        <p:nvSpPr>
          <p:cNvPr id="3" name="Content Placeholder 2"/>
          <p:cNvSpPr>
            <a:spLocks noGrp="1"/>
          </p:cNvSpPr>
          <p:nvPr>
            <p:ph idx="1"/>
          </p:nvPr>
        </p:nvSpPr>
        <p:spPr>
          <a:xfrm>
            <a:off x="539552" y="2276872"/>
            <a:ext cx="8229600" cy="4857784"/>
          </a:xfrm>
        </p:spPr>
        <p:txBody>
          <a:bodyPr/>
          <a:lstStyle/>
          <a:p>
            <a:pPr marL="349250" lvl="1" indent="6350">
              <a:spcBef>
                <a:spcPts val="1200"/>
              </a:spcBef>
              <a:buClrTx/>
              <a:buNone/>
            </a:pPr>
            <a:r>
              <a:rPr lang="fr-BE" b="0" dirty="0" smtClean="0"/>
              <a:t>La </a:t>
            </a:r>
            <a:r>
              <a:rPr lang="fr-BE" b="0" dirty="0" smtClean="0"/>
              <a:t>gestion des risques est une composante essentielle de tout programme d’AB. Son but est</a:t>
            </a:r>
            <a:endParaRPr lang="fr-BE" b="0" dirty="0" smtClean="0"/>
          </a:p>
          <a:p>
            <a:pPr lvl="1">
              <a:spcBef>
                <a:spcPts val="1200"/>
              </a:spcBef>
              <a:buClrTx/>
              <a:buFont typeface="Wingdings" pitchFamily="2" charset="2"/>
              <a:buChar char="§"/>
            </a:pPr>
            <a:r>
              <a:rPr lang="fr-BE" b="0" dirty="0" smtClean="0"/>
              <a:t>d</a:t>
            </a:r>
            <a:r>
              <a:rPr lang="fr-BE" b="0" dirty="0" smtClean="0"/>
              <a:t>’</a:t>
            </a:r>
            <a:r>
              <a:rPr lang="fr-BE" b="0" dirty="0" smtClean="0"/>
              <a:t> </a:t>
            </a:r>
            <a:r>
              <a:rPr lang="fr-BE" dirty="0" smtClean="0"/>
              <a:t>identifier </a:t>
            </a:r>
            <a:r>
              <a:rPr lang="fr-BE" b="0" dirty="0" smtClean="0"/>
              <a:t>et d’</a:t>
            </a:r>
            <a:r>
              <a:rPr lang="fr-BE" b="0" dirty="0" smtClean="0"/>
              <a:t> </a:t>
            </a:r>
            <a:r>
              <a:rPr lang="fr-BE" dirty="0" smtClean="0"/>
              <a:t>évaluer</a:t>
            </a:r>
            <a:r>
              <a:rPr lang="fr-BE" b="0" dirty="0" smtClean="0"/>
              <a:t> les risques que les objectifs du programme d’AB puissent ne pas être atteints</a:t>
            </a:r>
            <a:endParaRPr lang="fr-BE" b="0" dirty="0" smtClean="0"/>
          </a:p>
          <a:p>
            <a:pPr lvl="1">
              <a:spcBef>
                <a:spcPts val="1200"/>
              </a:spcBef>
              <a:buClrTx/>
              <a:buFont typeface="Wingdings" pitchFamily="2" charset="2"/>
              <a:buChar char="§"/>
            </a:pPr>
            <a:r>
              <a:rPr lang="fr-BE" b="0" dirty="0" smtClean="0"/>
              <a:t>d’élaborer une </a:t>
            </a:r>
            <a:r>
              <a:rPr lang="fr-BE" dirty="0" smtClean="0"/>
              <a:t>stratégie du risque</a:t>
            </a:r>
            <a:r>
              <a:rPr lang="fr-BE" b="0" dirty="0" smtClean="0"/>
              <a:t> pour limiter la probabilité d’occurrence des risques, </a:t>
            </a:r>
            <a:r>
              <a:rPr lang="fr-BE" dirty="0" smtClean="0"/>
              <a:t>d’atténuer</a:t>
            </a:r>
            <a:r>
              <a:rPr lang="fr-BE" b="0" dirty="0" smtClean="0"/>
              <a:t> leur impact s’ils se concrétisent, et, sur cette base, de décider si les risques peuvent être assumés ou doivent être évités </a:t>
            </a:r>
          </a:p>
          <a:p>
            <a:pPr lvl="1">
              <a:spcBef>
                <a:spcPts val="1200"/>
              </a:spcBef>
              <a:buClrTx/>
              <a:buFont typeface="Wingdings" pitchFamily="2" charset="2"/>
              <a:buChar char="§"/>
            </a:pPr>
            <a:r>
              <a:rPr lang="fr-BE" b="0" dirty="0" smtClean="0"/>
              <a:t>en cas d’a</a:t>
            </a:r>
            <a:r>
              <a:rPr lang="fr-BE" b="0" dirty="0" smtClean="0"/>
              <a:t>cceptation des risques, de </a:t>
            </a:r>
            <a:r>
              <a:rPr lang="fr-BE" dirty="0" smtClean="0"/>
              <a:t>suivre</a:t>
            </a:r>
            <a:r>
              <a:rPr lang="fr-BE" b="0" dirty="0" smtClean="0"/>
              <a:t> leur évolution et la mise en œuvre des mesures d’atténuation.</a:t>
            </a:r>
            <a:endParaRPr lang="fr-BE" b="0" dirty="0" smtClean="0"/>
          </a:p>
          <a:p>
            <a:pPr lvl="1">
              <a:spcBef>
                <a:spcPts val="1200"/>
              </a:spcBef>
              <a:buClrTx/>
              <a:buFont typeface="Wingdings" pitchFamily="2" charset="2"/>
              <a:buChar char="§"/>
            </a:pPr>
            <a:endParaRPr lang="fr-BE" b="0" dirty="0" smtClean="0"/>
          </a:p>
          <a:p>
            <a:pPr lvl="1">
              <a:spcBef>
                <a:spcPts val="1200"/>
              </a:spcBef>
              <a:buClrTx/>
              <a:buNone/>
            </a:pPr>
            <a:endParaRPr lang="fr-BE" b="0" dirty="0" smtClean="0"/>
          </a:p>
          <a:p>
            <a:pPr lvl="1">
              <a:spcBef>
                <a:spcPts val="1200"/>
              </a:spcBef>
              <a:buClrTx/>
              <a:buNone/>
            </a:pPr>
            <a:endParaRPr lang="fr-BE" b="0" dirty="0" smtClean="0"/>
          </a:p>
          <a:p>
            <a:pPr lvl="1">
              <a:spcBef>
                <a:spcPts val="1200"/>
              </a:spcBef>
              <a:buClrTx/>
              <a:buFont typeface="Wingdings" pitchFamily="2" charset="2"/>
              <a:buChar char="§"/>
            </a:pPr>
            <a:endParaRPr lang="fr-BE" b="0" dirty="0" smtClean="0"/>
          </a:p>
          <a:p>
            <a:pPr lvl="1">
              <a:spcBef>
                <a:spcPts val="1200"/>
              </a:spcBef>
              <a:buClrTx/>
              <a:buFont typeface="Wingdings" pitchFamily="2" charset="2"/>
              <a:buChar char="§"/>
            </a:pPr>
            <a:endParaRPr lang="fr-BE" b="0" dirty="0" smtClean="0"/>
          </a:p>
          <a:p>
            <a:pPr lvl="1">
              <a:spcBef>
                <a:spcPts val="1200"/>
              </a:spcBef>
              <a:buClrTx/>
              <a:buNone/>
            </a:pPr>
            <a:r>
              <a:rPr lang="fr-BE" b="0" dirty="0" smtClean="0"/>
              <a:t>	</a:t>
            </a:r>
            <a:endParaRPr lang="fr-BE" dirty="0" smtClean="0"/>
          </a:p>
          <a:p>
            <a:pPr lvl="1">
              <a:spcBef>
                <a:spcPts val="1200"/>
              </a:spcBef>
              <a:buClrTx/>
              <a:buFont typeface="Wingdings" pitchFamily="2" charset="2"/>
              <a:buChar char="§"/>
            </a:pPr>
            <a:endParaRPr lang="en-GB" sz="1600" b="0" i="0" dirty="0" smtClean="0"/>
          </a:p>
          <a:p>
            <a:pPr lvl="1">
              <a:spcBef>
                <a:spcPts val="1200"/>
              </a:spcBef>
              <a:buClrTx/>
              <a:buFont typeface="Wingdings" pitchFamily="2" charset="2"/>
              <a:buChar char="ü"/>
            </a:pPr>
            <a:endParaRPr lang="en-GB" sz="1600" i="0" dirty="0" smtClean="0"/>
          </a:p>
          <a:p>
            <a:pPr>
              <a:buNone/>
            </a:pPr>
            <a:endParaRPr lang="en-GB" sz="1800" b="0" i="0" dirty="0" smtClean="0"/>
          </a:p>
          <a:p>
            <a:pPr>
              <a:buNone/>
            </a:pPr>
            <a:r>
              <a:rPr lang="en-GB" sz="1800" i="0" dirty="0" smtClean="0"/>
              <a:t>	</a:t>
            </a:r>
            <a:endParaRPr lang="en-GB" sz="1800" b="0" i="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35</a:t>
            </a:fld>
            <a:endParaRPr lang="en-GB"/>
          </a:p>
        </p:txBody>
      </p:sp>
      <p:sp>
        <p:nvSpPr>
          <p:cNvPr id="6" name="Rectangle 25"/>
          <p:cNvSpPr>
            <a:spLocks noChangeArrowheads="1"/>
          </p:cNvSpPr>
          <p:nvPr/>
        </p:nvSpPr>
        <p:spPr bwMode="auto">
          <a:xfrm>
            <a:off x="468313" y="3068638"/>
            <a:ext cx="4032250" cy="576262"/>
          </a:xfrm>
          <a:prstGeom prst="rect">
            <a:avLst/>
          </a:prstGeom>
          <a:noFill/>
          <a:ln w="9525" algn="ctr">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a:ln>
            <a:miter lim="800000"/>
            <a:headEnd/>
            <a:tailEnd/>
          </a:ln>
        </p:spPr>
        <p:txBody>
          <a:bodyPr/>
          <a:lstStyle/>
          <a:p>
            <a:fld id="{663F9090-093B-47CC-B5A7-6C69416459D2}" type="slidenum">
              <a:rPr lang="en-GB" smtClean="0"/>
              <a:pPr/>
              <a:t>36</a:t>
            </a:fld>
            <a:endParaRPr lang="en-GB" smtClean="0"/>
          </a:p>
        </p:txBody>
      </p:sp>
      <p:sp>
        <p:nvSpPr>
          <p:cNvPr id="25603" name="Rectangle 4"/>
          <p:cNvSpPr>
            <a:spLocks noGrp="1" noChangeArrowheads="1"/>
          </p:cNvSpPr>
          <p:nvPr>
            <p:ph type="title"/>
          </p:nvPr>
        </p:nvSpPr>
        <p:spPr>
          <a:xfrm>
            <a:off x="755576" y="1196752"/>
            <a:ext cx="8229600" cy="936625"/>
          </a:xfrm>
        </p:spPr>
        <p:txBody>
          <a:bodyPr/>
          <a:lstStyle/>
          <a:p>
            <a:pPr indent="0" eaLnBrk="1" hangingPunct="1"/>
            <a:r>
              <a:rPr lang="fr-BE" sz="2000" dirty="0" smtClean="0"/>
              <a:t>Key messages (2/2) </a:t>
            </a:r>
            <a:r>
              <a:rPr lang="fr-BE" sz="2000" dirty="0" err="1" smtClean="0"/>
              <a:t>Summary</a:t>
            </a:r>
            <a:r>
              <a:rPr lang="fr-BE" sz="2000" dirty="0" smtClean="0"/>
              <a:t> of </a:t>
            </a:r>
            <a:r>
              <a:rPr lang="fr-BE" sz="2000" dirty="0" err="1" smtClean="0"/>
              <a:t>risk</a:t>
            </a:r>
            <a:r>
              <a:rPr lang="fr-BE" sz="2000" dirty="0" smtClean="0"/>
              <a:t> management</a:t>
            </a:r>
            <a:endParaRPr lang="en-GB" sz="2000" dirty="0" smtClean="0"/>
          </a:p>
        </p:txBody>
      </p:sp>
      <p:sp>
        <p:nvSpPr>
          <p:cNvPr id="25604" name="Rectangle 5"/>
          <p:cNvSpPr>
            <a:spLocks noGrp="1" noChangeArrowheads="1"/>
          </p:cNvSpPr>
          <p:nvPr>
            <p:ph type="body" idx="4294967295"/>
          </p:nvPr>
        </p:nvSpPr>
        <p:spPr>
          <a:xfrm>
            <a:off x="0" y="2492375"/>
            <a:ext cx="8229600" cy="3529013"/>
          </a:xfrm>
        </p:spPr>
        <p:txBody>
          <a:bodyPr/>
          <a:lstStyle/>
          <a:p>
            <a:pPr eaLnBrk="1" hangingPunct="1">
              <a:buFontTx/>
              <a:buNone/>
            </a:pPr>
            <a:endParaRPr lang="fr-BE" i="0" smtClean="0"/>
          </a:p>
          <a:p>
            <a:pPr eaLnBrk="1" hangingPunct="1">
              <a:buFont typeface="Wingdings" pitchFamily="2" charset="2"/>
              <a:buNone/>
            </a:pPr>
            <a:endParaRPr lang="fr-BE" i="0" smtClean="0"/>
          </a:p>
          <a:p>
            <a:pPr eaLnBrk="1" hangingPunct="1">
              <a:buFont typeface="Wingdings" pitchFamily="2" charset="2"/>
              <a:buChar char="Ø"/>
            </a:pPr>
            <a:endParaRPr lang="fr-BE" i="0" smtClean="0"/>
          </a:p>
          <a:p>
            <a:pPr eaLnBrk="1" hangingPunct="1">
              <a:buFontTx/>
              <a:buNone/>
            </a:pPr>
            <a:endParaRPr lang="fr-BE" i="0" smtClean="0"/>
          </a:p>
          <a:p>
            <a:pPr eaLnBrk="1" hangingPunct="1">
              <a:buFontTx/>
              <a:buNone/>
            </a:pPr>
            <a:r>
              <a:rPr lang="fr-BE" smtClean="0"/>
              <a:t> </a:t>
            </a:r>
            <a:endParaRPr lang="en-GB" smtClean="0"/>
          </a:p>
        </p:txBody>
      </p:sp>
      <p:sp>
        <p:nvSpPr>
          <p:cNvPr id="25605" name="Rectangle 7"/>
          <p:cNvSpPr>
            <a:spLocks noChangeArrowheads="1"/>
          </p:cNvSpPr>
          <p:nvPr/>
        </p:nvSpPr>
        <p:spPr bwMode="auto">
          <a:xfrm>
            <a:off x="468313" y="2492375"/>
            <a:ext cx="8207375" cy="720725"/>
          </a:xfrm>
          <a:prstGeom prst="rect">
            <a:avLst/>
          </a:prstGeom>
          <a:noFill/>
          <a:ln w="9525" algn="ctr">
            <a:noFill/>
            <a:miter lim="800000"/>
            <a:headEnd/>
            <a:tailEnd/>
          </a:ln>
          <a:effectLst/>
        </p:spPr>
        <p:txBody>
          <a:bodyPr wrap="none" anchor="ctr"/>
          <a:lstStyle/>
          <a:p>
            <a:endParaRPr lang="en-US"/>
          </a:p>
        </p:txBody>
      </p:sp>
      <p:sp>
        <p:nvSpPr>
          <p:cNvPr id="25606" name="Rectangle 9"/>
          <p:cNvSpPr>
            <a:spLocks noChangeArrowheads="1"/>
          </p:cNvSpPr>
          <p:nvPr/>
        </p:nvSpPr>
        <p:spPr bwMode="auto">
          <a:xfrm>
            <a:off x="468313" y="1844824"/>
            <a:ext cx="8280400" cy="1081088"/>
          </a:xfrm>
          <a:prstGeom prst="rect">
            <a:avLst/>
          </a:prstGeom>
          <a:solidFill>
            <a:srgbClr val="3E6FD2"/>
          </a:solidFill>
          <a:ln w="9525" algn="ctr">
            <a:solidFill>
              <a:srgbClr val="2D5EC1"/>
            </a:solidFill>
            <a:miter lim="800000"/>
            <a:headEnd/>
            <a:tailEnd/>
          </a:ln>
          <a:effectLst/>
        </p:spPr>
        <p:txBody>
          <a:bodyPr wrap="none" anchor="ctr"/>
          <a:lstStyle/>
          <a:p>
            <a:pPr marL="3175" algn="ctr"/>
            <a:endParaRPr lang="fr-BE" sz="2000" dirty="0">
              <a:solidFill>
                <a:schemeClr val="bg1"/>
              </a:solidFill>
            </a:endParaRPr>
          </a:p>
          <a:p>
            <a:pPr marL="3175" algn="ctr"/>
            <a:r>
              <a:rPr lang="fr-BE" sz="2000" dirty="0">
                <a:solidFill>
                  <a:schemeClr val="bg1"/>
                </a:solidFill>
              </a:rPr>
              <a:t>RISK STRATEGY</a:t>
            </a:r>
          </a:p>
          <a:p>
            <a:pPr marL="3175" algn="ctr"/>
            <a:endParaRPr lang="fr-BE" sz="1000" dirty="0">
              <a:solidFill>
                <a:schemeClr val="bg1"/>
              </a:solidFill>
            </a:endParaRPr>
          </a:p>
          <a:p>
            <a:pPr marL="3175" algn="ctr"/>
            <a:r>
              <a:rPr lang="fr-BE" sz="2000" dirty="0" err="1">
                <a:solidFill>
                  <a:schemeClr val="bg1"/>
                </a:solidFill>
              </a:rPr>
              <a:t>Balancing</a:t>
            </a:r>
            <a:r>
              <a:rPr lang="fr-BE" sz="2000" dirty="0">
                <a:solidFill>
                  <a:schemeClr val="bg1"/>
                </a:solidFill>
              </a:rPr>
              <a:t> </a:t>
            </a:r>
            <a:r>
              <a:rPr lang="fr-BE" sz="2000" dirty="0" err="1">
                <a:solidFill>
                  <a:schemeClr val="bg1"/>
                </a:solidFill>
              </a:rPr>
              <a:t>Risks</a:t>
            </a:r>
            <a:r>
              <a:rPr lang="fr-BE" sz="2000" dirty="0">
                <a:solidFill>
                  <a:schemeClr val="bg1"/>
                </a:solidFill>
              </a:rPr>
              <a:t> &amp; </a:t>
            </a:r>
            <a:r>
              <a:rPr lang="fr-BE" sz="2000" dirty="0" err="1">
                <a:solidFill>
                  <a:schemeClr val="bg1"/>
                </a:solidFill>
              </a:rPr>
              <a:t>Benefits</a:t>
            </a:r>
            <a:endParaRPr lang="fr-BE" sz="2000" dirty="0">
              <a:solidFill>
                <a:schemeClr val="bg1"/>
              </a:solidFill>
            </a:endParaRPr>
          </a:p>
          <a:p>
            <a:pPr marL="3175" algn="ctr"/>
            <a:endParaRPr lang="en-GB" sz="2000" dirty="0">
              <a:solidFill>
                <a:schemeClr val="bg1"/>
              </a:solidFill>
            </a:endParaRPr>
          </a:p>
        </p:txBody>
      </p:sp>
      <p:sp>
        <p:nvSpPr>
          <p:cNvPr id="25607" name="Rectangle 10"/>
          <p:cNvSpPr>
            <a:spLocks noChangeArrowheads="1"/>
          </p:cNvSpPr>
          <p:nvPr/>
        </p:nvSpPr>
        <p:spPr bwMode="auto">
          <a:xfrm>
            <a:off x="3348038" y="3213100"/>
            <a:ext cx="2808287" cy="647700"/>
          </a:xfrm>
          <a:prstGeom prst="rect">
            <a:avLst/>
          </a:prstGeom>
          <a:noFill/>
          <a:ln w="9525" algn="ctr">
            <a:noFill/>
            <a:miter lim="800000"/>
            <a:headEnd/>
            <a:tailEnd/>
          </a:ln>
          <a:effectLst/>
        </p:spPr>
        <p:txBody>
          <a:bodyPr wrap="none" anchor="ctr"/>
          <a:lstStyle/>
          <a:p>
            <a:endParaRPr lang="en-US"/>
          </a:p>
        </p:txBody>
      </p:sp>
      <p:sp>
        <p:nvSpPr>
          <p:cNvPr id="25608" name="Rectangle 11"/>
          <p:cNvSpPr>
            <a:spLocks noChangeArrowheads="1"/>
          </p:cNvSpPr>
          <p:nvPr/>
        </p:nvSpPr>
        <p:spPr bwMode="auto">
          <a:xfrm>
            <a:off x="6084888" y="3213249"/>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a:solidFill>
                  <a:schemeClr val="bg1"/>
                </a:solidFill>
              </a:rPr>
              <a:t>RISK AVOIDANCE</a:t>
            </a:r>
            <a:endParaRPr lang="en-GB" sz="1800">
              <a:solidFill>
                <a:schemeClr val="bg1"/>
              </a:solidFill>
            </a:endParaRPr>
          </a:p>
        </p:txBody>
      </p:sp>
      <p:sp>
        <p:nvSpPr>
          <p:cNvPr id="25609" name="Rectangle 12"/>
          <p:cNvSpPr>
            <a:spLocks noChangeArrowheads="1"/>
          </p:cNvSpPr>
          <p:nvPr/>
        </p:nvSpPr>
        <p:spPr bwMode="auto">
          <a:xfrm>
            <a:off x="3275856" y="3212976"/>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dirty="0">
                <a:solidFill>
                  <a:schemeClr val="bg1"/>
                </a:solidFill>
              </a:rPr>
              <a:t>RISK MITIGATION</a:t>
            </a:r>
            <a:endParaRPr lang="en-GB" sz="1800" dirty="0">
              <a:solidFill>
                <a:schemeClr val="bg1"/>
              </a:solidFill>
            </a:endParaRPr>
          </a:p>
        </p:txBody>
      </p:sp>
      <p:sp>
        <p:nvSpPr>
          <p:cNvPr id="25610" name="Rectangle 13"/>
          <p:cNvSpPr>
            <a:spLocks noChangeArrowheads="1"/>
          </p:cNvSpPr>
          <p:nvPr/>
        </p:nvSpPr>
        <p:spPr bwMode="auto">
          <a:xfrm>
            <a:off x="468313" y="3213249"/>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a:solidFill>
                  <a:schemeClr val="bg1"/>
                </a:solidFill>
              </a:rPr>
              <a:t>RISK ACCEPTANCE</a:t>
            </a:r>
            <a:endParaRPr lang="en-GB" sz="1800">
              <a:solidFill>
                <a:schemeClr val="bg1"/>
              </a:solidFill>
            </a:endParaRPr>
          </a:p>
        </p:txBody>
      </p:sp>
      <p:sp>
        <p:nvSpPr>
          <p:cNvPr id="25611" name="Rectangle 14"/>
          <p:cNvSpPr>
            <a:spLocks noChangeArrowheads="1"/>
          </p:cNvSpPr>
          <p:nvPr/>
        </p:nvSpPr>
        <p:spPr bwMode="auto">
          <a:xfrm>
            <a:off x="3276600" y="3573612"/>
            <a:ext cx="2590800" cy="647700"/>
          </a:xfrm>
          <a:prstGeom prst="rect">
            <a:avLst/>
          </a:prstGeom>
          <a:noFill/>
          <a:ln w="9525" algn="ctr">
            <a:noFill/>
            <a:miter lim="800000"/>
            <a:headEnd/>
            <a:tailEnd/>
          </a:ln>
          <a:effectLst/>
        </p:spPr>
        <p:txBody>
          <a:bodyPr wrap="none" anchor="ctr"/>
          <a:lstStyle/>
          <a:p>
            <a:endParaRPr lang="en-US"/>
          </a:p>
        </p:txBody>
      </p:sp>
      <p:sp>
        <p:nvSpPr>
          <p:cNvPr id="25612" name="Rectangle 15"/>
          <p:cNvSpPr>
            <a:spLocks noChangeArrowheads="1"/>
          </p:cNvSpPr>
          <p:nvPr/>
        </p:nvSpPr>
        <p:spPr bwMode="auto">
          <a:xfrm>
            <a:off x="2484438" y="4149874"/>
            <a:ext cx="4319587"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a:solidFill>
                  <a:schemeClr val="bg1"/>
                </a:solidFill>
              </a:rPr>
              <a:t>RESIDUAL RISK &amp; BENEFITS</a:t>
            </a:r>
            <a:endParaRPr lang="en-GB" sz="1800">
              <a:solidFill>
                <a:schemeClr val="bg1"/>
              </a:solidFill>
            </a:endParaRPr>
          </a:p>
        </p:txBody>
      </p:sp>
      <p:sp>
        <p:nvSpPr>
          <p:cNvPr id="25613" name="Rectangle 16"/>
          <p:cNvSpPr>
            <a:spLocks noChangeArrowheads="1"/>
          </p:cNvSpPr>
          <p:nvPr/>
        </p:nvSpPr>
        <p:spPr bwMode="auto">
          <a:xfrm>
            <a:off x="1403350" y="5084912"/>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dirty="0">
                <a:solidFill>
                  <a:schemeClr val="bg1"/>
                </a:solidFill>
              </a:rPr>
              <a:t>RISK ACCEPTANCE</a:t>
            </a:r>
            <a:endParaRPr lang="en-GB" sz="1800" dirty="0">
              <a:solidFill>
                <a:schemeClr val="bg1"/>
              </a:solidFill>
            </a:endParaRPr>
          </a:p>
        </p:txBody>
      </p:sp>
      <p:sp>
        <p:nvSpPr>
          <p:cNvPr id="25614" name="Rectangle 17"/>
          <p:cNvSpPr>
            <a:spLocks noChangeArrowheads="1"/>
          </p:cNvSpPr>
          <p:nvPr/>
        </p:nvSpPr>
        <p:spPr bwMode="auto">
          <a:xfrm>
            <a:off x="4716016" y="5084912"/>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dirty="0">
                <a:solidFill>
                  <a:schemeClr val="bg1"/>
                </a:solidFill>
              </a:rPr>
              <a:t>RISK AVOIDANCE</a:t>
            </a:r>
            <a:endParaRPr lang="en-GB" sz="1800" dirty="0">
              <a:solidFill>
                <a:schemeClr val="bg1"/>
              </a:solidFill>
            </a:endParaRPr>
          </a:p>
        </p:txBody>
      </p:sp>
      <p:sp>
        <p:nvSpPr>
          <p:cNvPr id="25615" name="Line 18"/>
          <p:cNvSpPr>
            <a:spLocks noChangeShapeType="1"/>
          </p:cNvSpPr>
          <p:nvPr/>
        </p:nvSpPr>
        <p:spPr bwMode="auto">
          <a:xfrm>
            <a:off x="1692275" y="2925912"/>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5616" name="Line 19"/>
          <p:cNvSpPr>
            <a:spLocks noChangeShapeType="1"/>
          </p:cNvSpPr>
          <p:nvPr/>
        </p:nvSpPr>
        <p:spPr bwMode="auto">
          <a:xfrm>
            <a:off x="4572000" y="4292600"/>
            <a:ext cx="0" cy="288925"/>
          </a:xfrm>
          <a:prstGeom prst="line">
            <a:avLst/>
          </a:prstGeom>
          <a:noFill/>
          <a:ln w="9525">
            <a:solidFill>
              <a:schemeClr val="accent2"/>
            </a:solidFill>
            <a:round/>
            <a:headEnd/>
            <a:tailEnd type="triangle" w="med" len="med"/>
          </a:ln>
          <a:effectLst/>
        </p:spPr>
        <p:txBody>
          <a:bodyPr anchor="ctr"/>
          <a:lstStyle/>
          <a:p>
            <a:endParaRPr lang="en-GB"/>
          </a:p>
        </p:txBody>
      </p:sp>
      <p:sp>
        <p:nvSpPr>
          <p:cNvPr id="25617" name="Line 20"/>
          <p:cNvSpPr>
            <a:spLocks noChangeShapeType="1"/>
          </p:cNvSpPr>
          <p:nvPr/>
        </p:nvSpPr>
        <p:spPr bwMode="auto">
          <a:xfrm>
            <a:off x="7451725" y="2925912"/>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5618" name="Line 21"/>
          <p:cNvSpPr>
            <a:spLocks noChangeShapeType="1"/>
          </p:cNvSpPr>
          <p:nvPr/>
        </p:nvSpPr>
        <p:spPr bwMode="auto">
          <a:xfrm>
            <a:off x="4572000" y="2924944"/>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5619" name="Line 22"/>
          <p:cNvSpPr>
            <a:spLocks noChangeShapeType="1"/>
          </p:cNvSpPr>
          <p:nvPr/>
        </p:nvSpPr>
        <p:spPr bwMode="auto">
          <a:xfrm>
            <a:off x="5508625" y="5229225"/>
            <a:ext cx="0" cy="288925"/>
          </a:xfrm>
          <a:prstGeom prst="line">
            <a:avLst/>
          </a:prstGeom>
          <a:noFill/>
          <a:ln w="9525">
            <a:solidFill>
              <a:schemeClr val="accent2"/>
            </a:solidFill>
            <a:round/>
            <a:headEnd/>
            <a:tailEnd type="triangle" w="med" len="med"/>
          </a:ln>
          <a:effectLst/>
        </p:spPr>
        <p:txBody>
          <a:bodyPr anchor="ctr"/>
          <a:lstStyle/>
          <a:p>
            <a:endParaRPr lang="en-GB"/>
          </a:p>
        </p:txBody>
      </p:sp>
      <p:sp>
        <p:nvSpPr>
          <p:cNvPr id="25620" name="Line 23"/>
          <p:cNvSpPr>
            <a:spLocks noChangeShapeType="1"/>
          </p:cNvSpPr>
          <p:nvPr/>
        </p:nvSpPr>
        <p:spPr bwMode="auto">
          <a:xfrm>
            <a:off x="3635375" y="5229225"/>
            <a:ext cx="0" cy="288925"/>
          </a:xfrm>
          <a:prstGeom prst="line">
            <a:avLst/>
          </a:prstGeom>
          <a:noFill/>
          <a:ln w="9525">
            <a:solidFill>
              <a:schemeClr val="accent2"/>
            </a:solidFill>
            <a:round/>
            <a:headEnd/>
            <a:tailEnd type="triangle" w="med" len="med"/>
          </a:ln>
          <a:effectLst/>
        </p:spPr>
        <p:txBody>
          <a:bodyPr anchor="ctr"/>
          <a:lstStyle/>
          <a:p>
            <a:endParaRPr lang="en-GB"/>
          </a:p>
        </p:txBody>
      </p:sp>
      <p:sp>
        <p:nvSpPr>
          <p:cNvPr id="25621" name="Rectangle 25"/>
          <p:cNvSpPr>
            <a:spLocks noChangeArrowheads="1"/>
          </p:cNvSpPr>
          <p:nvPr/>
        </p:nvSpPr>
        <p:spPr bwMode="auto">
          <a:xfrm>
            <a:off x="468313" y="2636987"/>
            <a:ext cx="4032250" cy="576262"/>
          </a:xfrm>
          <a:prstGeom prst="rect">
            <a:avLst/>
          </a:prstGeom>
          <a:noFill/>
          <a:ln w="9525" algn="ctr">
            <a:noFill/>
            <a:miter lim="800000"/>
            <a:headEnd/>
            <a:tailEnd/>
          </a:ln>
          <a:effectLst/>
        </p:spPr>
        <p:txBody>
          <a:bodyPr wrap="none" anchor="ctr"/>
          <a:lstStyle/>
          <a:p>
            <a:endParaRPr lang="en-US"/>
          </a:p>
        </p:txBody>
      </p:sp>
      <p:sp>
        <p:nvSpPr>
          <p:cNvPr id="22" name="Rectangle 16"/>
          <p:cNvSpPr>
            <a:spLocks noChangeArrowheads="1"/>
          </p:cNvSpPr>
          <p:nvPr/>
        </p:nvSpPr>
        <p:spPr bwMode="auto">
          <a:xfrm>
            <a:off x="1403648" y="5949280"/>
            <a:ext cx="2663825" cy="647700"/>
          </a:xfrm>
          <a:prstGeom prst="rect">
            <a:avLst/>
          </a:prstGeom>
          <a:solidFill>
            <a:srgbClr val="2D5EC1"/>
          </a:solidFill>
          <a:ln w="9525" algn="ctr">
            <a:solidFill>
              <a:srgbClr val="2D5EC1"/>
            </a:solidFill>
            <a:miter lim="800000"/>
            <a:headEnd/>
            <a:tailEnd/>
          </a:ln>
          <a:effectLst/>
        </p:spPr>
        <p:txBody>
          <a:bodyPr wrap="none" anchor="ctr"/>
          <a:lstStyle/>
          <a:p>
            <a:pPr marL="3175" algn="ctr"/>
            <a:r>
              <a:rPr lang="fr-BE" sz="1800" dirty="0">
                <a:solidFill>
                  <a:schemeClr val="bg1"/>
                </a:solidFill>
              </a:rPr>
              <a:t>RISK </a:t>
            </a:r>
            <a:r>
              <a:rPr lang="fr-BE" sz="1800" dirty="0" smtClean="0">
                <a:solidFill>
                  <a:schemeClr val="bg1"/>
                </a:solidFill>
              </a:rPr>
              <a:t>MONITORNG</a:t>
            </a:r>
            <a:endParaRPr lang="en-GB" sz="1800" dirty="0">
              <a:solidFill>
                <a:schemeClr val="bg1"/>
              </a:solidFill>
            </a:endParaRPr>
          </a:p>
        </p:txBody>
      </p:sp>
      <p:sp>
        <p:nvSpPr>
          <p:cNvPr id="23" name="Line 21"/>
          <p:cNvSpPr>
            <a:spLocks noChangeShapeType="1"/>
          </p:cNvSpPr>
          <p:nvPr/>
        </p:nvSpPr>
        <p:spPr bwMode="auto">
          <a:xfrm>
            <a:off x="4572000" y="3861048"/>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4" name="Line 21"/>
          <p:cNvSpPr>
            <a:spLocks noChangeShapeType="1"/>
          </p:cNvSpPr>
          <p:nvPr/>
        </p:nvSpPr>
        <p:spPr bwMode="auto">
          <a:xfrm>
            <a:off x="2843808" y="4797152"/>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5" name="Line 21"/>
          <p:cNvSpPr>
            <a:spLocks noChangeShapeType="1"/>
          </p:cNvSpPr>
          <p:nvPr/>
        </p:nvSpPr>
        <p:spPr bwMode="auto">
          <a:xfrm>
            <a:off x="6012160" y="4797152"/>
            <a:ext cx="0" cy="288925"/>
          </a:xfrm>
          <a:prstGeom prst="line">
            <a:avLst/>
          </a:prstGeom>
          <a:noFill/>
          <a:ln w="38100">
            <a:solidFill>
              <a:schemeClr val="accent2"/>
            </a:solidFill>
            <a:round/>
            <a:headEnd/>
            <a:tailEnd type="triangle" w="med" len="med"/>
          </a:ln>
          <a:effectLst/>
        </p:spPr>
        <p:txBody>
          <a:bodyPr anchor="ctr"/>
          <a:lstStyle/>
          <a:p>
            <a:endParaRPr lang="en-GB"/>
          </a:p>
        </p:txBody>
      </p:sp>
      <p:sp>
        <p:nvSpPr>
          <p:cNvPr id="26" name="Line 21"/>
          <p:cNvSpPr>
            <a:spLocks noChangeShapeType="1"/>
          </p:cNvSpPr>
          <p:nvPr/>
        </p:nvSpPr>
        <p:spPr bwMode="auto">
          <a:xfrm>
            <a:off x="2843808" y="5733256"/>
            <a:ext cx="0" cy="288925"/>
          </a:xfrm>
          <a:prstGeom prst="line">
            <a:avLst/>
          </a:prstGeom>
          <a:noFill/>
          <a:ln w="38100">
            <a:solidFill>
              <a:schemeClr val="accent2"/>
            </a:solidFill>
            <a:round/>
            <a:headEnd/>
            <a:tailEnd type="triangle" w="med" len="med"/>
          </a:ln>
          <a:effectLst/>
        </p:spPr>
        <p:txBody>
          <a:bodyPr anchor="ct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Objectifs du Cadre de Gestion du Risque (CGR)</a:t>
            </a:r>
            <a:endParaRPr lang="fr-FR" noProof="0" dirty="0"/>
          </a:p>
        </p:txBody>
      </p:sp>
      <p:sp>
        <p:nvSpPr>
          <p:cNvPr id="3" name="Content Placeholder 2"/>
          <p:cNvSpPr>
            <a:spLocks noGrp="1"/>
          </p:cNvSpPr>
          <p:nvPr>
            <p:ph idx="1"/>
          </p:nvPr>
        </p:nvSpPr>
        <p:spPr>
          <a:xfrm>
            <a:off x="457200" y="2000240"/>
            <a:ext cx="8229600" cy="4453096"/>
          </a:xfrm>
        </p:spPr>
        <p:txBody>
          <a:bodyPr/>
          <a:lstStyle/>
          <a:p>
            <a:pPr>
              <a:buNone/>
            </a:pPr>
            <a:r>
              <a:rPr lang="fr-FR" sz="1800" i="0" noProof="0" dirty="0" smtClean="0"/>
              <a:t>	</a:t>
            </a:r>
          </a:p>
          <a:p>
            <a:pPr>
              <a:buNone/>
            </a:pPr>
            <a:r>
              <a:rPr lang="fr-FR" sz="1800" i="0" noProof="0" dirty="0" smtClean="0"/>
              <a:t>	Le CGR est un outil </a:t>
            </a:r>
            <a:r>
              <a:rPr lang="fr-FR" sz="1800" b="1" i="0" noProof="0" dirty="0" smtClean="0"/>
              <a:t>interne</a:t>
            </a:r>
            <a:r>
              <a:rPr lang="fr-FR" sz="1800" i="0" noProof="0" dirty="0" smtClean="0"/>
              <a:t> (le risque n’est pas évalué conjointement avec le partenaire)</a:t>
            </a:r>
          </a:p>
          <a:p>
            <a:pPr>
              <a:buNone/>
            </a:pPr>
            <a:endParaRPr lang="fr-FR" sz="1000" b="0" i="0" noProof="0" dirty="0" smtClean="0"/>
          </a:p>
          <a:p>
            <a:pPr>
              <a:buNone/>
            </a:pPr>
            <a:r>
              <a:rPr lang="fr-FR" sz="1800" b="1" i="0" noProof="0" dirty="0" smtClean="0">
                <a:solidFill>
                  <a:srgbClr val="00B050"/>
                </a:solidFill>
              </a:rPr>
              <a:t>	Visant à: </a:t>
            </a:r>
          </a:p>
          <a:p>
            <a:pPr>
              <a:buClrTx/>
              <a:buFont typeface="Wingdings" pitchFamily="2" charset="2"/>
              <a:buChar char="§"/>
            </a:pPr>
            <a:r>
              <a:rPr lang="fr-FR" sz="1800" i="0" noProof="0" dirty="0" smtClean="0"/>
              <a:t>Établir une méthode structurée, fondée principalement sur des évaluations existantes, d’identification des risques liés à l’AB.</a:t>
            </a:r>
          </a:p>
          <a:p>
            <a:pPr>
              <a:buClrTx/>
              <a:buFont typeface="Wingdings" pitchFamily="2" charset="2"/>
              <a:buChar char="§"/>
            </a:pPr>
            <a:r>
              <a:rPr lang="fr-FR" sz="1800" i="0" noProof="0" dirty="0" smtClean="0"/>
              <a:t>S’assurer que ces risques sont gérés conformément aux lignes directrices de la Commission relatives à la gestion du risque (2010)</a:t>
            </a:r>
          </a:p>
          <a:p>
            <a:pPr>
              <a:buClrTx/>
              <a:buFont typeface="Wingdings" pitchFamily="2" charset="2"/>
              <a:buChar char="§"/>
            </a:pPr>
            <a:endParaRPr lang="fr-FR" sz="1000" b="1" i="0" noProof="0" dirty="0" smtClean="0">
              <a:solidFill>
                <a:srgbClr val="00B050"/>
              </a:solidFill>
            </a:endParaRPr>
          </a:p>
          <a:p>
            <a:pPr>
              <a:buClrTx/>
              <a:buNone/>
            </a:pPr>
            <a:r>
              <a:rPr lang="fr-FR" sz="1800" b="1" i="0" noProof="0" dirty="0" smtClean="0">
                <a:solidFill>
                  <a:srgbClr val="00B050"/>
                </a:solidFill>
              </a:rPr>
              <a:t>	Permettant</a:t>
            </a:r>
            <a:r>
              <a:rPr lang="fr-FR" sz="1800" i="0" noProof="0" dirty="0" smtClean="0"/>
              <a:t>:</a:t>
            </a:r>
          </a:p>
          <a:p>
            <a:pPr>
              <a:buClrTx/>
              <a:buFont typeface="Wingdings" pitchFamily="2" charset="2"/>
              <a:buChar char="§"/>
            </a:pPr>
            <a:r>
              <a:rPr lang="fr-FR" sz="1800" i="0" noProof="0" dirty="0" smtClean="0"/>
              <a:t>D’éclairer le dialogue politique</a:t>
            </a:r>
          </a:p>
          <a:p>
            <a:pPr>
              <a:buClrTx/>
              <a:buFont typeface="Wingdings" pitchFamily="2" charset="2"/>
              <a:buChar char="§"/>
            </a:pPr>
            <a:r>
              <a:rPr lang="fr-FR" sz="1800" i="0" noProof="0" dirty="0" smtClean="0"/>
              <a:t>De comparer les risques avec les coûts de non intervention lors de la décision de recourir à l’AB</a:t>
            </a:r>
          </a:p>
          <a:p>
            <a:pPr>
              <a:buNone/>
            </a:pP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4</a:t>
            </a:fld>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Principales fonctions du CGR</a:t>
            </a:r>
            <a:endParaRPr lang="fr-FR" noProof="0" dirty="0"/>
          </a:p>
        </p:txBody>
      </p:sp>
      <p:sp>
        <p:nvSpPr>
          <p:cNvPr id="3" name="Content Placeholder 2"/>
          <p:cNvSpPr>
            <a:spLocks noGrp="1"/>
          </p:cNvSpPr>
          <p:nvPr>
            <p:ph idx="1"/>
          </p:nvPr>
        </p:nvSpPr>
        <p:spPr>
          <a:xfrm>
            <a:off x="457200" y="2000240"/>
            <a:ext cx="8229600" cy="4214841"/>
          </a:xfrm>
        </p:spPr>
        <p:txBody>
          <a:bodyPr/>
          <a:lstStyle/>
          <a:p>
            <a:pPr>
              <a:buNone/>
            </a:pPr>
            <a:r>
              <a:rPr lang="fr-FR" sz="1800" b="1" i="0" noProof="0" dirty="0" smtClean="0">
                <a:solidFill>
                  <a:srgbClr val="00B050"/>
                </a:solidFill>
              </a:rPr>
              <a:t>	</a:t>
            </a:r>
            <a:r>
              <a:rPr lang="fr-FR" sz="1800" b="1" i="0" noProof="0" dirty="0" smtClean="0">
                <a:solidFill>
                  <a:srgbClr val="00B050"/>
                </a:solidFill>
              </a:rPr>
              <a:t>Offrir </a:t>
            </a:r>
            <a:r>
              <a:rPr lang="fr-FR" sz="1800" b="1" i="0" noProof="0" dirty="0" smtClean="0">
                <a:solidFill>
                  <a:srgbClr val="00B050"/>
                </a:solidFill>
              </a:rPr>
              <a:t>des bases pour le processus de prise de décision en</a:t>
            </a:r>
            <a:r>
              <a:rPr lang="fr-FR" sz="1800" i="0" noProof="0" dirty="0" smtClean="0"/>
              <a:t>:</a:t>
            </a:r>
          </a:p>
          <a:p>
            <a:pPr>
              <a:buNone/>
            </a:pPr>
            <a:endParaRPr lang="fr-FR" sz="1000" i="0" noProof="0" dirty="0" smtClean="0"/>
          </a:p>
          <a:p>
            <a:pPr>
              <a:spcBef>
                <a:spcPts val="1200"/>
              </a:spcBef>
              <a:buClrTx/>
              <a:buFont typeface="+mj-lt"/>
              <a:buAutoNum type="arabicPeriod"/>
            </a:pPr>
            <a:r>
              <a:rPr lang="fr-FR" sz="1800" i="0" noProof="0" dirty="0" smtClean="0"/>
              <a:t>Identifiant les risques spécifiques liés aux </a:t>
            </a:r>
            <a:r>
              <a:rPr lang="fr-FR" sz="1800" b="1" i="0" noProof="0" dirty="0" smtClean="0"/>
              <a:t>objectifs généraux </a:t>
            </a:r>
            <a:r>
              <a:rPr lang="fr-FR" sz="1800" i="0" noProof="0" dirty="0" smtClean="0"/>
              <a:t>de l’AB conduisant à une décision sur le </a:t>
            </a:r>
            <a:r>
              <a:rPr lang="fr-FR" sz="1800" b="1" i="0" noProof="0" dirty="0" smtClean="0"/>
              <a:t>niveau de risque</a:t>
            </a:r>
          </a:p>
          <a:p>
            <a:pPr>
              <a:spcBef>
                <a:spcPts val="1200"/>
              </a:spcBef>
              <a:buClrTx/>
              <a:buFont typeface="+mj-lt"/>
              <a:buAutoNum type="arabicPeriod"/>
            </a:pPr>
            <a:r>
              <a:rPr lang="fr-FR" sz="1800" i="0" noProof="0" dirty="0" smtClean="0"/>
              <a:t>Identifiant les </a:t>
            </a:r>
            <a:r>
              <a:rPr lang="fr-FR" sz="1800" b="1" i="0" noProof="0" dirty="0" smtClean="0"/>
              <a:t>mesures d’atténuation </a:t>
            </a:r>
            <a:r>
              <a:rPr lang="fr-FR" sz="1800" i="0" noProof="0" dirty="0" smtClean="0"/>
              <a:t>et </a:t>
            </a:r>
            <a:r>
              <a:rPr lang="fr-FR" sz="1800" b="1" i="0" noProof="0" dirty="0" smtClean="0"/>
              <a:t>les réactions au risque (stratégie de risque)	</a:t>
            </a:r>
          </a:p>
          <a:p>
            <a:pPr>
              <a:spcBef>
                <a:spcPts val="1200"/>
              </a:spcBef>
              <a:buClrTx/>
              <a:buFont typeface="+mj-lt"/>
              <a:buAutoNum type="arabicPeriod"/>
            </a:pPr>
            <a:r>
              <a:rPr lang="fr-FR" sz="1800" i="0" noProof="0" dirty="0" smtClean="0"/>
              <a:t>Éclairant le dialogue sur les politiques et le dialogue politique</a:t>
            </a:r>
          </a:p>
          <a:p>
            <a:pPr>
              <a:spcBef>
                <a:spcPts val="1200"/>
              </a:spcBef>
              <a:buClrTx/>
              <a:buFont typeface="+mj-lt"/>
              <a:buAutoNum type="arabicPeriod"/>
            </a:pPr>
            <a:r>
              <a:rPr lang="fr-FR" sz="1800" b="1" i="0" noProof="0" dirty="0" smtClean="0"/>
              <a:t>Suivant</a:t>
            </a:r>
            <a:r>
              <a:rPr lang="fr-FR" sz="1800" i="0" noProof="0" dirty="0" smtClean="0"/>
              <a:t> le risque identifié et les mesures d’atténuation </a:t>
            </a:r>
            <a:r>
              <a:rPr lang="fr-FR" sz="1800" b="1" i="0" noProof="0" dirty="0" smtClean="0"/>
              <a:t>durant la mise en œuvre</a:t>
            </a:r>
          </a:p>
          <a:p>
            <a:pPr>
              <a:spcBef>
                <a:spcPts val="1200"/>
              </a:spcBef>
              <a:buClrTx/>
              <a:buFont typeface="+mj-lt"/>
              <a:buAutoNum type="arabicPeriod"/>
            </a:pPr>
            <a:r>
              <a:rPr lang="fr-FR" sz="1800" i="0" noProof="0" dirty="0" smtClean="0"/>
              <a:t>Identifiant le cadre permettant de réagir </a:t>
            </a:r>
            <a:r>
              <a:rPr lang="fr-FR" sz="1800" i="0" dirty="0" smtClean="0"/>
              <a:t>à une détérioration immédiate de la</a:t>
            </a:r>
            <a:r>
              <a:rPr lang="fr-FR" sz="1800" i="0" noProof="0" dirty="0" smtClean="0"/>
              <a:t> situation dans un pays partenaire</a:t>
            </a:r>
          </a:p>
          <a:p>
            <a:pPr>
              <a:buClrTx/>
              <a:buNone/>
            </a:pPr>
            <a:endParaRPr lang="fr-FR" sz="1800" i="0" noProof="0" dirty="0" smtClean="0"/>
          </a:p>
          <a:p>
            <a:pPr>
              <a:buFont typeface="+mj-lt"/>
              <a:buAutoNum type="arabicPeriod"/>
            </a:pPr>
            <a:endParaRPr lang="fr-FR" sz="1800" i="0" noProof="0" dirty="0" smtClean="0"/>
          </a:p>
          <a:p>
            <a:pPr>
              <a:buNone/>
            </a:pPr>
            <a:endParaRPr lang="fr-FR" sz="1800" b="0" i="0" noProof="0" dirty="0" smtClean="0"/>
          </a:p>
          <a:p>
            <a:pPr>
              <a:buNone/>
            </a:pPr>
            <a:r>
              <a:rPr lang="fr-FR" sz="1800" i="0" noProof="0" dirty="0" smtClean="0"/>
              <a:t>	</a:t>
            </a:r>
            <a:endParaRPr lang="fr-FR" sz="1800" b="0" i="0" noProof="0" dirty="0" smtClean="0"/>
          </a:p>
        </p:txBody>
      </p:sp>
      <p:sp>
        <p:nvSpPr>
          <p:cNvPr id="5" name="Slide Number Placeholder 4"/>
          <p:cNvSpPr>
            <a:spLocks noGrp="1"/>
          </p:cNvSpPr>
          <p:nvPr>
            <p:ph type="sldNum" sz="quarter" idx="12"/>
          </p:nvPr>
        </p:nvSpPr>
        <p:spPr/>
        <p:txBody>
          <a:bodyPr/>
          <a:lstStyle/>
          <a:p>
            <a:fld id="{37B83C0C-BC65-4367-9B8A-060D4801009D}" type="slidenum">
              <a:rPr lang="en-GB" smtClean="0"/>
              <a:pPr/>
              <a:t>5</a:t>
            </a:fld>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571504"/>
          </a:xfrm>
        </p:spPr>
        <p:txBody>
          <a:bodyPr/>
          <a:lstStyle/>
          <a:p>
            <a:r>
              <a:rPr lang="fr-FR" noProof="0" dirty="0" smtClean="0"/>
              <a:t>Processus RMF : étapes clés </a:t>
            </a:r>
            <a:endParaRPr lang="fr-FR" noProof="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6</a:t>
            </a:fld>
            <a:endParaRPr lang="en-GB" dirty="0"/>
          </a:p>
        </p:txBody>
      </p:sp>
      <p:sp>
        <p:nvSpPr>
          <p:cNvPr id="11" name="AutoShape 3"/>
          <p:cNvSpPr>
            <a:spLocks noChangeArrowheads="1"/>
          </p:cNvSpPr>
          <p:nvPr/>
        </p:nvSpPr>
        <p:spPr bwMode="auto">
          <a:xfrm>
            <a:off x="42859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Évaluation du risque</a:t>
            </a:r>
          </a:p>
          <a:p>
            <a:pPr algn="ctr" eaLnBrk="0" hangingPunct="0"/>
            <a:r>
              <a:rPr lang="en-GB" sz="1600" dirty="0" smtClean="0">
                <a:solidFill>
                  <a:srgbClr val="C00000"/>
                </a:solidFill>
              </a:rPr>
              <a:t>Portant sur les </a:t>
            </a:r>
            <a:r>
              <a:rPr lang="en-GB" sz="1600" u="sng" dirty="0" smtClean="0">
                <a:solidFill>
                  <a:srgbClr val="C00000"/>
                </a:solidFill>
              </a:rPr>
              <a:t>objectifs généraux</a:t>
            </a:r>
          </a:p>
        </p:txBody>
      </p:sp>
      <p:sp>
        <p:nvSpPr>
          <p:cNvPr id="12" name="AutoShape 3"/>
          <p:cNvSpPr>
            <a:spLocks noChangeArrowheads="1"/>
          </p:cNvSpPr>
          <p:nvPr/>
        </p:nvSpPr>
        <p:spPr bwMode="auto">
          <a:xfrm>
            <a:off x="328611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Réponse au risque et atténuation</a:t>
            </a:r>
          </a:p>
        </p:txBody>
      </p:sp>
      <p:sp>
        <p:nvSpPr>
          <p:cNvPr id="13" name="AutoShape 3"/>
          <p:cNvSpPr>
            <a:spLocks noChangeArrowheads="1"/>
          </p:cNvSpPr>
          <p:nvPr/>
        </p:nvSpPr>
        <p:spPr bwMode="auto">
          <a:xfrm>
            <a:off x="6143636" y="2786058"/>
            <a:ext cx="2743200" cy="2071702"/>
          </a:xfrm>
          <a:prstGeom prst="homePlate">
            <a:avLst>
              <a:gd name="adj" fmla="val 48995"/>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38100">
            <a:solidFill>
              <a:srgbClr val="3E6FD2"/>
            </a:solidFill>
            <a:miter lim="800000"/>
            <a:headEnd/>
            <a:tailEnd/>
          </a:ln>
          <a:effectLst>
            <a:innerShdw blurRad="63500" dist="50800" dir="18900000">
              <a:srgbClr val="3166CF">
                <a:alpha val="50000"/>
              </a:srgbClr>
            </a:innerShdw>
          </a:effectLst>
        </p:spPr>
        <p:txBody>
          <a:bodyPr anchor="ctr"/>
          <a:lstStyle/>
          <a:p>
            <a:pPr algn="ctr" eaLnBrk="0" hangingPunct="0"/>
            <a:r>
              <a:rPr lang="en-GB" sz="1600" b="1" dirty="0" smtClean="0">
                <a:solidFill>
                  <a:srgbClr val="C00000"/>
                </a:solidFill>
              </a:rPr>
              <a:t>Suivi du risque et rapports à cet effet</a:t>
            </a:r>
            <a:endParaRPr lang="en-GB" sz="1600" b="1" dirty="0">
              <a:solidFill>
                <a:srgbClr val="C00000"/>
              </a:solidFill>
            </a:endParaRPr>
          </a:p>
        </p:txBody>
      </p:sp>
      <p:sp>
        <p:nvSpPr>
          <p:cNvPr id="14" name="TextBox 13"/>
          <p:cNvSpPr txBox="1"/>
          <p:nvPr/>
        </p:nvSpPr>
        <p:spPr>
          <a:xfrm>
            <a:off x="357158" y="5223703"/>
            <a:ext cx="2500330" cy="1231106"/>
          </a:xfrm>
          <a:prstGeom prst="rect">
            <a:avLst/>
          </a:prstGeom>
          <a:noFill/>
        </p:spPr>
        <p:txBody>
          <a:bodyPr wrap="square" rtlCol="0">
            <a:spAutoFit/>
          </a:bodyPr>
          <a:lstStyle/>
          <a:p>
            <a:r>
              <a:rPr lang="en-GB" sz="1400" dirty="0" smtClean="0"/>
              <a:t>NB: les risques sont évalués en fonction des objectifs généraux   </a:t>
            </a:r>
          </a:p>
          <a:p>
            <a:r>
              <a:rPr lang="en-GB" sz="1800" b="1" dirty="0" smtClean="0">
                <a:sym typeface="Wingdings" pitchFamily="2" charset="2"/>
              </a:rPr>
              <a:t></a:t>
            </a:r>
            <a:r>
              <a:rPr lang="en-GB" sz="1400" dirty="0" smtClean="0">
                <a:sym typeface="Wingdings" pitchFamily="2" charset="2"/>
              </a:rPr>
              <a:t> Une</a:t>
            </a:r>
            <a:r>
              <a:rPr lang="en-GB" sz="1400" dirty="0" smtClean="0"/>
              <a:t> </a:t>
            </a:r>
            <a:r>
              <a:rPr lang="fr-FR" sz="1400" dirty="0" smtClean="0"/>
              <a:t>évaluation</a:t>
            </a:r>
            <a:r>
              <a:rPr lang="en-GB" sz="1400" dirty="0" smtClean="0"/>
              <a:t> pour tous les contrats</a:t>
            </a:r>
            <a:endParaRPr lang="en-GB"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3"/>
          <p:cNvSpPr>
            <a:spLocks noGrp="1"/>
          </p:cNvSpPr>
          <p:nvPr>
            <p:ph type="sldNum" sz="quarter" idx="10"/>
          </p:nvPr>
        </p:nvSpPr>
        <p:spPr>
          <a:xfrm>
            <a:off x="7010400" y="6381750"/>
            <a:ext cx="2133600" cy="476250"/>
          </a:xfrm>
        </p:spPr>
        <p:txBody>
          <a:bodyPr/>
          <a:lstStyle/>
          <a:p>
            <a:pPr algn="r"/>
            <a:fld id="{087591E9-5185-45E7-BAB6-F716E354F02A}" type="slidenum">
              <a:rPr lang="en-GB"/>
              <a:pPr algn="r"/>
              <a:t>7</a:t>
            </a:fld>
            <a:endParaRPr lang="en-GB" dirty="0"/>
          </a:p>
          <a:p>
            <a:pPr algn="r"/>
            <a:endParaRPr lang="fr-BE" sz="900" dirty="0"/>
          </a:p>
          <a:p>
            <a:pPr algn="r"/>
            <a:endParaRPr lang="fr-BE" sz="900" dirty="0"/>
          </a:p>
          <a:p>
            <a:pPr algn="r"/>
            <a:endParaRPr lang="fr-BE" sz="900" dirty="0"/>
          </a:p>
          <a:p>
            <a:pPr algn="r"/>
            <a:endParaRPr lang="fr-BE" sz="900" dirty="0"/>
          </a:p>
          <a:p>
            <a:pPr algn="r"/>
            <a:endParaRPr lang="fr-BE" sz="900" dirty="0"/>
          </a:p>
          <a:p>
            <a:pPr algn="r"/>
            <a:endParaRPr lang="fr-BE" sz="900" dirty="0"/>
          </a:p>
          <a:p>
            <a:pPr algn="r"/>
            <a:endParaRPr lang="fr-BE" sz="900" dirty="0"/>
          </a:p>
          <a:p>
            <a:pPr algn="r"/>
            <a:endParaRPr lang="fr-BE" sz="900" dirty="0"/>
          </a:p>
          <a:p>
            <a:pPr algn="r"/>
            <a:endParaRPr lang="en-GB" sz="900" dirty="0"/>
          </a:p>
        </p:txBody>
      </p:sp>
      <p:sp>
        <p:nvSpPr>
          <p:cNvPr id="339970" name="Rectangle 2"/>
          <p:cNvSpPr>
            <a:spLocks noGrp="1" noChangeArrowheads="1"/>
          </p:cNvSpPr>
          <p:nvPr>
            <p:ph type="title"/>
          </p:nvPr>
        </p:nvSpPr>
        <p:spPr>
          <a:xfrm>
            <a:off x="395536" y="908720"/>
            <a:ext cx="8229600" cy="936625"/>
          </a:xfrm>
        </p:spPr>
        <p:txBody>
          <a:bodyPr/>
          <a:lstStyle/>
          <a:p>
            <a:r>
              <a:rPr lang="en-US" dirty="0" smtClean="0"/>
              <a:t>CGR, qui fait quoi?</a:t>
            </a:r>
            <a:endParaRPr lang="en-US" dirty="0"/>
          </a:p>
        </p:txBody>
      </p:sp>
      <p:sp>
        <p:nvSpPr>
          <p:cNvPr id="339983" name="AutoShape 15"/>
          <p:cNvSpPr>
            <a:spLocks noChangeArrowheads="1"/>
          </p:cNvSpPr>
          <p:nvPr/>
        </p:nvSpPr>
        <p:spPr bwMode="auto">
          <a:xfrm>
            <a:off x="183878" y="1700808"/>
            <a:ext cx="2232943" cy="539824"/>
          </a:xfrm>
          <a:prstGeom prst="homePlate">
            <a:avLst>
              <a:gd name="adj" fmla="val 19168"/>
            </a:avLst>
          </a:prstGeom>
          <a:solidFill>
            <a:srgbClr val="3E6FD2"/>
          </a:solidFill>
          <a:ln w="38100">
            <a:solidFill>
              <a:srgbClr val="C00000"/>
            </a:solidFill>
            <a:miter lim="800000"/>
            <a:headEnd/>
            <a:tailEnd/>
          </a:ln>
          <a:effectLst/>
        </p:spPr>
        <p:txBody>
          <a:bodyPr tIns="0" bIns="0" anchor="ctr"/>
          <a:lstStyle/>
          <a:p>
            <a:pPr eaLnBrk="0" hangingPunct="0"/>
            <a:r>
              <a:rPr lang="en-US" sz="1600" dirty="0" err="1" smtClean="0">
                <a:solidFill>
                  <a:schemeClr val="bg1"/>
                </a:solidFill>
              </a:rPr>
              <a:t>Directeur</a:t>
            </a:r>
            <a:r>
              <a:rPr lang="en-US" sz="1600" dirty="0" smtClean="0">
                <a:solidFill>
                  <a:schemeClr val="bg1"/>
                </a:solidFill>
              </a:rPr>
              <a:t> </a:t>
            </a:r>
            <a:r>
              <a:rPr lang="en-US" sz="1600" dirty="0" err="1" smtClean="0">
                <a:solidFill>
                  <a:schemeClr val="bg1"/>
                </a:solidFill>
              </a:rPr>
              <a:t>Général</a:t>
            </a:r>
            <a:r>
              <a:rPr lang="en-US" sz="1600" dirty="0" smtClean="0">
                <a:solidFill>
                  <a:schemeClr val="bg1"/>
                </a:solidFill>
              </a:rPr>
              <a:t> </a:t>
            </a:r>
            <a:endParaRPr lang="en-US" sz="1600" dirty="0" smtClean="0">
              <a:solidFill>
                <a:schemeClr val="bg1"/>
              </a:solidFill>
            </a:endParaRPr>
          </a:p>
          <a:p>
            <a:pPr eaLnBrk="0" hangingPunct="0"/>
            <a:r>
              <a:rPr lang="en-US" sz="1600" b="1" dirty="0" smtClean="0">
                <a:solidFill>
                  <a:schemeClr val="bg1"/>
                </a:solidFill>
              </a:rPr>
              <a:t>DEVCO</a:t>
            </a:r>
            <a:endParaRPr lang="en-US" sz="1600" b="1" dirty="0">
              <a:solidFill>
                <a:schemeClr val="bg1"/>
              </a:solidFill>
            </a:endParaRPr>
          </a:p>
        </p:txBody>
      </p:sp>
      <p:sp>
        <p:nvSpPr>
          <p:cNvPr id="339984" name="Rectangle 16"/>
          <p:cNvSpPr>
            <a:spLocks noChangeArrowheads="1"/>
          </p:cNvSpPr>
          <p:nvPr/>
        </p:nvSpPr>
        <p:spPr bwMode="auto">
          <a:xfrm>
            <a:off x="2493194" y="1700809"/>
            <a:ext cx="6336704" cy="539823"/>
          </a:xfrm>
          <a:prstGeom prst="rect">
            <a:avLst/>
          </a:prstGeom>
          <a:solidFill>
            <a:srgbClr val="99CCFF"/>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a:t>
            </a:r>
            <a:r>
              <a:rPr lang="en-US" sz="1600" dirty="0" err="1" smtClean="0">
                <a:solidFill>
                  <a:srgbClr val="000000"/>
                </a:solidFill>
              </a:rPr>
              <a:t>Responsable</a:t>
            </a:r>
            <a:r>
              <a:rPr lang="en-US" sz="1600" dirty="0" smtClean="0">
                <a:solidFill>
                  <a:srgbClr val="000000"/>
                </a:solidFill>
              </a:rPr>
              <a:t> de la </a:t>
            </a:r>
            <a:r>
              <a:rPr lang="en-US" sz="1600" dirty="0" err="1" smtClean="0">
                <a:solidFill>
                  <a:srgbClr val="000000"/>
                </a:solidFill>
              </a:rPr>
              <a:t>gestion</a:t>
            </a:r>
            <a:r>
              <a:rPr lang="en-US" sz="1600" dirty="0" smtClean="0">
                <a:solidFill>
                  <a:srgbClr val="000000"/>
                </a:solidFill>
              </a:rPr>
              <a:t> des </a:t>
            </a:r>
            <a:r>
              <a:rPr lang="en-US" sz="1600" dirty="0" err="1" smtClean="0">
                <a:solidFill>
                  <a:srgbClr val="000000"/>
                </a:solidFill>
              </a:rPr>
              <a:t>risques</a:t>
            </a:r>
            <a:r>
              <a:rPr lang="en-US" sz="1600" dirty="0" smtClean="0">
                <a:solidFill>
                  <a:srgbClr val="000000"/>
                </a:solidFill>
              </a:rPr>
              <a:t> et de son </a:t>
            </a:r>
            <a:r>
              <a:rPr lang="en-US" sz="1600" dirty="0" err="1" smtClean="0">
                <a:solidFill>
                  <a:srgbClr val="000000"/>
                </a:solidFill>
              </a:rPr>
              <a:t>efficacité</a:t>
            </a:r>
            <a:endParaRPr lang="en-US" sz="1600" b="0" dirty="0">
              <a:solidFill>
                <a:srgbClr val="000000"/>
              </a:solidFill>
            </a:endParaRPr>
          </a:p>
        </p:txBody>
      </p:sp>
      <p:sp>
        <p:nvSpPr>
          <p:cNvPr id="339985" name="AutoShape 17"/>
          <p:cNvSpPr>
            <a:spLocks noChangeArrowheads="1"/>
          </p:cNvSpPr>
          <p:nvPr/>
        </p:nvSpPr>
        <p:spPr bwMode="auto">
          <a:xfrm>
            <a:off x="179512" y="2240632"/>
            <a:ext cx="2236961" cy="576064"/>
          </a:xfrm>
          <a:prstGeom prst="homePlate">
            <a:avLst>
              <a:gd name="adj" fmla="val 19168"/>
            </a:avLst>
          </a:prstGeom>
          <a:solidFill>
            <a:srgbClr val="3E6FD2"/>
          </a:solidFill>
          <a:ln w="38100">
            <a:solidFill>
              <a:srgbClr val="C00000"/>
            </a:solidFill>
            <a:miter lim="800000"/>
            <a:headEnd/>
            <a:tailEnd/>
          </a:ln>
          <a:effectLst/>
        </p:spPr>
        <p:txBody>
          <a:bodyPr tIns="0" bIns="0" anchor="ctr"/>
          <a:lstStyle/>
          <a:p>
            <a:pPr eaLnBrk="0" hangingPunct="0"/>
            <a:r>
              <a:rPr lang="en-US" sz="1600" dirty="0" err="1" smtClean="0">
                <a:solidFill>
                  <a:schemeClr val="bg1"/>
                </a:solidFill>
              </a:rPr>
              <a:t>Directeurs</a:t>
            </a:r>
            <a:r>
              <a:rPr lang="en-US" sz="1600" dirty="0" smtClean="0">
                <a:solidFill>
                  <a:schemeClr val="bg1"/>
                </a:solidFill>
              </a:rPr>
              <a:t> </a:t>
            </a:r>
            <a:r>
              <a:rPr lang="en-US" sz="1600" dirty="0" err="1" smtClean="0">
                <a:solidFill>
                  <a:schemeClr val="bg1"/>
                </a:solidFill>
              </a:rPr>
              <a:t>géographiques</a:t>
            </a:r>
            <a:endParaRPr lang="en-US" sz="1600" dirty="0">
              <a:solidFill>
                <a:schemeClr val="bg1"/>
              </a:solidFill>
            </a:endParaRPr>
          </a:p>
        </p:txBody>
      </p:sp>
      <p:sp>
        <p:nvSpPr>
          <p:cNvPr id="339986" name="Rectangle 18"/>
          <p:cNvSpPr>
            <a:spLocks noChangeArrowheads="1"/>
          </p:cNvSpPr>
          <p:nvPr/>
        </p:nvSpPr>
        <p:spPr bwMode="auto">
          <a:xfrm>
            <a:off x="2493194" y="2240632"/>
            <a:ext cx="6336704" cy="576064"/>
          </a:xfrm>
          <a:prstGeom prst="rect">
            <a:avLst/>
          </a:prstGeom>
          <a:solidFill>
            <a:srgbClr val="99CCFF"/>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a:t>
            </a:r>
            <a:r>
              <a:rPr lang="en-US" sz="1600" dirty="0" err="1" smtClean="0">
                <a:solidFill>
                  <a:srgbClr val="000000"/>
                </a:solidFill>
              </a:rPr>
              <a:t>Responsables</a:t>
            </a:r>
            <a:r>
              <a:rPr lang="en-US" sz="1600" dirty="0" smtClean="0">
                <a:solidFill>
                  <a:srgbClr val="000000"/>
                </a:solidFill>
              </a:rPr>
              <a:t> de la </a:t>
            </a:r>
            <a:r>
              <a:rPr lang="en-US" sz="1600" dirty="0" err="1" smtClean="0">
                <a:solidFill>
                  <a:srgbClr val="000000"/>
                </a:solidFill>
              </a:rPr>
              <a:t>mise</a:t>
            </a:r>
            <a:r>
              <a:rPr lang="en-US" sz="1600" dirty="0" smtClean="0">
                <a:solidFill>
                  <a:srgbClr val="000000"/>
                </a:solidFill>
              </a:rPr>
              <a:t> en oeuvre et du </a:t>
            </a:r>
            <a:r>
              <a:rPr lang="en-US" sz="1600" dirty="0" err="1" smtClean="0">
                <a:solidFill>
                  <a:srgbClr val="000000"/>
                </a:solidFill>
              </a:rPr>
              <a:t>suivi</a:t>
            </a:r>
            <a:r>
              <a:rPr lang="en-US" sz="1600" dirty="0" smtClean="0">
                <a:solidFill>
                  <a:srgbClr val="000000"/>
                </a:solidFill>
              </a:rPr>
              <a:t> de la </a:t>
            </a:r>
            <a:r>
              <a:rPr lang="en-US" sz="1600" dirty="0" err="1" smtClean="0">
                <a:solidFill>
                  <a:srgbClr val="000000"/>
                </a:solidFill>
              </a:rPr>
              <a:t>gestion</a:t>
            </a:r>
            <a:r>
              <a:rPr lang="en-US" sz="1600" dirty="0" smtClean="0">
                <a:solidFill>
                  <a:srgbClr val="000000"/>
                </a:solidFill>
              </a:rPr>
              <a:t> des </a:t>
            </a:r>
            <a:r>
              <a:rPr lang="en-US" sz="1600" dirty="0" err="1" smtClean="0">
                <a:solidFill>
                  <a:srgbClr val="000000"/>
                </a:solidFill>
              </a:rPr>
              <a:t>risques</a:t>
            </a:r>
            <a:r>
              <a:rPr lang="en-US" sz="1600" dirty="0" smtClean="0">
                <a:solidFill>
                  <a:srgbClr val="000000"/>
                </a:solidFill>
              </a:rPr>
              <a:t> </a:t>
            </a:r>
            <a:r>
              <a:rPr lang="en-US" sz="1600" dirty="0" err="1" smtClean="0">
                <a:solidFill>
                  <a:srgbClr val="000000"/>
                </a:solidFill>
              </a:rPr>
              <a:t>dans</a:t>
            </a:r>
            <a:r>
              <a:rPr lang="en-US" sz="1600" dirty="0" smtClean="0">
                <a:solidFill>
                  <a:srgbClr val="000000"/>
                </a:solidFill>
              </a:rPr>
              <a:t> </a:t>
            </a:r>
            <a:r>
              <a:rPr lang="en-US" sz="1600" dirty="0" err="1" smtClean="0">
                <a:solidFill>
                  <a:srgbClr val="000000"/>
                </a:solidFill>
              </a:rPr>
              <a:t>leur</a:t>
            </a:r>
            <a:r>
              <a:rPr lang="en-US" sz="1600" dirty="0" smtClean="0">
                <a:solidFill>
                  <a:srgbClr val="000000"/>
                </a:solidFill>
              </a:rPr>
              <a:t> </a:t>
            </a:r>
            <a:r>
              <a:rPr lang="en-US" sz="1600" dirty="0" err="1" smtClean="0">
                <a:solidFill>
                  <a:srgbClr val="000000"/>
                </a:solidFill>
              </a:rPr>
              <a:t>région</a:t>
            </a:r>
            <a:endParaRPr lang="en-US" sz="1600" b="0" dirty="0">
              <a:solidFill>
                <a:srgbClr val="000000"/>
              </a:solidFill>
            </a:endParaRPr>
          </a:p>
        </p:txBody>
      </p:sp>
      <p:sp>
        <p:nvSpPr>
          <p:cNvPr id="339987" name="AutoShape 19"/>
          <p:cNvSpPr>
            <a:spLocks noChangeArrowheads="1"/>
          </p:cNvSpPr>
          <p:nvPr/>
        </p:nvSpPr>
        <p:spPr bwMode="auto">
          <a:xfrm>
            <a:off x="179513" y="4112840"/>
            <a:ext cx="2186844" cy="576064"/>
          </a:xfrm>
          <a:prstGeom prst="homePlate">
            <a:avLst>
              <a:gd name="adj" fmla="val 19168"/>
            </a:avLst>
          </a:prstGeom>
          <a:solidFill>
            <a:srgbClr val="92D050"/>
          </a:solidFill>
          <a:ln w="38100">
            <a:solidFill>
              <a:srgbClr val="C00000"/>
            </a:solidFill>
            <a:miter lim="800000"/>
            <a:headEnd/>
            <a:tailEnd/>
          </a:ln>
          <a:effectLst/>
        </p:spPr>
        <p:txBody>
          <a:bodyPr tIns="0" bIns="0" anchor="ctr"/>
          <a:lstStyle/>
          <a:p>
            <a:pPr eaLnBrk="0" hangingPunct="0"/>
            <a:r>
              <a:rPr lang="en-US" sz="1600" b="1" dirty="0" smtClean="0">
                <a:solidFill>
                  <a:schemeClr val="bg1"/>
                </a:solidFill>
              </a:rPr>
              <a:t>EEAS</a:t>
            </a:r>
            <a:endParaRPr lang="en-US" sz="1600" b="1" dirty="0">
              <a:solidFill>
                <a:schemeClr val="bg1"/>
              </a:solidFill>
            </a:endParaRPr>
          </a:p>
        </p:txBody>
      </p:sp>
      <p:sp>
        <p:nvSpPr>
          <p:cNvPr id="339988" name="Rectangle 20"/>
          <p:cNvSpPr>
            <a:spLocks noChangeArrowheads="1"/>
          </p:cNvSpPr>
          <p:nvPr/>
        </p:nvSpPr>
        <p:spPr bwMode="auto">
          <a:xfrm>
            <a:off x="2483768" y="4112840"/>
            <a:ext cx="6346825" cy="576064"/>
          </a:xfrm>
          <a:prstGeom prst="rect">
            <a:avLst/>
          </a:prstGeom>
          <a:solidFill>
            <a:srgbClr val="92D050">
              <a:alpha val="55000"/>
            </a:srgbClr>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Chef de file pour les </a:t>
            </a:r>
            <a:r>
              <a:rPr lang="en-US" sz="1600" dirty="0" err="1" smtClean="0">
                <a:solidFill>
                  <a:srgbClr val="000000"/>
                </a:solidFill>
              </a:rPr>
              <a:t>risques</a:t>
            </a:r>
            <a:r>
              <a:rPr lang="en-US" sz="1600" dirty="0" smtClean="0">
                <a:solidFill>
                  <a:srgbClr val="000000"/>
                </a:solidFill>
              </a:rPr>
              <a:t> </a:t>
            </a:r>
            <a:r>
              <a:rPr lang="en-US" sz="1600" dirty="0" err="1" smtClean="0">
                <a:solidFill>
                  <a:srgbClr val="000000"/>
                </a:solidFill>
              </a:rPr>
              <a:t>politiques</a:t>
            </a:r>
            <a:r>
              <a:rPr lang="en-US" sz="1600" dirty="0" smtClean="0">
                <a:solidFill>
                  <a:srgbClr val="000000"/>
                </a:solidFill>
              </a:rPr>
              <a:t> </a:t>
            </a:r>
            <a:r>
              <a:rPr lang="en-US" sz="1600" dirty="0" err="1" smtClean="0">
                <a:solidFill>
                  <a:srgbClr val="000000"/>
                </a:solidFill>
              </a:rPr>
              <a:t>liés</a:t>
            </a:r>
            <a:r>
              <a:rPr lang="en-US" sz="1600" dirty="0" smtClean="0">
                <a:solidFill>
                  <a:srgbClr val="000000"/>
                </a:solidFill>
              </a:rPr>
              <a:t> à </a:t>
            </a:r>
            <a:r>
              <a:rPr lang="en-US" sz="1600" dirty="0" err="1" smtClean="0">
                <a:solidFill>
                  <a:srgbClr val="000000"/>
                </a:solidFill>
              </a:rPr>
              <a:t>l’AB</a:t>
            </a:r>
            <a:r>
              <a:rPr lang="en-US" sz="1600" dirty="0" smtClean="0">
                <a:solidFill>
                  <a:srgbClr val="000000"/>
                </a:solidFill>
              </a:rPr>
              <a:t> et </a:t>
            </a:r>
            <a:r>
              <a:rPr lang="en-US" sz="1600" dirty="0" err="1" smtClean="0">
                <a:solidFill>
                  <a:srgbClr val="000000"/>
                </a:solidFill>
              </a:rPr>
              <a:t>indiquent</a:t>
            </a:r>
            <a:r>
              <a:rPr lang="en-US" sz="1600" dirty="0" smtClean="0">
                <a:solidFill>
                  <a:srgbClr val="000000"/>
                </a:solidFill>
              </a:rPr>
              <a:t> aux </a:t>
            </a:r>
            <a:r>
              <a:rPr lang="en-US" sz="1600" dirty="0" err="1" smtClean="0">
                <a:solidFill>
                  <a:srgbClr val="000000"/>
                </a:solidFill>
              </a:rPr>
              <a:t>chers</a:t>
            </a:r>
            <a:r>
              <a:rPr lang="en-US" sz="1600" dirty="0" smtClean="0">
                <a:solidFill>
                  <a:srgbClr val="000000"/>
                </a:solidFill>
              </a:rPr>
              <a:t> de </a:t>
            </a:r>
            <a:r>
              <a:rPr lang="en-US" sz="1600" dirty="0" err="1" smtClean="0">
                <a:solidFill>
                  <a:srgbClr val="000000"/>
                </a:solidFill>
              </a:rPr>
              <a:t>délégations</a:t>
            </a:r>
            <a:r>
              <a:rPr lang="en-US" sz="1600" dirty="0" smtClean="0">
                <a:solidFill>
                  <a:srgbClr val="000000"/>
                </a:solidFill>
              </a:rPr>
              <a:t> la </a:t>
            </a:r>
            <a:r>
              <a:rPr lang="en-US" sz="1600" dirty="0" err="1" smtClean="0">
                <a:solidFill>
                  <a:srgbClr val="000000"/>
                </a:solidFill>
              </a:rPr>
              <a:t>ligne</a:t>
            </a:r>
            <a:r>
              <a:rPr lang="en-US" sz="1600" dirty="0" smtClean="0">
                <a:solidFill>
                  <a:srgbClr val="000000"/>
                </a:solidFill>
              </a:rPr>
              <a:t> à </a:t>
            </a:r>
            <a:r>
              <a:rPr lang="en-US" sz="1600" dirty="0" err="1" smtClean="0">
                <a:solidFill>
                  <a:srgbClr val="000000"/>
                </a:solidFill>
              </a:rPr>
              <a:t>suivre</a:t>
            </a:r>
            <a:r>
              <a:rPr lang="en-US" sz="1600" dirty="0" smtClean="0">
                <a:solidFill>
                  <a:srgbClr val="000000"/>
                </a:solidFill>
              </a:rPr>
              <a:t> </a:t>
            </a:r>
            <a:r>
              <a:rPr lang="en-US" sz="1600" dirty="0" err="1" smtClean="0">
                <a:solidFill>
                  <a:srgbClr val="000000"/>
                </a:solidFill>
              </a:rPr>
              <a:t>dans</a:t>
            </a:r>
            <a:r>
              <a:rPr lang="en-US" sz="1600" dirty="0" smtClean="0">
                <a:solidFill>
                  <a:srgbClr val="000000"/>
                </a:solidFill>
              </a:rPr>
              <a:t> le dialogue </a:t>
            </a:r>
            <a:r>
              <a:rPr lang="en-US" sz="1600" dirty="0" err="1" smtClean="0">
                <a:solidFill>
                  <a:srgbClr val="000000"/>
                </a:solidFill>
              </a:rPr>
              <a:t>sur</a:t>
            </a:r>
            <a:r>
              <a:rPr lang="en-US" sz="1600" dirty="0" smtClean="0">
                <a:solidFill>
                  <a:srgbClr val="000000"/>
                </a:solidFill>
              </a:rPr>
              <a:t> la </a:t>
            </a:r>
            <a:r>
              <a:rPr lang="en-US" sz="1600" dirty="0" err="1" smtClean="0">
                <a:solidFill>
                  <a:srgbClr val="000000"/>
                </a:solidFill>
              </a:rPr>
              <a:t>politique</a:t>
            </a:r>
            <a:endParaRPr lang="en-US" sz="1600" b="0" dirty="0">
              <a:solidFill>
                <a:srgbClr val="000000"/>
              </a:solidFill>
            </a:endParaRPr>
          </a:p>
        </p:txBody>
      </p:sp>
      <p:sp>
        <p:nvSpPr>
          <p:cNvPr id="13" name="AutoShape 17"/>
          <p:cNvSpPr>
            <a:spLocks noChangeArrowheads="1"/>
          </p:cNvSpPr>
          <p:nvPr/>
        </p:nvSpPr>
        <p:spPr bwMode="auto">
          <a:xfrm>
            <a:off x="179513" y="2816696"/>
            <a:ext cx="2272964" cy="1152128"/>
          </a:xfrm>
          <a:prstGeom prst="homePlate">
            <a:avLst>
              <a:gd name="adj" fmla="val 19168"/>
            </a:avLst>
          </a:prstGeom>
          <a:solidFill>
            <a:srgbClr val="3E6FD2"/>
          </a:solidFill>
          <a:ln w="38100">
            <a:solidFill>
              <a:srgbClr val="C00000"/>
            </a:solidFill>
            <a:miter lim="800000"/>
            <a:headEnd/>
            <a:tailEnd/>
          </a:ln>
          <a:effectLst/>
        </p:spPr>
        <p:txBody>
          <a:bodyPr tIns="0" bIns="0" anchor="ctr"/>
          <a:lstStyle/>
          <a:p>
            <a:pPr eaLnBrk="0" hangingPunct="0"/>
            <a:r>
              <a:rPr lang="en-US" sz="1600" dirty="0" smtClean="0">
                <a:solidFill>
                  <a:schemeClr val="bg1"/>
                </a:solidFill>
              </a:rPr>
              <a:t>Direction </a:t>
            </a:r>
            <a:r>
              <a:rPr lang="en-US" sz="1600" dirty="0" err="1" smtClean="0">
                <a:solidFill>
                  <a:schemeClr val="bg1"/>
                </a:solidFill>
              </a:rPr>
              <a:t>géographiques</a:t>
            </a:r>
            <a:r>
              <a:rPr lang="en-US" sz="1600" dirty="0" smtClean="0">
                <a:solidFill>
                  <a:schemeClr val="bg1"/>
                </a:solidFill>
              </a:rPr>
              <a:t>, avec </a:t>
            </a:r>
            <a:r>
              <a:rPr lang="en-US" sz="1600" dirty="0" err="1" smtClean="0">
                <a:solidFill>
                  <a:schemeClr val="bg1"/>
                </a:solidFill>
              </a:rPr>
              <a:t>l’appui</a:t>
            </a:r>
            <a:r>
              <a:rPr lang="en-US" sz="1600" dirty="0" smtClean="0">
                <a:solidFill>
                  <a:schemeClr val="bg1"/>
                </a:solidFill>
              </a:rPr>
              <a:t> des DEU et des </a:t>
            </a:r>
            <a:r>
              <a:rPr lang="en-US" sz="1600" dirty="0" err="1" smtClean="0">
                <a:solidFill>
                  <a:schemeClr val="bg1"/>
                </a:solidFill>
              </a:rPr>
              <a:t>équipes</a:t>
            </a:r>
            <a:r>
              <a:rPr lang="en-US" sz="1600" dirty="0" smtClean="0">
                <a:solidFill>
                  <a:schemeClr val="bg1"/>
                </a:solidFill>
              </a:rPr>
              <a:t> </a:t>
            </a:r>
            <a:r>
              <a:rPr lang="en-US" sz="1600" dirty="0" err="1" smtClean="0">
                <a:solidFill>
                  <a:schemeClr val="bg1"/>
                </a:solidFill>
              </a:rPr>
              <a:t>régionales</a:t>
            </a:r>
            <a:endParaRPr lang="en-US" sz="1600" dirty="0">
              <a:solidFill>
                <a:schemeClr val="bg1"/>
              </a:solidFill>
            </a:endParaRPr>
          </a:p>
        </p:txBody>
      </p:sp>
      <p:sp>
        <p:nvSpPr>
          <p:cNvPr id="14" name="Rectangle 18"/>
          <p:cNvSpPr>
            <a:spLocks noChangeArrowheads="1"/>
          </p:cNvSpPr>
          <p:nvPr/>
        </p:nvSpPr>
        <p:spPr bwMode="auto">
          <a:xfrm>
            <a:off x="2493194" y="2816696"/>
            <a:ext cx="6336704" cy="1152128"/>
          </a:xfrm>
          <a:prstGeom prst="rect">
            <a:avLst/>
          </a:prstGeom>
          <a:solidFill>
            <a:srgbClr val="99CCFF"/>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a:t>
            </a:r>
            <a:r>
              <a:rPr lang="en-US" sz="1600" dirty="0" err="1" smtClean="0">
                <a:solidFill>
                  <a:srgbClr val="000000"/>
                </a:solidFill>
              </a:rPr>
              <a:t>Fournissent</a:t>
            </a:r>
            <a:r>
              <a:rPr lang="en-US" sz="1600" dirty="0" smtClean="0">
                <a:solidFill>
                  <a:srgbClr val="000000"/>
                </a:solidFill>
              </a:rPr>
              <a:t> des information </a:t>
            </a:r>
            <a:r>
              <a:rPr lang="en-US" sz="1600" dirty="0" err="1" smtClean="0">
                <a:solidFill>
                  <a:srgbClr val="000000"/>
                </a:solidFill>
              </a:rPr>
              <a:t>spécifiques</a:t>
            </a:r>
            <a:r>
              <a:rPr lang="en-US" sz="1600" dirty="0" smtClean="0">
                <a:solidFill>
                  <a:srgbClr val="000000"/>
                </a:solidFill>
              </a:rPr>
              <a:t> et </a:t>
            </a:r>
            <a:r>
              <a:rPr lang="en-US" sz="1600" dirty="0" err="1" smtClean="0">
                <a:solidFill>
                  <a:srgbClr val="000000"/>
                </a:solidFill>
              </a:rPr>
              <a:t>proposent</a:t>
            </a:r>
            <a:r>
              <a:rPr lang="en-US" sz="1600" dirty="0" smtClean="0">
                <a:solidFill>
                  <a:srgbClr val="000000"/>
                </a:solidFill>
              </a:rPr>
              <a:t> des options alternatives pour les </a:t>
            </a:r>
            <a:r>
              <a:rPr lang="en-US" sz="1600" dirty="0" err="1" smtClean="0">
                <a:solidFill>
                  <a:srgbClr val="000000"/>
                </a:solidFill>
              </a:rPr>
              <a:t>prises</a:t>
            </a:r>
            <a:r>
              <a:rPr lang="en-US" sz="1600" dirty="0" smtClean="0">
                <a:solidFill>
                  <a:srgbClr val="000000"/>
                </a:solidFill>
              </a:rPr>
              <a:t> de </a:t>
            </a:r>
            <a:r>
              <a:rPr lang="en-US" sz="1600" dirty="0" err="1" smtClean="0">
                <a:solidFill>
                  <a:srgbClr val="000000"/>
                </a:solidFill>
              </a:rPr>
              <a:t>décisions</a:t>
            </a:r>
            <a:endParaRPr lang="en-US" sz="1600" b="0" dirty="0">
              <a:solidFill>
                <a:srgbClr val="000000"/>
              </a:solidFill>
            </a:endParaRPr>
          </a:p>
        </p:txBody>
      </p:sp>
      <p:sp>
        <p:nvSpPr>
          <p:cNvPr id="15" name="AutoShape 19"/>
          <p:cNvSpPr>
            <a:spLocks noChangeArrowheads="1"/>
          </p:cNvSpPr>
          <p:nvPr/>
        </p:nvSpPr>
        <p:spPr bwMode="auto">
          <a:xfrm>
            <a:off x="179513" y="4832920"/>
            <a:ext cx="2186844" cy="576064"/>
          </a:xfrm>
          <a:prstGeom prst="homePlate">
            <a:avLst>
              <a:gd name="adj" fmla="val 19168"/>
            </a:avLst>
          </a:prstGeom>
          <a:solidFill>
            <a:srgbClr val="36B6BC"/>
          </a:solidFill>
          <a:ln w="38100">
            <a:solidFill>
              <a:srgbClr val="C00000"/>
            </a:solidFill>
            <a:miter lim="800000"/>
            <a:headEnd/>
            <a:tailEnd/>
          </a:ln>
          <a:effectLst/>
        </p:spPr>
        <p:txBody>
          <a:bodyPr tIns="0" bIns="0" anchor="ctr"/>
          <a:lstStyle/>
          <a:p>
            <a:pPr eaLnBrk="0" hangingPunct="0"/>
            <a:r>
              <a:rPr lang="en-US" sz="1600" b="1" dirty="0" smtClean="0">
                <a:solidFill>
                  <a:srgbClr val="000000"/>
                </a:solidFill>
              </a:rPr>
              <a:t>Chef de </a:t>
            </a:r>
            <a:r>
              <a:rPr lang="en-US" sz="1600" b="1" dirty="0" err="1" smtClean="0">
                <a:solidFill>
                  <a:srgbClr val="000000"/>
                </a:solidFill>
              </a:rPr>
              <a:t>délégation</a:t>
            </a:r>
            <a:endParaRPr lang="en-US" sz="1600" b="1" dirty="0">
              <a:solidFill>
                <a:srgbClr val="000000"/>
              </a:solidFill>
            </a:endParaRPr>
          </a:p>
        </p:txBody>
      </p:sp>
      <p:sp>
        <p:nvSpPr>
          <p:cNvPr id="16" name="Rectangle 20"/>
          <p:cNvSpPr>
            <a:spLocks noChangeArrowheads="1"/>
          </p:cNvSpPr>
          <p:nvPr/>
        </p:nvSpPr>
        <p:spPr bwMode="auto">
          <a:xfrm>
            <a:off x="2411760" y="4832920"/>
            <a:ext cx="6346825" cy="576064"/>
          </a:xfrm>
          <a:prstGeom prst="rect">
            <a:avLst/>
          </a:prstGeom>
          <a:solidFill>
            <a:srgbClr val="36B6BC">
              <a:alpha val="40000"/>
            </a:srgbClr>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Assure la </a:t>
            </a:r>
            <a:r>
              <a:rPr lang="en-US" sz="1600" dirty="0" err="1" smtClean="0">
                <a:solidFill>
                  <a:srgbClr val="000000"/>
                </a:solidFill>
              </a:rPr>
              <a:t>cohérence</a:t>
            </a:r>
            <a:r>
              <a:rPr lang="en-US" sz="1600" dirty="0" smtClean="0">
                <a:solidFill>
                  <a:srgbClr val="000000"/>
                </a:solidFill>
              </a:rPr>
              <a:t> au </a:t>
            </a:r>
            <a:r>
              <a:rPr lang="en-US" sz="1600" dirty="0" err="1" smtClean="0">
                <a:solidFill>
                  <a:srgbClr val="000000"/>
                </a:solidFill>
              </a:rPr>
              <a:t>niveau</a:t>
            </a:r>
            <a:r>
              <a:rPr lang="en-US" sz="1600" dirty="0" smtClean="0">
                <a:solidFill>
                  <a:srgbClr val="000000"/>
                </a:solidFill>
              </a:rPr>
              <a:t> du pays entre le dialogue de </a:t>
            </a:r>
            <a:r>
              <a:rPr lang="en-US" sz="1600" dirty="0" err="1" smtClean="0">
                <a:solidFill>
                  <a:srgbClr val="000000"/>
                </a:solidFill>
              </a:rPr>
              <a:t>l’appuiEnsures</a:t>
            </a:r>
            <a:r>
              <a:rPr lang="en-US" sz="1600" dirty="0" smtClean="0">
                <a:solidFill>
                  <a:srgbClr val="000000"/>
                </a:solidFill>
              </a:rPr>
              <a:t> </a:t>
            </a:r>
            <a:r>
              <a:rPr lang="en-US" sz="1600" dirty="0" smtClean="0">
                <a:solidFill>
                  <a:srgbClr val="000000"/>
                </a:solidFill>
              </a:rPr>
              <a:t>consistency at country level between the BS dialogue </a:t>
            </a:r>
            <a:r>
              <a:rPr lang="en-US" sz="1600" dirty="0" err="1" smtClean="0">
                <a:solidFill>
                  <a:srgbClr val="000000"/>
                </a:solidFill>
              </a:rPr>
              <a:t>sur</a:t>
            </a:r>
            <a:r>
              <a:rPr lang="en-US" sz="1600" dirty="0" smtClean="0">
                <a:solidFill>
                  <a:srgbClr val="000000"/>
                </a:solidFill>
              </a:rPr>
              <a:t> </a:t>
            </a:r>
            <a:r>
              <a:rPr lang="en-US" sz="1600" dirty="0" smtClean="0">
                <a:solidFill>
                  <a:srgbClr val="000000"/>
                </a:solidFill>
              </a:rPr>
              <a:t>la </a:t>
            </a:r>
            <a:r>
              <a:rPr lang="en-US" sz="1600" dirty="0" err="1" smtClean="0">
                <a:solidFill>
                  <a:srgbClr val="000000"/>
                </a:solidFill>
              </a:rPr>
              <a:t>politique</a:t>
            </a:r>
            <a:r>
              <a:rPr lang="en-US" sz="1600" dirty="0" smtClean="0">
                <a:solidFill>
                  <a:srgbClr val="000000"/>
                </a:solidFill>
              </a:rPr>
              <a:t> </a:t>
            </a:r>
            <a:endParaRPr lang="en-US" sz="1600" b="0" dirty="0">
              <a:solidFill>
                <a:srgbClr val="000000"/>
              </a:solidFill>
            </a:endParaRPr>
          </a:p>
        </p:txBody>
      </p:sp>
      <p:sp>
        <p:nvSpPr>
          <p:cNvPr id="17" name="AutoShape 17"/>
          <p:cNvSpPr>
            <a:spLocks noChangeArrowheads="1"/>
          </p:cNvSpPr>
          <p:nvPr/>
        </p:nvSpPr>
        <p:spPr bwMode="auto">
          <a:xfrm>
            <a:off x="179512" y="5517232"/>
            <a:ext cx="2272964" cy="1152128"/>
          </a:xfrm>
          <a:prstGeom prst="homePlate">
            <a:avLst>
              <a:gd name="adj" fmla="val 19168"/>
            </a:avLst>
          </a:prstGeom>
          <a:solidFill>
            <a:srgbClr val="FFC000"/>
          </a:solidFill>
          <a:ln w="38100">
            <a:solidFill>
              <a:srgbClr val="C00000"/>
            </a:solidFill>
            <a:miter lim="800000"/>
            <a:headEnd/>
            <a:tailEnd/>
          </a:ln>
          <a:effectLst/>
        </p:spPr>
        <p:txBody>
          <a:bodyPr tIns="0" bIns="0" anchor="ctr"/>
          <a:lstStyle/>
          <a:p>
            <a:pPr eaLnBrk="0" hangingPunct="0"/>
            <a:r>
              <a:rPr lang="en-US" sz="1600" b="1" dirty="0" err="1" smtClean="0">
                <a:solidFill>
                  <a:schemeClr val="tx1"/>
                </a:solidFill>
              </a:rPr>
              <a:t>Equipes</a:t>
            </a:r>
            <a:r>
              <a:rPr lang="en-US" sz="1600" b="1" dirty="0" smtClean="0">
                <a:solidFill>
                  <a:schemeClr val="tx1"/>
                </a:solidFill>
              </a:rPr>
              <a:t> </a:t>
            </a:r>
            <a:r>
              <a:rPr lang="en-US" sz="1600" b="1" dirty="0" err="1" smtClean="0">
                <a:solidFill>
                  <a:schemeClr val="tx1"/>
                </a:solidFill>
              </a:rPr>
              <a:t>régionales</a:t>
            </a:r>
            <a:endParaRPr lang="en-US" sz="1600" b="1" dirty="0">
              <a:solidFill>
                <a:schemeClr val="tx1"/>
              </a:solidFill>
            </a:endParaRPr>
          </a:p>
        </p:txBody>
      </p:sp>
      <p:sp>
        <p:nvSpPr>
          <p:cNvPr id="18" name="Rectangle 18"/>
          <p:cNvSpPr>
            <a:spLocks noChangeArrowheads="1"/>
          </p:cNvSpPr>
          <p:nvPr/>
        </p:nvSpPr>
        <p:spPr bwMode="auto">
          <a:xfrm>
            <a:off x="2483768" y="5517232"/>
            <a:ext cx="6336704" cy="1152128"/>
          </a:xfrm>
          <a:prstGeom prst="rect">
            <a:avLst/>
          </a:prstGeom>
          <a:solidFill>
            <a:srgbClr val="FFC000">
              <a:alpha val="44000"/>
            </a:srgbClr>
          </a:solidFill>
          <a:ln w="12700" algn="ctr">
            <a:solidFill>
              <a:srgbClr val="000000"/>
            </a:solidFill>
            <a:miter lim="800000"/>
            <a:headEnd/>
            <a:tailEnd/>
          </a:ln>
          <a:effectLst/>
        </p:spPr>
        <p:txBody>
          <a:bodyPr lIns="73152" tIns="73152" rIns="73152" bIns="73152" anchor="ctr"/>
          <a:lstStyle/>
          <a:p>
            <a:pPr marL="115888" indent="-115888" algn="l" eaLnBrk="0" hangingPunct="0">
              <a:spcBef>
                <a:spcPct val="30000"/>
              </a:spcBef>
              <a:buClr>
                <a:schemeClr val="bg2"/>
              </a:buClr>
            </a:pPr>
            <a:r>
              <a:rPr lang="en-US" sz="1600" dirty="0" smtClean="0">
                <a:solidFill>
                  <a:srgbClr val="000000"/>
                </a:solidFill>
              </a:rPr>
              <a:t>	</a:t>
            </a:r>
            <a:r>
              <a:rPr lang="en-US" sz="1600" dirty="0" err="1" smtClean="0">
                <a:solidFill>
                  <a:srgbClr val="000000"/>
                </a:solidFill>
              </a:rPr>
              <a:t>Appuyent</a:t>
            </a:r>
            <a:r>
              <a:rPr lang="en-US" sz="1600" dirty="0" smtClean="0">
                <a:solidFill>
                  <a:srgbClr val="000000"/>
                </a:solidFill>
              </a:rPr>
              <a:t> les DEU et les directions </a:t>
            </a:r>
            <a:r>
              <a:rPr lang="en-US" sz="1600" dirty="0" err="1" smtClean="0">
                <a:solidFill>
                  <a:srgbClr val="000000"/>
                </a:solidFill>
              </a:rPr>
              <a:t>géographiques</a:t>
            </a:r>
            <a:r>
              <a:rPr lang="en-US" sz="1600" dirty="0" smtClean="0">
                <a:solidFill>
                  <a:srgbClr val="000000"/>
                </a:solidFill>
              </a:rPr>
              <a:t> en </a:t>
            </a:r>
            <a:r>
              <a:rPr lang="en-US" sz="1600" dirty="0" err="1" smtClean="0">
                <a:solidFill>
                  <a:srgbClr val="000000"/>
                </a:solidFill>
              </a:rPr>
              <a:t>fournissant</a:t>
            </a:r>
            <a:r>
              <a:rPr lang="en-US" sz="1600" dirty="0" smtClean="0">
                <a:solidFill>
                  <a:srgbClr val="000000"/>
                </a:solidFill>
              </a:rPr>
              <a:t> des inputs pour les informer </a:t>
            </a:r>
            <a:r>
              <a:rPr lang="en-US" sz="1600" dirty="0" err="1" smtClean="0">
                <a:solidFill>
                  <a:srgbClr val="000000"/>
                </a:solidFill>
              </a:rPr>
              <a:t>sur</a:t>
            </a:r>
            <a:r>
              <a:rPr lang="en-US" sz="1600" dirty="0" smtClean="0">
                <a:solidFill>
                  <a:srgbClr val="000000"/>
                </a:solidFill>
              </a:rPr>
              <a:t> les </a:t>
            </a:r>
            <a:r>
              <a:rPr lang="en-US" sz="1600" dirty="0" err="1" smtClean="0">
                <a:solidFill>
                  <a:srgbClr val="000000"/>
                </a:solidFill>
              </a:rPr>
              <a:t>niveaux</a:t>
            </a:r>
            <a:r>
              <a:rPr lang="en-US" sz="1600" dirty="0" smtClean="0">
                <a:solidFill>
                  <a:srgbClr val="000000"/>
                </a:solidFill>
              </a:rPr>
              <a:t> de </a:t>
            </a:r>
            <a:r>
              <a:rPr lang="en-US" sz="1600" dirty="0" err="1" smtClean="0">
                <a:solidFill>
                  <a:srgbClr val="000000"/>
                </a:solidFill>
              </a:rPr>
              <a:t>risques</a:t>
            </a:r>
            <a:r>
              <a:rPr lang="en-US" sz="1600" dirty="0" smtClean="0">
                <a:solidFill>
                  <a:srgbClr val="000000"/>
                </a:solidFill>
              </a:rPr>
              <a:t> et </a:t>
            </a:r>
            <a:r>
              <a:rPr lang="en-US" sz="1600" dirty="0" err="1" smtClean="0">
                <a:solidFill>
                  <a:srgbClr val="000000"/>
                </a:solidFill>
              </a:rPr>
              <a:t>formulant</a:t>
            </a:r>
            <a:r>
              <a:rPr lang="en-US" sz="1600" dirty="0" smtClean="0">
                <a:solidFill>
                  <a:srgbClr val="000000"/>
                </a:solidFill>
              </a:rPr>
              <a:t> des </a:t>
            </a:r>
            <a:r>
              <a:rPr lang="en-US" sz="1600" dirty="0" err="1" smtClean="0">
                <a:solidFill>
                  <a:srgbClr val="000000"/>
                </a:solidFill>
              </a:rPr>
              <a:t>mesures</a:t>
            </a:r>
            <a:r>
              <a:rPr lang="en-US" sz="1600" dirty="0" smtClean="0">
                <a:solidFill>
                  <a:srgbClr val="000000"/>
                </a:solidFill>
              </a:rPr>
              <a:t> </a:t>
            </a:r>
            <a:r>
              <a:rPr lang="en-US" sz="1600" dirty="0" err="1" smtClean="0">
                <a:solidFill>
                  <a:srgbClr val="000000"/>
                </a:solidFill>
              </a:rPr>
              <a:t>d’atténuation</a:t>
            </a:r>
            <a:r>
              <a:rPr lang="en-US" sz="1600" dirty="0" smtClean="0">
                <a:solidFill>
                  <a:srgbClr val="000000"/>
                </a:solidFill>
              </a:rPr>
              <a:t> et des </a:t>
            </a:r>
            <a:r>
              <a:rPr lang="en-US" sz="1600" dirty="0" err="1" smtClean="0">
                <a:solidFill>
                  <a:srgbClr val="000000"/>
                </a:solidFill>
              </a:rPr>
              <a:t>réponses</a:t>
            </a:r>
            <a:r>
              <a:rPr lang="en-US" sz="1600" dirty="0" smtClean="0">
                <a:solidFill>
                  <a:srgbClr val="000000"/>
                </a:solidFill>
              </a:rPr>
              <a:t> aux </a:t>
            </a:r>
            <a:r>
              <a:rPr lang="en-US" sz="1600" dirty="0" err="1" smtClean="0">
                <a:solidFill>
                  <a:srgbClr val="000000"/>
                </a:solidFill>
              </a:rPr>
              <a:t>risques</a:t>
            </a:r>
            <a:r>
              <a:rPr lang="en-US" sz="1600" dirty="0" smtClean="0">
                <a:solidFill>
                  <a:srgbClr val="000000"/>
                </a:solidFill>
              </a:rPr>
              <a:t>.</a:t>
            </a:r>
            <a:endParaRPr lang="en-US" sz="1600" b="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936625"/>
          </a:xfrm>
        </p:spPr>
        <p:txBody>
          <a:bodyPr/>
          <a:lstStyle/>
          <a:p>
            <a:r>
              <a:rPr lang="en-GB" dirty="0" smtClean="0"/>
              <a:t>Plan du module </a:t>
            </a:r>
            <a:endParaRPr lang="en-GB" dirty="0"/>
          </a:p>
        </p:txBody>
      </p:sp>
      <p:sp>
        <p:nvSpPr>
          <p:cNvPr id="3" name="Content Placeholder 2"/>
          <p:cNvSpPr>
            <a:spLocks noGrp="1"/>
          </p:cNvSpPr>
          <p:nvPr>
            <p:ph idx="1"/>
          </p:nvPr>
        </p:nvSpPr>
        <p:spPr>
          <a:xfrm>
            <a:off x="467544" y="1916832"/>
            <a:ext cx="8229600" cy="3529013"/>
          </a:xfrm>
        </p:spPr>
        <p:txBody>
          <a:bodyPr/>
          <a:lstStyle/>
          <a:p>
            <a:pPr marL="457200" indent="-457200">
              <a:spcBef>
                <a:spcPts val="2400"/>
              </a:spcBef>
              <a:buClrTx/>
              <a:buFont typeface="+mj-lt"/>
              <a:buAutoNum type="arabicPeriod"/>
            </a:pPr>
            <a:r>
              <a:rPr lang="fr-BE" b="1" i="0" dirty="0" smtClean="0"/>
              <a:t>Qu’est ce </a:t>
            </a:r>
            <a:r>
              <a:rPr lang="fr-BE" i="0" dirty="0" smtClean="0"/>
              <a:t>que la gestion des risques? Cade de gestion des risques?</a:t>
            </a:r>
            <a:endParaRPr lang="en-GB" i="0" dirty="0" smtClean="0"/>
          </a:p>
          <a:p>
            <a:pPr marL="457200" indent="-457200">
              <a:spcBef>
                <a:spcPts val="2400"/>
              </a:spcBef>
              <a:buClrTx/>
              <a:buFont typeface="+mj-lt"/>
              <a:buAutoNum type="arabicPeriod"/>
            </a:pPr>
            <a:r>
              <a:rPr lang="en-GB" b="1" i="0" dirty="0" err="1" smtClean="0">
                <a:solidFill>
                  <a:srgbClr val="C00000"/>
                </a:solidFill>
              </a:rPr>
              <a:t>Pourquoi</a:t>
            </a:r>
            <a:r>
              <a:rPr lang="en-GB" b="1" i="0" dirty="0" smtClean="0">
                <a:solidFill>
                  <a:srgbClr val="C00000"/>
                </a:solidFill>
              </a:rPr>
              <a:t> </a:t>
            </a:r>
            <a:r>
              <a:rPr lang="en-GB" i="0" dirty="0" smtClean="0">
                <a:solidFill>
                  <a:srgbClr val="C00000"/>
                </a:solidFill>
              </a:rPr>
              <a:t>la </a:t>
            </a:r>
            <a:r>
              <a:rPr lang="en-GB" i="0" dirty="0" err="1" smtClean="0">
                <a:solidFill>
                  <a:srgbClr val="C00000"/>
                </a:solidFill>
              </a:rPr>
              <a:t>gestion</a:t>
            </a:r>
            <a:r>
              <a:rPr lang="en-GB" i="0" dirty="0" smtClean="0">
                <a:solidFill>
                  <a:srgbClr val="C00000"/>
                </a:solidFill>
              </a:rPr>
              <a:t> des </a:t>
            </a:r>
            <a:r>
              <a:rPr lang="en-GB" i="0" dirty="0" err="1" smtClean="0">
                <a:solidFill>
                  <a:srgbClr val="C00000"/>
                </a:solidFill>
              </a:rPr>
              <a:t>risques</a:t>
            </a:r>
            <a:r>
              <a:rPr lang="en-GB" i="0" dirty="0" smtClean="0">
                <a:solidFill>
                  <a:srgbClr val="C00000"/>
                </a:solidFill>
              </a:rPr>
              <a:t> </a:t>
            </a:r>
            <a:r>
              <a:rPr lang="en-GB" i="0" dirty="0" err="1" smtClean="0">
                <a:solidFill>
                  <a:srgbClr val="C00000"/>
                </a:solidFill>
              </a:rPr>
              <a:t>est-elle</a:t>
            </a:r>
            <a:r>
              <a:rPr lang="en-GB" i="0" dirty="0" smtClean="0">
                <a:solidFill>
                  <a:srgbClr val="C00000"/>
                </a:solidFill>
              </a:rPr>
              <a:t> </a:t>
            </a:r>
            <a:r>
              <a:rPr lang="en-GB" i="0" dirty="0" err="1" smtClean="0">
                <a:solidFill>
                  <a:srgbClr val="C00000"/>
                </a:solidFill>
              </a:rPr>
              <a:t>importante</a:t>
            </a:r>
            <a:r>
              <a:rPr lang="en-GB" i="0" dirty="0" smtClean="0">
                <a:solidFill>
                  <a:srgbClr val="C00000"/>
                </a:solidFill>
              </a:rPr>
              <a:t> pour </a:t>
            </a:r>
            <a:r>
              <a:rPr lang="en-GB" i="0" dirty="0" err="1" smtClean="0">
                <a:solidFill>
                  <a:srgbClr val="C00000"/>
                </a:solidFill>
              </a:rPr>
              <a:t>l’AB</a:t>
            </a:r>
            <a:r>
              <a:rPr lang="en-GB" i="0" dirty="0" smtClean="0">
                <a:solidFill>
                  <a:srgbClr val="C00000"/>
                </a:solidFill>
              </a:rPr>
              <a:t>?</a:t>
            </a:r>
          </a:p>
          <a:p>
            <a:pPr marL="457200" indent="-457200">
              <a:spcBef>
                <a:spcPts val="2400"/>
              </a:spcBef>
              <a:buClrTx/>
              <a:buFont typeface="+mj-lt"/>
              <a:buAutoNum type="arabicPeriod"/>
            </a:pPr>
            <a:r>
              <a:rPr lang="en-GB" b="1" i="0" dirty="0" smtClean="0"/>
              <a:t>Comment</a:t>
            </a:r>
            <a:r>
              <a:rPr lang="en-GB" i="0" dirty="0" smtClean="0"/>
              <a:t> </a:t>
            </a:r>
            <a:r>
              <a:rPr lang="en-GB" i="0" dirty="0" err="1" smtClean="0"/>
              <a:t>identifer</a:t>
            </a:r>
            <a:r>
              <a:rPr lang="en-GB" i="0" dirty="0" smtClean="0"/>
              <a:t>, </a:t>
            </a:r>
            <a:r>
              <a:rPr lang="en-GB" i="0" dirty="0" err="1" smtClean="0"/>
              <a:t>évaluer</a:t>
            </a:r>
            <a:r>
              <a:rPr lang="en-GB" i="0" dirty="0" smtClean="0"/>
              <a:t> et </a:t>
            </a:r>
            <a:r>
              <a:rPr lang="en-GB" i="0" dirty="0" err="1" smtClean="0"/>
              <a:t>gérer</a:t>
            </a:r>
            <a:r>
              <a:rPr lang="en-GB" i="0" dirty="0" smtClean="0"/>
              <a:t> les </a:t>
            </a:r>
            <a:r>
              <a:rPr lang="en-GB" i="0" dirty="0" err="1" smtClean="0"/>
              <a:t>risques</a:t>
            </a:r>
            <a:r>
              <a:rPr lang="en-GB" i="0" dirty="0" smtClean="0"/>
              <a:t>?</a:t>
            </a:r>
            <a:endParaRPr lang="en-GB" i="0" dirty="0" smtClean="0"/>
          </a:p>
          <a:p>
            <a:pPr marL="857250" lvl="1" indent="-457200">
              <a:spcBef>
                <a:spcPts val="600"/>
              </a:spcBef>
              <a:buClrTx/>
              <a:buNone/>
            </a:pPr>
            <a:r>
              <a:rPr lang="en-GB" b="0" dirty="0" smtClean="0">
                <a:ea typeface="+mn-ea"/>
                <a:cs typeface="+mn-cs"/>
              </a:rPr>
              <a:t>3.1	</a:t>
            </a:r>
            <a:r>
              <a:rPr lang="en-GB" b="0" dirty="0" err="1" smtClean="0">
                <a:ea typeface="+mn-ea"/>
                <a:cs typeface="+mn-cs"/>
              </a:rPr>
              <a:t>C</a:t>
            </a:r>
            <a:r>
              <a:rPr lang="en-GB" b="0" dirty="0" err="1" smtClean="0">
                <a:ea typeface="+mn-ea"/>
                <a:cs typeface="+mn-cs"/>
              </a:rPr>
              <a:t>atégories</a:t>
            </a:r>
            <a:r>
              <a:rPr lang="en-GB" b="0" dirty="0" smtClean="0">
                <a:ea typeface="+mn-ea"/>
                <a:cs typeface="+mn-cs"/>
              </a:rPr>
              <a:t>, dimensions </a:t>
            </a:r>
            <a:r>
              <a:rPr lang="en-GB" b="0" dirty="0" smtClean="0">
                <a:ea typeface="+mn-ea"/>
                <a:cs typeface="+mn-cs"/>
              </a:rPr>
              <a:t>et </a:t>
            </a:r>
            <a:r>
              <a:rPr lang="en-GB" b="0" dirty="0" err="1" smtClean="0">
                <a:ea typeface="+mn-ea"/>
                <a:cs typeface="+mn-cs"/>
              </a:rPr>
              <a:t>niveaux</a:t>
            </a:r>
            <a:r>
              <a:rPr lang="en-GB" b="0" dirty="0" smtClean="0">
                <a:ea typeface="+mn-ea"/>
                <a:cs typeface="+mn-cs"/>
              </a:rPr>
              <a:t> de </a:t>
            </a:r>
            <a:r>
              <a:rPr lang="en-GB" b="0" dirty="0" err="1" smtClean="0">
                <a:ea typeface="+mn-ea"/>
                <a:cs typeface="+mn-cs"/>
              </a:rPr>
              <a:t>risques</a:t>
            </a:r>
            <a:r>
              <a:rPr lang="en-GB" b="0" dirty="0" smtClean="0">
                <a:ea typeface="+mn-ea"/>
                <a:cs typeface="+mn-cs"/>
              </a:rPr>
              <a:t> </a:t>
            </a:r>
            <a:endParaRPr lang="en-GB" b="0" dirty="0" smtClean="0">
              <a:ea typeface="+mn-ea"/>
              <a:cs typeface="+mn-cs"/>
            </a:endParaRPr>
          </a:p>
          <a:p>
            <a:pPr marL="857250" lvl="1" indent="-457200">
              <a:spcBef>
                <a:spcPts val="600"/>
              </a:spcBef>
              <a:buClrTx/>
              <a:buNone/>
            </a:pPr>
            <a:r>
              <a:rPr lang="en-GB" b="0" dirty="0" smtClean="0">
                <a:ea typeface="+mn-ea"/>
                <a:cs typeface="+mn-cs"/>
              </a:rPr>
              <a:t>3.2 Le </a:t>
            </a:r>
            <a:r>
              <a:rPr lang="en-GB" b="0" dirty="0" err="1" smtClean="0">
                <a:ea typeface="+mn-ea"/>
                <a:cs typeface="+mn-cs"/>
              </a:rPr>
              <a:t>modèle</a:t>
            </a:r>
            <a:r>
              <a:rPr lang="en-GB" b="0" dirty="0" smtClean="0">
                <a:ea typeface="+mn-ea"/>
                <a:cs typeface="+mn-cs"/>
              </a:rPr>
              <a:t> du Cadre de </a:t>
            </a:r>
            <a:r>
              <a:rPr lang="en-GB" b="0" dirty="0" err="1" smtClean="0">
                <a:ea typeface="+mn-ea"/>
                <a:cs typeface="+mn-cs"/>
              </a:rPr>
              <a:t>Gestion</a:t>
            </a:r>
            <a:r>
              <a:rPr lang="en-GB" b="0" dirty="0" smtClean="0">
                <a:ea typeface="+mn-ea"/>
                <a:cs typeface="+mn-cs"/>
              </a:rPr>
              <a:t> des </a:t>
            </a:r>
            <a:r>
              <a:rPr lang="en-GB" b="0" dirty="0" err="1" smtClean="0">
                <a:ea typeface="+mn-ea"/>
                <a:cs typeface="+mn-cs"/>
              </a:rPr>
              <a:t>Risques</a:t>
            </a:r>
            <a:endParaRPr lang="en-GB" b="0" dirty="0" smtClean="0">
              <a:ea typeface="+mn-ea"/>
              <a:cs typeface="+mn-cs"/>
            </a:endParaRPr>
          </a:p>
          <a:p>
            <a:pPr marL="857250" lvl="1" indent="-457200">
              <a:spcBef>
                <a:spcPts val="600"/>
              </a:spcBef>
              <a:buClrTx/>
              <a:buNone/>
            </a:pPr>
            <a:r>
              <a:rPr lang="en-GB" b="0" dirty="0" smtClean="0">
                <a:ea typeface="+mn-ea"/>
                <a:cs typeface="+mn-cs"/>
              </a:rPr>
              <a:t>3.3	</a:t>
            </a:r>
            <a:r>
              <a:rPr lang="en-GB" b="0" dirty="0" err="1" smtClean="0">
                <a:ea typeface="+mn-ea"/>
                <a:cs typeface="+mn-cs"/>
              </a:rPr>
              <a:t>Réponse</a:t>
            </a:r>
            <a:r>
              <a:rPr lang="en-GB" b="0" dirty="0" smtClean="0">
                <a:ea typeface="+mn-ea"/>
                <a:cs typeface="+mn-cs"/>
              </a:rPr>
              <a:t> au </a:t>
            </a:r>
            <a:r>
              <a:rPr lang="en-GB" b="0" dirty="0" err="1" smtClean="0">
                <a:ea typeface="+mn-ea"/>
                <a:cs typeface="+mn-cs"/>
              </a:rPr>
              <a:t>risque</a:t>
            </a:r>
            <a:r>
              <a:rPr lang="en-GB" b="0" dirty="0" smtClean="0">
                <a:ea typeface="+mn-ea"/>
                <a:cs typeface="+mn-cs"/>
              </a:rPr>
              <a:t> </a:t>
            </a:r>
            <a:r>
              <a:rPr lang="en-GB" b="0" dirty="0" smtClean="0">
                <a:ea typeface="+mn-ea"/>
                <a:cs typeface="+mn-cs"/>
              </a:rPr>
              <a:t>et </a:t>
            </a:r>
            <a:r>
              <a:rPr lang="en-GB" b="0" dirty="0" err="1" smtClean="0">
                <a:ea typeface="+mn-ea"/>
                <a:cs typeface="+mn-cs"/>
              </a:rPr>
              <a:t>systèmes</a:t>
            </a:r>
            <a:r>
              <a:rPr lang="en-GB" b="0" dirty="0" smtClean="0">
                <a:ea typeface="+mn-ea"/>
                <a:cs typeface="+mn-cs"/>
              </a:rPr>
              <a:t> </a:t>
            </a:r>
            <a:r>
              <a:rPr lang="en-GB" b="0" dirty="0" err="1" smtClean="0">
                <a:ea typeface="+mn-ea"/>
                <a:cs typeface="+mn-cs"/>
              </a:rPr>
              <a:t>d’alerte</a:t>
            </a:r>
            <a:r>
              <a:rPr lang="en-GB" b="0" dirty="0" smtClean="0">
                <a:ea typeface="+mn-ea"/>
                <a:cs typeface="+mn-cs"/>
              </a:rPr>
              <a:t> </a:t>
            </a:r>
            <a:r>
              <a:rPr lang="en-GB" b="0" dirty="0" err="1" smtClean="0">
                <a:ea typeface="+mn-ea"/>
                <a:cs typeface="+mn-cs"/>
              </a:rPr>
              <a:t>avancés</a:t>
            </a:r>
            <a:r>
              <a:rPr lang="en-GB" b="0" dirty="0" smtClean="0">
                <a:ea typeface="+mn-ea"/>
                <a:cs typeface="+mn-cs"/>
              </a:rPr>
              <a:t>.</a:t>
            </a:r>
            <a:endParaRPr lang="en-GB" b="0" dirty="0" smtClean="0">
              <a:ea typeface="+mn-ea"/>
              <a:cs typeface="+mn-cs"/>
            </a:endParaRPr>
          </a:p>
          <a:p>
            <a:pPr marL="857250" lvl="1" indent="-457200">
              <a:spcBef>
                <a:spcPts val="600"/>
              </a:spcBef>
              <a:buClrTx/>
              <a:buNone/>
            </a:pPr>
            <a:r>
              <a:rPr lang="en-GB" b="0" dirty="0" smtClean="0">
                <a:ea typeface="+mn-ea"/>
                <a:cs typeface="+mn-cs"/>
              </a:rPr>
              <a:t>3.4	</a:t>
            </a:r>
            <a:r>
              <a:rPr lang="en-GB" b="0" dirty="0" err="1" smtClean="0">
                <a:ea typeface="+mn-ea"/>
                <a:cs typeface="+mn-cs"/>
              </a:rPr>
              <a:t>Suivi</a:t>
            </a:r>
            <a:r>
              <a:rPr lang="en-GB" b="0" dirty="0" smtClean="0">
                <a:ea typeface="+mn-ea"/>
                <a:cs typeface="+mn-cs"/>
              </a:rPr>
              <a:t> et reportage des </a:t>
            </a:r>
            <a:r>
              <a:rPr lang="en-GB" b="0" dirty="0" err="1" smtClean="0">
                <a:ea typeface="+mn-ea"/>
                <a:cs typeface="+mn-cs"/>
              </a:rPr>
              <a:t>risques</a:t>
            </a:r>
            <a:endParaRPr lang="en-GB" b="0" dirty="0" smtClean="0">
              <a:ea typeface="+mn-ea"/>
              <a:cs typeface="+mn-cs"/>
            </a:endParaRPr>
          </a:p>
          <a:p>
            <a:pPr marL="457200" indent="-457200">
              <a:buClrTx/>
              <a:buNone/>
            </a:pPr>
            <a:endParaRPr lang="en-GB" sz="2000" i="0" dirty="0" smtClean="0"/>
          </a:p>
          <a:p>
            <a:pPr marL="457200" indent="-457200">
              <a:buClrTx/>
              <a:buFont typeface="+mj-lt"/>
              <a:buAutoNum type="arabicPeriod"/>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miter lim="800000"/>
            <a:headEnd/>
            <a:tailEnd/>
          </a:ln>
        </p:spPr>
        <p:txBody>
          <a:bodyPr/>
          <a:lstStyle/>
          <a:p>
            <a:fld id="{BE0A9359-6AEC-446F-9FFF-4C540EA7E497}" type="slidenum">
              <a:rPr lang="en-GB" smtClean="0"/>
              <a:pPr/>
              <a:t>9</a:t>
            </a:fld>
            <a:endParaRPr lang="en-GB" smtClean="0"/>
          </a:p>
        </p:txBody>
      </p:sp>
      <p:sp>
        <p:nvSpPr>
          <p:cNvPr id="8195" name="Rectangle 2"/>
          <p:cNvSpPr>
            <a:spLocks noGrp="1" noChangeArrowheads="1"/>
          </p:cNvSpPr>
          <p:nvPr>
            <p:ph type="title"/>
          </p:nvPr>
        </p:nvSpPr>
        <p:spPr>
          <a:xfrm>
            <a:off x="395288" y="1341438"/>
            <a:ext cx="8229600" cy="936625"/>
          </a:xfrm>
        </p:spPr>
        <p:txBody>
          <a:bodyPr/>
          <a:lstStyle/>
          <a:p>
            <a:pPr indent="0" eaLnBrk="1" hangingPunct="1"/>
            <a:r>
              <a:rPr lang="fr-BE" dirty="0" smtClean="0"/>
              <a:t>Pourquoi un CGR? </a:t>
            </a:r>
            <a:r>
              <a:rPr lang="fr-BE" dirty="0" smtClean="0"/>
              <a:t>(1/2)</a:t>
            </a:r>
            <a:endParaRPr lang="en-GB" dirty="0" smtClean="0"/>
          </a:p>
        </p:txBody>
      </p:sp>
      <p:sp>
        <p:nvSpPr>
          <p:cNvPr id="8196" name="Rectangle 3"/>
          <p:cNvSpPr>
            <a:spLocks noGrp="1" noChangeArrowheads="1"/>
          </p:cNvSpPr>
          <p:nvPr>
            <p:ph type="body" idx="1"/>
          </p:nvPr>
        </p:nvSpPr>
        <p:spPr/>
        <p:txBody>
          <a:bodyPr/>
          <a:lstStyle/>
          <a:p>
            <a:pPr eaLnBrk="1" hangingPunct="1">
              <a:lnSpc>
                <a:spcPct val="80000"/>
              </a:lnSpc>
            </a:pPr>
            <a:r>
              <a:rPr lang="fr-BE" sz="2000" i="0" dirty="0" smtClean="0"/>
              <a:t>Rapport spécial: </a:t>
            </a:r>
            <a:r>
              <a:rPr lang="fr-BE" sz="2000" dirty="0" smtClean="0"/>
              <a:t>Management of General Budget Support </a:t>
            </a:r>
            <a:r>
              <a:rPr lang="fr-BE" sz="2000" i="0" dirty="0" smtClean="0"/>
              <a:t>(</a:t>
            </a:r>
            <a:r>
              <a:rPr lang="fr-BE" sz="2000" i="0" dirty="0" err="1" smtClean="0"/>
              <a:t>European</a:t>
            </a:r>
            <a:r>
              <a:rPr lang="fr-BE" sz="2000" i="0" dirty="0" smtClean="0"/>
              <a:t> Court of </a:t>
            </a:r>
            <a:r>
              <a:rPr lang="fr-BE" sz="2000" i="0" dirty="0" err="1" smtClean="0"/>
              <a:t>Auditors</a:t>
            </a:r>
            <a:r>
              <a:rPr lang="fr-BE" sz="2000" i="0" dirty="0" smtClean="0"/>
              <a:t>, 12/2010</a:t>
            </a:r>
            <a:r>
              <a:rPr lang="fr-BE" sz="2000" i="0" dirty="0" smtClean="0"/>
              <a:t>):</a:t>
            </a:r>
            <a:endParaRPr lang="fr-BE" sz="2000" i="0" dirty="0" smtClean="0"/>
          </a:p>
          <a:p>
            <a:pPr lvl="1" eaLnBrk="1" hangingPunct="1">
              <a:lnSpc>
                <a:spcPct val="80000"/>
              </a:lnSpc>
              <a:buClr>
                <a:srgbClr val="0F5494"/>
              </a:buClr>
              <a:buFont typeface="Wingdings" pitchFamily="2" charset="2"/>
              <a:buNone/>
            </a:pPr>
            <a:endParaRPr lang="fr-BE" b="0" i="1" dirty="0" smtClean="0"/>
          </a:p>
          <a:p>
            <a:pPr lvl="1" eaLnBrk="1" hangingPunct="1">
              <a:lnSpc>
                <a:spcPct val="80000"/>
              </a:lnSpc>
              <a:buClr>
                <a:srgbClr val="0F5494"/>
              </a:buClr>
              <a:buFont typeface="Wingdings" pitchFamily="2" charset="2"/>
              <a:buChar char="Ø"/>
            </a:pPr>
            <a:r>
              <a:rPr lang="fr-BE" b="0" dirty="0" smtClean="0"/>
              <a:t>Le cadre de gestion des risques n’est pas suffisamment développé et les risques ne sont pas gérés de manière appropriée. </a:t>
            </a:r>
            <a:endParaRPr lang="fr-BE" b="0" dirty="0" smtClean="0"/>
          </a:p>
          <a:p>
            <a:pPr lvl="1" eaLnBrk="1" hangingPunct="1">
              <a:lnSpc>
                <a:spcPct val="80000"/>
              </a:lnSpc>
              <a:buClr>
                <a:srgbClr val="0F5494"/>
              </a:buClr>
              <a:buFont typeface="Wingdings" pitchFamily="2" charset="2"/>
              <a:buNone/>
            </a:pPr>
            <a:endParaRPr lang="fr-BE" b="0" dirty="0" smtClean="0"/>
          </a:p>
          <a:p>
            <a:pPr lvl="1" eaLnBrk="1" hangingPunct="1">
              <a:lnSpc>
                <a:spcPct val="80000"/>
              </a:lnSpc>
              <a:buClr>
                <a:srgbClr val="0F5494"/>
              </a:buClr>
              <a:buFont typeface="Wingdings" pitchFamily="2" charset="2"/>
              <a:buChar char="Ø"/>
            </a:pPr>
            <a:r>
              <a:rPr lang="fr-BE" b="0" dirty="0" smtClean="0"/>
              <a:t>Recommandations principales:</a:t>
            </a:r>
            <a:endParaRPr lang="fr-BE" b="0" dirty="0" smtClean="0"/>
          </a:p>
          <a:p>
            <a:pPr lvl="1" eaLnBrk="1" hangingPunct="1">
              <a:lnSpc>
                <a:spcPct val="80000"/>
              </a:lnSpc>
              <a:buClr>
                <a:srgbClr val="0F5494"/>
              </a:buClr>
              <a:buFont typeface="Wingdings" pitchFamily="2" charset="2"/>
              <a:buChar char="Ø"/>
            </a:pPr>
            <a:endParaRPr lang="fr-BE" sz="800" b="0" dirty="0" smtClean="0"/>
          </a:p>
          <a:p>
            <a:pPr lvl="2">
              <a:lnSpc>
                <a:spcPct val="80000"/>
              </a:lnSpc>
              <a:buClr>
                <a:srgbClr val="0F5494"/>
              </a:buClr>
              <a:buFont typeface="Arial" pitchFamily="34" charset="0"/>
              <a:buChar char="•"/>
            </a:pPr>
            <a:r>
              <a:rPr lang="fr-BE" sz="1800" b="0" dirty="0" smtClean="0"/>
              <a:t>Conduire une évaluation structurée et explicite des risques fiduciaires et développementaux au démarrage et durant la mise en œuvre</a:t>
            </a:r>
            <a:endParaRPr lang="fr-BE" sz="1800" dirty="0" smtClean="0"/>
          </a:p>
          <a:p>
            <a:pPr lvl="2">
              <a:lnSpc>
                <a:spcPct val="80000"/>
              </a:lnSpc>
              <a:buClr>
                <a:srgbClr val="0F5494"/>
              </a:buClr>
              <a:buFont typeface="Arial" pitchFamily="34" charset="0"/>
              <a:buChar char="•"/>
            </a:pPr>
            <a:endParaRPr lang="fr-BE" sz="800" b="0" dirty="0" smtClean="0"/>
          </a:p>
          <a:p>
            <a:pPr lvl="2">
              <a:lnSpc>
                <a:spcPct val="80000"/>
              </a:lnSpc>
              <a:buClr>
                <a:srgbClr val="0F5494"/>
              </a:buClr>
              <a:buFont typeface="Arial" pitchFamily="34" charset="0"/>
              <a:buChar char="•"/>
            </a:pPr>
            <a:r>
              <a:rPr lang="fr-BE" sz="1800" b="0" dirty="0" smtClean="0"/>
              <a:t>Inclure dans les conditions, le dialogue et l’appui au renforcement institutionnel des mesures pour suivre et réduire les risques</a:t>
            </a:r>
            <a:endParaRPr lang="fr-BE" sz="1800" b="0" dirty="0" smtClean="0"/>
          </a:p>
          <a:p>
            <a:pPr lvl="1" eaLnBrk="1" hangingPunct="1">
              <a:lnSpc>
                <a:spcPct val="80000"/>
              </a:lnSpc>
              <a:buClr>
                <a:srgbClr val="0F5494"/>
              </a:buClr>
              <a:buFont typeface="Wingdings" pitchFamily="2" charset="2"/>
              <a:buNone/>
            </a:pPr>
            <a:endParaRPr lang="fr-BE" sz="1800" dirty="0" smtClean="0"/>
          </a:p>
          <a:p>
            <a:pPr lvl="1" eaLnBrk="1" hangingPunct="1">
              <a:lnSpc>
                <a:spcPct val="80000"/>
              </a:lnSpc>
              <a:buClr>
                <a:srgbClr val="0F5494"/>
              </a:buClr>
              <a:buFont typeface="Wingdings" pitchFamily="2" charset="2"/>
              <a:buChar char="Ø"/>
            </a:pPr>
            <a:endParaRPr lang="en-GB" sz="1600" b="0" i="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7715</TotalTime>
  <Words>2285</Words>
  <Application>Microsoft Office PowerPoint</Application>
  <PresentationFormat>On-screen Show (4:3)</PresentationFormat>
  <Paragraphs>506</Paragraphs>
  <Slides>36</Slides>
  <Notes>29</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Slide_Master</vt:lpstr>
      <vt:lpstr>Formation appui budgétaire</vt:lpstr>
      <vt:lpstr>Plan du module </vt:lpstr>
      <vt:lpstr>Définitions</vt:lpstr>
      <vt:lpstr>Objectifs du Cadre de Gestion du Risque (CGR)</vt:lpstr>
      <vt:lpstr>Principales fonctions du CGR</vt:lpstr>
      <vt:lpstr>Processus RMF : étapes clés </vt:lpstr>
      <vt:lpstr>CGR, qui fait quoi?</vt:lpstr>
      <vt:lpstr>Plan du module </vt:lpstr>
      <vt:lpstr>Pourquoi un CGR? (1/2)</vt:lpstr>
      <vt:lpstr>Pourquoi un CGR(2/2)</vt:lpstr>
      <vt:lpstr>Plan du module </vt:lpstr>
      <vt:lpstr>Catégories et dimensions du risque</vt:lpstr>
      <vt:lpstr>Catégories de risques, risques majeurs et gestion du risque (1)</vt:lpstr>
      <vt:lpstr>Catégories de risques, risques majeurs et gestion du risque (2)</vt:lpstr>
      <vt:lpstr>Évaluation du risque</vt:lpstr>
      <vt:lpstr>Évaluation du niveau de risque: règles de notation du risque</vt:lpstr>
      <vt:lpstr>Plan du module </vt:lpstr>
      <vt:lpstr>Questionnaire portant sur le risque</vt:lpstr>
      <vt:lpstr>Questionnaire sur les risques</vt:lpstr>
      <vt:lpstr>Le registre des risques</vt:lpstr>
      <vt:lpstr>Registre des risques</vt:lpstr>
      <vt:lpstr>Profil de risque par pays</vt:lpstr>
      <vt:lpstr>Profile de risque pays</vt:lpstr>
      <vt:lpstr>Plan du module </vt:lpstr>
      <vt:lpstr>Réaction au risque : trouver un équilibre</vt:lpstr>
      <vt:lpstr>Le but n’est pas d’éviter tous les risques ! </vt:lpstr>
      <vt:lpstr>Réagir aux risques </vt:lpstr>
      <vt:lpstr>Identification des mesures d’atténuation</vt:lpstr>
      <vt:lpstr>Exemples de mesures d’atténuation</vt:lpstr>
      <vt:lpstr>Évaluation des risques résiduels et de la tendance du risque</vt:lpstr>
      <vt:lpstr>Décision</vt:lpstr>
      <vt:lpstr>En cas de détérioration significative</vt:lpstr>
      <vt:lpstr>Plan du module </vt:lpstr>
      <vt:lpstr>Suivi du risque et communication de rapports à cet effet</vt:lpstr>
      <vt:lpstr>Messages clés(1/2)</vt:lpstr>
      <vt:lpstr>Key messages (2/2) Summary of risk management</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dc:creator>
  <cp:lastModifiedBy>TDB</cp:lastModifiedBy>
  <cp:revision>223</cp:revision>
  <dcterms:created xsi:type="dcterms:W3CDTF">2011-10-28T10:25:18Z</dcterms:created>
  <dcterms:modified xsi:type="dcterms:W3CDTF">2014-05-03T23:57:29Z</dcterms:modified>
</cp:coreProperties>
</file>