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4" r:id="rId3"/>
    <p:sldId id="295" r:id="rId4"/>
    <p:sldId id="297" r:id="rId5"/>
    <p:sldId id="270" r:id="rId6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3E6FD2"/>
    <a:srgbClr val="FFD624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18" autoAdjust="0"/>
    <p:restoredTop sz="94643"/>
  </p:normalViewPr>
  <p:slideViewPr>
    <p:cSldViewPr>
      <p:cViewPr varScale="1">
        <p:scale>
          <a:sx n="90" d="100"/>
          <a:sy n="90" d="100"/>
        </p:scale>
        <p:origin x="120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C23BE39-5070-A043-ABC9-28ACD146C23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1126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166EA5-0B7D-1F48-A766-7F103CD208A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90390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2B92F27-3C5D-A04A-BA4C-E0250906719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17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4E2E4-580F-7B41-8650-127BFF1CD82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2255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BAA0E-A0A0-9242-8635-CF89336C5A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2943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EF84-4D67-B946-8DBA-8F680EBBD26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6427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3448A-BC51-1F46-A633-CF9CE9EB219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4503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0B10B-A42A-AB47-B265-001DA41163B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08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4CDDA-1E6A-1544-9B6C-CF04C8BA2C1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2574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69DC2-D599-FD48-B87C-5F389FC640F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87987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40DAE-F9F8-974D-AA15-7DC02B1D6AB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3508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6E86F-01D0-D648-9DBD-A5A451CD4E4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3009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A10CE-D5F0-194C-A908-AA2DA340174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1126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F75DD30-8B6C-4740-AE9F-9D3EFFD7C9E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9144000" cy="1943100"/>
          </a:xfrm>
        </p:spPr>
        <p:txBody>
          <a:bodyPr/>
          <a:lstStyle/>
          <a:p>
            <a:pPr indent="0" algn="ctr" eaLnBrk="1" hangingPunct="1"/>
            <a:r>
              <a:rPr lang="fr-BE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fr-BE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fr-BE" altLang="en-US" sz="3600" dirty="0" smtClean="0">
                <a:ea typeface="Arial" charset="0"/>
                <a:cs typeface="Arial" charset="0"/>
              </a:rPr>
              <a:t>THE PUBLIC </a:t>
            </a:r>
            <a:r>
              <a:rPr lang="fr-BE" altLang="en-US" sz="3600" dirty="0">
                <a:ea typeface="Arial" charset="0"/>
                <a:cs typeface="Arial" charset="0"/>
              </a:rPr>
              <a:t>EXPENDITURE AND FINANCIAL ACCOUNTABILITY (</a:t>
            </a:r>
            <a:r>
              <a:rPr lang="fr-BE" altLang="en-US" sz="3600" dirty="0" smtClean="0">
                <a:ea typeface="Arial" charset="0"/>
                <a:cs typeface="Arial" charset="0"/>
              </a:rPr>
              <a:t>PEFA)</a:t>
            </a:r>
            <a:br>
              <a:rPr lang="fr-BE" altLang="en-US" sz="3600" dirty="0" smtClean="0">
                <a:ea typeface="Arial" charset="0"/>
                <a:cs typeface="Arial" charset="0"/>
              </a:rPr>
            </a:br>
            <a:r>
              <a:rPr lang="fr-BE" altLang="en-US" sz="3600" dirty="0" smtClean="0">
                <a:ea typeface="Arial" charset="0"/>
                <a:cs typeface="Arial" charset="0"/>
              </a:rPr>
              <a:t>PERFORMANCE </a:t>
            </a:r>
            <a:r>
              <a:rPr lang="fr-BE" altLang="en-US" sz="3600" dirty="0">
                <a:ea typeface="Arial" charset="0"/>
                <a:cs typeface="Arial" charset="0"/>
              </a:rPr>
              <a:t>MEASUREMENT FRAMEWORK</a:t>
            </a:r>
            <a:endParaRPr lang="en-GB" altLang="en-US" sz="3600" dirty="0">
              <a:ea typeface="Arial" charset="0"/>
              <a:cs typeface="Arial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3860800"/>
            <a:ext cx="9144000" cy="1655763"/>
          </a:xfrm>
        </p:spPr>
        <p:txBody>
          <a:bodyPr/>
          <a:lstStyle/>
          <a:p>
            <a:pPr algn="ctr" eaLnBrk="1" hangingPunct="1"/>
            <a:endParaRPr lang="en-CA" altLang="en-US" sz="2800" dirty="0" smtClean="0">
              <a:latin typeface="Arial" charset="0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Module </a:t>
            </a:r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2: </a:t>
            </a:r>
            <a:endParaRPr lang="en-CA" altLang="en-US" sz="2800" dirty="0" smtClean="0">
              <a:latin typeface="+mj-lt"/>
              <a:ea typeface="Arial" charset="0"/>
              <a:cs typeface="Arial" charset="0"/>
            </a:endParaRPr>
          </a:p>
          <a:p>
            <a:pPr algn="ctr" eaLnBrk="1" hangingPunct="1"/>
            <a:r>
              <a:rPr lang="en-GB" sz="2800" dirty="0">
                <a:latin typeface="+mj-lt"/>
              </a:rPr>
              <a:t>Group </a:t>
            </a:r>
            <a:r>
              <a:rPr lang="en-GB" sz="2800" dirty="0" smtClean="0">
                <a:latin typeface="+mj-lt"/>
              </a:rPr>
              <a:t>Work — </a:t>
            </a:r>
            <a:r>
              <a:rPr lang="en-GB" sz="2800" dirty="0">
                <a:latin typeface="+mj-lt"/>
              </a:rPr>
              <a:t>Common Problems </a:t>
            </a:r>
            <a:endParaRPr lang="en-GB" sz="2800" dirty="0" smtClean="0">
              <a:latin typeface="+mj-lt"/>
            </a:endParaRPr>
          </a:p>
          <a:p>
            <a:pPr algn="ctr" eaLnBrk="1" hangingPunct="1"/>
            <a:r>
              <a:rPr lang="en-GB" sz="2800" dirty="0" smtClean="0">
                <a:latin typeface="+mj-lt"/>
              </a:rPr>
              <a:t>Working </a:t>
            </a:r>
            <a:r>
              <a:rPr lang="en-GB" sz="2800" dirty="0">
                <a:latin typeface="+mj-lt"/>
              </a:rPr>
              <a:t>with Indicators</a:t>
            </a:r>
            <a:endParaRPr lang="en-CA" altLang="en-US" sz="2800" dirty="0" smtClean="0">
              <a:latin typeface="+mj-lt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648072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Essentials of Indicator Scoring</a:t>
            </a:r>
            <a:endParaRPr lang="en-US" sz="3200" dirty="0" smtClean="0">
              <a:solidFill>
                <a:srgbClr val="C0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4680520"/>
          </a:xfrm>
        </p:spPr>
        <p:txBody>
          <a:bodyPr/>
          <a:lstStyle/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Ensure appropriate institutional coverage &amp; period (Guidance on Evidence)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Match ground reality (as evidenced) with minimum requirements at each rating level (</a:t>
            </a:r>
            <a:r>
              <a:rPr lang="en-GB" sz="2800" i="0" dirty="0" err="1" smtClean="0">
                <a:latin typeface="Calibri" pitchFamily="34" charset="0"/>
              </a:rPr>
              <a:t>BlueBook</a:t>
            </a:r>
            <a:r>
              <a:rPr lang="en-GB" sz="2800" i="0" dirty="0" smtClean="0">
                <a:latin typeface="Calibri" pitchFamily="34" charset="0"/>
              </a:rPr>
              <a:t> &amp; Clarifications)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Assign highest rating at which ALL requirements are met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Combine dimension ratings into overall indicator rating (WL or AV)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78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>
          <a:xfrm>
            <a:off x="84138" y="908720"/>
            <a:ext cx="9059862" cy="1008112"/>
          </a:xfrm>
        </p:spPr>
        <p:txBody>
          <a:bodyPr/>
          <a:lstStyle/>
          <a:p>
            <a:pPr algn="ctr" eaLnBrk="1" hangingPunct="1"/>
            <a:r>
              <a:rPr lang="en-US" sz="3200" dirty="0" smtClean="0">
                <a:solidFill>
                  <a:srgbClr val="C00000"/>
                </a:solidFill>
              </a:rPr>
              <a:t>Allocation of Time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8840"/>
            <a:ext cx="7747026" cy="4253210"/>
          </a:xfrm>
        </p:spPr>
        <p:txBody>
          <a:bodyPr/>
          <a:lstStyle/>
          <a:p>
            <a:pPr marL="0" indent="0" eaLnBrk="1" hangingPunct="1">
              <a:buSzPct val="125000"/>
              <a:buNone/>
            </a:pPr>
            <a:r>
              <a:rPr lang="en-US" sz="3200" b="1" i="0" dirty="0" smtClean="0">
                <a:latin typeface="Calibri" pitchFamily="34" charset="0"/>
              </a:rPr>
              <a:t>Individually:  </a:t>
            </a:r>
            <a:r>
              <a:rPr lang="en-US" sz="3200" i="0" dirty="0" smtClean="0">
                <a:latin typeface="Calibri" pitchFamily="34" charset="0"/>
              </a:rPr>
              <a:t>Spend 30 minutes to read mini-cases</a:t>
            </a:r>
          </a:p>
          <a:p>
            <a:pPr lvl="1" eaLnBrk="1" hangingPunct="1">
              <a:buSzPct val="125000"/>
              <a:buNone/>
            </a:pPr>
            <a:r>
              <a:rPr lang="en-US" sz="3200" b="0" dirty="0" smtClean="0">
                <a:latin typeface="Calibri" pitchFamily="34" charset="0"/>
              </a:rPr>
              <a:t>a) judge if the information is sufficient</a:t>
            </a:r>
          </a:p>
          <a:p>
            <a:pPr lvl="1" eaLnBrk="1" hangingPunct="1">
              <a:buSzPct val="125000"/>
              <a:buNone/>
            </a:pPr>
            <a:r>
              <a:rPr lang="en-US" sz="3200" b="0" dirty="0" smtClean="0">
                <a:latin typeface="Calibri" pitchFamily="34" charset="0"/>
              </a:rPr>
              <a:t>b) assess the score for the indicator</a:t>
            </a:r>
          </a:p>
          <a:p>
            <a:pPr eaLnBrk="1" hangingPunct="1">
              <a:buSzPct val="125000"/>
              <a:buNone/>
            </a:pPr>
            <a:endParaRPr lang="en-US" sz="3200" b="1" i="0" dirty="0" smtClean="0">
              <a:latin typeface="Calibri" pitchFamily="34" charset="0"/>
            </a:endParaRPr>
          </a:p>
          <a:p>
            <a:pPr eaLnBrk="1" hangingPunct="1">
              <a:buSzPct val="125000"/>
              <a:buNone/>
            </a:pPr>
            <a:r>
              <a:rPr lang="en-US" sz="3200" b="1" i="0" dirty="0" smtClean="0">
                <a:latin typeface="Calibri" pitchFamily="34" charset="0"/>
              </a:rPr>
              <a:t>Group</a:t>
            </a:r>
            <a:r>
              <a:rPr lang="en-US" sz="3200" b="1" i="0" dirty="0">
                <a:latin typeface="Calibri" pitchFamily="34" charset="0"/>
              </a:rPr>
              <a:t>:  </a:t>
            </a:r>
            <a:r>
              <a:rPr lang="en-US" sz="3200" i="0" dirty="0">
                <a:latin typeface="Calibri" pitchFamily="34" charset="0"/>
              </a:rPr>
              <a:t>Spend 30 minutes to come to a consensus on the cases you are assigned</a:t>
            </a:r>
          </a:p>
          <a:p>
            <a:pPr eaLnBrk="1" hangingPunct="1">
              <a:buSzPct val="125000"/>
              <a:buNone/>
            </a:pPr>
            <a:endParaRPr lang="en-US" sz="3600" b="0" dirty="0" smtClean="0">
              <a:latin typeface="Calibri" pitchFamily="34" charset="0"/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138" y="6242050"/>
            <a:ext cx="587375" cy="488950"/>
          </a:xfrm>
          <a:prstGeom prst="rect">
            <a:avLst/>
          </a:prstGeom>
          <a:noFill/>
        </p:spPr>
        <p:txBody>
          <a:bodyPr/>
          <a:lstStyle/>
          <a:p>
            <a:fld id="{3F9B4746-AE96-40EB-AB06-A287C83012A9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dirty="0" smtClean="0">
                <a:solidFill>
                  <a:srgbClr val="C00000"/>
                </a:solidFill>
              </a:rPr>
              <a:t>Case Study Assignments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276871"/>
            <a:ext cx="8858280" cy="3600053"/>
          </a:xfrm>
        </p:spPr>
        <p:txBody>
          <a:bodyPr/>
          <a:lstStyle/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b="1" i="0" dirty="0" smtClean="0">
                <a:latin typeface="Calibri" pitchFamily="34" charset="0"/>
              </a:rPr>
              <a:t>Group</a:t>
            </a:r>
            <a:r>
              <a:rPr lang="en-US" sz="320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1: </a:t>
            </a:r>
            <a:r>
              <a:rPr lang="en-US" sz="3200" i="0" dirty="0" smtClean="0">
                <a:latin typeface="Calibri" pitchFamily="34" charset="0"/>
              </a:rPr>
              <a:t>PI-1; PI-21.1 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b="1" i="0" dirty="0" smtClean="0">
                <a:latin typeface="Calibri" pitchFamily="34" charset="0"/>
              </a:rPr>
              <a:t>Group</a:t>
            </a:r>
            <a:r>
              <a:rPr lang="en-US" sz="320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2: </a:t>
            </a:r>
            <a:r>
              <a:rPr lang="en-US" sz="3200" i="0" dirty="0" smtClean="0">
                <a:latin typeface="Calibri" pitchFamily="34" charset="0"/>
              </a:rPr>
              <a:t>PI-4; PI-26.1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b="1" i="0" dirty="0" smtClean="0">
                <a:latin typeface="Calibri" pitchFamily="34" charset="0"/>
              </a:rPr>
              <a:t>Group</a:t>
            </a:r>
            <a:r>
              <a:rPr lang="en-US" sz="320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3: </a:t>
            </a:r>
            <a:r>
              <a:rPr lang="en-US" sz="3200" i="0" dirty="0" smtClean="0">
                <a:latin typeface="Calibri" pitchFamily="34" charset="0"/>
              </a:rPr>
              <a:t>PI-9; PI-28.1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Group</a:t>
            </a:r>
            <a:r>
              <a:rPr lang="en-US" sz="320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4: </a:t>
            </a:r>
            <a:r>
              <a:rPr lang="en-US" sz="3200" i="0" dirty="0" smtClean="0">
                <a:latin typeface="Calibri" pitchFamily="34" charset="0"/>
              </a:rPr>
              <a:t>PI-14.2; PI-28.2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3200" b="1" i="0" dirty="0" smtClean="0">
                <a:latin typeface="Calibri" pitchFamily="34" charset="0"/>
              </a:rPr>
              <a:t>Group 5</a:t>
            </a:r>
            <a:r>
              <a:rPr lang="en-US" sz="3200" i="0" dirty="0" smtClean="0">
                <a:latin typeface="Calibri" pitchFamily="34" charset="0"/>
              </a:rPr>
              <a:t>: PI-17.2; PI-31.1</a:t>
            </a:r>
            <a:endParaRPr lang="en-US" sz="3200" dirty="0" smtClean="0"/>
          </a:p>
          <a:p>
            <a:pPr eaLnBrk="1" hangingPunct="1">
              <a:buSzPct val="100000"/>
              <a:buFont typeface="Arial" pitchFamily="34" charset="0"/>
              <a:buChar char="•"/>
            </a:pPr>
            <a:endParaRPr lang="en-US" sz="32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138" y="6242050"/>
            <a:ext cx="587375" cy="488950"/>
          </a:xfrm>
          <a:prstGeom prst="rect">
            <a:avLst/>
          </a:prstGeom>
          <a:noFill/>
        </p:spPr>
        <p:txBody>
          <a:bodyPr/>
          <a:lstStyle/>
          <a:p>
            <a:fld id="{4E62D0EB-67AE-4EE6-8B95-C4427B9D3DCB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1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" y="2565400"/>
            <a:ext cx="9144000" cy="863600"/>
          </a:xfrm>
        </p:spPr>
        <p:txBody>
          <a:bodyPr/>
          <a:lstStyle/>
          <a:p>
            <a:pPr indent="0" algn="ctr" eaLnBrk="1" hangingPunct="1"/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Thank you for your attention:</a:t>
            </a:r>
            <a:b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/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Questions? </a:t>
            </a: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endParaRPr lang="en-GB" alt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</TotalTime>
  <Words>151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Verdana</vt:lpstr>
      <vt:lpstr>Verdana Bold Italic</vt:lpstr>
      <vt:lpstr>Arial</vt:lpstr>
      <vt:lpstr>Slide_Master</vt:lpstr>
      <vt:lpstr> THE PUBLIC EXPENDITURE AND FINANCIAL ACCOUNTABILITY (PEFA) PERFORMANCE MEASUREMENT FRAMEWORK</vt:lpstr>
      <vt:lpstr>Essentials of Indicator Scoring</vt:lpstr>
      <vt:lpstr>Allocation of Time</vt:lpstr>
      <vt:lpstr>Case Study Assignments</vt:lpstr>
      <vt:lpstr>Thank you for your attention:  Questions?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PUBLIC EXPENDITURE AND FINANCIAL ACCOUNTABILITY (PEFA) PERFORMANCE MEASUREMENT FRAMEWORK</dc:title>
  <dc:creator>Philip Sinnett</dc:creator>
  <cp:keywords>PEFA Workshop-Brussels</cp:keywords>
  <cp:lastModifiedBy>Philip Sinnett</cp:lastModifiedBy>
  <cp:revision>16</cp:revision>
  <cp:lastPrinted>2015-12-07T13:37:20Z</cp:lastPrinted>
  <dcterms:created xsi:type="dcterms:W3CDTF">2015-12-07T07:25:01Z</dcterms:created>
  <dcterms:modified xsi:type="dcterms:W3CDTF">2016-03-05T22:06:20Z</dcterms:modified>
</cp:coreProperties>
</file>