
<file path=[Content_Types].xml><?xml version="1.0" encoding="utf-8"?>
<Types xmlns="http://schemas.openxmlformats.org/package/2006/content-types">
  <Default Extension="xml" ContentType="application/xml"/>
  <Default Extension="jpeg" ContentType="image/jpeg"/>
  <Default Extension="png" ContentType="image/png"/>
  <Default Extension="gif" ContentType="image/gif"/>
  <Default Extension="emf" ContentType="image/x-em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5"/>
  </p:notesMasterIdLst>
  <p:handoutMasterIdLst>
    <p:handoutMasterId r:id="rId46"/>
  </p:handoutMasterIdLst>
  <p:sldIdLst>
    <p:sldId id="256" r:id="rId2"/>
    <p:sldId id="322" r:id="rId3"/>
    <p:sldId id="277" r:id="rId4"/>
    <p:sldId id="278" r:id="rId5"/>
    <p:sldId id="279" r:id="rId6"/>
    <p:sldId id="280" r:id="rId7"/>
    <p:sldId id="282" r:id="rId8"/>
    <p:sldId id="283" r:id="rId9"/>
    <p:sldId id="284" r:id="rId10"/>
    <p:sldId id="326" r:id="rId11"/>
    <p:sldId id="323" r:id="rId12"/>
    <p:sldId id="285" r:id="rId13"/>
    <p:sldId id="286" r:id="rId14"/>
    <p:sldId id="287" r:id="rId15"/>
    <p:sldId id="288" r:id="rId16"/>
    <p:sldId id="289" r:id="rId17"/>
    <p:sldId id="290" r:id="rId18"/>
    <p:sldId id="268" r:id="rId19"/>
    <p:sldId id="292" r:id="rId20"/>
    <p:sldId id="291" r:id="rId21"/>
    <p:sldId id="271" r:id="rId22"/>
    <p:sldId id="324" r:id="rId23"/>
    <p:sldId id="294" r:id="rId24"/>
    <p:sldId id="295" r:id="rId25"/>
    <p:sldId id="296" r:id="rId26"/>
    <p:sldId id="298" r:id="rId27"/>
    <p:sldId id="299" r:id="rId28"/>
    <p:sldId id="325" r:id="rId29"/>
    <p:sldId id="300" r:id="rId30"/>
    <p:sldId id="302" r:id="rId31"/>
    <p:sldId id="301" r:id="rId32"/>
    <p:sldId id="304" r:id="rId33"/>
    <p:sldId id="303" r:id="rId34"/>
    <p:sldId id="305" r:id="rId35"/>
    <p:sldId id="307" r:id="rId36"/>
    <p:sldId id="308" r:id="rId37"/>
    <p:sldId id="309" r:id="rId38"/>
    <p:sldId id="310" r:id="rId39"/>
    <p:sldId id="311" r:id="rId40"/>
    <p:sldId id="317" r:id="rId41"/>
    <p:sldId id="318" r:id="rId42"/>
    <p:sldId id="320" r:id="rId43"/>
    <p:sldId id="321" r:id="rId44"/>
  </p:sldIdLst>
  <p:sldSz cx="9144000" cy="6858000" type="screen4x3"/>
  <p:notesSz cx="6797675" cy="9926638"/>
  <p:defaultTextStyle>
    <a:defPPr>
      <a:defRPr lang="en-GB"/>
    </a:defPPr>
    <a:lvl1pPr algn="l" rtl="0" eaLnBrk="0" fontAlgn="base" hangingPunct="0">
      <a:spcBef>
        <a:spcPct val="0"/>
      </a:spcBef>
      <a:spcAft>
        <a:spcPct val="0"/>
      </a:spcAft>
      <a:defRPr sz="1200" kern="1200">
        <a:solidFill>
          <a:srgbClr val="0F5494"/>
        </a:solidFill>
        <a:latin typeface="Verdana" charset="0"/>
        <a:ea typeface="+mn-ea"/>
        <a:cs typeface="+mn-cs"/>
      </a:defRPr>
    </a:lvl1pPr>
    <a:lvl2pPr marL="457200" algn="l" rtl="0" eaLnBrk="0" fontAlgn="base" hangingPunct="0">
      <a:spcBef>
        <a:spcPct val="0"/>
      </a:spcBef>
      <a:spcAft>
        <a:spcPct val="0"/>
      </a:spcAft>
      <a:defRPr sz="1200" kern="1200">
        <a:solidFill>
          <a:srgbClr val="0F5494"/>
        </a:solidFill>
        <a:latin typeface="Verdana" charset="0"/>
        <a:ea typeface="+mn-ea"/>
        <a:cs typeface="+mn-cs"/>
      </a:defRPr>
    </a:lvl2pPr>
    <a:lvl3pPr marL="914400" algn="l" rtl="0" eaLnBrk="0" fontAlgn="base" hangingPunct="0">
      <a:spcBef>
        <a:spcPct val="0"/>
      </a:spcBef>
      <a:spcAft>
        <a:spcPct val="0"/>
      </a:spcAft>
      <a:defRPr sz="1200" kern="1200">
        <a:solidFill>
          <a:srgbClr val="0F5494"/>
        </a:solidFill>
        <a:latin typeface="Verdana" charset="0"/>
        <a:ea typeface="+mn-ea"/>
        <a:cs typeface="+mn-cs"/>
      </a:defRPr>
    </a:lvl3pPr>
    <a:lvl4pPr marL="1371600" algn="l" rtl="0" eaLnBrk="0" fontAlgn="base" hangingPunct="0">
      <a:spcBef>
        <a:spcPct val="0"/>
      </a:spcBef>
      <a:spcAft>
        <a:spcPct val="0"/>
      </a:spcAft>
      <a:defRPr sz="1200" kern="1200">
        <a:solidFill>
          <a:srgbClr val="0F5494"/>
        </a:solidFill>
        <a:latin typeface="Verdana" charset="0"/>
        <a:ea typeface="+mn-ea"/>
        <a:cs typeface="+mn-cs"/>
      </a:defRPr>
    </a:lvl4pPr>
    <a:lvl5pPr marL="1828800" algn="l" rtl="0" eaLnBrk="0" fontAlgn="base" hangingPunct="0">
      <a:spcBef>
        <a:spcPct val="0"/>
      </a:spcBef>
      <a:spcAft>
        <a:spcPct val="0"/>
      </a:spcAft>
      <a:defRPr sz="1200" kern="1200">
        <a:solidFill>
          <a:srgbClr val="0F5494"/>
        </a:solidFill>
        <a:latin typeface="Verdana" charset="0"/>
        <a:ea typeface="+mn-ea"/>
        <a:cs typeface="+mn-cs"/>
      </a:defRPr>
    </a:lvl5pPr>
    <a:lvl6pPr marL="2286000" algn="l" defTabSz="914400" rtl="0" eaLnBrk="1" latinLnBrk="0" hangingPunct="1">
      <a:defRPr sz="1200" kern="1200">
        <a:solidFill>
          <a:srgbClr val="0F5494"/>
        </a:solidFill>
        <a:latin typeface="Verdana" charset="0"/>
        <a:ea typeface="+mn-ea"/>
        <a:cs typeface="+mn-cs"/>
      </a:defRPr>
    </a:lvl6pPr>
    <a:lvl7pPr marL="2743200" algn="l" defTabSz="914400" rtl="0" eaLnBrk="1" latinLnBrk="0" hangingPunct="1">
      <a:defRPr sz="1200" kern="1200">
        <a:solidFill>
          <a:srgbClr val="0F5494"/>
        </a:solidFill>
        <a:latin typeface="Verdana" charset="0"/>
        <a:ea typeface="+mn-ea"/>
        <a:cs typeface="+mn-cs"/>
      </a:defRPr>
    </a:lvl7pPr>
    <a:lvl8pPr marL="3200400" algn="l" defTabSz="914400" rtl="0" eaLnBrk="1" latinLnBrk="0" hangingPunct="1">
      <a:defRPr sz="1200" kern="1200">
        <a:solidFill>
          <a:srgbClr val="0F5494"/>
        </a:solidFill>
        <a:latin typeface="Verdana" charset="0"/>
        <a:ea typeface="+mn-ea"/>
        <a:cs typeface="+mn-cs"/>
      </a:defRPr>
    </a:lvl8pPr>
    <a:lvl9pPr marL="3657600" algn="l" defTabSz="914400" rtl="0" eaLnBrk="1" latinLnBrk="0" hangingPunct="1">
      <a:defRPr sz="1200" kern="1200">
        <a:solidFill>
          <a:srgbClr val="0F5494"/>
        </a:solidFill>
        <a:latin typeface="Verdana"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F5494"/>
    <a:srgbClr val="3E6FD2"/>
    <a:srgbClr val="FFD624"/>
    <a:srgbClr val="3166CF"/>
    <a:srgbClr val="2D5EC1"/>
    <a:srgbClr val="BDDEFF"/>
    <a:srgbClr val="99CCF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863" autoAdjust="0"/>
    <p:restoredTop sz="94554"/>
  </p:normalViewPr>
  <p:slideViewPr>
    <p:cSldViewPr>
      <p:cViewPr varScale="1">
        <p:scale>
          <a:sx n="90" d="100"/>
          <a:sy n="90" d="100"/>
        </p:scale>
        <p:origin x="1472" y="192"/>
      </p:cViewPr>
      <p:guideLst>
        <p:guide orient="horz" pos="2160"/>
        <p:guide pos="2880"/>
      </p:guideLst>
    </p:cSldViewPr>
  </p:slideViewPr>
  <p:notesTextViewPr>
    <p:cViewPr>
      <p:scale>
        <a:sx n="100" d="100"/>
        <a:sy n="100" d="100"/>
      </p:scale>
      <p:origin x="0" y="0"/>
    </p:cViewPr>
  </p:notesTextViewPr>
  <p:sorterViewPr>
    <p:cViewPr>
      <p:scale>
        <a:sx n="116" d="100"/>
        <a:sy n="116" d="100"/>
      </p:scale>
      <p:origin x="0" y="0"/>
    </p:cViewPr>
  </p:sorter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handoutMaster" Target="handoutMasters/handoutMaster1.xml"/><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charset="0"/>
              </a:defRPr>
            </a:lvl1pPr>
          </a:lstStyle>
          <a:p>
            <a:pPr>
              <a:defRPr/>
            </a:pPr>
            <a:endParaRPr lang="en-GB" dirty="0"/>
          </a:p>
        </p:txBody>
      </p:sp>
      <p:sp>
        <p:nvSpPr>
          <p:cNvPr id="3789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charset="0"/>
              </a:defRPr>
            </a:lvl1pPr>
          </a:lstStyle>
          <a:p>
            <a:pPr>
              <a:defRPr/>
            </a:pPr>
            <a:endParaRPr lang="en-GB" dirty="0"/>
          </a:p>
        </p:txBody>
      </p:sp>
      <p:sp>
        <p:nvSpPr>
          <p:cNvPr id="37892"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charset="0"/>
              </a:defRPr>
            </a:lvl1pPr>
          </a:lstStyle>
          <a:p>
            <a:pPr>
              <a:defRPr/>
            </a:pPr>
            <a:endParaRPr lang="en-GB" dirty="0"/>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0C23BE39-5070-A043-ABC9-28ACD146C23C}" type="slidenum">
              <a:rPr lang="en-GB" altLang="en-US"/>
              <a:pPr>
                <a:defRPr/>
              </a:pPr>
              <a:t>‹#›</a:t>
            </a:fld>
            <a:endParaRPr lang="en-GB" altLang="en-US" dirty="0"/>
          </a:p>
        </p:txBody>
      </p:sp>
    </p:spTree>
    <p:extLst>
      <p:ext uri="{BB962C8B-B14F-4D97-AF65-F5344CB8AC3E}">
        <p14:creationId xmlns:p14="http://schemas.microsoft.com/office/powerpoint/2010/main" val="1511269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charset="0"/>
              </a:defRPr>
            </a:lvl1pPr>
          </a:lstStyle>
          <a:p>
            <a:pPr>
              <a:defRPr/>
            </a:pPr>
            <a:endParaRPr lang="en-GB" dirty="0"/>
          </a:p>
        </p:txBody>
      </p:sp>
      <p:sp>
        <p:nvSpPr>
          <p:cNvPr id="36867"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charset="0"/>
              </a:defRPr>
            </a:lvl1pPr>
          </a:lstStyle>
          <a:p>
            <a:pPr>
              <a:defRPr/>
            </a:pPr>
            <a:endParaRPr lang="en-GB" dirty="0"/>
          </a:p>
        </p:txBody>
      </p:sp>
      <p:sp>
        <p:nvSpPr>
          <p:cNvPr id="3076"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charset="0"/>
              </a:defRPr>
            </a:lvl1pPr>
          </a:lstStyle>
          <a:p>
            <a:pPr>
              <a:defRPr/>
            </a:pPr>
            <a:endParaRPr lang="en-GB" dirty="0"/>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33166EA5-0B7D-1F48-A766-7F103CD208A0}" type="slidenum">
              <a:rPr lang="en-GB" altLang="en-US"/>
              <a:pPr>
                <a:defRPr/>
              </a:pPr>
              <a:t>‹#›</a:t>
            </a:fld>
            <a:endParaRPr lang="en-GB" altLang="en-US" dirty="0"/>
          </a:p>
        </p:txBody>
      </p:sp>
    </p:spTree>
    <p:extLst>
      <p:ext uri="{BB962C8B-B14F-4D97-AF65-F5344CB8AC3E}">
        <p14:creationId xmlns:p14="http://schemas.microsoft.com/office/powerpoint/2010/main" val="12903902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Rectangle 2"/>
          <p:cNvSpPr>
            <a:spLocks noGrp="1" noRot="1" noChangeAspect="1" noChangeArrowheads="1" noTextEdit="1"/>
          </p:cNvSpPr>
          <p:nvPr>
            <p:ph type="sldImg"/>
          </p:nvPr>
        </p:nvSpPr>
        <p:spPr>
          <a:ln/>
        </p:spPr>
      </p:sp>
      <p:sp>
        <p:nvSpPr>
          <p:cNvPr id="342019" name="Rectangle 3"/>
          <p:cNvSpPr>
            <a:spLocks noGrp="1" noChangeArrowheads="1"/>
          </p:cNvSpPr>
          <p:nvPr>
            <p:ph type="body" idx="1"/>
          </p:nvPr>
        </p:nvSpPr>
        <p:spPr/>
        <p:txBody>
          <a:bodyPr/>
          <a:lstStyle/>
          <a:p>
            <a:pPr>
              <a:lnSpc>
                <a:spcPct val="80000"/>
              </a:lnSpc>
            </a:pPr>
            <a:r>
              <a:rPr lang="en-US" dirty="0" smtClean="0"/>
              <a:t>THE PURPOSE OF THIS PRESENTATION is to give you an insight into the content of the PFM Performance Measurement Framework, what it can measure, what it covers, how it measures PFM performance and how the results are presented in a report. On this basis you should be able to go on to the practical case study exercises in the next session, where you will apply the Framework</a:t>
            </a:r>
          </a:p>
          <a:p>
            <a:pPr>
              <a:lnSpc>
                <a:spcPct val="80000"/>
              </a:lnSpc>
            </a:pPr>
            <a:r>
              <a:rPr lang="en-US" dirty="0" smtClean="0"/>
              <a:t>***************</a:t>
            </a:r>
          </a:p>
          <a:p>
            <a:pPr>
              <a:lnSpc>
                <a:spcPct val="80000"/>
              </a:lnSpc>
            </a:pPr>
            <a:r>
              <a:rPr lang="en-US" dirty="0" smtClean="0"/>
              <a:t>The Framework measures </a:t>
            </a:r>
            <a:r>
              <a:rPr lang="en-US" b="1" dirty="0" smtClean="0"/>
              <a:t>performance by looking at the outputs from the PFM systems</a:t>
            </a:r>
            <a:r>
              <a:rPr lang="en-US" dirty="0" smtClean="0"/>
              <a:t>, but not the reasons behind performance such as institutional, organizational and human resource aspects of capacity. [It can be considered as an annual medical with your GP. It will point to weaknesses, some of which are easy to identify the cause of and remedies to, whereas other will need to be investigated by specialist who can then propose detailed measures]</a:t>
            </a:r>
          </a:p>
          <a:p>
            <a:pPr>
              <a:lnSpc>
                <a:spcPct val="80000"/>
              </a:lnSpc>
            </a:pPr>
            <a:endParaRPr lang="en-US" dirty="0" smtClean="0"/>
          </a:p>
          <a:p>
            <a:pPr>
              <a:lnSpc>
                <a:spcPct val="80000"/>
              </a:lnSpc>
            </a:pPr>
            <a:r>
              <a:rPr lang="en-US" dirty="0" smtClean="0"/>
              <a:t>The Framework does not assess the government’s fiscal and expenditure policies, but only the performance of the systems which the government needs in order to implement such policies.</a:t>
            </a:r>
          </a:p>
          <a:p>
            <a:pPr>
              <a:lnSpc>
                <a:spcPct val="80000"/>
              </a:lnSpc>
            </a:pPr>
            <a:endParaRPr lang="en-US" dirty="0" smtClean="0"/>
          </a:p>
          <a:p>
            <a:pPr>
              <a:lnSpc>
                <a:spcPct val="80000"/>
              </a:lnSpc>
            </a:pPr>
            <a:r>
              <a:rPr lang="en-US" dirty="0" smtClean="0"/>
              <a:t>It is intended to be widely applicable across countries with different levels of economic development. No reference to poverty reduction and poverty reducing expenditures because such concepts specifically related to HIPC countries and may not be used in many middle (and high) income countries (ref. testing of indicators in the UK and Norway).</a:t>
            </a:r>
            <a:endParaRPr lang="en-US" dirty="0"/>
          </a:p>
        </p:txBody>
      </p:sp>
    </p:spTree>
    <p:extLst>
      <p:ext uri="{BB962C8B-B14F-4D97-AF65-F5344CB8AC3E}">
        <p14:creationId xmlns:p14="http://schemas.microsoft.com/office/powerpoint/2010/main" val="849463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71058A4E-9F32-B742-9C58-FF8C3C4EADF6}" type="slidenum">
              <a:rPr lang="en-GB" altLang="en-US"/>
              <a:pPr>
                <a:spcBef>
                  <a:spcPct val="0"/>
                </a:spcBef>
              </a:pPr>
              <a:t>10</a:t>
            </a:fld>
            <a:endParaRPr lang="en-GB" altLang="en-US"/>
          </a:p>
        </p:txBody>
      </p:sp>
      <p:sp>
        <p:nvSpPr>
          <p:cNvPr id="32771" name="Rectangle 2"/>
          <p:cNvSpPr>
            <a:spLocks noGrp="1" noRot="1" noChangeAspect="1" noChangeArrowheads="1" noTextEdit="1"/>
          </p:cNvSpPr>
          <p:nvPr>
            <p:ph type="sldImg"/>
          </p:nvPr>
        </p:nvSpPr>
        <p:spPr>
          <a:xfrm>
            <a:off x="3263900" y="511175"/>
            <a:ext cx="3398838" cy="2547938"/>
          </a:xfrm>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fr-FR" altLang="en-US"/>
          </a:p>
        </p:txBody>
      </p:sp>
    </p:spTree>
    <p:extLst>
      <p:ext uri="{BB962C8B-B14F-4D97-AF65-F5344CB8AC3E}">
        <p14:creationId xmlns:p14="http://schemas.microsoft.com/office/powerpoint/2010/main" val="1784527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Secretariat’s clients include:</a:t>
            </a:r>
            <a:r>
              <a:rPr lang="en-US" baseline="0" dirty="0" smtClean="0"/>
              <a:t> Development agency staff, Partner government officials, private sector consultants, training institutes, researchers</a:t>
            </a:r>
            <a:endParaRPr lang="en-US" dirty="0"/>
          </a:p>
        </p:txBody>
      </p:sp>
      <p:sp>
        <p:nvSpPr>
          <p:cNvPr id="4" name="Slide Number Placeholder 3"/>
          <p:cNvSpPr>
            <a:spLocks noGrp="1"/>
          </p:cNvSpPr>
          <p:nvPr>
            <p:ph type="sldNum" sz="quarter" idx="10"/>
          </p:nvPr>
        </p:nvSpPr>
        <p:spPr/>
        <p:txBody>
          <a:bodyPr/>
          <a:lstStyle/>
          <a:p>
            <a:pPr>
              <a:defRPr/>
            </a:pPr>
            <a:fld id="{46D24092-1241-4DD7-9C27-868515D1568D}" type="slidenum">
              <a:rPr lang="en-GB" smtClean="0"/>
              <a:pPr>
                <a:defRPr/>
              </a:pPr>
              <a:t>20</a:t>
            </a:fld>
            <a:endParaRPr lang="en-GB" dirty="0"/>
          </a:p>
        </p:txBody>
      </p:sp>
    </p:spTree>
    <p:extLst>
      <p:ext uri="{BB962C8B-B14F-4D97-AF65-F5344CB8AC3E}">
        <p14:creationId xmlns:p14="http://schemas.microsoft.com/office/powerpoint/2010/main" val="6064775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Rectangle 2"/>
          <p:cNvSpPr>
            <a:spLocks noGrp="1" noRot="1" noChangeAspect="1" noChangeArrowheads="1" noTextEdit="1"/>
          </p:cNvSpPr>
          <p:nvPr>
            <p:ph type="sldImg"/>
          </p:nvPr>
        </p:nvSpPr>
        <p:spPr>
          <a:ln/>
        </p:spPr>
      </p:sp>
      <p:sp>
        <p:nvSpPr>
          <p:cNvPr id="343043" name="Rectangle 3"/>
          <p:cNvSpPr>
            <a:spLocks noGrp="1" noChangeArrowheads="1"/>
          </p:cNvSpPr>
          <p:nvPr>
            <p:ph type="body" idx="1"/>
          </p:nvPr>
        </p:nvSpPr>
        <p:spPr/>
        <p:txBody>
          <a:bodyPr/>
          <a:lstStyle/>
          <a:p>
            <a:pPr marL="247650" indent="-247650"/>
            <a:r>
              <a:rPr lang="en-US"/>
              <a:t>In many countries provincial governments play a key role – either as autonomous government in their own right with revenue raising mandates or as implementing agencies on behalf of the central government – understanding how sub national government relates to the central government is required before embarking on the PFM performance report as parts of the indicator set relate to these relationships – where sub national government are major implementing agencies on behalf of central government would expect scoring of indicators to look at performance at the sub national level of government (treat the same way as Line Ministries).</a:t>
            </a:r>
          </a:p>
          <a:p>
            <a:pPr marL="247650" indent="-247650"/>
            <a:endParaRPr lang="en-US"/>
          </a:p>
          <a:p>
            <a:pPr marL="247650" indent="-247650"/>
            <a:r>
              <a:rPr lang="en-US"/>
              <a:t>In some countries the PEFA indicator set has been adapted to measure sun national government performance – PEFA Secretariat is reviewing the results of this work with a view to issuing guidance in the near future (which may include some revisions to the indicators to reflect the circumstances of sub national governments). In some countries, India and Pakistan, the indicator set has been used exclusively for measuring performance at the state level (in these countries state government are more or less autonomous and therefore a stand alone PEFA PMR makes sense).</a:t>
            </a:r>
          </a:p>
        </p:txBody>
      </p:sp>
    </p:spTree>
    <p:extLst>
      <p:ext uri="{BB962C8B-B14F-4D97-AF65-F5344CB8AC3E}">
        <p14:creationId xmlns:p14="http://schemas.microsoft.com/office/powerpoint/2010/main" val="1229623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Rectangle 2"/>
          <p:cNvSpPr>
            <a:spLocks noGrp="1" noRot="1" noChangeAspect="1" noChangeArrowheads="1" noTextEdit="1"/>
          </p:cNvSpPr>
          <p:nvPr>
            <p:ph type="sldImg"/>
          </p:nvPr>
        </p:nvSpPr>
        <p:spPr>
          <a:ln/>
        </p:spPr>
      </p:sp>
      <p:sp>
        <p:nvSpPr>
          <p:cNvPr id="342019" name="Rectangle 3"/>
          <p:cNvSpPr>
            <a:spLocks noGrp="1" noChangeArrowheads="1"/>
          </p:cNvSpPr>
          <p:nvPr>
            <p:ph type="body" idx="1"/>
          </p:nvPr>
        </p:nvSpPr>
        <p:spPr/>
        <p:txBody>
          <a:bodyPr/>
          <a:lstStyle/>
          <a:p>
            <a:r>
              <a:rPr lang="en-US" dirty="0" smtClean="0"/>
              <a:t> </a:t>
            </a:r>
          </a:p>
        </p:txBody>
      </p:sp>
    </p:spTree>
    <p:extLst>
      <p:ext uri="{BB962C8B-B14F-4D97-AF65-F5344CB8AC3E}">
        <p14:creationId xmlns:p14="http://schemas.microsoft.com/office/powerpoint/2010/main" val="1009432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0" name="Rectangle 2"/>
          <p:cNvSpPr>
            <a:spLocks noGrp="1" noRot="1" noChangeAspect="1" noChangeArrowheads="1" noTextEdit="1"/>
          </p:cNvSpPr>
          <p:nvPr>
            <p:ph type="sldImg"/>
          </p:nvPr>
        </p:nvSpPr>
        <p:spPr>
          <a:ln/>
        </p:spPr>
      </p:sp>
      <p:sp>
        <p:nvSpPr>
          <p:cNvPr id="36557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7775536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Rot="1" noChangeAspect="1" noChangeArrowheads="1" noTextEdit="1"/>
          </p:cNvSpPr>
          <p:nvPr>
            <p:ph type="sldImg"/>
          </p:nvPr>
        </p:nvSpPr>
        <p:spPr bwMode="auto">
          <a:xfrm>
            <a:off x="1336675" y="819150"/>
            <a:ext cx="4313238" cy="3235325"/>
          </a:xfrm>
          <a:prstGeom prst="rect">
            <a:avLst/>
          </a:prstGeom>
          <a:solidFill>
            <a:srgbClr val="FFFFFF"/>
          </a:solidFill>
          <a:ln>
            <a:solidFill>
              <a:srgbClr val="000000"/>
            </a:solidFill>
            <a:miter lim="800000"/>
            <a:headEnd/>
            <a:tailEnd/>
          </a:ln>
        </p:spPr>
      </p:sp>
      <p:sp>
        <p:nvSpPr>
          <p:cNvPr id="262147" name="Rectangle 3"/>
          <p:cNvSpPr>
            <a:spLocks noGrp="1" noChangeArrowheads="1"/>
          </p:cNvSpPr>
          <p:nvPr>
            <p:ph type="body" idx="1"/>
          </p:nvPr>
        </p:nvSpPr>
        <p:spPr bwMode="auto">
          <a:xfrm>
            <a:off x="931756" y="4409760"/>
            <a:ext cx="5121488" cy="4352529"/>
          </a:xfrm>
          <a:prstGeom prst="rect">
            <a:avLst/>
          </a:prstGeom>
          <a:solidFill>
            <a:srgbClr val="FFFFFF"/>
          </a:solidFill>
          <a:ln>
            <a:solidFill>
              <a:srgbClr val="000000"/>
            </a:solidFill>
            <a:miter lim="800000"/>
            <a:headEnd/>
            <a:tailEnd/>
          </a:ln>
        </p:spPr>
        <p:txBody>
          <a:bodyPr lIns="92876" tIns="46437" rIns="92876" bIns="46437"/>
          <a:lstStyle/>
          <a:p>
            <a:pPr>
              <a:lnSpc>
                <a:spcPct val="80000"/>
              </a:lnSpc>
            </a:pPr>
            <a:r>
              <a:rPr lang="en-US" sz="900" dirty="0"/>
              <a:t>The scoring system is </a:t>
            </a:r>
            <a:r>
              <a:rPr lang="en-US" sz="900" dirty="0" smtClean="0"/>
              <a:t>based on </a:t>
            </a:r>
            <a:r>
              <a:rPr lang="en-US" sz="900" dirty="0"/>
              <a:t>a four point ordinal scale (A, B, C, D). </a:t>
            </a:r>
          </a:p>
          <a:p>
            <a:pPr>
              <a:lnSpc>
                <a:spcPct val="80000"/>
              </a:lnSpc>
            </a:pPr>
            <a:r>
              <a:rPr lang="en-US" sz="900" dirty="0"/>
              <a:t>Performance is measured against a calibration based on ‘internationally accepted </a:t>
            </a:r>
            <a:r>
              <a:rPr lang="en-US" sz="900" b="1" dirty="0"/>
              <a:t>good practice</a:t>
            </a:r>
            <a:r>
              <a:rPr lang="en-US" sz="900" dirty="0"/>
              <a:t>’ representing a score ‘A’. This is not necessarily the same as international  ‘best practice’.  </a:t>
            </a:r>
          </a:p>
          <a:p>
            <a:pPr>
              <a:lnSpc>
                <a:spcPct val="80000"/>
              </a:lnSpc>
            </a:pPr>
            <a:r>
              <a:rPr lang="en-US" sz="900" dirty="0"/>
              <a:t>Sophisticated reforms such as performance based budgeting are not incorporated in the Framework, since the salient features of such reforms often lack international consensus. So ‘A’ ratings do not mean New Zealand standard of system.</a:t>
            </a:r>
          </a:p>
          <a:p>
            <a:pPr>
              <a:lnSpc>
                <a:spcPct val="80000"/>
              </a:lnSpc>
            </a:pPr>
            <a:endParaRPr lang="en-US" sz="900" dirty="0"/>
          </a:p>
          <a:p>
            <a:pPr>
              <a:lnSpc>
                <a:spcPct val="80000"/>
              </a:lnSpc>
            </a:pPr>
            <a:r>
              <a:rPr lang="en-US" sz="900" dirty="0"/>
              <a:t>Performance is not measured against the local legislation, because this legislation may not always represent internationally accepted good practice. E.g. PI-11(iii) on approval of the budget before the start of the fiscal year.</a:t>
            </a:r>
          </a:p>
          <a:p>
            <a:pPr>
              <a:lnSpc>
                <a:spcPct val="80000"/>
              </a:lnSpc>
            </a:pPr>
            <a:endParaRPr lang="en-US" sz="900" dirty="0"/>
          </a:p>
          <a:p>
            <a:pPr>
              <a:lnSpc>
                <a:spcPct val="80000"/>
              </a:lnSpc>
            </a:pPr>
            <a:r>
              <a:rPr lang="en-US" sz="900" dirty="0"/>
              <a:t>A numerical scale has deliberately been avoided in order to discourage simplistic numerical aggregation, which may serve only the purpose of cross-country comparison. Such cross-country comparison was not the purpose of developing the PEFA  framework and therefore not the basis for its design.</a:t>
            </a:r>
          </a:p>
          <a:p>
            <a:pPr>
              <a:lnSpc>
                <a:spcPct val="80000"/>
              </a:lnSpc>
            </a:pPr>
            <a:r>
              <a:rPr lang="en-US" sz="900" dirty="0"/>
              <a:t>Look at an indicator example in the blue booklet e.g. PI-19 pages 38-39. Note the 4 parts for each indicator: general description; definition of dimensions; calibration table with specific requirements for each score; scoring aggregation method.</a:t>
            </a:r>
          </a:p>
          <a:p>
            <a:pPr>
              <a:lnSpc>
                <a:spcPct val="80000"/>
              </a:lnSpc>
            </a:pPr>
            <a:endParaRPr lang="en-US" sz="900" dirty="0"/>
          </a:p>
          <a:p>
            <a:pPr>
              <a:lnSpc>
                <a:spcPct val="80000"/>
              </a:lnSpc>
            </a:pPr>
            <a:r>
              <a:rPr lang="en-US" sz="900" dirty="0"/>
              <a:t>It is useful to start scoring by considering the description of the D rating and whether the PFM system meets the requirements of a C rating. If so, would it also meet the criteria for a B rating etc. In this way, none of the requirements will be overlooked. </a:t>
            </a:r>
          </a:p>
          <a:p>
            <a:pPr>
              <a:lnSpc>
                <a:spcPct val="80000"/>
              </a:lnSpc>
            </a:pPr>
            <a:endParaRPr lang="en-US" sz="900" dirty="0"/>
          </a:p>
          <a:p>
            <a:pPr>
              <a:lnSpc>
                <a:spcPct val="80000"/>
              </a:lnSpc>
            </a:pPr>
            <a:r>
              <a:rPr lang="en-US" sz="900" dirty="0"/>
              <a:t>Do not score if evidence is insufficient. A ‘no score’ indicates a serious gap in information which the government should normally possess. This information gap should be a focus for improvement before the next assessment takes place. Do not score ‘D’ if there is no information available</a:t>
            </a:r>
          </a:p>
          <a:p>
            <a:pPr>
              <a:lnSpc>
                <a:spcPct val="80000"/>
              </a:lnSpc>
            </a:pPr>
            <a:endParaRPr lang="en-US" sz="900" dirty="0"/>
          </a:p>
          <a:p>
            <a:pPr>
              <a:lnSpc>
                <a:spcPct val="80000"/>
              </a:lnSpc>
            </a:pPr>
            <a:r>
              <a:rPr lang="en-US" sz="900" dirty="0"/>
              <a:t>Use of Arrow: (</a:t>
            </a:r>
            <a:r>
              <a:rPr lang="en-US" sz="900" dirty="0" err="1"/>
              <a:t>i</a:t>
            </a:r>
            <a:r>
              <a:rPr lang="en-US" sz="900" dirty="0"/>
              <a:t>) a performance change from last assessment , not reflected in the score (ii) a recent change in systems which is certain to have brought an improvement for which hard evidence is not yet available due to the time lag of obtaining such data – the use of arrows will increase as more repeat assessments come forward.</a:t>
            </a:r>
          </a:p>
        </p:txBody>
      </p:sp>
    </p:spTree>
    <p:extLst>
      <p:ext uri="{BB962C8B-B14F-4D97-AF65-F5344CB8AC3E}">
        <p14:creationId xmlns:p14="http://schemas.microsoft.com/office/powerpoint/2010/main" val="1551720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Rot="1" noChangeAspect="1" noChangeArrowheads="1" noTextEdit="1"/>
          </p:cNvSpPr>
          <p:nvPr>
            <p:ph type="sldImg"/>
          </p:nvPr>
        </p:nvSpPr>
        <p:spPr bwMode="auto">
          <a:xfrm>
            <a:off x="1336675" y="819150"/>
            <a:ext cx="4313238" cy="3235325"/>
          </a:xfrm>
          <a:prstGeom prst="rect">
            <a:avLst/>
          </a:prstGeom>
          <a:solidFill>
            <a:srgbClr val="FFFFFF"/>
          </a:solidFill>
          <a:ln>
            <a:solidFill>
              <a:srgbClr val="000000"/>
            </a:solidFill>
            <a:miter lim="800000"/>
            <a:headEnd/>
            <a:tailEnd/>
          </a:ln>
        </p:spPr>
      </p:sp>
      <p:sp>
        <p:nvSpPr>
          <p:cNvPr id="262147" name="Rectangle 3"/>
          <p:cNvSpPr>
            <a:spLocks noGrp="1" noChangeArrowheads="1"/>
          </p:cNvSpPr>
          <p:nvPr>
            <p:ph type="body" idx="1"/>
          </p:nvPr>
        </p:nvSpPr>
        <p:spPr bwMode="auto">
          <a:xfrm>
            <a:off x="931756" y="4409760"/>
            <a:ext cx="5121488" cy="4352529"/>
          </a:xfrm>
          <a:prstGeom prst="rect">
            <a:avLst/>
          </a:prstGeom>
          <a:solidFill>
            <a:srgbClr val="FFFFFF"/>
          </a:solidFill>
          <a:ln>
            <a:solidFill>
              <a:srgbClr val="000000"/>
            </a:solidFill>
            <a:miter lim="800000"/>
            <a:headEnd/>
            <a:tailEnd/>
          </a:ln>
        </p:spPr>
        <p:txBody>
          <a:bodyPr lIns="92876" tIns="46437" rIns="92876" bIns="46437"/>
          <a:lstStyle/>
          <a:p>
            <a:pPr>
              <a:lnSpc>
                <a:spcPct val="80000"/>
              </a:lnSpc>
            </a:pPr>
            <a:r>
              <a:rPr lang="en-US" sz="900"/>
              <a:t>The scoring system is base don a four point ordinal scale (A, B, C, D). </a:t>
            </a:r>
          </a:p>
          <a:p>
            <a:pPr>
              <a:lnSpc>
                <a:spcPct val="80000"/>
              </a:lnSpc>
            </a:pPr>
            <a:r>
              <a:rPr lang="en-US" sz="900"/>
              <a:t>Performance is measured against a calibration based on ‘internationally accepted </a:t>
            </a:r>
            <a:r>
              <a:rPr lang="en-US" sz="900" b="1"/>
              <a:t>good practice</a:t>
            </a:r>
            <a:r>
              <a:rPr lang="en-US" sz="900"/>
              <a:t>’ representing a score ‘A’. This is not necessarily the same as international  ‘best practice’.  </a:t>
            </a:r>
          </a:p>
          <a:p>
            <a:pPr>
              <a:lnSpc>
                <a:spcPct val="80000"/>
              </a:lnSpc>
            </a:pPr>
            <a:r>
              <a:rPr lang="en-US" sz="900"/>
              <a:t>Sophisticated reforms such as performance based budgeting are not incorporated in the Framework, since the salient features of such reforms often lack international consensus. So ‘A’ ratings do not mean New Zealand standard of system.</a:t>
            </a:r>
          </a:p>
          <a:p>
            <a:pPr>
              <a:lnSpc>
                <a:spcPct val="80000"/>
              </a:lnSpc>
            </a:pPr>
            <a:r>
              <a:rPr lang="en-US" sz="900"/>
              <a:t>‘D’ represents poor/unsatisfactory performance. ‘C’ a rudimentary but crudely functioning system.</a:t>
            </a:r>
          </a:p>
          <a:p>
            <a:pPr>
              <a:lnSpc>
                <a:spcPct val="80000"/>
              </a:lnSpc>
            </a:pPr>
            <a:r>
              <a:rPr lang="en-US" sz="900"/>
              <a:t>Performance is not measured against the local legislation, because this legislation may not always represent internationally accepted good practice. E.g. PI-11(iii) on approval of the budget before the start of the fiscal year.</a:t>
            </a:r>
          </a:p>
          <a:p>
            <a:pPr>
              <a:lnSpc>
                <a:spcPct val="80000"/>
              </a:lnSpc>
            </a:pPr>
            <a:endParaRPr lang="en-US" sz="900"/>
          </a:p>
          <a:p>
            <a:pPr>
              <a:lnSpc>
                <a:spcPct val="80000"/>
              </a:lnSpc>
            </a:pPr>
            <a:r>
              <a:rPr lang="en-US" sz="900"/>
              <a:t>A numerical scale has deliberately been avoided in order to discourage simplistic numerical aggregation, which may serve only the purpose of cross-country comparison. Such cross-country comparison was not the purpose of developing the PEFA  framework and therefore not the basis for its design.</a:t>
            </a:r>
          </a:p>
          <a:p>
            <a:pPr>
              <a:lnSpc>
                <a:spcPct val="80000"/>
              </a:lnSpc>
            </a:pPr>
            <a:r>
              <a:rPr lang="en-US" sz="900"/>
              <a:t>Look at an indicator example in the blue booklet e.g. PI-19 pages 38-39. Note the 4 parts for each indicator: general description; definition of dimensions; calibration table with specific requirements for each score; scoring aggregation method.</a:t>
            </a:r>
          </a:p>
          <a:p>
            <a:pPr>
              <a:lnSpc>
                <a:spcPct val="80000"/>
              </a:lnSpc>
            </a:pPr>
            <a:endParaRPr lang="en-US" sz="900"/>
          </a:p>
          <a:p>
            <a:pPr>
              <a:lnSpc>
                <a:spcPct val="80000"/>
              </a:lnSpc>
            </a:pPr>
            <a:r>
              <a:rPr lang="en-US" sz="900"/>
              <a:t>It is useful to start scoring by considering the description of the D rating and whether the PFM system meets the requirements of a C rating. If so, would it also meet the criteria for a B rating etc. In this way, none of the requirements will be overlooked. </a:t>
            </a:r>
          </a:p>
          <a:p>
            <a:pPr>
              <a:lnSpc>
                <a:spcPct val="80000"/>
              </a:lnSpc>
            </a:pPr>
            <a:endParaRPr lang="en-US" sz="900"/>
          </a:p>
          <a:p>
            <a:pPr>
              <a:lnSpc>
                <a:spcPct val="80000"/>
              </a:lnSpc>
            </a:pPr>
            <a:r>
              <a:rPr lang="en-US" sz="900"/>
              <a:t>Do not score if evidence is insufficient. A ‘no score’ indicates a serious gap in information which the government should normally possess. This information gap should be a focus for improvement before the next assessment takes place. Do not score ‘D’ if there is no information available</a:t>
            </a:r>
          </a:p>
          <a:p>
            <a:pPr>
              <a:lnSpc>
                <a:spcPct val="80000"/>
              </a:lnSpc>
            </a:pPr>
            <a:endParaRPr lang="en-US" sz="900"/>
          </a:p>
          <a:p>
            <a:pPr>
              <a:lnSpc>
                <a:spcPct val="80000"/>
              </a:lnSpc>
            </a:pPr>
            <a:r>
              <a:rPr lang="en-US" sz="900"/>
              <a:t>Use of Arrow: (i) a performance change from last assessment , not reflected in the score (ii) a recent change in systems which is certain to have brought an improvement for which hard evidence is not yet available due to the time lag of obtaining such data – the use of arrows will increase as more repeat assessments come forward.</a:t>
            </a:r>
          </a:p>
        </p:txBody>
      </p:sp>
    </p:spTree>
    <p:extLst>
      <p:ext uri="{BB962C8B-B14F-4D97-AF65-F5344CB8AC3E}">
        <p14:creationId xmlns:p14="http://schemas.microsoft.com/office/powerpoint/2010/main" val="12454904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en-US" sz="1800" dirty="0">
              <a:solidFill>
                <a:srgbClr val="FFFFFF"/>
              </a:solidFill>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en-US" sz="1800" dirty="0">
              <a:solidFill>
                <a:srgbClr val="FFFFFF"/>
              </a:solidFill>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dirty="0"/>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dirty="0"/>
          </a:p>
        </p:txBody>
      </p:sp>
      <p:sp>
        <p:nvSpPr>
          <p:cNvPr id="9" name="Rectangle 8"/>
          <p:cNvSpPr>
            <a:spLocks noGrp="1" noChangeArrowheads="1"/>
          </p:cNvSpPr>
          <p:nvPr>
            <p:ph type="sldNum" sz="quarter" idx="12"/>
          </p:nvPr>
        </p:nvSpPr>
        <p:spPr/>
        <p:txBody>
          <a:bodyPr/>
          <a:lstStyle>
            <a:lvl1pPr>
              <a:defRPr>
                <a:solidFill>
                  <a:schemeClr val="bg1"/>
                </a:solidFill>
                <a:latin typeface="Verdana" panose="020B0604030504040204" pitchFamily="34" charset="0"/>
              </a:defRPr>
            </a:lvl1pPr>
          </a:lstStyle>
          <a:p>
            <a:pPr>
              <a:defRPr/>
            </a:pPr>
            <a:fld id="{12B92F27-3C5D-A04A-BA4C-E0250906719E}" type="slidenum">
              <a:rPr lang="en-GB" altLang="en-US"/>
              <a:pPr>
                <a:defRPr/>
              </a:pPr>
              <a:t>‹#›</a:t>
            </a:fld>
            <a:endParaRPr lang="en-GB" altLang="en-US" dirty="0"/>
          </a:p>
        </p:txBody>
      </p:sp>
    </p:spTree>
    <p:extLst>
      <p:ext uri="{BB962C8B-B14F-4D97-AF65-F5344CB8AC3E}">
        <p14:creationId xmlns:p14="http://schemas.microsoft.com/office/powerpoint/2010/main" val="392171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7DD4E2E4-580F-7B41-8650-127BFF1CD825}" type="slidenum">
              <a:rPr lang="en-GB" altLang="en-US"/>
              <a:pPr>
                <a:defRPr/>
              </a:pPr>
              <a:t>‹#›</a:t>
            </a:fld>
            <a:endParaRPr lang="en-GB" altLang="en-US" dirty="0"/>
          </a:p>
        </p:txBody>
      </p:sp>
    </p:spTree>
    <p:extLst>
      <p:ext uri="{BB962C8B-B14F-4D97-AF65-F5344CB8AC3E}">
        <p14:creationId xmlns:p14="http://schemas.microsoft.com/office/powerpoint/2010/main" val="922559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s-ES"/>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84BAA0E-A0A0-9242-8635-CF89336C5A99}" type="slidenum">
              <a:rPr lang="en-GB" altLang="en-US"/>
              <a:pPr>
                <a:defRPr/>
              </a:pPr>
              <a:t>‹#›</a:t>
            </a:fld>
            <a:endParaRPr lang="en-GB" altLang="en-US" dirty="0"/>
          </a:p>
        </p:txBody>
      </p:sp>
    </p:spTree>
    <p:extLst>
      <p:ext uri="{BB962C8B-B14F-4D97-AF65-F5344CB8AC3E}">
        <p14:creationId xmlns:p14="http://schemas.microsoft.com/office/powerpoint/2010/main" val="629433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A730EF84-4D67-B946-8DBA-8F680EBBD26B}" type="slidenum">
              <a:rPr lang="en-GB" altLang="en-US"/>
              <a:pPr>
                <a:defRPr/>
              </a:pPr>
              <a:t>‹#›</a:t>
            </a:fld>
            <a:endParaRPr lang="en-GB" altLang="en-US" dirty="0"/>
          </a:p>
        </p:txBody>
      </p:sp>
    </p:spTree>
    <p:extLst>
      <p:ext uri="{BB962C8B-B14F-4D97-AF65-F5344CB8AC3E}">
        <p14:creationId xmlns:p14="http://schemas.microsoft.com/office/powerpoint/2010/main" val="1664272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E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9153448A-BC51-1F46-A633-CF9CE9EB219A}" type="slidenum">
              <a:rPr lang="en-GB" altLang="en-US"/>
              <a:pPr>
                <a:defRPr/>
              </a:pPr>
              <a:t>‹#›</a:t>
            </a:fld>
            <a:endParaRPr lang="en-GB" altLang="en-US" dirty="0"/>
          </a:p>
        </p:txBody>
      </p:sp>
    </p:spTree>
    <p:extLst>
      <p:ext uri="{BB962C8B-B14F-4D97-AF65-F5344CB8AC3E}">
        <p14:creationId xmlns:p14="http://schemas.microsoft.com/office/powerpoint/2010/main" val="445035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C1B0B10B-A42A-AB47-B265-001DA41163B3}" type="slidenum">
              <a:rPr lang="en-GB" altLang="en-US"/>
              <a:pPr>
                <a:defRPr/>
              </a:pPr>
              <a:t>‹#›</a:t>
            </a:fld>
            <a:endParaRPr lang="en-GB" altLang="en-US" dirty="0"/>
          </a:p>
        </p:txBody>
      </p:sp>
    </p:spTree>
    <p:extLst>
      <p:ext uri="{BB962C8B-B14F-4D97-AF65-F5344CB8AC3E}">
        <p14:creationId xmlns:p14="http://schemas.microsoft.com/office/powerpoint/2010/main" val="25080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s-E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8954CDDA-1E6A-1544-9B6C-CF04C8BA2C13}" type="slidenum">
              <a:rPr lang="en-GB" altLang="en-US"/>
              <a:pPr>
                <a:defRPr/>
              </a:pPr>
              <a:t>‹#›</a:t>
            </a:fld>
            <a:endParaRPr lang="en-GB" altLang="en-US" dirty="0"/>
          </a:p>
        </p:txBody>
      </p:sp>
    </p:spTree>
    <p:extLst>
      <p:ext uri="{BB962C8B-B14F-4D97-AF65-F5344CB8AC3E}">
        <p14:creationId xmlns:p14="http://schemas.microsoft.com/office/powerpoint/2010/main" val="625740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ES"/>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B7469DC2-D599-FD48-B87C-5F389FC640FA}" type="slidenum">
              <a:rPr lang="en-GB" altLang="en-US"/>
              <a:pPr>
                <a:defRPr/>
              </a:pPr>
              <a:t>‹#›</a:t>
            </a:fld>
            <a:endParaRPr lang="en-GB" altLang="en-US" dirty="0"/>
          </a:p>
        </p:txBody>
      </p:sp>
    </p:spTree>
    <p:extLst>
      <p:ext uri="{BB962C8B-B14F-4D97-AF65-F5344CB8AC3E}">
        <p14:creationId xmlns:p14="http://schemas.microsoft.com/office/powerpoint/2010/main" val="587987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C7440DAE-F9F8-974D-AA15-7DC02B1D6ABF}" type="slidenum">
              <a:rPr lang="en-GB" altLang="en-US"/>
              <a:pPr>
                <a:defRPr/>
              </a:pPr>
              <a:t>‹#›</a:t>
            </a:fld>
            <a:endParaRPr lang="en-GB" altLang="en-US" dirty="0"/>
          </a:p>
        </p:txBody>
      </p:sp>
    </p:spTree>
    <p:extLst>
      <p:ext uri="{BB962C8B-B14F-4D97-AF65-F5344CB8AC3E}">
        <p14:creationId xmlns:p14="http://schemas.microsoft.com/office/powerpoint/2010/main" val="1735081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s-E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2596E86F-01D0-D648-9DBD-A5A451CD4E46}" type="slidenum">
              <a:rPr lang="en-GB" altLang="en-US"/>
              <a:pPr>
                <a:defRPr/>
              </a:pPr>
              <a:t>‹#›</a:t>
            </a:fld>
            <a:endParaRPr lang="en-GB" altLang="en-US" dirty="0"/>
          </a:p>
        </p:txBody>
      </p:sp>
    </p:spTree>
    <p:extLst>
      <p:ext uri="{BB962C8B-B14F-4D97-AF65-F5344CB8AC3E}">
        <p14:creationId xmlns:p14="http://schemas.microsoft.com/office/powerpoint/2010/main" val="830092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s-E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4B9A10CE-D5F0-194C-A908-AA2DA3401743}" type="slidenum">
              <a:rPr lang="en-GB" altLang="en-US"/>
              <a:pPr>
                <a:defRPr/>
              </a:pPr>
              <a:t>‹#›</a:t>
            </a:fld>
            <a:endParaRPr lang="en-GB" altLang="en-US" dirty="0"/>
          </a:p>
        </p:txBody>
      </p:sp>
    </p:spTree>
    <p:extLst>
      <p:ext uri="{BB962C8B-B14F-4D97-AF65-F5344CB8AC3E}">
        <p14:creationId xmlns:p14="http://schemas.microsoft.com/office/powerpoint/2010/main" val="131126314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panose="020B0604020202020204" pitchFamily="34" charset="0"/>
              </a:defRPr>
            </a:lvl1pPr>
          </a:lstStyle>
          <a:p>
            <a:pPr>
              <a:defRPr/>
            </a:pPr>
            <a:fld id="{8F75DD30-8B6C-4740-AE9F-9D3EFFD7C9EB}" type="slidenum">
              <a:rPr lang="en-GB" altLang="en-US"/>
              <a:pPr>
                <a:defRPr/>
              </a:pPr>
              <a:t>‹#›</a:t>
            </a:fld>
            <a:endParaRPr lang="en-GB" altLang="en-US"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a:defRPr sz="1200">
                <a:solidFill>
                  <a:srgbClr val="0F5494"/>
                </a:solidFill>
                <a:latin typeface="Verdana" charset="0"/>
              </a:defRPr>
            </a:lvl1pPr>
            <a:lvl2pPr marL="742950" indent="-285750" defTabSz="457200">
              <a:defRPr sz="1200">
                <a:solidFill>
                  <a:srgbClr val="0F5494"/>
                </a:solidFill>
                <a:latin typeface="Verdana" charset="0"/>
              </a:defRPr>
            </a:lvl2pPr>
            <a:lvl3pPr marL="1143000" indent="-228600" defTabSz="457200">
              <a:defRPr sz="1200">
                <a:solidFill>
                  <a:srgbClr val="0F5494"/>
                </a:solidFill>
                <a:latin typeface="Verdana" charset="0"/>
              </a:defRPr>
            </a:lvl3pPr>
            <a:lvl4pPr marL="1600200" indent="-228600" defTabSz="457200">
              <a:defRPr sz="1200">
                <a:solidFill>
                  <a:srgbClr val="0F5494"/>
                </a:solidFill>
                <a:latin typeface="Verdana" charset="0"/>
              </a:defRPr>
            </a:lvl4pPr>
            <a:lvl5pPr marL="2057400" indent="-228600" defTabSz="457200">
              <a:defRPr sz="1200">
                <a:solidFill>
                  <a:srgbClr val="0F5494"/>
                </a:solidFill>
                <a:latin typeface="Verdana" charset="0"/>
              </a:defRPr>
            </a:lvl5pPr>
            <a:lvl6pPr marL="2514600" indent="-228600" defTabSz="457200" eaLnBrk="0" fontAlgn="base" hangingPunct="0">
              <a:spcBef>
                <a:spcPct val="0"/>
              </a:spcBef>
              <a:spcAft>
                <a:spcPct val="0"/>
              </a:spcAft>
              <a:defRPr sz="1200">
                <a:solidFill>
                  <a:srgbClr val="0F5494"/>
                </a:solidFill>
                <a:latin typeface="Verdana" charset="0"/>
              </a:defRPr>
            </a:lvl6pPr>
            <a:lvl7pPr marL="2971800" indent="-228600" defTabSz="457200" eaLnBrk="0" fontAlgn="base" hangingPunct="0">
              <a:spcBef>
                <a:spcPct val="0"/>
              </a:spcBef>
              <a:spcAft>
                <a:spcPct val="0"/>
              </a:spcAft>
              <a:defRPr sz="1200">
                <a:solidFill>
                  <a:srgbClr val="0F5494"/>
                </a:solidFill>
                <a:latin typeface="Verdana" charset="0"/>
              </a:defRPr>
            </a:lvl7pPr>
            <a:lvl8pPr marL="3429000" indent="-228600" defTabSz="457200" eaLnBrk="0" fontAlgn="base" hangingPunct="0">
              <a:spcBef>
                <a:spcPct val="0"/>
              </a:spcBef>
              <a:spcAft>
                <a:spcPct val="0"/>
              </a:spcAft>
              <a:defRPr sz="1200">
                <a:solidFill>
                  <a:srgbClr val="0F5494"/>
                </a:solidFill>
                <a:latin typeface="Verdana" charset="0"/>
              </a:defRPr>
            </a:lvl8pPr>
            <a:lvl9pPr marL="3886200" indent="-228600" defTabSz="457200" eaLnBrk="0" fontAlgn="base" hangingPunct="0">
              <a:spcBef>
                <a:spcPct val="0"/>
              </a:spcBef>
              <a:spcAft>
                <a:spcPct val="0"/>
              </a:spcAft>
              <a:defRPr sz="1200">
                <a:solidFill>
                  <a:srgbClr val="0F5494"/>
                </a:solidFill>
                <a:latin typeface="Verdana" charset="0"/>
              </a:defRPr>
            </a:lvl9pPr>
          </a:lstStyle>
          <a:p>
            <a:pPr algn="ctr" eaLnBrk="1" hangingPunct="1"/>
            <a:endParaRPr lang="en-US" altLang="en-US" sz="1800" dirty="0">
              <a:solidFill>
                <a:srgbClr val="FFFFFF"/>
              </a:solidFill>
            </a:endParaRPr>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15"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www.pefa.org/"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2.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gif"/><Relationship Id="rId6" Type="http://schemas.openxmlformats.org/officeDocument/2006/relationships/image" Target="../media/image7.gif"/><Relationship Id="rId7" Type="http://schemas.openxmlformats.org/officeDocument/2006/relationships/image" Target="../media/image8.gif"/><Relationship Id="rId8" Type="http://schemas.openxmlformats.org/officeDocument/2006/relationships/image" Target="../media/image9.jpeg"/><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ctrTitle"/>
          </p:nvPr>
        </p:nvSpPr>
        <p:spPr>
          <a:xfrm>
            <a:off x="0" y="1412875"/>
            <a:ext cx="9144000" cy="1943100"/>
          </a:xfrm>
        </p:spPr>
        <p:txBody>
          <a:bodyPr/>
          <a:lstStyle/>
          <a:p>
            <a:pPr algn="ctr"/>
            <a:r>
              <a:rPr lang="fr-BE" altLang="en-US" sz="3600" dirty="0" smtClean="0">
                <a:ea typeface="Arial" charset="0"/>
                <a:cs typeface="Arial" charset="0"/>
              </a:rPr>
              <a:t>PEFA </a:t>
            </a:r>
            <a:r>
              <a:rPr lang="fr-BE" sz="3600" dirty="0"/>
              <a:t>FRAMEWORK FOR ASSESSING PUBLIC FINANCIAL MANAGEMENT</a:t>
            </a:r>
            <a:r>
              <a:rPr lang="fr-BE" sz="3200" dirty="0"/>
              <a:t> </a:t>
            </a:r>
            <a:endParaRPr lang="fr-BE" sz="3600" dirty="0">
              <a:effectLst/>
            </a:endParaRPr>
          </a:p>
        </p:txBody>
      </p:sp>
      <p:sp>
        <p:nvSpPr>
          <p:cNvPr id="5123" name="Rectangle 6"/>
          <p:cNvSpPr>
            <a:spLocks noGrp="1" noChangeArrowheads="1"/>
          </p:cNvSpPr>
          <p:nvPr>
            <p:ph type="subTitle" idx="1"/>
          </p:nvPr>
        </p:nvSpPr>
        <p:spPr>
          <a:xfrm>
            <a:off x="0" y="3860800"/>
            <a:ext cx="9144000" cy="1655763"/>
          </a:xfrm>
        </p:spPr>
        <p:txBody>
          <a:bodyPr/>
          <a:lstStyle/>
          <a:p>
            <a:pPr algn="ctr" eaLnBrk="1" hangingPunct="1"/>
            <a:endParaRPr lang="en-CA" altLang="en-US" sz="2800" dirty="0" smtClean="0">
              <a:latin typeface="Arial" charset="0"/>
              <a:ea typeface="Arial" charset="0"/>
              <a:cs typeface="Arial" charset="0"/>
            </a:endParaRPr>
          </a:p>
          <a:p>
            <a:pPr algn="ctr" eaLnBrk="1" hangingPunct="1"/>
            <a:r>
              <a:rPr lang="en-CA" altLang="en-US" sz="2800" dirty="0" smtClean="0">
                <a:latin typeface="+mj-lt"/>
                <a:ea typeface="Arial" charset="0"/>
                <a:cs typeface="Arial" charset="0"/>
              </a:rPr>
              <a:t>Module </a:t>
            </a:r>
            <a:r>
              <a:rPr lang="en-CA" altLang="en-US" sz="2800" dirty="0">
                <a:latin typeface="+mj-lt"/>
                <a:ea typeface="Arial" charset="0"/>
                <a:cs typeface="Arial" charset="0"/>
              </a:rPr>
              <a:t>1: </a:t>
            </a:r>
            <a:endParaRPr lang="en-CA" altLang="en-US" sz="2800" dirty="0" smtClean="0">
              <a:latin typeface="+mj-lt"/>
              <a:ea typeface="Arial" charset="0"/>
              <a:cs typeface="Arial" charset="0"/>
            </a:endParaRPr>
          </a:p>
          <a:p>
            <a:pPr algn="ctr" eaLnBrk="1" hangingPunct="1"/>
            <a:r>
              <a:rPr lang="en-CA" altLang="en-US" sz="2800" dirty="0" smtClean="0">
                <a:latin typeface="+mj-lt"/>
                <a:ea typeface="Arial" charset="0"/>
                <a:cs typeface="Arial" charset="0"/>
              </a:rPr>
              <a:t>The PEFA Program &amp; </a:t>
            </a:r>
          </a:p>
          <a:p>
            <a:pPr algn="ctr" eaLnBrk="1" hangingPunct="1"/>
            <a:r>
              <a:rPr lang="en-CA" altLang="en-US" sz="2800" dirty="0" smtClean="0">
                <a:latin typeface="+mj-lt"/>
                <a:ea typeface="Arial" charset="0"/>
                <a:cs typeface="Arial" charset="0"/>
              </a:rPr>
              <a:t>the Mechanics of the Framework</a:t>
            </a:r>
            <a:endParaRPr lang="en-CA" altLang="en-US" sz="2800" dirty="0">
              <a:latin typeface="+mj-lt"/>
              <a:ea typeface="Arial" charset="0"/>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re 5"/>
          <p:cNvSpPr>
            <a:spLocks noGrp="1"/>
          </p:cNvSpPr>
          <p:nvPr>
            <p:ph type="title"/>
          </p:nvPr>
        </p:nvSpPr>
        <p:spPr>
          <a:xfrm>
            <a:off x="0" y="263770"/>
            <a:ext cx="9144000" cy="2499946"/>
          </a:xfrm>
        </p:spPr>
        <p:txBody>
          <a:bodyPr/>
          <a:lstStyle/>
          <a:p>
            <a:pPr marL="0" indent="0" algn="ctr" eaLnBrk="1" hangingPunct="1"/>
            <a:r>
              <a:rPr lang="en-US" altLang="en-US" sz="2954" dirty="0">
                <a:solidFill>
                  <a:srgbClr val="C00000"/>
                </a:solidFill>
                <a:ea typeface="Arial" charset="0"/>
                <a:cs typeface="Arial" charset="0"/>
              </a:rPr>
              <a:t>Budget Support and PEFA</a:t>
            </a:r>
            <a:endParaRPr lang="fr-FR" altLang="en-US" sz="2954" dirty="0">
              <a:solidFill>
                <a:srgbClr val="C00000"/>
              </a:solidFill>
              <a:ea typeface="Arial" charset="0"/>
              <a:cs typeface="Arial" charset="0"/>
            </a:endParaRPr>
          </a:p>
        </p:txBody>
      </p:sp>
      <p:sp>
        <p:nvSpPr>
          <p:cNvPr id="31747" name="Rectangle 2"/>
          <p:cNvSpPr>
            <a:spLocks noGrp="1" noChangeArrowheads="1"/>
          </p:cNvSpPr>
          <p:nvPr>
            <p:ph type="body" idx="1"/>
          </p:nvPr>
        </p:nvSpPr>
        <p:spPr>
          <a:xfrm>
            <a:off x="0" y="1833196"/>
            <a:ext cx="8965223" cy="4620357"/>
          </a:xfrm>
        </p:spPr>
        <p:txBody>
          <a:bodyPr/>
          <a:lstStyle/>
          <a:p>
            <a:pPr marL="332316" lvl="1">
              <a:spcBef>
                <a:spcPts val="554"/>
              </a:spcBef>
              <a:spcAft>
                <a:spcPts val="554"/>
              </a:spcAft>
              <a:buClr>
                <a:srgbClr val="0F5494"/>
              </a:buClr>
            </a:pPr>
            <a:r>
              <a:rPr lang="en-GB" altLang="en-US" sz="2585" b="0" dirty="0">
                <a:latin typeface="Calibri" charset="0"/>
                <a:ea typeface="Calibri" charset="0"/>
                <a:cs typeface="Calibri" charset="0"/>
              </a:rPr>
              <a:t>PEFA allows assessment of status of PFM in a country, can support reform dialogue, &amp; facilitates monitoring of progress over medium term</a:t>
            </a:r>
          </a:p>
          <a:p>
            <a:pPr marL="332316" lvl="1">
              <a:spcBef>
                <a:spcPts val="554"/>
              </a:spcBef>
              <a:spcAft>
                <a:spcPts val="554"/>
              </a:spcAft>
              <a:buClr>
                <a:srgbClr val="0F5494"/>
              </a:buClr>
            </a:pPr>
            <a:r>
              <a:rPr lang="en-GB" altLang="en-US" sz="2585" b="0" dirty="0">
                <a:latin typeface="Calibri" charset="0"/>
                <a:ea typeface="Calibri" charset="0"/>
                <a:cs typeface="Calibri" charset="0"/>
              </a:rPr>
              <a:t>B</a:t>
            </a:r>
            <a:r>
              <a:rPr lang="en-GB" altLang="en-US" sz="2585" b="0" dirty="0">
                <a:latin typeface="Calibri" charset="0"/>
                <a:ea typeface="Calibri" charset="0"/>
                <a:cs typeface="Calibri" charset="0"/>
              </a:rPr>
              <a:t>udget </a:t>
            </a:r>
            <a:r>
              <a:rPr lang="en-GB" altLang="en-US" sz="2585" b="0" dirty="0">
                <a:latin typeface="Calibri" charset="0"/>
                <a:ea typeface="Calibri" charset="0"/>
                <a:cs typeface="Calibri" charset="0"/>
              </a:rPr>
              <a:t>support instrument requires </a:t>
            </a:r>
            <a:r>
              <a:rPr lang="en-GB" altLang="en-US" sz="2585" b="0" dirty="0">
                <a:latin typeface="Calibri" charset="0"/>
                <a:ea typeface="Calibri" charset="0"/>
                <a:cs typeface="Calibri" charset="0"/>
              </a:rPr>
              <a:t>establishing </a:t>
            </a:r>
            <a:r>
              <a:rPr lang="en-GB" altLang="en-US" sz="2585" b="0" dirty="0">
                <a:latin typeface="Calibri" charset="0"/>
                <a:ea typeface="Calibri" charset="0"/>
                <a:cs typeface="Calibri" charset="0"/>
              </a:rPr>
              <a:t>benchmarks for demonstrating progress in </a:t>
            </a:r>
            <a:r>
              <a:rPr lang="en-GB" altLang="en-US" sz="2585" b="0" dirty="0">
                <a:latin typeface="Calibri" charset="0"/>
                <a:ea typeface="Calibri" charset="0"/>
                <a:cs typeface="Calibri" charset="0"/>
              </a:rPr>
              <a:t>PFM </a:t>
            </a:r>
            <a:r>
              <a:rPr lang="en-GB" altLang="en-US" sz="2585" b="0" dirty="0">
                <a:latin typeface="Calibri" charset="0"/>
                <a:ea typeface="Calibri" charset="0"/>
                <a:cs typeface="Calibri" charset="0"/>
              </a:rPr>
              <a:t>systems </a:t>
            </a:r>
            <a:r>
              <a:rPr lang="en-GB" altLang="en-US" sz="2585" b="0" dirty="0">
                <a:latin typeface="Calibri" charset="0"/>
                <a:ea typeface="Calibri" charset="0"/>
                <a:cs typeface="Calibri" charset="0"/>
              </a:rPr>
              <a:t>&amp; progress </a:t>
            </a:r>
            <a:r>
              <a:rPr lang="en-GB" altLang="en-US" sz="2585" b="0" dirty="0">
                <a:latin typeface="Calibri" charset="0"/>
                <a:ea typeface="Calibri" charset="0"/>
                <a:cs typeface="Calibri" charset="0"/>
              </a:rPr>
              <a:t>from year to year to trigger disbursements</a:t>
            </a:r>
          </a:p>
          <a:p>
            <a:pPr marL="332316" lvl="1">
              <a:spcBef>
                <a:spcPts val="554"/>
              </a:spcBef>
              <a:spcAft>
                <a:spcPts val="554"/>
              </a:spcAft>
              <a:buClr>
                <a:srgbClr val="0F5494"/>
              </a:buClr>
            </a:pPr>
            <a:r>
              <a:rPr lang="en-GB" altLang="en-US" sz="2585" b="0" dirty="0">
                <a:latin typeface="Calibri" charset="0"/>
                <a:ea typeface="Calibri" charset="0"/>
                <a:cs typeface="Calibri" charset="0"/>
              </a:rPr>
              <a:t>One </a:t>
            </a:r>
            <a:r>
              <a:rPr lang="en-GB" altLang="en-US" sz="2585" b="0" dirty="0">
                <a:latin typeface="Calibri" charset="0"/>
                <a:ea typeface="Calibri" charset="0"/>
                <a:cs typeface="Calibri" charset="0"/>
              </a:rPr>
              <a:t>object of </a:t>
            </a:r>
            <a:r>
              <a:rPr lang="en-GB" altLang="en-US" sz="2585" b="0" dirty="0">
                <a:latin typeface="Calibri" charset="0"/>
                <a:ea typeface="Calibri" charset="0"/>
                <a:cs typeface="Calibri" charset="0"/>
              </a:rPr>
              <a:t>budget </a:t>
            </a:r>
            <a:r>
              <a:rPr lang="en-GB" altLang="en-US" sz="2585" b="0" dirty="0">
                <a:latin typeface="Calibri" charset="0"/>
                <a:ea typeface="Calibri" charset="0"/>
                <a:cs typeface="Calibri" charset="0"/>
              </a:rPr>
              <a:t>support instrument is to foster dialogue on improving PFM and in so doing enhance the chances of increasing </a:t>
            </a:r>
            <a:r>
              <a:rPr lang="en-GB" altLang="en-US" sz="2585" b="0" dirty="0">
                <a:latin typeface="Calibri" charset="0"/>
                <a:ea typeface="Calibri" charset="0"/>
                <a:cs typeface="Calibri" charset="0"/>
              </a:rPr>
              <a:t>rate </a:t>
            </a:r>
            <a:r>
              <a:rPr lang="en-GB" altLang="en-US" sz="2585" b="0" dirty="0">
                <a:latin typeface="Calibri" charset="0"/>
                <a:ea typeface="Calibri" charset="0"/>
                <a:cs typeface="Calibri" charset="0"/>
              </a:rPr>
              <a:t>of development</a:t>
            </a:r>
          </a:p>
          <a:p>
            <a:pPr algn="just">
              <a:spcBef>
                <a:spcPts val="554"/>
              </a:spcBef>
              <a:spcAft>
                <a:spcPts val="554"/>
              </a:spcAft>
              <a:buNone/>
            </a:pPr>
            <a:r>
              <a:rPr lang="en-GB" altLang="en-US" sz="1662" dirty="0">
                <a:latin typeface="Arial" charset="0"/>
                <a:ea typeface="Arial" charset="0"/>
                <a:cs typeface="Arial" charset="0"/>
              </a:rPr>
              <a:t>      </a:t>
            </a:r>
          </a:p>
        </p:txBody>
      </p:sp>
      <p:sp>
        <p:nvSpPr>
          <p:cNvPr id="2" name="Footer Placeholder 1"/>
          <p:cNvSpPr>
            <a:spLocks noGrp="1"/>
          </p:cNvSpPr>
          <p:nvPr>
            <p:ph type="ftr" sz="quarter" idx="11"/>
          </p:nvPr>
        </p:nvSpPr>
        <p:spPr/>
        <p:txBody>
          <a:bodyPr/>
          <a:lstStyle/>
          <a:p>
            <a:pPr>
              <a:defRPr/>
            </a:pPr>
            <a:endParaRPr lang="en-GB"/>
          </a:p>
        </p:txBody>
      </p:sp>
      <p:sp>
        <p:nvSpPr>
          <p:cNvPr id="3" name="Slide Number Placeholder 2"/>
          <p:cNvSpPr>
            <a:spLocks noGrp="1"/>
          </p:cNvSpPr>
          <p:nvPr>
            <p:ph type="sldNum" sz="quarter" idx="12"/>
          </p:nvPr>
        </p:nvSpPr>
        <p:spPr/>
        <p:txBody>
          <a:bodyPr/>
          <a:lstStyle/>
          <a:p>
            <a:pPr>
              <a:defRPr/>
            </a:pPr>
            <a:fld id="{32373B88-6774-B645-950A-66DAA7EACBD6}" type="slidenum">
              <a:rPr lang="en-GB" altLang="en-US" smtClean="0"/>
              <a:pPr>
                <a:defRPr/>
              </a:pPr>
              <a:t>10</a:t>
            </a:fld>
            <a:endParaRPr lang="en-GB" altLang="en-US"/>
          </a:p>
        </p:txBody>
      </p:sp>
    </p:spTree>
    <p:extLst>
      <p:ext uri="{BB962C8B-B14F-4D97-AF65-F5344CB8AC3E}">
        <p14:creationId xmlns:p14="http://schemas.microsoft.com/office/powerpoint/2010/main" val="741701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0927" y="1301996"/>
            <a:ext cx="8341381" cy="531752"/>
          </a:xfrm>
        </p:spPr>
        <p:txBody>
          <a:bodyPr/>
          <a:lstStyle/>
          <a:p>
            <a:pPr marL="0" algn="ctr"/>
            <a:r>
              <a:rPr lang="en-US" sz="2954" dirty="0">
                <a:solidFill>
                  <a:srgbClr val="C00000"/>
                </a:solidFill>
              </a:rPr>
              <a:t>Relevance of PEFA in BS assessment</a:t>
            </a:r>
          </a:p>
        </p:txBody>
      </p:sp>
      <p:sp>
        <p:nvSpPr>
          <p:cNvPr id="3" name="TextBox 2"/>
          <p:cNvSpPr txBox="1"/>
          <p:nvPr/>
        </p:nvSpPr>
        <p:spPr>
          <a:xfrm>
            <a:off x="1182085" y="2008581"/>
            <a:ext cx="5450452" cy="262829"/>
          </a:xfrm>
          <a:prstGeom prst="rect">
            <a:avLst/>
          </a:prstGeom>
          <a:noFill/>
        </p:spPr>
        <p:txBody>
          <a:bodyPr wrap="square" rtlCol="0">
            <a:spAutoFit/>
          </a:bodyPr>
          <a:lstStyle/>
          <a:p>
            <a:endParaRPr lang="en-GB" sz="1108"/>
          </a:p>
        </p:txBody>
      </p:sp>
      <p:graphicFrame>
        <p:nvGraphicFramePr>
          <p:cNvPr id="5" name="Table 4"/>
          <p:cNvGraphicFramePr>
            <a:graphicFrameLocks noGrp="1"/>
          </p:cNvGraphicFramePr>
          <p:nvPr>
            <p:extLst/>
          </p:nvPr>
        </p:nvGraphicFramePr>
        <p:xfrm>
          <a:off x="450927" y="1833747"/>
          <a:ext cx="8341381" cy="4961641"/>
        </p:xfrm>
        <a:graphic>
          <a:graphicData uri="http://schemas.openxmlformats.org/drawingml/2006/table">
            <a:tbl>
              <a:tblPr firstRow="1" bandRow="1">
                <a:tableStyleId>{5C22544A-7EE6-4342-B048-85BDC9FD1C3A}</a:tableStyleId>
              </a:tblPr>
              <a:tblGrid>
                <a:gridCol w="3027114"/>
                <a:gridCol w="5314267"/>
              </a:tblGrid>
              <a:tr h="3657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rgbClr val="C00000"/>
                          </a:solidFill>
                        </a:rPr>
                        <a:t>BS Eligibility criteria</a:t>
                      </a:r>
                    </a:p>
                  </a:txBody>
                  <a:tcPr marL="84406" marR="84406" marT="42203" marB="42203"/>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rgbClr val="C00000"/>
                          </a:solidFill>
                        </a:rPr>
                        <a:t>PEFA relevance</a:t>
                      </a:r>
                    </a:p>
                  </a:txBody>
                  <a:tcPr marL="84406" marR="84406" marT="42203" marB="42203"/>
                </a:tc>
              </a:tr>
              <a:tr h="822960">
                <a:tc>
                  <a:txBody>
                    <a:bodyPr/>
                    <a:lstStyle/>
                    <a:p>
                      <a:r>
                        <a:rPr lang="en-US" sz="1700" b="1" dirty="0" smtClean="0"/>
                        <a:t>Stable macro-economic framework</a:t>
                      </a:r>
                      <a:endParaRPr lang="en-US" sz="1700" b="1" dirty="0"/>
                    </a:p>
                  </a:txBody>
                  <a:tcPr marL="63305" marR="63305" marT="31652" marB="31652"/>
                </a:tc>
                <a:tc>
                  <a:txBody>
                    <a:bodyPr/>
                    <a:lstStyle/>
                    <a:p>
                      <a:r>
                        <a:rPr lang="en-US" sz="1700" dirty="0" smtClean="0"/>
                        <a:t>Description &amp; aggregate</a:t>
                      </a:r>
                      <a:r>
                        <a:rPr lang="en-US" sz="1700" baseline="0" dirty="0" smtClean="0"/>
                        <a:t> </a:t>
                      </a:r>
                      <a:r>
                        <a:rPr lang="en-US" sz="1700" dirty="0" smtClean="0"/>
                        <a:t>statistics</a:t>
                      </a:r>
                      <a:r>
                        <a:rPr lang="en-US" sz="1700" baseline="0" dirty="0" smtClean="0"/>
                        <a:t> on macroeconomic &amp; fiscal circumstances &amp; results, debt sustainability</a:t>
                      </a:r>
                      <a:endParaRPr lang="en-US" sz="1700" b="1" dirty="0"/>
                    </a:p>
                  </a:txBody>
                  <a:tcPr marL="63305" marR="63305" marT="31652" marB="31652"/>
                </a:tc>
              </a:tr>
              <a:tr h="1835834">
                <a:tc>
                  <a:txBody>
                    <a:bodyPr/>
                    <a:lstStyle/>
                    <a:p>
                      <a:r>
                        <a:rPr lang="en-US" sz="1700" b="1" dirty="0" smtClean="0"/>
                        <a:t>Sound public</a:t>
                      </a:r>
                      <a:r>
                        <a:rPr lang="en-US" sz="1700" b="1" baseline="0" dirty="0" smtClean="0"/>
                        <a:t> financial management</a:t>
                      </a:r>
                      <a:endParaRPr lang="en-US" sz="1700" b="1" dirty="0"/>
                    </a:p>
                  </a:txBody>
                  <a:tcPr marL="63305" marR="63305" marT="31652" marB="31652"/>
                </a:tc>
                <a:tc>
                  <a:txBody>
                    <a:bodyPr/>
                    <a:lstStyle/>
                    <a:p>
                      <a:r>
                        <a:rPr lang="en-US" sz="1700" dirty="0" smtClean="0"/>
                        <a:t>Overall assessment of strengths</a:t>
                      </a:r>
                      <a:r>
                        <a:rPr lang="en-US" sz="1700" baseline="0" dirty="0" smtClean="0"/>
                        <a:t> &amp; weaknesses, q</a:t>
                      </a:r>
                      <a:r>
                        <a:rPr lang="en-US" sz="1700" dirty="0" smtClean="0"/>
                        <a:t>uantified ratings across all major aspects of PFM performance, analysis of</a:t>
                      </a:r>
                      <a:r>
                        <a:rPr lang="en-US" sz="1700" baseline="0" dirty="0" smtClean="0"/>
                        <a:t> reform progress, successive assessments for monitoring.</a:t>
                      </a:r>
                    </a:p>
                    <a:p>
                      <a:r>
                        <a:rPr lang="en-US" sz="1700" baseline="0" dirty="0" smtClean="0"/>
                        <a:t>‘</a:t>
                      </a:r>
                      <a:r>
                        <a:rPr lang="en-US" sz="1700" i="1" baseline="0" dirty="0" smtClean="0"/>
                        <a:t>Preferred tool to assess quality of PFM</a:t>
                      </a:r>
                      <a:r>
                        <a:rPr lang="en-US" sz="1700" baseline="0" dirty="0" smtClean="0"/>
                        <a:t>’ (BS Guidelines, p.37)</a:t>
                      </a:r>
                      <a:r>
                        <a:rPr lang="en-US" sz="1700" dirty="0" smtClean="0"/>
                        <a:t> – but not </a:t>
                      </a:r>
                      <a:r>
                        <a:rPr lang="en-US" sz="1700" baseline="0" dirty="0" smtClean="0"/>
                        <a:t>only consideration. Useful platform for dialogue &amp; monitoring. </a:t>
                      </a:r>
                      <a:endParaRPr lang="en-US" sz="1700" dirty="0"/>
                    </a:p>
                  </a:txBody>
                  <a:tcPr marL="63305" marR="63305" marT="31652" marB="31652"/>
                </a:tc>
              </a:tr>
              <a:tr h="822960">
                <a:tc>
                  <a:txBody>
                    <a:bodyPr/>
                    <a:lstStyle/>
                    <a:p>
                      <a:r>
                        <a:rPr lang="en-US" sz="1700" b="1" dirty="0" smtClean="0"/>
                        <a:t>Transparency and oversight of the</a:t>
                      </a:r>
                      <a:r>
                        <a:rPr lang="en-US" sz="1700" b="1" baseline="0" dirty="0" smtClean="0"/>
                        <a:t> budget</a:t>
                      </a:r>
                      <a:endParaRPr lang="en-US" sz="1700" b="1" dirty="0"/>
                    </a:p>
                  </a:txBody>
                  <a:tcPr marL="63305" marR="63305" marT="31652" marB="3165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dirty="0" smtClean="0"/>
                        <a:t>Quantified</a:t>
                      </a:r>
                      <a:r>
                        <a:rPr lang="en-US" sz="1700" baseline="0" dirty="0" smtClean="0"/>
                        <a:t> ratings on public access to budget documents &amp; budget information, financial reporting &amp; audit</a:t>
                      </a:r>
                      <a:endParaRPr lang="en-US" sz="1700" b="1" dirty="0" smtClean="0"/>
                    </a:p>
                  </a:txBody>
                  <a:tcPr marL="63305" marR="63305" marT="31652" marB="31652"/>
                </a:tc>
              </a:tr>
              <a:tr h="569742">
                <a:tc>
                  <a:txBody>
                    <a:bodyPr/>
                    <a:lstStyle/>
                    <a:p>
                      <a:r>
                        <a:rPr lang="en-US" sz="1700" b="1" dirty="0" smtClean="0"/>
                        <a:t>National/sector policies and reforms</a:t>
                      </a:r>
                      <a:endParaRPr lang="en-US" sz="1700" b="1" dirty="0"/>
                    </a:p>
                  </a:txBody>
                  <a:tcPr marL="63305" marR="63305" marT="31652" marB="31652"/>
                </a:tc>
                <a:tc>
                  <a:txBody>
                    <a:bodyPr/>
                    <a:lstStyle/>
                    <a:p>
                      <a:r>
                        <a:rPr lang="en-US" sz="1700" b="0" dirty="0" smtClean="0"/>
                        <a:t>Performance information for service delivery, national</a:t>
                      </a:r>
                      <a:r>
                        <a:rPr lang="en-US" sz="1700" b="0" baseline="0" dirty="0" smtClean="0"/>
                        <a:t> &amp; sector strategies linked to budget</a:t>
                      </a:r>
                    </a:p>
                  </a:txBody>
                  <a:tcPr marL="63305" marR="63305" marT="31652" marB="31652"/>
                </a:tc>
              </a:tr>
              <a:tr h="456465">
                <a:tc>
                  <a:txBody>
                    <a:bodyPr/>
                    <a:lstStyle/>
                    <a:p>
                      <a:r>
                        <a:rPr lang="en-US" sz="1700" b="1" dirty="0" smtClean="0"/>
                        <a:t>Risk management</a:t>
                      </a:r>
                      <a:endParaRPr lang="en-US" sz="1700" b="1" dirty="0"/>
                    </a:p>
                  </a:txBody>
                  <a:tcPr marL="63305" marR="63305" marT="31652" marB="31652"/>
                </a:tc>
                <a:tc>
                  <a:txBody>
                    <a:bodyPr/>
                    <a:lstStyle/>
                    <a:p>
                      <a:r>
                        <a:rPr lang="en-US" sz="1700" dirty="0" smtClean="0"/>
                        <a:t>Identify high-level risks in </a:t>
                      </a:r>
                      <a:r>
                        <a:rPr lang="en-US" sz="1700" dirty="0" err="1" smtClean="0"/>
                        <a:t>gov’nce</a:t>
                      </a:r>
                      <a:r>
                        <a:rPr lang="en-US" sz="1700" dirty="0" smtClean="0"/>
                        <a:t> &amp; </a:t>
                      </a:r>
                      <a:r>
                        <a:rPr lang="en-US" sz="1700" dirty="0" err="1" smtClean="0"/>
                        <a:t>perfor’nce</a:t>
                      </a:r>
                      <a:endParaRPr lang="en-US" sz="1700" dirty="0"/>
                    </a:p>
                  </a:txBody>
                  <a:tcPr marL="63305" marR="63305" marT="31652" marB="31652"/>
                </a:tc>
              </a:tr>
            </a:tbl>
          </a:graphicData>
        </a:graphic>
      </p:graphicFrame>
    </p:spTree>
    <p:extLst>
      <p:ext uri="{BB962C8B-B14F-4D97-AF65-F5344CB8AC3E}">
        <p14:creationId xmlns:p14="http://schemas.microsoft.com/office/powerpoint/2010/main" val="10432955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Content</a:t>
            </a:r>
            <a:endParaRPr lang="en-US" dirty="0">
              <a:solidFill>
                <a:srgbClr val="FF0000"/>
              </a:solidFill>
            </a:endParaRPr>
          </a:p>
        </p:txBody>
      </p:sp>
      <p:sp>
        <p:nvSpPr>
          <p:cNvPr id="3" name="Content Placeholder 2"/>
          <p:cNvSpPr>
            <a:spLocks noGrp="1"/>
          </p:cNvSpPr>
          <p:nvPr>
            <p:ph idx="1"/>
          </p:nvPr>
        </p:nvSpPr>
        <p:spPr/>
        <p:txBody>
          <a:bodyPr/>
          <a:lstStyle/>
          <a:p>
            <a:pPr>
              <a:buClrTx/>
            </a:pPr>
            <a:r>
              <a:rPr lang="en-US" dirty="0" smtClean="0">
                <a:solidFill>
                  <a:schemeClr val="bg1">
                    <a:lumMod val="75000"/>
                  </a:schemeClr>
                </a:solidFill>
              </a:rPr>
              <a:t>Overview of the PEFA Program</a:t>
            </a:r>
          </a:p>
          <a:p>
            <a:pPr>
              <a:buClrTx/>
              <a:buNone/>
            </a:pPr>
            <a:endParaRPr lang="en-US" dirty="0" smtClean="0"/>
          </a:p>
          <a:p>
            <a:pPr>
              <a:buClrTx/>
            </a:pPr>
            <a:r>
              <a:rPr lang="en-US" b="1" dirty="0" smtClean="0">
                <a:solidFill>
                  <a:srgbClr val="C00000"/>
                </a:solidFill>
              </a:rPr>
              <a:t>Global Roll-out of the Framework</a:t>
            </a:r>
          </a:p>
          <a:p>
            <a:pPr>
              <a:buClrTx/>
            </a:pPr>
            <a:endParaRPr lang="en-US" dirty="0" smtClean="0">
              <a:solidFill>
                <a:schemeClr val="bg1">
                  <a:lumMod val="75000"/>
                </a:schemeClr>
              </a:solidFill>
            </a:endParaRPr>
          </a:p>
          <a:p>
            <a:pPr>
              <a:buClrTx/>
            </a:pPr>
            <a:r>
              <a:rPr lang="en-US" dirty="0">
                <a:solidFill>
                  <a:schemeClr val="bg1">
                    <a:lumMod val="75000"/>
                  </a:schemeClr>
                </a:solidFill>
              </a:rPr>
              <a:t>Upgrade 2016 &amp; Quality </a:t>
            </a:r>
            <a:r>
              <a:rPr lang="en-US" dirty="0" smtClean="0">
                <a:solidFill>
                  <a:schemeClr val="bg1">
                    <a:lumMod val="75000"/>
                  </a:schemeClr>
                </a:solidFill>
              </a:rPr>
              <a:t>Assurance</a:t>
            </a:r>
          </a:p>
          <a:p>
            <a:endParaRPr lang="en-US" dirty="0">
              <a:solidFill>
                <a:schemeClr val="bg1">
                  <a:lumMod val="75000"/>
                </a:schemeClr>
              </a:solidFill>
            </a:endParaRPr>
          </a:p>
          <a:p>
            <a:pPr>
              <a:buClrTx/>
            </a:pPr>
            <a:r>
              <a:rPr lang="en-US" dirty="0" smtClean="0">
                <a:solidFill>
                  <a:schemeClr val="bg1">
                    <a:lumMod val="75000"/>
                  </a:schemeClr>
                </a:solidFill>
              </a:rPr>
              <a:t>Support to users</a:t>
            </a:r>
            <a:endParaRPr lang="en-US" dirty="0">
              <a:solidFill>
                <a:schemeClr val="bg1">
                  <a:lumMod val="75000"/>
                </a:schemeClr>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12</a:t>
            </a:fld>
            <a:endParaRPr lang="en-US" dirty="0"/>
          </a:p>
        </p:txBody>
      </p:sp>
    </p:spTree>
    <p:extLst>
      <p:ext uri="{BB962C8B-B14F-4D97-AF65-F5344CB8AC3E}">
        <p14:creationId xmlns:p14="http://schemas.microsoft.com/office/powerpoint/2010/main" val="8093726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124744"/>
            <a:ext cx="8291512" cy="792088"/>
          </a:xfrm>
        </p:spPr>
        <p:txBody>
          <a:bodyPr/>
          <a:lstStyle/>
          <a:p>
            <a:pPr algn="ctr"/>
            <a:r>
              <a:rPr lang="en-US" sz="3200" dirty="0" smtClean="0">
                <a:solidFill>
                  <a:srgbClr val="C00000"/>
                </a:solidFill>
              </a:rPr>
              <a:t>Adoption of the PEFA Framework</a:t>
            </a:r>
            <a:endParaRPr lang="en-US" sz="3200" dirty="0">
              <a:solidFill>
                <a:srgbClr val="C00000"/>
              </a:solidFill>
            </a:endParaRPr>
          </a:p>
        </p:txBody>
      </p:sp>
      <p:sp>
        <p:nvSpPr>
          <p:cNvPr id="3" name="Content Placeholder 2"/>
          <p:cNvSpPr>
            <a:spLocks noGrp="1"/>
          </p:cNvSpPr>
          <p:nvPr>
            <p:ph idx="1"/>
          </p:nvPr>
        </p:nvSpPr>
        <p:spPr>
          <a:xfrm>
            <a:off x="395288" y="1916832"/>
            <a:ext cx="8748712" cy="4439518"/>
          </a:xfrm>
        </p:spPr>
        <p:txBody>
          <a:bodyPr>
            <a:normAutofit fontScale="85000" lnSpcReduction="10000"/>
          </a:bodyPr>
          <a:lstStyle/>
          <a:p>
            <a:pPr>
              <a:buNone/>
            </a:pPr>
            <a:r>
              <a:rPr lang="en-US" sz="3800" b="1" i="0" dirty="0" smtClean="0">
                <a:latin typeface="Calibri" pitchFamily="34" charset="0"/>
              </a:rPr>
              <a:t>Very good progress </a:t>
            </a:r>
            <a:r>
              <a:rPr lang="en-US" sz="3800" i="0" dirty="0" smtClean="0">
                <a:latin typeface="Calibri" pitchFamily="34" charset="0"/>
              </a:rPr>
              <a:t>– globally</a:t>
            </a:r>
          </a:p>
          <a:p>
            <a:pPr>
              <a:buClrTx/>
              <a:buFont typeface="Arial" pitchFamily="34" charset="0"/>
              <a:buChar char="•"/>
            </a:pPr>
            <a:r>
              <a:rPr lang="en-US" sz="3300" dirty="0">
                <a:latin typeface="Calibri" pitchFamily="34" charset="0"/>
              </a:rPr>
              <a:t>5</a:t>
            </a:r>
            <a:r>
              <a:rPr lang="en-US" sz="3300" dirty="0" smtClean="0">
                <a:latin typeface="Calibri" pitchFamily="34" charset="0"/>
              </a:rPr>
              <a:t>0</a:t>
            </a:r>
            <a:r>
              <a:rPr lang="en-US" sz="3300" b="0" dirty="0" smtClean="0">
                <a:latin typeface="Calibri" pitchFamily="34" charset="0"/>
              </a:rPr>
              <a:t>0+ assessments, covering 140+ countries</a:t>
            </a:r>
          </a:p>
          <a:p>
            <a:pPr>
              <a:buClrTx/>
              <a:buFont typeface="Arial" pitchFamily="34" charset="0"/>
              <a:buChar char="•"/>
            </a:pPr>
            <a:r>
              <a:rPr lang="en-US" sz="3300" b="0" dirty="0" smtClean="0">
                <a:latin typeface="Calibri" pitchFamily="34" charset="0"/>
              </a:rPr>
              <a:t>Since 2010, mostly Repeat &amp; Sub-National assessments</a:t>
            </a:r>
          </a:p>
          <a:p>
            <a:pPr>
              <a:buNone/>
            </a:pPr>
            <a:r>
              <a:rPr lang="en-US" sz="3800" b="1" i="0" dirty="0" smtClean="0">
                <a:latin typeface="Calibri" pitchFamily="34" charset="0"/>
              </a:rPr>
              <a:t>High country coverage </a:t>
            </a:r>
            <a:r>
              <a:rPr lang="en-US" sz="3800" i="0" dirty="0" smtClean="0">
                <a:latin typeface="Calibri" pitchFamily="34" charset="0"/>
              </a:rPr>
              <a:t>in many regions</a:t>
            </a:r>
          </a:p>
          <a:p>
            <a:pPr marL="342900" lvl="1" indent="-342900">
              <a:buClrTx/>
              <a:buSzPct val="100000"/>
              <a:buFont typeface="Arial" pitchFamily="34" charset="0"/>
              <a:buChar char="•"/>
            </a:pPr>
            <a:r>
              <a:rPr lang="en-US" sz="3300" b="0" dirty="0" smtClean="0">
                <a:latin typeface="Calibri" pitchFamily="34" charset="0"/>
              </a:rPr>
              <a:t>Africa and Caribbean 90% of countries</a:t>
            </a:r>
          </a:p>
          <a:p>
            <a:pPr marL="342900" lvl="1" indent="-342900">
              <a:buClrTx/>
              <a:buSzPct val="100000"/>
              <a:buFont typeface="Arial" pitchFamily="34" charset="0"/>
              <a:buChar char="•"/>
            </a:pPr>
            <a:r>
              <a:rPr lang="en-US" sz="3300" b="0" dirty="0" smtClean="0">
                <a:latin typeface="Calibri" pitchFamily="34" charset="0"/>
              </a:rPr>
              <a:t>Latin America, Eastern Europe, Asia Pacific 50-80%</a:t>
            </a:r>
          </a:p>
          <a:p>
            <a:pPr>
              <a:buNone/>
            </a:pPr>
            <a:r>
              <a:rPr lang="en-US" sz="3800" i="0" dirty="0" smtClean="0">
                <a:latin typeface="Calibri" pitchFamily="34" charset="0"/>
              </a:rPr>
              <a:t>Used in many </a:t>
            </a:r>
            <a:r>
              <a:rPr lang="en-US" sz="3800" b="1" i="0" dirty="0" smtClean="0">
                <a:latin typeface="Calibri" pitchFamily="34" charset="0"/>
              </a:rPr>
              <a:t>‘middle income’ </a:t>
            </a:r>
            <a:r>
              <a:rPr lang="en-US" sz="3800" i="0" dirty="0" smtClean="0">
                <a:latin typeface="Calibri" pitchFamily="34" charset="0"/>
              </a:rPr>
              <a:t>countries</a:t>
            </a:r>
          </a:p>
          <a:p>
            <a:pPr marL="342900" lvl="1" indent="-342900">
              <a:buClrTx/>
              <a:buSzPct val="100000"/>
              <a:buFont typeface="Arial" pitchFamily="34" charset="0"/>
              <a:buChar char="•"/>
            </a:pPr>
            <a:r>
              <a:rPr lang="en-US" sz="3300" b="0" dirty="0" smtClean="0">
                <a:latin typeface="Calibri" pitchFamily="34" charset="0"/>
              </a:rPr>
              <a:t>Upper MICS:  e.g. Brazil, Turkey, Belarus, South Africa</a:t>
            </a:r>
          </a:p>
          <a:p>
            <a:pPr marL="342900" lvl="1" indent="-342900">
              <a:buClrTx/>
              <a:buSzPct val="100000"/>
              <a:buFont typeface="Arial" pitchFamily="34" charset="0"/>
              <a:buChar char="•"/>
            </a:pPr>
            <a:r>
              <a:rPr lang="en-US" sz="3300" b="0" dirty="0" smtClean="0">
                <a:latin typeface="Calibri" pitchFamily="34" charset="0"/>
              </a:rPr>
              <a:t>Lower MICS:  e.g. India, Kazakhstan, Ukraine, Morocco</a:t>
            </a: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13</a:t>
            </a:fld>
            <a:endParaRPr lang="en-US" dirty="0"/>
          </a:p>
        </p:txBody>
      </p:sp>
    </p:spTree>
    <p:extLst>
      <p:ext uri="{BB962C8B-B14F-4D97-AF65-F5344CB8AC3E}">
        <p14:creationId xmlns:p14="http://schemas.microsoft.com/office/powerpoint/2010/main" val="9642042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0728"/>
            <a:ext cx="8229600" cy="792088"/>
          </a:xfrm>
        </p:spPr>
        <p:txBody>
          <a:bodyPr>
            <a:noAutofit/>
          </a:bodyPr>
          <a:lstStyle/>
          <a:p>
            <a:pPr algn="ctr"/>
            <a:r>
              <a:rPr lang="en-US" dirty="0" smtClean="0">
                <a:solidFill>
                  <a:srgbClr val="C00000"/>
                </a:solidFill>
              </a:rPr>
              <a:t>Global Roll-out of the Framework</a:t>
            </a:r>
            <a:endParaRPr lang="en-US" dirty="0">
              <a:solidFill>
                <a:srgbClr val="C00000"/>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14</a:t>
            </a:fld>
            <a:endParaRPr lang="en-US" dirty="0"/>
          </a:p>
        </p:txBody>
      </p:sp>
      <p:pic>
        <p:nvPicPr>
          <p:cNvPr id="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628800"/>
            <a:ext cx="8147248" cy="4727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90950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24744"/>
            <a:ext cx="8291512" cy="576064"/>
          </a:xfrm>
        </p:spPr>
        <p:txBody>
          <a:bodyPr>
            <a:normAutofit fontScale="90000"/>
          </a:bodyPr>
          <a:lstStyle/>
          <a:p>
            <a:pPr marL="0" algn="ctr"/>
            <a:r>
              <a:rPr lang="en-US" sz="3200" dirty="0" smtClean="0">
                <a:solidFill>
                  <a:srgbClr val="C00000"/>
                </a:solidFill>
              </a:rPr>
              <a:t>Moun</a:t>
            </a:r>
            <a:r>
              <a:rPr lang="en-US" sz="3200" dirty="0" smtClean="0">
                <a:solidFill>
                  <a:srgbClr val="C00000"/>
                </a:solidFill>
              </a:rPr>
              <a:t>ting an assessment</a:t>
            </a:r>
            <a:endParaRPr lang="en-US" sz="3200" dirty="0">
              <a:solidFill>
                <a:srgbClr val="C00000"/>
              </a:solidFill>
            </a:endParaRPr>
          </a:p>
        </p:txBody>
      </p:sp>
      <p:sp>
        <p:nvSpPr>
          <p:cNvPr id="3" name="Content Placeholder 2"/>
          <p:cNvSpPr>
            <a:spLocks noGrp="1"/>
          </p:cNvSpPr>
          <p:nvPr>
            <p:ph idx="1"/>
          </p:nvPr>
        </p:nvSpPr>
        <p:spPr>
          <a:xfrm>
            <a:off x="179512" y="1700808"/>
            <a:ext cx="8856984" cy="4655542"/>
          </a:xfrm>
        </p:spPr>
        <p:txBody>
          <a:bodyPr>
            <a:noAutofit/>
          </a:bodyPr>
          <a:lstStyle/>
          <a:p>
            <a:pPr marL="0" indent="0">
              <a:lnSpc>
                <a:spcPts val="3200"/>
              </a:lnSpc>
              <a:buClrTx/>
              <a:buNone/>
            </a:pPr>
            <a:r>
              <a:rPr lang="en-US" sz="3200" b="1" i="0" dirty="0" smtClean="0">
                <a:latin typeface="Calibri" pitchFamily="34" charset="0"/>
              </a:rPr>
              <a:t>Country focus and decision: </a:t>
            </a:r>
            <a:endParaRPr lang="en-US" sz="3200" b="1" i="0" dirty="0">
              <a:latin typeface="Calibri" pitchFamily="34" charset="0"/>
            </a:endParaRPr>
          </a:p>
          <a:p>
            <a:pPr>
              <a:lnSpc>
                <a:spcPts val="3200"/>
              </a:lnSpc>
              <a:buClrTx/>
            </a:pPr>
            <a:r>
              <a:rPr lang="en-US" sz="2800" b="0" i="0" dirty="0" smtClean="0">
                <a:latin typeface="Calibri" pitchFamily="34" charset="0"/>
              </a:rPr>
              <a:t>Application of the Framework is entirely decentralized to country level (if, when, how to use</a:t>
            </a:r>
            <a:r>
              <a:rPr lang="en-US" sz="2800" b="0" i="0" dirty="0" smtClean="0">
                <a:latin typeface="Calibri" pitchFamily="34" charset="0"/>
              </a:rPr>
              <a:t>)</a:t>
            </a:r>
          </a:p>
          <a:p>
            <a:pPr>
              <a:lnSpc>
                <a:spcPts val="3200"/>
              </a:lnSpc>
              <a:buClrTx/>
            </a:pPr>
            <a:r>
              <a:rPr lang="en-US" sz="2800" i="0" dirty="0" smtClean="0">
                <a:latin typeface="Calibri" pitchFamily="34" charset="0"/>
              </a:rPr>
              <a:t>Financed by ‘Lead Agency’, often using consultants</a:t>
            </a:r>
            <a:endParaRPr lang="en-US" sz="2800" b="0" i="0" dirty="0" smtClean="0">
              <a:latin typeface="Calibri" pitchFamily="34" charset="0"/>
            </a:endParaRPr>
          </a:p>
          <a:p>
            <a:pPr marL="0" indent="0">
              <a:lnSpc>
                <a:spcPts val="3200"/>
              </a:lnSpc>
              <a:buClrTx/>
              <a:buNone/>
            </a:pPr>
            <a:r>
              <a:rPr lang="en-US" sz="3200" b="1" i="0" dirty="0" smtClean="0">
                <a:latin typeface="Calibri" pitchFamily="34" charset="0"/>
              </a:rPr>
              <a:t>Inclusiveness:</a:t>
            </a:r>
            <a:r>
              <a:rPr lang="en-US" sz="3200" i="0" dirty="0" smtClean="0">
                <a:latin typeface="Calibri" pitchFamily="34" charset="0"/>
              </a:rPr>
              <a:t> </a:t>
            </a:r>
          </a:p>
          <a:p>
            <a:pPr>
              <a:lnSpc>
                <a:spcPts val="3200"/>
              </a:lnSpc>
              <a:buClrTx/>
            </a:pPr>
            <a:r>
              <a:rPr lang="en-US" sz="2800" b="0" i="0" dirty="0" smtClean="0">
                <a:latin typeface="Calibri" pitchFamily="34" charset="0"/>
              </a:rPr>
              <a:t>All stakeholders can be involved and any agency can, in principle, undertake any role in implementation; it does not ‘belong’ to any organization</a:t>
            </a:r>
          </a:p>
          <a:p>
            <a:pPr marL="0" indent="0">
              <a:lnSpc>
                <a:spcPts val="3200"/>
              </a:lnSpc>
              <a:buClrTx/>
              <a:buNone/>
            </a:pPr>
            <a:r>
              <a:rPr lang="en-US" sz="3200" b="1" i="0" dirty="0" smtClean="0">
                <a:latin typeface="Calibri" pitchFamily="34" charset="0"/>
              </a:rPr>
              <a:t>Supported by a neutral body: </a:t>
            </a:r>
            <a:r>
              <a:rPr lang="en-US" sz="3200" b="0" i="0" dirty="0" smtClean="0">
                <a:latin typeface="Calibri" pitchFamily="34" charset="0"/>
              </a:rPr>
              <a:t>PEFA Secretariat – </a:t>
            </a:r>
            <a:r>
              <a:rPr lang="en-US" sz="3200" b="0" dirty="0" smtClean="0">
                <a:latin typeface="Calibri" pitchFamily="34" charset="0"/>
              </a:rPr>
              <a:t>‘guardian of the methodology’</a:t>
            </a:r>
            <a:endParaRPr lang="en-US" sz="3200" b="0" dirty="0">
              <a:latin typeface="Calibri" pitchFamily="34" charset="0"/>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15</a:t>
            </a:fld>
            <a:endParaRPr lang="en-US" dirty="0"/>
          </a:p>
        </p:txBody>
      </p:sp>
    </p:spTree>
    <p:extLst>
      <p:ext uri="{BB962C8B-B14F-4D97-AF65-F5344CB8AC3E}">
        <p14:creationId xmlns:p14="http://schemas.microsoft.com/office/powerpoint/2010/main" val="6677346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0728"/>
            <a:ext cx="8229600" cy="864096"/>
          </a:xfrm>
        </p:spPr>
        <p:txBody>
          <a:bodyPr/>
          <a:lstStyle/>
          <a:p>
            <a:pPr algn="ctr"/>
            <a:r>
              <a:rPr lang="en-US" sz="3200" dirty="0" smtClean="0">
                <a:solidFill>
                  <a:srgbClr val="C00000"/>
                </a:solidFill>
              </a:rPr>
              <a:t>Stakeholder Involvement</a:t>
            </a:r>
            <a:endParaRPr lang="en-US" sz="3200" dirty="0">
              <a:solidFill>
                <a:srgbClr val="C00000"/>
              </a:solidFill>
            </a:endParaRPr>
          </a:p>
        </p:txBody>
      </p:sp>
      <p:sp>
        <p:nvSpPr>
          <p:cNvPr id="3" name="Content Placeholder 2"/>
          <p:cNvSpPr>
            <a:spLocks noGrp="1"/>
          </p:cNvSpPr>
          <p:nvPr>
            <p:ph idx="1"/>
          </p:nvPr>
        </p:nvSpPr>
        <p:spPr>
          <a:xfrm>
            <a:off x="179512" y="1844824"/>
            <a:ext cx="8507288" cy="4824536"/>
          </a:xfrm>
        </p:spPr>
        <p:txBody>
          <a:bodyPr>
            <a:normAutofit fontScale="77500" lnSpcReduction="20000"/>
          </a:bodyPr>
          <a:lstStyle/>
          <a:p>
            <a:pPr marL="0" indent="0">
              <a:buClrTx/>
              <a:buNone/>
            </a:pPr>
            <a:r>
              <a:rPr lang="en-US" sz="4100" i="0" dirty="0" smtClean="0">
                <a:latin typeface="Calibri" pitchFamily="34" charset="0"/>
              </a:rPr>
              <a:t>Government leadership/self-assessment</a:t>
            </a:r>
          </a:p>
          <a:p>
            <a:pPr>
              <a:buClrTx/>
              <a:buFont typeface="Arial" pitchFamily="34" charset="0"/>
              <a:buChar char="•"/>
            </a:pPr>
            <a:r>
              <a:rPr lang="en-US" sz="3600" b="1" i="0" dirty="0" smtClean="0">
                <a:latin typeface="Calibri" pitchFamily="34" charset="0"/>
              </a:rPr>
              <a:t>Active government participation </a:t>
            </a:r>
            <a:r>
              <a:rPr lang="en-US" sz="3600" b="0" i="0" dirty="0" smtClean="0">
                <a:latin typeface="Calibri" pitchFamily="34" charset="0"/>
              </a:rPr>
              <a:t>in assessment is key to (later) use in reform policy </a:t>
            </a:r>
            <a:r>
              <a:rPr lang="en-US" sz="3600" b="0" i="0" dirty="0" smtClean="0">
                <a:latin typeface="Calibri" pitchFamily="34" charset="0"/>
              </a:rPr>
              <a:t>dialogue, but caution</a:t>
            </a:r>
            <a:r>
              <a:rPr lang="is-IS" sz="3600" b="0" i="0" dirty="0" smtClean="0">
                <a:latin typeface="Calibri" pitchFamily="34" charset="0"/>
              </a:rPr>
              <a:t>….</a:t>
            </a:r>
            <a:endParaRPr lang="en-US" sz="3600" b="0" i="0" dirty="0" smtClean="0">
              <a:latin typeface="Calibri" pitchFamily="34" charset="0"/>
            </a:endParaRPr>
          </a:p>
          <a:p>
            <a:pPr>
              <a:buClrTx/>
              <a:buFont typeface="Arial" pitchFamily="34" charset="0"/>
              <a:buChar char="•"/>
            </a:pPr>
            <a:r>
              <a:rPr lang="en-US" sz="3600" b="0" i="0" dirty="0" smtClean="0">
                <a:latin typeface="Calibri" pitchFamily="34" charset="0"/>
              </a:rPr>
              <a:t>Increasing frequency of </a:t>
            </a:r>
            <a:r>
              <a:rPr lang="en-US" sz="3600" b="1" i="0" dirty="0" smtClean="0">
                <a:latin typeface="Calibri" pitchFamily="34" charset="0"/>
              </a:rPr>
              <a:t>self-assessment </a:t>
            </a:r>
            <a:r>
              <a:rPr lang="en-US" sz="3600" b="0" i="0" dirty="0" smtClean="0">
                <a:latin typeface="Calibri" pitchFamily="34" charset="0"/>
              </a:rPr>
              <a:t>with expert assistance &amp; external validation – but still a minority, as full self-assessment demanding on </a:t>
            </a:r>
            <a:r>
              <a:rPr lang="en-US" sz="3600" b="0" i="0" dirty="0" err="1" smtClean="0">
                <a:latin typeface="Calibri" pitchFamily="34" charset="0"/>
              </a:rPr>
              <a:t>govt</a:t>
            </a:r>
            <a:r>
              <a:rPr lang="en-US" sz="3600" b="0" i="0" dirty="0" smtClean="0">
                <a:latin typeface="Calibri" pitchFamily="34" charset="0"/>
              </a:rPr>
              <a:t> </a:t>
            </a:r>
            <a:r>
              <a:rPr lang="en-US" sz="3600" b="0" i="0" dirty="0" smtClean="0">
                <a:latin typeface="Calibri" pitchFamily="34" charset="0"/>
              </a:rPr>
              <a:t>capacity</a:t>
            </a:r>
          </a:p>
          <a:p>
            <a:pPr>
              <a:buClrTx/>
              <a:buNone/>
            </a:pPr>
            <a:r>
              <a:rPr lang="en-US" sz="4100" i="0" dirty="0" smtClean="0">
                <a:latin typeface="Calibri" pitchFamily="34" charset="0"/>
              </a:rPr>
              <a:t>Development Agencies</a:t>
            </a:r>
          </a:p>
          <a:p>
            <a:pPr>
              <a:buClrTx/>
              <a:buFont typeface="Arial" pitchFamily="34" charset="0"/>
              <a:buChar char="•"/>
            </a:pPr>
            <a:r>
              <a:rPr lang="en-US" sz="3600" b="0" i="0" dirty="0" smtClean="0">
                <a:latin typeface="Calibri" pitchFamily="34" charset="0"/>
              </a:rPr>
              <a:t>25 development banks &amp; donor agencies involved (leading, financing or in reference group)</a:t>
            </a:r>
          </a:p>
          <a:p>
            <a:pPr marL="342900" lvl="2" indent="-342900">
              <a:buSzPct val="100000"/>
              <a:buFont typeface="Arial" pitchFamily="34" charset="0"/>
              <a:buChar char="•"/>
            </a:pPr>
            <a:r>
              <a:rPr lang="en-US" sz="3600" b="1" dirty="0" smtClean="0">
                <a:latin typeface="Calibri" pitchFamily="34" charset="0"/>
              </a:rPr>
              <a:t>EU &amp; World Bank have led 63% </a:t>
            </a:r>
            <a:r>
              <a:rPr lang="en-US" sz="3600" dirty="0" smtClean="0">
                <a:latin typeface="Calibri" pitchFamily="34" charset="0"/>
              </a:rPr>
              <a:t>of all assessments</a:t>
            </a:r>
          </a:p>
          <a:p>
            <a:pPr marL="342900" lvl="1" indent="-342900">
              <a:buClrTx/>
              <a:buSzPct val="100000"/>
              <a:buFont typeface="Arial" pitchFamily="34" charset="0"/>
              <a:buChar char="•"/>
            </a:pPr>
            <a:r>
              <a:rPr lang="en-US" sz="3600" b="0" dirty="0" smtClean="0">
                <a:latin typeface="Calibri" pitchFamily="34" charset="0"/>
              </a:rPr>
              <a:t>Increased frequency of </a:t>
            </a:r>
            <a:r>
              <a:rPr lang="en-US" sz="3600" dirty="0" smtClean="0">
                <a:latin typeface="Calibri" pitchFamily="34" charset="0"/>
              </a:rPr>
              <a:t>partner inclusiveness</a:t>
            </a:r>
          </a:p>
          <a:p>
            <a:pPr lvl="1"/>
            <a:endParaRPr lang="en-US" dirty="0"/>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16</a:t>
            </a:fld>
            <a:endParaRPr lang="en-US" dirty="0"/>
          </a:p>
        </p:txBody>
      </p:sp>
    </p:spTree>
    <p:extLst>
      <p:ext uri="{BB962C8B-B14F-4D97-AF65-F5344CB8AC3E}">
        <p14:creationId xmlns:p14="http://schemas.microsoft.com/office/powerpoint/2010/main" val="20148288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FF0000"/>
                </a:solidFill>
              </a:rPr>
              <a:t>Content</a:t>
            </a:r>
            <a:endParaRPr lang="en-US" dirty="0">
              <a:solidFill>
                <a:srgbClr val="FF0000"/>
              </a:solidFill>
            </a:endParaRPr>
          </a:p>
        </p:txBody>
      </p:sp>
      <p:sp>
        <p:nvSpPr>
          <p:cNvPr id="3" name="Content Placeholder 2"/>
          <p:cNvSpPr>
            <a:spLocks noGrp="1"/>
          </p:cNvSpPr>
          <p:nvPr>
            <p:ph idx="1"/>
          </p:nvPr>
        </p:nvSpPr>
        <p:spPr/>
        <p:txBody>
          <a:bodyPr/>
          <a:lstStyle/>
          <a:p>
            <a:r>
              <a:rPr lang="en-US" sz="2800" dirty="0" smtClean="0">
                <a:solidFill>
                  <a:schemeClr val="bg1">
                    <a:lumMod val="75000"/>
                  </a:schemeClr>
                </a:solidFill>
              </a:rPr>
              <a:t>Overview of the PEFA Program</a:t>
            </a:r>
          </a:p>
          <a:p>
            <a:pPr>
              <a:buNone/>
            </a:pPr>
            <a:endParaRPr lang="en-US" sz="2800" dirty="0" smtClean="0"/>
          </a:p>
          <a:p>
            <a:r>
              <a:rPr lang="en-US" sz="2800" dirty="0" smtClean="0">
                <a:solidFill>
                  <a:schemeClr val="bg1">
                    <a:lumMod val="75000"/>
                  </a:schemeClr>
                </a:solidFill>
              </a:rPr>
              <a:t>Global Roll-out of the Framework</a:t>
            </a:r>
          </a:p>
          <a:p>
            <a:endParaRPr lang="en-US" sz="2800" dirty="0">
              <a:solidFill>
                <a:schemeClr val="bg1">
                  <a:lumMod val="75000"/>
                </a:schemeClr>
              </a:solidFill>
            </a:endParaRPr>
          </a:p>
          <a:p>
            <a:r>
              <a:rPr lang="en-US" sz="2800" b="1" dirty="0">
                <a:solidFill>
                  <a:srgbClr val="C00000"/>
                </a:solidFill>
              </a:rPr>
              <a:t>Upgrade 2016 &amp; Quality Assurance</a:t>
            </a:r>
          </a:p>
          <a:p>
            <a:endParaRPr lang="en-US" sz="2800" dirty="0" smtClean="0">
              <a:solidFill>
                <a:schemeClr val="bg1">
                  <a:lumMod val="75000"/>
                </a:schemeClr>
              </a:solidFill>
            </a:endParaRPr>
          </a:p>
          <a:p>
            <a:r>
              <a:rPr lang="en-US" sz="2800" dirty="0">
                <a:solidFill>
                  <a:schemeClr val="bg1">
                    <a:lumMod val="75000"/>
                  </a:schemeClr>
                </a:solidFill>
              </a:rPr>
              <a:t>Support to users</a:t>
            </a:r>
          </a:p>
          <a:p>
            <a:pPr>
              <a:buNone/>
            </a:pPr>
            <a:endParaRPr lang="en-US" dirty="0" smtClean="0"/>
          </a:p>
          <a:p>
            <a:endParaRPr lang="en-US" dirty="0" smtClean="0">
              <a:solidFill>
                <a:srgbClr val="C00000"/>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17</a:t>
            </a:fld>
            <a:endParaRPr lang="en-US" dirty="0"/>
          </a:p>
        </p:txBody>
      </p:sp>
    </p:spTree>
    <p:extLst>
      <p:ext uri="{BB962C8B-B14F-4D97-AF65-F5344CB8AC3E}">
        <p14:creationId xmlns:p14="http://schemas.microsoft.com/office/powerpoint/2010/main" val="17060671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68313" y="1196975"/>
            <a:ext cx="8156575" cy="719138"/>
          </a:xfrm>
        </p:spPr>
        <p:txBody>
          <a:bodyPr/>
          <a:lstStyle/>
          <a:p>
            <a:pPr algn="ctr"/>
            <a:r>
              <a:rPr lang="en-US" sz="3200" dirty="0">
                <a:solidFill>
                  <a:srgbClr val="C00000"/>
                </a:solidFill>
              </a:rPr>
              <a:t>Upgrade </a:t>
            </a:r>
            <a:r>
              <a:rPr lang="en-US" sz="3200" dirty="0" smtClean="0">
                <a:solidFill>
                  <a:srgbClr val="C00000"/>
                </a:solidFill>
              </a:rPr>
              <a:t>2016</a:t>
            </a:r>
            <a:endParaRPr lang="en-US" sz="3200" dirty="0">
              <a:solidFill>
                <a:srgbClr val="C00000"/>
              </a:solidFill>
            </a:endParaRPr>
          </a:p>
        </p:txBody>
      </p:sp>
      <p:sp>
        <p:nvSpPr>
          <p:cNvPr id="19459" name="Content Placeholder 2"/>
          <p:cNvSpPr>
            <a:spLocks noGrp="1"/>
          </p:cNvSpPr>
          <p:nvPr>
            <p:ph idx="1"/>
          </p:nvPr>
        </p:nvSpPr>
        <p:spPr>
          <a:xfrm>
            <a:off x="179388" y="1700808"/>
            <a:ext cx="8964612" cy="4896543"/>
          </a:xfrm>
        </p:spPr>
        <p:txBody>
          <a:bodyPr/>
          <a:lstStyle/>
          <a:p>
            <a:endParaRPr lang="en-CA" altLang="en-US" sz="800" i="0" dirty="0">
              <a:latin typeface="Arial" charset="0"/>
              <a:ea typeface="Arial" charset="0"/>
              <a:cs typeface="Arial" charset="0"/>
            </a:endParaRPr>
          </a:p>
          <a:p>
            <a:pPr>
              <a:buClrTx/>
              <a:buFont typeface="Arial" charset="0"/>
              <a:buChar char="•"/>
            </a:pPr>
            <a:r>
              <a:rPr lang="en-CA" altLang="en-US" sz="2800" i="0" dirty="0" smtClean="0">
                <a:latin typeface="Calibri" charset="0"/>
                <a:ea typeface="Calibri" charset="0"/>
                <a:cs typeface="Calibri" charset="0"/>
              </a:rPr>
              <a:t>Comprehensive </a:t>
            </a:r>
            <a:r>
              <a:rPr lang="en-CA" altLang="en-US" sz="2800" b="1" i="0" dirty="0" smtClean="0">
                <a:latin typeface="Calibri" charset="0"/>
                <a:ea typeface="Calibri" charset="0"/>
                <a:cs typeface="Calibri" charset="0"/>
              </a:rPr>
              <a:t>upgrade </a:t>
            </a:r>
            <a:r>
              <a:rPr lang="en-CA" altLang="en-US" sz="2800" i="0" dirty="0" smtClean="0">
                <a:latin typeface="Calibri" charset="0"/>
                <a:ea typeface="Calibri" charset="0"/>
                <a:cs typeface="Calibri" charset="0"/>
              </a:rPr>
              <a:t>of </a:t>
            </a:r>
            <a:r>
              <a:rPr lang="en-CA" altLang="en-US" sz="2800" i="0" dirty="0">
                <a:latin typeface="Calibri" charset="0"/>
                <a:ea typeface="Calibri" charset="0"/>
                <a:cs typeface="Calibri" charset="0"/>
              </a:rPr>
              <a:t>the Framework </a:t>
            </a:r>
            <a:endParaRPr lang="en-CA" altLang="en-US" sz="2800" i="0" dirty="0" smtClean="0">
              <a:latin typeface="Calibri" charset="0"/>
              <a:ea typeface="Calibri" charset="0"/>
              <a:cs typeface="Calibri" charset="0"/>
            </a:endParaRPr>
          </a:p>
          <a:p>
            <a:pPr>
              <a:buClrTx/>
              <a:buFont typeface="Arial" charset="0"/>
              <a:buChar char="•"/>
            </a:pPr>
            <a:r>
              <a:rPr lang="en-CA" altLang="en-US" sz="2800" i="0" dirty="0" smtClean="0">
                <a:latin typeface="Calibri" charset="0"/>
                <a:ea typeface="Calibri" charset="0"/>
                <a:cs typeface="Calibri" charset="0"/>
              </a:rPr>
              <a:t>Guidance to</a:t>
            </a:r>
            <a:r>
              <a:rPr lang="en-CA" altLang="en-US" sz="2800" b="1" i="0" dirty="0" smtClean="0">
                <a:latin typeface="Calibri" charset="0"/>
                <a:ea typeface="Calibri" charset="0"/>
                <a:cs typeface="Calibri" charset="0"/>
              </a:rPr>
              <a:t> </a:t>
            </a:r>
            <a:r>
              <a:rPr lang="en-CA" altLang="en-US" sz="2800" i="0" dirty="0" smtClean="0">
                <a:latin typeface="Calibri" charset="0"/>
                <a:ea typeface="Calibri" charset="0"/>
                <a:cs typeface="Calibri" charset="0"/>
              </a:rPr>
              <a:t>users:</a:t>
            </a:r>
          </a:p>
          <a:p>
            <a:pPr lvl="1">
              <a:buClrTx/>
              <a:buFont typeface="Arial" charset="0"/>
              <a:buChar char="•"/>
            </a:pPr>
            <a:r>
              <a:rPr lang="en-CA" altLang="en-US" sz="2400" b="0" i="0" dirty="0" smtClean="0">
                <a:latin typeface="Calibri" charset="0"/>
                <a:ea typeface="Calibri" charset="0"/>
                <a:cs typeface="Calibri" charset="0"/>
              </a:rPr>
              <a:t>10 Steps for planning, implementing and using PEFA</a:t>
            </a:r>
          </a:p>
          <a:p>
            <a:pPr lvl="1">
              <a:buClrTx/>
              <a:buFont typeface="Arial" charset="0"/>
              <a:buChar char="•"/>
            </a:pPr>
            <a:r>
              <a:rPr lang="en-CA" altLang="en-US" sz="2400" b="0" i="0" dirty="0" smtClean="0">
                <a:latin typeface="Calibri" charset="0"/>
                <a:ea typeface="Calibri" charset="0"/>
                <a:cs typeface="Calibri" charset="0"/>
              </a:rPr>
              <a:t>Reporting performance changes in PEFA 2016</a:t>
            </a:r>
          </a:p>
          <a:p>
            <a:pPr lvl="1">
              <a:buClrTx/>
              <a:buFont typeface="Arial" charset="0"/>
              <a:buChar char="•"/>
            </a:pPr>
            <a:r>
              <a:rPr lang="en-CA" altLang="en-US" sz="2400" b="0" i="0" dirty="0" smtClean="0">
                <a:latin typeface="Calibri" charset="0"/>
                <a:ea typeface="Calibri" charset="0"/>
                <a:cs typeface="Calibri" charset="0"/>
              </a:rPr>
              <a:t>Aligning 2015 with PEGFA 2016</a:t>
            </a:r>
          </a:p>
          <a:p>
            <a:pPr lvl="1">
              <a:buClrTx/>
              <a:buFont typeface="Arial" charset="0"/>
              <a:buChar char="•"/>
            </a:pPr>
            <a:r>
              <a:rPr lang="en-CA" altLang="en-US" sz="2400" b="0" i="0" dirty="0" smtClean="0">
                <a:latin typeface="Calibri" charset="0"/>
                <a:ea typeface="Calibri" charset="0"/>
                <a:cs typeface="Calibri" charset="0"/>
              </a:rPr>
              <a:t>Concept note template</a:t>
            </a:r>
          </a:p>
          <a:p>
            <a:pPr lvl="1">
              <a:buClrTx/>
              <a:buFont typeface="Arial" charset="0"/>
              <a:buChar char="•"/>
            </a:pPr>
            <a:r>
              <a:rPr lang="en-US" altLang="en-US" sz="2400" b="0" i="0" dirty="0" smtClean="0">
                <a:latin typeface="Calibri" charset="0"/>
                <a:ea typeface="Calibri" charset="0"/>
                <a:cs typeface="Calibri" charset="0"/>
              </a:rPr>
              <a:t>Excel calculation spreadsheets for indicators</a:t>
            </a:r>
            <a:endParaRPr lang="en-CA" altLang="en-US" sz="2400" b="0" i="0" dirty="0" smtClean="0">
              <a:latin typeface="Calibri" charset="0"/>
              <a:ea typeface="Calibri" charset="0"/>
              <a:cs typeface="Calibri" charset="0"/>
            </a:endParaRPr>
          </a:p>
          <a:p>
            <a:pPr>
              <a:buClrTx/>
              <a:buFont typeface="Arial" charset="0"/>
              <a:buChar char="•"/>
            </a:pPr>
            <a:r>
              <a:rPr lang="en-CA" altLang="en-US" sz="2800" i="0" dirty="0" smtClean="0">
                <a:latin typeface="Calibri" charset="0"/>
                <a:ea typeface="Calibri" charset="0"/>
                <a:cs typeface="Calibri" charset="0"/>
              </a:rPr>
              <a:t>Strengthened </a:t>
            </a:r>
            <a:r>
              <a:rPr lang="en-CA" altLang="en-US" sz="2800" i="0" dirty="0">
                <a:latin typeface="Calibri" charset="0"/>
                <a:ea typeface="Calibri" charset="0"/>
                <a:cs typeface="Calibri" charset="0"/>
              </a:rPr>
              <a:t>Quality Assurance via </a:t>
            </a:r>
            <a:r>
              <a:rPr lang="en-CA" altLang="en-US" sz="2800" b="1" i="0" dirty="0">
                <a:latin typeface="Calibri" charset="0"/>
                <a:ea typeface="Calibri" charset="0"/>
                <a:cs typeface="Calibri" charset="0"/>
              </a:rPr>
              <a:t>“PEFA CHECK”</a:t>
            </a:r>
            <a:r>
              <a:rPr lang="en-CA" altLang="en-US" sz="2800" i="0" dirty="0">
                <a:latin typeface="Calibri" charset="0"/>
                <a:ea typeface="Calibri" charset="0"/>
                <a:cs typeface="Calibri" charset="0"/>
              </a:rPr>
              <a:t> </a:t>
            </a:r>
            <a:endParaRPr lang="en-CA" altLang="en-US" sz="2800" b="1" i="0" dirty="0" smtClean="0">
              <a:latin typeface="Calibri" charset="0"/>
              <a:ea typeface="Calibri" charset="0"/>
              <a:cs typeface="Calibri" charset="0"/>
            </a:endParaRPr>
          </a:p>
          <a:p>
            <a:pPr>
              <a:buClrTx/>
              <a:buFont typeface="Arial" charset="0"/>
              <a:buChar char="•"/>
            </a:pPr>
            <a:r>
              <a:rPr lang="en-CA" altLang="en-US" sz="2800" i="0" dirty="0" smtClean="0">
                <a:latin typeface="Calibri" charset="0"/>
                <a:ea typeface="Calibri" charset="0"/>
                <a:cs typeface="Calibri" charset="0"/>
              </a:rPr>
              <a:t>Respond </a:t>
            </a:r>
            <a:r>
              <a:rPr lang="en-CA" altLang="en-US" sz="2800" i="0" dirty="0">
                <a:latin typeface="Calibri" charset="0"/>
                <a:ea typeface="Calibri" charset="0"/>
                <a:cs typeface="Calibri" charset="0"/>
              </a:rPr>
              <a:t>to </a:t>
            </a:r>
            <a:r>
              <a:rPr lang="en-CA" altLang="en-US" sz="2800" i="0" dirty="0" smtClean="0">
                <a:latin typeface="Calibri" charset="0"/>
                <a:ea typeface="Calibri" charset="0"/>
                <a:cs typeface="Calibri" charset="0"/>
              </a:rPr>
              <a:t>increasing </a:t>
            </a:r>
            <a:r>
              <a:rPr lang="en-CA" altLang="en-US" sz="2800" i="0" dirty="0">
                <a:latin typeface="Calibri" charset="0"/>
                <a:ea typeface="Calibri" charset="0"/>
                <a:cs typeface="Calibri" charset="0"/>
              </a:rPr>
              <a:t>need </a:t>
            </a:r>
            <a:r>
              <a:rPr lang="en-CA" altLang="en-US" sz="2800" i="0" dirty="0" smtClean="0">
                <a:latin typeface="Calibri" charset="0"/>
                <a:ea typeface="Calibri" charset="0"/>
                <a:cs typeface="Calibri" charset="0"/>
              </a:rPr>
              <a:t>for </a:t>
            </a:r>
            <a:r>
              <a:rPr lang="en-CA" altLang="en-US" sz="2800" i="0" dirty="0" smtClean="0">
                <a:latin typeface="Calibri" charset="0"/>
                <a:ea typeface="Calibri" charset="0"/>
                <a:cs typeface="Calibri" charset="0"/>
              </a:rPr>
              <a:t>&amp; use </a:t>
            </a:r>
            <a:r>
              <a:rPr lang="en-CA" altLang="en-US" sz="2800" i="0" dirty="0" smtClean="0">
                <a:latin typeface="Calibri" charset="0"/>
                <a:ea typeface="Calibri" charset="0"/>
                <a:cs typeface="Calibri" charset="0"/>
              </a:rPr>
              <a:t>of </a:t>
            </a:r>
            <a:r>
              <a:rPr lang="en-CA" altLang="en-US" sz="2800" i="0" dirty="0">
                <a:latin typeface="Calibri" charset="0"/>
                <a:ea typeface="Calibri" charset="0"/>
                <a:cs typeface="Calibri" charset="0"/>
              </a:rPr>
              <a:t>PEFA at </a:t>
            </a:r>
            <a:r>
              <a:rPr lang="en-CA" altLang="en-US" sz="2800" b="1" i="0" dirty="0" smtClean="0">
                <a:latin typeface="Calibri" charset="0"/>
                <a:ea typeface="Calibri" charset="0"/>
                <a:cs typeface="Calibri" charset="0"/>
              </a:rPr>
              <a:t>Sub- </a:t>
            </a:r>
            <a:r>
              <a:rPr lang="en-CA" altLang="en-US" sz="2800" b="1" i="0" dirty="0">
                <a:latin typeface="Calibri" charset="0"/>
                <a:ea typeface="Calibri" charset="0"/>
                <a:cs typeface="Calibri" charset="0"/>
              </a:rPr>
              <a:t>National level </a:t>
            </a:r>
            <a:r>
              <a:rPr lang="en-CA" altLang="en-US" sz="2800" i="0" dirty="0">
                <a:latin typeface="Calibri" charset="0"/>
                <a:ea typeface="Calibri" charset="0"/>
                <a:cs typeface="Calibri" charset="0"/>
              </a:rPr>
              <a:t>through guidance </a:t>
            </a:r>
            <a:r>
              <a:rPr lang="en-CA" altLang="en-US" sz="2800" i="0" dirty="0" smtClean="0">
                <a:latin typeface="Calibri" charset="0"/>
                <a:ea typeface="Calibri" charset="0"/>
                <a:cs typeface="Calibri" charset="0"/>
              </a:rPr>
              <a:t>&amp; support </a:t>
            </a:r>
            <a:r>
              <a:rPr lang="en-CA" altLang="en-US" sz="2800" i="0" dirty="0" smtClean="0">
                <a:latin typeface="Calibri" charset="0"/>
                <a:ea typeface="Calibri" charset="0"/>
                <a:cs typeface="Calibri" charset="0"/>
              </a:rPr>
              <a:t>capacity</a:t>
            </a:r>
          </a:p>
          <a:p>
            <a:endParaRPr lang="es-ES" altLang="en-US" sz="1800" dirty="0"/>
          </a:p>
        </p:txBody>
      </p:sp>
      <p:sp>
        <p:nvSpPr>
          <p:cNvPr id="1946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830E5355-9788-E24C-A77A-FCFDCA467475}" type="slidenum">
              <a:rPr lang="en-GB" altLang="en-US" sz="1400" i="0">
                <a:solidFill>
                  <a:schemeClr val="tx1"/>
                </a:solidFill>
                <a:latin typeface="Arial" charset="0"/>
              </a:rPr>
              <a:pPr>
                <a:spcBef>
                  <a:spcPct val="0"/>
                </a:spcBef>
                <a:buClrTx/>
                <a:buFontTx/>
                <a:buNone/>
              </a:pPr>
              <a:t>18</a:t>
            </a:fld>
            <a:endParaRPr lang="en-GB" altLang="en-US" sz="1400" i="0" dirty="0">
              <a:solidFill>
                <a:schemeClr val="tx1"/>
              </a:solidFill>
              <a:latin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FF0000"/>
                </a:solidFill>
              </a:rPr>
              <a:t>Content</a:t>
            </a:r>
            <a:endParaRPr lang="en-US" dirty="0">
              <a:solidFill>
                <a:srgbClr val="FF0000"/>
              </a:solidFill>
            </a:endParaRPr>
          </a:p>
        </p:txBody>
      </p:sp>
      <p:sp>
        <p:nvSpPr>
          <p:cNvPr id="3" name="Content Placeholder 2"/>
          <p:cNvSpPr>
            <a:spLocks noGrp="1"/>
          </p:cNvSpPr>
          <p:nvPr>
            <p:ph idx="1"/>
          </p:nvPr>
        </p:nvSpPr>
        <p:spPr/>
        <p:txBody>
          <a:bodyPr/>
          <a:lstStyle/>
          <a:p>
            <a:r>
              <a:rPr lang="en-US" sz="2800" dirty="0" smtClean="0">
                <a:solidFill>
                  <a:schemeClr val="bg1">
                    <a:lumMod val="75000"/>
                  </a:schemeClr>
                </a:solidFill>
              </a:rPr>
              <a:t>Overview of the PEFA Program</a:t>
            </a:r>
          </a:p>
          <a:p>
            <a:pPr>
              <a:buNone/>
            </a:pPr>
            <a:endParaRPr lang="en-US" sz="2800" dirty="0" smtClean="0"/>
          </a:p>
          <a:p>
            <a:r>
              <a:rPr lang="en-US" sz="2800" dirty="0" smtClean="0">
                <a:solidFill>
                  <a:schemeClr val="bg1">
                    <a:lumMod val="75000"/>
                  </a:schemeClr>
                </a:solidFill>
              </a:rPr>
              <a:t>Global Roll-out of the Framework</a:t>
            </a:r>
          </a:p>
          <a:p>
            <a:endParaRPr lang="en-US" sz="2800" dirty="0">
              <a:solidFill>
                <a:schemeClr val="bg1">
                  <a:lumMod val="75000"/>
                </a:schemeClr>
              </a:solidFill>
            </a:endParaRPr>
          </a:p>
          <a:p>
            <a:r>
              <a:rPr lang="en-US" sz="2800" dirty="0">
                <a:solidFill>
                  <a:schemeClr val="bg1">
                    <a:lumMod val="75000"/>
                  </a:schemeClr>
                </a:solidFill>
              </a:rPr>
              <a:t>Upgrade 2016 &amp; Quality Assurance</a:t>
            </a:r>
          </a:p>
          <a:p>
            <a:endParaRPr lang="en-US" sz="2800" dirty="0" smtClean="0">
              <a:solidFill>
                <a:schemeClr val="bg1">
                  <a:lumMod val="75000"/>
                </a:schemeClr>
              </a:solidFill>
            </a:endParaRPr>
          </a:p>
          <a:p>
            <a:r>
              <a:rPr lang="en-US" sz="2800" b="1" dirty="0" smtClean="0">
                <a:solidFill>
                  <a:srgbClr val="C00000"/>
                </a:solidFill>
              </a:rPr>
              <a:t>Support to users</a:t>
            </a:r>
          </a:p>
          <a:p>
            <a:pPr>
              <a:buNone/>
            </a:pPr>
            <a:endParaRPr lang="en-US" dirty="0" smtClean="0"/>
          </a:p>
          <a:p>
            <a:endParaRPr lang="en-US" dirty="0" smtClean="0">
              <a:solidFill>
                <a:srgbClr val="C00000"/>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19</a:t>
            </a:fld>
            <a:endParaRPr lang="en-US" dirty="0"/>
          </a:p>
        </p:txBody>
      </p:sp>
    </p:spTree>
    <p:extLst>
      <p:ext uri="{BB962C8B-B14F-4D97-AF65-F5344CB8AC3E}">
        <p14:creationId xmlns:p14="http://schemas.microsoft.com/office/powerpoint/2010/main" val="20294854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FF0000"/>
                </a:solidFill>
              </a:rPr>
              <a:t>Content</a:t>
            </a:r>
            <a:endParaRPr lang="en-US" sz="3200" dirty="0">
              <a:solidFill>
                <a:srgbClr val="FF0000"/>
              </a:solidFill>
            </a:endParaRPr>
          </a:p>
        </p:txBody>
      </p:sp>
      <p:sp>
        <p:nvSpPr>
          <p:cNvPr id="3" name="Content Placeholder 2"/>
          <p:cNvSpPr>
            <a:spLocks noGrp="1"/>
          </p:cNvSpPr>
          <p:nvPr>
            <p:ph idx="1"/>
          </p:nvPr>
        </p:nvSpPr>
        <p:spPr/>
        <p:txBody>
          <a:bodyPr/>
          <a:lstStyle/>
          <a:p>
            <a:r>
              <a:rPr lang="en-US" sz="2800" dirty="0" smtClean="0">
                <a:solidFill>
                  <a:srgbClr val="C00000"/>
                </a:solidFill>
              </a:rPr>
              <a:t>1	Overview of the PEFA Program</a:t>
            </a:r>
          </a:p>
          <a:p>
            <a:endParaRPr lang="en-US" sz="2800" dirty="0" smtClean="0">
              <a:solidFill>
                <a:srgbClr val="C00000"/>
              </a:solidFill>
            </a:endParaRPr>
          </a:p>
          <a:p>
            <a:r>
              <a:rPr lang="en-US" sz="2800" dirty="0" smtClean="0">
                <a:solidFill>
                  <a:srgbClr val="C00000"/>
                </a:solidFill>
              </a:rPr>
              <a:t>2	The Mechanics of the Framework</a:t>
            </a:r>
          </a:p>
          <a:p>
            <a:endParaRPr lang="en-US" sz="2800" dirty="0">
              <a:solidFill>
                <a:srgbClr val="C00000"/>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2</a:t>
            </a:fld>
            <a:endParaRPr lang="en-US" dirty="0"/>
          </a:p>
        </p:txBody>
      </p:sp>
    </p:spTree>
    <p:extLst>
      <p:ext uri="{BB962C8B-B14F-4D97-AF65-F5344CB8AC3E}">
        <p14:creationId xmlns:p14="http://schemas.microsoft.com/office/powerpoint/2010/main" val="15965521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08720"/>
            <a:ext cx="8147248" cy="1080120"/>
          </a:xfrm>
        </p:spPr>
        <p:txBody>
          <a:bodyPr>
            <a:normAutofit/>
          </a:bodyPr>
          <a:lstStyle/>
          <a:p>
            <a:pPr algn="ctr"/>
            <a:r>
              <a:rPr lang="en-US" sz="3200" dirty="0" smtClean="0">
                <a:solidFill>
                  <a:srgbClr val="C00000"/>
                </a:solidFill>
              </a:rPr>
              <a:t>The PEFA Secretariat</a:t>
            </a:r>
            <a:endParaRPr lang="en-US" sz="3200" dirty="0">
              <a:solidFill>
                <a:srgbClr val="C00000"/>
              </a:solidFill>
            </a:endParaRPr>
          </a:p>
        </p:txBody>
      </p:sp>
      <p:sp>
        <p:nvSpPr>
          <p:cNvPr id="3" name="Content Placeholder 2"/>
          <p:cNvSpPr>
            <a:spLocks noGrp="1"/>
          </p:cNvSpPr>
          <p:nvPr>
            <p:ph idx="1"/>
          </p:nvPr>
        </p:nvSpPr>
        <p:spPr>
          <a:xfrm>
            <a:off x="251520" y="1628800"/>
            <a:ext cx="8424935" cy="4727550"/>
          </a:xfrm>
        </p:spPr>
        <p:txBody>
          <a:bodyPr/>
          <a:lstStyle/>
          <a:p>
            <a:pPr marL="457200" indent="-457200" eaLnBrk="1" hangingPunct="1">
              <a:lnSpc>
                <a:spcPct val="80000"/>
              </a:lnSpc>
              <a:buClr>
                <a:srgbClr val="353B55"/>
              </a:buClr>
              <a:buNone/>
            </a:pPr>
            <a:r>
              <a:rPr lang="en-US" sz="3200" b="1" dirty="0" smtClean="0">
                <a:latin typeface="Calibri" pitchFamily="34" charset="0"/>
              </a:rPr>
              <a:t>Neutral body:</a:t>
            </a:r>
            <a:endParaRPr lang="en-US" b="1" dirty="0" smtClean="0">
              <a:latin typeface="Calibri" pitchFamily="34" charset="0"/>
            </a:endParaRPr>
          </a:p>
          <a:p>
            <a:pPr marL="457200" indent="-457200" eaLnBrk="1" hangingPunct="1">
              <a:lnSpc>
                <a:spcPct val="90000"/>
              </a:lnSpc>
              <a:spcBef>
                <a:spcPts val="600"/>
              </a:spcBef>
              <a:buClrTx/>
              <a:buSzPct val="100000"/>
            </a:pPr>
            <a:r>
              <a:rPr lang="en-US" sz="3200" i="0" dirty="0" smtClean="0">
                <a:latin typeface="Calibri" pitchFamily="34" charset="0"/>
              </a:rPr>
              <a:t>S</a:t>
            </a:r>
            <a:r>
              <a:rPr lang="en-US" sz="3200" b="0" i="0" dirty="0" smtClean="0">
                <a:latin typeface="Calibri" pitchFamily="34" charset="0"/>
              </a:rPr>
              <a:t>upports / advises any user of Framework – free of charge</a:t>
            </a:r>
          </a:p>
          <a:p>
            <a:pPr marL="457200" indent="-457200" eaLnBrk="1" hangingPunct="1">
              <a:lnSpc>
                <a:spcPct val="90000"/>
              </a:lnSpc>
              <a:spcBef>
                <a:spcPts val="600"/>
              </a:spcBef>
              <a:buClrTx/>
              <a:buSzPct val="100000"/>
            </a:pPr>
            <a:r>
              <a:rPr lang="en-US" sz="3200" i="0" dirty="0" smtClean="0">
                <a:latin typeface="Calibri" pitchFamily="34" charset="0"/>
              </a:rPr>
              <a:t>D</a:t>
            </a:r>
            <a:r>
              <a:rPr lang="en-US" sz="3200" b="0" i="0" dirty="0" smtClean="0">
                <a:latin typeface="Calibri" pitchFamily="34" charset="0"/>
              </a:rPr>
              <a:t>oes not undertake or finance </a:t>
            </a:r>
            <a:r>
              <a:rPr lang="en-US" sz="3200" i="0" dirty="0" smtClean="0">
                <a:latin typeface="Calibri" pitchFamily="34" charset="0"/>
              </a:rPr>
              <a:t>assessments, nor represent any </a:t>
            </a:r>
            <a:r>
              <a:rPr lang="en-US" sz="3200" i="0" dirty="0">
                <a:latin typeface="Calibri" pitchFamily="34" charset="0"/>
              </a:rPr>
              <a:t>particular </a:t>
            </a:r>
            <a:r>
              <a:rPr lang="en-US" sz="3200" i="0" dirty="0" smtClean="0">
                <a:latin typeface="Calibri" pitchFamily="34" charset="0"/>
              </a:rPr>
              <a:t>interest</a:t>
            </a:r>
            <a:endParaRPr lang="en-US" sz="3200" b="0" i="0" dirty="0" smtClean="0">
              <a:latin typeface="Calibri" pitchFamily="34" charset="0"/>
            </a:endParaRPr>
          </a:p>
          <a:p>
            <a:pPr marL="457200" indent="-457200" eaLnBrk="1" hangingPunct="1">
              <a:lnSpc>
                <a:spcPct val="90000"/>
              </a:lnSpc>
              <a:spcBef>
                <a:spcPts val="600"/>
              </a:spcBef>
              <a:buClrTx/>
              <a:buSzPct val="100000"/>
            </a:pPr>
            <a:r>
              <a:rPr lang="en-US" sz="3200" i="0" dirty="0" smtClean="0">
                <a:latin typeface="Calibri" pitchFamily="34" charset="0"/>
              </a:rPr>
              <a:t>Exercises ‘Quality Assurance’ role, via “PEFA Check”</a:t>
            </a:r>
          </a:p>
          <a:p>
            <a:pPr marL="457200" indent="-457200" eaLnBrk="1" hangingPunct="1">
              <a:lnSpc>
                <a:spcPct val="90000"/>
              </a:lnSpc>
              <a:spcBef>
                <a:spcPts val="600"/>
              </a:spcBef>
              <a:buClrTx/>
              <a:buSzPct val="100000"/>
            </a:pPr>
            <a:r>
              <a:rPr lang="en-US" sz="3200" i="0" dirty="0" smtClean="0">
                <a:latin typeface="Calibri" pitchFamily="34" charset="0"/>
              </a:rPr>
              <a:t>Provides </a:t>
            </a:r>
            <a:r>
              <a:rPr lang="en-US" sz="3200" dirty="0" smtClean="0">
                <a:latin typeface="Calibri" pitchFamily="34" charset="0"/>
              </a:rPr>
              <a:t>‘Guidance</a:t>
            </a:r>
            <a:r>
              <a:rPr lang="en-US" sz="3200" dirty="0">
                <a:latin typeface="Calibri" pitchFamily="34" charset="0"/>
              </a:rPr>
              <a:t>’ </a:t>
            </a:r>
            <a:r>
              <a:rPr lang="en-US" sz="3200" i="0" dirty="0">
                <a:latin typeface="Calibri" pitchFamily="34" charset="0"/>
              </a:rPr>
              <a:t>targeted at different </a:t>
            </a:r>
            <a:r>
              <a:rPr lang="en-US" sz="3200" i="0" dirty="0" smtClean="0">
                <a:latin typeface="Calibri" pitchFamily="34" charset="0"/>
              </a:rPr>
              <a:t>users (in multiple languages): ‘</a:t>
            </a:r>
            <a:r>
              <a:rPr lang="en-US" sz="3200" i="0" dirty="0">
                <a:latin typeface="Calibri" pitchFamily="34" charset="0"/>
              </a:rPr>
              <a:t>Handbook’; </a:t>
            </a:r>
            <a:r>
              <a:rPr lang="en-US" sz="3200" i="0" dirty="0" smtClean="0">
                <a:latin typeface="Calibri" pitchFamily="34" charset="0"/>
              </a:rPr>
              <a:t>aids for assessors; database </a:t>
            </a:r>
            <a:r>
              <a:rPr lang="en-US" sz="3200" i="0" dirty="0">
                <a:latin typeface="Calibri" pitchFamily="34" charset="0"/>
              </a:rPr>
              <a:t>of assessments; training </a:t>
            </a:r>
            <a:r>
              <a:rPr lang="en-US" sz="3200" i="0" dirty="0" smtClean="0">
                <a:latin typeface="Calibri" pitchFamily="34" charset="0"/>
              </a:rPr>
              <a:t>materials – </a:t>
            </a:r>
            <a:r>
              <a:rPr lang="en-US" sz="3200" i="0" dirty="0">
                <a:latin typeface="Calibri" pitchFamily="34" charset="0"/>
              </a:rPr>
              <a:t>see website </a:t>
            </a:r>
            <a:r>
              <a:rPr lang="en-US" sz="3200" dirty="0">
                <a:latin typeface="Calibri" pitchFamily="34" charset="0"/>
                <a:hlinkClick r:id="rId3"/>
              </a:rPr>
              <a:t>www.pefa.org</a:t>
            </a:r>
            <a:r>
              <a:rPr lang="en-US" sz="3200" dirty="0">
                <a:latin typeface="Calibri" pitchFamily="34" charset="0"/>
              </a:rPr>
              <a:t>: </a:t>
            </a:r>
            <a:r>
              <a:rPr lang="en-US" sz="3200" i="0" dirty="0" smtClean="0">
                <a:latin typeface="Calibri" pitchFamily="34" charset="0"/>
              </a:rPr>
              <a:t>also</a:t>
            </a:r>
            <a:endParaRPr lang="en-US" sz="3200" b="0" i="0" dirty="0" smtClean="0">
              <a:latin typeface="Calibri" pitchFamily="34" charset="0"/>
            </a:endParaRP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20</a:t>
            </a:fld>
            <a:endParaRPr lang="en-US" dirty="0"/>
          </a:p>
        </p:txBody>
      </p:sp>
    </p:spTree>
    <p:extLst>
      <p:ext uri="{BB962C8B-B14F-4D97-AF65-F5344CB8AC3E}">
        <p14:creationId xmlns:p14="http://schemas.microsoft.com/office/powerpoint/2010/main" val="6688008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0" y="1268760"/>
            <a:ext cx="9144000" cy="720081"/>
          </a:xfrm>
        </p:spPr>
        <p:txBody>
          <a:bodyPr/>
          <a:lstStyle/>
          <a:p>
            <a:pPr indent="0" algn="ctr"/>
            <a:r>
              <a:rPr lang="es-ES" altLang="en-US" sz="3200" dirty="0" smtClean="0">
                <a:solidFill>
                  <a:srgbClr val="C00000"/>
                </a:solidFill>
              </a:rPr>
              <a:t>IN SUMMARY</a:t>
            </a:r>
            <a:r>
              <a:rPr lang="is-IS" altLang="en-US" sz="3200" dirty="0" smtClean="0">
                <a:solidFill>
                  <a:srgbClr val="C00000"/>
                </a:solidFill>
              </a:rPr>
              <a:t>….</a:t>
            </a:r>
            <a:endParaRPr lang="es-ES" altLang="en-US" sz="3200" dirty="0">
              <a:solidFill>
                <a:srgbClr val="C00000"/>
              </a:solidFill>
            </a:endParaRPr>
          </a:p>
        </p:txBody>
      </p:sp>
      <p:sp>
        <p:nvSpPr>
          <p:cNvPr id="21507" name="Content Placeholder 2"/>
          <p:cNvSpPr>
            <a:spLocks noGrp="1"/>
          </p:cNvSpPr>
          <p:nvPr>
            <p:ph idx="1"/>
          </p:nvPr>
        </p:nvSpPr>
        <p:spPr>
          <a:xfrm>
            <a:off x="179388" y="1988841"/>
            <a:ext cx="8641084" cy="3961109"/>
          </a:xfrm>
        </p:spPr>
        <p:txBody>
          <a:bodyPr/>
          <a:lstStyle/>
          <a:p>
            <a:pPr>
              <a:buClrTx/>
            </a:pPr>
            <a:r>
              <a:rPr lang="en-US" altLang="en-US" sz="2800" i="0" dirty="0" smtClean="0">
                <a:latin typeface="Calibri" charset="0"/>
                <a:ea typeface="Calibri" charset="0"/>
                <a:cs typeface="Calibri" charset="0"/>
              </a:rPr>
              <a:t>PEFA </a:t>
            </a:r>
            <a:r>
              <a:rPr lang="en-US" altLang="en-US" sz="2800" i="0" dirty="0">
                <a:latin typeface="Calibri" charset="0"/>
                <a:ea typeface="Calibri" charset="0"/>
                <a:cs typeface="Calibri" charset="0"/>
              </a:rPr>
              <a:t>initiative i</a:t>
            </a:r>
            <a:r>
              <a:rPr lang="en-US" altLang="en-US" sz="2800" i="0" dirty="0" smtClean="0">
                <a:latin typeface="Calibri" charset="0"/>
                <a:ea typeface="Calibri" charset="0"/>
                <a:cs typeface="Calibri" charset="0"/>
              </a:rPr>
              <a:t>s </a:t>
            </a:r>
            <a:r>
              <a:rPr lang="en-US" altLang="en-US" sz="2800" i="0" dirty="0">
                <a:latin typeface="Calibri" charset="0"/>
                <a:ea typeface="Calibri" charset="0"/>
                <a:cs typeface="Calibri" charset="0"/>
              </a:rPr>
              <a:t>a </a:t>
            </a:r>
            <a:r>
              <a:rPr lang="en-US" altLang="en-US" sz="2800" i="0" dirty="0" smtClean="0">
                <a:latin typeface="Calibri" charset="0"/>
                <a:ea typeface="Calibri" charset="0"/>
                <a:cs typeface="Calibri" charset="0"/>
              </a:rPr>
              <a:t>partnership, </a:t>
            </a:r>
            <a:r>
              <a:rPr lang="en-US" altLang="en-US" sz="2800" i="0" dirty="0">
                <a:latin typeface="Calibri" charset="0"/>
                <a:ea typeface="Calibri" charset="0"/>
                <a:cs typeface="Calibri" charset="0"/>
              </a:rPr>
              <a:t>built on </a:t>
            </a:r>
            <a:r>
              <a:rPr lang="en-US" altLang="en-US" sz="2800" i="0" dirty="0" smtClean="0">
                <a:latin typeface="Calibri" charset="0"/>
                <a:ea typeface="Calibri" charset="0"/>
                <a:cs typeface="Calibri" charset="0"/>
              </a:rPr>
              <a:t> </a:t>
            </a:r>
            <a:r>
              <a:rPr lang="en-US" altLang="en-US" sz="2800" i="0" dirty="0">
                <a:latin typeface="Calibri" charset="0"/>
                <a:ea typeface="Calibri" charset="0"/>
                <a:cs typeface="Calibri" charset="0"/>
              </a:rPr>
              <a:t>principles of </a:t>
            </a:r>
            <a:r>
              <a:rPr lang="en-US" altLang="en-US" sz="2800" i="0" dirty="0" smtClean="0">
                <a:latin typeface="Calibri" charset="0"/>
                <a:ea typeface="Calibri" charset="0"/>
                <a:cs typeface="Calibri" charset="0"/>
              </a:rPr>
              <a:t>‘Strengthened Approach’ </a:t>
            </a:r>
            <a:r>
              <a:rPr lang="en-US" altLang="en-US" sz="2800" i="0" dirty="0">
                <a:latin typeface="Calibri" charset="0"/>
                <a:ea typeface="Calibri" charset="0"/>
                <a:cs typeface="Calibri" charset="0"/>
              </a:rPr>
              <a:t>to </a:t>
            </a:r>
            <a:r>
              <a:rPr lang="en-US" altLang="en-US" sz="2800" i="0" dirty="0" smtClean="0">
                <a:latin typeface="Calibri" charset="0"/>
                <a:ea typeface="Calibri" charset="0"/>
                <a:cs typeface="Calibri" charset="0"/>
              </a:rPr>
              <a:t>supporting </a:t>
            </a:r>
            <a:r>
              <a:rPr lang="en-US" altLang="en-US" sz="2800" i="0" dirty="0">
                <a:latin typeface="Calibri" charset="0"/>
                <a:ea typeface="Calibri" charset="0"/>
                <a:cs typeface="Calibri" charset="0"/>
              </a:rPr>
              <a:t>PFM </a:t>
            </a:r>
            <a:r>
              <a:rPr lang="en-US" altLang="en-US" sz="2800" i="0" dirty="0" smtClean="0">
                <a:latin typeface="Calibri" charset="0"/>
                <a:ea typeface="Calibri" charset="0"/>
                <a:cs typeface="Calibri" charset="0"/>
              </a:rPr>
              <a:t>Reform</a:t>
            </a:r>
            <a:endParaRPr lang="en-US" altLang="en-US" sz="2800" i="0" dirty="0">
              <a:latin typeface="Calibri" charset="0"/>
              <a:ea typeface="Calibri" charset="0"/>
              <a:cs typeface="Calibri" charset="0"/>
            </a:endParaRPr>
          </a:p>
          <a:p>
            <a:pPr>
              <a:buClrTx/>
            </a:pPr>
            <a:r>
              <a:rPr lang="en-US" altLang="en-US" sz="2800" i="0" dirty="0" smtClean="0">
                <a:latin typeface="Calibri" charset="0"/>
                <a:ea typeface="Calibri" charset="0"/>
                <a:cs typeface="Calibri" charset="0"/>
              </a:rPr>
              <a:t>Framework </a:t>
            </a:r>
            <a:r>
              <a:rPr lang="en-CA" altLang="en-US" sz="2800" i="0" dirty="0">
                <a:latin typeface="Calibri" charset="0"/>
                <a:ea typeface="Calibri" charset="0"/>
                <a:cs typeface="Calibri" charset="0"/>
              </a:rPr>
              <a:t>determines if a country </a:t>
            </a:r>
            <a:r>
              <a:rPr lang="en-CA" altLang="en-US" sz="2800" i="0" dirty="0" smtClean="0">
                <a:latin typeface="Calibri" charset="0"/>
                <a:ea typeface="Calibri" charset="0"/>
                <a:cs typeface="Calibri" charset="0"/>
              </a:rPr>
              <a:t>has systems to deliver 3 main </a:t>
            </a:r>
            <a:r>
              <a:rPr lang="en-CA" altLang="en-US" sz="2800" i="0" dirty="0">
                <a:latin typeface="Calibri" charset="0"/>
                <a:ea typeface="Calibri" charset="0"/>
                <a:cs typeface="Calibri" charset="0"/>
              </a:rPr>
              <a:t>budgetary </a:t>
            </a:r>
            <a:r>
              <a:rPr lang="en-CA" altLang="en-US" sz="2800" i="0" dirty="0" smtClean="0">
                <a:latin typeface="Calibri" charset="0"/>
                <a:ea typeface="Calibri" charset="0"/>
                <a:cs typeface="Calibri" charset="0"/>
              </a:rPr>
              <a:t>outcomes</a:t>
            </a:r>
          </a:p>
          <a:p>
            <a:pPr>
              <a:buClrTx/>
            </a:pPr>
            <a:r>
              <a:rPr lang="en-CA" altLang="en-US" sz="2800" i="0" dirty="0" smtClean="0">
                <a:latin typeface="Calibri" charset="0"/>
                <a:ea typeface="Calibri" charset="0"/>
                <a:cs typeface="Calibri" charset="0"/>
              </a:rPr>
              <a:t>Framework globally adopted: 500+ </a:t>
            </a:r>
            <a:r>
              <a:rPr lang="en-CA" altLang="en-US" sz="2800" i="0" dirty="0">
                <a:latin typeface="Calibri" charset="0"/>
                <a:ea typeface="Calibri" charset="0"/>
                <a:cs typeface="Calibri" charset="0"/>
              </a:rPr>
              <a:t>assessments in 144 </a:t>
            </a:r>
            <a:r>
              <a:rPr lang="en-CA" altLang="en-US" sz="2800" i="0" dirty="0" smtClean="0">
                <a:latin typeface="Calibri" charset="0"/>
                <a:ea typeface="Calibri" charset="0"/>
                <a:cs typeface="Calibri" charset="0"/>
              </a:rPr>
              <a:t>countries</a:t>
            </a:r>
            <a:endParaRPr lang="en-CA" altLang="en-US" sz="2800" i="0" dirty="0">
              <a:latin typeface="Calibri" charset="0"/>
              <a:ea typeface="Calibri" charset="0"/>
              <a:cs typeface="Calibri" charset="0"/>
            </a:endParaRPr>
          </a:p>
          <a:p>
            <a:pPr>
              <a:buClrTx/>
            </a:pPr>
            <a:r>
              <a:rPr lang="en-CA" altLang="en-US" sz="2800" b="1" i="0" dirty="0">
                <a:latin typeface="Calibri" charset="0"/>
                <a:ea typeface="Calibri" charset="0"/>
                <a:cs typeface="Calibri" charset="0"/>
              </a:rPr>
              <a:t>U</a:t>
            </a:r>
            <a:r>
              <a:rPr lang="en-CA" altLang="en-US" sz="2800" b="1" i="0" dirty="0" smtClean="0">
                <a:latin typeface="Calibri" charset="0"/>
                <a:ea typeface="Calibri" charset="0"/>
                <a:cs typeface="Calibri" charset="0"/>
              </a:rPr>
              <a:t>pgraded</a:t>
            </a:r>
            <a:r>
              <a:rPr lang="en-CA" altLang="en-US" sz="2800" i="0" dirty="0" smtClean="0">
                <a:latin typeface="Calibri" charset="0"/>
                <a:ea typeface="Calibri" charset="0"/>
                <a:cs typeface="Calibri" charset="0"/>
              </a:rPr>
              <a:t> Framework released in February 2016</a:t>
            </a:r>
            <a:endParaRPr lang="en-CA" altLang="en-US" sz="2800" i="0" dirty="0">
              <a:latin typeface="Calibri" charset="0"/>
              <a:ea typeface="Calibri" charset="0"/>
              <a:cs typeface="Calibri" charset="0"/>
            </a:endParaRPr>
          </a:p>
          <a:p>
            <a:endParaRPr lang="en-US" altLang="en-US" i="0" dirty="0">
              <a:latin typeface="Arial" charset="0"/>
              <a:ea typeface="Arial" charset="0"/>
              <a:cs typeface="Arial" charset="0"/>
            </a:endParaRPr>
          </a:p>
        </p:txBody>
      </p:sp>
      <p:sp>
        <p:nvSpPr>
          <p:cNvPr id="2150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charset="0"/>
              </a:defRPr>
            </a:lvl1pPr>
            <a:lvl2pPr marL="742950" indent="-285750">
              <a:spcBef>
                <a:spcPct val="20000"/>
              </a:spcBef>
              <a:buClr>
                <a:srgbClr val="009FBA"/>
              </a:buClr>
              <a:buChar char="•"/>
              <a:defRPr sz="2000" b="1">
                <a:solidFill>
                  <a:srgbClr val="0F5494"/>
                </a:solidFill>
                <a:latin typeface="Verdana" charset="0"/>
              </a:defRPr>
            </a:lvl2pPr>
            <a:lvl3pPr marL="1143000" indent="-228600">
              <a:spcBef>
                <a:spcPct val="20000"/>
              </a:spcBef>
              <a:defRPr sz="1400">
                <a:solidFill>
                  <a:srgbClr val="0F5494"/>
                </a:solidFill>
                <a:latin typeface="Verdana"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8E6AF13D-10DA-3047-9055-E43435D01DDF}" type="slidenum">
              <a:rPr lang="en-GB" altLang="en-US" sz="1400" i="0">
                <a:solidFill>
                  <a:schemeClr val="tx1"/>
                </a:solidFill>
                <a:latin typeface="Arial" charset="0"/>
              </a:rPr>
              <a:pPr>
                <a:spcBef>
                  <a:spcPct val="0"/>
                </a:spcBef>
                <a:buClrTx/>
                <a:buFontTx/>
                <a:buNone/>
              </a:pPr>
              <a:t>21</a:t>
            </a:fld>
            <a:endParaRPr lang="en-GB" altLang="en-US" sz="1400" i="0" dirty="0">
              <a:solidFill>
                <a:schemeClr val="tx1"/>
              </a:solidFill>
              <a:latin typeface="Arial"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FF0000"/>
                </a:solidFill>
              </a:rPr>
              <a:t>Content</a:t>
            </a:r>
            <a:endParaRPr lang="en-US" sz="3200" dirty="0">
              <a:solidFill>
                <a:srgbClr val="FF0000"/>
              </a:solidFill>
            </a:endParaRPr>
          </a:p>
        </p:txBody>
      </p:sp>
      <p:sp>
        <p:nvSpPr>
          <p:cNvPr id="3" name="Content Placeholder 2"/>
          <p:cNvSpPr>
            <a:spLocks noGrp="1"/>
          </p:cNvSpPr>
          <p:nvPr>
            <p:ph idx="1"/>
          </p:nvPr>
        </p:nvSpPr>
        <p:spPr/>
        <p:txBody>
          <a:bodyPr/>
          <a:lstStyle/>
          <a:p>
            <a:r>
              <a:rPr lang="en-US" sz="2800" dirty="0" smtClean="0">
                <a:solidFill>
                  <a:srgbClr val="C00000"/>
                </a:solidFill>
              </a:rPr>
              <a:t>1	Overview of the PEFA Program</a:t>
            </a:r>
          </a:p>
          <a:p>
            <a:endParaRPr lang="en-US" sz="2800" dirty="0" smtClean="0">
              <a:solidFill>
                <a:srgbClr val="C00000"/>
              </a:solidFill>
            </a:endParaRPr>
          </a:p>
          <a:p>
            <a:r>
              <a:rPr lang="en-US" sz="2800" dirty="0" smtClean="0">
                <a:solidFill>
                  <a:srgbClr val="C00000"/>
                </a:solidFill>
              </a:rPr>
              <a:t>2	The Mechanics of the Framework</a:t>
            </a:r>
          </a:p>
          <a:p>
            <a:endParaRPr lang="en-US" sz="2800" dirty="0">
              <a:solidFill>
                <a:srgbClr val="C00000"/>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22</a:t>
            </a:fld>
            <a:endParaRPr lang="en-US" dirty="0"/>
          </a:p>
        </p:txBody>
      </p:sp>
    </p:spTree>
    <p:extLst>
      <p:ext uri="{BB962C8B-B14F-4D97-AF65-F5344CB8AC3E}">
        <p14:creationId xmlns:p14="http://schemas.microsoft.com/office/powerpoint/2010/main" val="12874283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39850"/>
            <a:ext cx="9144000" cy="936625"/>
          </a:xfrm>
        </p:spPr>
        <p:txBody>
          <a:bodyPr/>
          <a:lstStyle/>
          <a:p>
            <a:r>
              <a:rPr lang="en-US" sz="3200" dirty="0" smtClean="0">
                <a:solidFill>
                  <a:srgbClr val="FF0000"/>
                </a:solidFill>
              </a:rPr>
              <a:t>Content: 2 Framework</a:t>
            </a:r>
            <a:r>
              <a:rPr lang="en-US" sz="3200" dirty="0">
                <a:solidFill>
                  <a:srgbClr val="FF0000"/>
                </a:solidFill>
              </a:rPr>
              <a:t> Mechanics </a:t>
            </a:r>
            <a:r>
              <a:rPr lang="en-US" sz="3200" dirty="0">
                <a:solidFill>
                  <a:srgbClr val="C00000"/>
                </a:solidFill>
              </a:rPr>
              <a:t/>
            </a:r>
            <a:br>
              <a:rPr lang="en-US" sz="3200" dirty="0">
                <a:solidFill>
                  <a:srgbClr val="C00000"/>
                </a:solidFill>
              </a:rPr>
            </a:br>
            <a:endParaRPr lang="en-US" dirty="0">
              <a:solidFill>
                <a:srgbClr val="FF0000"/>
              </a:solidFill>
            </a:endParaRPr>
          </a:p>
        </p:txBody>
      </p:sp>
      <p:sp>
        <p:nvSpPr>
          <p:cNvPr id="3" name="Content Placeholder 2"/>
          <p:cNvSpPr>
            <a:spLocks noGrp="1"/>
          </p:cNvSpPr>
          <p:nvPr>
            <p:ph idx="1"/>
          </p:nvPr>
        </p:nvSpPr>
        <p:spPr>
          <a:xfrm>
            <a:off x="457200" y="1844824"/>
            <a:ext cx="8229600" cy="4176565"/>
          </a:xfrm>
        </p:spPr>
        <p:txBody>
          <a:bodyPr>
            <a:noAutofit/>
          </a:bodyPr>
          <a:lstStyle/>
          <a:p>
            <a:r>
              <a:rPr lang="en-US" sz="2800" dirty="0" smtClean="0">
                <a:solidFill>
                  <a:srgbClr val="C00000"/>
                </a:solidFill>
              </a:rPr>
              <a:t>The PEFA Framework</a:t>
            </a:r>
          </a:p>
          <a:p>
            <a:endParaRPr lang="en-US" sz="2800" dirty="0" smtClean="0">
              <a:solidFill>
                <a:srgbClr val="C00000"/>
              </a:solidFill>
            </a:endParaRPr>
          </a:p>
          <a:p>
            <a:r>
              <a:rPr lang="en-US" sz="2800" dirty="0" smtClean="0">
                <a:solidFill>
                  <a:srgbClr val="C00000"/>
                </a:solidFill>
              </a:rPr>
              <a:t>The high-level Indicator Set</a:t>
            </a:r>
          </a:p>
          <a:p>
            <a:pPr>
              <a:buNone/>
            </a:pPr>
            <a:endParaRPr lang="en-US" sz="2800" dirty="0" smtClean="0">
              <a:solidFill>
                <a:srgbClr val="C00000"/>
              </a:solidFill>
            </a:endParaRPr>
          </a:p>
          <a:p>
            <a:r>
              <a:rPr lang="en-US" sz="2800" dirty="0" smtClean="0">
                <a:solidFill>
                  <a:srgbClr val="C00000"/>
                </a:solidFill>
              </a:rPr>
              <a:t>Scoring Methodology</a:t>
            </a:r>
          </a:p>
          <a:p>
            <a:endParaRPr lang="en-US" sz="2800" dirty="0" smtClean="0">
              <a:solidFill>
                <a:srgbClr val="C00000"/>
              </a:solidFill>
            </a:endParaRPr>
          </a:p>
          <a:p>
            <a:r>
              <a:rPr lang="en-US" sz="2800" dirty="0" smtClean="0">
                <a:solidFill>
                  <a:srgbClr val="C00000"/>
                </a:solidFill>
              </a:rPr>
              <a:t>The PFM Performance </a:t>
            </a:r>
            <a:r>
              <a:rPr lang="en-US" sz="2800" dirty="0" smtClean="0">
                <a:solidFill>
                  <a:srgbClr val="C00000"/>
                </a:solidFill>
              </a:rPr>
              <a:t>Report</a:t>
            </a:r>
          </a:p>
          <a:p>
            <a:endParaRPr lang="en-US" sz="2800" dirty="0">
              <a:solidFill>
                <a:srgbClr val="C00000"/>
              </a:solidFill>
            </a:endParaRPr>
          </a:p>
          <a:p>
            <a:r>
              <a:rPr lang="en-US" sz="2800" dirty="0" smtClean="0">
                <a:solidFill>
                  <a:srgbClr val="C00000"/>
                </a:solidFill>
              </a:rPr>
              <a:t>Guidance materials</a:t>
            </a:r>
            <a:endParaRPr lang="en-US" sz="2800" dirty="0" smtClean="0">
              <a:solidFill>
                <a:srgbClr val="C00000"/>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23</a:t>
            </a:fld>
            <a:endParaRPr lang="en-US"/>
          </a:p>
        </p:txBody>
      </p:sp>
    </p:spTree>
    <p:extLst>
      <p:ext uri="{BB962C8B-B14F-4D97-AF65-F5344CB8AC3E}">
        <p14:creationId xmlns:p14="http://schemas.microsoft.com/office/powerpoint/2010/main" val="2280261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FF0000"/>
                </a:solidFill>
              </a:rPr>
              <a:t>Content</a:t>
            </a:r>
            <a:endParaRPr lang="en-US" dirty="0">
              <a:solidFill>
                <a:srgbClr val="FF0000"/>
              </a:solidFill>
            </a:endParaRPr>
          </a:p>
        </p:txBody>
      </p:sp>
      <p:sp>
        <p:nvSpPr>
          <p:cNvPr id="3" name="Content Placeholder 2"/>
          <p:cNvSpPr>
            <a:spLocks noGrp="1"/>
          </p:cNvSpPr>
          <p:nvPr>
            <p:ph idx="1"/>
          </p:nvPr>
        </p:nvSpPr>
        <p:spPr/>
        <p:txBody>
          <a:bodyPr>
            <a:noAutofit/>
          </a:bodyPr>
          <a:lstStyle/>
          <a:p>
            <a:r>
              <a:rPr lang="en-US" sz="2800" b="1" dirty="0" smtClean="0">
                <a:solidFill>
                  <a:srgbClr val="C00000"/>
                </a:solidFill>
              </a:rPr>
              <a:t>The PEFA Framework</a:t>
            </a:r>
          </a:p>
          <a:p>
            <a:endParaRPr lang="en-US" sz="2800" dirty="0" smtClean="0"/>
          </a:p>
          <a:p>
            <a:r>
              <a:rPr lang="en-US" sz="2800" dirty="0">
                <a:solidFill>
                  <a:schemeClr val="bg1">
                    <a:lumMod val="75000"/>
                  </a:schemeClr>
                </a:solidFill>
              </a:rPr>
              <a:t>The high-level Indicator Set</a:t>
            </a:r>
          </a:p>
          <a:p>
            <a:pPr>
              <a:buNone/>
            </a:pPr>
            <a:endParaRPr lang="en-US" sz="2800" b="0" dirty="0" smtClean="0">
              <a:solidFill>
                <a:srgbClr val="C00000"/>
              </a:solidFill>
            </a:endParaRPr>
          </a:p>
          <a:p>
            <a:r>
              <a:rPr lang="en-US" sz="2800" b="0" dirty="0" smtClean="0">
                <a:solidFill>
                  <a:schemeClr val="bg1">
                    <a:lumMod val="75000"/>
                  </a:schemeClr>
                </a:solidFill>
              </a:rPr>
              <a:t>Scoring Methodology</a:t>
            </a:r>
          </a:p>
          <a:p>
            <a:endParaRPr lang="en-US" sz="2800" b="0" dirty="0" smtClean="0">
              <a:solidFill>
                <a:schemeClr val="bg1">
                  <a:lumMod val="75000"/>
                </a:schemeClr>
              </a:solidFill>
            </a:endParaRPr>
          </a:p>
          <a:p>
            <a:r>
              <a:rPr lang="en-US" sz="2800" b="0" dirty="0" smtClean="0">
                <a:solidFill>
                  <a:schemeClr val="bg1">
                    <a:lumMod val="75000"/>
                  </a:schemeClr>
                </a:solidFill>
              </a:rPr>
              <a:t>The PFM Performance Report</a:t>
            </a: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24</a:t>
            </a:fld>
            <a:endParaRPr lang="en-US"/>
          </a:p>
        </p:txBody>
      </p:sp>
    </p:spTree>
    <p:extLst>
      <p:ext uri="{BB962C8B-B14F-4D97-AF65-F5344CB8AC3E}">
        <p14:creationId xmlns:p14="http://schemas.microsoft.com/office/powerpoint/2010/main" val="13242398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124744"/>
            <a:ext cx="8291512" cy="792088"/>
          </a:xfrm>
        </p:spPr>
        <p:txBody>
          <a:bodyPr/>
          <a:lstStyle/>
          <a:p>
            <a:pPr algn="ctr"/>
            <a:r>
              <a:rPr lang="en-US" sz="3200" dirty="0" smtClean="0">
                <a:solidFill>
                  <a:srgbClr val="C00000"/>
                </a:solidFill>
              </a:rPr>
              <a:t>The PEFA Framework</a:t>
            </a:r>
            <a:endParaRPr lang="en-US" sz="3200" dirty="0">
              <a:solidFill>
                <a:srgbClr val="C00000"/>
              </a:solidFill>
            </a:endParaRPr>
          </a:p>
        </p:txBody>
      </p:sp>
      <p:sp>
        <p:nvSpPr>
          <p:cNvPr id="3" name="Content Placeholder 2"/>
          <p:cNvSpPr>
            <a:spLocks noGrp="1"/>
          </p:cNvSpPr>
          <p:nvPr>
            <p:ph idx="1"/>
          </p:nvPr>
        </p:nvSpPr>
        <p:spPr>
          <a:xfrm>
            <a:off x="323528" y="2132856"/>
            <a:ext cx="8568952" cy="4223494"/>
          </a:xfrm>
        </p:spPr>
        <p:txBody>
          <a:bodyPr>
            <a:noAutofit/>
          </a:bodyPr>
          <a:lstStyle/>
          <a:p>
            <a:pPr>
              <a:buClrTx/>
              <a:buFont typeface="Arial" pitchFamily="34" charset="0"/>
              <a:buChar char="•"/>
            </a:pPr>
            <a:r>
              <a:rPr lang="en-US" sz="3200" i="0" dirty="0" smtClean="0">
                <a:latin typeface="Calibri" pitchFamily="34" charset="0"/>
              </a:rPr>
              <a:t>PFM Performance Measurement Framework</a:t>
            </a:r>
          </a:p>
          <a:p>
            <a:pPr lvl="1">
              <a:buClrTx/>
              <a:buSzPct val="100000"/>
              <a:buFont typeface="Arial" pitchFamily="34" charset="0"/>
              <a:buChar char="•"/>
            </a:pPr>
            <a:r>
              <a:rPr lang="en-US" sz="2800" b="0" dirty="0" smtClean="0">
                <a:latin typeface="Calibri" pitchFamily="34" charset="0"/>
              </a:rPr>
              <a:t>Better known as ‘the PEFA Framework’ [Blue Book]</a:t>
            </a:r>
          </a:p>
          <a:p>
            <a:pPr lvl="1">
              <a:buClrTx/>
              <a:buSzPct val="100000"/>
              <a:buFont typeface="Arial" pitchFamily="34" charset="0"/>
              <a:buChar char="•"/>
            </a:pPr>
            <a:r>
              <a:rPr lang="en-US" sz="2800" b="0" dirty="0" smtClean="0">
                <a:latin typeface="Calibri" pitchFamily="34" charset="0"/>
              </a:rPr>
              <a:t>The ‘flagship’ product of the PEFA Program</a:t>
            </a:r>
          </a:p>
          <a:p>
            <a:pPr lvl="1">
              <a:buClrTx/>
              <a:buSzPct val="100000"/>
              <a:buFont typeface="Arial" pitchFamily="34" charset="0"/>
              <a:buChar char="•"/>
            </a:pPr>
            <a:r>
              <a:rPr lang="en-US" sz="2800" b="0" dirty="0" smtClean="0">
                <a:latin typeface="Calibri" pitchFamily="34" charset="0"/>
              </a:rPr>
              <a:t>Launched in June </a:t>
            </a:r>
            <a:r>
              <a:rPr lang="en-US" sz="2800" b="0" dirty="0" smtClean="0">
                <a:latin typeface="Calibri" pitchFamily="34" charset="0"/>
              </a:rPr>
              <a:t>2005; revised 2011: </a:t>
            </a:r>
            <a:r>
              <a:rPr lang="en-US" sz="2800" b="0" dirty="0" smtClean="0">
                <a:solidFill>
                  <a:srgbClr val="FF0000"/>
                </a:solidFill>
                <a:latin typeface="Calibri" pitchFamily="34" charset="0"/>
              </a:rPr>
              <a:t>Upgrade</a:t>
            </a:r>
            <a:r>
              <a:rPr lang="en-US" sz="2800" b="0" dirty="0" smtClean="0">
                <a:latin typeface="Calibri" pitchFamily="34" charset="0"/>
              </a:rPr>
              <a:t> </a:t>
            </a:r>
            <a:r>
              <a:rPr lang="en-US" sz="2800" b="0" dirty="0" smtClean="0">
                <a:latin typeface="Calibri" pitchFamily="34" charset="0"/>
              </a:rPr>
              <a:t>2016</a:t>
            </a:r>
          </a:p>
          <a:p>
            <a:pPr>
              <a:buClrTx/>
              <a:buFont typeface="Arial" pitchFamily="34" charset="0"/>
              <a:buChar char="•"/>
            </a:pPr>
            <a:r>
              <a:rPr lang="en-US" sz="3200" i="0" dirty="0" smtClean="0">
                <a:latin typeface="Calibri" pitchFamily="34" charset="0"/>
              </a:rPr>
              <a:t>Designed to measure performance of </a:t>
            </a:r>
            <a:r>
              <a:rPr lang="en-US" sz="3200" i="0" dirty="0" smtClean="0">
                <a:solidFill>
                  <a:srgbClr val="FF0000"/>
                </a:solidFill>
                <a:latin typeface="Calibri" pitchFamily="34" charset="0"/>
              </a:rPr>
              <a:t>national</a:t>
            </a:r>
            <a:r>
              <a:rPr lang="en-US" sz="3200" i="0" dirty="0" smtClean="0">
                <a:latin typeface="Calibri" pitchFamily="34" charset="0"/>
              </a:rPr>
              <a:t> </a:t>
            </a:r>
            <a:r>
              <a:rPr lang="en-US" sz="3200" i="0" dirty="0" err="1" smtClean="0">
                <a:latin typeface="Calibri" pitchFamily="34" charset="0"/>
              </a:rPr>
              <a:t>PFM</a:t>
            </a:r>
            <a:r>
              <a:rPr lang="en-US" sz="3200" i="0" dirty="0" smtClean="0">
                <a:latin typeface="Calibri" pitchFamily="34" charset="0"/>
              </a:rPr>
              <a:t> systems</a:t>
            </a:r>
          </a:p>
          <a:p>
            <a:pPr marL="342900" lvl="1" indent="-342900">
              <a:buClrTx/>
              <a:buSzPct val="100000"/>
              <a:buFont typeface="Arial" pitchFamily="34" charset="0"/>
              <a:buChar char="•"/>
            </a:pPr>
            <a:r>
              <a:rPr lang="en-US" sz="3200" b="0" dirty="0" smtClean="0">
                <a:latin typeface="Calibri" pitchFamily="34" charset="0"/>
              </a:rPr>
              <a:t>Application to countries at different stages of development</a:t>
            </a: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25</a:t>
            </a:fld>
            <a:endParaRPr lang="en-US"/>
          </a:p>
        </p:txBody>
      </p:sp>
    </p:spTree>
    <p:extLst>
      <p:ext uri="{BB962C8B-B14F-4D97-AF65-F5344CB8AC3E}">
        <p14:creationId xmlns:p14="http://schemas.microsoft.com/office/powerpoint/2010/main" val="21256208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0728"/>
            <a:ext cx="8229600" cy="936104"/>
          </a:xfrm>
        </p:spPr>
        <p:txBody>
          <a:bodyPr>
            <a:noAutofit/>
          </a:bodyPr>
          <a:lstStyle/>
          <a:p>
            <a:pPr algn="ctr"/>
            <a:r>
              <a:rPr lang="en-US" sz="3200" dirty="0" smtClean="0">
                <a:solidFill>
                  <a:srgbClr val="C00000"/>
                </a:solidFill>
              </a:rPr>
              <a:t>Components of the Framework</a:t>
            </a:r>
            <a:endParaRPr lang="en-US" sz="3200" dirty="0">
              <a:solidFill>
                <a:srgbClr val="C00000"/>
              </a:solidFill>
            </a:endParaRPr>
          </a:p>
        </p:txBody>
      </p:sp>
      <p:sp>
        <p:nvSpPr>
          <p:cNvPr id="3" name="Content Placeholder 2"/>
          <p:cNvSpPr>
            <a:spLocks noGrp="1"/>
          </p:cNvSpPr>
          <p:nvPr>
            <p:ph idx="1"/>
          </p:nvPr>
        </p:nvSpPr>
        <p:spPr>
          <a:xfrm>
            <a:off x="179512" y="1916832"/>
            <a:ext cx="8784976" cy="4464496"/>
          </a:xfrm>
        </p:spPr>
        <p:txBody>
          <a:bodyPr>
            <a:noAutofit/>
          </a:bodyPr>
          <a:lstStyle/>
          <a:p>
            <a:pPr marL="347472" indent="-347472">
              <a:lnSpc>
                <a:spcPct val="110000"/>
              </a:lnSpc>
              <a:spcBef>
                <a:spcPts val="600"/>
              </a:spcBef>
              <a:buClrTx/>
              <a:buSzPct val="100000"/>
              <a:buFont typeface="Arial" pitchFamily="34" charset="0"/>
              <a:buChar char="•"/>
            </a:pPr>
            <a:r>
              <a:rPr lang="en-US" sz="3200" i="0" kern="1200" dirty="0" smtClean="0">
                <a:latin typeface="Calibri" pitchFamily="34" charset="0"/>
                <a:cs typeface="Arial" pitchFamily="34" charset="0"/>
              </a:rPr>
              <a:t>A standard set of </a:t>
            </a:r>
            <a:r>
              <a:rPr lang="en-US" sz="3200" b="1" i="0" kern="1200" dirty="0" smtClean="0">
                <a:latin typeface="Calibri" pitchFamily="34" charset="0"/>
                <a:cs typeface="Arial" pitchFamily="34" charset="0"/>
              </a:rPr>
              <a:t>31 high level indicators </a:t>
            </a:r>
            <a:r>
              <a:rPr lang="en-US" sz="3200" i="0" kern="1200" dirty="0" smtClean="0">
                <a:latin typeface="Calibri" pitchFamily="34" charset="0"/>
                <a:cs typeface="Arial" pitchFamily="34" charset="0"/>
              </a:rPr>
              <a:t>to assess performance against </a:t>
            </a:r>
            <a:r>
              <a:rPr lang="en-US" sz="3200" i="0" kern="1200" dirty="0">
                <a:latin typeface="Calibri" pitchFamily="34" charset="0"/>
                <a:cs typeface="Arial" pitchFamily="34" charset="0"/>
              </a:rPr>
              <a:t>7</a:t>
            </a:r>
            <a:r>
              <a:rPr lang="en-US" sz="3200" i="0" kern="1200" dirty="0" smtClean="0">
                <a:latin typeface="Calibri" pitchFamily="34" charset="0"/>
                <a:cs typeface="Arial" pitchFamily="34" charset="0"/>
              </a:rPr>
              <a:t> ‘pillars’ of a country’s PFM system</a:t>
            </a:r>
          </a:p>
          <a:p>
            <a:pPr marL="347472" indent="-347472">
              <a:lnSpc>
                <a:spcPct val="110000"/>
              </a:lnSpc>
              <a:spcBef>
                <a:spcPts val="600"/>
              </a:spcBef>
              <a:buClrTx/>
              <a:buSzPct val="100000"/>
              <a:buFont typeface="Arial" pitchFamily="34" charset="0"/>
              <a:buChar char="•"/>
            </a:pPr>
            <a:r>
              <a:rPr lang="en-US" sz="3200" i="0" kern="1200" dirty="0" smtClean="0">
                <a:latin typeface="Calibri" pitchFamily="34" charset="0"/>
                <a:cs typeface="Arial" pitchFamily="34" charset="0"/>
              </a:rPr>
              <a:t>A concise, </a:t>
            </a:r>
            <a:r>
              <a:rPr lang="en-US" sz="3200" i="0" kern="1200" dirty="0" smtClean="0">
                <a:solidFill>
                  <a:srgbClr val="FF0000"/>
                </a:solidFill>
                <a:latin typeface="Calibri" pitchFamily="34" charset="0"/>
                <a:cs typeface="Arial" pitchFamily="34" charset="0"/>
              </a:rPr>
              <a:t>integrated</a:t>
            </a:r>
            <a:r>
              <a:rPr lang="en-US" sz="3200" i="0" kern="1200" dirty="0" smtClean="0">
                <a:latin typeface="Calibri" pitchFamily="34" charset="0"/>
                <a:cs typeface="Arial" pitchFamily="34" charset="0"/>
              </a:rPr>
              <a:t> </a:t>
            </a:r>
            <a:r>
              <a:rPr lang="en-US" sz="3200" b="1" i="0" kern="1200" dirty="0" smtClean="0">
                <a:latin typeface="Calibri" pitchFamily="34" charset="0"/>
                <a:cs typeface="Arial" pitchFamily="34" charset="0"/>
              </a:rPr>
              <a:t>performance report </a:t>
            </a:r>
            <a:r>
              <a:rPr lang="en-US" sz="3200" i="0" kern="1200" dirty="0" smtClean="0">
                <a:latin typeface="Calibri" pitchFamily="34" charset="0"/>
                <a:cs typeface="Arial" pitchFamily="34" charset="0"/>
              </a:rPr>
              <a:t>developed to provide a narrative which analyses </a:t>
            </a:r>
            <a:r>
              <a:rPr lang="en-US" sz="3200" i="0" kern="1200" dirty="0">
                <a:latin typeface="Calibri" pitchFamily="34" charset="0"/>
                <a:cs typeface="Arial" pitchFamily="34" charset="0"/>
              </a:rPr>
              <a:t>the </a:t>
            </a:r>
            <a:r>
              <a:rPr lang="en-US" sz="3200" i="0" kern="1200" dirty="0" smtClean="0">
                <a:latin typeface="Calibri" pitchFamily="34" charset="0"/>
                <a:cs typeface="Arial" pitchFamily="34" charset="0"/>
              </a:rPr>
              <a:t>implications of </a:t>
            </a:r>
            <a:r>
              <a:rPr lang="en-US" sz="3200" i="0" kern="1200" dirty="0">
                <a:latin typeface="Calibri" pitchFamily="34" charset="0"/>
                <a:cs typeface="Arial" pitchFamily="34" charset="0"/>
              </a:rPr>
              <a:t>the </a:t>
            </a:r>
            <a:r>
              <a:rPr lang="en-US" sz="3200" i="0" kern="1200" dirty="0" smtClean="0">
                <a:latin typeface="Calibri" pitchFamily="34" charset="0"/>
                <a:cs typeface="Arial" pitchFamily="34" charset="0"/>
              </a:rPr>
              <a:t>indicator ratings for the three budgetary outcomes – goes </a:t>
            </a:r>
            <a:r>
              <a:rPr lang="en-US" sz="3200" i="0" kern="1200" dirty="0" smtClean="0">
                <a:solidFill>
                  <a:srgbClr val="FF0000"/>
                </a:solidFill>
                <a:latin typeface="Calibri" pitchFamily="34" charset="0"/>
                <a:cs typeface="Arial" pitchFamily="34" charset="0"/>
              </a:rPr>
              <a:t>beyond</a:t>
            </a:r>
            <a:r>
              <a:rPr lang="en-US" sz="3200" i="0" kern="1200" dirty="0" smtClean="0">
                <a:latin typeface="Calibri" pitchFamily="34" charset="0"/>
                <a:cs typeface="Arial" pitchFamily="34" charset="0"/>
              </a:rPr>
              <a:t> the scores</a:t>
            </a:r>
            <a:endParaRPr lang="en-US" sz="3200" i="0" kern="1200" dirty="0">
              <a:latin typeface="Calibri" pitchFamily="34" charset="0"/>
              <a:cs typeface="Arial" pitchFamily="34" charset="0"/>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26</a:t>
            </a:fld>
            <a:endParaRPr lang="en-US"/>
          </a:p>
        </p:txBody>
      </p:sp>
    </p:spTree>
    <p:extLst>
      <p:ext uri="{BB962C8B-B14F-4D97-AF65-F5344CB8AC3E}">
        <p14:creationId xmlns:p14="http://schemas.microsoft.com/office/powerpoint/2010/main" val="183522407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AutoShape 2"/>
          <p:cNvSpPr>
            <a:spLocks noGrp="1" noChangeArrowheads="1"/>
          </p:cNvSpPr>
          <p:nvPr>
            <p:ph type="title"/>
          </p:nvPr>
        </p:nvSpPr>
        <p:spPr>
          <a:xfrm>
            <a:off x="533403" y="816430"/>
            <a:ext cx="7680325" cy="1172410"/>
          </a:xfrm>
        </p:spPr>
        <p:txBody>
          <a:bodyPr>
            <a:normAutofit/>
          </a:bodyPr>
          <a:lstStyle/>
          <a:p>
            <a:pPr algn="ctr"/>
            <a:r>
              <a:rPr lang="en-US" sz="3200" dirty="0" smtClean="0">
                <a:solidFill>
                  <a:srgbClr val="C00000"/>
                </a:solidFill>
              </a:rPr>
              <a:t>Focus of the Framework</a:t>
            </a:r>
            <a:endParaRPr lang="en-US" sz="3200" dirty="0">
              <a:solidFill>
                <a:srgbClr val="C00000"/>
              </a:solidFill>
            </a:endParaRPr>
          </a:p>
        </p:txBody>
      </p:sp>
      <p:sp>
        <p:nvSpPr>
          <p:cNvPr id="302085" name="Rectangle 5"/>
          <p:cNvSpPr>
            <a:spLocks noChangeArrowheads="1"/>
          </p:cNvSpPr>
          <p:nvPr/>
        </p:nvSpPr>
        <p:spPr bwMode="auto">
          <a:xfrm>
            <a:off x="323529" y="1772816"/>
            <a:ext cx="8496944" cy="4680520"/>
          </a:xfrm>
          <a:prstGeom prst="rect">
            <a:avLst/>
          </a:prstGeom>
          <a:noFill/>
          <a:ln w="9525">
            <a:noFill/>
            <a:miter lim="800000"/>
            <a:headEnd/>
            <a:tailEnd/>
          </a:ln>
          <a:effectLst/>
        </p:spPr>
        <p:txBody>
          <a:bodyPr/>
          <a:lstStyle/>
          <a:p>
            <a:pPr marL="347472" indent="-347472">
              <a:lnSpc>
                <a:spcPct val="90000"/>
              </a:lnSpc>
              <a:spcBef>
                <a:spcPts val="600"/>
              </a:spcBef>
              <a:buSzPct val="100000"/>
              <a:buFont typeface="Arial" pitchFamily="34" charset="0"/>
              <a:buChar char="•"/>
            </a:pPr>
            <a:r>
              <a:rPr lang="en-US" sz="3200" dirty="0">
                <a:latin typeface="Calibri" pitchFamily="34" charset="0"/>
              </a:rPr>
              <a:t>Focused on </a:t>
            </a:r>
            <a:r>
              <a:rPr lang="en-US" sz="3200" dirty="0">
                <a:solidFill>
                  <a:srgbClr val="FF0000"/>
                </a:solidFill>
                <a:latin typeface="Calibri" pitchFamily="34" charset="0"/>
              </a:rPr>
              <a:t>central government </a:t>
            </a:r>
            <a:r>
              <a:rPr lang="en-US" sz="3200" dirty="0" smtClean="0">
                <a:solidFill>
                  <a:srgbClr val="FF0000"/>
                </a:solidFill>
                <a:latin typeface="Calibri" pitchFamily="34" charset="0"/>
              </a:rPr>
              <a:t>operations</a:t>
            </a:r>
            <a:r>
              <a:rPr lang="en-US" sz="3200" dirty="0" smtClean="0">
                <a:latin typeface="Calibri" pitchFamily="34" charset="0"/>
              </a:rPr>
              <a:t>, but links </a:t>
            </a:r>
            <a:r>
              <a:rPr lang="en-US" sz="3200" dirty="0">
                <a:latin typeface="Calibri" pitchFamily="34" charset="0"/>
              </a:rPr>
              <a:t>to other parts of </a:t>
            </a:r>
            <a:r>
              <a:rPr lang="en-US" sz="3200" dirty="0" smtClean="0">
                <a:latin typeface="Calibri" pitchFamily="34" charset="0"/>
              </a:rPr>
              <a:t>public sector (SNGs, PEs) to </a:t>
            </a:r>
            <a:r>
              <a:rPr lang="en-US" sz="3200" dirty="0">
                <a:latin typeface="Calibri" pitchFamily="34" charset="0"/>
              </a:rPr>
              <a:t>the extent these have implications </a:t>
            </a:r>
            <a:r>
              <a:rPr lang="en-US" sz="3200" dirty="0" smtClean="0">
                <a:latin typeface="Calibri" pitchFamily="34" charset="0"/>
              </a:rPr>
              <a:t>for CG</a:t>
            </a:r>
          </a:p>
          <a:p>
            <a:pPr marL="347472" indent="-347472">
              <a:lnSpc>
                <a:spcPct val="90000"/>
              </a:lnSpc>
              <a:spcBef>
                <a:spcPts val="600"/>
              </a:spcBef>
              <a:buSzPct val="100000"/>
              <a:buFont typeface="Arial" pitchFamily="34" charset="0"/>
              <a:buChar char="•"/>
            </a:pPr>
            <a:r>
              <a:rPr lang="en-US" sz="3200" dirty="0" smtClean="0">
                <a:latin typeface="Calibri" pitchFamily="34" charset="0"/>
              </a:rPr>
              <a:t>Applicable to SNGs, but </a:t>
            </a:r>
            <a:r>
              <a:rPr lang="en-US" sz="3200" dirty="0" smtClean="0">
                <a:solidFill>
                  <a:srgbClr val="FF0000"/>
                </a:solidFill>
                <a:latin typeface="Calibri" pitchFamily="34" charset="0"/>
              </a:rPr>
              <a:t>specific guidelines</a:t>
            </a:r>
          </a:p>
          <a:p>
            <a:pPr marL="347472" indent="-347472">
              <a:lnSpc>
                <a:spcPct val="90000"/>
              </a:lnSpc>
              <a:spcBef>
                <a:spcPts val="600"/>
              </a:spcBef>
              <a:buClr>
                <a:srgbClr val="353B55"/>
              </a:buClr>
              <a:buSzPct val="100000"/>
              <a:buFont typeface="Arial" pitchFamily="34" charset="0"/>
              <a:buChar char="•"/>
            </a:pPr>
            <a:r>
              <a:rPr lang="en-US" sz="3200" dirty="0" smtClean="0">
                <a:solidFill>
                  <a:srgbClr val="FF0000"/>
                </a:solidFill>
                <a:latin typeface="Calibri" pitchFamily="34" charset="0"/>
              </a:rPr>
              <a:t>Not</a:t>
            </a:r>
            <a:r>
              <a:rPr lang="en-US" sz="3200" dirty="0" smtClean="0">
                <a:latin typeface="Calibri" pitchFamily="34" charset="0"/>
              </a:rPr>
              <a:t> for public business / state-owned enterprises, as different governance standards</a:t>
            </a:r>
          </a:p>
          <a:p>
            <a:pPr marL="347472" indent="-347472">
              <a:lnSpc>
                <a:spcPct val="90000"/>
              </a:lnSpc>
              <a:spcBef>
                <a:spcPts val="600"/>
              </a:spcBef>
              <a:buClr>
                <a:srgbClr val="353B55"/>
              </a:buClr>
              <a:buSzPct val="100000"/>
              <a:buFont typeface="Arial" pitchFamily="34" charset="0"/>
              <a:buChar char="•"/>
            </a:pPr>
            <a:r>
              <a:rPr lang="en-US" sz="3200" dirty="0" smtClean="0">
                <a:latin typeface="Calibri" pitchFamily="34" charset="0"/>
              </a:rPr>
              <a:t>Sector level PFM assessment – not directly applicable</a:t>
            </a:r>
            <a:endParaRPr lang="en-US" sz="2800" dirty="0">
              <a:solidFill>
                <a:srgbClr val="002060"/>
              </a:solidFill>
              <a:latin typeface="Calibri" pitchFamily="34" charset="0"/>
            </a:endParaRPr>
          </a:p>
          <a:p>
            <a:pPr marL="465138" indent="-465138">
              <a:spcBef>
                <a:spcPct val="20000"/>
              </a:spcBef>
              <a:buSzPct val="75000"/>
              <a:buFont typeface="Wingdings" pitchFamily="2" charset="2"/>
              <a:buChar char="l"/>
            </a:pPr>
            <a:endParaRPr lang="en-US" sz="2700" dirty="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10D7CE64-5012-4AF8-BD46-0AF98A7D404C}" type="slidenum">
              <a:rPr lang="en-US" smtClean="0"/>
              <a:pPr/>
              <a:t>27</a:t>
            </a:fld>
            <a:endParaRPr lang="en-US"/>
          </a:p>
        </p:txBody>
      </p:sp>
    </p:spTree>
    <p:extLst>
      <p:ext uri="{BB962C8B-B14F-4D97-AF65-F5344CB8AC3E}">
        <p14:creationId xmlns:p14="http://schemas.microsoft.com/office/powerpoint/2010/main" val="303406664"/>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1399892"/>
            <a:ext cx="8568952" cy="5053444"/>
          </a:xfrm>
          <a:prstGeom prst="rect">
            <a:avLst/>
          </a:prstGeom>
        </p:spPr>
      </p:pic>
    </p:spTree>
    <p:extLst>
      <p:ext uri="{BB962C8B-B14F-4D97-AF65-F5344CB8AC3E}">
        <p14:creationId xmlns:p14="http://schemas.microsoft.com/office/powerpoint/2010/main" val="13077481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FF0000"/>
                </a:solidFill>
              </a:rPr>
              <a:t>Content</a:t>
            </a:r>
            <a:endParaRPr lang="en-US" dirty="0">
              <a:solidFill>
                <a:srgbClr val="FF0000"/>
              </a:solidFill>
            </a:endParaRPr>
          </a:p>
        </p:txBody>
      </p:sp>
      <p:sp>
        <p:nvSpPr>
          <p:cNvPr id="3" name="Content Placeholder 2"/>
          <p:cNvSpPr>
            <a:spLocks noGrp="1"/>
          </p:cNvSpPr>
          <p:nvPr>
            <p:ph idx="1"/>
          </p:nvPr>
        </p:nvSpPr>
        <p:spPr/>
        <p:txBody>
          <a:bodyPr>
            <a:noAutofit/>
          </a:bodyPr>
          <a:lstStyle/>
          <a:p>
            <a:r>
              <a:rPr lang="en-US" sz="2800" b="0" dirty="0" smtClean="0">
                <a:solidFill>
                  <a:schemeClr val="bg1">
                    <a:lumMod val="75000"/>
                  </a:schemeClr>
                </a:solidFill>
              </a:rPr>
              <a:t>The PEFA Framework</a:t>
            </a:r>
          </a:p>
          <a:p>
            <a:endParaRPr lang="en-US" sz="2800" dirty="0" smtClean="0"/>
          </a:p>
          <a:p>
            <a:r>
              <a:rPr lang="en-US" sz="2800" b="1" dirty="0" smtClean="0">
                <a:solidFill>
                  <a:srgbClr val="C00000"/>
                </a:solidFill>
              </a:rPr>
              <a:t>The high-level Indicator Set</a:t>
            </a:r>
          </a:p>
          <a:p>
            <a:pPr>
              <a:buNone/>
            </a:pPr>
            <a:endParaRPr lang="en-US" sz="2800" b="0" dirty="0" smtClean="0">
              <a:solidFill>
                <a:srgbClr val="C00000"/>
              </a:solidFill>
            </a:endParaRPr>
          </a:p>
          <a:p>
            <a:r>
              <a:rPr lang="en-US" sz="2800" b="0" dirty="0" smtClean="0">
                <a:solidFill>
                  <a:schemeClr val="bg1">
                    <a:lumMod val="75000"/>
                  </a:schemeClr>
                </a:solidFill>
              </a:rPr>
              <a:t>Scoring Methodology</a:t>
            </a:r>
          </a:p>
          <a:p>
            <a:endParaRPr lang="en-US" sz="2800" b="0" dirty="0" smtClean="0">
              <a:solidFill>
                <a:schemeClr val="bg1">
                  <a:lumMod val="75000"/>
                </a:schemeClr>
              </a:solidFill>
            </a:endParaRPr>
          </a:p>
          <a:p>
            <a:r>
              <a:rPr lang="en-US" sz="2800" b="0" dirty="0" smtClean="0">
                <a:solidFill>
                  <a:schemeClr val="bg1">
                    <a:lumMod val="75000"/>
                  </a:schemeClr>
                </a:solidFill>
              </a:rPr>
              <a:t>The PFM Performance Report</a:t>
            </a: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29</a:t>
            </a:fld>
            <a:endParaRPr lang="en-US"/>
          </a:p>
        </p:txBody>
      </p:sp>
    </p:spTree>
    <p:extLst>
      <p:ext uri="{BB962C8B-B14F-4D97-AF65-F5344CB8AC3E}">
        <p14:creationId xmlns:p14="http://schemas.microsoft.com/office/powerpoint/2010/main" val="10532480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39850"/>
            <a:ext cx="9144000" cy="936625"/>
          </a:xfrm>
        </p:spPr>
        <p:txBody>
          <a:bodyPr/>
          <a:lstStyle/>
          <a:p>
            <a:r>
              <a:rPr lang="en-US" sz="3200" dirty="0" smtClean="0">
                <a:solidFill>
                  <a:srgbClr val="FF0000"/>
                </a:solidFill>
              </a:rPr>
              <a:t>Content: 1 Overview </a:t>
            </a:r>
            <a:r>
              <a:rPr lang="en-US" sz="3200" dirty="0">
                <a:solidFill>
                  <a:srgbClr val="FF0000"/>
                </a:solidFill>
              </a:rPr>
              <a:t>of </a:t>
            </a:r>
            <a:r>
              <a:rPr lang="en-US" sz="3200" dirty="0" smtClean="0">
                <a:solidFill>
                  <a:srgbClr val="FF0000"/>
                </a:solidFill>
              </a:rPr>
              <a:t>PEFA </a:t>
            </a:r>
            <a:r>
              <a:rPr lang="en-US" sz="3200" dirty="0">
                <a:solidFill>
                  <a:srgbClr val="FF0000"/>
                </a:solidFill>
              </a:rPr>
              <a:t>Program</a:t>
            </a:r>
            <a:r>
              <a:rPr lang="en-US" sz="3200" dirty="0">
                <a:solidFill>
                  <a:srgbClr val="C00000"/>
                </a:solidFill>
              </a:rPr>
              <a:t/>
            </a:r>
            <a:br>
              <a:rPr lang="en-US" sz="3200" dirty="0">
                <a:solidFill>
                  <a:srgbClr val="C00000"/>
                </a:solidFill>
              </a:rPr>
            </a:br>
            <a:endParaRPr lang="en-US" sz="3200" dirty="0">
              <a:solidFill>
                <a:srgbClr val="FF0000"/>
              </a:solidFill>
            </a:endParaRPr>
          </a:p>
        </p:txBody>
      </p:sp>
      <p:sp>
        <p:nvSpPr>
          <p:cNvPr id="3" name="Content Placeholder 2"/>
          <p:cNvSpPr>
            <a:spLocks noGrp="1"/>
          </p:cNvSpPr>
          <p:nvPr>
            <p:ph idx="1"/>
          </p:nvPr>
        </p:nvSpPr>
        <p:spPr/>
        <p:txBody>
          <a:bodyPr/>
          <a:lstStyle/>
          <a:p>
            <a:r>
              <a:rPr lang="en-US" sz="2800" dirty="0" smtClean="0">
                <a:solidFill>
                  <a:srgbClr val="C00000"/>
                </a:solidFill>
              </a:rPr>
              <a:t>Overview of the PEFA Program</a:t>
            </a:r>
          </a:p>
          <a:p>
            <a:endParaRPr lang="en-US" sz="2800" dirty="0" smtClean="0">
              <a:solidFill>
                <a:srgbClr val="C00000"/>
              </a:solidFill>
            </a:endParaRPr>
          </a:p>
          <a:p>
            <a:r>
              <a:rPr lang="en-US" sz="2800" dirty="0" smtClean="0">
                <a:solidFill>
                  <a:srgbClr val="C00000"/>
                </a:solidFill>
              </a:rPr>
              <a:t>Global Roll-out of the Framework</a:t>
            </a:r>
          </a:p>
          <a:p>
            <a:endParaRPr lang="en-US" sz="2800" dirty="0">
              <a:solidFill>
                <a:srgbClr val="C00000"/>
              </a:solidFill>
            </a:endParaRPr>
          </a:p>
          <a:p>
            <a:r>
              <a:rPr lang="en-US" sz="2800" dirty="0" smtClean="0">
                <a:solidFill>
                  <a:srgbClr val="C00000"/>
                </a:solidFill>
              </a:rPr>
              <a:t>Upgrade 2016 &amp; Quality Assurance</a:t>
            </a:r>
          </a:p>
          <a:p>
            <a:endParaRPr lang="en-US" sz="2800" dirty="0" smtClean="0">
              <a:solidFill>
                <a:srgbClr val="C00000"/>
              </a:solidFill>
            </a:endParaRPr>
          </a:p>
          <a:p>
            <a:r>
              <a:rPr lang="en-US" sz="2800" dirty="0" smtClean="0">
                <a:solidFill>
                  <a:srgbClr val="C00000"/>
                </a:solidFill>
              </a:rPr>
              <a:t>Support to users</a:t>
            </a:r>
            <a:endParaRPr lang="en-US" sz="2800" dirty="0">
              <a:solidFill>
                <a:srgbClr val="C00000"/>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3</a:t>
            </a:fld>
            <a:endParaRPr lang="en-US" dirty="0"/>
          </a:p>
        </p:txBody>
      </p:sp>
    </p:spTree>
    <p:extLst>
      <p:ext uri="{BB962C8B-B14F-4D97-AF65-F5344CB8AC3E}">
        <p14:creationId xmlns:p14="http://schemas.microsoft.com/office/powerpoint/2010/main" val="3407063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68760"/>
            <a:ext cx="9144000" cy="1224136"/>
          </a:xfrm>
        </p:spPr>
        <p:txBody>
          <a:bodyPr>
            <a:normAutofit/>
          </a:bodyPr>
          <a:lstStyle/>
          <a:p>
            <a:pPr algn="ctr"/>
            <a:r>
              <a:rPr lang="en-US" sz="3200" dirty="0" smtClean="0">
                <a:solidFill>
                  <a:srgbClr val="C00000"/>
                </a:solidFill>
              </a:rPr>
              <a:t>Standard set of high-level indicators: </a:t>
            </a:r>
            <a:br>
              <a:rPr lang="en-US" sz="3200" dirty="0" smtClean="0">
                <a:solidFill>
                  <a:srgbClr val="C00000"/>
                </a:solidFill>
              </a:rPr>
            </a:br>
            <a:r>
              <a:rPr lang="en-US" sz="3200" dirty="0" smtClean="0">
                <a:solidFill>
                  <a:srgbClr val="C00000"/>
                </a:solidFill>
              </a:rPr>
              <a:t>7 pillars</a:t>
            </a:r>
            <a:endParaRPr lang="en-US" sz="3200" dirty="0">
              <a:solidFill>
                <a:srgbClr val="C00000"/>
              </a:solidFill>
            </a:endParaRPr>
          </a:p>
        </p:txBody>
      </p:sp>
      <p:sp>
        <p:nvSpPr>
          <p:cNvPr id="3" name="Content Placeholder 2"/>
          <p:cNvSpPr>
            <a:spLocks noGrp="1"/>
          </p:cNvSpPr>
          <p:nvPr>
            <p:ph idx="1"/>
          </p:nvPr>
        </p:nvSpPr>
        <p:spPr>
          <a:xfrm>
            <a:off x="0" y="2492896"/>
            <a:ext cx="9144000" cy="3863454"/>
          </a:xfrm>
        </p:spPr>
        <p:txBody>
          <a:bodyPr lIns="90000"/>
          <a:lstStyle/>
          <a:p>
            <a:pPr marL="0" indent="0">
              <a:lnSpc>
                <a:spcPts val="3600"/>
              </a:lnSpc>
              <a:spcBef>
                <a:spcPts val="0"/>
              </a:spcBef>
              <a:buClr>
                <a:srgbClr val="002060"/>
              </a:buClr>
              <a:buSzPct val="100000"/>
              <a:buNone/>
            </a:pPr>
            <a:r>
              <a:rPr lang="en-US" sz="3000" b="1" i="0" dirty="0" smtClean="0">
                <a:latin typeface="Calibri" charset="0"/>
                <a:ea typeface="Calibri" charset="0"/>
                <a:cs typeface="Calibri" charset="0"/>
              </a:rPr>
              <a:t> </a:t>
            </a:r>
            <a:r>
              <a:rPr lang="en-US" sz="2800" b="1" i="0" dirty="0" smtClean="0">
                <a:latin typeface="Calibri" charset="0"/>
                <a:ea typeface="Calibri" charset="0"/>
                <a:cs typeface="Calibri" charset="0"/>
              </a:rPr>
              <a:t>I  	Budget reliability (</a:t>
            </a:r>
            <a:r>
              <a:rPr lang="en-US" sz="2800" b="1" i="0" dirty="0" smtClean="0">
                <a:solidFill>
                  <a:srgbClr val="FF0000"/>
                </a:solidFill>
                <a:latin typeface="Calibri" charset="0"/>
                <a:ea typeface="Calibri" charset="0"/>
                <a:cs typeface="Calibri" charset="0"/>
              </a:rPr>
              <a:t>1 – 3</a:t>
            </a:r>
            <a:r>
              <a:rPr lang="en-US" sz="2800" b="1" i="0" dirty="0" smtClean="0">
                <a:latin typeface="Calibri" charset="0"/>
                <a:ea typeface="Calibri" charset="0"/>
                <a:cs typeface="Calibri" charset="0"/>
              </a:rPr>
              <a:t>)</a:t>
            </a:r>
          </a:p>
          <a:p>
            <a:pPr marL="0" indent="0">
              <a:lnSpc>
                <a:spcPts val="3600"/>
              </a:lnSpc>
              <a:spcBef>
                <a:spcPts val="0"/>
              </a:spcBef>
              <a:buClr>
                <a:srgbClr val="002060"/>
              </a:buClr>
              <a:buSzPct val="100000"/>
              <a:buNone/>
            </a:pPr>
            <a:r>
              <a:rPr lang="en-US" sz="2800" b="1" i="0" dirty="0" smtClean="0">
                <a:latin typeface="Calibri" charset="0"/>
                <a:ea typeface="Calibri" charset="0"/>
                <a:cs typeface="Calibri" charset="0"/>
              </a:rPr>
              <a:t> II	Transparency of Public Finances </a:t>
            </a:r>
            <a:r>
              <a:rPr lang="en-US" sz="2800" b="1" i="0" dirty="0">
                <a:latin typeface="Calibri" charset="0"/>
                <a:ea typeface="Calibri" charset="0"/>
                <a:cs typeface="Calibri" charset="0"/>
              </a:rPr>
              <a:t>(</a:t>
            </a:r>
            <a:r>
              <a:rPr lang="en-US" sz="2800" b="1" i="0" dirty="0">
                <a:solidFill>
                  <a:srgbClr val="FF0000"/>
                </a:solidFill>
                <a:latin typeface="Calibri" charset="0"/>
                <a:ea typeface="Calibri" charset="0"/>
                <a:cs typeface="Calibri" charset="0"/>
              </a:rPr>
              <a:t>4 </a:t>
            </a:r>
            <a:r>
              <a:rPr lang="en-US" sz="2800" b="1" i="0" dirty="0" smtClean="0">
                <a:solidFill>
                  <a:srgbClr val="FF0000"/>
                </a:solidFill>
                <a:latin typeface="Calibri" charset="0"/>
                <a:ea typeface="Calibri" charset="0"/>
                <a:cs typeface="Calibri" charset="0"/>
              </a:rPr>
              <a:t>– 9</a:t>
            </a:r>
            <a:r>
              <a:rPr lang="en-US" sz="2800" b="1" i="0" dirty="0" smtClean="0">
                <a:latin typeface="Calibri" charset="0"/>
                <a:ea typeface="Calibri" charset="0"/>
                <a:cs typeface="Calibri" charset="0"/>
              </a:rPr>
              <a:t>)</a:t>
            </a:r>
            <a:endParaRPr lang="en-US" sz="2800" b="1" i="0" dirty="0">
              <a:latin typeface="Calibri" charset="0"/>
              <a:ea typeface="Calibri" charset="0"/>
              <a:cs typeface="Calibri" charset="0"/>
            </a:endParaRPr>
          </a:p>
          <a:p>
            <a:pPr marL="0" indent="0">
              <a:lnSpc>
                <a:spcPts val="3600"/>
              </a:lnSpc>
              <a:spcBef>
                <a:spcPts val="0"/>
              </a:spcBef>
              <a:buClr>
                <a:srgbClr val="002060"/>
              </a:buClr>
              <a:buSzPct val="100000"/>
              <a:buNone/>
            </a:pPr>
            <a:r>
              <a:rPr lang="en-US" sz="2800" b="1" i="0" dirty="0" smtClean="0">
                <a:latin typeface="Calibri" charset="0"/>
                <a:ea typeface="Calibri" charset="0"/>
                <a:cs typeface="Calibri" charset="0"/>
              </a:rPr>
              <a:t> III	Management of Assets &amp; Liabilities (</a:t>
            </a:r>
            <a:r>
              <a:rPr lang="en-US" sz="2800" b="1" i="0" dirty="0" smtClean="0">
                <a:solidFill>
                  <a:srgbClr val="FF0000"/>
                </a:solidFill>
                <a:latin typeface="Calibri" charset="0"/>
                <a:ea typeface="Calibri" charset="0"/>
                <a:cs typeface="Calibri" charset="0"/>
              </a:rPr>
              <a:t>10 – 13</a:t>
            </a:r>
            <a:r>
              <a:rPr lang="en-US" sz="2800" b="1" i="0" dirty="0" smtClean="0">
                <a:latin typeface="Calibri" charset="0"/>
                <a:ea typeface="Calibri" charset="0"/>
                <a:cs typeface="Calibri" charset="0"/>
              </a:rPr>
              <a:t>)	</a:t>
            </a:r>
          </a:p>
          <a:p>
            <a:pPr marL="540000" lvl="2" indent="-457200">
              <a:lnSpc>
                <a:spcPts val="3600"/>
              </a:lnSpc>
              <a:spcBef>
                <a:spcPts val="0"/>
              </a:spcBef>
              <a:buClr>
                <a:srgbClr val="002060"/>
              </a:buClr>
              <a:buSzPct val="100000"/>
              <a:buNone/>
            </a:pPr>
            <a:r>
              <a:rPr lang="en-US" sz="2800" b="1" dirty="0" smtClean="0">
                <a:latin typeface="Calibri" charset="0"/>
                <a:ea typeface="Calibri" charset="0"/>
                <a:cs typeface="Calibri" charset="0"/>
              </a:rPr>
              <a:t>IV		Policy-based fiscal strategy &amp; budgeting (</a:t>
            </a:r>
            <a:r>
              <a:rPr lang="en-US" sz="2800" b="1" dirty="0" smtClean="0">
                <a:solidFill>
                  <a:srgbClr val="FF0000"/>
                </a:solidFill>
                <a:latin typeface="Calibri" charset="0"/>
                <a:ea typeface="Calibri" charset="0"/>
                <a:cs typeface="Calibri" charset="0"/>
              </a:rPr>
              <a:t>14 – 18</a:t>
            </a:r>
            <a:r>
              <a:rPr lang="en-US" sz="2800" b="1" dirty="0" smtClean="0">
                <a:latin typeface="Calibri" charset="0"/>
                <a:ea typeface="Calibri" charset="0"/>
                <a:cs typeface="Calibri" charset="0"/>
              </a:rPr>
              <a:t>)</a:t>
            </a:r>
          </a:p>
          <a:p>
            <a:pPr marL="540000" lvl="2" indent="-457200">
              <a:lnSpc>
                <a:spcPts val="3600"/>
              </a:lnSpc>
              <a:spcBef>
                <a:spcPts val="0"/>
              </a:spcBef>
              <a:buClr>
                <a:srgbClr val="002060"/>
              </a:buClr>
              <a:buSzPct val="100000"/>
              <a:buNone/>
            </a:pPr>
            <a:r>
              <a:rPr lang="en-US" sz="2800" b="1" dirty="0" smtClean="0">
                <a:latin typeface="Calibri" charset="0"/>
                <a:ea typeface="Calibri" charset="0"/>
                <a:cs typeface="Calibri" charset="0"/>
              </a:rPr>
              <a:t>V		Predictability &amp; Control in Budget  Execution (</a:t>
            </a:r>
            <a:r>
              <a:rPr lang="en-US" sz="2800" b="1" dirty="0" smtClean="0">
                <a:solidFill>
                  <a:srgbClr val="FF0000"/>
                </a:solidFill>
                <a:latin typeface="Calibri" charset="0"/>
                <a:ea typeface="Calibri" charset="0"/>
                <a:cs typeface="Calibri" charset="0"/>
              </a:rPr>
              <a:t>19 – 26</a:t>
            </a:r>
            <a:r>
              <a:rPr lang="en-US" sz="2800" b="1" dirty="0" smtClean="0">
                <a:latin typeface="Calibri" charset="0"/>
                <a:ea typeface="Calibri" charset="0"/>
                <a:cs typeface="Calibri" charset="0"/>
              </a:rPr>
              <a:t>)</a:t>
            </a:r>
          </a:p>
          <a:p>
            <a:pPr marL="540000" lvl="2" indent="-457200">
              <a:lnSpc>
                <a:spcPts val="3600"/>
              </a:lnSpc>
              <a:spcBef>
                <a:spcPts val="600"/>
              </a:spcBef>
              <a:buClr>
                <a:srgbClr val="002060"/>
              </a:buClr>
              <a:buSzPct val="100000"/>
              <a:buNone/>
            </a:pPr>
            <a:r>
              <a:rPr lang="en-US" sz="2800" b="1" dirty="0" smtClean="0">
                <a:latin typeface="Calibri" charset="0"/>
                <a:ea typeface="Calibri" charset="0"/>
                <a:cs typeface="Calibri" charset="0"/>
              </a:rPr>
              <a:t>VI		Accounting &amp; Reporting (</a:t>
            </a:r>
            <a:r>
              <a:rPr lang="en-US" sz="2800" b="1" dirty="0" smtClean="0">
                <a:solidFill>
                  <a:srgbClr val="FF0000"/>
                </a:solidFill>
                <a:latin typeface="Calibri" charset="0"/>
                <a:ea typeface="Calibri" charset="0"/>
                <a:cs typeface="Calibri" charset="0"/>
              </a:rPr>
              <a:t>27 – 29</a:t>
            </a:r>
            <a:r>
              <a:rPr lang="en-US" sz="2800" b="1" dirty="0" smtClean="0">
                <a:latin typeface="Calibri" charset="0"/>
                <a:ea typeface="Calibri" charset="0"/>
                <a:cs typeface="Calibri" charset="0"/>
              </a:rPr>
              <a:t>)</a:t>
            </a:r>
            <a:endParaRPr lang="en-US" sz="2800" b="1" dirty="0">
              <a:latin typeface="Calibri" charset="0"/>
              <a:ea typeface="Calibri" charset="0"/>
              <a:cs typeface="Calibri" charset="0"/>
            </a:endParaRPr>
          </a:p>
          <a:p>
            <a:pPr marL="540000" lvl="2" indent="-457200">
              <a:lnSpc>
                <a:spcPts val="3600"/>
              </a:lnSpc>
              <a:spcBef>
                <a:spcPts val="600"/>
              </a:spcBef>
              <a:buClr>
                <a:srgbClr val="002060"/>
              </a:buClr>
              <a:buSzPct val="100000"/>
              <a:buNone/>
            </a:pPr>
            <a:r>
              <a:rPr lang="en-US" sz="2800" b="1" dirty="0" smtClean="0">
                <a:latin typeface="Calibri" charset="0"/>
                <a:ea typeface="Calibri" charset="0"/>
                <a:cs typeface="Calibri" charset="0"/>
              </a:rPr>
              <a:t>VII		External Scrutiny &amp; Audit (</a:t>
            </a:r>
            <a:r>
              <a:rPr lang="en-US" sz="2800" b="1" dirty="0" smtClean="0">
                <a:solidFill>
                  <a:srgbClr val="FF0000"/>
                </a:solidFill>
                <a:latin typeface="Calibri" charset="0"/>
                <a:ea typeface="Calibri" charset="0"/>
                <a:cs typeface="Calibri" charset="0"/>
              </a:rPr>
              <a:t>30 – 31</a:t>
            </a:r>
            <a:r>
              <a:rPr lang="en-US" sz="2800" b="1" dirty="0" smtClean="0">
                <a:latin typeface="Calibri" charset="0"/>
                <a:ea typeface="Calibri" charset="0"/>
                <a:cs typeface="Calibri" charset="0"/>
              </a:rPr>
              <a:t>)</a:t>
            </a:r>
            <a:endParaRPr lang="en-US" sz="2800" b="1" dirty="0" smtClean="0">
              <a:solidFill>
                <a:srgbClr val="E13124"/>
              </a:solidFill>
              <a:latin typeface="Calibri" charset="0"/>
              <a:ea typeface="Calibri" charset="0"/>
              <a:cs typeface="Calibri" charset="0"/>
            </a:endParaRPr>
          </a:p>
          <a:p>
            <a:pPr marL="857250" lvl="1" indent="-457200">
              <a:lnSpc>
                <a:spcPct val="90000"/>
              </a:lnSpc>
              <a:spcBef>
                <a:spcPct val="50000"/>
              </a:spcBef>
              <a:spcAft>
                <a:spcPts val="0"/>
              </a:spcAft>
            </a:pPr>
            <a:endParaRPr lang="en-US" sz="2000" b="1" i="1" dirty="0" smtClean="0">
              <a:solidFill>
                <a:srgbClr val="E13124"/>
              </a:solidFill>
              <a:latin typeface="Times New Roman" pitchFamily="18" charset="0"/>
              <a:cs typeface="Times New Roman" pitchFamily="18" charset="0"/>
            </a:endParaRPr>
          </a:p>
          <a:p>
            <a:pPr marL="457200" indent="-457200">
              <a:lnSpc>
                <a:spcPct val="90000"/>
              </a:lnSpc>
              <a:spcBef>
                <a:spcPct val="50000"/>
              </a:spcBef>
              <a:spcAft>
                <a:spcPct val="50000"/>
              </a:spcAft>
            </a:pPr>
            <a:endParaRPr lang="en-US" b="1" dirty="0" smtClean="0">
              <a:solidFill>
                <a:srgbClr val="C00000"/>
              </a:solidFill>
            </a:endParaRPr>
          </a:p>
          <a:p>
            <a:endParaRPr lang="en-US" dirty="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pPr>
              <a:defRPr/>
            </a:pPr>
            <a:fld id="{784AD988-ABF8-4EFE-A346-FA283919C82F}" type="slidenum">
              <a:rPr lang="en-US" smtClean="0"/>
              <a:pPr>
                <a:defRPr/>
              </a:pPr>
              <a:t>30</a:t>
            </a:fld>
            <a:endParaRPr lang="en-US"/>
          </a:p>
        </p:txBody>
      </p:sp>
    </p:spTree>
    <p:extLst>
      <p:ext uri="{BB962C8B-B14F-4D97-AF65-F5344CB8AC3E}">
        <p14:creationId xmlns:p14="http://schemas.microsoft.com/office/powerpoint/2010/main" val="4117204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277568"/>
            <a:ext cx="9144000" cy="453427"/>
          </a:xfrm>
        </p:spPr>
        <p:txBody>
          <a:bodyPr/>
          <a:lstStyle/>
          <a:p>
            <a:pPr algn="ctr"/>
            <a:r>
              <a:rPr lang="en-US" sz="3200" dirty="0" smtClean="0">
                <a:solidFill>
                  <a:srgbClr val="C00000"/>
                </a:solidFill>
              </a:rPr>
              <a:t>Overview</a:t>
            </a:r>
            <a:endParaRPr lang="en-US" sz="3200" dirty="0">
              <a:solidFill>
                <a:srgbClr val="C00000"/>
              </a:solidFill>
            </a:endParaRPr>
          </a:p>
        </p:txBody>
      </p:sp>
      <p:sp>
        <p:nvSpPr>
          <p:cNvPr id="24" name="Slide Number Placeholder 1"/>
          <p:cNvSpPr>
            <a:spLocks noGrp="1"/>
          </p:cNvSpPr>
          <p:nvPr>
            <p:ph type="sldNum" sz="quarter" idx="12"/>
          </p:nvPr>
        </p:nvSpPr>
        <p:spPr/>
        <p:txBody>
          <a:bodyPr/>
          <a:lstStyle>
            <a:lvl1pPr algn="r">
              <a:defRPr sz="900">
                <a:solidFill>
                  <a:schemeClr val="tx1">
                    <a:tint val="75000"/>
                  </a:schemeClr>
                </a:solidFill>
              </a:defRPr>
            </a:lvl1pPr>
          </a:lstStyle>
          <a:p>
            <a:fld id="{6E3D2417-4D29-7F44-97AC-F8437FA64CC6}" type="slidenum">
              <a:rPr lang="en-US" smtClean="0"/>
              <a:pPr/>
              <a:t>31</a:t>
            </a:fld>
            <a:endParaRPr lang="en-US"/>
          </a:p>
        </p:txBody>
      </p:sp>
      <p:grpSp>
        <p:nvGrpSpPr>
          <p:cNvPr id="3" name="Group 2"/>
          <p:cNvGrpSpPr/>
          <p:nvPr/>
        </p:nvGrpSpPr>
        <p:grpSpPr>
          <a:xfrm>
            <a:off x="899592" y="1762230"/>
            <a:ext cx="7416824" cy="4763114"/>
            <a:chOff x="1043608" y="2011002"/>
            <a:chExt cx="6774506" cy="4586349"/>
          </a:xfrm>
        </p:grpSpPr>
        <p:sp>
          <p:nvSpPr>
            <p:cNvPr id="40" name="AutoShape 7"/>
            <p:cNvSpPr>
              <a:spLocks noChangeArrowheads="1"/>
            </p:cNvSpPr>
            <p:nvPr/>
          </p:nvSpPr>
          <p:spPr bwMode="auto">
            <a:xfrm>
              <a:off x="2214228" y="2922312"/>
              <a:ext cx="3221868" cy="2609359"/>
            </a:xfrm>
            <a:custGeom>
              <a:avLst/>
              <a:gdLst>
                <a:gd name="T0" fmla="*/ 2895600 w 21600"/>
                <a:gd name="T1" fmla="*/ 914400 h 21600"/>
                <a:gd name="T2" fmla="*/ 1447800 w 21600"/>
                <a:gd name="T3" fmla="*/ 1828800 h 21600"/>
                <a:gd name="T4" fmla="*/ 0 w 21600"/>
                <a:gd name="T5" fmla="*/ 914400 h 21600"/>
                <a:gd name="T6" fmla="*/ 1447800 w 21600"/>
                <a:gd name="T7" fmla="*/ 0 h 21600"/>
                <a:gd name="T8" fmla="*/ 0 60000 65536"/>
                <a:gd name="T9" fmla="*/ 5898240 60000 65536"/>
                <a:gd name="T10" fmla="*/ 11796480 60000 65536"/>
                <a:gd name="T11" fmla="*/ 17694720 60000 65536"/>
                <a:gd name="T12" fmla="*/ 5400 w 21600"/>
                <a:gd name="T13" fmla="*/ 5400 h 21600"/>
                <a:gd name="T14" fmla="*/ 16200 w 21600"/>
                <a:gd name="T15" fmla="*/ 16200 h 21600"/>
              </a:gdLst>
              <a:ahLst/>
              <a:cxnLst>
                <a:cxn ang="T8">
                  <a:pos x="T0" y="T1"/>
                </a:cxn>
                <a:cxn ang="T9">
                  <a:pos x="T2" y="T3"/>
                </a:cxn>
                <a:cxn ang="T10">
                  <a:pos x="T4" y="T5"/>
                </a:cxn>
                <a:cxn ang="T11">
                  <a:pos x="T6" y="T7"/>
                </a:cxn>
              </a:cxnLst>
              <a:rect l="T12" t="T13" r="T14" b="T15"/>
              <a:pathLst>
                <a:path w="21600" h="21600">
                  <a:moveTo>
                    <a:pt x="5400" y="5400"/>
                  </a:moveTo>
                  <a:lnTo>
                    <a:pt x="9450" y="5400"/>
                  </a:lnTo>
                  <a:lnTo>
                    <a:pt x="9450" y="2700"/>
                  </a:lnTo>
                  <a:lnTo>
                    <a:pt x="8100" y="2700"/>
                  </a:lnTo>
                  <a:lnTo>
                    <a:pt x="10800" y="0"/>
                  </a:lnTo>
                  <a:lnTo>
                    <a:pt x="13500" y="2700"/>
                  </a:lnTo>
                  <a:lnTo>
                    <a:pt x="12150" y="2700"/>
                  </a:lnTo>
                  <a:lnTo>
                    <a:pt x="12150" y="5400"/>
                  </a:lnTo>
                  <a:lnTo>
                    <a:pt x="16200" y="5400"/>
                  </a:lnTo>
                  <a:lnTo>
                    <a:pt x="16200" y="9450"/>
                  </a:lnTo>
                  <a:lnTo>
                    <a:pt x="18900" y="9450"/>
                  </a:lnTo>
                  <a:lnTo>
                    <a:pt x="18900" y="8100"/>
                  </a:lnTo>
                  <a:lnTo>
                    <a:pt x="21600" y="10800"/>
                  </a:lnTo>
                  <a:lnTo>
                    <a:pt x="18900" y="13500"/>
                  </a:lnTo>
                  <a:lnTo>
                    <a:pt x="18900" y="12150"/>
                  </a:lnTo>
                  <a:lnTo>
                    <a:pt x="16200" y="12150"/>
                  </a:lnTo>
                  <a:lnTo>
                    <a:pt x="16200" y="16200"/>
                  </a:lnTo>
                  <a:lnTo>
                    <a:pt x="12150" y="16200"/>
                  </a:lnTo>
                  <a:lnTo>
                    <a:pt x="12150" y="18900"/>
                  </a:lnTo>
                  <a:lnTo>
                    <a:pt x="13500" y="18900"/>
                  </a:lnTo>
                  <a:lnTo>
                    <a:pt x="10800" y="21600"/>
                  </a:lnTo>
                  <a:lnTo>
                    <a:pt x="8100" y="18900"/>
                  </a:lnTo>
                  <a:lnTo>
                    <a:pt x="9450" y="18900"/>
                  </a:lnTo>
                  <a:lnTo>
                    <a:pt x="9450" y="16200"/>
                  </a:lnTo>
                  <a:lnTo>
                    <a:pt x="5400" y="16200"/>
                  </a:lnTo>
                  <a:lnTo>
                    <a:pt x="5400" y="12150"/>
                  </a:lnTo>
                  <a:lnTo>
                    <a:pt x="2700" y="12150"/>
                  </a:lnTo>
                  <a:lnTo>
                    <a:pt x="2700" y="13500"/>
                  </a:lnTo>
                  <a:lnTo>
                    <a:pt x="0" y="10800"/>
                  </a:lnTo>
                  <a:lnTo>
                    <a:pt x="2700" y="8100"/>
                  </a:lnTo>
                  <a:lnTo>
                    <a:pt x="2700" y="9450"/>
                  </a:lnTo>
                  <a:lnTo>
                    <a:pt x="5400" y="9450"/>
                  </a:lnTo>
                  <a:close/>
                </a:path>
              </a:pathLst>
            </a:custGeom>
            <a:solidFill>
              <a:srgbClr val="CEA839"/>
            </a:solidFill>
            <a:ln w="9525">
              <a:solidFill>
                <a:srgbClr val="000000"/>
              </a:solidFill>
              <a:miter lim="800000"/>
              <a:headEnd/>
              <a:tailEnd/>
            </a:ln>
          </p:spPr>
          <p:txBody>
            <a:bodyPr wrap="none" anchor="ctr"/>
            <a:lstStyle/>
            <a:p>
              <a:pPr algn="ctr"/>
              <a:endParaRPr lang="en-US" sz="1050" b="1" dirty="0">
                <a:solidFill>
                  <a:srgbClr val="000000"/>
                </a:solidFill>
                <a:latin typeface="Universe"/>
              </a:endParaRPr>
            </a:p>
            <a:p>
              <a:pPr algn="ctr"/>
              <a:endParaRPr lang="en-US" b="1" dirty="0">
                <a:solidFill>
                  <a:srgbClr val="000000"/>
                </a:solidFill>
                <a:latin typeface="Calibri" charset="0"/>
                <a:ea typeface="Calibri" charset="0"/>
                <a:cs typeface="Calibri" charset="0"/>
              </a:endParaRPr>
            </a:p>
            <a:p>
              <a:pPr algn="ctr"/>
              <a:r>
                <a:rPr lang="en-US" sz="1400" dirty="0" smtClean="0">
                  <a:solidFill>
                    <a:srgbClr val="000000"/>
                  </a:solidFill>
                  <a:latin typeface="Calibri" charset="0"/>
                  <a:ea typeface="Calibri" charset="0"/>
                  <a:cs typeface="Calibri" charset="0"/>
                </a:rPr>
                <a:t>II. Transparency of </a:t>
              </a:r>
            </a:p>
            <a:p>
              <a:pPr algn="ctr"/>
              <a:r>
                <a:rPr lang="en-US" sz="1400" dirty="0" smtClean="0">
                  <a:solidFill>
                    <a:srgbClr val="000000"/>
                  </a:solidFill>
                  <a:latin typeface="Calibri" charset="0"/>
                  <a:ea typeface="Calibri" charset="0"/>
                  <a:cs typeface="Calibri" charset="0"/>
                </a:rPr>
                <a:t>public finances </a:t>
              </a:r>
              <a:endParaRPr lang="en-US" sz="1400" dirty="0">
                <a:solidFill>
                  <a:srgbClr val="000000"/>
                </a:solidFill>
                <a:latin typeface="Calibri" charset="0"/>
                <a:ea typeface="Calibri" charset="0"/>
                <a:cs typeface="Calibri" charset="0"/>
              </a:endParaRPr>
            </a:p>
            <a:p>
              <a:pPr algn="ctr"/>
              <a:r>
                <a:rPr lang="en-US" sz="1400" dirty="0">
                  <a:solidFill>
                    <a:srgbClr val="000000"/>
                  </a:solidFill>
                  <a:latin typeface="Calibri" charset="0"/>
                  <a:ea typeface="Calibri" charset="0"/>
                  <a:cs typeface="Calibri" charset="0"/>
                </a:rPr>
                <a:t>(PI:4-9</a:t>
              </a:r>
              <a:r>
                <a:rPr lang="en-US" sz="1400" dirty="0" smtClean="0">
                  <a:solidFill>
                    <a:srgbClr val="000000"/>
                  </a:solidFill>
                  <a:latin typeface="Calibri" charset="0"/>
                  <a:ea typeface="Calibri" charset="0"/>
                  <a:cs typeface="Calibri" charset="0"/>
                </a:rPr>
                <a:t>)</a:t>
              </a:r>
              <a:endParaRPr lang="en-US" sz="1400" dirty="0">
                <a:solidFill>
                  <a:srgbClr val="000000"/>
                </a:solidFill>
                <a:latin typeface="Calibri" charset="0"/>
                <a:ea typeface="Calibri" charset="0"/>
                <a:cs typeface="Calibri" charset="0"/>
              </a:endParaRPr>
            </a:p>
            <a:p>
              <a:pPr algn="ctr"/>
              <a:r>
                <a:rPr lang="en-US" sz="1400" dirty="0" smtClean="0">
                  <a:solidFill>
                    <a:srgbClr val="000000"/>
                  </a:solidFill>
                  <a:latin typeface="Calibri" charset="0"/>
                  <a:ea typeface="Calibri" charset="0"/>
                  <a:cs typeface="Calibri" charset="0"/>
                </a:rPr>
                <a:t>III. Management of</a:t>
              </a:r>
            </a:p>
            <a:p>
              <a:pPr algn="ctr"/>
              <a:r>
                <a:rPr lang="en-US" sz="1400" dirty="0" smtClean="0">
                  <a:solidFill>
                    <a:srgbClr val="000000"/>
                  </a:solidFill>
                  <a:latin typeface="Calibri" charset="0"/>
                  <a:ea typeface="Calibri" charset="0"/>
                  <a:cs typeface="Calibri" charset="0"/>
                </a:rPr>
                <a:t>Assets &amp; Liabilities</a:t>
              </a:r>
              <a:endParaRPr lang="en-US" sz="1400" dirty="0">
                <a:solidFill>
                  <a:srgbClr val="000000"/>
                </a:solidFill>
                <a:latin typeface="Calibri" charset="0"/>
                <a:ea typeface="Calibri" charset="0"/>
                <a:cs typeface="Calibri" charset="0"/>
              </a:endParaRPr>
            </a:p>
            <a:p>
              <a:pPr algn="ctr"/>
              <a:r>
                <a:rPr lang="en-US" sz="1400" dirty="0">
                  <a:solidFill>
                    <a:srgbClr val="000000"/>
                  </a:solidFill>
                  <a:latin typeface="Calibri" charset="0"/>
                  <a:ea typeface="Calibri" charset="0"/>
                  <a:cs typeface="Calibri" charset="0"/>
                </a:rPr>
                <a:t>(PI:10-13</a:t>
              </a:r>
              <a:r>
                <a:rPr lang="en-US" sz="1400" dirty="0" smtClean="0">
                  <a:solidFill>
                    <a:srgbClr val="000000"/>
                  </a:solidFill>
                  <a:latin typeface="Calibri" charset="0"/>
                  <a:ea typeface="Calibri" charset="0"/>
                  <a:cs typeface="Calibri" charset="0"/>
                </a:rPr>
                <a:t>)</a:t>
              </a:r>
              <a:endParaRPr lang="en-US" sz="1400" dirty="0">
                <a:solidFill>
                  <a:srgbClr val="000000"/>
                </a:solidFill>
                <a:latin typeface="Calibri" charset="0"/>
                <a:ea typeface="Calibri" charset="0"/>
                <a:cs typeface="Calibri" charset="0"/>
              </a:endParaRPr>
            </a:p>
            <a:p>
              <a:pPr algn="ctr"/>
              <a:endParaRPr lang="en-US" sz="825" b="1" dirty="0">
                <a:solidFill>
                  <a:srgbClr val="000000"/>
                </a:solidFill>
                <a:latin typeface="Universe"/>
              </a:endParaRPr>
            </a:p>
            <a:p>
              <a:pPr algn="ctr"/>
              <a:endParaRPr lang="en-US" sz="825" b="1" dirty="0">
                <a:solidFill>
                  <a:srgbClr val="000000"/>
                </a:solidFill>
                <a:latin typeface="Universe"/>
              </a:endParaRPr>
            </a:p>
          </p:txBody>
        </p:sp>
        <p:sp>
          <p:nvSpPr>
            <p:cNvPr id="42" name="AutoShape 9"/>
            <p:cNvSpPr>
              <a:spLocks noChangeArrowheads="1"/>
            </p:cNvSpPr>
            <p:nvPr/>
          </p:nvSpPr>
          <p:spPr bwMode="auto">
            <a:xfrm>
              <a:off x="6496818" y="4024688"/>
              <a:ext cx="457200" cy="484432"/>
            </a:xfrm>
            <a:prstGeom prst="notchedRightArrow">
              <a:avLst>
                <a:gd name="adj1" fmla="val 50000"/>
                <a:gd name="adj2" fmla="val 37500"/>
              </a:avLst>
            </a:prstGeom>
            <a:solidFill>
              <a:srgbClr val="E13124"/>
            </a:solidFill>
            <a:ln w="9525">
              <a:solidFill>
                <a:srgbClr val="000000"/>
              </a:solidFill>
              <a:miter lim="800000"/>
              <a:headEnd/>
              <a:tailEnd/>
            </a:ln>
          </p:spPr>
          <p:txBody>
            <a:bodyPr wrap="none" anchor="ctr"/>
            <a:lstStyle/>
            <a:p>
              <a:endParaRPr lang="en-US" sz="750">
                <a:solidFill>
                  <a:schemeClr val="bg1"/>
                </a:solidFill>
              </a:endParaRPr>
            </a:p>
          </p:txBody>
        </p:sp>
        <p:sp>
          <p:nvSpPr>
            <p:cNvPr id="45" name="AutoShape 15"/>
            <p:cNvSpPr>
              <a:spLocks noChangeArrowheads="1"/>
            </p:cNvSpPr>
            <p:nvPr/>
          </p:nvSpPr>
          <p:spPr bwMode="auto">
            <a:xfrm>
              <a:off x="2847296" y="2011002"/>
              <a:ext cx="1875835" cy="848930"/>
            </a:xfrm>
            <a:prstGeom prst="flowChartAlternateProcess">
              <a:avLst/>
            </a:prstGeom>
            <a:solidFill>
              <a:schemeClr val="tx1">
                <a:lumMod val="60000"/>
                <a:lumOff val="40000"/>
              </a:schemeClr>
            </a:solidFill>
            <a:ln>
              <a:solidFill>
                <a:srgbClr val="000000"/>
              </a:solidFill>
              <a:headEnd/>
              <a:tailEnd/>
            </a:ln>
          </p:spPr>
          <p:style>
            <a:lnRef idx="1">
              <a:schemeClr val="accent2"/>
            </a:lnRef>
            <a:fillRef idx="2">
              <a:schemeClr val="accent2"/>
            </a:fillRef>
            <a:effectRef idx="1">
              <a:schemeClr val="accent2"/>
            </a:effectRef>
            <a:fontRef idx="minor">
              <a:schemeClr val="dk1"/>
            </a:fontRef>
          </p:style>
          <p:txBody>
            <a:bodyPr wrap="none" anchor="ctr"/>
            <a:lstStyle/>
            <a:p>
              <a:pPr algn="ctr"/>
              <a:r>
                <a:rPr lang="en-US" sz="1400" dirty="0" smtClean="0">
                  <a:solidFill>
                    <a:schemeClr val="bg1"/>
                  </a:solidFill>
                  <a:latin typeface="Calibri" charset="0"/>
                  <a:ea typeface="Calibri" charset="0"/>
                  <a:cs typeface="Calibri" charset="0"/>
                </a:rPr>
                <a:t>IV. Policy-based fiscal </a:t>
              </a:r>
            </a:p>
            <a:p>
              <a:pPr algn="ctr"/>
              <a:r>
                <a:rPr lang="en-US" sz="1400" dirty="0" smtClean="0">
                  <a:solidFill>
                    <a:schemeClr val="bg1"/>
                  </a:solidFill>
                  <a:latin typeface="Calibri" charset="0"/>
                  <a:ea typeface="Calibri" charset="0"/>
                  <a:cs typeface="Calibri" charset="0"/>
                </a:rPr>
                <a:t>strategy &amp; budgeting</a:t>
              </a:r>
              <a:endParaRPr lang="en-US" sz="1400" dirty="0">
                <a:solidFill>
                  <a:schemeClr val="bg1"/>
                </a:solidFill>
                <a:latin typeface="Calibri" charset="0"/>
                <a:ea typeface="Calibri" charset="0"/>
                <a:cs typeface="Calibri" charset="0"/>
              </a:endParaRPr>
            </a:p>
            <a:p>
              <a:pPr algn="ctr"/>
              <a:r>
                <a:rPr lang="en-US" sz="1400" dirty="0">
                  <a:solidFill>
                    <a:schemeClr val="bg1"/>
                  </a:solidFill>
                  <a:latin typeface="Calibri" charset="0"/>
                  <a:ea typeface="Calibri" charset="0"/>
                  <a:cs typeface="Calibri" charset="0"/>
                </a:rPr>
                <a:t> (PI:14-18)</a:t>
              </a:r>
            </a:p>
          </p:txBody>
        </p:sp>
        <p:sp>
          <p:nvSpPr>
            <p:cNvPr id="46" name="AutoShape 16"/>
            <p:cNvSpPr>
              <a:spLocks noChangeArrowheads="1"/>
            </p:cNvSpPr>
            <p:nvPr/>
          </p:nvSpPr>
          <p:spPr bwMode="auto">
            <a:xfrm>
              <a:off x="3006316" y="5545535"/>
              <a:ext cx="1584176" cy="1051816"/>
            </a:xfrm>
            <a:prstGeom prst="flowChartAlternateProcess">
              <a:avLst/>
            </a:prstGeom>
            <a:solidFill>
              <a:schemeClr val="tx1">
                <a:lumMod val="60000"/>
                <a:lumOff val="40000"/>
              </a:schemeClr>
            </a:solidFill>
            <a:ln>
              <a:solidFill>
                <a:srgbClr val="000000"/>
              </a:solidFill>
              <a:headEnd/>
              <a:tailEnd/>
            </a:ln>
          </p:spPr>
          <p:style>
            <a:lnRef idx="1">
              <a:schemeClr val="accent2"/>
            </a:lnRef>
            <a:fillRef idx="2">
              <a:schemeClr val="accent2"/>
            </a:fillRef>
            <a:effectRef idx="1">
              <a:schemeClr val="accent2"/>
            </a:effectRef>
            <a:fontRef idx="minor">
              <a:schemeClr val="dk1"/>
            </a:fontRef>
          </p:style>
          <p:txBody>
            <a:bodyPr wrap="none" anchor="ctr"/>
            <a:lstStyle/>
            <a:p>
              <a:pPr algn="ctr"/>
              <a:r>
                <a:rPr lang="en-US" sz="1400" dirty="0" smtClean="0">
                  <a:solidFill>
                    <a:schemeClr val="bg1"/>
                  </a:solidFill>
                  <a:latin typeface="Calibri" charset="0"/>
                  <a:ea typeface="Calibri" charset="0"/>
                  <a:cs typeface="Calibri" charset="0"/>
                </a:rPr>
                <a:t>VI.  </a:t>
              </a:r>
              <a:endParaRPr lang="en-US" sz="1400" dirty="0">
                <a:solidFill>
                  <a:schemeClr val="bg1"/>
                </a:solidFill>
                <a:latin typeface="Calibri" charset="0"/>
                <a:ea typeface="Calibri" charset="0"/>
                <a:cs typeface="Calibri" charset="0"/>
              </a:endParaRPr>
            </a:p>
            <a:p>
              <a:pPr algn="ctr"/>
              <a:r>
                <a:rPr lang="en-US" sz="1400" dirty="0">
                  <a:solidFill>
                    <a:schemeClr val="bg1"/>
                  </a:solidFill>
                  <a:latin typeface="Calibri" charset="0"/>
                  <a:ea typeface="Calibri" charset="0"/>
                  <a:cs typeface="Calibri" charset="0"/>
                </a:rPr>
                <a:t>Accounting, Recording</a:t>
              </a:r>
            </a:p>
            <a:p>
              <a:pPr algn="ctr"/>
              <a:r>
                <a:rPr lang="en-US" sz="1400" dirty="0">
                  <a:solidFill>
                    <a:schemeClr val="bg1"/>
                  </a:solidFill>
                  <a:latin typeface="Calibri" charset="0"/>
                  <a:ea typeface="Calibri" charset="0"/>
                  <a:cs typeface="Calibri" charset="0"/>
                </a:rPr>
                <a:t> and Reporting </a:t>
              </a:r>
            </a:p>
            <a:p>
              <a:pPr algn="ctr"/>
              <a:r>
                <a:rPr lang="en-US" sz="1400" dirty="0">
                  <a:solidFill>
                    <a:schemeClr val="bg1"/>
                  </a:solidFill>
                  <a:latin typeface="Calibri" charset="0"/>
                  <a:ea typeface="Calibri" charset="0"/>
                  <a:cs typeface="Calibri" charset="0"/>
                </a:rPr>
                <a:t>(</a:t>
              </a:r>
              <a:r>
                <a:rPr lang="en-US" sz="1400" dirty="0" smtClean="0">
                  <a:solidFill>
                    <a:schemeClr val="bg1"/>
                  </a:solidFill>
                  <a:latin typeface="Calibri" charset="0"/>
                  <a:ea typeface="Calibri" charset="0"/>
                  <a:cs typeface="Calibri" charset="0"/>
                </a:rPr>
                <a:t>PI:27-29)</a:t>
              </a:r>
              <a:endParaRPr lang="en-US" sz="1400" dirty="0">
                <a:solidFill>
                  <a:schemeClr val="bg1"/>
                </a:solidFill>
                <a:latin typeface="Calibri" charset="0"/>
                <a:ea typeface="Calibri" charset="0"/>
                <a:cs typeface="Calibri" charset="0"/>
              </a:endParaRPr>
            </a:p>
          </p:txBody>
        </p:sp>
        <p:sp>
          <p:nvSpPr>
            <p:cNvPr id="47" name="AutoShape 17"/>
            <p:cNvSpPr>
              <a:spLocks noChangeArrowheads="1"/>
            </p:cNvSpPr>
            <p:nvPr/>
          </p:nvSpPr>
          <p:spPr bwMode="auto">
            <a:xfrm>
              <a:off x="1043608" y="3530210"/>
              <a:ext cx="1170620" cy="1458627"/>
            </a:xfrm>
            <a:prstGeom prst="flowChartAlternateProcess">
              <a:avLst/>
            </a:prstGeom>
            <a:solidFill>
              <a:schemeClr val="tx1">
                <a:lumMod val="60000"/>
                <a:lumOff val="40000"/>
              </a:schemeClr>
            </a:solidFill>
            <a:ln>
              <a:solidFill>
                <a:srgbClr val="000000"/>
              </a:solidFill>
              <a:headEnd/>
              <a:tailEnd/>
            </a:ln>
          </p:spPr>
          <p:style>
            <a:lnRef idx="1">
              <a:schemeClr val="accent2"/>
            </a:lnRef>
            <a:fillRef idx="2">
              <a:schemeClr val="accent2"/>
            </a:fillRef>
            <a:effectRef idx="1">
              <a:schemeClr val="accent2"/>
            </a:effectRef>
            <a:fontRef idx="minor">
              <a:schemeClr val="dk1"/>
            </a:fontRef>
          </p:style>
          <p:txBody>
            <a:bodyPr wrap="none" anchor="ctr"/>
            <a:lstStyle/>
            <a:p>
              <a:pPr algn="ctr"/>
              <a:r>
                <a:rPr lang="en-US" sz="1400" dirty="0" smtClean="0">
                  <a:solidFill>
                    <a:schemeClr val="bg1"/>
                  </a:solidFill>
                  <a:latin typeface="Calibri" charset="0"/>
                  <a:ea typeface="Calibri" charset="0"/>
                  <a:cs typeface="Calibri" charset="0"/>
                </a:rPr>
                <a:t>VII. </a:t>
              </a:r>
              <a:endParaRPr lang="en-US" sz="1400" dirty="0">
                <a:solidFill>
                  <a:schemeClr val="bg1"/>
                </a:solidFill>
                <a:latin typeface="Calibri" charset="0"/>
                <a:ea typeface="Calibri" charset="0"/>
                <a:cs typeface="Calibri" charset="0"/>
              </a:endParaRPr>
            </a:p>
            <a:p>
              <a:pPr algn="ctr"/>
              <a:r>
                <a:rPr lang="en-US" sz="1400" dirty="0">
                  <a:solidFill>
                    <a:schemeClr val="bg1"/>
                  </a:solidFill>
                  <a:latin typeface="Calibri" charset="0"/>
                  <a:ea typeface="Calibri" charset="0"/>
                  <a:cs typeface="Calibri" charset="0"/>
                </a:rPr>
                <a:t>External </a:t>
              </a:r>
            </a:p>
            <a:p>
              <a:pPr algn="ctr"/>
              <a:r>
                <a:rPr lang="en-US" sz="1400" dirty="0">
                  <a:solidFill>
                    <a:schemeClr val="bg1"/>
                  </a:solidFill>
                  <a:latin typeface="Calibri" charset="0"/>
                  <a:ea typeface="Calibri" charset="0"/>
                  <a:cs typeface="Calibri" charset="0"/>
                </a:rPr>
                <a:t>scrutiny </a:t>
              </a:r>
            </a:p>
            <a:p>
              <a:pPr algn="ctr"/>
              <a:r>
                <a:rPr lang="en-US" sz="1400" dirty="0">
                  <a:solidFill>
                    <a:schemeClr val="bg1"/>
                  </a:solidFill>
                  <a:latin typeface="Calibri" charset="0"/>
                  <a:ea typeface="Calibri" charset="0"/>
                  <a:cs typeface="Calibri" charset="0"/>
                </a:rPr>
                <a:t>and audit </a:t>
              </a:r>
            </a:p>
            <a:p>
              <a:pPr algn="ctr"/>
              <a:r>
                <a:rPr lang="en-US" sz="1400" dirty="0">
                  <a:solidFill>
                    <a:schemeClr val="bg1"/>
                  </a:solidFill>
                  <a:latin typeface="Calibri" charset="0"/>
                  <a:ea typeface="Calibri" charset="0"/>
                  <a:cs typeface="Calibri" charset="0"/>
                </a:rPr>
                <a:t>(</a:t>
              </a:r>
              <a:r>
                <a:rPr lang="en-US" sz="1400" dirty="0" smtClean="0">
                  <a:solidFill>
                    <a:schemeClr val="bg1"/>
                  </a:solidFill>
                  <a:latin typeface="Calibri" charset="0"/>
                  <a:ea typeface="Calibri" charset="0"/>
                  <a:cs typeface="Calibri" charset="0"/>
                </a:rPr>
                <a:t>PI:30-31)</a:t>
              </a:r>
              <a:endParaRPr lang="en-US" sz="1400" dirty="0">
                <a:solidFill>
                  <a:schemeClr val="bg1"/>
                </a:solidFill>
                <a:latin typeface="Calibri" charset="0"/>
                <a:ea typeface="Calibri" charset="0"/>
                <a:cs typeface="Calibri" charset="0"/>
              </a:endParaRPr>
            </a:p>
          </p:txBody>
        </p:sp>
        <p:sp>
          <p:nvSpPr>
            <p:cNvPr id="48" name="AutoShape 18"/>
            <p:cNvSpPr>
              <a:spLocks noChangeArrowheads="1"/>
            </p:cNvSpPr>
            <p:nvPr/>
          </p:nvSpPr>
          <p:spPr bwMode="auto">
            <a:xfrm>
              <a:off x="5436096" y="3571725"/>
              <a:ext cx="1008112" cy="1458627"/>
            </a:xfrm>
            <a:prstGeom prst="flowChartAlternateProcess">
              <a:avLst/>
            </a:prstGeom>
            <a:solidFill>
              <a:schemeClr val="tx1">
                <a:lumMod val="60000"/>
                <a:lumOff val="40000"/>
              </a:schemeClr>
            </a:solidFill>
            <a:ln>
              <a:solidFill>
                <a:srgbClr val="000000"/>
              </a:solidFill>
              <a:headEnd/>
              <a:tailEnd/>
            </a:ln>
          </p:spPr>
          <p:style>
            <a:lnRef idx="1">
              <a:schemeClr val="accent2"/>
            </a:lnRef>
            <a:fillRef idx="2">
              <a:schemeClr val="accent2"/>
            </a:fillRef>
            <a:effectRef idx="1">
              <a:schemeClr val="accent2"/>
            </a:effectRef>
            <a:fontRef idx="minor">
              <a:schemeClr val="dk1"/>
            </a:fontRef>
          </p:style>
          <p:txBody>
            <a:bodyPr wrap="none" anchor="ctr"/>
            <a:lstStyle/>
            <a:p>
              <a:pPr marL="257175" indent="-257175" algn="ctr">
                <a:lnSpc>
                  <a:spcPct val="85000"/>
                </a:lnSpc>
                <a:spcBef>
                  <a:spcPct val="50000"/>
                </a:spcBef>
              </a:pPr>
              <a:r>
                <a:rPr lang="en-US" sz="1400" dirty="0" smtClean="0">
                  <a:solidFill>
                    <a:schemeClr val="bg1"/>
                  </a:solidFill>
                  <a:latin typeface="Calibri" charset="0"/>
                  <a:ea typeface="Calibri" charset="0"/>
                  <a:cs typeface="Calibri" charset="0"/>
                </a:rPr>
                <a:t>V.</a:t>
              </a:r>
              <a:endParaRPr lang="en-US" sz="1400" dirty="0">
                <a:solidFill>
                  <a:schemeClr val="bg1"/>
                </a:solidFill>
                <a:latin typeface="Calibri" charset="0"/>
                <a:ea typeface="Calibri" charset="0"/>
                <a:cs typeface="Calibri" charset="0"/>
              </a:endParaRPr>
            </a:p>
            <a:p>
              <a:pPr algn="ctr"/>
              <a:r>
                <a:rPr lang="en-US" sz="1400" dirty="0">
                  <a:solidFill>
                    <a:schemeClr val="bg1"/>
                  </a:solidFill>
                  <a:latin typeface="Calibri" charset="0"/>
                  <a:ea typeface="Calibri" charset="0"/>
                  <a:cs typeface="Calibri" charset="0"/>
                </a:rPr>
                <a:t>Predictability </a:t>
              </a:r>
            </a:p>
            <a:p>
              <a:pPr algn="ctr"/>
              <a:r>
                <a:rPr lang="en-US" sz="1400" dirty="0">
                  <a:solidFill>
                    <a:schemeClr val="bg1"/>
                  </a:solidFill>
                  <a:latin typeface="Calibri" charset="0"/>
                  <a:ea typeface="Calibri" charset="0"/>
                  <a:cs typeface="Calibri" charset="0"/>
                </a:rPr>
                <a:t>and control </a:t>
              </a:r>
            </a:p>
            <a:p>
              <a:pPr algn="ctr"/>
              <a:r>
                <a:rPr lang="en-US" sz="1400" dirty="0">
                  <a:solidFill>
                    <a:schemeClr val="bg1"/>
                  </a:solidFill>
                  <a:latin typeface="Calibri" charset="0"/>
                  <a:ea typeface="Calibri" charset="0"/>
                  <a:cs typeface="Calibri" charset="0"/>
                </a:rPr>
                <a:t>in budget </a:t>
              </a:r>
            </a:p>
            <a:p>
              <a:pPr algn="ctr"/>
              <a:r>
                <a:rPr lang="en-US" sz="1400" dirty="0">
                  <a:solidFill>
                    <a:schemeClr val="bg1"/>
                  </a:solidFill>
                  <a:latin typeface="Calibri" charset="0"/>
                  <a:ea typeface="Calibri" charset="0"/>
                  <a:cs typeface="Calibri" charset="0"/>
                </a:rPr>
                <a:t>execution </a:t>
              </a:r>
            </a:p>
            <a:p>
              <a:pPr algn="ctr"/>
              <a:r>
                <a:rPr lang="en-US" sz="1400" dirty="0">
                  <a:solidFill>
                    <a:schemeClr val="bg1"/>
                  </a:solidFill>
                  <a:latin typeface="Calibri" charset="0"/>
                  <a:ea typeface="Calibri" charset="0"/>
                  <a:cs typeface="Calibri" charset="0"/>
                </a:rPr>
                <a:t>(</a:t>
              </a:r>
              <a:r>
                <a:rPr lang="en-US" sz="1400" dirty="0" smtClean="0">
                  <a:solidFill>
                    <a:schemeClr val="bg1"/>
                  </a:solidFill>
                  <a:latin typeface="Calibri" charset="0"/>
                  <a:ea typeface="Calibri" charset="0"/>
                  <a:cs typeface="Calibri" charset="0"/>
                </a:rPr>
                <a:t>PI:19-26)</a:t>
              </a:r>
              <a:endParaRPr lang="en-US" sz="1400" dirty="0">
                <a:solidFill>
                  <a:schemeClr val="bg1"/>
                </a:solidFill>
                <a:latin typeface="Calibri" charset="0"/>
                <a:ea typeface="Calibri" charset="0"/>
                <a:cs typeface="Calibri" charset="0"/>
              </a:endParaRPr>
            </a:p>
          </p:txBody>
        </p:sp>
        <p:sp>
          <p:nvSpPr>
            <p:cNvPr id="49" name="AutoShape 19"/>
            <p:cNvSpPr>
              <a:spLocks noChangeArrowheads="1"/>
            </p:cNvSpPr>
            <p:nvPr/>
          </p:nvSpPr>
          <p:spPr bwMode="auto">
            <a:xfrm>
              <a:off x="6954018" y="3451269"/>
              <a:ext cx="864096" cy="1635401"/>
            </a:xfrm>
            <a:prstGeom prst="flowChartAlternateProcess">
              <a:avLst/>
            </a:prstGeom>
            <a:solidFill>
              <a:srgbClr val="E13124"/>
            </a:solidFill>
            <a:ln w="9525">
              <a:solidFill>
                <a:srgbClr val="000000"/>
              </a:solidFill>
              <a:miter lim="800000"/>
              <a:headEnd/>
              <a:tailEnd/>
            </a:ln>
          </p:spPr>
          <p:txBody>
            <a:bodyPr wrap="none" anchor="ctr"/>
            <a:lstStyle/>
            <a:p>
              <a:pPr algn="ctr"/>
              <a:r>
                <a:rPr lang="en-US" sz="1400" dirty="0" smtClean="0">
                  <a:solidFill>
                    <a:schemeClr val="bg1"/>
                  </a:solidFill>
                  <a:latin typeface="Calibri" charset="0"/>
                  <a:ea typeface="Calibri" charset="0"/>
                  <a:cs typeface="Calibri" charset="0"/>
                </a:rPr>
                <a:t>I.</a:t>
              </a:r>
            </a:p>
            <a:p>
              <a:pPr algn="ctr"/>
              <a:r>
                <a:rPr lang="en-US" sz="1400" dirty="0" smtClean="0">
                  <a:solidFill>
                    <a:schemeClr val="bg1"/>
                  </a:solidFill>
                  <a:latin typeface="Calibri" charset="0"/>
                  <a:ea typeface="Calibri" charset="0"/>
                  <a:cs typeface="Calibri" charset="0"/>
                </a:rPr>
                <a:t> Budget </a:t>
              </a:r>
              <a:endParaRPr lang="en-US" sz="1400" dirty="0">
                <a:solidFill>
                  <a:schemeClr val="bg1"/>
                </a:solidFill>
                <a:latin typeface="Calibri" charset="0"/>
                <a:ea typeface="Calibri" charset="0"/>
                <a:cs typeface="Calibri" charset="0"/>
              </a:endParaRPr>
            </a:p>
            <a:p>
              <a:pPr algn="ctr"/>
              <a:r>
                <a:rPr lang="en-US" sz="1400" dirty="0" smtClean="0">
                  <a:solidFill>
                    <a:schemeClr val="bg1"/>
                  </a:solidFill>
                  <a:latin typeface="Calibri" charset="0"/>
                  <a:ea typeface="Calibri" charset="0"/>
                  <a:cs typeface="Calibri" charset="0"/>
                </a:rPr>
                <a:t>reliability</a:t>
              </a:r>
              <a:endParaRPr lang="en-US" sz="1400" dirty="0">
                <a:solidFill>
                  <a:schemeClr val="bg1"/>
                </a:solidFill>
                <a:latin typeface="Calibri" charset="0"/>
                <a:ea typeface="Calibri" charset="0"/>
                <a:cs typeface="Calibri" charset="0"/>
              </a:endParaRPr>
            </a:p>
            <a:p>
              <a:pPr algn="ctr"/>
              <a:r>
                <a:rPr lang="en-US" sz="1400" dirty="0">
                  <a:solidFill>
                    <a:schemeClr val="bg1"/>
                  </a:solidFill>
                  <a:latin typeface="Calibri" charset="0"/>
                  <a:ea typeface="Calibri" charset="0"/>
                  <a:cs typeface="Calibri" charset="0"/>
                </a:rPr>
                <a:t>(PI:1-3)</a:t>
              </a:r>
            </a:p>
          </p:txBody>
        </p:sp>
        <p:sp>
          <p:nvSpPr>
            <p:cNvPr id="50" name="AutoShape 24"/>
            <p:cNvSpPr>
              <a:spLocks noChangeArrowheads="1"/>
            </p:cNvSpPr>
            <p:nvPr/>
          </p:nvSpPr>
          <p:spPr bwMode="auto">
            <a:xfrm rot="14869957">
              <a:off x="2142962" y="2812888"/>
              <a:ext cx="900587" cy="840995"/>
            </a:xfrm>
            <a:custGeom>
              <a:avLst/>
              <a:gdLst>
                <a:gd name="T0" fmla="*/ 905530 w 21600"/>
                <a:gd name="T1" fmla="*/ 293511 h 21600"/>
                <a:gd name="T2" fmla="*/ 657384 w 21600"/>
                <a:gd name="T3" fmla="*/ 204160 h 21600"/>
                <a:gd name="T4" fmla="*/ 696843 w 21600"/>
                <a:gd name="T5" fmla="*/ 451556 h 21600"/>
                <a:gd name="T6" fmla="*/ 1098352 w 21600"/>
                <a:gd name="T7" fmla="*/ 609600 h 21600"/>
                <a:gd name="T8" fmla="*/ 854274 w 21600"/>
                <a:gd name="T9" fmla="*/ 914400 h 21600"/>
                <a:gd name="T10" fmla="*/ 610196 w 21600"/>
                <a:gd name="T11" fmla="*/ 609600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8787"/>
                    <a:pt x="15080" y="6942"/>
                    <a:pt x="13296" y="6011"/>
                  </a:cubicBezTo>
                  <a:lnTo>
                    <a:pt x="15793" y="1223"/>
                  </a:lnTo>
                  <a:cubicBezTo>
                    <a:pt x="19361" y="3084"/>
                    <a:pt x="21599" y="6775"/>
                    <a:pt x="21600" y="10799"/>
                  </a:cubicBezTo>
                  <a:lnTo>
                    <a:pt x="21600" y="10800"/>
                  </a:lnTo>
                  <a:lnTo>
                    <a:pt x="24300" y="10800"/>
                  </a:lnTo>
                  <a:lnTo>
                    <a:pt x="18900" y="16200"/>
                  </a:lnTo>
                  <a:lnTo>
                    <a:pt x="13500" y="10800"/>
                  </a:lnTo>
                  <a:lnTo>
                    <a:pt x="16200" y="10800"/>
                  </a:lnTo>
                  <a:close/>
                </a:path>
              </a:pathLst>
            </a:custGeom>
            <a:solidFill>
              <a:schemeClr val="tx1">
                <a:lumMod val="60000"/>
                <a:lumOff val="40000"/>
              </a:schemeClr>
            </a:solidFill>
            <a:ln>
              <a:solidFill>
                <a:srgbClr val="000000"/>
              </a:solidFill>
              <a:headEnd/>
              <a:tailEnd/>
            </a:ln>
          </p:spPr>
          <p:style>
            <a:lnRef idx="1">
              <a:schemeClr val="accent2"/>
            </a:lnRef>
            <a:fillRef idx="2">
              <a:schemeClr val="accent2"/>
            </a:fillRef>
            <a:effectRef idx="1">
              <a:schemeClr val="accent2"/>
            </a:effectRef>
            <a:fontRef idx="minor">
              <a:schemeClr val="dk1"/>
            </a:fontRef>
          </p:style>
          <p:txBody>
            <a:bodyPr wrap="none" anchor="ctr"/>
            <a:lstStyle/>
            <a:p>
              <a:endParaRPr lang="en-US" sz="750">
                <a:solidFill>
                  <a:srgbClr val="000000"/>
                </a:solidFill>
              </a:endParaRPr>
            </a:p>
          </p:txBody>
        </p:sp>
        <p:sp>
          <p:nvSpPr>
            <p:cNvPr id="51" name="AutoShape 26"/>
            <p:cNvSpPr>
              <a:spLocks noChangeArrowheads="1"/>
            </p:cNvSpPr>
            <p:nvPr/>
          </p:nvSpPr>
          <p:spPr bwMode="auto">
            <a:xfrm rot="20062273">
              <a:off x="4656056" y="2670636"/>
              <a:ext cx="718431" cy="1016588"/>
            </a:xfrm>
            <a:custGeom>
              <a:avLst/>
              <a:gdLst>
                <a:gd name="T0" fmla="*/ 880716 w 21600"/>
                <a:gd name="T1" fmla="*/ 247283 h 21600"/>
                <a:gd name="T2" fmla="*/ 595641 w 21600"/>
                <a:gd name="T3" fmla="*/ 172551 h 21600"/>
                <a:gd name="T4" fmla="*/ 684413 w 21600"/>
                <a:gd name="T5" fmla="*/ 428413 h 21600"/>
                <a:gd name="T6" fmla="*/ 1098352 w 21600"/>
                <a:gd name="T7" fmla="*/ 609600 h 21600"/>
                <a:gd name="T8" fmla="*/ 854274 w 21600"/>
                <a:gd name="T9" fmla="*/ 914400 h 21600"/>
                <a:gd name="T10" fmla="*/ 610196 w 21600"/>
                <a:gd name="T11" fmla="*/ 609600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8428"/>
                    <a:pt x="14652" y="6334"/>
                    <a:pt x="12385" y="5638"/>
                  </a:cubicBezTo>
                  <a:lnTo>
                    <a:pt x="13971" y="476"/>
                  </a:lnTo>
                  <a:cubicBezTo>
                    <a:pt x="18505" y="1868"/>
                    <a:pt x="21599" y="6056"/>
                    <a:pt x="21600" y="10799"/>
                  </a:cubicBezTo>
                  <a:lnTo>
                    <a:pt x="21600" y="10800"/>
                  </a:lnTo>
                  <a:lnTo>
                    <a:pt x="24300" y="10800"/>
                  </a:lnTo>
                  <a:lnTo>
                    <a:pt x="18900" y="16200"/>
                  </a:lnTo>
                  <a:lnTo>
                    <a:pt x="13500" y="10800"/>
                  </a:lnTo>
                  <a:lnTo>
                    <a:pt x="16200" y="10800"/>
                  </a:lnTo>
                  <a:close/>
                </a:path>
              </a:pathLst>
            </a:custGeom>
            <a:solidFill>
              <a:schemeClr val="tx1">
                <a:lumMod val="60000"/>
                <a:lumOff val="40000"/>
              </a:schemeClr>
            </a:solidFill>
            <a:ln>
              <a:solidFill>
                <a:srgbClr val="000000"/>
              </a:solidFill>
              <a:headEnd/>
              <a:tailEnd/>
            </a:ln>
          </p:spPr>
          <p:style>
            <a:lnRef idx="1">
              <a:schemeClr val="accent2"/>
            </a:lnRef>
            <a:fillRef idx="2">
              <a:schemeClr val="accent2"/>
            </a:fillRef>
            <a:effectRef idx="1">
              <a:schemeClr val="accent2"/>
            </a:effectRef>
            <a:fontRef idx="minor">
              <a:schemeClr val="dk1"/>
            </a:fontRef>
          </p:style>
          <p:txBody>
            <a:bodyPr wrap="none" anchor="ctr"/>
            <a:lstStyle/>
            <a:p>
              <a:endParaRPr lang="en-US" sz="750">
                <a:solidFill>
                  <a:srgbClr val="000000"/>
                </a:solidFill>
              </a:endParaRPr>
            </a:p>
          </p:txBody>
        </p:sp>
        <p:sp>
          <p:nvSpPr>
            <p:cNvPr id="52" name="AutoShape 27"/>
            <p:cNvSpPr>
              <a:spLocks noChangeArrowheads="1"/>
            </p:cNvSpPr>
            <p:nvPr/>
          </p:nvSpPr>
          <p:spPr bwMode="auto">
            <a:xfrm rot="4122286">
              <a:off x="4574662" y="4802214"/>
              <a:ext cx="953188" cy="1005985"/>
            </a:xfrm>
            <a:custGeom>
              <a:avLst/>
              <a:gdLst>
                <a:gd name="T0" fmla="*/ 899338 w 21600"/>
                <a:gd name="T1" fmla="*/ 280980 h 21600"/>
                <a:gd name="T2" fmla="*/ 641519 w 21600"/>
                <a:gd name="T3" fmla="*/ 194451 h 21600"/>
                <a:gd name="T4" fmla="*/ 693725 w 21600"/>
                <a:gd name="T5" fmla="*/ 445290 h 21600"/>
                <a:gd name="T6" fmla="*/ 1098352 w 21600"/>
                <a:gd name="T7" fmla="*/ 609600 h 21600"/>
                <a:gd name="T8" fmla="*/ 854274 w 21600"/>
                <a:gd name="T9" fmla="*/ 914400 h 21600"/>
                <a:gd name="T10" fmla="*/ 610196 w 21600"/>
                <a:gd name="T11" fmla="*/ 609600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8693"/>
                    <a:pt x="14975" y="6779"/>
                    <a:pt x="13062" y="5896"/>
                  </a:cubicBezTo>
                  <a:lnTo>
                    <a:pt x="15325" y="993"/>
                  </a:lnTo>
                  <a:cubicBezTo>
                    <a:pt x="19150" y="2758"/>
                    <a:pt x="21599" y="6587"/>
                    <a:pt x="21600" y="10799"/>
                  </a:cubicBezTo>
                  <a:lnTo>
                    <a:pt x="21600" y="10800"/>
                  </a:lnTo>
                  <a:lnTo>
                    <a:pt x="24300" y="10800"/>
                  </a:lnTo>
                  <a:lnTo>
                    <a:pt x="18900" y="16200"/>
                  </a:lnTo>
                  <a:lnTo>
                    <a:pt x="13500" y="10800"/>
                  </a:lnTo>
                  <a:lnTo>
                    <a:pt x="16200" y="10800"/>
                  </a:lnTo>
                  <a:close/>
                </a:path>
              </a:pathLst>
            </a:custGeom>
            <a:solidFill>
              <a:schemeClr val="tx1">
                <a:lumMod val="40000"/>
                <a:lumOff val="60000"/>
              </a:schemeClr>
            </a:solidFill>
            <a:ln>
              <a:solidFill>
                <a:srgbClr val="000000"/>
              </a:solidFill>
              <a:headEnd/>
              <a:tailEnd/>
            </a:ln>
          </p:spPr>
          <p:style>
            <a:lnRef idx="1">
              <a:schemeClr val="accent2"/>
            </a:lnRef>
            <a:fillRef idx="2">
              <a:schemeClr val="accent2"/>
            </a:fillRef>
            <a:effectRef idx="1">
              <a:schemeClr val="accent2"/>
            </a:effectRef>
            <a:fontRef idx="minor">
              <a:schemeClr val="dk1"/>
            </a:fontRef>
          </p:style>
          <p:txBody>
            <a:bodyPr wrap="none" anchor="ctr"/>
            <a:lstStyle/>
            <a:p>
              <a:endParaRPr lang="en-US" sz="750">
                <a:solidFill>
                  <a:srgbClr val="000000"/>
                </a:solidFill>
              </a:endParaRPr>
            </a:p>
          </p:txBody>
        </p:sp>
        <p:sp>
          <p:nvSpPr>
            <p:cNvPr id="54" name="AutoShape 29"/>
            <p:cNvSpPr>
              <a:spLocks noChangeArrowheads="1"/>
            </p:cNvSpPr>
            <p:nvPr/>
          </p:nvSpPr>
          <p:spPr bwMode="auto">
            <a:xfrm rot="9127350">
              <a:off x="2268506" y="4664988"/>
              <a:ext cx="681961" cy="1293636"/>
            </a:xfrm>
            <a:custGeom>
              <a:avLst/>
              <a:gdLst>
                <a:gd name="T0" fmla="*/ 889394 w 21600"/>
                <a:gd name="T1" fmla="*/ 262410 h 21600"/>
                <a:gd name="T2" fmla="*/ 616750 w 21600"/>
                <a:gd name="T3" fmla="*/ 181525 h 21600"/>
                <a:gd name="T4" fmla="*/ 688753 w 21600"/>
                <a:gd name="T5" fmla="*/ 435977 h 21600"/>
                <a:gd name="T6" fmla="*/ 1098352 w 21600"/>
                <a:gd name="T7" fmla="*/ 609600 h 21600"/>
                <a:gd name="T8" fmla="*/ 854274 w 21600"/>
                <a:gd name="T9" fmla="*/ 914400 h 21600"/>
                <a:gd name="T10" fmla="*/ 610196 w 21600"/>
                <a:gd name="T11" fmla="*/ 609600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8549"/>
                    <a:pt x="14804" y="6534"/>
                    <a:pt x="12697" y="5744"/>
                  </a:cubicBezTo>
                  <a:lnTo>
                    <a:pt x="14594" y="688"/>
                  </a:lnTo>
                  <a:cubicBezTo>
                    <a:pt x="18808" y="2269"/>
                    <a:pt x="21599" y="6298"/>
                    <a:pt x="21600" y="10799"/>
                  </a:cubicBezTo>
                  <a:lnTo>
                    <a:pt x="21600" y="10800"/>
                  </a:lnTo>
                  <a:lnTo>
                    <a:pt x="24300" y="10800"/>
                  </a:lnTo>
                  <a:lnTo>
                    <a:pt x="18900" y="16200"/>
                  </a:lnTo>
                  <a:lnTo>
                    <a:pt x="13500" y="10800"/>
                  </a:lnTo>
                  <a:lnTo>
                    <a:pt x="16200" y="10800"/>
                  </a:lnTo>
                  <a:close/>
                </a:path>
              </a:pathLst>
            </a:custGeom>
            <a:solidFill>
              <a:schemeClr val="tx1">
                <a:lumMod val="60000"/>
                <a:lumOff val="40000"/>
              </a:schemeClr>
            </a:solidFill>
            <a:ln>
              <a:solidFill>
                <a:srgbClr val="000000"/>
              </a:solidFill>
              <a:headEnd/>
              <a:tailEnd/>
            </a:ln>
          </p:spPr>
          <p:style>
            <a:lnRef idx="1">
              <a:schemeClr val="accent2"/>
            </a:lnRef>
            <a:fillRef idx="2">
              <a:schemeClr val="accent2"/>
            </a:fillRef>
            <a:effectRef idx="1">
              <a:schemeClr val="accent2"/>
            </a:effectRef>
            <a:fontRef idx="minor">
              <a:schemeClr val="dk1"/>
            </a:fontRef>
          </p:style>
          <p:txBody>
            <a:bodyPr wrap="none" anchor="ctr"/>
            <a:lstStyle/>
            <a:p>
              <a:endParaRPr lang="en-US" sz="750">
                <a:solidFill>
                  <a:srgbClr val="000000"/>
                </a:solidFill>
              </a:endParaRPr>
            </a:p>
          </p:txBody>
        </p:sp>
      </p:grpSp>
    </p:spTree>
    <p:extLst>
      <p:ext uri="{BB962C8B-B14F-4D97-AF65-F5344CB8AC3E}">
        <p14:creationId xmlns:p14="http://schemas.microsoft.com/office/powerpoint/2010/main" val="231585042"/>
      </p:ext>
    </p:extLst>
  </p:cSld>
  <p:clrMapOvr>
    <a:masterClrMapping/>
  </p:clrMapOvr>
  <mc:AlternateContent xmlns:mc="http://schemas.openxmlformats.org/markup-compatibility/2006" xmlns:p14="http://schemas.microsoft.com/office/powerpoint/2010/main">
    <mc:Choice Requires="p14">
      <p:transition spd="slow" p14:dur="3400" advClick="0" advTm="30000">
        <p14:reveal/>
      </p:transition>
    </mc:Choice>
    <mc:Fallback xmlns="">
      <p:transition spd="slow" advClick="0" advTm="30000">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268761"/>
            <a:ext cx="8229600" cy="496244"/>
          </a:xfrm>
        </p:spPr>
        <p:txBody>
          <a:bodyPr/>
          <a:lstStyle/>
          <a:p>
            <a:pPr algn="ctr"/>
            <a:r>
              <a:rPr lang="en-GB" sz="3200" dirty="0" smtClean="0">
                <a:solidFill>
                  <a:srgbClr val="C00000"/>
                </a:solidFill>
              </a:rPr>
              <a:t>What is different from 2011?</a:t>
            </a:r>
            <a:endParaRPr lang="en-GB" sz="3200" dirty="0">
              <a:solidFill>
                <a:srgbClr val="C00000"/>
              </a:solidFill>
            </a:endParaRPr>
          </a:p>
        </p:txBody>
      </p:sp>
      <p:sp>
        <p:nvSpPr>
          <p:cNvPr id="3" name="Content Placeholder 2"/>
          <p:cNvSpPr>
            <a:spLocks noGrp="1"/>
          </p:cNvSpPr>
          <p:nvPr>
            <p:ph idx="1"/>
          </p:nvPr>
        </p:nvSpPr>
        <p:spPr>
          <a:xfrm>
            <a:off x="457200" y="1988841"/>
            <a:ext cx="8229600" cy="4032547"/>
          </a:xfrm>
        </p:spPr>
        <p:txBody>
          <a:bodyPr/>
          <a:lstStyle/>
          <a:p>
            <a:pPr>
              <a:buClrTx/>
            </a:pPr>
            <a:r>
              <a:rPr lang="en-US" sz="2800" i="0" dirty="0">
                <a:latin typeface="Calibri" charset="0"/>
                <a:ea typeface="Calibri" charset="0"/>
                <a:cs typeface="Calibri" charset="0"/>
              </a:rPr>
              <a:t>Indicators are </a:t>
            </a:r>
            <a:r>
              <a:rPr lang="en-US" sz="2800" i="0" dirty="0" smtClean="0">
                <a:latin typeface="Calibri" charset="0"/>
                <a:ea typeface="Calibri" charset="0"/>
                <a:cs typeface="Calibri" charset="0"/>
              </a:rPr>
              <a:t>re-organized &amp; re-numbered </a:t>
            </a:r>
            <a:r>
              <a:rPr lang="en-US" sz="2800" i="0" dirty="0">
                <a:latin typeface="Calibri" charset="0"/>
                <a:ea typeface="Calibri" charset="0"/>
                <a:cs typeface="Calibri" charset="0"/>
              </a:rPr>
              <a:t>under seven pillars </a:t>
            </a:r>
            <a:r>
              <a:rPr lang="en-US" sz="2800" i="0" dirty="0" smtClean="0">
                <a:latin typeface="Calibri" charset="0"/>
                <a:ea typeface="Calibri" charset="0"/>
                <a:cs typeface="Calibri" charset="0"/>
              </a:rPr>
              <a:t>(six ‘critical dimensions’ </a:t>
            </a:r>
            <a:r>
              <a:rPr lang="en-US" sz="2800" i="0" dirty="0">
                <a:latin typeface="Calibri" charset="0"/>
                <a:ea typeface="Calibri" charset="0"/>
                <a:cs typeface="Calibri" charset="0"/>
              </a:rPr>
              <a:t>of 2011 </a:t>
            </a:r>
            <a:r>
              <a:rPr lang="en-US" sz="2800" i="0" dirty="0" smtClean="0">
                <a:latin typeface="Calibri" charset="0"/>
                <a:ea typeface="Calibri" charset="0"/>
                <a:cs typeface="Calibri" charset="0"/>
              </a:rPr>
              <a:t>+ one)</a:t>
            </a:r>
            <a:endParaRPr lang="en-US" sz="2800" i="0" dirty="0">
              <a:latin typeface="Calibri" charset="0"/>
              <a:ea typeface="Calibri" charset="0"/>
              <a:cs typeface="Calibri" charset="0"/>
            </a:endParaRPr>
          </a:p>
          <a:p>
            <a:pPr>
              <a:buClrTx/>
            </a:pPr>
            <a:r>
              <a:rPr lang="en-US" sz="2800" i="0" dirty="0" smtClean="0">
                <a:latin typeface="Calibri" charset="0"/>
                <a:ea typeface="Calibri" charset="0"/>
                <a:cs typeface="Calibri" charset="0"/>
              </a:rPr>
              <a:t>Four new PIs: 11-PIM; 12-PAM; 14-MFF; 15-FS</a:t>
            </a:r>
          </a:p>
          <a:p>
            <a:pPr>
              <a:buClrTx/>
            </a:pPr>
            <a:r>
              <a:rPr lang="en-US" sz="2800" i="0" dirty="0" smtClean="0">
                <a:latin typeface="Calibri" charset="0"/>
                <a:ea typeface="Calibri" charset="0"/>
                <a:cs typeface="Calibri" charset="0"/>
              </a:rPr>
              <a:t>Removal of 3 donor PIs; </a:t>
            </a:r>
          </a:p>
          <a:p>
            <a:pPr>
              <a:buClrTx/>
            </a:pPr>
            <a:r>
              <a:rPr lang="en-US" sz="2800" i="0" dirty="0" smtClean="0">
                <a:latin typeface="Calibri" charset="0"/>
                <a:ea typeface="Calibri" charset="0"/>
                <a:cs typeface="Calibri" charset="0"/>
              </a:rPr>
              <a:t>3 revenue PIs reduced to 2, </a:t>
            </a:r>
            <a:r>
              <a:rPr lang="en-US" sz="2800" i="0" dirty="0" smtClean="0">
                <a:solidFill>
                  <a:srgbClr val="FF0000"/>
                </a:solidFill>
                <a:latin typeface="Calibri" charset="0"/>
                <a:ea typeface="Calibri" charset="0"/>
                <a:cs typeface="Calibri" charset="0"/>
              </a:rPr>
              <a:t>BUT</a:t>
            </a:r>
            <a:r>
              <a:rPr lang="en-US" sz="2800" i="0" dirty="0" smtClean="0">
                <a:latin typeface="Calibri" charset="0"/>
                <a:ea typeface="Calibri" charset="0"/>
                <a:cs typeface="Calibri" charset="0"/>
              </a:rPr>
              <a:t> scope extended</a:t>
            </a:r>
          </a:p>
          <a:p>
            <a:pPr>
              <a:buClrTx/>
            </a:pPr>
            <a:r>
              <a:rPr lang="en-US" sz="2800" i="0" dirty="0" smtClean="0">
                <a:latin typeface="Calibri" charset="0"/>
                <a:ea typeface="Calibri" charset="0"/>
                <a:cs typeface="Calibri" charset="0"/>
              </a:rPr>
              <a:t>Every </a:t>
            </a:r>
            <a:r>
              <a:rPr lang="en-US" sz="2800" i="0" dirty="0">
                <a:latin typeface="Calibri" charset="0"/>
                <a:ea typeface="Calibri" charset="0"/>
                <a:cs typeface="Calibri" charset="0"/>
              </a:rPr>
              <a:t>2011 indicator links to at least one </a:t>
            </a:r>
            <a:r>
              <a:rPr lang="en-US" sz="2800" i="0" dirty="0" smtClean="0">
                <a:latin typeface="Calibri" charset="0"/>
                <a:ea typeface="Calibri" charset="0"/>
                <a:cs typeface="Calibri" charset="0"/>
              </a:rPr>
              <a:t>indicator in ‘Upgrade’ (</a:t>
            </a:r>
            <a:r>
              <a:rPr lang="en-US" sz="2800" i="0" dirty="0">
                <a:latin typeface="Calibri" charset="0"/>
                <a:ea typeface="Calibri" charset="0"/>
                <a:cs typeface="Calibri" charset="0"/>
              </a:rPr>
              <a:t>except donor indicators</a:t>
            </a:r>
            <a:r>
              <a:rPr lang="en-US" sz="2800" i="0" dirty="0" smtClean="0">
                <a:latin typeface="Calibri" charset="0"/>
                <a:ea typeface="Calibri" charset="0"/>
                <a:cs typeface="Calibri" charset="0"/>
              </a:rPr>
              <a:t>)</a:t>
            </a:r>
          </a:p>
          <a:p>
            <a:pPr>
              <a:buClrTx/>
            </a:pPr>
            <a:r>
              <a:rPr lang="en-US" sz="2800" i="0" dirty="0" smtClean="0">
                <a:latin typeface="Calibri" charset="0"/>
                <a:ea typeface="Calibri" charset="0"/>
                <a:cs typeface="Calibri" charset="0"/>
              </a:rPr>
              <a:t>Many new dimensions (</a:t>
            </a:r>
            <a:r>
              <a:rPr lang="en-US" sz="2800" i="0" dirty="0" smtClean="0">
                <a:solidFill>
                  <a:srgbClr val="FF0000"/>
                </a:solidFill>
                <a:latin typeface="Calibri" charset="0"/>
                <a:ea typeface="Calibri" charset="0"/>
                <a:cs typeface="Calibri" charset="0"/>
              </a:rPr>
              <a:t>was 76, now 94!)</a:t>
            </a:r>
          </a:p>
          <a:p>
            <a:pPr>
              <a:buClrTx/>
            </a:pPr>
            <a:r>
              <a:rPr lang="en-US" sz="2800" dirty="0" smtClean="0">
                <a:latin typeface="Calibri" charset="0"/>
                <a:ea typeface="Calibri" charset="0"/>
                <a:cs typeface="Calibri" charset="0"/>
              </a:rPr>
              <a:t>(Scoring &amp; report – see below!)</a:t>
            </a:r>
            <a:r>
              <a:rPr lang="en-US" sz="2800" i="0" dirty="0" smtClean="0">
                <a:latin typeface="Calibri" charset="0"/>
                <a:ea typeface="Calibri" charset="0"/>
                <a:cs typeface="Calibri" charset="0"/>
              </a:rPr>
              <a:t> </a:t>
            </a:r>
            <a:endParaRPr lang="en-US" sz="2800" i="0" dirty="0">
              <a:latin typeface="Calibri" charset="0"/>
              <a:ea typeface="Calibri" charset="0"/>
              <a:cs typeface="Calibri" charset="0"/>
            </a:endParaRPr>
          </a:p>
          <a:p>
            <a:pPr>
              <a:buClrTx/>
            </a:pPr>
            <a:endParaRPr lang="en-US" sz="2800" i="0" dirty="0">
              <a:latin typeface="Calibri" charset="0"/>
              <a:ea typeface="Calibri" charset="0"/>
              <a:cs typeface="Calibri" charset="0"/>
            </a:endParaRPr>
          </a:p>
          <a:p>
            <a:endParaRPr lang="en-GB" dirty="0"/>
          </a:p>
        </p:txBody>
      </p:sp>
      <p:sp>
        <p:nvSpPr>
          <p:cNvPr id="4" name="Slide Number Placeholder 3"/>
          <p:cNvSpPr>
            <a:spLocks noGrp="1"/>
          </p:cNvSpPr>
          <p:nvPr>
            <p:ph type="sldNum" sz="quarter" idx="12"/>
          </p:nvPr>
        </p:nvSpPr>
        <p:spPr/>
        <p:txBody>
          <a:bodyPr/>
          <a:lstStyle/>
          <a:p>
            <a:fld id="{C42CCB23-6283-3C4D-84D0-A9036D2BFA4F}" type="slidenum">
              <a:rPr lang="en-GB" altLang="en-US" smtClean="0"/>
              <a:pPr/>
              <a:t>32</a:t>
            </a:fld>
            <a:endParaRPr lang="en-GB" altLang="en-US"/>
          </a:p>
        </p:txBody>
      </p:sp>
    </p:spTree>
    <p:extLst>
      <p:ext uri="{BB962C8B-B14F-4D97-AF65-F5344CB8AC3E}">
        <p14:creationId xmlns:p14="http://schemas.microsoft.com/office/powerpoint/2010/main" val="13915166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 y="1196752"/>
            <a:ext cx="9144000" cy="577494"/>
          </a:xfrm>
        </p:spPr>
        <p:txBody>
          <a:bodyPr/>
          <a:lstStyle/>
          <a:p>
            <a:pPr algn="ctr"/>
            <a:r>
              <a:rPr lang="en-US" sz="2800" dirty="0">
                <a:solidFill>
                  <a:srgbClr val="C00000"/>
                </a:solidFill>
              </a:rPr>
              <a:t>Links between 2011 </a:t>
            </a:r>
            <a:r>
              <a:rPr lang="en-US" sz="2800" dirty="0" smtClean="0">
                <a:solidFill>
                  <a:srgbClr val="C00000"/>
                </a:solidFill>
              </a:rPr>
              <a:t>&amp; upgraded indicators</a:t>
            </a:r>
            <a:endParaRPr lang="en-US" sz="2800" dirty="0">
              <a:solidFill>
                <a:srgbClr val="C00000"/>
              </a:solidFill>
            </a:endParaRPr>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611561" y="1916832"/>
            <a:ext cx="7776864" cy="4392488"/>
          </a:xfrm>
          <a:prstGeom prst="rect">
            <a:avLst/>
          </a:prstGeom>
        </p:spPr>
      </p:pic>
    </p:spTree>
    <p:extLst>
      <p:ext uri="{BB962C8B-B14F-4D97-AF65-F5344CB8AC3E}">
        <p14:creationId xmlns:p14="http://schemas.microsoft.com/office/powerpoint/2010/main" val="59262023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1" name="Rectangle 3"/>
          <p:cNvSpPr>
            <a:spLocks noChangeArrowheads="1"/>
          </p:cNvSpPr>
          <p:nvPr/>
        </p:nvSpPr>
        <p:spPr bwMode="auto">
          <a:xfrm>
            <a:off x="0" y="908720"/>
            <a:ext cx="9036496" cy="1008112"/>
          </a:xfrm>
          <a:prstGeom prst="rect">
            <a:avLst/>
          </a:prstGeom>
          <a:noFill/>
          <a:ln w="9525">
            <a:noFill/>
            <a:miter lim="800000"/>
            <a:headEnd/>
            <a:tailEnd/>
          </a:ln>
          <a:effectLst/>
        </p:spPr>
        <p:txBody>
          <a:bodyPr anchor="ctr"/>
          <a:lstStyle/>
          <a:p>
            <a:pPr marL="838200" indent="-838200" algn="ctr" eaLnBrk="0" hangingPunct="0">
              <a:lnSpc>
                <a:spcPct val="90000"/>
              </a:lnSpc>
            </a:pPr>
            <a:r>
              <a:rPr lang="en-US" sz="3200" b="1" dirty="0" smtClean="0">
                <a:solidFill>
                  <a:srgbClr val="C00000"/>
                </a:solidFill>
                <a:latin typeface="+mj-lt"/>
                <a:ea typeface="+mj-ea"/>
                <a:cs typeface="+mj-cs"/>
              </a:rPr>
              <a:t>Interconnection of PIs – EG: Coverage of Internal Control</a:t>
            </a:r>
            <a:endParaRPr lang="en-US" sz="3200" b="1" dirty="0">
              <a:solidFill>
                <a:srgbClr val="C00000"/>
              </a:solidFill>
              <a:latin typeface="+mj-lt"/>
              <a:ea typeface="+mj-ea"/>
              <a:cs typeface="+mj-cs"/>
            </a:endParaRPr>
          </a:p>
        </p:txBody>
      </p:sp>
      <p:sp>
        <p:nvSpPr>
          <p:cNvPr id="360454" name="Rectangle 6"/>
          <p:cNvSpPr>
            <a:spLocks noChangeArrowheads="1"/>
          </p:cNvSpPr>
          <p:nvPr/>
        </p:nvSpPr>
        <p:spPr bwMode="auto">
          <a:xfrm>
            <a:off x="251520" y="1700808"/>
            <a:ext cx="8496944" cy="4824536"/>
          </a:xfrm>
          <a:prstGeom prst="rect">
            <a:avLst/>
          </a:prstGeom>
          <a:noFill/>
          <a:ln w="9525">
            <a:noFill/>
            <a:miter lim="800000"/>
            <a:headEnd/>
            <a:tailEnd/>
          </a:ln>
          <a:effectLst/>
        </p:spPr>
        <p:txBody>
          <a:bodyPr/>
          <a:lstStyle/>
          <a:p>
            <a:pPr indent="-347472">
              <a:lnSpc>
                <a:spcPct val="90000"/>
              </a:lnSpc>
              <a:spcBef>
                <a:spcPts val="600"/>
              </a:spcBef>
              <a:buSzPct val="100000"/>
            </a:pPr>
            <a:r>
              <a:rPr lang="en-US" sz="2800" dirty="0">
                <a:latin typeface="Calibri" pitchFamily="34" charset="0"/>
              </a:rPr>
              <a:t>Often inadequately </a:t>
            </a:r>
            <a:r>
              <a:rPr lang="en-US" sz="2800" dirty="0" smtClean="0">
                <a:latin typeface="Calibri" pitchFamily="34" charset="0"/>
              </a:rPr>
              <a:t>covered, despite importance for:</a:t>
            </a:r>
          </a:p>
          <a:p>
            <a:pPr lvl="1" indent="-457200">
              <a:lnSpc>
                <a:spcPct val="90000"/>
              </a:lnSpc>
              <a:spcBef>
                <a:spcPts val="600"/>
              </a:spcBef>
              <a:buSzPct val="100000"/>
              <a:buFont typeface="Arial" charset="0"/>
              <a:buChar char="•"/>
            </a:pPr>
            <a:r>
              <a:rPr lang="en-US" sz="2400" dirty="0" smtClean="0">
                <a:latin typeface="Calibri" pitchFamily="34" charset="0"/>
              </a:rPr>
              <a:t>countries; to increase efficiency of expenditure &amp; improve service delivery</a:t>
            </a:r>
          </a:p>
          <a:p>
            <a:pPr lvl="1" indent="-457200">
              <a:lnSpc>
                <a:spcPct val="90000"/>
              </a:lnSpc>
              <a:spcBef>
                <a:spcPts val="600"/>
              </a:spcBef>
              <a:buSzPct val="100000"/>
              <a:buFont typeface="Arial" charset="0"/>
              <a:buChar char="•"/>
            </a:pPr>
            <a:r>
              <a:rPr lang="en-US" sz="2400" dirty="0" smtClean="0">
                <a:latin typeface="Calibri" pitchFamily="34" charset="0"/>
              </a:rPr>
              <a:t>donors; </a:t>
            </a:r>
            <a:r>
              <a:rPr lang="en-US" sz="2400" dirty="0">
                <a:latin typeface="Calibri" pitchFamily="34" charset="0"/>
              </a:rPr>
              <a:t>to help manage risk of misuse of funds </a:t>
            </a:r>
            <a:r>
              <a:rPr lang="en-US" sz="2400" dirty="0" smtClean="0">
                <a:latin typeface="Calibri" pitchFamily="34" charset="0"/>
              </a:rPr>
              <a:t>&amp; to </a:t>
            </a:r>
            <a:r>
              <a:rPr lang="en-US" sz="2400" dirty="0">
                <a:latin typeface="Calibri" pitchFamily="34" charset="0"/>
              </a:rPr>
              <a:t>achieve development </a:t>
            </a:r>
            <a:r>
              <a:rPr lang="en-US" sz="2400" dirty="0" smtClean="0">
                <a:latin typeface="Calibri" pitchFamily="34" charset="0"/>
              </a:rPr>
              <a:t>objectives</a:t>
            </a:r>
          </a:p>
          <a:p>
            <a:pPr marL="0" lvl="1">
              <a:lnSpc>
                <a:spcPct val="90000"/>
              </a:lnSpc>
              <a:spcBef>
                <a:spcPts val="600"/>
              </a:spcBef>
              <a:buSzPct val="100000"/>
            </a:pPr>
            <a:r>
              <a:rPr lang="en-US" sz="2800" b="1" dirty="0">
                <a:solidFill>
                  <a:srgbClr val="FF0000"/>
                </a:solidFill>
                <a:latin typeface="Calibri" pitchFamily="34" charset="0"/>
              </a:rPr>
              <a:t>Dedicated indicator </a:t>
            </a:r>
            <a:r>
              <a:rPr lang="en-US" sz="2800" b="1" dirty="0" smtClean="0">
                <a:latin typeface="Calibri" pitchFamily="34" charset="0"/>
              </a:rPr>
              <a:t>PI-20 </a:t>
            </a:r>
            <a:r>
              <a:rPr lang="en-US" sz="2800" b="1" dirty="0">
                <a:latin typeface="Calibri" pitchFamily="34" charset="0"/>
              </a:rPr>
              <a:t>focuses on unique aspects of </a:t>
            </a:r>
            <a:r>
              <a:rPr lang="en-US" sz="2800" b="1" dirty="0" smtClean="0">
                <a:latin typeface="Calibri" pitchFamily="34" charset="0"/>
              </a:rPr>
              <a:t>internal control </a:t>
            </a:r>
            <a:r>
              <a:rPr lang="en-US" sz="2800" b="1" dirty="0" smtClean="0">
                <a:solidFill>
                  <a:srgbClr val="FF0000"/>
                </a:solidFill>
                <a:latin typeface="Calibri" pitchFamily="34" charset="0"/>
              </a:rPr>
              <a:t>not</a:t>
            </a:r>
            <a:r>
              <a:rPr lang="en-US" sz="2800" b="1" dirty="0" smtClean="0">
                <a:solidFill>
                  <a:srgbClr val="353B55"/>
                </a:solidFill>
                <a:latin typeface="Calibri" pitchFamily="34" charset="0"/>
              </a:rPr>
              <a:t> </a:t>
            </a:r>
            <a:r>
              <a:rPr lang="en-US" sz="2800" b="1" dirty="0">
                <a:latin typeface="Calibri" pitchFamily="34" charset="0"/>
              </a:rPr>
              <a:t>captured in other indicators, </a:t>
            </a:r>
            <a:r>
              <a:rPr lang="en-US" sz="2800" b="1" dirty="0" err="1">
                <a:latin typeface="Calibri" pitchFamily="34" charset="0"/>
              </a:rPr>
              <a:t>ie</a:t>
            </a:r>
            <a:r>
              <a:rPr lang="en-US" sz="2800" b="1" dirty="0">
                <a:latin typeface="Calibri" pitchFamily="34" charset="0"/>
              </a:rPr>
              <a:t>: </a:t>
            </a:r>
            <a:endParaRPr lang="en-US" sz="2800" b="1" dirty="0" smtClean="0">
              <a:latin typeface="Calibri" pitchFamily="34" charset="0"/>
            </a:endParaRPr>
          </a:p>
          <a:p>
            <a:r>
              <a:rPr lang="en-US" sz="2400" dirty="0">
                <a:latin typeface="Calibri" charset="0"/>
                <a:ea typeface="Calibri" charset="0"/>
                <a:cs typeface="Calibri" charset="0"/>
              </a:rPr>
              <a:t>25.1. Segregation of duties</a:t>
            </a:r>
          </a:p>
          <a:p>
            <a:r>
              <a:rPr lang="en-US" sz="2400" dirty="0">
                <a:latin typeface="Calibri" charset="0"/>
                <a:ea typeface="Calibri" charset="0"/>
                <a:cs typeface="Calibri" charset="0"/>
              </a:rPr>
              <a:t>25.2. Effectiveness of expenditure commitment controls</a:t>
            </a:r>
          </a:p>
          <a:p>
            <a:r>
              <a:rPr lang="en-US" sz="2400" dirty="0">
                <a:latin typeface="Calibri" charset="0"/>
                <a:ea typeface="Calibri" charset="0"/>
                <a:cs typeface="Calibri" charset="0"/>
              </a:rPr>
              <a:t>25.3. Compliance with payment rules and procedures </a:t>
            </a:r>
          </a:p>
          <a:p>
            <a:pPr marL="0" lvl="1">
              <a:lnSpc>
                <a:spcPct val="90000"/>
              </a:lnSpc>
              <a:spcBef>
                <a:spcPts val="600"/>
              </a:spcBef>
              <a:buSzPct val="100000"/>
            </a:pPr>
            <a:r>
              <a:rPr lang="en-US" sz="2800" b="1" dirty="0">
                <a:solidFill>
                  <a:srgbClr val="FF0000"/>
                </a:solidFill>
                <a:latin typeface="Calibri" pitchFamily="34" charset="0"/>
              </a:rPr>
              <a:t>Other indicators </a:t>
            </a:r>
            <a:r>
              <a:rPr lang="en-US" sz="2800" b="1" dirty="0">
                <a:latin typeface="Calibri" pitchFamily="34" charset="0"/>
              </a:rPr>
              <a:t>capture</a:t>
            </a:r>
            <a:r>
              <a:rPr lang="en-US" sz="2800" b="1" dirty="0">
                <a:solidFill>
                  <a:srgbClr val="353B55"/>
                </a:solidFill>
                <a:latin typeface="Calibri" pitchFamily="34" charset="0"/>
              </a:rPr>
              <a:t> </a:t>
            </a:r>
            <a:r>
              <a:rPr lang="en-US" sz="2800" b="1" dirty="0">
                <a:solidFill>
                  <a:srgbClr val="FF0000"/>
                </a:solidFill>
                <a:latin typeface="Calibri" pitchFamily="34" charset="0"/>
              </a:rPr>
              <a:t>aspects</a:t>
            </a:r>
            <a:r>
              <a:rPr lang="en-US" sz="2800" b="1" dirty="0">
                <a:solidFill>
                  <a:srgbClr val="353B55"/>
                </a:solidFill>
                <a:latin typeface="Calibri" pitchFamily="34" charset="0"/>
              </a:rPr>
              <a:t> </a:t>
            </a:r>
            <a:r>
              <a:rPr lang="en-US" sz="2800" b="1" dirty="0">
                <a:latin typeface="Calibri" pitchFamily="34" charset="0"/>
              </a:rPr>
              <a:t>of </a:t>
            </a:r>
            <a:r>
              <a:rPr lang="en-US" sz="2800" b="1" dirty="0" smtClean="0">
                <a:latin typeface="Calibri" pitchFamily="34" charset="0"/>
              </a:rPr>
              <a:t>Internal control (but no ‘double jeopardy’!), &amp; report section 4.2 &amp; Annex 2</a:t>
            </a:r>
            <a:endParaRPr lang="en-US" sz="2800" dirty="0">
              <a:latin typeface="Calibri" pitchFamily="34" charset="0"/>
            </a:endParaRPr>
          </a:p>
          <a:p>
            <a:pPr marL="0" lvl="1">
              <a:lnSpc>
                <a:spcPct val="90000"/>
              </a:lnSpc>
              <a:spcBef>
                <a:spcPts val="600"/>
              </a:spcBef>
              <a:buSzPct val="100000"/>
            </a:pPr>
            <a:endParaRPr lang="en-US" sz="2800" b="1" dirty="0">
              <a:latin typeface="Calibri" pitchFamily="34" charset="0"/>
            </a:endParaRPr>
          </a:p>
          <a:p>
            <a:pPr lvl="1" indent="-457200">
              <a:lnSpc>
                <a:spcPct val="90000"/>
              </a:lnSpc>
              <a:spcBef>
                <a:spcPts val="600"/>
              </a:spcBef>
              <a:buSzPct val="100000"/>
              <a:buFont typeface="Arial" charset="0"/>
              <a:buChar char="•"/>
            </a:pPr>
            <a:endParaRPr lang="en-US" sz="2800" dirty="0">
              <a:latin typeface="Calibri" pitchFamily="34" charset="0"/>
            </a:endParaRPr>
          </a:p>
          <a:p>
            <a:pPr marL="865188" lvl="1" indent="-285750">
              <a:spcBef>
                <a:spcPct val="20000"/>
              </a:spcBef>
              <a:buSzPct val="75000"/>
              <a:buFontTx/>
              <a:buChar char="–"/>
            </a:pPr>
            <a:endParaRPr lang="en-US" sz="2300" b="1" dirty="0">
              <a:solidFill>
                <a:srgbClr val="353B55"/>
              </a:solidFill>
            </a:endParaRPr>
          </a:p>
          <a:p>
            <a:pPr marL="465138" indent="-465138">
              <a:spcBef>
                <a:spcPct val="20000"/>
              </a:spcBef>
              <a:buSzPct val="75000"/>
              <a:buFont typeface="Wingdings" pitchFamily="2" charset="2"/>
              <a:buChar char="l"/>
            </a:pPr>
            <a:endParaRPr lang="en-US" sz="2700" dirty="0"/>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2C66BDAD-D6A9-413B-9B0B-EFA62608BEF3}" type="slidenum">
              <a:rPr lang="en-US" smtClean="0"/>
              <a:pPr/>
              <a:t>34</a:t>
            </a:fld>
            <a:endParaRPr lang="en-US"/>
          </a:p>
        </p:txBody>
      </p:sp>
    </p:spTree>
    <p:extLst>
      <p:ext uri="{BB962C8B-B14F-4D97-AF65-F5344CB8AC3E}">
        <p14:creationId xmlns:p14="http://schemas.microsoft.com/office/powerpoint/2010/main" val="11235887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Content</a:t>
            </a:r>
            <a:endParaRPr lang="en-US" dirty="0">
              <a:solidFill>
                <a:srgbClr val="FF0000"/>
              </a:solidFill>
            </a:endParaRPr>
          </a:p>
        </p:txBody>
      </p:sp>
      <p:sp>
        <p:nvSpPr>
          <p:cNvPr id="3" name="Content Placeholder 2"/>
          <p:cNvSpPr>
            <a:spLocks noGrp="1"/>
          </p:cNvSpPr>
          <p:nvPr>
            <p:ph idx="1"/>
          </p:nvPr>
        </p:nvSpPr>
        <p:spPr/>
        <p:txBody>
          <a:bodyPr>
            <a:noAutofit/>
          </a:bodyPr>
          <a:lstStyle/>
          <a:p>
            <a:r>
              <a:rPr lang="en-US" sz="2800" b="0" dirty="0" smtClean="0">
                <a:solidFill>
                  <a:schemeClr val="bg1">
                    <a:lumMod val="75000"/>
                  </a:schemeClr>
                </a:solidFill>
              </a:rPr>
              <a:t>The PEFA Framework</a:t>
            </a:r>
          </a:p>
          <a:p>
            <a:endParaRPr lang="en-US" sz="2800" dirty="0" smtClean="0"/>
          </a:p>
          <a:p>
            <a:r>
              <a:rPr lang="en-US" sz="2800" b="0" dirty="0" smtClean="0">
                <a:solidFill>
                  <a:schemeClr val="bg1">
                    <a:lumMod val="75000"/>
                  </a:schemeClr>
                </a:solidFill>
              </a:rPr>
              <a:t>The high-level Indicator Set</a:t>
            </a:r>
          </a:p>
          <a:p>
            <a:pPr>
              <a:buNone/>
            </a:pPr>
            <a:endParaRPr lang="en-US" sz="2800" b="0" dirty="0" smtClean="0">
              <a:solidFill>
                <a:srgbClr val="C00000"/>
              </a:solidFill>
            </a:endParaRPr>
          </a:p>
          <a:p>
            <a:r>
              <a:rPr lang="en-US" sz="2800" b="1" dirty="0" smtClean="0">
                <a:solidFill>
                  <a:srgbClr val="C00000"/>
                </a:solidFill>
              </a:rPr>
              <a:t>Scoring Methodology</a:t>
            </a:r>
          </a:p>
          <a:p>
            <a:endParaRPr lang="en-US" sz="2800" b="0" dirty="0" smtClean="0">
              <a:solidFill>
                <a:schemeClr val="bg1">
                  <a:lumMod val="75000"/>
                </a:schemeClr>
              </a:solidFill>
            </a:endParaRPr>
          </a:p>
          <a:p>
            <a:r>
              <a:rPr lang="en-US" sz="2800" b="0" dirty="0" smtClean="0">
                <a:solidFill>
                  <a:schemeClr val="bg1">
                    <a:lumMod val="75000"/>
                  </a:schemeClr>
                </a:solidFill>
              </a:rPr>
              <a:t>The PFM Performance Report</a:t>
            </a: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35</a:t>
            </a:fld>
            <a:endParaRPr lang="en-US"/>
          </a:p>
        </p:txBody>
      </p:sp>
    </p:spTree>
    <p:extLst>
      <p:ext uri="{BB962C8B-B14F-4D97-AF65-F5344CB8AC3E}">
        <p14:creationId xmlns:p14="http://schemas.microsoft.com/office/powerpoint/2010/main" val="145195852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3" name="Rectangle 3"/>
          <p:cNvSpPr>
            <a:spLocks noChangeArrowheads="1"/>
          </p:cNvSpPr>
          <p:nvPr/>
        </p:nvSpPr>
        <p:spPr bwMode="auto">
          <a:xfrm>
            <a:off x="611560" y="1305281"/>
            <a:ext cx="7694240" cy="498598"/>
          </a:xfrm>
          <a:prstGeom prst="rect">
            <a:avLst/>
          </a:prstGeom>
          <a:noFill/>
          <a:ln w="12700">
            <a:noFill/>
            <a:miter lim="800000"/>
            <a:headEnd/>
            <a:tailEnd/>
          </a:ln>
          <a:effectLst/>
        </p:spPr>
        <p:txBody>
          <a:bodyPr wrap="square" lIns="0" tIns="0" rIns="0" bIns="0" anchor="ctr">
            <a:spAutoFit/>
          </a:bodyPr>
          <a:lstStyle/>
          <a:p>
            <a:pPr algn="ctr" eaLnBrk="0" hangingPunct="0">
              <a:lnSpc>
                <a:spcPct val="90000"/>
              </a:lnSpc>
              <a:tabLst>
                <a:tab pos="7600950" algn="r"/>
              </a:tabLst>
            </a:pPr>
            <a:r>
              <a:rPr lang="en-US" sz="3200" b="1" dirty="0" smtClean="0">
                <a:solidFill>
                  <a:srgbClr val="C00000"/>
                </a:solidFill>
                <a:latin typeface="+mj-lt"/>
                <a:ea typeface="+mj-ea"/>
                <a:cs typeface="+mj-cs"/>
              </a:rPr>
              <a:t>Calibration</a:t>
            </a:r>
            <a:r>
              <a:rPr lang="en-US" sz="3600" b="1" dirty="0" smtClean="0">
                <a:solidFill>
                  <a:srgbClr val="C00000"/>
                </a:solidFill>
                <a:latin typeface="+mj-lt"/>
                <a:ea typeface="+mj-ea"/>
                <a:cs typeface="+mj-cs"/>
              </a:rPr>
              <a:t> &amp; scoring</a:t>
            </a:r>
            <a:endParaRPr lang="en-US" sz="3600" b="1" dirty="0">
              <a:solidFill>
                <a:srgbClr val="C00000"/>
              </a:solidFill>
              <a:latin typeface="+mj-lt"/>
              <a:ea typeface="+mj-ea"/>
              <a:cs typeface="+mj-cs"/>
            </a:endParaRPr>
          </a:p>
        </p:txBody>
      </p:sp>
      <p:sp>
        <p:nvSpPr>
          <p:cNvPr id="261132" name="Rectangle 12"/>
          <p:cNvSpPr>
            <a:spLocks noChangeArrowheads="1"/>
          </p:cNvSpPr>
          <p:nvPr/>
        </p:nvSpPr>
        <p:spPr bwMode="auto">
          <a:xfrm>
            <a:off x="251520" y="2060848"/>
            <a:ext cx="8892480" cy="4464496"/>
          </a:xfrm>
          <a:prstGeom prst="rect">
            <a:avLst/>
          </a:prstGeom>
          <a:noFill/>
          <a:ln w="9525">
            <a:noFill/>
            <a:miter lim="800000"/>
            <a:headEnd/>
            <a:tailEnd/>
          </a:ln>
          <a:effectLst/>
        </p:spPr>
        <p:txBody>
          <a:bodyPr/>
          <a:lstStyle/>
          <a:p>
            <a:pPr marL="347472" indent="-347472">
              <a:lnSpc>
                <a:spcPct val="90000"/>
              </a:lnSpc>
              <a:spcBef>
                <a:spcPts val="600"/>
              </a:spcBef>
              <a:spcAft>
                <a:spcPts val="0"/>
              </a:spcAft>
              <a:buSzPct val="75000"/>
              <a:buFont typeface="Wingdings" pitchFamily="2" charset="2"/>
              <a:buNone/>
            </a:pPr>
            <a:r>
              <a:rPr lang="en-US" sz="3200" b="1" dirty="0">
                <a:latin typeface="Calibri" pitchFamily="34" charset="0"/>
              </a:rPr>
              <a:t>Calibrated </a:t>
            </a:r>
            <a:r>
              <a:rPr lang="en-US" sz="3200" b="1" dirty="0" smtClean="0">
                <a:latin typeface="Calibri" pitchFamily="34" charset="0"/>
              </a:rPr>
              <a:t>on 4 </a:t>
            </a:r>
            <a:r>
              <a:rPr lang="en-US" sz="3200" b="1" dirty="0">
                <a:latin typeface="Calibri" pitchFamily="34" charset="0"/>
              </a:rPr>
              <a:t>Point Cardinal Scale (A, B, C, D</a:t>
            </a:r>
            <a:r>
              <a:rPr lang="en-US" sz="3200" b="1" dirty="0" smtClean="0">
                <a:latin typeface="Calibri" pitchFamily="34" charset="0"/>
              </a:rPr>
              <a:t>)</a:t>
            </a:r>
          </a:p>
          <a:p>
            <a:pPr marL="347472" indent="-347472">
              <a:lnSpc>
                <a:spcPct val="90000"/>
              </a:lnSpc>
              <a:spcBef>
                <a:spcPts val="600"/>
              </a:spcBef>
              <a:spcAft>
                <a:spcPts val="0"/>
              </a:spcAft>
              <a:buSzPct val="75000"/>
              <a:buFont typeface="Wingdings" pitchFamily="2" charset="2"/>
              <a:buNone/>
            </a:pPr>
            <a:endParaRPr lang="en-US" sz="2800" b="1" dirty="0">
              <a:latin typeface="Calibri" pitchFamily="34" charset="0"/>
            </a:endParaRPr>
          </a:p>
          <a:p>
            <a:pPr marL="347472" indent="-347472">
              <a:spcBef>
                <a:spcPts val="600"/>
              </a:spcBef>
              <a:spcAft>
                <a:spcPts val="0"/>
              </a:spcAft>
              <a:buClr>
                <a:srgbClr val="353B55"/>
              </a:buClr>
              <a:buSzPct val="100000"/>
              <a:buFont typeface="Arial" pitchFamily="34" charset="0"/>
              <a:buChar char="•"/>
            </a:pPr>
            <a:r>
              <a:rPr lang="en-US" sz="2800" b="1" dirty="0" smtClean="0">
                <a:solidFill>
                  <a:srgbClr val="FF0000"/>
                </a:solidFill>
                <a:latin typeface="Calibri" pitchFamily="34" charset="0"/>
              </a:rPr>
              <a:t>Evidence-based</a:t>
            </a:r>
            <a:r>
              <a:rPr lang="en-US" sz="2800" dirty="0" smtClean="0">
                <a:solidFill>
                  <a:srgbClr val="FF0000"/>
                </a:solidFill>
                <a:latin typeface="Calibri" pitchFamily="34" charset="0"/>
              </a:rPr>
              <a:t> </a:t>
            </a:r>
            <a:r>
              <a:rPr lang="en-US" sz="2800" dirty="0" smtClean="0">
                <a:latin typeface="Calibri" pitchFamily="34" charset="0"/>
              </a:rPr>
              <a:t>– use ‘Guidance’ issued by Secretariat</a:t>
            </a:r>
          </a:p>
          <a:p>
            <a:pPr marL="347472" indent="-347472">
              <a:spcBef>
                <a:spcPts val="600"/>
              </a:spcBef>
              <a:spcAft>
                <a:spcPts val="0"/>
              </a:spcAft>
              <a:buClr>
                <a:srgbClr val="353B55"/>
              </a:buClr>
              <a:buSzPct val="100000"/>
              <a:buFont typeface="Arial" pitchFamily="34" charset="0"/>
              <a:buChar char="•"/>
            </a:pPr>
            <a:r>
              <a:rPr lang="en-US" sz="2800" dirty="0" smtClean="0">
                <a:latin typeface="Calibri" pitchFamily="34" charset="0"/>
              </a:rPr>
              <a:t>Do </a:t>
            </a:r>
            <a:r>
              <a:rPr lang="en-US" sz="2800" b="1" dirty="0">
                <a:solidFill>
                  <a:srgbClr val="FF0000"/>
                </a:solidFill>
                <a:latin typeface="Calibri" pitchFamily="34" charset="0"/>
              </a:rPr>
              <a:t>not</a:t>
            </a:r>
            <a:r>
              <a:rPr lang="en-US" sz="2800" dirty="0">
                <a:solidFill>
                  <a:srgbClr val="FF0000"/>
                </a:solidFill>
                <a:latin typeface="Calibri" pitchFamily="34" charset="0"/>
              </a:rPr>
              <a:t> </a:t>
            </a:r>
            <a:r>
              <a:rPr lang="en-US" sz="2800" dirty="0">
                <a:latin typeface="Calibri" pitchFamily="34" charset="0"/>
              </a:rPr>
              <a:t>score above </a:t>
            </a:r>
            <a:r>
              <a:rPr lang="en-US" sz="2800" b="1" dirty="0">
                <a:latin typeface="Calibri" pitchFamily="34" charset="0"/>
              </a:rPr>
              <a:t>‘D’ </a:t>
            </a:r>
            <a:r>
              <a:rPr lang="en-US" sz="2800" dirty="0">
                <a:latin typeface="Calibri" pitchFamily="34" charset="0"/>
              </a:rPr>
              <a:t>if evidence is </a:t>
            </a:r>
            <a:r>
              <a:rPr lang="en-US" sz="2800" dirty="0" smtClean="0">
                <a:latin typeface="Calibri" pitchFamily="34" charset="0"/>
              </a:rPr>
              <a:t>insufficient </a:t>
            </a:r>
          </a:p>
          <a:p>
            <a:pPr marL="347472" indent="-347472">
              <a:spcBef>
                <a:spcPts val="600"/>
              </a:spcBef>
              <a:spcAft>
                <a:spcPts val="0"/>
              </a:spcAft>
              <a:buClr>
                <a:srgbClr val="353B55"/>
              </a:buClr>
              <a:buSzPct val="100000"/>
              <a:buFont typeface="Arial" pitchFamily="34" charset="0"/>
              <a:buChar char="•"/>
            </a:pPr>
            <a:r>
              <a:rPr lang="en-US" sz="2800" dirty="0" smtClean="0">
                <a:latin typeface="Calibri" pitchFamily="34" charset="0"/>
              </a:rPr>
              <a:t>Use of </a:t>
            </a:r>
            <a:r>
              <a:rPr lang="en-US" sz="2800" b="1" dirty="0" smtClean="0">
                <a:latin typeface="Calibri" pitchFamily="34" charset="0"/>
              </a:rPr>
              <a:t>‘D*’</a:t>
            </a:r>
            <a:r>
              <a:rPr lang="en-US" sz="2800" dirty="0" smtClean="0">
                <a:latin typeface="Calibri" pitchFamily="34" charset="0"/>
              </a:rPr>
              <a:t>, </a:t>
            </a:r>
            <a:r>
              <a:rPr lang="en-US" sz="2800" dirty="0" smtClean="0">
                <a:solidFill>
                  <a:srgbClr val="FF0000"/>
                </a:solidFill>
                <a:latin typeface="Calibri" pitchFamily="34" charset="0"/>
              </a:rPr>
              <a:t>only</a:t>
            </a:r>
            <a:r>
              <a:rPr lang="en-US" sz="2800" dirty="0" smtClean="0">
                <a:latin typeface="Calibri" pitchFamily="34" charset="0"/>
              </a:rPr>
              <a:t> at dimension level</a:t>
            </a:r>
            <a:endParaRPr lang="en-US" sz="2800" dirty="0">
              <a:latin typeface="Calibri" pitchFamily="34" charset="0"/>
            </a:endParaRPr>
          </a:p>
          <a:p>
            <a:pPr marL="347472" indent="-347472">
              <a:spcBef>
                <a:spcPts val="600"/>
              </a:spcBef>
              <a:spcAft>
                <a:spcPts val="0"/>
              </a:spcAft>
              <a:buClr>
                <a:srgbClr val="353B55"/>
              </a:buClr>
              <a:buSzPct val="100000"/>
              <a:buFont typeface="Arial" pitchFamily="34" charset="0"/>
              <a:buChar char="•"/>
            </a:pPr>
            <a:r>
              <a:rPr lang="en-US" sz="2800" b="1" dirty="0" smtClean="0">
                <a:latin typeface="Calibri" pitchFamily="34" charset="0"/>
              </a:rPr>
              <a:t>‘A’ </a:t>
            </a:r>
            <a:r>
              <a:rPr lang="en-US" sz="2800" dirty="0" smtClean="0">
                <a:latin typeface="Calibri" pitchFamily="34" charset="0"/>
              </a:rPr>
              <a:t>reflects </a:t>
            </a:r>
            <a:r>
              <a:rPr lang="en-US" sz="2800" dirty="0">
                <a:latin typeface="Calibri" pitchFamily="34" charset="0"/>
              </a:rPr>
              <a:t>internationally accepted </a:t>
            </a:r>
            <a:r>
              <a:rPr lang="en-US" sz="2800" b="1" dirty="0">
                <a:latin typeface="Calibri" pitchFamily="34" charset="0"/>
              </a:rPr>
              <a:t>‘</a:t>
            </a:r>
            <a:r>
              <a:rPr lang="en-US" sz="2800" b="1" dirty="0">
                <a:solidFill>
                  <a:srgbClr val="FF0000"/>
                </a:solidFill>
                <a:latin typeface="Calibri" pitchFamily="34" charset="0"/>
              </a:rPr>
              <a:t>good</a:t>
            </a:r>
            <a:r>
              <a:rPr lang="en-US" sz="2800" b="1" dirty="0">
                <a:latin typeface="Calibri" pitchFamily="34" charset="0"/>
              </a:rPr>
              <a:t> practice’</a:t>
            </a:r>
          </a:p>
          <a:p>
            <a:pPr marL="347472" indent="-347472">
              <a:spcBef>
                <a:spcPts val="600"/>
              </a:spcBef>
              <a:spcAft>
                <a:spcPts val="0"/>
              </a:spcAft>
              <a:buClr>
                <a:srgbClr val="353B55"/>
              </a:buClr>
              <a:buSzPct val="100000"/>
              <a:buFont typeface="Arial" pitchFamily="34" charset="0"/>
              <a:buChar char="•"/>
            </a:pPr>
            <a:r>
              <a:rPr lang="en-US" sz="2800" dirty="0" smtClean="0">
                <a:latin typeface="Calibri" pitchFamily="34" charset="0"/>
              </a:rPr>
              <a:t>Determine score by starting from criteria for </a:t>
            </a:r>
            <a:r>
              <a:rPr lang="en-US" sz="2800" b="1" dirty="0" smtClean="0">
                <a:latin typeface="Calibri" pitchFamily="34" charset="0"/>
              </a:rPr>
              <a:t>‘C’ </a:t>
            </a:r>
            <a:r>
              <a:rPr lang="en-US" sz="2800" dirty="0" smtClean="0">
                <a:latin typeface="Calibri" pitchFamily="34" charset="0"/>
              </a:rPr>
              <a:t>(= ‘basic’), then work upwards </a:t>
            </a:r>
            <a:r>
              <a:rPr lang="en-US" sz="2800" dirty="0" smtClean="0">
                <a:solidFill>
                  <a:srgbClr val="FF0000"/>
                </a:solidFill>
                <a:latin typeface="Calibri" pitchFamily="34" charset="0"/>
              </a:rPr>
              <a:t>if</a:t>
            </a:r>
            <a:r>
              <a:rPr lang="en-US" sz="2800" dirty="0" smtClean="0">
                <a:latin typeface="Calibri" pitchFamily="34" charset="0"/>
              </a:rPr>
              <a:t> evidence allows</a:t>
            </a:r>
          </a:p>
          <a:p>
            <a:pPr marL="347472" indent="-347472">
              <a:lnSpc>
                <a:spcPct val="90000"/>
              </a:lnSpc>
              <a:spcBef>
                <a:spcPts val="600"/>
              </a:spcBef>
              <a:spcAft>
                <a:spcPts val="0"/>
              </a:spcAft>
              <a:buClr>
                <a:srgbClr val="353B55"/>
              </a:buClr>
              <a:buSzPct val="150000"/>
              <a:buFont typeface="Wingdings" pitchFamily="2" charset="2"/>
              <a:buNone/>
            </a:pPr>
            <a:endParaRPr lang="en-US" dirty="0">
              <a:solidFill>
                <a:srgbClr val="353B55"/>
              </a:solidFill>
              <a:latin typeface="Calibri" pitchFamily="34" charset="0"/>
            </a:endParaRPr>
          </a:p>
          <a:p>
            <a:pPr marL="465138" indent="-465138">
              <a:spcBef>
                <a:spcPct val="20000"/>
              </a:spcBef>
              <a:buClr>
                <a:srgbClr val="353B55"/>
              </a:buClr>
              <a:buFont typeface="Wingdings" pitchFamily="2" charset="2"/>
              <a:buNone/>
            </a:pPr>
            <a:endParaRPr lang="en-US" dirty="0">
              <a:solidFill>
                <a:srgbClr val="353B55"/>
              </a:solidFill>
            </a:endParaRP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6CC40309-A242-4697-B3C1-F37AD51A5C02}" type="slidenum">
              <a:rPr lang="en-US" smtClean="0"/>
              <a:pPr/>
              <a:t>36</a:t>
            </a:fld>
            <a:endParaRPr lang="en-US" dirty="0"/>
          </a:p>
        </p:txBody>
      </p:sp>
    </p:spTree>
    <p:extLst>
      <p:ext uri="{BB962C8B-B14F-4D97-AF65-F5344CB8AC3E}">
        <p14:creationId xmlns:p14="http://schemas.microsoft.com/office/powerpoint/2010/main" val="1210232007"/>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3" name="Rectangle 3"/>
          <p:cNvSpPr>
            <a:spLocks noChangeArrowheads="1"/>
          </p:cNvSpPr>
          <p:nvPr/>
        </p:nvSpPr>
        <p:spPr bwMode="auto">
          <a:xfrm>
            <a:off x="685800" y="1238819"/>
            <a:ext cx="7558608" cy="443198"/>
          </a:xfrm>
          <a:prstGeom prst="rect">
            <a:avLst/>
          </a:prstGeom>
          <a:noFill/>
          <a:ln w="12700">
            <a:noFill/>
            <a:miter lim="800000"/>
            <a:headEnd/>
            <a:tailEnd/>
          </a:ln>
          <a:effectLst/>
        </p:spPr>
        <p:txBody>
          <a:bodyPr wrap="square" lIns="0" tIns="0" rIns="0" bIns="0" anchor="ctr">
            <a:spAutoFit/>
          </a:bodyPr>
          <a:lstStyle/>
          <a:p>
            <a:pPr algn="ctr" eaLnBrk="0" hangingPunct="0">
              <a:lnSpc>
                <a:spcPct val="90000"/>
              </a:lnSpc>
              <a:tabLst>
                <a:tab pos="7600950" algn="r"/>
              </a:tabLst>
            </a:pPr>
            <a:r>
              <a:rPr lang="en-US" sz="3200" b="1" dirty="0" smtClean="0">
                <a:solidFill>
                  <a:srgbClr val="C00000"/>
                </a:solidFill>
                <a:latin typeface="+mj-lt"/>
                <a:ea typeface="+mj-ea"/>
                <a:cs typeface="+mj-cs"/>
              </a:rPr>
              <a:t>Calibration &amp; scoring</a:t>
            </a:r>
            <a:endParaRPr lang="en-US" sz="3200" b="1" dirty="0">
              <a:solidFill>
                <a:srgbClr val="C00000"/>
              </a:solidFill>
              <a:latin typeface="+mj-lt"/>
              <a:ea typeface="+mj-ea"/>
              <a:cs typeface="+mj-cs"/>
            </a:endParaRPr>
          </a:p>
        </p:txBody>
      </p:sp>
      <p:sp>
        <p:nvSpPr>
          <p:cNvPr id="261132" name="Rectangle 12"/>
          <p:cNvSpPr>
            <a:spLocks noChangeArrowheads="1"/>
          </p:cNvSpPr>
          <p:nvPr/>
        </p:nvSpPr>
        <p:spPr bwMode="auto">
          <a:xfrm>
            <a:off x="251520" y="1700808"/>
            <a:ext cx="8892480" cy="4824536"/>
          </a:xfrm>
          <a:prstGeom prst="rect">
            <a:avLst/>
          </a:prstGeom>
          <a:noFill/>
          <a:ln w="9525">
            <a:noFill/>
            <a:miter lim="800000"/>
            <a:headEnd/>
            <a:tailEnd/>
          </a:ln>
          <a:effectLst/>
        </p:spPr>
        <p:txBody>
          <a:bodyPr/>
          <a:lstStyle/>
          <a:p>
            <a:pPr marL="465138" indent="-465138">
              <a:spcBef>
                <a:spcPct val="20000"/>
              </a:spcBef>
              <a:buSzPct val="75000"/>
              <a:buFont typeface="Wingdings" pitchFamily="2" charset="2"/>
              <a:buNone/>
            </a:pPr>
            <a:r>
              <a:rPr lang="en-US" sz="3200" dirty="0" smtClean="0">
                <a:latin typeface="Calibri" pitchFamily="34" charset="0"/>
              </a:rPr>
              <a:t>Most indicators have 2, 3 or 4</a:t>
            </a:r>
            <a:r>
              <a:rPr lang="en-US" sz="3200" b="1" dirty="0" smtClean="0">
                <a:latin typeface="Calibri" pitchFamily="34" charset="0"/>
              </a:rPr>
              <a:t> dimensions </a:t>
            </a:r>
            <a:r>
              <a:rPr lang="en-US" sz="3200" i="1" dirty="0" smtClean="0">
                <a:solidFill>
                  <a:srgbClr val="FF0000"/>
                </a:solidFill>
                <a:latin typeface="Calibri" pitchFamily="34" charset="0"/>
              </a:rPr>
              <a:t>(total: 94)</a:t>
            </a:r>
            <a:endParaRPr lang="en-US" sz="2800" i="1" dirty="0" smtClean="0">
              <a:solidFill>
                <a:srgbClr val="FF0000"/>
              </a:solidFill>
              <a:latin typeface="Calibri" pitchFamily="34" charset="0"/>
            </a:endParaRPr>
          </a:p>
          <a:p>
            <a:pPr marL="465138" indent="-465138">
              <a:spcBef>
                <a:spcPct val="20000"/>
              </a:spcBef>
              <a:buSzPct val="100000"/>
              <a:buFont typeface="Arial" pitchFamily="34" charset="0"/>
              <a:buChar char="•"/>
            </a:pPr>
            <a:r>
              <a:rPr lang="en-US" sz="2800" dirty="0" smtClean="0">
                <a:latin typeface="Calibri" pitchFamily="34" charset="0"/>
              </a:rPr>
              <a:t>Each dimension </a:t>
            </a:r>
            <a:r>
              <a:rPr lang="en-US" sz="2800" b="1" dirty="0" smtClean="0">
                <a:solidFill>
                  <a:srgbClr val="FF0000"/>
                </a:solidFill>
                <a:latin typeface="Calibri" pitchFamily="34" charset="0"/>
              </a:rPr>
              <a:t>must</a:t>
            </a:r>
            <a:r>
              <a:rPr lang="en-US" sz="2800" dirty="0" smtClean="0">
                <a:solidFill>
                  <a:srgbClr val="FF0000"/>
                </a:solidFill>
                <a:latin typeface="Calibri" pitchFamily="34" charset="0"/>
              </a:rPr>
              <a:t> </a:t>
            </a:r>
            <a:r>
              <a:rPr lang="en-US" sz="2800" dirty="0" smtClean="0">
                <a:latin typeface="Calibri" pitchFamily="34" charset="0"/>
              </a:rPr>
              <a:t>be rated separately</a:t>
            </a:r>
          </a:p>
          <a:p>
            <a:pPr marL="465138" indent="-465138">
              <a:spcBef>
                <a:spcPct val="20000"/>
              </a:spcBef>
              <a:buSzPct val="100000"/>
              <a:buFont typeface="Arial" pitchFamily="34" charset="0"/>
              <a:buChar char="•"/>
            </a:pPr>
            <a:r>
              <a:rPr lang="en-US" sz="2800" dirty="0" smtClean="0">
                <a:latin typeface="Calibri" pitchFamily="34" charset="0"/>
              </a:rPr>
              <a:t>Aggregate dimension scores for indicator; two methods </a:t>
            </a:r>
            <a:r>
              <a:rPr lang="en-US" sz="2800" b="1" dirty="0" smtClean="0">
                <a:solidFill>
                  <a:srgbClr val="FF0000"/>
                </a:solidFill>
                <a:latin typeface="Calibri" pitchFamily="34" charset="0"/>
              </a:rPr>
              <a:t>W</a:t>
            </a:r>
            <a:r>
              <a:rPr lang="en-US" sz="2800" b="1" dirty="0" smtClean="0">
                <a:latin typeface="Calibri" pitchFamily="34" charset="0"/>
              </a:rPr>
              <a:t>eakest </a:t>
            </a:r>
            <a:r>
              <a:rPr lang="en-US" sz="2800" b="1" dirty="0" smtClean="0">
                <a:solidFill>
                  <a:srgbClr val="FF0000"/>
                </a:solidFill>
                <a:latin typeface="Calibri" pitchFamily="34" charset="0"/>
              </a:rPr>
              <a:t>L</a:t>
            </a:r>
            <a:r>
              <a:rPr lang="en-US" sz="2800" b="1" dirty="0" smtClean="0">
                <a:latin typeface="Calibri" pitchFamily="34" charset="0"/>
              </a:rPr>
              <a:t>ink</a:t>
            </a:r>
            <a:r>
              <a:rPr lang="en-US" sz="2800" dirty="0" smtClean="0">
                <a:latin typeface="Calibri" pitchFamily="34" charset="0"/>
              </a:rPr>
              <a:t> (M1) or </a:t>
            </a:r>
            <a:r>
              <a:rPr lang="en-US" sz="2800" b="1" dirty="0" err="1" smtClean="0">
                <a:solidFill>
                  <a:srgbClr val="FF0000"/>
                </a:solidFill>
                <a:latin typeface="Calibri" pitchFamily="34" charset="0"/>
              </a:rPr>
              <a:t>AV</a:t>
            </a:r>
            <a:r>
              <a:rPr lang="en-US" sz="2800" b="1" dirty="0" err="1" smtClean="0">
                <a:latin typeface="Calibri" pitchFamily="34" charset="0"/>
              </a:rPr>
              <a:t>erage</a:t>
            </a:r>
            <a:r>
              <a:rPr lang="en-US" sz="2800" dirty="0" smtClean="0">
                <a:latin typeface="Calibri" pitchFamily="34" charset="0"/>
              </a:rPr>
              <a:t> (M2), </a:t>
            </a:r>
            <a:r>
              <a:rPr lang="en-US" sz="2800" b="1" i="1" dirty="0" smtClean="0">
                <a:solidFill>
                  <a:srgbClr val="FF0000"/>
                </a:solidFill>
                <a:latin typeface="Calibri" pitchFamily="34" charset="0"/>
              </a:rPr>
              <a:t>SPECIFIED</a:t>
            </a:r>
            <a:r>
              <a:rPr lang="en-US" sz="2800" dirty="0" smtClean="0">
                <a:solidFill>
                  <a:srgbClr val="FF0000"/>
                </a:solidFill>
                <a:latin typeface="Calibri" pitchFamily="34" charset="0"/>
              </a:rPr>
              <a:t> </a:t>
            </a:r>
            <a:r>
              <a:rPr lang="en-US" sz="2800" dirty="0" smtClean="0">
                <a:latin typeface="Calibri" pitchFamily="34" charset="0"/>
              </a:rPr>
              <a:t>for each indicator</a:t>
            </a:r>
            <a:r>
              <a:rPr lang="en-US" sz="2800" dirty="0" smtClean="0">
                <a:solidFill>
                  <a:srgbClr val="FF0000"/>
                </a:solidFill>
                <a:latin typeface="Calibri" pitchFamily="34" charset="0"/>
              </a:rPr>
              <a:t>*</a:t>
            </a:r>
          </a:p>
          <a:p>
            <a:pPr marL="465138" indent="-465138">
              <a:spcBef>
                <a:spcPct val="20000"/>
              </a:spcBef>
              <a:buSzPct val="100000"/>
              <a:buFont typeface="Arial" pitchFamily="34" charset="0"/>
              <a:buChar char="•"/>
            </a:pPr>
            <a:r>
              <a:rPr lang="en-US" sz="2800" b="1" dirty="0" smtClean="0">
                <a:latin typeface="Calibri" pitchFamily="34" charset="0"/>
              </a:rPr>
              <a:t>Intermediate scores</a:t>
            </a:r>
            <a:r>
              <a:rPr lang="en-US" sz="2800" dirty="0" smtClean="0">
                <a:latin typeface="Calibri" pitchFamily="34" charset="0"/>
              </a:rPr>
              <a:t> (B+, C+) for multi-dimensional indicators, where dimensions score differently </a:t>
            </a:r>
            <a:endParaRPr lang="en-US" sz="2800" dirty="0">
              <a:latin typeface="Calibri" pitchFamily="34" charset="0"/>
            </a:endParaRPr>
          </a:p>
          <a:p>
            <a:pPr>
              <a:spcBef>
                <a:spcPct val="20000"/>
              </a:spcBef>
              <a:buSzPct val="100000"/>
            </a:pPr>
            <a:r>
              <a:rPr lang="en-US" sz="2800" dirty="0" smtClean="0">
                <a:solidFill>
                  <a:srgbClr val="FF0000"/>
                </a:solidFill>
                <a:latin typeface="Calibri" pitchFamily="34" charset="0"/>
              </a:rPr>
              <a:t>*</a:t>
            </a:r>
            <a:r>
              <a:rPr lang="en-US" sz="2800" dirty="0" smtClean="0">
                <a:latin typeface="Calibri" pitchFamily="34" charset="0"/>
              </a:rPr>
              <a:t>For example: for PI with 3 </a:t>
            </a:r>
            <a:r>
              <a:rPr lang="en-US" sz="2800" dirty="0">
                <a:latin typeface="Calibri" pitchFamily="34" charset="0"/>
              </a:rPr>
              <a:t>dims </a:t>
            </a:r>
            <a:r>
              <a:rPr lang="en-US" sz="2800" dirty="0" smtClean="0">
                <a:latin typeface="Calibri" pitchFamily="34" charset="0"/>
              </a:rPr>
              <a:t>rated </a:t>
            </a:r>
            <a:r>
              <a:rPr lang="en-US" sz="2800" dirty="0">
                <a:latin typeface="Calibri" pitchFamily="34" charset="0"/>
              </a:rPr>
              <a:t>A; B; C</a:t>
            </a:r>
            <a:endParaRPr lang="en-US" sz="2800" dirty="0" smtClean="0">
              <a:latin typeface="Calibri" pitchFamily="34" charset="0"/>
            </a:endParaRPr>
          </a:p>
          <a:p>
            <a:pPr>
              <a:spcBef>
                <a:spcPct val="20000"/>
              </a:spcBef>
              <a:buSzPct val="100000"/>
            </a:pPr>
            <a:r>
              <a:rPr lang="en-US" sz="2800" dirty="0">
                <a:latin typeface="Calibri" pitchFamily="34" charset="0"/>
              </a:rPr>
              <a:t>	</a:t>
            </a:r>
            <a:r>
              <a:rPr lang="en-US" sz="2800" dirty="0" smtClean="0">
                <a:latin typeface="Calibri" pitchFamily="34" charset="0"/>
              </a:rPr>
              <a:t>If </a:t>
            </a:r>
            <a:r>
              <a:rPr lang="en-US" sz="2800" b="1" dirty="0" smtClean="0">
                <a:solidFill>
                  <a:srgbClr val="FF0000"/>
                </a:solidFill>
                <a:latin typeface="Calibri" pitchFamily="34" charset="0"/>
              </a:rPr>
              <a:t>WL</a:t>
            </a:r>
            <a:r>
              <a:rPr lang="en-US" sz="2800" dirty="0" smtClean="0">
                <a:latin typeface="Calibri" pitchFamily="34" charset="0"/>
              </a:rPr>
              <a:t> (e.g. PI-20): then score = C+</a:t>
            </a:r>
          </a:p>
          <a:p>
            <a:pPr>
              <a:spcBef>
                <a:spcPct val="20000"/>
              </a:spcBef>
              <a:buSzPct val="100000"/>
            </a:pPr>
            <a:r>
              <a:rPr lang="en-US" sz="2800" dirty="0">
                <a:latin typeface="Calibri" pitchFamily="34" charset="0"/>
              </a:rPr>
              <a:t>	</a:t>
            </a:r>
            <a:r>
              <a:rPr lang="en-US" sz="2800" dirty="0" smtClean="0">
                <a:latin typeface="Calibri" pitchFamily="34" charset="0"/>
              </a:rPr>
              <a:t>but if </a:t>
            </a:r>
            <a:r>
              <a:rPr lang="en-US" sz="2800" b="1" dirty="0" smtClean="0">
                <a:solidFill>
                  <a:srgbClr val="FF0000"/>
                </a:solidFill>
                <a:latin typeface="Calibri" pitchFamily="34" charset="0"/>
              </a:rPr>
              <a:t>AV</a:t>
            </a:r>
            <a:r>
              <a:rPr lang="en-US" sz="2800" dirty="0" smtClean="0">
                <a:latin typeface="Calibri" pitchFamily="34" charset="0"/>
              </a:rPr>
              <a:t> (</a:t>
            </a:r>
            <a:r>
              <a:rPr lang="en-US" sz="2800" dirty="0" err="1" smtClean="0">
                <a:latin typeface="Calibri" pitchFamily="34" charset="0"/>
              </a:rPr>
              <a:t>e.g</a:t>
            </a:r>
            <a:r>
              <a:rPr lang="en-US" sz="2800" dirty="0" smtClean="0">
                <a:latin typeface="Calibri" pitchFamily="34" charset="0"/>
              </a:rPr>
              <a:t> PI-25):  then </a:t>
            </a:r>
            <a:r>
              <a:rPr lang="en-US" sz="2800" dirty="0">
                <a:latin typeface="Calibri" pitchFamily="34" charset="0"/>
              </a:rPr>
              <a:t>score = </a:t>
            </a:r>
            <a:r>
              <a:rPr lang="en-US" sz="2800" dirty="0" smtClean="0">
                <a:latin typeface="Calibri" pitchFamily="34" charset="0"/>
              </a:rPr>
              <a:t>B (from table)</a:t>
            </a:r>
            <a:endParaRPr lang="en-US" sz="2800" dirty="0">
              <a:latin typeface="Calibri" pitchFamily="34" charset="0"/>
            </a:endParaRPr>
          </a:p>
          <a:p>
            <a:pPr>
              <a:spcBef>
                <a:spcPct val="20000"/>
              </a:spcBef>
              <a:buSzPct val="100000"/>
            </a:pPr>
            <a:endParaRPr lang="en-US" sz="2800" dirty="0" smtClean="0">
              <a:latin typeface="Calibri" pitchFamily="34" charset="0"/>
            </a:endParaRPr>
          </a:p>
          <a:p>
            <a:pPr>
              <a:spcBef>
                <a:spcPct val="20000"/>
              </a:spcBef>
              <a:buSzPct val="100000"/>
            </a:pPr>
            <a:r>
              <a:rPr lang="en-US" sz="2800" dirty="0">
                <a:latin typeface="Calibri" pitchFamily="34" charset="0"/>
              </a:rPr>
              <a:t>	</a:t>
            </a:r>
            <a:endParaRPr lang="en-US" sz="2800" dirty="0" smtClean="0">
              <a:latin typeface="Calibri" pitchFamily="34" charset="0"/>
            </a:endParaRPr>
          </a:p>
          <a:p>
            <a:pPr marL="347472" indent="-347472">
              <a:lnSpc>
                <a:spcPct val="90000"/>
              </a:lnSpc>
              <a:spcBef>
                <a:spcPts val="600"/>
              </a:spcBef>
              <a:spcAft>
                <a:spcPts val="0"/>
              </a:spcAft>
              <a:buClr>
                <a:srgbClr val="353B55"/>
              </a:buClr>
              <a:buSzPct val="150000"/>
              <a:buFont typeface="Wingdings" pitchFamily="2" charset="2"/>
              <a:buNone/>
            </a:pPr>
            <a:endParaRPr lang="en-US" dirty="0">
              <a:solidFill>
                <a:srgbClr val="353B55"/>
              </a:solidFill>
              <a:latin typeface="Calibri" pitchFamily="34" charset="0"/>
            </a:endParaRPr>
          </a:p>
          <a:p>
            <a:pPr marL="465138" indent="-465138">
              <a:spcBef>
                <a:spcPct val="20000"/>
              </a:spcBef>
              <a:buClr>
                <a:srgbClr val="353B55"/>
              </a:buClr>
              <a:buFont typeface="Wingdings" pitchFamily="2" charset="2"/>
              <a:buNone/>
            </a:pPr>
            <a:endParaRPr lang="en-US" dirty="0">
              <a:solidFill>
                <a:srgbClr val="353B55"/>
              </a:solidFill>
            </a:endParaRP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6CC40309-A242-4697-B3C1-F37AD51A5C02}" type="slidenum">
              <a:rPr lang="en-US" smtClean="0"/>
              <a:pPr/>
              <a:t>37</a:t>
            </a:fld>
            <a:endParaRPr lang="en-US"/>
          </a:p>
        </p:txBody>
      </p:sp>
    </p:spTree>
    <p:extLst>
      <p:ext uri="{BB962C8B-B14F-4D97-AF65-F5344CB8AC3E}">
        <p14:creationId xmlns:p14="http://schemas.microsoft.com/office/powerpoint/2010/main" val="731958816"/>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Content</a:t>
            </a:r>
            <a:endParaRPr lang="en-US" dirty="0">
              <a:solidFill>
                <a:srgbClr val="FF0000"/>
              </a:solidFill>
            </a:endParaRPr>
          </a:p>
        </p:txBody>
      </p:sp>
      <p:sp>
        <p:nvSpPr>
          <p:cNvPr id="3" name="Content Placeholder 2"/>
          <p:cNvSpPr>
            <a:spLocks noGrp="1"/>
          </p:cNvSpPr>
          <p:nvPr>
            <p:ph idx="1"/>
          </p:nvPr>
        </p:nvSpPr>
        <p:spPr/>
        <p:txBody>
          <a:bodyPr>
            <a:noAutofit/>
          </a:bodyPr>
          <a:lstStyle/>
          <a:p>
            <a:r>
              <a:rPr lang="en-US" sz="2800" b="0" dirty="0" smtClean="0">
                <a:solidFill>
                  <a:schemeClr val="bg1">
                    <a:lumMod val="75000"/>
                  </a:schemeClr>
                </a:solidFill>
              </a:rPr>
              <a:t>The PEFA Framework</a:t>
            </a:r>
          </a:p>
          <a:p>
            <a:endParaRPr lang="en-US" sz="2800" dirty="0" smtClean="0"/>
          </a:p>
          <a:p>
            <a:r>
              <a:rPr lang="en-US" sz="2800" b="0" dirty="0" smtClean="0">
                <a:solidFill>
                  <a:schemeClr val="bg1">
                    <a:lumMod val="75000"/>
                  </a:schemeClr>
                </a:solidFill>
              </a:rPr>
              <a:t>The high-level Indicator Set</a:t>
            </a:r>
          </a:p>
          <a:p>
            <a:pPr>
              <a:buNone/>
            </a:pPr>
            <a:endParaRPr lang="en-US" sz="2800" b="0" dirty="0" smtClean="0">
              <a:solidFill>
                <a:srgbClr val="C00000"/>
              </a:solidFill>
            </a:endParaRPr>
          </a:p>
          <a:p>
            <a:r>
              <a:rPr lang="en-US" sz="2800" b="0" dirty="0" smtClean="0">
                <a:solidFill>
                  <a:schemeClr val="bg1">
                    <a:lumMod val="75000"/>
                  </a:schemeClr>
                </a:solidFill>
              </a:rPr>
              <a:t>Scoring Methodology</a:t>
            </a:r>
          </a:p>
          <a:p>
            <a:endParaRPr lang="en-US" sz="2800" b="0" dirty="0" smtClean="0">
              <a:solidFill>
                <a:schemeClr val="bg1">
                  <a:lumMod val="75000"/>
                </a:schemeClr>
              </a:solidFill>
            </a:endParaRPr>
          </a:p>
          <a:p>
            <a:r>
              <a:rPr lang="en-US" sz="2800" b="1" dirty="0" smtClean="0">
                <a:solidFill>
                  <a:srgbClr val="C00000"/>
                </a:solidFill>
              </a:rPr>
              <a:t>The PFM Performance Report</a:t>
            </a: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38</a:t>
            </a:fld>
            <a:endParaRPr lang="en-US"/>
          </a:p>
        </p:txBody>
      </p:sp>
    </p:spTree>
    <p:extLst>
      <p:ext uri="{BB962C8B-B14F-4D97-AF65-F5344CB8AC3E}">
        <p14:creationId xmlns:p14="http://schemas.microsoft.com/office/powerpoint/2010/main" val="143565896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96752"/>
            <a:ext cx="9144000" cy="792089"/>
          </a:xfrm>
        </p:spPr>
        <p:txBody>
          <a:bodyPr/>
          <a:lstStyle/>
          <a:p>
            <a:pPr algn="ctr"/>
            <a:r>
              <a:rPr lang="en-US" sz="3200" dirty="0" smtClean="0">
                <a:solidFill>
                  <a:srgbClr val="C00000"/>
                </a:solidFill>
              </a:rPr>
              <a:t>The PFM Performance Report </a:t>
            </a:r>
            <a:endParaRPr lang="en-US" sz="3200" dirty="0">
              <a:solidFill>
                <a:srgbClr val="C00000"/>
              </a:solidFill>
            </a:endParaRPr>
          </a:p>
        </p:txBody>
      </p:sp>
      <p:sp>
        <p:nvSpPr>
          <p:cNvPr id="3" name="Content Placeholder 2"/>
          <p:cNvSpPr>
            <a:spLocks noGrp="1"/>
          </p:cNvSpPr>
          <p:nvPr>
            <p:ph idx="1"/>
          </p:nvPr>
        </p:nvSpPr>
        <p:spPr>
          <a:xfrm>
            <a:off x="468314" y="1844824"/>
            <a:ext cx="8062912" cy="4876651"/>
          </a:xfrm>
        </p:spPr>
        <p:txBody>
          <a:bodyPr/>
          <a:lstStyle/>
          <a:p>
            <a:pPr marL="0" indent="0">
              <a:buNone/>
            </a:pPr>
            <a:endParaRPr lang="en-US" sz="2800" i="0" dirty="0" smtClean="0"/>
          </a:p>
          <a:p>
            <a:pPr marL="0" indent="0">
              <a:buNone/>
            </a:pPr>
            <a:r>
              <a:rPr lang="en-US" sz="2800" i="0" dirty="0" smtClean="0"/>
              <a:t>Executive summary</a:t>
            </a:r>
          </a:p>
          <a:p>
            <a:pPr marL="457200" indent="-457200">
              <a:buClrTx/>
              <a:buFont typeface="+mj-lt"/>
              <a:buAutoNum type="arabicPeriod"/>
            </a:pPr>
            <a:r>
              <a:rPr lang="en-US" sz="2800" i="0" dirty="0" smtClean="0"/>
              <a:t>Introduction</a:t>
            </a:r>
          </a:p>
          <a:p>
            <a:pPr marL="457200" indent="-457200">
              <a:buClrTx/>
              <a:buFont typeface="+mj-lt"/>
              <a:buAutoNum type="arabicPeriod"/>
            </a:pPr>
            <a:r>
              <a:rPr lang="en-US" sz="2800" i="0" dirty="0" smtClean="0"/>
              <a:t>Country background information</a:t>
            </a:r>
          </a:p>
          <a:p>
            <a:pPr marL="457200" indent="-457200">
              <a:buClrTx/>
              <a:buFont typeface="+mj-lt"/>
              <a:buAutoNum type="arabicPeriod"/>
            </a:pPr>
            <a:r>
              <a:rPr lang="en-US" sz="2800" i="0" dirty="0" smtClean="0"/>
              <a:t>Assessment of PFM systems</a:t>
            </a:r>
          </a:p>
          <a:p>
            <a:pPr marL="457200" indent="-457200">
              <a:buClrTx/>
              <a:buFont typeface="+mj-lt"/>
              <a:buAutoNum type="arabicPeriod"/>
            </a:pPr>
            <a:r>
              <a:rPr lang="en-US" sz="2800" i="0" dirty="0"/>
              <a:t>Conclusions</a:t>
            </a:r>
            <a:r>
              <a:rPr lang="en-US" sz="2800" dirty="0">
                <a:solidFill>
                  <a:srgbClr val="C00000"/>
                </a:solidFill>
              </a:rPr>
              <a:t> </a:t>
            </a:r>
            <a:r>
              <a:rPr lang="en-US" sz="2800" i="0" dirty="0" smtClean="0"/>
              <a:t>from</a:t>
            </a:r>
            <a:r>
              <a:rPr lang="en-US" sz="2800" i="0" dirty="0"/>
              <a:t> </a:t>
            </a:r>
            <a:r>
              <a:rPr lang="en-US" sz="2800" i="0" dirty="0" smtClean="0"/>
              <a:t>analysis </a:t>
            </a:r>
            <a:r>
              <a:rPr lang="en-US" sz="2800" i="0" dirty="0"/>
              <a:t>of PFM system </a:t>
            </a:r>
          </a:p>
          <a:p>
            <a:pPr marL="457200" indent="-457200">
              <a:buClrTx/>
              <a:buFont typeface="+mj-lt"/>
              <a:buAutoNum type="arabicPeriod"/>
            </a:pPr>
            <a:r>
              <a:rPr lang="en-US" sz="2800" i="0" dirty="0" smtClean="0"/>
              <a:t>Government PFM Reform Process</a:t>
            </a:r>
          </a:p>
          <a:p>
            <a:pPr marL="0" indent="0">
              <a:buClrTx/>
              <a:buNone/>
            </a:pPr>
            <a:endParaRPr lang="en-US" sz="2800" i="0" dirty="0" smtClean="0"/>
          </a:p>
          <a:p>
            <a:pPr marL="0" indent="0">
              <a:buClrTx/>
              <a:buNone/>
            </a:pPr>
            <a:r>
              <a:rPr lang="en-US" sz="2800" i="0" dirty="0" smtClean="0"/>
              <a:t>Annexes</a:t>
            </a:r>
          </a:p>
          <a:p>
            <a:pPr lvl="2"/>
            <a:endParaRPr lang="en-US" dirty="0"/>
          </a:p>
        </p:txBody>
      </p:sp>
      <p:sp>
        <p:nvSpPr>
          <p:cNvPr id="4" name="Slide Number Placeholder 3"/>
          <p:cNvSpPr>
            <a:spLocks noGrp="1"/>
          </p:cNvSpPr>
          <p:nvPr>
            <p:ph type="sldNum" sz="quarter" idx="12"/>
          </p:nvPr>
        </p:nvSpPr>
        <p:spPr/>
        <p:txBody>
          <a:bodyPr/>
          <a:lstStyle/>
          <a:p>
            <a:fld id="{669D288C-2A83-47C5-A241-A22CCD461939}" type="slidenum">
              <a:rPr lang="en-US" smtClean="0"/>
              <a:pPr/>
              <a:t>39</a:t>
            </a:fld>
            <a:endParaRPr lang="en-US"/>
          </a:p>
        </p:txBody>
      </p:sp>
    </p:spTree>
    <p:extLst>
      <p:ext uri="{BB962C8B-B14F-4D97-AF65-F5344CB8AC3E}">
        <p14:creationId xmlns:p14="http://schemas.microsoft.com/office/powerpoint/2010/main" val="214141709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rgbClr val="FF0000"/>
                </a:solidFill>
              </a:rPr>
              <a:t>Content</a:t>
            </a:r>
            <a:endParaRPr lang="en-US" dirty="0">
              <a:solidFill>
                <a:srgbClr val="FF0000"/>
              </a:solidFill>
            </a:endParaRPr>
          </a:p>
        </p:txBody>
      </p:sp>
      <p:sp>
        <p:nvSpPr>
          <p:cNvPr id="3" name="Content Placeholder 2"/>
          <p:cNvSpPr>
            <a:spLocks noGrp="1"/>
          </p:cNvSpPr>
          <p:nvPr>
            <p:ph idx="1"/>
          </p:nvPr>
        </p:nvSpPr>
        <p:spPr/>
        <p:txBody>
          <a:bodyPr/>
          <a:lstStyle/>
          <a:p>
            <a:r>
              <a:rPr lang="en-US" sz="2800" b="1" smtClean="0">
                <a:solidFill>
                  <a:srgbClr val="C00000"/>
                </a:solidFill>
              </a:rPr>
              <a:t>Overview </a:t>
            </a:r>
            <a:r>
              <a:rPr lang="en-US" sz="2800" b="1" dirty="0" smtClean="0">
                <a:solidFill>
                  <a:srgbClr val="C00000"/>
                </a:solidFill>
              </a:rPr>
              <a:t>of the PEFA Program</a:t>
            </a:r>
          </a:p>
          <a:p>
            <a:pPr>
              <a:buNone/>
            </a:pPr>
            <a:endParaRPr lang="en-US" sz="2800" b="1" dirty="0" smtClean="0"/>
          </a:p>
          <a:p>
            <a:r>
              <a:rPr lang="en-US" sz="2800" dirty="0" smtClean="0">
                <a:solidFill>
                  <a:schemeClr val="bg1">
                    <a:lumMod val="75000"/>
                  </a:schemeClr>
                </a:solidFill>
              </a:rPr>
              <a:t>Global Roll-out of the Framework</a:t>
            </a:r>
          </a:p>
          <a:p>
            <a:endParaRPr lang="en-US" sz="2800" dirty="0" smtClean="0">
              <a:solidFill>
                <a:schemeClr val="bg1">
                  <a:lumMod val="75000"/>
                </a:schemeClr>
              </a:solidFill>
            </a:endParaRPr>
          </a:p>
          <a:p>
            <a:r>
              <a:rPr lang="en-US" sz="2800" dirty="0" smtClean="0">
                <a:solidFill>
                  <a:schemeClr val="bg1">
                    <a:lumMod val="75000"/>
                  </a:schemeClr>
                </a:solidFill>
              </a:rPr>
              <a:t>Phase IV – 2012-17</a:t>
            </a:r>
          </a:p>
          <a:p>
            <a:endParaRPr lang="en-US" sz="2800" dirty="0" smtClean="0">
              <a:solidFill>
                <a:schemeClr val="bg1">
                  <a:lumMod val="75000"/>
                </a:schemeClr>
              </a:solidFill>
            </a:endParaRPr>
          </a:p>
          <a:p>
            <a:r>
              <a:rPr lang="en-US" sz="2800" dirty="0" smtClean="0">
                <a:solidFill>
                  <a:schemeClr val="bg1">
                    <a:lumMod val="75000"/>
                  </a:schemeClr>
                </a:solidFill>
              </a:rPr>
              <a:t>Support to users</a:t>
            </a:r>
            <a:endParaRPr lang="en-US" sz="2800" dirty="0">
              <a:solidFill>
                <a:schemeClr val="bg1">
                  <a:lumMod val="75000"/>
                </a:schemeClr>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4</a:t>
            </a:fld>
            <a:endParaRPr lang="en-US" dirty="0"/>
          </a:p>
        </p:txBody>
      </p:sp>
    </p:spTree>
    <p:extLst>
      <p:ext uri="{BB962C8B-B14F-4D97-AF65-F5344CB8AC3E}">
        <p14:creationId xmlns:p14="http://schemas.microsoft.com/office/powerpoint/2010/main" val="105983498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39850"/>
            <a:ext cx="9144000" cy="936625"/>
          </a:xfrm>
        </p:spPr>
        <p:txBody>
          <a:bodyPr/>
          <a:lstStyle/>
          <a:p>
            <a:pPr algn="ctr"/>
            <a:r>
              <a:rPr lang="en-US" sz="3200" dirty="0" smtClean="0">
                <a:solidFill>
                  <a:srgbClr val="C00000"/>
                </a:solidFill>
                <a:ea typeface="Calibri" charset="0"/>
                <a:cs typeface="Calibri" charset="0"/>
              </a:rPr>
              <a:t>Transitional </a:t>
            </a:r>
            <a:r>
              <a:rPr lang="en-US" sz="3200" dirty="0">
                <a:solidFill>
                  <a:srgbClr val="C00000"/>
                </a:solidFill>
                <a:ea typeface="Calibri" charset="0"/>
                <a:cs typeface="Calibri" charset="0"/>
              </a:rPr>
              <a:t>arrangements </a:t>
            </a:r>
            <a:r>
              <a:rPr lang="en-US" sz="3200" dirty="0" smtClean="0">
                <a:solidFill>
                  <a:srgbClr val="C00000"/>
                </a:solidFill>
                <a:ea typeface="Calibri" charset="0"/>
                <a:cs typeface="Calibri" charset="0"/>
              </a:rPr>
              <a:t>- 4.4</a:t>
            </a:r>
            <a:r>
              <a:rPr lang="en-US" sz="3200" dirty="0">
                <a:solidFill>
                  <a:srgbClr val="C00000"/>
                </a:solidFill>
                <a:ea typeface="Calibri" charset="0"/>
                <a:cs typeface="Calibri" charset="0"/>
              </a:rPr>
              <a:t>: </a:t>
            </a:r>
            <a:r>
              <a:rPr lang="en-US" sz="3200" dirty="0" smtClean="0">
                <a:solidFill>
                  <a:srgbClr val="C00000"/>
                </a:solidFill>
                <a:ea typeface="Calibri" charset="0"/>
                <a:cs typeface="Calibri" charset="0"/>
              </a:rPr>
              <a:t>Performance </a:t>
            </a:r>
            <a:r>
              <a:rPr lang="en-US" sz="3200" dirty="0">
                <a:solidFill>
                  <a:srgbClr val="C00000"/>
                </a:solidFill>
                <a:ea typeface="Calibri" charset="0"/>
                <a:cs typeface="Calibri" charset="0"/>
              </a:rPr>
              <a:t>changes since previous </a:t>
            </a:r>
            <a:r>
              <a:rPr lang="en-US" sz="3200" dirty="0" smtClean="0">
                <a:solidFill>
                  <a:srgbClr val="C00000"/>
                </a:solidFill>
                <a:ea typeface="Calibri" charset="0"/>
                <a:cs typeface="Calibri" charset="0"/>
              </a:rPr>
              <a:t>assessment </a:t>
            </a:r>
            <a:endParaRPr lang="en-GB" dirty="0">
              <a:solidFill>
                <a:srgbClr val="C00000"/>
              </a:solidFill>
            </a:endParaRPr>
          </a:p>
        </p:txBody>
      </p:sp>
      <p:sp>
        <p:nvSpPr>
          <p:cNvPr id="3" name="Content Placeholder 2"/>
          <p:cNvSpPr>
            <a:spLocks noGrp="1"/>
          </p:cNvSpPr>
          <p:nvPr>
            <p:ph idx="1"/>
          </p:nvPr>
        </p:nvSpPr>
        <p:spPr>
          <a:xfrm>
            <a:off x="251520" y="2636911"/>
            <a:ext cx="8892480" cy="4084563"/>
          </a:xfrm>
        </p:spPr>
        <p:txBody>
          <a:bodyPr/>
          <a:lstStyle/>
          <a:p>
            <a:pPr lvl="0">
              <a:buClrTx/>
            </a:pPr>
            <a:r>
              <a:rPr lang="en-GB" sz="2800" i="0" dirty="0" smtClean="0">
                <a:latin typeface="Calibri" charset="0"/>
                <a:ea typeface="Calibri" charset="0"/>
                <a:cs typeface="Calibri" charset="0"/>
              </a:rPr>
              <a:t>For </a:t>
            </a:r>
            <a:r>
              <a:rPr lang="en-GB" sz="2800" i="0" dirty="0">
                <a:latin typeface="Calibri" charset="0"/>
                <a:ea typeface="Calibri" charset="0"/>
                <a:cs typeface="Calibri" charset="0"/>
              </a:rPr>
              <a:t>comparisons with previous assessments </a:t>
            </a:r>
            <a:r>
              <a:rPr lang="en-GB" sz="2800" i="0" dirty="0" smtClean="0">
                <a:latin typeface="Calibri" charset="0"/>
                <a:ea typeface="Calibri" charset="0"/>
                <a:cs typeface="Calibri" charset="0"/>
              </a:rPr>
              <a:t>using PEFA </a:t>
            </a:r>
            <a:r>
              <a:rPr lang="en-GB" sz="2800" i="0" dirty="0">
                <a:latin typeface="Calibri" charset="0"/>
                <a:ea typeface="Calibri" charset="0"/>
                <a:cs typeface="Calibri" charset="0"/>
              </a:rPr>
              <a:t>2005 or </a:t>
            </a:r>
            <a:r>
              <a:rPr lang="en-GB" sz="2800" i="0" dirty="0" smtClean="0">
                <a:latin typeface="Calibri" charset="0"/>
                <a:ea typeface="Calibri" charset="0"/>
                <a:cs typeface="Calibri" charset="0"/>
              </a:rPr>
              <a:t>2011, </a:t>
            </a:r>
            <a:r>
              <a:rPr lang="en-GB" sz="2800" i="0" dirty="0">
                <a:latin typeface="Calibri" charset="0"/>
                <a:ea typeface="Calibri" charset="0"/>
                <a:cs typeface="Calibri" charset="0"/>
              </a:rPr>
              <a:t>supplementary </a:t>
            </a:r>
            <a:r>
              <a:rPr lang="en-GB" sz="2800" i="0" dirty="0" smtClean="0">
                <a:latin typeface="Calibri" charset="0"/>
                <a:ea typeface="Calibri" charset="0"/>
                <a:cs typeface="Calibri" charset="0"/>
              </a:rPr>
              <a:t>‘Annex 4’ required to show what scores </a:t>
            </a:r>
            <a:r>
              <a:rPr lang="en-GB" sz="2800" b="1" i="0" dirty="0" smtClean="0">
                <a:solidFill>
                  <a:srgbClr val="FF0000"/>
                </a:solidFill>
                <a:latin typeface="Calibri" charset="0"/>
                <a:ea typeface="Calibri" charset="0"/>
                <a:cs typeface="Calibri" charset="0"/>
              </a:rPr>
              <a:t>WOULD HAVE BEEN </a:t>
            </a:r>
            <a:r>
              <a:rPr lang="en-GB" sz="2800" i="0" dirty="0" smtClean="0">
                <a:latin typeface="Calibri" charset="0"/>
                <a:ea typeface="Calibri" charset="0"/>
                <a:cs typeface="Calibri" charset="0"/>
              </a:rPr>
              <a:t>using earlier PEFA on </a:t>
            </a:r>
            <a:r>
              <a:rPr lang="en-GB" sz="2800" i="0" dirty="0" smtClean="0">
                <a:solidFill>
                  <a:srgbClr val="FF0000"/>
                </a:solidFill>
                <a:latin typeface="Calibri" charset="0"/>
                <a:ea typeface="Calibri" charset="0"/>
                <a:cs typeface="Calibri" charset="0"/>
              </a:rPr>
              <a:t>current</a:t>
            </a:r>
            <a:r>
              <a:rPr lang="en-GB" sz="2800" i="0" dirty="0" smtClean="0">
                <a:latin typeface="Calibri" charset="0"/>
                <a:ea typeface="Calibri" charset="0"/>
                <a:cs typeface="Calibri" charset="0"/>
              </a:rPr>
              <a:t> data (recalibrating </a:t>
            </a:r>
            <a:r>
              <a:rPr lang="en-GB" sz="2800" i="0" dirty="0">
                <a:latin typeface="Calibri" charset="0"/>
                <a:ea typeface="Calibri" charset="0"/>
                <a:cs typeface="Calibri" charset="0"/>
              </a:rPr>
              <a:t>previous assessment using PEFA </a:t>
            </a:r>
            <a:r>
              <a:rPr lang="en-GB" sz="2800" i="0" dirty="0" smtClean="0">
                <a:latin typeface="Calibri" charset="0"/>
                <a:ea typeface="Calibri" charset="0"/>
                <a:cs typeface="Calibri" charset="0"/>
              </a:rPr>
              <a:t>2016 </a:t>
            </a:r>
            <a:r>
              <a:rPr lang="en-GB" sz="2800" b="1" i="0" dirty="0" smtClean="0">
                <a:solidFill>
                  <a:srgbClr val="FF0000"/>
                </a:solidFill>
                <a:latin typeface="Calibri" charset="0"/>
                <a:ea typeface="Calibri" charset="0"/>
                <a:cs typeface="Calibri" charset="0"/>
              </a:rPr>
              <a:t>NOT</a:t>
            </a:r>
            <a:r>
              <a:rPr lang="en-GB" sz="2800" i="0" dirty="0" smtClean="0">
                <a:latin typeface="Calibri" charset="0"/>
                <a:ea typeface="Calibri" charset="0"/>
                <a:cs typeface="Calibri" charset="0"/>
              </a:rPr>
              <a:t> recommended)</a:t>
            </a:r>
          </a:p>
          <a:p>
            <a:pPr lvl="0">
              <a:buClrTx/>
            </a:pPr>
            <a:r>
              <a:rPr lang="en-GB" sz="2800" i="0" dirty="0" smtClean="0">
                <a:latin typeface="Calibri" charset="0"/>
                <a:ea typeface="Calibri" charset="0"/>
                <a:cs typeface="Calibri" charset="0"/>
              </a:rPr>
              <a:t>Main </a:t>
            </a:r>
            <a:r>
              <a:rPr lang="en-GB" sz="2800" i="0" dirty="0">
                <a:latin typeface="Calibri" charset="0"/>
                <a:ea typeface="Calibri" charset="0"/>
                <a:cs typeface="Calibri" charset="0"/>
              </a:rPr>
              <a:t>performance changes between assessments, based on </a:t>
            </a:r>
            <a:r>
              <a:rPr lang="en-GB" sz="2800" i="0" dirty="0" smtClean="0">
                <a:latin typeface="Calibri" charset="0"/>
                <a:ea typeface="Calibri" charset="0"/>
                <a:cs typeface="Calibri" charset="0"/>
              </a:rPr>
              <a:t>Annex </a:t>
            </a:r>
            <a:r>
              <a:rPr lang="en-GB" sz="2800" i="0" dirty="0">
                <a:latin typeface="Calibri" charset="0"/>
                <a:ea typeface="Calibri" charset="0"/>
                <a:cs typeface="Calibri" charset="0"/>
              </a:rPr>
              <a:t>4, </a:t>
            </a:r>
            <a:r>
              <a:rPr lang="en-GB" sz="2800" i="0" dirty="0" smtClean="0">
                <a:latin typeface="Calibri" charset="0"/>
                <a:ea typeface="Calibri" charset="0"/>
                <a:cs typeface="Calibri" charset="0"/>
              </a:rPr>
              <a:t>should be outlined </a:t>
            </a:r>
            <a:r>
              <a:rPr lang="en-GB" sz="2800" i="0" dirty="0">
                <a:latin typeface="Calibri" charset="0"/>
                <a:ea typeface="Calibri" charset="0"/>
                <a:cs typeface="Calibri" charset="0"/>
              </a:rPr>
              <a:t>in </a:t>
            </a:r>
            <a:r>
              <a:rPr lang="en-GB" sz="2800" i="0" dirty="0" smtClean="0">
                <a:latin typeface="Calibri" charset="0"/>
                <a:ea typeface="Calibri" charset="0"/>
                <a:cs typeface="Calibri" charset="0"/>
              </a:rPr>
              <a:t>executive </a:t>
            </a:r>
            <a:r>
              <a:rPr lang="en-GB" sz="2800" i="0" dirty="0">
                <a:latin typeface="Calibri" charset="0"/>
                <a:ea typeface="Calibri" charset="0"/>
                <a:cs typeface="Calibri" charset="0"/>
              </a:rPr>
              <a:t>summary </a:t>
            </a:r>
            <a:r>
              <a:rPr lang="en-GB" sz="2800" i="0" dirty="0" smtClean="0">
                <a:latin typeface="Calibri" charset="0"/>
                <a:ea typeface="Calibri" charset="0"/>
                <a:cs typeface="Calibri" charset="0"/>
              </a:rPr>
              <a:t>&amp; discussed </a:t>
            </a:r>
            <a:r>
              <a:rPr lang="en-GB" sz="2800" i="0" dirty="0">
                <a:latin typeface="Calibri" charset="0"/>
                <a:ea typeface="Calibri" charset="0"/>
                <a:cs typeface="Calibri" charset="0"/>
              </a:rPr>
              <a:t>in more detail in section </a:t>
            </a:r>
            <a:r>
              <a:rPr lang="en-GB" sz="2800" i="0" dirty="0" smtClean="0">
                <a:latin typeface="Calibri" charset="0"/>
                <a:ea typeface="Calibri" charset="0"/>
                <a:cs typeface="Calibri" charset="0"/>
              </a:rPr>
              <a:t>4.4</a:t>
            </a:r>
            <a:endParaRPr lang="en-US" sz="2800" i="0" dirty="0">
              <a:latin typeface="Calibri" charset="0"/>
              <a:ea typeface="Calibri" charset="0"/>
              <a:cs typeface="Calibri" charset="0"/>
            </a:endParaRPr>
          </a:p>
          <a:p>
            <a:pPr lvl="0">
              <a:buClrTx/>
            </a:pPr>
            <a:endParaRPr lang="en-GB" i="0" dirty="0"/>
          </a:p>
        </p:txBody>
      </p:sp>
      <p:sp>
        <p:nvSpPr>
          <p:cNvPr id="4" name="Slide Number Placeholder 3"/>
          <p:cNvSpPr>
            <a:spLocks noGrp="1"/>
          </p:cNvSpPr>
          <p:nvPr>
            <p:ph type="sldNum" sz="quarter" idx="12"/>
          </p:nvPr>
        </p:nvSpPr>
        <p:spPr/>
        <p:txBody>
          <a:bodyPr/>
          <a:lstStyle/>
          <a:p>
            <a:fld id="{C42CCB23-6283-3C4D-84D0-A9036D2BFA4F}" type="slidenum">
              <a:rPr lang="en-GB" altLang="en-US" smtClean="0"/>
              <a:pPr/>
              <a:t>40</a:t>
            </a:fld>
            <a:endParaRPr lang="en-GB" altLang="en-US" dirty="0"/>
          </a:p>
        </p:txBody>
      </p:sp>
    </p:spTree>
    <p:extLst>
      <p:ext uri="{BB962C8B-B14F-4D97-AF65-F5344CB8AC3E}">
        <p14:creationId xmlns:p14="http://schemas.microsoft.com/office/powerpoint/2010/main" val="123054631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68761"/>
            <a:ext cx="9144000" cy="936104"/>
          </a:xfrm>
        </p:spPr>
        <p:txBody>
          <a:bodyPr/>
          <a:lstStyle/>
          <a:p>
            <a:pPr algn="ctr"/>
            <a:r>
              <a:rPr lang="en-US" sz="3200" dirty="0" smtClean="0">
                <a:solidFill>
                  <a:srgbClr val="C00000"/>
                </a:solidFill>
                <a:ea typeface="Calibri" charset="0"/>
                <a:cs typeface="Calibri" charset="0"/>
              </a:rPr>
              <a:t>Transitional </a:t>
            </a:r>
            <a:r>
              <a:rPr lang="en-US" sz="3200" dirty="0">
                <a:solidFill>
                  <a:srgbClr val="C00000"/>
                </a:solidFill>
                <a:ea typeface="Calibri" charset="0"/>
                <a:cs typeface="Calibri" charset="0"/>
              </a:rPr>
              <a:t>arrangements </a:t>
            </a:r>
            <a:r>
              <a:rPr lang="en-US" sz="3200" dirty="0" smtClean="0">
                <a:solidFill>
                  <a:srgbClr val="C00000"/>
                </a:solidFill>
                <a:ea typeface="Calibri" charset="0"/>
                <a:cs typeface="Calibri" charset="0"/>
              </a:rPr>
              <a:t>– ‘Testing version’ 2015 to PEFA 2016</a:t>
            </a:r>
            <a:endParaRPr lang="en-GB" dirty="0">
              <a:solidFill>
                <a:srgbClr val="C00000"/>
              </a:solidFill>
            </a:endParaRPr>
          </a:p>
        </p:txBody>
      </p:sp>
      <p:sp>
        <p:nvSpPr>
          <p:cNvPr id="3" name="Content Placeholder 2"/>
          <p:cNvSpPr>
            <a:spLocks noGrp="1"/>
          </p:cNvSpPr>
          <p:nvPr>
            <p:ph idx="1"/>
          </p:nvPr>
        </p:nvSpPr>
        <p:spPr>
          <a:xfrm>
            <a:off x="0" y="2204865"/>
            <a:ext cx="9144000" cy="4516610"/>
          </a:xfrm>
        </p:spPr>
        <p:txBody>
          <a:bodyPr/>
          <a:lstStyle/>
          <a:p>
            <a:pPr>
              <a:buClrTx/>
            </a:pPr>
            <a:r>
              <a:rPr lang="en-GB" i="0" dirty="0">
                <a:latin typeface="Calibri" charset="0"/>
                <a:ea typeface="Calibri" charset="0"/>
                <a:cs typeface="Calibri" charset="0"/>
              </a:rPr>
              <a:t>PEFA </a:t>
            </a:r>
            <a:r>
              <a:rPr lang="en-GB" i="0" dirty="0" smtClean="0">
                <a:latin typeface="Calibri" charset="0"/>
                <a:ea typeface="Calibri" charset="0"/>
                <a:cs typeface="Calibri" charset="0"/>
              </a:rPr>
              <a:t>2016: 31 PIs, 94 dims: testing 30 PIs &amp; 90 dims. New PI-22</a:t>
            </a:r>
            <a:r>
              <a:rPr lang="en-GB" i="0" dirty="0">
                <a:latin typeface="Calibri" charset="0"/>
                <a:ea typeface="Calibri" charset="0"/>
                <a:cs typeface="Calibri" charset="0"/>
              </a:rPr>
              <a:t>,</a:t>
            </a:r>
            <a:r>
              <a:rPr lang="en-GB" i="0" dirty="0" smtClean="0">
                <a:latin typeface="Calibri" charset="0"/>
                <a:ea typeface="Calibri" charset="0"/>
                <a:cs typeface="Calibri" charset="0"/>
              </a:rPr>
              <a:t> refinements </a:t>
            </a:r>
            <a:r>
              <a:rPr lang="en-GB" i="0" dirty="0">
                <a:latin typeface="Calibri" charset="0"/>
                <a:ea typeface="Calibri" charset="0"/>
                <a:cs typeface="Calibri" charset="0"/>
              </a:rPr>
              <a:t>to </a:t>
            </a:r>
            <a:r>
              <a:rPr lang="en-GB" i="0" dirty="0" smtClean="0">
                <a:latin typeface="Calibri" charset="0"/>
                <a:ea typeface="Calibri" charset="0"/>
                <a:cs typeface="Calibri" charset="0"/>
              </a:rPr>
              <a:t>14 PIs (simplifications; new dims; revisions; recalibrations; removal of </a:t>
            </a:r>
            <a:r>
              <a:rPr lang="en-GB" i="0" dirty="0">
                <a:latin typeface="Calibri" charset="0"/>
                <a:ea typeface="Calibri" charset="0"/>
                <a:cs typeface="Calibri" charset="0"/>
              </a:rPr>
              <a:t>negative </a:t>
            </a:r>
            <a:r>
              <a:rPr lang="en-GB" i="0" dirty="0" smtClean="0">
                <a:latin typeface="Calibri" charset="0"/>
                <a:ea typeface="Calibri" charset="0"/>
                <a:cs typeface="Calibri" charset="0"/>
              </a:rPr>
              <a:t>references; alignment with GFS 2014). Hence: </a:t>
            </a:r>
          </a:p>
          <a:p>
            <a:pPr lvl="1">
              <a:buClrTx/>
            </a:pPr>
            <a:r>
              <a:rPr lang="en-GB" sz="2200" b="0" i="0" dirty="0" smtClean="0">
                <a:latin typeface="Calibri" charset="0"/>
                <a:ea typeface="Calibri" charset="0"/>
                <a:cs typeface="Calibri" charset="0"/>
              </a:rPr>
              <a:t>50</a:t>
            </a:r>
            <a:r>
              <a:rPr lang="en-GB" sz="2200" b="0" i="0" dirty="0">
                <a:latin typeface="Calibri" charset="0"/>
                <a:ea typeface="Calibri" charset="0"/>
                <a:cs typeface="Calibri" charset="0"/>
              </a:rPr>
              <a:t>% of </a:t>
            </a:r>
            <a:r>
              <a:rPr lang="en-GB" sz="2200" b="0" i="0" dirty="0" smtClean="0">
                <a:latin typeface="Calibri" charset="0"/>
                <a:ea typeface="Calibri" charset="0"/>
                <a:cs typeface="Calibri" charset="0"/>
              </a:rPr>
              <a:t>dims largely unchanged – no reassessment</a:t>
            </a:r>
          </a:p>
          <a:p>
            <a:pPr lvl="1">
              <a:buClrTx/>
            </a:pPr>
            <a:r>
              <a:rPr lang="en-GB" sz="2200" b="0" i="0" dirty="0" smtClean="0">
                <a:latin typeface="Calibri" charset="0"/>
                <a:ea typeface="Calibri" charset="0"/>
                <a:cs typeface="Calibri" charset="0"/>
              </a:rPr>
              <a:t>25</a:t>
            </a:r>
            <a:r>
              <a:rPr lang="en-GB" sz="2200" b="0" i="0" dirty="0">
                <a:latin typeface="Calibri" charset="0"/>
                <a:ea typeface="Calibri" charset="0"/>
                <a:cs typeface="Calibri" charset="0"/>
              </a:rPr>
              <a:t>% of </a:t>
            </a:r>
            <a:r>
              <a:rPr lang="en-GB" sz="2200" b="0" i="0" dirty="0" smtClean="0">
                <a:latin typeface="Calibri" charset="0"/>
                <a:ea typeface="Calibri" charset="0"/>
                <a:cs typeface="Calibri" charset="0"/>
              </a:rPr>
              <a:t>dims </a:t>
            </a:r>
            <a:r>
              <a:rPr lang="en-GB" sz="2200" b="0" i="0" dirty="0">
                <a:latin typeface="Calibri" charset="0"/>
                <a:ea typeface="Calibri" charset="0"/>
                <a:cs typeface="Calibri" charset="0"/>
              </a:rPr>
              <a:t>can be reassessed using </a:t>
            </a:r>
            <a:r>
              <a:rPr lang="en-GB" sz="2200" b="0" i="0" dirty="0" smtClean="0">
                <a:latin typeface="Calibri" charset="0"/>
                <a:ea typeface="Calibri" charset="0"/>
                <a:cs typeface="Calibri" charset="0"/>
              </a:rPr>
              <a:t>same data </a:t>
            </a:r>
          </a:p>
          <a:p>
            <a:pPr lvl="1">
              <a:buClrTx/>
            </a:pPr>
            <a:r>
              <a:rPr lang="en-GB" sz="2200" b="0" i="0" dirty="0" smtClean="0">
                <a:latin typeface="Calibri" charset="0"/>
                <a:ea typeface="Calibri" charset="0"/>
                <a:cs typeface="Calibri" charset="0"/>
              </a:rPr>
              <a:t>25</a:t>
            </a:r>
            <a:r>
              <a:rPr lang="en-GB" sz="2200" b="0" i="0" dirty="0">
                <a:latin typeface="Calibri" charset="0"/>
                <a:ea typeface="Calibri" charset="0"/>
                <a:cs typeface="Calibri" charset="0"/>
              </a:rPr>
              <a:t>% of </a:t>
            </a:r>
            <a:r>
              <a:rPr lang="en-GB" sz="2200" b="0" i="0" dirty="0" smtClean="0">
                <a:latin typeface="Calibri" charset="0"/>
                <a:ea typeface="Calibri" charset="0"/>
                <a:cs typeface="Calibri" charset="0"/>
              </a:rPr>
              <a:t>dims require additional data to </a:t>
            </a:r>
            <a:r>
              <a:rPr lang="en-GB" sz="2200" b="0" i="0" dirty="0">
                <a:latin typeface="Calibri" charset="0"/>
                <a:ea typeface="Calibri" charset="0"/>
                <a:cs typeface="Calibri" charset="0"/>
              </a:rPr>
              <a:t>assess or reassess </a:t>
            </a:r>
            <a:r>
              <a:rPr lang="en-GB" sz="2200" b="0" i="0" dirty="0" smtClean="0">
                <a:latin typeface="Calibri" charset="0"/>
                <a:ea typeface="Calibri" charset="0"/>
                <a:cs typeface="Calibri" charset="0"/>
              </a:rPr>
              <a:t>dimension (&amp; indicator</a:t>
            </a:r>
            <a:r>
              <a:rPr lang="en-GB" sz="2200" b="0" i="0" dirty="0">
                <a:latin typeface="Calibri" charset="0"/>
                <a:ea typeface="Calibri" charset="0"/>
                <a:cs typeface="Calibri" charset="0"/>
              </a:rPr>
              <a:t>) </a:t>
            </a:r>
            <a:r>
              <a:rPr lang="en-GB" sz="2200" b="0" i="0" dirty="0" smtClean="0">
                <a:latin typeface="Calibri" charset="0"/>
                <a:ea typeface="Calibri" charset="0"/>
                <a:cs typeface="Calibri" charset="0"/>
              </a:rPr>
              <a:t>scores</a:t>
            </a:r>
            <a:endParaRPr lang="en-US" sz="2200" b="0" i="0" dirty="0">
              <a:latin typeface="Calibri" charset="0"/>
              <a:ea typeface="Calibri" charset="0"/>
              <a:cs typeface="Calibri" charset="0"/>
            </a:endParaRPr>
          </a:p>
          <a:p>
            <a:pPr lvl="0">
              <a:buClrTx/>
              <a:buFont typeface="Arial" charset="0"/>
              <a:buChar char="•"/>
            </a:pPr>
            <a:r>
              <a:rPr lang="en-GB" i="0" dirty="0" smtClean="0">
                <a:latin typeface="Calibri" charset="0"/>
                <a:ea typeface="Calibri" charset="0"/>
                <a:cs typeface="Calibri" charset="0"/>
              </a:rPr>
              <a:t>If report </a:t>
            </a:r>
            <a:r>
              <a:rPr lang="en-GB" b="1" i="0" dirty="0">
                <a:solidFill>
                  <a:srgbClr val="FF0000"/>
                </a:solidFill>
                <a:latin typeface="Calibri" charset="0"/>
                <a:ea typeface="Calibri" charset="0"/>
                <a:cs typeface="Calibri" charset="0"/>
              </a:rPr>
              <a:t>not</a:t>
            </a:r>
            <a:r>
              <a:rPr lang="en-GB" i="0" dirty="0">
                <a:latin typeface="Calibri" charset="0"/>
                <a:ea typeface="Calibri" charset="0"/>
                <a:cs typeface="Calibri" charset="0"/>
              </a:rPr>
              <a:t> </a:t>
            </a:r>
            <a:r>
              <a:rPr lang="en-GB" b="1" i="0" dirty="0" smtClean="0">
                <a:latin typeface="Calibri" charset="0"/>
                <a:ea typeface="Calibri" charset="0"/>
                <a:cs typeface="Calibri" charset="0"/>
              </a:rPr>
              <a:t>finalized</a:t>
            </a:r>
            <a:r>
              <a:rPr lang="en-GB" i="0" dirty="0" smtClean="0">
                <a:latin typeface="Calibri" charset="0"/>
                <a:ea typeface="Calibri" charset="0"/>
                <a:cs typeface="Calibri" charset="0"/>
              </a:rPr>
              <a:t> </a:t>
            </a:r>
            <a:r>
              <a:rPr lang="en-GB" i="0" dirty="0">
                <a:latin typeface="Calibri" charset="0"/>
                <a:ea typeface="Calibri" charset="0"/>
                <a:cs typeface="Calibri" charset="0"/>
              </a:rPr>
              <a:t>- countries may revise </a:t>
            </a:r>
            <a:r>
              <a:rPr lang="en-GB" i="0" dirty="0" smtClean="0">
                <a:latin typeface="Calibri" charset="0"/>
                <a:ea typeface="Calibri" charset="0"/>
                <a:cs typeface="Calibri" charset="0"/>
              </a:rPr>
              <a:t>draft to </a:t>
            </a:r>
            <a:r>
              <a:rPr lang="en-GB" i="0" dirty="0">
                <a:latin typeface="Calibri" charset="0"/>
                <a:ea typeface="Calibri" charset="0"/>
                <a:cs typeface="Calibri" charset="0"/>
              </a:rPr>
              <a:t>use PEFA </a:t>
            </a:r>
            <a:r>
              <a:rPr lang="en-GB" i="0" dirty="0" smtClean="0">
                <a:latin typeface="Calibri" charset="0"/>
                <a:ea typeface="Calibri" charset="0"/>
                <a:cs typeface="Calibri" charset="0"/>
              </a:rPr>
              <a:t>2016</a:t>
            </a:r>
            <a:endParaRPr lang="en-US" i="0" dirty="0">
              <a:latin typeface="Calibri" charset="0"/>
              <a:ea typeface="Calibri" charset="0"/>
              <a:cs typeface="Calibri" charset="0"/>
            </a:endParaRPr>
          </a:p>
          <a:p>
            <a:pPr>
              <a:buClrTx/>
              <a:buFont typeface="Arial" charset="0"/>
              <a:buChar char="•"/>
            </a:pPr>
            <a:r>
              <a:rPr lang="en-GB" i="0" dirty="0" smtClean="0">
                <a:latin typeface="Calibri" charset="0"/>
                <a:ea typeface="Calibri" charset="0"/>
                <a:cs typeface="Calibri" charset="0"/>
              </a:rPr>
              <a:t>If report </a:t>
            </a:r>
            <a:r>
              <a:rPr lang="en-GB" b="1" i="0" dirty="0" smtClean="0">
                <a:latin typeface="Calibri" charset="0"/>
                <a:ea typeface="Calibri" charset="0"/>
                <a:cs typeface="Calibri" charset="0"/>
              </a:rPr>
              <a:t>finalized</a:t>
            </a:r>
            <a:r>
              <a:rPr lang="en-GB" i="0" dirty="0" smtClean="0">
                <a:latin typeface="Calibri" charset="0"/>
                <a:ea typeface="Calibri" charset="0"/>
                <a:cs typeface="Calibri" charset="0"/>
              </a:rPr>
              <a:t> – </a:t>
            </a:r>
            <a:r>
              <a:rPr lang="en-GB" i="0" dirty="0">
                <a:latin typeface="Calibri" charset="0"/>
                <a:ea typeface="Calibri" charset="0"/>
                <a:cs typeface="Calibri" charset="0"/>
              </a:rPr>
              <a:t>could be revised </a:t>
            </a:r>
            <a:r>
              <a:rPr lang="en-GB" i="0" dirty="0" smtClean="0">
                <a:latin typeface="Calibri" charset="0"/>
                <a:ea typeface="Calibri" charset="0"/>
                <a:cs typeface="Calibri" charset="0"/>
              </a:rPr>
              <a:t>&amp; re-issued as </a:t>
            </a:r>
            <a:r>
              <a:rPr lang="en-GB" i="0" dirty="0">
                <a:latin typeface="Calibri" charset="0"/>
                <a:ea typeface="Calibri" charset="0"/>
                <a:cs typeface="Calibri" charset="0"/>
              </a:rPr>
              <a:t>PEFA </a:t>
            </a:r>
            <a:r>
              <a:rPr lang="en-GB" i="0" dirty="0" smtClean="0">
                <a:latin typeface="Calibri" charset="0"/>
                <a:ea typeface="Calibri" charset="0"/>
                <a:cs typeface="Calibri" charset="0"/>
              </a:rPr>
              <a:t>2016, </a:t>
            </a:r>
            <a:r>
              <a:rPr lang="en-GB" i="0" dirty="0">
                <a:solidFill>
                  <a:srgbClr val="FF0000"/>
                </a:solidFill>
                <a:latin typeface="Calibri" charset="0"/>
                <a:ea typeface="Calibri" charset="0"/>
                <a:cs typeface="Calibri" charset="0"/>
              </a:rPr>
              <a:t>or</a:t>
            </a:r>
            <a:r>
              <a:rPr lang="en-GB" i="0" dirty="0">
                <a:latin typeface="Calibri" charset="0"/>
                <a:ea typeface="Calibri" charset="0"/>
                <a:cs typeface="Calibri" charset="0"/>
              </a:rPr>
              <a:t> addendum </a:t>
            </a:r>
            <a:r>
              <a:rPr lang="en-GB" i="0" dirty="0" smtClean="0">
                <a:latin typeface="Calibri" charset="0"/>
                <a:ea typeface="Calibri" charset="0"/>
                <a:cs typeface="Calibri" charset="0"/>
              </a:rPr>
              <a:t>included with updated </a:t>
            </a:r>
            <a:r>
              <a:rPr lang="en-GB" i="0" dirty="0">
                <a:latin typeface="Calibri" charset="0"/>
                <a:ea typeface="Calibri" charset="0"/>
                <a:cs typeface="Calibri" charset="0"/>
              </a:rPr>
              <a:t>PI </a:t>
            </a:r>
            <a:r>
              <a:rPr lang="en-GB" i="0" dirty="0" smtClean="0">
                <a:latin typeface="Calibri" charset="0"/>
                <a:ea typeface="Calibri" charset="0"/>
                <a:cs typeface="Calibri" charset="0"/>
              </a:rPr>
              <a:t>summary &amp; explanation of requirements met </a:t>
            </a:r>
            <a:endParaRPr lang="en-GB" i="0" dirty="0"/>
          </a:p>
        </p:txBody>
      </p:sp>
      <p:sp>
        <p:nvSpPr>
          <p:cNvPr id="4" name="Slide Number Placeholder 3"/>
          <p:cNvSpPr>
            <a:spLocks noGrp="1"/>
          </p:cNvSpPr>
          <p:nvPr>
            <p:ph type="sldNum" sz="quarter" idx="12"/>
          </p:nvPr>
        </p:nvSpPr>
        <p:spPr/>
        <p:txBody>
          <a:bodyPr/>
          <a:lstStyle/>
          <a:p>
            <a:fld id="{C42CCB23-6283-3C4D-84D0-A9036D2BFA4F}" type="slidenum">
              <a:rPr lang="en-GB" altLang="en-US" smtClean="0"/>
              <a:pPr/>
              <a:t>41</a:t>
            </a:fld>
            <a:endParaRPr lang="en-GB" altLang="en-US" dirty="0"/>
          </a:p>
        </p:txBody>
      </p:sp>
    </p:spTree>
    <p:extLst>
      <p:ext uri="{BB962C8B-B14F-4D97-AF65-F5344CB8AC3E}">
        <p14:creationId xmlns:p14="http://schemas.microsoft.com/office/powerpoint/2010/main" val="152444601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323850" y="908050"/>
            <a:ext cx="8301038" cy="1008782"/>
          </a:xfrm>
        </p:spPr>
        <p:txBody>
          <a:bodyPr/>
          <a:lstStyle/>
          <a:p>
            <a:pPr indent="0" algn="ctr"/>
            <a:r>
              <a:rPr lang="es-ES" altLang="en-US" dirty="0" smtClean="0">
                <a:solidFill>
                  <a:srgbClr val="C00000"/>
                </a:solidFill>
              </a:rPr>
              <a:t>IN SUMMARY</a:t>
            </a:r>
            <a:r>
              <a:rPr lang="is-IS" altLang="en-US" dirty="0" smtClean="0">
                <a:solidFill>
                  <a:srgbClr val="C00000"/>
                </a:solidFill>
              </a:rPr>
              <a:t>…..</a:t>
            </a:r>
            <a:endParaRPr lang="es-ES" altLang="en-US" dirty="0">
              <a:solidFill>
                <a:srgbClr val="C00000"/>
              </a:solidFill>
            </a:endParaRPr>
          </a:p>
        </p:txBody>
      </p:sp>
      <p:sp>
        <p:nvSpPr>
          <p:cNvPr id="32771" name="Content Placeholder 2"/>
          <p:cNvSpPr>
            <a:spLocks noGrp="1"/>
          </p:cNvSpPr>
          <p:nvPr>
            <p:ph idx="1"/>
          </p:nvPr>
        </p:nvSpPr>
        <p:spPr>
          <a:xfrm>
            <a:off x="0" y="1772816"/>
            <a:ext cx="8758238" cy="4608512"/>
          </a:xfrm>
          <a:ln>
            <a:solidFill>
              <a:schemeClr val="accent1"/>
            </a:solidFill>
          </a:ln>
        </p:spPr>
        <p:txBody>
          <a:bodyPr/>
          <a:lstStyle/>
          <a:p>
            <a:pPr>
              <a:spcBef>
                <a:spcPts val="0"/>
              </a:spcBef>
              <a:spcAft>
                <a:spcPts val="0"/>
              </a:spcAft>
            </a:pPr>
            <a:r>
              <a:rPr lang="en-GB" altLang="en-US" sz="2800" i="0" dirty="0" smtClean="0">
                <a:latin typeface="Calibri" charset="0"/>
                <a:ea typeface="Calibri" charset="0"/>
                <a:cs typeface="Calibri" charset="0"/>
              </a:rPr>
              <a:t>A PEFA assessment provides a </a:t>
            </a:r>
            <a:r>
              <a:rPr lang="en-GB" altLang="en-US" sz="2800" i="0" dirty="0">
                <a:latin typeface="Calibri" charset="0"/>
                <a:ea typeface="Calibri" charset="0"/>
                <a:cs typeface="Calibri" charset="0"/>
              </a:rPr>
              <a:t>qualitative </a:t>
            </a:r>
            <a:r>
              <a:rPr lang="en-GB" altLang="en-US" sz="2800" i="0" dirty="0" smtClean="0">
                <a:latin typeface="Calibri" charset="0"/>
                <a:ea typeface="Calibri" charset="0"/>
                <a:cs typeface="Calibri" charset="0"/>
              </a:rPr>
              <a:t>review of the 7 ‘pillars’ of a country’s </a:t>
            </a:r>
            <a:r>
              <a:rPr lang="en-GB" altLang="en-US" sz="2800" i="0" dirty="0">
                <a:latin typeface="Calibri" charset="0"/>
                <a:ea typeface="Calibri" charset="0"/>
                <a:cs typeface="Calibri" charset="0"/>
              </a:rPr>
              <a:t>PFM </a:t>
            </a:r>
            <a:r>
              <a:rPr lang="en-GB" altLang="en-US" sz="2800" i="0" dirty="0" smtClean="0">
                <a:latin typeface="Calibri" charset="0"/>
                <a:ea typeface="Calibri" charset="0"/>
                <a:cs typeface="Calibri" charset="0"/>
              </a:rPr>
              <a:t>system using 31 </a:t>
            </a:r>
            <a:r>
              <a:rPr lang="en-GB" altLang="en-US" sz="2800" i="0" dirty="0">
                <a:latin typeface="Calibri" charset="0"/>
                <a:ea typeface="Calibri" charset="0"/>
                <a:cs typeface="Calibri" charset="0"/>
              </a:rPr>
              <a:t>indicators, </a:t>
            </a:r>
            <a:r>
              <a:rPr lang="en-GB" altLang="en-US" sz="2800" i="0" dirty="0" smtClean="0">
                <a:latin typeface="Calibri" charset="0"/>
                <a:ea typeface="Calibri" charset="0"/>
                <a:cs typeface="Calibri" charset="0"/>
              </a:rPr>
              <a:t>based on ‘generally accepted </a:t>
            </a:r>
            <a:r>
              <a:rPr lang="en-GB" altLang="en-US" sz="2800" i="0" dirty="0" smtClean="0">
                <a:solidFill>
                  <a:srgbClr val="FF0000"/>
                </a:solidFill>
                <a:latin typeface="Calibri" charset="0"/>
                <a:ea typeface="Calibri" charset="0"/>
                <a:cs typeface="Calibri" charset="0"/>
              </a:rPr>
              <a:t>good</a:t>
            </a:r>
            <a:r>
              <a:rPr lang="en-GB" altLang="en-US" sz="2800" i="0" dirty="0" smtClean="0">
                <a:latin typeface="Calibri" charset="0"/>
                <a:ea typeface="Calibri" charset="0"/>
                <a:cs typeface="Calibri" charset="0"/>
              </a:rPr>
              <a:t> practice’</a:t>
            </a:r>
          </a:p>
          <a:p>
            <a:pPr>
              <a:spcBef>
                <a:spcPts val="0"/>
              </a:spcBef>
              <a:spcAft>
                <a:spcPts val="0"/>
              </a:spcAft>
            </a:pPr>
            <a:endParaRPr lang="en-GB" altLang="en-US" sz="2800" i="0" dirty="0" smtClean="0">
              <a:latin typeface="Calibri" charset="0"/>
              <a:ea typeface="Calibri" charset="0"/>
              <a:cs typeface="Calibri" charset="0"/>
            </a:endParaRPr>
          </a:p>
          <a:p>
            <a:pPr>
              <a:spcBef>
                <a:spcPts val="0"/>
              </a:spcBef>
              <a:spcAft>
                <a:spcPts val="0"/>
              </a:spcAft>
            </a:pPr>
            <a:r>
              <a:rPr lang="en-GB" altLang="en-US" sz="2800" i="0" dirty="0">
                <a:latin typeface="Calibri" charset="0"/>
                <a:ea typeface="Calibri" charset="0"/>
                <a:cs typeface="Calibri" charset="0"/>
              </a:rPr>
              <a:t>Each indicator is rated using an ordinal scale of A to </a:t>
            </a:r>
            <a:r>
              <a:rPr lang="en-GB" altLang="en-US" sz="2800" i="0" dirty="0" smtClean="0">
                <a:latin typeface="Calibri" charset="0"/>
                <a:ea typeface="Calibri" charset="0"/>
                <a:cs typeface="Calibri" charset="0"/>
              </a:rPr>
              <a:t>D </a:t>
            </a:r>
            <a:r>
              <a:rPr lang="en-GB" altLang="en-US" sz="2800" i="0" dirty="0">
                <a:latin typeface="Calibri" charset="0"/>
                <a:ea typeface="Calibri" charset="0"/>
                <a:cs typeface="Calibri" charset="0"/>
              </a:rPr>
              <a:t>according to specific </a:t>
            </a:r>
            <a:r>
              <a:rPr lang="en-GB" altLang="en-US" sz="2800" i="0" dirty="0" smtClean="0">
                <a:latin typeface="Calibri" charset="0"/>
                <a:ea typeface="Calibri" charset="0"/>
                <a:cs typeface="Calibri" charset="0"/>
              </a:rPr>
              <a:t>criteria, </a:t>
            </a:r>
            <a:r>
              <a:rPr lang="en-GB" altLang="en-US" sz="2800" i="0" dirty="0">
                <a:latin typeface="Calibri" charset="0"/>
                <a:ea typeface="Calibri" charset="0"/>
                <a:cs typeface="Calibri" charset="0"/>
              </a:rPr>
              <a:t>using defined </a:t>
            </a:r>
            <a:r>
              <a:rPr lang="en-GB" altLang="en-US" sz="2800" i="0" dirty="0" smtClean="0">
                <a:latin typeface="Calibri" charset="0"/>
                <a:ea typeface="Calibri" charset="0"/>
                <a:cs typeface="Calibri" charset="0"/>
              </a:rPr>
              <a:t>evidence</a:t>
            </a:r>
            <a:endParaRPr lang="en-GB" altLang="en-US" sz="2800" i="0" dirty="0">
              <a:latin typeface="Calibri" charset="0"/>
              <a:ea typeface="Calibri" charset="0"/>
              <a:cs typeface="Calibri" charset="0"/>
            </a:endParaRPr>
          </a:p>
          <a:p>
            <a:pPr>
              <a:spcBef>
                <a:spcPts val="0"/>
              </a:spcBef>
              <a:spcAft>
                <a:spcPts val="0"/>
              </a:spcAft>
            </a:pPr>
            <a:endParaRPr lang="en-GB" altLang="en-US" sz="2800" i="0" dirty="0">
              <a:latin typeface="Calibri" charset="0"/>
              <a:ea typeface="Calibri" charset="0"/>
              <a:cs typeface="Calibri" charset="0"/>
            </a:endParaRPr>
          </a:p>
          <a:p>
            <a:pPr>
              <a:spcBef>
                <a:spcPts val="0"/>
              </a:spcBef>
              <a:spcAft>
                <a:spcPts val="0"/>
              </a:spcAft>
            </a:pPr>
            <a:r>
              <a:rPr lang="en-GB" altLang="en-US" sz="2800" i="0" dirty="0">
                <a:latin typeface="Calibri" charset="0"/>
                <a:ea typeface="Calibri" charset="0"/>
                <a:cs typeface="Calibri" charset="0"/>
              </a:rPr>
              <a:t>R</a:t>
            </a:r>
            <a:r>
              <a:rPr lang="en-GB" altLang="en-US" sz="2800" i="0" dirty="0" smtClean="0">
                <a:latin typeface="Calibri" charset="0"/>
                <a:ea typeface="Calibri" charset="0"/>
                <a:cs typeface="Calibri" charset="0"/>
              </a:rPr>
              <a:t>esults are contextualized to evaluate the ability of the system to deliver </a:t>
            </a:r>
            <a:r>
              <a:rPr lang="en-GB" altLang="en-US" sz="2800" i="0" dirty="0">
                <a:latin typeface="Calibri" charset="0"/>
                <a:ea typeface="Calibri" charset="0"/>
                <a:cs typeface="Calibri" charset="0"/>
              </a:rPr>
              <a:t>fiscal discipline, </a:t>
            </a:r>
            <a:r>
              <a:rPr lang="en-GB" altLang="en-US" sz="2800" i="0" dirty="0" smtClean="0">
                <a:latin typeface="Calibri" charset="0"/>
                <a:ea typeface="Calibri" charset="0"/>
                <a:cs typeface="Calibri" charset="0"/>
              </a:rPr>
              <a:t>allocate resources strategically and deliver services efficiently</a:t>
            </a:r>
            <a:endParaRPr lang="en-GB" altLang="en-US" sz="2800" i="0" dirty="0">
              <a:latin typeface="Calibri" charset="0"/>
              <a:ea typeface="Calibri" charset="0"/>
              <a:cs typeface="Calibri" charset="0"/>
            </a:endParaRPr>
          </a:p>
          <a:p>
            <a:pPr>
              <a:spcBef>
                <a:spcPts val="0"/>
              </a:spcBef>
              <a:spcAft>
                <a:spcPts val="0"/>
              </a:spcAft>
            </a:pPr>
            <a:endParaRPr lang="en-GB" altLang="en-US" sz="2800" i="0" dirty="0" smtClean="0">
              <a:latin typeface="Calibri" charset="0"/>
              <a:ea typeface="Calibri" charset="0"/>
              <a:cs typeface="Calibri" charset="0"/>
            </a:endParaRPr>
          </a:p>
          <a:p>
            <a:pPr>
              <a:spcBef>
                <a:spcPts val="0"/>
              </a:spcBef>
              <a:spcAft>
                <a:spcPts val="0"/>
              </a:spcAft>
            </a:pPr>
            <a:endParaRPr lang="en-GB" altLang="en-US" sz="2000" i="0" dirty="0">
              <a:latin typeface="Calibri" charset="0"/>
              <a:ea typeface="Calibri" charset="0"/>
              <a:cs typeface="Calibri" charset="0"/>
            </a:endParaRPr>
          </a:p>
          <a:p>
            <a:pPr algn="just"/>
            <a:endParaRPr lang="es-ES" altLang="en-US" sz="1800" i="0" dirty="0">
              <a:latin typeface="Arial" charset="0"/>
              <a:ea typeface="Arial" charset="0"/>
              <a:cs typeface="Arial" charset="0"/>
            </a:endParaRPr>
          </a:p>
        </p:txBody>
      </p:sp>
      <p:sp>
        <p:nvSpPr>
          <p:cNvPr id="3277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defRPr>
            </a:lvl1pPr>
            <a:lvl2pPr marL="742950" indent="-285750" eaLnBrk="0" hangingPunct="0">
              <a:defRPr sz="1200">
                <a:solidFill>
                  <a:srgbClr val="0F5494"/>
                </a:solidFill>
                <a:latin typeface="Verdana" charset="0"/>
              </a:defRPr>
            </a:lvl2pPr>
            <a:lvl3pPr marL="1143000" indent="-228600" eaLnBrk="0" hangingPunct="0">
              <a:defRPr sz="1200">
                <a:solidFill>
                  <a:srgbClr val="0F5494"/>
                </a:solidFill>
                <a:latin typeface="Verdana" charset="0"/>
              </a:defRPr>
            </a:lvl3pPr>
            <a:lvl4pPr marL="1600200" indent="-228600" eaLnBrk="0" hangingPunct="0">
              <a:defRPr sz="1200">
                <a:solidFill>
                  <a:srgbClr val="0F5494"/>
                </a:solidFill>
                <a:latin typeface="Verdana" charset="0"/>
              </a:defRPr>
            </a:lvl4pPr>
            <a:lvl5pPr marL="2057400" indent="-228600" eaLnBrk="0" hangingPunct="0">
              <a:defRPr sz="1200">
                <a:solidFill>
                  <a:srgbClr val="0F5494"/>
                </a:solidFill>
                <a:latin typeface="Verdana" charset="0"/>
              </a:defRPr>
            </a:lvl5pPr>
            <a:lvl6pPr marL="2514600" indent="-228600" eaLnBrk="0" fontAlgn="base" hangingPunct="0">
              <a:spcBef>
                <a:spcPct val="0"/>
              </a:spcBef>
              <a:spcAft>
                <a:spcPct val="0"/>
              </a:spcAft>
              <a:defRPr sz="1200">
                <a:solidFill>
                  <a:srgbClr val="0F5494"/>
                </a:solidFill>
                <a:latin typeface="Verdana" charset="0"/>
              </a:defRPr>
            </a:lvl6pPr>
            <a:lvl7pPr marL="2971800" indent="-228600" eaLnBrk="0" fontAlgn="base" hangingPunct="0">
              <a:spcBef>
                <a:spcPct val="0"/>
              </a:spcBef>
              <a:spcAft>
                <a:spcPct val="0"/>
              </a:spcAft>
              <a:defRPr sz="1200">
                <a:solidFill>
                  <a:srgbClr val="0F5494"/>
                </a:solidFill>
                <a:latin typeface="Verdana" charset="0"/>
              </a:defRPr>
            </a:lvl7pPr>
            <a:lvl8pPr marL="3429000" indent="-228600" eaLnBrk="0" fontAlgn="base" hangingPunct="0">
              <a:spcBef>
                <a:spcPct val="0"/>
              </a:spcBef>
              <a:spcAft>
                <a:spcPct val="0"/>
              </a:spcAft>
              <a:defRPr sz="1200">
                <a:solidFill>
                  <a:srgbClr val="0F5494"/>
                </a:solidFill>
                <a:latin typeface="Verdana" charset="0"/>
              </a:defRPr>
            </a:lvl8pPr>
            <a:lvl9pPr marL="3886200" indent="-228600" eaLnBrk="0" fontAlgn="base" hangingPunct="0">
              <a:spcBef>
                <a:spcPct val="0"/>
              </a:spcBef>
              <a:spcAft>
                <a:spcPct val="0"/>
              </a:spcAft>
              <a:defRPr sz="1200">
                <a:solidFill>
                  <a:srgbClr val="0F5494"/>
                </a:solidFill>
                <a:latin typeface="Verdana" charset="0"/>
              </a:defRPr>
            </a:lvl9pPr>
          </a:lstStyle>
          <a:p>
            <a:pPr eaLnBrk="1" hangingPunct="1"/>
            <a:fld id="{8B6C89C4-1494-7742-A1F9-BC57539B250A}" type="slidenum">
              <a:rPr lang="en-GB" altLang="en-US" sz="1400">
                <a:solidFill>
                  <a:schemeClr val="tx1"/>
                </a:solidFill>
                <a:latin typeface="Arial" charset="0"/>
              </a:rPr>
              <a:pPr eaLnBrk="1" hangingPunct="1"/>
              <a:t>42</a:t>
            </a:fld>
            <a:endParaRPr lang="en-GB" altLang="en-US" sz="1400">
              <a:solidFill>
                <a:schemeClr val="tx1"/>
              </a:solidFill>
              <a:latin typeface="Arial" charset="0"/>
            </a:endParaRPr>
          </a:p>
        </p:txBody>
      </p:sp>
    </p:spTree>
    <p:extLst>
      <p:ext uri="{BB962C8B-B14F-4D97-AF65-F5344CB8AC3E}">
        <p14:creationId xmlns:p14="http://schemas.microsoft.com/office/powerpoint/2010/main" val="18962670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Grp="1" noChangeArrowheads="1"/>
          </p:cNvSpPr>
          <p:nvPr>
            <p:ph type="ctrTitle"/>
          </p:nvPr>
        </p:nvSpPr>
        <p:spPr>
          <a:xfrm>
            <a:off x="1" y="2565400"/>
            <a:ext cx="9144000" cy="863600"/>
          </a:xfrm>
        </p:spPr>
        <p:txBody>
          <a:bodyPr/>
          <a:lstStyle/>
          <a:p>
            <a:pPr indent="0" algn="ctr" eaLnBrk="1" hangingPunct="1"/>
            <a:r>
              <a:rPr lang="en-US" altLang="en-US" sz="3600" i="1" dirty="0" smtClean="0">
                <a:latin typeface="Verdana Bold Italic" charset="0"/>
                <a:ea typeface="Arial" charset="0"/>
                <a:cs typeface="Arial" charset="0"/>
              </a:rPr>
              <a:t>Thank you for your attention:</a:t>
            </a:r>
            <a:br>
              <a:rPr lang="en-US" altLang="en-US" sz="3600" i="1" dirty="0" smtClean="0">
                <a:latin typeface="Verdana Bold Italic" charset="0"/>
                <a:ea typeface="Arial" charset="0"/>
                <a:cs typeface="Arial" charset="0"/>
              </a:rPr>
            </a:br>
            <a:r>
              <a:rPr lang="en-US" altLang="en-US" sz="3600" i="1" dirty="0">
                <a:latin typeface="Verdana Bold Italic" charset="0"/>
                <a:ea typeface="Arial" charset="0"/>
                <a:cs typeface="Arial" charset="0"/>
              </a:rPr>
              <a:t/>
            </a:r>
            <a:br>
              <a:rPr lang="en-US" altLang="en-US" sz="3600" i="1" dirty="0">
                <a:latin typeface="Verdana Bold Italic" charset="0"/>
                <a:ea typeface="Arial" charset="0"/>
                <a:cs typeface="Arial" charset="0"/>
              </a:rPr>
            </a:br>
            <a:r>
              <a:rPr lang="en-US" altLang="en-US" sz="3600" i="1" dirty="0" smtClean="0">
                <a:latin typeface="Verdana Bold Italic" charset="0"/>
                <a:ea typeface="Arial" charset="0"/>
                <a:cs typeface="Arial" charset="0"/>
              </a:rPr>
              <a:t>Questions? </a:t>
            </a:r>
            <a:r>
              <a:rPr lang="en-US" altLang="en-US" sz="3200" dirty="0">
                <a:latin typeface="Arial" charset="0"/>
                <a:ea typeface="Arial" charset="0"/>
                <a:cs typeface="Arial" charset="0"/>
              </a:rPr>
              <a:t/>
            </a:r>
            <a:br>
              <a:rPr lang="en-US" altLang="en-US" sz="3200" dirty="0">
                <a:latin typeface="Arial" charset="0"/>
                <a:ea typeface="Arial" charset="0"/>
                <a:cs typeface="Arial" charset="0"/>
              </a:rPr>
            </a:br>
            <a:r>
              <a:rPr lang="en-US" altLang="en-US" sz="3200" dirty="0">
                <a:latin typeface="Arial" charset="0"/>
                <a:ea typeface="Arial" charset="0"/>
                <a:cs typeface="Arial" charset="0"/>
              </a:rPr>
              <a:t/>
            </a:r>
            <a:br>
              <a:rPr lang="en-US" altLang="en-US" sz="3200" dirty="0">
                <a:latin typeface="Arial" charset="0"/>
                <a:ea typeface="Arial" charset="0"/>
                <a:cs typeface="Arial" charset="0"/>
              </a:rPr>
            </a:br>
            <a:endParaRPr lang="en-GB" altLang="en-US" sz="3200" dirty="0"/>
          </a:p>
        </p:txBody>
      </p:sp>
      <p:sp>
        <p:nvSpPr>
          <p:cNvPr id="2" name="Subtitle 1"/>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902987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124744"/>
            <a:ext cx="8291512" cy="792088"/>
          </a:xfrm>
        </p:spPr>
        <p:txBody>
          <a:bodyPr>
            <a:normAutofit/>
          </a:bodyPr>
          <a:lstStyle/>
          <a:p>
            <a:pPr algn="ctr"/>
            <a:r>
              <a:rPr lang="en-US" sz="3200" dirty="0" smtClean="0">
                <a:solidFill>
                  <a:srgbClr val="C00000"/>
                </a:solidFill>
              </a:rPr>
              <a:t>What is the PEFA Program?</a:t>
            </a:r>
            <a:endParaRPr lang="en-US" sz="3200" dirty="0">
              <a:solidFill>
                <a:srgbClr val="C00000"/>
              </a:solidFill>
            </a:endParaRPr>
          </a:p>
        </p:txBody>
      </p:sp>
      <p:sp>
        <p:nvSpPr>
          <p:cNvPr id="3" name="Content Placeholder 2"/>
          <p:cNvSpPr>
            <a:spLocks noGrp="1"/>
          </p:cNvSpPr>
          <p:nvPr>
            <p:ph idx="1"/>
          </p:nvPr>
        </p:nvSpPr>
        <p:spPr>
          <a:xfrm>
            <a:off x="179512" y="1772816"/>
            <a:ext cx="8784976" cy="4896544"/>
          </a:xfrm>
        </p:spPr>
        <p:txBody>
          <a:bodyPr>
            <a:normAutofit fontScale="32500" lnSpcReduction="20000"/>
          </a:bodyPr>
          <a:lstStyle/>
          <a:p>
            <a:pPr algn="ctr">
              <a:buNone/>
            </a:pPr>
            <a:r>
              <a:rPr lang="en-US" sz="8600" b="1" dirty="0" smtClean="0">
                <a:solidFill>
                  <a:srgbClr val="C00000"/>
                </a:solidFill>
                <a:latin typeface="Calibri" pitchFamily="34" charset="0"/>
              </a:rPr>
              <a:t>P</a:t>
            </a:r>
            <a:r>
              <a:rPr lang="en-US" sz="8600" b="1" dirty="0" smtClean="0">
                <a:latin typeface="Calibri" pitchFamily="34" charset="0"/>
              </a:rPr>
              <a:t>ublic </a:t>
            </a:r>
            <a:r>
              <a:rPr lang="en-US" sz="8600" b="1" dirty="0" smtClean="0">
                <a:solidFill>
                  <a:srgbClr val="C00000"/>
                </a:solidFill>
                <a:latin typeface="Calibri" pitchFamily="34" charset="0"/>
              </a:rPr>
              <a:t>E</a:t>
            </a:r>
            <a:r>
              <a:rPr lang="en-US" sz="8600" b="1" dirty="0" smtClean="0">
                <a:latin typeface="Calibri" pitchFamily="34" charset="0"/>
              </a:rPr>
              <a:t>xpenditure &amp; </a:t>
            </a:r>
            <a:r>
              <a:rPr lang="en-US" sz="8600" b="1" dirty="0" smtClean="0">
                <a:solidFill>
                  <a:srgbClr val="C00000"/>
                </a:solidFill>
                <a:latin typeface="Calibri" pitchFamily="34" charset="0"/>
              </a:rPr>
              <a:t>F</a:t>
            </a:r>
            <a:r>
              <a:rPr lang="en-US" sz="8600" b="1" dirty="0" smtClean="0">
                <a:latin typeface="Calibri" pitchFamily="34" charset="0"/>
              </a:rPr>
              <a:t>inancial </a:t>
            </a:r>
            <a:r>
              <a:rPr lang="en-US" sz="8600" b="1" dirty="0" smtClean="0">
                <a:solidFill>
                  <a:srgbClr val="C00000"/>
                </a:solidFill>
                <a:latin typeface="Calibri" pitchFamily="34" charset="0"/>
              </a:rPr>
              <a:t>A</a:t>
            </a:r>
            <a:r>
              <a:rPr lang="en-US" sz="8600" b="1" dirty="0" smtClean="0">
                <a:latin typeface="Calibri" pitchFamily="34" charset="0"/>
              </a:rPr>
              <a:t>ccountability</a:t>
            </a:r>
          </a:p>
          <a:p>
            <a:pPr>
              <a:buNone/>
            </a:pPr>
            <a:endParaRPr lang="en-US" sz="2500" b="1" dirty="0" smtClean="0">
              <a:latin typeface="Calibri" pitchFamily="34" charset="0"/>
            </a:endParaRPr>
          </a:p>
          <a:p>
            <a:pPr>
              <a:buNone/>
            </a:pPr>
            <a:r>
              <a:rPr lang="en-US" sz="8000" b="1" dirty="0" smtClean="0">
                <a:latin typeface="Calibri" pitchFamily="34" charset="0"/>
              </a:rPr>
              <a:t>Objective:</a:t>
            </a:r>
          </a:p>
          <a:p>
            <a:pPr>
              <a:lnSpc>
                <a:spcPct val="120000"/>
              </a:lnSpc>
              <a:buClrTx/>
              <a:buSzPct val="100000"/>
              <a:buFont typeface="Arial" charset="0"/>
              <a:buChar char="•"/>
            </a:pPr>
            <a:r>
              <a:rPr lang="en-US" sz="7400" b="0" i="0" dirty="0" smtClean="0">
                <a:solidFill>
                  <a:srgbClr val="FF0000"/>
                </a:solidFill>
                <a:latin typeface="Calibri" pitchFamily="34" charset="0"/>
              </a:rPr>
              <a:t>Results</a:t>
            </a:r>
            <a:r>
              <a:rPr lang="en-US" sz="7400" b="0" i="0" dirty="0" smtClean="0">
                <a:latin typeface="Calibri" pitchFamily="34" charset="0"/>
              </a:rPr>
              <a:t> orientation in development of PFM systems</a:t>
            </a:r>
          </a:p>
          <a:p>
            <a:pPr>
              <a:lnSpc>
                <a:spcPct val="120000"/>
              </a:lnSpc>
              <a:buClrTx/>
              <a:buSzPct val="100000"/>
              <a:buFont typeface="Arial" charset="0"/>
              <a:buChar char="•"/>
            </a:pPr>
            <a:r>
              <a:rPr lang="en-US" sz="7400" b="0" i="0" dirty="0" smtClean="0">
                <a:latin typeface="Calibri" pitchFamily="34" charset="0"/>
              </a:rPr>
              <a:t>Harmonization of PFM </a:t>
            </a:r>
            <a:r>
              <a:rPr lang="en-US" sz="7400" b="0" i="0" dirty="0" smtClean="0">
                <a:solidFill>
                  <a:srgbClr val="FF0000"/>
                </a:solidFill>
                <a:latin typeface="Calibri" pitchFamily="34" charset="0"/>
              </a:rPr>
              <a:t>analytical </a:t>
            </a:r>
            <a:r>
              <a:rPr lang="en-US" sz="7400" b="0" i="0" dirty="0" smtClean="0">
                <a:latin typeface="Calibri" pitchFamily="34" charset="0"/>
              </a:rPr>
              <a:t>work</a:t>
            </a:r>
          </a:p>
          <a:p>
            <a:pPr marL="342900" lvl="1" indent="-342900">
              <a:lnSpc>
                <a:spcPct val="120000"/>
              </a:lnSpc>
              <a:buClrTx/>
              <a:buSzPct val="100000"/>
              <a:buFont typeface="Arial" charset="0"/>
              <a:buChar char="•"/>
            </a:pPr>
            <a:r>
              <a:rPr lang="en-US" sz="7400" b="0" dirty="0">
                <a:latin typeface="Calibri" pitchFamily="34" charset="0"/>
              </a:rPr>
              <a:t>‘Strengthened Approach’ to support PFM </a:t>
            </a:r>
            <a:r>
              <a:rPr lang="en-US" sz="7400" b="0" dirty="0" smtClean="0">
                <a:latin typeface="Calibri" pitchFamily="34" charset="0"/>
              </a:rPr>
              <a:t>Reforms</a:t>
            </a:r>
            <a:endParaRPr lang="en-US" sz="7400" b="0" i="0" dirty="0" smtClean="0">
              <a:latin typeface="Calibri" pitchFamily="34" charset="0"/>
            </a:endParaRPr>
          </a:p>
          <a:p>
            <a:pPr>
              <a:buSzPct val="100000"/>
              <a:buFont typeface="Arial" pitchFamily="34" charset="0"/>
              <a:buChar char="•"/>
            </a:pPr>
            <a:endParaRPr lang="en-US" sz="6700" b="0" dirty="0" smtClean="0">
              <a:latin typeface="Calibri" pitchFamily="34" charset="0"/>
            </a:endParaRPr>
          </a:p>
          <a:p>
            <a:pPr>
              <a:buSzPct val="100000"/>
              <a:buNone/>
            </a:pPr>
            <a:r>
              <a:rPr lang="en-US" sz="8000" b="1" dirty="0" smtClean="0">
                <a:latin typeface="Calibri" pitchFamily="34" charset="0"/>
              </a:rPr>
              <a:t>Established:</a:t>
            </a:r>
          </a:p>
          <a:p>
            <a:pPr marL="342900" lvl="1" indent="-342900">
              <a:buClrTx/>
              <a:buSzPct val="100000"/>
              <a:buFont typeface="Arial" pitchFamily="34" charset="0"/>
              <a:buChar char="•"/>
            </a:pPr>
            <a:r>
              <a:rPr lang="en-US" sz="7400" b="0" dirty="0" smtClean="0">
                <a:latin typeface="Calibri" pitchFamily="34" charset="0"/>
              </a:rPr>
              <a:t>Established in 2001 by seven agencies</a:t>
            </a:r>
          </a:p>
          <a:p>
            <a:pPr marL="342900" lvl="1" indent="-342900">
              <a:lnSpc>
                <a:spcPct val="120000"/>
              </a:lnSpc>
              <a:buClrTx/>
              <a:buSzPct val="100000"/>
              <a:buFont typeface="Arial" pitchFamily="34" charset="0"/>
              <a:buChar char="•"/>
            </a:pPr>
            <a:r>
              <a:rPr lang="en-US" sz="7400" b="0" dirty="0" smtClean="0">
                <a:latin typeface="Calibri" pitchFamily="34" charset="0"/>
              </a:rPr>
              <a:t>Contributing to development effectiveness: builds on the “</a:t>
            </a:r>
            <a:r>
              <a:rPr lang="en-US" sz="7400" b="0" dirty="0" smtClean="0">
                <a:latin typeface="Calibri" charset="0"/>
                <a:ea typeface="Calibri" charset="0"/>
                <a:cs typeface="Calibri" charset="0"/>
              </a:rPr>
              <a:t>Addis </a:t>
            </a:r>
            <a:r>
              <a:rPr lang="en-US" sz="7400" b="0" dirty="0">
                <a:latin typeface="Calibri" charset="0"/>
                <a:ea typeface="Calibri" charset="0"/>
                <a:cs typeface="Calibri" charset="0"/>
              </a:rPr>
              <a:t>Ababa Action </a:t>
            </a:r>
            <a:r>
              <a:rPr lang="en-US" sz="7400" b="0" dirty="0" smtClean="0">
                <a:latin typeface="Calibri" charset="0"/>
                <a:ea typeface="Calibri" charset="0"/>
                <a:cs typeface="Calibri" charset="0"/>
              </a:rPr>
              <a:t>Agenda” </a:t>
            </a:r>
            <a:r>
              <a:rPr lang="en-US" sz="7400" b="0" i="1" dirty="0" smtClean="0">
                <a:latin typeface="Calibri" charset="0"/>
                <a:ea typeface="Calibri" charset="0"/>
                <a:cs typeface="Calibri" charset="0"/>
              </a:rPr>
              <a:t>(Third </a:t>
            </a:r>
            <a:r>
              <a:rPr lang="en-US" sz="7400" b="0" i="1" dirty="0">
                <a:latin typeface="Calibri" charset="0"/>
                <a:ea typeface="Calibri" charset="0"/>
                <a:cs typeface="Calibri" charset="0"/>
              </a:rPr>
              <a:t>International Conference on Financing for </a:t>
            </a:r>
            <a:r>
              <a:rPr lang="en-US" sz="7400" b="0" i="1" dirty="0" smtClean="0">
                <a:latin typeface="Calibri" charset="0"/>
                <a:ea typeface="Calibri" charset="0"/>
                <a:cs typeface="Calibri" charset="0"/>
              </a:rPr>
              <a:t>Development)</a:t>
            </a:r>
            <a:endParaRPr lang="en-US" sz="7400" b="0" i="1" dirty="0">
              <a:latin typeface="Calibri" charset="0"/>
              <a:ea typeface="Calibri" charset="0"/>
              <a:cs typeface="Calibri" charset="0"/>
            </a:endParaRPr>
          </a:p>
          <a:p>
            <a:pPr marL="342900" lvl="1" indent="-342900">
              <a:buClrTx/>
              <a:buSzPct val="100000"/>
              <a:buFont typeface="Arial" pitchFamily="34" charset="0"/>
              <a:buChar char="•"/>
            </a:pPr>
            <a:r>
              <a:rPr lang="en-US" dirty="0" smtClean="0"/>
              <a:t/>
            </a:r>
            <a:br>
              <a:rPr lang="en-US" dirty="0" smtClean="0"/>
            </a:br>
            <a:endParaRPr lang="en-US" dirty="0" smtClean="0"/>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5</a:t>
            </a:fld>
            <a:endParaRPr lang="en-US" dirty="0"/>
          </a:p>
        </p:txBody>
      </p:sp>
    </p:spTree>
    <p:extLst>
      <p:ext uri="{BB962C8B-B14F-4D97-AF65-F5344CB8AC3E}">
        <p14:creationId xmlns:p14="http://schemas.microsoft.com/office/powerpoint/2010/main" val="14172582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151146"/>
            <a:ext cx="8229600" cy="826997"/>
          </a:xfrm>
        </p:spPr>
        <p:txBody>
          <a:bodyPr/>
          <a:lstStyle/>
          <a:p>
            <a:pPr algn="ctr"/>
            <a:r>
              <a:rPr lang="en-US" sz="3200" dirty="0" smtClean="0">
                <a:solidFill>
                  <a:srgbClr val="C00000"/>
                </a:solidFill>
              </a:rPr>
              <a:t>The PEFA Partners</a:t>
            </a:r>
            <a:endParaRPr lang="en-US" sz="3200" dirty="0">
              <a:solidFill>
                <a:srgbClr val="C00000"/>
              </a:solidFill>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6</a:t>
            </a:fld>
            <a:endParaRPr lang="en-US" dirty="0"/>
          </a:p>
        </p:txBody>
      </p:sp>
      <p:grpSp>
        <p:nvGrpSpPr>
          <p:cNvPr id="7" name="Group 6"/>
          <p:cNvGrpSpPr/>
          <p:nvPr/>
        </p:nvGrpSpPr>
        <p:grpSpPr>
          <a:xfrm>
            <a:off x="1907704" y="1844824"/>
            <a:ext cx="5256584" cy="4752528"/>
            <a:chOff x="2555776" y="2636912"/>
            <a:chExt cx="4032448" cy="3816424"/>
          </a:xfrm>
        </p:grpSpPr>
        <p:pic>
          <p:nvPicPr>
            <p:cNvPr id="8" name="Picture 10" descr="DFID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2902" y="5164037"/>
              <a:ext cx="857250" cy="857251"/>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3946" y="2756575"/>
              <a:ext cx="1317542" cy="91902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99792" y="3491874"/>
              <a:ext cx="1428858" cy="64807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2" descr="RF 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99792" y="4437112"/>
              <a:ext cx="1046609" cy="60284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2" name="Picture 11" descr="IMF Log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64088" y="3284984"/>
              <a:ext cx="792088" cy="78123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3" name="Picture 6" descr="NMFA Log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20072" y="4293096"/>
              <a:ext cx="1310146" cy="720080"/>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4" name="Picture 13" descr="FDEA Logo"/>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87824" y="5229200"/>
              <a:ext cx="1743075" cy="68580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5" name="Donut 14"/>
            <p:cNvSpPr/>
            <p:nvPr/>
          </p:nvSpPr>
          <p:spPr>
            <a:xfrm>
              <a:off x="2555776" y="2636912"/>
              <a:ext cx="4032448" cy="3816424"/>
            </a:xfrm>
            <a:prstGeom prst="donut">
              <a:avLst>
                <a:gd name="adj" fmla="val 0"/>
              </a:avLst>
            </a:prstGeom>
            <a:solidFill>
              <a:srgbClr val="FF0000"/>
            </a:solidFill>
            <a:ln>
              <a:solidFill>
                <a:schemeClr val="accent4">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spTree>
    <p:extLst>
      <p:ext uri="{BB962C8B-B14F-4D97-AF65-F5344CB8AC3E}">
        <p14:creationId xmlns:p14="http://schemas.microsoft.com/office/powerpoint/2010/main" val="21189679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24744"/>
            <a:ext cx="9144000" cy="1105098"/>
          </a:xfrm>
        </p:spPr>
        <p:txBody>
          <a:bodyPr>
            <a:noAutofit/>
          </a:bodyPr>
          <a:lstStyle/>
          <a:p>
            <a:pPr algn="ctr"/>
            <a:r>
              <a:rPr lang="en-US" sz="3200" dirty="0" smtClean="0">
                <a:solidFill>
                  <a:srgbClr val="C00000"/>
                </a:solidFill>
              </a:rPr>
              <a:t>‘Strengthened Approach’: implications </a:t>
            </a:r>
            <a:endParaRPr lang="en-US" sz="3200" dirty="0">
              <a:solidFill>
                <a:srgbClr val="C00000"/>
              </a:solidFill>
            </a:endParaRPr>
          </a:p>
        </p:txBody>
      </p:sp>
      <p:sp>
        <p:nvSpPr>
          <p:cNvPr id="3" name="Content Placeholder 2"/>
          <p:cNvSpPr>
            <a:spLocks noGrp="1"/>
          </p:cNvSpPr>
          <p:nvPr>
            <p:ph idx="1"/>
          </p:nvPr>
        </p:nvSpPr>
        <p:spPr>
          <a:xfrm>
            <a:off x="107504" y="2348880"/>
            <a:ext cx="9036496" cy="3888432"/>
          </a:xfrm>
        </p:spPr>
        <p:txBody>
          <a:bodyPr>
            <a:normAutofit/>
          </a:bodyPr>
          <a:lstStyle/>
          <a:p>
            <a:pPr>
              <a:buNone/>
            </a:pPr>
            <a:r>
              <a:rPr lang="en-US" sz="3200" i="0" dirty="0" smtClean="0">
                <a:latin typeface="Calibri" pitchFamily="34" charset="0"/>
              </a:rPr>
              <a:t>Focus on improvement in country PFM systems:</a:t>
            </a:r>
          </a:p>
          <a:p>
            <a:pPr>
              <a:buClrTx/>
              <a:buSzPct val="100000"/>
              <a:buFont typeface="Arial" pitchFamily="34" charset="0"/>
              <a:buChar char="•"/>
            </a:pPr>
            <a:r>
              <a:rPr lang="en-US" sz="2800" b="0" i="0" dirty="0" smtClean="0">
                <a:latin typeface="Calibri" pitchFamily="34" charset="0"/>
              </a:rPr>
              <a:t>Emphasizing </a:t>
            </a:r>
            <a:r>
              <a:rPr lang="en-US" sz="2800" b="1" i="0" dirty="0" smtClean="0">
                <a:latin typeface="Calibri" pitchFamily="34" charset="0"/>
              </a:rPr>
              <a:t>country leadership &amp; ownership </a:t>
            </a:r>
            <a:r>
              <a:rPr lang="en-US" sz="2800" b="0" i="0" dirty="0" smtClean="0">
                <a:latin typeface="Calibri" pitchFamily="34" charset="0"/>
              </a:rPr>
              <a:t>for results</a:t>
            </a:r>
          </a:p>
          <a:p>
            <a:pPr>
              <a:buClrTx/>
              <a:buSzPct val="100000"/>
              <a:buFont typeface="Arial" pitchFamily="34" charset="0"/>
              <a:buChar char="•"/>
            </a:pPr>
            <a:r>
              <a:rPr lang="en-US" sz="2800" b="1" i="0" dirty="0" smtClean="0">
                <a:latin typeface="Calibri" pitchFamily="34" charset="0"/>
              </a:rPr>
              <a:t>Common </a:t>
            </a:r>
            <a:r>
              <a:rPr lang="en-US" sz="2800" b="1" i="0" dirty="0" smtClean="0">
                <a:latin typeface="Calibri" pitchFamily="34" charset="0"/>
              </a:rPr>
              <a:t>information </a:t>
            </a:r>
            <a:r>
              <a:rPr lang="en-US" sz="2800" b="1" i="0" dirty="0" smtClean="0">
                <a:latin typeface="Calibri" pitchFamily="34" charset="0"/>
              </a:rPr>
              <a:t>pool</a:t>
            </a:r>
            <a:r>
              <a:rPr lang="en-US" sz="2800" b="0" i="0" dirty="0" smtClean="0">
                <a:latin typeface="Calibri" pitchFamily="34" charset="0"/>
              </a:rPr>
              <a:t>, few duplicative diagnostics</a:t>
            </a:r>
          </a:p>
          <a:p>
            <a:pPr>
              <a:buClrTx/>
              <a:buSzPct val="100000"/>
              <a:buFont typeface="Arial" pitchFamily="34" charset="0"/>
              <a:buChar char="•"/>
            </a:pPr>
            <a:r>
              <a:rPr lang="en-US" sz="2800" b="1" i="0" dirty="0" smtClean="0">
                <a:latin typeface="Calibri" pitchFamily="34" charset="0"/>
              </a:rPr>
              <a:t>Joint donor work </a:t>
            </a:r>
            <a:r>
              <a:rPr lang="en-US" sz="2800" b="0" i="0" dirty="0" smtClean="0">
                <a:latin typeface="Calibri" pitchFamily="34" charset="0"/>
              </a:rPr>
              <a:t>in country,  reducing transaction costs &amp; creating consistency in analysis</a:t>
            </a: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7</a:t>
            </a:fld>
            <a:endParaRPr lang="en-US" dirty="0"/>
          </a:p>
        </p:txBody>
      </p:sp>
    </p:spTree>
    <p:extLst>
      <p:ext uri="{BB962C8B-B14F-4D97-AF65-F5344CB8AC3E}">
        <p14:creationId xmlns:p14="http://schemas.microsoft.com/office/powerpoint/2010/main" val="12984484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AutoShape 2"/>
          <p:cNvSpPr>
            <a:spLocks noGrp="1" noChangeArrowheads="1"/>
          </p:cNvSpPr>
          <p:nvPr>
            <p:ph type="title"/>
          </p:nvPr>
        </p:nvSpPr>
        <p:spPr>
          <a:xfrm>
            <a:off x="0" y="908720"/>
            <a:ext cx="9144000" cy="1008112"/>
          </a:xfrm>
        </p:spPr>
        <p:txBody>
          <a:bodyPr>
            <a:normAutofit/>
          </a:bodyPr>
          <a:lstStyle/>
          <a:p>
            <a:pPr algn="ctr"/>
            <a:r>
              <a:rPr lang="en-US" sz="3200" dirty="0" smtClean="0">
                <a:solidFill>
                  <a:srgbClr val="C00000"/>
                </a:solidFill>
              </a:rPr>
              <a:t>Purpose of the PEFA Framework</a:t>
            </a:r>
            <a:endParaRPr lang="en-US" sz="3200" dirty="0">
              <a:solidFill>
                <a:srgbClr val="C00000"/>
              </a:solidFill>
            </a:endParaRPr>
          </a:p>
        </p:txBody>
      </p:sp>
      <p:sp>
        <p:nvSpPr>
          <p:cNvPr id="258055" name="Rectangle 7"/>
          <p:cNvSpPr>
            <a:spLocks noChangeArrowheads="1"/>
          </p:cNvSpPr>
          <p:nvPr/>
        </p:nvSpPr>
        <p:spPr bwMode="auto">
          <a:xfrm>
            <a:off x="323528" y="1700808"/>
            <a:ext cx="8640960" cy="4680520"/>
          </a:xfrm>
          <a:prstGeom prst="rect">
            <a:avLst/>
          </a:prstGeom>
          <a:noFill/>
          <a:ln w="9525">
            <a:noFill/>
            <a:miter lim="800000"/>
            <a:headEnd/>
            <a:tailEnd/>
          </a:ln>
          <a:effectLst/>
        </p:spPr>
        <p:txBody>
          <a:bodyPr/>
          <a:lstStyle/>
          <a:p>
            <a:pPr marL="347472" indent="-347472">
              <a:lnSpc>
                <a:spcPct val="90000"/>
              </a:lnSpc>
              <a:spcBef>
                <a:spcPts val="600"/>
              </a:spcBef>
              <a:buSzPct val="75000"/>
              <a:buFont typeface="Wingdings" pitchFamily="2" charset="2"/>
              <a:buNone/>
            </a:pPr>
            <a:r>
              <a:rPr lang="en-US" sz="3200" dirty="0">
                <a:latin typeface="Calibri" pitchFamily="34" charset="0"/>
              </a:rPr>
              <a:t>The Framework </a:t>
            </a:r>
            <a:r>
              <a:rPr lang="en-US" sz="3200" b="1" dirty="0">
                <a:latin typeface="Calibri" pitchFamily="34" charset="0"/>
              </a:rPr>
              <a:t>provides:</a:t>
            </a:r>
            <a:endParaRPr lang="en-US" sz="3200" dirty="0">
              <a:latin typeface="Calibri" pitchFamily="34" charset="0"/>
            </a:endParaRPr>
          </a:p>
          <a:p>
            <a:pPr marL="347472" indent="-347472">
              <a:lnSpc>
                <a:spcPct val="90000"/>
              </a:lnSpc>
              <a:spcBef>
                <a:spcPts val="600"/>
              </a:spcBef>
              <a:buSzPct val="100000"/>
              <a:buFont typeface="Arial" pitchFamily="34" charset="0"/>
              <a:buChar char="•"/>
            </a:pPr>
            <a:r>
              <a:rPr lang="en-US" sz="2800" b="1" dirty="0">
                <a:latin typeface="Calibri" pitchFamily="34" charset="0"/>
              </a:rPr>
              <a:t>a high level overview of all aspects of </a:t>
            </a:r>
            <a:r>
              <a:rPr lang="en-US" sz="2800" b="1" dirty="0" smtClean="0">
                <a:latin typeface="Calibri" pitchFamily="34" charset="0"/>
              </a:rPr>
              <a:t>a country’s PFM </a:t>
            </a:r>
            <a:r>
              <a:rPr lang="en-US" sz="2800" b="1" dirty="0">
                <a:latin typeface="Calibri" pitchFamily="34" charset="0"/>
              </a:rPr>
              <a:t>systems performance </a:t>
            </a:r>
            <a:r>
              <a:rPr lang="en-US" sz="2800" dirty="0">
                <a:latin typeface="Calibri" pitchFamily="34" charset="0"/>
              </a:rPr>
              <a:t>(including revenue, expenditure, procurement, financial assets/ liabilities</a:t>
            </a:r>
            <a:r>
              <a:rPr lang="en-US" sz="2800" dirty="0" smtClean="0">
                <a:latin typeface="Calibri" pitchFamily="34" charset="0"/>
              </a:rPr>
              <a:t>): are tools in place to help deliver the 3 main budgetary outcomes?</a:t>
            </a:r>
            <a:r>
              <a:rPr lang="en-US" sz="2800" i="1" dirty="0" smtClean="0">
                <a:latin typeface="Calibri" pitchFamily="34" charset="0"/>
              </a:rPr>
              <a:t> </a:t>
            </a:r>
            <a:r>
              <a:rPr lang="en-US" sz="2800" b="1" i="1" dirty="0" smtClean="0">
                <a:latin typeface="Calibri" pitchFamily="34" charset="0"/>
              </a:rPr>
              <a:t>(aggregate fiscal discipline; strategic resource allocation; efficient service delivery)</a:t>
            </a:r>
            <a:endParaRPr lang="en-US" sz="2800" b="1" dirty="0" smtClean="0">
              <a:latin typeface="Calibri" pitchFamily="34" charset="0"/>
            </a:endParaRPr>
          </a:p>
          <a:p>
            <a:pPr marL="347472" indent="-347472">
              <a:lnSpc>
                <a:spcPct val="90000"/>
              </a:lnSpc>
              <a:spcBef>
                <a:spcPts val="600"/>
              </a:spcBef>
              <a:buSzPct val="125000"/>
            </a:pPr>
            <a:r>
              <a:rPr lang="en-US" sz="3200" dirty="0" smtClean="0">
                <a:latin typeface="Calibri" pitchFamily="34" charset="0"/>
              </a:rPr>
              <a:t>It </a:t>
            </a:r>
            <a:r>
              <a:rPr lang="en-US" sz="3200" dirty="0">
                <a:latin typeface="Calibri" pitchFamily="34" charset="0"/>
              </a:rPr>
              <a:t>does </a:t>
            </a:r>
            <a:r>
              <a:rPr lang="en-US" sz="3200" b="1" i="1" dirty="0" smtClean="0">
                <a:solidFill>
                  <a:srgbClr val="FF0000"/>
                </a:solidFill>
                <a:latin typeface="Calibri" pitchFamily="34" charset="0"/>
              </a:rPr>
              <a:t>not</a:t>
            </a:r>
            <a:r>
              <a:rPr lang="en-US" sz="3200" dirty="0" smtClean="0">
                <a:solidFill>
                  <a:srgbClr val="FF0000"/>
                </a:solidFill>
                <a:latin typeface="Calibri" pitchFamily="34" charset="0"/>
              </a:rPr>
              <a:t> </a:t>
            </a:r>
            <a:r>
              <a:rPr lang="en-US" sz="3200" dirty="0" smtClean="0">
                <a:latin typeface="Calibri" pitchFamily="34" charset="0"/>
              </a:rPr>
              <a:t>provide an assessment of :</a:t>
            </a:r>
            <a:endParaRPr lang="en-US" sz="3200" dirty="0">
              <a:latin typeface="Calibri" pitchFamily="34" charset="0"/>
            </a:endParaRPr>
          </a:p>
          <a:p>
            <a:pPr marL="347472" indent="-347472">
              <a:lnSpc>
                <a:spcPct val="90000"/>
              </a:lnSpc>
              <a:spcBef>
                <a:spcPts val="600"/>
              </a:spcBef>
              <a:buSzPct val="100000"/>
              <a:buFont typeface="Arial" pitchFamily="34" charset="0"/>
              <a:buChar char="•"/>
            </a:pPr>
            <a:r>
              <a:rPr lang="en-US" sz="2800" b="1" dirty="0" smtClean="0">
                <a:latin typeface="Calibri" pitchFamily="34" charset="0"/>
              </a:rPr>
              <a:t>underlying </a:t>
            </a:r>
            <a:r>
              <a:rPr lang="en-US" sz="2800" b="1" dirty="0">
                <a:latin typeface="Calibri" pitchFamily="34" charset="0"/>
              </a:rPr>
              <a:t>causes </a:t>
            </a:r>
            <a:r>
              <a:rPr lang="en-US" sz="2800" dirty="0">
                <a:latin typeface="Calibri" pitchFamily="34" charset="0"/>
              </a:rPr>
              <a:t>for good or poor performance i.e. the capacity </a:t>
            </a:r>
            <a:r>
              <a:rPr lang="en-US" sz="2800" dirty="0" smtClean="0">
                <a:latin typeface="Calibri" pitchFamily="34" charset="0"/>
              </a:rPr>
              <a:t>factors </a:t>
            </a:r>
            <a:r>
              <a:rPr lang="en-US" sz="2800" i="1" dirty="0" smtClean="0">
                <a:latin typeface="Calibri" pitchFamily="34" charset="0"/>
              </a:rPr>
              <a:t>(other tools are available)</a:t>
            </a:r>
            <a:endParaRPr lang="en-US" sz="2800" i="1" dirty="0">
              <a:latin typeface="Calibri" pitchFamily="34" charset="0"/>
            </a:endParaRPr>
          </a:p>
          <a:p>
            <a:pPr marL="347472" indent="-347472">
              <a:lnSpc>
                <a:spcPct val="90000"/>
              </a:lnSpc>
              <a:spcBef>
                <a:spcPts val="600"/>
              </a:spcBef>
              <a:buSzPct val="100000"/>
              <a:buFont typeface="Arial" pitchFamily="34" charset="0"/>
              <a:buChar char="•"/>
            </a:pPr>
            <a:r>
              <a:rPr lang="en-US" sz="2800" b="1" dirty="0" smtClean="0">
                <a:latin typeface="Calibri" pitchFamily="34" charset="0"/>
              </a:rPr>
              <a:t>government </a:t>
            </a:r>
            <a:r>
              <a:rPr lang="en-US" sz="2800" b="1" dirty="0">
                <a:latin typeface="Calibri" pitchFamily="34" charset="0"/>
              </a:rPr>
              <a:t>fiscal </a:t>
            </a:r>
            <a:r>
              <a:rPr lang="en-US" sz="2800" b="1" dirty="0" smtClean="0">
                <a:latin typeface="Calibri" pitchFamily="34" charset="0"/>
              </a:rPr>
              <a:t>&amp; </a:t>
            </a:r>
            <a:r>
              <a:rPr lang="en-US" sz="2800" b="1" dirty="0">
                <a:latin typeface="Calibri" pitchFamily="34" charset="0"/>
              </a:rPr>
              <a:t>financial policies</a:t>
            </a: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8</a:t>
            </a:fld>
            <a:endParaRPr lang="en-US" dirty="0"/>
          </a:p>
        </p:txBody>
      </p:sp>
    </p:spTree>
    <p:extLst>
      <p:ext uri="{BB962C8B-B14F-4D97-AF65-F5344CB8AC3E}">
        <p14:creationId xmlns:p14="http://schemas.microsoft.com/office/powerpoint/2010/main" val="29367328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dirty="0" smtClean="0">
                <a:solidFill>
                  <a:srgbClr val="C00000"/>
                </a:solidFill>
              </a:rPr>
              <a:t>What can countries use PEFA for?</a:t>
            </a:r>
            <a:endParaRPr lang="en-US" sz="3200" dirty="0">
              <a:solidFill>
                <a:srgbClr val="C00000"/>
              </a:solidFill>
            </a:endParaRPr>
          </a:p>
        </p:txBody>
      </p:sp>
      <p:sp>
        <p:nvSpPr>
          <p:cNvPr id="3" name="Content Placeholder 2"/>
          <p:cNvSpPr>
            <a:spLocks noGrp="1"/>
          </p:cNvSpPr>
          <p:nvPr>
            <p:ph idx="1"/>
          </p:nvPr>
        </p:nvSpPr>
        <p:spPr>
          <a:xfrm>
            <a:off x="457200" y="2132856"/>
            <a:ext cx="8229600" cy="4320480"/>
          </a:xfrm>
        </p:spPr>
        <p:txBody>
          <a:bodyPr/>
          <a:lstStyle/>
          <a:p>
            <a:endParaRPr lang="en-US" b="0" dirty="0" smtClean="0"/>
          </a:p>
          <a:p>
            <a:pPr>
              <a:buClrTx/>
              <a:buFont typeface="Arial" pitchFamily="34" charset="0"/>
              <a:buChar char="•"/>
            </a:pPr>
            <a:r>
              <a:rPr lang="en-US" sz="3200" b="1" i="0" dirty="0" smtClean="0">
                <a:latin typeface="Calibri" pitchFamily="34" charset="0"/>
              </a:rPr>
              <a:t>Inform</a:t>
            </a:r>
            <a:r>
              <a:rPr lang="en-US" sz="3200" b="0" i="0" dirty="0" smtClean="0">
                <a:latin typeface="Calibri" pitchFamily="34" charset="0"/>
              </a:rPr>
              <a:t> PFM reform formulation, priorities</a:t>
            </a:r>
          </a:p>
          <a:p>
            <a:pPr>
              <a:buClrTx/>
              <a:buFont typeface="Arial" pitchFamily="34" charset="0"/>
              <a:buChar char="•"/>
            </a:pPr>
            <a:r>
              <a:rPr lang="en-US" sz="3200" b="1" i="0" dirty="0" smtClean="0">
                <a:latin typeface="Calibri" pitchFamily="34" charset="0"/>
              </a:rPr>
              <a:t>Monitor results </a:t>
            </a:r>
            <a:r>
              <a:rPr lang="en-US" sz="3200" b="0" i="0" dirty="0" smtClean="0">
                <a:latin typeface="Calibri" pitchFamily="34" charset="0"/>
              </a:rPr>
              <a:t>of reform efforts</a:t>
            </a:r>
          </a:p>
          <a:p>
            <a:pPr>
              <a:buClrTx/>
              <a:buFont typeface="Arial" pitchFamily="34" charset="0"/>
              <a:buChar char="•"/>
            </a:pPr>
            <a:r>
              <a:rPr lang="en-US" sz="3200" b="1" i="0" dirty="0" smtClean="0">
                <a:latin typeface="Calibri" pitchFamily="34" charset="0"/>
              </a:rPr>
              <a:t>Harmonize</a:t>
            </a:r>
            <a:r>
              <a:rPr lang="en-US" sz="3200" b="0" i="0" dirty="0" smtClean="0">
                <a:latin typeface="Calibri" pitchFamily="34" charset="0"/>
              </a:rPr>
              <a:t> information needs for external agencies around a common assessment tool</a:t>
            </a:r>
          </a:p>
          <a:p>
            <a:pPr>
              <a:buClrTx/>
              <a:buFont typeface="Arial" pitchFamily="34" charset="0"/>
              <a:buChar char="•"/>
            </a:pPr>
            <a:r>
              <a:rPr lang="en-US" sz="3200" b="1" i="0" dirty="0" smtClean="0">
                <a:latin typeface="Calibri" pitchFamily="34" charset="0"/>
              </a:rPr>
              <a:t>Compare to and learn from </a:t>
            </a:r>
            <a:r>
              <a:rPr lang="en-US" sz="3200" b="0" i="0" dirty="0" smtClean="0">
                <a:latin typeface="Calibri" pitchFamily="34" charset="0"/>
              </a:rPr>
              <a:t>peers</a:t>
            </a:r>
            <a:endParaRPr lang="en-US" sz="3200" i="0" dirty="0">
              <a:latin typeface="Calibri" pitchFamily="34" charset="0"/>
            </a:endParaRPr>
          </a:p>
          <a:p>
            <a:pPr marL="0" indent="0">
              <a:buClrTx/>
              <a:buNone/>
            </a:pPr>
            <a:r>
              <a:rPr lang="en-US" sz="3200" b="0" i="0" dirty="0" smtClean="0">
                <a:latin typeface="Calibri" pitchFamily="34" charset="0"/>
              </a:rPr>
              <a:t>&amp; can use for ‘self-assessment</a:t>
            </a:r>
            <a:r>
              <a:rPr lang="en-US" sz="3200" i="0" dirty="0" smtClean="0">
                <a:latin typeface="Calibri" pitchFamily="34" charset="0"/>
              </a:rPr>
              <a:t>’</a:t>
            </a:r>
            <a:endParaRPr lang="en-US" sz="3200" b="0" i="0" dirty="0" smtClean="0">
              <a:latin typeface="Calibri" pitchFamily="34" charset="0"/>
            </a:endParaRPr>
          </a:p>
        </p:txBody>
      </p:sp>
      <p:sp>
        <p:nvSpPr>
          <p:cNvPr id="5" name="Slide Number Placeholder 4"/>
          <p:cNvSpPr>
            <a:spLocks noGrp="1"/>
          </p:cNvSpPr>
          <p:nvPr>
            <p:ph type="sldNum" sz="quarter" idx="4294967295"/>
          </p:nvPr>
        </p:nvSpPr>
        <p:spPr>
          <a:xfrm>
            <a:off x="6553200" y="6356350"/>
            <a:ext cx="2133600" cy="365125"/>
          </a:xfrm>
          <a:prstGeom prst="rect">
            <a:avLst/>
          </a:prstGeom>
        </p:spPr>
        <p:txBody>
          <a:bodyPr/>
          <a:lstStyle/>
          <a:p>
            <a:fld id="{652CC54B-2559-4023-A251-E329659F0BD6}" type="slidenum">
              <a:rPr lang="en-US" smtClean="0"/>
              <a:pPr/>
              <a:t>9</a:t>
            </a:fld>
            <a:endParaRPr lang="en-US" dirty="0"/>
          </a:p>
        </p:txBody>
      </p:sp>
    </p:spTree>
    <p:extLst>
      <p:ext uri="{BB962C8B-B14F-4D97-AF65-F5344CB8AC3E}">
        <p14:creationId xmlns:p14="http://schemas.microsoft.com/office/powerpoint/2010/main" val="459776018"/>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5585</TotalTime>
  <Words>3298</Words>
  <Application>Microsoft Macintosh PowerPoint</Application>
  <PresentationFormat>On-screen Show (4:3)</PresentationFormat>
  <Paragraphs>394</Paragraphs>
  <Slides>43</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43</vt:i4>
      </vt:variant>
    </vt:vector>
  </HeadingPairs>
  <TitlesOfParts>
    <vt:vector size="51" baseType="lpstr">
      <vt:lpstr>Calibri</vt:lpstr>
      <vt:lpstr>Times New Roman</vt:lpstr>
      <vt:lpstr>Universe</vt:lpstr>
      <vt:lpstr>Verdana</vt:lpstr>
      <vt:lpstr>Verdana Bold Italic</vt:lpstr>
      <vt:lpstr>Wingdings</vt:lpstr>
      <vt:lpstr>Arial</vt:lpstr>
      <vt:lpstr>Slide_Master</vt:lpstr>
      <vt:lpstr>PEFA FRAMEWORK FOR ASSESSING PUBLIC FINANCIAL MANAGEMENT </vt:lpstr>
      <vt:lpstr>Content</vt:lpstr>
      <vt:lpstr>Content: 1 Overview of PEFA Program </vt:lpstr>
      <vt:lpstr>Content</vt:lpstr>
      <vt:lpstr>What is the PEFA Program?</vt:lpstr>
      <vt:lpstr>The PEFA Partners</vt:lpstr>
      <vt:lpstr>‘Strengthened Approach’: implications </vt:lpstr>
      <vt:lpstr>Purpose of the PEFA Framework</vt:lpstr>
      <vt:lpstr>What can countries use PEFA for?</vt:lpstr>
      <vt:lpstr>Budget Support and PEFA</vt:lpstr>
      <vt:lpstr>Relevance of PEFA in BS assessment</vt:lpstr>
      <vt:lpstr>Content</vt:lpstr>
      <vt:lpstr>Adoption of the PEFA Framework</vt:lpstr>
      <vt:lpstr>Global Roll-out of the Framework</vt:lpstr>
      <vt:lpstr>Mounting an assessment</vt:lpstr>
      <vt:lpstr>Stakeholder Involvement</vt:lpstr>
      <vt:lpstr>Content</vt:lpstr>
      <vt:lpstr>Upgrade 2016</vt:lpstr>
      <vt:lpstr>Content</vt:lpstr>
      <vt:lpstr>The PEFA Secretariat</vt:lpstr>
      <vt:lpstr>IN SUMMARY….</vt:lpstr>
      <vt:lpstr>Content</vt:lpstr>
      <vt:lpstr>Content: 2 Framework Mechanics  </vt:lpstr>
      <vt:lpstr>Content</vt:lpstr>
      <vt:lpstr>The PEFA Framework</vt:lpstr>
      <vt:lpstr>Components of the Framework</vt:lpstr>
      <vt:lpstr>Focus of the Framework</vt:lpstr>
      <vt:lpstr>PowerPoint Presentation</vt:lpstr>
      <vt:lpstr>Content</vt:lpstr>
      <vt:lpstr>Standard set of high-level indicators:  7 pillars</vt:lpstr>
      <vt:lpstr>Overview</vt:lpstr>
      <vt:lpstr>What is different from 2011?</vt:lpstr>
      <vt:lpstr>Links between 2011 &amp; upgraded indicators</vt:lpstr>
      <vt:lpstr>PowerPoint Presentation</vt:lpstr>
      <vt:lpstr>Content</vt:lpstr>
      <vt:lpstr>PowerPoint Presentation</vt:lpstr>
      <vt:lpstr>PowerPoint Presentation</vt:lpstr>
      <vt:lpstr>Content</vt:lpstr>
      <vt:lpstr>The PFM Performance Report </vt:lpstr>
      <vt:lpstr>Transitional arrangements - 4.4: Performance changes since previous assessment </vt:lpstr>
      <vt:lpstr>Transitional arrangements – ‘Testing version’ 2015 to PEFA 2016</vt:lpstr>
      <vt:lpstr>IN SUMMARY…..</vt:lpstr>
      <vt:lpstr>Thank you for your attention:  Questions?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PUBLIC EXPENDITURE AND FINANCIAL ACCOUNTABILITY (PEFA) PERFORMANCE MEASUREMENT FRAMEWORK</dc:title>
  <dc:creator>Philip Sinnett</dc:creator>
  <cp:keywords>PEFA Workshop-Brussels</cp:keywords>
  <cp:lastModifiedBy>Philip Sinnett</cp:lastModifiedBy>
  <cp:revision>32</cp:revision>
  <cp:lastPrinted>2015-12-07T13:37:20Z</cp:lastPrinted>
  <dcterms:created xsi:type="dcterms:W3CDTF">2015-12-07T07:25:01Z</dcterms:created>
  <dcterms:modified xsi:type="dcterms:W3CDTF">2016-03-05T22:43:47Z</dcterms:modified>
</cp:coreProperties>
</file>