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4"/>
  </p:notesMasterIdLst>
  <p:handoutMasterIdLst>
    <p:handoutMasterId r:id="rId25"/>
  </p:handoutMasterIdLst>
  <p:sldIdLst>
    <p:sldId id="290" r:id="rId2"/>
    <p:sldId id="329" r:id="rId3"/>
    <p:sldId id="357" r:id="rId4"/>
    <p:sldId id="356" r:id="rId5"/>
    <p:sldId id="334" r:id="rId6"/>
    <p:sldId id="331" r:id="rId7"/>
    <p:sldId id="332" r:id="rId8"/>
    <p:sldId id="333" r:id="rId9"/>
    <p:sldId id="335" r:id="rId10"/>
    <p:sldId id="352" r:id="rId11"/>
    <p:sldId id="336" r:id="rId12"/>
    <p:sldId id="337" r:id="rId13"/>
    <p:sldId id="338" r:id="rId14"/>
    <p:sldId id="355" r:id="rId15"/>
    <p:sldId id="339" r:id="rId16"/>
    <p:sldId id="340" r:id="rId17"/>
    <p:sldId id="342" r:id="rId18"/>
    <p:sldId id="358" r:id="rId19"/>
    <p:sldId id="359" r:id="rId20"/>
    <p:sldId id="345" r:id="rId21"/>
    <p:sldId id="346" r:id="rId22"/>
    <p:sldId id="327" r:id="rId23"/>
  </p:sldIdLst>
  <p:sldSz cx="9144000" cy="6858000" type="screen4x3"/>
  <p:notesSz cx="6797675" cy="9926638"/>
  <p:defaultTextStyle>
    <a:defPPr>
      <a:defRPr lang="en-GB"/>
    </a:defPPr>
    <a:lvl1pPr algn="l" rtl="0" fontAlgn="base">
      <a:spcBef>
        <a:spcPct val="0"/>
      </a:spcBef>
      <a:spcAft>
        <a:spcPct val="0"/>
      </a:spcAft>
      <a:defRPr sz="1200" kern="1200">
        <a:solidFill>
          <a:srgbClr val="0F5494"/>
        </a:solidFill>
        <a:latin typeface="Verdana" charset="0"/>
        <a:ea typeface="+mn-ea"/>
        <a:cs typeface="+mn-cs"/>
      </a:defRPr>
    </a:lvl1pPr>
    <a:lvl2pPr marL="457200" algn="l" rtl="0" fontAlgn="base">
      <a:spcBef>
        <a:spcPct val="0"/>
      </a:spcBef>
      <a:spcAft>
        <a:spcPct val="0"/>
      </a:spcAft>
      <a:defRPr sz="1200" kern="1200">
        <a:solidFill>
          <a:srgbClr val="0F5494"/>
        </a:solidFill>
        <a:latin typeface="Verdana" charset="0"/>
        <a:ea typeface="+mn-ea"/>
        <a:cs typeface="+mn-cs"/>
      </a:defRPr>
    </a:lvl2pPr>
    <a:lvl3pPr marL="914400" algn="l" rtl="0" fontAlgn="base">
      <a:spcBef>
        <a:spcPct val="0"/>
      </a:spcBef>
      <a:spcAft>
        <a:spcPct val="0"/>
      </a:spcAft>
      <a:defRPr sz="1200" kern="1200">
        <a:solidFill>
          <a:srgbClr val="0F5494"/>
        </a:solidFill>
        <a:latin typeface="Verdana" charset="0"/>
        <a:ea typeface="+mn-ea"/>
        <a:cs typeface="+mn-cs"/>
      </a:defRPr>
    </a:lvl3pPr>
    <a:lvl4pPr marL="1371600" algn="l" rtl="0" fontAlgn="base">
      <a:spcBef>
        <a:spcPct val="0"/>
      </a:spcBef>
      <a:spcAft>
        <a:spcPct val="0"/>
      </a:spcAft>
      <a:defRPr sz="1200" kern="1200">
        <a:solidFill>
          <a:srgbClr val="0F5494"/>
        </a:solidFill>
        <a:latin typeface="Verdana" charset="0"/>
        <a:ea typeface="+mn-ea"/>
        <a:cs typeface="+mn-cs"/>
      </a:defRPr>
    </a:lvl4pPr>
    <a:lvl5pPr marL="1828800" algn="l" rtl="0" fontAlgn="base">
      <a:spcBef>
        <a:spcPct val="0"/>
      </a:spcBef>
      <a:spcAft>
        <a:spcPct val="0"/>
      </a:spcAft>
      <a:defRPr sz="1200" kern="1200">
        <a:solidFill>
          <a:srgbClr val="0F5494"/>
        </a:solidFill>
        <a:latin typeface="Verdana" charset="0"/>
        <a:ea typeface="+mn-ea"/>
        <a:cs typeface="+mn-cs"/>
      </a:defRPr>
    </a:lvl5pPr>
    <a:lvl6pPr marL="2286000" algn="l" defTabSz="914400" rtl="0" eaLnBrk="1" latinLnBrk="0" hangingPunct="1">
      <a:defRPr sz="1200" kern="1200">
        <a:solidFill>
          <a:srgbClr val="0F5494"/>
        </a:solidFill>
        <a:latin typeface="Verdana" charset="0"/>
        <a:ea typeface="+mn-ea"/>
        <a:cs typeface="+mn-cs"/>
      </a:defRPr>
    </a:lvl6pPr>
    <a:lvl7pPr marL="2743200" algn="l" defTabSz="914400" rtl="0" eaLnBrk="1" latinLnBrk="0" hangingPunct="1">
      <a:defRPr sz="1200" kern="1200">
        <a:solidFill>
          <a:srgbClr val="0F5494"/>
        </a:solidFill>
        <a:latin typeface="Verdana" charset="0"/>
        <a:ea typeface="+mn-ea"/>
        <a:cs typeface="+mn-cs"/>
      </a:defRPr>
    </a:lvl7pPr>
    <a:lvl8pPr marL="3200400" algn="l" defTabSz="914400" rtl="0" eaLnBrk="1" latinLnBrk="0" hangingPunct="1">
      <a:defRPr sz="1200" kern="1200">
        <a:solidFill>
          <a:srgbClr val="0F5494"/>
        </a:solidFill>
        <a:latin typeface="Verdana" charset="0"/>
        <a:ea typeface="+mn-ea"/>
        <a:cs typeface="+mn-cs"/>
      </a:defRPr>
    </a:lvl8pPr>
    <a:lvl9pPr marL="3657600" algn="l" defTabSz="914400" rtl="0" eaLnBrk="1" latinLnBrk="0" hangingPunct="1">
      <a:defRPr sz="1200" kern="1200">
        <a:solidFill>
          <a:srgbClr val="0F5494"/>
        </a:solidFill>
        <a:latin typeface="Verdana"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0F5494"/>
    <a:srgbClr val="3166CF"/>
    <a:srgbClr val="2D5EC1"/>
    <a:srgbClr val="FFD624"/>
    <a:srgbClr val="3E6FD2"/>
    <a:srgbClr val="BDDEFF"/>
    <a:srgbClr val="99CCFF"/>
    <a:srgbClr val="808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882"/>
    <p:restoredTop sz="94643"/>
  </p:normalViewPr>
  <p:slideViewPr>
    <p:cSldViewPr>
      <p:cViewPr varScale="1">
        <p:scale>
          <a:sx n="64" d="100"/>
          <a:sy n="64" d="100"/>
        </p:scale>
        <p:origin x="656" y="32"/>
      </p:cViewPr>
      <p:guideLst>
        <p:guide orient="horz" pos="2160"/>
        <p:guide pos="2880"/>
      </p:guideLst>
    </p:cSldViewPr>
  </p:slideViewPr>
  <p:notesTextViewPr>
    <p:cViewPr>
      <p:scale>
        <a:sx n="100" d="100"/>
        <a:sy n="100" d="100"/>
      </p:scale>
      <p:origin x="0" y="0"/>
    </p:cViewPr>
  </p:notesTextViewPr>
  <p:sorterViewPr>
    <p:cViewPr>
      <p:scale>
        <a:sx n="152" d="100"/>
        <a:sy n="152"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chemeClr val="tx1"/>
                </a:solidFill>
                <a:latin typeface="Arial" charset="0"/>
              </a:defRPr>
            </a:lvl1pPr>
          </a:lstStyle>
          <a:p>
            <a:pPr>
              <a:defRPr/>
            </a:pPr>
            <a:endParaRPr lang="en-GB"/>
          </a:p>
        </p:txBody>
      </p:sp>
      <p:sp>
        <p:nvSpPr>
          <p:cNvPr id="3789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solidFill>
                  <a:schemeClr val="tx1"/>
                </a:solidFill>
                <a:latin typeface="Arial" charset="0"/>
              </a:defRPr>
            </a:lvl1pPr>
          </a:lstStyle>
          <a:p>
            <a:pPr>
              <a:defRPr/>
            </a:pPr>
            <a:endParaRPr lang="en-GB"/>
          </a:p>
        </p:txBody>
      </p:sp>
      <p:sp>
        <p:nvSpPr>
          <p:cNvPr id="37892" name="Rectangle 4"/>
          <p:cNvSpPr>
            <a:spLocks noGrp="1" noChangeArrowheads="1"/>
          </p:cNvSpPr>
          <p:nvPr>
            <p:ph type="ftr" sz="quarter" idx="2"/>
          </p:nvPr>
        </p:nvSpPr>
        <p:spPr bwMode="auto">
          <a:xfrm>
            <a:off x="0"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solidFill>
                  <a:schemeClr val="tx1"/>
                </a:solidFill>
                <a:latin typeface="Arial" charset="0"/>
              </a:defRPr>
            </a:lvl1pPr>
          </a:lstStyle>
          <a:p>
            <a:pPr>
              <a:defRPr/>
            </a:pPr>
            <a:endParaRPr lang="en-GB"/>
          </a:p>
        </p:txBody>
      </p:sp>
      <p:sp>
        <p:nvSpPr>
          <p:cNvPr id="37893" name="Rectangle 5"/>
          <p:cNvSpPr>
            <a:spLocks noGrp="1" noChangeArrowheads="1"/>
          </p:cNvSpPr>
          <p:nvPr>
            <p:ph type="sldNum" sz="quarter" idx="3"/>
          </p:nvPr>
        </p:nvSpPr>
        <p:spPr bwMode="auto">
          <a:xfrm>
            <a:off x="3849688"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solidFill>
                  <a:schemeClr val="tx1"/>
                </a:solidFill>
                <a:latin typeface="Arial" charset="0"/>
              </a:defRPr>
            </a:lvl1pPr>
          </a:lstStyle>
          <a:p>
            <a:fld id="{3AD590FB-6654-DD4E-9D99-71250E3FF939}" type="slidenum">
              <a:rPr lang="en-GB" altLang="en-US"/>
              <a:pPr/>
              <a:t>‹#›</a:t>
            </a:fld>
            <a:endParaRPr lang="en-GB" altLang="en-US"/>
          </a:p>
        </p:txBody>
      </p:sp>
    </p:spTree>
    <p:extLst>
      <p:ext uri="{BB962C8B-B14F-4D97-AF65-F5344CB8AC3E}">
        <p14:creationId xmlns:p14="http://schemas.microsoft.com/office/powerpoint/2010/main" val="9187141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chemeClr val="tx1"/>
                </a:solidFill>
                <a:latin typeface="Arial" charset="0"/>
              </a:defRPr>
            </a:lvl1pPr>
          </a:lstStyle>
          <a:p>
            <a:pPr>
              <a:defRPr/>
            </a:pPr>
            <a:endParaRPr lang="en-GB"/>
          </a:p>
        </p:txBody>
      </p:sp>
      <p:sp>
        <p:nvSpPr>
          <p:cNvPr id="36867"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solidFill>
                  <a:schemeClr val="tx1"/>
                </a:solidFill>
                <a:latin typeface="Arial" charset="0"/>
              </a:defRPr>
            </a:lvl1pPr>
          </a:lstStyle>
          <a:p>
            <a:pPr>
              <a:defRPr/>
            </a:pPr>
            <a:endParaRPr lang="en-GB"/>
          </a:p>
        </p:txBody>
      </p:sp>
      <p:sp>
        <p:nvSpPr>
          <p:cNvPr id="34820" name="Rectangle 4"/>
          <p:cNvSpPr>
            <a:spLocks noGrp="1" noRot="1" noChangeAspect="1" noChangeArrowheads="1" noTextEdit="1"/>
          </p:cNvSpPr>
          <p:nvPr>
            <p:ph type="sldImg" idx="2"/>
          </p:nvPr>
        </p:nvSpPr>
        <p:spPr bwMode="auto">
          <a:xfrm>
            <a:off x="917575" y="744538"/>
            <a:ext cx="4964113"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36869" name="Rectangle 5"/>
          <p:cNvSpPr>
            <a:spLocks noGrp="1" noChangeArrowheads="1"/>
          </p:cNvSpPr>
          <p:nvPr>
            <p:ph type="body" sz="quarter" idx="3"/>
          </p:nvPr>
        </p:nvSpPr>
        <p:spPr bwMode="auto">
          <a:xfrm>
            <a:off x="679450" y="4714875"/>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6870" name="Rectangle 6"/>
          <p:cNvSpPr>
            <a:spLocks noGrp="1" noChangeArrowheads="1"/>
          </p:cNvSpPr>
          <p:nvPr>
            <p:ph type="ftr" sz="quarter" idx="4"/>
          </p:nvPr>
        </p:nvSpPr>
        <p:spPr bwMode="auto">
          <a:xfrm>
            <a:off x="0"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solidFill>
                  <a:schemeClr val="tx1"/>
                </a:solidFill>
                <a:latin typeface="Arial" charset="0"/>
              </a:defRPr>
            </a:lvl1pPr>
          </a:lstStyle>
          <a:p>
            <a:pPr>
              <a:defRPr/>
            </a:pPr>
            <a:endParaRPr lang="en-GB"/>
          </a:p>
        </p:txBody>
      </p:sp>
      <p:sp>
        <p:nvSpPr>
          <p:cNvPr id="36871" name="Rectangle 7"/>
          <p:cNvSpPr>
            <a:spLocks noGrp="1" noChangeArrowheads="1"/>
          </p:cNvSpPr>
          <p:nvPr>
            <p:ph type="sldNum" sz="quarter" idx="5"/>
          </p:nvPr>
        </p:nvSpPr>
        <p:spPr bwMode="auto">
          <a:xfrm>
            <a:off x="3849688"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solidFill>
                  <a:schemeClr val="tx1"/>
                </a:solidFill>
                <a:latin typeface="Arial" charset="0"/>
              </a:defRPr>
            </a:lvl1pPr>
          </a:lstStyle>
          <a:p>
            <a:fld id="{3B48E40F-670A-1045-95FC-FE70CD7A9E25}" type="slidenum">
              <a:rPr lang="en-GB" altLang="en-US"/>
              <a:pPr/>
              <a:t>‹#›</a:t>
            </a:fld>
            <a:endParaRPr lang="en-GB" altLang="en-US"/>
          </a:p>
        </p:txBody>
      </p:sp>
    </p:spTree>
    <p:extLst>
      <p:ext uri="{BB962C8B-B14F-4D97-AF65-F5344CB8AC3E}">
        <p14:creationId xmlns:p14="http://schemas.microsoft.com/office/powerpoint/2010/main" val="4579745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1351C65-166F-4613-AF24-6C4DD1BACA30}" type="slidenum">
              <a:rPr lang="en-GB"/>
              <a:pPr/>
              <a:t>8</a:t>
            </a:fld>
            <a:endParaRPr lang="en-GB"/>
          </a:p>
        </p:txBody>
      </p:sp>
      <p:sp>
        <p:nvSpPr>
          <p:cNvPr id="126978" name="Rectangle 2"/>
          <p:cNvSpPr>
            <a:spLocks noGrp="1" noRot="1" noChangeAspect="1" noChangeArrowheads="1" noTextEdit="1"/>
          </p:cNvSpPr>
          <p:nvPr>
            <p:ph type="sldImg"/>
          </p:nvPr>
        </p:nvSpPr>
        <p:spPr>
          <a:ln/>
        </p:spPr>
      </p:sp>
      <p:sp>
        <p:nvSpPr>
          <p:cNvPr id="126979" name="Rectangle 3"/>
          <p:cNvSpPr>
            <a:spLocks noGrp="1" noChangeArrowheads="1"/>
          </p:cNvSpPr>
          <p:nvPr>
            <p:ph type="body" idx="1"/>
          </p:nvPr>
        </p:nvSpPr>
        <p:spPr/>
        <p:txBody>
          <a:bodyPr/>
          <a:lstStyle/>
          <a:p>
            <a:pPr marL="247214" indent="-247214">
              <a:lnSpc>
                <a:spcPct val="80000"/>
              </a:lnSpc>
            </a:pPr>
            <a:r>
              <a:rPr lang="en-GB" sz="900" dirty="0"/>
              <a:t>The PEFA approach should be based on coordination among donors and with the government counterparts. Donor coordination should be an essential element in the process (Good practice coordination: Guyana).</a:t>
            </a:r>
          </a:p>
          <a:p>
            <a:pPr marL="247214" indent="-247214">
              <a:lnSpc>
                <a:spcPct val="80000"/>
              </a:lnSpc>
            </a:pPr>
            <a:r>
              <a:rPr lang="en-GB" sz="900" dirty="0"/>
              <a:t>When a PEFA assessment is taken into consideration, purpose, content and process (including quality assurance) between Government focal points partners and lead development partners should be discussed and explained. This includes a discussion with representatives of the MOF and key line ministries as well. To the extent possible, members of Parliament (and/or the political leadership) and representatives of the Supreme Audit Institution should participate in the discussions. When these discussions are carried out, the PEFA framework (and PEFA assessments of other countries) should be distributed and referred to.</a:t>
            </a:r>
          </a:p>
          <a:p>
            <a:pPr marL="247214" indent="-247214">
              <a:lnSpc>
                <a:spcPct val="80000"/>
              </a:lnSpc>
            </a:pPr>
            <a:r>
              <a:rPr lang="en-US" sz="900" dirty="0"/>
              <a:t>Existing PFM diagnostics should be referred to during the PEFA exercise.</a:t>
            </a:r>
          </a:p>
          <a:p>
            <a:pPr marL="247214" indent="-247214">
              <a:lnSpc>
                <a:spcPct val="80000"/>
              </a:lnSpc>
            </a:pPr>
            <a:r>
              <a:rPr lang="en-GB" sz="900" dirty="0"/>
              <a:t>The PFM report should identify the share of public expenditures that is made by central government and the latter should help with the information. </a:t>
            </a:r>
          </a:p>
          <a:p>
            <a:pPr marL="247214" indent="-247214">
              <a:lnSpc>
                <a:spcPct val="80000"/>
              </a:lnSpc>
            </a:pPr>
            <a:r>
              <a:rPr lang="en-GB" sz="900" dirty="0"/>
              <a:t>Elaboration of concept notes and TOR should be a collaborative efforts.</a:t>
            </a:r>
          </a:p>
          <a:p>
            <a:pPr marL="247214" indent="-247214" algn="just">
              <a:lnSpc>
                <a:spcPct val="80000"/>
              </a:lnSpc>
            </a:pPr>
            <a:r>
              <a:rPr lang="en-GB" sz="900" dirty="0"/>
              <a:t>Resources required to undertake a PEFA based PFM assessment should not be under-estimated. Resources needed for a PEFA assessment should include personnel for assessment preparation, management and implementation as well as resources from Government, donor agencies and from the PEFA Secretariat.</a:t>
            </a:r>
            <a:endParaRPr lang="en-US" sz="900" dirty="0"/>
          </a:p>
          <a:p>
            <a:pPr marL="247214" indent="-247214">
              <a:lnSpc>
                <a:spcPct val="80000"/>
              </a:lnSpc>
            </a:pPr>
            <a:r>
              <a:rPr lang="en-US" sz="900" dirty="0"/>
              <a:t>The identification of stakeholders (mainly Government, donors including lead donor, consultants, other stakeholders and the PEFA Secretariat) and how they have to be involved in the assessment have to be clearly emphasized in the TOR.</a:t>
            </a:r>
            <a:r>
              <a:rPr lang="en-GB" sz="900" dirty="0"/>
              <a:t> </a:t>
            </a:r>
            <a:endParaRPr lang="en-US" sz="900" dirty="0"/>
          </a:p>
          <a:p>
            <a:pPr marL="247214" indent="-247214">
              <a:lnSpc>
                <a:spcPct val="80000"/>
              </a:lnSpc>
            </a:pPr>
            <a:r>
              <a:rPr lang="en-GB" sz="900" dirty="0"/>
              <a:t>Individual steps or stages in implementing the assessment should be known as well as outputs to be produced in connection with each stage of the assessment and the timetable for these. The number and duration of field missions as well as the timing and purpose of any workshops prior to, during and after the field work should also be known.</a:t>
            </a:r>
          </a:p>
          <a:p>
            <a:pPr marL="247214" indent="-247214">
              <a:lnSpc>
                <a:spcPct val="80000"/>
              </a:lnSpc>
            </a:pPr>
            <a:r>
              <a:rPr lang="en-GB" sz="900" dirty="0"/>
              <a:t>The monitoring of progress has to be carried out by the lead donor mainly. It consists for the lead donor to interact on a regular basis with the team of assessors to make sure that activities are carried out timely (deadlines are met) and in conformity with the TOR. In order for the process to be facilitated the assessment has to be implemented in a reasonable period of time.</a:t>
            </a:r>
          </a:p>
          <a:p>
            <a:pPr marL="247214" indent="-247214">
              <a:lnSpc>
                <a:spcPct val="80000"/>
              </a:lnSpc>
            </a:pPr>
            <a:r>
              <a:rPr lang="en-GB" sz="900" dirty="0"/>
              <a:t>Quality review mechanisms need as well to involve all interested donors and the partner government. Best practices call for PEFA reviews to be wide review process involving main interested donors, the Government and at different stages of the process the PEFA Secretariat (for the methodological aspects).</a:t>
            </a:r>
            <a:r>
              <a:rPr lang="en-US" sz="900" dirty="0"/>
              <a:t> </a:t>
            </a:r>
          </a:p>
          <a:p>
            <a:pPr marL="247214" indent="-247214">
              <a:lnSpc>
                <a:spcPct val="80000"/>
              </a:lnSpc>
            </a:pPr>
            <a:r>
              <a:rPr lang="en-GB" sz="900" dirty="0"/>
              <a:t>Once finalised, the report should be made public and made available to anyone that requests the information. That is what a “</a:t>
            </a:r>
            <a:r>
              <a:rPr lang="en-GB" sz="900" i="1" dirty="0"/>
              <a:t>shared information pool</a:t>
            </a:r>
            <a:r>
              <a:rPr lang="en-GB" sz="900" dirty="0"/>
              <a:t>” is about. </a:t>
            </a:r>
            <a:r>
              <a:rPr lang="en-US" sz="900" dirty="0"/>
              <a:t> </a:t>
            </a:r>
            <a:r>
              <a:rPr lang="en-US" sz="900" i="1" dirty="0" smtClean="0"/>
              <a:t>If possible include in the TOR.</a:t>
            </a:r>
            <a:endParaRPr lang="en-US" sz="900" i="1" dirty="0"/>
          </a:p>
          <a:p>
            <a:pPr marL="247214" indent="-247214">
              <a:lnSpc>
                <a:spcPct val="80000"/>
              </a:lnSpc>
            </a:pPr>
            <a:r>
              <a:rPr lang="en-GB" sz="900" dirty="0"/>
              <a:t>The Government should be open to discussions on the possibility of incorporating the PEFA indicators in their own M &amp; E system and the donors should promote such discussions. Donor agencies may devise standard methods of risk assessment based on PEFA indicator ratings</a:t>
            </a:r>
            <a:r>
              <a:rPr lang="en-GB" sz="900" dirty="0" smtClean="0"/>
              <a:t>.</a:t>
            </a:r>
          </a:p>
          <a:p>
            <a:pPr marL="247214" indent="-247214">
              <a:lnSpc>
                <a:spcPct val="80000"/>
              </a:lnSpc>
            </a:pPr>
            <a:endParaRPr lang="en-GB" sz="900" dirty="0" smtClean="0"/>
          </a:p>
          <a:p>
            <a:pPr marL="247214" indent="-247214" defTabSz="912841">
              <a:lnSpc>
                <a:spcPct val="80000"/>
              </a:lnSpc>
              <a:defRPr/>
            </a:pPr>
            <a:r>
              <a:rPr lang="en-US" sz="900" b="1" i="1" dirty="0" smtClean="0"/>
              <a:t>Last update Feb, 16 2010</a:t>
            </a:r>
          </a:p>
          <a:p>
            <a:pPr marL="247214" indent="-247214">
              <a:lnSpc>
                <a:spcPct val="80000"/>
              </a:lnSpc>
            </a:pPr>
            <a:endParaRPr lang="en-US" sz="900" dirty="0"/>
          </a:p>
        </p:txBody>
      </p:sp>
    </p:spTree>
    <p:extLst>
      <p:ext uri="{BB962C8B-B14F-4D97-AF65-F5344CB8AC3E}">
        <p14:creationId xmlns:p14="http://schemas.microsoft.com/office/powerpoint/2010/main" val="9604189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241316C-588B-4F2B-820F-EA95169FCD71}" type="slidenum">
              <a:rPr lang="en-GB"/>
              <a:pPr/>
              <a:t>9</a:t>
            </a:fld>
            <a:endParaRPr lang="en-GB"/>
          </a:p>
        </p:txBody>
      </p:sp>
      <p:sp>
        <p:nvSpPr>
          <p:cNvPr id="60418" name="Rectangle 2"/>
          <p:cNvSpPr>
            <a:spLocks noGrp="1" noRot="1" noChangeAspect="1" noChangeArrowheads="1" noTextEdit="1"/>
          </p:cNvSpPr>
          <p:nvPr>
            <p:ph type="sldImg"/>
          </p:nvPr>
        </p:nvSpPr>
        <p:spPr>
          <a:xfrm>
            <a:off x="1173163" y="695325"/>
            <a:ext cx="4641850" cy="3481388"/>
          </a:xfrm>
          <a:ln/>
        </p:spPr>
      </p:sp>
      <p:sp>
        <p:nvSpPr>
          <p:cNvPr id="60419" name="Rectangle 3"/>
          <p:cNvSpPr>
            <a:spLocks noGrp="1" noChangeArrowheads="1"/>
          </p:cNvSpPr>
          <p:nvPr>
            <p:ph type="body" idx="1"/>
          </p:nvPr>
        </p:nvSpPr>
        <p:spPr>
          <a:xfrm>
            <a:off x="698500" y="4409759"/>
            <a:ext cx="5588000" cy="4179277"/>
          </a:xfrm>
        </p:spPr>
        <p:txBody>
          <a:bodyPr/>
          <a:lstStyle/>
          <a:p>
            <a:pPr marL="232530" indent="-232530">
              <a:lnSpc>
                <a:spcPct val="90000"/>
              </a:lnSpc>
            </a:pPr>
            <a:r>
              <a:rPr lang="en-GB" sz="1000" dirty="0"/>
              <a:t>It is important to understand and agree definitions and use them consistently.</a:t>
            </a:r>
          </a:p>
          <a:p>
            <a:pPr marL="232530" indent="-232530">
              <a:lnSpc>
                <a:spcPct val="90000"/>
              </a:lnSpc>
              <a:buFontTx/>
              <a:buChar char="•"/>
            </a:pPr>
            <a:r>
              <a:rPr lang="en-GB" sz="1000" dirty="0"/>
              <a:t>Per IMF-GFS, </a:t>
            </a:r>
            <a:r>
              <a:rPr lang="en-GB" sz="1000" b="1" dirty="0"/>
              <a:t>Budgetary Central Govt</a:t>
            </a:r>
            <a:r>
              <a:rPr lang="en-GB" sz="1000" dirty="0"/>
              <a:t> is what is contained in the main annual budget document. </a:t>
            </a:r>
          </a:p>
          <a:p>
            <a:pPr marL="232530" indent="-232530">
              <a:lnSpc>
                <a:spcPct val="90000"/>
              </a:lnSpc>
              <a:buFontTx/>
              <a:buChar char="•"/>
            </a:pPr>
            <a:r>
              <a:rPr lang="en-GB" sz="1000" dirty="0"/>
              <a:t>Government activities are also carried out by bodies legally separated from the government (</a:t>
            </a:r>
            <a:r>
              <a:rPr lang="en-GB" sz="1000" b="1" dirty="0"/>
              <a:t>AGAs</a:t>
            </a:r>
            <a:r>
              <a:rPr lang="en-GB" sz="1000" dirty="0"/>
              <a:t>) and by budgetary agencies from their own revenues. Both categories are EBAs. But where is the line between AGAs and government business enterprises ? Do you include Quasi-fiscal operations undertaken by government business enterprises ? Or Tax expenditures ?</a:t>
            </a:r>
          </a:p>
          <a:p>
            <a:pPr marL="232530" indent="-232530">
              <a:lnSpc>
                <a:spcPct val="90000"/>
              </a:lnSpc>
              <a:buFontTx/>
              <a:buChar char="•"/>
            </a:pPr>
            <a:r>
              <a:rPr lang="en-GB" sz="1000" b="1" dirty="0"/>
              <a:t>SN governments</a:t>
            </a:r>
            <a:r>
              <a:rPr lang="en-GB" sz="1000" dirty="0"/>
              <a:t> have locally elected councils and are legally separate from CG. </a:t>
            </a:r>
            <a:r>
              <a:rPr lang="en-GB" sz="1000" dirty="0" err="1"/>
              <a:t>Deconcentrated</a:t>
            </a:r>
            <a:r>
              <a:rPr lang="en-GB" sz="1000" dirty="0"/>
              <a:t> admin bodies are local offices of CG MDAs, not legally separate from CG.</a:t>
            </a:r>
          </a:p>
          <a:p>
            <a:pPr marL="232530" indent="-232530">
              <a:lnSpc>
                <a:spcPct val="90000"/>
              </a:lnSpc>
              <a:buFontTx/>
              <a:buChar char="•"/>
            </a:pPr>
            <a:r>
              <a:rPr lang="en-GB" sz="1000" dirty="0"/>
              <a:t>Per GFS 1986 (</a:t>
            </a:r>
            <a:r>
              <a:rPr lang="en-GB" sz="1000" b="1" dirty="0"/>
              <a:t>cash basis</a:t>
            </a:r>
            <a:r>
              <a:rPr lang="en-GB" sz="1000" dirty="0"/>
              <a:t>), expenditure includes net (policy) lending. The GFS 2001 </a:t>
            </a:r>
            <a:r>
              <a:rPr lang="en-GB" sz="1000" b="1" dirty="0"/>
              <a:t>(accrual basis</a:t>
            </a:r>
            <a:r>
              <a:rPr lang="en-GB" sz="1000" dirty="0"/>
              <a:t>) counts all lending as financing.</a:t>
            </a:r>
          </a:p>
          <a:p>
            <a:pPr marL="232530" indent="-232530">
              <a:lnSpc>
                <a:spcPct val="90000"/>
              </a:lnSpc>
              <a:buFontTx/>
              <a:buChar char="•"/>
            </a:pPr>
            <a:r>
              <a:rPr lang="en-GB" sz="1000" b="1" dirty="0"/>
              <a:t>Arrears </a:t>
            </a:r>
            <a:r>
              <a:rPr lang="en-GB" sz="1000" dirty="0"/>
              <a:t>are government liabilities for unpaid salaries, unpaid interest and purchases of goods and services (recurrent + capital) which are past their due dates of payment (commonly taken as &gt;30 days old). Calculation of arrears depends on (1) an accrual basis of accounting, to capture liabilities, and (2) age analysis of liabilities. Both are rare in practice. (</a:t>
            </a:r>
            <a:r>
              <a:rPr lang="en-GB" sz="1000" b="1" dirty="0"/>
              <a:t>example Mali</a:t>
            </a:r>
            <a:r>
              <a:rPr lang="en-GB" sz="1000" dirty="0"/>
              <a:t>: arrears defined very restrictively by a PRGF agreement between government and IMF; arrears defined in a much broader by the UEMOA which the government had signed up to. Score entirely depended on which definition was chosen).</a:t>
            </a:r>
          </a:p>
          <a:p>
            <a:pPr marL="232530" indent="-232530">
              <a:lnSpc>
                <a:spcPct val="90000"/>
              </a:lnSpc>
              <a:buFontTx/>
              <a:buChar char="•"/>
            </a:pPr>
            <a:r>
              <a:rPr lang="en-GB" sz="1000" b="1" dirty="0"/>
              <a:t>Budget Execution</a:t>
            </a:r>
            <a:r>
              <a:rPr lang="en-GB" sz="1000" dirty="0"/>
              <a:t> – be sure to understand how government reports budget execution and whether this would give rise to anomalies. Some governments include commitments (not accrued expenditure) in reported expenditure – should this be adjusted for and if so how will the adjustment be made. Other governments allow line agencies to transfer unspent funds at the year end into “carry over” accounts and count this as executed expenditure – again how should this be catered for – what adjustments might be needed to get a real picture of budget execution ?</a:t>
            </a:r>
          </a:p>
          <a:p>
            <a:pPr marL="232530" indent="-232530">
              <a:lnSpc>
                <a:spcPct val="90000"/>
              </a:lnSpc>
            </a:pPr>
            <a:endParaRPr lang="en-US" sz="1000" dirty="0"/>
          </a:p>
        </p:txBody>
      </p:sp>
    </p:spTree>
    <p:extLst>
      <p:ext uri="{BB962C8B-B14F-4D97-AF65-F5344CB8AC3E}">
        <p14:creationId xmlns:p14="http://schemas.microsoft.com/office/powerpoint/2010/main" val="8185743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177D1795-9ECF-BD45-9530-F194B1E06372}" type="slidenum">
              <a:rPr lang="en-GB" altLang="en-US"/>
              <a:pPr>
                <a:spcBef>
                  <a:spcPct val="0"/>
                </a:spcBef>
              </a:pPr>
              <a:t>10</a:t>
            </a:fld>
            <a:endParaRPr lang="en-GB" altLang="en-US"/>
          </a:p>
        </p:txBody>
      </p:sp>
      <p:sp>
        <p:nvSpPr>
          <p:cNvPr id="13315" name="Rectangle 2"/>
          <p:cNvSpPr>
            <a:spLocks noGrp="1" noRot="1" noChangeAspect="1" noChangeArrowheads="1" noTextEdit="1"/>
          </p:cNvSpPr>
          <p:nvPr>
            <p:ph type="sldImg"/>
          </p:nvPr>
        </p:nvSpPr>
        <p:spPr>
          <a:xfrm>
            <a:off x="919163" y="742950"/>
            <a:ext cx="4962525" cy="3722688"/>
          </a:xfrm>
          <a:ln/>
        </p:spPr>
      </p:sp>
      <p:sp>
        <p:nvSpPr>
          <p:cNvPr id="13316" name="Rectangle 3"/>
          <p:cNvSpPr>
            <a:spLocks noGrp="1" noChangeArrowheads="1"/>
          </p:cNvSpPr>
          <p:nvPr>
            <p:ph type="body" idx="1"/>
          </p:nvPr>
        </p:nvSpPr>
        <p:spPr>
          <a:xfrm>
            <a:off x="679450" y="4714875"/>
            <a:ext cx="5438775" cy="44688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marL="228600" indent="-228600" eaLnBrk="1" hangingPunct="1">
              <a:spcBef>
                <a:spcPct val="45000"/>
              </a:spcBef>
            </a:pPr>
            <a:endParaRPr lang="en-US" altLang="en-US"/>
          </a:p>
        </p:txBody>
      </p:sp>
    </p:spTree>
    <p:extLst>
      <p:ext uri="{BB962C8B-B14F-4D97-AF65-F5344CB8AC3E}">
        <p14:creationId xmlns:p14="http://schemas.microsoft.com/office/powerpoint/2010/main" val="6411879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A8CA445-DF0A-4BE4-A081-B409CAB12F8E}" type="slidenum">
              <a:rPr lang="en-GB"/>
              <a:pPr/>
              <a:t>11</a:t>
            </a:fld>
            <a:endParaRPr lang="en-GB"/>
          </a:p>
        </p:txBody>
      </p:sp>
      <p:sp>
        <p:nvSpPr>
          <p:cNvPr id="13314" name="Rectangle 2"/>
          <p:cNvSpPr>
            <a:spLocks noGrp="1" noRot="1" noChangeAspect="1" noChangeArrowheads="1" noTextEdit="1"/>
          </p:cNvSpPr>
          <p:nvPr>
            <p:ph type="sldImg"/>
          </p:nvPr>
        </p:nvSpPr>
        <p:spPr>
          <a:ln/>
        </p:spPr>
      </p:sp>
      <p:sp>
        <p:nvSpPr>
          <p:cNvPr id="13315" name="Rectangle 3"/>
          <p:cNvSpPr>
            <a:spLocks noGrp="1" noChangeArrowheads="1"/>
          </p:cNvSpPr>
          <p:nvPr>
            <p:ph type="body" idx="1"/>
          </p:nvPr>
        </p:nvSpPr>
        <p:spPr/>
        <p:txBody>
          <a:bodyPr/>
          <a:lstStyle/>
          <a:p>
            <a:pPr marL="228186" indent="-228186"/>
            <a:endParaRPr lang="en-US" dirty="0"/>
          </a:p>
        </p:txBody>
      </p:sp>
    </p:spTree>
    <p:extLst>
      <p:ext uri="{BB962C8B-B14F-4D97-AF65-F5344CB8AC3E}">
        <p14:creationId xmlns:p14="http://schemas.microsoft.com/office/powerpoint/2010/main" val="1298922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7ECC4E8-44A1-465D-BD35-EA0DFB095D22}" type="slidenum">
              <a:rPr lang="en-GB"/>
              <a:pPr/>
              <a:t>12</a:t>
            </a:fld>
            <a:endParaRPr lang="en-GB"/>
          </a:p>
        </p:txBody>
      </p:sp>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p:txBody>
          <a:bodyPr/>
          <a:lstStyle/>
          <a:p>
            <a:pPr marL="228186" indent="-228186"/>
            <a:endParaRPr lang="en-US" dirty="0"/>
          </a:p>
        </p:txBody>
      </p:sp>
    </p:spTree>
    <p:extLst>
      <p:ext uri="{BB962C8B-B14F-4D97-AF65-F5344CB8AC3E}">
        <p14:creationId xmlns:p14="http://schemas.microsoft.com/office/powerpoint/2010/main" val="16957698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0F1DCF6-DB78-4DF4-BF29-42ECE4ADDD4B}" type="slidenum">
              <a:rPr lang="en-GB"/>
              <a:pPr/>
              <a:t>13</a:t>
            </a:fld>
            <a:endParaRPr lang="en-GB"/>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p:txBody>
          <a:bodyPr/>
          <a:lstStyle/>
          <a:p>
            <a:pPr marL="228186" indent="-228186"/>
            <a:r>
              <a:rPr lang="en-US" dirty="0"/>
              <a:t>Early experience shows steep learning curve for new PEFA assessors; both for consultants and donor agency team leaders who undertook more than one assessment.</a:t>
            </a:r>
          </a:p>
          <a:p>
            <a:pPr marL="228186" indent="-228186"/>
            <a:endParaRPr lang="en-US" dirty="0"/>
          </a:p>
          <a:p>
            <a:pPr marL="228186" indent="-228186"/>
            <a:r>
              <a:rPr lang="en-US" dirty="0"/>
              <a:t>Specialist team members can often be mobilized locally thus minimizing travel time and logistics costs e.g. the World Bank has procurement specialists in many country offices and a tax specialist may be drawn from one of the major accounting/audit </a:t>
            </a:r>
            <a:r>
              <a:rPr lang="en-US" dirty="0" smtClean="0"/>
              <a:t>firms </a:t>
            </a:r>
            <a:r>
              <a:rPr lang="en-US" dirty="0"/>
              <a:t>(ref. Mauritius).</a:t>
            </a:r>
          </a:p>
          <a:p>
            <a:pPr marL="228186" indent="-228186"/>
            <a:endParaRPr lang="en-US" dirty="0"/>
          </a:p>
          <a:p>
            <a:pPr marL="228186" indent="-228186"/>
            <a:r>
              <a:rPr lang="en-US" dirty="0"/>
              <a:t>Monitoring of applications during 2005-2006 shows the strong impact on report quality by having a team leader (or at least an important member) with previous PEFA experience. </a:t>
            </a:r>
          </a:p>
        </p:txBody>
      </p:sp>
    </p:spTree>
    <p:extLst>
      <p:ext uri="{BB962C8B-B14F-4D97-AF65-F5344CB8AC3E}">
        <p14:creationId xmlns:p14="http://schemas.microsoft.com/office/powerpoint/2010/main" val="90820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a:ln/>
        </p:spPr>
      </p:sp>
      <p:sp>
        <p:nvSpPr>
          <p:cNvPr id="14339" name="Notes Placeholder 2"/>
          <p:cNvSpPr>
            <a:spLocks noGrp="1"/>
          </p:cNvSpPr>
          <p:nvPr>
            <p:ph type="body" idx="1"/>
          </p:nvPr>
        </p:nvSpPr>
        <p:spPr>
          <a:noFill/>
          <a:ln/>
        </p:spPr>
        <p:txBody>
          <a:bodyPr/>
          <a:lstStyle/>
          <a:p>
            <a:r>
              <a:rPr lang="en-US" smtClean="0"/>
              <a:t> </a:t>
            </a:r>
          </a:p>
        </p:txBody>
      </p:sp>
      <p:sp>
        <p:nvSpPr>
          <p:cNvPr id="14340" name="Slide Number Placeholder 3"/>
          <p:cNvSpPr>
            <a:spLocks noGrp="1"/>
          </p:cNvSpPr>
          <p:nvPr>
            <p:ph type="sldNum" sz="quarter" idx="5"/>
          </p:nvPr>
        </p:nvSpPr>
        <p:spPr>
          <a:noFill/>
        </p:spPr>
        <p:txBody>
          <a:bodyPr/>
          <a:lstStyle/>
          <a:p>
            <a:fld id="{2F2CFFBB-1B08-4E94-BD86-3FCD5E953557}" type="slidenum">
              <a:rPr lang="en-GB" smtClean="0"/>
              <a:pPr/>
              <a:t>17</a:t>
            </a:fld>
            <a:endParaRPr lang="en-GB" smtClean="0"/>
          </a:p>
        </p:txBody>
      </p:sp>
    </p:spTree>
    <p:extLst>
      <p:ext uri="{BB962C8B-B14F-4D97-AF65-F5344CB8AC3E}">
        <p14:creationId xmlns:p14="http://schemas.microsoft.com/office/powerpoint/2010/main" val="114506298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9"/>
          <p:cNvSpPr>
            <a:spLocks noChangeArrowheads="1"/>
          </p:cNvSpPr>
          <p:nvPr/>
        </p:nvSpPr>
        <p:spPr bwMode="auto">
          <a:xfrm>
            <a:off x="0" y="981075"/>
            <a:ext cx="9180513" cy="5876925"/>
          </a:xfrm>
          <a:prstGeom prst="rect">
            <a:avLst/>
          </a:prstGeom>
          <a:solidFill>
            <a:srgbClr val="0F5494"/>
          </a:solidFill>
          <a:ln w="25400">
            <a:solidFill>
              <a:srgbClr val="0F5494"/>
            </a:solidFill>
            <a:miter lim="800000"/>
            <a:headEnd/>
            <a:tailEnd/>
          </a:ln>
          <a:effectLst>
            <a:outerShdw blurRad="63500" dist="23000" dir="5400000" rotWithShape="0">
              <a:srgbClr val="000000">
                <a:alpha val="34998"/>
              </a:srgbClr>
            </a:outerShdw>
          </a:effectLst>
        </p:spPr>
        <p:txBody>
          <a:bodyPr anchor="ctr"/>
          <a:lstStyle>
            <a:lvl1pPr defTabSz="457200" eaLnBrk="0" hangingPunct="0">
              <a:defRPr sz="1200">
                <a:solidFill>
                  <a:srgbClr val="0F5494"/>
                </a:solidFill>
                <a:latin typeface="Verdana" charset="0"/>
              </a:defRPr>
            </a:lvl1pPr>
            <a:lvl2pPr marL="742950" indent="-285750" defTabSz="457200" eaLnBrk="0" hangingPunct="0">
              <a:defRPr sz="1200">
                <a:solidFill>
                  <a:srgbClr val="0F5494"/>
                </a:solidFill>
                <a:latin typeface="Verdana" charset="0"/>
              </a:defRPr>
            </a:lvl2pPr>
            <a:lvl3pPr marL="1143000" indent="-228600" defTabSz="457200" eaLnBrk="0" hangingPunct="0">
              <a:defRPr sz="1200">
                <a:solidFill>
                  <a:srgbClr val="0F5494"/>
                </a:solidFill>
                <a:latin typeface="Verdana" charset="0"/>
              </a:defRPr>
            </a:lvl3pPr>
            <a:lvl4pPr marL="1600200" indent="-228600" defTabSz="457200" eaLnBrk="0" hangingPunct="0">
              <a:defRPr sz="1200">
                <a:solidFill>
                  <a:srgbClr val="0F5494"/>
                </a:solidFill>
                <a:latin typeface="Verdana" charset="0"/>
              </a:defRPr>
            </a:lvl4pPr>
            <a:lvl5pPr marL="2057400" indent="-228600" defTabSz="457200" eaLnBrk="0" hangingPunct="0">
              <a:defRPr sz="1200">
                <a:solidFill>
                  <a:srgbClr val="0F5494"/>
                </a:solidFill>
                <a:latin typeface="Verdana" charset="0"/>
              </a:defRPr>
            </a:lvl5pPr>
            <a:lvl6pPr marL="2514600" indent="-228600" defTabSz="457200" eaLnBrk="0" fontAlgn="base" hangingPunct="0">
              <a:spcBef>
                <a:spcPct val="0"/>
              </a:spcBef>
              <a:spcAft>
                <a:spcPct val="0"/>
              </a:spcAft>
              <a:defRPr sz="1200">
                <a:solidFill>
                  <a:srgbClr val="0F5494"/>
                </a:solidFill>
                <a:latin typeface="Verdana" charset="0"/>
              </a:defRPr>
            </a:lvl6pPr>
            <a:lvl7pPr marL="2971800" indent="-228600" defTabSz="457200" eaLnBrk="0" fontAlgn="base" hangingPunct="0">
              <a:spcBef>
                <a:spcPct val="0"/>
              </a:spcBef>
              <a:spcAft>
                <a:spcPct val="0"/>
              </a:spcAft>
              <a:defRPr sz="1200">
                <a:solidFill>
                  <a:srgbClr val="0F5494"/>
                </a:solidFill>
                <a:latin typeface="Verdana" charset="0"/>
              </a:defRPr>
            </a:lvl7pPr>
            <a:lvl8pPr marL="3429000" indent="-228600" defTabSz="457200" eaLnBrk="0" fontAlgn="base" hangingPunct="0">
              <a:spcBef>
                <a:spcPct val="0"/>
              </a:spcBef>
              <a:spcAft>
                <a:spcPct val="0"/>
              </a:spcAft>
              <a:defRPr sz="1200">
                <a:solidFill>
                  <a:srgbClr val="0F5494"/>
                </a:solidFill>
                <a:latin typeface="Verdana" charset="0"/>
              </a:defRPr>
            </a:lvl8pPr>
            <a:lvl9pPr marL="3886200" indent="-228600" defTabSz="457200" eaLnBrk="0" fontAlgn="base" hangingPunct="0">
              <a:spcBef>
                <a:spcPct val="0"/>
              </a:spcBef>
              <a:spcAft>
                <a:spcPct val="0"/>
              </a:spcAft>
              <a:defRPr sz="1200">
                <a:solidFill>
                  <a:srgbClr val="0F5494"/>
                </a:solidFill>
                <a:latin typeface="Verdana" charset="0"/>
              </a:defRPr>
            </a:lvl9pPr>
          </a:lstStyle>
          <a:p>
            <a:pPr algn="ctr" eaLnBrk="1" hangingPunct="1"/>
            <a:endParaRPr lang="en-US" altLang="en-US" sz="1800">
              <a:solidFill>
                <a:srgbClr val="FFFFFF"/>
              </a:solidFill>
            </a:endParaRPr>
          </a:p>
        </p:txBody>
      </p:sp>
      <p:pic>
        <p:nvPicPr>
          <p:cNvPr id="5" name="Picture 6" descr="LOGO CE-EN-quadri.eps"/>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57638" y="258763"/>
            <a:ext cx="1436687" cy="998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a:spLocks noChangeArrowheads="1"/>
          </p:cNvSpPr>
          <p:nvPr userDrawn="1"/>
        </p:nvSpPr>
        <p:spPr bwMode="auto">
          <a:xfrm>
            <a:off x="4267200" y="6659563"/>
            <a:ext cx="611188" cy="215900"/>
          </a:xfrm>
          <a:prstGeom prst="rect">
            <a:avLst/>
          </a:prstGeom>
          <a:solidFill>
            <a:srgbClr val="133176"/>
          </a:solidFill>
          <a:ln w="9525">
            <a:solidFill>
              <a:srgbClr val="133176"/>
            </a:solidFill>
            <a:miter lim="800000"/>
            <a:headEnd/>
            <a:tailEnd/>
          </a:ln>
          <a:effectLst>
            <a:outerShdw blurRad="40000" dist="23000" dir="5400000" rotWithShape="0">
              <a:srgbClr val="000000">
                <a:alpha val="34999"/>
              </a:srgbClr>
            </a:outerShdw>
          </a:effectLst>
        </p:spPr>
        <p:txBody>
          <a:bodyPr anchor="ctr"/>
          <a:lstStyle>
            <a:lvl1pPr defTabSz="457200" eaLnBrk="0" hangingPunct="0">
              <a:defRPr sz="1200">
                <a:solidFill>
                  <a:srgbClr val="0F5494"/>
                </a:solidFill>
                <a:latin typeface="Verdana" charset="0"/>
              </a:defRPr>
            </a:lvl1pPr>
            <a:lvl2pPr marL="742950" indent="-285750" defTabSz="457200" eaLnBrk="0" hangingPunct="0">
              <a:defRPr sz="1200">
                <a:solidFill>
                  <a:srgbClr val="0F5494"/>
                </a:solidFill>
                <a:latin typeface="Verdana" charset="0"/>
              </a:defRPr>
            </a:lvl2pPr>
            <a:lvl3pPr marL="1143000" indent="-228600" defTabSz="457200" eaLnBrk="0" hangingPunct="0">
              <a:defRPr sz="1200">
                <a:solidFill>
                  <a:srgbClr val="0F5494"/>
                </a:solidFill>
                <a:latin typeface="Verdana" charset="0"/>
              </a:defRPr>
            </a:lvl3pPr>
            <a:lvl4pPr marL="1600200" indent="-228600" defTabSz="457200" eaLnBrk="0" hangingPunct="0">
              <a:defRPr sz="1200">
                <a:solidFill>
                  <a:srgbClr val="0F5494"/>
                </a:solidFill>
                <a:latin typeface="Verdana" charset="0"/>
              </a:defRPr>
            </a:lvl4pPr>
            <a:lvl5pPr marL="2057400" indent="-228600" defTabSz="457200" eaLnBrk="0" hangingPunct="0">
              <a:defRPr sz="1200">
                <a:solidFill>
                  <a:srgbClr val="0F5494"/>
                </a:solidFill>
                <a:latin typeface="Verdana" charset="0"/>
              </a:defRPr>
            </a:lvl5pPr>
            <a:lvl6pPr marL="2514600" indent="-228600" defTabSz="457200" eaLnBrk="0" fontAlgn="base" hangingPunct="0">
              <a:spcBef>
                <a:spcPct val="0"/>
              </a:spcBef>
              <a:spcAft>
                <a:spcPct val="0"/>
              </a:spcAft>
              <a:defRPr sz="1200">
                <a:solidFill>
                  <a:srgbClr val="0F5494"/>
                </a:solidFill>
                <a:latin typeface="Verdana" charset="0"/>
              </a:defRPr>
            </a:lvl6pPr>
            <a:lvl7pPr marL="2971800" indent="-228600" defTabSz="457200" eaLnBrk="0" fontAlgn="base" hangingPunct="0">
              <a:spcBef>
                <a:spcPct val="0"/>
              </a:spcBef>
              <a:spcAft>
                <a:spcPct val="0"/>
              </a:spcAft>
              <a:defRPr sz="1200">
                <a:solidFill>
                  <a:srgbClr val="0F5494"/>
                </a:solidFill>
                <a:latin typeface="Verdana" charset="0"/>
              </a:defRPr>
            </a:lvl7pPr>
            <a:lvl8pPr marL="3429000" indent="-228600" defTabSz="457200" eaLnBrk="0" fontAlgn="base" hangingPunct="0">
              <a:spcBef>
                <a:spcPct val="0"/>
              </a:spcBef>
              <a:spcAft>
                <a:spcPct val="0"/>
              </a:spcAft>
              <a:defRPr sz="1200">
                <a:solidFill>
                  <a:srgbClr val="0F5494"/>
                </a:solidFill>
                <a:latin typeface="Verdana" charset="0"/>
              </a:defRPr>
            </a:lvl8pPr>
            <a:lvl9pPr marL="3886200" indent="-228600" defTabSz="457200" eaLnBrk="0" fontAlgn="base" hangingPunct="0">
              <a:spcBef>
                <a:spcPct val="0"/>
              </a:spcBef>
              <a:spcAft>
                <a:spcPct val="0"/>
              </a:spcAft>
              <a:defRPr sz="1200">
                <a:solidFill>
                  <a:srgbClr val="0F5494"/>
                </a:solidFill>
                <a:latin typeface="Verdana" charset="0"/>
              </a:defRPr>
            </a:lvl9pPr>
          </a:lstStyle>
          <a:p>
            <a:pPr algn="ctr" eaLnBrk="1" hangingPunct="1"/>
            <a:endParaRPr lang="en-US" altLang="en-US" sz="1800">
              <a:solidFill>
                <a:srgbClr val="FFFFFF"/>
              </a:solidFill>
            </a:endParaRPr>
          </a:p>
        </p:txBody>
      </p:sp>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r>
              <a:rPr lang="fr-BE"/>
              <a:t>Title</a:t>
            </a:r>
            <a:endParaRPr lang="en-GB"/>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r>
              <a:rPr lang="fr-BE"/>
              <a:t>Subtitle</a:t>
            </a:r>
            <a:endParaRPr lang="en-GB"/>
          </a:p>
        </p:txBody>
      </p:sp>
      <p:sp>
        <p:nvSpPr>
          <p:cNvPr id="7" name="Rectangle 6"/>
          <p:cNvSpPr>
            <a:spLocks noGrp="1" noChangeArrowheads="1"/>
          </p:cNvSpPr>
          <p:nvPr>
            <p:ph type="dt" sz="half" idx="10"/>
          </p:nvPr>
        </p:nvSpPr>
        <p:spPr/>
        <p:txBody>
          <a:bodyPr/>
          <a:lstStyle>
            <a:lvl1pPr>
              <a:defRPr sz="1200" b="1">
                <a:solidFill>
                  <a:schemeClr val="bg1"/>
                </a:solidFill>
                <a:latin typeface="+mn-lt"/>
              </a:defRPr>
            </a:lvl1pPr>
          </a:lstStyle>
          <a:p>
            <a:pPr>
              <a:defRPr/>
            </a:pPr>
            <a:endParaRPr lang="en-GB"/>
          </a:p>
        </p:txBody>
      </p:sp>
      <p:sp>
        <p:nvSpPr>
          <p:cNvPr id="8" name="Rectangle 7"/>
          <p:cNvSpPr>
            <a:spLocks noGrp="1" noChangeArrowheads="1"/>
          </p:cNvSpPr>
          <p:nvPr>
            <p:ph type="ftr" sz="quarter" idx="11"/>
          </p:nvPr>
        </p:nvSpPr>
        <p:spPr/>
        <p:txBody>
          <a:bodyPr/>
          <a:lstStyle>
            <a:lvl1pPr>
              <a:defRPr>
                <a:solidFill>
                  <a:schemeClr val="bg1"/>
                </a:solidFill>
                <a:latin typeface="+mn-lt"/>
              </a:defRPr>
            </a:lvl1pPr>
          </a:lstStyle>
          <a:p>
            <a:pPr>
              <a:defRPr/>
            </a:pPr>
            <a:endParaRPr lang="en-GB"/>
          </a:p>
        </p:txBody>
      </p:sp>
      <p:sp>
        <p:nvSpPr>
          <p:cNvPr id="9" name="Rectangle 8"/>
          <p:cNvSpPr>
            <a:spLocks noGrp="1" noChangeArrowheads="1"/>
          </p:cNvSpPr>
          <p:nvPr>
            <p:ph type="sldNum" sz="quarter" idx="12"/>
          </p:nvPr>
        </p:nvSpPr>
        <p:spPr/>
        <p:txBody>
          <a:bodyPr/>
          <a:lstStyle>
            <a:lvl1pPr>
              <a:defRPr>
                <a:solidFill>
                  <a:schemeClr val="bg1"/>
                </a:solidFill>
                <a:latin typeface="Verdana" charset="0"/>
              </a:defRPr>
            </a:lvl1pPr>
          </a:lstStyle>
          <a:p>
            <a:fld id="{D0E846F0-5C48-764A-A781-F757BF06FA87}" type="slidenum">
              <a:rPr lang="en-GB" altLang="en-US"/>
              <a:pPr/>
              <a:t>‹#›</a:t>
            </a:fld>
            <a:endParaRPr lang="en-GB" altLang="en-US"/>
          </a:p>
        </p:txBody>
      </p:sp>
    </p:spTree>
    <p:extLst>
      <p:ext uri="{BB962C8B-B14F-4D97-AF65-F5344CB8AC3E}">
        <p14:creationId xmlns:p14="http://schemas.microsoft.com/office/powerpoint/2010/main" val="9830685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E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fld id="{3BF524F3-DD7C-DA41-84AF-1B4DEC01FDA2}" type="slidenum">
              <a:rPr lang="en-GB" altLang="en-US"/>
              <a:pPr/>
              <a:t>‹#›</a:t>
            </a:fld>
            <a:endParaRPr lang="en-GB" altLang="en-US"/>
          </a:p>
        </p:txBody>
      </p:sp>
    </p:spTree>
    <p:extLst>
      <p:ext uri="{BB962C8B-B14F-4D97-AF65-F5344CB8AC3E}">
        <p14:creationId xmlns:p14="http://schemas.microsoft.com/office/powerpoint/2010/main" val="1485749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smtClean="0"/>
              <a:t>Click to edit Master title style</a:t>
            </a:r>
            <a:endParaRPr lang="es-ES"/>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fld id="{36160609-FC45-BF42-8E6A-2FBD36644C0F}" type="slidenum">
              <a:rPr lang="en-GB" altLang="en-US"/>
              <a:pPr/>
              <a:t>‹#›</a:t>
            </a:fld>
            <a:endParaRPr lang="en-GB" altLang="en-US"/>
          </a:p>
        </p:txBody>
      </p:sp>
    </p:spTree>
    <p:extLst>
      <p:ext uri="{BB962C8B-B14F-4D97-AF65-F5344CB8AC3E}">
        <p14:creationId xmlns:p14="http://schemas.microsoft.com/office/powerpoint/2010/main" val="54873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E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fld id="{C42CCB23-6283-3C4D-84D0-A9036D2BFA4F}" type="slidenum">
              <a:rPr lang="en-GB" altLang="en-US"/>
              <a:pPr/>
              <a:t>‹#›</a:t>
            </a:fld>
            <a:endParaRPr lang="en-GB" altLang="en-US"/>
          </a:p>
        </p:txBody>
      </p:sp>
    </p:spTree>
    <p:extLst>
      <p:ext uri="{BB962C8B-B14F-4D97-AF65-F5344CB8AC3E}">
        <p14:creationId xmlns:p14="http://schemas.microsoft.com/office/powerpoint/2010/main" val="16812436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s-E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fld id="{1CA3DBB1-DBF4-1744-93F0-F77AE26C8717}" type="slidenum">
              <a:rPr lang="en-GB" altLang="en-US"/>
              <a:pPr/>
              <a:t>‹#›</a:t>
            </a:fld>
            <a:endParaRPr lang="en-GB" altLang="en-US"/>
          </a:p>
        </p:txBody>
      </p:sp>
    </p:spTree>
    <p:extLst>
      <p:ext uri="{BB962C8B-B14F-4D97-AF65-F5344CB8AC3E}">
        <p14:creationId xmlns:p14="http://schemas.microsoft.com/office/powerpoint/2010/main" val="720806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ES"/>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fld id="{3B7FDD28-C292-1A48-A1BD-9EBF976B260A}" type="slidenum">
              <a:rPr lang="en-GB" altLang="en-US"/>
              <a:pPr/>
              <a:t>‹#›</a:t>
            </a:fld>
            <a:endParaRPr lang="en-GB" altLang="en-US"/>
          </a:p>
        </p:txBody>
      </p:sp>
    </p:spTree>
    <p:extLst>
      <p:ext uri="{BB962C8B-B14F-4D97-AF65-F5344CB8AC3E}">
        <p14:creationId xmlns:p14="http://schemas.microsoft.com/office/powerpoint/2010/main" val="2791278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s-E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fld id="{0BE4C84C-83AB-F74D-BEA9-68EDE1FB1823}" type="slidenum">
              <a:rPr lang="en-GB" altLang="en-US"/>
              <a:pPr/>
              <a:t>‹#›</a:t>
            </a:fld>
            <a:endParaRPr lang="en-GB" altLang="en-US"/>
          </a:p>
        </p:txBody>
      </p:sp>
    </p:spTree>
    <p:extLst>
      <p:ext uri="{BB962C8B-B14F-4D97-AF65-F5344CB8AC3E}">
        <p14:creationId xmlns:p14="http://schemas.microsoft.com/office/powerpoint/2010/main" val="11969352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ES"/>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fld id="{7C0F3D62-1514-6D48-9A97-306201880E62}" type="slidenum">
              <a:rPr lang="en-GB" altLang="en-US"/>
              <a:pPr/>
              <a:t>‹#›</a:t>
            </a:fld>
            <a:endParaRPr lang="en-GB" altLang="en-US"/>
          </a:p>
        </p:txBody>
      </p:sp>
    </p:spTree>
    <p:extLst>
      <p:ext uri="{BB962C8B-B14F-4D97-AF65-F5344CB8AC3E}">
        <p14:creationId xmlns:p14="http://schemas.microsoft.com/office/powerpoint/2010/main" val="14117782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fld id="{F997AD04-F581-484C-A8FD-2BD5718BADEF}" type="slidenum">
              <a:rPr lang="en-GB" altLang="en-US"/>
              <a:pPr/>
              <a:t>‹#›</a:t>
            </a:fld>
            <a:endParaRPr lang="en-GB" altLang="en-US"/>
          </a:p>
        </p:txBody>
      </p:sp>
    </p:spTree>
    <p:extLst>
      <p:ext uri="{BB962C8B-B14F-4D97-AF65-F5344CB8AC3E}">
        <p14:creationId xmlns:p14="http://schemas.microsoft.com/office/powerpoint/2010/main" val="2101984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s-E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fld id="{083683D4-1A1A-8F4F-A9A9-4707331FDF76}" type="slidenum">
              <a:rPr lang="en-GB" altLang="en-US"/>
              <a:pPr/>
              <a:t>‹#›</a:t>
            </a:fld>
            <a:endParaRPr lang="en-GB" altLang="en-US"/>
          </a:p>
        </p:txBody>
      </p:sp>
    </p:spTree>
    <p:extLst>
      <p:ext uri="{BB962C8B-B14F-4D97-AF65-F5344CB8AC3E}">
        <p14:creationId xmlns:p14="http://schemas.microsoft.com/office/powerpoint/2010/main" val="1944641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s-E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fld id="{A7370A3C-5723-FF4C-9828-DD7A38212ECE}" type="slidenum">
              <a:rPr lang="en-GB" altLang="en-US"/>
              <a:pPr/>
              <a:t>‹#›</a:t>
            </a:fld>
            <a:endParaRPr lang="en-GB" altLang="en-US"/>
          </a:p>
        </p:txBody>
      </p:sp>
    </p:spTree>
    <p:extLst>
      <p:ext uri="{BB962C8B-B14F-4D97-AF65-F5344CB8AC3E}">
        <p14:creationId xmlns:p14="http://schemas.microsoft.com/office/powerpoint/2010/main" val="20357705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GB" altLang="en-US"/>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fr-BE" altLang="en-US"/>
              <a:t>Second level</a:t>
            </a:r>
            <a:endParaRPr lang="en-GB" altLang="en-US"/>
          </a:p>
          <a:p>
            <a:pPr lvl="1"/>
            <a:r>
              <a:rPr lang="en-GB" altLang="en-US"/>
              <a:t>Third level</a:t>
            </a:r>
          </a:p>
          <a:p>
            <a:pPr lvl="2"/>
            <a:r>
              <a:rPr lang="en-GB" altLang="en-US"/>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Arial" charset="0"/>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charset="0"/>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charset="0"/>
              </a:defRPr>
            </a:lvl1pPr>
          </a:lstStyle>
          <a:p>
            <a:fld id="{C6D9E47C-2992-E04F-AA1E-94A4AE6B27D4}" type="slidenum">
              <a:rPr lang="en-GB" altLang="en-US"/>
              <a:pPr/>
              <a:t>‹#›</a:t>
            </a:fld>
            <a:endParaRPr lang="en-GB" altLang="en-US"/>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
        <p:nvSpPr>
          <p:cNvPr id="7" name="Rectangle 6"/>
          <p:cNvSpPr>
            <a:spLocks noChangeArrowheads="1"/>
          </p:cNvSpPr>
          <p:nvPr/>
        </p:nvSpPr>
        <p:spPr bwMode="auto">
          <a:xfrm>
            <a:off x="4262438" y="6659563"/>
            <a:ext cx="611187" cy="198437"/>
          </a:xfrm>
          <a:prstGeom prst="rect">
            <a:avLst/>
          </a:prstGeom>
          <a:solidFill>
            <a:srgbClr val="133176"/>
          </a:solidFill>
          <a:ln w="9525">
            <a:solidFill>
              <a:srgbClr val="133176"/>
            </a:solidFill>
            <a:miter lim="800000"/>
            <a:headEnd/>
            <a:tailEnd/>
          </a:ln>
          <a:effectLst>
            <a:outerShdw blurRad="40000" dist="23000" dir="5400000" rotWithShape="0">
              <a:srgbClr val="000000">
                <a:alpha val="34999"/>
              </a:srgbClr>
            </a:outerShdw>
          </a:effectLst>
        </p:spPr>
        <p:txBody>
          <a:bodyPr anchor="ctr"/>
          <a:lstStyle>
            <a:lvl1pPr defTabSz="457200" eaLnBrk="0" hangingPunct="0">
              <a:defRPr sz="1200">
                <a:solidFill>
                  <a:srgbClr val="0F5494"/>
                </a:solidFill>
                <a:latin typeface="Verdana" charset="0"/>
              </a:defRPr>
            </a:lvl1pPr>
            <a:lvl2pPr marL="742950" indent="-285750" defTabSz="457200" eaLnBrk="0" hangingPunct="0">
              <a:defRPr sz="1200">
                <a:solidFill>
                  <a:srgbClr val="0F5494"/>
                </a:solidFill>
                <a:latin typeface="Verdana" charset="0"/>
              </a:defRPr>
            </a:lvl2pPr>
            <a:lvl3pPr marL="1143000" indent="-228600" defTabSz="457200" eaLnBrk="0" hangingPunct="0">
              <a:defRPr sz="1200">
                <a:solidFill>
                  <a:srgbClr val="0F5494"/>
                </a:solidFill>
                <a:latin typeface="Verdana" charset="0"/>
              </a:defRPr>
            </a:lvl3pPr>
            <a:lvl4pPr marL="1600200" indent="-228600" defTabSz="457200" eaLnBrk="0" hangingPunct="0">
              <a:defRPr sz="1200">
                <a:solidFill>
                  <a:srgbClr val="0F5494"/>
                </a:solidFill>
                <a:latin typeface="Verdana" charset="0"/>
              </a:defRPr>
            </a:lvl4pPr>
            <a:lvl5pPr marL="2057400" indent="-228600" defTabSz="457200" eaLnBrk="0" hangingPunct="0">
              <a:defRPr sz="1200">
                <a:solidFill>
                  <a:srgbClr val="0F5494"/>
                </a:solidFill>
                <a:latin typeface="Verdana" charset="0"/>
              </a:defRPr>
            </a:lvl5pPr>
            <a:lvl6pPr marL="2514600" indent="-228600" defTabSz="457200" eaLnBrk="0" fontAlgn="base" hangingPunct="0">
              <a:spcBef>
                <a:spcPct val="0"/>
              </a:spcBef>
              <a:spcAft>
                <a:spcPct val="0"/>
              </a:spcAft>
              <a:defRPr sz="1200">
                <a:solidFill>
                  <a:srgbClr val="0F5494"/>
                </a:solidFill>
                <a:latin typeface="Verdana" charset="0"/>
              </a:defRPr>
            </a:lvl6pPr>
            <a:lvl7pPr marL="2971800" indent="-228600" defTabSz="457200" eaLnBrk="0" fontAlgn="base" hangingPunct="0">
              <a:spcBef>
                <a:spcPct val="0"/>
              </a:spcBef>
              <a:spcAft>
                <a:spcPct val="0"/>
              </a:spcAft>
              <a:defRPr sz="1200">
                <a:solidFill>
                  <a:srgbClr val="0F5494"/>
                </a:solidFill>
                <a:latin typeface="Verdana" charset="0"/>
              </a:defRPr>
            </a:lvl7pPr>
            <a:lvl8pPr marL="3429000" indent="-228600" defTabSz="457200" eaLnBrk="0" fontAlgn="base" hangingPunct="0">
              <a:spcBef>
                <a:spcPct val="0"/>
              </a:spcBef>
              <a:spcAft>
                <a:spcPct val="0"/>
              </a:spcAft>
              <a:defRPr sz="1200">
                <a:solidFill>
                  <a:srgbClr val="0F5494"/>
                </a:solidFill>
                <a:latin typeface="Verdana" charset="0"/>
              </a:defRPr>
            </a:lvl8pPr>
            <a:lvl9pPr marL="3886200" indent="-228600" defTabSz="457200" eaLnBrk="0" fontAlgn="base" hangingPunct="0">
              <a:spcBef>
                <a:spcPct val="0"/>
              </a:spcBef>
              <a:spcAft>
                <a:spcPct val="0"/>
              </a:spcAft>
              <a:defRPr sz="1200">
                <a:solidFill>
                  <a:srgbClr val="0F5494"/>
                </a:solidFill>
                <a:latin typeface="Verdana" charset="0"/>
              </a:defRPr>
            </a:lvl9pPr>
          </a:lstStyle>
          <a:p>
            <a:pPr algn="ctr" eaLnBrk="1" hangingPunct="1"/>
            <a:endParaRPr lang="en-US" altLang="en-US" sz="1800">
              <a:solidFill>
                <a:srgbClr val="FFFFFF"/>
              </a:solidFill>
            </a:endParaRPr>
          </a:p>
        </p:txBody>
      </p:sp>
      <p:pic>
        <p:nvPicPr>
          <p:cNvPr id="1033" name="Picture 17" descr="LOGO CE_Vertical_EN_NEG_quadri_H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3957638" y="258763"/>
            <a:ext cx="1436687" cy="1004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43"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Lst>
  <p:hf hdr="0" ftr="0" dt="0"/>
  <p:txStyles>
    <p:title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p:cNvSpPr>
            <a:spLocks noGrp="1" noChangeArrowheads="1"/>
          </p:cNvSpPr>
          <p:nvPr>
            <p:ph type="ctrTitle"/>
          </p:nvPr>
        </p:nvSpPr>
        <p:spPr>
          <a:xfrm>
            <a:off x="0" y="1412875"/>
            <a:ext cx="9144000" cy="1943100"/>
          </a:xfrm>
        </p:spPr>
        <p:txBody>
          <a:bodyPr/>
          <a:lstStyle/>
          <a:p>
            <a:pPr indent="0" algn="ctr" eaLnBrk="1" hangingPunct="1"/>
            <a:r>
              <a:rPr lang="fr-BE" altLang="en-US" sz="3600" dirty="0" smtClean="0">
                <a:ea typeface="Arial" charset="0"/>
                <a:cs typeface="Arial" charset="0"/>
              </a:rPr>
              <a:t>PEFA </a:t>
            </a:r>
            <a:r>
              <a:rPr lang="fr-BE" sz="3600" dirty="0"/>
              <a:t>FRAMEWORK FOR ASSESSING PUBLIC FINANCIAL MANAGEMENT</a:t>
            </a:r>
            <a:r>
              <a:rPr lang="fr-BE" sz="3200" dirty="0"/>
              <a:t> </a:t>
            </a:r>
            <a:endParaRPr lang="en-GB" altLang="en-US" sz="3600" dirty="0">
              <a:ea typeface="Arial" charset="0"/>
              <a:cs typeface="Arial" charset="0"/>
            </a:endParaRPr>
          </a:p>
        </p:txBody>
      </p:sp>
      <p:sp>
        <p:nvSpPr>
          <p:cNvPr id="5123" name="Rectangle 6"/>
          <p:cNvSpPr>
            <a:spLocks noGrp="1" noChangeArrowheads="1"/>
          </p:cNvSpPr>
          <p:nvPr>
            <p:ph type="subTitle" idx="1"/>
          </p:nvPr>
        </p:nvSpPr>
        <p:spPr>
          <a:xfrm>
            <a:off x="0" y="3860800"/>
            <a:ext cx="9144000" cy="1655763"/>
          </a:xfrm>
        </p:spPr>
        <p:txBody>
          <a:bodyPr/>
          <a:lstStyle/>
          <a:p>
            <a:pPr algn="ctr" eaLnBrk="1" hangingPunct="1"/>
            <a:endParaRPr lang="en-CA" altLang="en-US" sz="2800" dirty="0" smtClean="0">
              <a:latin typeface="Arial" charset="0"/>
              <a:ea typeface="Arial" charset="0"/>
              <a:cs typeface="Arial" charset="0"/>
            </a:endParaRPr>
          </a:p>
          <a:p>
            <a:pPr algn="ctr" eaLnBrk="1" hangingPunct="1"/>
            <a:r>
              <a:rPr lang="en-CA" altLang="en-US" sz="2800" dirty="0" smtClean="0">
                <a:latin typeface="+mj-lt"/>
                <a:ea typeface="Arial" charset="0"/>
                <a:cs typeface="Arial" charset="0"/>
              </a:rPr>
              <a:t>Module 3: </a:t>
            </a:r>
          </a:p>
          <a:p>
            <a:pPr algn="ctr" eaLnBrk="1" hangingPunct="1"/>
            <a:r>
              <a:rPr lang="en-CA" altLang="en-US" sz="2800" dirty="0" smtClean="0">
                <a:latin typeface="+mj-lt"/>
                <a:ea typeface="Arial" charset="0"/>
                <a:cs typeface="Arial" charset="0"/>
              </a:rPr>
              <a:t>The Assessment Process</a:t>
            </a:r>
            <a:endParaRPr lang="en-CA" altLang="en-US" sz="2800" dirty="0">
              <a:latin typeface="+mj-lt"/>
              <a:ea typeface="Arial" charset="0"/>
              <a:cs typeface="Arial" charset="0"/>
            </a:endParaRPr>
          </a:p>
        </p:txBody>
      </p:sp>
    </p:spTree>
    <p:extLst>
      <p:ext uri="{BB962C8B-B14F-4D97-AF65-F5344CB8AC3E}">
        <p14:creationId xmlns:p14="http://schemas.microsoft.com/office/powerpoint/2010/main" val="18492717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1"/>
              </a:buClr>
              <a:buChar char="•"/>
              <a:defRPr sz="2400" i="1">
                <a:solidFill>
                  <a:srgbClr val="0F5494"/>
                </a:solidFill>
                <a:latin typeface="Verdana" charset="0"/>
              </a:defRPr>
            </a:lvl1pPr>
            <a:lvl2pPr marL="742950" indent="-285750">
              <a:spcBef>
                <a:spcPct val="20000"/>
              </a:spcBef>
              <a:buClr>
                <a:srgbClr val="009FBA"/>
              </a:buClr>
              <a:buChar char="•"/>
              <a:defRPr sz="2000" b="1">
                <a:solidFill>
                  <a:srgbClr val="0F5494"/>
                </a:solidFill>
                <a:latin typeface="Verdana" charset="0"/>
              </a:defRPr>
            </a:lvl2pPr>
            <a:lvl3pPr marL="1143000" indent="-228600">
              <a:spcBef>
                <a:spcPct val="20000"/>
              </a:spcBef>
              <a:defRPr sz="1400">
                <a:solidFill>
                  <a:srgbClr val="0F5494"/>
                </a:solidFill>
                <a:latin typeface="Verdana"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ClrTx/>
              <a:buFontTx/>
              <a:buNone/>
            </a:pPr>
            <a:fld id="{7CCFA0D7-C4CF-734C-BC8C-C3EF9CB8BAA6}" type="slidenum">
              <a:rPr lang="en-US" altLang="en-US" sz="1400" i="0">
                <a:solidFill>
                  <a:schemeClr val="tx1"/>
                </a:solidFill>
                <a:latin typeface="Arial" charset="0"/>
              </a:rPr>
              <a:pPr>
                <a:spcBef>
                  <a:spcPct val="0"/>
                </a:spcBef>
                <a:buClrTx/>
                <a:buFontTx/>
                <a:buNone/>
              </a:pPr>
              <a:t>10</a:t>
            </a:fld>
            <a:endParaRPr lang="en-US" altLang="en-US" sz="1400" i="0">
              <a:solidFill>
                <a:schemeClr val="tx1"/>
              </a:solidFill>
              <a:latin typeface="Arial" charset="0"/>
            </a:endParaRPr>
          </a:p>
        </p:txBody>
      </p:sp>
      <p:sp>
        <p:nvSpPr>
          <p:cNvPr id="12291" name="AutoShape 2"/>
          <p:cNvSpPr>
            <a:spLocks noGrp="1" noChangeArrowheads="1"/>
          </p:cNvSpPr>
          <p:nvPr>
            <p:ph type="title"/>
          </p:nvPr>
        </p:nvSpPr>
        <p:spPr>
          <a:xfrm>
            <a:off x="0" y="1196975"/>
            <a:ext cx="9144000" cy="431826"/>
          </a:xfrm>
        </p:spPr>
        <p:txBody>
          <a:bodyPr/>
          <a:lstStyle/>
          <a:p>
            <a:pPr indent="0" algn="ctr" eaLnBrk="1" hangingPunct="1">
              <a:lnSpc>
                <a:spcPct val="85000"/>
              </a:lnSpc>
            </a:pPr>
            <a:r>
              <a:rPr lang="en-GB" altLang="en-US" sz="3200" dirty="0">
                <a:solidFill>
                  <a:srgbClr val="C00000"/>
                </a:solidFill>
                <a:ea typeface="Arial" charset="0"/>
                <a:cs typeface="Arial" charset="0"/>
              </a:rPr>
              <a:t>S</a:t>
            </a:r>
            <a:r>
              <a:rPr lang="en-GB" altLang="en-US" sz="3200" dirty="0" smtClean="0">
                <a:solidFill>
                  <a:srgbClr val="C00000"/>
                </a:solidFill>
                <a:ea typeface="Arial" charset="0"/>
                <a:cs typeface="Arial" charset="0"/>
              </a:rPr>
              <a:t>ources </a:t>
            </a:r>
            <a:r>
              <a:rPr lang="en-GB" altLang="en-US" sz="3200" dirty="0">
                <a:solidFill>
                  <a:srgbClr val="C00000"/>
                </a:solidFill>
                <a:ea typeface="Arial" charset="0"/>
                <a:cs typeface="Arial" charset="0"/>
              </a:rPr>
              <a:t>of </a:t>
            </a:r>
            <a:r>
              <a:rPr lang="en-GB" altLang="en-US" sz="3200" dirty="0" smtClean="0">
                <a:solidFill>
                  <a:srgbClr val="C00000"/>
                </a:solidFill>
                <a:ea typeface="Arial" charset="0"/>
                <a:cs typeface="Arial" charset="0"/>
              </a:rPr>
              <a:t>information</a:t>
            </a:r>
            <a:endParaRPr lang="en-GB" altLang="en-US" sz="3200" dirty="0">
              <a:solidFill>
                <a:srgbClr val="C00000"/>
              </a:solidFill>
              <a:ea typeface="Arial" charset="0"/>
              <a:cs typeface="Arial" charset="0"/>
            </a:endParaRPr>
          </a:p>
        </p:txBody>
      </p:sp>
      <p:sp>
        <p:nvSpPr>
          <p:cNvPr id="12292" name="Rectangle 3"/>
          <p:cNvSpPr>
            <a:spLocks noGrp="1" noChangeArrowheads="1"/>
          </p:cNvSpPr>
          <p:nvPr>
            <p:ph type="body" idx="1"/>
          </p:nvPr>
        </p:nvSpPr>
        <p:spPr>
          <a:xfrm>
            <a:off x="179512" y="1628801"/>
            <a:ext cx="8856983" cy="4968550"/>
          </a:xfrm>
        </p:spPr>
        <p:txBody>
          <a:bodyPr/>
          <a:lstStyle/>
          <a:p>
            <a:pPr eaLnBrk="1" hangingPunct="1">
              <a:spcBef>
                <a:spcPct val="30000"/>
              </a:spcBef>
              <a:buClrTx/>
              <a:buSzPct val="90000"/>
            </a:pPr>
            <a:r>
              <a:rPr lang="en-US" altLang="en-US" sz="2700" b="1" i="0" dirty="0" smtClean="0">
                <a:latin typeface="Calibri" charset="0"/>
                <a:ea typeface="Calibri" charset="0"/>
                <a:cs typeface="Calibri" charset="0"/>
              </a:rPr>
              <a:t>Ministry </a:t>
            </a:r>
            <a:r>
              <a:rPr lang="en-US" altLang="en-US" sz="2700" b="1" i="0" dirty="0">
                <a:latin typeface="Calibri" charset="0"/>
                <a:ea typeface="Calibri" charset="0"/>
                <a:cs typeface="Calibri" charset="0"/>
              </a:rPr>
              <a:t>of Finance </a:t>
            </a:r>
            <a:r>
              <a:rPr lang="en-US" altLang="en-US" sz="2700" b="1" i="0" dirty="0" smtClean="0">
                <a:latin typeface="Calibri" charset="0"/>
                <a:ea typeface="Calibri" charset="0"/>
                <a:cs typeface="Calibri" charset="0"/>
              </a:rPr>
              <a:t>: </a:t>
            </a:r>
            <a:r>
              <a:rPr lang="en-US" altLang="en-US" sz="2700" i="0" dirty="0">
                <a:latin typeface="Calibri" charset="0"/>
                <a:ea typeface="Calibri" charset="0"/>
                <a:cs typeface="Calibri" charset="0"/>
              </a:rPr>
              <a:t>Budget directorate, Revenue </a:t>
            </a:r>
            <a:r>
              <a:rPr lang="en-US" altLang="en-US" sz="2700" i="0" dirty="0" smtClean="0">
                <a:latin typeface="Calibri" charset="0"/>
                <a:ea typeface="Calibri" charset="0"/>
                <a:cs typeface="Calibri" charset="0"/>
              </a:rPr>
              <a:t>Agency(s), </a:t>
            </a:r>
            <a:r>
              <a:rPr lang="en-US" altLang="en-US" sz="2700" i="0" dirty="0">
                <a:latin typeface="Calibri" charset="0"/>
                <a:ea typeface="Calibri" charset="0"/>
                <a:cs typeface="Calibri" charset="0"/>
              </a:rPr>
              <a:t>Internal </a:t>
            </a:r>
            <a:r>
              <a:rPr lang="en-US" altLang="en-US" sz="2700" i="0" dirty="0" smtClean="0">
                <a:latin typeface="Calibri" charset="0"/>
                <a:ea typeface="Calibri" charset="0"/>
                <a:cs typeface="Calibri" charset="0"/>
              </a:rPr>
              <a:t>Audit, </a:t>
            </a:r>
            <a:r>
              <a:rPr lang="en-US" altLang="en-US" sz="2700" i="0" dirty="0">
                <a:latin typeface="Calibri" charset="0"/>
                <a:ea typeface="Calibri" charset="0"/>
                <a:cs typeface="Calibri" charset="0"/>
              </a:rPr>
              <a:t>Accountant </a:t>
            </a:r>
            <a:r>
              <a:rPr lang="en-US" altLang="en-US" sz="2700" i="0" dirty="0" smtClean="0">
                <a:latin typeface="Calibri" charset="0"/>
                <a:ea typeface="Calibri" charset="0"/>
                <a:cs typeface="Calibri" charset="0"/>
              </a:rPr>
              <a:t>General’s </a:t>
            </a:r>
            <a:r>
              <a:rPr lang="en-US" altLang="en-US" sz="2700" i="0" dirty="0">
                <a:latin typeface="Calibri" charset="0"/>
                <a:ea typeface="Calibri" charset="0"/>
                <a:cs typeface="Calibri" charset="0"/>
              </a:rPr>
              <a:t>Office;</a:t>
            </a:r>
          </a:p>
          <a:p>
            <a:pPr eaLnBrk="1" hangingPunct="1">
              <a:spcBef>
                <a:spcPct val="30000"/>
              </a:spcBef>
              <a:buClrTx/>
              <a:buSzPct val="90000"/>
            </a:pPr>
            <a:r>
              <a:rPr lang="en-US" altLang="en-US" sz="2700" b="1" i="0" dirty="0" smtClean="0">
                <a:latin typeface="Calibri" charset="0"/>
                <a:ea typeface="Calibri" charset="0"/>
                <a:cs typeface="Calibri" charset="0"/>
              </a:rPr>
              <a:t>Parliament </a:t>
            </a:r>
            <a:r>
              <a:rPr lang="en-US" altLang="en-US" sz="2700" b="1" i="0" dirty="0">
                <a:latin typeface="Calibri" charset="0"/>
                <a:ea typeface="Calibri" charset="0"/>
                <a:cs typeface="Calibri" charset="0"/>
              </a:rPr>
              <a:t>: </a:t>
            </a:r>
            <a:r>
              <a:rPr lang="en-US" altLang="en-US" sz="2700" i="0" dirty="0">
                <a:latin typeface="Calibri" charset="0"/>
                <a:ea typeface="Calibri" charset="0"/>
                <a:cs typeface="Calibri" charset="0"/>
              </a:rPr>
              <a:t>Public Accounts Committee, Clerk, Budget &amp; Finance Committee</a:t>
            </a:r>
          </a:p>
          <a:p>
            <a:pPr eaLnBrk="1" hangingPunct="1">
              <a:spcBef>
                <a:spcPct val="30000"/>
              </a:spcBef>
              <a:buClrTx/>
              <a:buSzPct val="90000"/>
            </a:pPr>
            <a:r>
              <a:rPr lang="en-US" altLang="en-US" sz="2700" b="1" i="0" dirty="0" smtClean="0">
                <a:latin typeface="Calibri" charset="0"/>
                <a:ea typeface="Calibri" charset="0"/>
                <a:cs typeface="Calibri" charset="0"/>
              </a:rPr>
              <a:t>Supreme </a:t>
            </a:r>
            <a:r>
              <a:rPr lang="en-US" altLang="en-US" sz="2700" b="1" i="0" dirty="0">
                <a:latin typeface="Calibri" charset="0"/>
                <a:ea typeface="Calibri" charset="0"/>
                <a:cs typeface="Calibri" charset="0"/>
              </a:rPr>
              <a:t>Audit Institution</a:t>
            </a:r>
          </a:p>
          <a:p>
            <a:pPr eaLnBrk="1" hangingPunct="1">
              <a:spcBef>
                <a:spcPct val="30000"/>
              </a:spcBef>
              <a:buClrTx/>
              <a:buSzPct val="90000"/>
            </a:pPr>
            <a:r>
              <a:rPr lang="en-US" altLang="en-US" sz="2700" b="1" i="0" dirty="0" smtClean="0">
                <a:latin typeface="Calibri" charset="0"/>
                <a:ea typeface="Calibri" charset="0"/>
                <a:cs typeface="Calibri" charset="0"/>
              </a:rPr>
              <a:t>Line ministries, AGAs &amp; Local </a:t>
            </a:r>
            <a:r>
              <a:rPr lang="en-US" altLang="en-US" sz="2700" b="1" i="0" dirty="0">
                <a:latin typeface="Calibri" charset="0"/>
                <a:ea typeface="Calibri" charset="0"/>
                <a:cs typeface="Calibri" charset="0"/>
              </a:rPr>
              <a:t>governments</a:t>
            </a:r>
          </a:p>
          <a:p>
            <a:pPr eaLnBrk="1" hangingPunct="1">
              <a:spcBef>
                <a:spcPct val="30000"/>
              </a:spcBef>
              <a:buClrTx/>
              <a:buSzPct val="90000"/>
            </a:pPr>
            <a:r>
              <a:rPr lang="en-US" altLang="en-US" sz="2700" b="1" i="0" dirty="0" smtClean="0">
                <a:latin typeface="Calibri" charset="0"/>
                <a:ea typeface="Calibri" charset="0"/>
                <a:cs typeface="Calibri" charset="0"/>
              </a:rPr>
              <a:t>Courts</a:t>
            </a:r>
            <a:endParaRPr lang="en-US" altLang="en-US" sz="2700" b="1" i="0" dirty="0">
              <a:latin typeface="Calibri" charset="0"/>
              <a:ea typeface="Calibri" charset="0"/>
              <a:cs typeface="Calibri" charset="0"/>
            </a:endParaRPr>
          </a:p>
          <a:p>
            <a:pPr eaLnBrk="1" hangingPunct="1">
              <a:spcBef>
                <a:spcPct val="30000"/>
              </a:spcBef>
              <a:buClrTx/>
              <a:buSzPct val="90000"/>
            </a:pPr>
            <a:r>
              <a:rPr lang="en-US" altLang="en-US" sz="2700" b="1" i="0" dirty="0" smtClean="0">
                <a:latin typeface="Calibri" charset="0"/>
                <a:ea typeface="Calibri" charset="0"/>
                <a:cs typeface="Calibri" charset="0"/>
              </a:rPr>
              <a:t>Private </a:t>
            </a:r>
            <a:r>
              <a:rPr lang="en-US" altLang="en-US" sz="2700" b="1" i="0" dirty="0">
                <a:latin typeface="Calibri" charset="0"/>
                <a:ea typeface="Calibri" charset="0"/>
                <a:cs typeface="Calibri" charset="0"/>
              </a:rPr>
              <a:t>sector : </a:t>
            </a:r>
            <a:r>
              <a:rPr lang="en-US" altLang="en-US" sz="2700" i="0" dirty="0">
                <a:latin typeface="Calibri" charset="0"/>
                <a:ea typeface="Calibri" charset="0"/>
                <a:cs typeface="Calibri" charset="0"/>
              </a:rPr>
              <a:t>Tax lawyers, accountants, </a:t>
            </a:r>
            <a:r>
              <a:rPr lang="en-US" altLang="en-US" sz="2700" i="0" dirty="0" smtClean="0">
                <a:latin typeface="Calibri" charset="0"/>
                <a:ea typeface="Calibri" charset="0"/>
                <a:cs typeface="Calibri" charset="0"/>
              </a:rPr>
              <a:t>C of Commerce</a:t>
            </a:r>
            <a:endParaRPr lang="en-US" altLang="en-US" sz="2700" i="0" dirty="0">
              <a:latin typeface="Calibri" charset="0"/>
              <a:ea typeface="Calibri" charset="0"/>
              <a:cs typeface="Calibri" charset="0"/>
            </a:endParaRPr>
          </a:p>
          <a:p>
            <a:pPr eaLnBrk="1" hangingPunct="1">
              <a:spcBef>
                <a:spcPct val="30000"/>
              </a:spcBef>
              <a:buClrTx/>
              <a:buSzPct val="90000"/>
            </a:pPr>
            <a:r>
              <a:rPr lang="en-US" altLang="en-US" sz="2700" b="1" i="0" dirty="0" smtClean="0">
                <a:latin typeface="Calibri" charset="0"/>
                <a:ea typeface="Calibri" charset="0"/>
                <a:cs typeface="Calibri" charset="0"/>
              </a:rPr>
              <a:t>NGOs &amp;Associations </a:t>
            </a:r>
            <a:r>
              <a:rPr lang="en-US" altLang="en-US" sz="2700" i="0" dirty="0" smtClean="0">
                <a:latin typeface="Calibri" charset="0"/>
                <a:ea typeface="Calibri" charset="0"/>
                <a:cs typeface="Calibri" charset="0"/>
              </a:rPr>
              <a:t>(Interest Groups)</a:t>
            </a:r>
          </a:p>
          <a:p>
            <a:pPr marL="0" indent="0" eaLnBrk="1" hangingPunct="1">
              <a:spcBef>
                <a:spcPct val="30000"/>
              </a:spcBef>
              <a:buClrTx/>
              <a:buSzPct val="90000"/>
              <a:buNone/>
            </a:pPr>
            <a:r>
              <a:rPr lang="en-US" altLang="en-US" sz="2700" i="0" dirty="0" smtClean="0">
                <a:latin typeface="Calibri" charset="0"/>
                <a:ea typeface="Calibri" charset="0"/>
                <a:cs typeface="Calibri" charset="0"/>
              </a:rPr>
              <a:t>See PEFA  </a:t>
            </a:r>
            <a:r>
              <a:rPr lang="en-US" altLang="en-US" sz="2700" i="0" dirty="0" smtClean="0">
                <a:solidFill>
                  <a:srgbClr val="FF0000"/>
                </a:solidFill>
                <a:latin typeface="Calibri" charset="0"/>
                <a:ea typeface="Calibri" charset="0"/>
                <a:cs typeface="Calibri" charset="0"/>
              </a:rPr>
              <a:t>‘Handbook’</a:t>
            </a:r>
            <a:r>
              <a:rPr lang="en-US" altLang="en-US" sz="2700" i="0" dirty="0" smtClean="0">
                <a:latin typeface="Calibri" charset="0"/>
                <a:ea typeface="Calibri" charset="0"/>
                <a:cs typeface="Calibri" charset="0"/>
              </a:rPr>
              <a:t>, for coverage of each indicator</a:t>
            </a:r>
            <a:endParaRPr lang="en-US" altLang="en-US" sz="2700" i="0" dirty="0">
              <a:latin typeface="Calibri" charset="0"/>
              <a:ea typeface="Calibri" charset="0"/>
              <a:cs typeface="Calibri" charset="0"/>
            </a:endParaRPr>
          </a:p>
        </p:txBody>
      </p:sp>
    </p:spTree>
    <p:extLst>
      <p:ext uri="{BB962C8B-B14F-4D97-AF65-F5344CB8AC3E}">
        <p14:creationId xmlns:p14="http://schemas.microsoft.com/office/powerpoint/2010/main" val="1989977480"/>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AutoShape 2"/>
          <p:cNvSpPr>
            <a:spLocks noGrp="1" noChangeArrowheads="1"/>
          </p:cNvSpPr>
          <p:nvPr>
            <p:ph type="title"/>
          </p:nvPr>
        </p:nvSpPr>
        <p:spPr>
          <a:xfrm>
            <a:off x="571472" y="980728"/>
            <a:ext cx="8115328" cy="864096"/>
          </a:xfrm>
        </p:spPr>
        <p:txBody>
          <a:bodyPr>
            <a:normAutofit/>
          </a:bodyPr>
          <a:lstStyle/>
          <a:p>
            <a:pPr algn="ctr"/>
            <a:r>
              <a:rPr lang="en-GB" sz="3200" dirty="0" smtClean="0">
                <a:solidFill>
                  <a:srgbClr val="D00000"/>
                </a:solidFill>
              </a:rPr>
              <a:t>Resources</a:t>
            </a:r>
          </a:p>
        </p:txBody>
      </p:sp>
      <p:sp>
        <p:nvSpPr>
          <p:cNvPr id="8195" name="Rectangle 3"/>
          <p:cNvSpPr>
            <a:spLocks noGrp="1" noChangeArrowheads="1"/>
          </p:cNvSpPr>
          <p:nvPr>
            <p:ph idx="1"/>
          </p:nvPr>
        </p:nvSpPr>
        <p:spPr>
          <a:xfrm>
            <a:off x="251520" y="1700808"/>
            <a:ext cx="8640960" cy="4968552"/>
          </a:xfrm>
        </p:spPr>
        <p:txBody>
          <a:bodyPr>
            <a:normAutofit fontScale="32500" lnSpcReduction="20000"/>
          </a:bodyPr>
          <a:lstStyle/>
          <a:p>
            <a:pPr marL="0" indent="0">
              <a:lnSpc>
                <a:spcPct val="120000"/>
              </a:lnSpc>
              <a:spcBef>
                <a:spcPts val="0"/>
              </a:spcBef>
              <a:buClrTx/>
              <a:buSzPct val="90000"/>
              <a:buNone/>
            </a:pPr>
            <a:r>
              <a:rPr lang="en-US" sz="9800" b="1" i="0" dirty="0" smtClean="0">
                <a:latin typeface="Calibri" pitchFamily="34" charset="0"/>
              </a:rPr>
              <a:t>No standard answer </a:t>
            </a:r>
            <a:r>
              <a:rPr lang="en-US" sz="8600" b="0" i="0" dirty="0" smtClean="0">
                <a:latin typeface="Calibri" pitchFamily="34" charset="0"/>
              </a:rPr>
              <a:t>- </a:t>
            </a:r>
            <a:r>
              <a:rPr lang="en-US" sz="8600" i="0" dirty="0">
                <a:latin typeface="Calibri" pitchFamily="34" charset="0"/>
              </a:rPr>
              <a:t>each country </a:t>
            </a:r>
            <a:r>
              <a:rPr lang="en-US" sz="8600" i="0" dirty="0" smtClean="0">
                <a:latin typeface="Calibri" pitchFamily="34" charset="0"/>
              </a:rPr>
              <a:t>different</a:t>
            </a:r>
            <a:r>
              <a:rPr lang="en-US" sz="8600" i="0" dirty="0">
                <a:latin typeface="Calibri" pitchFamily="34" charset="0"/>
              </a:rPr>
              <a:t>!</a:t>
            </a:r>
            <a:r>
              <a:rPr lang="en-US" sz="8600" i="0" dirty="0" smtClean="0">
                <a:latin typeface="Calibri" pitchFamily="34" charset="0"/>
              </a:rPr>
              <a:t> </a:t>
            </a:r>
            <a:r>
              <a:rPr lang="en-US" sz="8600" i="0" dirty="0">
                <a:latin typeface="Calibri" pitchFamily="34" charset="0"/>
              </a:rPr>
              <a:t>D</a:t>
            </a:r>
            <a:r>
              <a:rPr lang="en-US" sz="8600" b="0" i="0" dirty="0" smtClean="0">
                <a:latin typeface="Calibri" pitchFamily="34" charset="0"/>
              </a:rPr>
              <a:t>epends on: scope; extent of recent related work; size of country &amp; </a:t>
            </a:r>
            <a:r>
              <a:rPr lang="en-US" sz="8600" i="0" dirty="0" err="1">
                <a:latin typeface="Calibri" pitchFamily="34" charset="0"/>
                <a:cs typeface="Arial" pitchFamily="34" charset="0"/>
              </a:rPr>
              <a:t>Govt</a:t>
            </a:r>
            <a:r>
              <a:rPr lang="en-US" sz="8600" b="0" i="0" dirty="0" smtClean="0">
                <a:latin typeface="Calibri" pitchFamily="34" charset="0"/>
              </a:rPr>
              <a:t>; </a:t>
            </a:r>
            <a:r>
              <a:rPr lang="en-US" sz="8600" i="0" dirty="0" err="1">
                <a:latin typeface="Calibri" pitchFamily="34" charset="0"/>
                <a:cs typeface="Arial" pitchFamily="34" charset="0"/>
              </a:rPr>
              <a:t>Govt</a:t>
            </a:r>
            <a:r>
              <a:rPr lang="en-US" sz="8600" i="0" dirty="0">
                <a:latin typeface="Calibri" pitchFamily="34" charset="0"/>
                <a:cs typeface="Arial" pitchFamily="34" charset="0"/>
              </a:rPr>
              <a:t> </a:t>
            </a:r>
            <a:r>
              <a:rPr lang="en-US" sz="8600" b="0" i="0" dirty="0" smtClean="0">
                <a:latin typeface="Calibri" pitchFamily="34" charset="0"/>
              </a:rPr>
              <a:t>participation</a:t>
            </a:r>
            <a:r>
              <a:rPr lang="en-US" sz="8600" b="0" i="0" dirty="0" smtClean="0">
                <a:latin typeface="Calibri" pitchFamily="34" charset="0"/>
              </a:rPr>
              <a:t>; ease of </a:t>
            </a:r>
            <a:r>
              <a:rPr lang="en-US" sz="8600" i="0" dirty="0" smtClean="0">
                <a:latin typeface="Calibri" pitchFamily="34" charset="0"/>
              </a:rPr>
              <a:t>access to information</a:t>
            </a:r>
            <a:r>
              <a:rPr lang="en-US" sz="8600" i="0" dirty="0">
                <a:latin typeface="Calibri" pitchFamily="34" charset="0"/>
              </a:rPr>
              <a:t>; </a:t>
            </a:r>
            <a:r>
              <a:rPr lang="en-US" sz="8600" b="0" i="0" dirty="0" smtClean="0">
                <a:latin typeface="Calibri" pitchFamily="34" charset="0"/>
              </a:rPr>
              <a:t>language</a:t>
            </a:r>
            <a:r>
              <a:rPr lang="en-US" sz="1600" i="0" dirty="0" smtClean="0">
                <a:latin typeface="Calibri" pitchFamily="34" charset="0"/>
              </a:rPr>
              <a:t/>
            </a:r>
            <a:br>
              <a:rPr lang="en-US" sz="1600" i="0" dirty="0" smtClean="0">
                <a:latin typeface="Calibri" pitchFamily="34" charset="0"/>
              </a:rPr>
            </a:br>
            <a:endParaRPr lang="en-US" sz="3300" b="1" i="0" dirty="0" smtClean="0">
              <a:latin typeface="Calibri" pitchFamily="34" charset="0"/>
            </a:endParaRPr>
          </a:p>
          <a:p>
            <a:pPr marL="0" indent="0">
              <a:lnSpc>
                <a:spcPct val="120000"/>
              </a:lnSpc>
              <a:spcBef>
                <a:spcPts val="0"/>
              </a:spcBef>
              <a:buClrTx/>
              <a:buSzPct val="90000"/>
              <a:buNone/>
            </a:pPr>
            <a:r>
              <a:rPr lang="en-US" sz="9800" b="1" i="0" dirty="0" smtClean="0">
                <a:latin typeface="Calibri" pitchFamily="34" charset="0"/>
              </a:rPr>
              <a:t>Personnel </a:t>
            </a:r>
            <a:endParaRPr lang="en-US" sz="8000" b="1" i="0" dirty="0" smtClean="0">
              <a:latin typeface="Calibri" pitchFamily="34" charset="0"/>
            </a:endParaRPr>
          </a:p>
          <a:p>
            <a:pPr marL="0" lvl="1" indent="0">
              <a:lnSpc>
                <a:spcPct val="120000"/>
              </a:lnSpc>
              <a:spcBef>
                <a:spcPts val="0"/>
              </a:spcBef>
              <a:buClrTx/>
              <a:buSzPct val="100000"/>
              <a:buNone/>
            </a:pPr>
            <a:r>
              <a:rPr lang="en-US" sz="8600" b="0" dirty="0" smtClean="0">
                <a:latin typeface="Calibri" pitchFamily="34" charset="0"/>
                <a:cs typeface="Arial" pitchFamily="34" charset="0"/>
              </a:rPr>
              <a:t>For assessment preparation, management &amp; implementation: </a:t>
            </a:r>
            <a:r>
              <a:rPr lang="en-US" sz="8600" b="0" dirty="0" err="1" smtClean="0">
                <a:latin typeface="Calibri" pitchFamily="34" charset="0"/>
                <a:cs typeface="Arial" pitchFamily="34" charset="0"/>
              </a:rPr>
              <a:t>Govt</a:t>
            </a:r>
            <a:r>
              <a:rPr lang="en-US" sz="8600" b="0" dirty="0" smtClean="0">
                <a:latin typeface="Calibri" pitchFamily="34" charset="0"/>
                <a:cs typeface="Arial" pitchFamily="34" charset="0"/>
              </a:rPr>
              <a:t>, </a:t>
            </a:r>
            <a:r>
              <a:rPr lang="en-US" sz="8600" b="0" dirty="0">
                <a:latin typeface="Calibri" pitchFamily="34" charset="0"/>
                <a:cs typeface="Arial" pitchFamily="34" charset="0"/>
              </a:rPr>
              <a:t>donor agencies, </a:t>
            </a:r>
            <a:r>
              <a:rPr lang="en-US" sz="8600" b="0" dirty="0" smtClean="0">
                <a:latin typeface="Calibri" pitchFamily="34" charset="0"/>
                <a:cs typeface="Arial" pitchFamily="34" charset="0"/>
              </a:rPr>
              <a:t>consultants</a:t>
            </a:r>
            <a:endParaRPr lang="en-US" sz="8600" b="0" dirty="0" smtClean="0">
              <a:latin typeface="Calibri" pitchFamily="34" charset="0"/>
            </a:endParaRPr>
          </a:p>
          <a:p>
            <a:pPr marL="0" indent="0">
              <a:lnSpc>
                <a:spcPct val="120000"/>
              </a:lnSpc>
              <a:spcBef>
                <a:spcPts val="0"/>
              </a:spcBef>
              <a:buClrTx/>
              <a:buSzPct val="125000"/>
              <a:buNone/>
            </a:pPr>
            <a:endParaRPr lang="en-US" sz="8000" i="0" dirty="0" smtClean="0">
              <a:latin typeface="Calibri" pitchFamily="34" charset="0"/>
            </a:endParaRPr>
          </a:p>
          <a:p>
            <a:pPr marL="0" indent="0">
              <a:lnSpc>
                <a:spcPct val="120000"/>
              </a:lnSpc>
              <a:spcBef>
                <a:spcPts val="0"/>
              </a:spcBef>
              <a:buClrTx/>
              <a:buSzPct val="125000"/>
              <a:buNone/>
            </a:pPr>
            <a:r>
              <a:rPr lang="en-US" sz="9800" b="1" i="0" dirty="0" smtClean="0">
                <a:latin typeface="Calibri" pitchFamily="34" charset="0"/>
              </a:rPr>
              <a:t>Financial</a:t>
            </a:r>
            <a:endParaRPr lang="en-US" sz="8000" b="1" i="0" dirty="0">
              <a:latin typeface="Calibri" pitchFamily="34" charset="0"/>
            </a:endParaRPr>
          </a:p>
          <a:p>
            <a:pPr marL="0" indent="0">
              <a:lnSpc>
                <a:spcPct val="120000"/>
              </a:lnSpc>
              <a:spcBef>
                <a:spcPts val="0"/>
              </a:spcBef>
              <a:buClrTx/>
              <a:buNone/>
            </a:pPr>
            <a:r>
              <a:rPr lang="en-US" sz="8600" i="0" dirty="0" smtClean="0">
                <a:latin typeface="Calibri" pitchFamily="34" charset="0"/>
              </a:rPr>
              <a:t>Donor</a:t>
            </a:r>
            <a:r>
              <a:rPr lang="en-US" sz="8600" b="0" i="0" dirty="0" smtClean="0">
                <a:latin typeface="Calibri" pitchFamily="34" charset="0"/>
              </a:rPr>
              <a:t> budgets; External </a:t>
            </a:r>
            <a:r>
              <a:rPr lang="en-US" sz="8600" b="0" i="0" dirty="0">
                <a:latin typeface="Calibri" pitchFamily="34" charset="0"/>
              </a:rPr>
              <a:t>inputs, </a:t>
            </a:r>
            <a:r>
              <a:rPr lang="en-US" sz="8600" b="0" i="0" dirty="0" smtClean="0">
                <a:latin typeface="Calibri" pitchFamily="34" charset="0"/>
              </a:rPr>
              <a:t>consultants, Workshops</a:t>
            </a:r>
            <a:endParaRPr lang="en-GB" sz="8600" b="0" i="0" dirty="0">
              <a:latin typeface="Calibri" pitchFamily="34" charset="0"/>
            </a:endParaRPr>
          </a:p>
        </p:txBody>
      </p:sp>
      <p:sp>
        <p:nvSpPr>
          <p:cNvPr id="5" name="Footer Placeholder 4"/>
          <p:cNvSpPr>
            <a:spLocks noGrp="1"/>
          </p:cNvSpPr>
          <p:nvPr>
            <p:ph type="ftr" sz="quarter" idx="4294967295"/>
          </p:nvPr>
        </p:nvSpPr>
        <p:spPr>
          <a:xfrm>
            <a:off x="3124200" y="6356350"/>
            <a:ext cx="2895600" cy="365125"/>
          </a:xfrm>
          <a:prstGeom prst="rect">
            <a:avLst/>
          </a:prstGeom>
        </p:spPr>
        <p:txBody>
          <a:bodyPr/>
          <a:lstStyle/>
          <a:p>
            <a:endParaRPr lang="en-US"/>
          </a:p>
        </p:txBody>
      </p:sp>
      <p:sp>
        <p:nvSpPr>
          <p:cNvPr id="4" name="Slide Number Placeholder 5"/>
          <p:cNvSpPr>
            <a:spLocks noGrp="1"/>
          </p:cNvSpPr>
          <p:nvPr>
            <p:ph type="sldNum" sz="quarter" idx="4294967295"/>
          </p:nvPr>
        </p:nvSpPr>
        <p:spPr>
          <a:xfrm>
            <a:off x="6553200" y="6356350"/>
            <a:ext cx="2133600" cy="365125"/>
          </a:xfrm>
          <a:prstGeom prst="rect">
            <a:avLst/>
          </a:prstGeom>
        </p:spPr>
        <p:txBody>
          <a:bodyPr/>
          <a:lstStyle/>
          <a:p>
            <a:fld id="{6F211BEF-7DC0-4361-9FF8-0BF63658F27A}" type="slidenum">
              <a:rPr lang="en-US"/>
              <a:pPr/>
              <a:t>11</a:t>
            </a:fld>
            <a:endParaRPr lang="en-US" dirty="0"/>
          </a:p>
        </p:txBody>
      </p:sp>
    </p:spTree>
    <p:extLst>
      <p:ext uri="{BB962C8B-B14F-4D97-AF65-F5344CB8AC3E}">
        <p14:creationId xmlns:p14="http://schemas.microsoft.com/office/powerpoint/2010/main" val="9991939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AutoShape 2"/>
          <p:cNvSpPr>
            <a:spLocks noGrp="1" noChangeArrowheads="1"/>
          </p:cNvSpPr>
          <p:nvPr>
            <p:ph type="title"/>
          </p:nvPr>
        </p:nvSpPr>
        <p:spPr>
          <a:xfrm>
            <a:off x="500034" y="1052736"/>
            <a:ext cx="8186766" cy="792088"/>
          </a:xfrm>
        </p:spPr>
        <p:txBody>
          <a:bodyPr>
            <a:normAutofit/>
          </a:bodyPr>
          <a:lstStyle/>
          <a:p>
            <a:pPr lvl="1" algn="ctr"/>
            <a:r>
              <a:rPr lang="en-GB" sz="3200" dirty="0" smtClean="0">
                <a:solidFill>
                  <a:srgbClr val="D00000"/>
                </a:solidFill>
                <a:latin typeface="+mj-lt"/>
                <a:ea typeface="+mj-ea"/>
                <a:cs typeface="+mj-cs"/>
              </a:rPr>
              <a:t>Who</a:t>
            </a:r>
            <a:r>
              <a:rPr lang="en-GB" sz="3200" dirty="0">
                <a:solidFill>
                  <a:srgbClr val="D00000"/>
                </a:solidFill>
                <a:latin typeface="+mj-lt"/>
                <a:ea typeface="+mj-ea"/>
                <a:cs typeface="+mj-cs"/>
              </a:rPr>
              <a:t> </a:t>
            </a:r>
            <a:r>
              <a:rPr lang="en-GB" sz="3200" dirty="0" smtClean="0">
                <a:solidFill>
                  <a:srgbClr val="D00000"/>
                </a:solidFill>
                <a:latin typeface="+mj-lt"/>
                <a:ea typeface="+mj-ea"/>
                <a:cs typeface="+mj-cs"/>
              </a:rPr>
              <a:t>contributes</a:t>
            </a:r>
            <a:r>
              <a:rPr lang="en-GB" sz="3200" dirty="0">
                <a:solidFill>
                  <a:srgbClr val="D00000"/>
                </a:solidFill>
                <a:latin typeface="+mj-lt"/>
                <a:ea typeface="+mj-ea"/>
                <a:cs typeface="+mj-cs"/>
              </a:rPr>
              <a:t> </a:t>
            </a:r>
            <a:r>
              <a:rPr lang="en-GB" sz="3200" dirty="0" smtClean="0">
                <a:solidFill>
                  <a:srgbClr val="D00000"/>
                </a:solidFill>
                <a:latin typeface="+mj-lt"/>
                <a:ea typeface="+mj-ea"/>
                <a:cs typeface="+mj-cs"/>
              </a:rPr>
              <a:t>what?</a:t>
            </a:r>
            <a:endParaRPr lang="en-GB" sz="3200" dirty="0">
              <a:solidFill>
                <a:srgbClr val="D00000"/>
              </a:solidFill>
              <a:latin typeface="+mj-lt"/>
              <a:ea typeface="+mj-ea"/>
              <a:cs typeface="+mj-cs"/>
            </a:endParaRPr>
          </a:p>
        </p:txBody>
      </p:sp>
      <p:sp>
        <p:nvSpPr>
          <p:cNvPr id="35843" name="Rectangle 3"/>
          <p:cNvSpPr>
            <a:spLocks noGrp="1" noChangeArrowheads="1"/>
          </p:cNvSpPr>
          <p:nvPr>
            <p:ph idx="1"/>
          </p:nvPr>
        </p:nvSpPr>
        <p:spPr>
          <a:xfrm>
            <a:off x="179512" y="1844824"/>
            <a:ext cx="8964488" cy="4680520"/>
          </a:xfrm>
        </p:spPr>
        <p:txBody>
          <a:bodyPr>
            <a:noAutofit/>
          </a:bodyPr>
          <a:lstStyle/>
          <a:p>
            <a:pPr>
              <a:spcBef>
                <a:spcPts val="600"/>
              </a:spcBef>
              <a:buClrTx/>
              <a:buSzPct val="100000"/>
              <a:buFont typeface="Arial" pitchFamily="34" charset="0"/>
              <a:buChar char="•"/>
            </a:pPr>
            <a:r>
              <a:rPr lang="en-US" sz="2800" b="0" i="0" dirty="0">
                <a:latin typeface="Calibri" pitchFamily="34" charset="0"/>
              </a:rPr>
              <a:t>Government </a:t>
            </a:r>
            <a:r>
              <a:rPr lang="en-US" sz="2800" b="0" i="0" dirty="0" smtClean="0">
                <a:latin typeface="Calibri" pitchFamily="34" charset="0"/>
              </a:rPr>
              <a:t>will decide on </a:t>
            </a:r>
            <a:r>
              <a:rPr lang="en-US" sz="2800" b="0" i="0" dirty="0">
                <a:latin typeface="Calibri" pitchFamily="34" charset="0"/>
              </a:rPr>
              <a:t>personnel </a:t>
            </a:r>
            <a:r>
              <a:rPr lang="en-US" sz="2800" b="0" i="0" dirty="0" smtClean="0">
                <a:latin typeface="Calibri" pitchFamily="34" charset="0"/>
              </a:rPr>
              <a:t>it can contribute </a:t>
            </a:r>
            <a:endParaRPr lang="en-US" sz="2800" b="0" i="0" dirty="0">
              <a:latin typeface="Calibri" pitchFamily="34" charset="0"/>
            </a:endParaRPr>
          </a:p>
          <a:p>
            <a:pPr>
              <a:spcBef>
                <a:spcPts val="600"/>
              </a:spcBef>
              <a:buClrTx/>
              <a:buSzPct val="100000"/>
              <a:buFont typeface="Arial" pitchFamily="34" charset="0"/>
              <a:buChar char="•"/>
            </a:pPr>
            <a:r>
              <a:rPr lang="en-US" sz="2800" b="0" i="0" dirty="0" smtClean="0">
                <a:latin typeface="Calibri" pitchFamily="34" charset="0"/>
              </a:rPr>
              <a:t>Each </a:t>
            </a:r>
            <a:r>
              <a:rPr lang="en-US" sz="2800" b="0" i="0" dirty="0" err="1" smtClean="0">
                <a:latin typeface="Calibri" pitchFamily="34" charset="0"/>
              </a:rPr>
              <a:t>Int</a:t>
            </a:r>
            <a:r>
              <a:rPr lang="en-US" sz="2800" b="0" i="0" dirty="0" smtClean="0">
                <a:latin typeface="Calibri" pitchFamily="34" charset="0"/>
              </a:rPr>
              <a:t> Agency to </a:t>
            </a:r>
            <a:r>
              <a:rPr lang="en-US" sz="2800" b="0" i="0" dirty="0">
                <a:latin typeface="Calibri" pitchFamily="34" charset="0"/>
              </a:rPr>
              <a:t>decide </a:t>
            </a:r>
            <a:r>
              <a:rPr lang="en-US" sz="2800" b="0" i="0" dirty="0" smtClean="0">
                <a:latin typeface="Calibri" pitchFamily="34" charset="0"/>
              </a:rPr>
              <a:t>personnel resources/budgets </a:t>
            </a:r>
            <a:r>
              <a:rPr lang="en-US" sz="2800" b="0" i="0" dirty="0">
                <a:latin typeface="Calibri" pitchFamily="34" charset="0"/>
              </a:rPr>
              <a:t>it can make </a:t>
            </a:r>
            <a:r>
              <a:rPr lang="en-US" sz="2800" b="0" i="0" dirty="0" smtClean="0">
                <a:latin typeface="Calibri" pitchFamily="34" charset="0"/>
              </a:rPr>
              <a:t>available </a:t>
            </a:r>
            <a:endParaRPr lang="en-US" sz="2800" b="0" i="0" dirty="0">
              <a:latin typeface="Calibri" pitchFamily="34" charset="0"/>
            </a:endParaRPr>
          </a:p>
          <a:p>
            <a:pPr>
              <a:spcBef>
                <a:spcPts val="600"/>
              </a:spcBef>
              <a:buClrTx/>
              <a:buSzPct val="100000"/>
              <a:buFont typeface="Arial" pitchFamily="34" charset="0"/>
              <a:buChar char="•"/>
            </a:pPr>
            <a:r>
              <a:rPr lang="en-US" sz="2800" b="0" i="0" dirty="0" smtClean="0">
                <a:latin typeface="Calibri" pitchFamily="34" charset="0"/>
              </a:rPr>
              <a:t>External </a:t>
            </a:r>
            <a:r>
              <a:rPr lang="en-US" sz="2800" b="0" i="0" dirty="0">
                <a:latin typeface="Calibri" pitchFamily="34" charset="0"/>
              </a:rPr>
              <a:t>resources may be provided by one agency or shared among </a:t>
            </a:r>
            <a:r>
              <a:rPr lang="en-US" sz="2800" b="0" i="0" dirty="0" smtClean="0">
                <a:latin typeface="Calibri" pitchFamily="34" charset="0"/>
              </a:rPr>
              <a:t>several</a:t>
            </a:r>
          </a:p>
          <a:p>
            <a:pPr>
              <a:spcBef>
                <a:spcPts val="600"/>
              </a:spcBef>
              <a:buClrTx/>
              <a:buSzPct val="100000"/>
              <a:buFont typeface="Arial" pitchFamily="34" charset="0"/>
              <a:buChar char="•"/>
            </a:pPr>
            <a:r>
              <a:rPr lang="en-US" sz="2800" b="0" i="0" dirty="0" smtClean="0">
                <a:latin typeface="Calibri" pitchFamily="34" charset="0"/>
              </a:rPr>
              <a:t>Maintain flexibility</a:t>
            </a:r>
          </a:p>
          <a:p>
            <a:pPr lvl="1">
              <a:buClrTx/>
              <a:buSzPct val="100000"/>
              <a:buFont typeface="Calibri" pitchFamily="34" charset="0"/>
              <a:buChar char="‐"/>
            </a:pPr>
            <a:r>
              <a:rPr lang="en-US" sz="2800" b="0" dirty="0" smtClean="0">
                <a:latin typeface="Calibri" pitchFamily="34" charset="0"/>
                <a:cs typeface="Arial" pitchFamily="34" charset="0"/>
              </a:rPr>
              <a:t>Allocate substantial resources for </a:t>
            </a:r>
            <a:r>
              <a:rPr lang="en-US" sz="2800" b="0" dirty="0" smtClean="0">
                <a:solidFill>
                  <a:srgbClr val="FF0000"/>
                </a:solidFill>
                <a:latin typeface="Calibri" pitchFamily="34" charset="0"/>
                <a:cs typeface="Arial" pitchFamily="34" charset="0"/>
              </a:rPr>
              <a:t>follow-up</a:t>
            </a:r>
            <a:r>
              <a:rPr lang="en-US" sz="2800" b="0" dirty="0" smtClean="0">
                <a:latin typeface="Calibri" pitchFamily="34" charset="0"/>
                <a:cs typeface="Arial" pitchFamily="34" charset="0"/>
              </a:rPr>
              <a:t> work</a:t>
            </a:r>
          </a:p>
          <a:p>
            <a:pPr lvl="1">
              <a:buClrTx/>
              <a:buSzPct val="100000"/>
              <a:buFont typeface="Calibri" pitchFamily="34" charset="0"/>
              <a:buChar char="‐"/>
            </a:pPr>
            <a:r>
              <a:rPr lang="en-US" sz="2800" b="0" dirty="0" smtClean="0">
                <a:latin typeface="Calibri" pitchFamily="34" charset="0"/>
                <a:cs typeface="Arial" pitchFamily="34" charset="0"/>
              </a:rPr>
              <a:t>Resource backup if output is unsatisfactory &amp; needs further work/additional expertise </a:t>
            </a:r>
            <a:endParaRPr lang="en-GB" sz="2800" b="0" dirty="0" smtClean="0">
              <a:latin typeface="Calibri" pitchFamily="34" charset="0"/>
              <a:cs typeface="Arial" pitchFamily="34" charset="0"/>
            </a:endParaRPr>
          </a:p>
          <a:p>
            <a:endParaRPr lang="en-GB" sz="1400" dirty="0"/>
          </a:p>
        </p:txBody>
      </p:sp>
      <p:sp>
        <p:nvSpPr>
          <p:cNvPr id="5" name="Footer Placeholder 4"/>
          <p:cNvSpPr>
            <a:spLocks noGrp="1"/>
          </p:cNvSpPr>
          <p:nvPr>
            <p:ph type="ftr" sz="quarter" idx="4294967295"/>
          </p:nvPr>
        </p:nvSpPr>
        <p:spPr>
          <a:xfrm>
            <a:off x="3124200" y="6356350"/>
            <a:ext cx="2895600" cy="365125"/>
          </a:xfrm>
          <a:prstGeom prst="rect">
            <a:avLst/>
          </a:prstGeom>
        </p:spPr>
        <p:txBody>
          <a:bodyPr/>
          <a:lstStyle/>
          <a:p>
            <a:endParaRPr lang="en-US" dirty="0"/>
          </a:p>
        </p:txBody>
      </p:sp>
      <p:sp>
        <p:nvSpPr>
          <p:cNvPr id="4" name="Slide Number Placeholder 5"/>
          <p:cNvSpPr>
            <a:spLocks noGrp="1"/>
          </p:cNvSpPr>
          <p:nvPr>
            <p:ph type="sldNum" sz="quarter" idx="4294967295"/>
          </p:nvPr>
        </p:nvSpPr>
        <p:spPr>
          <a:xfrm>
            <a:off x="6553200" y="6356350"/>
            <a:ext cx="2133600" cy="365125"/>
          </a:xfrm>
          <a:prstGeom prst="rect">
            <a:avLst/>
          </a:prstGeom>
        </p:spPr>
        <p:txBody>
          <a:bodyPr/>
          <a:lstStyle/>
          <a:p>
            <a:fld id="{0B4DC5A7-B4D2-428C-A78D-5504A3D2336E}" type="slidenum">
              <a:rPr lang="en-US"/>
              <a:pPr/>
              <a:t>12</a:t>
            </a:fld>
            <a:endParaRPr lang="en-US" dirty="0"/>
          </a:p>
        </p:txBody>
      </p:sp>
    </p:spTree>
    <p:extLst>
      <p:ext uri="{BB962C8B-B14F-4D97-AF65-F5344CB8AC3E}">
        <p14:creationId xmlns:p14="http://schemas.microsoft.com/office/powerpoint/2010/main" val="12550889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AutoShape 2"/>
          <p:cNvSpPr>
            <a:spLocks noGrp="1" noChangeArrowheads="1"/>
          </p:cNvSpPr>
          <p:nvPr>
            <p:ph type="title"/>
          </p:nvPr>
        </p:nvSpPr>
        <p:spPr>
          <a:xfrm>
            <a:off x="0" y="1052736"/>
            <a:ext cx="9144000" cy="576064"/>
          </a:xfrm>
        </p:spPr>
        <p:txBody>
          <a:bodyPr>
            <a:noAutofit/>
          </a:bodyPr>
          <a:lstStyle/>
          <a:p>
            <a:pPr lvl="1" algn="ctr"/>
            <a:r>
              <a:rPr lang="en-GB" sz="3200" dirty="0" smtClean="0">
                <a:solidFill>
                  <a:srgbClr val="D00000"/>
                </a:solidFill>
                <a:latin typeface="+mj-lt"/>
                <a:ea typeface="+mj-ea"/>
                <a:cs typeface="+mj-cs"/>
              </a:rPr>
              <a:t>Composition &amp;</a:t>
            </a:r>
            <a:r>
              <a:rPr lang="en-US" sz="3200" dirty="0" smtClean="0">
                <a:solidFill>
                  <a:srgbClr val="D00000"/>
                </a:solidFill>
                <a:latin typeface="+mj-lt"/>
                <a:ea typeface="+mj-ea"/>
                <a:cs typeface="+mj-cs"/>
              </a:rPr>
              <a:t> Management</a:t>
            </a:r>
            <a:r>
              <a:rPr lang="en-GB" sz="3200" dirty="0" smtClean="0">
                <a:solidFill>
                  <a:srgbClr val="D00000"/>
                </a:solidFill>
                <a:latin typeface="+mj-lt"/>
                <a:ea typeface="+mj-ea"/>
                <a:cs typeface="+mj-cs"/>
              </a:rPr>
              <a:t> </a:t>
            </a:r>
            <a:r>
              <a:rPr lang="en-GB" sz="3200" dirty="0">
                <a:solidFill>
                  <a:srgbClr val="D00000"/>
                </a:solidFill>
                <a:latin typeface="+mj-lt"/>
                <a:ea typeface="+mj-ea"/>
                <a:cs typeface="+mj-cs"/>
              </a:rPr>
              <a:t>of </a:t>
            </a:r>
            <a:r>
              <a:rPr lang="en-GB" sz="3200" dirty="0" smtClean="0">
                <a:solidFill>
                  <a:srgbClr val="D00000"/>
                </a:solidFill>
                <a:latin typeface="+mj-lt"/>
                <a:ea typeface="+mj-ea"/>
                <a:cs typeface="+mj-cs"/>
              </a:rPr>
              <a:t>AT</a:t>
            </a:r>
            <a:endParaRPr lang="en-GB" sz="3200" dirty="0">
              <a:solidFill>
                <a:srgbClr val="D00000"/>
              </a:solidFill>
              <a:latin typeface="+mj-lt"/>
              <a:ea typeface="+mj-ea"/>
              <a:cs typeface="+mj-cs"/>
            </a:endParaRPr>
          </a:p>
        </p:txBody>
      </p:sp>
      <p:sp>
        <p:nvSpPr>
          <p:cNvPr id="37891" name="Rectangle 3"/>
          <p:cNvSpPr>
            <a:spLocks noGrp="1" noChangeArrowheads="1"/>
          </p:cNvSpPr>
          <p:nvPr>
            <p:ph idx="1"/>
          </p:nvPr>
        </p:nvSpPr>
        <p:spPr>
          <a:xfrm>
            <a:off x="107504" y="1628800"/>
            <a:ext cx="9145016" cy="4968552"/>
          </a:xfrm>
        </p:spPr>
        <p:txBody>
          <a:bodyPr>
            <a:normAutofit fontScale="25000" lnSpcReduction="20000"/>
          </a:bodyPr>
          <a:lstStyle/>
          <a:p>
            <a:pPr>
              <a:lnSpc>
                <a:spcPct val="120000"/>
              </a:lnSpc>
              <a:spcBef>
                <a:spcPts val="600"/>
              </a:spcBef>
              <a:buClrTx/>
              <a:buSzPct val="100000"/>
              <a:buFont typeface="Arial" pitchFamily="34" charset="0"/>
              <a:buChar char="•"/>
            </a:pPr>
            <a:r>
              <a:rPr lang="en-US" sz="11200" b="1" i="0" dirty="0" smtClean="0">
                <a:latin typeface="Calibri" pitchFamily="34" charset="0"/>
              </a:rPr>
              <a:t>Multi-skilled </a:t>
            </a:r>
            <a:r>
              <a:rPr lang="en-US" sz="11200" i="0" dirty="0" smtClean="0">
                <a:latin typeface="Calibri" pitchFamily="34" charset="0"/>
              </a:rPr>
              <a:t>team: </a:t>
            </a:r>
            <a:r>
              <a:rPr lang="en-US" sz="11200" b="0" i="0" dirty="0">
                <a:latin typeface="Calibri" pitchFamily="34" charset="0"/>
              </a:rPr>
              <a:t>covering </a:t>
            </a:r>
            <a:r>
              <a:rPr lang="en-US" sz="11200" b="0" i="0" dirty="0">
                <a:solidFill>
                  <a:srgbClr val="FF0000"/>
                </a:solidFill>
                <a:latin typeface="Calibri" pitchFamily="34" charset="0"/>
              </a:rPr>
              <a:t>full range </a:t>
            </a:r>
            <a:r>
              <a:rPr lang="en-US" sz="11200" b="0" i="0" dirty="0">
                <a:latin typeface="Calibri" pitchFamily="34" charset="0"/>
              </a:rPr>
              <a:t>of </a:t>
            </a:r>
            <a:r>
              <a:rPr lang="en-US" sz="11200" b="0" i="0" dirty="0" smtClean="0">
                <a:latin typeface="Calibri" pitchFamily="34" charset="0"/>
              </a:rPr>
              <a:t>indicators: Planning &amp; Budgeting, Accounting &amp; Auditing, Procurement &amp; Tax </a:t>
            </a:r>
            <a:r>
              <a:rPr lang="en-US" sz="11200" i="0" dirty="0" smtClean="0">
                <a:latin typeface="Calibri" pitchFamily="34" charset="0"/>
              </a:rPr>
              <a:t>administration (‘part-time’ specialists?)</a:t>
            </a:r>
            <a:endParaRPr lang="en-US" sz="11200" b="0" i="0" dirty="0">
              <a:latin typeface="Calibri" pitchFamily="34" charset="0"/>
            </a:endParaRPr>
          </a:p>
          <a:p>
            <a:pPr>
              <a:lnSpc>
                <a:spcPct val="120000"/>
              </a:lnSpc>
              <a:spcBef>
                <a:spcPts val="600"/>
              </a:spcBef>
              <a:buClrTx/>
              <a:buSzPct val="100000"/>
              <a:buFont typeface="Arial" pitchFamily="34" charset="0"/>
              <a:buChar char="•"/>
            </a:pPr>
            <a:r>
              <a:rPr lang="en-US" sz="11200" b="1" i="0" dirty="0" smtClean="0">
                <a:latin typeface="Calibri" pitchFamily="34" charset="0"/>
              </a:rPr>
              <a:t>PEFA-experienced </a:t>
            </a:r>
            <a:r>
              <a:rPr lang="en-US" sz="11200" b="0" i="0" dirty="0">
                <a:latin typeface="Calibri" pitchFamily="34" charset="0"/>
              </a:rPr>
              <a:t>team </a:t>
            </a:r>
            <a:r>
              <a:rPr lang="en-US" sz="11200" b="0" i="0" dirty="0" smtClean="0">
                <a:latin typeface="Calibri" pitchFamily="34" charset="0"/>
              </a:rPr>
              <a:t>member (Leader?): International &amp; </a:t>
            </a:r>
            <a:r>
              <a:rPr lang="en-US" sz="11200" b="0" i="0" dirty="0">
                <a:latin typeface="Calibri" pitchFamily="34" charset="0"/>
              </a:rPr>
              <a:t>local </a:t>
            </a:r>
            <a:r>
              <a:rPr lang="en-US" sz="11200" b="0" i="0" dirty="0" smtClean="0">
                <a:latin typeface="Calibri" pitchFamily="34" charset="0"/>
              </a:rPr>
              <a:t>consultants: assessment process needs </a:t>
            </a:r>
            <a:r>
              <a:rPr lang="en-US" sz="11200" i="0" dirty="0" smtClean="0">
                <a:latin typeface="Calibri" pitchFamily="34" charset="0"/>
              </a:rPr>
              <a:t>coordination</a:t>
            </a:r>
            <a:r>
              <a:rPr lang="en-US" sz="11200" b="0" i="0" dirty="0" smtClean="0">
                <a:latin typeface="Calibri" pitchFamily="34" charset="0"/>
              </a:rPr>
              <a:t> of activity &amp; methodological consistency</a:t>
            </a:r>
          </a:p>
          <a:p>
            <a:pPr>
              <a:lnSpc>
                <a:spcPct val="120000"/>
              </a:lnSpc>
              <a:spcBef>
                <a:spcPts val="600"/>
              </a:spcBef>
              <a:buClrTx/>
              <a:buSzPct val="100000"/>
              <a:buFont typeface="Arial" pitchFamily="34" charset="0"/>
              <a:buChar char="•"/>
            </a:pPr>
            <a:r>
              <a:rPr lang="en-US" sz="11200" b="0" i="0" dirty="0" smtClean="0">
                <a:latin typeface="Calibri" pitchFamily="34" charset="0"/>
              </a:rPr>
              <a:t>Costs &amp; resource use:</a:t>
            </a:r>
          </a:p>
          <a:p>
            <a:pPr lvl="1">
              <a:lnSpc>
                <a:spcPts val="3000"/>
              </a:lnSpc>
              <a:buClrTx/>
              <a:buSzPct val="100000"/>
              <a:buFont typeface="Arial" pitchFamily="34" charset="0"/>
              <a:buChar char="-"/>
            </a:pPr>
            <a:r>
              <a:rPr lang="en-US" sz="11200" b="0" dirty="0" smtClean="0">
                <a:latin typeface="Calibri" pitchFamily="34" charset="0"/>
              </a:rPr>
              <a:t>Average </a:t>
            </a:r>
            <a:r>
              <a:rPr lang="en-US" sz="11200" b="0" dirty="0">
                <a:latin typeface="Calibri" pitchFamily="34" charset="0"/>
              </a:rPr>
              <a:t>$</a:t>
            </a:r>
            <a:r>
              <a:rPr lang="en-US" sz="11200" b="0" dirty="0" smtClean="0">
                <a:latin typeface="Calibri" pitchFamily="34" charset="0"/>
              </a:rPr>
              <a:t>250,000</a:t>
            </a:r>
          </a:p>
          <a:p>
            <a:pPr lvl="1">
              <a:lnSpc>
                <a:spcPts val="3000"/>
              </a:lnSpc>
              <a:buClrTx/>
              <a:buSzPct val="100000"/>
              <a:buFont typeface="Arial" pitchFamily="34" charset="0"/>
              <a:buChar char="-"/>
            </a:pPr>
            <a:r>
              <a:rPr lang="en-US" sz="11200" b="0" dirty="0" smtClean="0">
                <a:latin typeface="Calibri" pitchFamily="34" charset="0"/>
              </a:rPr>
              <a:t>Average 150 professional labor days (90-275): elapsed time +/- 10 months</a:t>
            </a:r>
          </a:p>
          <a:p>
            <a:pPr lvl="1">
              <a:lnSpc>
                <a:spcPts val="3000"/>
              </a:lnSpc>
              <a:buClrTx/>
              <a:buSzPct val="100000"/>
              <a:buFont typeface="Arial" pitchFamily="34" charset="0"/>
              <a:buChar char="-"/>
            </a:pPr>
            <a:r>
              <a:rPr lang="en-US" sz="11200" b="0" dirty="0" smtClean="0">
                <a:latin typeface="Calibri" pitchFamily="34" charset="0"/>
              </a:rPr>
              <a:t>Volume linked to size of country</a:t>
            </a:r>
          </a:p>
          <a:p>
            <a:pPr>
              <a:lnSpc>
                <a:spcPct val="120000"/>
              </a:lnSpc>
              <a:spcBef>
                <a:spcPts val="600"/>
              </a:spcBef>
              <a:buSzPct val="100000"/>
              <a:buFont typeface="Arial" pitchFamily="34" charset="0"/>
              <a:buChar char="•"/>
            </a:pPr>
            <a:endParaRPr lang="en-US" sz="11200" b="0" dirty="0" smtClean="0"/>
          </a:p>
          <a:p>
            <a:pPr>
              <a:lnSpc>
                <a:spcPct val="90000"/>
              </a:lnSpc>
            </a:pPr>
            <a:endParaRPr lang="en-GB" dirty="0"/>
          </a:p>
        </p:txBody>
      </p:sp>
      <p:sp>
        <p:nvSpPr>
          <p:cNvPr id="5" name="Footer Placeholder 4"/>
          <p:cNvSpPr>
            <a:spLocks noGrp="1"/>
          </p:cNvSpPr>
          <p:nvPr>
            <p:ph type="ftr" sz="quarter" idx="4294967295"/>
          </p:nvPr>
        </p:nvSpPr>
        <p:spPr>
          <a:xfrm>
            <a:off x="3124200" y="6356350"/>
            <a:ext cx="2895600" cy="365125"/>
          </a:xfrm>
          <a:prstGeom prst="rect">
            <a:avLst/>
          </a:prstGeom>
        </p:spPr>
        <p:txBody>
          <a:bodyPr/>
          <a:lstStyle/>
          <a:p>
            <a:endParaRPr lang="en-US" dirty="0"/>
          </a:p>
        </p:txBody>
      </p:sp>
      <p:sp>
        <p:nvSpPr>
          <p:cNvPr id="4" name="Slide Number Placeholder 5"/>
          <p:cNvSpPr>
            <a:spLocks noGrp="1"/>
          </p:cNvSpPr>
          <p:nvPr>
            <p:ph type="sldNum" sz="quarter" idx="4294967295"/>
          </p:nvPr>
        </p:nvSpPr>
        <p:spPr>
          <a:xfrm>
            <a:off x="6553200" y="6356350"/>
            <a:ext cx="2133600" cy="365125"/>
          </a:xfrm>
          <a:prstGeom prst="rect">
            <a:avLst/>
          </a:prstGeom>
        </p:spPr>
        <p:txBody>
          <a:bodyPr/>
          <a:lstStyle/>
          <a:p>
            <a:fld id="{3799C956-355F-477A-867A-AE37A2042411}" type="slidenum">
              <a:rPr lang="en-US"/>
              <a:pPr/>
              <a:t>13</a:t>
            </a:fld>
            <a:endParaRPr lang="en-US"/>
          </a:p>
        </p:txBody>
      </p:sp>
    </p:spTree>
    <p:extLst>
      <p:ext uri="{BB962C8B-B14F-4D97-AF65-F5344CB8AC3E}">
        <p14:creationId xmlns:p14="http://schemas.microsoft.com/office/powerpoint/2010/main" val="15489946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1037576"/>
            <a:ext cx="9143999" cy="735241"/>
          </a:xfrm>
        </p:spPr>
        <p:txBody>
          <a:bodyPr/>
          <a:lstStyle/>
          <a:p>
            <a:pPr algn="ctr"/>
            <a:r>
              <a:rPr lang="en-GB" sz="3200" dirty="0" smtClean="0">
                <a:solidFill>
                  <a:srgbClr val="C00000"/>
                </a:solidFill>
              </a:rPr>
              <a:t>Typical time allocation for AT</a:t>
            </a:r>
            <a:endParaRPr lang="en-GB" sz="3200" dirty="0">
              <a:solidFill>
                <a:srgbClr val="C00000"/>
              </a:solidFill>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769343702"/>
              </p:ext>
            </p:extLst>
          </p:nvPr>
        </p:nvGraphicFramePr>
        <p:xfrm>
          <a:off x="0" y="1628803"/>
          <a:ext cx="9143999" cy="5283693"/>
        </p:xfrm>
        <a:graphic>
          <a:graphicData uri="http://schemas.openxmlformats.org/drawingml/2006/table">
            <a:tbl>
              <a:tblPr firstRow="1" bandRow="1">
                <a:tableStyleId>{5C22544A-7EE6-4342-B048-85BDC9FD1C3A}</a:tableStyleId>
              </a:tblPr>
              <a:tblGrid>
                <a:gridCol w="1475656"/>
                <a:gridCol w="5472608"/>
                <a:gridCol w="936104"/>
                <a:gridCol w="1259631"/>
              </a:tblGrid>
              <a:tr h="382632">
                <a:tc>
                  <a:txBody>
                    <a:bodyPr/>
                    <a:lstStyle/>
                    <a:p>
                      <a:endParaRPr lang="en-GB" dirty="0"/>
                    </a:p>
                  </a:txBody>
                  <a:tcPr/>
                </a:tc>
                <a:tc>
                  <a:txBody>
                    <a:bodyPr/>
                    <a:lstStyle/>
                    <a:p>
                      <a:endParaRPr lang="en-GB" dirty="0"/>
                    </a:p>
                  </a:txBody>
                  <a:tcPr/>
                </a:tc>
                <a:tc>
                  <a:txBody>
                    <a:bodyPr/>
                    <a:lstStyle/>
                    <a:p>
                      <a:pPr algn="ctr"/>
                      <a:r>
                        <a:rPr lang="en-GB" sz="2000" dirty="0" smtClean="0"/>
                        <a:t>AT</a:t>
                      </a:r>
                      <a:endParaRPr lang="en-GB" sz="2000" dirty="0"/>
                    </a:p>
                  </a:txBody>
                  <a:tcPr/>
                </a:tc>
                <a:tc>
                  <a:txBody>
                    <a:bodyPr/>
                    <a:lstStyle/>
                    <a:p>
                      <a:pPr algn="ctr"/>
                      <a:r>
                        <a:rPr lang="en-GB" sz="2000" dirty="0" smtClean="0"/>
                        <a:t>days</a:t>
                      </a:r>
                      <a:endParaRPr lang="en-GB" sz="2000" dirty="0"/>
                    </a:p>
                  </a:txBody>
                  <a:tcPr/>
                </a:tc>
              </a:tr>
              <a:tr h="467853">
                <a:tc>
                  <a:txBody>
                    <a:bodyPr/>
                    <a:lstStyle/>
                    <a:p>
                      <a:r>
                        <a:rPr lang="en-GB" sz="2400" dirty="0" smtClean="0">
                          <a:latin typeface="Calibri" charset="0"/>
                          <a:ea typeface="Calibri" charset="0"/>
                          <a:cs typeface="Calibri" charset="0"/>
                        </a:rPr>
                        <a:t>Off Site</a:t>
                      </a:r>
                      <a:endParaRPr lang="en-GB" sz="2400" dirty="0">
                        <a:latin typeface="Calibri" charset="0"/>
                        <a:ea typeface="Calibri" charset="0"/>
                        <a:cs typeface="Calibri"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smtClean="0">
                          <a:latin typeface="Calibri" charset="0"/>
                          <a:ea typeface="Calibri" charset="0"/>
                          <a:cs typeface="Calibri" charset="0"/>
                        </a:rPr>
                        <a:t>Assessment planning</a:t>
                      </a:r>
                      <a:endParaRPr lang="en-GB" sz="2000" dirty="0">
                        <a:latin typeface="Calibri" charset="0"/>
                        <a:ea typeface="Calibri" charset="0"/>
                        <a:cs typeface="Calibri" charset="0"/>
                      </a:endParaRPr>
                    </a:p>
                  </a:txBody>
                  <a:tcPr/>
                </a:tc>
                <a:tc>
                  <a:txBody>
                    <a:bodyPr/>
                    <a:lstStyle/>
                    <a:p>
                      <a:pPr algn="ctr"/>
                      <a:r>
                        <a:rPr lang="en-GB" sz="2400" dirty="0" smtClean="0">
                          <a:latin typeface="Calibri" charset="0"/>
                          <a:ea typeface="Calibri" charset="0"/>
                          <a:cs typeface="Calibri" charset="0"/>
                        </a:rPr>
                        <a:t>3 or 4</a:t>
                      </a:r>
                      <a:endParaRPr lang="en-GB" sz="2400" dirty="0">
                        <a:latin typeface="Calibri" charset="0"/>
                        <a:ea typeface="Calibri" charset="0"/>
                        <a:cs typeface="Calibri" charset="0"/>
                      </a:endParaRPr>
                    </a:p>
                  </a:txBody>
                  <a:tcPr/>
                </a:tc>
                <a:tc>
                  <a:txBody>
                    <a:bodyPr/>
                    <a:lstStyle/>
                    <a:p>
                      <a:pPr algn="ctr"/>
                      <a:r>
                        <a:rPr lang="en-GB" sz="2400" baseline="0" dirty="0" smtClean="0">
                          <a:latin typeface="Calibri" charset="0"/>
                          <a:ea typeface="Calibri" charset="0"/>
                          <a:cs typeface="Calibri" charset="0"/>
                        </a:rPr>
                        <a:t>5</a:t>
                      </a:r>
                      <a:endParaRPr lang="en-GB" sz="2400" dirty="0">
                        <a:latin typeface="Calibri" charset="0"/>
                        <a:ea typeface="Calibri" charset="0"/>
                        <a:cs typeface="Calibri" charset="0"/>
                      </a:endParaRPr>
                    </a:p>
                  </a:txBody>
                  <a:tcPr/>
                </a:tc>
              </a:tr>
              <a:tr h="648072">
                <a:tc>
                  <a:txBody>
                    <a:bodyPr/>
                    <a:lstStyle/>
                    <a:p>
                      <a:r>
                        <a:rPr lang="en-GB" sz="2400" dirty="0" smtClean="0">
                          <a:solidFill>
                            <a:srgbClr val="C00000"/>
                          </a:solidFill>
                          <a:latin typeface="Calibri" charset="0"/>
                          <a:ea typeface="Calibri" charset="0"/>
                          <a:cs typeface="Calibri" charset="0"/>
                        </a:rPr>
                        <a:t>Field</a:t>
                      </a:r>
                      <a:r>
                        <a:rPr lang="en-GB" sz="2400" baseline="0" dirty="0" smtClean="0">
                          <a:solidFill>
                            <a:srgbClr val="C00000"/>
                          </a:solidFill>
                          <a:latin typeface="Calibri" charset="0"/>
                          <a:ea typeface="Calibri" charset="0"/>
                          <a:cs typeface="Calibri" charset="0"/>
                        </a:rPr>
                        <a:t> Mission</a:t>
                      </a:r>
                      <a:endParaRPr lang="en-GB" sz="2400" dirty="0">
                        <a:solidFill>
                          <a:srgbClr val="C00000"/>
                        </a:solidFill>
                        <a:latin typeface="Calibri" charset="0"/>
                        <a:ea typeface="Calibri" charset="0"/>
                        <a:cs typeface="Calibri" charset="0"/>
                      </a:endParaRPr>
                    </a:p>
                  </a:txBody>
                  <a:tcPr/>
                </a:tc>
                <a:tc>
                  <a:txBody>
                    <a:bodyPr/>
                    <a:lstStyle/>
                    <a:p>
                      <a:r>
                        <a:rPr lang="en-GB" sz="2000" dirty="0" smtClean="0">
                          <a:latin typeface="Calibri" charset="0"/>
                          <a:ea typeface="Calibri" charset="0"/>
                          <a:cs typeface="Calibri" charset="0"/>
                        </a:rPr>
                        <a:t>Introductory training</a:t>
                      </a:r>
                    </a:p>
                    <a:p>
                      <a:r>
                        <a:rPr lang="en-GB" sz="2000" dirty="0" smtClean="0">
                          <a:latin typeface="Calibri" charset="0"/>
                          <a:ea typeface="Calibri" charset="0"/>
                          <a:cs typeface="Calibri" charset="0"/>
                        </a:rPr>
                        <a:t>Data collection – </a:t>
                      </a:r>
                      <a:r>
                        <a:rPr lang="en-GB" sz="2000" baseline="0" dirty="0" smtClean="0">
                          <a:latin typeface="Calibri" charset="0"/>
                          <a:ea typeface="Calibri" charset="0"/>
                          <a:cs typeface="Calibri" charset="0"/>
                        </a:rPr>
                        <a:t>i</a:t>
                      </a:r>
                      <a:r>
                        <a:rPr lang="en-GB" sz="2000" dirty="0" smtClean="0">
                          <a:latin typeface="Calibri" charset="0"/>
                          <a:ea typeface="Calibri" charset="0"/>
                          <a:cs typeface="Calibri" charset="0"/>
                        </a:rPr>
                        <a:t>nterviews</a:t>
                      </a:r>
                    </a:p>
                  </a:txBody>
                  <a:tcPr/>
                </a:tc>
                <a:tc>
                  <a:txBody>
                    <a:bodyPr/>
                    <a:lstStyle/>
                    <a:p>
                      <a:pPr algn="ctr"/>
                      <a:r>
                        <a:rPr lang="en-GB" sz="2400" dirty="0" smtClean="0">
                          <a:latin typeface="Calibri" charset="0"/>
                          <a:ea typeface="Calibri" charset="0"/>
                          <a:cs typeface="Calibri" charset="0"/>
                        </a:rPr>
                        <a:t>All</a:t>
                      </a:r>
                      <a:endParaRPr lang="en-GB" sz="2400" dirty="0">
                        <a:latin typeface="Calibri" charset="0"/>
                        <a:ea typeface="Calibri" charset="0"/>
                        <a:cs typeface="Calibri" charset="0"/>
                      </a:endParaRPr>
                    </a:p>
                  </a:txBody>
                  <a:tcPr/>
                </a:tc>
                <a:tc>
                  <a:txBody>
                    <a:bodyPr/>
                    <a:lstStyle/>
                    <a:p>
                      <a:pPr algn="ctr"/>
                      <a:r>
                        <a:rPr lang="en-GB" sz="2400" dirty="0" smtClean="0">
                          <a:latin typeface="Calibri" charset="0"/>
                          <a:ea typeface="Calibri" charset="0"/>
                          <a:cs typeface="Calibri" charset="0"/>
                        </a:rPr>
                        <a:t>15</a:t>
                      </a:r>
                      <a:endParaRPr lang="en-GB" sz="2400" dirty="0">
                        <a:latin typeface="Calibri" charset="0"/>
                        <a:ea typeface="Calibri" charset="0"/>
                        <a:cs typeface="Calibri" charset="0"/>
                      </a:endParaRPr>
                    </a:p>
                  </a:txBody>
                  <a:tcPr/>
                </a:tc>
              </a:tr>
              <a:tr h="441499">
                <a:tc>
                  <a:txBody>
                    <a:bodyPr/>
                    <a:lstStyle/>
                    <a:p>
                      <a:r>
                        <a:rPr lang="en-GB" sz="2400" dirty="0" smtClean="0">
                          <a:latin typeface="Calibri" charset="0"/>
                          <a:ea typeface="Calibri" charset="0"/>
                          <a:cs typeface="Calibri" charset="0"/>
                        </a:rPr>
                        <a:t>Off Site</a:t>
                      </a:r>
                      <a:endParaRPr lang="en-GB" sz="2400" dirty="0">
                        <a:latin typeface="Calibri" charset="0"/>
                        <a:ea typeface="Calibri" charset="0"/>
                        <a:cs typeface="Calibri" charset="0"/>
                      </a:endParaRPr>
                    </a:p>
                  </a:txBody>
                  <a:tcPr/>
                </a:tc>
                <a:tc>
                  <a:txBody>
                    <a:bodyPr/>
                    <a:lstStyle/>
                    <a:p>
                      <a:r>
                        <a:rPr lang="en-GB" sz="2000" dirty="0" smtClean="0">
                          <a:latin typeface="Calibri" charset="0"/>
                          <a:ea typeface="Calibri" charset="0"/>
                          <a:cs typeface="Calibri" charset="0"/>
                        </a:rPr>
                        <a:t>Data analysis</a:t>
                      </a:r>
                    </a:p>
                    <a:p>
                      <a:r>
                        <a:rPr lang="en-GB" sz="2000" dirty="0" smtClean="0">
                          <a:latin typeface="Calibri" charset="0"/>
                          <a:ea typeface="Calibri" charset="0"/>
                          <a:cs typeface="Calibri" charset="0"/>
                        </a:rPr>
                        <a:t>Preparation of Draft report</a:t>
                      </a:r>
                    </a:p>
                  </a:txBody>
                  <a:tcPr/>
                </a:tc>
                <a:tc>
                  <a:txBody>
                    <a:bodyPr/>
                    <a:lstStyle/>
                    <a:p>
                      <a:pPr algn="ctr"/>
                      <a:r>
                        <a:rPr lang="en-GB" sz="2400" dirty="0" smtClean="0">
                          <a:latin typeface="Calibri" charset="0"/>
                          <a:ea typeface="Calibri" charset="0"/>
                          <a:cs typeface="Calibri" charset="0"/>
                        </a:rPr>
                        <a:t>All</a:t>
                      </a:r>
                      <a:endParaRPr lang="en-GB" sz="2400" dirty="0">
                        <a:latin typeface="Calibri" charset="0"/>
                        <a:ea typeface="Calibri" charset="0"/>
                        <a:cs typeface="Calibri" charset="0"/>
                      </a:endParaRPr>
                    </a:p>
                  </a:txBody>
                  <a:tcPr/>
                </a:tc>
                <a:tc>
                  <a:txBody>
                    <a:bodyPr/>
                    <a:lstStyle/>
                    <a:p>
                      <a:pPr algn="ctr"/>
                      <a:r>
                        <a:rPr lang="en-GB" sz="2400" dirty="0" smtClean="0">
                          <a:latin typeface="Calibri" charset="0"/>
                          <a:ea typeface="Calibri" charset="0"/>
                          <a:cs typeface="Calibri" charset="0"/>
                        </a:rPr>
                        <a:t>10</a:t>
                      </a:r>
                      <a:endParaRPr lang="en-GB" sz="2400" dirty="0">
                        <a:latin typeface="Calibri" charset="0"/>
                        <a:ea typeface="Calibri" charset="0"/>
                        <a:cs typeface="Calibri" charset="0"/>
                      </a:endParaRPr>
                    </a:p>
                  </a:txBody>
                  <a:tcPr/>
                </a:tc>
              </a:tr>
              <a:tr h="441499">
                <a:tc>
                  <a:txBody>
                    <a:bodyPr/>
                    <a:lstStyle/>
                    <a:p>
                      <a:r>
                        <a:rPr lang="en-GB" sz="2400" dirty="0" smtClean="0">
                          <a:latin typeface="Calibri" charset="0"/>
                          <a:ea typeface="Calibri" charset="0"/>
                          <a:cs typeface="Calibri" charset="0"/>
                        </a:rPr>
                        <a:t>(Country)</a:t>
                      </a:r>
                      <a:endParaRPr lang="en-GB" sz="2400" dirty="0">
                        <a:latin typeface="Calibri" charset="0"/>
                        <a:ea typeface="Calibri" charset="0"/>
                        <a:cs typeface="Calibri" charset="0"/>
                      </a:endParaRPr>
                    </a:p>
                  </a:txBody>
                  <a:tcPr/>
                </a:tc>
                <a:tc>
                  <a:txBody>
                    <a:bodyPr/>
                    <a:lstStyle/>
                    <a:p>
                      <a:r>
                        <a:rPr lang="en-GB" sz="2000" dirty="0" smtClean="0">
                          <a:latin typeface="Calibri" charset="0"/>
                          <a:ea typeface="Calibri" charset="0"/>
                          <a:cs typeface="Calibri" charset="0"/>
                        </a:rPr>
                        <a:t>Reviewers </a:t>
                      </a:r>
                      <a:r>
                        <a:rPr lang="en-GB" sz="2000" baseline="0" dirty="0" smtClean="0">
                          <a:latin typeface="Calibri" charset="0"/>
                          <a:ea typeface="Calibri" charset="0"/>
                          <a:cs typeface="Calibri" charset="0"/>
                        </a:rPr>
                        <a:t>c</a:t>
                      </a:r>
                      <a:r>
                        <a:rPr lang="en-GB" sz="2000" dirty="0" smtClean="0">
                          <a:latin typeface="Calibri" charset="0"/>
                          <a:ea typeface="Calibri" charset="0"/>
                          <a:cs typeface="Calibri" charset="0"/>
                        </a:rPr>
                        <a:t>omments </a:t>
                      </a:r>
                      <a:endParaRPr lang="en-GB" sz="2000" dirty="0">
                        <a:latin typeface="Calibri" charset="0"/>
                        <a:ea typeface="Calibri" charset="0"/>
                        <a:cs typeface="Calibri" charset="0"/>
                      </a:endParaRPr>
                    </a:p>
                  </a:txBody>
                  <a:tcPr/>
                </a:tc>
                <a:tc>
                  <a:txBody>
                    <a:bodyPr/>
                    <a:lstStyle/>
                    <a:p>
                      <a:pPr algn="ctr"/>
                      <a:r>
                        <a:rPr lang="en-GB" sz="2400" dirty="0" smtClean="0">
                          <a:latin typeface="Calibri" charset="0"/>
                          <a:ea typeface="Calibri" charset="0"/>
                          <a:cs typeface="Calibri" charset="0"/>
                        </a:rPr>
                        <a:t>-</a:t>
                      </a:r>
                      <a:endParaRPr lang="en-GB" sz="2400" dirty="0">
                        <a:latin typeface="Calibri" charset="0"/>
                        <a:ea typeface="Calibri" charset="0"/>
                        <a:cs typeface="Calibri" charset="0"/>
                      </a:endParaRPr>
                    </a:p>
                  </a:txBody>
                  <a:tcPr/>
                </a:tc>
                <a:tc>
                  <a:txBody>
                    <a:bodyPr/>
                    <a:lstStyle/>
                    <a:p>
                      <a:pPr algn="ctr"/>
                      <a:r>
                        <a:rPr lang="en-GB" sz="2400" dirty="0" smtClean="0">
                          <a:latin typeface="Calibri" charset="0"/>
                          <a:ea typeface="Calibri" charset="0"/>
                          <a:cs typeface="Calibri" charset="0"/>
                        </a:rPr>
                        <a:t>Month?</a:t>
                      </a:r>
                      <a:endParaRPr lang="en-GB" sz="2400" dirty="0">
                        <a:latin typeface="Calibri" charset="0"/>
                        <a:ea typeface="Calibri" charset="0"/>
                        <a:cs typeface="Calibri" charset="0"/>
                      </a:endParaRPr>
                    </a:p>
                  </a:txBody>
                  <a:tcPr/>
                </a:tc>
              </a:tr>
              <a:tr h="755104">
                <a:tc>
                  <a:txBody>
                    <a:bodyPr/>
                    <a:lstStyle/>
                    <a:p>
                      <a:r>
                        <a:rPr lang="en-GB" sz="2400" dirty="0" smtClean="0">
                          <a:solidFill>
                            <a:srgbClr val="C00000"/>
                          </a:solidFill>
                          <a:latin typeface="Calibri" charset="0"/>
                          <a:ea typeface="Calibri" charset="0"/>
                          <a:cs typeface="Calibri" charset="0"/>
                        </a:rPr>
                        <a:t>2</a:t>
                      </a:r>
                      <a:r>
                        <a:rPr lang="en-GB" sz="2400" baseline="30000" dirty="0" smtClean="0">
                          <a:solidFill>
                            <a:srgbClr val="C00000"/>
                          </a:solidFill>
                          <a:latin typeface="Calibri" charset="0"/>
                          <a:ea typeface="Calibri" charset="0"/>
                          <a:cs typeface="Calibri" charset="0"/>
                        </a:rPr>
                        <a:t>nd</a:t>
                      </a:r>
                      <a:r>
                        <a:rPr lang="en-GB" sz="2400" baseline="0" dirty="0" smtClean="0">
                          <a:solidFill>
                            <a:srgbClr val="C00000"/>
                          </a:solidFill>
                          <a:latin typeface="Calibri" charset="0"/>
                          <a:ea typeface="Calibri" charset="0"/>
                          <a:cs typeface="Calibri" charset="0"/>
                        </a:rPr>
                        <a:t> Field Mission</a:t>
                      </a:r>
                      <a:endParaRPr lang="en-GB" sz="2400" dirty="0">
                        <a:solidFill>
                          <a:srgbClr val="C00000"/>
                        </a:solidFill>
                        <a:latin typeface="Calibri" charset="0"/>
                        <a:ea typeface="Calibri" charset="0"/>
                        <a:cs typeface="Calibri" charset="0"/>
                      </a:endParaRPr>
                    </a:p>
                  </a:txBody>
                  <a:tcPr/>
                </a:tc>
                <a:tc>
                  <a:txBody>
                    <a:bodyPr/>
                    <a:lstStyle/>
                    <a:p>
                      <a:r>
                        <a:rPr lang="en-GB" sz="2000" dirty="0" smtClean="0">
                          <a:latin typeface="Calibri" charset="0"/>
                          <a:ea typeface="Calibri" charset="0"/>
                          <a:cs typeface="Calibri" charset="0"/>
                        </a:rPr>
                        <a:t>Additional data collection &amp; analysis</a:t>
                      </a:r>
                    </a:p>
                    <a:p>
                      <a:r>
                        <a:rPr lang="en-GB" sz="2000" dirty="0" smtClean="0">
                          <a:latin typeface="Calibri" charset="0"/>
                          <a:ea typeface="Calibri" charset="0"/>
                          <a:cs typeface="Calibri" charset="0"/>
                        </a:rPr>
                        <a:t>‘Presentation’ workshop</a:t>
                      </a:r>
                      <a:endParaRPr lang="en-GB" sz="2000" dirty="0">
                        <a:latin typeface="Calibri" charset="0"/>
                        <a:ea typeface="Calibri" charset="0"/>
                        <a:cs typeface="Calibri" charset="0"/>
                      </a:endParaRPr>
                    </a:p>
                  </a:txBody>
                  <a:tcPr/>
                </a:tc>
                <a:tc>
                  <a:txBody>
                    <a:bodyPr/>
                    <a:lstStyle/>
                    <a:p>
                      <a:pPr algn="ctr"/>
                      <a:r>
                        <a:rPr lang="en-GB" sz="2400" dirty="0" smtClean="0">
                          <a:latin typeface="Calibri" charset="0"/>
                          <a:ea typeface="Calibri" charset="0"/>
                          <a:cs typeface="Calibri" charset="0"/>
                        </a:rPr>
                        <a:t>All</a:t>
                      </a:r>
                      <a:endParaRPr lang="en-GB" sz="2400" dirty="0">
                        <a:latin typeface="Calibri" charset="0"/>
                        <a:ea typeface="Calibri" charset="0"/>
                        <a:cs typeface="Calibri" charset="0"/>
                      </a:endParaRPr>
                    </a:p>
                  </a:txBody>
                  <a:tcPr/>
                </a:tc>
                <a:tc>
                  <a:txBody>
                    <a:bodyPr/>
                    <a:lstStyle/>
                    <a:p>
                      <a:pPr algn="ctr"/>
                      <a:r>
                        <a:rPr lang="en-GB" sz="2400" dirty="0" smtClean="0">
                          <a:latin typeface="Calibri" charset="0"/>
                          <a:ea typeface="Calibri" charset="0"/>
                          <a:cs typeface="Calibri" charset="0"/>
                        </a:rPr>
                        <a:t>10</a:t>
                      </a:r>
                      <a:endParaRPr lang="en-GB" sz="2400" dirty="0">
                        <a:latin typeface="Calibri" charset="0"/>
                        <a:ea typeface="Calibri" charset="0"/>
                        <a:cs typeface="Calibri" charset="0"/>
                      </a:endParaRPr>
                    </a:p>
                  </a:txBody>
                  <a:tcPr/>
                </a:tc>
              </a:tr>
              <a:tr h="364192">
                <a:tc>
                  <a:txBody>
                    <a:bodyPr/>
                    <a:lstStyle/>
                    <a:p>
                      <a:r>
                        <a:rPr lang="en-GB" sz="2400" dirty="0" smtClean="0">
                          <a:latin typeface="Calibri" charset="0"/>
                          <a:ea typeface="Calibri" charset="0"/>
                          <a:cs typeface="Calibri" charset="0"/>
                        </a:rPr>
                        <a:t>Off Site</a:t>
                      </a:r>
                      <a:endParaRPr lang="en-GB" sz="2400" dirty="0">
                        <a:latin typeface="Calibri" charset="0"/>
                        <a:ea typeface="Calibri" charset="0"/>
                        <a:cs typeface="Calibri" charset="0"/>
                      </a:endParaRPr>
                    </a:p>
                  </a:txBody>
                  <a:tcPr/>
                </a:tc>
                <a:tc>
                  <a:txBody>
                    <a:bodyPr/>
                    <a:lstStyle/>
                    <a:p>
                      <a:r>
                        <a:rPr lang="en-GB" sz="2000" dirty="0" smtClean="0">
                          <a:latin typeface="Calibri" charset="0"/>
                          <a:ea typeface="Calibri" charset="0"/>
                          <a:cs typeface="Calibri" charset="0"/>
                        </a:rPr>
                        <a:t>Revised draft report</a:t>
                      </a:r>
                      <a:endParaRPr lang="en-GB" sz="2000" dirty="0">
                        <a:latin typeface="Calibri" charset="0"/>
                        <a:ea typeface="Calibri" charset="0"/>
                        <a:cs typeface="Calibri" charset="0"/>
                      </a:endParaRPr>
                    </a:p>
                  </a:txBody>
                  <a:tcPr/>
                </a:tc>
                <a:tc>
                  <a:txBody>
                    <a:bodyPr/>
                    <a:lstStyle/>
                    <a:p>
                      <a:pPr algn="ctr"/>
                      <a:r>
                        <a:rPr lang="en-GB" sz="2400" dirty="0" smtClean="0">
                          <a:latin typeface="Calibri" charset="0"/>
                          <a:ea typeface="Calibri" charset="0"/>
                          <a:cs typeface="Calibri" charset="0"/>
                        </a:rPr>
                        <a:t>TL?</a:t>
                      </a:r>
                      <a:endParaRPr lang="en-GB" sz="2400" dirty="0">
                        <a:latin typeface="Calibri" charset="0"/>
                        <a:ea typeface="Calibri" charset="0"/>
                        <a:cs typeface="Calibri" charset="0"/>
                      </a:endParaRPr>
                    </a:p>
                  </a:txBody>
                  <a:tcPr/>
                </a:tc>
                <a:tc>
                  <a:txBody>
                    <a:bodyPr/>
                    <a:lstStyle/>
                    <a:p>
                      <a:pPr algn="ctr"/>
                      <a:r>
                        <a:rPr lang="en-GB" sz="2400" dirty="0" smtClean="0">
                          <a:latin typeface="Calibri" charset="0"/>
                          <a:ea typeface="Calibri" charset="0"/>
                          <a:cs typeface="Calibri" charset="0"/>
                        </a:rPr>
                        <a:t>10</a:t>
                      </a:r>
                      <a:endParaRPr lang="en-GB" sz="2400" dirty="0">
                        <a:latin typeface="Calibri" charset="0"/>
                        <a:ea typeface="Calibri" charset="0"/>
                        <a:cs typeface="Calibri" charset="0"/>
                      </a:endParaRPr>
                    </a:p>
                  </a:txBody>
                  <a:tcPr/>
                </a:tc>
              </a:tr>
              <a:tr h="441499">
                <a:tc>
                  <a:txBody>
                    <a:bodyPr/>
                    <a:lstStyle/>
                    <a:p>
                      <a:r>
                        <a:rPr lang="en-GB" sz="2400" dirty="0" smtClean="0">
                          <a:latin typeface="Calibri" charset="0"/>
                          <a:ea typeface="Calibri" charset="0"/>
                          <a:cs typeface="Calibri" charset="0"/>
                        </a:rPr>
                        <a:t>Off</a:t>
                      </a:r>
                      <a:r>
                        <a:rPr lang="en-GB" sz="2400" baseline="0" dirty="0" smtClean="0">
                          <a:latin typeface="Calibri" charset="0"/>
                          <a:ea typeface="Calibri" charset="0"/>
                          <a:cs typeface="Calibri" charset="0"/>
                        </a:rPr>
                        <a:t> Site</a:t>
                      </a:r>
                      <a:endParaRPr lang="en-GB" sz="2400" dirty="0">
                        <a:latin typeface="Calibri" charset="0"/>
                        <a:ea typeface="Calibri" charset="0"/>
                        <a:cs typeface="Calibri" charset="0"/>
                      </a:endParaRPr>
                    </a:p>
                  </a:txBody>
                  <a:tcPr/>
                </a:tc>
                <a:tc>
                  <a:txBody>
                    <a:bodyPr/>
                    <a:lstStyle/>
                    <a:p>
                      <a:r>
                        <a:rPr lang="en-GB" sz="2000" dirty="0" smtClean="0">
                          <a:latin typeface="Calibri" charset="0"/>
                          <a:ea typeface="Calibri" charset="0"/>
                          <a:cs typeface="Calibri" charset="0"/>
                        </a:rPr>
                        <a:t>Review by PEFA Secretariat &amp; others</a:t>
                      </a:r>
                      <a:endParaRPr lang="en-GB" sz="2000" dirty="0">
                        <a:latin typeface="Calibri" charset="0"/>
                        <a:ea typeface="Calibri" charset="0"/>
                        <a:cs typeface="Calibri" charset="0"/>
                      </a:endParaRPr>
                    </a:p>
                  </a:txBody>
                  <a:tcPr/>
                </a:tc>
                <a:tc>
                  <a:txBody>
                    <a:bodyPr/>
                    <a:lstStyle/>
                    <a:p>
                      <a:pPr algn="ctr"/>
                      <a:r>
                        <a:rPr lang="en-GB" sz="2400" dirty="0" smtClean="0">
                          <a:latin typeface="Calibri" charset="0"/>
                          <a:ea typeface="Calibri" charset="0"/>
                          <a:cs typeface="Calibri" charset="0"/>
                        </a:rPr>
                        <a:t>-</a:t>
                      </a:r>
                      <a:endParaRPr lang="en-GB" sz="2400" dirty="0">
                        <a:latin typeface="Calibri" charset="0"/>
                        <a:ea typeface="Calibri" charset="0"/>
                        <a:cs typeface="Calibri" charset="0"/>
                      </a:endParaRPr>
                    </a:p>
                  </a:txBody>
                  <a:tcPr/>
                </a:tc>
                <a:tc>
                  <a:txBody>
                    <a:bodyPr/>
                    <a:lstStyle/>
                    <a:p>
                      <a:pPr algn="ctr"/>
                      <a:r>
                        <a:rPr lang="en-GB" sz="2400" dirty="0" smtClean="0">
                          <a:latin typeface="Calibri" charset="0"/>
                          <a:ea typeface="Calibri" charset="0"/>
                          <a:cs typeface="Calibri" charset="0"/>
                        </a:rPr>
                        <a:t>10</a:t>
                      </a:r>
                      <a:endParaRPr lang="en-GB" sz="2400" dirty="0">
                        <a:latin typeface="Calibri" charset="0"/>
                        <a:ea typeface="Calibri" charset="0"/>
                        <a:cs typeface="Calibri" charset="0"/>
                      </a:endParaRPr>
                    </a:p>
                  </a:txBody>
                  <a:tcPr/>
                </a:tc>
              </a:tr>
              <a:tr h="673532">
                <a:tc>
                  <a:txBody>
                    <a:bodyPr/>
                    <a:lstStyle/>
                    <a:p>
                      <a:r>
                        <a:rPr lang="en-GB" sz="2400" dirty="0" smtClean="0">
                          <a:latin typeface="Calibri" charset="0"/>
                          <a:ea typeface="Calibri" charset="0"/>
                          <a:cs typeface="Calibri" charset="0"/>
                        </a:rPr>
                        <a:t>Off Site</a:t>
                      </a:r>
                      <a:endParaRPr lang="en-GB" sz="2400" dirty="0">
                        <a:latin typeface="Calibri" charset="0"/>
                        <a:ea typeface="Calibri" charset="0"/>
                        <a:cs typeface="Calibri" charset="0"/>
                      </a:endParaRPr>
                    </a:p>
                  </a:txBody>
                  <a:tcPr/>
                </a:tc>
                <a:tc>
                  <a:txBody>
                    <a:bodyPr/>
                    <a:lstStyle/>
                    <a:p>
                      <a:r>
                        <a:rPr lang="en-GB" sz="2000" dirty="0" smtClean="0">
                          <a:latin typeface="Calibri" charset="0"/>
                          <a:ea typeface="Calibri" charset="0"/>
                          <a:cs typeface="Calibri" charset="0"/>
                        </a:rPr>
                        <a:t>Incorporation</a:t>
                      </a:r>
                      <a:r>
                        <a:rPr lang="en-GB" sz="2000" baseline="0" dirty="0" smtClean="0">
                          <a:latin typeface="Calibri" charset="0"/>
                          <a:ea typeface="Calibri" charset="0"/>
                          <a:cs typeface="Calibri" charset="0"/>
                        </a:rPr>
                        <a:t> of comments &amp; production of final document, including PEFA Check</a:t>
                      </a:r>
                      <a:endParaRPr lang="en-GB" sz="2000" dirty="0">
                        <a:latin typeface="Calibri" charset="0"/>
                        <a:ea typeface="Calibri" charset="0"/>
                        <a:cs typeface="Calibri" charset="0"/>
                      </a:endParaRPr>
                    </a:p>
                  </a:txBody>
                  <a:tcPr/>
                </a:tc>
                <a:tc>
                  <a:txBody>
                    <a:bodyPr/>
                    <a:lstStyle/>
                    <a:p>
                      <a:pPr algn="ctr"/>
                      <a:r>
                        <a:rPr lang="en-GB" sz="2400" dirty="0" smtClean="0">
                          <a:latin typeface="Calibri" charset="0"/>
                          <a:ea typeface="Calibri" charset="0"/>
                          <a:cs typeface="Calibri" charset="0"/>
                        </a:rPr>
                        <a:t>TL</a:t>
                      </a:r>
                      <a:endParaRPr lang="en-GB" sz="2400" dirty="0">
                        <a:latin typeface="Calibri" charset="0"/>
                        <a:ea typeface="Calibri" charset="0"/>
                        <a:cs typeface="Calibri" charset="0"/>
                      </a:endParaRPr>
                    </a:p>
                  </a:txBody>
                  <a:tcPr/>
                </a:tc>
                <a:tc>
                  <a:txBody>
                    <a:bodyPr/>
                    <a:lstStyle/>
                    <a:p>
                      <a:pPr algn="ctr"/>
                      <a:r>
                        <a:rPr lang="en-GB" sz="2400" dirty="0" smtClean="0">
                          <a:latin typeface="Calibri" charset="0"/>
                          <a:ea typeface="Calibri" charset="0"/>
                          <a:cs typeface="Calibri" charset="0"/>
                        </a:rPr>
                        <a:t>5</a:t>
                      </a:r>
                      <a:endParaRPr lang="en-GB" sz="2400" dirty="0">
                        <a:latin typeface="Calibri" charset="0"/>
                        <a:ea typeface="Calibri" charset="0"/>
                        <a:cs typeface="Calibri" charset="0"/>
                      </a:endParaRPr>
                    </a:p>
                  </a:txBody>
                  <a:tcPr/>
                </a:tc>
              </a:tr>
            </a:tbl>
          </a:graphicData>
        </a:graphic>
      </p:graphicFrame>
    </p:spTree>
    <p:extLst>
      <p:ext uri="{BB962C8B-B14F-4D97-AF65-F5344CB8AC3E}">
        <p14:creationId xmlns:p14="http://schemas.microsoft.com/office/powerpoint/2010/main" val="185160119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52736"/>
            <a:ext cx="8229600" cy="792088"/>
          </a:xfrm>
        </p:spPr>
        <p:txBody>
          <a:bodyPr>
            <a:normAutofit/>
          </a:bodyPr>
          <a:lstStyle/>
          <a:p>
            <a:pPr lvl="1" algn="ctr"/>
            <a:r>
              <a:rPr lang="en-US" sz="3200" dirty="0" smtClean="0">
                <a:solidFill>
                  <a:srgbClr val="D00000"/>
                </a:solidFill>
                <a:latin typeface="+mj-lt"/>
                <a:ea typeface="+mj-ea"/>
                <a:cs typeface="+mj-cs"/>
              </a:rPr>
              <a:t>Requirements for a credible report</a:t>
            </a:r>
            <a:endParaRPr lang="en-US" sz="3200" dirty="0">
              <a:solidFill>
                <a:srgbClr val="D00000"/>
              </a:solidFill>
              <a:latin typeface="+mj-lt"/>
              <a:ea typeface="+mj-ea"/>
              <a:cs typeface="+mj-cs"/>
            </a:endParaRPr>
          </a:p>
        </p:txBody>
      </p:sp>
      <p:sp>
        <p:nvSpPr>
          <p:cNvPr id="3" name="Content Placeholder 2"/>
          <p:cNvSpPr>
            <a:spLocks noGrp="1"/>
          </p:cNvSpPr>
          <p:nvPr>
            <p:ph idx="1"/>
          </p:nvPr>
        </p:nvSpPr>
        <p:spPr>
          <a:xfrm>
            <a:off x="323528" y="1700808"/>
            <a:ext cx="8820472" cy="4425355"/>
          </a:xfrm>
        </p:spPr>
        <p:txBody>
          <a:bodyPr>
            <a:noAutofit/>
          </a:bodyPr>
          <a:lstStyle/>
          <a:p>
            <a:pPr>
              <a:buClrTx/>
              <a:buFont typeface="Arial" pitchFamily="34" charset="0"/>
              <a:buChar char="•"/>
            </a:pPr>
            <a:r>
              <a:rPr lang="en-US" sz="3200" b="0" i="0" dirty="0" smtClean="0">
                <a:latin typeface="Calibri" pitchFamily="34" charset="0"/>
              </a:rPr>
              <a:t>Adherence to PEFA methodology</a:t>
            </a:r>
          </a:p>
          <a:p>
            <a:pPr>
              <a:buClrTx/>
              <a:buFont typeface="Arial" pitchFamily="34" charset="0"/>
              <a:buChar char="•"/>
            </a:pPr>
            <a:r>
              <a:rPr lang="en-US" sz="3200" b="0" i="0" dirty="0" smtClean="0">
                <a:latin typeface="Calibri" pitchFamily="34" charset="0"/>
              </a:rPr>
              <a:t>Data/Information must be adequate &amp; correct</a:t>
            </a:r>
          </a:p>
          <a:p>
            <a:pPr>
              <a:buClrTx/>
              <a:buFont typeface="Arial" pitchFamily="34" charset="0"/>
              <a:buChar char="•"/>
            </a:pPr>
            <a:r>
              <a:rPr lang="en-US" sz="3200" b="0" i="0" dirty="0" smtClean="0">
                <a:latin typeface="Calibri" pitchFamily="34" charset="0"/>
              </a:rPr>
              <a:t>Quality of Section 4</a:t>
            </a:r>
          </a:p>
          <a:p>
            <a:pPr lvl="1">
              <a:buClrTx/>
              <a:buFont typeface="Arial" pitchFamily="34" charset="0"/>
              <a:buChar char="•"/>
            </a:pPr>
            <a:r>
              <a:rPr lang="en-US" sz="2800" b="0" i="0" dirty="0" smtClean="0">
                <a:latin typeface="Calibri" pitchFamily="34" charset="0"/>
              </a:rPr>
              <a:t>4.1 ‘Conclusions of analysis of PFM systems’ </a:t>
            </a:r>
          </a:p>
          <a:p>
            <a:pPr lvl="1">
              <a:buClrTx/>
              <a:buFont typeface="Arial" pitchFamily="34" charset="0"/>
              <a:buChar char="•"/>
            </a:pPr>
            <a:r>
              <a:rPr lang="en-US" sz="2800" b="0" dirty="0" smtClean="0">
                <a:latin typeface="Calibri" pitchFamily="34" charset="0"/>
              </a:rPr>
              <a:t>4.2 Effectiveness of Internal Control framework</a:t>
            </a:r>
          </a:p>
          <a:p>
            <a:pPr lvl="1">
              <a:buClrTx/>
              <a:buFont typeface="Arial" pitchFamily="34" charset="0"/>
              <a:buChar char="•"/>
            </a:pPr>
            <a:r>
              <a:rPr lang="en-US" sz="2800" b="0" i="0" dirty="0" smtClean="0">
                <a:latin typeface="Calibri" pitchFamily="34" charset="0"/>
              </a:rPr>
              <a:t>4.3 PFM strengths</a:t>
            </a:r>
            <a:r>
              <a:rPr lang="en-US" sz="2800" b="0" dirty="0">
                <a:latin typeface="Calibri" pitchFamily="34" charset="0"/>
              </a:rPr>
              <a:t> </a:t>
            </a:r>
            <a:r>
              <a:rPr lang="en-US" sz="2800" b="0" dirty="0" smtClean="0">
                <a:latin typeface="Calibri" pitchFamily="34" charset="0"/>
              </a:rPr>
              <a:t>&amp;</a:t>
            </a:r>
            <a:r>
              <a:rPr lang="en-US" sz="2800" b="0" i="0" dirty="0" smtClean="0">
                <a:latin typeface="Calibri" pitchFamily="34" charset="0"/>
              </a:rPr>
              <a:t> weaknesses (&amp; implications for achieving budgetary outcomes)</a:t>
            </a:r>
          </a:p>
          <a:p>
            <a:pPr>
              <a:buClrTx/>
              <a:buFont typeface="Arial" pitchFamily="34" charset="0"/>
              <a:buChar char="•"/>
            </a:pPr>
            <a:r>
              <a:rPr lang="en-US" sz="3200" b="0" i="0" dirty="0" smtClean="0">
                <a:latin typeface="Calibri" pitchFamily="34" charset="0"/>
              </a:rPr>
              <a:t>Structure, logic &amp; language</a:t>
            </a:r>
            <a:r>
              <a:rPr lang="en-US" sz="3200" i="0" dirty="0" smtClean="0">
                <a:latin typeface="Calibri" pitchFamily="34" charset="0"/>
              </a:rPr>
              <a:t>:  key </a:t>
            </a:r>
            <a:r>
              <a:rPr lang="en-US" sz="3200" b="0" i="0" dirty="0" smtClean="0">
                <a:latin typeface="Calibri" pitchFamily="34" charset="0"/>
              </a:rPr>
              <a:t>messages</a:t>
            </a:r>
          </a:p>
          <a:p>
            <a:pPr>
              <a:buClrTx/>
              <a:buFont typeface="Arial" pitchFamily="34" charset="0"/>
              <a:buChar char="•"/>
            </a:pPr>
            <a:r>
              <a:rPr lang="en-US" sz="3200" b="0" i="0" dirty="0" smtClean="0">
                <a:latin typeface="Calibri" pitchFamily="34" charset="0"/>
              </a:rPr>
              <a:t>Timeliness &amp; availability</a:t>
            </a:r>
            <a:endParaRPr lang="en-US" sz="3200" b="0" i="0" dirty="0">
              <a:latin typeface="Calibri" pitchFamily="34" charset="0"/>
            </a:endParaRPr>
          </a:p>
        </p:txBody>
      </p:sp>
      <p:sp>
        <p:nvSpPr>
          <p:cNvPr id="4" name="Footer Placeholder 3"/>
          <p:cNvSpPr>
            <a:spLocks noGrp="1"/>
          </p:cNvSpPr>
          <p:nvPr>
            <p:ph type="ftr" sz="quarter" idx="4294967295"/>
          </p:nvPr>
        </p:nvSpPr>
        <p:spPr>
          <a:xfrm>
            <a:off x="3124200" y="6356350"/>
            <a:ext cx="2895600" cy="365125"/>
          </a:xfrm>
          <a:prstGeom prst="rect">
            <a:avLst/>
          </a:prstGeom>
        </p:spPr>
        <p:txBody>
          <a:bodyPr/>
          <a:lstStyle/>
          <a:p>
            <a:endParaRPr lang="en-US" dirty="0"/>
          </a:p>
        </p:txBody>
      </p:sp>
      <p:sp>
        <p:nvSpPr>
          <p:cNvPr id="5" name="Slide Number Placeholder 4"/>
          <p:cNvSpPr>
            <a:spLocks noGrp="1"/>
          </p:cNvSpPr>
          <p:nvPr>
            <p:ph type="sldNum" sz="quarter" idx="4294967295"/>
          </p:nvPr>
        </p:nvSpPr>
        <p:spPr>
          <a:xfrm>
            <a:off x="6553200" y="6356350"/>
            <a:ext cx="2133600" cy="365125"/>
          </a:xfrm>
          <a:prstGeom prst="rect">
            <a:avLst/>
          </a:prstGeom>
        </p:spPr>
        <p:txBody>
          <a:bodyPr/>
          <a:lstStyle/>
          <a:p>
            <a:fld id="{652CC54B-2559-4023-A251-E329659F0BD6}" type="slidenum">
              <a:rPr lang="en-US" smtClean="0"/>
              <a:pPr/>
              <a:t>15</a:t>
            </a:fld>
            <a:endParaRPr lang="en-US" dirty="0"/>
          </a:p>
        </p:txBody>
      </p:sp>
    </p:spTree>
    <p:extLst>
      <p:ext uri="{BB962C8B-B14F-4D97-AF65-F5344CB8AC3E}">
        <p14:creationId xmlns:p14="http://schemas.microsoft.com/office/powerpoint/2010/main" val="17107878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052736"/>
            <a:ext cx="9144000" cy="792088"/>
          </a:xfrm>
        </p:spPr>
        <p:txBody>
          <a:bodyPr>
            <a:noAutofit/>
          </a:bodyPr>
          <a:lstStyle/>
          <a:p>
            <a:pPr lvl="1" algn="ctr"/>
            <a:r>
              <a:rPr lang="en-US" sz="3200" dirty="0" smtClean="0">
                <a:solidFill>
                  <a:srgbClr val="D00000"/>
                </a:solidFill>
                <a:latin typeface="+mj-lt"/>
                <a:ea typeface="+mj-ea"/>
                <a:cs typeface="+mj-cs"/>
              </a:rPr>
              <a:t>Is a report credible?</a:t>
            </a:r>
            <a:endParaRPr lang="en-US" sz="3200" dirty="0">
              <a:solidFill>
                <a:srgbClr val="D00000"/>
              </a:solidFill>
              <a:latin typeface="+mj-lt"/>
              <a:ea typeface="+mj-ea"/>
              <a:cs typeface="+mj-cs"/>
            </a:endParaRPr>
          </a:p>
        </p:txBody>
      </p:sp>
      <p:sp>
        <p:nvSpPr>
          <p:cNvPr id="3" name="Content Placeholder 2"/>
          <p:cNvSpPr>
            <a:spLocks noGrp="1"/>
          </p:cNvSpPr>
          <p:nvPr>
            <p:ph idx="1"/>
          </p:nvPr>
        </p:nvSpPr>
        <p:spPr>
          <a:xfrm>
            <a:off x="323528" y="1700808"/>
            <a:ext cx="8496944" cy="4752528"/>
          </a:xfrm>
        </p:spPr>
        <p:txBody>
          <a:bodyPr>
            <a:noAutofit/>
          </a:bodyPr>
          <a:lstStyle/>
          <a:p>
            <a:pPr marL="0">
              <a:buNone/>
            </a:pPr>
            <a:r>
              <a:rPr lang="en-US" sz="3200" b="0" i="0" dirty="0" smtClean="0">
                <a:latin typeface="Calibri" pitchFamily="34" charset="0"/>
              </a:rPr>
              <a:t>A </a:t>
            </a:r>
            <a:r>
              <a:rPr lang="en-US" sz="3200" b="0" i="0" dirty="0" smtClean="0">
                <a:solidFill>
                  <a:srgbClr val="FF0000"/>
                </a:solidFill>
                <a:latin typeface="Calibri" pitchFamily="34" charset="0"/>
              </a:rPr>
              <a:t>good</a:t>
            </a:r>
            <a:r>
              <a:rPr lang="en-US" sz="3200" b="0" i="0" dirty="0" smtClean="0">
                <a:latin typeface="Calibri" pitchFamily="34" charset="0"/>
              </a:rPr>
              <a:t> report: accurately reflects operation of PFM system in the country; meets </a:t>
            </a:r>
            <a:r>
              <a:rPr lang="en-US" sz="3200" i="0" dirty="0">
                <a:latin typeface="Calibri" pitchFamily="34" charset="0"/>
              </a:rPr>
              <a:t>Framework </a:t>
            </a:r>
            <a:r>
              <a:rPr lang="en-US" sz="3200" i="0" dirty="0" smtClean="0">
                <a:latin typeface="Calibri" pitchFamily="34" charset="0"/>
              </a:rPr>
              <a:t>objectives </a:t>
            </a:r>
            <a:r>
              <a:rPr lang="en-US" sz="3200" b="0" i="0" dirty="0" smtClean="0">
                <a:latin typeface="Calibri" pitchFamily="34" charset="0"/>
              </a:rPr>
              <a:t>&amp; satisfies intended use</a:t>
            </a:r>
            <a:endParaRPr lang="en-US" sz="2800" b="0" i="0" dirty="0" smtClean="0">
              <a:latin typeface="Calibri" pitchFamily="34" charset="0"/>
            </a:endParaRPr>
          </a:p>
          <a:p>
            <a:pPr>
              <a:buNone/>
            </a:pPr>
            <a:r>
              <a:rPr lang="en-US" sz="3200" b="0" i="0" dirty="0" smtClean="0">
                <a:latin typeface="Calibri" pitchFamily="34" charset="0"/>
              </a:rPr>
              <a:t>A </a:t>
            </a:r>
            <a:r>
              <a:rPr lang="en-US" sz="3200" b="0" i="0" dirty="0" smtClean="0">
                <a:solidFill>
                  <a:srgbClr val="FF0000"/>
                </a:solidFill>
                <a:latin typeface="Calibri" pitchFamily="34" charset="0"/>
              </a:rPr>
              <a:t>poor</a:t>
            </a:r>
            <a:r>
              <a:rPr lang="en-US" sz="3200" b="0" i="0" dirty="0" smtClean="0">
                <a:latin typeface="Calibri" pitchFamily="34" charset="0"/>
              </a:rPr>
              <a:t> report</a:t>
            </a:r>
          </a:p>
          <a:p>
            <a:pPr marL="342900" lvl="1" indent="-342900">
              <a:buClrTx/>
              <a:buSzPct val="100000"/>
              <a:buFont typeface="Arial" pitchFamily="34" charset="0"/>
              <a:buChar char="•"/>
            </a:pPr>
            <a:r>
              <a:rPr lang="en-US" sz="3200" b="0" dirty="0" smtClean="0">
                <a:latin typeface="Calibri" pitchFamily="34" charset="0"/>
              </a:rPr>
              <a:t>Done </a:t>
            </a:r>
            <a:r>
              <a:rPr lang="en-US" sz="3200" b="0" i="1" dirty="0" smtClean="0">
                <a:solidFill>
                  <a:srgbClr val="FF0000"/>
                </a:solidFill>
                <a:latin typeface="Calibri" pitchFamily="34" charset="0"/>
              </a:rPr>
              <a:t>to</a:t>
            </a:r>
            <a:r>
              <a:rPr lang="en-US" sz="3200" b="0" dirty="0" smtClean="0">
                <a:latin typeface="Calibri" pitchFamily="34" charset="0"/>
              </a:rPr>
              <a:t>, rather than </a:t>
            </a:r>
            <a:r>
              <a:rPr lang="en-US" sz="3200" b="0" i="1" dirty="0" smtClean="0">
                <a:solidFill>
                  <a:srgbClr val="FF0000"/>
                </a:solidFill>
                <a:latin typeface="Calibri" pitchFamily="34" charset="0"/>
              </a:rPr>
              <a:t>with</a:t>
            </a:r>
            <a:r>
              <a:rPr lang="en-US" sz="3200" b="0" dirty="0" smtClean="0">
                <a:latin typeface="Calibri" pitchFamily="34" charset="0"/>
              </a:rPr>
              <a:t>, </a:t>
            </a:r>
            <a:r>
              <a:rPr lang="en-US" sz="3200" b="0" dirty="0" err="1" smtClean="0">
                <a:latin typeface="Calibri" pitchFamily="34" charset="0"/>
              </a:rPr>
              <a:t>Govt</a:t>
            </a:r>
            <a:endParaRPr lang="en-US" sz="3200" b="0" dirty="0" smtClean="0">
              <a:latin typeface="Calibri" pitchFamily="34" charset="0"/>
            </a:endParaRPr>
          </a:p>
          <a:p>
            <a:pPr marL="342900" lvl="1" indent="-342900">
              <a:buClrTx/>
              <a:buSzPct val="100000"/>
              <a:buFont typeface="Arial" pitchFamily="34" charset="0"/>
              <a:buChar char="•"/>
            </a:pPr>
            <a:r>
              <a:rPr lang="en-US" sz="3200" b="0" dirty="0" smtClean="0">
                <a:latin typeface="Calibri" pitchFamily="34" charset="0"/>
              </a:rPr>
              <a:t>Lack of agreement on country situation</a:t>
            </a:r>
          </a:p>
          <a:p>
            <a:pPr marL="342900" lvl="1" indent="-342900">
              <a:buClrTx/>
              <a:buSzPct val="100000"/>
              <a:buFont typeface="Arial" pitchFamily="34" charset="0"/>
              <a:buChar char="•"/>
            </a:pPr>
            <a:r>
              <a:rPr lang="en-US" sz="3200" b="0" dirty="0" smtClean="0">
                <a:latin typeface="Calibri" pitchFamily="34" charset="0"/>
              </a:rPr>
              <a:t>Fails to capture strengths &amp; weaknesses in PFM system</a:t>
            </a:r>
          </a:p>
          <a:p>
            <a:pPr marL="342900" lvl="1" indent="-342900">
              <a:buClrTx/>
              <a:buSzPct val="100000"/>
              <a:buFont typeface="Arial" pitchFamily="34" charset="0"/>
              <a:buChar char="•"/>
            </a:pPr>
            <a:r>
              <a:rPr lang="en-US" sz="3200" b="0" dirty="0" smtClean="0">
                <a:latin typeface="Calibri" pitchFamily="34" charset="0"/>
              </a:rPr>
              <a:t>Not sufficiently specific to track progress</a:t>
            </a:r>
            <a:endParaRPr lang="en-US" sz="3200" b="0" dirty="0">
              <a:latin typeface="Calibri" pitchFamily="34" charset="0"/>
            </a:endParaRPr>
          </a:p>
        </p:txBody>
      </p:sp>
      <p:sp>
        <p:nvSpPr>
          <p:cNvPr id="4" name="Footer Placeholder 3"/>
          <p:cNvSpPr>
            <a:spLocks noGrp="1"/>
          </p:cNvSpPr>
          <p:nvPr>
            <p:ph type="ftr" sz="quarter" idx="4294967295"/>
          </p:nvPr>
        </p:nvSpPr>
        <p:spPr>
          <a:xfrm>
            <a:off x="3124200" y="6356350"/>
            <a:ext cx="2895600" cy="365125"/>
          </a:xfrm>
          <a:prstGeom prst="rect">
            <a:avLst/>
          </a:prstGeom>
        </p:spPr>
        <p:txBody>
          <a:bodyPr/>
          <a:lstStyle/>
          <a:p>
            <a:endParaRPr lang="en-US" dirty="0"/>
          </a:p>
        </p:txBody>
      </p:sp>
      <p:sp>
        <p:nvSpPr>
          <p:cNvPr id="5" name="Slide Number Placeholder 4"/>
          <p:cNvSpPr>
            <a:spLocks noGrp="1"/>
          </p:cNvSpPr>
          <p:nvPr>
            <p:ph type="sldNum" sz="quarter" idx="4294967295"/>
          </p:nvPr>
        </p:nvSpPr>
        <p:spPr>
          <a:xfrm>
            <a:off x="6553200" y="6356350"/>
            <a:ext cx="2133600" cy="365125"/>
          </a:xfrm>
          <a:prstGeom prst="rect">
            <a:avLst/>
          </a:prstGeom>
        </p:spPr>
        <p:txBody>
          <a:bodyPr/>
          <a:lstStyle/>
          <a:p>
            <a:fld id="{652CC54B-2559-4023-A251-E329659F0BD6}" type="slidenum">
              <a:rPr lang="en-US" smtClean="0"/>
              <a:pPr/>
              <a:t>16</a:t>
            </a:fld>
            <a:endParaRPr lang="en-US" dirty="0"/>
          </a:p>
        </p:txBody>
      </p:sp>
      <p:sp>
        <p:nvSpPr>
          <p:cNvPr id="6" name="TextBox 5"/>
          <p:cNvSpPr txBox="1"/>
          <p:nvPr/>
        </p:nvSpPr>
        <p:spPr>
          <a:xfrm>
            <a:off x="-1876926" y="5085347"/>
            <a:ext cx="184731" cy="276999"/>
          </a:xfrm>
          <a:prstGeom prst="rect">
            <a:avLst/>
          </a:prstGeom>
          <a:noFill/>
        </p:spPr>
        <p:txBody>
          <a:bodyPr wrap="none" rtlCol="0">
            <a:spAutoFit/>
          </a:bodyPr>
          <a:lstStyle/>
          <a:p>
            <a:endParaRPr lang="en-GB"/>
          </a:p>
        </p:txBody>
      </p:sp>
    </p:spTree>
    <p:extLst>
      <p:ext uri="{BB962C8B-B14F-4D97-AF65-F5344CB8AC3E}">
        <p14:creationId xmlns:p14="http://schemas.microsoft.com/office/powerpoint/2010/main" val="198795258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7"/>
          <p:cNvSpPr>
            <a:spLocks noGrp="1"/>
          </p:cNvSpPr>
          <p:nvPr>
            <p:ph type="title"/>
          </p:nvPr>
        </p:nvSpPr>
        <p:spPr>
          <a:xfrm>
            <a:off x="395288" y="1124744"/>
            <a:ext cx="8229600" cy="648073"/>
          </a:xfrm>
        </p:spPr>
        <p:txBody>
          <a:bodyPr/>
          <a:lstStyle/>
          <a:p>
            <a:pPr lvl="1" algn="ctr"/>
            <a:r>
              <a:rPr lang="en-US" sz="3200" dirty="0" smtClean="0">
                <a:solidFill>
                  <a:srgbClr val="D00000"/>
                </a:solidFill>
                <a:latin typeface="+mj-lt"/>
                <a:ea typeface="+mj-ea"/>
                <a:cs typeface="+mj-cs"/>
              </a:rPr>
              <a:t>  PEFA CHECK </a:t>
            </a:r>
          </a:p>
        </p:txBody>
      </p:sp>
      <p:sp>
        <p:nvSpPr>
          <p:cNvPr id="3075" name="Content Placeholder 8"/>
          <p:cNvSpPr>
            <a:spLocks noGrp="1"/>
          </p:cNvSpPr>
          <p:nvPr>
            <p:ph idx="1"/>
          </p:nvPr>
        </p:nvSpPr>
        <p:spPr>
          <a:xfrm>
            <a:off x="107504" y="1772818"/>
            <a:ext cx="9036496" cy="4353346"/>
          </a:xfrm>
        </p:spPr>
        <p:txBody>
          <a:bodyPr/>
          <a:lstStyle/>
          <a:p>
            <a:pPr algn="ctr">
              <a:buFont typeface="Arial" charset="0"/>
              <a:buNone/>
            </a:pPr>
            <a:r>
              <a:rPr lang="en-US" sz="3200" b="1" dirty="0" smtClean="0">
                <a:latin typeface="Calibri" charset="0"/>
                <a:ea typeface="Calibri" charset="0"/>
                <a:cs typeface="Calibri" charset="0"/>
              </a:rPr>
              <a:t>Enhanced Quality </a:t>
            </a:r>
            <a:r>
              <a:rPr lang="en-US" sz="3200" b="1" smtClean="0">
                <a:latin typeface="Calibri" charset="0"/>
                <a:ea typeface="Calibri" charset="0"/>
                <a:cs typeface="Calibri" charset="0"/>
              </a:rPr>
              <a:t>Assurance for </a:t>
            </a:r>
            <a:r>
              <a:rPr lang="en-US" sz="3200" b="1" dirty="0" smtClean="0">
                <a:latin typeface="Calibri" charset="0"/>
                <a:ea typeface="Calibri" charset="0"/>
                <a:cs typeface="Calibri" charset="0"/>
              </a:rPr>
              <a:t>PEFA Assessments </a:t>
            </a:r>
          </a:p>
          <a:p>
            <a:pPr algn="ctr">
              <a:buFont typeface="Arial" charset="0"/>
              <a:buNone/>
            </a:pPr>
            <a:r>
              <a:rPr lang="es-ES_tradnl" dirty="0" smtClean="0">
                <a:solidFill>
                  <a:srgbClr val="353B55"/>
                </a:solidFill>
              </a:rPr>
              <a:t> </a:t>
            </a:r>
          </a:p>
        </p:txBody>
      </p:sp>
      <p:sp>
        <p:nvSpPr>
          <p:cNvPr id="7" name="Slide Number Placeholder 6"/>
          <p:cNvSpPr>
            <a:spLocks noGrp="1"/>
          </p:cNvSpPr>
          <p:nvPr>
            <p:ph type="sldNum" sz="quarter" idx="4294967295"/>
          </p:nvPr>
        </p:nvSpPr>
        <p:spPr>
          <a:xfrm>
            <a:off x="6553200" y="6356350"/>
            <a:ext cx="2133600" cy="365125"/>
          </a:xfrm>
          <a:prstGeom prst="rect">
            <a:avLst/>
          </a:prstGeom>
        </p:spPr>
        <p:txBody>
          <a:bodyPr/>
          <a:lstStyle/>
          <a:p>
            <a:pPr>
              <a:defRPr/>
            </a:pPr>
            <a:fld id="{78E80983-3E12-40E0-B545-C7CDD0039918}" type="slidenum">
              <a:rPr lang="en-US" smtClean="0"/>
              <a:pPr>
                <a:defRPr/>
              </a:pPr>
              <a:t>17</a:t>
            </a:fld>
            <a:endParaRPr lang="en-US"/>
          </a:p>
        </p:txBody>
      </p:sp>
      <p:pic>
        <p:nvPicPr>
          <p:cNvPr id="3077" name="Picture 5" descr="PEFACHECK.GIF"/>
          <p:cNvPicPr>
            <a:picLocks noChangeAspect="1"/>
          </p:cNvPicPr>
          <p:nvPr/>
        </p:nvPicPr>
        <p:blipFill>
          <a:blip r:embed="rId3" cstate="print"/>
          <a:srcRect/>
          <a:stretch>
            <a:fillRect/>
          </a:stretch>
        </p:blipFill>
        <p:spPr bwMode="auto">
          <a:xfrm>
            <a:off x="3635375" y="2204864"/>
            <a:ext cx="1944688" cy="1728192"/>
          </a:xfrm>
          <a:prstGeom prst="rect">
            <a:avLst/>
          </a:prstGeom>
          <a:noFill/>
          <a:ln w="9525">
            <a:noFill/>
            <a:miter lim="800000"/>
            <a:headEnd/>
            <a:tailEnd/>
          </a:ln>
        </p:spPr>
      </p:pic>
      <p:sp>
        <p:nvSpPr>
          <p:cNvPr id="2" name="TextBox 1"/>
          <p:cNvSpPr txBox="1"/>
          <p:nvPr/>
        </p:nvSpPr>
        <p:spPr>
          <a:xfrm>
            <a:off x="107504" y="3933056"/>
            <a:ext cx="8928992" cy="2431435"/>
          </a:xfrm>
          <a:prstGeom prst="rect">
            <a:avLst/>
          </a:prstGeom>
          <a:noFill/>
        </p:spPr>
        <p:txBody>
          <a:bodyPr wrap="square" rtlCol="0">
            <a:spAutoFit/>
          </a:bodyPr>
          <a:lstStyle/>
          <a:p>
            <a:pPr marL="0" indent="0" eaLnBrk="1" hangingPunct="1">
              <a:buClrTx/>
              <a:buSzPct val="125000"/>
              <a:buNone/>
            </a:pPr>
            <a:r>
              <a:rPr lang="en-US" sz="2800" b="1" dirty="0" smtClean="0">
                <a:latin typeface="Calibri" charset="0"/>
                <a:ea typeface="Calibri" charset="0"/>
                <a:cs typeface="Calibri" charset="0"/>
              </a:rPr>
              <a:t>PEFA </a:t>
            </a:r>
            <a:r>
              <a:rPr lang="en-US" sz="2800" b="1" dirty="0">
                <a:latin typeface="Calibri" charset="0"/>
                <a:ea typeface="Calibri" charset="0"/>
                <a:cs typeface="Calibri" charset="0"/>
              </a:rPr>
              <a:t>CHECK </a:t>
            </a:r>
            <a:r>
              <a:rPr lang="en-US" sz="2800" dirty="0">
                <a:latin typeface="Calibri" charset="0"/>
                <a:ea typeface="Calibri" charset="0"/>
                <a:cs typeface="Calibri" charset="0"/>
              </a:rPr>
              <a:t>seeks to:</a:t>
            </a:r>
          </a:p>
          <a:p>
            <a:pPr marL="457200" indent="-457200">
              <a:buFont typeface="Arial" charset="0"/>
              <a:buChar char="•"/>
            </a:pPr>
            <a:r>
              <a:rPr lang="en-US" sz="2800" dirty="0">
                <a:latin typeface="Calibri" charset="0"/>
                <a:ea typeface="Calibri" charset="0"/>
                <a:cs typeface="Calibri" charset="0"/>
              </a:rPr>
              <a:t>Increase trust of users in </a:t>
            </a:r>
            <a:r>
              <a:rPr lang="en-US" sz="2800" dirty="0" smtClean="0">
                <a:latin typeface="Calibri" charset="0"/>
                <a:ea typeface="Calibri" charset="0"/>
                <a:cs typeface="Calibri" charset="0"/>
              </a:rPr>
              <a:t>quality </a:t>
            </a:r>
            <a:r>
              <a:rPr lang="en-US" sz="2800" dirty="0">
                <a:latin typeface="Calibri" charset="0"/>
                <a:ea typeface="Calibri" charset="0"/>
                <a:cs typeface="Calibri" charset="0"/>
              </a:rPr>
              <a:t>of reports</a:t>
            </a:r>
          </a:p>
          <a:p>
            <a:pPr marL="457200" indent="-457200">
              <a:buFont typeface="Arial" charset="0"/>
              <a:buChar char="•"/>
            </a:pPr>
            <a:r>
              <a:rPr lang="en-US" sz="2800" dirty="0">
                <a:latin typeface="Calibri" charset="0"/>
                <a:ea typeface="Calibri" charset="0"/>
                <a:cs typeface="Calibri" charset="0"/>
              </a:rPr>
              <a:t>Enforce good </a:t>
            </a:r>
            <a:r>
              <a:rPr lang="en-US" sz="2800" dirty="0" smtClean="0">
                <a:latin typeface="Calibri" charset="0"/>
                <a:ea typeface="Calibri" charset="0"/>
                <a:cs typeface="Calibri" charset="0"/>
              </a:rPr>
              <a:t>practices: </a:t>
            </a:r>
            <a:r>
              <a:rPr lang="en-US" sz="2800" dirty="0">
                <a:latin typeface="Calibri" charset="0"/>
                <a:ea typeface="Calibri" charset="0"/>
                <a:cs typeface="Calibri" charset="0"/>
              </a:rPr>
              <a:t>creates incentive </a:t>
            </a:r>
            <a:r>
              <a:rPr lang="en-US" sz="2800" dirty="0" smtClean="0">
                <a:latin typeface="Calibri" charset="0"/>
                <a:ea typeface="Calibri" charset="0"/>
                <a:cs typeface="Calibri" charset="0"/>
              </a:rPr>
              <a:t>to comply in preparation </a:t>
            </a:r>
            <a:r>
              <a:rPr lang="en-US" sz="2800" dirty="0">
                <a:latin typeface="Calibri" charset="0"/>
                <a:ea typeface="Calibri" charset="0"/>
                <a:cs typeface="Calibri" charset="0"/>
              </a:rPr>
              <a:t>&amp; implementation of an assessment, based on  6 criteria = </a:t>
            </a:r>
            <a:r>
              <a:rPr lang="en-US" sz="2800" dirty="0">
                <a:solidFill>
                  <a:srgbClr val="FF0000"/>
                </a:solidFill>
                <a:latin typeface="Calibri" charset="0"/>
                <a:ea typeface="Calibri" charset="0"/>
                <a:cs typeface="Calibri" charset="0"/>
              </a:rPr>
              <a:t>“Process quality endorsement” </a:t>
            </a:r>
          </a:p>
          <a:p>
            <a:endParaRPr lang="en-GB" dirty="0"/>
          </a:p>
        </p:txBody>
      </p:sp>
    </p:spTree>
    <p:extLst>
      <p:ext uri="{BB962C8B-B14F-4D97-AF65-F5344CB8AC3E}">
        <p14:creationId xmlns:p14="http://schemas.microsoft.com/office/powerpoint/2010/main" val="101995356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68761"/>
            <a:ext cx="8229600" cy="360039"/>
          </a:xfrm>
        </p:spPr>
        <p:txBody>
          <a:bodyPr/>
          <a:lstStyle/>
          <a:p>
            <a:pPr algn="ctr"/>
            <a:r>
              <a:rPr lang="en-US" sz="3200" dirty="0">
                <a:solidFill>
                  <a:srgbClr val="C00000"/>
                </a:solidFill>
              </a:rPr>
              <a:t>PEFA </a:t>
            </a:r>
            <a:r>
              <a:rPr lang="en-US" sz="3200" dirty="0" smtClean="0">
                <a:solidFill>
                  <a:srgbClr val="C00000"/>
                </a:solidFill>
              </a:rPr>
              <a:t>CHECK: </a:t>
            </a:r>
            <a:r>
              <a:rPr lang="en-US" sz="3200" dirty="0">
                <a:solidFill>
                  <a:srgbClr val="C00000"/>
                </a:solidFill>
              </a:rPr>
              <a:t>criteria</a:t>
            </a:r>
            <a:endParaRPr lang="en-GB" sz="3200" dirty="0">
              <a:solidFill>
                <a:srgbClr val="C00000"/>
              </a:solidFill>
            </a:endParaRPr>
          </a:p>
        </p:txBody>
      </p:sp>
      <p:sp>
        <p:nvSpPr>
          <p:cNvPr id="4" name="Slide Number Placeholder 3"/>
          <p:cNvSpPr>
            <a:spLocks noGrp="1"/>
          </p:cNvSpPr>
          <p:nvPr>
            <p:ph type="sldNum" sz="quarter" idx="12"/>
          </p:nvPr>
        </p:nvSpPr>
        <p:spPr/>
        <p:txBody>
          <a:bodyPr/>
          <a:lstStyle/>
          <a:p>
            <a:fld id="{C42CCB23-6283-3C4D-84D0-A9036D2BFA4F}" type="slidenum">
              <a:rPr lang="en-GB" altLang="en-US" smtClean="0"/>
              <a:pPr/>
              <a:t>18</a:t>
            </a:fld>
            <a:endParaRPr lang="en-GB" altLang="en-US"/>
          </a:p>
        </p:txBody>
      </p:sp>
      <p:sp>
        <p:nvSpPr>
          <p:cNvPr id="5" name="Text Box 2"/>
          <p:cNvSpPr txBox="1">
            <a:spLocks noGrp="1" noChangeArrowheads="1"/>
          </p:cNvSpPr>
          <p:nvPr>
            <p:ph idx="1"/>
          </p:nvPr>
        </p:nvSpPr>
        <p:spPr bwMode="auto">
          <a:xfrm>
            <a:off x="179512" y="1844825"/>
            <a:ext cx="8784976" cy="4934684"/>
          </a:xfrm>
          <a:prstGeom prst="rect">
            <a:avLst/>
          </a:prstGeom>
          <a:noFill/>
          <a:ln w="9525">
            <a:solidFill>
              <a:srgbClr val="000000"/>
            </a:solidFill>
            <a:miter lim="800000"/>
            <a:headEnd/>
            <a:tailEnd/>
          </a:ln>
        </p:spPr>
        <p:txBody>
          <a:bodyPr rot="0" vert="horz" wrap="square" lIns="91440" tIns="45720" rIns="91440" bIns="45720" anchor="t" anchorCtr="0">
            <a:spAutoFit/>
          </a:bodyPr>
          <a:lstStyle/>
          <a:p>
            <a:pPr marL="0" marR="0" indent="0">
              <a:spcBef>
                <a:spcPts val="0"/>
              </a:spcBef>
              <a:spcAft>
                <a:spcPts val="800"/>
              </a:spcAft>
              <a:buNone/>
            </a:pPr>
            <a:r>
              <a:rPr lang="en-US" sz="2800" b="1" i="0" dirty="0" smtClean="0">
                <a:effectLst/>
                <a:latin typeface="Calibri" charset="0"/>
                <a:ea typeface="Calibri" charset="0"/>
                <a:cs typeface="Times New Roman" charset="0"/>
              </a:rPr>
              <a:t>1 Concept </a:t>
            </a:r>
            <a:r>
              <a:rPr lang="en-US" sz="2800" b="1" i="0" dirty="0">
                <a:effectLst/>
                <a:latin typeface="Calibri" charset="0"/>
                <a:ea typeface="Calibri" charset="0"/>
                <a:cs typeface="Times New Roman" charset="0"/>
              </a:rPr>
              <a:t>Note (</a:t>
            </a:r>
            <a:r>
              <a:rPr lang="en-US" sz="2800" b="1" i="0" dirty="0" smtClean="0">
                <a:effectLst/>
                <a:latin typeface="Calibri" charset="0"/>
                <a:ea typeface="Calibri" charset="0"/>
                <a:cs typeface="Times New Roman" charset="0"/>
              </a:rPr>
              <a:t>CN or </a:t>
            </a:r>
            <a:r>
              <a:rPr lang="en-US" sz="2800" b="1" i="0" dirty="0" err="1" smtClean="0">
                <a:effectLst/>
                <a:latin typeface="Calibri" charset="0"/>
                <a:ea typeface="Calibri" charset="0"/>
                <a:cs typeface="Times New Roman" charset="0"/>
              </a:rPr>
              <a:t>ToR</a:t>
            </a:r>
            <a:r>
              <a:rPr lang="en-US" sz="2800" b="1" i="0" dirty="0" smtClean="0">
                <a:effectLst/>
                <a:latin typeface="Calibri" charset="0"/>
                <a:ea typeface="Calibri" charset="0"/>
                <a:cs typeface="Times New Roman" charset="0"/>
              </a:rPr>
              <a:t>)</a:t>
            </a:r>
            <a:r>
              <a:rPr lang="en-US" sz="2800" i="0" dirty="0" smtClean="0">
                <a:effectLst/>
                <a:latin typeface="Calibri" charset="0"/>
                <a:ea typeface="Calibri" charset="0"/>
                <a:cs typeface="Times New Roman" charset="0"/>
              </a:rPr>
              <a:t> follows peer </a:t>
            </a:r>
            <a:r>
              <a:rPr lang="en-US" sz="2800" i="0" dirty="0">
                <a:effectLst/>
                <a:latin typeface="Calibri" charset="0"/>
                <a:ea typeface="Calibri" charset="0"/>
                <a:cs typeface="Times New Roman" charset="0"/>
              </a:rPr>
              <a:t>review </a:t>
            </a:r>
            <a:r>
              <a:rPr lang="en-US" sz="2800" i="0" dirty="0" smtClean="0">
                <a:effectLst/>
                <a:latin typeface="Calibri" charset="0"/>
                <a:ea typeface="Calibri" charset="0"/>
                <a:cs typeface="Times New Roman" charset="0"/>
              </a:rPr>
              <a:t>process, involving </a:t>
            </a:r>
            <a:r>
              <a:rPr lang="en-US" sz="2800" i="0" dirty="0" smtClean="0">
                <a:solidFill>
                  <a:srgbClr val="FF0000"/>
                </a:solidFill>
                <a:effectLst/>
                <a:latin typeface="Calibri" charset="0"/>
                <a:ea typeface="Calibri" charset="0"/>
                <a:cs typeface="Times New Roman" charset="0"/>
              </a:rPr>
              <a:t>at </a:t>
            </a:r>
            <a:r>
              <a:rPr lang="en-US" sz="2800" i="0" dirty="0">
                <a:solidFill>
                  <a:srgbClr val="FF0000"/>
                </a:solidFill>
                <a:effectLst/>
                <a:latin typeface="Calibri" charset="0"/>
                <a:ea typeface="Calibri" charset="0"/>
                <a:cs typeface="Times New Roman" charset="0"/>
              </a:rPr>
              <a:t>least </a:t>
            </a:r>
            <a:r>
              <a:rPr lang="en-US" sz="2800" i="0" dirty="0" smtClean="0">
                <a:solidFill>
                  <a:srgbClr val="FF0000"/>
                </a:solidFill>
                <a:effectLst/>
                <a:latin typeface="Calibri" charset="0"/>
                <a:ea typeface="Calibri" charset="0"/>
                <a:cs typeface="Times New Roman" charset="0"/>
              </a:rPr>
              <a:t>4 PFM institutions </a:t>
            </a:r>
            <a:r>
              <a:rPr lang="en-US" sz="2800" i="0" dirty="0" smtClean="0">
                <a:effectLst/>
                <a:latin typeface="Calibri" charset="0"/>
                <a:ea typeface="Calibri" charset="0"/>
                <a:cs typeface="Times New Roman" charset="0"/>
              </a:rPr>
              <a:t>(</a:t>
            </a:r>
            <a:r>
              <a:rPr lang="en-US" sz="2800" i="0" dirty="0" err="1" smtClean="0">
                <a:effectLst/>
                <a:latin typeface="Calibri" charset="0"/>
                <a:ea typeface="Calibri" charset="0"/>
                <a:cs typeface="Times New Roman" charset="0"/>
              </a:rPr>
              <a:t>Govt</a:t>
            </a:r>
            <a:r>
              <a:rPr lang="en-US" sz="2800" i="0" dirty="0" smtClean="0">
                <a:effectLst/>
                <a:latin typeface="Calibri" charset="0"/>
                <a:ea typeface="Calibri" charset="0"/>
                <a:cs typeface="Times New Roman" charset="0"/>
              </a:rPr>
              <a:t> &amp; PEFA Secretariat, plus 2 others: e.g. international agencies, </a:t>
            </a:r>
            <a:r>
              <a:rPr lang="en-US" sz="2800" i="0" dirty="0">
                <a:effectLst/>
                <a:latin typeface="Calibri" charset="0"/>
                <a:ea typeface="Calibri" charset="0"/>
                <a:cs typeface="Times New Roman" charset="0"/>
              </a:rPr>
              <a:t>PFM related NGOs, civil </a:t>
            </a:r>
            <a:r>
              <a:rPr lang="en-US" sz="2800" i="0" dirty="0" smtClean="0">
                <a:effectLst/>
                <a:latin typeface="Calibri" charset="0"/>
                <a:ea typeface="Calibri" charset="0"/>
                <a:cs typeface="Times New Roman" charset="0"/>
              </a:rPr>
              <a:t>society)</a:t>
            </a:r>
            <a:r>
              <a:rPr lang="en-US" sz="2800" i="0" dirty="0" smtClean="0">
                <a:latin typeface="Calibri" charset="0"/>
                <a:ea typeface="Calibri" charset="0"/>
                <a:cs typeface="Times New Roman" charset="0"/>
              </a:rPr>
              <a:t> </a:t>
            </a:r>
            <a:r>
              <a:rPr lang="en-US" sz="2800" b="1" i="0" dirty="0" smtClean="0">
                <a:solidFill>
                  <a:srgbClr val="FF0000"/>
                </a:solidFill>
                <a:effectLst/>
                <a:latin typeface="Calibri" charset="0"/>
                <a:ea typeface="Calibri" charset="0"/>
                <a:cs typeface="Times New Roman" charset="0"/>
              </a:rPr>
              <a:t>before</a:t>
            </a:r>
            <a:r>
              <a:rPr lang="en-US" sz="2800" b="1" i="0" dirty="0" smtClean="0">
                <a:effectLst/>
                <a:latin typeface="Calibri" charset="0"/>
                <a:ea typeface="Calibri" charset="0"/>
                <a:cs typeface="Times New Roman" charset="0"/>
              </a:rPr>
              <a:t> </a:t>
            </a:r>
            <a:r>
              <a:rPr lang="en-US" sz="2800" b="1" i="0" dirty="0" smtClean="0">
                <a:solidFill>
                  <a:srgbClr val="FF0000"/>
                </a:solidFill>
                <a:effectLst/>
                <a:latin typeface="Calibri" charset="0"/>
                <a:ea typeface="Calibri" charset="0"/>
                <a:cs typeface="Times New Roman" charset="0"/>
              </a:rPr>
              <a:t>fieldwork</a:t>
            </a:r>
            <a:r>
              <a:rPr lang="en-US" sz="2800" b="1" i="0" dirty="0" smtClean="0">
                <a:effectLst/>
                <a:latin typeface="Calibri" charset="0"/>
                <a:ea typeface="Calibri" charset="0"/>
                <a:cs typeface="Times New Roman" charset="0"/>
              </a:rPr>
              <a:t>: </a:t>
            </a:r>
            <a:r>
              <a:rPr lang="en-US" sz="2800" i="0" dirty="0" smtClean="0">
                <a:effectLst/>
                <a:latin typeface="Calibri" charset="0"/>
                <a:ea typeface="Calibri" charset="0"/>
                <a:cs typeface="Times New Roman" charset="0"/>
              </a:rPr>
              <a:t>final version </a:t>
            </a:r>
            <a:r>
              <a:rPr lang="en-US" sz="2800" b="1" i="0" dirty="0">
                <a:effectLst/>
                <a:latin typeface="Calibri" charset="0"/>
                <a:ea typeface="Calibri" charset="0"/>
                <a:cs typeface="Times New Roman" charset="0"/>
              </a:rPr>
              <a:t>shared with all </a:t>
            </a:r>
            <a:r>
              <a:rPr lang="en-US" sz="2800" b="1" i="0" dirty="0" smtClean="0">
                <a:effectLst/>
                <a:latin typeface="Calibri" charset="0"/>
                <a:ea typeface="Calibri" charset="0"/>
                <a:cs typeface="Times New Roman" charset="0"/>
              </a:rPr>
              <a:t>reviewers</a:t>
            </a:r>
            <a:endParaRPr lang="en-US" sz="2800" i="0" dirty="0">
              <a:effectLst/>
              <a:latin typeface="Calibri" charset="0"/>
              <a:ea typeface="Calibri" charset="0"/>
              <a:cs typeface="Times New Roman" charset="0"/>
            </a:endParaRPr>
          </a:p>
          <a:p>
            <a:pPr marL="0" marR="0" lvl="0" indent="0">
              <a:spcBef>
                <a:spcPts val="0"/>
              </a:spcBef>
              <a:spcAft>
                <a:spcPts val="0"/>
              </a:spcAft>
              <a:buNone/>
            </a:pPr>
            <a:r>
              <a:rPr lang="en-US" sz="2800" b="1" i="0" dirty="0" smtClean="0">
                <a:latin typeface="Calibri" charset="0"/>
                <a:ea typeface="Calibri" charset="0"/>
                <a:cs typeface="Times New Roman" charset="0"/>
              </a:rPr>
              <a:t>2 C</a:t>
            </a:r>
            <a:r>
              <a:rPr lang="en-US" sz="2800" b="1" i="0" dirty="0" smtClean="0">
                <a:effectLst/>
                <a:latin typeface="Calibri" charset="0"/>
                <a:ea typeface="Calibri" charset="0"/>
                <a:cs typeface="Times New Roman" charset="0"/>
              </a:rPr>
              <a:t>omplete </a:t>
            </a:r>
            <a:r>
              <a:rPr lang="en-US" sz="2800" b="1" i="0" dirty="0">
                <a:effectLst/>
                <a:latin typeface="Calibri" charset="0"/>
                <a:ea typeface="Calibri" charset="0"/>
                <a:cs typeface="Times New Roman" charset="0"/>
              </a:rPr>
              <a:t>draft </a:t>
            </a:r>
            <a:r>
              <a:rPr lang="en-US" sz="2800" b="1" i="0" dirty="0" smtClean="0">
                <a:effectLst/>
                <a:latin typeface="Calibri" charset="0"/>
                <a:ea typeface="Calibri" charset="0"/>
                <a:cs typeface="Times New Roman" charset="0"/>
              </a:rPr>
              <a:t>report</a:t>
            </a:r>
            <a:r>
              <a:rPr lang="en-US" sz="2800" b="1" i="0" dirty="0" smtClean="0">
                <a:latin typeface="Calibri" charset="0"/>
                <a:ea typeface="Calibri" charset="0"/>
                <a:cs typeface="Times New Roman" charset="0"/>
              </a:rPr>
              <a:t> </a:t>
            </a:r>
            <a:r>
              <a:rPr lang="en-US" sz="2800" b="1" i="0" dirty="0" smtClean="0">
                <a:effectLst/>
                <a:latin typeface="Calibri" charset="0"/>
                <a:ea typeface="Calibri" charset="0"/>
                <a:cs typeface="Times New Roman" charset="0"/>
              </a:rPr>
              <a:t>submitted </a:t>
            </a:r>
            <a:r>
              <a:rPr lang="en-US" sz="2800" b="1" i="0" dirty="0">
                <a:effectLst/>
                <a:latin typeface="Calibri" charset="0"/>
                <a:ea typeface="Calibri" charset="0"/>
                <a:cs typeface="Times New Roman" charset="0"/>
              </a:rPr>
              <a:t>to </a:t>
            </a:r>
            <a:r>
              <a:rPr lang="en-US" sz="2800" b="1" i="0" dirty="0">
                <a:solidFill>
                  <a:srgbClr val="FF0000"/>
                </a:solidFill>
                <a:effectLst/>
                <a:latin typeface="Calibri" charset="0"/>
                <a:ea typeface="Calibri" charset="0"/>
                <a:cs typeface="Times New Roman" charset="0"/>
              </a:rPr>
              <a:t>all</a:t>
            </a:r>
            <a:r>
              <a:rPr lang="en-US" sz="2800" b="1" i="0" dirty="0">
                <a:effectLst/>
                <a:latin typeface="Calibri" charset="0"/>
                <a:ea typeface="Calibri" charset="0"/>
                <a:cs typeface="Times New Roman" charset="0"/>
              </a:rPr>
              <a:t> </a:t>
            </a:r>
            <a:r>
              <a:rPr lang="en-US" sz="2800" b="1" i="0" dirty="0" smtClean="0">
                <a:effectLst/>
                <a:latin typeface="Calibri" charset="0"/>
                <a:ea typeface="Calibri" charset="0"/>
                <a:cs typeface="Times New Roman" charset="0"/>
              </a:rPr>
              <a:t>reviewers</a:t>
            </a:r>
            <a:endParaRPr lang="en-US" sz="2800" i="0" dirty="0" smtClean="0">
              <a:effectLst/>
              <a:latin typeface="Calibri" charset="0"/>
              <a:ea typeface="Calibri" charset="0"/>
              <a:cs typeface="Times New Roman" charset="0"/>
            </a:endParaRPr>
          </a:p>
          <a:p>
            <a:pPr marL="0" marR="0" lvl="0" indent="0">
              <a:spcBef>
                <a:spcPts val="0"/>
              </a:spcBef>
              <a:spcAft>
                <a:spcPts val="0"/>
              </a:spcAft>
              <a:buNone/>
            </a:pPr>
            <a:r>
              <a:rPr lang="en-US" sz="2800" b="1" i="0" dirty="0" smtClean="0">
                <a:latin typeface="Calibri" charset="0"/>
                <a:ea typeface="Calibri" charset="0"/>
                <a:cs typeface="Times New Roman" charset="0"/>
              </a:rPr>
              <a:t>3 R</a:t>
            </a:r>
            <a:r>
              <a:rPr lang="en-US" sz="2800" b="1" i="0" dirty="0" smtClean="0">
                <a:effectLst/>
                <a:latin typeface="Calibri" charset="0"/>
                <a:ea typeface="Calibri" charset="0"/>
                <a:cs typeface="Times New Roman" charset="0"/>
              </a:rPr>
              <a:t>evised </a:t>
            </a:r>
            <a:r>
              <a:rPr lang="en-US" sz="2800" b="1" i="0" dirty="0">
                <a:effectLst/>
                <a:latin typeface="Calibri" charset="0"/>
                <a:ea typeface="Calibri" charset="0"/>
                <a:cs typeface="Times New Roman" charset="0"/>
              </a:rPr>
              <a:t>draft </a:t>
            </a:r>
            <a:r>
              <a:rPr lang="en-US" sz="2800" b="1" i="0" dirty="0" smtClean="0">
                <a:effectLst/>
                <a:latin typeface="Calibri" charset="0"/>
                <a:ea typeface="Calibri" charset="0"/>
                <a:cs typeface="Times New Roman" charset="0"/>
              </a:rPr>
              <a:t>report &amp; </a:t>
            </a:r>
            <a:r>
              <a:rPr lang="en-US" sz="2800" b="1" i="0" dirty="0">
                <a:effectLst/>
                <a:latin typeface="Calibri" charset="0"/>
                <a:ea typeface="Calibri" charset="0"/>
                <a:cs typeface="Times New Roman" charset="0"/>
              </a:rPr>
              <a:t>separate matrix with </a:t>
            </a:r>
            <a:r>
              <a:rPr lang="en-US" sz="2800" b="1" i="0" dirty="0" smtClean="0">
                <a:effectLst/>
                <a:latin typeface="Calibri" charset="0"/>
                <a:ea typeface="Calibri" charset="0"/>
                <a:cs typeface="Times New Roman" charset="0"/>
              </a:rPr>
              <a:t>reviewers </a:t>
            </a:r>
            <a:r>
              <a:rPr lang="en-US" sz="2800" b="1" i="0" dirty="0">
                <a:effectLst/>
                <a:latin typeface="Calibri" charset="0"/>
                <a:ea typeface="Calibri" charset="0"/>
                <a:cs typeface="Times New Roman" charset="0"/>
              </a:rPr>
              <a:t>comments </a:t>
            </a:r>
            <a:r>
              <a:rPr lang="en-US" sz="2800" b="1" i="0" dirty="0" smtClean="0">
                <a:solidFill>
                  <a:srgbClr val="FF0000"/>
                </a:solidFill>
                <a:effectLst/>
                <a:latin typeface="Calibri" charset="0"/>
                <a:ea typeface="Calibri" charset="0"/>
                <a:cs typeface="Times New Roman" charset="0"/>
              </a:rPr>
              <a:t>&amp; AT responses</a:t>
            </a:r>
            <a:r>
              <a:rPr lang="en-US" sz="2800" i="0" dirty="0" smtClean="0">
                <a:solidFill>
                  <a:srgbClr val="FF0000"/>
                </a:solidFill>
                <a:effectLst/>
                <a:latin typeface="Calibri" charset="0"/>
                <a:ea typeface="Calibri" charset="0"/>
                <a:cs typeface="Times New Roman" charset="0"/>
              </a:rPr>
              <a:t> </a:t>
            </a:r>
            <a:r>
              <a:rPr lang="en-US" sz="2800" i="0" dirty="0" smtClean="0">
                <a:effectLst/>
                <a:latin typeface="Calibri" charset="0"/>
                <a:ea typeface="Calibri" charset="0"/>
                <a:cs typeface="Times New Roman" charset="0"/>
              </a:rPr>
              <a:t>submitted </a:t>
            </a:r>
            <a:r>
              <a:rPr lang="en-US" sz="2800" i="0" dirty="0">
                <a:effectLst/>
                <a:latin typeface="Calibri" charset="0"/>
                <a:ea typeface="Calibri" charset="0"/>
                <a:cs typeface="Times New Roman" charset="0"/>
              </a:rPr>
              <a:t>to all </a:t>
            </a:r>
            <a:r>
              <a:rPr lang="en-US" sz="2800" i="0" dirty="0" smtClean="0">
                <a:effectLst/>
                <a:latin typeface="Calibri" charset="0"/>
                <a:ea typeface="Calibri" charset="0"/>
                <a:cs typeface="Times New Roman" charset="0"/>
              </a:rPr>
              <a:t>reviewers</a:t>
            </a:r>
            <a:r>
              <a:rPr lang="en-US" sz="2800" i="0" dirty="0">
                <a:latin typeface="Calibri" charset="0"/>
                <a:ea typeface="Calibri" charset="0"/>
                <a:cs typeface="Times New Roman" charset="0"/>
              </a:rPr>
              <a:t>:</a:t>
            </a:r>
            <a:r>
              <a:rPr lang="en-US" sz="2800" i="0" dirty="0" smtClean="0">
                <a:effectLst/>
                <a:latin typeface="Calibri" charset="0"/>
                <a:ea typeface="Calibri" charset="0"/>
                <a:cs typeface="Times New Roman" charset="0"/>
              </a:rPr>
              <a:t> PEFA Secretariat evaluates if comments addressed</a:t>
            </a:r>
            <a:endParaRPr lang="en-US" sz="2800" i="0" dirty="0">
              <a:effectLst/>
              <a:latin typeface="Calibri" charset="0"/>
              <a:ea typeface="Calibri" charset="0"/>
              <a:cs typeface="Times New Roman" charset="0"/>
            </a:endParaRPr>
          </a:p>
          <a:p>
            <a:pPr marL="0" indent="0">
              <a:spcBef>
                <a:spcPts val="0"/>
              </a:spcBef>
              <a:spcAft>
                <a:spcPts val="800"/>
              </a:spcAft>
              <a:buNone/>
            </a:pPr>
            <a:r>
              <a:rPr lang="en-US" sz="2800" b="1" i="0" dirty="0" smtClean="0">
                <a:latin typeface="Calibri" charset="0"/>
                <a:ea typeface="Calibri" charset="0"/>
                <a:cs typeface="Times New Roman" charset="0"/>
              </a:rPr>
              <a:t>4 A</a:t>
            </a:r>
            <a:r>
              <a:rPr lang="en-US" sz="2800" b="1" i="0" dirty="0" smtClean="0">
                <a:effectLst/>
                <a:latin typeface="Calibri" charset="0"/>
                <a:ea typeface="Calibri" charset="0"/>
                <a:cs typeface="Times New Roman" charset="0"/>
              </a:rPr>
              <a:t>ssessment </a:t>
            </a:r>
            <a:r>
              <a:rPr lang="en-US" sz="2800" b="1" i="0" dirty="0">
                <a:effectLst/>
                <a:latin typeface="Calibri" charset="0"/>
                <a:ea typeface="Calibri" charset="0"/>
                <a:cs typeface="Times New Roman" charset="0"/>
              </a:rPr>
              <a:t>management </a:t>
            </a:r>
            <a:r>
              <a:rPr lang="en-US" sz="2800" b="1" i="0" dirty="0" smtClean="0">
                <a:effectLst/>
                <a:latin typeface="Calibri" charset="0"/>
                <a:ea typeface="Calibri" charset="0"/>
                <a:cs typeface="Times New Roman" charset="0"/>
              </a:rPr>
              <a:t>&amp; QA arrangements described </a:t>
            </a:r>
            <a:r>
              <a:rPr lang="en-US" sz="2800" b="1" i="0" dirty="0">
                <a:effectLst/>
                <a:latin typeface="Calibri" charset="0"/>
                <a:ea typeface="Calibri" charset="0"/>
                <a:cs typeface="Times New Roman" charset="0"/>
              </a:rPr>
              <a:t>in </a:t>
            </a:r>
            <a:r>
              <a:rPr lang="en-US" sz="2800" b="1" i="0" dirty="0" smtClean="0">
                <a:effectLst/>
                <a:latin typeface="Calibri" charset="0"/>
                <a:ea typeface="Calibri" charset="0"/>
                <a:cs typeface="Times New Roman" charset="0"/>
              </a:rPr>
              <a:t>report</a:t>
            </a:r>
            <a:r>
              <a:rPr lang="en-US" sz="2800" i="0" dirty="0" smtClean="0">
                <a:effectLst/>
                <a:latin typeface="Calibri" charset="0"/>
                <a:ea typeface="Calibri" charset="0"/>
                <a:cs typeface="Times New Roman" charset="0"/>
              </a:rPr>
              <a:t> </a:t>
            </a:r>
            <a:r>
              <a:rPr lang="en-US" sz="2800" i="0" dirty="0">
                <a:effectLst/>
                <a:latin typeface="Calibri" charset="0"/>
                <a:ea typeface="Calibri" charset="0"/>
                <a:cs typeface="Times New Roman" charset="0"/>
              </a:rPr>
              <a:t>including clear reference to </a:t>
            </a:r>
            <a:r>
              <a:rPr lang="en-US" sz="2800" i="0" dirty="0" smtClean="0">
                <a:effectLst/>
                <a:latin typeface="Calibri" charset="0"/>
                <a:ea typeface="Calibri" charset="0"/>
                <a:cs typeface="Times New Roman" charset="0"/>
              </a:rPr>
              <a:t>follow-up review</a:t>
            </a:r>
            <a:endParaRPr lang="en-US" sz="2800" i="0" dirty="0">
              <a:effectLst/>
              <a:latin typeface="Calibri" charset="0"/>
              <a:ea typeface="Calibri" charset="0"/>
              <a:cs typeface="Times New Roman" charset="0"/>
            </a:endParaRPr>
          </a:p>
        </p:txBody>
      </p:sp>
    </p:spTree>
    <p:extLst>
      <p:ext uri="{BB962C8B-B14F-4D97-AF65-F5344CB8AC3E}">
        <p14:creationId xmlns:p14="http://schemas.microsoft.com/office/powerpoint/2010/main" val="14928998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1196752"/>
            <a:ext cx="8229600" cy="451943"/>
          </a:xfrm>
        </p:spPr>
        <p:txBody>
          <a:bodyPr/>
          <a:lstStyle/>
          <a:p>
            <a:pPr algn="ctr"/>
            <a:r>
              <a:rPr lang="en-US" sz="3200" dirty="0">
                <a:solidFill>
                  <a:srgbClr val="C00000"/>
                </a:solidFill>
              </a:rPr>
              <a:t>Assessment management </a:t>
            </a:r>
            <a:r>
              <a:rPr lang="en-US" sz="3200" smtClean="0">
                <a:solidFill>
                  <a:srgbClr val="C00000"/>
                </a:solidFill>
              </a:rPr>
              <a:t>&amp; QA</a:t>
            </a:r>
            <a:endParaRPr lang="en-GB" sz="3200" dirty="0">
              <a:solidFill>
                <a:srgbClr val="C00000"/>
              </a:solidFill>
            </a:endParaRPr>
          </a:p>
        </p:txBody>
      </p:sp>
      <p:sp>
        <p:nvSpPr>
          <p:cNvPr id="4" name="Slide Number Placeholder 3"/>
          <p:cNvSpPr>
            <a:spLocks noGrp="1"/>
          </p:cNvSpPr>
          <p:nvPr>
            <p:ph type="sldNum" sz="quarter" idx="12"/>
          </p:nvPr>
        </p:nvSpPr>
        <p:spPr/>
        <p:txBody>
          <a:bodyPr/>
          <a:lstStyle/>
          <a:p>
            <a:fld id="{C42CCB23-6283-3C4D-84D0-A9036D2BFA4F}" type="slidenum">
              <a:rPr lang="en-GB" altLang="en-US" smtClean="0"/>
              <a:pPr/>
              <a:t>19</a:t>
            </a:fld>
            <a:endParaRPr lang="en-GB" altLang="en-US"/>
          </a:p>
        </p:txBody>
      </p:sp>
      <p:sp>
        <p:nvSpPr>
          <p:cNvPr id="5" name="Text Box 2"/>
          <p:cNvSpPr txBox="1">
            <a:spLocks noGrp="1" noChangeArrowheads="1"/>
          </p:cNvSpPr>
          <p:nvPr>
            <p:ph idx="1"/>
          </p:nvPr>
        </p:nvSpPr>
        <p:spPr bwMode="auto">
          <a:xfrm>
            <a:off x="395288" y="1648695"/>
            <a:ext cx="8569200" cy="5072780"/>
          </a:xfrm>
          <a:prstGeom prst="rect">
            <a:avLst/>
          </a:prstGeom>
          <a:noFill/>
          <a:ln w="9525">
            <a:solidFill>
              <a:srgbClr val="000000"/>
            </a:solidFill>
            <a:miter lim="800000"/>
            <a:headEnd/>
            <a:tailEnd/>
          </a:ln>
        </p:spPr>
        <p:txBody>
          <a:bodyPr rot="0" vert="horz" wrap="square" lIns="91440" tIns="45720" rIns="91440" bIns="45720" anchor="t" anchorCtr="0">
            <a:noAutofit/>
          </a:bodyPr>
          <a:lstStyle/>
          <a:p>
            <a:pPr marL="0" marR="0" indent="0">
              <a:spcBef>
                <a:spcPts val="0"/>
              </a:spcBef>
              <a:spcAft>
                <a:spcPts val="300"/>
              </a:spcAft>
              <a:buNone/>
            </a:pPr>
            <a:r>
              <a:rPr lang="en-US" sz="2800" b="1" i="0" dirty="0" smtClean="0">
                <a:effectLst/>
                <a:latin typeface="Calibri" charset="0"/>
                <a:ea typeface="Calibri" charset="0"/>
                <a:cs typeface="Times New Roman" charset="0"/>
              </a:rPr>
              <a:t>1 PEFA </a:t>
            </a:r>
            <a:r>
              <a:rPr lang="en-US" sz="2800" b="1" i="0" dirty="0">
                <a:effectLst/>
                <a:latin typeface="Calibri" charset="0"/>
                <a:ea typeface="Calibri" charset="0"/>
                <a:cs typeface="Times New Roman" charset="0"/>
              </a:rPr>
              <a:t>assessment management organization</a:t>
            </a:r>
            <a:endParaRPr lang="en-US" sz="2800" i="0" dirty="0">
              <a:effectLst/>
              <a:latin typeface="Calibri" charset="0"/>
              <a:ea typeface="Calibri" charset="0"/>
              <a:cs typeface="Times New Roman" charset="0"/>
            </a:endParaRPr>
          </a:p>
          <a:p>
            <a:pPr marL="0" marR="0" lvl="0" indent="0">
              <a:spcBef>
                <a:spcPts val="0"/>
              </a:spcBef>
              <a:spcAft>
                <a:spcPts val="300"/>
              </a:spcAft>
              <a:buNone/>
              <a:tabLst>
                <a:tab pos="228600" algn="l"/>
              </a:tabLst>
            </a:pPr>
            <a:r>
              <a:rPr lang="en-US" sz="2800" i="0" dirty="0">
                <a:effectLst/>
                <a:latin typeface="Calibri" charset="0"/>
                <a:ea typeface="Calibri" charset="0"/>
                <a:cs typeface="Times New Roman" charset="0"/>
              </a:rPr>
              <a:t>Oversight </a:t>
            </a:r>
            <a:r>
              <a:rPr lang="en-US" sz="2800" i="0" dirty="0" smtClean="0">
                <a:effectLst/>
                <a:latin typeface="Calibri" charset="0"/>
                <a:ea typeface="Calibri" charset="0"/>
                <a:cs typeface="Times New Roman" charset="0"/>
              </a:rPr>
              <a:t>Team</a:t>
            </a:r>
            <a:r>
              <a:rPr lang="en-US" sz="2800" i="0" dirty="0" smtClean="0">
                <a:solidFill>
                  <a:srgbClr val="FF0000"/>
                </a:solidFill>
                <a:effectLst/>
                <a:latin typeface="Calibri" charset="0"/>
                <a:ea typeface="Calibri" charset="0"/>
                <a:cs typeface="Times New Roman" charset="0"/>
              </a:rPr>
              <a:t>*</a:t>
            </a:r>
            <a:r>
              <a:rPr lang="en-US" sz="2800" i="0" dirty="0" smtClean="0">
                <a:effectLst/>
                <a:latin typeface="Calibri" charset="0"/>
                <a:ea typeface="Calibri" charset="0"/>
                <a:cs typeface="Times New Roman" charset="0"/>
              </a:rPr>
              <a:t>: Assessment Manager</a:t>
            </a:r>
            <a:r>
              <a:rPr lang="en-US" sz="2800" i="0" dirty="0" smtClean="0">
                <a:solidFill>
                  <a:srgbClr val="FF0000"/>
                </a:solidFill>
                <a:effectLst/>
                <a:latin typeface="Calibri" charset="0"/>
                <a:ea typeface="Calibri" charset="0"/>
                <a:cs typeface="Times New Roman" charset="0"/>
              </a:rPr>
              <a:t>*</a:t>
            </a:r>
            <a:r>
              <a:rPr lang="en-US" sz="2800" i="0" dirty="0" smtClean="0">
                <a:effectLst/>
                <a:latin typeface="Calibri" charset="0"/>
                <a:ea typeface="Calibri" charset="0"/>
                <a:cs typeface="Times New Roman" charset="0"/>
              </a:rPr>
              <a:t>: </a:t>
            </a:r>
            <a:r>
              <a:rPr lang="en-US" sz="2800" i="0" dirty="0" err="1" smtClean="0">
                <a:effectLst/>
                <a:latin typeface="Calibri" charset="0"/>
                <a:ea typeface="Calibri" charset="0"/>
                <a:cs typeface="Times New Roman" charset="0"/>
              </a:rPr>
              <a:t>Ass’nt</a:t>
            </a:r>
            <a:r>
              <a:rPr lang="en-US" sz="2800" i="0" dirty="0" smtClean="0">
                <a:effectLst/>
                <a:latin typeface="Calibri" charset="0"/>
                <a:ea typeface="Calibri" charset="0"/>
                <a:cs typeface="Times New Roman" charset="0"/>
              </a:rPr>
              <a:t> Team</a:t>
            </a:r>
            <a:r>
              <a:rPr lang="en-US" sz="2800" i="0" dirty="0" smtClean="0">
                <a:solidFill>
                  <a:srgbClr val="FF0000"/>
                </a:solidFill>
                <a:effectLst/>
                <a:latin typeface="Calibri" charset="0"/>
                <a:ea typeface="Calibri" charset="0"/>
                <a:cs typeface="Times New Roman" charset="0"/>
              </a:rPr>
              <a:t>*</a:t>
            </a:r>
            <a:r>
              <a:rPr lang="en-US" sz="2800" i="0" dirty="0" smtClean="0">
                <a:effectLst/>
                <a:latin typeface="Calibri" charset="0"/>
                <a:ea typeface="Calibri" charset="0"/>
                <a:cs typeface="Times New Roman" charset="0"/>
              </a:rPr>
              <a:t> </a:t>
            </a:r>
          </a:p>
          <a:p>
            <a:pPr marL="0" marR="0" lvl="0" indent="0">
              <a:spcBef>
                <a:spcPts val="0"/>
              </a:spcBef>
              <a:spcAft>
                <a:spcPts val="300"/>
              </a:spcAft>
              <a:buNone/>
              <a:tabLst>
                <a:tab pos="228600" algn="l"/>
              </a:tabLst>
            </a:pPr>
            <a:r>
              <a:rPr lang="en-US" sz="2800" b="1" i="0" dirty="0" smtClean="0">
                <a:effectLst/>
                <a:latin typeface="Calibri" charset="0"/>
                <a:ea typeface="Calibri" charset="0"/>
                <a:cs typeface="Times New Roman" charset="0"/>
              </a:rPr>
              <a:t>2 Review </a:t>
            </a:r>
            <a:r>
              <a:rPr lang="en-US" sz="2800" b="1" i="0" dirty="0">
                <a:effectLst/>
                <a:latin typeface="Calibri" charset="0"/>
                <a:ea typeface="Calibri" charset="0"/>
                <a:cs typeface="Times New Roman" charset="0"/>
              </a:rPr>
              <a:t>of </a:t>
            </a:r>
            <a:r>
              <a:rPr lang="en-US" sz="2800" b="1" i="0" dirty="0" smtClean="0">
                <a:effectLst/>
                <a:latin typeface="Calibri" charset="0"/>
                <a:ea typeface="Calibri" charset="0"/>
                <a:cs typeface="Times New Roman" charset="0"/>
              </a:rPr>
              <a:t>CN/</a:t>
            </a:r>
            <a:r>
              <a:rPr lang="en-US" sz="2800" b="1" i="0" dirty="0" err="1" smtClean="0">
                <a:effectLst/>
                <a:latin typeface="Calibri" charset="0"/>
                <a:ea typeface="Calibri" charset="0"/>
                <a:cs typeface="Times New Roman" charset="0"/>
              </a:rPr>
              <a:t>ToR</a:t>
            </a:r>
            <a:endParaRPr lang="en-US" sz="2800" i="0" dirty="0">
              <a:effectLst/>
              <a:latin typeface="Calibri" charset="0"/>
              <a:ea typeface="Calibri" charset="0"/>
              <a:cs typeface="Times New Roman" charset="0"/>
            </a:endParaRPr>
          </a:p>
          <a:p>
            <a:pPr marL="0" indent="0">
              <a:spcBef>
                <a:spcPts val="0"/>
              </a:spcBef>
              <a:spcAft>
                <a:spcPts val="300"/>
              </a:spcAft>
              <a:buNone/>
              <a:tabLst>
                <a:tab pos="228600" algn="l"/>
              </a:tabLst>
            </a:pPr>
            <a:r>
              <a:rPr lang="en-US" sz="2800" i="0" dirty="0">
                <a:effectLst/>
                <a:latin typeface="Calibri" charset="0"/>
                <a:ea typeface="Calibri" charset="0"/>
                <a:cs typeface="Times New Roman" charset="0"/>
              </a:rPr>
              <a:t>Date of </a:t>
            </a:r>
            <a:r>
              <a:rPr lang="en-US" sz="2800" i="0" dirty="0" smtClean="0">
                <a:effectLst/>
                <a:latin typeface="Calibri" charset="0"/>
                <a:ea typeface="Calibri" charset="0"/>
                <a:cs typeface="Times New Roman" charset="0"/>
              </a:rPr>
              <a:t>review:</a:t>
            </a:r>
            <a:r>
              <a:rPr lang="en-US" sz="2800" i="0" dirty="0">
                <a:latin typeface="Calibri" charset="0"/>
                <a:ea typeface="Calibri" charset="0"/>
                <a:cs typeface="Times New Roman" charset="0"/>
              </a:rPr>
              <a:t> </a:t>
            </a:r>
            <a:r>
              <a:rPr lang="en-US" sz="2800" i="0" dirty="0" smtClean="0">
                <a:effectLst/>
                <a:latin typeface="Calibri" charset="0"/>
                <a:ea typeface="Calibri" charset="0"/>
                <a:cs typeface="Times New Roman" charset="0"/>
              </a:rPr>
              <a:t>Invited reviewers</a:t>
            </a:r>
            <a:r>
              <a:rPr lang="en-US" sz="2800" i="0" dirty="0" smtClean="0">
                <a:solidFill>
                  <a:srgbClr val="FF0000"/>
                </a:solidFill>
                <a:effectLst/>
                <a:latin typeface="Calibri" charset="0"/>
                <a:ea typeface="Calibri" charset="0"/>
                <a:cs typeface="Times New Roman" charset="0"/>
              </a:rPr>
              <a:t>*</a:t>
            </a:r>
            <a:r>
              <a:rPr lang="en-US" sz="2800" i="0" dirty="0" smtClean="0">
                <a:effectLst/>
                <a:latin typeface="Calibri" charset="0"/>
                <a:ea typeface="Calibri" charset="0"/>
                <a:cs typeface="Times New Roman" charset="0"/>
              </a:rPr>
              <a:t>: Reviewers </a:t>
            </a:r>
            <a:r>
              <a:rPr lang="en-US" sz="2800" i="0" dirty="0">
                <a:effectLst/>
                <a:latin typeface="Calibri" charset="0"/>
                <a:ea typeface="Calibri" charset="0"/>
                <a:cs typeface="Times New Roman" charset="0"/>
              </a:rPr>
              <a:t>who </a:t>
            </a:r>
            <a:r>
              <a:rPr lang="en-US" sz="2800" i="0" dirty="0" smtClean="0">
                <a:effectLst/>
                <a:latin typeface="Calibri" charset="0"/>
                <a:ea typeface="Calibri" charset="0"/>
                <a:cs typeface="Times New Roman" charset="0"/>
              </a:rPr>
              <a:t>commented</a:t>
            </a:r>
            <a:r>
              <a:rPr lang="en-US" sz="2800" i="0" dirty="0" smtClean="0">
                <a:solidFill>
                  <a:srgbClr val="FF0000"/>
                </a:solidFill>
                <a:effectLst/>
                <a:latin typeface="Calibri" charset="0"/>
                <a:ea typeface="Calibri" charset="0"/>
                <a:cs typeface="Times New Roman" charset="0"/>
              </a:rPr>
              <a:t>*</a:t>
            </a:r>
            <a:r>
              <a:rPr lang="en-US" sz="2800" i="0" dirty="0" smtClean="0">
                <a:effectLst/>
                <a:latin typeface="Calibri" charset="0"/>
                <a:ea typeface="Calibri" charset="0"/>
                <a:cs typeface="Times New Roman" charset="0"/>
              </a:rPr>
              <a:t>: Date(s</a:t>
            </a:r>
            <a:r>
              <a:rPr lang="en-US" sz="2800" i="0" dirty="0">
                <a:effectLst/>
                <a:latin typeface="Calibri" charset="0"/>
                <a:ea typeface="Calibri" charset="0"/>
                <a:cs typeface="Times New Roman" charset="0"/>
              </a:rPr>
              <a:t>) of final </a:t>
            </a:r>
            <a:r>
              <a:rPr lang="en-US" sz="2800" i="0" dirty="0" smtClean="0">
                <a:effectLst/>
                <a:latin typeface="Calibri" charset="0"/>
                <a:ea typeface="Calibri" charset="0"/>
                <a:cs typeface="Times New Roman" charset="0"/>
              </a:rPr>
              <a:t>CN/</a:t>
            </a:r>
            <a:r>
              <a:rPr lang="en-US" sz="2800" i="0" dirty="0" err="1" smtClean="0">
                <a:effectLst/>
                <a:latin typeface="Calibri" charset="0"/>
                <a:ea typeface="Calibri" charset="0"/>
                <a:cs typeface="Times New Roman" charset="0"/>
              </a:rPr>
              <a:t>ToR</a:t>
            </a:r>
            <a:endParaRPr lang="en-US" sz="2800" i="0" dirty="0">
              <a:effectLst/>
              <a:latin typeface="Calibri" charset="0"/>
              <a:ea typeface="Calibri" charset="0"/>
              <a:cs typeface="Times New Roman" charset="0"/>
            </a:endParaRPr>
          </a:p>
          <a:p>
            <a:pPr marL="0" marR="0" indent="0">
              <a:spcBef>
                <a:spcPts val="0"/>
              </a:spcBef>
              <a:spcAft>
                <a:spcPts val="300"/>
              </a:spcAft>
              <a:buNone/>
            </a:pPr>
            <a:r>
              <a:rPr lang="en-US" sz="2800" b="1" i="0" dirty="0" smtClean="0">
                <a:effectLst/>
                <a:latin typeface="Calibri" charset="0"/>
                <a:ea typeface="Calibri" charset="0"/>
                <a:cs typeface="Times New Roman" charset="0"/>
              </a:rPr>
              <a:t>3 Review </a:t>
            </a:r>
            <a:r>
              <a:rPr lang="en-US" sz="2800" b="1" i="0" dirty="0">
                <a:effectLst/>
                <a:latin typeface="Calibri" charset="0"/>
                <a:ea typeface="Calibri" charset="0"/>
                <a:cs typeface="Times New Roman" charset="0"/>
              </a:rPr>
              <a:t>of </a:t>
            </a:r>
            <a:r>
              <a:rPr lang="en-US" sz="2800" b="1" i="0" dirty="0" smtClean="0">
                <a:effectLst/>
                <a:latin typeface="Calibri" charset="0"/>
                <a:ea typeface="Calibri" charset="0"/>
                <a:cs typeface="Times New Roman" charset="0"/>
              </a:rPr>
              <a:t>assessment </a:t>
            </a:r>
            <a:r>
              <a:rPr lang="en-US" sz="2800" b="1" i="0" dirty="0">
                <a:effectLst/>
                <a:latin typeface="Calibri" charset="0"/>
                <a:ea typeface="Calibri" charset="0"/>
                <a:cs typeface="Times New Roman" charset="0"/>
              </a:rPr>
              <a:t>report</a:t>
            </a:r>
            <a:endParaRPr lang="en-US" sz="2800" i="0" dirty="0">
              <a:effectLst/>
              <a:latin typeface="Calibri" charset="0"/>
              <a:ea typeface="Calibri" charset="0"/>
              <a:cs typeface="Times New Roman" charset="0"/>
            </a:endParaRPr>
          </a:p>
          <a:p>
            <a:pPr marL="0" lvl="0" indent="0">
              <a:spcBef>
                <a:spcPts val="0"/>
              </a:spcBef>
              <a:spcAft>
                <a:spcPts val="300"/>
              </a:spcAft>
              <a:buNone/>
              <a:tabLst>
                <a:tab pos="-1600200" algn="l"/>
              </a:tabLst>
            </a:pPr>
            <a:r>
              <a:rPr lang="en-US" sz="2800" i="0" dirty="0">
                <a:effectLst/>
                <a:latin typeface="Calibri" charset="0"/>
                <a:ea typeface="Calibri" charset="0"/>
                <a:cs typeface="Times New Roman" charset="0"/>
              </a:rPr>
              <a:t>Date(s) of reviewed draft report(s</a:t>
            </a:r>
            <a:r>
              <a:rPr lang="en-US" sz="2800" i="0" dirty="0" smtClean="0">
                <a:effectLst/>
                <a:latin typeface="Calibri" charset="0"/>
                <a:ea typeface="Calibri" charset="0"/>
                <a:cs typeface="Times New Roman" charset="0"/>
              </a:rPr>
              <a:t>): Invited reviewers</a:t>
            </a:r>
            <a:r>
              <a:rPr lang="en-US" sz="2800" i="0" dirty="0" smtClean="0">
                <a:solidFill>
                  <a:srgbClr val="FF0000"/>
                </a:solidFill>
                <a:effectLst/>
                <a:latin typeface="Calibri" charset="0"/>
                <a:ea typeface="Calibri" charset="0"/>
                <a:cs typeface="Times New Roman" charset="0"/>
              </a:rPr>
              <a:t>*</a:t>
            </a:r>
            <a:r>
              <a:rPr lang="en-US" sz="2800" i="0" dirty="0" smtClean="0">
                <a:effectLst/>
                <a:latin typeface="Calibri" charset="0"/>
                <a:ea typeface="Calibri" charset="0"/>
                <a:cs typeface="Times New Roman" charset="0"/>
              </a:rPr>
              <a:t>: </a:t>
            </a:r>
            <a:r>
              <a:rPr lang="en-US" sz="2800" i="0" dirty="0" smtClean="0">
                <a:latin typeface="Calibri" charset="0"/>
                <a:ea typeface="Calibri" charset="0"/>
                <a:cs typeface="Times New Roman" charset="0"/>
              </a:rPr>
              <a:t>esp. </a:t>
            </a:r>
            <a:r>
              <a:rPr lang="en-US" sz="2800" i="0" dirty="0" smtClean="0">
                <a:effectLst/>
                <a:latin typeface="Calibri" charset="0"/>
                <a:ea typeface="Calibri" charset="0"/>
                <a:cs typeface="Times New Roman" charset="0"/>
              </a:rPr>
              <a:t>PEFA </a:t>
            </a:r>
            <a:r>
              <a:rPr lang="en-US" sz="2800" i="0" dirty="0">
                <a:effectLst/>
                <a:latin typeface="Calibri" charset="0"/>
                <a:ea typeface="Calibri" charset="0"/>
                <a:cs typeface="Times New Roman" charset="0"/>
              </a:rPr>
              <a:t>Secretariat </a:t>
            </a:r>
            <a:r>
              <a:rPr lang="en-US" sz="2800" i="0" dirty="0" smtClean="0">
                <a:effectLst/>
                <a:latin typeface="Calibri" charset="0"/>
                <a:ea typeface="Calibri" charset="0"/>
                <a:cs typeface="Times New Roman" charset="0"/>
              </a:rPr>
              <a:t>&amp; date(s</a:t>
            </a:r>
            <a:r>
              <a:rPr lang="en-US" sz="2800" i="0" dirty="0">
                <a:effectLst/>
                <a:latin typeface="Calibri" charset="0"/>
                <a:ea typeface="Calibri" charset="0"/>
                <a:cs typeface="Times New Roman" charset="0"/>
              </a:rPr>
              <a:t>) of its </a:t>
            </a:r>
            <a:r>
              <a:rPr lang="en-US" sz="2800" i="0" dirty="0" smtClean="0">
                <a:effectLst/>
                <a:latin typeface="Calibri" charset="0"/>
                <a:ea typeface="Calibri" charset="0"/>
                <a:cs typeface="Times New Roman" charset="0"/>
              </a:rPr>
              <a:t>review(s): Reviewers </a:t>
            </a:r>
            <a:r>
              <a:rPr lang="en-US" sz="2800" i="0" dirty="0">
                <a:effectLst/>
                <a:latin typeface="Calibri" charset="0"/>
                <a:ea typeface="Calibri" charset="0"/>
                <a:cs typeface="Times New Roman" charset="0"/>
              </a:rPr>
              <a:t>who provided </a:t>
            </a:r>
            <a:r>
              <a:rPr lang="en-US" sz="2800" i="0" dirty="0" smtClean="0">
                <a:effectLst/>
                <a:latin typeface="Calibri" charset="0"/>
                <a:ea typeface="Calibri" charset="0"/>
                <a:cs typeface="Times New Roman" charset="0"/>
              </a:rPr>
              <a:t>comments</a:t>
            </a:r>
            <a:r>
              <a:rPr lang="en-US" sz="2800" i="0" dirty="0" smtClean="0">
                <a:solidFill>
                  <a:srgbClr val="FF0000"/>
                </a:solidFill>
                <a:effectLst/>
                <a:latin typeface="Calibri" charset="0"/>
                <a:ea typeface="Calibri" charset="0"/>
                <a:cs typeface="Times New Roman" charset="0"/>
              </a:rPr>
              <a:t>*</a:t>
            </a:r>
          </a:p>
          <a:p>
            <a:pPr marL="0" lvl="0" indent="0">
              <a:spcBef>
                <a:spcPts val="0"/>
              </a:spcBef>
              <a:spcAft>
                <a:spcPts val="300"/>
              </a:spcAft>
              <a:buNone/>
              <a:tabLst>
                <a:tab pos="-1600200" algn="l"/>
              </a:tabLst>
            </a:pPr>
            <a:endParaRPr lang="en-US" sz="1000" dirty="0" smtClean="0">
              <a:solidFill>
                <a:srgbClr val="FF0000"/>
              </a:solidFill>
              <a:latin typeface="Calibri" charset="0"/>
              <a:ea typeface="Calibri" charset="0"/>
              <a:cs typeface="Times New Roman" charset="0"/>
            </a:endParaRPr>
          </a:p>
          <a:p>
            <a:pPr marL="0" lvl="0" indent="0">
              <a:spcBef>
                <a:spcPts val="0"/>
              </a:spcBef>
              <a:spcAft>
                <a:spcPts val="300"/>
              </a:spcAft>
              <a:buNone/>
              <a:tabLst>
                <a:tab pos="-1600200" algn="l"/>
              </a:tabLst>
            </a:pPr>
            <a:r>
              <a:rPr lang="en-US" sz="2800" dirty="0" smtClean="0">
                <a:solidFill>
                  <a:srgbClr val="FF0000"/>
                </a:solidFill>
                <a:latin typeface="Calibri" charset="0"/>
                <a:ea typeface="Calibri" charset="0"/>
                <a:cs typeface="Times New Roman" charset="0"/>
              </a:rPr>
              <a:t>*</a:t>
            </a:r>
            <a:r>
              <a:rPr lang="en-US" sz="2800" dirty="0" smtClean="0">
                <a:latin typeface="Calibri" charset="0"/>
                <a:ea typeface="Calibri" charset="0"/>
                <a:cs typeface="Times New Roman" charset="0"/>
              </a:rPr>
              <a:t>name &amp; organization </a:t>
            </a:r>
            <a:r>
              <a:rPr lang="en-US" sz="2800" dirty="0">
                <a:latin typeface="Calibri" charset="0"/>
                <a:ea typeface="Calibri" charset="0"/>
                <a:cs typeface="Times New Roman" charset="0"/>
              </a:rPr>
              <a:t>for </a:t>
            </a:r>
            <a:r>
              <a:rPr lang="en-US" sz="2800" dirty="0" smtClean="0">
                <a:latin typeface="Calibri" charset="0"/>
                <a:ea typeface="Calibri" charset="0"/>
                <a:cs typeface="Times New Roman" charset="0"/>
              </a:rPr>
              <a:t>each</a:t>
            </a:r>
            <a:r>
              <a:rPr lang="en-US" sz="2800" i="0" dirty="0" smtClean="0">
                <a:latin typeface="Calibri" charset="0"/>
                <a:ea typeface="Calibri" charset="0"/>
                <a:cs typeface="Times New Roman" charset="0"/>
              </a:rPr>
              <a:t>, </a:t>
            </a:r>
            <a:r>
              <a:rPr lang="en-US" sz="2800" dirty="0">
                <a:latin typeface="Calibri" charset="0"/>
                <a:ea typeface="Calibri" charset="0"/>
                <a:cs typeface="Times New Roman" charset="0"/>
              </a:rPr>
              <a:t>or as group e.g. </a:t>
            </a:r>
            <a:r>
              <a:rPr lang="en-US" sz="2800" dirty="0" smtClean="0">
                <a:latin typeface="Calibri" charset="0"/>
                <a:ea typeface="Calibri" charset="0"/>
                <a:cs typeface="Times New Roman" charset="0"/>
              </a:rPr>
              <a:t>‘Oversight Team’</a:t>
            </a:r>
            <a:r>
              <a:rPr lang="en-US" sz="2800" i="0" dirty="0" smtClean="0">
                <a:latin typeface="Calibri" charset="0"/>
                <a:ea typeface="Calibri" charset="0"/>
                <a:cs typeface="Times New Roman" charset="0"/>
              </a:rPr>
              <a:t> </a:t>
            </a:r>
            <a:endParaRPr lang="en-US" sz="2800" dirty="0">
              <a:latin typeface="Calibri" charset="0"/>
              <a:ea typeface="Calibri" charset="0"/>
              <a:cs typeface="Times New Roman" charset="0"/>
            </a:endParaRPr>
          </a:p>
          <a:p>
            <a:pPr marL="0" indent="0">
              <a:lnSpc>
                <a:spcPct val="107000"/>
              </a:lnSpc>
              <a:spcBef>
                <a:spcPts val="0"/>
              </a:spcBef>
              <a:spcAft>
                <a:spcPts val="300"/>
              </a:spcAft>
              <a:buNone/>
              <a:tabLst>
                <a:tab pos="-1600200" algn="l"/>
              </a:tabLst>
            </a:pPr>
            <a:endParaRPr lang="en-US" i="0" dirty="0">
              <a:effectLst/>
              <a:latin typeface="Calibri" charset="0"/>
              <a:ea typeface="Calibri" charset="0"/>
              <a:cs typeface="Times New Roman" charset="0"/>
            </a:endParaRPr>
          </a:p>
        </p:txBody>
      </p:sp>
    </p:spTree>
    <p:extLst>
      <p:ext uri="{BB962C8B-B14F-4D97-AF65-F5344CB8AC3E}">
        <p14:creationId xmlns:p14="http://schemas.microsoft.com/office/powerpoint/2010/main" val="2252260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908720"/>
            <a:ext cx="8229600" cy="936104"/>
          </a:xfrm>
        </p:spPr>
        <p:txBody>
          <a:bodyPr>
            <a:normAutofit/>
          </a:bodyPr>
          <a:lstStyle/>
          <a:p>
            <a:r>
              <a:rPr lang="en-US" sz="4000" dirty="0" smtClean="0">
                <a:solidFill>
                  <a:srgbClr val="FF0000"/>
                </a:solidFill>
                <a:latin typeface="Calibri (headings)"/>
              </a:rPr>
              <a:t>Content</a:t>
            </a:r>
            <a:endParaRPr lang="en-US" sz="4000" dirty="0">
              <a:solidFill>
                <a:srgbClr val="FF0000"/>
              </a:solidFill>
              <a:latin typeface="Calibri (headings)"/>
            </a:endParaRPr>
          </a:p>
        </p:txBody>
      </p:sp>
      <p:sp>
        <p:nvSpPr>
          <p:cNvPr id="8" name="Content Placeholder 7"/>
          <p:cNvSpPr>
            <a:spLocks noGrp="1"/>
          </p:cNvSpPr>
          <p:nvPr>
            <p:ph idx="1"/>
          </p:nvPr>
        </p:nvSpPr>
        <p:spPr>
          <a:xfrm>
            <a:off x="457200" y="2132856"/>
            <a:ext cx="8229600" cy="3993307"/>
          </a:xfrm>
        </p:spPr>
        <p:txBody>
          <a:bodyPr/>
          <a:lstStyle/>
          <a:p>
            <a:pPr marL="342900" lvl="1" indent="-342900">
              <a:buClrTx/>
              <a:buSzPct val="94000"/>
              <a:buFont typeface="Arial" pitchFamily="34" charset="0"/>
              <a:buChar char="•"/>
            </a:pPr>
            <a:r>
              <a:rPr lang="en-US" sz="3200" b="0" i="1" dirty="0" smtClean="0">
                <a:solidFill>
                  <a:srgbClr val="C00000"/>
                </a:solidFill>
                <a:latin typeface="Calibri" charset="0"/>
                <a:ea typeface="Calibri" charset="0"/>
                <a:cs typeface="Calibri" charset="0"/>
              </a:rPr>
              <a:t>PEFA in 10 steps</a:t>
            </a:r>
            <a:endParaRPr lang="en-US" sz="3200" b="0" i="1" dirty="0">
              <a:solidFill>
                <a:srgbClr val="C00000"/>
              </a:solidFill>
              <a:latin typeface="Calibri" charset="0"/>
              <a:ea typeface="Calibri" charset="0"/>
              <a:cs typeface="Calibri" charset="0"/>
            </a:endParaRPr>
          </a:p>
          <a:p>
            <a:pPr marL="342900" lvl="1" indent="-342900">
              <a:buClrTx/>
              <a:buSzPct val="90000"/>
              <a:buFont typeface="Arial" pitchFamily="34" charset="0"/>
              <a:buChar char="•"/>
            </a:pPr>
            <a:r>
              <a:rPr lang="en-US" sz="3200" b="0" i="1" dirty="0" smtClean="0">
                <a:solidFill>
                  <a:srgbClr val="C00000"/>
                </a:solidFill>
                <a:latin typeface="Calibri" charset="0"/>
                <a:ea typeface="Calibri" charset="0"/>
                <a:cs typeface="Calibri" charset="0"/>
              </a:rPr>
              <a:t>Stakeholders</a:t>
            </a:r>
          </a:p>
          <a:p>
            <a:pPr marL="342900" lvl="1" indent="-342900">
              <a:buClrTx/>
              <a:buSzPct val="90000"/>
              <a:buFont typeface="Arial" pitchFamily="34" charset="0"/>
              <a:buChar char="•"/>
            </a:pPr>
            <a:r>
              <a:rPr lang="en-US" sz="3200" b="0" i="1" dirty="0" smtClean="0">
                <a:solidFill>
                  <a:srgbClr val="C00000"/>
                </a:solidFill>
                <a:latin typeface="Calibri" charset="0"/>
                <a:ea typeface="Calibri" charset="0"/>
                <a:cs typeface="Calibri" charset="0"/>
              </a:rPr>
              <a:t>Scope </a:t>
            </a:r>
            <a:r>
              <a:rPr lang="en-US" sz="3200" b="0" i="1" dirty="0">
                <a:solidFill>
                  <a:srgbClr val="C00000"/>
                </a:solidFill>
                <a:latin typeface="Calibri" charset="0"/>
                <a:ea typeface="Calibri" charset="0"/>
                <a:cs typeface="Calibri" charset="0"/>
              </a:rPr>
              <a:t>of assessment: Concept Note/TOR</a:t>
            </a:r>
          </a:p>
          <a:p>
            <a:pPr marL="342900" lvl="1" indent="-342900">
              <a:buClrTx/>
              <a:buSzPct val="90000"/>
              <a:buFont typeface="Arial" pitchFamily="34" charset="0"/>
              <a:buChar char="•"/>
            </a:pPr>
            <a:r>
              <a:rPr lang="en-US" sz="3200" b="0" i="1" dirty="0" smtClean="0">
                <a:solidFill>
                  <a:srgbClr val="C00000"/>
                </a:solidFill>
                <a:latin typeface="Calibri" charset="0"/>
                <a:ea typeface="Calibri" charset="0"/>
                <a:cs typeface="Calibri" charset="0"/>
              </a:rPr>
              <a:t>Resource </a:t>
            </a:r>
            <a:r>
              <a:rPr lang="en-US" sz="3200" b="0" i="1" dirty="0">
                <a:solidFill>
                  <a:srgbClr val="C00000"/>
                </a:solidFill>
                <a:latin typeface="Calibri" charset="0"/>
                <a:ea typeface="Calibri" charset="0"/>
                <a:cs typeface="Calibri" charset="0"/>
              </a:rPr>
              <a:t>requirements &amp; mobilization</a:t>
            </a:r>
          </a:p>
          <a:p>
            <a:pPr marL="342900" lvl="1" indent="-342900">
              <a:buClrTx/>
              <a:buSzPct val="90000"/>
              <a:buFont typeface="Arial" pitchFamily="34" charset="0"/>
              <a:buChar char="•"/>
            </a:pPr>
            <a:r>
              <a:rPr lang="en-US" sz="3200" b="0" i="1" dirty="0">
                <a:solidFill>
                  <a:srgbClr val="C00000"/>
                </a:solidFill>
                <a:latin typeface="Calibri" charset="0"/>
                <a:ea typeface="Calibri" charset="0"/>
                <a:cs typeface="Calibri" charset="0"/>
              </a:rPr>
              <a:t>Quality </a:t>
            </a:r>
            <a:r>
              <a:rPr lang="en-US" sz="3200" b="0" i="1" dirty="0" smtClean="0">
                <a:solidFill>
                  <a:srgbClr val="C00000"/>
                </a:solidFill>
                <a:latin typeface="Calibri" charset="0"/>
                <a:ea typeface="Calibri" charset="0"/>
                <a:cs typeface="Calibri" charset="0"/>
              </a:rPr>
              <a:t>Assurance: PEFA CHECK</a:t>
            </a:r>
            <a:endParaRPr lang="en-US" sz="3200" b="0" i="1" dirty="0">
              <a:solidFill>
                <a:srgbClr val="C00000"/>
              </a:solidFill>
              <a:latin typeface="Calibri" charset="0"/>
              <a:ea typeface="Calibri" charset="0"/>
              <a:cs typeface="Calibri" charset="0"/>
            </a:endParaRPr>
          </a:p>
          <a:p>
            <a:pPr marL="342900" lvl="1" indent="-342900">
              <a:buClrTx/>
              <a:buSzPct val="90000"/>
              <a:buFont typeface="Arial" pitchFamily="34" charset="0"/>
              <a:buChar char="•"/>
            </a:pPr>
            <a:r>
              <a:rPr lang="en-US" sz="3200" b="0" i="1" dirty="0">
                <a:solidFill>
                  <a:srgbClr val="C00000"/>
                </a:solidFill>
                <a:latin typeface="Calibri" charset="0"/>
                <a:ea typeface="Calibri" charset="0"/>
                <a:cs typeface="Calibri" charset="0"/>
              </a:rPr>
              <a:t>Disclosure of final reports</a:t>
            </a:r>
          </a:p>
        </p:txBody>
      </p:sp>
      <p:sp>
        <p:nvSpPr>
          <p:cNvPr id="4" name="Footer Placeholder 3"/>
          <p:cNvSpPr>
            <a:spLocks noGrp="1"/>
          </p:cNvSpPr>
          <p:nvPr>
            <p:ph type="ftr" sz="quarter" idx="4294967295"/>
          </p:nvPr>
        </p:nvSpPr>
        <p:spPr>
          <a:xfrm>
            <a:off x="3124200" y="6356350"/>
            <a:ext cx="2895600" cy="365125"/>
          </a:xfrm>
          <a:prstGeom prst="rect">
            <a:avLst/>
          </a:prstGeom>
        </p:spPr>
        <p:txBody>
          <a:bodyPr/>
          <a:lstStyle/>
          <a:p>
            <a:endParaRPr lang="en-US" dirty="0"/>
          </a:p>
        </p:txBody>
      </p:sp>
      <p:sp>
        <p:nvSpPr>
          <p:cNvPr id="5" name="Slide Number Placeholder 4"/>
          <p:cNvSpPr>
            <a:spLocks noGrp="1"/>
          </p:cNvSpPr>
          <p:nvPr>
            <p:ph type="sldNum" sz="quarter" idx="4294967295"/>
          </p:nvPr>
        </p:nvSpPr>
        <p:spPr>
          <a:xfrm>
            <a:off x="6553200" y="6356350"/>
            <a:ext cx="2133600" cy="365125"/>
          </a:xfrm>
          <a:prstGeom prst="rect">
            <a:avLst/>
          </a:prstGeom>
        </p:spPr>
        <p:txBody>
          <a:bodyPr/>
          <a:lstStyle/>
          <a:p>
            <a:fld id="{86A66AF6-3FA8-4B82-B32D-CCFB00253891}" type="slidenum">
              <a:rPr lang="en-US" smtClean="0"/>
              <a:pPr/>
              <a:t>2</a:t>
            </a:fld>
            <a:endParaRPr lang="en-US" dirty="0"/>
          </a:p>
        </p:txBody>
      </p:sp>
    </p:spTree>
    <p:extLst>
      <p:ext uri="{BB962C8B-B14F-4D97-AF65-F5344CB8AC3E}">
        <p14:creationId xmlns:p14="http://schemas.microsoft.com/office/powerpoint/2010/main" val="42132359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1124744"/>
            <a:ext cx="8291512" cy="792088"/>
          </a:xfrm>
        </p:spPr>
        <p:txBody>
          <a:bodyPr>
            <a:normAutofit/>
          </a:bodyPr>
          <a:lstStyle/>
          <a:p>
            <a:pPr lvl="1" algn="ctr">
              <a:defRPr/>
            </a:pPr>
            <a:r>
              <a:rPr lang="en-US" sz="3200" dirty="0" smtClean="0">
                <a:solidFill>
                  <a:srgbClr val="D00000"/>
                </a:solidFill>
                <a:latin typeface="+mj-lt"/>
                <a:ea typeface="+mj-ea"/>
                <a:cs typeface="+mj-cs"/>
              </a:rPr>
              <a:t>Report disclosure</a:t>
            </a:r>
            <a:endParaRPr lang="en-US" sz="3200" dirty="0">
              <a:solidFill>
                <a:srgbClr val="D00000"/>
              </a:solidFill>
              <a:latin typeface="+mj-lt"/>
              <a:ea typeface="+mj-ea"/>
              <a:cs typeface="+mj-cs"/>
            </a:endParaRPr>
          </a:p>
        </p:txBody>
      </p:sp>
      <p:sp>
        <p:nvSpPr>
          <p:cNvPr id="3" name="Content Placeholder 2"/>
          <p:cNvSpPr>
            <a:spLocks noGrp="1"/>
          </p:cNvSpPr>
          <p:nvPr>
            <p:ph idx="1"/>
          </p:nvPr>
        </p:nvSpPr>
        <p:spPr>
          <a:xfrm>
            <a:off x="251520" y="2060849"/>
            <a:ext cx="8435280" cy="3960540"/>
          </a:xfrm>
        </p:spPr>
        <p:txBody>
          <a:bodyPr>
            <a:noAutofit/>
          </a:bodyPr>
          <a:lstStyle/>
          <a:p>
            <a:pPr>
              <a:buClrTx/>
              <a:buFont typeface="Arial" pitchFamily="34" charset="0"/>
              <a:buChar char="•"/>
            </a:pPr>
            <a:r>
              <a:rPr lang="en-US" sz="3200" b="0" i="0" dirty="0" smtClean="0">
                <a:latin typeface="Calibri" pitchFamily="34" charset="0"/>
              </a:rPr>
              <a:t>A ‘common information pool’ means general access to final reports – many potential users</a:t>
            </a:r>
          </a:p>
          <a:p>
            <a:pPr>
              <a:buClrTx/>
              <a:buFont typeface="Arial" pitchFamily="34" charset="0"/>
              <a:buChar char="•"/>
            </a:pPr>
            <a:r>
              <a:rPr lang="en-US" sz="3200" b="0" i="0" dirty="0" smtClean="0">
                <a:latin typeface="Calibri" pitchFamily="34" charset="0"/>
              </a:rPr>
              <a:t>Public access, usually by posting on a website if allowed by Government</a:t>
            </a:r>
          </a:p>
          <a:p>
            <a:pPr>
              <a:buClrTx/>
              <a:buFont typeface="Arial" pitchFamily="34" charset="0"/>
              <a:buChar char="•"/>
            </a:pPr>
            <a:r>
              <a:rPr lang="en-US" sz="3200" b="0" i="0" dirty="0" smtClean="0">
                <a:latin typeface="Calibri" pitchFamily="34" charset="0"/>
              </a:rPr>
              <a:t>When informed, PEFA Secretariat will include on website</a:t>
            </a:r>
            <a:endParaRPr lang="en-US" sz="3200" b="0" i="0" dirty="0">
              <a:latin typeface="Calibri" pitchFamily="34" charset="0"/>
            </a:endParaRPr>
          </a:p>
        </p:txBody>
      </p:sp>
      <p:sp>
        <p:nvSpPr>
          <p:cNvPr id="4" name="Footer Placeholder 3"/>
          <p:cNvSpPr>
            <a:spLocks noGrp="1"/>
          </p:cNvSpPr>
          <p:nvPr>
            <p:ph type="ftr" sz="quarter" idx="4294967295"/>
          </p:nvPr>
        </p:nvSpPr>
        <p:spPr>
          <a:xfrm>
            <a:off x="3124200" y="6356350"/>
            <a:ext cx="2895600" cy="365125"/>
          </a:xfrm>
          <a:prstGeom prst="rect">
            <a:avLst/>
          </a:prstGeom>
        </p:spPr>
        <p:txBody>
          <a:bodyPr/>
          <a:lstStyle/>
          <a:p>
            <a:endParaRPr lang="en-US" dirty="0"/>
          </a:p>
        </p:txBody>
      </p:sp>
      <p:sp>
        <p:nvSpPr>
          <p:cNvPr id="5" name="Slide Number Placeholder 4"/>
          <p:cNvSpPr>
            <a:spLocks noGrp="1"/>
          </p:cNvSpPr>
          <p:nvPr>
            <p:ph type="sldNum" sz="quarter" idx="4294967295"/>
          </p:nvPr>
        </p:nvSpPr>
        <p:spPr>
          <a:xfrm>
            <a:off x="6553200" y="6356350"/>
            <a:ext cx="2133600" cy="365125"/>
          </a:xfrm>
          <a:prstGeom prst="rect">
            <a:avLst/>
          </a:prstGeom>
        </p:spPr>
        <p:txBody>
          <a:bodyPr/>
          <a:lstStyle/>
          <a:p>
            <a:fld id="{652CC54B-2559-4023-A251-E329659F0BD6}" type="slidenum">
              <a:rPr lang="en-US" smtClean="0"/>
              <a:pPr/>
              <a:t>20</a:t>
            </a:fld>
            <a:endParaRPr lang="en-US" dirty="0"/>
          </a:p>
        </p:txBody>
      </p:sp>
    </p:spTree>
    <p:extLst>
      <p:ext uri="{BB962C8B-B14F-4D97-AF65-F5344CB8AC3E}">
        <p14:creationId xmlns:p14="http://schemas.microsoft.com/office/powerpoint/2010/main" val="53024944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80728"/>
            <a:ext cx="8229600" cy="792088"/>
          </a:xfrm>
        </p:spPr>
        <p:txBody>
          <a:bodyPr>
            <a:noAutofit/>
          </a:bodyPr>
          <a:lstStyle/>
          <a:p>
            <a:pPr lvl="1" algn="ctr">
              <a:defRPr/>
            </a:pPr>
            <a:r>
              <a:rPr lang="en-US" sz="3200" dirty="0" smtClean="0">
                <a:solidFill>
                  <a:srgbClr val="D00000"/>
                </a:solidFill>
                <a:latin typeface="+mj-lt"/>
                <a:ea typeface="+mj-ea"/>
                <a:cs typeface="+mj-cs"/>
              </a:rPr>
              <a:t>IN SUMMARY</a:t>
            </a:r>
            <a:r>
              <a:rPr lang="is-IS" sz="3200" dirty="0" smtClean="0">
                <a:solidFill>
                  <a:srgbClr val="D00000"/>
                </a:solidFill>
                <a:latin typeface="+mj-lt"/>
                <a:ea typeface="+mj-ea"/>
                <a:cs typeface="+mj-cs"/>
              </a:rPr>
              <a:t>….</a:t>
            </a:r>
            <a:endParaRPr lang="en-US" dirty="0" smtClean="0">
              <a:solidFill>
                <a:srgbClr val="D00000"/>
              </a:solidFill>
              <a:latin typeface="+mj-lt"/>
              <a:ea typeface="+mj-ea"/>
              <a:cs typeface="+mj-cs"/>
            </a:endParaRPr>
          </a:p>
        </p:txBody>
      </p:sp>
      <p:sp>
        <p:nvSpPr>
          <p:cNvPr id="3" name="Content Placeholder 2"/>
          <p:cNvSpPr>
            <a:spLocks noGrp="1"/>
          </p:cNvSpPr>
          <p:nvPr>
            <p:ph idx="1"/>
          </p:nvPr>
        </p:nvSpPr>
        <p:spPr>
          <a:xfrm>
            <a:off x="179512" y="1628800"/>
            <a:ext cx="8712968" cy="4727550"/>
          </a:xfrm>
        </p:spPr>
        <p:txBody>
          <a:bodyPr>
            <a:noAutofit/>
          </a:bodyPr>
          <a:lstStyle/>
          <a:p>
            <a:pPr marL="0" indent="0">
              <a:buNone/>
            </a:pPr>
            <a:r>
              <a:rPr lang="en-GB" altLang="en-US" sz="2800" i="0" dirty="0" smtClean="0">
                <a:latin typeface="Calibri" charset="0"/>
                <a:ea typeface="Calibri" charset="0"/>
                <a:cs typeface="Calibri" charset="0"/>
              </a:rPr>
              <a:t>PEFA is </a:t>
            </a:r>
            <a:r>
              <a:rPr lang="en-GB" altLang="en-US" sz="2800" i="0" dirty="0">
                <a:latin typeface="Calibri" charset="0"/>
                <a:ea typeface="Calibri" charset="0"/>
                <a:cs typeface="Calibri" charset="0"/>
              </a:rPr>
              <a:t>a </a:t>
            </a:r>
            <a:r>
              <a:rPr lang="en-GB" altLang="en-US" sz="2800" i="0" dirty="0">
                <a:solidFill>
                  <a:srgbClr val="FF0000"/>
                </a:solidFill>
                <a:latin typeface="Calibri" charset="0"/>
                <a:ea typeface="Calibri" charset="0"/>
                <a:cs typeface="Calibri" charset="0"/>
              </a:rPr>
              <a:t>collaborative</a:t>
            </a:r>
            <a:r>
              <a:rPr lang="en-GB" altLang="en-US" sz="2800" i="0" dirty="0">
                <a:latin typeface="Calibri" charset="0"/>
                <a:ea typeface="Calibri" charset="0"/>
                <a:cs typeface="Calibri" charset="0"/>
              </a:rPr>
              <a:t> </a:t>
            </a:r>
            <a:r>
              <a:rPr lang="en-GB" altLang="en-US" sz="2800" i="0" dirty="0" smtClean="0">
                <a:latin typeface="Calibri" charset="0"/>
                <a:ea typeface="Calibri" charset="0"/>
                <a:cs typeface="Calibri" charset="0"/>
              </a:rPr>
              <a:t>exercise: </a:t>
            </a:r>
            <a:r>
              <a:rPr lang="en-GB" altLang="en-US" sz="2800" i="0" dirty="0">
                <a:latin typeface="Calibri" charset="0"/>
                <a:ea typeface="Calibri" charset="0"/>
                <a:cs typeface="Calibri" charset="0"/>
              </a:rPr>
              <a:t>requires careful planning &amp; extensive </a:t>
            </a:r>
            <a:r>
              <a:rPr lang="en-GB" altLang="en-US" sz="2800" i="0" dirty="0">
                <a:solidFill>
                  <a:srgbClr val="FF0000"/>
                </a:solidFill>
                <a:latin typeface="Calibri" charset="0"/>
                <a:ea typeface="Calibri" charset="0"/>
                <a:cs typeface="Calibri" charset="0"/>
              </a:rPr>
              <a:t>consultation</a:t>
            </a:r>
            <a:r>
              <a:rPr lang="en-GB" altLang="en-US" sz="2800" i="0" dirty="0">
                <a:latin typeface="Calibri" charset="0"/>
                <a:ea typeface="Calibri" charset="0"/>
                <a:cs typeface="Calibri" charset="0"/>
              </a:rPr>
              <a:t> with </a:t>
            </a:r>
            <a:r>
              <a:rPr lang="en-GB" altLang="en-US" sz="2800" i="0" dirty="0" err="1" smtClean="0">
                <a:latin typeface="Calibri" charset="0"/>
                <a:ea typeface="Calibri" charset="0"/>
                <a:cs typeface="Calibri" charset="0"/>
              </a:rPr>
              <a:t>Govt</a:t>
            </a:r>
            <a:r>
              <a:rPr lang="en-GB" altLang="en-US" sz="2800" i="0" dirty="0" smtClean="0">
                <a:latin typeface="Calibri" charset="0"/>
                <a:ea typeface="Calibri" charset="0"/>
                <a:cs typeface="Calibri" charset="0"/>
              </a:rPr>
              <a:t>, donors, </a:t>
            </a:r>
            <a:r>
              <a:rPr lang="en-GB" altLang="en-US" sz="2800" i="0" dirty="0">
                <a:latin typeface="Calibri" charset="0"/>
                <a:ea typeface="Calibri" charset="0"/>
                <a:cs typeface="Calibri" charset="0"/>
              </a:rPr>
              <a:t>civil society (&amp; PEFA Secretariat</a:t>
            </a:r>
            <a:r>
              <a:rPr lang="en-GB" altLang="en-US" sz="2800" i="0" dirty="0" smtClean="0">
                <a:latin typeface="Calibri" charset="0"/>
                <a:ea typeface="Calibri" charset="0"/>
                <a:cs typeface="Calibri" charset="0"/>
              </a:rPr>
              <a:t>!): e</a:t>
            </a:r>
            <a:r>
              <a:rPr lang="en-US" sz="2800" b="0" i="0" dirty="0" err="1" smtClean="0">
                <a:latin typeface="Calibri" pitchFamily="34" charset="0"/>
              </a:rPr>
              <a:t>nsure</a:t>
            </a:r>
            <a:r>
              <a:rPr lang="en-US" sz="2800" i="0" dirty="0">
                <a:latin typeface="Calibri" pitchFamily="34" charset="0"/>
              </a:rPr>
              <a:t> CN/</a:t>
            </a:r>
            <a:r>
              <a:rPr lang="en-US" sz="2800" i="0" dirty="0" err="1">
                <a:latin typeface="Calibri" pitchFamily="34" charset="0"/>
              </a:rPr>
              <a:t>ToR</a:t>
            </a:r>
            <a:r>
              <a:rPr lang="en-US" sz="2800" i="0" dirty="0">
                <a:latin typeface="Calibri" pitchFamily="34" charset="0"/>
              </a:rPr>
              <a:t> captures all relevant issues </a:t>
            </a:r>
            <a:r>
              <a:rPr lang="en-US" sz="2800" i="0" dirty="0" smtClean="0">
                <a:latin typeface="Calibri" pitchFamily="34" charset="0"/>
              </a:rPr>
              <a:t>&amp; that </a:t>
            </a:r>
            <a:r>
              <a:rPr lang="en-US" sz="2800" b="0" i="0" dirty="0" smtClean="0">
                <a:solidFill>
                  <a:srgbClr val="FF0000"/>
                </a:solidFill>
                <a:latin typeface="Calibri" pitchFamily="34" charset="0"/>
              </a:rPr>
              <a:t>QA is built into </a:t>
            </a:r>
            <a:r>
              <a:rPr lang="en-US" sz="2800" b="0" i="0" dirty="0" smtClean="0">
                <a:latin typeface="Calibri" pitchFamily="34" charset="0"/>
              </a:rPr>
              <a:t>process from start</a:t>
            </a:r>
          </a:p>
          <a:p>
            <a:pPr marL="0" indent="0">
              <a:buNone/>
            </a:pPr>
            <a:r>
              <a:rPr lang="en-US" altLang="en-US" sz="2800" i="0" dirty="0">
                <a:latin typeface="Calibri" pitchFamily="34" charset="0"/>
              </a:rPr>
              <a:t>S</a:t>
            </a:r>
            <a:r>
              <a:rPr lang="en-GB" altLang="en-US" sz="2800" i="0" dirty="0" err="1" smtClean="0">
                <a:latin typeface="Calibri" charset="0"/>
                <a:ea typeface="Calibri" charset="0"/>
                <a:cs typeface="Calibri" charset="0"/>
              </a:rPr>
              <a:t>uccessful</a:t>
            </a:r>
            <a:r>
              <a:rPr lang="en-GB" altLang="en-US" sz="2800" i="0" dirty="0" smtClean="0">
                <a:latin typeface="Calibri" charset="0"/>
                <a:ea typeface="Calibri" charset="0"/>
                <a:cs typeface="Calibri" charset="0"/>
              </a:rPr>
              <a:t> outcome more likely if there are workshops: to </a:t>
            </a:r>
            <a:r>
              <a:rPr lang="en-GB" altLang="en-US" sz="2800" b="1" i="0" dirty="0" smtClean="0">
                <a:solidFill>
                  <a:srgbClr val="FF0000"/>
                </a:solidFill>
                <a:latin typeface="Calibri" charset="0"/>
                <a:ea typeface="Calibri" charset="0"/>
                <a:cs typeface="Calibri" charset="0"/>
              </a:rPr>
              <a:t>start</a:t>
            </a:r>
            <a:r>
              <a:rPr lang="en-GB" altLang="en-US" sz="2800" i="0" dirty="0" smtClean="0">
                <a:solidFill>
                  <a:srgbClr val="FF0000"/>
                </a:solidFill>
                <a:latin typeface="Calibri" charset="0"/>
                <a:ea typeface="Calibri" charset="0"/>
                <a:cs typeface="Calibri" charset="0"/>
              </a:rPr>
              <a:t> </a:t>
            </a:r>
            <a:r>
              <a:rPr lang="en-GB" altLang="en-US" sz="2800" i="0" dirty="0" smtClean="0">
                <a:latin typeface="Calibri" charset="0"/>
                <a:ea typeface="Calibri" charset="0"/>
                <a:cs typeface="Calibri" charset="0"/>
              </a:rPr>
              <a:t>the process (to prepare for </a:t>
            </a:r>
            <a:r>
              <a:rPr lang="en-GB" altLang="en-US" sz="2800" i="0" dirty="0">
                <a:latin typeface="Calibri" charset="0"/>
                <a:ea typeface="Calibri" charset="0"/>
                <a:cs typeface="Calibri" charset="0"/>
              </a:rPr>
              <a:t>interviews </a:t>
            </a:r>
            <a:r>
              <a:rPr lang="en-GB" altLang="en-US" sz="2800" i="0" dirty="0" smtClean="0">
                <a:latin typeface="Calibri" charset="0"/>
                <a:ea typeface="Calibri" charset="0"/>
                <a:cs typeface="Calibri" charset="0"/>
              </a:rPr>
              <a:t>&amp; the provision of evidence); &amp; </a:t>
            </a:r>
            <a:r>
              <a:rPr lang="en-GB" altLang="en-US" sz="2800" b="1" i="0" dirty="0" smtClean="0">
                <a:solidFill>
                  <a:srgbClr val="FF0000"/>
                </a:solidFill>
                <a:latin typeface="Calibri" charset="0"/>
                <a:ea typeface="Calibri" charset="0"/>
                <a:cs typeface="Calibri" charset="0"/>
              </a:rPr>
              <a:t>at end</a:t>
            </a:r>
            <a:r>
              <a:rPr lang="en-GB" altLang="en-US" sz="2800" i="0" dirty="0" smtClean="0">
                <a:solidFill>
                  <a:srgbClr val="FF0000"/>
                </a:solidFill>
                <a:latin typeface="Calibri" charset="0"/>
                <a:ea typeface="Calibri" charset="0"/>
                <a:cs typeface="Calibri" charset="0"/>
              </a:rPr>
              <a:t> </a:t>
            </a:r>
            <a:r>
              <a:rPr lang="en-GB" altLang="en-US" sz="2800" i="0" dirty="0" smtClean="0">
                <a:latin typeface="Calibri" charset="0"/>
                <a:ea typeface="Calibri" charset="0"/>
                <a:cs typeface="Calibri" charset="0"/>
              </a:rPr>
              <a:t>to review </a:t>
            </a:r>
            <a:r>
              <a:rPr lang="en-GB" altLang="en-US" sz="2800" i="0" dirty="0">
                <a:latin typeface="Calibri" charset="0"/>
                <a:ea typeface="Calibri" charset="0"/>
                <a:cs typeface="Calibri" charset="0"/>
              </a:rPr>
              <a:t>the </a:t>
            </a:r>
            <a:r>
              <a:rPr lang="en-GB" altLang="en-US" sz="2800" i="0" dirty="0" smtClean="0">
                <a:latin typeface="Calibri" charset="0"/>
                <a:ea typeface="Calibri" charset="0"/>
                <a:cs typeface="Calibri" charset="0"/>
              </a:rPr>
              <a:t>draft Report</a:t>
            </a:r>
          </a:p>
          <a:p>
            <a:pPr marL="0" indent="0">
              <a:buNone/>
            </a:pPr>
            <a:r>
              <a:rPr lang="en-GB" altLang="en-US" sz="2800" i="0" dirty="0">
                <a:solidFill>
                  <a:srgbClr val="FF0000"/>
                </a:solidFill>
                <a:latin typeface="Calibri" charset="0"/>
                <a:ea typeface="Calibri" charset="0"/>
                <a:cs typeface="Calibri" charset="0"/>
              </a:rPr>
              <a:t>P</a:t>
            </a:r>
            <a:r>
              <a:rPr lang="en-GB" altLang="en-US" sz="2800" i="0" dirty="0" smtClean="0">
                <a:solidFill>
                  <a:srgbClr val="FF0000"/>
                </a:solidFill>
                <a:latin typeface="Calibri" charset="0"/>
                <a:ea typeface="Calibri" charset="0"/>
                <a:cs typeface="Calibri" charset="0"/>
              </a:rPr>
              <a:t>ublication</a:t>
            </a:r>
            <a:r>
              <a:rPr lang="en-GB" altLang="en-US" sz="2800" i="0" dirty="0" smtClean="0">
                <a:latin typeface="Calibri" charset="0"/>
                <a:ea typeface="Calibri" charset="0"/>
                <a:cs typeface="Calibri" charset="0"/>
              </a:rPr>
              <a:t> is </a:t>
            </a:r>
            <a:r>
              <a:rPr lang="en-GB" altLang="en-US" sz="2800" i="0" dirty="0">
                <a:latin typeface="Calibri" charset="0"/>
                <a:ea typeface="Calibri" charset="0"/>
                <a:cs typeface="Calibri" charset="0"/>
              </a:rPr>
              <a:t>expression of transparency </a:t>
            </a:r>
            <a:r>
              <a:rPr lang="en-GB" altLang="en-US" sz="2800" i="0" dirty="0" smtClean="0">
                <a:latin typeface="Calibri" charset="0"/>
                <a:ea typeface="Calibri" charset="0"/>
                <a:cs typeface="Calibri" charset="0"/>
              </a:rPr>
              <a:t>by </a:t>
            </a:r>
            <a:r>
              <a:rPr lang="en-GB" altLang="en-US" sz="2800" i="0" dirty="0" err="1" smtClean="0">
                <a:latin typeface="Calibri" charset="0"/>
                <a:ea typeface="Calibri" charset="0"/>
                <a:cs typeface="Calibri" charset="0"/>
              </a:rPr>
              <a:t>Govt</a:t>
            </a:r>
            <a:r>
              <a:rPr lang="en-GB" altLang="en-US" sz="2800" i="0" dirty="0" smtClean="0">
                <a:latin typeface="Calibri" charset="0"/>
                <a:ea typeface="Calibri" charset="0"/>
                <a:cs typeface="Calibri" charset="0"/>
              </a:rPr>
              <a:t>, </a:t>
            </a:r>
            <a:r>
              <a:rPr lang="en-GB" altLang="en-US" sz="2800" i="0" dirty="0">
                <a:latin typeface="Calibri" charset="0"/>
                <a:ea typeface="Calibri" charset="0"/>
                <a:cs typeface="Calibri" charset="0"/>
              </a:rPr>
              <a:t>&amp; should assist </a:t>
            </a:r>
            <a:r>
              <a:rPr lang="en-GB" altLang="en-US" sz="2800" i="0" dirty="0" smtClean="0">
                <a:latin typeface="Calibri" charset="0"/>
                <a:ea typeface="Calibri" charset="0"/>
                <a:cs typeface="Calibri" charset="0"/>
              </a:rPr>
              <a:t>policy </a:t>
            </a:r>
            <a:r>
              <a:rPr lang="en-GB" altLang="en-US" sz="2800" i="0" dirty="0">
                <a:latin typeface="Calibri" charset="0"/>
                <a:ea typeface="Calibri" charset="0"/>
                <a:cs typeface="Calibri" charset="0"/>
              </a:rPr>
              <a:t>dialogue among stakeholders (which will also consider factors beyond PEFA </a:t>
            </a:r>
            <a:r>
              <a:rPr lang="en-GB" altLang="en-US" sz="2800" i="0" dirty="0" smtClean="0">
                <a:latin typeface="Calibri" charset="0"/>
                <a:ea typeface="Calibri" charset="0"/>
                <a:cs typeface="Calibri" charset="0"/>
              </a:rPr>
              <a:t>to </a:t>
            </a:r>
            <a:r>
              <a:rPr lang="en-GB" altLang="en-US" sz="2800" i="0" dirty="0">
                <a:latin typeface="Calibri" charset="0"/>
                <a:ea typeface="Calibri" charset="0"/>
                <a:cs typeface="Calibri" charset="0"/>
              </a:rPr>
              <a:t>develop realistic expectations for the sequence &amp; </a:t>
            </a:r>
            <a:r>
              <a:rPr lang="en-GB" altLang="en-US" sz="2800" i="0" dirty="0" smtClean="0">
                <a:latin typeface="Calibri" charset="0"/>
                <a:ea typeface="Calibri" charset="0"/>
                <a:cs typeface="Calibri" charset="0"/>
              </a:rPr>
              <a:t>pace </a:t>
            </a:r>
            <a:r>
              <a:rPr lang="en-GB" altLang="en-US" sz="2800" i="0" dirty="0">
                <a:latin typeface="Calibri" charset="0"/>
                <a:ea typeface="Calibri" charset="0"/>
                <a:cs typeface="Calibri" charset="0"/>
              </a:rPr>
              <a:t>of reforms</a:t>
            </a:r>
          </a:p>
        </p:txBody>
      </p:sp>
      <p:sp>
        <p:nvSpPr>
          <p:cNvPr id="4" name="Footer Placeholder 3"/>
          <p:cNvSpPr>
            <a:spLocks noGrp="1"/>
          </p:cNvSpPr>
          <p:nvPr>
            <p:ph type="ftr" sz="quarter" idx="4294967295"/>
          </p:nvPr>
        </p:nvSpPr>
        <p:spPr>
          <a:xfrm>
            <a:off x="3124200" y="6356350"/>
            <a:ext cx="2895600" cy="365125"/>
          </a:xfrm>
          <a:prstGeom prst="rect">
            <a:avLst/>
          </a:prstGeom>
        </p:spPr>
        <p:txBody>
          <a:bodyPr/>
          <a:lstStyle/>
          <a:p>
            <a:endParaRPr lang="en-US" dirty="0"/>
          </a:p>
        </p:txBody>
      </p:sp>
      <p:sp>
        <p:nvSpPr>
          <p:cNvPr id="5" name="Slide Number Placeholder 4"/>
          <p:cNvSpPr>
            <a:spLocks noGrp="1"/>
          </p:cNvSpPr>
          <p:nvPr>
            <p:ph type="sldNum" sz="quarter" idx="4294967295"/>
          </p:nvPr>
        </p:nvSpPr>
        <p:spPr>
          <a:xfrm>
            <a:off x="6553200" y="6356350"/>
            <a:ext cx="2133600" cy="365125"/>
          </a:xfrm>
          <a:prstGeom prst="rect">
            <a:avLst/>
          </a:prstGeom>
        </p:spPr>
        <p:txBody>
          <a:bodyPr/>
          <a:lstStyle/>
          <a:p>
            <a:fld id="{652CC54B-2559-4023-A251-E329659F0BD6}" type="slidenum">
              <a:rPr lang="en-US" smtClean="0"/>
              <a:pPr/>
              <a:t>21</a:t>
            </a:fld>
            <a:endParaRPr lang="en-US" dirty="0"/>
          </a:p>
        </p:txBody>
      </p:sp>
    </p:spTree>
    <p:extLst>
      <p:ext uri="{BB962C8B-B14F-4D97-AF65-F5344CB8AC3E}">
        <p14:creationId xmlns:p14="http://schemas.microsoft.com/office/powerpoint/2010/main" val="199272029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5"/>
          <p:cNvSpPr>
            <a:spLocks noGrp="1" noChangeArrowheads="1"/>
          </p:cNvSpPr>
          <p:nvPr>
            <p:ph type="ctrTitle"/>
          </p:nvPr>
        </p:nvSpPr>
        <p:spPr>
          <a:xfrm>
            <a:off x="1" y="2565400"/>
            <a:ext cx="9144000" cy="863600"/>
          </a:xfrm>
        </p:spPr>
        <p:txBody>
          <a:bodyPr/>
          <a:lstStyle/>
          <a:p>
            <a:pPr indent="0" algn="ctr" eaLnBrk="1" hangingPunct="1"/>
            <a:r>
              <a:rPr lang="en-US" altLang="en-US" sz="3600" i="1" dirty="0" smtClean="0">
                <a:latin typeface="Verdana Bold Italic" charset="0"/>
                <a:ea typeface="Arial" charset="0"/>
                <a:cs typeface="Arial" charset="0"/>
              </a:rPr>
              <a:t>Thank you for your attention:</a:t>
            </a:r>
            <a:br>
              <a:rPr lang="en-US" altLang="en-US" sz="3600" i="1" dirty="0" smtClean="0">
                <a:latin typeface="Verdana Bold Italic" charset="0"/>
                <a:ea typeface="Arial" charset="0"/>
                <a:cs typeface="Arial" charset="0"/>
              </a:rPr>
            </a:br>
            <a:r>
              <a:rPr lang="en-US" altLang="en-US" sz="3600" i="1" dirty="0">
                <a:latin typeface="Verdana Bold Italic" charset="0"/>
                <a:ea typeface="Arial" charset="0"/>
                <a:cs typeface="Arial" charset="0"/>
              </a:rPr>
              <a:t/>
            </a:r>
            <a:br>
              <a:rPr lang="en-US" altLang="en-US" sz="3600" i="1" dirty="0">
                <a:latin typeface="Verdana Bold Italic" charset="0"/>
                <a:ea typeface="Arial" charset="0"/>
                <a:cs typeface="Arial" charset="0"/>
              </a:rPr>
            </a:br>
            <a:r>
              <a:rPr lang="en-US" altLang="en-US" sz="3600" i="1" dirty="0" smtClean="0">
                <a:latin typeface="Verdana Bold Italic" charset="0"/>
                <a:ea typeface="Arial" charset="0"/>
                <a:cs typeface="Arial" charset="0"/>
              </a:rPr>
              <a:t>Questions? </a:t>
            </a:r>
            <a:r>
              <a:rPr lang="en-US" altLang="en-US" sz="3200" dirty="0">
                <a:latin typeface="Arial" charset="0"/>
                <a:ea typeface="Arial" charset="0"/>
                <a:cs typeface="Arial" charset="0"/>
              </a:rPr>
              <a:t/>
            </a:r>
            <a:br>
              <a:rPr lang="en-US" altLang="en-US" sz="3200" dirty="0">
                <a:latin typeface="Arial" charset="0"/>
                <a:ea typeface="Arial" charset="0"/>
                <a:cs typeface="Arial" charset="0"/>
              </a:rPr>
            </a:br>
            <a:r>
              <a:rPr lang="en-US" altLang="en-US" sz="3200" dirty="0">
                <a:latin typeface="Arial" charset="0"/>
                <a:ea typeface="Arial" charset="0"/>
                <a:cs typeface="Arial" charset="0"/>
              </a:rPr>
              <a:t/>
            </a:r>
            <a:br>
              <a:rPr lang="en-US" altLang="en-US" sz="3200" dirty="0">
                <a:latin typeface="Arial" charset="0"/>
                <a:ea typeface="Arial" charset="0"/>
                <a:cs typeface="Arial" charset="0"/>
              </a:rPr>
            </a:br>
            <a:endParaRPr lang="en-GB" altLang="en-US" sz="3200" dirty="0"/>
          </a:p>
        </p:txBody>
      </p:sp>
      <p:sp>
        <p:nvSpPr>
          <p:cNvPr id="2" name="Subtitle 1"/>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5835745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512" y="1268760"/>
            <a:ext cx="8712968" cy="5184576"/>
          </a:xfrm>
          <a:prstGeom prst="rect">
            <a:avLst/>
          </a:prstGeom>
        </p:spPr>
      </p:pic>
    </p:spTree>
    <p:extLst>
      <p:ext uri="{BB962C8B-B14F-4D97-AF65-F5344CB8AC3E}">
        <p14:creationId xmlns:p14="http://schemas.microsoft.com/office/powerpoint/2010/main" val="19810492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F997AD04-F581-484C-A8FD-2BD5718BADEF}" type="slidenum">
              <a:rPr lang="en-GB" altLang="en-US" smtClean="0"/>
              <a:pPr/>
              <a:t>4</a:t>
            </a:fld>
            <a:endParaRPr lang="en-GB" altLang="en-US" dirty="0"/>
          </a:p>
        </p:txBody>
      </p:sp>
      <p:graphicFrame>
        <p:nvGraphicFramePr>
          <p:cNvPr id="4" name="Table 3"/>
          <p:cNvGraphicFramePr>
            <a:graphicFrameLocks noGrp="1"/>
          </p:cNvGraphicFramePr>
          <p:nvPr>
            <p:extLst>
              <p:ext uri="{D42A27DB-BD31-4B8C-83A1-F6EECF244321}">
                <p14:modId xmlns:p14="http://schemas.microsoft.com/office/powerpoint/2010/main" val="1819152758"/>
              </p:ext>
            </p:extLst>
          </p:nvPr>
        </p:nvGraphicFramePr>
        <p:xfrm>
          <a:off x="179512" y="2267388"/>
          <a:ext cx="8964488" cy="4693920"/>
        </p:xfrm>
        <a:graphic>
          <a:graphicData uri="http://schemas.openxmlformats.org/drawingml/2006/table">
            <a:tbl>
              <a:tblPr firstRow="1" firstCol="1" bandRow="1"/>
              <a:tblGrid>
                <a:gridCol w="2520280"/>
                <a:gridCol w="6444208"/>
              </a:tblGrid>
              <a:tr h="1629802">
                <a:tc>
                  <a:txBody>
                    <a:bodyPr/>
                    <a:lstStyle/>
                    <a:p>
                      <a:pPr marL="0" marR="0">
                        <a:lnSpc>
                          <a:spcPct val="107000"/>
                        </a:lnSpc>
                        <a:spcBef>
                          <a:spcPts val="0"/>
                        </a:spcBef>
                        <a:spcAft>
                          <a:spcPts val="600"/>
                        </a:spcAft>
                      </a:pPr>
                      <a:r>
                        <a:rPr lang="en-US" sz="2800" b="1" dirty="0">
                          <a:solidFill>
                            <a:srgbClr val="0F5494"/>
                          </a:solidFill>
                          <a:effectLst/>
                          <a:latin typeface="Calibri" charset="0"/>
                          <a:ea typeface="Times New Roman" charset="0"/>
                          <a:cs typeface="Times New Roman" charset="0"/>
                        </a:rPr>
                        <a:t>A–Assessment Planning</a:t>
                      </a:r>
                      <a:endParaRPr lang="en-US" sz="2800" dirty="0">
                        <a:solidFill>
                          <a:srgbClr val="0F5494"/>
                        </a:solidFill>
                        <a:effectLst/>
                        <a:latin typeface="Calibri" charset="0"/>
                        <a:ea typeface="Calibri" charset="0"/>
                        <a:cs typeface="Times New Roman"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457200" marR="45720" lvl="0" indent="-457200">
                        <a:lnSpc>
                          <a:spcPct val="100000"/>
                        </a:lnSpc>
                        <a:spcBef>
                          <a:spcPts val="0"/>
                        </a:spcBef>
                        <a:spcAft>
                          <a:spcPts val="0"/>
                        </a:spcAft>
                        <a:buFont typeface="+mj-lt"/>
                        <a:buAutoNum type="arabicPeriod"/>
                      </a:pPr>
                      <a:r>
                        <a:rPr lang="en-US" sz="2800" dirty="0">
                          <a:solidFill>
                            <a:srgbClr val="0F5494"/>
                          </a:solidFill>
                          <a:effectLst/>
                          <a:latin typeface="Calibri" charset="0"/>
                          <a:ea typeface="Times New Roman" charset="0"/>
                          <a:cs typeface="Times New Roman" charset="0"/>
                        </a:rPr>
                        <a:t>Dialogue on </a:t>
                      </a:r>
                      <a:r>
                        <a:rPr lang="en-US" sz="2800" dirty="0" smtClean="0">
                          <a:solidFill>
                            <a:srgbClr val="0F5494"/>
                          </a:solidFill>
                          <a:effectLst/>
                          <a:latin typeface="Calibri" charset="0"/>
                          <a:ea typeface="Times New Roman" charset="0"/>
                          <a:cs typeface="Times New Roman" charset="0"/>
                        </a:rPr>
                        <a:t>need for </a:t>
                      </a:r>
                      <a:r>
                        <a:rPr lang="en-US" sz="2800" dirty="0">
                          <a:solidFill>
                            <a:srgbClr val="0F5494"/>
                          </a:solidFill>
                          <a:effectLst/>
                          <a:latin typeface="Calibri" charset="0"/>
                          <a:ea typeface="Times New Roman" charset="0"/>
                          <a:cs typeface="Times New Roman" charset="0"/>
                        </a:rPr>
                        <a:t>PEFA </a:t>
                      </a:r>
                      <a:r>
                        <a:rPr lang="en-US" sz="2800" dirty="0" smtClean="0">
                          <a:solidFill>
                            <a:srgbClr val="0F5494"/>
                          </a:solidFill>
                          <a:effectLst/>
                          <a:latin typeface="Calibri" charset="0"/>
                          <a:ea typeface="Times New Roman" charset="0"/>
                          <a:cs typeface="Times New Roman" charset="0"/>
                        </a:rPr>
                        <a:t>assessment</a:t>
                      </a:r>
                      <a:endParaRPr lang="en-US" sz="2800" dirty="0">
                        <a:solidFill>
                          <a:srgbClr val="0F5494"/>
                        </a:solidFill>
                        <a:effectLst/>
                        <a:latin typeface="Calibri" charset="0"/>
                        <a:ea typeface="Calibri" charset="0"/>
                        <a:cs typeface="Times New Roman" charset="0"/>
                      </a:endParaRPr>
                    </a:p>
                    <a:p>
                      <a:pPr marL="457200" marR="45720" lvl="0" indent="-457200">
                        <a:lnSpc>
                          <a:spcPct val="100000"/>
                        </a:lnSpc>
                        <a:spcBef>
                          <a:spcPts val="0"/>
                        </a:spcBef>
                        <a:spcAft>
                          <a:spcPts val="0"/>
                        </a:spcAft>
                        <a:buFont typeface="+mj-lt"/>
                        <a:buAutoNum type="arabicPeriod"/>
                      </a:pPr>
                      <a:r>
                        <a:rPr lang="en-US" sz="2800" dirty="0">
                          <a:solidFill>
                            <a:srgbClr val="0F5494"/>
                          </a:solidFill>
                          <a:effectLst/>
                          <a:latin typeface="Calibri" charset="0"/>
                          <a:ea typeface="Times New Roman" charset="0"/>
                          <a:cs typeface="Times New Roman" charset="0"/>
                        </a:rPr>
                        <a:t>Develop </a:t>
                      </a:r>
                      <a:r>
                        <a:rPr lang="en-US" sz="2800" dirty="0" smtClean="0">
                          <a:solidFill>
                            <a:srgbClr val="0F5494"/>
                          </a:solidFill>
                          <a:effectLst/>
                          <a:latin typeface="Calibri" charset="0"/>
                          <a:ea typeface="Times New Roman" charset="0"/>
                          <a:cs typeface="Times New Roman" charset="0"/>
                        </a:rPr>
                        <a:t>Concept Note/</a:t>
                      </a:r>
                      <a:r>
                        <a:rPr lang="en-US" sz="2800" dirty="0" err="1" smtClean="0">
                          <a:solidFill>
                            <a:srgbClr val="0F5494"/>
                          </a:solidFill>
                          <a:effectLst/>
                          <a:latin typeface="Calibri" charset="0"/>
                          <a:ea typeface="Times New Roman" charset="0"/>
                          <a:cs typeface="Times New Roman" charset="0"/>
                        </a:rPr>
                        <a:t>ToR</a:t>
                      </a:r>
                      <a:endParaRPr lang="en-US" sz="2800" dirty="0" smtClean="0">
                        <a:solidFill>
                          <a:srgbClr val="0F5494"/>
                        </a:solidFill>
                        <a:effectLst/>
                        <a:latin typeface="Calibri" charset="0"/>
                        <a:ea typeface="Times New Roman" charset="0"/>
                        <a:cs typeface="Times New Roman" charset="0"/>
                      </a:endParaRPr>
                    </a:p>
                    <a:p>
                      <a:pPr marL="457200" marR="45720" lvl="0" indent="-457200">
                        <a:lnSpc>
                          <a:spcPct val="100000"/>
                        </a:lnSpc>
                        <a:spcBef>
                          <a:spcPts val="0"/>
                        </a:spcBef>
                        <a:spcAft>
                          <a:spcPts val="0"/>
                        </a:spcAft>
                        <a:buFont typeface="+mj-lt"/>
                        <a:buAutoNum type="arabicPeriod"/>
                      </a:pPr>
                      <a:r>
                        <a:rPr lang="en-US" sz="2800" dirty="0" smtClean="0">
                          <a:solidFill>
                            <a:srgbClr val="0F5494"/>
                          </a:solidFill>
                          <a:effectLst/>
                          <a:latin typeface="Calibri" charset="0"/>
                          <a:ea typeface="Times New Roman" charset="0"/>
                          <a:cs typeface="Times New Roman" charset="0"/>
                        </a:rPr>
                        <a:t>Prepare </a:t>
                      </a:r>
                      <a:r>
                        <a:rPr lang="en-US" sz="2800" dirty="0">
                          <a:solidFill>
                            <a:srgbClr val="0F5494"/>
                          </a:solidFill>
                          <a:effectLst/>
                          <a:latin typeface="Calibri" charset="0"/>
                          <a:ea typeface="Times New Roman" charset="0"/>
                          <a:cs typeface="Times New Roman" charset="0"/>
                        </a:rPr>
                        <a:t>for </a:t>
                      </a:r>
                      <a:r>
                        <a:rPr lang="en-US" sz="2800" dirty="0" smtClean="0">
                          <a:solidFill>
                            <a:srgbClr val="0F5494"/>
                          </a:solidFill>
                          <a:effectLst/>
                          <a:latin typeface="Calibri" charset="0"/>
                          <a:ea typeface="Times New Roman" charset="0"/>
                          <a:cs typeface="Times New Roman" charset="0"/>
                        </a:rPr>
                        <a:t>assessment</a:t>
                      </a:r>
                      <a:r>
                        <a:rPr lang="en-US" sz="2800" b="1" dirty="0" smtClean="0">
                          <a:solidFill>
                            <a:srgbClr val="0F5494"/>
                          </a:solidFill>
                          <a:effectLst/>
                          <a:latin typeface="Calibri" charset="0"/>
                          <a:ea typeface="Times New Roman" charset="0"/>
                          <a:cs typeface="Times New Roman" charset="0"/>
                        </a:rPr>
                        <a:t> </a:t>
                      </a:r>
                      <a:r>
                        <a:rPr lang="en-US" sz="2800" dirty="0" smtClean="0">
                          <a:solidFill>
                            <a:srgbClr val="0F5494"/>
                          </a:solidFill>
                          <a:effectLst/>
                          <a:latin typeface="Calibri" charset="0"/>
                          <a:ea typeface="Times New Roman" charset="0"/>
                          <a:cs typeface="Times New Roman" charset="0"/>
                        </a:rPr>
                        <a:t>&amp; identify </a:t>
                      </a:r>
                      <a:r>
                        <a:rPr lang="en-US" sz="2800" dirty="0">
                          <a:solidFill>
                            <a:srgbClr val="0F5494"/>
                          </a:solidFill>
                          <a:effectLst/>
                          <a:latin typeface="Calibri" charset="0"/>
                          <a:ea typeface="Times New Roman" charset="0"/>
                          <a:cs typeface="Times New Roman" charset="0"/>
                        </a:rPr>
                        <a:t>what is needed to achieve </a:t>
                      </a:r>
                      <a:r>
                        <a:rPr lang="en-US" sz="2800" dirty="0" smtClean="0">
                          <a:solidFill>
                            <a:srgbClr val="0F5494"/>
                          </a:solidFill>
                          <a:effectLst/>
                          <a:latin typeface="Calibri" charset="0"/>
                          <a:ea typeface="Times New Roman" charset="0"/>
                          <a:cs typeface="Times New Roman" charset="0"/>
                        </a:rPr>
                        <a:t>objectives </a:t>
                      </a:r>
                      <a:endParaRPr lang="en-US" sz="2800" dirty="0">
                        <a:solidFill>
                          <a:srgbClr val="0F5494"/>
                        </a:solidFill>
                        <a:effectLst/>
                        <a:latin typeface="Calibri" charset="0"/>
                        <a:ea typeface="Calibri" charset="0"/>
                        <a:cs typeface="Times New Roman"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813324">
                <a:tc>
                  <a:txBody>
                    <a:bodyPr/>
                    <a:lstStyle/>
                    <a:p>
                      <a:pPr marL="0" marR="0">
                        <a:lnSpc>
                          <a:spcPct val="107000"/>
                        </a:lnSpc>
                        <a:spcBef>
                          <a:spcPts val="0"/>
                        </a:spcBef>
                        <a:spcAft>
                          <a:spcPts val="600"/>
                        </a:spcAft>
                      </a:pPr>
                      <a:r>
                        <a:rPr lang="en-US" sz="2800" b="1" dirty="0" smtClean="0">
                          <a:solidFill>
                            <a:srgbClr val="0F5494"/>
                          </a:solidFill>
                          <a:effectLst/>
                          <a:latin typeface="Calibri" charset="0"/>
                          <a:ea typeface="Times New Roman" charset="0"/>
                          <a:cs typeface="Times New Roman" charset="0"/>
                        </a:rPr>
                        <a:t>B–Fieldwork</a:t>
                      </a:r>
                      <a:r>
                        <a:rPr lang="en-US" sz="2800" dirty="0" smtClean="0">
                          <a:solidFill>
                            <a:srgbClr val="0F5494"/>
                          </a:solidFill>
                          <a:effectLst/>
                          <a:latin typeface="Calibri" charset="0"/>
                          <a:ea typeface="Times New Roman" charset="0"/>
                          <a:cs typeface="Times New Roman" charset="0"/>
                        </a:rPr>
                        <a:t> </a:t>
                      </a:r>
                      <a:endParaRPr lang="en-US" sz="2800" dirty="0">
                        <a:solidFill>
                          <a:srgbClr val="0F5494"/>
                        </a:solidFill>
                        <a:effectLst/>
                        <a:latin typeface="Calibri" charset="0"/>
                        <a:ea typeface="Calibri" charset="0"/>
                        <a:cs typeface="Times New Roman"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457200" marR="45720" lvl="0" indent="-457200">
                        <a:lnSpc>
                          <a:spcPct val="100000"/>
                        </a:lnSpc>
                        <a:spcBef>
                          <a:spcPts val="0"/>
                        </a:spcBef>
                        <a:spcAft>
                          <a:spcPts val="0"/>
                        </a:spcAft>
                        <a:buFont typeface="+mj-lt"/>
                        <a:buAutoNum type="arabicPeriod" startAt="4"/>
                      </a:pPr>
                      <a:r>
                        <a:rPr lang="en-US" sz="2800" dirty="0">
                          <a:solidFill>
                            <a:srgbClr val="0F5494"/>
                          </a:solidFill>
                          <a:effectLst/>
                          <a:latin typeface="Calibri" charset="0"/>
                          <a:ea typeface="Times New Roman" charset="0"/>
                          <a:cs typeface="Times New Roman" charset="0"/>
                        </a:rPr>
                        <a:t>Launch </a:t>
                      </a:r>
                      <a:r>
                        <a:rPr lang="en-US" sz="2800" dirty="0" smtClean="0">
                          <a:solidFill>
                            <a:srgbClr val="0F5494"/>
                          </a:solidFill>
                          <a:effectLst/>
                          <a:latin typeface="Calibri" charset="0"/>
                          <a:ea typeface="Times New Roman" charset="0"/>
                          <a:cs typeface="Times New Roman" charset="0"/>
                        </a:rPr>
                        <a:t>introductory training </a:t>
                      </a:r>
                      <a:endParaRPr lang="en-US" sz="2800" dirty="0">
                        <a:solidFill>
                          <a:srgbClr val="0F5494"/>
                        </a:solidFill>
                        <a:effectLst/>
                        <a:latin typeface="Calibri" charset="0"/>
                        <a:ea typeface="Calibri" charset="0"/>
                        <a:cs typeface="Times New Roman" charset="0"/>
                      </a:endParaRPr>
                    </a:p>
                    <a:p>
                      <a:pPr marL="457200" marR="45720" lvl="0" indent="-457200">
                        <a:lnSpc>
                          <a:spcPct val="100000"/>
                        </a:lnSpc>
                        <a:spcBef>
                          <a:spcPts val="0"/>
                        </a:spcBef>
                        <a:spcAft>
                          <a:spcPts val="0"/>
                        </a:spcAft>
                        <a:buFont typeface="+mj-lt"/>
                        <a:buAutoNum type="arabicPeriod" startAt="4"/>
                      </a:pPr>
                      <a:r>
                        <a:rPr lang="en-US" sz="2800" dirty="0">
                          <a:solidFill>
                            <a:srgbClr val="0F5494"/>
                          </a:solidFill>
                          <a:effectLst/>
                          <a:latin typeface="Calibri" charset="0"/>
                          <a:ea typeface="Times New Roman" charset="0"/>
                          <a:cs typeface="Times New Roman" charset="0"/>
                        </a:rPr>
                        <a:t>Data </a:t>
                      </a:r>
                      <a:r>
                        <a:rPr lang="en-US" sz="2800" dirty="0" smtClean="0">
                          <a:solidFill>
                            <a:srgbClr val="0F5494"/>
                          </a:solidFill>
                          <a:effectLst/>
                          <a:latin typeface="Calibri" charset="0"/>
                          <a:ea typeface="Times New Roman" charset="0"/>
                          <a:cs typeface="Times New Roman" charset="0"/>
                        </a:rPr>
                        <a:t>collection/fieldwork</a:t>
                      </a:r>
                      <a:endParaRPr lang="en-US" sz="2800" dirty="0">
                        <a:solidFill>
                          <a:srgbClr val="0F5494"/>
                        </a:solidFill>
                        <a:effectLst/>
                        <a:latin typeface="Calibri" charset="0"/>
                        <a:ea typeface="Calibri" charset="0"/>
                        <a:cs typeface="Times New Roman"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813324">
                <a:tc>
                  <a:txBody>
                    <a:bodyPr/>
                    <a:lstStyle/>
                    <a:p>
                      <a:pPr marL="0" marR="0">
                        <a:lnSpc>
                          <a:spcPct val="107000"/>
                        </a:lnSpc>
                        <a:spcBef>
                          <a:spcPts val="0"/>
                        </a:spcBef>
                        <a:spcAft>
                          <a:spcPts val="600"/>
                        </a:spcAft>
                      </a:pPr>
                      <a:r>
                        <a:rPr lang="en-US" sz="2800" b="1" dirty="0" smtClean="0">
                          <a:solidFill>
                            <a:srgbClr val="0F5494"/>
                          </a:solidFill>
                          <a:effectLst/>
                          <a:latin typeface="Calibri" charset="0"/>
                          <a:ea typeface="Times New Roman" charset="0"/>
                          <a:cs typeface="Times New Roman" charset="0"/>
                        </a:rPr>
                        <a:t>C–Reporting</a:t>
                      </a:r>
                      <a:endParaRPr lang="en-US" sz="2800" dirty="0">
                        <a:solidFill>
                          <a:srgbClr val="0F5494"/>
                        </a:solidFill>
                        <a:effectLst/>
                        <a:latin typeface="Calibri" charset="0"/>
                        <a:ea typeface="Calibri" charset="0"/>
                        <a:cs typeface="Times New Roman"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457200" marR="45720" lvl="0" indent="-457200">
                        <a:lnSpc>
                          <a:spcPct val="100000"/>
                        </a:lnSpc>
                        <a:spcBef>
                          <a:spcPts val="0"/>
                        </a:spcBef>
                        <a:spcAft>
                          <a:spcPts val="0"/>
                        </a:spcAft>
                        <a:buFont typeface="+mj-lt"/>
                        <a:buAutoNum type="arabicPeriod" startAt="6"/>
                      </a:pPr>
                      <a:r>
                        <a:rPr lang="en-US" sz="2800" dirty="0">
                          <a:solidFill>
                            <a:srgbClr val="0F5494"/>
                          </a:solidFill>
                          <a:effectLst/>
                          <a:latin typeface="Calibri" charset="0"/>
                          <a:ea typeface="Times New Roman" charset="0"/>
                          <a:cs typeface="Times New Roman" charset="0"/>
                        </a:rPr>
                        <a:t>Data </a:t>
                      </a:r>
                      <a:r>
                        <a:rPr lang="en-US" sz="2800" dirty="0" smtClean="0">
                          <a:solidFill>
                            <a:srgbClr val="0F5494"/>
                          </a:solidFill>
                          <a:effectLst/>
                          <a:latin typeface="Calibri" charset="0"/>
                          <a:ea typeface="Times New Roman" charset="0"/>
                          <a:cs typeface="Times New Roman" charset="0"/>
                        </a:rPr>
                        <a:t>analysis </a:t>
                      </a:r>
                      <a:endParaRPr lang="en-US" sz="2800" dirty="0">
                        <a:solidFill>
                          <a:srgbClr val="0F5494"/>
                        </a:solidFill>
                        <a:effectLst/>
                        <a:latin typeface="Calibri" charset="0"/>
                        <a:ea typeface="Calibri" charset="0"/>
                        <a:cs typeface="Times New Roman" charset="0"/>
                      </a:endParaRPr>
                    </a:p>
                    <a:p>
                      <a:pPr marL="457200" marR="45720" lvl="0" indent="-457200">
                        <a:lnSpc>
                          <a:spcPct val="100000"/>
                        </a:lnSpc>
                        <a:spcBef>
                          <a:spcPts val="0"/>
                        </a:spcBef>
                        <a:spcAft>
                          <a:spcPts val="0"/>
                        </a:spcAft>
                        <a:buFont typeface="+mj-lt"/>
                        <a:buAutoNum type="arabicPeriod" startAt="6"/>
                      </a:pPr>
                      <a:r>
                        <a:rPr lang="en-US" sz="2800" dirty="0">
                          <a:solidFill>
                            <a:srgbClr val="0F5494"/>
                          </a:solidFill>
                          <a:effectLst/>
                          <a:latin typeface="Calibri" charset="0"/>
                          <a:ea typeface="Times New Roman" charset="0"/>
                          <a:cs typeface="Times New Roman" charset="0"/>
                        </a:rPr>
                        <a:t>Draft assessment report preparation</a:t>
                      </a:r>
                      <a:endParaRPr lang="en-US" sz="2800" dirty="0">
                        <a:solidFill>
                          <a:srgbClr val="0F5494"/>
                        </a:solidFill>
                        <a:effectLst/>
                        <a:latin typeface="Calibri" charset="0"/>
                        <a:ea typeface="Calibri" charset="0"/>
                        <a:cs typeface="Times New Roman"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1217528">
                <a:tc>
                  <a:txBody>
                    <a:bodyPr/>
                    <a:lstStyle/>
                    <a:p>
                      <a:pPr marL="0" marR="0">
                        <a:lnSpc>
                          <a:spcPct val="107000"/>
                        </a:lnSpc>
                        <a:spcBef>
                          <a:spcPts val="0"/>
                        </a:spcBef>
                        <a:spcAft>
                          <a:spcPts val="600"/>
                        </a:spcAft>
                      </a:pPr>
                      <a:r>
                        <a:rPr lang="en-US" sz="2800" b="1" dirty="0">
                          <a:solidFill>
                            <a:srgbClr val="0F5494"/>
                          </a:solidFill>
                          <a:effectLst/>
                          <a:latin typeface="Calibri" charset="0"/>
                          <a:ea typeface="Times New Roman" charset="0"/>
                          <a:cs typeface="Times New Roman" charset="0"/>
                        </a:rPr>
                        <a:t>D–PFM Reform Action</a:t>
                      </a:r>
                      <a:endParaRPr lang="en-US" sz="2800" dirty="0">
                        <a:solidFill>
                          <a:srgbClr val="0F5494"/>
                        </a:solidFill>
                        <a:effectLst/>
                        <a:latin typeface="Calibri" charset="0"/>
                        <a:ea typeface="Calibri" charset="0"/>
                        <a:cs typeface="Times New Roman"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457200" marR="45720" lvl="0" indent="-457200">
                        <a:lnSpc>
                          <a:spcPct val="100000"/>
                        </a:lnSpc>
                        <a:spcBef>
                          <a:spcPts val="0"/>
                        </a:spcBef>
                        <a:spcAft>
                          <a:spcPts val="0"/>
                        </a:spcAft>
                        <a:buFont typeface="+mj-lt"/>
                        <a:buAutoNum type="arabicPeriod" startAt="8"/>
                      </a:pPr>
                      <a:r>
                        <a:rPr lang="en-US" sz="2800" dirty="0">
                          <a:solidFill>
                            <a:srgbClr val="0F5494"/>
                          </a:solidFill>
                          <a:effectLst/>
                          <a:latin typeface="Calibri" charset="0"/>
                          <a:ea typeface="Times New Roman" charset="0"/>
                          <a:cs typeface="Times New Roman" charset="0"/>
                        </a:rPr>
                        <a:t>Final report </a:t>
                      </a:r>
                      <a:r>
                        <a:rPr lang="en-US" sz="2800" dirty="0" smtClean="0">
                          <a:solidFill>
                            <a:srgbClr val="0F5494"/>
                          </a:solidFill>
                          <a:effectLst/>
                          <a:latin typeface="Calibri" charset="0"/>
                          <a:ea typeface="Times New Roman" charset="0"/>
                          <a:cs typeface="Times New Roman" charset="0"/>
                        </a:rPr>
                        <a:t>&amp;</a:t>
                      </a:r>
                      <a:r>
                        <a:rPr lang="en-US" sz="2800" baseline="0" dirty="0" smtClean="0">
                          <a:solidFill>
                            <a:srgbClr val="0F5494"/>
                          </a:solidFill>
                          <a:effectLst/>
                          <a:latin typeface="Calibri" charset="0"/>
                          <a:ea typeface="Times New Roman" charset="0"/>
                          <a:cs typeface="Times New Roman" charset="0"/>
                        </a:rPr>
                        <a:t> </a:t>
                      </a:r>
                      <a:r>
                        <a:rPr lang="en-US" sz="2800" dirty="0" smtClean="0">
                          <a:solidFill>
                            <a:srgbClr val="0F5494"/>
                          </a:solidFill>
                          <a:effectLst/>
                          <a:latin typeface="Calibri" charset="0"/>
                          <a:ea typeface="Times New Roman" charset="0"/>
                          <a:cs typeface="Times New Roman" charset="0"/>
                        </a:rPr>
                        <a:t>publication</a:t>
                      </a:r>
                      <a:endParaRPr lang="en-US" sz="2800" dirty="0">
                        <a:solidFill>
                          <a:srgbClr val="0F5494"/>
                        </a:solidFill>
                        <a:effectLst/>
                        <a:latin typeface="Calibri" charset="0"/>
                        <a:ea typeface="Calibri" charset="0"/>
                        <a:cs typeface="Times New Roman" charset="0"/>
                      </a:endParaRPr>
                    </a:p>
                    <a:p>
                      <a:pPr marL="457200" marR="45720" lvl="0" indent="-457200">
                        <a:lnSpc>
                          <a:spcPct val="100000"/>
                        </a:lnSpc>
                        <a:spcBef>
                          <a:spcPts val="0"/>
                        </a:spcBef>
                        <a:spcAft>
                          <a:spcPts val="0"/>
                        </a:spcAft>
                        <a:buFont typeface="+mj-lt"/>
                        <a:buAutoNum type="arabicPeriod" startAt="8"/>
                      </a:pPr>
                      <a:r>
                        <a:rPr lang="en-US" sz="2800" dirty="0">
                          <a:solidFill>
                            <a:srgbClr val="0F5494"/>
                          </a:solidFill>
                          <a:effectLst/>
                          <a:latin typeface="Calibri" charset="0"/>
                          <a:ea typeface="Times New Roman" charset="0"/>
                          <a:cs typeface="Times New Roman" charset="0"/>
                        </a:rPr>
                        <a:t>Reform </a:t>
                      </a:r>
                      <a:r>
                        <a:rPr lang="en-US" sz="2800" dirty="0" smtClean="0">
                          <a:solidFill>
                            <a:srgbClr val="0F5494"/>
                          </a:solidFill>
                          <a:effectLst/>
                          <a:latin typeface="Calibri" charset="0"/>
                          <a:ea typeface="Times New Roman" charset="0"/>
                          <a:cs typeface="Times New Roman" charset="0"/>
                        </a:rPr>
                        <a:t>dialogue</a:t>
                      </a:r>
                      <a:endParaRPr lang="en-US" sz="2800" dirty="0" smtClean="0">
                        <a:solidFill>
                          <a:srgbClr val="0F5494"/>
                        </a:solidFill>
                        <a:effectLst/>
                        <a:latin typeface="Calibri" charset="0"/>
                        <a:ea typeface="Calibri" charset="0"/>
                        <a:cs typeface="Times New Roman" charset="0"/>
                      </a:endParaRPr>
                    </a:p>
                    <a:p>
                      <a:pPr marL="457200" marR="45720" lvl="0" indent="-457200">
                        <a:lnSpc>
                          <a:spcPct val="100000"/>
                        </a:lnSpc>
                        <a:spcBef>
                          <a:spcPts val="0"/>
                        </a:spcBef>
                        <a:spcAft>
                          <a:spcPts val="0"/>
                        </a:spcAft>
                        <a:buFont typeface="+mj-lt"/>
                        <a:buAutoNum type="arabicPeriod" startAt="8"/>
                      </a:pPr>
                      <a:r>
                        <a:rPr lang="en-US" sz="2800" dirty="0" smtClean="0">
                          <a:solidFill>
                            <a:srgbClr val="0F5494"/>
                          </a:solidFill>
                          <a:effectLst/>
                          <a:latin typeface="Calibri" charset="0"/>
                          <a:ea typeface="Times New Roman" charset="0"/>
                          <a:cs typeface="Times New Roman" charset="0"/>
                        </a:rPr>
                        <a:t>Monitoring &amp; follow-up</a:t>
                      </a:r>
                      <a:endParaRPr lang="en-US" sz="2800" dirty="0">
                        <a:solidFill>
                          <a:srgbClr val="0F5494"/>
                        </a:solidFill>
                        <a:effectLst/>
                        <a:latin typeface="Calibri" charset="0"/>
                        <a:ea typeface="Calibri" charset="0"/>
                        <a:cs typeface="Times New Roman"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
        <p:nvSpPr>
          <p:cNvPr id="7" name="TextBox 6"/>
          <p:cNvSpPr txBox="1"/>
          <p:nvPr/>
        </p:nvSpPr>
        <p:spPr>
          <a:xfrm>
            <a:off x="0" y="1190171"/>
            <a:ext cx="9144000" cy="1077218"/>
          </a:xfrm>
          <a:prstGeom prst="rect">
            <a:avLst/>
          </a:prstGeom>
          <a:noFill/>
        </p:spPr>
        <p:txBody>
          <a:bodyPr wrap="square" rtlCol="0">
            <a:spAutoFit/>
          </a:bodyPr>
          <a:lstStyle/>
          <a:p>
            <a:pPr lvl="0" algn="ctr" eaLnBrk="0" hangingPunct="0"/>
            <a:r>
              <a:rPr lang="en-US" altLang="en-US" sz="3200" b="1" dirty="0">
                <a:solidFill>
                  <a:srgbClr val="C00000"/>
                </a:solidFill>
              </a:rPr>
              <a:t>10 steps for planning, implementing &amp; using PEFA</a:t>
            </a:r>
          </a:p>
        </p:txBody>
      </p:sp>
    </p:spTree>
    <p:extLst>
      <p:ext uri="{BB962C8B-B14F-4D97-AF65-F5344CB8AC3E}">
        <p14:creationId xmlns:p14="http://schemas.microsoft.com/office/powerpoint/2010/main" val="18092397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1052736"/>
            <a:ext cx="8643998" cy="720080"/>
          </a:xfrm>
        </p:spPr>
        <p:txBody>
          <a:bodyPr>
            <a:noAutofit/>
          </a:bodyPr>
          <a:lstStyle/>
          <a:p>
            <a:pPr lvl="1" algn="ctr"/>
            <a:r>
              <a:rPr lang="en-US" sz="3200" dirty="0" smtClean="0">
                <a:solidFill>
                  <a:srgbClr val="D00000"/>
                </a:solidFill>
                <a:latin typeface="+mj-lt"/>
                <a:ea typeface="+mj-ea"/>
                <a:cs typeface="+mj-cs"/>
              </a:rPr>
              <a:t>Checklist for assessment CN/</a:t>
            </a:r>
            <a:r>
              <a:rPr lang="en-US" sz="3200" dirty="0" err="1" smtClean="0">
                <a:solidFill>
                  <a:srgbClr val="D00000"/>
                </a:solidFill>
                <a:latin typeface="+mj-lt"/>
                <a:ea typeface="+mj-ea"/>
                <a:cs typeface="+mj-cs"/>
              </a:rPr>
              <a:t>ToR</a:t>
            </a:r>
            <a:r>
              <a:rPr lang="en-US" sz="3200" dirty="0" smtClean="0">
                <a:solidFill>
                  <a:srgbClr val="D00000"/>
                </a:solidFill>
                <a:latin typeface="+mj-lt"/>
                <a:ea typeface="+mj-ea"/>
                <a:cs typeface="+mj-cs"/>
              </a:rPr>
              <a:t>*</a:t>
            </a:r>
          </a:p>
        </p:txBody>
      </p:sp>
      <p:sp>
        <p:nvSpPr>
          <p:cNvPr id="3" name="Content Placeholder 2"/>
          <p:cNvSpPr>
            <a:spLocks noGrp="1"/>
          </p:cNvSpPr>
          <p:nvPr>
            <p:ph idx="1"/>
          </p:nvPr>
        </p:nvSpPr>
        <p:spPr>
          <a:xfrm>
            <a:off x="468312" y="1700808"/>
            <a:ext cx="8532844" cy="4896544"/>
          </a:xfrm>
        </p:spPr>
        <p:txBody>
          <a:bodyPr>
            <a:normAutofit fontScale="25000" lnSpcReduction="20000"/>
          </a:bodyPr>
          <a:lstStyle/>
          <a:p>
            <a:pPr lvl="0">
              <a:lnSpc>
                <a:spcPct val="120000"/>
              </a:lnSpc>
              <a:spcBef>
                <a:spcPts val="600"/>
              </a:spcBef>
              <a:buClrTx/>
              <a:buSzPct val="100000"/>
              <a:buFont typeface="Arial" pitchFamily="34" charset="0"/>
              <a:buChar char="•"/>
            </a:pPr>
            <a:r>
              <a:rPr lang="en-US" sz="12800" b="0" i="0" dirty="0" smtClean="0">
                <a:latin typeface="Calibri" pitchFamily="34" charset="0"/>
              </a:rPr>
              <a:t>Background &amp; context</a:t>
            </a:r>
          </a:p>
          <a:p>
            <a:pPr lvl="0">
              <a:lnSpc>
                <a:spcPct val="120000"/>
              </a:lnSpc>
              <a:spcBef>
                <a:spcPts val="600"/>
              </a:spcBef>
              <a:buClrTx/>
              <a:buSzPct val="100000"/>
              <a:buFont typeface="Arial" pitchFamily="34" charset="0"/>
              <a:buChar char="•"/>
            </a:pPr>
            <a:r>
              <a:rPr lang="en-US" sz="12800" b="0" i="0" dirty="0" smtClean="0">
                <a:latin typeface="Calibri" pitchFamily="34" charset="0"/>
              </a:rPr>
              <a:t>Purpose of the assessment</a:t>
            </a:r>
          </a:p>
          <a:p>
            <a:pPr lvl="0">
              <a:lnSpc>
                <a:spcPct val="120000"/>
              </a:lnSpc>
              <a:spcBef>
                <a:spcPts val="600"/>
              </a:spcBef>
              <a:buClrTx/>
              <a:buSzPct val="100000"/>
              <a:buFont typeface="Arial" pitchFamily="34" charset="0"/>
              <a:buChar char="•"/>
            </a:pPr>
            <a:r>
              <a:rPr lang="en-US" sz="12800" b="0" i="0" dirty="0" smtClean="0">
                <a:latin typeface="Calibri" pitchFamily="34" charset="0"/>
              </a:rPr>
              <a:t>Involvement of stakeholders in assessment</a:t>
            </a:r>
          </a:p>
          <a:p>
            <a:pPr>
              <a:lnSpc>
                <a:spcPct val="120000"/>
              </a:lnSpc>
              <a:spcBef>
                <a:spcPts val="600"/>
              </a:spcBef>
              <a:buClrTx/>
              <a:buSzPct val="100000"/>
              <a:buFont typeface="Arial" pitchFamily="34" charset="0"/>
              <a:buChar char="•"/>
            </a:pPr>
            <a:r>
              <a:rPr lang="en-US" sz="12800" b="0" i="0" dirty="0" smtClean="0">
                <a:latin typeface="Calibri" pitchFamily="34" charset="0"/>
              </a:rPr>
              <a:t>Methodology for undertaking assessment</a:t>
            </a:r>
          </a:p>
          <a:p>
            <a:pPr eaLnBrk="0" hangingPunct="0">
              <a:lnSpc>
                <a:spcPct val="120000"/>
              </a:lnSpc>
              <a:spcBef>
                <a:spcPts val="600"/>
              </a:spcBef>
              <a:buClrTx/>
              <a:buSzPct val="100000"/>
              <a:buFont typeface="Arial" pitchFamily="34" charset="0"/>
              <a:buChar char="•"/>
            </a:pPr>
            <a:r>
              <a:rPr lang="en-US" sz="12800" b="0" i="0" dirty="0" smtClean="0">
                <a:latin typeface="Calibri" pitchFamily="34" charset="0"/>
              </a:rPr>
              <a:t>Reporting </a:t>
            </a:r>
          </a:p>
          <a:p>
            <a:pPr eaLnBrk="0" hangingPunct="0">
              <a:lnSpc>
                <a:spcPct val="120000"/>
              </a:lnSpc>
              <a:spcBef>
                <a:spcPts val="600"/>
              </a:spcBef>
              <a:buClrTx/>
              <a:buSzPct val="100000"/>
              <a:buFont typeface="Arial" pitchFamily="34" charset="0"/>
              <a:buChar char="•"/>
            </a:pPr>
            <a:r>
              <a:rPr lang="en-US" sz="12800" b="0" i="0" dirty="0" smtClean="0">
                <a:latin typeface="Calibri" pitchFamily="34" charset="0"/>
              </a:rPr>
              <a:t>Consultation &amp; follow up</a:t>
            </a:r>
          </a:p>
          <a:p>
            <a:pPr eaLnBrk="0" hangingPunct="0">
              <a:lnSpc>
                <a:spcPct val="120000"/>
              </a:lnSpc>
              <a:spcBef>
                <a:spcPts val="600"/>
              </a:spcBef>
              <a:buClrTx/>
              <a:buSzPct val="100000"/>
              <a:buFont typeface="Arial" pitchFamily="34" charset="0"/>
              <a:buChar char="•"/>
            </a:pPr>
            <a:r>
              <a:rPr lang="en-US" sz="12800" b="0" i="0" dirty="0" smtClean="0">
                <a:latin typeface="Calibri" pitchFamily="34" charset="0"/>
              </a:rPr>
              <a:t>Implementation schedule &amp; deliverables </a:t>
            </a:r>
          </a:p>
          <a:p>
            <a:pPr eaLnBrk="0" hangingPunct="0">
              <a:lnSpc>
                <a:spcPct val="120000"/>
              </a:lnSpc>
              <a:spcBef>
                <a:spcPts val="600"/>
              </a:spcBef>
              <a:buClrTx/>
              <a:buSzPct val="100000"/>
              <a:buFont typeface="Arial" pitchFamily="34" charset="0"/>
              <a:buChar char="•"/>
            </a:pPr>
            <a:r>
              <a:rPr lang="en-US" sz="12800" b="0" i="0" dirty="0" smtClean="0">
                <a:latin typeface="Calibri" pitchFamily="34" charset="0"/>
              </a:rPr>
              <a:t>Team composition &amp; Inputs</a:t>
            </a:r>
          </a:p>
          <a:p>
            <a:pPr marL="0" indent="0" eaLnBrk="0" hangingPunct="0">
              <a:lnSpc>
                <a:spcPct val="120000"/>
              </a:lnSpc>
              <a:spcBef>
                <a:spcPts val="600"/>
              </a:spcBef>
              <a:buClrTx/>
              <a:buSzPct val="100000"/>
              <a:buNone/>
            </a:pPr>
            <a:r>
              <a:rPr lang="en-US" sz="12800" i="0" dirty="0" smtClean="0">
                <a:solidFill>
                  <a:srgbClr val="FF0000"/>
                </a:solidFill>
                <a:latin typeface="Calibri" pitchFamily="34" charset="0"/>
              </a:rPr>
              <a:t>*</a:t>
            </a:r>
            <a:r>
              <a:rPr lang="en-US" sz="12800" i="0" dirty="0" smtClean="0">
                <a:latin typeface="Calibri" pitchFamily="34" charset="0"/>
              </a:rPr>
              <a:t> N.B. Guidance from Secretariat, on website</a:t>
            </a:r>
            <a:endParaRPr lang="en-US" sz="12800" b="0" i="0" dirty="0" smtClean="0">
              <a:latin typeface="Calibri" pitchFamily="34" charset="0"/>
            </a:endParaRPr>
          </a:p>
          <a:p>
            <a:pPr lvl="0" eaLnBrk="0" hangingPunct="0"/>
            <a:endParaRPr lang="en-US" sz="1200" dirty="0" smtClean="0">
              <a:latin typeface="Arial" pitchFamily="34" charset="0"/>
              <a:cs typeface="Arial" pitchFamily="34" charset="0"/>
            </a:endParaRPr>
          </a:p>
          <a:p>
            <a:pPr lvl="0"/>
            <a:endParaRPr lang="en-US" sz="1800" dirty="0" smtClean="0">
              <a:latin typeface="Arial" pitchFamily="34" charset="0"/>
              <a:cs typeface="Arial" pitchFamily="34" charset="0"/>
            </a:endParaRPr>
          </a:p>
          <a:p>
            <a:endParaRPr lang="en-US" dirty="0"/>
          </a:p>
        </p:txBody>
      </p:sp>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fld id="{758ED7F8-3A5F-446A-9742-D2A282342B7A}" type="slidenum">
              <a:rPr lang="en-US" smtClean="0"/>
              <a:pPr/>
              <a:t>5</a:t>
            </a:fld>
            <a:endParaRPr lang="en-US"/>
          </a:p>
        </p:txBody>
      </p:sp>
    </p:spTree>
    <p:extLst>
      <p:ext uri="{BB962C8B-B14F-4D97-AF65-F5344CB8AC3E}">
        <p14:creationId xmlns:p14="http://schemas.microsoft.com/office/powerpoint/2010/main" val="1274874078"/>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052736"/>
            <a:ext cx="9144000" cy="648072"/>
          </a:xfrm>
        </p:spPr>
        <p:txBody>
          <a:bodyPr>
            <a:noAutofit/>
          </a:bodyPr>
          <a:lstStyle/>
          <a:p>
            <a:pPr lvl="1" algn="ctr"/>
            <a:r>
              <a:rPr lang="en-US" sz="3200" b="1" dirty="0" smtClean="0">
                <a:solidFill>
                  <a:srgbClr val="D00000"/>
                </a:solidFill>
                <a:latin typeface="+mj-lt"/>
                <a:ea typeface="+mj-ea"/>
                <a:cs typeface="+mj-cs"/>
              </a:rPr>
              <a:t>Stakeholders</a:t>
            </a:r>
            <a:endParaRPr lang="en-US" sz="3200" b="1" dirty="0">
              <a:solidFill>
                <a:srgbClr val="D00000"/>
              </a:solidFill>
              <a:latin typeface="+mj-lt"/>
              <a:ea typeface="+mj-ea"/>
              <a:cs typeface="+mj-cs"/>
            </a:endParaRPr>
          </a:p>
        </p:txBody>
      </p:sp>
      <p:sp>
        <p:nvSpPr>
          <p:cNvPr id="3" name="Content Placeholder 2"/>
          <p:cNvSpPr>
            <a:spLocks noGrp="1"/>
          </p:cNvSpPr>
          <p:nvPr>
            <p:ph idx="1"/>
          </p:nvPr>
        </p:nvSpPr>
        <p:spPr>
          <a:xfrm>
            <a:off x="251520" y="1628800"/>
            <a:ext cx="8640960" cy="5040560"/>
          </a:xfrm>
        </p:spPr>
        <p:txBody>
          <a:bodyPr>
            <a:noAutofit/>
          </a:bodyPr>
          <a:lstStyle/>
          <a:p>
            <a:pPr marL="0" indent="0">
              <a:lnSpc>
                <a:spcPct val="90000"/>
              </a:lnSpc>
              <a:spcBef>
                <a:spcPts val="600"/>
              </a:spcBef>
              <a:buClrTx/>
              <a:buSzPct val="100000"/>
              <a:buNone/>
            </a:pPr>
            <a:r>
              <a:rPr lang="en-US" sz="2700" b="1" i="0" dirty="0" smtClean="0">
                <a:latin typeface="Calibri" pitchFamily="34" charset="0"/>
              </a:rPr>
              <a:t>Government: </a:t>
            </a:r>
            <a:r>
              <a:rPr lang="en-US" sz="2700" i="0" dirty="0" smtClean="0">
                <a:latin typeface="Calibri" pitchFamily="34" charset="0"/>
              </a:rPr>
              <a:t>Determined </a:t>
            </a:r>
            <a:r>
              <a:rPr lang="en-US" sz="2700" i="0" dirty="0">
                <a:latin typeface="Calibri" pitchFamily="34" charset="0"/>
              </a:rPr>
              <a:t>by interest &amp; </a:t>
            </a:r>
            <a:r>
              <a:rPr lang="en-US" sz="2700" i="0" dirty="0" smtClean="0">
                <a:latin typeface="Calibri" pitchFamily="34" charset="0"/>
              </a:rPr>
              <a:t>capacity (&amp; expectations: </a:t>
            </a:r>
            <a:r>
              <a:rPr lang="en-US" sz="2700" i="0" dirty="0">
                <a:latin typeface="Calibri" pitchFamily="34" charset="0"/>
              </a:rPr>
              <a:t>comparisons with </a:t>
            </a:r>
            <a:r>
              <a:rPr lang="en-US" sz="2700" i="0" dirty="0" err="1">
                <a:latin typeface="Calibri" pitchFamily="34" charset="0"/>
              </a:rPr>
              <a:t>neighbours</a:t>
            </a:r>
            <a:r>
              <a:rPr lang="en-US" sz="2700" i="0" dirty="0">
                <a:latin typeface="Calibri" pitchFamily="34" charset="0"/>
              </a:rPr>
              <a:t>?) </a:t>
            </a:r>
            <a:endParaRPr lang="en-US" sz="2700" b="1" i="0" dirty="0" smtClean="0">
              <a:latin typeface="Calibri" pitchFamily="34" charset="0"/>
            </a:endParaRPr>
          </a:p>
          <a:p>
            <a:pPr>
              <a:spcBef>
                <a:spcPts val="0"/>
              </a:spcBef>
              <a:buClrTx/>
              <a:buSzPct val="90000"/>
              <a:buFont typeface="Arial" pitchFamily="34" charset="0"/>
              <a:buChar char="•"/>
            </a:pPr>
            <a:r>
              <a:rPr lang="en-US" sz="2700" i="0" dirty="0" smtClean="0">
                <a:latin typeface="Calibri" pitchFamily="34" charset="0"/>
              </a:rPr>
              <a:t>Self-assessment (with external </a:t>
            </a:r>
            <a:r>
              <a:rPr lang="en-US" sz="2700" i="0" dirty="0" err="1" smtClean="0">
                <a:latin typeface="Calibri" pitchFamily="34" charset="0"/>
              </a:rPr>
              <a:t>Int</a:t>
            </a:r>
            <a:r>
              <a:rPr lang="en-US" sz="2700" i="0" dirty="0" smtClean="0">
                <a:latin typeface="Calibri" pitchFamily="34" charset="0"/>
              </a:rPr>
              <a:t> Agency validation)</a:t>
            </a:r>
          </a:p>
          <a:p>
            <a:pPr>
              <a:spcBef>
                <a:spcPts val="0"/>
              </a:spcBef>
              <a:buClrTx/>
              <a:buSzPct val="90000"/>
              <a:buFont typeface="Arial" pitchFamily="34" charset="0"/>
              <a:buChar char="•"/>
            </a:pPr>
            <a:r>
              <a:rPr lang="en-US" sz="2700" i="0" dirty="0" smtClean="0">
                <a:latin typeface="Calibri" pitchFamily="34" charset="0"/>
              </a:rPr>
              <a:t>Joint assessment (joint team)</a:t>
            </a:r>
          </a:p>
          <a:p>
            <a:pPr>
              <a:spcBef>
                <a:spcPts val="0"/>
              </a:spcBef>
              <a:buClrTx/>
              <a:buSzPct val="90000"/>
              <a:buFont typeface="Arial" pitchFamily="34" charset="0"/>
              <a:buChar char="•"/>
            </a:pPr>
            <a:r>
              <a:rPr lang="en-US" sz="2700" i="0" dirty="0" smtClean="0">
                <a:latin typeface="Calibri" pitchFamily="34" charset="0"/>
              </a:rPr>
              <a:t>Collaboration with IA-led assessment</a:t>
            </a:r>
          </a:p>
          <a:p>
            <a:pPr>
              <a:spcBef>
                <a:spcPts val="0"/>
              </a:spcBef>
              <a:buClrTx/>
              <a:buSzPct val="90000"/>
              <a:buFont typeface="Arial" pitchFamily="34" charset="0"/>
              <a:buChar char="•"/>
            </a:pPr>
            <a:endParaRPr lang="en-US" sz="2700" b="1" i="0" dirty="0">
              <a:latin typeface="Calibri" pitchFamily="34" charset="0"/>
            </a:endParaRPr>
          </a:p>
          <a:p>
            <a:pPr marL="0" indent="0">
              <a:spcBef>
                <a:spcPts val="0"/>
              </a:spcBef>
              <a:buClrTx/>
              <a:buSzPct val="90000"/>
              <a:buNone/>
            </a:pPr>
            <a:r>
              <a:rPr lang="en-US" sz="2700" b="1" i="0" dirty="0" smtClean="0">
                <a:latin typeface="Calibri" pitchFamily="34" charset="0"/>
              </a:rPr>
              <a:t>International Agency: </a:t>
            </a:r>
            <a:r>
              <a:rPr lang="en-US" sz="2700" i="0" dirty="0" smtClean="0">
                <a:latin typeface="Calibri" pitchFamily="34" charset="0"/>
              </a:rPr>
              <a:t>collaboration often partial unless </a:t>
            </a:r>
            <a:r>
              <a:rPr lang="en-US" sz="2700" i="0" dirty="0" smtClean="0">
                <a:latin typeface="Calibri" pitchFamily="34" charset="0"/>
                <a:cs typeface="Arial" pitchFamily="34" charset="0"/>
              </a:rPr>
              <a:t>PFM or budget support group operating effectively, but</a:t>
            </a:r>
            <a:r>
              <a:rPr lang="is-IS" sz="2700" i="0" dirty="0" smtClean="0">
                <a:latin typeface="Calibri" pitchFamily="34" charset="0"/>
                <a:cs typeface="Arial" pitchFamily="34" charset="0"/>
              </a:rPr>
              <a:t>…</a:t>
            </a:r>
            <a:endParaRPr lang="en-US" sz="2700" b="0" i="0" dirty="0" smtClean="0">
              <a:latin typeface="Calibri" pitchFamily="34" charset="0"/>
            </a:endParaRPr>
          </a:p>
          <a:p>
            <a:pPr marL="0" indent="0">
              <a:lnSpc>
                <a:spcPct val="90000"/>
              </a:lnSpc>
              <a:spcBef>
                <a:spcPts val="600"/>
              </a:spcBef>
              <a:buClrTx/>
              <a:buSzPct val="100000"/>
              <a:buNone/>
            </a:pPr>
            <a:r>
              <a:rPr lang="en-US" sz="2700" b="1" i="0" dirty="0" smtClean="0">
                <a:latin typeface="Calibri" pitchFamily="34" charset="0"/>
              </a:rPr>
              <a:t>Other Stakeholders</a:t>
            </a:r>
          </a:p>
          <a:p>
            <a:pPr>
              <a:spcBef>
                <a:spcPts val="0"/>
              </a:spcBef>
              <a:buClrTx/>
              <a:buSzPct val="90000"/>
              <a:buFont typeface="Arial" pitchFamily="34" charset="0"/>
              <a:buChar char="•"/>
            </a:pPr>
            <a:r>
              <a:rPr lang="en-US" sz="2700" i="0" dirty="0" smtClean="0">
                <a:latin typeface="Calibri" pitchFamily="34" charset="0"/>
              </a:rPr>
              <a:t>Supreme Audit Institution </a:t>
            </a:r>
          </a:p>
          <a:p>
            <a:pPr>
              <a:spcBef>
                <a:spcPts val="0"/>
              </a:spcBef>
              <a:buClrTx/>
              <a:buSzPct val="90000"/>
              <a:buFont typeface="Arial" pitchFamily="34" charset="0"/>
              <a:buChar char="•"/>
            </a:pPr>
            <a:r>
              <a:rPr lang="en-US" sz="2700" i="0" dirty="0" smtClean="0">
                <a:latin typeface="Calibri" pitchFamily="34" charset="0"/>
              </a:rPr>
              <a:t>Legislature</a:t>
            </a:r>
          </a:p>
          <a:p>
            <a:pPr>
              <a:spcBef>
                <a:spcPts val="0"/>
              </a:spcBef>
              <a:buClrTx/>
              <a:buSzPct val="90000"/>
              <a:buFont typeface="Arial" pitchFamily="34" charset="0"/>
              <a:buChar char="•"/>
            </a:pPr>
            <a:r>
              <a:rPr lang="en-US" sz="2700" i="0" dirty="0" smtClean="0">
                <a:latin typeface="Calibri" pitchFamily="34" charset="0"/>
              </a:rPr>
              <a:t>Civil Society &amp; Private Sector Organizations</a:t>
            </a:r>
          </a:p>
        </p:txBody>
      </p:sp>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fld id="{758ED7F8-3A5F-446A-9742-D2A282342B7A}" type="slidenum">
              <a:rPr lang="en-US" smtClean="0"/>
              <a:pPr/>
              <a:t>6</a:t>
            </a:fld>
            <a:endParaRPr lang="en-US"/>
          </a:p>
        </p:txBody>
      </p:sp>
    </p:spTree>
    <p:extLst>
      <p:ext uri="{BB962C8B-B14F-4D97-AF65-F5344CB8AC3E}">
        <p14:creationId xmlns:p14="http://schemas.microsoft.com/office/powerpoint/2010/main" val="2083742208"/>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24744"/>
            <a:ext cx="8229600" cy="504056"/>
          </a:xfrm>
        </p:spPr>
        <p:txBody>
          <a:bodyPr>
            <a:noAutofit/>
          </a:bodyPr>
          <a:lstStyle/>
          <a:p>
            <a:pPr lvl="1" algn="ctr"/>
            <a:r>
              <a:rPr lang="en-US" sz="3200" dirty="0" smtClean="0">
                <a:solidFill>
                  <a:srgbClr val="D00000"/>
                </a:solidFill>
                <a:latin typeface="+mj-lt"/>
                <a:ea typeface="+mj-ea"/>
                <a:cs typeface="+mj-cs"/>
              </a:rPr>
              <a:t>Roles &amp; responsibilities</a:t>
            </a:r>
            <a:endParaRPr lang="en-US" sz="3200" dirty="0">
              <a:solidFill>
                <a:srgbClr val="D00000"/>
              </a:solidFill>
              <a:latin typeface="+mj-lt"/>
              <a:ea typeface="+mj-ea"/>
              <a:cs typeface="+mj-cs"/>
            </a:endParaRPr>
          </a:p>
        </p:txBody>
      </p:sp>
      <p:sp>
        <p:nvSpPr>
          <p:cNvPr id="3" name="Content Placeholder 2"/>
          <p:cNvSpPr>
            <a:spLocks noGrp="1"/>
          </p:cNvSpPr>
          <p:nvPr>
            <p:ph idx="1"/>
          </p:nvPr>
        </p:nvSpPr>
        <p:spPr>
          <a:xfrm>
            <a:off x="179512" y="1628800"/>
            <a:ext cx="9145016" cy="4896544"/>
          </a:xfrm>
        </p:spPr>
        <p:txBody>
          <a:bodyPr>
            <a:noAutofit/>
          </a:bodyPr>
          <a:lstStyle/>
          <a:p>
            <a:pPr>
              <a:lnSpc>
                <a:spcPts val="3000"/>
              </a:lnSpc>
              <a:buClrTx/>
              <a:buNone/>
            </a:pPr>
            <a:r>
              <a:rPr lang="en-US" sz="2800" b="0" i="0" dirty="0" smtClean="0">
                <a:latin typeface="+mj-lt"/>
              </a:rPr>
              <a:t>In </a:t>
            </a:r>
            <a:r>
              <a:rPr lang="en-US" sz="2800" i="0" dirty="0" smtClean="0">
                <a:latin typeface="+mj-lt"/>
              </a:rPr>
              <a:t>every</a:t>
            </a:r>
            <a:r>
              <a:rPr lang="en-US" sz="2800" b="0" i="0" dirty="0" smtClean="0">
                <a:latin typeface="+mj-lt"/>
              </a:rPr>
              <a:t> case, </a:t>
            </a:r>
            <a:r>
              <a:rPr lang="en-US" sz="2800" b="1" i="0" dirty="0" smtClean="0">
                <a:latin typeface="+mj-lt"/>
              </a:rPr>
              <a:t>Government</a:t>
            </a:r>
            <a:r>
              <a:rPr lang="en-US" sz="2800" b="0" i="0" dirty="0" smtClean="0">
                <a:latin typeface="+mj-lt"/>
              </a:rPr>
              <a:t> </a:t>
            </a:r>
            <a:r>
              <a:rPr lang="en-US" sz="2800" b="0" i="0" dirty="0" smtClean="0">
                <a:solidFill>
                  <a:srgbClr val="FF0000"/>
                </a:solidFill>
                <a:latin typeface="+mj-lt"/>
              </a:rPr>
              <a:t>has to</a:t>
            </a:r>
            <a:r>
              <a:rPr lang="en-US" sz="2800" b="0" i="0" dirty="0" smtClean="0">
                <a:latin typeface="+mj-lt"/>
              </a:rPr>
              <a:t>:</a:t>
            </a:r>
          </a:p>
          <a:p>
            <a:pPr>
              <a:lnSpc>
                <a:spcPts val="3000"/>
              </a:lnSpc>
              <a:buClrTx/>
              <a:buSzPct val="100000"/>
              <a:buFont typeface="Arial" pitchFamily="34" charset="0"/>
              <a:buChar char="•"/>
            </a:pPr>
            <a:r>
              <a:rPr lang="en-US" b="0" i="0" dirty="0" smtClean="0">
                <a:latin typeface="+mj-lt"/>
              </a:rPr>
              <a:t>Participate in Oversight Team</a:t>
            </a:r>
          </a:p>
          <a:p>
            <a:pPr>
              <a:lnSpc>
                <a:spcPts val="3000"/>
              </a:lnSpc>
              <a:buClrTx/>
              <a:buSzPct val="100000"/>
              <a:buFont typeface="Arial" pitchFamily="34" charset="0"/>
              <a:buChar char="•"/>
            </a:pPr>
            <a:r>
              <a:rPr lang="en-US" b="0" i="0" dirty="0" smtClean="0">
                <a:latin typeface="+mj-lt"/>
              </a:rPr>
              <a:t>Provide ‘Assessment Manager’</a:t>
            </a:r>
          </a:p>
          <a:p>
            <a:pPr>
              <a:lnSpc>
                <a:spcPts val="3000"/>
              </a:lnSpc>
              <a:buClrTx/>
              <a:buSzPct val="100000"/>
              <a:buFont typeface="Arial" pitchFamily="34" charset="0"/>
              <a:buChar char="•"/>
            </a:pPr>
            <a:r>
              <a:rPr lang="en-US" b="0" i="0" dirty="0" smtClean="0">
                <a:latin typeface="+mj-lt"/>
              </a:rPr>
              <a:t>Provide information / assist with data collection</a:t>
            </a:r>
          </a:p>
          <a:p>
            <a:pPr>
              <a:lnSpc>
                <a:spcPts val="3000"/>
              </a:lnSpc>
              <a:buClrTx/>
              <a:buSzPct val="100000"/>
              <a:buFont typeface="Arial" pitchFamily="34" charset="0"/>
              <a:buChar char="•"/>
            </a:pPr>
            <a:r>
              <a:rPr lang="en-US" b="0" i="0" dirty="0" smtClean="0">
                <a:latin typeface="+mj-lt"/>
              </a:rPr>
              <a:t>Participate in workshops</a:t>
            </a:r>
          </a:p>
          <a:p>
            <a:pPr>
              <a:lnSpc>
                <a:spcPts val="3000"/>
              </a:lnSpc>
              <a:buClrTx/>
              <a:buSzPct val="100000"/>
              <a:buFont typeface="Arial" pitchFamily="34" charset="0"/>
              <a:buChar char="•"/>
            </a:pPr>
            <a:r>
              <a:rPr lang="en-US" i="0" dirty="0" smtClean="0">
                <a:latin typeface="+mj-lt"/>
              </a:rPr>
              <a:t>Review &amp; comment on draft reports </a:t>
            </a:r>
            <a:endParaRPr lang="en-US" dirty="0" smtClean="0">
              <a:latin typeface="+mj-lt"/>
            </a:endParaRPr>
          </a:p>
          <a:p>
            <a:pPr marL="0" indent="0">
              <a:lnSpc>
                <a:spcPts val="3000"/>
              </a:lnSpc>
              <a:buClrTx/>
              <a:buSzPct val="100000"/>
              <a:buNone/>
            </a:pPr>
            <a:r>
              <a:rPr lang="en-US" sz="2800" i="0" dirty="0" smtClean="0">
                <a:latin typeface="+mj-lt"/>
              </a:rPr>
              <a:t>Other Stakeholders</a:t>
            </a:r>
          </a:p>
          <a:p>
            <a:pPr>
              <a:lnSpc>
                <a:spcPts val="3000"/>
              </a:lnSpc>
              <a:buClrTx/>
              <a:buSzPct val="100000"/>
              <a:buFont typeface="Arial" pitchFamily="34" charset="0"/>
              <a:buChar char="•"/>
            </a:pPr>
            <a:r>
              <a:rPr lang="en-US" i="0" dirty="0" smtClean="0">
                <a:latin typeface="+mj-lt"/>
              </a:rPr>
              <a:t>Development partners (whether contributing or not)</a:t>
            </a:r>
          </a:p>
          <a:p>
            <a:pPr>
              <a:lnSpc>
                <a:spcPts val="3000"/>
              </a:lnSpc>
              <a:buClrTx/>
              <a:buSzPct val="100000"/>
              <a:buFont typeface="Arial" pitchFamily="34" charset="0"/>
              <a:buChar char="•"/>
            </a:pPr>
            <a:r>
              <a:rPr lang="en-US" i="0" dirty="0" smtClean="0">
                <a:latin typeface="+mj-lt"/>
              </a:rPr>
              <a:t>Parliament</a:t>
            </a:r>
          </a:p>
          <a:p>
            <a:pPr>
              <a:lnSpc>
                <a:spcPts val="3000"/>
              </a:lnSpc>
              <a:buClrTx/>
              <a:buSzPct val="100000"/>
              <a:buFont typeface="Arial" pitchFamily="34" charset="0"/>
              <a:buChar char="•"/>
            </a:pPr>
            <a:r>
              <a:rPr lang="en-US" i="0" dirty="0" smtClean="0">
                <a:latin typeface="+mj-lt"/>
              </a:rPr>
              <a:t>SAI</a:t>
            </a:r>
          </a:p>
          <a:p>
            <a:pPr>
              <a:lnSpc>
                <a:spcPts val="3000"/>
              </a:lnSpc>
              <a:buClrTx/>
              <a:buSzPct val="100000"/>
              <a:buFont typeface="Arial" pitchFamily="34" charset="0"/>
              <a:buChar char="•"/>
            </a:pPr>
            <a:r>
              <a:rPr lang="en-US" i="0" dirty="0" smtClean="0">
                <a:latin typeface="+mj-lt"/>
              </a:rPr>
              <a:t>Civil Society (?)</a:t>
            </a:r>
            <a:endParaRPr lang="en-US" i="0" dirty="0">
              <a:latin typeface="+mj-lt"/>
            </a:endParaRPr>
          </a:p>
        </p:txBody>
      </p:sp>
      <p:sp>
        <p:nvSpPr>
          <p:cNvPr id="5" name="Slide Number Placeholder 4"/>
          <p:cNvSpPr>
            <a:spLocks noGrp="1"/>
          </p:cNvSpPr>
          <p:nvPr>
            <p:ph type="sldNum" sz="quarter" idx="4294967295"/>
          </p:nvPr>
        </p:nvSpPr>
        <p:spPr>
          <a:xfrm>
            <a:off x="6553200" y="6356350"/>
            <a:ext cx="2133600" cy="365125"/>
          </a:xfrm>
          <a:prstGeom prst="rect">
            <a:avLst/>
          </a:prstGeom>
        </p:spPr>
        <p:txBody>
          <a:bodyPr/>
          <a:lstStyle/>
          <a:p>
            <a:fld id="{652CC54B-2559-4023-A251-E329659F0BD6}" type="slidenum">
              <a:rPr lang="en-US" smtClean="0"/>
              <a:pPr/>
              <a:t>7</a:t>
            </a:fld>
            <a:endParaRPr lang="en-US"/>
          </a:p>
        </p:txBody>
      </p:sp>
    </p:spTree>
    <p:extLst>
      <p:ext uri="{BB962C8B-B14F-4D97-AF65-F5344CB8AC3E}">
        <p14:creationId xmlns:p14="http://schemas.microsoft.com/office/powerpoint/2010/main" val="2919745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AutoShape 2"/>
          <p:cNvSpPr>
            <a:spLocks noGrp="1" noChangeArrowheads="1"/>
          </p:cNvSpPr>
          <p:nvPr>
            <p:ph type="title"/>
          </p:nvPr>
        </p:nvSpPr>
        <p:spPr>
          <a:xfrm>
            <a:off x="0" y="1052736"/>
            <a:ext cx="9144000" cy="648072"/>
          </a:xfrm>
        </p:spPr>
        <p:txBody>
          <a:bodyPr>
            <a:normAutofit/>
          </a:bodyPr>
          <a:lstStyle/>
          <a:p>
            <a:pPr lvl="1" algn="ctr"/>
            <a:r>
              <a:rPr lang="en-US" sz="3200" dirty="0" smtClean="0">
                <a:solidFill>
                  <a:srgbClr val="D00000"/>
                </a:solidFill>
                <a:latin typeface="+mj-lt"/>
                <a:ea typeface="+mj-ea"/>
                <a:cs typeface="+mj-cs"/>
              </a:rPr>
              <a:t>Oversight Team</a:t>
            </a:r>
            <a:endParaRPr lang="en-US" sz="3200" dirty="0">
              <a:solidFill>
                <a:srgbClr val="D00000"/>
              </a:solidFill>
              <a:latin typeface="+mj-lt"/>
              <a:ea typeface="+mj-ea"/>
              <a:cs typeface="+mj-cs"/>
            </a:endParaRPr>
          </a:p>
        </p:txBody>
      </p:sp>
      <p:sp>
        <p:nvSpPr>
          <p:cNvPr id="125955" name="Rectangle 3"/>
          <p:cNvSpPr>
            <a:spLocks noGrp="1" noChangeArrowheads="1"/>
          </p:cNvSpPr>
          <p:nvPr>
            <p:ph idx="1"/>
          </p:nvPr>
        </p:nvSpPr>
        <p:spPr>
          <a:xfrm>
            <a:off x="179512" y="1700808"/>
            <a:ext cx="8964489" cy="5020666"/>
          </a:xfrm>
        </p:spPr>
        <p:txBody>
          <a:bodyPr>
            <a:normAutofit fontScale="77500" lnSpcReduction="20000"/>
          </a:bodyPr>
          <a:lstStyle/>
          <a:p>
            <a:pPr marL="0" lvl="1" indent="-342900">
              <a:lnSpc>
                <a:spcPct val="110000"/>
              </a:lnSpc>
              <a:buClrTx/>
              <a:buSzPct val="100000"/>
              <a:buNone/>
            </a:pPr>
            <a:r>
              <a:rPr lang="en-US" sz="4100" b="0" dirty="0" err="1" smtClean="0">
                <a:latin typeface="Calibri" pitchFamily="34" charset="0"/>
              </a:rPr>
              <a:t>Govt</a:t>
            </a:r>
            <a:r>
              <a:rPr lang="en-US" sz="4100" b="0" dirty="0" smtClean="0">
                <a:latin typeface="Calibri" pitchFamily="34" charset="0"/>
              </a:rPr>
              <a:t>, Donors &amp; other stakeholders should create Oversight Team, to:</a:t>
            </a:r>
          </a:p>
          <a:p>
            <a:pPr marL="228600" lvl="1" indent="-571500">
              <a:lnSpc>
                <a:spcPct val="110000"/>
              </a:lnSpc>
              <a:buClrTx/>
              <a:buSzPct val="100000"/>
            </a:pPr>
            <a:r>
              <a:rPr lang="en-US" sz="3600" b="0" dirty="0" smtClean="0">
                <a:latin typeface="Calibri" pitchFamily="34" charset="0"/>
              </a:rPr>
              <a:t>ensure needs &amp; issues of all parties addressed</a:t>
            </a:r>
          </a:p>
          <a:p>
            <a:pPr marL="228600" lvl="1" indent="-571500">
              <a:lnSpc>
                <a:spcPct val="110000"/>
              </a:lnSpc>
              <a:buClrTx/>
              <a:buSzPct val="100000"/>
            </a:pPr>
            <a:r>
              <a:rPr lang="en-US" sz="3600" b="0" dirty="0" smtClean="0">
                <a:latin typeface="Calibri" pitchFamily="34" charset="0"/>
              </a:rPr>
              <a:t>lead to a consensus regarding findings</a:t>
            </a:r>
          </a:p>
          <a:p>
            <a:pPr marL="228600" lvl="1" indent="-571500">
              <a:lnSpc>
                <a:spcPct val="110000"/>
              </a:lnSpc>
              <a:buClrTx/>
              <a:buSzPct val="100000"/>
            </a:pPr>
            <a:r>
              <a:rPr lang="en-US" sz="3600" b="0" dirty="0" smtClean="0">
                <a:latin typeface="Calibri" pitchFamily="34" charset="0"/>
              </a:rPr>
              <a:t>Appoint Assessment Manager, who will:</a:t>
            </a:r>
          </a:p>
          <a:p>
            <a:pPr lvl="1">
              <a:lnSpc>
                <a:spcPct val="120000"/>
              </a:lnSpc>
              <a:spcBef>
                <a:spcPts val="0"/>
              </a:spcBef>
              <a:spcAft>
                <a:spcPts val="0"/>
              </a:spcAft>
              <a:buClrTx/>
              <a:buSzPct val="100000"/>
              <a:buFont typeface="Arial" pitchFamily="34" charset="0"/>
              <a:buChar char="•"/>
            </a:pPr>
            <a:r>
              <a:rPr lang="en-US" sz="3600" b="0" i="0" dirty="0" smtClean="0">
                <a:latin typeface="Calibri" pitchFamily="34" charset="0"/>
              </a:rPr>
              <a:t>Ensure Concept Note/TOR reviewed &amp; approved</a:t>
            </a:r>
            <a:endParaRPr lang="en-US" sz="3600" b="0" i="0" dirty="0">
              <a:latin typeface="Calibri" pitchFamily="34" charset="0"/>
            </a:endParaRPr>
          </a:p>
          <a:p>
            <a:pPr lvl="1">
              <a:lnSpc>
                <a:spcPct val="120000"/>
              </a:lnSpc>
              <a:spcBef>
                <a:spcPts val="0"/>
              </a:spcBef>
              <a:spcAft>
                <a:spcPts val="0"/>
              </a:spcAft>
              <a:buClrTx/>
              <a:buSzPct val="100000"/>
              <a:buFont typeface="Arial" pitchFamily="34" charset="0"/>
              <a:buChar char="•"/>
            </a:pPr>
            <a:r>
              <a:rPr lang="en-US" sz="3600" b="0" dirty="0" smtClean="0">
                <a:latin typeface="Calibri" pitchFamily="34" charset="0"/>
              </a:rPr>
              <a:t>Ensure resources are mobilized</a:t>
            </a:r>
          </a:p>
          <a:p>
            <a:pPr lvl="1">
              <a:lnSpc>
                <a:spcPct val="120000"/>
              </a:lnSpc>
              <a:spcBef>
                <a:spcPts val="0"/>
              </a:spcBef>
              <a:spcAft>
                <a:spcPts val="0"/>
              </a:spcAft>
              <a:buClrTx/>
              <a:buSzPct val="100000"/>
              <a:buFont typeface="Arial" pitchFamily="34" charset="0"/>
              <a:buChar char="•"/>
            </a:pPr>
            <a:r>
              <a:rPr lang="en-US" sz="3600" b="0" dirty="0" err="1" smtClean="0">
                <a:latin typeface="Calibri" pitchFamily="34" charset="0"/>
              </a:rPr>
              <a:t>Liase</a:t>
            </a:r>
            <a:r>
              <a:rPr lang="en-US" sz="3600" b="0" dirty="0" smtClean="0">
                <a:latin typeface="Calibri" pitchFamily="34" charset="0"/>
              </a:rPr>
              <a:t> with &amp; support Assessment </a:t>
            </a:r>
            <a:r>
              <a:rPr lang="en-US" sz="3600" b="0" dirty="0">
                <a:latin typeface="Calibri" pitchFamily="34" charset="0"/>
              </a:rPr>
              <a:t>Team </a:t>
            </a:r>
            <a:r>
              <a:rPr lang="en-US" sz="3600" b="0" dirty="0" smtClean="0">
                <a:latin typeface="Calibri" pitchFamily="34" charset="0"/>
              </a:rPr>
              <a:t>‘on the ground’</a:t>
            </a:r>
          </a:p>
          <a:p>
            <a:pPr>
              <a:lnSpc>
                <a:spcPct val="120000"/>
              </a:lnSpc>
              <a:spcBef>
                <a:spcPts val="0"/>
              </a:spcBef>
              <a:spcAft>
                <a:spcPts val="0"/>
              </a:spcAft>
              <a:buClrTx/>
              <a:buSzPct val="100000"/>
              <a:buFont typeface="Arial" pitchFamily="34" charset="0"/>
              <a:buChar char="•"/>
            </a:pPr>
            <a:r>
              <a:rPr lang="en-US" sz="4000" b="0" i="0" dirty="0" smtClean="0">
                <a:latin typeface="Calibri" pitchFamily="34" charset="0"/>
              </a:rPr>
              <a:t>Adhere to QA arrangements</a:t>
            </a:r>
          </a:p>
          <a:p>
            <a:pPr>
              <a:lnSpc>
                <a:spcPct val="120000"/>
              </a:lnSpc>
              <a:spcBef>
                <a:spcPts val="0"/>
              </a:spcBef>
              <a:spcAft>
                <a:spcPts val="0"/>
              </a:spcAft>
              <a:buClrTx/>
              <a:buSzPct val="100000"/>
              <a:buFont typeface="Arial" pitchFamily="34" charset="0"/>
              <a:buChar char="•"/>
            </a:pPr>
            <a:r>
              <a:rPr lang="en-US" sz="4000" b="0" i="0" dirty="0" smtClean="0">
                <a:latin typeface="Calibri" pitchFamily="34" charset="0"/>
              </a:rPr>
              <a:t>Disclose final report (&amp; potential use of report)</a:t>
            </a:r>
          </a:p>
          <a:p>
            <a:pPr lvl="1">
              <a:lnSpc>
                <a:spcPct val="80000"/>
              </a:lnSpc>
            </a:pPr>
            <a:endParaRPr lang="en-US" sz="1600" dirty="0">
              <a:solidFill>
                <a:srgbClr val="353B55"/>
              </a:solidFill>
            </a:endParaRPr>
          </a:p>
        </p:txBody>
      </p:sp>
      <p:sp>
        <p:nvSpPr>
          <p:cNvPr id="6" name="Slide Number Placeholder 5"/>
          <p:cNvSpPr>
            <a:spLocks noGrp="1"/>
          </p:cNvSpPr>
          <p:nvPr>
            <p:ph type="sldNum" sz="quarter" idx="4294967295"/>
          </p:nvPr>
        </p:nvSpPr>
        <p:spPr>
          <a:xfrm>
            <a:off x="6553200" y="6356350"/>
            <a:ext cx="2133600" cy="365125"/>
          </a:xfrm>
          <a:prstGeom prst="rect">
            <a:avLst/>
          </a:prstGeom>
        </p:spPr>
        <p:txBody>
          <a:bodyPr/>
          <a:lstStyle/>
          <a:p>
            <a:fld id="{64077815-9A5C-4D0F-899F-1CB0EF0CEE92}" type="slidenum">
              <a:rPr lang="en-US"/>
              <a:pPr/>
              <a:t>8</a:t>
            </a:fld>
            <a:endParaRPr lang="en-US"/>
          </a:p>
        </p:txBody>
      </p:sp>
    </p:spTree>
    <p:extLst>
      <p:ext uri="{BB962C8B-B14F-4D97-AF65-F5344CB8AC3E}">
        <p14:creationId xmlns:p14="http://schemas.microsoft.com/office/powerpoint/2010/main" val="2166326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AutoShape 2"/>
          <p:cNvSpPr>
            <a:spLocks noGrp="1" noChangeArrowheads="1"/>
          </p:cNvSpPr>
          <p:nvPr>
            <p:ph type="title"/>
          </p:nvPr>
        </p:nvSpPr>
        <p:spPr>
          <a:xfrm>
            <a:off x="0" y="980728"/>
            <a:ext cx="9144000" cy="792088"/>
          </a:xfrm>
        </p:spPr>
        <p:txBody>
          <a:bodyPr>
            <a:noAutofit/>
          </a:bodyPr>
          <a:lstStyle/>
          <a:p>
            <a:pPr lvl="1" algn="ctr"/>
            <a:r>
              <a:rPr lang="en-GB" sz="3200" smtClean="0">
                <a:solidFill>
                  <a:srgbClr val="D00000"/>
                </a:solidFill>
                <a:latin typeface="+mj-lt"/>
                <a:ea typeface="+mj-ea"/>
                <a:cs typeface="+mj-cs"/>
              </a:rPr>
              <a:t>Agreeing definitions</a:t>
            </a:r>
            <a:endParaRPr lang="en-GB" sz="3200" dirty="0">
              <a:solidFill>
                <a:srgbClr val="D00000"/>
              </a:solidFill>
              <a:latin typeface="+mj-lt"/>
              <a:ea typeface="+mj-ea"/>
              <a:cs typeface="+mj-cs"/>
            </a:endParaRPr>
          </a:p>
        </p:txBody>
      </p:sp>
      <p:sp>
        <p:nvSpPr>
          <p:cNvPr id="59395" name="Rectangle 3"/>
          <p:cNvSpPr>
            <a:spLocks noGrp="1" noChangeArrowheads="1"/>
          </p:cNvSpPr>
          <p:nvPr>
            <p:ph idx="1"/>
          </p:nvPr>
        </p:nvSpPr>
        <p:spPr>
          <a:xfrm>
            <a:off x="251520" y="1628800"/>
            <a:ext cx="8892480" cy="5040560"/>
          </a:xfrm>
        </p:spPr>
        <p:txBody>
          <a:bodyPr>
            <a:noAutofit/>
          </a:bodyPr>
          <a:lstStyle/>
          <a:p>
            <a:pPr marL="0" indent="0">
              <a:spcBef>
                <a:spcPts val="0"/>
              </a:spcBef>
              <a:buSzPct val="90000"/>
              <a:buNone/>
            </a:pPr>
            <a:r>
              <a:rPr lang="en-US" sz="3200" b="0" i="0" dirty="0">
                <a:latin typeface="Calibri" pitchFamily="34" charset="0"/>
              </a:rPr>
              <a:t>Why define? </a:t>
            </a:r>
          </a:p>
          <a:p>
            <a:pPr marL="577850" indent="-461963">
              <a:spcBef>
                <a:spcPts val="0"/>
              </a:spcBef>
              <a:buClr>
                <a:srgbClr val="353B55"/>
              </a:buClr>
              <a:buSzPct val="100000"/>
              <a:buFont typeface="Arial" pitchFamily="34" charset="0"/>
              <a:buChar char="•"/>
            </a:pPr>
            <a:r>
              <a:rPr lang="en-GB" sz="2800" b="0" i="0" dirty="0">
                <a:latin typeface="Calibri" pitchFamily="34" charset="0"/>
              </a:rPr>
              <a:t>Many comments on </a:t>
            </a:r>
            <a:r>
              <a:rPr lang="en-GB" sz="2800" b="0" i="0" dirty="0" smtClean="0">
                <a:latin typeface="Calibri" pitchFamily="34" charset="0"/>
              </a:rPr>
              <a:t>drafts caused </a:t>
            </a:r>
            <a:r>
              <a:rPr lang="en-GB" sz="2800" b="0" i="0" dirty="0">
                <a:latin typeface="Calibri" pitchFamily="34" charset="0"/>
              </a:rPr>
              <a:t>by different perceptions of what is </a:t>
            </a:r>
            <a:r>
              <a:rPr lang="en-GB" sz="2800" b="0" i="0" dirty="0" smtClean="0">
                <a:latin typeface="Calibri" pitchFamily="34" charset="0"/>
              </a:rPr>
              <a:t>assessed – need clarity on</a:t>
            </a:r>
            <a:r>
              <a:rPr lang="en-US" sz="2800" b="0" i="0" dirty="0" smtClean="0">
                <a:latin typeface="Calibri" pitchFamily="34" charset="0"/>
              </a:rPr>
              <a:t>: Scope; </a:t>
            </a:r>
            <a:r>
              <a:rPr lang="en-US" sz="2800" b="0" i="0" dirty="0">
                <a:latin typeface="Calibri" pitchFamily="34" charset="0"/>
              </a:rPr>
              <a:t>Transparency; Sharing of findings </a:t>
            </a:r>
            <a:r>
              <a:rPr lang="en-US" sz="2800" b="0" i="0" dirty="0" smtClean="0">
                <a:latin typeface="Calibri" pitchFamily="34" charset="0"/>
              </a:rPr>
              <a:t>&amp; results</a:t>
            </a:r>
            <a:r>
              <a:rPr lang="en-US" sz="2800" b="0" i="0" dirty="0">
                <a:latin typeface="Calibri" pitchFamily="34" charset="0"/>
              </a:rPr>
              <a:t>; </a:t>
            </a:r>
            <a:r>
              <a:rPr lang="en-US" sz="2800" i="0" dirty="0">
                <a:latin typeface="Calibri" pitchFamily="34" charset="0"/>
              </a:rPr>
              <a:t>C</a:t>
            </a:r>
            <a:r>
              <a:rPr lang="en-US" sz="2800" b="0" i="0" dirty="0" smtClean="0">
                <a:latin typeface="Calibri" pitchFamily="34" charset="0"/>
              </a:rPr>
              <a:t>onsistency across PIs &amp; over time</a:t>
            </a:r>
            <a:endParaRPr lang="en-US" sz="2800" b="0" i="0" dirty="0">
              <a:latin typeface="Calibri" pitchFamily="34" charset="0"/>
            </a:endParaRPr>
          </a:p>
          <a:p>
            <a:pPr marL="0" lvl="1" indent="0">
              <a:spcBef>
                <a:spcPts val="0"/>
              </a:spcBef>
              <a:buSzPct val="90000"/>
              <a:buNone/>
            </a:pPr>
            <a:r>
              <a:rPr lang="en-GB" sz="3200" b="0" dirty="0" smtClean="0">
                <a:latin typeface="Calibri" pitchFamily="34" charset="0"/>
              </a:rPr>
              <a:t>Identify coverage per dimension (in </a:t>
            </a:r>
            <a:r>
              <a:rPr lang="en-GB" sz="3200" b="0" i="1" dirty="0" smtClean="0">
                <a:latin typeface="Calibri" pitchFamily="34" charset="0"/>
              </a:rPr>
              <a:t>Guidance</a:t>
            </a:r>
            <a:r>
              <a:rPr lang="en-GB" sz="3200" b="0" dirty="0" smtClean="0">
                <a:latin typeface="Calibri" pitchFamily="34" charset="0"/>
              </a:rPr>
              <a:t>)</a:t>
            </a:r>
          </a:p>
          <a:p>
            <a:pPr marL="0" indent="0">
              <a:spcBef>
                <a:spcPts val="0"/>
              </a:spcBef>
              <a:buSzPct val="90000"/>
              <a:buNone/>
            </a:pPr>
            <a:r>
              <a:rPr lang="en-US" sz="3200" b="0" i="0" dirty="0" smtClean="0">
                <a:latin typeface="Calibri" pitchFamily="34" charset="0"/>
              </a:rPr>
              <a:t>Which </a:t>
            </a:r>
            <a:r>
              <a:rPr lang="en-US" sz="3200" b="0" i="0" dirty="0">
                <a:latin typeface="Calibri" pitchFamily="34" charset="0"/>
              </a:rPr>
              <a:t>definitions? </a:t>
            </a:r>
          </a:p>
          <a:p>
            <a:pPr marL="577850" lvl="1" indent="-461963">
              <a:spcBef>
                <a:spcPts val="0"/>
              </a:spcBef>
              <a:buClr>
                <a:srgbClr val="353B55"/>
              </a:buClr>
              <a:buSzPct val="100000"/>
              <a:buFont typeface="Arial" pitchFamily="34" charset="0"/>
              <a:buChar char="•"/>
            </a:pPr>
            <a:r>
              <a:rPr lang="en-US" sz="2800" b="0" dirty="0">
                <a:latin typeface="Calibri" pitchFamily="34" charset="0"/>
                <a:cs typeface="Arial" pitchFamily="34" charset="0"/>
              </a:rPr>
              <a:t>Central government (</a:t>
            </a:r>
            <a:r>
              <a:rPr lang="en-US" sz="2800" b="0" dirty="0" err="1" smtClean="0">
                <a:latin typeface="Calibri" pitchFamily="34" charset="0"/>
                <a:cs typeface="Arial" pitchFamily="34" charset="0"/>
              </a:rPr>
              <a:t>GFS</a:t>
            </a:r>
            <a:r>
              <a:rPr lang="en-US" sz="2800" b="0" dirty="0" smtClean="0">
                <a:latin typeface="Calibri" pitchFamily="34" charset="0"/>
                <a:cs typeface="Arial" pitchFamily="34" charset="0"/>
              </a:rPr>
              <a:t>?); </a:t>
            </a:r>
            <a:r>
              <a:rPr lang="en-US" sz="2800" b="0" dirty="0" err="1" smtClean="0">
                <a:latin typeface="Calibri" pitchFamily="34" charset="0"/>
                <a:cs typeface="Arial" pitchFamily="34" charset="0"/>
              </a:rPr>
              <a:t>AGAs</a:t>
            </a:r>
            <a:r>
              <a:rPr lang="en-US" sz="2800" b="0" dirty="0" smtClean="0">
                <a:latin typeface="Calibri" pitchFamily="34" charset="0"/>
                <a:cs typeface="Arial" pitchFamily="34" charset="0"/>
              </a:rPr>
              <a:t>; P Enterprises</a:t>
            </a:r>
            <a:endParaRPr lang="en-US" sz="2800" b="0" dirty="0">
              <a:latin typeface="Calibri" pitchFamily="34" charset="0"/>
              <a:cs typeface="Arial" pitchFamily="34" charset="0"/>
            </a:endParaRPr>
          </a:p>
          <a:p>
            <a:pPr marL="577850" lvl="1" indent="-461963">
              <a:spcBef>
                <a:spcPts val="0"/>
              </a:spcBef>
              <a:buClr>
                <a:srgbClr val="353B55"/>
              </a:buClr>
              <a:buSzPct val="100000"/>
              <a:buFont typeface="Arial" pitchFamily="34" charset="0"/>
              <a:buChar char="•"/>
            </a:pPr>
            <a:r>
              <a:rPr lang="en-US" sz="2800" b="0" dirty="0">
                <a:latin typeface="Calibri" pitchFamily="34" charset="0"/>
                <a:cs typeface="Arial" pitchFamily="34" charset="0"/>
              </a:rPr>
              <a:t>Expenditure Arrears</a:t>
            </a:r>
          </a:p>
          <a:p>
            <a:pPr marL="577850" lvl="1" indent="-461963">
              <a:spcBef>
                <a:spcPts val="0"/>
              </a:spcBef>
              <a:buClr>
                <a:srgbClr val="353B55"/>
              </a:buClr>
              <a:buSzPct val="100000"/>
              <a:buFont typeface="Arial" pitchFamily="34" charset="0"/>
              <a:buChar char="•"/>
            </a:pPr>
            <a:r>
              <a:rPr lang="en-US" sz="2800" b="0" dirty="0">
                <a:latin typeface="Calibri" pitchFamily="34" charset="0"/>
                <a:cs typeface="Arial" pitchFamily="34" charset="0"/>
              </a:rPr>
              <a:t>Sub-National governments vs. </a:t>
            </a:r>
            <a:r>
              <a:rPr lang="en-US" sz="2800" b="0" dirty="0" err="1">
                <a:latin typeface="Calibri" pitchFamily="34" charset="0"/>
                <a:cs typeface="Arial" pitchFamily="34" charset="0"/>
              </a:rPr>
              <a:t>Deconcentrated</a:t>
            </a:r>
            <a:r>
              <a:rPr lang="en-US" sz="2800" b="0" dirty="0">
                <a:latin typeface="Calibri" pitchFamily="34" charset="0"/>
                <a:cs typeface="Arial" pitchFamily="34" charset="0"/>
              </a:rPr>
              <a:t> </a:t>
            </a:r>
          </a:p>
          <a:p>
            <a:pPr marL="577850" lvl="1" indent="-461963">
              <a:spcBef>
                <a:spcPts val="0"/>
              </a:spcBef>
              <a:buClr>
                <a:srgbClr val="353B55"/>
              </a:buClr>
              <a:buSzPct val="100000"/>
              <a:buFont typeface="Arial" pitchFamily="34" charset="0"/>
              <a:buChar char="•"/>
            </a:pPr>
            <a:r>
              <a:rPr lang="en-US" sz="2800" b="0" dirty="0">
                <a:latin typeface="Calibri" pitchFamily="34" charset="0"/>
                <a:cs typeface="Arial" pitchFamily="34" charset="0"/>
              </a:rPr>
              <a:t>Extra-budgetary </a:t>
            </a:r>
            <a:r>
              <a:rPr lang="en-US" sz="2800" b="0" dirty="0" smtClean="0">
                <a:latin typeface="Calibri" pitchFamily="34" charset="0"/>
                <a:cs typeface="Arial" pitchFamily="34" charset="0"/>
              </a:rPr>
              <a:t>activity</a:t>
            </a:r>
          </a:p>
          <a:p>
            <a:pPr marL="577850" lvl="1" indent="-461963">
              <a:spcBef>
                <a:spcPts val="0"/>
              </a:spcBef>
              <a:buClr>
                <a:srgbClr val="353B55"/>
              </a:buClr>
              <a:buSzPct val="100000"/>
              <a:buFont typeface="Arial" pitchFamily="34" charset="0"/>
              <a:buChar char="•"/>
            </a:pPr>
            <a:endParaRPr lang="en-US" dirty="0">
              <a:latin typeface="Arial" pitchFamily="34" charset="0"/>
              <a:cs typeface="Arial" pitchFamily="34" charset="0"/>
            </a:endParaRPr>
          </a:p>
        </p:txBody>
      </p:sp>
      <p:sp>
        <p:nvSpPr>
          <p:cNvPr id="5" name="Footer Placeholder 4"/>
          <p:cNvSpPr>
            <a:spLocks noGrp="1"/>
          </p:cNvSpPr>
          <p:nvPr>
            <p:ph type="ftr" sz="quarter" idx="4294967295"/>
          </p:nvPr>
        </p:nvSpPr>
        <p:spPr>
          <a:xfrm>
            <a:off x="3124200" y="6356350"/>
            <a:ext cx="2895600" cy="365125"/>
          </a:xfrm>
          <a:prstGeom prst="rect">
            <a:avLst/>
          </a:prstGeom>
        </p:spPr>
        <p:txBody>
          <a:bodyPr/>
          <a:lstStyle/>
          <a:p>
            <a:endParaRPr lang="en-US" dirty="0"/>
          </a:p>
        </p:txBody>
      </p:sp>
      <p:sp>
        <p:nvSpPr>
          <p:cNvPr id="4" name="Slide Number Placeholder 5"/>
          <p:cNvSpPr>
            <a:spLocks noGrp="1"/>
          </p:cNvSpPr>
          <p:nvPr>
            <p:ph type="sldNum" sz="quarter" idx="4294967295"/>
          </p:nvPr>
        </p:nvSpPr>
        <p:spPr>
          <a:xfrm>
            <a:off x="6553200" y="6356350"/>
            <a:ext cx="2133600" cy="365125"/>
          </a:xfrm>
          <a:prstGeom prst="rect">
            <a:avLst/>
          </a:prstGeom>
        </p:spPr>
        <p:txBody>
          <a:bodyPr/>
          <a:lstStyle/>
          <a:p>
            <a:fld id="{DE8B8483-9FA3-4F0E-86B8-EC19F0A25729}" type="slidenum">
              <a:rPr lang="en-US"/>
              <a:pPr/>
              <a:t>9</a:t>
            </a:fld>
            <a:endParaRPr lang="en-US" dirty="0"/>
          </a:p>
        </p:txBody>
      </p:sp>
    </p:spTree>
    <p:extLst>
      <p:ext uri="{BB962C8B-B14F-4D97-AF65-F5344CB8AC3E}">
        <p14:creationId xmlns:p14="http://schemas.microsoft.com/office/powerpoint/2010/main" val="1364282827"/>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2708</TotalTime>
  <Words>2251</Words>
  <Application>Microsoft Office PowerPoint</Application>
  <PresentationFormat>On-screen Show (4:3)</PresentationFormat>
  <Paragraphs>244</Paragraphs>
  <Slides>22</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Arial</vt:lpstr>
      <vt:lpstr>Calibri</vt:lpstr>
      <vt:lpstr>Calibri (headings)</vt:lpstr>
      <vt:lpstr>Times New Roman</vt:lpstr>
      <vt:lpstr>Verdana</vt:lpstr>
      <vt:lpstr>Verdana Bold Italic</vt:lpstr>
      <vt:lpstr>Slide_Master</vt:lpstr>
      <vt:lpstr>PEFA FRAMEWORK FOR ASSESSING PUBLIC FINANCIAL MANAGEMENT </vt:lpstr>
      <vt:lpstr>Content</vt:lpstr>
      <vt:lpstr>PowerPoint Presentation</vt:lpstr>
      <vt:lpstr>PowerPoint Presentation</vt:lpstr>
      <vt:lpstr>Checklist for assessment CN/ToR*</vt:lpstr>
      <vt:lpstr>Stakeholders</vt:lpstr>
      <vt:lpstr>Roles &amp; responsibilities</vt:lpstr>
      <vt:lpstr>Oversight Team</vt:lpstr>
      <vt:lpstr>Agreeing definitions</vt:lpstr>
      <vt:lpstr>Sources of information</vt:lpstr>
      <vt:lpstr>Resources</vt:lpstr>
      <vt:lpstr>Who contributes what?</vt:lpstr>
      <vt:lpstr>Composition &amp; Management of AT</vt:lpstr>
      <vt:lpstr>Typical time allocation for AT</vt:lpstr>
      <vt:lpstr>Requirements for a credible report</vt:lpstr>
      <vt:lpstr>Is a report credible?</vt:lpstr>
      <vt:lpstr>  PEFA CHECK </vt:lpstr>
      <vt:lpstr>PEFA CHECK: criteria</vt:lpstr>
      <vt:lpstr>Assessment management &amp; QA</vt:lpstr>
      <vt:lpstr>Report disclosure</vt:lpstr>
      <vt:lpstr>IN SUMMARY….</vt:lpstr>
      <vt:lpstr>Thank you for your attention:  Questions?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PUBLIC EXPENDITURE AND FINANCIAL ACCOUNTABILITY (PEFA) PERFORMANCE MEASUREMENT FRAMEWORK</dc:title>
  <dc:creator>Philip Sinnett</dc:creator>
  <cp:keywords>PEFA Workshop -Brussels</cp:keywords>
  <cp:lastModifiedBy>Florence Brosset-Heckel</cp:lastModifiedBy>
  <cp:revision>59</cp:revision>
  <cp:lastPrinted>2015-12-08T15:23:34Z</cp:lastPrinted>
  <dcterms:created xsi:type="dcterms:W3CDTF">2015-12-07T07:28:08Z</dcterms:created>
  <dcterms:modified xsi:type="dcterms:W3CDTF">2016-05-19T09:19:58Z</dcterms:modified>
</cp:coreProperties>
</file>