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07" r:id="rId2"/>
    <p:sldId id="309" r:id="rId3"/>
    <p:sldId id="323" r:id="rId4"/>
    <p:sldId id="314" r:id="rId5"/>
    <p:sldId id="312" r:id="rId6"/>
    <p:sldId id="310" r:id="rId7"/>
    <p:sldId id="297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13" r:id="rId16"/>
    <p:sldId id="298" r:id="rId17"/>
    <p:sldId id="315" r:id="rId18"/>
    <p:sldId id="324" r:id="rId19"/>
    <p:sldId id="325" r:id="rId20"/>
    <p:sldId id="299" r:id="rId21"/>
    <p:sldId id="326" r:id="rId22"/>
    <p:sldId id="271" r:id="rId23"/>
    <p:sldId id="308" r:id="rId24"/>
    <p:sldId id="303" r:id="rId25"/>
    <p:sldId id="304" r:id="rId26"/>
    <p:sldId id="305" r:id="rId27"/>
    <p:sldId id="301" r:id="rId28"/>
  </p:sldIdLst>
  <p:sldSz cx="9144000" cy="6858000" type="screen4x3"/>
  <p:notesSz cx="9926638" cy="67976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2D5EC1"/>
    <a:srgbClr val="3E6FD2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3304"/>
  </p:normalViewPr>
  <p:slideViewPr>
    <p:cSldViewPr>
      <p:cViewPr varScale="1">
        <p:scale>
          <a:sx n="89" d="100"/>
          <a:sy n="89" d="100"/>
        </p:scale>
        <p:origin x="174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08F07F5-1A0C-A448-8E0C-F30A1B6516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8420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201" y="3228705"/>
            <a:ext cx="7942238" cy="3059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348CA12-E03E-9349-9678-2A5F97A2D5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29897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Re. 4.3: It builds on the strengths and weaknesses identified in each PFM functional area (sub-section 4.1) and the extent of effectiveness found for various internal control components (sub-section 4.2) and identifies the links between the performance of those sub-systems and the ability to deliver the three main outcomes. This sub-section 4.3 adds an explanation of why the weaknesses identified in PFM performance of sub-systems would be a concern for the government by drawing into the analysis the specific country characteristics and policy objectives that are relevant to the three main outcomes.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ADA99E-AD51-4571-9337-8F9D00081731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02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882966F5-CFBB-154A-A8C2-D29881772609}" type="slidenum">
              <a:rPr lang="en-GB" altLang="en-US"/>
              <a:pPr>
                <a:spcBef>
                  <a:spcPct val="0"/>
                </a:spcBef>
              </a:pPr>
              <a:t>22</a:t>
            </a:fld>
            <a:endParaRPr lang="en-GB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223838" indent="-223838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452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085F53-D2AE-40A1-ADF9-E4408B1D5204}" type="slidenum">
              <a:rPr lang="en-GB"/>
              <a:pPr/>
              <a:t>25</a:t>
            </a:fld>
            <a:endParaRPr lang="en-GB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051" indent="-22805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48516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4DC836-3C6E-4713-A520-16A4E41FC410}" type="slidenum">
              <a:rPr lang="en-GB"/>
              <a:pPr/>
              <a:t>26</a:t>
            </a:fld>
            <a:endParaRPr lang="en-GB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051" indent="-22805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50134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This slide was updated February 18, 2010 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DAF909-59DF-4D6B-88DC-62CBA3F15F83}" type="slidenum">
              <a:rPr lang="en-GB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591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2F7C493-A561-0D46-94DC-BCFA2D868D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074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4EC7C-F0E2-BF41-A881-F02A518946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653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AB139-0F33-6D44-AFEF-2DADC84E22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8342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67559-1855-F049-BCF2-4025DE9FF3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455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B1F16-E43F-9B4B-875E-B4E44D485F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4701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8E581-BEC2-1D49-977E-787F8F5ACBD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519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41168-2396-204E-B8AC-DE29615F38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8966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A436-A9D2-9648-8554-8572A40475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453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9AD6-E02E-4346-9E3C-98FFE728F16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6570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CE236-8D4D-8F40-82D4-679925CF989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7864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1A1DB-169A-784B-AE37-B61D7B14B2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410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BE35F58-5110-8547-A977-DD027E2C131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1412875"/>
            <a:ext cx="9144000" cy="1943100"/>
          </a:xfrm>
        </p:spPr>
        <p:txBody>
          <a:bodyPr/>
          <a:lstStyle/>
          <a:p>
            <a:pPr indent="0" algn="ctr" eaLnBrk="1" hangingPunct="1"/>
            <a:r>
              <a:rPr lang="fr-BE" altLang="en-US" sz="3600" dirty="0" smtClean="0">
                <a:ea typeface="Arial" charset="0"/>
                <a:cs typeface="Arial" charset="0"/>
              </a:rPr>
              <a:t>PEFA </a:t>
            </a:r>
            <a:r>
              <a:rPr lang="fr-BE" sz="3600" dirty="0"/>
              <a:t>FRAMEWORK FOR ASSESSING PUBLIC FINANCIAL MANAGEMENT</a:t>
            </a:r>
            <a:r>
              <a:rPr lang="fr-BE" sz="3200" dirty="0"/>
              <a:t> </a:t>
            </a:r>
            <a:endParaRPr lang="en-GB" altLang="en-US" sz="3600" dirty="0">
              <a:ea typeface="Arial" charset="0"/>
              <a:cs typeface="Arial" charset="0"/>
            </a:endParaRP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3860800"/>
            <a:ext cx="9144000" cy="1655763"/>
          </a:xfrm>
        </p:spPr>
        <p:txBody>
          <a:bodyPr/>
          <a:lstStyle/>
          <a:p>
            <a:pPr algn="ctr" eaLnBrk="1" hangingPunct="1"/>
            <a:endParaRPr lang="en-CA" altLang="en-US" sz="2800" dirty="0" smtClean="0">
              <a:latin typeface="Arial" charset="0"/>
              <a:ea typeface="Arial" charset="0"/>
              <a:cs typeface="Arial" charset="0"/>
            </a:endParaRPr>
          </a:p>
          <a:p>
            <a:pPr algn="ctr" eaLnBrk="1" hangingPunct="1"/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Module </a:t>
            </a:r>
            <a:r>
              <a:rPr lang="en-CA" altLang="en-US" sz="2800" dirty="0">
                <a:latin typeface="+mj-lt"/>
                <a:ea typeface="Arial" charset="0"/>
                <a:cs typeface="Arial" charset="0"/>
              </a:rPr>
              <a:t>5</a:t>
            </a:r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: </a:t>
            </a:r>
          </a:p>
          <a:p>
            <a:pPr algn="ctr" eaLnBrk="1" hangingPunct="1"/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Interpreting a draft Assessment Report</a:t>
            </a:r>
            <a:endParaRPr lang="en-CA" altLang="en-US" sz="2800" dirty="0">
              <a:latin typeface="+mj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9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</a:rPr>
              <a:t>III</a:t>
            </a:r>
            <a:r>
              <a:rPr lang="en-US" sz="3200" dirty="0">
                <a:solidFill>
                  <a:srgbClr val="C00000"/>
                </a:solidFill>
              </a:rPr>
              <a:t>. NEW: Management of assets </a:t>
            </a:r>
            <a:r>
              <a:rPr lang="en-US" sz="3200" dirty="0" smtClean="0">
                <a:solidFill>
                  <a:srgbClr val="C00000"/>
                </a:solidFill>
              </a:rPr>
              <a:t>&amp; liabilities</a:t>
            </a:r>
            <a:endParaRPr lang="en-US" sz="3200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9278816"/>
              </p:ext>
            </p:extLst>
          </p:nvPr>
        </p:nvGraphicFramePr>
        <p:xfrm>
          <a:off x="467916" y="2420888"/>
          <a:ext cx="8218884" cy="372045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70499"/>
                <a:gridCol w="4648385"/>
              </a:tblGrid>
              <a:tr h="58101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Indicator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Main Improvements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  <a:tr h="48006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10. Fiscal risk reporting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dirty="0" smtClean="0"/>
                        <a:t>Emphasis on monitoring of public corporations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i="1" u="sng" dirty="0" smtClean="0"/>
                        <a:t>New:</a:t>
                      </a:r>
                      <a:r>
                        <a:rPr lang="en-US" sz="1400" dirty="0" smtClean="0"/>
                        <a:t> monitoring of contingent liabilities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109728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11. Public investment management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i="1" u="sng" dirty="0" smtClean="0"/>
                        <a:t>4</a:t>
                      </a:r>
                      <a:r>
                        <a:rPr lang="en-US" sz="1400" b="1" i="1" u="sng" baseline="0" dirty="0" smtClean="0"/>
                        <a:t> New</a:t>
                      </a:r>
                      <a:r>
                        <a:rPr lang="en-US" sz="1400" b="1" i="1" baseline="0" dirty="0" smtClean="0"/>
                        <a:t> </a:t>
                      </a:r>
                      <a:r>
                        <a:rPr lang="en-US" sz="1400" baseline="0" dirty="0" smtClean="0"/>
                        <a:t>dimensions 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400" baseline="0" dirty="0" smtClean="0"/>
                        <a:t>Economic analysis of investment proposals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400" baseline="0" dirty="0" smtClean="0"/>
                        <a:t>Investment project selection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400" baseline="0" dirty="0" smtClean="0"/>
                        <a:t>Investment project costing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400" baseline="0" dirty="0" smtClean="0"/>
                        <a:t>Investment project monitoring</a:t>
                      </a:r>
                    </a:p>
                  </a:txBody>
                  <a:tcPr marL="68580" marR="68580" marT="34290" marB="34290"/>
                </a:tc>
              </a:tr>
              <a:tr h="8915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12. Public asset management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i="1" u="sng" dirty="0" smtClean="0"/>
                        <a:t>3 New </a:t>
                      </a:r>
                      <a:r>
                        <a:rPr lang="en-US" sz="1400" u="none" dirty="0" smtClean="0"/>
                        <a:t>dimensions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400" u="none" dirty="0" smtClean="0"/>
                        <a:t>Financial asset monitoring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400" u="none" dirty="0" smtClean="0"/>
                        <a:t>Non-financial asset monitoring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400" u="none" dirty="0" smtClean="0"/>
                        <a:t>Transparency of asset disposal</a:t>
                      </a:r>
                      <a:endParaRPr lang="en-US" sz="1400" u="none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13. Debt management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i="1" u="sng" dirty="0" smtClean="0"/>
                        <a:t>New:</a:t>
                      </a:r>
                      <a:r>
                        <a:rPr lang="en-US" sz="1400" dirty="0" smtClean="0"/>
                        <a:t> debt management strategy</a:t>
                      </a: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5937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9" y="1332131"/>
            <a:ext cx="8291512" cy="956798"/>
          </a:xfrm>
        </p:spPr>
        <p:txBody>
          <a:bodyPr/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</a:rPr>
              <a:t>IV</a:t>
            </a:r>
            <a:r>
              <a:rPr lang="en-US" sz="3200" dirty="0">
                <a:solidFill>
                  <a:srgbClr val="C00000"/>
                </a:solidFill>
              </a:rPr>
              <a:t>. Policy-based fiscal strategy </a:t>
            </a:r>
            <a:r>
              <a:rPr lang="en-US" sz="3200" dirty="0" smtClean="0">
                <a:solidFill>
                  <a:srgbClr val="C00000"/>
                </a:solidFill>
              </a:rPr>
              <a:t>&amp; budgeting</a:t>
            </a:r>
            <a:endParaRPr lang="en-US" sz="3200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211710"/>
              </p:ext>
            </p:extLst>
          </p:nvPr>
        </p:nvGraphicFramePr>
        <p:xfrm>
          <a:off x="220434" y="2398028"/>
          <a:ext cx="8637814" cy="444417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408720"/>
                <a:gridCol w="4229094"/>
              </a:tblGrid>
              <a:tr h="425153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Indicator</a:t>
                      </a:r>
                      <a:endParaRPr 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Main Improvements</a:t>
                      </a:r>
                      <a:endParaRPr lang="en-US" sz="1500" dirty="0"/>
                    </a:p>
                  </a:txBody>
                  <a:tcPr marL="68580" marR="68580" marT="34290" marB="34290"/>
                </a:tc>
              </a:tr>
              <a:tr h="114464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14. Macroeconomic and fiscal forecasting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i="1" u="sng" dirty="0" smtClean="0"/>
                        <a:t>3 New</a:t>
                      </a:r>
                      <a:r>
                        <a:rPr lang="en-US" sz="1200" b="1" i="1" dirty="0" smtClean="0"/>
                        <a:t> </a:t>
                      </a:r>
                      <a:r>
                        <a:rPr lang="en-US" sz="1200" dirty="0" smtClean="0"/>
                        <a:t>dimensions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200" dirty="0" smtClean="0"/>
                        <a:t>Macroeconomic forecasts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200" dirty="0" smtClean="0"/>
                        <a:t>Fiscal forecasts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200" dirty="0" smtClean="0"/>
                        <a:t>Macrofiscal sensitivity analysis</a:t>
                      </a:r>
                    </a:p>
                  </a:txBody>
                  <a:tcPr marL="68580" marR="68580" marT="34290" marB="34290"/>
                </a:tc>
              </a:tr>
              <a:tr h="114464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15. Fiscal strategy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i="1" u="sng" dirty="0" smtClean="0"/>
                        <a:t>3</a:t>
                      </a:r>
                      <a:r>
                        <a:rPr lang="en-US" sz="1200" b="1" i="1" u="sng" baseline="0" dirty="0" smtClean="0"/>
                        <a:t> New </a:t>
                      </a:r>
                      <a:r>
                        <a:rPr lang="en-US" sz="1200" baseline="0" dirty="0" smtClean="0"/>
                        <a:t>dimensions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200" dirty="0" smtClean="0"/>
                        <a:t>Fiscal impact of policy</a:t>
                      </a:r>
                      <a:r>
                        <a:rPr lang="en-US" sz="1200" baseline="0" dirty="0" smtClean="0"/>
                        <a:t> proposals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200" baseline="0" dirty="0" smtClean="0"/>
                        <a:t>Fiscal strategy adoption</a:t>
                      </a:r>
                    </a:p>
                    <a:p>
                      <a:pPr marL="857250" lvl="1" indent="-400050">
                        <a:buFont typeface="+mj-lt"/>
                        <a:buAutoNum type="arabicPeriod"/>
                      </a:pPr>
                      <a:r>
                        <a:rPr lang="en-US" sz="1200" baseline="0" dirty="0" smtClean="0"/>
                        <a:t>Reporting on fiscal outcomes</a:t>
                      </a:r>
                      <a:endParaRPr lang="en-US" sz="1200" dirty="0" smtClean="0"/>
                    </a:p>
                  </a:txBody>
                  <a:tcPr marL="68580" marR="68580" marT="34290" marB="34290"/>
                </a:tc>
              </a:tr>
              <a:tr h="35974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16. Medium term perspective in expenditure budgeting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u="none" dirty="0" smtClean="0"/>
                        <a:t>Completely</a:t>
                      </a:r>
                      <a:r>
                        <a:rPr lang="en-US" sz="1200" i="1" u="none" baseline="0" dirty="0" smtClean="0"/>
                        <a:t> r</a:t>
                      </a:r>
                      <a:r>
                        <a:rPr lang="en-US" sz="1200" i="1" u="none" dirty="0" smtClean="0"/>
                        <a:t>eformulated and clarified</a:t>
                      </a:r>
                    </a:p>
                  </a:txBody>
                  <a:tcPr marL="68580" marR="68580" marT="34290" marB="34290"/>
                </a:tc>
              </a:tr>
              <a:tr h="11702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17.</a:t>
                      </a:r>
                      <a:r>
                        <a:rPr lang="en-US" sz="2000" baseline="0" dirty="0" smtClean="0"/>
                        <a:t> Budget preparation process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Timing of submission</a:t>
                      </a:r>
                      <a:r>
                        <a:rPr lang="en-US" sz="1200" baseline="0" dirty="0" smtClean="0"/>
                        <a:t> to legislature – </a:t>
                      </a:r>
                      <a:r>
                        <a:rPr lang="en-US" sz="1200" i="1" baseline="0" dirty="0" smtClean="0"/>
                        <a:t>moved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i="1" baseline="0" dirty="0" smtClean="0"/>
                        <a:t>here</a:t>
                      </a:r>
                      <a:endParaRPr lang="en-US" sz="1200" i="1" dirty="0"/>
                    </a:p>
                  </a:txBody>
                  <a:tcPr marL="68580" marR="68580" marT="34290" marB="34290"/>
                </a:tc>
              </a:tr>
              <a:tr h="62137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18. Legislative scrutiny</a:t>
                      </a:r>
                      <a:r>
                        <a:rPr lang="en-US" sz="2000" baseline="0" dirty="0" smtClean="0"/>
                        <a:t> of budgets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Public consultation – </a:t>
                      </a:r>
                      <a:r>
                        <a:rPr lang="en-US" sz="1200" i="1" dirty="0" smtClean="0"/>
                        <a:t>added</a:t>
                      </a:r>
                      <a:r>
                        <a:rPr lang="en-US" sz="1200" dirty="0" smtClean="0"/>
                        <a:t> for ‘A’ score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Timely</a:t>
                      </a:r>
                      <a:r>
                        <a:rPr lang="en-US" sz="1200" baseline="0" dirty="0" smtClean="0"/>
                        <a:t> approval of annual budget – </a:t>
                      </a:r>
                      <a:r>
                        <a:rPr lang="en-US" sz="1200" i="1" baseline="0" dirty="0" smtClean="0"/>
                        <a:t>moved here</a:t>
                      </a:r>
                      <a:endParaRPr lang="en-US" sz="1200" i="1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09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576064"/>
          </a:xfrm>
        </p:spPr>
        <p:txBody>
          <a:bodyPr/>
          <a:lstStyle/>
          <a:p>
            <a:pPr marL="0" algn="ctr"/>
            <a:r>
              <a:rPr lang="en-US" sz="3200" dirty="0">
                <a:solidFill>
                  <a:srgbClr val="C00000"/>
                </a:solidFill>
              </a:rPr>
              <a:t/>
            </a:r>
            <a:br>
              <a:rPr lang="en-US" sz="3200" dirty="0">
                <a:solidFill>
                  <a:srgbClr val="C00000"/>
                </a:solidFill>
              </a:rPr>
            </a:br>
            <a:r>
              <a:rPr lang="en-US" sz="3200" dirty="0">
                <a:solidFill>
                  <a:srgbClr val="C00000"/>
                </a:solidFill>
              </a:rPr>
              <a:t>V. Predictability </a:t>
            </a:r>
            <a:r>
              <a:rPr lang="en-US" sz="3200" dirty="0" smtClean="0">
                <a:solidFill>
                  <a:srgbClr val="C00000"/>
                </a:solidFill>
              </a:rPr>
              <a:t>&amp; control </a:t>
            </a:r>
            <a:r>
              <a:rPr lang="en-US" sz="3200" dirty="0">
                <a:solidFill>
                  <a:srgbClr val="C00000"/>
                </a:solidFill>
              </a:rPr>
              <a:t>in budget execution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6836638"/>
              </p:ext>
            </p:extLst>
          </p:nvPr>
        </p:nvGraphicFramePr>
        <p:xfrm>
          <a:off x="238465" y="2060849"/>
          <a:ext cx="8605158" cy="484722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41447"/>
                <a:gridCol w="5063711"/>
              </a:tblGrid>
              <a:tr h="335215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Indicator</a:t>
                      </a:r>
                      <a:endParaRPr 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Main Improvements</a:t>
                      </a:r>
                      <a:endParaRPr lang="en-US" sz="1500" dirty="0"/>
                    </a:p>
                  </a:txBody>
                  <a:tcPr marL="68580" marR="68580" marT="34290" marB="34290"/>
                </a:tc>
              </a:tr>
              <a:tr h="60088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19. Revenue</a:t>
                      </a:r>
                      <a:r>
                        <a:rPr lang="en-US" sz="1800" baseline="0" dirty="0" smtClean="0"/>
                        <a:t> administration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u="none" dirty="0" smtClean="0"/>
                        <a:t>Scope</a:t>
                      </a:r>
                      <a:r>
                        <a:rPr lang="en-US" sz="1200" u="none" baseline="0" dirty="0" smtClean="0"/>
                        <a:t> </a:t>
                      </a:r>
                      <a:r>
                        <a:rPr lang="en-US" sz="1200" i="1" u="none" baseline="0" dirty="0" smtClean="0"/>
                        <a:t>expanded</a:t>
                      </a:r>
                      <a:r>
                        <a:rPr lang="en-US" sz="1200" u="none" baseline="0" dirty="0" smtClean="0"/>
                        <a:t> to cover non-tax revenue</a:t>
                      </a:r>
                      <a:endParaRPr lang="en-US" sz="1200" u="none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u="none" dirty="0" smtClean="0"/>
                        <a:t>Reformulated/merged</a:t>
                      </a:r>
                      <a:r>
                        <a:rPr lang="en-US" sz="1200" u="none" dirty="0" smtClean="0"/>
                        <a:t> tax administration dimensions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i="1" u="sng" dirty="0" smtClean="0"/>
                        <a:t>New:</a:t>
                      </a:r>
                      <a:r>
                        <a:rPr lang="en-US" sz="1200" dirty="0" smtClean="0"/>
                        <a:t> management of</a:t>
                      </a:r>
                      <a:r>
                        <a:rPr lang="en-US" sz="1200" baseline="0" dirty="0" smtClean="0"/>
                        <a:t> risks to revenue</a:t>
                      </a:r>
                      <a:endParaRPr lang="en-US" sz="1200" dirty="0"/>
                    </a:p>
                  </a:txBody>
                  <a:tcPr marL="68580" marR="68580" marT="34290" marB="34290"/>
                </a:tc>
              </a:tr>
              <a:tr h="48073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20. Accounting for revenue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baseline="0" dirty="0" smtClean="0"/>
                        <a:t>Scope </a:t>
                      </a:r>
                      <a:r>
                        <a:rPr lang="en-US" sz="1200" b="0" i="1" u="none" baseline="0" dirty="0" smtClean="0"/>
                        <a:t>expanded</a:t>
                      </a:r>
                      <a:r>
                        <a:rPr lang="en-US" sz="1200" b="0" i="0" u="none" baseline="0" dirty="0" smtClean="0"/>
                        <a:t> to cover non-tax revenue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i="1" u="sng" baseline="0" dirty="0" smtClean="0"/>
                        <a:t>New:</a:t>
                      </a:r>
                      <a:r>
                        <a:rPr lang="en-US" sz="1200" baseline="0" dirty="0" smtClean="0"/>
                        <a:t> coverage and timeliness of revenue information collection</a:t>
                      </a:r>
                      <a:endParaRPr lang="en-US" sz="1200" dirty="0"/>
                    </a:p>
                  </a:txBody>
                  <a:tcPr marL="68580" marR="68580" marT="34290" marB="34290"/>
                </a:tc>
              </a:tr>
              <a:tr h="63885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21. Predictability</a:t>
                      </a:r>
                      <a:r>
                        <a:rPr lang="en-US" sz="1800" baseline="0" dirty="0" smtClean="0"/>
                        <a:t> of in-year resource allocation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Consolidation of cash balances – </a:t>
                      </a:r>
                      <a:r>
                        <a:rPr lang="en-US" sz="1200" i="1" dirty="0" smtClean="0"/>
                        <a:t>shifted here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 smtClean="0"/>
                        <a:t>Scoring method – </a:t>
                      </a:r>
                      <a:r>
                        <a:rPr lang="en-US" sz="1200" i="1" dirty="0" smtClean="0"/>
                        <a:t>changed to M2</a:t>
                      </a:r>
                      <a:endParaRPr lang="en-US" sz="1200" i="1" dirty="0"/>
                    </a:p>
                  </a:txBody>
                  <a:tcPr marL="68580" marR="68580" marT="34290" marB="34290"/>
                </a:tc>
              </a:tr>
              <a:tr h="35491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22. Expenditure arrears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 smtClean="0"/>
                        <a:t>Moved from PI-4</a:t>
                      </a:r>
                      <a:r>
                        <a:rPr lang="en-US" sz="1200" i="1" baseline="0" dirty="0" smtClean="0"/>
                        <a:t> and simplified</a:t>
                      </a:r>
                      <a:endParaRPr lang="en-US" sz="1200" i="1" dirty="0"/>
                    </a:p>
                  </a:txBody>
                  <a:tcPr marL="68580" marR="68580" marT="34290" marB="34290"/>
                </a:tc>
              </a:tr>
              <a:tr h="35491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23. Payroll controls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Budget controls - </a:t>
                      </a:r>
                      <a:r>
                        <a:rPr lang="en-US" sz="1200" i="1" dirty="0" smtClean="0"/>
                        <a:t>added</a:t>
                      </a:r>
                      <a:endParaRPr lang="en-US" sz="1200" i="1" dirty="0"/>
                    </a:p>
                  </a:txBody>
                  <a:tcPr marL="68580" marR="68580" marT="34290" marB="34290"/>
                </a:tc>
              </a:tr>
              <a:tr h="79745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24. Procurement management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i="1" u="sng" dirty="0" smtClean="0"/>
                        <a:t>New:</a:t>
                      </a:r>
                      <a:r>
                        <a:rPr lang="en-US" sz="1200" dirty="0" smtClean="0"/>
                        <a:t> procurement monitoring </a:t>
                      </a:r>
                      <a:r>
                        <a:rPr lang="en-US" sz="1200" baseline="0" dirty="0" smtClean="0"/>
                        <a:t>- </a:t>
                      </a:r>
                      <a:r>
                        <a:rPr lang="en-US" sz="1200" i="1" baseline="0" dirty="0" smtClean="0"/>
                        <a:t>replaces</a:t>
                      </a:r>
                      <a:r>
                        <a:rPr lang="en-US" sz="1200" baseline="0" dirty="0" smtClean="0"/>
                        <a:t> legal and regulatory framework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/>
                        <a:t>Expanded list of documents for public access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/>
                        <a:t>Requirement for independent complaints body removed</a:t>
                      </a:r>
                    </a:p>
                  </a:txBody>
                  <a:tcPr marL="68580" marR="68580" marT="34290" marB="34290"/>
                </a:tc>
              </a:tr>
              <a:tr h="63885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25. I</a:t>
                      </a:r>
                      <a:r>
                        <a:rPr lang="en-US" sz="1800" baseline="0" dirty="0" smtClean="0"/>
                        <a:t>nternal controls on </a:t>
                      </a:r>
                      <a:r>
                        <a:rPr lang="en-US" sz="1800" baseline="0" dirty="0" err="1" smtClean="0"/>
                        <a:t>nonsalary</a:t>
                      </a:r>
                      <a:r>
                        <a:rPr lang="en-US" sz="1800" baseline="0" dirty="0" smtClean="0"/>
                        <a:t> expenditure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i="1" u="sng" dirty="0" smtClean="0"/>
                        <a:t>New:</a:t>
                      </a:r>
                      <a:r>
                        <a:rPr lang="en-US" sz="1200" dirty="0" smtClean="0"/>
                        <a:t> segregation</a:t>
                      </a:r>
                      <a:r>
                        <a:rPr lang="en-US" sz="1200" baseline="0" dirty="0" smtClean="0"/>
                        <a:t> of duties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/>
                        <a:t>Compliance with control systems - </a:t>
                      </a:r>
                      <a:r>
                        <a:rPr lang="en-US" sz="1200" i="1" baseline="0" dirty="0" smtClean="0"/>
                        <a:t>reformulated</a:t>
                      </a:r>
                      <a:endParaRPr lang="en-US" sz="1200" i="1" dirty="0"/>
                    </a:p>
                  </a:txBody>
                  <a:tcPr marL="68580" marR="68580" marT="34290" marB="34290"/>
                </a:tc>
              </a:tr>
              <a:tr h="48993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26. Internal audit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i="1" u="sng" dirty="0" smtClean="0"/>
                        <a:t>New:</a:t>
                      </a:r>
                      <a:r>
                        <a:rPr lang="en-US" sz="1200" dirty="0" smtClean="0"/>
                        <a:t> nature of audit performed and adherence to professional standards</a:t>
                      </a: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904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9" y="1340768"/>
            <a:ext cx="8291512" cy="720080"/>
          </a:xfrm>
        </p:spPr>
        <p:txBody>
          <a:bodyPr/>
          <a:lstStyle/>
          <a:p>
            <a:pPr marL="0" algn="ctr"/>
            <a:r>
              <a:rPr lang="en-US" sz="3200" smtClean="0">
                <a:solidFill>
                  <a:srgbClr val="C00000"/>
                </a:solidFill>
              </a:rPr>
              <a:t>VI</a:t>
            </a:r>
            <a:r>
              <a:rPr lang="en-US" sz="3200" dirty="0">
                <a:solidFill>
                  <a:srgbClr val="C00000"/>
                </a:solidFill>
              </a:rPr>
              <a:t>. Accounting and reporting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525245"/>
              </p:ext>
            </p:extLst>
          </p:nvPr>
        </p:nvGraphicFramePr>
        <p:xfrm>
          <a:off x="244929" y="2703910"/>
          <a:ext cx="8605157" cy="1798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57375"/>
                <a:gridCol w="4347782"/>
              </a:tblGrid>
              <a:tr h="34290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Indicator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Main Improvements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27. Financial data integrity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i="0" u="none" dirty="0" smtClean="0"/>
                        <a:t>Reconciliation of advances and suspense accounts </a:t>
                      </a:r>
                      <a:r>
                        <a:rPr lang="en-US" sz="1400" i="1" u="none" dirty="0" smtClean="0"/>
                        <a:t>–</a:t>
                      </a:r>
                      <a:r>
                        <a:rPr lang="en-US" sz="1400" i="1" u="none" baseline="0" dirty="0" smtClean="0"/>
                        <a:t> separated</a:t>
                      </a:r>
                      <a:endParaRPr lang="en-US" sz="1400" u="none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i="1" u="sng" dirty="0" smtClean="0"/>
                        <a:t>New:</a:t>
                      </a:r>
                      <a:r>
                        <a:rPr lang="en-US" sz="1400" dirty="0" smtClean="0"/>
                        <a:t> processes supporting data integrity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28. I</a:t>
                      </a:r>
                      <a:r>
                        <a:rPr lang="en-US" sz="2000" baseline="0" dirty="0" smtClean="0"/>
                        <a:t>n-year budget reports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i="0" dirty="0" smtClean="0"/>
                        <a:t>Budget analysis - </a:t>
                      </a:r>
                      <a:r>
                        <a:rPr lang="en-US" sz="1400" i="1" dirty="0" smtClean="0"/>
                        <a:t>added</a:t>
                      </a:r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29. Annual financial reports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Content of financial reports - </a:t>
                      </a:r>
                      <a:r>
                        <a:rPr lang="en-US" sz="1400" i="1" dirty="0" smtClean="0"/>
                        <a:t>strengthened</a:t>
                      </a:r>
                      <a:endParaRPr lang="en-US" sz="1400" i="1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7862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9" y="1412776"/>
            <a:ext cx="8291512" cy="504056"/>
          </a:xfrm>
        </p:spPr>
        <p:txBody>
          <a:bodyPr/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</a:rPr>
              <a:t>VII</a:t>
            </a:r>
            <a:r>
              <a:rPr lang="en-US" sz="3200" dirty="0">
                <a:solidFill>
                  <a:srgbClr val="C00000"/>
                </a:solidFill>
              </a:rPr>
              <a:t>. External scrutiny and audit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7122046"/>
              </p:ext>
            </p:extLst>
          </p:nvPr>
        </p:nvGraphicFramePr>
        <p:xfrm>
          <a:off x="187778" y="2703910"/>
          <a:ext cx="8776710" cy="17449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74098"/>
                <a:gridCol w="4502612"/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Indicator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Main Improvements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</a:tr>
              <a:tr h="52578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30. SAI independence</a:t>
                      </a:r>
                      <a:r>
                        <a:rPr lang="en-US" sz="2000" baseline="0" dirty="0" smtClean="0"/>
                        <a:t> and external audit 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u="none" dirty="0" smtClean="0"/>
                        <a:t>Period covered</a:t>
                      </a:r>
                      <a:r>
                        <a:rPr lang="en-US" sz="1500" u="none" baseline="0" dirty="0" smtClean="0"/>
                        <a:t> </a:t>
                      </a:r>
                      <a:r>
                        <a:rPr lang="en-US" sz="1500" u="none" dirty="0" smtClean="0"/>
                        <a:t>– </a:t>
                      </a:r>
                      <a:r>
                        <a:rPr lang="en-US" sz="1500" i="1" u="none" dirty="0" smtClean="0"/>
                        <a:t>expanded</a:t>
                      </a:r>
                      <a:r>
                        <a:rPr lang="en-US" sz="1500" u="none" dirty="0" smtClean="0"/>
                        <a:t> to 3 years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1" i="1" u="sng" dirty="0" smtClean="0"/>
                        <a:t>New:</a:t>
                      </a:r>
                      <a:r>
                        <a:rPr lang="en-US" sz="1500" dirty="0" smtClean="0"/>
                        <a:t> independence of SAI</a:t>
                      </a:r>
                      <a:endParaRPr lang="en-US" sz="1500" dirty="0"/>
                    </a:p>
                  </a:txBody>
                  <a:tcPr marL="68580" marR="68580" marT="34290" marB="34290"/>
                </a:tc>
              </a:tr>
              <a:tr h="52578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31. Legislative scrutiny of external audit reports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smtClean="0"/>
                        <a:t>Focus on legislature’s follow</a:t>
                      </a:r>
                      <a:r>
                        <a:rPr lang="en-US" sz="1500" baseline="0" dirty="0" smtClean="0"/>
                        <a:t> up actions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1" i="1" u="sng" baseline="0" dirty="0" smtClean="0"/>
                        <a:t>New:</a:t>
                      </a:r>
                      <a:r>
                        <a:rPr lang="en-US" sz="1500" baseline="0" dirty="0" smtClean="0"/>
                        <a:t> transparency of legislative scrutiny</a:t>
                      </a:r>
                      <a:endParaRPr lang="en-US" sz="15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50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12776"/>
            <a:ext cx="9144000" cy="288033"/>
          </a:xfrm>
        </p:spPr>
        <p:txBody>
          <a:bodyPr>
            <a:noAutofit/>
          </a:bodyPr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</a:rPr>
              <a:t>4.2 </a:t>
            </a:r>
            <a:r>
              <a:rPr lang="en-US" sz="3200" dirty="0">
                <a:solidFill>
                  <a:srgbClr val="C00000"/>
                </a:solidFill>
                <a:ea typeface="Calibri" charset="0"/>
                <a:cs typeface="Calibri" charset="0"/>
              </a:rPr>
              <a:t>Effectiveness of </a:t>
            </a:r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/>
            </a:r>
            <a:b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</a:br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Internal Control Framework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464496"/>
          </a:xfrm>
        </p:spPr>
        <p:txBody>
          <a:bodyPr/>
          <a:lstStyle/>
          <a:p>
            <a:pPr>
              <a:lnSpc>
                <a:spcPts val="2900"/>
              </a:lnSpc>
              <a:buClrTx/>
            </a:pPr>
            <a:r>
              <a:rPr lang="en-GB" sz="2800" b="1" dirty="0" smtClean="0">
                <a:latin typeface="Calibri" charset="0"/>
                <a:ea typeface="Calibri" charset="0"/>
                <a:cs typeface="Calibri" charset="0"/>
              </a:rPr>
              <a:t>Control environment:</a:t>
            </a:r>
            <a:r>
              <a:rPr lang="en-GB" sz="280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rights &amp; responsibilities in PFM system: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controls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are </a:t>
            </a:r>
            <a:r>
              <a:rPr lang="en-GB" sz="280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ex-ante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, to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prevent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inappropriate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decisions;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&amp; </a:t>
            </a:r>
            <a:r>
              <a:rPr lang="en-GB" sz="280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ex-post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 to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detect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them </a:t>
            </a:r>
          </a:p>
          <a:p>
            <a:pPr>
              <a:lnSpc>
                <a:spcPts val="2900"/>
              </a:lnSpc>
              <a:buClrTx/>
            </a:pPr>
            <a:r>
              <a:rPr lang="en-GB" sz="2800" b="1" dirty="0" smtClean="0">
                <a:latin typeface="Calibri" charset="0"/>
                <a:ea typeface="Calibri" charset="0"/>
                <a:cs typeface="Calibri" charset="0"/>
              </a:rPr>
              <a:t>Risk assessment: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 to ensure appropriate use of resources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 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900"/>
              </a:lnSpc>
              <a:buClrTx/>
            </a:pPr>
            <a:r>
              <a:rPr lang="en-GB" sz="2800" b="1" dirty="0">
                <a:latin typeface="Calibri" charset="0"/>
                <a:ea typeface="Calibri" charset="0"/>
                <a:cs typeface="Calibri" charset="0"/>
              </a:rPr>
              <a:t>Control </a:t>
            </a:r>
            <a:r>
              <a:rPr lang="en-GB" sz="2800" b="1" dirty="0" smtClean="0">
                <a:latin typeface="Calibri" charset="0"/>
                <a:ea typeface="Calibri" charset="0"/>
                <a:cs typeface="Calibri" charset="0"/>
              </a:rPr>
              <a:t>activities:</a:t>
            </a:r>
            <a:r>
              <a:rPr lang="en-US" sz="2800" b="1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prescribed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in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roles &amp; responsibilities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of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those using public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resources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to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meet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entity’s objectives</a:t>
            </a:r>
          </a:p>
          <a:p>
            <a:pPr>
              <a:lnSpc>
                <a:spcPts val="2900"/>
              </a:lnSpc>
              <a:buClrTx/>
            </a:pPr>
            <a:r>
              <a:rPr lang="en-GB" sz="2800" b="1" dirty="0" smtClean="0">
                <a:latin typeface="Calibri" charset="0"/>
                <a:ea typeface="Calibri" charset="0"/>
                <a:cs typeface="Calibri" charset="0"/>
              </a:rPr>
              <a:t>Information &amp; communication:</a:t>
            </a:r>
            <a:r>
              <a:rPr lang="en-US" sz="2800" b="1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both are required in a timely manner for decision-making 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900"/>
              </a:lnSpc>
              <a:buClrTx/>
            </a:pPr>
            <a:r>
              <a:rPr lang="en-GB" sz="2800" b="1" dirty="0" smtClean="0">
                <a:latin typeface="Calibri" charset="0"/>
                <a:ea typeface="Calibri" charset="0"/>
                <a:cs typeface="Calibri" charset="0"/>
              </a:rPr>
              <a:t>Monitoring: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 necessary to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ensure control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environment remains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effective against key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risks</a:t>
            </a:r>
          </a:p>
          <a:p>
            <a:pPr marL="0" indent="0">
              <a:lnSpc>
                <a:spcPts val="2900"/>
              </a:lnSpc>
              <a:buClrTx/>
              <a:buNone/>
            </a:pPr>
            <a:r>
              <a:rPr lang="en-GB" sz="2800" b="1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NB - all based on evidence collected to score PIs!</a:t>
            </a:r>
            <a:endParaRPr lang="en-US" sz="2800" b="1" i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  <a:p>
            <a:pPr lvl="1">
              <a:buClrTx/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C54B-2559-4023-A251-E329659F0BD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90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12776"/>
            <a:ext cx="9144000" cy="100811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4.3 PFM Strengths &amp; Weaknesses </a:t>
            </a:r>
            <a:br>
              <a:rPr lang="en-US" sz="3200" dirty="0" smtClean="0">
                <a:solidFill>
                  <a:srgbClr val="C00000"/>
                </a:solidFill>
              </a:rPr>
            </a:b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824337"/>
          </a:xfrm>
        </p:spPr>
        <p:txBody>
          <a:bodyPr>
            <a:noAutofit/>
          </a:bodyPr>
          <a:lstStyle/>
          <a:p>
            <a:pPr>
              <a:buClrTx/>
              <a:buSzPct val="100000"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Fiscal discipline</a:t>
            </a:r>
          </a:p>
          <a:p>
            <a:pPr>
              <a:buClrTx/>
              <a:buSzPct val="100000"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Strategic allocation of resources</a:t>
            </a:r>
          </a:p>
          <a:p>
            <a:pPr>
              <a:buClrTx/>
              <a:buSzPct val="100000"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Efficient delivery of services</a:t>
            </a:r>
          </a:p>
          <a:p>
            <a:pPr lvl="1"/>
            <a:endParaRPr lang="en-US" sz="2800" dirty="0" smtClean="0">
              <a:latin typeface="Calibri" charset="0"/>
              <a:ea typeface="Calibri" charset="0"/>
              <a:cs typeface="Calibri" charset="0"/>
            </a:endParaRPr>
          </a:p>
          <a:p>
            <a:pPr marL="0">
              <a:buNone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A PEFA Report does not necessarily explain if these outcomes are being met (other inputs required for this), but should explain if government has functioning PFM system to achieve these outcomes</a:t>
            </a:r>
            <a:endParaRPr lang="en-US" sz="2800" b="0" i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C54B-2559-4023-A251-E329659F0BD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2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793006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C00000"/>
                </a:solidFill>
              </a:rPr>
              <a:t>4.4 Performance changes </a:t>
            </a:r>
            <a:r>
              <a:rPr lang="en-US" sz="3200" dirty="0" smtClean="0">
                <a:solidFill>
                  <a:srgbClr val="C00000"/>
                </a:solidFill>
              </a:rPr>
              <a:t>since </a:t>
            </a:r>
            <a:r>
              <a:rPr lang="en-US" sz="3200" dirty="0">
                <a:solidFill>
                  <a:srgbClr val="C00000"/>
                </a:solidFill>
              </a:rPr>
              <a:t>previous assessment 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48881"/>
            <a:ext cx="8964488" cy="3672508"/>
          </a:xfrm>
        </p:spPr>
        <p:txBody>
          <a:bodyPr/>
          <a:lstStyle/>
          <a:p>
            <a:pPr>
              <a:buClrTx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Provides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dynamic perspective on PFM performance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&amp;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impact on achieving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3 budgetary outcomes </a:t>
            </a:r>
            <a:r>
              <a:rPr lang="en-US" sz="2800" dirty="0" smtClean="0">
                <a:latin typeface="Calibri" charset="0"/>
                <a:ea typeface="Calibri" charset="0"/>
                <a:cs typeface="Calibri" charset="0"/>
              </a:rPr>
              <a:t>(i.e.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relevant only to successive </a:t>
            </a:r>
            <a:r>
              <a:rPr lang="en-US" sz="2800" dirty="0" smtClean="0">
                <a:latin typeface="Calibri" charset="0"/>
                <a:ea typeface="Calibri" charset="0"/>
                <a:cs typeface="Calibri" charset="0"/>
              </a:rPr>
              <a:t>assessments)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  <a:p>
            <a:pPr>
              <a:buClrTx/>
            </a:pP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D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raws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on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description of performance changes in analysis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of each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PI &amp;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overview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in section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3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&amp; table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in Annex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1 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buClrTx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Assessment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of how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changes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since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previous PEFA are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likely to strengthen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ability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to achieve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3 budgetary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outcomes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&amp; address main weaknesses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67559-1855-F049-BCF2-4025DE9FF321}" type="slidenum">
              <a:rPr lang="en-GB" altLang="en-US" smtClean="0"/>
              <a:pPr>
                <a:defRPr/>
              </a:pPr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40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9850"/>
            <a:ext cx="9144000" cy="936625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Transitional </a:t>
            </a:r>
            <a:r>
              <a:rPr lang="en-US" sz="3200" dirty="0">
                <a:solidFill>
                  <a:srgbClr val="C00000"/>
                </a:solidFill>
                <a:ea typeface="Calibri" charset="0"/>
                <a:cs typeface="Calibri" charset="0"/>
              </a:rPr>
              <a:t>arrangements </a:t>
            </a:r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- 4.4</a:t>
            </a:r>
            <a:r>
              <a:rPr lang="en-US" sz="3200" dirty="0">
                <a:solidFill>
                  <a:srgbClr val="C00000"/>
                </a:solidFill>
                <a:ea typeface="Calibri" charset="0"/>
                <a:cs typeface="Calibri" charset="0"/>
              </a:rPr>
              <a:t>: </a:t>
            </a:r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Performance </a:t>
            </a:r>
            <a:r>
              <a:rPr lang="en-US" sz="3200" dirty="0">
                <a:solidFill>
                  <a:srgbClr val="C00000"/>
                </a:solidFill>
                <a:ea typeface="Calibri" charset="0"/>
                <a:cs typeface="Calibri" charset="0"/>
              </a:rPr>
              <a:t>changes since previous </a:t>
            </a:r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assessment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36911"/>
            <a:ext cx="8892480" cy="4084563"/>
          </a:xfrm>
        </p:spPr>
        <p:txBody>
          <a:bodyPr/>
          <a:lstStyle/>
          <a:p>
            <a:pPr lvl="0">
              <a:buClrTx/>
            </a:pP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For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comparisons with previous assessments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using PEFA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2005 or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2011,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supplementary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‘Annex 4’ required to show what scores </a:t>
            </a:r>
            <a:r>
              <a:rPr lang="en-GB" sz="2800" b="1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WOULD HAVE BEEN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using earlier PEFA on </a:t>
            </a:r>
            <a:r>
              <a:rPr lang="en-GB" sz="2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current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 data (recalibrating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previous assessment using PEFA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2016 </a:t>
            </a:r>
            <a:r>
              <a:rPr lang="en-GB" sz="2800" b="1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NOT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 recommended)</a:t>
            </a:r>
          </a:p>
          <a:p>
            <a:pPr lvl="0">
              <a:buClrTx/>
            </a:pP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Main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performance changes between assessments, based on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Annex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4,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should be outlined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in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executive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summary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&amp; discussed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in more detail in section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4.4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 lvl="0">
              <a:buClrTx/>
            </a:pPr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CB23-6283-3C4D-84D0-A9036D2BFA4F}" type="slidenum">
              <a:rPr lang="en-GB" altLang="en-US" smtClean="0"/>
              <a:pPr/>
              <a:t>18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6557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68761"/>
            <a:ext cx="9144000" cy="936104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Transitional </a:t>
            </a:r>
            <a:r>
              <a:rPr lang="en-US" sz="3200" dirty="0">
                <a:solidFill>
                  <a:srgbClr val="C00000"/>
                </a:solidFill>
                <a:ea typeface="Calibri" charset="0"/>
                <a:cs typeface="Calibri" charset="0"/>
              </a:rPr>
              <a:t>arrangements </a:t>
            </a:r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– ‘Testing version’ 2015 to PEFA 2016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04865"/>
            <a:ext cx="9144000" cy="4516610"/>
          </a:xfrm>
        </p:spPr>
        <p:txBody>
          <a:bodyPr/>
          <a:lstStyle/>
          <a:p>
            <a:pPr>
              <a:buClrTx/>
            </a:pPr>
            <a:r>
              <a:rPr lang="en-GB" i="0" dirty="0">
                <a:latin typeface="Calibri" charset="0"/>
                <a:ea typeface="Calibri" charset="0"/>
                <a:cs typeface="Calibri" charset="0"/>
              </a:rPr>
              <a:t>PEFA 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2016: 31 PIs, 94 dims: testing 30 PIs &amp; 90 dims. New PI-22</a:t>
            </a:r>
            <a:r>
              <a:rPr lang="en-GB" i="0" dirty="0">
                <a:latin typeface="Calibri" charset="0"/>
                <a:ea typeface="Calibri" charset="0"/>
                <a:cs typeface="Calibri" charset="0"/>
              </a:rPr>
              <a:t>,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 refinements </a:t>
            </a:r>
            <a:r>
              <a:rPr lang="en-GB" i="0" dirty="0">
                <a:latin typeface="Calibri" charset="0"/>
                <a:ea typeface="Calibri" charset="0"/>
                <a:cs typeface="Calibri" charset="0"/>
              </a:rPr>
              <a:t>to 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14 PIs (simplifications; new dims; revisions; recalibrations; removal of </a:t>
            </a:r>
            <a:r>
              <a:rPr lang="en-GB" i="0" dirty="0">
                <a:latin typeface="Calibri" charset="0"/>
                <a:ea typeface="Calibri" charset="0"/>
                <a:cs typeface="Calibri" charset="0"/>
              </a:rPr>
              <a:t>negative 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references; alignment with GFS 2014). Hence: </a:t>
            </a:r>
          </a:p>
          <a:p>
            <a:pPr lvl="1">
              <a:buClrTx/>
            </a:pPr>
            <a:r>
              <a:rPr lang="en-GB" sz="2200" b="0" i="0" dirty="0" smtClean="0">
                <a:latin typeface="Calibri" charset="0"/>
                <a:ea typeface="Calibri" charset="0"/>
                <a:cs typeface="Calibri" charset="0"/>
              </a:rPr>
              <a:t>50</a:t>
            </a:r>
            <a:r>
              <a:rPr lang="en-GB" sz="2200" b="0" i="0" dirty="0">
                <a:latin typeface="Calibri" charset="0"/>
                <a:ea typeface="Calibri" charset="0"/>
                <a:cs typeface="Calibri" charset="0"/>
              </a:rPr>
              <a:t>% of </a:t>
            </a:r>
            <a:r>
              <a:rPr lang="en-GB" sz="2200" b="0" i="0" dirty="0" smtClean="0">
                <a:latin typeface="Calibri" charset="0"/>
                <a:ea typeface="Calibri" charset="0"/>
                <a:cs typeface="Calibri" charset="0"/>
              </a:rPr>
              <a:t>dims largely unchanged – no reassessment</a:t>
            </a:r>
          </a:p>
          <a:p>
            <a:pPr lvl="1">
              <a:buClrTx/>
            </a:pPr>
            <a:r>
              <a:rPr lang="en-GB" sz="2200" b="0" i="0" dirty="0" smtClean="0">
                <a:latin typeface="Calibri" charset="0"/>
                <a:ea typeface="Calibri" charset="0"/>
                <a:cs typeface="Calibri" charset="0"/>
              </a:rPr>
              <a:t>25</a:t>
            </a:r>
            <a:r>
              <a:rPr lang="en-GB" sz="2200" b="0" i="0" dirty="0">
                <a:latin typeface="Calibri" charset="0"/>
                <a:ea typeface="Calibri" charset="0"/>
                <a:cs typeface="Calibri" charset="0"/>
              </a:rPr>
              <a:t>% of </a:t>
            </a:r>
            <a:r>
              <a:rPr lang="en-GB" sz="2200" b="0" i="0" dirty="0" smtClean="0">
                <a:latin typeface="Calibri" charset="0"/>
                <a:ea typeface="Calibri" charset="0"/>
                <a:cs typeface="Calibri" charset="0"/>
              </a:rPr>
              <a:t>dims </a:t>
            </a:r>
            <a:r>
              <a:rPr lang="en-GB" sz="2200" b="0" i="0" dirty="0">
                <a:latin typeface="Calibri" charset="0"/>
                <a:ea typeface="Calibri" charset="0"/>
                <a:cs typeface="Calibri" charset="0"/>
              </a:rPr>
              <a:t>can be reassessed using </a:t>
            </a:r>
            <a:r>
              <a:rPr lang="en-GB" sz="2200" b="0" i="0" dirty="0" smtClean="0">
                <a:latin typeface="Calibri" charset="0"/>
                <a:ea typeface="Calibri" charset="0"/>
                <a:cs typeface="Calibri" charset="0"/>
              </a:rPr>
              <a:t>same data </a:t>
            </a:r>
          </a:p>
          <a:p>
            <a:pPr lvl="1">
              <a:buClrTx/>
            </a:pPr>
            <a:r>
              <a:rPr lang="en-GB" sz="2200" b="0" i="0" dirty="0" smtClean="0">
                <a:latin typeface="Calibri" charset="0"/>
                <a:ea typeface="Calibri" charset="0"/>
                <a:cs typeface="Calibri" charset="0"/>
              </a:rPr>
              <a:t>25</a:t>
            </a:r>
            <a:r>
              <a:rPr lang="en-GB" sz="2200" b="0" i="0" dirty="0">
                <a:latin typeface="Calibri" charset="0"/>
                <a:ea typeface="Calibri" charset="0"/>
                <a:cs typeface="Calibri" charset="0"/>
              </a:rPr>
              <a:t>% of </a:t>
            </a:r>
            <a:r>
              <a:rPr lang="en-GB" sz="2200" b="0" i="0" dirty="0" smtClean="0">
                <a:latin typeface="Calibri" charset="0"/>
                <a:ea typeface="Calibri" charset="0"/>
                <a:cs typeface="Calibri" charset="0"/>
              </a:rPr>
              <a:t>dims require additional data to </a:t>
            </a:r>
            <a:r>
              <a:rPr lang="en-GB" sz="2200" b="0" i="0" dirty="0">
                <a:latin typeface="Calibri" charset="0"/>
                <a:ea typeface="Calibri" charset="0"/>
                <a:cs typeface="Calibri" charset="0"/>
              </a:rPr>
              <a:t>assess or reassess </a:t>
            </a:r>
            <a:r>
              <a:rPr lang="en-GB" sz="2200" b="0" i="0" dirty="0" smtClean="0">
                <a:latin typeface="Calibri" charset="0"/>
                <a:ea typeface="Calibri" charset="0"/>
                <a:cs typeface="Calibri" charset="0"/>
              </a:rPr>
              <a:t>dimension (&amp; indicator</a:t>
            </a:r>
            <a:r>
              <a:rPr lang="en-GB" sz="2200" b="0" i="0" dirty="0">
                <a:latin typeface="Calibri" charset="0"/>
                <a:ea typeface="Calibri" charset="0"/>
                <a:cs typeface="Calibri" charset="0"/>
              </a:rPr>
              <a:t>) </a:t>
            </a:r>
            <a:r>
              <a:rPr lang="en-GB" sz="2200" b="0" i="0" dirty="0" smtClean="0">
                <a:latin typeface="Calibri" charset="0"/>
                <a:ea typeface="Calibri" charset="0"/>
                <a:cs typeface="Calibri" charset="0"/>
              </a:rPr>
              <a:t>scores</a:t>
            </a:r>
            <a:endParaRPr lang="en-US" sz="2200" b="0" i="0" dirty="0">
              <a:latin typeface="Calibri" charset="0"/>
              <a:ea typeface="Calibri" charset="0"/>
              <a:cs typeface="Calibri" charset="0"/>
            </a:endParaRPr>
          </a:p>
          <a:p>
            <a:pPr lvl="0">
              <a:buClrTx/>
              <a:buFont typeface="Arial" charset="0"/>
              <a:buChar char="•"/>
            </a:pP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If report </a:t>
            </a:r>
            <a:r>
              <a:rPr lang="en-GB" b="1" i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not</a:t>
            </a:r>
            <a:r>
              <a:rPr lang="en-GB" i="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b="1" i="0" dirty="0" smtClean="0">
                <a:latin typeface="Calibri" charset="0"/>
                <a:ea typeface="Calibri" charset="0"/>
                <a:cs typeface="Calibri" charset="0"/>
              </a:rPr>
              <a:t>finalized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i="0" dirty="0">
                <a:latin typeface="Calibri" charset="0"/>
                <a:ea typeface="Calibri" charset="0"/>
                <a:cs typeface="Calibri" charset="0"/>
              </a:rPr>
              <a:t>- countries may revise 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draft to </a:t>
            </a:r>
            <a:r>
              <a:rPr lang="en-GB" i="0" dirty="0">
                <a:latin typeface="Calibri" charset="0"/>
                <a:ea typeface="Calibri" charset="0"/>
                <a:cs typeface="Calibri" charset="0"/>
              </a:rPr>
              <a:t>use PEFA 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2016</a:t>
            </a:r>
            <a:endParaRPr lang="en-US" i="0" dirty="0">
              <a:latin typeface="Calibri" charset="0"/>
              <a:ea typeface="Calibri" charset="0"/>
              <a:cs typeface="Calibri" charset="0"/>
            </a:endParaRPr>
          </a:p>
          <a:p>
            <a:pPr>
              <a:buClrTx/>
              <a:buFont typeface="Arial" charset="0"/>
              <a:buChar char="•"/>
            </a:pP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If report </a:t>
            </a:r>
            <a:r>
              <a:rPr lang="en-GB" b="1" i="0" dirty="0" smtClean="0">
                <a:latin typeface="Calibri" charset="0"/>
                <a:ea typeface="Calibri" charset="0"/>
                <a:cs typeface="Calibri" charset="0"/>
              </a:rPr>
              <a:t>finalized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 – </a:t>
            </a:r>
            <a:r>
              <a:rPr lang="en-GB" i="0" dirty="0">
                <a:latin typeface="Calibri" charset="0"/>
                <a:ea typeface="Calibri" charset="0"/>
                <a:cs typeface="Calibri" charset="0"/>
              </a:rPr>
              <a:t>could be revised 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&amp; re-issued as </a:t>
            </a:r>
            <a:r>
              <a:rPr lang="en-GB" i="0" dirty="0">
                <a:latin typeface="Calibri" charset="0"/>
                <a:ea typeface="Calibri" charset="0"/>
                <a:cs typeface="Calibri" charset="0"/>
              </a:rPr>
              <a:t>PEFA 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2016, </a:t>
            </a:r>
            <a:r>
              <a:rPr lang="en-GB" i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or</a:t>
            </a:r>
            <a:r>
              <a:rPr lang="en-GB" i="0" dirty="0">
                <a:latin typeface="Calibri" charset="0"/>
                <a:ea typeface="Calibri" charset="0"/>
                <a:cs typeface="Calibri" charset="0"/>
              </a:rPr>
              <a:t> addendum 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included with updated </a:t>
            </a:r>
            <a:r>
              <a:rPr lang="en-GB" i="0" dirty="0">
                <a:latin typeface="Calibri" charset="0"/>
                <a:ea typeface="Calibri" charset="0"/>
                <a:cs typeface="Calibri" charset="0"/>
              </a:rPr>
              <a:t>PI </a:t>
            </a:r>
            <a:r>
              <a:rPr lang="en-GB" i="0" dirty="0" smtClean="0">
                <a:latin typeface="Calibri" charset="0"/>
                <a:ea typeface="Calibri" charset="0"/>
                <a:cs typeface="Calibri" charset="0"/>
              </a:rPr>
              <a:t>summary &amp; explanation of requirements met </a:t>
            </a:r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CB23-6283-3C4D-84D0-A9036D2BFA4F}" type="slidenum">
              <a:rPr lang="en-GB" altLang="en-US" smtClean="0"/>
              <a:pPr/>
              <a:t>19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6124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792089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The PFM Performance Report 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4" y="1988840"/>
            <a:ext cx="8062912" cy="4536503"/>
          </a:xfrm>
        </p:spPr>
        <p:txBody>
          <a:bodyPr/>
          <a:lstStyle/>
          <a:p>
            <a:pPr marL="0" indent="0">
              <a:buNone/>
            </a:pPr>
            <a:r>
              <a:rPr lang="en-US" sz="2800" i="0" dirty="0" smtClean="0"/>
              <a:t>Executive summary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US" sz="2800" i="0" dirty="0" smtClean="0"/>
              <a:t>Introduction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US" sz="2800" i="0" dirty="0" smtClean="0"/>
              <a:t>Country background information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US" sz="2800" i="0" dirty="0" smtClean="0"/>
              <a:t>Assessment of PFM systems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US" sz="2800" i="0" dirty="0"/>
              <a:t>Conclusions from </a:t>
            </a:r>
            <a:r>
              <a:rPr lang="en-US" sz="2800" i="0" dirty="0" smtClean="0"/>
              <a:t>analysis </a:t>
            </a:r>
            <a:r>
              <a:rPr lang="en-US" sz="2800" i="0" dirty="0"/>
              <a:t>of PFM system </a:t>
            </a:r>
            <a:endParaRPr lang="en-US" sz="2800" i="0" dirty="0" smtClean="0"/>
          </a:p>
          <a:p>
            <a:pPr marL="457200" indent="-457200">
              <a:buClrTx/>
              <a:buFont typeface="+mj-lt"/>
              <a:buAutoNum type="arabicPeriod"/>
            </a:pPr>
            <a:r>
              <a:rPr lang="en-US" sz="2800" i="0" dirty="0" smtClean="0"/>
              <a:t>Government PFM Reform Process</a:t>
            </a:r>
          </a:p>
          <a:p>
            <a:pPr marL="0" indent="0">
              <a:buClrTx/>
              <a:buNone/>
            </a:pPr>
            <a:endParaRPr lang="en-US" sz="2800" i="0" dirty="0" smtClean="0"/>
          </a:p>
          <a:p>
            <a:pPr marL="0" indent="0">
              <a:buClrTx/>
              <a:buNone/>
            </a:pPr>
            <a:r>
              <a:rPr lang="en-US" sz="2800" i="0" dirty="0" smtClean="0"/>
              <a:t>Annexes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9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9851"/>
            <a:ext cx="9144000" cy="720998"/>
          </a:xfrm>
        </p:spPr>
        <p:txBody>
          <a:bodyPr>
            <a:noAutofit/>
          </a:bodyPr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</a:rPr>
              <a:t>5. Government PFM Reform Process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92488"/>
          </a:xfrm>
        </p:spPr>
        <p:txBody>
          <a:bodyPr/>
          <a:lstStyle/>
          <a:p>
            <a:pPr marL="342900" lvl="1" indent="-342900">
              <a:buClrTx/>
            </a:pPr>
            <a:r>
              <a:rPr lang="en-GB" sz="2800" b="0" dirty="0" smtClean="0">
                <a:latin typeface="Calibri" charset="0"/>
                <a:ea typeface="Calibri" charset="0"/>
                <a:cs typeface="Calibri" charset="0"/>
              </a:rPr>
              <a:t>Overall </a:t>
            </a:r>
            <a:r>
              <a:rPr lang="en-GB" sz="2800" b="0" dirty="0">
                <a:latin typeface="Calibri" charset="0"/>
                <a:ea typeface="Calibri" charset="0"/>
                <a:cs typeface="Calibri" charset="0"/>
              </a:rPr>
              <a:t>approach to the PFM reform process</a:t>
            </a:r>
            <a:endParaRPr lang="en-US" sz="2800" b="0" dirty="0">
              <a:latin typeface="Calibri" charset="0"/>
              <a:ea typeface="Calibri" charset="0"/>
              <a:cs typeface="Calibri" charset="0"/>
            </a:endParaRPr>
          </a:p>
          <a:p>
            <a:pPr>
              <a:buClrTx/>
            </a:pPr>
            <a:r>
              <a:rPr lang="en-GB" sz="2800" b="0" i="0" dirty="0" smtClean="0">
                <a:latin typeface="Calibri" charset="0"/>
                <a:ea typeface="Calibri" charset="0"/>
                <a:cs typeface="Calibri" charset="0"/>
              </a:rPr>
              <a:t>Description </a:t>
            </a:r>
            <a:r>
              <a:rPr lang="en-GB" sz="2800" b="0" i="0" dirty="0">
                <a:latin typeface="Calibri" charset="0"/>
                <a:ea typeface="Calibri" charset="0"/>
                <a:cs typeface="Calibri" charset="0"/>
              </a:rPr>
              <a:t>of recent and on-going reforms</a:t>
            </a:r>
            <a:endParaRPr lang="en-US" sz="2800" b="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buClrTx/>
            </a:pPr>
            <a:r>
              <a:rPr lang="en-GB" sz="2800" b="0" i="0" dirty="0" smtClean="0">
                <a:latin typeface="Calibri" charset="0"/>
                <a:ea typeface="Calibri" charset="0"/>
                <a:cs typeface="Calibri" charset="0"/>
              </a:rPr>
              <a:t>Institutional </a:t>
            </a:r>
            <a:r>
              <a:rPr lang="en-GB" sz="2800" b="0" i="0" dirty="0">
                <a:latin typeface="Calibri" charset="0"/>
                <a:ea typeface="Calibri" charset="0"/>
                <a:cs typeface="Calibri" charset="0"/>
              </a:rPr>
              <a:t>factors supporting reform planning and implementation</a:t>
            </a:r>
            <a:endParaRPr lang="en-US" sz="2800" b="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buClrTx/>
            </a:pP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Impact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of PFM reforms for sustainable reform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process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buClrTx/>
            </a:pP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Transparency of PFM programs for stakeholder collaboration and support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buNone/>
            </a:pPr>
            <a:endParaRPr lang="en-US" sz="10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C54B-2559-4023-A251-E329659F0BD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2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648990"/>
          </a:xfrm>
        </p:spPr>
        <p:txBody>
          <a:bodyPr/>
          <a:lstStyle/>
          <a:p>
            <a:pPr marL="0" algn="ctr"/>
            <a:r>
              <a:rPr lang="en-GB" dirty="0" smtClean="0">
                <a:solidFill>
                  <a:srgbClr val="C00000"/>
                </a:solidFill>
              </a:rPr>
              <a:t>Annexes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888532"/>
          </a:xfrm>
        </p:spPr>
        <p:txBody>
          <a:bodyPr/>
          <a:lstStyle/>
          <a:p>
            <a:pPr marL="0" indent="0">
              <a:buNone/>
            </a:pPr>
            <a:r>
              <a:rPr lang="en-US" b="1" i="0" dirty="0">
                <a:solidFill>
                  <a:srgbClr val="C00000"/>
                </a:solidFill>
              </a:rPr>
              <a:t>Annex 1. </a:t>
            </a:r>
            <a:r>
              <a:rPr lang="en-US" b="1" i="0" dirty="0" smtClean="0">
                <a:solidFill>
                  <a:srgbClr val="C00000"/>
                </a:solidFill>
              </a:rPr>
              <a:t>	</a:t>
            </a:r>
            <a:r>
              <a:rPr lang="en-US" b="1" i="0" dirty="0" smtClean="0"/>
              <a:t>Performance </a:t>
            </a:r>
            <a:r>
              <a:rPr lang="en-US" b="1" i="0" dirty="0"/>
              <a:t>indicator summary </a:t>
            </a:r>
            <a:endParaRPr lang="en-US" i="0" dirty="0"/>
          </a:p>
          <a:p>
            <a:pPr marL="0" indent="0">
              <a:buNone/>
            </a:pPr>
            <a:r>
              <a:rPr lang="en-US" b="1" i="0" dirty="0">
                <a:solidFill>
                  <a:srgbClr val="C00000"/>
                </a:solidFill>
              </a:rPr>
              <a:t>Annex 2. </a:t>
            </a:r>
            <a:r>
              <a:rPr lang="en-US" b="1" i="0" dirty="0" smtClean="0">
                <a:solidFill>
                  <a:srgbClr val="C00000"/>
                </a:solidFill>
              </a:rPr>
              <a:t>	</a:t>
            </a:r>
            <a:r>
              <a:rPr lang="en-US" b="1" i="0" dirty="0" smtClean="0"/>
              <a:t>Summary </a:t>
            </a:r>
            <a:r>
              <a:rPr lang="en-US" b="1" i="0" dirty="0"/>
              <a:t>of observations on the </a:t>
            </a:r>
            <a:r>
              <a:rPr lang="en-US" b="1" i="0" dirty="0" smtClean="0"/>
              <a:t>		internal </a:t>
            </a:r>
            <a:r>
              <a:rPr lang="en-US" b="1" i="0" dirty="0"/>
              <a:t>control framework </a:t>
            </a:r>
            <a:endParaRPr lang="en-US" i="0" dirty="0"/>
          </a:p>
          <a:p>
            <a:pPr marL="0" indent="0">
              <a:buNone/>
            </a:pPr>
            <a:r>
              <a:rPr lang="en-US" b="1" i="0" dirty="0">
                <a:solidFill>
                  <a:srgbClr val="C00000"/>
                </a:solidFill>
              </a:rPr>
              <a:t>Annex 3. </a:t>
            </a:r>
            <a:r>
              <a:rPr lang="en-US" b="1" i="0" dirty="0" smtClean="0">
                <a:solidFill>
                  <a:srgbClr val="C00000"/>
                </a:solidFill>
              </a:rPr>
              <a:t>	</a:t>
            </a:r>
            <a:r>
              <a:rPr lang="en-US" b="1" i="0" dirty="0" smtClean="0"/>
              <a:t>Sources </a:t>
            </a:r>
            <a:r>
              <a:rPr lang="en-US" b="1" i="0" dirty="0"/>
              <a:t>of </a:t>
            </a:r>
            <a:r>
              <a:rPr lang="en-US" b="1" i="0" dirty="0" smtClean="0"/>
              <a:t>information</a:t>
            </a:r>
          </a:p>
          <a:p>
            <a:pPr marL="0" indent="0">
              <a:buNone/>
            </a:pPr>
            <a:endParaRPr lang="en-US" b="1" i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b="1" i="0" dirty="0" smtClean="0">
                <a:solidFill>
                  <a:srgbClr val="C00000"/>
                </a:solidFill>
              </a:rPr>
              <a:t>Annex 4. 	</a:t>
            </a:r>
            <a:r>
              <a:rPr lang="en-US" b="1" i="0" dirty="0" smtClean="0"/>
              <a:t>Performance changes from the 			previous assessment using PEFA 		2005 or PEFA 2011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67559-1855-F049-BCF2-4025DE9FF321}" type="slidenum">
              <a:rPr lang="en-GB" altLang="en-US" smtClean="0"/>
              <a:pPr>
                <a:defRPr/>
              </a:pPr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8938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6282857-26F4-B14E-845F-282D54FB8694}" type="slidenum">
              <a:rPr lang="en-US" altLang="en-US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4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8915" name="AutoShape 2"/>
          <p:cNvSpPr>
            <a:spLocks noGrp="1" noChangeArrowheads="1"/>
          </p:cNvSpPr>
          <p:nvPr>
            <p:ph type="title"/>
          </p:nvPr>
        </p:nvSpPr>
        <p:spPr>
          <a:xfrm>
            <a:off x="179388" y="1196975"/>
            <a:ext cx="8785225" cy="503238"/>
          </a:xfrm>
        </p:spPr>
        <p:txBody>
          <a:bodyPr/>
          <a:lstStyle/>
          <a:p>
            <a:pPr marL="0" indent="0" algn="ctr" eaLnBrk="1" hangingPunct="1"/>
            <a:r>
              <a:rPr lang="es-ES" altLang="en-US" sz="3200" dirty="0" smtClean="0">
                <a:solidFill>
                  <a:srgbClr val="C00000"/>
                </a:solidFill>
              </a:rPr>
              <a:t>In </a:t>
            </a:r>
            <a:r>
              <a:rPr lang="es-ES" altLang="en-US" sz="3200" smtClean="0">
                <a:solidFill>
                  <a:srgbClr val="C00000"/>
                </a:solidFill>
              </a:rPr>
              <a:t>Summary</a:t>
            </a:r>
            <a:r>
              <a:rPr lang="is-IS" altLang="en-US" sz="3200" smtClean="0">
                <a:solidFill>
                  <a:srgbClr val="C00000"/>
                </a:solidFill>
              </a:rPr>
              <a:t>….</a:t>
            </a:r>
            <a:endParaRPr lang="en-GB" altLang="en-US" sz="3200" dirty="0">
              <a:solidFill>
                <a:srgbClr val="C00000"/>
              </a:solidFill>
              <a:ea typeface="Arial" charset="0"/>
              <a:cs typeface="Arial" charset="0"/>
            </a:endParaRP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7" y="1700213"/>
            <a:ext cx="8964613" cy="4825131"/>
          </a:xfrm>
        </p:spPr>
        <p:txBody>
          <a:bodyPr/>
          <a:lstStyle/>
          <a:p>
            <a:pPr marL="0" indent="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Tx/>
              <a:buNone/>
              <a:defRPr/>
            </a:pPr>
            <a:r>
              <a:rPr lang="en-GB" sz="3200" i="0" dirty="0" smtClean="0">
                <a:latin typeface="Calibri" charset="0"/>
                <a:ea typeface="Calibri" charset="0"/>
                <a:cs typeface="Calibri" charset="0"/>
              </a:rPr>
              <a:t>Readers of a </a:t>
            </a:r>
            <a:r>
              <a:rPr lang="en-GB" sz="3200" i="0" dirty="0">
                <a:latin typeface="Calibri" charset="0"/>
                <a:ea typeface="Calibri" charset="0"/>
                <a:cs typeface="Calibri" charset="0"/>
              </a:rPr>
              <a:t>PEFA </a:t>
            </a:r>
            <a:r>
              <a:rPr lang="en-GB" sz="3200" i="0" dirty="0" smtClean="0">
                <a:latin typeface="Calibri" charset="0"/>
                <a:ea typeface="Calibri" charset="0"/>
                <a:cs typeface="Calibri" charset="0"/>
              </a:rPr>
              <a:t>assessment should:</a:t>
            </a:r>
          </a:p>
          <a:p>
            <a:pPr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Tx/>
              <a:defRPr/>
            </a:pP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Carefully consider both </a:t>
            </a:r>
            <a:r>
              <a:rPr lang="en-GB" sz="2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ratings &amp; the narrative </a:t>
            </a:r>
          </a:p>
          <a:p>
            <a:pPr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Tx/>
              <a:defRPr/>
            </a:pP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Consider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whether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there is </a:t>
            </a:r>
            <a:r>
              <a:rPr lang="en-GB" altLang="en-US" sz="2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consistency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between different indicators</a:t>
            </a:r>
          </a:p>
          <a:p>
            <a:pPr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Tx/>
              <a:defRPr/>
            </a:pP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Not conclude that a country with some poor ratings has a poor PFM system</a:t>
            </a:r>
            <a:endParaRPr lang="en-GB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Tx/>
              <a:defRPr/>
            </a:pP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Use the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‘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Conclusions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of the analysis of PFM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systems</a:t>
            </a:r>
            <a:r>
              <a:rPr lang="en-GB" altLang="en-US" sz="2800" b="0" i="0" dirty="0" smtClean="0">
                <a:latin typeface="Calibri" charset="0"/>
                <a:ea typeface="Calibri" charset="0"/>
                <a:cs typeface="Calibri" charset="0"/>
              </a:rPr>
              <a:t>’ to understand</a:t>
            </a:r>
            <a:r>
              <a:rPr lang="en-GB" sz="2800" b="0" i="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sz="2800" b="0" i="0" dirty="0">
                <a:latin typeface="Calibri" charset="0"/>
                <a:ea typeface="Calibri" charset="0"/>
                <a:cs typeface="Calibri" charset="0"/>
              </a:rPr>
              <a:t>how well each of </a:t>
            </a:r>
            <a:r>
              <a:rPr lang="en-GB" sz="2800" b="0" i="0" dirty="0" smtClean="0">
                <a:latin typeface="Calibri" charset="0"/>
                <a:ea typeface="Calibri" charset="0"/>
                <a:cs typeface="Calibri" charset="0"/>
              </a:rPr>
              <a:t>the </a:t>
            </a:r>
            <a:r>
              <a:rPr lang="en-GB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seven </a:t>
            </a:r>
            <a:r>
              <a:rPr lang="en-GB" sz="2800" b="0" i="0" dirty="0">
                <a:latin typeface="Calibri" charset="0"/>
                <a:ea typeface="Calibri" charset="0"/>
                <a:cs typeface="Calibri" charset="0"/>
              </a:rPr>
              <a:t>dimensions of PFM practices are </a:t>
            </a:r>
            <a:r>
              <a:rPr lang="en-GB" sz="2800" b="0" i="0" dirty="0" smtClean="0">
                <a:latin typeface="Calibri" charset="0"/>
                <a:ea typeface="Calibri" charset="0"/>
                <a:cs typeface="Calibri" charset="0"/>
              </a:rPr>
              <a:t>operating, as a basis for assessing how </a:t>
            </a:r>
            <a:r>
              <a:rPr lang="en-GB" sz="2800" b="0" i="0" dirty="0">
                <a:latin typeface="Calibri" charset="0"/>
                <a:ea typeface="Calibri" charset="0"/>
                <a:cs typeface="Calibri" charset="0"/>
              </a:rPr>
              <a:t>far the country has gone towards achieving </a:t>
            </a:r>
            <a:r>
              <a:rPr lang="en-GB" sz="2800" b="0" i="0" dirty="0" smtClean="0">
                <a:latin typeface="Calibri" charset="0"/>
                <a:ea typeface="Calibri" charset="0"/>
                <a:cs typeface="Calibri" charset="0"/>
              </a:rPr>
              <a:t>the </a:t>
            </a:r>
            <a:r>
              <a:rPr lang="en-GB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three budgetary outcomes</a:t>
            </a:r>
          </a:p>
          <a:p>
            <a:pPr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Tx/>
              <a:defRPr/>
            </a:pP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Use the assessment to </a:t>
            </a:r>
            <a:r>
              <a:rPr lang="en-GB" sz="2800" i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monitor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progress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in PFM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reforms</a:t>
            </a:r>
            <a:endParaRPr lang="en-GB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</a:pPr>
            <a:endParaRPr lang="en-GB" sz="2800" b="0" dirty="0"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" y="2565400"/>
            <a:ext cx="9144000" cy="863600"/>
          </a:xfrm>
        </p:spPr>
        <p:txBody>
          <a:bodyPr/>
          <a:lstStyle/>
          <a:p>
            <a:pPr indent="0" algn="ctr" eaLnBrk="1" hangingPunct="1"/>
            <a: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  <a:t>Thank you for your attention:</a:t>
            </a:r>
            <a:b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</a:br>
            <a: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  <a:t/>
            </a:r>
            <a:b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</a:br>
            <a: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  <a:t>Questions? </a:t>
            </a:r>
            <a:r>
              <a:rPr lang="en-US" altLang="en-US" sz="3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3200" dirty="0">
                <a:latin typeface="Arial" charset="0"/>
                <a:ea typeface="Arial" charset="0"/>
                <a:cs typeface="Arial" charset="0"/>
              </a:rPr>
            </a:br>
            <a:r>
              <a:rPr lang="en-US" altLang="en-US" sz="3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3200" dirty="0">
                <a:latin typeface="Arial" charset="0"/>
                <a:ea typeface="Arial" charset="0"/>
                <a:cs typeface="Arial" charset="0"/>
              </a:rPr>
            </a:br>
            <a:endParaRPr lang="en-GB" alt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07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" y="2348880"/>
            <a:ext cx="9143999" cy="1872208"/>
          </a:xfrm>
        </p:spPr>
        <p:txBody>
          <a:bodyPr anchor="ctr"/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Calibri (headings)"/>
              </a:rPr>
              <a:t>Group Work Instructions</a:t>
            </a:r>
            <a:br>
              <a:rPr lang="en-GB" sz="4000" dirty="0" smtClean="0">
                <a:solidFill>
                  <a:srgbClr val="C00000"/>
                </a:solidFill>
                <a:latin typeface="Calibri (headings)"/>
              </a:rPr>
            </a:br>
            <a:r>
              <a:rPr lang="en-CA" altLang="en-US" sz="3200" dirty="0" smtClean="0">
                <a:solidFill>
                  <a:srgbClr val="C00000"/>
                </a:solidFill>
                <a:ea typeface="Arial" charset="0"/>
                <a:cs typeface="Arial" charset="0"/>
              </a:rPr>
              <a:t>Interpreting </a:t>
            </a:r>
            <a:r>
              <a:rPr lang="en-CA" altLang="en-US" sz="3200" dirty="0">
                <a:solidFill>
                  <a:srgbClr val="C00000"/>
                </a:solidFill>
                <a:ea typeface="Arial" charset="0"/>
                <a:cs typeface="Arial" charset="0"/>
              </a:rPr>
              <a:t>a draft Assessment Report</a:t>
            </a:r>
            <a:r>
              <a:rPr lang="en-CA" altLang="en-US" sz="4000" dirty="0">
                <a:ea typeface="Arial" charset="0"/>
                <a:cs typeface="Arial" charset="0"/>
              </a:rPr>
              <a:t/>
            </a:r>
            <a:br>
              <a:rPr lang="en-CA" altLang="en-US" sz="4000" dirty="0">
                <a:ea typeface="Arial" charset="0"/>
                <a:cs typeface="Arial" charset="0"/>
              </a:rPr>
            </a:br>
            <a:endParaRPr lang="en-US" sz="4000" dirty="0">
              <a:solidFill>
                <a:srgbClr val="C00000"/>
              </a:solidFill>
              <a:latin typeface="Calibri (headings)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4581128"/>
            <a:ext cx="9143999" cy="129614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21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>
          <a:xfrm>
            <a:off x="533401" y="908720"/>
            <a:ext cx="8071047" cy="1008112"/>
          </a:xfrm>
        </p:spPr>
        <p:txBody>
          <a:bodyPr anchor="ctr"/>
          <a:lstStyle/>
          <a:p>
            <a:pPr algn="ctr" eaLnBrk="1" hangingPunct="1"/>
            <a:r>
              <a:rPr lang="en-US" sz="4000" dirty="0" smtClean="0">
                <a:solidFill>
                  <a:srgbClr val="C00000"/>
                </a:solidFill>
                <a:latin typeface="Calibri (headings)"/>
              </a:rPr>
              <a:t>Group Work Schedule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60848"/>
            <a:ext cx="9144000" cy="3787502"/>
          </a:xfrm>
        </p:spPr>
        <p:txBody>
          <a:bodyPr/>
          <a:lstStyle/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3200" i="0" dirty="0" smtClean="0">
                <a:latin typeface="Calibri" charset="0"/>
                <a:ea typeface="Calibri" charset="0"/>
                <a:cs typeface="Calibri" charset="0"/>
              </a:rPr>
              <a:t>Read &amp; analyze the case individually – 45 </a:t>
            </a:r>
            <a:r>
              <a:rPr lang="en-US" sz="3200" i="0" dirty="0" err="1" smtClean="0">
                <a:latin typeface="Calibri" charset="0"/>
                <a:ea typeface="Calibri" charset="0"/>
                <a:cs typeface="Calibri" charset="0"/>
              </a:rPr>
              <a:t>mins</a:t>
            </a:r>
            <a:endParaRPr lang="en-US" sz="3200" i="0" dirty="0" smtClean="0">
              <a:latin typeface="Calibri" charset="0"/>
              <a:ea typeface="Calibri" charset="0"/>
              <a:cs typeface="Calibri" charset="0"/>
            </a:endParaRP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3200" i="0" dirty="0" smtClean="0">
                <a:latin typeface="Calibri" charset="0"/>
                <a:ea typeface="Calibri" charset="0"/>
                <a:cs typeface="Calibri" charset="0"/>
              </a:rPr>
              <a:t>Group assignments to be announced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3200" i="0" dirty="0" smtClean="0">
                <a:latin typeface="Calibri" charset="0"/>
                <a:ea typeface="Calibri" charset="0"/>
                <a:cs typeface="Calibri" charset="0"/>
              </a:rPr>
              <a:t>Discuss in your group &amp; reach conclusions – 45 </a:t>
            </a:r>
            <a:r>
              <a:rPr lang="en-US" sz="3200" i="0" dirty="0" err="1" smtClean="0">
                <a:latin typeface="Calibri" charset="0"/>
                <a:ea typeface="Calibri" charset="0"/>
                <a:cs typeface="Calibri" charset="0"/>
              </a:rPr>
              <a:t>mins</a:t>
            </a:r>
            <a:endParaRPr lang="en-US" sz="3200" i="0" dirty="0" smtClean="0">
              <a:latin typeface="Calibri" charset="0"/>
              <a:ea typeface="Calibri" charset="0"/>
              <a:cs typeface="Calibri" charset="0"/>
            </a:endParaRP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3200" i="0" dirty="0" smtClean="0">
                <a:latin typeface="Calibri" charset="0"/>
                <a:ea typeface="Calibri" charset="0"/>
                <a:cs typeface="Calibri" charset="0"/>
              </a:rPr>
              <a:t>Each group reports to plenary - with discussion</a:t>
            </a:r>
          </a:p>
        </p:txBody>
      </p:sp>
    </p:spTree>
    <p:extLst>
      <p:ext uri="{BB962C8B-B14F-4D97-AF65-F5344CB8AC3E}">
        <p14:creationId xmlns:p14="http://schemas.microsoft.com/office/powerpoint/2010/main" val="172692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908720"/>
            <a:ext cx="9144000" cy="864096"/>
          </a:xfrm>
        </p:spPr>
        <p:txBody>
          <a:bodyPr anchor="ctr"/>
          <a:lstStyle/>
          <a:p>
            <a:pPr algn="ctr" eaLnBrk="1" hangingPunct="1"/>
            <a:r>
              <a:rPr lang="en-US" dirty="0" smtClean="0">
                <a:solidFill>
                  <a:srgbClr val="C00000"/>
                </a:solidFill>
              </a:rPr>
              <a:t>Case Study Assignments - :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28800"/>
            <a:ext cx="8568952" cy="4824536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90000"/>
              </a:lnSpc>
              <a:buClrTx/>
              <a:buSzPct val="100000"/>
              <a:buNone/>
            </a:pPr>
            <a:r>
              <a:rPr lang="en-US" sz="3200" b="1" dirty="0" smtClean="0">
                <a:solidFill>
                  <a:srgbClr val="C00000"/>
                </a:solidFill>
              </a:rPr>
              <a:t>Comment on </a:t>
            </a:r>
          </a:p>
          <a:p>
            <a:pPr marL="0" indent="0" eaLnBrk="1" hangingPunct="1">
              <a:lnSpc>
                <a:spcPct val="90000"/>
              </a:lnSpc>
              <a:buClrTx/>
              <a:buSzPct val="100000"/>
              <a:buNone/>
            </a:pPr>
            <a:r>
              <a:rPr lang="en-US" sz="3000" b="1" i="0" dirty="0" smtClean="0">
                <a:latin typeface="Calibri (headings)"/>
              </a:rPr>
              <a:t>Group 1:</a:t>
            </a:r>
            <a:r>
              <a:rPr lang="en-US" sz="3000" b="0" i="0" dirty="0" smtClean="0">
                <a:latin typeface="Calibri (headings)"/>
              </a:rPr>
              <a:t>	</a:t>
            </a:r>
            <a:r>
              <a:rPr lang="en-US" sz="3000" i="0" dirty="0">
                <a:latin typeface="Calibri (headings)"/>
              </a:rPr>
              <a:t>A</a:t>
            </a:r>
            <a:r>
              <a:rPr lang="en-US" sz="3000" b="0" i="0" dirty="0" smtClean="0">
                <a:latin typeface="Calibri (headings)"/>
              </a:rPr>
              <a:t>ggregate fiscal discipline, including 	</a:t>
            </a:r>
            <a:r>
              <a:rPr lang="en-US" sz="3000" b="0" i="0" dirty="0" smtClean="0">
                <a:latin typeface="Calibri (headings)"/>
              </a:rPr>
              <a:t>			relevant </a:t>
            </a:r>
            <a:r>
              <a:rPr lang="en-US" sz="3000" b="0" i="0" dirty="0" smtClean="0">
                <a:latin typeface="Calibri (headings)"/>
              </a:rPr>
              <a:t>PIs</a:t>
            </a:r>
          </a:p>
          <a:p>
            <a:pPr marL="0" indent="0" eaLnBrk="1" hangingPunct="1">
              <a:lnSpc>
                <a:spcPct val="90000"/>
              </a:lnSpc>
              <a:buClrTx/>
              <a:buSzPct val="100000"/>
              <a:buNone/>
            </a:pPr>
            <a:r>
              <a:rPr lang="en-US" sz="3000" b="1" i="0" dirty="0" smtClean="0">
                <a:latin typeface="Calibri (headings)"/>
              </a:rPr>
              <a:t>Group 2: </a:t>
            </a:r>
            <a:r>
              <a:rPr lang="en-US" sz="3000" b="0" i="0" dirty="0" smtClean="0">
                <a:latin typeface="Calibri (headings)"/>
              </a:rPr>
              <a:t>	Strategic allocation of resources, 				including relevant PIs</a:t>
            </a:r>
          </a:p>
          <a:p>
            <a:pPr marL="0" indent="0" eaLnBrk="1" hangingPunct="1">
              <a:lnSpc>
                <a:spcPct val="90000"/>
              </a:lnSpc>
              <a:buClrTx/>
              <a:buSzPct val="100000"/>
              <a:buNone/>
            </a:pPr>
            <a:r>
              <a:rPr lang="en-US" sz="3000" b="1" i="0" dirty="0" smtClean="0">
                <a:latin typeface="Calibri (headings)"/>
              </a:rPr>
              <a:t>Group 3: </a:t>
            </a:r>
            <a:r>
              <a:rPr lang="en-US" sz="3000" b="0" i="0" dirty="0" smtClean="0">
                <a:latin typeface="Calibri (headings)"/>
              </a:rPr>
              <a:t>	Efficiency of service delivery, including 			relevant PIs</a:t>
            </a:r>
          </a:p>
          <a:p>
            <a:pPr marL="0" indent="0" eaLnBrk="1" hangingPunct="1">
              <a:lnSpc>
                <a:spcPct val="90000"/>
              </a:lnSpc>
              <a:buClrTx/>
              <a:buSzPct val="100000"/>
              <a:buNone/>
            </a:pPr>
            <a:r>
              <a:rPr lang="en-US" sz="3000" b="1" i="0" dirty="0" smtClean="0">
                <a:latin typeface="Calibri (headings)"/>
              </a:rPr>
              <a:t>Group 4: </a:t>
            </a:r>
            <a:r>
              <a:rPr lang="en-US" sz="3000" b="0" i="0" dirty="0" smtClean="0">
                <a:latin typeface="Calibri (headings)"/>
              </a:rPr>
              <a:t>	Transparency &amp; Accountability</a:t>
            </a:r>
          </a:p>
          <a:p>
            <a:pPr marL="0" indent="0" eaLnBrk="1" hangingPunct="1">
              <a:lnSpc>
                <a:spcPct val="90000"/>
              </a:lnSpc>
              <a:buClrTx/>
              <a:buSzPct val="100000"/>
              <a:buNone/>
            </a:pPr>
            <a:r>
              <a:rPr lang="en-US" sz="3000" b="1" i="0" dirty="0" smtClean="0">
                <a:latin typeface="Calibri (headings)"/>
              </a:rPr>
              <a:t>Group 5: </a:t>
            </a:r>
            <a:r>
              <a:rPr lang="en-US" sz="3000" b="0" i="0" dirty="0" smtClean="0">
                <a:latin typeface="Calibri (headings)"/>
              </a:rPr>
              <a:t>	Overall - does </a:t>
            </a:r>
            <a:r>
              <a:rPr lang="en-US" sz="3000" i="0" dirty="0">
                <a:latin typeface="Calibri (headings)"/>
              </a:rPr>
              <a:t>summary </a:t>
            </a:r>
            <a:r>
              <a:rPr lang="en-US" sz="3000" i="0" dirty="0" smtClean="0">
                <a:latin typeface="Calibri (headings)"/>
              </a:rPr>
              <a:t>provide adequate </a:t>
            </a:r>
            <a:r>
              <a:rPr lang="en-US" sz="3000" b="0" i="0" dirty="0" smtClean="0">
                <a:latin typeface="Calibri (headings)"/>
              </a:rPr>
              <a:t>			overview of </a:t>
            </a:r>
            <a:r>
              <a:rPr lang="en-US" sz="3000" i="0" dirty="0">
                <a:latin typeface="Calibri (headings)"/>
              </a:rPr>
              <a:t>PFM </a:t>
            </a:r>
            <a:r>
              <a:rPr lang="en-US" sz="3000" i="0" dirty="0" smtClean="0">
                <a:latin typeface="Calibri (headings)"/>
              </a:rPr>
              <a:t>system performance </a:t>
            </a:r>
            <a:r>
              <a:rPr lang="en-US" sz="3000" i="0" dirty="0">
                <a:latin typeface="Calibri (headings)"/>
              </a:rPr>
              <a:t>&amp; </a:t>
            </a:r>
            <a:r>
              <a:rPr lang="en-US" sz="3000" i="0" dirty="0" smtClean="0">
                <a:latin typeface="Calibri (headings)"/>
              </a:rPr>
              <a:t>			areas </a:t>
            </a:r>
            <a:r>
              <a:rPr lang="en-US" sz="3000" b="0" i="0" dirty="0" smtClean="0">
                <a:latin typeface="Calibri (headings)"/>
              </a:rPr>
              <a:t>where reform efforts should be 				focused?</a:t>
            </a:r>
          </a:p>
        </p:txBody>
      </p:sp>
    </p:spTree>
    <p:extLst>
      <p:ext uri="{BB962C8B-B14F-4D97-AF65-F5344CB8AC3E}">
        <p14:creationId xmlns:p14="http://schemas.microsoft.com/office/powerpoint/2010/main" val="74942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>
          <a:xfrm>
            <a:off x="395288" y="908720"/>
            <a:ext cx="8291512" cy="1440160"/>
          </a:xfrm>
        </p:spPr>
        <p:txBody>
          <a:bodyPr>
            <a:noAutofit/>
          </a:bodyPr>
          <a:lstStyle/>
          <a:p>
            <a:pPr marL="0" algn="ctr" eaLnBrk="1" hangingPunct="1">
              <a:lnSpc>
                <a:spcPts val="4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Indicator relevance to budgetary outcomes – possible answers</a:t>
            </a:r>
            <a:endParaRPr lang="sl-SI" sz="3200" dirty="0" smtClean="0">
              <a:solidFill>
                <a:srgbClr val="C00000"/>
              </a:solidFill>
            </a:endParaRP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2564904"/>
            <a:ext cx="8915400" cy="3888432"/>
          </a:xfrm>
          <a:noFill/>
        </p:spPr>
        <p:txBody>
          <a:bodyPr>
            <a:noAutofit/>
          </a:bodyPr>
          <a:lstStyle/>
          <a:p>
            <a:pPr marL="0">
              <a:lnSpc>
                <a:spcPct val="80000"/>
              </a:lnSpc>
              <a:buSzPct val="125000"/>
              <a:buNone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Aggregate fiscal discipline: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e.g. ?</a:t>
            </a:r>
          </a:p>
          <a:p>
            <a:pPr marL="0">
              <a:lnSpc>
                <a:spcPct val="80000"/>
              </a:lnSpc>
              <a:buSzPct val="125000"/>
              <a:buNone/>
            </a:pPr>
            <a:endParaRPr lang="en-US" sz="2800" b="0" i="0" dirty="0" smtClean="0">
              <a:latin typeface="Calibri" charset="0"/>
              <a:ea typeface="Calibri" charset="0"/>
              <a:cs typeface="Calibri" charset="0"/>
            </a:endParaRPr>
          </a:p>
          <a:p>
            <a:pPr marL="0">
              <a:lnSpc>
                <a:spcPct val="80000"/>
              </a:lnSpc>
              <a:buSzPct val="125000"/>
              <a:buNone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Strategic allocation of resources: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e.g. ?</a:t>
            </a:r>
            <a:endParaRPr lang="en-US" sz="2800" b="0" i="0" dirty="0" smtClean="0">
              <a:latin typeface="Calibri" charset="0"/>
              <a:ea typeface="Calibri" charset="0"/>
              <a:cs typeface="Calibri" charset="0"/>
            </a:endParaRPr>
          </a:p>
          <a:p>
            <a:pPr marL="0">
              <a:lnSpc>
                <a:spcPct val="80000"/>
              </a:lnSpc>
              <a:buSzPct val="125000"/>
              <a:buNone/>
            </a:pPr>
            <a:endParaRPr lang="en-US" sz="2800" b="0" i="0" dirty="0" smtClean="0">
              <a:latin typeface="Calibri" charset="0"/>
              <a:ea typeface="Calibri" charset="0"/>
              <a:cs typeface="Calibri" charset="0"/>
            </a:endParaRPr>
          </a:p>
          <a:p>
            <a:pPr marL="0">
              <a:lnSpc>
                <a:spcPct val="80000"/>
              </a:lnSpc>
              <a:buSzPct val="125000"/>
              <a:buNone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Efficient use of resources in service delivery: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e.g. ?</a:t>
            </a:r>
            <a:endParaRPr lang="en-US" sz="2800" b="0" i="0" dirty="0" smtClean="0">
              <a:latin typeface="Calibri" charset="0"/>
              <a:ea typeface="Calibri" charset="0"/>
              <a:cs typeface="Calibri" charset="0"/>
            </a:endParaRPr>
          </a:p>
          <a:p>
            <a:pPr marL="0">
              <a:lnSpc>
                <a:spcPct val="80000"/>
              </a:lnSpc>
              <a:buSzPct val="125000"/>
              <a:buNone/>
            </a:pPr>
            <a:endParaRPr lang="en-US" sz="2800" b="0" i="0" dirty="0" smtClean="0">
              <a:latin typeface="Calibri" charset="0"/>
              <a:ea typeface="Calibri" charset="0"/>
              <a:cs typeface="Calibri" charset="0"/>
            </a:endParaRPr>
          </a:p>
          <a:p>
            <a:pPr marL="0">
              <a:lnSpc>
                <a:spcPct val="80000"/>
              </a:lnSpc>
              <a:buSzPct val="125000"/>
              <a:buNone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All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 are influenced by integrity of fiscal information </a:t>
            </a:r>
          </a:p>
        </p:txBody>
      </p:sp>
    </p:spTree>
    <p:extLst>
      <p:ext uri="{BB962C8B-B14F-4D97-AF65-F5344CB8AC3E}">
        <p14:creationId xmlns:p14="http://schemas.microsoft.com/office/powerpoint/2010/main" val="136850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FF0000"/>
                </a:solidFill>
              </a:rPr>
              <a:t>The performance report</a:t>
            </a:r>
          </a:p>
          <a:p>
            <a:endParaRPr lang="en-GB" sz="3200" dirty="0">
              <a:solidFill>
                <a:srgbClr val="FF0000"/>
              </a:solidFill>
            </a:endParaRPr>
          </a:p>
          <a:p>
            <a:r>
              <a:rPr lang="en-GB" sz="3200" dirty="0" smtClean="0">
                <a:solidFill>
                  <a:srgbClr val="FF0000"/>
                </a:solidFill>
              </a:rPr>
              <a:t>The indicator set 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67559-1855-F049-BCF2-4025DE9FF321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0954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752"/>
            <a:ext cx="8229600" cy="640261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Executive Summary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7014"/>
            <a:ext cx="8229600" cy="4544314"/>
          </a:xfrm>
        </p:spPr>
        <p:txBody>
          <a:bodyPr/>
          <a:lstStyle/>
          <a:p>
            <a:pPr marL="0" indent="0">
              <a:buNone/>
            </a:pPr>
            <a:r>
              <a:rPr lang="en-US" sz="3200" b="1" i="0" dirty="0" smtClean="0">
                <a:latin typeface="Calibri" charset="0"/>
                <a:ea typeface="Calibri" charset="0"/>
                <a:cs typeface="Calibri" charset="0"/>
              </a:rPr>
              <a:t>BRIEF</a:t>
            </a:r>
            <a:r>
              <a:rPr lang="en-US" sz="3200" i="0" dirty="0" smtClean="0">
                <a:latin typeface="Calibri" charset="0"/>
                <a:ea typeface="Calibri" charset="0"/>
                <a:cs typeface="Calibri" charset="0"/>
              </a:rPr>
              <a:t> summary (3 pages), addressing:</a:t>
            </a:r>
          </a:p>
          <a:p>
            <a:pPr>
              <a:buClrTx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Purpose &amp; management of the assessment</a:t>
            </a:r>
          </a:p>
          <a:p>
            <a:pPr>
              <a:buClrTx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Coverage &amp; timing</a:t>
            </a:r>
          </a:p>
          <a:p>
            <a:pPr>
              <a:buClrTx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PFM system impacts on 3 budgetary outcomes</a:t>
            </a:r>
          </a:p>
          <a:p>
            <a:pPr>
              <a:buClrTx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Summary of performance changes since previous assessment</a:t>
            </a:r>
          </a:p>
          <a:p>
            <a:pPr>
              <a:buClrTx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Overview of ongoing or planned reforms</a:t>
            </a:r>
          </a:p>
          <a:p>
            <a:pPr>
              <a:buClrTx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Table of scores, indicating direction of any changes assessment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83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</a:rPr>
              <a:t>Executive Summary: the Story Line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>
              <a:buClrTx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What is the story line, the number one message?</a:t>
            </a:r>
          </a:p>
          <a:p>
            <a:pPr>
              <a:buClrTx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Make sure the story gets top billing – it may be all that readers remember!</a:t>
            </a:r>
          </a:p>
          <a:p>
            <a:pPr>
              <a:buClrTx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It is also the likely starting point for discussion of PFM reform priorities</a:t>
            </a:r>
            <a:endParaRPr lang="en-US" sz="2800" b="0" i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C54B-2559-4023-A251-E329659F0BD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57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9850"/>
            <a:ext cx="9144000" cy="1009030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4. Conclusions from the </a:t>
            </a:r>
            <a:br>
              <a:rPr lang="en-US" sz="3200" dirty="0" smtClean="0">
                <a:solidFill>
                  <a:srgbClr val="C00000"/>
                </a:solidFill>
              </a:rPr>
            </a:br>
            <a:r>
              <a:rPr lang="en-US" sz="3200" dirty="0" smtClean="0">
                <a:solidFill>
                  <a:srgbClr val="C00000"/>
                </a:solidFill>
              </a:rPr>
              <a:t>analysis </a:t>
            </a:r>
            <a:r>
              <a:rPr lang="en-US" sz="3200" dirty="0">
                <a:solidFill>
                  <a:srgbClr val="C00000"/>
                </a:solidFill>
              </a:rPr>
              <a:t>of PFM system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564904"/>
            <a:ext cx="8856984" cy="3680321"/>
          </a:xfrm>
        </p:spPr>
        <p:txBody>
          <a:bodyPr/>
          <a:lstStyle/>
          <a:p>
            <a:pPr marL="0" indent="0">
              <a:buNone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4.1:	Integrated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assessment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of PFM performance</a:t>
            </a:r>
            <a:endParaRPr lang="en-US" sz="2800" b="0" dirty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4.2:	Effectiveness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of internal control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framework </a:t>
            </a:r>
            <a:r>
              <a:rPr lang="en-US" sz="2800" dirty="0" smtClean="0">
                <a:latin typeface="Calibri" charset="0"/>
                <a:ea typeface="Calibri" charset="0"/>
                <a:cs typeface="Calibri" charset="0"/>
              </a:rPr>
              <a:t>(Annex 2)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4.3: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PFM strength/weaknesses</a:t>
            </a:r>
          </a:p>
          <a:p>
            <a:pPr marL="0" indent="0">
              <a:buNone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4.4: 	Performance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changes since previous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assessment </a:t>
            </a:r>
            <a:endParaRPr lang="en-US" sz="2800" b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2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40767"/>
            <a:ext cx="9144000" cy="523949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4.1</a:t>
            </a:r>
            <a:r>
              <a:rPr lang="en-US" sz="3200" dirty="0" smtClean="0">
                <a:ea typeface="Calibri" charset="0"/>
                <a:cs typeface="Calibri" charset="0"/>
              </a:rPr>
              <a:t> </a:t>
            </a:r>
            <a:r>
              <a:rPr lang="en-US" sz="3200" dirty="0">
                <a:solidFill>
                  <a:srgbClr val="C00000"/>
                </a:solidFill>
              </a:rPr>
              <a:t>Integrated assessment </a:t>
            </a:r>
            <a:r>
              <a:rPr lang="en-US" sz="3200" dirty="0" smtClean="0">
                <a:solidFill>
                  <a:srgbClr val="C00000"/>
                </a:solidFill>
              </a:rPr>
              <a:t>of PFM performance (across 7 pillars)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92896"/>
            <a:ext cx="9144000" cy="4176464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Credibility of fiscal strategy &amp; budget performance (</a:t>
            </a:r>
            <a:r>
              <a:rPr lang="en-US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PI-1:3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>
              <a:buClrTx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Comprehensiveness &amp; Transparency (</a:t>
            </a:r>
            <a:r>
              <a:rPr lang="en-US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PI-4 to </a:t>
            </a:r>
            <a:r>
              <a:rPr lang="en-US" sz="2800" i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9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>
              <a:buClrTx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Asset &amp; Liability Management (</a:t>
            </a:r>
            <a:r>
              <a:rPr lang="en-US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PI-10 to 13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>
              <a:buClrTx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Policy-based planning &amp; budgeting (</a:t>
            </a:r>
            <a:r>
              <a:rPr lang="en-US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PI-15 </a:t>
            </a:r>
            <a:r>
              <a:rPr lang="en-US" sz="2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to</a:t>
            </a:r>
            <a:r>
              <a:rPr lang="en-US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 18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>
              <a:buClrTx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Predictability &amp; control in budget execution (</a:t>
            </a:r>
            <a:r>
              <a:rPr lang="en-US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PI-19 to 25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>
              <a:buClrTx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Accounting &amp; reporting (</a:t>
            </a:r>
            <a:r>
              <a:rPr lang="en-US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PI-26 to 28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>
              <a:buClrTx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External scrutiny &amp; audit (</a:t>
            </a:r>
            <a:r>
              <a:rPr lang="en-US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PI-29 &amp; </a:t>
            </a:r>
            <a:r>
              <a:rPr lang="en-US" sz="2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30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C54B-2559-4023-A251-E329659F0BD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56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474504"/>
          </a:xfrm>
        </p:spPr>
        <p:txBody>
          <a:bodyPr/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</a:rPr>
              <a:t>I</a:t>
            </a:r>
            <a:r>
              <a:rPr lang="en-US" sz="3200" dirty="0">
                <a:solidFill>
                  <a:srgbClr val="C00000"/>
                </a:solidFill>
              </a:rPr>
              <a:t>. Budget reliability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8461311"/>
              </p:ext>
            </p:extLst>
          </p:nvPr>
        </p:nvGraphicFramePr>
        <p:xfrm>
          <a:off x="320954" y="1988841"/>
          <a:ext cx="8576399" cy="351922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88449"/>
                <a:gridCol w="5187950"/>
              </a:tblGrid>
              <a:tr h="487719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Indicator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Main Improvements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</a:tr>
              <a:tr h="85111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 Aggregate expenditure outturn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1" u="none" dirty="0" smtClean="0"/>
                        <a:t>Expands scope</a:t>
                      </a:r>
                      <a:r>
                        <a:rPr lang="en-US" sz="1500" u="none" dirty="0" smtClean="0"/>
                        <a:t> to include external project expenditure</a:t>
                      </a:r>
                      <a:endParaRPr lang="en-US" sz="1500" dirty="0"/>
                    </a:p>
                  </a:txBody>
                  <a:tcPr marL="68580" marR="68580" marT="34290" marB="34290"/>
                </a:tc>
              </a:tr>
              <a:tr h="123364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 Expenditure composition outturn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1" dirty="0" smtClean="0"/>
                        <a:t>Expands scope</a:t>
                      </a:r>
                      <a:r>
                        <a:rPr lang="en-US" sz="1500" dirty="0" smtClean="0"/>
                        <a:t> to</a:t>
                      </a:r>
                      <a:r>
                        <a:rPr lang="en-US" sz="1500" baseline="0" dirty="0" smtClean="0"/>
                        <a:t> include external project expenditure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1" i="1" u="sng" baseline="0" dirty="0" smtClean="0"/>
                        <a:t>New:</a:t>
                      </a:r>
                      <a:r>
                        <a:rPr lang="en-US" sz="1500" baseline="0" dirty="0" smtClean="0"/>
                        <a:t> budget deviations by economic classification</a:t>
                      </a:r>
                      <a:endParaRPr lang="en-US" sz="1500" dirty="0"/>
                    </a:p>
                  </a:txBody>
                  <a:tcPr marL="68580" marR="68580" marT="34290" marB="34290"/>
                </a:tc>
              </a:tr>
              <a:tr h="94674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 Revenue outturn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1" dirty="0" smtClean="0"/>
                        <a:t>Expands scope</a:t>
                      </a:r>
                      <a:r>
                        <a:rPr lang="en-US" sz="1500" dirty="0" smtClean="0"/>
                        <a:t> to include revenue from</a:t>
                      </a:r>
                      <a:r>
                        <a:rPr lang="en-US" sz="1500" baseline="0" dirty="0" smtClean="0"/>
                        <a:t> external sources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1" i="1" u="sng" baseline="0" dirty="0" smtClean="0"/>
                        <a:t>New:</a:t>
                      </a:r>
                      <a:r>
                        <a:rPr lang="en-US" sz="1500" baseline="0" dirty="0" smtClean="0"/>
                        <a:t> composition of revenue outturn</a:t>
                      </a:r>
                      <a:endParaRPr lang="en-US" sz="15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291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216941"/>
          </a:xfrm>
        </p:spPr>
        <p:txBody>
          <a:bodyPr/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</a:rPr>
              <a:t>II</a:t>
            </a:r>
            <a:r>
              <a:rPr lang="en-US" sz="3200" dirty="0">
                <a:solidFill>
                  <a:srgbClr val="C00000"/>
                </a:solidFill>
              </a:rPr>
              <a:t>. Transparency of public finances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670107"/>
              </p:ext>
            </p:extLst>
          </p:nvPr>
        </p:nvGraphicFramePr>
        <p:xfrm>
          <a:off x="179613" y="1844825"/>
          <a:ext cx="8862119" cy="477052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62375"/>
                <a:gridCol w="4599744"/>
              </a:tblGrid>
              <a:tr h="3907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Indicator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Main Improvements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  <a:tr h="4254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 Classification of the budget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i="1" dirty="0" smtClean="0"/>
                        <a:t>Specifies</a:t>
                      </a:r>
                      <a:r>
                        <a:rPr lang="en-US" sz="1400" i="1" baseline="0" dirty="0" smtClean="0"/>
                        <a:t> </a:t>
                      </a:r>
                      <a:r>
                        <a:rPr lang="en-US" sz="1400" baseline="0" dirty="0" smtClean="0"/>
                        <a:t>GFS details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8075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 Budget documentation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1" u="none" dirty="0" smtClean="0"/>
                        <a:t>Expands</a:t>
                      </a:r>
                      <a:r>
                        <a:rPr lang="en-US" sz="1400" b="0" i="0" u="none" dirty="0" smtClean="0"/>
                        <a:t> list </a:t>
                      </a:r>
                      <a:r>
                        <a:rPr lang="en-US" sz="1400" dirty="0" smtClean="0"/>
                        <a:t>of documents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i="1" dirty="0" smtClean="0"/>
                        <a:t>Separates</a:t>
                      </a:r>
                      <a:r>
                        <a:rPr lang="en-US" sz="1400" dirty="0" smtClean="0"/>
                        <a:t> ‘basic’ and ‘additional’ requirements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680572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6. CG operations outside financial reports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i="1" u="sng" dirty="0" smtClean="0"/>
                        <a:t>New: </a:t>
                      </a:r>
                      <a:r>
                        <a:rPr lang="en-US" sz="1400" b="0" i="0" u="none" dirty="0" smtClean="0"/>
                        <a:t>revenue outside</a:t>
                      </a:r>
                      <a:r>
                        <a:rPr lang="en-US" sz="1400" b="0" i="0" u="none" baseline="0" dirty="0" smtClean="0"/>
                        <a:t> financial reports</a:t>
                      </a:r>
                      <a:endParaRPr lang="en-US" sz="1400" b="0" i="0" u="none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i="1" u="sng" dirty="0" smtClean="0"/>
                        <a:t>New:</a:t>
                      </a:r>
                      <a:r>
                        <a:rPr lang="en-US" sz="1400" u="sng" dirty="0" smtClean="0"/>
                        <a:t> </a:t>
                      </a:r>
                      <a:r>
                        <a:rPr lang="en-US" sz="1400" u="none" dirty="0" smtClean="0"/>
                        <a:t> Table on </a:t>
                      </a:r>
                      <a:r>
                        <a:rPr lang="en-US" sz="1400" u="none" baseline="0" dirty="0" smtClean="0"/>
                        <a:t>expenditure and financing details</a:t>
                      </a:r>
                      <a:endParaRPr lang="en-US" sz="1400" u="sng" dirty="0"/>
                    </a:p>
                  </a:txBody>
                  <a:tcPr marL="68580" marR="68580" marT="34290" marB="34290"/>
                </a:tc>
              </a:tr>
              <a:tr h="47596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7. Transfers to SNGs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u="sng" dirty="0" smtClean="0"/>
                        <a:t>Removed</a:t>
                      </a:r>
                      <a:r>
                        <a:rPr lang="en-US" sz="1400" baseline="0" dirty="0" smtClean="0"/>
                        <a:t> SNG financial reports (covered in 10.2)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106078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8. Performance information for service</a:t>
                      </a:r>
                      <a:r>
                        <a:rPr lang="en-US" sz="2000" baseline="0" dirty="0" smtClean="0"/>
                        <a:t> delivery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i="1" u="sng" dirty="0" smtClean="0"/>
                        <a:t>3 New:</a:t>
                      </a:r>
                      <a:r>
                        <a:rPr lang="en-US" sz="1400" b="1" i="1" u="sng" baseline="0" dirty="0" smtClean="0"/>
                        <a:t> </a:t>
                      </a:r>
                      <a:r>
                        <a:rPr lang="en-US" sz="1400" baseline="0" dirty="0" smtClean="0"/>
                        <a:t> performance and evaluation dimensions</a:t>
                      </a:r>
                    </a:p>
                    <a:p>
                      <a:pPr marL="457200" lvl="1" indent="0">
                        <a:buFont typeface="+mj-lt"/>
                        <a:buNone/>
                      </a:pPr>
                      <a:r>
                        <a:rPr lang="en-US" sz="1400" baseline="0" dirty="0" smtClean="0"/>
                        <a:t>1. Performance plans for service delivery</a:t>
                      </a:r>
                    </a:p>
                    <a:p>
                      <a:pPr marL="457200" lvl="1" indent="0">
                        <a:buFont typeface="+mj-lt"/>
                        <a:buNone/>
                      </a:pPr>
                      <a:r>
                        <a:rPr lang="en-US" sz="1400" baseline="0" dirty="0" smtClean="0"/>
                        <a:t>2. Performance achieved by services</a:t>
                      </a:r>
                    </a:p>
                    <a:p>
                      <a:pPr marL="457200" lvl="1" indent="0">
                        <a:buFont typeface="+mj-lt"/>
                        <a:buNone/>
                      </a:pPr>
                      <a:r>
                        <a:rPr lang="en-US" sz="1400" baseline="0" dirty="0" smtClean="0"/>
                        <a:t>4. Performance evaluations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8075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9. Public access to fiscal information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i="1" dirty="0" smtClean="0"/>
                        <a:t>Expands</a:t>
                      </a:r>
                      <a:r>
                        <a:rPr lang="en-US" sz="1400" dirty="0" smtClean="0"/>
                        <a:t> list of documents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i="1" dirty="0" smtClean="0"/>
                        <a:t>Separates</a:t>
                      </a:r>
                      <a:r>
                        <a:rPr lang="en-US" sz="1400" dirty="0" smtClean="0"/>
                        <a:t> ‘basic’ and ‘additional’ requirements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78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9929</TotalTime>
  <Words>1533</Words>
  <Application>Microsoft Macintosh PowerPoint</Application>
  <PresentationFormat>On-screen Show (4:3)</PresentationFormat>
  <Paragraphs>253</Paragraphs>
  <Slides>27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Calibri</vt:lpstr>
      <vt:lpstr>Calibri (headings)</vt:lpstr>
      <vt:lpstr>Verdana</vt:lpstr>
      <vt:lpstr>Verdana Bold Italic</vt:lpstr>
      <vt:lpstr>Arial</vt:lpstr>
      <vt:lpstr>Slide_Master</vt:lpstr>
      <vt:lpstr>PEFA FRAMEWORK FOR ASSESSING PUBLIC FINANCIAL MANAGEMENT </vt:lpstr>
      <vt:lpstr>The PFM Performance Report </vt:lpstr>
      <vt:lpstr>PowerPoint Presentation</vt:lpstr>
      <vt:lpstr>Executive Summary</vt:lpstr>
      <vt:lpstr>Executive Summary: the Story Line</vt:lpstr>
      <vt:lpstr>4. Conclusions from the  analysis of PFM system  </vt:lpstr>
      <vt:lpstr>4.1 Integrated assessment of PFM performance (across 7 pillars)</vt:lpstr>
      <vt:lpstr>I. Budget reliability</vt:lpstr>
      <vt:lpstr>II. Transparency of public finances</vt:lpstr>
      <vt:lpstr>III. NEW: Management of assets &amp; liabilities</vt:lpstr>
      <vt:lpstr>IV. Policy-based fiscal strategy &amp; budgeting</vt:lpstr>
      <vt:lpstr> V. Predictability &amp; control in budget execution</vt:lpstr>
      <vt:lpstr>VI. Accounting and reporting</vt:lpstr>
      <vt:lpstr>VII. External scrutiny and audit</vt:lpstr>
      <vt:lpstr>4.2 Effectiveness of  Internal Control Framework</vt:lpstr>
      <vt:lpstr>4.3 PFM Strengths &amp; Weaknesses  </vt:lpstr>
      <vt:lpstr>4.4 Performance changes since previous assessment </vt:lpstr>
      <vt:lpstr>Transitional arrangements - 4.4: Performance changes since previous assessment </vt:lpstr>
      <vt:lpstr>Transitional arrangements – ‘Testing version’ 2015 to PEFA 2016</vt:lpstr>
      <vt:lpstr>5. Government PFM Reform Process</vt:lpstr>
      <vt:lpstr>Annexes</vt:lpstr>
      <vt:lpstr>In Summary….</vt:lpstr>
      <vt:lpstr>Thank you for your attention:  Questions?   </vt:lpstr>
      <vt:lpstr>Group Work Instructions Interpreting a draft Assessment Report </vt:lpstr>
      <vt:lpstr>Group Work Schedule</vt:lpstr>
      <vt:lpstr>Case Study Assignments - : </vt:lpstr>
      <vt:lpstr>Indicator relevance to budgetary outcomes – possible answers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EXPENDITURE AND FINANCIAL ACCOUNTABILITY (PEFA)-PERFORMANCE MEASUREMENT FRAMEWORK </dc:title>
  <dc:creator>Philip Sinnett</dc:creator>
  <cp:keywords>PEFA Workshop -Brussels</cp:keywords>
  <cp:lastModifiedBy>Philip Sinnett</cp:lastModifiedBy>
  <cp:revision>50</cp:revision>
  <cp:lastPrinted>2016-01-18T08:54:25Z</cp:lastPrinted>
  <dcterms:created xsi:type="dcterms:W3CDTF">2015-12-07T07:37:35Z</dcterms:created>
  <dcterms:modified xsi:type="dcterms:W3CDTF">2016-03-05T22:29:31Z</dcterms:modified>
</cp:coreProperties>
</file>