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307" r:id="rId2"/>
    <p:sldId id="309" r:id="rId3"/>
    <p:sldId id="323" r:id="rId4"/>
    <p:sldId id="314" r:id="rId5"/>
    <p:sldId id="312" r:id="rId6"/>
    <p:sldId id="310" r:id="rId7"/>
    <p:sldId id="297" r:id="rId8"/>
    <p:sldId id="316" r:id="rId9"/>
    <p:sldId id="317" r:id="rId10"/>
    <p:sldId id="318" r:id="rId11"/>
    <p:sldId id="319" r:id="rId12"/>
    <p:sldId id="320" r:id="rId13"/>
    <p:sldId id="321" r:id="rId14"/>
    <p:sldId id="322" r:id="rId15"/>
    <p:sldId id="313" r:id="rId16"/>
    <p:sldId id="298" r:id="rId17"/>
    <p:sldId id="315" r:id="rId18"/>
    <p:sldId id="324" r:id="rId19"/>
    <p:sldId id="325" r:id="rId20"/>
    <p:sldId id="299" r:id="rId21"/>
    <p:sldId id="326" r:id="rId22"/>
    <p:sldId id="271" r:id="rId23"/>
    <p:sldId id="308" r:id="rId24"/>
    <p:sldId id="303" r:id="rId25"/>
    <p:sldId id="304" r:id="rId26"/>
    <p:sldId id="305" r:id="rId27"/>
    <p:sldId id="301" r:id="rId28"/>
  </p:sldIdLst>
  <p:sldSz cx="9144000" cy="6858000" type="screen4x3"/>
  <p:notesSz cx="9926638" cy="679767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rgbClr val="0F5494"/>
        </a:solidFill>
        <a:latin typeface="Verdana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rgbClr val="0F5494"/>
        </a:solidFill>
        <a:latin typeface="Verdana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rgbClr val="0F5494"/>
        </a:solidFill>
        <a:latin typeface="Verdana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rgbClr val="0F5494"/>
        </a:solidFill>
        <a:latin typeface="Verdana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F5494"/>
    <a:srgbClr val="3166CF"/>
    <a:srgbClr val="2D5EC1"/>
    <a:srgbClr val="3E6FD2"/>
    <a:srgbClr val="BDDEFF"/>
    <a:srgbClr val="99CCFF"/>
    <a:srgbClr val="808080"/>
    <a:srgbClr val="FFD6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3304"/>
  </p:normalViewPr>
  <p:slideViewPr>
    <p:cSldViewPr>
      <p:cViewPr varScale="1">
        <p:scale>
          <a:sx n="89" d="100"/>
          <a:sy n="89" d="100"/>
        </p:scale>
        <p:origin x="1744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handoutMaster" Target="handoutMasters/handoutMaster1.xml"/><Relationship Id="rId31" Type="http://schemas.openxmlformats.org/officeDocument/2006/relationships/presProps" Target="presProps.xml"/><Relationship Id="rId32" Type="http://schemas.openxmlformats.org/officeDocument/2006/relationships/viewProps" Target="view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heme" Target="theme/theme1.xml"/><Relationship Id="rId3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2625" cy="3402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21696" y="0"/>
            <a:ext cx="4302625" cy="3402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56324"/>
            <a:ext cx="4302625" cy="340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21696" y="6456324"/>
            <a:ext cx="4302625" cy="340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mtClean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308F07F5-1A0C-A448-8E0C-F30A1B6516A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284201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2625" cy="3402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21696" y="0"/>
            <a:ext cx="4302625" cy="3402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63900" y="509588"/>
            <a:ext cx="3400425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2201" y="3228705"/>
            <a:ext cx="7942238" cy="30591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6324"/>
            <a:ext cx="4302625" cy="340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1696" y="6456324"/>
            <a:ext cx="4302625" cy="340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mtClean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1348CA12-E03E-9349-9678-2A5F97A2D53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629897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Re. 4.3: It builds on the strengths and weaknesses identified in each PFM functional area (sub-section 4.1) and the extent of effectiveness found for various internal control components (sub-section 4.2) and identifies the links between the performance of those sub-systems and the ability to deliver the three main outcomes. This sub-section 4.3 adds an explanation of why the weaknesses identified in PFM performance of sub-systems would be a concern for the government by drawing into the analysis the specific country characteristics and policy objectives that are relevant to the three main outcomes.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2ADA99E-AD51-4571-9337-8F9D00081731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5028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882966F5-CFBB-154A-A8C2-D29881772609}" type="slidenum">
              <a:rPr lang="en-GB" altLang="en-US"/>
              <a:pPr>
                <a:spcBef>
                  <a:spcPct val="0"/>
                </a:spcBef>
              </a:pPr>
              <a:t>22</a:t>
            </a:fld>
            <a:endParaRPr lang="en-GB" altLang="en-US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marL="223838" indent="-223838"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794523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4085F53-D2AE-40A1-ADF9-E4408B1D5204}" type="slidenum">
              <a:rPr lang="en-GB"/>
              <a:pPr/>
              <a:t>25</a:t>
            </a:fld>
            <a:endParaRPr lang="en-GB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051" indent="-22805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2485162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A4DC836-3C6E-4713-A520-16A4E41FC410}" type="slidenum">
              <a:rPr lang="en-GB"/>
              <a:pPr/>
              <a:t>26</a:t>
            </a:fld>
            <a:endParaRPr lang="en-GB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051" indent="-22805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6501341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This slide was updated February 18, 2010 </a:t>
            </a:r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9DAF909-59DF-4D6B-88DC-62CBA3F15F83}" type="slidenum">
              <a:rPr lang="en-GB"/>
              <a:pPr/>
              <a:t>27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35911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e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981075"/>
            <a:ext cx="9180513" cy="5876925"/>
          </a:xfrm>
          <a:prstGeom prst="rect">
            <a:avLst/>
          </a:prstGeom>
          <a:solidFill>
            <a:srgbClr val="0F5494"/>
          </a:solidFill>
          <a:ln w="25400">
            <a:solidFill>
              <a:srgbClr val="0F5494"/>
            </a:solidFill>
            <a:miter lim="800000"/>
            <a:headEnd/>
            <a:tailEnd/>
          </a:ln>
          <a:effectLst>
            <a:outerShdw blurRad="63500" dist="23000" dir="5400000" rotWithShape="0">
              <a:srgbClr val="000000">
                <a:alpha val="34998"/>
              </a:srgbClr>
            </a:outerShdw>
          </a:effectLst>
        </p:spPr>
        <p:txBody>
          <a:bodyPr anchor="ctr"/>
          <a:lstStyle>
            <a:lvl1pPr defTabSz="457200">
              <a:defRPr sz="1200">
                <a:solidFill>
                  <a:srgbClr val="0F5494"/>
                </a:solidFill>
                <a:latin typeface="Verdana" charset="0"/>
              </a:defRPr>
            </a:lvl1pPr>
            <a:lvl2pPr marL="742950" indent="-285750" defTabSz="457200">
              <a:defRPr sz="1200">
                <a:solidFill>
                  <a:srgbClr val="0F5494"/>
                </a:solidFill>
                <a:latin typeface="Verdana" charset="0"/>
              </a:defRPr>
            </a:lvl2pPr>
            <a:lvl3pPr marL="1143000" indent="-228600" defTabSz="457200">
              <a:defRPr sz="1200">
                <a:solidFill>
                  <a:srgbClr val="0F5494"/>
                </a:solidFill>
                <a:latin typeface="Verdana" charset="0"/>
              </a:defRPr>
            </a:lvl3pPr>
            <a:lvl4pPr marL="1600200" indent="-228600" defTabSz="457200">
              <a:defRPr sz="1200">
                <a:solidFill>
                  <a:srgbClr val="0F5494"/>
                </a:solidFill>
                <a:latin typeface="Verdana" charset="0"/>
              </a:defRPr>
            </a:lvl4pPr>
            <a:lvl5pPr marL="2057400" indent="-228600" defTabSz="457200">
              <a:defRPr sz="1200">
                <a:solidFill>
                  <a:srgbClr val="0F5494"/>
                </a:solidFill>
                <a:latin typeface="Verdana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charset="0"/>
              </a:defRPr>
            </a:lvl9pPr>
          </a:lstStyle>
          <a:p>
            <a:pPr algn="ctr" eaLnBrk="1" hangingPunct="1"/>
            <a:endParaRPr lang="en-US" altLang="en-US" sz="1800">
              <a:solidFill>
                <a:srgbClr val="FFFFFF"/>
              </a:solidFill>
            </a:endParaRPr>
          </a:p>
        </p:txBody>
      </p:sp>
      <p:pic>
        <p:nvPicPr>
          <p:cNvPr id="5" name="Picture 6" descr="LOGO CE-EN-quadri.eps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7638" y="258763"/>
            <a:ext cx="1436687" cy="998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>
            <a:spLocks noChangeArrowheads="1"/>
          </p:cNvSpPr>
          <p:nvPr userDrawn="1"/>
        </p:nvSpPr>
        <p:spPr bwMode="auto">
          <a:xfrm>
            <a:off x="4267200" y="6659563"/>
            <a:ext cx="611188" cy="215900"/>
          </a:xfrm>
          <a:prstGeom prst="rect">
            <a:avLst/>
          </a:prstGeom>
          <a:solidFill>
            <a:srgbClr val="133176"/>
          </a:solidFill>
          <a:ln w="9525">
            <a:solidFill>
              <a:srgbClr val="133176"/>
            </a:solidFill>
            <a:miter lim="800000"/>
            <a:headEnd/>
            <a:tailEnd/>
          </a:ln>
          <a:effectLst>
            <a:outerShdw blurRad="40000"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>
            <a:lvl1pPr defTabSz="457200">
              <a:defRPr sz="1200">
                <a:solidFill>
                  <a:srgbClr val="0F5494"/>
                </a:solidFill>
                <a:latin typeface="Verdana" charset="0"/>
              </a:defRPr>
            </a:lvl1pPr>
            <a:lvl2pPr marL="742950" indent="-285750" defTabSz="457200">
              <a:defRPr sz="1200">
                <a:solidFill>
                  <a:srgbClr val="0F5494"/>
                </a:solidFill>
                <a:latin typeface="Verdana" charset="0"/>
              </a:defRPr>
            </a:lvl2pPr>
            <a:lvl3pPr marL="1143000" indent="-228600" defTabSz="457200">
              <a:defRPr sz="1200">
                <a:solidFill>
                  <a:srgbClr val="0F5494"/>
                </a:solidFill>
                <a:latin typeface="Verdana" charset="0"/>
              </a:defRPr>
            </a:lvl3pPr>
            <a:lvl4pPr marL="1600200" indent="-228600" defTabSz="457200">
              <a:defRPr sz="1200">
                <a:solidFill>
                  <a:srgbClr val="0F5494"/>
                </a:solidFill>
                <a:latin typeface="Verdana" charset="0"/>
              </a:defRPr>
            </a:lvl4pPr>
            <a:lvl5pPr marL="2057400" indent="-228600" defTabSz="457200">
              <a:defRPr sz="1200">
                <a:solidFill>
                  <a:srgbClr val="0F5494"/>
                </a:solidFill>
                <a:latin typeface="Verdana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charset="0"/>
              </a:defRPr>
            </a:lvl9pPr>
          </a:lstStyle>
          <a:p>
            <a:pPr algn="ctr" eaLnBrk="1" hangingPunct="1"/>
            <a:endParaRPr lang="en-US" altLang="en-US" sz="1800">
              <a:solidFill>
                <a:srgbClr val="FFFFFF"/>
              </a:solidFill>
            </a:endParaRP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995738" y="2565400"/>
            <a:ext cx="5040312" cy="790575"/>
          </a:xfrm>
        </p:spPr>
        <p:txBody>
          <a:bodyPr/>
          <a:lstStyle>
            <a:lvl1pPr marL="3175">
              <a:defRPr sz="7600">
                <a:solidFill>
                  <a:srgbClr val="FFD624"/>
                </a:solidFill>
              </a:defRPr>
            </a:lvl1pPr>
          </a:lstStyle>
          <a:p>
            <a:r>
              <a:rPr lang="fr-BE"/>
              <a:t>Title</a:t>
            </a:r>
            <a:endParaRPr lang="en-GB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611188" y="3716338"/>
            <a:ext cx="8532812" cy="1728787"/>
          </a:xfrm>
        </p:spPr>
        <p:txBody>
          <a:bodyPr/>
          <a:lstStyle>
            <a:lvl1pPr marL="0" indent="0">
              <a:buFontTx/>
              <a:buNone/>
              <a:defRPr sz="3000" b="1" i="0">
                <a:solidFill>
                  <a:schemeClr val="bg1"/>
                </a:solidFill>
              </a:defRPr>
            </a:lvl1pPr>
          </a:lstStyle>
          <a:p>
            <a:r>
              <a:rPr lang="fr-BE"/>
              <a:t>Subtitle</a:t>
            </a: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z="1200" b="1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E2F7C493-A561-0D46-94DC-BCFA2D868DF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60744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C4EC7C-F0E2-BF41-A881-F02A518946C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565310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5113" y="1339850"/>
            <a:ext cx="2071687" cy="46815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5288" y="1339850"/>
            <a:ext cx="6067425" cy="46815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7AB139-0F33-6D44-AFEF-2DADC84E22E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48342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467559-1855-F049-BCF2-4025DE9FF32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045594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DB1F16-E43F-9B4B-875E-B4E44D485F9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84701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492375"/>
            <a:ext cx="4038600" cy="35290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492375"/>
            <a:ext cx="4038600" cy="35290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C8E581-BEC2-1D49-977E-787F8F5ACBD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951959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441168-2396-204E-B8AC-DE29615F38C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789661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FDA436-A9D2-9648-8554-8572A40475F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145337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E49AD6-E02E-4346-9E3C-98FFE728F16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365706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3CE236-8D4D-8F40-82D4-679925CF989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678642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81A1DB-169A-784B-AE37-B61D7B14B29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44103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95288" y="1339850"/>
            <a:ext cx="8229600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Title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492375"/>
            <a:ext cx="8229600" cy="3529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BE" altLang="en-US"/>
              <a:t>Second level</a:t>
            </a:r>
            <a:endParaRPr lang="en-GB" altLang="en-US"/>
          </a:p>
          <a:p>
            <a:pPr lvl="1"/>
            <a:r>
              <a:rPr lang="en-GB" altLang="en-US"/>
              <a:t>Third level</a:t>
            </a:r>
          </a:p>
          <a:p>
            <a:pPr lvl="2"/>
            <a:r>
              <a:rPr lang="en-GB" altLang="en-US"/>
              <a:t>- Fourth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1BE35F58-5110-8547-A977-DD027E2C131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5" name="Rectangle 14"/>
          <p:cNvSpPr/>
          <p:nvPr/>
        </p:nvSpPr>
        <p:spPr>
          <a:xfrm>
            <a:off x="0" y="0"/>
            <a:ext cx="9144000" cy="957263"/>
          </a:xfrm>
          <a:prstGeom prst="rect">
            <a:avLst/>
          </a:prstGeom>
          <a:solidFill>
            <a:srgbClr val="0F5494"/>
          </a:solidFill>
          <a:ln>
            <a:solidFill>
              <a:srgbClr val="0F549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4262438" y="6659563"/>
            <a:ext cx="611187" cy="198437"/>
          </a:xfrm>
          <a:prstGeom prst="rect">
            <a:avLst/>
          </a:prstGeom>
          <a:solidFill>
            <a:srgbClr val="133176"/>
          </a:solidFill>
          <a:ln w="9525">
            <a:solidFill>
              <a:srgbClr val="133176"/>
            </a:solidFill>
            <a:miter lim="800000"/>
            <a:headEnd/>
            <a:tailEnd/>
          </a:ln>
          <a:effectLst>
            <a:outerShdw blurRad="40000"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>
            <a:lvl1pPr defTabSz="457200">
              <a:defRPr sz="1200">
                <a:solidFill>
                  <a:srgbClr val="0F5494"/>
                </a:solidFill>
                <a:latin typeface="Verdana" charset="0"/>
              </a:defRPr>
            </a:lvl1pPr>
            <a:lvl2pPr marL="742950" indent="-285750" defTabSz="457200">
              <a:defRPr sz="1200">
                <a:solidFill>
                  <a:srgbClr val="0F5494"/>
                </a:solidFill>
                <a:latin typeface="Verdana" charset="0"/>
              </a:defRPr>
            </a:lvl2pPr>
            <a:lvl3pPr marL="1143000" indent="-228600" defTabSz="457200">
              <a:defRPr sz="1200">
                <a:solidFill>
                  <a:srgbClr val="0F5494"/>
                </a:solidFill>
                <a:latin typeface="Verdana" charset="0"/>
              </a:defRPr>
            </a:lvl3pPr>
            <a:lvl4pPr marL="1600200" indent="-228600" defTabSz="457200">
              <a:defRPr sz="1200">
                <a:solidFill>
                  <a:srgbClr val="0F5494"/>
                </a:solidFill>
                <a:latin typeface="Verdana" charset="0"/>
              </a:defRPr>
            </a:lvl4pPr>
            <a:lvl5pPr marL="2057400" indent="-228600" defTabSz="457200">
              <a:defRPr sz="1200">
                <a:solidFill>
                  <a:srgbClr val="0F5494"/>
                </a:solidFill>
                <a:latin typeface="Verdana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charset="0"/>
              </a:defRPr>
            </a:lvl9pPr>
          </a:lstStyle>
          <a:p>
            <a:pPr algn="ctr" eaLnBrk="1" hangingPunct="1"/>
            <a:endParaRPr lang="en-US" altLang="en-US" sz="1800">
              <a:solidFill>
                <a:srgbClr val="FFFFFF"/>
              </a:solidFill>
            </a:endParaRPr>
          </a:p>
        </p:txBody>
      </p:sp>
      <p:pic>
        <p:nvPicPr>
          <p:cNvPr id="1033" name="Picture 17" descr="LOGO CE_Vertical_EN_NEG_quadri_HR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7638" y="258763"/>
            <a:ext cx="1436687" cy="1004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</p:sldLayoutIdLst>
  <p:hf hdr="0" ftr="0" dt="0"/>
  <p:txStyles>
    <p:titleStyle>
      <a:lvl1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+mj-lt"/>
          <a:ea typeface="+mj-ea"/>
          <a:cs typeface="+mj-cs"/>
        </a:defRPr>
      </a:lvl1pPr>
      <a:lvl2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2pPr>
      <a:lvl3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3pPr>
      <a:lvl4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4pPr>
      <a:lvl5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5pPr>
      <a:lvl6pPr marL="815975" algn="l" rtl="0" fontAlgn="base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6pPr>
      <a:lvl7pPr marL="1273175" algn="l" rtl="0" fontAlgn="base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7pPr>
      <a:lvl8pPr marL="1730375" algn="l" rtl="0" fontAlgn="base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8pPr>
      <a:lvl9pPr marL="2187575" algn="l" rtl="0" fontAlgn="base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•"/>
        <a:defRPr sz="2400" i="1">
          <a:solidFill>
            <a:srgbClr val="0F5494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9FBA"/>
        </a:buClr>
        <a:buChar char="•"/>
        <a:defRPr sz="2000" b="1">
          <a:solidFill>
            <a:srgbClr val="0F5494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defRPr sz="1400">
          <a:solidFill>
            <a:srgbClr val="0F5494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5"/>
          <p:cNvSpPr>
            <a:spLocks noGrp="1" noChangeArrowheads="1"/>
          </p:cNvSpPr>
          <p:nvPr>
            <p:ph type="ctrTitle"/>
          </p:nvPr>
        </p:nvSpPr>
        <p:spPr>
          <a:xfrm>
            <a:off x="0" y="1412875"/>
            <a:ext cx="9144000" cy="1943100"/>
          </a:xfrm>
        </p:spPr>
        <p:txBody>
          <a:bodyPr/>
          <a:lstStyle/>
          <a:p>
            <a:pPr indent="0" algn="ctr" eaLnBrk="1" hangingPunct="1"/>
            <a:r>
              <a:rPr lang="fr-BE" altLang="en-US" sz="3600" dirty="0" smtClean="0">
                <a:ea typeface="Arial" charset="0"/>
                <a:cs typeface="Arial" charset="0"/>
              </a:rPr>
              <a:t>PEFA </a:t>
            </a:r>
            <a:r>
              <a:rPr lang="fr-BE" sz="3600" dirty="0"/>
              <a:t>FRAMEWORK FOR ASSESSING PUBLIC FINANCIAL MANAGEMENT</a:t>
            </a:r>
            <a:r>
              <a:rPr lang="fr-BE" sz="3200" dirty="0"/>
              <a:t> </a:t>
            </a:r>
            <a:endParaRPr lang="en-GB" altLang="en-US" sz="3600" dirty="0">
              <a:ea typeface="Arial" charset="0"/>
              <a:cs typeface="Arial" charset="0"/>
            </a:endParaRPr>
          </a:p>
        </p:txBody>
      </p:sp>
      <p:sp>
        <p:nvSpPr>
          <p:cNvPr id="5123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0" y="3860800"/>
            <a:ext cx="9144000" cy="1655763"/>
          </a:xfrm>
        </p:spPr>
        <p:txBody>
          <a:bodyPr/>
          <a:lstStyle/>
          <a:p>
            <a:pPr algn="ctr" eaLnBrk="1" hangingPunct="1"/>
            <a:endParaRPr lang="en-CA" altLang="en-US" sz="2800" dirty="0" smtClean="0">
              <a:latin typeface="Arial" charset="0"/>
              <a:ea typeface="Arial" charset="0"/>
              <a:cs typeface="Arial" charset="0"/>
            </a:endParaRPr>
          </a:p>
          <a:p>
            <a:pPr algn="ctr" eaLnBrk="1" hangingPunct="1"/>
            <a:r>
              <a:rPr lang="en-CA" altLang="en-US" sz="2800" dirty="0" smtClean="0">
                <a:latin typeface="+mj-lt"/>
                <a:ea typeface="Arial" charset="0"/>
                <a:cs typeface="Arial" charset="0"/>
              </a:rPr>
              <a:t>Module </a:t>
            </a:r>
            <a:r>
              <a:rPr lang="en-CA" altLang="en-US" sz="2800" dirty="0">
                <a:latin typeface="+mj-lt"/>
                <a:ea typeface="Arial" charset="0"/>
                <a:cs typeface="Arial" charset="0"/>
              </a:rPr>
              <a:t>5</a:t>
            </a:r>
            <a:r>
              <a:rPr lang="en-CA" altLang="en-US" sz="2800" dirty="0" smtClean="0">
                <a:latin typeface="+mj-lt"/>
                <a:ea typeface="Arial" charset="0"/>
                <a:cs typeface="Arial" charset="0"/>
              </a:rPr>
              <a:t>: </a:t>
            </a:r>
          </a:p>
          <a:p>
            <a:pPr algn="ctr" eaLnBrk="1" hangingPunct="1"/>
            <a:r>
              <a:rPr lang="en-CA" altLang="en-US" sz="2800" dirty="0" smtClean="0">
                <a:latin typeface="+mj-lt"/>
                <a:ea typeface="Arial" charset="0"/>
                <a:cs typeface="Arial" charset="0"/>
              </a:rPr>
              <a:t>Interpreting a draft Assessment Report</a:t>
            </a:r>
            <a:endParaRPr lang="en-CA" altLang="en-US" sz="2800" dirty="0">
              <a:latin typeface="+mj-lt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494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algn="ctr"/>
            <a:r>
              <a:rPr lang="en-US" sz="3200" dirty="0" smtClean="0">
                <a:solidFill>
                  <a:srgbClr val="C00000"/>
                </a:solidFill>
              </a:rPr>
              <a:t>III</a:t>
            </a:r>
            <a:r>
              <a:rPr lang="en-US" sz="3200" dirty="0">
                <a:solidFill>
                  <a:srgbClr val="C00000"/>
                </a:solidFill>
              </a:rPr>
              <a:t>. NEW: Management of assets </a:t>
            </a:r>
            <a:r>
              <a:rPr lang="en-US" sz="3200" dirty="0" smtClean="0">
                <a:solidFill>
                  <a:srgbClr val="C00000"/>
                </a:solidFill>
              </a:rPr>
              <a:t>&amp; liabilities</a:t>
            </a:r>
            <a:endParaRPr lang="en-US" sz="3200" dirty="0">
              <a:solidFill>
                <a:srgbClr val="C000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89278816"/>
              </p:ext>
            </p:extLst>
          </p:nvPr>
        </p:nvGraphicFramePr>
        <p:xfrm>
          <a:off x="467916" y="2420888"/>
          <a:ext cx="8218884" cy="3720455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570499"/>
                <a:gridCol w="4648385"/>
              </a:tblGrid>
              <a:tr h="581015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Indicator</a:t>
                      </a:r>
                      <a:endParaRPr lang="en-US" sz="18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Main Improvements</a:t>
                      </a:r>
                      <a:endParaRPr lang="en-US" sz="1800" dirty="0"/>
                    </a:p>
                  </a:txBody>
                  <a:tcPr marL="68580" marR="68580" marT="34290" marB="34290"/>
                </a:tc>
              </a:tr>
              <a:tr h="48006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10. Fiscal risk reporting</a:t>
                      </a:r>
                      <a:endParaRPr lang="en-US" sz="2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b="0" i="0" u="none" dirty="0" smtClean="0"/>
                        <a:t>Emphasis on monitoring of public corporations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b="1" i="1" u="sng" dirty="0" smtClean="0"/>
                        <a:t>New:</a:t>
                      </a:r>
                      <a:r>
                        <a:rPr lang="en-US" sz="1400" dirty="0" smtClean="0"/>
                        <a:t> monitoring of contingent liabilities 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</a:tr>
              <a:tr h="109728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11. Public investment management</a:t>
                      </a:r>
                      <a:endParaRPr lang="en-US" sz="2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b="1" i="1" u="sng" dirty="0" smtClean="0"/>
                        <a:t>4</a:t>
                      </a:r>
                      <a:r>
                        <a:rPr lang="en-US" sz="1400" b="1" i="1" u="sng" baseline="0" dirty="0" smtClean="0"/>
                        <a:t> New</a:t>
                      </a:r>
                      <a:r>
                        <a:rPr lang="en-US" sz="1400" b="1" i="1" baseline="0" dirty="0" smtClean="0"/>
                        <a:t> </a:t>
                      </a:r>
                      <a:r>
                        <a:rPr lang="en-US" sz="1400" baseline="0" dirty="0" smtClean="0"/>
                        <a:t>dimensions </a:t>
                      </a:r>
                    </a:p>
                    <a:p>
                      <a:pPr marL="857250" lvl="1" indent="-400050">
                        <a:buFont typeface="+mj-lt"/>
                        <a:buAutoNum type="arabicPeriod"/>
                      </a:pPr>
                      <a:r>
                        <a:rPr lang="en-US" sz="1400" baseline="0" dirty="0" smtClean="0"/>
                        <a:t>Economic analysis of investment proposals</a:t>
                      </a:r>
                    </a:p>
                    <a:p>
                      <a:pPr marL="857250" lvl="1" indent="-400050">
                        <a:buFont typeface="+mj-lt"/>
                        <a:buAutoNum type="arabicPeriod"/>
                      </a:pPr>
                      <a:r>
                        <a:rPr lang="en-US" sz="1400" baseline="0" dirty="0" smtClean="0"/>
                        <a:t>Investment project selection</a:t>
                      </a:r>
                    </a:p>
                    <a:p>
                      <a:pPr marL="857250" lvl="1" indent="-400050">
                        <a:buFont typeface="+mj-lt"/>
                        <a:buAutoNum type="arabicPeriod"/>
                      </a:pPr>
                      <a:r>
                        <a:rPr lang="en-US" sz="1400" baseline="0" dirty="0" smtClean="0"/>
                        <a:t>Investment project costing</a:t>
                      </a:r>
                    </a:p>
                    <a:p>
                      <a:pPr marL="857250" lvl="1" indent="-400050">
                        <a:buFont typeface="+mj-lt"/>
                        <a:buAutoNum type="arabicPeriod"/>
                      </a:pPr>
                      <a:r>
                        <a:rPr lang="en-US" sz="1400" baseline="0" dirty="0" smtClean="0"/>
                        <a:t>Investment project monitoring</a:t>
                      </a:r>
                    </a:p>
                  </a:txBody>
                  <a:tcPr marL="68580" marR="68580" marT="34290" marB="34290"/>
                </a:tc>
              </a:tr>
              <a:tr h="8915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12. Public asset management</a:t>
                      </a:r>
                      <a:endParaRPr lang="en-US" sz="2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b="1" i="1" u="sng" dirty="0" smtClean="0"/>
                        <a:t>3 New </a:t>
                      </a:r>
                      <a:r>
                        <a:rPr lang="en-US" sz="1400" u="none" dirty="0" smtClean="0"/>
                        <a:t>dimensions</a:t>
                      </a:r>
                    </a:p>
                    <a:p>
                      <a:pPr marL="857250" lvl="1" indent="-400050">
                        <a:buFont typeface="+mj-lt"/>
                        <a:buAutoNum type="arabicPeriod"/>
                      </a:pPr>
                      <a:r>
                        <a:rPr lang="en-US" sz="1400" u="none" dirty="0" smtClean="0"/>
                        <a:t>Financial asset monitoring</a:t>
                      </a:r>
                    </a:p>
                    <a:p>
                      <a:pPr marL="857250" lvl="1" indent="-400050">
                        <a:buFont typeface="+mj-lt"/>
                        <a:buAutoNum type="arabicPeriod"/>
                      </a:pPr>
                      <a:r>
                        <a:rPr lang="en-US" sz="1400" u="none" dirty="0" smtClean="0"/>
                        <a:t>Non-financial asset monitoring</a:t>
                      </a:r>
                    </a:p>
                    <a:p>
                      <a:pPr marL="857250" lvl="1" indent="-400050">
                        <a:buFont typeface="+mj-lt"/>
                        <a:buAutoNum type="arabicPeriod"/>
                      </a:pPr>
                      <a:r>
                        <a:rPr lang="en-US" sz="1400" u="none" dirty="0" smtClean="0"/>
                        <a:t>Transparency of asset disposal</a:t>
                      </a:r>
                      <a:endParaRPr lang="en-US" sz="1400" u="none" dirty="0"/>
                    </a:p>
                  </a:txBody>
                  <a:tcPr marL="68580" marR="68580" marT="34290" marB="34290"/>
                </a:tc>
              </a:tr>
              <a:tr h="27813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13. Debt management</a:t>
                      </a:r>
                      <a:endParaRPr lang="en-US" sz="2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b="1" i="1" u="sng" dirty="0" smtClean="0"/>
                        <a:t>New:</a:t>
                      </a:r>
                      <a:r>
                        <a:rPr lang="en-US" sz="1400" dirty="0" smtClean="0"/>
                        <a:t> debt management strategy</a:t>
                      </a:r>
                    </a:p>
                  </a:txBody>
                  <a:tcPr marL="68580" marR="68580" marT="34290" marB="34290"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D288C-2A83-47C5-A241-A22CCD461939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65937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289" y="1332131"/>
            <a:ext cx="8291512" cy="956798"/>
          </a:xfrm>
        </p:spPr>
        <p:txBody>
          <a:bodyPr/>
          <a:lstStyle/>
          <a:p>
            <a:pPr marL="0" algn="ctr"/>
            <a:r>
              <a:rPr lang="en-US" sz="3200" dirty="0" smtClean="0">
                <a:solidFill>
                  <a:srgbClr val="C00000"/>
                </a:solidFill>
              </a:rPr>
              <a:t>IV</a:t>
            </a:r>
            <a:r>
              <a:rPr lang="en-US" sz="3200" dirty="0">
                <a:solidFill>
                  <a:srgbClr val="C00000"/>
                </a:solidFill>
              </a:rPr>
              <a:t>. Policy-based fiscal strategy </a:t>
            </a:r>
            <a:r>
              <a:rPr lang="en-US" sz="3200" dirty="0" smtClean="0">
                <a:solidFill>
                  <a:srgbClr val="C00000"/>
                </a:solidFill>
              </a:rPr>
              <a:t>&amp; budgeting</a:t>
            </a:r>
            <a:endParaRPr lang="en-US" sz="3200" dirty="0">
              <a:solidFill>
                <a:srgbClr val="C000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07211710"/>
              </p:ext>
            </p:extLst>
          </p:nvPr>
        </p:nvGraphicFramePr>
        <p:xfrm>
          <a:off x="220434" y="2398028"/>
          <a:ext cx="8637814" cy="4444179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4408720"/>
                <a:gridCol w="4229094"/>
              </a:tblGrid>
              <a:tr h="425153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Indicator</a:t>
                      </a:r>
                      <a:endParaRPr lang="en-US" sz="15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Main Improvements</a:t>
                      </a:r>
                      <a:endParaRPr lang="en-US" sz="1500" dirty="0"/>
                    </a:p>
                  </a:txBody>
                  <a:tcPr marL="68580" marR="68580" marT="34290" marB="34290"/>
                </a:tc>
              </a:tr>
              <a:tr h="1144643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14. Macroeconomic and fiscal forecasting</a:t>
                      </a:r>
                      <a:endParaRPr lang="en-US" sz="2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b="1" i="1" u="sng" dirty="0" smtClean="0"/>
                        <a:t>3 New</a:t>
                      </a:r>
                      <a:r>
                        <a:rPr lang="en-US" sz="1200" b="1" i="1" dirty="0" smtClean="0"/>
                        <a:t> </a:t>
                      </a:r>
                      <a:r>
                        <a:rPr lang="en-US" sz="1200" dirty="0" smtClean="0"/>
                        <a:t>dimensions</a:t>
                      </a:r>
                    </a:p>
                    <a:p>
                      <a:pPr marL="857250" lvl="1" indent="-400050">
                        <a:buFont typeface="+mj-lt"/>
                        <a:buAutoNum type="arabicPeriod"/>
                      </a:pPr>
                      <a:r>
                        <a:rPr lang="en-US" sz="1200" dirty="0" smtClean="0"/>
                        <a:t>Macroeconomic forecasts</a:t>
                      </a:r>
                    </a:p>
                    <a:p>
                      <a:pPr marL="857250" lvl="1" indent="-400050">
                        <a:buFont typeface="+mj-lt"/>
                        <a:buAutoNum type="arabicPeriod"/>
                      </a:pPr>
                      <a:r>
                        <a:rPr lang="en-US" sz="1200" dirty="0" smtClean="0"/>
                        <a:t>Fiscal forecasts</a:t>
                      </a:r>
                    </a:p>
                    <a:p>
                      <a:pPr marL="857250" lvl="1" indent="-400050">
                        <a:buFont typeface="+mj-lt"/>
                        <a:buAutoNum type="arabicPeriod"/>
                      </a:pPr>
                      <a:r>
                        <a:rPr lang="en-US" sz="1200" dirty="0" smtClean="0"/>
                        <a:t>Macrofiscal sensitivity analysis</a:t>
                      </a:r>
                    </a:p>
                  </a:txBody>
                  <a:tcPr marL="68580" marR="68580" marT="34290" marB="34290"/>
                </a:tc>
              </a:tr>
              <a:tr h="1144643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15. Fiscal strategy</a:t>
                      </a:r>
                      <a:endParaRPr lang="en-US" sz="2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b="1" i="1" u="sng" dirty="0" smtClean="0"/>
                        <a:t>3</a:t>
                      </a:r>
                      <a:r>
                        <a:rPr lang="en-US" sz="1200" b="1" i="1" u="sng" baseline="0" dirty="0" smtClean="0"/>
                        <a:t> New </a:t>
                      </a:r>
                      <a:r>
                        <a:rPr lang="en-US" sz="1200" baseline="0" dirty="0" smtClean="0"/>
                        <a:t>dimensions</a:t>
                      </a:r>
                    </a:p>
                    <a:p>
                      <a:pPr marL="857250" lvl="1" indent="-400050">
                        <a:buFont typeface="+mj-lt"/>
                        <a:buAutoNum type="arabicPeriod"/>
                      </a:pPr>
                      <a:r>
                        <a:rPr lang="en-US" sz="1200" dirty="0" smtClean="0"/>
                        <a:t>Fiscal impact of policy</a:t>
                      </a:r>
                      <a:r>
                        <a:rPr lang="en-US" sz="1200" baseline="0" dirty="0" smtClean="0"/>
                        <a:t> proposals</a:t>
                      </a:r>
                    </a:p>
                    <a:p>
                      <a:pPr marL="857250" lvl="1" indent="-400050">
                        <a:buFont typeface="+mj-lt"/>
                        <a:buAutoNum type="arabicPeriod"/>
                      </a:pPr>
                      <a:r>
                        <a:rPr lang="en-US" sz="1200" baseline="0" dirty="0" smtClean="0"/>
                        <a:t>Fiscal strategy adoption</a:t>
                      </a:r>
                    </a:p>
                    <a:p>
                      <a:pPr marL="857250" lvl="1" indent="-400050">
                        <a:buFont typeface="+mj-lt"/>
                        <a:buAutoNum type="arabicPeriod"/>
                      </a:pPr>
                      <a:r>
                        <a:rPr lang="en-US" sz="1200" baseline="0" dirty="0" smtClean="0"/>
                        <a:t>Reporting on fiscal outcomes</a:t>
                      </a:r>
                      <a:endParaRPr lang="en-US" sz="1200" dirty="0" smtClean="0"/>
                    </a:p>
                  </a:txBody>
                  <a:tcPr marL="68580" marR="68580" marT="34290" marB="34290"/>
                </a:tc>
              </a:tr>
              <a:tr h="359745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16. Medium term perspective in expenditure budgeting</a:t>
                      </a:r>
                      <a:endParaRPr lang="en-US" sz="2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i="1" u="none" dirty="0" smtClean="0"/>
                        <a:t>Completely</a:t>
                      </a:r>
                      <a:r>
                        <a:rPr lang="en-US" sz="1200" i="1" u="none" baseline="0" dirty="0" smtClean="0"/>
                        <a:t> r</a:t>
                      </a:r>
                      <a:r>
                        <a:rPr lang="en-US" sz="1200" i="1" u="none" dirty="0" smtClean="0"/>
                        <a:t>eformulated and clarified</a:t>
                      </a:r>
                    </a:p>
                  </a:txBody>
                  <a:tcPr marL="68580" marR="68580" marT="34290" marB="34290"/>
                </a:tc>
              </a:tr>
              <a:tr h="117028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17.</a:t>
                      </a:r>
                      <a:r>
                        <a:rPr lang="en-US" sz="2000" baseline="0" dirty="0" smtClean="0"/>
                        <a:t> Budget preparation process</a:t>
                      </a:r>
                      <a:endParaRPr lang="en-US" sz="2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 smtClean="0"/>
                        <a:t>Timing of submission</a:t>
                      </a:r>
                      <a:r>
                        <a:rPr lang="en-US" sz="1200" baseline="0" dirty="0" smtClean="0"/>
                        <a:t> to legislature – </a:t>
                      </a:r>
                      <a:r>
                        <a:rPr lang="en-US" sz="1200" i="1" baseline="0" dirty="0" smtClean="0"/>
                        <a:t>moved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i="1" baseline="0" dirty="0" smtClean="0"/>
                        <a:t>here</a:t>
                      </a:r>
                      <a:endParaRPr lang="en-US" sz="1200" i="1" dirty="0"/>
                    </a:p>
                  </a:txBody>
                  <a:tcPr marL="68580" marR="68580" marT="34290" marB="34290"/>
                </a:tc>
              </a:tr>
              <a:tr h="621378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18. Legislative scrutiny</a:t>
                      </a:r>
                      <a:r>
                        <a:rPr lang="en-US" sz="2000" baseline="0" dirty="0" smtClean="0"/>
                        <a:t> of budgets</a:t>
                      </a:r>
                      <a:endParaRPr lang="en-US" sz="2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 smtClean="0"/>
                        <a:t>Public consultation – </a:t>
                      </a:r>
                      <a:r>
                        <a:rPr lang="en-US" sz="1200" i="1" dirty="0" smtClean="0"/>
                        <a:t>added</a:t>
                      </a:r>
                      <a:r>
                        <a:rPr lang="en-US" sz="1200" dirty="0" smtClean="0"/>
                        <a:t> for ‘A’ score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 smtClean="0"/>
                        <a:t>Timely</a:t>
                      </a:r>
                      <a:r>
                        <a:rPr lang="en-US" sz="1200" baseline="0" dirty="0" smtClean="0"/>
                        <a:t> approval of annual budget – </a:t>
                      </a:r>
                      <a:r>
                        <a:rPr lang="en-US" sz="1200" i="1" baseline="0" dirty="0" smtClean="0"/>
                        <a:t>moved here</a:t>
                      </a:r>
                      <a:endParaRPr lang="en-US" sz="1200" i="1" dirty="0"/>
                    </a:p>
                  </a:txBody>
                  <a:tcPr marL="68580" marR="68580" marT="34290" marB="34290"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D288C-2A83-47C5-A241-A22CCD461939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9097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4744"/>
            <a:ext cx="9144000" cy="576064"/>
          </a:xfrm>
        </p:spPr>
        <p:txBody>
          <a:bodyPr/>
          <a:lstStyle/>
          <a:p>
            <a:pPr marL="0" algn="ctr"/>
            <a:r>
              <a:rPr lang="en-US" sz="3200" dirty="0">
                <a:solidFill>
                  <a:srgbClr val="C00000"/>
                </a:solidFill>
              </a:rPr>
              <a:t/>
            </a:r>
            <a:br>
              <a:rPr lang="en-US" sz="3200" dirty="0">
                <a:solidFill>
                  <a:srgbClr val="C00000"/>
                </a:solidFill>
              </a:rPr>
            </a:br>
            <a:r>
              <a:rPr lang="en-US" sz="3200" dirty="0">
                <a:solidFill>
                  <a:srgbClr val="C00000"/>
                </a:solidFill>
              </a:rPr>
              <a:t>V. Predictability </a:t>
            </a:r>
            <a:r>
              <a:rPr lang="en-US" sz="3200" dirty="0" smtClean="0">
                <a:solidFill>
                  <a:srgbClr val="C00000"/>
                </a:solidFill>
              </a:rPr>
              <a:t>&amp; control </a:t>
            </a:r>
            <a:r>
              <a:rPr lang="en-US" sz="3200" dirty="0">
                <a:solidFill>
                  <a:srgbClr val="C00000"/>
                </a:solidFill>
              </a:rPr>
              <a:t>in budget execution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46836638"/>
              </p:ext>
            </p:extLst>
          </p:nvPr>
        </p:nvGraphicFramePr>
        <p:xfrm>
          <a:off x="238465" y="2060849"/>
          <a:ext cx="8605158" cy="4847221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541447"/>
                <a:gridCol w="5063711"/>
              </a:tblGrid>
              <a:tr h="335215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Indicator</a:t>
                      </a:r>
                      <a:endParaRPr lang="en-US" sz="15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Main Improvements</a:t>
                      </a:r>
                      <a:endParaRPr lang="en-US" sz="1500" dirty="0"/>
                    </a:p>
                  </a:txBody>
                  <a:tcPr marL="68580" marR="68580" marT="34290" marB="34290"/>
                </a:tc>
              </a:tr>
              <a:tr h="600888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19. Revenue</a:t>
                      </a:r>
                      <a:r>
                        <a:rPr lang="en-US" sz="1800" baseline="0" dirty="0" smtClean="0"/>
                        <a:t> administration</a:t>
                      </a:r>
                      <a:endParaRPr lang="en-US" sz="18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u="none" dirty="0" smtClean="0"/>
                        <a:t>Scope</a:t>
                      </a:r>
                      <a:r>
                        <a:rPr lang="en-US" sz="1200" u="none" baseline="0" dirty="0" smtClean="0"/>
                        <a:t> </a:t>
                      </a:r>
                      <a:r>
                        <a:rPr lang="en-US" sz="1200" i="1" u="none" baseline="0" dirty="0" smtClean="0"/>
                        <a:t>expanded</a:t>
                      </a:r>
                      <a:r>
                        <a:rPr lang="en-US" sz="1200" u="none" baseline="0" dirty="0" smtClean="0"/>
                        <a:t> to cover non-tax revenue</a:t>
                      </a:r>
                      <a:endParaRPr lang="en-US" sz="1200" u="none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i="1" u="none" dirty="0" smtClean="0"/>
                        <a:t>Reformulated/merged</a:t>
                      </a:r>
                      <a:r>
                        <a:rPr lang="en-US" sz="1200" u="none" dirty="0" smtClean="0"/>
                        <a:t> tax administration dimensions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b="1" i="1" u="sng" dirty="0" smtClean="0"/>
                        <a:t>New:</a:t>
                      </a:r>
                      <a:r>
                        <a:rPr lang="en-US" sz="1200" dirty="0" smtClean="0"/>
                        <a:t> management of</a:t>
                      </a:r>
                      <a:r>
                        <a:rPr lang="en-US" sz="1200" baseline="0" dirty="0" smtClean="0"/>
                        <a:t> risks to revenue</a:t>
                      </a:r>
                      <a:endParaRPr lang="en-US" sz="1200" dirty="0"/>
                    </a:p>
                  </a:txBody>
                  <a:tcPr marL="68580" marR="68580" marT="34290" marB="34290"/>
                </a:tc>
              </a:tr>
              <a:tr h="480736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20. Accounting for revenue</a:t>
                      </a:r>
                      <a:endParaRPr lang="en-US" sz="18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i="0" u="none" baseline="0" dirty="0" smtClean="0"/>
                        <a:t>Scope </a:t>
                      </a:r>
                      <a:r>
                        <a:rPr lang="en-US" sz="1200" b="0" i="1" u="none" baseline="0" dirty="0" smtClean="0"/>
                        <a:t>expanded</a:t>
                      </a:r>
                      <a:r>
                        <a:rPr lang="en-US" sz="1200" b="0" i="0" u="none" baseline="0" dirty="0" smtClean="0"/>
                        <a:t> to cover non-tax revenue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b="1" i="1" u="sng" baseline="0" dirty="0" smtClean="0"/>
                        <a:t>New:</a:t>
                      </a:r>
                      <a:r>
                        <a:rPr lang="en-US" sz="1200" baseline="0" dirty="0" smtClean="0"/>
                        <a:t> coverage and timeliness of revenue information collection</a:t>
                      </a:r>
                      <a:endParaRPr lang="en-US" sz="1200" dirty="0"/>
                    </a:p>
                  </a:txBody>
                  <a:tcPr marL="68580" marR="68580" marT="34290" marB="34290"/>
                </a:tc>
              </a:tr>
              <a:tr h="638851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21. Predictability</a:t>
                      </a:r>
                      <a:r>
                        <a:rPr lang="en-US" sz="1800" baseline="0" dirty="0" smtClean="0"/>
                        <a:t> of in-year resource allocation</a:t>
                      </a:r>
                      <a:endParaRPr lang="en-US" sz="18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 smtClean="0"/>
                        <a:t>Consolidation of cash balances – </a:t>
                      </a:r>
                      <a:r>
                        <a:rPr lang="en-US" sz="1200" i="1" dirty="0" smtClean="0"/>
                        <a:t>shifted here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i="0" dirty="0" smtClean="0"/>
                        <a:t>Scoring method – </a:t>
                      </a:r>
                      <a:r>
                        <a:rPr lang="en-US" sz="1200" i="1" dirty="0" smtClean="0"/>
                        <a:t>changed to M2</a:t>
                      </a:r>
                      <a:endParaRPr lang="en-US" sz="1200" i="1" dirty="0"/>
                    </a:p>
                  </a:txBody>
                  <a:tcPr marL="68580" marR="68580" marT="34290" marB="34290"/>
                </a:tc>
              </a:tr>
              <a:tr h="354917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22. Expenditure arrears</a:t>
                      </a:r>
                      <a:endParaRPr lang="en-US" sz="18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i="1" dirty="0" smtClean="0"/>
                        <a:t>Moved from PI-4</a:t>
                      </a:r>
                      <a:r>
                        <a:rPr lang="en-US" sz="1200" i="1" baseline="0" dirty="0" smtClean="0"/>
                        <a:t> and simplified</a:t>
                      </a:r>
                      <a:endParaRPr lang="en-US" sz="1200" i="1" dirty="0"/>
                    </a:p>
                  </a:txBody>
                  <a:tcPr marL="68580" marR="68580" marT="34290" marB="34290"/>
                </a:tc>
              </a:tr>
              <a:tr h="354917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23. Payroll controls</a:t>
                      </a:r>
                      <a:endParaRPr lang="en-US" sz="18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 smtClean="0"/>
                        <a:t>Budget controls - </a:t>
                      </a:r>
                      <a:r>
                        <a:rPr lang="en-US" sz="1200" i="1" dirty="0" smtClean="0"/>
                        <a:t>added</a:t>
                      </a:r>
                      <a:endParaRPr lang="en-US" sz="1200" i="1" dirty="0"/>
                    </a:p>
                  </a:txBody>
                  <a:tcPr marL="68580" marR="68580" marT="34290" marB="34290"/>
                </a:tc>
              </a:tr>
              <a:tr h="797456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24. Procurement management</a:t>
                      </a:r>
                      <a:endParaRPr lang="en-US" sz="18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b="1" i="1" u="sng" dirty="0" smtClean="0"/>
                        <a:t>New:</a:t>
                      </a:r>
                      <a:r>
                        <a:rPr lang="en-US" sz="1200" dirty="0" smtClean="0"/>
                        <a:t> procurement monitoring </a:t>
                      </a:r>
                      <a:r>
                        <a:rPr lang="en-US" sz="1200" baseline="0" dirty="0" smtClean="0"/>
                        <a:t>- </a:t>
                      </a:r>
                      <a:r>
                        <a:rPr lang="en-US" sz="1200" i="1" baseline="0" dirty="0" smtClean="0"/>
                        <a:t>replaces</a:t>
                      </a:r>
                      <a:r>
                        <a:rPr lang="en-US" sz="1200" baseline="0" dirty="0" smtClean="0"/>
                        <a:t> legal and regulatory framework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baseline="0" dirty="0" smtClean="0"/>
                        <a:t>Expanded list of documents for public access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baseline="0" dirty="0" smtClean="0"/>
                        <a:t>Requirement for independent complaints body removed</a:t>
                      </a:r>
                    </a:p>
                  </a:txBody>
                  <a:tcPr marL="68580" marR="68580" marT="34290" marB="34290"/>
                </a:tc>
              </a:tr>
              <a:tr h="638851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25. I</a:t>
                      </a:r>
                      <a:r>
                        <a:rPr lang="en-US" sz="1800" baseline="0" dirty="0" smtClean="0"/>
                        <a:t>nternal controls on </a:t>
                      </a:r>
                      <a:r>
                        <a:rPr lang="en-US" sz="1800" baseline="0" dirty="0" err="1" smtClean="0"/>
                        <a:t>nonsalary</a:t>
                      </a:r>
                      <a:r>
                        <a:rPr lang="en-US" sz="1800" baseline="0" dirty="0" smtClean="0"/>
                        <a:t> expenditure</a:t>
                      </a:r>
                      <a:endParaRPr lang="en-US" sz="18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b="1" i="1" u="sng" dirty="0" smtClean="0"/>
                        <a:t>New:</a:t>
                      </a:r>
                      <a:r>
                        <a:rPr lang="en-US" sz="1200" dirty="0" smtClean="0"/>
                        <a:t> segregation</a:t>
                      </a:r>
                      <a:r>
                        <a:rPr lang="en-US" sz="1200" baseline="0" dirty="0" smtClean="0"/>
                        <a:t> of duties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baseline="0" dirty="0" smtClean="0"/>
                        <a:t>Compliance with control systems - </a:t>
                      </a:r>
                      <a:r>
                        <a:rPr lang="en-US" sz="1200" i="1" baseline="0" dirty="0" smtClean="0"/>
                        <a:t>reformulated</a:t>
                      </a:r>
                      <a:endParaRPr lang="en-US" sz="1200" i="1" dirty="0"/>
                    </a:p>
                  </a:txBody>
                  <a:tcPr marL="68580" marR="68580" marT="34290" marB="34290"/>
                </a:tc>
              </a:tr>
              <a:tr h="48993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26. Internal audit</a:t>
                      </a:r>
                      <a:endParaRPr lang="en-US" sz="18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b="1" i="1" u="sng" dirty="0" smtClean="0"/>
                        <a:t>New:</a:t>
                      </a:r>
                      <a:r>
                        <a:rPr lang="en-US" sz="1200" dirty="0" smtClean="0"/>
                        <a:t> nature of audit performed and adherence to professional standards</a:t>
                      </a:r>
                    </a:p>
                  </a:txBody>
                  <a:tcPr marL="68580" marR="68580" marT="34290" marB="34290"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D288C-2A83-47C5-A241-A22CCD461939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29048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289" y="1340768"/>
            <a:ext cx="8291512" cy="720080"/>
          </a:xfrm>
        </p:spPr>
        <p:txBody>
          <a:bodyPr/>
          <a:lstStyle/>
          <a:p>
            <a:pPr marL="0" algn="ctr"/>
            <a:r>
              <a:rPr lang="en-US" sz="3200" smtClean="0">
                <a:solidFill>
                  <a:srgbClr val="C00000"/>
                </a:solidFill>
              </a:rPr>
              <a:t>VI</a:t>
            </a:r>
            <a:r>
              <a:rPr lang="en-US" sz="3200" dirty="0">
                <a:solidFill>
                  <a:srgbClr val="C00000"/>
                </a:solidFill>
              </a:rPr>
              <a:t>. Accounting and reporting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58525245"/>
              </p:ext>
            </p:extLst>
          </p:nvPr>
        </p:nvGraphicFramePr>
        <p:xfrm>
          <a:off x="244929" y="2703910"/>
          <a:ext cx="8605157" cy="17983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4257375"/>
                <a:gridCol w="4347782"/>
              </a:tblGrid>
              <a:tr h="34290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Indicator</a:t>
                      </a:r>
                      <a:endParaRPr lang="en-US" sz="18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Main Improvements</a:t>
                      </a:r>
                      <a:endParaRPr lang="en-US" sz="1800" dirty="0"/>
                    </a:p>
                  </a:txBody>
                  <a:tcPr marL="68580" marR="68580" marT="34290" marB="34290"/>
                </a:tc>
              </a:tr>
              <a:tr h="68580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27. Financial data integrity</a:t>
                      </a:r>
                      <a:r>
                        <a:rPr lang="en-US" sz="2000" baseline="0" dirty="0" smtClean="0"/>
                        <a:t> </a:t>
                      </a:r>
                      <a:endParaRPr lang="en-US" sz="2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i="0" u="none" dirty="0" smtClean="0"/>
                        <a:t>Reconciliation of advances and suspense accounts </a:t>
                      </a:r>
                      <a:r>
                        <a:rPr lang="en-US" sz="1400" i="1" u="none" dirty="0" smtClean="0"/>
                        <a:t>–</a:t>
                      </a:r>
                      <a:r>
                        <a:rPr lang="en-US" sz="1400" i="1" u="none" baseline="0" dirty="0" smtClean="0"/>
                        <a:t> separated</a:t>
                      </a:r>
                      <a:endParaRPr lang="en-US" sz="1400" u="none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b="1" i="1" u="sng" dirty="0" smtClean="0"/>
                        <a:t>New:</a:t>
                      </a:r>
                      <a:r>
                        <a:rPr lang="en-US" sz="1400" dirty="0" smtClean="0"/>
                        <a:t> processes supporting data integrity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</a:tr>
              <a:tr h="27813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28. I</a:t>
                      </a:r>
                      <a:r>
                        <a:rPr lang="en-US" sz="2000" baseline="0" dirty="0" smtClean="0"/>
                        <a:t>n-year budget reports</a:t>
                      </a:r>
                      <a:endParaRPr lang="en-US" sz="2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i="0" dirty="0" smtClean="0"/>
                        <a:t>Budget analysis - </a:t>
                      </a:r>
                      <a:r>
                        <a:rPr lang="en-US" sz="1400" i="1" dirty="0" smtClean="0"/>
                        <a:t>added</a:t>
                      </a:r>
                    </a:p>
                  </a:txBody>
                  <a:tcPr marL="68580" marR="68580" marT="34290" marB="34290"/>
                </a:tc>
              </a:tr>
              <a:tr h="27813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29. Annual financial reports</a:t>
                      </a:r>
                      <a:endParaRPr lang="en-US" sz="2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 smtClean="0"/>
                        <a:t>Content of financial reports - </a:t>
                      </a:r>
                      <a:r>
                        <a:rPr lang="en-US" sz="1400" i="1" dirty="0" smtClean="0"/>
                        <a:t>strengthened</a:t>
                      </a:r>
                      <a:endParaRPr lang="en-US" sz="1400" i="1" dirty="0"/>
                    </a:p>
                  </a:txBody>
                  <a:tcPr marL="68580" marR="68580" marT="34290" marB="34290"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D288C-2A83-47C5-A241-A22CCD461939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78627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289" y="1412776"/>
            <a:ext cx="8291512" cy="504056"/>
          </a:xfrm>
        </p:spPr>
        <p:txBody>
          <a:bodyPr/>
          <a:lstStyle/>
          <a:p>
            <a:pPr marL="0" algn="ctr"/>
            <a:r>
              <a:rPr lang="en-US" sz="3200" dirty="0" smtClean="0">
                <a:solidFill>
                  <a:srgbClr val="C00000"/>
                </a:solidFill>
              </a:rPr>
              <a:t>VII</a:t>
            </a:r>
            <a:r>
              <a:rPr lang="en-US" sz="3200" dirty="0">
                <a:solidFill>
                  <a:srgbClr val="C00000"/>
                </a:solidFill>
              </a:rPr>
              <a:t>. External scrutiny and audit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27122046"/>
              </p:ext>
            </p:extLst>
          </p:nvPr>
        </p:nvGraphicFramePr>
        <p:xfrm>
          <a:off x="187778" y="2703910"/>
          <a:ext cx="8776710" cy="17449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4274098"/>
                <a:gridCol w="4502612"/>
              </a:tblGrid>
              <a:tr h="388620">
                <a:tc>
                  <a:txBody>
                    <a:bodyPr/>
                    <a:lstStyle/>
                    <a:p>
                      <a:r>
                        <a:rPr lang="en-US" sz="2100" dirty="0" smtClean="0"/>
                        <a:t>Indicator</a:t>
                      </a:r>
                      <a:endParaRPr lang="en-US" sz="21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2100" dirty="0" smtClean="0"/>
                        <a:t>Main Improvements</a:t>
                      </a:r>
                      <a:endParaRPr lang="en-US" sz="2100" dirty="0"/>
                    </a:p>
                  </a:txBody>
                  <a:tcPr marL="68580" marR="68580" marT="34290" marB="34290"/>
                </a:tc>
              </a:tr>
              <a:tr h="52578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30. SAI independence</a:t>
                      </a:r>
                      <a:r>
                        <a:rPr lang="en-US" sz="2000" baseline="0" dirty="0" smtClean="0"/>
                        <a:t> and external audit </a:t>
                      </a:r>
                      <a:endParaRPr lang="en-US" sz="2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500" u="none" dirty="0" smtClean="0"/>
                        <a:t>Period covered</a:t>
                      </a:r>
                      <a:r>
                        <a:rPr lang="en-US" sz="1500" u="none" baseline="0" dirty="0" smtClean="0"/>
                        <a:t> </a:t>
                      </a:r>
                      <a:r>
                        <a:rPr lang="en-US" sz="1500" u="none" dirty="0" smtClean="0"/>
                        <a:t>– </a:t>
                      </a:r>
                      <a:r>
                        <a:rPr lang="en-US" sz="1500" i="1" u="none" dirty="0" smtClean="0"/>
                        <a:t>expanded</a:t>
                      </a:r>
                      <a:r>
                        <a:rPr lang="en-US" sz="1500" u="none" dirty="0" smtClean="0"/>
                        <a:t> to 3 years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500" b="1" i="1" u="sng" dirty="0" smtClean="0"/>
                        <a:t>New:</a:t>
                      </a:r>
                      <a:r>
                        <a:rPr lang="en-US" sz="1500" dirty="0" smtClean="0"/>
                        <a:t> independence of SAI</a:t>
                      </a:r>
                      <a:endParaRPr lang="en-US" sz="1500" dirty="0"/>
                    </a:p>
                  </a:txBody>
                  <a:tcPr marL="68580" marR="68580" marT="34290" marB="34290"/>
                </a:tc>
              </a:tr>
              <a:tr h="52578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31. Legislative scrutiny of external audit reports</a:t>
                      </a:r>
                      <a:endParaRPr lang="en-US" sz="2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500" dirty="0" smtClean="0"/>
                        <a:t>Focus on legislature’s follow</a:t>
                      </a:r>
                      <a:r>
                        <a:rPr lang="en-US" sz="1500" baseline="0" dirty="0" smtClean="0"/>
                        <a:t> up actions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500" b="1" i="1" u="sng" baseline="0" dirty="0" smtClean="0"/>
                        <a:t>New:</a:t>
                      </a:r>
                      <a:r>
                        <a:rPr lang="en-US" sz="1500" baseline="0" dirty="0" smtClean="0"/>
                        <a:t> transparency of legislative scrutiny</a:t>
                      </a:r>
                      <a:endParaRPr lang="en-US" sz="1500" dirty="0"/>
                    </a:p>
                  </a:txBody>
                  <a:tcPr marL="68580" marR="68580" marT="34290" marB="34290"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D288C-2A83-47C5-A241-A22CCD461939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6504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412776"/>
            <a:ext cx="9144000" cy="288033"/>
          </a:xfrm>
        </p:spPr>
        <p:txBody>
          <a:bodyPr>
            <a:noAutofit/>
          </a:bodyPr>
          <a:lstStyle/>
          <a:p>
            <a:pPr marL="0" algn="ctr"/>
            <a:r>
              <a:rPr lang="en-US" sz="3200" dirty="0" smtClean="0">
                <a:solidFill>
                  <a:srgbClr val="C00000"/>
                </a:solidFill>
              </a:rPr>
              <a:t>4.2 </a:t>
            </a:r>
            <a:r>
              <a:rPr lang="en-US" sz="3200" dirty="0">
                <a:solidFill>
                  <a:srgbClr val="C00000"/>
                </a:solidFill>
                <a:ea typeface="Calibri" charset="0"/>
                <a:cs typeface="Calibri" charset="0"/>
              </a:rPr>
              <a:t>Effectiveness of </a:t>
            </a:r>
            <a:r>
              <a:rPr lang="en-US" sz="3200" dirty="0" smtClean="0">
                <a:solidFill>
                  <a:srgbClr val="C00000"/>
                </a:solidFill>
                <a:ea typeface="Calibri" charset="0"/>
                <a:cs typeface="Calibri" charset="0"/>
              </a:rPr>
              <a:t/>
            </a:r>
            <a:br>
              <a:rPr lang="en-US" sz="3200" dirty="0" smtClean="0">
                <a:solidFill>
                  <a:srgbClr val="C00000"/>
                </a:solidFill>
                <a:ea typeface="Calibri" charset="0"/>
                <a:cs typeface="Calibri" charset="0"/>
              </a:rPr>
            </a:br>
            <a:r>
              <a:rPr lang="en-US" sz="3200" dirty="0" smtClean="0">
                <a:solidFill>
                  <a:srgbClr val="C00000"/>
                </a:solidFill>
                <a:ea typeface="Calibri" charset="0"/>
                <a:cs typeface="Calibri" charset="0"/>
              </a:rPr>
              <a:t>Internal Control Framework</a:t>
            </a:r>
            <a:endParaRPr lang="en-US" sz="32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060848"/>
            <a:ext cx="9144000" cy="4464496"/>
          </a:xfrm>
        </p:spPr>
        <p:txBody>
          <a:bodyPr/>
          <a:lstStyle/>
          <a:p>
            <a:pPr>
              <a:lnSpc>
                <a:spcPts val="2900"/>
              </a:lnSpc>
              <a:buClrTx/>
            </a:pPr>
            <a:r>
              <a:rPr lang="en-GB" sz="2800" b="1" dirty="0" smtClean="0">
                <a:latin typeface="Calibri" charset="0"/>
                <a:ea typeface="Calibri" charset="0"/>
                <a:cs typeface="Calibri" charset="0"/>
              </a:rPr>
              <a:t>Control environment:</a:t>
            </a:r>
            <a:r>
              <a:rPr lang="en-GB" sz="2800" dirty="0" smtClean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GB" sz="2800" i="0" dirty="0" smtClean="0">
                <a:latin typeface="Calibri" charset="0"/>
                <a:ea typeface="Calibri" charset="0"/>
                <a:cs typeface="Calibri" charset="0"/>
              </a:rPr>
              <a:t>rights &amp; responsibilities in PFM system: </a:t>
            </a:r>
            <a:r>
              <a:rPr lang="en-GB" sz="2800" i="0" dirty="0">
                <a:latin typeface="Calibri" charset="0"/>
                <a:ea typeface="Calibri" charset="0"/>
                <a:cs typeface="Calibri" charset="0"/>
              </a:rPr>
              <a:t>controls </a:t>
            </a:r>
            <a:r>
              <a:rPr lang="en-GB" sz="2800" i="0" dirty="0" smtClean="0">
                <a:latin typeface="Calibri" charset="0"/>
                <a:ea typeface="Calibri" charset="0"/>
                <a:cs typeface="Calibri" charset="0"/>
              </a:rPr>
              <a:t>are </a:t>
            </a:r>
            <a:r>
              <a:rPr lang="en-GB" sz="2800" dirty="0" smtClean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ex-ante</a:t>
            </a:r>
            <a:r>
              <a:rPr lang="en-GB" sz="2800" i="0" dirty="0" smtClean="0">
                <a:latin typeface="Calibri" charset="0"/>
                <a:ea typeface="Calibri" charset="0"/>
                <a:cs typeface="Calibri" charset="0"/>
              </a:rPr>
              <a:t>, to </a:t>
            </a:r>
            <a:r>
              <a:rPr lang="en-GB" sz="2800" i="0" dirty="0">
                <a:latin typeface="Calibri" charset="0"/>
                <a:ea typeface="Calibri" charset="0"/>
                <a:cs typeface="Calibri" charset="0"/>
              </a:rPr>
              <a:t>prevent </a:t>
            </a:r>
            <a:r>
              <a:rPr lang="en-GB" sz="2800" i="0" dirty="0" smtClean="0">
                <a:latin typeface="Calibri" charset="0"/>
                <a:ea typeface="Calibri" charset="0"/>
                <a:cs typeface="Calibri" charset="0"/>
              </a:rPr>
              <a:t>inappropriate </a:t>
            </a:r>
            <a:r>
              <a:rPr lang="en-GB" sz="2800" i="0" dirty="0">
                <a:latin typeface="Calibri" charset="0"/>
                <a:ea typeface="Calibri" charset="0"/>
                <a:cs typeface="Calibri" charset="0"/>
              </a:rPr>
              <a:t>decisions; </a:t>
            </a:r>
            <a:r>
              <a:rPr lang="en-GB" sz="2800" i="0" dirty="0" smtClean="0">
                <a:latin typeface="Calibri" charset="0"/>
                <a:ea typeface="Calibri" charset="0"/>
                <a:cs typeface="Calibri" charset="0"/>
              </a:rPr>
              <a:t>&amp; </a:t>
            </a:r>
            <a:r>
              <a:rPr lang="en-GB" sz="2800" dirty="0" smtClean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ex-post</a:t>
            </a:r>
            <a:r>
              <a:rPr lang="en-GB" sz="2800" i="0" dirty="0" smtClean="0">
                <a:latin typeface="Calibri" charset="0"/>
                <a:ea typeface="Calibri" charset="0"/>
                <a:cs typeface="Calibri" charset="0"/>
              </a:rPr>
              <a:t> to </a:t>
            </a:r>
            <a:r>
              <a:rPr lang="en-GB" sz="2800" i="0" dirty="0">
                <a:latin typeface="Calibri" charset="0"/>
                <a:ea typeface="Calibri" charset="0"/>
                <a:cs typeface="Calibri" charset="0"/>
              </a:rPr>
              <a:t>detect </a:t>
            </a:r>
            <a:r>
              <a:rPr lang="en-GB" sz="2800" i="0" dirty="0" smtClean="0">
                <a:latin typeface="Calibri" charset="0"/>
                <a:ea typeface="Calibri" charset="0"/>
                <a:cs typeface="Calibri" charset="0"/>
              </a:rPr>
              <a:t>them </a:t>
            </a:r>
          </a:p>
          <a:p>
            <a:pPr>
              <a:lnSpc>
                <a:spcPts val="2900"/>
              </a:lnSpc>
              <a:buClrTx/>
            </a:pPr>
            <a:r>
              <a:rPr lang="en-GB" sz="2800" b="1" dirty="0" smtClean="0">
                <a:latin typeface="Calibri" charset="0"/>
                <a:ea typeface="Calibri" charset="0"/>
                <a:cs typeface="Calibri" charset="0"/>
              </a:rPr>
              <a:t>Risk assessment:</a:t>
            </a:r>
            <a:r>
              <a:rPr lang="en-GB" sz="2800" i="0" dirty="0" smtClean="0">
                <a:latin typeface="Calibri" charset="0"/>
                <a:ea typeface="Calibri" charset="0"/>
                <a:cs typeface="Calibri" charset="0"/>
              </a:rPr>
              <a:t> to ensure appropriate use of resources </a:t>
            </a:r>
            <a:r>
              <a:rPr lang="en-GB" sz="2800" i="0" dirty="0">
                <a:latin typeface="Calibri" charset="0"/>
                <a:ea typeface="Calibri" charset="0"/>
                <a:cs typeface="Calibri" charset="0"/>
              </a:rPr>
              <a:t> </a:t>
            </a:r>
            <a:endParaRPr lang="en-US" sz="2800" i="0" dirty="0">
              <a:latin typeface="Calibri" charset="0"/>
              <a:ea typeface="Calibri" charset="0"/>
              <a:cs typeface="Calibri" charset="0"/>
            </a:endParaRPr>
          </a:p>
          <a:p>
            <a:pPr>
              <a:lnSpc>
                <a:spcPts val="2900"/>
              </a:lnSpc>
              <a:buClrTx/>
            </a:pPr>
            <a:r>
              <a:rPr lang="en-GB" sz="2800" b="1" dirty="0">
                <a:latin typeface="Calibri" charset="0"/>
                <a:ea typeface="Calibri" charset="0"/>
                <a:cs typeface="Calibri" charset="0"/>
              </a:rPr>
              <a:t>Control </a:t>
            </a:r>
            <a:r>
              <a:rPr lang="en-GB" sz="2800" b="1" dirty="0" smtClean="0">
                <a:latin typeface="Calibri" charset="0"/>
                <a:ea typeface="Calibri" charset="0"/>
                <a:cs typeface="Calibri" charset="0"/>
              </a:rPr>
              <a:t>activities:</a:t>
            </a:r>
            <a:r>
              <a:rPr lang="en-US" sz="2800" b="1" dirty="0" smtClean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GB" sz="2800" i="0" dirty="0" smtClean="0">
                <a:latin typeface="Calibri" charset="0"/>
                <a:ea typeface="Calibri" charset="0"/>
                <a:cs typeface="Calibri" charset="0"/>
              </a:rPr>
              <a:t>prescribed </a:t>
            </a:r>
            <a:r>
              <a:rPr lang="en-GB" sz="2800" i="0" dirty="0">
                <a:latin typeface="Calibri" charset="0"/>
                <a:ea typeface="Calibri" charset="0"/>
                <a:cs typeface="Calibri" charset="0"/>
              </a:rPr>
              <a:t>in </a:t>
            </a:r>
            <a:r>
              <a:rPr lang="en-GB" sz="2800" i="0" dirty="0" smtClean="0">
                <a:latin typeface="Calibri" charset="0"/>
                <a:ea typeface="Calibri" charset="0"/>
                <a:cs typeface="Calibri" charset="0"/>
              </a:rPr>
              <a:t>roles &amp; responsibilities </a:t>
            </a:r>
            <a:r>
              <a:rPr lang="en-GB" sz="2800" i="0" dirty="0">
                <a:latin typeface="Calibri" charset="0"/>
                <a:ea typeface="Calibri" charset="0"/>
                <a:cs typeface="Calibri" charset="0"/>
              </a:rPr>
              <a:t>of </a:t>
            </a:r>
            <a:r>
              <a:rPr lang="en-GB" sz="2800" i="0" dirty="0" smtClean="0">
                <a:latin typeface="Calibri" charset="0"/>
                <a:ea typeface="Calibri" charset="0"/>
                <a:cs typeface="Calibri" charset="0"/>
              </a:rPr>
              <a:t>those using public </a:t>
            </a:r>
            <a:r>
              <a:rPr lang="en-GB" sz="2800" i="0" dirty="0">
                <a:latin typeface="Calibri" charset="0"/>
                <a:ea typeface="Calibri" charset="0"/>
                <a:cs typeface="Calibri" charset="0"/>
              </a:rPr>
              <a:t>resources </a:t>
            </a:r>
            <a:r>
              <a:rPr lang="en-GB" sz="2800" i="0" dirty="0" smtClean="0">
                <a:latin typeface="Calibri" charset="0"/>
                <a:ea typeface="Calibri" charset="0"/>
                <a:cs typeface="Calibri" charset="0"/>
              </a:rPr>
              <a:t>to </a:t>
            </a:r>
            <a:r>
              <a:rPr lang="en-GB" sz="2800" i="0" dirty="0">
                <a:latin typeface="Calibri" charset="0"/>
                <a:ea typeface="Calibri" charset="0"/>
                <a:cs typeface="Calibri" charset="0"/>
              </a:rPr>
              <a:t>meet </a:t>
            </a:r>
            <a:r>
              <a:rPr lang="en-GB" sz="2800" i="0" dirty="0" smtClean="0">
                <a:latin typeface="Calibri" charset="0"/>
                <a:ea typeface="Calibri" charset="0"/>
                <a:cs typeface="Calibri" charset="0"/>
              </a:rPr>
              <a:t>entity’s objectives</a:t>
            </a:r>
          </a:p>
          <a:p>
            <a:pPr>
              <a:lnSpc>
                <a:spcPts val="2900"/>
              </a:lnSpc>
              <a:buClrTx/>
            </a:pPr>
            <a:r>
              <a:rPr lang="en-GB" sz="2800" b="1" dirty="0" smtClean="0">
                <a:latin typeface="Calibri" charset="0"/>
                <a:ea typeface="Calibri" charset="0"/>
                <a:cs typeface="Calibri" charset="0"/>
              </a:rPr>
              <a:t>Information &amp; communication:</a:t>
            </a:r>
            <a:r>
              <a:rPr lang="en-US" sz="2800" b="1" dirty="0" smtClean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GB" sz="2800" i="0" dirty="0" smtClean="0">
                <a:latin typeface="Calibri" charset="0"/>
                <a:ea typeface="Calibri" charset="0"/>
                <a:cs typeface="Calibri" charset="0"/>
              </a:rPr>
              <a:t>both are required in a timely manner for decision-making </a:t>
            </a:r>
            <a:endParaRPr lang="en-US" sz="2800" i="0" dirty="0">
              <a:latin typeface="Calibri" charset="0"/>
              <a:ea typeface="Calibri" charset="0"/>
              <a:cs typeface="Calibri" charset="0"/>
            </a:endParaRPr>
          </a:p>
          <a:p>
            <a:pPr>
              <a:lnSpc>
                <a:spcPts val="2900"/>
              </a:lnSpc>
              <a:buClrTx/>
            </a:pPr>
            <a:r>
              <a:rPr lang="en-GB" sz="2800" b="1" dirty="0" smtClean="0">
                <a:latin typeface="Calibri" charset="0"/>
                <a:ea typeface="Calibri" charset="0"/>
                <a:cs typeface="Calibri" charset="0"/>
              </a:rPr>
              <a:t>Monitoring:</a:t>
            </a:r>
            <a:r>
              <a:rPr lang="en-GB" sz="2800" i="0" dirty="0" smtClean="0">
                <a:latin typeface="Calibri" charset="0"/>
                <a:ea typeface="Calibri" charset="0"/>
                <a:cs typeface="Calibri" charset="0"/>
              </a:rPr>
              <a:t> necessary to </a:t>
            </a:r>
            <a:r>
              <a:rPr lang="en-GB" sz="2800" i="0" dirty="0">
                <a:latin typeface="Calibri" charset="0"/>
                <a:ea typeface="Calibri" charset="0"/>
                <a:cs typeface="Calibri" charset="0"/>
              </a:rPr>
              <a:t>ensure control </a:t>
            </a:r>
            <a:r>
              <a:rPr lang="en-GB" sz="2800" i="0" dirty="0" smtClean="0">
                <a:latin typeface="Calibri" charset="0"/>
                <a:ea typeface="Calibri" charset="0"/>
                <a:cs typeface="Calibri" charset="0"/>
              </a:rPr>
              <a:t>environment remains </a:t>
            </a:r>
            <a:r>
              <a:rPr lang="en-GB" sz="2800" i="0" dirty="0">
                <a:latin typeface="Calibri" charset="0"/>
                <a:ea typeface="Calibri" charset="0"/>
                <a:cs typeface="Calibri" charset="0"/>
              </a:rPr>
              <a:t>effective against key </a:t>
            </a:r>
            <a:r>
              <a:rPr lang="en-GB" sz="2800" i="0" dirty="0" smtClean="0">
                <a:latin typeface="Calibri" charset="0"/>
                <a:ea typeface="Calibri" charset="0"/>
                <a:cs typeface="Calibri" charset="0"/>
              </a:rPr>
              <a:t>risks</a:t>
            </a:r>
          </a:p>
          <a:p>
            <a:pPr marL="0" indent="0">
              <a:lnSpc>
                <a:spcPts val="2900"/>
              </a:lnSpc>
              <a:buClrTx/>
              <a:buNone/>
            </a:pPr>
            <a:r>
              <a:rPr lang="en-GB" sz="2800" b="1" i="0" dirty="0" smtClean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NB - all based on evidence collected to score PIs!</a:t>
            </a:r>
            <a:endParaRPr lang="en-US" sz="2800" b="1" i="0" dirty="0">
              <a:solidFill>
                <a:srgbClr val="FF0000"/>
              </a:solidFill>
              <a:latin typeface="Calibri" charset="0"/>
              <a:ea typeface="Calibri" charset="0"/>
              <a:cs typeface="Calibri" charset="0"/>
            </a:endParaRPr>
          </a:p>
          <a:p>
            <a:pPr lvl="1">
              <a:buClrTx/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CC54B-2559-4023-A251-E329659F0BD6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8908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412776"/>
            <a:ext cx="9144000" cy="1008112"/>
          </a:xfrm>
        </p:spPr>
        <p:txBody>
          <a:bodyPr>
            <a:noAutofit/>
          </a:bodyPr>
          <a:lstStyle/>
          <a:p>
            <a:pPr algn="ctr"/>
            <a:r>
              <a:rPr lang="en-US" sz="3200" dirty="0" smtClean="0">
                <a:solidFill>
                  <a:srgbClr val="C00000"/>
                </a:solidFill>
              </a:rPr>
              <a:t>4.3 PFM Strengths &amp; Weaknesses </a:t>
            </a:r>
            <a:br>
              <a:rPr lang="en-US" sz="3200" dirty="0" smtClean="0">
                <a:solidFill>
                  <a:srgbClr val="C00000"/>
                </a:solidFill>
              </a:rPr>
            </a:br>
            <a:endParaRPr lang="en-US" sz="32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3824337"/>
          </a:xfrm>
        </p:spPr>
        <p:txBody>
          <a:bodyPr>
            <a:noAutofit/>
          </a:bodyPr>
          <a:lstStyle/>
          <a:p>
            <a:pPr>
              <a:buClrTx/>
              <a:buSzPct val="100000"/>
            </a:pPr>
            <a:r>
              <a:rPr lang="en-US" sz="2800" b="0" i="0" dirty="0" smtClean="0">
                <a:latin typeface="Calibri" charset="0"/>
                <a:ea typeface="Calibri" charset="0"/>
                <a:cs typeface="Calibri" charset="0"/>
              </a:rPr>
              <a:t>Fiscal discipline</a:t>
            </a:r>
          </a:p>
          <a:p>
            <a:pPr>
              <a:buClrTx/>
              <a:buSzPct val="100000"/>
            </a:pPr>
            <a:r>
              <a:rPr lang="en-US" sz="2800" b="0" i="0" dirty="0" smtClean="0">
                <a:latin typeface="Calibri" charset="0"/>
                <a:ea typeface="Calibri" charset="0"/>
                <a:cs typeface="Calibri" charset="0"/>
              </a:rPr>
              <a:t>Strategic allocation of resources</a:t>
            </a:r>
          </a:p>
          <a:p>
            <a:pPr>
              <a:buClrTx/>
              <a:buSzPct val="100000"/>
            </a:pPr>
            <a:r>
              <a:rPr lang="en-US" sz="2800" b="0" i="0" dirty="0" smtClean="0">
                <a:latin typeface="Calibri" charset="0"/>
                <a:ea typeface="Calibri" charset="0"/>
                <a:cs typeface="Calibri" charset="0"/>
              </a:rPr>
              <a:t>Efficient delivery of services</a:t>
            </a:r>
          </a:p>
          <a:p>
            <a:pPr lvl="1"/>
            <a:endParaRPr lang="en-US" sz="2800" dirty="0" smtClean="0">
              <a:latin typeface="Calibri" charset="0"/>
              <a:ea typeface="Calibri" charset="0"/>
              <a:cs typeface="Calibri" charset="0"/>
            </a:endParaRPr>
          </a:p>
          <a:p>
            <a:pPr marL="0">
              <a:buNone/>
            </a:pPr>
            <a:r>
              <a:rPr lang="en-US" sz="2800" b="0" i="0" dirty="0" smtClean="0">
                <a:latin typeface="Calibri" charset="0"/>
                <a:ea typeface="Calibri" charset="0"/>
                <a:cs typeface="Calibri" charset="0"/>
              </a:rPr>
              <a:t>A PEFA Report does not necessarily explain if these outcomes are being met (other inputs required for this), but should explain if government has functioning PFM system to achieve these outcomes</a:t>
            </a:r>
            <a:endParaRPr lang="en-US" sz="2800" b="0" i="0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CC54B-2559-4023-A251-E329659F0BD6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524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288" y="1339851"/>
            <a:ext cx="8229600" cy="793006"/>
          </a:xfrm>
        </p:spPr>
        <p:txBody>
          <a:bodyPr/>
          <a:lstStyle/>
          <a:p>
            <a:pPr algn="ctr"/>
            <a:r>
              <a:rPr lang="en-US" sz="3200" dirty="0">
                <a:solidFill>
                  <a:srgbClr val="C00000"/>
                </a:solidFill>
              </a:rPr>
              <a:t>4.4 Performance changes </a:t>
            </a:r>
            <a:r>
              <a:rPr lang="en-US" sz="3200" dirty="0" smtClean="0">
                <a:solidFill>
                  <a:srgbClr val="C00000"/>
                </a:solidFill>
              </a:rPr>
              <a:t>since </a:t>
            </a:r>
            <a:r>
              <a:rPr lang="en-US" sz="3200" dirty="0">
                <a:solidFill>
                  <a:srgbClr val="C00000"/>
                </a:solidFill>
              </a:rPr>
              <a:t>previous assessment </a:t>
            </a:r>
            <a:endParaRPr lang="en-GB" sz="32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348881"/>
            <a:ext cx="8964488" cy="3672508"/>
          </a:xfrm>
        </p:spPr>
        <p:txBody>
          <a:bodyPr/>
          <a:lstStyle/>
          <a:p>
            <a:pPr>
              <a:buClrTx/>
            </a:pPr>
            <a:r>
              <a:rPr lang="en-US" sz="2800" i="0" dirty="0" smtClean="0">
                <a:latin typeface="Calibri" charset="0"/>
                <a:ea typeface="Calibri" charset="0"/>
                <a:cs typeface="Calibri" charset="0"/>
              </a:rPr>
              <a:t>Provides </a:t>
            </a:r>
            <a:r>
              <a:rPr lang="en-US" sz="2800" i="0" dirty="0">
                <a:latin typeface="Calibri" charset="0"/>
                <a:ea typeface="Calibri" charset="0"/>
                <a:cs typeface="Calibri" charset="0"/>
              </a:rPr>
              <a:t>dynamic perspective on PFM performance </a:t>
            </a:r>
            <a:r>
              <a:rPr lang="en-US" sz="2800" i="0" dirty="0" smtClean="0">
                <a:latin typeface="Calibri" charset="0"/>
                <a:ea typeface="Calibri" charset="0"/>
                <a:cs typeface="Calibri" charset="0"/>
              </a:rPr>
              <a:t>&amp; </a:t>
            </a:r>
            <a:r>
              <a:rPr lang="en-US" sz="2800" i="0" dirty="0">
                <a:latin typeface="Calibri" charset="0"/>
                <a:ea typeface="Calibri" charset="0"/>
                <a:cs typeface="Calibri" charset="0"/>
              </a:rPr>
              <a:t>impact on achieving </a:t>
            </a:r>
            <a:r>
              <a:rPr lang="en-US" sz="2800" i="0" dirty="0" smtClean="0">
                <a:latin typeface="Calibri" charset="0"/>
                <a:ea typeface="Calibri" charset="0"/>
                <a:cs typeface="Calibri" charset="0"/>
              </a:rPr>
              <a:t>3 budgetary outcomes </a:t>
            </a:r>
            <a:r>
              <a:rPr lang="en-US" sz="2800" dirty="0" smtClean="0">
                <a:latin typeface="Calibri" charset="0"/>
                <a:ea typeface="Calibri" charset="0"/>
                <a:cs typeface="Calibri" charset="0"/>
              </a:rPr>
              <a:t>(i.e. </a:t>
            </a:r>
            <a:r>
              <a:rPr lang="en-US" sz="2800" dirty="0">
                <a:latin typeface="Calibri" charset="0"/>
                <a:ea typeface="Calibri" charset="0"/>
                <a:cs typeface="Calibri" charset="0"/>
              </a:rPr>
              <a:t>relevant only to successive </a:t>
            </a:r>
            <a:r>
              <a:rPr lang="en-US" sz="2800" dirty="0" smtClean="0">
                <a:latin typeface="Calibri" charset="0"/>
                <a:ea typeface="Calibri" charset="0"/>
                <a:cs typeface="Calibri" charset="0"/>
              </a:rPr>
              <a:t>assessments)</a:t>
            </a:r>
            <a:endParaRPr lang="en-US" sz="2800" dirty="0">
              <a:latin typeface="Calibri" charset="0"/>
              <a:ea typeface="Calibri" charset="0"/>
              <a:cs typeface="Calibri" charset="0"/>
            </a:endParaRPr>
          </a:p>
          <a:p>
            <a:pPr>
              <a:buClrTx/>
            </a:pPr>
            <a:r>
              <a:rPr lang="en-US" sz="2800" i="0" dirty="0">
                <a:latin typeface="Calibri" charset="0"/>
                <a:ea typeface="Calibri" charset="0"/>
                <a:cs typeface="Calibri" charset="0"/>
              </a:rPr>
              <a:t>D</a:t>
            </a:r>
            <a:r>
              <a:rPr lang="en-US" sz="2800" i="0" dirty="0" smtClean="0">
                <a:latin typeface="Calibri" charset="0"/>
                <a:ea typeface="Calibri" charset="0"/>
                <a:cs typeface="Calibri" charset="0"/>
              </a:rPr>
              <a:t>raws </a:t>
            </a:r>
            <a:r>
              <a:rPr lang="en-US" sz="2800" i="0" dirty="0">
                <a:latin typeface="Calibri" charset="0"/>
                <a:ea typeface="Calibri" charset="0"/>
                <a:cs typeface="Calibri" charset="0"/>
              </a:rPr>
              <a:t>on </a:t>
            </a:r>
            <a:r>
              <a:rPr lang="en-US" sz="2800" i="0" dirty="0" smtClean="0">
                <a:latin typeface="Calibri" charset="0"/>
                <a:ea typeface="Calibri" charset="0"/>
                <a:cs typeface="Calibri" charset="0"/>
              </a:rPr>
              <a:t>description of performance changes in analysis </a:t>
            </a:r>
            <a:r>
              <a:rPr lang="en-US" sz="2800" i="0" dirty="0">
                <a:latin typeface="Calibri" charset="0"/>
                <a:ea typeface="Calibri" charset="0"/>
                <a:cs typeface="Calibri" charset="0"/>
              </a:rPr>
              <a:t>of each </a:t>
            </a:r>
            <a:r>
              <a:rPr lang="en-US" sz="2800" i="0" dirty="0" smtClean="0">
                <a:latin typeface="Calibri" charset="0"/>
                <a:ea typeface="Calibri" charset="0"/>
                <a:cs typeface="Calibri" charset="0"/>
              </a:rPr>
              <a:t>PI &amp; </a:t>
            </a:r>
            <a:r>
              <a:rPr lang="en-US" sz="2800" i="0" dirty="0">
                <a:latin typeface="Calibri" charset="0"/>
                <a:ea typeface="Calibri" charset="0"/>
                <a:cs typeface="Calibri" charset="0"/>
              </a:rPr>
              <a:t>overview </a:t>
            </a:r>
            <a:r>
              <a:rPr lang="en-US" sz="2800" i="0" dirty="0" smtClean="0">
                <a:latin typeface="Calibri" charset="0"/>
                <a:ea typeface="Calibri" charset="0"/>
                <a:cs typeface="Calibri" charset="0"/>
              </a:rPr>
              <a:t>in section </a:t>
            </a:r>
            <a:r>
              <a:rPr lang="en-US" sz="2800" i="0" dirty="0">
                <a:latin typeface="Calibri" charset="0"/>
                <a:ea typeface="Calibri" charset="0"/>
                <a:cs typeface="Calibri" charset="0"/>
              </a:rPr>
              <a:t>3 </a:t>
            </a:r>
            <a:r>
              <a:rPr lang="en-US" sz="2800" i="0" dirty="0" smtClean="0">
                <a:latin typeface="Calibri" charset="0"/>
                <a:ea typeface="Calibri" charset="0"/>
                <a:cs typeface="Calibri" charset="0"/>
              </a:rPr>
              <a:t>&amp; table </a:t>
            </a:r>
            <a:r>
              <a:rPr lang="en-US" sz="2800" i="0" dirty="0">
                <a:latin typeface="Calibri" charset="0"/>
                <a:ea typeface="Calibri" charset="0"/>
                <a:cs typeface="Calibri" charset="0"/>
              </a:rPr>
              <a:t>in Annex </a:t>
            </a:r>
            <a:r>
              <a:rPr lang="en-US" sz="2800" i="0" dirty="0" smtClean="0">
                <a:latin typeface="Calibri" charset="0"/>
                <a:ea typeface="Calibri" charset="0"/>
                <a:cs typeface="Calibri" charset="0"/>
              </a:rPr>
              <a:t>1 </a:t>
            </a:r>
            <a:endParaRPr lang="en-US" sz="2800" i="0" dirty="0">
              <a:latin typeface="Calibri" charset="0"/>
              <a:ea typeface="Calibri" charset="0"/>
              <a:cs typeface="Calibri" charset="0"/>
            </a:endParaRPr>
          </a:p>
          <a:p>
            <a:pPr>
              <a:buClrTx/>
            </a:pPr>
            <a:r>
              <a:rPr lang="en-US" sz="2800" i="0" dirty="0" smtClean="0">
                <a:latin typeface="Calibri" charset="0"/>
                <a:ea typeface="Calibri" charset="0"/>
                <a:cs typeface="Calibri" charset="0"/>
              </a:rPr>
              <a:t>Assessment </a:t>
            </a:r>
            <a:r>
              <a:rPr lang="en-US" sz="2800" i="0" dirty="0">
                <a:latin typeface="Calibri" charset="0"/>
                <a:ea typeface="Calibri" charset="0"/>
                <a:cs typeface="Calibri" charset="0"/>
              </a:rPr>
              <a:t>of how </a:t>
            </a:r>
            <a:r>
              <a:rPr lang="en-US" sz="2800" i="0" dirty="0" smtClean="0">
                <a:latin typeface="Calibri" charset="0"/>
                <a:ea typeface="Calibri" charset="0"/>
                <a:cs typeface="Calibri" charset="0"/>
              </a:rPr>
              <a:t>changes </a:t>
            </a:r>
            <a:r>
              <a:rPr lang="en-US" sz="2800" i="0" dirty="0">
                <a:latin typeface="Calibri" charset="0"/>
                <a:ea typeface="Calibri" charset="0"/>
                <a:cs typeface="Calibri" charset="0"/>
              </a:rPr>
              <a:t>since </a:t>
            </a:r>
            <a:r>
              <a:rPr lang="en-US" sz="2800" i="0" dirty="0" smtClean="0">
                <a:latin typeface="Calibri" charset="0"/>
                <a:ea typeface="Calibri" charset="0"/>
                <a:cs typeface="Calibri" charset="0"/>
              </a:rPr>
              <a:t>previous PEFA are </a:t>
            </a:r>
            <a:r>
              <a:rPr lang="en-US" sz="2800" i="0" dirty="0">
                <a:latin typeface="Calibri" charset="0"/>
                <a:ea typeface="Calibri" charset="0"/>
                <a:cs typeface="Calibri" charset="0"/>
              </a:rPr>
              <a:t>likely to strengthen </a:t>
            </a:r>
            <a:r>
              <a:rPr lang="en-US" sz="2800" i="0" dirty="0" smtClean="0">
                <a:latin typeface="Calibri" charset="0"/>
                <a:ea typeface="Calibri" charset="0"/>
                <a:cs typeface="Calibri" charset="0"/>
              </a:rPr>
              <a:t>ability </a:t>
            </a:r>
            <a:r>
              <a:rPr lang="en-US" sz="2800" i="0" dirty="0">
                <a:latin typeface="Calibri" charset="0"/>
                <a:ea typeface="Calibri" charset="0"/>
                <a:cs typeface="Calibri" charset="0"/>
              </a:rPr>
              <a:t>to achieve </a:t>
            </a:r>
            <a:r>
              <a:rPr lang="en-US" sz="2800" i="0" dirty="0" smtClean="0">
                <a:latin typeface="Calibri" charset="0"/>
                <a:ea typeface="Calibri" charset="0"/>
                <a:cs typeface="Calibri" charset="0"/>
              </a:rPr>
              <a:t>3 budgetary </a:t>
            </a:r>
            <a:r>
              <a:rPr lang="en-US" sz="2800" i="0" dirty="0">
                <a:latin typeface="Calibri" charset="0"/>
                <a:ea typeface="Calibri" charset="0"/>
                <a:cs typeface="Calibri" charset="0"/>
              </a:rPr>
              <a:t>outcomes </a:t>
            </a:r>
            <a:r>
              <a:rPr lang="en-US" sz="2800" i="0" dirty="0" smtClean="0">
                <a:latin typeface="Calibri" charset="0"/>
                <a:ea typeface="Calibri" charset="0"/>
                <a:cs typeface="Calibri" charset="0"/>
              </a:rPr>
              <a:t>&amp; address main weaknesses</a:t>
            </a:r>
            <a:endParaRPr lang="en-US" sz="2800" i="0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467559-1855-F049-BCF2-4025DE9FF321}" type="slidenum">
              <a:rPr lang="en-GB" altLang="en-US" smtClean="0"/>
              <a:pPr>
                <a:defRPr/>
              </a:pPr>
              <a:t>17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6403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339850"/>
            <a:ext cx="9144000" cy="936625"/>
          </a:xfrm>
        </p:spPr>
        <p:txBody>
          <a:bodyPr/>
          <a:lstStyle/>
          <a:p>
            <a:pPr algn="ctr"/>
            <a:r>
              <a:rPr lang="en-US" sz="3200" dirty="0" smtClean="0">
                <a:solidFill>
                  <a:srgbClr val="C00000"/>
                </a:solidFill>
                <a:ea typeface="Calibri" charset="0"/>
                <a:cs typeface="Calibri" charset="0"/>
              </a:rPr>
              <a:t>Transitional </a:t>
            </a:r>
            <a:r>
              <a:rPr lang="en-US" sz="3200" dirty="0">
                <a:solidFill>
                  <a:srgbClr val="C00000"/>
                </a:solidFill>
                <a:ea typeface="Calibri" charset="0"/>
                <a:cs typeface="Calibri" charset="0"/>
              </a:rPr>
              <a:t>arrangements </a:t>
            </a:r>
            <a:r>
              <a:rPr lang="en-US" sz="3200" dirty="0" smtClean="0">
                <a:solidFill>
                  <a:srgbClr val="C00000"/>
                </a:solidFill>
                <a:ea typeface="Calibri" charset="0"/>
                <a:cs typeface="Calibri" charset="0"/>
              </a:rPr>
              <a:t>- 4.4</a:t>
            </a:r>
            <a:r>
              <a:rPr lang="en-US" sz="3200" dirty="0">
                <a:solidFill>
                  <a:srgbClr val="C00000"/>
                </a:solidFill>
                <a:ea typeface="Calibri" charset="0"/>
                <a:cs typeface="Calibri" charset="0"/>
              </a:rPr>
              <a:t>: </a:t>
            </a:r>
            <a:r>
              <a:rPr lang="en-US" sz="3200" dirty="0" smtClean="0">
                <a:solidFill>
                  <a:srgbClr val="C00000"/>
                </a:solidFill>
                <a:ea typeface="Calibri" charset="0"/>
                <a:cs typeface="Calibri" charset="0"/>
              </a:rPr>
              <a:t>Performance </a:t>
            </a:r>
            <a:r>
              <a:rPr lang="en-US" sz="3200" dirty="0">
                <a:solidFill>
                  <a:srgbClr val="C00000"/>
                </a:solidFill>
                <a:ea typeface="Calibri" charset="0"/>
                <a:cs typeface="Calibri" charset="0"/>
              </a:rPr>
              <a:t>changes since previous </a:t>
            </a:r>
            <a:r>
              <a:rPr lang="en-US" sz="3200" dirty="0" smtClean="0">
                <a:solidFill>
                  <a:srgbClr val="C00000"/>
                </a:solidFill>
                <a:ea typeface="Calibri" charset="0"/>
                <a:cs typeface="Calibri" charset="0"/>
              </a:rPr>
              <a:t>assessment </a:t>
            </a:r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2636911"/>
            <a:ext cx="8892480" cy="4084563"/>
          </a:xfrm>
        </p:spPr>
        <p:txBody>
          <a:bodyPr/>
          <a:lstStyle/>
          <a:p>
            <a:pPr lvl="0">
              <a:buClrTx/>
            </a:pPr>
            <a:r>
              <a:rPr lang="en-GB" sz="2800" i="0" dirty="0" smtClean="0">
                <a:latin typeface="Calibri" charset="0"/>
                <a:ea typeface="Calibri" charset="0"/>
                <a:cs typeface="Calibri" charset="0"/>
              </a:rPr>
              <a:t>For </a:t>
            </a:r>
            <a:r>
              <a:rPr lang="en-GB" sz="2800" i="0" dirty="0">
                <a:latin typeface="Calibri" charset="0"/>
                <a:ea typeface="Calibri" charset="0"/>
                <a:cs typeface="Calibri" charset="0"/>
              </a:rPr>
              <a:t>comparisons with previous assessments </a:t>
            </a:r>
            <a:r>
              <a:rPr lang="en-GB" sz="2800" i="0" dirty="0" smtClean="0">
                <a:latin typeface="Calibri" charset="0"/>
                <a:ea typeface="Calibri" charset="0"/>
                <a:cs typeface="Calibri" charset="0"/>
              </a:rPr>
              <a:t>using PEFA </a:t>
            </a:r>
            <a:r>
              <a:rPr lang="en-GB" sz="2800" i="0" dirty="0">
                <a:latin typeface="Calibri" charset="0"/>
                <a:ea typeface="Calibri" charset="0"/>
                <a:cs typeface="Calibri" charset="0"/>
              </a:rPr>
              <a:t>2005 or </a:t>
            </a:r>
            <a:r>
              <a:rPr lang="en-GB" sz="2800" i="0" dirty="0" smtClean="0">
                <a:latin typeface="Calibri" charset="0"/>
                <a:ea typeface="Calibri" charset="0"/>
                <a:cs typeface="Calibri" charset="0"/>
              </a:rPr>
              <a:t>2011, </a:t>
            </a:r>
            <a:r>
              <a:rPr lang="en-GB" sz="2800" i="0" dirty="0">
                <a:latin typeface="Calibri" charset="0"/>
                <a:ea typeface="Calibri" charset="0"/>
                <a:cs typeface="Calibri" charset="0"/>
              </a:rPr>
              <a:t>supplementary </a:t>
            </a:r>
            <a:r>
              <a:rPr lang="en-GB" sz="2800" i="0" dirty="0" smtClean="0">
                <a:latin typeface="Calibri" charset="0"/>
                <a:ea typeface="Calibri" charset="0"/>
                <a:cs typeface="Calibri" charset="0"/>
              </a:rPr>
              <a:t>‘Annex 4’ required to show what scores </a:t>
            </a:r>
            <a:r>
              <a:rPr lang="en-GB" sz="2800" b="1" i="0" dirty="0" smtClean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WOULD HAVE BEEN </a:t>
            </a:r>
            <a:r>
              <a:rPr lang="en-GB" sz="2800" i="0" dirty="0" smtClean="0">
                <a:latin typeface="Calibri" charset="0"/>
                <a:ea typeface="Calibri" charset="0"/>
                <a:cs typeface="Calibri" charset="0"/>
              </a:rPr>
              <a:t>using earlier PEFA on </a:t>
            </a:r>
            <a:r>
              <a:rPr lang="en-GB" sz="2800" i="0" dirty="0" smtClean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current</a:t>
            </a:r>
            <a:r>
              <a:rPr lang="en-GB" sz="2800" i="0" dirty="0" smtClean="0">
                <a:latin typeface="Calibri" charset="0"/>
                <a:ea typeface="Calibri" charset="0"/>
                <a:cs typeface="Calibri" charset="0"/>
              </a:rPr>
              <a:t> data (recalibrating </a:t>
            </a:r>
            <a:r>
              <a:rPr lang="en-GB" sz="2800" i="0" dirty="0">
                <a:latin typeface="Calibri" charset="0"/>
                <a:ea typeface="Calibri" charset="0"/>
                <a:cs typeface="Calibri" charset="0"/>
              </a:rPr>
              <a:t>previous assessment using PEFA </a:t>
            </a:r>
            <a:r>
              <a:rPr lang="en-GB" sz="2800" i="0" dirty="0" smtClean="0">
                <a:latin typeface="Calibri" charset="0"/>
                <a:ea typeface="Calibri" charset="0"/>
                <a:cs typeface="Calibri" charset="0"/>
              </a:rPr>
              <a:t>2016 </a:t>
            </a:r>
            <a:r>
              <a:rPr lang="en-GB" sz="2800" b="1" i="0" dirty="0" smtClean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NOT</a:t>
            </a:r>
            <a:r>
              <a:rPr lang="en-GB" sz="2800" i="0" dirty="0" smtClean="0">
                <a:latin typeface="Calibri" charset="0"/>
                <a:ea typeface="Calibri" charset="0"/>
                <a:cs typeface="Calibri" charset="0"/>
              </a:rPr>
              <a:t> recommended)</a:t>
            </a:r>
          </a:p>
          <a:p>
            <a:pPr lvl="0">
              <a:buClrTx/>
            </a:pPr>
            <a:r>
              <a:rPr lang="en-GB" sz="2800" i="0" dirty="0" smtClean="0">
                <a:latin typeface="Calibri" charset="0"/>
                <a:ea typeface="Calibri" charset="0"/>
                <a:cs typeface="Calibri" charset="0"/>
              </a:rPr>
              <a:t>Main </a:t>
            </a:r>
            <a:r>
              <a:rPr lang="en-GB" sz="2800" i="0" dirty="0">
                <a:latin typeface="Calibri" charset="0"/>
                <a:ea typeface="Calibri" charset="0"/>
                <a:cs typeface="Calibri" charset="0"/>
              </a:rPr>
              <a:t>performance changes between assessments, based on </a:t>
            </a:r>
            <a:r>
              <a:rPr lang="en-GB" sz="2800" i="0" dirty="0" smtClean="0">
                <a:latin typeface="Calibri" charset="0"/>
                <a:ea typeface="Calibri" charset="0"/>
                <a:cs typeface="Calibri" charset="0"/>
              </a:rPr>
              <a:t>Annex </a:t>
            </a:r>
            <a:r>
              <a:rPr lang="en-GB" sz="2800" i="0" dirty="0">
                <a:latin typeface="Calibri" charset="0"/>
                <a:ea typeface="Calibri" charset="0"/>
                <a:cs typeface="Calibri" charset="0"/>
              </a:rPr>
              <a:t>4, </a:t>
            </a:r>
            <a:r>
              <a:rPr lang="en-GB" sz="2800" i="0" dirty="0" smtClean="0">
                <a:latin typeface="Calibri" charset="0"/>
                <a:ea typeface="Calibri" charset="0"/>
                <a:cs typeface="Calibri" charset="0"/>
              </a:rPr>
              <a:t>should be outlined </a:t>
            </a:r>
            <a:r>
              <a:rPr lang="en-GB" sz="2800" i="0" dirty="0">
                <a:latin typeface="Calibri" charset="0"/>
                <a:ea typeface="Calibri" charset="0"/>
                <a:cs typeface="Calibri" charset="0"/>
              </a:rPr>
              <a:t>in </a:t>
            </a:r>
            <a:r>
              <a:rPr lang="en-GB" sz="2800" i="0" dirty="0" smtClean="0">
                <a:latin typeface="Calibri" charset="0"/>
                <a:ea typeface="Calibri" charset="0"/>
                <a:cs typeface="Calibri" charset="0"/>
              </a:rPr>
              <a:t>executive </a:t>
            </a:r>
            <a:r>
              <a:rPr lang="en-GB" sz="2800" i="0" dirty="0">
                <a:latin typeface="Calibri" charset="0"/>
                <a:ea typeface="Calibri" charset="0"/>
                <a:cs typeface="Calibri" charset="0"/>
              </a:rPr>
              <a:t>summary </a:t>
            </a:r>
            <a:r>
              <a:rPr lang="en-GB" sz="2800" i="0" dirty="0" smtClean="0">
                <a:latin typeface="Calibri" charset="0"/>
                <a:ea typeface="Calibri" charset="0"/>
                <a:cs typeface="Calibri" charset="0"/>
              </a:rPr>
              <a:t>&amp; discussed </a:t>
            </a:r>
            <a:r>
              <a:rPr lang="en-GB" sz="2800" i="0" dirty="0">
                <a:latin typeface="Calibri" charset="0"/>
                <a:ea typeface="Calibri" charset="0"/>
                <a:cs typeface="Calibri" charset="0"/>
              </a:rPr>
              <a:t>in more detail in section </a:t>
            </a:r>
            <a:r>
              <a:rPr lang="en-GB" sz="2800" i="0" dirty="0" smtClean="0">
                <a:latin typeface="Calibri" charset="0"/>
                <a:ea typeface="Calibri" charset="0"/>
                <a:cs typeface="Calibri" charset="0"/>
              </a:rPr>
              <a:t>4.4</a:t>
            </a:r>
            <a:endParaRPr lang="en-US" sz="2800" i="0" dirty="0">
              <a:latin typeface="Calibri" charset="0"/>
              <a:ea typeface="Calibri" charset="0"/>
              <a:cs typeface="Calibri" charset="0"/>
            </a:endParaRPr>
          </a:p>
          <a:p>
            <a:pPr lvl="0">
              <a:buClrTx/>
            </a:pPr>
            <a:endParaRPr lang="en-GB" i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CCB23-6283-3C4D-84D0-A9036D2BFA4F}" type="slidenum">
              <a:rPr lang="en-GB" altLang="en-US" smtClean="0"/>
              <a:pPr/>
              <a:t>18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065575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268761"/>
            <a:ext cx="9144000" cy="936104"/>
          </a:xfrm>
        </p:spPr>
        <p:txBody>
          <a:bodyPr/>
          <a:lstStyle/>
          <a:p>
            <a:pPr algn="ctr"/>
            <a:r>
              <a:rPr lang="en-US" sz="3200" dirty="0" smtClean="0">
                <a:solidFill>
                  <a:srgbClr val="C00000"/>
                </a:solidFill>
                <a:ea typeface="Calibri" charset="0"/>
                <a:cs typeface="Calibri" charset="0"/>
              </a:rPr>
              <a:t>Transitional </a:t>
            </a:r>
            <a:r>
              <a:rPr lang="en-US" sz="3200" dirty="0">
                <a:solidFill>
                  <a:srgbClr val="C00000"/>
                </a:solidFill>
                <a:ea typeface="Calibri" charset="0"/>
                <a:cs typeface="Calibri" charset="0"/>
              </a:rPr>
              <a:t>arrangements </a:t>
            </a:r>
            <a:r>
              <a:rPr lang="en-US" sz="3200" dirty="0" smtClean="0">
                <a:solidFill>
                  <a:srgbClr val="C00000"/>
                </a:solidFill>
                <a:ea typeface="Calibri" charset="0"/>
                <a:cs typeface="Calibri" charset="0"/>
              </a:rPr>
              <a:t>– ‘Testing version’ 2015 to PEFA 2016</a:t>
            </a:r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04865"/>
            <a:ext cx="9144000" cy="4516610"/>
          </a:xfrm>
        </p:spPr>
        <p:txBody>
          <a:bodyPr/>
          <a:lstStyle/>
          <a:p>
            <a:pPr>
              <a:buClrTx/>
            </a:pPr>
            <a:r>
              <a:rPr lang="en-GB" i="0" dirty="0">
                <a:latin typeface="Calibri" charset="0"/>
                <a:ea typeface="Calibri" charset="0"/>
                <a:cs typeface="Calibri" charset="0"/>
              </a:rPr>
              <a:t>PEFA </a:t>
            </a:r>
            <a:r>
              <a:rPr lang="en-GB" i="0" dirty="0" smtClean="0">
                <a:latin typeface="Calibri" charset="0"/>
                <a:ea typeface="Calibri" charset="0"/>
                <a:cs typeface="Calibri" charset="0"/>
              </a:rPr>
              <a:t>2016: 31 PIs, 94 dims: testing 30 PIs &amp; 90 dims. New PI-22</a:t>
            </a:r>
            <a:r>
              <a:rPr lang="en-GB" i="0" dirty="0">
                <a:latin typeface="Calibri" charset="0"/>
                <a:ea typeface="Calibri" charset="0"/>
                <a:cs typeface="Calibri" charset="0"/>
              </a:rPr>
              <a:t>,</a:t>
            </a:r>
            <a:r>
              <a:rPr lang="en-GB" i="0" dirty="0" smtClean="0">
                <a:latin typeface="Calibri" charset="0"/>
                <a:ea typeface="Calibri" charset="0"/>
                <a:cs typeface="Calibri" charset="0"/>
              </a:rPr>
              <a:t> refinements </a:t>
            </a:r>
            <a:r>
              <a:rPr lang="en-GB" i="0" dirty="0">
                <a:latin typeface="Calibri" charset="0"/>
                <a:ea typeface="Calibri" charset="0"/>
                <a:cs typeface="Calibri" charset="0"/>
              </a:rPr>
              <a:t>to </a:t>
            </a:r>
            <a:r>
              <a:rPr lang="en-GB" i="0" dirty="0" smtClean="0">
                <a:latin typeface="Calibri" charset="0"/>
                <a:ea typeface="Calibri" charset="0"/>
                <a:cs typeface="Calibri" charset="0"/>
              </a:rPr>
              <a:t>14 PIs (simplifications; new dims; revisions; recalibrations; removal of </a:t>
            </a:r>
            <a:r>
              <a:rPr lang="en-GB" i="0" dirty="0">
                <a:latin typeface="Calibri" charset="0"/>
                <a:ea typeface="Calibri" charset="0"/>
                <a:cs typeface="Calibri" charset="0"/>
              </a:rPr>
              <a:t>negative </a:t>
            </a:r>
            <a:r>
              <a:rPr lang="en-GB" i="0" dirty="0" smtClean="0">
                <a:latin typeface="Calibri" charset="0"/>
                <a:ea typeface="Calibri" charset="0"/>
                <a:cs typeface="Calibri" charset="0"/>
              </a:rPr>
              <a:t>references; alignment with GFS 2014). Hence: </a:t>
            </a:r>
          </a:p>
          <a:p>
            <a:pPr lvl="1">
              <a:buClrTx/>
            </a:pPr>
            <a:r>
              <a:rPr lang="en-GB" sz="2200" b="0" i="0" dirty="0" smtClean="0">
                <a:latin typeface="Calibri" charset="0"/>
                <a:ea typeface="Calibri" charset="0"/>
                <a:cs typeface="Calibri" charset="0"/>
              </a:rPr>
              <a:t>50</a:t>
            </a:r>
            <a:r>
              <a:rPr lang="en-GB" sz="2200" b="0" i="0" dirty="0">
                <a:latin typeface="Calibri" charset="0"/>
                <a:ea typeface="Calibri" charset="0"/>
                <a:cs typeface="Calibri" charset="0"/>
              </a:rPr>
              <a:t>% of </a:t>
            </a:r>
            <a:r>
              <a:rPr lang="en-GB" sz="2200" b="0" i="0" dirty="0" smtClean="0">
                <a:latin typeface="Calibri" charset="0"/>
                <a:ea typeface="Calibri" charset="0"/>
                <a:cs typeface="Calibri" charset="0"/>
              </a:rPr>
              <a:t>dims largely unchanged – no reassessment</a:t>
            </a:r>
          </a:p>
          <a:p>
            <a:pPr lvl="1">
              <a:buClrTx/>
            </a:pPr>
            <a:r>
              <a:rPr lang="en-GB" sz="2200" b="0" i="0" dirty="0" smtClean="0">
                <a:latin typeface="Calibri" charset="0"/>
                <a:ea typeface="Calibri" charset="0"/>
                <a:cs typeface="Calibri" charset="0"/>
              </a:rPr>
              <a:t>25</a:t>
            </a:r>
            <a:r>
              <a:rPr lang="en-GB" sz="2200" b="0" i="0" dirty="0">
                <a:latin typeface="Calibri" charset="0"/>
                <a:ea typeface="Calibri" charset="0"/>
                <a:cs typeface="Calibri" charset="0"/>
              </a:rPr>
              <a:t>% of </a:t>
            </a:r>
            <a:r>
              <a:rPr lang="en-GB" sz="2200" b="0" i="0" dirty="0" smtClean="0">
                <a:latin typeface="Calibri" charset="0"/>
                <a:ea typeface="Calibri" charset="0"/>
                <a:cs typeface="Calibri" charset="0"/>
              </a:rPr>
              <a:t>dims </a:t>
            </a:r>
            <a:r>
              <a:rPr lang="en-GB" sz="2200" b="0" i="0" dirty="0">
                <a:latin typeface="Calibri" charset="0"/>
                <a:ea typeface="Calibri" charset="0"/>
                <a:cs typeface="Calibri" charset="0"/>
              </a:rPr>
              <a:t>can be reassessed using </a:t>
            </a:r>
            <a:r>
              <a:rPr lang="en-GB" sz="2200" b="0" i="0" dirty="0" smtClean="0">
                <a:latin typeface="Calibri" charset="0"/>
                <a:ea typeface="Calibri" charset="0"/>
                <a:cs typeface="Calibri" charset="0"/>
              </a:rPr>
              <a:t>same data </a:t>
            </a:r>
          </a:p>
          <a:p>
            <a:pPr lvl="1">
              <a:buClrTx/>
            </a:pPr>
            <a:r>
              <a:rPr lang="en-GB" sz="2200" b="0" i="0" dirty="0" smtClean="0">
                <a:latin typeface="Calibri" charset="0"/>
                <a:ea typeface="Calibri" charset="0"/>
                <a:cs typeface="Calibri" charset="0"/>
              </a:rPr>
              <a:t>25</a:t>
            </a:r>
            <a:r>
              <a:rPr lang="en-GB" sz="2200" b="0" i="0" dirty="0">
                <a:latin typeface="Calibri" charset="0"/>
                <a:ea typeface="Calibri" charset="0"/>
                <a:cs typeface="Calibri" charset="0"/>
              </a:rPr>
              <a:t>% of </a:t>
            </a:r>
            <a:r>
              <a:rPr lang="en-GB" sz="2200" b="0" i="0" dirty="0" smtClean="0">
                <a:latin typeface="Calibri" charset="0"/>
                <a:ea typeface="Calibri" charset="0"/>
                <a:cs typeface="Calibri" charset="0"/>
              </a:rPr>
              <a:t>dims require additional data to </a:t>
            </a:r>
            <a:r>
              <a:rPr lang="en-GB" sz="2200" b="0" i="0" dirty="0">
                <a:latin typeface="Calibri" charset="0"/>
                <a:ea typeface="Calibri" charset="0"/>
                <a:cs typeface="Calibri" charset="0"/>
              </a:rPr>
              <a:t>assess or reassess </a:t>
            </a:r>
            <a:r>
              <a:rPr lang="en-GB" sz="2200" b="0" i="0" dirty="0" smtClean="0">
                <a:latin typeface="Calibri" charset="0"/>
                <a:ea typeface="Calibri" charset="0"/>
                <a:cs typeface="Calibri" charset="0"/>
              </a:rPr>
              <a:t>dimension (&amp; indicator</a:t>
            </a:r>
            <a:r>
              <a:rPr lang="en-GB" sz="2200" b="0" i="0" dirty="0">
                <a:latin typeface="Calibri" charset="0"/>
                <a:ea typeface="Calibri" charset="0"/>
                <a:cs typeface="Calibri" charset="0"/>
              </a:rPr>
              <a:t>) </a:t>
            </a:r>
            <a:r>
              <a:rPr lang="en-GB" sz="2200" b="0" i="0" dirty="0" smtClean="0">
                <a:latin typeface="Calibri" charset="0"/>
                <a:ea typeface="Calibri" charset="0"/>
                <a:cs typeface="Calibri" charset="0"/>
              </a:rPr>
              <a:t>scores</a:t>
            </a:r>
            <a:endParaRPr lang="en-US" sz="2200" b="0" i="0" dirty="0">
              <a:latin typeface="Calibri" charset="0"/>
              <a:ea typeface="Calibri" charset="0"/>
              <a:cs typeface="Calibri" charset="0"/>
            </a:endParaRPr>
          </a:p>
          <a:p>
            <a:pPr lvl="0">
              <a:buClrTx/>
              <a:buFont typeface="Arial" charset="0"/>
              <a:buChar char="•"/>
            </a:pPr>
            <a:r>
              <a:rPr lang="en-GB" i="0" dirty="0" smtClean="0">
                <a:latin typeface="Calibri" charset="0"/>
                <a:ea typeface="Calibri" charset="0"/>
                <a:cs typeface="Calibri" charset="0"/>
              </a:rPr>
              <a:t>If report </a:t>
            </a:r>
            <a:r>
              <a:rPr lang="en-GB" b="1" i="0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not</a:t>
            </a:r>
            <a:r>
              <a:rPr lang="en-GB" i="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GB" b="1" i="0" dirty="0" smtClean="0">
                <a:latin typeface="Calibri" charset="0"/>
                <a:ea typeface="Calibri" charset="0"/>
                <a:cs typeface="Calibri" charset="0"/>
              </a:rPr>
              <a:t>finalized</a:t>
            </a:r>
            <a:r>
              <a:rPr lang="en-GB" i="0" dirty="0" smtClean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GB" i="0" dirty="0">
                <a:latin typeface="Calibri" charset="0"/>
                <a:ea typeface="Calibri" charset="0"/>
                <a:cs typeface="Calibri" charset="0"/>
              </a:rPr>
              <a:t>- countries may revise </a:t>
            </a:r>
            <a:r>
              <a:rPr lang="en-GB" i="0" dirty="0" smtClean="0">
                <a:latin typeface="Calibri" charset="0"/>
                <a:ea typeface="Calibri" charset="0"/>
                <a:cs typeface="Calibri" charset="0"/>
              </a:rPr>
              <a:t>draft to </a:t>
            </a:r>
            <a:r>
              <a:rPr lang="en-GB" i="0" dirty="0">
                <a:latin typeface="Calibri" charset="0"/>
                <a:ea typeface="Calibri" charset="0"/>
                <a:cs typeface="Calibri" charset="0"/>
              </a:rPr>
              <a:t>use PEFA </a:t>
            </a:r>
            <a:r>
              <a:rPr lang="en-GB" i="0" dirty="0" smtClean="0">
                <a:latin typeface="Calibri" charset="0"/>
                <a:ea typeface="Calibri" charset="0"/>
                <a:cs typeface="Calibri" charset="0"/>
              </a:rPr>
              <a:t>2016</a:t>
            </a:r>
            <a:endParaRPr lang="en-US" i="0" dirty="0">
              <a:latin typeface="Calibri" charset="0"/>
              <a:ea typeface="Calibri" charset="0"/>
              <a:cs typeface="Calibri" charset="0"/>
            </a:endParaRPr>
          </a:p>
          <a:p>
            <a:pPr>
              <a:buClrTx/>
              <a:buFont typeface="Arial" charset="0"/>
              <a:buChar char="•"/>
            </a:pPr>
            <a:r>
              <a:rPr lang="en-GB" i="0" dirty="0" smtClean="0">
                <a:latin typeface="Calibri" charset="0"/>
                <a:ea typeface="Calibri" charset="0"/>
                <a:cs typeface="Calibri" charset="0"/>
              </a:rPr>
              <a:t>If report </a:t>
            </a:r>
            <a:r>
              <a:rPr lang="en-GB" b="1" i="0" dirty="0" smtClean="0">
                <a:latin typeface="Calibri" charset="0"/>
                <a:ea typeface="Calibri" charset="0"/>
                <a:cs typeface="Calibri" charset="0"/>
              </a:rPr>
              <a:t>finalized</a:t>
            </a:r>
            <a:r>
              <a:rPr lang="en-GB" i="0" dirty="0" smtClean="0">
                <a:latin typeface="Calibri" charset="0"/>
                <a:ea typeface="Calibri" charset="0"/>
                <a:cs typeface="Calibri" charset="0"/>
              </a:rPr>
              <a:t> – </a:t>
            </a:r>
            <a:r>
              <a:rPr lang="en-GB" i="0" dirty="0">
                <a:latin typeface="Calibri" charset="0"/>
                <a:ea typeface="Calibri" charset="0"/>
                <a:cs typeface="Calibri" charset="0"/>
              </a:rPr>
              <a:t>could be revised </a:t>
            </a:r>
            <a:r>
              <a:rPr lang="en-GB" i="0" dirty="0" smtClean="0">
                <a:latin typeface="Calibri" charset="0"/>
                <a:ea typeface="Calibri" charset="0"/>
                <a:cs typeface="Calibri" charset="0"/>
              </a:rPr>
              <a:t>&amp; re-issued as </a:t>
            </a:r>
            <a:r>
              <a:rPr lang="en-GB" i="0" dirty="0">
                <a:latin typeface="Calibri" charset="0"/>
                <a:ea typeface="Calibri" charset="0"/>
                <a:cs typeface="Calibri" charset="0"/>
              </a:rPr>
              <a:t>PEFA </a:t>
            </a:r>
            <a:r>
              <a:rPr lang="en-GB" i="0" dirty="0" smtClean="0">
                <a:latin typeface="Calibri" charset="0"/>
                <a:ea typeface="Calibri" charset="0"/>
                <a:cs typeface="Calibri" charset="0"/>
              </a:rPr>
              <a:t>2016, </a:t>
            </a:r>
            <a:r>
              <a:rPr lang="en-GB" i="0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or</a:t>
            </a:r>
            <a:r>
              <a:rPr lang="en-GB" i="0" dirty="0">
                <a:latin typeface="Calibri" charset="0"/>
                <a:ea typeface="Calibri" charset="0"/>
                <a:cs typeface="Calibri" charset="0"/>
              </a:rPr>
              <a:t> addendum </a:t>
            </a:r>
            <a:r>
              <a:rPr lang="en-GB" i="0" dirty="0" smtClean="0">
                <a:latin typeface="Calibri" charset="0"/>
                <a:ea typeface="Calibri" charset="0"/>
                <a:cs typeface="Calibri" charset="0"/>
              </a:rPr>
              <a:t>included with updated </a:t>
            </a:r>
            <a:r>
              <a:rPr lang="en-GB" i="0" dirty="0">
                <a:latin typeface="Calibri" charset="0"/>
                <a:ea typeface="Calibri" charset="0"/>
                <a:cs typeface="Calibri" charset="0"/>
              </a:rPr>
              <a:t>PI </a:t>
            </a:r>
            <a:r>
              <a:rPr lang="en-GB" i="0" dirty="0" smtClean="0">
                <a:latin typeface="Calibri" charset="0"/>
                <a:ea typeface="Calibri" charset="0"/>
                <a:cs typeface="Calibri" charset="0"/>
              </a:rPr>
              <a:t>summary &amp; explanation of requirements met </a:t>
            </a:r>
            <a:endParaRPr lang="en-GB" i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CCB23-6283-3C4D-84D0-A9036D2BFA4F}" type="slidenum">
              <a:rPr lang="en-GB" altLang="en-US" smtClean="0"/>
              <a:pPr/>
              <a:t>19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261245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96752"/>
            <a:ext cx="9144000" cy="792089"/>
          </a:xfrm>
        </p:spPr>
        <p:txBody>
          <a:bodyPr/>
          <a:lstStyle/>
          <a:p>
            <a:pPr algn="ctr"/>
            <a:r>
              <a:rPr lang="en-US" sz="3200" dirty="0" smtClean="0">
                <a:solidFill>
                  <a:srgbClr val="C00000"/>
                </a:solidFill>
              </a:rPr>
              <a:t>The PFM Performance Report </a:t>
            </a:r>
            <a:endParaRPr lang="en-US" sz="32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314" y="1988840"/>
            <a:ext cx="8062912" cy="4536503"/>
          </a:xfrm>
        </p:spPr>
        <p:txBody>
          <a:bodyPr/>
          <a:lstStyle/>
          <a:p>
            <a:pPr marL="0" indent="0">
              <a:buNone/>
            </a:pPr>
            <a:r>
              <a:rPr lang="en-US" sz="2800" i="0" dirty="0" smtClean="0"/>
              <a:t>Executive summary</a:t>
            </a:r>
          </a:p>
          <a:p>
            <a:pPr marL="457200" indent="-457200">
              <a:buClrTx/>
              <a:buFont typeface="+mj-lt"/>
              <a:buAutoNum type="arabicPeriod"/>
            </a:pPr>
            <a:r>
              <a:rPr lang="en-US" sz="2800" i="0" dirty="0" smtClean="0"/>
              <a:t>Introduction</a:t>
            </a:r>
          </a:p>
          <a:p>
            <a:pPr marL="457200" indent="-457200">
              <a:buClrTx/>
              <a:buFont typeface="+mj-lt"/>
              <a:buAutoNum type="arabicPeriod"/>
            </a:pPr>
            <a:r>
              <a:rPr lang="en-US" sz="2800" i="0" dirty="0" smtClean="0"/>
              <a:t>Country background information</a:t>
            </a:r>
          </a:p>
          <a:p>
            <a:pPr marL="457200" indent="-457200">
              <a:buClrTx/>
              <a:buFont typeface="+mj-lt"/>
              <a:buAutoNum type="arabicPeriod"/>
            </a:pPr>
            <a:r>
              <a:rPr lang="en-US" sz="2800" i="0" dirty="0" smtClean="0"/>
              <a:t>Assessment of PFM systems</a:t>
            </a:r>
          </a:p>
          <a:p>
            <a:pPr marL="457200" indent="-457200">
              <a:buClrTx/>
              <a:buFont typeface="+mj-lt"/>
              <a:buAutoNum type="arabicPeriod"/>
            </a:pPr>
            <a:r>
              <a:rPr lang="en-US" sz="2800" i="0" dirty="0"/>
              <a:t>Conclusions from </a:t>
            </a:r>
            <a:r>
              <a:rPr lang="en-US" sz="2800" i="0" dirty="0" smtClean="0"/>
              <a:t>analysis </a:t>
            </a:r>
            <a:r>
              <a:rPr lang="en-US" sz="2800" i="0" dirty="0"/>
              <a:t>of PFM system </a:t>
            </a:r>
            <a:endParaRPr lang="en-US" sz="2800" i="0" dirty="0" smtClean="0"/>
          </a:p>
          <a:p>
            <a:pPr marL="457200" indent="-457200">
              <a:buClrTx/>
              <a:buFont typeface="+mj-lt"/>
              <a:buAutoNum type="arabicPeriod"/>
            </a:pPr>
            <a:r>
              <a:rPr lang="en-US" sz="2800" i="0" dirty="0" smtClean="0"/>
              <a:t>Government PFM Reform Process</a:t>
            </a:r>
          </a:p>
          <a:p>
            <a:pPr marL="0" indent="0">
              <a:buClrTx/>
              <a:buNone/>
            </a:pPr>
            <a:endParaRPr lang="en-US" sz="2800" i="0" dirty="0" smtClean="0"/>
          </a:p>
          <a:p>
            <a:pPr marL="0" indent="0">
              <a:buClrTx/>
              <a:buNone/>
            </a:pPr>
            <a:r>
              <a:rPr lang="en-US" sz="2800" i="0" dirty="0" smtClean="0"/>
              <a:t>Annexes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D288C-2A83-47C5-A241-A22CCD461939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9920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339851"/>
            <a:ext cx="9144000" cy="720998"/>
          </a:xfrm>
        </p:spPr>
        <p:txBody>
          <a:bodyPr>
            <a:noAutofit/>
          </a:bodyPr>
          <a:lstStyle/>
          <a:p>
            <a:pPr marL="0" algn="ctr"/>
            <a:r>
              <a:rPr lang="en-US" sz="3200" dirty="0" smtClean="0">
                <a:solidFill>
                  <a:srgbClr val="C00000"/>
                </a:solidFill>
              </a:rPr>
              <a:t>5. Government PFM Reform Process</a:t>
            </a:r>
            <a:endParaRPr lang="en-US" sz="32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4392488"/>
          </a:xfrm>
        </p:spPr>
        <p:txBody>
          <a:bodyPr/>
          <a:lstStyle/>
          <a:p>
            <a:pPr marL="342900" lvl="1" indent="-342900">
              <a:buClrTx/>
            </a:pPr>
            <a:r>
              <a:rPr lang="en-GB" sz="2800" b="0" dirty="0" smtClean="0">
                <a:latin typeface="Calibri" charset="0"/>
                <a:ea typeface="Calibri" charset="0"/>
                <a:cs typeface="Calibri" charset="0"/>
              </a:rPr>
              <a:t>Overall </a:t>
            </a:r>
            <a:r>
              <a:rPr lang="en-GB" sz="2800" b="0" dirty="0">
                <a:latin typeface="Calibri" charset="0"/>
                <a:ea typeface="Calibri" charset="0"/>
                <a:cs typeface="Calibri" charset="0"/>
              </a:rPr>
              <a:t>approach to the PFM reform process</a:t>
            </a:r>
            <a:endParaRPr lang="en-US" sz="2800" b="0" dirty="0">
              <a:latin typeface="Calibri" charset="0"/>
              <a:ea typeface="Calibri" charset="0"/>
              <a:cs typeface="Calibri" charset="0"/>
            </a:endParaRPr>
          </a:p>
          <a:p>
            <a:pPr>
              <a:buClrTx/>
            </a:pPr>
            <a:r>
              <a:rPr lang="en-GB" sz="2800" b="0" i="0" dirty="0" smtClean="0">
                <a:latin typeface="Calibri" charset="0"/>
                <a:ea typeface="Calibri" charset="0"/>
                <a:cs typeface="Calibri" charset="0"/>
              </a:rPr>
              <a:t>Description </a:t>
            </a:r>
            <a:r>
              <a:rPr lang="en-GB" sz="2800" b="0" i="0" dirty="0">
                <a:latin typeface="Calibri" charset="0"/>
                <a:ea typeface="Calibri" charset="0"/>
                <a:cs typeface="Calibri" charset="0"/>
              </a:rPr>
              <a:t>of recent and on-going reforms</a:t>
            </a:r>
            <a:endParaRPr lang="en-US" sz="2800" b="0" i="0" dirty="0">
              <a:latin typeface="Calibri" charset="0"/>
              <a:ea typeface="Calibri" charset="0"/>
              <a:cs typeface="Calibri" charset="0"/>
            </a:endParaRPr>
          </a:p>
          <a:p>
            <a:pPr>
              <a:buClrTx/>
            </a:pPr>
            <a:r>
              <a:rPr lang="en-GB" sz="2800" b="0" i="0" dirty="0" smtClean="0">
                <a:latin typeface="Calibri" charset="0"/>
                <a:ea typeface="Calibri" charset="0"/>
                <a:cs typeface="Calibri" charset="0"/>
              </a:rPr>
              <a:t>Institutional </a:t>
            </a:r>
            <a:r>
              <a:rPr lang="en-GB" sz="2800" b="0" i="0" dirty="0">
                <a:latin typeface="Calibri" charset="0"/>
                <a:ea typeface="Calibri" charset="0"/>
                <a:cs typeface="Calibri" charset="0"/>
              </a:rPr>
              <a:t>factors supporting reform planning and implementation</a:t>
            </a:r>
            <a:endParaRPr lang="en-US" sz="2800" b="0" i="0" dirty="0">
              <a:latin typeface="Calibri" charset="0"/>
              <a:ea typeface="Calibri" charset="0"/>
              <a:cs typeface="Calibri" charset="0"/>
            </a:endParaRPr>
          </a:p>
          <a:p>
            <a:pPr>
              <a:buClrTx/>
            </a:pPr>
            <a:r>
              <a:rPr lang="en-GB" sz="2800" i="0" dirty="0" smtClean="0">
                <a:latin typeface="Calibri" charset="0"/>
                <a:ea typeface="Calibri" charset="0"/>
                <a:cs typeface="Calibri" charset="0"/>
              </a:rPr>
              <a:t>Impact </a:t>
            </a:r>
            <a:r>
              <a:rPr lang="en-GB" sz="2800" i="0" dirty="0">
                <a:latin typeface="Calibri" charset="0"/>
                <a:ea typeface="Calibri" charset="0"/>
                <a:cs typeface="Calibri" charset="0"/>
              </a:rPr>
              <a:t>of PFM reforms for sustainable reform </a:t>
            </a:r>
            <a:r>
              <a:rPr lang="en-GB" sz="2800" i="0" dirty="0" smtClean="0">
                <a:latin typeface="Calibri" charset="0"/>
                <a:ea typeface="Calibri" charset="0"/>
                <a:cs typeface="Calibri" charset="0"/>
              </a:rPr>
              <a:t>process</a:t>
            </a:r>
            <a:endParaRPr lang="en-US" sz="2800" i="0" dirty="0">
              <a:latin typeface="Calibri" charset="0"/>
              <a:ea typeface="Calibri" charset="0"/>
              <a:cs typeface="Calibri" charset="0"/>
            </a:endParaRPr>
          </a:p>
          <a:p>
            <a:pPr>
              <a:buClrTx/>
            </a:pPr>
            <a:r>
              <a:rPr lang="en-GB" sz="2800" i="0" dirty="0">
                <a:latin typeface="Calibri" charset="0"/>
                <a:ea typeface="Calibri" charset="0"/>
                <a:cs typeface="Calibri" charset="0"/>
              </a:rPr>
              <a:t>Transparency of PFM programs for stakeholder collaboration and support</a:t>
            </a:r>
            <a:endParaRPr lang="en-US" sz="2800" i="0" dirty="0">
              <a:latin typeface="Calibri" charset="0"/>
              <a:ea typeface="Calibri" charset="0"/>
              <a:cs typeface="Calibri" charset="0"/>
            </a:endParaRPr>
          </a:p>
          <a:p>
            <a:pPr lvl="1">
              <a:buNone/>
            </a:pPr>
            <a:endParaRPr lang="en-US" sz="1000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CC54B-2559-4023-A251-E329659F0BD6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821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288" y="1339851"/>
            <a:ext cx="8229600" cy="648990"/>
          </a:xfrm>
        </p:spPr>
        <p:txBody>
          <a:bodyPr/>
          <a:lstStyle/>
          <a:p>
            <a:pPr marL="0" algn="ctr"/>
            <a:r>
              <a:rPr lang="en-GB" dirty="0" smtClean="0">
                <a:solidFill>
                  <a:srgbClr val="C00000"/>
                </a:solidFill>
              </a:rPr>
              <a:t>Annexes</a:t>
            </a:r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2857"/>
            <a:ext cx="8229600" cy="3888532"/>
          </a:xfrm>
        </p:spPr>
        <p:txBody>
          <a:bodyPr/>
          <a:lstStyle/>
          <a:p>
            <a:pPr marL="0" indent="0">
              <a:buNone/>
            </a:pPr>
            <a:r>
              <a:rPr lang="en-US" b="1" i="0" dirty="0">
                <a:solidFill>
                  <a:srgbClr val="C00000"/>
                </a:solidFill>
              </a:rPr>
              <a:t>Annex 1. </a:t>
            </a:r>
            <a:r>
              <a:rPr lang="en-US" b="1" i="0" dirty="0" smtClean="0">
                <a:solidFill>
                  <a:srgbClr val="C00000"/>
                </a:solidFill>
              </a:rPr>
              <a:t>	</a:t>
            </a:r>
            <a:r>
              <a:rPr lang="en-US" b="1" i="0" dirty="0" smtClean="0"/>
              <a:t>Performance </a:t>
            </a:r>
            <a:r>
              <a:rPr lang="en-US" b="1" i="0" dirty="0"/>
              <a:t>indicator summary </a:t>
            </a:r>
            <a:endParaRPr lang="en-US" i="0" dirty="0"/>
          </a:p>
          <a:p>
            <a:pPr marL="0" indent="0">
              <a:buNone/>
            </a:pPr>
            <a:r>
              <a:rPr lang="en-US" b="1" i="0" dirty="0">
                <a:solidFill>
                  <a:srgbClr val="C00000"/>
                </a:solidFill>
              </a:rPr>
              <a:t>Annex 2. </a:t>
            </a:r>
            <a:r>
              <a:rPr lang="en-US" b="1" i="0" dirty="0" smtClean="0">
                <a:solidFill>
                  <a:srgbClr val="C00000"/>
                </a:solidFill>
              </a:rPr>
              <a:t>	</a:t>
            </a:r>
            <a:r>
              <a:rPr lang="en-US" b="1" i="0" dirty="0" smtClean="0"/>
              <a:t>Summary </a:t>
            </a:r>
            <a:r>
              <a:rPr lang="en-US" b="1" i="0" dirty="0"/>
              <a:t>of observations on the </a:t>
            </a:r>
            <a:r>
              <a:rPr lang="en-US" b="1" i="0" dirty="0" smtClean="0"/>
              <a:t>		internal </a:t>
            </a:r>
            <a:r>
              <a:rPr lang="en-US" b="1" i="0" dirty="0"/>
              <a:t>control framework </a:t>
            </a:r>
            <a:endParaRPr lang="en-US" i="0" dirty="0"/>
          </a:p>
          <a:p>
            <a:pPr marL="0" indent="0">
              <a:buNone/>
            </a:pPr>
            <a:r>
              <a:rPr lang="en-US" b="1" i="0" dirty="0">
                <a:solidFill>
                  <a:srgbClr val="C00000"/>
                </a:solidFill>
              </a:rPr>
              <a:t>Annex 3. </a:t>
            </a:r>
            <a:r>
              <a:rPr lang="en-US" b="1" i="0" dirty="0" smtClean="0">
                <a:solidFill>
                  <a:srgbClr val="C00000"/>
                </a:solidFill>
              </a:rPr>
              <a:t>	</a:t>
            </a:r>
            <a:r>
              <a:rPr lang="en-US" b="1" i="0" dirty="0" smtClean="0"/>
              <a:t>Sources </a:t>
            </a:r>
            <a:r>
              <a:rPr lang="en-US" b="1" i="0" dirty="0"/>
              <a:t>of </a:t>
            </a:r>
            <a:r>
              <a:rPr lang="en-US" b="1" i="0" dirty="0" smtClean="0"/>
              <a:t>information</a:t>
            </a:r>
          </a:p>
          <a:p>
            <a:pPr marL="0" indent="0">
              <a:buNone/>
            </a:pPr>
            <a:endParaRPr lang="en-US" b="1" i="0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b="1" i="0" dirty="0" smtClean="0">
                <a:solidFill>
                  <a:srgbClr val="C00000"/>
                </a:solidFill>
              </a:rPr>
              <a:t>Annex 4. 	</a:t>
            </a:r>
            <a:r>
              <a:rPr lang="en-US" b="1" i="0" dirty="0" smtClean="0"/>
              <a:t>Performance changes from the 			previous assessment using PEFA 		2005 or PEFA 2011</a:t>
            </a:r>
            <a:endParaRPr lang="en-US" i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467559-1855-F049-BCF2-4025DE9FF321}" type="slidenum">
              <a:rPr lang="en-GB" altLang="en-US" smtClean="0"/>
              <a:pPr>
                <a:defRPr/>
              </a:pPr>
              <a:t>21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8893884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1"/>
              </a:buClr>
              <a:buChar char="•"/>
              <a:defRPr sz="2400" i="1">
                <a:solidFill>
                  <a:srgbClr val="0F5494"/>
                </a:solidFill>
                <a:latin typeface="Verdana" charset="0"/>
              </a:defRPr>
            </a:lvl1pPr>
            <a:lvl2pPr marL="742950" indent="-285750">
              <a:spcBef>
                <a:spcPct val="20000"/>
              </a:spcBef>
              <a:buClr>
                <a:srgbClr val="009FBA"/>
              </a:buClr>
              <a:buChar char="•"/>
              <a:defRPr sz="2000" b="1">
                <a:solidFill>
                  <a:srgbClr val="0F5494"/>
                </a:solidFill>
                <a:latin typeface="Verdana" charset="0"/>
              </a:defRPr>
            </a:lvl2pPr>
            <a:lvl3pPr marL="1143000" indent="-228600">
              <a:spcBef>
                <a:spcPct val="20000"/>
              </a:spcBef>
              <a:defRPr sz="1400">
                <a:solidFill>
                  <a:srgbClr val="0F5494"/>
                </a:solidFill>
                <a:latin typeface="Verdana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66282857-26F4-B14E-845F-282D54FB8694}" type="slidenum">
              <a:rPr lang="en-US" altLang="en-US" sz="1400" i="0">
                <a:solidFill>
                  <a:schemeClr val="tx1"/>
                </a:solidFill>
                <a:latin typeface="Arial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22</a:t>
            </a:fld>
            <a:endParaRPr lang="en-US" altLang="en-US" sz="1400" i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38915" name="AutoShape 2"/>
          <p:cNvSpPr>
            <a:spLocks noGrp="1" noChangeArrowheads="1"/>
          </p:cNvSpPr>
          <p:nvPr>
            <p:ph type="title"/>
          </p:nvPr>
        </p:nvSpPr>
        <p:spPr>
          <a:xfrm>
            <a:off x="179388" y="1196975"/>
            <a:ext cx="8785225" cy="503238"/>
          </a:xfrm>
        </p:spPr>
        <p:txBody>
          <a:bodyPr/>
          <a:lstStyle/>
          <a:p>
            <a:pPr marL="0" indent="0" algn="ctr" eaLnBrk="1" hangingPunct="1"/>
            <a:r>
              <a:rPr lang="es-ES" altLang="en-US" sz="3200" dirty="0" smtClean="0">
                <a:solidFill>
                  <a:srgbClr val="C00000"/>
                </a:solidFill>
              </a:rPr>
              <a:t>In </a:t>
            </a:r>
            <a:r>
              <a:rPr lang="es-ES" altLang="en-US" sz="3200" smtClean="0">
                <a:solidFill>
                  <a:srgbClr val="C00000"/>
                </a:solidFill>
              </a:rPr>
              <a:t>Summary</a:t>
            </a:r>
            <a:r>
              <a:rPr lang="is-IS" altLang="en-US" sz="3200" smtClean="0">
                <a:solidFill>
                  <a:srgbClr val="C00000"/>
                </a:solidFill>
              </a:rPr>
              <a:t>….</a:t>
            </a:r>
            <a:endParaRPr lang="en-GB" altLang="en-US" sz="3200" dirty="0">
              <a:solidFill>
                <a:srgbClr val="C00000"/>
              </a:solidFill>
              <a:ea typeface="Arial" charset="0"/>
              <a:cs typeface="Arial" charset="0"/>
            </a:endParaRP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7" y="1700213"/>
            <a:ext cx="8964613" cy="4825131"/>
          </a:xfrm>
        </p:spPr>
        <p:txBody>
          <a:bodyPr/>
          <a:lstStyle/>
          <a:p>
            <a:pPr marL="0" indent="0">
              <a:lnSpc>
                <a:spcPts val="2700"/>
              </a:lnSpc>
              <a:spcBef>
                <a:spcPts val="0"/>
              </a:spcBef>
              <a:spcAft>
                <a:spcPts val="1200"/>
              </a:spcAft>
              <a:buClrTx/>
              <a:buNone/>
              <a:defRPr/>
            </a:pPr>
            <a:r>
              <a:rPr lang="en-GB" sz="3200" i="0" dirty="0" smtClean="0">
                <a:latin typeface="Calibri" charset="0"/>
                <a:ea typeface="Calibri" charset="0"/>
                <a:cs typeface="Calibri" charset="0"/>
              </a:rPr>
              <a:t>Readers of a </a:t>
            </a:r>
            <a:r>
              <a:rPr lang="en-GB" sz="3200" i="0" dirty="0">
                <a:latin typeface="Calibri" charset="0"/>
                <a:ea typeface="Calibri" charset="0"/>
                <a:cs typeface="Calibri" charset="0"/>
              </a:rPr>
              <a:t>PEFA </a:t>
            </a:r>
            <a:r>
              <a:rPr lang="en-GB" sz="3200" i="0" dirty="0" smtClean="0">
                <a:latin typeface="Calibri" charset="0"/>
                <a:ea typeface="Calibri" charset="0"/>
                <a:cs typeface="Calibri" charset="0"/>
              </a:rPr>
              <a:t>assessment should:</a:t>
            </a:r>
          </a:p>
          <a:p>
            <a:pPr>
              <a:lnSpc>
                <a:spcPts val="2700"/>
              </a:lnSpc>
              <a:spcBef>
                <a:spcPts val="0"/>
              </a:spcBef>
              <a:spcAft>
                <a:spcPts val="1200"/>
              </a:spcAft>
              <a:buClrTx/>
              <a:defRPr/>
            </a:pPr>
            <a:r>
              <a:rPr lang="en-GB" sz="2800" i="0" dirty="0" smtClean="0">
                <a:latin typeface="Calibri" charset="0"/>
                <a:ea typeface="Calibri" charset="0"/>
                <a:cs typeface="Calibri" charset="0"/>
              </a:rPr>
              <a:t>Carefully consider both </a:t>
            </a:r>
            <a:r>
              <a:rPr lang="en-GB" sz="2800" i="0" dirty="0" smtClean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ratings &amp; the narrative </a:t>
            </a:r>
          </a:p>
          <a:p>
            <a:pPr>
              <a:lnSpc>
                <a:spcPts val="2700"/>
              </a:lnSpc>
              <a:spcBef>
                <a:spcPts val="0"/>
              </a:spcBef>
              <a:spcAft>
                <a:spcPts val="1200"/>
              </a:spcAft>
              <a:buClrTx/>
              <a:defRPr/>
            </a:pPr>
            <a:r>
              <a:rPr lang="en-GB" altLang="en-US" sz="2800" i="0" dirty="0" smtClean="0">
                <a:latin typeface="Calibri" charset="0"/>
                <a:ea typeface="Calibri" charset="0"/>
                <a:cs typeface="Calibri" charset="0"/>
              </a:rPr>
              <a:t>Consider </a:t>
            </a:r>
            <a:r>
              <a:rPr lang="en-GB" altLang="en-US" sz="2800" i="0" dirty="0">
                <a:latin typeface="Calibri" charset="0"/>
                <a:ea typeface="Calibri" charset="0"/>
                <a:cs typeface="Calibri" charset="0"/>
              </a:rPr>
              <a:t>whether </a:t>
            </a:r>
            <a:r>
              <a:rPr lang="en-GB" altLang="en-US" sz="2800" i="0" dirty="0" smtClean="0">
                <a:latin typeface="Calibri" charset="0"/>
                <a:ea typeface="Calibri" charset="0"/>
                <a:cs typeface="Calibri" charset="0"/>
              </a:rPr>
              <a:t>there is </a:t>
            </a:r>
            <a:r>
              <a:rPr lang="en-GB" altLang="en-US" sz="2800" i="0" dirty="0" smtClean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consistency</a:t>
            </a:r>
            <a:r>
              <a:rPr lang="en-GB" altLang="en-US" sz="2800" i="0" dirty="0" smtClean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GB" altLang="en-US" sz="2800" i="0" dirty="0">
                <a:latin typeface="Calibri" charset="0"/>
                <a:ea typeface="Calibri" charset="0"/>
                <a:cs typeface="Calibri" charset="0"/>
              </a:rPr>
              <a:t>between different indicators</a:t>
            </a:r>
          </a:p>
          <a:p>
            <a:pPr>
              <a:lnSpc>
                <a:spcPts val="2700"/>
              </a:lnSpc>
              <a:spcBef>
                <a:spcPts val="0"/>
              </a:spcBef>
              <a:spcAft>
                <a:spcPts val="1200"/>
              </a:spcAft>
              <a:buClrTx/>
              <a:defRPr/>
            </a:pPr>
            <a:r>
              <a:rPr lang="en-GB" altLang="en-US" sz="2800" i="0" dirty="0">
                <a:latin typeface="Calibri" charset="0"/>
                <a:ea typeface="Calibri" charset="0"/>
                <a:cs typeface="Calibri" charset="0"/>
              </a:rPr>
              <a:t>Not conclude that a country with some poor ratings has a poor PFM system</a:t>
            </a:r>
            <a:endParaRPr lang="en-GB" sz="2800" i="0" dirty="0">
              <a:latin typeface="Calibri" charset="0"/>
              <a:ea typeface="Calibri" charset="0"/>
              <a:cs typeface="Calibri" charset="0"/>
            </a:endParaRPr>
          </a:p>
          <a:p>
            <a:pPr>
              <a:lnSpc>
                <a:spcPts val="2700"/>
              </a:lnSpc>
              <a:spcBef>
                <a:spcPts val="0"/>
              </a:spcBef>
              <a:spcAft>
                <a:spcPts val="1200"/>
              </a:spcAft>
              <a:buClrTx/>
              <a:defRPr/>
            </a:pPr>
            <a:r>
              <a:rPr lang="en-GB" altLang="en-US" sz="2800" i="0" dirty="0">
                <a:latin typeface="Calibri" charset="0"/>
                <a:ea typeface="Calibri" charset="0"/>
                <a:cs typeface="Calibri" charset="0"/>
              </a:rPr>
              <a:t>Use the </a:t>
            </a:r>
            <a:r>
              <a:rPr lang="en-GB" altLang="en-US" sz="2800" i="0" dirty="0" smtClean="0">
                <a:latin typeface="Calibri" charset="0"/>
                <a:ea typeface="Calibri" charset="0"/>
                <a:cs typeface="Calibri" charset="0"/>
              </a:rPr>
              <a:t>‘</a:t>
            </a:r>
            <a:r>
              <a:rPr lang="en-GB" sz="2800" i="0" dirty="0" smtClean="0">
                <a:latin typeface="Calibri" charset="0"/>
                <a:ea typeface="Calibri" charset="0"/>
                <a:cs typeface="Calibri" charset="0"/>
              </a:rPr>
              <a:t>Conclusions </a:t>
            </a:r>
            <a:r>
              <a:rPr lang="en-GB" sz="2800" i="0" dirty="0">
                <a:latin typeface="Calibri" charset="0"/>
                <a:ea typeface="Calibri" charset="0"/>
                <a:cs typeface="Calibri" charset="0"/>
              </a:rPr>
              <a:t>of the analysis of PFM </a:t>
            </a:r>
            <a:r>
              <a:rPr lang="en-GB" sz="2800" i="0" dirty="0" smtClean="0">
                <a:latin typeface="Calibri" charset="0"/>
                <a:ea typeface="Calibri" charset="0"/>
                <a:cs typeface="Calibri" charset="0"/>
              </a:rPr>
              <a:t>systems</a:t>
            </a:r>
            <a:r>
              <a:rPr lang="en-GB" altLang="en-US" sz="2800" b="0" i="0" dirty="0" smtClean="0">
                <a:latin typeface="Calibri" charset="0"/>
                <a:ea typeface="Calibri" charset="0"/>
                <a:cs typeface="Calibri" charset="0"/>
              </a:rPr>
              <a:t>’ to understand</a:t>
            </a:r>
            <a:r>
              <a:rPr lang="en-GB" sz="2800" b="0" i="0" dirty="0" smtClean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GB" sz="2800" b="0" i="0" dirty="0">
                <a:latin typeface="Calibri" charset="0"/>
                <a:ea typeface="Calibri" charset="0"/>
                <a:cs typeface="Calibri" charset="0"/>
              </a:rPr>
              <a:t>how well each of </a:t>
            </a:r>
            <a:r>
              <a:rPr lang="en-GB" sz="2800" b="0" i="0" dirty="0" smtClean="0">
                <a:latin typeface="Calibri" charset="0"/>
                <a:ea typeface="Calibri" charset="0"/>
                <a:cs typeface="Calibri" charset="0"/>
              </a:rPr>
              <a:t>the </a:t>
            </a:r>
            <a:r>
              <a:rPr lang="en-GB" sz="2800" b="0" i="0" dirty="0" smtClean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seven </a:t>
            </a:r>
            <a:r>
              <a:rPr lang="en-GB" sz="2800" b="0" i="0" dirty="0">
                <a:latin typeface="Calibri" charset="0"/>
                <a:ea typeface="Calibri" charset="0"/>
                <a:cs typeface="Calibri" charset="0"/>
              </a:rPr>
              <a:t>dimensions of PFM practices are </a:t>
            </a:r>
            <a:r>
              <a:rPr lang="en-GB" sz="2800" b="0" i="0" dirty="0" smtClean="0">
                <a:latin typeface="Calibri" charset="0"/>
                <a:ea typeface="Calibri" charset="0"/>
                <a:cs typeface="Calibri" charset="0"/>
              </a:rPr>
              <a:t>operating, as a basis for assessing how </a:t>
            </a:r>
            <a:r>
              <a:rPr lang="en-GB" sz="2800" b="0" i="0" dirty="0">
                <a:latin typeface="Calibri" charset="0"/>
                <a:ea typeface="Calibri" charset="0"/>
                <a:cs typeface="Calibri" charset="0"/>
              </a:rPr>
              <a:t>far the country has gone towards achieving </a:t>
            </a:r>
            <a:r>
              <a:rPr lang="en-GB" sz="2800" b="0" i="0" dirty="0" smtClean="0">
                <a:latin typeface="Calibri" charset="0"/>
                <a:ea typeface="Calibri" charset="0"/>
                <a:cs typeface="Calibri" charset="0"/>
              </a:rPr>
              <a:t>the </a:t>
            </a:r>
            <a:r>
              <a:rPr lang="en-GB" sz="2800" b="0" i="0" dirty="0" smtClean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three budgetary outcomes</a:t>
            </a:r>
          </a:p>
          <a:p>
            <a:pPr>
              <a:lnSpc>
                <a:spcPts val="2700"/>
              </a:lnSpc>
              <a:spcBef>
                <a:spcPts val="0"/>
              </a:spcBef>
              <a:spcAft>
                <a:spcPts val="1200"/>
              </a:spcAft>
              <a:buClrTx/>
              <a:defRPr/>
            </a:pPr>
            <a:r>
              <a:rPr lang="en-GB" sz="2800" i="0" dirty="0" smtClean="0">
                <a:latin typeface="Calibri" charset="0"/>
                <a:ea typeface="Calibri" charset="0"/>
                <a:cs typeface="Calibri" charset="0"/>
              </a:rPr>
              <a:t>Use the assessment to </a:t>
            </a:r>
            <a:r>
              <a:rPr lang="en-GB" sz="2800" i="0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monitor</a:t>
            </a:r>
            <a:r>
              <a:rPr lang="en-GB" sz="2800" i="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GB" sz="2800" i="0" dirty="0" smtClean="0">
                <a:latin typeface="Calibri" charset="0"/>
                <a:ea typeface="Calibri" charset="0"/>
                <a:cs typeface="Calibri" charset="0"/>
              </a:rPr>
              <a:t>progress </a:t>
            </a:r>
            <a:r>
              <a:rPr lang="en-GB" sz="2800" i="0" dirty="0">
                <a:latin typeface="Calibri" charset="0"/>
                <a:ea typeface="Calibri" charset="0"/>
                <a:cs typeface="Calibri" charset="0"/>
              </a:rPr>
              <a:t>in PFM </a:t>
            </a:r>
            <a:r>
              <a:rPr lang="en-GB" sz="2800" i="0" dirty="0" smtClean="0">
                <a:latin typeface="Calibri" charset="0"/>
                <a:ea typeface="Calibri" charset="0"/>
                <a:cs typeface="Calibri" charset="0"/>
              </a:rPr>
              <a:t>reforms</a:t>
            </a:r>
            <a:endParaRPr lang="en-GB" sz="2800" i="0" dirty="0">
              <a:latin typeface="Calibri" charset="0"/>
              <a:ea typeface="Calibri" charset="0"/>
              <a:cs typeface="Calibri" charset="0"/>
            </a:endParaRPr>
          </a:p>
          <a:p>
            <a:pPr>
              <a:lnSpc>
                <a:spcPts val="2500"/>
              </a:lnSpc>
              <a:spcBef>
                <a:spcPts val="600"/>
              </a:spcBef>
              <a:spcAft>
                <a:spcPts val="600"/>
              </a:spcAft>
              <a:buClrTx/>
            </a:pPr>
            <a:endParaRPr lang="en-GB" sz="2800" b="0" dirty="0">
              <a:latin typeface="Calibri" charset="0"/>
              <a:ea typeface="Calibri" charset="0"/>
              <a:cs typeface="Calibri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5"/>
          <p:cNvSpPr>
            <a:spLocks noGrp="1" noChangeArrowheads="1"/>
          </p:cNvSpPr>
          <p:nvPr>
            <p:ph type="ctrTitle"/>
          </p:nvPr>
        </p:nvSpPr>
        <p:spPr>
          <a:xfrm>
            <a:off x="1" y="2565400"/>
            <a:ext cx="9144000" cy="863600"/>
          </a:xfrm>
        </p:spPr>
        <p:txBody>
          <a:bodyPr/>
          <a:lstStyle/>
          <a:p>
            <a:pPr indent="0" algn="ctr" eaLnBrk="1" hangingPunct="1"/>
            <a:r>
              <a:rPr lang="en-US" altLang="en-US" sz="3600" i="1" dirty="0" smtClean="0">
                <a:latin typeface="Verdana Bold Italic" charset="0"/>
                <a:ea typeface="Arial" charset="0"/>
                <a:cs typeface="Arial" charset="0"/>
              </a:rPr>
              <a:t>Thank you for your attention:</a:t>
            </a:r>
            <a:br>
              <a:rPr lang="en-US" altLang="en-US" sz="3600" i="1" dirty="0" smtClean="0">
                <a:latin typeface="Verdana Bold Italic" charset="0"/>
                <a:ea typeface="Arial" charset="0"/>
                <a:cs typeface="Arial" charset="0"/>
              </a:rPr>
            </a:br>
            <a:r>
              <a:rPr lang="en-US" altLang="en-US" sz="3600" i="1" dirty="0">
                <a:latin typeface="Verdana Bold Italic" charset="0"/>
                <a:ea typeface="Arial" charset="0"/>
                <a:cs typeface="Arial" charset="0"/>
              </a:rPr>
              <a:t/>
            </a:r>
            <a:br>
              <a:rPr lang="en-US" altLang="en-US" sz="3600" i="1" dirty="0">
                <a:latin typeface="Verdana Bold Italic" charset="0"/>
                <a:ea typeface="Arial" charset="0"/>
                <a:cs typeface="Arial" charset="0"/>
              </a:rPr>
            </a:br>
            <a:r>
              <a:rPr lang="en-US" altLang="en-US" sz="3600" i="1" dirty="0" smtClean="0">
                <a:latin typeface="Verdana Bold Italic" charset="0"/>
                <a:ea typeface="Arial" charset="0"/>
                <a:cs typeface="Arial" charset="0"/>
              </a:rPr>
              <a:t>Questions? </a:t>
            </a:r>
            <a:r>
              <a:rPr lang="en-US" altLang="en-US" sz="3200" dirty="0">
                <a:latin typeface="Arial" charset="0"/>
                <a:ea typeface="Arial" charset="0"/>
                <a:cs typeface="Arial" charset="0"/>
              </a:rPr>
              <a:t/>
            </a:r>
            <a:br>
              <a:rPr lang="en-US" altLang="en-US" sz="3200" dirty="0">
                <a:latin typeface="Arial" charset="0"/>
                <a:ea typeface="Arial" charset="0"/>
                <a:cs typeface="Arial" charset="0"/>
              </a:rPr>
            </a:br>
            <a:r>
              <a:rPr lang="en-US" altLang="en-US" sz="3200" dirty="0">
                <a:latin typeface="Arial" charset="0"/>
                <a:ea typeface="Arial" charset="0"/>
                <a:cs typeface="Arial" charset="0"/>
              </a:rPr>
              <a:t/>
            </a:r>
            <a:br>
              <a:rPr lang="en-US" altLang="en-US" sz="3200" dirty="0">
                <a:latin typeface="Arial" charset="0"/>
                <a:ea typeface="Arial" charset="0"/>
                <a:cs typeface="Arial" charset="0"/>
              </a:rPr>
            </a:br>
            <a:endParaRPr lang="en-GB" altLang="en-US" sz="3200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5070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-1" y="2348880"/>
            <a:ext cx="9143999" cy="1872208"/>
          </a:xfrm>
        </p:spPr>
        <p:txBody>
          <a:bodyPr anchor="ctr"/>
          <a:lstStyle/>
          <a:p>
            <a:pPr algn="ctr"/>
            <a:r>
              <a:rPr lang="en-GB" sz="4000" dirty="0" smtClean="0">
                <a:solidFill>
                  <a:srgbClr val="C00000"/>
                </a:solidFill>
                <a:latin typeface="Calibri (headings)"/>
              </a:rPr>
              <a:t>Group Work Instructions</a:t>
            </a:r>
            <a:br>
              <a:rPr lang="en-GB" sz="4000" dirty="0" smtClean="0">
                <a:solidFill>
                  <a:srgbClr val="C00000"/>
                </a:solidFill>
                <a:latin typeface="Calibri (headings)"/>
              </a:rPr>
            </a:br>
            <a:r>
              <a:rPr lang="en-CA" altLang="en-US" sz="3200" dirty="0" smtClean="0">
                <a:solidFill>
                  <a:srgbClr val="C00000"/>
                </a:solidFill>
                <a:ea typeface="Arial" charset="0"/>
                <a:cs typeface="Arial" charset="0"/>
              </a:rPr>
              <a:t>Interpreting </a:t>
            </a:r>
            <a:r>
              <a:rPr lang="en-CA" altLang="en-US" sz="3200" dirty="0">
                <a:solidFill>
                  <a:srgbClr val="C00000"/>
                </a:solidFill>
                <a:ea typeface="Arial" charset="0"/>
                <a:cs typeface="Arial" charset="0"/>
              </a:rPr>
              <a:t>a draft Assessment Report</a:t>
            </a:r>
            <a:r>
              <a:rPr lang="en-CA" altLang="en-US" sz="4000" dirty="0">
                <a:ea typeface="Arial" charset="0"/>
                <a:cs typeface="Arial" charset="0"/>
              </a:rPr>
              <a:t/>
            </a:r>
            <a:br>
              <a:rPr lang="en-CA" altLang="en-US" sz="4000" dirty="0">
                <a:ea typeface="Arial" charset="0"/>
                <a:cs typeface="Arial" charset="0"/>
              </a:rPr>
            </a:br>
            <a:endParaRPr lang="en-US" sz="4000" dirty="0">
              <a:solidFill>
                <a:srgbClr val="C00000"/>
              </a:solidFill>
              <a:latin typeface="Calibri (headings)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4581128"/>
            <a:ext cx="9143999" cy="1296144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9215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2"/>
          <p:cNvSpPr>
            <a:spLocks noGrp="1" noChangeArrowheads="1"/>
          </p:cNvSpPr>
          <p:nvPr>
            <p:ph type="title"/>
          </p:nvPr>
        </p:nvSpPr>
        <p:spPr>
          <a:xfrm>
            <a:off x="533401" y="908720"/>
            <a:ext cx="8071047" cy="1008112"/>
          </a:xfrm>
        </p:spPr>
        <p:txBody>
          <a:bodyPr anchor="ctr"/>
          <a:lstStyle/>
          <a:p>
            <a:pPr algn="ctr" eaLnBrk="1" hangingPunct="1"/>
            <a:r>
              <a:rPr lang="en-US" sz="4000" dirty="0" smtClean="0">
                <a:solidFill>
                  <a:srgbClr val="C00000"/>
                </a:solidFill>
                <a:latin typeface="Calibri (headings)"/>
              </a:rPr>
              <a:t>Group Work Schedule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060848"/>
            <a:ext cx="9144000" cy="3787502"/>
          </a:xfrm>
        </p:spPr>
        <p:txBody>
          <a:bodyPr/>
          <a:lstStyle/>
          <a:p>
            <a:pPr eaLnBrk="1" hangingPunct="1">
              <a:buClrTx/>
              <a:buSzPct val="100000"/>
              <a:buFont typeface="Arial" pitchFamily="34" charset="0"/>
              <a:buChar char="•"/>
            </a:pPr>
            <a:r>
              <a:rPr lang="en-US" sz="3200" i="0" dirty="0" smtClean="0">
                <a:latin typeface="Calibri" charset="0"/>
                <a:ea typeface="Calibri" charset="0"/>
                <a:cs typeface="Calibri" charset="0"/>
              </a:rPr>
              <a:t>Read &amp; analyze the case individually – 45 </a:t>
            </a:r>
            <a:r>
              <a:rPr lang="en-US" sz="3200" i="0" dirty="0" err="1" smtClean="0">
                <a:latin typeface="Calibri" charset="0"/>
                <a:ea typeface="Calibri" charset="0"/>
                <a:cs typeface="Calibri" charset="0"/>
              </a:rPr>
              <a:t>mins</a:t>
            </a:r>
            <a:endParaRPr lang="en-US" sz="3200" i="0" dirty="0" smtClean="0">
              <a:latin typeface="Calibri" charset="0"/>
              <a:ea typeface="Calibri" charset="0"/>
              <a:cs typeface="Calibri" charset="0"/>
            </a:endParaRPr>
          </a:p>
          <a:p>
            <a:pPr eaLnBrk="1" hangingPunct="1">
              <a:buClrTx/>
              <a:buSzPct val="100000"/>
              <a:buFont typeface="Arial" pitchFamily="34" charset="0"/>
              <a:buChar char="•"/>
            </a:pPr>
            <a:r>
              <a:rPr lang="en-US" sz="3200" i="0" dirty="0" smtClean="0">
                <a:latin typeface="Calibri" charset="0"/>
                <a:ea typeface="Calibri" charset="0"/>
                <a:cs typeface="Calibri" charset="0"/>
              </a:rPr>
              <a:t>Group assignments to be announced</a:t>
            </a:r>
          </a:p>
          <a:p>
            <a:pPr eaLnBrk="1" hangingPunct="1">
              <a:buClrTx/>
              <a:buSzPct val="100000"/>
              <a:buFont typeface="Arial" pitchFamily="34" charset="0"/>
              <a:buChar char="•"/>
            </a:pPr>
            <a:r>
              <a:rPr lang="en-US" sz="3200" i="0" dirty="0" smtClean="0">
                <a:latin typeface="Calibri" charset="0"/>
                <a:ea typeface="Calibri" charset="0"/>
                <a:cs typeface="Calibri" charset="0"/>
              </a:rPr>
              <a:t>Discuss in your group &amp; reach conclusions – 45 </a:t>
            </a:r>
            <a:r>
              <a:rPr lang="en-US" sz="3200" i="0" dirty="0" err="1" smtClean="0">
                <a:latin typeface="Calibri" charset="0"/>
                <a:ea typeface="Calibri" charset="0"/>
                <a:cs typeface="Calibri" charset="0"/>
              </a:rPr>
              <a:t>mins</a:t>
            </a:r>
            <a:endParaRPr lang="en-US" sz="3200" i="0" dirty="0" smtClean="0">
              <a:latin typeface="Calibri" charset="0"/>
              <a:ea typeface="Calibri" charset="0"/>
              <a:cs typeface="Calibri" charset="0"/>
            </a:endParaRPr>
          </a:p>
          <a:p>
            <a:pPr eaLnBrk="1" hangingPunct="1">
              <a:buClrTx/>
              <a:buSzPct val="100000"/>
              <a:buFont typeface="Arial" pitchFamily="34" charset="0"/>
              <a:buChar char="•"/>
            </a:pPr>
            <a:r>
              <a:rPr lang="en-US" sz="3200" i="0" dirty="0" smtClean="0">
                <a:latin typeface="Calibri" charset="0"/>
                <a:ea typeface="Calibri" charset="0"/>
                <a:cs typeface="Calibri" charset="0"/>
              </a:rPr>
              <a:t>Each group reports to plenary - with discussion</a:t>
            </a:r>
          </a:p>
        </p:txBody>
      </p:sp>
    </p:spTree>
    <p:extLst>
      <p:ext uri="{BB962C8B-B14F-4D97-AF65-F5344CB8AC3E}">
        <p14:creationId xmlns:p14="http://schemas.microsoft.com/office/powerpoint/2010/main" val="1726928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AutoShape 2"/>
          <p:cNvSpPr>
            <a:spLocks noGrp="1" noChangeArrowheads="1"/>
          </p:cNvSpPr>
          <p:nvPr>
            <p:ph type="title"/>
          </p:nvPr>
        </p:nvSpPr>
        <p:spPr>
          <a:xfrm>
            <a:off x="0" y="908720"/>
            <a:ext cx="9144000" cy="864096"/>
          </a:xfrm>
        </p:spPr>
        <p:txBody>
          <a:bodyPr anchor="ctr"/>
          <a:lstStyle/>
          <a:p>
            <a:pPr algn="ctr" eaLnBrk="1" hangingPunct="1"/>
            <a:r>
              <a:rPr lang="en-US" dirty="0" smtClean="0">
                <a:solidFill>
                  <a:srgbClr val="C00000"/>
                </a:solidFill>
              </a:rPr>
              <a:t>Case Study Assignments - : 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628800"/>
            <a:ext cx="8568952" cy="4824536"/>
          </a:xfrm>
        </p:spPr>
        <p:txBody>
          <a:bodyPr>
            <a:normAutofit fontScale="92500" lnSpcReduction="10000"/>
          </a:bodyPr>
          <a:lstStyle/>
          <a:p>
            <a:pPr marL="0" indent="0" eaLnBrk="1" hangingPunct="1">
              <a:lnSpc>
                <a:spcPct val="90000"/>
              </a:lnSpc>
              <a:buClrTx/>
              <a:buSzPct val="100000"/>
              <a:buNone/>
            </a:pPr>
            <a:r>
              <a:rPr lang="en-US" sz="3200" b="1" dirty="0" smtClean="0">
                <a:solidFill>
                  <a:srgbClr val="C00000"/>
                </a:solidFill>
              </a:rPr>
              <a:t>Comment on </a:t>
            </a:r>
          </a:p>
          <a:p>
            <a:pPr marL="0" indent="0" eaLnBrk="1" hangingPunct="1">
              <a:lnSpc>
                <a:spcPct val="90000"/>
              </a:lnSpc>
              <a:buClrTx/>
              <a:buSzPct val="100000"/>
              <a:buNone/>
            </a:pPr>
            <a:r>
              <a:rPr lang="en-US" sz="3000" b="1" i="0" dirty="0" smtClean="0">
                <a:latin typeface="Calibri (headings)"/>
              </a:rPr>
              <a:t>Group 1:</a:t>
            </a:r>
            <a:r>
              <a:rPr lang="en-US" sz="3000" b="0" i="0" dirty="0" smtClean="0">
                <a:latin typeface="Calibri (headings)"/>
              </a:rPr>
              <a:t>	</a:t>
            </a:r>
            <a:r>
              <a:rPr lang="en-US" sz="3000" i="0" dirty="0">
                <a:latin typeface="Calibri (headings)"/>
              </a:rPr>
              <a:t>A</a:t>
            </a:r>
            <a:r>
              <a:rPr lang="en-US" sz="3000" b="0" i="0" dirty="0" smtClean="0">
                <a:latin typeface="Calibri (headings)"/>
              </a:rPr>
              <a:t>ggregate fiscal discipline, including 	</a:t>
            </a:r>
            <a:r>
              <a:rPr lang="en-US" sz="3000" b="0" i="0" dirty="0" smtClean="0">
                <a:latin typeface="Calibri (headings)"/>
              </a:rPr>
              <a:t>			relevant </a:t>
            </a:r>
            <a:r>
              <a:rPr lang="en-US" sz="3000" b="0" i="0" dirty="0" smtClean="0">
                <a:latin typeface="Calibri (headings)"/>
              </a:rPr>
              <a:t>PIs</a:t>
            </a:r>
          </a:p>
          <a:p>
            <a:pPr marL="0" indent="0" eaLnBrk="1" hangingPunct="1">
              <a:lnSpc>
                <a:spcPct val="90000"/>
              </a:lnSpc>
              <a:buClrTx/>
              <a:buSzPct val="100000"/>
              <a:buNone/>
            </a:pPr>
            <a:r>
              <a:rPr lang="en-US" sz="3000" b="1" i="0" dirty="0" smtClean="0">
                <a:latin typeface="Calibri (headings)"/>
              </a:rPr>
              <a:t>Group 2: </a:t>
            </a:r>
            <a:r>
              <a:rPr lang="en-US" sz="3000" b="0" i="0" dirty="0" smtClean="0">
                <a:latin typeface="Calibri (headings)"/>
              </a:rPr>
              <a:t>	Strategic allocation of resources, 				including relevant PIs</a:t>
            </a:r>
          </a:p>
          <a:p>
            <a:pPr marL="0" indent="0" eaLnBrk="1" hangingPunct="1">
              <a:lnSpc>
                <a:spcPct val="90000"/>
              </a:lnSpc>
              <a:buClrTx/>
              <a:buSzPct val="100000"/>
              <a:buNone/>
            </a:pPr>
            <a:r>
              <a:rPr lang="en-US" sz="3000" b="1" i="0" dirty="0" smtClean="0">
                <a:latin typeface="Calibri (headings)"/>
              </a:rPr>
              <a:t>Group 3: </a:t>
            </a:r>
            <a:r>
              <a:rPr lang="en-US" sz="3000" b="0" i="0" dirty="0" smtClean="0">
                <a:latin typeface="Calibri (headings)"/>
              </a:rPr>
              <a:t>	Efficiency of service delivery, including 			relevant PIs</a:t>
            </a:r>
          </a:p>
          <a:p>
            <a:pPr marL="0" indent="0" eaLnBrk="1" hangingPunct="1">
              <a:lnSpc>
                <a:spcPct val="90000"/>
              </a:lnSpc>
              <a:buClrTx/>
              <a:buSzPct val="100000"/>
              <a:buNone/>
            </a:pPr>
            <a:r>
              <a:rPr lang="en-US" sz="3000" b="1" i="0" dirty="0" smtClean="0">
                <a:latin typeface="Calibri (headings)"/>
              </a:rPr>
              <a:t>Group 4: </a:t>
            </a:r>
            <a:r>
              <a:rPr lang="en-US" sz="3000" b="0" i="0" dirty="0" smtClean="0">
                <a:latin typeface="Calibri (headings)"/>
              </a:rPr>
              <a:t>	Transparency &amp; Accountability</a:t>
            </a:r>
          </a:p>
          <a:p>
            <a:pPr marL="0" indent="0" eaLnBrk="1" hangingPunct="1">
              <a:lnSpc>
                <a:spcPct val="90000"/>
              </a:lnSpc>
              <a:buClrTx/>
              <a:buSzPct val="100000"/>
              <a:buNone/>
            </a:pPr>
            <a:r>
              <a:rPr lang="en-US" sz="3000" b="1" i="0" dirty="0" smtClean="0">
                <a:latin typeface="Calibri (headings)"/>
              </a:rPr>
              <a:t>Group 5: </a:t>
            </a:r>
            <a:r>
              <a:rPr lang="en-US" sz="3000" b="0" i="0" dirty="0" smtClean="0">
                <a:latin typeface="Calibri (headings)"/>
              </a:rPr>
              <a:t>	Overall - does </a:t>
            </a:r>
            <a:r>
              <a:rPr lang="en-US" sz="3000" i="0" dirty="0">
                <a:latin typeface="Calibri (headings)"/>
              </a:rPr>
              <a:t>summary </a:t>
            </a:r>
            <a:r>
              <a:rPr lang="en-US" sz="3000" i="0" dirty="0" smtClean="0">
                <a:latin typeface="Calibri (headings)"/>
              </a:rPr>
              <a:t>provide adequate </a:t>
            </a:r>
            <a:r>
              <a:rPr lang="en-US" sz="3000" b="0" i="0" dirty="0" smtClean="0">
                <a:latin typeface="Calibri (headings)"/>
              </a:rPr>
              <a:t>			overview of </a:t>
            </a:r>
            <a:r>
              <a:rPr lang="en-US" sz="3000" i="0" dirty="0">
                <a:latin typeface="Calibri (headings)"/>
              </a:rPr>
              <a:t>PFM </a:t>
            </a:r>
            <a:r>
              <a:rPr lang="en-US" sz="3000" i="0" dirty="0" smtClean="0">
                <a:latin typeface="Calibri (headings)"/>
              </a:rPr>
              <a:t>system performance </a:t>
            </a:r>
            <a:r>
              <a:rPr lang="en-US" sz="3000" i="0" dirty="0">
                <a:latin typeface="Calibri (headings)"/>
              </a:rPr>
              <a:t>&amp; </a:t>
            </a:r>
            <a:r>
              <a:rPr lang="en-US" sz="3000" i="0" dirty="0" smtClean="0">
                <a:latin typeface="Calibri (headings)"/>
              </a:rPr>
              <a:t>			areas </a:t>
            </a:r>
            <a:r>
              <a:rPr lang="en-US" sz="3000" b="0" i="0" dirty="0" smtClean="0">
                <a:latin typeface="Calibri (headings)"/>
              </a:rPr>
              <a:t>where reform efforts should be 				focused?</a:t>
            </a:r>
          </a:p>
        </p:txBody>
      </p:sp>
    </p:spTree>
    <p:extLst>
      <p:ext uri="{BB962C8B-B14F-4D97-AF65-F5344CB8AC3E}">
        <p14:creationId xmlns:p14="http://schemas.microsoft.com/office/powerpoint/2010/main" val="749428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AutoShape 2"/>
          <p:cNvSpPr>
            <a:spLocks noGrp="1" noChangeArrowheads="1"/>
          </p:cNvSpPr>
          <p:nvPr>
            <p:ph type="title"/>
          </p:nvPr>
        </p:nvSpPr>
        <p:spPr>
          <a:xfrm>
            <a:off x="395288" y="908720"/>
            <a:ext cx="8291512" cy="1440160"/>
          </a:xfrm>
        </p:spPr>
        <p:txBody>
          <a:bodyPr>
            <a:noAutofit/>
          </a:bodyPr>
          <a:lstStyle/>
          <a:p>
            <a:pPr marL="0" algn="ctr" eaLnBrk="1" hangingPunct="1">
              <a:lnSpc>
                <a:spcPts val="4000"/>
              </a:lnSpc>
            </a:pPr>
            <a:r>
              <a:rPr lang="en-US" sz="3200" dirty="0" smtClean="0">
                <a:solidFill>
                  <a:srgbClr val="C00000"/>
                </a:solidFill>
              </a:rPr>
              <a:t>Indicator relevance to budgetary outcomes – possible answers</a:t>
            </a:r>
            <a:endParaRPr lang="sl-SI" sz="3200" dirty="0" smtClean="0">
              <a:solidFill>
                <a:srgbClr val="C00000"/>
              </a:solidFill>
            </a:endParaRPr>
          </a:p>
        </p:txBody>
      </p:sp>
      <p:sp>
        <p:nvSpPr>
          <p:cNvPr id="8195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28600" y="2564904"/>
            <a:ext cx="8915400" cy="3888432"/>
          </a:xfrm>
          <a:noFill/>
        </p:spPr>
        <p:txBody>
          <a:bodyPr>
            <a:noAutofit/>
          </a:bodyPr>
          <a:lstStyle/>
          <a:p>
            <a:pPr marL="0">
              <a:lnSpc>
                <a:spcPct val="80000"/>
              </a:lnSpc>
              <a:buSzPct val="125000"/>
              <a:buNone/>
            </a:pPr>
            <a:r>
              <a:rPr lang="en-US" sz="2800" b="0" i="0" dirty="0" smtClean="0">
                <a:latin typeface="Calibri" charset="0"/>
                <a:ea typeface="Calibri" charset="0"/>
                <a:cs typeface="Calibri" charset="0"/>
              </a:rPr>
              <a:t>Aggregate fiscal discipline: </a:t>
            </a:r>
            <a:r>
              <a:rPr lang="en-US" sz="2800" i="0" dirty="0" smtClean="0">
                <a:latin typeface="Calibri" charset="0"/>
                <a:ea typeface="Calibri" charset="0"/>
                <a:cs typeface="Calibri" charset="0"/>
              </a:rPr>
              <a:t>e.g. ?</a:t>
            </a:r>
          </a:p>
          <a:p>
            <a:pPr marL="0">
              <a:lnSpc>
                <a:spcPct val="80000"/>
              </a:lnSpc>
              <a:buSzPct val="125000"/>
              <a:buNone/>
            </a:pPr>
            <a:endParaRPr lang="en-US" sz="2800" b="0" i="0" dirty="0" smtClean="0">
              <a:latin typeface="Calibri" charset="0"/>
              <a:ea typeface="Calibri" charset="0"/>
              <a:cs typeface="Calibri" charset="0"/>
            </a:endParaRPr>
          </a:p>
          <a:p>
            <a:pPr marL="0">
              <a:lnSpc>
                <a:spcPct val="80000"/>
              </a:lnSpc>
              <a:buSzPct val="125000"/>
              <a:buNone/>
            </a:pPr>
            <a:r>
              <a:rPr lang="en-US" sz="2800" b="0" i="0" dirty="0" smtClean="0">
                <a:latin typeface="Calibri" charset="0"/>
                <a:ea typeface="Calibri" charset="0"/>
                <a:cs typeface="Calibri" charset="0"/>
              </a:rPr>
              <a:t>Strategic allocation of resources: </a:t>
            </a:r>
            <a:r>
              <a:rPr lang="en-US" sz="2800" i="0" dirty="0" smtClean="0">
                <a:latin typeface="Calibri" charset="0"/>
                <a:ea typeface="Calibri" charset="0"/>
                <a:cs typeface="Calibri" charset="0"/>
              </a:rPr>
              <a:t>e.g. ?</a:t>
            </a:r>
            <a:endParaRPr lang="en-US" sz="2800" b="0" i="0" dirty="0" smtClean="0">
              <a:latin typeface="Calibri" charset="0"/>
              <a:ea typeface="Calibri" charset="0"/>
              <a:cs typeface="Calibri" charset="0"/>
            </a:endParaRPr>
          </a:p>
          <a:p>
            <a:pPr marL="0">
              <a:lnSpc>
                <a:spcPct val="80000"/>
              </a:lnSpc>
              <a:buSzPct val="125000"/>
              <a:buNone/>
            </a:pPr>
            <a:endParaRPr lang="en-US" sz="2800" b="0" i="0" dirty="0" smtClean="0">
              <a:latin typeface="Calibri" charset="0"/>
              <a:ea typeface="Calibri" charset="0"/>
              <a:cs typeface="Calibri" charset="0"/>
            </a:endParaRPr>
          </a:p>
          <a:p>
            <a:pPr marL="0">
              <a:lnSpc>
                <a:spcPct val="80000"/>
              </a:lnSpc>
              <a:buSzPct val="125000"/>
              <a:buNone/>
            </a:pPr>
            <a:r>
              <a:rPr lang="en-US" sz="2800" b="0" i="0" dirty="0" smtClean="0">
                <a:latin typeface="Calibri" charset="0"/>
                <a:ea typeface="Calibri" charset="0"/>
                <a:cs typeface="Calibri" charset="0"/>
              </a:rPr>
              <a:t>Efficient use of resources in service delivery: </a:t>
            </a:r>
            <a:r>
              <a:rPr lang="en-US" sz="2800" i="0" dirty="0" smtClean="0">
                <a:latin typeface="Calibri" charset="0"/>
                <a:ea typeface="Calibri" charset="0"/>
                <a:cs typeface="Calibri" charset="0"/>
              </a:rPr>
              <a:t>e.g. ?</a:t>
            </a:r>
            <a:endParaRPr lang="en-US" sz="2800" b="0" i="0" dirty="0" smtClean="0">
              <a:latin typeface="Calibri" charset="0"/>
              <a:ea typeface="Calibri" charset="0"/>
              <a:cs typeface="Calibri" charset="0"/>
            </a:endParaRPr>
          </a:p>
          <a:p>
            <a:pPr marL="0">
              <a:lnSpc>
                <a:spcPct val="80000"/>
              </a:lnSpc>
              <a:buSzPct val="125000"/>
              <a:buNone/>
            </a:pPr>
            <a:endParaRPr lang="en-US" sz="2800" b="0" i="0" dirty="0" smtClean="0">
              <a:latin typeface="Calibri" charset="0"/>
              <a:ea typeface="Calibri" charset="0"/>
              <a:cs typeface="Calibri" charset="0"/>
            </a:endParaRPr>
          </a:p>
          <a:p>
            <a:pPr marL="0">
              <a:lnSpc>
                <a:spcPct val="80000"/>
              </a:lnSpc>
              <a:buSzPct val="125000"/>
              <a:buNone/>
            </a:pPr>
            <a:r>
              <a:rPr lang="en-US" sz="2800" i="0" dirty="0" smtClean="0">
                <a:latin typeface="Calibri" charset="0"/>
                <a:ea typeface="Calibri" charset="0"/>
                <a:cs typeface="Calibri" charset="0"/>
              </a:rPr>
              <a:t>All</a:t>
            </a:r>
            <a:r>
              <a:rPr lang="en-US" sz="2800" b="0" i="0" dirty="0" smtClean="0">
                <a:latin typeface="Calibri" charset="0"/>
                <a:ea typeface="Calibri" charset="0"/>
                <a:cs typeface="Calibri" charset="0"/>
              </a:rPr>
              <a:t> are influenced by integrity of fiscal information </a:t>
            </a:r>
          </a:p>
        </p:txBody>
      </p:sp>
    </p:spTree>
    <p:extLst>
      <p:ext uri="{BB962C8B-B14F-4D97-AF65-F5344CB8AC3E}">
        <p14:creationId xmlns:p14="http://schemas.microsoft.com/office/powerpoint/2010/main" val="1368503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3200" dirty="0" smtClean="0">
                <a:solidFill>
                  <a:srgbClr val="FF0000"/>
                </a:solidFill>
              </a:rPr>
              <a:t>The performance report</a:t>
            </a:r>
          </a:p>
          <a:p>
            <a:endParaRPr lang="en-GB" sz="3200" dirty="0">
              <a:solidFill>
                <a:srgbClr val="FF0000"/>
              </a:solidFill>
            </a:endParaRPr>
          </a:p>
          <a:p>
            <a:r>
              <a:rPr lang="en-GB" sz="3200" dirty="0" smtClean="0">
                <a:solidFill>
                  <a:srgbClr val="FF0000"/>
                </a:solidFill>
              </a:rPr>
              <a:t>The indicator set </a:t>
            </a:r>
            <a:endParaRPr lang="en-GB" sz="3200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467559-1855-F049-BCF2-4025DE9FF321}" type="slidenum">
              <a:rPr lang="en-GB" altLang="en-US" smtClean="0"/>
              <a:pPr>
                <a:defRPr/>
              </a:pPr>
              <a:t>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609549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288" y="1196752"/>
            <a:ext cx="8229600" cy="640261"/>
          </a:xfrm>
        </p:spPr>
        <p:txBody>
          <a:bodyPr/>
          <a:lstStyle/>
          <a:p>
            <a:pPr algn="ctr"/>
            <a:r>
              <a:rPr lang="en-US" sz="3200" dirty="0" smtClean="0">
                <a:solidFill>
                  <a:srgbClr val="C00000"/>
                </a:solidFill>
              </a:rPr>
              <a:t>Executive Summary</a:t>
            </a:r>
            <a:endParaRPr lang="en-US" sz="32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37014"/>
            <a:ext cx="8229600" cy="4544314"/>
          </a:xfrm>
        </p:spPr>
        <p:txBody>
          <a:bodyPr/>
          <a:lstStyle/>
          <a:p>
            <a:pPr marL="0" indent="0">
              <a:buNone/>
            </a:pPr>
            <a:r>
              <a:rPr lang="en-US" sz="3200" b="1" i="0" dirty="0" smtClean="0">
                <a:latin typeface="Calibri" charset="0"/>
                <a:ea typeface="Calibri" charset="0"/>
                <a:cs typeface="Calibri" charset="0"/>
              </a:rPr>
              <a:t>BRIEF</a:t>
            </a:r>
            <a:r>
              <a:rPr lang="en-US" sz="3200" i="0" dirty="0" smtClean="0">
                <a:latin typeface="Calibri" charset="0"/>
                <a:ea typeface="Calibri" charset="0"/>
                <a:cs typeface="Calibri" charset="0"/>
              </a:rPr>
              <a:t> summary (3 pages), addressing:</a:t>
            </a:r>
          </a:p>
          <a:p>
            <a:pPr>
              <a:buClrTx/>
            </a:pPr>
            <a:r>
              <a:rPr lang="en-US" sz="2800" i="0" dirty="0" smtClean="0">
                <a:latin typeface="Calibri" charset="0"/>
                <a:ea typeface="Calibri" charset="0"/>
                <a:cs typeface="Calibri" charset="0"/>
              </a:rPr>
              <a:t>Purpose &amp; management of the assessment</a:t>
            </a:r>
          </a:p>
          <a:p>
            <a:pPr>
              <a:buClrTx/>
            </a:pPr>
            <a:r>
              <a:rPr lang="en-US" sz="2800" i="0" dirty="0" smtClean="0">
                <a:latin typeface="Calibri" charset="0"/>
                <a:ea typeface="Calibri" charset="0"/>
                <a:cs typeface="Calibri" charset="0"/>
              </a:rPr>
              <a:t>Coverage &amp; timing</a:t>
            </a:r>
          </a:p>
          <a:p>
            <a:pPr>
              <a:buClrTx/>
            </a:pPr>
            <a:r>
              <a:rPr lang="en-US" sz="2800" i="0" dirty="0" smtClean="0">
                <a:latin typeface="Calibri" charset="0"/>
                <a:ea typeface="Calibri" charset="0"/>
                <a:cs typeface="Calibri" charset="0"/>
              </a:rPr>
              <a:t>PFM system impacts on 3 budgetary outcomes</a:t>
            </a:r>
          </a:p>
          <a:p>
            <a:pPr>
              <a:buClrTx/>
            </a:pPr>
            <a:r>
              <a:rPr lang="en-US" sz="2800" i="0" dirty="0" smtClean="0">
                <a:latin typeface="Calibri" charset="0"/>
                <a:ea typeface="Calibri" charset="0"/>
                <a:cs typeface="Calibri" charset="0"/>
              </a:rPr>
              <a:t>Summary of performance changes since previous assessment</a:t>
            </a:r>
          </a:p>
          <a:p>
            <a:pPr>
              <a:buClrTx/>
            </a:pPr>
            <a:r>
              <a:rPr lang="en-US" sz="2800" i="0" dirty="0" smtClean="0">
                <a:latin typeface="Calibri" charset="0"/>
                <a:ea typeface="Calibri" charset="0"/>
                <a:cs typeface="Calibri" charset="0"/>
              </a:rPr>
              <a:t>Overview of ongoing or planned reforms</a:t>
            </a:r>
          </a:p>
          <a:p>
            <a:pPr>
              <a:buClrTx/>
            </a:pPr>
            <a:r>
              <a:rPr lang="en-US" sz="2800" i="0" dirty="0" smtClean="0">
                <a:latin typeface="Calibri" charset="0"/>
                <a:ea typeface="Calibri" charset="0"/>
                <a:cs typeface="Calibri" charset="0"/>
              </a:rPr>
              <a:t>Table of scores, indicating direction of any changes assessment</a:t>
            </a:r>
            <a:endParaRPr lang="en-US" sz="2800" i="0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D288C-2A83-47C5-A241-A22CCD461939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834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algn="ctr"/>
            <a:r>
              <a:rPr lang="en-US" sz="3200" dirty="0" smtClean="0">
                <a:solidFill>
                  <a:srgbClr val="C00000"/>
                </a:solidFill>
              </a:rPr>
              <a:t>Executive Summary: the Story Line</a:t>
            </a:r>
            <a:endParaRPr lang="en-US" sz="32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3705275"/>
          </a:xfrm>
        </p:spPr>
        <p:txBody>
          <a:bodyPr/>
          <a:lstStyle/>
          <a:p>
            <a:pPr>
              <a:buClrTx/>
            </a:pPr>
            <a:r>
              <a:rPr lang="en-US" sz="2800" b="0" i="0" dirty="0" smtClean="0">
                <a:latin typeface="Calibri" charset="0"/>
                <a:ea typeface="Calibri" charset="0"/>
                <a:cs typeface="Calibri" charset="0"/>
              </a:rPr>
              <a:t>What is the story line, the number one message?</a:t>
            </a:r>
          </a:p>
          <a:p>
            <a:pPr>
              <a:buClrTx/>
            </a:pPr>
            <a:r>
              <a:rPr lang="en-US" sz="2800" b="0" i="0" dirty="0" smtClean="0">
                <a:latin typeface="Calibri" charset="0"/>
                <a:ea typeface="Calibri" charset="0"/>
                <a:cs typeface="Calibri" charset="0"/>
              </a:rPr>
              <a:t>Make sure the story gets top billing – it may be all that readers remember!</a:t>
            </a:r>
          </a:p>
          <a:p>
            <a:pPr>
              <a:buClrTx/>
            </a:pPr>
            <a:r>
              <a:rPr lang="en-US" sz="2800" b="0" i="0" dirty="0" smtClean="0">
                <a:latin typeface="Calibri" charset="0"/>
                <a:ea typeface="Calibri" charset="0"/>
                <a:cs typeface="Calibri" charset="0"/>
              </a:rPr>
              <a:t>It is also the likely starting point for discussion of PFM reform priorities</a:t>
            </a:r>
            <a:endParaRPr lang="en-US" sz="2800" b="0" i="0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CC54B-2559-4023-A251-E329659F0BD6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576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339850"/>
            <a:ext cx="9144000" cy="1009030"/>
          </a:xfrm>
        </p:spPr>
        <p:txBody>
          <a:bodyPr/>
          <a:lstStyle/>
          <a:p>
            <a:pPr algn="ctr"/>
            <a:r>
              <a:rPr lang="en-US" sz="3200" dirty="0" smtClean="0">
                <a:solidFill>
                  <a:srgbClr val="C00000"/>
                </a:solidFill>
              </a:rPr>
              <a:t>4. Conclusions from the </a:t>
            </a:r>
            <a:br>
              <a:rPr lang="en-US" sz="3200" dirty="0" smtClean="0">
                <a:solidFill>
                  <a:srgbClr val="C00000"/>
                </a:solidFill>
              </a:rPr>
            </a:br>
            <a:r>
              <a:rPr lang="en-US" sz="3200" dirty="0" smtClean="0">
                <a:solidFill>
                  <a:srgbClr val="C00000"/>
                </a:solidFill>
              </a:rPr>
              <a:t>analysis </a:t>
            </a:r>
            <a:r>
              <a:rPr lang="en-US" sz="3200" dirty="0">
                <a:solidFill>
                  <a:srgbClr val="C00000"/>
                </a:solidFill>
              </a:rPr>
              <a:t>of PFM system </a:t>
            </a:r>
            <a:r>
              <a:rPr lang="en-US" sz="3200" dirty="0"/>
              <a:t/>
            </a:r>
            <a:br>
              <a:rPr lang="en-US" sz="3200" dirty="0"/>
            </a:br>
            <a:endParaRPr lang="en-US" sz="3200" i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2564904"/>
            <a:ext cx="8856984" cy="3680321"/>
          </a:xfrm>
        </p:spPr>
        <p:txBody>
          <a:bodyPr/>
          <a:lstStyle/>
          <a:p>
            <a:pPr marL="0" indent="0">
              <a:buNone/>
            </a:pPr>
            <a:r>
              <a:rPr lang="en-US" sz="2800" i="0" dirty="0" smtClean="0">
                <a:latin typeface="Calibri" charset="0"/>
                <a:ea typeface="Calibri" charset="0"/>
                <a:cs typeface="Calibri" charset="0"/>
              </a:rPr>
              <a:t>4.1:	Integrated </a:t>
            </a:r>
            <a:r>
              <a:rPr lang="en-US" sz="2800" i="0" dirty="0">
                <a:latin typeface="Calibri" charset="0"/>
                <a:ea typeface="Calibri" charset="0"/>
                <a:cs typeface="Calibri" charset="0"/>
              </a:rPr>
              <a:t>assessment </a:t>
            </a:r>
            <a:r>
              <a:rPr lang="en-US" sz="2800" i="0" dirty="0" smtClean="0">
                <a:latin typeface="Calibri" charset="0"/>
                <a:ea typeface="Calibri" charset="0"/>
                <a:cs typeface="Calibri" charset="0"/>
              </a:rPr>
              <a:t>of PFM performance</a:t>
            </a:r>
            <a:endParaRPr lang="en-US" sz="2800" b="0" dirty="0">
              <a:latin typeface="Calibri" charset="0"/>
              <a:ea typeface="Calibri" charset="0"/>
              <a:cs typeface="Calibri" charset="0"/>
            </a:endParaRPr>
          </a:p>
          <a:p>
            <a:pPr marL="0" indent="0">
              <a:buNone/>
            </a:pPr>
            <a:r>
              <a:rPr lang="en-US" sz="2800" i="0" dirty="0" smtClean="0">
                <a:latin typeface="Calibri" charset="0"/>
                <a:ea typeface="Calibri" charset="0"/>
                <a:cs typeface="Calibri" charset="0"/>
              </a:rPr>
              <a:t>4.2:	Effectiveness </a:t>
            </a:r>
            <a:r>
              <a:rPr lang="en-US" sz="2800" i="0" dirty="0">
                <a:latin typeface="Calibri" charset="0"/>
                <a:ea typeface="Calibri" charset="0"/>
                <a:cs typeface="Calibri" charset="0"/>
              </a:rPr>
              <a:t>of internal control </a:t>
            </a:r>
            <a:r>
              <a:rPr lang="en-US" sz="2800" i="0" dirty="0" smtClean="0">
                <a:latin typeface="Calibri" charset="0"/>
                <a:ea typeface="Calibri" charset="0"/>
                <a:cs typeface="Calibri" charset="0"/>
              </a:rPr>
              <a:t>framework </a:t>
            </a:r>
            <a:r>
              <a:rPr lang="en-US" sz="2800" dirty="0" smtClean="0">
                <a:latin typeface="Calibri" charset="0"/>
                <a:ea typeface="Calibri" charset="0"/>
                <a:cs typeface="Calibri" charset="0"/>
              </a:rPr>
              <a:t>(Annex 2)</a:t>
            </a:r>
            <a:endParaRPr lang="en-US" sz="2800" dirty="0">
              <a:latin typeface="Calibri" charset="0"/>
              <a:ea typeface="Calibri" charset="0"/>
              <a:cs typeface="Calibri" charset="0"/>
            </a:endParaRPr>
          </a:p>
          <a:p>
            <a:pPr marL="0" indent="0">
              <a:buNone/>
            </a:pPr>
            <a:r>
              <a:rPr lang="en-US" sz="2800" i="0" dirty="0" smtClean="0">
                <a:latin typeface="Calibri" charset="0"/>
                <a:ea typeface="Calibri" charset="0"/>
                <a:cs typeface="Calibri" charset="0"/>
              </a:rPr>
              <a:t>4.3: </a:t>
            </a:r>
            <a:r>
              <a:rPr lang="en-US" sz="2800" i="0" dirty="0">
                <a:latin typeface="Calibri" charset="0"/>
                <a:ea typeface="Calibri" charset="0"/>
                <a:cs typeface="Calibri" charset="0"/>
              </a:rPr>
              <a:t>	</a:t>
            </a:r>
            <a:r>
              <a:rPr lang="en-US" sz="2800" i="0" dirty="0" smtClean="0">
                <a:latin typeface="Calibri" charset="0"/>
                <a:ea typeface="Calibri" charset="0"/>
                <a:cs typeface="Calibri" charset="0"/>
              </a:rPr>
              <a:t>PFM strength/weaknesses</a:t>
            </a:r>
          </a:p>
          <a:p>
            <a:pPr marL="0" indent="0">
              <a:buNone/>
            </a:pPr>
            <a:r>
              <a:rPr lang="en-US" sz="2800" i="0" dirty="0" smtClean="0">
                <a:latin typeface="Calibri" charset="0"/>
                <a:ea typeface="Calibri" charset="0"/>
                <a:cs typeface="Calibri" charset="0"/>
              </a:rPr>
              <a:t>4.4: 	Performance </a:t>
            </a:r>
            <a:r>
              <a:rPr lang="en-US" sz="2800" i="0" dirty="0">
                <a:latin typeface="Calibri" charset="0"/>
                <a:ea typeface="Calibri" charset="0"/>
                <a:cs typeface="Calibri" charset="0"/>
              </a:rPr>
              <a:t>changes since previous </a:t>
            </a:r>
            <a:r>
              <a:rPr lang="en-US" sz="2800" i="0" dirty="0" smtClean="0">
                <a:latin typeface="Calibri" charset="0"/>
                <a:ea typeface="Calibri" charset="0"/>
                <a:cs typeface="Calibri" charset="0"/>
              </a:rPr>
              <a:t>assessment </a:t>
            </a:r>
            <a:endParaRPr lang="en-US" sz="2800" b="0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D288C-2A83-47C5-A241-A22CCD461939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520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340767"/>
            <a:ext cx="9144000" cy="523949"/>
          </a:xfrm>
        </p:spPr>
        <p:txBody>
          <a:bodyPr>
            <a:noAutofit/>
          </a:bodyPr>
          <a:lstStyle/>
          <a:p>
            <a:pPr algn="ctr"/>
            <a:r>
              <a:rPr lang="en-US" sz="3200" dirty="0" smtClean="0">
                <a:solidFill>
                  <a:srgbClr val="C00000"/>
                </a:solidFill>
              </a:rPr>
              <a:t>4.1</a:t>
            </a:r>
            <a:r>
              <a:rPr lang="en-US" sz="3200" dirty="0" smtClean="0">
                <a:ea typeface="Calibri" charset="0"/>
                <a:cs typeface="Calibri" charset="0"/>
              </a:rPr>
              <a:t> </a:t>
            </a:r>
            <a:r>
              <a:rPr lang="en-US" sz="3200" dirty="0">
                <a:solidFill>
                  <a:srgbClr val="C00000"/>
                </a:solidFill>
              </a:rPr>
              <a:t>Integrated assessment </a:t>
            </a:r>
            <a:r>
              <a:rPr lang="en-US" sz="3200" dirty="0" smtClean="0">
                <a:solidFill>
                  <a:srgbClr val="C00000"/>
                </a:solidFill>
              </a:rPr>
              <a:t>of PFM performance (across 7 pillars)</a:t>
            </a:r>
            <a:endParaRPr lang="en-US" sz="32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492896"/>
            <a:ext cx="9144000" cy="4176464"/>
          </a:xfrm>
        </p:spPr>
        <p:txBody>
          <a:bodyPr>
            <a:noAutofit/>
          </a:bodyPr>
          <a:lstStyle/>
          <a:p>
            <a:pPr>
              <a:buClrTx/>
            </a:pPr>
            <a:r>
              <a:rPr lang="en-US" sz="2800" b="0" i="0" dirty="0" smtClean="0">
                <a:latin typeface="Calibri" charset="0"/>
                <a:ea typeface="Calibri" charset="0"/>
                <a:cs typeface="Calibri" charset="0"/>
              </a:rPr>
              <a:t>Credibility of fiscal strategy &amp; budget performance (</a:t>
            </a:r>
            <a:r>
              <a:rPr lang="en-US" sz="2800" b="0" i="0" dirty="0" smtClean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PI-1:3</a:t>
            </a:r>
            <a:r>
              <a:rPr lang="en-US" sz="2800" b="0" i="0" dirty="0" smtClean="0">
                <a:latin typeface="Calibri" charset="0"/>
                <a:ea typeface="Calibri" charset="0"/>
                <a:cs typeface="Calibri" charset="0"/>
              </a:rPr>
              <a:t>)</a:t>
            </a:r>
          </a:p>
          <a:p>
            <a:pPr>
              <a:buClrTx/>
            </a:pPr>
            <a:r>
              <a:rPr lang="en-US" sz="2800" b="0" i="0" dirty="0" smtClean="0">
                <a:latin typeface="Calibri" charset="0"/>
                <a:ea typeface="Calibri" charset="0"/>
                <a:cs typeface="Calibri" charset="0"/>
              </a:rPr>
              <a:t>Comprehensiveness &amp; Transparency (</a:t>
            </a:r>
            <a:r>
              <a:rPr lang="en-US" sz="2800" b="0" i="0" dirty="0" smtClean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PI-4 to </a:t>
            </a:r>
            <a:r>
              <a:rPr lang="en-US" sz="2800" i="0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9</a:t>
            </a:r>
            <a:r>
              <a:rPr lang="en-US" sz="2800" b="0" i="0" dirty="0" smtClean="0">
                <a:latin typeface="Calibri" charset="0"/>
                <a:ea typeface="Calibri" charset="0"/>
                <a:cs typeface="Calibri" charset="0"/>
              </a:rPr>
              <a:t>)</a:t>
            </a:r>
          </a:p>
          <a:p>
            <a:pPr>
              <a:buClrTx/>
            </a:pPr>
            <a:r>
              <a:rPr lang="en-US" sz="2800" b="0" i="0" dirty="0" smtClean="0">
                <a:latin typeface="Calibri" charset="0"/>
                <a:ea typeface="Calibri" charset="0"/>
                <a:cs typeface="Calibri" charset="0"/>
              </a:rPr>
              <a:t>Asset &amp; Liability Management (</a:t>
            </a:r>
            <a:r>
              <a:rPr lang="en-US" sz="2800" b="0" i="0" dirty="0" smtClean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PI-10 to 13</a:t>
            </a:r>
            <a:r>
              <a:rPr lang="en-US" sz="2800" b="0" i="0" dirty="0" smtClean="0">
                <a:latin typeface="Calibri" charset="0"/>
                <a:ea typeface="Calibri" charset="0"/>
                <a:cs typeface="Calibri" charset="0"/>
              </a:rPr>
              <a:t>)</a:t>
            </a:r>
          </a:p>
          <a:p>
            <a:pPr>
              <a:buClrTx/>
            </a:pPr>
            <a:r>
              <a:rPr lang="en-US" sz="2800" b="0" i="0" dirty="0" smtClean="0">
                <a:latin typeface="Calibri" charset="0"/>
                <a:ea typeface="Calibri" charset="0"/>
                <a:cs typeface="Calibri" charset="0"/>
              </a:rPr>
              <a:t>Policy-based planning &amp; budgeting (</a:t>
            </a:r>
            <a:r>
              <a:rPr lang="en-US" sz="2800" b="0" i="0" dirty="0" smtClean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PI-15 </a:t>
            </a:r>
            <a:r>
              <a:rPr lang="en-US" sz="2800" i="0" dirty="0" smtClean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to</a:t>
            </a:r>
            <a:r>
              <a:rPr lang="en-US" sz="2800" b="0" i="0" dirty="0" smtClean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 18</a:t>
            </a:r>
            <a:r>
              <a:rPr lang="en-US" sz="2800" b="0" i="0" dirty="0" smtClean="0">
                <a:latin typeface="Calibri" charset="0"/>
                <a:ea typeface="Calibri" charset="0"/>
                <a:cs typeface="Calibri" charset="0"/>
              </a:rPr>
              <a:t>)</a:t>
            </a:r>
          </a:p>
          <a:p>
            <a:pPr>
              <a:buClrTx/>
            </a:pPr>
            <a:r>
              <a:rPr lang="en-US" sz="2800" b="0" i="0" dirty="0" smtClean="0">
                <a:latin typeface="Calibri" charset="0"/>
                <a:ea typeface="Calibri" charset="0"/>
                <a:cs typeface="Calibri" charset="0"/>
              </a:rPr>
              <a:t>Predictability &amp; control in budget execution (</a:t>
            </a:r>
            <a:r>
              <a:rPr lang="en-US" sz="2800" b="0" i="0" dirty="0" smtClean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PI-19 to 25</a:t>
            </a:r>
            <a:r>
              <a:rPr lang="en-US" sz="2800" b="0" i="0" dirty="0" smtClean="0">
                <a:latin typeface="Calibri" charset="0"/>
                <a:ea typeface="Calibri" charset="0"/>
                <a:cs typeface="Calibri" charset="0"/>
              </a:rPr>
              <a:t>)</a:t>
            </a:r>
          </a:p>
          <a:p>
            <a:pPr>
              <a:buClrTx/>
            </a:pPr>
            <a:r>
              <a:rPr lang="en-US" sz="2800" b="0" i="0" dirty="0" smtClean="0">
                <a:latin typeface="Calibri" charset="0"/>
                <a:ea typeface="Calibri" charset="0"/>
                <a:cs typeface="Calibri" charset="0"/>
              </a:rPr>
              <a:t>Accounting &amp; reporting (</a:t>
            </a:r>
            <a:r>
              <a:rPr lang="en-US" sz="2800" b="0" i="0" dirty="0" smtClean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PI-26 to 28</a:t>
            </a:r>
            <a:r>
              <a:rPr lang="en-US" sz="2800" b="0" i="0" dirty="0" smtClean="0">
                <a:latin typeface="Calibri" charset="0"/>
                <a:ea typeface="Calibri" charset="0"/>
                <a:cs typeface="Calibri" charset="0"/>
              </a:rPr>
              <a:t>)</a:t>
            </a:r>
          </a:p>
          <a:p>
            <a:pPr>
              <a:buClrTx/>
            </a:pPr>
            <a:r>
              <a:rPr lang="en-US" sz="2800" b="0" i="0" dirty="0" smtClean="0">
                <a:latin typeface="Calibri" charset="0"/>
                <a:ea typeface="Calibri" charset="0"/>
                <a:cs typeface="Calibri" charset="0"/>
              </a:rPr>
              <a:t>External scrutiny &amp; audit (</a:t>
            </a:r>
            <a:r>
              <a:rPr lang="en-US" sz="2800" b="0" i="0" dirty="0" smtClean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PI-29 &amp; </a:t>
            </a:r>
            <a:r>
              <a:rPr lang="en-US" sz="2800" i="0" dirty="0" smtClean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30</a:t>
            </a:r>
            <a:r>
              <a:rPr lang="en-US" sz="2800" b="0" i="0" dirty="0" smtClean="0">
                <a:latin typeface="Calibri" charset="0"/>
                <a:ea typeface="Calibri" charset="0"/>
                <a:cs typeface="Calibri" charset="0"/>
              </a:rPr>
              <a:t>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CC54B-2559-4023-A251-E329659F0BD6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7569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288" y="1339851"/>
            <a:ext cx="8229600" cy="474504"/>
          </a:xfrm>
        </p:spPr>
        <p:txBody>
          <a:bodyPr/>
          <a:lstStyle/>
          <a:p>
            <a:pPr marL="0" algn="ctr"/>
            <a:r>
              <a:rPr lang="en-US" sz="3200" dirty="0" smtClean="0">
                <a:solidFill>
                  <a:srgbClr val="C00000"/>
                </a:solidFill>
              </a:rPr>
              <a:t>I</a:t>
            </a:r>
            <a:r>
              <a:rPr lang="en-US" sz="3200" dirty="0">
                <a:solidFill>
                  <a:srgbClr val="C00000"/>
                </a:solidFill>
              </a:rPr>
              <a:t>. Budget reliability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28461311"/>
              </p:ext>
            </p:extLst>
          </p:nvPr>
        </p:nvGraphicFramePr>
        <p:xfrm>
          <a:off x="320954" y="1988841"/>
          <a:ext cx="8576399" cy="3519229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388449"/>
                <a:gridCol w="5187950"/>
              </a:tblGrid>
              <a:tr h="487719">
                <a:tc>
                  <a:txBody>
                    <a:bodyPr/>
                    <a:lstStyle/>
                    <a:p>
                      <a:r>
                        <a:rPr lang="en-US" sz="2100" dirty="0" smtClean="0"/>
                        <a:t>Indicator</a:t>
                      </a:r>
                      <a:endParaRPr lang="en-US" sz="21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2100" dirty="0" smtClean="0"/>
                        <a:t>Main Improvements</a:t>
                      </a:r>
                      <a:endParaRPr lang="en-US" sz="2100" dirty="0"/>
                    </a:p>
                  </a:txBody>
                  <a:tcPr marL="68580" marR="68580" marT="34290" marB="34290"/>
                </a:tc>
              </a:tr>
              <a:tr h="851118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1. Aggregate expenditure outturn</a:t>
                      </a:r>
                      <a:endParaRPr lang="en-US" sz="2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500" i="1" u="none" dirty="0" smtClean="0"/>
                        <a:t>Expands scope</a:t>
                      </a:r>
                      <a:r>
                        <a:rPr lang="en-US" sz="1500" u="none" dirty="0" smtClean="0"/>
                        <a:t> to include external project expenditure</a:t>
                      </a:r>
                      <a:endParaRPr lang="en-US" sz="1500" dirty="0"/>
                    </a:p>
                  </a:txBody>
                  <a:tcPr marL="68580" marR="68580" marT="34290" marB="34290"/>
                </a:tc>
              </a:tr>
              <a:tr h="1233643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2. Expenditure composition outturn</a:t>
                      </a:r>
                      <a:endParaRPr lang="en-US" sz="2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500" i="1" dirty="0" smtClean="0"/>
                        <a:t>Expands scope</a:t>
                      </a:r>
                      <a:r>
                        <a:rPr lang="en-US" sz="1500" dirty="0" smtClean="0"/>
                        <a:t> to</a:t>
                      </a:r>
                      <a:r>
                        <a:rPr lang="en-US" sz="1500" baseline="0" dirty="0" smtClean="0"/>
                        <a:t> include external project expenditure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500" b="1" i="1" u="sng" baseline="0" dirty="0" smtClean="0"/>
                        <a:t>New:</a:t>
                      </a:r>
                      <a:r>
                        <a:rPr lang="en-US" sz="1500" baseline="0" dirty="0" smtClean="0"/>
                        <a:t> budget deviations by economic classification</a:t>
                      </a:r>
                      <a:endParaRPr lang="en-US" sz="1500" dirty="0"/>
                    </a:p>
                  </a:txBody>
                  <a:tcPr marL="68580" marR="68580" marT="34290" marB="34290"/>
                </a:tc>
              </a:tr>
              <a:tr h="946749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3. Revenue outturn</a:t>
                      </a:r>
                      <a:endParaRPr lang="en-US" sz="2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500" i="1" dirty="0" smtClean="0"/>
                        <a:t>Expands scope</a:t>
                      </a:r>
                      <a:r>
                        <a:rPr lang="en-US" sz="1500" dirty="0" smtClean="0"/>
                        <a:t> to include revenue from</a:t>
                      </a:r>
                      <a:r>
                        <a:rPr lang="en-US" sz="1500" baseline="0" dirty="0" smtClean="0"/>
                        <a:t> external sources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500" b="1" i="1" u="sng" baseline="0" dirty="0" smtClean="0"/>
                        <a:t>New:</a:t>
                      </a:r>
                      <a:r>
                        <a:rPr lang="en-US" sz="1500" baseline="0" dirty="0" smtClean="0"/>
                        <a:t> composition of revenue outturn</a:t>
                      </a:r>
                      <a:endParaRPr lang="en-US" sz="1500" dirty="0"/>
                    </a:p>
                  </a:txBody>
                  <a:tcPr marL="68580" marR="68580" marT="34290" marB="34290"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D288C-2A83-47C5-A241-A22CCD461939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52917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288" y="1339851"/>
            <a:ext cx="8229600" cy="216941"/>
          </a:xfrm>
        </p:spPr>
        <p:txBody>
          <a:bodyPr/>
          <a:lstStyle/>
          <a:p>
            <a:pPr marL="0" algn="ctr"/>
            <a:r>
              <a:rPr lang="en-US" sz="3200" dirty="0" smtClean="0">
                <a:solidFill>
                  <a:srgbClr val="C00000"/>
                </a:solidFill>
              </a:rPr>
              <a:t>II</a:t>
            </a:r>
            <a:r>
              <a:rPr lang="en-US" sz="3200" dirty="0">
                <a:solidFill>
                  <a:srgbClr val="C00000"/>
                </a:solidFill>
              </a:rPr>
              <a:t>. Transparency of public finances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37670107"/>
              </p:ext>
            </p:extLst>
          </p:nvPr>
        </p:nvGraphicFramePr>
        <p:xfrm>
          <a:off x="179613" y="1844825"/>
          <a:ext cx="8862119" cy="4770523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4262375"/>
                <a:gridCol w="4599744"/>
              </a:tblGrid>
              <a:tr h="390726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Indicator</a:t>
                      </a:r>
                      <a:endParaRPr lang="en-US" sz="18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Main Improvements</a:t>
                      </a:r>
                      <a:endParaRPr lang="en-US" sz="1800" dirty="0"/>
                    </a:p>
                  </a:txBody>
                  <a:tcPr marL="68580" marR="68580" marT="34290" marB="34290"/>
                </a:tc>
              </a:tr>
              <a:tr h="425457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4. Classification of the budget</a:t>
                      </a:r>
                      <a:r>
                        <a:rPr lang="en-US" sz="2000" baseline="0" dirty="0" smtClean="0"/>
                        <a:t> </a:t>
                      </a:r>
                      <a:endParaRPr lang="en-US" sz="2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i="1" dirty="0" smtClean="0"/>
                        <a:t>Specifies</a:t>
                      </a:r>
                      <a:r>
                        <a:rPr lang="en-US" sz="1400" i="1" baseline="0" dirty="0" smtClean="0"/>
                        <a:t> </a:t>
                      </a:r>
                      <a:r>
                        <a:rPr lang="en-US" sz="1400" baseline="0" dirty="0" smtClean="0"/>
                        <a:t>GFS details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</a:tr>
              <a:tr h="80750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5. Budget documentation</a:t>
                      </a:r>
                      <a:endParaRPr lang="en-US" sz="2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b="0" i="1" u="none" dirty="0" smtClean="0"/>
                        <a:t>Expands</a:t>
                      </a:r>
                      <a:r>
                        <a:rPr lang="en-US" sz="1400" b="0" i="0" u="none" dirty="0" smtClean="0"/>
                        <a:t> list </a:t>
                      </a:r>
                      <a:r>
                        <a:rPr lang="en-US" sz="1400" dirty="0" smtClean="0"/>
                        <a:t>of documents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i="1" dirty="0" smtClean="0"/>
                        <a:t>Separates</a:t>
                      </a:r>
                      <a:r>
                        <a:rPr lang="en-US" sz="1400" dirty="0" smtClean="0"/>
                        <a:t> ‘basic’ and ‘additional’ requirements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</a:tr>
              <a:tr h="680572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6. CG operations outside financial reports</a:t>
                      </a:r>
                      <a:endParaRPr lang="en-US" sz="2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b="1" i="1" u="sng" dirty="0" smtClean="0"/>
                        <a:t>New: </a:t>
                      </a:r>
                      <a:r>
                        <a:rPr lang="en-US" sz="1400" b="0" i="0" u="none" dirty="0" smtClean="0"/>
                        <a:t>revenue outside</a:t>
                      </a:r>
                      <a:r>
                        <a:rPr lang="en-US" sz="1400" b="0" i="0" u="none" baseline="0" dirty="0" smtClean="0"/>
                        <a:t> financial reports</a:t>
                      </a:r>
                      <a:endParaRPr lang="en-US" sz="1400" b="0" i="0" u="none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b="1" i="1" u="sng" dirty="0" smtClean="0"/>
                        <a:t>New:</a:t>
                      </a:r>
                      <a:r>
                        <a:rPr lang="en-US" sz="1400" u="sng" dirty="0" smtClean="0"/>
                        <a:t> </a:t>
                      </a:r>
                      <a:r>
                        <a:rPr lang="en-US" sz="1400" u="none" dirty="0" smtClean="0"/>
                        <a:t> Table on </a:t>
                      </a:r>
                      <a:r>
                        <a:rPr lang="en-US" sz="1400" u="none" baseline="0" dirty="0" smtClean="0"/>
                        <a:t>expenditure and financing details</a:t>
                      </a:r>
                      <a:endParaRPr lang="en-US" sz="1400" u="sng" dirty="0"/>
                    </a:p>
                  </a:txBody>
                  <a:tcPr marL="68580" marR="68580" marT="34290" marB="34290"/>
                </a:tc>
              </a:tr>
              <a:tr h="475968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7. Transfers to SNGs</a:t>
                      </a:r>
                      <a:endParaRPr lang="en-US" sz="2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u="sng" dirty="0" smtClean="0"/>
                        <a:t>Removed</a:t>
                      </a:r>
                      <a:r>
                        <a:rPr lang="en-US" sz="1400" baseline="0" dirty="0" smtClean="0"/>
                        <a:t> SNG financial reports (covered in 10.2)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</a:tr>
              <a:tr h="1060788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8. Performance information for service</a:t>
                      </a:r>
                      <a:r>
                        <a:rPr lang="en-US" sz="2000" baseline="0" dirty="0" smtClean="0"/>
                        <a:t> delivery</a:t>
                      </a:r>
                      <a:endParaRPr lang="en-US" sz="2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b="1" i="1" u="sng" dirty="0" smtClean="0"/>
                        <a:t>3 New:</a:t>
                      </a:r>
                      <a:r>
                        <a:rPr lang="en-US" sz="1400" b="1" i="1" u="sng" baseline="0" dirty="0" smtClean="0"/>
                        <a:t> </a:t>
                      </a:r>
                      <a:r>
                        <a:rPr lang="en-US" sz="1400" baseline="0" dirty="0" smtClean="0"/>
                        <a:t> performance and evaluation dimensions</a:t>
                      </a:r>
                    </a:p>
                    <a:p>
                      <a:pPr marL="457200" lvl="1" indent="0">
                        <a:buFont typeface="+mj-lt"/>
                        <a:buNone/>
                      </a:pPr>
                      <a:r>
                        <a:rPr lang="en-US" sz="1400" baseline="0" dirty="0" smtClean="0"/>
                        <a:t>1. Performance plans for service delivery</a:t>
                      </a:r>
                    </a:p>
                    <a:p>
                      <a:pPr marL="457200" lvl="1" indent="0">
                        <a:buFont typeface="+mj-lt"/>
                        <a:buNone/>
                      </a:pPr>
                      <a:r>
                        <a:rPr lang="en-US" sz="1400" baseline="0" dirty="0" smtClean="0"/>
                        <a:t>2. Performance achieved by services</a:t>
                      </a:r>
                    </a:p>
                    <a:p>
                      <a:pPr marL="457200" lvl="1" indent="0">
                        <a:buFont typeface="+mj-lt"/>
                        <a:buNone/>
                      </a:pPr>
                      <a:r>
                        <a:rPr lang="en-US" sz="1400" baseline="0" dirty="0" smtClean="0"/>
                        <a:t>4. Performance evaluations 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</a:tr>
              <a:tr h="80750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9. Public access to fiscal information</a:t>
                      </a:r>
                      <a:endParaRPr lang="en-US" sz="2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i="1" dirty="0" smtClean="0"/>
                        <a:t>Expands</a:t>
                      </a:r>
                      <a:r>
                        <a:rPr lang="en-US" sz="1400" dirty="0" smtClean="0"/>
                        <a:t> list of documents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i="1" dirty="0" smtClean="0"/>
                        <a:t>Separates</a:t>
                      </a:r>
                      <a:r>
                        <a:rPr lang="en-US" sz="1400" dirty="0" smtClean="0"/>
                        <a:t> ‘basic’ and ‘additional’ requirements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D288C-2A83-47C5-A241-A22CCD461939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9787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de_Master">
  <a:themeElements>
    <a:clrScheme name="Slide_Master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lide_Master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3175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rgbClr val="0F5494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3175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rgbClr val="0F5494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Slide_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9929</TotalTime>
  <Words>1533</Words>
  <Application>Microsoft Macintosh PowerPoint</Application>
  <PresentationFormat>On-screen Show (4:3)</PresentationFormat>
  <Paragraphs>253</Paragraphs>
  <Slides>27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3" baseType="lpstr">
      <vt:lpstr>Calibri</vt:lpstr>
      <vt:lpstr>Calibri (headings)</vt:lpstr>
      <vt:lpstr>Verdana</vt:lpstr>
      <vt:lpstr>Verdana Bold Italic</vt:lpstr>
      <vt:lpstr>Arial</vt:lpstr>
      <vt:lpstr>Slide_Master</vt:lpstr>
      <vt:lpstr>PEFA FRAMEWORK FOR ASSESSING PUBLIC FINANCIAL MANAGEMENT </vt:lpstr>
      <vt:lpstr>The PFM Performance Report </vt:lpstr>
      <vt:lpstr>PowerPoint Presentation</vt:lpstr>
      <vt:lpstr>Executive Summary</vt:lpstr>
      <vt:lpstr>Executive Summary: the Story Line</vt:lpstr>
      <vt:lpstr>4. Conclusions from the  analysis of PFM system  </vt:lpstr>
      <vt:lpstr>4.1 Integrated assessment of PFM performance (across 7 pillars)</vt:lpstr>
      <vt:lpstr>I. Budget reliability</vt:lpstr>
      <vt:lpstr>II. Transparency of public finances</vt:lpstr>
      <vt:lpstr>III. NEW: Management of assets &amp; liabilities</vt:lpstr>
      <vt:lpstr>IV. Policy-based fiscal strategy &amp; budgeting</vt:lpstr>
      <vt:lpstr> V. Predictability &amp; control in budget execution</vt:lpstr>
      <vt:lpstr>VI. Accounting and reporting</vt:lpstr>
      <vt:lpstr>VII. External scrutiny and audit</vt:lpstr>
      <vt:lpstr>4.2 Effectiveness of  Internal Control Framework</vt:lpstr>
      <vt:lpstr>4.3 PFM Strengths &amp; Weaknesses  </vt:lpstr>
      <vt:lpstr>4.4 Performance changes since previous assessment </vt:lpstr>
      <vt:lpstr>Transitional arrangements - 4.4: Performance changes since previous assessment </vt:lpstr>
      <vt:lpstr>Transitional arrangements – ‘Testing version’ 2015 to PEFA 2016</vt:lpstr>
      <vt:lpstr>5. Government PFM Reform Process</vt:lpstr>
      <vt:lpstr>Annexes</vt:lpstr>
      <vt:lpstr>In Summary….</vt:lpstr>
      <vt:lpstr>Thank you for your attention:  Questions?   </vt:lpstr>
      <vt:lpstr>Group Work Instructions Interpreting a draft Assessment Report </vt:lpstr>
      <vt:lpstr>Group Work Schedule</vt:lpstr>
      <vt:lpstr>Case Study Assignments - : </vt:lpstr>
      <vt:lpstr>Indicator relevance to budgetary outcomes – possible answers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PUBLIC EXPENDITURE AND FINANCIAL ACCOUNTABILITY (PEFA)-PERFORMANCE MEASUREMENT FRAMEWORK </dc:title>
  <dc:creator>Philip Sinnett</dc:creator>
  <cp:keywords>PEFA Workshop -Brussels</cp:keywords>
  <cp:lastModifiedBy>Philip Sinnett</cp:lastModifiedBy>
  <cp:revision>50</cp:revision>
  <cp:lastPrinted>2016-01-18T08:54:25Z</cp:lastPrinted>
  <dcterms:created xsi:type="dcterms:W3CDTF">2015-12-07T07:37:35Z</dcterms:created>
  <dcterms:modified xsi:type="dcterms:W3CDTF">2016-03-05T22:29:31Z</dcterms:modified>
</cp:coreProperties>
</file>