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351" r:id="rId2"/>
    <p:sldId id="355" r:id="rId3"/>
    <p:sldId id="358" r:id="rId4"/>
    <p:sldId id="364" r:id="rId5"/>
    <p:sldId id="258" r:id="rId6"/>
    <p:sldId id="309" r:id="rId7"/>
    <p:sldId id="294" r:id="rId8"/>
    <p:sldId id="307" r:id="rId9"/>
    <p:sldId id="310" r:id="rId10"/>
    <p:sldId id="311" r:id="rId11"/>
    <p:sldId id="312" r:id="rId12"/>
    <p:sldId id="313" r:id="rId13"/>
    <p:sldId id="373" r:id="rId14"/>
    <p:sldId id="359" r:id="rId15"/>
    <p:sldId id="360" r:id="rId16"/>
    <p:sldId id="361" r:id="rId17"/>
    <p:sldId id="362" r:id="rId18"/>
    <p:sldId id="363" r:id="rId19"/>
    <p:sldId id="357" r:id="rId20"/>
    <p:sldId id="320" r:id="rId21"/>
    <p:sldId id="353" r:id="rId22"/>
    <p:sldId id="365" r:id="rId23"/>
    <p:sldId id="323" r:id="rId24"/>
    <p:sldId id="324" r:id="rId25"/>
    <p:sldId id="368" r:id="rId26"/>
    <p:sldId id="369" r:id="rId27"/>
    <p:sldId id="371" r:id="rId28"/>
    <p:sldId id="337" r:id="rId29"/>
    <p:sldId id="374" r:id="rId30"/>
    <p:sldId id="342" r:id="rId31"/>
    <p:sldId id="372" r:id="rId32"/>
    <p:sldId id="271" r:id="rId33"/>
    <p:sldId id="352" r:id="rId34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5494"/>
    <a:srgbClr val="FF94A0"/>
    <a:srgbClr val="FA576C"/>
    <a:srgbClr val="3166CF"/>
    <a:srgbClr val="2D5EC1"/>
    <a:srgbClr val="3E6FD2"/>
    <a:srgbClr val="BDDEFF"/>
    <a:srgbClr val="99CCFF"/>
    <a:srgbClr val="808080"/>
    <a:srgbClr val="FFD6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608"/>
    <p:restoredTop sz="94554"/>
  </p:normalViewPr>
  <p:slideViewPr>
    <p:cSldViewPr>
      <p:cViewPr varScale="1">
        <p:scale>
          <a:sx n="90" d="100"/>
          <a:sy n="90" d="100"/>
        </p:scale>
        <p:origin x="112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3" d="100"/>
        <a:sy n="12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C42531C-F460-BB4D-8841-CDAE780821D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113504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6CAAACC-6A64-5543-961B-5B84F35E3ED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84665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21331D6E-8C02-3447-BC1E-E09A0D924364}" type="slidenum">
              <a:rPr lang="en-GB" altLang="en-US"/>
              <a:pPr>
                <a:spcBef>
                  <a:spcPct val="0"/>
                </a:spcBef>
              </a:pPr>
              <a:t>5</a:t>
            </a:fld>
            <a:endParaRPr lang="en-GB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altLang="en-US" sz="1000" b="1"/>
          </a:p>
        </p:txBody>
      </p:sp>
    </p:spTree>
    <p:extLst>
      <p:ext uri="{BB962C8B-B14F-4D97-AF65-F5344CB8AC3E}">
        <p14:creationId xmlns:p14="http://schemas.microsoft.com/office/powerpoint/2010/main" val="1993708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9201E94E-88D3-B04A-B11A-AD8D6CD6159C}" type="slidenum">
              <a:rPr lang="en-GB" altLang="en-US"/>
              <a:pPr>
                <a:spcBef>
                  <a:spcPct val="0"/>
                </a:spcBef>
              </a:pPr>
              <a:t>16</a:t>
            </a:fld>
            <a:endParaRPr lang="en-GB" alt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2950"/>
            <a:ext cx="4962525" cy="3722688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4714875"/>
            <a:ext cx="5438775" cy="4468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marL="228600" indent="-228600" eaLnBrk="1" hangingPunct="1">
              <a:spcBef>
                <a:spcPct val="4500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30375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E3AC15-E7EE-0D47-A204-EA4AC7113311}" type="slidenum">
              <a:rPr lang="en-GB" smtClean="0"/>
              <a:pPr>
                <a:defRPr/>
              </a:pPr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686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DA8684-D141-4D00-A02A-CF30792E2A6F}" type="slidenum">
              <a:rPr lang="nl-NL" altLang="en-US" smtClean="0"/>
              <a:pPr/>
              <a:t>31</a:t>
            </a:fld>
            <a:endParaRPr lang="nl-NL" altLang="en-US" smtClean="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altLang="en-US" dirty="0" smtClean="0"/>
          </a:p>
        </p:txBody>
      </p:sp>
      <p:sp>
        <p:nvSpPr>
          <p:cNvPr id="47109" name="Tijdelijke aanduiding voor voettekst 1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nl-NL" altLang="en-US" smtClean="0"/>
              <a:t>Public Expenditure Analysis and Management Course Zimbabwe 2014</a:t>
            </a:r>
          </a:p>
        </p:txBody>
      </p:sp>
    </p:spTree>
    <p:extLst>
      <p:ext uri="{BB962C8B-B14F-4D97-AF65-F5344CB8AC3E}">
        <p14:creationId xmlns:p14="http://schemas.microsoft.com/office/powerpoint/2010/main" val="19337108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5A046B4D-6EF7-A04E-A81A-883856F71965}" type="slidenum">
              <a:rPr lang="en-GB" altLang="en-US"/>
              <a:pPr>
                <a:spcBef>
                  <a:spcPct val="0"/>
                </a:spcBef>
              </a:pPr>
              <a:t>32</a:t>
            </a:fld>
            <a:endParaRPr lang="en-GB" alt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marL="223838" indent="-223838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023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B5B5F7-651E-4DDB-99EE-AB6DC8C82571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141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altLang="en-US">
              <a:ea typeface="Arial" charset="0"/>
              <a:cs typeface="Arial" charset="0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79824F97-8F9A-DB43-984C-815CCB7A2FA4}" type="slidenum">
              <a:rPr lang="en-GB" altLang="en-US">
                <a:ea typeface="Arial" charset="0"/>
                <a:cs typeface="Arial" charset="0"/>
              </a:rPr>
              <a:pPr>
                <a:spcBef>
                  <a:spcPct val="0"/>
                </a:spcBef>
              </a:pPr>
              <a:t>7</a:t>
            </a:fld>
            <a:endParaRPr lang="en-GB" altLang="en-US"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5675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25538" y="682625"/>
            <a:ext cx="4648200" cy="3486150"/>
          </a:xfrm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Federation – a union comprising a number of partially self-governing states (or regions or provinces or cantons) united by a central/federal government. These states typically have their own constitutions which can be amended without recourse to the federation.</a:t>
            </a:r>
          </a:p>
          <a:p>
            <a:endParaRPr lang="en-US" dirty="0" smtClean="0"/>
          </a:p>
          <a:p>
            <a:r>
              <a:rPr lang="en-US" dirty="0" smtClean="0"/>
              <a:t>Semi-autonomous states may cover all or only part of a country</a:t>
            </a:r>
          </a:p>
          <a:p>
            <a:r>
              <a:rPr lang="en-US" dirty="0" smtClean="0"/>
              <a:t>Symmetrical federalism – all entities have same status versus Asymmetrical</a:t>
            </a:r>
          </a:p>
          <a:p>
            <a:endParaRPr lang="en-US" dirty="0" smtClean="0"/>
          </a:p>
          <a:p>
            <a:r>
              <a:rPr lang="en-US" dirty="0" smtClean="0"/>
              <a:t>Examples</a:t>
            </a:r>
            <a:r>
              <a:rPr lang="en-US" baseline="0" dirty="0" smtClean="0"/>
              <a:t> of </a:t>
            </a:r>
            <a:r>
              <a:rPr lang="en-US" dirty="0" smtClean="0"/>
              <a:t>Asymmetrical federalism – England, Scotland, Wales and Northern Ireland within the UK.</a:t>
            </a:r>
          </a:p>
          <a:p>
            <a:r>
              <a:rPr lang="en-US" dirty="0" smtClean="0"/>
              <a:t>		Mainland</a:t>
            </a:r>
            <a:r>
              <a:rPr lang="en-US" baseline="0" dirty="0" smtClean="0"/>
              <a:t> (Tanganyika) and Zanzibar within Tanzania</a:t>
            </a:r>
          </a:p>
          <a:p>
            <a:r>
              <a:rPr lang="en-US" baseline="0" dirty="0" smtClean="0"/>
              <a:t>		</a:t>
            </a:r>
          </a:p>
          <a:p>
            <a:r>
              <a:rPr lang="en-US" baseline="0" dirty="0" smtClean="0"/>
              <a:t>Part of country not covered by federal units - DC is not a state within the USA federation</a:t>
            </a:r>
          </a:p>
          <a:p>
            <a:endParaRPr lang="en-US" baseline="0" dirty="0" smtClean="0"/>
          </a:p>
          <a:p>
            <a:r>
              <a:rPr lang="en-US" baseline="0" dirty="0" smtClean="0"/>
              <a:t>Anglophone </a:t>
            </a:r>
            <a:r>
              <a:rPr lang="en-US" baseline="0" dirty="0" err="1" smtClean="0"/>
              <a:t>decentralisation</a:t>
            </a:r>
            <a:r>
              <a:rPr lang="en-US" baseline="0" dirty="0" smtClean="0"/>
              <a:t> – elected local governments mainly accountable to the local electorate</a:t>
            </a:r>
          </a:p>
          <a:p>
            <a:r>
              <a:rPr lang="en-US" baseline="0" dirty="0" smtClean="0"/>
              <a:t>Francophone </a:t>
            </a:r>
            <a:r>
              <a:rPr lang="en-US" baseline="0" dirty="0" err="1" smtClean="0"/>
              <a:t>decentralisation</a:t>
            </a:r>
            <a:r>
              <a:rPr lang="en-US" baseline="0" dirty="0" smtClean="0"/>
              <a:t> – provincial government units governed by officials appointed by central government, mainly accountable to central government – “central government at the local level”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932376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930353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are PEFA assessments at the SN level used for (their purpose) and how does that link to the typical</a:t>
            </a:r>
            <a:r>
              <a:rPr lang="en-US" baseline="0" dirty="0" smtClean="0"/>
              <a:t> central (or national) government assessment?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B5B5F7-651E-4DDB-99EE-AB6DC8C82571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4939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1619"/>
            <a:fld id="{64763718-E6D5-425F-8F65-A68E538E6D52}" type="slidenum">
              <a:rPr lang="en-GB" smtClean="0"/>
              <a:pPr defTabSz="931619"/>
              <a:t>11</a:t>
            </a:fld>
            <a:endParaRPr lang="en-GB" dirty="0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039108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1619"/>
            <a:fld id="{5F36773D-8B4C-46FD-A15E-A2762E513B62}" type="slidenum">
              <a:rPr lang="en-GB" smtClean="0"/>
              <a:pPr defTabSz="931619"/>
              <a:t>12</a:t>
            </a:fld>
            <a:endParaRPr lang="en-GB" dirty="0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78087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CAAACC-6A64-5543-961B-5B84F35E3ED1}" type="slidenum">
              <a:rPr lang="en-GB" altLang="en-US" smtClean="0"/>
              <a:pPr>
                <a:defRPr/>
              </a:pPr>
              <a:t>13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13423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r>
              <a:rPr lang="fr-BE"/>
              <a:t>Title</a:t>
            </a:r>
            <a:endParaRPr lang="en-GB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r>
              <a:rPr lang="fr-BE"/>
              <a:t>Subtitle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137FC17-1232-6249-AD2F-B0666F7B018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2820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2319D1-F1B7-4943-984D-93E0A58D70D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55634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1EF5D-917F-1247-9429-6AF2985D849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2058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6"/>
          <p:cNvSpPr txBox="1">
            <a:spLocks noChangeArrowheads="1"/>
          </p:cNvSpPr>
          <p:nvPr userDrawn="1"/>
        </p:nvSpPr>
        <p:spPr bwMode="auto">
          <a:xfrm>
            <a:off x="347663" y="6256338"/>
            <a:ext cx="1960562" cy="554037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1pPr>
            <a:lvl2pPr marL="742950" indent="-28575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2pPr>
            <a:lvl3pPr marL="11430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3pPr>
            <a:lvl4pPr marL="16002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4pPr>
            <a:lvl5pPr marL="2057400" indent="-228600" eaLnBrk="0" hangingPunct="0">
              <a:defRPr sz="1200">
                <a:solidFill>
                  <a:srgbClr val="0F5494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endParaRPr lang="en-US" altLang="en-US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09600"/>
            <a:ext cx="7467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90600" y="1676400"/>
            <a:ext cx="7467600" cy="4114800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728032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892294-A439-1D42-86AF-5A82DC855F9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54942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1CF9E3-1EB8-0042-9707-A58D9D145E5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78389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2D60A-0F16-0344-BC08-3975A5CB95D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83436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B7DAC5-860B-1C4F-A492-C2BB8187F2A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668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55CF7-741A-5042-84E5-B2441FF6919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76542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EB5E6-4094-3747-A96F-6E46CC353A3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1880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B87B3B-B343-AA4E-9B7D-BF951CD22AA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8803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5F4AE-63E3-4246-86CE-3F5722014E7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270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/>
              <a:t>Second level</a:t>
            </a:r>
            <a:endParaRPr lang="en-GB" altLang="en-US"/>
          </a:p>
          <a:p>
            <a:pPr lvl="1"/>
            <a:r>
              <a:rPr lang="en-GB" altLang="en-US"/>
              <a:t>Third level</a:t>
            </a:r>
          </a:p>
          <a:p>
            <a:pPr lvl="2"/>
            <a:r>
              <a:rPr lang="en-GB" altLang="en-US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2C62D16-0022-4C44-B614-696CE2B3E9E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400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>
            <a:lvl1pPr defTabSz="457200">
              <a:defRPr sz="1200">
                <a:solidFill>
                  <a:srgbClr val="0F5494"/>
                </a:solidFill>
                <a:latin typeface="Verdana" charset="0"/>
              </a:defRPr>
            </a:lvl1pPr>
            <a:lvl2pPr marL="742950" indent="-285750" defTabSz="457200">
              <a:defRPr sz="1200">
                <a:solidFill>
                  <a:srgbClr val="0F5494"/>
                </a:solidFill>
                <a:latin typeface="Verdana" charset="0"/>
              </a:defRPr>
            </a:lvl2pPr>
            <a:lvl3pPr marL="11430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3pPr>
            <a:lvl4pPr marL="16002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4pPr>
            <a:lvl5pPr marL="2057400" indent="-228600" defTabSz="457200">
              <a:defRPr sz="1200">
                <a:solidFill>
                  <a:srgbClr val="0F5494"/>
                </a:solidFill>
                <a:latin typeface="Verdana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charset="0"/>
              </a:defRPr>
            </a:lvl9pPr>
          </a:lstStyle>
          <a:p>
            <a:pPr algn="ctr" eaLnBrk="1" hangingPunct="1"/>
            <a:endParaRPr lang="en-US" altLang="en-US" sz="1800">
              <a:solidFill>
                <a:srgbClr val="FFFFFF"/>
              </a:solidFill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4" r:id="rId12"/>
  </p:sldLayoutIdLst>
  <p:hf hdr="0" ftr="0" dt="0"/>
  <p:txStyles>
    <p:titleStyle>
      <a:lvl1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8" Type="http://schemas.openxmlformats.org/officeDocument/2006/relationships/image" Target="../media/image11.png"/><Relationship Id="rId9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tadat.org/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3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iamtax.org/IAMTAX/" TargetMode="Externa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4" Type="http://schemas.openxmlformats.org/officeDocument/2006/relationships/notesSlide" Target="../notesSlides/notesSlide12.xml"/><Relationship Id="rId5" Type="http://schemas.openxmlformats.org/officeDocument/2006/relationships/image" Target="../media/image15.png"/><Relationship Id="rId1" Type="http://schemas.openxmlformats.org/officeDocument/2006/relationships/tags" Target="../tags/tag1.xml"/><Relationship Id="rId2" Type="http://schemas.openxmlformats.org/officeDocument/2006/relationships/tags" Target="../tags/tag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1412875"/>
            <a:ext cx="9144000" cy="1943100"/>
          </a:xfrm>
        </p:spPr>
        <p:txBody>
          <a:bodyPr/>
          <a:lstStyle/>
          <a:p>
            <a:pPr indent="0" algn="ctr" eaLnBrk="1" hangingPunct="1"/>
            <a:r>
              <a:rPr lang="fr-BE" altLang="en-US" sz="3600" dirty="0" smtClean="0">
                <a:ea typeface="Arial" charset="0"/>
                <a:cs typeface="Arial" charset="0"/>
              </a:rPr>
              <a:t>PEFA </a:t>
            </a:r>
            <a:r>
              <a:rPr lang="fr-BE" sz="3600" dirty="0"/>
              <a:t>FRAMEWORK FOR ASSESSING PUBLIC FINANCIAL MANAGEMENT</a:t>
            </a:r>
            <a:r>
              <a:rPr lang="fr-BE" sz="3200" dirty="0"/>
              <a:t> </a:t>
            </a:r>
            <a:endParaRPr lang="en-GB" altLang="en-US" sz="3600" dirty="0">
              <a:ea typeface="Arial" charset="0"/>
              <a:cs typeface="Arial" charset="0"/>
            </a:endParaRPr>
          </a:p>
        </p:txBody>
      </p:sp>
      <p:sp>
        <p:nvSpPr>
          <p:cNvPr id="5123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0" y="3860800"/>
            <a:ext cx="9144000" cy="1655763"/>
          </a:xfrm>
        </p:spPr>
        <p:txBody>
          <a:bodyPr/>
          <a:lstStyle/>
          <a:p>
            <a:pPr algn="ctr" eaLnBrk="1" hangingPunct="1"/>
            <a:r>
              <a:rPr lang="en-CA" altLang="en-US" sz="2800" dirty="0" smtClean="0">
                <a:latin typeface="+mj-lt"/>
                <a:ea typeface="Arial" charset="0"/>
                <a:cs typeface="Arial" charset="0"/>
              </a:rPr>
              <a:t>Module </a:t>
            </a:r>
            <a:r>
              <a:rPr lang="en-CA" altLang="en-US" sz="2800" dirty="0">
                <a:latin typeface="+mj-lt"/>
                <a:ea typeface="Arial" charset="0"/>
                <a:cs typeface="Arial" charset="0"/>
              </a:rPr>
              <a:t>7</a:t>
            </a:r>
            <a:r>
              <a:rPr lang="en-CA" altLang="en-US" sz="2800" dirty="0" smtClean="0">
                <a:latin typeface="+mj-lt"/>
                <a:ea typeface="Arial" charset="0"/>
                <a:cs typeface="Arial" charset="0"/>
              </a:rPr>
              <a:t>: </a:t>
            </a:r>
          </a:p>
          <a:p>
            <a:pPr algn="ctr" eaLnBrk="1" hangingPunct="1"/>
            <a:r>
              <a:rPr lang="en-CA" altLang="en-US" sz="2800" dirty="0" smtClean="0">
                <a:latin typeface="+mj-lt"/>
                <a:ea typeface="Arial" charset="0"/>
                <a:cs typeface="Arial" charset="0"/>
              </a:rPr>
              <a:t>Sub-National Governments;</a:t>
            </a:r>
          </a:p>
          <a:p>
            <a:pPr algn="ctr" eaLnBrk="1" hangingPunct="1"/>
            <a:r>
              <a:rPr lang="en-CA" altLang="en-US" sz="2800" dirty="0" smtClean="0">
                <a:ea typeface="Arial" charset="0"/>
                <a:cs typeface="Arial" charset="0"/>
              </a:rPr>
              <a:t>Sector-level analysis;</a:t>
            </a:r>
            <a:endParaRPr lang="en-CA" altLang="en-US" sz="2800" dirty="0" smtClean="0">
              <a:latin typeface="+mj-lt"/>
              <a:ea typeface="Arial" charset="0"/>
              <a:cs typeface="Arial" charset="0"/>
            </a:endParaRPr>
          </a:p>
          <a:p>
            <a:pPr algn="ctr" eaLnBrk="1" hangingPunct="1"/>
            <a:r>
              <a:rPr lang="en-CA" altLang="en-US" sz="2800" dirty="0" smtClean="0">
                <a:latin typeface="+mj-lt"/>
                <a:ea typeface="Arial" charset="0"/>
                <a:cs typeface="Arial" charset="0"/>
              </a:rPr>
              <a:t>Other PFM Diagnostic tools</a:t>
            </a:r>
          </a:p>
        </p:txBody>
      </p:sp>
    </p:spTree>
    <p:extLst>
      <p:ext uri="{BB962C8B-B14F-4D97-AF65-F5344CB8AC3E}">
        <p14:creationId xmlns:p14="http://schemas.microsoft.com/office/powerpoint/2010/main" val="10036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980728"/>
            <a:ext cx="8291512" cy="792088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Purpose of the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20" y="1643050"/>
            <a:ext cx="8643998" cy="5214950"/>
          </a:xfrm>
          <a:ln>
            <a:solidFill>
              <a:schemeClr val="bg1"/>
            </a:solidFill>
          </a:ln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20000"/>
              </a:lnSpc>
              <a:buClrTx/>
              <a:buSzPct val="100000"/>
              <a:buNone/>
            </a:pPr>
            <a:r>
              <a:rPr lang="en-US" sz="9800" i="0" dirty="0" smtClean="0">
                <a:latin typeface="Calibri" charset="0"/>
                <a:ea typeface="Calibri" charset="0"/>
                <a:cs typeface="Calibri" charset="0"/>
              </a:rPr>
              <a:t>Inform PFM reform</a:t>
            </a:r>
            <a:r>
              <a:rPr lang="en-US" sz="9800" i="0" dirty="0" smtClean="0">
                <a:solidFill>
                  <a:srgbClr val="353B55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US" sz="980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&amp; track progress</a:t>
            </a:r>
          </a:p>
          <a:p>
            <a:pPr>
              <a:lnSpc>
                <a:spcPct val="120000"/>
              </a:lnSpc>
              <a:buClrTx/>
              <a:buSzPct val="100000"/>
              <a:buFont typeface="Arial" charset="0"/>
              <a:buChar char="•"/>
            </a:pPr>
            <a:r>
              <a:rPr lang="en-US" sz="8600" b="0" i="0" dirty="0" smtClean="0">
                <a:latin typeface="Calibri" charset="0"/>
                <a:ea typeface="Calibri" charset="0"/>
                <a:cs typeface="Calibri" charset="0"/>
              </a:rPr>
              <a:t>Central government</a:t>
            </a:r>
          </a:p>
          <a:p>
            <a:pPr>
              <a:lnSpc>
                <a:spcPct val="120000"/>
              </a:lnSpc>
              <a:buClrTx/>
              <a:buSzPct val="100000"/>
              <a:buFont typeface="Arial" charset="0"/>
              <a:buChar char="•"/>
            </a:pPr>
            <a:r>
              <a:rPr lang="en-US" sz="8600" b="0" i="0" dirty="0" smtClean="0">
                <a:latin typeface="Calibri" charset="0"/>
                <a:ea typeface="Calibri" charset="0"/>
                <a:cs typeface="Calibri" charset="0"/>
              </a:rPr>
              <a:t>Single (or multiple) sub-national government(s) Region, Province, State, Municipality, District etc </a:t>
            </a:r>
          </a:p>
          <a:p>
            <a:pPr marL="0" indent="0">
              <a:lnSpc>
                <a:spcPct val="120000"/>
              </a:lnSpc>
              <a:buClrTx/>
              <a:buSzPct val="100000"/>
              <a:buNone/>
            </a:pPr>
            <a:endParaRPr lang="en-US" sz="5800" i="0" dirty="0" smtClean="0">
              <a:latin typeface="Calibri" charset="0"/>
              <a:ea typeface="Calibri" charset="0"/>
              <a:cs typeface="Calibri" charset="0"/>
            </a:endParaRPr>
          </a:p>
          <a:p>
            <a:pPr marL="0" indent="0">
              <a:lnSpc>
                <a:spcPct val="120000"/>
              </a:lnSpc>
              <a:buClrTx/>
              <a:buSzPct val="100000"/>
              <a:buNone/>
            </a:pPr>
            <a:r>
              <a:rPr lang="en-US" sz="8600" i="0" dirty="0" smtClean="0">
                <a:latin typeface="Calibri" charset="0"/>
                <a:ea typeface="Calibri" charset="0"/>
                <a:cs typeface="Calibri" charset="0"/>
              </a:rPr>
              <a:t>Satisfy </a:t>
            </a:r>
            <a:r>
              <a:rPr lang="en-US" sz="860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fiduciary requirements (FRA)</a:t>
            </a:r>
          </a:p>
          <a:p>
            <a:pPr>
              <a:lnSpc>
                <a:spcPct val="120000"/>
              </a:lnSpc>
              <a:buClrTx/>
              <a:buSzPct val="100000"/>
              <a:buFont typeface="Arial" charset="0"/>
              <a:buChar char="•"/>
            </a:pPr>
            <a:r>
              <a:rPr lang="en-US" sz="8600" b="0" i="0" dirty="0" smtClean="0">
                <a:latin typeface="Calibri" charset="0"/>
                <a:ea typeface="Calibri" charset="0"/>
                <a:cs typeface="Calibri" charset="0"/>
              </a:rPr>
              <a:t>Limited or no decentralization – Central government</a:t>
            </a:r>
          </a:p>
          <a:p>
            <a:pPr>
              <a:lnSpc>
                <a:spcPct val="120000"/>
              </a:lnSpc>
              <a:buClrTx/>
              <a:buSzPct val="100000"/>
              <a:buFont typeface="Arial" charset="0"/>
              <a:buChar char="•"/>
            </a:pPr>
            <a:r>
              <a:rPr lang="en-US" sz="8600" b="0" i="0" dirty="0" smtClean="0">
                <a:latin typeface="Calibri" charset="0"/>
                <a:ea typeface="Calibri" charset="0"/>
                <a:cs typeface="Calibri" charset="0"/>
              </a:rPr>
              <a:t>Sub-national government receives significant transfers from the center &amp; has significant responsibility for service delivery – Central government </a:t>
            </a:r>
            <a:r>
              <a:rPr lang="en-US" sz="8600" b="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plus</a:t>
            </a:r>
            <a:r>
              <a:rPr lang="en-US" sz="8600" b="0" i="0" dirty="0" smtClean="0">
                <a:latin typeface="Calibri" charset="0"/>
                <a:ea typeface="Calibri" charset="0"/>
                <a:cs typeface="Calibri" charset="0"/>
              </a:rPr>
              <a:t> one or two levels of SN government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892294-A439-1D42-86AF-5A82DC855F92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002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AutoShape 2"/>
          <p:cNvSpPr>
            <a:spLocks noGrp="1" noChangeArrowheads="1"/>
          </p:cNvSpPr>
          <p:nvPr>
            <p:ph type="title"/>
          </p:nvPr>
        </p:nvSpPr>
        <p:spPr>
          <a:xfrm>
            <a:off x="395536" y="1052737"/>
            <a:ext cx="8291513" cy="72008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Adaptation of PEFA Framework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700808"/>
            <a:ext cx="8964488" cy="4968552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80000"/>
              </a:lnSpc>
              <a:spcBef>
                <a:spcPct val="40000"/>
              </a:spcBef>
              <a:buClr>
                <a:srgbClr val="353B55"/>
              </a:buClr>
              <a:buSzPct val="125000"/>
              <a:buNone/>
            </a:pPr>
            <a:r>
              <a:rPr lang="en-US" sz="3200" b="0" i="0" dirty="0" smtClean="0">
                <a:latin typeface="Calibri" pitchFamily="34" charset="0"/>
              </a:rPr>
              <a:t>Two types of SN Assessments</a:t>
            </a:r>
          </a:p>
          <a:p>
            <a:pPr marL="514350" indent="-457200">
              <a:spcBef>
                <a:spcPts val="600"/>
              </a:spcBef>
              <a:buClr>
                <a:srgbClr val="353B55"/>
              </a:buClr>
              <a:buSzPct val="100000"/>
              <a:buFont typeface="Arial" pitchFamily="34" charset="0"/>
              <a:buChar char="•"/>
            </a:pPr>
            <a:r>
              <a:rPr lang="en-US" sz="2800" b="0" i="0" dirty="0" smtClean="0">
                <a:latin typeface="Calibri" pitchFamily="34" charset="0"/>
              </a:rPr>
              <a:t>One SN entity - </a:t>
            </a:r>
            <a:r>
              <a:rPr lang="en-US" sz="2800" b="0" i="0" dirty="0" smtClean="0">
                <a:solidFill>
                  <a:srgbClr val="FF0000"/>
                </a:solidFill>
                <a:latin typeface="Calibri" pitchFamily="34" charset="0"/>
              </a:rPr>
              <a:t>Primary Purpose</a:t>
            </a:r>
            <a:r>
              <a:rPr lang="en-US" sz="2800" b="0" i="0" dirty="0" smtClean="0">
                <a:latin typeface="Calibri" pitchFamily="34" charset="0"/>
              </a:rPr>
              <a:t>: inform entity’s reform formulation &amp; track progress: unrelated to national assessment: </a:t>
            </a:r>
            <a:r>
              <a:rPr lang="en-US" sz="2800" b="0" i="0" dirty="0" smtClean="0">
                <a:solidFill>
                  <a:srgbClr val="FF0000"/>
                </a:solidFill>
                <a:latin typeface="Calibri" pitchFamily="34" charset="0"/>
              </a:rPr>
              <a:t>Resource inputs high</a:t>
            </a:r>
          </a:p>
          <a:p>
            <a:pPr marL="514350" indent="-457200">
              <a:spcBef>
                <a:spcPts val="600"/>
              </a:spcBef>
              <a:buClr>
                <a:srgbClr val="353B55"/>
              </a:buClr>
              <a:buSzPct val="100000"/>
              <a:buFont typeface="Arial" pitchFamily="34" charset="0"/>
              <a:buChar char="•"/>
            </a:pPr>
            <a:r>
              <a:rPr lang="en-US" sz="2800" b="0" i="0" dirty="0" smtClean="0">
                <a:latin typeface="Calibri" pitchFamily="34" charset="0"/>
              </a:rPr>
              <a:t>Sample of entities -  </a:t>
            </a:r>
            <a:r>
              <a:rPr lang="en-US" sz="2800" b="0" i="0" dirty="0" smtClean="0">
                <a:solidFill>
                  <a:srgbClr val="FF0000"/>
                </a:solidFill>
                <a:latin typeface="Calibri" pitchFamily="34" charset="0"/>
              </a:rPr>
              <a:t>Primary Purpose</a:t>
            </a:r>
            <a:r>
              <a:rPr lang="en-US" sz="2800" b="0" i="0" dirty="0" smtClean="0">
                <a:latin typeface="Calibri" pitchFamily="34" charset="0"/>
              </a:rPr>
              <a:t>:  inform national reform formulation &amp; donor fiduciary needs: related to national assessment: Resource inputs are lower for each entity, but </a:t>
            </a:r>
            <a:r>
              <a:rPr lang="en-US" sz="2800" b="0" i="0" dirty="0" smtClean="0">
                <a:solidFill>
                  <a:srgbClr val="FF0000"/>
                </a:solidFill>
                <a:latin typeface="Calibri" pitchFamily="34" charset="0"/>
              </a:rPr>
              <a:t>high in total</a:t>
            </a:r>
          </a:p>
          <a:p>
            <a:pPr marL="0" indent="0">
              <a:lnSpc>
                <a:spcPct val="80000"/>
              </a:lnSpc>
              <a:spcBef>
                <a:spcPct val="40000"/>
              </a:spcBef>
              <a:buClr>
                <a:srgbClr val="353B55"/>
              </a:buClr>
              <a:buSzPct val="125000"/>
              <a:buNone/>
            </a:pPr>
            <a:r>
              <a:rPr lang="en-US" sz="3200" b="0" i="0" dirty="0" smtClean="0">
                <a:latin typeface="Calibri" pitchFamily="34" charset="0"/>
              </a:rPr>
              <a:t>For use at SN level:</a:t>
            </a:r>
          </a:p>
          <a:p>
            <a:pPr marL="514350" indent="-457200">
              <a:spcBef>
                <a:spcPts val="600"/>
              </a:spcBef>
              <a:buClr>
                <a:srgbClr val="353B55"/>
              </a:buClr>
              <a:buFont typeface="Arial" pitchFamily="34" charset="0"/>
              <a:buChar char="•"/>
            </a:pPr>
            <a:r>
              <a:rPr lang="en-US" sz="2800" b="0" i="0" dirty="0" smtClean="0">
                <a:latin typeface="Calibri" pitchFamily="34" charset="0"/>
              </a:rPr>
              <a:t>Extra indicator “Higher-Level Government 1” (HLG-1)</a:t>
            </a:r>
          </a:p>
          <a:p>
            <a:pPr marL="514350" indent="-457200">
              <a:spcBef>
                <a:spcPts val="600"/>
              </a:spcBef>
              <a:buClr>
                <a:srgbClr val="353B55"/>
              </a:buClr>
              <a:buFont typeface="Arial" pitchFamily="34" charset="0"/>
              <a:buChar char="•"/>
            </a:pPr>
            <a:r>
              <a:rPr lang="en-US" sz="2800" i="0" dirty="0" smtClean="0">
                <a:latin typeface="Calibri" pitchFamily="34" charset="0"/>
              </a:rPr>
              <a:t>Annex to Assessment Report</a:t>
            </a:r>
            <a:r>
              <a:rPr lang="en-US" sz="2800" b="0" i="0" dirty="0" smtClean="0">
                <a:latin typeface="Calibri" pitchFamily="34" charset="0"/>
              </a:rPr>
              <a:t> (providing </a:t>
            </a:r>
            <a:r>
              <a:rPr lang="en-US" sz="2800" i="0" dirty="0" smtClean="0">
                <a:latin typeface="Calibri" pitchFamily="34" charset="0"/>
              </a:rPr>
              <a:t>‘P</a:t>
            </a:r>
            <a:r>
              <a:rPr lang="en-US" sz="2800" b="0" i="0" dirty="0" smtClean="0">
                <a:latin typeface="Calibri" pitchFamily="34" charset="0"/>
              </a:rPr>
              <a:t>rofile’)</a:t>
            </a:r>
          </a:p>
          <a:p>
            <a:pPr marL="514350" indent="-457200">
              <a:spcBef>
                <a:spcPts val="600"/>
              </a:spcBef>
              <a:buClr>
                <a:srgbClr val="353B55"/>
              </a:buClr>
              <a:buFont typeface="Arial" pitchFamily="34" charset="0"/>
              <a:buChar char="•"/>
            </a:pPr>
            <a:endParaRPr lang="en-US" sz="2800" b="0" i="0" dirty="0" smtClean="0">
              <a:latin typeface="Calibri" pitchFamily="34" charset="0"/>
            </a:endParaRPr>
          </a:p>
          <a:p>
            <a:pPr marL="914400" lvl="1" indent="-457200" eaLnBrk="1" hangingPunct="1">
              <a:buClr>
                <a:srgbClr val="353B55"/>
              </a:buClr>
            </a:pPr>
            <a:endParaRPr lang="en-US" dirty="0" smtClean="0">
              <a:solidFill>
                <a:srgbClr val="353B55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892294-A439-1D42-86AF-5A82DC855F92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0885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AutoShape 2"/>
          <p:cNvSpPr>
            <a:spLocks noGrp="1" noChangeArrowheads="1"/>
          </p:cNvSpPr>
          <p:nvPr>
            <p:ph type="title"/>
          </p:nvPr>
        </p:nvSpPr>
        <p:spPr>
          <a:xfrm>
            <a:off x="-1" y="980728"/>
            <a:ext cx="9143999" cy="864096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C00000"/>
                </a:solidFill>
              </a:rPr>
              <a:t>Additional Indicator HLG-1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844824"/>
            <a:ext cx="8892479" cy="4752528"/>
          </a:xfrm>
        </p:spPr>
        <p:txBody>
          <a:bodyPr>
            <a:noAutofit/>
          </a:bodyPr>
          <a:lstStyle/>
          <a:p>
            <a:pPr marL="0" indent="0" eaLnBrk="1" hangingPunct="1">
              <a:spcBef>
                <a:spcPts val="600"/>
              </a:spcBef>
              <a:buClr>
                <a:srgbClr val="353B55"/>
              </a:buClr>
              <a:buSzPct val="125000"/>
              <a:buNone/>
            </a:pPr>
            <a:r>
              <a:rPr lang="en-US" sz="2800" b="0" i="0" dirty="0" smtClean="0">
                <a:latin typeface="Calibri" pitchFamily="34" charset="0"/>
              </a:rPr>
              <a:t>Additional indicator required: </a:t>
            </a:r>
            <a:r>
              <a:rPr lang="en-US" sz="2800" b="1" i="0" dirty="0" smtClean="0">
                <a:latin typeface="Calibri" pitchFamily="34" charset="0"/>
              </a:rPr>
              <a:t>HLG-1</a:t>
            </a:r>
            <a:r>
              <a:rPr lang="en-US" sz="2800" b="0" i="0" dirty="0" smtClean="0">
                <a:latin typeface="Calibri" pitchFamily="34" charset="0"/>
              </a:rPr>
              <a:t>, 3 dims:</a:t>
            </a:r>
          </a:p>
          <a:p>
            <a:pPr marL="457200" indent="-457200">
              <a:lnSpc>
                <a:spcPts val="3100"/>
              </a:lnSpc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i="0" dirty="0" smtClean="0">
                <a:latin typeface="Calibri" charset="0"/>
                <a:ea typeface="Calibri" charset="0"/>
                <a:cs typeface="Calibri" charset="0"/>
              </a:rPr>
              <a:t>HLG-1.1	Outturn </a:t>
            </a:r>
            <a:r>
              <a:rPr lang="en-US" i="0" dirty="0">
                <a:latin typeface="Calibri" charset="0"/>
                <a:ea typeface="Calibri" charset="0"/>
                <a:cs typeface="Calibri" charset="0"/>
              </a:rPr>
              <a:t>of transfers from HLG </a:t>
            </a:r>
            <a:endParaRPr lang="en-US" i="0" dirty="0" smtClean="0">
              <a:latin typeface="Calibri" charset="0"/>
              <a:ea typeface="Calibri" charset="0"/>
              <a:cs typeface="Calibri" charset="0"/>
            </a:endParaRPr>
          </a:p>
          <a:p>
            <a:pPr marL="457200" indent="-457200">
              <a:lnSpc>
                <a:spcPts val="3100"/>
              </a:lnSpc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i="0" dirty="0" smtClean="0">
                <a:latin typeface="Calibri" charset="0"/>
                <a:ea typeface="Calibri" charset="0"/>
                <a:cs typeface="Calibri" charset="0"/>
              </a:rPr>
              <a:t>HLG-1.2</a:t>
            </a:r>
            <a:r>
              <a:rPr lang="en-US" i="0" dirty="0">
                <a:latin typeface="Calibri" charset="0"/>
                <a:ea typeface="Calibri" charset="0"/>
                <a:cs typeface="Calibri" charset="0"/>
              </a:rPr>
              <a:t>	</a:t>
            </a:r>
            <a:r>
              <a:rPr lang="en-US" i="0" dirty="0" smtClean="0">
                <a:latin typeface="Calibri" charset="0"/>
                <a:ea typeface="Calibri" charset="0"/>
                <a:cs typeface="Calibri" charset="0"/>
              </a:rPr>
              <a:t>Earmarked </a:t>
            </a:r>
            <a:r>
              <a:rPr lang="en-US" i="0" dirty="0">
                <a:latin typeface="Calibri" charset="0"/>
                <a:ea typeface="Calibri" charset="0"/>
                <a:cs typeface="Calibri" charset="0"/>
              </a:rPr>
              <a:t>grants </a:t>
            </a:r>
            <a:r>
              <a:rPr lang="en-US" i="0" dirty="0" smtClean="0">
                <a:latin typeface="Calibri" charset="0"/>
                <a:ea typeface="Calibri" charset="0"/>
                <a:cs typeface="Calibri" charset="0"/>
              </a:rPr>
              <a:t>outturn</a:t>
            </a:r>
          </a:p>
          <a:p>
            <a:pPr marL="457200" indent="-457200">
              <a:lnSpc>
                <a:spcPts val="3100"/>
              </a:lnSpc>
              <a:buClrTx/>
              <a:buSzPct val="100000"/>
              <a:buFont typeface="Arial" panose="020B0604020202020204" pitchFamily="34" charset="0"/>
              <a:buChar char="•"/>
            </a:pPr>
            <a:r>
              <a:rPr lang="en-US" i="0" dirty="0" smtClean="0">
                <a:latin typeface="Calibri" charset="0"/>
                <a:ea typeface="Calibri" charset="0"/>
                <a:cs typeface="Calibri" charset="0"/>
              </a:rPr>
              <a:t>HLG1.3</a:t>
            </a:r>
            <a:r>
              <a:rPr lang="en-US" i="0" dirty="0">
                <a:latin typeface="Calibri" charset="0"/>
                <a:ea typeface="Calibri" charset="0"/>
                <a:cs typeface="Calibri" charset="0"/>
              </a:rPr>
              <a:t>	</a:t>
            </a:r>
            <a:r>
              <a:rPr lang="en-US" i="0" dirty="0" smtClean="0">
                <a:latin typeface="Calibri" charset="0"/>
                <a:ea typeface="Calibri" charset="0"/>
                <a:cs typeface="Calibri" charset="0"/>
              </a:rPr>
              <a:t>Timeliness </a:t>
            </a:r>
            <a:r>
              <a:rPr lang="en-US" i="0" dirty="0">
                <a:latin typeface="Calibri" charset="0"/>
                <a:ea typeface="Calibri" charset="0"/>
                <a:cs typeface="Calibri" charset="0"/>
              </a:rPr>
              <a:t>of transfers from HLG </a:t>
            </a:r>
            <a:endParaRPr lang="en-US" i="0" dirty="0" smtClean="0">
              <a:latin typeface="Calibri" charset="0"/>
              <a:ea typeface="Calibri" charset="0"/>
              <a:cs typeface="Calibri" charset="0"/>
            </a:endParaRPr>
          </a:p>
          <a:p>
            <a:pPr marL="0" indent="0">
              <a:lnSpc>
                <a:spcPts val="3100"/>
              </a:lnSpc>
              <a:buClrTx/>
              <a:buSzPct val="100000"/>
              <a:buNone/>
            </a:pPr>
            <a:endParaRPr lang="en-US" sz="3200" b="0" i="0" dirty="0" smtClean="0">
              <a:latin typeface="Calibri" pitchFamily="34" charset="0"/>
            </a:endParaRPr>
          </a:p>
          <a:p>
            <a:pPr marL="0" indent="0">
              <a:buClrTx/>
              <a:buSzPct val="100000"/>
              <a:buNone/>
            </a:pPr>
            <a:r>
              <a:rPr lang="en-US" sz="2800" b="0" i="0" dirty="0" smtClean="0">
                <a:latin typeface="Calibri" pitchFamily="34" charset="0"/>
              </a:rPr>
              <a:t>Audit &amp; legislature PIs need careful consideration to distinguish national/local oversight, &amp; terminology aligned with local institutions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892294-A439-1D42-86AF-5A82DC855F92}" type="slidenum">
              <a:rPr lang="en-GB" altLang="en-US" smtClean="0"/>
              <a:pPr>
                <a:defRPr/>
              </a:pPr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4326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1124744"/>
            <a:ext cx="9361040" cy="579974"/>
          </a:xfrm>
        </p:spPr>
        <p:txBody>
          <a:bodyPr/>
          <a:lstStyle/>
          <a:p>
            <a:pPr marL="0" algn="ctr"/>
            <a:r>
              <a:rPr lang="en-US" sz="3200" smtClean="0">
                <a:solidFill>
                  <a:srgbClr val="C00000"/>
                </a:solidFill>
                <a:ea typeface="Calibri" charset="0"/>
                <a:cs typeface="Times New Roman" charset="0"/>
              </a:rPr>
              <a:t>Include profile of SN as Annex in report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892294-A439-1D42-86AF-5A82DC855F92}" type="slidenum">
              <a:rPr lang="en-GB" altLang="en-US" smtClean="0"/>
              <a:pPr>
                <a:defRPr/>
              </a:pPr>
              <a:t>13</a:t>
            </a:fld>
            <a:endParaRPr lang="en-GB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51520" y="1704718"/>
            <a:ext cx="864096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indent="-3429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US" sz="2800" dirty="0" smtClean="0">
                <a:latin typeface="Calibri" charset="0"/>
                <a:ea typeface="Calibri" charset="0"/>
                <a:cs typeface="Times New Roman" charset="0"/>
              </a:rPr>
              <a:t>SN government </a:t>
            </a:r>
            <a:r>
              <a:rPr lang="en-US" sz="2800" b="1" dirty="0">
                <a:latin typeface="Calibri" charset="0"/>
                <a:ea typeface="Calibri" charset="0"/>
                <a:cs typeface="Times New Roman" charset="0"/>
              </a:rPr>
              <a:t>structure</a:t>
            </a:r>
            <a:r>
              <a:rPr lang="en-US" sz="2800" dirty="0">
                <a:latin typeface="Calibri" charset="0"/>
                <a:ea typeface="Calibri" charset="0"/>
                <a:cs typeface="Times New Roman" charset="0"/>
              </a:rPr>
              <a:t> (with Table showing: </a:t>
            </a:r>
            <a:r>
              <a:rPr lang="en-US" sz="2800" dirty="0" smtClean="0">
                <a:latin typeface="Calibri" charset="0"/>
                <a:ea typeface="Calibri" charset="0"/>
                <a:cs typeface="Times New Roman" charset="0"/>
              </a:rPr>
              <a:t>Corporate body? Own </a:t>
            </a:r>
            <a:r>
              <a:rPr lang="en-US" sz="2800" dirty="0">
                <a:latin typeface="Calibri" charset="0"/>
                <a:ea typeface="Calibri" charset="0"/>
                <a:cs typeface="Times New Roman" charset="0"/>
              </a:rPr>
              <a:t>political </a:t>
            </a:r>
            <a:r>
              <a:rPr lang="en-US" sz="2800" dirty="0" smtClean="0">
                <a:latin typeface="Calibri" charset="0"/>
                <a:ea typeface="Calibri" charset="0"/>
                <a:cs typeface="Times New Roman" charset="0"/>
              </a:rPr>
              <a:t>leadership? Approves </a:t>
            </a:r>
            <a:r>
              <a:rPr lang="en-US" sz="2800" dirty="0">
                <a:latin typeface="Calibri" charset="0"/>
                <a:ea typeface="Calibri" charset="0"/>
                <a:cs typeface="Times New Roman" charset="0"/>
              </a:rPr>
              <a:t>own budget? </a:t>
            </a:r>
            <a:r>
              <a:rPr lang="en-US" sz="2800" dirty="0" smtClean="0">
                <a:latin typeface="Calibri" charset="0"/>
                <a:ea typeface="Calibri" charset="0"/>
                <a:cs typeface="Times New Roman" charset="0"/>
              </a:rPr>
              <a:t>No. of </a:t>
            </a:r>
            <a:r>
              <a:rPr lang="en-US" sz="2800" dirty="0">
                <a:latin typeface="Calibri" charset="0"/>
                <a:ea typeface="Calibri" charset="0"/>
                <a:cs typeface="Times New Roman" charset="0"/>
              </a:rPr>
              <a:t>jurisdictions; </a:t>
            </a:r>
            <a:r>
              <a:rPr lang="en-US" sz="2800" dirty="0" smtClean="0">
                <a:latin typeface="Calibri" charset="0"/>
                <a:ea typeface="Calibri" charset="0"/>
                <a:cs typeface="Times New Roman" charset="0"/>
              </a:rPr>
              <a:t>Ave pop; </a:t>
            </a:r>
            <a:r>
              <a:rPr lang="en-US" sz="2800" dirty="0">
                <a:latin typeface="Calibri" charset="0"/>
                <a:ea typeface="Calibri" charset="0"/>
                <a:cs typeface="Times New Roman" charset="0"/>
              </a:rPr>
              <a:t>% of public expenditure; % of public revenues; % funded by </a:t>
            </a:r>
            <a:r>
              <a:rPr lang="en-US" sz="2800" dirty="0" smtClean="0">
                <a:latin typeface="Calibri" charset="0"/>
                <a:ea typeface="Calibri" charset="0"/>
                <a:cs typeface="Times New Roman" charset="0"/>
              </a:rPr>
              <a:t>transfers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>
                <a:latin typeface="Calibri" charset="0"/>
                <a:ea typeface="Calibri" charset="0"/>
                <a:cs typeface="Times New Roman" charset="0"/>
              </a:rPr>
              <a:t>Main </a:t>
            </a:r>
            <a:r>
              <a:rPr lang="en-US" sz="2800" b="1" dirty="0">
                <a:latin typeface="Calibri" charset="0"/>
                <a:ea typeface="Calibri" charset="0"/>
                <a:cs typeface="Times New Roman" charset="0"/>
              </a:rPr>
              <a:t>functional responsibilities </a:t>
            </a:r>
            <a:r>
              <a:rPr lang="en-US" sz="2800" dirty="0">
                <a:latin typeface="Calibri" charset="0"/>
                <a:ea typeface="Calibri" charset="0"/>
                <a:cs typeface="Times New Roman" charset="0"/>
              </a:rPr>
              <a:t>of </a:t>
            </a:r>
            <a:r>
              <a:rPr lang="en-US" sz="2800" dirty="0" smtClean="0">
                <a:latin typeface="Calibri" charset="0"/>
                <a:ea typeface="Calibri" charset="0"/>
                <a:cs typeface="Times New Roman" charset="0"/>
              </a:rPr>
              <a:t>SN government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 smtClean="0">
                <a:latin typeface="Calibri" charset="0"/>
                <a:ea typeface="Calibri" charset="0"/>
                <a:cs typeface="Times New Roman" charset="0"/>
              </a:rPr>
              <a:t>SN </a:t>
            </a:r>
            <a:r>
              <a:rPr lang="en-US" sz="2800" b="1" dirty="0">
                <a:latin typeface="Calibri" charset="0"/>
                <a:ea typeface="Calibri" charset="0"/>
                <a:cs typeface="Times New Roman" charset="0"/>
              </a:rPr>
              <a:t>budgetary </a:t>
            </a:r>
            <a:r>
              <a:rPr lang="en-US" sz="2800" b="1" dirty="0" smtClean="0">
                <a:latin typeface="Calibri" charset="0"/>
                <a:ea typeface="Calibri" charset="0"/>
                <a:cs typeface="Times New Roman" charset="0"/>
              </a:rPr>
              <a:t>systems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 smtClean="0">
                <a:latin typeface="Calibri" charset="0"/>
                <a:ea typeface="Calibri" charset="0"/>
                <a:cs typeface="Times New Roman" charset="0"/>
              </a:rPr>
              <a:t>SN </a:t>
            </a:r>
            <a:r>
              <a:rPr lang="en-US" sz="2800" b="1" dirty="0" smtClean="0">
                <a:latin typeface="Calibri" charset="0"/>
                <a:ea typeface="Calibri" charset="0"/>
                <a:cs typeface="Times New Roman" charset="0"/>
              </a:rPr>
              <a:t>fiscal </a:t>
            </a:r>
            <a:r>
              <a:rPr lang="en-US" sz="2800" b="1" dirty="0">
                <a:latin typeface="Calibri" charset="0"/>
                <a:ea typeface="Calibri" charset="0"/>
                <a:cs typeface="Times New Roman" charset="0"/>
              </a:rPr>
              <a:t>systems </a:t>
            </a:r>
            <a:r>
              <a:rPr lang="en-US" sz="2800" dirty="0">
                <a:latin typeface="Calibri" charset="0"/>
                <a:ea typeface="Calibri" charset="0"/>
                <a:cs typeface="Times New Roman" charset="0"/>
              </a:rPr>
              <a:t>(with Table providing </a:t>
            </a:r>
            <a:r>
              <a:rPr lang="en-US" sz="2800" dirty="0" smtClean="0">
                <a:latin typeface="Calibri" charset="0"/>
                <a:ea typeface="Calibri" charset="0"/>
                <a:cs typeface="Times New Roman" charset="0"/>
              </a:rPr>
              <a:t>overview </a:t>
            </a:r>
            <a:r>
              <a:rPr lang="en-US" sz="2800" dirty="0">
                <a:latin typeface="Calibri" charset="0"/>
                <a:ea typeface="Calibri" charset="0"/>
                <a:cs typeface="Times New Roman" charset="0"/>
              </a:rPr>
              <a:t>of </a:t>
            </a:r>
            <a:r>
              <a:rPr lang="en-US" sz="2800" dirty="0" smtClean="0">
                <a:latin typeface="Calibri" charset="0"/>
                <a:ea typeface="Calibri" charset="0"/>
                <a:cs typeface="Times New Roman" charset="0"/>
              </a:rPr>
              <a:t>SNG finances)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en-US" sz="2800" dirty="0" smtClean="0">
                <a:latin typeface="Calibri" charset="0"/>
                <a:ea typeface="Calibri" charset="0"/>
                <a:cs typeface="Times New Roman" charset="0"/>
              </a:rPr>
              <a:t>SN </a:t>
            </a:r>
            <a:r>
              <a:rPr lang="en-US" sz="2800" b="1" dirty="0" smtClean="0">
                <a:latin typeface="Calibri" charset="0"/>
                <a:ea typeface="Calibri" charset="0"/>
                <a:cs typeface="Times New Roman" charset="0"/>
              </a:rPr>
              <a:t>institutional</a:t>
            </a:r>
            <a:r>
              <a:rPr lang="en-US" sz="2800" dirty="0" smtClean="0">
                <a:latin typeface="Calibri" charset="0"/>
                <a:ea typeface="Calibri" charset="0"/>
                <a:cs typeface="Times New Roman" charset="0"/>
              </a:rPr>
              <a:t> </a:t>
            </a:r>
            <a:r>
              <a:rPr lang="en-US" sz="2800" dirty="0">
                <a:latin typeface="Calibri" charset="0"/>
                <a:ea typeface="Calibri" charset="0"/>
                <a:cs typeface="Times New Roman" charset="0"/>
              </a:rPr>
              <a:t>(political </a:t>
            </a:r>
            <a:r>
              <a:rPr lang="en-US" sz="2800" dirty="0" smtClean="0">
                <a:latin typeface="Calibri" charset="0"/>
                <a:ea typeface="Calibri" charset="0"/>
                <a:cs typeface="Times New Roman" charset="0"/>
              </a:rPr>
              <a:t>&amp; administrative</a:t>
            </a:r>
            <a:r>
              <a:rPr lang="en-US" sz="2800" dirty="0">
                <a:latin typeface="Calibri" charset="0"/>
                <a:ea typeface="Calibri" charset="0"/>
                <a:cs typeface="Times New Roman" charset="0"/>
              </a:rPr>
              <a:t>) </a:t>
            </a:r>
            <a:r>
              <a:rPr lang="en-US" sz="2800" dirty="0" smtClean="0">
                <a:latin typeface="Calibri" charset="0"/>
                <a:ea typeface="Calibri" charset="0"/>
                <a:cs typeface="Times New Roman" charset="0"/>
              </a:rPr>
              <a:t>structures</a:t>
            </a:r>
            <a:endParaRPr lang="en-US" sz="2800" dirty="0">
              <a:latin typeface="Calibri" charset="0"/>
              <a:ea typeface="Calibri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158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Content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Sub-national Governments</a:t>
            </a:r>
          </a:p>
          <a:p>
            <a:endParaRPr lang="en-US" sz="2800" dirty="0">
              <a:solidFill>
                <a:srgbClr val="C00000"/>
              </a:solidFill>
            </a:endParaRPr>
          </a:p>
          <a:p>
            <a:r>
              <a:rPr lang="en-US" sz="2800" dirty="0" smtClean="0">
                <a:solidFill>
                  <a:srgbClr val="C00000"/>
                </a:solidFill>
              </a:rPr>
              <a:t>Sector-level analysis</a:t>
            </a:r>
          </a:p>
          <a:p>
            <a:endParaRPr lang="en-US" sz="2800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Other </a:t>
            </a:r>
            <a:r>
              <a:rPr lang="en-US" sz="28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PFM diagnostic tools</a:t>
            </a:r>
          </a:p>
          <a:p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2CC54B-2559-4023-A251-E329659F0BD6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97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052736"/>
            <a:ext cx="8153400" cy="776064"/>
          </a:xfrm>
        </p:spPr>
        <p:txBody>
          <a:bodyPr>
            <a:normAutofit/>
          </a:bodyPr>
          <a:lstStyle/>
          <a:p>
            <a:pPr marL="0" algn="ctr"/>
            <a:r>
              <a:rPr lang="en-US" sz="3200" dirty="0">
                <a:solidFill>
                  <a:srgbClr val="C00000"/>
                </a:solidFill>
              </a:rPr>
              <a:t>PEFA at the Sector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799"/>
            <a:ext cx="9144000" cy="4892676"/>
          </a:xfrm>
        </p:spPr>
        <p:txBody>
          <a:bodyPr>
            <a:noAutofit/>
          </a:bodyPr>
          <a:lstStyle/>
          <a:p>
            <a:pPr>
              <a:buClrTx/>
              <a:buSzPct val="100000"/>
              <a:buFont typeface="Arial" charset="0"/>
              <a:buChar char="•"/>
            </a:pPr>
            <a:r>
              <a:rPr lang="en-CA" altLang="en-US" sz="2800" i="0" dirty="0">
                <a:latin typeface="Calibri" charset="0"/>
                <a:ea typeface="Calibri" charset="0"/>
                <a:cs typeface="Calibri" charset="0"/>
              </a:rPr>
              <a:t>D</a:t>
            </a:r>
            <a:r>
              <a:rPr lang="en-CA" altLang="en-US" sz="2800" i="0" dirty="0" smtClean="0">
                <a:latin typeface="Calibri" charset="0"/>
                <a:ea typeface="Calibri" charset="0"/>
                <a:cs typeface="Calibri" charset="0"/>
              </a:rPr>
              <a:t>onor may require comfort before committing funds to </a:t>
            </a:r>
            <a:r>
              <a:rPr lang="en-CA" altLang="en-US" sz="2800" b="0" i="0" dirty="0" smtClean="0">
                <a:latin typeface="Calibri" charset="0"/>
                <a:ea typeface="Calibri" charset="0"/>
                <a:cs typeface="Calibri" charset="0"/>
              </a:rPr>
              <a:t>specific sector such as health</a:t>
            </a:r>
            <a:r>
              <a:rPr lang="en-CA" altLang="en-US" sz="2800" i="0" dirty="0" smtClean="0">
                <a:latin typeface="Calibri" charset="0"/>
                <a:ea typeface="Calibri" charset="0"/>
                <a:cs typeface="Calibri" charset="0"/>
              </a:rPr>
              <a:t>;</a:t>
            </a:r>
            <a:r>
              <a:rPr lang="en-CA" altLang="en-US" sz="2800" b="0" i="0" dirty="0" smtClean="0">
                <a:latin typeface="Calibri" charset="0"/>
                <a:ea typeface="Calibri" charset="0"/>
                <a:cs typeface="Calibri" charset="0"/>
              </a:rPr>
              <a:t> agriculture</a:t>
            </a:r>
            <a:endParaRPr lang="en-CA" altLang="en-US" sz="2800" i="0" dirty="0" smtClean="0">
              <a:latin typeface="Calibri" charset="0"/>
              <a:ea typeface="Calibri" charset="0"/>
              <a:cs typeface="Calibri" charset="0"/>
            </a:endParaRPr>
          </a:p>
          <a:p>
            <a:pPr>
              <a:buClrTx/>
              <a:buSzPct val="100000"/>
              <a:buFont typeface="Arial" charset="0"/>
              <a:buChar char="•"/>
            </a:pP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“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Adaptation” of PEFA indicators</a:t>
            </a:r>
          </a:p>
          <a:p>
            <a:pPr>
              <a:buClrTx/>
              <a:buSzPct val="100000"/>
              <a:buFont typeface="Arial" charset="0"/>
              <a:buChar char="•"/>
            </a:pP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Applicability?</a:t>
            </a:r>
          </a:p>
          <a:p>
            <a:pPr lvl="1">
              <a:buClrTx/>
              <a:buSzPct val="100000"/>
              <a:buFont typeface="Wingdings" charset="2"/>
              <a:buChar char="ü"/>
            </a:pPr>
            <a:r>
              <a:rPr lang="en-US" sz="2400" b="0" dirty="0">
                <a:latin typeface="Calibri" charset="0"/>
                <a:ea typeface="Calibri" charset="0"/>
                <a:cs typeface="Calibri" charset="0"/>
              </a:rPr>
              <a:t>Some indicators clearly ‘national’ </a:t>
            </a:r>
          </a:p>
          <a:p>
            <a:pPr lvl="1">
              <a:buClrTx/>
              <a:buSzPct val="100000"/>
              <a:buFont typeface="Wingdings" charset="2"/>
              <a:buChar char="ü"/>
            </a:pPr>
            <a:r>
              <a:rPr lang="en-US" sz="2400" b="0" dirty="0">
                <a:latin typeface="Calibri" charset="0"/>
                <a:ea typeface="Calibri" charset="0"/>
                <a:cs typeface="Calibri" charset="0"/>
              </a:rPr>
              <a:t>Others not sufficiently sensitive</a:t>
            </a:r>
          </a:p>
          <a:p>
            <a:pPr>
              <a:buClrTx/>
              <a:buSzPct val="100000"/>
              <a:buFont typeface="Arial" charset="0"/>
              <a:buChar char="•"/>
            </a:pP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Indicator set designed to provide overview of system, so if not all used, result only partial</a:t>
            </a:r>
          </a:p>
          <a:p>
            <a:pPr>
              <a:buClrTx/>
              <a:buSzPct val="100000"/>
              <a:buFont typeface="Arial" charset="0"/>
              <a:buChar char="•"/>
            </a:pP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Examples: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Egypt x 3; Mozambique</a:t>
            </a:r>
            <a:r>
              <a:rPr lang="en-US" sz="3200" i="0" dirty="0" smtClean="0">
                <a:latin typeface="Calibri" charset="0"/>
                <a:ea typeface="Calibri" charset="0"/>
                <a:cs typeface="Calibri" charset="0"/>
              </a:rPr>
              <a:t> </a:t>
            </a:r>
            <a:endParaRPr lang="en-US" sz="3200" i="0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0309-A242-4697-B3C1-F37AD51A5C0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149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9DE933E-C504-0743-90EA-4FAE7D21D3AA}" type="slidenum">
              <a:rPr lang="en-US" altLang="en-US" sz="1400" i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en-US" sz="140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9459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1125538"/>
            <a:ext cx="9144000" cy="574675"/>
          </a:xfrm>
        </p:spPr>
        <p:txBody>
          <a:bodyPr/>
          <a:lstStyle/>
          <a:p>
            <a:pPr algn="ctr" eaLnBrk="1" hangingPunct="1">
              <a:lnSpc>
                <a:spcPct val="85000"/>
              </a:lnSpc>
            </a:pPr>
            <a:r>
              <a:rPr lang="en-GB" altLang="en-US" sz="3200" dirty="0" smtClean="0">
                <a:solidFill>
                  <a:srgbClr val="C00000"/>
                </a:solidFill>
                <a:ea typeface="Arial" charset="0"/>
                <a:cs typeface="Arial" charset="0"/>
              </a:rPr>
              <a:t>Using PEFA to assess a sector</a:t>
            </a:r>
            <a:endParaRPr lang="en-GB" altLang="en-US" sz="3200" dirty="0">
              <a:solidFill>
                <a:srgbClr val="C00000"/>
              </a:solidFill>
              <a:ea typeface="Arial" charset="0"/>
              <a:cs typeface="Arial" charset="0"/>
            </a:endParaRP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5536" y="1628774"/>
            <a:ext cx="8748464" cy="4896569"/>
          </a:xfrm>
        </p:spPr>
        <p:txBody>
          <a:bodyPr/>
          <a:lstStyle/>
          <a:p>
            <a:pPr marL="57150" indent="0">
              <a:buClrTx/>
              <a:buNone/>
            </a:pPr>
            <a:r>
              <a:rPr lang="en-CA" altLang="en-US" sz="2800" i="0" dirty="0" smtClean="0">
                <a:latin typeface="Calibri" charset="0"/>
                <a:ea typeface="Calibri" charset="0"/>
                <a:cs typeface="Calibri" charset="0"/>
              </a:rPr>
              <a:t>Issues/queries </a:t>
            </a:r>
            <a:r>
              <a:rPr lang="en-CA" altLang="en-US" sz="2800" i="0" dirty="0">
                <a:latin typeface="Calibri" charset="0"/>
                <a:ea typeface="Calibri" charset="0"/>
                <a:cs typeface="Calibri" charset="0"/>
              </a:rPr>
              <a:t>to be addressed: </a:t>
            </a:r>
            <a:endParaRPr lang="en-CA" altLang="en-US" sz="280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400"/>
              </a:lnSpc>
              <a:buClrTx/>
              <a:buFont typeface="Arial" charset="0"/>
              <a:buChar char="•"/>
            </a:pPr>
            <a:r>
              <a:rPr lang="en-GB" altLang="en-US" i="0" dirty="0">
                <a:latin typeface="Calibri" charset="0"/>
                <a:ea typeface="Calibri" charset="0"/>
                <a:cs typeface="Calibri" charset="0"/>
              </a:rPr>
              <a:t>Do donor funds reach the sector from Treasury?</a:t>
            </a:r>
            <a:endParaRPr lang="en-CA" altLang="en-US" i="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400"/>
              </a:lnSpc>
              <a:buClrTx/>
              <a:buFont typeface="Arial" charset="0"/>
              <a:buChar char="•"/>
            </a:pPr>
            <a:r>
              <a:rPr lang="en-GB" altLang="en-US" i="0" dirty="0" smtClean="0">
                <a:latin typeface="Calibri" charset="0"/>
                <a:ea typeface="Calibri" charset="0"/>
                <a:cs typeface="Calibri" charset="0"/>
              </a:rPr>
              <a:t>Are planning &amp; budgeting processes:</a:t>
            </a:r>
          </a:p>
          <a:p>
            <a:pPr lvl="1">
              <a:lnSpc>
                <a:spcPts val="2400"/>
              </a:lnSpc>
              <a:buClrTx/>
              <a:buFont typeface="Arial" charset="0"/>
              <a:buChar char="•"/>
            </a:pPr>
            <a:r>
              <a:rPr lang="en-GB" altLang="en-US" b="0" dirty="0" smtClean="0">
                <a:latin typeface="Calibri" charset="0"/>
                <a:ea typeface="Calibri" charset="0"/>
                <a:cs typeface="Calibri" charset="0"/>
              </a:rPr>
              <a:t>Robust, &amp; ensure</a:t>
            </a:r>
            <a:r>
              <a:rPr lang="en-GB" altLang="en-US" b="0" i="0" dirty="0" smtClean="0">
                <a:latin typeface="Calibri" charset="0"/>
                <a:ea typeface="Calibri" charset="0"/>
                <a:cs typeface="Calibri" charset="0"/>
              </a:rPr>
              <a:t> funds will reach priorities?</a:t>
            </a:r>
          </a:p>
          <a:p>
            <a:pPr lvl="1">
              <a:lnSpc>
                <a:spcPts val="2400"/>
              </a:lnSpc>
              <a:buClrTx/>
              <a:buFont typeface="Arial" charset="0"/>
              <a:buChar char="•"/>
            </a:pPr>
            <a:r>
              <a:rPr lang="en-GB" altLang="en-US" b="0" i="0" dirty="0" smtClean="0">
                <a:latin typeface="Calibri" charset="0"/>
                <a:ea typeface="Calibri" charset="0"/>
                <a:cs typeface="Calibri" charset="0"/>
              </a:rPr>
              <a:t>Allowing appropriate political engagement</a:t>
            </a:r>
          </a:p>
          <a:p>
            <a:pPr lvl="1">
              <a:lnSpc>
                <a:spcPts val="2400"/>
              </a:lnSpc>
              <a:buClrTx/>
              <a:buFont typeface="Arial" charset="0"/>
              <a:buChar char="•"/>
            </a:pPr>
            <a:r>
              <a:rPr lang="en-GB" altLang="en-US" b="0" dirty="0">
                <a:latin typeface="Calibri" charset="0"/>
                <a:ea typeface="Calibri" charset="0"/>
                <a:cs typeface="Calibri" charset="0"/>
              </a:rPr>
              <a:t>W</a:t>
            </a:r>
            <a:r>
              <a:rPr lang="en-GB" altLang="en-US" b="0" i="0" dirty="0" smtClean="0">
                <a:latin typeface="Calibri" charset="0"/>
                <a:ea typeface="Calibri" charset="0"/>
                <a:cs typeface="Calibri" charset="0"/>
              </a:rPr>
              <a:t>ell-organised &amp; timely?</a:t>
            </a:r>
            <a:endParaRPr lang="en-CA" altLang="en-US" b="0" i="0" dirty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400"/>
              </a:lnSpc>
              <a:buClrTx/>
            </a:pPr>
            <a:r>
              <a:rPr lang="en-GB" altLang="en-US" i="0" dirty="0" smtClean="0">
                <a:latin typeface="Calibri" charset="0"/>
                <a:ea typeface="Calibri" charset="0"/>
                <a:cs typeface="Calibri" charset="0"/>
              </a:rPr>
              <a:t>Does composition of expenditure outturn match approved budget?</a:t>
            </a:r>
            <a:endParaRPr lang="en-CA" altLang="en-US" i="0" dirty="0" smtClean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400"/>
              </a:lnSpc>
              <a:buClrTx/>
            </a:pPr>
            <a:r>
              <a:rPr lang="en-GB" altLang="en-US" i="0" dirty="0" smtClean="0">
                <a:latin typeface="Calibri" charset="0"/>
                <a:ea typeface="Calibri" charset="0"/>
                <a:cs typeface="Calibri" charset="0"/>
              </a:rPr>
              <a:t>Is adequate budgetary information available, in a timely fashion?</a:t>
            </a:r>
            <a:endParaRPr lang="en-CA" altLang="en-US" i="0" dirty="0" smtClean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400"/>
              </a:lnSpc>
              <a:buClrTx/>
            </a:pPr>
            <a:r>
              <a:rPr lang="en-GB" altLang="en-US" i="0" dirty="0" smtClean="0">
                <a:latin typeface="Calibri" charset="0"/>
                <a:ea typeface="Calibri" charset="0"/>
                <a:cs typeface="Calibri" charset="0"/>
              </a:rPr>
              <a:t>Is in-year spending flexibility allowed?</a:t>
            </a:r>
            <a:endParaRPr lang="en-CA" altLang="en-US" i="0" dirty="0" smtClean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400"/>
              </a:lnSpc>
              <a:buClrTx/>
            </a:pPr>
            <a:r>
              <a:rPr lang="en-GB" altLang="en-US" i="0" dirty="0">
                <a:latin typeface="Calibri" charset="0"/>
                <a:ea typeface="Calibri" charset="0"/>
                <a:cs typeface="Calibri" charset="0"/>
              </a:rPr>
              <a:t>A</a:t>
            </a:r>
            <a:r>
              <a:rPr lang="en-GB" altLang="en-US" i="0" dirty="0" smtClean="0">
                <a:latin typeface="Calibri" charset="0"/>
                <a:ea typeface="Calibri" charset="0"/>
                <a:cs typeface="Calibri" charset="0"/>
              </a:rPr>
              <a:t>re transfers to SN levels &amp; between sector institutions transparent?</a:t>
            </a:r>
            <a:endParaRPr lang="en-CA" altLang="en-US" i="0" dirty="0" smtClean="0">
              <a:latin typeface="Calibri" charset="0"/>
              <a:ea typeface="Calibri" charset="0"/>
              <a:cs typeface="Calibri" charset="0"/>
            </a:endParaRPr>
          </a:p>
          <a:p>
            <a:pPr>
              <a:lnSpc>
                <a:spcPts val="2400"/>
              </a:lnSpc>
              <a:buClrTx/>
            </a:pPr>
            <a:r>
              <a:rPr lang="en-GB" altLang="en-US" i="0" dirty="0" smtClean="0">
                <a:latin typeface="Calibri" charset="0"/>
                <a:ea typeface="Calibri" charset="0"/>
                <a:cs typeface="Calibri" charset="0"/>
              </a:rPr>
              <a:t>What controls exist to ensure budgetary changes are appropriately authorised, recorded &amp; reported</a:t>
            </a:r>
            <a:endParaRPr lang="en-CA" altLang="en-US" i="0" dirty="0">
              <a:latin typeface="Calibri" charset="0"/>
              <a:ea typeface="Calibri" charset="0"/>
              <a:cs typeface="Calibri" charset="0"/>
            </a:endParaRPr>
          </a:p>
          <a:p>
            <a:pPr>
              <a:buFontTx/>
              <a:buNone/>
            </a:pPr>
            <a:r>
              <a:rPr lang="en-CA" altLang="en-US" i="0" dirty="0">
                <a:latin typeface="Arial" charset="0"/>
                <a:ea typeface="Arial" charset="0"/>
                <a:cs typeface="Arial" charset="0"/>
              </a:rPr>
              <a:t>   </a:t>
            </a:r>
            <a:r>
              <a:rPr lang="en-CA" altLang="en-US" dirty="0"/>
              <a:t> </a:t>
            </a:r>
          </a:p>
          <a:p>
            <a:pPr>
              <a:buFontTx/>
              <a:buNone/>
            </a:pPr>
            <a:r>
              <a:rPr lang="en-CA" altLang="en-US" i="0" dirty="0">
                <a:latin typeface="Arial" charset="0"/>
                <a:ea typeface="Arial" charset="0"/>
                <a:cs typeface="Arial" charset="0"/>
              </a:rPr>
              <a:t>	</a:t>
            </a:r>
          </a:p>
          <a:p>
            <a:pPr>
              <a:buFontTx/>
              <a:buNone/>
            </a:pPr>
            <a:endParaRPr lang="en-US" altLang="en-US" i="0" dirty="0">
              <a:solidFill>
                <a:srgbClr val="353B55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3806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685800"/>
          </a:xfrm>
        </p:spPr>
        <p:txBody>
          <a:bodyPr>
            <a:noAutofit/>
          </a:bodyPr>
          <a:lstStyle/>
          <a:p>
            <a:pPr marL="0" algn="ctr"/>
            <a:r>
              <a:rPr lang="en-US" sz="3200" dirty="0">
                <a:solidFill>
                  <a:srgbClr val="C00000"/>
                </a:solidFill>
              </a:rPr>
              <a:t>A ‘</a:t>
            </a:r>
            <a:r>
              <a:rPr lang="en-US" sz="3200" dirty="0" err="1">
                <a:solidFill>
                  <a:srgbClr val="C00000"/>
                </a:solidFill>
              </a:rPr>
              <a:t>sectoral</a:t>
            </a:r>
            <a:r>
              <a:rPr lang="en-US" sz="3200" dirty="0">
                <a:solidFill>
                  <a:srgbClr val="C00000"/>
                </a:solidFill>
              </a:rPr>
              <a:t>’ application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5774043"/>
              </p:ext>
            </p:extLst>
          </p:nvPr>
        </p:nvGraphicFramePr>
        <p:xfrm>
          <a:off x="0" y="1676400"/>
          <a:ext cx="9144000" cy="5069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2316"/>
                <a:gridCol w="2981386"/>
                <a:gridCol w="2979498"/>
                <a:gridCol w="649116"/>
                <a:gridCol w="647228"/>
                <a:gridCol w="647228"/>
                <a:gridCol w="647228"/>
              </a:tblGrid>
              <a:tr h="58457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PI*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Description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Measure 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S1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S2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S3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S4</a:t>
                      </a:r>
                      <a:endParaRPr lang="en-US" sz="2000" dirty="0">
                        <a:latin typeface="+mn-lt"/>
                      </a:endParaRPr>
                    </a:p>
                  </a:txBody>
                  <a:tcPr/>
                </a:tc>
              </a:tr>
              <a:tr h="1167706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 charset="0"/>
                          <a:ea typeface="Calibri" charset="0"/>
                          <a:cs typeface="Calibri" charset="0"/>
                        </a:rPr>
                        <a:t>Variance: Budget expenditures vs. actual </a:t>
                      </a:r>
                      <a:r>
                        <a:rPr lang="en-US" sz="240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expend </a:t>
                      </a:r>
                      <a:r>
                        <a:rPr lang="en-US" sz="2400" dirty="0">
                          <a:latin typeface="Calibri" charset="0"/>
                          <a:ea typeface="Calibri" charset="0"/>
                          <a:cs typeface="Calibri" charset="0"/>
                        </a:rPr>
                        <a:t>over 3 years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 charset="0"/>
                          <a:ea typeface="Calibri" charset="0"/>
                          <a:cs typeface="Calibri" charset="0"/>
                        </a:rPr>
                        <a:t>Variance from Budget (%)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 charset="0"/>
                          <a:ea typeface="Calibri" charset="0"/>
                          <a:cs typeface="Calibri" charset="0"/>
                        </a:rPr>
                        <a:t>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Calibri" charset="0"/>
                          <a:ea typeface="Calibri" charset="0"/>
                          <a:cs typeface="Calibri" charset="0"/>
                        </a:rPr>
                        <a:t>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latin typeface="Calibri" charset="0"/>
                          <a:ea typeface="Calibri" charset="0"/>
                          <a:cs typeface="Calibri" charset="0"/>
                        </a:rPr>
                        <a:t>Poor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 charset="0"/>
                          <a:ea typeface="Calibri" charset="0"/>
                          <a:cs typeface="Calibri" charset="0"/>
                        </a:rPr>
                        <a:t>A</a:t>
                      </a:r>
                    </a:p>
                  </a:txBody>
                  <a:tcPr marL="68580" marR="68580" marT="0" marB="0"/>
                </a:tc>
              </a:tr>
              <a:tr h="963974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Times New Roman"/>
                        </a:rPr>
                        <a:t>22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 charset="0"/>
                          <a:ea typeface="Calibri" charset="0"/>
                          <a:cs typeface="Calibri" charset="0"/>
                        </a:rPr>
                        <a:t>Timeliness </a:t>
                      </a:r>
                      <a:r>
                        <a:rPr lang="en-US" sz="240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&amp; </a:t>
                      </a:r>
                      <a:r>
                        <a:rPr lang="en-US" sz="2400" dirty="0">
                          <a:latin typeface="Calibri" charset="0"/>
                          <a:ea typeface="Calibri" charset="0"/>
                          <a:cs typeface="Calibri" charset="0"/>
                        </a:rPr>
                        <a:t>regularity of accounts reconciliation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 charset="0"/>
                          <a:ea typeface="Calibri" charset="0"/>
                          <a:cs typeface="Calibri" charset="0"/>
                        </a:rPr>
                        <a:t>Regularity of bank </a:t>
                      </a:r>
                      <a:r>
                        <a:rPr lang="en-US" sz="240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recs &amp; </a:t>
                      </a:r>
                      <a:r>
                        <a:rPr lang="en-US" sz="2400" dirty="0">
                          <a:latin typeface="Calibri" charset="0"/>
                          <a:ea typeface="Calibri" charset="0"/>
                          <a:cs typeface="Calibri" charset="0"/>
                        </a:rPr>
                        <a:t>clearance of advances </a:t>
                      </a:r>
                      <a:r>
                        <a:rPr lang="en-US" sz="240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&amp; suspense</a:t>
                      </a:r>
                      <a:endParaRPr lang="en-US" sz="24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Calibri" charset="0"/>
                          <a:ea typeface="Calibri" charset="0"/>
                          <a:cs typeface="Calibri" charset="0"/>
                        </a:rPr>
                        <a:t>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 charset="0"/>
                          <a:ea typeface="Calibri" charset="0"/>
                          <a:cs typeface="Calibri" charset="0"/>
                        </a:rPr>
                        <a:t>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Did not rate</a:t>
                      </a:r>
                      <a:endParaRPr lang="en-US" sz="24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Did </a:t>
                      </a:r>
                      <a:r>
                        <a:rPr lang="en-US" sz="2400" b="1" dirty="0">
                          <a:latin typeface="Calibri" charset="0"/>
                          <a:ea typeface="Calibri" charset="0"/>
                          <a:cs typeface="Calibri" charset="0"/>
                        </a:rPr>
                        <a:t>not rate</a:t>
                      </a:r>
                    </a:p>
                  </a:txBody>
                  <a:tcPr marL="68580" marR="68580" marT="0" marB="0"/>
                </a:tc>
              </a:tr>
              <a:tr h="1008112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Times New Roman"/>
                        </a:rPr>
                        <a:t>23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 charset="0"/>
                          <a:ea typeface="Calibri" charset="0"/>
                          <a:cs typeface="Calibri" charset="0"/>
                        </a:rPr>
                        <a:t>Availability of </a:t>
                      </a:r>
                      <a:r>
                        <a:rPr lang="en-US" sz="240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info </a:t>
                      </a:r>
                      <a:r>
                        <a:rPr lang="en-US" sz="2400" dirty="0">
                          <a:latin typeface="Calibri" charset="0"/>
                          <a:ea typeface="Calibri" charset="0"/>
                          <a:cs typeface="Calibri" charset="0"/>
                        </a:rPr>
                        <a:t>on resources received by service delivery units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Info </a:t>
                      </a:r>
                      <a:r>
                        <a:rPr lang="en-US" sz="2400" dirty="0">
                          <a:latin typeface="Calibri" charset="0"/>
                          <a:ea typeface="Calibri" charset="0"/>
                          <a:cs typeface="Calibri" charset="0"/>
                        </a:rPr>
                        <a:t>on resources actually received by service delivery units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Calibri" charset="0"/>
                          <a:ea typeface="Calibri" charset="0"/>
                          <a:cs typeface="Calibri" charset="0"/>
                        </a:rPr>
                        <a:t>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Calibri" charset="0"/>
                          <a:ea typeface="Calibri" charset="0"/>
                          <a:cs typeface="Calibri" charset="0"/>
                        </a:rPr>
                        <a:t>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Calibri" charset="0"/>
                          <a:ea typeface="Calibri" charset="0"/>
                          <a:cs typeface="Calibri" charset="0"/>
                        </a:rPr>
                        <a:t>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 charset="0"/>
                          <a:ea typeface="Calibri" charset="0"/>
                          <a:cs typeface="Calibri" charset="0"/>
                        </a:rPr>
                        <a:t>B</a:t>
                      </a:r>
                    </a:p>
                  </a:txBody>
                  <a:tcPr marL="68580" marR="68580" marT="0" marB="0"/>
                </a:tc>
              </a:tr>
              <a:tr h="1044042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latin typeface="+mn-lt"/>
                          <a:ea typeface="Times New Roman"/>
                          <a:cs typeface="Times New Roman"/>
                        </a:rPr>
                        <a:t>24</a:t>
                      </a:r>
                      <a:endParaRPr lang="en-US" sz="2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 charset="0"/>
                          <a:ea typeface="Calibri" charset="0"/>
                          <a:cs typeface="Calibri" charset="0"/>
                        </a:rPr>
                        <a:t>Quality </a:t>
                      </a:r>
                      <a:r>
                        <a:rPr lang="en-US" sz="240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&amp; timeliness </a:t>
                      </a:r>
                      <a:r>
                        <a:rPr lang="en-US" sz="2400" dirty="0">
                          <a:latin typeface="Calibri" charset="0"/>
                          <a:ea typeface="Calibri" charset="0"/>
                          <a:cs typeface="Calibri" charset="0"/>
                        </a:rPr>
                        <a:t>of in-year budget reports for sector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 charset="0"/>
                          <a:ea typeface="Calibri" charset="0"/>
                          <a:cs typeface="Calibri" charset="0"/>
                        </a:rPr>
                        <a:t>Scope </a:t>
                      </a:r>
                      <a:r>
                        <a:rPr lang="en-US" sz="240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&amp; </a:t>
                      </a:r>
                      <a:r>
                        <a:rPr lang="en-US" sz="2400" dirty="0">
                          <a:latin typeface="Calibri" charset="0"/>
                          <a:ea typeface="Calibri" charset="0"/>
                          <a:cs typeface="Calibri" charset="0"/>
                        </a:rPr>
                        <a:t>coverage of reports; timeliness </a:t>
                      </a:r>
                      <a:r>
                        <a:rPr lang="en-US" sz="240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&amp; </a:t>
                      </a:r>
                      <a:r>
                        <a:rPr lang="en-US" sz="2400" dirty="0">
                          <a:latin typeface="Calibri" charset="0"/>
                          <a:ea typeface="Calibri" charset="0"/>
                          <a:cs typeface="Calibri" charset="0"/>
                        </a:rPr>
                        <a:t>quality of data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Calibri" charset="0"/>
                          <a:ea typeface="Calibri" charset="0"/>
                          <a:cs typeface="Calibri" charset="0"/>
                        </a:rPr>
                        <a:t>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atin typeface="Calibri" charset="0"/>
                          <a:ea typeface="Calibri" charset="0"/>
                          <a:cs typeface="Calibri" charset="0"/>
                        </a:rPr>
                        <a:t>C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 charset="0"/>
                          <a:ea typeface="Calibri" charset="0"/>
                          <a:cs typeface="Calibri" charset="0"/>
                        </a:rPr>
                        <a:t>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ts val="2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atin typeface="Calibri" charset="0"/>
                          <a:ea typeface="Calibri" charset="0"/>
                          <a:cs typeface="Calibri" charset="0"/>
                        </a:rPr>
                        <a:t>B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0309-A242-4697-B3C1-F37AD51A5C0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97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0"/>
            <a:ext cx="9144000" cy="1082824"/>
          </a:xfrm>
        </p:spPr>
        <p:txBody>
          <a:bodyPr>
            <a:normAutofit/>
          </a:bodyPr>
          <a:lstStyle/>
          <a:p>
            <a:pPr marL="0" algn="ctr"/>
            <a:r>
              <a:rPr lang="en-US" sz="2800" dirty="0" smtClean="0">
                <a:solidFill>
                  <a:srgbClr val="C00000"/>
                </a:solidFill>
                <a:latin typeface="+mj-lt"/>
              </a:rPr>
              <a:t>A sector suggestion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0" y="1513934"/>
          <a:ext cx="914400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8229600"/>
              </a:tblGrid>
              <a:tr h="24297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Arial"/>
                          <a:ea typeface="Calibri"/>
                          <a:cs typeface="Arial"/>
                        </a:rPr>
                        <a:t>PEFA</a:t>
                      </a:r>
                      <a:endParaRPr lang="en-US" sz="24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Arial"/>
                          <a:ea typeface="Calibri"/>
                          <a:cs typeface="Arial"/>
                        </a:rPr>
                        <a:t>Sector-specific indicator</a:t>
                      </a:r>
                      <a:endParaRPr lang="en-US" sz="24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72594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Calibri"/>
                          <a:cs typeface="Arial"/>
                        </a:rPr>
                        <a:t>PI-1</a:t>
                      </a:r>
                      <a:r>
                        <a:rPr lang="en-US" sz="1600" baseline="0" dirty="0" smtClean="0">
                          <a:latin typeface="Arial"/>
                          <a:ea typeface="Calibri"/>
                          <a:cs typeface="Arial"/>
                        </a:rPr>
                        <a:t> &amp; 2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SI-1. Sector </a:t>
                      </a:r>
                      <a:r>
                        <a:rPr lang="en-US" sz="1800" b="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exp out-turn: SI-2 Composition of sector exp vs. </a:t>
                      </a: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original </a:t>
                      </a:r>
                      <a:r>
                        <a:rPr lang="en-US" sz="1800" b="0" dirty="0" err="1" smtClean="0">
                          <a:latin typeface="Calibri" charset="0"/>
                          <a:ea typeface="Calibri" charset="0"/>
                          <a:cs typeface="Calibri" charset="0"/>
                        </a:rPr>
                        <a:t>app’d</a:t>
                      </a:r>
                      <a:r>
                        <a:rPr lang="en-US" sz="1800" b="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budget</a:t>
                      </a:r>
                    </a:p>
                  </a:txBody>
                  <a:tcPr marL="68580" marR="68580" marT="0" marB="0"/>
                </a:tc>
              </a:tr>
              <a:tr h="2332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Calibri"/>
                          <a:cs typeface="Arial"/>
                        </a:rPr>
                        <a:t>PI-4 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SI-3. Stock </a:t>
                      </a:r>
                      <a:r>
                        <a:rPr lang="en-US" sz="1800" b="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&amp;</a:t>
                      </a:r>
                      <a:r>
                        <a:rPr lang="en-US" sz="1800" b="0" baseline="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 </a:t>
                      </a:r>
                      <a:r>
                        <a:rPr lang="en-US" sz="1800" b="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monitoring </a:t>
                      </a: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of expenditure payment arrears payment arrears in </a:t>
                      </a:r>
                      <a:r>
                        <a:rPr lang="en-US" sz="1800" b="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sector  </a:t>
                      </a:r>
                      <a:endParaRPr lang="en-US" sz="18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0" marB="0"/>
                </a:tc>
              </a:tr>
              <a:tr h="2332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Calibri"/>
                          <a:cs typeface="Arial"/>
                        </a:rPr>
                        <a:t>PI-7 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SI-4. Extent of unreported government operations in </a:t>
                      </a:r>
                      <a:r>
                        <a:rPr lang="en-US" sz="1800" b="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sector  </a:t>
                      </a:r>
                      <a:endParaRPr lang="en-US" sz="18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0" marB="0"/>
                </a:tc>
              </a:tr>
              <a:tr h="2332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Calibri"/>
                          <a:cs typeface="Times New Roman"/>
                        </a:rPr>
                        <a:t>PI-8 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SI-5. Transparency of inter-governmental fiscal relations within </a:t>
                      </a:r>
                      <a:r>
                        <a:rPr lang="en-US" sz="1800" b="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sector  </a:t>
                      </a:r>
                      <a:endParaRPr lang="en-US" sz="18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0" marB="0"/>
                </a:tc>
              </a:tr>
              <a:tr h="2332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Calibri"/>
                          <a:cs typeface="Times New Roman"/>
                        </a:rPr>
                        <a:t>PI-11 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SI-6. Orderliness </a:t>
                      </a:r>
                      <a:r>
                        <a:rPr lang="en-US" sz="1800" b="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&amp; participation </a:t>
                      </a: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in </a:t>
                      </a:r>
                      <a:r>
                        <a:rPr lang="en-US" sz="1800" b="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annual </a:t>
                      </a: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budget process within </a:t>
                      </a:r>
                      <a:r>
                        <a:rPr lang="en-US" sz="1800" b="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sector  </a:t>
                      </a:r>
                      <a:endParaRPr lang="en-US" sz="18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0" marB="0"/>
                </a:tc>
              </a:tr>
              <a:tr h="2332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Calibri"/>
                          <a:cs typeface="Times New Roman"/>
                        </a:rPr>
                        <a:t>PI-12 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SI-7. Multi-year perspective in sector expenditure policy </a:t>
                      </a:r>
                      <a:r>
                        <a:rPr lang="en-US" sz="1800" b="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&amp; budgeting</a:t>
                      </a:r>
                      <a:endParaRPr lang="en-US" sz="18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0" marB="0"/>
                </a:tc>
              </a:tr>
              <a:tr h="2332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Calibri"/>
                          <a:cs typeface="Arial"/>
                        </a:rPr>
                        <a:t>NEW</a:t>
                      </a:r>
                      <a:endParaRPr lang="en-US" sz="1600" b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SI-8. Sector-specific revenue from service fees  </a:t>
                      </a:r>
                    </a:p>
                  </a:txBody>
                  <a:tcPr marL="68580" marR="68580" marT="0" marB="0"/>
                </a:tc>
              </a:tr>
              <a:tr h="2332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Calibri"/>
                          <a:cs typeface="Times New Roman"/>
                        </a:rPr>
                        <a:t>PI-16 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SI-9. Predictability in </a:t>
                      </a:r>
                      <a:r>
                        <a:rPr lang="en-US" sz="1800" b="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availability </a:t>
                      </a: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of funds for commitment of expenditures</a:t>
                      </a:r>
                    </a:p>
                  </a:txBody>
                  <a:tcPr marL="68580" marR="68580" marT="0" marB="0"/>
                </a:tc>
              </a:tr>
              <a:tr h="2332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Calibri"/>
                          <a:cs typeface="Times New Roman"/>
                        </a:rPr>
                        <a:t>PI-18 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SI-10. Effectiveness of sector payroll controls  </a:t>
                      </a:r>
                    </a:p>
                  </a:txBody>
                  <a:tcPr marL="68580" marR="68580" marT="0" marB="0"/>
                </a:tc>
              </a:tr>
              <a:tr h="42831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latin typeface="Arial"/>
                          <a:ea typeface="Calibri"/>
                          <a:cs typeface="Times New Roman"/>
                        </a:rPr>
                        <a:t>PI-19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latin typeface="Arial"/>
                          <a:ea typeface="Calibri"/>
                          <a:cs typeface="Times New Roman"/>
                        </a:rPr>
                        <a:t>Split</a:t>
                      </a:r>
                      <a:endParaRPr lang="en-US" sz="1600" b="1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 charset="0"/>
                          <a:ea typeface="Calibri" charset="0"/>
                          <a:cs typeface="Calibri" charset="0"/>
                        </a:rPr>
                        <a:t>SI-11. Competition </a:t>
                      </a:r>
                      <a:r>
                        <a:rPr lang="en-US" sz="1800" b="1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&amp; value </a:t>
                      </a:r>
                      <a:r>
                        <a:rPr lang="en-US" sz="1800" b="1" dirty="0">
                          <a:latin typeface="Calibri" charset="0"/>
                          <a:ea typeface="Calibri" charset="0"/>
                          <a:cs typeface="Calibri" charset="0"/>
                        </a:rPr>
                        <a:t>for money in </a:t>
                      </a:r>
                      <a:r>
                        <a:rPr lang="en-US" sz="1800" b="1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procurement; SI-12</a:t>
                      </a:r>
                      <a:r>
                        <a:rPr lang="en-US" sz="1800" b="1" dirty="0">
                          <a:latin typeface="Calibri" charset="0"/>
                          <a:ea typeface="Calibri" charset="0"/>
                          <a:cs typeface="Calibri" charset="0"/>
                        </a:rPr>
                        <a:t>. Controls in </a:t>
                      </a:r>
                      <a:r>
                        <a:rPr lang="en-US" sz="1800" b="1" dirty="0" err="1" smtClean="0">
                          <a:latin typeface="Calibri" charset="0"/>
                          <a:ea typeface="Calibri" charset="0"/>
                          <a:cs typeface="Calibri" charset="0"/>
                        </a:rPr>
                        <a:t>proc’ment</a:t>
                      </a:r>
                      <a:endParaRPr lang="en-US" sz="1800" b="1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Calibri" charset="0"/>
                          <a:ea typeface="Calibri" charset="0"/>
                          <a:cs typeface="Calibri" charset="0"/>
                        </a:rPr>
                        <a:t>SI-13. Controls of procured goods </a:t>
                      </a:r>
                    </a:p>
                  </a:txBody>
                  <a:tcPr marL="68580" marR="68580" marT="0" marB="0"/>
                </a:tc>
              </a:tr>
              <a:tr h="2332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Calibri"/>
                          <a:cs typeface="Times New Roman"/>
                        </a:rPr>
                        <a:t>PI-20 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SI-14. Effectiveness of internal controls for non- salary expenditure </a:t>
                      </a:r>
                    </a:p>
                  </a:txBody>
                  <a:tcPr marL="68580" marR="68580" marT="0" marB="0"/>
                </a:tc>
              </a:tr>
              <a:tr h="2332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Calibri"/>
                          <a:cs typeface="Times New Roman"/>
                        </a:rPr>
                        <a:t>PI-21 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SI-15. Effectiveness of internal audit within </a:t>
                      </a:r>
                      <a:r>
                        <a:rPr lang="en-US" sz="1800" b="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sector </a:t>
                      </a:r>
                      <a:endParaRPr lang="en-US" sz="18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0" marB="0"/>
                </a:tc>
              </a:tr>
              <a:tr h="2332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Calibri"/>
                          <a:cs typeface="Times New Roman"/>
                        </a:rPr>
                        <a:t>PI-23 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SI-16. Availability of information on resources received by service delivery units </a:t>
                      </a:r>
                    </a:p>
                  </a:txBody>
                  <a:tcPr marL="68580" marR="68580" marT="0" marB="0"/>
                </a:tc>
              </a:tr>
              <a:tr h="2332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Calibri"/>
                          <a:cs typeface="Times New Roman"/>
                        </a:rPr>
                        <a:t>PI-24 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SI-17. Quality </a:t>
                      </a:r>
                      <a:r>
                        <a:rPr lang="en-US" sz="1800" b="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&amp; timeliness </a:t>
                      </a: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of in-year sector budget reports  </a:t>
                      </a:r>
                    </a:p>
                  </a:txBody>
                  <a:tcPr marL="68580" marR="68580" marT="0" marB="0"/>
                </a:tc>
              </a:tr>
              <a:tr h="2332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Calibri"/>
                          <a:cs typeface="Times New Roman"/>
                        </a:rPr>
                        <a:t>PI-26 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SI-18. Scope, nature </a:t>
                      </a:r>
                      <a:r>
                        <a:rPr lang="en-US" sz="1800" b="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&amp; </a:t>
                      </a: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follow-up of external audit  </a:t>
                      </a:r>
                    </a:p>
                  </a:txBody>
                  <a:tcPr marL="68580" marR="68580" marT="0" marB="0"/>
                </a:tc>
              </a:tr>
              <a:tr h="2332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Calibri"/>
                          <a:cs typeface="Times New Roman"/>
                        </a:rPr>
                        <a:t>PI-27 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SI-19. Legislative scrutiny of </a:t>
                      </a:r>
                      <a:r>
                        <a:rPr lang="en-US" sz="1800" b="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annual </a:t>
                      </a: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budget law by sector </a:t>
                      </a:r>
                      <a:r>
                        <a:rPr lang="en-US" sz="1800" b="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committees  </a:t>
                      </a:r>
                      <a:endParaRPr lang="en-US" sz="18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0" marB="0"/>
                </a:tc>
              </a:tr>
              <a:tr h="233203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latin typeface="Arial"/>
                          <a:ea typeface="Calibri"/>
                          <a:cs typeface="Times New Roman"/>
                        </a:rPr>
                        <a:t>PI-28 </a:t>
                      </a:r>
                      <a:endParaRPr lang="en-US" sz="1600" dirty="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Calibri" charset="0"/>
                          <a:ea typeface="Calibri" charset="0"/>
                          <a:cs typeface="Calibri" charset="0"/>
                        </a:rPr>
                        <a:t>SI-20. Legislative scrutiny of external audit reports relating to </a:t>
                      </a:r>
                      <a:r>
                        <a:rPr lang="en-US" sz="1800" b="0" dirty="0" smtClean="0">
                          <a:latin typeface="Calibri" charset="0"/>
                          <a:ea typeface="Calibri" charset="0"/>
                          <a:cs typeface="Calibri" charset="0"/>
                        </a:rPr>
                        <a:t>sector  </a:t>
                      </a:r>
                      <a:endParaRPr lang="en-US" sz="1800" b="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0309-A242-4697-B3C1-F37AD51A5C0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96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Content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Sub-national Governments</a:t>
            </a:r>
          </a:p>
          <a:p>
            <a:endParaRPr lang="en-US" sz="2800" dirty="0">
              <a:solidFill>
                <a:srgbClr val="C00000"/>
              </a:solidFill>
            </a:endParaRPr>
          </a:p>
          <a:p>
            <a:r>
              <a:rPr lang="en-US" sz="28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Sector-level analysis</a:t>
            </a:r>
          </a:p>
          <a:p>
            <a:endParaRPr lang="en-US" sz="2800" dirty="0" smtClean="0">
              <a:solidFill>
                <a:srgbClr val="C00000"/>
              </a:solidFill>
            </a:endParaRPr>
          </a:p>
          <a:p>
            <a:r>
              <a:rPr lang="en-US" sz="2800" dirty="0" smtClean="0">
                <a:solidFill>
                  <a:srgbClr val="C00000"/>
                </a:solidFill>
              </a:rPr>
              <a:t>Other </a:t>
            </a:r>
            <a:r>
              <a:rPr lang="en-US" sz="2800" dirty="0">
                <a:solidFill>
                  <a:srgbClr val="C00000"/>
                </a:solidFill>
              </a:rPr>
              <a:t>PFM diagnostic tools</a:t>
            </a:r>
          </a:p>
          <a:p>
            <a:endParaRPr lang="en-US" sz="28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2CC54B-2559-4023-A251-E329659F0BD6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09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Content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C00000"/>
                </a:solidFill>
              </a:rPr>
              <a:t>Sub-national Governments</a:t>
            </a:r>
          </a:p>
          <a:p>
            <a:endParaRPr lang="en-US" sz="2800" dirty="0" smtClean="0">
              <a:solidFill>
                <a:srgbClr val="C00000"/>
              </a:solidFill>
            </a:endParaRPr>
          </a:p>
          <a:p>
            <a:r>
              <a:rPr lang="en-US" sz="2800" dirty="0">
                <a:solidFill>
                  <a:srgbClr val="C00000"/>
                </a:solidFill>
              </a:rPr>
              <a:t>Sector-level analysis</a:t>
            </a:r>
          </a:p>
          <a:p>
            <a:endParaRPr lang="en-US" sz="2800" dirty="0" smtClean="0">
              <a:solidFill>
                <a:srgbClr val="C00000"/>
              </a:solidFill>
            </a:endParaRPr>
          </a:p>
          <a:p>
            <a:r>
              <a:rPr lang="en-US" sz="2800" dirty="0" smtClean="0">
                <a:solidFill>
                  <a:srgbClr val="C00000"/>
                </a:solidFill>
              </a:rPr>
              <a:t>Other PFM diagnostic tools</a:t>
            </a:r>
          </a:p>
          <a:p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2CC54B-2559-4023-A251-E329659F0BD6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8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rgbClr val="C00000"/>
                </a:solidFill>
              </a:rPr>
              <a:t>Other PFM diagnostic </a:t>
            </a:r>
            <a:r>
              <a:rPr lang="en-US" sz="3200" dirty="0" smtClean="0">
                <a:solidFill>
                  <a:srgbClr val="C00000"/>
                </a:solidFill>
              </a:rPr>
              <a:t>tools, including </a:t>
            </a:r>
            <a:r>
              <a:rPr lang="en-US" sz="3200" dirty="0">
                <a:solidFill>
                  <a:srgbClr val="C00000"/>
                </a:solidFill>
              </a:rPr>
              <a:t>‘Drill downs’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525888"/>
          </a:xfrm>
        </p:spPr>
        <p:txBody>
          <a:bodyPr/>
          <a:lstStyle/>
          <a:p>
            <a:pPr marL="465138" indent="-465138">
              <a:buClrTx/>
              <a:buFont typeface="Arial" pitchFamily="34" charset="0"/>
              <a:buChar char="•"/>
              <a:tabLst>
                <a:tab pos="4060825" algn="l"/>
              </a:tabLst>
              <a:defRPr/>
            </a:pPr>
            <a:endParaRPr lang="en-US" sz="2800" i="0" dirty="0" smtClean="0">
              <a:latin typeface="Calibri body"/>
            </a:endParaRPr>
          </a:p>
          <a:p>
            <a:pPr marL="465138" indent="-465138">
              <a:buClrTx/>
              <a:buFont typeface="Arial" pitchFamily="34" charset="0"/>
              <a:buChar char="•"/>
              <a:tabLst>
                <a:tab pos="4060825" algn="l"/>
              </a:tabLst>
              <a:defRPr/>
            </a:pPr>
            <a:r>
              <a:rPr lang="en-US" sz="2800" i="0" dirty="0" smtClean="0">
                <a:latin typeface="Calibri body"/>
              </a:rPr>
              <a:t>Range </a:t>
            </a:r>
            <a:r>
              <a:rPr lang="en-US" sz="2800" i="0" dirty="0">
                <a:latin typeface="Calibri body"/>
              </a:rPr>
              <a:t>of diagnostic tools</a:t>
            </a:r>
          </a:p>
          <a:p>
            <a:pPr marL="465138" indent="-465138">
              <a:buClrTx/>
              <a:buFont typeface="Arial" pitchFamily="34" charset="0"/>
              <a:buChar char="•"/>
              <a:tabLst>
                <a:tab pos="4060825" algn="l"/>
              </a:tabLst>
              <a:defRPr/>
            </a:pPr>
            <a:r>
              <a:rPr lang="en-US" sz="2800" i="0" dirty="0">
                <a:latin typeface="Calibri body"/>
              </a:rPr>
              <a:t>PEFA linkages with other </a:t>
            </a:r>
            <a:r>
              <a:rPr lang="en-US" sz="2800" i="0" dirty="0" smtClean="0">
                <a:latin typeface="Calibri body"/>
              </a:rPr>
              <a:t>tools</a:t>
            </a:r>
          </a:p>
          <a:p>
            <a:pPr marL="465138" indent="-465138">
              <a:buClrTx/>
              <a:buFont typeface="Arial" pitchFamily="34" charset="0"/>
              <a:buChar char="•"/>
              <a:tabLst>
                <a:tab pos="4060825" algn="l"/>
              </a:tabLst>
              <a:defRPr/>
            </a:pPr>
            <a:r>
              <a:rPr lang="en-US" sz="2800" i="0" dirty="0" smtClean="0">
                <a:latin typeface="Calibri body"/>
              </a:rPr>
              <a:t>‘Drill-downs’</a:t>
            </a:r>
            <a:endParaRPr lang="en-US" sz="2800" i="0" dirty="0">
              <a:latin typeface="Calibri body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5F2EF-B8E7-4BCD-B98B-6886D163788A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538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96752"/>
            <a:ext cx="8229600" cy="604635"/>
          </a:xfrm>
        </p:spPr>
        <p:txBody>
          <a:bodyPr/>
          <a:lstStyle/>
          <a:p>
            <a:pPr marL="0" algn="ctr"/>
            <a:r>
              <a:rPr lang="en-GB" sz="3200" dirty="0" smtClean="0">
                <a:solidFill>
                  <a:srgbClr val="C00000"/>
                </a:solidFill>
              </a:rPr>
              <a:t>Other PFM tools</a:t>
            </a:r>
            <a:endParaRPr lang="en-GB" sz="3200" dirty="0">
              <a:solidFill>
                <a:srgbClr val="C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855CF7-741A-5042-84E5-B2441FF69194}" type="slidenum">
              <a:rPr lang="en-GB" altLang="en-US" smtClean="0"/>
              <a:pPr>
                <a:defRPr/>
              </a:pPr>
              <a:t>21</a:t>
            </a:fld>
            <a:endParaRPr lang="en-GB" alt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01388"/>
            <a:ext cx="9144001" cy="4920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622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96752"/>
            <a:ext cx="9144000" cy="603472"/>
          </a:xfrm>
        </p:spPr>
        <p:txBody>
          <a:bodyPr/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SIGMA – Principles of </a:t>
            </a:r>
            <a:r>
              <a:rPr lang="en-US" sz="2800" smtClean="0">
                <a:solidFill>
                  <a:srgbClr val="C00000"/>
                </a:solidFill>
              </a:rPr>
              <a:t>Public Admin</a:t>
            </a:r>
            <a:endParaRPr lang="en-US" sz="2800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D288C-2A83-47C5-A241-A22CCD461939}" type="slidenum">
              <a:rPr lang="en-US" smtClean="0">
                <a:solidFill>
                  <a:srgbClr val="003366"/>
                </a:solidFill>
              </a:rPr>
              <a:pPr/>
              <a:t>22</a:t>
            </a:fld>
            <a:endParaRPr lang="en-US">
              <a:solidFill>
                <a:srgbClr val="003366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7238787"/>
              </p:ext>
            </p:extLst>
          </p:nvPr>
        </p:nvGraphicFramePr>
        <p:xfrm>
          <a:off x="467544" y="1800224"/>
          <a:ext cx="7560841" cy="457482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694368"/>
                <a:gridCol w="1850248"/>
                <a:gridCol w="2016225"/>
              </a:tblGrid>
              <a:tr h="98070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A9E"/>
                    </a:solidFill>
                  </a:tcPr>
                </a:tc>
                <a:tc>
                  <a:txBody>
                    <a:bodyPr/>
                    <a:lstStyle/>
                    <a:p>
                      <a:pPr marL="166370" marR="155575" algn="ctr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</a:t>
                      </a:r>
                      <a:r>
                        <a:rPr lang="en-US" sz="2000" b="1" spc="-5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ua</a:t>
                      </a:r>
                      <a:r>
                        <a:rPr lang="en-US" sz="2000" b="1" spc="5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</a:t>
                      </a:r>
                      <a:r>
                        <a:rPr lang="en-US" sz="2000" b="1" spc="-1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spc="-2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spc="-5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iv</a:t>
                      </a: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 </a:t>
                      </a:r>
                      <a:r>
                        <a:rPr lang="en-US" sz="2000" b="1" spc="5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spc="-5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sz="2000" b="1" spc="5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spc="-5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2000" b="1" spc="-2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000" b="1" spc="-1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spc="-5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2000" b="1" spc="-2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74370" marR="66103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US" sz="2000" b="1" spc="-1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r>
                        <a:rPr lang="en-US" sz="2000" b="1" spc="5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A9E"/>
                    </a:solidFill>
                  </a:tcPr>
                </a:tc>
                <a:tc>
                  <a:txBody>
                    <a:bodyPr/>
                    <a:lstStyle/>
                    <a:p>
                      <a:pPr marL="230505" marR="222250" algn="ctr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</a:t>
                      </a:r>
                      <a:r>
                        <a:rPr lang="en-US" sz="2000" b="1" spc="-5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ua</a:t>
                      </a:r>
                      <a:r>
                        <a:rPr lang="en-US" sz="2000" b="1" spc="-15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spc="5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spc="-1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spc="-2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spc="5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spc="-5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2000" b="1" spc="-1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000" b="1" spc="5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spc="-5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US" sz="2000" b="1" spc="5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000" b="1" spc="-5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2000" b="1" spc="-2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000" b="1" spc="-1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000" b="1" spc="-5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2000" b="1" spc="-1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47395" marR="73596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US" sz="2000" b="1" spc="-1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r>
                        <a:rPr lang="en-US" sz="2000" b="1" spc="5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02</a:t>
                      </a: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A9E"/>
                    </a:solidFill>
                  </a:tcPr>
                </a:tc>
              </a:tr>
              <a:tr h="557669">
                <a:tc>
                  <a:txBody>
                    <a:bodyPr/>
                    <a:lstStyle/>
                    <a:p>
                      <a:pPr marL="63500" marR="0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</a:t>
                      </a:r>
                      <a:r>
                        <a:rPr lang="en-US" sz="2400" spc="-2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2400" spc="-1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4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eg</a:t>
                      </a:r>
                      <a:r>
                        <a:rPr lang="en-US" sz="2400" spc="-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2400" spc="-2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2400" spc="-1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400" spc="-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2400" spc="-2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</a:t>
                      </a: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rk</a:t>
                      </a:r>
                      <a:r>
                        <a:rPr lang="en-US" sz="24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</a:t>
                      </a:r>
                      <a:r>
                        <a:rPr lang="en-US" sz="24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spc="-8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400" spc="-1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53110" marR="739775" algn="ctr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6770" marR="814070" algn="ctr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5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0422">
                <a:tc>
                  <a:txBody>
                    <a:bodyPr/>
                    <a:lstStyle/>
                    <a:p>
                      <a:pPr marL="6350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-2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  <a:r>
                        <a:rPr lang="en-US" sz="2400" spc="-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4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</a:t>
                      </a: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spc="-1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2400" spc="-1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</a:t>
                      </a: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2400" spc="-1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2400" spc="-1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400" spc="-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&amp; </a:t>
                      </a:r>
                      <a:r>
                        <a:rPr lang="en-US" sz="2400" spc="-1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2400" spc="-5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r>
                        <a:rPr lang="en-US" sz="2400" spc="5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2400" spc="-15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2400" spc="-5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400" spc="-5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2400" spc="-15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</a:t>
                      </a:r>
                      <a:r>
                        <a:rPr lang="en-US" sz="2400" spc="5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2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6915" marR="704215" algn="ctr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5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6770" marR="814070" algn="ctr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5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874">
                <a:tc>
                  <a:txBody>
                    <a:bodyPr/>
                    <a:lstStyle/>
                    <a:p>
                      <a:pPr marL="63500" marR="0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2400" spc="-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ub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  <a:r>
                        <a:rPr lang="en-US" sz="2400" spc="-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ser</a:t>
                      </a: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400" spc="-1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400" spc="-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 H</a:t>
                      </a:r>
                      <a:r>
                        <a:rPr lang="en-US" sz="2400" spc="-1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*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6915" marR="704215" algn="ctr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6770" marR="814070" algn="ctr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669">
                <a:tc>
                  <a:txBody>
                    <a:bodyPr/>
                    <a:lstStyle/>
                    <a:p>
                      <a:pPr marL="63500" marR="0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</a:t>
                      </a:r>
                      <a:r>
                        <a:rPr lang="en-US" sz="2400" spc="-1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</a:t>
                      </a:r>
                      <a:r>
                        <a:rPr lang="en-US" sz="2400" spc="-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</a:t>
                      </a:r>
                      <a:r>
                        <a:rPr lang="en-US" sz="2400" spc="-1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24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400" spc="-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400" spc="-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ity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53110" marR="739775" algn="ctr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6770" marR="814070" algn="ctr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1284">
                <a:tc>
                  <a:txBody>
                    <a:bodyPr/>
                    <a:lstStyle/>
                    <a:p>
                      <a:pPr marL="63500" marR="0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</a:t>
                      </a:r>
                      <a:r>
                        <a:rPr lang="en-US" sz="2400" spc="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</a:t>
                      </a: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400" spc="-1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spc="-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el</a:t>
                      </a:r>
                      <a:r>
                        <a:rPr lang="en-US" sz="2400" spc="-1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400" spc="-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ery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53110" marR="739775" algn="ctr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6770" marR="814070" algn="ctr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7669">
                <a:tc>
                  <a:txBody>
                    <a:bodyPr/>
                    <a:lstStyle/>
                    <a:p>
                      <a:pPr marL="63500" marR="0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</a:t>
                      </a:r>
                      <a:r>
                        <a:rPr lang="en-US" sz="2400" spc="-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ub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</a:t>
                      </a:r>
                      <a:r>
                        <a:rPr lang="en-US" sz="2400" spc="-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</a:t>
                      </a: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</a:t>
                      </a:r>
                      <a:r>
                        <a:rPr lang="en-US" sz="2400" spc="-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400" spc="-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cial</a:t>
                      </a:r>
                      <a:r>
                        <a:rPr lang="en-US" sz="2400" spc="-1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400" spc="-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US" sz="2400" spc="-1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en-US" sz="24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en-US" sz="2400" spc="-1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</a:t>
                      </a:r>
                      <a:r>
                        <a:rPr lang="en-US" sz="2400" spc="-1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</a:t>
                      </a:r>
                      <a:r>
                        <a:rPr lang="en-US" sz="2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6915" marR="704215" algn="ctr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5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23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26770" marR="814070" algn="ctr">
                        <a:lnSpc>
                          <a:spcPts val="132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spc="5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33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ounded Rectangular Callout 8"/>
          <p:cNvSpPr/>
          <p:nvPr/>
        </p:nvSpPr>
        <p:spPr>
          <a:xfrm>
            <a:off x="7585670" y="5301208"/>
            <a:ext cx="1558330" cy="1420267"/>
          </a:xfrm>
          <a:prstGeom prst="wedgeRoundRectCallout">
            <a:avLst>
              <a:gd name="adj1" fmla="val -74448"/>
              <a:gd name="adj2" fmla="val 5191"/>
              <a:gd name="adj3" fmla="val 16667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rgbClr val="FF0000"/>
                </a:solidFill>
              </a:rPr>
              <a:t>Around ½ are similar to PEFA dimensions</a:t>
            </a:r>
          </a:p>
        </p:txBody>
      </p:sp>
    </p:spTree>
    <p:extLst>
      <p:ext uri="{BB962C8B-B14F-4D97-AF65-F5344CB8AC3E}">
        <p14:creationId xmlns:p14="http://schemas.microsoft.com/office/powerpoint/2010/main" val="50577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990600"/>
            <a:ext cx="9144000" cy="914400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n-US" sz="3200" dirty="0">
                <a:solidFill>
                  <a:srgbClr val="C00000"/>
                </a:solidFill>
              </a:rPr>
              <a:t>Public Expenditure Reviews (PER)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05000"/>
            <a:ext cx="8534400" cy="4038600"/>
          </a:xfrm>
        </p:spPr>
        <p:txBody>
          <a:bodyPr>
            <a:noAutofit/>
          </a:bodyPr>
          <a:lstStyle/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en-US" sz="3200" i="0" dirty="0">
                <a:latin typeface="Calibri" charset="0"/>
                <a:ea typeface="Calibri" charset="0"/>
                <a:cs typeface="Calibri" charset="0"/>
              </a:rPr>
              <a:t>To strengthen budgetary analysis &amp; processes in country concerned, so as to achieve a better focus on growth &amp; poverty reduction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en-US" sz="3200" i="0" dirty="0">
                <a:latin typeface="Calibri" charset="0"/>
                <a:ea typeface="Calibri" charset="0"/>
                <a:cs typeface="Calibri" charset="0"/>
              </a:rPr>
              <a:t>To assess a country’s public expenditure program, to meet accountability requirements &amp; provide government with external view of budget</a:t>
            </a:r>
          </a:p>
          <a:p>
            <a:pPr eaLnBrk="1" hangingPunct="1"/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0309-A242-4697-B3C1-F37AD51A5C0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84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>
          <a:xfrm>
            <a:off x="0" y="990600"/>
            <a:ext cx="9144000" cy="710208"/>
          </a:xfrm>
        </p:spPr>
        <p:txBody>
          <a:bodyPr>
            <a:normAutofit/>
          </a:bodyPr>
          <a:lstStyle/>
          <a:p>
            <a:pPr marL="0" algn="ctr"/>
            <a:r>
              <a:rPr lang="en-US" sz="3200" dirty="0" smtClean="0">
                <a:solidFill>
                  <a:srgbClr val="C00000"/>
                </a:solidFill>
                <a:latin typeface="+mj-lt"/>
              </a:rPr>
              <a:t>Fiscal Transparency Evaluation - IMF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0309-A242-4697-B3C1-F37AD51A5C02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44823"/>
            <a:ext cx="8496944" cy="44004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810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2411762"/>
            <a:ext cx="8491884" cy="3986086"/>
          </a:xfrm>
        </p:spPr>
        <p:txBody>
          <a:bodyPr/>
          <a:lstStyle/>
          <a:p>
            <a:pPr marL="0" indent="0">
              <a:buNone/>
            </a:pP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TADAT is supported by international development partners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&amp; institutions, including EC,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Germany,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IMF, </a:t>
            </a:r>
            <a:r>
              <a:rPr lang="en-US" sz="2800" i="0" dirty="0">
                <a:latin typeface="Calibri" charset="0"/>
                <a:ea typeface="Calibri" charset="0"/>
                <a:cs typeface="Calibri" charset="0"/>
              </a:rPr>
              <a:t>Japan, Netherlands, Norway, Switzerland, </a:t>
            </a:r>
            <a:r>
              <a:rPr lang="en-US" sz="2800" i="0" dirty="0" smtClean="0">
                <a:latin typeface="Calibri" charset="0"/>
                <a:ea typeface="Calibri" charset="0"/>
                <a:cs typeface="Calibri" charset="0"/>
              </a:rPr>
              <a:t>UK </a:t>
            </a:r>
            <a:r>
              <a:rPr lang="en-US" sz="2800" i="0" smtClean="0">
                <a:latin typeface="Calibri" charset="0"/>
                <a:ea typeface="Calibri" charset="0"/>
                <a:cs typeface="Calibri" charset="0"/>
              </a:rPr>
              <a:t>&amp; WB</a:t>
            </a:r>
            <a:endParaRPr lang="en-US" sz="2800" i="0" dirty="0">
              <a:latin typeface="Calibri" charset="0"/>
              <a:ea typeface="Calibri" charset="0"/>
              <a:cs typeface="Calibri" charset="0"/>
            </a:endParaRPr>
          </a:p>
          <a:p>
            <a:pPr marL="0" indent="0">
              <a:buNone/>
            </a:pPr>
            <a:r>
              <a:rPr lang="en-US" u="sng" dirty="0">
                <a:hlinkClick r:id="rId2"/>
              </a:rPr>
              <a:t>http://www.tadat.org/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endParaRPr lang="en-US" i="0" dirty="0" smtClean="0"/>
          </a:p>
          <a:p>
            <a:pPr marL="0" indent="0">
              <a:buNone/>
            </a:pPr>
            <a:r>
              <a:rPr lang="en-US" i="0" dirty="0" smtClean="0"/>
              <a:t>Piloted in several countries from late 2013 – now in use </a:t>
            </a:r>
            <a:endParaRPr lang="en-US" i="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7504" y="1268761"/>
            <a:ext cx="8856984" cy="910210"/>
          </a:xfrm>
        </p:spPr>
        <p:txBody>
          <a:bodyPr/>
          <a:lstStyle/>
          <a:p>
            <a:pPr marL="0" algn="ctr"/>
            <a:r>
              <a:rPr lang="en-US" sz="3200" dirty="0" smtClean="0">
                <a:solidFill>
                  <a:srgbClr val="C00000"/>
                </a:solidFill>
              </a:rPr>
              <a:t>TADAT – Tax Administration Diagnostic Assessment Tool</a:t>
            </a:r>
            <a:endParaRPr lang="en-US" sz="3200" dirty="0">
              <a:solidFill>
                <a:srgbClr val="C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5589240"/>
            <a:ext cx="1498600" cy="1016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63688" y="5661248"/>
            <a:ext cx="736600" cy="736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9792" y="5733256"/>
            <a:ext cx="1333500" cy="5969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39952" y="5733256"/>
            <a:ext cx="1485900" cy="444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52120" y="5589240"/>
            <a:ext cx="990600" cy="1041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48264" y="5373216"/>
            <a:ext cx="1485900" cy="850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380312" y="6324600"/>
            <a:ext cx="1435100" cy="53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58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1569368"/>
            <a:ext cx="4963495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5" name="Group 12"/>
          <p:cNvGrpSpPr/>
          <p:nvPr/>
        </p:nvGrpSpPr>
        <p:grpSpPr>
          <a:xfrm>
            <a:off x="6553200" y="2788568"/>
            <a:ext cx="2286000" cy="990600"/>
            <a:chOff x="1451" y="136445"/>
            <a:chExt cx="2968897" cy="1188208"/>
          </a:xfrm>
        </p:grpSpPr>
        <p:sp>
          <p:nvSpPr>
            <p:cNvPr id="16" name="Rounded Rectangle 15"/>
            <p:cNvSpPr/>
            <p:nvPr/>
          </p:nvSpPr>
          <p:spPr>
            <a:xfrm>
              <a:off x="1451" y="136445"/>
              <a:ext cx="2968897" cy="1188208"/>
            </a:xfrm>
            <a:prstGeom prst="roundRect">
              <a:avLst>
                <a:gd name="adj" fmla="val 10000"/>
              </a:avLst>
            </a:prstGeom>
            <a:ln w="6350"/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Rounded Rectangle 4"/>
            <p:cNvSpPr/>
            <p:nvPr/>
          </p:nvSpPr>
          <p:spPr>
            <a:xfrm>
              <a:off x="20381" y="195201"/>
              <a:ext cx="2949967" cy="1038053"/>
            </a:xfrm>
            <a:prstGeom prst="rect">
              <a:avLst/>
            </a:prstGeom>
            <a:ln w="635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algn="ctr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dirty="0"/>
                <a:t>The tax administration’s management of compliance risks results in higher levels of voluntary compliance and community confidence in the tax administration</a:t>
              </a:r>
              <a:r>
                <a:rPr lang="en-US" sz="1000" dirty="0" smtClean="0"/>
                <a:t>.</a:t>
              </a:r>
              <a:endParaRPr lang="en-US" sz="1200" dirty="0" smtClean="0"/>
            </a:p>
          </p:txBody>
        </p:sp>
      </p:grpSp>
      <p:grpSp>
        <p:nvGrpSpPr>
          <p:cNvPr id="18" name="Group 16"/>
          <p:cNvGrpSpPr/>
          <p:nvPr/>
        </p:nvGrpSpPr>
        <p:grpSpPr>
          <a:xfrm>
            <a:off x="6553200" y="4275837"/>
            <a:ext cx="2286000" cy="646331"/>
            <a:chOff x="1451" y="0"/>
            <a:chExt cx="2968897" cy="646331"/>
          </a:xfrm>
        </p:grpSpPr>
        <p:sp>
          <p:nvSpPr>
            <p:cNvPr id="19" name="Rounded Rectangle 18"/>
            <p:cNvSpPr/>
            <p:nvPr/>
          </p:nvSpPr>
          <p:spPr>
            <a:xfrm>
              <a:off x="1451" y="0"/>
              <a:ext cx="2968897" cy="646331"/>
            </a:xfrm>
            <a:prstGeom prst="roundRect">
              <a:avLst>
                <a:gd name="adj" fmla="val 10000"/>
              </a:avLst>
            </a:prstGeom>
            <a:ln w="6350"/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Rounded Rectangle 4"/>
            <p:cNvSpPr/>
            <p:nvPr/>
          </p:nvSpPr>
          <p:spPr>
            <a:xfrm>
              <a:off x="20381" y="18930"/>
              <a:ext cx="2931037" cy="608471"/>
            </a:xfrm>
            <a:prstGeom prst="rect">
              <a:avLst/>
            </a:prstGeom>
            <a:ln w="635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algn="ctr"/>
              <a:r>
                <a:rPr lang="en-US" sz="1000" dirty="0"/>
                <a:t>Taxpayers have the necessary information and support to voluntarily comply at a reasonable cost to themselves.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248400" y="5531768"/>
            <a:ext cx="2286000" cy="591746"/>
            <a:chOff x="1451" y="0"/>
            <a:chExt cx="2968897" cy="627401"/>
          </a:xfrm>
        </p:grpSpPr>
        <p:sp>
          <p:nvSpPr>
            <p:cNvPr id="22" name="Rounded Rectangle 21"/>
            <p:cNvSpPr/>
            <p:nvPr/>
          </p:nvSpPr>
          <p:spPr>
            <a:xfrm>
              <a:off x="1451" y="0"/>
              <a:ext cx="2968897" cy="323165"/>
            </a:xfrm>
            <a:prstGeom prst="roundRect">
              <a:avLst>
                <a:gd name="adj" fmla="val 10000"/>
              </a:avLst>
            </a:prstGeom>
            <a:ln w="6350"/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en-US" sz="1000" dirty="0"/>
                <a:t>Taxpayers file returns on time.</a:t>
              </a:r>
            </a:p>
          </p:txBody>
        </p:sp>
        <p:sp>
          <p:nvSpPr>
            <p:cNvPr id="23" name="Rounded Rectangle 4"/>
            <p:cNvSpPr/>
            <p:nvPr/>
          </p:nvSpPr>
          <p:spPr>
            <a:xfrm>
              <a:off x="20381" y="18930"/>
              <a:ext cx="2931037" cy="608471"/>
            </a:xfrm>
            <a:prstGeom prst="rect">
              <a:avLst/>
            </a:prstGeom>
            <a:ln w="635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200" dirty="0" smtClean="0"/>
            </a:p>
          </p:txBody>
        </p:sp>
      </p:grpSp>
      <p:grpSp>
        <p:nvGrpSpPr>
          <p:cNvPr id="24" name="Group 28"/>
          <p:cNvGrpSpPr/>
          <p:nvPr/>
        </p:nvGrpSpPr>
        <p:grpSpPr>
          <a:xfrm>
            <a:off x="3276600" y="6041959"/>
            <a:ext cx="2286000" cy="627401"/>
            <a:chOff x="1451" y="0"/>
            <a:chExt cx="2968897" cy="627401"/>
          </a:xfrm>
        </p:grpSpPr>
        <p:sp>
          <p:nvSpPr>
            <p:cNvPr id="25" name="Rounded Rectangle 24"/>
            <p:cNvSpPr/>
            <p:nvPr/>
          </p:nvSpPr>
          <p:spPr>
            <a:xfrm>
              <a:off x="1451" y="0"/>
              <a:ext cx="2968897" cy="493931"/>
            </a:xfrm>
            <a:prstGeom prst="roundRect">
              <a:avLst>
                <a:gd name="adj" fmla="val 10000"/>
              </a:avLst>
            </a:prstGeom>
            <a:ln w="6350"/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en-US" sz="1000" dirty="0"/>
                <a:t>Taxpayers pay their taxes in full on time.</a:t>
              </a:r>
            </a:p>
          </p:txBody>
        </p:sp>
        <p:sp>
          <p:nvSpPr>
            <p:cNvPr id="26" name="Rounded Rectangle 4"/>
            <p:cNvSpPr/>
            <p:nvPr/>
          </p:nvSpPr>
          <p:spPr>
            <a:xfrm>
              <a:off x="20381" y="18930"/>
              <a:ext cx="2931037" cy="608471"/>
            </a:xfrm>
            <a:prstGeom prst="rect">
              <a:avLst/>
            </a:prstGeom>
            <a:ln w="635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200" dirty="0" smtClean="0"/>
            </a:p>
          </p:txBody>
        </p:sp>
      </p:grpSp>
      <p:grpSp>
        <p:nvGrpSpPr>
          <p:cNvPr id="27" name="Group 31"/>
          <p:cNvGrpSpPr/>
          <p:nvPr/>
        </p:nvGrpSpPr>
        <p:grpSpPr>
          <a:xfrm>
            <a:off x="228600" y="4922168"/>
            <a:ext cx="2286000" cy="627401"/>
            <a:chOff x="1451" y="0"/>
            <a:chExt cx="2968897" cy="627401"/>
          </a:xfrm>
        </p:grpSpPr>
        <p:sp>
          <p:nvSpPr>
            <p:cNvPr id="28" name="Rounded Rectangle 27"/>
            <p:cNvSpPr/>
            <p:nvPr/>
          </p:nvSpPr>
          <p:spPr>
            <a:xfrm>
              <a:off x="1451" y="0"/>
              <a:ext cx="2968897" cy="609600"/>
            </a:xfrm>
            <a:prstGeom prst="roundRect">
              <a:avLst>
                <a:gd name="adj" fmla="val 10000"/>
              </a:avLst>
            </a:prstGeom>
            <a:ln w="6350"/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pPr algn="ctr"/>
              <a:r>
                <a:rPr lang="en-US" sz="1000" dirty="0"/>
                <a:t>Taxpayers report complete and accurate information in their tax returns. </a:t>
              </a:r>
            </a:p>
          </p:txBody>
        </p:sp>
        <p:sp>
          <p:nvSpPr>
            <p:cNvPr id="29" name="Rounded Rectangle 4"/>
            <p:cNvSpPr/>
            <p:nvPr/>
          </p:nvSpPr>
          <p:spPr>
            <a:xfrm>
              <a:off x="20381" y="18930"/>
              <a:ext cx="2931037" cy="608471"/>
            </a:xfrm>
            <a:prstGeom prst="rect">
              <a:avLst/>
            </a:prstGeom>
            <a:ln w="6350"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200" dirty="0" smtClean="0"/>
            </a:p>
          </p:txBody>
        </p:sp>
      </p:grpSp>
      <p:sp>
        <p:nvSpPr>
          <p:cNvPr id="30" name="Rounded Rectangle 29"/>
          <p:cNvSpPr/>
          <p:nvPr/>
        </p:nvSpPr>
        <p:spPr>
          <a:xfrm>
            <a:off x="228600" y="3855368"/>
            <a:ext cx="1981200" cy="978768"/>
          </a:xfrm>
          <a:prstGeom prst="roundRect">
            <a:avLst>
              <a:gd name="adj" fmla="val 10000"/>
            </a:avLst>
          </a:prstGeom>
          <a:ln w="6350"/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en-US" sz="1000" dirty="0"/>
              <a:t>The tax dispute resolution process is independent, accessible to taxpayers, and effective in resolving disputed matters in a timely manner.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228600" y="2407568"/>
            <a:ext cx="1981200" cy="990600"/>
          </a:xfrm>
          <a:prstGeom prst="roundRect">
            <a:avLst>
              <a:gd name="adj" fmla="val 10000"/>
            </a:avLst>
          </a:prstGeom>
          <a:ln w="6350"/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en-US" sz="1000" dirty="0"/>
              <a:t>Tax administration operations are efficient and effective in performing key functions and achieving expected outcomes.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228600" y="1340768"/>
            <a:ext cx="2971800" cy="762000"/>
          </a:xfrm>
          <a:prstGeom prst="roundRect">
            <a:avLst>
              <a:gd name="adj" fmla="val 10000"/>
            </a:avLst>
          </a:prstGeom>
          <a:ln w="6350"/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en-US" sz="1000" dirty="0"/>
              <a:t>The tax administration is transparent in the conduct of its activities and accountable to the government and the </a:t>
            </a:r>
            <a:r>
              <a:rPr lang="en-US" sz="1000" dirty="0" smtClean="0"/>
              <a:t>community.</a:t>
            </a:r>
            <a:endParaRPr lang="en-US" sz="1000" dirty="0"/>
          </a:p>
        </p:txBody>
      </p:sp>
      <p:sp>
        <p:nvSpPr>
          <p:cNvPr id="33" name="Rounded Rectangle 32"/>
          <p:cNvSpPr/>
          <p:nvPr/>
        </p:nvSpPr>
        <p:spPr>
          <a:xfrm>
            <a:off x="5867400" y="1340768"/>
            <a:ext cx="2971800" cy="973088"/>
          </a:xfrm>
          <a:prstGeom prst="roundRect">
            <a:avLst>
              <a:gd name="adj" fmla="val 10000"/>
            </a:avLst>
          </a:prstGeom>
          <a:ln w="6350"/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en-US" sz="1000" dirty="0" smtClean="0"/>
              <a:t>All </a:t>
            </a:r>
            <a:r>
              <a:rPr lang="en-US" sz="1000" dirty="0"/>
              <a:t>businesses, individuals, and other entities that are required to register are included in a taxpayer registration database. Information held in the database is complete and accurate.</a:t>
            </a:r>
          </a:p>
          <a:p>
            <a:pPr algn="ctr"/>
            <a:endParaRPr lang="en-US" sz="1200" dirty="0" smtClean="0"/>
          </a:p>
        </p:txBody>
      </p:sp>
      <p:cxnSp>
        <p:nvCxnSpPr>
          <p:cNvPr id="34" name="Elbow Connector 33"/>
          <p:cNvCxnSpPr>
            <a:endCxn id="33" idx="1"/>
          </p:cNvCxnSpPr>
          <p:nvPr/>
        </p:nvCxnSpPr>
        <p:spPr>
          <a:xfrm>
            <a:off x="5105400" y="1797968"/>
            <a:ext cx="762000" cy="29344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hape 34"/>
          <p:cNvCxnSpPr>
            <a:stCxn id="16" idx="0"/>
          </p:cNvCxnSpPr>
          <p:nvPr/>
        </p:nvCxnSpPr>
        <p:spPr>
          <a:xfrm rot="16200000" flipV="1">
            <a:off x="6667500" y="1759868"/>
            <a:ext cx="304800" cy="17526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53"/>
          <p:cNvCxnSpPr>
            <a:stCxn id="20" idx="0"/>
          </p:cNvCxnSpPr>
          <p:nvPr/>
        </p:nvCxnSpPr>
        <p:spPr>
          <a:xfrm rot="16200000" flipV="1">
            <a:off x="6905001" y="3503568"/>
            <a:ext cx="210799" cy="13716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/>
          <p:nvPr/>
        </p:nvCxnSpPr>
        <p:spPr>
          <a:xfrm rot="10800000">
            <a:off x="5486400" y="5379368"/>
            <a:ext cx="762000" cy="3810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V="1">
            <a:off x="4419600" y="5684168"/>
            <a:ext cx="0" cy="3631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29" idx="3"/>
          </p:cNvCxnSpPr>
          <p:nvPr/>
        </p:nvCxnSpPr>
        <p:spPr>
          <a:xfrm flipV="1">
            <a:off x="2500024" y="4998368"/>
            <a:ext cx="319376" cy="24696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 39"/>
          <p:cNvCxnSpPr/>
          <p:nvPr/>
        </p:nvCxnSpPr>
        <p:spPr>
          <a:xfrm rot="5400000" flipH="1" flipV="1">
            <a:off x="1714500" y="3131468"/>
            <a:ext cx="152400" cy="114300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 40"/>
          <p:cNvCxnSpPr>
            <a:stCxn id="31" idx="0"/>
          </p:cNvCxnSpPr>
          <p:nvPr/>
        </p:nvCxnSpPr>
        <p:spPr>
          <a:xfrm rot="16200000" flipH="1">
            <a:off x="1866900" y="1759868"/>
            <a:ext cx="152400" cy="1447800"/>
          </a:xfrm>
          <a:prstGeom prst="bentConnector4">
            <a:avLst>
              <a:gd name="adj1" fmla="val -150000"/>
              <a:gd name="adj2" fmla="val 8421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32" idx="3"/>
          </p:cNvCxnSpPr>
          <p:nvPr/>
        </p:nvCxnSpPr>
        <p:spPr>
          <a:xfrm>
            <a:off x="3200400" y="1721768"/>
            <a:ext cx="457200" cy="762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657600" y="1057275"/>
            <a:ext cx="189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>
                <a:solidFill>
                  <a:srgbClr val="C00000"/>
                </a:solidFill>
              </a:rPr>
              <a:t>TADAT</a:t>
            </a:r>
            <a:endParaRPr lang="en-GB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57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251520" y="2492375"/>
            <a:ext cx="8435280" cy="3529013"/>
          </a:xfrm>
        </p:spPr>
        <p:txBody>
          <a:bodyPr/>
          <a:lstStyle/>
          <a:p>
            <a:r>
              <a:rPr lang="en-US" i="0" dirty="0" smtClean="0"/>
              <a:t>The </a:t>
            </a:r>
            <a:r>
              <a:rPr lang="en-US" i="0" dirty="0"/>
              <a:t>model recently developed by </a:t>
            </a:r>
            <a:r>
              <a:rPr lang="en-US" i="0" dirty="0" smtClean="0"/>
              <a:t>WB </a:t>
            </a:r>
            <a:r>
              <a:rPr lang="en-US" i="0" dirty="0"/>
              <a:t>is made available to tax </a:t>
            </a:r>
            <a:r>
              <a:rPr lang="en-US" i="0" dirty="0" smtClean="0"/>
              <a:t>administrations: assesses &amp; monitors performance </a:t>
            </a:r>
            <a:r>
              <a:rPr lang="en-US" i="0" dirty="0"/>
              <a:t>of tax administration over </a:t>
            </a:r>
            <a:r>
              <a:rPr lang="en-US" i="0" dirty="0" smtClean="0"/>
              <a:t>time</a:t>
            </a:r>
            <a:endParaRPr lang="en-US" i="0" dirty="0"/>
          </a:p>
          <a:p>
            <a:endParaRPr lang="en-US" i="0" dirty="0"/>
          </a:p>
          <a:p>
            <a:r>
              <a:rPr lang="en-US" i="0" dirty="0" smtClean="0"/>
              <a:t>The </a:t>
            </a:r>
            <a:r>
              <a:rPr lang="en-US" i="0" dirty="0"/>
              <a:t>measurement framework of IAMTAX can be used both as a benchmarking tool and a monitoring and diagnostic </a:t>
            </a:r>
            <a:r>
              <a:rPr lang="en-US" i="0" dirty="0" smtClean="0"/>
              <a:t>tool </a:t>
            </a:r>
          </a:p>
          <a:p>
            <a:endParaRPr lang="en-US" i="0" dirty="0"/>
          </a:p>
          <a:p>
            <a:r>
              <a:rPr lang="en-US" u="sng" dirty="0">
                <a:hlinkClick r:id="rId2"/>
              </a:rPr>
              <a:t>http://www.iamtax.org/IAMTAX/</a:t>
            </a:r>
            <a:r>
              <a:rPr lang="en-GB" dirty="0"/>
              <a:t> </a:t>
            </a:r>
            <a:endParaRPr lang="en-US" i="0" dirty="0"/>
          </a:p>
        </p:txBody>
      </p:sp>
      <p:sp>
        <p:nvSpPr>
          <p:cNvPr id="3" name="TextBox 2"/>
          <p:cNvSpPr txBox="1"/>
          <p:nvPr/>
        </p:nvSpPr>
        <p:spPr>
          <a:xfrm>
            <a:off x="107505" y="1124744"/>
            <a:ext cx="90364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+mj-lt"/>
              </a:rPr>
              <a:t>INTEGRATED ASSESSMENT MODEL FOR TAX </a:t>
            </a:r>
            <a:r>
              <a:rPr lang="en-US" sz="3200" b="1" dirty="0" smtClean="0">
                <a:solidFill>
                  <a:srgbClr val="C00000"/>
                </a:solidFill>
                <a:latin typeface="+mj-lt"/>
              </a:rPr>
              <a:t>ADMINISTRATION </a:t>
            </a:r>
            <a:r>
              <a:rPr lang="en-US" sz="3200" b="1" dirty="0">
                <a:solidFill>
                  <a:srgbClr val="C00000"/>
                </a:solidFill>
                <a:latin typeface="+mj-lt"/>
              </a:rPr>
              <a:t>(IAMTAX)</a:t>
            </a:r>
          </a:p>
        </p:txBody>
      </p:sp>
    </p:spTree>
    <p:extLst>
      <p:ext uri="{BB962C8B-B14F-4D97-AF65-F5344CB8AC3E}">
        <p14:creationId xmlns:p14="http://schemas.microsoft.com/office/powerpoint/2010/main" val="2770993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90601"/>
            <a:ext cx="9144000" cy="782216"/>
          </a:xfrm>
        </p:spPr>
        <p:txBody>
          <a:bodyPr>
            <a:normAutofit/>
          </a:bodyPr>
          <a:lstStyle/>
          <a:p>
            <a:pPr marL="0" algn="ctr">
              <a:lnSpc>
                <a:spcPct val="100000"/>
              </a:lnSpc>
            </a:pPr>
            <a:r>
              <a:rPr lang="en-US" sz="3200" dirty="0" smtClean="0">
                <a:solidFill>
                  <a:srgbClr val="C00000"/>
                </a:solidFill>
                <a:latin typeface="+mj-lt"/>
              </a:rPr>
              <a:t>Measuring Procurement Performance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772815"/>
            <a:ext cx="8892480" cy="4948659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ts val="3000"/>
              </a:lnSpc>
              <a:spcBef>
                <a:spcPts val="600"/>
              </a:spcBef>
              <a:buClrTx/>
              <a:buSzPct val="125000"/>
              <a:buNone/>
            </a:pPr>
            <a:r>
              <a:rPr lang="en-US" sz="4000" b="1" i="0" dirty="0">
                <a:latin typeface="Calibri" charset="0"/>
                <a:ea typeface="Calibri" charset="0"/>
                <a:cs typeface="Calibri" charset="0"/>
              </a:rPr>
              <a:t>OECD/DAC </a:t>
            </a:r>
            <a:r>
              <a:rPr lang="en-US" sz="4000" i="0" dirty="0">
                <a:latin typeface="Calibri" charset="0"/>
                <a:ea typeface="Calibri" charset="0"/>
                <a:cs typeface="Calibri" charset="0"/>
              </a:rPr>
              <a:t>&amp; World Bank Joint Procurement Roundtable developed detailed procurement benchmarking &amp; measurement tools: </a:t>
            </a:r>
            <a:r>
              <a:rPr lang="en-US" sz="4000" b="1" i="0" dirty="0" smtClean="0">
                <a:latin typeface="Calibri" charset="0"/>
                <a:ea typeface="Calibri" charset="0"/>
                <a:cs typeface="Calibri" charset="0"/>
              </a:rPr>
              <a:t>WHY? To: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SzPct val="100000"/>
              <a:buFont typeface="Arial" pitchFamily="34" charset="0"/>
              <a:buChar char="•"/>
            </a:pPr>
            <a:r>
              <a:rPr lang="en-US" sz="3400" i="0" dirty="0" smtClean="0">
                <a:latin typeface="Calibri" charset="0"/>
                <a:ea typeface="Calibri" charset="0"/>
                <a:cs typeface="Calibri" charset="0"/>
              </a:rPr>
              <a:t>provide international standards &amp; stop imposing individual donor standards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SzPct val="100000"/>
              <a:buFont typeface="Arial" pitchFamily="34" charset="0"/>
              <a:buChar char="•"/>
            </a:pPr>
            <a:r>
              <a:rPr lang="en-US" sz="3400" i="0" dirty="0" smtClean="0">
                <a:latin typeface="Calibri" charset="0"/>
                <a:ea typeface="Calibri" charset="0"/>
                <a:cs typeface="Calibri" charset="0"/>
              </a:rPr>
              <a:t>facilitate integration of CPAR with strengthened approach to PFM </a:t>
            </a:r>
          </a:p>
          <a:p>
            <a:pPr>
              <a:buClrTx/>
              <a:buNone/>
              <a:defRPr/>
            </a:pPr>
            <a:endParaRPr lang="en-US" sz="2800" i="0" dirty="0" smtClean="0">
              <a:latin typeface="Calibri" charset="0"/>
              <a:ea typeface="Calibri" charset="0"/>
              <a:cs typeface="Calibri" charset="0"/>
            </a:endParaRPr>
          </a:p>
          <a:p>
            <a:pPr marL="0" indent="0">
              <a:lnSpc>
                <a:spcPts val="3000"/>
              </a:lnSpc>
              <a:spcBef>
                <a:spcPts val="600"/>
              </a:spcBef>
              <a:buClrTx/>
              <a:buSzPct val="125000"/>
              <a:buNone/>
              <a:defRPr/>
            </a:pPr>
            <a:r>
              <a:rPr lang="en-US" sz="4000" b="1" i="0" dirty="0">
                <a:latin typeface="Calibri" charset="0"/>
                <a:ea typeface="Calibri" charset="0"/>
                <a:cs typeface="Calibri" charset="0"/>
              </a:rPr>
              <a:t>OECD/DAC</a:t>
            </a:r>
            <a:r>
              <a:rPr lang="en-US" sz="4000" i="0" dirty="0">
                <a:latin typeface="Calibri" charset="0"/>
                <a:ea typeface="Calibri" charset="0"/>
                <a:cs typeface="Calibri" charset="0"/>
              </a:rPr>
              <a:t> Procurement Indicators: 4 Pillars, 12 Indicators, 55 </a:t>
            </a:r>
            <a:r>
              <a:rPr lang="en-US" sz="4000" i="0" dirty="0" smtClean="0">
                <a:latin typeface="Calibri" charset="0"/>
                <a:ea typeface="Calibri" charset="0"/>
                <a:cs typeface="Calibri" charset="0"/>
              </a:rPr>
              <a:t>sub-Indicators</a:t>
            </a:r>
            <a:endParaRPr lang="en-US" sz="4000" i="0" dirty="0">
              <a:latin typeface="Calibri" charset="0"/>
              <a:ea typeface="Calibri" charset="0"/>
              <a:cs typeface="Calibri" charset="0"/>
            </a:endParaRPr>
          </a:p>
          <a:p>
            <a:pPr marL="571500" indent="-571500" eaLnBrk="1" hangingPunct="1">
              <a:buClrTx/>
              <a:buFont typeface="+mj-lt"/>
              <a:buAutoNum type="romanUcPeriod"/>
              <a:defRPr/>
            </a:pPr>
            <a:r>
              <a:rPr lang="en-US" sz="3400" i="0" dirty="0">
                <a:latin typeface="Calibri" charset="0"/>
                <a:ea typeface="Calibri" charset="0"/>
                <a:cs typeface="Calibri" charset="0"/>
              </a:rPr>
              <a:t>Legislative &amp; Regulatory Framework</a:t>
            </a:r>
          </a:p>
          <a:p>
            <a:pPr marL="571500" indent="-571500" eaLnBrk="1" hangingPunct="1">
              <a:buClrTx/>
              <a:buFont typeface="+mj-lt"/>
              <a:buAutoNum type="romanUcPeriod"/>
              <a:defRPr/>
            </a:pPr>
            <a:r>
              <a:rPr lang="en-US" sz="3400" i="0" dirty="0">
                <a:latin typeface="Calibri" charset="0"/>
                <a:ea typeface="Calibri" charset="0"/>
                <a:cs typeface="Calibri" charset="0"/>
              </a:rPr>
              <a:t>Institutional Framework &amp; Management Capacity</a:t>
            </a:r>
          </a:p>
          <a:p>
            <a:pPr marL="571500" indent="-571500" eaLnBrk="1" hangingPunct="1">
              <a:buClrTx/>
              <a:buFont typeface="+mj-lt"/>
              <a:buAutoNum type="romanUcPeriod"/>
              <a:defRPr/>
            </a:pPr>
            <a:r>
              <a:rPr lang="en-US" sz="3400" i="0" dirty="0">
                <a:latin typeface="Calibri" charset="0"/>
                <a:ea typeface="Calibri" charset="0"/>
                <a:cs typeface="Calibri" charset="0"/>
              </a:rPr>
              <a:t>Procurement Operations &amp; Market Practices</a:t>
            </a:r>
          </a:p>
          <a:p>
            <a:pPr marL="571500" indent="-571500" eaLnBrk="1" hangingPunct="1">
              <a:buClrTx/>
              <a:buFont typeface="+mj-lt"/>
              <a:buAutoNum type="romanUcPeriod"/>
              <a:defRPr/>
            </a:pPr>
            <a:r>
              <a:rPr lang="en-US" sz="3400" i="0" dirty="0">
                <a:latin typeface="Calibri" charset="0"/>
                <a:ea typeface="Calibri" charset="0"/>
                <a:cs typeface="Calibri" charset="0"/>
              </a:rPr>
              <a:t>Integrity of Public Procurement System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SzPct val="100000"/>
              <a:buFont typeface="Arial" pitchFamily="34" charset="0"/>
              <a:buChar char="•"/>
            </a:pPr>
            <a:endParaRPr lang="en-US" sz="2800" i="0" dirty="0" smtClean="0">
              <a:latin typeface="Calibri" charset="0"/>
              <a:ea typeface="Calibri" charset="0"/>
              <a:cs typeface="Calibri" charset="0"/>
            </a:endParaRPr>
          </a:p>
          <a:p>
            <a:pPr algn="ctr" eaLnBrk="1" hangingPunct="1">
              <a:buFont typeface="Wingdings" pitchFamily="2" charset="2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0309-A242-4697-B3C1-F37AD51A5C02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42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196753"/>
            <a:ext cx="8229600" cy="864096"/>
          </a:xfrm>
        </p:spPr>
        <p:txBody>
          <a:bodyPr/>
          <a:lstStyle/>
          <a:p>
            <a:pPr algn="ctr"/>
            <a:r>
              <a:rPr lang="en-GB" sz="3200" dirty="0" smtClean="0">
                <a:solidFill>
                  <a:srgbClr val="C00000"/>
                </a:solidFill>
              </a:rPr>
              <a:t>Public Investment Management Assessment (PIMA)</a:t>
            </a:r>
            <a:endParaRPr lang="en-GB" sz="3200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892294-A439-1D42-86AF-5A82DC855F92}" type="slidenum">
              <a:rPr lang="en-GB" altLang="en-US" smtClean="0"/>
              <a:pPr>
                <a:defRPr/>
              </a:pPr>
              <a:t>29</a:t>
            </a:fld>
            <a:endParaRPr lang="en-GB" alt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204865"/>
            <a:ext cx="7200800" cy="4516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6333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Content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C00000"/>
                </a:solidFill>
              </a:rPr>
              <a:t>Sub-national Governments</a:t>
            </a:r>
          </a:p>
          <a:p>
            <a:endParaRPr lang="en-US" sz="2800" dirty="0" smtClean="0">
              <a:solidFill>
                <a:srgbClr val="C00000"/>
              </a:solidFill>
            </a:endParaRPr>
          </a:p>
          <a:p>
            <a:r>
              <a:rPr lang="en-US" sz="2800" dirty="0">
                <a:solidFill>
                  <a:schemeClr val="bg2">
                    <a:lumMod val="40000"/>
                    <a:lumOff val="60000"/>
                  </a:schemeClr>
                </a:solidFill>
              </a:rPr>
              <a:t>Sector-level analysis</a:t>
            </a:r>
          </a:p>
          <a:p>
            <a:endParaRPr lang="en-US" sz="2800" dirty="0" smtClean="0">
              <a:solidFill>
                <a:schemeClr val="bg2">
                  <a:lumMod val="40000"/>
                  <a:lumOff val="60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Other PFM diagnostic tools</a:t>
            </a:r>
          </a:p>
          <a:p>
            <a:endParaRPr lang="en-US" sz="2800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52CC54B-2559-4023-A251-E329659F0BD6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90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0"/>
            <a:ext cx="9144000" cy="1371600"/>
          </a:xfrm>
        </p:spPr>
        <p:txBody>
          <a:bodyPr>
            <a:normAutofit/>
          </a:bodyPr>
          <a:lstStyle/>
          <a:p>
            <a:pPr marL="0" algn="ctr"/>
            <a:r>
              <a:rPr lang="en-US" sz="3200" dirty="0" smtClean="0">
                <a:solidFill>
                  <a:srgbClr val="C00000"/>
                </a:solidFill>
                <a:latin typeface="+mj-lt"/>
              </a:rPr>
              <a:t>Debt Management Performance</a:t>
            </a:r>
            <a:br>
              <a:rPr lang="en-US" sz="3200" dirty="0" smtClean="0">
                <a:solidFill>
                  <a:srgbClr val="C00000"/>
                </a:solidFill>
                <a:latin typeface="+mj-lt"/>
              </a:rPr>
            </a:br>
            <a:r>
              <a:rPr lang="en-US" sz="3200" dirty="0" smtClean="0">
                <a:solidFill>
                  <a:srgbClr val="C00000"/>
                </a:solidFill>
                <a:latin typeface="+mj-lt"/>
              </a:rPr>
              <a:t>Assessment Tool (</a:t>
            </a:r>
            <a:r>
              <a:rPr lang="en-US" sz="3200" dirty="0" err="1" smtClean="0">
                <a:solidFill>
                  <a:srgbClr val="C00000"/>
                </a:solidFill>
                <a:latin typeface="+mj-lt"/>
              </a:rPr>
              <a:t>DeMPA</a:t>
            </a:r>
            <a:r>
              <a:rPr lang="en-US" sz="3200" dirty="0" smtClean="0">
                <a:solidFill>
                  <a:srgbClr val="C00000"/>
                </a:solidFill>
                <a:latin typeface="+mj-lt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209800"/>
            <a:ext cx="8668072" cy="4114800"/>
          </a:xfrm>
        </p:spPr>
        <p:txBody>
          <a:bodyPr>
            <a:normAutofit fontScale="85000" lnSpcReduction="10000"/>
          </a:bodyPr>
          <a:lstStyle/>
          <a:p>
            <a:pPr marL="0" indent="0">
              <a:buSzPct val="100000"/>
              <a:buNone/>
            </a:pPr>
            <a:r>
              <a:rPr lang="en-US" sz="3800" i="0" dirty="0">
                <a:latin typeface="Calibri" charset="0"/>
                <a:ea typeface="Calibri" charset="0"/>
                <a:cs typeface="Calibri" charset="0"/>
              </a:rPr>
              <a:t>Modeled on </a:t>
            </a:r>
            <a:r>
              <a:rPr lang="en-US" sz="3800" i="0" dirty="0" smtClean="0">
                <a:latin typeface="Calibri" charset="0"/>
                <a:ea typeface="Calibri" charset="0"/>
                <a:cs typeface="Calibri" charset="0"/>
              </a:rPr>
              <a:t>PEFA: 16 </a:t>
            </a:r>
            <a:r>
              <a:rPr lang="en-US" sz="3800" i="0" dirty="0">
                <a:latin typeface="Calibri" charset="0"/>
                <a:ea typeface="Calibri" charset="0"/>
                <a:cs typeface="Calibri" charset="0"/>
              </a:rPr>
              <a:t>indicators, 34 dimensions, 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en-US" sz="3700" b="0" i="0" dirty="0">
                <a:latin typeface="Calibri" charset="0"/>
                <a:ea typeface="Calibri" charset="0"/>
                <a:cs typeface="Calibri" charset="0"/>
              </a:rPr>
              <a:t>Governance &amp; Strategy Development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en-US" sz="3700" b="0" i="0" dirty="0">
                <a:latin typeface="Calibri" charset="0"/>
                <a:ea typeface="Calibri" charset="0"/>
                <a:cs typeface="Calibri" charset="0"/>
              </a:rPr>
              <a:t>Coordination with Macroeconomic Policies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en-US" sz="3700" b="0" i="0" dirty="0">
                <a:latin typeface="Calibri" charset="0"/>
                <a:ea typeface="Calibri" charset="0"/>
                <a:cs typeface="Calibri" charset="0"/>
              </a:rPr>
              <a:t>Borrowing &amp; Related Financing Activities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en-US" sz="3700" b="0" i="0" dirty="0">
                <a:latin typeface="Calibri" charset="0"/>
                <a:ea typeface="Calibri" charset="0"/>
                <a:cs typeface="Calibri" charset="0"/>
              </a:rPr>
              <a:t>Cash Flow Forecasting &amp; Cash Balance Management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en-US" sz="3700" b="0" i="0" dirty="0">
                <a:latin typeface="Calibri" charset="0"/>
                <a:ea typeface="Calibri" charset="0"/>
                <a:cs typeface="Calibri" charset="0"/>
              </a:rPr>
              <a:t>Operational Risk Management</a:t>
            </a:r>
          </a:p>
          <a:p>
            <a:pPr>
              <a:buClrTx/>
              <a:buSzPct val="100000"/>
              <a:buFont typeface="Arial" pitchFamily="34" charset="0"/>
              <a:buChar char="•"/>
            </a:pPr>
            <a:r>
              <a:rPr lang="en-US" sz="3700" b="0" i="0" dirty="0">
                <a:latin typeface="Calibri" charset="0"/>
                <a:ea typeface="Calibri" charset="0"/>
                <a:cs typeface="Calibri" charset="0"/>
              </a:rPr>
              <a:t>Debt Records and Reporting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0309-A242-4697-B3C1-F37AD51A5C02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44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bg" descr="dia-w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588" cy="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le Placeholder 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167788501"/>
              </p:ext>
            </p:extLst>
          </p:nvPr>
        </p:nvGraphicFramePr>
        <p:xfrm>
          <a:off x="179513" y="1857366"/>
          <a:ext cx="8856982" cy="4832678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68646"/>
                <a:gridCol w="784048"/>
                <a:gridCol w="784048"/>
                <a:gridCol w="784048"/>
                <a:gridCol w="784048"/>
                <a:gridCol w="784048"/>
                <a:gridCol w="784048"/>
                <a:gridCol w="784048"/>
              </a:tblGrid>
              <a:tr h="1155822">
                <a:tc>
                  <a:txBody>
                    <a:bodyPr/>
                    <a:lstStyle/>
                    <a:p>
                      <a:pPr marL="180975" marR="0" lvl="0" indent="-180975" algn="l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 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</a:rPr>
                        <a:t>PEFA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F549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vert="vert27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ECFIN/</a:t>
                      </a:r>
                    </a:p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OA</a:t>
                      </a:r>
                    </a:p>
                  </a:txBody>
                  <a:tcPr marL="0" marR="0" marT="0" marB="0" vert="vert27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</a:rPr>
                        <a:t>PER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F5494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vert="vert27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</a:rPr>
                        <a:t>PETS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F549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vert="vert27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</a:rPr>
                        <a:t>MAPS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F549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vert="vert27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</a:rPr>
                        <a:t>DeMPA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F549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vert="vert27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F5494"/>
                          </a:solidFill>
                          <a:effectLst/>
                        </a:rPr>
                        <a:t>TADAT</a:t>
                      </a: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F5494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vert="vert270" anchor="ctr" horzOverflow="overflow"/>
                </a:tc>
              </a:tr>
              <a:tr h="566620">
                <a:tc>
                  <a:txBody>
                    <a:bodyPr/>
                    <a:lstStyle/>
                    <a:p>
                      <a:pPr marL="9525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Identification of PFM strengths &amp; weaknesses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</a:tr>
              <a:tr h="566620">
                <a:tc>
                  <a:txBody>
                    <a:bodyPr/>
                    <a:lstStyle/>
                    <a:p>
                      <a:pPr marL="9525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Focused on part of the Budget Cycle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</a:tr>
              <a:tr h="430868">
                <a:tc>
                  <a:txBody>
                    <a:bodyPr/>
                    <a:lstStyle/>
                    <a:p>
                      <a:pPr marL="9525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Integrated Focus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</a:tr>
              <a:tr h="566620">
                <a:tc>
                  <a:txBody>
                    <a:bodyPr/>
                    <a:lstStyle/>
                    <a:p>
                      <a:pPr marL="9525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In-depth analysis of capacity factors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</a:tr>
              <a:tr h="430868">
                <a:tc>
                  <a:txBody>
                    <a:bodyPr/>
                    <a:lstStyle/>
                    <a:p>
                      <a:pPr marL="9525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Recommendations for reform 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</a:tr>
              <a:tr h="566620">
                <a:tc>
                  <a:txBody>
                    <a:bodyPr/>
                    <a:lstStyle/>
                    <a:p>
                      <a:pPr marL="9525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Assess fiduciary risk to public/external funds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</a:tr>
              <a:tr h="430868">
                <a:tc>
                  <a:txBody>
                    <a:bodyPr/>
                    <a:lstStyle/>
                    <a:p>
                      <a:pPr marL="9525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Track progress over time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pPr marL="180975" marR="0" lvl="0" indent="-180975" algn="ctr" defTabSz="642938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6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X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anchor="ctr" horzOverflow="overflow"/>
                </a:tc>
              </a:tr>
            </a:tbl>
          </a:graphicData>
        </a:graphic>
      </p:graphicFrame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395288" y="1206491"/>
            <a:ext cx="8229600" cy="650873"/>
          </a:xfrm>
        </p:spPr>
        <p:txBody>
          <a:bodyPr/>
          <a:lstStyle/>
          <a:p>
            <a:pPr marL="0" algn="ctr"/>
            <a:r>
              <a:rPr lang="en-US" sz="2800" dirty="0">
                <a:solidFill>
                  <a:srgbClr val="C00000"/>
                </a:solidFill>
              </a:rPr>
              <a:t>Purposes of these tools</a:t>
            </a:r>
            <a:endParaRPr lang="en-GB" altLang="en-US" sz="28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89148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F3A6BB0-8F0B-8C4F-AF2F-EF90EBEC115D}" type="slidenum">
              <a:rPr lang="en-US" altLang="en-US" sz="1400" i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en-US" sz="140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2771" name="AutoShape 2"/>
          <p:cNvSpPr>
            <a:spLocks noGrp="1" noChangeArrowheads="1"/>
          </p:cNvSpPr>
          <p:nvPr>
            <p:ph type="title"/>
          </p:nvPr>
        </p:nvSpPr>
        <p:spPr>
          <a:xfrm>
            <a:off x="179388" y="1196975"/>
            <a:ext cx="8785225" cy="503238"/>
          </a:xfrm>
        </p:spPr>
        <p:txBody>
          <a:bodyPr/>
          <a:lstStyle/>
          <a:p>
            <a:pPr marL="0" algn="ctr" eaLnBrk="1" hangingPunct="1"/>
            <a:r>
              <a:rPr lang="en-GB" altLang="en-US" sz="3200" dirty="0" smtClean="0">
                <a:solidFill>
                  <a:srgbClr val="C00000"/>
                </a:solidFill>
                <a:ea typeface="Arial" charset="0"/>
                <a:cs typeface="Arial" charset="0"/>
              </a:rPr>
              <a:t>In Summary</a:t>
            </a:r>
            <a:r>
              <a:rPr lang="is-IS" altLang="en-US" sz="3200" dirty="0" smtClean="0">
                <a:solidFill>
                  <a:srgbClr val="C00000"/>
                </a:solidFill>
                <a:ea typeface="Arial" charset="0"/>
                <a:cs typeface="Arial" charset="0"/>
              </a:rPr>
              <a:t>….</a:t>
            </a:r>
            <a:endParaRPr lang="en-GB" altLang="en-US" sz="3200" dirty="0">
              <a:solidFill>
                <a:srgbClr val="C00000"/>
              </a:solidFill>
              <a:ea typeface="Arial" charset="0"/>
              <a:cs typeface="Arial" charset="0"/>
            </a:endParaRP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00213"/>
            <a:ext cx="8674100" cy="4608512"/>
          </a:xfrm>
        </p:spPr>
        <p:txBody>
          <a:bodyPr/>
          <a:lstStyle/>
          <a:p>
            <a:pPr>
              <a:spcBef>
                <a:spcPct val="0"/>
              </a:spcBef>
              <a:spcAft>
                <a:spcPts val="1200"/>
              </a:spcAft>
              <a:buClr>
                <a:srgbClr val="0F5494"/>
              </a:buClr>
              <a:buFont typeface="Arial" charset="0"/>
              <a:buChar char="•"/>
            </a:pP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Significant use of </a:t>
            </a: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PEFA 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in SNGs in last few years, but vital to describe </a:t>
            </a:r>
            <a:r>
              <a:rPr lang="en-GB" altLang="en-US" sz="280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context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 when </a:t>
            </a: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assessing a 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SNG entity</a:t>
            </a:r>
          </a:p>
          <a:p>
            <a:pPr>
              <a:spcBef>
                <a:spcPct val="0"/>
              </a:spcBef>
              <a:spcAft>
                <a:spcPts val="1200"/>
              </a:spcAft>
              <a:buClr>
                <a:srgbClr val="0F5494"/>
              </a:buClr>
              <a:buFont typeface="Arial" charset="0"/>
              <a:buChar char="•"/>
            </a:pP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PEFA can be </a:t>
            </a: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applied at the sector 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level, </a:t>
            </a:r>
            <a:r>
              <a:rPr lang="en-GB" altLang="en-US" sz="280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BUT</a:t>
            </a:r>
            <a:r>
              <a:rPr lang="is-IS" altLang="en-US" sz="280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….</a:t>
            </a:r>
            <a:endParaRPr lang="en-GB" altLang="en-US" sz="2800" i="0" dirty="0">
              <a:solidFill>
                <a:srgbClr val="FF0000"/>
              </a:solidFill>
              <a:latin typeface="Calibri" charset="0"/>
              <a:ea typeface="Calibri" charset="0"/>
              <a:cs typeface="Calibri" charset="0"/>
            </a:endParaRPr>
          </a:p>
          <a:p>
            <a:pPr>
              <a:spcBef>
                <a:spcPct val="0"/>
              </a:spcBef>
              <a:spcAft>
                <a:spcPts val="1200"/>
              </a:spcAft>
              <a:buClr>
                <a:srgbClr val="0F5494"/>
              </a:buClr>
              <a:buFont typeface="Arial" charset="0"/>
              <a:buChar char="•"/>
            </a:pP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Many other tools still in place</a:t>
            </a:r>
          </a:p>
          <a:p>
            <a:pPr>
              <a:spcBef>
                <a:spcPct val="0"/>
              </a:spcBef>
              <a:spcAft>
                <a:spcPts val="1200"/>
              </a:spcAft>
              <a:buClr>
                <a:srgbClr val="0F5494"/>
              </a:buClr>
              <a:buFont typeface="Arial" charset="0"/>
              <a:buChar char="•"/>
            </a:pPr>
            <a:r>
              <a:rPr lang="en-GB" altLang="en-US" sz="2800" i="0" dirty="0" smtClean="0">
                <a:solidFill>
                  <a:srgbClr val="FF0000"/>
                </a:solidFill>
                <a:latin typeface="Calibri" charset="0"/>
                <a:ea typeface="Calibri" charset="0"/>
                <a:cs typeface="Calibri" charset="0"/>
              </a:rPr>
              <a:t>Specific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 </a:t>
            </a: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diagnostic tools 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– relatives of PEFA – for </a:t>
            </a: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tax administration (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IAMTAX; TADAT), </a:t>
            </a: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for debt management (DEMPA) 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&amp; for public </a:t>
            </a:r>
            <a:r>
              <a:rPr lang="en-GB" altLang="en-US" sz="2800" i="0" dirty="0">
                <a:latin typeface="Calibri" charset="0"/>
                <a:ea typeface="Calibri" charset="0"/>
                <a:cs typeface="Calibri" charset="0"/>
              </a:rPr>
              <a:t>procurement systems (OECD DAC</a:t>
            </a:r>
            <a:r>
              <a:rPr lang="en-GB" altLang="en-US" sz="2800" i="0" dirty="0" smtClean="0">
                <a:latin typeface="Calibri" charset="0"/>
                <a:ea typeface="Calibri" charset="0"/>
                <a:cs typeface="Calibri" charset="0"/>
              </a:rPr>
              <a:t>)</a:t>
            </a:r>
            <a:endParaRPr lang="en-GB" altLang="en-US" sz="2800" i="0" dirty="0">
              <a:latin typeface="Calibri" charset="0"/>
              <a:ea typeface="Calibri" charset="0"/>
              <a:cs typeface="Calibri" charset="0"/>
            </a:endParaRPr>
          </a:p>
          <a:p>
            <a:pPr algn="just">
              <a:spcBef>
                <a:spcPct val="0"/>
              </a:spcBef>
              <a:spcAft>
                <a:spcPts val="1200"/>
              </a:spcAft>
            </a:pPr>
            <a:endParaRPr lang="en-GB" altLang="en-US" i="0" dirty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" y="2565400"/>
            <a:ext cx="9144000" cy="863600"/>
          </a:xfrm>
        </p:spPr>
        <p:txBody>
          <a:bodyPr/>
          <a:lstStyle/>
          <a:p>
            <a:pPr indent="0" algn="ctr" eaLnBrk="1" hangingPunct="1"/>
            <a:r>
              <a:rPr lang="en-US" altLang="en-US" sz="3600" i="1" dirty="0" smtClean="0">
                <a:latin typeface="Verdana Bold Italic" charset="0"/>
                <a:ea typeface="Arial" charset="0"/>
                <a:cs typeface="Arial" charset="0"/>
              </a:rPr>
              <a:t>Thank you for your attention:</a:t>
            </a:r>
            <a:br>
              <a:rPr lang="en-US" altLang="en-US" sz="3600" i="1" dirty="0" smtClean="0">
                <a:latin typeface="Verdana Bold Italic" charset="0"/>
                <a:ea typeface="Arial" charset="0"/>
                <a:cs typeface="Arial" charset="0"/>
              </a:rPr>
            </a:br>
            <a:r>
              <a:rPr lang="en-US" altLang="en-US" sz="3600" i="1" dirty="0">
                <a:latin typeface="Verdana Bold Italic" charset="0"/>
                <a:ea typeface="Arial" charset="0"/>
                <a:cs typeface="Arial" charset="0"/>
              </a:rPr>
              <a:t/>
            </a:r>
            <a:br>
              <a:rPr lang="en-US" altLang="en-US" sz="3600" i="1" dirty="0">
                <a:latin typeface="Verdana Bold Italic" charset="0"/>
                <a:ea typeface="Arial" charset="0"/>
                <a:cs typeface="Arial" charset="0"/>
              </a:rPr>
            </a:br>
            <a:r>
              <a:rPr lang="en-US" altLang="en-US" sz="3600" i="1" dirty="0" smtClean="0">
                <a:latin typeface="Verdana Bold Italic" charset="0"/>
                <a:ea typeface="Arial" charset="0"/>
                <a:cs typeface="Arial" charset="0"/>
              </a:rPr>
              <a:t>Questions? </a:t>
            </a:r>
            <a:r>
              <a:rPr lang="en-US" altLang="en-US" sz="3200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altLang="en-US" sz="3200" dirty="0">
                <a:latin typeface="Arial" charset="0"/>
                <a:ea typeface="Arial" charset="0"/>
                <a:cs typeface="Arial" charset="0"/>
              </a:rPr>
            </a:br>
            <a:r>
              <a:rPr lang="en-US" altLang="en-US" sz="3200" dirty="0">
                <a:latin typeface="Arial" charset="0"/>
                <a:ea typeface="Arial" charset="0"/>
                <a:cs typeface="Arial" charset="0"/>
              </a:rPr>
              <a:t/>
            </a:r>
            <a:br>
              <a:rPr lang="en-US" altLang="en-US" sz="3200" dirty="0">
                <a:latin typeface="Arial" charset="0"/>
                <a:ea typeface="Arial" charset="0"/>
                <a:cs typeface="Arial" charset="0"/>
              </a:rPr>
            </a:br>
            <a:endParaRPr lang="en-GB" altLang="en-US" sz="32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69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39851"/>
            <a:ext cx="8229600" cy="432765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Structure of the Public Sector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892294-A439-1D42-86AF-5A82DC855F92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  <p:pic>
        <p:nvPicPr>
          <p:cNvPr id="7" name="Picture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772616"/>
            <a:ext cx="8229600" cy="410465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>
          <a:xfrm>
            <a:off x="395288" y="6060456"/>
            <a:ext cx="822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Source: excerpt from IMF (2014), </a:t>
            </a:r>
            <a:r>
              <a:rPr lang="en-US" sz="1400" b="1" i="1" dirty="0"/>
              <a:t>Government Finance Statistics Manual </a:t>
            </a:r>
            <a:r>
              <a:rPr lang="en-US" sz="1400" b="1" i="1" dirty="0" smtClean="0"/>
              <a:t>2014</a:t>
            </a:r>
            <a:endParaRPr lang="en-US" sz="1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268702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62A7DC0-F24B-FD48-BB33-4D3C6662CFCA}" type="slidenum">
              <a:rPr lang="en-US" altLang="en-US" sz="1400" i="0">
                <a:solidFill>
                  <a:schemeClr val="tx1"/>
                </a:solidFill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en-US" sz="1400" i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468313" y="1268413"/>
            <a:ext cx="8066087" cy="6484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0163" indent="-30163"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GB" altLang="en-US" sz="3200" b="1" i="0" dirty="0" smtClean="0">
                <a:solidFill>
                  <a:srgbClr val="C00000"/>
                </a:solidFill>
                <a:latin typeface="+mj-lt"/>
                <a:ea typeface="Arial" charset="0"/>
                <a:cs typeface="Arial" charset="0"/>
              </a:rPr>
              <a:t>Sub-National </a:t>
            </a:r>
            <a:r>
              <a:rPr lang="en-GB" altLang="en-US" sz="3200" b="1" i="0" dirty="0">
                <a:solidFill>
                  <a:srgbClr val="C00000"/>
                </a:solidFill>
                <a:latin typeface="+mj-lt"/>
                <a:ea typeface="Arial" charset="0"/>
                <a:cs typeface="Arial" charset="0"/>
              </a:rPr>
              <a:t>PEFA </a:t>
            </a:r>
            <a:r>
              <a:rPr lang="en-GB" altLang="en-US" sz="3200" b="1" i="0" dirty="0" smtClean="0">
                <a:solidFill>
                  <a:srgbClr val="C00000"/>
                </a:solidFill>
                <a:latin typeface="+mj-lt"/>
                <a:ea typeface="Arial" charset="0"/>
                <a:cs typeface="Arial" charset="0"/>
              </a:rPr>
              <a:t>Assessments</a:t>
            </a:r>
            <a:endParaRPr lang="en-US" altLang="en-US" sz="3200" b="1" i="0" dirty="0">
              <a:solidFill>
                <a:srgbClr val="C00000"/>
              </a:solidFill>
              <a:latin typeface="+mj-lt"/>
              <a:ea typeface="Arial" charset="0"/>
              <a:cs typeface="Arial" charset="0"/>
            </a:endParaRPr>
          </a:p>
        </p:txBody>
      </p:sp>
      <p:sp>
        <p:nvSpPr>
          <p:cNvPr id="7172" name="Rectangle 3"/>
          <p:cNvSpPr>
            <a:spLocks noChangeArrowheads="1"/>
          </p:cNvSpPr>
          <p:nvPr/>
        </p:nvSpPr>
        <p:spPr bwMode="auto">
          <a:xfrm>
            <a:off x="395288" y="2060575"/>
            <a:ext cx="8424862" cy="41846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457200" indent="-457200" eaLnBrk="1" hangingPunct="1">
              <a:spcBef>
                <a:spcPct val="0"/>
              </a:spcBef>
              <a:buClrTx/>
            </a:pPr>
            <a:r>
              <a:rPr lang="en-CA" altLang="en-US" sz="2800" i="0" dirty="0" smtClean="0">
                <a:latin typeface="Calibri" charset="0"/>
                <a:ea typeface="Calibri" charset="0"/>
                <a:cs typeface="Calibri" charset="0"/>
              </a:rPr>
              <a:t>Increasing trend: now 1/3 of all assessments are ‘SNGs’ – State</a:t>
            </a:r>
            <a:r>
              <a:rPr lang="en-CA" altLang="en-US" sz="2800" i="0" dirty="0">
                <a:latin typeface="Calibri" charset="0"/>
                <a:ea typeface="Calibri" charset="0"/>
                <a:cs typeface="Calibri" charset="0"/>
              </a:rPr>
              <a:t>, province, region, canton, district, city…</a:t>
            </a:r>
          </a:p>
          <a:p>
            <a:pPr marL="457200" indent="-457200" eaLnBrk="1" hangingPunct="1">
              <a:spcBef>
                <a:spcPct val="0"/>
              </a:spcBef>
              <a:buClrTx/>
            </a:pPr>
            <a:r>
              <a:rPr lang="en-CA" altLang="en-US" sz="2800" i="0" dirty="0" smtClean="0">
                <a:latin typeface="Calibri" charset="0"/>
                <a:ea typeface="Calibri" charset="0"/>
                <a:cs typeface="Calibri" charset="0"/>
              </a:rPr>
              <a:t>Reasons </a:t>
            </a:r>
            <a:r>
              <a:rPr lang="en-CA" altLang="en-US" sz="2800" i="0" dirty="0">
                <a:latin typeface="Calibri" charset="0"/>
                <a:ea typeface="Calibri" charset="0"/>
                <a:cs typeface="Calibri" charset="0"/>
              </a:rPr>
              <a:t>for undertaking </a:t>
            </a:r>
            <a:r>
              <a:rPr lang="en-CA" altLang="en-US" sz="2800" i="0" dirty="0" smtClean="0">
                <a:latin typeface="Calibri" charset="0"/>
                <a:ea typeface="Calibri" charset="0"/>
                <a:cs typeface="Calibri" charset="0"/>
              </a:rPr>
              <a:t>vary, need may be from:</a:t>
            </a:r>
          </a:p>
          <a:p>
            <a:pPr marL="1200150" lvl="1" indent="-457200" eaLnBrk="1" hangingPunct="1">
              <a:spcBef>
                <a:spcPct val="0"/>
              </a:spcBef>
              <a:buClrTx/>
            </a:pPr>
            <a:r>
              <a:rPr lang="en-CA" altLang="en-US" sz="2400" b="0" i="0" dirty="0" smtClean="0">
                <a:latin typeface="Calibri" charset="0"/>
                <a:ea typeface="Calibri" charset="0"/>
                <a:cs typeface="Calibri" charset="0"/>
              </a:rPr>
              <a:t>SNG (e.g. public </a:t>
            </a:r>
            <a:r>
              <a:rPr lang="en-CA" altLang="en-US" sz="2400" b="0" i="0" dirty="0">
                <a:latin typeface="Calibri" charset="0"/>
                <a:ea typeface="Calibri" charset="0"/>
                <a:cs typeface="Calibri" charset="0"/>
              </a:rPr>
              <a:t>service delivery, borrowing power</a:t>
            </a:r>
            <a:r>
              <a:rPr lang="en-CA" altLang="en-US" sz="2400" b="0" i="0" dirty="0" smtClean="0">
                <a:latin typeface="Calibri" charset="0"/>
                <a:ea typeface="Calibri" charset="0"/>
                <a:cs typeface="Calibri" charset="0"/>
              </a:rPr>
              <a:t>)</a:t>
            </a:r>
          </a:p>
          <a:p>
            <a:pPr marL="1200150" lvl="1" indent="-457200" eaLnBrk="1" hangingPunct="1">
              <a:spcBef>
                <a:spcPct val="0"/>
              </a:spcBef>
              <a:buClrTx/>
            </a:pPr>
            <a:r>
              <a:rPr lang="en-CA" altLang="en-US" sz="2400" b="0" i="0" dirty="0" smtClean="0">
                <a:latin typeface="Calibri" charset="0"/>
                <a:ea typeface="Calibri" charset="0"/>
                <a:cs typeface="Calibri" charset="0"/>
              </a:rPr>
              <a:t>CG (e.g. political </a:t>
            </a:r>
            <a:r>
              <a:rPr lang="en-CA" altLang="en-US" sz="2400" b="0" i="0" dirty="0">
                <a:latin typeface="Calibri" charset="0"/>
                <a:ea typeface="Calibri" charset="0"/>
                <a:cs typeface="Calibri" charset="0"/>
              </a:rPr>
              <a:t>dialogue, oversight, reform</a:t>
            </a:r>
            <a:r>
              <a:rPr lang="en-CA" altLang="en-US" sz="2400" b="0" i="0" dirty="0" smtClean="0">
                <a:latin typeface="Calibri" charset="0"/>
                <a:ea typeface="Calibri" charset="0"/>
                <a:cs typeface="Calibri" charset="0"/>
              </a:rPr>
              <a:t>) </a:t>
            </a:r>
          </a:p>
          <a:p>
            <a:pPr marL="1200150" lvl="1" indent="-457200" eaLnBrk="1" hangingPunct="1">
              <a:spcBef>
                <a:spcPct val="0"/>
              </a:spcBef>
              <a:buClrTx/>
            </a:pPr>
            <a:r>
              <a:rPr lang="en-CA" altLang="en-US" sz="2400" b="0" i="0" dirty="0" smtClean="0">
                <a:latin typeface="Calibri" charset="0"/>
                <a:ea typeface="Calibri" charset="0"/>
                <a:cs typeface="Calibri" charset="0"/>
              </a:rPr>
              <a:t>donors (e.g. fiduciary </a:t>
            </a:r>
            <a:r>
              <a:rPr lang="en-CA" altLang="en-US" sz="2400" b="0" i="0" dirty="0">
                <a:latin typeface="Calibri" charset="0"/>
                <a:ea typeface="Calibri" charset="0"/>
                <a:cs typeface="Calibri" charset="0"/>
              </a:rPr>
              <a:t>risk, loans etc</a:t>
            </a:r>
            <a:r>
              <a:rPr lang="en-CA" altLang="en-US" sz="2400" b="0" i="0" dirty="0" smtClean="0">
                <a:latin typeface="Calibri" charset="0"/>
                <a:ea typeface="Calibri" charset="0"/>
                <a:cs typeface="Calibri" charset="0"/>
              </a:rPr>
              <a:t>.)</a:t>
            </a:r>
            <a:endParaRPr lang="en-CA" altLang="en-US" sz="2400" b="0" i="0" dirty="0">
              <a:latin typeface="Calibri" charset="0"/>
              <a:ea typeface="Calibri" charset="0"/>
              <a:cs typeface="Calibri" charset="0"/>
            </a:endParaRPr>
          </a:p>
          <a:p>
            <a:pPr marL="457200" indent="-457200" eaLnBrk="1" hangingPunct="1">
              <a:spcBef>
                <a:spcPct val="0"/>
              </a:spcBef>
              <a:buClrTx/>
            </a:pPr>
            <a:r>
              <a:rPr lang="en-CA" altLang="en-US" sz="2800" i="0" dirty="0" smtClean="0">
                <a:latin typeface="Calibri" charset="0"/>
                <a:ea typeface="Calibri" charset="0"/>
                <a:cs typeface="Calibri" charset="0"/>
              </a:rPr>
              <a:t>Approaches differ: </a:t>
            </a:r>
          </a:p>
          <a:p>
            <a:pPr marL="1200150" lvl="1" indent="-457200" eaLnBrk="1" hangingPunct="1">
              <a:spcBef>
                <a:spcPct val="0"/>
              </a:spcBef>
              <a:buClrTx/>
            </a:pPr>
            <a:r>
              <a:rPr lang="en-CA" altLang="en-US" sz="2400" b="0" i="0" dirty="0" smtClean="0">
                <a:latin typeface="Calibri" charset="0"/>
                <a:ea typeface="Calibri" charset="0"/>
                <a:cs typeface="Calibri" charset="0"/>
              </a:rPr>
              <a:t>single entity, </a:t>
            </a:r>
          </a:p>
          <a:p>
            <a:pPr marL="1200150" lvl="1" indent="-457200" eaLnBrk="1" hangingPunct="1">
              <a:spcBef>
                <a:spcPct val="0"/>
              </a:spcBef>
              <a:buClrTx/>
            </a:pPr>
            <a:r>
              <a:rPr lang="en-CA" altLang="en-US" sz="2400" b="0" i="0" dirty="0" smtClean="0">
                <a:latin typeface="Calibri" charset="0"/>
                <a:ea typeface="Calibri" charset="0"/>
                <a:cs typeface="Calibri" charset="0"/>
              </a:rPr>
              <a:t>sample of entities at same level </a:t>
            </a:r>
          </a:p>
          <a:p>
            <a:pPr marL="1200150" lvl="1" indent="-457200" eaLnBrk="1" hangingPunct="1">
              <a:spcBef>
                <a:spcPct val="0"/>
              </a:spcBef>
              <a:buClrTx/>
            </a:pPr>
            <a:r>
              <a:rPr lang="en-CA" altLang="en-US" sz="2400" b="0" i="0" dirty="0" smtClean="0">
                <a:latin typeface="Calibri" charset="0"/>
                <a:ea typeface="Calibri" charset="0"/>
                <a:cs typeface="Calibri" charset="0"/>
              </a:rPr>
              <a:t>sample of entities at different levels</a:t>
            </a:r>
          </a:p>
          <a:p>
            <a:pPr marL="1200150" lvl="1" indent="-457200" eaLnBrk="1" hangingPunct="1">
              <a:spcBef>
                <a:spcPct val="0"/>
              </a:spcBef>
              <a:buClrTx/>
            </a:pPr>
            <a:endParaRPr lang="en-CA" altLang="en-US" sz="2400" b="0" i="0" dirty="0" smtClean="0">
              <a:latin typeface="Calibri" charset="0"/>
              <a:ea typeface="Calibri" charset="0"/>
              <a:cs typeface="Calibri" charset="0"/>
            </a:endParaRPr>
          </a:p>
          <a:p>
            <a:pPr marL="1200150" lvl="1" indent="-457200" eaLnBrk="1" hangingPunct="1">
              <a:spcBef>
                <a:spcPct val="0"/>
              </a:spcBef>
              <a:buClrTx/>
            </a:pPr>
            <a:endParaRPr lang="en-CA" altLang="en-US" sz="2400" b="0" i="0" dirty="0">
              <a:latin typeface="Calibri" charset="0"/>
              <a:ea typeface="Calibri" charset="0"/>
              <a:cs typeface="Calibri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Tx/>
              <a:buFont typeface="Wingdings" charset="2"/>
              <a:buNone/>
            </a:pPr>
            <a:endParaRPr lang="en-US" altLang="en-US" sz="2000" i="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762000" y="1752600"/>
            <a:ext cx="685800" cy="365125"/>
          </a:xfrm>
          <a:prstGeom prst="rect">
            <a:avLst/>
          </a:prstGeom>
          <a:noFill/>
          <a:ln>
            <a:noFill/>
          </a:ln>
          <a:effectLst>
            <a:outerShdw blurRad="63500" dist="107763" dir="189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 typeface="Wingdings" charset="2"/>
              <a:buChar char="§"/>
            </a:pPr>
            <a:endParaRPr lang="en-US" altLang="en-US" b="1" i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08720"/>
            <a:ext cx="9144000" cy="936104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Definition </a:t>
            </a:r>
            <a:r>
              <a:rPr lang="en-US" sz="3200" smtClean="0">
                <a:solidFill>
                  <a:srgbClr val="C00000"/>
                </a:solidFill>
              </a:rPr>
              <a:t>of SN Gov’t, ex GFSM 2014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00808"/>
            <a:ext cx="8679337" cy="4824536"/>
          </a:xfrm>
        </p:spPr>
        <p:txBody>
          <a:bodyPr>
            <a:noAutofit/>
          </a:bodyPr>
          <a:lstStyle/>
          <a:p>
            <a:r>
              <a:rPr lang="en-US" sz="2800" dirty="0" smtClean="0"/>
              <a:t>SNG </a:t>
            </a:r>
            <a:r>
              <a:rPr lang="is-IS" sz="2800" dirty="0" smtClean="0"/>
              <a:t>...</a:t>
            </a:r>
            <a:r>
              <a:rPr lang="en-US" sz="2800" dirty="0" smtClean="0"/>
              <a:t> </a:t>
            </a:r>
            <a:r>
              <a:rPr lang="en-US" sz="2800" dirty="0"/>
              <a:t>has </a:t>
            </a:r>
            <a:r>
              <a:rPr lang="en-US" sz="2800" dirty="0" smtClean="0"/>
              <a:t>authority </a:t>
            </a:r>
            <a:r>
              <a:rPr lang="en-US" sz="2800" dirty="0"/>
              <a:t>to levy taxes </a:t>
            </a:r>
            <a:r>
              <a:rPr lang="is-IS" sz="2800" dirty="0" smtClean="0"/>
              <a:t>... </a:t>
            </a:r>
            <a:r>
              <a:rPr lang="en-US" sz="2800" dirty="0" smtClean="0"/>
              <a:t>within </a:t>
            </a:r>
            <a:r>
              <a:rPr lang="en-US" sz="2800" dirty="0"/>
              <a:t>its area of jurisdiction (but not </a:t>
            </a:r>
            <a:r>
              <a:rPr lang="en-US" sz="2800" dirty="0" smtClean="0"/>
              <a:t>beyond). </a:t>
            </a:r>
            <a:r>
              <a:rPr lang="en-US" sz="2800" dirty="0"/>
              <a:t>It must </a:t>
            </a:r>
            <a:r>
              <a:rPr lang="en-US" sz="2800" dirty="0">
                <a:solidFill>
                  <a:srgbClr val="FF0000"/>
                </a:solidFill>
              </a:rPr>
              <a:t>also</a:t>
            </a:r>
            <a:r>
              <a:rPr lang="en-US" sz="2800" dirty="0"/>
              <a:t> be entitled to spend or allocate some, or </a:t>
            </a:r>
            <a:r>
              <a:rPr lang="en-US" sz="2800" dirty="0" smtClean="0"/>
              <a:t>all</a:t>
            </a:r>
            <a:r>
              <a:rPr lang="en-US" sz="2800" dirty="0"/>
              <a:t>, of </a:t>
            </a:r>
            <a:r>
              <a:rPr lang="en-US" sz="2800" dirty="0" smtClean="0"/>
              <a:t>taxes </a:t>
            </a:r>
            <a:r>
              <a:rPr lang="en-US" sz="2800" dirty="0"/>
              <a:t>or other revenue that it receives according to </a:t>
            </a:r>
            <a:r>
              <a:rPr lang="en-US" sz="2800" dirty="0">
                <a:solidFill>
                  <a:srgbClr val="FF0000"/>
                </a:solidFill>
              </a:rPr>
              <a:t>its own </a:t>
            </a:r>
            <a:r>
              <a:rPr lang="en-US" sz="2800" dirty="0"/>
              <a:t>policies, within general rules of law of the country, although some of </a:t>
            </a:r>
            <a:r>
              <a:rPr lang="en-US" sz="2800" dirty="0" smtClean="0"/>
              <a:t>transfers </a:t>
            </a:r>
            <a:r>
              <a:rPr lang="en-US" sz="2800" dirty="0"/>
              <a:t>it receives from central government may be tied to certain specified purposes. It should also be able to </a:t>
            </a:r>
            <a:r>
              <a:rPr lang="en-US" sz="2800" dirty="0">
                <a:solidFill>
                  <a:srgbClr val="FF0000"/>
                </a:solidFill>
              </a:rPr>
              <a:t>appoint</a:t>
            </a:r>
            <a:r>
              <a:rPr lang="en-US" sz="2800" dirty="0"/>
              <a:t> its own officers, independently of external administrative control. </a:t>
            </a:r>
            <a:endParaRPr lang="en-US" sz="3200" dirty="0"/>
          </a:p>
          <a:p>
            <a:endParaRPr lang="en-US" sz="3200" b="0" i="0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892294-A439-1D42-86AF-5A82DC855F92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0159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395288" y="1196753"/>
            <a:ext cx="8324850" cy="576064"/>
          </a:xfrm>
        </p:spPr>
        <p:txBody>
          <a:bodyPr/>
          <a:lstStyle/>
          <a:p>
            <a:pPr marL="0" algn="ctr"/>
            <a:r>
              <a:rPr lang="en-CA" altLang="en-US" sz="3200" dirty="0">
                <a:solidFill>
                  <a:srgbClr val="C00000"/>
                </a:solidFill>
              </a:rPr>
              <a:t>P</a:t>
            </a:r>
            <a:r>
              <a:rPr lang="en-CA" altLang="en-US" sz="3200" dirty="0" smtClean="0">
                <a:solidFill>
                  <a:srgbClr val="C00000"/>
                </a:solidFill>
              </a:rPr>
              <a:t>roblems using </a:t>
            </a:r>
            <a:r>
              <a:rPr lang="en-CA" altLang="en-US" sz="3200" dirty="0">
                <a:solidFill>
                  <a:srgbClr val="C00000"/>
                </a:solidFill>
              </a:rPr>
              <a:t>PEFA </a:t>
            </a:r>
            <a:r>
              <a:rPr lang="en-CA" altLang="en-US" sz="3200" dirty="0" smtClean="0">
                <a:solidFill>
                  <a:srgbClr val="C00000"/>
                </a:solidFill>
              </a:rPr>
              <a:t>at SNG level</a:t>
            </a:r>
            <a:endParaRPr lang="fr-CA" altLang="en-US" sz="3200" dirty="0">
              <a:solidFill>
                <a:srgbClr val="C00000"/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250825" y="1988840"/>
            <a:ext cx="8569325" cy="4248448"/>
          </a:xfrm>
        </p:spPr>
        <p:txBody>
          <a:bodyPr/>
          <a:lstStyle/>
          <a:p>
            <a:pPr>
              <a:buClrTx/>
            </a:pPr>
            <a:r>
              <a:rPr lang="en-CA" altLang="en-US" sz="2800" i="0" dirty="0" smtClean="0">
                <a:latin typeface="Calibri" charset="0"/>
                <a:ea typeface="Calibri" charset="0"/>
                <a:cs typeface="Calibri" charset="0"/>
              </a:rPr>
              <a:t>SNG </a:t>
            </a:r>
            <a:r>
              <a:rPr lang="en-CA" altLang="en-US" sz="2800" i="0" dirty="0">
                <a:latin typeface="Calibri" charset="0"/>
                <a:ea typeface="Calibri" charset="0"/>
                <a:cs typeface="Calibri" charset="0"/>
              </a:rPr>
              <a:t>so heterogeneous: how to compare</a:t>
            </a:r>
            <a:r>
              <a:rPr lang="en-CA" altLang="en-US" sz="2800" i="0" dirty="0" smtClean="0">
                <a:latin typeface="Calibri" charset="0"/>
                <a:ea typeface="Calibri" charset="0"/>
                <a:cs typeface="Calibri" charset="0"/>
              </a:rPr>
              <a:t>?</a:t>
            </a:r>
            <a:r>
              <a:rPr lang="en-CA" altLang="en-US" sz="2800" i="0" dirty="0">
                <a:latin typeface="Calibri" charset="0"/>
                <a:ea typeface="Calibri" charset="0"/>
                <a:cs typeface="Calibri" charset="0"/>
              </a:rPr>
              <a:t> </a:t>
            </a:r>
          </a:p>
          <a:p>
            <a:pPr>
              <a:buClrTx/>
            </a:pPr>
            <a:r>
              <a:rPr lang="en-CA" altLang="en-US" sz="2800" i="0" dirty="0" smtClean="0">
                <a:latin typeface="Calibri" charset="0"/>
                <a:ea typeface="Calibri" charset="0"/>
                <a:cs typeface="Calibri" charset="0"/>
              </a:rPr>
              <a:t>Scope of indicators (e.g. revenue; transfers from national </a:t>
            </a:r>
            <a:r>
              <a:rPr lang="en-CA" altLang="en-US" sz="2800" i="0" dirty="0" err="1" smtClean="0">
                <a:latin typeface="Calibri" charset="0"/>
                <a:ea typeface="Calibri" charset="0"/>
                <a:cs typeface="Calibri" charset="0"/>
              </a:rPr>
              <a:t>govt</a:t>
            </a:r>
            <a:r>
              <a:rPr lang="en-CA" altLang="en-US" sz="2800" i="0" dirty="0" smtClean="0">
                <a:latin typeface="Calibri" charset="0"/>
                <a:ea typeface="Calibri" charset="0"/>
                <a:cs typeface="Calibri" charset="0"/>
              </a:rPr>
              <a:t>; fiscal risks; also PIs 5 &amp; 9)</a:t>
            </a:r>
            <a:endParaRPr lang="en-CA" altLang="en-US" sz="2800" i="0" dirty="0">
              <a:latin typeface="Calibri" charset="0"/>
              <a:ea typeface="Calibri" charset="0"/>
              <a:cs typeface="Calibri" charset="0"/>
            </a:endParaRPr>
          </a:p>
          <a:p>
            <a:pPr>
              <a:buClrTx/>
            </a:pPr>
            <a:r>
              <a:rPr lang="en-US" sz="2800" i="0" dirty="0" smtClean="0">
                <a:latin typeface="Calibri" pitchFamily="34" charset="0"/>
              </a:rPr>
              <a:t>Difficulties </a:t>
            </a:r>
            <a:r>
              <a:rPr lang="en-US" sz="2800" i="0" dirty="0">
                <a:latin typeface="Calibri" pitchFamily="34" charset="0"/>
              </a:rPr>
              <a:t>in </a:t>
            </a:r>
            <a:r>
              <a:rPr lang="en-US" sz="2800" i="0" dirty="0" smtClean="0">
                <a:latin typeface="Calibri" pitchFamily="34" charset="0"/>
              </a:rPr>
              <a:t>distinguishing </a:t>
            </a:r>
            <a:r>
              <a:rPr lang="en-US" sz="2800" i="0" dirty="0">
                <a:latin typeface="Calibri" pitchFamily="34" charset="0"/>
              </a:rPr>
              <a:t>national &amp; </a:t>
            </a:r>
            <a:r>
              <a:rPr lang="en-US" sz="2800" i="0" dirty="0" smtClean="0">
                <a:latin typeface="Calibri" pitchFamily="34" charset="0"/>
              </a:rPr>
              <a:t>SN </a:t>
            </a:r>
            <a:r>
              <a:rPr lang="en-US" sz="2800" i="0" dirty="0">
                <a:latin typeface="Calibri" pitchFamily="34" charset="0"/>
              </a:rPr>
              <a:t>performance features (‘boundaries</a:t>
            </a:r>
            <a:r>
              <a:rPr lang="en-US" sz="2800" i="0" dirty="0" smtClean="0">
                <a:latin typeface="Calibri" pitchFamily="34" charset="0"/>
              </a:rPr>
              <a:t>’)</a:t>
            </a:r>
          </a:p>
          <a:p>
            <a:pPr>
              <a:buClrTx/>
            </a:pPr>
            <a:r>
              <a:rPr lang="en-US" sz="2800" i="0" dirty="0" smtClean="0">
                <a:latin typeface="Calibri" pitchFamily="34" charset="0"/>
              </a:rPr>
              <a:t>Indicator </a:t>
            </a:r>
            <a:r>
              <a:rPr lang="en-US" sz="2800" i="0" dirty="0">
                <a:latin typeface="Calibri" pitchFamily="34" charset="0"/>
              </a:rPr>
              <a:t>HLG-1 not </a:t>
            </a:r>
            <a:r>
              <a:rPr lang="en-US" sz="2800" i="0" dirty="0" smtClean="0">
                <a:latin typeface="Calibri" pitchFamily="34" charset="0"/>
              </a:rPr>
              <a:t>included</a:t>
            </a:r>
          </a:p>
          <a:p>
            <a:pPr>
              <a:buClrTx/>
            </a:pPr>
            <a:r>
              <a:rPr lang="en-US" sz="2800" i="0" dirty="0" smtClean="0">
                <a:latin typeface="Calibri" pitchFamily="34" charset="0"/>
              </a:rPr>
              <a:t>Local </a:t>
            </a:r>
            <a:r>
              <a:rPr lang="en-US" sz="2800" i="0" dirty="0">
                <a:latin typeface="Calibri" pitchFamily="34" charset="0"/>
              </a:rPr>
              <a:t>assessors/consultants with no prior PEFA </a:t>
            </a:r>
            <a:r>
              <a:rPr lang="en-US" sz="2800" i="0" dirty="0" smtClean="0">
                <a:latin typeface="Calibri" pitchFamily="34" charset="0"/>
              </a:rPr>
              <a:t>experience</a:t>
            </a:r>
          </a:p>
          <a:p>
            <a:pPr>
              <a:buClrTx/>
            </a:pPr>
            <a:r>
              <a:rPr lang="en-US" sz="2800" i="0" dirty="0" smtClean="0">
                <a:latin typeface="Calibri" pitchFamily="34" charset="0"/>
              </a:rPr>
              <a:t>Integration with National Assessment</a:t>
            </a:r>
          </a:p>
          <a:p>
            <a:pPr eaLnBrk="1" hangingPunct="1">
              <a:spcBef>
                <a:spcPct val="40000"/>
              </a:spcBef>
              <a:buClrTx/>
              <a:buSzPct val="100000"/>
              <a:buFont typeface="Arial" pitchFamily="34" charset="0"/>
              <a:buChar char="•"/>
            </a:pPr>
            <a:endParaRPr lang="en-US" sz="2800" i="0" dirty="0">
              <a:latin typeface="Calibri" pitchFamily="34" charset="0"/>
            </a:endParaRPr>
          </a:p>
          <a:p>
            <a:pPr>
              <a:buClrTx/>
            </a:pPr>
            <a:endParaRPr lang="en-CA" altLang="en-US" sz="2800" i="0" dirty="0" smtClean="0">
              <a:latin typeface="Calibri" charset="0"/>
              <a:ea typeface="Calibri" charset="0"/>
              <a:cs typeface="Calibri" charset="0"/>
            </a:endParaRPr>
          </a:p>
          <a:p>
            <a:pPr algn="just">
              <a:buClrTx/>
            </a:pPr>
            <a:endParaRPr lang="en-CA" altLang="en-US" sz="2800" i="0" dirty="0">
              <a:latin typeface="Calibri" charset="0"/>
              <a:ea typeface="Calibri" charset="0"/>
              <a:cs typeface="Calibri" charset="0"/>
            </a:endParaRPr>
          </a:p>
          <a:p>
            <a:endParaRPr lang="fr-CA" altLang="en-US" dirty="0">
              <a:solidFill>
                <a:srgbClr val="353B55"/>
              </a:solidFill>
            </a:endParaRPr>
          </a:p>
        </p:txBody>
      </p:sp>
      <p:sp>
        <p:nvSpPr>
          <p:cNvPr id="11268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32813" y="6237288"/>
            <a:ext cx="611187" cy="6207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Verdana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Verdana" charset="0"/>
              </a:defRPr>
            </a:lvl2pPr>
            <a:lvl3pPr marL="1143000" indent="-228600">
              <a:spcBef>
                <a:spcPct val="20000"/>
              </a:spcBef>
              <a:defRPr sz="1400">
                <a:solidFill>
                  <a:srgbClr val="0F5494"/>
                </a:solidFill>
                <a:latin typeface="Verdana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CE7B0A1-9D9E-9C47-9A76-F7A36A0DBF97}" type="slidenum">
              <a:rPr lang="en-US" altLang="en-US" sz="140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en-US" sz="1400" i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>
          <a:xfrm>
            <a:off x="395288" y="1124744"/>
            <a:ext cx="8291512" cy="792088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Structural Models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916112"/>
            <a:ext cx="8207697" cy="4393207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10000"/>
              </a:lnSpc>
              <a:spcBef>
                <a:spcPct val="40000"/>
              </a:spcBef>
              <a:buClrTx/>
              <a:buSzPct val="100000"/>
              <a:buFont typeface="Arial" pitchFamily="34" charset="0"/>
              <a:buChar char="•"/>
            </a:pPr>
            <a:r>
              <a:rPr lang="en-US" sz="3000" b="0" i="0" dirty="0" smtClean="0">
                <a:latin typeface="Calibri" charset="0"/>
                <a:ea typeface="Calibri" charset="0"/>
                <a:cs typeface="Calibri" charset="0"/>
              </a:rPr>
              <a:t>Almost every country has unique structure, determined by historical &amp; political circumstances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  <a:buClrTx/>
              <a:buSzPct val="100000"/>
              <a:buFont typeface="Arial" pitchFamily="34" charset="0"/>
              <a:buChar char="•"/>
            </a:pPr>
            <a:endParaRPr lang="en-US" sz="3000" b="0" i="0" dirty="0" smtClean="0">
              <a:latin typeface="Calibri" charset="0"/>
              <a:ea typeface="Calibri" charset="0"/>
              <a:cs typeface="Calibri" charset="0"/>
            </a:endParaRPr>
          </a:p>
          <a:p>
            <a:pPr eaLnBrk="1" hangingPunct="1">
              <a:lnSpc>
                <a:spcPct val="80000"/>
              </a:lnSpc>
              <a:spcBef>
                <a:spcPct val="40000"/>
              </a:spcBef>
              <a:buClrTx/>
              <a:buSzPct val="100000"/>
              <a:buFont typeface="Arial" pitchFamily="34" charset="0"/>
              <a:buChar char="•"/>
            </a:pPr>
            <a:r>
              <a:rPr lang="en-US" sz="3000" b="0" i="0" dirty="0" smtClean="0">
                <a:latin typeface="Calibri" charset="0"/>
                <a:ea typeface="Calibri" charset="0"/>
                <a:cs typeface="Calibri" charset="0"/>
              </a:rPr>
              <a:t>Variations may relate to: </a:t>
            </a:r>
          </a:p>
          <a:p>
            <a:pPr lvl="1" eaLnBrk="1" hangingPunct="1">
              <a:lnSpc>
                <a:spcPct val="80000"/>
              </a:lnSpc>
              <a:spcBef>
                <a:spcPct val="40000"/>
              </a:spcBef>
              <a:buClrTx/>
              <a:buSzPct val="100000"/>
              <a:buFont typeface="Arial" pitchFamily="34" charset="0"/>
              <a:buChar char="•"/>
            </a:pPr>
            <a:r>
              <a:rPr lang="en-US" sz="3000" b="0" dirty="0" smtClean="0">
                <a:latin typeface="Calibri" charset="0"/>
                <a:ea typeface="Calibri" charset="0"/>
                <a:cs typeface="Calibri" charset="0"/>
              </a:rPr>
              <a:t>Federal </a:t>
            </a:r>
            <a:r>
              <a:rPr lang="en-US" sz="3000" b="0" dirty="0" err="1" smtClean="0">
                <a:latin typeface="Calibri" charset="0"/>
                <a:ea typeface="Calibri" charset="0"/>
                <a:cs typeface="Calibri" charset="0"/>
              </a:rPr>
              <a:t>vs</a:t>
            </a:r>
            <a:r>
              <a:rPr lang="en-US" sz="3000" b="0" dirty="0" smtClean="0">
                <a:latin typeface="Calibri" charset="0"/>
                <a:ea typeface="Calibri" charset="0"/>
                <a:cs typeface="Calibri" charset="0"/>
              </a:rPr>
              <a:t> Unitary states</a:t>
            </a:r>
          </a:p>
          <a:p>
            <a:pPr lvl="1" eaLnBrk="1" hangingPunct="1">
              <a:lnSpc>
                <a:spcPct val="80000"/>
              </a:lnSpc>
              <a:spcBef>
                <a:spcPct val="40000"/>
              </a:spcBef>
              <a:buClrTx/>
              <a:buSzPct val="100000"/>
              <a:buFont typeface="Arial" pitchFamily="34" charset="0"/>
              <a:buChar char="•"/>
            </a:pPr>
            <a:r>
              <a:rPr lang="en-US" sz="3000" b="0" dirty="0" smtClean="0">
                <a:latin typeface="Calibri" charset="0"/>
                <a:ea typeface="Calibri" charset="0"/>
                <a:cs typeface="Calibri" charset="0"/>
              </a:rPr>
              <a:t>Symmetrical </a:t>
            </a:r>
            <a:r>
              <a:rPr lang="en-US" sz="3000" b="0" dirty="0" err="1" smtClean="0">
                <a:latin typeface="Calibri" charset="0"/>
                <a:ea typeface="Calibri" charset="0"/>
                <a:cs typeface="Calibri" charset="0"/>
              </a:rPr>
              <a:t>vs</a:t>
            </a:r>
            <a:r>
              <a:rPr lang="en-US" sz="3000" b="0" dirty="0" smtClean="0">
                <a:latin typeface="Calibri" charset="0"/>
                <a:ea typeface="Calibri" charset="0"/>
                <a:cs typeface="Calibri" charset="0"/>
              </a:rPr>
              <a:t> Asymmetrical federalism</a:t>
            </a:r>
          </a:p>
          <a:p>
            <a:pPr lvl="1" eaLnBrk="1" hangingPunct="1">
              <a:lnSpc>
                <a:spcPct val="80000"/>
              </a:lnSpc>
              <a:spcBef>
                <a:spcPct val="40000"/>
              </a:spcBef>
              <a:buClrTx/>
              <a:buSzPct val="100000"/>
              <a:buFont typeface="Arial" pitchFamily="34" charset="0"/>
              <a:buChar char="•"/>
            </a:pPr>
            <a:r>
              <a:rPr lang="en-US" sz="3000" b="0" dirty="0" smtClean="0">
                <a:latin typeface="Calibri" charset="0"/>
                <a:ea typeface="Calibri" charset="0"/>
                <a:cs typeface="Calibri" charset="0"/>
              </a:rPr>
              <a:t>Federal units covering all </a:t>
            </a:r>
            <a:r>
              <a:rPr lang="en-US" sz="3000" b="0" dirty="0" err="1" smtClean="0">
                <a:latin typeface="Calibri" charset="0"/>
                <a:ea typeface="Calibri" charset="0"/>
                <a:cs typeface="Calibri" charset="0"/>
              </a:rPr>
              <a:t>vs</a:t>
            </a:r>
            <a:r>
              <a:rPr lang="en-US" sz="3000" b="0" dirty="0" smtClean="0">
                <a:latin typeface="Calibri" charset="0"/>
                <a:ea typeface="Calibri" charset="0"/>
                <a:cs typeface="Calibri" charset="0"/>
              </a:rPr>
              <a:t> part of a country</a:t>
            </a:r>
          </a:p>
          <a:p>
            <a:pPr lvl="1" eaLnBrk="1" hangingPunct="1">
              <a:lnSpc>
                <a:spcPct val="80000"/>
              </a:lnSpc>
              <a:spcBef>
                <a:spcPct val="40000"/>
              </a:spcBef>
              <a:buClrTx/>
              <a:buSzPct val="100000"/>
              <a:buFont typeface="Arial" pitchFamily="34" charset="0"/>
              <a:buChar char="•"/>
            </a:pPr>
            <a:r>
              <a:rPr lang="en-US" sz="3000" b="0" dirty="0" smtClean="0">
                <a:latin typeface="Calibri" charset="0"/>
                <a:ea typeface="Calibri" charset="0"/>
                <a:cs typeface="Calibri" charset="0"/>
              </a:rPr>
              <a:t>Francophone </a:t>
            </a:r>
            <a:r>
              <a:rPr lang="en-US" sz="3000" b="0" dirty="0" err="1" smtClean="0">
                <a:latin typeface="Calibri" charset="0"/>
                <a:ea typeface="Calibri" charset="0"/>
                <a:cs typeface="Calibri" charset="0"/>
              </a:rPr>
              <a:t>vs</a:t>
            </a:r>
            <a:r>
              <a:rPr lang="en-US" sz="3000" b="0" dirty="0" smtClean="0">
                <a:latin typeface="Calibri" charset="0"/>
                <a:ea typeface="Calibri" charset="0"/>
                <a:cs typeface="Calibri" charset="0"/>
              </a:rPr>
              <a:t> Anglophone decentralization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  <a:buClr>
                <a:srgbClr val="353B55"/>
              </a:buClr>
              <a:buSzPct val="125000"/>
              <a:buFont typeface="Arial" pitchFamily="34" charset="0"/>
              <a:buChar char="•"/>
            </a:pPr>
            <a:endParaRPr lang="en-US" dirty="0" smtClean="0">
              <a:solidFill>
                <a:srgbClr val="353B55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892294-A439-1D42-86AF-5A82DC855F92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9404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395288" y="908720"/>
            <a:ext cx="8291512" cy="792088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C00000"/>
                </a:solidFill>
              </a:rPr>
              <a:t>Sub-National Assessments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820472" cy="5184576"/>
          </a:xfrm>
        </p:spPr>
        <p:txBody>
          <a:bodyPr>
            <a:noAutofit/>
          </a:bodyPr>
          <a:lstStyle/>
          <a:p>
            <a:pPr marL="0" indent="0" eaLnBrk="1" hangingPunct="1">
              <a:spcBef>
                <a:spcPts val="936"/>
              </a:spcBef>
              <a:buClr>
                <a:srgbClr val="353B55"/>
              </a:buClr>
              <a:buSzPct val="125000"/>
              <a:buNone/>
            </a:pPr>
            <a:r>
              <a:rPr lang="en-US" sz="3200" b="1" i="0" dirty="0" smtClean="0">
                <a:latin typeface="Calibri" pitchFamily="34" charset="0"/>
              </a:rPr>
              <a:t>Political &amp; Admin Decentralization: </a:t>
            </a:r>
            <a:r>
              <a:rPr lang="en-US" sz="2800" b="0" i="0" dirty="0" smtClean="0">
                <a:latin typeface="Calibri" pitchFamily="34" charset="0"/>
              </a:rPr>
              <a:t>accountability; oversight</a:t>
            </a:r>
          </a:p>
          <a:p>
            <a:pPr marL="0" indent="0">
              <a:spcBef>
                <a:spcPts val="936"/>
              </a:spcBef>
              <a:buClr>
                <a:srgbClr val="353B55"/>
              </a:buClr>
              <a:buSzPct val="125000"/>
              <a:buNone/>
            </a:pPr>
            <a:r>
              <a:rPr lang="en-US" sz="3200" b="1" i="0" dirty="0">
                <a:latin typeface="Calibri" pitchFamily="34" charset="0"/>
              </a:rPr>
              <a:t>Fiscal</a:t>
            </a:r>
            <a:r>
              <a:rPr lang="en-US" b="0" i="0" dirty="0" smtClean="0">
                <a:latin typeface="Calibri" pitchFamily="34" charset="0"/>
              </a:rPr>
              <a:t> </a:t>
            </a:r>
            <a:r>
              <a:rPr lang="en-US" sz="3200" b="1" i="0" dirty="0" smtClean="0">
                <a:latin typeface="Calibri" pitchFamily="34" charset="0"/>
              </a:rPr>
              <a:t>decentralization:</a:t>
            </a:r>
            <a:r>
              <a:rPr lang="en-US" b="0" i="0" dirty="0" smtClean="0">
                <a:latin typeface="Calibri" pitchFamily="34" charset="0"/>
              </a:rPr>
              <a:t> </a:t>
            </a:r>
            <a:r>
              <a:rPr lang="en-US" sz="2800" b="0" i="0" dirty="0" smtClean="0">
                <a:latin typeface="Calibri" pitchFamily="34" charset="0"/>
              </a:rPr>
              <a:t>Service obligations / Expenditure assignments (Central: typically, defense; SNG: typically, primary services, e.g. health) but some services split </a:t>
            </a:r>
            <a:r>
              <a:rPr lang="en-US" sz="2800" b="1" i="0" dirty="0" smtClean="0">
                <a:latin typeface="Calibri" pitchFamily="34" charset="0"/>
              </a:rPr>
              <a:t>between</a:t>
            </a:r>
            <a:r>
              <a:rPr lang="en-US" sz="2800" b="0" i="0" dirty="0" smtClean="0">
                <a:latin typeface="Calibri" pitchFamily="34" charset="0"/>
              </a:rPr>
              <a:t> levels of </a:t>
            </a:r>
            <a:r>
              <a:rPr lang="en-US" sz="2800" b="0" i="0" dirty="0" err="1" smtClean="0">
                <a:latin typeface="Calibri" pitchFamily="34" charset="0"/>
              </a:rPr>
              <a:t>govt</a:t>
            </a:r>
            <a:r>
              <a:rPr lang="en-US" sz="2800" b="0" i="0" dirty="0" smtClean="0">
                <a:latin typeface="Calibri" pitchFamily="34" charset="0"/>
              </a:rPr>
              <a:t>: also, parallel structures </a:t>
            </a:r>
          </a:p>
          <a:p>
            <a:pPr marL="0" indent="0" eaLnBrk="1" hangingPunct="1">
              <a:spcBef>
                <a:spcPct val="40000"/>
              </a:spcBef>
              <a:buClr>
                <a:srgbClr val="353B55"/>
              </a:buClr>
              <a:buSzPct val="125000"/>
              <a:buNone/>
            </a:pPr>
            <a:r>
              <a:rPr lang="en-US" sz="3200" b="1" i="0" dirty="0">
                <a:latin typeface="Calibri" pitchFamily="34" charset="0"/>
              </a:rPr>
              <a:t>Financing</a:t>
            </a:r>
          </a:p>
          <a:p>
            <a:pPr>
              <a:spcBef>
                <a:spcPts val="72"/>
              </a:spcBef>
              <a:buClrTx/>
              <a:buSzPct val="100000"/>
              <a:buFont typeface="Arial" pitchFamily="34" charset="0"/>
              <a:buChar char="•"/>
            </a:pPr>
            <a:r>
              <a:rPr lang="en-US" sz="2800" b="0" i="0" dirty="0" smtClean="0">
                <a:latin typeface="Calibri" pitchFamily="34" charset="0"/>
              </a:rPr>
              <a:t>Revenue assignments (often not called ‘tax’ even if it is)</a:t>
            </a:r>
          </a:p>
          <a:p>
            <a:pPr>
              <a:spcBef>
                <a:spcPts val="72"/>
              </a:spcBef>
              <a:buClrTx/>
              <a:buSzPct val="100000"/>
              <a:buFont typeface="Arial" pitchFamily="34" charset="0"/>
              <a:buChar char="•"/>
            </a:pPr>
            <a:r>
              <a:rPr lang="en-US" sz="2800" b="0" i="0" dirty="0" smtClean="0">
                <a:latin typeface="Calibri" pitchFamily="34" charset="0"/>
              </a:rPr>
              <a:t>Shared revenue – collected by central or </a:t>
            </a:r>
            <a:r>
              <a:rPr lang="en-US" sz="2800" b="0" i="0" dirty="0" err="1" smtClean="0">
                <a:latin typeface="Calibri" pitchFamily="34" charset="0"/>
              </a:rPr>
              <a:t>SN</a:t>
            </a:r>
            <a:r>
              <a:rPr lang="en-US" sz="2800" b="0" i="0" dirty="0" smtClean="0">
                <a:latin typeface="Calibri" pitchFamily="34" charset="0"/>
              </a:rPr>
              <a:t> </a:t>
            </a:r>
            <a:r>
              <a:rPr lang="en-US" sz="2800" b="0" i="0" dirty="0" err="1" smtClean="0">
                <a:latin typeface="Calibri" pitchFamily="34" charset="0"/>
              </a:rPr>
              <a:t>govt</a:t>
            </a:r>
            <a:endParaRPr lang="en-US" sz="2800" b="0" i="0" dirty="0" smtClean="0">
              <a:latin typeface="Calibri" pitchFamily="34" charset="0"/>
            </a:endParaRPr>
          </a:p>
          <a:p>
            <a:pPr>
              <a:spcBef>
                <a:spcPts val="72"/>
              </a:spcBef>
              <a:buClrTx/>
              <a:buSzPct val="100000"/>
              <a:buFont typeface="Arial" pitchFamily="34" charset="0"/>
              <a:buChar char="•"/>
            </a:pPr>
            <a:r>
              <a:rPr lang="en-US" sz="2800" b="0" i="0" dirty="0" smtClean="0">
                <a:latin typeface="Calibri" pitchFamily="34" charset="0"/>
              </a:rPr>
              <a:t>Grants from higher level government</a:t>
            </a:r>
          </a:p>
          <a:p>
            <a:pPr>
              <a:spcBef>
                <a:spcPts val="72"/>
              </a:spcBef>
              <a:buClrTx/>
              <a:buSzPct val="100000"/>
              <a:buFont typeface="Arial" pitchFamily="34" charset="0"/>
              <a:buChar char="•"/>
            </a:pPr>
            <a:r>
              <a:rPr lang="en-US" sz="2800" b="0" i="0" dirty="0" smtClean="0">
                <a:latin typeface="Calibri" pitchFamily="34" charset="0"/>
              </a:rPr>
              <a:t>Borrowing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892294-A439-1D42-86AF-5A82DC855F92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2570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0" val="0"/>
  <p:tag name="DS-SLIDEID" val="dia-met-opsomming"/>
  <p:tag name="DS-STYLEID" val="dia-wit-opsommin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S-SHAPEID" val="bg"/>
</p:tagLst>
</file>

<file path=ppt/theme/theme1.xml><?xml version="1.0" encoding="utf-8"?>
<a:theme xmlns:a="http://schemas.openxmlformats.org/drawingml/2006/main" name="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17709</TotalTime>
  <Words>1939</Words>
  <Application>Microsoft Macintosh PowerPoint</Application>
  <PresentationFormat>On-screen Show (4:3)</PresentationFormat>
  <Paragraphs>382</Paragraphs>
  <Slides>33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Calibri</vt:lpstr>
      <vt:lpstr>Calibri body</vt:lpstr>
      <vt:lpstr>Times New Roman</vt:lpstr>
      <vt:lpstr>Verdana</vt:lpstr>
      <vt:lpstr>Verdana Bold Italic</vt:lpstr>
      <vt:lpstr>Wingdings</vt:lpstr>
      <vt:lpstr>Arial</vt:lpstr>
      <vt:lpstr>Slide_Master</vt:lpstr>
      <vt:lpstr>PEFA FRAMEWORK FOR ASSESSING PUBLIC FINANCIAL MANAGEMENT </vt:lpstr>
      <vt:lpstr>Content</vt:lpstr>
      <vt:lpstr>Content</vt:lpstr>
      <vt:lpstr>Structure of the Public Sector</vt:lpstr>
      <vt:lpstr>PowerPoint Presentation</vt:lpstr>
      <vt:lpstr>Definition of SN Gov’t, ex GFSM 2014</vt:lpstr>
      <vt:lpstr>Problems using PEFA at SNG level</vt:lpstr>
      <vt:lpstr>Structural Models</vt:lpstr>
      <vt:lpstr>Sub-National Assessments</vt:lpstr>
      <vt:lpstr>Purpose of the Assessment</vt:lpstr>
      <vt:lpstr>Adaptation of PEFA Framework</vt:lpstr>
      <vt:lpstr>Additional Indicator HLG-1</vt:lpstr>
      <vt:lpstr>Include profile of SN as Annex in report</vt:lpstr>
      <vt:lpstr>Content</vt:lpstr>
      <vt:lpstr>PEFA at the Sector level</vt:lpstr>
      <vt:lpstr>Using PEFA to assess a sector</vt:lpstr>
      <vt:lpstr>A ‘sectoral’ application</vt:lpstr>
      <vt:lpstr>A sector suggestion</vt:lpstr>
      <vt:lpstr>Content</vt:lpstr>
      <vt:lpstr>Other PFM diagnostic tools, including ‘Drill downs’</vt:lpstr>
      <vt:lpstr>Other PFM tools</vt:lpstr>
      <vt:lpstr>SIGMA – Principles of Public Admin</vt:lpstr>
      <vt:lpstr>Public Expenditure Reviews (PER)</vt:lpstr>
      <vt:lpstr>Fiscal Transparency Evaluation - IMF</vt:lpstr>
      <vt:lpstr>TADAT – Tax Administration Diagnostic Assessment Tool</vt:lpstr>
      <vt:lpstr>PowerPoint Presentation</vt:lpstr>
      <vt:lpstr>PowerPoint Presentation</vt:lpstr>
      <vt:lpstr>Measuring Procurement Performance</vt:lpstr>
      <vt:lpstr>Public Investment Management Assessment (PIMA)</vt:lpstr>
      <vt:lpstr>Debt Management Performance Assessment Tool (DeMPA)</vt:lpstr>
      <vt:lpstr>Purposes of these tools</vt:lpstr>
      <vt:lpstr>In Summary….</vt:lpstr>
      <vt:lpstr>Thank you for your attention:  Questions?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EXPENDITURE AND FINANCIAL ACCOUNTABILITY (PEFA)-PERFORMANCE MEASUREMENT FRAMEWORK </dc:title>
  <dc:creator>Philip Sinnett</dc:creator>
  <cp:keywords>PEFA Workshop Brussels June 2012</cp:keywords>
  <cp:lastModifiedBy>Philip Sinnett</cp:lastModifiedBy>
  <cp:revision>58</cp:revision>
  <dcterms:created xsi:type="dcterms:W3CDTF">2015-12-07T07:38:04Z</dcterms:created>
  <dcterms:modified xsi:type="dcterms:W3CDTF">2016-03-05T22:36:39Z</dcterms:modified>
</cp:coreProperties>
</file>