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385" r:id="rId2"/>
    <p:sldId id="313" r:id="rId3"/>
    <p:sldId id="314" r:id="rId4"/>
    <p:sldId id="315" r:id="rId5"/>
    <p:sldId id="387" r:id="rId6"/>
    <p:sldId id="392" r:id="rId7"/>
    <p:sldId id="389" r:id="rId8"/>
    <p:sldId id="394" r:id="rId9"/>
    <p:sldId id="318" r:id="rId10"/>
    <p:sldId id="290" r:id="rId11"/>
    <p:sldId id="325" r:id="rId12"/>
    <p:sldId id="327" r:id="rId13"/>
    <p:sldId id="326" r:id="rId14"/>
    <p:sldId id="337" r:id="rId15"/>
    <p:sldId id="338" r:id="rId16"/>
    <p:sldId id="393" r:id="rId17"/>
    <p:sldId id="323" r:id="rId18"/>
    <p:sldId id="291" r:id="rId19"/>
    <p:sldId id="395" r:id="rId20"/>
    <p:sldId id="396" r:id="rId21"/>
    <p:sldId id="298" r:id="rId22"/>
    <p:sldId id="386" r:id="rId23"/>
  </p:sldIdLst>
  <p:sldSz cx="9906000" cy="6858000" type="A4"/>
  <p:notesSz cx="9926638" cy="6797675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5494"/>
    <a:srgbClr val="3166CF"/>
    <a:srgbClr val="2D5EC1"/>
    <a:srgbClr val="3E6FD2"/>
    <a:srgbClr val="BDDEFF"/>
    <a:srgbClr val="99CCFF"/>
    <a:srgbClr val="808080"/>
    <a:srgbClr val="FFD6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3036" autoAdjust="0"/>
  </p:normalViewPr>
  <p:slideViewPr>
    <p:cSldViewPr>
      <p:cViewPr varScale="1">
        <p:scale>
          <a:sx n="89" d="100"/>
          <a:sy n="89" d="100"/>
        </p:scale>
        <p:origin x="1536" y="136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3" d="100"/>
        <a:sy n="113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handoutMaster" Target="handoutMasters/handoutMaster1.xml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2625" cy="340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21696" y="0"/>
            <a:ext cx="4302625" cy="340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456324"/>
            <a:ext cx="4302625" cy="34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21696" y="6456324"/>
            <a:ext cx="4302625" cy="34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FB54A8B4-93C3-AE4A-B911-C10B5BBDBC13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618304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2625" cy="340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1696" y="0"/>
            <a:ext cx="4302625" cy="340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122613" y="509588"/>
            <a:ext cx="3683000" cy="25495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2201" y="3228705"/>
            <a:ext cx="7942238" cy="3059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456324"/>
            <a:ext cx="4302625" cy="34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1696" y="6456324"/>
            <a:ext cx="4302625" cy="34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2A9CB88B-6602-3A4F-9313-61A90EB9351F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2821987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9CB88B-6602-3A4F-9313-61A90EB9351F}" type="slidenum">
              <a:rPr lang="en-GB" altLang="en-US" smtClean="0"/>
              <a:pPr>
                <a:defRPr/>
              </a:pPr>
              <a:t>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863317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83A9391C-3629-9742-AF55-9A06039F1094}" type="slidenum">
              <a:rPr lang="en-GB" altLang="en-US"/>
              <a:pPr>
                <a:spcBef>
                  <a:spcPct val="0"/>
                </a:spcBef>
              </a:pPr>
              <a:t>6</a:t>
            </a:fld>
            <a:endParaRPr lang="en-GB" altLang="en-US"/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22613" y="511175"/>
            <a:ext cx="3681412" cy="2547938"/>
          </a:xfrm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15518724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BF850F51-8DE4-6645-A187-3B749A4277E8}" type="slidenum">
              <a:rPr lang="en-GB" altLang="en-US"/>
              <a:pPr>
                <a:spcBef>
                  <a:spcPct val="0"/>
                </a:spcBef>
              </a:pPr>
              <a:t>7</a:t>
            </a:fld>
            <a:endParaRPr lang="en-GB" altLang="en-US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22613" y="511175"/>
            <a:ext cx="3681412" cy="2547938"/>
          </a:xfrm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21305706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9CB88B-6602-3A4F-9313-61A90EB9351F}" type="slidenum">
              <a:rPr lang="en-GB" altLang="en-US" smtClean="0"/>
              <a:pPr>
                <a:defRPr/>
              </a:pPr>
              <a:t>9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465064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34A5B4B4-EE4F-3848-A091-457D79E39FBC}" type="slidenum">
              <a:rPr lang="en-GB" altLang="en-US"/>
              <a:pPr>
                <a:spcBef>
                  <a:spcPct val="0"/>
                </a:spcBef>
              </a:pPr>
              <a:t>10</a:t>
            </a:fld>
            <a:endParaRPr lang="en-GB" altLang="en-US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22613" y="511175"/>
            <a:ext cx="3681412" cy="2547938"/>
          </a:xfrm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7161512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AA48811D-D980-3C46-A4C2-59CF40587764}" type="slidenum">
              <a:rPr lang="en-GB" altLang="en-US"/>
              <a:pPr>
                <a:spcBef>
                  <a:spcPct val="0"/>
                </a:spcBef>
              </a:pPr>
              <a:t>18</a:t>
            </a:fld>
            <a:endParaRPr lang="en-GB" altLang="en-US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22613" y="511175"/>
            <a:ext cx="3681412" cy="2547938"/>
          </a:xfrm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18555160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9B4E95A8-5D14-7744-B1F0-00438A2CFC88}" type="slidenum">
              <a:rPr lang="en-GB" altLang="en-US"/>
              <a:pPr>
                <a:spcBef>
                  <a:spcPct val="0"/>
                </a:spcBef>
              </a:pPr>
              <a:t>21</a:t>
            </a:fld>
            <a:endParaRPr lang="en-GB" altLang="en-US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22613" y="511175"/>
            <a:ext cx="3681412" cy="2547938"/>
          </a:xfrm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3960698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945688" cy="5876925"/>
          </a:xfrm>
          <a:prstGeom prst="rect">
            <a:avLst/>
          </a:prstGeom>
          <a:solidFill>
            <a:srgbClr val="0F5494"/>
          </a:solidFill>
          <a:ln w="25400">
            <a:solidFill>
              <a:srgbClr val="0F5494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>
            <a:lvl1pPr defTabSz="457200">
              <a:defRPr sz="1200">
                <a:solidFill>
                  <a:srgbClr val="0F5494"/>
                </a:solidFill>
                <a:latin typeface="Verdana" charset="0"/>
              </a:defRPr>
            </a:lvl1pPr>
            <a:lvl2pPr marL="742950" indent="-285750" defTabSz="457200">
              <a:defRPr sz="1200">
                <a:solidFill>
                  <a:srgbClr val="0F5494"/>
                </a:solidFill>
                <a:latin typeface="Verdana" charset="0"/>
              </a:defRPr>
            </a:lvl2pPr>
            <a:lvl3pPr marL="1143000" indent="-228600" defTabSz="457200">
              <a:defRPr sz="1200">
                <a:solidFill>
                  <a:srgbClr val="0F5494"/>
                </a:solidFill>
                <a:latin typeface="Verdana" charset="0"/>
              </a:defRPr>
            </a:lvl3pPr>
            <a:lvl4pPr marL="1600200" indent="-228600" defTabSz="457200">
              <a:defRPr sz="1200">
                <a:solidFill>
                  <a:srgbClr val="0F5494"/>
                </a:solidFill>
                <a:latin typeface="Verdana" charset="0"/>
              </a:defRPr>
            </a:lvl4pPr>
            <a:lvl5pPr marL="2057400" indent="-228600" defTabSz="457200">
              <a:defRPr sz="1200">
                <a:solidFill>
                  <a:srgbClr val="0F5494"/>
                </a:solidFill>
                <a:latin typeface="Verdana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9pPr>
          </a:lstStyle>
          <a:p>
            <a:pPr algn="ctr" eaLnBrk="1" hangingPunct="1"/>
            <a:endParaRPr lang="en-US" altLang="en-US" sz="1800">
              <a:solidFill>
                <a:srgbClr val="FFFFFF"/>
              </a:solidFill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7838" y="258763"/>
            <a:ext cx="1555750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4622800" y="6659563"/>
            <a:ext cx="661988" cy="215900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>
            <a:lvl1pPr defTabSz="457200">
              <a:defRPr sz="1200">
                <a:solidFill>
                  <a:srgbClr val="0F5494"/>
                </a:solidFill>
                <a:latin typeface="Verdana" charset="0"/>
              </a:defRPr>
            </a:lvl1pPr>
            <a:lvl2pPr marL="742950" indent="-285750" defTabSz="457200">
              <a:defRPr sz="1200">
                <a:solidFill>
                  <a:srgbClr val="0F5494"/>
                </a:solidFill>
                <a:latin typeface="Verdana" charset="0"/>
              </a:defRPr>
            </a:lvl2pPr>
            <a:lvl3pPr marL="1143000" indent="-228600" defTabSz="457200">
              <a:defRPr sz="1200">
                <a:solidFill>
                  <a:srgbClr val="0F5494"/>
                </a:solidFill>
                <a:latin typeface="Verdana" charset="0"/>
              </a:defRPr>
            </a:lvl3pPr>
            <a:lvl4pPr marL="1600200" indent="-228600" defTabSz="457200">
              <a:defRPr sz="1200">
                <a:solidFill>
                  <a:srgbClr val="0F5494"/>
                </a:solidFill>
                <a:latin typeface="Verdana" charset="0"/>
              </a:defRPr>
            </a:lvl4pPr>
            <a:lvl5pPr marL="2057400" indent="-228600" defTabSz="457200">
              <a:defRPr sz="1200">
                <a:solidFill>
                  <a:srgbClr val="0F5494"/>
                </a:solidFill>
                <a:latin typeface="Verdana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9pPr>
          </a:lstStyle>
          <a:p>
            <a:pPr algn="ctr" eaLnBrk="1" hangingPunct="1"/>
            <a:endParaRPr lang="en-US" altLang="en-US" sz="1800">
              <a:solidFill>
                <a:srgbClr val="FFFFFF"/>
              </a:solidFill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4328716" y="2565401"/>
            <a:ext cx="5460338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r>
              <a:rPr lang="fr-BE"/>
              <a:t>Title</a:t>
            </a:r>
            <a:endParaRPr lang="en-GB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62120" y="3716339"/>
            <a:ext cx="9243880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r>
              <a:rPr lang="fr-BE"/>
              <a:t>Subtitle</a:t>
            </a: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DB96A291-DB33-A040-BD0C-B7AAB68AEAB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955320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3C32EF-9CB4-CB45-839C-5CD6992B75B7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64788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6373" y="1339850"/>
            <a:ext cx="2244328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229" y="1339850"/>
            <a:ext cx="6573044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A95E1B-AF18-EB4E-AD77-4FEE99FCBE1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25235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373B88-6774-B645-950A-66DAA7EACBD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945502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2C788E-744F-1B48-9720-C7DABD2F34E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8177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2492376"/>
            <a:ext cx="437515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2492376"/>
            <a:ext cx="437515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AE96DF-3820-E541-8F34-2FD4D1A14E1F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224587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62D9D1-810A-E843-8C35-AE6A55AFAB07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63740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B8F5DE-9B07-314C-9225-DE5842A2029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738141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1C225F-FFE3-664E-9685-B5FA5F4F386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303790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526A62-84CA-9D47-9404-DB4466657E3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64822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E6B5A6-799A-7048-A167-0923748A2DF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749266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28625" y="1339850"/>
            <a:ext cx="891540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2492375"/>
            <a:ext cx="8915400" cy="352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/>
              <a:t>Second level</a:t>
            </a:r>
            <a:endParaRPr lang="en-GB" altLang="en-US"/>
          </a:p>
          <a:p>
            <a:pPr lvl="1"/>
            <a:r>
              <a:rPr lang="en-GB" altLang="en-US"/>
              <a:t>Third level</a:t>
            </a:r>
          </a:p>
          <a:p>
            <a:pPr lvl="2"/>
            <a:r>
              <a:rPr lang="en-GB" altLang="en-US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5300" y="6245225"/>
            <a:ext cx="2311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245225"/>
            <a:ext cx="31369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9300" y="6245225"/>
            <a:ext cx="2311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3F523FF-5CBA-BA4A-B634-E5BE12F6A53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906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618038" y="6659563"/>
            <a:ext cx="661987" cy="198437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>
            <a:lvl1pPr defTabSz="457200">
              <a:defRPr sz="1200">
                <a:solidFill>
                  <a:srgbClr val="0F5494"/>
                </a:solidFill>
                <a:latin typeface="Verdana" charset="0"/>
              </a:defRPr>
            </a:lvl1pPr>
            <a:lvl2pPr marL="742950" indent="-285750" defTabSz="457200">
              <a:defRPr sz="1200">
                <a:solidFill>
                  <a:srgbClr val="0F5494"/>
                </a:solidFill>
                <a:latin typeface="Verdana" charset="0"/>
              </a:defRPr>
            </a:lvl2pPr>
            <a:lvl3pPr marL="1143000" indent="-228600" defTabSz="457200">
              <a:defRPr sz="1200">
                <a:solidFill>
                  <a:srgbClr val="0F5494"/>
                </a:solidFill>
                <a:latin typeface="Verdana" charset="0"/>
              </a:defRPr>
            </a:lvl3pPr>
            <a:lvl4pPr marL="1600200" indent="-228600" defTabSz="457200">
              <a:defRPr sz="1200">
                <a:solidFill>
                  <a:srgbClr val="0F5494"/>
                </a:solidFill>
                <a:latin typeface="Verdana" charset="0"/>
              </a:defRPr>
            </a:lvl4pPr>
            <a:lvl5pPr marL="2057400" indent="-228600" defTabSz="457200">
              <a:defRPr sz="1200">
                <a:solidFill>
                  <a:srgbClr val="0F5494"/>
                </a:solidFill>
                <a:latin typeface="Verdana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9pPr>
          </a:lstStyle>
          <a:p>
            <a:pPr algn="ctr" eaLnBrk="1" hangingPunct="1"/>
            <a:endParaRPr lang="en-US" altLang="en-US" sz="1800">
              <a:solidFill>
                <a:srgbClr val="FFFFFF"/>
              </a:solidFill>
            </a:endParaRPr>
          </a:p>
        </p:txBody>
      </p:sp>
      <p:pic>
        <p:nvPicPr>
          <p:cNvPr id="1033" name="Picture 17" descr="LOGO CE_Vertical_EN_NEG_quadri_HR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7838" y="258763"/>
            <a:ext cx="1555750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63" r:id="rId1"/>
    <p:sldLayoutId id="2147483853" r:id="rId2"/>
    <p:sldLayoutId id="2147483854" r:id="rId3"/>
    <p:sldLayoutId id="2147483855" r:id="rId4"/>
    <p:sldLayoutId id="2147483856" r:id="rId5"/>
    <p:sldLayoutId id="2147483857" r:id="rId6"/>
    <p:sldLayoutId id="2147483858" r:id="rId7"/>
    <p:sldLayoutId id="2147483859" r:id="rId8"/>
    <p:sldLayoutId id="2147483860" r:id="rId9"/>
    <p:sldLayoutId id="2147483861" r:id="rId10"/>
    <p:sldLayoutId id="2147483862" r:id="rId11"/>
  </p:sldLayoutIdLst>
  <p:hf hdr="0" dt="0"/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5"/>
          <p:cNvSpPr>
            <a:spLocks noGrp="1" noChangeArrowheads="1"/>
          </p:cNvSpPr>
          <p:nvPr>
            <p:ph type="ctrTitle"/>
          </p:nvPr>
        </p:nvSpPr>
        <p:spPr>
          <a:xfrm>
            <a:off x="381000" y="1412875"/>
            <a:ext cx="9144000" cy="1943100"/>
          </a:xfrm>
        </p:spPr>
        <p:txBody>
          <a:bodyPr/>
          <a:lstStyle/>
          <a:p>
            <a:pPr indent="0" algn="ctr" eaLnBrk="1" hangingPunct="1"/>
            <a:r>
              <a:rPr lang="fr-BE" altLang="en-US" sz="3600" dirty="0" smtClean="0">
                <a:ea typeface="Arial" charset="0"/>
                <a:cs typeface="Arial" charset="0"/>
              </a:rPr>
              <a:t>PEFA </a:t>
            </a:r>
            <a:r>
              <a:rPr lang="fr-BE" sz="3600" dirty="0"/>
              <a:t>FRAMEWORK FOR ASSESSING PUBLIC FINANCIAL MANAGEMENT</a:t>
            </a:r>
            <a:r>
              <a:rPr lang="fr-BE" sz="3200" dirty="0"/>
              <a:t> </a:t>
            </a:r>
            <a:endParaRPr lang="en-GB" altLang="en-US" sz="3600" dirty="0">
              <a:ea typeface="Arial" charset="0"/>
              <a:cs typeface="Arial" charset="0"/>
            </a:endParaRPr>
          </a:p>
        </p:txBody>
      </p:sp>
      <p:sp>
        <p:nvSpPr>
          <p:cNvPr id="5123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81000" y="3860801"/>
            <a:ext cx="9144000" cy="1655763"/>
          </a:xfrm>
        </p:spPr>
        <p:txBody>
          <a:bodyPr/>
          <a:lstStyle/>
          <a:p>
            <a:pPr algn="ctr" eaLnBrk="1" hangingPunct="1"/>
            <a:endParaRPr lang="en-CA" altLang="en-US" sz="2800" dirty="0">
              <a:latin typeface="Arial" charset="0"/>
              <a:ea typeface="Arial" charset="0"/>
              <a:cs typeface="Arial" charset="0"/>
            </a:endParaRPr>
          </a:p>
          <a:p>
            <a:pPr algn="ctr" eaLnBrk="1" hangingPunct="1"/>
            <a:r>
              <a:rPr lang="en-CA" altLang="en-US" sz="2800" dirty="0">
                <a:latin typeface="+mj-lt"/>
                <a:ea typeface="Arial" charset="0"/>
                <a:cs typeface="Arial" charset="0"/>
              </a:rPr>
              <a:t>Module </a:t>
            </a:r>
            <a:r>
              <a:rPr lang="en-CA" altLang="en-US" sz="2800" dirty="0">
                <a:latin typeface="+mj-lt"/>
                <a:ea typeface="Arial" charset="0"/>
                <a:cs typeface="Arial" charset="0"/>
              </a:rPr>
              <a:t>8</a:t>
            </a:r>
            <a:r>
              <a:rPr lang="en-CA" altLang="en-US" sz="2800" dirty="0" smtClean="0">
                <a:latin typeface="+mj-lt"/>
                <a:ea typeface="Arial" charset="0"/>
                <a:cs typeface="Arial" charset="0"/>
              </a:rPr>
              <a:t>: </a:t>
            </a:r>
            <a:endParaRPr lang="en-CA" altLang="en-US" sz="2800" dirty="0">
              <a:latin typeface="+mj-lt"/>
              <a:ea typeface="Arial" charset="0"/>
              <a:cs typeface="Arial" charset="0"/>
            </a:endParaRPr>
          </a:p>
          <a:p>
            <a:pPr algn="ctr" eaLnBrk="1" hangingPunct="1"/>
            <a:r>
              <a:rPr lang="en-CA" altLang="en-US" sz="2800" dirty="0" smtClean="0">
                <a:latin typeface="+mj-lt"/>
                <a:ea typeface="Arial" charset="0"/>
                <a:cs typeface="Arial" charset="0"/>
              </a:rPr>
              <a:t>Use of PEFA Assessments for </a:t>
            </a:r>
          </a:p>
          <a:p>
            <a:pPr algn="ctr" eaLnBrk="1" hangingPunct="1"/>
            <a:r>
              <a:rPr lang="en-CA" altLang="en-US" sz="2800" dirty="0" smtClean="0">
                <a:latin typeface="+mj-lt"/>
                <a:ea typeface="Arial" charset="0"/>
                <a:cs typeface="Arial" charset="0"/>
              </a:rPr>
              <a:t>Reform formulation &amp; monitoring </a:t>
            </a:r>
            <a:endParaRPr lang="en-CA" altLang="en-US" sz="2800" dirty="0">
              <a:latin typeface="+mj-lt"/>
              <a:ea typeface="Arial" charset="0"/>
              <a:cs typeface="Arial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96A291-DB33-A040-BD0C-B7AAB68AEAB5}" type="slidenum">
              <a:rPr lang="en-GB" altLang="en-US" smtClean="0"/>
              <a:pPr>
                <a:defRPr/>
              </a:pPr>
              <a:t>1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8622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re 5"/>
          <p:cNvSpPr>
            <a:spLocks noGrp="1"/>
          </p:cNvSpPr>
          <p:nvPr>
            <p:ph type="title"/>
          </p:nvPr>
        </p:nvSpPr>
        <p:spPr>
          <a:xfrm>
            <a:off x="0" y="765175"/>
            <a:ext cx="9906000" cy="993775"/>
          </a:xfrm>
        </p:spPr>
        <p:txBody>
          <a:bodyPr/>
          <a:lstStyle/>
          <a:p>
            <a:pPr marL="0" indent="0" algn="ctr" eaLnBrk="1" hangingPunct="1"/>
            <a:r>
              <a:rPr lang="en-US" altLang="en-US" sz="3200" dirty="0">
                <a:solidFill>
                  <a:srgbClr val="C00000"/>
                </a:solidFill>
              </a:rPr>
              <a:t/>
            </a:r>
            <a:br>
              <a:rPr lang="en-US" altLang="en-US" sz="3200" dirty="0">
                <a:solidFill>
                  <a:srgbClr val="C00000"/>
                </a:solidFill>
              </a:rPr>
            </a:br>
            <a:r>
              <a:rPr lang="en-US" altLang="en-US" sz="3200" dirty="0">
                <a:solidFill>
                  <a:srgbClr val="C00000"/>
                </a:solidFill>
                <a:ea typeface="Arial" charset="0"/>
                <a:cs typeface="Arial" charset="0"/>
              </a:rPr>
              <a:t>The PFM Reform Strategy</a:t>
            </a:r>
            <a:endParaRPr lang="fr-FR" altLang="en-US" sz="3200" dirty="0">
              <a:solidFill>
                <a:srgbClr val="C00000"/>
              </a:solidFill>
              <a:ea typeface="Arial" charset="0"/>
              <a:cs typeface="Arial" charset="0"/>
            </a:endParaRPr>
          </a:p>
        </p:txBody>
      </p:sp>
      <p:sp>
        <p:nvSpPr>
          <p:cNvPr id="2765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00472" y="1844674"/>
            <a:ext cx="9434066" cy="4320629"/>
          </a:xfrm>
        </p:spPr>
        <p:txBody>
          <a:bodyPr/>
          <a:lstStyle/>
          <a:p>
            <a:pPr marL="274950" lvl="1">
              <a:spcBef>
                <a:spcPts val="0"/>
              </a:spcBef>
              <a:buClr>
                <a:srgbClr val="0F5494"/>
              </a:buClr>
              <a:buFont typeface="Arial" charset="0"/>
              <a:buChar char="•"/>
            </a:pPr>
            <a:r>
              <a:rPr lang="en-GB" altLang="en-US" sz="2800" b="0" dirty="0" smtClean="0">
                <a:latin typeface="Calibri" charset="0"/>
                <a:ea typeface="Calibri" charset="0"/>
                <a:cs typeface="Calibri" charset="0"/>
              </a:rPr>
              <a:t>Reform </a:t>
            </a:r>
            <a:r>
              <a:rPr lang="en-GB" altLang="en-US" sz="2800" b="0" dirty="0">
                <a:latin typeface="Calibri" charset="0"/>
                <a:ea typeface="Calibri" charset="0"/>
                <a:cs typeface="Calibri" charset="0"/>
              </a:rPr>
              <a:t>Strategy </a:t>
            </a:r>
            <a:r>
              <a:rPr lang="en-GB" altLang="en-US" sz="2800" b="0" dirty="0" smtClean="0">
                <a:latin typeface="Calibri" charset="0"/>
                <a:ea typeface="Calibri" charset="0"/>
                <a:cs typeface="Calibri" charset="0"/>
              </a:rPr>
              <a:t>will emerge from policy </a:t>
            </a:r>
            <a:r>
              <a:rPr lang="en-GB" altLang="en-US" sz="2800" b="0" dirty="0">
                <a:latin typeface="Calibri" charset="0"/>
                <a:ea typeface="Calibri" charset="0"/>
                <a:cs typeface="Calibri" charset="0"/>
              </a:rPr>
              <a:t>dialogue </a:t>
            </a:r>
            <a:r>
              <a:rPr lang="en-GB" altLang="en-US" sz="2800" b="0" dirty="0" smtClean="0">
                <a:latin typeface="Calibri" charset="0"/>
                <a:ea typeface="Calibri" charset="0"/>
                <a:cs typeface="Calibri" charset="0"/>
              </a:rPr>
              <a:t>&amp; once agreed, </a:t>
            </a:r>
            <a:r>
              <a:rPr lang="en-GB" altLang="en-US" sz="2800" b="0" dirty="0">
                <a:latin typeface="Calibri" charset="0"/>
                <a:ea typeface="Calibri" charset="0"/>
                <a:cs typeface="Calibri" charset="0"/>
              </a:rPr>
              <a:t>should be </a:t>
            </a:r>
            <a:r>
              <a:rPr lang="en-GB" altLang="en-US" sz="2800" b="0" dirty="0" smtClean="0">
                <a:latin typeface="Calibri" charset="0"/>
                <a:ea typeface="Calibri" charset="0"/>
                <a:cs typeface="Calibri" charset="0"/>
              </a:rPr>
              <a:t>formalized &amp; authorised at highest level (</a:t>
            </a:r>
            <a:r>
              <a:rPr lang="en-GB" altLang="en-US" sz="2800" b="0" dirty="0">
                <a:latin typeface="Calibri" charset="0"/>
                <a:ea typeface="Calibri" charset="0"/>
                <a:cs typeface="Calibri" charset="0"/>
              </a:rPr>
              <a:t>e.g</a:t>
            </a:r>
            <a:r>
              <a:rPr lang="en-GB" altLang="en-US" sz="2800" b="0" dirty="0" smtClean="0">
                <a:latin typeface="Calibri" charset="0"/>
                <a:ea typeface="Calibri" charset="0"/>
                <a:cs typeface="Calibri" charset="0"/>
              </a:rPr>
              <a:t>. </a:t>
            </a:r>
            <a:r>
              <a:rPr lang="en-GB" altLang="en-US" sz="2800" b="0" dirty="0">
                <a:latin typeface="Calibri" charset="0"/>
                <a:ea typeface="Calibri" charset="0"/>
                <a:cs typeface="Calibri" charset="0"/>
              </a:rPr>
              <a:t>Cabinet</a:t>
            </a:r>
            <a:r>
              <a:rPr lang="en-GB" altLang="en-US" sz="2800" b="0" dirty="0" smtClean="0">
                <a:latin typeface="Calibri" charset="0"/>
                <a:ea typeface="Calibri" charset="0"/>
                <a:cs typeface="Calibri" charset="0"/>
              </a:rPr>
              <a:t>)</a:t>
            </a:r>
            <a:endParaRPr lang="en-GB" altLang="en-US" sz="2800" b="0" dirty="0">
              <a:latin typeface="Calibri" charset="0"/>
              <a:ea typeface="Calibri" charset="0"/>
              <a:cs typeface="Calibri" charset="0"/>
            </a:endParaRPr>
          </a:p>
          <a:p>
            <a:pPr marL="274950" lvl="1">
              <a:spcBef>
                <a:spcPts val="0"/>
              </a:spcBef>
              <a:buClr>
                <a:srgbClr val="0F5494"/>
              </a:buClr>
              <a:buFont typeface="Arial" charset="0"/>
              <a:buChar char="•"/>
            </a:pPr>
            <a:r>
              <a:rPr lang="en-GB" altLang="en-US" sz="2800" b="0" dirty="0">
                <a:latin typeface="Calibri" charset="0"/>
                <a:ea typeface="Calibri" charset="0"/>
                <a:cs typeface="Calibri" charset="0"/>
              </a:rPr>
              <a:t>R</a:t>
            </a:r>
            <a:r>
              <a:rPr lang="en-GB" altLang="en-US" sz="2800" b="0" dirty="0" smtClean="0">
                <a:latin typeface="Calibri" charset="0"/>
                <a:ea typeface="Calibri" charset="0"/>
                <a:cs typeface="Calibri" charset="0"/>
              </a:rPr>
              <a:t>equirement </a:t>
            </a:r>
            <a:r>
              <a:rPr lang="en-GB" altLang="en-US" sz="2800" b="0" dirty="0">
                <a:latin typeface="Calibri" charset="0"/>
                <a:ea typeface="Calibri" charset="0"/>
                <a:cs typeface="Calibri" charset="0"/>
              </a:rPr>
              <a:t>for carefully managed sequencing implies that PFM reform is best served by a programmatic approach – supported </a:t>
            </a:r>
            <a:r>
              <a:rPr lang="en-GB" altLang="en-US" sz="2800" b="0" dirty="0" smtClean="0">
                <a:latin typeface="Calibri" charset="0"/>
                <a:ea typeface="Calibri" charset="0"/>
                <a:cs typeface="Calibri" charset="0"/>
              </a:rPr>
              <a:t>by </a:t>
            </a:r>
            <a:r>
              <a:rPr lang="en-GB" altLang="en-US" sz="2800" b="0" dirty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harmonised</a:t>
            </a:r>
            <a:r>
              <a:rPr lang="en-GB" altLang="en-US" sz="2800" b="0" dirty="0">
                <a:latin typeface="Calibri" charset="0"/>
                <a:ea typeface="Calibri" charset="0"/>
                <a:cs typeface="Calibri" charset="0"/>
              </a:rPr>
              <a:t> development </a:t>
            </a:r>
            <a:r>
              <a:rPr lang="en-GB" altLang="en-US" sz="2800" b="0" dirty="0" smtClean="0">
                <a:latin typeface="Calibri" charset="0"/>
                <a:ea typeface="Calibri" charset="0"/>
                <a:cs typeface="Calibri" charset="0"/>
              </a:rPr>
              <a:t>partners</a:t>
            </a:r>
            <a:r>
              <a:rPr lang="en-GB" altLang="en-US" sz="2800" b="0" dirty="0">
                <a:latin typeface="Calibri" charset="0"/>
                <a:ea typeface="Calibri" charset="0"/>
                <a:cs typeface="Calibri" charset="0"/>
              </a:rPr>
              <a:t>;</a:t>
            </a:r>
            <a:r>
              <a:rPr lang="en-GB" altLang="en-US" sz="2800" b="0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GB" altLang="en-US" sz="2800" b="0" dirty="0">
                <a:latin typeface="Calibri" charset="0"/>
                <a:ea typeface="Calibri" charset="0"/>
                <a:cs typeface="Calibri" charset="0"/>
              </a:rPr>
              <a:t>single, </a:t>
            </a:r>
            <a:r>
              <a:rPr lang="en-GB" altLang="en-US" sz="2800" b="0" dirty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coordinated</a:t>
            </a:r>
            <a:r>
              <a:rPr lang="en-GB" altLang="en-US" sz="2800" b="0" dirty="0">
                <a:latin typeface="Calibri" charset="0"/>
                <a:ea typeface="Calibri" charset="0"/>
                <a:cs typeface="Calibri" charset="0"/>
              </a:rPr>
              <a:t> funding </a:t>
            </a:r>
            <a:r>
              <a:rPr lang="en-GB" altLang="en-US" sz="2800" b="0" dirty="0" smtClean="0">
                <a:latin typeface="Calibri" charset="0"/>
                <a:ea typeface="Calibri" charset="0"/>
                <a:cs typeface="Calibri" charset="0"/>
              </a:rPr>
              <a:t>vehicle; </a:t>
            </a:r>
            <a:r>
              <a:rPr lang="en-GB" altLang="en-US" sz="2800" b="0" dirty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common</a:t>
            </a:r>
            <a:r>
              <a:rPr lang="en-GB" altLang="en-US" sz="2800" b="0" dirty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GB" altLang="en-US" sz="2800" b="0" dirty="0" smtClean="0">
                <a:latin typeface="Calibri" charset="0"/>
                <a:ea typeface="Calibri" charset="0"/>
                <a:cs typeface="Calibri" charset="0"/>
              </a:rPr>
              <a:t>M&amp;E framework</a:t>
            </a:r>
            <a:endParaRPr lang="en-GB" altLang="en-US" sz="2800" b="0" dirty="0">
              <a:latin typeface="Calibri" charset="0"/>
              <a:ea typeface="Calibri" charset="0"/>
              <a:cs typeface="Calibri" charset="0"/>
            </a:endParaRPr>
          </a:p>
          <a:p>
            <a:pPr marL="274950" lvl="1">
              <a:spcBef>
                <a:spcPts val="0"/>
              </a:spcBef>
              <a:buClr>
                <a:srgbClr val="0F5494"/>
              </a:buClr>
              <a:buFont typeface="Arial" charset="0"/>
              <a:buChar char="•"/>
            </a:pPr>
            <a:r>
              <a:rPr lang="en-GB" altLang="en-US" sz="2800" b="0" dirty="0" smtClean="0">
                <a:latin typeface="Calibri" charset="0"/>
                <a:ea typeface="Calibri" charset="0"/>
                <a:cs typeface="Calibri" charset="0"/>
              </a:rPr>
              <a:t>PFM </a:t>
            </a:r>
            <a:r>
              <a:rPr lang="en-GB" altLang="en-US" sz="2800" b="0" dirty="0">
                <a:latin typeface="Calibri" charset="0"/>
                <a:ea typeface="Calibri" charset="0"/>
                <a:cs typeface="Calibri" charset="0"/>
              </a:rPr>
              <a:t>Reform is not served by a fragmented, individual project </a:t>
            </a:r>
            <a:r>
              <a:rPr lang="en-GB" altLang="en-US" sz="2800" b="0" dirty="0" smtClean="0">
                <a:latin typeface="Calibri" charset="0"/>
                <a:ea typeface="Calibri" charset="0"/>
                <a:cs typeface="Calibri" charset="0"/>
              </a:rPr>
              <a:t>approach</a:t>
            </a:r>
          </a:p>
          <a:p>
            <a:pPr marL="274950" lvl="1">
              <a:spcBef>
                <a:spcPts val="0"/>
              </a:spcBef>
              <a:buClr>
                <a:srgbClr val="0F5494"/>
              </a:buClr>
              <a:buFont typeface="Arial" charset="0"/>
              <a:buChar char="•"/>
            </a:pPr>
            <a:r>
              <a:rPr lang="en-GB" altLang="en-US" sz="2800" b="0" dirty="0" smtClean="0">
                <a:latin typeface="Calibri" charset="0"/>
                <a:ea typeface="Calibri" charset="0"/>
                <a:cs typeface="Calibri" charset="0"/>
              </a:rPr>
              <a:t>Requires realism: reforms take time!</a:t>
            </a:r>
            <a:endParaRPr lang="en-GB" altLang="en-US" sz="2800" b="0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373B88-6774-B645-950A-66DAA7EACBD6}" type="slidenum">
              <a:rPr lang="en-GB" altLang="en-US" smtClean="0"/>
              <a:pPr>
                <a:defRPr/>
              </a:pPr>
              <a:t>10</a:t>
            </a:fld>
            <a:endParaRPr lang="en-GB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265510"/>
            <a:ext cx="9906000" cy="579314"/>
          </a:xfrm>
        </p:spPr>
        <p:txBody>
          <a:bodyPr>
            <a:normAutofit/>
          </a:bodyPr>
          <a:lstStyle/>
          <a:p>
            <a:pPr marL="0" algn="ctr"/>
            <a:r>
              <a:rPr lang="en-US" sz="3200" dirty="0" smtClean="0">
                <a:solidFill>
                  <a:srgbClr val="C00000"/>
                </a:solidFill>
              </a:rPr>
              <a:t>Where to start? Sequencing Reforms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464" y="1844824"/>
            <a:ext cx="9777536" cy="4608512"/>
          </a:xfrm>
        </p:spPr>
        <p:txBody>
          <a:bodyPr>
            <a:noAutofit/>
          </a:bodyPr>
          <a:lstStyle/>
          <a:p>
            <a:pPr lvl="0">
              <a:buClrTx/>
              <a:buFont typeface="Arial" pitchFamily="34" charset="0"/>
              <a:buChar char="•"/>
            </a:pPr>
            <a:r>
              <a:rPr lang="en-US" sz="2800" i="0" dirty="0">
                <a:latin typeface="Calibri" pitchFamily="34" charset="0"/>
              </a:rPr>
              <a:t>F</a:t>
            </a:r>
            <a:r>
              <a:rPr lang="en-US" sz="2800" b="0" i="0" dirty="0" smtClean="0">
                <a:latin typeface="Calibri" pitchFamily="34" charset="0"/>
              </a:rPr>
              <a:t>irst priority is to achieve minimum operational level for core functions</a:t>
            </a:r>
            <a:r>
              <a:rPr lang="en-US" sz="2800" i="0" dirty="0" smtClean="0">
                <a:latin typeface="Calibri" pitchFamily="34" charset="0"/>
              </a:rPr>
              <a:t>: m</a:t>
            </a:r>
            <a:r>
              <a:rPr lang="en-US" sz="2800" b="0" i="0" dirty="0" smtClean="0">
                <a:latin typeface="Calibri" pitchFamily="34" charset="0"/>
              </a:rPr>
              <a:t>any LICs fail to do this on a wide range of PEFA indicators</a:t>
            </a:r>
          </a:p>
          <a:p>
            <a:pPr lvl="0">
              <a:buClrTx/>
              <a:buFont typeface="Arial" pitchFamily="34" charset="0"/>
              <a:buChar char="•"/>
            </a:pPr>
            <a:r>
              <a:rPr lang="en-US" sz="2800" b="0" i="0" dirty="0" smtClean="0">
                <a:latin typeface="Calibri" pitchFamily="34" charset="0"/>
              </a:rPr>
              <a:t>Before advancing to reforms aimed </a:t>
            </a:r>
            <a:r>
              <a:rPr lang="en-US" sz="2800" b="0" i="0" dirty="0" smtClean="0">
                <a:solidFill>
                  <a:srgbClr val="FF0000"/>
                </a:solidFill>
                <a:latin typeface="Calibri" pitchFamily="34" charset="0"/>
              </a:rPr>
              <a:t>beyond</a:t>
            </a:r>
            <a:r>
              <a:rPr lang="en-US" sz="2800" b="0" i="0" dirty="0" smtClean="0">
                <a:latin typeface="Calibri" pitchFamily="34" charset="0"/>
              </a:rPr>
              <a:t> core functions, important to establish an adequate </a:t>
            </a:r>
            <a:r>
              <a:rPr lang="en-US" sz="2800" i="0" dirty="0" smtClean="0">
                <a:latin typeface="Calibri" pitchFamily="34" charset="0"/>
              </a:rPr>
              <a:t>basis</a:t>
            </a:r>
            <a:r>
              <a:rPr lang="en-US" sz="2800" b="0" i="0" dirty="0" smtClean="0">
                <a:latin typeface="Calibri" pitchFamily="34" charset="0"/>
              </a:rPr>
              <a:t> on which to anchor subsequent reforms</a:t>
            </a:r>
          </a:p>
          <a:p>
            <a:pPr lvl="0">
              <a:buClrTx/>
              <a:buFont typeface="Arial" pitchFamily="34" charset="0"/>
              <a:buChar char="•"/>
            </a:pPr>
            <a:r>
              <a:rPr lang="en-US" sz="2800" b="0" i="0" dirty="0" smtClean="0">
                <a:latin typeface="Calibri" pitchFamily="34" charset="0"/>
              </a:rPr>
              <a:t>Further reforms should be sequenced along </a:t>
            </a:r>
            <a:r>
              <a:rPr lang="en-US" sz="2800" b="0" i="0" dirty="0" smtClean="0">
                <a:solidFill>
                  <a:srgbClr val="FF0000"/>
                </a:solidFill>
                <a:latin typeface="Calibri" pitchFamily="34" charset="0"/>
              </a:rPr>
              <a:t>three tracks</a:t>
            </a:r>
            <a:r>
              <a:rPr lang="en-GB" sz="2800" i="0" dirty="0">
                <a:latin typeface="Calibri" charset="0"/>
                <a:ea typeface="Calibri" charset="0"/>
                <a:cs typeface="Calibri" charset="0"/>
              </a:rPr>
              <a:t>:</a:t>
            </a:r>
            <a:r>
              <a:rPr lang="en-GB" sz="2800" i="0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GB" sz="2800" i="0" dirty="0">
                <a:latin typeface="Calibri" charset="0"/>
                <a:ea typeface="Calibri" charset="0"/>
                <a:cs typeface="Calibri" charset="0"/>
              </a:rPr>
              <a:t>improving </a:t>
            </a:r>
            <a:r>
              <a:rPr lang="en-GB" sz="2800" i="0" dirty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compliance</a:t>
            </a:r>
            <a:r>
              <a:rPr lang="en-GB" sz="2800" i="0" dirty="0">
                <a:latin typeface="Calibri" charset="0"/>
                <a:ea typeface="Calibri" charset="0"/>
                <a:cs typeface="Calibri" charset="0"/>
              </a:rPr>
              <a:t>; </a:t>
            </a:r>
            <a:r>
              <a:rPr lang="en-GB" sz="2800" i="0" dirty="0" smtClean="0">
                <a:latin typeface="Calibri" charset="0"/>
                <a:ea typeface="Calibri" charset="0"/>
                <a:cs typeface="Calibri" charset="0"/>
              </a:rPr>
              <a:t>move </a:t>
            </a:r>
            <a:r>
              <a:rPr lang="en-GB" sz="2800" i="0" dirty="0">
                <a:latin typeface="Calibri" charset="0"/>
                <a:ea typeface="Calibri" charset="0"/>
                <a:cs typeface="Calibri" charset="0"/>
              </a:rPr>
              <a:t>from annual to </a:t>
            </a:r>
            <a:r>
              <a:rPr lang="en-GB" sz="2800" i="0" dirty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medium-term</a:t>
            </a:r>
            <a:r>
              <a:rPr lang="en-GB" sz="2800" i="0" dirty="0">
                <a:latin typeface="Calibri" charset="0"/>
                <a:ea typeface="Calibri" charset="0"/>
                <a:cs typeface="Calibri" charset="0"/>
              </a:rPr>
              <a:t> budget planning; and a staged move from </a:t>
            </a:r>
            <a:r>
              <a:rPr lang="en-GB" sz="2800" i="0" dirty="0" smtClean="0">
                <a:latin typeface="Calibri" charset="0"/>
                <a:ea typeface="Calibri" charset="0"/>
                <a:cs typeface="Calibri" charset="0"/>
              </a:rPr>
              <a:t>line-item </a:t>
            </a:r>
            <a:r>
              <a:rPr lang="en-GB" sz="2800" i="0" dirty="0">
                <a:latin typeface="Calibri" charset="0"/>
                <a:ea typeface="Calibri" charset="0"/>
                <a:cs typeface="Calibri" charset="0"/>
              </a:rPr>
              <a:t>budgeting to program, and eventually </a:t>
            </a:r>
            <a:r>
              <a:rPr lang="en-GB" sz="2800" i="0" dirty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performance </a:t>
            </a:r>
            <a:r>
              <a:rPr lang="en-GB" sz="2800" i="0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budgeting </a:t>
            </a:r>
            <a:endParaRPr lang="en-US" sz="2800" b="0" i="0" dirty="0" smtClean="0">
              <a:solidFill>
                <a:srgbClr val="FF0000"/>
              </a:solidFill>
              <a:latin typeface="Calibri" charset="0"/>
              <a:ea typeface="Calibri" charset="0"/>
              <a:cs typeface="Calibri" charset="0"/>
            </a:endParaRPr>
          </a:p>
          <a:p>
            <a:endParaRPr lang="en-US" sz="8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373B88-6774-B645-950A-66DAA7EACBD6}" type="slidenum">
              <a:rPr lang="en-GB" altLang="en-US" smtClean="0"/>
              <a:pPr>
                <a:defRPr/>
              </a:pPr>
              <a:t>11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162976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24744"/>
            <a:ext cx="9144000" cy="648072"/>
          </a:xfrm>
        </p:spPr>
        <p:txBody>
          <a:bodyPr>
            <a:noAutofit/>
          </a:bodyPr>
          <a:lstStyle/>
          <a:p>
            <a:pPr algn="ctr"/>
            <a:r>
              <a:rPr lang="en-US" sz="3200" dirty="0" smtClean="0">
                <a:solidFill>
                  <a:srgbClr val="C00000"/>
                </a:solidFill>
              </a:rPr>
              <a:t>Sequencing – guided by PFM priorities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844824"/>
            <a:ext cx="9144000" cy="4536504"/>
          </a:xfrm>
        </p:spPr>
        <p:txBody>
          <a:bodyPr>
            <a:noAutofit/>
          </a:bodyPr>
          <a:lstStyle/>
          <a:p>
            <a:pPr>
              <a:lnSpc>
                <a:spcPts val="3000"/>
              </a:lnSpc>
              <a:buClrTx/>
              <a:buFont typeface="Arial" pitchFamily="34" charset="0"/>
              <a:buChar char="•"/>
            </a:pPr>
            <a:r>
              <a:rPr lang="en-US" sz="2800" b="0" i="0" dirty="0" smtClean="0">
                <a:latin typeface="Calibri" charset="0"/>
                <a:ea typeface="Calibri" charset="0"/>
                <a:cs typeface="Calibri" charset="0"/>
              </a:rPr>
              <a:t>Sequencing decisions should focus on principal deliverables of any PFM system: </a:t>
            </a:r>
            <a:r>
              <a:rPr lang="en-US" sz="2800" b="0" i="0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same</a:t>
            </a:r>
            <a:r>
              <a:rPr lang="en-US" sz="2800" b="0" i="0" dirty="0" smtClean="0">
                <a:latin typeface="Calibri" charset="0"/>
                <a:ea typeface="Calibri" charset="0"/>
                <a:cs typeface="Calibri" charset="0"/>
              </a:rPr>
              <a:t> for all countries </a:t>
            </a:r>
          </a:p>
          <a:p>
            <a:pPr>
              <a:lnSpc>
                <a:spcPts val="3000"/>
              </a:lnSpc>
              <a:buClrTx/>
              <a:buFont typeface="Arial" pitchFamily="34" charset="0"/>
              <a:buChar char="•"/>
            </a:pPr>
            <a:r>
              <a:rPr lang="en-US" sz="2800" i="0" dirty="0">
                <a:latin typeface="Calibri" charset="0"/>
                <a:ea typeface="Calibri" charset="0"/>
                <a:cs typeface="Calibri" charset="0"/>
              </a:rPr>
              <a:t>H</a:t>
            </a:r>
            <a:r>
              <a:rPr lang="en-US" sz="2800" b="0" i="0" dirty="0" smtClean="0">
                <a:latin typeface="Calibri" charset="0"/>
                <a:ea typeface="Calibri" charset="0"/>
                <a:cs typeface="Calibri" charset="0"/>
              </a:rPr>
              <a:t>ierarchy in prioritization should be recognized </a:t>
            </a:r>
            <a:r>
              <a:rPr lang="en-US" sz="2800" i="0" dirty="0" smtClean="0">
                <a:latin typeface="Calibri" charset="0"/>
                <a:ea typeface="Calibri" charset="0"/>
                <a:cs typeface="Calibri" charset="0"/>
              </a:rPr>
              <a:t>– e</a:t>
            </a:r>
            <a:r>
              <a:rPr lang="en-US" sz="2800" b="0" i="0" dirty="0" smtClean="0">
                <a:latin typeface="Calibri" charset="0"/>
                <a:ea typeface="Calibri" charset="0"/>
                <a:cs typeface="Calibri" charset="0"/>
              </a:rPr>
              <a:t>.g.  core level of </a:t>
            </a:r>
            <a:r>
              <a:rPr lang="en-US" sz="2800" b="0" i="0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compliance</a:t>
            </a:r>
            <a:r>
              <a:rPr lang="en-US" sz="2800" b="0" i="0" dirty="0" smtClean="0">
                <a:latin typeface="Calibri" charset="0"/>
                <a:ea typeface="Calibri" charset="0"/>
                <a:cs typeface="Calibri" charset="0"/>
              </a:rPr>
              <a:t> with budgetary legislation, financial regulations &amp; procedures is required to attain planned fiscal deficit (important for macroeconomic stability) – in turn supports efficient &amp; effective service delivery</a:t>
            </a:r>
          </a:p>
          <a:p>
            <a:pPr>
              <a:lnSpc>
                <a:spcPts val="3000"/>
              </a:lnSpc>
              <a:buClrTx/>
              <a:buFont typeface="Arial" pitchFamily="34" charset="0"/>
              <a:buChar char="•"/>
            </a:pPr>
            <a:r>
              <a:rPr lang="en-US" sz="2800" b="0" i="0" dirty="0" smtClean="0">
                <a:latin typeface="Calibri" charset="0"/>
                <a:ea typeface="Calibri" charset="0"/>
                <a:cs typeface="Calibri" charset="0"/>
              </a:rPr>
              <a:t>Attempting to leapfrog unlikely to be successful!</a:t>
            </a:r>
          </a:p>
          <a:p>
            <a:pPr>
              <a:lnSpc>
                <a:spcPts val="3000"/>
              </a:lnSpc>
              <a:buClrTx/>
              <a:buFont typeface="Arial" pitchFamily="34" charset="0"/>
              <a:buChar char="•"/>
            </a:pPr>
            <a:r>
              <a:rPr lang="en-US" sz="2800" b="0" i="0" dirty="0" smtClean="0">
                <a:latin typeface="Calibri" charset="0"/>
                <a:ea typeface="Calibri" charset="0"/>
                <a:cs typeface="Calibri" charset="0"/>
              </a:rPr>
              <a:t>Focusing reforms on one top level </a:t>
            </a:r>
            <a:r>
              <a:rPr lang="en-US" sz="2800" b="0" i="0" dirty="0" err="1" smtClean="0">
                <a:latin typeface="Calibri" charset="0"/>
                <a:ea typeface="Calibri" charset="0"/>
                <a:cs typeface="Calibri" charset="0"/>
              </a:rPr>
              <a:t>PFM</a:t>
            </a:r>
            <a:r>
              <a:rPr lang="en-US" sz="2800" b="0" i="0" dirty="0" smtClean="0">
                <a:latin typeface="Calibri" charset="0"/>
                <a:ea typeface="Calibri" charset="0"/>
                <a:cs typeface="Calibri" charset="0"/>
              </a:rPr>
              <a:t> objective does not exclude significantly contributing to the others</a:t>
            </a:r>
          </a:p>
          <a:p>
            <a:endParaRPr lang="en-US" sz="8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373B88-6774-B645-950A-66DAA7EACBD6}" type="slidenum">
              <a:rPr lang="en-GB" altLang="en-US" smtClean="0"/>
              <a:pPr>
                <a:defRPr/>
              </a:pPr>
              <a:t>12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671156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24744"/>
            <a:ext cx="9906000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dirty="0">
                <a:solidFill>
                  <a:srgbClr val="C00000"/>
                </a:solidFill>
              </a:rPr>
              <a:t> </a:t>
            </a:r>
            <a:r>
              <a:rPr lang="en-US" sz="3600" dirty="0" smtClean="0">
                <a:solidFill>
                  <a:srgbClr val="C00000"/>
                </a:solidFill>
              </a:rPr>
              <a:t>Country-Specific </a:t>
            </a:r>
            <a:r>
              <a:rPr lang="en-US" sz="3600" dirty="0">
                <a:solidFill>
                  <a:srgbClr val="C00000"/>
                </a:solidFill>
              </a:rPr>
              <a:t>Sequencing Decisions</a:t>
            </a:r>
            <a:endParaRPr lang="en-US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472" y="1772816"/>
            <a:ext cx="9577064" cy="4680520"/>
          </a:xfrm>
        </p:spPr>
        <p:txBody>
          <a:bodyPr>
            <a:noAutofit/>
          </a:bodyPr>
          <a:lstStyle/>
          <a:p>
            <a:pPr>
              <a:lnSpc>
                <a:spcPts val="2800"/>
              </a:lnSpc>
              <a:buClrTx/>
              <a:buFont typeface="Arial" pitchFamily="34" charset="0"/>
              <a:buChar char="•"/>
            </a:pPr>
            <a:r>
              <a:rPr lang="en-US" sz="2800" i="0" dirty="0">
                <a:latin typeface="Calibri" charset="0"/>
                <a:ea typeface="Calibri" charset="0"/>
                <a:cs typeface="Calibri" charset="0"/>
              </a:rPr>
              <a:t>Sequencing </a:t>
            </a:r>
            <a:r>
              <a:rPr lang="en-US" sz="2800" i="0" dirty="0" smtClean="0">
                <a:latin typeface="Calibri" charset="0"/>
                <a:ea typeface="Calibri" charset="0"/>
                <a:cs typeface="Calibri" charset="0"/>
              </a:rPr>
              <a:t>not simply </a:t>
            </a:r>
            <a:r>
              <a:rPr lang="en-US" sz="2800" i="0" dirty="0">
                <a:latin typeface="Calibri" charset="0"/>
                <a:ea typeface="Calibri" charset="0"/>
                <a:cs typeface="Calibri" charset="0"/>
              </a:rPr>
              <a:t>a </a:t>
            </a:r>
            <a:r>
              <a:rPr lang="en-US" sz="2800" b="1" dirty="0">
                <a:latin typeface="Calibri" charset="0"/>
                <a:ea typeface="Calibri" charset="0"/>
                <a:cs typeface="Calibri" charset="0"/>
              </a:rPr>
              <a:t>technical</a:t>
            </a:r>
            <a:r>
              <a:rPr lang="en-US" sz="2800" i="0" dirty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sz="2800" i="0" dirty="0" smtClean="0">
                <a:latin typeface="Calibri" charset="0"/>
                <a:ea typeface="Calibri" charset="0"/>
                <a:cs typeface="Calibri" charset="0"/>
              </a:rPr>
              <a:t>issue</a:t>
            </a:r>
            <a:endParaRPr lang="en-US" sz="2800" i="0" dirty="0">
              <a:latin typeface="Calibri" charset="0"/>
              <a:ea typeface="Calibri" charset="0"/>
              <a:cs typeface="Calibri" charset="0"/>
            </a:endParaRPr>
          </a:p>
          <a:p>
            <a:pPr>
              <a:lnSpc>
                <a:spcPts val="2800"/>
              </a:lnSpc>
              <a:buClrTx/>
              <a:buFont typeface="Arial" pitchFamily="34" charset="0"/>
              <a:buChar char="•"/>
            </a:pPr>
            <a:r>
              <a:rPr lang="en-US" sz="2800" i="0" dirty="0">
                <a:latin typeface="Calibri" charset="0"/>
                <a:ea typeface="Calibri" charset="0"/>
                <a:cs typeface="Calibri" charset="0"/>
              </a:rPr>
              <a:t>V</a:t>
            </a:r>
            <a:r>
              <a:rPr lang="en-US" sz="2800" i="0" dirty="0" smtClean="0">
                <a:latin typeface="Calibri" charset="0"/>
                <a:ea typeface="Calibri" charset="0"/>
                <a:cs typeface="Calibri" charset="0"/>
              </a:rPr>
              <a:t>iability </a:t>
            </a:r>
            <a:r>
              <a:rPr lang="en-US" sz="2800" i="0" dirty="0">
                <a:latin typeface="Calibri" charset="0"/>
                <a:ea typeface="Calibri" charset="0"/>
                <a:cs typeface="Calibri" charset="0"/>
              </a:rPr>
              <a:t>of any reform program should be determined by a systematic analysis of </a:t>
            </a:r>
            <a:r>
              <a:rPr lang="en-US" sz="2800" i="0" dirty="0" smtClean="0">
                <a:latin typeface="Calibri" charset="0"/>
                <a:ea typeface="Calibri" charset="0"/>
                <a:cs typeface="Calibri" charset="0"/>
              </a:rPr>
              <a:t>risk &amp; opportunities </a:t>
            </a:r>
            <a:endParaRPr lang="en-US" sz="2800" i="0" dirty="0">
              <a:latin typeface="Calibri" charset="0"/>
              <a:ea typeface="Calibri" charset="0"/>
              <a:cs typeface="Calibri" charset="0"/>
            </a:endParaRPr>
          </a:p>
          <a:p>
            <a:pPr>
              <a:lnSpc>
                <a:spcPts val="2800"/>
              </a:lnSpc>
              <a:buClrTx/>
              <a:buFont typeface="Arial" pitchFamily="34" charset="0"/>
              <a:buChar char="•"/>
            </a:pPr>
            <a:r>
              <a:rPr lang="en-US" sz="2800" i="0" dirty="0">
                <a:latin typeface="Calibri" charset="0"/>
                <a:ea typeface="Calibri" charset="0"/>
                <a:cs typeface="Calibri" charset="0"/>
              </a:rPr>
              <a:t>External non-technical factors should be recognized as </a:t>
            </a:r>
            <a:r>
              <a:rPr lang="en-US" sz="2800" i="0" dirty="0" smtClean="0">
                <a:latin typeface="Calibri" charset="0"/>
                <a:ea typeface="Calibri" charset="0"/>
                <a:cs typeface="Calibri" charset="0"/>
              </a:rPr>
              <a:t>critical, &amp; hence </a:t>
            </a:r>
            <a:r>
              <a:rPr lang="en-US" sz="2800" i="0" dirty="0">
                <a:latin typeface="Calibri" charset="0"/>
                <a:ea typeface="Calibri" charset="0"/>
                <a:cs typeface="Calibri" charset="0"/>
              </a:rPr>
              <a:t>accommodated in any viable reform </a:t>
            </a:r>
            <a:r>
              <a:rPr lang="en-US" sz="2800" i="0" dirty="0" smtClean="0">
                <a:latin typeface="Calibri" charset="0"/>
                <a:ea typeface="Calibri" charset="0"/>
                <a:cs typeface="Calibri" charset="0"/>
              </a:rPr>
              <a:t>program</a:t>
            </a:r>
            <a:endParaRPr lang="en-US" sz="2800" i="0" dirty="0">
              <a:latin typeface="Calibri" charset="0"/>
              <a:ea typeface="Calibri" charset="0"/>
              <a:cs typeface="Calibri" charset="0"/>
            </a:endParaRPr>
          </a:p>
          <a:p>
            <a:pPr>
              <a:lnSpc>
                <a:spcPts val="2800"/>
              </a:lnSpc>
              <a:buClrTx/>
              <a:buFont typeface="Arial" pitchFamily="34" charset="0"/>
              <a:buChar char="•"/>
            </a:pPr>
            <a:r>
              <a:rPr lang="en-US" sz="2800" i="0" dirty="0">
                <a:latin typeface="Calibri" charset="0"/>
                <a:ea typeface="Calibri" charset="0"/>
                <a:cs typeface="Calibri" charset="0"/>
              </a:rPr>
              <a:t>Choice of </a:t>
            </a:r>
            <a:r>
              <a:rPr lang="en-US" sz="2800" b="1" dirty="0" smtClean="0">
                <a:latin typeface="Calibri" charset="0"/>
                <a:ea typeface="Calibri" charset="0"/>
                <a:cs typeface="Calibri" charset="0"/>
              </a:rPr>
              <a:t>type</a:t>
            </a:r>
            <a:r>
              <a:rPr lang="en-US" sz="2800" i="0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sz="2800" i="0" dirty="0">
                <a:latin typeface="Calibri" charset="0"/>
                <a:ea typeface="Calibri" charset="0"/>
                <a:cs typeface="Calibri" charset="0"/>
              </a:rPr>
              <a:t>of reform action </a:t>
            </a:r>
            <a:r>
              <a:rPr lang="en-US" sz="2800" i="0" dirty="0" smtClean="0">
                <a:latin typeface="Calibri" charset="0"/>
                <a:ea typeface="Calibri" charset="0"/>
                <a:cs typeface="Calibri" charset="0"/>
              </a:rPr>
              <a:t>has </a:t>
            </a:r>
            <a:r>
              <a:rPr lang="en-US" sz="2800" i="0" dirty="0">
                <a:latin typeface="Calibri" charset="0"/>
                <a:ea typeface="Calibri" charset="0"/>
                <a:cs typeface="Calibri" charset="0"/>
              </a:rPr>
              <a:t>important impact </a:t>
            </a:r>
            <a:r>
              <a:rPr lang="en-US" sz="2800" i="0" dirty="0" smtClean="0">
                <a:latin typeface="Calibri" charset="0"/>
                <a:ea typeface="Calibri" charset="0"/>
                <a:cs typeface="Calibri" charset="0"/>
              </a:rPr>
              <a:t>on </a:t>
            </a:r>
            <a:r>
              <a:rPr lang="en-US" sz="2800" i="0" dirty="0">
                <a:latin typeface="Calibri" charset="0"/>
                <a:ea typeface="Calibri" charset="0"/>
                <a:cs typeface="Calibri" charset="0"/>
              </a:rPr>
              <a:t>likelihood of </a:t>
            </a:r>
            <a:r>
              <a:rPr lang="en-US" sz="2800" i="0" dirty="0" smtClean="0">
                <a:latin typeface="Calibri" charset="0"/>
                <a:ea typeface="Calibri" charset="0"/>
                <a:cs typeface="Calibri" charset="0"/>
              </a:rPr>
              <a:t>success</a:t>
            </a:r>
            <a:endParaRPr lang="en-US" sz="2800" i="0" dirty="0">
              <a:latin typeface="Calibri" charset="0"/>
              <a:ea typeface="Calibri" charset="0"/>
              <a:cs typeface="Calibri" charset="0"/>
            </a:endParaRPr>
          </a:p>
          <a:p>
            <a:pPr>
              <a:lnSpc>
                <a:spcPts val="2800"/>
              </a:lnSpc>
              <a:buClrTx/>
              <a:buFont typeface="Arial" pitchFamily="34" charset="0"/>
              <a:buChar char="•"/>
            </a:pPr>
            <a:r>
              <a:rPr lang="en-US" sz="2800" i="0" dirty="0">
                <a:latin typeface="Calibri" charset="0"/>
                <a:ea typeface="Calibri" charset="0"/>
                <a:cs typeface="Calibri" charset="0"/>
              </a:rPr>
              <a:t>R</a:t>
            </a:r>
            <a:r>
              <a:rPr lang="en-US" sz="2800" i="0" dirty="0" smtClean="0">
                <a:latin typeface="Calibri" charset="0"/>
                <a:ea typeface="Calibri" charset="0"/>
                <a:cs typeface="Calibri" charset="0"/>
              </a:rPr>
              <a:t>eform </a:t>
            </a:r>
            <a:r>
              <a:rPr lang="en-US" sz="2800" i="0" dirty="0">
                <a:latin typeface="Calibri" charset="0"/>
                <a:ea typeface="Calibri" charset="0"/>
                <a:cs typeface="Calibri" charset="0"/>
              </a:rPr>
              <a:t>program should be designed to ensure that level of </a:t>
            </a:r>
            <a:r>
              <a:rPr lang="en-US" sz="2800" i="0" dirty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risk</a:t>
            </a:r>
            <a:r>
              <a:rPr lang="en-US" sz="2800" i="0" dirty="0">
                <a:latin typeface="Calibri" charset="0"/>
                <a:ea typeface="Calibri" charset="0"/>
                <a:cs typeface="Calibri" charset="0"/>
              </a:rPr>
              <a:t> implied by planned </a:t>
            </a:r>
            <a:r>
              <a:rPr lang="en-US" sz="2800" i="0" dirty="0" smtClean="0">
                <a:latin typeface="Calibri" charset="0"/>
                <a:ea typeface="Calibri" charset="0"/>
                <a:cs typeface="Calibri" charset="0"/>
              </a:rPr>
              <a:t>actions </a:t>
            </a:r>
            <a:r>
              <a:rPr lang="en-US" sz="2800" i="0" dirty="0">
                <a:latin typeface="Calibri" charset="0"/>
                <a:ea typeface="Calibri" charset="0"/>
                <a:cs typeface="Calibri" charset="0"/>
              </a:rPr>
              <a:t>is compatible with </a:t>
            </a:r>
            <a:r>
              <a:rPr lang="en-US" sz="2800" i="0" dirty="0" smtClean="0">
                <a:latin typeface="Calibri" charset="0"/>
                <a:ea typeface="Calibri" charset="0"/>
                <a:cs typeface="Calibri" charset="0"/>
              </a:rPr>
              <a:t>level </a:t>
            </a:r>
            <a:r>
              <a:rPr lang="en-US" sz="2800" i="0" dirty="0">
                <a:latin typeface="Calibri" charset="0"/>
                <a:ea typeface="Calibri" charset="0"/>
                <a:cs typeface="Calibri" charset="0"/>
              </a:rPr>
              <a:t>of environmental risk posed by external non-technical </a:t>
            </a:r>
            <a:r>
              <a:rPr lang="en-US" sz="2800" i="0" dirty="0" smtClean="0">
                <a:latin typeface="Calibri" charset="0"/>
                <a:ea typeface="Calibri" charset="0"/>
                <a:cs typeface="Calibri" charset="0"/>
              </a:rPr>
              <a:t>factors </a:t>
            </a:r>
            <a:endParaRPr lang="en-US" sz="2800" i="0" dirty="0">
              <a:latin typeface="Calibri" charset="0"/>
              <a:ea typeface="Calibri" charset="0"/>
              <a:cs typeface="Calibri" charset="0"/>
            </a:endParaRPr>
          </a:p>
          <a:p>
            <a:pPr>
              <a:lnSpc>
                <a:spcPts val="2800"/>
              </a:lnSpc>
              <a:buClrTx/>
              <a:buFont typeface="Arial" pitchFamily="34" charset="0"/>
              <a:buChar char="•"/>
            </a:pPr>
            <a:r>
              <a:rPr lang="en-US" sz="2800" i="0" dirty="0">
                <a:latin typeface="Calibri" charset="0"/>
                <a:ea typeface="Calibri" charset="0"/>
                <a:cs typeface="Calibri" charset="0"/>
              </a:rPr>
              <a:t>R</a:t>
            </a:r>
            <a:r>
              <a:rPr lang="en-US" sz="2800" i="0" dirty="0" smtClean="0">
                <a:latin typeface="Calibri" charset="0"/>
                <a:ea typeface="Calibri" charset="0"/>
                <a:cs typeface="Calibri" charset="0"/>
              </a:rPr>
              <a:t>eform </a:t>
            </a:r>
            <a:r>
              <a:rPr lang="en-US" sz="2800" i="0" dirty="0">
                <a:latin typeface="Calibri" charset="0"/>
                <a:ea typeface="Calibri" charset="0"/>
                <a:cs typeface="Calibri" charset="0"/>
              </a:rPr>
              <a:t>managers should make efforts to enhance opportunities for reform </a:t>
            </a:r>
            <a:r>
              <a:rPr lang="en-US" sz="2800" i="0" dirty="0" smtClean="0">
                <a:latin typeface="Calibri" charset="0"/>
                <a:ea typeface="Calibri" charset="0"/>
                <a:cs typeface="Calibri" charset="0"/>
              </a:rPr>
              <a:t>&amp; </a:t>
            </a:r>
            <a:r>
              <a:rPr lang="en-US" sz="2800" i="0" dirty="0">
                <a:latin typeface="Calibri" charset="0"/>
                <a:ea typeface="Calibri" charset="0"/>
                <a:cs typeface="Calibri" charset="0"/>
              </a:rPr>
              <a:t>mitigate </a:t>
            </a:r>
            <a:r>
              <a:rPr lang="en-US" sz="2800" i="0" dirty="0" smtClean="0">
                <a:latin typeface="Calibri" charset="0"/>
                <a:ea typeface="Calibri" charset="0"/>
                <a:cs typeface="Calibri" charset="0"/>
              </a:rPr>
              <a:t>risks faced</a:t>
            </a:r>
            <a:endParaRPr lang="en-US" sz="2800" i="0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373B88-6774-B645-950A-66DAA7EACBD6}" type="slidenum">
              <a:rPr lang="en-GB" altLang="en-US" smtClean="0"/>
              <a:pPr>
                <a:defRPr/>
              </a:pPr>
              <a:t>13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883606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0472" y="1124744"/>
            <a:ext cx="9721080" cy="720080"/>
          </a:xfrm>
        </p:spPr>
        <p:txBody>
          <a:bodyPr>
            <a:noAutofit/>
          </a:bodyPr>
          <a:lstStyle/>
          <a:p>
            <a:pPr algn="ctr"/>
            <a:r>
              <a:rPr lang="en-US" sz="3200" smtClean="0">
                <a:solidFill>
                  <a:srgbClr val="C00000"/>
                </a:solidFill>
              </a:rPr>
              <a:t>SN Assessments &amp; reform </a:t>
            </a:r>
            <a:r>
              <a:rPr lang="en-US" sz="3200" dirty="0" smtClean="0">
                <a:solidFill>
                  <a:srgbClr val="C00000"/>
                </a:solidFill>
              </a:rPr>
              <a:t>discussions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472" y="2132857"/>
            <a:ext cx="9145016" cy="3993307"/>
          </a:xfrm>
        </p:spPr>
        <p:txBody>
          <a:bodyPr>
            <a:normAutofit/>
          </a:bodyPr>
          <a:lstStyle/>
          <a:p>
            <a:pPr>
              <a:buClrTx/>
              <a:buFont typeface="Arial" pitchFamily="34" charset="0"/>
              <a:buChar char="•"/>
            </a:pPr>
            <a:r>
              <a:rPr lang="en-US" sz="2800" i="0" dirty="0">
                <a:latin typeface="Calibri" pitchFamily="34" charset="0"/>
              </a:rPr>
              <a:t>Some indicators may score low, but SN government has no </a:t>
            </a:r>
            <a:r>
              <a:rPr lang="en-US" sz="2800" i="0" dirty="0">
                <a:solidFill>
                  <a:srgbClr val="FF0000"/>
                </a:solidFill>
                <a:latin typeface="Calibri" pitchFamily="34" charset="0"/>
              </a:rPr>
              <a:t>powers</a:t>
            </a:r>
            <a:r>
              <a:rPr lang="en-US" sz="2800" i="0" dirty="0">
                <a:latin typeface="Calibri" pitchFamily="34" charset="0"/>
              </a:rPr>
              <a:t> to change systems</a:t>
            </a:r>
          </a:p>
          <a:p>
            <a:pPr lvl="1">
              <a:buClrTx/>
              <a:buSzPct val="100000"/>
              <a:buFont typeface="Calibri" pitchFamily="34" charset="0"/>
              <a:buChar char="-"/>
            </a:pPr>
            <a:r>
              <a:rPr lang="en-US" sz="2800" b="0" dirty="0">
                <a:latin typeface="Calibri" pitchFamily="34" charset="0"/>
              </a:rPr>
              <a:t>Typically legislative/regulatory issues </a:t>
            </a:r>
            <a:r>
              <a:rPr lang="en-US" sz="2800" b="0" dirty="0" smtClean="0">
                <a:latin typeface="Calibri" pitchFamily="34" charset="0"/>
              </a:rPr>
              <a:t>e.g. </a:t>
            </a:r>
            <a:r>
              <a:rPr lang="en-US" sz="2800" b="0" dirty="0">
                <a:latin typeface="Calibri" pitchFamily="34" charset="0"/>
              </a:rPr>
              <a:t>classification systems &amp; accounting standards determined centrally for all of general government</a:t>
            </a:r>
          </a:p>
          <a:p>
            <a:pPr>
              <a:buClrTx/>
              <a:buFont typeface="Arial" pitchFamily="34" charset="0"/>
              <a:buChar char="•"/>
            </a:pPr>
            <a:r>
              <a:rPr lang="en-US" sz="2800" i="0" dirty="0">
                <a:latin typeface="Calibri" pitchFamily="34" charset="0"/>
              </a:rPr>
              <a:t>Important to discuss with national authorities, but not part of reform action plan at local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373B88-6774-B645-950A-66DAA7EACBD6}" type="slidenum">
              <a:rPr lang="en-GB" altLang="en-US" smtClean="0"/>
              <a:pPr>
                <a:defRPr/>
              </a:pPr>
              <a:t>14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1296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464" y="1265510"/>
            <a:ext cx="9649072" cy="939354"/>
          </a:xfrm>
        </p:spPr>
        <p:txBody>
          <a:bodyPr>
            <a:noAutofit/>
          </a:bodyPr>
          <a:lstStyle/>
          <a:p>
            <a:pPr algn="ctr"/>
            <a:r>
              <a:rPr lang="en-US" sz="3200" dirty="0" smtClean="0">
                <a:solidFill>
                  <a:srgbClr val="C00000"/>
                </a:solidFill>
              </a:rPr>
              <a:t>Use of PFM-PR for reform planning – Pakistan Provinces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2480" y="2276872"/>
            <a:ext cx="9001000" cy="4104456"/>
          </a:xfrm>
        </p:spPr>
        <p:txBody>
          <a:bodyPr>
            <a:noAutofit/>
          </a:bodyPr>
          <a:lstStyle/>
          <a:p>
            <a:pPr>
              <a:buClrTx/>
              <a:buSzPct val="100000"/>
              <a:buFont typeface="Arial" pitchFamily="34" charset="0"/>
              <a:buChar char="•"/>
            </a:pPr>
            <a:r>
              <a:rPr lang="en-US" sz="2800" i="0" dirty="0">
                <a:latin typeface="Calibri" pitchFamily="34" charset="0"/>
              </a:rPr>
              <a:t>Separate </a:t>
            </a:r>
            <a:r>
              <a:rPr lang="en-US" sz="2800" i="0" dirty="0" smtClean="0">
                <a:latin typeface="Calibri" pitchFamily="34" charset="0"/>
              </a:rPr>
              <a:t>assessment reports prepared </a:t>
            </a:r>
            <a:r>
              <a:rPr lang="en-US" sz="2800" i="0" dirty="0">
                <a:latin typeface="Calibri" pitchFamily="34" charset="0"/>
              </a:rPr>
              <a:t>for each province</a:t>
            </a:r>
          </a:p>
          <a:p>
            <a:pPr>
              <a:buClrTx/>
              <a:buSzPct val="100000"/>
              <a:buFont typeface="Arial" pitchFamily="34" charset="0"/>
              <a:buChar char="•"/>
            </a:pPr>
            <a:r>
              <a:rPr lang="en-US" sz="2800" i="0" dirty="0" smtClean="0">
                <a:latin typeface="Calibri" pitchFamily="34" charset="0"/>
              </a:rPr>
              <a:t>Reports identified </a:t>
            </a:r>
            <a:r>
              <a:rPr lang="en-US" sz="2800" i="0" dirty="0">
                <a:latin typeface="Calibri" pitchFamily="34" charset="0"/>
              </a:rPr>
              <a:t>main weaknesses in terms of ‘C’ &amp; ‘D’ indicator scores</a:t>
            </a:r>
          </a:p>
          <a:p>
            <a:pPr>
              <a:buClrTx/>
              <a:buSzPct val="100000"/>
              <a:buFont typeface="Arial" pitchFamily="34" charset="0"/>
              <a:buChar char="•"/>
            </a:pPr>
            <a:r>
              <a:rPr lang="en-US" sz="2800" i="0" dirty="0">
                <a:latin typeface="Calibri" pitchFamily="34" charset="0"/>
              </a:rPr>
              <a:t>S</a:t>
            </a:r>
            <a:r>
              <a:rPr lang="en-US" sz="2800" i="0" dirty="0" smtClean="0">
                <a:latin typeface="Calibri" pitchFamily="34" charset="0"/>
              </a:rPr>
              <a:t>ubsequent </a:t>
            </a:r>
            <a:r>
              <a:rPr lang="en-US" sz="2800" i="0" dirty="0">
                <a:latin typeface="Calibri" pitchFamily="34" charset="0"/>
              </a:rPr>
              <a:t>report </a:t>
            </a:r>
            <a:r>
              <a:rPr lang="en-US" sz="2800" i="0" dirty="0" smtClean="0">
                <a:latin typeface="Calibri" pitchFamily="34" charset="0"/>
              </a:rPr>
              <a:t>established </a:t>
            </a:r>
            <a:r>
              <a:rPr lang="en-US" sz="2800" i="0" dirty="0">
                <a:latin typeface="Calibri" pitchFamily="34" charset="0"/>
              </a:rPr>
              <a:t>causes for poor performance in weak areas only - in-depth analysis in these areas</a:t>
            </a:r>
          </a:p>
          <a:p>
            <a:pPr>
              <a:buClrTx/>
              <a:buSzPct val="100000"/>
              <a:buFont typeface="Arial" pitchFamily="34" charset="0"/>
              <a:buChar char="•"/>
            </a:pPr>
            <a:r>
              <a:rPr lang="en-US" sz="2800" i="0" dirty="0">
                <a:latin typeface="Calibri" pitchFamily="34" charset="0"/>
              </a:rPr>
              <a:t>Used for formulation or revision of reform action plan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373B88-6774-B645-950A-66DAA7EACBD6}" type="slidenum">
              <a:rPr lang="en-GB" altLang="en-US" smtClean="0"/>
              <a:pPr>
                <a:defRPr/>
              </a:pPr>
              <a:t>15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78282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6288" y="1265510"/>
            <a:ext cx="8291512" cy="219274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9313" y="1556792"/>
            <a:ext cx="8062912" cy="4824536"/>
          </a:xfrm>
        </p:spPr>
        <p:txBody>
          <a:bodyPr/>
          <a:lstStyle/>
          <a:p>
            <a:r>
              <a:rPr lang="en-US" sz="3200" b="1" i="0" dirty="0" smtClean="0">
                <a:solidFill>
                  <a:srgbClr val="FF0000"/>
                </a:solidFill>
              </a:rPr>
              <a:t>Content</a:t>
            </a:r>
            <a:endParaRPr lang="en-US" sz="3200" b="1" i="0" dirty="0">
              <a:solidFill>
                <a:srgbClr val="FF0000"/>
              </a:solidFill>
            </a:endParaRPr>
          </a:p>
          <a:p>
            <a:endParaRPr lang="en-US" dirty="0" smtClean="0"/>
          </a:p>
          <a:p>
            <a:r>
              <a:rPr lang="en-US" sz="2800" dirty="0" smtClean="0">
                <a:solidFill>
                  <a:schemeClr val="bg1">
                    <a:lumMod val="85000"/>
                  </a:schemeClr>
                </a:solidFill>
              </a:rPr>
              <a:t>Context</a:t>
            </a:r>
          </a:p>
          <a:p>
            <a:endParaRPr lang="en-US" sz="2800" dirty="0" smtClean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en-US" sz="2800" dirty="0" smtClean="0">
                <a:solidFill>
                  <a:schemeClr val="bg1">
                    <a:lumMod val="85000"/>
                  </a:schemeClr>
                </a:solidFill>
              </a:rPr>
              <a:t>Reform Sequencing</a:t>
            </a:r>
          </a:p>
          <a:p>
            <a:endParaRPr lang="en-US" sz="2800" dirty="0">
              <a:solidFill>
                <a:srgbClr val="C00000"/>
              </a:solidFill>
            </a:endParaRPr>
          </a:p>
          <a:p>
            <a:r>
              <a:rPr lang="en-US" sz="2800" dirty="0" smtClean="0">
                <a:solidFill>
                  <a:srgbClr val="C00000"/>
                </a:solidFill>
              </a:rPr>
              <a:t>Monitoring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373B88-6774-B645-950A-66DAA7EACBD6}" type="slidenum">
              <a:rPr lang="en-GB" altLang="en-US" smtClean="0"/>
              <a:pPr>
                <a:defRPr/>
              </a:pPr>
              <a:t>16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213158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339851"/>
            <a:ext cx="9906000" cy="648990"/>
          </a:xfrm>
        </p:spPr>
        <p:txBody>
          <a:bodyPr>
            <a:noAutofit/>
          </a:bodyPr>
          <a:lstStyle/>
          <a:p>
            <a:pPr algn="ctr"/>
            <a:r>
              <a:rPr lang="en-US" sz="3200" dirty="0" smtClean="0">
                <a:solidFill>
                  <a:srgbClr val="C00000"/>
                </a:solidFill>
              </a:rPr>
              <a:t>Use of results: Performance Monitoring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2480" y="2132857"/>
            <a:ext cx="9138220" cy="3888532"/>
          </a:xfrm>
        </p:spPr>
        <p:txBody>
          <a:bodyPr/>
          <a:lstStyle/>
          <a:p>
            <a:pPr marL="0">
              <a:buClrTx/>
              <a:buNone/>
            </a:pPr>
            <a:r>
              <a:rPr lang="en-US" sz="2800" i="0" dirty="0">
                <a:latin typeface="Calibri" pitchFamily="34" charset="0"/>
              </a:rPr>
              <a:t>Discuss with government units the potential of incorporating </a:t>
            </a:r>
            <a:r>
              <a:rPr lang="en-US" sz="2800" i="0" dirty="0" smtClean="0">
                <a:latin typeface="Calibri" pitchFamily="34" charset="0"/>
              </a:rPr>
              <a:t>PEFA </a:t>
            </a:r>
            <a:r>
              <a:rPr lang="en-US" sz="2800" i="0" dirty="0">
                <a:latin typeface="Calibri" pitchFamily="34" charset="0"/>
              </a:rPr>
              <a:t>indicators </a:t>
            </a:r>
            <a:r>
              <a:rPr lang="en-US" sz="2800" i="0" dirty="0" smtClean="0">
                <a:latin typeface="Calibri" pitchFamily="34" charset="0"/>
              </a:rPr>
              <a:t>into </a:t>
            </a:r>
            <a:r>
              <a:rPr lang="en-US" sz="2800" i="0" dirty="0">
                <a:latin typeface="Calibri" pitchFamily="34" charset="0"/>
              </a:rPr>
              <a:t>own M&amp;E </a:t>
            </a:r>
            <a:r>
              <a:rPr lang="en-US" sz="2800" i="0" dirty="0" smtClean="0">
                <a:latin typeface="Calibri" pitchFamily="34" charset="0"/>
              </a:rPr>
              <a:t>system:</a:t>
            </a:r>
            <a:endParaRPr lang="en-US" sz="2800" i="0" dirty="0">
              <a:latin typeface="Calibri" pitchFamily="34" charset="0"/>
            </a:endParaRPr>
          </a:p>
          <a:p>
            <a:pPr>
              <a:buClrTx/>
              <a:buFont typeface="Arial" pitchFamily="34" charset="0"/>
              <a:buChar char="•"/>
            </a:pPr>
            <a:r>
              <a:rPr lang="en-US" sz="2800" b="0" i="0" dirty="0" smtClean="0">
                <a:latin typeface="Calibri" pitchFamily="34" charset="0"/>
              </a:rPr>
              <a:t>Will make much of data collection a routine exercise, implemented by government</a:t>
            </a:r>
          </a:p>
          <a:p>
            <a:pPr>
              <a:buClrTx/>
              <a:buFont typeface="Arial" pitchFamily="34" charset="0"/>
              <a:buChar char="•"/>
            </a:pPr>
            <a:r>
              <a:rPr lang="en-US" sz="2800" b="0" i="0" dirty="0" smtClean="0">
                <a:latin typeface="Calibri" pitchFamily="34" charset="0"/>
              </a:rPr>
              <a:t>Will enhance government ownership</a:t>
            </a:r>
            <a:endParaRPr lang="en-US" sz="2800" b="0" i="0" dirty="0">
              <a:latin typeface="Calibri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373B88-6774-B645-950A-66DAA7EACBD6}" type="slidenum">
              <a:rPr lang="en-GB" altLang="en-US" smtClean="0"/>
              <a:pPr>
                <a:defRPr/>
              </a:pPr>
              <a:t>17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69048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re 5"/>
          <p:cNvSpPr>
            <a:spLocks noGrp="1"/>
          </p:cNvSpPr>
          <p:nvPr>
            <p:ph type="title"/>
          </p:nvPr>
        </p:nvSpPr>
        <p:spPr>
          <a:xfrm>
            <a:off x="0" y="908050"/>
            <a:ext cx="9906000" cy="865188"/>
          </a:xfrm>
        </p:spPr>
        <p:txBody>
          <a:bodyPr/>
          <a:lstStyle/>
          <a:p>
            <a:pPr marL="0" indent="0" algn="ctr" eaLnBrk="1" hangingPunct="1"/>
            <a:r>
              <a:rPr lang="en-US" altLang="en-US" sz="3200" dirty="0">
                <a:solidFill>
                  <a:srgbClr val="C00000"/>
                </a:solidFill>
                <a:ea typeface="Arial" charset="0"/>
                <a:cs typeface="Arial" charset="0"/>
              </a:rPr>
              <a:t>Monitoring Progress Over Time</a:t>
            </a:r>
            <a:endParaRPr lang="fr-FR" altLang="en-US" sz="3200" dirty="0">
              <a:solidFill>
                <a:srgbClr val="C00000"/>
              </a:solidFill>
              <a:ea typeface="Arial" charset="0"/>
              <a:cs typeface="Arial" charset="0"/>
            </a:endParaRPr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60511" y="1844675"/>
            <a:ext cx="8510463" cy="4032597"/>
          </a:xfrm>
        </p:spPr>
        <p:txBody>
          <a:bodyPr/>
          <a:lstStyle/>
          <a:p>
            <a:pPr algn="just">
              <a:spcBef>
                <a:spcPts val="600"/>
              </a:spcBef>
            </a:pPr>
            <a:endParaRPr lang="en-GB" altLang="en-US" sz="2000" i="0" dirty="0">
              <a:latin typeface="Arial" charset="0"/>
              <a:ea typeface="Arial" charset="0"/>
              <a:cs typeface="Arial" charset="0"/>
            </a:endParaRPr>
          </a:p>
          <a:p>
            <a:pPr>
              <a:spcBef>
                <a:spcPts val="600"/>
              </a:spcBef>
              <a:buClrTx/>
            </a:pPr>
            <a:r>
              <a:rPr lang="en-GB" altLang="en-US" sz="3200" i="0" dirty="0">
                <a:latin typeface="Calibri" charset="0"/>
                <a:ea typeface="Calibri" charset="0"/>
                <a:cs typeface="Calibri" charset="0"/>
              </a:rPr>
              <a:t>High-level indicators </a:t>
            </a:r>
            <a:r>
              <a:rPr lang="en-GB" altLang="en-US" sz="3200" b="1" i="0" dirty="0">
                <a:latin typeface="Calibri" charset="0"/>
                <a:ea typeface="Calibri" charset="0"/>
                <a:cs typeface="Calibri" charset="0"/>
              </a:rPr>
              <a:t>only </a:t>
            </a:r>
            <a:r>
              <a:rPr lang="en-GB" altLang="en-US" sz="3200" b="1" i="0" dirty="0" smtClean="0">
                <a:latin typeface="Calibri" charset="0"/>
                <a:ea typeface="Calibri" charset="0"/>
                <a:cs typeface="Calibri" charset="0"/>
              </a:rPr>
              <a:t>likely to show </a:t>
            </a:r>
            <a:r>
              <a:rPr lang="en-GB" altLang="en-US" sz="3200" i="0" dirty="0" smtClean="0">
                <a:latin typeface="Calibri" charset="0"/>
                <a:ea typeface="Calibri" charset="0"/>
                <a:cs typeface="Calibri" charset="0"/>
              </a:rPr>
              <a:t>significant </a:t>
            </a:r>
            <a:r>
              <a:rPr lang="en-GB" altLang="en-US" sz="3200" b="1" i="0" dirty="0">
                <a:latin typeface="Calibri" charset="0"/>
                <a:ea typeface="Calibri" charset="0"/>
                <a:cs typeface="Calibri" charset="0"/>
              </a:rPr>
              <a:t>movement </a:t>
            </a:r>
            <a:r>
              <a:rPr lang="en-GB" altLang="en-US" sz="3200" b="1" i="0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GB" altLang="en-US" sz="3200" b="1" i="0" dirty="0">
                <a:latin typeface="Calibri" charset="0"/>
                <a:ea typeface="Calibri" charset="0"/>
                <a:cs typeface="Calibri" charset="0"/>
              </a:rPr>
              <a:t>over </a:t>
            </a:r>
            <a:r>
              <a:rPr lang="en-GB" altLang="en-US" sz="3200" b="1" i="0" dirty="0" smtClean="0">
                <a:latin typeface="Calibri" charset="0"/>
                <a:ea typeface="Calibri" charset="0"/>
                <a:cs typeface="Calibri" charset="0"/>
              </a:rPr>
              <a:t>medium </a:t>
            </a:r>
            <a:r>
              <a:rPr lang="en-GB" altLang="en-US" sz="3200" b="1" i="0" dirty="0">
                <a:latin typeface="Calibri" charset="0"/>
                <a:ea typeface="Calibri" charset="0"/>
                <a:cs typeface="Calibri" charset="0"/>
              </a:rPr>
              <a:t>term   </a:t>
            </a:r>
            <a:endParaRPr lang="en-GB" altLang="en-US" sz="3200" i="0" dirty="0">
              <a:latin typeface="Calibri" charset="0"/>
              <a:ea typeface="Calibri" charset="0"/>
              <a:cs typeface="Calibri" charset="0"/>
            </a:endParaRPr>
          </a:p>
          <a:p>
            <a:pPr>
              <a:spcBef>
                <a:spcPts val="600"/>
              </a:spcBef>
              <a:buClrTx/>
            </a:pPr>
            <a:endParaRPr lang="en-GB" altLang="en-US" sz="3200" i="0" dirty="0" smtClean="0">
              <a:latin typeface="Calibri" charset="0"/>
              <a:ea typeface="Calibri" charset="0"/>
              <a:cs typeface="Calibri" charset="0"/>
            </a:endParaRPr>
          </a:p>
          <a:p>
            <a:pPr>
              <a:spcBef>
                <a:spcPts val="600"/>
              </a:spcBef>
              <a:buClrTx/>
            </a:pPr>
            <a:r>
              <a:rPr lang="en-GB" altLang="en-US" sz="3200" i="0" dirty="0" smtClean="0">
                <a:latin typeface="Calibri" charset="0"/>
                <a:ea typeface="Calibri" charset="0"/>
                <a:cs typeface="Calibri" charset="0"/>
              </a:rPr>
              <a:t>Note </a:t>
            </a:r>
            <a:r>
              <a:rPr lang="en-GB" altLang="en-US" sz="3200" i="0" dirty="0">
                <a:latin typeface="Calibri" charset="0"/>
                <a:ea typeface="Calibri" charset="0"/>
                <a:cs typeface="Calibri" charset="0"/>
              </a:rPr>
              <a:t>that </a:t>
            </a:r>
            <a:r>
              <a:rPr lang="en-GB" altLang="en-US" sz="3200" i="0" dirty="0" smtClean="0">
                <a:latin typeface="Calibri" charset="0"/>
                <a:ea typeface="Calibri" charset="0"/>
                <a:cs typeface="Calibri" charset="0"/>
              </a:rPr>
              <a:t>once </a:t>
            </a:r>
            <a:r>
              <a:rPr lang="en-GB" altLang="en-US" sz="3200" i="0" dirty="0">
                <a:latin typeface="Calibri" charset="0"/>
                <a:ea typeface="Calibri" charset="0"/>
                <a:cs typeface="Calibri" charset="0"/>
              </a:rPr>
              <a:t>Reform Strategy has been agreed </a:t>
            </a:r>
            <a:r>
              <a:rPr lang="en-GB" altLang="en-US" sz="3200" i="0" dirty="0" smtClean="0">
                <a:latin typeface="Calibri" charset="0"/>
                <a:ea typeface="Calibri" charset="0"/>
                <a:cs typeface="Calibri" charset="0"/>
              </a:rPr>
              <a:t>&amp; authorised, </a:t>
            </a:r>
            <a:r>
              <a:rPr lang="en-GB" altLang="en-US" sz="3200" i="0" dirty="0">
                <a:latin typeface="Calibri" charset="0"/>
                <a:ea typeface="Calibri" charset="0"/>
                <a:cs typeface="Calibri" charset="0"/>
              </a:rPr>
              <a:t>repeat </a:t>
            </a:r>
            <a:r>
              <a:rPr lang="en-GB" altLang="en-US" sz="3200" i="0" dirty="0" smtClean="0">
                <a:latin typeface="Calibri" charset="0"/>
                <a:ea typeface="Calibri" charset="0"/>
                <a:cs typeface="Calibri" charset="0"/>
              </a:rPr>
              <a:t>Assessments </a:t>
            </a:r>
            <a:r>
              <a:rPr lang="en-GB" altLang="en-US" sz="3200" i="0" dirty="0">
                <a:latin typeface="Calibri" charset="0"/>
                <a:ea typeface="Calibri" charset="0"/>
                <a:cs typeface="Calibri" charset="0"/>
              </a:rPr>
              <a:t>may be used solely to monitor progress in PFM systems </a:t>
            </a:r>
            <a:r>
              <a:rPr lang="en-GB" altLang="en-US" sz="3200" i="0" dirty="0" smtClean="0">
                <a:latin typeface="Calibri" charset="0"/>
                <a:ea typeface="Calibri" charset="0"/>
                <a:cs typeface="Calibri" charset="0"/>
              </a:rPr>
              <a:t>&amp; practice</a:t>
            </a:r>
            <a:endParaRPr lang="en-GB" altLang="en-US" sz="3200" i="0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373B88-6774-B645-950A-66DAA7EACBD6}" type="slidenum">
              <a:rPr lang="en-GB" altLang="en-US" smtClean="0"/>
              <a:pPr>
                <a:defRPr/>
              </a:pPr>
              <a:t>18</a:t>
            </a:fld>
            <a:endParaRPr lang="en-GB" alt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88504" y="1124745"/>
            <a:ext cx="9036496" cy="576065"/>
          </a:xfrm>
        </p:spPr>
        <p:txBody>
          <a:bodyPr/>
          <a:lstStyle/>
          <a:p>
            <a:pPr marL="0" algn="ctr"/>
            <a:r>
              <a:rPr lang="en-US" sz="3200" dirty="0">
                <a:solidFill>
                  <a:srgbClr val="C00000"/>
                </a:solidFill>
              </a:rPr>
              <a:t>Relevance of PEFA in BS assessment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592" y="1890212"/>
            <a:ext cx="59046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488504" y="1700809"/>
          <a:ext cx="9036496" cy="52798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79373"/>
                <a:gridCol w="5757123"/>
              </a:tblGrid>
              <a:tr h="37046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rgbClr val="C00000"/>
                          </a:solidFill>
                        </a:rPr>
                        <a:t>BS Eligibility criteria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rgbClr val="C00000"/>
                          </a:solidFill>
                        </a:rPr>
                        <a:t>PEFA relevance</a:t>
                      </a:r>
                    </a:p>
                  </a:txBody>
                  <a:tcPr/>
                </a:tc>
              </a:tr>
              <a:tr h="833541">
                <a:tc>
                  <a:txBody>
                    <a:bodyPr/>
                    <a:lstStyle/>
                    <a:p>
                      <a:r>
                        <a:rPr lang="en-US" sz="1800" b="1" dirty="0" smtClean="0"/>
                        <a:t>Stable macro-economic framework</a:t>
                      </a:r>
                      <a:endParaRPr lang="en-US" sz="18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Description &amp; aggregate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dirty="0" smtClean="0"/>
                        <a:t>statistics</a:t>
                      </a:r>
                      <a:r>
                        <a:rPr lang="en-US" sz="1800" baseline="0" dirty="0" smtClean="0"/>
                        <a:t> on macroeconomic &amp; fiscal circumstances &amp; results, debt sustainability</a:t>
                      </a:r>
                      <a:endParaRPr lang="en-US" sz="1800" b="1" dirty="0"/>
                    </a:p>
                  </a:txBody>
                  <a:tcPr marL="68580" marR="68580" marT="34290" marB="34290"/>
                </a:tc>
              </a:tr>
              <a:tr h="1859437">
                <a:tc>
                  <a:txBody>
                    <a:bodyPr/>
                    <a:lstStyle/>
                    <a:p>
                      <a:r>
                        <a:rPr lang="en-US" sz="1800" b="1" dirty="0" smtClean="0"/>
                        <a:t>Sound public</a:t>
                      </a:r>
                      <a:r>
                        <a:rPr lang="en-US" sz="1800" b="1" baseline="0" dirty="0" smtClean="0"/>
                        <a:t> financial management</a:t>
                      </a:r>
                      <a:endParaRPr lang="en-US" sz="18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Overall assessment of strengths</a:t>
                      </a:r>
                      <a:r>
                        <a:rPr lang="en-US" sz="1800" baseline="0" dirty="0" smtClean="0"/>
                        <a:t> &amp; weaknesses, q</a:t>
                      </a:r>
                      <a:r>
                        <a:rPr lang="en-US" sz="1800" dirty="0" smtClean="0"/>
                        <a:t>uantified ratings across all major aspects of PFM performance, analysis of</a:t>
                      </a:r>
                      <a:r>
                        <a:rPr lang="en-US" sz="1800" baseline="0" dirty="0" smtClean="0"/>
                        <a:t> reform progress, successive assessments for monitoring.</a:t>
                      </a:r>
                    </a:p>
                    <a:p>
                      <a:r>
                        <a:rPr lang="en-US" sz="1800" baseline="0" dirty="0" smtClean="0"/>
                        <a:t>‘</a:t>
                      </a:r>
                      <a:r>
                        <a:rPr lang="en-US" sz="1800" i="1" baseline="0" dirty="0" smtClean="0"/>
                        <a:t>Preferred tool to assess quality of PFM</a:t>
                      </a:r>
                      <a:r>
                        <a:rPr lang="en-US" sz="1800" baseline="0" dirty="0" smtClean="0"/>
                        <a:t>’ (BS Guidelines, p.37)</a:t>
                      </a:r>
                      <a:r>
                        <a:rPr lang="en-US" sz="1800" dirty="0" smtClean="0"/>
                        <a:t> – but not </a:t>
                      </a:r>
                      <a:r>
                        <a:rPr lang="en-US" sz="1800" baseline="0" dirty="0" smtClean="0"/>
                        <a:t>only consideration. Useful platform for dialogue &amp; monitoring. </a:t>
                      </a:r>
                      <a:endParaRPr lang="en-US" sz="1800" dirty="0"/>
                    </a:p>
                  </a:txBody>
                  <a:tcPr marL="68580" marR="68580" marT="34290" marB="34290"/>
                </a:tc>
              </a:tr>
              <a:tr h="833541">
                <a:tc>
                  <a:txBody>
                    <a:bodyPr/>
                    <a:lstStyle/>
                    <a:p>
                      <a:r>
                        <a:rPr lang="en-US" sz="1800" b="1" dirty="0" smtClean="0"/>
                        <a:t>Transparency and oversight of the</a:t>
                      </a:r>
                      <a:r>
                        <a:rPr lang="en-US" sz="1800" b="1" baseline="0" dirty="0" smtClean="0"/>
                        <a:t> budget</a:t>
                      </a:r>
                      <a:endParaRPr lang="en-US" sz="18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Quantified</a:t>
                      </a:r>
                      <a:r>
                        <a:rPr lang="en-US" sz="1800" baseline="0" dirty="0" smtClean="0"/>
                        <a:t> ratings on public access to budget documents &amp; budget information, financial reporting &amp; audit</a:t>
                      </a:r>
                      <a:endParaRPr lang="en-US" sz="1800" b="1" dirty="0" smtClean="0"/>
                    </a:p>
                  </a:txBody>
                  <a:tcPr marL="68580" marR="68580" marT="34290" marB="34290"/>
                </a:tc>
              </a:tr>
              <a:tr h="577067">
                <a:tc>
                  <a:txBody>
                    <a:bodyPr/>
                    <a:lstStyle/>
                    <a:p>
                      <a:r>
                        <a:rPr lang="en-US" sz="1800" b="1" dirty="0" smtClean="0"/>
                        <a:t>National/sector policies and reforms</a:t>
                      </a:r>
                      <a:endParaRPr lang="en-US" sz="18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/>
                        <a:t>Performance information for service delivery, national</a:t>
                      </a:r>
                      <a:r>
                        <a:rPr lang="en-US" sz="1800" b="0" baseline="0" dirty="0" smtClean="0"/>
                        <a:t> &amp; sector strategies linked to budget</a:t>
                      </a:r>
                    </a:p>
                  </a:txBody>
                  <a:tcPr marL="68580" marR="68580" marT="34290" marB="34290"/>
                </a:tc>
              </a:tr>
              <a:tr h="494504">
                <a:tc>
                  <a:txBody>
                    <a:bodyPr/>
                    <a:lstStyle/>
                    <a:p>
                      <a:r>
                        <a:rPr lang="en-US" sz="1800" b="1" dirty="0" smtClean="0"/>
                        <a:t>Risk management</a:t>
                      </a:r>
                      <a:endParaRPr lang="en-US" sz="18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Identify high-level risks in </a:t>
                      </a:r>
                      <a:r>
                        <a:rPr lang="en-US" sz="1800" dirty="0" err="1" smtClean="0"/>
                        <a:t>gov’nce</a:t>
                      </a:r>
                      <a:r>
                        <a:rPr lang="en-US" sz="1800" dirty="0" smtClean="0"/>
                        <a:t> &amp; </a:t>
                      </a:r>
                      <a:r>
                        <a:rPr lang="en-US" sz="1800" dirty="0" err="1" smtClean="0"/>
                        <a:t>perfor’nce</a:t>
                      </a:r>
                      <a:endParaRPr lang="en-US" sz="1800" dirty="0"/>
                    </a:p>
                  </a:txBody>
                  <a:tcPr marL="68580" marR="68580" marT="34290" marB="3429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68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6288" y="1265510"/>
            <a:ext cx="8291512" cy="219274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9313" y="1556792"/>
            <a:ext cx="8062912" cy="4824536"/>
          </a:xfrm>
        </p:spPr>
        <p:txBody>
          <a:bodyPr/>
          <a:lstStyle/>
          <a:p>
            <a:r>
              <a:rPr lang="en-US" sz="3200" b="1" i="0" dirty="0" smtClean="0">
                <a:solidFill>
                  <a:srgbClr val="FF0000"/>
                </a:solidFill>
              </a:rPr>
              <a:t>Content</a:t>
            </a:r>
            <a:endParaRPr lang="en-US" sz="3200" b="1" i="0" dirty="0">
              <a:solidFill>
                <a:srgbClr val="FF0000"/>
              </a:solidFill>
            </a:endParaRPr>
          </a:p>
          <a:p>
            <a:endParaRPr lang="en-US" dirty="0" smtClean="0"/>
          </a:p>
          <a:p>
            <a:r>
              <a:rPr lang="en-US" sz="2800" dirty="0" smtClean="0">
                <a:solidFill>
                  <a:srgbClr val="C00000"/>
                </a:solidFill>
              </a:rPr>
              <a:t>Context</a:t>
            </a:r>
          </a:p>
          <a:p>
            <a:endParaRPr lang="en-US" sz="2800" dirty="0" smtClean="0">
              <a:solidFill>
                <a:srgbClr val="C00000"/>
              </a:solidFill>
            </a:endParaRPr>
          </a:p>
          <a:p>
            <a:r>
              <a:rPr lang="en-US" sz="2800" dirty="0" smtClean="0">
                <a:solidFill>
                  <a:srgbClr val="C00000"/>
                </a:solidFill>
              </a:rPr>
              <a:t>Reform Sequencing</a:t>
            </a:r>
          </a:p>
          <a:p>
            <a:endParaRPr lang="en-US" sz="2800" dirty="0">
              <a:solidFill>
                <a:srgbClr val="C00000"/>
              </a:solidFill>
            </a:endParaRPr>
          </a:p>
          <a:p>
            <a:r>
              <a:rPr lang="en-US" sz="2800" dirty="0" smtClean="0">
                <a:solidFill>
                  <a:srgbClr val="C00000"/>
                </a:solidFill>
              </a:rPr>
              <a:t>Monitoring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373B88-6774-B645-950A-66DAA7EACBD6}" type="slidenum">
              <a:rPr lang="en-GB" altLang="en-US" smtClean="0"/>
              <a:pPr>
                <a:defRPr/>
              </a:pPr>
              <a:t>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207442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81000" y="1268760"/>
            <a:ext cx="9144000" cy="360040"/>
          </a:xfrm>
        </p:spPr>
        <p:txBody>
          <a:bodyPr/>
          <a:lstStyle/>
          <a:p>
            <a:pPr algn="ctr"/>
            <a:r>
              <a:rPr lang="en-US" sz="3200" dirty="0">
                <a:solidFill>
                  <a:srgbClr val="C00000"/>
                </a:solidFill>
              </a:rPr>
              <a:t>Relevance of PEFA in </a:t>
            </a:r>
            <a:r>
              <a:rPr lang="en-US" sz="3200">
                <a:solidFill>
                  <a:srgbClr val="C00000"/>
                </a:solidFill>
              </a:rPr>
              <a:t>BS assessment</a:t>
            </a:r>
            <a:endParaRPr lang="en-US" sz="3200" dirty="0">
              <a:solidFill>
                <a:srgbClr val="C00000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381001" y="1772816"/>
          <a:ext cx="9143999" cy="48701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77944"/>
                <a:gridCol w="2306596"/>
                <a:gridCol w="2059459"/>
              </a:tblGrid>
              <a:tr h="433689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C00000"/>
                          </a:solidFill>
                        </a:rPr>
                        <a:t>BS Eligibility criteria</a:t>
                      </a:r>
                      <a:endParaRPr lang="en-US" sz="2000" dirty="0">
                        <a:solidFill>
                          <a:srgbClr val="C00000"/>
                        </a:solidFill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C00000"/>
                          </a:solidFill>
                        </a:rPr>
                        <a:t>PEFA 2011</a:t>
                      </a:r>
                      <a:endParaRPr lang="en-US" sz="2000" dirty="0">
                        <a:solidFill>
                          <a:srgbClr val="C00000"/>
                        </a:solidFill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C00000"/>
                          </a:solidFill>
                        </a:rPr>
                        <a:t>PEFA 2016</a:t>
                      </a:r>
                      <a:endParaRPr lang="en-US" sz="2000" dirty="0">
                        <a:solidFill>
                          <a:srgbClr val="C00000"/>
                        </a:solidFill>
                      </a:endParaRPr>
                    </a:p>
                  </a:txBody>
                  <a:tcPr marL="68580" marR="68580" marT="34290" marB="34290"/>
                </a:tc>
              </a:tr>
              <a:tr h="698846"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Stable macro-economic framework</a:t>
                      </a:r>
                      <a:endParaRPr lang="en-US" sz="20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2000" baseline="0" dirty="0" smtClean="0"/>
                        <a:t>PI-17</a:t>
                      </a:r>
                      <a:endParaRPr lang="en-US" sz="20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2000" b="0" baseline="0" dirty="0" smtClean="0"/>
                        <a:t>PI:13, 14</a:t>
                      </a:r>
                      <a:endParaRPr lang="en-US" sz="2000" b="0" dirty="0"/>
                    </a:p>
                  </a:txBody>
                  <a:tcPr marL="68580" marR="68580" marT="34290" marB="34290"/>
                </a:tc>
              </a:tr>
              <a:tr h="698846"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Sound public</a:t>
                      </a:r>
                      <a:r>
                        <a:rPr lang="en-US" sz="2000" b="1" baseline="0" dirty="0" smtClean="0"/>
                        <a:t> financial management</a:t>
                      </a:r>
                      <a:endParaRPr lang="en-US" sz="20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28 indicators, </a:t>
                      </a:r>
                    </a:p>
                    <a:p>
                      <a:r>
                        <a:rPr lang="en-US" sz="2000" dirty="0" smtClean="0"/>
                        <a:t>76 dimensions</a:t>
                      </a:r>
                      <a:endParaRPr lang="en-US" sz="2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31 indicators,</a:t>
                      </a:r>
                    </a:p>
                    <a:p>
                      <a:r>
                        <a:rPr lang="en-US" sz="2000" dirty="0" smtClean="0"/>
                        <a:t>94 dimensions</a:t>
                      </a:r>
                      <a:endParaRPr lang="en-US" sz="2000" dirty="0"/>
                    </a:p>
                  </a:txBody>
                  <a:tcPr marL="68580" marR="68580" marT="34290" marB="34290"/>
                </a:tc>
              </a:tr>
              <a:tr h="1641110"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Transparency &amp; oversight of </a:t>
                      </a:r>
                      <a:r>
                        <a:rPr lang="en-US" sz="2000" b="1" baseline="0" dirty="0" smtClean="0"/>
                        <a:t>budget</a:t>
                      </a:r>
                      <a:endParaRPr lang="en-US" sz="20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PI-6,</a:t>
                      </a:r>
                      <a:r>
                        <a:rPr lang="en-US" sz="2000" baseline="0" dirty="0" smtClean="0"/>
                        <a:t> 10, 24, 25, 26,</a:t>
                      </a:r>
                      <a:r>
                        <a:rPr lang="en-US" sz="2000" b="0" baseline="0" dirty="0" smtClean="0"/>
                        <a:t> 27</a:t>
                      </a:r>
                      <a:endParaRPr lang="en-US" sz="2000" b="1" dirty="0" smtClean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baseline="0" dirty="0" smtClean="0"/>
                        <a:t>PI:5, 8, 9, 10, 11, 12, 13, 14, 15, 16, 18, 28, 29, 30, 31 </a:t>
                      </a:r>
                      <a:endParaRPr lang="en-US" sz="2000" b="0" dirty="0" smtClean="0"/>
                    </a:p>
                  </a:txBody>
                  <a:tcPr marL="68580" marR="68580" marT="34290" marB="34290"/>
                </a:tc>
              </a:tr>
              <a:tr h="698846"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National/sector policies &amp; reforms</a:t>
                      </a:r>
                      <a:endParaRPr lang="en-US" sz="20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2000" b="0" dirty="0" smtClean="0"/>
                        <a:t>PI-12</a:t>
                      </a:r>
                      <a:endParaRPr lang="en-US" sz="20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2000" b="0" dirty="0" smtClean="0"/>
                        <a:t>PI:8, 16</a:t>
                      </a:r>
                      <a:endParaRPr lang="en-US" sz="2000" b="0" dirty="0"/>
                    </a:p>
                  </a:txBody>
                  <a:tcPr marL="68580" marR="68580" marT="34290" marB="34290"/>
                </a:tc>
              </a:tr>
              <a:tr h="698846"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Risk management</a:t>
                      </a:r>
                      <a:endParaRPr lang="en-US" sz="20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PI-9, 21, 26</a:t>
                      </a:r>
                      <a:endParaRPr lang="en-US" sz="2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PI:10, 14, 15, 19, 26, 30</a:t>
                      </a:r>
                      <a:endParaRPr lang="en-US" sz="2000" dirty="0"/>
                    </a:p>
                  </a:txBody>
                  <a:tcPr marL="68580" marR="68580" marT="34290" marB="3429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5899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itre 5"/>
          <p:cNvSpPr>
            <a:spLocks noGrp="1"/>
          </p:cNvSpPr>
          <p:nvPr>
            <p:ph type="title"/>
          </p:nvPr>
        </p:nvSpPr>
        <p:spPr>
          <a:xfrm>
            <a:off x="0" y="1124744"/>
            <a:ext cx="9906000" cy="818753"/>
          </a:xfrm>
        </p:spPr>
        <p:txBody>
          <a:bodyPr/>
          <a:lstStyle/>
          <a:p>
            <a:pPr marL="0" indent="0" algn="ctr" eaLnBrk="1" hangingPunct="1"/>
            <a:r>
              <a:rPr lang="en-US" altLang="en-US" sz="3200" dirty="0" smtClean="0">
                <a:solidFill>
                  <a:srgbClr val="C00000"/>
                </a:solidFill>
                <a:ea typeface="Arial" charset="0"/>
                <a:cs typeface="Arial" charset="0"/>
              </a:rPr>
              <a:t>In Summary</a:t>
            </a:r>
            <a:r>
              <a:rPr lang="is-IS" altLang="en-US" sz="3200" dirty="0" smtClean="0">
                <a:solidFill>
                  <a:srgbClr val="C00000"/>
                </a:solidFill>
                <a:ea typeface="Arial" charset="0"/>
                <a:cs typeface="Arial" charset="0"/>
              </a:rPr>
              <a:t>….</a:t>
            </a:r>
            <a:endParaRPr lang="fr-FR" altLang="en-US" sz="3200" dirty="0">
              <a:solidFill>
                <a:srgbClr val="C00000"/>
              </a:solidFill>
              <a:ea typeface="Arial" charset="0"/>
              <a:cs typeface="Arial" charset="0"/>
            </a:endParaRPr>
          </a:p>
        </p:txBody>
      </p:sp>
      <p:sp>
        <p:nvSpPr>
          <p:cNvPr id="5837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28464" y="1943498"/>
            <a:ext cx="9777536" cy="4581128"/>
          </a:xfrm>
        </p:spPr>
        <p:txBody>
          <a:bodyPr/>
          <a:lstStyle/>
          <a:p>
            <a:pPr marL="205200" lvl="1" indent="0">
              <a:lnSpc>
                <a:spcPts val="3200"/>
              </a:lnSpc>
              <a:spcBef>
                <a:spcPts val="600"/>
              </a:spcBef>
              <a:spcAft>
                <a:spcPts val="600"/>
              </a:spcAft>
              <a:buClr>
                <a:srgbClr val="0F5494"/>
              </a:buClr>
              <a:buSzPct val="100000"/>
              <a:buNone/>
            </a:pPr>
            <a:r>
              <a:rPr lang="en-US" altLang="en-US" sz="2800" b="0" dirty="0" smtClean="0">
                <a:latin typeface="Calibri" charset="0"/>
                <a:ea typeface="Calibri" charset="0"/>
                <a:cs typeface="Calibri" charset="0"/>
              </a:rPr>
              <a:t>PEFA valuable to begin reform dialogue, but other considerations </a:t>
            </a:r>
            <a:r>
              <a:rPr lang="en-US" altLang="en-US" sz="2800" b="0" dirty="0">
                <a:latin typeface="Calibri" charset="0"/>
                <a:ea typeface="Calibri" charset="0"/>
                <a:cs typeface="Calibri" charset="0"/>
              </a:rPr>
              <a:t>beyond </a:t>
            </a:r>
            <a:r>
              <a:rPr lang="en-US" altLang="en-US" sz="2800" b="0" dirty="0" smtClean="0">
                <a:latin typeface="Calibri" charset="0"/>
                <a:ea typeface="Calibri" charset="0"/>
                <a:cs typeface="Calibri" charset="0"/>
              </a:rPr>
              <a:t>PEFA </a:t>
            </a:r>
            <a:r>
              <a:rPr lang="en-US" altLang="en-US" sz="2800" b="0" dirty="0">
                <a:latin typeface="Calibri" charset="0"/>
                <a:ea typeface="Calibri" charset="0"/>
                <a:cs typeface="Calibri" charset="0"/>
              </a:rPr>
              <a:t>findings </a:t>
            </a:r>
            <a:r>
              <a:rPr lang="en-US" altLang="en-US" sz="2800" b="0" dirty="0" smtClean="0">
                <a:latin typeface="Calibri" charset="0"/>
                <a:ea typeface="Calibri" charset="0"/>
                <a:cs typeface="Calibri" charset="0"/>
              </a:rPr>
              <a:t>are important to develop reform agenda</a:t>
            </a:r>
          </a:p>
          <a:p>
            <a:pPr marL="205200" lvl="1" indent="0">
              <a:lnSpc>
                <a:spcPts val="3200"/>
              </a:lnSpc>
              <a:spcBef>
                <a:spcPts val="600"/>
              </a:spcBef>
              <a:spcAft>
                <a:spcPts val="600"/>
              </a:spcAft>
              <a:buClr>
                <a:srgbClr val="0F5494"/>
              </a:buClr>
              <a:buSzPct val="100000"/>
              <a:buNone/>
            </a:pPr>
            <a:r>
              <a:rPr lang="en-US" altLang="en-US" sz="2800" b="0" dirty="0" smtClean="0">
                <a:latin typeface="Calibri" charset="0"/>
                <a:ea typeface="Calibri" charset="0"/>
                <a:cs typeface="Calibri" charset="0"/>
              </a:rPr>
              <a:t>Attempts have been made to </a:t>
            </a:r>
            <a:r>
              <a:rPr lang="en-US" altLang="en-US" sz="2800" b="0" dirty="0">
                <a:latin typeface="Calibri" charset="0"/>
                <a:ea typeface="Calibri" charset="0"/>
                <a:cs typeface="Calibri" charset="0"/>
              </a:rPr>
              <a:t>map </a:t>
            </a:r>
            <a:r>
              <a:rPr lang="en-US" altLang="en-US" sz="2800" b="0" dirty="0" smtClean="0">
                <a:latin typeface="Calibri" charset="0"/>
                <a:ea typeface="Calibri" charset="0"/>
                <a:cs typeface="Calibri" charset="0"/>
              </a:rPr>
              <a:t>PFM </a:t>
            </a:r>
            <a:r>
              <a:rPr lang="en-US" altLang="en-US" sz="2800" b="0" dirty="0">
                <a:latin typeface="Calibri" charset="0"/>
                <a:ea typeface="Calibri" charset="0"/>
                <a:cs typeface="Calibri" charset="0"/>
              </a:rPr>
              <a:t>functions against PEFA scores </a:t>
            </a:r>
            <a:r>
              <a:rPr lang="en-US" altLang="en-US" sz="2800" b="0" dirty="0" smtClean="0">
                <a:latin typeface="Calibri" charset="0"/>
                <a:ea typeface="Calibri" charset="0"/>
                <a:cs typeface="Calibri" charset="0"/>
              </a:rPr>
              <a:t>(although not </a:t>
            </a:r>
            <a:r>
              <a:rPr lang="en-US" altLang="en-US" sz="2800" b="0" dirty="0">
                <a:latin typeface="Calibri" charset="0"/>
                <a:ea typeface="Calibri" charset="0"/>
                <a:cs typeface="Calibri" charset="0"/>
              </a:rPr>
              <a:t>all </a:t>
            </a:r>
            <a:r>
              <a:rPr lang="en-US" altLang="en-US" sz="2800" b="0" dirty="0" smtClean="0">
                <a:latin typeface="Calibri" charset="0"/>
                <a:ea typeface="Calibri" charset="0"/>
                <a:cs typeface="Calibri" charset="0"/>
              </a:rPr>
              <a:t>functions covered), then set ‘</a:t>
            </a:r>
            <a:r>
              <a:rPr lang="en-GB" altLang="en-US" sz="2800" b="0" dirty="0" smtClean="0">
                <a:latin typeface="Calibri" charset="0"/>
                <a:ea typeface="Calibri" charset="0"/>
                <a:cs typeface="Calibri" charset="0"/>
              </a:rPr>
              <a:t>minimum level’ </a:t>
            </a:r>
            <a:r>
              <a:rPr lang="en-GB" altLang="en-US" sz="2800" b="0" dirty="0">
                <a:latin typeface="Calibri" charset="0"/>
                <a:ea typeface="Calibri" charset="0"/>
                <a:cs typeface="Calibri" charset="0"/>
              </a:rPr>
              <a:t>at which </a:t>
            </a:r>
            <a:r>
              <a:rPr lang="en-GB" altLang="en-US" sz="2800" b="0" dirty="0" smtClean="0">
                <a:latin typeface="Calibri" charset="0"/>
                <a:ea typeface="Calibri" charset="0"/>
                <a:cs typeface="Calibri" charset="0"/>
              </a:rPr>
              <a:t>each contributes to achieving PFM objectives, but country context crucial: </a:t>
            </a:r>
            <a:r>
              <a:rPr lang="en-GB" altLang="en-US" sz="2800" b="0" dirty="0">
                <a:latin typeface="Calibri" charset="0"/>
                <a:ea typeface="Calibri" charset="0"/>
                <a:cs typeface="Calibri" charset="0"/>
              </a:rPr>
              <a:t>e.g. </a:t>
            </a:r>
            <a:r>
              <a:rPr lang="en-GB" sz="2800" b="0" dirty="0">
                <a:latin typeface="Calibri" charset="0"/>
                <a:ea typeface="Calibri" charset="0"/>
                <a:cs typeface="Calibri" charset="0"/>
              </a:rPr>
              <a:t>infrastructure; intergovernmental fiscal </a:t>
            </a:r>
            <a:r>
              <a:rPr lang="en-GB" sz="2800" b="0" dirty="0" smtClean="0">
                <a:latin typeface="Calibri" charset="0"/>
                <a:ea typeface="Calibri" charset="0"/>
                <a:cs typeface="Calibri" charset="0"/>
              </a:rPr>
              <a:t>relationships; &amp; </a:t>
            </a:r>
            <a:r>
              <a:rPr lang="en-GB" sz="2800" dirty="0" smtClean="0">
                <a:latin typeface="Calibri" charset="0"/>
                <a:ea typeface="Calibri" charset="0"/>
                <a:cs typeface="Calibri" charset="0"/>
              </a:rPr>
              <a:t>above all</a:t>
            </a:r>
            <a:r>
              <a:rPr lang="en-GB" sz="2800" b="0" dirty="0" smtClean="0">
                <a:latin typeface="Calibri" charset="0"/>
                <a:ea typeface="Calibri" charset="0"/>
                <a:cs typeface="Calibri" charset="0"/>
              </a:rPr>
              <a:t>, political will!</a:t>
            </a:r>
          </a:p>
          <a:p>
            <a:pPr marL="205200" lvl="1" indent="0">
              <a:lnSpc>
                <a:spcPts val="3200"/>
              </a:lnSpc>
              <a:spcBef>
                <a:spcPts val="600"/>
              </a:spcBef>
              <a:spcAft>
                <a:spcPts val="600"/>
              </a:spcAft>
              <a:buClr>
                <a:srgbClr val="0F5494"/>
              </a:buClr>
              <a:buSzPct val="100000"/>
              <a:buNone/>
            </a:pPr>
            <a:r>
              <a:rPr lang="en-US" altLang="en-US" sz="2800" b="0" dirty="0">
                <a:latin typeface="Calibri" charset="0"/>
                <a:ea typeface="Calibri" charset="0"/>
                <a:cs typeface="Calibri" charset="0"/>
              </a:rPr>
              <a:t>PEFA useful to monitor PFM progress over medium term</a:t>
            </a:r>
          </a:p>
          <a:p>
            <a:pPr marL="205200" lvl="1" indent="0">
              <a:lnSpc>
                <a:spcPts val="3200"/>
              </a:lnSpc>
              <a:spcBef>
                <a:spcPts val="600"/>
              </a:spcBef>
              <a:spcAft>
                <a:spcPts val="600"/>
              </a:spcAft>
              <a:buClr>
                <a:srgbClr val="0F5494"/>
              </a:buClr>
              <a:buSzPct val="100000"/>
              <a:buNone/>
            </a:pPr>
            <a:endParaRPr lang="en-GB" altLang="en-US" sz="2800" b="0" dirty="0">
              <a:latin typeface="Calibri" charset="0"/>
              <a:ea typeface="Calibri" charset="0"/>
              <a:cs typeface="Calibri" charset="0"/>
            </a:endParaRPr>
          </a:p>
          <a:p>
            <a:pPr lvl="1">
              <a:spcBef>
                <a:spcPts val="1200"/>
              </a:spcBef>
              <a:spcAft>
                <a:spcPts val="600"/>
              </a:spcAft>
              <a:buFontTx/>
              <a:buChar char="-"/>
            </a:pPr>
            <a:endParaRPr lang="en-US" altLang="en-US" sz="1800" b="0" dirty="0">
              <a:latin typeface="Arial" charset="0"/>
              <a:ea typeface="Arial" charset="0"/>
              <a:cs typeface="Arial" charset="0"/>
            </a:endParaRPr>
          </a:p>
          <a:p>
            <a:pPr lvl="1"/>
            <a:endParaRPr lang="en-US" altLang="en-US" dirty="0"/>
          </a:p>
          <a:p>
            <a:pPr lvl="1"/>
            <a:endParaRPr lang="en-US" altLang="en-US" dirty="0"/>
          </a:p>
          <a:p>
            <a:endParaRPr lang="en-US" alt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373B88-6774-B645-950A-66DAA7EACBD6}" type="slidenum">
              <a:rPr lang="en-GB" altLang="en-US" smtClean="0"/>
              <a:pPr>
                <a:defRPr/>
              </a:pPr>
              <a:t>21</a:t>
            </a:fld>
            <a:endParaRPr lang="en-GB" alt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5"/>
          <p:cNvSpPr>
            <a:spLocks noGrp="1" noChangeArrowheads="1"/>
          </p:cNvSpPr>
          <p:nvPr>
            <p:ph type="ctrTitle"/>
          </p:nvPr>
        </p:nvSpPr>
        <p:spPr>
          <a:xfrm>
            <a:off x="381001" y="2565400"/>
            <a:ext cx="9144000" cy="863600"/>
          </a:xfrm>
        </p:spPr>
        <p:txBody>
          <a:bodyPr/>
          <a:lstStyle/>
          <a:p>
            <a:pPr indent="0" algn="ctr" eaLnBrk="1" hangingPunct="1"/>
            <a:r>
              <a:rPr lang="en-US" altLang="en-US" sz="3600" i="1" dirty="0">
                <a:latin typeface="Verdana Bold Italic" charset="0"/>
                <a:ea typeface="Arial" charset="0"/>
                <a:cs typeface="Arial" charset="0"/>
              </a:rPr>
              <a:t>Thank you for your attention:</a:t>
            </a:r>
            <a:br>
              <a:rPr lang="en-US" altLang="en-US" sz="3600" i="1" dirty="0">
                <a:latin typeface="Verdana Bold Italic" charset="0"/>
                <a:ea typeface="Arial" charset="0"/>
                <a:cs typeface="Arial" charset="0"/>
              </a:rPr>
            </a:br>
            <a:r>
              <a:rPr lang="en-US" altLang="en-US" sz="3600" i="1" dirty="0">
                <a:latin typeface="Verdana Bold Italic" charset="0"/>
                <a:ea typeface="Arial" charset="0"/>
                <a:cs typeface="Arial" charset="0"/>
              </a:rPr>
              <a:t/>
            </a:r>
            <a:br>
              <a:rPr lang="en-US" altLang="en-US" sz="3600" i="1" dirty="0">
                <a:latin typeface="Verdana Bold Italic" charset="0"/>
                <a:ea typeface="Arial" charset="0"/>
                <a:cs typeface="Arial" charset="0"/>
              </a:rPr>
            </a:br>
            <a:r>
              <a:rPr lang="en-US" altLang="en-US" sz="3600" i="1" dirty="0">
                <a:latin typeface="Verdana Bold Italic" charset="0"/>
                <a:ea typeface="Arial" charset="0"/>
                <a:cs typeface="Arial" charset="0"/>
              </a:rPr>
              <a:t>Questions? </a:t>
            </a:r>
            <a:r>
              <a:rPr lang="en-US" altLang="en-US" sz="3200" dirty="0"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altLang="en-US" sz="3200" dirty="0">
                <a:latin typeface="Arial" charset="0"/>
                <a:ea typeface="Arial" charset="0"/>
                <a:cs typeface="Arial" charset="0"/>
              </a:rPr>
            </a:br>
            <a:r>
              <a:rPr lang="en-US" altLang="en-US" sz="3200" dirty="0"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altLang="en-US" sz="3200" dirty="0">
                <a:latin typeface="Arial" charset="0"/>
                <a:ea typeface="Arial" charset="0"/>
                <a:cs typeface="Arial" charset="0"/>
              </a:rPr>
            </a:br>
            <a:endParaRPr lang="en-GB" altLang="en-US" sz="3200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96A291-DB33-A040-BD0C-B7AAB68AEAB5}" type="slidenum">
              <a:rPr lang="en-GB" altLang="en-US" smtClean="0"/>
              <a:pPr>
                <a:defRPr/>
              </a:pPr>
              <a:t>22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11539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6288" y="1265510"/>
            <a:ext cx="8291512" cy="219274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9313" y="1556792"/>
            <a:ext cx="8062912" cy="4824536"/>
          </a:xfrm>
        </p:spPr>
        <p:txBody>
          <a:bodyPr/>
          <a:lstStyle/>
          <a:p>
            <a:r>
              <a:rPr lang="en-US" sz="3200" b="1" i="0" dirty="0" smtClean="0">
                <a:solidFill>
                  <a:srgbClr val="FF0000"/>
                </a:solidFill>
              </a:rPr>
              <a:t>Content</a:t>
            </a:r>
            <a:endParaRPr lang="en-US" sz="3200" b="1" i="0" dirty="0">
              <a:solidFill>
                <a:srgbClr val="FF0000"/>
              </a:solidFill>
            </a:endParaRPr>
          </a:p>
          <a:p>
            <a:endParaRPr lang="en-US" dirty="0" smtClean="0"/>
          </a:p>
          <a:p>
            <a:r>
              <a:rPr lang="en-US" sz="2800" dirty="0" smtClean="0">
                <a:solidFill>
                  <a:srgbClr val="C00000"/>
                </a:solidFill>
              </a:rPr>
              <a:t>Context</a:t>
            </a:r>
          </a:p>
          <a:p>
            <a:endParaRPr lang="en-US" sz="2800" dirty="0" smtClean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en-US" sz="2800" dirty="0" smtClean="0">
                <a:solidFill>
                  <a:schemeClr val="bg1">
                    <a:lumMod val="85000"/>
                  </a:schemeClr>
                </a:solidFill>
              </a:rPr>
              <a:t>Reform Sequencing</a:t>
            </a:r>
          </a:p>
          <a:p>
            <a:endParaRPr lang="en-US" sz="2800" dirty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en-US" sz="2800" dirty="0" smtClean="0">
                <a:solidFill>
                  <a:schemeClr val="bg1">
                    <a:lumMod val="85000"/>
                  </a:schemeClr>
                </a:solidFill>
              </a:rPr>
              <a:t>Monitoring</a:t>
            </a:r>
            <a:endParaRPr lang="en-US" sz="28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373B88-6774-B645-950A-66DAA7EACBD6}" type="slidenum">
              <a:rPr lang="en-GB" altLang="en-US" smtClean="0"/>
              <a:pPr>
                <a:defRPr/>
              </a:pPr>
              <a:t>3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35400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6288" y="1052736"/>
            <a:ext cx="8291512" cy="792088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>
                <a:solidFill>
                  <a:srgbClr val="C00000"/>
                </a:solidFill>
              </a:rPr>
              <a:t>PFM Links to Development Goals</a:t>
            </a:r>
            <a:endParaRPr lang="en-US" sz="3200" dirty="0">
              <a:solidFill>
                <a:srgbClr val="C00000"/>
              </a:solidFill>
            </a:endParaRPr>
          </a:p>
        </p:txBody>
      </p:sp>
      <p:grpSp>
        <p:nvGrpSpPr>
          <p:cNvPr id="3" name="Content Placeholder 5"/>
          <p:cNvGrpSpPr>
            <a:grpSpLocks noGrp="1"/>
          </p:cNvGrpSpPr>
          <p:nvPr/>
        </p:nvGrpSpPr>
        <p:grpSpPr>
          <a:xfrm>
            <a:off x="838200" y="1772818"/>
            <a:ext cx="8363272" cy="4608511"/>
            <a:chOff x="684213" y="1341439"/>
            <a:chExt cx="8342298" cy="4511840"/>
          </a:xfrm>
        </p:grpSpPr>
        <p:sp>
          <p:nvSpPr>
            <p:cNvPr id="7" name="AutoShape 6"/>
            <p:cNvSpPr>
              <a:spLocks noChangeArrowheads="1"/>
            </p:cNvSpPr>
            <p:nvPr/>
          </p:nvSpPr>
          <p:spPr bwMode="auto">
            <a:xfrm rot="2312399">
              <a:off x="3635375" y="4797425"/>
              <a:ext cx="1066800" cy="355600"/>
            </a:xfrm>
            <a:prstGeom prst="rightArrow">
              <a:avLst>
                <a:gd name="adj1" fmla="val 50000"/>
                <a:gd name="adj2" fmla="val 75000"/>
              </a:avLst>
            </a:prstGeom>
            <a:noFill/>
            <a:ln w="34925" cap="sq">
              <a:solidFill>
                <a:srgbClr val="353B55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" name="AutoShape 9"/>
            <p:cNvSpPr>
              <a:spLocks noChangeArrowheads="1"/>
            </p:cNvSpPr>
            <p:nvPr/>
          </p:nvSpPr>
          <p:spPr bwMode="auto">
            <a:xfrm>
              <a:off x="1987425" y="1749592"/>
              <a:ext cx="4824412" cy="4103687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rgbClr val="353B55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" name="Line 10"/>
            <p:cNvSpPr>
              <a:spLocks noChangeShapeType="1"/>
            </p:cNvSpPr>
            <p:nvPr/>
          </p:nvSpPr>
          <p:spPr bwMode="auto">
            <a:xfrm flipV="1">
              <a:off x="3495800" y="3303791"/>
              <a:ext cx="1795686" cy="0"/>
            </a:xfrm>
            <a:prstGeom prst="line">
              <a:avLst/>
            </a:prstGeom>
            <a:noFill/>
            <a:ln w="9525">
              <a:solidFill>
                <a:srgbClr val="353B55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Line 11"/>
            <p:cNvSpPr>
              <a:spLocks noChangeShapeType="1"/>
            </p:cNvSpPr>
            <p:nvPr/>
          </p:nvSpPr>
          <p:spPr bwMode="auto">
            <a:xfrm flipV="1">
              <a:off x="2921181" y="4285390"/>
              <a:ext cx="2873097" cy="0"/>
            </a:xfrm>
            <a:prstGeom prst="line">
              <a:avLst/>
            </a:prstGeom>
            <a:noFill/>
            <a:ln w="9525">
              <a:solidFill>
                <a:srgbClr val="353B55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Line 12"/>
            <p:cNvSpPr>
              <a:spLocks noChangeShapeType="1"/>
            </p:cNvSpPr>
            <p:nvPr/>
          </p:nvSpPr>
          <p:spPr bwMode="auto">
            <a:xfrm flipV="1">
              <a:off x="2490217" y="5021589"/>
              <a:ext cx="3806853" cy="0"/>
            </a:xfrm>
            <a:prstGeom prst="line">
              <a:avLst/>
            </a:prstGeom>
            <a:noFill/>
            <a:ln w="19050">
              <a:solidFill>
                <a:srgbClr val="353B55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 Box 13"/>
            <p:cNvSpPr txBox="1">
              <a:spLocks noChangeArrowheads="1"/>
            </p:cNvSpPr>
            <p:nvPr/>
          </p:nvSpPr>
          <p:spPr bwMode="auto">
            <a:xfrm>
              <a:off x="2274734" y="5084763"/>
              <a:ext cx="4237816" cy="512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800" dirty="0">
                  <a:latin typeface="Calibri" pitchFamily="34" charset="0"/>
                </a:rPr>
                <a:t>PFM system performance</a:t>
              </a:r>
            </a:p>
          </p:txBody>
        </p:sp>
        <p:sp>
          <p:nvSpPr>
            <p:cNvPr id="13" name="Text Box 14"/>
            <p:cNvSpPr txBox="1">
              <a:spLocks noChangeArrowheads="1"/>
            </p:cNvSpPr>
            <p:nvPr/>
          </p:nvSpPr>
          <p:spPr bwMode="auto">
            <a:xfrm>
              <a:off x="2777526" y="4285390"/>
              <a:ext cx="3232234" cy="512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800" dirty="0">
                  <a:latin typeface="Calibri" pitchFamily="34" charset="0"/>
                </a:rPr>
                <a:t>Budgetary Outcomes</a:t>
              </a:r>
            </a:p>
          </p:txBody>
        </p:sp>
        <p:sp>
          <p:nvSpPr>
            <p:cNvPr id="14" name="Text Box 15"/>
            <p:cNvSpPr txBox="1">
              <a:spLocks noChangeArrowheads="1"/>
            </p:cNvSpPr>
            <p:nvPr/>
          </p:nvSpPr>
          <p:spPr bwMode="auto">
            <a:xfrm>
              <a:off x="3352145" y="3385591"/>
              <a:ext cx="2154821" cy="9340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800" dirty="0">
                  <a:latin typeface="Calibri" pitchFamily="34" charset="0"/>
                </a:rPr>
                <a:t>Fiscal / Exp Policy Goal</a:t>
              </a:r>
              <a:r>
                <a:rPr lang="en-US" sz="2400" dirty="0">
                  <a:latin typeface="Calibri" pitchFamily="34" charset="0"/>
                </a:rPr>
                <a:t>s</a:t>
              </a:r>
            </a:p>
          </p:txBody>
        </p:sp>
        <p:sp>
          <p:nvSpPr>
            <p:cNvPr id="15" name="Text Box 16"/>
            <p:cNvSpPr txBox="1">
              <a:spLocks noChangeArrowheads="1"/>
            </p:cNvSpPr>
            <p:nvPr/>
          </p:nvSpPr>
          <p:spPr bwMode="auto">
            <a:xfrm>
              <a:off x="3711282" y="2322192"/>
              <a:ext cx="1436548" cy="9340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800" dirty="0">
                  <a:latin typeface="Calibri" pitchFamily="34" charset="0"/>
                </a:rPr>
                <a:t>Dev Goals</a:t>
              </a:r>
            </a:p>
          </p:txBody>
        </p:sp>
        <p:sp>
          <p:nvSpPr>
            <p:cNvPr id="16" name="AutoShape 17"/>
            <p:cNvSpPr>
              <a:spLocks noChangeArrowheads="1"/>
            </p:cNvSpPr>
            <p:nvPr/>
          </p:nvSpPr>
          <p:spPr bwMode="auto">
            <a:xfrm>
              <a:off x="4716463" y="1341439"/>
              <a:ext cx="2232025" cy="634478"/>
            </a:xfrm>
            <a:prstGeom prst="wedgeRoundRectCallout">
              <a:avLst>
                <a:gd name="adj1" fmla="val -47014"/>
                <a:gd name="adj2" fmla="val 120584"/>
                <a:gd name="adj3" fmla="val 16667"/>
              </a:avLst>
            </a:prstGeom>
            <a:noFill/>
            <a:ln w="9525">
              <a:solidFill>
                <a:srgbClr val="353B55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 sz="2000" dirty="0" smtClean="0">
                  <a:latin typeface="Calibri" pitchFamily="34" charset="0"/>
                </a:rPr>
                <a:t>Strategic </a:t>
              </a:r>
              <a:r>
                <a:rPr lang="en-US" sz="2000" dirty="0" smtClean="0">
                  <a:latin typeface="Calibri" pitchFamily="34" charset="0"/>
                </a:rPr>
                <a:t>DGs, </a:t>
              </a:r>
              <a:r>
                <a:rPr lang="en-US" sz="2000" dirty="0">
                  <a:latin typeface="Calibri" pitchFamily="34" charset="0"/>
                </a:rPr>
                <a:t>Political Manifesto</a:t>
              </a:r>
            </a:p>
          </p:txBody>
        </p:sp>
        <p:sp>
          <p:nvSpPr>
            <p:cNvPr id="17" name="AutoShape 18"/>
            <p:cNvSpPr>
              <a:spLocks noChangeArrowheads="1"/>
            </p:cNvSpPr>
            <p:nvPr/>
          </p:nvSpPr>
          <p:spPr bwMode="auto">
            <a:xfrm>
              <a:off x="5794278" y="2240392"/>
              <a:ext cx="3160406" cy="1063399"/>
            </a:xfrm>
            <a:prstGeom prst="wedgeRoundRectCallout">
              <a:avLst>
                <a:gd name="adj1" fmla="val -57956"/>
                <a:gd name="adj2" fmla="val 84953"/>
                <a:gd name="adj3" fmla="val 16667"/>
              </a:avLst>
            </a:prstGeom>
            <a:noFill/>
            <a:ln w="9525">
              <a:solidFill>
                <a:srgbClr val="353B55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 sz="2000" dirty="0">
                  <a:latin typeface="Calibri" pitchFamily="34" charset="0"/>
                </a:rPr>
                <a:t>Budget deficit, Sector allocations, Investment, Debt ratio, Tax burden etc</a:t>
              </a:r>
              <a:endParaRPr lang="en-US" dirty="0">
                <a:latin typeface="Calibri" pitchFamily="34" charset="0"/>
              </a:endParaRPr>
            </a:p>
          </p:txBody>
        </p:sp>
        <p:sp>
          <p:nvSpPr>
            <p:cNvPr id="18" name="AutoShape 19"/>
            <p:cNvSpPr>
              <a:spLocks noChangeArrowheads="1"/>
            </p:cNvSpPr>
            <p:nvPr/>
          </p:nvSpPr>
          <p:spPr bwMode="auto">
            <a:xfrm>
              <a:off x="6368897" y="3630990"/>
              <a:ext cx="2657614" cy="981599"/>
            </a:xfrm>
            <a:prstGeom prst="wedgeRoundRectCallout">
              <a:avLst>
                <a:gd name="adj1" fmla="val -57520"/>
                <a:gd name="adj2" fmla="val 67656"/>
                <a:gd name="adj3" fmla="val 16667"/>
              </a:avLst>
            </a:prstGeom>
            <a:noFill/>
            <a:ln w="9525">
              <a:solidFill>
                <a:srgbClr val="353B55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 sz="2000" dirty="0">
                  <a:latin typeface="Calibri" pitchFamily="34" charset="0"/>
                </a:rPr>
                <a:t>Fiscal discipline, Strategic allocation, Operational efficiency</a:t>
              </a:r>
            </a:p>
          </p:txBody>
        </p:sp>
        <p:sp>
          <p:nvSpPr>
            <p:cNvPr id="19" name="AutoShape 20"/>
            <p:cNvSpPr>
              <a:spLocks noChangeArrowheads="1"/>
            </p:cNvSpPr>
            <p:nvPr/>
          </p:nvSpPr>
          <p:spPr bwMode="auto">
            <a:xfrm>
              <a:off x="1619250" y="2133600"/>
              <a:ext cx="1655763" cy="503238"/>
            </a:xfrm>
            <a:prstGeom prst="rightArrow">
              <a:avLst>
                <a:gd name="adj1" fmla="val 50000"/>
                <a:gd name="adj2" fmla="val 82255"/>
              </a:avLst>
            </a:prstGeom>
            <a:noFill/>
            <a:ln w="9525">
              <a:solidFill>
                <a:srgbClr val="353B55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AutoShape 21"/>
            <p:cNvSpPr>
              <a:spLocks noChangeArrowheads="1"/>
            </p:cNvSpPr>
            <p:nvPr/>
          </p:nvSpPr>
          <p:spPr bwMode="auto">
            <a:xfrm>
              <a:off x="1116013" y="3068638"/>
              <a:ext cx="1655762" cy="503237"/>
            </a:xfrm>
            <a:prstGeom prst="rightArrow">
              <a:avLst>
                <a:gd name="adj1" fmla="val 50000"/>
                <a:gd name="adj2" fmla="val 82256"/>
              </a:avLst>
            </a:prstGeom>
            <a:noFill/>
            <a:ln w="9525">
              <a:solidFill>
                <a:srgbClr val="353B55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AutoShape 22"/>
            <p:cNvSpPr>
              <a:spLocks noChangeArrowheads="1"/>
            </p:cNvSpPr>
            <p:nvPr/>
          </p:nvSpPr>
          <p:spPr bwMode="auto">
            <a:xfrm>
              <a:off x="684213" y="4005263"/>
              <a:ext cx="1655762" cy="503237"/>
            </a:xfrm>
            <a:prstGeom prst="rightArrow">
              <a:avLst>
                <a:gd name="adj1" fmla="val 50000"/>
                <a:gd name="adj2" fmla="val 82256"/>
              </a:avLst>
            </a:prstGeom>
            <a:noFill/>
            <a:ln w="9525">
              <a:solidFill>
                <a:srgbClr val="353B55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" name="AutoShape 23"/>
            <p:cNvSpPr>
              <a:spLocks noChangeArrowheads="1"/>
            </p:cNvSpPr>
            <p:nvPr/>
          </p:nvSpPr>
          <p:spPr bwMode="auto">
            <a:xfrm>
              <a:off x="6871689" y="4939789"/>
              <a:ext cx="2021486" cy="490799"/>
            </a:xfrm>
            <a:prstGeom prst="wedgeRoundRectCallout">
              <a:avLst>
                <a:gd name="adj1" fmla="val -62519"/>
                <a:gd name="adj2" fmla="val 71601"/>
                <a:gd name="adj3" fmla="val 16667"/>
              </a:avLst>
            </a:prstGeom>
            <a:noFill/>
            <a:ln w="9525">
              <a:solidFill>
                <a:srgbClr val="353B55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 sz="2000" b="1" dirty="0">
                  <a:latin typeface="Calibri" pitchFamily="34" charset="0"/>
                </a:rPr>
                <a:t>PEFA Framework</a:t>
              </a:r>
            </a:p>
          </p:txBody>
        </p:sp>
      </p:grp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373B88-6774-B645-950A-66DAA7EACBD6}" type="slidenum">
              <a:rPr lang="en-GB" altLang="en-US" smtClean="0"/>
              <a:pPr>
                <a:defRPr/>
              </a:pPr>
              <a:t>4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92533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87916"/>
            <a:ext cx="9906000" cy="833312"/>
          </a:xfrm>
        </p:spPr>
        <p:txBody>
          <a:bodyPr/>
          <a:lstStyle/>
          <a:p>
            <a:pPr algn="ctr"/>
            <a:r>
              <a:rPr lang="en-US" sz="3200" dirty="0" smtClean="0">
                <a:solidFill>
                  <a:srgbClr val="C00000"/>
                </a:solidFill>
              </a:rPr>
              <a:t>Coverage of PEFA in </a:t>
            </a:r>
            <a:r>
              <a:rPr lang="en-US" sz="3200" dirty="0">
                <a:solidFill>
                  <a:srgbClr val="C00000"/>
                </a:solidFill>
              </a:rPr>
              <a:t>r</a:t>
            </a:r>
            <a:r>
              <a:rPr lang="en-US" sz="3200" dirty="0" smtClean="0">
                <a:solidFill>
                  <a:srgbClr val="C00000"/>
                </a:solidFill>
              </a:rPr>
              <a:t>eform </a:t>
            </a:r>
            <a:r>
              <a:rPr lang="en-US" sz="3200" dirty="0">
                <a:solidFill>
                  <a:srgbClr val="C00000"/>
                </a:solidFill>
              </a:rPr>
              <a:t>c</a:t>
            </a:r>
            <a:r>
              <a:rPr lang="en-US" sz="3200" dirty="0" smtClean="0">
                <a:solidFill>
                  <a:srgbClr val="C00000"/>
                </a:solidFill>
              </a:rPr>
              <a:t>ycle</a:t>
            </a:r>
            <a:endParaRPr lang="en-GB" sz="3200" dirty="0"/>
          </a:p>
        </p:txBody>
      </p:sp>
      <p:grpSp>
        <p:nvGrpSpPr>
          <p:cNvPr id="5" name="Content Placeholder 6"/>
          <p:cNvGrpSpPr>
            <a:grpSpLocks noGrp="1"/>
          </p:cNvGrpSpPr>
          <p:nvPr/>
        </p:nvGrpSpPr>
        <p:grpSpPr>
          <a:xfrm>
            <a:off x="560512" y="1844824"/>
            <a:ext cx="8850188" cy="4816310"/>
            <a:chOff x="1066800" y="1223963"/>
            <a:chExt cx="7721600" cy="4981575"/>
          </a:xfrm>
        </p:grpSpPr>
        <p:sp>
          <p:nvSpPr>
            <p:cNvPr id="6" name="Oval 3"/>
            <p:cNvSpPr>
              <a:spLocks noChangeArrowheads="1"/>
            </p:cNvSpPr>
            <p:nvPr/>
          </p:nvSpPr>
          <p:spPr bwMode="auto">
            <a:xfrm>
              <a:off x="1676400" y="1633538"/>
              <a:ext cx="5867400" cy="4244975"/>
            </a:xfrm>
            <a:prstGeom prst="ellipse">
              <a:avLst/>
            </a:prstGeom>
            <a:noFill/>
            <a:ln w="38100">
              <a:solidFill>
                <a:srgbClr val="207BB4"/>
              </a:solidFill>
              <a:round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endParaRPr lang="en-US"/>
            </a:p>
          </p:txBody>
        </p:sp>
        <p:sp>
          <p:nvSpPr>
            <p:cNvPr id="7" name="Oval 4"/>
            <p:cNvSpPr>
              <a:spLocks noChangeArrowheads="1"/>
            </p:cNvSpPr>
            <p:nvPr/>
          </p:nvSpPr>
          <p:spPr bwMode="auto">
            <a:xfrm>
              <a:off x="2209800" y="3592513"/>
              <a:ext cx="2058988" cy="1714500"/>
            </a:xfrm>
            <a:prstGeom prst="ellipse">
              <a:avLst/>
            </a:prstGeom>
            <a:noFill/>
            <a:ln w="12700">
              <a:noFill/>
              <a:round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endParaRPr lang="en-US"/>
            </a:p>
          </p:txBody>
        </p:sp>
        <p:sp>
          <p:nvSpPr>
            <p:cNvPr id="8" name="Rectangle 5"/>
            <p:cNvSpPr>
              <a:spLocks noChangeArrowheads="1"/>
            </p:cNvSpPr>
            <p:nvPr/>
          </p:nvSpPr>
          <p:spPr bwMode="auto">
            <a:xfrm>
              <a:off x="2133600" y="3592513"/>
              <a:ext cx="2058988" cy="57150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lIns="90488" tIns="44450" rIns="90488" bIns="44450" anchor="ctr"/>
            <a:lstStyle/>
            <a:p>
              <a:pPr algn="ctr" eaLnBrk="0" hangingPunct="0">
                <a:lnSpc>
                  <a:spcPct val="90000"/>
                </a:lnSpc>
                <a:spcBef>
                  <a:spcPct val="20000"/>
                </a:spcBef>
              </a:pPr>
              <a:endParaRPr lang="en-US" sz="1400" b="1" i="1" u="sng">
                <a:cs typeface="Times New Roman" pitchFamily="18" charset="0"/>
              </a:endParaRPr>
            </a:p>
          </p:txBody>
        </p:sp>
        <p:sp>
          <p:nvSpPr>
            <p:cNvPr id="9" name="Oval 6"/>
            <p:cNvSpPr>
              <a:spLocks noChangeArrowheads="1"/>
            </p:cNvSpPr>
            <p:nvPr/>
          </p:nvSpPr>
          <p:spPr bwMode="auto">
            <a:xfrm>
              <a:off x="5105400" y="1470025"/>
              <a:ext cx="915988" cy="1060450"/>
            </a:xfrm>
            <a:prstGeom prst="ellipse">
              <a:avLst/>
            </a:prstGeom>
            <a:noFill/>
            <a:ln w="12700">
              <a:noFill/>
              <a:round/>
              <a:headEnd/>
              <a:tailEnd/>
            </a:ln>
            <a:effectLst/>
          </p:spPr>
          <p:txBody>
            <a:bodyPr wrap="none" lIns="0" tIns="0" rIns="0" bIns="0" anchor="ctr">
              <a:spAutoFit/>
            </a:bodyPr>
            <a:lstStyle/>
            <a:p>
              <a:endParaRPr lang="en-US"/>
            </a:p>
          </p:txBody>
        </p:sp>
        <p:sp>
          <p:nvSpPr>
            <p:cNvPr id="10" name="Oval 7"/>
            <p:cNvSpPr>
              <a:spLocks noChangeArrowheads="1"/>
            </p:cNvSpPr>
            <p:nvPr/>
          </p:nvSpPr>
          <p:spPr bwMode="auto">
            <a:xfrm>
              <a:off x="3733800" y="1223963"/>
              <a:ext cx="1524000" cy="1062037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207BB4"/>
              </a:solidFill>
              <a:round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endParaRPr lang="en-US"/>
            </a:p>
          </p:txBody>
        </p:sp>
        <p:sp>
          <p:nvSpPr>
            <p:cNvPr id="11" name="Oval 8"/>
            <p:cNvSpPr>
              <a:spLocks noChangeArrowheads="1"/>
            </p:cNvSpPr>
            <p:nvPr/>
          </p:nvSpPr>
          <p:spPr bwMode="auto">
            <a:xfrm>
              <a:off x="6172200" y="2122488"/>
              <a:ext cx="1676400" cy="1143000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207BB4"/>
              </a:solidFill>
              <a:round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endParaRPr lang="en-US"/>
            </a:p>
          </p:txBody>
        </p:sp>
        <p:sp>
          <p:nvSpPr>
            <p:cNvPr id="12" name="Oval 9"/>
            <p:cNvSpPr>
              <a:spLocks noChangeArrowheads="1"/>
            </p:cNvSpPr>
            <p:nvPr/>
          </p:nvSpPr>
          <p:spPr bwMode="auto">
            <a:xfrm>
              <a:off x="3733800" y="5224463"/>
              <a:ext cx="1752600" cy="981075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207BB4"/>
              </a:solidFill>
              <a:round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endParaRPr lang="en-US"/>
            </a:p>
          </p:txBody>
        </p:sp>
        <p:sp>
          <p:nvSpPr>
            <p:cNvPr id="13" name="Oval 10"/>
            <p:cNvSpPr>
              <a:spLocks noChangeArrowheads="1"/>
            </p:cNvSpPr>
            <p:nvPr/>
          </p:nvSpPr>
          <p:spPr bwMode="auto">
            <a:xfrm>
              <a:off x="1219200" y="2366962"/>
              <a:ext cx="1447800" cy="1062037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207BB4"/>
              </a:solidFill>
              <a:round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endParaRPr lang="en-US"/>
            </a:p>
          </p:txBody>
        </p:sp>
        <p:sp>
          <p:nvSpPr>
            <p:cNvPr id="14" name="Rectangle 11"/>
            <p:cNvSpPr>
              <a:spLocks noChangeArrowheads="1"/>
            </p:cNvSpPr>
            <p:nvPr/>
          </p:nvSpPr>
          <p:spPr bwMode="auto">
            <a:xfrm>
              <a:off x="3733800" y="1470025"/>
              <a:ext cx="1447800" cy="57150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lIns="90488" tIns="44450" rIns="90488" bIns="44450" anchor="ctr"/>
            <a:lstStyle/>
            <a:p>
              <a:pPr algn="ctr" eaLnBrk="0" hangingPunct="0">
                <a:lnSpc>
                  <a:spcPct val="90000"/>
                </a:lnSpc>
                <a:spcBef>
                  <a:spcPct val="20000"/>
                </a:spcBef>
              </a:pPr>
              <a:r>
                <a:rPr lang="en-US" sz="1400" b="1" dirty="0">
                  <a:solidFill>
                    <a:srgbClr val="353B55"/>
                  </a:solidFill>
                  <a:cs typeface="Times New Roman" pitchFamily="18" charset="0"/>
                </a:rPr>
                <a:t>Implement PFM reforms</a:t>
              </a:r>
              <a:r>
                <a:rPr lang="en-US" sz="1400" b="1" dirty="0">
                  <a:solidFill>
                    <a:srgbClr val="0033CC"/>
                  </a:solidFill>
                  <a:cs typeface="Times New Roman" pitchFamily="18" charset="0"/>
                </a:rPr>
                <a:t> </a:t>
              </a:r>
            </a:p>
          </p:txBody>
        </p:sp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1219200" y="4491038"/>
              <a:ext cx="1371600" cy="57150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lIns="90488" tIns="44450" rIns="90488" bIns="44450" anchor="ctr"/>
            <a:lstStyle/>
            <a:p>
              <a:pPr algn="ctr" eaLnBrk="0" hangingPunct="0">
                <a:lnSpc>
                  <a:spcPct val="90000"/>
                </a:lnSpc>
                <a:spcBef>
                  <a:spcPct val="20000"/>
                </a:spcBef>
              </a:pPr>
              <a:r>
                <a:rPr lang="en-US" sz="1400" b="1">
                  <a:solidFill>
                    <a:schemeClr val="bg1"/>
                  </a:solidFill>
                  <a:cs typeface="Times New Roman" pitchFamily="18" charset="0"/>
                </a:rPr>
                <a:t>Recommend PFM reform measures</a:t>
              </a:r>
            </a:p>
          </p:txBody>
        </p:sp>
        <p:sp>
          <p:nvSpPr>
            <p:cNvPr id="16" name="Rectangle 13"/>
            <p:cNvSpPr>
              <a:spLocks noChangeArrowheads="1"/>
            </p:cNvSpPr>
            <p:nvPr/>
          </p:nvSpPr>
          <p:spPr bwMode="auto">
            <a:xfrm>
              <a:off x="6400800" y="4491038"/>
              <a:ext cx="1295400" cy="57150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lIns="90488" tIns="44450" rIns="90488" bIns="44450" anchor="ctr"/>
            <a:lstStyle/>
            <a:p>
              <a:pPr algn="ctr" eaLnBrk="0" hangingPunct="0">
                <a:lnSpc>
                  <a:spcPct val="90000"/>
                </a:lnSpc>
                <a:spcBef>
                  <a:spcPct val="20000"/>
                </a:spcBef>
              </a:pPr>
              <a:r>
                <a:rPr lang="en-US" sz="1400" b="1">
                  <a:solidFill>
                    <a:schemeClr val="bg1"/>
                  </a:solidFill>
                  <a:cs typeface="Times New Roman" pitchFamily="18" charset="0"/>
                </a:rPr>
                <a:t>Identify main PFM weaknesses</a:t>
              </a:r>
            </a:p>
          </p:txBody>
        </p:sp>
        <p:sp>
          <p:nvSpPr>
            <p:cNvPr id="17" name="Rectangle 14"/>
            <p:cNvSpPr>
              <a:spLocks noChangeArrowheads="1"/>
            </p:cNvSpPr>
            <p:nvPr/>
          </p:nvSpPr>
          <p:spPr bwMode="auto">
            <a:xfrm>
              <a:off x="6324600" y="2286000"/>
              <a:ext cx="1295400" cy="81597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lIns="90488" tIns="44450" rIns="90488" bIns="44450" anchor="ctr"/>
            <a:lstStyle/>
            <a:p>
              <a:pPr algn="ctr" eaLnBrk="0" hangingPunct="0">
                <a:lnSpc>
                  <a:spcPct val="90000"/>
                </a:lnSpc>
                <a:spcBef>
                  <a:spcPct val="20000"/>
                </a:spcBef>
              </a:pPr>
              <a:r>
                <a:rPr lang="en-US" sz="1400" b="1">
                  <a:solidFill>
                    <a:srgbClr val="353B55"/>
                  </a:solidFill>
                  <a:cs typeface="Times New Roman" pitchFamily="18" charset="0"/>
                </a:rPr>
                <a:t>High level performance overview</a:t>
              </a:r>
              <a:r>
                <a:rPr lang="en-US" sz="1400" b="1">
                  <a:cs typeface="Times New Roman" pitchFamily="18" charset="0"/>
                </a:rPr>
                <a:t> </a:t>
              </a:r>
            </a:p>
          </p:txBody>
        </p:sp>
        <p:sp>
          <p:nvSpPr>
            <p:cNvPr id="18" name="Oval 15"/>
            <p:cNvSpPr>
              <a:spLocks noChangeArrowheads="1"/>
            </p:cNvSpPr>
            <p:nvPr/>
          </p:nvSpPr>
          <p:spPr bwMode="auto">
            <a:xfrm>
              <a:off x="2438400" y="3919538"/>
              <a:ext cx="1676400" cy="896937"/>
            </a:xfrm>
            <a:prstGeom prst="ellipse">
              <a:avLst/>
            </a:prstGeom>
            <a:noFill/>
            <a:ln w="12700">
              <a:noFill/>
              <a:round/>
              <a:headEnd/>
              <a:tailEnd/>
            </a:ln>
            <a:effectLst/>
          </p:spPr>
          <p:txBody>
            <a:bodyPr wrap="none" lIns="0" tIns="0" rIns="0" bIns="0" anchor="ctr">
              <a:spAutoFit/>
            </a:bodyPr>
            <a:lstStyle/>
            <a:p>
              <a:endParaRPr lang="en-US"/>
            </a:p>
          </p:txBody>
        </p:sp>
        <p:sp>
          <p:nvSpPr>
            <p:cNvPr id="19" name="Oval 17"/>
            <p:cNvSpPr>
              <a:spLocks noChangeArrowheads="1"/>
            </p:cNvSpPr>
            <p:nvPr/>
          </p:nvSpPr>
          <p:spPr bwMode="auto">
            <a:xfrm>
              <a:off x="6172200" y="4244975"/>
              <a:ext cx="1752600" cy="97948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207BB4"/>
              </a:solidFill>
              <a:round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endParaRPr lang="en-US"/>
            </a:p>
          </p:txBody>
        </p:sp>
        <p:sp>
          <p:nvSpPr>
            <p:cNvPr id="20" name="Text Box 18"/>
            <p:cNvSpPr txBox="1">
              <a:spLocks noChangeArrowheads="1"/>
            </p:cNvSpPr>
            <p:nvPr/>
          </p:nvSpPr>
          <p:spPr bwMode="auto">
            <a:xfrm>
              <a:off x="3962400" y="5387975"/>
              <a:ext cx="1295400" cy="63817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lIns="0" tIns="0" rIns="0" bIns="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400" b="1" dirty="0">
                  <a:solidFill>
                    <a:srgbClr val="353B55"/>
                  </a:solidFill>
                </a:rPr>
                <a:t>Investigate underlying causes</a:t>
              </a:r>
              <a:endParaRPr lang="en-US" sz="1400" b="1" dirty="0"/>
            </a:p>
          </p:txBody>
        </p:sp>
        <p:sp>
          <p:nvSpPr>
            <p:cNvPr id="21" name="Oval 19"/>
            <p:cNvSpPr>
              <a:spLocks noChangeArrowheads="1"/>
            </p:cNvSpPr>
            <p:nvPr/>
          </p:nvSpPr>
          <p:spPr bwMode="auto">
            <a:xfrm>
              <a:off x="1066800" y="4327525"/>
              <a:ext cx="1752600" cy="97948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207BB4"/>
              </a:solidFill>
              <a:round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endParaRPr lang="en-US"/>
            </a:p>
          </p:txBody>
        </p:sp>
        <p:sp>
          <p:nvSpPr>
            <p:cNvPr id="22" name="Text Box 20"/>
            <p:cNvSpPr txBox="1">
              <a:spLocks noChangeArrowheads="1"/>
            </p:cNvSpPr>
            <p:nvPr/>
          </p:nvSpPr>
          <p:spPr bwMode="auto">
            <a:xfrm>
              <a:off x="1408464" y="2530475"/>
              <a:ext cx="1093324" cy="66850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square" lIns="0" tIns="0" rIns="0" bIns="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400" b="1" dirty="0">
                  <a:solidFill>
                    <a:srgbClr val="353B55"/>
                  </a:solidFill>
                </a:rPr>
                <a:t>Formulate PFM </a:t>
              </a:r>
              <a:r>
                <a:rPr lang="en-US" sz="1400" b="1" dirty="0" smtClean="0">
                  <a:solidFill>
                    <a:srgbClr val="353B55"/>
                  </a:solidFill>
                </a:rPr>
                <a:t>action</a:t>
              </a:r>
              <a:r>
                <a:rPr lang="en-US" sz="1400" b="1" dirty="0" smtClean="0">
                  <a:solidFill>
                    <a:srgbClr val="353B55"/>
                  </a:solidFill>
                </a:rPr>
                <a:t> plan</a:t>
              </a:r>
              <a:endParaRPr lang="en-US" sz="1400" b="1" dirty="0"/>
            </a:p>
          </p:txBody>
        </p:sp>
        <p:sp>
          <p:nvSpPr>
            <p:cNvPr id="23" name="Text Box 21"/>
            <p:cNvSpPr txBox="1">
              <a:spLocks noChangeArrowheads="1"/>
            </p:cNvSpPr>
            <p:nvPr/>
          </p:nvSpPr>
          <p:spPr bwMode="auto">
            <a:xfrm>
              <a:off x="6400800" y="4408488"/>
              <a:ext cx="1295400" cy="63817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lIns="0" tIns="0" rIns="0" bIns="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400" b="1">
                  <a:solidFill>
                    <a:srgbClr val="353B55"/>
                  </a:solidFill>
                </a:rPr>
                <a:t>Identify main PFM weaknesses</a:t>
              </a:r>
            </a:p>
          </p:txBody>
        </p:sp>
        <p:sp>
          <p:nvSpPr>
            <p:cNvPr id="24" name="Text Box 22"/>
            <p:cNvSpPr txBox="1">
              <a:spLocks noChangeArrowheads="1"/>
            </p:cNvSpPr>
            <p:nvPr/>
          </p:nvSpPr>
          <p:spPr bwMode="auto">
            <a:xfrm>
              <a:off x="1295400" y="4491038"/>
              <a:ext cx="1219200" cy="63817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lIns="0" tIns="0" rIns="0" bIns="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400" b="1">
                  <a:solidFill>
                    <a:srgbClr val="353B55"/>
                  </a:solidFill>
                </a:rPr>
                <a:t>Recommend PFM reform measures</a:t>
              </a:r>
              <a:endParaRPr lang="en-US" sz="1400" b="1"/>
            </a:p>
          </p:txBody>
        </p:sp>
        <p:sp>
          <p:nvSpPr>
            <p:cNvPr id="25" name="Oval 23"/>
            <p:cNvSpPr>
              <a:spLocks noChangeArrowheads="1"/>
            </p:cNvSpPr>
            <p:nvPr/>
          </p:nvSpPr>
          <p:spPr bwMode="auto">
            <a:xfrm>
              <a:off x="5257800" y="1524000"/>
              <a:ext cx="3530600" cy="4489450"/>
            </a:xfrm>
            <a:prstGeom prst="ellipse">
              <a:avLst/>
            </a:prstGeom>
            <a:solidFill>
              <a:srgbClr val="FF00FF">
                <a:alpha val="47000"/>
              </a:srgbClr>
            </a:solidFill>
            <a:ln w="12700">
              <a:solidFill>
                <a:srgbClr val="207BB4"/>
              </a:solidFill>
              <a:round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endParaRPr lang="en-US"/>
            </a:p>
          </p:txBody>
        </p:sp>
        <p:sp>
          <p:nvSpPr>
            <p:cNvPr id="26" name="Text Box 24"/>
            <p:cNvSpPr txBox="1">
              <a:spLocks noChangeArrowheads="1"/>
            </p:cNvSpPr>
            <p:nvPr/>
          </p:nvSpPr>
          <p:spPr bwMode="auto">
            <a:xfrm>
              <a:off x="5791200" y="3429000"/>
              <a:ext cx="1295400" cy="38200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b="1" dirty="0" smtClean="0">
                  <a:solidFill>
                    <a:srgbClr val="353B55"/>
                  </a:solidFill>
                </a:rPr>
                <a:t>PEFA</a:t>
              </a:r>
              <a:endParaRPr lang="en-US" sz="2400" b="1" dirty="0"/>
            </a:p>
          </p:txBody>
        </p:sp>
      </p:grp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373B88-6774-B645-950A-66DAA7EACBD6}" type="slidenum">
              <a:rPr lang="en-GB" altLang="en-US" smtClean="0"/>
              <a:pPr>
                <a:defRPr/>
              </a:pPr>
              <a:t>5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971320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re 5"/>
          <p:cNvSpPr>
            <a:spLocks noGrp="1"/>
          </p:cNvSpPr>
          <p:nvPr>
            <p:ph type="title"/>
          </p:nvPr>
        </p:nvSpPr>
        <p:spPr>
          <a:xfrm>
            <a:off x="1" y="1196752"/>
            <a:ext cx="9906000" cy="647923"/>
          </a:xfrm>
        </p:spPr>
        <p:txBody>
          <a:bodyPr/>
          <a:lstStyle/>
          <a:p>
            <a:pPr marL="0" indent="0" algn="ctr" eaLnBrk="1" hangingPunct="1"/>
            <a:r>
              <a:rPr lang="en-US" altLang="en-US" sz="3200" dirty="0" smtClean="0">
                <a:solidFill>
                  <a:srgbClr val="C00000"/>
                </a:solidFill>
                <a:ea typeface="Arial" charset="0"/>
                <a:cs typeface="Arial" charset="0"/>
              </a:rPr>
              <a:t>Using </a:t>
            </a:r>
            <a:r>
              <a:rPr lang="en-US" altLang="en-US" sz="3200" dirty="0" smtClean="0">
                <a:solidFill>
                  <a:srgbClr val="C00000"/>
                </a:solidFill>
                <a:ea typeface="Arial" charset="0"/>
                <a:cs typeface="Arial" charset="0"/>
              </a:rPr>
              <a:t>PEFA </a:t>
            </a:r>
            <a:r>
              <a:rPr lang="en-US" altLang="en-US" sz="3200" dirty="0" smtClean="0">
                <a:solidFill>
                  <a:srgbClr val="C00000"/>
                </a:solidFill>
                <a:ea typeface="Arial" charset="0"/>
                <a:cs typeface="Arial" charset="0"/>
              </a:rPr>
              <a:t>Assessment for reform</a:t>
            </a:r>
            <a:endParaRPr lang="fr-FR" altLang="en-US" sz="3200" dirty="0">
              <a:solidFill>
                <a:srgbClr val="C00000"/>
              </a:solidFill>
              <a:ea typeface="Arial" charset="0"/>
              <a:cs typeface="Arial" charset="0"/>
            </a:endParaRPr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1916113"/>
            <a:ext cx="9712325" cy="4465637"/>
          </a:xfrm>
        </p:spPr>
        <p:txBody>
          <a:bodyPr/>
          <a:lstStyle/>
          <a:p>
            <a:pPr>
              <a:spcBef>
                <a:spcPct val="0"/>
              </a:spcBef>
              <a:buClrTx/>
            </a:pPr>
            <a:r>
              <a:rPr lang="en-US" sz="2800" i="0" dirty="0">
                <a:solidFill>
                  <a:srgbClr val="FF0000"/>
                </a:solidFill>
                <a:latin typeface="Calibri" pitchFamily="34" charset="0"/>
              </a:rPr>
              <a:t>Limited value </a:t>
            </a:r>
            <a:r>
              <a:rPr lang="en-US" sz="2800" i="0" dirty="0">
                <a:latin typeface="Calibri" pitchFamily="34" charset="0"/>
              </a:rPr>
              <a:t>as </a:t>
            </a:r>
            <a:r>
              <a:rPr lang="en-US" sz="2800" i="0" dirty="0" smtClean="0">
                <a:latin typeface="Calibri" pitchFamily="34" charset="0"/>
              </a:rPr>
              <a:t>PFM </a:t>
            </a:r>
            <a:r>
              <a:rPr lang="en-US" sz="2800" i="0" dirty="0">
                <a:latin typeface="Calibri" pitchFamily="34" charset="0"/>
              </a:rPr>
              <a:t>development </a:t>
            </a:r>
            <a:r>
              <a:rPr lang="en-US" sz="2800" i="0" dirty="0" smtClean="0">
                <a:latin typeface="Calibri" pitchFamily="34" charset="0"/>
              </a:rPr>
              <a:t>tool, </a:t>
            </a:r>
            <a:r>
              <a:rPr lang="en-US" sz="2800" i="0" dirty="0">
                <a:latin typeface="Calibri" pitchFamily="34" charset="0"/>
              </a:rPr>
              <a:t>without in-depth </a:t>
            </a:r>
            <a:r>
              <a:rPr lang="en-US" sz="2800" i="0" dirty="0" smtClean="0">
                <a:latin typeface="Calibri" pitchFamily="34" charset="0"/>
              </a:rPr>
              <a:t>work</a:t>
            </a:r>
            <a:endParaRPr lang="en-US" sz="2800" i="0" dirty="0">
              <a:latin typeface="Calibri" pitchFamily="34" charset="0"/>
            </a:endParaRPr>
          </a:p>
          <a:p>
            <a:pPr>
              <a:spcBef>
                <a:spcPct val="0"/>
              </a:spcBef>
              <a:buClrTx/>
            </a:pPr>
            <a:r>
              <a:rPr lang="en-GB" altLang="en-US" sz="2800" i="0" dirty="0" smtClean="0">
                <a:latin typeface="Calibri" charset="0"/>
                <a:ea typeface="Calibri" charset="0"/>
                <a:cs typeface="Calibri" charset="0"/>
              </a:rPr>
              <a:t>Ratings provide basis </a:t>
            </a:r>
            <a:r>
              <a:rPr lang="en-GB" altLang="en-US" sz="2800" i="0" dirty="0">
                <a:latin typeface="Calibri" charset="0"/>
                <a:ea typeface="Calibri" charset="0"/>
                <a:cs typeface="Calibri" charset="0"/>
              </a:rPr>
              <a:t>for discussing </a:t>
            </a:r>
            <a:r>
              <a:rPr lang="en-GB" altLang="en-US" sz="2800" i="0" dirty="0" smtClean="0">
                <a:latin typeface="Calibri" charset="0"/>
                <a:ea typeface="Calibri" charset="0"/>
                <a:cs typeface="Calibri" charset="0"/>
              </a:rPr>
              <a:t>PFM strengths </a:t>
            </a:r>
            <a:r>
              <a:rPr lang="en-GB" altLang="en-US" sz="2800" i="0" dirty="0">
                <a:latin typeface="Calibri" charset="0"/>
                <a:ea typeface="Calibri" charset="0"/>
                <a:cs typeface="Calibri" charset="0"/>
              </a:rPr>
              <a:t>&amp; </a:t>
            </a:r>
            <a:r>
              <a:rPr lang="en-GB" altLang="en-US" sz="2800" i="0" dirty="0" smtClean="0">
                <a:latin typeface="Calibri" charset="0"/>
                <a:ea typeface="Calibri" charset="0"/>
                <a:cs typeface="Calibri" charset="0"/>
              </a:rPr>
              <a:t>weaknesses to build </a:t>
            </a:r>
            <a:r>
              <a:rPr lang="en-GB" altLang="en-US" sz="2800" i="0" dirty="0">
                <a:latin typeface="Calibri" charset="0"/>
                <a:ea typeface="Calibri" charset="0"/>
                <a:cs typeface="Calibri" charset="0"/>
              </a:rPr>
              <a:t>consensus on reforms to be </a:t>
            </a:r>
            <a:r>
              <a:rPr lang="en-GB" altLang="en-US" sz="2800" i="0" dirty="0" smtClean="0">
                <a:latin typeface="Calibri" charset="0"/>
                <a:ea typeface="Calibri" charset="0"/>
                <a:cs typeface="Calibri" charset="0"/>
              </a:rPr>
              <a:t>undertaken</a:t>
            </a:r>
          </a:p>
          <a:p>
            <a:pPr>
              <a:spcBef>
                <a:spcPct val="0"/>
              </a:spcBef>
              <a:buClrTx/>
            </a:pPr>
            <a:r>
              <a:rPr lang="en-GB" altLang="en-US" sz="2800" i="0" dirty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Guide</a:t>
            </a:r>
            <a:r>
              <a:rPr lang="en-GB" altLang="en-US" sz="2800" i="0" dirty="0">
                <a:latin typeface="Calibri" charset="0"/>
                <a:ea typeface="Calibri" charset="0"/>
                <a:cs typeface="Calibri" charset="0"/>
              </a:rPr>
              <a:t> for Reform strategy - Input to assess context for reform; specification of outputs; &amp; determining reform </a:t>
            </a:r>
            <a:r>
              <a:rPr lang="en-GB" altLang="en-US" sz="2800" i="0" dirty="0" smtClean="0">
                <a:latin typeface="Calibri" charset="0"/>
                <a:ea typeface="Calibri" charset="0"/>
                <a:cs typeface="Calibri" charset="0"/>
              </a:rPr>
              <a:t>sequence</a:t>
            </a:r>
            <a:endParaRPr lang="en-GB" altLang="en-US" sz="2800" i="0" dirty="0">
              <a:latin typeface="Calibri" charset="0"/>
              <a:ea typeface="Calibri" charset="0"/>
              <a:cs typeface="Calibri" charset="0"/>
            </a:endParaRPr>
          </a:p>
          <a:p>
            <a:pPr>
              <a:spcBef>
                <a:spcPct val="0"/>
              </a:spcBef>
              <a:buClrTx/>
            </a:pPr>
            <a:r>
              <a:rPr lang="en-GB" altLang="en-US" sz="2800" i="0" dirty="0" smtClean="0">
                <a:latin typeface="Calibri" charset="0"/>
                <a:ea typeface="Calibri" charset="0"/>
                <a:cs typeface="Calibri" charset="0"/>
              </a:rPr>
              <a:t>Input </a:t>
            </a:r>
            <a:r>
              <a:rPr lang="en-GB" altLang="en-US" sz="2800" i="0" dirty="0">
                <a:latin typeface="Calibri" charset="0"/>
                <a:ea typeface="Calibri" charset="0"/>
                <a:cs typeface="Calibri" charset="0"/>
              </a:rPr>
              <a:t>to </a:t>
            </a:r>
            <a:r>
              <a:rPr lang="en-GB" altLang="en-US" sz="2800" i="0" dirty="0" smtClean="0">
                <a:latin typeface="Calibri" charset="0"/>
                <a:ea typeface="Calibri" charset="0"/>
                <a:cs typeface="Calibri" charset="0"/>
              </a:rPr>
              <a:t>donor dialogue: Improved </a:t>
            </a:r>
            <a:r>
              <a:rPr lang="en-GB" altLang="en-US" sz="2800" i="0" dirty="0">
                <a:latin typeface="Calibri" charset="0"/>
                <a:ea typeface="Calibri" charset="0"/>
                <a:cs typeface="Calibri" charset="0"/>
              </a:rPr>
              <a:t>coordination of technical </a:t>
            </a:r>
            <a:r>
              <a:rPr lang="en-GB" altLang="en-US" sz="2800" i="0" dirty="0" smtClean="0">
                <a:latin typeface="Calibri" charset="0"/>
                <a:ea typeface="Calibri" charset="0"/>
                <a:cs typeface="Calibri" charset="0"/>
              </a:rPr>
              <a:t>&amp; financial </a:t>
            </a:r>
            <a:r>
              <a:rPr lang="en-GB" altLang="en-US" sz="2800" i="0" dirty="0">
                <a:latin typeface="Calibri" charset="0"/>
                <a:ea typeface="Calibri" charset="0"/>
                <a:cs typeface="Calibri" charset="0"/>
              </a:rPr>
              <a:t>support </a:t>
            </a:r>
            <a:r>
              <a:rPr lang="en-GB" altLang="en-US" sz="2800" i="0" dirty="0" smtClean="0">
                <a:latin typeface="Calibri" charset="0"/>
                <a:ea typeface="Calibri" charset="0"/>
                <a:cs typeface="Calibri" charset="0"/>
              </a:rPr>
              <a:t>to reform </a:t>
            </a:r>
            <a:r>
              <a:rPr lang="en-GB" altLang="en-US" sz="2800" i="0" dirty="0">
                <a:latin typeface="Calibri" charset="0"/>
                <a:ea typeface="Calibri" charset="0"/>
                <a:cs typeface="Calibri" charset="0"/>
              </a:rPr>
              <a:t>programs </a:t>
            </a:r>
            <a:r>
              <a:rPr lang="en-GB" altLang="en-US" sz="2800" i="0" dirty="0" smtClean="0">
                <a:latin typeface="Calibri" charset="0"/>
                <a:ea typeface="Calibri" charset="0"/>
                <a:cs typeface="Calibri" charset="0"/>
              </a:rPr>
              <a:t>– should </a:t>
            </a:r>
            <a:r>
              <a:rPr lang="en-GB" altLang="en-US" sz="2800" i="0" dirty="0">
                <a:latin typeface="Calibri" charset="0"/>
                <a:ea typeface="Calibri" charset="0"/>
                <a:cs typeface="Calibri" charset="0"/>
              </a:rPr>
              <a:t>lead to reduction in number of assessments </a:t>
            </a:r>
            <a:r>
              <a:rPr lang="en-GB" altLang="en-US" sz="2800" i="0" dirty="0" smtClean="0">
                <a:latin typeface="Calibri" charset="0"/>
                <a:ea typeface="Calibri" charset="0"/>
                <a:cs typeface="Calibri" charset="0"/>
              </a:rPr>
              <a:t>&amp; lower </a:t>
            </a:r>
            <a:r>
              <a:rPr lang="en-GB" altLang="en-US" sz="2800" i="0" dirty="0">
                <a:latin typeface="Calibri" charset="0"/>
                <a:ea typeface="Calibri" charset="0"/>
                <a:cs typeface="Calibri" charset="0"/>
              </a:rPr>
              <a:t>transaction </a:t>
            </a:r>
            <a:r>
              <a:rPr lang="en-GB" altLang="en-US" sz="2800" i="0" dirty="0" smtClean="0">
                <a:latin typeface="Calibri" charset="0"/>
                <a:ea typeface="Calibri" charset="0"/>
                <a:cs typeface="Calibri" charset="0"/>
              </a:rPr>
              <a:t>costs</a:t>
            </a:r>
          </a:p>
          <a:p>
            <a:pPr>
              <a:spcBef>
                <a:spcPct val="0"/>
              </a:spcBef>
              <a:buClrTx/>
            </a:pPr>
            <a:r>
              <a:rPr lang="en-GB" altLang="en-US" sz="2800" i="0" dirty="0">
                <a:latin typeface="Calibri" charset="0"/>
                <a:ea typeface="Calibri" charset="0"/>
                <a:cs typeface="Calibri" charset="0"/>
              </a:rPr>
              <a:t>M&amp;E tool for reforms </a:t>
            </a:r>
            <a:r>
              <a:rPr lang="en-GB" altLang="en-US" sz="2800" i="0" dirty="0" smtClean="0">
                <a:latin typeface="Calibri" charset="0"/>
                <a:ea typeface="Calibri" charset="0"/>
                <a:cs typeface="Calibri" charset="0"/>
              </a:rPr>
              <a:t>– improvements </a:t>
            </a:r>
            <a:r>
              <a:rPr lang="en-GB" altLang="en-US" sz="2800" i="0" dirty="0">
                <a:latin typeface="Calibri" charset="0"/>
                <a:ea typeface="Calibri" charset="0"/>
                <a:cs typeface="Calibri" charset="0"/>
              </a:rPr>
              <a:t>in high level indicators over </a:t>
            </a:r>
            <a:r>
              <a:rPr lang="en-GB" altLang="en-US" sz="2800" i="0" dirty="0" smtClean="0">
                <a:latin typeface="Calibri" charset="0"/>
                <a:ea typeface="Calibri" charset="0"/>
                <a:cs typeface="Calibri" charset="0"/>
              </a:rPr>
              <a:t>medium-term</a:t>
            </a:r>
            <a:endParaRPr lang="en-GB" altLang="en-US" sz="2800" i="0" dirty="0">
              <a:latin typeface="Calibri" charset="0"/>
              <a:ea typeface="Calibri" charset="0"/>
              <a:cs typeface="Calibri" charset="0"/>
            </a:endParaRPr>
          </a:p>
          <a:p>
            <a:pPr>
              <a:spcBef>
                <a:spcPct val="0"/>
              </a:spcBef>
              <a:buClrTx/>
            </a:pPr>
            <a:endParaRPr lang="en-GB" altLang="en-US" sz="2800" i="0" dirty="0" smtClean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373B88-6774-B645-950A-66DAA7EACBD6}" type="slidenum">
              <a:rPr lang="en-GB" altLang="en-US" smtClean="0"/>
              <a:pPr>
                <a:defRPr/>
              </a:pPr>
              <a:t>6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825394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re 5"/>
          <p:cNvSpPr>
            <a:spLocks noGrp="1"/>
          </p:cNvSpPr>
          <p:nvPr>
            <p:ph type="title"/>
          </p:nvPr>
        </p:nvSpPr>
        <p:spPr>
          <a:xfrm>
            <a:off x="0" y="1196753"/>
            <a:ext cx="9906000" cy="432047"/>
          </a:xfrm>
        </p:spPr>
        <p:txBody>
          <a:bodyPr/>
          <a:lstStyle/>
          <a:p>
            <a:pPr marL="0" indent="0" algn="ctr" eaLnBrk="1" hangingPunct="1"/>
            <a:r>
              <a:rPr lang="en-US" altLang="en-US" sz="3200" dirty="0">
                <a:solidFill>
                  <a:srgbClr val="C00000"/>
                </a:solidFill>
              </a:rPr>
              <a:t>Once </a:t>
            </a:r>
            <a:r>
              <a:rPr lang="en-US" altLang="en-US" sz="3200" dirty="0" smtClean="0">
                <a:solidFill>
                  <a:srgbClr val="C00000"/>
                </a:solidFill>
              </a:rPr>
              <a:t>Assessment </a:t>
            </a:r>
            <a:r>
              <a:rPr lang="en-US" altLang="en-US" sz="3200" dirty="0">
                <a:solidFill>
                  <a:srgbClr val="C00000"/>
                </a:solidFill>
              </a:rPr>
              <a:t>is complete</a:t>
            </a:r>
            <a:endParaRPr lang="fr-FR" altLang="en-US" sz="3200" dirty="0">
              <a:solidFill>
                <a:srgbClr val="C00000"/>
              </a:solidFill>
            </a:endParaRPr>
          </a:p>
        </p:txBody>
      </p:sp>
      <p:sp>
        <p:nvSpPr>
          <p:cNvPr id="1945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28464" y="1628800"/>
            <a:ext cx="9777536" cy="5076800"/>
          </a:xfrm>
        </p:spPr>
        <p:txBody>
          <a:bodyPr/>
          <a:lstStyle/>
          <a:p>
            <a:pPr>
              <a:lnSpc>
                <a:spcPts val="3200"/>
              </a:lnSpc>
              <a:spcBef>
                <a:spcPts val="300"/>
              </a:spcBef>
              <a:buClr>
                <a:srgbClr val="0F5494"/>
              </a:buClr>
            </a:pPr>
            <a:r>
              <a:rPr lang="en-US" altLang="en-US" sz="2800" i="0" dirty="0" smtClean="0">
                <a:latin typeface="Calibri" charset="0"/>
                <a:ea typeface="Calibri" charset="0"/>
                <a:cs typeface="Calibri" charset="0"/>
              </a:rPr>
              <a:t>Allow </a:t>
            </a:r>
            <a:r>
              <a:rPr lang="en-US" altLang="en-US" sz="2800" i="0" dirty="0" err="1" smtClean="0">
                <a:latin typeface="Calibri" charset="0"/>
                <a:ea typeface="Calibri" charset="0"/>
                <a:cs typeface="Calibri" charset="0"/>
              </a:rPr>
              <a:t>Govt</a:t>
            </a:r>
            <a:r>
              <a:rPr lang="en-US" altLang="en-US" sz="2800" i="0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altLang="en-US" sz="2800" i="0" dirty="0">
                <a:latin typeface="Calibri" charset="0"/>
                <a:ea typeface="Calibri" charset="0"/>
                <a:cs typeface="Calibri" charset="0"/>
              </a:rPr>
              <a:t>time to </a:t>
            </a:r>
            <a:r>
              <a:rPr lang="en-US" altLang="en-US" sz="2800" b="1" i="0" dirty="0">
                <a:latin typeface="Calibri" charset="0"/>
                <a:ea typeface="Calibri" charset="0"/>
                <a:cs typeface="Calibri" charset="0"/>
              </a:rPr>
              <a:t>circulate </a:t>
            </a:r>
            <a:r>
              <a:rPr lang="en-US" altLang="en-US" sz="2800" i="0" dirty="0" smtClean="0">
                <a:latin typeface="Calibri" charset="0"/>
                <a:ea typeface="Calibri" charset="0"/>
                <a:cs typeface="Calibri" charset="0"/>
              </a:rPr>
              <a:t>report &amp; build </a:t>
            </a:r>
            <a:r>
              <a:rPr lang="en-US" altLang="en-US" sz="2800" i="0" dirty="0">
                <a:latin typeface="Calibri" charset="0"/>
                <a:ea typeface="Calibri" charset="0"/>
                <a:cs typeface="Calibri" charset="0"/>
              </a:rPr>
              <a:t>consensus </a:t>
            </a:r>
            <a:r>
              <a:rPr lang="en-US" altLang="en-US" sz="2800" i="0" dirty="0" smtClean="0">
                <a:latin typeface="Calibri" charset="0"/>
                <a:ea typeface="Calibri" charset="0"/>
                <a:cs typeface="Calibri" charset="0"/>
              </a:rPr>
              <a:t>in both MOF &amp; line ministries (but agree schedule!)</a:t>
            </a:r>
            <a:endParaRPr lang="en-US" altLang="en-US" sz="2800" i="0" dirty="0">
              <a:latin typeface="Calibri" charset="0"/>
              <a:ea typeface="Calibri" charset="0"/>
              <a:cs typeface="Calibri" charset="0"/>
            </a:endParaRPr>
          </a:p>
          <a:p>
            <a:pPr>
              <a:lnSpc>
                <a:spcPts val="3200"/>
              </a:lnSpc>
              <a:buClrTx/>
              <a:buSzPct val="100000"/>
              <a:buFont typeface="Arial" pitchFamily="34" charset="0"/>
              <a:buChar char="•"/>
            </a:pPr>
            <a:r>
              <a:rPr lang="en-US" sz="2800" i="0" dirty="0" smtClean="0">
                <a:latin typeface="Calibri" pitchFamily="34" charset="0"/>
              </a:rPr>
              <a:t>Use </a:t>
            </a:r>
            <a:r>
              <a:rPr lang="en-US" sz="2800" i="0" dirty="0">
                <a:latin typeface="Calibri" pitchFamily="34" charset="0"/>
              </a:rPr>
              <a:t>strengths &amp; weaknesses to identify further in-depth work needed on underlying reasons for poor performance</a:t>
            </a:r>
          </a:p>
          <a:p>
            <a:pPr>
              <a:lnSpc>
                <a:spcPts val="3200"/>
              </a:lnSpc>
              <a:buClrTx/>
              <a:buSzPct val="100000"/>
              <a:buFont typeface="Arial" pitchFamily="34" charset="0"/>
              <a:buChar char="•"/>
            </a:pPr>
            <a:r>
              <a:rPr lang="en-US" sz="2800" i="0" dirty="0">
                <a:latin typeface="Calibri" pitchFamily="34" charset="0"/>
              </a:rPr>
              <a:t>Do not use PI ratings simplistically: low score is </a:t>
            </a:r>
            <a:r>
              <a:rPr lang="en-US" sz="2800" b="1" i="0" dirty="0">
                <a:solidFill>
                  <a:srgbClr val="FF0000"/>
                </a:solidFill>
                <a:latin typeface="Calibri" pitchFamily="34" charset="0"/>
              </a:rPr>
              <a:t>not</a:t>
            </a:r>
            <a:r>
              <a:rPr lang="en-US" sz="2800" i="0" dirty="0">
                <a:latin typeface="Calibri" pitchFamily="34" charset="0"/>
              </a:rPr>
              <a:t> sufficient justification for reform</a:t>
            </a:r>
          </a:p>
          <a:p>
            <a:pPr>
              <a:lnSpc>
                <a:spcPts val="3200"/>
              </a:lnSpc>
              <a:buClrTx/>
              <a:buFont typeface="Arial" pitchFamily="34" charset="0"/>
              <a:buChar char="•"/>
            </a:pPr>
            <a:r>
              <a:rPr lang="en-US" sz="2800" i="0" dirty="0" smtClean="0">
                <a:latin typeface="Calibri" pitchFamily="34" charset="0"/>
              </a:rPr>
              <a:t>Ownership </a:t>
            </a:r>
            <a:r>
              <a:rPr lang="en-US" sz="2800" i="0" dirty="0">
                <a:latin typeface="Calibri" pitchFamily="34" charset="0"/>
              </a:rPr>
              <a:t>means government decision on </a:t>
            </a:r>
            <a:r>
              <a:rPr lang="en-US" sz="2800" i="0" dirty="0" smtClean="0">
                <a:latin typeface="Calibri" pitchFamily="34" charset="0"/>
              </a:rPr>
              <a:t>priorities – range of factors: </a:t>
            </a:r>
            <a:r>
              <a:rPr lang="en-US" sz="2800" i="0" dirty="0">
                <a:latin typeface="Calibri" pitchFamily="34" charset="0"/>
              </a:rPr>
              <a:t>political economy, culture, constitution/legal, resources, capacity at </a:t>
            </a:r>
            <a:r>
              <a:rPr lang="en-US" sz="2800" i="0" dirty="0" smtClean="0">
                <a:latin typeface="Calibri" pitchFamily="34" charset="0"/>
              </a:rPr>
              <a:t>entry</a:t>
            </a:r>
          </a:p>
          <a:p>
            <a:pPr>
              <a:lnSpc>
                <a:spcPts val="3200"/>
              </a:lnSpc>
              <a:buClrTx/>
              <a:buFont typeface="Arial" pitchFamily="34" charset="0"/>
              <a:buChar char="•"/>
            </a:pPr>
            <a:r>
              <a:rPr lang="en-US" sz="2800" i="0" dirty="0" smtClean="0">
                <a:latin typeface="Calibri" pitchFamily="34" charset="0"/>
              </a:rPr>
              <a:t>Develop ‘Action Plan’ (with focus on </a:t>
            </a:r>
            <a:r>
              <a:rPr lang="en-US" sz="2800" i="0" dirty="0" smtClean="0">
                <a:solidFill>
                  <a:srgbClr val="FF0000"/>
                </a:solidFill>
                <a:latin typeface="Calibri" pitchFamily="34" charset="0"/>
              </a:rPr>
              <a:t>causes </a:t>
            </a:r>
            <a:r>
              <a:rPr lang="en-US" sz="2800" i="0" dirty="0" smtClean="0">
                <a:latin typeface="Calibri" pitchFamily="34" charset="0"/>
              </a:rPr>
              <a:t>of weaknesses) but additional output – </a:t>
            </a:r>
            <a:r>
              <a:rPr lang="en-US" sz="2800" i="0" dirty="0" smtClean="0">
                <a:solidFill>
                  <a:srgbClr val="FF0000"/>
                </a:solidFill>
                <a:latin typeface="Calibri" pitchFamily="34" charset="0"/>
              </a:rPr>
              <a:t>separate product </a:t>
            </a:r>
            <a:r>
              <a:rPr lang="en-US" sz="2800" i="0" dirty="0" smtClean="0">
                <a:latin typeface="Calibri" pitchFamily="34" charset="0"/>
              </a:rPr>
              <a:t>(although sometimes included in </a:t>
            </a:r>
            <a:r>
              <a:rPr lang="en-US" sz="2800" i="0" dirty="0" err="1" smtClean="0">
                <a:latin typeface="Calibri" pitchFamily="34" charset="0"/>
              </a:rPr>
              <a:t>ToR</a:t>
            </a:r>
            <a:r>
              <a:rPr lang="en-US" sz="2800" i="0" dirty="0" smtClean="0">
                <a:latin typeface="Calibri" pitchFamily="34" charset="0"/>
              </a:rPr>
              <a:t>!)</a:t>
            </a:r>
            <a:endParaRPr lang="en-US" sz="2800" i="0" dirty="0">
              <a:latin typeface="Calibri" pitchFamily="34" charset="0"/>
            </a:endParaRPr>
          </a:p>
          <a:p>
            <a:pPr>
              <a:lnSpc>
                <a:spcPts val="3200"/>
              </a:lnSpc>
              <a:buClrTx/>
              <a:buFont typeface="Arial" pitchFamily="34" charset="0"/>
              <a:buChar char="•"/>
            </a:pPr>
            <a:endParaRPr lang="en-US" sz="2800" i="0" dirty="0" smtClean="0">
              <a:latin typeface="Calibri" pitchFamily="34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/>
              <a:t>‘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373B88-6774-B645-950A-66DAA7EACBD6}" type="slidenum">
              <a:rPr lang="en-GB" altLang="en-US" smtClean="0"/>
              <a:pPr>
                <a:defRPr/>
              </a:pPr>
              <a:t>7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19886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0728"/>
            <a:ext cx="8229600" cy="936104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>
                <a:solidFill>
                  <a:srgbClr val="C00000"/>
                </a:solidFill>
              </a:rPr>
              <a:t>Country case - Norway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4488" y="1916832"/>
            <a:ext cx="9001000" cy="4752528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buSzPct val="100000"/>
              <a:buNone/>
            </a:pPr>
            <a:r>
              <a:rPr lang="en-US" sz="11200" i="0" dirty="0">
                <a:latin typeface="Calibri" pitchFamily="34" charset="0"/>
              </a:rPr>
              <a:t>Findings of </a:t>
            </a:r>
            <a:r>
              <a:rPr lang="en-US" sz="11200" i="0" dirty="0" err="1">
                <a:latin typeface="Calibri" pitchFamily="34" charset="0"/>
              </a:rPr>
              <a:t>Norad</a:t>
            </a:r>
            <a:r>
              <a:rPr lang="en-US" sz="11200" i="0" dirty="0">
                <a:latin typeface="Calibri" pitchFamily="34" charset="0"/>
              </a:rPr>
              <a:t>-managed </a:t>
            </a:r>
            <a:r>
              <a:rPr lang="en-US" sz="11200" i="0" dirty="0" smtClean="0">
                <a:latin typeface="Calibri" pitchFamily="34" charset="0"/>
              </a:rPr>
              <a:t>self-assessment: </a:t>
            </a:r>
            <a:r>
              <a:rPr lang="en-US" sz="11200" i="0" dirty="0">
                <a:latin typeface="Calibri" pitchFamily="34" charset="0"/>
              </a:rPr>
              <a:t>low scores </a:t>
            </a:r>
            <a:r>
              <a:rPr lang="en-US" sz="11200" i="0" dirty="0" smtClean="0">
                <a:latin typeface="Calibri" pitchFamily="34" charset="0"/>
              </a:rPr>
              <a:t>in 7 areas. </a:t>
            </a:r>
            <a:r>
              <a:rPr lang="en-US" sz="11200" i="0" dirty="0" err="1" smtClean="0">
                <a:latin typeface="Calibri" pitchFamily="34" charset="0"/>
              </a:rPr>
              <a:t>MoF</a:t>
            </a:r>
            <a:r>
              <a:rPr lang="en-US" sz="11200" i="0" dirty="0" smtClean="0">
                <a:latin typeface="Calibri" pitchFamily="34" charset="0"/>
              </a:rPr>
              <a:t> </a:t>
            </a:r>
            <a:r>
              <a:rPr lang="en-US" sz="11200" i="0" dirty="0">
                <a:latin typeface="Calibri" pitchFamily="34" charset="0"/>
              </a:rPr>
              <a:t>reaction:</a:t>
            </a:r>
          </a:p>
          <a:p>
            <a:pPr marL="381600" lvl="1">
              <a:lnSpc>
                <a:spcPct val="120000"/>
              </a:lnSpc>
              <a:buClrTx/>
              <a:buSzPct val="100000"/>
              <a:buFont typeface="Arial" charset="0"/>
              <a:buChar char="•"/>
            </a:pPr>
            <a:r>
              <a:rPr lang="en-US" sz="11200" b="0" dirty="0" smtClean="0">
                <a:latin typeface="Calibri" pitchFamily="34" charset="0"/>
              </a:rPr>
              <a:t>3 </a:t>
            </a:r>
            <a:r>
              <a:rPr lang="en-US" sz="11200" b="0" dirty="0">
                <a:latin typeface="Calibri" pitchFamily="34" charset="0"/>
              </a:rPr>
              <a:t>areas of low scoring not considered priority at present (Multi-year program/sector budgeting, limited extent of internal audit, no consolidated overview of risks from AGAs &amp; public corporations) </a:t>
            </a:r>
          </a:p>
          <a:p>
            <a:pPr marL="381600" lvl="1">
              <a:lnSpc>
                <a:spcPct val="120000"/>
              </a:lnSpc>
              <a:buClrTx/>
              <a:buSzPct val="100000"/>
              <a:buFont typeface="Arial" charset="0"/>
              <a:buChar char="•"/>
            </a:pPr>
            <a:r>
              <a:rPr lang="en-US" sz="11200" b="0" dirty="0">
                <a:latin typeface="Calibri" pitchFamily="34" charset="0"/>
              </a:rPr>
              <a:t>2 indicators scored low but </a:t>
            </a:r>
            <a:r>
              <a:rPr lang="en-US" sz="11200" b="0" dirty="0" smtClean="0">
                <a:latin typeface="Calibri" pitchFamily="34" charset="0"/>
              </a:rPr>
              <a:t>municipal </a:t>
            </a:r>
            <a:r>
              <a:rPr lang="en-US" sz="11200" b="0" dirty="0">
                <a:latin typeface="Calibri" pitchFamily="34" charset="0"/>
              </a:rPr>
              <a:t>responsibilities; CG will not get </a:t>
            </a:r>
            <a:r>
              <a:rPr lang="en-US" sz="11200" b="0" dirty="0" smtClean="0">
                <a:latin typeface="Calibri" pitchFamily="34" charset="0"/>
              </a:rPr>
              <a:t>involved</a:t>
            </a:r>
          </a:p>
          <a:p>
            <a:pPr marL="381600" lvl="1">
              <a:lnSpc>
                <a:spcPct val="120000"/>
              </a:lnSpc>
              <a:buClrTx/>
              <a:buSzPct val="100000"/>
              <a:buFont typeface="Arial" charset="0"/>
              <a:buChar char="•"/>
            </a:pPr>
            <a:r>
              <a:rPr lang="en-US" sz="11200" b="0" dirty="0">
                <a:latin typeface="Calibri" pitchFamily="34" charset="0"/>
              </a:rPr>
              <a:t>Weaknesses in procurement practices &amp; follow-up to external audit findings need to be addressed </a:t>
            </a:r>
          </a:p>
          <a:p>
            <a:pPr marL="381600" lvl="1">
              <a:lnSpc>
                <a:spcPct val="120000"/>
              </a:lnSpc>
              <a:buClrTx/>
              <a:buSzPct val="100000"/>
              <a:buFont typeface="Arial" charset="0"/>
              <a:buChar char="•"/>
            </a:pPr>
            <a:endParaRPr lang="en-US" sz="11200" b="0" dirty="0">
              <a:latin typeface="Calibri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373B88-6774-B645-950A-66DAA7EACBD6}" type="slidenum">
              <a:rPr lang="en-GB" altLang="en-US" smtClean="0"/>
              <a:pPr>
                <a:defRPr/>
              </a:pPr>
              <a:t>8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75440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6288" y="1265510"/>
            <a:ext cx="8291512" cy="219274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9313" y="1556792"/>
            <a:ext cx="8062912" cy="4824536"/>
          </a:xfrm>
        </p:spPr>
        <p:txBody>
          <a:bodyPr/>
          <a:lstStyle/>
          <a:p>
            <a:r>
              <a:rPr lang="en-US" sz="3200" b="1" i="0" dirty="0" smtClean="0">
                <a:solidFill>
                  <a:srgbClr val="FF0000"/>
                </a:solidFill>
              </a:rPr>
              <a:t>Content</a:t>
            </a:r>
            <a:endParaRPr lang="en-US" sz="3200" b="1" i="0" dirty="0">
              <a:solidFill>
                <a:srgbClr val="FF0000"/>
              </a:solidFill>
            </a:endParaRPr>
          </a:p>
          <a:p>
            <a:endParaRPr lang="en-US" dirty="0" smtClean="0"/>
          </a:p>
          <a:p>
            <a:r>
              <a:rPr lang="en-US" sz="2800" dirty="0" smtClean="0">
                <a:solidFill>
                  <a:srgbClr val="C0C0C0"/>
                </a:solidFill>
              </a:rPr>
              <a:t>Context</a:t>
            </a:r>
          </a:p>
          <a:p>
            <a:endParaRPr lang="en-US" sz="2800" dirty="0" smtClean="0">
              <a:solidFill>
                <a:srgbClr val="C00000"/>
              </a:solidFill>
            </a:endParaRPr>
          </a:p>
          <a:p>
            <a:r>
              <a:rPr lang="en-US" sz="2800" dirty="0" smtClean="0">
                <a:solidFill>
                  <a:srgbClr val="C00000"/>
                </a:solidFill>
              </a:rPr>
              <a:t>Reform Sequencing</a:t>
            </a:r>
          </a:p>
          <a:p>
            <a:endParaRPr lang="en-US" sz="2800" dirty="0">
              <a:solidFill>
                <a:srgbClr val="C0C0C0"/>
              </a:solidFill>
            </a:endParaRPr>
          </a:p>
          <a:p>
            <a:r>
              <a:rPr lang="en-US" sz="2800" dirty="0" smtClean="0">
                <a:solidFill>
                  <a:srgbClr val="C0C0C0"/>
                </a:solidFill>
              </a:rPr>
              <a:t>Monitoring</a:t>
            </a:r>
            <a:endParaRPr lang="en-US" sz="2800" dirty="0">
              <a:solidFill>
                <a:srgbClr val="C0C0C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373B88-6774-B645-950A-66DAA7EACBD6}" type="slidenum">
              <a:rPr lang="en-GB" altLang="en-US" smtClean="0"/>
              <a:pPr>
                <a:defRPr/>
              </a:pPr>
              <a:t>9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22147012"/>
      </p:ext>
    </p:extLst>
  </p:cSld>
  <p:clrMapOvr>
    <a:masterClrMapping/>
  </p:clrMapOvr>
</p:sld>
</file>

<file path=ppt/theme/theme1.xml><?xml version="1.0" encoding="utf-8"?>
<a:theme xmlns:a="http://schemas.openxmlformats.org/drawingml/2006/main" name="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7998</TotalTime>
  <Words>1290</Words>
  <Application>Microsoft Macintosh PowerPoint</Application>
  <PresentationFormat>A4 Paper (210x297 mm)</PresentationFormat>
  <Paragraphs>179</Paragraphs>
  <Slides>22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Calibri</vt:lpstr>
      <vt:lpstr>Times New Roman</vt:lpstr>
      <vt:lpstr>Verdana</vt:lpstr>
      <vt:lpstr>Verdana Bold Italic</vt:lpstr>
      <vt:lpstr>Arial</vt:lpstr>
      <vt:lpstr>Slide_Master</vt:lpstr>
      <vt:lpstr>PEFA FRAMEWORK FOR ASSESSING PUBLIC FINANCIAL MANAGEMENT </vt:lpstr>
      <vt:lpstr>PowerPoint Presentation</vt:lpstr>
      <vt:lpstr>PowerPoint Presentation</vt:lpstr>
      <vt:lpstr>PFM Links to Development Goals</vt:lpstr>
      <vt:lpstr>Coverage of PEFA in reform cycle</vt:lpstr>
      <vt:lpstr>Using PEFA Assessment for reform</vt:lpstr>
      <vt:lpstr>Once Assessment is complete</vt:lpstr>
      <vt:lpstr>Country case - Norway</vt:lpstr>
      <vt:lpstr>PowerPoint Presentation</vt:lpstr>
      <vt:lpstr> The PFM Reform Strategy</vt:lpstr>
      <vt:lpstr>Where to start? Sequencing Reforms</vt:lpstr>
      <vt:lpstr>Sequencing – guided by PFM priorities</vt:lpstr>
      <vt:lpstr> Country-Specific Sequencing Decisions</vt:lpstr>
      <vt:lpstr>SN Assessments &amp; reform discussions</vt:lpstr>
      <vt:lpstr>Use of PFM-PR for reform planning – Pakistan Provinces</vt:lpstr>
      <vt:lpstr>PowerPoint Presentation</vt:lpstr>
      <vt:lpstr>Use of results: Performance Monitoring</vt:lpstr>
      <vt:lpstr>Monitoring Progress Over Time</vt:lpstr>
      <vt:lpstr>Relevance of PEFA in BS assessment</vt:lpstr>
      <vt:lpstr>Relevance of PEFA in BS assessment</vt:lpstr>
      <vt:lpstr>In Summary….</vt:lpstr>
      <vt:lpstr>Thank you for your attention:  Questions?  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PUBLIC EXPENDITURE AND FINANCIAL ACCOUNTABILITY (PEFA)-PERFORMANCE MEASUREMENT FRAMEWORK </dc:title>
  <dc:creator>Philip Sinnett</dc:creator>
  <cp:keywords>PEFA Workshop -Brussels</cp:keywords>
  <cp:lastModifiedBy>Philip Sinnett</cp:lastModifiedBy>
  <cp:revision>46</cp:revision>
  <cp:lastPrinted>2016-01-21T07:00:14Z</cp:lastPrinted>
  <dcterms:created xsi:type="dcterms:W3CDTF">2015-12-07T07:38:39Z</dcterms:created>
  <dcterms:modified xsi:type="dcterms:W3CDTF">2016-03-05T22:44:28Z</dcterms:modified>
</cp:coreProperties>
</file>