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85" r:id="rId2"/>
    <p:sldId id="313" r:id="rId3"/>
    <p:sldId id="314" r:id="rId4"/>
    <p:sldId id="315" r:id="rId5"/>
    <p:sldId id="387" r:id="rId6"/>
    <p:sldId id="392" r:id="rId7"/>
    <p:sldId id="389" r:id="rId8"/>
    <p:sldId id="394" r:id="rId9"/>
    <p:sldId id="318" r:id="rId10"/>
    <p:sldId id="290" r:id="rId11"/>
    <p:sldId id="325" r:id="rId12"/>
    <p:sldId id="327" r:id="rId13"/>
    <p:sldId id="326" r:id="rId14"/>
    <p:sldId id="337" r:id="rId15"/>
    <p:sldId id="338" r:id="rId16"/>
    <p:sldId id="393" r:id="rId17"/>
    <p:sldId id="323" r:id="rId18"/>
    <p:sldId id="291" r:id="rId19"/>
    <p:sldId id="395" r:id="rId20"/>
    <p:sldId id="396" r:id="rId21"/>
    <p:sldId id="298" r:id="rId22"/>
    <p:sldId id="386" r:id="rId23"/>
  </p:sldIdLst>
  <p:sldSz cx="9906000" cy="6858000" type="A4"/>
  <p:notesSz cx="9926638" cy="67976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036" autoAdjust="0"/>
  </p:normalViewPr>
  <p:slideViewPr>
    <p:cSldViewPr>
      <p:cViewPr varScale="1">
        <p:scale>
          <a:sx n="89" d="100"/>
          <a:sy n="89" d="100"/>
        </p:scale>
        <p:origin x="1536" y="13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3" d="100"/>
        <a:sy n="11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B54A8B4-93C3-AE4A-B911-C10B5BBDBC1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1830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2613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9CB88B-6602-3A4F-9313-61A90EB935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82198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9CB88B-6602-3A4F-9313-61A90EB9351F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6331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3A9391C-3629-9742-AF55-9A06039F1094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2613" y="511175"/>
            <a:ext cx="3681412" cy="254793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51872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F850F51-8DE4-6645-A187-3B749A4277E8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2613" y="511175"/>
            <a:ext cx="3681412" cy="2547938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130570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9CB88B-6602-3A4F-9313-61A90EB9351F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6506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4A5B4B4-EE4F-3848-A091-457D79E39FBC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2613" y="511175"/>
            <a:ext cx="3681412" cy="254793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716151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A48811D-D980-3C46-A4C2-59CF40587764}" type="slidenum">
              <a:rPr lang="en-GB" altLang="en-US"/>
              <a:pPr>
                <a:spcBef>
                  <a:spcPct val="0"/>
                </a:spcBef>
              </a:pPr>
              <a:t>18</a:t>
            </a:fld>
            <a:endParaRPr lang="en-GB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2613" y="511175"/>
            <a:ext cx="3681412" cy="25479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55516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B4E95A8-5D14-7744-B1F0-00438A2CFC88}" type="slidenum">
              <a:rPr lang="en-GB" altLang="en-US"/>
              <a:pPr>
                <a:spcBef>
                  <a:spcPct val="0"/>
                </a:spcBef>
              </a:pPr>
              <a:t>21</a:t>
            </a:fld>
            <a:endParaRPr lang="en-GB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22613" y="511175"/>
            <a:ext cx="3681412" cy="2547938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9606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945688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838" y="258763"/>
            <a:ext cx="1555750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622800" y="6659563"/>
            <a:ext cx="6619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328716" y="2565401"/>
            <a:ext cx="5460338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62120" y="3716339"/>
            <a:ext cx="9243880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B96A291-DB33-A040-BD0C-B7AAB68AEA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553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C32EF-9CB4-CB45-839C-5CD6992B75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478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373" y="1339850"/>
            <a:ext cx="2244328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229" y="1339850"/>
            <a:ext cx="6573044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95E1B-AF18-EB4E-AD77-4FEE99FCBE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523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73B88-6774-B645-950A-66DAA7EACBD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455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C788E-744F-1B48-9720-C7DABD2F34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177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2492376"/>
            <a:ext cx="437515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2492376"/>
            <a:ext cx="437515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E96DF-3820-E541-8F34-2FD4D1A14E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45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2D9D1-810A-E843-8C35-AE6A55AFAB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374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8F5DE-9B07-314C-9225-DE5842A202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381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C225F-FFE3-664E-9685-B5FA5F4F38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0379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26A62-84CA-9D47-9404-DB4466657E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48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6B5A6-799A-7048-A167-0923748A2DF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492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1339850"/>
            <a:ext cx="8915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2492375"/>
            <a:ext cx="89154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3F523FF-5CBA-BA4A-B634-E5BE12F6A5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906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8038" y="6659563"/>
            <a:ext cx="6619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838" y="258763"/>
            <a:ext cx="155575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81000" y="1412875"/>
            <a:ext cx="9144000" cy="1943100"/>
          </a:xfrm>
        </p:spPr>
        <p:txBody>
          <a:bodyPr/>
          <a:lstStyle/>
          <a:p>
            <a:pPr indent="0" algn="ctr" eaLnBrk="1" hangingPunct="1"/>
            <a:r>
              <a:rPr lang="fr-BE" altLang="en-US" sz="3600" dirty="0" smtClean="0">
                <a:ea typeface="Arial" charset="0"/>
                <a:cs typeface="Arial" charset="0"/>
              </a:rPr>
              <a:t>PEFA </a:t>
            </a:r>
            <a:r>
              <a:rPr lang="fr-BE" sz="3600" dirty="0"/>
              <a:t>FRAMEWORK FOR ASSESSING PUBLIC FINANCIAL MANAGEMENT</a:t>
            </a:r>
            <a:r>
              <a:rPr lang="fr-BE" sz="3200" dirty="0"/>
              <a:t> </a:t>
            </a:r>
            <a:endParaRPr lang="en-GB" altLang="en-US" sz="3600" dirty="0">
              <a:ea typeface="Arial" charset="0"/>
              <a:cs typeface="Arial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60801"/>
            <a:ext cx="9144000" cy="1655763"/>
          </a:xfrm>
        </p:spPr>
        <p:txBody>
          <a:bodyPr/>
          <a:lstStyle/>
          <a:p>
            <a:pPr algn="ctr" eaLnBrk="1" hangingPunct="1"/>
            <a:endParaRPr lang="en-CA" altLang="en-US" sz="2800" dirty="0">
              <a:latin typeface="Arial" charset="0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>
                <a:latin typeface="+mj-lt"/>
                <a:ea typeface="Arial" charset="0"/>
                <a:cs typeface="Arial" charset="0"/>
              </a:rPr>
              <a:t>Module </a:t>
            </a:r>
            <a:r>
              <a:rPr lang="en-CA" altLang="en-US" sz="2800" dirty="0">
                <a:latin typeface="+mj-lt"/>
                <a:ea typeface="Arial" charset="0"/>
                <a:cs typeface="Arial" charset="0"/>
              </a:rPr>
              <a:t>8</a:t>
            </a:r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: </a:t>
            </a:r>
            <a:endParaRPr lang="en-CA" altLang="en-US" sz="2800" dirty="0">
              <a:latin typeface="+mj-lt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Use of PEFA Assessments for </a:t>
            </a: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Reform formulation &amp; monitoring </a:t>
            </a:r>
            <a:endParaRPr lang="en-CA" altLang="en-US" sz="2800" dirty="0">
              <a:latin typeface="+mj-lt"/>
              <a:ea typeface="Arial" charset="0"/>
              <a:cs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6A291-DB33-A040-BD0C-B7AAB68AEAB5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62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5"/>
          <p:cNvSpPr>
            <a:spLocks noGrp="1"/>
          </p:cNvSpPr>
          <p:nvPr>
            <p:ph type="title"/>
          </p:nvPr>
        </p:nvSpPr>
        <p:spPr>
          <a:xfrm>
            <a:off x="0" y="765175"/>
            <a:ext cx="9906000" cy="993775"/>
          </a:xfrm>
        </p:spPr>
        <p:txBody>
          <a:bodyPr/>
          <a:lstStyle/>
          <a:p>
            <a:pPr marL="0" indent="0" algn="ctr" eaLnBrk="1" hangingPunct="1"/>
            <a:r>
              <a:rPr lang="en-US" altLang="en-US" sz="3200" dirty="0">
                <a:solidFill>
                  <a:srgbClr val="C00000"/>
                </a:solidFill>
              </a:rPr>
              <a:t/>
            </a:r>
            <a:br>
              <a:rPr lang="en-US" altLang="en-US" sz="3200" dirty="0">
                <a:solidFill>
                  <a:srgbClr val="C00000"/>
                </a:solidFill>
              </a:rPr>
            </a:br>
            <a:r>
              <a:rPr lang="en-US" altLang="en-US" sz="3200" dirty="0">
                <a:solidFill>
                  <a:srgbClr val="C00000"/>
                </a:solidFill>
                <a:ea typeface="Arial" charset="0"/>
                <a:cs typeface="Arial" charset="0"/>
              </a:rPr>
              <a:t>The PFM Reform Strategy</a:t>
            </a:r>
            <a:endParaRPr lang="fr-FR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0472" y="1844674"/>
            <a:ext cx="9434066" cy="4320629"/>
          </a:xfrm>
        </p:spPr>
        <p:txBody>
          <a:bodyPr/>
          <a:lstStyle/>
          <a:p>
            <a:pPr marL="274950" lvl="1">
              <a:spcBef>
                <a:spcPts val="0"/>
              </a:spcBef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Reform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Strategy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will emerge from policy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dialogue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&amp; once agreed,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should be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formalized &amp; authorised at highest level (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e.g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Cabinet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)</a:t>
            </a:r>
            <a:endParaRPr lang="en-GB" altLang="en-US" sz="2800" b="0" dirty="0">
              <a:latin typeface="Calibri" charset="0"/>
              <a:ea typeface="Calibri" charset="0"/>
              <a:cs typeface="Calibri" charset="0"/>
            </a:endParaRPr>
          </a:p>
          <a:p>
            <a:pPr marL="274950" lvl="1">
              <a:spcBef>
                <a:spcPts val="0"/>
              </a:spcBef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R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equirement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for carefully managed sequencing implies that PFM reform is best served by a programmatic approach – supported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by </a:t>
            </a:r>
            <a:r>
              <a:rPr lang="en-GB" altLang="en-US" sz="28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harmonised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 development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partners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;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single, </a:t>
            </a:r>
            <a:r>
              <a:rPr lang="en-GB" altLang="en-US" sz="28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coordinated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 funding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vehicle; </a:t>
            </a:r>
            <a:r>
              <a:rPr lang="en-GB" altLang="en-US" sz="28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common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M&amp;E framework</a:t>
            </a:r>
            <a:endParaRPr lang="en-GB" altLang="en-US" sz="2800" b="0" dirty="0">
              <a:latin typeface="Calibri" charset="0"/>
              <a:ea typeface="Calibri" charset="0"/>
              <a:cs typeface="Calibri" charset="0"/>
            </a:endParaRPr>
          </a:p>
          <a:p>
            <a:pPr marL="274950" lvl="1">
              <a:spcBef>
                <a:spcPts val="0"/>
              </a:spcBef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PFM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Reform is not served by a fragmented, individual project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approach</a:t>
            </a:r>
          </a:p>
          <a:p>
            <a:pPr marL="274950" lvl="1">
              <a:spcBef>
                <a:spcPts val="0"/>
              </a:spcBef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Requires realism: reforms take time!</a:t>
            </a:r>
            <a:endParaRPr lang="en-GB" altLang="en-US" sz="2800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5510"/>
            <a:ext cx="9906000" cy="579314"/>
          </a:xfrm>
        </p:spPr>
        <p:txBody>
          <a:bodyPr>
            <a:norm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Where to start? Sequencing Reforms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64" y="1844824"/>
            <a:ext cx="9777536" cy="4608512"/>
          </a:xfrm>
        </p:spPr>
        <p:txBody>
          <a:bodyPr>
            <a:noAutofit/>
          </a:bodyPr>
          <a:lstStyle/>
          <a:p>
            <a:pPr lvl="0"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F</a:t>
            </a:r>
            <a:r>
              <a:rPr lang="en-US" sz="2800" b="0" i="0" dirty="0" smtClean="0">
                <a:latin typeface="Calibri" pitchFamily="34" charset="0"/>
              </a:rPr>
              <a:t>irst priority is to achieve minimum operational level for core functions</a:t>
            </a:r>
            <a:r>
              <a:rPr lang="en-US" sz="2800" i="0" dirty="0" smtClean="0">
                <a:latin typeface="Calibri" pitchFamily="34" charset="0"/>
              </a:rPr>
              <a:t>: m</a:t>
            </a:r>
            <a:r>
              <a:rPr lang="en-US" sz="2800" b="0" i="0" dirty="0" smtClean="0">
                <a:latin typeface="Calibri" pitchFamily="34" charset="0"/>
              </a:rPr>
              <a:t>any LICs fail to do this on a wide range of PEFA indicators</a:t>
            </a:r>
          </a:p>
          <a:p>
            <a:pPr lvl="0"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Before advancing to reforms aimed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beyond</a:t>
            </a:r>
            <a:r>
              <a:rPr lang="en-US" sz="2800" b="0" i="0" dirty="0" smtClean="0">
                <a:latin typeface="Calibri" pitchFamily="34" charset="0"/>
              </a:rPr>
              <a:t> core functions, important to establish an adequate </a:t>
            </a:r>
            <a:r>
              <a:rPr lang="en-US" sz="2800" i="0" dirty="0" smtClean="0">
                <a:latin typeface="Calibri" pitchFamily="34" charset="0"/>
              </a:rPr>
              <a:t>basis</a:t>
            </a:r>
            <a:r>
              <a:rPr lang="en-US" sz="2800" b="0" i="0" dirty="0" smtClean="0">
                <a:latin typeface="Calibri" pitchFamily="34" charset="0"/>
              </a:rPr>
              <a:t> on which to anchor subsequent reforms</a:t>
            </a:r>
          </a:p>
          <a:p>
            <a:pPr lvl="0"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Further reforms should be sequenced along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three tracks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improving </a:t>
            </a:r>
            <a:r>
              <a:rPr lang="en-GB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compliance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;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move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from annual to </a:t>
            </a:r>
            <a:r>
              <a:rPr lang="en-GB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medium-term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 budget planning; and a staged move from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line-item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budgeting to program, and eventually </a:t>
            </a:r>
            <a:r>
              <a:rPr lang="en-GB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performance </a:t>
            </a:r>
            <a:r>
              <a:rPr lang="en-GB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budgeting </a:t>
            </a:r>
            <a:endParaRPr lang="en-US" sz="2800" b="0" i="0" dirty="0" smtClean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  <a:p>
            <a:endParaRPr lang="en-US" sz="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6297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24744"/>
            <a:ext cx="9144000" cy="64807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Sequencing – guided by PFM priorities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44824"/>
            <a:ext cx="9144000" cy="4536504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Sequencing decisions should focus on principal deliverables of any PFM system: 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same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 for all countries </a:t>
            </a:r>
          </a:p>
          <a:p>
            <a:pPr>
              <a:lnSpc>
                <a:spcPts val="30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H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ierarchy in prioritization should be recognized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– e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.g.  core level of </a:t>
            </a:r>
            <a:r>
              <a:rPr lang="en-US" sz="28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compliance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 with budgetary legislation, financial regulations &amp; procedures is required to attain planned fiscal deficit (important for macroeconomic stability) – in turn supports efficient &amp; effective service delivery</a:t>
            </a:r>
          </a:p>
          <a:p>
            <a:pPr>
              <a:lnSpc>
                <a:spcPts val="3000"/>
              </a:lnSpc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Attempting to leapfrog unlikely to be successful!</a:t>
            </a:r>
          </a:p>
          <a:p>
            <a:pPr>
              <a:lnSpc>
                <a:spcPts val="3000"/>
              </a:lnSpc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Focusing reforms on one top level </a:t>
            </a:r>
            <a:r>
              <a:rPr lang="en-US" sz="2800" b="0" i="0" dirty="0" err="1" smtClean="0">
                <a:latin typeface="Calibri" charset="0"/>
                <a:ea typeface="Calibri" charset="0"/>
                <a:cs typeface="Calibri" charset="0"/>
              </a:rPr>
              <a:t>PFM</a:t>
            </a:r>
            <a:r>
              <a:rPr lang="en-US" sz="2800" b="0" i="0" dirty="0" smtClean="0">
                <a:latin typeface="Calibri" charset="0"/>
                <a:ea typeface="Calibri" charset="0"/>
                <a:cs typeface="Calibri" charset="0"/>
              </a:rPr>
              <a:t> objective does not exclude significantly contributing to the others</a:t>
            </a:r>
          </a:p>
          <a:p>
            <a:endParaRPr lang="en-US" sz="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7115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9060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Country-Specific </a:t>
            </a:r>
            <a:r>
              <a:rPr lang="en-US" sz="3600" dirty="0">
                <a:solidFill>
                  <a:srgbClr val="C00000"/>
                </a:solidFill>
              </a:rPr>
              <a:t>Sequencing Decisions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72" y="1772816"/>
            <a:ext cx="9577064" cy="4680520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Sequencing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not simply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a </a:t>
            </a:r>
            <a:r>
              <a:rPr lang="en-US" sz="2800" b="1" dirty="0">
                <a:latin typeface="Calibri" charset="0"/>
                <a:ea typeface="Calibri" charset="0"/>
                <a:cs typeface="Calibri" charset="0"/>
              </a:rPr>
              <a:t>technical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issue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V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iability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any reform program should be determined by a systematic analysis of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risk &amp; opportunities 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External non-technical factors should be recognized as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critical, &amp; hence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accommodated in any viable reform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program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Choice of </a:t>
            </a:r>
            <a:r>
              <a:rPr lang="en-US" sz="2800" b="1" dirty="0" smtClean="0">
                <a:latin typeface="Calibri" charset="0"/>
                <a:ea typeface="Calibri" charset="0"/>
                <a:cs typeface="Calibri" charset="0"/>
              </a:rPr>
              <a:t>type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reform action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has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important impact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on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likelihood of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success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R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eform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program should be designed to ensure that level of </a:t>
            </a:r>
            <a:r>
              <a:rPr lang="en-US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risk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 implied by planned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actions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is compatible with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level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of environmental risk posed by external non-technical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factors 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800"/>
              </a:lnSpc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R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eform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managers should make efforts to enhance opportunities for reform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&amp;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mitigate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risks faced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8360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472" y="1124744"/>
            <a:ext cx="9721080" cy="720080"/>
          </a:xfrm>
        </p:spPr>
        <p:txBody>
          <a:bodyPr>
            <a:noAutofit/>
          </a:bodyPr>
          <a:lstStyle/>
          <a:p>
            <a:pPr algn="ctr"/>
            <a:r>
              <a:rPr lang="en-US" sz="3200" smtClean="0">
                <a:solidFill>
                  <a:srgbClr val="C00000"/>
                </a:solidFill>
              </a:rPr>
              <a:t>SN Assessments &amp; reform </a:t>
            </a:r>
            <a:r>
              <a:rPr lang="en-US" sz="3200" dirty="0" smtClean="0">
                <a:solidFill>
                  <a:srgbClr val="C00000"/>
                </a:solidFill>
              </a:rPr>
              <a:t>discussions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72" y="2132857"/>
            <a:ext cx="9145016" cy="3993307"/>
          </a:xfrm>
        </p:spPr>
        <p:txBody>
          <a:bodyPr>
            <a:normAutofit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Some indicators may score low, but SN government has no </a:t>
            </a:r>
            <a:r>
              <a:rPr lang="en-US" sz="2800" i="0" dirty="0">
                <a:solidFill>
                  <a:srgbClr val="FF0000"/>
                </a:solidFill>
                <a:latin typeface="Calibri" pitchFamily="34" charset="0"/>
              </a:rPr>
              <a:t>powers</a:t>
            </a:r>
            <a:r>
              <a:rPr lang="en-US" sz="2800" i="0" dirty="0">
                <a:latin typeface="Calibri" pitchFamily="34" charset="0"/>
              </a:rPr>
              <a:t> to change systems</a:t>
            </a:r>
          </a:p>
          <a:p>
            <a:pPr lvl="1">
              <a:buClrTx/>
              <a:buSzPct val="100000"/>
              <a:buFont typeface="Calibri" pitchFamily="34" charset="0"/>
              <a:buChar char="-"/>
            </a:pPr>
            <a:r>
              <a:rPr lang="en-US" sz="2800" b="0" dirty="0">
                <a:latin typeface="Calibri" pitchFamily="34" charset="0"/>
              </a:rPr>
              <a:t>Typically legislative/regulatory issues </a:t>
            </a:r>
            <a:r>
              <a:rPr lang="en-US" sz="2800" b="0" dirty="0" smtClean="0">
                <a:latin typeface="Calibri" pitchFamily="34" charset="0"/>
              </a:rPr>
              <a:t>e.g. </a:t>
            </a:r>
            <a:r>
              <a:rPr lang="en-US" sz="2800" b="0" dirty="0">
                <a:latin typeface="Calibri" pitchFamily="34" charset="0"/>
              </a:rPr>
              <a:t>classification systems &amp; accounting standards determined centrally for all of general government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Important to discuss with national authorities, but not part of reform action plan at local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29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64" y="1265510"/>
            <a:ext cx="9649072" cy="939354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Use of PFM-PR for reform planning – Pakistan Provinces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2276872"/>
            <a:ext cx="9001000" cy="4104456"/>
          </a:xfrm>
        </p:spPr>
        <p:txBody>
          <a:bodyPr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Separate </a:t>
            </a:r>
            <a:r>
              <a:rPr lang="en-US" sz="2800" i="0" dirty="0" smtClean="0">
                <a:latin typeface="Calibri" pitchFamily="34" charset="0"/>
              </a:rPr>
              <a:t>assessment reports prepared </a:t>
            </a:r>
            <a:r>
              <a:rPr lang="en-US" sz="2800" i="0" dirty="0">
                <a:latin typeface="Calibri" pitchFamily="34" charset="0"/>
              </a:rPr>
              <a:t>for each province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Reports identified </a:t>
            </a:r>
            <a:r>
              <a:rPr lang="en-US" sz="2800" i="0" dirty="0">
                <a:latin typeface="Calibri" pitchFamily="34" charset="0"/>
              </a:rPr>
              <a:t>main weaknesses in terms of ‘C’ &amp; ‘D’ indicator scores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S</a:t>
            </a:r>
            <a:r>
              <a:rPr lang="en-US" sz="2800" i="0" dirty="0" smtClean="0">
                <a:latin typeface="Calibri" pitchFamily="34" charset="0"/>
              </a:rPr>
              <a:t>ubsequent </a:t>
            </a:r>
            <a:r>
              <a:rPr lang="en-US" sz="2800" i="0" dirty="0">
                <a:latin typeface="Calibri" pitchFamily="34" charset="0"/>
              </a:rPr>
              <a:t>report </a:t>
            </a:r>
            <a:r>
              <a:rPr lang="en-US" sz="2800" i="0" dirty="0" smtClean="0">
                <a:latin typeface="Calibri" pitchFamily="34" charset="0"/>
              </a:rPr>
              <a:t>established </a:t>
            </a:r>
            <a:r>
              <a:rPr lang="en-US" sz="2800" i="0" dirty="0">
                <a:latin typeface="Calibri" pitchFamily="34" charset="0"/>
              </a:rPr>
              <a:t>causes for poor performance in weak areas only - in-depth analysis in these areas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Used for formulation or revision of reform action plan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82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8" y="1265510"/>
            <a:ext cx="8291512" cy="2192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313" y="1556792"/>
            <a:ext cx="8062912" cy="4824536"/>
          </a:xfrm>
        </p:spPr>
        <p:txBody>
          <a:bodyPr/>
          <a:lstStyle/>
          <a:p>
            <a:r>
              <a:rPr lang="en-US" sz="3200" b="1" i="0" dirty="0" smtClean="0">
                <a:solidFill>
                  <a:srgbClr val="FF0000"/>
                </a:solidFill>
              </a:rPr>
              <a:t>Content</a:t>
            </a:r>
            <a:endParaRPr lang="en-US" sz="3200" b="1" i="0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Context</a:t>
            </a:r>
          </a:p>
          <a:p>
            <a:endParaRPr lang="en-US" sz="28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Reform Sequencing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Monitoring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1315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1"/>
            <a:ext cx="9906000" cy="64899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Use of results: Performance Monitoring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80" y="2132857"/>
            <a:ext cx="9138220" cy="3888532"/>
          </a:xfrm>
        </p:spPr>
        <p:txBody>
          <a:bodyPr/>
          <a:lstStyle/>
          <a:p>
            <a:pPr marL="0">
              <a:buClrTx/>
              <a:buNone/>
            </a:pPr>
            <a:r>
              <a:rPr lang="en-US" sz="2800" i="0" dirty="0">
                <a:latin typeface="Calibri" pitchFamily="34" charset="0"/>
              </a:rPr>
              <a:t>Discuss with government units the potential of incorporating </a:t>
            </a:r>
            <a:r>
              <a:rPr lang="en-US" sz="2800" i="0" dirty="0" smtClean="0">
                <a:latin typeface="Calibri" pitchFamily="34" charset="0"/>
              </a:rPr>
              <a:t>PEFA </a:t>
            </a:r>
            <a:r>
              <a:rPr lang="en-US" sz="2800" i="0" dirty="0">
                <a:latin typeface="Calibri" pitchFamily="34" charset="0"/>
              </a:rPr>
              <a:t>indicators </a:t>
            </a:r>
            <a:r>
              <a:rPr lang="en-US" sz="2800" i="0" dirty="0" smtClean="0">
                <a:latin typeface="Calibri" pitchFamily="34" charset="0"/>
              </a:rPr>
              <a:t>into </a:t>
            </a:r>
            <a:r>
              <a:rPr lang="en-US" sz="2800" i="0" dirty="0">
                <a:latin typeface="Calibri" pitchFamily="34" charset="0"/>
              </a:rPr>
              <a:t>own M&amp;E </a:t>
            </a:r>
            <a:r>
              <a:rPr lang="en-US" sz="2800" i="0" dirty="0" smtClean="0">
                <a:latin typeface="Calibri" pitchFamily="34" charset="0"/>
              </a:rPr>
              <a:t>system:</a:t>
            </a:r>
            <a:endParaRPr lang="en-US" sz="2800" i="0" dirty="0">
              <a:latin typeface="Calibri" pitchFamily="34" charset="0"/>
            </a:endParaRPr>
          </a:p>
          <a:p>
            <a:pPr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Will make much of data collection a routine exercise, implemented by government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Will enhance government ownership</a:t>
            </a:r>
            <a:endParaRPr lang="en-US" sz="2800" b="0" i="0" dirty="0">
              <a:latin typeface="Calibri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904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5"/>
          <p:cNvSpPr>
            <a:spLocks noGrp="1"/>
          </p:cNvSpPr>
          <p:nvPr>
            <p:ph type="title"/>
          </p:nvPr>
        </p:nvSpPr>
        <p:spPr>
          <a:xfrm>
            <a:off x="0" y="908050"/>
            <a:ext cx="9906000" cy="865188"/>
          </a:xfrm>
        </p:spPr>
        <p:txBody>
          <a:bodyPr/>
          <a:lstStyle/>
          <a:p>
            <a:pPr marL="0" indent="0" algn="ctr" eaLnBrk="1" hangingPunct="1"/>
            <a:r>
              <a:rPr lang="en-US" altLang="en-US" sz="3200" dirty="0">
                <a:solidFill>
                  <a:srgbClr val="C00000"/>
                </a:solidFill>
                <a:ea typeface="Arial" charset="0"/>
                <a:cs typeface="Arial" charset="0"/>
              </a:rPr>
              <a:t>Monitoring Progress Over Time</a:t>
            </a:r>
            <a:endParaRPr lang="fr-FR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0511" y="1844675"/>
            <a:ext cx="8510463" cy="4032597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endParaRPr lang="en-GB" altLang="en-US" sz="2000" i="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buClrTx/>
            </a:pPr>
            <a:r>
              <a:rPr lang="en-GB" altLang="en-US" sz="3200" i="0" dirty="0">
                <a:latin typeface="Calibri" charset="0"/>
                <a:ea typeface="Calibri" charset="0"/>
                <a:cs typeface="Calibri" charset="0"/>
              </a:rPr>
              <a:t>High-level indicators </a:t>
            </a:r>
            <a:r>
              <a:rPr lang="en-GB" altLang="en-US" sz="3200" b="1" i="0" dirty="0">
                <a:latin typeface="Calibri" charset="0"/>
                <a:ea typeface="Calibri" charset="0"/>
                <a:cs typeface="Calibri" charset="0"/>
              </a:rPr>
              <a:t>only </a:t>
            </a:r>
            <a:r>
              <a:rPr lang="en-GB" altLang="en-US" sz="3200" b="1" i="0" dirty="0" smtClean="0">
                <a:latin typeface="Calibri" charset="0"/>
                <a:ea typeface="Calibri" charset="0"/>
                <a:cs typeface="Calibri" charset="0"/>
              </a:rPr>
              <a:t>likely to show </a:t>
            </a: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significant </a:t>
            </a:r>
            <a:r>
              <a:rPr lang="en-GB" altLang="en-US" sz="3200" b="1" i="0" dirty="0">
                <a:latin typeface="Calibri" charset="0"/>
                <a:ea typeface="Calibri" charset="0"/>
                <a:cs typeface="Calibri" charset="0"/>
              </a:rPr>
              <a:t>movement </a:t>
            </a:r>
            <a:r>
              <a:rPr lang="en-GB" altLang="en-US" sz="3200" b="1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altLang="en-US" sz="3200" b="1" i="0" dirty="0">
                <a:latin typeface="Calibri" charset="0"/>
                <a:ea typeface="Calibri" charset="0"/>
                <a:cs typeface="Calibri" charset="0"/>
              </a:rPr>
              <a:t>over </a:t>
            </a:r>
            <a:r>
              <a:rPr lang="en-GB" altLang="en-US" sz="3200" b="1" i="0" dirty="0" smtClean="0">
                <a:latin typeface="Calibri" charset="0"/>
                <a:ea typeface="Calibri" charset="0"/>
                <a:cs typeface="Calibri" charset="0"/>
              </a:rPr>
              <a:t>medium </a:t>
            </a:r>
            <a:r>
              <a:rPr lang="en-GB" altLang="en-US" sz="3200" b="1" i="0" dirty="0">
                <a:latin typeface="Calibri" charset="0"/>
                <a:ea typeface="Calibri" charset="0"/>
                <a:cs typeface="Calibri" charset="0"/>
              </a:rPr>
              <a:t>term   </a:t>
            </a:r>
            <a:endParaRPr lang="en-GB" altLang="en-US" sz="32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600"/>
              </a:spcBef>
              <a:buClrTx/>
            </a:pPr>
            <a:endParaRPr lang="en-GB" altLang="en-US" sz="3200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600"/>
              </a:spcBef>
              <a:buClrTx/>
            </a:pP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Note </a:t>
            </a:r>
            <a:r>
              <a:rPr lang="en-GB" altLang="en-US" sz="3200" i="0" dirty="0">
                <a:latin typeface="Calibri" charset="0"/>
                <a:ea typeface="Calibri" charset="0"/>
                <a:cs typeface="Calibri" charset="0"/>
              </a:rPr>
              <a:t>that </a:t>
            </a: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once </a:t>
            </a:r>
            <a:r>
              <a:rPr lang="en-GB" altLang="en-US" sz="3200" i="0" dirty="0">
                <a:latin typeface="Calibri" charset="0"/>
                <a:ea typeface="Calibri" charset="0"/>
                <a:cs typeface="Calibri" charset="0"/>
              </a:rPr>
              <a:t>Reform Strategy has been agreed </a:t>
            </a: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&amp; authorised, </a:t>
            </a:r>
            <a:r>
              <a:rPr lang="en-GB" altLang="en-US" sz="3200" i="0" dirty="0">
                <a:latin typeface="Calibri" charset="0"/>
                <a:ea typeface="Calibri" charset="0"/>
                <a:cs typeface="Calibri" charset="0"/>
              </a:rPr>
              <a:t>repeat </a:t>
            </a: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Assessments </a:t>
            </a:r>
            <a:r>
              <a:rPr lang="en-GB" altLang="en-US" sz="3200" i="0" dirty="0">
                <a:latin typeface="Calibri" charset="0"/>
                <a:ea typeface="Calibri" charset="0"/>
                <a:cs typeface="Calibri" charset="0"/>
              </a:rPr>
              <a:t>may be used solely to monitor progress in PFM systems </a:t>
            </a:r>
            <a:r>
              <a:rPr lang="en-GB" altLang="en-US" sz="3200" i="0" dirty="0" smtClean="0">
                <a:latin typeface="Calibri" charset="0"/>
                <a:ea typeface="Calibri" charset="0"/>
                <a:cs typeface="Calibri" charset="0"/>
              </a:rPr>
              <a:t>&amp; practice</a:t>
            </a:r>
            <a:endParaRPr lang="en-GB" altLang="en-US" sz="320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504" y="1124745"/>
            <a:ext cx="9036496" cy="576065"/>
          </a:xfrm>
        </p:spPr>
        <p:txBody>
          <a:bodyPr/>
          <a:lstStyle/>
          <a:p>
            <a:pPr marL="0" algn="ctr"/>
            <a:r>
              <a:rPr lang="en-US" sz="3200" dirty="0">
                <a:solidFill>
                  <a:srgbClr val="C00000"/>
                </a:solidFill>
              </a:rPr>
              <a:t>Relevance of PEFA in BS 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0592" y="1890212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88504" y="1700809"/>
          <a:ext cx="9036496" cy="5279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9373"/>
                <a:gridCol w="5757123"/>
              </a:tblGrid>
              <a:tr h="3704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BS Eligibility 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PEFA relevance</a:t>
                      </a:r>
                    </a:p>
                  </a:txBody>
                  <a:tcPr/>
                </a:tc>
              </a:tr>
              <a:tr h="83354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Stable macro-economic framework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Description &amp; aggregate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statistics</a:t>
                      </a:r>
                      <a:r>
                        <a:rPr lang="en-US" sz="1800" baseline="0" dirty="0" smtClean="0"/>
                        <a:t> on macroeconomic &amp; fiscal circumstances &amp; results, debt sustainability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</a:tr>
              <a:tr h="185943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Sound public</a:t>
                      </a:r>
                      <a:r>
                        <a:rPr lang="en-US" sz="1800" b="1" baseline="0" dirty="0" smtClean="0"/>
                        <a:t> financial management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Overall assessment of strengths</a:t>
                      </a:r>
                      <a:r>
                        <a:rPr lang="en-US" sz="1800" baseline="0" dirty="0" smtClean="0"/>
                        <a:t> &amp; weaknesses, q</a:t>
                      </a:r>
                      <a:r>
                        <a:rPr lang="en-US" sz="1800" dirty="0" smtClean="0"/>
                        <a:t>uantified ratings across all major aspects of PFM performance, analysis of</a:t>
                      </a:r>
                      <a:r>
                        <a:rPr lang="en-US" sz="1800" baseline="0" dirty="0" smtClean="0"/>
                        <a:t> reform progress, successive assessments for monitoring.</a:t>
                      </a:r>
                    </a:p>
                    <a:p>
                      <a:r>
                        <a:rPr lang="en-US" sz="1800" baseline="0" dirty="0" smtClean="0"/>
                        <a:t>‘</a:t>
                      </a:r>
                      <a:r>
                        <a:rPr lang="en-US" sz="1800" i="1" baseline="0" dirty="0" smtClean="0"/>
                        <a:t>Preferred tool to assess quality of PFM</a:t>
                      </a:r>
                      <a:r>
                        <a:rPr lang="en-US" sz="1800" baseline="0" dirty="0" smtClean="0"/>
                        <a:t>’ (BS Guidelines, p.37)</a:t>
                      </a:r>
                      <a:r>
                        <a:rPr lang="en-US" sz="1800" dirty="0" smtClean="0"/>
                        <a:t> – but not </a:t>
                      </a:r>
                      <a:r>
                        <a:rPr lang="en-US" sz="1800" baseline="0" dirty="0" smtClean="0"/>
                        <a:t>only consideration. Useful platform for dialogue &amp; monitoring. 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83354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Transparency and oversight of the</a:t>
                      </a:r>
                      <a:r>
                        <a:rPr lang="en-US" sz="1800" b="1" baseline="0" dirty="0" smtClean="0"/>
                        <a:t> budget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Quantified</a:t>
                      </a:r>
                      <a:r>
                        <a:rPr lang="en-US" sz="1800" baseline="0" dirty="0" smtClean="0"/>
                        <a:t> ratings on public access to budget documents &amp; budget information, financial reporting &amp; audit</a:t>
                      </a:r>
                      <a:endParaRPr lang="en-US" sz="1800" b="1" dirty="0" smtClean="0"/>
                    </a:p>
                  </a:txBody>
                  <a:tcPr marL="68580" marR="68580" marT="34290" marB="34290"/>
                </a:tc>
              </a:tr>
              <a:tr h="57706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National/sector policies and reforms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Performance information for service delivery, national</a:t>
                      </a:r>
                      <a:r>
                        <a:rPr lang="en-US" sz="1800" b="0" baseline="0" dirty="0" smtClean="0"/>
                        <a:t> &amp; sector strategies linked to budget</a:t>
                      </a:r>
                    </a:p>
                  </a:txBody>
                  <a:tcPr marL="68580" marR="68580" marT="34290" marB="34290"/>
                </a:tc>
              </a:tr>
              <a:tr h="494504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Risk management</a:t>
                      </a:r>
                      <a:endParaRPr lang="en-US" sz="18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Identify high-level risks in </a:t>
                      </a:r>
                      <a:r>
                        <a:rPr lang="en-US" sz="1800" dirty="0" err="1" smtClean="0"/>
                        <a:t>gov’nce</a:t>
                      </a:r>
                      <a:r>
                        <a:rPr lang="en-US" sz="1800" dirty="0" smtClean="0"/>
                        <a:t> &amp; </a:t>
                      </a:r>
                      <a:r>
                        <a:rPr lang="en-US" sz="1800" dirty="0" err="1" smtClean="0"/>
                        <a:t>perfor’nce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8" y="1265510"/>
            <a:ext cx="8291512" cy="2192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313" y="1556792"/>
            <a:ext cx="8062912" cy="4824536"/>
          </a:xfrm>
        </p:spPr>
        <p:txBody>
          <a:bodyPr/>
          <a:lstStyle/>
          <a:p>
            <a:r>
              <a:rPr lang="en-US" sz="3200" b="1" i="0" dirty="0" smtClean="0">
                <a:solidFill>
                  <a:srgbClr val="FF0000"/>
                </a:solidFill>
              </a:rPr>
              <a:t>Content</a:t>
            </a:r>
            <a:endParaRPr lang="en-US" sz="3200" b="1" i="0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Context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Reform Sequencing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Monitoring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0744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268760"/>
            <a:ext cx="9144000" cy="36004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Relevance of PEFA in </a:t>
            </a:r>
            <a:r>
              <a:rPr lang="en-US" sz="3200">
                <a:solidFill>
                  <a:srgbClr val="C00000"/>
                </a:solidFill>
              </a:rPr>
              <a:t>BS assessment</a:t>
            </a:r>
            <a:endParaRPr lang="en-US" sz="32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81001" y="1772816"/>
          <a:ext cx="9143999" cy="4870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944"/>
                <a:gridCol w="2306596"/>
                <a:gridCol w="2059459"/>
              </a:tblGrid>
              <a:tr h="4336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BS Eligibility criteria</a:t>
                      </a:r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PEFA 2011</a:t>
                      </a:r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C00000"/>
                          </a:solidFill>
                        </a:rPr>
                        <a:t>PEFA 2016</a:t>
                      </a:r>
                      <a:endParaRPr 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</a:tr>
              <a:tr h="69884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Stable macro-economic framework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PI-17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0" baseline="0" dirty="0" smtClean="0"/>
                        <a:t>PI:13, 14</a:t>
                      </a:r>
                      <a:endParaRPr lang="en-US" sz="2000" b="0" dirty="0"/>
                    </a:p>
                  </a:txBody>
                  <a:tcPr marL="68580" marR="68580" marT="34290" marB="34290"/>
                </a:tc>
              </a:tr>
              <a:tr h="69884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Sound public</a:t>
                      </a:r>
                      <a:r>
                        <a:rPr lang="en-US" sz="2000" b="1" baseline="0" dirty="0" smtClean="0"/>
                        <a:t> financial management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28 indicators, </a:t>
                      </a:r>
                    </a:p>
                    <a:p>
                      <a:r>
                        <a:rPr lang="en-US" sz="2000" dirty="0" smtClean="0"/>
                        <a:t>76 dimensions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31 indicators,</a:t>
                      </a:r>
                    </a:p>
                    <a:p>
                      <a:r>
                        <a:rPr lang="en-US" sz="2000" dirty="0" smtClean="0"/>
                        <a:t>94 dimensions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  <a:tr h="164111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Transparency &amp; oversight of </a:t>
                      </a:r>
                      <a:r>
                        <a:rPr lang="en-US" sz="2000" b="1" baseline="0" dirty="0" smtClean="0"/>
                        <a:t>budget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PI-6,</a:t>
                      </a:r>
                      <a:r>
                        <a:rPr lang="en-US" sz="2000" baseline="0" dirty="0" smtClean="0"/>
                        <a:t> 10, 24, 25, 26,</a:t>
                      </a:r>
                      <a:r>
                        <a:rPr lang="en-US" sz="2000" b="0" baseline="0" dirty="0" smtClean="0"/>
                        <a:t> 27</a:t>
                      </a:r>
                      <a:endParaRPr lang="en-US" sz="2000" b="1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baseline="0" dirty="0" smtClean="0"/>
                        <a:t>PI:5, 8, 9, 10, 11, 12, 13, 14, 15, 16, 18, 28, 29, 30, 31 </a:t>
                      </a:r>
                      <a:endParaRPr lang="en-US" sz="2000" b="0" dirty="0" smtClean="0"/>
                    </a:p>
                  </a:txBody>
                  <a:tcPr marL="68580" marR="68580" marT="34290" marB="34290"/>
                </a:tc>
              </a:tr>
              <a:tr h="69884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National/sector policies &amp; reforms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PI-12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PI:8, 16</a:t>
                      </a:r>
                      <a:endParaRPr lang="en-US" sz="2000" b="0" dirty="0"/>
                    </a:p>
                  </a:txBody>
                  <a:tcPr marL="68580" marR="68580" marT="34290" marB="34290"/>
                </a:tc>
              </a:tr>
              <a:tr h="69884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Risk management</a:t>
                      </a:r>
                      <a:endParaRPr lang="en-US" sz="2000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PI-9, 21, 26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PI:10, 14, 15, 19, 26, 30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8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re 5"/>
          <p:cNvSpPr>
            <a:spLocks noGrp="1"/>
          </p:cNvSpPr>
          <p:nvPr>
            <p:ph type="title"/>
          </p:nvPr>
        </p:nvSpPr>
        <p:spPr>
          <a:xfrm>
            <a:off x="0" y="1124744"/>
            <a:ext cx="9906000" cy="818753"/>
          </a:xfrm>
        </p:spPr>
        <p:txBody>
          <a:bodyPr/>
          <a:lstStyle/>
          <a:p>
            <a:pPr marL="0" indent="0" algn="ctr" eaLnBrk="1" hangingPunct="1"/>
            <a:r>
              <a:rPr lang="en-U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In Summary</a:t>
            </a:r>
            <a:r>
              <a:rPr lang="is-I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….</a:t>
            </a:r>
            <a:endParaRPr lang="fr-FR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464" y="1943498"/>
            <a:ext cx="9777536" cy="4581128"/>
          </a:xfrm>
        </p:spPr>
        <p:txBody>
          <a:bodyPr/>
          <a:lstStyle/>
          <a:p>
            <a:pPr marL="205200" lvl="1" indent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None/>
            </a:pP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PEFA valuable to begin reform dialogue, but other considerations </a:t>
            </a: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beyond </a:t>
            </a: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PEFA </a:t>
            </a: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findings </a:t>
            </a: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are important to develop reform agenda</a:t>
            </a:r>
          </a:p>
          <a:p>
            <a:pPr marL="205200" lvl="1" indent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None/>
            </a:pP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Attempts have been made to </a:t>
            </a: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map </a:t>
            </a: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PFM </a:t>
            </a: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functions against PEFA scores </a:t>
            </a: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(although not </a:t>
            </a: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all </a:t>
            </a:r>
            <a:r>
              <a:rPr lang="en-US" altLang="en-US" sz="2800" b="0" dirty="0" smtClean="0">
                <a:latin typeface="Calibri" charset="0"/>
                <a:ea typeface="Calibri" charset="0"/>
                <a:cs typeface="Calibri" charset="0"/>
              </a:rPr>
              <a:t>functions covered), then set ‘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minimum level’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at which </a:t>
            </a:r>
            <a:r>
              <a:rPr lang="en-GB" altLang="en-US" sz="2800" b="0" dirty="0" smtClean="0">
                <a:latin typeface="Calibri" charset="0"/>
                <a:ea typeface="Calibri" charset="0"/>
                <a:cs typeface="Calibri" charset="0"/>
              </a:rPr>
              <a:t>each contributes to achieving PFM objectives, but country context crucial: </a:t>
            </a:r>
            <a:r>
              <a:rPr lang="en-GB" altLang="en-US" sz="2800" b="0" dirty="0">
                <a:latin typeface="Calibri" charset="0"/>
                <a:ea typeface="Calibri" charset="0"/>
                <a:cs typeface="Calibri" charset="0"/>
              </a:rPr>
              <a:t>e.g. </a:t>
            </a:r>
            <a:r>
              <a:rPr lang="en-GB" sz="2800" b="0" dirty="0">
                <a:latin typeface="Calibri" charset="0"/>
                <a:ea typeface="Calibri" charset="0"/>
                <a:cs typeface="Calibri" charset="0"/>
              </a:rPr>
              <a:t>infrastructure; intergovernmental fiscal </a:t>
            </a:r>
            <a:r>
              <a:rPr lang="en-GB" sz="2800" b="0" dirty="0" smtClean="0">
                <a:latin typeface="Calibri" charset="0"/>
                <a:ea typeface="Calibri" charset="0"/>
                <a:cs typeface="Calibri" charset="0"/>
              </a:rPr>
              <a:t>relationships; &amp; </a:t>
            </a:r>
            <a:r>
              <a:rPr lang="en-GB" sz="2800" dirty="0" smtClean="0">
                <a:latin typeface="Calibri" charset="0"/>
                <a:ea typeface="Calibri" charset="0"/>
                <a:cs typeface="Calibri" charset="0"/>
              </a:rPr>
              <a:t>above all</a:t>
            </a:r>
            <a:r>
              <a:rPr lang="en-GB" sz="2800" b="0" dirty="0" smtClean="0">
                <a:latin typeface="Calibri" charset="0"/>
                <a:ea typeface="Calibri" charset="0"/>
                <a:cs typeface="Calibri" charset="0"/>
              </a:rPr>
              <a:t>, political will!</a:t>
            </a:r>
          </a:p>
          <a:p>
            <a:pPr marL="205200" lvl="1" indent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None/>
            </a:pPr>
            <a:r>
              <a:rPr lang="en-US" altLang="en-US" sz="2800" b="0" dirty="0">
                <a:latin typeface="Calibri" charset="0"/>
                <a:ea typeface="Calibri" charset="0"/>
                <a:cs typeface="Calibri" charset="0"/>
              </a:rPr>
              <a:t>PEFA useful to monitor PFM progress over medium term</a:t>
            </a:r>
          </a:p>
          <a:p>
            <a:pPr marL="205200" lvl="1" indent="0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SzPct val="100000"/>
              <a:buNone/>
            </a:pPr>
            <a:endParaRPr lang="en-GB" altLang="en-US" sz="2800" b="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buFontTx/>
              <a:buChar char="-"/>
            </a:pPr>
            <a:endParaRPr lang="en-US" altLang="en-US" sz="1800" b="0" dirty="0">
              <a:latin typeface="Arial" charset="0"/>
              <a:ea typeface="Arial" charset="0"/>
              <a:cs typeface="Arial" charset="0"/>
            </a:endParaRP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81001" y="2565400"/>
            <a:ext cx="9144000" cy="863600"/>
          </a:xfrm>
        </p:spPr>
        <p:txBody>
          <a:bodyPr/>
          <a:lstStyle/>
          <a:p>
            <a:pPr indent="0" algn="ctr" eaLnBrk="1" hangingPunct="1"/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>Thank you for your attention:</a:t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/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>Questions? </a:t>
            </a: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endParaRPr lang="en-GB" alt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96A291-DB33-A040-BD0C-B7AAB68AEAB5}" type="slidenum">
              <a:rPr lang="en-GB" altLang="en-US" smtClean="0"/>
              <a:pPr>
                <a:defRPr/>
              </a:pPr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153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8" y="1265510"/>
            <a:ext cx="8291512" cy="2192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313" y="1556792"/>
            <a:ext cx="8062912" cy="4824536"/>
          </a:xfrm>
        </p:spPr>
        <p:txBody>
          <a:bodyPr/>
          <a:lstStyle/>
          <a:p>
            <a:r>
              <a:rPr lang="en-US" sz="3200" b="1" i="0" dirty="0" smtClean="0">
                <a:solidFill>
                  <a:srgbClr val="FF0000"/>
                </a:solidFill>
              </a:rPr>
              <a:t>Content</a:t>
            </a:r>
            <a:endParaRPr lang="en-US" sz="3200" b="1" i="0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Context</a:t>
            </a:r>
          </a:p>
          <a:p>
            <a:endParaRPr lang="en-US" sz="28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Reform Sequencing</a:t>
            </a:r>
          </a:p>
          <a:p>
            <a:endParaRPr lang="en-US" sz="28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Monitoring</a:t>
            </a:r>
            <a:endParaRPr lang="en-US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54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8" y="1052736"/>
            <a:ext cx="8291512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PFM Links to Development Goals</a:t>
            </a:r>
            <a:endParaRPr lang="en-US" sz="3200" dirty="0">
              <a:solidFill>
                <a:srgbClr val="C00000"/>
              </a:solidFill>
            </a:endParaRPr>
          </a:p>
        </p:txBody>
      </p:sp>
      <p:grpSp>
        <p:nvGrpSpPr>
          <p:cNvPr id="3" name="Content Placeholder 5"/>
          <p:cNvGrpSpPr>
            <a:grpSpLocks noGrp="1"/>
          </p:cNvGrpSpPr>
          <p:nvPr/>
        </p:nvGrpSpPr>
        <p:grpSpPr>
          <a:xfrm>
            <a:off x="838200" y="1772818"/>
            <a:ext cx="8363272" cy="4608511"/>
            <a:chOff x="684213" y="1341439"/>
            <a:chExt cx="8342298" cy="4511840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rot="2312399">
              <a:off x="3635375" y="4797425"/>
              <a:ext cx="1066800" cy="355600"/>
            </a:xfrm>
            <a:prstGeom prst="rightArrow">
              <a:avLst>
                <a:gd name="adj1" fmla="val 50000"/>
                <a:gd name="adj2" fmla="val 75000"/>
              </a:avLst>
            </a:prstGeom>
            <a:noFill/>
            <a:ln w="34925" cap="sq">
              <a:solidFill>
                <a:srgbClr val="353B55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1987425" y="1749592"/>
              <a:ext cx="4824412" cy="410368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3495800" y="3303791"/>
              <a:ext cx="1795686" cy="0"/>
            </a:xfrm>
            <a:prstGeom prst="line">
              <a:avLst/>
            </a:prstGeom>
            <a:noFill/>
            <a:ln w="9525">
              <a:solidFill>
                <a:srgbClr val="353B5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V="1">
              <a:off x="2921181" y="4285390"/>
              <a:ext cx="2873097" cy="0"/>
            </a:xfrm>
            <a:prstGeom prst="line">
              <a:avLst/>
            </a:prstGeom>
            <a:noFill/>
            <a:ln w="9525">
              <a:solidFill>
                <a:srgbClr val="353B5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 flipV="1">
              <a:off x="2490217" y="5021589"/>
              <a:ext cx="3806853" cy="0"/>
            </a:xfrm>
            <a:prstGeom prst="line">
              <a:avLst/>
            </a:prstGeom>
            <a:noFill/>
            <a:ln w="19050">
              <a:solidFill>
                <a:srgbClr val="353B5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2274734" y="5084763"/>
              <a:ext cx="4237816" cy="512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Calibri" pitchFamily="34" charset="0"/>
                </a:rPr>
                <a:t>PFM system performance</a:t>
              </a: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2777526" y="4285390"/>
              <a:ext cx="3232234" cy="512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Calibri" pitchFamily="34" charset="0"/>
                </a:rPr>
                <a:t>Budgetary Outcomes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3352145" y="3385591"/>
              <a:ext cx="2154821" cy="934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Calibri" pitchFamily="34" charset="0"/>
                </a:rPr>
                <a:t>Fiscal / Exp Policy Goal</a:t>
              </a:r>
              <a:r>
                <a:rPr lang="en-US" sz="2400" dirty="0">
                  <a:latin typeface="Calibri" pitchFamily="34" charset="0"/>
                </a:rPr>
                <a:t>s</a:t>
              </a: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3711282" y="2322192"/>
              <a:ext cx="1436548" cy="934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Calibri" pitchFamily="34" charset="0"/>
                </a:rPr>
                <a:t>Dev Goals</a:t>
              </a:r>
            </a:p>
          </p:txBody>
        </p:sp>
        <p:sp>
          <p:nvSpPr>
            <p:cNvPr id="16" name="AutoShape 17"/>
            <p:cNvSpPr>
              <a:spLocks noChangeArrowheads="1"/>
            </p:cNvSpPr>
            <p:nvPr/>
          </p:nvSpPr>
          <p:spPr bwMode="auto">
            <a:xfrm>
              <a:off x="4716463" y="1341439"/>
              <a:ext cx="2232025" cy="634478"/>
            </a:xfrm>
            <a:prstGeom prst="wedgeRoundRectCallout">
              <a:avLst>
                <a:gd name="adj1" fmla="val -47014"/>
                <a:gd name="adj2" fmla="val 120584"/>
                <a:gd name="adj3" fmla="val 16667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dirty="0" smtClean="0">
                  <a:latin typeface="Calibri" pitchFamily="34" charset="0"/>
                </a:rPr>
                <a:t>Strategic </a:t>
              </a:r>
              <a:r>
                <a:rPr lang="en-US" sz="2000" dirty="0" smtClean="0">
                  <a:latin typeface="Calibri" pitchFamily="34" charset="0"/>
                </a:rPr>
                <a:t>DGs, </a:t>
              </a:r>
              <a:r>
                <a:rPr lang="en-US" sz="2000" dirty="0">
                  <a:latin typeface="Calibri" pitchFamily="34" charset="0"/>
                </a:rPr>
                <a:t>Political Manifesto</a:t>
              </a:r>
            </a:p>
          </p:txBody>
        </p:sp>
        <p:sp>
          <p:nvSpPr>
            <p:cNvPr id="17" name="AutoShape 18"/>
            <p:cNvSpPr>
              <a:spLocks noChangeArrowheads="1"/>
            </p:cNvSpPr>
            <p:nvPr/>
          </p:nvSpPr>
          <p:spPr bwMode="auto">
            <a:xfrm>
              <a:off x="5794278" y="2240392"/>
              <a:ext cx="3160406" cy="1063399"/>
            </a:xfrm>
            <a:prstGeom prst="wedgeRoundRectCallout">
              <a:avLst>
                <a:gd name="adj1" fmla="val -57956"/>
                <a:gd name="adj2" fmla="val 84953"/>
                <a:gd name="adj3" fmla="val 16667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dirty="0">
                  <a:latin typeface="Calibri" pitchFamily="34" charset="0"/>
                </a:rPr>
                <a:t>Budget deficit, Sector allocations, Investment, Debt ratio, Tax burden etc</a:t>
              </a:r>
              <a:endParaRPr lang="en-US" dirty="0">
                <a:latin typeface="Calibri" pitchFamily="34" charset="0"/>
              </a:endParaRPr>
            </a:p>
          </p:txBody>
        </p:sp>
        <p:sp>
          <p:nvSpPr>
            <p:cNvPr id="18" name="AutoShape 19"/>
            <p:cNvSpPr>
              <a:spLocks noChangeArrowheads="1"/>
            </p:cNvSpPr>
            <p:nvPr/>
          </p:nvSpPr>
          <p:spPr bwMode="auto">
            <a:xfrm>
              <a:off x="6368897" y="3630990"/>
              <a:ext cx="2657614" cy="981599"/>
            </a:xfrm>
            <a:prstGeom prst="wedgeRoundRectCallout">
              <a:avLst>
                <a:gd name="adj1" fmla="val -57520"/>
                <a:gd name="adj2" fmla="val 67656"/>
                <a:gd name="adj3" fmla="val 16667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dirty="0">
                  <a:latin typeface="Calibri" pitchFamily="34" charset="0"/>
                </a:rPr>
                <a:t>Fiscal discipline, Strategic allocation, Operational efficiency</a:t>
              </a:r>
            </a:p>
          </p:txBody>
        </p:sp>
        <p:sp>
          <p:nvSpPr>
            <p:cNvPr id="19" name="AutoShape 20"/>
            <p:cNvSpPr>
              <a:spLocks noChangeArrowheads="1"/>
            </p:cNvSpPr>
            <p:nvPr/>
          </p:nvSpPr>
          <p:spPr bwMode="auto">
            <a:xfrm>
              <a:off x="1619250" y="2133600"/>
              <a:ext cx="1655763" cy="503238"/>
            </a:xfrm>
            <a:prstGeom prst="rightArrow">
              <a:avLst>
                <a:gd name="adj1" fmla="val 50000"/>
                <a:gd name="adj2" fmla="val 82255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auto">
            <a:xfrm>
              <a:off x="1116013" y="3068638"/>
              <a:ext cx="1655762" cy="503237"/>
            </a:xfrm>
            <a:prstGeom prst="rightArrow">
              <a:avLst>
                <a:gd name="adj1" fmla="val 50000"/>
                <a:gd name="adj2" fmla="val 82256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22"/>
            <p:cNvSpPr>
              <a:spLocks noChangeArrowheads="1"/>
            </p:cNvSpPr>
            <p:nvPr/>
          </p:nvSpPr>
          <p:spPr bwMode="auto">
            <a:xfrm>
              <a:off x="684213" y="4005263"/>
              <a:ext cx="1655762" cy="503237"/>
            </a:xfrm>
            <a:prstGeom prst="rightArrow">
              <a:avLst>
                <a:gd name="adj1" fmla="val 50000"/>
                <a:gd name="adj2" fmla="val 82256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23"/>
            <p:cNvSpPr>
              <a:spLocks noChangeArrowheads="1"/>
            </p:cNvSpPr>
            <p:nvPr/>
          </p:nvSpPr>
          <p:spPr bwMode="auto">
            <a:xfrm>
              <a:off x="6871689" y="4939789"/>
              <a:ext cx="2021486" cy="490799"/>
            </a:xfrm>
            <a:prstGeom prst="wedgeRoundRectCallout">
              <a:avLst>
                <a:gd name="adj1" fmla="val -62519"/>
                <a:gd name="adj2" fmla="val 71601"/>
                <a:gd name="adj3" fmla="val 16667"/>
              </a:avLst>
            </a:prstGeom>
            <a:noFill/>
            <a:ln w="9525">
              <a:solidFill>
                <a:srgbClr val="353B55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b="1" dirty="0">
                  <a:latin typeface="Calibri" pitchFamily="34" charset="0"/>
                </a:rPr>
                <a:t>PEFA Framework</a:t>
              </a: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53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7916"/>
            <a:ext cx="9906000" cy="83331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Coverage of PEFA in </a:t>
            </a:r>
            <a:r>
              <a:rPr lang="en-US" sz="3200" dirty="0">
                <a:solidFill>
                  <a:srgbClr val="C00000"/>
                </a:solidFill>
              </a:rPr>
              <a:t>r</a:t>
            </a:r>
            <a:r>
              <a:rPr lang="en-US" sz="3200" dirty="0" smtClean="0">
                <a:solidFill>
                  <a:srgbClr val="C00000"/>
                </a:solidFill>
              </a:rPr>
              <a:t>eform </a:t>
            </a:r>
            <a:r>
              <a:rPr lang="en-US" sz="3200" dirty="0">
                <a:solidFill>
                  <a:srgbClr val="C00000"/>
                </a:solidFill>
              </a:rPr>
              <a:t>c</a:t>
            </a:r>
            <a:r>
              <a:rPr lang="en-US" sz="3200" dirty="0" smtClean="0">
                <a:solidFill>
                  <a:srgbClr val="C00000"/>
                </a:solidFill>
              </a:rPr>
              <a:t>ycle</a:t>
            </a:r>
            <a:endParaRPr lang="en-GB" sz="3200" dirty="0"/>
          </a:p>
        </p:txBody>
      </p:sp>
      <p:grpSp>
        <p:nvGrpSpPr>
          <p:cNvPr id="5" name="Content Placeholder 6"/>
          <p:cNvGrpSpPr>
            <a:grpSpLocks noGrp="1"/>
          </p:cNvGrpSpPr>
          <p:nvPr/>
        </p:nvGrpSpPr>
        <p:grpSpPr>
          <a:xfrm>
            <a:off x="560512" y="1844824"/>
            <a:ext cx="8850188" cy="4816310"/>
            <a:chOff x="1066800" y="1223963"/>
            <a:chExt cx="7721600" cy="4981575"/>
          </a:xfrm>
        </p:grpSpPr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1676400" y="1633538"/>
              <a:ext cx="5867400" cy="4244975"/>
            </a:xfrm>
            <a:prstGeom prst="ellipse">
              <a:avLst/>
            </a:prstGeom>
            <a:noFill/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2209800" y="3592513"/>
              <a:ext cx="2058988" cy="1714500"/>
            </a:xfrm>
            <a:prstGeom prst="ellips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2133600" y="3592513"/>
              <a:ext cx="2058988" cy="571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>
                <a:lnSpc>
                  <a:spcPct val="90000"/>
                </a:lnSpc>
                <a:spcBef>
                  <a:spcPct val="20000"/>
                </a:spcBef>
              </a:pPr>
              <a:endParaRPr lang="en-US" sz="1400" b="1" i="1" u="sng">
                <a:cs typeface="Times New Roman" pitchFamily="18" charset="0"/>
              </a:endParaRP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5105400" y="1470025"/>
              <a:ext cx="915988" cy="1060450"/>
            </a:xfrm>
            <a:prstGeom prst="ellips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3733800" y="1223963"/>
              <a:ext cx="1524000" cy="106203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6172200" y="2122488"/>
              <a:ext cx="1676400" cy="1143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3733800" y="5224463"/>
              <a:ext cx="1752600" cy="98107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1219200" y="2366962"/>
              <a:ext cx="1447800" cy="106203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3733800" y="1470025"/>
              <a:ext cx="1447800" cy="571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>
                <a:lnSpc>
                  <a:spcPct val="90000"/>
                </a:lnSpc>
                <a:spcBef>
                  <a:spcPct val="20000"/>
                </a:spcBef>
              </a:pPr>
              <a:r>
                <a:rPr lang="en-US" sz="1400" b="1" dirty="0">
                  <a:solidFill>
                    <a:srgbClr val="353B55"/>
                  </a:solidFill>
                  <a:cs typeface="Times New Roman" pitchFamily="18" charset="0"/>
                </a:rPr>
                <a:t>Implement PFM reforms</a:t>
              </a:r>
              <a:r>
                <a:rPr lang="en-US" sz="1400" b="1" dirty="0">
                  <a:solidFill>
                    <a:srgbClr val="0033CC"/>
                  </a:solidFill>
                  <a:cs typeface="Times New Roman" pitchFamily="18" charset="0"/>
                </a:rPr>
                <a:t> </a:t>
              </a: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1219200" y="4491038"/>
              <a:ext cx="1371600" cy="571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>
                <a:lnSpc>
                  <a:spcPct val="90000"/>
                </a:lnSpc>
                <a:spcBef>
                  <a:spcPct val="20000"/>
                </a:spcBef>
              </a:pPr>
              <a:r>
                <a:rPr lang="en-US" sz="1400" b="1">
                  <a:solidFill>
                    <a:schemeClr val="bg1"/>
                  </a:solidFill>
                  <a:cs typeface="Times New Roman" pitchFamily="18" charset="0"/>
                </a:rPr>
                <a:t>Recommend PFM reform measures</a:t>
              </a: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400800" y="4491038"/>
              <a:ext cx="1295400" cy="571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>
                <a:lnSpc>
                  <a:spcPct val="90000"/>
                </a:lnSpc>
                <a:spcBef>
                  <a:spcPct val="20000"/>
                </a:spcBef>
              </a:pPr>
              <a:r>
                <a:rPr lang="en-US" sz="1400" b="1">
                  <a:solidFill>
                    <a:schemeClr val="bg1"/>
                  </a:solidFill>
                  <a:cs typeface="Times New Roman" pitchFamily="18" charset="0"/>
                </a:rPr>
                <a:t>Identify main PFM weaknesses</a:t>
              </a: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324600" y="2286000"/>
              <a:ext cx="1295400" cy="8159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 eaLnBrk="0" hangingPunct="0">
                <a:lnSpc>
                  <a:spcPct val="90000"/>
                </a:lnSpc>
                <a:spcBef>
                  <a:spcPct val="20000"/>
                </a:spcBef>
              </a:pPr>
              <a:r>
                <a:rPr lang="en-US" sz="1400" b="1">
                  <a:solidFill>
                    <a:srgbClr val="353B55"/>
                  </a:solidFill>
                  <a:cs typeface="Times New Roman" pitchFamily="18" charset="0"/>
                </a:rPr>
                <a:t>High level performance overview</a:t>
              </a:r>
              <a:r>
                <a:rPr lang="en-US" sz="1400" b="1">
                  <a:cs typeface="Times New Roman" pitchFamily="18" charset="0"/>
                </a:rPr>
                <a:t> </a:t>
              </a:r>
            </a:p>
          </p:txBody>
        </p:sp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2438400" y="3919538"/>
              <a:ext cx="1676400" cy="896937"/>
            </a:xfrm>
            <a:prstGeom prst="ellips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6172200" y="4244975"/>
              <a:ext cx="1752600" cy="9794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962400" y="5387975"/>
              <a:ext cx="1295400" cy="638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>
                  <a:solidFill>
                    <a:srgbClr val="353B55"/>
                  </a:solidFill>
                </a:rPr>
                <a:t>Investigate underlying causes</a:t>
              </a:r>
              <a:endParaRPr lang="en-US" sz="1400" b="1" dirty="0"/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066800" y="4327525"/>
              <a:ext cx="1752600" cy="9794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408464" y="2530475"/>
              <a:ext cx="1093324" cy="6685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 dirty="0">
                  <a:solidFill>
                    <a:srgbClr val="353B55"/>
                  </a:solidFill>
                </a:rPr>
                <a:t>Formulate PFM </a:t>
              </a:r>
              <a:r>
                <a:rPr lang="en-US" sz="1400" b="1" dirty="0" smtClean="0">
                  <a:solidFill>
                    <a:srgbClr val="353B55"/>
                  </a:solidFill>
                </a:rPr>
                <a:t>action</a:t>
              </a:r>
              <a:r>
                <a:rPr lang="en-US" sz="1400" b="1" dirty="0" smtClean="0">
                  <a:solidFill>
                    <a:srgbClr val="353B55"/>
                  </a:solidFill>
                </a:rPr>
                <a:t> plan</a:t>
              </a:r>
              <a:endParaRPr lang="en-US" sz="1400" b="1" dirty="0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6400800" y="4408488"/>
              <a:ext cx="1295400" cy="638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353B55"/>
                  </a:solidFill>
                </a:rPr>
                <a:t>Identify main PFM weaknesses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1295400" y="4491038"/>
              <a:ext cx="1219200" cy="6381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353B55"/>
                  </a:solidFill>
                </a:rPr>
                <a:t>Recommend PFM reform measures</a:t>
              </a:r>
              <a:endParaRPr lang="en-US" sz="1400" b="1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5257800" y="1524000"/>
              <a:ext cx="3530600" cy="4489450"/>
            </a:xfrm>
            <a:prstGeom prst="ellipse">
              <a:avLst/>
            </a:prstGeom>
            <a:solidFill>
              <a:srgbClr val="FF00FF">
                <a:alpha val="47000"/>
              </a:srgbClr>
            </a:solidFill>
            <a:ln w="12700">
              <a:solidFill>
                <a:srgbClr val="207BB4"/>
              </a:solidFill>
              <a:round/>
              <a:headEnd/>
              <a:tailEnd/>
            </a:ln>
            <a:effectLst/>
          </p:spPr>
          <p:txBody>
            <a:bodyPr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5791200" y="3429000"/>
              <a:ext cx="1295400" cy="38200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 smtClean="0">
                  <a:solidFill>
                    <a:srgbClr val="353B55"/>
                  </a:solidFill>
                </a:rPr>
                <a:t>PEFA</a:t>
              </a:r>
              <a:endParaRPr lang="en-US" sz="2400" b="1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7132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5"/>
          <p:cNvSpPr>
            <a:spLocks noGrp="1"/>
          </p:cNvSpPr>
          <p:nvPr>
            <p:ph type="title"/>
          </p:nvPr>
        </p:nvSpPr>
        <p:spPr>
          <a:xfrm>
            <a:off x="1" y="1196752"/>
            <a:ext cx="9906000" cy="647923"/>
          </a:xfrm>
        </p:spPr>
        <p:txBody>
          <a:bodyPr/>
          <a:lstStyle/>
          <a:p>
            <a:pPr marL="0" indent="0" algn="ctr" eaLnBrk="1" hangingPunct="1"/>
            <a:r>
              <a:rPr lang="en-U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Using </a:t>
            </a:r>
            <a:r>
              <a:rPr lang="en-U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PEFA </a:t>
            </a:r>
            <a:r>
              <a:rPr lang="en-U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Assessment for reform</a:t>
            </a:r>
            <a:endParaRPr lang="fr-FR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712325" cy="4465637"/>
          </a:xfrm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 sz="2800" i="0" dirty="0">
                <a:solidFill>
                  <a:srgbClr val="FF0000"/>
                </a:solidFill>
                <a:latin typeface="Calibri" pitchFamily="34" charset="0"/>
              </a:rPr>
              <a:t>Limited value </a:t>
            </a:r>
            <a:r>
              <a:rPr lang="en-US" sz="2800" i="0" dirty="0">
                <a:latin typeface="Calibri" pitchFamily="34" charset="0"/>
              </a:rPr>
              <a:t>as </a:t>
            </a:r>
            <a:r>
              <a:rPr lang="en-US" sz="2800" i="0" dirty="0" smtClean="0">
                <a:latin typeface="Calibri" pitchFamily="34" charset="0"/>
              </a:rPr>
              <a:t>PFM </a:t>
            </a:r>
            <a:r>
              <a:rPr lang="en-US" sz="2800" i="0" dirty="0">
                <a:latin typeface="Calibri" pitchFamily="34" charset="0"/>
              </a:rPr>
              <a:t>development </a:t>
            </a:r>
            <a:r>
              <a:rPr lang="en-US" sz="2800" i="0" dirty="0" smtClean="0">
                <a:latin typeface="Calibri" pitchFamily="34" charset="0"/>
              </a:rPr>
              <a:t>tool, </a:t>
            </a:r>
            <a:r>
              <a:rPr lang="en-US" sz="2800" i="0" dirty="0">
                <a:latin typeface="Calibri" pitchFamily="34" charset="0"/>
              </a:rPr>
              <a:t>without in-depth </a:t>
            </a:r>
            <a:r>
              <a:rPr lang="en-US" sz="2800" i="0" dirty="0" smtClean="0">
                <a:latin typeface="Calibri" pitchFamily="34" charset="0"/>
              </a:rPr>
              <a:t>work</a:t>
            </a:r>
            <a:endParaRPr lang="en-US" sz="2800" i="0" dirty="0">
              <a:latin typeface="Calibri" pitchFamily="34" charset="0"/>
            </a:endParaRPr>
          </a:p>
          <a:p>
            <a:pPr>
              <a:spcBef>
                <a:spcPct val="0"/>
              </a:spcBef>
              <a:buClrTx/>
            </a:pP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Ratings provide basis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for discussing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PFM strengths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&amp;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weaknesses to build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consensus on reforms to be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undertaken</a:t>
            </a:r>
          </a:p>
          <a:p>
            <a:pPr>
              <a:spcBef>
                <a:spcPct val="0"/>
              </a:spcBef>
              <a:buClrTx/>
            </a:pPr>
            <a:r>
              <a:rPr lang="en-GB" altLang="en-US" sz="2800" i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Guide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 for Reform strategy - Input to assess context for reform; specification of outputs; &amp; determining reform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sequence</a:t>
            </a:r>
            <a:endParaRPr lang="en-GB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ct val="0"/>
              </a:spcBef>
              <a:buClrTx/>
            </a:pP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Input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to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donor dialogue: Improved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coordination of technical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&amp; financial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support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to reform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programs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– should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lead to reduction in number of assessments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&amp; lower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transaction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costs</a:t>
            </a:r>
          </a:p>
          <a:p>
            <a:pPr>
              <a:spcBef>
                <a:spcPct val="0"/>
              </a:spcBef>
              <a:buClrTx/>
            </a:pP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M&amp;E tool for reforms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– improvements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in high level indicators over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medium-term</a:t>
            </a:r>
            <a:endParaRPr lang="en-GB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ct val="0"/>
              </a:spcBef>
              <a:buClrTx/>
            </a:pPr>
            <a:endParaRPr lang="en-GB" altLang="en-US" sz="2800" i="0" dirty="0" smtClean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253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5"/>
          <p:cNvSpPr>
            <a:spLocks noGrp="1"/>
          </p:cNvSpPr>
          <p:nvPr>
            <p:ph type="title"/>
          </p:nvPr>
        </p:nvSpPr>
        <p:spPr>
          <a:xfrm>
            <a:off x="0" y="1196753"/>
            <a:ext cx="9906000" cy="432047"/>
          </a:xfrm>
        </p:spPr>
        <p:txBody>
          <a:bodyPr/>
          <a:lstStyle/>
          <a:p>
            <a:pPr marL="0" indent="0" algn="ctr" eaLnBrk="1" hangingPunct="1"/>
            <a:r>
              <a:rPr lang="en-US" altLang="en-US" sz="3200" dirty="0">
                <a:solidFill>
                  <a:srgbClr val="C00000"/>
                </a:solidFill>
              </a:rPr>
              <a:t>Once </a:t>
            </a:r>
            <a:r>
              <a:rPr lang="en-US" altLang="en-US" sz="3200" dirty="0" smtClean="0">
                <a:solidFill>
                  <a:srgbClr val="C00000"/>
                </a:solidFill>
              </a:rPr>
              <a:t>Assessment </a:t>
            </a:r>
            <a:r>
              <a:rPr lang="en-US" altLang="en-US" sz="3200" dirty="0">
                <a:solidFill>
                  <a:srgbClr val="C00000"/>
                </a:solidFill>
              </a:rPr>
              <a:t>is complete</a:t>
            </a:r>
            <a:endParaRPr lang="fr-FR" altLang="en-US" sz="3200" dirty="0">
              <a:solidFill>
                <a:srgbClr val="C00000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464" y="1628800"/>
            <a:ext cx="9777536" cy="5076800"/>
          </a:xfrm>
        </p:spPr>
        <p:txBody>
          <a:bodyPr/>
          <a:lstStyle/>
          <a:p>
            <a:pPr>
              <a:lnSpc>
                <a:spcPts val="3200"/>
              </a:lnSpc>
              <a:spcBef>
                <a:spcPts val="300"/>
              </a:spcBef>
              <a:buClr>
                <a:srgbClr val="0F5494"/>
              </a:buClr>
            </a:pPr>
            <a:r>
              <a:rPr lang="en-US" altLang="en-US" sz="2800" i="0" dirty="0" smtClean="0">
                <a:latin typeface="Calibri" charset="0"/>
                <a:ea typeface="Calibri" charset="0"/>
                <a:cs typeface="Calibri" charset="0"/>
              </a:rPr>
              <a:t>Allow </a:t>
            </a:r>
            <a:r>
              <a:rPr lang="en-US" altLang="en-US" sz="2800" i="0" dirty="0" err="1" smtClean="0">
                <a:latin typeface="Calibri" charset="0"/>
                <a:ea typeface="Calibri" charset="0"/>
                <a:cs typeface="Calibri" charset="0"/>
              </a:rPr>
              <a:t>Govt</a:t>
            </a:r>
            <a:r>
              <a:rPr lang="en-US" altLang="en-US" sz="28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altLang="en-US" sz="2800" i="0" dirty="0">
                <a:latin typeface="Calibri" charset="0"/>
                <a:ea typeface="Calibri" charset="0"/>
                <a:cs typeface="Calibri" charset="0"/>
              </a:rPr>
              <a:t>time to </a:t>
            </a:r>
            <a:r>
              <a:rPr lang="en-US" altLang="en-US" sz="2800" b="1" i="0" dirty="0">
                <a:latin typeface="Calibri" charset="0"/>
                <a:ea typeface="Calibri" charset="0"/>
                <a:cs typeface="Calibri" charset="0"/>
              </a:rPr>
              <a:t>circulate </a:t>
            </a:r>
            <a:r>
              <a:rPr lang="en-US" altLang="en-US" sz="2800" i="0" dirty="0" smtClean="0">
                <a:latin typeface="Calibri" charset="0"/>
                <a:ea typeface="Calibri" charset="0"/>
                <a:cs typeface="Calibri" charset="0"/>
              </a:rPr>
              <a:t>report &amp; build </a:t>
            </a:r>
            <a:r>
              <a:rPr lang="en-US" altLang="en-US" sz="2800" i="0" dirty="0">
                <a:latin typeface="Calibri" charset="0"/>
                <a:ea typeface="Calibri" charset="0"/>
                <a:cs typeface="Calibri" charset="0"/>
              </a:rPr>
              <a:t>consensus </a:t>
            </a:r>
            <a:r>
              <a:rPr lang="en-US" altLang="en-US" sz="2800" i="0" dirty="0" smtClean="0">
                <a:latin typeface="Calibri" charset="0"/>
                <a:ea typeface="Calibri" charset="0"/>
                <a:cs typeface="Calibri" charset="0"/>
              </a:rPr>
              <a:t>in both MOF &amp; line ministries (but agree schedule!)</a:t>
            </a:r>
            <a:endParaRPr lang="en-US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3200"/>
              </a:lnSpc>
              <a:buClrTx/>
              <a:buSzPct val="100000"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Use </a:t>
            </a:r>
            <a:r>
              <a:rPr lang="en-US" sz="2800" i="0" dirty="0">
                <a:latin typeface="Calibri" pitchFamily="34" charset="0"/>
              </a:rPr>
              <a:t>strengths &amp; weaknesses to identify further in-depth work needed on underlying reasons for poor performance</a:t>
            </a:r>
          </a:p>
          <a:p>
            <a:pPr>
              <a:lnSpc>
                <a:spcPts val="3200"/>
              </a:lnSpc>
              <a:buClrTx/>
              <a:buSzPct val="100000"/>
              <a:buFont typeface="Arial" pitchFamily="34" charset="0"/>
              <a:buChar char="•"/>
            </a:pPr>
            <a:r>
              <a:rPr lang="en-US" sz="2800" i="0" dirty="0">
                <a:latin typeface="Calibri" pitchFamily="34" charset="0"/>
              </a:rPr>
              <a:t>Do not use PI ratings simplistically: low score is </a:t>
            </a:r>
            <a:r>
              <a:rPr lang="en-US" sz="2800" b="1" i="0" dirty="0">
                <a:solidFill>
                  <a:srgbClr val="FF0000"/>
                </a:solidFill>
                <a:latin typeface="Calibri" pitchFamily="34" charset="0"/>
              </a:rPr>
              <a:t>not</a:t>
            </a:r>
            <a:r>
              <a:rPr lang="en-US" sz="2800" i="0" dirty="0">
                <a:latin typeface="Calibri" pitchFamily="34" charset="0"/>
              </a:rPr>
              <a:t> sufficient justification for reform</a:t>
            </a:r>
          </a:p>
          <a:p>
            <a:pPr>
              <a:lnSpc>
                <a:spcPts val="3200"/>
              </a:lnSpc>
              <a:buClrTx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Ownership </a:t>
            </a:r>
            <a:r>
              <a:rPr lang="en-US" sz="2800" i="0" dirty="0">
                <a:latin typeface="Calibri" pitchFamily="34" charset="0"/>
              </a:rPr>
              <a:t>means government decision on </a:t>
            </a:r>
            <a:r>
              <a:rPr lang="en-US" sz="2800" i="0" dirty="0" smtClean="0">
                <a:latin typeface="Calibri" pitchFamily="34" charset="0"/>
              </a:rPr>
              <a:t>priorities – range of factors: </a:t>
            </a:r>
            <a:r>
              <a:rPr lang="en-US" sz="2800" i="0" dirty="0">
                <a:latin typeface="Calibri" pitchFamily="34" charset="0"/>
              </a:rPr>
              <a:t>political economy, culture, constitution/legal, resources, capacity at </a:t>
            </a:r>
            <a:r>
              <a:rPr lang="en-US" sz="2800" i="0" dirty="0" smtClean="0">
                <a:latin typeface="Calibri" pitchFamily="34" charset="0"/>
              </a:rPr>
              <a:t>entry</a:t>
            </a:r>
          </a:p>
          <a:p>
            <a:pPr>
              <a:lnSpc>
                <a:spcPts val="3200"/>
              </a:lnSpc>
              <a:buClrTx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Develop ‘Action Plan’ (with focus on </a:t>
            </a:r>
            <a:r>
              <a:rPr lang="en-US" sz="2800" i="0" dirty="0" smtClean="0">
                <a:solidFill>
                  <a:srgbClr val="FF0000"/>
                </a:solidFill>
                <a:latin typeface="Calibri" pitchFamily="34" charset="0"/>
              </a:rPr>
              <a:t>causes </a:t>
            </a:r>
            <a:r>
              <a:rPr lang="en-US" sz="2800" i="0" dirty="0" smtClean="0">
                <a:latin typeface="Calibri" pitchFamily="34" charset="0"/>
              </a:rPr>
              <a:t>of weaknesses) but additional output – </a:t>
            </a:r>
            <a:r>
              <a:rPr lang="en-US" sz="2800" i="0" dirty="0" smtClean="0">
                <a:solidFill>
                  <a:srgbClr val="FF0000"/>
                </a:solidFill>
                <a:latin typeface="Calibri" pitchFamily="34" charset="0"/>
              </a:rPr>
              <a:t>separate product </a:t>
            </a:r>
            <a:r>
              <a:rPr lang="en-US" sz="2800" i="0" dirty="0" smtClean="0">
                <a:latin typeface="Calibri" pitchFamily="34" charset="0"/>
              </a:rPr>
              <a:t>(although sometimes included in </a:t>
            </a:r>
            <a:r>
              <a:rPr lang="en-US" sz="2800" i="0" dirty="0" err="1" smtClean="0">
                <a:latin typeface="Calibri" pitchFamily="34" charset="0"/>
              </a:rPr>
              <a:t>ToR</a:t>
            </a:r>
            <a:r>
              <a:rPr lang="en-US" sz="2800" i="0" dirty="0" smtClean="0">
                <a:latin typeface="Calibri" pitchFamily="34" charset="0"/>
              </a:rPr>
              <a:t>!)</a:t>
            </a:r>
            <a:endParaRPr lang="en-US" sz="2800" i="0" dirty="0">
              <a:latin typeface="Calibri" pitchFamily="34" charset="0"/>
            </a:endParaRPr>
          </a:p>
          <a:p>
            <a:pPr>
              <a:lnSpc>
                <a:spcPts val="3200"/>
              </a:lnSpc>
              <a:buClrTx/>
              <a:buFont typeface="Arial" pitchFamily="34" charset="0"/>
              <a:buChar char="•"/>
            </a:pPr>
            <a:endParaRPr lang="en-US" sz="2800" i="0" dirty="0" smtClean="0">
              <a:latin typeface="Calibri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‘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988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0728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Country case - Norway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488" y="1916832"/>
            <a:ext cx="9001000" cy="475252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SzPct val="100000"/>
              <a:buNone/>
            </a:pPr>
            <a:r>
              <a:rPr lang="en-US" sz="11200" i="0" dirty="0">
                <a:latin typeface="Calibri" pitchFamily="34" charset="0"/>
              </a:rPr>
              <a:t>Findings of </a:t>
            </a:r>
            <a:r>
              <a:rPr lang="en-US" sz="11200" i="0" dirty="0" err="1">
                <a:latin typeface="Calibri" pitchFamily="34" charset="0"/>
              </a:rPr>
              <a:t>Norad</a:t>
            </a:r>
            <a:r>
              <a:rPr lang="en-US" sz="11200" i="0" dirty="0">
                <a:latin typeface="Calibri" pitchFamily="34" charset="0"/>
              </a:rPr>
              <a:t>-managed </a:t>
            </a:r>
            <a:r>
              <a:rPr lang="en-US" sz="11200" i="0" dirty="0" smtClean="0">
                <a:latin typeface="Calibri" pitchFamily="34" charset="0"/>
              </a:rPr>
              <a:t>self-assessment: </a:t>
            </a:r>
            <a:r>
              <a:rPr lang="en-US" sz="11200" i="0" dirty="0">
                <a:latin typeface="Calibri" pitchFamily="34" charset="0"/>
              </a:rPr>
              <a:t>low scores </a:t>
            </a:r>
            <a:r>
              <a:rPr lang="en-US" sz="11200" i="0" dirty="0" smtClean="0">
                <a:latin typeface="Calibri" pitchFamily="34" charset="0"/>
              </a:rPr>
              <a:t>in 7 areas. </a:t>
            </a:r>
            <a:r>
              <a:rPr lang="en-US" sz="11200" i="0" dirty="0" err="1" smtClean="0">
                <a:latin typeface="Calibri" pitchFamily="34" charset="0"/>
              </a:rPr>
              <a:t>MoF</a:t>
            </a:r>
            <a:r>
              <a:rPr lang="en-US" sz="11200" i="0" dirty="0" smtClean="0">
                <a:latin typeface="Calibri" pitchFamily="34" charset="0"/>
              </a:rPr>
              <a:t> </a:t>
            </a:r>
            <a:r>
              <a:rPr lang="en-US" sz="11200" i="0" dirty="0">
                <a:latin typeface="Calibri" pitchFamily="34" charset="0"/>
              </a:rPr>
              <a:t>reaction:</a:t>
            </a:r>
          </a:p>
          <a:p>
            <a:pPr marL="381600" lvl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11200" b="0" dirty="0" smtClean="0">
                <a:latin typeface="Calibri" pitchFamily="34" charset="0"/>
              </a:rPr>
              <a:t>3 </a:t>
            </a:r>
            <a:r>
              <a:rPr lang="en-US" sz="11200" b="0" dirty="0">
                <a:latin typeface="Calibri" pitchFamily="34" charset="0"/>
              </a:rPr>
              <a:t>areas of low scoring not considered priority at present (Multi-year program/sector budgeting, limited extent of internal audit, no consolidated overview of risks from AGAs &amp; public corporations) </a:t>
            </a:r>
          </a:p>
          <a:p>
            <a:pPr marL="381600" lvl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11200" b="0" dirty="0">
                <a:latin typeface="Calibri" pitchFamily="34" charset="0"/>
              </a:rPr>
              <a:t>2 indicators scored low but </a:t>
            </a:r>
            <a:r>
              <a:rPr lang="en-US" sz="11200" b="0" dirty="0" smtClean="0">
                <a:latin typeface="Calibri" pitchFamily="34" charset="0"/>
              </a:rPr>
              <a:t>municipal </a:t>
            </a:r>
            <a:r>
              <a:rPr lang="en-US" sz="11200" b="0" dirty="0">
                <a:latin typeface="Calibri" pitchFamily="34" charset="0"/>
              </a:rPr>
              <a:t>responsibilities; CG will not get </a:t>
            </a:r>
            <a:r>
              <a:rPr lang="en-US" sz="11200" b="0" dirty="0" smtClean="0">
                <a:latin typeface="Calibri" pitchFamily="34" charset="0"/>
              </a:rPr>
              <a:t>involved</a:t>
            </a:r>
          </a:p>
          <a:p>
            <a:pPr marL="381600" lvl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11200" b="0" dirty="0">
                <a:latin typeface="Calibri" pitchFamily="34" charset="0"/>
              </a:rPr>
              <a:t>Weaknesses in procurement practices &amp; follow-up to external audit findings need to be addressed </a:t>
            </a:r>
          </a:p>
          <a:p>
            <a:pPr marL="381600" lvl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endParaRPr lang="en-US" sz="11200" b="0" dirty="0">
              <a:latin typeface="Calibri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544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8" y="1265510"/>
            <a:ext cx="8291512" cy="2192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313" y="1556792"/>
            <a:ext cx="8062912" cy="4824536"/>
          </a:xfrm>
        </p:spPr>
        <p:txBody>
          <a:bodyPr/>
          <a:lstStyle/>
          <a:p>
            <a:r>
              <a:rPr lang="en-US" sz="3200" b="1" i="0" dirty="0" smtClean="0">
                <a:solidFill>
                  <a:srgbClr val="FF0000"/>
                </a:solidFill>
              </a:rPr>
              <a:t>Content</a:t>
            </a:r>
            <a:endParaRPr lang="en-US" sz="3200" b="1" i="0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C0C0C0"/>
                </a:solidFill>
              </a:rPr>
              <a:t>Context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Reform Sequencing</a:t>
            </a:r>
          </a:p>
          <a:p>
            <a:endParaRPr lang="en-US" sz="2800" dirty="0">
              <a:solidFill>
                <a:srgbClr val="C0C0C0"/>
              </a:solidFill>
            </a:endParaRPr>
          </a:p>
          <a:p>
            <a:r>
              <a:rPr lang="en-US" sz="2800" dirty="0" smtClean="0">
                <a:solidFill>
                  <a:srgbClr val="C0C0C0"/>
                </a:solidFill>
              </a:rPr>
              <a:t>Monitoring</a:t>
            </a:r>
            <a:endParaRPr lang="en-US" sz="2800" dirty="0">
              <a:solidFill>
                <a:srgbClr val="C0C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B88-6774-B645-950A-66DAA7EACBD6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214701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7998</TotalTime>
  <Words>1290</Words>
  <Application>Microsoft Macintosh PowerPoint</Application>
  <PresentationFormat>A4 Paper (210x297 mm)</PresentationFormat>
  <Paragraphs>179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Times New Roman</vt:lpstr>
      <vt:lpstr>Verdana</vt:lpstr>
      <vt:lpstr>Verdana Bold Italic</vt:lpstr>
      <vt:lpstr>Arial</vt:lpstr>
      <vt:lpstr>Slide_Master</vt:lpstr>
      <vt:lpstr>PEFA FRAMEWORK FOR ASSESSING PUBLIC FINANCIAL MANAGEMENT </vt:lpstr>
      <vt:lpstr>PowerPoint Presentation</vt:lpstr>
      <vt:lpstr>PowerPoint Presentation</vt:lpstr>
      <vt:lpstr>PFM Links to Development Goals</vt:lpstr>
      <vt:lpstr>Coverage of PEFA in reform cycle</vt:lpstr>
      <vt:lpstr>Using PEFA Assessment for reform</vt:lpstr>
      <vt:lpstr>Once Assessment is complete</vt:lpstr>
      <vt:lpstr>Country case - Norway</vt:lpstr>
      <vt:lpstr>PowerPoint Presentation</vt:lpstr>
      <vt:lpstr> The PFM Reform Strategy</vt:lpstr>
      <vt:lpstr>Where to start? Sequencing Reforms</vt:lpstr>
      <vt:lpstr>Sequencing – guided by PFM priorities</vt:lpstr>
      <vt:lpstr> Country-Specific Sequencing Decisions</vt:lpstr>
      <vt:lpstr>SN Assessments &amp; reform discussions</vt:lpstr>
      <vt:lpstr>Use of PFM-PR for reform planning – Pakistan Provinces</vt:lpstr>
      <vt:lpstr>PowerPoint Presentation</vt:lpstr>
      <vt:lpstr>Use of results: Performance Monitoring</vt:lpstr>
      <vt:lpstr>Monitoring Progress Over Time</vt:lpstr>
      <vt:lpstr>Relevance of PEFA in BS assessment</vt:lpstr>
      <vt:lpstr>Relevance of PEFA in BS assessment</vt:lpstr>
      <vt:lpstr>In Summary….</vt:lpstr>
      <vt:lpstr>Thank you for your attention:  Questions?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EXPENDITURE AND FINANCIAL ACCOUNTABILITY (PEFA)-PERFORMANCE MEASUREMENT FRAMEWORK </dc:title>
  <dc:creator>Philip Sinnett</dc:creator>
  <cp:keywords>PEFA Workshop -Brussels</cp:keywords>
  <cp:lastModifiedBy>Philip Sinnett</cp:lastModifiedBy>
  <cp:revision>46</cp:revision>
  <cp:lastPrinted>2016-01-21T07:00:14Z</cp:lastPrinted>
  <dcterms:created xsi:type="dcterms:W3CDTF">2015-12-07T07:38:39Z</dcterms:created>
  <dcterms:modified xsi:type="dcterms:W3CDTF">2016-03-05T22:44:28Z</dcterms:modified>
</cp:coreProperties>
</file>