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585" r:id="rId3"/>
    <p:sldId id="612" r:id="rId4"/>
    <p:sldId id="600" r:id="rId5"/>
    <p:sldId id="586" r:id="rId6"/>
    <p:sldId id="591" r:id="rId7"/>
    <p:sldId id="592" r:id="rId8"/>
    <p:sldId id="587" r:id="rId9"/>
    <p:sldId id="593" r:id="rId10"/>
    <p:sldId id="596" r:id="rId11"/>
    <p:sldId id="594" r:id="rId12"/>
    <p:sldId id="595" r:id="rId13"/>
    <p:sldId id="588" r:id="rId14"/>
    <p:sldId id="613" r:id="rId15"/>
    <p:sldId id="608" r:id="rId16"/>
    <p:sldId id="610" r:id="rId17"/>
    <p:sldId id="597" r:id="rId18"/>
    <p:sldId id="589" r:id="rId19"/>
    <p:sldId id="599" r:id="rId20"/>
    <p:sldId id="609" r:id="rId21"/>
    <p:sldId id="611" r:id="rId22"/>
    <p:sldId id="603" r:id="rId23"/>
    <p:sldId id="590" r:id="rId24"/>
    <p:sldId id="602" r:id="rId25"/>
    <p:sldId id="605" r:id="rId26"/>
    <p:sldId id="606" r:id="rId27"/>
    <p:sldId id="533" r:id="rId28"/>
  </p:sldIdLst>
  <p:sldSz cx="9144000" cy="6858000" type="screen4x3"/>
  <p:notesSz cx="6669088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 xmlns:mv="urn:schemas-microsoft-com:mac:vml" xmlns:mc="http://schemas.openxmlformats.org/markup-compatibility/2006">
        <p15:guide id="1" orient="horz" pos="3124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nda Natapei" initials="MN" lastIdx="19" clrIdx="0">
    <p:extLst/>
  </p:cmAuthor>
  <p:cmAuthor id="2" name="Philip Malsale" initials="PM" lastIdx="1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4A80AC"/>
    <a:srgbClr val="130BB5"/>
    <a:srgbClr val="3568A5"/>
    <a:srgbClr val="526DC2"/>
    <a:srgbClr val="6161CB"/>
    <a:srgbClr val="009900"/>
    <a:srgbClr val="C6D5F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95490" autoAdjust="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2"/>
    </p:cViewPr>
  </p:sorterViewPr>
  <p:notesViewPr>
    <p:cSldViewPr>
      <p:cViewPr varScale="1">
        <p:scale>
          <a:sx n="83" d="100"/>
          <a:sy n="83" d="100"/>
        </p:scale>
        <p:origin x="-3966" y="-72"/>
      </p:cViewPr>
      <p:guideLst>
        <p:guide orient="horz" pos="3124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532" cy="49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033" y="0"/>
            <a:ext cx="2889532" cy="49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2C21D6-8320-402A-A033-10303DFF3971}" type="datetime1">
              <a:rPr lang="en-US"/>
              <a:pPr/>
              <a:t>7/8/2014</a:t>
            </a:fld>
            <a:endParaRPr lang="en-US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741"/>
            <a:ext cx="2889532" cy="49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033" y="9421741"/>
            <a:ext cx="2889532" cy="49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8C67BD-2480-4801-BC35-46819BB3B4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50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889532" cy="49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778033" y="0"/>
            <a:ext cx="2889532" cy="49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A94848D-2267-494D-B28E-E5723C0EF462}" type="datetime1">
              <a:rPr lang="en-US"/>
              <a:pPr>
                <a:defRPr/>
              </a:pPr>
              <a:t>7/8/2014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57763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67519" y="4711725"/>
            <a:ext cx="5334051" cy="446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778033" y="9421741"/>
            <a:ext cx="2889532" cy="49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18" tIns="46159" rIns="92318" bIns="46159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328D48E-BC35-4DC9-AC69-A6B352F0E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24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1FA0DB81-2788-49AD-87FA-FE9BBB9FACAE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73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0EA7F-5D7B-4C35-B957-EFFE8C98F20D}" type="datetime1">
              <a:rPr lang="en-US" smtClean="0"/>
              <a:pPr>
                <a:defRPr/>
              </a:pPr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(c) VMGD2011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E4D30-419A-4440-89D2-17A64BD629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D8497-4A37-4536-8D6B-52BC408E6510}" type="datetime1">
              <a:rPr lang="en-US" smtClean="0"/>
              <a:pPr>
                <a:defRPr/>
              </a:pPr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(c) VMGD2011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F8E63-44E2-421F-8609-180E5BCCD9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F3F77-80DD-4EC2-AF19-DC9499B98604}" type="datetime1">
              <a:rPr lang="en-US" smtClean="0"/>
              <a:pPr>
                <a:defRPr/>
              </a:pPr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(c) VMGD2011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5C0F2-1BB5-42FC-AFC6-A83653E1BF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7719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600200"/>
            <a:ext cx="37719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3938588"/>
            <a:ext cx="37719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F1ECFE-BFCC-4D5D-9798-6F700ADB2A74}" type="datetime1">
              <a:rPr lang="en-US" smtClean="0"/>
              <a:pPr>
                <a:defRPr/>
              </a:pPr>
              <a:t>7/8/2014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(c) VMGD2011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531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EBA77A5-44B3-4710-B108-D7B0098E44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22437"/>
            <a:ext cx="7391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95BC4-9DB5-4610-8EA3-23EB06BE07B5}" type="datetime1">
              <a:rPr lang="en-US" smtClean="0"/>
              <a:pPr>
                <a:defRPr/>
              </a:pPr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(c) VMGD2011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0F03A-D771-45F9-B814-9BFE67FDE3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A00FE-21EC-4311-9479-661820F6F569}" type="datetime1">
              <a:rPr lang="en-US" smtClean="0"/>
              <a:pPr>
                <a:defRPr/>
              </a:pPr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(c) VMGD2011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95C92-0DC4-419A-9C23-97C9D72EE8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084E7-8B3B-4467-B0FB-5EF2EED50F0B}" type="datetime1">
              <a:rPr lang="en-US" smtClean="0"/>
              <a:pPr>
                <a:defRPr/>
              </a:pPr>
              <a:t>7/8/2014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(c) VMGD2011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16060-A7B6-42AE-B18A-A7C31D5A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EA7BD-39D1-42C8-A43A-94143DA0EA4C}" type="datetime1">
              <a:rPr lang="en-US" smtClean="0"/>
              <a:pPr>
                <a:defRPr/>
              </a:pPr>
              <a:t>7/8/2014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(c) VMGD2011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124E4-7456-42CF-8327-A1DC0F00AC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6E94B-7411-4479-B53D-A2179F04CFCF}" type="datetime1">
              <a:rPr lang="en-US" smtClean="0"/>
              <a:pPr>
                <a:defRPr/>
              </a:pPr>
              <a:t>7/8/2014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(c) VMGD2011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026AF-67B7-49B1-A90B-5908E8E031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B4C4E-A4F1-4CBF-B11A-A9D1573B57F7}" type="datetime1">
              <a:rPr lang="en-US" smtClean="0"/>
              <a:pPr>
                <a:defRPr/>
              </a:pPr>
              <a:t>7/8/2014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(c) VMGD2011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21135-F406-4299-9C6E-3D213D7569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C2E74-5D6B-4C0E-960B-119933D7E803}" type="datetime1">
              <a:rPr lang="en-US" smtClean="0"/>
              <a:pPr>
                <a:defRPr/>
              </a:pPr>
              <a:t>7/8/2014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(c) VMGD2011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D5576-0CF2-4A73-95C7-60ADAE8D44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62000" y="0"/>
            <a:ext cx="8382000" cy="6858000"/>
          </a:xfrm>
          <a:prstGeom prst="rect">
            <a:avLst/>
          </a:prstGeom>
          <a:gradFill rotWithShape="1">
            <a:gsLst>
              <a:gs pos="0">
                <a:srgbClr val="C6D5F0">
                  <a:gamma/>
                  <a:tint val="0"/>
                  <a:invGamma/>
                </a:srgbClr>
              </a:gs>
              <a:gs pos="100000">
                <a:srgbClr val="C6D5F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96875" y="0"/>
            <a:ext cx="4603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 rot="16200000">
            <a:off x="-1385870" y="1492439"/>
            <a:ext cx="3589339" cy="60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lang="en-US" sz="1400" b="1" dirty="0" smtClean="0">
                <a:solidFill>
                  <a:schemeClr val="bg2"/>
                </a:solidFill>
              </a:rPr>
              <a:t>Government of the Republic of Vanuatu</a:t>
            </a:r>
            <a:r>
              <a:rPr lang="en-US" sz="1400" dirty="0" smtClean="0">
                <a:solidFill>
                  <a:schemeClr val="bg2"/>
                </a:solidFill>
              </a:rPr>
              <a:t/>
            </a:r>
            <a:br>
              <a:rPr lang="en-US" sz="1400" dirty="0" smtClean="0">
                <a:solidFill>
                  <a:schemeClr val="bg2"/>
                </a:solidFill>
              </a:rPr>
            </a:br>
            <a:r>
              <a:rPr lang="en-US" sz="1400" b="1" dirty="0" smtClean="0">
                <a:solidFill>
                  <a:schemeClr val="bg2"/>
                </a:solidFill>
              </a:rPr>
              <a:t>           </a:t>
            </a:r>
            <a:r>
              <a:rPr lang="en-US" sz="1400" b="1" i="1" dirty="0" smtClean="0">
                <a:solidFill>
                  <a:schemeClr val="accent1"/>
                </a:solidFill>
              </a:rPr>
              <a:t>Protecting </a:t>
            </a:r>
            <a:r>
              <a:rPr lang="en-US" sz="1400" b="1" i="1" dirty="0">
                <a:solidFill>
                  <a:schemeClr val="accent1"/>
                </a:solidFill>
              </a:rPr>
              <a:t>Lives and Property</a:t>
            </a: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90600" y="1600200"/>
            <a:ext cx="7696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4A80AC"/>
                </a:solidFill>
                <a:latin typeface="+mn-lt"/>
              </a:defRPr>
            </a:lvl1pPr>
          </a:lstStyle>
          <a:p>
            <a:pPr>
              <a:defRPr/>
            </a:pPr>
            <a:fld id="{A602D595-CBB0-4EA7-BC1F-534CD3EAE46B}" type="datetime1">
              <a:rPr lang="en-US" smtClean="0"/>
              <a:pPr>
                <a:defRPr/>
              </a:pPr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4A80AC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(c) VMGD2014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404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fld id="{61BCA5E0-D363-4B87-A6FD-D5F190759EA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 flipV="1">
            <a:off x="8716963" y="0"/>
            <a:ext cx="4603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pic>
        <p:nvPicPr>
          <p:cNvPr id="1045" name="Picture 21" descr="ivan4x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63" y="5181600"/>
            <a:ext cx="685800" cy="685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11" descr="PC19029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927" y="5971900"/>
            <a:ext cx="584208" cy="733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1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042" y="4667244"/>
            <a:ext cx="659958" cy="438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0" y="5656783"/>
            <a:ext cx="533400" cy="667817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b="1" kern="1200">
          <a:solidFill>
            <a:srgbClr val="2E507A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rgbClr val="2E507A"/>
          </a:solidFill>
          <a:latin typeface="Calibri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rgbClr val="2E507A"/>
          </a:solidFill>
          <a:latin typeface="Calibri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rgbClr val="2E507A"/>
          </a:solidFill>
          <a:latin typeface="Calibri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rgbClr val="2E507A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E507A"/>
        </a:buClr>
        <a:buSzPct val="90000"/>
        <a:buFont typeface="Wingdings" pitchFamily="2" charset="2"/>
        <a:buChar char="Ø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E507A"/>
        </a:buClr>
        <a:buSzPct val="90000"/>
        <a:buFont typeface="Wingdings" pitchFamily="2" charset="2"/>
        <a:buChar char="Ø"/>
        <a:defRPr sz="2800" i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E507A"/>
        </a:buClr>
        <a:buSzPct val="90000"/>
        <a:buFont typeface="Wingdings" pitchFamily="2" charset="2"/>
        <a:buChar char="Ø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E507A"/>
        </a:buClr>
        <a:buSzPct val="90000"/>
        <a:buFont typeface="Wingdings" pitchFamily="2" charset="2"/>
        <a:buChar char="Ø"/>
        <a:defRPr sz="2000" i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E507A"/>
        </a:buClr>
        <a:buSzPct val="90000"/>
        <a:buFont typeface="Wingdings" pitchFamily="2" charset="2"/>
        <a:buChar char="Ø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3892"/>
            <a:ext cx="9144000" cy="4296308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Disaster Risk Management and Climate Change Adaptation in Vanuatu</a:t>
            </a:r>
            <a:b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altLang="en-US" sz="4800" dirty="0" smtClean="0"/>
              <a:t/>
            </a:r>
            <a:br>
              <a:rPr lang="en-AU" altLang="en-US" sz="4800" dirty="0" smtClean="0"/>
            </a:br>
            <a:r>
              <a:rPr lang="en-A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by: </a:t>
            </a:r>
            <a:r>
              <a:rPr lang="en-AU" alt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Honourable Minister of Lands, Ralph Regenvanu</a:t>
            </a:r>
            <a:r>
              <a:rPr lang="en-AU" sz="1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A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Date: </a:t>
            </a:r>
            <a:r>
              <a:rPr lang="en-AU" sz="1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July 2014 </a:t>
            </a:r>
            <a:endParaRPr lang="en-US" sz="1800" dirty="0" smtClean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51429"/>
            <a:ext cx="9144000" cy="1201771"/>
          </a:xfrm>
          <a:effectLst>
            <a:outerShdw dist="17961" dir="2700000" algn="ctr" rotWithShape="0">
              <a:schemeClr val="bg1"/>
            </a:outerShdw>
          </a:effectLst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ACP/EU Presentation</a:t>
            </a:r>
          </a:p>
          <a:p>
            <a:pPr eaLnBrk="1" hangingPunct="1"/>
            <a:r>
              <a:rPr lang="en-US" sz="1600" dirty="0" smtClean="0">
                <a:solidFill>
                  <a:schemeClr val="accent1"/>
                </a:solidFill>
              </a:rPr>
              <a:t>Vanuatu Ministry of Lands and Natural Resources</a:t>
            </a:r>
          </a:p>
          <a:p>
            <a:pPr eaLnBrk="1" hangingPunct="1"/>
            <a:r>
              <a:rPr lang="en-US" sz="1600" dirty="0" smtClean="0">
                <a:solidFill>
                  <a:schemeClr val="accent1"/>
                </a:solidFill>
              </a:rPr>
              <a:t>Vanuatu Ministry of Climate Change and Natural Disasters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4D30-419A-4440-89D2-17A64BD629A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 rot="-5400000">
            <a:off x="4524375" y="657225"/>
            <a:ext cx="92075" cy="914082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5486400"/>
            <a:ext cx="1263965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484571"/>
            <a:ext cx="914400" cy="11448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F03A-D771-45F9-B814-9BFE67FDE39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1905000"/>
            <a:ext cx="6712024" cy="4627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Risk Assessment and Evaluation</a:t>
            </a:r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057400"/>
            <a:ext cx="1312352" cy="1186756"/>
          </a:xfrm>
          <a:prstGeom prst="rec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9572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Assessment and Evaluation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543800" cy="4419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b="0" i="0" dirty="0" smtClean="0"/>
              <a:t>In </a:t>
            </a:r>
            <a:r>
              <a:rPr lang="en-US" sz="2800" i="0" dirty="0" smtClean="0"/>
              <a:t>2012</a:t>
            </a:r>
            <a:r>
              <a:rPr lang="en-US" sz="2800" b="0" i="0" dirty="0"/>
              <a:t>, </a:t>
            </a:r>
            <a:r>
              <a:rPr lang="en-US" sz="2800" b="0" i="0" dirty="0" smtClean="0"/>
              <a:t>the </a:t>
            </a:r>
            <a:r>
              <a:rPr lang="en-US" sz="2800" b="0" i="0" dirty="0"/>
              <a:t>Department also houses the newly formed </a:t>
            </a:r>
            <a:r>
              <a:rPr lang="en-US" sz="2800" i="0" dirty="0"/>
              <a:t>National Advisory Board </a:t>
            </a:r>
            <a:r>
              <a:rPr lang="en-US" sz="2800" b="0" i="0" dirty="0"/>
              <a:t>on</a:t>
            </a:r>
            <a:r>
              <a:rPr lang="en-US" sz="2800" i="0" dirty="0"/>
              <a:t> Climate Change and </a:t>
            </a:r>
            <a:r>
              <a:rPr lang="en-US" sz="2800" i="0" dirty="0" smtClean="0"/>
              <a:t>Disaster </a:t>
            </a:r>
            <a:r>
              <a:rPr lang="en-US" sz="2800" i="0" dirty="0"/>
              <a:t>Risk </a:t>
            </a:r>
            <a:r>
              <a:rPr lang="en-US" sz="2800" i="0" dirty="0" smtClean="0"/>
              <a:t>Reduction </a:t>
            </a:r>
            <a:r>
              <a:rPr lang="en-US" sz="2800" b="0" i="0" dirty="0" smtClean="0"/>
              <a:t>Project </a:t>
            </a:r>
            <a:r>
              <a:rPr lang="en-US" sz="2800" b="0" i="0" dirty="0"/>
              <a:t>Management Unit (NAB/PMU). The NAB/PMU reports to both VMGD </a:t>
            </a:r>
            <a:r>
              <a:rPr lang="en-US" sz="2800" b="0" i="0" dirty="0" smtClean="0"/>
              <a:t>and NDMO</a:t>
            </a:r>
            <a:endParaRPr lang="en-US" sz="2800" b="0" i="0" dirty="0"/>
          </a:p>
          <a:p>
            <a:pPr>
              <a:buFont typeface="Arial" pitchFamily="34" charset="0"/>
              <a:buChar char="•"/>
            </a:pPr>
            <a:r>
              <a:rPr lang="en-US" sz="2800" b="0" i="0" dirty="0" smtClean="0"/>
              <a:t>In </a:t>
            </a:r>
            <a:r>
              <a:rPr lang="en-US" sz="2800" i="0" dirty="0" smtClean="0"/>
              <a:t>2013</a:t>
            </a:r>
            <a:r>
              <a:rPr lang="en-US" sz="2800" b="0" i="0" dirty="0" smtClean="0"/>
              <a:t>, the creation of the </a:t>
            </a:r>
            <a:r>
              <a:rPr lang="en-US" sz="2800" i="0" dirty="0" smtClean="0"/>
              <a:t>Ministry of Climate Change and Natural Disasters </a:t>
            </a:r>
            <a:r>
              <a:rPr lang="en-US" sz="2800" b="0" i="0" dirty="0" smtClean="0"/>
              <a:t>finalize the objectives of the NAP by enforcing the needs of a common authority for Climate Change Adaptation and Disaster Risk Reduction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F03A-D771-45F9-B814-9BFE67FDE39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1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 and Evaluation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F03A-D771-45F9-B814-9BFE67FDE39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19200" y="6381328"/>
            <a:ext cx="6781800" cy="400472"/>
          </a:xfrm>
        </p:spPr>
        <p:txBody>
          <a:bodyPr>
            <a:normAutofit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 smtClean="0">
                <a:latin typeface="+mj-lt"/>
              </a:rPr>
              <a:t>Vanuatu Multi-hazards and Emergency Management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1800" dirty="0" smtClean="0"/>
          </a:p>
          <a:p>
            <a:pPr marL="365760" indent="-283464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b="1" u="sng" dirty="0" smtClean="0"/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1800" dirty="0" smtClean="0"/>
          </a:p>
        </p:txBody>
      </p: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1225388" y="1708429"/>
            <a:ext cx="6781800" cy="4572000"/>
            <a:chOff x="1614" y="1460"/>
            <a:chExt cx="9001" cy="6352"/>
          </a:xfrm>
        </p:grpSpPr>
        <p:sp>
          <p:nvSpPr>
            <p:cNvPr id="10" name="Text Box 53"/>
            <p:cNvSpPr txBox="1">
              <a:spLocks noChangeArrowheads="1"/>
            </p:cNvSpPr>
            <p:nvPr/>
          </p:nvSpPr>
          <p:spPr bwMode="auto">
            <a:xfrm>
              <a:off x="1614" y="1460"/>
              <a:ext cx="9001" cy="635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cxnSp>
          <p:nvCxnSpPr>
            <p:cNvPr id="12" name="AutoShape 55"/>
            <p:cNvCxnSpPr>
              <a:cxnSpLocks noChangeShapeType="1"/>
            </p:cNvCxnSpPr>
            <p:nvPr/>
          </p:nvCxnSpPr>
          <p:spPr bwMode="auto">
            <a:xfrm>
              <a:off x="2760" y="2445"/>
              <a:ext cx="15" cy="4440"/>
            </a:xfrm>
            <a:prstGeom prst="straightConnector1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56"/>
            <p:cNvSpPr>
              <a:spLocks noChangeArrowheads="1"/>
            </p:cNvSpPr>
            <p:nvPr/>
          </p:nvSpPr>
          <p:spPr bwMode="auto">
            <a:xfrm>
              <a:off x="2055" y="2730"/>
              <a:ext cx="1410" cy="630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4F81BD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500" dirty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 eaLnBrk="0" hangingPunct="0"/>
              <a:r>
                <a:rPr lang="en-US" sz="800" dirty="0">
                  <a:solidFill>
                    <a:schemeClr val="bg1"/>
                  </a:solidFill>
                  <a:latin typeface="Calibri" charset="0"/>
                </a:rPr>
                <a:t>OBSERVATION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57"/>
            <p:cNvSpPr>
              <a:spLocks noChangeArrowheads="1"/>
            </p:cNvSpPr>
            <p:nvPr/>
          </p:nvSpPr>
          <p:spPr bwMode="auto">
            <a:xfrm>
              <a:off x="2055" y="3525"/>
              <a:ext cx="1410" cy="630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4F81BD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500" dirty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eaLnBrk="0" hangingPunct="0"/>
              <a:r>
                <a:rPr lang="en-US" sz="800" dirty="0">
                  <a:solidFill>
                    <a:schemeClr val="bg1"/>
                  </a:solidFill>
                  <a:latin typeface="Calibri" charset="0"/>
                </a:rPr>
                <a:t>IT &amp; </a:t>
              </a:r>
              <a:r>
                <a:rPr lang="en-US" sz="800" dirty="0" smtClean="0">
                  <a:solidFill>
                    <a:schemeClr val="bg1"/>
                  </a:solidFill>
                  <a:latin typeface="Calibri" charset="0"/>
                </a:rPr>
                <a:t>ENGINEERNG</a:t>
              </a:r>
              <a:endParaRPr lang="en-US" sz="800" dirty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eaLnBrk="0" hangingPunct="0"/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AutoShape 58"/>
            <p:cNvCxnSpPr>
              <a:cxnSpLocks noChangeShapeType="1"/>
            </p:cNvCxnSpPr>
            <p:nvPr/>
          </p:nvCxnSpPr>
          <p:spPr bwMode="auto">
            <a:xfrm>
              <a:off x="8565" y="2520"/>
              <a:ext cx="0" cy="4695"/>
            </a:xfrm>
            <a:prstGeom prst="straightConnector1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utoShape 59"/>
            <p:cNvSpPr>
              <a:spLocks noChangeArrowheads="1"/>
            </p:cNvSpPr>
            <p:nvPr/>
          </p:nvSpPr>
          <p:spPr bwMode="auto">
            <a:xfrm>
              <a:off x="7663" y="1696"/>
              <a:ext cx="1801" cy="82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Calibri" pitchFamily="34" charset="0"/>
                  <a:cs typeface="+mn-cs"/>
                </a:rPr>
                <a:t>NDMO</a:t>
              </a: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cxnSp>
          <p:nvCxnSpPr>
            <p:cNvPr id="17" name="AutoShape 60"/>
            <p:cNvCxnSpPr>
              <a:cxnSpLocks noChangeShapeType="1"/>
            </p:cNvCxnSpPr>
            <p:nvPr/>
          </p:nvCxnSpPr>
          <p:spPr bwMode="auto">
            <a:xfrm>
              <a:off x="3465" y="4710"/>
              <a:ext cx="2010" cy="1"/>
            </a:xfrm>
            <a:prstGeom prst="straightConnector1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AutoShape 61"/>
            <p:cNvCxnSpPr>
              <a:cxnSpLocks noChangeShapeType="1"/>
            </p:cNvCxnSpPr>
            <p:nvPr/>
          </p:nvCxnSpPr>
          <p:spPr bwMode="auto">
            <a:xfrm>
              <a:off x="3465" y="6330"/>
              <a:ext cx="5100" cy="1"/>
            </a:xfrm>
            <a:prstGeom prst="straightConnector1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AutoShape 62"/>
            <p:cNvCxnSpPr>
              <a:cxnSpLocks noChangeShapeType="1"/>
            </p:cNvCxnSpPr>
            <p:nvPr/>
          </p:nvCxnSpPr>
          <p:spPr bwMode="auto">
            <a:xfrm>
              <a:off x="3465" y="5520"/>
              <a:ext cx="2010" cy="1"/>
            </a:xfrm>
            <a:prstGeom prst="straightConnector1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AutoShape 63"/>
            <p:cNvCxnSpPr>
              <a:cxnSpLocks noChangeShapeType="1"/>
            </p:cNvCxnSpPr>
            <p:nvPr/>
          </p:nvCxnSpPr>
          <p:spPr bwMode="auto">
            <a:xfrm>
              <a:off x="3465" y="7215"/>
              <a:ext cx="5100" cy="1"/>
            </a:xfrm>
            <a:prstGeom prst="straightConnector1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AutoShape 64"/>
            <p:cNvCxnSpPr>
              <a:cxnSpLocks noChangeShapeType="1"/>
            </p:cNvCxnSpPr>
            <p:nvPr/>
          </p:nvCxnSpPr>
          <p:spPr bwMode="auto">
            <a:xfrm>
              <a:off x="5505" y="5070"/>
              <a:ext cx="285" cy="0"/>
            </a:xfrm>
            <a:prstGeom prst="straightConnector1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AutoShape 65"/>
            <p:cNvCxnSpPr>
              <a:cxnSpLocks noChangeShapeType="1"/>
            </p:cNvCxnSpPr>
            <p:nvPr/>
          </p:nvCxnSpPr>
          <p:spPr bwMode="auto">
            <a:xfrm>
              <a:off x="5475" y="4710"/>
              <a:ext cx="1" cy="810"/>
            </a:xfrm>
            <a:prstGeom prst="straightConnector1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AutoShape 66"/>
            <p:cNvCxnSpPr>
              <a:cxnSpLocks noChangeShapeType="1"/>
            </p:cNvCxnSpPr>
            <p:nvPr/>
          </p:nvCxnSpPr>
          <p:spPr bwMode="auto">
            <a:xfrm>
              <a:off x="6900" y="5070"/>
              <a:ext cx="285" cy="0"/>
            </a:xfrm>
            <a:prstGeom prst="straightConnector1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AutoShape 67"/>
            <p:cNvSpPr>
              <a:spLocks noChangeArrowheads="1"/>
            </p:cNvSpPr>
            <p:nvPr/>
          </p:nvSpPr>
          <p:spPr bwMode="auto">
            <a:xfrm>
              <a:off x="5647" y="4697"/>
              <a:ext cx="1313" cy="765"/>
            </a:xfrm>
            <a:prstGeom prst="hexagon">
              <a:avLst>
                <a:gd name="adj" fmla="val 40625"/>
                <a:gd name="vf" fmla="val 115470"/>
              </a:avLst>
            </a:prstGeom>
            <a:solidFill>
              <a:srgbClr val="FFFFFF"/>
            </a:solidFill>
            <a:ln w="63500" cmpd="thickThin">
              <a:solidFill>
                <a:srgbClr val="4F81BD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800" dirty="0">
                  <a:solidFill>
                    <a:schemeClr val="bg1"/>
                  </a:solidFill>
                  <a:latin typeface="Calibri" charset="0"/>
                </a:rPr>
                <a:t>24 </a:t>
              </a:r>
              <a:r>
                <a:rPr lang="en-US" sz="800" dirty="0" err="1" smtClean="0">
                  <a:solidFill>
                    <a:schemeClr val="bg1"/>
                  </a:solidFill>
                  <a:latin typeface="Calibri" charset="0"/>
                </a:rPr>
                <a:t>Hrs</a:t>
              </a:r>
              <a:r>
                <a:rPr lang="en-US" sz="800" dirty="0" smtClean="0">
                  <a:solidFill>
                    <a:schemeClr val="bg1"/>
                  </a:solidFill>
                  <a:latin typeface="Calibri" charset="0"/>
                </a:rPr>
                <a:t> </a:t>
              </a:r>
              <a:r>
                <a:rPr lang="en-US" sz="800" dirty="0">
                  <a:solidFill>
                    <a:schemeClr val="bg1"/>
                  </a:solidFill>
                  <a:latin typeface="Calibri" charset="0"/>
                </a:rPr>
                <a:t>Operations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25" name="Oval 68"/>
            <p:cNvSpPr>
              <a:spLocks noChangeArrowheads="1"/>
            </p:cNvSpPr>
            <p:nvPr/>
          </p:nvSpPr>
          <p:spPr bwMode="auto">
            <a:xfrm>
              <a:off x="7187" y="4140"/>
              <a:ext cx="2743" cy="1846"/>
            </a:xfrm>
            <a:prstGeom prst="ellipse">
              <a:avLst/>
            </a:prstGeom>
            <a:gradFill rotWithShape="0">
              <a:gsLst>
                <a:gs pos="0">
                  <a:srgbClr val="FABF8F"/>
                </a:gs>
                <a:gs pos="50000">
                  <a:srgbClr val="FDE9D9"/>
                </a:gs>
                <a:gs pos="100000">
                  <a:srgbClr val="FABF8F"/>
                </a:gs>
              </a:gsLst>
              <a:lin ang="189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+mn-cs"/>
                </a:rPr>
                <a:t/>
              </a:r>
              <a:b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+mn-cs"/>
                </a:rPr>
              </a:br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+mn-cs"/>
                </a:rPr>
                <a:t>ADVISORY  COORDINATION</a:t>
              </a:r>
            </a:p>
            <a:p>
              <a:pPr algn="ctr" eaLnBrk="0" hangingPunct="0">
                <a:defRPr/>
              </a:pPr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RESPONSE</a:t>
              </a:r>
            </a:p>
            <a:p>
              <a:pPr algn="ctr" eaLnBrk="0" hangingPunct="0">
                <a:defRPr/>
              </a:pPr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+mn-cs"/>
                </a:rPr>
                <a:t>RECOVERY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26" name="Rectangle 69"/>
            <p:cNvSpPr>
              <a:spLocks noChangeArrowheads="1"/>
            </p:cNvSpPr>
            <p:nvPr/>
          </p:nvSpPr>
          <p:spPr bwMode="auto">
            <a:xfrm>
              <a:off x="3856" y="4321"/>
              <a:ext cx="1456" cy="719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Calibri" pitchFamily="34" charset="0"/>
                  <a:cs typeface="+mn-cs"/>
                </a:rPr>
                <a:t>Tropical </a:t>
              </a:r>
              <a:r>
                <a:rPr lang="en-US" sz="800" b="1" dirty="0" smtClean="0">
                  <a:solidFill>
                    <a:schemeClr val="bg1"/>
                  </a:solidFill>
                  <a:latin typeface="Calibri" pitchFamily="34" charset="0"/>
                  <a:cs typeface="+mn-cs"/>
                </a:rPr>
                <a:t>Cyclones</a:t>
              </a:r>
              <a:endParaRPr lang="en-US" sz="800" b="1" dirty="0">
                <a:solidFill>
                  <a:schemeClr val="bg1"/>
                </a:solidFill>
                <a:latin typeface="Calibri" pitchFamily="34" charset="0"/>
                <a:cs typeface="+mn-cs"/>
              </a:endParaRPr>
            </a:p>
            <a:p>
              <a:pPr eaLnBrk="0" hangingPunct="0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Calibri" pitchFamily="34" charset="0"/>
                  <a:cs typeface="+mn-cs"/>
                </a:rPr>
                <a:t>Flooding</a:t>
              </a:r>
            </a:p>
            <a:p>
              <a:pPr eaLnBrk="0" hangingPunct="0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Calibri" pitchFamily="34" charset="0"/>
                  <a:cs typeface="+mn-cs"/>
                </a:rPr>
                <a:t>Severe Weather</a:t>
              </a:r>
              <a:endParaRPr lang="en-US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7" name="Rectangle 70"/>
            <p:cNvSpPr>
              <a:spLocks noChangeArrowheads="1"/>
            </p:cNvSpPr>
            <p:nvPr/>
          </p:nvSpPr>
          <p:spPr bwMode="auto">
            <a:xfrm>
              <a:off x="3856" y="5130"/>
              <a:ext cx="1456" cy="75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Calibri" pitchFamily="34" charset="0"/>
                  <a:cs typeface="+mn-cs"/>
                </a:rPr>
                <a:t>Tsunamis</a:t>
              </a:r>
            </a:p>
            <a:p>
              <a:pPr eaLnBrk="0" hangingPunct="0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Calibri" pitchFamily="34" charset="0"/>
                  <a:cs typeface="+mn-cs"/>
                </a:rPr>
                <a:t>Volcanic </a:t>
              </a:r>
              <a:r>
                <a:rPr lang="en-US" sz="800" b="1" dirty="0" smtClean="0">
                  <a:solidFill>
                    <a:schemeClr val="bg1"/>
                  </a:solidFill>
                  <a:latin typeface="Calibri" pitchFamily="34" charset="0"/>
                  <a:cs typeface="+mn-cs"/>
                </a:rPr>
                <a:t>Eruptions</a:t>
              </a:r>
              <a:endParaRPr lang="en-US" sz="800" b="1" dirty="0">
                <a:solidFill>
                  <a:schemeClr val="bg1"/>
                </a:solidFill>
                <a:latin typeface="Calibri" pitchFamily="34" charset="0"/>
                <a:cs typeface="+mn-cs"/>
              </a:endParaRPr>
            </a:p>
            <a:p>
              <a:pPr eaLnBrk="0" hangingPunct="0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Calibri" pitchFamily="34" charset="0"/>
                  <a:cs typeface="+mn-cs"/>
                </a:rPr>
                <a:t>Earthquakes</a:t>
              </a:r>
              <a:endParaRPr lang="en-US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8" name="Rectangle 71"/>
            <p:cNvSpPr>
              <a:spLocks noChangeArrowheads="1"/>
            </p:cNvSpPr>
            <p:nvPr/>
          </p:nvSpPr>
          <p:spPr bwMode="auto">
            <a:xfrm>
              <a:off x="3856" y="5999"/>
              <a:ext cx="1456" cy="63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Calibri" pitchFamily="34" charset="0"/>
                  <a:cs typeface="+mn-cs"/>
                </a:rPr>
                <a:t>Drought</a:t>
              </a:r>
            </a:p>
            <a:p>
              <a:pPr eaLnBrk="0" hangingPunct="0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Calibri" pitchFamily="34" charset="0"/>
                  <a:cs typeface="+mn-cs"/>
                </a:rPr>
                <a:t>ENSO Alert System</a:t>
              </a:r>
              <a:endParaRPr lang="en-US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9" name="Rectangle 72"/>
            <p:cNvSpPr>
              <a:spLocks noChangeArrowheads="1"/>
            </p:cNvSpPr>
            <p:nvPr/>
          </p:nvSpPr>
          <p:spPr bwMode="auto">
            <a:xfrm>
              <a:off x="3856" y="6886"/>
              <a:ext cx="1456" cy="629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Calibri" pitchFamily="34" charset="0"/>
                  <a:cs typeface="+mn-cs"/>
                </a:rPr>
                <a:t>Climate Change Impacts</a:t>
              </a:r>
              <a:endParaRPr lang="en-US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0" name="Rectangle 73"/>
            <p:cNvSpPr>
              <a:spLocks noChangeArrowheads="1"/>
            </p:cNvSpPr>
            <p:nvPr/>
          </p:nvSpPr>
          <p:spPr bwMode="auto">
            <a:xfrm>
              <a:off x="2055" y="6885"/>
              <a:ext cx="1410" cy="630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4F81BD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500" dirty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 eaLnBrk="0" hangingPunct="0"/>
              <a:r>
                <a:rPr lang="en-US" sz="800" dirty="0">
                  <a:solidFill>
                    <a:schemeClr val="bg1"/>
                  </a:solidFill>
                  <a:latin typeface="Calibri" charset="0"/>
                </a:rPr>
                <a:t>CLIMATE CHANGE</a:t>
              </a:r>
            </a:p>
            <a:p>
              <a:pPr eaLnBrk="0" hangingPunct="0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74"/>
            <p:cNvSpPr>
              <a:spLocks noChangeArrowheads="1"/>
            </p:cNvSpPr>
            <p:nvPr/>
          </p:nvSpPr>
          <p:spPr bwMode="auto">
            <a:xfrm>
              <a:off x="2055" y="6000"/>
              <a:ext cx="1410" cy="630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4F81BD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50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 eaLnBrk="0" hangingPunct="0"/>
              <a:r>
                <a:rPr lang="en-US" sz="800">
                  <a:solidFill>
                    <a:schemeClr val="bg1"/>
                  </a:solidFill>
                  <a:latin typeface="Calibri" charset="0"/>
                </a:rPr>
                <a:t>CLIMATE</a:t>
              </a:r>
              <a:endParaRPr lang="en-US" sz="800">
                <a:solidFill>
                  <a:schemeClr val="bg1"/>
                </a:solidFill>
                <a:latin typeface="Times New Roman" pitchFamily="18" charset="0"/>
              </a:endParaRPr>
            </a:p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Rectangle 75"/>
            <p:cNvSpPr>
              <a:spLocks noChangeArrowheads="1"/>
            </p:cNvSpPr>
            <p:nvPr/>
          </p:nvSpPr>
          <p:spPr bwMode="auto">
            <a:xfrm>
              <a:off x="2055" y="5130"/>
              <a:ext cx="1410" cy="630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F79646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500" dirty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 eaLnBrk="0" hangingPunct="0"/>
              <a:r>
                <a:rPr lang="en-US" sz="800" b="1" dirty="0" smtClean="0">
                  <a:solidFill>
                    <a:schemeClr val="bg1"/>
                  </a:solidFill>
                  <a:latin typeface="Calibri" charset="0"/>
                </a:rPr>
                <a:t>GEOHAZARDS</a:t>
              </a:r>
              <a:endParaRPr lang="en-US" sz="800" b="1" dirty="0">
                <a:solidFill>
                  <a:schemeClr val="bg1"/>
                </a:solidFill>
                <a:latin typeface="Calibri" charset="0"/>
              </a:endParaRPr>
            </a:p>
            <a:p>
              <a:pPr eaLnBrk="0" hangingPunct="0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76"/>
            <p:cNvSpPr>
              <a:spLocks noChangeArrowheads="1"/>
            </p:cNvSpPr>
            <p:nvPr/>
          </p:nvSpPr>
          <p:spPr bwMode="auto">
            <a:xfrm>
              <a:off x="2055" y="4320"/>
              <a:ext cx="1410" cy="630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4F81BD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500" dirty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 eaLnBrk="0" hangingPunct="0"/>
              <a:r>
                <a:rPr lang="en-US" sz="800" dirty="0" smtClean="0">
                  <a:solidFill>
                    <a:schemeClr val="bg1"/>
                  </a:solidFill>
                  <a:latin typeface="Calibri" charset="0"/>
                </a:rPr>
                <a:t>WEATHER FORECASTING</a:t>
              </a:r>
              <a:endParaRPr lang="en-US" sz="800" dirty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eaLnBrk="0" hangingPunct="0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AutoShape 54"/>
            <p:cNvSpPr>
              <a:spLocks noChangeArrowheads="1"/>
            </p:cNvSpPr>
            <p:nvPr/>
          </p:nvSpPr>
          <p:spPr bwMode="auto">
            <a:xfrm>
              <a:off x="1831" y="1696"/>
              <a:ext cx="2303" cy="750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2000" b="1" dirty="0" smtClean="0">
                  <a:solidFill>
                    <a:schemeClr val="bg1"/>
                  </a:solidFill>
                  <a:latin typeface="Calibri" pitchFamily="34" charset="0"/>
                </a:rPr>
                <a:t>VMGD</a:t>
              </a:r>
              <a:endParaRPr lang="en-US" sz="20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576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Risk Information Management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17837"/>
            <a:ext cx="7620000" cy="31543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600" b="0" dirty="0" smtClean="0"/>
              <a:t>The risk information is driven by a </a:t>
            </a:r>
            <a:r>
              <a:rPr lang="en-US" sz="2600" dirty="0" smtClean="0"/>
              <a:t>”Two </a:t>
            </a:r>
            <a:r>
              <a:rPr lang="en-US" sz="2600" dirty="0"/>
              <a:t>way </a:t>
            </a:r>
            <a:r>
              <a:rPr lang="en-US" sz="2600" dirty="0" smtClean="0"/>
              <a:t>information and communication strategy” </a:t>
            </a:r>
            <a:r>
              <a:rPr lang="en-US" sz="2600" b="0" dirty="0"/>
              <a:t>based on </a:t>
            </a:r>
            <a:r>
              <a:rPr lang="en-US" sz="2600" b="0" dirty="0" smtClean="0"/>
              <a:t>the </a:t>
            </a:r>
            <a:r>
              <a:rPr lang="en-US" sz="2600" dirty="0" smtClean="0"/>
              <a:t>real-time Monitoring of multi hazards </a:t>
            </a:r>
            <a:r>
              <a:rPr lang="en-US" sz="2600" b="0" dirty="0" smtClean="0"/>
              <a:t>in one way and </a:t>
            </a:r>
            <a:r>
              <a:rPr lang="en-US" sz="2600" dirty="0" smtClean="0"/>
              <a:t>near real-time Dissemination of information to the communities </a:t>
            </a:r>
            <a:r>
              <a:rPr lang="en-US" sz="2600" b="0" dirty="0" smtClean="0"/>
              <a:t>in the way back</a:t>
            </a:r>
          </a:p>
          <a:p>
            <a:pPr>
              <a:buFont typeface="Arial" pitchFamily="34" charset="0"/>
              <a:buChar char="•"/>
            </a:pPr>
            <a:r>
              <a:rPr lang="en-US" sz="2600" b="0" dirty="0" smtClean="0"/>
              <a:t>This strategy is sealed by the </a:t>
            </a:r>
            <a:r>
              <a:rPr lang="en-US" sz="2600" dirty="0" smtClean="0"/>
              <a:t>VMGD Communications, Engagement and Partnership Strategy for 2012-2017</a:t>
            </a:r>
            <a:endParaRPr lang="fr-FR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F03A-D771-45F9-B814-9BFE67FDE39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828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 kern="1200">
                <a:solidFill>
                  <a:srgbClr val="2E507A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2E507A"/>
                </a:solidFill>
                <a:latin typeface="Calibri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2E507A"/>
                </a:solidFill>
                <a:latin typeface="Calibri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2E507A"/>
                </a:solidFill>
                <a:latin typeface="Calibri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2E507A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0" dirty="0" smtClean="0"/>
              <a:t>How risk information is managed</a:t>
            </a:r>
          </a:p>
          <a:p>
            <a:r>
              <a:rPr lang="en-US" sz="2400" b="0" dirty="0" smtClean="0"/>
              <a:t>by the Vanuatu Government</a:t>
            </a:r>
            <a:endParaRPr lang="fr-FR" sz="2400" b="0" dirty="0"/>
          </a:p>
        </p:txBody>
      </p:sp>
    </p:spTree>
    <p:extLst>
      <p:ext uri="{BB962C8B-B14F-4D97-AF65-F5344CB8AC3E}">
        <p14:creationId xmlns:p14="http://schemas.microsoft.com/office/powerpoint/2010/main" val="203013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F03A-D771-45F9-B814-9BFE67FDE39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040" y="455259"/>
            <a:ext cx="7650120" cy="5793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4402776"/>
            <a:ext cx="1952438" cy="1293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107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user\Documents\SHIFTWORK\Yasur_RT_Data\Seismicplot\RSAM_SSAM\YASH_00-EHZ_VU-ssam02092012_07102012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1680" y="5029200"/>
            <a:ext cx="278892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F03A-D771-45F9-B814-9BFE67FDE39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850490"/>
            <a:ext cx="2492446" cy="16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AMB1_HHZ_MB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4953000"/>
            <a:ext cx="2271335" cy="1767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2165351" cy="1624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MG_855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2623620"/>
            <a:ext cx="2298715" cy="1719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4998502"/>
            <a:ext cx="2235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3200" dirty="0" smtClean="0"/>
              <a:t>Improvement of the Vanuatu capacity for multi-hazards monitoring: IRCCNH Project (ACP/EU funds)</a:t>
            </a:r>
            <a:endParaRPr lang="en-US" sz="3200" dirty="0"/>
          </a:p>
        </p:txBody>
      </p:sp>
      <p:sp>
        <p:nvSpPr>
          <p:cNvPr id="12" name="Right Arrow 11"/>
          <p:cNvSpPr/>
          <p:nvPr/>
        </p:nvSpPr>
        <p:spPr>
          <a:xfrm>
            <a:off x="3657600" y="2514600"/>
            <a:ext cx="736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6991265">
            <a:off x="4629855" y="4076699"/>
            <a:ext cx="8509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3724870"/>
            <a:ext cx="3992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Volcanic Activity monitored by local stations connected to the National Warning Centre 24/7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369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Improvement of the Vanuatu capacity for multi-hazards monitoring: IRCCNH Project (ACP/EU funds)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F03A-D771-45F9-B814-9BFE67FDE39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114" y="2667000"/>
            <a:ext cx="3135086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14" y="2667000"/>
            <a:ext cx="3135086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ight Arrow 8"/>
          <p:cNvSpPr/>
          <p:nvPr/>
        </p:nvSpPr>
        <p:spPr>
          <a:xfrm>
            <a:off x="4191000" y="41910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90600" y="18288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n-lt"/>
              </a:rPr>
              <a:t>Going from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3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real-time multi-hazards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monitoring stations to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more than 15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at the end of 2015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328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F03A-D771-45F9-B814-9BFE67FDE39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6417" y="1971675"/>
            <a:ext cx="6437313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Risk Information Management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27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 Dissemination Strategy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78222"/>
            <a:ext cx="7391400" cy="583978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“Reaching the Last Mile in case of Emergency”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F03A-D771-45F9-B814-9BFE67FDE39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505693"/>
            <a:ext cx="3810000" cy="2523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4238625"/>
            <a:ext cx="4114800" cy="231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14333" y="2590800"/>
            <a:ext cx="407246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507A"/>
              </a:buClr>
              <a:buSzPct val="90000"/>
              <a:buFont typeface="Wingdings" pitchFamily="2" charset="2"/>
              <a:buChar char="Ø"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507A"/>
              </a:buClr>
              <a:buSzPct val="90000"/>
              <a:buFont typeface="Wingdings" pitchFamily="2" charset="2"/>
              <a:buChar char="Ø"/>
              <a:defRPr sz="28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507A"/>
              </a:buClr>
              <a:buSzPct val="90000"/>
              <a:buFont typeface="Wingdings" pitchFamily="2" charset="2"/>
              <a:buChar char="Ø"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507A"/>
              </a:buClr>
              <a:buSzPct val="90000"/>
              <a:buFont typeface="Wingdings" pitchFamily="2" charset="2"/>
              <a:buChar char="Ø"/>
              <a:defRPr sz="20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507A"/>
              </a:buClr>
              <a:buSzPct val="90000"/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b="0" dirty="0" smtClean="0"/>
              <a:t>With the National Warning Centre (VMGD) …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0" y="5334000"/>
            <a:ext cx="407246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507A"/>
              </a:buClr>
              <a:buSzPct val="90000"/>
              <a:buFont typeface="Wingdings" pitchFamily="2" charset="2"/>
              <a:buChar char="Ø"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507A"/>
              </a:buClr>
              <a:buSzPct val="90000"/>
              <a:buFont typeface="Wingdings" pitchFamily="2" charset="2"/>
              <a:buChar char="Ø"/>
              <a:defRPr sz="28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507A"/>
              </a:buClr>
              <a:buSzPct val="90000"/>
              <a:buFont typeface="Wingdings" pitchFamily="2" charset="2"/>
              <a:buChar char="Ø"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507A"/>
              </a:buClr>
              <a:buSzPct val="90000"/>
              <a:buFont typeface="Wingdings" pitchFamily="2" charset="2"/>
              <a:buChar char="Ø"/>
              <a:defRPr sz="20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507A"/>
              </a:buClr>
              <a:buSzPct val="90000"/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" pitchFamily="2" charset="2"/>
              <a:buNone/>
            </a:pPr>
            <a:r>
              <a:rPr lang="en-US" sz="2400" b="0" dirty="0" smtClean="0"/>
              <a:t>… and the National Disaster Operational Centre (NDMO).</a:t>
            </a:r>
          </a:p>
        </p:txBody>
      </p:sp>
    </p:spTree>
    <p:extLst>
      <p:ext uri="{BB962C8B-B14F-4D97-AF65-F5344CB8AC3E}">
        <p14:creationId xmlns:p14="http://schemas.microsoft.com/office/powerpoint/2010/main" val="246393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Warning Dissemination Strategy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F03A-D771-45F9-B814-9BFE67FDE39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90600" y="1930622"/>
            <a:ext cx="7391400" cy="1155478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An information disseminate in real-time : A strategy in 3 parts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286000" y="2514600"/>
            <a:ext cx="8382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2"/>
          </p:cNvCxnSpPr>
          <p:nvPr/>
        </p:nvCxnSpPr>
        <p:spPr>
          <a:xfrm>
            <a:off x="4686300" y="3086100"/>
            <a:ext cx="3810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400800" y="2514600"/>
            <a:ext cx="10668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0" y="3733800"/>
            <a:ext cx="2209800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n-lt"/>
              </a:rPr>
              <a:t>Local Alert System (e.g. sirens, bells, …)</a:t>
            </a:r>
            <a:endParaRPr lang="fr-F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3724870"/>
            <a:ext cx="2057400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n-lt"/>
              </a:rPr>
              <a:t>Media Broadcast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+mn-lt"/>
              </a:rPr>
              <a:t>(e.g. TV and Radio broadcast) </a:t>
            </a:r>
            <a:endParaRPr lang="fr-F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000" y="3733800"/>
            <a:ext cx="2057400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n-lt"/>
              </a:rPr>
              <a:t>Messaging and Connected Broadcast System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(e.g. SMS, Facebook, Twitter, Website and others, …)</a:t>
            </a:r>
            <a:endParaRPr lang="fr-F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685800" y="5550122"/>
            <a:ext cx="5715000" cy="92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507A"/>
              </a:buClr>
              <a:buSzPct val="90000"/>
              <a:buFont typeface="Wingdings" pitchFamily="2" charset="2"/>
              <a:buChar char="Ø"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507A"/>
              </a:buClr>
              <a:buSzPct val="90000"/>
              <a:buFont typeface="Wingdings" pitchFamily="2" charset="2"/>
              <a:buChar char="Ø"/>
              <a:defRPr sz="28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507A"/>
              </a:buClr>
              <a:buSzPct val="90000"/>
              <a:buFont typeface="Wingdings" pitchFamily="2" charset="2"/>
              <a:buChar char="Ø"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507A"/>
              </a:buClr>
              <a:buSzPct val="90000"/>
              <a:buFont typeface="Wingdings" pitchFamily="2" charset="2"/>
              <a:buChar char="Ø"/>
              <a:defRPr sz="20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507A"/>
              </a:buClr>
              <a:buSzPct val="90000"/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dirty="0" smtClean="0"/>
              <a:t>No matter the technology, the most important goal is to reach “</a:t>
            </a:r>
            <a:r>
              <a:rPr lang="en-US" sz="2400" u="sng" dirty="0" smtClean="0"/>
              <a:t>the last mile</a:t>
            </a:r>
            <a:r>
              <a:rPr lang="en-US" sz="2400" dirty="0" smtClean="0"/>
              <a:t>”</a:t>
            </a:r>
          </a:p>
        </p:txBody>
      </p:sp>
      <p:sp>
        <p:nvSpPr>
          <p:cNvPr id="17" name="Right Arrow 16"/>
          <p:cNvSpPr/>
          <p:nvPr/>
        </p:nvSpPr>
        <p:spPr>
          <a:xfrm rot="7001039">
            <a:off x="3748357" y="4973782"/>
            <a:ext cx="657048" cy="43691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0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Overview</a:t>
            </a:r>
            <a:endParaRPr lang="fr-FR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1C834-2FD7-4DCD-AEBA-87ED7B0B7EB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14400" y="1257300"/>
            <a:ext cx="77724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 eaLnBrk="0" hangingPunct="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marL="571500" indent="-571500" eaLnBrk="1" hangingPunct="1">
              <a:lnSpc>
                <a:spcPct val="150000"/>
              </a:lnSpc>
              <a:spcBef>
                <a:spcPts val="650"/>
              </a:spcBef>
              <a:buClr>
                <a:schemeClr val="bg2">
                  <a:lumMod val="40000"/>
                  <a:lumOff val="60000"/>
                </a:schemeClr>
              </a:buClr>
              <a:buSzPct val="95000"/>
              <a:buFont typeface="+mj-lt"/>
              <a:buAutoNum type="romanLcPeriod"/>
            </a:pPr>
            <a:r>
              <a:rPr lang="en-US" altLang="en-US" sz="2800" b="1" dirty="0" smtClean="0">
                <a:solidFill>
                  <a:srgbClr val="000000"/>
                </a:solidFill>
                <a:latin typeface="+mn-lt"/>
              </a:rPr>
              <a:t>Vanuatu: a multi-disasters prone country</a:t>
            </a:r>
          </a:p>
          <a:p>
            <a:pPr marL="571500" indent="-571500" eaLnBrk="1" hangingPunct="1">
              <a:lnSpc>
                <a:spcPct val="150000"/>
              </a:lnSpc>
              <a:spcBef>
                <a:spcPts val="650"/>
              </a:spcBef>
              <a:buClr>
                <a:schemeClr val="bg2">
                  <a:lumMod val="40000"/>
                  <a:lumOff val="60000"/>
                </a:schemeClr>
              </a:buClr>
              <a:buSzPct val="95000"/>
              <a:buFont typeface="+mj-lt"/>
              <a:buAutoNum type="romanLcPeriod"/>
            </a:pPr>
            <a:r>
              <a:rPr lang="en-US" altLang="en-US" sz="2800" b="1" dirty="0" smtClean="0">
                <a:solidFill>
                  <a:srgbClr val="000000"/>
                </a:solidFill>
                <a:latin typeface="+mn-lt"/>
              </a:rPr>
              <a:t>Vanuatu Risk Profile</a:t>
            </a:r>
            <a:endParaRPr lang="en-US" altLang="en-US" sz="2800" b="1" dirty="0">
              <a:solidFill>
                <a:srgbClr val="000000"/>
              </a:solidFill>
              <a:latin typeface="+mn-lt"/>
            </a:endParaRPr>
          </a:p>
          <a:p>
            <a:pPr marL="571500" indent="-571500" eaLnBrk="1" hangingPunct="1">
              <a:lnSpc>
                <a:spcPct val="150000"/>
              </a:lnSpc>
              <a:spcBef>
                <a:spcPts val="650"/>
              </a:spcBef>
              <a:buClr>
                <a:schemeClr val="bg2">
                  <a:lumMod val="40000"/>
                  <a:lumOff val="60000"/>
                </a:schemeClr>
              </a:buClr>
              <a:buSzPct val="95000"/>
              <a:buFont typeface="+mj-lt"/>
              <a:buAutoNum type="romanLcPeriod"/>
            </a:pPr>
            <a:r>
              <a:rPr lang="en-US" altLang="en-US" sz="2800" b="1" dirty="0" smtClean="0">
                <a:solidFill>
                  <a:srgbClr val="000000"/>
                </a:solidFill>
                <a:latin typeface="+mn-lt"/>
              </a:rPr>
              <a:t>Risk Assessment and Evaluation</a:t>
            </a:r>
            <a:endParaRPr lang="en-US" altLang="en-US" sz="2800" b="1" dirty="0">
              <a:solidFill>
                <a:srgbClr val="000000"/>
              </a:solidFill>
              <a:latin typeface="+mn-lt"/>
            </a:endParaRPr>
          </a:p>
          <a:p>
            <a:pPr marL="571500" indent="-571500" eaLnBrk="1" hangingPunct="1">
              <a:lnSpc>
                <a:spcPct val="150000"/>
              </a:lnSpc>
              <a:spcBef>
                <a:spcPts val="650"/>
              </a:spcBef>
              <a:buClr>
                <a:schemeClr val="bg2">
                  <a:lumMod val="40000"/>
                  <a:lumOff val="60000"/>
                </a:schemeClr>
              </a:buClr>
              <a:buSzPct val="95000"/>
              <a:buFont typeface="+mj-lt"/>
              <a:buAutoNum type="romanLcPeriod"/>
            </a:pPr>
            <a:r>
              <a:rPr lang="en-US" altLang="en-US" sz="2800" b="1" dirty="0" smtClean="0">
                <a:solidFill>
                  <a:srgbClr val="000000"/>
                </a:solidFill>
                <a:latin typeface="+mn-lt"/>
              </a:rPr>
              <a:t>Risk Information Management</a:t>
            </a:r>
            <a:endParaRPr lang="en-US" altLang="en-US" sz="2800" b="1" dirty="0">
              <a:solidFill>
                <a:srgbClr val="000000"/>
              </a:solidFill>
              <a:latin typeface="+mn-lt"/>
            </a:endParaRPr>
          </a:p>
          <a:p>
            <a:pPr marL="571500" indent="-571500" eaLnBrk="1" hangingPunct="1">
              <a:lnSpc>
                <a:spcPct val="150000"/>
              </a:lnSpc>
              <a:spcBef>
                <a:spcPts val="650"/>
              </a:spcBef>
              <a:buClr>
                <a:schemeClr val="bg2">
                  <a:lumMod val="40000"/>
                  <a:lumOff val="60000"/>
                </a:schemeClr>
              </a:buClr>
              <a:buSzPct val="95000"/>
              <a:buFont typeface="+mj-lt"/>
              <a:buAutoNum type="romanLcPeriod"/>
            </a:pPr>
            <a:r>
              <a:rPr lang="en-US" altLang="en-US" sz="2800" b="1" dirty="0" smtClean="0">
                <a:solidFill>
                  <a:srgbClr val="000000"/>
                </a:solidFill>
                <a:latin typeface="+mn-lt"/>
              </a:rPr>
              <a:t>Warning Dissemination Strategy</a:t>
            </a:r>
            <a:endParaRPr lang="en-US" altLang="en-US" sz="2800" b="1" dirty="0">
              <a:solidFill>
                <a:srgbClr val="000000"/>
              </a:solidFill>
              <a:latin typeface="+mn-lt"/>
            </a:endParaRPr>
          </a:p>
          <a:p>
            <a:pPr marL="571500" indent="-571500" eaLnBrk="1" hangingPunct="1">
              <a:lnSpc>
                <a:spcPct val="150000"/>
              </a:lnSpc>
              <a:spcBef>
                <a:spcPts val="650"/>
              </a:spcBef>
              <a:buClr>
                <a:schemeClr val="bg2">
                  <a:lumMod val="40000"/>
                  <a:lumOff val="60000"/>
                </a:schemeClr>
              </a:buClr>
              <a:buSzPct val="95000"/>
              <a:buFont typeface="+mj-lt"/>
              <a:buAutoNum type="romanLcPeriod"/>
            </a:pPr>
            <a:r>
              <a:rPr lang="en-US" altLang="en-US" sz="2800" b="1" dirty="0" smtClean="0">
                <a:solidFill>
                  <a:srgbClr val="000000"/>
                </a:solidFill>
                <a:latin typeface="+mn-lt"/>
              </a:rPr>
              <a:t>An example of National Risk Management: Urban Risk Planning</a:t>
            </a:r>
          </a:p>
          <a:p>
            <a:pPr marL="571500" indent="-571500" eaLnBrk="1" hangingPunct="1">
              <a:lnSpc>
                <a:spcPct val="150000"/>
              </a:lnSpc>
              <a:spcBef>
                <a:spcPts val="650"/>
              </a:spcBef>
              <a:buClr>
                <a:schemeClr val="bg2">
                  <a:lumMod val="40000"/>
                  <a:lumOff val="60000"/>
                </a:schemeClr>
              </a:buClr>
              <a:buSzPct val="95000"/>
              <a:buFont typeface="+mj-lt"/>
              <a:buAutoNum type="romanLcPeriod"/>
            </a:pPr>
            <a:endParaRPr lang="en-US" altLang="en-US" sz="2800" b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517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381000"/>
            <a:ext cx="7848600" cy="723886"/>
          </a:xfrm>
        </p:spPr>
        <p:txBody>
          <a:bodyPr>
            <a:noAutofit/>
          </a:bodyPr>
          <a:lstStyle/>
          <a:p>
            <a:pPr algn="ctr"/>
            <a:r>
              <a:rPr lang="fr-FR" sz="4800" dirty="0" err="1" smtClean="0"/>
              <a:t>Disaster</a:t>
            </a:r>
            <a:r>
              <a:rPr lang="fr-FR" sz="4800" dirty="0" smtClean="0"/>
              <a:t> Management </a:t>
            </a:r>
            <a:r>
              <a:rPr lang="fr-FR" sz="4800" dirty="0" err="1" smtClean="0"/>
              <a:t>Regional</a:t>
            </a:r>
            <a:r>
              <a:rPr lang="fr-FR" sz="4800" dirty="0" smtClean="0"/>
              <a:t> Initiative</a:t>
            </a:r>
            <a:endParaRPr lang="fr-FR" sz="4800" dirty="0"/>
          </a:p>
        </p:txBody>
      </p:sp>
      <p:pic>
        <p:nvPicPr>
          <p:cNvPr id="7" name="Image 6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311" y="1658366"/>
            <a:ext cx="7393903" cy="4666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2912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Disaster Risk Management Regionalization Strategy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74837"/>
            <a:ext cx="739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b="0" dirty="0" smtClean="0"/>
              <a:t>Through different regional programs (ORSNET, MVN, …) South West Pacific Islands countries agreed to regionalize their Disaster Risk Management in order to: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Have a common set of multi-hazards monitoring equipment </a:t>
            </a:r>
            <a:r>
              <a:rPr lang="en-US" sz="2000" b="0" dirty="0" smtClean="0"/>
              <a:t>(sustainability)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Have a common ICT strategy</a:t>
            </a:r>
            <a:r>
              <a:rPr lang="en-US" sz="2000" b="0" dirty="0" smtClean="0"/>
              <a:t> 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Free access to National communication system for Disaster Risk Management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Use of a common network communication system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0" dirty="0" smtClean="0"/>
              <a:t>Use of a common framework for Warning Dissemination System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Create a Regional Institutional Arrangement</a:t>
            </a:r>
            <a:r>
              <a:rPr lang="en-US" sz="2000" b="0" dirty="0" smtClean="0"/>
              <a:t> to sustain the idea of data and capacity sharing</a:t>
            </a:r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F03A-D771-45F9-B814-9BFE67FDE39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2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 Risk Management Regionalization Strategy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636837"/>
            <a:ext cx="7391400" cy="2620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Oceania Regional Seismic </a:t>
            </a:r>
            <a:r>
              <a:rPr lang="en-US" sz="2400" dirty="0" err="1"/>
              <a:t>NETwork</a:t>
            </a:r>
            <a:r>
              <a:rPr lang="en-US" sz="2400" dirty="0"/>
              <a:t> (ORSNET):</a:t>
            </a:r>
            <a:r>
              <a:rPr lang="en-US" sz="2400" b="0" dirty="0"/>
              <a:t> Regional initiative for Earthquake and Tsunami Risk </a:t>
            </a:r>
            <a:r>
              <a:rPr lang="en-US" sz="2400" b="0" dirty="0" smtClean="0"/>
              <a:t>Mitigation</a:t>
            </a:r>
            <a:endParaRPr lang="en-US" sz="2400" b="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Regional Telecom and </a:t>
            </a:r>
            <a:r>
              <a:rPr lang="en-US" sz="2400" dirty="0" err="1"/>
              <a:t>Radiocommunications</a:t>
            </a:r>
            <a:r>
              <a:rPr lang="en-US" sz="2400" dirty="0"/>
              <a:t> Regulations </a:t>
            </a:r>
            <a:r>
              <a:rPr lang="en-US" sz="2400" b="0" dirty="0"/>
              <a:t>initiative for available and free communications in time of </a:t>
            </a:r>
            <a:r>
              <a:rPr lang="en-US" sz="2400" b="0" dirty="0" smtClean="0"/>
              <a:t>Disaster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Melanesian Volcanic Network (MVN):</a:t>
            </a:r>
            <a:r>
              <a:rPr lang="en-US" sz="2400" b="0" dirty="0" smtClean="0"/>
              <a:t> Regional initiative for Volcanic Risk Mitigation (Vanuatu, Solomon Islands and PNG)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F03A-D771-45F9-B814-9BFE67FDE39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676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 kern="1200">
                <a:solidFill>
                  <a:srgbClr val="2E507A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2E507A"/>
                </a:solidFill>
                <a:latin typeface="Calibri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2E507A"/>
                </a:solidFill>
                <a:latin typeface="Calibri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2E507A"/>
                </a:solidFill>
                <a:latin typeface="Calibri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2E507A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0" dirty="0" smtClean="0"/>
              <a:t>Regional Initiative : Vanuatu taking the lead</a:t>
            </a:r>
            <a:endParaRPr lang="fr-FR" sz="2400" b="0" dirty="0"/>
          </a:p>
        </p:txBody>
      </p:sp>
    </p:spTree>
    <p:extLst>
      <p:ext uri="{BB962C8B-B14F-4D97-AF65-F5344CB8AC3E}">
        <p14:creationId xmlns:p14="http://schemas.microsoft.com/office/powerpoint/2010/main" val="269836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Risk Planning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F03A-D771-45F9-B814-9BFE67FDE39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2192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 kern="1200">
                <a:solidFill>
                  <a:srgbClr val="2E507A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2E507A"/>
                </a:solidFill>
                <a:latin typeface="Calibri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2E507A"/>
                </a:solidFill>
                <a:latin typeface="Calibri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2E507A"/>
                </a:solidFill>
                <a:latin typeface="Calibri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2E507A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0" dirty="0" smtClean="0"/>
              <a:t>An example of Urban Development Program: </a:t>
            </a:r>
            <a:br>
              <a:rPr lang="en-US" sz="2400" b="0" dirty="0" smtClean="0"/>
            </a:br>
            <a:r>
              <a:rPr lang="en-US" sz="2400" b="0" dirty="0" smtClean="0"/>
              <a:t>the Mainstreaming </a:t>
            </a:r>
            <a:r>
              <a:rPr lang="en-US" sz="2400" b="0" dirty="0"/>
              <a:t>D</a:t>
            </a:r>
            <a:r>
              <a:rPr lang="en-US" sz="2400" b="0" dirty="0" smtClean="0"/>
              <a:t>isaster Risk Reduction Project (MDRR)</a:t>
            </a:r>
            <a:endParaRPr lang="fr-FR" sz="2400" b="0" dirty="0"/>
          </a:p>
        </p:txBody>
      </p:sp>
      <p:pic>
        <p:nvPicPr>
          <p:cNvPr id="8" name="Content Placeholder 4" descr="Port Vila PPA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025" y="2352675"/>
            <a:ext cx="4295775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Luganville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3810000"/>
            <a:ext cx="4200525" cy="264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651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Risk Planning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55837"/>
            <a:ext cx="73914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700" i="0" dirty="0" smtClean="0"/>
              <a:t>Stage 1: Urban </a:t>
            </a:r>
            <a:r>
              <a:rPr lang="en-US" sz="1700" i="0" dirty="0"/>
              <a:t>Growth Trends, Risk Assessment and </a:t>
            </a:r>
            <a:r>
              <a:rPr lang="en-US" sz="1700" i="0" dirty="0" smtClean="0"/>
              <a:t>Analysis</a:t>
            </a:r>
          </a:p>
          <a:p>
            <a:pPr lvl="1">
              <a:buFont typeface="Arial" pitchFamily="34" charset="0"/>
              <a:buChar char="•"/>
            </a:pPr>
            <a:r>
              <a:rPr lang="en-US" sz="1700" i="0" dirty="0" smtClean="0"/>
              <a:t>Urban </a:t>
            </a:r>
            <a:r>
              <a:rPr lang="en-US" sz="1700" i="0" dirty="0"/>
              <a:t>G</a:t>
            </a:r>
            <a:r>
              <a:rPr lang="en-US" sz="1700" i="0" dirty="0" smtClean="0"/>
              <a:t>rowth </a:t>
            </a:r>
            <a:r>
              <a:rPr lang="en-US" sz="1700" i="0" dirty="0"/>
              <a:t>T</a:t>
            </a:r>
            <a:r>
              <a:rPr lang="en-US" sz="1700" i="0" dirty="0" smtClean="0"/>
              <a:t>rends report</a:t>
            </a:r>
          </a:p>
          <a:p>
            <a:pPr lvl="1">
              <a:buFont typeface="Arial" pitchFamily="34" charset="0"/>
              <a:buChar char="•"/>
            </a:pPr>
            <a:r>
              <a:rPr lang="en-US" sz="1700" i="0" dirty="0" smtClean="0"/>
              <a:t>Urban Risk Assessment and Geo-data management report</a:t>
            </a:r>
          </a:p>
          <a:p>
            <a:pPr lvl="1">
              <a:buFont typeface="Arial" pitchFamily="34" charset="0"/>
              <a:buChar char="•"/>
            </a:pPr>
            <a:r>
              <a:rPr lang="en-US" sz="1700" i="0" dirty="0" smtClean="0"/>
              <a:t>Multi-hazards and Risk Mapping</a:t>
            </a:r>
          </a:p>
          <a:p>
            <a:pPr marL="457200" lvl="1" indent="0">
              <a:buNone/>
            </a:pPr>
            <a:endParaRPr lang="en-US" sz="1700" i="0" dirty="0" smtClean="0"/>
          </a:p>
          <a:p>
            <a:pPr>
              <a:buFont typeface="Arial" pitchFamily="34" charset="0"/>
              <a:buChar char="•"/>
            </a:pPr>
            <a:r>
              <a:rPr lang="en-US" sz="1700" i="0" dirty="0" smtClean="0"/>
              <a:t>Stage 2: Urban </a:t>
            </a:r>
            <a:r>
              <a:rPr lang="en-US" sz="1700" i="0" dirty="0"/>
              <a:t>Risk Management </a:t>
            </a:r>
            <a:r>
              <a:rPr lang="en-US" sz="1700" i="0" dirty="0" smtClean="0"/>
              <a:t>Strategy</a:t>
            </a:r>
          </a:p>
          <a:p>
            <a:pPr lvl="1">
              <a:buFont typeface="Arial" pitchFamily="34" charset="0"/>
              <a:buChar char="•"/>
            </a:pPr>
            <a:r>
              <a:rPr lang="en-US" sz="1700" i="0" dirty="0" smtClean="0"/>
              <a:t>Final Development of Control </a:t>
            </a:r>
            <a:r>
              <a:rPr lang="en-US" sz="1700" i="0" dirty="0"/>
              <a:t>and Zoning Plan for Port Vila </a:t>
            </a:r>
            <a:r>
              <a:rPr lang="en-US" sz="1700" i="0" dirty="0" smtClean="0"/>
              <a:t>and Luganville</a:t>
            </a:r>
            <a:endParaRPr lang="fr-FR" sz="1700" i="0" dirty="0"/>
          </a:p>
          <a:p>
            <a:pPr lvl="1">
              <a:buFont typeface="Arial" pitchFamily="34" charset="0"/>
              <a:buChar char="•"/>
            </a:pPr>
            <a:r>
              <a:rPr lang="en-US" sz="1700" i="0" dirty="0"/>
              <a:t>Draft Urban Area Natural Disaster Risk Management </a:t>
            </a:r>
            <a:r>
              <a:rPr lang="en-US" sz="1700" i="0" dirty="0" smtClean="0"/>
              <a:t>guidelines suitable </a:t>
            </a:r>
            <a:r>
              <a:rPr lang="en-US" sz="1700" i="0" dirty="0"/>
              <a:t>for inclusion in various policies </a:t>
            </a:r>
            <a:r>
              <a:rPr lang="en-US" sz="1700" i="0" dirty="0" smtClean="0"/>
              <a:t>(e.g. National Subdivision Policy)</a:t>
            </a:r>
          </a:p>
          <a:p>
            <a:pPr lvl="1">
              <a:buFont typeface="Arial" pitchFamily="34" charset="0"/>
              <a:buChar char="•"/>
            </a:pPr>
            <a:r>
              <a:rPr lang="en-US" sz="1700" i="0" dirty="0" smtClean="0"/>
              <a:t>Draft </a:t>
            </a:r>
            <a:r>
              <a:rPr lang="en-US" sz="1700" i="0" dirty="0"/>
              <a:t>amendments to the 1982 Physical Planning Act (CAP c193)</a:t>
            </a:r>
            <a:endParaRPr lang="fr-FR" sz="1700" i="0" dirty="0"/>
          </a:p>
          <a:p>
            <a:pPr lvl="1">
              <a:buFont typeface="Arial" pitchFamily="34" charset="0"/>
              <a:buChar char="•"/>
            </a:pPr>
            <a:r>
              <a:rPr lang="en-US" sz="1700" i="0" dirty="0" smtClean="0"/>
              <a:t>Preliminary </a:t>
            </a:r>
            <a:r>
              <a:rPr lang="en-US" sz="1700" i="0" dirty="0"/>
              <a:t>Stakeholder Participation and Communications Implementation Action Plan targeting informal and </a:t>
            </a:r>
            <a:r>
              <a:rPr lang="en-US" sz="1700" i="0" dirty="0" err="1"/>
              <a:t>peri</a:t>
            </a:r>
            <a:r>
              <a:rPr lang="en-US" sz="1700" i="0" dirty="0"/>
              <a:t>-urban settlements</a:t>
            </a:r>
            <a:endParaRPr lang="fr-FR" sz="1700" i="0" dirty="0"/>
          </a:p>
          <a:p>
            <a:pPr lvl="1">
              <a:buFont typeface="Arial" pitchFamily="34" charset="0"/>
              <a:buChar char="•"/>
            </a:pPr>
            <a:r>
              <a:rPr lang="en-US" sz="1700" i="0" dirty="0" smtClean="0"/>
              <a:t>Final Tsunami Evacuation Map</a:t>
            </a:r>
          </a:p>
          <a:p>
            <a:pPr lvl="1">
              <a:buFont typeface="Arial" pitchFamily="34" charset="0"/>
              <a:buChar char="•"/>
            </a:pPr>
            <a:endParaRPr lang="fr-FR" sz="1700" i="0" dirty="0"/>
          </a:p>
          <a:p>
            <a:pPr lvl="1">
              <a:buFont typeface="Arial" pitchFamily="34" charset="0"/>
              <a:buChar char="•"/>
            </a:pPr>
            <a:endParaRPr lang="fr-FR" sz="1700" i="0" dirty="0"/>
          </a:p>
          <a:p>
            <a:pPr lvl="1">
              <a:buFont typeface="Arial" pitchFamily="34" charset="0"/>
              <a:buChar char="•"/>
            </a:pPr>
            <a:endParaRPr lang="en-US" sz="17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F03A-D771-45F9-B814-9BFE67FDE39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2192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 kern="1200">
                <a:solidFill>
                  <a:srgbClr val="2E507A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2E507A"/>
                </a:solidFill>
                <a:latin typeface="Calibri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2E507A"/>
                </a:solidFill>
                <a:latin typeface="Calibri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2E507A"/>
                </a:solidFill>
                <a:latin typeface="Calibri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2E507A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0" dirty="0" smtClean="0"/>
              <a:t>An example of Urban Development Program: </a:t>
            </a:r>
            <a:br>
              <a:rPr lang="en-US" sz="2400" b="0" dirty="0" smtClean="0"/>
            </a:br>
            <a:r>
              <a:rPr lang="en-US" sz="2400" b="0" dirty="0" smtClean="0"/>
              <a:t>the Mainstreaming </a:t>
            </a:r>
            <a:r>
              <a:rPr lang="en-US" sz="2400" b="0" dirty="0"/>
              <a:t>D</a:t>
            </a:r>
            <a:r>
              <a:rPr lang="en-US" sz="2400" b="0" dirty="0" smtClean="0"/>
              <a:t>isaster Risk Reduction Project (MDRR)</a:t>
            </a:r>
            <a:endParaRPr lang="fr-FR" sz="2400" b="0" dirty="0"/>
          </a:p>
        </p:txBody>
      </p:sp>
    </p:spTree>
    <p:extLst>
      <p:ext uri="{BB962C8B-B14F-4D97-AF65-F5344CB8AC3E}">
        <p14:creationId xmlns:p14="http://schemas.microsoft.com/office/powerpoint/2010/main" val="11920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2437"/>
            <a:ext cx="76962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Difficulty to reach </a:t>
            </a:r>
            <a:r>
              <a:rPr lang="en-US" sz="2400" b="0" dirty="0"/>
              <a:t>the “</a:t>
            </a:r>
            <a:r>
              <a:rPr lang="en-US" sz="2400" dirty="0"/>
              <a:t>last mile</a:t>
            </a:r>
            <a:r>
              <a:rPr lang="en-US" sz="2400" b="0" dirty="0"/>
              <a:t>”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/>
              <a:t>Managing the </a:t>
            </a:r>
            <a:r>
              <a:rPr lang="en-US" sz="2400" dirty="0"/>
              <a:t>Urban</a:t>
            </a:r>
            <a:r>
              <a:rPr lang="en-US" sz="2400" b="0" dirty="0"/>
              <a:t> and </a:t>
            </a:r>
            <a:r>
              <a:rPr lang="en-US" sz="2400" dirty="0"/>
              <a:t>Rural</a:t>
            </a:r>
            <a:r>
              <a:rPr lang="en-US" sz="2400" b="0" dirty="0"/>
              <a:t> </a:t>
            </a:r>
            <a:r>
              <a:rPr lang="en-US" sz="2400" dirty="0"/>
              <a:t>growth</a:t>
            </a:r>
            <a:r>
              <a:rPr lang="en-US" sz="2400" b="0" dirty="0"/>
              <a:t> </a:t>
            </a:r>
            <a:r>
              <a:rPr lang="en-US" sz="2400" b="0" dirty="0" smtClean="0"/>
              <a:t>development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Deficiencies  </a:t>
            </a:r>
            <a:r>
              <a:rPr lang="en-US" sz="2400" b="0" dirty="0"/>
              <a:t>with current national legislation and policies for </a:t>
            </a:r>
            <a:r>
              <a:rPr lang="en-US" sz="2400" dirty="0"/>
              <a:t>rationalizing</a:t>
            </a:r>
            <a:r>
              <a:rPr lang="en-US" sz="2400" b="0" dirty="0"/>
              <a:t> </a:t>
            </a:r>
            <a:r>
              <a:rPr lang="en-US" sz="2400" dirty="0"/>
              <a:t>monitoring</a:t>
            </a:r>
            <a:r>
              <a:rPr lang="en-US" sz="2400" b="0" dirty="0"/>
              <a:t> and </a:t>
            </a:r>
            <a:r>
              <a:rPr lang="en-US" sz="2400" dirty="0"/>
              <a:t>reporting</a:t>
            </a:r>
            <a:r>
              <a:rPr lang="en-US" sz="2400" b="0" dirty="0"/>
              <a:t> of all </a:t>
            </a:r>
            <a:r>
              <a:rPr lang="en-US" sz="2400" dirty="0"/>
              <a:t>natural</a:t>
            </a:r>
            <a:r>
              <a:rPr lang="en-US" sz="2400" b="0" dirty="0"/>
              <a:t> </a:t>
            </a:r>
            <a:r>
              <a:rPr lang="en-US" sz="2400" dirty="0"/>
              <a:t>hazards</a:t>
            </a:r>
            <a:r>
              <a:rPr lang="en-US" sz="2400" b="0" dirty="0"/>
              <a:t> (e.g. Met Act review, NDMO Act review)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/>
              <a:t>Improvement of capacity for disaster risk reduction and </a:t>
            </a:r>
            <a:r>
              <a:rPr lang="en-US" sz="2400" dirty="0"/>
              <a:t>disaster</a:t>
            </a:r>
            <a:r>
              <a:rPr lang="en-US" sz="2400" b="0" dirty="0"/>
              <a:t> </a:t>
            </a:r>
            <a:r>
              <a:rPr lang="en-US" sz="2400" dirty="0"/>
              <a:t>management</a:t>
            </a:r>
            <a:r>
              <a:rPr lang="en-US" sz="2400" b="0" dirty="0"/>
              <a:t> at </a:t>
            </a:r>
            <a:r>
              <a:rPr lang="en-US" sz="2400" dirty="0"/>
              <a:t>every</a:t>
            </a:r>
            <a:r>
              <a:rPr lang="en-US" sz="2400" b="0" dirty="0"/>
              <a:t> </a:t>
            </a:r>
            <a:r>
              <a:rPr lang="en-US" sz="2400" dirty="0"/>
              <a:t>levels</a:t>
            </a:r>
            <a:r>
              <a:rPr lang="en-US" sz="2400" b="0" dirty="0"/>
              <a:t> (ministry, national, sectorial and provincial)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/>
              <a:t>Strengthening of </a:t>
            </a:r>
            <a:r>
              <a:rPr lang="en-US" sz="2400" dirty="0"/>
              <a:t>DRM/CCA governance system </a:t>
            </a:r>
            <a:r>
              <a:rPr lang="en-US" sz="2400" b="0" dirty="0"/>
              <a:t>and </a:t>
            </a:r>
            <a:r>
              <a:rPr lang="en-US" sz="2400" dirty="0"/>
              <a:t>institutional arrangement </a:t>
            </a:r>
            <a:r>
              <a:rPr lang="en-US" sz="2400" b="0" dirty="0"/>
              <a:t>(e.g. NAB, Provincial Disaster Committee, </a:t>
            </a:r>
            <a:r>
              <a:rPr lang="en-US" sz="2400" b="0" dirty="0" smtClean="0"/>
              <a:t>…) </a:t>
            </a:r>
            <a:endParaRPr lang="fr-FR" sz="2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F03A-D771-45F9-B814-9BFE67FDE39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5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6962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600" b="0" dirty="0"/>
              <a:t>Strengthening </a:t>
            </a:r>
            <a:r>
              <a:rPr lang="en-US" sz="2600" dirty="0"/>
              <a:t>institutional arrangements </a:t>
            </a:r>
            <a:r>
              <a:rPr lang="en-US" sz="2600" b="0" dirty="0" smtClean="0"/>
              <a:t>and </a:t>
            </a:r>
            <a:r>
              <a:rPr lang="en-US" sz="2600" dirty="0" smtClean="0"/>
              <a:t>technical cooperation </a:t>
            </a:r>
            <a:r>
              <a:rPr lang="en-US" sz="2600" b="0" dirty="0" smtClean="0"/>
              <a:t>at </a:t>
            </a:r>
            <a:r>
              <a:rPr lang="en-US" sz="2600" b="0" dirty="0"/>
              <a:t>the </a:t>
            </a:r>
            <a:r>
              <a:rPr lang="en-US" sz="2600" dirty="0"/>
              <a:t>regional </a:t>
            </a:r>
            <a:r>
              <a:rPr lang="en-US" sz="2600" dirty="0" smtClean="0"/>
              <a:t>level</a:t>
            </a:r>
          </a:p>
          <a:p>
            <a:pPr>
              <a:buFont typeface="Arial" pitchFamily="34" charset="0"/>
              <a:buChar char="•"/>
            </a:pPr>
            <a:r>
              <a:rPr lang="en-US" sz="2600" b="0" dirty="0" smtClean="0"/>
              <a:t>Strengthening </a:t>
            </a:r>
            <a:r>
              <a:rPr lang="en-US" sz="2600" dirty="0" smtClean="0"/>
              <a:t>Disaster Risk Financing</a:t>
            </a:r>
            <a:endParaRPr lang="en-US" sz="2600" dirty="0"/>
          </a:p>
          <a:p>
            <a:pPr>
              <a:buFont typeface="Arial" pitchFamily="34" charset="0"/>
              <a:buChar char="•"/>
            </a:pPr>
            <a:r>
              <a:rPr lang="en-US" sz="2600" b="0" dirty="0"/>
              <a:t>Strengthening of DRR and CCA Network : </a:t>
            </a:r>
            <a:r>
              <a:rPr lang="en-US" sz="2600" dirty="0"/>
              <a:t>National to </a:t>
            </a:r>
            <a:r>
              <a:rPr lang="en-US" sz="2600" dirty="0" smtClean="0"/>
              <a:t>Provincial</a:t>
            </a:r>
          </a:p>
          <a:p>
            <a:pPr>
              <a:buFont typeface="Arial" pitchFamily="34" charset="0"/>
              <a:buChar char="•"/>
            </a:pPr>
            <a:r>
              <a:rPr lang="en-US" sz="2600" b="0" dirty="0" smtClean="0"/>
              <a:t>Strengthening resilience on DRR/CCA for </a:t>
            </a:r>
            <a:r>
              <a:rPr lang="en-US" sz="2600" dirty="0" smtClean="0"/>
              <a:t>land use </a:t>
            </a:r>
            <a:r>
              <a:rPr lang="en-US" sz="2600" b="0" dirty="0" smtClean="0"/>
              <a:t>(agriculture, forestry and urban/sector planning)</a:t>
            </a:r>
          </a:p>
          <a:p>
            <a:pPr>
              <a:buFont typeface="Arial" pitchFamily="34" charset="0"/>
              <a:buChar char="•"/>
            </a:pPr>
            <a:r>
              <a:rPr lang="en-US" sz="2600" b="0" dirty="0"/>
              <a:t>Strengthening resilience on DRR/CCA </a:t>
            </a:r>
            <a:r>
              <a:rPr lang="en-US" sz="2600" b="0" dirty="0" smtClean="0"/>
              <a:t>for </a:t>
            </a:r>
            <a:r>
              <a:rPr lang="en-US" sz="2600" dirty="0" smtClean="0"/>
              <a:t>infrastructure and utilities </a:t>
            </a:r>
            <a:r>
              <a:rPr lang="en-US" sz="2600" b="0" dirty="0" smtClean="0"/>
              <a:t>(power, water and telecommunications, transport and met/</a:t>
            </a:r>
            <a:r>
              <a:rPr lang="en-US" sz="2600" b="0" dirty="0" err="1" smtClean="0"/>
              <a:t>geohazards</a:t>
            </a:r>
            <a:r>
              <a:rPr lang="en-US" sz="2600" b="0" dirty="0" smtClean="0"/>
              <a:t>)</a:t>
            </a:r>
            <a:endParaRPr lang="en-US" sz="2600" b="0" dirty="0"/>
          </a:p>
          <a:p>
            <a:pPr>
              <a:buFont typeface="Arial" pitchFamily="34" charset="0"/>
              <a:buChar char="•"/>
            </a:pPr>
            <a:r>
              <a:rPr lang="en-US" sz="2600" b="0" dirty="0" smtClean="0"/>
              <a:t>Mainstreaming </a:t>
            </a:r>
            <a:r>
              <a:rPr lang="en-US" sz="2600" b="0" dirty="0"/>
              <a:t>of </a:t>
            </a:r>
            <a:r>
              <a:rPr lang="en-US" sz="2600" dirty="0"/>
              <a:t>Climate </a:t>
            </a:r>
            <a:r>
              <a:rPr lang="en-US" sz="2600" dirty="0" smtClean="0"/>
              <a:t>Change adaptation </a:t>
            </a:r>
            <a:r>
              <a:rPr lang="en-US" sz="2600" dirty="0"/>
              <a:t>into policies and planning</a:t>
            </a:r>
          </a:p>
          <a:p>
            <a:pPr marL="0" indent="0">
              <a:buNone/>
            </a:pPr>
            <a:endParaRPr lang="en-US" sz="2600" b="0" dirty="0"/>
          </a:p>
          <a:p>
            <a:pPr marL="0" indent="0">
              <a:buNone/>
            </a:pPr>
            <a:r>
              <a:rPr lang="en-US" sz="2600" b="0" dirty="0"/>
              <a:t> </a:t>
            </a:r>
            <a:endParaRPr lang="fr-FR" sz="2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F03A-D771-45F9-B814-9BFE67FDE39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8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4D30-419A-4440-89D2-17A64BD629A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9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F03A-D771-45F9-B814-9BFE67FDE39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sz="4400" dirty="0" smtClean="0"/>
              <a:t>Vanuatu: a multi-disasters prone country</a:t>
            </a:r>
            <a:endParaRPr lang="fr-FR" sz="44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617583"/>
            <a:ext cx="2362200" cy="5011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200400" y="1600200"/>
            <a:ext cx="5257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 eaLnBrk="0" hangingPunct="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633413" indent="-241300" eaLnBrk="0" hangingPunct="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marL="342900" indent="-342900" eaLnBrk="1" hangingPunct="1">
              <a:spcBef>
                <a:spcPts val="550"/>
              </a:spcBef>
              <a:buClr>
                <a:schemeClr val="bg2">
                  <a:lumMod val="60000"/>
                  <a:lumOff val="40000"/>
                </a:schemeClr>
              </a:buClr>
              <a:buSzPct val="95000"/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Calibri" pitchFamily="32" charset="0"/>
              </a:rPr>
              <a:t>Vanuatu </a:t>
            </a:r>
            <a:r>
              <a:rPr lang="en-US" sz="1600" dirty="0">
                <a:solidFill>
                  <a:srgbClr val="000000"/>
                </a:solidFill>
                <a:latin typeface="Calibri" pitchFamily="32" charset="0"/>
              </a:rPr>
              <a:t>is a group of 84 islands (most of them are inhabited) within 12,189 </a:t>
            </a:r>
            <a:r>
              <a:rPr lang="en-US" sz="1600" dirty="0" err="1">
                <a:solidFill>
                  <a:srgbClr val="000000"/>
                </a:solidFill>
                <a:latin typeface="Calibri" pitchFamily="32" charset="0"/>
              </a:rPr>
              <a:t>sq</a:t>
            </a:r>
            <a:r>
              <a:rPr lang="en-US" sz="1600" dirty="0">
                <a:solidFill>
                  <a:srgbClr val="000000"/>
                </a:solidFill>
                <a:latin typeface="Calibri" pitchFamily="32" charset="0"/>
              </a:rPr>
              <a:t> km land </a:t>
            </a:r>
            <a:r>
              <a:rPr lang="en-US" sz="1600" dirty="0" smtClean="0">
                <a:solidFill>
                  <a:srgbClr val="000000"/>
                </a:solidFill>
                <a:latin typeface="Calibri" pitchFamily="32" charset="0"/>
              </a:rPr>
              <a:t>area</a:t>
            </a:r>
          </a:p>
          <a:p>
            <a:pPr marL="342900" indent="-342900" eaLnBrk="1" hangingPunct="1">
              <a:spcBef>
                <a:spcPts val="550"/>
              </a:spcBef>
              <a:buClr>
                <a:schemeClr val="bg2">
                  <a:lumMod val="60000"/>
                  <a:lumOff val="40000"/>
                </a:schemeClr>
              </a:buClr>
              <a:buSzPct val="95000"/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2" charset="0"/>
              </a:rPr>
              <a:t>Around 250,000 people (2009 census)</a:t>
            </a:r>
            <a:endParaRPr lang="en-US" sz="16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marL="342900" indent="-342900" eaLnBrk="1" hangingPunct="1">
              <a:spcBef>
                <a:spcPts val="550"/>
              </a:spcBef>
              <a:buClr>
                <a:schemeClr val="bg2">
                  <a:lumMod val="60000"/>
                  <a:lumOff val="40000"/>
                </a:schemeClr>
              </a:buClr>
              <a:buSzPct val="95000"/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Calibri" pitchFamily="32" charset="0"/>
              </a:rPr>
              <a:t>Located on the tropical cyclone belt (average of 4 </a:t>
            </a:r>
            <a:r>
              <a:rPr lang="en-US" sz="1600" b="1" dirty="0" smtClean="0">
                <a:solidFill>
                  <a:srgbClr val="000000"/>
                </a:solidFill>
                <a:latin typeface="Calibri" pitchFamily="32" charset="0"/>
              </a:rPr>
              <a:t>tropical cyclones </a:t>
            </a:r>
            <a:r>
              <a:rPr lang="en-US" sz="1600" dirty="0" smtClean="0">
                <a:solidFill>
                  <a:srgbClr val="000000"/>
                </a:solidFill>
                <a:latin typeface="Calibri" pitchFamily="32" charset="0"/>
              </a:rPr>
              <a:t>per year)</a:t>
            </a:r>
          </a:p>
          <a:p>
            <a:pPr marL="342900" indent="-342900" eaLnBrk="1" hangingPunct="1">
              <a:spcBef>
                <a:spcPts val="550"/>
              </a:spcBef>
              <a:buClr>
                <a:schemeClr val="bg2">
                  <a:lumMod val="60000"/>
                  <a:lumOff val="40000"/>
                </a:schemeClr>
              </a:buClr>
              <a:buSzPct val="95000"/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Calibri" pitchFamily="32" charset="0"/>
              </a:rPr>
              <a:t>Close to a warm pool (</a:t>
            </a:r>
            <a:r>
              <a:rPr lang="en-US" sz="1600" b="1" dirty="0" smtClean="0">
                <a:solidFill>
                  <a:srgbClr val="000000"/>
                </a:solidFill>
                <a:latin typeface="Calibri" pitchFamily="32" charset="0"/>
              </a:rPr>
              <a:t>ENSO</a:t>
            </a:r>
            <a:r>
              <a:rPr lang="en-US" sz="1600" dirty="0" smtClean="0">
                <a:solidFill>
                  <a:srgbClr val="000000"/>
                </a:solidFill>
                <a:latin typeface="Calibri" pitchFamily="32" charset="0"/>
              </a:rPr>
              <a:t> for 3 to 7 years)</a:t>
            </a:r>
          </a:p>
          <a:p>
            <a:pPr marL="342900" indent="-342900" eaLnBrk="1" hangingPunct="1">
              <a:spcBef>
                <a:spcPts val="550"/>
              </a:spcBef>
              <a:buClr>
                <a:schemeClr val="bg2">
                  <a:lumMod val="60000"/>
                  <a:lumOff val="40000"/>
                </a:schemeClr>
              </a:buClr>
              <a:buSzPct val="95000"/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Calibri" pitchFamily="32" charset="0"/>
              </a:rPr>
              <a:t>Temperature already changed </a:t>
            </a:r>
            <a:r>
              <a:rPr lang="en-US" sz="1600" dirty="0">
                <a:solidFill>
                  <a:srgbClr val="000000"/>
                </a:solidFill>
                <a:latin typeface="Calibri" pitchFamily="32" charset="0"/>
              </a:rPr>
              <a:t>by </a:t>
            </a:r>
            <a:r>
              <a:rPr lang="en-US" sz="1600" b="1" dirty="0">
                <a:solidFill>
                  <a:srgbClr val="000000"/>
                </a:solidFill>
                <a:latin typeface="Calibri" pitchFamily="32" charset="0"/>
              </a:rPr>
              <a:t>0.2 degree </a:t>
            </a:r>
            <a:r>
              <a:rPr lang="en-US" sz="1600" dirty="0">
                <a:solidFill>
                  <a:srgbClr val="000000"/>
                </a:solidFill>
                <a:latin typeface="Calibri" pitchFamily="32" charset="0"/>
              </a:rPr>
              <a:t>Celsius (PACCSP, </a:t>
            </a:r>
            <a:r>
              <a:rPr lang="en-US" sz="1600" dirty="0" smtClean="0">
                <a:solidFill>
                  <a:srgbClr val="000000"/>
                </a:solidFill>
                <a:latin typeface="Calibri" pitchFamily="32" charset="0"/>
              </a:rPr>
              <a:t>2012)</a:t>
            </a:r>
          </a:p>
          <a:p>
            <a:pPr marL="342900" indent="-342900" eaLnBrk="1" hangingPunct="1">
              <a:spcBef>
                <a:spcPts val="550"/>
              </a:spcBef>
              <a:buClr>
                <a:schemeClr val="bg2">
                  <a:lumMod val="60000"/>
                  <a:lumOff val="40000"/>
                </a:schemeClr>
              </a:buClr>
              <a:buSzPct val="95000"/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Calibri" pitchFamily="32" charset="0"/>
              </a:rPr>
              <a:t>Temperature </a:t>
            </a:r>
            <a:r>
              <a:rPr lang="en-US" sz="1600" dirty="0">
                <a:solidFill>
                  <a:srgbClr val="000000"/>
                </a:solidFill>
                <a:latin typeface="Calibri" pitchFamily="32" charset="0"/>
              </a:rPr>
              <a:t>for Vanuatu is projected to rise </a:t>
            </a:r>
            <a:r>
              <a:rPr lang="en-US" sz="1600" b="1" dirty="0">
                <a:solidFill>
                  <a:srgbClr val="000000"/>
                </a:solidFill>
                <a:latin typeface="Calibri" pitchFamily="32" charset="0"/>
              </a:rPr>
              <a:t>between </a:t>
            </a:r>
            <a:r>
              <a:rPr lang="en-US" sz="1600" b="1" dirty="0" smtClean="0">
                <a:solidFill>
                  <a:srgbClr val="000000"/>
                </a:solidFill>
                <a:latin typeface="Calibri" pitchFamily="32" charset="0"/>
              </a:rPr>
              <a:t>0.4 to 1 </a:t>
            </a:r>
            <a:r>
              <a:rPr lang="en-US" sz="1600" b="1" dirty="0">
                <a:solidFill>
                  <a:srgbClr val="000000"/>
                </a:solidFill>
                <a:latin typeface="Calibri" pitchFamily="32" charset="0"/>
              </a:rPr>
              <a:t>degree Celsius </a:t>
            </a:r>
            <a:r>
              <a:rPr lang="en-US" sz="1600" dirty="0">
                <a:solidFill>
                  <a:srgbClr val="000000"/>
                </a:solidFill>
                <a:latin typeface="Calibri" pitchFamily="32" charset="0"/>
              </a:rPr>
              <a:t>and sea level rise between </a:t>
            </a:r>
            <a:r>
              <a:rPr lang="en-US" sz="1600" b="1" dirty="0" smtClean="0">
                <a:solidFill>
                  <a:srgbClr val="000000"/>
                </a:solidFill>
                <a:latin typeface="Calibri" pitchFamily="32" charset="0"/>
              </a:rPr>
              <a:t>3 to 17cm</a:t>
            </a:r>
            <a:r>
              <a:rPr lang="en-US" sz="1600" dirty="0" smtClean="0">
                <a:solidFill>
                  <a:srgbClr val="000000"/>
                </a:solidFill>
                <a:latin typeface="Calibri" pitchFamily="32" charset="0"/>
              </a:rPr>
              <a:t> by </a:t>
            </a:r>
            <a:r>
              <a:rPr lang="en-US" sz="1600" dirty="0">
                <a:solidFill>
                  <a:srgbClr val="000000"/>
                </a:solidFill>
                <a:latin typeface="Calibri" pitchFamily="32" charset="0"/>
              </a:rPr>
              <a:t>2030 (PACCSP, </a:t>
            </a:r>
            <a:r>
              <a:rPr lang="en-US" sz="1600" dirty="0" smtClean="0">
                <a:solidFill>
                  <a:srgbClr val="000000"/>
                </a:solidFill>
                <a:latin typeface="Calibri" pitchFamily="32" charset="0"/>
              </a:rPr>
              <a:t>2012, High level scenario)</a:t>
            </a:r>
          </a:p>
          <a:p>
            <a:pPr marL="342900" indent="-342900" eaLnBrk="1" hangingPunct="1">
              <a:spcBef>
                <a:spcPts val="550"/>
              </a:spcBef>
              <a:buClr>
                <a:schemeClr val="bg2">
                  <a:lumMod val="60000"/>
                  <a:lumOff val="40000"/>
                </a:schemeClr>
              </a:buClr>
              <a:buSzPct val="95000"/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Calibri" pitchFamily="32" charset="0"/>
              </a:rPr>
              <a:t>Belongs </a:t>
            </a:r>
            <a:r>
              <a:rPr lang="en-US" sz="1600" dirty="0">
                <a:solidFill>
                  <a:srgbClr val="000000"/>
                </a:solidFill>
                <a:latin typeface="Calibri" pitchFamily="32" charset="0"/>
              </a:rPr>
              <a:t>to the “Pacific Ring of Fire”</a:t>
            </a:r>
          </a:p>
          <a:p>
            <a:pPr marL="735013" lvl="1" indent="-342900" eaLnBrk="1" hangingPunct="1">
              <a:spcBef>
                <a:spcPts val="550"/>
              </a:spcBef>
              <a:buClr>
                <a:schemeClr val="bg2">
                  <a:lumMod val="60000"/>
                  <a:lumOff val="40000"/>
                </a:schemeClr>
              </a:buClr>
              <a:buSzPct val="85000"/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2" charset="0"/>
              </a:rPr>
              <a:t>Currently 6 </a:t>
            </a:r>
            <a:r>
              <a:rPr lang="en-US" sz="1600" dirty="0" smtClean="0">
                <a:solidFill>
                  <a:srgbClr val="000000"/>
                </a:solidFill>
                <a:latin typeface="Calibri" pitchFamily="32" charset="0"/>
              </a:rPr>
              <a:t>active </a:t>
            </a:r>
            <a:r>
              <a:rPr lang="en-US" sz="1600" b="1" dirty="0" smtClean="0">
                <a:solidFill>
                  <a:srgbClr val="000000"/>
                </a:solidFill>
                <a:latin typeface="Calibri" pitchFamily="32" charset="0"/>
              </a:rPr>
              <a:t>volcanoes </a:t>
            </a:r>
            <a:r>
              <a:rPr lang="en-US" sz="1600" dirty="0" smtClean="0">
                <a:solidFill>
                  <a:srgbClr val="000000"/>
                </a:solidFill>
                <a:latin typeface="Calibri" pitchFamily="32" charset="0"/>
              </a:rPr>
              <a:t>with an average of one volcanic crisis per year</a:t>
            </a:r>
            <a:endParaRPr lang="en-US" sz="1600" dirty="0">
              <a:solidFill>
                <a:srgbClr val="000000"/>
              </a:solidFill>
              <a:latin typeface="Calibri" pitchFamily="32" charset="0"/>
            </a:endParaRPr>
          </a:p>
          <a:p>
            <a:pPr marL="735013" lvl="1" indent="-342900" eaLnBrk="1" hangingPunct="1">
              <a:spcBef>
                <a:spcPts val="550"/>
              </a:spcBef>
              <a:buClr>
                <a:schemeClr val="bg2">
                  <a:lumMod val="60000"/>
                  <a:lumOff val="40000"/>
                </a:schemeClr>
              </a:buClr>
              <a:buSzPct val="85000"/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2" charset="0"/>
              </a:rPr>
              <a:t>Average </a:t>
            </a:r>
            <a:r>
              <a:rPr lang="en-US" sz="1600" dirty="0" smtClean="0">
                <a:solidFill>
                  <a:srgbClr val="000000"/>
                </a:solidFill>
                <a:latin typeface="Calibri" pitchFamily="32" charset="0"/>
              </a:rPr>
              <a:t>of 300 </a:t>
            </a:r>
            <a:r>
              <a:rPr lang="en-US" sz="1600" b="1" dirty="0" smtClean="0">
                <a:solidFill>
                  <a:srgbClr val="000000"/>
                </a:solidFill>
                <a:latin typeface="Calibri" pitchFamily="32" charset="0"/>
              </a:rPr>
              <a:t>earthquakes</a:t>
            </a:r>
            <a:r>
              <a:rPr lang="en-US" sz="1600" dirty="0" smtClean="0">
                <a:solidFill>
                  <a:srgbClr val="000000"/>
                </a:solidFill>
                <a:latin typeface="Calibri" pitchFamily="32" charset="0"/>
              </a:rPr>
              <a:t> recorded per month, </a:t>
            </a:r>
            <a:r>
              <a:rPr lang="en-US" sz="1600" dirty="0">
                <a:solidFill>
                  <a:srgbClr val="000000"/>
                </a:solidFill>
                <a:latin typeface="Calibri" pitchFamily="32" charset="0"/>
              </a:rPr>
              <a:t>one earthquake of M 7.0 every year</a:t>
            </a:r>
          </a:p>
          <a:p>
            <a:pPr marL="735013" lvl="1" indent="-342900" eaLnBrk="1" hangingPunct="1">
              <a:spcBef>
                <a:spcPts val="550"/>
              </a:spcBef>
              <a:buClr>
                <a:schemeClr val="bg2">
                  <a:lumMod val="60000"/>
                  <a:lumOff val="40000"/>
                </a:schemeClr>
              </a:buClr>
              <a:buSzPct val="85000"/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2" charset="0"/>
              </a:rPr>
              <a:t>Average of one significant </a:t>
            </a:r>
            <a:r>
              <a:rPr lang="en-US" sz="1600" b="1" dirty="0">
                <a:solidFill>
                  <a:srgbClr val="000000"/>
                </a:solidFill>
                <a:latin typeface="Calibri" pitchFamily="32" charset="0"/>
              </a:rPr>
              <a:t>tsunami</a:t>
            </a:r>
            <a:r>
              <a:rPr lang="en-US" sz="1600" dirty="0">
                <a:solidFill>
                  <a:srgbClr val="000000"/>
                </a:solidFill>
                <a:latin typeface="Calibri" pitchFamily="32" charset="0"/>
              </a:rPr>
              <a:t> (wave &gt;1m) every 10 years</a:t>
            </a:r>
          </a:p>
          <a:p>
            <a:pPr marL="342900" indent="-342900" eaLnBrk="1" hangingPunct="1">
              <a:spcBef>
                <a:spcPts val="55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8" name="Picture 4" descr="C:\Documents and Settings\Eslyn\Desktop\Lopevi photos\card3\P1010082.JPG"/>
          <p:cNvPicPr>
            <a:picLocks noChangeAspect="1" noChangeArrowheads="1"/>
          </p:cNvPicPr>
          <p:nvPr/>
        </p:nvPicPr>
        <p:blipFill>
          <a:blip r:embed="rId3" cstate="screen">
            <a:lum bright="-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539" y="5486400"/>
            <a:ext cx="1437861" cy="1078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4191000"/>
            <a:ext cx="1372705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575" y="2057400"/>
            <a:ext cx="1252625" cy="1811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914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70037"/>
            <a:ext cx="73914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200" b="0" dirty="0" smtClean="0"/>
              <a:t>The </a:t>
            </a:r>
            <a:r>
              <a:rPr lang="en-US" sz="2200" b="0" dirty="0"/>
              <a:t>UN (</a:t>
            </a:r>
            <a:r>
              <a:rPr lang="en-US" sz="2200" b="0" dirty="0" smtClean="0"/>
              <a:t>2010) reported </a:t>
            </a:r>
            <a:r>
              <a:rPr lang="en-US" sz="2200" b="0" dirty="0"/>
              <a:t>an </a:t>
            </a:r>
            <a:r>
              <a:rPr lang="en-US" sz="2200" dirty="0"/>
              <a:t>increase</a:t>
            </a:r>
            <a:r>
              <a:rPr lang="en-US" sz="2200" b="0" dirty="0"/>
              <a:t> in the frequency and intensity </a:t>
            </a:r>
            <a:r>
              <a:rPr lang="en-US" sz="2200" b="0" dirty="0" smtClean="0"/>
              <a:t>of </a:t>
            </a:r>
            <a:r>
              <a:rPr lang="en-US" sz="2200" dirty="0" smtClean="0"/>
              <a:t>natural </a:t>
            </a:r>
            <a:r>
              <a:rPr lang="en-US" sz="2200" dirty="0"/>
              <a:t>disasters</a:t>
            </a:r>
            <a:r>
              <a:rPr lang="en-US" sz="2200" b="0" dirty="0"/>
              <a:t>, particularly storms and floods, in </a:t>
            </a:r>
            <a:r>
              <a:rPr lang="en-US" sz="2200" dirty="0" smtClean="0"/>
              <a:t>SIDS</a:t>
            </a:r>
            <a:r>
              <a:rPr lang="en-US" sz="2200" b="0" dirty="0" smtClean="0"/>
              <a:t>. The </a:t>
            </a:r>
            <a:r>
              <a:rPr lang="en-US" sz="2200" b="0" dirty="0"/>
              <a:t>EMDAT Disaster Database also shows a clear </a:t>
            </a:r>
            <a:r>
              <a:rPr lang="en-US" sz="2200" b="0" dirty="0" smtClean="0"/>
              <a:t>increase in </a:t>
            </a:r>
            <a:r>
              <a:rPr lang="en-US" sz="2200" b="0" dirty="0"/>
              <a:t>the number of natural disasters occurring in the </a:t>
            </a:r>
            <a:r>
              <a:rPr lang="en-US" sz="2200" b="0" dirty="0" smtClean="0"/>
              <a:t>SIDS between </a:t>
            </a:r>
            <a:r>
              <a:rPr lang="en-US" sz="2200" b="0" dirty="0"/>
              <a:t>1970 and </a:t>
            </a:r>
            <a:r>
              <a:rPr lang="en-US" sz="2200" b="0" dirty="0" smtClean="0"/>
              <a:t>2010. </a:t>
            </a:r>
          </a:p>
          <a:p>
            <a:pPr>
              <a:buFont typeface="Arial" pitchFamily="34" charset="0"/>
              <a:buChar char="•"/>
            </a:pPr>
            <a:r>
              <a:rPr lang="en-US" sz="2200" b="0" dirty="0" smtClean="0"/>
              <a:t>Over </a:t>
            </a:r>
            <a:r>
              <a:rPr lang="en-US" sz="2200" dirty="0"/>
              <a:t>110</a:t>
            </a:r>
            <a:r>
              <a:rPr lang="en-US" sz="2200" b="0" dirty="0"/>
              <a:t> </a:t>
            </a:r>
            <a:r>
              <a:rPr lang="en-US" sz="2200" dirty="0" smtClean="0"/>
              <a:t>disasters</a:t>
            </a:r>
            <a:r>
              <a:rPr lang="en-US" sz="2200" b="0" dirty="0" smtClean="0"/>
              <a:t> affected </a:t>
            </a:r>
            <a:r>
              <a:rPr lang="en-US" sz="2200" b="0" dirty="0"/>
              <a:t>the </a:t>
            </a:r>
            <a:r>
              <a:rPr lang="en-US" sz="2200" dirty="0"/>
              <a:t>Pacific</a:t>
            </a:r>
            <a:r>
              <a:rPr lang="en-US" sz="2200" b="0" dirty="0"/>
              <a:t> </a:t>
            </a:r>
            <a:r>
              <a:rPr lang="en-US" sz="2200" b="0" dirty="0" smtClean="0"/>
              <a:t>regions</a:t>
            </a:r>
            <a:r>
              <a:rPr lang="en-US" sz="2200" b="0" dirty="0"/>
              <a:t>, </a:t>
            </a:r>
            <a:r>
              <a:rPr lang="en-US" sz="2200" b="0" dirty="0" smtClean="0"/>
              <a:t>respectively, between </a:t>
            </a:r>
            <a:r>
              <a:rPr lang="en-US" sz="2200" dirty="0"/>
              <a:t>2000 and 2011 </a:t>
            </a:r>
            <a:r>
              <a:rPr lang="en-US" sz="2200" b="0" dirty="0"/>
              <a:t>(UNISDR 2013). The World </a:t>
            </a:r>
            <a:r>
              <a:rPr lang="en-US" sz="2200" b="0" dirty="0" smtClean="0"/>
              <a:t>Risk Index </a:t>
            </a:r>
            <a:r>
              <a:rPr lang="en-US" sz="2200" b="0" dirty="0"/>
              <a:t>presented in the 2012 World Risk Report (UNU </a:t>
            </a:r>
            <a:r>
              <a:rPr lang="en-US" sz="2200" b="0" dirty="0" smtClean="0"/>
              <a:t>2012) identifies </a:t>
            </a:r>
            <a:r>
              <a:rPr lang="en-US" sz="2200" b="0" dirty="0"/>
              <a:t>global disaster risk hotspots where high </a:t>
            </a:r>
            <a:r>
              <a:rPr lang="en-US" sz="2200" b="0" dirty="0" smtClean="0"/>
              <a:t>exposure to </a:t>
            </a:r>
            <a:r>
              <a:rPr lang="en-US" sz="2200" b="0" dirty="0"/>
              <a:t>natural hazards and climate change coincides </a:t>
            </a:r>
            <a:r>
              <a:rPr lang="en-US" sz="2200" b="0" dirty="0" smtClean="0"/>
              <a:t>with very </a:t>
            </a:r>
            <a:r>
              <a:rPr lang="en-US" sz="2200" b="0" dirty="0"/>
              <a:t>vulnerable societies. </a:t>
            </a:r>
            <a:endParaRPr lang="en-US" sz="2200" b="0" dirty="0" smtClean="0"/>
          </a:p>
          <a:p>
            <a:pPr>
              <a:buFont typeface="Arial" pitchFamily="34" charset="0"/>
              <a:buChar char="•"/>
            </a:pPr>
            <a:r>
              <a:rPr lang="en-US" sz="2200" b="0" dirty="0" smtClean="0"/>
              <a:t>Among </a:t>
            </a:r>
            <a:r>
              <a:rPr lang="en-US" sz="2200" b="0" dirty="0"/>
              <a:t>the </a:t>
            </a:r>
            <a:r>
              <a:rPr lang="en-US" sz="2200" dirty="0" smtClean="0"/>
              <a:t>15</a:t>
            </a:r>
            <a:r>
              <a:rPr lang="en-US" sz="2200" b="0" dirty="0" smtClean="0"/>
              <a:t> </a:t>
            </a:r>
            <a:r>
              <a:rPr lang="en-US" sz="2200" dirty="0" smtClean="0"/>
              <a:t>countries</a:t>
            </a:r>
            <a:r>
              <a:rPr lang="en-US" sz="2200" b="0" dirty="0" smtClean="0"/>
              <a:t> with the </a:t>
            </a:r>
            <a:r>
              <a:rPr lang="en-US" sz="2200" b="0" dirty="0"/>
              <a:t>highest risk worldwide, </a:t>
            </a:r>
            <a:r>
              <a:rPr lang="en-US" sz="2200" dirty="0"/>
              <a:t>eight are island states</a:t>
            </a:r>
            <a:r>
              <a:rPr lang="en-US" sz="2200" b="0" dirty="0"/>
              <a:t>, </a:t>
            </a:r>
            <a:r>
              <a:rPr lang="en-US" sz="2200" b="0" dirty="0" smtClean="0"/>
              <a:t>with </a:t>
            </a:r>
            <a:r>
              <a:rPr lang="en-US" sz="2200" u="sng" dirty="0" smtClean="0"/>
              <a:t>Vanuatu</a:t>
            </a:r>
            <a:r>
              <a:rPr lang="en-US" sz="2200" b="0" dirty="0" smtClean="0"/>
              <a:t> </a:t>
            </a:r>
            <a:r>
              <a:rPr lang="en-US" sz="2200" b="0" dirty="0"/>
              <a:t>and Tonga in the top two positions.</a:t>
            </a:r>
          </a:p>
          <a:p>
            <a:pPr>
              <a:buFont typeface="Arial" pitchFamily="34" charset="0"/>
              <a:buChar char="•"/>
            </a:pPr>
            <a:endParaRPr lang="fr-FR" sz="2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F03A-D771-45F9-B814-9BFE67FDE3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Vanuatu Risk Profile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695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Vanuatu Risk Profile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70037"/>
            <a:ext cx="73914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200" b="0" dirty="0"/>
              <a:t>Vanuatu is expected to incur, on average, </a:t>
            </a:r>
            <a:r>
              <a:rPr lang="en-US" sz="2200" dirty="0"/>
              <a:t>48 </a:t>
            </a:r>
            <a:r>
              <a:rPr lang="en-US" sz="2200" dirty="0" smtClean="0"/>
              <a:t>million USD </a:t>
            </a:r>
            <a:r>
              <a:rPr lang="en-US" sz="2200" dirty="0"/>
              <a:t>per year </a:t>
            </a:r>
            <a:r>
              <a:rPr lang="en-US" sz="2200" b="0" dirty="0"/>
              <a:t>in losses due to earthquakes and </a:t>
            </a:r>
            <a:r>
              <a:rPr lang="en-US" sz="2200" b="0" dirty="0" smtClean="0"/>
              <a:t>tropical cyclones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/>
              <a:t>Replacement</a:t>
            </a:r>
            <a:r>
              <a:rPr lang="en-US" sz="2200" b="0" dirty="0"/>
              <a:t> </a:t>
            </a:r>
            <a:r>
              <a:rPr lang="en-US" sz="2200" dirty="0"/>
              <a:t>value</a:t>
            </a:r>
            <a:r>
              <a:rPr lang="en-US" sz="2200" b="0" dirty="0"/>
              <a:t> of all the assets in Vanuatu is </a:t>
            </a:r>
            <a:r>
              <a:rPr lang="en-US" sz="2200" dirty="0"/>
              <a:t>3.3 billion USD</a:t>
            </a:r>
            <a:r>
              <a:rPr lang="en-US" sz="2200" b="0" dirty="0"/>
              <a:t>, of which about 86.5% represents buildings and 12.5% represents infrastructure</a:t>
            </a:r>
          </a:p>
          <a:p>
            <a:pPr>
              <a:buFont typeface="Arial" pitchFamily="34" charset="0"/>
              <a:buChar char="•"/>
            </a:pPr>
            <a:r>
              <a:rPr lang="en-US" sz="2200" b="0" dirty="0" smtClean="0"/>
              <a:t>In </a:t>
            </a:r>
            <a:r>
              <a:rPr lang="en-US" sz="2200" b="0" dirty="0"/>
              <a:t>the next </a:t>
            </a:r>
            <a:r>
              <a:rPr lang="en-US" sz="2200" dirty="0"/>
              <a:t>50</a:t>
            </a:r>
            <a:r>
              <a:rPr lang="en-US" sz="2200" b="0" dirty="0"/>
              <a:t> </a:t>
            </a:r>
            <a:r>
              <a:rPr lang="en-US" sz="2200" dirty="0"/>
              <a:t>years</a:t>
            </a:r>
            <a:r>
              <a:rPr lang="en-US" sz="2200" b="0" dirty="0"/>
              <a:t>, Vanuatu has </a:t>
            </a:r>
            <a:r>
              <a:rPr lang="en-US" sz="2200" b="0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sz="2200" b="1" dirty="0" smtClean="0"/>
              <a:t>50</a:t>
            </a:r>
            <a:r>
              <a:rPr lang="en-US" sz="2200" b="1" dirty="0"/>
              <a:t>% </a:t>
            </a:r>
            <a:r>
              <a:rPr lang="en-US" sz="2200" b="1" dirty="0" smtClean="0"/>
              <a:t>chance of </a:t>
            </a:r>
            <a:r>
              <a:rPr lang="en-US" sz="2200" b="1" dirty="0"/>
              <a:t>experiencing a loss exceeding 330 million USD </a:t>
            </a:r>
            <a:r>
              <a:rPr lang="en-US" sz="2200" b="1" dirty="0" smtClean="0"/>
              <a:t>and casualties </a:t>
            </a:r>
            <a:r>
              <a:rPr lang="en-US" sz="2200" b="1" dirty="0"/>
              <a:t>larger than 725 </a:t>
            </a:r>
            <a:r>
              <a:rPr lang="en-US" sz="2200" b="1" dirty="0" smtClean="0"/>
              <a:t>people</a:t>
            </a:r>
          </a:p>
          <a:p>
            <a:pPr lvl="1">
              <a:buFont typeface="Arial" pitchFamily="34" charset="0"/>
              <a:buChar char="•"/>
            </a:pPr>
            <a:r>
              <a:rPr lang="en-US" sz="2200" b="1" dirty="0"/>
              <a:t>10% </a:t>
            </a:r>
            <a:r>
              <a:rPr lang="en-US" sz="2200" b="1" dirty="0" smtClean="0"/>
              <a:t>chance of </a:t>
            </a:r>
            <a:r>
              <a:rPr lang="en-US" sz="2200" b="1" dirty="0"/>
              <a:t>experiencing a loss exceeding 540 million USD </a:t>
            </a:r>
            <a:r>
              <a:rPr lang="en-US" sz="2200" b="1" dirty="0" smtClean="0"/>
              <a:t>and casualties </a:t>
            </a:r>
            <a:r>
              <a:rPr lang="en-US" sz="2200" b="1" dirty="0"/>
              <a:t>larger than 2,150 </a:t>
            </a:r>
            <a:r>
              <a:rPr lang="en-US" sz="2200" b="1" dirty="0" smtClean="0"/>
              <a:t>people</a:t>
            </a:r>
          </a:p>
          <a:p>
            <a:pPr>
              <a:buFont typeface="Arial" pitchFamily="34" charset="0"/>
              <a:buChar char="•"/>
            </a:pPr>
            <a:r>
              <a:rPr lang="en-US" sz="2200" b="0" dirty="0" smtClean="0"/>
              <a:t>A tropical </a:t>
            </a:r>
            <a:r>
              <a:rPr lang="en-US" sz="2200" dirty="0"/>
              <a:t>cyclone</a:t>
            </a:r>
            <a:r>
              <a:rPr lang="en-US" sz="2200" b="0" dirty="0"/>
              <a:t> loss exceeding </a:t>
            </a:r>
            <a:r>
              <a:rPr lang="en-US" sz="2200" dirty="0"/>
              <a:t>312 million USD</a:t>
            </a:r>
            <a:r>
              <a:rPr lang="en-US" sz="2200" b="0" dirty="0"/>
              <a:t>, </a:t>
            </a:r>
            <a:r>
              <a:rPr lang="en-US" sz="2200" b="0" dirty="0" smtClean="0"/>
              <a:t>which is </a:t>
            </a:r>
            <a:r>
              <a:rPr lang="en-US" sz="2200" b="0" dirty="0"/>
              <a:t>equivalent to about </a:t>
            </a:r>
            <a:r>
              <a:rPr lang="en-US" sz="2200" dirty="0"/>
              <a:t>43% of Vanuatu’s GDP</a:t>
            </a:r>
            <a:r>
              <a:rPr lang="en-US" sz="2200" b="0" dirty="0"/>
              <a:t>, is to </a:t>
            </a:r>
            <a:r>
              <a:rPr lang="en-US" sz="2200" b="0" dirty="0" smtClean="0"/>
              <a:t>be expected</a:t>
            </a:r>
            <a:r>
              <a:rPr lang="en-US" sz="2200" b="0" dirty="0"/>
              <a:t>, on average, </a:t>
            </a:r>
            <a:r>
              <a:rPr lang="en-US" sz="2200" dirty="0"/>
              <a:t>once every 100 </a:t>
            </a:r>
            <a:r>
              <a:rPr lang="en-US" sz="2200" dirty="0" smtClean="0"/>
              <a:t>years</a:t>
            </a:r>
            <a:r>
              <a:rPr lang="en-US" sz="2200" b="0" dirty="0"/>
              <a:t>	</a:t>
            </a:r>
            <a:r>
              <a:rPr lang="en-US" sz="2200" b="0" dirty="0" smtClean="0"/>
              <a:t>					      		        </a:t>
            </a:r>
            <a:r>
              <a:rPr lang="en-US" sz="1400" b="0" dirty="0" smtClean="0"/>
              <a:t>(S</a:t>
            </a:r>
            <a:r>
              <a:rPr lang="en-US" sz="1400" b="0" i="0" dirty="0" smtClean="0"/>
              <a:t>ource PCRAFI)</a:t>
            </a:r>
            <a:endParaRPr lang="fr-FR" sz="1400" b="0" i="0" dirty="0"/>
          </a:p>
        </p:txBody>
      </p:sp>
    </p:spTree>
    <p:extLst>
      <p:ext uri="{BB962C8B-B14F-4D97-AF65-F5344CB8AC3E}">
        <p14:creationId xmlns:p14="http://schemas.microsoft.com/office/powerpoint/2010/main" val="238862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Vanuatu Risk Profile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200" y="1752600"/>
            <a:ext cx="6362700" cy="328612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676400" y="2209800"/>
            <a:ext cx="609600" cy="2743200"/>
          </a:xfrm>
          <a:prstGeom prst="ellipse">
            <a:avLst/>
          </a:prstGeom>
          <a:noFill/>
          <a:ln w="127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600200" y="5181600"/>
            <a:ext cx="586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n-lt"/>
              </a:rPr>
              <a:t>Almost 7 percent of GDP lost every year because of natural disasters (on average)</a:t>
            </a:r>
            <a:endParaRPr lang="fr-FR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0" y="6321623"/>
            <a:ext cx="1347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n-lt"/>
              </a:rPr>
              <a:t>(Source PCRAFI)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10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Vanuatu Risk Profile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6858000" y="6321623"/>
            <a:ext cx="1347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n-lt"/>
              </a:rPr>
              <a:t>(Source PCRAFI)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25" y="1828800"/>
            <a:ext cx="3749675" cy="27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1837267"/>
            <a:ext cx="3741737" cy="27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2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Assessment and Evaluation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67000"/>
            <a:ext cx="7543800" cy="3276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b="0" i="0" dirty="0" smtClean="0"/>
              <a:t>In </a:t>
            </a:r>
            <a:r>
              <a:rPr lang="en-US" sz="2400" i="0" dirty="0"/>
              <a:t>2006</a:t>
            </a:r>
            <a:r>
              <a:rPr lang="en-US" sz="2400" b="0" i="0" dirty="0"/>
              <a:t>, Vanuatu created a 10 year </a:t>
            </a:r>
            <a:r>
              <a:rPr lang="en-US" sz="2400" i="0" dirty="0"/>
              <a:t>National Action Plan</a:t>
            </a:r>
            <a:r>
              <a:rPr lang="en-US" sz="2400" b="0" i="0" dirty="0"/>
              <a:t> (NAP) </a:t>
            </a:r>
            <a:r>
              <a:rPr lang="en-US" sz="2400" b="0" i="0" dirty="0" smtClean="0"/>
              <a:t>under the </a:t>
            </a:r>
            <a:r>
              <a:rPr lang="en-US" sz="2400" i="0" dirty="0" smtClean="0"/>
              <a:t>National Disaste</a:t>
            </a:r>
            <a:r>
              <a:rPr lang="en-US" sz="2400" dirty="0" smtClean="0"/>
              <a:t>r Risk Reduction and Disaster Management Action Plan and Implementation Strategies</a:t>
            </a:r>
            <a:r>
              <a:rPr lang="en-US" sz="2400" b="0" dirty="0" smtClean="0"/>
              <a:t> (2006-2016)</a:t>
            </a:r>
            <a:r>
              <a:rPr lang="en-US" sz="2400" b="0" i="0" dirty="0" smtClean="0"/>
              <a:t>. </a:t>
            </a:r>
            <a:r>
              <a:rPr lang="en-US" sz="2400" b="0" dirty="0" smtClean="0"/>
              <a:t>In particular: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0" u="sng" dirty="0" smtClean="0"/>
              <a:t>Strategy 1</a:t>
            </a:r>
            <a:r>
              <a:rPr lang="en-US" sz="2400" b="0" dirty="0" smtClean="0"/>
              <a:t>: Strengthen national policy, legislative, organizational and decision making arrangements for coordinated and effective DRR&amp;DRM</a:t>
            </a:r>
          </a:p>
          <a:p>
            <a:pPr lvl="1">
              <a:buFont typeface="Arial" pitchFamily="34" charset="0"/>
              <a:buChar char="•"/>
            </a:pPr>
            <a:r>
              <a:rPr lang="en-US" sz="2400" u="sng" dirty="0" smtClean="0"/>
              <a:t>Strategy 2</a:t>
            </a:r>
            <a:r>
              <a:rPr lang="en-US" sz="2400" dirty="0" smtClean="0"/>
              <a:t>: Mainstream DRM&amp;DM into national macroeconomic policy and fiscal management and national budgetary processes</a:t>
            </a:r>
            <a:endParaRPr lang="en-US" sz="24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F03A-D771-45F9-B814-9BFE67FDE3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676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 kern="1200">
                <a:solidFill>
                  <a:srgbClr val="2E507A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2E507A"/>
                </a:solidFill>
                <a:latin typeface="Calibri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2E507A"/>
                </a:solidFill>
                <a:latin typeface="Calibri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2E507A"/>
                </a:solidFill>
                <a:latin typeface="Calibri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2E507A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0" dirty="0"/>
              <a:t>Institutional Arrangement in Vanuatu regarding disaster risk management</a:t>
            </a:r>
            <a:endParaRPr lang="fr-FR" sz="2400" b="0" dirty="0"/>
          </a:p>
        </p:txBody>
      </p:sp>
    </p:spTree>
    <p:extLst>
      <p:ext uri="{BB962C8B-B14F-4D97-AF65-F5344CB8AC3E}">
        <p14:creationId xmlns:p14="http://schemas.microsoft.com/office/powerpoint/2010/main" val="266527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Assessment and Evaluation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543800" cy="3124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b="0" dirty="0" smtClean="0"/>
              <a:t>In </a:t>
            </a:r>
            <a:r>
              <a:rPr lang="en-US" sz="2800" dirty="0" smtClean="0"/>
              <a:t>2007</a:t>
            </a:r>
            <a:r>
              <a:rPr lang="en-US" sz="2800" b="0" dirty="0" smtClean="0"/>
              <a:t>, National </a:t>
            </a:r>
            <a:r>
              <a:rPr lang="en-US" sz="2800" b="0" dirty="0"/>
              <a:t>Adaptation Program of </a:t>
            </a:r>
            <a:r>
              <a:rPr lang="en-US" sz="2800" b="0" dirty="0" smtClean="0"/>
              <a:t>Action (NAPA) was formulated </a:t>
            </a:r>
            <a:r>
              <a:rPr lang="en-US" sz="2800" b="0" dirty="0"/>
              <a:t>setting </a:t>
            </a:r>
            <a:r>
              <a:rPr lang="en-US" sz="2800" b="0" dirty="0" smtClean="0"/>
              <a:t>the adaptation </a:t>
            </a:r>
            <a:r>
              <a:rPr lang="en-US" sz="2800" b="0" dirty="0"/>
              <a:t>priorities for Vanuatu</a:t>
            </a:r>
          </a:p>
          <a:p>
            <a:pPr>
              <a:buFont typeface="Arial" pitchFamily="34" charset="0"/>
              <a:buChar char="•"/>
            </a:pPr>
            <a:r>
              <a:rPr lang="en-US" sz="2800" b="0" i="0" dirty="0" smtClean="0"/>
              <a:t>In </a:t>
            </a:r>
            <a:r>
              <a:rPr lang="en-US" sz="2800" i="0" dirty="0" smtClean="0"/>
              <a:t>2010</a:t>
            </a:r>
            <a:r>
              <a:rPr lang="en-US" sz="2800" b="0" i="0" dirty="0" smtClean="0"/>
              <a:t>, </a:t>
            </a:r>
            <a:r>
              <a:rPr lang="en-US" sz="2800" b="0" i="0" dirty="0"/>
              <a:t>Vanuatu has </a:t>
            </a:r>
            <a:r>
              <a:rPr lang="en-US" sz="2800" b="0" i="0" dirty="0" smtClean="0"/>
              <a:t>improved </a:t>
            </a:r>
            <a:r>
              <a:rPr lang="en-US" sz="2800" b="0" i="0" dirty="0"/>
              <a:t>its hazard monitoring and warning services and has taken the lead within the region in creating a </a:t>
            </a:r>
            <a:r>
              <a:rPr lang="en-US" sz="2800" i="0" dirty="0" smtClean="0"/>
              <a:t>National Hazards </a:t>
            </a:r>
            <a:r>
              <a:rPr lang="en-US" sz="2800" i="0" dirty="0"/>
              <a:t>O</a:t>
            </a:r>
            <a:r>
              <a:rPr lang="en-US" sz="2800" i="0" dirty="0" smtClean="0"/>
              <a:t>bservatory</a:t>
            </a:r>
            <a:r>
              <a:rPr lang="en-US" sz="2800" b="0" i="0" dirty="0" smtClean="0"/>
              <a:t> </a:t>
            </a:r>
            <a:r>
              <a:rPr lang="en-US" sz="2800" b="0" i="0" dirty="0"/>
              <a:t>housing the newly established </a:t>
            </a:r>
            <a:r>
              <a:rPr lang="en-US" sz="2800" i="0" dirty="0"/>
              <a:t>Vanuatu Meteorological and </a:t>
            </a:r>
            <a:r>
              <a:rPr lang="en-US" sz="2800" i="0" dirty="0" smtClean="0"/>
              <a:t>Geo-hazards </a:t>
            </a:r>
            <a:r>
              <a:rPr lang="en-US" sz="2800" i="0" dirty="0"/>
              <a:t>Department </a:t>
            </a:r>
            <a:r>
              <a:rPr lang="en-US" sz="2800" b="0" i="0" dirty="0"/>
              <a:t>(VGMD</a:t>
            </a:r>
            <a:r>
              <a:rPr lang="en-US" sz="2800" b="0" i="0" dirty="0" smtClean="0"/>
              <a:t>) as well </a:t>
            </a:r>
            <a:r>
              <a:rPr lang="en-US" sz="2800" b="0" i="0" dirty="0"/>
              <a:t>as the </a:t>
            </a:r>
            <a:r>
              <a:rPr lang="en-US" sz="2800" i="0" dirty="0"/>
              <a:t>National Disaster Management Office </a:t>
            </a:r>
            <a:r>
              <a:rPr lang="en-US" sz="2800" b="0" i="0" dirty="0"/>
              <a:t>(NDMO</a:t>
            </a:r>
            <a:r>
              <a:rPr lang="en-US" sz="2800" b="0" i="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F03A-D771-45F9-B814-9BFE67FDE39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5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im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9556</TotalTime>
  <Words>1446</Words>
  <Application>Microsoft Office PowerPoint</Application>
  <PresentationFormat>On-screen Show (4:3)</PresentationFormat>
  <Paragraphs>172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climate</vt:lpstr>
      <vt:lpstr>Disaster Risk Management and Climate Change Adaptation in Vanuatu  Given by: Honourable Minister of Lands, Ralph Regenvanu     Date: 07 July 2014 </vt:lpstr>
      <vt:lpstr>Overview</vt:lpstr>
      <vt:lpstr>Vanuatu: a multi-disasters prone country</vt:lpstr>
      <vt:lpstr>Vanuatu Risk Profile</vt:lpstr>
      <vt:lpstr>Vanuatu Risk Profile</vt:lpstr>
      <vt:lpstr>Vanuatu Risk Profile</vt:lpstr>
      <vt:lpstr>Vanuatu Risk Profile</vt:lpstr>
      <vt:lpstr>Risk Assessment and Evaluation</vt:lpstr>
      <vt:lpstr>Risk Assessment and Evaluation</vt:lpstr>
      <vt:lpstr>Risk Assessment and Evaluation</vt:lpstr>
      <vt:lpstr>Risk Assessment and Evaluation</vt:lpstr>
      <vt:lpstr>Risk Assessment and Evaluation</vt:lpstr>
      <vt:lpstr>Risk Information Management</vt:lpstr>
      <vt:lpstr>PowerPoint Presentation</vt:lpstr>
      <vt:lpstr>Improvement of the Vanuatu capacity for multi-hazards monitoring: IRCCNH Project (ACP/EU funds)</vt:lpstr>
      <vt:lpstr>Improvement of the Vanuatu capacity for multi-hazards monitoring: IRCCNH Project (ACP/EU funds)</vt:lpstr>
      <vt:lpstr>Risk Information Management</vt:lpstr>
      <vt:lpstr>Warning Dissemination Strategy</vt:lpstr>
      <vt:lpstr>Warning Dissemination Strategy</vt:lpstr>
      <vt:lpstr>Disaster Management Regional Initiative</vt:lpstr>
      <vt:lpstr>Disaster Risk Management Regionalization Strategy</vt:lpstr>
      <vt:lpstr>Disaster Risk Management Regionalization Strategy</vt:lpstr>
      <vt:lpstr>Urban Risk Planning</vt:lpstr>
      <vt:lpstr>Urban Risk Planning</vt:lpstr>
      <vt:lpstr>Challenges</vt:lpstr>
      <vt:lpstr>Priorities</vt:lpstr>
      <vt:lpstr>Thank you. </vt:lpstr>
    </vt:vector>
  </TitlesOfParts>
  <Company>National Weather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NOAA CLIMATE SERVICES</dc:title>
  <dc:creator>Patricia Mawa</dc:creator>
  <cp:lastModifiedBy>Edouard Ereño Blanchet</cp:lastModifiedBy>
  <cp:revision>490</cp:revision>
  <cp:lastPrinted>2014-02-17T21:43:01Z</cp:lastPrinted>
  <dcterms:created xsi:type="dcterms:W3CDTF">2014-07-07T17:36:41Z</dcterms:created>
  <dcterms:modified xsi:type="dcterms:W3CDTF">2014-07-08T09:48:30Z</dcterms:modified>
</cp:coreProperties>
</file>