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01" r:id="rId2"/>
    <p:sldId id="309" r:id="rId3"/>
    <p:sldId id="330" r:id="rId4"/>
    <p:sldId id="332" r:id="rId5"/>
    <p:sldId id="331" r:id="rId6"/>
    <p:sldId id="327" r:id="rId7"/>
    <p:sldId id="334" r:id="rId8"/>
    <p:sldId id="336" r:id="rId9"/>
    <p:sldId id="321" r:id="rId10"/>
    <p:sldId id="329" r:id="rId11"/>
    <p:sldId id="337" r:id="rId12"/>
    <p:sldId id="338" r:id="rId13"/>
    <p:sldId id="339" r:id="rId14"/>
    <p:sldId id="340" r:id="rId15"/>
    <p:sldId id="341" r:id="rId16"/>
    <p:sldId id="342" r:id="rId17"/>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DF6C3"/>
    <a:srgbClr val="FBEFC5"/>
    <a:srgbClr val="33993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8316" autoAdjust="0"/>
  </p:normalViewPr>
  <p:slideViewPr>
    <p:cSldViewPr>
      <p:cViewPr>
        <p:scale>
          <a:sx n="75" d="100"/>
          <a:sy n="75" d="100"/>
        </p:scale>
        <p:origin x="-2664" y="-930"/>
      </p:cViewPr>
      <p:guideLst>
        <p:guide orient="horz" pos="2160"/>
        <p:guide pos="2880"/>
      </p:guideLst>
    </p:cSldViewPr>
  </p:slideViewPr>
  <p:outlineViewPr>
    <p:cViewPr>
      <p:scale>
        <a:sx n="33" d="100"/>
        <a:sy n="33" d="100"/>
      </p:scale>
      <p:origin x="0" y="1416"/>
    </p:cViewPr>
  </p:outlineViewPr>
  <p:notesTextViewPr>
    <p:cViewPr>
      <p:scale>
        <a:sx n="100" d="100"/>
        <a:sy n="100" d="100"/>
      </p:scale>
      <p:origin x="0" y="3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b379439\Documents\TEMP\Portfoli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wb379439\Documents\TEMP\Portfoli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wb379439\Documents\TEMP\Portfoli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wb379439\Documents\TEMP\Portfoli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By Source</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By Source</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2"/>
              <c:layout>
                <c:manualLayout>
                  <c:x val="-0.10939162292213474"/>
                  <c:y val="5.1360649914156814E-2"/>
                </c:manualLayout>
              </c:layout>
              <c:showLegendKey val="0"/>
              <c:showVal val="0"/>
              <c:showCatName val="1"/>
              <c:showSerName val="0"/>
              <c:showPercent val="1"/>
              <c:showBubbleSize val="0"/>
            </c:dLbl>
            <c:dLbl>
              <c:idx val="4"/>
              <c:layout>
                <c:manualLayout>
                  <c:x val="-0.14303740157480316"/>
                  <c:y val="-0.28779436838249639"/>
                </c:manualLayout>
              </c:layout>
              <c:showLegendKey val="0"/>
              <c:showVal val="0"/>
              <c:showCatName val="1"/>
              <c:showSerName val="0"/>
              <c:showPercent val="1"/>
              <c:showBubbleSize val="0"/>
            </c:dLbl>
            <c:dLbl>
              <c:idx val="6"/>
              <c:layout>
                <c:manualLayout>
                  <c:x val="0.26830030621172352"/>
                  <c:y val="3.0185432362171801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Sheet1!$C$1:$I$1</c:f>
              <c:strCache>
                <c:ptCount val="7"/>
                <c:pt idx="0">
                  <c:v>Australia</c:v>
                </c:pt>
                <c:pt idx="1">
                  <c:v>EU</c:v>
                </c:pt>
                <c:pt idx="2">
                  <c:v>Japan</c:v>
                </c:pt>
                <c:pt idx="3">
                  <c:v>GEF</c:v>
                </c:pt>
                <c:pt idx="4">
                  <c:v>PPCR</c:v>
                </c:pt>
                <c:pt idx="5">
                  <c:v>GFDRR</c:v>
                </c:pt>
                <c:pt idx="6">
                  <c:v>IBRD/IDA</c:v>
                </c:pt>
              </c:strCache>
            </c:strRef>
          </c:cat>
          <c:val>
            <c:numRef>
              <c:f>Sheet1!$C$21:$I$21</c:f>
              <c:numCache>
                <c:formatCode>General</c:formatCode>
                <c:ptCount val="7"/>
                <c:pt idx="0">
                  <c:v>5</c:v>
                </c:pt>
                <c:pt idx="1">
                  <c:v>16.100000000000001</c:v>
                </c:pt>
                <c:pt idx="2">
                  <c:v>21</c:v>
                </c:pt>
                <c:pt idx="3">
                  <c:v>14</c:v>
                </c:pt>
                <c:pt idx="4">
                  <c:v>31</c:v>
                </c:pt>
                <c:pt idx="5">
                  <c:v>5.4</c:v>
                </c:pt>
                <c:pt idx="6">
                  <c:v>77.87</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By Country</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1"/>
            <c:showSerName val="0"/>
            <c:showPercent val="1"/>
            <c:showBubbleSize val="0"/>
            <c:showLeaderLines val="1"/>
          </c:dLbls>
          <c:cat>
            <c:strRef>
              <c:f>Sheet1!$A$23:$A$32</c:f>
              <c:strCache>
                <c:ptCount val="10"/>
                <c:pt idx="3">
                  <c:v>Pacific </c:v>
                </c:pt>
                <c:pt idx="4">
                  <c:v>Other</c:v>
                </c:pt>
                <c:pt idx="5">
                  <c:v>Solomon Is</c:v>
                </c:pt>
                <c:pt idx="6">
                  <c:v>Tonga</c:v>
                </c:pt>
                <c:pt idx="7">
                  <c:v>Vanuatu </c:v>
                </c:pt>
                <c:pt idx="8">
                  <c:v>Timor Leste</c:v>
                </c:pt>
                <c:pt idx="9">
                  <c:v>Samoa</c:v>
                </c:pt>
              </c:strCache>
            </c:strRef>
          </c:cat>
          <c:val>
            <c:numRef>
              <c:f>Sheet1!$B$23:$B$32</c:f>
              <c:numCache>
                <c:formatCode>General</c:formatCode>
                <c:ptCount val="10"/>
                <c:pt idx="3">
                  <c:v>12.9</c:v>
                </c:pt>
                <c:pt idx="4">
                  <c:v>18.5</c:v>
                </c:pt>
                <c:pt idx="5">
                  <c:v>12.85</c:v>
                </c:pt>
                <c:pt idx="6">
                  <c:v>15.2</c:v>
                </c:pt>
                <c:pt idx="7">
                  <c:v>15.7</c:v>
                </c:pt>
                <c:pt idx="8">
                  <c:v>44</c:v>
                </c:pt>
                <c:pt idx="9">
                  <c:v>51.22</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By Theme</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manualLayout>
                  <c:x val="-0.31042421300396084"/>
                  <c:y val="3.1031641878098572E-2"/>
                </c:manualLayout>
              </c:layout>
              <c:showLegendKey val="0"/>
              <c:showVal val="0"/>
              <c:showCatName val="1"/>
              <c:showSerName val="0"/>
              <c:showPercent val="1"/>
              <c:showBubbleSize val="0"/>
            </c:dLbl>
            <c:dLbl>
              <c:idx val="1"/>
              <c:layout>
                <c:manualLayout>
                  <c:x val="-0.16609403633634232"/>
                  <c:y val="8.1837634878973498E-2"/>
                </c:manualLayout>
              </c:layout>
              <c:showLegendKey val="0"/>
              <c:showVal val="0"/>
              <c:showCatName val="1"/>
              <c:showSerName val="0"/>
              <c:showPercent val="1"/>
              <c:showBubbleSize val="0"/>
            </c:dLbl>
            <c:dLbl>
              <c:idx val="3"/>
              <c:layout>
                <c:manualLayout>
                  <c:x val="0.25716097987751529"/>
                  <c:y val="-0.13741105278506854"/>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Sheet1!$J$24:$J$27</c:f>
              <c:strCache>
                <c:ptCount val="4"/>
                <c:pt idx="0">
                  <c:v>Disaster Risk Financing</c:v>
                </c:pt>
                <c:pt idx="1">
                  <c:v>Reconstruction</c:v>
                </c:pt>
                <c:pt idx="2">
                  <c:v>Capacity Building</c:v>
                </c:pt>
                <c:pt idx="3">
                  <c:v>Resilience</c:v>
                </c:pt>
              </c:strCache>
            </c:strRef>
          </c:cat>
          <c:val>
            <c:numRef>
              <c:f>Sheet1!$K$24:$K$27</c:f>
              <c:numCache>
                <c:formatCode>General</c:formatCode>
                <c:ptCount val="4"/>
                <c:pt idx="0">
                  <c:v>5</c:v>
                </c:pt>
                <c:pt idx="1">
                  <c:v>39</c:v>
                </c:pt>
                <c:pt idx="2">
                  <c:v>24.67</c:v>
                </c:pt>
                <c:pt idx="3">
                  <c:v>101.7</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3136DE-EBEA-4458-B677-4369347FCD65}" type="doc">
      <dgm:prSet loTypeId="urn:microsoft.com/office/officeart/2005/8/layout/gear1" loCatId="process" qsTypeId="urn:microsoft.com/office/officeart/2005/8/quickstyle/simple1" qsCatId="simple" csTypeId="urn:microsoft.com/office/officeart/2005/8/colors/accent1_2" csCatId="accent1" phldr="1"/>
      <dgm:spPr/>
    </dgm:pt>
    <dgm:pt modelId="{58059CAF-29E2-4713-B9E0-C78D55B02A9C}">
      <dgm:prSet phldrT="[Text]" custT="1"/>
      <dgm:spPr/>
      <dgm:t>
        <a:bodyPr/>
        <a:lstStyle/>
        <a:p>
          <a:r>
            <a:rPr lang="en-US" sz="4800" dirty="0" smtClean="0"/>
            <a:t>PREP</a:t>
          </a:r>
          <a:r>
            <a:rPr lang="en-US" sz="2300" dirty="0" smtClean="0"/>
            <a:t> </a:t>
          </a:r>
          <a:r>
            <a:rPr lang="en-US" sz="1600" dirty="0" smtClean="0"/>
            <a:t>Pacific Resilience Program</a:t>
          </a:r>
          <a:endParaRPr lang="en-US" sz="1600" dirty="0"/>
        </a:p>
      </dgm:t>
    </dgm:pt>
    <dgm:pt modelId="{E255A18D-8349-44A5-A191-434CE83929D1}" type="parTrans" cxnId="{2A32DC41-ADBC-4269-8734-687316065402}">
      <dgm:prSet/>
      <dgm:spPr/>
      <dgm:t>
        <a:bodyPr/>
        <a:lstStyle/>
        <a:p>
          <a:endParaRPr lang="en-US"/>
        </a:p>
      </dgm:t>
    </dgm:pt>
    <dgm:pt modelId="{F2CB2C8B-1B00-4CCE-8FFB-98D7DD7DFAD3}" type="sibTrans" cxnId="{2A32DC41-ADBC-4269-8734-687316065402}">
      <dgm:prSet/>
      <dgm:spPr/>
      <dgm:t>
        <a:bodyPr/>
        <a:lstStyle/>
        <a:p>
          <a:endParaRPr lang="en-US"/>
        </a:p>
      </dgm:t>
    </dgm:pt>
    <dgm:pt modelId="{B6A45CA4-2888-42D4-B364-0AB9C08433D9}">
      <dgm:prSet phldrT="[Text]" custT="1"/>
      <dgm:spPr/>
      <dgm:t>
        <a:bodyPr/>
        <a:lstStyle/>
        <a:p>
          <a:r>
            <a:rPr lang="en-US" sz="2000" dirty="0" smtClean="0"/>
            <a:t>Partnerships</a:t>
          </a:r>
          <a:r>
            <a:rPr lang="en-US" sz="1000" dirty="0" smtClean="0"/>
            <a:t> intern/extern</a:t>
          </a:r>
          <a:endParaRPr lang="en-US" sz="1000" dirty="0"/>
        </a:p>
      </dgm:t>
    </dgm:pt>
    <dgm:pt modelId="{80F2A3BA-C5E7-4132-A6F4-C67DF483C0FE}" type="parTrans" cxnId="{3F77B3BA-C1F6-4E1E-B4DD-CB13903DE62D}">
      <dgm:prSet/>
      <dgm:spPr/>
      <dgm:t>
        <a:bodyPr/>
        <a:lstStyle/>
        <a:p>
          <a:endParaRPr lang="en-US"/>
        </a:p>
      </dgm:t>
    </dgm:pt>
    <dgm:pt modelId="{64F110DF-0452-4802-9118-B67AB29CA826}" type="sibTrans" cxnId="{3F77B3BA-C1F6-4E1E-B4DD-CB13903DE62D}">
      <dgm:prSet/>
      <dgm:spPr/>
      <dgm:t>
        <a:bodyPr/>
        <a:lstStyle/>
        <a:p>
          <a:endParaRPr lang="en-US"/>
        </a:p>
      </dgm:t>
    </dgm:pt>
    <dgm:pt modelId="{0C540570-7306-46C0-BDD4-364A5D0580A6}">
      <dgm:prSet phldrT="[Text]" custT="1"/>
      <dgm:spPr/>
      <dgm:t>
        <a:bodyPr/>
        <a:lstStyle/>
        <a:p>
          <a:r>
            <a:rPr lang="en-US" sz="1800" dirty="0" smtClean="0"/>
            <a:t>Program-</a:t>
          </a:r>
          <a:r>
            <a:rPr lang="en-US" sz="1800" dirty="0" err="1" smtClean="0"/>
            <a:t>matic</a:t>
          </a:r>
          <a:r>
            <a:rPr lang="en-US" sz="1800" dirty="0" smtClean="0"/>
            <a:t> TA</a:t>
          </a:r>
          <a:endParaRPr lang="en-US" sz="1800" dirty="0"/>
        </a:p>
      </dgm:t>
    </dgm:pt>
    <dgm:pt modelId="{17D6A153-4F8B-49DC-9C51-904A975716D2}" type="parTrans" cxnId="{3AB1186C-60DB-40F7-8A0E-2844195F82C9}">
      <dgm:prSet/>
      <dgm:spPr/>
      <dgm:t>
        <a:bodyPr/>
        <a:lstStyle/>
        <a:p>
          <a:endParaRPr lang="en-US"/>
        </a:p>
      </dgm:t>
    </dgm:pt>
    <dgm:pt modelId="{B4260DF4-6B4F-49AE-B30A-1DD7EA69082C}" type="sibTrans" cxnId="{3AB1186C-60DB-40F7-8A0E-2844195F82C9}">
      <dgm:prSet/>
      <dgm:spPr/>
      <dgm:t>
        <a:bodyPr/>
        <a:lstStyle/>
        <a:p>
          <a:endParaRPr lang="en-US"/>
        </a:p>
      </dgm:t>
    </dgm:pt>
    <dgm:pt modelId="{899E57B4-9860-4F7B-97A8-5A91C9445B09}" type="pres">
      <dgm:prSet presAssocID="{093136DE-EBEA-4458-B677-4369347FCD65}" presName="composite" presStyleCnt="0">
        <dgm:presLayoutVars>
          <dgm:chMax val="3"/>
          <dgm:animLvl val="lvl"/>
          <dgm:resizeHandles val="exact"/>
        </dgm:presLayoutVars>
      </dgm:prSet>
      <dgm:spPr/>
    </dgm:pt>
    <dgm:pt modelId="{C552999E-8A4C-4336-AE6C-C6824C5F4585}" type="pres">
      <dgm:prSet presAssocID="{58059CAF-29E2-4713-B9E0-C78D55B02A9C}" presName="gear1" presStyleLbl="node1" presStyleIdx="0" presStyleCnt="3">
        <dgm:presLayoutVars>
          <dgm:chMax val="1"/>
          <dgm:bulletEnabled val="1"/>
        </dgm:presLayoutVars>
      </dgm:prSet>
      <dgm:spPr/>
      <dgm:t>
        <a:bodyPr/>
        <a:lstStyle/>
        <a:p>
          <a:endParaRPr lang="en-US"/>
        </a:p>
      </dgm:t>
    </dgm:pt>
    <dgm:pt modelId="{A97E2834-7D63-4F76-800F-62328AD1514D}" type="pres">
      <dgm:prSet presAssocID="{58059CAF-29E2-4713-B9E0-C78D55B02A9C}" presName="gear1srcNode" presStyleLbl="node1" presStyleIdx="0" presStyleCnt="3"/>
      <dgm:spPr/>
      <dgm:t>
        <a:bodyPr/>
        <a:lstStyle/>
        <a:p>
          <a:endParaRPr lang="en-US"/>
        </a:p>
      </dgm:t>
    </dgm:pt>
    <dgm:pt modelId="{EC272E29-343A-43FA-846A-BC39DBDC2194}" type="pres">
      <dgm:prSet presAssocID="{58059CAF-29E2-4713-B9E0-C78D55B02A9C}" presName="gear1dstNode" presStyleLbl="node1" presStyleIdx="0" presStyleCnt="3"/>
      <dgm:spPr/>
      <dgm:t>
        <a:bodyPr/>
        <a:lstStyle/>
        <a:p>
          <a:endParaRPr lang="en-US"/>
        </a:p>
      </dgm:t>
    </dgm:pt>
    <dgm:pt modelId="{842C2EAC-2826-4520-8F93-7E6664586B0D}" type="pres">
      <dgm:prSet presAssocID="{B6A45CA4-2888-42D4-B364-0AB9C08433D9}" presName="gear2" presStyleLbl="node1" presStyleIdx="1" presStyleCnt="3">
        <dgm:presLayoutVars>
          <dgm:chMax val="1"/>
          <dgm:bulletEnabled val="1"/>
        </dgm:presLayoutVars>
      </dgm:prSet>
      <dgm:spPr/>
      <dgm:t>
        <a:bodyPr/>
        <a:lstStyle/>
        <a:p>
          <a:endParaRPr lang="en-US"/>
        </a:p>
      </dgm:t>
    </dgm:pt>
    <dgm:pt modelId="{A281C08B-7AF8-4C28-8924-AD224BC20B81}" type="pres">
      <dgm:prSet presAssocID="{B6A45CA4-2888-42D4-B364-0AB9C08433D9}" presName="gear2srcNode" presStyleLbl="node1" presStyleIdx="1" presStyleCnt="3"/>
      <dgm:spPr/>
      <dgm:t>
        <a:bodyPr/>
        <a:lstStyle/>
        <a:p>
          <a:endParaRPr lang="en-US"/>
        </a:p>
      </dgm:t>
    </dgm:pt>
    <dgm:pt modelId="{26E9227E-B003-406B-8EA9-DCF2641D48FC}" type="pres">
      <dgm:prSet presAssocID="{B6A45CA4-2888-42D4-B364-0AB9C08433D9}" presName="gear2dstNode" presStyleLbl="node1" presStyleIdx="1" presStyleCnt="3"/>
      <dgm:spPr/>
      <dgm:t>
        <a:bodyPr/>
        <a:lstStyle/>
        <a:p>
          <a:endParaRPr lang="en-US"/>
        </a:p>
      </dgm:t>
    </dgm:pt>
    <dgm:pt modelId="{6CD47980-8881-400F-8F6E-3F0512B0D6E1}" type="pres">
      <dgm:prSet presAssocID="{0C540570-7306-46C0-BDD4-364A5D0580A6}" presName="gear3" presStyleLbl="node1" presStyleIdx="2" presStyleCnt="3"/>
      <dgm:spPr/>
      <dgm:t>
        <a:bodyPr/>
        <a:lstStyle/>
        <a:p>
          <a:endParaRPr lang="en-US"/>
        </a:p>
      </dgm:t>
    </dgm:pt>
    <dgm:pt modelId="{0641A4E4-1493-46BF-8B23-53BD5D9AA550}" type="pres">
      <dgm:prSet presAssocID="{0C540570-7306-46C0-BDD4-364A5D0580A6}" presName="gear3tx" presStyleLbl="node1" presStyleIdx="2" presStyleCnt="3">
        <dgm:presLayoutVars>
          <dgm:chMax val="1"/>
          <dgm:bulletEnabled val="1"/>
        </dgm:presLayoutVars>
      </dgm:prSet>
      <dgm:spPr/>
      <dgm:t>
        <a:bodyPr/>
        <a:lstStyle/>
        <a:p>
          <a:endParaRPr lang="en-US"/>
        </a:p>
      </dgm:t>
    </dgm:pt>
    <dgm:pt modelId="{8CAEEECD-5594-4A86-A188-4F777E931717}" type="pres">
      <dgm:prSet presAssocID="{0C540570-7306-46C0-BDD4-364A5D0580A6}" presName="gear3srcNode" presStyleLbl="node1" presStyleIdx="2" presStyleCnt="3"/>
      <dgm:spPr/>
      <dgm:t>
        <a:bodyPr/>
        <a:lstStyle/>
        <a:p>
          <a:endParaRPr lang="en-US"/>
        </a:p>
      </dgm:t>
    </dgm:pt>
    <dgm:pt modelId="{06D1F489-CC0F-4368-BEA2-E815E38EF178}" type="pres">
      <dgm:prSet presAssocID="{0C540570-7306-46C0-BDD4-364A5D0580A6}" presName="gear3dstNode" presStyleLbl="node1" presStyleIdx="2" presStyleCnt="3"/>
      <dgm:spPr/>
      <dgm:t>
        <a:bodyPr/>
        <a:lstStyle/>
        <a:p>
          <a:endParaRPr lang="en-US"/>
        </a:p>
      </dgm:t>
    </dgm:pt>
    <dgm:pt modelId="{0EF57799-A2F7-447A-BD0F-B9C0D898BE0A}" type="pres">
      <dgm:prSet presAssocID="{F2CB2C8B-1B00-4CCE-8FFB-98D7DD7DFAD3}" presName="connector1" presStyleLbl="sibTrans2D1" presStyleIdx="0" presStyleCnt="3"/>
      <dgm:spPr/>
      <dgm:t>
        <a:bodyPr/>
        <a:lstStyle/>
        <a:p>
          <a:endParaRPr lang="en-US"/>
        </a:p>
      </dgm:t>
    </dgm:pt>
    <dgm:pt modelId="{63F6AB23-CF45-4D5E-9713-A0091C7F5EBD}" type="pres">
      <dgm:prSet presAssocID="{64F110DF-0452-4802-9118-B67AB29CA826}" presName="connector2" presStyleLbl="sibTrans2D1" presStyleIdx="1" presStyleCnt="3"/>
      <dgm:spPr/>
      <dgm:t>
        <a:bodyPr/>
        <a:lstStyle/>
        <a:p>
          <a:endParaRPr lang="en-US"/>
        </a:p>
      </dgm:t>
    </dgm:pt>
    <dgm:pt modelId="{D0A7556D-3BA0-4311-B79B-8D1DDB7367FE}" type="pres">
      <dgm:prSet presAssocID="{B4260DF4-6B4F-49AE-B30A-1DD7EA69082C}" presName="connector3" presStyleLbl="sibTrans2D1" presStyleIdx="2" presStyleCnt="3"/>
      <dgm:spPr/>
      <dgm:t>
        <a:bodyPr/>
        <a:lstStyle/>
        <a:p>
          <a:endParaRPr lang="en-US"/>
        </a:p>
      </dgm:t>
    </dgm:pt>
  </dgm:ptLst>
  <dgm:cxnLst>
    <dgm:cxn modelId="{CFD2297C-4F60-434C-AC53-C8067A8C5743}" type="presOf" srcId="{0C540570-7306-46C0-BDD4-364A5D0580A6}" destId="{0641A4E4-1493-46BF-8B23-53BD5D9AA550}" srcOrd="1" destOrd="0" presId="urn:microsoft.com/office/officeart/2005/8/layout/gear1"/>
    <dgm:cxn modelId="{3AB1186C-60DB-40F7-8A0E-2844195F82C9}" srcId="{093136DE-EBEA-4458-B677-4369347FCD65}" destId="{0C540570-7306-46C0-BDD4-364A5D0580A6}" srcOrd="2" destOrd="0" parTransId="{17D6A153-4F8B-49DC-9C51-904A975716D2}" sibTransId="{B4260DF4-6B4F-49AE-B30A-1DD7EA69082C}"/>
    <dgm:cxn modelId="{2A32DC41-ADBC-4269-8734-687316065402}" srcId="{093136DE-EBEA-4458-B677-4369347FCD65}" destId="{58059CAF-29E2-4713-B9E0-C78D55B02A9C}" srcOrd="0" destOrd="0" parTransId="{E255A18D-8349-44A5-A191-434CE83929D1}" sibTransId="{F2CB2C8B-1B00-4CCE-8FFB-98D7DD7DFAD3}"/>
    <dgm:cxn modelId="{9BE42973-40A1-4A66-9CDE-3331FFCF2A7D}" type="presOf" srcId="{0C540570-7306-46C0-BDD4-364A5D0580A6}" destId="{8CAEEECD-5594-4A86-A188-4F777E931717}" srcOrd="2" destOrd="0" presId="urn:microsoft.com/office/officeart/2005/8/layout/gear1"/>
    <dgm:cxn modelId="{FCEA2228-E073-4FC5-A5D5-ECD35863F014}" type="presOf" srcId="{58059CAF-29E2-4713-B9E0-C78D55B02A9C}" destId="{EC272E29-343A-43FA-846A-BC39DBDC2194}" srcOrd="2" destOrd="0" presId="urn:microsoft.com/office/officeart/2005/8/layout/gear1"/>
    <dgm:cxn modelId="{E9B978AB-BA71-42DA-8C6F-5CA322E62B03}" type="presOf" srcId="{B4260DF4-6B4F-49AE-B30A-1DD7EA69082C}" destId="{D0A7556D-3BA0-4311-B79B-8D1DDB7367FE}" srcOrd="0" destOrd="0" presId="urn:microsoft.com/office/officeart/2005/8/layout/gear1"/>
    <dgm:cxn modelId="{C045AE4A-57A7-44C8-AF4A-25510584A2B4}" type="presOf" srcId="{0C540570-7306-46C0-BDD4-364A5D0580A6}" destId="{6CD47980-8881-400F-8F6E-3F0512B0D6E1}" srcOrd="0" destOrd="0" presId="urn:microsoft.com/office/officeart/2005/8/layout/gear1"/>
    <dgm:cxn modelId="{3F77B3BA-C1F6-4E1E-B4DD-CB13903DE62D}" srcId="{093136DE-EBEA-4458-B677-4369347FCD65}" destId="{B6A45CA4-2888-42D4-B364-0AB9C08433D9}" srcOrd="1" destOrd="0" parTransId="{80F2A3BA-C5E7-4132-A6F4-C67DF483C0FE}" sibTransId="{64F110DF-0452-4802-9118-B67AB29CA826}"/>
    <dgm:cxn modelId="{33A0C25A-B33E-4153-AA10-FAB8CF77395F}" type="presOf" srcId="{B6A45CA4-2888-42D4-B364-0AB9C08433D9}" destId="{A281C08B-7AF8-4C28-8924-AD224BC20B81}" srcOrd="1" destOrd="0" presId="urn:microsoft.com/office/officeart/2005/8/layout/gear1"/>
    <dgm:cxn modelId="{A310BC05-5505-4195-AAA8-7A8BC3402020}" type="presOf" srcId="{F2CB2C8B-1B00-4CCE-8FFB-98D7DD7DFAD3}" destId="{0EF57799-A2F7-447A-BD0F-B9C0D898BE0A}" srcOrd="0" destOrd="0" presId="urn:microsoft.com/office/officeart/2005/8/layout/gear1"/>
    <dgm:cxn modelId="{0E9572F1-8BE7-4334-A20E-225CFD287AA7}" type="presOf" srcId="{B6A45CA4-2888-42D4-B364-0AB9C08433D9}" destId="{26E9227E-B003-406B-8EA9-DCF2641D48FC}" srcOrd="2" destOrd="0" presId="urn:microsoft.com/office/officeart/2005/8/layout/gear1"/>
    <dgm:cxn modelId="{77CC1DDB-DBC1-4953-A4DB-62A0CC3F064A}" type="presOf" srcId="{58059CAF-29E2-4713-B9E0-C78D55B02A9C}" destId="{A97E2834-7D63-4F76-800F-62328AD1514D}" srcOrd="1" destOrd="0" presId="urn:microsoft.com/office/officeart/2005/8/layout/gear1"/>
    <dgm:cxn modelId="{32E2557B-1580-400C-B51F-34B5122E5622}" type="presOf" srcId="{0C540570-7306-46C0-BDD4-364A5D0580A6}" destId="{06D1F489-CC0F-4368-BEA2-E815E38EF178}" srcOrd="3" destOrd="0" presId="urn:microsoft.com/office/officeart/2005/8/layout/gear1"/>
    <dgm:cxn modelId="{97007D9D-585D-4AD8-A31B-D7EEB09E873C}" type="presOf" srcId="{093136DE-EBEA-4458-B677-4369347FCD65}" destId="{899E57B4-9860-4F7B-97A8-5A91C9445B09}" srcOrd="0" destOrd="0" presId="urn:microsoft.com/office/officeart/2005/8/layout/gear1"/>
    <dgm:cxn modelId="{CE197055-DA1D-4EEF-A1BD-83D6FA42E3E7}" type="presOf" srcId="{B6A45CA4-2888-42D4-B364-0AB9C08433D9}" destId="{842C2EAC-2826-4520-8F93-7E6664586B0D}" srcOrd="0" destOrd="0" presId="urn:microsoft.com/office/officeart/2005/8/layout/gear1"/>
    <dgm:cxn modelId="{E7258BD1-85B3-4544-A1DB-4EE743B86B7A}" type="presOf" srcId="{64F110DF-0452-4802-9118-B67AB29CA826}" destId="{63F6AB23-CF45-4D5E-9713-A0091C7F5EBD}" srcOrd="0" destOrd="0" presId="urn:microsoft.com/office/officeart/2005/8/layout/gear1"/>
    <dgm:cxn modelId="{75FEB597-FBC8-428C-9319-23C9DA438973}" type="presOf" srcId="{58059CAF-29E2-4713-B9E0-C78D55B02A9C}" destId="{C552999E-8A4C-4336-AE6C-C6824C5F4585}" srcOrd="0" destOrd="0" presId="urn:microsoft.com/office/officeart/2005/8/layout/gear1"/>
    <dgm:cxn modelId="{76151D16-11C1-46D7-9EB9-7E7AF273B610}" type="presParOf" srcId="{899E57B4-9860-4F7B-97A8-5A91C9445B09}" destId="{C552999E-8A4C-4336-AE6C-C6824C5F4585}" srcOrd="0" destOrd="0" presId="urn:microsoft.com/office/officeart/2005/8/layout/gear1"/>
    <dgm:cxn modelId="{46EFF49D-521C-4BF0-A634-1593F22250C7}" type="presParOf" srcId="{899E57B4-9860-4F7B-97A8-5A91C9445B09}" destId="{A97E2834-7D63-4F76-800F-62328AD1514D}" srcOrd="1" destOrd="0" presId="urn:microsoft.com/office/officeart/2005/8/layout/gear1"/>
    <dgm:cxn modelId="{87692C24-213D-4B5F-A29E-57F4AC53CE1F}" type="presParOf" srcId="{899E57B4-9860-4F7B-97A8-5A91C9445B09}" destId="{EC272E29-343A-43FA-846A-BC39DBDC2194}" srcOrd="2" destOrd="0" presId="urn:microsoft.com/office/officeart/2005/8/layout/gear1"/>
    <dgm:cxn modelId="{F45EF81B-2C07-4EC4-8227-6C8AC969EEC3}" type="presParOf" srcId="{899E57B4-9860-4F7B-97A8-5A91C9445B09}" destId="{842C2EAC-2826-4520-8F93-7E6664586B0D}" srcOrd="3" destOrd="0" presId="urn:microsoft.com/office/officeart/2005/8/layout/gear1"/>
    <dgm:cxn modelId="{3A97F88C-4E4A-4A4B-9624-4C2248402271}" type="presParOf" srcId="{899E57B4-9860-4F7B-97A8-5A91C9445B09}" destId="{A281C08B-7AF8-4C28-8924-AD224BC20B81}" srcOrd="4" destOrd="0" presId="urn:microsoft.com/office/officeart/2005/8/layout/gear1"/>
    <dgm:cxn modelId="{ECE63585-F38A-4705-9FDB-E7AF8AEFFC65}" type="presParOf" srcId="{899E57B4-9860-4F7B-97A8-5A91C9445B09}" destId="{26E9227E-B003-406B-8EA9-DCF2641D48FC}" srcOrd="5" destOrd="0" presId="urn:microsoft.com/office/officeart/2005/8/layout/gear1"/>
    <dgm:cxn modelId="{C6E7C46C-B77F-4DE7-8948-57607F1F3F98}" type="presParOf" srcId="{899E57B4-9860-4F7B-97A8-5A91C9445B09}" destId="{6CD47980-8881-400F-8F6E-3F0512B0D6E1}" srcOrd="6" destOrd="0" presId="urn:microsoft.com/office/officeart/2005/8/layout/gear1"/>
    <dgm:cxn modelId="{B9000ADB-34B8-447A-9B72-5131E87A67D5}" type="presParOf" srcId="{899E57B4-9860-4F7B-97A8-5A91C9445B09}" destId="{0641A4E4-1493-46BF-8B23-53BD5D9AA550}" srcOrd="7" destOrd="0" presId="urn:microsoft.com/office/officeart/2005/8/layout/gear1"/>
    <dgm:cxn modelId="{C5AE66AB-0D78-448D-99B2-64910CADE77E}" type="presParOf" srcId="{899E57B4-9860-4F7B-97A8-5A91C9445B09}" destId="{8CAEEECD-5594-4A86-A188-4F777E931717}" srcOrd="8" destOrd="0" presId="urn:microsoft.com/office/officeart/2005/8/layout/gear1"/>
    <dgm:cxn modelId="{EB84D63D-3377-492E-AD7B-DA03BCAC1C56}" type="presParOf" srcId="{899E57B4-9860-4F7B-97A8-5A91C9445B09}" destId="{06D1F489-CC0F-4368-BEA2-E815E38EF178}" srcOrd="9" destOrd="0" presId="urn:microsoft.com/office/officeart/2005/8/layout/gear1"/>
    <dgm:cxn modelId="{BA8BE5A7-7869-4436-9FDA-7C4468086E17}" type="presParOf" srcId="{899E57B4-9860-4F7B-97A8-5A91C9445B09}" destId="{0EF57799-A2F7-447A-BD0F-B9C0D898BE0A}" srcOrd="10" destOrd="0" presId="urn:microsoft.com/office/officeart/2005/8/layout/gear1"/>
    <dgm:cxn modelId="{5150E71A-F489-4973-B94B-B9B0BAFBB9C6}" type="presParOf" srcId="{899E57B4-9860-4F7B-97A8-5A91C9445B09}" destId="{63F6AB23-CF45-4D5E-9713-A0091C7F5EBD}" srcOrd="11" destOrd="0" presId="urn:microsoft.com/office/officeart/2005/8/layout/gear1"/>
    <dgm:cxn modelId="{14F06A9C-28A0-404C-98ED-93B9477E29BE}" type="presParOf" srcId="{899E57B4-9860-4F7B-97A8-5A91C9445B09}" destId="{D0A7556D-3BA0-4311-B79B-8D1DDB7367FE}"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736403-F988-48EC-96B6-BA7A30DCF510}" type="doc">
      <dgm:prSet loTypeId="urn:microsoft.com/office/officeart/2008/layout/PictureStrips" loCatId="list" qsTypeId="urn:microsoft.com/office/officeart/2005/8/quickstyle/3d2" qsCatId="3D" csTypeId="urn:microsoft.com/office/officeart/2005/8/colors/accent1_2" csCatId="accent1" phldr="1"/>
      <dgm:spPr/>
      <dgm:t>
        <a:bodyPr/>
        <a:lstStyle/>
        <a:p>
          <a:endParaRPr lang="en-US"/>
        </a:p>
      </dgm:t>
    </dgm:pt>
    <dgm:pt modelId="{21F78BD2-93CC-4E23-A4C3-3A49288200A4}">
      <dgm:prSet phldrT="[Text]" custT="1"/>
      <dgm:spPr/>
      <dgm:t>
        <a:bodyPr/>
        <a:lstStyle/>
        <a:p>
          <a:pPr defTabSz="800100">
            <a:lnSpc>
              <a:spcPct val="90000"/>
            </a:lnSpc>
            <a:spcBef>
              <a:spcPct val="0"/>
            </a:spcBef>
            <a:spcAft>
              <a:spcPct val="35000"/>
            </a:spcAft>
          </a:pPr>
          <a:r>
            <a:rPr lang="en-US" sz="1800" b="1" u="none" baseline="0" dirty="0" smtClean="0"/>
            <a:t>Risk Governance</a:t>
          </a:r>
          <a:endParaRPr lang="en-US" b="1" dirty="0"/>
        </a:p>
      </dgm:t>
    </dgm:pt>
    <dgm:pt modelId="{A4C1278B-1C39-4EED-9B2E-3F1B6A763A41}" type="parTrans" cxnId="{4153AD73-E089-433E-9858-9355988B341F}">
      <dgm:prSet/>
      <dgm:spPr/>
      <dgm:t>
        <a:bodyPr/>
        <a:lstStyle/>
        <a:p>
          <a:endParaRPr lang="en-US"/>
        </a:p>
      </dgm:t>
    </dgm:pt>
    <dgm:pt modelId="{C2576BA8-FA05-4595-88A8-1D44199B3576}" type="sibTrans" cxnId="{4153AD73-E089-433E-9858-9355988B341F}">
      <dgm:prSet/>
      <dgm:spPr/>
      <dgm:t>
        <a:bodyPr/>
        <a:lstStyle/>
        <a:p>
          <a:endParaRPr lang="en-US"/>
        </a:p>
      </dgm:t>
    </dgm:pt>
    <dgm:pt modelId="{218C1925-B5D8-4698-B7D8-0ABE503EE624}">
      <dgm:prSet phldrT="[Text]" custT="1"/>
      <dgm:spPr/>
      <dgm:t>
        <a:bodyPr/>
        <a:lstStyle/>
        <a:p>
          <a:r>
            <a:rPr lang="en-US" sz="1800" b="1" baseline="0" dirty="0" smtClean="0"/>
            <a:t>Disaster </a:t>
          </a:r>
          <a:r>
            <a:rPr lang="en-US" sz="1800" b="1" dirty="0" smtClean="0"/>
            <a:t>Risk Finance and Resilient Reconstruction</a:t>
          </a:r>
          <a:endParaRPr lang="en-US" b="1" dirty="0"/>
        </a:p>
      </dgm:t>
    </dgm:pt>
    <dgm:pt modelId="{72EE8129-5719-454C-9097-7466D59C1C07}" type="parTrans" cxnId="{FF2CA1AC-1555-4CA6-A045-3F8FA5886ED1}">
      <dgm:prSet/>
      <dgm:spPr/>
      <dgm:t>
        <a:bodyPr/>
        <a:lstStyle/>
        <a:p>
          <a:endParaRPr lang="en-US"/>
        </a:p>
      </dgm:t>
    </dgm:pt>
    <dgm:pt modelId="{DDEA5DE5-443E-46D8-8086-60584C9306D9}" type="sibTrans" cxnId="{FF2CA1AC-1555-4CA6-A045-3F8FA5886ED1}">
      <dgm:prSet/>
      <dgm:spPr/>
      <dgm:t>
        <a:bodyPr/>
        <a:lstStyle/>
        <a:p>
          <a:endParaRPr lang="en-US"/>
        </a:p>
      </dgm:t>
    </dgm:pt>
    <dgm:pt modelId="{16DBF077-19AF-4766-A633-4F75CC626C62}">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500" dirty="0" smtClean="0"/>
            <a:t>Policy reforms, policy dialogue </a:t>
          </a:r>
          <a:r>
            <a:rPr lang="en-US" sz="1500" dirty="0" err="1" smtClean="0"/>
            <a:t>MoF</a:t>
          </a:r>
          <a:r>
            <a:rPr lang="en-US" sz="1500" dirty="0" smtClean="0"/>
            <a:t>,</a:t>
          </a:r>
        </a:p>
        <a:p>
          <a:pPr marL="171450" indent="0" defTabSz="711200">
            <a:lnSpc>
              <a:spcPct val="90000"/>
            </a:lnSpc>
            <a:spcBef>
              <a:spcPct val="0"/>
            </a:spcBef>
            <a:spcAft>
              <a:spcPct val="15000"/>
            </a:spcAft>
            <a:buNone/>
          </a:pPr>
          <a:r>
            <a:rPr lang="en-US" sz="1500" dirty="0" smtClean="0"/>
            <a:t>institutional capacity (incl. fiduciary), </a:t>
          </a:r>
          <a:endParaRPr lang="en-US" sz="1500" dirty="0"/>
        </a:p>
      </dgm:t>
    </dgm:pt>
    <dgm:pt modelId="{1C3B65EA-06D0-405D-9EEC-F82793BD2FDD}" type="parTrans" cxnId="{37D4E6C5-A820-480A-88B6-D4FAF61EC070}">
      <dgm:prSet/>
      <dgm:spPr/>
      <dgm:t>
        <a:bodyPr/>
        <a:lstStyle/>
        <a:p>
          <a:endParaRPr lang="en-US"/>
        </a:p>
      </dgm:t>
    </dgm:pt>
    <dgm:pt modelId="{108B3419-9BDC-4983-8E6E-ED0DCEF48AB6}" type="sibTrans" cxnId="{37D4E6C5-A820-480A-88B6-D4FAF61EC070}">
      <dgm:prSet/>
      <dgm:spPr/>
      <dgm:t>
        <a:bodyPr/>
        <a:lstStyle/>
        <a:p>
          <a:endParaRPr lang="en-US"/>
        </a:p>
      </dgm:t>
    </dgm:pt>
    <dgm:pt modelId="{D4A8CC00-A708-4816-84CF-094776F4D92D}">
      <dgm:prSet phldrT="[Text]"/>
      <dgm:spPr/>
      <dgm:t>
        <a:bodyPr/>
        <a:lstStyle/>
        <a:p>
          <a:pPr marL="114300" indent="0" defTabSz="577850">
            <a:lnSpc>
              <a:spcPct val="90000"/>
            </a:lnSpc>
            <a:spcBef>
              <a:spcPct val="0"/>
            </a:spcBef>
            <a:spcAft>
              <a:spcPct val="15000"/>
            </a:spcAft>
            <a:buNone/>
          </a:pPr>
          <a:endParaRPr lang="en-US" sz="1300" dirty="0"/>
        </a:p>
      </dgm:t>
    </dgm:pt>
    <dgm:pt modelId="{8D20F709-EB30-4FCB-8A54-93C482D1F426}" type="parTrans" cxnId="{615FDABF-ED99-471F-BBDC-A767AD7B4BDA}">
      <dgm:prSet/>
      <dgm:spPr/>
      <dgm:t>
        <a:bodyPr/>
        <a:lstStyle/>
        <a:p>
          <a:endParaRPr lang="en-US"/>
        </a:p>
      </dgm:t>
    </dgm:pt>
    <dgm:pt modelId="{97516E5A-87D6-4359-8B2E-DC9AA963F7CC}" type="sibTrans" cxnId="{615FDABF-ED99-471F-BBDC-A767AD7B4BDA}">
      <dgm:prSet/>
      <dgm:spPr/>
      <dgm:t>
        <a:bodyPr/>
        <a:lstStyle/>
        <a:p>
          <a:endParaRPr lang="en-US"/>
        </a:p>
      </dgm:t>
    </dgm:pt>
    <dgm:pt modelId="{8D386D42-5660-4E15-AF3B-9657CCD5C22F}">
      <dgm:prSet phldrT="[Text]" custT="1"/>
      <dgm:spPr/>
      <dgm:t>
        <a:bodyPr/>
        <a:lstStyle/>
        <a:p>
          <a:r>
            <a:rPr lang="en-US" sz="1500" baseline="0" dirty="0" smtClean="0"/>
            <a:t>Sector investments: Infrastructure, etc.</a:t>
          </a:r>
          <a:endParaRPr lang="en-US" sz="1500" baseline="0" dirty="0"/>
        </a:p>
      </dgm:t>
    </dgm:pt>
    <dgm:pt modelId="{28913FB0-3E64-4A83-8EF6-C92702CA3A19}" type="parTrans" cxnId="{99D4F124-4708-4746-B184-2A7F98AD17A9}">
      <dgm:prSet/>
      <dgm:spPr/>
      <dgm:t>
        <a:bodyPr/>
        <a:lstStyle/>
        <a:p>
          <a:endParaRPr lang="en-US"/>
        </a:p>
      </dgm:t>
    </dgm:pt>
    <dgm:pt modelId="{82C2F171-75C3-4B82-92C9-39C1F0E7AAD3}" type="sibTrans" cxnId="{99D4F124-4708-4746-B184-2A7F98AD17A9}">
      <dgm:prSet/>
      <dgm:spPr/>
      <dgm:t>
        <a:bodyPr/>
        <a:lstStyle/>
        <a:p>
          <a:endParaRPr lang="en-US"/>
        </a:p>
      </dgm:t>
    </dgm:pt>
    <dgm:pt modelId="{71FDF89F-8C5C-459D-AD24-8B8C6AA88043}">
      <dgm:prSet phldrT="[Text]" custT="1"/>
      <dgm:spPr/>
      <dgm:t>
        <a:bodyPr/>
        <a:lstStyle/>
        <a:p>
          <a:r>
            <a:rPr lang="en-US" sz="1500" baseline="0" dirty="0" smtClean="0"/>
            <a:t>Immediate response  capacity</a:t>
          </a:r>
          <a:endParaRPr lang="en-US" sz="1500" baseline="0" dirty="0"/>
        </a:p>
      </dgm:t>
    </dgm:pt>
    <dgm:pt modelId="{B3FCE0B7-4C82-4498-B38C-6F6197828ED6}" type="parTrans" cxnId="{0B4F6B0D-F2FA-4EE8-83E8-5B124C3CDAC3}">
      <dgm:prSet/>
      <dgm:spPr/>
      <dgm:t>
        <a:bodyPr/>
        <a:lstStyle/>
        <a:p>
          <a:endParaRPr lang="en-US"/>
        </a:p>
      </dgm:t>
    </dgm:pt>
    <dgm:pt modelId="{4F254A8D-7024-4521-8698-972C79ED9F8A}" type="sibTrans" cxnId="{0B4F6B0D-F2FA-4EE8-83E8-5B124C3CDAC3}">
      <dgm:prSet/>
      <dgm:spPr/>
      <dgm:t>
        <a:bodyPr/>
        <a:lstStyle/>
        <a:p>
          <a:endParaRPr lang="en-US"/>
        </a:p>
      </dgm:t>
    </dgm:pt>
    <dgm:pt modelId="{E145CF40-5B95-47A6-B6F0-CE5ADB181A87}">
      <dgm:prSet phldrT="[Text]" custT="1"/>
      <dgm:spPr/>
      <dgm:t>
        <a:bodyPr/>
        <a:lstStyle/>
        <a:p>
          <a:r>
            <a:rPr lang="en-US" sz="1500" baseline="0" dirty="0" smtClean="0"/>
            <a:t>‘Building back better’</a:t>
          </a:r>
          <a:endParaRPr lang="en-US" sz="1500" baseline="0" dirty="0"/>
        </a:p>
      </dgm:t>
    </dgm:pt>
    <dgm:pt modelId="{91AD8EEE-B181-4336-9775-848F00E3B108}" type="parTrans" cxnId="{415357BA-565C-491F-BF0E-48A3E1EE5AB8}">
      <dgm:prSet/>
      <dgm:spPr/>
      <dgm:t>
        <a:bodyPr/>
        <a:lstStyle/>
        <a:p>
          <a:endParaRPr lang="en-US"/>
        </a:p>
      </dgm:t>
    </dgm:pt>
    <dgm:pt modelId="{29EB0D3B-D317-4966-9D69-99BF17D74C12}" type="sibTrans" cxnId="{415357BA-565C-491F-BF0E-48A3E1EE5AB8}">
      <dgm:prSet/>
      <dgm:spPr/>
      <dgm:t>
        <a:bodyPr/>
        <a:lstStyle/>
        <a:p>
          <a:endParaRPr lang="en-US"/>
        </a:p>
      </dgm:t>
    </dgm:pt>
    <dgm:pt modelId="{7EEAFEDF-6A52-4D7C-BF37-31D84D9EA503}">
      <dgm:prSet phldrT="[Text]" custT="1"/>
      <dgm:spPr/>
      <dgm:t>
        <a:bodyPr/>
        <a:lstStyle/>
        <a:p>
          <a:r>
            <a:rPr lang="en-US" sz="1800" b="1" u="none" baseline="0" dirty="0" smtClean="0"/>
            <a:t>Resilient Investments</a:t>
          </a:r>
          <a:endParaRPr lang="en-US" b="1" dirty="0"/>
        </a:p>
      </dgm:t>
    </dgm:pt>
    <dgm:pt modelId="{5E32948F-ED1B-4CF8-A3E6-286DFFCB39B2}" type="sibTrans" cxnId="{A3329F9B-C18B-4710-8059-17932FB649DD}">
      <dgm:prSet/>
      <dgm:spPr/>
      <dgm:t>
        <a:bodyPr/>
        <a:lstStyle/>
        <a:p>
          <a:endParaRPr lang="en-US"/>
        </a:p>
      </dgm:t>
    </dgm:pt>
    <dgm:pt modelId="{08253A85-4AA8-4FEB-B496-B58ED48D2184}" type="parTrans" cxnId="{A3329F9B-C18B-4710-8059-17932FB649DD}">
      <dgm:prSet/>
      <dgm:spPr/>
      <dgm:t>
        <a:bodyPr/>
        <a:lstStyle/>
        <a:p>
          <a:endParaRPr lang="en-US"/>
        </a:p>
      </dgm:t>
    </dgm:pt>
    <dgm:pt modelId="{ABACBC1E-E52A-4DFD-A052-6C38048B14C6}">
      <dgm:prSet phldrT="[Text]" custT="1"/>
      <dgm:spPr/>
      <dgm:t>
        <a:bodyPr/>
        <a:lstStyle/>
        <a:p>
          <a:r>
            <a:rPr lang="en-US" sz="1500" baseline="0" dirty="0" smtClean="0"/>
            <a:t>EWS, Flood/coastal protection, Community Driven Development</a:t>
          </a:r>
          <a:r>
            <a:rPr lang="en-US" sz="1600" baseline="0" dirty="0" smtClean="0"/>
            <a:t> </a:t>
          </a:r>
          <a:endParaRPr lang="en-US" sz="1600" baseline="0" dirty="0"/>
        </a:p>
      </dgm:t>
    </dgm:pt>
    <dgm:pt modelId="{30BFC7DB-DED4-43D8-8A3F-B17F5BDD1CEF}" type="parTrans" cxnId="{8C0B76B6-8548-421B-83F4-D8E822A146A2}">
      <dgm:prSet/>
      <dgm:spPr/>
      <dgm:t>
        <a:bodyPr/>
        <a:lstStyle/>
        <a:p>
          <a:endParaRPr lang="en-US"/>
        </a:p>
      </dgm:t>
    </dgm:pt>
    <dgm:pt modelId="{0153F3EC-A096-4138-95AA-0683FCF5D31C}" type="sibTrans" cxnId="{8C0B76B6-8548-421B-83F4-D8E822A146A2}">
      <dgm:prSet/>
      <dgm:spPr/>
      <dgm:t>
        <a:bodyPr/>
        <a:lstStyle/>
        <a:p>
          <a:endParaRPr lang="en-US"/>
        </a:p>
      </dgm:t>
    </dgm:pt>
    <dgm:pt modelId="{5E56224A-3D19-4E62-8503-63CA193126DD}">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500" dirty="0" smtClean="0"/>
            <a:t>Risk information and tools </a:t>
          </a:r>
          <a:endParaRPr lang="en-US" sz="1500" dirty="0"/>
        </a:p>
      </dgm:t>
    </dgm:pt>
    <dgm:pt modelId="{5EEBAFF6-0670-4FCA-8284-3CD3134A53EC}" type="parTrans" cxnId="{2F0065EC-469B-4412-8BDA-FCD8349A3186}">
      <dgm:prSet/>
      <dgm:spPr/>
      <dgm:t>
        <a:bodyPr/>
        <a:lstStyle/>
        <a:p>
          <a:endParaRPr lang="en-US"/>
        </a:p>
      </dgm:t>
    </dgm:pt>
    <dgm:pt modelId="{607AC717-8F6A-45AC-9F22-905F7F831572}" type="sibTrans" cxnId="{2F0065EC-469B-4412-8BDA-FCD8349A3186}">
      <dgm:prSet/>
      <dgm:spPr/>
      <dgm:t>
        <a:bodyPr/>
        <a:lstStyle/>
        <a:p>
          <a:endParaRPr lang="en-US"/>
        </a:p>
      </dgm:t>
    </dgm:pt>
    <dgm:pt modelId="{6FB84303-300F-4519-AF40-F8F04CD9E422}" type="pres">
      <dgm:prSet presAssocID="{AE736403-F988-48EC-96B6-BA7A30DCF510}" presName="Name0" presStyleCnt="0">
        <dgm:presLayoutVars>
          <dgm:dir/>
          <dgm:resizeHandles val="exact"/>
        </dgm:presLayoutVars>
      </dgm:prSet>
      <dgm:spPr/>
      <dgm:t>
        <a:bodyPr/>
        <a:lstStyle/>
        <a:p>
          <a:endParaRPr lang="en-US"/>
        </a:p>
      </dgm:t>
    </dgm:pt>
    <dgm:pt modelId="{744A41D2-E4CF-4645-B5CB-3624DBE80C37}" type="pres">
      <dgm:prSet presAssocID="{21F78BD2-93CC-4E23-A4C3-3A49288200A4}" presName="composite" presStyleCnt="0"/>
      <dgm:spPr/>
    </dgm:pt>
    <dgm:pt modelId="{5DA516AC-8301-4AD2-B1A4-8D2DBFC74730}" type="pres">
      <dgm:prSet presAssocID="{21F78BD2-93CC-4E23-A4C3-3A49288200A4}" presName="rect1" presStyleLbl="trAlignAcc1" presStyleIdx="0" presStyleCnt="3" custScaleX="106348">
        <dgm:presLayoutVars>
          <dgm:bulletEnabled val="1"/>
        </dgm:presLayoutVars>
      </dgm:prSet>
      <dgm:spPr/>
      <dgm:t>
        <a:bodyPr/>
        <a:lstStyle/>
        <a:p>
          <a:endParaRPr lang="en-US"/>
        </a:p>
      </dgm:t>
    </dgm:pt>
    <dgm:pt modelId="{8D9C7EA6-5ABC-44E3-A7A7-0E7F9BF9BB5C}" type="pres">
      <dgm:prSet presAssocID="{21F78BD2-93CC-4E23-A4C3-3A49288200A4}" presName="rect2"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ACAD708E-21C3-421A-8BED-4A400D1A55E3}" type="pres">
      <dgm:prSet presAssocID="{C2576BA8-FA05-4595-88A8-1D44199B3576}" presName="sibTrans" presStyleCnt="0"/>
      <dgm:spPr/>
    </dgm:pt>
    <dgm:pt modelId="{BD556238-E820-465F-B22F-EC3A677048F5}" type="pres">
      <dgm:prSet presAssocID="{7EEAFEDF-6A52-4D7C-BF37-31D84D9EA503}" presName="composite" presStyleCnt="0"/>
      <dgm:spPr/>
    </dgm:pt>
    <dgm:pt modelId="{B4E006D9-1194-4FB5-BEC3-080BF49346A9}" type="pres">
      <dgm:prSet presAssocID="{7EEAFEDF-6A52-4D7C-BF37-31D84D9EA503}" presName="rect1" presStyleLbl="trAlignAcc1" presStyleIdx="1" presStyleCnt="3" custScaleX="106348">
        <dgm:presLayoutVars>
          <dgm:bulletEnabled val="1"/>
        </dgm:presLayoutVars>
      </dgm:prSet>
      <dgm:spPr/>
      <dgm:t>
        <a:bodyPr/>
        <a:lstStyle/>
        <a:p>
          <a:endParaRPr lang="en-US"/>
        </a:p>
      </dgm:t>
    </dgm:pt>
    <dgm:pt modelId="{7A254224-6387-4ED7-9B4C-C58C90255906}" type="pres">
      <dgm:prSet presAssocID="{7EEAFEDF-6A52-4D7C-BF37-31D84D9EA503}" presName="rect2"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9ADB0EAF-5F83-4B63-9C7C-B448265C5357}" type="pres">
      <dgm:prSet presAssocID="{5E32948F-ED1B-4CF8-A3E6-286DFFCB39B2}" presName="sibTrans" presStyleCnt="0"/>
      <dgm:spPr/>
    </dgm:pt>
    <dgm:pt modelId="{73F558F7-01E2-4BEB-B0FF-1E79E38ABA48}" type="pres">
      <dgm:prSet presAssocID="{218C1925-B5D8-4698-B7D8-0ABE503EE624}" presName="composite" presStyleCnt="0"/>
      <dgm:spPr/>
    </dgm:pt>
    <dgm:pt modelId="{B2FF6717-C239-48C7-8AA1-359DBC94C2A4}" type="pres">
      <dgm:prSet presAssocID="{218C1925-B5D8-4698-B7D8-0ABE503EE624}" presName="rect1" presStyleLbl="trAlignAcc1" presStyleIdx="2" presStyleCnt="3" custScaleX="103101">
        <dgm:presLayoutVars>
          <dgm:bulletEnabled val="1"/>
        </dgm:presLayoutVars>
      </dgm:prSet>
      <dgm:spPr/>
      <dgm:t>
        <a:bodyPr/>
        <a:lstStyle/>
        <a:p>
          <a:endParaRPr lang="en-US"/>
        </a:p>
      </dgm:t>
    </dgm:pt>
    <dgm:pt modelId="{32B822EE-7BC4-4935-9864-BE50596CABAD}" type="pres">
      <dgm:prSet presAssocID="{218C1925-B5D8-4698-B7D8-0ABE503EE624}" presName="rect2"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8000" r="-8000"/>
          </a:stretch>
        </a:blipFill>
      </dgm:spPr>
      <dgm:t>
        <a:bodyPr/>
        <a:lstStyle/>
        <a:p>
          <a:endParaRPr lang="en-US"/>
        </a:p>
      </dgm:t>
    </dgm:pt>
  </dgm:ptLst>
  <dgm:cxnLst>
    <dgm:cxn modelId="{065ACC28-91A0-4896-AEC7-6E31A656A4F8}" type="presOf" srcId="{ABACBC1E-E52A-4DFD-A052-6C38048B14C6}" destId="{B4E006D9-1194-4FB5-BEC3-080BF49346A9}" srcOrd="0" destOrd="2" presId="urn:microsoft.com/office/officeart/2008/layout/PictureStrips"/>
    <dgm:cxn modelId="{37D4E6C5-A820-480A-88B6-D4FAF61EC070}" srcId="{21F78BD2-93CC-4E23-A4C3-3A49288200A4}" destId="{16DBF077-19AF-4766-A633-4F75CC626C62}" srcOrd="0" destOrd="0" parTransId="{1C3B65EA-06D0-405D-9EEC-F82793BD2FDD}" sibTransId="{108B3419-9BDC-4983-8E6E-ED0DCEF48AB6}"/>
    <dgm:cxn modelId="{99D4F124-4708-4746-B184-2A7F98AD17A9}" srcId="{7EEAFEDF-6A52-4D7C-BF37-31D84D9EA503}" destId="{8D386D42-5660-4E15-AF3B-9657CCD5C22F}" srcOrd="0" destOrd="0" parTransId="{28913FB0-3E64-4A83-8EF6-C92702CA3A19}" sibTransId="{82C2F171-75C3-4B82-92C9-39C1F0E7AAD3}"/>
    <dgm:cxn modelId="{A3329F9B-C18B-4710-8059-17932FB649DD}" srcId="{AE736403-F988-48EC-96B6-BA7A30DCF510}" destId="{7EEAFEDF-6A52-4D7C-BF37-31D84D9EA503}" srcOrd="1" destOrd="0" parTransId="{08253A85-4AA8-4FEB-B496-B58ED48D2184}" sibTransId="{5E32948F-ED1B-4CF8-A3E6-286DFFCB39B2}"/>
    <dgm:cxn modelId="{EBABA01E-FDEB-4F89-9F14-E3CA98D09B9C}" type="presOf" srcId="{71FDF89F-8C5C-459D-AD24-8B8C6AA88043}" destId="{B2FF6717-C239-48C7-8AA1-359DBC94C2A4}" srcOrd="0" destOrd="1" presId="urn:microsoft.com/office/officeart/2008/layout/PictureStrips"/>
    <dgm:cxn modelId="{65836804-F64A-49DB-8CE5-B95627A1F7F3}" type="presOf" srcId="{16DBF077-19AF-4766-A633-4F75CC626C62}" destId="{5DA516AC-8301-4AD2-B1A4-8D2DBFC74730}" srcOrd="0" destOrd="1" presId="urn:microsoft.com/office/officeart/2008/layout/PictureStrips"/>
    <dgm:cxn modelId="{55390CBE-EDDD-412B-9994-AE9C0FA416F7}" type="presOf" srcId="{218C1925-B5D8-4698-B7D8-0ABE503EE624}" destId="{B2FF6717-C239-48C7-8AA1-359DBC94C2A4}" srcOrd="0" destOrd="0" presId="urn:microsoft.com/office/officeart/2008/layout/PictureStrips"/>
    <dgm:cxn modelId="{0B4F6B0D-F2FA-4EE8-83E8-5B124C3CDAC3}" srcId="{218C1925-B5D8-4698-B7D8-0ABE503EE624}" destId="{71FDF89F-8C5C-459D-AD24-8B8C6AA88043}" srcOrd="0" destOrd="0" parTransId="{B3FCE0B7-4C82-4498-B38C-6F6197828ED6}" sibTransId="{4F254A8D-7024-4521-8698-972C79ED9F8A}"/>
    <dgm:cxn modelId="{38345B29-8640-473C-98CF-4D279C9157D8}" type="presOf" srcId="{AE736403-F988-48EC-96B6-BA7A30DCF510}" destId="{6FB84303-300F-4519-AF40-F8F04CD9E422}" srcOrd="0" destOrd="0" presId="urn:microsoft.com/office/officeart/2008/layout/PictureStrips"/>
    <dgm:cxn modelId="{415357BA-565C-491F-BF0E-48A3E1EE5AB8}" srcId="{218C1925-B5D8-4698-B7D8-0ABE503EE624}" destId="{E145CF40-5B95-47A6-B6F0-CE5ADB181A87}" srcOrd="1" destOrd="0" parTransId="{91AD8EEE-B181-4336-9775-848F00E3B108}" sibTransId="{29EB0D3B-D317-4966-9D69-99BF17D74C12}"/>
    <dgm:cxn modelId="{EE442413-C2AA-4782-9B8E-1BE1B04F09D4}" type="presOf" srcId="{21F78BD2-93CC-4E23-A4C3-3A49288200A4}" destId="{5DA516AC-8301-4AD2-B1A4-8D2DBFC74730}" srcOrd="0" destOrd="0" presId="urn:microsoft.com/office/officeart/2008/layout/PictureStrips"/>
    <dgm:cxn modelId="{8C0B76B6-8548-421B-83F4-D8E822A146A2}" srcId="{7EEAFEDF-6A52-4D7C-BF37-31D84D9EA503}" destId="{ABACBC1E-E52A-4DFD-A052-6C38048B14C6}" srcOrd="1" destOrd="0" parTransId="{30BFC7DB-DED4-43D8-8A3F-B17F5BDD1CEF}" sibTransId="{0153F3EC-A096-4138-95AA-0683FCF5D31C}"/>
    <dgm:cxn modelId="{615FDABF-ED99-471F-BBDC-A767AD7B4BDA}" srcId="{21F78BD2-93CC-4E23-A4C3-3A49288200A4}" destId="{D4A8CC00-A708-4816-84CF-094776F4D92D}" srcOrd="2" destOrd="0" parTransId="{8D20F709-EB30-4FCB-8A54-93C482D1F426}" sibTransId="{97516E5A-87D6-4359-8B2E-DC9AA963F7CC}"/>
    <dgm:cxn modelId="{4153AD73-E089-433E-9858-9355988B341F}" srcId="{AE736403-F988-48EC-96B6-BA7A30DCF510}" destId="{21F78BD2-93CC-4E23-A4C3-3A49288200A4}" srcOrd="0" destOrd="0" parTransId="{A4C1278B-1C39-4EED-9B2E-3F1B6A763A41}" sibTransId="{C2576BA8-FA05-4595-88A8-1D44199B3576}"/>
    <dgm:cxn modelId="{2DC284F2-6E50-4F5F-93AF-7E262ED1E998}" type="presOf" srcId="{5E56224A-3D19-4E62-8503-63CA193126DD}" destId="{5DA516AC-8301-4AD2-B1A4-8D2DBFC74730}" srcOrd="0" destOrd="2" presId="urn:microsoft.com/office/officeart/2008/layout/PictureStrips"/>
    <dgm:cxn modelId="{FF2CA1AC-1555-4CA6-A045-3F8FA5886ED1}" srcId="{AE736403-F988-48EC-96B6-BA7A30DCF510}" destId="{218C1925-B5D8-4698-B7D8-0ABE503EE624}" srcOrd="2" destOrd="0" parTransId="{72EE8129-5719-454C-9097-7466D59C1C07}" sibTransId="{DDEA5DE5-443E-46D8-8086-60584C9306D9}"/>
    <dgm:cxn modelId="{F86E9115-1823-45C9-A060-83317B7BE363}" type="presOf" srcId="{D4A8CC00-A708-4816-84CF-094776F4D92D}" destId="{5DA516AC-8301-4AD2-B1A4-8D2DBFC74730}" srcOrd="0" destOrd="3" presId="urn:microsoft.com/office/officeart/2008/layout/PictureStrips"/>
    <dgm:cxn modelId="{2F0065EC-469B-4412-8BDA-FCD8349A3186}" srcId="{21F78BD2-93CC-4E23-A4C3-3A49288200A4}" destId="{5E56224A-3D19-4E62-8503-63CA193126DD}" srcOrd="1" destOrd="0" parTransId="{5EEBAFF6-0670-4FCA-8284-3CD3134A53EC}" sibTransId="{607AC717-8F6A-45AC-9F22-905F7F831572}"/>
    <dgm:cxn modelId="{32AB7B72-1859-4434-A1CE-C0F5719DAD2E}" type="presOf" srcId="{7EEAFEDF-6A52-4D7C-BF37-31D84D9EA503}" destId="{B4E006D9-1194-4FB5-BEC3-080BF49346A9}" srcOrd="0" destOrd="0" presId="urn:microsoft.com/office/officeart/2008/layout/PictureStrips"/>
    <dgm:cxn modelId="{21D0AF5A-9B9E-4C89-B67F-AEDB782C3E02}" type="presOf" srcId="{8D386D42-5660-4E15-AF3B-9657CCD5C22F}" destId="{B4E006D9-1194-4FB5-BEC3-080BF49346A9}" srcOrd="0" destOrd="1" presId="urn:microsoft.com/office/officeart/2008/layout/PictureStrips"/>
    <dgm:cxn modelId="{7CB5F9E0-144A-49D9-94FC-B50468856260}" type="presOf" srcId="{E145CF40-5B95-47A6-B6F0-CE5ADB181A87}" destId="{B2FF6717-C239-48C7-8AA1-359DBC94C2A4}" srcOrd="0" destOrd="2" presId="urn:microsoft.com/office/officeart/2008/layout/PictureStrips"/>
    <dgm:cxn modelId="{8E70B861-1060-4929-BCFF-CA38A0671032}" type="presParOf" srcId="{6FB84303-300F-4519-AF40-F8F04CD9E422}" destId="{744A41D2-E4CF-4645-B5CB-3624DBE80C37}" srcOrd="0" destOrd="0" presId="urn:microsoft.com/office/officeart/2008/layout/PictureStrips"/>
    <dgm:cxn modelId="{0CE32B1C-41AA-4C35-8E6F-EF0719568D18}" type="presParOf" srcId="{744A41D2-E4CF-4645-B5CB-3624DBE80C37}" destId="{5DA516AC-8301-4AD2-B1A4-8D2DBFC74730}" srcOrd="0" destOrd="0" presId="urn:microsoft.com/office/officeart/2008/layout/PictureStrips"/>
    <dgm:cxn modelId="{322D3B29-935F-4ABE-9208-5B7D3C744C40}" type="presParOf" srcId="{744A41D2-E4CF-4645-B5CB-3624DBE80C37}" destId="{8D9C7EA6-5ABC-44E3-A7A7-0E7F9BF9BB5C}" srcOrd="1" destOrd="0" presId="urn:microsoft.com/office/officeart/2008/layout/PictureStrips"/>
    <dgm:cxn modelId="{C7BD9602-FB62-4225-B869-4977BD26F21E}" type="presParOf" srcId="{6FB84303-300F-4519-AF40-F8F04CD9E422}" destId="{ACAD708E-21C3-421A-8BED-4A400D1A55E3}" srcOrd="1" destOrd="0" presId="urn:microsoft.com/office/officeart/2008/layout/PictureStrips"/>
    <dgm:cxn modelId="{958CC2AE-1D19-42EE-82F7-505DC2BE5480}" type="presParOf" srcId="{6FB84303-300F-4519-AF40-F8F04CD9E422}" destId="{BD556238-E820-465F-B22F-EC3A677048F5}" srcOrd="2" destOrd="0" presId="urn:microsoft.com/office/officeart/2008/layout/PictureStrips"/>
    <dgm:cxn modelId="{572D3C36-625B-4B3A-87F2-830841A077F0}" type="presParOf" srcId="{BD556238-E820-465F-B22F-EC3A677048F5}" destId="{B4E006D9-1194-4FB5-BEC3-080BF49346A9}" srcOrd="0" destOrd="0" presId="urn:microsoft.com/office/officeart/2008/layout/PictureStrips"/>
    <dgm:cxn modelId="{9703C8B9-2EB3-412A-B68E-87988BCB5D2F}" type="presParOf" srcId="{BD556238-E820-465F-B22F-EC3A677048F5}" destId="{7A254224-6387-4ED7-9B4C-C58C90255906}" srcOrd="1" destOrd="0" presId="urn:microsoft.com/office/officeart/2008/layout/PictureStrips"/>
    <dgm:cxn modelId="{C7BA062A-B18A-4294-A34C-49F9FA0B10D2}" type="presParOf" srcId="{6FB84303-300F-4519-AF40-F8F04CD9E422}" destId="{9ADB0EAF-5F83-4B63-9C7C-B448265C5357}" srcOrd="3" destOrd="0" presId="urn:microsoft.com/office/officeart/2008/layout/PictureStrips"/>
    <dgm:cxn modelId="{5B21FFE9-CEFC-439D-8880-02E12F58477E}" type="presParOf" srcId="{6FB84303-300F-4519-AF40-F8F04CD9E422}" destId="{73F558F7-01E2-4BEB-B0FF-1E79E38ABA48}" srcOrd="4" destOrd="0" presId="urn:microsoft.com/office/officeart/2008/layout/PictureStrips"/>
    <dgm:cxn modelId="{BBE3E8EE-148C-4BF2-98FE-8E0457A38016}" type="presParOf" srcId="{73F558F7-01E2-4BEB-B0FF-1E79E38ABA48}" destId="{B2FF6717-C239-48C7-8AA1-359DBC94C2A4}" srcOrd="0" destOrd="0" presId="urn:microsoft.com/office/officeart/2008/layout/PictureStrips"/>
    <dgm:cxn modelId="{C71C410C-47A5-442D-B193-6A51DFCB92B9}" type="presParOf" srcId="{73F558F7-01E2-4BEB-B0FF-1E79E38ABA48}" destId="{32B822EE-7BC4-4935-9864-BE50596CABAD}"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8838248D-902C-4066-8572-CAFBC5426CC1}" type="datetimeFigureOut">
              <a:rPr lang="en-US" smtClean="0"/>
              <a:pPr/>
              <a:t>7/11/2014</a:t>
            </a:fld>
            <a:endParaRPr lang="en-US"/>
          </a:p>
        </p:txBody>
      </p:sp>
      <p:sp>
        <p:nvSpPr>
          <p:cNvPr id="4" name="Footer Placehold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F123DD5D-DB75-419E-B2DF-3BC592AC9F49}" type="slidenum">
              <a:rPr lang="en-US" smtClean="0"/>
              <a:pPr/>
              <a:t>‹#›</a:t>
            </a:fld>
            <a:endParaRPr lang="en-US"/>
          </a:p>
        </p:txBody>
      </p:sp>
    </p:spTree>
    <p:extLst>
      <p:ext uri="{BB962C8B-B14F-4D97-AF65-F5344CB8AC3E}">
        <p14:creationId xmlns:p14="http://schemas.microsoft.com/office/powerpoint/2010/main" val="1052476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958" cy="49418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098" y="0"/>
            <a:ext cx="2944958" cy="494186"/>
          </a:xfrm>
          <a:prstGeom prst="rect">
            <a:avLst/>
          </a:prstGeom>
        </p:spPr>
        <p:txBody>
          <a:bodyPr vert="horz" lIns="91440" tIns="45720" rIns="91440" bIns="45720" rtlCol="0"/>
          <a:lstStyle>
            <a:lvl1pPr algn="r">
              <a:defRPr sz="1200"/>
            </a:lvl1pPr>
          </a:lstStyle>
          <a:p>
            <a:fld id="{6C9F0C9D-B8FB-45C5-8210-DCFB7BF5F731}" type="datetimeFigureOut">
              <a:rPr lang="fr-FR" smtClean="0"/>
              <a:pPr/>
              <a:t>11/07/2014</a:t>
            </a:fld>
            <a:endParaRPr lang="fr-FR"/>
          </a:p>
        </p:txBody>
      </p:sp>
      <p:sp>
        <p:nvSpPr>
          <p:cNvPr id="4" name="Espace réservé de l'image des diapositives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606" y="4689240"/>
            <a:ext cx="5438464" cy="4442935"/>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6900"/>
            <a:ext cx="2944958" cy="49418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098" y="9376900"/>
            <a:ext cx="2944958" cy="494185"/>
          </a:xfrm>
          <a:prstGeom prst="rect">
            <a:avLst/>
          </a:prstGeom>
        </p:spPr>
        <p:txBody>
          <a:bodyPr vert="horz" lIns="91440" tIns="45720" rIns="91440" bIns="45720" rtlCol="0" anchor="b"/>
          <a:lstStyle>
            <a:lvl1pPr algn="r">
              <a:defRPr sz="1200"/>
            </a:lvl1pPr>
          </a:lstStyle>
          <a:p>
            <a:fld id="{D85F3582-9BEB-4838-AD16-C2D7D0D399F3}" type="slidenum">
              <a:rPr lang="fr-FR" smtClean="0"/>
              <a:pPr/>
              <a:t>‹#›</a:t>
            </a:fld>
            <a:endParaRPr lang="fr-FR"/>
          </a:p>
        </p:txBody>
      </p:sp>
    </p:spTree>
    <p:extLst>
      <p:ext uri="{BB962C8B-B14F-4D97-AF65-F5344CB8AC3E}">
        <p14:creationId xmlns:p14="http://schemas.microsoft.com/office/powerpoint/2010/main" val="1854618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5F3582-9BEB-4838-AD16-C2D7D0D399F3}" type="slidenum">
              <a:rPr lang="fr-FR" smtClean="0"/>
              <a:pPr/>
              <a:t>1</a:t>
            </a:fld>
            <a:endParaRPr lang="fr-FR"/>
          </a:p>
        </p:txBody>
      </p:sp>
    </p:spTree>
    <p:extLst>
      <p:ext uri="{BB962C8B-B14F-4D97-AF65-F5344CB8AC3E}">
        <p14:creationId xmlns:p14="http://schemas.microsoft.com/office/powerpoint/2010/main" val="2336990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5F3582-9BEB-4838-AD16-C2D7D0D399F3}" type="slidenum">
              <a:rPr lang="fr-FR" smtClean="0"/>
              <a:pPr/>
              <a:t>3</a:t>
            </a:fld>
            <a:endParaRPr lang="fr-FR"/>
          </a:p>
        </p:txBody>
      </p:sp>
    </p:spTree>
    <p:extLst>
      <p:ext uri="{BB962C8B-B14F-4D97-AF65-F5344CB8AC3E}">
        <p14:creationId xmlns:p14="http://schemas.microsoft.com/office/powerpoint/2010/main" val="116009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1CC58B-9466-4A10-A489-1CA3AD12A37C}" type="slidenum">
              <a:rPr lang="en-US" smtClean="0"/>
              <a:t>6</a:t>
            </a:fld>
            <a:endParaRPr lang="en-US"/>
          </a:p>
        </p:txBody>
      </p:sp>
    </p:spTree>
    <p:extLst>
      <p:ext uri="{BB962C8B-B14F-4D97-AF65-F5344CB8AC3E}">
        <p14:creationId xmlns:p14="http://schemas.microsoft.com/office/powerpoint/2010/main" val="2399182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FR" dirty="0" smtClean="0"/>
              <a:t>Update </a:t>
            </a:r>
            <a:r>
              <a:rPr lang="fr-FR" dirty="0" smtClean="0"/>
              <a:t>on PCRAFI:</a:t>
            </a:r>
          </a:p>
          <a:p>
            <a:r>
              <a:rPr lang="en-US" dirty="0" smtClean="0"/>
              <a:t>The Bank executed portion of this grant is proceeding as expected. A risk modeling consulting company has been hired to develop an approach that would allow rapid appraisal of damages caused by tropical cyclones based on modeled losses. The consulting company has prepared a work program to complete this task and a draft methodology for reporting modeled losses. An Event Report was prepared for Tropical Cyclone Evan on Samoa and Fiji and the Earthquake in Solomon Islands using this approach. Lessons learned from these events have be incorporated into a protocol for future events. A Recipient Executed project funded under this grant, to be implemented by SOPAC, has been delayed due to changes in the proposed staffing for the assignment. The negotiations with SOPAC were completed in early July. One issue is still pending on the payment of local taxes, which needs to be resolved before the grant agreement can be signed. This is expected before the end of August, 2013. SOPAC will assist in the development of a protocol for using the modeled risk estimates and upgrading the estimates as more information is known about actual losses from an event. SOPAC will also further develop the Pacific Catastrophe Risk Information system (PACRIS). </a:t>
            </a:r>
          </a:p>
          <a:p>
            <a:endParaRPr lang="fr-FR" dirty="0" smtClean="0"/>
          </a:p>
        </p:txBody>
      </p:sp>
      <p:sp>
        <p:nvSpPr>
          <p:cNvPr id="4" name="Slide Number Placeholder 3"/>
          <p:cNvSpPr>
            <a:spLocks noGrp="1"/>
          </p:cNvSpPr>
          <p:nvPr>
            <p:ph type="sldNum" sz="quarter" idx="10"/>
          </p:nvPr>
        </p:nvSpPr>
        <p:spPr/>
        <p:txBody>
          <a:bodyPr/>
          <a:lstStyle/>
          <a:p>
            <a:fld id="{D85F3582-9BEB-4838-AD16-C2D7D0D399F3}" type="slidenum">
              <a:rPr lang="fr-FR" smtClean="0"/>
              <a:pPr/>
              <a:t>8</a:t>
            </a:fld>
            <a:endParaRPr lang="fr-FR"/>
          </a:p>
        </p:txBody>
      </p:sp>
    </p:spTree>
    <p:extLst>
      <p:ext uri="{BB962C8B-B14F-4D97-AF65-F5344CB8AC3E}">
        <p14:creationId xmlns:p14="http://schemas.microsoft.com/office/powerpoint/2010/main" val="3797885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FR" dirty="0" smtClean="0"/>
              <a:t>Update on </a:t>
            </a:r>
            <a:r>
              <a:rPr lang="fr-FR" dirty="0" err="1" smtClean="0"/>
              <a:t>HoA</a:t>
            </a:r>
            <a:r>
              <a:rPr lang="fr-FR" dirty="0" smtClean="0"/>
              <a:t> Open Data</a:t>
            </a:r>
          </a:p>
          <a:p>
            <a:r>
              <a:rPr lang="en-US" sz="1200" kern="1200" dirty="0" smtClean="0">
                <a:solidFill>
                  <a:schemeClr val="tx1"/>
                </a:solidFill>
                <a:effectLst/>
                <a:latin typeface="+mn-lt"/>
                <a:ea typeface="+mn-ea"/>
                <a:cs typeface="+mn-cs"/>
              </a:rPr>
              <a:t>RCMRD: The Horn of Africa Open Data Mapping Project</a:t>
            </a:r>
          </a:p>
          <a:p>
            <a:r>
              <a:rPr lang="en-US" sz="1200" kern="1200" dirty="0" smtClean="0">
                <a:solidFill>
                  <a:schemeClr val="tx1"/>
                </a:solidFill>
                <a:effectLst/>
                <a:latin typeface="+mn-lt"/>
                <a:ea typeface="+mn-ea"/>
                <a:cs typeface="+mn-cs"/>
              </a:rPr>
              <a:t>Implementation status : </a:t>
            </a:r>
          </a:p>
          <a:p>
            <a:r>
              <a:rPr lang="en-US" sz="1200" kern="1200" dirty="0" smtClean="0">
                <a:solidFill>
                  <a:schemeClr val="tx1"/>
                </a:solidFill>
                <a:effectLst/>
                <a:latin typeface="+mn-lt"/>
                <a:ea typeface="+mn-ea"/>
                <a:cs typeface="+mn-cs"/>
              </a:rPr>
              <a:t>Component 1: Open Data platform - The platform has been developed and is currently live at http://horn.rcmrd.org. See attached report.</a:t>
            </a:r>
          </a:p>
          <a:p>
            <a:r>
              <a:rPr lang="en-US" sz="1200" kern="1200" dirty="0" smtClean="0">
                <a:solidFill>
                  <a:schemeClr val="tx1"/>
                </a:solidFill>
                <a:effectLst/>
                <a:latin typeface="+mn-lt"/>
                <a:ea typeface="+mn-ea"/>
                <a:cs typeface="+mn-cs"/>
              </a:rPr>
              <a:t>Component 2: East Africa RHOK event shall be held on the 5th &amp; 6th October 2013. The focus of this event is Improving Disaster Resilience and climate adaptation in the Horn of </a:t>
            </a:r>
            <a:r>
              <a:rPr lang="en-US" sz="1200" kern="1200" dirty="0" err="1" smtClean="0">
                <a:solidFill>
                  <a:schemeClr val="tx1"/>
                </a:solidFill>
                <a:effectLst/>
                <a:latin typeface="+mn-lt"/>
                <a:ea typeface="+mn-ea"/>
                <a:cs typeface="+mn-cs"/>
              </a:rPr>
              <a:t>africa</a:t>
            </a:r>
            <a:r>
              <a:rPr lang="en-US" sz="1200" kern="1200" dirty="0" smtClean="0">
                <a:solidFill>
                  <a:schemeClr val="tx1"/>
                </a:solidFill>
                <a:effectLst/>
                <a:latin typeface="+mn-lt"/>
                <a:ea typeface="+mn-ea"/>
                <a:cs typeface="+mn-cs"/>
              </a:rPr>
              <a:t> using technology - with a thematic focus on droughts and floods. See attached </a:t>
            </a:r>
            <a:r>
              <a:rPr lang="en-US" sz="1200" kern="1200" dirty="0" err="1" smtClean="0">
                <a:solidFill>
                  <a:schemeClr val="tx1"/>
                </a:solidFill>
                <a:effectLst/>
                <a:latin typeface="+mn-lt"/>
                <a:ea typeface="+mn-ea"/>
                <a:cs typeface="+mn-cs"/>
              </a:rPr>
              <a:t>shedule</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Constraints: Limited resources, the grant was only $290K. </a:t>
            </a:r>
            <a:r>
              <a:rPr lang="en-US" sz="1200" kern="1200" dirty="0" err="1" smtClean="0">
                <a:solidFill>
                  <a:schemeClr val="tx1"/>
                </a:solidFill>
                <a:effectLst/>
                <a:latin typeface="+mn-lt"/>
                <a:ea typeface="+mn-ea"/>
                <a:cs typeface="+mn-cs"/>
              </a:rPr>
              <a:t>Supervison</a:t>
            </a:r>
            <a:r>
              <a:rPr lang="en-US" sz="1200" kern="1200" dirty="0" smtClean="0">
                <a:solidFill>
                  <a:schemeClr val="tx1"/>
                </a:solidFill>
                <a:effectLst/>
                <a:latin typeface="+mn-lt"/>
                <a:ea typeface="+mn-ea"/>
                <a:cs typeface="+mn-cs"/>
              </a:rPr>
              <a:t> costs can not exceed $29K which is very small.</a:t>
            </a:r>
          </a:p>
          <a:p>
            <a:r>
              <a:rPr lang="en-US" sz="1200" kern="1200" dirty="0" smtClean="0">
                <a:solidFill>
                  <a:schemeClr val="tx1"/>
                </a:solidFill>
                <a:effectLst/>
                <a:latin typeface="+mn-lt"/>
                <a:ea typeface="+mn-ea"/>
                <a:cs typeface="+mn-cs"/>
              </a:rPr>
              <a:t>Coordination with EU delegation: Have been briefed and kept in the loop.</a:t>
            </a:r>
          </a:p>
          <a:p>
            <a:r>
              <a:rPr lang="en-US" sz="1200" kern="1200" dirty="0" smtClean="0">
                <a:solidFill>
                  <a:schemeClr val="tx1"/>
                </a:solidFill>
                <a:effectLst/>
                <a:latin typeface="+mn-lt"/>
                <a:ea typeface="+mn-ea"/>
                <a:cs typeface="+mn-cs"/>
              </a:rPr>
              <a:t>The project has been instrumental in complimenting the DRM work in Kenya. Several world Bank TTLs have used the open data instrument for their projects.</a:t>
            </a:r>
          </a:p>
          <a:p>
            <a:endParaRPr lang="fr-FR" dirty="0" smtClean="0"/>
          </a:p>
          <a:p>
            <a:endParaRPr lang="fr-FR" dirty="0" smtClean="0"/>
          </a:p>
          <a:p>
            <a:r>
              <a:rPr lang="fr-FR" dirty="0" smtClean="0"/>
              <a:t>Update on PCRAFI:</a:t>
            </a:r>
          </a:p>
          <a:p>
            <a:r>
              <a:rPr lang="en-US" dirty="0" smtClean="0"/>
              <a:t>The Bank executed portion of this grant is proceeding as expected. A risk modeling consulting company has been hired to develop an approach that would allow rapid appraisal of damages caused by tropical cyclones based on modeled losses. The consulting company has prepared a work program to complete this task and a draft methodology for reporting modeled losses. An Event Report was prepared for Tropical Cyclone Evan on Samoa and Fiji and the Earthquake in Solomon Islands using this approach. Lessons learned from these events have be incorporated into a protocol for future events. A Recipient Executed project funded under this grant, to be implemented by SOPAC, has been delayed due to changes in the proposed staffing for the assignment. The negotiations with SOPAC were completed in early July. One issue is still pending on the payment of local taxes, which needs to be resolved before the grant agreement can be signed. This is expected before the end of August, 2013. SOPAC will assist in the development of a protocol for using the modeled risk estimates and upgrading the estimates as more information is known about actual losses from an event. SOPAC will also further develop the Pacific Catastrophe Risk Information system (PACRIS). </a:t>
            </a:r>
          </a:p>
          <a:p>
            <a:endParaRPr lang="fr-FR" dirty="0" smtClean="0"/>
          </a:p>
          <a:p>
            <a:pPr rtl="0"/>
            <a:r>
              <a:rPr lang="en-US" sz="1200" b="1" i="0" u="none" strike="noStrike" kern="1200" baseline="0" dirty="0" smtClean="0">
                <a:solidFill>
                  <a:schemeClr val="tx1"/>
                </a:solidFill>
                <a:latin typeface="+mn-lt"/>
                <a:ea typeface="+mn-ea"/>
                <a:cs typeface="+mn-cs"/>
              </a:rPr>
              <a:t>Southern Africa: Technical Centre for Disaster Risk Reduction and Climate Change Adaptation for Southern Africa:</a:t>
            </a:r>
          </a:p>
          <a:p>
            <a:pPr rtl="0"/>
            <a:endParaRPr lang="en-US" sz="1200" b="1" i="0" u="none" strike="noStrike" kern="1200" baseline="0" dirty="0" smtClean="0">
              <a:solidFill>
                <a:schemeClr val="tx1"/>
              </a:solidFill>
              <a:latin typeface="+mn-lt"/>
              <a:ea typeface="+mn-ea"/>
              <a:cs typeface="+mn-cs"/>
            </a:endParaRPr>
          </a:p>
          <a:p>
            <a:pPr rtl="0"/>
            <a:r>
              <a:rPr lang="en-US" sz="1200" b="0" i="0" u="sng" strike="noStrike" kern="1200" baseline="0" dirty="0" smtClean="0">
                <a:solidFill>
                  <a:schemeClr val="tx1"/>
                </a:solidFill>
                <a:latin typeface="+mn-lt"/>
                <a:ea typeface="+mn-ea"/>
                <a:cs typeface="+mn-cs"/>
              </a:rPr>
              <a:t>Implementation status : </a:t>
            </a:r>
            <a:br>
              <a:rPr lang="en-US" sz="1200" b="0" i="0" u="sng" strike="noStrike" kern="1200" baseline="0" dirty="0" smtClean="0">
                <a:solidFill>
                  <a:schemeClr val="tx1"/>
                </a:solidFill>
                <a:latin typeface="+mn-lt"/>
                <a:ea typeface="+mn-ea"/>
                <a:cs typeface="+mn-cs"/>
              </a:rPr>
            </a:br>
            <a:r>
              <a:rPr lang="en-US" sz="1200" b="0" i="0" u="sng" strike="noStrike" kern="1200" baseline="0" dirty="0" smtClean="0">
                <a:solidFill>
                  <a:schemeClr val="tx1"/>
                </a:solidFill>
                <a:latin typeface="+mn-lt"/>
                <a:ea typeface="+mn-ea"/>
                <a:cs typeface="+mn-cs"/>
              </a:rPr>
              <a:t/>
            </a:r>
            <a:br>
              <a:rPr lang="en-US" sz="1200" b="0" i="0" u="sng" strike="noStrike" kern="1200" baseline="0" dirty="0" smtClean="0">
                <a:solidFill>
                  <a:schemeClr val="tx1"/>
                </a:solidFill>
                <a:latin typeface="+mn-lt"/>
                <a:ea typeface="+mn-ea"/>
                <a:cs typeface="+mn-cs"/>
              </a:rPr>
            </a:br>
            <a:r>
              <a:rPr lang="en-US" sz="1200" b="1" i="0" u="sng" strike="noStrike" kern="1200" baseline="0" dirty="0" smtClean="0">
                <a:solidFill>
                  <a:schemeClr val="tx1"/>
                </a:solidFill>
                <a:latin typeface="+mn-lt"/>
                <a:ea typeface="+mn-ea"/>
                <a:cs typeface="+mn-cs"/>
              </a:rPr>
              <a:t>3-4 June 2013:</a:t>
            </a:r>
            <a:r>
              <a:rPr lang="en-US" sz="1200" b="0" i="0" u="sng" strike="noStrike" kern="1200" baseline="0" dirty="0" smtClean="0">
                <a:solidFill>
                  <a:schemeClr val="tx1"/>
                </a:solidFill>
                <a:latin typeface="+mn-lt"/>
                <a:ea typeface="+mn-ea"/>
                <a:cs typeface="+mn-cs"/>
              </a:rPr>
              <a:t>  Project Launching workshop in Maputo, Mozambique with the 4 member countries (Malawi, Mozambique, Madagascar and Comoros) represented at the Ministerial level.</a:t>
            </a:r>
            <a:br>
              <a:rPr lang="en-US" sz="1200" b="0" i="0" u="sng" strike="noStrike" kern="1200" baseline="0" dirty="0" smtClean="0">
                <a:solidFill>
                  <a:schemeClr val="tx1"/>
                </a:solidFill>
                <a:latin typeface="+mn-lt"/>
                <a:ea typeface="+mn-ea"/>
                <a:cs typeface="+mn-cs"/>
              </a:rPr>
            </a:br>
            <a:r>
              <a:rPr lang="en-US" sz="1200" b="1" i="0" u="sng" strike="noStrike" kern="1200" baseline="0" dirty="0" smtClean="0">
                <a:solidFill>
                  <a:schemeClr val="tx1"/>
                </a:solidFill>
                <a:latin typeface="+mn-lt"/>
                <a:ea typeface="+mn-ea"/>
                <a:cs typeface="+mn-cs"/>
              </a:rPr>
              <a:t>17 July 2013:</a:t>
            </a:r>
            <a:r>
              <a:rPr lang="en-US" sz="1200" b="0" i="0" u="sng" strike="noStrike" kern="1200" baseline="0" dirty="0" smtClean="0">
                <a:solidFill>
                  <a:schemeClr val="tx1"/>
                </a:solidFill>
                <a:latin typeface="+mn-lt"/>
                <a:ea typeface="+mn-ea"/>
                <a:cs typeface="+mn-cs"/>
              </a:rPr>
              <a:t> Transfer of  the 1st tranche by the bank to the implementing agency, UN-Habitat.</a:t>
            </a:r>
            <a:br>
              <a:rPr lang="en-US" sz="1200" b="0" i="0" u="sng" strike="noStrike" kern="1200" baseline="0" dirty="0" smtClean="0">
                <a:solidFill>
                  <a:schemeClr val="tx1"/>
                </a:solidFill>
                <a:latin typeface="+mn-lt"/>
                <a:ea typeface="+mn-ea"/>
                <a:cs typeface="+mn-cs"/>
              </a:rPr>
            </a:br>
            <a:r>
              <a:rPr lang="en-US" sz="1200" b="0" i="0" u="sng" strike="noStrike" kern="1200" baseline="0" dirty="0" smtClean="0">
                <a:solidFill>
                  <a:schemeClr val="tx1"/>
                </a:solidFill>
                <a:latin typeface="+mn-lt"/>
                <a:ea typeface="+mn-ea"/>
                <a:cs typeface="+mn-cs"/>
              </a:rPr>
              <a:t>Activity 1. Draft baseline study of the existing offer and demand of DRR/CCA services in the sub-region, including mapping of stakeholders and on-going activities - - </a:t>
            </a:r>
            <a:r>
              <a:rPr lang="en-US" sz="1200" b="0" i="0" u="sng" strike="noStrike" kern="1200" baseline="0" dirty="0" err="1" smtClean="0">
                <a:solidFill>
                  <a:schemeClr val="tx1"/>
                </a:solidFill>
                <a:latin typeface="+mn-lt"/>
                <a:ea typeface="+mn-ea"/>
                <a:cs typeface="+mn-cs"/>
              </a:rPr>
              <a:t>ToRs</a:t>
            </a:r>
            <a:r>
              <a:rPr lang="en-US" sz="1200" b="0" i="0" u="sng" strike="noStrike" kern="1200" baseline="0" dirty="0" smtClean="0">
                <a:solidFill>
                  <a:schemeClr val="tx1"/>
                </a:solidFill>
                <a:latin typeface="+mn-lt"/>
                <a:ea typeface="+mn-ea"/>
                <a:cs typeface="+mn-cs"/>
              </a:rPr>
              <a:t> drafted, consultant identified, actual work to start from mid Oct. 2013 (2 months duration – data collection to be carried out during the 1</a:t>
            </a:r>
            <a:r>
              <a:rPr lang="en-US" sz="1200" b="0" i="0" u="sng" strike="noStrike" kern="1200" baseline="30000" dirty="0" smtClean="0">
                <a:solidFill>
                  <a:schemeClr val="tx1"/>
                </a:solidFill>
                <a:latin typeface="+mn-lt"/>
                <a:ea typeface="+mn-ea"/>
                <a:cs typeface="+mn-cs"/>
              </a:rPr>
              <a:t>st</a:t>
            </a:r>
            <a:r>
              <a:rPr lang="en-US" sz="1200" b="0" i="0" u="sng" strike="noStrike" kern="1200" baseline="0" dirty="0" smtClean="0">
                <a:solidFill>
                  <a:schemeClr val="tx1"/>
                </a:solidFill>
                <a:latin typeface="+mn-lt"/>
                <a:ea typeface="+mn-ea"/>
                <a:cs typeface="+mn-cs"/>
              </a:rPr>
              <a:t> month).</a:t>
            </a:r>
            <a:br>
              <a:rPr lang="en-US" sz="1200" b="0" i="0" u="sng" strike="noStrike" kern="1200" baseline="0" dirty="0" smtClean="0">
                <a:solidFill>
                  <a:schemeClr val="tx1"/>
                </a:solidFill>
                <a:latin typeface="+mn-lt"/>
                <a:ea typeface="+mn-ea"/>
                <a:cs typeface="+mn-cs"/>
              </a:rPr>
            </a:br>
            <a:r>
              <a:rPr lang="en-US" sz="1200" b="0" i="0" u="sng" strike="noStrike" kern="1200" baseline="0" dirty="0" smtClean="0">
                <a:solidFill>
                  <a:schemeClr val="tx1"/>
                </a:solidFill>
                <a:latin typeface="+mn-lt"/>
                <a:ea typeface="+mn-ea"/>
                <a:cs typeface="+mn-cs"/>
              </a:rPr>
              <a:t>Activity 2. Draft contents and tools of the DIMSUR flagship course on urban resilience -- Consultant recruited since mid Aug. 2013; first draft of the Urban Risk Reduction and Resilience Tools expected by Nov. 2013. </a:t>
            </a:r>
            <a:br>
              <a:rPr lang="en-US" sz="1200" b="0" i="0" u="sng" strike="noStrike" kern="1200" baseline="0" dirty="0" smtClean="0">
                <a:solidFill>
                  <a:schemeClr val="tx1"/>
                </a:solidFill>
                <a:latin typeface="+mn-lt"/>
                <a:ea typeface="+mn-ea"/>
                <a:cs typeface="+mn-cs"/>
              </a:rPr>
            </a:br>
            <a:r>
              <a:rPr lang="en-US" sz="1200" b="0" i="0" u="sng" strike="noStrike" kern="1200" baseline="0" dirty="0" smtClean="0">
                <a:solidFill>
                  <a:schemeClr val="tx1"/>
                </a:solidFill>
                <a:latin typeface="+mn-lt"/>
                <a:ea typeface="+mn-ea"/>
                <a:cs typeface="+mn-cs"/>
              </a:rPr>
              <a:t>Activity 3. Legal and institutional aspects related to the establishment of the DIMSUR addressed -- Draft of the </a:t>
            </a:r>
            <a:r>
              <a:rPr lang="en-US" sz="1200" b="0" i="0" u="sng" strike="noStrike" kern="1200" baseline="0" dirty="0" err="1" smtClean="0">
                <a:solidFill>
                  <a:schemeClr val="tx1"/>
                </a:solidFill>
                <a:latin typeface="+mn-lt"/>
                <a:ea typeface="+mn-ea"/>
                <a:cs typeface="+mn-cs"/>
              </a:rPr>
              <a:t>MoU</a:t>
            </a:r>
            <a:r>
              <a:rPr lang="en-US" sz="1200" b="0" i="0" u="sng" strike="noStrike" kern="1200" baseline="0" dirty="0" smtClean="0">
                <a:solidFill>
                  <a:schemeClr val="tx1"/>
                </a:solidFill>
                <a:latin typeface="+mn-lt"/>
                <a:ea typeface="+mn-ea"/>
                <a:cs typeface="+mn-cs"/>
              </a:rPr>
              <a:t> binding the 4 countries to the DIMSUR and a proposed Charter (describing the governing and </a:t>
            </a:r>
            <a:r>
              <a:rPr lang="en-US" sz="1200" b="0" i="0" u="sng" strike="noStrike" kern="1200" baseline="0" dirty="0" err="1" smtClean="0">
                <a:solidFill>
                  <a:schemeClr val="tx1"/>
                </a:solidFill>
                <a:latin typeface="+mn-lt"/>
                <a:ea typeface="+mn-ea"/>
                <a:cs typeface="+mn-cs"/>
              </a:rPr>
              <a:t>organisational</a:t>
            </a:r>
            <a:r>
              <a:rPr lang="en-US" sz="1200" b="0" i="0" u="sng" strike="noStrike" kern="1200" baseline="0" dirty="0" smtClean="0">
                <a:solidFill>
                  <a:schemeClr val="tx1"/>
                </a:solidFill>
                <a:latin typeface="+mn-lt"/>
                <a:ea typeface="+mn-ea"/>
                <a:cs typeface="+mn-cs"/>
              </a:rPr>
              <a:t> structure), including UN-Habitat as a facilitator, already prepared by the legal consultant. These documents will be circulated to the 4 countries by end of Sep. 2013. A round-trip to meet with the 4 governments is planned in Oct. 2013.</a:t>
            </a:r>
            <a:br>
              <a:rPr lang="en-US" sz="1200" b="0" i="0" u="sng" strike="noStrike" kern="1200" baseline="0" dirty="0" smtClean="0">
                <a:solidFill>
                  <a:schemeClr val="tx1"/>
                </a:solidFill>
                <a:latin typeface="+mn-lt"/>
                <a:ea typeface="+mn-ea"/>
                <a:cs typeface="+mn-cs"/>
              </a:rPr>
            </a:br>
            <a:endParaRPr lang="en-US" sz="1200" b="0" i="0" u="sng" strike="noStrike" kern="1200" baseline="0" dirty="0" smtClean="0">
              <a:solidFill>
                <a:schemeClr val="tx1"/>
              </a:solidFill>
              <a:latin typeface="+mn-lt"/>
              <a:ea typeface="+mn-ea"/>
              <a:cs typeface="+mn-cs"/>
            </a:endParaRPr>
          </a:p>
          <a:p>
            <a:pPr rtl="0"/>
            <a:r>
              <a:rPr lang="en-US" sz="1200" b="0" i="0" u="sng" strike="noStrike" kern="1200" baseline="0" dirty="0" smtClean="0">
                <a:solidFill>
                  <a:schemeClr val="tx1"/>
                </a:solidFill>
                <a:latin typeface="+mn-lt"/>
                <a:ea typeface="+mn-ea"/>
                <a:cs typeface="+mn-cs"/>
              </a:rPr>
              <a:t>Constraints: Language barrier - There is no common language to facilitate easy dialogue and discussions among the four member countries when it comes to agreeing on actions. Malawi speaks English, Mozambique speaks Portuguese, while Madagascar and Comoros speak French </a:t>
            </a:r>
          </a:p>
          <a:p>
            <a:pPr rtl="0"/>
            <a:r>
              <a:rPr lang="en-US" sz="1200" b="0" i="0" u="sng" strike="noStrike" kern="1200" baseline="0" dirty="0" smtClean="0">
                <a:solidFill>
                  <a:schemeClr val="tx1"/>
                </a:solidFill>
                <a:latin typeface="+mn-lt"/>
                <a:ea typeface="+mn-ea"/>
                <a:cs typeface="+mn-cs"/>
              </a:rPr>
              <a:t>Coordination with EU delegation : EU delegation has always been kept in the loop and fully involved on the high level process. </a:t>
            </a:r>
            <a:endParaRPr lang="en-US" dirty="0"/>
          </a:p>
        </p:txBody>
      </p:sp>
      <p:sp>
        <p:nvSpPr>
          <p:cNvPr id="4" name="Slide Number Placeholder 3"/>
          <p:cNvSpPr>
            <a:spLocks noGrp="1"/>
          </p:cNvSpPr>
          <p:nvPr>
            <p:ph type="sldNum" sz="quarter" idx="10"/>
          </p:nvPr>
        </p:nvSpPr>
        <p:spPr/>
        <p:txBody>
          <a:bodyPr/>
          <a:lstStyle/>
          <a:p>
            <a:fld id="{D85F3582-9BEB-4838-AD16-C2D7D0D399F3}" type="slidenum">
              <a:rPr lang="fr-FR" smtClean="0"/>
              <a:pPr/>
              <a:t>9</a:t>
            </a:fld>
            <a:endParaRPr lang="fr-FR"/>
          </a:p>
        </p:txBody>
      </p:sp>
    </p:spTree>
    <p:extLst>
      <p:ext uri="{BB962C8B-B14F-4D97-AF65-F5344CB8AC3E}">
        <p14:creationId xmlns:p14="http://schemas.microsoft.com/office/powerpoint/2010/main" val="3797885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65104"/>
            <a:ext cx="7772400" cy="646331"/>
          </a:xfrm>
          <a:noFill/>
        </p:spPr>
        <p:txBody>
          <a:bodyPr wrap="square" rtlCol="0">
            <a:spAutoFit/>
          </a:bodyPr>
          <a:lstStyle>
            <a:lvl1pPr marL="0" algn="ctr" defTabSz="914400" rtl="0" eaLnBrk="1" latinLnBrk="0" hangingPunct="1">
              <a:defRPr lang="en-US" sz="3600" b="1" kern="1200">
                <a:solidFill>
                  <a:srgbClr val="0070C0"/>
                </a:solidFill>
                <a:latin typeface="Aharoni" pitchFamily="2" charset="-79"/>
                <a:ea typeface="+mn-ea"/>
                <a:cs typeface="Aharoni" pitchFamily="2" charset="-79"/>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96952"/>
            <a:ext cx="6400800" cy="369332"/>
          </a:xfrm>
          <a:noFill/>
        </p:spPr>
        <p:txBody>
          <a:bodyPr wrap="square" rtlCol="0">
            <a:spAutoFit/>
          </a:bodyPr>
          <a:lstStyle>
            <a:lvl1pPr marL="0" indent="0" algn="ctr" defTabSz="914400" rtl="0" eaLnBrk="1" latinLnBrk="0" hangingPunct="1">
              <a:buNone/>
              <a:defRPr lang="en-US" sz="1800" b="1" kern="1200">
                <a:solidFill>
                  <a:schemeClr val="tx1"/>
                </a:solidFill>
                <a:latin typeface="+mj-lt"/>
                <a:ea typeface="+mn-ea"/>
                <a:cs typeface="Aharoni" pitchFamily="2" charset="-79"/>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0D198-9F30-4FBD-A669-9271087F55D9}" type="slidenum">
              <a:rPr lang="en-US" smtClean="0"/>
              <a:pPr/>
              <a:t>‹#›</a:t>
            </a:fld>
            <a:endParaRPr lang="en-US"/>
          </a:p>
        </p:txBody>
      </p:sp>
      <p:sp>
        <p:nvSpPr>
          <p:cNvPr id="9" name="Rectangle 8"/>
          <p:cNvSpPr/>
          <p:nvPr userDrawn="1"/>
        </p:nvSpPr>
        <p:spPr>
          <a:xfrm>
            <a:off x="-19691" y="1"/>
            <a:ext cx="9183413" cy="6237972"/>
          </a:xfrm>
          <a:prstGeom prst="rect">
            <a:avLst/>
          </a:prstGeom>
          <a:solidFill>
            <a:srgbClr val="FDEB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ectangle 7"/>
          <p:cNvSpPr/>
          <p:nvPr userDrawn="1"/>
        </p:nvSpPr>
        <p:spPr>
          <a:xfrm>
            <a:off x="-19691" y="0"/>
            <a:ext cx="9183413" cy="6858000"/>
          </a:xfrm>
          <a:prstGeom prst="rect">
            <a:avLst/>
          </a:prstGeom>
          <a:solidFill>
            <a:srgbClr val="FDEB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 name="Title 1"/>
          <p:cNvSpPr>
            <a:spLocks noGrp="1"/>
          </p:cNvSpPr>
          <p:nvPr>
            <p:ph type="title"/>
          </p:nvPr>
        </p:nvSpPr>
        <p:spPr>
          <a:xfrm>
            <a:off x="457200" y="255786"/>
            <a:ext cx="8229600" cy="724942"/>
          </a:xfrm>
          <a:noFill/>
          <a:ln>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lang="en-US" sz="3200" b="1" kern="1200">
                <a:solidFill>
                  <a:srgbClr val="0070C0"/>
                </a:solidFill>
                <a:latin typeface="+mj-lt"/>
                <a:ea typeface="+mj-ea"/>
                <a:cs typeface="+mj-cs"/>
              </a:defRPr>
            </a:lvl1pPr>
          </a:lstStyle>
          <a:p>
            <a:r>
              <a:rPr lang="en-US" noProof="0" smtClean="0"/>
              <a:t>Click to edit Master title style</a:t>
            </a:r>
            <a:endParaRPr lang="en-US" noProof="0"/>
          </a:p>
        </p:txBody>
      </p:sp>
      <p:sp>
        <p:nvSpPr>
          <p:cNvPr id="3" name="Content Placeholder 2"/>
          <p:cNvSpPr>
            <a:spLocks noGrp="1"/>
          </p:cNvSpPr>
          <p:nvPr>
            <p:ph idx="1"/>
          </p:nvPr>
        </p:nvSpPr>
        <p:spPr>
          <a:xfrm>
            <a:off x="457200" y="1196752"/>
            <a:ext cx="8229600" cy="4608512"/>
          </a:xfrm>
        </p:spPr>
        <p:txBody>
          <a:bodyPr>
            <a:normAutofit/>
          </a:bodyPr>
          <a:lstStyle>
            <a:lvl1pPr>
              <a:spcBef>
                <a:spcPts val="1800"/>
              </a:spcBef>
              <a:defRPr sz="4000"/>
            </a:lvl1pPr>
            <a:lvl2pPr>
              <a:spcBef>
                <a:spcPts val="1800"/>
              </a:spcBef>
              <a:defRPr sz="3600"/>
            </a:lvl2pPr>
            <a:lvl3pPr>
              <a:spcBef>
                <a:spcPts val="1800"/>
              </a:spcBef>
              <a:defRPr sz="3200"/>
            </a:lvl3pPr>
            <a:lvl4pPr>
              <a:spcBef>
                <a:spcPts val="1800"/>
              </a:spcBef>
              <a:defRPr sz="2800"/>
            </a:lvl4pPr>
            <a:lvl5pPr>
              <a:spcBef>
                <a:spcPts val="1800"/>
              </a:spcBef>
              <a:defRPr sz="28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Slide Number Placeholder 5"/>
          <p:cNvSpPr>
            <a:spLocks noGrp="1"/>
          </p:cNvSpPr>
          <p:nvPr>
            <p:ph type="sldNum" sz="quarter" idx="12"/>
          </p:nvPr>
        </p:nvSpPr>
        <p:spPr>
          <a:xfrm>
            <a:off x="8560718" y="6472188"/>
            <a:ext cx="539552" cy="365125"/>
          </a:xfrm>
        </p:spPr>
        <p:txBody>
          <a:bodyPr/>
          <a:lstStyle>
            <a:lvl1pPr>
              <a:defRPr sz="1000"/>
            </a:lvl1pPr>
          </a:lstStyle>
          <a:p>
            <a:fld id="{C2C0D198-9F30-4FBD-A669-9271087F55D9}" type="slidenum">
              <a:rPr lang="en-US" smtClean="0"/>
              <a:pPr/>
              <a:t>‹#›</a:t>
            </a:fld>
            <a:r>
              <a:rPr lang="en-US" dirty="0" smtClean="0"/>
              <a:t>/12</a:t>
            </a:r>
            <a:endParaRPr lang="en-US" dirty="0"/>
          </a:p>
        </p:txBody>
      </p:sp>
      <p:cxnSp>
        <p:nvCxnSpPr>
          <p:cNvPr id="10" name="Connecteur droit 9"/>
          <p:cNvCxnSpPr/>
          <p:nvPr userDrawn="1"/>
        </p:nvCxnSpPr>
        <p:spPr>
          <a:xfrm>
            <a:off x="8532440" y="6453336"/>
            <a:ext cx="0" cy="4046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496" y="6086887"/>
            <a:ext cx="4536519" cy="75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C1544A-83C9-465B-9D83-C82FC6EA4B07}" type="datetimeFigureOut">
              <a:rPr lang="en-US" smtClean="0"/>
              <a:pPr/>
              <a:t>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44D2F6-B947-4D37-9292-70CD3776B029}" type="slidenum">
              <a:rPr lang="en-US" smtClean="0"/>
              <a:pPr/>
              <a:t>‹#›</a:t>
            </a:fld>
            <a:endParaRPr lang="en-US"/>
          </a:p>
        </p:txBody>
      </p:sp>
      <p:sp>
        <p:nvSpPr>
          <p:cNvPr id="8" name="Rectangle 7"/>
          <p:cNvSpPr/>
          <p:nvPr userDrawn="1"/>
        </p:nvSpPr>
        <p:spPr>
          <a:xfrm>
            <a:off x="-19691" y="1"/>
            <a:ext cx="9183413" cy="6237972"/>
          </a:xfrm>
          <a:prstGeom prst="rect">
            <a:avLst/>
          </a:prstGeom>
          <a:solidFill>
            <a:srgbClr val="FDEB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Tree>
    <p:extLst>
      <p:ext uri="{BB962C8B-B14F-4D97-AF65-F5344CB8AC3E}">
        <p14:creationId xmlns:p14="http://schemas.microsoft.com/office/powerpoint/2010/main" val="39418475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ECE0B1-296F-49BD-9CB0-B7B8E1754D57}" type="datetimeFigureOut">
              <a:rPr lang="en-US" smtClean="0"/>
              <a:t>7/11/2014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4463F8-9184-495A-9920-C81E70FF392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C0D198-9F30-4FBD-A669-9271087F55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4" r:id="rId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tiff"/><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3.xml"/><Relationship Id="rId16"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21.emf"/><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9691" y="1"/>
            <a:ext cx="9183413" cy="6237972"/>
          </a:xfrm>
          <a:prstGeom prst="rect">
            <a:avLst/>
          </a:prstGeom>
          <a:solidFill>
            <a:srgbClr val="FDEB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6" name="Picture 5" descr="sendai_glob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8920" y="-1905000"/>
            <a:ext cx="8001000" cy="8001000"/>
          </a:xfrm>
          <a:prstGeom prst="rect">
            <a:avLst/>
          </a:prstGeom>
        </p:spPr>
      </p:pic>
      <p:sp>
        <p:nvSpPr>
          <p:cNvPr id="5" name="Title 1"/>
          <p:cNvSpPr txBox="1">
            <a:spLocks/>
          </p:cNvSpPr>
          <p:nvPr/>
        </p:nvSpPr>
        <p:spPr>
          <a:xfrm>
            <a:off x="2123728" y="5013176"/>
            <a:ext cx="7039994" cy="1296144"/>
          </a:xfrm>
          <a:prstGeom prst="rect">
            <a:avLst/>
          </a:prstGeom>
          <a:noFill/>
          <a:ln>
            <a:noFill/>
          </a:ln>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r"/>
            <a:endParaRPr lang="en-US" sz="1100" dirty="0" smtClean="0">
              <a:solidFill>
                <a:schemeClr val="bg1"/>
              </a:solidFill>
            </a:endParaRPr>
          </a:p>
          <a:p>
            <a:pPr algn="r"/>
            <a:endParaRPr lang="en-US" sz="1100" dirty="0">
              <a:solidFill>
                <a:schemeClr val="bg1"/>
              </a:solidFill>
            </a:endParaRPr>
          </a:p>
          <a:p>
            <a:pPr algn="r"/>
            <a:endParaRPr lang="fr-FR" sz="1200" dirty="0" smtClean="0">
              <a:solidFill>
                <a:schemeClr val="bg1"/>
              </a:solidFill>
            </a:endParaRPr>
          </a:p>
          <a:p>
            <a:pPr algn="r"/>
            <a:endParaRPr lang="fr-FR" sz="1200" dirty="0">
              <a:solidFill>
                <a:schemeClr val="bg1"/>
              </a:solidFill>
            </a:endParaRPr>
          </a:p>
          <a:p>
            <a:pPr algn="r"/>
            <a:endParaRPr lang="fr-FR" sz="1200" dirty="0" smtClean="0">
              <a:solidFill>
                <a:schemeClr val="bg1"/>
              </a:solidFill>
            </a:endParaRPr>
          </a:p>
          <a:p>
            <a:pPr algn="r"/>
            <a:endParaRPr lang="fr-FR" sz="1200" dirty="0">
              <a:solidFill>
                <a:schemeClr val="bg1"/>
              </a:solidFill>
            </a:endParaRPr>
          </a:p>
          <a:p>
            <a:pPr algn="r"/>
            <a:endParaRPr lang="fr-FR" sz="1200" dirty="0" smtClean="0">
              <a:solidFill>
                <a:schemeClr val="bg1"/>
              </a:solidFill>
            </a:endParaRPr>
          </a:p>
          <a:p>
            <a:pPr algn="r"/>
            <a:endParaRPr lang="fr-FR" sz="1200" dirty="0">
              <a:solidFill>
                <a:schemeClr val="bg1"/>
              </a:solidFill>
            </a:endParaRPr>
          </a:p>
          <a:p>
            <a:pPr algn="r"/>
            <a:endParaRPr lang="fr-FR" sz="1200" dirty="0" smtClean="0">
              <a:solidFill>
                <a:schemeClr val="bg1"/>
              </a:solidFill>
            </a:endParaRPr>
          </a:p>
          <a:p>
            <a:pPr algn="r"/>
            <a:endParaRPr lang="fr-FR" sz="1200" dirty="0">
              <a:solidFill>
                <a:schemeClr val="bg1"/>
              </a:solidFill>
            </a:endParaRPr>
          </a:p>
          <a:p>
            <a:pPr algn="r"/>
            <a:endParaRPr lang="fr-FR" sz="1200" dirty="0" smtClean="0">
              <a:solidFill>
                <a:schemeClr val="bg1"/>
              </a:solidFill>
            </a:endParaRPr>
          </a:p>
          <a:p>
            <a:pPr algn="r"/>
            <a:endParaRPr lang="fr-FR" sz="1200" dirty="0">
              <a:solidFill>
                <a:schemeClr val="bg1"/>
              </a:solidFill>
            </a:endParaRPr>
          </a:p>
          <a:p>
            <a:pPr algn="r"/>
            <a:endParaRPr lang="fr-FR" sz="1200" dirty="0" smtClean="0">
              <a:solidFill>
                <a:schemeClr val="bg1"/>
              </a:solidFill>
            </a:endParaRPr>
          </a:p>
          <a:p>
            <a:pPr algn="r"/>
            <a:endParaRPr lang="fr-FR" sz="1200" dirty="0">
              <a:solidFill>
                <a:schemeClr val="bg1"/>
              </a:solidFill>
            </a:endParaRPr>
          </a:p>
          <a:p>
            <a:pPr algn="r"/>
            <a:endParaRPr lang="fr-FR" sz="1200" dirty="0" smtClean="0">
              <a:solidFill>
                <a:schemeClr val="bg1"/>
              </a:solidFill>
            </a:endParaRPr>
          </a:p>
          <a:p>
            <a:pPr algn="r"/>
            <a:endParaRPr lang="fr-FR" sz="1200" dirty="0">
              <a:solidFill>
                <a:schemeClr val="bg1"/>
              </a:solidFill>
            </a:endParaRPr>
          </a:p>
          <a:p>
            <a:pPr algn="r"/>
            <a:endParaRPr lang="fr-FR" sz="1200" dirty="0" smtClean="0">
              <a:solidFill>
                <a:schemeClr val="bg1"/>
              </a:solidFill>
            </a:endParaRPr>
          </a:p>
          <a:p>
            <a:pPr algn="r"/>
            <a:endParaRPr lang="fr-FR" sz="3200" dirty="0" smtClean="0">
              <a:solidFill>
                <a:schemeClr val="tx2">
                  <a:lumMod val="60000"/>
                  <a:lumOff val="40000"/>
                </a:schemeClr>
              </a:solidFill>
              <a:latin typeface="+mn-lt"/>
            </a:endParaRPr>
          </a:p>
          <a:p>
            <a:pPr algn="r"/>
            <a:r>
              <a:rPr lang="fr-FR" sz="2800" b="0" dirty="0" smtClean="0">
                <a:solidFill>
                  <a:schemeClr val="tx2">
                    <a:lumMod val="60000"/>
                    <a:lumOff val="40000"/>
                  </a:schemeClr>
                </a:solidFill>
                <a:latin typeface="+mn-lt"/>
              </a:rPr>
              <a:t>Progress and </a:t>
            </a:r>
            <a:r>
              <a:rPr lang="fr-FR" sz="2800" b="0" dirty="0" err="1" smtClean="0">
                <a:solidFill>
                  <a:schemeClr val="tx2">
                    <a:lumMod val="60000"/>
                    <a:lumOff val="40000"/>
                  </a:schemeClr>
                </a:solidFill>
                <a:latin typeface="+mn-lt"/>
              </a:rPr>
              <a:t>Strategic</a:t>
            </a:r>
            <a:r>
              <a:rPr lang="fr-FR" sz="2800" b="0" dirty="0" smtClean="0">
                <a:solidFill>
                  <a:schemeClr val="tx2">
                    <a:lumMod val="60000"/>
                    <a:lumOff val="40000"/>
                  </a:schemeClr>
                </a:solidFill>
                <a:latin typeface="+mn-lt"/>
              </a:rPr>
              <a:t> Directions in the Pacific </a:t>
            </a:r>
            <a:endParaRPr lang="fr-FR" sz="2800" b="0" dirty="0">
              <a:solidFill>
                <a:schemeClr val="tx2">
                  <a:lumMod val="60000"/>
                  <a:lumOff val="40000"/>
                </a:schemeClr>
              </a:solidFill>
              <a:latin typeface="+mn-lt"/>
            </a:endParaRPr>
          </a:p>
          <a:p>
            <a:pPr algn="r"/>
            <a:r>
              <a:rPr lang="en-US" sz="1400" b="0" dirty="0" smtClean="0">
                <a:solidFill>
                  <a:schemeClr val="tx2">
                    <a:lumMod val="60000"/>
                    <a:lumOff val="40000"/>
                  </a:schemeClr>
                </a:solidFill>
                <a:latin typeface="+mn-lt"/>
              </a:rPr>
              <a:t>Brussels, 07 July 2014</a:t>
            </a:r>
          </a:p>
          <a:p>
            <a:pPr algn="r"/>
            <a:r>
              <a:rPr lang="en-US" sz="1400" b="0" dirty="0" smtClean="0">
                <a:solidFill>
                  <a:schemeClr val="tx2">
                    <a:lumMod val="60000"/>
                    <a:lumOff val="40000"/>
                  </a:schemeClr>
                </a:solidFill>
                <a:latin typeface="+mn-lt"/>
              </a:rPr>
              <a:t>Michael </a:t>
            </a:r>
            <a:r>
              <a:rPr lang="en-US" sz="1400" b="0" dirty="0" err="1" smtClean="0">
                <a:solidFill>
                  <a:schemeClr val="tx2">
                    <a:lumMod val="60000"/>
                    <a:lumOff val="40000"/>
                  </a:schemeClr>
                </a:solidFill>
                <a:latin typeface="+mn-lt"/>
              </a:rPr>
              <a:t>Bonte-Grapentin</a:t>
            </a:r>
            <a:r>
              <a:rPr lang="en-US" sz="1400" b="0" dirty="0" smtClean="0">
                <a:solidFill>
                  <a:schemeClr val="tx2">
                    <a:lumMod val="60000"/>
                    <a:lumOff val="40000"/>
                  </a:schemeClr>
                </a:solidFill>
                <a:latin typeface="+mn-lt"/>
              </a:rPr>
              <a:t>, Senior DRM specialist</a:t>
            </a:r>
            <a:endParaRPr lang="en-US" sz="1400" b="0" dirty="0">
              <a:solidFill>
                <a:schemeClr val="tx2">
                  <a:lumMod val="60000"/>
                  <a:lumOff val="40000"/>
                </a:schemeClr>
              </a:solidFill>
              <a:latin typeface="+mn-lt"/>
            </a:endParaRPr>
          </a:p>
        </p:txBody>
      </p:sp>
      <p:sp>
        <p:nvSpPr>
          <p:cNvPr id="8" name="Rectangle 7"/>
          <p:cNvSpPr/>
          <p:nvPr/>
        </p:nvSpPr>
        <p:spPr>
          <a:xfrm>
            <a:off x="4343400" y="5257800"/>
            <a:ext cx="4572000" cy="646331"/>
          </a:xfrm>
          <a:prstGeom prst="rect">
            <a:avLst/>
          </a:prstGeom>
        </p:spPr>
        <p:txBody>
          <a:bodyPr>
            <a:spAutoFit/>
          </a:bodyPr>
          <a:lstStyle/>
          <a:p>
            <a:pPr algn="r"/>
            <a:endParaRPr lang="fr-FR" dirty="0" smtClean="0">
              <a:solidFill>
                <a:schemeClr val="tx1">
                  <a:lumMod val="50000"/>
                  <a:lumOff val="50000"/>
                </a:schemeClr>
              </a:solidFill>
              <a:latin typeface="Arial" pitchFamily="34" charset="0"/>
              <a:cs typeface="Arial" pitchFamily="34" charset="0"/>
            </a:endParaRPr>
          </a:p>
          <a:p>
            <a:pPr algn="r"/>
            <a:endParaRPr lang="en-US" dirty="0">
              <a:solidFill>
                <a:schemeClr val="tx1">
                  <a:lumMod val="50000"/>
                  <a:lumOff val="50000"/>
                </a:schemeClr>
              </a:solidFill>
              <a:latin typeface="Arial" pitchFamily="34" charset="0"/>
              <a:cs typeface="Arial" pitchFamily="34" charset="0"/>
            </a:endParaRPr>
          </a:p>
        </p:txBody>
      </p:sp>
      <p:pic>
        <p:nvPicPr>
          <p:cNvPr id="9" name="Picture 8"/>
          <p:cNvPicPr>
            <a:picLocks noChangeAspect="1"/>
          </p:cNvPicPr>
          <p:nvPr/>
        </p:nvPicPr>
        <p:blipFill>
          <a:blip r:embed="rId4" cstate="print"/>
          <a:stretch>
            <a:fillRect/>
          </a:stretch>
        </p:blipFill>
        <p:spPr>
          <a:xfrm>
            <a:off x="-19691" y="6237972"/>
            <a:ext cx="9173536" cy="635000"/>
          </a:xfrm>
          <a:prstGeom prst="rect">
            <a:avLst/>
          </a:prstGeom>
        </p:spPr>
      </p:pic>
      <p:pic>
        <p:nvPicPr>
          <p:cNvPr id="10" name="Picture 9"/>
          <p:cNvPicPr>
            <a:picLocks noChangeAspect="1"/>
          </p:cNvPicPr>
          <p:nvPr/>
        </p:nvPicPr>
        <p:blipFill rotWithShape="1">
          <a:blip r:embed="rId5" cstate="print"/>
          <a:srcRect l="20529" t="-727" b="1"/>
          <a:stretch/>
        </p:blipFill>
        <p:spPr>
          <a:xfrm>
            <a:off x="6458642" y="6372447"/>
            <a:ext cx="2583758" cy="409353"/>
          </a:xfrm>
          <a:prstGeom prst="rect">
            <a:avLst/>
          </a:prstGeom>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9912" y="3905209"/>
            <a:ext cx="5364088" cy="89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ous-titre 12"/>
          <p:cNvSpPr txBox="1">
            <a:spLocks/>
          </p:cNvSpPr>
          <p:nvPr/>
        </p:nvSpPr>
        <p:spPr>
          <a:xfrm>
            <a:off x="5004048" y="260648"/>
            <a:ext cx="6400800" cy="646331"/>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3848943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00" dirty="0" smtClean="0"/>
              <a:t>Success Stories (3) </a:t>
            </a:r>
            <a:br>
              <a:rPr lang="en-US" sz="2900" dirty="0" smtClean="0"/>
            </a:br>
            <a:r>
              <a:rPr lang="en-US" sz="2900" dirty="0" smtClean="0"/>
              <a:t>South- </a:t>
            </a:r>
            <a:r>
              <a:rPr lang="en-US" sz="2900" dirty="0"/>
              <a:t>South exchange Vanuatu/Solomon Islands</a:t>
            </a:r>
            <a:endParaRPr lang="en-GB" sz="2900" dirty="0"/>
          </a:p>
        </p:txBody>
      </p:sp>
      <p:sp>
        <p:nvSpPr>
          <p:cNvPr id="3" name="Content Placeholder 2"/>
          <p:cNvSpPr>
            <a:spLocks noGrp="1"/>
          </p:cNvSpPr>
          <p:nvPr>
            <p:ph sz="quarter" idx="1"/>
          </p:nvPr>
        </p:nvSpPr>
        <p:spPr>
          <a:xfrm>
            <a:off x="301753" y="1423063"/>
            <a:ext cx="5350367" cy="4937691"/>
          </a:xfrm>
        </p:spPr>
        <p:txBody>
          <a:bodyPr>
            <a:noAutofit/>
          </a:bodyPr>
          <a:lstStyle/>
          <a:p>
            <a:r>
              <a:rPr lang="en-NZ" sz="1800" dirty="0" smtClean="0">
                <a:solidFill>
                  <a:schemeClr val="accent1">
                    <a:lumMod val="50000"/>
                  </a:schemeClr>
                </a:solidFill>
              </a:rPr>
              <a:t>CRISP includes the establish of an </a:t>
            </a:r>
            <a:r>
              <a:rPr lang="en-NZ" sz="1800" dirty="0">
                <a:solidFill>
                  <a:schemeClr val="accent1">
                    <a:lumMod val="50000"/>
                  </a:schemeClr>
                </a:solidFill>
              </a:rPr>
              <a:t>early warning network for volcanic/seismic </a:t>
            </a:r>
            <a:r>
              <a:rPr lang="en-NZ" sz="1800" dirty="0" smtClean="0">
                <a:solidFill>
                  <a:schemeClr val="accent1">
                    <a:lumMod val="50000"/>
                  </a:schemeClr>
                </a:solidFill>
              </a:rPr>
              <a:t>hazards under Component B </a:t>
            </a:r>
            <a:endParaRPr lang="en-NZ" sz="1800" dirty="0">
              <a:solidFill>
                <a:schemeClr val="accent1">
                  <a:lumMod val="50000"/>
                </a:schemeClr>
              </a:solidFill>
            </a:endParaRPr>
          </a:p>
          <a:p>
            <a:r>
              <a:rPr lang="en-NZ" sz="1800" dirty="0" smtClean="0">
                <a:solidFill>
                  <a:schemeClr val="accent1">
                    <a:lumMod val="50000"/>
                  </a:schemeClr>
                </a:solidFill>
              </a:rPr>
              <a:t>There </a:t>
            </a:r>
            <a:r>
              <a:rPr lang="en-NZ" sz="1800" dirty="0">
                <a:solidFill>
                  <a:schemeClr val="accent1">
                    <a:lumMod val="50000"/>
                  </a:schemeClr>
                </a:solidFill>
              </a:rPr>
              <a:t>are eight volcanoes in Solomon Islands, of which four have been recently active</a:t>
            </a:r>
            <a:r>
              <a:rPr lang="en-NZ" sz="1800" dirty="0" smtClean="0">
                <a:solidFill>
                  <a:schemeClr val="accent1">
                    <a:lumMod val="50000"/>
                  </a:schemeClr>
                </a:solidFill>
              </a:rPr>
              <a:t>.</a:t>
            </a:r>
          </a:p>
          <a:p>
            <a:r>
              <a:rPr lang="en-US" sz="1800" dirty="0">
                <a:solidFill>
                  <a:schemeClr val="accent1">
                    <a:lumMod val="50000"/>
                  </a:schemeClr>
                </a:solidFill>
              </a:rPr>
              <a:t>VMGD completed a country visit in September 2013 to assess the volcano-seismic monitoring needs of Solomon Islands.</a:t>
            </a:r>
          </a:p>
          <a:p>
            <a:r>
              <a:rPr lang="en-US" sz="1800" dirty="0" smtClean="0">
                <a:solidFill>
                  <a:schemeClr val="accent1">
                    <a:lumMod val="50000"/>
                  </a:schemeClr>
                </a:solidFill>
              </a:rPr>
              <a:t>Total costs </a:t>
            </a:r>
            <a:r>
              <a:rPr lang="en-US" sz="1800" dirty="0">
                <a:solidFill>
                  <a:schemeClr val="accent1">
                    <a:lumMod val="50000"/>
                  </a:schemeClr>
                </a:solidFill>
              </a:rPr>
              <a:t>have been estimated to be </a:t>
            </a:r>
            <a:r>
              <a:rPr lang="en-US" sz="1800" dirty="0" smtClean="0">
                <a:solidFill>
                  <a:schemeClr val="accent1">
                    <a:lumMod val="50000"/>
                  </a:schemeClr>
                </a:solidFill>
              </a:rPr>
              <a:t>US$932k including: </a:t>
            </a:r>
            <a:br>
              <a:rPr lang="en-US" sz="1800" dirty="0" smtClean="0">
                <a:solidFill>
                  <a:schemeClr val="accent1">
                    <a:lumMod val="50000"/>
                  </a:schemeClr>
                </a:solidFill>
              </a:rPr>
            </a:br>
            <a:r>
              <a:rPr lang="en-US" sz="1800" dirty="0" smtClean="0">
                <a:solidFill>
                  <a:schemeClr val="accent1">
                    <a:lumMod val="50000"/>
                  </a:schemeClr>
                </a:solidFill>
              </a:rPr>
              <a:t>(</a:t>
            </a:r>
            <a:r>
              <a:rPr lang="en-US" sz="1800" dirty="0" err="1" smtClean="0">
                <a:solidFill>
                  <a:schemeClr val="accent1">
                    <a:lumMod val="50000"/>
                  </a:schemeClr>
                </a:solidFill>
              </a:rPr>
              <a:t>i</a:t>
            </a:r>
            <a:r>
              <a:rPr lang="en-US" sz="1800" dirty="0" smtClean="0">
                <a:solidFill>
                  <a:schemeClr val="accent1">
                    <a:lumMod val="50000"/>
                  </a:schemeClr>
                </a:solidFill>
              </a:rPr>
              <a:t>) </a:t>
            </a:r>
            <a:r>
              <a:rPr lang="en-US" sz="1600" dirty="0" smtClean="0">
                <a:solidFill>
                  <a:schemeClr val="accent1">
                    <a:lumMod val="50000"/>
                  </a:schemeClr>
                </a:solidFill>
              </a:rPr>
              <a:t>9 </a:t>
            </a:r>
            <a:r>
              <a:rPr lang="en-US" sz="1600" dirty="0">
                <a:solidFill>
                  <a:schemeClr val="accent1">
                    <a:lumMod val="50000"/>
                  </a:schemeClr>
                </a:solidFill>
              </a:rPr>
              <a:t>stations and data </a:t>
            </a:r>
            <a:r>
              <a:rPr lang="en-US" sz="1600" dirty="0" smtClean="0">
                <a:solidFill>
                  <a:schemeClr val="accent1">
                    <a:lumMod val="50000"/>
                  </a:schemeClr>
                </a:solidFill>
              </a:rPr>
              <a:t>center, including spare parts,</a:t>
            </a:r>
            <a:br>
              <a:rPr lang="en-US" sz="1600" dirty="0" smtClean="0">
                <a:solidFill>
                  <a:schemeClr val="accent1">
                    <a:lumMod val="50000"/>
                  </a:schemeClr>
                </a:solidFill>
              </a:rPr>
            </a:br>
            <a:r>
              <a:rPr lang="en-US" sz="1600" dirty="0" smtClean="0">
                <a:solidFill>
                  <a:schemeClr val="accent1">
                    <a:lumMod val="50000"/>
                  </a:schemeClr>
                </a:solidFill>
              </a:rPr>
              <a:t>(ii) Capacity building and maintenance missions</a:t>
            </a:r>
          </a:p>
          <a:p>
            <a:r>
              <a:rPr lang="en-US" sz="1800" dirty="0" smtClean="0">
                <a:solidFill>
                  <a:schemeClr val="accent1">
                    <a:lumMod val="50000"/>
                  </a:schemeClr>
                </a:solidFill>
              </a:rPr>
              <a:t>Priority action plan currently being identified</a:t>
            </a:r>
            <a:endParaRPr lang="en-US" sz="1800" dirty="0">
              <a:solidFill>
                <a:schemeClr val="accent1">
                  <a:lumMod val="50000"/>
                </a:schemeClr>
              </a:solidFill>
            </a:endParaRPr>
          </a:p>
          <a:p>
            <a:endParaRPr lang="en-US" sz="1800" dirty="0" smtClean="0">
              <a:solidFill>
                <a:schemeClr val="accent1">
                  <a:lumMod val="50000"/>
                </a:scheme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4989" y="1423063"/>
            <a:ext cx="3183274" cy="257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2" descr="data:image/jpeg;base64,/9j/4AAQSkZJRgABAQAAAQABAAD/2wCEAAkGBxITEhUUEhQUFRUUFBQUFBUUFBYUFxQVFBQXFhQUFhQYHCggGBolHBUUITEhJSkrLi4uFx8zODMsNygtLisBCgoKDg0OFA8QFCwcHBwsLCwsLCwsLCwsLCwsLCwsLCwsLCwsLCwsLCwsLCw3LCwsLCwsLCw3LCw3NywsKysrK//AABEIALYBFAMBIgACEQEDEQH/xAAbAAACAwEBAQAAAAAAAAAAAAACAwABBAUGB//EADsQAAEDAgQDBQUHAwQDAAAAAAEAAhEDIRIxQVEEYXEFIoGRoRNSscHRFDJCYnLh8IKS8QYVI6IzU7L/xAAYAQEBAQEBAAAAAAAAAAAAAAAAAQIDBP/EABsRAQEBAQEBAQEAAAAAAAAAAAARARICITFB/9oADAMBAAIRAxEAPwDq4FeFDiUxL0OSyFUqi5VKqDxKYkEqsSQMlViSy5DiVgb7RQ1UpFhSBjaqdj2WcBECkDw5EClNKIOUDJVIAVppxCCMoEo20DqibURe1WVQNAVFigqqzURQlirCrlSUQykQtgqiFgCLEQs602Ykh9bZJfUSyUhTHPlVKWrBVB4lYKAIgUByrxJcp1OnupoHEjbSJTAACrfV2UrTG4FRaLKKUefhRFCkLs5AKFNwqsKIXKqUZagcFrBRKgCgCJBYKvEhhQNQXKIFUGog1AQKsFVhVwgsFGHIAEQCAw4og5CAihQEHK8SGFSijxJ9FmpWYBNa9Z1caXPSnlLJKizGqslUrIVQtIgRBDCKFBYVoVaKNpR+1SFFIGOqIPaISqKAsaioBRBiCKyXKkrbnRkKoVSrlUCQqwIkTUAezU9mnBFCUZ/ZohSToUCUA2kjFJMaExoUqlNpJgoBMDVCgX7EJjOHCqUbCoBNFT2QTcSKjSLzAUqs/swhNNP9k6SINtlto9mkgE25JVzHM9gYmDG8IYXrWAPbhMRELznG8G6mb5TYqZ6q7kZlShKoFaZdGlwE3JSuIoAG1kylxENWOrUus5WglSUMqSqlFKkoJUlAUqiUJKolFESqlCSoHIClRDiUQYlaGFa6OS5VyqVoLVhUiAQGEyELQmFpiYssqGFArLSqCBrAu32Z2eCJcJnRcNq9f2UyGiVj235ZuL7FGElkzpeyz9k9kFzzjFh5E7L07QEsugrHWtTC/wDZqVzhF0n/AGmm3JonndancaAOayV+ILjspdVzuP7IbcgkHPkk8LRDLi53WziauhKCpAFlbqQzhqrRYjP4pnFRhsud7QpjH2N1FFQqgdVl7R4cvuD4IS66F9ZXEc8cMcyYHqlG5sLJ9arJWQldMZ01z0olUqcFUopVShUQFKqVEJQEXKsSGVUoClSUKiApUQqIEwpCIhSFWQwoAjwrqdl8K0d5wvoE31DMrFS4GocmldXgexCHAvIjb910m1RsmU+JXLfeumecw9nCsByE9FKvDtOgVCuFBVWWmSvwAcIFugQDs2m0ZStZqpJriYzVupMc/wCwgmGgrtsBDRKCm8C6B9fF0TdqxtDrJTnysruISn11Brc9AaiyYpV1XQCSQBztHNAnjXTdY38fBhxXnO2/9WgEsod45e0OQ/SNevxXneH4x+IkuJJMmTJPit8pX0wcYCLIXV7Lx3B8e5tx4yuvWrmozuGHcjBWWo6h4kJdSqCvPU+PqDMYxrobdLFdKlVDhI/wt5GNpjnKiVHNI0PkqudCtMRCVSe3hXn8JQVKDm5gpVhauVYYdip7I7FBRKAozTOxQlqgGFERQkKiKKKiiIoqUQUAmMaNUpSUG6kWrSziguRKizvmtdO07ihui+2riKwFOTp6GlxAzKI8VK8+CdymNqu3U5Xp6MPAFs0uk8BcUcU7dX9odunJ07dZ4ORSRWhcoVjujFc7qcrXQqVZUa8Lk8X2oymJeY2GZPgvOcd/qSq+1PuN5RJ8dPBIV63tLtylQHeMu0YLk/TxXie2+2qlexJayfuA2PN3vLlVaxJzM6nUpLnLWZGd0bmhE17RokFykq6jotqWiVu4XiotK4bahFloZUWY359PVcG9gPec0iJ29NVVfjw1zTTERJ5EbHdedruyM8j8iqZxB3Tn+tV67g/9UDEG1Ghs2mZHlFgvQM40EAiOouCvmVR8idPUH6JnZ/ar6L4Bsc2nI8xsUg+knieaW6uF57hO1m1BYwdW6j6rQap3VzyxXVNcIDXXLLzuqLjurynTe+ulmusJ8VMPNIdNhqAoCWrLhUI6pFrSSFVlnjqqI6qpWmQosyiHxcqSglXKrApVygBVygOUUpcq5QMVgpUq5RTCVMSxcXx7KeZk+6M/2XJrdtvMwAOlz5lQegq12tEuIAXG4zt11xTED3tY5DRcerxBJkmfVJdUUqmVqpJkkknU39UnGhLt8kt1W6Bj3oZ080GLogxIUxoVuzS2lMnP+ZoKcYKvHf1+qBQFEaadUa3EQjP85rI+0FQ1NjlpomfGq1NdsqxylNqKytfrWa0A3kGDpC6HDdtVGjvjEPIjxXLY6eqMzksfi7lem4Xtak/J2E7Ot65FbJXg3tWngu0alPIyNWm4/Zac49nKqVz+B7TZU5O90/I6rbKoOUUpUqYlA2VMaViUlIU7HyUScSiQoJVysP2vmFPtXMei3GW+VcrB9p5pHE9pYbTJ2+qg62JC+qG3JA6rzdbtaocjHTPzWN1Um5J8Ss1Y9FW7ZYPugu9B6rm8R2vUdkcI5fVc4OG6ovG6zSCfUJuUJqIS4IC8IDxIVA5UXDdFUUDkWJCAlFBWVdkLnJUiFqhKghCQEUwlBKkoQVEG4qgefNSUO30VDMX7I21oSlTgDZMGnEDkm0a97rAwwjDkrWeo2VQIEa7aLOw/H+BUFHHl1j49VcXfv0cx4wV1+A7aI7tS497Udd1x2N08lRbqVUle0o12uEtII5FHK8VRrOYcTDB15/svSdmdpCqINnDMb8wqm46MqpQypKIKVEEq1R4UstpzvHTRRtE7eRT2cQ86m0Zz8Ew1TYyd7Ef4XF1ZvYc1BR/k+SP7QdzzmSjFZxMEHLMx9fmiEPpEe8VHUj+ZPfUNsx4Zjmm4zmTpOnogw4HT+IeaAh0i7vX6LpOrGBBjwk/BBUq7k8ra+GiUc/vbn1ROkan1W9xyvHQZ+ICvHnqfAqjnB53sVbS7nGv8lb8ZFiY/t8VYfex0/LnqlGEzsfH45oXFwXTZWM/UBMZiOYAGeQSjlgnWAoOrfMLq0ychh8QCoadx3WH+m/xSo5TnRq3z6qGryGt7rqYdgBfYIW4ssLTH5YtpG6lVy/b/AKT0lQVc4jzXWkxdjQCNQjY2M6bI/T8bq0cY11baoE/zwzXVLN6bI3j90WBtu6zNKOS6uAM+lrfFWKq6b6Tfcb/PFD3QLsad4GWylHPa8HZEDpdbnvaBOBseM/FZncUybsHIG0Tz1urSKvGR9EGL8rh4XTmcTTzNNu3iidxzJP8Ax2jMHnfRKpLXnOCIQmuMoP7Jn26nP/i/7GfFH9sp6sH9xNk6RmbWbzVithOJpIM5g5LSOIpRZjt8zCWKtLPA8DQwc/7k60b6fbzrd0HxR/7673B5rHS4qloS3+75ojUZ7z+X3vknWpGo9un3B5lRYfbN/wDYT1xBROtJjnUqoElpm9473w8dEym4CSA7PRh16ZrOKpvdtuTUynxBmS4GIuWjyssqcK/6j/S5W1/6pGUg3lC+o6OQ/KPO6yP4m0gMPUBseeSo3VKhkWdAyy+ZRNcTnInQ/wAhYW8TJFp6ZeeStnGgyBA6uxeE3+KDTU4jDofD5IaNRpBxNeL6tN+hGnJZ38UADIbbdu+5RUuJDgCLAwYkDqRCK3NABzdGjY9TOeqj3XJsOW3W659Wv3sJJvexJnxjNRgaIBwzNrkSiNYrsy9pE6Ei09fNNoxoQbTYNKwvdrJP6b9MwU41iPwgjU2HwCDd3idRrkNPFXSeDJ2zOEj4lYvtkaAzlcAi3MKn8cLY24dyXsHzCDa+oBPdk/lBNpzzyRCq6LNkjY+RiZWM8VF2MLg7Z7Zje7o9UbKYdbvXzB31u2UG1j5Fx1kzBOdyg9qxpu54m1iSLmBaYBScLBYHbQ6dQgdGV4zEiZlBrbWE2na8SfAom1G3MxFvvA/4WMUBEYXAHl53vP7qFoae66CRcTPjBUGn24m+KJgWN77hHUcI22ucXxusTK5aIh51sRfpIAATTVdOThImO6eqDRT4fFkR5n4qezOnhA+GqzNf+GXE7xEeRt4Iiw2u+14hxzQaKtIX7sneN+atnCgC8dbGOVhos722uSLXJBKGGwM7wJtN+nVBqPCzqL8yJ+qQ5jbg3w7Bxm2VhBS2cK5psXkXMDCOo28k0sFic+bboFYBBIhpGjgdr5tuhFFkYi8dBHqTktId7rhzEGR4FLdULTnbliHplui4W3h25ggjTIeehV4eYHMHO210YIImRfe8c7qmNIP3weeIZdEAM4ZsyC2Nu7B5pjOHOnhAA555qqlRw/CX/pDMvMQlsqSb428iGTHhKBjGkzpf3/qFEzue7/1VoOJ7MNdJ9HO/+YumPe2AWkz+bFCNha8w2r3hnGGfUJrOznDOo49Y8slUZAxro79MmLgGfGM0TuHcMnAb90x8YWp3CgEGwIzIt52uhecIl2E7S/D5GEGAU3ZyTBy+YVNpCZLw0ncgz/SYXQaMVvu6910x0siHCH8zuZw35ZWQJa2RBwnOCIHmBKU54kWIymQ4A+hWsUINgRyhqGuXiBhdfW3w1QLp0mi+p52vyISK3BYrybA7fRaXsJGpg5kD4CIVU6joHeIIPukjpAyQAzhywAE4r5w23yhPbSMEBsjWDb+2U6rSc5t452id+iz0ezYmCRyBNv7skgRxPDNIizc5tcjwOS0NYYDQWjLkmUmlvdku3Jh0jlF/RQ4pjC4zvhjrmgWS0ODSW4r2HqVHUjlLm7EOvnsCiqsDJnM5aX0sFYrVRlIEe6yJ6oK4mkCMJLxP5Zm2p+qR3GhokyQbmnc9LdFrYHvJ/wCR4jMQ0ieuHPlKYKFzLXO3++I5gER5IMH24ZS7SO6GyNTeFXD1JgtqOcNILYHL71l1G8E0CRI1viFzlY6+Co9nsycWSdXYCfVQY8VXLC87R/lD7SqTOBwixkmetit3DcCy4gWiBTc5tv6StNPhAL94D3S4unxJlByaxqHvAgRcy2cXLvEeaS3j6hdGFzRAk4HDwlv1XoWMB/DEZG/rF0DS0jNrjmRIJBGgGaDnMc4mwEAXLg4HPnmnU2zcX3ON11uhtxIE7x8ETqFsmnqFRhqY23ayc/xE+oba6XUe8nJgMZEmfOQulQpxIgDofkgq8M11oHOLeNkHOPD1SLCm0nVocSepkfFSk2p+KSbCIgDrLifJdMUIEadSVGUYEfCw9ZUVzmVhBGC/5bzzy+KtrZsLzeARI8FsqUpvv7v1CzPp1CBDmzqSJ1yiyCvYxcEjQzG/VLfWiQWh29/kbQtgBi5Z6/VQOIFyyeoBJ0gFByanF0wbtcf0tBA5SFFsNMH74dPKI9GhRAmtRDgenX0RMBAzmTrb1UUWsYMdQnVwvOZzQYN4JKpRXcM1z+M4Yvd3RTF4JdTk2PXK60cJwIYLhkkXgHyCiizimMpQe8BlFiUeCcgL9RCtRXAbHySMoPrb6oqNQOGSiiBwp8h6oXMBiQD1E5KKK4yItaMmt22QsZbIAm0i+uQsooo0v2BJybbI6+oTfs1TNrxpYtEeEfOVaiCuKho7wDt7WSPZ0WtJDYjYeO/NRRQ0FDi2zANTvZAxAM+YT6LagecTw4ZgFoy2mx8VFEGsjoiif58lSiLpGBrXWEOjOLb3Cj2MkgMYXGTcCDGd1FFAbGyQSG75EkHr+yRxfGezIDpOI92ALdVaiAaVYNBeASIm7iSev+U0VmPaCQYJgTBg77KKKjQxhaM52kAQNrAJTqeIkOAIB36RaLq1FAusxjh93IkCCWkdCLhKpsc0ECQBczUe8nlLslFEGilUkA3M7n9lb+EEyLeAKiiGgbROh15D5KlFFYlf/9k="/>
          <p:cNvSpPr>
            <a:spLocks noChangeAspect="1" noChangeArrowheads="1"/>
          </p:cNvSpPr>
          <p:nvPr/>
        </p:nvSpPr>
        <p:spPr bwMode="auto">
          <a:xfrm>
            <a:off x="45357" y="-342446"/>
            <a:ext cx="217714" cy="2177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5306" tIns="32653" rIns="65306" bIns="32653" numCol="1" anchor="t" anchorCtr="0" compatLnSpc="1">
            <a:prstTxWarp prst="textNoShape">
              <a:avLst/>
            </a:prstTxWarp>
          </a:bodyPr>
          <a:lstStyle/>
          <a:p>
            <a:endParaRPr lang="en-US"/>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989" y="4015187"/>
            <a:ext cx="3183274" cy="239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157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100" dirty="0">
                <a:latin typeface="Times New Roman" pitchFamily="18" charset="0"/>
                <a:cs typeface="Times New Roman" pitchFamily="18" charset="0"/>
              </a:rPr>
              <a:t>Pacific Resilience Program (PREP): </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sz="2700" dirty="0">
                <a:latin typeface="Times New Roman" pitchFamily="18" charset="0"/>
                <a:cs typeface="Times New Roman" pitchFamily="18" charset="0"/>
              </a:rPr>
              <a:t>Guiding principles</a:t>
            </a:r>
            <a:endParaRPr lang="en-US" b="1" dirty="0">
              <a:latin typeface="Times New Roman" pitchFamily="18" charset="0"/>
              <a:cs typeface="Times New Roman" pitchFamily="18" charset="0"/>
            </a:endParaRPr>
          </a:p>
        </p:txBody>
      </p:sp>
      <p:sp>
        <p:nvSpPr>
          <p:cNvPr id="2" name="Content Placeholder 1"/>
          <p:cNvSpPr>
            <a:spLocks noGrp="1"/>
          </p:cNvSpPr>
          <p:nvPr>
            <p:ph idx="1"/>
          </p:nvPr>
        </p:nvSpPr>
        <p:spPr>
          <a:xfrm>
            <a:off x="457200" y="1124744"/>
            <a:ext cx="8229600" cy="4608512"/>
          </a:xfrm>
        </p:spPr>
        <p:txBody>
          <a:bodyPr>
            <a:noAutofit/>
          </a:bodyPr>
          <a:lstStyle/>
          <a:p>
            <a:r>
              <a:rPr lang="en-US" sz="2600" dirty="0" smtClean="0">
                <a:latin typeface="Times New Roman" pitchFamily="18" charset="0"/>
                <a:cs typeface="Times New Roman" pitchFamily="18" charset="0"/>
              </a:rPr>
              <a:t>Combine financial protection with investments on resilience (and not standalone disaster risk financing project) </a:t>
            </a:r>
          </a:p>
          <a:p>
            <a:r>
              <a:rPr lang="en-US" sz="2600" dirty="0" smtClean="0">
                <a:latin typeface="Times New Roman" pitchFamily="18" charset="0"/>
                <a:cs typeface="Times New Roman" pitchFamily="18" charset="0"/>
              </a:rPr>
              <a:t>Promote a regional approach to reduce insurance costs, improve early warning and build common approaches on DRM   </a:t>
            </a:r>
          </a:p>
          <a:p>
            <a:r>
              <a:rPr lang="en-US" sz="2600" dirty="0" smtClean="0">
                <a:latin typeface="Times New Roman" pitchFamily="18" charset="0"/>
                <a:cs typeface="Times New Roman" pitchFamily="18" charset="0"/>
              </a:rPr>
              <a:t>Leverage </a:t>
            </a:r>
            <a:r>
              <a:rPr lang="en-US" sz="2600" dirty="0">
                <a:latin typeface="Times New Roman" pitchFamily="18" charset="0"/>
                <a:cs typeface="Times New Roman" pitchFamily="18" charset="0"/>
              </a:rPr>
              <a:t>resources </a:t>
            </a:r>
            <a:r>
              <a:rPr lang="en-US" sz="2600" dirty="0" smtClean="0">
                <a:latin typeface="Times New Roman" pitchFamily="18" charset="0"/>
                <a:cs typeface="Times New Roman" pitchFamily="18" charset="0"/>
              </a:rPr>
              <a:t>(national IDA</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regional IDA, donor funding, climate funds..) to scale up resilience</a:t>
            </a:r>
            <a:endParaRPr lang="en-US" sz="2600" dirty="0">
              <a:latin typeface="Times New Roman" pitchFamily="18" charset="0"/>
              <a:cs typeface="Times New Roman" pitchFamily="18" charset="0"/>
            </a:endParaRPr>
          </a:p>
          <a:p>
            <a:r>
              <a:rPr lang="en-US" sz="2600" b="1" dirty="0" smtClean="0">
                <a:latin typeface="Times New Roman" pitchFamily="18" charset="0"/>
                <a:cs typeface="Times New Roman" pitchFamily="18" charset="0"/>
              </a:rPr>
              <a:t>A phased approach which will allow countries to join when they are ready</a:t>
            </a:r>
            <a:endParaRPr lang="en-US" sz="2600" b="1" dirty="0">
              <a:latin typeface="Times New Roman" pitchFamily="18" charset="0"/>
              <a:cs typeface="Times New Roman" pitchFamily="18" charset="0"/>
            </a:endParaRPr>
          </a:p>
        </p:txBody>
      </p:sp>
    </p:spTree>
    <p:extLst>
      <p:ext uri="{BB962C8B-B14F-4D97-AF65-F5344CB8AC3E}">
        <p14:creationId xmlns:p14="http://schemas.microsoft.com/office/powerpoint/2010/main" val="3345914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latin typeface="Times New Roman" pitchFamily="18" charset="0"/>
                <a:cs typeface="Times New Roman" pitchFamily="18" charset="0"/>
              </a:rPr>
              <a:t>Pacific Resilience Program (PREP): </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sz="2700" dirty="0" smtClean="0">
                <a:latin typeface="Times New Roman" pitchFamily="18" charset="0"/>
                <a:cs typeface="Times New Roman" pitchFamily="18" charset="0"/>
              </a:rPr>
              <a:t>Results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55000" lnSpcReduction="20000"/>
          </a:bodyPr>
          <a:lstStyle/>
          <a:p>
            <a:r>
              <a:rPr lang="en-US" b="1" dirty="0" smtClean="0">
                <a:latin typeface="Times New Roman" pitchFamily="18" charset="0"/>
                <a:cs typeface="Times New Roman" pitchFamily="18" charset="0"/>
              </a:rPr>
              <a:t>Expected results: </a:t>
            </a:r>
          </a:p>
          <a:p>
            <a:pPr lvl="1"/>
            <a:r>
              <a:rPr lang="en-US" dirty="0">
                <a:latin typeface="Times New Roman" pitchFamily="18" charset="0"/>
                <a:cs typeface="Times New Roman" pitchFamily="18" charset="0"/>
              </a:rPr>
              <a:t>Improved </a:t>
            </a:r>
            <a:r>
              <a:rPr lang="en-US" dirty="0" smtClean="0">
                <a:latin typeface="Times New Roman" pitchFamily="18" charset="0"/>
                <a:cs typeface="Times New Roman" pitchFamily="18" charset="0"/>
              </a:rPr>
              <a:t>early warning for the </a:t>
            </a:r>
            <a:r>
              <a:rPr lang="en-US" dirty="0">
                <a:latin typeface="Times New Roman" pitchFamily="18" charset="0"/>
                <a:cs typeface="Times New Roman" pitchFamily="18" charset="0"/>
              </a:rPr>
              <a:t>population at risk (speed and coverage) </a:t>
            </a:r>
            <a:r>
              <a:rPr lang="en-US" dirty="0" smtClean="0">
                <a:latin typeface="Times New Roman" pitchFamily="18" charset="0"/>
                <a:cs typeface="Times New Roman" pitchFamily="18" charset="0"/>
              </a:rPr>
              <a:t>=&gt; </a:t>
            </a:r>
            <a:r>
              <a:rPr lang="en-US" b="1" dirty="0">
                <a:solidFill>
                  <a:srgbClr val="FF0000"/>
                </a:solidFill>
                <a:latin typeface="Times New Roman" pitchFamily="18" charset="0"/>
                <a:cs typeface="Times New Roman" pitchFamily="18" charset="0"/>
              </a:rPr>
              <a:t>Ultimately save </a:t>
            </a:r>
            <a:r>
              <a:rPr lang="en-US" b="1" dirty="0" smtClean="0">
                <a:solidFill>
                  <a:srgbClr val="FF0000"/>
                </a:solidFill>
                <a:latin typeface="Times New Roman" pitchFamily="18" charset="0"/>
                <a:cs typeface="Times New Roman" pitchFamily="18" charset="0"/>
              </a:rPr>
              <a:t>lives</a:t>
            </a:r>
          </a:p>
          <a:p>
            <a:pPr lvl="1"/>
            <a:r>
              <a:rPr lang="en-US" dirty="0" smtClean="0">
                <a:latin typeface="Times New Roman" pitchFamily="18" charset="0"/>
                <a:cs typeface="Times New Roman" pitchFamily="18" charset="0"/>
              </a:rPr>
              <a:t>Increased resilience of targeted investments =&gt; </a:t>
            </a:r>
            <a:r>
              <a:rPr lang="en-US" b="1" dirty="0" smtClean="0">
                <a:solidFill>
                  <a:srgbClr val="FF0000"/>
                </a:solidFill>
                <a:latin typeface="Times New Roman" pitchFamily="18" charset="0"/>
                <a:cs typeface="Times New Roman" pitchFamily="18" charset="0"/>
              </a:rPr>
              <a:t>Ultimately reduce </a:t>
            </a:r>
            <a:r>
              <a:rPr lang="en-US" b="1" dirty="0">
                <a:solidFill>
                  <a:srgbClr val="FF0000"/>
                </a:solidFill>
                <a:latin typeface="Times New Roman" pitchFamily="18" charset="0"/>
                <a:cs typeface="Times New Roman" pitchFamily="18" charset="0"/>
              </a:rPr>
              <a:t>economic losses </a:t>
            </a:r>
            <a:r>
              <a:rPr lang="en-US" b="1" dirty="0" smtClean="0">
                <a:solidFill>
                  <a:srgbClr val="FF0000"/>
                </a:solidFill>
                <a:latin typeface="Times New Roman" pitchFamily="18" charset="0"/>
                <a:cs typeface="Times New Roman" pitchFamily="18" charset="0"/>
              </a:rPr>
              <a:t>when a disaster happens</a:t>
            </a:r>
          </a:p>
          <a:p>
            <a:pPr lvl="1"/>
            <a:r>
              <a:rPr lang="en-US" dirty="0" smtClean="0">
                <a:latin typeface="Times New Roman" pitchFamily="18" charset="0"/>
                <a:cs typeface="Times New Roman" pitchFamily="18" charset="0"/>
              </a:rPr>
              <a:t>Increased </a:t>
            </a:r>
            <a:r>
              <a:rPr lang="en-US" dirty="0">
                <a:latin typeface="Times New Roman" pitchFamily="18" charset="0"/>
                <a:cs typeface="Times New Roman" pitchFamily="18" charset="0"/>
              </a:rPr>
              <a:t>financial </a:t>
            </a:r>
            <a:r>
              <a:rPr lang="en-US" dirty="0" smtClean="0">
                <a:latin typeface="Times New Roman" pitchFamily="18" charset="0"/>
                <a:cs typeface="Times New Roman" pitchFamily="18" charset="0"/>
              </a:rPr>
              <a:t>resilience and reduced cost of insurance premium (regional pool) =&gt; </a:t>
            </a:r>
            <a:r>
              <a:rPr lang="en-US" b="1" dirty="0" smtClean="0">
                <a:solidFill>
                  <a:srgbClr val="FF0000"/>
                </a:solidFill>
                <a:latin typeface="Times New Roman" pitchFamily="18" charset="0"/>
                <a:cs typeface="Times New Roman" pitchFamily="18" charset="0"/>
              </a:rPr>
              <a:t>Improve relief activities and protect fiscal balance</a:t>
            </a:r>
          </a:p>
          <a:p>
            <a:r>
              <a:rPr lang="en-US" b="1" dirty="0" smtClean="0">
                <a:latin typeface="Times New Roman" pitchFamily="18" charset="0"/>
                <a:cs typeface="Times New Roman" pitchFamily="18" charset="0"/>
              </a:rPr>
              <a:t>Participating countries:</a:t>
            </a:r>
          </a:p>
          <a:p>
            <a:pPr lvl="1"/>
            <a:r>
              <a:rPr lang="en-US" dirty="0" smtClean="0">
                <a:latin typeface="Times New Roman" pitchFamily="18" charset="0"/>
                <a:cs typeface="Times New Roman" pitchFamily="18" charset="0"/>
              </a:rPr>
              <a:t> At this stage: 7 countries in two phases: </a:t>
            </a:r>
          </a:p>
          <a:p>
            <a:pPr marL="457200" lvl="1" indent="0">
              <a:buNone/>
            </a:pPr>
            <a:r>
              <a:rPr lang="en-US" sz="2600" dirty="0" smtClean="0">
                <a:latin typeface="Times New Roman" pitchFamily="18" charset="0"/>
                <a:cs typeface="Times New Roman" pitchFamily="18" charset="0"/>
              </a:rPr>
              <a:t>Federated States of Micronesia (FSM), Fiji, the Republic of Marshall Islands (RMI), Samoa, Solomon Islands, Tonga and Vanuatu</a:t>
            </a:r>
            <a:endParaRPr lang="en-US" sz="2600" b="1" dirty="0">
              <a:latin typeface="Times New Roman" pitchFamily="18" charset="0"/>
              <a:cs typeface="Times New Roman" pitchFamily="18" charset="0"/>
            </a:endParaRPr>
          </a:p>
        </p:txBody>
      </p:sp>
    </p:spTree>
    <p:extLst>
      <p:ext uri="{BB962C8B-B14F-4D97-AF65-F5344CB8AC3E}">
        <p14:creationId xmlns:p14="http://schemas.microsoft.com/office/powerpoint/2010/main" val="1363164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Pacific Resilience Program (PREP): </a:t>
            </a:r>
            <a:br>
              <a:rPr lang="en-US" dirty="0">
                <a:latin typeface="Times New Roman" pitchFamily="18" charset="0"/>
                <a:cs typeface="Times New Roman" pitchFamily="18" charset="0"/>
              </a:rPr>
            </a:br>
            <a:r>
              <a:rPr lang="en-US" sz="2700" dirty="0" smtClean="0">
                <a:latin typeface="Times New Roman" pitchFamily="18" charset="0"/>
                <a:cs typeface="Times New Roman" pitchFamily="18" charset="0"/>
              </a:rPr>
              <a:t>Program Description</a:t>
            </a:r>
            <a:r>
              <a:rPr lang="en-US" sz="2700"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u="sng" dirty="0" smtClean="0">
                <a:latin typeface="Times New Roman" pitchFamily="18" charset="0"/>
                <a:cs typeface="Times New Roman" pitchFamily="18" charset="0"/>
              </a:rPr>
              <a:t>At the country level:</a:t>
            </a:r>
          </a:p>
          <a:p>
            <a:r>
              <a:rPr lang="en-US" b="1" dirty="0" smtClean="0">
                <a:latin typeface="Times New Roman" pitchFamily="18" charset="0"/>
                <a:cs typeface="Times New Roman" pitchFamily="18" charset="0"/>
              </a:rPr>
              <a:t>Component 1: </a:t>
            </a:r>
            <a:r>
              <a:rPr lang="en-US" dirty="0" smtClean="0">
                <a:latin typeface="Times New Roman" pitchFamily="18" charset="0"/>
                <a:cs typeface="Times New Roman" pitchFamily="18" charset="0"/>
              </a:rPr>
              <a:t>Increased Resilience </a:t>
            </a:r>
          </a:p>
          <a:p>
            <a:r>
              <a:rPr lang="en-US" b="1" dirty="0" smtClean="0">
                <a:latin typeface="Times New Roman" pitchFamily="18" charset="0"/>
                <a:cs typeface="Times New Roman" pitchFamily="18" charset="0"/>
              </a:rPr>
              <a:t>Component 2: </a:t>
            </a:r>
            <a:r>
              <a:rPr lang="en-US" dirty="0" smtClean="0">
                <a:latin typeface="Times New Roman" pitchFamily="18" charset="0"/>
                <a:cs typeface="Times New Roman" pitchFamily="18" charset="0"/>
              </a:rPr>
              <a:t>Disaster Risk Financing and Insurance </a:t>
            </a:r>
          </a:p>
          <a:p>
            <a:endParaRPr lang="en-US" sz="200" dirty="0" smtClean="0">
              <a:latin typeface="Times New Roman" pitchFamily="18" charset="0"/>
              <a:cs typeface="Times New Roman" pitchFamily="18" charset="0"/>
            </a:endParaRPr>
          </a:p>
          <a:p>
            <a:pPr marL="0" indent="0">
              <a:buNone/>
            </a:pPr>
            <a:r>
              <a:rPr lang="en-US" u="sng" dirty="0" smtClean="0">
                <a:latin typeface="Times New Roman" pitchFamily="18" charset="0"/>
                <a:cs typeface="Times New Roman" pitchFamily="18" charset="0"/>
              </a:rPr>
              <a:t>At the regional  level </a:t>
            </a:r>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Component 3: </a:t>
            </a:r>
            <a:r>
              <a:rPr lang="en-US" dirty="0" smtClean="0">
                <a:latin typeface="Times New Roman" pitchFamily="18" charset="0"/>
                <a:cs typeface="Times New Roman" pitchFamily="18" charset="0"/>
              </a:rPr>
              <a:t>Regional Technical Assistance and Institutional Capacity Building</a:t>
            </a:r>
          </a:p>
          <a:p>
            <a:r>
              <a:rPr lang="en-US" b="1" dirty="0" smtClean="0">
                <a:latin typeface="Times New Roman" pitchFamily="18" charset="0"/>
                <a:cs typeface="Times New Roman" pitchFamily="18" charset="0"/>
              </a:rPr>
              <a:t>Component 4: </a:t>
            </a:r>
            <a:r>
              <a:rPr lang="en-US" dirty="0" smtClean="0">
                <a:latin typeface="Times New Roman" pitchFamily="18" charset="0"/>
                <a:cs typeface="Times New Roman" pitchFamily="18" charset="0"/>
              </a:rPr>
              <a:t>Project Implementation Support and Program Management</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895935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latin typeface="Times New Roman" pitchFamily="18" charset="0"/>
                <a:cs typeface="Times New Roman" pitchFamily="18" charset="0"/>
              </a:rPr>
              <a:t>PREP: Component 1- Increasing Resilience</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marL="45720" indent="0">
              <a:buNone/>
            </a:pPr>
            <a:r>
              <a:rPr lang="en-US" b="1" u="sng" dirty="0" smtClean="0">
                <a:latin typeface="Times New Roman" pitchFamily="18" charset="0"/>
                <a:cs typeface="Times New Roman" pitchFamily="18" charset="0"/>
              </a:rPr>
              <a:t>Objective: </a:t>
            </a:r>
            <a:r>
              <a:rPr lang="en-US" dirty="0" smtClean="0">
                <a:latin typeface="Times New Roman" pitchFamily="18" charset="0"/>
                <a:cs typeface="Times New Roman" pitchFamily="18" charset="0"/>
              </a:rPr>
              <a:t>increase the resilience of participating countries:</a:t>
            </a:r>
          </a:p>
          <a:p>
            <a:r>
              <a:rPr lang="en-US" dirty="0" smtClean="0">
                <a:latin typeface="Times New Roman" pitchFamily="18" charset="0"/>
                <a:cs typeface="Times New Roman" pitchFamily="18" charset="0"/>
              </a:rPr>
              <a:t>Early warning and preparedness </a:t>
            </a:r>
            <a:r>
              <a:rPr lang="en-US" sz="3200" b="1" dirty="0" smtClean="0">
                <a:solidFill>
                  <a:srgbClr val="FF0000"/>
                </a:solidFill>
                <a:latin typeface="Times New Roman" pitchFamily="18" charset="0"/>
                <a:cs typeface="Times New Roman" pitchFamily="18" charset="0"/>
              </a:rPr>
              <a:t>=&gt; Strengthening </a:t>
            </a:r>
            <a:r>
              <a:rPr lang="en-US" sz="3200" b="1" dirty="0">
                <a:solidFill>
                  <a:srgbClr val="FF0000"/>
                </a:solidFill>
                <a:latin typeface="Times New Roman" pitchFamily="18" charset="0"/>
                <a:cs typeface="Times New Roman" pitchFamily="18" charset="0"/>
              </a:rPr>
              <a:t>forecasting of natural hazards, dissemination of warnings to the population, </a:t>
            </a:r>
            <a:r>
              <a:rPr lang="en-US" sz="3200" b="1" dirty="0" smtClean="0">
                <a:solidFill>
                  <a:srgbClr val="FF0000"/>
                </a:solidFill>
                <a:latin typeface="Times New Roman" pitchFamily="18" charset="0"/>
                <a:cs typeface="Times New Roman" pitchFamily="18" charset="0"/>
              </a:rPr>
              <a:t>+ emergency preparedness </a:t>
            </a:r>
            <a:r>
              <a:rPr lang="en-US" sz="3200" b="1" dirty="0">
                <a:solidFill>
                  <a:srgbClr val="FF0000"/>
                </a:solidFill>
                <a:latin typeface="Times New Roman" pitchFamily="18" charset="0"/>
                <a:cs typeface="Times New Roman" pitchFamily="18" charset="0"/>
              </a:rPr>
              <a:t>and response </a:t>
            </a:r>
            <a:r>
              <a:rPr lang="en-US" sz="3200" b="1" dirty="0" smtClean="0">
                <a:solidFill>
                  <a:srgbClr val="FF0000"/>
                </a:solidFill>
                <a:latin typeface="Times New Roman" pitchFamily="18" charset="0"/>
                <a:cs typeface="Times New Roman" pitchFamily="18" charset="0"/>
              </a:rPr>
              <a:t>mechanisms.</a:t>
            </a:r>
            <a:endParaRPr lang="en-US" sz="3200" b="1" dirty="0">
              <a:solidFill>
                <a:srgbClr val="FF0000"/>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Investments in resilience (</a:t>
            </a:r>
            <a:r>
              <a:rPr lang="en-US" sz="3200" dirty="0" smtClean="0">
                <a:latin typeface="Times New Roman" pitchFamily="18" charset="0"/>
                <a:cs typeface="Times New Roman" pitchFamily="18" charset="0"/>
              </a:rPr>
              <a:t>focus </a:t>
            </a:r>
            <a:r>
              <a:rPr lang="en-US" sz="3200" dirty="0">
                <a:latin typeface="Times New Roman" pitchFamily="18" charset="0"/>
                <a:cs typeface="Times New Roman" pitchFamily="18" charset="0"/>
              </a:rPr>
              <a:t>on </a:t>
            </a:r>
            <a:r>
              <a:rPr lang="en-US" sz="3200" dirty="0" smtClean="0">
                <a:latin typeface="Times New Roman" pitchFamily="18" charset="0"/>
                <a:cs typeface="Times New Roman" pitchFamily="18" charset="0"/>
              </a:rPr>
              <a:t>Public Buildings, e.g. retrofitting schools )</a:t>
            </a:r>
            <a:r>
              <a:rPr lang="en-US" dirty="0" smtClean="0">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=&gt; Reducing the risks and prepare </a:t>
            </a:r>
            <a:r>
              <a:rPr lang="en-US" sz="3200" b="1" dirty="0">
                <a:solidFill>
                  <a:srgbClr val="FF0000"/>
                </a:solidFill>
                <a:latin typeface="Times New Roman" pitchFamily="18" charset="0"/>
                <a:cs typeface="Times New Roman" pitchFamily="18" charset="0"/>
              </a:rPr>
              <a:t>the country to access climate finance for resilient </a:t>
            </a:r>
            <a:r>
              <a:rPr lang="en-US" sz="3200" b="1" dirty="0" smtClean="0">
                <a:solidFill>
                  <a:srgbClr val="FF0000"/>
                </a:solidFill>
                <a:latin typeface="Times New Roman" pitchFamily="18" charset="0"/>
                <a:cs typeface="Times New Roman" pitchFamily="18" charset="0"/>
              </a:rPr>
              <a:t>development.</a:t>
            </a:r>
            <a:endParaRPr lang="en-US" sz="3200" b="1" dirty="0">
              <a:solidFill>
                <a:srgbClr val="FF0000"/>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528161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latin typeface="Times New Roman" pitchFamily="18" charset="0"/>
                <a:cs typeface="Times New Roman" pitchFamily="18" charset="0"/>
              </a:rPr>
              <a:t>PREP: Component 2 - Disaster Risk Financing</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pPr marL="45720" indent="0">
              <a:buNone/>
            </a:pPr>
            <a:r>
              <a:rPr lang="en-US" sz="3500" b="1" u="sng" dirty="0" smtClean="0">
                <a:latin typeface="Times New Roman" pitchFamily="18" charset="0"/>
                <a:cs typeface="Times New Roman" pitchFamily="18" charset="0"/>
              </a:rPr>
              <a:t>Objective: </a:t>
            </a:r>
            <a:r>
              <a:rPr lang="en-US" sz="3500" dirty="0" smtClean="0">
                <a:latin typeface="Times New Roman" pitchFamily="18" charset="0"/>
                <a:cs typeface="Times New Roman" pitchFamily="18" charset="0"/>
              </a:rPr>
              <a:t>improve post disaster financial response capacity for emergency relief and early recovery</a:t>
            </a:r>
          </a:p>
          <a:p>
            <a:r>
              <a:rPr lang="en-US" sz="3500" b="1" dirty="0">
                <a:solidFill>
                  <a:srgbClr val="FF0000"/>
                </a:solidFill>
                <a:latin typeface="Times New Roman" pitchFamily="18" charset="0"/>
                <a:cs typeface="Times New Roman" pitchFamily="18" charset="0"/>
              </a:rPr>
              <a:t>At national level </a:t>
            </a:r>
            <a:r>
              <a:rPr lang="en-US" sz="3500" dirty="0">
                <a:latin typeface="Times New Roman" pitchFamily="18" charset="0"/>
                <a:cs typeface="Times New Roman" pitchFamily="18" charset="0"/>
              </a:rPr>
              <a:t>=&gt; through national Reserves and contingent components for </a:t>
            </a:r>
            <a:r>
              <a:rPr lang="en-US" sz="3500" dirty="0" smtClean="0">
                <a:latin typeface="Times New Roman" pitchFamily="18" charset="0"/>
                <a:cs typeface="Times New Roman" pitchFamily="18" charset="0"/>
              </a:rPr>
              <a:t>more frequent and less severe disasters (up </a:t>
            </a:r>
            <a:r>
              <a:rPr lang="en-US" sz="3500" dirty="0">
                <a:latin typeface="Times New Roman" pitchFamily="18" charset="0"/>
                <a:cs typeface="Times New Roman" pitchFamily="18" charset="0"/>
              </a:rPr>
              <a:t>to 1/20 year return </a:t>
            </a:r>
            <a:r>
              <a:rPr lang="en-US" sz="3500" dirty="0" smtClean="0">
                <a:latin typeface="Times New Roman" pitchFamily="18" charset="0"/>
                <a:cs typeface="Times New Roman" pitchFamily="18" charset="0"/>
              </a:rPr>
              <a:t>period).</a:t>
            </a:r>
          </a:p>
          <a:p>
            <a:pPr>
              <a:buNone/>
            </a:pPr>
            <a:endParaRPr lang="en-US" sz="3500" dirty="0" smtClean="0">
              <a:latin typeface="Times New Roman" pitchFamily="18" charset="0"/>
              <a:cs typeface="Times New Roman" pitchFamily="18" charset="0"/>
            </a:endParaRPr>
          </a:p>
          <a:p>
            <a:r>
              <a:rPr lang="en-US" sz="3500" b="1" dirty="0" smtClean="0">
                <a:solidFill>
                  <a:srgbClr val="FF0000"/>
                </a:solidFill>
                <a:latin typeface="Times New Roman" pitchFamily="18" charset="0"/>
                <a:cs typeface="Times New Roman" pitchFamily="18" charset="0"/>
              </a:rPr>
              <a:t>At </a:t>
            </a:r>
            <a:r>
              <a:rPr lang="en-US" sz="3500" b="1" dirty="0">
                <a:solidFill>
                  <a:srgbClr val="FF0000"/>
                </a:solidFill>
                <a:latin typeface="Times New Roman" pitchFamily="18" charset="0"/>
                <a:cs typeface="Times New Roman" pitchFamily="18" charset="0"/>
              </a:rPr>
              <a:t>regional level </a:t>
            </a:r>
            <a:r>
              <a:rPr lang="en-US" sz="3500" dirty="0">
                <a:latin typeface="Times New Roman" pitchFamily="18" charset="0"/>
                <a:cs typeface="Times New Roman" pitchFamily="18" charset="0"/>
              </a:rPr>
              <a:t>=&gt; Continue the PCRAFI </a:t>
            </a:r>
            <a:r>
              <a:rPr lang="en-US" sz="3500" dirty="0" smtClean="0">
                <a:latin typeface="Times New Roman" pitchFamily="18" charset="0"/>
                <a:cs typeface="Times New Roman" pitchFamily="18" charset="0"/>
              </a:rPr>
              <a:t>Catastrophe Risk Insurance scheme to cover less frequent but more severe disasters (greater than 1 in 20 year return period</a:t>
            </a:r>
            <a:r>
              <a:rPr lang="en-US" dirty="0" smtClean="0">
                <a:latin typeface="Times New Roman" pitchFamily="18" charset="0"/>
                <a:cs typeface="Times New Roman" pitchFamily="18" charset="0"/>
              </a:rPr>
              <a:t>) and better adapt to country financial framework and conditions.</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559324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smtClean="0">
                <a:latin typeface="Times New Roman" pitchFamily="18" charset="0"/>
                <a:cs typeface="Times New Roman" pitchFamily="18" charset="0"/>
              </a:rPr>
              <a:t>PREP: Component 3 - Regional Technical Assistance and Institutional Capacity Building</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r>
              <a:rPr lang="en-US" b="1" u="sng" dirty="0" smtClean="0">
                <a:latin typeface="Times New Roman" pitchFamily="18" charset="0"/>
                <a:cs typeface="Times New Roman" pitchFamily="18" charset="0"/>
              </a:rPr>
              <a:t>Objective: </a:t>
            </a:r>
            <a:r>
              <a:rPr lang="en-US" dirty="0" smtClean="0">
                <a:latin typeface="Times New Roman" pitchFamily="18" charset="0"/>
                <a:cs typeface="Times New Roman" pitchFamily="18" charset="0"/>
              </a:rPr>
              <a:t>provide to participating countries highly specialized technical assistance and better risk information</a:t>
            </a:r>
          </a:p>
          <a:p>
            <a:r>
              <a:rPr lang="en-US" b="1" dirty="0" smtClean="0">
                <a:latin typeface="Times New Roman" pitchFamily="18" charset="0"/>
                <a:cs typeface="Times New Roman" pitchFamily="18" charset="0"/>
              </a:rPr>
              <a:t>Activities: </a:t>
            </a:r>
            <a:r>
              <a:rPr lang="en-US" dirty="0" smtClean="0">
                <a:latin typeface="Times New Roman" pitchFamily="18" charset="0"/>
                <a:cs typeface="Times New Roman" pitchFamily="18" charset="0"/>
              </a:rPr>
              <a:t>Technical support to countries:</a:t>
            </a:r>
          </a:p>
          <a:p>
            <a:pPr lvl="2"/>
            <a:r>
              <a:rPr lang="en-US" dirty="0" smtClean="0">
                <a:latin typeface="Times New Roman" pitchFamily="18" charset="0"/>
                <a:cs typeface="Times New Roman" pitchFamily="18" charset="0"/>
              </a:rPr>
              <a:t>Early Warning &amp; Preparedness</a:t>
            </a:r>
          </a:p>
          <a:p>
            <a:pPr lvl="2"/>
            <a:r>
              <a:rPr lang="en-US" dirty="0" smtClean="0">
                <a:latin typeface="Times New Roman" pitchFamily="18" charset="0"/>
                <a:cs typeface="Times New Roman" pitchFamily="18" charset="0"/>
              </a:rPr>
              <a:t>Risk assessment &amp; Mainstreaming of DRM into critical sector investments </a:t>
            </a:r>
          </a:p>
          <a:p>
            <a:pPr lvl="2"/>
            <a:r>
              <a:rPr lang="en-US" dirty="0" smtClean="0">
                <a:latin typeface="Times New Roman" pitchFamily="18" charset="0"/>
                <a:cs typeface="Times New Roman" pitchFamily="18" charset="0"/>
              </a:rPr>
              <a:t>Disaster Risk Financing and Insurance</a:t>
            </a:r>
          </a:p>
          <a:p>
            <a:pPr lvl="2"/>
            <a:r>
              <a:rPr lang="en-US" dirty="0" smtClean="0">
                <a:latin typeface="Times New Roman" pitchFamily="18" charset="0"/>
                <a:cs typeface="Times New Roman" pitchFamily="18" charset="0"/>
              </a:rPr>
              <a:t>Post disaster needs assessment and recovery planning </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590236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67544" y="5024898"/>
            <a:ext cx="3317748" cy="708358"/>
            <a:chOff x="798576" y="4376826"/>
            <a:chExt cx="3317748" cy="708358"/>
          </a:xfrm>
        </p:grpSpPr>
        <p:sp>
          <p:nvSpPr>
            <p:cNvPr id="9" name="Oval 8"/>
            <p:cNvSpPr/>
            <p:nvPr/>
          </p:nvSpPr>
          <p:spPr>
            <a:xfrm>
              <a:off x="798576" y="4376826"/>
              <a:ext cx="228600" cy="2286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835152" y="4681626"/>
              <a:ext cx="155448" cy="1554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838200" y="4910226"/>
              <a:ext cx="155448" cy="15544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90599" y="4412540"/>
              <a:ext cx="2362201" cy="215444"/>
            </a:xfrm>
            <a:prstGeom prst="rect">
              <a:avLst/>
            </a:prstGeom>
            <a:noFill/>
          </p:spPr>
          <p:txBody>
            <a:bodyPr wrap="square" rtlCol="0">
              <a:spAutoFit/>
            </a:bodyPr>
            <a:lstStyle/>
            <a:p>
              <a:r>
                <a:rPr lang="en-US" sz="800" b="1" dirty="0" smtClean="0">
                  <a:solidFill>
                    <a:schemeClr val="accent6">
                      <a:lumMod val="75000"/>
                    </a:schemeClr>
                  </a:solidFill>
                  <a:latin typeface="Century Gothic" pitchFamily="34" charset="0"/>
                </a:rPr>
                <a:t>Window 1 – Regional /Sub-regional activities </a:t>
              </a:r>
              <a:endParaRPr lang="en-US" sz="800" b="1" dirty="0">
                <a:solidFill>
                  <a:schemeClr val="accent6">
                    <a:lumMod val="75000"/>
                  </a:schemeClr>
                </a:solidFill>
                <a:latin typeface="Century Gothic" pitchFamily="34" charset="0"/>
              </a:endParaRPr>
            </a:p>
          </p:txBody>
        </p:sp>
        <p:sp>
          <p:nvSpPr>
            <p:cNvPr id="65" name="TextBox 64"/>
            <p:cNvSpPr txBox="1"/>
            <p:nvPr/>
          </p:nvSpPr>
          <p:spPr>
            <a:xfrm>
              <a:off x="990600" y="4627984"/>
              <a:ext cx="2057401" cy="215444"/>
            </a:xfrm>
            <a:prstGeom prst="rect">
              <a:avLst/>
            </a:prstGeom>
            <a:noFill/>
          </p:spPr>
          <p:txBody>
            <a:bodyPr wrap="square" rtlCol="0" anchor="b">
              <a:spAutoFit/>
            </a:bodyPr>
            <a:lstStyle/>
            <a:p>
              <a:r>
                <a:rPr lang="en-US" sz="800" b="1" dirty="0" smtClean="0">
                  <a:solidFill>
                    <a:srgbClr val="FF0000"/>
                  </a:solidFill>
                  <a:latin typeface="Century Gothic" pitchFamily="34" charset="0"/>
                </a:rPr>
                <a:t>Window 2 –  Country level activities</a:t>
              </a:r>
              <a:endParaRPr lang="en-US" sz="800" b="1" dirty="0">
                <a:solidFill>
                  <a:srgbClr val="FF0000"/>
                </a:solidFill>
                <a:latin typeface="Century Gothic" pitchFamily="34" charset="0"/>
              </a:endParaRPr>
            </a:p>
          </p:txBody>
        </p:sp>
        <p:sp>
          <p:nvSpPr>
            <p:cNvPr id="66" name="TextBox 65"/>
            <p:cNvSpPr txBox="1"/>
            <p:nvPr/>
          </p:nvSpPr>
          <p:spPr>
            <a:xfrm>
              <a:off x="990600" y="4869740"/>
              <a:ext cx="3125724" cy="215444"/>
            </a:xfrm>
            <a:prstGeom prst="rect">
              <a:avLst/>
            </a:prstGeom>
            <a:noFill/>
          </p:spPr>
          <p:txBody>
            <a:bodyPr wrap="square" rtlCol="0">
              <a:spAutoFit/>
            </a:bodyPr>
            <a:lstStyle/>
            <a:p>
              <a:r>
                <a:rPr lang="en-US" sz="800" b="1" dirty="0" smtClean="0">
                  <a:latin typeface="Century Gothic" pitchFamily="34" charset="0"/>
                </a:rPr>
                <a:t>Window 3 –  Post disaster,  Capacity building &amp; Recovery</a:t>
              </a:r>
              <a:endParaRPr lang="en-US" sz="800" b="1" dirty="0">
                <a:latin typeface="Century Gothic" pitchFamily="34" charset="0"/>
              </a:endParaRPr>
            </a:p>
          </p:txBody>
        </p:sp>
      </p:grpSp>
      <p:sp>
        <p:nvSpPr>
          <p:cNvPr id="67" name="Title 1"/>
          <p:cNvSpPr>
            <a:spLocks noGrp="1"/>
          </p:cNvSpPr>
          <p:nvPr>
            <p:ph type="title"/>
          </p:nvPr>
        </p:nvSpPr>
        <p:spPr>
          <a:xfrm>
            <a:off x="457200" y="255786"/>
            <a:ext cx="8229600" cy="724942"/>
          </a:xfrm>
        </p:spPr>
        <p:txBody>
          <a:bodyPr>
            <a:normAutofit/>
          </a:bodyPr>
          <a:lstStyle/>
          <a:p>
            <a:r>
              <a:rPr lang="en-US" sz="2800" dirty="0" smtClean="0"/>
              <a:t>Geographic overview</a:t>
            </a:r>
            <a:endParaRPr lang="en-US" sz="2800" dirty="0"/>
          </a:p>
        </p:txBody>
      </p:sp>
      <p:sp>
        <p:nvSpPr>
          <p:cNvPr id="88" name="TextBox 87"/>
          <p:cNvSpPr txBox="1"/>
          <p:nvPr/>
        </p:nvSpPr>
        <p:spPr>
          <a:xfrm>
            <a:off x="4449506" y="5004855"/>
            <a:ext cx="1940015" cy="307777"/>
          </a:xfrm>
          <a:prstGeom prst="rect">
            <a:avLst/>
          </a:prstGeom>
          <a:noFill/>
        </p:spPr>
        <p:txBody>
          <a:bodyPr wrap="square" rtlCol="0">
            <a:spAutoFit/>
          </a:bodyPr>
          <a:lstStyle/>
          <a:p>
            <a:r>
              <a:rPr lang="en-US" sz="1400" dirty="0" smtClean="0"/>
              <a:t>Active TA/IL program</a:t>
            </a:r>
            <a:endParaRPr lang="en-US" sz="1400" dirty="0"/>
          </a:p>
        </p:txBody>
      </p:sp>
      <p:sp>
        <p:nvSpPr>
          <p:cNvPr id="89" name="Oval 88"/>
          <p:cNvSpPr/>
          <p:nvPr/>
        </p:nvSpPr>
        <p:spPr>
          <a:xfrm>
            <a:off x="3888204" y="4968244"/>
            <a:ext cx="438149" cy="2712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88204" y="5347669"/>
            <a:ext cx="438149" cy="271287"/>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4427984" y="5337611"/>
            <a:ext cx="1940015" cy="307777"/>
          </a:xfrm>
          <a:prstGeom prst="rect">
            <a:avLst/>
          </a:prstGeom>
          <a:noFill/>
        </p:spPr>
        <p:txBody>
          <a:bodyPr wrap="square" rtlCol="0">
            <a:spAutoFit/>
          </a:bodyPr>
          <a:lstStyle/>
          <a:p>
            <a:r>
              <a:rPr lang="en-US" sz="1400" dirty="0" smtClean="0"/>
              <a:t>Active TA program</a:t>
            </a:r>
            <a:endParaRPr lang="en-US" sz="1400" dirty="0"/>
          </a:p>
        </p:txBody>
      </p:sp>
      <p:grpSp>
        <p:nvGrpSpPr>
          <p:cNvPr id="40" name="Group 39"/>
          <p:cNvGrpSpPr/>
          <p:nvPr/>
        </p:nvGrpSpPr>
        <p:grpSpPr>
          <a:xfrm>
            <a:off x="428046" y="1138589"/>
            <a:ext cx="5944154" cy="3730571"/>
            <a:chOff x="423845" y="1066581"/>
            <a:chExt cx="5965676" cy="3874587"/>
          </a:xfrm>
        </p:grpSpPr>
        <p:grpSp>
          <p:nvGrpSpPr>
            <p:cNvPr id="70" name="Group 69"/>
            <p:cNvGrpSpPr/>
            <p:nvPr/>
          </p:nvGrpSpPr>
          <p:grpSpPr>
            <a:xfrm>
              <a:off x="423845" y="1066581"/>
              <a:ext cx="5965676" cy="3874587"/>
              <a:chOff x="190500" y="267200"/>
              <a:chExt cx="8748209" cy="5690688"/>
            </a:xfrm>
          </p:grpSpPr>
          <p:pic>
            <p:nvPicPr>
              <p:cNvPr id="78" name="Picture 6"/>
              <p:cNvPicPr>
                <a:picLocks noChangeAspect="1" noChangeArrowheads="1"/>
              </p:cNvPicPr>
              <p:nvPr/>
            </p:nvPicPr>
            <p:blipFill>
              <a:blip r:embed="rId2" cstate="print"/>
              <a:srcRect/>
              <a:stretch>
                <a:fillRect/>
              </a:stretch>
            </p:blipFill>
            <p:spPr bwMode="auto">
              <a:xfrm>
                <a:off x="228601" y="267200"/>
                <a:ext cx="8710108" cy="5690688"/>
              </a:xfrm>
              <a:prstGeom prst="rect">
                <a:avLst/>
              </a:prstGeom>
              <a:noFill/>
              <a:ln w="9525">
                <a:noFill/>
                <a:miter lim="800000"/>
                <a:headEnd/>
                <a:tailEnd/>
              </a:ln>
            </p:spPr>
          </p:pic>
          <p:sp>
            <p:nvSpPr>
              <p:cNvPr id="79" name="Oval 78"/>
              <p:cNvSpPr/>
              <p:nvPr/>
            </p:nvSpPr>
            <p:spPr>
              <a:xfrm>
                <a:off x="5181600" y="838200"/>
                <a:ext cx="1181100" cy="381000"/>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810000" y="2362200"/>
                <a:ext cx="11811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797398" y="3352800"/>
                <a:ext cx="1393601"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553199" y="1752600"/>
                <a:ext cx="929425"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410200" y="2971800"/>
                <a:ext cx="838200" cy="381000"/>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705599" y="3162300"/>
                <a:ext cx="777025"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6858000" y="4191000"/>
                <a:ext cx="624624"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038600" y="3727361"/>
                <a:ext cx="7620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90500" y="3097519"/>
                <a:ext cx="9525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Oval 91"/>
            <p:cNvSpPr>
              <a:spLocks noChangeAspect="1"/>
            </p:cNvSpPr>
            <p:nvPr/>
          </p:nvSpPr>
          <p:spPr>
            <a:xfrm>
              <a:off x="3779912" y="2544972"/>
              <a:ext cx="155448" cy="1554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a:spLocks noChangeAspect="1"/>
            </p:cNvSpPr>
            <p:nvPr/>
          </p:nvSpPr>
          <p:spPr>
            <a:xfrm>
              <a:off x="1129568" y="3045625"/>
              <a:ext cx="155448" cy="1554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a:spLocks noChangeAspect="1"/>
            </p:cNvSpPr>
            <p:nvPr/>
          </p:nvSpPr>
          <p:spPr>
            <a:xfrm>
              <a:off x="3624464" y="3474462"/>
              <a:ext cx="155448" cy="1554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a:spLocks noChangeAspect="1"/>
            </p:cNvSpPr>
            <p:nvPr/>
          </p:nvSpPr>
          <p:spPr>
            <a:xfrm>
              <a:off x="5439117" y="3792596"/>
              <a:ext cx="155448" cy="1554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a:spLocks noChangeAspect="1"/>
            </p:cNvSpPr>
            <p:nvPr/>
          </p:nvSpPr>
          <p:spPr>
            <a:xfrm>
              <a:off x="5424664" y="3089025"/>
              <a:ext cx="155448" cy="15544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4609907" y="2967901"/>
              <a:ext cx="155448" cy="15544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a:spLocks noChangeAspect="1"/>
            </p:cNvSpPr>
            <p:nvPr/>
          </p:nvSpPr>
          <p:spPr>
            <a:xfrm>
              <a:off x="5640688" y="3813478"/>
              <a:ext cx="155448" cy="15544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a:spLocks noChangeAspect="1"/>
            </p:cNvSpPr>
            <p:nvPr/>
          </p:nvSpPr>
          <p:spPr>
            <a:xfrm>
              <a:off x="3990458" y="2553472"/>
              <a:ext cx="155448" cy="15544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6389521" y="1066581"/>
            <a:ext cx="2754478" cy="5509200"/>
          </a:xfrm>
          <a:prstGeom prst="rect">
            <a:avLst/>
          </a:prstGeom>
          <a:noFill/>
        </p:spPr>
        <p:txBody>
          <a:bodyPr wrap="square" rtlCol="0">
            <a:spAutoFit/>
          </a:bodyPr>
          <a:lstStyle/>
          <a:p>
            <a:r>
              <a:rPr lang="en-US" b="1" dirty="0" smtClean="0"/>
              <a:t>Window 1+2 </a:t>
            </a:r>
            <a:r>
              <a:rPr lang="en-US" dirty="0" smtClean="0"/>
              <a:t>(USD10.1M) </a:t>
            </a:r>
            <a:r>
              <a:rPr lang="en-US" sz="1500" b="1" dirty="0" smtClean="0"/>
              <a:t>Regional</a:t>
            </a:r>
            <a:r>
              <a:rPr lang="en-US" sz="1500" dirty="0" smtClean="0"/>
              <a:t>: PCRAFI-3 ($1.4M)</a:t>
            </a:r>
          </a:p>
          <a:p>
            <a:r>
              <a:rPr lang="en-US" sz="1500" b="1" dirty="0" smtClean="0"/>
              <a:t>Regional</a:t>
            </a:r>
            <a:r>
              <a:rPr lang="en-US" sz="1500" dirty="0" smtClean="0"/>
              <a:t>: Programmatic TA ($2M - pipeline)</a:t>
            </a:r>
          </a:p>
          <a:p>
            <a:r>
              <a:rPr lang="en-US" sz="1500" b="1" dirty="0" smtClean="0"/>
              <a:t>Solomon Is</a:t>
            </a:r>
            <a:r>
              <a:rPr lang="en-US" sz="1500" dirty="0" smtClean="0"/>
              <a:t>: Community Resilience ($1.8M)</a:t>
            </a:r>
          </a:p>
          <a:p>
            <a:r>
              <a:rPr lang="en-US" sz="1500" b="1" dirty="0" smtClean="0"/>
              <a:t>Timor </a:t>
            </a:r>
            <a:r>
              <a:rPr lang="en-US" sz="1500" b="1" dirty="0" err="1" smtClean="0"/>
              <a:t>Leste</a:t>
            </a:r>
            <a:r>
              <a:rPr lang="en-US" sz="1500" dirty="0" smtClean="0"/>
              <a:t>: Building Resilience Dili-</a:t>
            </a:r>
            <a:r>
              <a:rPr lang="en-US" sz="1500" dirty="0" err="1" smtClean="0"/>
              <a:t>Ainaro</a:t>
            </a:r>
            <a:r>
              <a:rPr lang="en-US" sz="1500" dirty="0" smtClean="0"/>
              <a:t> Road Corridor ($1M)</a:t>
            </a:r>
          </a:p>
          <a:p>
            <a:r>
              <a:rPr lang="en-US" sz="1500" b="1" dirty="0" smtClean="0"/>
              <a:t>Tonga:</a:t>
            </a:r>
            <a:r>
              <a:rPr lang="en-US" sz="1500" dirty="0" smtClean="0"/>
              <a:t> Recovery Planning TC Ian ($0.1M)</a:t>
            </a:r>
          </a:p>
          <a:p>
            <a:r>
              <a:rPr lang="en-US" sz="1500" b="1" dirty="0" smtClean="0"/>
              <a:t>Tonga</a:t>
            </a:r>
            <a:r>
              <a:rPr lang="en-US" sz="1500" dirty="0" smtClean="0"/>
              <a:t>: TC Ian Reconstruction and Resilience ($2M)</a:t>
            </a:r>
          </a:p>
          <a:p>
            <a:r>
              <a:rPr lang="en-US" sz="1500" b="1" dirty="0" smtClean="0"/>
              <a:t>Vanuatu</a:t>
            </a:r>
            <a:r>
              <a:rPr lang="en-US" sz="1500" dirty="0" smtClean="0"/>
              <a:t>: Increasing Resilience ($3M)</a:t>
            </a:r>
          </a:p>
          <a:p>
            <a:endParaRPr lang="en-US" sz="1500" dirty="0" smtClean="0"/>
          </a:p>
          <a:p>
            <a:r>
              <a:rPr lang="en-US" b="1" dirty="0"/>
              <a:t>Window </a:t>
            </a:r>
            <a:r>
              <a:rPr lang="en-US" b="1" dirty="0" smtClean="0"/>
              <a:t>3 </a:t>
            </a:r>
            <a:r>
              <a:rPr lang="en-US" dirty="0"/>
              <a:t>(</a:t>
            </a:r>
            <a:r>
              <a:rPr lang="en-US" dirty="0" smtClean="0"/>
              <a:t>USD1.1M)</a:t>
            </a:r>
            <a:r>
              <a:rPr lang="en-US" b="1" dirty="0"/>
              <a:t> </a:t>
            </a:r>
            <a:r>
              <a:rPr lang="en-US" sz="1500" b="1" dirty="0"/>
              <a:t>Regional</a:t>
            </a:r>
            <a:r>
              <a:rPr lang="en-US" sz="1500" dirty="0"/>
              <a:t>: PDNA Training ($0.6)</a:t>
            </a:r>
            <a:r>
              <a:rPr lang="en-US" sz="1600" dirty="0"/>
              <a:t> </a:t>
            </a:r>
          </a:p>
          <a:p>
            <a:r>
              <a:rPr lang="en-US" sz="1500" b="1" dirty="0"/>
              <a:t>Fiji</a:t>
            </a:r>
            <a:r>
              <a:rPr lang="en-US" sz="1500" dirty="0"/>
              <a:t>: PDNA TC Evan ($0.1M)</a:t>
            </a:r>
          </a:p>
          <a:p>
            <a:r>
              <a:rPr lang="en-US" sz="1500" b="1" dirty="0"/>
              <a:t>Samoa</a:t>
            </a:r>
            <a:r>
              <a:rPr lang="en-US" sz="1500" dirty="0"/>
              <a:t>: PDNA TC Evan ($0.15M</a:t>
            </a:r>
            <a:r>
              <a:rPr lang="en-US" sz="1500" dirty="0" smtClean="0"/>
              <a:t>)</a:t>
            </a:r>
            <a:r>
              <a:rPr lang="en-US" sz="1500" b="1" dirty="0"/>
              <a:t> Solomon Is</a:t>
            </a:r>
            <a:r>
              <a:rPr lang="en-US" sz="1500" dirty="0"/>
              <a:t>: PDNA Floods (</a:t>
            </a:r>
            <a:r>
              <a:rPr lang="en-US" sz="1500" dirty="0" smtClean="0"/>
              <a:t>0.15M)</a:t>
            </a:r>
          </a:p>
          <a:p>
            <a:r>
              <a:rPr lang="en-US" sz="1500" b="1" dirty="0" smtClean="0"/>
              <a:t>Tonga</a:t>
            </a:r>
            <a:r>
              <a:rPr lang="en-US" sz="1500" dirty="0"/>
              <a:t>: TA Housing Recovery </a:t>
            </a:r>
            <a:r>
              <a:rPr lang="en-US" sz="1500" dirty="0" smtClean="0"/>
              <a:t>($0.1M)</a:t>
            </a:r>
            <a:endParaRPr lang="en-US" sz="1500" u="sng" dirty="0"/>
          </a:p>
        </p:txBody>
      </p:sp>
      <p:sp>
        <p:nvSpPr>
          <p:cNvPr id="41" name="TextBox 40"/>
          <p:cNvSpPr txBox="1"/>
          <p:nvPr/>
        </p:nvSpPr>
        <p:spPr>
          <a:xfrm>
            <a:off x="1444481" y="4184193"/>
            <a:ext cx="1174296" cy="307777"/>
          </a:xfrm>
          <a:prstGeom prst="rect">
            <a:avLst/>
          </a:prstGeom>
          <a:noFill/>
        </p:spPr>
        <p:txBody>
          <a:bodyPr wrap="none" rtlCol="0">
            <a:spAutoFit/>
          </a:bodyPr>
          <a:lstStyle/>
          <a:p>
            <a:r>
              <a:rPr lang="en-US" sz="1400" b="1" dirty="0" smtClean="0"/>
              <a:t>Regional Hub</a:t>
            </a:r>
            <a:endParaRPr lang="en-US" sz="1400" b="1" dirty="0"/>
          </a:p>
        </p:txBody>
      </p:sp>
      <p:sp>
        <p:nvSpPr>
          <p:cNvPr id="100" name="Oval 99"/>
          <p:cNvSpPr>
            <a:spLocks noChangeAspect="1"/>
          </p:cNvSpPr>
          <p:nvPr/>
        </p:nvSpPr>
        <p:spPr>
          <a:xfrm>
            <a:off x="2328320" y="4476444"/>
            <a:ext cx="155448" cy="1554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4147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Context</a:t>
            </a:r>
            <a:endParaRPr lang="en-US" dirty="0"/>
          </a:p>
        </p:txBody>
      </p:sp>
      <p:sp>
        <p:nvSpPr>
          <p:cNvPr id="4" name="Slide Number Placeholder 3"/>
          <p:cNvSpPr>
            <a:spLocks noGrp="1"/>
          </p:cNvSpPr>
          <p:nvPr>
            <p:ph type="sldNum" sz="quarter" idx="12"/>
          </p:nvPr>
        </p:nvSpPr>
        <p:spPr/>
        <p:txBody>
          <a:bodyPr/>
          <a:lstStyle/>
          <a:p>
            <a:fld id="{C2C0D198-9F30-4FBD-A669-9271087F55D9}" type="slidenum">
              <a:rPr lang="en-US" smtClean="0"/>
              <a:pPr/>
              <a:t>3</a:t>
            </a:fld>
            <a:r>
              <a:rPr lang="en-US" smtClean="0"/>
              <a:t>/12</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014788"/>
            <a:ext cx="5220072" cy="379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60648"/>
            <a:ext cx="1528591" cy="217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2843808" y="1124744"/>
            <a:ext cx="5832389" cy="4176464"/>
            <a:chOff x="2843808" y="1196752"/>
            <a:chExt cx="5832389" cy="4176464"/>
          </a:xfrm>
        </p:grpSpPr>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209" r="3248"/>
            <a:stretch/>
          </p:blipFill>
          <p:spPr bwMode="auto">
            <a:xfrm>
              <a:off x="2843808" y="1439862"/>
              <a:ext cx="5832389" cy="3933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419872" y="1196752"/>
              <a:ext cx="4778103" cy="369332"/>
            </a:xfrm>
            <a:prstGeom prst="rect">
              <a:avLst/>
            </a:prstGeom>
            <a:solidFill>
              <a:srgbClr val="FFC000"/>
            </a:solidFill>
            <a:ln>
              <a:solidFill>
                <a:schemeClr val="tx1"/>
              </a:solidFill>
            </a:ln>
          </p:spPr>
          <p:txBody>
            <a:bodyPr wrap="none" rtlCol="0">
              <a:spAutoFit/>
            </a:bodyPr>
            <a:lstStyle/>
            <a:p>
              <a:r>
                <a:rPr lang="en-US" i="1" dirty="0" smtClean="0"/>
                <a:t>Proliferation of funding → Proliferation of impact</a:t>
              </a:r>
              <a:endParaRPr lang="en-US" i="1" dirty="0"/>
            </a:p>
          </p:txBody>
        </p:sp>
      </p:grpSp>
      <p:sp>
        <p:nvSpPr>
          <p:cNvPr id="12" name="TextBox 11"/>
          <p:cNvSpPr txBox="1"/>
          <p:nvPr/>
        </p:nvSpPr>
        <p:spPr>
          <a:xfrm>
            <a:off x="5364088" y="5264040"/>
            <a:ext cx="3672408" cy="1477328"/>
          </a:xfrm>
          <a:prstGeom prst="rect">
            <a:avLst/>
          </a:prstGeom>
          <a:solidFill>
            <a:srgbClr val="FFC000"/>
          </a:solidFill>
          <a:ln>
            <a:solidFill>
              <a:schemeClr val="tx1"/>
            </a:solidFill>
          </a:ln>
        </p:spPr>
        <p:txBody>
          <a:bodyPr wrap="square" rtlCol="0">
            <a:spAutoFit/>
          </a:bodyPr>
          <a:lstStyle/>
          <a:p>
            <a:r>
              <a:rPr lang="en-US" i="1" dirty="0" smtClean="0"/>
              <a:t>Can Pacific  island countries afford shocks from climate and disaster risks? Impacts  from disasters are amongst the highest globally (scaled by GDP)</a:t>
            </a:r>
            <a:endParaRPr lang="en-US" i="1" dirty="0"/>
          </a:p>
        </p:txBody>
      </p:sp>
      <p:sp>
        <p:nvSpPr>
          <p:cNvPr id="3" name="TextBox 2"/>
          <p:cNvSpPr txBox="1"/>
          <p:nvPr/>
        </p:nvSpPr>
        <p:spPr>
          <a:xfrm rot="16200000">
            <a:off x="-838456" y="4139225"/>
            <a:ext cx="2031578" cy="292388"/>
          </a:xfrm>
          <a:prstGeom prst="rect">
            <a:avLst/>
          </a:prstGeom>
          <a:noFill/>
        </p:spPr>
        <p:txBody>
          <a:bodyPr wrap="square" rtlCol="0">
            <a:spAutoFit/>
          </a:bodyPr>
          <a:lstStyle/>
          <a:p>
            <a:r>
              <a:rPr lang="en-US" sz="1300" b="1" dirty="0" smtClean="0"/>
              <a:t>Average Annual Loss</a:t>
            </a:r>
            <a:endParaRPr lang="en-US" sz="1300" b="1" dirty="0"/>
          </a:p>
        </p:txBody>
      </p:sp>
    </p:spTree>
    <p:extLst>
      <p:ext uri="{BB962C8B-B14F-4D97-AF65-F5344CB8AC3E}">
        <p14:creationId xmlns:p14="http://schemas.microsoft.com/office/powerpoint/2010/main" val="352919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0" y="1772816"/>
            <a:ext cx="838200" cy="350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smtClean="0"/>
              <a:t>Total Risk</a:t>
            </a:r>
            <a:endParaRPr lang="en-US" sz="3200" dirty="0"/>
          </a:p>
        </p:txBody>
      </p:sp>
      <p:sp>
        <p:nvSpPr>
          <p:cNvPr id="8" name="Rectangle 7"/>
          <p:cNvSpPr/>
          <p:nvPr/>
        </p:nvSpPr>
        <p:spPr>
          <a:xfrm>
            <a:off x="4114800" y="1772816"/>
            <a:ext cx="838200" cy="3505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14800" y="4279655"/>
            <a:ext cx="838200" cy="1001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3200" dirty="0"/>
          </a:p>
        </p:txBody>
      </p:sp>
      <p:sp>
        <p:nvSpPr>
          <p:cNvPr id="10" name="Down Arrow 9"/>
          <p:cNvSpPr/>
          <p:nvPr/>
        </p:nvSpPr>
        <p:spPr>
          <a:xfrm>
            <a:off x="4175760" y="2645850"/>
            <a:ext cx="762000" cy="762000"/>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4175760" y="3452341"/>
            <a:ext cx="762000" cy="827314"/>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181600" y="4457232"/>
            <a:ext cx="1752600" cy="646331"/>
          </a:xfrm>
          <a:prstGeom prst="rect">
            <a:avLst/>
          </a:prstGeom>
          <a:noFill/>
        </p:spPr>
        <p:txBody>
          <a:bodyPr wrap="square" rtlCol="0">
            <a:spAutoFit/>
          </a:bodyPr>
          <a:lstStyle/>
          <a:p>
            <a:r>
              <a:rPr lang="en-US" dirty="0" smtClean="0"/>
              <a:t>Maximum bearable loss</a:t>
            </a:r>
            <a:endParaRPr lang="en-US" dirty="0"/>
          </a:p>
        </p:txBody>
      </p:sp>
      <p:sp>
        <p:nvSpPr>
          <p:cNvPr id="13" name="TextBox 12"/>
          <p:cNvSpPr txBox="1"/>
          <p:nvPr/>
        </p:nvSpPr>
        <p:spPr>
          <a:xfrm>
            <a:off x="5196840" y="3633324"/>
            <a:ext cx="3048000" cy="646331"/>
          </a:xfrm>
          <a:prstGeom prst="rect">
            <a:avLst/>
          </a:prstGeom>
          <a:noFill/>
        </p:spPr>
        <p:txBody>
          <a:bodyPr wrap="square" rtlCol="0">
            <a:spAutoFit/>
          </a:bodyPr>
          <a:lstStyle/>
          <a:p>
            <a:r>
              <a:rPr lang="en-US" dirty="0" smtClean="0"/>
              <a:t>Cost-efficient financial protection for residual risk</a:t>
            </a:r>
            <a:endParaRPr lang="en-US" dirty="0"/>
          </a:p>
        </p:txBody>
      </p:sp>
      <p:sp>
        <p:nvSpPr>
          <p:cNvPr id="14" name="TextBox 13"/>
          <p:cNvSpPr txBox="1"/>
          <p:nvPr/>
        </p:nvSpPr>
        <p:spPr>
          <a:xfrm>
            <a:off x="5203370" y="2703684"/>
            <a:ext cx="2645230" cy="646331"/>
          </a:xfrm>
          <a:prstGeom prst="rect">
            <a:avLst/>
          </a:prstGeom>
          <a:noFill/>
        </p:spPr>
        <p:txBody>
          <a:bodyPr wrap="square" rtlCol="0">
            <a:spAutoFit/>
          </a:bodyPr>
          <a:lstStyle/>
          <a:p>
            <a:r>
              <a:rPr lang="en-US" dirty="0" smtClean="0"/>
              <a:t>Cost-efficient risk reduction and prevention</a:t>
            </a:r>
            <a:endParaRPr lang="en-US" dirty="0"/>
          </a:p>
        </p:txBody>
      </p:sp>
      <p:sp>
        <p:nvSpPr>
          <p:cNvPr id="15" name="Down Arrow 14"/>
          <p:cNvSpPr/>
          <p:nvPr/>
        </p:nvSpPr>
        <p:spPr>
          <a:xfrm>
            <a:off x="4191000" y="1845891"/>
            <a:ext cx="762000" cy="762000"/>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16" name="TextBox 15"/>
          <p:cNvSpPr txBox="1"/>
          <p:nvPr/>
        </p:nvSpPr>
        <p:spPr>
          <a:xfrm>
            <a:off x="5218610" y="1903725"/>
            <a:ext cx="2645230" cy="646331"/>
          </a:xfrm>
          <a:prstGeom prst="rect">
            <a:avLst/>
          </a:prstGeom>
          <a:noFill/>
        </p:spPr>
        <p:txBody>
          <a:bodyPr wrap="square" rtlCol="0">
            <a:spAutoFit/>
          </a:bodyPr>
          <a:lstStyle/>
          <a:p>
            <a:r>
              <a:rPr lang="en-US" dirty="0" smtClean="0"/>
              <a:t>Risk informed Economic Growth</a:t>
            </a:r>
            <a:endParaRPr lang="en-US" dirty="0"/>
          </a:p>
        </p:txBody>
      </p:sp>
      <p:sp>
        <p:nvSpPr>
          <p:cNvPr id="2" name="Title 1"/>
          <p:cNvSpPr>
            <a:spLocks noGrp="1"/>
          </p:cNvSpPr>
          <p:nvPr>
            <p:ph type="title"/>
          </p:nvPr>
        </p:nvSpPr>
        <p:spPr>
          <a:xfrm>
            <a:off x="457200" y="255786"/>
            <a:ext cx="8229600" cy="796950"/>
          </a:xfrm>
        </p:spPr>
        <p:txBody>
          <a:bodyPr>
            <a:normAutofit fontScale="90000"/>
          </a:bodyPr>
          <a:lstStyle/>
          <a:p>
            <a:r>
              <a:rPr lang="en-US" dirty="0" smtClean="0"/>
              <a:t>Strategic Context (2)</a:t>
            </a:r>
            <a:br>
              <a:rPr lang="en-US" dirty="0" smtClean="0"/>
            </a:br>
            <a:r>
              <a:rPr lang="en-US" sz="2700" dirty="0" smtClean="0"/>
              <a:t>What would it take to half the risk by 2030-2050?</a:t>
            </a:r>
            <a:endParaRPr lang="en-US" sz="2700" dirty="0"/>
          </a:p>
        </p:txBody>
      </p:sp>
    </p:spTree>
    <p:extLst>
      <p:ext uri="{BB962C8B-B14F-4D97-AF65-F5344CB8AC3E}">
        <p14:creationId xmlns:p14="http://schemas.microsoft.com/office/powerpoint/2010/main" val="148396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Drivers for Results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77798222"/>
              </p:ext>
            </p:extLst>
          </p:nvPr>
        </p:nvGraphicFramePr>
        <p:xfrm>
          <a:off x="-972616" y="1124744"/>
          <a:ext cx="6192688" cy="4608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C2C0D198-9F30-4FBD-A669-9271087F55D9}" type="slidenum">
              <a:rPr lang="en-US" smtClean="0"/>
              <a:pPr/>
              <a:t>5</a:t>
            </a:fld>
            <a:r>
              <a:rPr lang="en-US" smtClean="0"/>
              <a:t>/12</a:t>
            </a:r>
            <a:endParaRPr lang="en-US" dirty="0"/>
          </a:p>
        </p:txBody>
      </p:sp>
      <p:sp>
        <p:nvSpPr>
          <p:cNvPr id="6" name="TextBox 5"/>
          <p:cNvSpPr txBox="1"/>
          <p:nvPr/>
        </p:nvSpPr>
        <p:spPr>
          <a:xfrm>
            <a:off x="179512" y="1194079"/>
            <a:ext cx="800604" cy="369332"/>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How?</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nvGrpSpPr>
          <p:cNvPr id="3" name="Group 2"/>
          <p:cNvGrpSpPr/>
          <p:nvPr/>
        </p:nvGrpSpPr>
        <p:grpSpPr>
          <a:xfrm>
            <a:off x="4283968" y="1124744"/>
            <a:ext cx="5472608" cy="4968552"/>
            <a:chOff x="4283968" y="1124744"/>
            <a:chExt cx="5472608" cy="4968552"/>
          </a:xfrm>
        </p:grpSpPr>
        <p:graphicFrame>
          <p:nvGraphicFramePr>
            <p:cNvPr id="7" name="Content Placeholder 4"/>
            <p:cNvGraphicFramePr>
              <a:graphicFrameLocks/>
            </p:cNvGraphicFramePr>
            <p:nvPr>
              <p:extLst>
                <p:ext uri="{D42A27DB-BD31-4B8C-83A1-F6EECF244321}">
                  <p14:modId xmlns:p14="http://schemas.microsoft.com/office/powerpoint/2010/main" val="1738285914"/>
                </p:ext>
              </p:extLst>
            </p:nvPr>
          </p:nvGraphicFramePr>
          <p:xfrm>
            <a:off x="4283968" y="1368896"/>
            <a:ext cx="5472608" cy="472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4840938" y="1124744"/>
              <a:ext cx="883190" cy="369332"/>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what?</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spTree>
    <p:extLst>
      <p:ext uri="{BB962C8B-B14F-4D97-AF65-F5344CB8AC3E}">
        <p14:creationId xmlns:p14="http://schemas.microsoft.com/office/powerpoint/2010/main" val="340714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0"/>
          </a:schemeClr>
        </a:solidFill>
        <a:effectLst/>
      </p:bgPr>
    </p:bg>
    <p:spTree>
      <p:nvGrpSpPr>
        <p:cNvPr id="1" name=""/>
        <p:cNvGrpSpPr/>
        <p:nvPr/>
      </p:nvGrpSpPr>
      <p:grpSpPr>
        <a:xfrm>
          <a:off x="0" y="0"/>
          <a:ext cx="0" cy="0"/>
          <a:chOff x="0" y="0"/>
          <a:chExt cx="0" cy="0"/>
        </a:xfrm>
      </p:grpSpPr>
      <p:sp>
        <p:nvSpPr>
          <p:cNvPr id="49" name="Rectangle 48"/>
          <p:cNvSpPr/>
          <p:nvPr/>
        </p:nvSpPr>
        <p:spPr>
          <a:xfrm>
            <a:off x="-19691" y="1"/>
            <a:ext cx="9183413" cy="6237972"/>
          </a:xfrm>
          <a:prstGeom prst="rect">
            <a:avLst/>
          </a:prstGeom>
          <a:solidFill>
            <a:srgbClr val="FDEB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44" name="Picture 43" descr="WB_Logo.jpeg"/>
          <p:cNvPicPr>
            <a:picLocks noChangeAspect="1"/>
          </p:cNvPicPr>
          <p:nvPr/>
        </p:nvPicPr>
        <p:blipFill>
          <a:blip r:embed="rId3" cstate="print"/>
          <a:stretch>
            <a:fillRect/>
          </a:stretch>
        </p:blipFill>
        <p:spPr>
          <a:xfrm>
            <a:off x="899592" y="6266137"/>
            <a:ext cx="565119" cy="484388"/>
          </a:xfrm>
          <a:prstGeom prst="rect">
            <a:avLst/>
          </a:prstGeom>
        </p:spPr>
      </p:pic>
      <p:pic>
        <p:nvPicPr>
          <p:cNvPr id="45" name="Picture 44" descr="ADB_logo.jpg"/>
          <p:cNvPicPr>
            <a:picLocks noChangeAspect="1"/>
          </p:cNvPicPr>
          <p:nvPr/>
        </p:nvPicPr>
        <p:blipFill>
          <a:blip r:embed="rId4" cstate="print"/>
          <a:stretch>
            <a:fillRect/>
          </a:stretch>
        </p:blipFill>
        <p:spPr>
          <a:xfrm>
            <a:off x="1475656" y="6248257"/>
            <a:ext cx="674683" cy="565119"/>
          </a:xfrm>
          <a:prstGeom prst="rect">
            <a:avLst/>
          </a:prstGeom>
        </p:spPr>
      </p:pic>
      <p:pic>
        <p:nvPicPr>
          <p:cNvPr id="46" name="Picture 4" descr="G:\SPC.jpg"/>
          <p:cNvPicPr>
            <a:picLocks noChangeAspect="1" noChangeArrowheads="1"/>
          </p:cNvPicPr>
          <p:nvPr/>
        </p:nvPicPr>
        <p:blipFill>
          <a:blip r:embed="rId5" cstate="print"/>
          <a:srcRect/>
          <a:stretch>
            <a:fillRect/>
          </a:stretch>
        </p:blipFill>
        <p:spPr bwMode="auto">
          <a:xfrm>
            <a:off x="323528" y="6258204"/>
            <a:ext cx="507454" cy="472214"/>
          </a:xfrm>
          <a:prstGeom prst="rect">
            <a:avLst/>
          </a:prstGeom>
          <a:noFill/>
          <a:ln w="9525">
            <a:noFill/>
            <a:miter lim="800000"/>
            <a:headEnd/>
            <a:tailEnd/>
          </a:ln>
        </p:spPr>
      </p:pic>
      <p:pic>
        <p:nvPicPr>
          <p:cNvPr id="47" name="Picture 2"/>
          <p:cNvPicPr>
            <a:picLocks noChangeAspect="1" noChangeArrowheads="1"/>
          </p:cNvPicPr>
          <p:nvPr/>
        </p:nvPicPr>
        <p:blipFill>
          <a:blip r:embed="rId6" cstate="print"/>
          <a:srcRect/>
          <a:stretch>
            <a:fillRect/>
          </a:stretch>
        </p:blipFill>
        <p:spPr bwMode="auto">
          <a:xfrm>
            <a:off x="2264126" y="6309320"/>
            <a:ext cx="579682" cy="352756"/>
          </a:xfrm>
          <a:prstGeom prst="rect">
            <a:avLst/>
          </a:prstGeom>
          <a:noFill/>
          <a:ln w="9525">
            <a:noFill/>
            <a:miter lim="800000"/>
            <a:headEnd/>
            <a:tailEnd/>
          </a:ln>
        </p:spPr>
      </p:pic>
      <p:pic>
        <p:nvPicPr>
          <p:cNvPr id="4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6709" y="6248257"/>
            <a:ext cx="3020609" cy="50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422404" y="545065"/>
            <a:ext cx="8542084" cy="5548231"/>
            <a:chOff x="152400" y="260648"/>
            <a:chExt cx="9067800" cy="5691336"/>
          </a:xfrm>
        </p:grpSpPr>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3069" y="4173966"/>
              <a:ext cx="2142030" cy="13432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52400" y="324119"/>
              <a:ext cx="2756103" cy="1922583"/>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814426" y="2296297"/>
              <a:ext cx="1432047" cy="400110"/>
            </a:xfrm>
            <a:prstGeom prst="rect">
              <a:avLst/>
            </a:prstGeom>
            <a:noFill/>
          </p:spPr>
          <p:txBody>
            <a:bodyPr wrap="square" rtlCol="0">
              <a:spAutoFit/>
            </a:bodyPr>
            <a:lstStyle/>
            <a:p>
              <a:pPr algn="ctr"/>
              <a:r>
                <a:rPr lang="en-US" sz="2000" b="1" dirty="0" smtClean="0"/>
                <a:t>Hazard </a:t>
              </a:r>
              <a:endParaRPr lang="en-US" sz="2000" b="1" dirty="0"/>
            </a:p>
          </p:txBody>
        </p:sp>
        <p:sp>
          <p:nvSpPr>
            <p:cNvPr id="5" name="TextBox 4"/>
            <p:cNvSpPr txBox="1"/>
            <p:nvPr/>
          </p:nvSpPr>
          <p:spPr>
            <a:xfrm>
              <a:off x="7097901" y="2246703"/>
              <a:ext cx="1400200" cy="400110"/>
            </a:xfrm>
            <a:prstGeom prst="rect">
              <a:avLst/>
            </a:prstGeom>
            <a:noFill/>
          </p:spPr>
          <p:txBody>
            <a:bodyPr wrap="square" rtlCol="0">
              <a:spAutoFit/>
            </a:bodyPr>
            <a:lstStyle/>
            <a:p>
              <a:pPr algn="ctr"/>
              <a:r>
                <a:rPr lang="en-US" sz="2000" b="1" dirty="0" smtClean="0"/>
                <a:t>Risk</a:t>
              </a:r>
              <a:endParaRPr lang="en-US" sz="2000" b="1" dirty="0"/>
            </a:p>
          </p:txBody>
        </p:sp>
        <p:pic>
          <p:nvPicPr>
            <p:cNvPr id="6" name="Content Placeholder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124200" y="324120"/>
              <a:ext cx="2732322" cy="192258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124199" y="2312681"/>
              <a:ext cx="2936001" cy="410430"/>
            </a:xfrm>
            <a:prstGeom prst="rect">
              <a:avLst/>
            </a:prstGeom>
            <a:noFill/>
          </p:spPr>
          <p:txBody>
            <a:bodyPr wrap="square" rtlCol="0">
              <a:spAutoFit/>
            </a:bodyPr>
            <a:lstStyle/>
            <a:p>
              <a:r>
                <a:rPr lang="en-US" sz="2000" b="1" dirty="0" smtClean="0"/>
                <a:t>Exposure/Vulnerability </a:t>
              </a:r>
              <a:endParaRPr lang="en-US" sz="2000" b="1" dirty="0"/>
            </a:p>
          </p:txBody>
        </p:sp>
        <p:pic>
          <p:nvPicPr>
            <p:cNvPr id="8" name="Content Placeholder 4"/>
            <p:cNvPicPr>
              <a:picLocks/>
            </p:cNvPicPr>
            <p:nvPr/>
          </p:nvPicPr>
          <p:blipFill>
            <a:blip r:embed="rId11" cstate="email">
              <a:extLst>
                <a:ext uri="{28A0092B-C50C-407E-A947-70E740481C1C}">
                  <a14:useLocalDpi xmlns:a14="http://schemas.microsoft.com/office/drawing/2010/main"/>
                </a:ext>
              </a:extLst>
            </a:blip>
            <a:stretch>
              <a:fillRect/>
            </a:stretch>
          </p:blipFill>
          <p:spPr>
            <a:xfrm>
              <a:off x="6060201" y="260648"/>
              <a:ext cx="2931399" cy="2035029"/>
            </a:xfrm>
            <a:prstGeom prst="rect">
              <a:avLst/>
            </a:prstGeom>
            <a:ln>
              <a:noFill/>
            </a:ln>
            <a:effectLst>
              <a:outerShdw blurRad="292100" dist="139700" dir="2700000" algn="tl" rotWithShape="0">
                <a:srgbClr val="333333">
                  <a:alpha val="65000"/>
                </a:srgbClr>
              </a:outerShdw>
            </a:effectLst>
          </p:spPr>
        </p:pic>
        <p:sp>
          <p:nvSpPr>
            <p:cNvPr id="41" name="Freeform 40"/>
            <p:cNvSpPr/>
            <p:nvPr/>
          </p:nvSpPr>
          <p:spPr>
            <a:xfrm>
              <a:off x="2382389" y="2769881"/>
              <a:ext cx="4379223" cy="881889"/>
            </a:xfrm>
            <a:custGeom>
              <a:avLst/>
              <a:gdLst>
                <a:gd name="connsiteX0" fmla="*/ 0 w 4379223"/>
                <a:gd name="connsiteY0" fmla="*/ 0 h 881889"/>
                <a:gd name="connsiteX1" fmla="*/ 4379223 w 4379223"/>
                <a:gd name="connsiteY1" fmla="*/ 0 h 881889"/>
                <a:gd name="connsiteX2" fmla="*/ 4379223 w 4379223"/>
                <a:gd name="connsiteY2" fmla="*/ 881889 h 881889"/>
                <a:gd name="connsiteX3" fmla="*/ 0 w 4379223"/>
                <a:gd name="connsiteY3" fmla="*/ 881889 h 881889"/>
                <a:gd name="connsiteX4" fmla="*/ 0 w 4379223"/>
                <a:gd name="connsiteY4" fmla="*/ 0 h 88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9223" h="881889">
                  <a:moveTo>
                    <a:pt x="0" y="0"/>
                  </a:moveTo>
                  <a:lnTo>
                    <a:pt x="4379223" y="0"/>
                  </a:lnTo>
                  <a:lnTo>
                    <a:pt x="4379223" y="881889"/>
                  </a:lnTo>
                  <a:lnTo>
                    <a:pt x="0" y="881889"/>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Pacific Risk Information System</a:t>
              </a:r>
            </a:p>
            <a:p>
              <a:pPr lvl="0" algn="ctr" defTabSz="1066800">
                <a:lnSpc>
                  <a:spcPct val="90000"/>
                </a:lnSpc>
                <a:spcBef>
                  <a:spcPct val="0"/>
                </a:spcBef>
                <a:spcAft>
                  <a:spcPct val="35000"/>
                </a:spcAft>
              </a:pPr>
              <a:r>
                <a:rPr lang="en-US" sz="2000" kern="1200" dirty="0" smtClean="0"/>
                <a:t> </a:t>
              </a:r>
              <a:r>
                <a:rPr lang="en-US" sz="2000" b="1" u="sng" kern="1200" dirty="0" smtClean="0">
                  <a:solidFill>
                    <a:srgbClr val="00B0F0"/>
                  </a:solidFill>
                  <a:latin typeface="+mn-lt"/>
                </a:rPr>
                <a:t>http://pacris.sopac.org  </a:t>
              </a:r>
              <a:endParaRPr lang="en-US" sz="2000" kern="1200" dirty="0">
                <a:solidFill>
                  <a:srgbClr val="00B0F0"/>
                </a:solidFill>
              </a:endParaRPr>
            </a:p>
          </p:txBody>
        </p:sp>
        <p:cxnSp>
          <p:nvCxnSpPr>
            <p:cNvPr id="14" name="Elbow Connector 13"/>
            <p:cNvCxnSpPr>
              <a:stCxn id="5" idx="2"/>
            </p:cNvCxnSpPr>
            <p:nvPr/>
          </p:nvCxnSpPr>
          <p:spPr>
            <a:xfrm rot="5400000">
              <a:off x="7137866" y="2414548"/>
              <a:ext cx="427871" cy="89240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4" idx="2"/>
            </p:cNvCxnSpPr>
            <p:nvPr/>
          </p:nvCxnSpPr>
          <p:spPr>
            <a:xfrm rot="16200000" flipH="1">
              <a:off x="1740652" y="2486205"/>
              <a:ext cx="378276" cy="79868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6375803" y="4217681"/>
              <a:ext cx="2539597" cy="1528977"/>
              <a:chOff x="6241545" y="5264295"/>
              <a:chExt cx="3812560" cy="2765979"/>
            </a:xfrm>
          </p:grpSpPr>
          <p:pic>
            <p:nvPicPr>
              <p:cNvPr id="1029" name="Picture 5"/>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l="20781" t="22070" r="28808" b="52048"/>
              <a:stretch/>
            </p:blipFill>
            <p:spPr bwMode="auto">
              <a:xfrm>
                <a:off x="6241545" y="5264295"/>
                <a:ext cx="3812560" cy="27659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l="20781" t="79688" r="58777" b="4355"/>
              <a:stretch/>
            </p:blipFill>
            <p:spPr bwMode="auto">
              <a:xfrm>
                <a:off x="8785286" y="6805403"/>
                <a:ext cx="1110427" cy="12248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4" name="TextBox 33"/>
            <p:cNvSpPr txBox="1"/>
            <p:nvPr/>
          </p:nvSpPr>
          <p:spPr>
            <a:xfrm>
              <a:off x="196950" y="3817571"/>
              <a:ext cx="2867500" cy="410430"/>
            </a:xfrm>
            <a:prstGeom prst="rect">
              <a:avLst/>
            </a:prstGeom>
            <a:noFill/>
          </p:spPr>
          <p:txBody>
            <a:bodyPr wrap="square" rtlCol="0">
              <a:spAutoFit/>
            </a:bodyPr>
            <a:lstStyle/>
            <a:p>
              <a:r>
                <a:rPr lang="en-US" sz="2000" b="1" dirty="0" smtClean="0"/>
                <a:t>Disaster Risk Financing </a:t>
              </a:r>
              <a:endParaRPr lang="en-US" sz="2000" b="1" dirty="0"/>
            </a:p>
          </p:txBody>
        </p:sp>
        <p:sp>
          <p:nvSpPr>
            <p:cNvPr id="35" name="TextBox 34"/>
            <p:cNvSpPr txBox="1"/>
            <p:nvPr/>
          </p:nvSpPr>
          <p:spPr>
            <a:xfrm>
              <a:off x="3068901" y="3809890"/>
              <a:ext cx="3170151" cy="410430"/>
            </a:xfrm>
            <a:prstGeom prst="rect">
              <a:avLst/>
            </a:prstGeom>
            <a:noFill/>
          </p:spPr>
          <p:txBody>
            <a:bodyPr wrap="square" rtlCol="0">
              <a:spAutoFit/>
            </a:bodyPr>
            <a:lstStyle/>
            <a:p>
              <a:r>
                <a:rPr lang="en-US" sz="2000" b="1" dirty="0" smtClean="0"/>
                <a:t>Rapid Damage Estimation</a:t>
              </a:r>
              <a:endParaRPr lang="en-US" sz="2000" b="1" dirty="0"/>
            </a:p>
          </p:txBody>
        </p:sp>
        <p:sp>
          <p:nvSpPr>
            <p:cNvPr id="36" name="TextBox 35"/>
            <p:cNvSpPr txBox="1"/>
            <p:nvPr/>
          </p:nvSpPr>
          <p:spPr>
            <a:xfrm>
              <a:off x="6375803" y="3836681"/>
              <a:ext cx="2844397" cy="400110"/>
            </a:xfrm>
            <a:prstGeom prst="rect">
              <a:avLst/>
            </a:prstGeom>
            <a:noFill/>
          </p:spPr>
          <p:txBody>
            <a:bodyPr wrap="square" rtlCol="0">
              <a:spAutoFit/>
            </a:bodyPr>
            <a:lstStyle/>
            <a:p>
              <a:r>
                <a:rPr lang="en-US" sz="2000" b="1" dirty="0" smtClean="0"/>
                <a:t>Urban/Sector Planning</a:t>
              </a:r>
              <a:endParaRPr lang="en-US" sz="2000" b="1" dirty="0"/>
            </a:p>
          </p:txBody>
        </p:sp>
        <p:cxnSp>
          <p:nvCxnSpPr>
            <p:cNvPr id="31" name="Elbow Connector 30"/>
            <p:cNvCxnSpPr>
              <a:endCxn id="34" idx="0"/>
            </p:cNvCxnSpPr>
            <p:nvPr/>
          </p:nvCxnSpPr>
          <p:spPr>
            <a:xfrm rot="10800000" flipV="1">
              <a:off x="1630701" y="3379481"/>
              <a:ext cx="615777" cy="43808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endCxn id="36" idx="0"/>
            </p:cNvCxnSpPr>
            <p:nvPr/>
          </p:nvCxnSpPr>
          <p:spPr>
            <a:xfrm>
              <a:off x="6905600" y="3379481"/>
              <a:ext cx="892402" cy="4572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64450" y="4167519"/>
              <a:ext cx="1352377" cy="17844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179198" y="4528007"/>
              <a:ext cx="456698" cy="121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8756" y="4167519"/>
              <a:ext cx="2619747" cy="17844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03648" y="4236791"/>
              <a:ext cx="1474519" cy="164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0" descr="PCRAFI logo Final_Page_1.tif"/>
            <p:cNvPicPr/>
            <p:nvPr/>
          </p:nvPicPr>
          <p:blipFill>
            <a:blip r:embed="rId18" cstate="screen">
              <a:extLst>
                <a:ext uri="{28A0092B-C50C-407E-A947-70E740481C1C}">
                  <a14:useLocalDpi xmlns:a14="http://schemas.microsoft.com/office/drawing/2010/main"/>
                </a:ext>
              </a:extLst>
            </a:blip>
            <a:stretch>
              <a:fillRect/>
            </a:stretch>
          </p:blipFill>
          <p:spPr>
            <a:xfrm>
              <a:off x="2382388" y="2785190"/>
              <a:ext cx="4379223" cy="8665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33" name="TextBox 32"/>
          <p:cNvSpPr txBox="1"/>
          <p:nvPr/>
        </p:nvSpPr>
        <p:spPr>
          <a:xfrm>
            <a:off x="132337" y="158850"/>
            <a:ext cx="3392082" cy="369332"/>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Where? – Understanding Risk</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4152168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Pacific Resilience Portfolio (USD170M)</a:t>
            </a:r>
            <a:endParaRPr lang="en-US" dirty="0"/>
          </a:p>
        </p:txBody>
      </p:sp>
      <p:sp>
        <p:nvSpPr>
          <p:cNvPr id="4" name="Slide Number Placeholder 3"/>
          <p:cNvSpPr>
            <a:spLocks noGrp="1"/>
          </p:cNvSpPr>
          <p:nvPr>
            <p:ph type="sldNum" sz="quarter" idx="12"/>
          </p:nvPr>
        </p:nvSpPr>
        <p:spPr/>
        <p:txBody>
          <a:bodyPr/>
          <a:lstStyle/>
          <a:p>
            <a:fld id="{C2C0D198-9F30-4FBD-A669-9271087F55D9}" type="slidenum">
              <a:rPr lang="en-US" smtClean="0"/>
              <a:pPr/>
              <a:t>7</a:t>
            </a:fld>
            <a:r>
              <a:rPr lang="en-US" smtClean="0"/>
              <a:t>/12</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551804364"/>
              </p:ext>
            </p:extLst>
          </p:nvPr>
        </p:nvGraphicFramePr>
        <p:xfrm>
          <a:off x="2843808" y="980728"/>
          <a:ext cx="4572000" cy="29670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ext uri="{D42A27DB-BD31-4B8C-83A1-F6EECF244321}">
                <p14:modId xmlns:p14="http://schemas.microsoft.com/office/powerpoint/2010/main" val="2745916896"/>
              </p:ext>
            </p:extLst>
          </p:nvPr>
        </p:nvGraphicFramePr>
        <p:xfrm>
          <a:off x="2483768" y="1124744"/>
          <a:ext cx="4752528" cy="2880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1322288588"/>
              </p:ext>
            </p:extLst>
          </p:nvPr>
        </p:nvGraphicFramePr>
        <p:xfrm>
          <a:off x="4355976" y="3573016"/>
          <a:ext cx="4644008" cy="2952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ext uri="{D42A27DB-BD31-4B8C-83A1-F6EECF244321}">
                <p14:modId xmlns:p14="http://schemas.microsoft.com/office/powerpoint/2010/main" val="3997464675"/>
              </p:ext>
            </p:extLst>
          </p:nvPr>
        </p:nvGraphicFramePr>
        <p:xfrm>
          <a:off x="-8880" y="3212976"/>
          <a:ext cx="4918822"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08175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27384"/>
            <a:ext cx="10475172" cy="6957391"/>
          </a:xfrm>
          <a:prstGeom prst="rect">
            <a:avLst/>
          </a:prstGeom>
        </p:spPr>
      </p:pic>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5562" y="2204864"/>
            <a:ext cx="2278926" cy="288032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3085" y="1860611"/>
            <a:ext cx="2052477" cy="2655912"/>
          </a:xfrm>
          <a:prstGeom prst="rect">
            <a:avLst/>
          </a:prstGeom>
          <a:ln>
            <a:solidFill>
              <a:schemeClr val="tx1"/>
            </a:solid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684584" y="3785220"/>
            <a:ext cx="5904656" cy="3532212"/>
          </a:xfrm>
          <a:solidFill>
            <a:srgbClr val="FFFFFF">
              <a:alpha val="30196"/>
            </a:srgbClr>
          </a:solidFill>
        </p:spPr>
        <p:txBody>
          <a:bodyPr>
            <a:normAutofit/>
          </a:bodyPr>
          <a:lstStyle/>
          <a:p>
            <a:pPr lvl="1">
              <a:spcBef>
                <a:spcPts val="0"/>
              </a:spcBef>
              <a:buFont typeface="Arial" panose="020B0604020202020204" pitchFamily="34" charset="0"/>
              <a:buChar char="•"/>
            </a:pPr>
            <a:r>
              <a:rPr lang="en-US" sz="2400" b="1" dirty="0" smtClean="0">
                <a:solidFill>
                  <a:schemeClr val="tx2">
                    <a:lumMod val="75000"/>
                  </a:schemeClr>
                </a:solidFill>
                <a:effectLst>
                  <a:outerShdw blurRad="38100" dist="38100" dir="2700000" algn="tl">
                    <a:srgbClr val="000000">
                      <a:alpha val="43137"/>
                    </a:srgbClr>
                  </a:outerShdw>
                </a:effectLst>
              </a:rPr>
              <a:t>Tonga: </a:t>
            </a:r>
            <a:r>
              <a:rPr lang="en-US" sz="2400" dirty="0" smtClean="0">
                <a:solidFill>
                  <a:schemeClr val="tx2">
                    <a:lumMod val="75000"/>
                  </a:schemeClr>
                </a:solidFill>
                <a:effectLst>
                  <a:outerShdw blurRad="38100" dist="38100" dir="2700000" algn="tl">
                    <a:srgbClr val="000000">
                      <a:alpha val="43137"/>
                    </a:srgbClr>
                  </a:outerShdw>
                </a:effectLst>
              </a:rPr>
              <a:t>Following TC Ian Tonga  received a PCRAFI payout of US$1.27M and developed the first housing recovery and reconstruction policy providing the basis for a US$14M reconstruction and climate resilience project. The reconstruction takes inundation hazard and cyclone-proof designs into account.</a:t>
            </a:r>
          </a:p>
          <a:p>
            <a:pPr marL="857250" lvl="2" indent="-457200"/>
            <a:endParaRPr lang="en-US" dirty="0" smtClean="0">
              <a:solidFill>
                <a:schemeClr val="tx2">
                  <a:lumMod val="75000"/>
                </a:schemeClr>
              </a:solidFill>
              <a:effectLst>
                <a:outerShdw blurRad="38100" dist="38100" dir="2700000" algn="tl">
                  <a:srgbClr val="000000">
                    <a:alpha val="43137"/>
                  </a:srgbClr>
                </a:outerShdw>
              </a:effectLst>
            </a:endParaRPr>
          </a:p>
          <a:p>
            <a:pPr lvl="1">
              <a:spcBef>
                <a:spcPts val="0"/>
              </a:spcBef>
              <a:buFont typeface="Arial" panose="020B0604020202020204" pitchFamily="34" charset="0"/>
              <a:buChar char="•"/>
            </a:pPr>
            <a:endParaRPr lang="en-US" sz="3200" dirty="0" smtClean="0">
              <a:solidFill>
                <a:schemeClr val="tx2">
                  <a:lumMod val="75000"/>
                </a:schemeClr>
              </a:solidFill>
              <a:effectLst>
                <a:outerShdw blurRad="38100" dist="38100" dir="2700000" algn="tl">
                  <a:srgbClr val="000000">
                    <a:alpha val="43137"/>
                  </a:srgbClr>
                </a:outerShdw>
              </a:effectLst>
            </a:endParaRPr>
          </a:p>
          <a:p>
            <a:endParaRPr lang="en-US" sz="3600" dirty="0" smtClean="0">
              <a:solidFill>
                <a:schemeClr val="tx2">
                  <a:lumMod val="7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C2C0D198-9F30-4FBD-A669-9271087F55D9}" type="slidenum">
              <a:rPr lang="en-US" smtClean="0"/>
              <a:pPr/>
              <a:t>8</a:t>
            </a:fld>
            <a:r>
              <a:rPr lang="en-US" smtClean="0"/>
              <a:t>/12</a:t>
            </a:r>
            <a:endParaRPr lang="en-US" dirty="0"/>
          </a:p>
        </p:txBody>
      </p:sp>
      <p:pic>
        <p:nvPicPr>
          <p:cNvPr id="1026" name="Picture 2" descr="C:\Users\wb379439\Documents\0-Countries\Tonga\TC Ian\TCRCR-project\SPC-Lifuka maps\Scenario2 Water Leve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0072" y="3729983"/>
            <a:ext cx="2448272" cy="322740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2280" y="4950959"/>
            <a:ext cx="2437300" cy="1286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447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Success Stories (2)</a:t>
            </a:r>
            <a:endParaRPr lang="en-US" sz="2200" dirty="0"/>
          </a:p>
        </p:txBody>
      </p:sp>
      <p:sp>
        <p:nvSpPr>
          <p:cNvPr id="3" name="Content Placeholder 2"/>
          <p:cNvSpPr>
            <a:spLocks noGrp="1"/>
          </p:cNvSpPr>
          <p:nvPr>
            <p:ph idx="1"/>
          </p:nvPr>
        </p:nvSpPr>
        <p:spPr>
          <a:xfrm>
            <a:off x="-108520" y="1268760"/>
            <a:ext cx="4752528" cy="4752528"/>
          </a:xfrm>
        </p:spPr>
        <p:txBody>
          <a:bodyPr>
            <a:normAutofit/>
          </a:bodyPr>
          <a:lstStyle/>
          <a:p>
            <a:pPr lvl="1">
              <a:spcBef>
                <a:spcPts val="0"/>
              </a:spcBef>
              <a:buFont typeface="Arial" panose="020B0604020202020204" pitchFamily="34" charset="0"/>
              <a:buChar char="•"/>
            </a:pPr>
            <a:r>
              <a:rPr lang="en-US" sz="2400" b="1" dirty="0" smtClean="0"/>
              <a:t>Samoa PDNA: </a:t>
            </a:r>
            <a:r>
              <a:rPr lang="en-US" sz="2400" dirty="0" smtClean="0"/>
              <a:t>mobilizing of US$20M</a:t>
            </a:r>
            <a:r>
              <a:rPr lang="en-US" sz="2400" b="1" dirty="0" smtClean="0"/>
              <a:t> </a:t>
            </a:r>
            <a:r>
              <a:rPr lang="en-US" sz="2400" dirty="0" smtClean="0"/>
              <a:t>of additional IDA for 3 emergency </a:t>
            </a:r>
            <a:r>
              <a:rPr lang="en-US" sz="2400" dirty="0"/>
              <a:t>operations (economic recovery, road </a:t>
            </a:r>
            <a:r>
              <a:rPr lang="en-US" sz="2400" dirty="0" smtClean="0"/>
              <a:t>and agriculture rehabilitation)</a:t>
            </a:r>
          </a:p>
          <a:p>
            <a:pPr lvl="1">
              <a:spcBef>
                <a:spcPts val="0"/>
              </a:spcBef>
              <a:buFont typeface="Arial" panose="020B0604020202020204" pitchFamily="34" charset="0"/>
              <a:buChar char="•"/>
            </a:pPr>
            <a:endParaRPr lang="en-US" sz="2400" dirty="0" smtClean="0"/>
          </a:p>
          <a:p>
            <a:pPr lvl="1">
              <a:spcBef>
                <a:spcPts val="0"/>
              </a:spcBef>
              <a:buFont typeface="Arial" panose="020B0604020202020204" pitchFamily="34" charset="0"/>
              <a:buChar char="•"/>
            </a:pPr>
            <a:endParaRPr lang="en-US" sz="1800" dirty="0" smtClean="0"/>
          </a:p>
          <a:p>
            <a:pPr lvl="1">
              <a:spcBef>
                <a:spcPts val="0"/>
              </a:spcBef>
              <a:buFont typeface="Arial" panose="020B0604020202020204" pitchFamily="34" charset="0"/>
              <a:buChar char="•"/>
            </a:pPr>
            <a:r>
              <a:rPr lang="en-US" sz="2400" b="1" dirty="0" smtClean="0"/>
              <a:t>Fiji: PDNA </a:t>
            </a:r>
            <a:r>
              <a:rPr lang="en-US" sz="2400" dirty="0" smtClean="0"/>
              <a:t>new</a:t>
            </a:r>
            <a:r>
              <a:rPr lang="en-US" sz="2400" b="1" dirty="0" smtClean="0"/>
              <a:t> </a:t>
            </a:r>
            <a:r>
              <a:rPr lang="en-US" sz="2400" dirty="0" smtClean="0"/>
              <a:t>standard</a:t>
            </a:r>
            <a:r>
              <a:rPr lang="en-US" sz="2400" b="1" dirty="0" smtClean="0"/>
              <a:t> </a:t>
            </a:r>
            <a:r>
              <a:rPr lang="en-US" sz="2400" dirty="0" smtClean="0"/>
              <a:t>methodology to assess post disaster damages and losses</a:t>
            </a:r>
          </a:p>
          <a:p>
            <a:pPr marL="857250" lvl="2" indent="-457200"/>
            <a:endParaRPr lang="en-US" dirty="0" smtClean="0"/>
          </a:p>
          <a:p>
            <a:pPr lvl="1">
              <a:spcBef>
                <a:spcPts val="0"/>
              </a:spcBef>
              <a:buFont typeface="Arial" panose="020B0604020202020204" pitchFamily="34" charset="0"/>
              <a:buChar char="•"/>
            </a:pPr>
            <a:endParaRPr lang="en-US" sz="3200" dirty="0" smtClean="0"/>
          </a:p>
          <a:p>
            <a:endParaRPr lang="en-US" sz="3600" dirty="0" smtClean="0"/>
          </a:p>
        </p:txBody>
      </p:sp>
      <p:sp>
        <p:nvSpPr>
          <p:cNvPr id="4" name="Slide Number Placeholder 3"/>
          <p:cNvSpPr>
            <a:spLocks noGrp="1"/>
          </p:cNvSpPr>
          <p:nvPr>
            <p:ph type="sldNum" sz="quarter" idx="12"/>
          </p:nvPr>
        </p:nvSpPr>
        <p:spPr/>
        <p:txBody>
          <a:bodyPr/>
          <a:lstStyle/>
          <a:p>
            <a:fld id="{C2C0D198-9F30-4FBD-A669-9271087F55D9}" type="slidenum">
              <a:rPr lang="en-US" smtClean="0"/>
              <a:pPr/>
              <a:t>9</a:t>
            </a:fld>
            <a:r>
              <a:rPr lang="en-US" smtClean="0"/>
              <a:t>/12</a:t>
            </a:r>
            <a:endParaRPr lang="en-US" dirty="0"/>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2060847"/>
            <a:ext cx="1882841" cy="243407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05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4881" y="1043732"/>
            <a:ext cx="1834592" cy="2376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2320" y="4903216"/>
            <a:ext cx="1859895" cy="248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6136" y="4255144"/>
            <a:ext cx="1759303" cy="2486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61066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9645</TotalTime>
  <Words>1545</Words>
  <Application>Microsoft Office PowerPoint</Application>
  <PresentationFormat>On-screen Show (4:3)</PresentationFormat>
  <Paragraphs>162</Paragraphs>
  <Slides>16</Slides>
  <Notes>5</Notes>
  <HiddenSlides>4</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Geographic overview</vt:lpstr>
      <vt:lpstr>Strategic Context</vt:lpstr>
      <vt:lpstr>Strategic Context (2) What would it take to half the risk by 2030-2050?</vt:lpstr>
      <vt:lpstr>Strategic Drivers for Results</vt:lpstr>
      <vt:lpstr>PowerPoint Presentation</vt:lpstr>
      <vt:lpstr>Pacific Resilience Portfolio (USD170M)</vt:lpstr>
      <vt:lpstr>PowerPoint Presentation</vt:lpstr>
      <vt:lpstr>Success Stories (2)</vt:lpstr>
      <vt:lpstr>Success Stories (3)  South- South exchange Vanuatu/Solomon Islands</vt:lpstr>
      <vt:lpstr>Pacific Resilience Program (PREP):  Guiding principles</vt:lpstr>
      <vt:lpstr>Pacific Resilience Program (PREP):  Results</vt:lpstr>
      <vt:lpstr>Pacific Resilience Program (PREP):  Program Description </vt:lpstr>
      <vt:lpstr>PREP: Component 1- Increasing Resilience</vt:lpstr>
      <vt:lpstr>PREP: Component 2 - Disaster Risk Financing</vt:lpstr>
      <vt:lpstr>PREP: Component 3 - Regional Technical Assistance and Institutional Capacity Building</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Edouard Ereño</dc:creator>
  <cp:lastModifiedBy>BLOK Jozias (DEVCO)</cp:lastModifiedBy>
  <cp:revision>347</cp:revision>
  <cp:lastPrinted>2013-09-30T12:10:39Z</cp:lastPrinted>
  <dcterms:created xsi:type="dcterms:W3CDTF">2012-02-28T10:33:10Z</dcterms:created>
  <dcterms:modified xsi:type="dcterms:W3CDTF">2014-07-11T10:54:34Z</dcterms:modified>
</cp:coreProperties>
</file>