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3" r:id="rId2"/>
    <p:sldId id="261" r:id="rId3"/>
    <p:sldId id="293" r:id="rId4"/>
    <p:sldId id="292" r:id="rId5"/>
    <p:sldId id="286" r:id="rId6"/>
    <p:sldId id="287" r:id="rId7"/>
    <p:sldId id="288" r:id="rId8"/>
    <p:sldId id="289" r:id="rId9"/>
    <p:sldId id="283" r:id="rId10"/>
    <p:sldId id="291" r:id="rId11"/>
    <p:sldId id="284" r:id="rId12"/>
    <p:sldId id="294" r:id="rId13"/>
    <p:sldId id="295" r:id="rId14"/>
    <p:sldId id="298" r:id="rId15"/>
    <p:sldId id="290" r:id="rId16"/>
    <p:sldId id="277" r:id="rId17"/>
    <p:sldId id="297" r:id="rId18"/>
    <p:sldId id="300" r:id="rId19"/>
    <p:sldId id="278" r:id="rId20"/>
    <p:sldId id="301" r:id="rId21"/>
    <p:sldId id="302" r:id="rId22"/>
    <p:sldId id="299" r:id="rId23"/>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7" autoAdjust="0"/>
  </p:normalViewPr>
  <p:slideViewPr>
    <p:cSldViewPr>
      <p:cViewPr>
        <p:scale>
          <a:sx n="75" d="100"/>
          <a:sy n="75" d="100"/>
        </p:scale>
        <p:origin x="-2664" y="-4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lgn="r">
              <a:defRPr>
                <a:solidFill>
                  <a:schemeClr val="tx1"/>
                </a:solidFill>
                <a:latin typeface="Arial" charset="0"/>
              </a:defRPr>
            </a:lvl1pPr>
          </a:lstStyle>
          <a:p>
            <a:fld id="{62F91506-D625-4FB0-B4C4-B0A68C091551}" type="slidenum">
              <a:rPr lang="en-GB" altLang="en-US"/>
              <a:pPr/>
              <a:t>‹#›</a:t>
            </a:fld>
            <a:endParaRPr lang="en-GB" altLang="en-US"/>
          </a:p>
        </p:txBody>
      </p:sp>
    </p:spTree>
    <p:extLst>
      <p:ext uri="{BB962C8B-B14F-4D97-AF65-F5344CB8AC3E}">
        <p14:creationId xmlns:p14="http://schemas.microsoft.com/office/powerpoint/2010/main" val="66797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lgn="r">
              <a:defRPr>
                <a:solidFill>
                  <a:schemeClr val="tx1"/>
                </a:solidFill>
                <a:latin typeface="Arial" charset="0"/>
              </a:defRPr>
            </a:lvl1pPr>
          </a:lstStyle>
          <a:p>
            <a:fld id="{EBAC7A3D-A549-4A52-91D7-E8697ACCC28E}" type="slidenum">
              <a:rPr lang="en-GB" altLang="en-US"/>
              <a:pPr/>
              <a:t>‹#›</a:t>
            </a:fld>
            <a:endParaRPr lang="en-GB" altLang="en-US"/>
          </a:p>
        </p:txBody>
      </p:sp>
    </p:spTree>
    <p:extLst>
      <p:ext uri="{BB962C8B-B14F-4D97-AF65-F5344CB8AC3E}">
        <p14:creationId xmlns:p14="http://schemas.microsoft.com/office/powerpoint/2010/main" val="30260109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Date </a:t>
            </a:r>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a:t>
            </a:fld>
            <a:endParaRPr lang="en-GB" altLang="en-US"/>
          </a:p>
        </p:txBody>
      </p:sp>
    </p:spTree>
    <p:extLst>
      <p:ext uri="{BB962C8B-B14F-4D97-AF65-F5344CB8AC3E}">
        <p14:creationId xmlns:p14="http://schemas.microsoft.com/office/powerpoint/2010/main" val="343738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Arial" charset="0"/>
                <a:ea typeface="+mn-ea"/>
                <a:cs typeface="+mn-cs"/>
              </a:rPr>
              <a:t>Activities are divided between ECHO/DEVCO to reflect the different mandates, but there is still 'overlapping</a:t>
            </a:r>
            <a:r>
              <a:rPr lang="en-GB" sz="1200" u="sng" kern="1200" baseline="0" dirty="0" smtClean="0">
                <a:solidFill>
                  <a:schemeClr val="tx1"/>
                </a:solidFill>
                <a:effectLst/>
                <a:latin typeface="Arial" charset="0"/>
                <a:ea typeface="+mn-ea"/>
                <a:cs typeface="+mn-cs"/>
              </a:rPr>
              <a:t> areas</a:t>
            </a:r>
            <a:r>
              <a:rPr lang="en-GB" sz="1200" u="sng" kern="1200" dirty="0" smtClean="0">
                <a:solidFill>
                  <a:schemeClr val="tx1"/>
                </a:solidFill>
                <a:effectLst/>
                <a:latin typeface="Arial" charset="0"/>
                <a:ea typeface="+mn-ea"/>
                <a:cs typeface="+mn-cs"/>
              </a:rPr>
              <a:t>' where both the ECHO and DEVCO funded partners carry out similar activities:</a:t>
            </a:r>
          </a:p>
          <a:p>
            <a:endParaRPr lang="en-GB" sz="1200" kern="1200" dirty="0" smtClean="0">
              <a:solidFill>
                <a:schemeClr val="tx1"/>
              </a:solidFill>
              <a:effectLst/>
              <a:latin typeface="Arial" charset="0"/>
              <a:ea typeface="+mn-ea"/>
              <a:cs typeface="+mn-cs"/>
            </a:endParaRPr>
          </a:p>
          <a:p>
            <a:r>
              <a:rPr lang="en-GB" sz="1200" u="sng" kern="1200" dirty="0" smtClean="0">
                <a:solidFill>
                  <a:schemeClr val="tx1"/>
                </a:solidFill>
                <a:effectLst/>
                <a:latin typeface="Arial" charset="0"/>
                <a:ea typeface="+mn-ea"/>
                <a:cs typeface="+mn-cs"/>
              </a:rPr>
              <a:t>ECHO</a:t>
            </a:r>
          </a:p>
          <a:p>
            <a:endParaRPr lang="en-GB" sz="1200" kern="1200" dirty="0" smtClean="0">
              <a:solidFill>
                <a:schemeClr val="tx1"/>
              </a:solidFill>
              <a:effectLst/>
              <a:latin typeface="Arial" charset="0"/>
              <a:ea typeface="+mn-ea"/>
              <a:cs typeface="+mn-cs"/>
            </a:endParaRPr>
          </a:p>
          <a:p>
            <a:r>
              <a:rPr lang="en-GB" sz="1200" u="sng" kern="1200" dirty="0" smtClean="0">
                <a:solidFill>
                  <a:schemeClr val="tx1"/>
                </a:solidFill>
                <a:effectLst/>
                <a:latin typeface="Arial" charset="0"/>
                <a:ea typeface="+mn-ea"/>
                <a:cs typeface="+mn-cs"/>
              </a:rPr>
              <a:t>Nutrition: </a:t>
            </a:r>
            <a:r>
              <a:rPr lang="en-GB" sz="1200" kern="1200" dirty="0" smtClean="0">
                <a:solidFill>
                  <a:schemeClr val="tx1"/>
                </a:solidFill>
                <a:effectLst/>
                <a:latin typeface="Arial" charset="0"/>
                <a:ea typeface="+mn-ea"/>
                <a:cs typeface="+mn-cs"/>
              </a:rPr>
              <a:t>support to Community based Management of </a:t>
            </a:r>
            <a:r>
              <a:rPr lang="en-GB" sz="1200" kern="1200" dirty="0" err="1" smtClean="0">
                <a:solidFill>
                  <a:schemeClr val="tx1"/>
                </a:solidFill>
                <a:effectLst/>
                <a:latin typeface="Arial" charset="0"/>
                <a:ea typeface="+mn-ea"/>
                <a:cs typeface="+mn-cs"/>
              </a:rPr>
              <a:t>Accute</a:t>
            </a:r>
            <a:r>
              <a:rPr lang="en-GB" sz="1200" kern="1200" dirty="0" smtClean="0">
                <a:solidFill>
                  <a:schemeClr val="tx1"/>
                </a:solidFill>
                <a:effectLst/>
                <a:latin typeface="Arial" charset="0"/>
                <a:ea typeface="+mn-ea"/>
                <a:cs typeface="+mn-cs"/>
              </a:rPr>
              <a:t> Malnutrition (CMAM), Community based Infant and Young Child Feeding promotion (cooking demonstration, behavioural change, training of HEWs)</a:t>
            </a:r>
          </a:p>
          <a:p>
            <a:r>
              <a:rPr lang="en-GB" sz="1200" u="sng" kern="1200" dirty="0" smtClean="0">
                <a:solidFill>
                  <a:schemeClr val="tx1"/>
                </a:solidFill>
                <a:effectLst/>
                <a:latin typeface="Arial" charset="0"/>
                <a:ea typeface="+mn-ea"/>
                <a:cs typeface="+mn-cs"/>
              </a:rPr>
              <a:t>Health:</a:t>
            </a:r>
            <a:r>
              <a:rPr lang="en-GB" sz="1200" kern="1200" dirty="0" smtClean="0">
                <a:solidFill>
                  <a:schemeClr val="tx1"/>
                </a:solidFill>
                <a:effectLst/>
                <a:latin typeface="Arial" charset="0"/>
                <a:ea typeface="+mn-ea"/>
                <a:cs typeface="+mn-cs"/>
              </a:rPr>
              <a:t> strengthening of systems, provision of medicines and supplies (malaria, communicable diseases)</a:t>
            </a:r>
          </a:p>
          <a:p>
            <a:r>
              <a:rPr lang="en-GB" sz="1200" u="sng" kern="1200" dirty="0" smtClean="0">
                <a:solidFill>
                  <a:schemeClr val="tx1"/>
                </a:solidFill>
                <a:effectLst/>
                <a:latin typeface="Arial" charset="0"/>
                <a:ea typeface="+mn-ea"/>
                <a:cs typeface="+mn-cs"/>
              </a:rPr>
              <a:t>Food security</a:t>
            </a:r>
            <a:r>
              <a:rPr lang="en-GB" sz="1200" kern="1200" dirty="0" smtClean="0">
                <a:solidFill>
                  <a:schemeClr val="tx1"/>
                </a:solidFill>
                <a:effectLst/>
                <a:latin typeface="Arial" charset="0"/>
                <a:ea typeface="+mn-ea"/>
                <a:cs typeface="+mn-cs"/>
              </a:rPr>
              <a:t>: agricultural trainings, provision of seeds, veterinary support, distribution of small ruminants (donkey carts, sheep &amp; goats, oxen)</a:t>
            </a:r>
          </a:p>
          <a:p>
            <a:r>
              <a:rPr lang="en-GB" sz="1200" u="sng" kern="1200" dirty="0" smtClean="0">
                <a:solidFill>
                  <a:schemeClr val="tx1"/>
                </a:solidFill>
                <a:effectLst/>
                <a:latin typeface="Arial" charset="0"/>
                <a:ea typeface="+mn-ea"/>
                <a:cs typeface="+mn-cs"/>
              </a:rPr>
              <a:t>WASH</a:t>
            </a:r>
            <a:r>
              <a:rPr lang="en-GB" sz="1200" kern="1200" dirty="0" smtClean="0">
                <a:solidFill>
                  <a:schemeClr val="tx1"/>
                </a:solidFill>
                <a:effectLst/>
                <a:latin typeface="Arial" charset="0"/>
                <a:ea typeface="+mn-ea"/>
                <a:cs typeface="+mn-cs"/>
              </a:rPr>
              <a:t>: rehabilitation of water points, bore holes, strengthening/establishing water committees, construction of latrines, trainings in hygiene and sanitation</a:t>
            </a:r>
          </a:p>
          <a:p>
            <a:r>
              <a:rPr lang="en-GB" sz="1200" u="sng" kern="1200" dirty="0" smtClean="0">
                <a:solidFill>
                  <a:schemeClr val="tx1"/>
                </a:solidFill>
                <a:effectLst/>
                <a:latin typeface="Arial" charset="0"/>
                <a:ea typeface="+mn-ea"/>
                <a:cs typeface="+mn-cs"/>
              </a:rPr>
              <a:t>Disaster Risk Reduction</a:t>
            </a:r>
            <a:r>
              <a:rPr lang="en-GB" sz="1200" kern="1200" dirty="0" smtClean="0">
                <a:solidFill>
                  <a:schemeClr val="tx1"/>
                </a:solidFill>
                <a:effectLst/>
                <a:latin typeface="Arial" charset="0"/>
                <a:ea typeface="+mn-ea"/>
                <a:cs typeface="+mn-cs"/>
              </a:rPr>
              <a:t>: strengthen local authorities and communities in contingency planning, information reporting systems.</a:t>
            </a:r>
          </a:p>
          <a:p>
            <a:endParaRPr lang="en-GB" sz="1200" kern="1200" dirty="0" smtClean="0">
              <a:solidFill>
                <a:schemeClr val="tx1"/>
              </a:solidFill>
              <a:effectLst/>
              <a:latin typeface="Arial" charset="0"/>
              <a:ea typeface="+mn-ea"/>
              <a:cs typeface="+mn-cs"/>
            </a:endParaRPr>
          </a:p>
          <a:p>
            <a:r>
              <a:rPr lang="en-GB" sz="1200" u="sng" kern="1200" dirty="0" smtClean="0">
                <a:solidFill>
                  <a:schemeClr val="tx1"/>
                </a:solidFill>
                <a:effectLst/>
                <a:latin typeface="Arial" charset="0"/>
                <a:ea typeface="+mn-ea"/>
                <a:cs typeface="+mn-cs"/>
              </a:rPr>
              <a:t>DEVCO</a:t>
            </a:r>
          </a:p>
          <a:p>
            <a:endParaRPr lang="en-GB" sz="1200" kern="1200" dirty="0" smtClean="0">
              <a:solidFill>
                <a:schemeClr val="tx1"/>
              </a:solidFill>
              <a:effectLst/>
              <a:latin typeface="Arial" charset="0"/>
              <a:ea typeface="+mn-ea"/>
              <a:cs typeface="+mn-cs"/>
            </a:endParaRPr>
          </a:p>
          <a:p>
            <a:r>
              <a:rPr lang="en-GB" sz="1200" u="sng" kern="1200" dirty="0" smtClean="0">
                <a:solidFill>
                  <a:schemeClr val="tx1"/>
                </a:solidFill>
                <a:effectLst/>
                <a:latin typeface="Arial" charset="0"/>
                <a:ea typeface="+mn-ea"/>
                <a:cs typeface="+mn-cs"/>
              </a:rPr>
              <a:t>Food security &amp; livelihood: </a:t>
            </a:r>
            <a:r>
              <a:rPr lang="en-GB" sz="1200" kern="1200" dirty="0" smtClean="0">
                <a:solidFill>
                  <a:schemeClr val="tx1"/>
                </a:solidFill>
                <a:effectLst/>
                <a:latin typeface="Arial" charset="0"/>
                <a:ea typeface="+mn-ea"/>
                <a:cs typeface="+mn-cs"/>
              </a:rPr>
              <a:t>small scale irrigation structures, productivity of smallholder farming (maize, sweet potato) also through livelihood diversification, livestock management training, rural infrastructures, natural resources, enhancing income generating,</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and strengthening the capacities of local government and community/traditional institutions, soil-fertility and environmental management capacity building.</a:t>
            </a:r>
          </a:p>
          <a:p>
            <a:r>
              <a:rPr lang="en-GB" sz="1200" u="sng" kern="1200" dirty="0" smtClean="0">
                <a:solidFill>
                  <a:schemeClr val="tx1"/>
                </a:solidFill>
                <a:effectLst/>
                <a:latin typeface="Arial" charset="0"/>
                <a:ea typeface="+mn-ea"/>
                <a:cs typeface="+mn-cs"/>
              </a:rPr>
              <a:t>Health: </a:t>
            </a:r>
            <a:r>
              <a:rPr lang="en-GB" sz="1200" kern="1200" dirty="0" smtClean="0">
                <a:solidFill>
                  <a:schemeClr val="tx1"/>
                </a:solidFill>
                <a:effectLst/>
                <a:latin typeface="Arial" charset="0"/>
                <a:ea typeface="+mn-ea"/>
                <a:cs typeface="+mn-cs"/>
              </a:rPr>
              <a:t>longer-term reversible family planning, empowerment of women, capacity building of local authorities.</a:t>
            </a:r>
          </a:p>
          <a:p>
            <a:endParaRPr lang="fr-BE" sz="1200" kern="1200" dirty="0" smtClean="0">
              <a:solidFill>
                <a:schemeClr val="tx1"/>
              </a:solidFill>
              <a:effectLst/>
              <a:latin typeface="Arial" charset="0"/>
              <a:ea typeface="+mn-ea"/>
              <a:cs typeface="+mn-cs"/>
            </a:endParaRPr>
          </a:p>
          <a:p>
            <a:r>
              <a:rPr lang="fr-BE" sz="1200" kern="1200" dirty="0" smtClean="0">
                <a:solidFill>
                  <a:schemeClr val="tx1"/>
                </a:solidFill>
                <a:effectLst/>
                <a:latin typeface="Arial" charset="0"/>
                <a:ea typeface="+mn-ea"/>
                <a:cs typeface="+mn-cs"/>
              </a:rPr>
              <a:t>One of the points </a:t>
            </a:r>
            <a:r>
              <a:rPr lang="fr-BE" sz="1200" kern="1200" dirty="0" err="1" smtClean="0">
                <a:solidFill>
                  <a:schemeClr val="tx1"/>
                </a:solidFill>
                <a:effectLst/>
                <a:latin typeface="Arial" charset="0"/>
                <a:ea typeface="+mn-ea"/>
                <a:cs typeface="+mn-cs"/>
              </a:rPr>
              <a:t>discussed</a:t>
            </a:r>
            <a:r>
              <a:rPr lang="fr-BE" sz="1200" kern="1200" dirty="0" smtClean="0">
                <a:solidFill>
                  <a:schemeClr val="tx1"/>
                </a:solidFill>
                <a:effectLst/>
                <a:latin typeface="Arial" charset="0"/>
                <a:ea typeface="+mn-ea"/>
                <a:cs typeface="+mn-cs"/>
              </a:rPr>
              <a:t> at </a:t>
            </a:r>
            <a:r>
              <a:rPr lang="fr-BE" sz="1200" kern="1200" dirty="0" err="1" smtClean="0">
                <a:solidFill>
                  <a:schemeClr val="tx1"/>
                </a:solidFill>
                <a:effectLst/>
                <a:latin typeface="Arial" charset="0"/>
                <a:ea typeface="+mn-ea"/>
                <a:cs typeface="+mn-cs"/>
              </a:rPr>
              <a:t>length</a:t>
            </a:r>
            <a:r>
              <a:rPr lang="fr-BE" sz="1200" kern="1200" dirty="0" smtClean="0">
                <a:solidFill>
                  <a:schemeClr val="tx1"/>
                </a:solidFill>
                <a:effectLst/>
                <a:latin typeface="Arial" charset="0"/>
                <a:ea typeface="+mn-ea"/>
                <a:cs typeface="+mn-cs"/>
              </a:rPr>
              <a:t> </a:t>
            </a:r>
            <a:r>
              <a:rPr lang="fr-BE" sz="1200" kern="1200" dirty="0" err="1" smtClean="0">
                <a:solidFill>
                  <a:schemeClr val="tx1"/>
                </a:solidFill>
                <a:effectLst/>
                <a:latin typeface="Arial" charset="0"/>
                <a:ea typeface="+mn-ea"/>
                <a:cs typeface="+mn-cs"/>
              </a:rPr>
              <a:t>during</a:t>
            </a:r>
            <a:r>
              <a:rPr lang="fr-BE" sz="1200" kern="1200" dirty="0" smtClean="0">
                <a:solidFill>
                  <a:schemeClr val="tx1"/>
                </a:solidFill>
                <a:effectLst/>
                <a:latin typeface="Arial" charset="0"/>
                <a:ea typeface="+mn-ea"/>
                <a:cs typeface="+mn-cs"/>
              </a:rPr>
              <a:t> the one </a:t>
            </a:r>
            <a:r>
              <a:rPr lang="fr-BE" sz="1200" kern="1200" dirty="0" err="1" smtClean="0">
                <a:solidFill>
                  <a:schemeClr val="tx1"/>
                </a:solidFill>
                <a:effectLst/>
                <a:latin typeface="Arial" charset="0"/>
                <a:ea typeface="+mn-ea"/>
                <a:cs typeface="+mn-cs"/>
              </a:rPr>
              <a:t>week</a:t>
            </a:r>
            <a:r>
              <a:rPr lang="fr-BE" sz="1200" kern="1200" dirty="0" smtClean="0">
                <a:solidFill>
                  <a:schemeClr val="tx1"/>
                </a:solidFill>
                <a:effectLst/>
                <a:latin typeface="Arial" charset="0"/>
                <a:ea typeface="+mn-ea"/>
                <a:cs typeface="+mn-cs"/>
              </a:rPr>
              <a:t> EU joint </a:t>
            </a:r>
            <a:r>
              <a:rPr lang="fr-BE" sz="1200" kern="1200" dirty="0" err="1" smtClean="0">
                <a:solidFill>
                  <a:schemeClr val="tx1"/>
                </a:solidFill>
                <a:effectLst/>
                <a:latin typeface="Arial" charset="0"/>
                <a:ea typeface="+mn-ea"/>
                <a:cs typeface="+mn-cs"/>
              </a:rPr>
              <a:t>resilience</a:t>
            </a:r>
            <a:r>
              <a:rPr lang="fr-BE" sz="1200" kern="1200" baseline="0" dirty="0" smtClean="0">
                <a:solidFill>
                  <a:schemeClr val="tx1"/>
                </a:solidFill>
                <a:effectLst/>
                <a:latin typeface="Arial" charset="0"/>
                <a:ea typeface="+mn-ea"/>
                <a:cs typeface="+mn-cs"/>
              </a:rPr>
              <a:t> workshop and </a:t>
            </a:r>
            <a:r>
              <a:rPr lang="fr-BE" sz="1200" kern="1200" baseline="0" dirty="0" err="1" smtClean="0">
                <a:solidFill>
                  <a:schemeClr val="tx1"/>
                </a:solidFill>
                <a:effectLst/>
                <a:latin typeface="Arial" charset="0"/>
                <a:ea typeface="+mn-ea"/>
                <a:cs typeface="+mn-cs"/>
              </a:rPr>
              <a:t>field</a:t>
            </a:r>
            <a:r>
              <a:rPr lang="fr-BE" sz="1200" kern="1200" baseline="0" dirty="0" smtClean="0">
                <a:solidFill>
                  <a:schemeClr val="tx1"/>
                </a:solidFill>
                <a:effectLst/>
                <a:latin typeface="Arial" charset="0"/>
                <a:ea typeface="+mn-ea"/>
                <a:cs typeface="+mn-cs"/>
              </a:rPr>
              <a:t> mission </a:t>
            </a:r>
            <a:r>
              <a:rPr lang="fr-BE" sz="1200" kern="1200" baseline="0" dirty="0" err="1" smtClean="0">
                <a:solidFill>
                  <a:schemeClr val="tx1"/>
                </a:solidFill>
                <a:effectLst/>
                <a:latin typeface="Arial" charset="0"/>
                <a:ea typeface="+mn-ea"/>
                <a:cs typeface="+mn-cs"/>
              </a:rPr>
              <a:t>was</a:t>
            </a:r>
            <a:r>
              <a:rPr lang="fr-BE" sz="1200" kern="1200" baseline="0" dirty="0" smtClean="0">
                <a:solidFill>
                  <a:schemeClr val="tx1"/>
                </a:solidFill>
                <a:effectLst/>
                <a:latin typeface="Arial" charset="0"/>
                <a:ea typeface="+mn-ea"/>
                <a:cs typeface="+mn-cs"/>
              </a:rPr>
              <a:t> the division of labour </a:t>
            </a:r>
            <a:r>
              <a:rPr lang="fr-BE" sz="1200" kern="1200" baseline="0" dirty="0" err="1" smtClean="0">
                <a:solidFill>
                  <a:schemeClr val="tx1"/>
                </a:solidFill>
                <a:effectLst/>
                <a:latin typeface="Arial" charset="0"/>
                <a:ea typeface="+mn-ea"/>
                <a:cs typeface="+mn-cs"/>
              </a:rPr>
              <a:t>between</a:t>
            </a:r>
            <a:r>
              <a:rPr lang="fr-BE" sz="1200" kern="1200" baseline="0" dirty="0" smtClean="0">
                <a:solidFill>
                  <a:schemeClr val="tx1"/>
                </a:solidFill>
                <a:effectLst/>
                <a:latin typeface="Arial" charset="0"/>
                <a:ea typeface="+mn-ea"/>
                <a:cs typeface="+mn-cs"/>
              </a:rPr>
              <a:t> ECHO/DEVCO </a:t>
            </a:r>
            <a:r>
              <a:rPr lang="fr-BE" sz="1200" kern="1200" baseline="0" dirty="0" err="1" smtClean="0">
                <a:solidFill>
                  <a:schemeClr val="tx1"/>
                </a:solidFill>
                <a:effectLst/>
                <a:latin typeface="Arial" charset="0"/>
                <a:ea typeface="+mn-ea"/>
                <a:cs typeface="+mn-cs"/>
              </a:rPr>
              <a:t>according</a:t>
            </a:r>
            <a:r>
              <a:rPr lang="fr-BE" sz="1200" kern="1200" baseline="0" dirty="0" smtClean="0">
                <a:solidFill>
                  <a:schemeClr val="tx1"/>
                </a:solidFill>
                <a:effectLst/>
                <a:latin typeface="Arial" charset="0"/>
                <a:ea typeface="+mn-ea"/>
                <a:cs typeface="+mn-cs"/>
              </a:rPr>
              <a:t> to the </a:t>
            </a:r>
            <a:r>
              <a:rPr lang="fr-BE" sz="1200" kern="1200" baseline="0" dirty="0" err="1" smtClean="0">
                <a:solidFill>
                  <a:schemeClr val="tx1"/>
                </a:solidFill>
                <a:effectLst/>
                <a:latin typeface="Arial" charset="0"/>
                <a:ea typeface="+mn-ea"/>
                <a:cs typeface="+mn-cs"/>
              </a:rPr>
              <a:t>different</a:t>
            </a:r>
            <a:r>
              <a:rPr lang="fr-BE" sz="1200" kern="1200" baseline="0" dirty="0" smtClean="0">
                <a:solidFill>
                  <a:schemeClr val="tx1"/>
                </a:solidFill>
                <a:effectLst/>
                <a:latin typeface="Arial" charset="0"/>
                <a:ea typeface="+mn-ea"/>
                <a:cs typeface="+mn-cs"/>
              </a:rPr>
              <a:t> mandates. </a:t>
            </a:r>
            <a:r>
              <a:rPr lang="fr-BE" sz="1200" kern="1200" baseline="0" dirty="0" err="1" smtClean="0">
                <a:solidFill>
                  <a:schemeClr val="tx1"/>
                </a:solidFill>
                <a:effectLst/>
                <a:latin typeface="Arial" charset="0"/>
                <a:ea typeface="+mn-ea"/>
                <a:cs typeface="+mn-cs"/>
              </a:rPr>
              <a:t>We</a:t>
            </a:r>
            <a:r>
              <a:rPr lang="fr-BE" sz="1200" kern="1200" baseline="0" dirty="0" smtClean="0">
                <a:solidFill>
                  <a:schemeClr val="tx1"/>
                </a:solidFill>
                <a:effectLst/>
                <a:latin typeface="Arial" charset="0"/>
                <a:ea typeface="+mn-ea"/>
                <a:cs typeface="+mn-cs"/>
              </a:rPr>
              <a:t> are </a:t>
            </a:r>
            <a:r>
              <a:rPr lang="fr-BE" sz="1200" kern="1200" baseline="0" dirty="0" err="1" smtClean="0">
                <a:solidFill>
                  <a:schemeClr val="tx1"/>
                </a:solidFill>
                <a:effectLst/>
                <a:latin typeface="Arial" charset="0"/>
                <a:ea typeface="+mn-ea"/>
                <a:cs typeface="+mn-cs"/>
              </a:rPr>
              <a:t>currently</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drafting</a:t>
            </a:r>
            <a:r>
              <a:rPr lang="fr-BE" sz="1200" kern="1200" baseline="0" dirty="0" smtClean="0">
                <a:solidFill>
                  <a:schemeClr val="tx1"/>
                </a:solidFill>
                <a:effectLst/>
                <a:latin typeface="Arial" charset="0"/>
                <a:ea typeface="+mn-ea"/>
                <a:cs typeface="+mn-cs"/>
              </a:rPr>
              <a:t> a </a:t>
            </a:r>
            <a:r>
              <a:rPr lang="fr-BE" sz="1200" kern="1200" baseline="0" dirty="0" err="1" smtClean="0">
                <a:solidFill>
                  <a:schemeClr val="tx1"/>
                </a:solidFill>
                <a:effectLst/>
                <a:latin typeface="Arial" charset="0"/>
                <a:ea typeface="+mn-ea"/>
                <a:cs typeface="+mn-cs"/>
              </a:rPr>
              <a:t>guiding</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paper</a:t>
            </a:r>
            <a:r>
              <a:rPr lang="fr-BE" sz="1200" kern="1200" baseline="0" dirty="0" smtClean="0">
                <a:solidFill>
                  <a:schemeClr val="tx1"/>
                </a:solidFill>
                <a:effectLst/>
                <a:latin typeface="Arial" charset="0"/>
                <a:ea typeface="+mn-ea"/>
                <a:cs typeface="+mn-cs"/>
              </a:rPr>
              <a:t> on </a:t>
            </a:r>
            <a:r>
              <a:rPr lang="fr-BE" sz="1200" kern="1200" baseline="0" dirty="0" err="1" smtClean="0">
                <a:solidFill>
                  <a:schemeClr val="tx1"/>
                </a:solidFill>
                <a:effectLst/>
                <a:latin typeface="Arial" charset="0"/>
                <a:ea typeface="+mn-ea"/>
                <a:cs typeface="+mn-cs"/>
              </a:rPr>
              <a:t>this</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topic</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which</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will</a:t>
            </a:r>
            <a:r>
              <a:rPr lang="fr-BE" sz="1200" kern="1200" baseline="0" dirty="0" smtClean="0">
                <a:solidFill>
                  <a:schemeClr val="tx1"/>
                </a:solidFill>
                <a:effectLst/>
                <a:latin typeface="Arial" charset="0"/>
                <a:ea typeface="+mn-ea"/>
                <a:cs typeface="+mn-cs"/>
              </a:rPr>
              <a:t> help </a:t>
            </a:r>
            <a:r>
              <a:rPr lang="fr-BE" sz="1200" kern="1200" baseline="0" dirty="0" err="1" smtClean="0">
                <a:solidFill>
                  <a:schemeClr val="tx1"/>
                </a:solidFill>
                <a:effectLst/>
                <a:latin typeface="Arial" charset="0"/>
                <a:ea typeface="+mn-ea"/>
                <a:cs typeface="+mn-cs"/>
              </a:rPr>
              <a:t>our</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Partners</a:t>
            </a:r>
            <a:r>
              <a:rPr lang="fr-BE" sz="1200" kern="1200" baseline="0" dirty="0" smtClean="0">
                <a:solidFill>
                  <a:schemeClr val="tx1"/>
                </a:solidFill>
                <a:effectLst/>
                <a:latin typeface="Arial" charset="0"/>
                <a:ea typeface="+mn-ea"/>
                <a:cs typeface="+mn-cs"/>
              </a:rPr>
              <a:t> but </a:t>
            </a:r>
            <a:r>
              <a:rPr lang="fr-BE" sz="1200" kern="1200" baseline="0" dirty="0" err="1" smtClean="0">
                <a:solidFill>
                  <a:schemeClr val="tx1"/>
                </a:solidFill>
                <a:effectLst/>
                <a:latin typeface="Arial" charset="0"/>
                <a:ea typeface="+mn-ea"/>
                <a:cs typeface="+mn-cs"/>
              </a:rPr>
              <a:t>also</a:t>
            </a:r>
            <a:r>
              <a:rPr lang="fr-BE" sz="1200" kern="1200" baseline="0" dirty="0" smtClean="0">
                <a:solidFill>
                  <a:schemeClr val="tx1"/>
                </a:solidFill>
                <a:effectLst/>
                <a:latin typeface="Arial" charset="0"/>
                <a:ea typeface="+mn-ea"/>
                <a:cs typeface="+mn-cs"/>
              </a:rPr>
              <a:t> us </a:t>
            </a:r>
            <a:r>
              <a:rPr lang="fr-BE" sz="1200" kern="1200" baseline="0" dirty="0" err="1" smtClean="0">
                <a:solidFill>
                  <a:schemeClr val="tx1"/>
                </a:solidFill>
                <a:effectLst/>
                <a:latin typeface="Arial" charset="0"/>
                <a:ea typeface="+mn-ea"/>
                <a:cs typeface="+mn-cs"/>
              </a:rPr>
              <a:t>during</a:t>
            </a:r>
            <a:r>
              <a:rPr lang="fr-BE" sz="1200" kern="1200" baseline="0" dirty="0" smtClean="0">
                <a:solidFill>
                  <a:schemeClr val="tx1"/>
                </a:solidFill>
                <a:effectLst/>
                <a:latin typeface="Arial" charset="0"/>
                <a:ea typeface="+mn-ea"/>
                <a:cs typeface="+mn-cs"/>
              </a:rPr>
              <a:t> the phase of </a:t>
            </a:r>
            <a:r>
              <a:rPr lang="fr-BE" sz="1200" kern="1200" baseline="0" dirty="0" err="1" smtClean="0">
                <a:solidFill>
                  <a:schemeClr val="tx1"/>
                </a:solidFill>
                <a:effectLst/>
                <a:latin typeface="Arial" charset="0"/>
                <a:ea typeface="+mn-ea"/>
                <a:cs typeface="+mn-cs"/>
              </a:rPr>
              <a:t>assessing</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proposals</a:t>
            </a:r>
            <a:r>
              <a:rPr lang="fr-BE" sz="1200" kern="1200" baseline="0" dirty="0" smtClean="0">
                <a:solidFill>
                  <a:schemeClr val="tx1"/>
                </a:solidFill>
                <a:effectLst/>
                <a:latin typeface="Arial" charset="0"/>
                <a:ea typeface="+mn-ea"/>
                <a:cs typeface="+mn-cs"/>
              </a:rPr>
              <a:t>. The </a:t>
            </a:r>
            <a:r>
              <a:rPr lang="fr-BE" sz="1200" kern="1200" baseline="0" dirty="0" err="1" smtClean="0">
                <a:solidFill>
                  <a:schemeClr val="tx1"/>
                </a:solidFill>
                <a:effectLst/>
                <a:latin typeface="Arial" charset="0"/>
                <a:ea typeface="+mn-ea"/>
                <a:cs typeface="+mn-cs"/>
              </a:rPr>
              <a:t>paper</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outlines</a:t>
            </a:r>
            <a:r>
              <a:rPr lang="fr-BE" sz="1200" kern="1200" baseline="0" dirty="0" smtClean="0">
                <a:solidFill>
                  <a:schemeClr val="tx1"/>
                </a:solidFill>
                <a:effectLst/>
                <a:latin typeface="Arial" charset="0"/>
                <a:ea typeface="+mn-ea"/>
                <a:cs typeface="+mn-cs"/>
              </a:rPr>
              <a:t> how the </a:t>
            </a:r>
            <a:r>
              <a:rPr lang="fr-BE" sz="1200" kern="1200" baseline="0" dirty="0" err="1" smtClean="0">
                <a:solidFill>
                  <a:schemeClr val="tx1"/>
                </a:solidFill>
                <a:effectLst/>
                <a:latin typeface="Arial" charset="0"/>
                <a:ea typeface="+mn-ea"/>
                <a:cs typeface="+mn-cs"/>
              </a:rPr>
              <a:t>different</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activties</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within</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different</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sectors</a:t>
            </a:r>
            <a:r>
              <a:rPr lang="fr-BE" sz="1200" kern="1200" baseline="0" dirty="0" smtClean="0">
                <a:solidFill>
                  <a:schemeClr val="tx1"/>
                </a:solidFill>
                <a:effectLst/>
                <a:latin typeface="Arial" charset="0"/>
                <a:ea typeface="+mn-ea"/>
                <a:cs typeface="+mn-cs"/>
              </a:rPr>
              <a:t> of intervention </a:t>
            </a:r>
            <a:r>
              <a:rPr lang="fr-BE" sz="1200" kern="1200" baseline="0" dirty="0" err="1" smtClean="0">
                <a:solidFill>
                  <a:schemeClr val="tx1"/>
                </a:solidFill>
                <a:effectLst/>
                <a:latin typeface="Arial" charset="0"/>
                <a:ea typeface="+mn-ea"/>
                <a:cs typeface="+mn-cs"/>
              </a:rPr>
              <a:t>ought</a:t>
            </a:r>
            <a:r>
              <a:rPr lang="fr-BE" sz="1200" kern="1200" baseline="0" dirty="0" smtClean="0">
                <a:solidFill>
                  <a:schemeClr val="tx1"/>
                </a:solidFill>
                <a:effectLst/>
                <a:latin typeface="Arial" charset="0"/>
                <a:ea typeface="+mn-ea"/>
                <a:cs typeface="+mn-cs"/>
              </a:rPr>
              <a:t> to </a:t>
            </a:r>
            <a:r>
              <a:rPr lang="fr-BE" sz="1200" kern="1200" baseline="0" dirty="0" err="1" smtClean="0">
                <a:solidFill>
                  <a:schemeClr val="tx1"/>
                </a:solidFill>
                <a:effectLst/>
                <a:latin typeface="Arial" charset="0"/>
                <a:ea typeface="+mn-ea"/>
                <a:cs typeface="+mn-cs"/>
              </a:rPr>
              <a:t>be</a:t>
            </a:r>
            <a:r>
              <a:rPr lang="fr-BE" sz="1200" kern="1200" baseline="0" dirty="0" smtClean="0">
                <a:solidFill>
                  <a:schemeClr val="tx1"/>
                </a:solidFill>
                <a:effectLst/>
                <a:latin typeface="Arial" charset="0"/>
                <a:ea typeface="+mn-ea"/>
                <a:cs typeface="+mn-cs"/>
              </a:rPr>
              <a:t> </a:t>
            </a:r>
            <a:r>
              <a:rPr lang="fr-BE" sz="1200" kern="1200" baseline="0" dirty="0" err="1" smtClean="0">
                <a:solidFill>
                  <a:schemeClr val="tx1"/>
                </a:solidFill>
                <a:effectLst/>
                <a:latin typeface="Arial" charset="0"/>
                <a:ea typeface="+mn-ea"/>
                <a:cs typeface="+mn-cs"/>
              </a:rPr>
              <a:t>divided</a:t>
            </a:r>
            <a:r>
              <a:rPr lang="fr-BE"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(according to nature, urgency, the aid modality, systems VS household level, periphery VS federal level, community participation VS institutional capacity building etc.)</a:t>
            </a:r>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17</a:t>
            </a:fld>
            <a:endParaRPr lang="en-GB" altLang="en-US"/>
          </a:p>
        </p:txBody>
      </p:sp>
    </p:spTree>
    <p:extLst>
      <p:ext uri="{BB962C8B-B14F-4D97-AF65-F5344CB8AC3E}">
        <p14:creationId xmlns:p14="http://schemas.microsoft.com/office/powerpoint/2010/main" val="245798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u="sng" dirty="0" err="1" smtClean="0"/>
              <a:t>What</a:t>
            </a:r>
            <a:r>
              <a:rPr lang="fr-BE" u="sng" dirty="0" smtClean="0"/>
              <a:t> are the challenges</a:t>
            </a:r>
            <a:r>
              <a:rPr lang="fr-BE" u="sng" baseline="0" dirty="0" smtClean="0"/>
              <a:t> </a:t>
            </a:r>
            <a:r>
              <a:rPr lang="fr-BE" u="sng" baseline="0" dirty="0" err="1" smtClean="0"/>
              <a:t>faced</a:t>
            </a:r>
            <a:r>
              <a:rPr lang="fr-BE" u="sng" baseline="0" dirty="0" smtClean="0"/>
              <a:t> </a:t>
            </a:r>
            <a:r>
              <a:rPr lang="fr-BE" u="sng" baseline="0" dirty="0" err="1" smtClean="0"/>
              <a:t>when</a:t>
            </a:r>
            <a:r>
              <a:rPr lang="fr-BE" u="sng" baseline="0" dirty="0" smtClean="0"/>
              <a:t> </a:t>
            </a:r>
            <a:r>
              <a:rPr lang="fr-BE" u="sng" baseline="0" dirty="0" err="1" smtClean="0"/>
              <a:t>using</a:t>
            </a:r>
            <a:r>
              <a:rPr lang="fr-BE" u="sng" baseline="0" dirty="0" smtClean="0"/>
              <a:t> the </a:t>
            </a:r>
            <a:r>
              <a:rPr lang="fr-BE" u="sng" baseline="0" dirty="0" err="1" smtClean="0"/>
              <a:t>resilience</a:t>
            </a:r>
            <a:r>
              <a:rPr lang="fr-BE" u="sng" baseline="0" dirty="0" smtClean="0"/>
              <a:t> model of joint EU clusters in Ethiopia?</a:t>
            </a:r>
          </a:p>
          <a:p>
            <a:endParaRPr lang="fr-B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We</a:t>
            </a:r>
            <a:r>
              <a:rPr lang="fr-BE" dirty="0" smtClean="0"/>
              <a:t> have </a:t>
            </a:r>
            <a:r>
              <a:rPr lang="fr-BE" dirty="0" err="1" smtClean="0"/>
              <a:t>already</a:t>
            </a:r>
            <a:r>
              <a:rPr lang="fr-BE" dirty="0" smtClean="0"/>
              <a:t> </a:t>
            </a:r>
            <a:r>
              <a:rPr lang="fr-BE" dirty="0" err="1" smtClean="0"/>
              <a:t>mentioned</a:t>
            </a:r>
            <a:r>
              <a:rPr lang="fr-BE" dirty="0" smtClean="0"/>
              <a:t> the </a:t>
            </a:r>
            <a:r>
              <a:rPr lang="fr-BE" u="sng" dirty="0" smtClean="0"/>
              <a:t>division of </a:t>
            </a:r>
            <a:r>
              <a:rPr lang="fr-BE" u="sng" dirty="0" err="1" smtClean="0"/>
              <a:t>activities</a:t>
            </a:r>
            <a:r>
              <a:rPr lang="fr-BE" u="sng" baseline="0" dirty="0" smtClean="0"/>
              <a:t> </a:t>
            </a:r>
            <a:r>
              <a:rPr lang="fr-BE" u="sng" baseline="0" dirty="0" err="1" smtClean="0"/>
              <a:t>between</a:t>
            </a:r>
            <a:r>
              <a:rPr lang="fr-BE" u="sng" baseline="0" dirty="0" smtClean="0"/>
              <a:t> </a:t>
            </a:r>
            <a:r>
              <a:rPr lang="fr-BE" u="sng" baseline="0" dirty="0" err="1" smtClean="0"/>
              <a:t>what</a:t>
            </a:r>
            <a:r>
              <a:rPr lang="fr-BE" u="sng" baseline="0" dirty="0" smtClean="0"/>
              <a:t> </a:t>
            </a:r>
            <a:r>
              <a:rPr lang="fr-BE" u="sng" baseline="0" dirty="0" err="1" smtClean="0"/>
              <a:t>is</a:t>
            </a:r>
            <a:r>
              <a:rPr lang="fr-BE" u="sng" baseline="0" dirty="0" smtClean="0"/>
              <a:t> ECHO/DEVCO </a:t>
            </a:r>
            <a:r>
              <a:rPr lang="fr-BE" u="sng" baseline="0" dirty="0" err="1" smtClean="0"/>
              <a:t>funded</a:t>
            </a:r>
            <a:r>
              <a:rPr lang="fr-BE" u="sng" baseline="0" dirty="0" smtClean="0"/>
              <a:t> </a:t>
            </a:r>
            <a:r>
              <a:rPr lang="fr-BE" baseline="0" dirty="0" smtClean="0">
                <a:sym typeface="Wingdings" panose="05000000000000000000" pitchFamily="2" charset="2"/>
              </a:rPr>
              <a:t> to </a:t>
            </a:r>
            <a:r>
              <a:rPr lang="fr-BE" baseline="0" dirty="0" err="1" smtClean="0">
                <a:sym typeface="Wingdings" panose="05000000000000000000" pitchFamily="2" charset="2"/>
              </a:rPr>
              <a:t>truly</a:t>
            </a:r>
            <a:r>
              <a:rPr lang="fr-BE" baseline="0" dirty="0" smtClean="0">
                <a:sym typeface="Wingdings" panose="05000000000000000000" pitchFamily="2" charset="2"/>
              </a:rPr>
              <a:t> </a:t>
            </a:r>
            <a:r>
              <a:rPr lang="fr-BE" baseline="0" dirty="0" err="1" smtClean="0">
                <a:sym typeface="Wingdings" panose="05000000000000000000" pitchFamily="2" charset="2"/>
              </a:rPr>
              <a:t>apply</a:t>
            </a:r>
            <a:r>
              <a:rPr lang="fr-BE" baseline="0" dirty="0" smtClean="0">
                <a:sym typeface="Wingdings" panose="05000000000000000000" pitchFamily="2" charset="2"/>
              </a:rPr>
              <a:t> an </a:t>
            </a:r>
            <a:r>
              <a:rPr lang="fr-BE" baseline="0" dirty="0" err="1" smtClean="0">
                <a:sym typeface="Wingdings" panose="05000000000000000000" pitchFamily="2" charset="2"/>
              </a:rPr>
              <a:t>integrated</a:t>
            </a:r>
            <a:r>
              <a:rPr lang="fr-BE" baseline="0" dirty="0" smtClean="0">
                <a:sym typeface="Wingdings" panose="05000000000000000000" pitchFamily="2" charset="2"/>
              </a:rPr>
              <a:t> </a:t>
            </a:r>
            <a:r>
              <a:rPr lang="fr-BE" baseline="0" dirty="0" err="1" smtClean="0">
                <a:sym typeface="Wingdings" panose="05000000000000000000" pitchFamily="2" charset="2"/>
              </a:rPr>
              <a:t>approach</a:t>
            </a:r>
            <a:r>
              <a:rPr lang="fr-BE" baseline="0" dirty="0" smtClean="0">
                <a:sym typeface="Wingdings" panose="05000000000000000000" pitchFamily="2" charset="2"/>
              </a:rPr>
              <a:t> </a:t>
            </a:r>
            <a:r>
              <a:rPr lang="fr-BE" baseline="0" dirty="0" err="1" smtClean="0">
                <a:sym typeface="Wingdings" panose="05000000000000000000" pitchFamily="2" charset="2"/>
              </a:rPr>
              <a:t>can</a:t>
            </a:r>
            <a:r>
              <a:rPr lang="fr-BE" baseline="0" dirty="0" smtClean="0">
                <a:sym typeface="Wingdings" panose="05000000000000000000" pitchFamily="2" charset="2"/>
              </a:rPr>
              <a:t> </a:t>
            </a:r>
            <a:r>
              <a:rPr lang="fr-BE" baseline="0" dirty="0" err="1" smtClean="0">
                <a:sym typeface="Wingdings" panose="05000000000000000000" pitchFamily="2" charset="2"/>
              </a:rPr>
              <a:t>be</a:t>
            </a:r>
            <a:r>
              <a:rPr lang="fr-BE" baseline="0" dirty="0" smtClean="0">
                <a:sym typeface="Wingdings" panose="05000000000000000000" pitchFamily="2" charset="2"/>
              </a:rPr>
              <a:t> </a:t>
            </a:r>
            <a:r>
              <a:rPr lang="fr-BE" baseline="0" dirty="0" err="1" smtClean="0">
                <a:sym typeface="Wingdings" panose="05000000000000000000" pitchFamily="2" charset="2"/>
              </a:rPr>
              <a:t>challenging</a:t>
            </a:r>
            <a:r>
              <a:rPr lang="fr-BE" baseline="0" dirty="0" smtClean="0">
                <a:sym typeface="Wingdings" panose="05000000000000000000" pitchFamily="2" charset="2"/>
              </a:rPr>
              <a:t> in </a:t>
            </a:r>
            <a:r>
              <a:rPr lang="fr-BE" baseline="0" dirty="0" err="1" smtClean="0">
                <a:sym typeface="Wingdings" panose="05000000000000000000" pitchFamily="2" charset="2"/>
              </a:rPr>
              <a:t>itself</a:t>
            </a:r>
            <a:r>
              <a:rPr lang="fr-BE" baseline="0" dirty="0" smtClean="0">
                <a:sym typeface="Wingdings" panose="05000000000000000000" pitchFamily="2" charset="2"/>
              </a:rPr>
              <a:t>, as the </a:t>
            </a:r>
            <a:r>
              <a:rPr lang="fr-BE" baseline="0" dirty="0" err="1" smtClean="0">
                <a:sym typeface="Wingdings" panose="05000000000000000000" pitchFamily="2" charset="2"/>
              </a:rPr>
              <a:t>different</a:t>
            </a:r>
            <a:r>
              <a:rPr lang="fr-BE" baseline="0" dirty="0" smtClean="0">
                <a:sym typeface="Wingdings" panose="05000000000000000000" pitchFamily="2" charset="2"/>
              </a:rPr>
              <a:t> mandates of ECHO/DEVCO </a:t>
            </a:r>
            <a:r>
              <a:rPr lang="fr-BE" baseline="0" dirty="0" err="1" smtClean="0">
                <a:sym typeface="Wingdings" panose="05000000000000000000" pitchFamily="2" charset="2"/>
              </a:rPr>
              <a:t>need</a:t>
            </a:r>
            <a:r>
              <a:rPr lang="fr-BE" baseline="0" dirty="0" smtClean="0">
                <a:sym typeface="Wingdings" panose="05000000000000000000" pitchFamily="2" charset="2"/>
              </a:rPr>
              <a:t> to </a:t>
            </a:r>
            <a:r>
              <a:rPr lang="fr-BE" baseline="0" dirty="0" err="1" smtClean="0">
                <a:sym typeface="Wingdings" panose="05000000000000000000" pitchFamily="2" charset="2"/>
              </a:rPr>
              <a:t>be</a:t>
            </a:r>
            <a:r>
              <a:rPr lang="fr-BE" baseline="0" dirty="0" smtClean="0">
                <a:sym typeface="Wingdings" panose="05000000000000000000" pitchFamily="2" charset="2"/>
              </a:rPr>
              <a:t> </a:t>
            </a:r>
            <a:r>
              <a:rPr lang="fr-BE" baseline="0" dirty="0" err="1" smtClean="0">
                <a:sym typeface="Wingdings" panose="05000000000000000000" pitchFamily="2" charset="2"/>
              </a:rPr>
              <a:t>considered</a:t>
            </a:r>
            <a:r>
              <a:rPr lang="fr-BE" baseline="0" dirty="0" smtClean="0">
                <a:sym typeface="Wingdings" panose="05000000000000000000" pitchFamily="2" charset="2"/>
              </a:rPr>
              <a:t>. </a:t>
            </a:r>
            <a:r>
              <a:rPr lang="fr-BE" baseline="0" dirty="0" err="1" smtClean="0"/>
              <a:t>Within</a:t>
            </a:r>
            <a:r>
              <a:rPr lang="fr-BE" baseline="0" dirty="0" smtClean="0"/>
              <a:t> the </a:t>
            </a:r>
            <a:r>
              <a:rPr lang="fr-BE" baseline="0" dirty="0" err="1" smtClean="0"/>
              <a:t>integrated</a:t>
            </a:r>
            <a:r>
              <a:rPr lang="fr-BE" baseline="0" dirty="0" smtClean="0"/>
              <a:t> </a:t>
            </a:r>
            <a:r>
              <a:rPr lang="fr-BE" baseline="0" dirty="0" err="1" smtClean="0"/>
              <a:t>approach</a:t>
            </a:r>
            <a:r>
              <a:rPr lang="fr-BE" baseline="0" dirty="0" smtClean="0"/>
              <a:t>, ECHO &amp; DEVCO </a:t>
            </a:r>
            <a:r>
              <a:rPr lang="fr-BE" baseline="0" dirty="0" err="1" smtClean="0"/>
              <a:t>need</a:t>
            </a:r>
            <a:r>
              <a:rPr lang="fr-BE" baseline="0" dirty="0" smtClean="0"/>
              <a:t> to </a:t>
            </a:r>
            <a:r>
              <a:rPr lang="fr-BE" baseline="0" dirty="0" err="1" smtClean="0"/>
              <a:t>make</a:t>
            </a:r>
            <a:r>
              <a:rPr lang="fr-BE" baseline="0" dirty="0" smtClean="0"/>
              <a:t> sure </a:t>
            </a:r>
            <a:r>
              <a:rPr lang="fr-BE" baseline="0" dirty="0" err="1" smtClean="0"/>
              <a:t>their</a:t>
            </a:r>
            <a:r>
              <a:rPr lang="fr-BE" baseline="0" dirty="0" smtClean="0"/>
              <a:t> respective </a:t>
            </a:r>
            <a:r>
              <a:rPr lang="fr-BE" baseline="0" dirty="0" err="1" smtClean="0"/>
              <a:t>activties</a:t>
            </a:r>
            <a:r>
              <a:rPr lang="fr-BE" baseline="0" dirty="0" smtClean="0"/>
              <a:t> </a:t>
            </a:r>
            <a:r>
              <a:rPr lang="fr-BE" baseline="0" dirty="0" err="1" smtClean="0"/>
              <a:t>remain</a:t>
            </a:r>
            <a:r>
              <a:rPr lang="fr-BE" baseline="0" dirty="0" smtClean="0"/>
              <a:t> </a:t>
            </a:r>
            <a:r>
              <a:rPr lang="fr-BE" baseline="0" dirty="0" err="1" smtClean="0"/>
              <a:t>within</a:t>
            </a:r>
            <a:r>
              <a:rPr lang="fr-BE" baseline="0" dirty="0" smtClean="0"/>
              <a:t> </a:t>
            </a:r>
            <a:r>
              <a:rPr lang="fr-BE" baseline="0" dirty="0" err="1" smtClean="0"/>
              <a:t>their</a:t>
            </a:r>
            <a:r>
              <a:rPr lang="fr-BE" baseline="0" dirty="0" smtClean="0"/>
              <a:t> </a:t>
            </a:r>
            <a:r>
              <a:rPr lang="fr-BE" baseline="0" dirty="0" err="1" smtClean="0"/>
              <a:t>different</a:t>
            </a:r>
            <a:r>
              <a:rPr lang="fr-BE" baseline="0" dirty="0" smtClean="0"/>
              <a:t> </a:t>
            </a:r>
            <a:r>
              <a:rPr lang="fr-BE" baseline="0" dirty="0" err="1" smtClean="0"/>
              <a:t>humanitarian</a:t>
            </a:r>
            <a:r>
              <a:rPr lang="fr-BE" baseline="0" dirty="0" smtClean="0"/>
              <a:t> and </a:t>
            </a:r>
            <a:r>
              <a:rPr lang="fr-BE" baseline="0" dirty="0" err="1" smtClean="0"/>
              <a:t>development</a:t>
            </a:r>
            <a:r>
              <a:rPr lang="fr-BE" baseline="0" dirty="0" smtClean="0"/>
              <a:t> mandates. </a:t>
            </a:r>
            <a:r>
              <a:rPr lang="fr-BE" baseline="0" dirty="0" err="1" smtClean="0"/>
              <a:t>Whilst</a:t>
            </a:r>
            <a:r>
              <a:rPr lang="fr-BE" baseline="0" dirty="0" smtClean="0"/>
              <a:t> </a:t>
            </a:r>
            <a:r>
              <a:rPr lang="fr-BE" baseline="0" dirty="0" err="1" smtClean="0"/>
              <a:t>coordinating</a:t>
            </a:r>
            <a:r>
              <a:rPr lang="fr-BE" baseline="0" dirty="0" smtClean="0"/>
              <a:t> and </a:t>
            </a:r>
            <a:r>
              <a:rPr lang="fr-BE" baseline="0" dirty="0" err="1" smtClean="0"/>
              <a:t>aligning</a:t>
            </a:r>
            <a:r>
              <a:rPr lang="fr-BE" baseline="0" dirty="0" smtClean="0"/>
              <a:t> </a:t>
            </a:r>
            <a:r>
              <a:rPr lang="fr-BE" baseline="0" dirty="0" err="1" smtClean="0"/>
              <a:t>with</a:t>
            </a:r>
            <a:r>
              <a:rPr lang="fr-BE" baseline="0" dirty="0" smtClean="0"/>
              <a:t> national </a:t>
            </a:r>
            <a:r>
              <a:rPr lang="fr-BE" baseline="0" dirty="0" err="1" smtClean="0"/>
              <a:t>strategies</a:t>
            </a:r>
            <a:r>
              <a:rPr lang="fr-BE" baseline="0" dirty="0" smtClean="0"/>
              <a:t>, </a:t>
            </a:r>
            <a:r>
              <a:rPr lang="fr-BE" baseline="0" dirty="0" err="1" smtClean="0"/>
              <a:t>it</a:t>
            </a:r>
            <a:r>
              <a:rPr lang="fr-BE" baseline="0" dirty="0" smtClean="0"/>
              <a:t> </a:t>
            </a:r>
            <a:r>
              <a:rPr lang="fr-BE" baseline="0" dirty="0" err="1" smtClean="0"/>
              <a:t>is</a:t>
            </a:r>
            <a:r>
              <a:rPr lang="fr-BE" baseline="0" dirty="0" smtClean="0"/>
              <a:t> important for the </a:t>
            </a:r>
            <a:r>
              <a:rPr lang="fr-BE" baseline="0" dirty="0" err="1" smtClean="0"/>
              <a:t>alignment</a:t>
            </a:r>
            <a:r>
              <a:rPr lang="fr-BE" baseline="0" dirty="0" smtClean="0"/>
              <a:t> to respect mandates and focus on the </a:t>
            </a:r>
            <a:r>
              <a:rPr lang="fr-BE" baseline="0" dirty="0" err="1" smtClean="0"/>
              <a:t>most</a:t>
            </a:r>
            <a:r>
              <a:rPr lang="fr-BE" baseline="0" dirty="0" smtClean="0"/>
              <a:t> </a:t>
            </a:r>
            <a:r>
              <a:rPr lang="fr-BE" baseline="0" dirty="0" err="1" smtClean="0"/>
              <a:t>vulnerable</a:t>
            </a:r>
            <a:r>
              <a:rPr lang="fr-BE" baseline="0" dirty="0" smtClean="0"/>
              <a:t> people to </a:t>
            </a:r>
            <a:r>
              <a:rPr lang="fr-BE" baseline="0" dirty="0" err="1" smtClean="0"/>
              <a:t>recieve</a:t>
            </a:r>
            <a:r>
              <a:rPr lang="fr-BE" baseline="0" dirty="0" smtClean="0"/>
              <a:t> assistance.</a:t>
            </a:r>
          </a:p>
          <a:p>
            <a:endParaRPr lang="fr-BE" dirty="0" smtClean="0"/>
          </a:p>
          <a:p>
            <a:r>
              <a:rPr lang="fr-BE" dirty="0" smtClean="0"/>
              <a:t>It </a:t>
            </a:r>
            <a:r>
              <a:rPr lang="fr-BE" dirty="0" err="1" smtClean="0"/>
              <a:t>also</a:t>
            </a:r>
            <a:r>
              <a:rPr lang="fr-BE" dirty="0" smtClean="0"/>
              <a:t> </a:t>
            </a:r>
            <a:r>
              <a:rPr lang="fr-BE" baseline="0" dirty="0" err="1" smtClean="0"/>
              <a:t>requires</a:t>
            </a:r>
            <a:r>
              <a:rPr lang="fr-BE" baseline="0" dirty="0" smtClean="0"/>
              <a:t> </a:t>
            </a:r>
            <a:r>
              <a:rPr lang="fr-BE" baseline="0" dirty="0" err="1" smtClean="0"/>
              <a:t>continued</a:t>
            </a:r>
            <a:r>
              <a:rPr lang="fr-BE" baseline="0" dirty="0" smtClean="0"/>
              <a:t> efforts of </a:t>
            </a:r>
            <a:r>
              <a:rPr lang="fr-BE" u="sng" baseline="0" dirty="0" smtClean="0"/>
              <a:t>coordination/ harmonisation </a:t>
            </a:r>
            <a:r>
              <a:rPr lang="fr-BE" u="sng" baseline="0" dirty="0" err="1" smtClean="0"/>
              <a:t>within</a:t>
            </a:r>
            <a:r>
              <a:rPr lang="fr-BE" u="sng" baseline="0" dirty="0" smtClean="0"/>
              <a:t> the cluster</a:t>
            </a:r>
            <a:r>
              <a:rPr lang="fr-BE" baseline="0" dirty="0" smtClean="0"/>
              <a:t>, </a:t>
            </a:r>
            <a:r>
              <a:rPr lang="fr-BE" baseline="0" dirty="0" err="1" smtClean="0"/>
              <a:t>between</a:t>
            </a:r>
            <a:r>
              <a:rPr lang="fr-BE" baseline="0" dirty="0" smtClean="0"/>
              <a:t> the </a:t>
            </a:r>
            <a:r>
              <a:rPr lang="fr-BE" baseline="0" dirty="0" err="1" smtClean="0"/>
              <a:t>two</a:t>
            </a:r>
            <a:r>
              <a:rPr lang="fr-BE" baseline="0" dirty="0" smtClean="0"/>
              <a:t> consortia in </a:t>
            </a:r>
            <a:r>
              <a:rPr lang="fr-BE" baseline="0" dirty="0" err="1" smtClean="0"/>
              <a:t>Wolayita</a:t>
            </a:r>
            <a:r>
              <a:rPr lang="fr-BE" baseline="0" dirty="0" smtClean="0"/>
              <a:t>, but </a:t>
            </a:r>
            <a:r>
              <a:rPr lang="fr-BE" baseline="0" dirty="0" err="1" smtClean="0"/>
              <a:t>also</a:t>
            </a:r>
            <a:r>
              <a:rPr lang="fr-BE" baseline="0" dirty="0" smtClean="0"/>
              <a:t> </a:t>
            </a:r>
            <a:r>
              <a:rPr lang="fr-BE" baseline="0" dirty="0" err="1" smtClean="0"/>
              <a:t>with</a:t>
            </a:r>
            <a:r>
              <a:rPr lang="fr-BE" baseline="0" dirty="0" smtClean="0"/>
              <a:t> </a:t>
            </a:r>
            <a:r>
              <a:rPr lang="fr-BE" baseline="0" dirty="0" err="1" smtClean="0"/>
              <a:t>other</a:t>
            </a:r>
            <a:r>
              <a:rPr lang="fr-BE" baseline="0" dirty="0" smtClean="0"/>
              <a:t> </a:t>
            </a:r>
            <a:r>
              <a:rPr lang="fr-BE" baseline="0" dirty="0" err="1" smtClean="0"/>
              <a:t>Actors</a:t>
            </a:r>
            <a:r>
              <a:rPr lang="fr-BE" baseline="0" dirty="0" smtClean="0"/>
              <a:t> in the area to </a:t>
            </a:r>
            <a:r>
              <a:rPr lang="fr-BE" baseline="0" dirty="0" err="1" smtClean="0"/>
              <a:t>avoid</a:t>
            </a:r>
            <a:r>
              <a:rPr lang="fr-BE" baseline="0" dirty="0" smtClean="0"/>
              <a:t> duplications. </a:t>
            </a:r>
          </a:p>
          <a:p>
            <a:endParaRPr lang="fr-BE" baseline="0" dirty="0" smtClean="0"/>
          </a:p>
          <a:p>
            <a:r>
              <a:rPr lang="fr-BE" baseline="0" dirty="0" err="1" smtClean="0"/>
              <a:t>Finally</a:t>
            </a:r>
            <a:r>
              <a:rPr lang="fr-BE" baseline="0" dirty="0" smtClean="0"/>
              <a:t>, </a:t>
            </a:r>
            <a:r>
              <a:rPr lang="fr-BE" u="sng" baseline="0" dirty="0" smtClean="0"/>
              <a:t>coordination &amp; </a:t>
            </a:r>
            <a:r>
              <a:rPr lang="fr-BE" u="sng" baseline="0" dirty="0" err="1" smtClean="0"/>
              <a:t>cooperation</a:t>
            </a:r>
            <a:r>
              <a:rPr lang="fr-BE" u="sng" baseline="0" dirty="0" smtClean="0"/>
              <a:t> </a:t>
            </a:r>
            <a:r>
              <a:rPr lang="fr-BE" u="sng" baseline="0" dirty="0" err="1" smtClean="0"/>
              <a:t>with</a:t>
            </a:r>
            <a:r>
              <a:rPr lang="fr-BE" u="sng" baseline="0" dirty="0" smtClean="0"/>
              <a:t> the local </a:t>
            </a:r>
            <a:r>
              <a:rPr lang="fr-BE" u="sng" baseline="0" dirty="0" err="1" smtClean="0"/>
              <a:t>authorities</a:t>
            </a:r>
            <a:r>
              <a:rPr lang="fr-BE" baseline="0" dirty="0" smtClean="0"/>
              <a:t> </a:t>
            </a:r>
            <a:r>
              <a:rPr lang="fr-BE" baseline="0" dirty="0" err="1" smtClean="0"/>
              <a:t>is</a:t>
            </a:r>
            <a:r>
              <a:rPr lang="fr-BE" baseline="0" dirty="0" smtClean="0"/>
              <a:t> a challenge, as </a:t>
            </a:r>
            <a:r>
              <a:rPr lang="fr-BE" baseline="0" dirty="0" err="1" smtClean="0"/>
              <a:t>authorities</a:t>
            </a:r>
            <a:r>
              <a:rPr lang="fr-BE" baseline="0" dirty="0" smtClean="0"/>
              <a:t> </a:t>
            </a:r>
            <a:r>
              <a:rPr lang="fr-BE" baseline="0" dirty="0" err="1" smtClean="0"/>
              <a:t>may</a:t>
            </a:r>
            <a:r>
              <a:rPr lang="fr-BE" baseline="0" dirty="0" smtClean="0"/>
              <a:t> push for a certain type of </a:t>
            </a:r>
            <a:r>
              <a:rPr lang="fr-BE" baseline="0" dirty="0" err="1" smtClean="0"/>
              <a:t>activties</a:t>
            </a:r>
            <a:r>
              <a:rPr lang="fr-BE" baseline="0" dirty="0" smtClean="0"/>
              <a:t> </a:t>
            </a:r>
            <a:r>
              <a:rPr lang="fr-BE" baseline="0" dirty="0" err="1" smtClean="0"/>
              <a:t>rather</a:t>
            </a:r>
            <a:r>
              <a:rPr lang="fr-BE" baseline="0" dirty="0" smtClean="0"/>
              <a:t> </a:t>
            </a:r>
            <a:r>
              <a:rPr lang="fr-BE" baseline="0" dirty="0" err="1" smtClean="0"/>
              <a:t>than</a:t>
            </a:r>
            <a:r>
              <a:rPr lang="fr-BE" baseline="0" dirty="0" smtClean="0"/>
              <a:t> </a:t>
            </a:r>
            <a:r>
              <a:rPr lang="fr-BE" baseline="0" dirty="0" err="1" smtClean="0"/>
              <a:t>others</a:t>
            </a:r>
            <a:r>
              <a:rPr lang="fr-BE" baseline="0" dirty="0" smtClean="0"/>
              <a:t> (for </a:t>
            </a:r>
            <a:r>
              <a:rPr lang="fr-BE" baseline="0" dirty="0" err="1" smtClean="0"/>
              <a:t>example</a:t>
            </a:r>
            <a:r>
              <a:rPr lang="fr-BE" baseline="0" dirty="0" smtClean="0"/>
              <a:t> water </a:t>
            </a:r>
            <a:r>
              <a:rPr lang="fr-BE" baseline="0" dirty="0" err="1" smtClean="0"/>
              <a:t>schemes</a:t>
            </a:r>
            <a:r>
              <a:rPr lang="fr-BE" baseline="0" dirty="0" smtClean="0"/>
              <a:t> to an </a:t>
            </a:r>
            <a:r>
              <a:rPr lang="fr-BE" baseline="0" dirty="0" err="1" smtClean="0"/>
              <a:t>unproportionately</a:t>
            </a:r>
            <a:r>
              <a:rPr lang="fr-BE" baseline="0" dirty="0" smtClean="0"/>
              <a:t> large </a:t>
            </a:r>
            <a:r>
              <a:rPr lang="fr-BE" baseline="0" dirty="0" err="1" smtClean="0"/>
              <a:t>extent</a:t>
            </a:r>
            <a:r>
              <a:rPr lang="fr-BE" baseline="0" dirty="0" smtClean="0"/>
              <a:t>). </a:t>
            </a:r>
            <a:r>
              <a:rPr lang="fr-BE" baseline="0" dirty="0" err="1" smtClean="0"/>
              <a:t>Authorities</a:t>
            </a:r>
            <a:r>
              <a:rPr lang="fr-BE" baseline="0" dirty="0" smtClean="0"/>
              <a:t> </a:t>
            </a:r>
            <a:r>
              <a:rPr lang="fr-BE" baseline="0" dirty="0" err="1" smtClean="0"/>
              <a:t>may</a:t>
            </a:r>
            <a:r>
              <a:rPr lang="fr-BE" baseline="0" dirty="0" smtClean="0"/>
              <a:t> </a:t>
            </a:r>
            <a:r>
              <a:rPr lang="fr-BE" baseline="0" dirty="0" err="1" smtClean="0"/>
              <a:t>also</a:t>
            </a:r>
            <a:r>
              <a:rPr lang="fr-BE" baseline="0" dirty="0" smtClean="0"/>
              <a:t> </a:t>
            </a:r>
            <a:r>
              <a:rPr lang="fr-BE" baseline="0" dirty="0" err="1" smtClean="0"/>
              <a:t>wish</a:t>
            </a:r>
            <a:r>
              <a:rPr lang="fr-BE" baseline="0" dirty="0" smtClean="0"/>
              <a:t> for interventions to </a:t>
            </a:r>
            <a:r>
              <a:rPr lang="fr-BE" baseline="0" dirty="0" err="1" smtClean="0"/>
              <a:t>be</a:t>
            </a:r>
            <a:r>
              <a:rPr lang="fr-BE" baseline="0" dirty="0" smtClean="0"/>
              <a:t> </a:t>
            </a:r>
            <a:r>
              <a:rPr lang="fr-BE" baseline="0" dirty="0" err="1" smtClean="0"/>
              <a:t>implemented</a:t>
            </a:r>
            <a:r>
              <a:rPr lang="fr-BE" baseline="0" dirty="0" smtClean="0"/>
              <a:t> in </a:t>
            </a:r>
            <a:r>
              <a:rPr lang="fr-BE" baseline="0" dirty="0" err="1" smtClean="0"/>
              <a:t>different</a:t>
            </a:r>
            <a:r>
              <a:rPr lang="fr-BE" baseline="0" dirty="0" smtClean="0"/>
              <a:t> </a:t>
            </a:r>
            <a:r>
              <a:rPr lang="fr-BE" baseline="0" dirty="0" err="1" smtClean="0"/>
              <a:t>different</a:t>
            </a:r>
            <a:r>
              <a:rPr lang="fr-BE" baseline="0" dirty="0" smtClean="0"/>
              <a:t> </a:t>
            </a:r>
            <a:r>
              <a:rPr lang="fr-BE" baseline="0" dirty="0" err="1" smtClean="0"/>
              <a:t>geographical</a:t>
            </a:r>
            <a:r>
              <a:rPr lang="fr-BE" baseline="0" dirty="0" smtClean="0"/>
              <a:t> locations, and not </a:t>
            </a:r>
            <a:r>
              <a:rPr lang="fr-BE" baseline="0" dirty="0" err="1" smtClean="0"/>
              <a:t>neccessairly</a:t>
            </a:r>
            <a:r>
              <a:rPr lang="fr-BE" baseline="0" dirty="0" smtClean="0"/>
              <a:t> </a:t>
            </a:r>
            <a:r>
              <a:rPr lang="fr-BE" baseline="0" dirty="0" err="1" smtClean="0"/>
              <a:t>focused</a:t>
            </a:r>
            <a:r>
              <a:rPr lang="fr-BE" baseline="0" dirty="0" smtClean="0"/>
              <a:t> on the </a:t>
            </a:r>
            <a:r>
              <a:rPr lang="fr-BE" baseline="0" dirty="0" err="1" smtClean="0"/>
              <a:t>same</a:t>
            </a:r>
            <a:r>
              <a:rPr lang="fr-BE" baseline="0" dirty="0" smtClean="0"/>
              <a:t> areas (</a:t>
            </a:r>
            <a:r>
              <a:rPr lang="fr-BE" baseline="0" dirty="0" err="1" smtClean="0"/>
              <a:t>then</a:t>
            </a:r>
            <a:r>
              <a:rPr lang="fr-BE" baseline="0" dirty="0" smtClean="0"/>
              <a:t> </a:t>
            </a:r>
            <a:r>
              <a:rPr lang="fr-BE" baseline="0" dirty="0" err="1" smtClean="0"/>
              <a:t>defeating</a:t>
            </a:r>
            <a:r>
              <a:rPr lang="fr-BE" baseline="0" dirty="0" smtClean="0"/>
              <a:t> the </a:t>
            </a:r>
            <a:r>
              <a:rPr lang="fr-BE" baseline="0" dirty="0" err="1" smtClean="0"/>
              <a:t>purpose</a:t>
            </a:r>
            <a:r>
              <a:rPr lang="fr-BE" baseline="0" dirty="0" smtClean="0"/>
              <a:t> of </a:t>
            </a:r>
            <a:r>
              <a:rPr lang="fr-BE" baseline="0" dirty="0" err="1" smtClean="0"/>
              <a:t>resilience</a:t>
            </a:r>
            <a:r>
              <a:rPr lang="fr-BE" baseline="0" dirty="0" smtClean="0"/>
              <a:t>). In </a:t>
            </a:r>
            <a:r>
              <a:rPr lang="fr-BE" baseline="0" dirty="0" err="1" smtClean="0"/>
              <a:t>some</a:t>
            </a:r>
            <a:r>
              <a:rPr lang="fr-BE" baseline="0" dirty="0" smtClean="0"/>
              <a:t> areas, </a:t>
            </a:r>
            <a:r>
              <a:rPr lang="fr-BE" baseline="0" dirty="0" err="1" smtClean="0"/>
              <a:t>authorities</a:t>
            </a:r>
            <a:r>
              <a:rPr lang="fr-BE" baseline="0" dirty="0" smtClean="0"/>
              <a:t> </a:t>
            </a:r>
            <a:r>
              <a:rPr lang="fr-BE" baseline="0" dirty="0" err="1" smtClean="0"/>
              <a:t>may</a:t>
            </a:r>
            <a:r>
              <a:rPr lang="fr-BE" baseline="0" dirty="0" smtClean="0"/>
              <a:t> </a:t>
            </a:r>
            <a:r>
              <a:rPr lang="fr-BE" baseline="0" dirty="0" err="1" smtClean="0"/>
              <a:t>wish</a:t>
            </a:r>
            <a:r>
              <a:rPr lang="fr-BE" baseline="0" dirty="0" smtClean="0"/>
              <a:t> for the </a:t>
            </a:r>
            <a:r>
              <a:rPr lang="fr-BE" baseline="0" dirty="0" err="1" smtClean="0"/>
              <a:t>targetted</a:t>
            </a:r>
            <a:r>
              <a:rPr lang="fr-BE" baseline="0" dirty="0" smtClean="0"/>
              <a:t> </a:t>
            </a:r>
            <a:r>
              <a:rPr lang="fr-BE" baseline="0" dirty="0" err="1" smtClean="0"/>
              <a:t>beneficiaries</a:t>
            </a:r>
            <a:r>
              <a:rPr lang="fr-BE" baseline="0" dirty="0" smtClean="0"/>
              <a:t> to </a:t>
            </a:r>
            <a:r>
              <a:rPr lang="fr-BE" baseline="0" dirty="0" err="1" smtClean="0"/>
              <a:t>be</a:t>
            </a:r>
            <a:r>
              <a:rPr lang="fr-BE" baseline="0" dirty="0" smtClean="0"/>
              <a:t> </a:t>
            </a:r>
            <a:r>
              <a:rPr lang="fr-BE" baseline="0" dirty="0" err="1" smtClean="0"/>
              <a:t>automatically</a:t>
            </a:r>
            <a:r>
              <a:rPr lang="fr-BE" baseline="0" dirty="0" smtClean="0"/>
              <a:t> the </a:t>
            </a:r>
            <a:r>
              <a:rPr lang="fr-BE" baseline="0" dirty="0" err="1" smtClean="0"/>
              <a:t>same</a:t>
            </a:r>
            <a:r>
              <a:rPr lang="fr-BE" baseline="0" dirty="0" smtClean="0"/>
              <a:t> as </a:t>
            </a:r>
            <a:r>
              <a:rPr lang="fr-BE" baseline="0" dirty="0" err="1" smtClean="0"/>
              <a:t>those</a:t>
            </a:r>
            <a:r>
              <a:rPr lang="fr-BE" baseline="0" dirty="0" smtClean="0"/>
              <a:t> </a:t>
            </a:r>
            <a:r>
              <a:rPr lang="fr-BE" baseline="0" dirty="0" err="1" smtClean="0"/>
              <a:t>benefitting</a:t>
            </a:r>
            <a:r>
              <a:rPr lang="fr-BE" baseline="0" dirty="0" smtClean="0"/>
              <a:t> </a:t>
            </a:r>
            <a:r>
              <a:rPr lang="fr-BE" baseline="0" dirty="0" err="1" smtClean="0"/>
              <a:t>under</a:t>
            </a:r>
            <a:r>
              <a:rPr lang="fr-BE" baseline="0" dirty="0" smtClean="0"/>
              <a:t> the national PSNP </a:t>
            </a:r>
            <a:r>
              <a:rPr lang="fr-BE" baseline="0" dirty="0" err="1" smtClean="0"/>
              <a:t>saftey</a:t>
            </a:r>
            <a:r>
              <a:rPr lang="fr-BE" baseline="0" dirty="0" smtClean="0"/>
              <a:t> net programme, in </a:t>
            </a:r>
            <a:r>
              <a:rPr lang="fr-BE" baseline="0" dirty="0" err="1" smtClean="0"/>
              <a:t>other</a:t>
            </a:r>
            <a:r>
              <a:rPr lang="fr-BE" baseline="0" dirty="0" smtClean="0"/>
              <a:t> areas </a:t>
            </a:r>
            <a:r>
              <a:rPr lang="fr-BE" baseline="0" dirty="0" err="1" smtClean="0"/>
              <a:t>they</a:t>
            </a:r>
            <a:r>
              <a:rPr lang="fr-BE" baseline="0" dirty="0" smtClean="0"/>
              <a:t> </a:t>
            </a:r>
            <a:r>
              <a:rPr lang="fr-BE" baseline="0" dirty="0" err="1" smtClean="0"/>
              <a:t>may</a:t>
            </a:r>
            <a:r>
              <a:rPr lang="fr-BE" baseline="0" dirty="0" smtClean="0"/>
              <a:t> push for the opposite. </a:t>
            </a:r>
          </a:p>
          <a:p>
            <a:endParaRPr lang="fr-B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BE" baseline="0" dirty="0" smtClean="0"/>
              <a:t>The challenge </a:t>
            </a:r>
            <a:r>
              <a:rPr lang="fr-BE" baseline="0" dirty="0" err="1" smtClean="0"/>
              <a:t>with</a:t>
            </a:r>
            <a:r>
              <a:rPr lang="fr-BE" baseline="0" dirty="0" smtClean="0"/>
              <a:t> regards to </a:t>
            </a:r>
            <a:r>
              <a:rPr lang="fr-BE" baseline="0" dirty="0" err="1" smtClean="0"/>
              <a:t>beneficiaries</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u="sng" baseline="0" dirty="0" smtClean="0"/>
              <a:t>focus </a:t>
            </a:r>
            <a:r>
              <a:rPr lang="fr-BE" u="sng" baseline="0" dirty="0" err="1" smtClean="0"/>
              <a:t>should</a:t>
            </a:r>
            <a:r>
              <a:rPr lang="fr-BE" u="sng" baseline="0" dirty="0" smtClean="0"/>
              <a:t> </a:t>
            </a:r>
            <a:r>
              <a:rPr lang="fr-BE" u="sng" baseline="0" dirty="0" err="1" smtClean="0"/>
              <a:t>always</a:t>
            </a:r>
            <a:r>
              <a:rPr lang="fr-BE" u="sng" baseline="0" dirty="0" smtClean="0"/>
              <a:t> </a:t>
            </a:r>
            <a:r>
              <a:rPr lang="fr-BE" u="sng" baseline="0" dirty="0" err="1" smtClean="0"/>
              <a:t>remain</a:t>
            </a:r>
            <a:r>
              <a:rPr lang="fr-BE" u="sng" baseline="0" dirty="0" smtClean="0"/>
              <a:t> on the </a:t>
            </a:r>
            <a:r>
              <a:rPr lang="fr-BE" u="sng" baseline="0" dirty="0" err="1" smtClean="0"/>
              <a:t>most</a:t>
            </a:r>
            <a:r>
              <a:rPr lang="fr-BE" u="sng" baseline="0" dirty="0" smtClean="0"/>
              <a:t> </a:t>
            </a:r>
            <a:r>
              <a:rPr lang="fr-BE" u="sng" baseline="0" dirty="0" err="1" smtClean="0"/>
              <a:t>vulnerable</a:t>
            </a:r>
            <a:r>
              <a:rPr lang="fr-BE" baseline="0" dirty="0" smtClean="0"/>
              <a:t>, and the entry-point for </a:t>
            </a:r>
            <a:r>
              <a:rPr lang="fr-BE" baseline="0" dirty="0" err="1" smtClean="0"/>
              <a:t>selection</a:t>
            </a:r>
            <a:r>
              <a:rPr lang="fr-BE" baseline="0" dirty="0" smtClean="0"/>
              <a:t> and for all </a:t>
            </a:r>
            <a:r>
              <a:rPr lang="fr-BE" baseline="0" dirty="0" err="1" smtClean="0"/>
              <a:t>activities</a:t>
            </a:r>
            <a:r>
              <a:rPr lang="fr-BE" baseline="0" dirty="0" smtClean="0"/>
              <a:t>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mal-nutrition</a:t>
            </a:r>
            <a:r>
              <a:rPr lang="fr-BE" baseline="0" dirty="0" smtClean="0"/>
              <a:t> and </a:t>
            </a:r>
            <a:r>
              <a:rPr lang="fr-BE" baseline="0" dirty="0" err="1" smtClean="0"/>
              <a:t>food</a:t>
            </a:r>
            <a:r>
              <a:rPr lang="fr-BE" baseline="0" dirty="0" smtClean="0"/>
              <a:t> </a:t>
            </a:r>
            <a:r>
              <a:rPr lang="fr-BE" baseline="0" dirty="0" err="1" smtClean="0"/>
              <a:t>insecurity</a:t>
            </a:r>
            <a:r>
              <a:rPr lang="fr-BE" baseline="0" dirty="0" smtClean="0"/>
              <a:t>. Malnutrition and </a:t>
            </a:r>
            <a:r>
              <a:rPr lang="fr-BE" baseline="0" dirty="0" err="1" smtClean="0"/>
              <a:t>hotspot</a:t>
            </a:r>
            <a:r>
              <a:rPr lang="fr-BE" baseline="0" dirty="0" smtClean="0"/>
              <a:t> </a:t>
            </a:r>
            <a:r>
              <a:rPr lang="fr-BE" baseline="0" dirty="0" err="1" smtClean="0"/>
              <a:t>woredas</a:t>
            </a:r>
            <a:r>
              <a:rPr lang="fr-BE" baseline="0" dirty="0" smtClean="0"/>
              <a:t> guides the intervention. Most </a:t>
            </a:r>
            <a:r>
              <a:rPr lang="fr-BE" baseline="0" dirty="0" err="1" smtClean="0"/>
              <a:t>vulnerable</a:t>
            </a:r>
            <a:r>
              <a:rPr lang="fr-BE" baseline="0" dirty="0" smtClean="0"/>
              <a:t>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targeted</a:t>
            </a:r>
            <a:r>
              <a:rPr lang="fr-BE" baseline="0" dirty="0" smtClean="0"/>
              <a:t>, and not </a:t>
            </a:r>
            <a:r>
              <a:rPr lang="fr-BE" baseline="0" dirty="0" err="1" smtClean="0"/>
              <a:t>automatically</a:t>
            </a:r>
            <a:r>
              <a:rPr lang="fr-BE" baseline="0" dirty="0" smtClean="0"/>
              <a:t> </a:t>
            </a:r>
            <a:r>
              <a:rPr lang="fr-BE" baseline="0" dirty="0" err="1" smtClean="0"/>
              <a:t>selected</a:t>
            </a:r>
            <a:r>
              <a:rPr lang="fr-BE" baseline="0" dirty="0" smtClean="0"/>
              <a:t> </a:t>
            </a:r>
            <a:r>
              <a:rPr lang="fr-BE" baseline="0" dirty="0" err="1" smtClean="0"/>
              <a:t>according</a:t>
            </a:r>
            <a:r>
              <a:rPr lang="fr-BE" baseline="0" dirty="0" smtClean="0"/>
              <a:t> to the </a:t>
            </a:r>
            <a:r>
              <a:rPr lang="fr-BE" baseline="0" dirty="0" err="1" smtClean="0"/>
              <a:t>wealth</a:t>
            </a:r>
            <a:r>
              <a:rPr lang="fr-BE" baseline="0" dirty="0" smtClean="0"/>
              <a:t> </a:t>
            </a:r>
            <a:r>
              <a:rPr lang="fr-BE" baseline="0" dirty="0" err="1" smtClean="0"/>
              <a:t>ranking</a:t>
            </a:r>
            <a:r>
              <a:rPr lang="fr-BE" baseline="0" dirty="0" smtClean="0"/>
              <a:t> of the local </a:t>
            </a:r>
            <a:r>
              <a:rPr lang="fr-BE" baseline="0" dirty="0" err="1" smtClean="0"/>
              <a:t>authorities</a:t>
            </a:r>
            <a:r>
              <a:rPr lang="fr-BE" baseline="0" dirty="0" smtClean="0"/>
              <a:t>.</a:t>
            </a:r>
          </a:p>
          <a:p>
            <a:endParaRPr lang="fr-BE" baseline="0" dirty="0" smtClean="0"/>
          </a:p>
          <a:p>
            <a:r>
              <a:rPr lang="fr-BE" u="sng" baseline="0" dirty="0" smtClean="0"/>
              <a:t>For </a:t>
            </a:r>
            <a:r>
              <a:rPr lang="fr-BE" u="sng" baseline="0" dirty="0" err="1" smtClean="0"/>
              <a:t>example</a:t>
            </a:r>
            <a:r>
              <a:rPr lang="fr-BE" u="sng" baseline="0" dirty="0" smtClean="0"/>
              <a:t> in </a:t>
            </a:r>
            <a:r>
              <a:rPr lang="fr-BE" u="sng" baseline="0" dirty="0" err="1" smtClean="0"/>
              <a:t>Wolayita</a:t>
            </a:r>
            <a:r>
              <a:rPr lang="fr-BE" baseline="0" dirty="0" smtClean="0"/>
              <a:t>, the opposite of </a:t>
            </a:r>
            <a:r>
              <a:rPr lang="fr-BE" baseline="0" dirty="0" err="1" smtClean="0"/>
              <a:t>what</a:t>
            </a:r>
            <a:r>
              <a:rPr lang="fr-BE" baseline="0" dirty="0" smtClean="0"/>
              <a:t> </a:t>
            </a:r>
            <a:r>
              <a:rPr lang="fr-BE" baseline="0" dirty="0" err="1" smtClean="0"/>
              <a:t>we</a:t>
            </a:r>
            <a:r>
              <a:rPr lang="fr-BE" baseline="0" dirty="0" smtClean="0"/>
              <a:t> </a:t>
            </a:r>
            <a:r>
              <a:rPr lang="fr-BE" baseline="0" dirty="0" err="1" smtClean="0"/>
              <a:t>want</a:t>
            </a:r>
            <a:r>
              <a:rPr lang="fr-BE" baseline="0" dirty="0" smtClean="0"/>
              <a:t> to </a:t>
            </a:r>
            <a:r>
              <a:rPr lang="fr-BE" baseline="0" dirty="0" err="1" smtClean="0"/>
              <a:t>achieve</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the case </a:t>
            </a:r>
            <a:r>
              <a:rPr lang="fr-BE" baseline="0" dirty="0" err="1" smtClean="0"/>
              <a:t>where</a:t>
            </a:r>
            <a:r>
              <a:rPr lang="fr-BE" baseline="0" dirty="0" smtClean="0"/>
              <a:t> the CONCERN-consortium </a:t>
            </a:r>
            <a:r>
              <a:rPr lang="fr-BE" baseline="0" dirty="0" err="1" smtClean="0"/>
              <a:t>operates</a:t>
            </a:r>
            <a:r>
              <a:rPr lang="fr-BE" baseline="0" dirty="0" smtClean="0"/>
              <a:t> in one location </a:t>
            </a:r>
            <a:r>
              <a:rPr lang="fr-BE" baseline="0" dirty="0" err="1" smtClean="0"/>
              <a:t>completely</a:t>
            </a:r>
            <a:r>
              <a:rPr lang="fr-BE" baseline="0" dirty="0" smtClean="0"/>
              <a:t> </a:t>
            </a:r>
            <a:r>
              <a:rPr lang="fr-BE" baseline="0" dirty="0" err="1" smtClean="0"/>
              <a:t>separate</a:t>
            </a:r>
            <a:r>
              <a:rPr lang="fr-BE" baseline="0" dirty="0" smtClean="0"/>
              <a:t> </a:t>
            </a:r>
            <a:r>
              <a:rPr lang="fr-BE" baseline="0" dirty="0" err="1" smtClean="0"/>
              <a:t>from</a:t>
            </a:r>
            <a:r>
              <a:rPr lang="fr-BE" baseline="0" dirty="0" smtClean="0"/>
              <a:t> </a:t>
            </a:r>
            <a:r>
              <a:rPr lang="fr-BE" baseline="0" dirty="0" err="1" smtClean="0"/>
              <a:t>where</a:t>
            </a:r>
            <a:r>
              <a:rPr lang="fr-BE" baseline="0" dirty="0" smtClean="0"/>
              <a:t> the  VITA-consortium </a:t>
            </a:r>
            <a:r>
              <a:rPr lang="fr-BE" baseline="0" dirty="0" err="1" smtClean="0"/>
              <a:t>operates</a:t>
            </a:r>
            <a:r>
              <a:rPr lang="fr-BE" baseline="0" dirty="0" smtClean="0"/>
              <a:t>, </a:t>
            </a:r>
            <a:r>
              <a:rPr lang="fr-BE" baseline="0" dirty="0" err="1" smtClean="0"/>
              <a:t>that</a:t>
            </a:r>
            <a:r>
              <a:rPr lang="fr-BE" baseline="0" dirty="0" smtClean="0"/>
              <a:t> the </a:t>
            </a:r>
            <a:r>
              <a:rPr lang="fr-BE" baseline="0" dirty="0" err="1" smtClean="0"/>
              <a:t>sectors</a:t>
            </a:r>
            <a:r>
              <a:rPr lang="fr-BE" baseline="0" dirty="0" smtClean="0"/>
              <a:t> of intervention are not inter-</a:t>
            </a:r>
            <a:r>
              <a:rPr lang="fr-BE" baseline="0" dirty="0" err="1" smtClean="0"/>
              <a:t>linked</a:t>
            </a:r>
            <a:r>
              <a:rPr lang="fr-BE" baseline="0" dirty="0" smtClean="0"/>
              <a:t> at all and </a:t>
            </a:r>
            <a:r>
              <a:rPr lang="fr-BE" baseline="0" dirty="0" err="1" smtClean="0"/>
              <a:t>that</a:t>
            </a:r>
            <a:r>
              <a:rPr lang="fr-BE" baseline="0" dirty="0" smtClean="0"/>
              <a:t> no </a:t>
            </a:r>
            <a:r>
              <a:rPr lang="fr-BE" baseline="0" dirty="0" err="1" smtClean="0"/>
              <a:t>analysis</a:t>
            </a:r>
            <a:r>
              <a:rPr lang="fr-BE" baseline="0" dirty="0" smtClean="0"/>
              <a:t> </a:t>
            </a:r>
            <a:r>
              <a:rPr lang="fr-BE" baseline="0" dirty="0" err="1" smtClean="0"/>
              <a:t>is</a:t>
            </a:r>
            <a:r>
              <a:rPr lang="fr-BE" baseline="0" dirty="0" smtClean="0"/>
              <a:t> </a:t>
            </a:r>
            <a:r>
              <a:rPr lang="fr-BE" baseline="0" dirty="0" err="1" smtClean="0"/>
              <a:t>done</a:t>
            </a:r>
            <a:r>
              <a:rPr lang="fr-BE" baseline="0" dirty="0" smtClean="0"/>
              <a:t> </a:t>
            </a:r>
            <a:r>
              <a:rPr lang="fr-BE" baseline="0" dirty="0" err="1" smtClean="0"/>
              <a:t>with</a:t>
            </a:r>
            <a:r>
              <a:rPr lang="fr-BE" baseline="0" dirty="0" smtClean="0"/>
              <a:t> regards to the national programmes </a:t>
            </a:r>
            <a:r>
              <a:rPr lang="fr-BE" baseline="0" dirty="0" err="1" smtClean="0"/>
              <a:t>such</a:t>
            </a:r>
            <a:r>
              <a:rPr lang="fr-BE" baseline="0" dirty="0" smtClean="0"/>
              <a:t> as PSNP.  </a:t>
            </a:r>
          </a:p>
          <a:p>
            <a:endParaRPr lang="fr-BE" baseline="0" dirty="0" smtClean="0"/>
          </a:p>
          <a:p>
            <a:r>
              <a:rPr lang="fr-BE" baseline="0" dirty="0" err="1" smtClean="0"/>
              <a:t>Finally</a:t>
            </a:r>
            <a:r>
              <a:rPr lang="fr-BE" baseline="0" dirty="0" smtClean="0"/>
              <a:t>, in </a:t>
            </a:r>
            <a:r>
              <a:rPr lang="fr-BE" baseline="0" dirty="0" err="1" smtClean="0"/>
              <a:t>Wolayita</a:t>
            </a:r>
            <a:r>
              <a:rPr lang="fr-BE" baseline="0" dirty="0" smtClean="0"/>
              <a:t>, the </a:t>
            </a:r>
            <a:r>
              <a:rPr lang="fr-BE" u="sng" baseline="0" dirty="0" err="1" smtClean="0"/>
              <a:t>specific</a:t>
            </a:r>
            <a:r>
              <a:rPr lang="fr-BE" u="sng" baseline="0" dirty="0" smtClean="0"/>
              <a:t> challenge of </a:t>
            </a:r>
            <a:r>
              <a:rPr lang="fr-BE" u="sng" baseline="0" dirty="0" err="1" smtClean="0"/>
              <a:t>shifting</a:t>
            </a:r>
            <a:r>
              <a:rPr lang="fr-BE" u="sng" baseline="0" dirty="0" smtClean="0"/>
              <a:t> </a:t>
            </a:r>
            <a:r>
              <a:rPr lang="fr-BE" u="sng" baseline="0" dirty="0" err="1" smtClean="0"/>
              <a:t>towards</a:t>
            </a:r>
            <a:r>
              <a:rPr lang="fr-BE" u="sng" baseline="0" dirty="0" smtClean="0"/>
              <a:t> alternative </a:t>
            </a:r>
            <a:r>
              <a:rPr lang="fr-BE" u="sng" baseline="0" dirty="0" err="1" smtClean="0"/>
              <a:t>livelihoods</a:t>
            </a:r>
            <a:r>
              <a:rPr lang="fr-BE" baseline="0" dirty="0" smtClean="0"/>
              <a:t> </a:t>
            </a:r>
            <a:r>
              <a:rPr lang="fr-BE" baseline="0" dirty="0" err="1" smtClean="0"/>
              <a:t>needs</a:t>
            </a:r>
            <a:r>
              <a:rPr lang="fr-BE" baseline="0" dirty="0" smtClean="0"/>
              <a:t> to </a:t>
            </a:r>
            <a:r>
              <a:rPr lang="fr-BE" baseline="0" dirty="0" err="1" smtClean="0"/>
              <a:t>be</a:t>
            </a:r>
            <a:r>
              <a:rPr lang="fr-BE" baseline="0" dirty="0" smtClean="0"/>
              <a:t> </a:t>
            </a:r>
            <a:r>
              <a:rPr lang="fr-BE" baseline="0" dirty="0" err="1" smtClean="0"/>
              <a:t>tackled</a:t>
            </a:r>
            <a:r>
              <a:rPr lang="fr-BE" baseline="0" dirty="0" smtClean="0"/>
              <a:t>. </a:t>
            </a:r>
            <a:r>
              <a:rPr lang="fr-BE" baseline="0" dirty="0" err="1" smtClean="0"/>
              <a:t>With</a:t>
            </a:r>
            <a:r>
              <a:rPr lang="fr-BE" baseline="0" dirty="0" smtClean="0"/>
              <a:t> a high population </a:t>
            </a:r>
            <a:r>
              <a:rPr lang="fr-BE" baseline="0" dirty="0" err="1" smtClean="0"/>
              <a:t>density</a:t>
            </a:r>
            <a:r>
              <a:rPr lang="fr-BE" baseline="0" dirty="0" smtClean="0"/>
              <a:t> and not </a:t>
            </a:r>
            <a:r>
              <a:rPr lang="fr-BE" baseline="0" dirty="0" err="1" smtClean="0"/>
              <a:t>enough</a:t>
            </a:r>
            <a:r>
              <a:rPr lang="fr-BE" baseline="0" dirty="0" smtClean="0"/>
              <a:t> land per </a:t>
            </a:r>
            <a:r>
              <a:rPr lang="fr-BE" baseline="0" dirty="0" err="1" smtClean="0"/>
              <a:t>household</a:t>
            </a:r>
            <a:r>
              <a:rPr lang="fr-BE" baseline="0" dirty="0" smtClean="0"/>
              <a:t> to </a:t>
            </a:r>
            <a:r>
              <a:rPr lang="fr-BE" baseline="0" dirty="0" err="1" smtClean="0"/>
              <a:t>farm</a:t>
            </a:r>
            <a:r>
              <a:rPr lang="fr-BE" baseline="0" dirty="0" smtClean="0"/>
              <a:t>, off-</a:t>
            </a:r>
            <a:r>
              <a:rPr lang="fr-BE" baseline="0" dirty="0" err="1" smtClean="0"/>
              <a:t>farm</a:t>
            </a:r>
            <a:r>
              <a:rPr lang="fr-BE" baseline="0" dirty="0" smtClean="0"/>
              <a:t> </a:t>
            </a:r>
            <a:r>
              <a:rPr lang="fr-BE" baseline="0" dirty="0" err="1" smtClean="0"/>
              <a:t>activties</a:t>
            </a:r>
            <a:r>
              <a:rPr lang="fr-BE" baseline="0" dirty="0" smtClean="0"/>
              <a:t> </a:t>
            </a:r>
            <a:r>
              <a:rPr lang="fr-BE" baseline="0" dirty="0" err="1" smtClean="0"/>
              <a:t>become</a:t>
            </a:r>
            <a:r>
              <a:rPr lang="fr-BE" baseline="0" dirty="0" smtClean="0"/>
              <a:t> </a:t>
            </a:r>
            <a:r>
              <a:rPr lang="fr-BE" baseline="0" dirty="0" err="1" smtClean="0"/>
              <a:t>increasingly</a:t>
            </a:r>
            <a:r>
              <a:rPr lang="fr-BE" baseline="0" dirty="0" smtClean="0"/>
              <a:t> important as an alternative </a:t>
            </a:r>
            <a:r>
              <a:rPr lang="fr-BE" baseline="0" dirty="0" err="1" smtClean="0"/>
              <a:t>which</a:t>
            </a:r>
            <a:r>
              <a:rPr lang="fr-BE" baseline="0" dirty="0" smtClean="0"/>
              <a:t> </a:t>
            </a:r>
            <a:r>
              <a:rPr lang="fr-BE" baseline="0" dirty="0" err="1" smtClean="0"/>
              <a:t>would</a:t>
            </a:r>
            <a:r>
              <a:rPr lang="fr-BE" baseline="0" dirty="0" smtClean="0"/>
              <a:t> help </a:t>
            </a:r>
            <a:r>
              <a:rPr lang="fr-BE" baseline="0" dirty="0" err="1" smtClean="0"/>
              <a:t>reduce</a:t>
            </a:r>
            <a:r>
              <a:rPr lang="fr-BE" baseline="0" dirty="0" smtClean="0"/>
              <a:t> </a:t>
            </a:r>
            <a:r>
              <a:rPr lang="fr-BE" baseline="0" dirty="0" err="1" smtClean="0"/>
              <a:t>food</a:t>
            </a:r>
            <a:r>
              <a:rPr lang="fr-BE" baseline="0" dirty="0" smtClean="0"/>
              <a:t> </a:t>
            </a:r>
            <a:r>
              <a:rPr lang="fr-BE" baseline="0" dirty="0" err="1" smtClean="0"/>
              <a:t>insecurity</a:t>
            </a:r>
            <a:r>
              <a:rPr lang="fr-BE" baseline="0" dirty="0" smtClean="0"/>
              <a:t>. </a:t>
            </a:r>
          </a:p>
          <a:p>
            <a:endParaRPr lang="fr-BE" dirty="0" smtClean="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18</a:t>
            </a:fld>
            <a:endParaRPr lang="en-GB" altLang="en-US"/>
          </a:p>
        </p:txBody>
      </p:sp>
    </p:spTree>
    <p:extLst>
      <p:ext uri="{BB962C8B-B14F-4D97-AF65-F5344CB8AC3E}">
        <p14:creationId xmlns:p14="http://schemas.microsoft.com/office/powerpoint/2010/main" val="253440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dirty="0" smtClean="0"/>
          </a:p>
          <a:p>
            <a:r>
              <a:rPr lang="fr-BE" sz="1200" u="sng" dirty="0" err="1" smtClean="0"/>
              <a:t>Early</a:t>
            </a:r>
            <a:r>
              <a:rPr lang="fr-BE" sz="1200" u="sng" baseline="0" dirty="0" smtClean="0"/>
              <a:t> </a:t>
            </a:r>
            <a:r>
              <a:rPr lang="fr-BE" sz="1200" u="sng" baseline="0" dirty="0" err="1" smtClean="0"/>
              <a:t>lessons</a:t>
            </a:r>
            <a:r>
              <a:rPr lang="fr-BE" sz="1200" u="sng" baseline="0" dirty="0" smtClean="0"/>
              <a:t> </a:t>
            </a:r>
            <a:r>
              <a:rPr lang="fr-BE" sz="1200" u="sng" baseline="0" dirty="0" err="1" smtClean="0"/>
              <a:t>can</a:t>
            </a:r>
            <a:r>
              <a:rPr lang="fr-BE" sz="1200" u="sng" baseline="0" dirty="0" smtClean="0"/>
              <a:t> </a:t>
            </a:r>
            <a:r>
              <a:rPr lang="fr-BE" sz="1200" u="sng" baseline="0" dirty="0" err="1" smtClean="0"/>
              <a:t>already</a:t>
            </a:r>
            <a:r>
              <a:rPr lang="fr-BE" sz="1200" u="sng" baseline="0" dirty="0" smtClean="0"/>
              <a:t> </a:t>
            </a:r>
            <a:r>
              <a:rPr lang="fr-BE" sz="1200" u="sng" baseline="0" dirty="0" err="1" smtClean="0"/>
              <a:t>be</a:t>
            </a:r>
            <a:r>
              <a:rPr lang="fr-BE" sz="1200" u="sng" baseline="0" dirty="0" smtClean="0"/>
              <a:t> </a:t>
            </a:r>
            <a:r>
              <a:rPr lang="fr-BE" sz="1200" u="sng" baseline="0" dirty="0" err="1" smtClean="0"/>
              <a:t>drawn</a:t>
            </a:r>
            <a:r>
              <a:rPr lang="fr-BE" sz="1200" u="sng" baseline="0" dirty="0" smtClean="0"/>
              <a:t> </a:t>
            </a:r>
            <a:r>
              <a:rPr lang="fr-BE" sz="1200" u="sng" baseline="0" dirty="0" err="1" smtClean="0"/>
              <a:t>from</a:t>
            </a:r>
            <a:r>
              <a:rPr lang="fr-BE" sz="1200" u="sng" baseline="0" dirty="0" smtClean="0"/>
              <a:t> the EU joint </a:t>
            </a:r>
            <a:r>
              <a:rPr lang="fr-BE" sz="1200" u="sng" baseline="0" dirty="0" err="1" smtClean="0"/>
              <a:t>resilience</a:t>
            </a:r>
            <a:r>
              <a:rPr lang="fr-BE" sz="1200" u="sng" baseline="0" dirty="0" smtClean="0"/>
              <a:t> building programme in Ethiopia:</a:t>
            </a:r>
          </a:p>
          <a:p>
            <a:endParaRPr lang="fr-BE" sz="1200" u="sng" baseline="0" dirty="0" smtClean="0"/>
          </a:p>
          <a:p>
            <a:r>
              <a:rPr lang="en-GB" sz="1200" kern="1200" dirty="0" smtClean="0">
                <a:solidFill>
                  <a:schemeClr val="tx1"/>
                </a:solidFill>
                <a:effectLst/>
                <a:latin typeface="Arial" charset="0"/>
                <a:ea typeface="+mn-ea"/>
                <a:cs typeface="+mn-cs"/>
              </a:rPr>
              <a:t>- The cluster-approach and introduction of consortia of NGOs has proven to be positive and bringing a clear added value (stimulates synergies and the use of comparative advantages, facilitates communication and coordination amongst members and with the EU). But the coordination at cluster-level is challenging. Besides intra-consortium coordination, it requires coordination with other partners, including NGOs, UN agencies and local authorities. It is demanding.</a:t>
            </a:r>
            <a:endParaRPr lang="fr-BE" sz="1200" u="sng" dirty="0" smtClean="0"/>
          </a:p>
          <a:p>
            <a:endParaRPr lang="fr-BE" sz="1200" dirty="0" smtClean="0"/>
          </a:p>
          <a:p>
            <a:pPr marL="171450" indent="-171450">
              <a:buFontTx/>
              <a:buChar char="-"/>
            </a:pPr>
            <a:r>
              <a:rPr lang="en-GB" sz="1200" kern="1200" dirty="0" smtClean="0">
                <a:solidFill>
                  <a:schemeClr val="tx1"/>
                </a:solidFill>
                <a:effectLst/>
                <a:latin typeface="Arial" charset="0"/>
                <a:ea typeface="+mn-ea"/>
                <a:cs typeface="+mn-cs"/>
              </a:rPr>
              <a:t>There is a need to now conduct more detailed research to better</a:t>
            </a:r>
            <a:r>
              <a:rPr lang="en-GB" sz="1200" kern="1200" baseline="0" dirty="0" smtClean="0">
                <a:solidFill>
                  <a:schemeClr val="tx1"/>
                </a:solidFill>
                <a:effectLst/>
                <a:latin typeface="Arial" charset="0"/>
                <a:ea typeface="+mn-ea"/>
                <a:cs typeface="+mn-cs"/>
              </a:rPr>
              <a:t> understand the dynamics and to start assessing the impact of resilience building. </a:t>
            </a:r>
            <a:r>
              <a:rPr lang="en-GB" sz="1200" kern="1200" dirty="0" smtClean="0">
                <a:solidFill>
                  <a:schemeClr val="tx1"/>
                </a:solidFill>
                <a:effectLst/>
                <a:latin typeface="Arial" charset="0"/>
                <a:ea typeface="+mn-ea"/>
                <a:cs typeface="+mn-cs"/>
              </a:rPr>
              <a:t> With the help of the Joint</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Research Centre, finding modes to measuring the impact of resilience without having to wait for 20 years,</a:t>
            </a:r>
            <a:r>
              <a:rPr lang="en-GB" sz="1200" kern="1200" baseline="0" dirty="0" smtClean="0">
                <a:solidFill>
                  <a:schemeClr val="tx1"/>
                </a:solidFill>
                <a:effectLst/>
                <a:latin typeface="Arial" charset="0"/>
                <a:ea typeface="+mn-ea"/>
                <a:cs typeface="+mn-cs"/>
              </a:rPr>
              <a:t> is currently explored.</a:t>
            </a:r>
          </a:p>
          <a:p>
            <a:pPr marL="171450" indent="-171450">
              <a:buFontTx/>
              <a:buChar char="-"/>
            </a:pPr>
            <a:endParaRPr lang="en-GB" sz="1200" kern="1200" baseline="0" dirty="0" smtClean="0">
              <a:solidFill>
                <a:schemeClr val="tx1"/>
              </a:solidFill>
              <a:effectLst/>
              <a:latin typeface="Arial" charset="0"/>
              <a:ea typeface="+mn-ea"/>
              <a:cs typeface="+mn-cs"/>
            </a:endParaRPr>
          </a:p>
          <a:p>
            <a:pPr marL="171450" indent="-171450">
              <a:buFontTx/>
              <a:buChar char="-"/>
            </a:pPr>
            <a:r>
              <a:rPr lang="en-GB" sz="1200" kern="1200" dirty="0" smtClean="0">
                <a:solidFill>
                  <a:schemeClr val="tx1"/>
                </a:solidFill>
                <a:effectLst/>
                <a:latin typeface="Arial" charset="0"/>
                <a:ea typeface="+mn-ea"/>
                <a:cs typeface="+mn-cs"/>
              </a:rPr>
              <a:t> The coordination between</a:t>
            </a:r>
            <a:r>
              <a:rPr lang="en-GB" sz="1200" kern="1200" baseline="0" dirty="0" smtClean="0">
                <a:solidFill>
                  <a:schemeClr val="tx1"/>
                </a:solidFill>
                <a:effectLst/>
                <a:latin typeface="Arial" charset="0"/>
                <a:ea typeface="+mn-ea"/>
                <a:cs typeface="+mn-cs"/>
              </a:rPr>
              <a:t> ECHO and DEVCO is working very well which is much part to why this approach seems to have a future in Ethiopia. </a:t>
            </a:r>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19</a:t>
            </a:fld>
            <a:endParaRPr lang="en-GB" altLang="en-US"/>
          </a:p>
        </p:txBody>
      </p:sp>
    </p:spTree>
    <p:extLst>
      <p:ext uri="{BB962C8B-B14F-4D97-AF65-F5344CB8AC3E}">
        <p14:creationId xmlns:p14="http://schemas.microsoft.com/office/powerpoint/2010/main" val="154622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22</a:t>
            </a:fld>
            <a:endParaRPr lang="en-GB" altLang="en-US"/>
          </a:p>
        </p:txBody>
      </p:sp>
    </p:spTree>
    <p:extLst>
      <p:ext uri="{BB962C8B-B14F-4D97-AF65-F5344CB8AC3E}">
        <p14:creationId xmlns:p14="http://schemas.microsoft.com/office/powerpoint/2010/main" val="3940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96C464C-5F97-4584-B34C-83E8D1B0EB10}" type="slidenum">
              <a:rPr lang="en-GB" smtClean="0"/>
              <a:pPr>
                <a:defRPr/>
              </a:pPr>
              <a:t>2</a:t>
            </a:fld>
            <a:endParaRPr lang="en-GB"/>
          </a:p>
        </p:txBody>
      </p:sp>
    </p:spTree>
    <p:extLst>
      <p:ext uri="{BB962C8B-B14F-4D97-AF65-F5344CB8AC3E}">
        <p14:creationId xmlns:p14="http://schemas.microsoft.com/office/powerpoint/2010/main" val="80964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framework of the IGAD Drought and Disaster Resilience and Sustainability Initiative, Ethiopia has developed a national Country Programming Paper (CPP) on Resilience. The EU interventions on resilience are largely in line with the priorities identified in the CPP. As a result, resilience activities are predominantly related to 'drought resilience'.</a:t>
            </a:r>
          </a:p>
          <a:p>
            <a:endParaRPr lang="en-GB" baseline="0" dirty="0" smtClean="0"/>
          </a:p>
          <a:p>
            <a:r>
              <a:rPr lang="en-GB" baseline="0" dirty="0" smtClean="0"/>
              <a:t>Overall the EU support to building resilience in Ethiopia contains two complementary components:</a:t>
            </a:r>
          </a:p>
          <a:p>
            <a:pPr marL="228600" indent="-228600">
              <a:buAutoNum type="arabicPeriod"/>
            </a:pPr>
            <a:r>
              <a:rPr lang="en-GB" baseline="0" dirty="0" smtClean="0"/>
              <a:t>Support those systems (often Government-owned and –led) that provide a basis for reacting to drought emergencies, e.g. the food security safety net (PSNP), basic social services (including health), veterinary services; and</a:t>
            </a:r>
          </a:p>
          <a:p>
            <a:pPr marL="228600" indent="-228600">
              <a:buAutoNum type="arabicPeriod"/>
            </a:pPr>
            <a:r>
              <a:rPr lang="en-GB" baseline="0" dirty="0" smtClean="0"/>
              <a:t>Strengthening the resilience of communities, particularly of vulnerable population groups, by improving livelihoods  (related to income, but also to sanitation and hygiene), and investing in the people themselves (e.g. education, nutrition). In Ethiopia, a specific approach is followed by focusing on a limited number of priority areas, called 'EU Resilience Clusters'</a:t>
            </a:r>
          </a:p>
          <a:p>
            <a:pPr marL="0" indent="0">
              <a:buNone/>
            </a:pPr>
            <a:r>
              <a:rPr lang="en-GB" baseline="0" dirty="0" smtClean="0"/>
              <a:t>The former is mainly addressed by long-term development assistance, the latter by both humanitarian and development instruments.</a:t>
            </a:r>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9</a:t>
            </a:fld>
            <a:endParaRPr lang="en-GB" altLang="en-US"/>
          </a:p>
        </p:txBody>
      </p:sp>
    </p:spTree>
    <p:extLst>
      <p:ext uri="{BB962C8B-B14F-4D97-AF65-F5344CB8AC3E}">
        <p14:creationId xmlns:p14="http://schemas.microsoft.com/office/powerpoint/2010/main" val="8000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the big 2011 drought in the Horn of Africa, EU financial support has been mobilised from various sources. While humanitarian</a:t>
            </a:r>
            <a:r>
              <a:rPr lang="en-GB" baseline="0" dirty="0" smtClean="0"/>
              <a:t> support has been provided throughout, it has gradually reduced in size. At the same time, development support has picked up. First through an allocation from the Instrument for Stability (€ 13.7 million) which supported livelihoods in (conflict-prone) pastoralist areas. Subsequently through an additional allocation of € 50 million from the EDF (B-envelope funding) which supports the Risk Financing Mechanism of the Productive Safety Net Programme (PSNP), as well as nutrition, livestock disease control, and livelihoods. This will be followed by further support to various aspects of resilience under the 11</a:t>
            </a:r>
            <a:r>
              <a:rPr lang="en-GB" baseline="30000" dirty="0" smtClean="0"/>
              <a:t>th</a:t>
            </a:r>
            <a:r>
              <a:rPr lang="en-GB" baseline="0" dirty="0" smtClean="0"/>
              <a:t> EDF for which (at least) € 110 million has been earmarked. </a:t>
            </a:r>
          </a:p>
          <a:p>
            <a:r>
              <a:rPr lang="en-GB" baseline="0" dirty="0" smtClean="0"/>
              <a:t>Both the B-envelope and the 11</a:t>
            </a:r>
            <a:r>
              <a:rPr lang="en-GB" baseline="30000" dirty="0" smtClean="0"/>
              <a:t>th</a:t>
            </a:r>
            <a:r>
              <a:rPr lang="en-GB" baseline="0" dirty="0" smtClean="0"/>
              <a:t> EDF will provide support to the 'Resilience Clusters'.</a:t>
            </a:r>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11</a:t>
            </a:fld>
            <a:endParaRPr lang="en-GB" altLang="en-US"/>
          </a:p>
        </p:txBody>
      </p:sp>
    </p:spTree>
    <p:extLst>
      <p:ext uri="{BB962C8B-B14F-4D97-AF65-F5344CB8AC3E}">
        <p14:creationId xmlns:p14="http://schemas.microsoft.com/office/powerpoint/2010/main" val="12049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In practice:</a:t>
            </a:r>
          </a:p>
          <a:p>
            <a:endParaRPr lang="fr-BE" dirty="0" smtClean="0"/>
          </a:p>
          <a:p>
            <a:r>
              <a:rPr lang="en-GB" sz="1200" kern="1200" dirty="0" smtClean="0">
                <a:solidFill>
                  <a:schemeClr val="tx1"/>
                </a:solidFill>
                <a:effectLst/>
                <a:latin typeface="Arial" charset="0"/>
                <a:ea typeface="+mn-ea"/>
                <a:cs typeface="+mn-cs"/>
              </a:rPr>
              <a:t>The resilience programme in Ethiopia started after the 2011 drought in the Horn of Africa where</a:t>
            </a:r>
            <a:r>
              <a:rPr lang="en-GB" sz="1200" kern="1200" baseline="0" dirty="0" smtClean="0">
                <a:solidFill>
                  <a:schemeClr val="tx1"/>
                </a:solidFill>
                <a:effectLst/>
                <a:latin typeface="Arial" charset="0"/>
                <a:ea typeface="+mn-ea"/>
                <a:cs typeface="+mn-cs"/>
              </a:rPr>
              <a:t> b</a:t>
            </a:r>
            <a:r>
              <a:rPr lang="en-GB" sz="1200" kern="1200" dirty="0" smtClean="0">
                <a:solidFill>
                  <a:schemeClr val="tx1"/>
                </a:solidFill>
                <a:effectLst/>
                <a:latin typeface="Arial" charset="0"/>
                <a:ea typeface="+mn-ea"/>
                <a:cs typeface="+mn-cs"/>
              </a:rPr>
              <a:t>oth DEVCO and ECHO mobilised additional resources with the objective to approach things differently and better for the future. The idea of supporting resilience through a mixture of system-oriented interventions (nutrition, livestock health) and geographically targeted projects was formed, and the EU Resilience clusters approach was developed,</a:t>
            </a:r>
            <a:r>
              <a:rPr lang="en-GB" sz="1200" kern="1200" baseline="0" dirty="0" smtClean="0">
                <a:solidFill>
                  <a:schemeClr val="tx1"/>
                </a:solidFill>
                <a:effectLst/>
                <a:latin typeface="Arial" charset="0"/>
                <a:ea typeface="+mn-ea"/>
                <a:cs typeface="+mn-cs"/>
              </a:rPr>
              <a:t> in a first instance by ECHO. </a:t>
            </a:r>
          </a:p>
          <a:p>
            <a:endParaRPr lang="en-GB" sz="1200" kern="1200" baseline="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An 'EU Resilience Cluster' is a geographical area, formed by a group of adjacent </a:t>
            </a:r>
            <a:r>
              <a:rPr lang="en-GB" sz="1200" kern="1200" dirty="0" err="1" smtClean="0">
                <a:solidFill>
                  <a:schemeClr val="tx1"/>
                </a:solidFill>
                <a:effectLst/>
                <a:latin typeface="Arial" charset="0"/>
                <a:ea typeface="+mn-ea"/>
                <a:cs typeface="+mn-cs"/>
              </a:rPr>
              <a:t>woredas</a:t>
            </a:r>
            <a:r>
              <a:rPr lang="en-GB" sz="1200" kern="1200" dirty="0" smtClean="0">
                <a:solidFill>
                  <a:schemeClr val="tx1"/>
                </a:solidFill>
                <a:effectLst/>
                <a:latin typeface="Arial" charset="0"/>
                <a:ea typeface="+mn-ea"/>
                <a:cs typeface="+mn-cs"/>
              </a:rPr>
              <a:t> (districts) where EU-funded resilience activities are implemented.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Clusters have been selected on the basis of their vulnerability to recurrent droughts, their levels of food insecurity/malnutrition, and the presence of experienced implementing partners. </a:t>
            </a:r>
          </a:p>
          <a:p>
            <a:pPr defTabSz="903288" eaLnBrk="1" hangingPunct="1"/>
            <a:r>
              <a:rPr lang="fr-BE" dirty="0" err="1" smtClean="0"/>
              <a:t>They</a:t>
            </a:r>
            <a:r>
              <a:rPr lang="fr-BE" dirty="0" smtClean="0"/>
              <a:t> correspond to areas </a:t>
            </a:r>
            <a:r>
              <a:rPr lang="fr-BE" dirty="0" err="1" smtClean="0"/>
              <a:t>where</a:t>
            </a:r>
            <a:r>
              <a:rPr lang="fr-BE" dirty="0" smtClean="0"/>
              <a:t>:</a:t>
            </a:r>
          </a:p>
          <a:p>
            <a:pPr defTabSz="903288" eaLnBrk="1" hangingPunct="1"/>
            <a:r>
              <a:rPr lang="fr-BE" dirty="0" smtClean="0"/>
              <a:t>- </a:t>
            </a:r>
            <a:r>
              <a:rPr lang="en-GB" dirty="0" smtClean="0"/>
              <a:t>ECHO has been repeatedly responding in emergency mode; </a:t>
            </a:r>
          </a:p>
          <a:p>
            <a:pPr defTabSz="903288" eaLnBrk="1" hangingPunct="1"/>
            <a:r>
              <a:rPr lang="en-GB" dirty="0" smtClean="0"/>
              <a:t>- With historic needs over the last 20 to 30 years and presence of ECHO partners in the recent past; </a:t>
            </a:r>
          </a:p>
          <a:p>
            <a:pPr defTabSz="903288" eaLnBrk="1" hangingPunct="1"/>
            <a:r>
              <a:rPr lang="en-GB" dirty="0" smtClean="0"/>
              <a:t>- Areas with a homogeneity of livelihoods so that a common strategy can be developed for the entire area of the cluster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Using this methodology and keeping in mind the financial resources available, eight EU Resilience Clusters have been identified (see map next</a:t>
            </a:r>
            <a:r>
              <a:rPr lang="en-GB" sz="1200" kern="1200" baseline="0" dirty="0" smtClean="0">
                <a:solidFill>
                  <a:schemeClr val="tx1"/>
                </a:solidFill>
                <a:effectLst/>
                <a:latin typeface="Arial" charset="0"/>
                <a:ea typeface="+mn-ea"/>
                <a:cs typeface="+mn-cs"/>
              </a:rPr>
              <a:t> slide</a:t>
            </a:r>
            <a:r>
              <a:rPr lang="en-GB" sz="1200" kern="1200" dirty="0" smtClean="0">
                <a:solidFill>
                  <a:schemeClr val="tx1"/>
                </a:solidFill>
                <a:effectLst/>
                <a:latin typeface="Arial" charset="0"/>
                <a:ea typeface="+mn-ea"/>
                <a:cs typeface="+mn-cs"/>
              </a:rPr>
              <a:t>). In six clusters both DEVCO and ECHO are present, in one cluster only ECHO-financed activities take place, and in one cluster only DEVCO-financed interventions. Contracts are signed with consortia of NGOs, rather than with individual partners. All partners work towards the same objectives.</a:t>
            </a:r>
          </a:p>
          <a:p>
            <a:endParaRPr lang="fr-BE"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12</a:t>
            </a:fld>
            <a:endParaRPr lang="en-GB" altLang="en-US"/>
          </a:p>
        </p:txBody>
      </p:sp>
    </p:spTree>
    <p:extLst>
      <p:ext uri="{BB962C8B-B14F-4D97-AF65-F5344CB8AC3E}">
        <p14:creationId xmlns:p14="http://schemas.microsoft.com/office/powerpoint/2010/main" val="220797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defTabSz="903288" eaLnBrk="1" hangingPunct="1"/>
            <a:r>
              <a:rPr lang="fr-BE" dirty="0" err="1" smtClean="0"/>
              <a:t>These</a:t>
            </a:r>
            <a:r>
              <a:rPr lang="fr-BE" baseline="0" dirty="0" smtClean="0"/>
              <a:t> 8 clusters are </a:t>
            </a:r>
            <a:r>
              <a:rPr lang="fr-BE" baseline="0" dirty="0" err="1" smtClean="0"/>
              <a:t>e</a:t>
            </a:r>
            <a:r>
              <a:rPr lang="fr-BE" dirty="0" err="1" smtClean="0"/>
              <a:t>stimated</a:t>
            </a:r>
            <a:r>
              <a:rPr lang="fr-BE" dirty="0" smtClean="0"/>
              <a:t> to </a:t>
            </a:r>
            <a:r>
              <a:rPr lang="fr-BE" dirty="0" err="1" smtClean="0"/>
              <a:t>assist</a:t>
            </a:r>
            <a:r>
              <a:rPr lang="fr-BE" dirty="0" smtClean="0"/>
              <a:t> over 2M people, </a:t>
            </a:r>
            <a:r>
              <a:rPr lang="fr-BE" dirty="0" err="1" smtClean="0"/>
              <a:t>corresponding</a:t>
            </a:r>
            <a:r>
              <a:rPr lang="fr-BE" dirty="0" smtClean="0"/>
              <a:t> to </a:t>
            </a:r>
            <a:r>
              <a:rPr lang="fr-BE" dirty="0" err="1" smtClean="0"/>
              <a:t>approximately</a:t>
            </a:r>
            <a:r>
              <a:rPr lang="fr-BE" dirty="0" smtClean="0"/>
              <a:t> 10-15% of the people </a:t>
            </a:r>
            <a:r>
              <a:rPr lang="fr-BE" dirty="0" err="1" smtClean="0"/>
              <a:t>recurrently</a:t>
            </a:r>
            <a:r>
              <a:rPr lang="fr-BE" dirty="0" smtClean="0"/>
              <a:t> </a:t>
            </a:r>
            <a:r>
              <a:rPr lang="fr-BE" dirty="0" err="1" smtClean="0"/>
              <a:t>affected</a:t>
            </a:r>
            <a:r>
              <a:rPr lang="fr-BE" dirty="0" smtClean="0"/>
              <a:t> by </a:t>
            </a:r>
            <a:r>
              <a:rPr lang="fr-BE" dirty="0" err="1" smtClean="0"/>
              <a:t>natural</a:t>
            </a:r>
            <a:r>
              <a:rPr lang="fr-BE" dirty="0" smtClean="0"/>
              <a:t> </a:t>
            </a:r>
            <a:r>
              <a:rPr lang="fr-BE" dirty="0" err="1" smtClean="0"/>
              <a:t>disasters</a:t>
            </a:r>
            <a:r>
              <a:rPr lang="fr-BE" dirty="0" smtClean="0"/>
              <a:t> in the country (as </a:t>
            </a:r>
            <a:r>
              <a:rPr lang="fr-BE" dirty="0" err="1" smtClean="0"/>
              <a:t>you</a:t>
            </a:r>
            <a:r>
              <a:rPr lang="fr-BE" dirty="0" smtClean="0"/>
              <a:t> </a:t>
            </a:r>
            <a:r>
              <a:rPr lang="fr-BE" dirty="0" err="1" smtClean="0"/>
              <a:t>could</a:t>
            </a:r>
            <a:r>
              <a:rPr lang="fr-BE" dirty="0" smtClean="0"/>
              <a:t> </a:t>
            </a:r>
            <a:r>
              <a:rPr lang="fr-BE" dirty="0" err="1" smtClean="0"/>
              <a:t>see</a:t>
            </a:r>
            <a:r>
              <a:rPr lang="fr-BE" dirty="0" smtClean="0"/>
              <a:t> </a:t>
            </a:r>
            <a:r>
              <a:rPr lang="fr-BE" dirty="0" err="1" smtClean="0"/>
              <a:t>from</a:t>
            </a:r>
            <a:r>
              <a:rPr lang="fr-BE" dirty="0" smtClean="0"/>
              <a:t> </a:t>
            </a:r>
            <a:r>
              <a:rPr lang="fr-BE" dirty="0" err="1" smtClean="0"/>
              <a:t>Wim's</a:t>
            </a:r>
            <a:r>
              <a:rPr lang="fr-BE" dirty="0" smtClean="0"/>
              <a:t> </a:t>
            </a:r>
            <a:r>
              <a:rPr lang="fr-BE" dirty="0" err="1" smtClean="0"/>
              <a:t>previous</a:t>
            </a:r>
            <a:r>
              <a:rPr lang="fr-BE" dirty="0" smtClean="0"/>
              <a:t> graph, the EU clusters do</a:t>
            </a:r>
            <a:r>
              <a:rPr lang="fr-BE" baseline="0" dirty="0" smtClean="0"/>
              <a:t> </a:t>
            </a:r>
            <a:r>
              <a:rPr lang="fr-BE" baseline="0" dirty="0" err="1" smtClean="0"/>
              <a:t>thus</a:t>
            </a:r>
            <a:r>
              <a:rPr lang="fr-BE" baseline="0" dirty="0" smtClean="0"/>
              <a:t> not </a:t>
            </a:r>
            <a:r>
              <a:rPr lang="fr-BE" baseline="0" dirty="0" err="1" smtClean="0"/>
              <a:t>cover</a:t>
            </a:r>
            <a:r>
              <a:rPr lang="fr-BE" baseline="0" dirty="0" smtClean="0"/>
              <a:t> all urgent </a:t>
            </a:r>
            <a:r>
              <a:rPr lang="fr-BE" baseline="0" dirty="0" err="1" smtClean="0"/>
              <a:t>needs</a:t>
            </a:r>
            <a:r>
              <a:rPr lang="fr-BE" baseline="0" dirty="0" smtClean="0"/>
              <a:t>)</a:t>
            </a:r>
            <a:endParaRPr lang="en-GB" dirty="0" smtClean="0"/>
          </a:p>
          <a:p>
            <a:pPr defTabSz="903288" eaLnBrk="1" hangingPunct="1"/>
            <a:endParaRPr lang="fr-BE" dirty="0" smtClean="0"/>
          </a:p>
          <a:p>
            <a:pPr defTabSz="903288" eaLnBrk="1" hangingPunct="1"/>
            <a:r>
              <a:rPr lang="fr-BE" dirty="0" err="1" smtClean="0"/>
              <a:t>While</a:t>
            </a:r>
            <a:r>
              <a:rPr lang="fr-BE" baseline="0" dirty="0" smtClean="0"/>
              <a:t> ECHO </a:t>
            </a:r>
            <a:r>
              <a:rPr lang="fr-BE" baseline="0" dirty="0" err="1" smtClean="0"/>
              <a:t>started</a:t>
            </a:r>
            <a:r>
              <a:rPr lang="fr-BE" baseline="0" dirty="0" smtClean="0"/>
              <a:t> </a:t>
            </a:r>
            <a:r>
              <a:rPr lang="fr-BE" baseline="0" dirty="0" err="1" smtClean="0"/>
              <a:t>funding</a:t>
            </a:r>
            <a:r>
              <a:rPr lang="fr-BE" baseline="0" dirty="0" smtClean="0"/>
              <a:t> </a:t>
            </a:r>
            <a:r>
              <a:rPr lang="fr-BE" baseline="0" dirty="0" err="1" smtClean="0"/>
              <a:t>resilience</a:t>
            </a:r>
            <a:r>
              <a:rPr lang="fr-BE" baseline="0" dirty="0" smtClean="0"/>
              <a:t>-building </a:t>
            </a:r>
            <a:r>
              <a:rPr lang="fr-BE" baseline="0" dirty="0" err="1" smtClean="0"/>
              <a:t>projects</a:t>
            </a:r>
            <a:r>
              <a:rPr lang="fr-BE" baseline="0" dirty="0" smtClean="0"/>
              <a:t> in </a:t>
            </a:r>
            <a:r>
              <a:rPr lang="fr-BE" baseline="0" dirty="0" err="1" smtClean="0"/>
              <a:t>these</a:t>
            </a:r>
            <a:r>
              <a:rPr lang="fr-BE" baseline="0" dirty="0" smtClean="0"/>
              <a:t> clusters </a:t>
            </a:r>
            <a:r>
              <a:rPr lang="fr-BE" baseline="0" dirty="0" err="1" smtClean="0"/>
              <a:t>in</a:t>
            </a:r>
            <a:r>
              <a:rPr lang="fr-BE" baseline="0" dirty="0" smtClean="0"/>
              <a:t> 2012, </a:t>
            </a:r>
            <a:r>
              <a:rPr lang="fr-BE" baseline="0" dirty="0" err="1" smtClean="0"/>
              <a:t>since</a:t>
            </a:r>
            <a:r>
              <a:rPr lang="fr-BE" baseline="0" dirty="0" smtClean="0"/>
              <a:t> 2014 </a:t>
            </a:r>
            <a:r>
              <a:rPr lang="en-GB" baseline="0" dirty="0" smtClean="0"/>
              <a:t> DEVCO is also funding projects in the clusters under the EC-SHARE initiative. </a:t>
            </a:r>
          </a:p>
          <a:p>
            <a:pPr defTabSz="903288" eaLnBrk="1" hangingPunct="1"/>
            <a:r>
              <a:rPr lang="en-GB" dirty="0" smtClean="0"/>
              <a:t>The</a:t>
            </a:r>
            <a:r>
              <a:rPr lang="en-GB" baseline="0" dirty="0" smtClean="0"/>
              <a:t> f</a:t>
            </a:r>
            <a:r>
              <a:rPr lang="en-GB" dirty="0" smtClean="0"/>
              <a:t>inancing tools</a:t>
            </a:r>
            <a:r>
              <a:rPr lang="en-GB" baseline="0" dirty="0" smtClean="0"/>
              <a:t> (</a:t>
            </a:r>
            <a:r>
              <a:rPr lang="en-GB" dirty="0" smtClean="0"/>
              <a:t>ECHO/HIP with</a:t>
            </a:r>
            <a:r>
              <a:rPr lang="en-GB" baseline="0" dirty="0" smtClean="0"/>
              <a:t> in total so far approximately 40 MEUR having been channelled to resilience building for 2012,2013 and 2014, </a:t>
            </a:r>
            <a:r>
              <a:rPr lang="en-GB" dirty="0" smtClean="0"/>
              <a:t> and DEVCO/SHARE with 50 MEUR from 2014 to 2017 out of which 30 MEUR are directly channelled to the clusters) are currently contributing to the overall programme. The selection of geographic clusters has been revised to operate the resilience building programme over the middle to long term (from SHARE into 11</a:t>
            </a:r>
            <a:r>
              <a:rPr lang="en-GB" baseline="30000" dirty="0" smtClean="0"/>
              <a:t>th</a:t>
            </a:r>
            <a:r>
              <a:rPr lang="en-GB" dirty="0" smtClean="0"/>
              <a:t> EDF which will channel funds into resilience building as from 2017).</a:t>
            </a:r>
          </a:p>
        </p:txBody>
      </p:sp>
      <p:sp>
        <p:nvSpPr>
          <p:cNvPr id="23555" name="Slide Number Placeholder 3"/>
          <p:cNvSpPr>
            <a:spLocks noGrp="1"/>
          </p:cNvSpPr>
          <p:nvPr>
            <p:ph type="sldNum" sz="quarter" idx="5"/>
          </p:nvPr>
        </p:nvSpPr>
        <p:spPr>
          <a:noFill/>
          <a:ln>
            <a:miter lim="800000"/>
            <a:headEnd/>
            <a:tailEnd/>
          </a:ln>
        </p:spPr>
        <p:txBody>
          <a:bodyPr/>
          <a:lstStyle/>
          <a:p>
            <a:fld id="{2A5F11C8-2D7F-4A26-BAEC-0407B85E8FDF}" type="slidenum">
              <a:rPr lang="en-GB" altLang="en-US" smtClean="0">
                <a:cs typeface="Arial" charset="0"/>
              </a:rPr>
              <a:pPr/>
              <a:t>13</a:t>
            </a:fld>
            <a:endParaRPr lang="en-GB"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a:t>
            </a:r>
            <a:r>
              <a:rPr lang="fr-BE" baseline="0" dirty="0" smtClean="0"/>
              <a:t> </a:t>
            </a:r>
            <a:r>
              <a:rPr lang="fr-BE" baseline="0" dirty="0" err="1" smtClean="0"/>
              <a:t>map</a:t>
            </a:r>
            <a:r>
              <a:rPr lang="fr-BE" baseline="0" dirty="0" smtClean="0"/>
              <a:t> shows the 8 clusters: </a:t>
            </a:r>
            <a:r>
              <a:rPr lang="fr-BE" baseline="0" dirty="0" err="1" smtClean="0"/>
              <a:t>Wag-Himra</a:t>
            </a:r>
            <a:r>
              <a:rPr lang="fr-BE" baseline="0" dirty="0" smtClean="0"/>
              <a:t> cluster in Amhara </a:t>
            </a:r>
            <a:r>
              <a:rPr lang="fr-BE" baseline="0" dirty="0" err="1" smtClean="0"/>
              <a:t>region</a:t>
            </a:r>
            <a:r>
              <a:rPr lang="fr-BE" baseline="0" dirty="0" smtClean="0"/>
              <a:t>, the Afar-cluster, the </a:t>
            </a:r>
            <a:r>
              <a:rPr lang="fr-BE" baseline="0" dirty="0" err="1" smtClean="0"/>
              <a:t>Siti</a:t>
            </a:r>
            <a:r>
              <a:rPr lang="fr-BE" baseline="0" dirty="0" smtClean="0"/>
              <a:t>-cluster, the </a:t>
            </a:r>
            <a:r>
              <a:rPr lang="fr-BE" baseline="0" dirty="0" err="1" smtClean="0"/>
              <a:t>Liben</a:t>
            </a:r>
            <a:r>
              <a:rPr lang="fr-BE" baseline="0" dirty="0" smtClean="0"/>
              <a:t> cluster, Bale cluster, </a:t>
            </a:r>
            <a:r>
              <a:rPr lang="fr-BE" baseline="0" dirty="0" err="1" smtClean="0"/>
              <a:t>Borena</a:t>
            </a:r>
            <a:r>
              <a:rPr lang="fr-BE" baseline="0" dirty="0" smtClean="0"/>
              <a:t> cluster, </a:t>
            </a:r>
            <a:r>
              <a:rPr lang="fr-BE" baseline="0" dirty="0" err="1" smtClean="0"/>
              <a:t>Wolayita</a:t>
            </a:r>
            <a:r>
              <a:rPr lang="fr-BE" baseline="0" dirty="0" smtClean="0"/>
              <a:t> cluster and South Omo cluster(</a:t>
            </a:r>
            <a:r>
              <a:rPr lang="fr-BE" baseline="0" dirty="0" err="1" smtClean="0"/>
              <a:t>where</a:t>
            </a:r>
            <a:r>
              <a:rPr lang="fr-BE" baseline="0" dirty="0" smtClean="0"/>
              <a:t> </a:t>
            </a:r>
            <a:r>
              <a:rPr lang="fr-BE" baseline="0" dirty="0" err="1" smtClean="0"/>
              <a:t>only</a:t>
            </a:r>
            <a:r>
              <a:rPr lang="fr-BE" baseline="0" dirty="0" smtClean="0"/>
              <a:t> DEVCO </a:t>
            </a:r>
            <a:r>
              <a:rPr lang="fr-BE" baseline="0" dirty="0" err="1" smtClean="0"/>
              <a:t>is</a:t>
            </a:r>
            <a:r>
              <a:rPr lang="fr-BE" baseline="0" dirty="0" smtClean="0"/>
              <a:t> </a:t>
            </a:r>
            <a:r>
              <a:rPr lang="fr-BE" baseline="0" dirty="0" err="1" smtClean="0"/>
              <a:t>present</a:t>
            </a:r>
            <a:r>
              <a:rPr lang="fr-BE" baseline="0" dirty="0" smtClean="0"/>
              <a:t>).</a:t>
            </a:r>
          </a:p>
          <a:p>
            <a:endParaRPr lang="fr-BE" baseline="0" dirty="0" smtClean="0"/>
          </a:p>
          <a:p>
            <a:r>
              <a:rPr lang="fr-BE" baseline="0" dirty="0" smtClean="0"/>
              <a:t>The </a:t>
            </a:r>
            <a:r>
              <a:rPr lang="fr-BE" baseline="0" dirty="0" err="1" smtClean="0"/>
              <a:t>details</a:t>
            </a:r>
            <a:r>
              <a:rPr lang="fr-BE" baseline="0" dirty="0" smtClean="0"/>
              <a:t> show:</a:t>
            </a:r>
          </a:p>
          <a:p>
            <a:r>
              <a:rPr lang="fr-BE" baseline="0" dirty="0" err="1" smtClean="0"/>
              <a:t>Partners</a:t>
            </a:r>
            <a:r>
              <a:rPr lang="fr-BE" baseline="0" dirty="0" smtClean="0"/>
              <a:t> </a:t>
            </a:r>
            <a:r>
              <a:rPr lang="fr-BE" baseline="0" dirty="0" err="1" smtClean="0"/>
              <a:t>which</a:t>
            </a:r>
            <a:r>
              <a:rPr lang="fr-BE" baseline="0" dirty="0" smtClean="0"/>
              <a:t> are ECHO </a:t>
            </a:r>
            <a:r>
              <a:rPr lang="fr-BE" baseline="0" dirty="0" err="1" smtClean="0"/>
              <a:t>funded</a:t>
            </a:r>
            <a:r>
              <a:rPr lang="fr-BE" baseline="0" dirty="0" smtClean="0"/>
              <a:t> and </a:t>
            </a:r>
            <a:r>
              <a:rPr lang="fr-BE" baseline="0" dirty="0" err="1" smtClean="0"/>
              <a:t>what</a:t>
            </a:r>
            <a:r>
              <a:rPr lang="fr-BE" baseline="0" dirty="0" smtClean="0"/>
              <a:t> </a:t>
            </a:r>
            <a:r>
              <a:rPr lang="fr-BE" baseline="0" dirty="0" err="1" smtClean="0"/>
              <a:t>sectors</a:t>
            </a:r>
            <a:r>
              <a:rPr lang="fr-BE" baseline="0" dirty="0" smtClean="0"/>
              <a:t> of intervention </a:t>
            </a:r>
            <a:r>
              <a:rPr lang="fr-BE" baseline="0" dirty="0" err="1" smtClean="0"/>
              <a:t>they</a:t>
            </a:r>
            <a:r>
              <a:rPr lang="fr-BE" baseline="0" dirty="0" smtClean="0"/>
              <a:t> </a:t>
            </a:r>
            <a:r>
              <a:rPr lang="fr-BE" baseline="0" dirty="0" err="1" smtClean="0"/>
              <a:t>operate</a:t>
            </a:r>
            <a:r>
              <a:rPr lang="fr-BE" baseline="0" dirty="0" smtClean="0"/>
              <a:t> in (RED)</a:t>
            </a:r>
          </a:p>
          <a:p>
            <a:pPr marL="0" marR="0" indent="0" algn="l" defTabSz="914400" rtl="0" eaLnBrk="1" fontAlgn="base" latinLnBrk="0" hangingPunct="1">
              <a:lnSpc>
                <a:spcPct val="100000"/>
              </a:lnSpc>
              <a:spcBef>
                <a:spcPct val="30000"/>
              </a:spcBef>
              <a:spcAft>
                <a:spcPct val="0"/>
              </a:spcAft>
              <a:buClrTx/>
              <a:buSzTx/>
              <a:buFontTx/>
              <a:buNone/>
              <a:tabLst/>
              <a:defRPr/>
            </a:pPr>
            <a:r>
              <a:rPr lang="fr-BE" baseline="0" dirty="0" err="1" smtClean="0"/>
              <a:t>Partners</a:t>
            </a:r>
            <a:r>
              <a:rPr lang="fr-BE" baseline="0" dirty="0" smtClean="0"/>
              <a:t> </a:t>
            </a:r>
            <a:r>
              <a:rPr lang="fr-BE" baseline="0" dirty="0" err="1" smtClean="0"/>
              <a:t>which</a:t>
            </a:r>
            <a:r>
              <a:rPr lang="fr-BE" baseline="0" dirty="0" smtClean="0"/>
              <a:t> are DEVCO </a:t>
            </a:r>
            <a:r>
              <a:rPr lang="fr-BE" baseline="0" dirty="0" err="1" smtClean="0"/>
              <a:t>funded</a:t>
            </a:r>
            <a:r>
              <a:rPr lang="fr-BE" baseline="0" dirty="0" smtClean="0"/>
              <a:t> and </a:t>
            </a:r>
            <a:r>
              <a:rPr lang="fr-BE" baseline="0" dirty="0" err="1" smtClean="0"/>
              <a:t>what</a:t>
            </a:r>
            <a:r>
              <a:rPr lang="fr-BE" baseline="0" dirty="0" smtClean="0"/>
              <a:t> </a:t>
            </a:r>
            <a:r>
              <a:rPr lang="fr-BE" baseline="0" dirty="0" err="1" smtClean="0"/>
              <a:t>sectors</a:t>
            </a:r>
            <a:r>
              <a:rPr lang="fr-BE" baseline="0" dirty="0" smtClean="0"/>
              <a:t> of intervention </a:t>
            </a:r>
            <a:r>
              <a:rPr lang="fr-BE" baseline="0" dirty="0" err="1" smtClean="0"/>
              <a:t>they</a:t>
            </a:r>
            <a:r>
              <a:rPr lang="fr-BE" baseline="0" dirty="0" smtClean="0"/>
              <a:t> </a:t>
            </a:r>
            <a:r>
              <a:rPr lang="fr-BE" baseline="0" dirty="0" err="1" smtClean="0"/>
              <a:t>operate</a:t>
            </a:r>
            <a:r>
              <a:rPr lang="fr-BE" baseline="0" dirty="0" smtClean="0"/>
              <a:t> in (BLUE)</a:t>
            </a:r>
          </a:p>
          <a:p>
            <a:endParaRPr lang="fr-BE" dirty="0" smtClean="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14</a:t>
            </a:fld>
            <a:endParaRPr lang="en-GB" altLang="en-US"/>
          </a:p>
        </p:txBody>
      </p:sp>
    </p:spTree>
    <p:extLst>
      <p:ext uri="{BB962C8B-B14F-4D97-AF65-F5344CB8AC3E}">
        <p14:creationId xmlns:p14="http://schemas.microsoft.com/office/powerpoint/2010/main" val="278112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Recently</a:t>
            </a:r>
            <a:r>
              <a:rPr lang="fr-BE" dirty="0" smtClean="0"/>
              <a:t>,</a:t>
            </a:r>
            <a:r>
              <a:rPr lang="fr-BE" baseline="0" dirty="0" smtClean="0"/>
              <a:t> end of </a:t>
            </a:r>
            <a:r>
              <a:rPr lang="fr-BE" baseline="0" dirty="0" err="1" smtClean="0"/>
              <a:t>June</a:t>
            </a:r>
            <a:r>
              <a:rPr lang="fr-BE" baseline="0" dirty="0" smtClean="0"/>
              <a:t> 2014, a one </a:t>
            </a:r>
            <a:r>
              <a:rPr lang="fr-BE" baseline="0" dirty="0" err="1" smtClean="0"/>
              <a:t>week</a:t>
            </a:r>
            <a:r>
              <a:rPr lang="fr-BE" baseline="0" dirty="0" smtClean="0"/>
              <a:t> long intensive workshop (and </a:t>
            </a:r>
            <a:r>
              <a:rPr lang="fr-BE" baseline="0" dirty="0" err="1" smtClean="0"/>
              <a:t>field</a:t>
            </a:r>
            <a:r>
              <a:rPr lang="fr-BE" baseline="0" dirty="0" smtClean="0"/>
              <a:t> mission) on the EU </a:t>
            </a:r>
            <a:r>
              <a:rPr lang="fr-BE" baseline="0" dirty="0" err="1" smtClean="0"/>
              <a:t>Resilience</a:t>
            </a:r>
            <a:r>
              <a:rPr lang="fr-BE" baseline="0" dirty="0" smtClean="0"/>
              <a:t> Cluster </a:t>
            </a:r>
            <a:r>
              <a:rPr lang="fr-BE" baseline="0" dirty="0" err="1" smtClean="0"/>
              <a:t>Approach</a:t>
            </a:r>
            <a:r>
              <a:rPr lang="fr-BE" baseline="0" dirty="0" smtClean="0"/>
              <a:t> </a:t>
            </a:r>
            <a:r>
              <a:rPr lang="fr-BE" baseline="0" dirty="0" err="1" smtClean="0"/>
              <a:t>was</a:t>
            </a:r>
            <a:r>
              <a:rPr lang="fr-BE" baseline="0" dirty="0" smtClean="0"/>
              <a:t> </a:t>
            </a:r>
            <a:r>
              <a:rPr lang="fr-BE" baseline="0" dirty="0" err="1" smtClean="0"/>
              <a:t>organised</a:t>
            </a:r>
            <a:r>
              <a:rPr lang="fr-BE" baseline="0" dirty="0" smtClean="0"/>
              <a:t> in </a:t>
            </a:r>
            <a:r>
              <a:rPr lang="fr-BE" baseline="0" dirty="0" err="1" smtClean="0"/>
              <a:t>Addis</a:t>
            </a:r>
            <a:r>
              <a:rPr lang="fr-BE" baseline="0" dirty="0" smtClean="0"/>
              <a:t> </a:t>
            </a:r>
            <a:r>
              <a:rPr lang="fr-BE" baseline="0" dirty="0" err="1" smtClean="0"/>
              <a:t>Abeba</a:t>
            </a:r>
            <a:r>
              <a:rPr lang="fr-BE" baseline="0" dirty="0" smtClean="0"/>
              <a:t> </a:t>
            </a:r>
            <a:r>
              <a:rPr lang="fr-BE" baseline="0" dirty="0" err="1" smtClean="0"/>
              <a:t>with</a:t>
            </a:r>
            <a:r>
              <a:rPr lang="fr-BE" baseline="0" dirty="0" smtClean="0"/>
              <a:t> the objective to </a:t>
            </a:r>
            <a:r>
              <a:rPr lang="fr-BE" baseline="0" dirty="0" err="1" smtClean="0"/>
              <a:t>take</a:t>
            </a:r>
            <a:r>
              <a:rPr lang="fr-BE" baseline="0" dirty="0" smtClean="0"/>
              <a:t> stock of </a:t>
            </a:r>
            <a:r>
              <a:rPr lang="fr-BE" baseline="0" dirty="0" err="1" smtClean="0"/>
              <a:t>progress</a:t>
            </a:r>
            <a:r>
              <a:rPr lang="fr-BE" baseline="0" dirty="0" smtClean="0"/>
              <a:t> made </a:t>
            </a:r>
            <a:r>
              <a:rPr lang="fr-BE" baseline="0" dirty="0" err="1" smtClean="0"/>
              <a:t>so</a:t>
            </a:r>
            <a:r>
              <a:rPr lang="fr-BE" baseline="0" dirty="0" smtClean="0"/>
              <a:t> far and </a:t>
            </a:r>
            <a:r>
              <a:rPr lang="fr-BE" baseline="0" dirty="0" err="1" smtClean="0"/>
              <a:t>outline</a:t>
            </a:r>
            <a:r>
              <a:rPr lang="fr-BE" baseline="0" dirty="0" smtClean="0"/>
              <a:t> challenges </a:t>
            </a:r>
            <a:r>
              <a:rPr lang="fr-BE" baseline="0" dirty="0" err="1" smtClean="0"/>
              <a:t>ahead</a:t>
            </a:r>
            <a:r>
              <a:rPr lang="fr-BE" baseline="0" dirty="0" smtClean="0"/>
              <a:t>. ECHO and DEVCO </a:t>
            </a:r>
            <a:r>
              <a:rPr lang="fr-BE" baseline="0" dirty="0" err="1" smtClean="0"/>
              <a:t>colleagues</a:t>
            </a:r>
            <a:r>
              <a:rPr lang="fr-BE" baseline="0" dirty="0" smtClean="0"/>
              <a:t> </a:t>
            </a:r>
            <a:r>
              <a:rPr lang="fr-BE" baseline="0" dirty="0" err="1" smtClean="0"/>
              <a:t>from</a:t>
            </a:r>
            <a:r>
              <a:rPr lang="fr-BE" baseline="0" dirty="0" smtClean="0"/>
              <a:t> HQ and </a:t>
            </a:r>
            <a:r>
              <a:rPr lang="fr-BE" baseline="0" dirty="0" err="1" smtClean="0"/>
              <a:t>field</a:t>
            </a:r>
            <a:r>
              <a:rPr lang="fr-BE" baseline="0" dirty="0" smtClean="0"/>
              <a:t> </a:t>
            </a:r>
            <a:r>
              <a:rPr lang="fr-BE" baseline="0" dirty="0" err="1" smtClean="0"/>
              <a:t>were</a:t>
            </a:r>
            <a:r>
              <a:rPr lang="fr-BE" baseline="0" dirty="0" smtClean="0"/>
              <a:t> </a:t>
            </a:r>
            <a:r>
              <a:rPr lang="fr-BE" baseline="0" dirty="0" err="1" smtClean="0"/>
              <a:t>present</a:t>
            </a:r>
            <a:r>
              <a:rPr lang="fr-BE" baseline="0" dirty="0" smtClean="0"/>
              <a:t>. </a:t>
            </a:r>
          </a:p>
          <a:p>
            <a:endParaRPr lang="fr-BE" baseline="0" dirty="0" smtClean="0"/>
          </a:p>
          <a:p>
            <a:r>
              <a:rPr lang="fr-BE" baseline="0" dirty="0" err="1" smtClean="0"/>
              <a:t>We</a:t>
            </a:r>
            <a:r>
              <a:rPr lang="fr-BE" baseline="0" dirty="0" smtClean="0"/>
              <a:t> </a:t>
            </a:r>
            <a:r>
              <a:rPr lang="fr-BE" baseline="0" dirty="0" err="1" smtClean="0"/>
              <a:t>will</a:t>
            </a:r>
            <a:r>
              <a:rPr lang="fr-BE" baseline="0" dirty="0" smtClean="0"/>
              <a:t> </a:t>
            </a:r>
            <a:r>
              <a:rPr lang="fr-BE" baseline="0" dirty="0" err="1" smtClean="0"/>
              <a:t>get</a:t>
            </a:r>
            <a:r>
              <a:rPr lang="fr-BE" baseline="0" dirty="0" smtClean="0"/>
              <a:t> back to the </a:t>
            </a:r>
            <a:r>
              <a:rPr lang="fr-BE" baseline="0" dirty="0" err="1" smtClean="0"/>
              <a:t>early</a:t>
            </a:r>
            <a:r>
              <a:rPr lang="fr-BE" baseline="0" dirty="0" smtClean="0"/>
              <a:t> </a:t>
            </a:r>
            <a:r>
              <a:rPr lang="fr-BE" baseline="0" dirty="0" err="1" smtClean="0"/>
              <a:t>lessons</a:t>
            </a:r>
            <a:r>
              <a:rPr lang="fr-BE" baseline="0" dirty="0" smtClean="0"/>
              <a:t> </a:t>
            </a:r>
            <a:r>
              <a:rPr lang="fr-BE" baseline="0" dirty="0" err="1" smtClean="0"/>
              <a:t>which</a:t>
            </a:r>
            <a:r>
              <a:rPr lang="fr-BE" baseline="0" dirty="0" smtClean="0"/>
              <a:t> </a:t>
            </a:r>
            <a:r>
              <a:rPr lang="fr-BE" baseline="0" dirty="0" err="1" smtClean="0"/>
              <a:t>could</a:t>
            </a:r>
            <a:r>
              <a:rPr lang="fr-BE" baseline="0" dirty="0" smtClean="0"/>
              <a:t> </a:t>
            </a:r>
            <a:r>
              <a:rPr lang="fr-BE" baseline="0" dirty="0" err="1" smtClean="0"/>
              <a:t>be</a:t>
            </a:r>
            <a:r>
              <a:rPr lang="fr-BE" baseline="0" dirty="0" smtClean="0"/>
              <a:t> </a:t>
            </a:r>
            <a:r>
              <a:rPr lang="fr-BE" baseline="0" dirty="0" err="1" smtClean="0"/>
              <a:t>drawn</a:t>
            </a:r>
            <a:r>
              <a:rPr lang="fr-BE" baseline="0" dirty="0" smtClean="0"/>
              <a:t> and the challenges </a:t>
            </a:r>
            <a:r>
              <a:rPr lang="fr-BE" baseline="0" dirty="0" err="1" smtClean="0"/>
              <a:t>faced</a:t>
            </a:r>
            <a:r>
              <a:rPr lang="fr-BE" baseline="0" dirty="0" smtClean="0"/>
              <a:t> at the end of </a:t>
            </a:r>
            <a:r>
              <a:rPr lang="fr-BE" baseline="0" dirty="0" err="1" smtClean="0"/>
              <a:t>this</a:t>
            </a:r>
            <a:r>
              <a:rPr lang="fr-BE" baseline="0" dirty="0" smtClean="0"/>
              <a:t> </a:t>
            </a:r>
            <a:r>
              <a:rPr lang="fr-BE" baseline="0" dirty="0" err="1" smtClean="0"/>
              <a:t>presentation</a:t>
            </a:r>
            <a:r>
              <a:rPr lang="fr-BE" baseline="0" dirty="0" smtClean="0"/>
              <a:t>, but </a:t>
            </a:r>
            <a:r>
              <a:rPr lang="fr-BE" baseline="0" dirty="0" err="1" smtClean="0"/>
              <a:t>here</a:t>
            </a:r>
            <a:r>
              <a:rPr lang="fr-BE" baseline="0" dirty="0" smtClean="0"/>
              <a:t> </a:t>
            </a:r>
            <a:r>
              <a:rPr lang="fr-BE" baseline="0" dirty="0" err="1" smtClean="0"/>
              <a:t>want</a:t>
            </a:r>
            <a:r>
              <a:rPr lang="fr-BE" baseline="0" dirty="0" smtClean="0"/>
              <a:t> to show a </a:t>
            </a:r>
            <a:r>
              <a:rPr lang="fr-BE" baseline="0" dirty="0" err="1" smtClean="0"/>
              <a:t>graphic</a:t>
            </a:r>
            <a:r>
              <a:rPr lang="fr-BE" baseline="0" dirty="0" smtClean="0"/>
              <a:t> </a:t>
            </a:r>
            <a:r>
              <a:rPr lang="fr-BE" baseline="0" dirty="0" err="1" smtClean="0"/>
              <a:t>representing</a:t>
            </a:r>
            <a:r>
              <a:rPr lang="fr-BE" baseline="0" dirty="0" smtClean="0"/>
              <a:t> the cluster </a:t>
            </a:r>
            <a:r>
              <a:rPr lang="fr-BE" baseline="0" dirty="0" err="1" smtClean="0"/>
              <a:t>financing</a:t>
            </a:r>
            <a:r>
              <a:rPr lang="fr-BE" baseline="0" dirty="0" smtClean="0"/>
              <a:t> model </a:t>
            </a:r>
            <a:r>
              <a:rPr lang="fr-BE" baseline="0" dirty="0" err="1" smtClean="0"/>
              <a:t>which</a:t>
            </a:r>
            <a:r>
              <a:rPr lang="fr-BE" baseline="0" dirty="0" smtClean="0"/>
              <a:t> shows how </a:t>
            </a:r>
            <a:r>
              <a:rPr lang="fr-BE" baseline="0" dirty="0" err="1" smtClean="0"/>
              <a:t>we</a:t>
            </a:r>
            <a:r>
              <a:rPr lang="fr-BE" baseline="0" dirty="0" smtClean="0"/>
              <a:t> envisage the </a:t>
            </a:r>
            <a:r>
              <a:rPr lang="fr-BE" baseline="0" dirty="0" err="1" smtClean="0"/>
              <a:t>evolution</a:t>
            </a:r>
            <a:r>
              <a:rPr lang="fr-BE" baseline="0" dirty="0" smtClean="0"/>
              <a:t> in time.</a:t>
            </a:r>
          </a:p>
          <a:p>
            <a:endParaRPr lang="fr-BE" baseline="0" dirty="0" smtClean="0"/>
          </a:p>
          <a:p>
            <a:r>
              <a:rPr lang="fr-BE" baseline="0" dirty="0" smtClean="0"/>
              <a:t>The </a:t>
            </a:r>
            <a:r>
              <a:rPr lang="fr-BE" baseline="0" dirty="0" err="1" smtClean="0"/>
              <a:t>idea</a:t>
            </a:r>
            <a:r>
              <a:rPr lang="fr-BE" baseline="0" dirty="0" smtClean="0"/>
              <a:t> </a:t>
            </a:r>
            <a:r>
              <a:rPr lang="fr-BE" baseline="0" dirty="0" err="1" smtClean="0"/>
              <a:t>is</a:t>
            </a:r>
            <a:r>
              <a:rPr lang="fr-BE" baseline="0" dirty="0" smtClean="0"/>
              <a:t> </a:t>
            </a:r>
            <a:r>
              <a:rPr lang="fr-BE" baseline="0" dirty="0" err="1" smtClean="0"/>
              <a:t>that</a:t>
            </a:r>
            <a:r>
              <a:rPr lang="fr-BE" baseline="0" dirty="0" smtClean="0"/>
              <a:t> </a:t>
            </a:r>
            <a:r>
              <a:rPr lang="fr-BE" baseline="0" dirty="0" err="1" smtClean="0"/>
              <a:t>after</a:t>
            </a:r>
            <a:r>
              <a:rPr lang="fr-BE" baseline="0" dirty="0" smtClean="0"/>
              <a:t> a couple of </a:t>
            </a:r>
            <a:r>
              <a:rPr lang="fr-BE" baseline="0" dirty="0" err="1" smtClean="0"/>
              <a:t>years</a:t>
            </a:r>
            <a:r>
              <a:rPr lang="fr-BE" baseline="0" dirty="0" smtClean="0"/>
              <a:t> of </a:t>
            </a:r>
            <a:r>
              <a:rPr lang="fr-BE" baseline="0" dirty="0" err="1" smtClean="0"/>
              <a:t>exclusively</a:t>
            </a:r>
            <a:r>
              <a:rPr lang="fr-BE" baseline="0" dirty="0" smtClean="0"/>
              <a:t> ECHO intervention in the clusters, </a:t>
            </a:r>
            <a:r>
              <a:rPr lang="fr-BE" baseline="0" dirty="0" err="1" smtClean="0"/>
              <a:t>slowly</a:t>
            </a:r>
            <a:r>
              <a:rPr lang="fr-BE" baseline="0" dirty="0" smtClean="0"/>
              <a:t> building the first </a:t>
            </a:r>
            <a:r>
              <a:rPr lang="fr-BE" baseline="0" dirty="0" err="1" smtClean="0"/>
              <a:t>step</a:t>
            </a:r>
            <a:r>
              <a:rPr lang="fr-BE" baseline="0" dirty="0" smtClean="0"/>
              <a:t> of </a:t>
            </a:r>
            <a:r>
              <a:rPr lang="fr-BE" baseline="0" dirty="0" err="1" smtClean="0"/>
              <a:t>resilience</a:t>
            </a:r>
            <a:r>
              <a:rPr lang="fr-BE" baseline="0" dirty="0" smtClean="0"/>
              <a:t>, DEVCO has </a:t>
            </a:r>
            <a:r>
              <a:rPr lang="fr-BE" baseline="0" dirty="0" err="1" smtClean="0"/>
              <a:t>now</a:t>
            </a:r>
            <a:r>
              <a:rPr lang="fr-BE" baseline="0" dirty="0" smtClean="0"/>
              <a:t> </a:t>
            </a:r>
            <a:r>
              <a:rPr lang="fr-BE" baseline="0" dirty="0" err="1" smtClean="0"/>
              <a:t>joined</a:t>
            </a:r>
            <a:r>
              <a:rPr lang="fr-BE" baseline="0" dirty="0" smtClean="0"/>
              <a:t> </a:t>
            </a:r>
            <a:r>
              <a:rPr lang="fr-BE" baseline="0" dirty="0" err="1" smtClean="0"/>
              <a:t>since</a:t>
            </a:r>
            <a:r>
              <a:rPr lang="fr-BE" baseline="0" dirty="0" smtClean="0"/>
              <a:t> the </a:t>
            </a:r>
            <a:r>
              <a:rPr lang="fr-BE" baseline="0" dirty="0" err="1" smtClean="0"/>
              <a:t>beginning</a:t>
            </a:r>
            <a:r>
              <a:rPr lang="fr-BE" baseline="0" dirty="0" smtClean="0"/>
              <a:t> of the </a:t>
            </a:r>
            <a:r>
              <a:rPr lang="fr-BE" baseline="0" dirty="0" err="1" smtClean="0"/>
              <a:t>year</a:t>
            </a:r>
            <a:r>
              <a:rPr lang="fr-BE" baseline="0" dirty="0" smtClean="0"/>
              <a:t> and </a:t>
            </a:r>
            <a:r>
              <a:rPr lang="fr-BE" baseline="0" dirty="0" err="1" smtClean="0"/>
              <a:t>is</a:t>
            </a:r>
            <a:r>
              <a:rPr lang="fr-BE" baseline="0" dirty="0" smtClean="0"/>
              <a:t> </a:t>
            </a:r>
            <a:r>
              <a:rPr lang="fr-BE" baseline="0" dirty="0" err="1" smtClean="0"/>
              <a:t>thus</a:t>
            </a:r>
            <a:r>
              <a:rPr lang="fr-BE" baseline="0" dirty="0" smtClean="0"/>
              <a:t> </a:t>
            </a:r>
            <a:r>
              <a:rPr lang="fr-BE" baseline="0" dirty="0" err="1" smtClean="0"/>
              <a:t>strengthening</a:t>
            </a:r>
            <a:r>
              <a:rPr lang="fr-BE" baseline="0" dirty="0" smtClean="0"/>
              <a:t> the clusters. A </a:t>
            </a:r>
            <a:r>
              <a:rPr lang="fr-BE" baseline="0" dirty="0" err="1" smtClean="0"/>
              <a:t>gradual</a:t>
            </a:r>
            <a:r>
              <a:rPr lang="fr-BE" baseline="0" dirty="0" smtClean="0"/>
              <a:t> </a:t>
            </a:r>
            <a:r>
              <a:rPr lang="fr-BE" baseline="0" dirty="0" err="1" smtClean="0"/>
              <a:t>phasing</a:t>
            </a:r>
            <a:r>
              <a:rPr lang="fr-BE" baseline="0" dirty="0" smtClean="0"/>
              <a:t> down of ECHO support and a </a:t>
            </a:r>
            <a:r>
              <a:rPr lang="fr-BE" baseline="0" dirty="0" err="1" smtClean="0"/>
              <a:t>gradual</a:t>
            </a:r>
            <a:r>
              <a:rPr lang="fr-BE" baseline="0" dirty="0" smtClean="0"/>
              <a:t> </a:t>
            </a:r>
            <a:r>
              <a:rPr lang="fr-BE" baseline="0" dirty="0" err="1" smtClean="0"/>
              <a:t>phasing</a:t>
            </a:r>
            <a:r>
              <a:rPr lang="fr-BE" baseline="0" dirty="0" smtClean="0"/>
              <a:t> up of DEVCO support </a:t>
            </a:r>
            <a:r>
              <a:rPr lang="fr-BE" baseline="0" dirty="0" err="1" smtClean="0"/>
              <a:t>is</a:t>
            </a:r>
            <a:r>
              <a:rPr lang="fr-BE" baseline="0" dirty="0" smtClean="0"/>
              <a:t> </a:t>
            </a:r>
            <a:r>
              <a:rPr lang="fr-BE" baseline="0" dirty="0" err="1" smtClean="0"/>
              <a:t>envisaged</a:t>
            </a:r>
            <a:r>
              <a:rPr lang="fr-BE" baseline="0" dirty="0" smtClean="0"/>
              <a:t> as the </a:t>
            </a:r>
            <a:r>
              <a:rPr lang="fr-BE" baseline="0" dirty="0" err="1" smtClean="0"/>
              <a:t>needs</a:t>
            </a:r>
            <a:r>
              <a:rPr lang="fr-BE" baseline="0" dirty="0" smtClean="0"/>
              <a:t> change </a:t>
            </a:r>
            <a:r>
              <a:rPr lang="fr-BE" baseline="0" dirty="0" err="1" smtClean="0"/>
              <a:t>from</a:t>
            </a:r>
            <a:r>
              <a:rPr lang="fr-BE" baseline="0" dirty="0" smtClean="0"/>
              <a:t> </a:t>
            </a:r>
            <a:r>
              <a:rPr lang="fr-BE" baseline="0" dirty="0" err="1" smtClean="0"/>
              <a:t>being</a:t>
            </a:r>
            <a:r>
              <a:rPr lang="fr-BE" baseline="0" dirty="0" smtClean="0"/>
              <a:t> emergency </a:t>
            </a:r>
            <a:r>
              <a:rPr lang="fr-BE" baseline="0" dirty="0" err="1" smtClean="0"/>
              <a:t>based</a:t>
            </a:r>
            <a:r>
              <a:rPr lang="fr-BE" baseline="0" dirty="0" smtClean="0"/>
              <a:t> to </a:t>
            </a:r>
            <a:r>
              <a:rPr lang="fr-BE" baseline="0" dirty="0" err="1" smtClean="0"/>
              <a:t>becoming</a:t>
            </a:r>
            <a:r>
              <a:rPr lang="fr-BE" baseline="0" dirty="0" smtClean="0"/>
              <a:t> of a more </a:t>
            </a:r>
            <a:r>
              <a:rPr lang="fr-BE" baseline="0" dirty="0" err="1" smtClean="0"/>
              <a:t>developmental</a:t>
            </a:r>
            <a:r>
              <a:rPr lang="fr-BE" baseline="0" dirty="0" smtClean="0"/>
              <a:t> nature. </a:t>
            </a:r>
            <a:r>
              <a:rPr lang="fr-BE" baseline="0" dirty="0" err="1" smtClean="0"/>
              <a:t>Optimally</a:t>
            </a:r>
            <a:r>
              <a:rPr lang="fr-BE" baseline="0" dirty="0" smtClean="0"/>
              <a:t>, DEVCO support </a:t>
            </a:r>
            <a:r>
              <a:rPr lang="fr-BE" baseline="0" dirty="0" err="1" smtClean="0"/>
              <a:t>will</a:t>
            </a:r>
            <a:r>
              <a:rPr lang="fr-BE" baseline="0" dirty="0" smtClean="0"/>
              <a:t> at one point </a:t>
            </a:r>
            <a:r>
              <a:rPr lang="fr-BE" baseline="0" dirty="0" err="1" smtClean="0"/>
              <a:t>constitute</a:t>
            </a:r>
            <a:r>
              <a:rPr lang="fr-BE" baseline="0" dirty="0" smtClean="0"/>
              <a:t> the main part of EU assistance to </a:t>
            </a:r>
            <a:r>
              <a:rPr lang="fr-BE" baseline="0" dirty="0" err="1" smtClean="0"/>
              <a:t>resilience</a:t>
            </a:r>
            <a:r>
              <a:rPr lang="fr-BE" baseline="0" dirty="0" smtClean="0"/>
              <a:t> building in Ethiopia, but </a:t>
            </a:r>
            <a:r>
              <a:rPr lang="fr-BE" baseline="0" dirty="0" err="1" smtClean="0"/>
              <a:t>keeping</a:t>
            </a:r>
            <a:r>
              <a:rPr lang="fr-BE" baseline="0" dirty="0" smtClean="0"/>
              <a:t> in </a:t>
            </a:r>
            <a:r>
              <a:rPr lang="fr-BE" baseline="0" dirty="0" err="1" smtClean="0"/>
              <a:t>mind</a:t>
            </a:r>
            <a:r>
              <a:rPr lang="fr-BE" baseline="0" dirty="0" smtClean="0"/>
              <a:t> </a:t>
            </a:r>
            <a:r>
              <a:rPr lang="fr-BE" baseline="0" dirty="0" err="1" smtClean="0"/>
              <a:t>that</a:t>
            </a:r>
            <a:r>
              <a:rPr lang="fr-BE" baseline="0" dirty="0" smtClean="0"/>
              <a:t> ECHO </a:t>
            </a:r>
            <a:r>
              <a:rPr lang="fr-BE" baseline="0" dirty="0" err="1" smtClean="0"/>
              <a:t>may</a:t>
            </a:r>
            <a:r>
              <a:rPr lang="fr-BE" baseline="0" dirty="0" smtClean="0"/>
              <a:t> have to </a:t>
            </a:r>
            <a:r>
              <a:rPr lang="fr-BE" baseline="0" dirty="0" err="1" smtClean="0"/>
              <a:t>intervene</a:t>
            </a:r>
            <a:r>
              <a:rPr lang="fr-BE" baseline="0" dirty="0" smtClean="0"/>
              <a:t> </a:t>
            </a:r>
            <a:r>
              <a:rPr lang="fr-BE" baseline="0" dirty="0" err="1" smtClean="0"/>
              <a:t>punctually</a:t>
            </a:r>
            <a:r>
              <a:rPr lang="fr-BE" baseline="0" dirty="0" smtClean="0"/>
              <a:t> in case of a </a:t>
            </a:r>
            <a:r>
              <a:rPr lang="fr-BE" baseline="0" dirty="0" err="1" smtClean="0"/>
              <a:t>crisis</a:t>
            </a:r>
            <a:r>
              <a:rPr lang="fr-BE" baseline="0" dirty="0" smtClean="0"/>
              <a:t> </a:t>
            </a:r>
            <a:r>
              <a:rPr lang="fr-BE" baseline="0" dirty="0" err="1" smtClean="0"/>
              <a:t>occurring</a:t>
            </a:r>
            <a:r>
              <a:rPr lang="fr-BE" baseline="0" dirty="0" smtClean="0"/>
              <a:t> </a:t>
            </a:r>
            <a:r>
              <a:rPr lang="fr-BE" baseline="0" dirty="0" err="1" smtClean="0"/>
              <a:t>within</a:t>
            </a:r>
            <a:r>
              <a:rPr lang="fr-BE" baseline="0" dirty="0" smtClean="0"/>
              <a:t> a cluster, </a:t>
            </a:r>
            <a:r>
              <a:rPr lang="fr-BE" baseline="0" dirty="0" err="1" smtClean="0"/>
              <a:t>thus</a:t>
            </a:r>
            <a:r>
              <a:rPr lang="fr-BE" baseline="0" dirty="0" smtClean="0"/>
              <a:t> </a:t>
            </a:r>
            <a:r>
              <a:rPr lang="fr-BE" baseline="0" dirty="0" err="1" smtClean="0"/>
              <a:t>needing</a:t>
            </a:r>
            <a:r>
              <a:rPr lang="fr-BE" baseline="0" dirty="0" smtClean="0"/>
              <a:t> </a:t>
            </a:r>
            <a:r>
              <a:rPr lang="fr-BE" baseline="0" dirty="0" err="1" smtClean="0"/>
              <a:t>again</a:t>
            </a:r>
            <a:r>
              <a:rPr lang="fr-BE" baseline="0" dirty="0" smtClean="0"/>
              <a:t> pure emergency assistance. </a:t>
            </a:r>
          </a:p>
          <a:p>
            <a:endParaRPr lang="fr-BE" baseline="0" dirty="0" smtClean="0"/>
          </a:p>
          <a:p>
            <a:r>
              <a:rPr lang="en-GB" sz="1200" kern="1200" dirty="0" smtClean="0">
                <a:solidFill>
                  <a:schemeClr val="tx1"/>
                </a:solidFill>
                <a:effectLst/>
                <a:latin typeface="Arial" charset="0"/>
                <a:ea typeface="+mn-ea"/>
                <a:cs typeface="+mn-cs"/>
              </a:rPr>
              <a:t>This graph is an illustration of the planned</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transitioning to an upgraded DEVCO support under the EDF 11 on the one side, and recentralising the role of ECHO around its humanitarian mandate on the other side, whilst ensuring  a continuous involvement from both sides of the EU house as an essential part of the Linking Relief, Rehabilitation and Development resilience strategy. </a:t>
            </a:r>
            <a:endParaRPr lang="en-GB" dirty="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15</a:t>
            </a:fld>
            <a:endParaRPr lang="en-GB" altLang="en-US"/>
          </a:p>
        </p:txBody>
      </p:sp>
    </p:spTree>
    <p:extLst>
      <p:ext uri="{BB962C8B-B14F-4D97-AF65-F5344CB8AC3E}">
        <p14:creationId xmlns:p14="http://schemas.microsoft.com/office/powerpoint/2010/main" val="149282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kern="1200" dirty="0" err="1" smtClean="0">
                <a:solidFill>
                  <a:schemeClr val="tx1"/>
                </a:solidFill>
                <a:effectLst/>
                <a:latin typeface="Arial" charset="0"/>
                <a:ea typeface="+mn-ea"/>
                <a:cs typeface="+mn-cs"/>
              </a:rPr>
              <a:t>Example</a:t>
            </a:r>
            <a:r>
              <a:rPr lang="fr-BE" sz="1200" kern="1200" baseline="0" dirty="0" smtClean="0">
                <a:solidFill>
                  <a:schemeClr val="tx1"/>
                </a:solidFill>
                <a:effectLst/>
                <a:latin typeface="Arial" charset="0"/>
                <a:ea typeface="+mn-ea"/>
                <a:cs typeface="+mn-cs"/>
              </a:rPr>
              <a:t> of an EU </a:t>
            </a:r>
            <a:r>
              <a:rPr lang="fr-BE" sz="1200" kern="1200" baseline="0" dirty="0" err="1" smtClean="0">
                <a:solidFill>
                  <a:schemeClr val="tx1"/>
                </a:solidFill>
                <a:effectLst/>
                <a:latin typeface="Arial" charset="0"/>
                <a:ea typeface="+mn-ea"/>
                <a:cs typeface="+mn-cs"/>
              </a:rPr>
              <a:t>resilience</a:t>
            </a:r>
            <a:r>
              <a:rPr lang="fr-BE" sz="1200" kern="1200" baseline="0" dirty="0" smtClean="0">
                <a:solidFill>
                  <a:schemeClr val="tx1"/>
                </a:solidFill>
                <a:effectLst/>
                <a:latin typeface="Arial" charset="0"/>
                <a:ea typeface="+mn-ea"/>
                <a:cs typeface="+mn-cs"/>
              </a:rPr>
              <a:t> cluster in practice:</a:t>
            </a:r>
            <a:endParaRPr lang="en-GB" sz="1200" kern="120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a:t>
            </a:r>
            <a:r>
              <a:rPr lang="en-GB" sz="1200" kern="1200" dirty="0" err="1" smtClean="0">
                <a:solidFill>
                  <a:schemeClr val="tx1"/>
                </a:solidFill>
                <a:effectLst/>
                <a:latin typeface="Arial" charset="0"/>
                <a:ea typeface="+mn-ea"/>
                <a:cs typeface="+mn-cs"/>
              </a:rPr>
              <a:t>Wolayita</a:t>
            </a:r>
            <a:r>
              <a:rPr lang="en-GB" sz="1200" kern="1200" dirty="0" smtClean="0">
                <a:solidFill>
                  <a:schemeClr val="tx1"/>
                </a:solidFill>
                <a:effectLst/>
                <a:latin typeface="Arial" charset="0"/>
                <a:ea typeface="+mn-ea"/>
                <a:cs typeface="+mn-cs"/>
              </a:rPr>
              <a:t> Cluster is situated about 300 kilometres south of Addis Ababa and is known to be part of the 'green hunger zone' of Ethiopia. Although rainfall is usually adequate and the continuous presence of crops on the fields gives a green and lush image, poverty is deep and malnutrition is high (child malnutrition appears as much related to issues of health (malaria) and hygiene (water) as with feeding practices and food availability). It is an area with a high population density, resulting in very</a:t>
            </a:r>
            <a:r>
              <a:rPr lang="en-GB" sz="1200" kern="1200" baseline="0" dirty="0" smtClean="0">
                <a:solidFill>
                  <a:schemeClr val="tx1"/>
                </a:solidFill>
                <a:effectLst/>
                <a:latin typeface="Arial" charset="0"/>
                <a:ea typeface="+mn-ea"/>
                <a:cs typeface="+mn-cs"/>
              </a:rPr>
              <a:t> small </a:t>
            </a:r>
            <a:r>
              <a:rPr lang="en-GB" sz="1200" kern="1200" dirty="0" smtClean="0">
                <a:solidFill>
                  <a:schemeClr val="tx1"/>
                </a:solidFill>
                <a:effectLst/>
                <a:latin typeface="Arial" charset="0"/>
                <a:ea typeface="+mn-ea"/>
                <a:cs typeface="+mn-cs"/>
              </a:rPr>
              <a:t>landholdings which do not permit families</a:t>
            </a:r>
            <a:r>
              <a:rPr lang="en-GB" sz="1200" kern="1200" baseline="0" dirty="0" smtClean="0">
                <a:solidFill>
                  <a:schemeClr val="tx1"/>
                </a:solidFill>
                <a:effectLst/>
                <a:latin typeface="Arial" charset="0"/>
                <a:ea typeface="+mn-ea"/>
                <a:cs typeface="+mn-cs"/>
              </a:rPr>
              <a:t> to be sustainable off the land</a:t>
            </a:r>
            <a:r>
              <a:rPr lang="en-GB" sz="1200" kern="1200" dirty="0" smtClean="0">
                <a:solidFill>
                  <a:schemeClr val="tx1"/>
                </a:solidFill>
                <a:effectLst/>
                <a:latin typeface="Arial" charset="0"/>
                <a:ea typeface="+mn-ea"/>
                <a:cs typeface="+mn-cs"/>
              </a:rPr>
              <a:t> (0.2-0.5 hectare, when it is calculated that 1.5 hectare minimum</a:t>
            </a:r>
            <a:r>
              <a:rPr lang="en-GB" sz="1200" kern="1200" baseline="0" dirty="0" smtClean="0">
                <a:solidFill>
                  <a:schemeClr val="tx1"/>
                </a:solidFill>
                <a:effectLst/>
                <a:latin typeface="Arial" charset="0"/>
                <a:ea typeface="+mn-ea"/>
                <a:cs typeface="+mn-cs"/>
              </a:rPr>
              <a:t> are needed per HH)</a:t>
            </a:r>
            <a:r>
              <a:rPr lang="en-GB" sz="1200" kern="1200" dirty="0" smtClean="0">
                <a:solidFill>
                  <a:schemeClr val="tx1"/>
                </a:solidFill>
                <a:effectLst/>
                <a:latin typeface="Arial" charset="0"/>
                <a:ea typeface="+mn-ea"/>
                <a:cs typeface="+mn-cs"/>
              </a:rPr>
              <a:t>. In this cluster, ECHO and DEVCO</a:t>
            </a:r>
            <a:r>
              <a:rPr lang="en-GB" sz="1200" kern="1200" baseline="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finance</a:t>
            </a:r>
            <a:r>
              <a:rPr lang="en-GB" sz="1200" kern="1200" baseline="0" dirty="0" smtClean="0">
                <a:solidFill>
                  <a:schemeClr val="tx1"/>
                </a:solidFill>
                <a:effectLst/>
                <a:latin typeface="Arial" charset="0"/>
                <a:ea typeface="+mn-ea"/>
                <a:cs typeface="+mn-cs"/>
              </a:rPr>
              <a:t> resilience building with inter-linked activities in different sectors</a:t>
            </a:r>
            <a:r>
              <a:rPr lang="en-GB" sz="1200" kern="1200" dirty="0" smtClean="0">
                <a:solidFill>
                  <a:schemeClr val="tx1"/>
                </a:solidFill>
                <a:effectLst/>
                <a:latin typeface="Arial" charset="0"/>
                <a:ea typeface="+mn-ea"/>
                <a:cs typeface="+mn-cs"/>
              </a:rPr>
              <a:t> (nutrition, health, livestock asset building, water supply, seed multiplication, disaster risk reduction</a:t>
            </a:r>
            <a:r>
              <a:rPr lang="en-GB" sz="1200" kern="1200" baseline="0" dirty="0" smtClean="0">
                <a:solidFill>
                  <a:schemeClr val="tx1"/>
                </a:solidFill>
                <a:effectLst/>
                <a:latin typeface="Arial" charset="0"/>
                <a:ea typeface="+mn-ea"/>
                <a:cs typeface="+mn-cs"/>
              </a:rPr>
              <a:t> etc.)</a:t>
            </a:r>
            <a:endParaRPr lang="fr-BE" u="sng" dirty="0" smtClean="0"/>
          </a:p>
          <a:p>
            <a:endParaRPr lang="fr-BE" u="sng" dirty="0" smtClean="0"/>
          </a:p>
          <a:p>
            <a:r>
              <a:rPr lang="fr-BE" u="none" dirty="0" err="1" smtClean="0"/>
              <a:t>P</a:t>
            </a:r>
            <a:r>
              <a:rPr lang="fr-BE" b="0" u="none" dirty="0" err="1" smtClean="0"/>
              <a:t>ractically</a:t>
            </a:r>
            <a:r>
              <a:rPr lang="fr-BE" b="0" u="none" dirty="0" smtClean="0"/>
              <a:t>, </a:t>
            </a:r>
            <a:r>
              <a:rPr lang="fr-BE" b="0" u="none" dirty="0" err="1" smtClean="0"/>
              <a:t>two</a:t>
            </a:r>
            <a:r>
              <a:rPr lang="fr-BE" b="0" u="none" dirty="0" smtClean="0"/>
              <a:t> consortia </a:t>
            </a:r>
            <a:r>
              <a:rPr lang="fr-BE" b="0" u="none" dirty="0" err="1" smtClean="0"/>
              <a:t>operate</a:t>
            </a:r>
            <a:r>
              <a:rPr lang="fr-BE" b="0" u="none" baseline="0" dirty="0" smtClean="0"/>
              <a:t> in the </a:t>
            </a:r>
            <a:r>
              <a:rPr lang="fr-BE" b="0" u="none" baseline="0" dirty="0" err="1" smtClean="0"/>
              <a:t>Wolayita</a:t>
            </a:r>
            <a:r>
              <a:rPr lang="fr-BE" b="0" u="none" baseline="0" dirty="0" smtClean="0"/>
              <a:t> cluster, one ECHO </a:t>
            </a:r>
            <a:r>
              <a:rPr lang="fr-BE" b="0" u="none" baseline="0" dirty="0" err="1" smtClean="0"/>
              <a:t>funded</a:t>
            </a:r>
            <a:r>
              <a:rPr lang="fr-BE" b="0" u="none" baseline="0" dirty="0" smtClean="0"/>
              <a:t> </a:t>
            </a:r>
            <a:r>
              <a:rPr lang="fr-BE" b="0" u="none" baseline="0" dirty="0" err="1" smtClean="0"/>
              <a:t>where</a:t>
            </a:r>
            <a:r>
              <a:rPr lang="fr-BE" b="0" u="none" baseline="0" dirty="0" smtClean="0"/>
              <a:t> </a:t>
            </a:r>
            <a:r>
              <a:rPr lang="fr-BE" b="0" u="none" baseline="0" dirty="0" err="1" smtClean="0"/>
              <a:t>Concern</a:t>
            </a:r>
            <a:r>
              <a:rPr lang="fr-BE" b="0" u="none" baseline="0" dirty="0" smtClean="0"/>
              <a:t> </a:t>
            </a:r>
            <a:r>
              <a:rPr lang="fr-BE" b="0" u="none" baseline="0" dirty="0" err="1" smtClean="0"/>
              <a:t>is</a:t>
            </a:r>
            <a:r>
              <a:rPr lang="fr-BE" b="0" u="none" baseline="0" dirty="0" smtClean="0"/>
              <a:t> the lead NGO, and one DEVCO </a:t>
            </a:r>
            <a:r>
              <a:rPr lang="fr-BE" b="0" u="none" baseline="0" dirty="0" err="1" smtClean="0"/>
              <a:t>funded</a:t>
            </a:r>
            <a:r>
              <a:rPr lang="fr-BE" b="0" u="none" baseline="0" dirty="0" smtClean="0"/>
              <a:t> </a:t>
            </a:r>
            <a:r>
              <a:rPr lang="fr-BE" b="0" u="none" baseline="0" dirty="0" err="1" smtClean="0"/>
              <a:t>where</a:t>
            </a:r>
            <a:r>
              <a:rPr lang="fr-BE" b="0" u="none" baseline="0" dirty="0" smtClean="0"/>
              <a:t> Vita </a:t>
            </a:r>
            <a:r>
              <a:rPr lang="fr-BE" b="0" u="none" baseline="0" dirty="0" err="1" smtClean="0"/>
              <a:t>is</a:t>
            </a:r>
            <a:r>
              <a:rPr lang="fr-BE" b="0" u="none" baseline="0" dirty="0" smtClean="0"/>
              <a:t> the lead NGO.</a:t>
            </a:r>
            <a:endParaRPr lang="fr-BE" b="0" u="none" dirty="0" smtClean="0"/>
          </a:p>
          <a:p>
            <a:endParaRPr lang="fr-BE" u="sng" dirty="0" smtClean="0"/>
          </a:p>
          <a:p>
            <a:r>
              <a:rPr lang="fr-BE" u="sng" dirty="0" smtClean="0"/>
              <a:t>ECHO</a:t>
            </a:r>
          </a:p>
          <a:p>
            <a:r>
              <a:rPr lang="fr-BE" u="none" dirty="0" err="1" smtClean="0"/>
              <a:t>Concern</a:t>
            </a:r>
            <a:r>
              <a:rPr lang="fr-BE" u="none" baseline="0" dirty="0" smtClean="0"/>
              <a:t> </a:t>
            </a:r>
            <a:r>
              <a:rPr lang="fr-BE" u="none" baseline="0" dirty="0" err="1" smtClean="0"/>
              <a:t>is</a:t>
            </a:r>
            <a:r>
              <a:rPr lang="fr-BE" u="none" baseline="0" dirty="0" smtClean="0"/>
              <a:t> </a:t>
            </a:r>
            <a:r>
              <a:rPr lang="fr-BE" u="none" baseline="0" dirty="0" err="1" smtClean="0"/>
              <a:t>implementing</a:t>
            </a:r>
            <a:r>
              <a:rPr lang="fr-BE" u="none" baseline="0" dirty="0" smtClean="0"/>
              <a:t> </a:t>
            </a:r>
            <a:r>
              <a:rPr lang="fr-BE" u="none" baseline="0" dirty="0" err="1" smtClean="0"/>
              <a:t>with</a:t>
            </a:r>
            <a:r>
              <a:rPr lang="fr-BE" u="none" baseline="0" dirty="0" smtClean="0"/>
              <a:t> </a:t>
            </a:r>
            <a:r>
              <a:rPr lang="fr-BE" u="none" baseline="0" dirty="0" err="1" smtClean="0"/>
              <a:t>two</a:t>
            </a:r>
            <a:r>
              <a:rPr lang="fr-BE" u="none" baseline="0" dirty="0" smtClean="0"/>
              <a:t> </a:t>
            </a:r>
            <a:r>
              <a:rPr lang="fr-BE" u="none" baseline="0" dirty="0" err="1" smtClean="0"/>
              <a:t>other</a:t>
            </a:r>
            <a:r>
              <a:rPr lang="fr-BE" u="none" baseline="0" dirty="0" smtClean="0"/>
              <a:t> </a:t>
            </a:r>
            <a:r>
              <a:rPr lang="fr-BE" u="none" baseline="0" dirty="0" err="1" smtClean="0"/>
              <a:t>NGOs</a:t>
            </a:r>
            <a:r>
              <a:rPr lang="fr-BE" u="none" baseline="0" dirty="0" smtClean="0"/>
              <a:t>, IMC and PIN, </a:t>
            </a:r>
            <a:r>
              <a:rPr lang="fr-BE" u="none" baseline="0" dirty="0" err="1" smtClean="0"/>
              <a:t>since</a:t>
            </a:r>
            <a:r>
              <a:rPr lang="fr-BE" u="none" baseline="0" dirty="0" smtClean="0"/>
              <a:t> 2012 </a:t>
            </a:r>
            <a:r>
              <a:rPr lang="fr-BE" u="none" baseline="0" dirty="0" err="1" smtClean="0"/>
              <a:t>under</a:t>
            </a:r>
            <a:r>
              <a:rPr lang="fr-BE" u="none" baseline="0" dirty="0" smtClean="0"/>
              <a:t> a </a:t>
            </a:r>
            <a:r>
              <a:rPr lang="fr-BE" u="none" baseline="0" dirty="0" err="1" smtClean="0"/>
              <a:t>common</a:t>
            </a:r>
            <a:r>
              <a:rPr lang="fr-BE" u="none" baseline="0" dirty="0" smtClean="0"/>
              <a:t> 36-months long </a:t>
            </a:r>
            <a:r>
              <a:rPr lang="fr-BE" u="none" baseline="0" dirty="0" err="1" smtClean="0"/>
              <a:t>strategy</a:t>
            </a:r>
            <a:r>
              <a:rPr lang="fr-BE" u="none" baseline="0" dirty="0" smtClean="0"/>
              <a:t> and </a:t>
            </a:r>
            <a:r>
              <a:rPr lang="fr-BE" u="none" baseline="0" dirty="0" err="1" smtClean="0"/>
              <a:t>common</a:t>
            </a:r>
            <a:r>
              <a:rPr lang="fr-BE" u="none" baseline="0" dirty="0" smtClean="0"/>
              <a:t> </a:t>
            </a:r>
            <a:r>
              <a:rPr lang="fr-BE" u="none" baseline="0" dirty="0" err="1" smtClean="0"/>
              <a:t>logical</a:t>
            </a:r>
            <a:r>
              <a:rPr lang="fr-BE" u="none" baseline="0" dirty="0" smtClean="0"/>
              <a:t> </a:t>
            </a:r>
            <a:r>
              <a:rPr lang="fr-BE" u="none" baseline="0" dirty="0" err="1" smtClean="0"/>
              <a:t>framework</a:t>
            </a:r>
            <a:r>
              <a:rPr lang="fr-BE" u="none" baseline="0" dirty="0" smtClean="0"/>
              <a:t>. </a:t>
            </a:r>
            <a:r>
              <a:rPr lang="fr-BE" u="none" baseline="0" dirty="0" err="1" smtClean="0"/>
              <a:t>E</a:t>
            </a:r>
            <a:r>
              <a:rPr lang="fr-BE" dirty="0" err="1" smtClean="0"/>
              <a:t>ach</a:t>
            </a:r>
            <a:r>
              <a:rPr lang="fr-BE" dirty="0" smtClean="0"/>
              <a:t> Partner </a:t>
            </a:r>
            <a:r>
              <a:rPr lang="fr-BE" dirty="0" err="1" smtClean="0"/>
              <a:t>focuses</a:t>
            </a:r>
            <a:r>
              <a:rPr lang="fr-BE" dirty="0" smtClean="0"/>
              <a:t> on </a:t>
            </a:r>
            <a:r>
              <a:rPr lang="fr-BE" dirty="0" err="1" smtClean="0"/>
              <a:t>its</a:t>
            </a:r>
            <a:r>
              <a:rPr lang="fr-BE" dirty="0" smtClean="0"/>
              <a:t> respective</a:t>
            </a:r>
            <a:r>
              <a:rPr lang="fr-BE" baseline="0" dirty="0" smtClean="0"/>
              <a:t> </a:t>
            </a:r>
            <a:r>
              <a:rPr lang="fr-BE" baseline="0" dirty="0" err="1" smtClean="0"/>
              <a:t>strengths</a:t>
            </a:r>
            <a:r>
              <a:rPr lang="fr-BE" baseline="0" dirty="0" smtClean="0"/>
              <a:t> (for </a:t>
            </a:r>
            <a:r>
              <a:rPr lang="fr-BE" baseline="0" dirty="0" err="1" smtClean="0"/>
              <a:t>example</a:t>
            </a:r>
            <a:r>
              <a:rPr lang="fr-BE" baseline="0" dirty="0" smtClean="0"/>
              <a:t>: IMC </a:t>
            </a:r>
            <a:r>
              <a:rPr lang="fr-BE" baseline="0" dirty="0" err="1" smtClean="0"/>
              <a:t>does</a:t>
            </a:r>
            <a:r>
              <a:rPr lang="fr-BE" baseline="0" dirty="0" smtClean="0"/>
              <a:t> nutrition and </a:t>
            </a:r>
            <a:r>
              <a:rPr lang="fr-BE" baseline="0" dirty="0" err="1" smtClean="0"/>
              <a:t>health</a:t>
            </a:r>
            <a:r>
              <a:rPr lang="fr-BE" baseline="0" dirty="0" smtClean="0"/>
              <a:t>, PIN leads on water and </a:t>
            </a:r>
            <a:r>
              <a:rPr lang="fr-BE" baseline="0" dirty="0" err="1" smtClean="0"/>
              <a:t>sanitation</a:t>
            </a:r>
            <a:r>
              <a:rPr lang="fr-BE" baseline="0" dirty="0" smtClean="0"/>
              <a:t> </a:t>
            </a:r>
            <a:r>
              <a:rPr lang="fr-BE" baseline="0" dirty="0" err="1" smtClean="0"/>
              <a:t>activties</a:t>
            </a:r>
            <a:r>
              <a:rPr lang="fr-BE" baseline="0" dirty="0" smtClean="0"/>
              <a:t>, and </a:t>
            </a:r>
            <a:r>
              <a:rPr lang="fr-BE" baseline="0" dirty="0" err="1" smtClean="0"/>
              <a:t>Concern</a:t>
            </a:r>
            <a:r>
              <a:rPr lang="fr-BE" baseline="0" dirty="0" smtClean="0"/>
              <a:t> on </a:t>
            </a:r>
            <a:r>
              <a:rPr lang="fr-BE" baseline="0" dirty="0" err="1" smtClean="0"/>
              <a:t>f</a:t>
            </a:r>
            <a:r>
              <a:rPr lang="fr-BE" dirty="0" err="1" smtClean="0"/>
              <a:t>ood-security</a:t>
            </a:r>
            <a:r>
              <a:rPr lang="fr-BE" baseline="0" dirty="0" smtClean="0"/>
              <a:t> and </a:t>
            </a:r>
            <a:r>
              <a:rPr lang="fr-BE" baseline="0" dirty="0" err="1" smtClean="0"/>
              <a:t>disaster</a:t>
            </a:r>
            <a:r>
              <a:rPr lang="fr-BE" baseline="0" dirty="0" smtClean="0"/>
              <a:t> </a:t>
            </a:r>
            <a:r>
              <a:rPr lang="fr-BE" baseline="0" dirty="0" err="1" smtClean="0"/>
              <a:t>risk</a:t>
            </a:r>
            <a:r>
              <a:rPr lang="fr-BE" baseline="0" dirty="0" smtClean="0"/>
              <a:t> </a:t>
            </a:r>
            <a:r>
              <a:rPr lang="fr-BE" baseline="0" dirty="0" err="1" smtClean="0"/>
              <a:t>reduction</a:t>
            </a:r>
            <a:r>
              <a:rPr lang="fr-BE" baseline="0" dirty="0" smtClean="0"/>
              <a:t>). The </a:t>
            </a:r>
            <a:r>
              <a:rPr lang="en-GB" dirty="0" smtClean="0"/>
              <a:t>activities </a:t>
            </a:r>
            <a:r>
              <a:rPr lang="en-GB" dirty="0"/>
              <a:t>of the different sectors are linked together to create synergies and eventually build </a:t>
            </a:r>
            <a:r>
              <a:rPr lang="en-GB" dirty="0" smtClean="0"/>
              <a:t>resilience.</a:t>
            </a:r>
            <a:endParaRPr lang="fr-BE" dirty="0"/>
          </a:p>
          <a:p>
            <a:pPr marL="0" indent="0">
              <a:buFontTx/>
              <a:buNone/>
            </a:pPr>
            <a:r>
              <a:rPr lang="fr-BE" baseline="0" dirty="0" smtClean="0"/>
              <a:t>The </a:t>
            </a:r>
            <a:r>
              <a:rPr lang="fr-BE" baseline="0" dirty="0" err="1" smtClean="0"/>
              <a:t>project</a:t>
            </a:r>
            <a:r>
              <a:rPr lang="fr-BE" baseline="0" dirty="0" smtClean="0"/>
              <a:t> </a:t>
            </a:r>
            <a:r>
              <a:rPr lang="fr-BE" baseline="0" dirty="0" err="1" smtClean="0"/>
              <a:t>is</a:t>
            </a:r>
            <a:r>
              <a:rPr lang="fr-BE" baseline="0" dirty="0" smtClean="0"/>
              <a:t> </a:t>
            </a:r>
            <a:r>
              <a:rPr lang="fr-BE" baseline="0" dirty="0" err="1" smtClean="0"/>
              <a:t>implemented</a:t>
            </a:r>
            <a:r>
              <a:rPr lang="fr-BE" baseline="0" dirty="0" smtClean="0"/>
              <a:t> </a:t>
            </a:r>
            <a:r>
              <a:rPr lang="fr-BE" baseline="0" dirty="0" err="1" smtClean="0"/>
              <a:t>in</a:t>
            </a:r>
            <a:r>
              <a:rPr lang="fr-BE" baseline="0" dirty="0" smtClean="0"/>
              <a:t> 4 </a:t>
            </a:r>
            <a:r>
              <a:rPr lang="fr-BE" baseline="0" dirty="0" err="1" smtClean="0"/>
              <a:t>woredas</a:t>
            </a:r>
            <a:r>
              <a:rPr lang="fr-BE" baseline="0" dirty="0" smtClean="0"/>
              <a:t> (districts) and has </a:t>
            </a:r>
            <a:r>
              <a:rPr lang="fr-BE" baseline="0" dirty="0" err="1" smtClean="0"/>
              <a:t>between</a:t>
            </a:r>
            <a:r>
              <a:rPr lang="fr-BE" baseline="0" dirty="0" smtClean="0"/>
              <a:t> 2012 – 2014 </a:t>
            </a:r>
            <a:r>
              <a:rPr lang="fr-BE" baseline="0" dirty="0" err="1" smtClean="0"/>
              <a:t>reached</a:t>
            </a:r>
            <a:r>
              <a:rPr lang="fr-BE" baseline="0" dirty="0" smtClean="0"/>
              <a:t> out to an </a:t>
            </a:r>
            <a:r>
              <a:rPr lang="fr-BE" baseline="0" dirty="0" err="1" smtClean="0"/>
              <a:t>estimated</a:t>
            </a:r>
            <a:r>
              <a:rPr lang="fr-BE" baseline="0" dirty="0" smtClean="0"/>
              <a:t> 385,000 people (130,000 phase 1 + 255, 000</a:t>
            </a:r>
            <a:r>
              <a:rPr lang="en-GB" baseline="0" dirty="0" smtClean="0"/>
              <a:t> phase 2 = estimated around 385,000). 4.6 MEUR is channelled by ECHO to this cluster.</a:t>
            </a:r>
          </a:p>
          <a:p>
            <a:pPr marL="169633" indent="-169633">
              <a:buFontTx/>
              <a:buChar char="-"/>
            </a:pPr>
            <a:endParaRPr lang="fr-BE" baseline="0" dirty="0" smtClean="0"/>
          </a:p>
          <a:p>
            <a:r>
              <a:rPr lang="fr-BE" u="sng" baseline="0" dirty="0" smtClean="0"/>
              <a:t>DEVCO</a:t>
            </a:r>
          </a:p>
          <a:p>
            <a:pPr marL="0" marR="0" indent="0" algn="l" defTabSz="914400" rtl="0" eaLnBrk="1" fontAlgn="base" latinLnBrk="0" hangingPunct="1">
              <a:lnSpc>
                <a:spcPct val="100000"/>
              </a:lnSpc>
              <a:spcBef>
                <a:spcPct val="30000"/>
              </a:spcBef>
              <a:spcAft>
                <a:spcPct val="0"/>
              </a:spcAft>
              <a:buClrTx/>
              <a:buSzTx/>
              <a:buFontTx/>
              <a:buNone/>
              <a:tabLst/>
              <a:defRPr/>
            </a:pPr>
            <a:r>
              <a:rPr lang="fr-BE" u="none" baseline="0" dirty="0" smtClean="0"/>
              <a:t>VITA leads the DEVCO </a:t>
            </a:r>
            <a:r>
              <a:rPr lang="fr-BE" u="none" baseline="0" dirty="0" err="1" smtClean="0"/>
              <a:t>funded</a:t>
            </a:r>
            <a:r>
              <a:rPr lang="fr-BE" u="none" baseline="0" dirty="0" smtClean="0"/>
              <a:t> consortium, </a:t>
            </a:r>
            <a:r>
              <a:rPr lang="fr-BE" u="none" baseline="0" dirty="0" err="1" smtClean="0"/>
              <a:t>where</a:t>
            </a:r>
            <a:r>
              <a:rPr lang="fr-BE" u="none" baseline="0" dirty="0" smtClean="0"/>
              <a:t> </a:t>
            </a:r>
            <a:r>
              <a:rPr lang="fr-BE" u="none" baseline="0" dirty="0" err="1" smtClean="0"/>
              <a:t>with</a:t>
            </a:r>
            <a:r>
              <a:rPr lang="fr-BE" u="none" baseline="0" dirty="0" smtClean="0"/>
              <a:t> IDE, Caritas, AMREF and the </a:t>
            </a:r>
            <a:r>
              <a:rPr lang="fr-BE" u="none" baseline="0" dirty="0" err="1" smtClean="0"/>
              <a:t>Ethiopian</a:t>
            </a:r>
            <a:r>
              <a:rPr lang="fr-BE" u="none" baseline="0" dirty="0" smtClean="0"/>
              <a:t> </a:t>
            </a:r>
            <a:r>
              <a:rPr lang="fr-BE" u="none" baseline="0" dirty="0" err="1" smtClean="0"/>
              <a:t>Catholic</a:t>
            </a:r>
            <a:r>
              <a:rPr lang="fr-BE" u="none" baseline="0" dirty="0" smtClean="0"/>
              <a:t> Church Social and </a:t>
            </a:r>
            <a:r>
              <a:rPr lang="fr-BE" u="none" baseline="0" dirty="0" err="1" smtClean="0"/>
              <a:t>Develoment</a:t>
            </a:r>
            <a:r>
              <a:rPr lang="fr-BE" u="none" baseline="0" dirty="0" smtClean="0"/>
              <a:t> Commission are </a:t>
            </a:r>
            <a:r>
              <a:rPr lang="fr-BE" u="none" baseline="0" dirty="0" err="1" smtClean="0"/>
              <a:t>also</a:t>
            </a:r>
            <a:r>
              <a:rPr lang="fr-BE" u="none" baseline="0" dirty="0" smtClean="0"/>
              <a:t> </a:t>
            </a:r>
            <a:r>
              <a:rPr lang="fr-BE" u="none" baseline="0" dirty="0" err="1" smtClean="0"/>
              <a:t>members</a:t>
            </a:r>
            <a:r>
              <a:rPr lang="fr-BE" u="none" baseline="0" dirty="0" smtClean="0"/>
              <a:t>. The </a:t>
            </a:r>
            <a:r>
              <a:rPr lang="fr-BE" u="none" baseline="0" dirty="0" err="1" smtClean="0"/>
              <a:t>project</a:t>
            </a:r>
            <a:r>
              <a:rPr lang="fr-BE" u="none" baseline="0" dirty="0" smtClean="0"/>
              <a:t> duration </a:t>
            </a:r>
            <a:r>
              <a:rPr lang="fr-BE" u="none" baseline="0" dirty="0" err="1" smtClean="0"/>
              <a:t>is</a:t>
            </a:r>
            <a:r>
              <a:rPr lang="fr-BE" u="none" baseline="0" dirty="0" smtClean="0"/>
              <a:t> of 36 </a:t>
            </a:r>
            <a:r>
              <a:rPr lang="fr-BE" u="none" baseline="0" dirty="0" err="1" smtClean="0"/>
              <a:t>months</a:t>
            </a:r>
            <a:r>
              <a:rPr lang="fr-BE" u="none" baseline="0" dirty="0" smtClean="0"/>
              <a:t> </a:t>
            </a:r>
            <a:r>
              <a:rPr lang="fr-BE" u="none" baseline="0" dirty="0" err="1" smtClean="0"/>
              <a:t>with</a:t>
            </a:r>
            <a:r>
              <a:rPr lang="fr-BE" u="none" baseline="0" dirty="0" smtClean="0"/>
              <a:t> a DEVCO budget of 3 MEUR </a:t>
            </a:r>
            <a:r>
              <a:rPr lang="fr-BE" u="none" baseline="0" dirty="0" err="1" smtClean="0"/>
              <a:t>which</a:t>
            </a:r>
            <a:r>
              <a:rPr lang="fr-BE" u="none" baseline="0" dirty="0" smtClean="0"/>
              <a:t> </a:t>
            </a:r>
            <a:r>
              <a:rPr lang="fr-BE" u="none" baseline="0" dirty="0" err="1" smtClean="0"/>
              <a:t>should</a:t>
            </a:r>
            <a:r>
              <a:rPr lang="fr-BE" u="none" baseline="0" dirty="0" smtClean="0"/>
              <a:t> </a:t>
            </a:r>
            <a:r>
              <a:rPr lang="fr-BE" u="none" baseline="0" dirty="0" err="1" smtClean="0"/>
              <a:t>reach</a:t>
            </a:r>
            <a:r>
              <a:rPr lang="fr-BE" u="none" baseline="0" dirty="0" smtClean="0"/>
              <a:t> up to and </a:t>
            </a:r>
            <a:r>
              <a:rPr lang="fr-BE" u="none" baseline="0" dirty="0" err="1" smtClean="0"/>
              <a:t>be</a:t>
            </a:r>
            <a:r>
              <a:rPr lang="fr-BE" u="none" baseline="0" dirty="0" smtClean="0"/>
              <a:t> </a:t>
            </a:r>
            <a:r>
              <a:rPr lang="fr-BE" u="none" baseline="0" dirty="0" err="1" smtClean="0"/>
              <a:t>continued</a:t>
            </a:r>
            <a:r>
              <a:rPr lang="fr-BE" u="none" baseline="0" dirty="0" smtClean="0"/>
              <a:t> by the 11th EDF </a:t>
            </a:r>
            <a:r>
              <a:rPr lang="fr-BE" u="none" baseline="0" dirty="0" err="1" smtClean="0"/>
              <a:t>in</a:t>
            </a:r>
            <a:r>
              <a:rPr lang="fr-BE" u="none" baseline="0" dirty="0" smtClean="0"/>
              <a:t> 2017. The </a:t>
            </a:r>
            <a:r>
              <a:rPr lang="fr-BE" u="none" baseline="0" dirty="0" err="1" smtClean="0"/>
              <a:t>overall</a:t>
            </a:r>
            <a:r>
              <a:rPr lang="fr-BE" u="none" baseline="0" dirty="0" smtClean="0"/>
              <a:t> objective </a:t>
            </a:r>
            <a:r>
              <a:rPr lang="fr-BE" u="none" baseline="0" dirty="0" err="1" smtClean="0"/>
              <a:t>is</a:t>
            </a:r>
            <a:r>
              <a:rPr lang="fr-BE" u="none" baseline="0" dirty="0" smtClean="0"/>
              <a:t> to </a:t>
            </a:r>
            <a:r>
              <a:rPr lang="fr-BE" u="none" baseline="0" dirty="0" err="1" smtClean="0"/>
              <a:t>enhance</a:t>
            </a:r>
            <a:r>
              <a:rPr lang="fr-BE" u="none" baseline="0" dirty="0" smtClean="0"/>
              <a:t> social and </a:t>
            </a:r>
            <a:r>
              <a:rPr lang="fr-BE" u="none" baseline="0" dirty="0" err="1" smtClean="0"/>
              <a:t>economic</a:t>
            </a:r>
            <a:r>
              <a:rPr lang="fr-BE" u="none" baseline="0" dirty="0" smtClean="0"/>
              <a:t> </a:t>
            </a:r>
            <a:r>
              <a:rPr lang="fr-BE" u="none" baseline="0" dirty="0" err="1" smtClean="0"/>
              <a:t>stability</a:t>
            </a:r>
            <a:r>
              <a:rPr lang="fr-BE" u="none" baseline="0" dirty="0" smtClean="0"/>
              <a:t> of </a:t>
            </a:r>
            <a:r>
              <a:rPr lang="fr-BE" u="none" baseline="0" dirty="0" err="1" smtClean="0"/>
              <a:t>households</a:t>
            </a:r>
            <a:r>
              <a:rPr lang="fr-BE" u="none" baseline="0" dirty="0" smtClean="0"/>
              <a:t> by </a:t>
            </a:r>
            <a:r>
              <a:rPr lang="fr-BE" u="none" baseline="0" dirty="0" err="1" smtClean="0"/>
              <a:t>supporting</a:t>
            </a:r>
            <a:r>
              <a:rPr lang="fr-BE" u="none" baseline="0" dirty="0" smtClean="0"/>
              <a:t> the </a:t>
            </a:r>
            <a:r>
              <a:rPr lang="fr-BE" u="none" baseline="0" dirty="0" err="1" smtClean="0"/>
              <a:t>recovery</a:t>
            </a:r>
            <a:r>
              <a:rPr lang="fr-BE" u="none" baseline="0" dirty="0" smtClean="0"/>
              <a:t> of </a:t>
            </a:r>
            <a:r>
              <a:rPr lang="fr-BE" u="none" baseline="0" dirty="0" err="1" smtClean="0"/>
              <a:t>livelihoods</a:t>
            </a:r>
            <a:r>
              <a:rPr lang="fr-BE" u="none" baseline="0" dirty="0" smtClean="0"/>
              <a:t>. </a:t>
            </a:r>
            <a:r>
              <a:rPr lang="fr-BE" u="none" baseline="0" dirty="0" err="1" smtClean="0"/>
              <a:t>Activities</a:t>
            </a:r>
            <a:r>
              <a:rPr lang="fr-BE" u="none" baseline="0" dirty="0" smtClean="0"/>
              <a:t> are </a:t>
            </a:r>
            <a:r>
              <a:rPr lang="fr-BE" u="none" baseline="0" dirty="0" err="1" smtClean="0"/>
              <a:t>related</a:t>
            </a:r>
            <a:r>
              <a:rPr lang="fr-BE" u="none" baseline="0" dirty="0" smtClean="0"/>
              <a:t> to </a:t>
            </a:r>
            <a:r>
              <a:rPr lang="fr-BE" u="none" baseline="0" dirty="0" err="1" smtClean="0"/>
              <a:t>enhancing</a:t>
            </a:r>
            <a:r>
              <a:rPr lang="fr-BE" u="none" baseline="0" dirty="0" smtClean="0"/>
              <a:t> </a:t>
            </a:r>
            <a:r>
              <a:rPr lang="fr-BE" u="none" baseline="0" dirty="0" err="1" smtClean="0"/>
              <a:t>income</a:t>
            </a:r>
            <a:r>
              <a:rPr lang="fr-BE" u="none" baseline="0" dirty="0" smtClean="0"/>
              <a:t> </a:t>
            </a:r>
            <a:r>
              <a:rPr lang="fr-BE" u="none" baseline="0" dirty="0" err="1" smtClean="0"/>
              <a:t>generating</a:t>
            </a:r>
            <a:r>
              <a:rPr lang="fr-BE" u="none" baseline="0" dirty="0" smtClean="0"/>
              <a:t> </a:t>
            </a:r>
            <a:r>
              <a:rPr lang="fr-BE" u="none" baseline="0" dirty="0" err="1" smtClean="0"/>
              <a:t>capacities</a:t>
            </a:r>
            <a:r>
              <a:rPr lang="fr-BE" u="none" baseline="0" dirty="0" smtClean="0"/>
              <a:t> (</a:t>
            </a:r>
            <a:r>
              <a:rPr lang="fr-BE" u="none" baseline="0" dirty="0" err="1" smtClean="0"/>
              <a:t>productivity</a:t>
            </a:r>
            <a:r>
              <a:rPr lang="fr-BE" u="none" baseline="0" dirty="0" smtClean="0"/>
              <a:t> of </a:t>
            </a:r>
            <a:r>
              <a:rPr lang="fr-BE" u="none" baseline="0" dirty="0" err="1" smtClean="0"/>
              <a:t>livestock</a:t>
            </a:r>
            <a:r>
              <a:rPr lang="fr-BE" u="none" baseline="0" dirty="0" smtClean="0"/>
              <a:t>; </a:t>
            </a:r>
            <a:r>
              <a:rPr lang="fr-BE" u="none" baseline="0" dirty="0" err="1" smtClean="0"/>
              <a:t>livelihood</a:t>
            </a:r>
            <a:r>
              <a:rPr lang="fr-BE" u="none" baseline="0" dirty="0" smtClean="0"/>
              <a:t> diversification, and </a:t>
            </a:r>
            <a:r>
              <a:rPr lang="fr-BE" u="none" baseline="0" dirty="0" err="1" smtClean="0"/>
              <a:t>productivity</a:t>
            </a:r>
            <a:r>
              <a:rPr lang="fr-BE" u="none" baseline="0" dirty="0" smtClean="0"/>
              <a:t> of </a:t>
            </a:r>
            <a:r>
              <a:rPr lang="fr-BE" u="none" baseline="0" dirty="0" err="1" smtClean="0"/>
              <a:t>smallholder</a:t>
            </a:r>
            <a:r>
              <a:rPr lang="fr-BE" u="none" baseline="0" dirty="0" smtClean="0"/>
              <a:t> </a:t>
            </a:r>
            <a:r>
              <a:rPr lang="fr-BE" u="none" baseline="0" dirty="0" err="1" smtClean="0"/>
              <a:t>farming</a:t>
            </a:r>
            <a:r>
              <a:rPr lang="fr-BE" u="none" baseline="0" dirty="0" smtClean="0"/>
              <a:t>) and to </a:t>
            </a:r>
            <a:r>
              <a:rPr lang="fr-BE" u="none" baseline="0" dirty="0" err="1" smtClean="0"/>
              <a:t>strengthening</a:t>
            </a:r>
            <a:r>
              <a:rPr lang="fr-BE" u="none" baseline="0" dirty="0" smtClean="0"/>
              <a:t> of the </a:t>
            </a:r>
            <a:r>
              <a:rPr lang="fr-BE" u="none" baseline="0" dirty="0" err="1" smtClean="0"/>
              <a:t>capacities</a:t>
            </a:r>
            <a:r>
              <a:rPr lang="fr-BE" u="none" baseline="0" dirty="0" smtClean="0"/>
              <a:t> of local </a:t>
            </a:r>
            <a:r>
              <a:rPr lang="fr-BE" u="none" baseline="0" dirty="0" err="1" smtClean="0"/>
              <a:t>government</a:t>
            </a:r>
            <a:r>
              <a:rPr lang="fr-BE" u="none" baseline="0" dirty="0" smtClean="0"/>
              <a:t> and </a:t>
            </a:r>
            <a:r>
              <a:rPr lang="fr-BE" u="none" baseline="0" dirty="0" err="1" smtClean="0"/>
              <a:t>community</a:t>
            </a:r>
            <a:r>
              <a:rPr lang="fr-BE" u="none" baseline="0" dirty="0" smtClean="0"/>
              <a:t>/</a:t>
            </a:r>
            <a:r>
              <a:rPr lang="fr-BE" u="none" baseline="0" dirty="0" err="1" smtClean="0"/>
              <a:t>traditional</a:t>
            </a:r>
            <a:r>
              <a:rPr lang="fr-BE" u="none" baseline="0" dirty="0" smtClean="0"/>
              <a:t> institutions, and in total </a:t>
            </a:r>
            <a:r>
              <a:rPr lang="fr-BE" u="none" baseline="0" dirty="0" err="1" smtClean="0"/>
              <a:t>approximately</a:t>
            </a:r>
            <a:r>
              <a:rPr lang="fr-BE" u="none" baseline="0" dirty="0" smtClean="0"/>
              <a:t> 72,000 people (</a:t>
            </a:r>
            <a:r>
              <a:rPr lang="fr-BE" u="none" baseline="0" dirty="0" err="1" smtClean="0"/>
              <a:t>pastoralists</a:t>
            </a:r>
            <a:r>
              <a:rPr lang="fr-BE" u="none" baseline="0" dirty="0" smtClean="0"/>
              <a:t>, agro-</a:t>
            </a:r>
            <a:r>
              <a:rPr lang="fr-BE" u="none" baseline="0" dirty="0" err="1" smtClean="0"/>
              <a:t>pastoralists</a:t>
            </a:r>
            <a:r>
              <a:rPr lang="fr-BE" u="none" baseline="0" dirty="0" smtClean="0"/>
              <a:t> and </a:t>
            </a:r>
            <a:r>
              <a:rPr lang="fr-BE" u="none" baseline="0" dirty="0" err="1" smtClean="0"/>
              <a:t>smallholder</a:t>
            </a:r>
            <a:r>
              <a:rPr lang="fr-BE" u="none" baseline="0" dirty="0" smtClean="0"/>
              <a:t> </a:t>
            </a:r>
            <a:r>
              <a:rPr lang="fr-BE" u="none" baseline="0" dirty="0" err="1" smtClean="0"/>
              <a:t>farmers</a:t>
            </a:r>
            <a:r>
              <a:rPr lang="fr-BE" u="none" baseline="0" dirty="0" smtClean="0"/>
              <a:t>) </a:t>
            </a:r>
            <a:r>
              <a:rPr lang="fr-BE" u="none" baseline="0" dirty="0" err="1" smtClean="0"/>
              <a:t>will</a:t>
            </a:r>
            <a:r>
              <a:rPr lang="fr-BE" u="none" baseline="0" dirty="0" smtClean="0"/>
              <a:t> </a:t>
            </a:r>
            <a:r>
              <a:rPr lang="fr-BE" u="none" baseline="0" dirty="0" err="1" smtClean="0"/>
              <a:t>be</a:t>
            </a:r>
            <a:r>
              <a:rPr lang="fr-BE" u="none" baseline="0" dirty="0" smtClean="0"/>
              <a:t> </a:t>
            </a:r>
            <a:r>
              <a:rPr lang="fr-BE" u="none" baseline="0" dirty="0" err="1" smtClean="0"/>
              <a:t>supported</a:t>
            </a:r>
            <a:r>
              <a:rPr lang="fr-BE" u="none"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fr-BE" u="none" baseline="0" dirty="0" smtClean="0"/>
          </a:p>
        </p:txBody>
      </p:sp>
      <p:sp>
        <p:nvSpPr>
          <p:cNvPr id="4" name="Slide Number Placeholder 3"/>
          <p:cNvSpPr>
            <a:spLocks noGrp="1"/>
          </p:cNvSpPr>
          <p:nvPr>
            <p:ph type="sldNum" sz="quarter" idx="10"/>
          </p:nvPr>
        </p:nvSpPr>
        <p:spPr/>
        <p:txBody>
          <a:bodyPr/>
          <a:lstStyle/>
          <a:p>
            <a:fld id="{EBAC7A3D-A549-4A52-91D7-E8697ACCC28E}" type="slidenum">
              <a:rPr lang="en-GB" altLang="en-US" smtClean="0"/>
              <a:pPr/>
              <a:t>16</a:t>
            </a:fld>
            <a:endParaRPr lang="en-GB" altLang="en-US"/>
          </a:p>
        </p:txBody>
      </p:sp>
    </p:spTree>
    <p:extLst>
      <p:ext uri="{BB962C8B-B14F-4D97-AF65-F5344CB8AC3E}">
        <p14:creationId xmlns:p14="http://schemas.microsoft.com/office/powerpoint/2010/main" val="3254844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E078E54E-A5AD-48C4-B46C-BB284091FA17}"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DAABF39-3A0F-4D3C-B3D3-4A57992BAAE5}" type="slidenum">
              <a:rPr lang="en-GB" altLang="en-US"/>
              <a:pPr/>
              <a:t>‹#›</a:t>
            </a:fld>
            <a:endParaRPr lang="en-GB" altLang="en-US"/>
          </a:p>
        </p:txBody>
      </p:sp>
    </p:spTree>
    <p:extLst>
      <p:ext uri="{BB962C8B-B14F-4D97-AF65-F5344CB8AC3E}">
        <p14:creationId xmlns:p14="http://schemas.microsoft.com/office/powerpoint/2010/main" val="364712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275679C-CB6C-4E46-ADD3-B82A96C4678C}" type="slidenum">
              <a:rPr lang="en-GB" altLang="en-US"/>
              <a:pPr/>
              <a:t>‹#›</a:t>
            </a:fld>
            <a:endParaRPr lang="en-GB" altLang="en-US"/>
          </a:p>
        </p:txBody>
      </p:sp>
    </p:spTree>
    <p:extLst>
      <p:ext uri="{BB962C8B-B14F-4D97-AF65-F5344CB8AC3E}">
        <p14:creationId xmlns:p14="http://schemas.microsoft.com/office/powerpoint/2010/main" val="18735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2F07C2E6-B623-4497-BBEC-2D82F3B3F45E}" type="slidenum">
              <a:rPr lang="en-GB"/>
              <a:pPr>
                <a:defRPr/>
              </a:pPr>
              <a:t>‹#›</a:t>
            </a:fld>
            <a:endParaRPr lang="en-GB"/>
          </a:p>
        </p:txBody>
      </p:sp>
    </p:spTree>
    <p:extLst>
      <p:ext uri="{BB962C8B-B14F-4D97-AF65-F5344CB8AC3E}">
        <p14:creationId xmlns:p14="http://schemas.microsoft.com/office/powerpoint/2010/main" val="351217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EC66B5C-4B9E-4D16-AE51-4D651FB3D83F}" type="slidenum">
              <a:rPr lang="en-GB" altLang="en-US"/>
              <a:pPr/>
              <a:t>‹#›</a:t>
            </a:fld>
            <a:endParaRPr lang="en-GB" altLang="en-US"/>
          </a:p>
        </p:txBody>
      </p:sp>
    </p:spTree>
    <p:extLst>
      <p:ext uri="{BB962C8B-B14F-4D97-AF65-F5344CB8AC3E}">
        <p14:creationId xmlns:p14="http://schemas.microsoft.com/office/powerpoint/2010/main" val="33425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D07E818-1CFA-4CD7-93DE-F84033BED490}" type="slidenum">
              <a:rPr lang="en-GB" altLang="en-US"/>
              <a:pPr/>
              <a:t>‹#›</a:t>
            </a:fld>
            <a:endParaRPr lang="en-GB" altLang="en-US"/>
          </a:p>
        </p:txBody>
      </p:sp>
    </p:spTree>
    <p:extLst>
      <p:ext uri="{BB962C8B-B14F-4D97-AF65-F5344CB8AC3E}">
        <p14:creationId xmlns:p14="http://schemas.microsoft.com/office/powerpoint/2010/main" val="266112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874640F-1EF5-4592-8123-F9CB782A4124}" type="slidenum">
              <a:rPr lang="en-GB" altLang="en-US"/>
              <a:pPr/>
              <a:t>‹#›</a:t>
            </a:fld>
            <a:endParaRPr lang="en-GB" altLang="en-US"/>
          </a:p>
        </p:txBody>
      </p:sp>
    </p:spTree>
    <p:extLst>
      <p:ext uri="{BB962C8B-B14F-4D97-AF65-F5344CB8AC3E}">
        <p14:creationId xmlns:p14="http://schemas.microsoft.com/office/powerpoint/2010/main" val="159721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55AEE9C5-F22E-4C72-9BEA-A4091A1D09B4}" type="slidenum">
              <a:rPr lang="en-GB" altLang="en-US"/>
              <a:pPr/>
              <a:t>‹#›</a:t>
            </a:fld>
            <a:endParaRPr lang="en-GB" altLang="en-US"/>
          </a:p>
        </p:txBody>
      </p:sp>
    </p:spTree>
    <p:extLst>
      <p:ext uri="{BB962C8B-B14F-4D97-AF65-F5344CB8AC3E}">
        <p14:creationId xmlns:p14="http://schemas.microsoft.com/office/powerpoint/2010/main" val="295589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C8FBBC7A-3E6E-4EF5-90BF-38E1E0367B44}" type="slidenum">
              <a:rPr lang="en-GB" altLang="en-US"/>
              <a:pPr/>
              <a:t>‹#›</a:t>
            </a:fld>
            <a:endParaRPr lang="en-GB" altLang="en-US"/>
          </a:p>
        </p:txBody>
      </p:sp>
    </p:spTree>
    <p:extLst>
      <p:ext uri="{BB962C8B-B14F-4D97-AF65-F5344CB8AC3E}">
        <p14:creationId xmlns:p14="http://schemas.microsoft.com/office/powerpoint/2010/main" val="292439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C9D2AFD-A963-43B5-A4F3-1E3FAC6396F8}" type="slidenum">
              <a:rPr lang="en-GB" altLang="en-US"/>
              <a:pPr/>
              <a:t>‹#›</a:t>
            </a:fld>
            <a:endParaRPr lang="en-GB" altLang="en-US"/>
          </a:p>
        </p:txBody>
      </p:sp>
    </p:spTree>
    <p:extLst>
      <p:ext uri="{BB962C8B-B14F-4D97-AF65-F5344CB8AC3E}">
        <p14:creationId xmlns:p14="http://schemas.microsoft.com/office/powerpoint/2010/main" val="101131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3E45B5D-AF4A-4CEF-805A-5AEBD2427314}" type="slidenum">
              <a:rPr lang="en-GB" altLang="en-US"/>
              <a:pPr/>
              <a:t>‹#›</a:t>
            </a:fld>
            <a:endParaRPr lang="en-GB" altLang="en-US"/>
          </a:p>
        </p:txBody>
      </p:sp>
    </p:spTree>
    <p:extLst>
      <p:ext uri="{BB962C8B-B14F-4D97-AF65-F5344CB8AC3E}">
        <p14:creationId xmlns:p14="http://schemas.microsoft.com/office/powerpoint/2010/main" val="364979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6B8A569-3F6E-4F10-91A8-502AF8973CC2}" type="slidenum">
              <a:rPr lang="en-GB" altLang="en-US"/>
              <a:pPr/>
              <a:t>‹#›</a:t>
            </a:fld>
            <a:endParaRPr lang="en-GB" altLang="en-US"/>
          </a:p>
        </p:txBody>
      </p:sp>
    </p:spTree>
    <p:extLst>
      <p:ext uri="{BB962C8B-B14F-4D97-AF65-F5344CB8AC3E}">
        <p14:creationId xmlns:p14="http://schemas.microsoft.com/office/powerpoint/2010/main" val="124350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0270046A-B5A2-4D9F-A70B-A42F8A812057}"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dirty="0" smtClean="0"/>
              <a:t>Resilience in Practice</a:t>
            </a:r>
            <a:endParaRPr lang="en-GB" sz="4800" dirty="0"/>
          </a:p>
        </p:txBody>
      </p:sp>
      <p:sp>
        <p:nvSpPr>
          <p:cNvPr id="3" name="Subtitle 2"/>
          <p:cNvSpPr>
            <a:spLocks noGrp="1"/>
          </p:cNvSpPr>
          <p:nvPr>
            <p:ph type="subTitle" idx="1"/>
          </p:nvPr>
        </p:nvSpPr>
        <p:spPr>
          <a:xfrm>
            <a:off x="611188" y="3717032"/>
            <a:ext cx="8532812" cy="2232942"/>
          </a:xfrm>
        </p:spPr>
        <p:txBody>
          <a:bodyPr/>
          <a:lstStyle/>
          <a:p>
            <a:endParaRPr lang="fr-BE" dirty="0" smtClean="0"/>
          </a:p>
          <a:p>
            <a:r>
              <a:rPr lang="fr-BE" dirty="0" smtClean="0"/>
              <a:t>Ethiopia Case </a:t>
            </a:r>
            <a:r>
              <a:rPr lang="fr-BE" dirty="0" err="1" smtClean="0"/>
              <a:t>Study</a:t>
            </a:r>
            <a:endParaRPr lang="fr-BE" dirty="0" smtClean="0"/>
          </a:p>
          <a:p>
            <a:r>
              <a:rPr lang="fr-BE" sz="1800" dirty="0" smtClean="0"/>
              <a:t>10.07.2014</a:t>
            </a:r>
            <a:endParaRPr lang="fr-BE" sz="1800" dirty="0"/>
          </a:p>
          <a:p>
            <a:pPr algn="r"/>
            <a:r>
              <a:rPr lang="fr-BE" sz="1800" dirty="0" smtClean="0"/>
              <a:t>Willem </a:t>
            </a:r>
            <a:r>
              <a:rPr lang="fr-BE" sz="1800" dirty="0" err="1" smtClean="0"/>
              <a:t>Olthof</a:t>
            </a:r>
            <a:r>
              <a:rPr lang="fr-BE" sz="1800" dirty="0" smtClean="0"/>
              <a:t> – DEVCO</a:t>
            </a:r>
          </a:p>
          <a:p>
            <a:pPr algn="r"/>
            <a:r>
              <a:rPr lang="fr-BE" sz="1800" dirty="0" smtClean="0"/>
              <a:t>Sarah </a:t>
            </a:r>
            <a:r>
              <a:rPr lang="fr-BE" sz="1800" dirty="0" err="1" smtClean="0"/>
              <a:t>Svedin</a:t>
            </a:r>
            <a:r>
              <a:rPr lang="fr-BE" sz="1800" dirty="0" smtClean="0"/>
              <a:t> - ECHO</a:t>
            </a:r>
            <a:endParaRPr lang="en-GB" sz="1800" dirty="0"/>
          </a:p>
        </p:txBody>
      </p:sp>
    </p:spTree>
    <p:extLst>
      <p:ext uri="{BB962C8B-B14F-4D97-AF65-F5344CB8AC3E}">
        <p14:creationId xmlns:p14="http://schemas.microsoft.com/office/powerpoint/2010/main" val="1151491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characteristics</a:t>
            </a:r>
            <a:endParaRPr lang="en-GB" dirty="0"/>
          </a:p>
        </p:txBody>
      </p:sp>
      <p:sp>
        <p:nvSpPr>
          <p:cNvPr id="3" name="Content Placeholder 2"/>
          <p:cNvSpPr>
            <a:spLocks noGrp="1"/>
          </p:cNvSpPr>
          <p:nvPr>
            <p:ph idx="1"/>
          </p:nvPr>
        </p:nvSpPr>
        <p:spPr/>
        <p:txBody>
          <a:bodyPr/>
          <a:lstStyle/>
          <a:p>
            <a:pPr lvl="1"/>
            <a:r>
              <a:rPr lang="en-GB" dirty="0" smtClean="0"/>
              <a:t>Malnutrition/food insecurity as 'entry point'</a:t>
            </a:r>
          </a:p>
          <a:p>
            <a:pPr lvl="1"/>
            <a:r>
              <a:rPr lang="en-GB" dirty="0" smtClean="0"/>
              <a:t>Focus on the most vulnerable population groups</a:t>
            </a:r>
          </a:p>
          <a:p>
            <a:pPr lvl="1"/>
            <a:r>
              <a:rPr lang="en-GB" dirty="0" smtClean="0"/>
              <a:t>Division of Labour (DEVCO-ECHO) with a 'grey zone' of overlap</a:t>
            </a:r>
          </a:p>
          <a:p>
            <a:pPr lvl="1"/>
            <a:r>
              <a:rPr lang="en-GB" dirty="0" smtClean="0"/>
              <a:t>Conscious attempt to create synergies</a:t>
            </a:r>
          </a:p>
          <a:p>
            <a:pPr lvl="1"/>
            <a:r>
              <a:rPr lang="en-GB" dirty="0" smtClean="0"/>
              <a:t>Multi-level, multi-partner, multi-sector approach</a:t>
            </a:r>
          </a:p>
          <a:p>
            <a:pPr lvl="1"/>
            <a:r>
              <a:rPr lang="en-GB" dirty="0" smtClean="0"/>
              <a:t>4 corner stones:</a:t>
            </a:r>
          </a:p>
          <a:p>
            <a:pPr lvl="2"/>
            <a:r>
              <a:rPr lang="en-GB" dirty="0" smtClean="0"/>
              <a:t>Basic services</a:t>
            </a:r>
          </a:p>
          <a:p>
            <a:pPr lvl="2"/>
            <a:r>
              <a:rPr lang="en-GB" dirty="0" smtClean="0"/>
              <a:t>On and Off-farm livelihoods</a:t>
            </a:r>
          </a:p>
          <a:p>
            <a:pPr lvl="2"/>
            <a:r>
              <a:rPr lang="en-GB" dirty="0" smtClean="0"/>
              <a:t>Safety Net</a:t>
            </a:r>
          </a:p>
          <a:p>
            <a:pPr lvl="2"/>
            <a:r>
              <a:rPr lang="en-GB" dirty="0" smtClean="0"/>
              <a:t>DRR/DRM</a:t>
            </a:r>
            <a:br>
              <a:rPr lang="en-GB" dirty="0" smtClean="0"/>
            </a:br>
            <a:endParaRPr lang="en-GB" dirty="0"/>
          </a:p>
        </p:txBody>
      </p:sp>
    </p:spTree>
    <p:extLst>
      <p:ext uri="{BB962C8B-B14F-4D97-AF65-F5344CB8AC3E}">
        <p14:creationId xmlns:p14="http://schemas.microsoft.com/office/powerpoint/2010/main" val="70281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t>Articulation of support instruments</a:t>
            </a:r>
          </a:p>
        </p:txBody>
      </p:sp>
      <p:graphicFrame>
        <p:nvGraphicFramePr>
          <p:cNvPr id="4" name="Content Placeholder 3"/>
          <p:cNvGraphicFramePr>
            <a:graphicFrameLocks noGrp="1"/>
          </p:cNvGraphicFramePr>
          <p:nvPr>
            <p:ph idx="1"/>
          </p:nvPr>
        </p:nvGraphicFramePr>
        <p:xfrm>
          <a:off x="457200" y="2492375"/>
          <a:ext cx="8229598" cy="3744912"/>
        </p:xfrm>
        <a:graphic>
          <a:graphicData uri="http://schemas.openxmlformats.org/drawingml/2006/table">
            <a:tbl>
              <a:tblPr firstRow="1" bandRow="1">
                <a:tableStyleId>{5C22544A-7EE6-4342-B048-85BDC9FD1C3A}</a:tableStyleId>
              </a:tblPr>
              <a:tblGrid>
                <a:gridCol w="1450507"/>
                <a:gridCol w="648072"/>
                <a:gridCol w="648072"/>
                <a:gridCol w="648072"/>
                <a:gridCol w="648072"/>
                <a:gridCol w="720080"/>
                <a:gridCol w="720080"/>
                <a:gridCol w="648072"/>
                <a:gridCol w="720080"/>
                <a:gridCol w="720080"/>
                <a:gridCol w="658411"/>
              </a:tblGrid>
              <a:tr h="624152">
                <a:tc>
                  <a:txBody>
                    <a:bodyPr/>
                    <a:lstStyle/>
                    <a:p>
                      <a:r>
                        <a:rPr lang="en-GB" sz="1800" dirty="0" smtClean="0"/>
                        <a:t>Source</a:t>
                      </a:r>
                      <a:endParaRPr lang="en-GB" sz="1800" dirty="0"/>
                    </a:p>
                  </a:txBody>
                  <a:tcPr/>
                </a:tc>
                <a:tc gridSpan="2">
                  <a:txBody>
                    <a:bodyPr/>
                    <a:lstStyle/>
                    <a:p>
                      <a:pPr algn="ctr"/>
                      <a:r>
                        <a:rPr lang="en-GB" sz="1800" dirty="0" smtClean="0"/>
                        <a:t>2012</a:t>
                      </a:r>
                      <a:endParaRPr lang="en-GB" sz="1800" dirty="0"/>
                    </a:p>
                  </a:txBody>
                  <a:tcPr/>
                </a:tc>
                <a:tc hMerge="1">
                  <a:txBody>
                    <a:bodyPr/>
                    <a:lstStyle/>
                    <a:p>
                      <a:endParaRPr lang="en-GB" dirty="0"/>
                    </a:p>
                  </a:txBody>
                  <a:tcPr/>
                </a:tc>
                <a:tc gridSpan="2">
                  <a:txBody>
                    <a:bodyPr/>
                    <a:lstStyle/>
                    <a:p>
                      <a:pPr algn="ctr"/>
                      <a:r>
                        <a:rPr lang="en-GB" sz="1800" dirty="0" smtClean="0"/>
                        <a:t>2013</a:t>
                      </a:r>
                      <a:endParaRPr lang="en-GB" sz="1800" dirty="0"/>
                    </a:p>
                  </a:txBody>
                  <a:tcPr/>
                </a:tc>
                <a:tc hMerge="1">
                  <a:txBody>
                    <a:bodyPr/>
                    <a:lstStyle/>
                    <a:p>
                      <a:endParaRPr lang="en-GB" dirty="0"/>
                    </a:p>
                  </a:txBody>
                  <a:tcPr/>
                </a:tc>
                <a:tc gridSpan="2">
                  <a:txBody>
                    <a:bodyPr/>
                    <a:lstStyle/>
                    <a:p>
                      <a:pPr algn="ctr"/>
                      <a:r>
                        <a:rPr lang="en-GB" sz="1800" dirty="0" smtClean="0"/>
                        <a:t>2014</a:t>
                      </a:r>
                      <a:endParaRPr lang="en-GB" sz="1800" dirty="0"/>
                    </a:p>
                  </a:txBody>
                  <a:tcPr/>
                </a:tc>
                <a:tc hMerge="1">
                  <a:txBody>
                    <a:bodyPr/>
                    <a:lstStyle/>
                    <a:p>
                      <a:endParaRPr lang="en-GB" dirty="0"/>
                    </a:p>
                  </a:txBody>
                  <a:tcPr/>
                </a:tc>
                <a:tc gridSpan="2">
                  <a:txBody>
                    <a:bodyPr/>
                    <a:lstStyle/>
                    <a:p>
                      <a:pPr algn="ctr"/>
                      <a:r>
                        <a:rPr lang="en-GB" sz="1800" dirty="0" smtClean="0"/>
                        <a:t>2015</a:t>
                      </a:r>
                      <a:endParaRPr lang="en-GB" sz="1800" dirty="0"/>
                    </a:p>
                  </a:txBody>
                  <a:tcPr/>
                </a:tc>
                <a:tc hMerge="1">
                  <a:txBody>
                    <a:bodyPr/>
                    <a:lstStyle/>
                    <a:p>
                      <a:endParaRPr lang="en-GB" dirty="0"/>
                    </a:p>
                  </a:txBody>
                  <a:tcPr/>
                </a:tc>
                <a:tc gridSpan="2">
                  <a:txBody>
                    <a:bodyPr/>
                    <a:lstStyle/>
                    <a:p>
                      <a:pPr algn="ctr"/>
                      <a:r>
                        <a:rPr lang="en-GB" sz="1800" dirty="0" smtClean="0"/>
                        <a:t>2016</a:t>
                      </a:r>
                      <a:endParaRPr lang="en-GB" sz="1800" dirty="0"/>
                    </a:p>
                  </a:txBody>
                  <a:tcPr/>
                </a:tc>
                <a:tc hMerge="1">
                  <a:txBody>
                    <a:bodyPr/>
                    <a:lstStyle/>
                    <a:p>
                      <a:endParaRPr lang="en-GB" dirty="0"/>
                    </a:p>
                  </a:txBody>
                  <a:tcPr/>
                </a:tc>
              </a:tr>
              <a:tr h="624152">
                <a:tc>
                  <a:txBody>
                    <a:bodyPr/>
                    <a:lstStyle/>
                    <a:p>
                      <a:endParaRPr lang="en-GB" sz="1800"/>
                    </a:p>
                  </a:txBody>
                  <a:tcPr/>
                </a:tc>
                <a:tc>
                  <a:txBody>
                    <a:bodyPr/>
                    <a:lstStyle/>
                    <a:p>
                      <a:pPr algn="ctr"/>
                      <a:r>
                        <a:rPr lang="en-GB" sz="1800" dirty="0" smtClean="0"/>
                        <a:t>1</a:t>
                      </a:r>
                      <a:endParaRPr lang="en-GB" sz="1800" dirty="0"/>
                    </a:p>
                  </a:txBody>
                  <a:tcPr/>
                </a:tc>
                <a:tc>
                  <a:txBody>
                    <a:bodyPr/>
                    <a:lstStyle/>
                    <a:p>
                      <a:pPr algn="ctr"/>
                      <a:r>
                        <a:rPr lang="en-GB" sz="1800" dirty="0" smtClean="0"/>
                        <a:t>2</a:t>
                      </a:r>
                      <a:endParaRPr lang="en-GB" sz="1800" dirty="0"/>
                    </a:p>
                  </a:txBody>
                  <a:tcPr/>
                </a:tc>
                <a:tc>
                  <a:txBody>
                    <a:bodyPr/>
                    <a:lstStyle/>
                    <a:p>
                      <a:pPr algn="ctr"/>
                      <a:r>
                        <a:rPr lang="en-GB" sz="1800" dirty="0" smtClean="0"/>
                        <a:t>1</a:t>
                      </a:r>
                      <a:endParaRPr lang="en-GB" sz="1800" dirty="0"/>
                    </a:p>
                  </a:txBody>
                  <a:tcPr/>
                </a:tc>
                <a:tc>
                  <a:txBody>
                    <a:bodyPr/>
                    <a:lstStyle/>
                    <a:p>
                      <a:pPr algn="ctr"/>
                      <a:r>
                        <a:rPr lang="en-GB" sz="1800" dirty="0" smtClean="0"/>
                        <a:t>2</a:t>
                      </a:r>
                      <a:endParaRPr lang="en-GB" sz="1800" dirty="0"/>
                    </a:p>
                  </a:txBody>
                  <a:tcPr/>
                </a:tc>
                <a:tc>
                  <a:txBody>
                    <a:bodyPr/>
                    <a:lstStyle/>
                    <a:p>
                      <a:pPr algn="ctr"/>
                      <a:r>
                        <a:rPr lang="en-GB" sz="1800" dirty="0" smtClean="0"/>
                        <a:t>1</a:t>
                      </a:r>
                      <a:endParaRPr lang="en-GB" sz="1800" dirty="0"/>
                    </a:p>
                  </a:txBody>
                  <a:tcPr/>
                </a:tc>
                <a:tc>
                  <a:txBody>
                    <a:bodyPr/>
                    <a:lstStyle/>
                    <a:p>
                      <a:pPr algn="ctr"/>
                      <a:r>
                        <a:rPr lang="en-GB" sz="1800" dirty="0" smtClean="0"/>
                        <a:t>2</a:t>
                      </a:r>
                      <a:endParaRPr lang="en-GB" sz="1800" dirty="0"/>
                    </a:p>
                  </a:txBody>
                  <a:tcPr/>
                </a:tc>
                <a:tc>
                  <a:txBody>
                    <a:bodyPr/>
                    <a:lstStyle/>
                    <a:p>
                      <a:pPr algn="ctr"/>
                      <a:r>
                        <a:rPr lang="en-GB" sz="1800" dirty="0" smtClean="0"/>
                        <a:t>1</a:t>
                      </a:r>
                      <a:endParaRPr lang="en-GB" sz="1800" dirty="0"/>
                    </a:p>
                  </a:txBody>
                  <a:tcPr/>
                </a:tc>
                <a:tc>
                  <a:txBody>
                    <a:bodyPr/>
                    <a:lstStyle/>
                    <a:p>
                      <a:pPr algn="ctr"/>
                      <a:r>
                        <a:rPr lang="en-GB" sz="1800" dirty="0" smtClean="0"/>
                        <a:t>2</a:t>
                      </a:r>
                      <a:endParaRPr lang="en-GB" sz="1800" dirty="0"/>
                    </a:p>
                  </a:txBody>
                  <a:tcPr/>
                </a:tc>
                <a:tc>
                  <a:txBody>
                    <a:bodyPr/>
                    <a:lstStyle/>
                    <a:p>
                      <a:pPr algn="ctr"/>
                      <a:r>
                        <a:rPr lang="en-GB" sz="1800" dirty="0" smtClean="0"/>
                        <a:t>1</a:t>
                      </a:r>
                      <a:endParaRPr lang="en-GB" sz="1800" dirty="0"/>
                    </a:p>
                  </a:txBody>
                  <a:tcPr/>
                </a:tc>
                <a:tc>
                  <a:txBody>
                    <a:bodyPr/>
                    <a:lstStyle/>
                    <a:p>
                      <a:pPr algn="ctr"/>
                      <a:r>
                        <a:rPr lang="en-GB" sz="1800" dirty="0" smtClean="0"/>
                        <a:t>2</a:t>
                      </a:r>
                      <a:endParaRPr lang="en-GB" sz="1800" dirty="0"/>
                    </a:p>
                  </a:txBody>
                  <a:tcPr/>
                </a:tc>
              </a:tr>
              <a:tr h="624152">
                <a:tc>
                  <a:txBody>
                    <a:bodyPr/>
                    <a:lstStyle/>
                    <a:p>
                      <a:r>
                        <a:rPr lang="en-GB" sz="1800" dirty="0" smtClean="0"/>
                        <a:t>ECHO</a:t>
                      </a:r>
                      <a:endParaRPr lang="en-GB" sz="1800" dirty="0"/>
                    </a:p>
                  </a:txBody>
                  <a:tcPr/>
                </a:tc>
                <a:tc>
                  <a:txBody>
                    <a:bodyPr/>
                    <a:lstStyle/>
                    <a:p>
                      <a:endParaRPr lang="en-GB" sz="1800" dirty="0"/>
                    </a:p>
                  </a:txBody>
                  <a:tcPr>
                    <a:solidFill>
                      <a:srgbClr val="FFC000"/>
                    </a:solidFill>
                  </a:tcPr>
                </a:tc>
                <a:tc>
                  <a:txBody>
                    <a:bodyPr/>
                    <a:lstStyle/>
                    <a:p>
                      <a:endParaRPr lang="en-GB" sz="1800" dirty="0"/>
                    </a:p>
                  </a:txBody>
                  <a:tcPr>
                    <a:solidFill>
                      <a:srgbClr val="FFC000"/>
                    </a:solidFill>
                  </a:tcPr>
                </a:tc>
                <a:tc>
                  <a:txBody>
                    <a:bodyPr/>
                    <a:lstStyle/>
                    <a:p>
                      <a:endParaRPr lang="en-GB" sz="1800" dirty="0"/>
                    </a:p>
                  </a:txBody>
                  <a:tcPr>
                    <a:solidFill>
                      <a:srgbClr val="FFC000"/>
                    </a:solidFill>
                  </a:tcPr>
                </a:tc>
                <a:tc>
                  <a:txBody>
                    <a:bodyPr/>
                    <a:lstStyle/>
                    <a:p>
                      <a:endParaRPr lang="en-GB" sz="1800" dirty="0"/>
                    </a:p>
                  </a:txBody>
                  <a:tcPr>
                    <a:solidFill>
                      <a:srgbClr val="FFC000"/>
                    </a:solidFill>
                  </a:tcPr>
                </a:tc>
                <a:tc>
                  <a:txBody>
                    <a:bodyPr/>
                    <a:lstStyle/>
                    <a:p>
                      <a:endParaRPr lang="en-GB" sz="1800"/>
                    </a:p>
                  </a:txBody>
                  <a:tcPr>
                    <a:solidFill>
                      <a:srgbClr val="FFC000"/>
                    </a:solidFill>
                  </a:tcPr>
                </a:tc>
                <a:tc>
                  <a:txBody>
                    <a:bodyPr/>
                    <a:lstStyle/>
                    <a:p>
                      <a:endParaRPr lang="en-GB" sz="1800"/>
                    </a:p>
                  </a:txBody>
                  <a:tcPr>
                    <a:solidFill>
                      <a:srgbClr val="FFC000"/>
                    </a:solidFill>
                  </a:tcPr>
                </a:tc>
                <a:tc>
                  <a:txBody>
                    <a:bodyPr/>
                    <a:lstStyle/>
                    <a:p>
                      <a:endParaRPr lang="en-GB" sz="1800"/>
                    </a:p>
                  </a:txBody>
                  <a:tcPr>
                    <a:solidFill>
                      <a:srgbClr val="FFC000"/>
                    </a:solidFill>
                  </a:tcPr>
                </a:tc>
                <a:tc>
                  <a:txBody>
                    <a:bodyPr/>
                    <a:lstStyle/>
                    <a:p>
                      <a:endParaRPr lang="en-GB" sz="1800"/>
                    </a:p>
                  </a:txBody>
                  <a:tcPr>
                    <a:solidFill>
                      <a:srgbClr val="FFC000"/>
                    </a:solidFill>
                  </a:tcPr>
                </a:tc>
                <a:tc>
                  <a:txBody>
                    <a:bodyPr/>
                    <a:lstStyle/>
                    <a:p>
                      <a:endParaRPr lang="en-GB" sz="1800" dirty="0"/>
                    </a:p>
                  </a:txBody>
                  <a:tcPr>
                    <a:solidFill>
                      <a:srgbClr val="FFC000"/>
                    </a:solidFill>
                  </a:tcPr>
                </a:tc>
                <a:tc>
                  <a:txBody>
                    <a:bodyPr/>
                    <a:lstStyle/>
                    <a:p>
                      <a:endParaRPr lang="en-GB" sz="1800" dirty="0"/>
                    </a:p>
                  </a:txBody>
                  <a:tcPr>
                    <a:solidFill>
                      <a:srgbClr val="FFC000"/>
                    </a:solidFill>
                  </a:tcPr>
                </a:tc>
              </a:tr>
              <a:tr h="624152">
                <a:tc>
                  <a:txBody>
                    <a:bodyPr/>
                    <a:lstStyle/>
                    <a:p>
                      <a:r>
                        <a:rPr lang="en-GB" sz="1800" dirty="0" err="1" smtClean="0"/>
                        <a:t>IfS</a:t>
                      </a:r>
                      <a:endParaRPr lang="en-GB" sz="1800" dirty="0"/>
                    </a:p>
                  </a:txBody>
                  <a:tcPr/>
                </a:tc>
                <a:tc>
                  <a:txBody>
                    <a:bodyPr/>
                    <a:lstStyle/>
                    <a:p>
                      <a:endParaRPr lang="en-GB" sz="1800"/>
                    </a:p>
                  </a:txBody>
                  <a:tcPr/>
                </a:tc>
                <a:tc>
                  <a:txBody>
                    <a:bodyPr/>
                    <a:lstStyle/>
                    <a:p>
                      <a:endParaRPr lang="en-GB" sz="1800" dirty="0"/>
                    </a:p>
                  </a:txBody>
                  <a:tcPr>
                    <a:solidFill>
                      <a:srgbClr val="FF0000"/>
                    </a:solidFill>
                  </a:tcPr>
                </a:tc>
                <a:tc>
                  <a:txBody>
                    <a:bodyPr/>
                    <a:lstStyle/>
                    <a:p>
                      <a:endParaRPr lang="en-GB" sz="1800" dirty="0"/>
                    </a:p>
                  </a:txBody>
                  <a:tcPr>
                    <a:solidFill>
                      <a:srgbClr val="FF0000"/>
                    </a:solidFill>
                  </a:tcPr>
                </a:tc>
                <a:tc>
                  <a:txBody>
                    <a:bodyPr/>
                    <a:lstStyle/>
                    <a:p>
                      <a:endParaRPr lang="en-GB" sz="1800" dirty="0"/>
                    </a:p>
                  </a:txBody>
                  <a:tcPr>
                    <a:solidFill>
                      <a:srgbClr val="FF0000"/>
                    </a:solidFill>
                  </a:tcPr>
                </a:tc>
                <a:tc>
                  <a:txBody>
                    <a:bodyPr/>
                    <a:lstStyle/>
                    <a:p>
                      <a:endParaRPr lang="en-GB" sz="1800" dirty="0"/>
                    </a:p>
                  </a:txBody>
                  <a:tcPr>
                    <a:solidFill>
                      <a:srgbClr val="FF0000"/>
                    </a:solidFill>
                  </a:tcPr>
                </a:tc>
                <a:tc>
                  <a:txBody>
                    <a:bodyPr/>
                    <a:lstStyle/>
                    <a:p>
                      <a:endParaRPr lang="en-GB" sz="1800" dirty="0"/>
                    </a:p>
                  </a:txBody>
                  <a:tcPr/>
                </a:tc>
                <a:tc>
                  <a:txBody>
                    <a:bodyPr/>
                    <a:lstStyle/>
                    <a:p>
                      <a:endParaRPr lang="en-GB" sz="1800" dirty="0"/>
                    </a:p>
                  </a:txBody>
                  <a:tcPr/>
                </a:tc>
                <a:tc>
                  <a:txBody>
                    <a:bodyPr/>
                    <a:lstStyle/>
                    <a:p>
                      <a:endParaRPr lang="en-GB" sz="1800" dirty="0"/>
                    </a:p>
                  </a:txBody>
                  <a:tcPr/>
                </a:tc>
                <a:tc>
                  <a:txBody>
                    <a:bodyPr/>
                    <a:lstStyle/>
                    <a:p>
                      <a:endParaRPr lang="en-GB" sz="1800" dirty="0"/>
                    </a:p>
                  </a:txBody>
                  <a:tcPr/>
                </a:tc>
                <a:tc>
                  <a:txBody>
                    <a:bodyPr/>
                    <a:lstStyle/>
                    <a:p>
                      <a:endParaRPr lang="en-GB" sz="1800"/>
                    </a:p>
                  </a:txBody>
                  <a:tcPr/>
                </a:tc>
              </a:tr>
              <a:tr h="624152">
                <a:tc>
                  <a:txBody>
                    <a:bodyPr/>
                    <a:lstStyle/>
                    <a:p>
                      <a:r>
                        <a:rPr lang="en-GB" sz="1800" dirty="0" smtClean="0"/>
                        <a:t>10</a:t>
                      </a:r>
                      <a:r>
                        <a:rPr lang="en-GB" sz="1800" baseline="30000" dirty="0" smtClean="0"/>
                        <a:t>th</a:t>
                      </a:r>
                      <a:r>
                        <a:rPr lang="en-GB" sz="1800" dirty="0" smtClean="0"/>
                        <a:t> EDF B</a:t>
                      </a:r>
                      <a:endParaRPr lang="en-GB" sz="1800" dirty="0"/>
                    </a:p>
                  </a:txBody>
                  <a:tcPr/>
                </a:tc>
                <a:tc>
                  <a:txBody>
                    <a:bodyPr/>
                    <a:lstStyle/>
                    <a:p>
                      <a:endParaRPr lang="en-GB" sz="1800"/>
                    </a:p>
                  </a:txBody>
                  <a:tcPr/>
                </a:tc>
                <a:tc>
                  <a:txBody>
                    <a:bodyPr/>
                    <a:lstStyle/>
                    <a:p>
                      <a:endParaRPr lang="en-GB" sz="1800"/>
                    </a:p>
                  </a:txBody>
                  <a:tcPr/>
                </a:tc>
                <a:tc>
                  <a:txBody>
                    <a:bodyPr/>
                    <a:lstStyle/>
                    <a:p>
                      <a:endParaRPr lang="en-GB" sz="1800"/>
                    </a:p>
                  </a:txBody>
                  <a:tcPr/>
                </a:tc>
                <a:tc>
                  <a:txBody>
                    <a:bodyPr/>
                    <a:lstStyle/>
                    <a:p>
                      <a:endParaRPr lang="en-GB" sz="1800" dirty="0"/>
                    </a:p>
                  </a:txBody>
                  <a:tcPr/>
                </a:tc>
                <a:tc>
                  <a:txBody>
                    <a:bodyPr/>
                    <a:lstStyle/>
                    <a:p>
                      <a:endParaRPr lang="en-GB" sz="1800" dirty="0"/>
                    </a:p>
                  </a:txBody>
                  <a:tcPr>
                    <a:solidFill>
                      <a:srgbClr val="C00000"/>
                    </a:solidFill>
                  </a:tcPr>
                </a:tc>
                <a:tc>
                  <a:txBody>
                    <a:bodyPr/>
                    <a:lstStyle/>
                    <a:p>
                      <a:endParaRPr lang="en-GB" sz="1800" dirty="0"/>
                    </a:p>
                  </a:txBody>
                  <a:tcPr>
                    <a:solidFill>
                      <a:srgbClr val="C00000"/>
                    </a:solidFill>
                  </a:tcPr>
                </a:tc>
                <a:tc>
                  <a:txBody>
                    <a:bodyPr/>
                    <a:lstStyle/>
                    <a:p>
                      <a:endParaRPr lang="en-GB" sz="1800" dirty="0"/>
                    </a:p>
                  </a:txBody>
                  <a:tcPr>
                    <a:solidFill>
                      <a:srgbClr val="C00000"/>
                    </a:solidFill>
                  </a:tcPr>
                </a:tc>
                <a:tc>
                  <a:txBody>
                    <a:bodyPr/>
                    <a:lstStyle/>
                    <a:p>
                      <a:endParaRPr lang="en-GB" sz="1800" dirty="0"/>
                    </a:p>
                  </a:txBody>
                  <a:tcPr>
                    <a:solidFill>
                      <a:srgbClr val="C00000"/>
                    </a:solidFill>
                  </a:tcPr>
                </a:tc>
                <a:tc>
                  <a:txBody>
                    <a:bodyPr/>
                    <a:lstStyle/>
                    <a:p>
                      <a:endParaRPr lang="en-GB" sz="1800" dirty="0"/>
                    </a:p>
                  </a:txBody>
                  <a:tcPr>
                    <a:solidFill>
                      <a:srgbClr val="C00000"/>
                    </a:solidFill>
                  </a:tcPr>
                </a:tc>
                <a:tc>
                  <a:txBody>
                    <a:bodyPr/>
                    <a:lstStyle/>
                    <a:p>
                      <a:endParaRPr lang="en-GB" sz="1800" dirty="0"/>
                    </a:p>
                  </a:txBody>
                  <a:tcPr>
                    <a:solidFill>
                      <a:srgbClr val="C00000"/>
                    </a:solidFill>
                  </a:tcPr>
                </a:tc>
              </a:tr>
              <a:tr h="624152">
                <a:tc>
                  <a:txBody>
                    <a:bodyPr/>
                    <a:lstStyle/>
                    <a:p>
                      <a:r>
                        <a:rPr lang="en-GB" sz="1800" dirty="0" smtClean="0"/>
                        <a:t>11</a:t>
                      </a:r>
                      <a:r>
                        <a:rPr lang="en-GB" sz="1800" baseline="30000" dirty="0" smtClean="0"/>
                        <a:t>th</a:t>
                      </a:r>
                      <a:r>
                        <a:rPr lang="en-GB" sz="1800" dirty="0" smtClean="0"/>
                        <a:t> EDF</a:t>
                      </a:r>
                      <a:endParaRPr lang="en-GB" sz="1800" dirty="0"/>
                    </a:p>
                  </a:txBody>
                  <a:tcPr/>
                </a:tc>
                <a:tc>
                  <a:txBody>
                    <a:bodyPr/>
                    <a:lstStyle/>
                    <a:p>
                      <a:endParaRPr lang="en-GB" sz="1800"/>
                    </a:p>
                  </a:txBody>
                  <a:tcPr/>
                </a:tc>
                <a:tc>
                  <a:txBody>
                    <a:bodyPr/>
                    <a:lstStyle/>
                    <a:p>
                      <a:endParaRPr lang="en-GB" sz="1800"/>
                    </a:p>
                  </a:txBody>
                  <a:tcPr/>
                </a:tc>
                <a:tc>
                  <a:txBody>
                    <a:bodyPr/>
                    <a:lstStyle/>
                    <a:p>
                      <a:endParaRPr lang="en-GB" sz="1800"/>
                    </a:p>
                  </a:txBody>
                  <a:tcPr/>
                </a:tc>
                <a:tc>
                  <a:txBody>
                    <a:bodyPr/>
                    <a:lstStyle/>
                    <a:p>
                      <a:endParaRPr lang="en-GB" sz="1800"/>
                    </a:p>
                  </a:txBody>
                  <a:tcPr/>
                </a:tc>
                <a:tc>
                  <a:txBody>
                    <a:bodyPr/>
                    <a:lstStyle/>
                    <a:p>
                      <a:endParaRPr lang="en-GB" sz="1800"/>
                    </a:p>
                  </a:txBody>
                  <a:tcPr/>
                </a:tc>
                <a:tc>
                  <a:txBody>
                    <a:bodyPr/>
                    <a:lstStyle/>
                    <a:p>
                      <a:endParaRPr lang="en-GB" sz="1800" dirty="0"/>
                    </a:p>
                  </a:txBody>
                  <a:tcPr/>
                </a:tc>
                <a:tc>
                  <a:txBody>
                    <a:bodyPr/>
                    <a:lstStyle/>
                    <a:p>
                      <a:endParaRPr lang="en-GB" sz="1800" dirty="0"/>
                    </a:p>
                  </a:txBody>
                  <a:tcPr/>
                </a:tc>
                <a:tc>
                  <a:txBody>
                    <a:bodyPr/>
                    <a:lstStyle/>
                    <a:p>
                      <a:endParaRPr lang="en-GB" sz="1800" dirty="0"/>
                    </a:p>
                  </a:txBody>
                  <a:tcPr>
                    <a:solidFill>
                      <a:schemeClr val="bg1">
                        <a:lumMod val="95000"/>
                      </a:schemeClr>
                    </a:solidFill>
                  </a:tcPr>
                </a:tc>
                <a:tc>
                  <a:txBody>
                    <a:bodyPr/>
                    <a:lstStyle/>
                    <a:p>
                      <a:endParaRPr lang="en-GB" sz="1800" dirty="0"/>
                    </a:p>
                  </a:txBody>
                  <a:tcPr>
                    <a:solidFill>
                      <a:srgbClr val="7030A0"/>
                    </a:solidFill>
                  </a:tcPr>
                </a:tc>
                <a:tc>
                  <a:txBody>
                    <a:bodyPr/>
                    <a:lstStyle/>
                    <a:p>
                      <a:endParaRPr lang="en-GB" sz="1800" dirty="0"/>
                    </a:p>
                  </a:txBody>
                  <a:tcPr>
                    <a:solidFill>
                      <a:srgbClr val="7030A0"/>
                    </a:solidFill>
                  </a:tcPr>
                </a:tc>
              </a:tr>
            </a:tbl>
          </a:graphicData>
        </a:graphic>
      </p:graphicFrame>
    </p:spTree>
    <p:extLst>
      <p:ext uri="{BB962C8B-B14F-4D97-AF65-F5344CB8AC3E}">
        <p14:creationId xmlns:p14="http://schemas.microsoft.com/office/powerpoint/2010/main" val="311552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EU Resilience Clusters</a:t>
            </a:r>
            <a:endParaRPr lang="en-GB" dirty="0"/>
          </a:p>
        </p:txBody>
      </p:sp>
      <p:sp>
        <p:nvSpPr>
          <p:cNvPr id="3" name="Content Placeholder 2"/>
          <p:cNvSpPr>
            <a:spLocks noGrp="1"/>
          </p:cNvSpPr>
          <p:nvPr>
            <p:ph idx="1"/>
          </p:nvPr>
        </p:nvSpPr>
        <p:spPr/>
        <p:txBody>
          <a:bodyPr/>
          <a:lstStyle/>
          <a:p>
            <a:r>
              <a:rPr lang="en-GB" dirty="0" smtClean="0"/>
              <a:t>Selection Criteria:</a:t>
            </a:r>
          </a:p>
          <a:p>
            <a:pPr lvl="1"/>
            <a:r>
              <a:rPr lang="en-GB" dirty="0" smtClean="0"/>
              <a:t>Malnutrition rates</a:t>
            </a:r>
          </a:p>
          <a:p>
            <a:pPr lvl="1"/>
            <a:r>
              <a:rPr lang="en-GB" dirty="0" smtClean="0"/>
              <a:t>Chronic vulnerability</a:t>
            </a:r>
          </a:p>
          <a:p>
            <a:pPr lvl="1"/>
            <a:r>
              <a:rPr lang="fr-BE" dirty="0" err="1"/>
              <a:t>Drought-prone</a:t>
            </a:r>
            <a:r>
              <a:rPr lang="fr-BE" dirty="0"/>
              <a:t> areas</a:t>
            </a:r>
            <a:endParaRPr lang="en-GB" dirty="0"/>
          </a:p>
          <a:p>
            <a:pPr lvl="1"/>
            <a:r>
              <a:rPr lang="en-GB" dirty="0" smtClean="0"/>
              <a:t>Partner presence (ECHO)</a:t>
            </a:r>
          </a:p>
          <a:p>
            <a:endParaRPr lang="en-GB" dirty="0"/>
          </a:p>
          <a:p>
            <a:r>
              <a:rPr lang="en-GB" dirty="0" smtClean="0"/>
              <a:t>8 Clusters:</a:t>
            </a:r>
          </a:p>
          <a:p>
            <a:pPr lvl="1"/>
            <a:r>
              <a:rPr lang="en-GB" dirty="0" smtClean="0"/>
              <a:t>6 joint DEVCO-ECHO</a:t>
            </a:r>
          </a:p>
          <a:p>
            <a:pPr lvl="1"/>
            <a:r>
              <a:rPr lang="en-GB" i="0" dirty="0" smtClean="0"/>
              <a:t>1 ECHO; 1 DEVCO</a:t>
            </a:r>
            <a:endParaRPr lang="en-GB" i="0" dirty="0"/>
          </a:p>
        </p:txBody>
      </p:sp>
    </p:spTree>
    <p:extLst>
      <p:ext uri="{BB962C8B-B14F-4D97-AF65-F5344CB8AC3E}">
        <p14:creationId xmlns:p14="http://schemas.microsoft.com/office/powerpoint/2010/main" val="403754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55650" y="981075"/>
            <a:ext cx="7696200" cy="1143000"/>
          </a:xfrm>
        </p:spPr>
        <p:txBody>
          <a:bodyPr anchor="ctr"/>
          <a:lstStyle/>
          <a:p>
            <a:pPr indent="358775" eaLnBrk="1" hangingPunct="1"/>
            <a:r>
              <a:rPr lang="fr-BE" sz="2800" dirty="0" err="1" smtClean="0"/>
              <a:t>Eight</a:t>
            </a:r>
            <a:r>
              <a:rPr lang="fr-BE" sz="2800" dirty="0" smtClean="0"/>
              <a:t> 'EU </a:t>
            </a:r>
            <a:r>
              <a:rPr lang="fr-BE" sz="2800" dirty="0" err="1" smtClean="0"/>
              <a:t>Resilience</a:t>
            </a:r>
            <a:r>
              <a:rPr lang="fr-BE" sz="2800" dirty="0" smtClean="0"/>
              <a:t> Clusters'</a:t>
            </a:r>
            <a:endParaRPr lang="en-GB" sz="2800" dirty="0" smtClean="0"/>
          </a:p>
        </p:txBody>
      </p:sp>
      <p:sp>
        <p:nvSpPr>
          <p:cNvPr id="22530" name="Rectangle 5"/>
          <p:cNvSpPr>
            <a:spLocks noGrp="1" noChangeArrowheads="1"/>
          </p:cNvSpPr>
          <p:nvPr>
            <p:ph type="body" sz="half" idx="2"/>
          </p:nvPr>
        </p:nvSpPr>
        <p:spPr/>
        <p:txBody>
          <a:bodyPr/>
          <a:lstStyle/>
          <a:p>
            <a:pPr eaLnBrk="1" hangingPunct="1">
              <a:lnSpc>
                <a:spcPct val="80000"/>
              </a:lnSpc>
            </a:pPr>
            <a:r>
              <a:rPr lang="en-US" altLang="en-US" sz="2000" dirty="0" smtClean="0"/>
              <a:t>8 areas identified (clusters of districts) / 34 districts in total</a:t>
            </a:r>
          </a:p>
          <a:p>
            <a:pPr eaLnBrk="1" hangingPunct="1">
              <a:lnSpc>
                <a:spcPct val="80000"/>
              </a:lnSpc>
              <a:buFont typeface="Wingdings" pitchFamily="2" charset="2"/>
              <a:buNone/>
            </a:pPr>
            <a:endParaRPr lang="en-US" altLang="en-US" sz="2000" dirty="0" smtClean="0"/>
          </a:p>
          <a:p>
            <a:pPr eaLnBrk="1" hangingPunct="1">
              <a:lnSpc>
                <a:spcPct val="80000"/>
              </a:lnSpc>
            </a:pPr>
            <a:r>
              <a:rPr lang="en-US" altLang="en-US" sz="2000" dirty="0" smtClean="0"/>
              <a:t>Covering &gt; 2.5 M people with 74,000 people </a:t>
            </a:r>
            <a:r>
              <a:rPr lang="en-US" altLang="en-US" sz="2000" dirty="0" err="1" smtClean="0"/>
              <a:t>avg</a:t>
            </a:r>
            <a:r>
              <a:rPr lang="en-US" altLang="en-US" sz="2000" dirty="0" smtClean="0"/>
              <a:t> per district) ~ 12 M people in Ethiopia who are drought exposed</a:t>
            </a:r>
          </a:p>
          <a:p>
            <a:pPr eaLnBrk="1" hangingPunct="1">
              <a:lnSpc>
                <a:spcPct val="80000"/>
              </a:lnSpc>
              <a:buFont typeface="Wingdings" pitchFamily="2" charset="2"/>
              <a:buNone/>
            </a:pPr>
            <a:endParaRPr lang="en-US" altLang="en-US" sz="2000" dirty="0" smtClean="0"/>
          </a:p>
          <a:p>
            <a:pPr eaLnBrk="1" hangingPunct="1">
              <a:lnSpc>
                <a:spcPct val="80000"/>
              </a:lnSpc>
            </a:pPr>
            <a:r>
              <a:rPr lang="en-US" altLang="en-US" sz="2000" dirty="0" smtClean="0"/>
              <a:t>Homogeneity of livelihood features (common risk analysis)</a:t>
            </a:r>
          </a:p>
          <a:p>
            <a:pPr>
              <a:lnSpc>
                <a:spcPct val="80000"/>
              </a:lnSpc>
            </a:pPr>
            <a:endParaRPr lang="en-GB" sz="2000" dirty="0" smtClean="0"/>
          </a:p>
        </p:txBody>
      </p:sp>
      <p:pic>
        <p:nvPicPr>
          <p:cNvPr id="22531" name="Picture 6" descr="H:\Pictures from Precision Laptop\Pictures\Gheralta Feb 2010 EDITS\DSC06627 sf.jpg"/>
          <p:cNvPicPr>
            <a:picLocks noGrp="1" noChangeAspect="1" noChangeArrowheads="1"/>
          </p:cNvPicPr>
          <p:nvPr>
            <p:ph type="body" sz="half" idx="1"/>
          </p:nvPr>
        </p:nvPicPr>
        <p:blipFill>
          <a:blip r:embed="rId3"/>
          <a:srcRect/>
          <a:stretch>
            <a:fillRect/>
          </a:stretch>
        </p:blipFill>
        <p:spPr>
          <a:xfrm>
            <a:off x="909638" y="1905000"/>
            <a:ext cx="3476625" cy="4038600"/>
          </a:xfrm>
        </p:spPr>
      </p:pic>
    </p:spTree>
    <p:extLst>
      <p:ext uri="{BB962C8B-B14F-4D97-AF65-F5344CB8AC3E}">
        <p14:creationId xmlns:p14="http://schemas.microsoft.com/office/powerpoint/2010/main" val="217931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7" name="Object 3"/>
          <p:cNvGraphicFramePr>
            <a:graphicFrameLocks noChangeAspect="1"/>
          </p:cNvGraphicFramePr>
          <p:nvPr/>
        </p:nvGraphicFramePr>
        <p:xfrm>
          <a:off x="28575" y="38100"/>
          <a:ext cx="9134475" cy="6473825"/>
        </p:xfrm>
        <a:graphic>
          <a:graphicData uri="http://schemas.openxmlformats.org/presentationml/2006/ole">
            <mc:AlternateContent xmlns:mc="http://schemas.openxmlformats.org/markup-compatibility/2006">
              <mc:Choice xmlns:v="urn:schemas-microsoft-com:vml" Requires="v">
                <p:oleObj spid="_x0000_s3108" name="Acrobat Document" r:id="rId4" imgW="10672200" imgH="7580880" progId="AcroExch.Document.11">
                  <p:embed/>
                </p:oleObj>
              </mc:Choice>
              <mc:Fallback>
                <p:oleObj name="Acrobat Document" r:id="rId4" imgW="10672200" imgH="7580880"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38100"/>
                        <a:ext cx="9134475" cy="647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1926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DEVCO-ECHO Cluster Financing Model</a:t>
            </a:r>
            <a:endParaRPr lang="en-GB" sz="24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05038"/>
            <a:ext cx="6620027" cy="434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75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4. </a:t>
            </a:r>
            <a:r>
              <a:rPr lang="fr-BE" sz="2800" dirty="0" smtClean="0"/>
              <a:t>The </a:t>
            </a:r>
            <a:r>
              <a:rPr lang="fr-BE" sz="2800" dirty="0" err="1" smtClean="0"/>
              <a:t>Wolayita</a:t>
            </a:r>
            <a:r>
              <a:rPr lang="fr-BE" sz="2800" dirty="0" smtClean="0"/>
              <a:t> EU </a:t>
            </a:r>
            <a:r>
              <a:rPr lang="fr-BE" sz="2800" dirty="0" err="1" smtClean="0"/>
              <a:t>Resilience</a:t>
            </a:r>
            <a:r>
              <a:rPr lang="fr-BE" sz="2800" dirty="0" smtClean="0"/>
              <a:t> Cluster</a:t>
            </a:r>
            <a:endParaRPr lang="en-GB" sz="2800" dirty="0"/>
          </a:p>
        </p:txBody>
      </p:sp>
      <p:sp>
        <p:nvSpPr>
          <p:cNvPr id="3" name="Content Placeholder 2"/>
          <p:cNvSpPr>
            <a:spLocks noGrp="1"/>
          </p:cNvSpPr>
          <p:nvPr>
            <p:ph idx="1"/>
          </p:nvPr>
        </p:nvSpPr>
        <p:spPr>
          <a:xfrm>
            <a:off x="395536" y="2348880"/>
            <a:ext cx="8229600" cy="4032448"/>
          </a:xfrm>
        </p:spPr>
        <p:txBody>
          <a:bodyPr/>
          <a:lstStyle/>
          <a:p>
            <a:pPr algn="ctr"/>
            <a:r>
              <a:rPr lang="fr-BE" sz="2000" dirty="0" smtClean="0"/>
              <a:t>'Green </a:t>
            </a:r>
            <a:r>
              <a:rPr lang="fr-BE" sz="2000" dirty="0" err="1" smtClean="0"/>
              <a:t>hunger</a:t>
            </a:r>
            <a:r>
              <a:rPr lang="fr-BE" sz="2000" dirty="0" smtClean="0"/>
              <a:t>'</a:t>
            </a:r>
          </a:p>
          <a:p>
            <a:endParaRPr lang="fr-BE" sz="2000" u="sng" dirty="0" smtClean="0"/>
          </a:p>
          <a:p>
            <a:endParaRPr lang="fr-BE" sz="2000" u="sng" dirty="0"/>
          </a:p>
          <a:p>
            <a:r>
              <a:rPr lang="fr-BE" sz="2000" u="sng" dirty="0" smtClean="0"/>
              <a:t>ECHO</a:t>
            </a:r>
          </a:p>
          <a:p>
            <a:r>
              <a:rPr lang="fr-BE" sz="2000" dirty="0" smtClean="0"/>
              <a:t>- </a:t>
            </a:r>
            <a:r>
              <a:rPr lang="fr-BE" sz="2000" dirty="0"/>
              <a:t>Consortium (CONCERN, IMC, PIN</a:t>
            </a:r>
            <a:r>
              <a:rPr lang="fr-BE" sz="2000" dirty="0" smtClean="0"/>
              <a:t>)</a:t>
            </a:r>
          </a:p>
          <a:p>
            <a:r>
              <a:rPr lang="fr-BE" sz="2000" dirty="0" smtClean="0"/>
              <a:t>- 2012-2014: 4,6 MEUR, 385,000 </a:t>
            </a:r>
            <a:r>
              <a:rPr lang="fr-BE" sz="2000" dirty="0" err="1" smtClean="0"/>
              <a:t>beneficiaries</a:t>
            </a:r>
            <a:endParaRPr lang="fr-BE"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4269856998"/>
              </p:ext>
            </p:extLst>
          </p:nvPr>
        </p:nvGraphicFramePr>
        <p:xfrm>
          <a:off x="755576" y="3140968"/>
          <a:ext cx="6096000" cy="3037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GB" dirty="0"/>
                    </a:p>
                  </a:txBody>
                  <a:tcPr/>
                </a:tc>
                <a:tc>
                  <a:txBody>
                    <a:bodyPr/>
                    <a:lstStyle/>
                    <a:p>
                      <a:r>
                        <a:rPr lang="en-GB" dirty="0" smtClean="0"/>
                        <a:t>ECHO</a:t>
                      </a:r>
                      <a:endParaRPr lang="en-GB" dirty="0"/>
                    </a:p>
                  </a:txBody>
                  <a:tcPr/>
                </a:tc>
                <a:tc>
                  <a:txBody>
                    <a:bodyPr/>
                    <a:lstStyle/>
                    <a:p>
                      <a:r>
                        <a:rPr lang="en-GB" dirty="0" smtClean="0"/>
                        <a:t>DEVCO</a:t>
                      </a:r>
                      <a:endParaRPr lang="en-GB" dirty="0"/>
                    </a:p>
                  </a:txBody>
                  <a:tcPr/>
                </a:tc>
              </a:tr>
              <a:tr h="370840">
                <a:tc>
                  <a:txBody>
                    <a:bodyPr/>
                    <a:lstStyle/>
                    <a:p>
                      <a:r>
                        <a:rPr lang="en-GB" dirty="0" smtClean="0"/>
                        <a:t>Consortium lead</a:t>
                      </a:r>
                      <a:endParaRPr lang="en-GB" dirty="0"/>
                    </a:p>
                  </a:txBody>
                  <a:tcPr/>
                </a:tc>
                <a:tc>
                  <a:txBody>
                    <a:bodyPr/>
                    <a:lstStyle/>
                    <a:p>
                      <a:r>
                        <a:rPr lang="en-GB" dirty="0" smtClean="0"/>
                        <a:t>Concern</a:t>
                      </a:r>
                      <a:endParaRPr lang="en-GB" dirty="0"/>
                    </a:p>
                  </a:txBody>
                  <a:tcPr/>
                </a:tc>
                <a:tc>
                  <a:txBody>
                    <a:bodyPr/>
                    <a:lstStyle/>
                    <a:p>
                      <a:r>
                        <a:rPr lang="en-GB" dirty="0" smtClean="0"/>
                        <a:t>Vita</a:t>
                      </a:r>
                      <a:endParaRPr lang="en-GB" dirty="0"/>
                    </a:p>
                  </a:txBody>
                  <a:tcPr/>
                </a:tc>
              </a:tr>
              <a:tr h="370840">
                <a:tc>
                  <a:txBody>
                    <a:bodyPr/>
                    <a:lstStyle/>
                    <a:p>
                      <a:r>
                        <a:rPr lang="en-GB" dirty="0" smtClean="0"/>
                        <a:t>Period</a:t>
                      </a:r>
                      <a:endParaRPr lang="en-GB" dirty="0"/>
                    </a:p>
                  </a:txBody>
                  <a:tcPr/>
                </a:tc>
                <a:tc>
                  <a:txBody>
                    <a:bodyPr/>
                    <a:lstStyle/>
                    <a:p>
                      <a:r>
                        <a:rPr lang="en-GB" dirty="0" smtClean="0"/>
                        <a:t>2012-14</a:t>
                      </a:r>
                      <a:endParaRPr lang="en-GB" dirty="0"/>
                    </a:p>
                  </a:txBody>
                  <a:tcPr/>
                </a:tc>
                <a:tc>
                  <a:txBody>
                    <a:bodyPr/>
                    <a:lstStyle/>
                    <a:p>
                      <a:r>
                        <a:rPr lang="en-GB" dirty="0" smtClean="0"/>
                        <a:t>2014-16</a:t>
                      </a:r>
                      <a:endParaRPr lang="en-GB" dirty="0"/>
                    </a:p>
                  </a:txBody>
                  <a:tcPr/>
                </a:tc>
              </a:tr>
              <a:tr h="370840">
                <a:tc>
                  <a:txBody>
                    <a:bodyPr/>
                    <a:lstStyle/>
                    <a:p>
                      <a:r>
                        <a:rPr lang="en-GB" dirty="0" smtClean="0"/>
                        <a:t>Amount</a:t>
                      </a:r>
                      <a:endParaRPr lang="en-GB" dirty="0"/>
                    </a:p>
                  </a:txBody>
                  <a:tcPr/>
                </a:tc>
                <a:tc>
                  <a:txBody>
                    <a:bodyPr/>
                    <a:lstStyle/>
                    <a:p>
                      <a:r>
                        <a:rPr lang="en-GB" dirty="0" smtClean="0"/>
                        <a:t>€ 4.6 M</a:t>
                      </a:r>
                      <a:endParaRPr lang="en-GB" dirty="0"/>
                    </a:p>
                  </a:txBody>
                  <a:tcPr/>
                </a:tc>
                <a:tc>
                  <a:txBody>
                    <a:bodyPr/>
                    <a:lstStyle/>
                    <a:p>
                      <a:r>
                        <a:rPr lang="en-GB" dirty="0" smtClean="0"/>
                        <a:t>€ 3 M</a:t>
                      </a:r>
                      <a:endParaRPr lang="en-GB" dirty="0"/>
                    </a:p>
                  </a:txBody>
                  <a:tcPr/>
                </a:tc>
              </a:tr>
              <a:tr h="370840">
                <a:tc>
                  <a:txBody>
                    <a:bodyPr/>
                    <a:lstStyle/>
                    <a:p>
                      <a:r>
                        <a:rPr lang="en-GB" dirty="0" smtClean="0"/>
                        <a:t>Beneficiaries </a:t>
                      </a:r>
                      <a:endParaRPr lang="en-GB" dirty="0"/>
                    </a:p>
                  </a:txBody>
                  <a:tcPr/>
                </a:tc>
                <a:tc>
                  <a:txBody>
                    <a:bodyPr/>
                    <a:lstStyle/>
                    <a:p>
                      <a:r>
                        <a:rPr lang="en-GB" dirty="0" smtClean="0"/>
                        <a:t>385,000</a:t>
                      </a:r>
                      <a:endParaRPr lang="en-GB" dirty="0"/>
                    </a:p>
                  </a:txBody>
                  <a:tcPr/>
                </a:tc>
                <a:tc>
                  <a:txBody>
                    <a:bodyPr/>
                    <a:lstStyle/>
                    <a:p>
                      <a:r>
                        <a:rPr lang="en-GB" dirty="0" smtClean="0"/>
                        <a:t>72,000</a:t>
                      </a:r>
                      <a:endParaRPr lang="en-GB" dirty="0"/>
                    </a:p>
                  </a:txBody>
                  <a:tcPr/>
                </a:tc>
              </a:tr>
              <a:tr h="370840">
                <a:tc>
                  <a:txBody>
                    <a:bodyPr/>
                    <a:lstStyle/>
                    <a:p>
                      <a:r>
                        <a:rPr lang="en-GB" dirty="0" smtClean="0"/>
                        <a:t>Multi-</a:t>
                      </a:r>
                      <a:r>
                        <a:rPr lang="en-GB" dirty="0" err="1" smtClean="0"/>
                        <a:t>sectoral</a:t>
                      </a:r>
                      <a:r>
                        <a:rPr lang="en-GB" baseline="0" dirty="0" smtClean="0"/>
                        <a:t> with focus on</a:t>
                      </a:r>
                      <a:endParaRPr lang="en-GB" dirty="0"/>
                    </a:p>
                  </a:txBody>
                  <a:tcPr/>
                </a:tc>
                <a:tc>
                  <a:txBody>
                    <a:bodyPr/>
                    <a:lstStyle/>
                    <a:p>
                      <a:r>
                        <a:rPr lang="en-GB" dirty="0" smtClean="0"/>
                        <a:t>Nutrition, health, water, livelihoods</a:t>
                      </a:r>
                      <a:endParaRPr lang="en-GB" dirty="0"/>
                    </a:p>
                  </a:txBody>
                  <a:tcPr/>
                </a:tc>
                <a:tc>
                  <a:txBody>
                    <a:bodyPr/>
                    <a:lstStyle/>
                    <a:p>
                      <a:r>
                        <a:rPr lang="en-GB" dirty="0" smtClean="0"/>
                        <a:t>Livelihoods</a:t>
                      </a:r>
                      <a:endParaRPr lang="en-GB" dirty="0"/>
                    </a:p>
                  </a:txBody>
                  <a:tcPr/>
                </a:tc>
              </a:tr>
            </a:tbl>
          </a:graphicData>
        </a:graphic>
      </p:graphicFrame>
    </p:spTree>
    <p:extLst>
      <p:ext uri="{BB962C8B-B14F-4D97-AF65-F5344CB8AC3E}">
        <p14:creationId xmlns:p14="http://schemas.microsoft.com/office/powerpoint/2010/main" val="209275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Wolayta</a:t>
            </a:r>
            <a:r>
              <a:rPr lang="en-GB" dirty="0" smtClean="0"/>
              <a:t> Cluster activities</a:t>
            </a:r>
            <a:endParaRPr lang="en-GB" dirty="0"/>
          </a:p>
        </p:txBody>
      </p:sp>
      <p:sp>
        <p:nvSpPr>
          <p:cNvPr id="3" name="Content Placeholder 2"/>
          <p:cNvSpPr>
            <a:spLocks noGrp="1"/>
          </p:cNvSpPr>
          <p:nvPr>
            <p:ph sz="half" idx="1"/>
          </p:nvPr>
        </p:nvSpPr>
        <p:spPr/>
        <p:txBody>
          <a:bodyPr/>
          <a:lstStyle/>
          <a:p>
            <a:r>
              <a:rPr lang="en-GB" dirty="0" smtClean="0"/>
              <a:t>Pictures to come</a:t>
            </a:r>
            <a:endParaRPr lang="en-GB" dirty="0"/>
          </a:p>
        </p:txBody>
      </p:sp>
      <p:sp>
        <p:nvSpPr>
          <p:cNvPr id="4" name="Content Placeholder 3"/>
          <p:cNvSpPr>
            <a:spLocks noGrp="1"/>
          </p:cNvSpPr>
          <p:nvPr>
            <p:ph sz="half" idx="2"/>
          </p:nvPr>
        </p:nvSpPr>
        <p:spPr>
          <a:xfrm>
            <a:off x="4283968" y="2132857"/>
            <a:ext cx="4402832" cy="3888532"/>
          </a:xfrm>
        </p:spPr>
        <p:txBody>
          <a:bodyPr/>
          <a:lstStyle/>
          <a:p>
            <a:r>
              <a:rPr lang="en-GB" sz="1400" u="sng" dirty="0"/>
              <a:t>Nutrition</a:t>
            </a:r>
            <a:r>
              <a:rPr lang="en-GB" sz="1400" dirty="0"/>
              <a:t>: CMAM, IYCF</a:t>
            </a:r>
          </a:p>
          <a:p>
            <a:r>
              <a:rPr lang="en-GB" sz="1400" u="sng" dirty="0"/>
              <a:t>Health</a:t>
            </a:r>
            <a:r>
              <a:rPr lang="en-GB" sz="1400" dirty="0"/>
              <a:t>: system strengthening, provision of medicines and equipment</a:t>
            </a:r>
          </a:p>
          <a:p>
            <a:r>
              <a:rPr lang="en-GB" sz="1400" u="sng" dirty="0"/>
              <a:t>Food security</a:t>
            </a:r>
            <a:r>
              <a:rPr lang="en-GB" sz="1400" dirty="0"/>
              <a:t>: agricultural trainings, provision of seeds, veterinary support, distribution of small ruminants, soil-fertility and environmental management capacity building, small-scale irrigation schemes, enhancing income generating capacities</a:t>
            </a:r>
          </a:p>
          <a:p>
            <a:r>
              <a:rPr lang="en-GB" sz="1400" u="sng" dirty="0"/>
              <a:t>WASH</a:t>
            </a:r>
            <a:r>
              <a:rPr lang="en-GB" sz="1400" dirty="0"/>
              <a:t>: rehabilitation of water schemes, trainings in hygiene and sanitation</a:t>
            </a:r>
          </a:p>
          <a:p>
            <a:r>
              <a:rPr lang="en-GB" sz="1400" u="sng" dirty="0"/>
              <a:t>Disaster Risk Reduction</a:t>
            </a:r>
            <a:r>
              <a:rPr lang="en-GB" sz="1400" dirty="0"/>
              <a:t>: strengthen local authorities and communities in contingency planning, information reporting systems.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7" y="2348880"/>
            <a:ext cx="3840427" cy="2880320"/>
          </a:xfrm>
          <a:prstGeom prst="rect">
            <a:avLst/>
          </a:prstGeom>
        </p:spPr>
      </p:pic>
    </p:spTree>
    <p:extLst>
      <p:ext uri="{BB962C8B-B14F-4D97-AF65-F5344CB8AC3E}">
        <p14:creationId xmlns:p14="http://schemas.microsoft.com/office/powerpoint/2010/main" val="222084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Wolayta</a:t>
            </a:r>
            <a:r>
              <a:rPr lang="fr-BE" dirty="0" smtClean="0"/>
              <a:t> Cluster challenges</a:t>
            </a:r>
            <a:endParaRPr lang="en-GB" dirty="0"/>
          </a:p>
        </p:txBody>
      </p:sp>
      <p:sp>
        <p:nvSpPr>
          <p:cNvPr id="3" name="Content Placeholder 2"/>
          <p:cNvSpPr>
            <a:spLocks noGrp="1"/>
          </p:cNvSpPr>
          <p:nvPr>
            <p:ph idx="1"/>
          </p:nvPr>
        </p:nvSpPr>
        <p:spPr>
          <a:xfrm>
            <a:off x="827584" y="2204864"/>
            <a:ext cx="7859216" cy="3816524"/>
          </a:xfrm>
        </p:spPr>
        <p:txBody>
          <a:bodyPr/>
          <a:lstStyle/>
          <a:p>
            <a:pPr>
              <a:buFont typeface="Arial" panose="020B0604020202020204" pitchFamily="34" charset="0"/>
              <a:buChar char="•"/>
            </a:pPr>
            <a:endParaRPr lang="fr-BE" sz="2000" b="1" dirty="0" smtClean="0"/>
          </a:p>
          <a:p>
            <a:pPr>
              <a:buFont typeface="Arial" panose="020B0604020202020204" pitchFamily="34" charset="0"/>
              <a:buChar char="•"/>
            </a:pPr>
            <a:r>
              <a:rPr lang="fr-BE" sz="2000" b="1" dirty="0" smtClean="0"/>
              <a:t>- </a:t>
            </a:r>
            <a:r>
              <a:rPr lang="fr-BE" sz="2000" b="1" dirty="0" err="1" smtClean="0"/>
              <a:t>Remain</a:t>
            </a:r>
            <a:r>
              <a:rPr lang="fr-BE" sz="2000" b="1" dirty="0" smtClean="0"/>
              <a:t> </a:t>
            </a:r>
            <a:r>
              <a:rPr lang="fr-BE" sz="2000" b="1" dirty="0" err="1"/>
              <a:t>focused</a:t>
            </a:r>
            <a:r>
              <a:rPr lang="fr-BE" sz="2000" b="1" dirty="0"/>
              <a:t> on comparative </a:t>
            </a:r>
            <a:r>
              <a:rPr lang="fr-BE" sz="2000" b="1" dirty="0" err="1" smtClean="0"/>
              <a:t>advantages</a:t>
            </a:r>
            <a:r>
              <a:rPr lang="fr-BE" sz="2000" b="1" dirty="0" smtClean="0"/>
              <a:t>, division of labour, respect of mandates</a:t>
            </a:r>
          </a:p>
          <a:p>
            <a:pPr>
              <a:buFont typeface="Arial" panose="020B0604020202020204" pitchFamily="34" charset="0"/>
              <a:buChar char="•"/>
            </a:pPr>
            <a:endParaRPr lang="fr-BE" sz="800" b="1" dirty="0"/>
          </a:p>
          <a:p>
            <a:pPr>
              <a:buFont typeface="Arial" panose="020B0604020202020204" pitchFamily="34" charset="0"/>
              <a:buChar char="•"/>
            </a:pPr>
            <a:r>
              <a:rPr lang="fr-BE" sz="2000" b="1" dirty="0" smtClean="0"/>
              <a:t>- Coordination </a:t>
            </a:r>
            <a:r>
              <a:rPr lang="fr-BE" sz="2000" b="1" dirty="0" err="1" smtClean="0"/>
              <a:t>within</a:t>
            </a:r>
            <a:r>
              <a:rPr lang="fr-BE" sz="2000" b="1" dirty="0" smtClean="0"/>
              <a:t> the cluster </a:t>
            </a:r>
          </a:p>
          <a:p>
            <a:pPr>
              <a:buFont typeface="Arial" panose="020B0604020202020204" pitchFamily="34" charset="0"/>
              <a:buChar char="•"/>
            </a:pPr>
            <a:endParaRPr lang="fr-BE" sz="800" b="1" dirty="0" smtClean="0"/>
          </a:p>
          <a:p>
            <a:pPr>
              <a:buFont typeface="Arial" panose="020B0604020202020204" pitchFamily="34" charset="0"/>
              <a:buChar char="•"/>
            </a:pPr>
            <a:r>
              <a:rPr lang="fr-BE" sz="2000" b="1" dirty="0" smtClean="0"/>
              <a:t>- Coordination </a:t>
            </a:r>
            <a:r>
              <a:rPr lang="fr-BE" sz="2000" b="1" dirty="0"/>
              <a:t>&amp; </a:t>
            </a:r>
            <a:r>
              <a:rPr lang="fr-BE" sz="2000" b="1" dirty="0" err="1"/>
              <a:t>cooperation</a:t>
            </a:r>
            <a:r>
              <a:rPr lang="fr-BE" sz="2000" b="1" dirty="0"/>
              <a:t> </a:t>
            </a:r>
            <a:r>
              <a:rPr lang="fr-BE" sz="2000" b="1" dirty="0" err="1"/>
              <a:t>with</a:t>
            </a:r>
            <a:r>
              <a:rPr lang="fr-BE" sz="2000" b="1" dirty="0"/>
              <a:t> </a:t>
            </a:r>
            <a:r>
              <a:rPr lang="fr-BE" sz="2000" b="1" dirty="0" err="1" smtClean="0"/>
              <a:t>authorities</a:t>
            </a:r>
            <a:endParaRPr lang="fr-BE" sz="2000" b="1" dirty="0" smtClean="0"/>
          </a:p>
          <a:p>
            <a:pPr>
              <a:buFont typeface="Arial" panose="020B0604020202020204" pitchFamily="34" charset="0"/>
              <a:buChar char="•"/>
            </a:pPr>
            <a:endParaRPr lang="en-GB" sz="800" b="1" dirty="0"/>
          </a:p>
          <a:p>
            <a:pPr>
              <a:buFont typeface="Arial" panose="020B0604020202020204" pitchFamily="34" charset="0"/>
              <a:buChar char="•"/>
            </a:pPr>
            <a:r>
              <a:rPr lang="fr-BE" sz="2000" b="1" dirty="0" smtClean="0"/>
              <a:t>- </a:t>
            </a:r>
            <a:r>
              <a:rPr lang="fr-BE" sz="2000" b="1" dirty="0" err="1" smtClean="0"/>
              <a:t>Targeting</a:t>
            </a:r>
            <a:r>
              <a:rPr lang="fr-BE" sz="2000" b="1" dirty="0" smtClean="0"/>
              <a:t> of </a:t>
            </a:r>
            <a:r>
              <a:rPr lang="fr-BE" sz="2000" b="1" dirty="0" err="1" smtClean="0"/>
              <a:t>beneficiaries</a:t>
            </a:r>
            <a:r>
              <a:rPr lang="fr-BE" sz="2000" b="1" dirty="0" smtClean="0"/>
              <a:t>, malnutrition as entry-point</a:t>
            </a:r>
            <a:endParaRPr lang="fr-BE" sz="2000" b="1" dirty="0"/>
          </a:p>
          <a:p>
            <a:pPr marL="457200" lvl="1" indent="0">
              <a:buNone/>
            </a:pPr>
            <a:endParaRPr lang="en-GB" b="0" i="1" dirty="0" smtClean="0"/>
          </a:p>
          <a:p>
            <a:pPr marL="457200" lvl="1" indent="0">
              <a:buNone/>
            </a:pPr>
            <a:r>
              <a:rPr lang="en-GB" b="0" i="1" dirty="0" smtClean="0"/>
              <a:t>Importance </a:t>
            </a:r>
            <a:r>
              <a:rPr lang="en-GB" b="0" i="1" dirty="0"/>
              <a:t>of off-farm/alternative</a:t>
            </a:r>
            <a:r>
              <a:rPr lang="en-GB" sz="2400" b="0" i="1" dirty="0"/>
              <a:t> livelihoods </a:t>
            </a:r>
          </a:p>
          <a:p>
            <a:endParaRPr lang="fr-BE" dirty="0" smtClean="0"/>
          </a:p>
          <a:p>
            <a:endParaRPr lang="en-GB" dirty="0"/>
          </a:p>
        </p:txBody>
      </p:sp>
    </p:spTree>
    <p:extLst>
      <p:ext uri="{BB962C8B-B14F-4D97-AF65-F5344CB8AC3E}">
        <p14:creationId xmlns:p14="http://schemas.microsoft.com/office/powerpoint/2010/main" val="374151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5. </a:t>
            </a:r>
            <a:r>
              <a:rPr lang="fr-BE" dirty="0" err="1" smtClean="0"/>
              <a:t>Early</a:t>
            </a:r>
            <a:r>
              <a:rPr lang="fr-BE" dirty="0" smtClean="0"/>
              <a:t> </a:t>
            </a:r>
            <a:r>
              <a:rPr lang="fr-BE" dirty="0" err="1" smtClean="0"/>
              <a:t>Lessons</a:t>
            </a:r>
            <a:r>
              <a:rPr lang="fr-BE" dirty="0" smtClean="0"/>
              <a:t> </a:t>
            </a:r>
            <a:endParaRPr lang="en-GB" dirty="0"/>
          </a:p>
        </p:txBody>
      </p:sp>
      <p:sp>
        <p:nvSpPr>
          <p:cNvPr id="3" name="Content Placeholder 2"/>
          <p:cNvSpPr>
            <a:spLocks noGrp="1"/>
          </p:cNvSpPr>
          <p:nvPr>
            <p:ph idx="1"/>
          </p:nvPr>
        </p:nvSpPr>
        <p:spPr/>
        <p:txBody>
          <a:bodyPr/>
          <a:lstStyle/>
          <a:p>
            <a:pPr lvl="1"/>
            <a:r>
              <a:rPr lang="en-GB" i="0" dirty="0" smtClean="0"/>
              <a:t>Cluster approach is a promising concept</a:t>
            </a:r>
          </a:p>
          <a:p>
            <a:pPr marL="1200150" lvl="2" indent="-285750">
              <a:buFont typeface="Arial" panose="020B0604020202020204" pitchFamily="34" charset="0"/>
              <a:buChar char="•"/>
            </a:pPr>
            <a:r>
              <a:rPr lang="en-GB" dirty="0" smtClean="0"/>
              <a:t>Scope to enhance </a:t>
            </a:r>
            <a:r>
              <a:rPr lang="en-GB" dirty="0" err="1" smtClean="0"/>
              <a:t>DoL</a:t>
            </a:r>
            <a:r>
              <a:rPr lang="en-GB" dirty="0" smtClean="0"/>
              <a:t> and create synergies</a:t>
            </a:r>
          </a:p>
          <a:p>
            <a:pPr marL="1200150" lvl="2" indent="-285750">
              <a:buFont typeface="Arial" panose="020B0604020202020204" pitchFamily="34" charset="0"/>
              <a:buChar char="•"/>
            </a:pPr>
            <a:r>
              <a:rPr lang="en-GB" i="0" dirty="0" smtClean="0"/>
              <a:t>Allows continued focus on vulnerable areas</a:t>
            </a:r>
          </a:p>
          <a:p>
            <a:pPr marL="1200150" lvl="2" indent="-285750">
              <a:buFont typeface="Arial" panose="020B0604020202020204" pitchFamily="34" charset="0"/>
              <a:buChar char="•"/>
            </a:pPr>
            <a:r>
              <a:rPr lang="en-GB" dirty="0" smtClean="0"/>
              <a:t>Potential for effects</a:t>
            </a:r>
            <a:endParaRPr lang="en-GB" i="0" dirty="0" smtClean="0"/>
          </a:p>
          <a:p>
            <a:pPr lvl="1"/>
            <a:r>
              <a:rPr lang="en-GB" i="0" dirty="0" smtClean="0"/>
              <a:t>Scope </a:t>
            </a:r>
            <a:r>
              <a:rPr lang="en-GB" i="0" u="sng" dirty="0" smtClean="0"/>
              <a:t>and</a:t>
            </a:r>
            <a:r>
              <a:rPr lang="en-GB" i="0" dirty="0" smtClean="0"/>
              <a:t> Need for enhancement knowledge base</a:t>
            </a:r>
          </a:p>
          <a:p>
            <a:pPr marL="1200150" lvl="2" indent="-285750">
              <a:buFont typeface="Arial" panose="020B0604020202020204" pitchFamily="34" charset="0"/>
              <a:buChar char="•"/>
            </a:pPr>
            <a:r>
              <a:rPr lang="en-GB" dirty="0" smtClean="0"/>
              <a:t>To understand (drivers of) dynamics</a:t>
            </a:r>
          </a:p>
          <a:p>
            <a:pPr marL="1200150" lvl="2" indent="-285750">
              <a:buFont typeface="Arial" panose="020B0604020202020204" pitchFamily="34" charset="0"/>
              <a:buChar char="•"/>
            </a:pPr>
            <a:r>
              <a:rPr lang="en-GB" i="0" dirty="0" smtClean="0"/>
              <a:t>To assess impact and determine exit strategy</a:t>
            </a:r>
          </a:p>
          <a:p>
            <a:pPr lvl="1"/>
            <a:r>
              <a:rPr lang="en-GB" dirty="0" smtClean="0"/>
              <a:t>Coordination is vital but challenging</a:t>
            </a:r>
          </a:p>
          <a:p>
            <a:pPr marL="1200150" lvl="2" indent="-285750">
              <a:buFont typeface="Arial" panose="020B0604020202020204" pitchFamily="34" charset="0"/>
              <a:buChar char="•"/>
            </a:pPr>
            <a:r>
              <a:rPr lang="en-GB" i="0" dirty="0" smtClean="0"/>
              <a:t>At various levels, with many partners, incl. local authorities</a:t>
            </a:r>
          </a:p>
          <a:p>
            <a:pPr marL="1200150" lvl="2" indent="-285750">
              <a:buFont typeface="Arial" panose="020B0604020202020204" pitchFamily="34" charset="0"/>
              <a:buChar char="•"/>
            </a:pPr>
            <a:r>
              <a:rPr lang="en-GB" dirty="0" smtClean="0"/>
              <a:t>Between DEVCO and ECHO</a:t>
            </a:r>
            <a:endParaRPr lang="en-GB" i="0" dirty="0"/>
          </a:p>
        </p:txBody>
      </p:sp>
    </p:spTree>
    <p:extLst>
      <p:ext uri="{BB962C8B-B14F-4D97-AF65-F5344CB8AC3E}">
        <p14:creationId xmlns:p14="http://schemas.microsoft.com/office/powerpoint/2010/main" val="391211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1196231"/>
            <a:ext cx="8158361" cy="720601"/>
          </a:xfrm>
        </p:spPr>
        <p:txBody>
          <a:bodyPr/>
          <a:lstStyle/>
          <a:p>
            <a:r>
              <a:rPr lang="en-GB" dirty="0" smtClean="0"/>
              <a:t>Outline</a:t>
            </a:r>
            <a:endParaRPr lang="en-GB" dirty="0"/>
          </a:p>
        </p:txBody>
      </p:sp>
      <p:sp>
        <p:nvSpPr>
          <p:cNvPr id="3" name="Content Placeholder 2"/>
          <p:cNvSpPr>
            <a:spLocks noGrp="1"/>
          </p:cNvSpPr>
          <p:nvPr>
            <p:ph idx="1"/>
          </p:nvPr>
        </p:nvSpPr>
        <p:spPr>
          <a:xfrm>
            <a:off x="467544" y="1988840"/>
            <a:ext cx="8229600" cy="4176464"/>
          </a:xfrm>
        </p:spPr>
        <p:txBody>
          <a:bodyPr/>
          <a:lstStyle/>
          <a:p>
            <a:pPr marL="457200" indent="-457200" algn="just">
              <a:buAutoNum type="arabicPeriod"/>
            </a:pPr>
            <a:endParaRPr lang="en-GB" sz="2000" b="1" dirty="0" smtClean="0"/>
          </a:p>
          <a:p>
            <a:pPr marL="457200" indent="-457200" algn="just">
              <a:buAutoNum type="arabicPeriod"/>
            </a:pPr>
            <a:endParaRPr lang="en-GB" sz="2000" b="1" dirty="0"/>
          </a:p>
          <a:p>
            <a:pPr marL="457200" indent="-457200" algn="just">
              <a:buAutoNum type="arabicPeriod"/>
            </a:pPr>
            <a:r>
              <a:rPr lang="en-GB" sz="2000" b="1" dirty="0" smtClean="0"/>
              <a:t>Context: chronic food insecurity and recurrent crises</a:t>
            </a:r>
          </a:p>
          <a:p>
            <a:pPr marL="0" indent="0" algn="just">
              <a:buNone/>
            </a:pPr>
            <a:endParaRPr lang="en-GB" sz="2000" b="1" dirty="0" smtClean="0"/>
          </a:p>
          <a:p>
            <a:pPr marL="0" indent="0" algn="just">
              <a:buNone/>
            </a:pPr>
            <a:r>
              <a:rPr lang="en-GB" sz="2000" b="1" dirty="0" smtClean="0"/>
              <a:t>2</a:t>
            </a:r>
            <a:r>
              <a:rPr lang="en-GB" sz="2000" b="1" dirty="0"/>
              <a:t>. </a:t>
            </a:r>
            <a:r>
              <a:rPr lang="en-GB" sz="2000" b="1" dirty="0" smtClean="0"/>
              <a:t> The EU approach to resilience in Ethiopia</a:t>
            </a:r>
          </a:p>
          <a:p>
            <a:pPr marL="0" indent="0" algn="just">
              <a:buNone/>
            </a:pPr>
            <a:endParaRPr lang="en-GB" sz="2000" b="1" dirty="0"/>
          </a:p>
          <a:p>
            <a:pPr marL="0" indent="0" algn="just">
              <a:buNone/>
            </a:pPr>
            <a:r>
              <a:rPr lang="en-GB" sz="2000" b="1" dirty="0" smtClean="0"/>
              <a:t>3</a:t>
            </a:r>
            <a:r>
              <a:rPr lang="en-GB" sz="2000" b="1" dirty="0"/>
              <a:t>. </a:t>
            </a:r>
            <a:r>
              <a:rPr lang="en-GB" sz="2000" b="1" dirty="0" smtClean="0"/>
              <a:t> EU Resilience Clusters</a:t>
            </a:r>
          </a:p>
          <a:p>
            <a:pPr marL="0" indent="0" algn="just">
              <a:buNone/>
            </a:pPr>
            <a:endParaRPr lang="en-GB" sz="2000" b="1" dirty="0"/>
          </a:p>
          <a:p>
            <a:pPr marL="0" indent="0" algn="just">
              <a:buNone/>
            </a:pPr>
            <a:r>
              <a:rPr lang="en-GB" sz="2000" b="1" dirty="0" smtClean="0"/>
              <a:t>4.  Focus on the </a:t>
            </a:r>
            <a:r>
              <a:rPr lang="en-GB" sz="2000" b="1" dirty="0" err="1" smtClean="0"/>
              <a:t>Wolayta</a:t>
            </a:r>
            <a:r>
              <a:rPr lang="en-GB" sz="2000" b="1" dirty="0" smtClean="0"/>
              <a:t> Cluster</a:t>
            </a:r>
          </a:p>
          <a:p>
            <a:pPr marL="0" indent="0" algn="just">
              <a:buNone/>
            </a:pPr>
            <a:endParaRPr lang="en-GB" sz="2000" b="1" dirty="0"/>
          </a:p>
          <a:p>
            <a:pPr marL="0" indent="0" algn="just">
              <a:buNone/>
            </a:pPr>
            <a:r>
              <a:rPr lang="en-GB" sz="2000" b="1" dirty="0" smtClean="0"/>
              <a:t>5.  Some early lessons</a:t>
            </a:r>
            <a:endParaRPr lang="en-GB" sz="2000"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0" y="0"/>
          <a:ext cx="914400" cy="771525"/>
        </p:xfrm>
        <a:graphic>
          <a:graphicData uri="http://schemas.openxmlformats.org/presentationml/2006/ole">
            <mc:AlternateContent xmlns:mc="http://schemas.openxmlformats.org/markup-compatibility/2006">
              <mc:Choice xmlns:v="urn:schemas-microsoft-com:vml" Requires="v">
                <p:oleObj spid="_x0000_s1096" name="File" showAsIcon="1" r:id="rId4" imgW="914400" imgH="771525" progId="Outlook.FileAttach">
                  <p:embed/>
                </p:oleObj>
              </mc:Choice>
              <mc:Fallback>
                <p:oleObj name="File" showAsIcon="1" r:id="rId4" imgW="914400" imgH="771525" progId="Outlook.FileAttac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6290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644007" cy="3483006"/>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1356" y="0"/>
            <a:ext cx="4644008" cy="34830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 y="3483006"/>
            <a:ext cx="4499992" cy="337499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4928" y="3483006"/>
            <a:ext cx="4639072" cy="3374994"/>
          </a:xfrm>
          <a:prstGeom prst="rect">
            <a:avLst/>
          </a:prstGeom>
        </p:spPr>
      </p:pic>
    </p:spTree>
    <p:extLst>
      <p:ext uri="{BB962C8B-B14F-4D97-AF65-F5344CB8AC3E}">
        <p14:creationId xmlns:p14="http://schemas.microsoft.com/office/powerpoint/2010/main" val="194687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2987825" cy="398376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7" y="0"/>
            <a:ext cx="6228184" cy="40230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290426"/>
            <a:ext cx="2915817" cy="356757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3212976"/>
            <a:ext cx="6228184" cy="3645024"/>
          </a:xfrm>
          <a:prstGeom prst="rect">
            <a:avLst/>
          </a:prstGeom>
        </p:spPr>
      </p:pic>
    </p:spTree>
    <p:extLst>
      <p:ext uri="{BB962C8B-B14F-4D97-AF65-F5344CB8AC3E}">
        <p14:creationId xmlns:p14="http://schemas.microsoft.com/office/powerpoint/2010/main" val="176588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idx="4294967295"/>
          </p:nvPr>
        </p:nvSpPr>
        <p:spPr>
          <a:xfrm>
            <a:off x="1763688" y="1556792"/>
            <a:ext cx="5486400" cy="3672408"/>
          </a:xfrm>
        </p:spPr>
        <p:txBody>
          <a:bodyPr/>
          <a:lstStyle/>
          <a:p>
            <a:pPr eaLnBrk="1" hangingPunct="1"/>
            <a:endParaRPr lang="en-GB" altLang="es-ES" sz="1500" b="1" dirty="0" smtClean="0"/>
          </a:p>
        </p:txBody>
      </p:sp>
      <p:sp>
        <p:nvSpPr>
          <p:cNvPr id="30722" name="Text Placeholder 6"/>
          <p:cNvSpPr>
            <a:spLocks noGrp="1"/>
          </p:cNvSpPr>
          <p:nvPr>
            <p:ph type="body" sz="half" idx="4294967295"/>
          </p:nvPr>
        </p:nvSpPr>
        <p:spPr>
          <a:xfrm>
            <a:off x="0" y="6092825"/>
            <a:ext cx="7278688" cy="765175"/>
          </a:xfrm>
        </p:spPr>
        <p:txBody>
          <a:bodyPr/>
          <a:lstStyle/>
          <a:p>
            <a:pPr marL="0" indent="0" eaLnBrk="1" hangingPunct="1">
              <a:lnSpc>
                <a:spcPct val="80000"/>
              </a:lnSpc>
              <a:buFont typeface="Wingdings" pitchFamily="2" charset="2"/>
              <a:buNone/>
            </a:pPr>
            <a:endParaRPr lang="en-US" altLang="es-ES" sz="900" b="1" dirty="0" smtClean="0">
              <a:solidFill>
                <a:srgbClr val="993300"/>
              </a:solidFill>
            </a:endParaRPr>
          </a:p>
          <a:p>
            <a:pPr marL="0" indent="0" eaLnBrk="1" hangingPunct="1">
              <a:lnSpc>
                <a:spcPct val="80000"/>
              </a:lnSpc>
              <a:buFont typeface="Wingdings" pitchFamily="2" charset="2"/>
              <a:buNone/>
            </a:pPr>
            <a:r>
              <a:rPr lang="en-US" altLang="es-ES" sz="2500" b="1" i="1" dirty="0" smtClean="0">
                <a:solidFill>
                  <a:srgbClr val="0070C0"/>
                </a:solidFill>
              </a:rPr>
              <a:t>Thank you …</a:t>
            </a:r>
            <a:r>
              <a:rPr lang="en-US" altLang="es-ES" sz="1400" b="1" i="1" dirty="0" smtClean="0">
                <a:solidFill>
                  <a:srgbClr val="0070C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92"/>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529680" y="5873243"/>
            <a:ext cx="3888432" cy="523220"/>
          </a:xfrm>
          <a:prstGeom prst="rect">
            <a:avLst/>
          </a:prstGeom>
          <a:noFill/>
        </p:spPr>
        <p:txBody>
          <a:bodyPr wrap="square" rtlCol="0">
            <a:spAutoFit/>
          </a:bodyPr>
          <a:lstStyle/>
          <a:p>
            <a:r>
              <a:rPr lang="fr-BE" sz="2800" b="1" dirty="0" err="1" smtClean="0"/>
              <a:t>Thank</a:t>
            </a:r>
            <a:r>
              <a:rPr lang="fr-BE" sz="2800" b="1" dirty="0" smtClean="0"/>
              <a:t> </a:t>
            </a:r>
            <a:r>
              <a:rPr lang="fr-BE" sz="2800" b="1" dirty="0" err="1" smtClean="0"/>
              <a:t>you</a:t>
            </a:r>
            <a:r>
              <a:rPr lang="fr-BE" sz="2800" b="1" dirty="0" smtClean="0"/>
              <a:t>…</a:t>
            </a:r>
            <a:endParaRPr lang="en-GB" sz="2800" b="1" dirty="0"/>
          </a:p>
        </p:txBody>
      </p:sp>
    </p:spTree>
    <p:extLst>
      <p:ext uri="{BB962C8B-B14F-4D97-AF65-F5344CB8AC3E}">
        <p14:creationId xmlns:p14="http://schemas.microsoft.com/office/powerpoint/2010/main" val="7323744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Context</a:t>
            </a:r>
            <a:endParaRPr lang="en-GB" dirty="0"/>
          </a:p>
        </p:txBody>
      </p:sp>
      <p:sp>
        <p:nvSpPr>
          <p:cNvPr id="3" name="Content Placeholder 2"/>
          <p:cNvSpPr>
            <a:spLocks noGrp="1"/>
          </p:cNvSpPr>
          <p:nvPr>
            <p:ph idx="1"/>
          </p:nvPr>
        </p:nvSpPr>
        <p:spPr/>
        <p:txBody>
          <a:bodyPr/>
          <a:lstStyle/>
          <a:p>
            <a:pPr lvl="1"/>
            <a:r>
              <a:rPr lang="en-GB" dirty="0" smtClean="0"/>
              <a:t>Recurrent droughts</a:t>
            </a:r>
          </a:p>
          <a:p>
            <a:pPr lvl="1"/>
            <a:r>
              <a:rPr lang="en-GB" dirty="0" smtClean="0"/>
              <a:t>Chronic food insecurity, with peaks (famines)</a:t>
            </a:r>
          </a:p>
          <a:p>
            <a:pPr lvl="1"/>
            <a:r>
              <a:rPr lang="en-GB" i="0" dirty="0" smtClean="0"/>
              <a:t>High population growth and density</a:t>
            </a:r>
          </a:p>
          <a:p>
            <a:pPr lvl="1"/>
            <a:r>
              <a:rPr lang="en-GB" dirty="0" smtClean="0"/>
              <a:t>Most people reside in rural areas and are dependent on agriculture</a:t>
            </a:r>
          </a:p>
          <a:p>
            <a:pPr lvl="1"/>
            <a:r>
              <a:rPr lang="en-GB" i="0" dirty="0" smtClean="0"/>
              <a:t>Rapid economic growth for over a decade</a:t>
            </a:r>
          </a:p>
          <a:p>
            <a:pPr lvl="1"/>
            <a:r>
              <a:rPr lang="en-GB" dirty="0" smtClean="0"/>
              <a:t>Rapid expansion of infrastructure and basic services</a:t>
            </a:r>
            <a:endParaRPr lang="en-GB" i="0" dirty="0" smtClean="0"/>
          </a:p>
          <a:p>
            <a:pPr lvl="1"/>
            <a:endParaRPr lang="en-GB" i="0" dirty="0"/>
          </a:p>
        </p:txBody>
      </p:sp>
    </p:spTree>
    <p:extLst>
      <p:ext uri="{BB962C8B-B14F-4D97-AF65-F5344CB8AC3E}">
        <p14:creationId xmlns:p14="http://schemas.microsoft.com/office/powerpoint/2010/main" val="30980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mtClean="0"/>
              <a:t>EuropeAid</a:t>
            </a:r>
          </a:p>
        </p:txBody>
      </p:sp>
      <p:sp>
        <p:nvSpPr>
          <p:cNvPr id="19459" name="Slide Number Placeholder 2"/>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D2D023C-0114-46E6-AE6C-905994FF2D70}" type="slidenum">
              <a:rPr lang="en-GB" smtClean="0"/>
              <a:pPr eaLnBrk="1" hangingPunct="1">
                <a:defRPr/>
              </a:pPr>
              <a:t>4</a:t>
            </a:fld>
            <a:endParaRPr lang="en-GB" smtClean="0"/>
          </a:p>
        </p:txBody>
      </p:sp>
      <p:pic>
        <p:nvPicPr>
          <p:cNvPr id="21508" name="Picture 4" descr="Drought  hazard Frequ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52550"/>
            <a:ext cx="7239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48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mtClean="0"/>
              <a:t>EuropeAid</a:t>
            </a:r>
          </a:p>
        </p:txBody>
      </p:sp>
      <p:sp>
        <p:nvSpPr>
          <p:cNvPr id="8195" name="Slide Number Placeholder 2"/>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44F7CB5-5439-4391-BAF2-2D6C20A74EC9}" type="slidenum">
              <a:rPr lang="en-GB" smtClean="0"/>
              <a:pPr eaLnBrk="1" hangingPunct="1">
                <a:defRPr/>
              </a:pPr>
              <a:t>5</a:t>
            </a:fld>
            <a:endParaRPr lang="en-GB"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1268413"/>
            <a:ext cx="8904287"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10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PSNP</a:t>
            </a:r>
          </a:p>
        </p:txBody>
      </p:sp>
      <p:sp>
        <p:nvSpPr>
          <p:cNvPr id="13315" name="Content Placeholder 2"/>
          <p:cNvSpPr>
            <a:spLocks noGrp="1"/>
          </p:cNvSpPr>
          <p:nvPr>
            <p:ph idx="1"/>
          </p:nvPr>
        </p:nvSpPr>
        <p:spPr>
          <a:xfrm>
            <a:off x="457200" y="2205038"/>
            <a:ext cx="8229600" cy="3816350"/>
          </a:xfrm>
        </p:spPr>
        <p:txBody>
          <a:bodyPr/>
          <a:lstStyle/>
          <a:p>
            <a:r>
              <a:rPr lang="en-GB" altLang="en-US" dirty="0" smtClean="0">
                <a:solidFill>
                  <a:srgbClr val="FF0000"/>
                </a:solidFill>
              </a:rPr>
              <a:t>Productive Safety Net Programme</a:t>
            </a:r>
          </a:p>
          <a:p>
            <a:r>
              <a:rPr lang="en-GB" altLang="en-US" dirty="0" smtClean="0"/>
              <a:t>Essence: food or cash for (public) work</a:t>
            </a:r>
          </a:p>
          <a:p>
            <a:r>
              <a:rPr lang="en-GB" altLang="en-US" dirty="0" smtClean="0"/>
              <a:t>Replaced (large part of) annual emergency appeal system (food aid):</a:t>
            </a:r>
          </a:p>
          <a:p>
            <a:pPr lvl="1"/>
            <a:r>
              <a:rPr lang="en-GB" altLang="en-US" dirty="0" smtClean="0"/>
              <a:t>Ad hoc; not predictable</a:t>
            </a:r>
          </a:p>
          <a:p>
            <a:pPr lvl="1"/>
            <a:r>
              <a:rPr lang="en-GB" altLang="en-US" dirty="0" smtClean="0"/>
              <a:t>Too late, too little</a:t>
            </a:r>
          </a:p>
          <a:p>
            <a:pPr lvl="1"/>
            <a:r>
              <a:rPr lang="en-GB" altLang="en-US" dirty="0" smtClean="0"/>
              <a:t>Expensive</a:t>
            </a:r>
          </a:p>
          <a:p>
            <a:pPr lvl="1"/>
            <a:r>
              <a:rPr lang="en-GB" altLang="en-US" dirty="0" smtClean="0"/>
              <a:t>Disruptive</a:t>
            </a:r>
          </a:p>
          <a:p>
            <a:pPr lvl="1"/>
            <a:r>
              <a:rPr lang="en-GB" altLang="en-US" dirty="0" smtClean="0"/>
              <a:t>Saved lives, not livelihoods</a:t>
            </a:r>
          </a:p>
          <a:p>
            <a:endParaRPr lang="en-GB" altLang="en-US" dirty="0" smtClean="0"/>
          </a:p>
        </p:txBody>
      </p:sp>
      <p:sp>
        <p:nvSpPr>
          <p:cNvPr id="11268" name="Footer Placeholder 3"/>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mtClean="0"/>
              <a:t>EuropeAid</a:t>
            </a:r>
          </a:p>
        </p:txBody>
      </p:sp>
      <p:sp>
        <p:nvSpPr>
          <p:cNvPr id="11269" name="Slide Number Placeholder 4"/>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ACA0FF7-4B34-4332-B35A-583EC112C189}" type="slidenum">
              <a:rPr lang="en-GB" smtClean="0"/>
              <a:pPr eaLnBrk="1" hangingPunct="1">
                <a:defRPr/>
              </a:pPr>
              <a:t>6</a:t>
            </a:fld>
            <a:endParaRPr lang="en-GB" smtClean="0"/>
          </a:p>
        </p:txBody>
      </p:sp>
    </p:spTree>
    <p:extLst>
      <p:ext uri="{BB962C8B-B14F-4D97-AF65-F5344CB8AC3E}">
        <p14:creationId xmlns:p14="http://schemas.microsoft.com/office/powerpoint/2010/main" val="391304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PSNP (continued)</a:t>
            </a:r>
          </a:p>
        </p:txBody>
      </p:sp>
      <p:sp>
        <p:nvSpPr>
          <p:cNvPr id="26627" name="Content Placeholder 2"/>
          <p:cNvSpPr>
            <a:spLocks noGrp="1"/>
          </p:cNvSpPr>
          <p:nvPr>
            <p:ph idx="1"/>
          </p:nvPr>
        </p:nvSpPr>
        <p:spPr>
          <a:xfrm>
            <a:off x="457200" y="2060575"/>
            <a:ext cx="8229600" cy="3960813"/>
          </a:xfrm>
        </p:spPr>
        <p:txBody>
          <a:bodyPr/>
          <a:lstStyle/>
          <a:p>
            <a:pPr>
              <a:defRPr/>
            </a:pPr>
            <a:r>
              <a:rPr lang="en-GB" dirty="0" smtClean="0"/>
              <a:t>Since 2005; gradual expansion over food deficit areas</a:t>
            </a:r>
          </a:p>
          <a:p>
            <a:pPr>
              <a:defRPr/>
            </a:pPr>
            <a:r>
              <a:rPr lang="en-GB" dirty="0" smtClean="0"/>
              <a:t>Covers on average </a:t>
            </a:r>
            <a:r>
              <a:rPr lang="en-GB" dirty="0" smtClean="0">
                <a:solidFill>
                  <a:srgbClr val="FF0000"/>
                </a:solidFill>
              </a:rPr>
              <a:t>7.5 million people </a:t>
            </a:r>
            <a:r>
              <a:rPr lang="en-GB" dirty="0" smtClean="0"/>
              <a:t>(2013: 6.9 million, 8 regions, 319 </a:t>
            </a:r>
            <a:r>
              <a:rPr lang="en-GB" dirty="0" err="1" smtClean="0"/>
              <a:t>woreda's</a:t>
            </a:r>
            <a:r>
              <a:rPr lang="en-GB" dirty="0" smtClean="0"/>
              <a:t>)</a:t>
            </a:r>
          </a:p>
          <a:p>
            <a:pPr lvl="1">
              <a:defRPr/>
            </a:pPr>
            <a:r>
              <a:rPr lang="en-GB" dirty="0" smtClean="0"/>
              <a:t>Predictable – vulnerable people identified in advance; community-based with appeal mechanism</a:t>
            </a:r>
          </a:p>
          <a:p>
            <a:pPr lvl="1">
              <a:defRPr/>
            </a:pPr>
            <a:r>
              <a:rPr lang="en-GB" dirty="0" smtClean="0"/>
              <a:t>Choice of cash and/or food; but cash first principle</a:t>
            </a:r>
          </a:p>
          <a:p>
            <a:pPr lvl="1">
              <a:defRPr/>
            </a:pPr>
            <a:r>
              <a:rPr lang="en-GB" dirty="0" smtClean="0"/>
              <a:t>Most beneficiaries provide labour in return for cash/food; some are exempted </a:t>
            </a:r>
          </a:p>
          <a:p>
            <a:pPr lvl="1">
              <a:defRPr/>
            </a:pPr>
            <a:r>
              <a:rPr lang="en-GB" dirty="0" smtClean="0"/>
              <a:t>More cost-effective than humanitarian assistance</a:t>
            </a:r>
          </a:p>
          <a:p>
            <a:pPr marL="457200" lvl="1" indent="0">
              <a:buFontTx/>
              <a:buNone/>
              <a:defRPr/>
            </a:pPr>
            <a:r>
              <a:rPr lang="en-GB" dirty="0" smtClean="0"/>
              <a:t>Overall: </a:t>
            </a:r>
            <a:r>
              <a:rPr lang="en-GB" dirty="0" smtClean="0">
                <a:solidFill>
                  <a:srgbClr val="FF0000"/>
                </a:solidFill>
              </a:rPr>
              <a:t>'prevent people from falling lower</a:t>
            </a:r>
            <a:r>
              <a:rPr lang="en-GB" dirty="0" smtClean="0"/>
              <a:t>'</a:t>
            </a:r>
          </a:p>
        </p:txBody>
      </p:sp>
      <p:sp>
        <p:nvSpPr>
          <p:cNvPr id="12292" name="Footer Placeholder 3"/>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mtClean="0"/>
              <a:t>EuropeAid</a:t>
            </a:r>
          </a:p>
        </p:txBody>
      </p:sp>
      <p:sp>
        <p:nvSpPr>
          <p:cNvPr id="12293" name="Slide Number Placeholder 4"/>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3B6F02-3000-43D1-856C-6114E243A1EB}" type="slidenum">
              <a:rPr lang="en-GB" smtClean="0"/>
              <a:pPr eaLnBrk="1" hangingPunct="1">
                <a:defRPr/>
              </a:pPr>
              <a:t>7</a:t>
            </a:fld>
            <a:endParaRPr lang="en-GB" smtClean="0"/>
          </a:p>
        </p:txBody>
      </p:sp>
    </p:spTree>
    <p:extLst>
      <p:ext uri="{BB962C8B-B14F-4D97-AF65-F5344CB8AC3E}">
        <p14:creationId xmlns:p14="http://schemas.microsoft.com/office/powerpoint/2010/main" val="3368575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PSNP Ethiopia</a:t>
            </a:r>
          </a:p>
        </p:txBody>
      </p:sp>
      <p:sp>
        <p:nvSpPr>
          <p:cNvPr id="17411" name="Content Placeholder 3"/>
          <p:cNvSpPr>
            <a:spLocks noGrp="1"/>
          </p:cNvSpPr>
          <p:nvPr>
            <p:ph sz="half" idx="2"/>
          </p:nvPr>
        </p:nvSpPr>
        <p:spPr/>
        <p:txBody>
          <a:bodyPr/>
          <a:lstStyle/>
          <a:p>
            <a:endParaRPr lang="en-US" altLang="en-US" smtClean="0"/>
          </a:p>
        </p:txBody>
      </p:sp>
      <p:sp>
        <p:nvSpPr>
          <p:cNvPr id="15364" name="Footer Placeholder 4"/>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mtClean="0"/>
              <a:t>EuropeAid</a:t>
            </a:r>
          </a:p>
        </p:txBody>
      </p:sp>
      <p:sp>
        <p:nvSpPr>
          <p:cNvPr id="15365" name="Slide Number Placeholder 5"/>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87A2FA-96E3-42EA-89A3-88E37E322C60}" type="slidenum">
              <a:rPr lang="en-GB" smtClean="0"/>
              <a:pPr eaLnBrk="1" hangingPunct="1">
                <a:defRPr/>
              </a:pPr>
              <a:t>8</a:t>
            </a:fld>
            <a:endParaRPr lang="en-GB" smtClean="0"/>
          </a:p>
        </p:txBody>
      </p:sp>
      <p:pic>
        <p:nvPicPr>
          <p:cNvPr id="174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349500"/>
            <a:ext cx="424815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205038"/>
            <a:ext cx="4038600" cy="325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795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The EU Approach to Resilience</a:t>
            </a:r>
            <a:endParaRPr lang="en-GB" dirty="0"/>
          </a:p>
        </p:txBody>
      </p:sp>
      <p:sp>
        <p:nvSpPr>
          <p:cNvPr id="3" name="Content Placeholder 2"/>
          <p:cNvSpPr>
            <a:spLocks noGrp="1"/>
          </p:cNvSpPr>
          <p:nvPr>
            <p:ph idx="1"/>
          </p:nvPr>
        </p:nvSpPr>
        <p:spPr/>
        <p:txBody>
          <a:bodyPr/>
          <a:lstStyle/>
          <a:p>
            <a:r>
              <a:rPr lang="en-GB" sz="2800" i="0" u="sng" dirty="0"/>
              <a:t>Aligned</a:t>
            </a:r>
            <a:r>
              <a:rPr lang="en-GB" sz="2800" i="0" dirty="0"/>
              <a:t> to national priorities (IDDRSI </a:t>
            </a:r>
            <a:r>
              <a:rPr lang="en-GB" sz="2800" i="0" dirty="0" smtClean="0"/>
              <a:t>framework; CPD)</a:t>
            </a:r>
            <a:endParaRPr lang="en-GB" sz="2800" i="0" dirty="0"/>
          </a:p>
          <a:p>
            <a:r>
              <a:rPr lang="en-GB" sz="2800" i="0" u="sng" dirty="0"/>
              <a:t>EU </a:t>
            </a:r>
            <a:r>
              <a:rPr lang="en-GB" sz="2800" i="0" u="sng" dirty="0" smtClean="0"/>
              <a:t>support</a:t>
            </a:r>
            <a:r>
              <a:rPr lang="en-GB" sz="2000" dirty="0"/>
              <a:t>: </a:t>
            </a:r>
            <a:r>
              <a:rPr lang="en-GB" dirty="0" smtClean="0">
                <a:solidFill>
                  <a:srgbClr val="FF0000"/>
                </a:solidFill>
              </a:rPr>
              <a:t>combination of:</a:t>
            </a:r>
          </a:p>
          <a:p>
            <a:r>
              <a:rPr lang="en-GB" dirty="0" smtClean="0"/>
              <a:t>- </a:t>
            </a:r>
            <a:r>
              <a:rPr lang="en-GB" dirty="0"/>
              <a:t>resilience-enhancing</a:t>
            </a:r>
            <a:r>
              <a:rPr lang="en-GB" dirty="0" smtClean="0"/>
              <a:t> </a:t>
            </a:r>
            <a:r>
              <a:rPr lang="en-GB" dirty="0" smtClean="0">
                <a:solidFill>
                  <a:srgbClr val="FF0000"/>
                </a:solidFill>
              </a:rPr>
              <a:t>systems</a:t>
            </a:r>
            <a:r>
              <a:rPr lang="en-GB" dirty="0" smtClean="0"/>
              <a:t>: safety net, basic service delivery, local government capacities</a:t>
            </a:r>
          </a:p>
          <a:p>
            <a:r>
              <a:rPr lang="en-GB" dirty="0" smtClean="0">
                <a:solidFill>
                  <a:srgbClr val="FF0000"/>
                </a:solidFill>
              </a:rPr>
              <a:t>and</a:t>
            </a:r>
          </a:p>
          <a:p>
            <a:r>
              <a:rPr lang="en-GB" dirty="0" smtClean="0"/>
              <a:t>- geographically </a:t>
            </a:r>
            <a:r>
              <a:rPr lang="en-GB" dirty="0" smtClean="0">
                <a:solidFill>
                  <a:srgbClr val="FF0000"/>
                </a:solidFill>
              </a:rPr>
              <a:t>targeted</a:t>
            </a:r>
            <a:r>
              <a:rPr lang="en-GB" dirty="0" smtClean="0"/>
              <a:t> support to vulnerable population groups: 'EU Resilience Clusters' </a:t>
            </a:r>
            <a:endParaRPr lang="en-GB" dirty="0"/>
          </a:p>
        </p:txBody>
      </p:sp>
    </p:spTree>
    <p:extLst>
      <p:ext uri="{BB962C8B-B14F-4D97-AF65-F5344CB8AC3E}">
        <p14:creationId xmlns:p14="http://schemas.microsoft.com/office/powerpoint/2010/main" val="3988997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1426</TotalTime>
  <Words>3222</Words>
  <Application>Microsoft Office PowerPoint</Application>
  <PresentationFormat>On-screen Show (4:3)</PresentationFormat>
  <Paragraphs>264</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blank</vt:lpstr>
      <vt:lpstr>File</vt:lpstr>
      <vt:lpstr>Acrobat Document</vt:lpstr>
      <vt:lpstr>Resilience in Practice</vt:lpstr>
      <vt:lpstr>Outline</vt:lpstr>
      <vt:lpstr>1. Context</vt:lpstr>
      <vt:lpstr>PowerPoint Presentation</vt:lpstr>
      <vt:lpstr>PowerPoint Presentation</vt:lpstr>
      <vt:lpstr>PSNP</vt:lpstr>
      <vt:lpstr>PSNP (continued)</vt:lpstr>
      <vt:lpstr>PSNP Ethiopia</vt:lpstr>
      <vt:lpstr>2. The EU Approach to Resilience</vt:lpstr>
      <vt:lpstr>Key characteristics</vt:lpstr>
      <vt:lpstr>Articulation of support instruments</vt:lpstr>
      <vt:lpstr>3. EU Resilience Clusters</vt:lpstr>
      <vt:lpstr>Eight 'EU Resilience Clusters'</vt:lpstr>
      <vt:lpstr>PowerPoint Presentation</vt:lpstr>
      <vt:lpstr>DEVCO-ECHO Cluster Financing Model</vt:lpstr>
      <vt:lpstr>4. The Wolayita EU Resilience Cluster</vt:lpstr>
      <vt:lpstr>Wolayta Cluster activities</vt:lpstr>
      <vt:lpstr>Wolayta Cluster challenges</vt:lpstr>
      <vt:lpstr>5. Early Lessons </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Resilience Action Plan</dc:title>
  <dc:creator>ILLING Patrick</dc:creator>
  <cp:lastModifiedBy>OLTHOF Willem (DEVCO)</cp:lastModifiedBy>
  <cp:revision>85</cp:revision>
  <cp:lastPrinted>2014-04-24T09:25:00Z</cp:lastPrinted>
  <dcterms:created xsi:type="dcterms:W3CDTF">2014-01-07T14:12:10Z</dcterms:created>
  <dcterms:modified xsi:type="dcterms:W3CDTF">2014-07-23T09:33:32Z</dcterms:modified>
</cp:coreProperties>
</file>