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embeddings/oleObject1.bin" ContentType="application/vnd.openxmlformats-officedocument.oleObject"/>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87" r:id="rId2"/>
    <p:sldId id="257" r:id="rId3"/>
    <p:sldId id="258" r:id="rId4"/>
    <p:sldId id="259" r:id="rId5"/>
    <p:sldId id="262" r:id="rId6"/>
    <p:sldId id="263" r:id="rId7"/>
    <p:sldId id="264" r:id="rId8"/>
    <p:sldId id="265" r:id="rId9"/>
    <p:sldId id="266" r:id="rId10"/>
    <p:sldId id="267" r:id="rId11"/>
    <p:sldId id="268" r:id="rId12"/>
    <p:sldId id="269" r:id="rId13"/>
    <p:sldId id="270" r:id="rId14"/>
    <p:sldId id="271" r:id="rId15"/>
    <p:sldId id="273" r:id="rId16"/>
    <p:sldId id="274" r:id="rId17"/>
    <p:sldId id="275" r:id="rId18"/>
    <p:sldId id="276" r:id="rId19"/>
    <p:sldId id="277" r:id="rId20"/>
    <p:sldId id="278" r:id="rId21"/>
    <p:sldId id="279" r:id="rId22"/>
    <p:sldId id="280" r:id="rId23"/>
    <p:sldId id="288" r:id="rId24"/>
    <p:sldId id="289" r:id="rId25"/>
    <p:sldId id="281" r:id="rId26"/>
    <p:sldId id="290" r:id="rId27"/>
    <p:sldId id="283" r:id="rId28"/>
    <p:sldId id="284" r:id="rId29"/>
    <p:sldId id="285" r:id="rId30"/>
    <p:sldId id="286" r:id="rId31"/>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1pPr>
    <a:lvl2pPr marL="4572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2pPr>
    <a:lvl3pPr marL="9144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3pPr>
    <a:lvl4pPr marL="13716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4pPr>
    <a:lvl5pPr marL="18288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5pPr>
    <a:lvl6pPr marL="2286000" algn="l" defTabSz="457200" rtl="0" eaLnBrk="1" latinLnBrk="0" hangingPunct="1">
      <a:defRPr sz="1200" kern="1200">
        <a:solidFill>
          <a:srgbClr val="0F5494"/>
        </a:solidFill>
        <a:latin typeface="Verdana" charset="0"/>
        <a:ea typeface="ＭＳ Ｐゴシック" charset="0"/>
        <a:cs typeface="ＭＳ Ｐゴシック" charset="0"/>
      </a:defRPr>
    </a:lvl6pPr>
    <a:lvl7pPr marL="2743200" algn="l" defTabSz="457200" rtl="0" eaLnBrk="1" latinLnBrk="0" hangingPunct="1">
      <a:defRPr sz="1200" kern="1200">
        <a:solidFill>
          <a:srgbClr val="0F5494"/>
        </a:solidFill>
        <a:latin typeface="Verdana" charset="0"/>
        <a:ea typeface="ＭＳ Ｐゴシック" charset="0"/>
        <a:cs typeface="ＭＳ Ｐゴシック" charset="0"/>
      </a:defRPr>
    </a:lvl7pPr>
    <a:lvl8pPr marL="3200400" algn="l" defTabSz="457200" rtl="0" eaLnBrk="1" latinLnBrk="0" hangingPunct="1">
      <a:defRPr sz="1200" kern="1200">
        <a:solidFill>
          <a:srgbClr val="0F5494"/>
        </a:solidFill>
        <a:latin typeface="Verdana" charset="0"/>
        <a:ea typeface="ＭＳ Ｐゴシック" charset="0"/>
        <a:cs typeface="ＭＳ Ｐゴシック" charset="0"/>
      </a:defRPr>
    </a:lvl8pPr>
    <a:lvl9pPr marL="3657600" algn="l" defTabSz="457200" rtl="0" eaLnBrk="1" latinLnBrk="0" hangingPunct="1">
      <a:defRPr sz="1200" kern="1200">
        <a:solidFill>
          <a:srgbClr val="0F5494"/>
        </a:solidFill>
        <a:latin typeface="Verdana"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F5494"/>
    <a:srgbClr val="99CCFF"/>
    <a:srgbClr val="BDDEFF"/>
    <a:srgbClr val="3E6FD2"/>
    <a:srgbClr val="C0C0C0"/>
    <a:srgbClr val="3166CF"/>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202B0CA-FC54-4496-8BCA-5EF66A818D29}" styleName="Style foncé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86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handoutMaster" Target="handoutMasters/handout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ea typeface="+mn-ea"/>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D1AAF571-6396-9645-92A0-77D0C18578BF}" type="slidenum">
              <a:rPr lang="en-GB"/>
              <a:pPr>
                <a:defRPr/>
              </a:pPr>
              <a:t>‹#›</a:t>
            </a:fld>
            <a:endParaRPr lang="en-GB"/>
          </a:p>
        </p:txBody>
      </p:sp>
    </p:spTree>
    <p:extLst>
      <p:ext uri="{BB962C8B-B14F-4D97-AF65-F5344CB8AC3E}">
        <p14:creationId xmlns:p14="http://schemas.microsoft.com/office/powerpoint/2010/main" val="1719284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ea typeface="+mn-ea"/>
                <a:cs typeface="+mn-cs"/>
              </a:defRPr>
            </a:lvl1pPr>
          </a:lstStyle>
          <a:p>
            <a:pPr>
              <a:defRPr/>
            </a:pPr>
            <a:endParaRPr lang="en-GB"/>
          </a:p>
        </p:txBody>
      </p:sp>
      <p:sp>
        <p:nvSpPr>
          <p:cNvPr id="14340" name="Rectangle 4"/>
          <p:cNvSpPr>
            <a:spLocks noRo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1C7AF4EB-BE11-B14C-90D0-6348C761D734}" type="slidenum">
              <a:rPr lang="en-GB"/>
              <a:pPr>
                <a:defRPr/>
              </a:pPr>
              <a:t>‹#›</a:t>
            </a:fld>
            <a:endParaRPr lang="en-GB"/>
          </a:p>
        </p:txBody>
      </p:sp>
    </p:spTree>
    <p:extLst>
      <p:ext uri="{BB962C8B-B14F-4D97-AF65-F5344CB8AC3E}">
        <p14:creationId xmlns:p14="http://schemas.microsoft.com/office/powerpoint/2010/main" val="32399891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Espace réservé de l'image des diapositives 1"/>
          <p:cNvSpPr>
            <a:spLocks noGrp="1" noRot="1" noChangeAspect="1" noTextEdit="1"/>
          </p:cNvSpPr>
          <p:nvPr>
            <p:ph type="sldImg"/>
          </p:nvPr>
        </p:nvSpPr>
        <p:spPr>
          <a:ln/>
        </p:spPr>
      </p:sp>
      <p:sp>
        <p:nvSpPr>
          <p:cNvPr id="16386"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16387"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91A09E67-6102-DA4F-8F55-CA981B874B22}" type="slidenum">
              <a:rPr lang="en-GB">
                <a:solidFill>
                  <a:srgbClr val="000000"/>
                </a:solidFill>
                <a:latin typeface="Arial" charset="0"/>
              </a:rPr>
              <a:pPr>
                <a:buSzPct val="100000"/>
              </a:pPr>
              <a:t>1</a:t>
            </a:fld>
            <a:endParaRPr lang="en-GB">
              <a:solidFill>
                <a:srgbClr val="000000"/>
              </a:solidFill>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a:ln/>
        </p:spPr>
      </p:sp>
      <p:sp>
        <p:nvSpPr>
          <p:cNvPr id="348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FR"/>
          </a:p>
        </p:txBody>
      </p:sp>
      <p:sp>
        <p:nvSpPr>
          <p:cNvPr id="348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AF38DBEA-420D-A84C-8FBE-947E87051A63}" type="slidenum">
              <a:rPr lang="en-GB">
                <a:solidFill>
                  <a:srgbClr val="000000"/>
                </a:solidFill>
                <a:latin typeface="Arial" charset="0"/>
              </a:rPr>
              <a:pPr>
                <a:buSzPct val="100000"/>
              </a:pPr>
              <a:t>10</a:t>
            </a:fld>
            <a:endParaRPr lang="en-GB">
              <a:solidFill>
                <a:srgbClr val="000000"/>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a:ln/>
        </p:spPr>
      </p:sp>
      <p:sp>
        <p:nvSpPr>
          <p:cNvPr id="3686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FR"/>
          </a:p>
        </p:txBody>
      </p:sp>
      <p:sp>
        <p:nvSpPr>
          <p:cNvPr id="368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108E4E0D-AD2C-384E-9796-5AEFB05ED997}" type="slidenum">
              <a:rPr lang="en-GB">
                <a:solidFill>
                  <a:srgbClr val="000000"/>
                </a:solidFill>
                <a:latin typeface="Arial" charset="0"/>
              </a:rPr>
              <a:pPr>
                <a:buSzPct val="100000"/>
              </a:pPr>
              <a:t>11</a:t>
            </a:fld>
            <a:endParaRPr lang="en-GB">
              <a:solidFill>
                <a:srgbClr val="000000"/>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Espace réservé de l'image des diapositives 1"/>
          <p:cNvSpPr>
            <a:spLocks noGrp="1" noRot="1" noChangeAspect="1" noTextEdit="1"/>
          </p:cNvSpPr>
          <p:nvPr>
            <p:ph type="sldImg"/>
          </p:nvPr>
        </p:nvSpPr>
        <p:spPr>
          <a:ln/>
        </p:spPr>
      </p:sp>
      <p:sp>
        <p:nvSpPr>
          <p:cNvPr id="38914"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38915"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F110B35-D57A-714B-8ED6-D8F6E68B09E3}" type="slidenum">
              <a:rPr lang="en-GB">
                <a:solidFill>
                  <a:srgbClr val="000000"/>
                </a:solidFill>
                <a:latin typeface="Arial" charset="0"/>
              </a:rPr>
              <a:pPr>
                <a:buSzPct val="100000"/>
              </a:pPr>
              <a:t>12</a:t>
            </a:fld>
            <a:endParaRPr lang="en-GB">
              <a:solidFill>
                <a:srgbClr val="000000"/>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Espace réservé de l'image des diapositives 1"/>
          <p:cNvSpPr>
            <a:spLocks noGrp="1" noRot="1" noChangeAspect="1" noTextEdit="1"/>
          </p:cNvSpPr>
          <p:nvPr>
            <p:ph type="sldImg"/>
          </p:nvPr>
        </p:nvSpPr>
        <p:spPr>
          <a:ln/>
        </p:spPr>
      </p:sp>
      <p:sp>
        <p:nvSpPr>
          <p:cNvPr id="40962"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40963"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6FC49AF-DDD5-A540-BF29-9BF4AE883DB1}" type="slidenum">
              <a:rPr lang="en-GB">
                <a:solidFill>
                  <a:srgbClr val="000000"/>
                </a:solidFill>
                <a:latin typeface="Arial" charset="0"/>
              </a:rPr>
              <a:pPr>
                <a:buSzPct val="100000"/>
              </a:pPr>
              <a:t>13</a:t>
            </a:fld>
            <a:endParaRPr lang="en-GB">
              <a:solidFill>
                <a:srgbClr val="000000"/>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a:ln/>
        </p:spPr>
      </p:sp>
      <p:sp>
        <p:nvSpPr>
          <p:cNvPr id="4301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FR"/>
          </a:p>
        </p:txBody>
      </p:sp>
      <p:sp>
        <p:nvSpPr>
          <p:cNvPr id="4301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8F9626C3-4ADA-A941-B962-01E352EDB497}" type="slidenum">
              <a:rPr lang="en-GB">
                <a:solidFill>
                  <a:srgbClr val="000000"/>
                </a:solidFill>
                <a:latin typeface="Arial" charset="0"/>
              </a:rPr>
              <a:pPr>
                <a:buSzPct val="100000"/>
              </a:pPr>
              <a:t>14</a:t>
            </a:fld>
            <a:endParaRPr lang="en-GB">
              <a:solidFill>
                <a:srgbClr val="000000"/>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a:ln/>
        </p:spPr>
      </p:sp>
      <p:sp>
        <p:nvSpPr>
          <p:cNvPr id="4505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GB">
                <a:solidFill>
                  <a:srgbClr val="000000"/>
                </a:solidFill>
              </a:rPr>
              <a:t>Summarises technical options for reducing GHG emissions in 3 areas:</a:t>
            </a:r>
          </a:p>
          <a:p>
            <a:pPr>
              <a:spcBef>
                <a:spcPct val="0"/>
              </a:spcBef>
            </a:pPr>
            <a:r>
              <a:rPr lang="en-GB">
                <a:solidFill>
                  <a:srgbClr val="000000"/>
                </a:solidFill>
              </a:rPr>
              <a:t>* energy efficiency;</a:t>
            </a:r>
          </a:p>
          <a:p>
            <a:pPr>
              <a:spcBef>
                <a:spcPct val="0"/>
              </a:spcBef>
            </a:pPr>
            <a:r>
              <a:rPr lang="en-GB">
                <a:solidFill>
                  <a:srgbClr val="000000"/>
                </a:solidFill>
              </a:rPr>
              <a:t>* low-carbon energy supply;</a:t>
            </a:r>
          </a:p>
          <a:p>
            <a:pPr>
              <a:spcBef>
                <a:spcPct val="0"/>
              </a:spcBef>
            </a:pPr>
            <a:r>
              <a:rPr lang="en-GB">
                <a:solidFill>
                  <a:srgbClr val="000000"/>
                </a:solidFill>
              </a:rPr>
              <a:t>* terrestrial carbon (avoided emissions/sinks).</a:t>
            </a:r>
          </a:p>
          <a:p>
            <a:pPr>
              <a:spcBef>
                <a:spcPct val="0"/>
              </a:spcBef>
            </a:pPr>
            <a:endParaRPr lang="en-GB">
              <a:solidFill>
                <a:srgbClr val="000000"/>
              </a:solidFill>
            </a:endParaRPr>
          </a:p>
          <a:p>
            <a:pPr>
              <a:spcBef>
                <a:spcPct val="0"/>
              </a:spcBef>
            </a:pPr>
            <a:r>
              <a:rPr lang="en-GB">
                <a:solidFill>
                  <a:srgbClr val="000000"/>
                </a:solidFill>
              </a:rPr>
              <a:t>Options are ranked from the least expensive (per tonne of CO</a:t>
            </a:r>
            <a:r>
              <a:rPr lang="en-GB" baseline="-25000">
                <a:solidFill>
                  <a:srgbClr val="000000"/>
                </a:solidFill>
              </a:rPr>
              <a:t>2</a:t>
            </a:r>
            <a:r>
              <a:rPr lang="en-GB">
                <a:solidFill>
                  <a:srgbClr val="000000"/>
                </a:solidFill>
              </a:rPr>
              <a:t>e abated) to the most expensive.</a:t>
            </a:r>
          </a:p>
          <a:p>
            <a:pPr>
              <a:spcBef>
                <a:spcPct val="0"/>
              </a:spcBef>
            </a:pPr>
            <a:r>
              <a:rPr lang="en-GB">
                <a:solidFill>
                  <a:srgbClr val="000000"/>
                </a:solidFill>
              </a:rPr>
              <a:t>* The cost range is from –90€ to +60€ / tCO</a:t>
            </a:r>
            <a:r>
              <a:rPr lang="en-GB" baseline="-25000">
                <a:solidFill>
                  <a:srgbClr val="000000"/>
                </a:solidFill>
              </a:rPr>
              <a:t>2</a:t>
            </a:r>
            <a:r>
              <a:rPr lang="en-GB">
                <a:solidFill>
                  <a:srgbClr val="000000"/>
                </a:solidFill>
              </a:rPr>
              <a:t>e. </a:t>
            </a:r>
          </a:p>
          <a:p>
            <a:pPr>
              <a:spcBef>
                <a:spcPct val="0"/>
              </a:spcBef>
            </a:pPr>
            <a:r>
              <a:rPr lang="en-GB">
                <a:solidFill>
                  <a:srgbClr val="000000"/>
                </a:solidFill>
              </a:rPr>
              <a:t>* All options with a negative cost are </a:t>
            </a:r>
            <a:r>
              <a:rPr lang="ja-JP" altLang="en-GB">
                <a:solidFill>
                  <a:srgbClr val="000000"/>
                </a:solidFill>
              </a:rPr>
              <a:t>‘</a:t>
            </a:r>
            <a:r>
              <a:rPr lang="en-GB" altLang="ja-JP">
                <a:solidFill>
                  <a:srgbClr val="000000"/>
                </a:solidFill>
              </a:rPr>
              <a:t>no-regret</a:t>
            </a:r>
            <a:r>
              <a:rPr lang="ja-JP" altLang="en-GB">
                <a:solidFill>
                  <a:srgbClr val="000000"/>
                </a:solidFill>
              </a:rPr>
              <a:t>’</a:t>
            </a:r>
            <a:r>
              <a:rPr lang="en-GB" altLang="ja-JP">
                <a:solidFill>
                  <a:srgbClr val="000000"/>
                </a:solidFill>
              </a:rPr>
              <a:t> since the savings they generate are greater than their costs.</a:t>
            </a:r>
          </a:p>
          <a:p>
            <a:pPr marL="0" lvl="1">
              <a:spcBef>
                <a:spcPct val="0"/>
              </a:spcBef>
            </a:pPr>
            <a:endParaRPr lang="en-GB">
              <a:solidFill>
                <a:srgbClr val="000000"/>
              </a:solidFill>
            </a:endParaRPr>
          </a:p>
          <a:p>
            <a:pPr>
              <a:spcBef>
                <a:spcPct val="0"/>
              </a:spcBef>
            </a:pPr>
            <a:r>
              <a:rPr lang="en-GB">
                <a:solidFill>
                  <a:srgbClr val="000000"/>
                </a:solidFill>
              </a:rPr>
              <a:t>The width of the bar corresponding to each option indicates the abatement potential of this option (in gigatonne CO</a:t>
            </a:r>
            <a:r>
              <a:rPr lang="en-GB" baseline="-25000">
                <a:solidFill>
                  <a:srgbClr val="000000"/>
                </a:solidFill>
              </a:rPr>
              <a:t>2</a:t>
            </a:r>
            <a:r>
              <a:rPr lang="en-GB">
                <a:solidFill>
                  <a:srgbClr val="000000"/>
                </a:solidFill>
              </a:rPr>
              <a:t>e per year), compared with </a:t>
            </a:r>
            <a:r>
              <a:rPr lang="ja-JP" altLang="en-GB">
                <a:solidFill>
                  <a:srgbClr val="000000"/>
                </a:solidFill>
              </a:rPr>
              <a:t>‘</a:t>
            </a:r>
            <a:r>
              <a:rPr lang="en-GB" altLang="ja-JP">
                <a:solidFill>
                  <a:srgbClr val="000000"/>
                </a:solidFill>
              </a:rPr>
              <a:t>business-as-usual</a:t>
            </a:r>
            <a:r>
              <a:rPr lang="ja-JP" altLang="en-GB">
                <a:solidFill>
                  <a:srgbClr val="000000"/>
                </a:solidFill>
              </a:rPr>
              <a:t>’</a:t>
            </a:r>
            <a:r>
              <a:rPr lang="en-GB" altLang="ja-JP">
                <a:solidFill>
                  <a:srgbClr val="000000"/>
                </a:solidFill>
              </a:rPr>
              <a:t>, if implemented at full potential.</a:t>
            </a:r>
          </a:p>
          <a:p>
            <a:pPr>
              <a:spcBef>
                <a:spcPct val="0"/>
              </a:spcBef>
            </a:pPr>
            <a:endParaRPr lang="en-GB">
              <a:solidFill>
                <a:srgbClr val="000000"/>
              </a:solidFill>
            </a:endParaRPr>
          </a:p>
          <a:p>
            <a:pPr>
              <a:spcBef>
                <a:spcPct val="0"/>
              </a:spcBef>
            </a:pPr>
            <a:r>
              <a:rPr lang="en-GB">
                <a:solidFill>
                  <a:srgbClr val="000000"/>
                </a:solidFill>
              </a:rPr>
              <a:t>The curve shows that emissions ~11 Gt CO</a:t>
            </a:r>
            <a:r>
              <a:rPr lang="en-GB" baseline="-25000">
                <a:solidFill>
                  <a:srgbClr val="000000"/>
                </a:solidFill>
              </a:rPr>
              <a:t>2</a:t>
            </a:r>
            <a:r>
              <a:rPr lang="en-GB">
                <a:solidFill>
                  <a:srgbClr val="000000"/>
                </a:solidFill>
              </a:rPr>
              <a:t>e/year could be avoided only by implementing options that provide a net financial benefit.</a:t>
            </a:r>
          </a:p>
          <a:p>
            <a:pPr>
              <a:spcBef>
                <a:spcPct val="0"/>
              </a:spcBef>
            </a:pPr>
            <a:endParaRPr lang="en-GB">
              <a:solidFill>
                <a:srgbClr val="000000"/>
              </a:solidFill>
            </a:endParaRPr>
          </a:p>
          <a:p>
            <a:pPr>
              <a:spcBef>
                <a:spcPct val="0"/>
              </a:spcBef>
            </a:pPr>
            <a:r>
              <a:rPr lang="en-GB">
                <a:solidFill>
                  <a:srgbClr val="000000"/>
                </a:solidFill>
              </a:rPr>
              <a:t>Reducing emissions just enough to contain global warming below 2°C could cost only €200-350 billion/year until 2030, i.e. &lt;1% of global GDP.</a:t>
            </a:r>
          </a:p>
        </p:txBody>
      </p:sp>
      <p:sp>
        <p:nvSpPr>
          <p:cNvPr id="4505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A266D9E2-6C93-8348-9C0E-A41647936266}" type="slidenum">
              <a:rPr lang="en-GB">
                <a:solidFill>
                  <a:srgbClr val="000000"/>
                </a:solidFill>
                <a:latin typeface="Arial" charset="0"/>
              </a:rPr>
              <a:pPr>
                <a:buSzPct val="100000"/>
              </a:pPr>
              <a:t>15</a:t>
            </a:fld>
            <a:endParaRPr lang="en-GB">
              <a:solidFill>
                <a:srgbClr val="000000"/>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TextEdit="1"/>
          </p:cNvSpPr>
          <p:nvPr>
            <p:ph type="sldImg"/>
          </p:nvPr>
        </p:nvSpPr>
        <p:spPr>
          <a:ln/>
        </p:spPr>
      </p:sp>
      <p:sp>
        <p:nvSpPr>
          <p:cNvPr id="471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GB">
                <a:solidFill>
                  <a:srgbClr val="000000"/>
                </a:solidFill>
              </a:rPr>
              <a:t>Curbing deforestation is considered one of the most cost-effective ways of reducing GHG emissions. So is the conservation and restoration of peatlands.</a:t>
            </a:r>
          </a:p>
          <a:p>
            <a:pPr>
              <a:spcBef>
                <a:spcPct val="0"/>
              </a:spcBef>
            </a:pPr>
            <a:endParaRPr lang="en-GB">
              <a:solidFill>
                <a:srgbClr val="000000"/>
              </a:solidFill>
            </a:endParaRPr>
          </a:p>
          <a:p>
            <a:pPr>
              <a:spcBef>
                <a:spcPct val="0"/>
              </a:spcBef>
            </a:pPr>
            <a:r>
              <a:rPr lang="en-GB">
                <a:solidFill>
                  <a:srgbClr val="000000"/>
                </a:solidFill>
              </a:rPr>
              <a:t>According to McKinsey (2009):</a:t>
            </a:r>
          </a:p>
          <a:p>
            <a:pPr marL="0" lvl="1">
              <a:spcBef>
                <a:spcPct val="0"/>
              </a:spcBef>
            </a:pPr>
            <a:r>
              <a:rPr lang="en-GB">
                <a:solidFill>
                  <a:srgbClr val="000000"/>
                </a:solidFill>
              </a:rPr>
              <a:t>*approx. 33% of total potential for reducing GHG emissions at a cost not exceeding €60 per tCO</a:t>
            </a:r>
            <a:r>
              <a:rPr lang="en-GB" baseline="-25000">
                <a:solidFill>
                  <a:srgbClr val="000000"/>
                </a:solidFill>
              </a:rPr>
              <a:t>2</a:t>
            </a:r>
            <a:r>
              <a:rPr lang="en-GB">
                <a:solidFill>
                  <a:srgbClr val="000000"/>
                </a:solidFill>
              </a:rPr>
              <a:t>e is related to land use (forestry and agriculture)</a:t>
            </a:r>
          </a:p>
          <a:p>
            <a:pPr marL="0" lvl="1">
              <a:spcBef>
                <a:spcPct val="0"/>
              </a:spcBef>
            </a:pPr>
            <a:r>
              <a:rPr lang="en-GB">
                <a:solidFill>
                  <a:srgbClr val="000000"/>
                </a:solidFill>
              </a:rPr>
              <a:t>*90% of the abatement opportunities associated with these sectors are located in developing countries</a:t>
            </a:r>
          </a:p>
          <a:p>
            <a:pPr marL="0" lvl="1">
              <a:spcBef>
                <a:spcPct val="0"/>
              </a:spcBef>
            </a:pPr>
            <a:r>
              <a:rPr lang="en-GB">
                <a:solidFill>
                  <a:srgbClr val="000000"/>
                </a:solidFill>
              </a:rPr>
              <a:t>*agriculture- and forestry-related measures generally have low capital intensity (i.e. do not require particularly high extra upfront investment), while also entailing low (sometimes negative) abatement costs</a:t>
            </a:r>
          </a:p>
        </p:txBody>
      </p:sp>
      <p:sp>
        <p:nvSpPr>
          <p:cNvPr id="471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D0FC44D-A469-604E-BA99-2E9109AEC920}" type="slidenum">
              <a:rPr lang="en-GB">
                <a:solidFill>
                  <a:srgbClr val="000000"/>
                </a:solidFill>
                <a:latin typeface="Arial" charset="0"/>
              </a:rPr>
              <a:pPr>
                <a:buSzPct val="100000"/>
              </a:pPr>
              <a:t>16</a:t>
            </a:fld>
            <a:endParaRPr lang="en-GB">
              <a:solidFill>
                <a:srgbClr val="000000"/>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noTextEdit="1"/>
          </p:cNvSpPr>
          <p:nvPr>
            <p:ph type="sldImg"/>
          </p:nvPr>
        </p:nvSpPr>
        <p:spPr>
          <a:ln/>
        </p:spPr>
      </p:sp>
      <p:sp>
        <p:nvSpPr>
          <p:cNvPr id="4915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FR"/>
          </a:p>
        </p:txBody>
      </p:sp>
      <p:sp>
        <p:nvSpPr>
          <p:cNvPr id="4915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A0A378E-A6E4-364E-99C1-58115A78E6C8}" type="slidenum">
              <a:rPr lang="en-GB">
                <a:solidFill>
                  <a:srgbClr val="000000"/>
                </a:solidFill>
                <a:latin typeface="Arial" charset="0"/>
              </a:rPr>
              <a:pPr>
                <a:buSzPct val="100000"/>
              </a:pPr>
              <a:t>17</a:t>
            </a:fld>
            <a:endParaRPr lang="en-GB">
              <a:solidFill>
                <a:srgbClr val="000000"/>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a:ln/>
        </p:spPr>
      </p:sp>
      <p:sp>
        <p:nvSpPr>
          <p:cNvPr id="512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1" indent="9525">
              <a:spcBef>
                <a:spcPct val="0"/>
              </a:spcBef>
            </a:pPr>
            <a:r>
              <a:rPr lang="en-GB">
                <a:solidFill>
                  <a:srgbClr val="000000"/>
                </a:solidFill>
              </a:rPr>
              <a:t>More sophisticated tools exist but they usually include CBA/CEA approaches.</a:t>
            </a:r>
          </a:p>
          <a:p>
            <a:pPr marL="0" lvl="1" indent="9525">
              <a:spcBef>
                <a:spcPct val="0"/>
              </a:spcBef>
            </a:pPr>
            <a:r>
              <a:rPr lang="en-GB">
                <a:solidFill>
                  <a:srgbClr val="000000"/>
                </a:solidFill>
              </a:rPr>
              <a:t>CBA/CEA both support the prioritisation and selection of measures that offer the best </a:t>
            </a:r>
            <a:r>
              <a:rPr lang="ja-JP" altLang="en-GB">
                <a:solidFill>
                  <a:srgbClr val="000000"/>
                </a:solidFill>
              </a:rPr>
              <a:t>‘</a:t>
            </a:r>
            <a:r>
              <a:rPr lang="en-GB" altLang="ja-JP" u="sng">
                <a:solidFill>
                  <a:srgbClr val="000000"/>
                </a:solidFill>
              </a:rPr>
              <a:t>value for money</a:t>
            </a:r>
            <a:r>
              <a:rPr lang="ja-JP" altLang="en-GB">
                <a:solidFill>
                  <a:srgbClr val="000000"/>
                </a:solidFill>
              </a:rPr>
              <a:t>’</a:t>
            </a:r>
            <a:r>
              <a:rPr lang="en-GB" altLang="ja-JP">
                <a:solidFill>
                  <a:srgbClr val="000000"/>
                </a:solidFill>
              </a:rPr>
              <a:t> – a key aspect in situations of budgetary constraints.</a:t>
            </a:r>
          </a:p>
          <a:p>
            <a:pPr marL="0" lvl="1" indent="9525">
              <a:spcBef>
                <a:spcPct val="0"/>
              </a:spcBef>
            </a:pPr>
            <a:r>
              <a:rPr lang="en-GB">
                <a:solidFill>
                  <a:srgbClr val="000000"/>
                </a:solidFill>
              </a:rPr>
              <a:t>CBA/CEA support the financial and economic assessment of adaptation options; other types of assessment (e.g. technical, social, environmental) may be required to fully inform decision makers.</a:t>
            </a:r>
          </a:p>
        </p:txBody>
      </p:sp>
      <p:sp>
        <p:nvSpPr>
          <p:cNvPr id="512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BC15BF55-1DAD-D24D-9BC9-C04D3FB9BAA7}" type="slidenum">
              <a:rPr lang="en-GB">
                <a:solidFill>
                  <a:srgbClr val="000000"/>
                </a:solidFill>
                <a:latin typeface="Arial" charset="0"/>
              </a:rPr>
              <a:pPr>
                <a:buSzPct val="100000"/>
              </a:pPr>
              <a:t>18</a:t>
            </a:fld>
            <a:endParaRPr lang="en-GB">
              <a:solidFill>
                <a:srgbClr val="000000"/>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ln/>
        </p:spPr>
      </p:sp>
      <p:sp>
        <p:nvSpPr>
          <p:cNvPr id="5325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FR"/>
          </a:p>
        </p:txBody>
      </p:sp>
      <p:sp>
        <p:nvSpPr>
          <p:cNvPr id="5325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410F1702-B73F-8D4C-9B7A-DA0FBB43EA85}" type="slidenum">
              <a:rPr lang="en-GB">
                <a:solidFill>
                  <a:srgbClr val="000000"/>
                </a:solidFill>
                <a:latin typeface="Arial" charset="0"/>
              </a:rPr>
              <a:pPr>
                <a:buSzPct val="100000"/>
              </a:pPr>
              <a:t>19</a:t>
            </a:fld>
            <a:endParaRPr lang="en-GB">
              <a:solidFill>
                <a:srgbClr val="000000"/>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TextEdit="1"/>
          </p:cNvSpPr>
          <p:nvPr>
            <p:ph type="sldImg"/>
          </p:nvPr>
        </p:nvSpPr>
        <p:spPr>
          <a:ln/>
        </p:spPr>
      </p:sp>
      <p:sp>
        <p:nvSpPr>
          <p:cNvPr id="18434"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a:ln/>
        </p:spPr>
      </p:sp>
      <p:sp>
        <p:nvSpPr>
          <p:cNvPr id="5529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FR"/>
          </a:p>
        </p:txBody>
      </p:sp>
      <p:sp>
        <p:nvSpPr>
          <p:cNvPr id="552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7805D8E2-E670-BA44-85F5-5EFE1AEACB9C}" type="slidenum">
              <a:rPr lang="en-GB">
                <a:solidFill>
                  <a:srgbClr val="000000"/>
                </a:solidFill>
                <a:latin typeface="Arial" charset="0"/>
              </a:rPr>
              <a:pPr>
                <a:buSzPct val="100000"/>
              </a:pPr>
              <a:t>20</a:t>
            </a:fld>
            <a:endParaRPr lang="en-GB">
              <a:solidFill>
                <a:srgbClr val="000000"/>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Espace réservé de l'image des diapositives 1"/>
          <p:cNvSpPr>
            <a:spLocks noGrp="1" noRot="1" noChangeAspect="1" noTextEdit="1"/>
          </p:cNvSpPr>
          <p:nvPr>
            <p:ph type="sldImg"/>
          </p:nvPr>
        </p:nvSpPr>
        <p:spPr>
          <a:ln/>
        </p:spPr>
      </p:sp>
      <p:sp>
        <p:nvSpPr>
          <p:cNvPr id="57346"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57347"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7C9EE1F-1A42-DF4B-AF71-BD84562189E5}" type="slidenum">
              <a:rPr lang="en-GB">
                <a:solidFill>
                  <a:srgbClr val="000000"/>
                </a:solidFill>
                <a:latin typeface="Arial" charset="0"/>
              </a:rPr>
              <a:pPr>
                <a:buSzPct val="100000"/>
              </a:pPr>
              <a:t>21</a:t>
            </a:fld>
            <a:endParaRPr lang="en-GB">
              <a:solidFill>
                <a:srgbClr val="000000"/>
              </a:solidFill>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Espace réservé de l'image des diapositives 1"/>
          <p:cNvSpPr>
            <a:spLocks noGrp="1" noRot="1" noChangeAspect="1" noTextEdit="1"/>
          </p:cNvSpPr>
          <p:nvPr>
            <p:ph type="sldImg"/>
          </p:nvPr>
        </p:nvSpPr>
        <p:spPr>
          <a:ln/>
        </p:spPr>
      </p:sp>
      <p:sp>
        <p:nvSpPr>
          <p:cNvPr id="59394"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59395"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7556956A-E529-1C47-8133-451D5C0290A4}" type="slidenum">
              <a:rPr lang="en-GB">
                <a:solidFill>
                  <a:srgbClr val="000000"/>
                </a:solidFill>
                <a:latin typeface="Arial" charset="0"/>
              </a:rPr>
              <a:pPr>
                <a:buSzPct val="100000"/>
              </a:pPr>
              <a:t>22</a:t>
            </a:fld>
            <a:endParaRPr lang="en-GB">
              <a:solidFill>
                <a:srgbClr val="000000"/>
              </a:solidFill>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TextEdit="1"/>
          </p:cNvSpPr>
          <p:nvPr>
            <p:ph type="sldImg"/>
          </p:nvPr>
        </p:nvSpPr>
        <p:spPr>
          <a:ln/>
        </p:spPr>
      </p:sp>
      <p:sp>
        <p:nvSpPr>
          <p:cNvPr id="63490"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Espace réservé de l'image des diapositives 1"/>
          <p:cNvSpPr>
            <a:spLocks noGrp="1" noRot="1" noChangeAspect="1" noTextEdit="1"/>
          </p:cNvSpPr>
          <p:nvPr>
            <p:ph type="sldImg"/>
          </p:nvPr>
        </p:nvSpPr>
        <p:spPr>
          <a:ln/>
        </p:spPr>
      </p:sp>
      <p:sp>
        <p:nvSpPr>
          <p:cNvPr id="66562"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66563"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E531FAA6-D6D3-BE45-A759-ACFC3AD9DD22}" type="slidenum">
              <a:rPr lang="en-GB">
                <a:solidFill>
                  <a:srgbClr val="000000"/>
                </a:solidFill>
                <a:latin typeface="Arial" charset="0"/>
              </a:rPr>
              <a:pPr>
                <a:buSzPct val="100000"/>
              </a:pPr>
              <a:t>27</a:t>
            </a:fld>
            <a:endParaRPr lang="en-GB">
              <a:solidFill>
                <a:srgbClr val="000000"/>
              </a:solidFill>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Espace réservé de l'image des diapositives 1"/>
          <p:cNvSpPr>
            <a:spLocks noGrp="1" noRot="1" noChangeAspect="1" noTextEdit="1"/>
          </p:cNvSpPr>
          <p:nvPr>
            <p:ph type="sldImg"/>
          </p:nvPr>
        </p:nvSpPr>
        <p:spPr>
          <a:ln/>
        </p:spPr>
      </p:sp>
      <p:sp>
        <p:nvSpPr>
          <p:cNvPr id="68610"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68611"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4D762E3A-A6E7-7B41-9B16-B0795D236A91}" type="slidenum">
              <a:rPr lang="en-GB">
                <a:solidFill>
                  <a:srgbClr val="000000"/>
                </a:solidFill>
                <a:latin typeface="Arial" charset="0"/>
              </a:rPr>
              <a:pPr>
                <a:buSzPct val="100000"/>
              </a:pPr>
              <a:t>28</a:t>
            </a:fld>
            <a:endParaRPr lang="en-GB">
              <a:solidFill>
                <a:srgbClr val="000000"/>
              </a:solidFill>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Espace réservé de l'image des diapositives 1"/>
          <p:cNvSpPr>
            <a:spLocks noGrp="1" noRot="1" noChangeAspect="1" noTextEdit="1"/>
          </p:cNvSpPr>
          <p:nvPr>
            <p:ph type="sldImg"/>
          </p:nvPr>
        </p:nvSpPr>
        <p:spPr>
          <a:ln/>
        </p:spPr>
      </p:sp>
      <p:sp>
        <p:nvSpPr>
          <p:cNvPr id="70658"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70659"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B5E6FD4-71D5-504E-B4B5-F76267C1B192}" type="slidenum">
              <a:rPr lang="en-GB">
                <a:solidFill>
                  <a:srgbClr val="000000"/>
                </a:solidFill>
                <a:latin typeface="Arial" charset="0"/>
              </a:rPr>
              <a:pPr>
                <a:buSzPct val="100000"/>
              </a:pPr>
              <a:t>29</a:t>
            </a:fld>
            <a:endParaRPr lang="en-GB">
              <a:solidFill>
                <a:srgbClr val="000000"/>
              </a:solidFill>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Espace réservé de l'image des diapositives 1"/>
          <p:cNvSpPr>
            <a:spLocks noGrp="1" noRot="1" noChangeAspect="1" noTextEdit="1"/>
          </p:cNvSpPr>
          <p:nvPr>
            <p:ph type="sldImg"/>
          </p:nvPr>
        </p:nvSpPr>
        <p:spPr>
          <a:ln/>
        </p:spPr>
      </p:sp>
      <p:sp>
        <p:nvSpPr>
          <p:cNvPr id="72706"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72707"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B7DFF5D-F372-0E4C-8D34-00897E3E4B48}" type="slidenum">
              <a:rPr lang="en-GB">
                <a:solidFill>
                  <a:srgbClr val="000000"/>
                </a:solidFill>
                <a:latin typeface="Arial" charset="0"/>
              </a:rPr>
              <a:pPr>
                <a:buSzPct val="100000"/>
              </a:pPr>
              <a:t>30</a:t>
            </a:fld>
            <a:endParaRPr lang="en-GB">
              <a:solidFill>
                <a:srgbClr val="000000"/>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fr-FR"/>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E37650B9-8D18-E64A-9BC0-406BFC51360A}" type="slidenum">
              <a:rPr lang="en-GB">
                <a:solidFill>
                  <a:srgbClr val="000000"/>
                </a:solidFill>
                <a:latin typeface="Arial" charset="0"/>
              </a:rPr>
              <a:pPr>
                <a:buSzPct val="100000"/>
              </a:pPr>
              <a:t>3</a:t>
            </a:fld>
            <a:endParaRPr lang="en-GB">
              <a:solidFill>
                <a:srgbClr val="000000"/>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Espace réservé de l'image des diapositives 1"/>
          <p:cNvSpPr>
            <a:spLocks noGrp="1" noRot="1" noChangeAspect="1" noTextEdit="1"/>
          </p:cNvSpPr>
          <p:nvPr>
            <p:ph type="sldImg"/>
          </p:nvPr>
        </p:nvSpPr>
        <p:spPr>
          <a:ln/>
        </p:spPr>
      </p:sp>
      <p:sp>
        <p:nvSpPr>
          <p:cNvPr id="22530"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22531"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554647CE-4DAA-C14F-82A9-B41F28BA91CA}" type="slidenum">
              <a:rPr lang="en-GB">
                <a:solidFill>
                  <a:srgbClr val="000000"/>
                </a:solidFill>
                <a:latin typeface="Arial" charset="0"/>
              </a:rPr>
              <a:pPr>
                <a:buSzPct val="100000"/>
              </a:pPr>
              <a:t>4</a:t>
            </a:fld>
            <a:endParaRPr lang="en-GB">
              <a:solidFill>
                <a:srgbClr val="000000"/>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Espace réservé de l'image des diapositives 1"/>
          <p:cNvSpPr>
            <a:spLocks noGrp="1" noRot="1" noChangeAspect="1" noTextEdit="1"/>
          </p:cNvSpPr>
          <p:nvPr>
            <p:ph type="sldImg"/>
          </p:nvPr>
        </p:nvSpPr>
        <p:spPr>
          <a:ln/>
        </p:spPr>
      </p:sp>
      <p:sp>
        <p:nvSpPr>
          <p:cNvPr id="24578"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24579"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0E710019-DB0A-734F-A5C3-B2AA70915040}" type="slidenum">
              <a:rPr lang="en-GB">
                <a:solidFill>
                  <a:srgbClr val="000000"/>
                </a:solidFill>
                <a:latin typeface="Arial" charset="0"/>
              </a:rPr>
              <a:pPr>
                <a:buSzPct val="100000"/>
              </a:pPr>
              <a:t>5</a:t>
            </a:fld>
            <a:endParaRPr lang="en-GB">
              <a:solidFill>
                <a:srgbClr val="000000"/>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Espace réservé de l'image des diapositives 1"/>
          <p:cNvSpPr>
            <a:spLocks noGrp="1" noRot="1" noChangeAspect="1" noTextEdit="1"/>
          </p:cNvSpPr>
          <p:nvPr>
            <p:ph type="sldImg"/>
          </p:nvPr>
        </p:nvSpPr>
        <p:spPr>
          <a:ln/>
        </p:spPr>
      </p:sp>
      <p:sp>
        <p:nvSpPr>
          <p:cNvPr id="26626"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fr-BE"/>
          </a:p>
        </p:txBody>
      </p:sp>
      <p:sp>
        <p:nvSpPr>
          <p:cNvPr id="26627"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954656E5-2015-3A45-AF5E-117DD612A9B8}" type="slidenum">
              <a:rPr lang="en-GB">
                <a:solidFill>
                  <a:srgbClr val="000000"/>
                </a:solidFill>
                <a:latin typeface="Arial" charset="0"/>
              </a:rPr>
              <a:pPr>
                <a:buSzPct val="100000"/>
              </a:pPr>
              <a:t>6</a:t>
            </a:fld>
            <a:endParaRPr lang="en-GB">
              <a:solidFill>
                <a:srgbClr val="000000"/>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a:ln/>
        </p:spPr>
      </p:sp>
      <p:sp>
        <p:nvSpPr>
          <p:cNvPr id="286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solidFill>
                  <a:srgbClr val="000000"/>
                </a:solidFill>
              </a:rPr>
              <a:t>The economic value of some environmental services can be relatively easy to calculate using classical economy models, e.g. the market value of timber, fiber, fish catches. Economic valuation of other services is more difficult to calculate and use is made of environmental economy models, e.g. to calculate the economic value of wetlands for water purification, or mangroves for coastal protection. Ecosystem services such as spiritual/religious and aesthetic are more difficult to capture through economic valuation models.</a:t>
            </a:r>
          </a:p>
        </p:txBody>
      </p:sp>
      <p:sp>
        <p:nvSpPr>
          <p:cNvPr id="286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7A372C2E-F3DA-AC42-9B34-7FCD3D79E976}" type="slidenum">
              <a:rPr lang="en-GB">
                <a:solidFill>
                  <a:srgbClr val="000000"/>
                </a:solidFill>
                <a:latin typeface="Arial" charset="0"/>
              </a:rPr>
              <a:pPr>
                <a:buSzPct val="100000"/>
              </a:pPr>
              <a:t>7</a:t>
            </a:fld>
            <a:endParaRPr lang="en-GB">
              <a:solidFill>
                <a:srgbClr val="000000"/>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a:ln/>
        </p:spPr>
      </p:sp>
      <p:sp>
        <p:nvSpPr>
          <p:cNvPr id="307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0750">
              <a:lnSpc>
                <a:spcPct val="80000"/>
              </a:lnSpc>
              <a:spcBef>
                <a:spcPct val="0"/>
              </a:spcBef>
            </a:pPr>
            <a:r>
              <a:rPr lang="en-GB" sz="800">
                <a:solidFill>
                  <a:srgbClr val="000000"/>
                </a:solidFill>
              </a:rPr>
              <a:t>Niang-Diop &amp; Bosch (2004): costing requires identification, quantification then valuation.</a:t>
            </a:r>
          </a:p>
          <a:p>
            <a:pPr defTabSz="920750">
              <a:lnSpc>
                <a:spcPct val="80000"/>
              </a:lnSpc>
              <a:spcBef>
                <a:spcPct val="0"/>
              </a:spcBef>
            </a:pPr>
            <a:endParaRPr lang="en-GB" sz="800">
              <a:solidFill>
                <a:srgbClr val="000000"/>
              </a:solidFill>
            </a:endParaRPr>
          </a:p>
          <a:p>
            <a:pPr defTabSz="920750">
              <a:lnSpc>
                <a:spcPct val="80000"/>
              </a:lnSpc>
              <a:spcBef>
                <a:spcPct val="0"/>
              </a:spcBef>
            </a:pPr>
            <a:r>
              <a:rPr lang="en-GB" sz="800">
                <a:solidFill>
                  <a:srgbClr val="000000"/>
                </a:solidFill>
              </a:rPr>
              <a:t>The </a:t>
            </a:r>
            <a:r>
              <a:rPr lang="en-GB" sz="800" u="sng">
                <a:solidFill>
                  <a:srgbClr val="000000"/>
                </a:solidFill>
              </a:rPr>
              <a:t>costs</a:t>
            </a:r>
            <a:r>
              <a:rPr lang="en-GB" sz="800">
                <a:solidFill>
                  <a:srgbClr val="000000"/>
                </a:solidFill>
              </a:rPr>
              <a:t> potentially associated with climate mitigation include:</a:t>
            </a:r>
          </a:p>
          <a:p>
            <a:pPr defTabSz="920750">
              <a:lnSpc>
                <a:spcPct val="80000"/>
              </a:lnSpc>
              <a:spcBef>
                <a:spcPts val="300"/>
              </a:spcBef>
            </a:pPr>
            <a:r>
              <a:rPr lang="en-GB" sz="800">
                <a:solidFill>
                  <a:srgbClr val="000000"/>
                </a:solidFill>
              </a:rPr>
              <a:t>* investment in new technologies and infrastructure, possibly more expensive than other, more emission-intensive available options;</a:t>
            </a:r>
          </a:p>
          <a:p>
            <a:pPr defTabSz="920750">
              <a:lnSpc>
                <a:spcPct val="80000"/>
              </a:lnSpc>
              <a:spcBef>
                <a:spcPts val="300"/>
              </a:spcBef>
            </a:pPr>
            <a:r>
              <a:rPr lang="en-GB" sz="800">
                <a:solidFill>
                  <a:srgbClr val="000000"/>
                </a:solidFill>
              </a:rPr>
              <a:t>* in some cases, increased operation &amp; maintenance costs associated with new technologies/infrastructure (however, the opposite may be true);</a:t>
            </a:r>
          </a:p>
          <a:p>
            <a:pPr defTabSz="920750">
              <a:lnSpc>
                <a:spcPct val="80000"/>
              </a:lnSpc>
              <a:spcBef>
                <a:spcPts val="300"/>
              </a:spcBef>
            </a:pPr>
            <a:r>
              <a:rPr lang="en-GB" sz="800">
                <a:solidFill>
                  <a:srgbClr val="000000"/>
                </a:solidFill>
              </a:rPr>
              <a:t>* reduced economic growth opportunities, and the foregone benefits and jobs of development options abandoned or downscaled for the purpose of reducing emissions.</a:t>
            </a:r>
          </a:p>
          <a:p>
            <a:pPr defTabSz="920750">
              <a:lnSpc>
                <a:spcPct val="80000"/>
              </a:lnSpc>
              <a:spcBef>
                <a:spcPct val="0"/>
              </a:spcBef>
            </a:pPr>
            <a:endParaRPr lang="en-GB" sz="800">
              <a:solidFill>
                <a:srgbClr val="000000"/>
              </a:solidFill>
            </a:endParaRPr>
          </a:p>
          <a:p>
            <a:pPr defTabSz="920750">
              <a:lnSpc>
                <a:spcPct val="80000"/>
              </a:lnSpc>
              <a:spcBef>
                <a:spcPct val="0"/>
              </a:spcBef>
            </a:pPr>
            <a:r>
              <a:rPr lang="en-GB" sz="800">
                <a:solidFill>
                  <a:srgbClr val="000000"/>
                </a:solidFill>
              </a:rPr>
              <a:t>On the other hand, the following </a:t>
            </a:r>
            <a:r>
              <a:rPr lang="en-GB" sz="800" u="sng">
                <a:solidFill>
                  <a:srgbClr val="000000"/>
                </a:solidFill>
              </a:rPr>
              <a:t>benefits</a:t>
            </a:r>
            <a:r>
              <a:rPr lang="en-GB" sz="800">
                <a:solidFill>
                  <a:srgbClr val="000000"/>
                </a:solidFill>
              </a:rPr>
              <a:t> may arise from the adoption of mitigation measures:</a:t>
            </a:r>
          </a:p>
          <a:p>
            <a:pPr defTabSz="920750">
              <a:lnSpc>
                <a:spcPct val="80000"/>
              </a:lnSpc>
              <a:spcBef>
                <a:spcPts val="300"/>
              </a:spcBef>
            </a:pPr>
            <a:r>
              <a:rPr lang="en-GB" sz="800">
                <a:solidFill>
                  <a:srgbClr val="000000"/>
                </a:solidFill>
              </a:rPr>
              <a:t>* cost savings (e.g. from energy efficiency);</a:t>
            </a:r>
          </a:p>
          <a:p>
            <a:pPr defTabSz="920750">
              <a:lnSpc>
                <a:spcPct val="80000"/>
              </a:lnSpc>
              <a:spcBef>
                <a:spcPts val="300"/>
              </a:spcBef>
            </a:pPr>
            <a:r>
              <a:rPr lang="en-GB" sz="800">
                <a:solidFill>
                  <a:srgbClr val="000000"/>
                </a:solidFill>
              </a:rPr>
              <a:t>* positive environmental outcomes (where mitigation options are also </a:t>
            </a:r>
            <a:r>
              <a:rPr lang="ja-JP" altLang="en-GB" sz="800">
                <a:solidFill>
                  <a:srgbClr val="000000"/>
                </a:solidFill>
              </a:rPr>
              <a:t>‘</a:t>
            </a:r>
            <a:r>
              <a:rPr lang="en-GB" altLang="ja-JP" sz="800">
                <a:solidFill>
                  <a:srgbClr val="000000"/>
                </a:solidFill>
              </a:rPr>
              <a:t>greener</a:t>
            </a:r>
            <a:r>
              <a:rPr lang="ja-JP" altLang="en-GB" sz="800">
                <a:solidFill>
                  <a:srgbClr val="000000"/>
                </a:solidFill>
              </a:rPr>
              <a:t>’</a:t>
            </a:r>
            <a:r>
              <a:rPr lang="en-GB" altLang="ja-JP" sz="800">
                <a:solidFill>
                  <a:srgbClr val="000000"/>
                </a:solidFill>
              </a:rPr>
              <a:t> than alternatives) and associated health outcomes;</a:t>
            </a:r>
          </a:p>
          <a:p>
            <a:pPr defTabSz="920750">
              <a:lnSpc>
                <a:spcPct val="80000"/>
              </a:lnSpc>
              <a:spcBef>
                <a:spcPts val="300"/>
              </a:spcBef>
            </a:pPr>
            <a:r>
              <a:rPr lang="en-GB" sz="800">
                <a:solidFill>
                  <a:srgbClr val="000000"/>
                </a:solidFill>
              </a:rPr>
              <a:t>* reduced dependence on imported fuels/energy;</a:t>
            </a:r>
          </a:p>
          <a:p>
            <a:pPr defTabSz="920750">
              <a:lnSpc>
                <a:spcPct val="80000"/>
              </a:lnSpc>
              <a:spcBef>
                <a:spcPts val="300"/>
              </a:spcBef>
            </a:pPr>
            <a:r>
              <a:rPr lang="en-GB" sz="800">
                <a:solidFill>
                  <a:srgbClr val="000000"/>
                </a:solidFill>
              </a:rPr>
              <a:t>* earlier adoption of the technologies of the future (=&gt; competitive advantage and higher growth and employment in the medium- to long-term);</a:t>
            </a:r>
          </a:p>
          <a:p>
            <a:pPr defTabSz="920750">
              <a:lnSpc>
                <a:spcPct val="80000"/>
              </a:lnSpc>
              <a:spcBef>
                <a:spcPts val="300"/>
              </a:spcBef>
              <a:buFontTx/>
              <a:buChar char="•"/>
            </a:pPr>
            <a:r>
              <a:rPr lang="en-GB" sz="800">
                <a:solidFill>
                  <a:srgbClr val="000000"/>
                </a:solidFill>
              </a:rPr>
              <a:t>access to additional financial resources (carbon finance).</a:t>
            </a:r>
          </a:p>
          <a:p>
            <a:pPr defTabSz="920750">
              <a:lnSpc>
                <a:spcPct val="80000"/>
              </a:lnSpc>
              <a:spcBef>
                <a:spcPts val="300"/>
              </a:spcBef>
            </a:pPr>
            <a:endParaRPr lang="en-GB" sz="800">
              <a:solidFill>
                <a:srgbClr val="000000"/>
              </a:solidFill>
            </a:endParaRPr>
          </a:p>
          <a:p>
            <a:pPr defTabSz="920750">
              <a:lnSpc>
                <a:spcPct val="80000"/>
              </a:lnSpc>
              <a:spcBef>
                <a:spcPts val="300"/>
              </a:spcBef>
            </a:pPr>
            <a:r>
              <a:rPr lang="en-GB" sz="800">
                <a:solidFill>
                  <a:srgbClr val="000000"/>
                </a:solidFill>
              </a:rPr>
              <a:t>When costing environmental measures, CBA can act as a double-edged knife. For it to be effective it must internalise external costs which are often not monetised (e.g. effects on health, value of scenic beauty, potential value of genetic resources, cultural values, etc.)….often in light of complexities involved, these externalities are ignored, and thus results of CBAs are not realistic and result in an appreciation in detriment of the environment. Finding expertise in such assessments is also a big challenge.</a:t>
            </a:r>
          </a:p>
          <a:p>
            <a:pPr defTabSz="920750">
              <a:lnSpc>
                <a:spcPct val="80000"/>
              </a:lnSpc>
            </a:pPr>
            <a:r>
              <a:rPr lang="en-GB" sz="900">
                <a:solidFill>
                  <a:srgbClr val="000000"/>
                </a:solidFill>
              </a:rPr>
              <a:t>For example, the question </a:t>
            </a:r>
            <a:r>
              <a:rPr lang="ja-JP" altLang="en-GB" sz="900">
                <a:solidFill>
                  <a:srgbClr val="000000"/>
                </a:solidFill>
              </a:rPr>
              <a:t>‘</a:t>
            </a:r>
            <a:r>
              <a:rPr lang="en-GB" altLang="ja-JP" sz="900">
                <a:solidFill>
                  <a:srgbClr val="000000"/>
                </a:solidFill>
              </a:rPr>
              <a:t>how much are you willing to pay so your sources of water remains clean?</a:t>
            </a:r>
            <a:r>
              <a:rPr lang="ja-JP" altLang="en-GB" sz="900">
                <a:solidFill>
                  <a:srgbClr val="000000"/>
                </a:solidFill>
              </a:rPr>
              <a:t>’</a:t>
            </a:r>
            <a:r>
              <a:rPr lang="en-GB" altLang="ja-JP" sz="900">
                <a:solidFill>
                  <a:srgbClr val="000000"/>
                </a:solidFill>
              </a:rPr>
              <a:t> Is based on an underlying assumption that the user does not have the right to clean water, whilst the polluter has a right to pollute. </a:t>
            </a:r>
          </a:p>
          <a:p>
            <a:pPr defTabSz="920750">
              <a:lnSpc>
                <a:spcPct val="80000"/>
              </a:lnSpc>
            </a:pPr>
            <a:r>
              <a:rPr lang="en-GB" sz="900">
                <a:solidFill>
                  <a:srgbClr val="000000"/>
                </a:solidFill>
              </a:rPr>
              <a:t>Even reversing the question (e.g. </a:t>
            </a:r>
            <a:r>
              <a:rPr lang="ja-JP" altLang="en-GB" sz="900">
                <a:solidFill>
                  <a:srgbClr val="000000"/>
                </a:solidFill>
              </a:rPr>
              <a:t>‘</a:t>
            </a:r>
            <a:r>
              <a:rPr lang="en-GB" altLang="ja-JP" sz="900">
                <a:solidFill>
                  <a:srgbClr val="000000"/>
                </a:solidFill>
              </a:rPr>
              <a:t>how much are you willing to receive in compensation if the water becomes polluted?</a:t>
            </a:r>
            <a:r>
              <a:rPr lang="ja-JP" altLang="en-GB" sz="900">
                <a:solidFill>
                  <a:srgbClr val="000000"/>
                </a:solidFill>
              </a:rPr>
              <a:t>’</a:t>
            </a:r>
            <a:r>
              <a:rPr lang="en-GB" altLang="ja-JP" sz="900">
                <a:solidFill>
                  <a:srgbClr val="000000"/>
                </a:solidFill>
              </a:rPr>
              <a:t>) does not solve the dilemma, as it still neglects the right to a clean environment. Under conditions of extreme poverty, people may be willing to give up clean water in exchange for basic subsistence.</a:t>
            </a:r>
          </a:p>
          <a:p>
            <a:pPr defTabSz="920750">
              <a:lnSpc>
                <a:spcPct val="80000"/>
              </a:lnSpc>
            </a:pPr>
            <a:r>
              <a:rPr lang="en-GB" sz="900">
                <a:solidFill>
                  <a:srgbClr val="000000"/>
                </a:solidFill>
              </a:rPr>
              <a:t>It also becomes more complicated when attempting to cost potential value, e.g. value of genetic resource pool for potential future production of medicines…</a:t>
            </a:r>
          </a:p>
          <a:p>
            <a:pPr defTabSz="920750">
              <a:lnSpc>
                <a:spcPct val="80000"/>
              </a:lnSpc>
            </a:pPr>
            <a:r>
              <a:rPr lang="en-GB" sz="900">
                <a:solidFill>
                  <a:srgbClr val="000000"/>
                </a:solidFill>
              </a:rPr>
              <a:t>Large expertise in environmental economics is difficult to come across.</a:t>
            </a:r>
          </a:p>
          <a:p>
            <a:pPr defTabSz="920750">
              <a:lnSpc>
                <a:spcPct val="80000"/>
              </a:lnSpc>
              <a:spcBef>
                <a:spcPts val="300"/>
              </a:spcBef>
            </a:pPr>
            <a:endParaRPr lang="en-GB" sz="900">
              <a:solidFill>
                <a:srgbClr val="000000"/>
              </a:solidFill>
            </a:endParaRPr>
          </a:p>
        </p:txBody>
      </p:sp>
      <p:sp>
        <p:nvSpPr>
          <p:cNvPr id="307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DFA93727-83CF-DF44-A4F2-FC1251074417}" type="slidenum">
              <a:rPr lang="en-GB">
                <a:solidFill>
                  <a:srgbClr val="000000"/>
                </a:solidFill>
                <a:latin typeface="Arial" charset="0"/>
              </a:rPr>
              <a:pPr>
                <a:buSzPct val="100000"/>
              </a:pPr>
              <a:t>8</a:t>
            </a:fld>
            <a:endParaRPr lang="en-GB">
              <a:solidFill>
                <a:srgbClr val="000000"/>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C019245-8BE7-274A-A0D3-720DF9FDD549}" type="slidenum">
              <a:rPr lang="en-GB">
                <a:solidFill>
                  <a:srgbClr val="000000"/>
                </a:solidFill>
                <a:latin typeface="Arial" charset="0"/>
              </a:rPr>
              <a:pPr>
                <a:buSzPct val="100000"/>
              </a:pPr>
              <a:t>9</a:t>
            </a:fld>
            <a:endParaRPr lang="en-GB">
              <a:solidFill>
                <a:srgbClr val="000000"/>
              </a:solidFill>
              <a:latin typeface="Arial" charset="0"/>
            </a:endParaRP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b="1">
                <a:solidFill>
                  <a:srgbClr val="000000"/>
                </a:solidFill>
              </a:rPr>
              <a:t>From MA State and Trends Box 5.2.</a:t>
            </a:r>
            <a:r>
              <a:rPr lang="en-GB">
                <a:solidFill>
                  <a:srgbClr val="000000"/>
                </a:solidFill>
              </a:rPr>
              <a:t>  Data from the study by Sathirathai, S. and E. Barbier 2001. Valuing mangrove conservation in Southern Thailand. Contemporary Economic Policy 19 (2): 109-122.</a:t>
            </a:r>
          </a:p>
          <a:p>
            <a:endParaRPr lang="en-GB">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pPr>
              <a:defRPr/>
            </a:pPr>
            <a:fld id="{810BC6FA-8BCF-FE43-AB47-76222D74C5EF}" type="slidenum">
              <a:rPr lang="en-GB"/>
              <a:pPr>
                <a:defRPr/>
              </a:pPr>
              <a:t>‹#›</a:t>
            </a:fld>
            <a:endParaRPr lang="en-GB"/>
          </a:p>
        </p:txBody>
      </p:sp>
    </p:spTree>
    <p:extLst>
      <p:ext uri="{BB962C8B-B14F-4D97-AF65-F5344CB8AC3E}">
        <p14:creationId xmlns:p14="http://schemas.microsoft.com/office/powerpoint/2010/main" val="3152153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8142CE3-5E13-F44C-BF95-425B096C6941}" type="slidenum">
              <a:rPr lang="en-GB"/>
              <a:pPr>
                <a:defRPr/>
              </a:pPr>
              <a:t>‹#›</a:t>
            </a:fld>
            <a:endParaRPr lang="en-GB"/>
          </a:p>
        </p:txBody>
      </p:sp>
    </p:spTree>
    <p:extLst>
      <p:ext uri="{BB962C8B-B14F-4D97-AF65-F5344CB8AC3E}">
        <p14:creationId xmlns:p14="http://schemas.microsoft.com/office/powerpoint/2010/main" val="1318807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467A87A-43C3-DA46-9789-C7F91B2AA120}" type="slidenum">
              <a:rPr lang="en-GB"/>
              <a:pPr>
                <a:defRPr/>
              </a:pPr>
              <a:t>‹#›</a:t>
            </a:fld>
            <a:endParaRPr lang="en-GB"/>
          </a:p>
        </p:txBody>
      </p:sp>
    </p:spTree>
    <p:extLst>
      <p:ext uri="{BB962C8B-B14F-4D97-AF65-F5344CB8AC3E}">
        <p14:creationId xmlns:p14="http://schemas.microsoft.com/office/powerpoint/2010/main" val="2624448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87429A0-06B4-ED46-BD42-EC8DCCE88BFC}" type="slidenum">
              <a:rPr lang="en-GB"/>
              <a:pPr>
                <a:defRPr/>
              </a:pPr>
              <a:t>‹#›</a:t>
            </a:fld>
            <a:endParaRPr lang="en-GB"/>
          </a:p>
        </p:txBody>
      </p:sp>
    </p:spTree>
    <p:extLst>
      <p:ext uri="{BB962C8B-B14F-4D97-AF65-F5344CB8AC3E}">
        <p14:creationId xmlns:p14="http://schemas.microsoft.com/office/powerpoint/2010/main" val="1310489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8B2E830-0B91-584B-AEA9-8D3C121852DA}" type="slidenum">
              <a:rPr lang="en-GB"/>
              <a:pPr>
                <a:defRPr/>
              </a:pPr>
              <a:t>‹#›</a:t>
            </a:fld>
            <a:endParaRPr lang="en-GB"/>
          </a:p>
        </p:txBody>
      </p:sp>
    </p:spTree>
    <p:extLst>
      <p:ext uri="{BB962C8B-B14F-4D97-AF65-F5344CB8AC3E}">
        <p14:creationId xmlns:p14="http://schemas.microsoft.com/office/powerpoint/2010/main" val="1818106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74094C9-9F9E-7D41-ABF4-0CE2836F54CF}" type="slidenum">
              <a:rPr lang="en-GB"/>
              <a:pPr>
                <a:defRPr/>
              </a:pPr>
              <a:t>‹#›</a:t>
            </a:fld>
            <a:endParaRPr lang="en-GB"/>
          </a:p>
        </p:txBody>
      </p:sp>
    </p:spTree>
    <p:extLst>
      <p:ext uri="{BB962C8B-B14F-4D97-AF65-F5344CB8AC3E}">
        <p14:creationId xmlns:p14="http://schemas.microsoft.com/office/powerpoint/2010/main" val="1098505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C279A74-1803-A74E-8613-B5CB13C75D40}" type="slidenum">
              <a:rPr lang="en-GB"/>
              <a:pPr>
                <a:defRPr/>
              </a:pPr>
              <a:t>‹#›</a:t>
            </a:fld>
            <a:endParaRPr lang="en-GB"/>
          </a:p>
        </p:txBody>
      </p:sp>
    </p:spTree>
    <p:extLst>
      <p:ext uri="{BB962C8B-B14F-4D97-AF65-F5344CB8AC3E}">
        <p14:creationId xmlns:p14="http://schemas.microsoft.com/office/powerpoint/2010/main" val="4072704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2E2EEA52-633A-A94F-A8A6-398C9F9D9113}" type="slidenum">
              <a:rPr lang="en-GB"/>
              <a:pPr>
                <a:defRPr/>
              </a:pPr>
              <a:t>‹#›</a:t>
            </a:fld>
            <a:endParaRPr lang="en-GB"/>
          </a:p>
        </p:txBody>
      </p:sp>
    </p:spTree>
    <p:extLst>
      <p:ext uri="{BB962C8B-B14F-4D97-AF65-F5344CB8AC3E}">
        <p14:creationId xmlns:p14="http://schemas.microsoft.com/office/powerpoint/2010/main" val="2965198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98A372F2-15AC-5E4C-83E1-2EBD85469C05}" type="slidenum">
              <a:rPr lang="en-GB"/>
              <a:pPr>
                <a:defRPr/>
              </a:pPr>
              <a:t>‹#›</a:t>
            </a:fld>
            <a:endParaRPr lang="en-GB"/>
          </a:p>
        </p:txBody>
      </p:sp>
    </p:spTree>
    <p:extLst>
      <p:ext uri="{BB962C8B-B14F-4D97-AF65-F5344CB8AC3E}">
        <p14:creationId xmlns:p14="http://schemas.microsoft.com/office/powerpoint/2010/main" val="10164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99BF965-AEDE-D64F-BE9A-C3A83EA6A15C}" type="slidenum">
              <a:rPr lang="en-GB"/>
              <a:pPr>
                <a:defRPr/>
              </a:pPr>
              <a:t>‹#›</a:t>
            </a:fld>
            <a:endParaRPr lang="en-GB"/>
          </a:p>
        </p:txBody>
      </p:sp>
    </p:spTree>
    <p:extLst>
      <p:ext uri="{BB962C8B-B14F-4D97-AF65-F5344CB8AC3E}">
        <p14:creationId xmlns:p14="http://schemas.microsoft.com/office/powerpoint/2010/main" val="3459456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BE"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321FB33-0D55-CA4C-99A5-F4BA8A0C4A00}" type="slidenum">
              <a:rPr lang="en-GB"/>
              <a:pPr>
                <a:defRPr/>
              </a:pPr>
              <a:t>‹#›</a:t>
            </a:fld>
            <a:endParaRPr lang="en-GB"/>
          </a:p>
        </p:txBody>
      </p:sp>
    </p:spTree>
    <p:extLst>
      <p:ext uri="{BB962C8B-B14F-4D97-AF65-F5344CB8AC3E}">
        <p14:creationId xmlns:p14="http://schemas.microsoft.com/office/powerpoint/2010/main" val="275049108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mn-ea"/>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mn-ea"/>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6C8C5B25-91A7-0541-BBB8-2A6FBDEE696E}"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99"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xStyles>
    <p:titleStyle>
      <a:lvl1pPr marL="358775" indent="-358775" algn="l" rtl="0" eaLnBrk="0" fontAlgn="base" hangingPunct="0">
        <a:spcBef>
          <a:spcPct val="0"/>
        </a:spcBef>
        <a:spcAft>
          <a:spcPct val="0"/>
        </a:spcAft>
        <a:defRPr sz="3000" b="1">
          <a:solidFill>
            <a:srgbClr val="0F5494"/>
          </a:solidFill>
          <a:latin typeface="+mj-lt"/>
          <a:ea typeface="ＭＳ Ｐゴシック" charset="0"/>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ＭＳ Ｐゴシック" charset="0"/>
        </a:defRPr>
      </a:lvl2pPr>
      <a:lvl3pPr marL="1143000" indent="-228600" algn="l" rtl="0" eaLnBrk="0" fontAlgn="base" hangingPunct="0">
        <a:spcBef>
          <a:spcPct val="20000"/>
        </a:spcBef>
        <a:spcAft>
          <a:spcPct val="0"/>
        </a:spcAft>
        <a:defRPr sz="1400">
          <a:solidFill>
            <a:srgbClr val="0F5494"/>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oleObject1.bin"/><Relationship Id="rId5" Type="http://schemas.openxmlformats.org/officeDocument/2006/relationships/image" Target="../media/image9.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9.xml.rels><?xml version="1.0" encoding="UTF-8" standalone="yes"?>
<Relationships xmlns="http://schemas.openxmlformats.org/package/2006/relationships"><Relationship Id="rId3" Type="http://schemas.openxmlformats.org/officeDocument/2006/relationships/hyperlink" Target="http://www.mckinsey.com/clientservice/Social_Sector/our_practices/Economic_Development/Knowledge_Highlights/Economics_of_climate_adaptation.aspx" TargetMode="External"/><Relationship Id="rId4" Type="http://schemas.openxmlformats.org/officeDocument/2006/relationships/hyperlink" Target="http://climatechange.worldbank.org/content/economics-adaptation-climate-change-study-homepage" TargetMode="External"/><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3" Type="http://schemas.openxmlformats.org/officeDocument/2006/relationships/hyperlink" Target="http://www.mckinsey.com/globalGHGcostcurve" TargetMode="External"/><Relationship Id="rId4" Type="http://schemas.openxmlformats.org/officeDocument/2006/relationships/hyperlink" Target="http://www.unmillenniumproject.org/" TargetMode="External"/><Relationship Id="rId5" Type="http://schemas.openxmlformats.org/officeDocument/2006/relationships/hyperlink" Target="http://pdf.usaid.gov/pdf_docs/PNADJ990.pdf" TargetMode="External"/><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5" Type="http://schemas.openxmlformats.org/officeDocument/2006/relationships/image" Target="../media/image8.jpeg"/><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re 1"/>
          <p:cNvSpPr>
            <a:spLocks noGrp="1"/>
          </p:cNvSpPr>
          <p:nvPr>
            <p:ph type="ctrTitle"/>
          </p:nvPr>
        </p:nvSpPr>
        <p:spPr>
          <a:xfrm>
            <a:off x="611188" y="2565400"/>
            <a:ext cx="8424862" cy="790575"/>
          </a:xfrm>
        </p:spPr>
        <p:txBody>
          <a:bodyPr/>
          <a:lstStyle/>
          <a:p>
            <a:pPr marL="0" indent="3175"/>
            <a:r>
              <a:rPr lang="en-GB" sz="3200">
                <a:latin typeface="Arial Black" charset="0"/>
              </a:rPr>
              <a:t>Módulo 6</a:t>
            </a:r>
            <a:br>
              <a:rPr lang="en-GB" sz="3200">
                <a:latin typeface="Arial Black" charset="0"/>
              </a:rPr>
            </a:br>
            <a:r>
              <a:rPr lang="en-GB" sz="3200">
                <a:latin typeface="Arial Black" charset="0"/>
              </a:rPr>
              <a:t>Estimación de gastos, evaluación y selección de opciones y medidas</a:t>
            </a:r>
          </a:p>
        </p:txBody>
      </p:sp>
      <p:sp>
        <p:nvSpPr>
          <p:cNvPr id="15362" name="Sous-titre 2"/>
          <p:cNvSpPr>
            <a:spLocks noGrp="1"/>
          </p:cNvSpPr>
          <p:nvPr>
            <p:ph type="subTitle" idx="1"/>
          </p:nvPr>
        </p:nvSpPr>
        <p:spPr>
          <a:xfrm>
            <a:off x="611188" y="4724400"/>
            <a:ext cx="8532812" cy="1728788"/>
          </a:xfrm>
        </p:spPr>
        <p:txBody>
          <a:bodyPr/>
          <a:lstStyle/>
          <a:p>
            <a:pPr>
              <a:buClrTx/>
            </a:pPr>
            <a:r>
              <a:rPr lang="en-GB" sz="2500">
                <a:solidFill>
                  <a:srgbClr val="FFFFFF"/>
                </a:solidFill>
                <a:latin typeface="Verdana" charset="0"/>
              </a:rPr>
              <a:t>Integración del medio ambiente y el cambio climático a nivel nacional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a:xfrm>
            <a:off x="0" y="0"/>
            <a:ext cx="8229600" cy="981075"/>
          </a:xfrm>
          <a:solidFill>
            <a:srgbClr val="0F5494"/>
          </a:solidFill>
        </p:spPr>
        <p:txBody>
          <a:bodyPr/>
          <a:lstStyle/>
          <a:p>
            <a:pPr indent="0"/>
            <a:r>
              <a:rPr lang="en-GB">
                <a:solidFill>
                  <a:srgbClr val="FFFFFF"/>
                </a:solidFill>
                <a:latin typeface="Verdana" charset="0"/>
              </a:rPr>
              <a:t>Análisis costo-beneficio (1)</a:t>
            </a:r>
          </a:p>
        </p:txBody>
      </p:sp>
      <p:sp>
        <p:nvSpPr>
          <p:cNvPr id="3" name="Content Placeholder 2"/>
          <p:cNvSpPr>
            <a:spLocks noGrp="1"/>
          </p:cNvSpPr>
          <p:nvPr>
            <p:ph idx="1"/>
          </p:nvPr>
        </p:nvSpPr>
        <p:spPr>
          <a:xfrm>
            <a:off x="323850" y="1196975"/>
            <a:ext cx="8534400" cy="4191000"/>
          </a:xfrm>
        </p:spPr>
        <p:txBody>
          <a:bodyPr/>
          <a:lstStyle/>
          <a:p>
            <a:pPr>
              <a:spcAft>
                <a:spcPts val="600"/>
              </a:spcAft>
              <a:buClrTx/>
            </a:pPr>
            <a:r>
              <a:rPr lang="en-GB" i="0">
                <a:solidFill>
                  <a:srgbClr val="3C8C93"/>
                </a:solidFill>
                <a:latin typeface="Verdana" charset="0"/>
              </a:rPr>
              <a:t>Análisis costo-beneficio (ACB):</a:t>
            </a:r>
          </a:p>
          <a:p>
            <a:pPr lvl="1">
              <a:spcAft>
                <a:spcPts val="600"/>
              </a:spcAft>
              <a:buClrTx/>
            </a:pPr>
            <a:r>
              <a:rPr lang="en-GB" sz="1800" b="0">
                <a:latin typeface="Verdana" charset="0"/>
              </a:rPr>
              <a:t>Cuantifica todos los costos y beneficio</a:t>
            </a:r>
            <a:r>
              <a:rPr lang="en-GB" b="0">
                <a:latin typeface="Verdana" charset="0"/>
              </a:rPr>
              <a:t>s </a:t>
            </a:r>
            <a:r>
              <a:rPr lang="en-GB" b="0">
                <a:solidFill>
                  <a:srgbClr val="FF3399"/>
                </a:solidFill>
                <a:latin typeface="Verdana" charset="0"/>
              </a:rPr>
              <a:t>(*)</a:t>
            </a:r>
            <a:r>
              <a:rPr lang="en-GB" b="0">
                <a:latin typeface="Verdana" charset="0"/>
              </a:rPr>
              <a:t> de una intervención (en los beneficios se incluyen tanto beneficios </a:t>
            </a:r>
            <a:r>
              <a:rPr lang="ja-JP" altLang="en-GB" b="0">
                <a:latin typeface="Verdana" charset="0"/>
              </a:rPr>
              <a:t>‘</a:t>
            </a:r>
            <a:r>
              <a:rPr lang="en-GB" altLang="ja-JP" b="0">
                <a:latin typeface="Verdana" charset="0"/>
              </a:rPr>
              <a:t>positivos</a:t>
            </a:r>
            <a:r>
              <a:rPr lang="ja-JP" altLang="en-GB" b="0">
                <a:latin typeface="Verdana" charset="0"/>
              </a:rPr>
              <a:t>’</a:t>
            </a:r>
            <a:r>
              <a:rPr lang="en-GB" altLang="ja-JP" b="0">
                <a:latin typeface="Verdana" charset="0"/>
              </a:rPr>
              <a:t> como pérdidas evitadas) a lo largo de toda la duración de la intervención</a:t>
            </a:r>
          </a:p>
          <a:p>
            <a:pPr lvl="1">
              <a:spcAft>
                <a:spcPts val="600"/>
              </a:spcAft>
              <a:buClrTx/>
            </a:pPr>
            <a:r>
              <a:rPr lang="en-GB" b="0">
                <a:latin typeface="Verdana" charset="0"/>
              </a:rPr>
              <a:t>Se aplica una </a:t>
            </a:r>
            <a:r>
              <a:rPr lang="ja-JP" altLang="en-GB" b="0">
                <a:latin typeface="Verdana" charset="0"/>
              </a:rPr>
              <a:t>‘</a:t>
            </a:r>
            <a:r>
              <a:rPr lang="en-GB" altLang="ja-JP" b="0">
                <a:latin typeface="Verdana" charset="0"/>
              </a:rPr>
              <a:t>tasa de descuento</a:t>
            </a:r>
            <a:r>
              <a:rPr lang="ja-JP" altLang="en-GB" b="0">
                <a:latin typeface="Verdana" charset="0"/>
              </a:rPr>
              <a:t>’</a:t>
            </a:r>
            <a:r>
              <a:rPr lang="en-GB" altLang="ja-JP" b="0">
                <a:latin typeface="Verdana" charset="0"/>
              </a:rPr>
              <a:t> a todos los costos y beneficios para representar </a:t>
            </a:r>
            <a:r>
              <a:rPr lang="ja-JP" altLang="en-GB" b="0">
                <a:latin typeface="Verdana" charset="0"/>
              </a:rPr>
              <a:t>‘</a:t>
            </a:r>
            <a:r>
              <a:rPr lang="en-GB" altLang="ja-JP" b="0">
                <a:latin typeface="Verdana" charset="0"/>
              </a:rPr>
              <a:t>preferencia por el presente</a:t>
            </a:r>
            <a:r>
              <a:rPr lang="ja-JP" altLang="en-GB" b="0">
                <a:latin typeface="Verdana" charset="0"/>
              </a:rPr>
              <a:t>’</a:t>
            </a:r>
            <a:r>
              <a:rPr lang="en-GB" altLang="ja-JP" b="0">
                <a:latin typeface="Verdana" charset="0"/>
              </a:rPr>
              <a:t> o simplemente el gasto de oportunidad del capital -&gt; cálculo de </a:t>
            </a:r>
            <a:r>
              <a:rPr lang="ja-JP" altLang="en-GB" b="0">
                <a:latin typeface="Verdana" charset="0"/>
              </a:rPr>
              <a:t>‘</a:t>
            </a:r>
            <a:r>
              <a:rPr lang="en-GB" altLang="ja-JP" b="0">
                <a:latin typeface="Verdana" charset="0"/>
              </a:rPr>
              <a:t>valor presente</a:t>
            </a:r>
            <a:r>
              <a:rPr lang="ja-JP" altLang="en-GB" b="0">
                <a:latin typeface="Verdana" charset="0"/>
              </a:rPr>
              <a:t>’</a:t>
            </a:r>
            <a:endParaRPr lang="en-GB" altLang="ja-JP" b="0">
              <a:latin typeface="Verdana" charset="0"/>
            </a:endParaRPr>
          </a:p>
          <a:p>
            <a:pPr lvl="2">
              <a:spcAft>
                <a:spcPts val="600"/>
              </a:spcAft>
              <a:buFontTx/>
              <a:buChar char="•"/>
            </a:pPr>
            <a:r>
              <a:rPr lang="en-GB" sz="1800">
                <a:latin typeface="Verdana" charset="0"/>
              </a:rPr>
              <a:t>Cuanto mayor sea la tasa de descuento, menor será el valor presente</a:t>
            </a:r>
          </a:p>
          <a:p>
            <a:pPr lvl="2">
              <a:spcAft>
                <a:spcPts val="600"/>
              </a:spcAft>
              <a:buFontTx/>
              <a:buChar char="•"/>
            </a:pPr>
            <a:r>
              <a:rPr lang="en-GB" sz="1800">
                <a:latin typeface="Verdana" charset="0"/>
              </a:rPr>
              <a:t>Cuanto más lejano en el futuro, menor será el valor presente</a:t>
            </a:r>
          </a:p>
          <a:p>
            <a:pPr lvl="2">
              <a:spcAft>
                <a:spcPts val="600"/>
              </a:spcAft>
              <a:buFontTx/>
              <a:buChar char="•"/>
            </a:pPr>
            <a:r>
              <a:rPr lang="en-GB" sz="1800">
                <a:latin typeface="Verdana" charset="0"/>
              </a:rPr>
              <a:t>Controversias significativas sobre la tasa de descuento </a:t>
            </a:r>
            <a:r>
              <a:rPr lang="ja-JP" altLang="en-GB" sz="1800">
                <a:latin typeface="Verdana" charset="0"/>
              </a:rPr>
              <a:t>‘</a:t>
            </a:r>
            <a:r>
              <a:rPr lang="en-GB" altLang="ja-JP" sz="1800">
                <a:latin typeface="Verdana" charset="0"/>
              </a:rPr>
              <a:t>adecuada</a:t>
            </a:r>
            <a:r>
              <a:rPr lang="ja-JP" altLang="en-GB" sz="1800">
                <a:latin typeface="Verdana" charset="0"/>
              </a:rPr>
              <a:t>’</a:t>
            </a:r>
            <a:r>
              <a:rPr lang="en-GB" altLang="ja-JP" sz="1800">
                <a:latin typeface="Verdana" charset="0"/>
              </a:rPr>
              <a:t> para evaluar opciones a largo plazo</a:t>
            </a:r>
            <a:endParaRPr lang="en-GB" sz="1800">
              <a:latin typeface="Verdana" charset="0"/>
            </a:endParaRPr>
          </a:p>
        </p:txBody>
      </p:sp>
      <p:sp>
        <p:nvSpPr>
          <p:cNvPr id="33795" name="TextBox 3"/>
          <p:cNvSpPr txBox="1">
            <a:spLocks noChangeArrowheads="1"/>
          </p:cNvSpPr>
          <p:nvPr/>
        </p:nvSpPr>
        <p:spPr bwMode="auto">
          <a:xfrm>
            <a:off x="468313" y="6073775"/>
            <a:ext cx="8382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r>
              <a:rPr lang="en-GB" sz="1400" b="1">
                <a:solidFill>
                  <a:srgbClr val="FF3399"/>
                </a:solidFill>
              </a:rPr>
              <a:t>(*)</a:t>
            </a:r>
            <a:r>
              <a:rPr lang="en-GB" sz="1400"/>
              <a:t> En realidad, los costos y beneficios </a:t>
            </a:r>
            <a:r>
              <a:rPr lang="ja-JP" altLang="en-GB" sz="1400"/>
              <a:t>‘</a:t>
            </a:r>
            <a:r>
              <a:rPr lang="en-GB" altLang="ja-JP" sz="1400"/>
              <a:t>incrementales</a:t>
            </a:r>
            <a:r>
              <a:rPr lang="ja-JP" altLang="en-GB" sz="1400"/>
              <a:t>’</a:t>
            </a:r>
            <a:r>
              <a:rPr lang="en-GB" altLang="ja-JP" sz="1400"/>
              <a:t>, es decir, la diferencia en costos/beneficios entre un escenario </a:t>
            </a:r>
            <a:r>
              <a:rPr lang="ja-JP" altLang="en-GB" sz="1400"/>
              <a:t>‘</a:t>
            </a:r>
            <a:r>
              <a:rPr lang="en-GB" altLang="ja-JP" sz="1400"/>
              <a:t>con intervención</a:t>
            </a:r>
            <a:r>
              <a:rPr lang="ja-JP" altLang="en-GB" sz="1400"/>
              <a:t>’</a:t>
            </a:r>
            <a:r>
              <a:rPr lang="en-GB" altLang="ja-JP" sz="1400"/>
              <a:t> y un escenario </a:t>
            </a:r>
            <a:r>
              <a:rPr lang="ja-JP" altLang="en-GB" sz="1400"/>
              <a:t>‘</a:t>
            </a:r>
            <a:r>
              <a:rPr lang="en-GB" altLang="ja-JP" sz="1400"/>
              <a:t>sin intervención</a:t>
            </a:r>
            <a:r>
              <a:rPr lang="ja-JP" altLang="en-GB" sz="1400"/>
              <a:t>’</a:t>
            </a:r>
            <a:r>
              <a:rPr lang="en-GB" altLang="ja-JP" sz="1400"/>
              <a:t>  </a:t>
            </a:r>
            <a:endParaRPr lang="en-GB" sz="1400"/>
          </a:p>
        </p:txBody>
      </p:sp>
      <p:sp>
        <p:nvSpPr>
          <p:cNvPr id="3379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088EC115-31DB-0D45-834B-C0AE8FD7A634}" type="slidenum">
              <a:rPr lang="en-GB" sz="1400">
                <a:solidFill>
                  <a:srgbClr val="000000"/>
                </a:solidFill>
                <a:latin typeface="Arial" charset="0"/>
              </a:rPr>
              <a:pPr>
                <a:buSzPct val="100000"/>
              </a:pPr>
              <a:t>10</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205" end="37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charRg st="378" end="43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charRg st="438" end="50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charRg st="500" end="58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0" y="0"/>
            <a:ext cx="8229600" cy="981075"/>
          </a:xfrm>
          <a:solidFill>
            <a:srgbClr val="0F5494"/>
          </a:solidFill>
        </p:spPr>
        <p:txBody>
          <a:bodyPr/>
          <a:lstStyle/>
          <a:p>
            <a:pPr indent="0"/>
            <a:r>
              <a:rPr lang="en-GB">
                <a:solidFill>
                  <a:srgbClr val="FFFFFF"/>
                </a:solidFill>
                <a:latin typeface="Verdana" charset="0"/>
              </a:rPr>
              <a:t>Análisis costo-beneficio (2)</a:t>
            </a:r>
          </a:p>
        </p:txBody>
      </p:sp>
      <p:sp>
        <p:nvSpPr>
          <p:cNvPr id="35842" name="Content Placeholder 2"/>
          <p:cNvSpPr>
            <a:spLocks noGrp="1"/>
          </p:cNvSpPr>
          <p:nvPr>
            <p:ph idx="1"/>
          </p:nvPr>
        </p:nvSpPr>
        <p:spPr>
          <a:xfrm>
            <a:off x="395288" y="1628775"/>
            <a:ext cx="8229600" cy="3529013"/>
          </a:xfrm>
        </p:spPr>
        <p:txBody>
          <a:bodyPr/>
          <a:lstStyle/>
          <a:p>
            <a:pPr>
              <a:buClrTx/>
              <a:buFontTx/>
              <a:buNone/>
            </a:pPr>
            <a:r>
              <a:rPr lang="en-GB" i="0">
                <a:latin typeface="Verdana" charset="0"/>
              </a:rPr>
              <a:t>Resultados del análisis costo-beneficio:</a:t>
            </a:r>
          </a:p>
        </p:txBody>
      </p:sp>
      <p:sp>
        <p:nvSpPr>
          <p:cNvPr id="3584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E25D31B-4735-DC44-8976-277D5EBCEFCA}" type="slidenum">
              <a:rPr lang="en-GB" sz="1400">
                <a:solidFill>
                  <a:srgbClr val="000000"/>
                </a:solidFill>
                <a:latin typeface="Arial" charset="0"/>
              </a:rPr>
              <a:pPr>
                <a:buSzPct val="100000"/>
              </a:pPr>
              <a:t>11</a:t>
            </a:fld>
            <a:endParaRPr lang="en-GB" sz="1400">
              <a:solidFill>
                <a:srgbClr val="000000"/>
              </a:solidFill>
              <a:latin typeface="Arial" charset="0"/>
            </a:endParaRPr>
          </a:p>
        </p:txBody>
      </p:sp>
      <p:sp>
        <p:nvSpPr>
          <p:cNvPr id="5" name="Rounded Rectangle 4"/>
          <p:cNvSpPr/>
          <p:nvPr/>
        </p:nvSpPr>
        <p:spPr>
          <a:xfrm>
            <a:off x="685800" y="2438400"/>
            <a:ext cx="3200400" cy="533400"/>
          </a:xfrm>
          <a:prstGeom prst="roundRect">
            <a:avLst/>
          </a:prstGeom>
          <a:solidFill>
            <a:srgbClr val="0F549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dirty="0">
                <a:solidFill>
                  <a:srgbClr val="FFFFFF"/>
                </a:solidFill>
                <a:ea typeface="ＭＳ Ｐゴシック" charset="-128"/>
              </a:rPr>
              <a:t>Ratio </a:t>
            </a:r>
            <a:r>
              <a:rPr lang="en-GB" sz="1600" b="1" dirty="0" err="1">
                <a:solidFill>
                  <a:srgbClr val="FFFFFF"/>
                </a:solidFill>
                <a:ea typeface="ＭＳ Ｐゴシック" charset="-128"/>
              </a:rPr>
              <a:t>costo-beneficio</a:t>
            </a:r>
            <a:r>
              <a:rPr lang="en-GB" sz="1600" b="1" dirty="0">
                <a:solidFill>
                  <a:srgbClr val="FFFFFF"/>
                </a:solidFill>
                <a:ea typeface="ＭＳ Ｐゴシック" charset="-128"/>
              </a:rPr>
              <a:t> (RCB)</a:t>
            </a:r>
          </a:p>
        </p:txBody>
      </p:sp>
      <p:sp>
        <p:nvSpPr>
          <p:cNvPr id="6" name="Rounded Rectangle 5"/>
          <p:cNvSpPr/>
          <p:nvPr/>
        </p:nvSpPr>
        <p:spPr>
          <a:xfrm>
            <a:off x="685800" y="3733800"/>
            <a:ext cx="3200400" cy="533400"/>
          </a:xfrm>
          <a:prstGeom prst="roundRect">
            <a:avLst/>
          </a:prstGeom>
          <a:solidFill>
            <a:srgbClr val="0F549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a:solidFill>
                  <a:srgbClr val="FFFFFF"/>
                </a:solidFill>
                <a:ea typeface="ＭＳ Ｐゴシック" charset="-128"/>
              </a:rPr>
              <a:t>Valor Presente Neto (VPN)</a:t>
            </a:r>
          </a:p>
        </p:txBody>
      </p:sp>
      <p:sp>
        <p:nvSpPr>
          <p:cNvPr id="7" name="Rounded Rectangle 6"/>
          <p:cNvSpPr/>
          <p:nvPr/>
        </p:nvSpPr>
        <p:spPr>
          <a:xfrm>
            <a:off x="685800" y="5029200"/>
            <a:ext cx="3200400" cy="533400"/>
          </a:xfrm>
          <a:prstGeom prst="roundRect">
            <a:avLst/>
          </a:prstGeom>
          <a:solidFill>
            <a:srgbClr val="0F549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dirty="0" err="1">
                <a:solidFill>
                  <a:srgbClr val="FFFFFF"/>
                </a:solidFill>
                <a:ea typeface="ＭＳ Ｐゴシック" charset="-128"/>
              </a:rPr>
              <a:t>Tasa</a:t>
            </a:r>
            <a:r>
              <a:rPr lang="en-GB" sz="1600" b="1" dirty="0">
                <a:solidFill>
                  <a:srgbClr val="FFFFFF"/>
                </a:solidFill>
                <a:ea typeface="ＭＳ Ｐゴシック" charset="-128"/>
              </a:rPr>
              <a:t> </a:t>
            </a:r>
            <a:r>
              <a:rPr lang="en-GB" sz="1600" b="1" dirty="0" err="1">
                <a:solidFill>
                  <a:srgbClr val="FFFFFF"/>
                </a:solidFill>
                <a:ea typeface="ＭＳ Ｐゴシック" charset="-128"/>
              </a:rPr>
              <a:t>Interna</a:t>
            </a:r>
            <a:r>
              <a:rPr lang="en-GB" sz="1600" b="1" dirty="0">
                <a:solidFill>
                  <a:srgbClr val="FFFFFF"/>
                </a:solidFill>
                <a:ea typeface="ＭＳ Ｐゴシック" charset="-128"/>
              </a:rPr>
              <a:t> de </a:t>
            </a:r>
            <a:r>
              <a:rPr lang="en-GB" sz="1600" b="1" dirty="0" err="1">
                <a:solidFill>
                  <a:srgbClr val="FFFFFF"/>
                </a:solidFill>
                <a:ea typeface="ＭＳ Ｐゴシック" charset="-128"/>
              </a:rPr>
              <a:t>Retorno</a:t>
            </a:r>
            <a:r>
              <a:rPr lang="en-GB" sz="1600" b="1" dirty="0">
                <a:solidFill>
                  <a:srgbClr val="FFFFFF"/>
                </a:solidFill>
                <a:ea typeface="ＭＳ Ｐゴシック" charset="-128"/>
              </a:rPr>
              <a:t> (TIR)</a:t>
            </a:r>
          </a:p>
        </p:txBody>
      </p:sp>
      <p:sp>
        <p:nvSpPr>
          <p:cNvPr id="8" name="Rounded Rectangle 7"/>
          <p:cNvSpPr/>
          <p:nvPr/>
        </p:nvSpPr>
        <p:spPr>
          <a:xfrm>
            <a:off x="4419600" y="2438400"/>
            <a:ext cx="4049713" cy="990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dirty="0">
                <a:solidFill>
                  <a:srgbClr val="002060"/>
                </a:solidFill>
                <a:latin typeface="Verdana" charset="0"/>
                <a:ea typeface="ＭＳ Ｐゴシック" charset="0"/>
                <a:cs typeface="ＭＳ Ｐゴシック" charset="0"/>
              </a:rPr>
              <a:t>Ratio entre </a:t>
            </a:r>
            <a:r>
              <a:rPr lang="en-GB" sz="1600" dirty="0" err="1">
                <a:solidFill>
                  <a:srgbClr val="002060"/>
                </a:solidFill>
                <a:latin typeface="Verdana" charset="0"/>
                <a:ea typeface="ＭＳ Ｐゴシック" charset="0"/>
                <a:cs typeface="ＭＳ Ｐゴシック" charset="0"/>
              </a:rPr>
              <a:t>costos</a:t>
            </a:r>
            <a:r>
              <a:rPr lang="en-GB" sz="1600" dirty="0">
                <a:solidFill>
                  <a:srgbClr val="002060"/>
                </a:solidFill>
                <a:latin typeface="Verdana" charset="0"/>
                <a:ea typeface="ＭＳ Ｐゴシック" charset="0"/>
                <a:cs typeface="ＭＳ Ｐゴシック" charset="0"/>
              </a:rPr>
              <a:t> y </a:t>
            </a:r>
            <a:r>
              <a:rPr lang="en-GB" sz="1600" dirty="0" err="1">
                <a:solidFill>
                  <a:srgbClr val="002060"/>
                </a:solidFill>
                <a:latin typeface="Verdana" charset="0"/>
                <a:ea typeface="ＭＳ Ｐゴシック" charset="0"/>
                <a:cs typeface="ＭＳ Ｐゴシック" charset="0"/>
              </a:rPr>
              <a:t>beneficios</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calculado</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según</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su</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valor</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presente</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cuanto</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más</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baja</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mejor</a:t>
            </a:r>
            <a:r>
              <a:rPr lang="en-GB" sz="1600" dirty="0">
                <a:solidFill>
                  <a:srgbClr val="002060"/>
                </a:solidFill>
                <a:latin typeface="Verdana" charset="0"/>
                <a:ea typeface="ＭＳ Ｐゴシック" charset="0"/>
                <a:cs typeface="ＭＳ Ｐゴシック" charset="0"/>
              </a:rPr>
              <a:t> – </a:t>
            </a:r>
            <a:r>
              <a:rPr lang="en-GB" sz="1600" dirty="0" err="1">
                <a:solidFill>
                  <a:srgbClr val="002060"/>
                </a:solidFill>
                <a:latin typeface="Verdana" charset="0"/>
                <a:ea typeface="ＭＳ Ｐゴシック" charset="0"/>
                <a:cs typeface="ＭＳ Ｐゴシック" charset="0"/>
              </a:rPr>
              <a:t>debería</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ser</a:t>
            </a:r>
            <a:r>
              <a:rPr lang="en-GB" sz="1600" dirty="0">
                <a:solidFill>
                  <a:srgbClr val="002060"/>
                </a:solidFill>
                <a:latin typeface="Verdana" charset="0"/>
                <a:ea typeface="ＭＳ Ｐゴシック" charset="0"/>
                <a:cs typeface="ＭＳ Ｐゴシック" charset="0"/>
              </a:rPr>
              <a:t> &lt;1)</a:t>
            </a:r>
          </a:p>
        </p:txBody>
      </p:sp>
      <p:sp>
        <p:nvSpPr>
          <p:cNvPr id="9" name="Rounded Rectangle 8"/>
          <p:cNvSpPr/>
          <p:nvPr/>
        </p:nvSpPr>
        <p:spPr>
          <a:xfrm>
            <a:off x="4408488" y="3733800"/>
            <a:ext cx="4049712" cy="990600"/>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dirty="0" err="1">
                <a:solidFill>
                  <a:srgbClr val="002060"/>
                </a:solidFill>
                <a:latin typeface="Verdana" charset="0"/>
                <a:ea typeface="ＭＳ Ｐゴシック" charset="0"/>
                <a:cs typeface="ＭＳ Ｐゴシック" charset="0"/>
              </a:rPr>
              <a:t>Beneficios</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menos</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costos</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calculados</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según</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su</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valor</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presente</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cuanto</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más</a:t>
            </a:r>
            <a:r>
              <a:rPr lang="en-GB" sz="1600" dirty="0">
                <a:solidFill>
                  <a:srgbClr val="002060"/>
                </a:solidFill>
                <a:latin typeface="Verdana" charset="0"/>
                <a:ea typeface="ＭＳ Ｐゴシック" charset="0"/>
                <a:cs typeface="ＭＳ Ｐゴシック" charset="0"/>
              </a:rPr>
              <a:t> alto, </a:t>
            </a:r>
            <a:r>
              <a:rPr lang="en-GB" sz="1600" dirty="0" err="1">
                <a:solidFill>
                  <a:srgbClr val="002060"/>
                </a:solidFill>
                <a:latin typeface="Verdana" charset="0"/>
                <a:ea typeface="ＭＳ Ｐゴシック" charset="0"/>
                <a:cs typeface="ＭＳ Ｐゴシック" charset="0"/>
              </a:rPr>
              <a:t>mejor</a:t>
            </a:r>
            <a:r>
              <a:rPr lang="en-GB" sz="1600" dirty="0">
                <a:solidFill>
                  <a:srgbClr val="002060"/>
                </a:solidFill>
                <a:latin typeface="Verdana" charset="0"/>
                <a:ea typeface="ＭＳ Ｐゴシック" charset="0"/>
                <a:cs typeface="ＭＳ Ｐゴシック" charset="0"/>
              </a:rPr>
              <a:t>)</a:t>
            </a:r>
          </a:p>
        </p:txBody>
      </p:sp>
      <p:sp>
        <p:nvSpPr>
          <p:cNvPr id="10" name="Rounded Rectangle 9"/>
          <p:cNvSpPr/>
          <p:nvPr/>
        </p:nvSpPr>
        <p:spPr>
          <a:xfrm>
            <a:off x="4408488" y="4868863"/>
            <a:ext cx="4049712" cy="143986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a:solidFill>
                  <a:srgbClr val="002060"/>
                </a:solidFill>
                <a:latin typeface="Verdana" charset="0"/>
                <a:ea typeface="ＭＳ Ｐゴシック" charset="0"/>
                <a:cs typeface="ＭＳ Ｐゴシック" charset="0"/>
              </a:rPr>
              <a:t>La tasa de descuento a la que el VPN = 0 </a:t>
            </a:r>
          </a:p>
          <a:p>
            <a:pPr algn="ctr" eaLnBrk="0" hangingPunct="0">
              <a:buSzPct val="100000"/>
              <a:defRPr/>
            </a:pPr>
            <a:r>
              <a:rPr lang="en-GB" sz="1600">
                <a:solidFill>
                  <a:srgbClr val="002060"/>
                </a:solidFill>
                <a:latin typeface="Verdana" charset="0"/>
                <a:ea typeface="ＭＳ Ｐゴシック" charset="0"/>
                <a:cs typeface="ＭＳ Ｐゴシック" charset="0"/>
              </a:rPr>
              <a:t>Una medida del </a:t>
            </a:r>
            <a:r>
              <a:rPr lang="ja-JP" altLang="en-GB" sz="1600">
                <a:solidFill>
                  <a:srgbClr val="002060"/>
                </a:solidFill>
                <a:latin typeface="Verdana" charset="0"/>
                <a:ea typeface="ＭＳ Ｐゴシック" charset="0"/>
                <a:cs typeface="ＭＳ Ｐゴシック" charset="0"/>
              </a:rPr>
              <a:t>‘</a:t>
            </a:r>
            <a:r>
              <a:rPr lang="en-GB" sz="1600">
                <a:solidFill>
                  <a:srgbClr val="002060"/>
                </a:solidFill>
                <a:latin typeface="Verdana" charset="0"/>
                <a:ea typeface="ＭＳ Ｐゴシック" charset="0"/>
                <a:cs typeface="ＭＳ Ｐゴシック" charset="0"/>
              </a:rPr>
              <a:t>poder de generación de beneficio</a:t>
            </a:r>
            <a:r>
              <a:rPr lang="ja-JP" altLang="en-GB" sz="1600">
                <a:solidFill>
                  <a:srgbClr val="002060"/>
                </a:solidFill>
                <a:latin typeface="Verdana" charset="0"/>
                <a:ea typeface="ＭＳ Ｐゴシック" charset="0"/>
                <a:cs typeface="ＭＳ Ｐゴシック" charset="0"/>
              </a:rPr>
              <a:t>’</a:t>
            </a:r>
            <a:r>
              <a:rPr lang="en-GB" sz="1600">
                <a:solidFill>
                  <a:srgbClr val="002060"/>
                </a:solidFill>
                <a:latin typeface="Verdana" charset="0"/>
                <a:ea typeface="ＭＳ Ｐゴシック" charset="0"/>
                <a:cs typeface="ＭＳ Ｐゴシック" charset="0"/>
              </a:rPr>
              <a:t> de la opción o intervención (cuanto más alta, mejor)</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250825" y="0"/>
            <a:ext cx="8229600" cy="981075"/>
          </a:xfrm>
          <a:solidFill>
            <a:srgbClr val="0F5494"/>
          </a:solidFill>
        </p:spPr>
        <p:txBody>
          <a:bodyPr/>
          <a:lstStyle/>
          <a:p>
            <a:pPr indent="0"/>
            <a:r>
              <a:rPr lang="en-GB">
                <a:solidFill>
                  <a:srgbClr val="FFFFFF"/>
                </a:solidFill>
                <a:latin typeface="Verdana" charset="0"/>
              </a:rPr>
              <a:t>Ejemplo AGB: parque eólico (1)</a:t>
            </a:r>
          </a:p>
        </p:txBody>
      </p:sp>
      <p:sp>
        <p:nvSpPr>
          <p:cNvPr id="37890" name="Content Placeholder 2"/>
          <p:cNvSpPr>
            <a:spLocks noGrp="1"/>
          </p:cNvSpPr>
          <p:nvPr>
            <p:ph idx="1"/>
          </p:nvPr>
        </p:nvSpPr>
        <p:spPr>
          <a:xfrm>
            <a:off x="107950" y="1196975"/>
            <a:ext cx="9036050" cy="4800600"/>
          </a:xfrm>
        </p:spPr>
        <p:txBody>
          <a:bodyPr/>
          <a:lstStyle/>
          <a:p>
            <a:pPr>
              <a:buClrTx/>
            </a:pPr>
            <a:r>
              <a:rPr lang="en-GB" sz="2200" i="0">
                <a:latin typeface="Verdana" charset="0"/>
              </a:rPr>
              <a:t>Parque eólico a pequeña escala en zona pintoresca</a:t>
            </a:r>
          </a:p>
          <a:p>
            <a:pPr>
              <a:buClrTx/>
            </a:pPr>
            <a:r>
              <a:rPr lang="en-GB" sz="2200" i="0">
                <a:latin typeface="Verdana" charset="0"/>
              </a:rPr>
              <a:t>Gastos de construcción iniciales: $750.000</a:t>
            </a:r>
          </a:p>
          <a:p>
            <a:pPr>
              <a:buClrTx/>
            </a:pPr>
            <a:r>
              <a:rPr lang="en-GB" sz="2200" i="0">
                <a:latin typeface="Verdana" charset="0"/>
              </a:rPr>
              <a:t>Tiempo de construcción: 1 año</a:t>
            </a:r>
          </a:p>
          <a:p>
            <a:pPr>
              <a:buClrTx/>
            </a:pPr>
            <a:r>
              <a:rPr lang="en-GB" sz="2200" i="0">
                <a:latin typeface="Verdana" charset="0"/>
              </a:rPr>
              <a:t>Gastos de mantenimiento anuales: $5.000</a:t>
            </a:r>
          </a:p>
          <a:p>
            <a:pPr>
              <a:buClrTx/>
            </a:pPr>
            <a:r>
              <a:rPr lang="en-GB" sz="2200" i="0">
                <a:latin typeface="Verdana" charset="0"/>
              </a:rPr>
              <a:t>Duración proyecto: 15 años</a:t>
            </a:r>
          </a:p>
          <a:p>
            <a:pPr>
              <a:buClrTx/>
            </a:pPr>
            <a:r>
              <a:rPr lang="en-GB" sz="2200" i="0">
                <a:latin typeface="Verdana" charset="0"/>
              </a:rPr>
              <a:t>Gastos de desinstalación y restauración de la zona $35.000</a:t>
            </a:r>
          </a:p>
          <a:p>
            <a:pPr>
              <a:buClrTx/>
            </a:pPr>
            <a:r>
              <a:rPr lang="en-GB" sz="2200" i="0">
                <a:latin typeface="Verdana" charset="0"/>
              </a:rPr>
              <a:t>Valor de mercado de la electricidad producida: $150.000/año</a:t>
            </a:r>
          </a:p>
          <a:p>
            <a:pPr>
              <a:buClrTx/>
            </a:pPr>
            <a:r>
              <a:rPr lang="en-GB" sz="2200" i="0">
                <a:latin typeface="Verdana" charset="0"/>
              </a:rPr>
              <a:t>Resultados del estudio de valoración contingente (impacto visual):</a:t>
            </a:r>
          </a:p>
          <a:p>
            <a:pPr lvl="1">
              <a:buClrTx/>
            </a:pPr>
            <a:r>
              <a:rPr lang="en-GB" sz="2200" b="0">
                <a:latin typeface="Verdana" charset="0"/>
              </a:rPr>
              <a:t>Compensación anual media solicitada: $25/hogar</a:t>
            </a:r>
          </a:p>
          <a:p>
            <a:pPr lvl="1">
              <a:buClrTx/>
            </a:pPr>
            <a:r>
              <a:rPr lang="en-GB" sz="2200" b="0">
                <a:latin typeface="Verdana" charset="0"/>
              </a:rPr>
              <a:t>2.000 hogares afectados</a:t>
            </a:r>
          </a:p>
          <a:p>
            <a:pPr>
              <a:buClrTx/>
            </a:pPr>
            <a:r>
              <a:rPr lang="en-GB" sz="2200" i="0">
                <a:latin typeface="Verdana" charset="0"/>
              </a:rPr>
              <a:t>Tasa de descuento: 6%</a:t>
            </a:r>
          </a:p>
          <a:p>
            <a:pPr>
              <a:buClrTx/>
            </a:pPr>
            <a:r>
              <a:rPr lang="en-GB" sz="2200" i="0">
                <a:latin typeface="Verdana" charset="0"/>
              </a:rPr>
              <a:t>Gastos anuales: $55.000 ($25 x 2000 + $5000)</a:t>
            </a:r>
          </a:p>
        </p:txBody>
      </p:sp>
      <p:sp>
        <p:nvSpPr>
          <p:cNvPr id="3789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BFFC6FDD-F90C-6E48-B1C3-627919DBDCD1}" type="slidenum">
              <a:rPr lang="en-GB" sz="1400">
                <a:solidFill>
                  <a:srgbClr val="000000"/>
                </a:solidFill>
                <a:latin typeface="Arial" charset="0"/>
              </a:rPr>
              <a:pPr>
                <a:buSzPct val="100000"/>
              </a:pPr>
              <a:t>12</a:t>
            </a:fld>
            <a:endParaRPr lang="en-GB" sz="1400">
              <a:solidFill>
                <a:srgbClr val="000000"/>
              </a:solidFill>
              <a:latin typeface="Arial" charset="0"/>
            </a:endParaRPr>
          </a:p>
        </p:txBody>
      </p:sp>
      <p:sp>
        <p:nvSpPr>
          <p:cNvPr id="37892" name="TextBox 3"/>
          <p:cNvSpPr txBox="1">
            <a:spLocks noChangeArrowheads="1"/>
          </p:cNvSpPr>
          <p:nvPr/>
        </p:nvSpPr>
        <p:spPr bwMode="auto">
          <a:xfrm>
            <a:off x="5410200" y="6513513"/>
            <a:ext cx="3429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buSzPct val="100000"/>
            </a:pPr>
            <a:r>
              <a:rPr lang="en-GB" sz="1400"/>
              <a:t>Fuente: Hanley </a:t>
            </a:r>
            <a:r>
              <a:rPr lang="en-GB" sz="1400" i="1"/>
              <a:t>et al</a:t>
            </a:r>
            <a:r>
              <a:rPr lang="en-GB" sz="1400"/>
              <a:t> (2013)</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7938" y="152400"/>
          <a:ext cx="9136062" cy="6858170"/>
        </p:xfrm>
        <a:graphic>
          <a:graphicData uri="http://schemas.openxmlformats.org/drawingml/2006/table">
            <a:tbl>
              <a:tblPr/>
              <a:tblGrid>
                <a:gridCol w="1058862"/>
                <a:gridCol w="1777008"/>
                <a:gridCol w="1575792"/>
                <a:gridCol w="1828800"/>
                <a:gridCol w="1143000"/>
                <a:gridCol w="1752600"/>
              </a:tblGrid>
              <a:tr h="914366">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FFFFFF"/>
                          </a:solidFill>
                          <a:effectLst/>
                          <a:latin typeface="Verdana" charset="0"/>
                          <a:ea typeface="ＭＳ Ｐゴシック" charset="0"/>
                          <a:cs typeface="ＭＳ Ｐゴシック" charset="0"/>
                        </a:rPr>
                        <a:t>Año</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2000" b="1" i="0" u="none" strike="noStrike" cap="none" normalizeH="0" baseline="30000" dirty="0" err="1">
                          <a:ln>
                            <a:noFill/>
                          </a:ln>
                          <a:solidFill>
                            <a:srgbClr val="FFFFFF"/>
                          </a:solidFill>
                          <a:effectLst/>
                          <a:latin typeface="Verdana" charset="0"/>
                          <a:ea typeface="ＭＳ Ｐゴシック" charset="0"/>
                          <a:cs typeface="ＭＳ Ｐゴシック" charset="0"/>
                        </a:rPr>
                        <a:t>Tasa</a:t>
                      </a:r>
                      <a:r>
                        <a:rPr kumimoji="0" lang="en-GB" sz="2000" b="1" i="0" u="none" strike="noStrike" cap="none" normalizeH="0" baseline="30000" dirty="0">
                          <a:ln>
                            <a:noFill/>
                          </a:ln>
                          <a:solidFill>
                            <a:srgbClr val="FFFFFF"/>
                          </a:solidFill>
                          <a:effectLst/>
                          <a:latin typeface="Verdana" charset="0"/>
                          <a:ea typeface="ＭＳ Ｐゴシック" charset="0"/>
                          <a:cs typeface="ＭＳ Ｐゴシック" charset="0"/>
                        </a:rPr>
                        <a:t> de </a:t>
                      </a:r>
                      <a:r>
                        <a:rPr kumimoji="0" lang="en-GB" sz="2000" b="1" i="0" u="none" strike="noStrike" cap="none" normalizeH="0" baseline="30000" dirty="0" err="1">
                          <a:ln>
                            <a:noFill/>
                          </a:ln>
                          <a:solidFill>
                            <a:srgbClr val="FFFFFF"/>
                          </a:solidFill>
                          <a:effectLst/>
                          <a:latin typeface="Verdana" charset="0"/>
                          <a:ea typeface="ＭＳ Ｐゴシック" charset="0"/>
                          <a:cs typeface="ＭＳ Ｐゴシック" charset="0"/>
                        </a:rPr>
                        <a:t>descuento</a:t>
                      </a:r>
                      <a:r>
                        <a:rPr kumimoji="0" lang="en-GB" sz="2000" b="1" i="0" u="none" strike="noStrike" cap="none" normalizeH="0" baseline="30000" dirty="0">
                          <a:ln>
                            <a:noFill/>
                          </a:ln>
                          <a:solidFill>
                            <a:srgbClr val="FFFFFF"/>
                          </a:solidFill>
                          <a:effectLst/>
                          <a:latin typeface="Verdana" charset="0"/>
                          <a:ea typeface="ＭＳ Ｐゴシック" charset="0"/>
                          <a:cs typeface="ＭＳ Ｐゴシック" charset="0"/>
                        </a:rPr>
                        <a:t> (1,06)-t</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FFFFFF"/>
                          </a:solidFill>
                          <a:effectLst/>
                          <a:latin typeface="Verdana" charset="0"/>
                          <a:ea typeface="ＭＳ Ｐゴシック" charset="0"/>
                          <a:cs typeface="ＭＳ Ｐゴシック" charset="0"/>
                        </a:rPr>
                        <a:t>Beneficios ($)</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FFFFFF"/>
                          </a:solidFill>
                          <a:effectLst/>
                          <a:latin typeface="Verdana" charset="0"/>
                          <a:ea typeface="ＭＳ Ｐゴシック" charset="0"/>
                          <a:cs typeface="ＭＳ Ｐゴシック" charset="0"/>
                        </a:rPr>
                        <a:t>Valor actual beneficios ($)</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FFFFFF"/>
                          </a:solidFill>
                          <a:effectLst/>
                          <a:latin typeface="Verdana" charset="0"/>
                          <a:ea typeface="ＭＳ Ｐゴシック" charset="0"/>
                          <a:cs typeface="ＭＳ Ｐゴシック" charset="0"/>
                        </a:rPr>
                        <a:t>Gastos ($)</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dirty="0" err="1">
                          <a:ln>
                            <a:noFill/>
                          </a:ln>
                          <a:solidFill>
                            <a:srgbClr val="FFFFFF"/>
                          </a:solidFill>
                          <a:effectLst/>
                          <a:latin typeface="Verdana" charset="0"/>
                          <a:ea typeface="ＭＳ Ｐゴシック" charset="0"/>
                          <a:cs typeface="ＭＳ Ｐゴシック" charset="0"/>
                        </a:rPr>
                        <a:t>Valor</a:t>
                      </a:r>
                      <a:r>
                        <a:rPr kumimoji="0" lang="en-GB" sz="1800" b="1" i="0" u="none" strike="noStrike" cap="none" normalizeH="0" baseline="0" dirty="0">
                          <a:ln>
                            <a:noFill/>
                          </a:ln>
                          <a:solidFill>
                            <a:srgbClr val="FFFFFF"/>
                          </a:solidFill>
                          <a:effectLst/>
                          <a:latin typeface="Verdana" charset="0"/>
                          <a:ea typeface="ＭＳ Ｐゴシック" charset="0"/>
                          <a:cs typeface="ＭＳ Ｐゴシック" charset="0"/>
                        </a:rPr>
                        <a:t> actual </a:t>
                      </a:r>
                      <a:r>
                        <a:rPr kumimoji="0" lang="en-GB" sz="1800" b="1" i="0" u="none" strike="noStrike" cap="none" normalizeH="0" baseline="0" dirty="0" err="1" smtClean="0">
                          <a:ln>
                            <a:noFill/>
                          </a:ln>
                          <a:solidFill>
                            <a:srgbClr val="FFFFFF"/>
                          </a:solidFill>
                          <a:effectLst/>
                          <a:latin typeface="Verdana" charset="0"/>
                          <a:ea typeface="ＭＳ Ｐゴシック" charset="0"/>
                          <a:cs typeface="ＭＳ Ｐゴシック" charset="0"/>
                        </a:rPr>
                        <a:t>costos</a:t>
                      </a:r>
                      <a:r>
                        <a:rPr kumimoji="0" lang="en-GB" sz="1800" b="1" i="0" u="none" strike="noStrike" cap="none" normalizeH="0" baseline="0" dirty="0" smtClean="0">
                          <a:ln>
                            <a:noFill/>
                          </a:ln>
                          <a:solidFill>
                            <a:srgbClr val="FFFFFF"/>
                          </a:solidFill>
                          <a:effectLst/>
                          <a:latin typeface="Verdana" charset="0"/>
                          <a:ea typeface="ＭＳ Ｐゴシック" charset="0"/>
                          <a:cs typeface="ＭＳ Ｐゴシック" charset="0"/>
                        </a:rPr>
                        <a:t> </a:t>
                      </a:r>
                      <a:r>
                        <a:rPr kumimoji="0" lang="en-GB" sz="1800" b="1" i="0" u="none" strike="noStrike" cap="none" normalizeH="0" baseline="0" dirty="0">
                          <a:ln>
                            <a:noFill/>
                          </a:ln>
                          <a:solidFill>
                            <a:srgbClr val="FFFFFF"/>
                          </a:solidFill>
                          <a:effectLst/>
                          <a:latin typeface="Verdana" charset="0"/>
                          <a:ea typeface="ＭＳ Ｐゴシック" charset="0"/>
                          <a:cs typeface="ＭＳ Ｐゴシック" charset="0"/>
                        </a:rPr>
                        <a:t>($)</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750.000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750.000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0,9433</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141.495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51.881</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2</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0,8899</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133.485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48.944</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3</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0,8396</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125.940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46.178</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4</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0,7921</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118.815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43.565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0,7472</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112.080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41.096</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6</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0,7049</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105.735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38.769</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7</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0,6650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99.750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36.575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8</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0,6274</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94.110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34.507</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9</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0,5918</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88.770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32.549</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0,5583</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83.745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30.706</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11</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0,5267</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79.005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28.968</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12</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0,4969</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74.535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27.329</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13</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0,4688</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70.320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25.784</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14</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0,4423</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66.345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55.000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24.326</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335265">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0,4172</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150.000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35.000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14.602</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579392">
                <a:tc gridSpan="2">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Beneficios/gastos descontados totales</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1.394.130</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a:ln>
                          <a:noFill/>
                        </a:ln>
                        <a:solidFill>
                          <a:srgbClr val="000000"/>
                        </a:solidFill>
                        <a:effectLst/>
                        <a:latin typeface="Verdana" charset="0"/>
                        <a:ea typeface="ＭＳ Ｐゴシック" charset="0"/>
                        <a:cs typeface="ＭＳ Ｐゴシック" charset="0"/>
                      </a:endParaRP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1.275.779</a:t>
                      </a:r>
                    </a:p>
                  </a:txBody>
                  <a:tcPr marL="91438" marR="91438"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bl>
          </a:graphicData>
        </a:graphic>
      </p:graphicFrame>
      <p:sp>
        <p:nvSpPr>
          <p:cNvPr id="4007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D57954F-1612-E248-83D1-6C59CF4015F9}" type="slidenum">
              <a:rPr lang="en-GB" sz="1400">
                <a:solidFill>
                  <a:srgbClr val="000000"/>
                </a:solidFill>
                <a:latin typeface="Arial" charset="0"/>
              </a:rPr>
              <a:pPr>
                <a:buSzPct val="100000"/>
              </a:pPr>
              <a:t>13</a:t>
            </a:fld>
            <a:endParaRPr lang="en-GB" sz="1400">
              <a:solidFill>
                <a:srgbClr val="000000"/>
              </a:solidFill>
              <a:latin typeface="Arial" charset="0"/>
            </a:endParaRPr>
          </a:p>
        </p:txBody>
      </p:sp>
      <p:sp>
        <p:nvSpPr>
          <p:cNvPr id="40072" name="TextBox 3"/>
          <p:cNvSpPr txBox="1">
            <a:spLocks noChangeArrowheads="1"/>
          </p:cNvSpPr>
          <p:nvPr/>
        </p:nvSpPr>
        <p:spPr bwMode="auto">
          <a:xfrm>
            <a:off x="4859338" y="6704013"/>
            <a:ext cx="34290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buSzPct val="100000"/>
            </a:pPr>
            <a:r>
              <a:rPr lang="en-GB" sz="1400"/>
              <a:t>Fuente: Hanley </a:t>
            </a:r>
            <a:r>
              <a:rPr lang="en-GB" sz="1400" i="1"/>
              <a:t>et al</a:t>
            </a:r>
            <a:r>
              <a:rPr lang="en-GB" sz="1400"/>
              <a:t> (2013)</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0" y="908050"/>
            <a:ext cx="8229600" cy="936625"/>
          </a:xfrm>
        </p:spPr>
        <p:txBody>
          <a:bodyPr/>
          <a:lstStyle/>
          <a:p>
            <a:pPr indent="0"/>
            <a:r>
              <a:rPr lang="en-GB">
                <a:latin typeface="Verdana" charset="0"/>
              </a:rPr>
              <a:t>Análisis coste-eficacia</a:t>
            </a:r>
          </a:p>
        </p:txBody>
      </p:sp>
      <p:sp>
        <p:nvSpPr>
          <p:cNvPr id="3" name="Content Placeholder 2"/>
          <p:cNvSpPr>
            <a:spLocks noGrp="1"/>
          </p:cNvSpPr>
          <p:nvPr>
            <p:ph idx="1"/>
          </p:nvPr>
        </p:nvSpPr>
        <p:spPr>
          <a:xfrm>
            <a:off x="179388" y="1628775"/>
            <a:ext cx="8713787" cy="4535488"/>
          </a:xfrm>
        </p:spPr>
        <p:txBody>
          <a:bodyPr/>
          <a:lstStyle/>
          <a:p>
            <a:pPr>
              <a:spcAft>
                <a:spcPts val="600"/>
              </a:spcAft>
              <a:buClrTx/>
            </a:pPr>
            <a:r>
              <a:rPr lang="en-GB" sz="2000" i="0">
                <a:latin typeface="Verdana" charset="0"/>
              </a:rPr>
              <a:t>Gastos valorados en términos monetarios, y beneficios cuantificados en unidades </a:t>
            </a:r>
            <a:r>
              <a:rPr lang="ja-JP" altLang="en-GB" sz="2000" i="0">
                <a:latin typeface="Verdana" charset="0"/>
              </a:rPr>
              <a:t>‘</a:t>
            </a:r>
            <a:r>
              <a:rPr lang="en-GB" altLang="ja-JP" sz="2000" i="0">
                <a:latin typeface="Verdana" charset="0"/>
              </a:rPr>
              <a:t>físicas</a:t>
            </a:r>
            <a:r>
              <a:rPr lang="ja-JP" altLang="en-GB" sz="2000" i="0">
                <a:latin typeface="Verdana" charset="0"/>
              </a:rPr>
              <a:t>’</a:t>
            </a:r>
            <a:r>
              <a:rPr lang="en-GB" altLang="ja-JP" sz="2000" i="0">
                <a:latin typeface="Verdana" charset="0"/>
              </a:rPr>
              <a:t> a lo largo de toda la duración de la intervención; se aplica una tasa de descuento a ambos</a:t>
            </a:r>
          </a:p>
          <a:p>
            <a:pPr>
              <a:spcAft>
                <a:spcPts val="600"/>
              </a:spcAft>
              <a:buClrTx/>
            </a:pPr>
            <a:r>
              <a:rPr lang="en-GB" sz="2000" i="0">
                <a:latin typeface="Verdana" charset="0"/>
              </a:rPr>
              <a:t>Permite calcular gastos unitarios, en forma de la ratio de los gastos descontados totales respecto de los beneficios descontados obtenidos</a:t>
            </a:r>
          </a:p>
          <a:p>
            <a:pPr>
              <a:spcAft>
                <a:spcPts val="600"/>
              </a:spcAft>
              <a:buClrTx/>
            </a:pPr>
            <a:r>
              <a:rPr lang="en-GB" sz="2000" i="0">
                <a:latin typeface="Verdana" charset="0"/>
              </a:rPr>
              <a:t>Los gastos unitarios obtenidos contribuyen a:</a:t>
            </a:r>
          </a:p>
          <a:p>
            <a:pPr lvl="1">
              <a:spcAft>
                <a:spcPts val="600"/>
              </a:spcAft>
            </a:pPr>
            <a:r>
              <a:rPr lang="en-GB" sz="1800" b="0">
                <a:latin typeface="Verdana" charset="0"/>
              </a:rPr>
              <a:t>la comparación de varias opciones</a:t>
            </a:r>
          </a:p>
          <a:p>
            <a:pPr lvl="1">
              <a:spcAft>
                <a:spcPts val="600"/>
              </a:spcAft>
            </a:pPr>
            <a:r>
              <a:rPr lang="en-GB" sz="1800" b="0">
                <a:latin typeface="Verdana" charset="0"/>
              </a:rPr>
              <a:t>la comparación con </a:t>
            </a:r>
            <a:r>
              <a:rPr lang="ja-JP" altLang="en-GB" sz="1800" b="0">
                <a:latin typeface="Verdana" charset="0"/>
              </a:rPr>
              <a:t>‘</a:t>
            </a:r>
            <a:r>
              <a:rPr lang="en-GB" altLang="ja-JP" sz="1800" b="0">
                <a:latin typeface="Verdana" charset="0"/>
              </a:rPr>
              <a:t>gastos de referencia</a:t>
            </a:r>
            <a:r>
              <a:rPr lang="ja-JP" altLang="en-GB" sz="1800" b="0">
                <a:latin typeface="Verdana" charset="0"/>
              </a:rPr>
              <a:t>’</a:t>
            </a:r>
            <a:r>
              <a:rPr lang="en-GB" altLang="ja-JP" sz="1800" b="0">
                <a:latin typeface="Verdana" charset="0"/>
              </a:rPr>
              <a:t> para intervenciones similares</a:t>
            </a:r>
          </a:p>
          <a:p>
            <a:pPr>
              <a:spcAft>
                <a:spcPts val="600"/>
              </a:spcAft>
              <a:buClrTx/>
            </a:pPr>
            <a:r>
              <a:rPr lang="en-GB" sz="2000" i="0">
                <a:latin typeface="Verdana" charset="0"/>
              </a:rPr>
              <a:t>Un ACE adecuado donde sea difícil asignar un valor monetario a los beneficios</a:t>
            </a:r>
          </a:p>
          <a:p>
            <a:pPr lvl="1">
              <a:spcAft>
                <a:spcPts val="600"/>
              </a:spcAft>
              <a:buClrTx/>
            </a:pPr>
            <a:r>
              <a:rPr lang="en-GB" sz="1600" b="0">
                <a:latin typeface="Verdana" charset="0"/>
              </a:rPr>
              <a:t>Pero requiere identificar una única medida integral para todos los beneficios</a:t>
            </a:r>
          </a:p>
        </p:txBody>
      </p:sp>
      <p:sp>
        <p:nvSpPr>
          <p:cNvPr id="4198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A793AF77-39CF-DC4F-B738-A426B93AA101}" type="slidenum">
              <a:rPr lang="en-GB" sz="1400">
                <a:solidFill>
                  <a:srgbClr val="000000"/>
                </a:solidFill>
                <a:latin typeface="Arial" charset="0"/>
              </a:rPr>
              <a:pPr>
                <a:buSzPct val="100000"/>
              </a:pPr>
              <a:t>14</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charRg st="298" end="32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charRg st="328" end="38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charRg st="388" end="45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charRg st="454" end="52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a:xfrm>
            <a:off x="250825" y="0"/>
            <a:ext cx="8642350" cy="981075"/>
          </a:xfrm>
          <a:solidFill>
            <a:srgbClr val="0F5494"/>
          </a:solidFill>
        </p:spPr>
        <p:txBody>
          <a:bodyPr/>
          <a:lstStyle/>
          <a:p>
            <a:pPr indent="0"/>
            <a:r>
              <a:rPr lang="en-GB" sz="2800">
                <a:solidFill>
                  <a:srgbClr val="FFFFFF"/>
                </a:solidFill>
                <a:latin typeface="Verdana" charset="0"/>
              </a:rPr>
              <a:t>Ilustración de ACE: Curva de gastos de reducción de emisiones de GEI globales</a:t>
            </a:r>
          </a:p>
        </p:txBody>
      </p:sp>
      <p:graphicFrame>
        <p:nvGraphicFramePr>
          <p:cNvPr id="44034" name="Object 2"/>
          <p:cNvGraphicFramePr>
            <a:graphicFrameLocks noChangeAspect="1"/>
          </p:cNvGraphicFramePr>
          <p:nvPr/>
        </p:nvGraphicFramePr>
        <p:xfrm>
          <a:off x="468313" y="1190625"/>
          <a:ext cx="8018462" cy="5667375"/>
        </p:xfrm>
        <a:graphic>
          <a:graphicData uri="http://schemas.openxmlformats.org/presentationml/2006/ole">
            <mc:AlternateContent xmlns:mc="http://schemas.openxmlformats.org/markup-compatibility/2006">
              <mc:Choice xmlns:v="urn:schemas-microsoft-com:vml" Requires="v">
                <p:oleObj spid="_x0000_s44037" name="Acrobat Document" r:id="rId4" imgW="8019048" imgH="5668166" progId="AcroExch.Document.11">
                  <p:embed/>
                </p:oleObj>
              </mc:Choice>
              <mc:Fallback>
                <p:oleObj name="Acrobat Document" r:id="rId4" imgW="8019048" imgH="5668166" progId="AcroExch.Document.11">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1190625"/>
                        <a:ext cx="8018462" cy="566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4035" name="TextBox 3"/>
          <p:cNvSpPr txBox="1">
            <a:spLocks noChangeArrowheads="1"/>
          </p:cNvSpPr>
          <p:nvPr/>
        </p:nvSpPr>
        <p:spPr bwMode="auto">
          <a:xfrm>
            <a:off x="3886200" y="5638800"/>
            <a:ext cx="502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buSzPct val="100000"/>
            </a:pPr>
            <a:r>
              <a:rPr lang="en-GB" sz="1400"/>
              <a:t>Fuente: McKinsey (2009), Exhibit 8, p. 17</a:t>
            </a:r>
          </a:p>
        </p:txBody>
      </p:sp>
      <p:sp>
        <p:nvSpPr>
          <p:cNvPr id="4403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5B665C9-18C0-CC47-8A4A-9F3BEA909447}" type="slidenum">
              <a:rPr lang="en-GB" sz="1400">
                <a:solidFill>
                  <a:srgbClr val="000000"/>
                </a:solidFill>
                <a:latin typeface="Arial" charset="0"/>
              </a:rPr>
              <a:pPr>
                <a:buSzPct val="100000"/>
              </a:pPr>
              <a:t>15</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a:xfrm>
            <a:off x="0" y="0"/>
            <a:ext cx="8229600" cy="981075"/>
          </a:xfrm>
          <a:solidFill>
            <a:srgbClr val="0F5494"/>
          </a:solidFill>
        </p:spPr>
        <p:txBody>
          <a:bodyPr/>
          <a:lstStyle/>
          <a:p>
            <a:pPr indent="0"/>
            <a:r>
              <a:rPr lang="en-GB">
                <a:solidFill>
                  <a:srgbClr val="FFFFFF"/>
                </a:solidFill>
                <a:latin typeface="Verdana" charset="0"/>
              </a:rPr>
              <a:t>Ejemplo: opciones de mitigación terrestres</a:t>
            </a:r>
          </a:p>
        </p:txBody>
      </p:sp>
      <p:sp>
        <p:nvSpPr>
          <p:cNvPr id="46082" name="TextBox 4"/>
          <p:cNvSpPr txBox="1">
            <a:spLocks noChangeArrowheads="1"/>
          </p:cNvSpPr>
          <p:nvPr/>
        </p:nvSpPr>
        <p:spPr bwMode="auto">
          <a:xfrm>
            <a:off x="685800" y="3919538"/>
            <a:ext cx="1905000" cy="2100262"/>
          </a:xfrm>
          <a:prstGeom prst="rect">
            <a:avLst/>
          </a:prstGeom>
          <a:solidFill>
            <a:srgbClr val="92D050"/>
          </a:solidFill>
          <a:ln w="28575">
            <a:solidFill>
              <a:srgbClr val="0F5494"/>
            </a:solidFill>
            <a:miter lim="800000"/>
            <a:headEnd/>
            <a:tailEnd/>
          </a:ln>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1600" b="1"/>
              <a:t>Bosques</a:t>
            </a:r>
          </a:p>
          <a:p>
            <a:pPr algn="ctr">
              <a:buSzPct val="100000"/>
            </a:pPr>
            <a:endParaRPr lang="en-GB" sz="1600" b="1"/>
          </a:p>
          <a:p>
            <a:pPr algn="ctr">
              <a:spcBef>
                <a:spcPts val="300"/>
              </a:spcBef>
              <a:buSzPct val="100000"/>
            </a:pPr>
            <a:r>
              <a:rPr lang="en-GB" sz="1600"/>
              <a:t>Sumidero neto (biomasa de árboles + materias orgánicas del suelo)</a:t>
            </a:r>
            <a:br>
              <a:rPr lang="en-GB" sz="1600"/>
            </a:br>
            <a:r>
              <a:rPr lang="en-GB" sz="1600"/>
              <a:t/>
            </a:r>
            <a:br>
              <a:rPr lang="en-GB" sz="1600"/>
            </a:br>
            <a:r>
              <a:rPr lang="en-GB" sz="1600"/>
              <a:t/>
            </a:r>
            <a:br>
              <a:rPr lang="en-GB" sz="1600"/>
            </a:br>
            <a:endParaRPr lang="en-GB" sz="1600"/>
          </a:p>
        </p:txBody>
      </p:sp>
      <p:sp>
        <p:nvSpPr>
          <p:cNvPr id="46083" name="TextBox 5"/>
          <p:cNvSpPr txBox="1">
            <a:spLocks noChangeArrowheads="1"/>
          </p:cNvSpPr>
          <p:nvPr/>
        </p:nvSpPr>
        <p:spPr bwMode="auto">
          <a:xfrm>
            <a:off x="2667000" y="3919538"/>
            <a:ext cx="1905000" cy="2100262"/>
          </a:xfrm>
          <a:prstGeom prst="rect">
            <a:avLst/>
          </a:prstGeom>
          <a:solidFill>
            <a:srgbClr val="92D050"/>
          </a:solidFill>
          <a:ln w="28575">
            <a:solidFill>
              <a:srgbClr val="0F5494"/>
            </a:solidFill>
            <a:miter lim="800000"/>
            <a:headEnd/>
            <a:tailEnd/>
          </a:ln>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1600" b="1"/>
              <a:t>Turberas</a:t>
            </a:r>
          </a:p>
          <a:p>
            <a:pPr algn="ctr">
              <a:spcBef>
                <a:spcPts val="300"/>
              </a:spcBef>
              <a:buSzPct val="100000"/>
            </a:pPr>
            <a:r>
              <a:rPr lang="en-GB" sz="1600"/>
              <a:t>El depósito terrestre más grande y más eficiente de biomasa de carbono</a:t>
            </a:r>
            <a:br>
              <a:rPr lang="en-GB" sz="1600"/>
            </a:br>
            <a:r>
              <a:rPr lang="en-GB" sz="1600"/>
              <a:t/>
            </a:r>
            <a:br>
              <a:rPr lang="en-GB" sz="1600"/>
            </a:br>
            <a:endParaRPr lang="en-GB" sz="1600"/>
          </a:p>
        </p:txBody>
      </p:sp>
      <p:sp>
        <p:nvSpPr>
          <p:cNvPr id="46084" name="TextBox 6"/>
          <p:cNvSpPr txBox="1">
            <a:spLocks noChangeArrowheads="1"/>
          </p:cNvSpPr>
          <p:nvPr/>
        </p:nvSpPr>
        <p:spPr bwMode="auto">
          <a:xfrm>
            <a:off x="4648200" y="3919538"/>
            <a:ext cx="1905000" cy="2100262"/>
          </a:xfrm>
          <a:prstGeom prst="rect">
            <a:avLst/>
          </a:prstGeom>
          <a:solidFill>
            <a:srgbClr val="92D050"/>
          </a:solidFill>
          <a:ln w="28575">
            <a:solidFill>
              <a:srgbClr val="0F5494"/>
            </a:solidFill>
            <a:miter lim="800000"/>
            <a:headEnd/>
            <a:tailEnd/>
          </a:ln>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1600" b="1"/>
              <a:t>Praderas</a:t>
            </a:r>
          </a:p>
          <a:p>
            <a:pPr algn="ctr">
              <a:buSzPct val="100000"/>
            </a:pPr>
            <a:endParaRPr lang="en-GB" sz="1600" b="1"/>
          </a:p>
          <a:p>
            <a:pPr marL="0" lvl="1" algn="ctr">
              <a:spcBef>
                <a:spcPts val="300"/>
              </a:spcBef>
              <a:buSzPct val="100000"/>
            </a:pPr>
            <a:r>
              <a:rPr lang="en-GB" sz="1600"/>
              <a:t>Sumidero de carbono neto si no están degradadas</a:t>
            </a:r>
            <a:br>
              <a:rPr lang="en-GB" sz="1600"/>
            </a:br>
            <a:r>
              <a:rPr lang="en-GB" sz="1600"/>
              <a:t/>
            </a:r>
            <a:br>
              <a:rPr lang="en-GB" sz="1600"/>
            </a:br>
            <a:r>
              <a:rPr lang="en-GB" sz="1600"/>
              <a:t/>
            </a:r>
            <a:br>
              <a:rPr lang="en-GB" sz="1600"/>
            </a:br>
            <a:r>
              <a:rPr lang="en-GB" sz="1600"/>
              <a:t/>
            </a:r>
            <a:br>
              <a:rPr lang="en-GB" sz="1600"/>
            </a:br>
            <a:endParaRPr lang="en-GB" sz="1600"/>
          </a:p>
        </p:txBody>
      </p:sp>
      <p:sp>
        <p:nvSpPr>
          <p:cNvPr id="46085" name="TextBox 7"/>
          <p:cNvSpPr txBox="1">
            <a:spLocks noChangeArrowheads="1"/>
          </p:cNvSpPr>
          <p:nvPr/>
        </p:nvSpPr>
        <p:spPr bwMode="auto">
          <a:xfrm>
            <a:off x="6629400" y="3919538"/>
            <a:ext cx="2046288" cy="2100262"/>
          </a:xfrm>
          <a:prstGeom prst="rect">
            <a:avLst/>
          </a:prstGeom>
          <a:solidFill>
            <a:srgbClr val="92D050"/>
          </a:solidFill>
          <a:ln w="28575">
            <a:solidFill>
              <a:srgbClr val="0F5494"/>
            </a:solidFill>
            <a:miter lim="800000"/>
            <a:headEnd/>
            <a:tailEnd/>
          </a:ln>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1600" b="1"/>
              <a:t>Sistemas cultivados</a:t>
            </a:r>
          </a:p>
          <a:p>
            <a:pPr algn="ctr">
              <a:spcBef>
                <a:spcPts val="300"/>
              </a:spcBef>
              <a:buSzPct val="100000"/>
            </a:pPr>
            <a:r>
              <a:rPr lang="en-GB" sz="1600"/>
              <a:t>Tanto sumidero como fuente de GEI, el balance neto depende de los métodos de cultivo</a:t>
            </a:r>
          </a:p>
        </p:txBody>
      </p:sp>
      <p:sp>
        <p:nvSpPr>
          <p:cNvPr id="9" name="Oval 8"/>
          <p:cNvSpPr/>
          <p:nvPr/>
        </p:nvSpPr>
        <p:spPr>
          <a:xfrm>
            <a:off x="2133600" y="1524000"/>
            <a:ext cx="4876800" cy="1066800"/>
          </a:xfrm>
          <a:prstGeom prst="ellipse">
            <a:avLst/>
          </a:prstGeom>
          <a:solidFill>
            <a:srgbClr val="0F5494"/>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2400" b="1">
                <a:solidFill>
                  <a:srgbClr val="FFFFFF"/>
                </a:solidFill>
                <a:latin typeface="Verdana" charset="0"/>
                <a:ea typeface="ＭＳ Ｐゴシック" charset="0"/>
                <a:cs typeface="ＭＳ Ｐゴシック" charset="0"/>
              </a:rPr>
              <a:t>Atmósfera</a:t>
            </a:r>
          </a:p>
        </p:txBody>
      </p:sp>
      <p:sp>
        <p:nvSpPr>
          <p:cNvPr id="11" name="Down Arrow 10"/>
          <p:cNvSpPr/>
          <p:nvPr/>
        </p:nvSpPr>
        <p:spPr>
          <a:xfrm>
            <a:off x="3048000" y="2819400"/>
            <a:ext cx="609600" cy="914400"/>
          </a:xfrm>
          <a:prstGeom prst="downArrow">
            <a:avLst/>
          </a:prstGeom>
          <a:solidFill>
            <a:srgbClr val="0F5494"/>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 name="Down Arrow 11"/>
          <p:cNvSpPr/>
          <p:nvPr/>
        </p:nvSpPr>
        <p:spPr>
          <a:xfrm rot="10800000">
            <a:off x="5486400" y="2819400"/>
            <a:ext cx="609600" cy="914400"/>
          </a:xfrm>
          <a:prstGeom prst="downArrow">
            <a:avLst/>
          </a:prstGeom>
          <a:solidFill>
            <a:srgbClr val="0F5494"/>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3" name="TextBox 12"/>
          <p:cNvSpPr txBox="1">
            <a:spLocks noChangeArrowheads="1"/>
          </p:cNvSpPr>
          <p:nvPr/>
        </p:nvSpPr>
        <p:spPr bwMode="auto">
          <a:xfrm>
            <a:off x="2438400" y="2819400"/>
            <a:ext cx="68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endParaRPr lang="en-GB" sz="1600" baseline="-25000"/>
          </a:p>
          <a:p>
            <a:pPr algn="ctr">
              <a:buSzPct val="100000"/>
            </a:pPr>
            <a:r>
              <a:rPr lang="en-GB" sz="1600" baseline="-25000"/>
              <a:t>CO2</a:t>
            </a:r>
          </a:p>
        </p:txBody>
      </p:sp>
      <p:sp>
        <p:nvSpPr>
          <p:cNvPr id="14" name="TextBox 13"/>
          <p:cNvSpPr txBox="1">
            <a:spLocks noChangeArrowheads="1"/>
          </p:cNvSpPr>
          <p:nvPr/>
        </p:nvSpPr>
        <p:spPr bwMode="auto">
          <a:xfrm>
            <a:off x="6019800" y="2819400"/>
            <a:ext cx="914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1600"/>
              <a:t>CO</a:t>
            </a:r>
            <a:r>
              <a:rPr lang="en-GB" sz="1600" baseline="-25000"/>
              <a:t>2</a:t>
            </a:r>
          </a:p>
          <a:p>
            <a:pPr algn="ctr">
              <a:buSzPct val="100000"/>
            </a:pPr>
            <a:r>
              <a:rPr lang="en-GB" sz="1600"/>
              <a:t>CH</a:t>
            </a:r>
            <a:r>
              <a:rPr lang="en-GB" sz="1600" baseline="-25000"/>
              <a:t>4</a:t>
            </a:r>
          </a:p>
          <a:p>
            <a:pPr algn="ctr">
              <a:buSzPct val="100000"/>
            </a:pPr>
            <a:r>
              <a:rPr lang="en-GB" sz="1600"/>
              <a:t>N</a:t>
            </a:r>
            <a:r>
              <a:rPr lang="en-GB" sz="1600" baseline="-25000"/>
              <a:t>2</a:t>
            </a:r>
            <a:r>
              <a:rPr lang="en-GB" sz="1600"/>
              <a:t>O</a:t>
            </a:r>
          </a:p>
        </p:txBody>
      </p:sp>
      <p:sp>
        <p:nvSpPr>
          <p:cNvPr id="46091" name="Slide Number Placeholder 1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D2D4E034-530A-6943-8E18-14D8E5C264FF}" type="slidenum">
              <a:rPr lang="en-GB" sz="1400">
                <a:solidFill>
                  <a:srgbClr val="000000"/>
                </a:solidFill>
                <a:latin typeface="Arial" charset="0"/>
              </a:rPr>
              <a:pPr>
                <a:buSzPct val="100000"/>
              </a:pPr>
              <a:t>16</a:t>
            </a:fld>
            <a:endParaRPr lang="en-GB" sz="1400">
              <a:solidFill>
                <a:srgbClr val="000000"/>
              </a:solidFill>
              <a:latin typeface="Arial" charset="0"/>
            </a:endParaRPr>
          </a:p>
        </p:txBody>
      </p:sp>
      <p:sp>
        <p:nvSpPr>
          <p:cNvPr id="15" name="Cloud Callout 14"/>
          <p:cNvSpPr/>
          <p:nvPr/>
        </p:nvSpPr>
        <p:spPr>
          <a:xfrm>
            <a:off x="0" y="1125538"/>
            <a:ext cx="2362200" cy="2074862"/>
          </a:xfrm>
          <a:prstGeom prst="cloudCallout">
            <a:avLst>
              <a:gd name="adj1" fmla="val 29115"/>
              <a:gd name="adj2" fmla="val 74887"/>
            </a:avLst>
          </a:prstGeom>
          <a:solidFill>
            <a:srgbClr val="00B050"/>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dirty="0" err="1">
                <a:solidFill>
                  <a:srgbClr val="002060"/>
                </a:solidFill>
                <a:latin typeface="Verdana" charset="0"/>
                <a:ea typeface="ＭＳ Ｐゴシック" charset="0"/>
                <a:cs typeface="ＭＳ Ｐゴシック" charset="0"/>
              </a:rPr>
              <a:t>Potencial</a:t>
            </a:r>
            <a:r>
              <a:rPr lang="en-GB" sz="1600" dirty="0">
                <a:solidFill>
                  <a:srgbClr val="002060"/>
                </a:solidFill>
                <a:latin typeface="Verdana" charset="0"/>
                <a:ea typeface="ＭＳ Ｐゴシック" charset="0"/>
                <a:cs typeface="ＭＳ Ｐゴシック" charset="0"/>
              </a:rPr>
              <a:t> de </a:t>
            </a:r>
            <a:r>
              <a:rPr lang="en-GB" sz="1600" dirty="0" err="1">
                <a:solidFill>
                  <a:srgbClr val="002060"/>
                </a:solidFill>
                <a:latin typeface="Verdana" charset="0"/>
                <a:ea typeface="ＭＳ Ｐゴシック" charset="0"/>
                <a:cs typeface="ＭＳ Ｐゴシック" charset="0"/>
              </a:rPr>
              <a:t>mitigación</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significativo</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para</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países</a:t>
            </a:r>
            <a:r>
              <a:rPr lang="en-GB" sz="1600" dirty="0">
                <a:solidFill>
                  <a:srgbClr val="002060"/>
                </a:solidFill>
                <a:latin typeface="Verdana" charset="0"/>
                <a:ea typeface="ＭＳ Ｐゴシック" charset="0"/>
                <a:cs typeface="ＭＳ Ｐゴシック" charset="0"/>
              </a:rPr>
              <a:t> en </a:t>
            </a:r>
            <a:r>
              <a:rPr lang="en-GB" sz="1600" dirty="0" err="1">
                <a:solidFill>
                  <a:srgbClr val="002060"/>
                </a:solidFill>
                <a:latin typeface="Verdana" charset="0"/>
                <a:ea typeface="ＭＳ Ｐゴシック" charset="0"/>
                <a:cs typeface="ＭＳ Ｐゴシック" charset="0"/>
              </a:rPr>
              <a:t>desarrollo</a:t>
            </a:r>
            <a:endParaRPr lang="en-GB" sz="1600" dirty="0">
              <a:solidFill>
                <a:srgbClr val="002060"/>
              </a:solidFill>
              <a:latin typeface="Verdana" charset="0"/>
              <a:ea typeface="ＭＳ Ｐゴシック" charset="0"/>
              <a:cs typeface="ＭＳ Ｐゴシック" charset="0"/>
            </a:endParaRPr>
          </a:p>
        </p:txBody>
      </p:sp>
      <p:sp>
        <p:nvSpPr>
          <p:cNvPr id="16" name="Cloud Callout 15"/>
          <p:cNvSpPr/>
          <p:nvPr/>
        </p:nvSpPr>
        <p:spPr>
          <a:xfrm>
            <a:off x="6324600" y="838200"/>
            <a:ext cx="2819400" cy="1905000"/>
          </a:xfrm>
          <a:prstGeom prst="cloudCallout">
            <a:avLst>
              <a:gd name="adj1" fmla="val -28950"/>
              <a:gd name="adj2" fmla="val 96705"/>
            </a:avLst>
          </a:prstGeom>
          <a:solidFill>
            <a:srgbClr val="00B050"/>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dirty="0" err="1">
                <a:solidFill>
                  <a:srgbClr val="002060"/>
                </a:solidFill>
                <a:latin typeface="Verdana" charset="0"/>
                <a:ea typeface="ＭＳ Ｐゴシック" charset="0"/>
                <a:cs typeface="ＭＳ Ｐゴシック" charset="0"/>
              </a:rPr>
              <a:t>Generalmente</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rentables</a:t>
            </a:r>
            <a:r>
              <a:rPr lang="en-GB" sz="1600" dirty="0">
                <a:solidFill>
                  <a:srgbClr val="002060"/>
                </a:solidFill>
                <a:latin typeface="Verdana" charset="0"/>
                <a:ea typeface="ＭＳ Ｐゴシック" charset="0"/>
                <a:cs typeface="ＭＳ Ｐゴシック" charset="0"/>
              </a:rPr>
              <a:t> y </a:t>
            </a:r>
            <a:r>
              <a:rPr lang="en-GB" sz="1600" dirty="0" err="1">
                <a:solidFill>
                  <a:srgbClr val="002060"/>
                </a:solidFill>
                <a:latin typeface="Verdana" charset="0"/>
                <a:ea typeface="ＭＳ Ｐゴシック" charset="0"/>
                <a:cs typeface="ＭＳ Ｐゴシック" charset="0"/>
              </a:rPr>
              <a:t>requieren</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una</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baja</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inversión</a:t>
            </a:r>
            <a:r>
              <a:rPr lang="en-GB" sz="1600" dirty="0">
                <a:solidFill>
                  <a:srgbClr val="002060"/>
                </a:solidFill>
                <a:latin typeface="Verdana" charset="0"/>
                <a:ea typeface="ＭＳ Ｐゴシック" charset="0"/>
                <a:cs typeface="ＭＳ Ｐゴシック" charset="0"/>
              </a:rPr>
              <a:t> </a:t>
            </a:r>
            <a:r>
              <a:rPr lang="en-GB" sz="1600" dirty="0" err="1">
                <a:solidFill>
                  <a:srgbClr val="002060"/>
                </a:solidFill>
                <a:latin typeface="Verdana" charset="0"/>
                <a:ea typeface="ＭＳ Ｐゴシック" charset="0"/>
                <a:cs typeface="ＭＳ Ｐゴシック" charset="0"/>
              </a:rPr>
              <a:t>inicial</a:t>
            </a:r>
            <a:endParaRPr lang="en-GB" sz="1600" dirty="0">
              <a:solidFill>
                <a:srgbClr val="002060"/>
              </a:solidFill>
              <a:latin typeface="Verdana" charset="0"/>
              <a:ea typeface="ＭＳ Ｐゴシック" charset="0"/>
              <a:cs typeface="ＭＳ Ｐゴシック" charset="0"/>
            </a:endParaRPr>
          </a:p>
        </p:txBody>
      </p:sp>
      <p:sp>
        <p:nvSpPr>
          <p:cNvPr id="17" name="Cloud 16"/>
          <p:cNvSpPr/>
          <p:nvPr/>
        </p:nvSpPr>
        <p:spPr>
          <a:xfrm>
            <a:off x="1676400" y="5562600"/>
            <a:ext cx="4343400" cy="1219200"/>
          </a:xfrm>
          <a:prstGeom prst="cloud">
            <a:avLst/>
          </a:prstGeom>
          <a:solidFill>
            <a:schemeClr val="accent5">
              <a:lumMod val="60000"/>
              <a:lumOff val="40000"/>
            </a:schemeClr>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400" b="1" dirty="0" err="1">
                <a:solidFill>
                  <a:srgbClr val="002060"/>
                </a:solidFill>
                <a:latin typeface="Verdana" charset="0"/>
                <a:ea typeface="ＭＳ Ｐゴシック" charset="0"/>
                <a:cs typeface="ＭＳ Ｐゴシック" charset="0"/>
              </a:rPr>
              <a:t>Una</a:t>
            </a:r>
            <a:r>
              <a:rPr lang="en-GB" sz="1400" b="1" dirty="0">
                <a:solidFill>
                  <a:srgbClr val="002060"/>
                </a:solidFill>
                <a:latin typeface="Verdana" charset="0"/>
                <a:ea typeface="ＭＳ Ｐゴシック" charset="0"/>
                <a:cs typeface="ＭＳ Ｐゴシック" charset="0"/>
              </a:rPr>
              <a:t> </a:t>
            </a:r>
            <a:r>
              <a:rPr lang="en-GB" sz="1400" b="1" dirty="0" err="1">
                <a:solidFill>
                  <a:srgbClr val="002060"/>
                </a:solidFill>
                <a:latin typeface="Verdana" charset="0"/>
                <a:ea typeface="ＭＳ Ｐゴシック" charset="0"/>
                <a:cs typeface="ＭＳ Ｐゴシック" charset="0"/>
              </a:rPr>
              <a:t>mejor</a:t>
            </a:r>
            <a:r>
              <a:rPr lang="en-GB" sz="1400" b="1" dirty="0">
                <a:solidFill>
                  <a:srgbClr val="002060"/>
                </a:solidFill>
                <a:latin typeface="Verdana" charset="0"/>
                <a:ea typeface="ＭＳ Ｐゴシック" charset="0"/>
                <a:cs typeface="ＭＳ Ｐゴシック" charset="0"/>
              </a:rPr>
              <a:t> </a:t>
            </a:r>
            <a:r>
              <a:rPr lang="en-GB" sz="1400" b="1" dirty="0" err="1">
                <a:solidFill>
                  <a:srgbClr val="002060"/>
                </a:solidFill>
                <a:latin typeface="Verdana" charset="0"/>
                <a:ea typeface="ＭＳ Ｐゴシック" charset="0"/>
                <a:cs typeface="ＭＳ Ｐゴシック" charset="0"/>
              </a:rPr>
              <a:t>gestión</a:t>
            </a:r>
            <a:r>
              <a:rPr lang="en-GB" sz="1400" b="1" dirty="0">
                <a:solidFill>
                  <a:srgbClr val="002060"/>
                </a:solidFill>
                <a:latin typeface="Verdana" charset="0"/>
                <a:ea typeface="ＭＳ Ｐゴシック" charset="0"/>
                <a:cs typeface="ＭＳ Ｐゴシック" charset="0"/>
              </a:rPr>
              <a:t> del </a:t>
            </a:r>
            <a:r>
              <a:rPr lang="en-GB" sz="1400" b="1" dirty="0" err="1">
                <a:solidFill>
                  <a:srgbClr val="002060"/>
                </a:solidFill>
                <a:latin typeface="Verdana" charset="0"/>
                <a:ea typeface="ＭＳ Ｐゴシック" charset="0"/>
                <a:cs typeface="ＭＳ Ｐゴシック" charset="0"/>
              </a:rPr>
              <a:t>ecosistema</a:t>
            </a:r>
            <a:r>
              <a:rPr lang="en-GB" sz="1400" b="1" dirty="0">
                <a:solidFill>
                  <a:srgbClr val="002060"/>
                </a:solidFill>
                <a:latin typeface="Verdana" charset="0"/>
                <a:ea typeface="ＭＳ Ｐゴシック" charset="0"/>
                <a:cs typeface="ＭＳ Ｐゴシック" charset="0"/>
              </a:rPr>
              <a:t> </a:t>
            </a:r>
            <a:r>
              <a:rPr lang="en-GB" sz="1400" b="1" dirty="0" err="1">
                <a:solidFill>
                  <a:srgbClr val="002060"/>
                </a:solidFill>
                <a:latin typeface="Verdana" charset="0"/>
                <a:ea typeface="ＭＳ Ｐゴシック" charset="0"/>
                <a:cs typeface="ＭＳ Ｐゴシック" charset="0"/>
              </a:rPr>
              <a:t>también</a:t>
            </a:r>
            <a:r>
              <a:rPr lang="en-GB" sz="1400" b="1" dirty="0">
                <a:solidFill>
                  <a:srgbClr val="002060"/>
                </a:solidFill>
                <a:latin typeface="Verdana" charset="0"/>
                <a:ea typeface="ＭＳ Ｐゴシック" charset="0"/>
                <a:cs typeface="ＭＳ Ｐゴシック" charset="0"/>
              </a:rPr>
              <a:t> </a:t>
            </a:r>
            <a:r>
              <a:rPr lang="en-GB" sz="1400" b="1" dirty="0" err="1">
                <a:solidFill>
                  <a:srgbClr val="002060"/>
                </a:solidFill>
                <a:latin typeface="Verdana" charset="0"/>
                <a:ea typeface="ＭＳ Ｐゴシック" charset="0"/>
                <a:cs typeface="ＭＳ Ｐゴシック" charset="0"/>
              </a:rPr>
              <a:t>contribuye</a:t>
            </a:r>
            <a:r>
              <a:rPr lang="en-GB" sz="1400" b="1" dirty="0">
                <a:solidFill>
                  <a:srgbClr val="002060"/>
                </a:solidFill>
                <a:latin typeface="Verdana" charset="0"/>
                <a:ea typeface="ＭＳ Ｐゴシック" charset="0"/>
                <a:cs typeface="ＭＳ Ｐゴシック" charset="0"/>
              </a:rPr>
              <a:t> a la </a:t>
            </a:r>
            <a:r>
              <a:rPr lang="en-GB" sz="1400" b="1" dirty="0" err="1">
                <a:solidFill>
                  <a:srgbClr val="002060"/>
                </a:solidFill>
                <a:latin typeface="Verdana" charset="0"/>
                <a:ea typeface="ＭＳ Ｐゴシック" charset="0"/>
                <a:cs typeface="ＭＳ Ｐゴシック" charset="0"/>
              </a:rPr>
              <a:t>adaptación</a:t>
            </a:r>
            <a:endParaRPr lang="en-GB" sz="1400" b="1" dirty="0">
              <a:solidFill>
                <a:srgbClr val="002060"/>
              </a:solidFill>
              <a:latin typeface="Verdana"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p:bldP spid="14" grpId="0"/>
      <p:bldP spid="15" grpId="0" animBg="1"/>
      <p:bldP spid="16"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ular Callout 10"/>
          <p:cNvSpPr/>
          <p:nvPr/>
        </p:nvSpPr>
        <p:spPr>
          <a:xfrm>
            <a:off x="5292725" y="5445125"/>
            <a:ext cx="2362200" cy="1143000"/>
          </a:xfrm>
          <a:prstGeom prst="wedgeRoundRectCallout">
            <a:avLst>
              <a:gd name="adj1" fmla="val -46543"/>
              <a:gd name="adj2" fmla="val -88951"/>
              <a:gd name="adj3" fmla="val 16667"/>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800" b="1">
                <a:solidFill>
                  <a:srgbClr val="002060"/>
                </a:solidFill>
                <a:latin typeface="Verdana" charset="0"/>
                <a:ea typeface="ＭＳ Ｐゴシック" charset="0"/>
                <a:cs typeface="ＭＳ Ｐゴシック" charset="0"/>
              </a:rPr>
              <a:t>Base para la toma de decisiones del sector público</a:t>
            </a:r>
          </a:p>
        </p:txBody>
      </p:sp>
      <p:sp>
        <p:nvSpPr>
          <p:cNvPr id="10" name="Rounded Rectangular Callout 9"/>
          <p:cNvSpPr/>
          <p:nvPr/>
        </p:nvSpPr>
        <p:spPr>
          <a:xfrm>
            <a:off x="6732588" y="188913"/>
            <a:ext cx="2411412" cy="1143000"/>
          </a:xfrm>
          <a:prstGeom prst="wedgeRoundRectCallout">
            <a:avLst>
              <a:gd name="adj1" fmla="val -85127"/>
              <a:gd name="adj2" fmla="val 177227"/>
              <a:gd name="adj3" fmla="val 16667"/>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800" b="1">
                <a:solidFill>
                  <a:srgbClr val="002060"/>
                </a:solidFill>
                <a:ea typeface="ＭＳ Ｐゴシック" charset="-128"/>
              </a:rPr>
              <a:t>Base para la toma de decisiones del sector privado</a:t>
            </a:r>
          </a:p>
        </p:txBody>
      </p:sp>
      <p:sp>
        <p:nvSpPr>
          <p:cNvPr id="48131" name="Title 1"/>
          <p:cNvSpPr>
            <a:spLocks noGrp="1"/>
          </p:cNvSpPr>
          <p:nvPr>
            <p:ph type="title"/>
          </p:nvPr>
        </p:nvSpPr>
        <p:spPr>
          <a:xfrm>
            <a:off x="0" y="1052513"/>
            <a:ext cx="7977188" cy="936625"/>
          </a:xfrm>
        </p:spPr>
        <p:txBody>
          <a:bodyPr/>
          <a:lstStyle/>
          <a:p>
            <a:pPr marL="179388" indent="0"/>
            <a:r>
              <a:rPr lang="en-GB" sz="2800">
                <a:latin typeface="Verdana" charset="0"/>
              </a:rPr>
              <a:t>Análisis financiero y económico</a:t>
            </a:r>
          </a:p>
        </p:txBody>
      </p:sp>
      <p:sp>
        <p:nvSpPr>
          <p:cNvPr id="38916" name="Content Placeholder 2"/>
          <p:cNvSpPr>
            <a:spLocks noGrp="1"/>
          </p:cNvSpPr>
          <p:nvPr>
            <p:ph idx="1"/>
          </p:nvPr>
        </p:nvSpPr>
        <p:spPr>
          <a:xfrm>
            <a:off x="457200" y="2057400"/>
            <a:ext cx="8534400" cy="4035425"/>
          </a:xfrm>
        </p:spPr>
        <p:txBody>
          <a:bodyPr/>
          <a:lstStyle/>
          <a:p>
            <a:pPr>
              <a:spcBef>
                <a:spcPts val="600"/>
              </a:spcBef>
              <a:spcAft>
                <a:spcPts val="600"/>
              </a:spcAft>
              <a:buClrTx/>
            </a:pPr>
            <a:r>
              <a:rPr lang="en-GB" sz="2600" i="0">
                <a:latin typeface="Verdana" charset="0"/>
              </a:rPr>
              <a:t>Tanto el ACB como el ACE contribuyen a:</a:t>
            </a:r>
          </a:p>
          <a:p>
            <a:pPr lvl="1">
              <a:spcBef>
                <a:spcPts val="600"/>
              </a:spcBef>
              <a:spcAft>
                <a:spcPts val="600"/>
              </a:spcAft>
              <a:buClrTx/>
            </a:pPr>
            <a:r>
              <a:rPr lang="en-GB" sz="2400" b="0">
                <a:latin typeface="Verdana" charset="0"/>
              </a:rPr>
              <a:t>un análisis financiero: considera los costos y beneficios </a:t>
            </a:r>
            <a:r>
              <a:rPr lang="ja-JP" altLang="en-GB" sz="2400" b="0">
                <a:latin typeface="Verdana" charset="0"/>
              </a:rPr>
              <a:t>‘</a:t>
            </a:r>
            <a:r>
              <a:rPr lang="en-GB" altLang="ja-JP" sz="2400" b="0">
                <a:latin typeface="Verdana" charset="0"/>
              </a:rPr>
              <a:t>monetarios</a:t>
            </a:r>
            <a:r>
              <a:rPr lang="ja-JP" altLang="en-GB" sz="2400" b="0">
                <a:latin typeface="Verdana" charset="0"/>
              </a:rPr>
              <a:t>’</a:t>
            </a:r>
            <a:r>
              <a:rPr lang="en-GB" altLang="ja-JP" sz="2400" b="0">
                <a:latin typeface="Verdana" charset="0"/>
              </a:rPr>
              <a:t> (o equivalentes) correspondientes a las partes directamente involucradas en un proyecto o programa, según su </a:t>
            </a:r>
            <a:r>
              <a:rPr lang="ja-JP" altLang="en-GB" sz="2400" b="0">
                <a:latin typeface="Verdana" charset="0"/>
              </a:rPr>
              <a:t>‘</a:t>
            </a:r>
            <a:r>
              <a:rPr lang="en-GB" altLang="ja-JP" sz="2400" b="0">
                <a:latin typeface="Verdana" charset="0"/>
              </a:rPr>
              <a:t>valor nominal</a:t>
            </a:r>
            <a:r>
              <a:rPr lang="ja-JP" altLang="en-GB" sz="2400" b="0">
                <a:latin typeface="Verdana" charset="0"/>
              </a:rPr>
              <a:t>’</a:t>
            </a:r>
            <a:endParaRPr lang="en-GB" altLang="ja-JP" sz="2400" b="0">
              <a:latin typeface="Verdana" charset="0"/>
            </a:endParaRPr>
          </a:p>
          <a:p>
            <a:pPr lvl="1">
              <a:spcBef>
                <a:spcPts val="600"/>
              </a:spcBef>
              <a:spcAft>
                <a:spcPts val="600"/>
              </a:spcAft>
              <a:buClrTx/>
            </a:pPr>
            <a:r>
              <a:rPr lang="en-GB" sz="2400" b="0">
                <a:latin typeface="Verdana" charset="0"/>
              </a:rPr>
              <a:t>un análisis económico: amplía el análisis para reflejar con mayor precisión los gastos y beneficios para la sociedad</a:t>
            </a:r>
          </a:p>
        </p:txBody>
      </p:sp>
      <p:sp>
        <p:nvSpPr>
          <p:cNvPr id="4813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0B5ADAE-57F8-3943-B1B9-0127F023BCCF}" type="slidenum">
              <a:rPr lang="en-GB" sz="1400">
                <a:solidFill>
                  <a:srgbClr val="000000"/>
                </a:solidFill>
                <a:latin typeface="Arial" charset="0"/>
              </a:rPr>
              <a:pPr>
                <a:buSzPct val="100000"/>
              </a:pPr>
              <a:t>17</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916">
                                            <p:txEl>
                                              <p:charRg st="26" end="194"/>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8916">
                                            <p:txEl>
                                              <p:charRg st="194" end="29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0" y="981075"/>
            <a:ext cx="8229600" cy="936625"/>
          </a:xfrm>
        </p:spPr>
        <p:txBody>
          <a:bodyPr/>
          <a:lstStyle/>
          <a:p>
            <a:pPr indent="0"/>
            <a:r>
              <a:rPr lang="en-GB">
                <a:latin typeface="Verdana" charset="0"/>
              </a:rPr>
              <a:t>Herramientas complementarias</a:t>
            </a:r>
          </a:p>
        </p:txBody>
      </p:sp>
      <p:sp>
        <p:nvSpPr>
          <p:cNvPr id="3" name="Content Placeholder 2"/>
          <p:cNvSpPr>
            <a:spLocks noGrp="1"/>
          </p:cNvSpPr>
          <p:nvPr>
            <p:ph idx="1"/>
          </p:nvPr>
        </p:nvSpPr>
        <p:spPr>
          <a:xfrm>
            <a:off x="179388" y="1828800"/>
            <a:ext cx="8713787" cy="4800600"/>
          </a:xfrm>
        </p:spPr>
        <p:txBody>
          <a:bodyPr/>
          <a:lstStyle/>
          <a:p>
            <a:pPr>
              <a:buClrTx/>
            </a:pPr>
            <a:r>
              <a:rPr lang="en-GB" i="0">
                <a:latin typeface="Verdana" charset="0"/>
              </a:rPr>
              <a:t>Para la evaluación de la robustez y la integración de la incertidumbre, ACB/ACE se pueden combinar con:</a:t>
            </a:r>
          </a:p>
          <a:p>
            <a:pPr lvl="1">
              <a:buClrTx/>
            </a:pPr>
            <a:r>
              <a:rPr lang="en-GB" b="0">
                <a:latin typeface="Verdana" charset="0"/>
              </a:rPr>
              <a:t>el uso de </a:t>
            </a:r>
            <a:r>
              <a:rPr lang="en-GB" b="0" u="sng">
                <a:latin typeface="Verdana" charset="0"/>
              </a:rPr>
              <a:t>múltiples escenarios </a:t>
            </a:r>
            <a:r>
              <a:rPr lang="en-GB" sz="2200" b="0">
                <a:latin typeface="Verdana" charset="0"/>
              </a:rPr>
              <a:t>(p.ej. escenario </a:t>
            </a:r>
            <a:r>
              <a:rPr lang="ja-JP" altLang="en-GB" sz="2200" b="0">
                <a:latin typeface="Verdana" charset="0"/>
              </a:rPr>
              <a:t>‘</a:t>
            </a:r>
            <a:r>
              <a:rPr lang="en-GB" altLang="ja-JP" sz="2200" b="0">
                <a:latin typeface="Verdana" charset="0"/>
              </a:rPr>
              <a:t>sin cambio</a:t>
            </a:r>
            <a:r>
              <a:rPr lang="ja-JP" altLang="en-GB" sz="2200" b="0">
                <a:latin typeface="Verdana" charset="0"/>
              </a:rPr>
              <a:t>’</a:t>
            </a:r>
            <a:r>
              <a:rPr lang="en-GB" altLang="ja-JP" sz="2200" b="0">
                <a:latin typeface="Verdana" charset="0"/>
              </a:rPr>
              <a:t> y varios escenarios de cambio climático y desarrollo)</a:t>
            </a:r>
          </a:p>
          <a:p>
            <a:pPr lvl="1">
              <a:buClrTx/>
            </a:pPr>
            <a:r>
              <a:rPr lang="en-GB" b="0" u="sng">
                <a:latin typeface="Verdana" charset="0"/>
              </a:rPr>
              <a:t>análisis de sensibilidad </a:t>
            </a:r>
            <a:r>
              <a:rPr lang="en-GB" sz="2200" b="0">
                <a:latin typeface="Verdana" charset="0"/>
              </a:rPr>
              <a:t>(examinar el efecto de los cambios en las hipótesis de escenarios sobre la RGB, el VPN, la TIR o los gastos unitarios)</a:t>
            </a:r>
          </a:p>
          <a:p>
            <a:pPr lvl="1">
              <a:buClrTx/>
            </a:pPr>
            <a:r>
              <a:rPr lang="en-GB" b="0" u="sng">
                <a:latin typeface="Verdana" charset="0"/>
              </a:rPr>
              <a:t>análisis de riesgos </a:t>
            </a:r>
            <a:r>
              <a:rPr lang="en-GB" sz="2200" b="0">
                <a:latin typeface="Verdana" charset="0"/>
              </a:rPr>
              <a:t>(-&gt; probabilidad de riesgo - el análisis incluye la probabilidad de que los cálculos arrojen como resultados gastos y beneficios distintos... suponiendo que se conocen las probabilidades)</a:t>
            </a:r>
          </a:p>
        </p:txBody>
      </p:sp>
      <p:sp>
        <p:nvSpPr>
          <p:cNvPr id="5017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02771821-49FF-8440-83B3-4723E47ED131}" type="slidenum">
              <a:rPr lang="en-GB" sz="1400">
                <a:solidFill>
                  <a:srgbClr val="000000"/>
                </a:solidFill>
                <a:latin typeface="Arial" charset="0"/>
              </a:rPr>
              <a:pPr>
                <a:buSzPct val="100000"/>
              </a:pPr>
              <a:t>18</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210" end="33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charRg st="330" end="50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323850" y="2565400"/>
            <a:ext cx="8534400" cy="1676400"/>
          </a:xfrm>
          <a:gradFill rotWithShape="1">
            <a:gsLst>
              <a:gs pos="0">
                <a:srgbClr val="AFE0E4"/>
              </a:gs>
              <a:gs pos="20000">
                <a:srgbClr val="AFDEE2"/>
              </a:gs>
              <a:gs pos="100000">
                <a:srgbClr val="85AAAD"/>
              </a:gs>
            </a:gsLst>
            <a:lin ang="5400000"/>
          </a:gradFill>
          <a:ln cap="flat">
            <a:solidFill>
              <a:srgbClr val="0F5494"/>
            </a:solidFill>
            <a:miter lim="800000"/>
            <a:headEnd/>
            <a:tailEnd/>
          </a:ln>
          <a:effectLst>
            <a:outerShdw blurRad="63500" dist="23000" dir="5400000" rotWithShape="0">
              <a:srgbClr val="000000">
                <a:alpha val="34998"/>
              </a:srgbClr>
            </a:outerShdw>
          </a:effectLst>
        </p:spPr>
        <p:txBody>
          <a:bodyPr anchor="ctr"/>
          <a:lstStyle/>
          <a:p>
            <a:pPr algn="ctr">
              <a:lnSpc>
                <a:spcPct val="150000"/>
              </a:lnSpc>
              <a:buClrTx/>
              <a:buSzPct val="100000"/>
              <a:buFontTx/>
              <a:buNone/>
              <a:defRPr/>
            </a:pPr>
            <a:r>
              <a:rPr lang="en-GB" sz="2800" i="0" smtClean="0">
                <a:ea typeface="ＭＳ Ｐゴシック" charset="-128"/>
              </a:rPr>
              <a:t>Herramientas para priorizar y seleccionar medidas</a:t>
            </a:r>
          </a:p>
        </p:txBody>
      </p:sp>
      <p:sp>
        <p:nvSpPr>
          <p:cNvPr id="52226"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FAE5B575-16AD-8746-B790-BB961585C017}" type="slidenum">
              <a:rPr lang="en-GB" sz="1400">
                <a:solidFill>
                  <a:srgbClr val="000000"/>
                </a:solidFill>
                <a:latin typeface="Arial" charset="0"/>
              </a:rPr>
              <a:pPr>
                <a:buSzPct val="100000"/>
              </a:pPr>
              <a:t>19</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0" y="0"/>
            <a:ext cx="9144000" cy="981075"/>
          </a:xfrm>
          <a:solidFill>
            <a:srgbClr val="0F5494"/>
          </a:solidFill>
        </p:spPr>
        <p:txBody>
          <a:bodyPr/>
          <a:lstStyle/>
          <a:p>
            <a:pPr indent="0"/>
            <a:r>
              <a:rPr lang="en-GB">
                <a:solidFill>
                  <a:srgbClr val="FFFFFF"/>
                </a:solidFill>
                <a:latin typeface="Verdana" charset="0"/>
              </a:rPr>
              <a:t>Vincular política, estimación de gastos y presupuestos</a:t>
            </a:r>
          </a:p>
        </p:txBody>
      </p:sp>
      <p:sp>
        <p:nvSpPr>
          <p:cNvPr id="4" name="Rounded Rectangle 3"/>
          <p:cNvSpPr/>
          <p:nvPr/>
        </p:nvSpPr>
        <p:spPr>
          <a:xfrm>
            <a:off x="1943100" y="1676400"/>
            <a:ext cx="5143500" cy="792163"/>
          </a:xfrm>
          <a:prstGeom prst="roundRect">
            <a:avLst/>
          </a:prstGeom>
          <a:solidFill>
            <a:schemeClr val="accent5">
              <a:lumMod val="60000"/>
              <a:lumOff val="40000"/>
            </a:schemeClr>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a:solidFill>
                  <a:srgbClr val="0F5494"/>
                </a:solidFill>
                <a:latin typeface="Verdana" charset="0"/>
                <a:ea typeface="ＭＳ Ｐゴシック" charset="0"/>
                <a:cs typeface="ＭＳ Ｐゴシック" charset="0"/>
              </a:rPr>
              <a:t>Integrar el medio ambiente y el cambio climático en las políticas, estrategias y programas</a:t>
            </a:r>
          </a:p>
        </p:txBody>
      </p:sp>
      <p:sp>
        <p:nvSpPr>
          <p:cNvPr id="5" name="Rounded Rectangle 4"/>
          <p:cNvSpPr/>
          <p:nvPr/>
        </p:nvSpPr>
        <p:spPr>
          <a:xfrm>
            <a:off x="1943100" y="2743200"/>
            <a:ext cx="5143500" cy="990600"/>
          </a:xfrm>
          <a:prstGeom prst="roundRect">
            <a:avLst/>
          </a:prstGeom>
          <a:solidFill>
            <a:schemeClr val="accent5">
              <a:lumMod val="60000"/>
              <a:lumOff val="40000"/>
            </a:schemeClr>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a:solidFill>
                  <a:srgbClr val="0F5494"/>
                </a:solidFill>
                <a:latin typeface="Verdana" charset="0"/>
                <a:ea typeface="ＭＳ Ｐゴシック" charset="0"/>
                <a:cs typeface="ＭＳ Ｐゴシック" charset="0"/>
              </a:rPr>
              <a:t>Identificación de opciones de integración ambiental y de adaptación y mitigación del cambio climático</a:t>
            </a:r>
          </a:p>
        </p:txBody>
      </p:sp>
      <p:sp>
        <p:nvSpPr>
          <p:cNvPr id="6" name="Rounded Rectangle 5"/>
          <p:cNvSpPr/>
          <p:nvPr/>
        </p:nvSpPr>
        <p:spPr>
          <a:xfrm>
            <a:off x="1943100" y="4008438"/>
            <a:ext cx="5143500" cy="792162"/>
          </a:xfrm>
          <a:prstGeom prst="roundRect">
            <a:avLst/>
          </a:prstGeom>
          <a:solidFill>
            <a:srgbClr val="0F5494"/>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a:solidFill>
                  <a:srgbClr val="FFFFFF"/>
                </a:solidFill>
                <a:latin typeface="Verdana" charset="0"/>
                <a:ea typeface="ＭＳ Ｐゴシック" charset="0"/>
                <a:cs typeface="ＭＳ Ｐゴシック" charset="0"/>
              </a:rPr>
              <a:t>Estimación de gastos, evaluación y selección de opciones</a:t>
            </a:r>
          </a:p>
        </p:txBody>
      </p:sp>
      <p:sp>
        <p:nvSpPr>
          <p:cNvPr id="7" name="Rounded Rectangle 6"/>
          <p:cNvSpPr/>
          <p:nvPr/>
        </p:nvSpPr>
        <p:spPr>
          <a:xfrm>
            <a:off x="1943100" y="5075238"/>
            <a:ext cx="5143500" cy="1096962"/>
          </a:xfrm>
          <a:prstGeom prst="roundRect">
            <a:avLst/>
          </a:prstGeom>
          <a:solidFill>
            <a:schemeClr val="accent5">
              <a:lumMod val="60000"/>
              <a:lumOff val="40000"/>
            </a:schemeClr>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a:solidFill>
                  <a:srgbClr val="0F5494"/>
                </a:solidFill>
                <a:latin typeface="Verdana" charset="0"/>
                <a:ea typeface="ＭＳ Ｐゴシック" charset="0"/>
                <a:cs typeface="ＭＳ Ｐゴシック" charset="0"/>
              </a:rPr>
              <a:t>Asignación de recursos: Integración de medidas en materia de medio ambiente y cambio climático (adaptación y mitigación) en los presupuestos</a:t>
            </a:r>
          </a:p>
        </p:txBody>
      </p:sp>
      <p:cxnSp>
        <p:nvCxnSpPr>
          <p:cNvPr id="9" name="Straight Arrow Connector 8"/>
          <p:cNvCxnSpPr>
            <a:stCxn id="4" idx="2"/>
            <a:endCxn id="5" idx="0"/>
          </p:cNvCxnSpPr>
          <p:nvPr/>
        </p:nvCxnSpPr>
        <p:spPr>
          <a:xfrm>
            <a:off x="4514850" y="2468563"/>
            <a:ext cx="0" cy="274637"/>
          </a:xfrm>
          <a:prstGeom prst="straightConnector1">
            <a:avLst/>
          </a:prstGeom>
          <a:ln w="381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2"/>
            <a:endCxn id="6" idx="0"/>
          </p:cNvCxnSpPr>
          <p:nvPr/>
        </p:nvCxnSpPr>
        <p:spPr>
          <a:xfrm>
            <a:off x="4514850" y="3733800"/>
            <a:ext cx="0" cy="274638"/>
          </a:xfrm>
          <a:prstGeom prst="straightConnector1">
            <a:avLst/>
          </a:prstGeom>
          <a:ln w="381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6" idx="2"/>
            <a:endCxn id="7" idx="0"/>
          </p:cNvCxnSpPr>
          <p:nvPr/>
        </p:nvCxnSpPr>
        <p:spPr>
          <a:xfrm>
            <a:off x="4514850" y="4800600"/>
            <a:ext cx="0" cy="274638"/>
          </a:xfrm>
          <a:prstGeom prst="straightConnector1">
            <a:avLst/>
          </a:prstGeom>
          <a:ln w="38100">
            <a:solidFill>
              <a:schemeClr val="accent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7417" name="Slide Number Placeholder 2"/>
          <p:cNvSpPr>
            <a:spLocks noGrp="1"/>
          </p:cNvSpPr>
          <p:nvPr>
            <p:ph type="sldNum" sz="quarter" idx="12"/>
          </p:nvPr>
        </p:nvSpPr>
        <p:spPr>
          <a:xfrm>
            <a:off x="6858000" y="6613525"/>
            <a:ext cx="2133600" cy="168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297A0D46-E935-8442-B8C4-A50534DE6074}" type="slidenum">
              <a:rPr lang="en-GB" sz="1400">
                <a:solidFill>
                  <a:srgbClr val="000000"/>
                </a:solidFill>
                <a:latin typeface="Arial" charset="0"/>
              </a:rPr>
              <a:pPr>
                <a:buSzPct val="100000"/>
              </a:pPr>
              <a:t>2</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a:xfrm>
            <a:off x="250825" y="1052513"/>
            <a:ext cx="8229600" cy="936625"/>
          </a:xfrm>
        </p:spPr>
        <p:txBody>
          <a:bodyPr/>
          <a:lstStyle/>
          <a:p>
            <a:pPr indent="0"/>
            <a:r>
              <a:rPr lang="en-GB">
                <a:latin typeface="Verdana" charset="0"/>
              </a:rPr>
              <a:t>Apoyo en la toma de decisiones</a:t>
            </a:r>
          </a:p>
        </p:txBody>
      </p:sp>
      <p:sp>
        <p:nvSpPr>
          <p:cNvPr id="3" name="Content Placeholder 2"/>
          <p:cNvSpPr>
            <a:spLocks noGrp="1"/>
          </p:cNvSpPr>
          <p:nvPr>
            <p:ph idx="1"/>
          </p:nvPr>
        </p:nvSpPr>
        <p:spPr>
          <a:xfrm>
            <a:off x="395288" y="1916113"/>
            <a:ext cx="8229600" cy="3529012"/>
          </a:xfrm>
        </p:spPr>
        <p:txBody>
          <a:bodyPr/>
          <a:lstStyle/>
          <a:p>
            <a:pPr>
              <a:spcAft>
                <a:spcPts val="600"/>
              </a:spcAft>
              <a:buClrTx/>
            </a:pPr>
            <a:r>
              <a:rPr lang="en-GB" sz="2000" i="0">
                <a:latin typeface="Verdana" charset="0"/>
              </a:rPr>
              <a:t>ACB/ACE contribuyen a la evaluación financiera y económica de opciones</a:t>
            </a:r>
          </a:p>
          <a:p>
            <a:pPr lvl="1">
              <a:spcAft>
                <a:spcPts val="600"/>
              </a:spcAft>
              <a:buClrTx/>
            </a:pPr>
            <a:r>
              <a:rPr lang="en-GB" sz="1800" b="0">
                <a:latin typeface="Verdana" charset="0"/>
              </a:rPr>
              <a:t>Ayudan a identificar medidas que ofrecen la mejor relación </a:t>
            </a:r>
            <a:r>
              <a:rPr lang="ja-JP" altLang="en-GB" sz="1800" b="0">
                <a:latin typeface="Verdana" charset="0"/>
              </a:rPr>
              <a:t>‘</a:t>
            </a:r>
            <a:r>
              <a:rPr lang="en-GB" altLang="ja-JP" sz="1800" b="0">
                <a:latin typeface="Verdana" charset="0"/>
              </a:rPr>
              <a:t>costo/beneficio</a:t>
            </a:r>
            <a:r>
              <a:rPr lang="ja-JP" altLang="en-GB" sz="1800" b="0">
                <a:latin typeface="Verdana" charset="0"/>
              </a:rPr>
              <a:t>’</a:t>
            </a:r>
            <a:r>
              <a:rPr lang="en-GB" altLang="ja-JP" sz="1800" b="0">
                <a:latin typeface="Verdana" charset="0"/>
              </a:rPr>
              <a:t> – un aspecto clave en situaciones de limitaciones presupuestarias</a:t>
            </a:r>
          </a:p>
          <a:p>
            <a:pPr>
              <a:spcAft>
                <a:spcPts val="600"/>
              </a:spcAft>
              <a:buClrTx/>
            </a:pPr>
            <a:r>
              <a:rPr lang="en-GB" sz="2000" i="0">
                <a:latin typeface="Verdana" charset="0"/>
              </a:rPr>
              <a:t>Se necesitarían otros tipos de evaluación y otros criterios (p.ej. técnicos, sociales, ambientales) para ofrecer una información íntegra a los responsables de la toma de decisiones</a:t>
            </a:r>
          </a:p>
          <a:p>
            <a:pPr>
              <a:spcAft>
                <a:spcPts val="600"/>
              </a:spcAft>
              <a:buClrTx/>
            </a:pPr>
            <a:r>
              <a:rPr lang="en-GB" sz="2000" i="0">
                <a:latin typeface="Verdana" charset="0"/>
              </a:rPr>
              <a:t>Debe tener en cuenta implicaciones en favor de los pobres</a:t>
            </a:r>
          </a:p>
        </p:txBody>
      </p:sp>
      <p:sp>
        <p:nvSpPr>
          <p:cNvPr id="5427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D4CD17A5-A44D-954A-ACDF-E5469E0B884D}" type="slidenum">
              <a:rPr lang="en-GB" sz="1400">
                <a:solidFill>
                  <a:srgbClr val="000000"/>
                </a:solidFill>
                <a:latin typeface="Arial" charset="0"/>
              </a:rPr>
              <a:pPr>
                <a:buSzPct val="100000"/>
              </a:pPr>
              <a:t>20</a:t>
            </a:fld>
            <a:endParaRPr lang="en-GB" sz="1400">
              <a:solidFill>
                <a:srgbClr val="000000"/>
              </a:solidFill>
              <a:latin typeface="Arial" charset="0"/>
            </a:endParaRPr>
          </a:p>
        </p:txBody>
      </p:sp>
      <p:sp>
        <p:nvSpPr>
          <p:cNvPr id="5" name="Rounded Rectangle 4"/>
          <p:cNvSpPr/>
          <p:nvPr/>
        </p:nvSpPr>
        <p:spPr>
          <a:xfrm>
            <a:off x="1547813" y="5589588"/>
            <a:ext cx="6264275" cy="968375"/>
          </a:xfrm>
          <a:prstGeom prst="roundRect">
            <a:avLst/>
          </a:prstGeom>
          <a:solidFill>
            <a:srgbClr val="0F5494"/>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2200">
                <a:solidFill>
                  <a:srgbClr val="E9F4F5"/>
                </a:solidFill>
                <a:latin typeface="Verdana" charset="0"/>
                <a:ea typeface="ＭＳ Ｐゴシック" charset="0"/>
                <a:cs typeface="ＭＳ Ｐゴシック" charset="0"/>
              </a:rPr>
              <a:t>Un análisis multicriterio (AMC)</a:t>
            </a:r>
            <a:r>
              <a:rPr lang="en-GB" sz="2200">
                <a:solidFill>
                  <a:srgbClr val="FFFFFF"/>
                </a:solidFill>
                <a:latin typeface="Verdana" charset="0"/>
                <a:ea typeface="ＭＳ Ｐゴシック" charset="0"/>
                <a:cs typeface="ＭＳ Ｐゴシック" charset="0"/>
              </a:rPr>
              <a:t> </a:t>
            </a:r>
            <a:r>
              <a:rPr lang="en-GB" sz="2200" b="1">
                <a:solidFill>
                  <a:srgbClr val="FFFFFF"/>
                </a:solidFill>
                <a:latin typeface="Verdana" charset="0"/>
                <a:ea typeface="ＭＳ Ｐゴシック" charset="0"/>
                <a:cs typeface="ＭＳ Ｐゴシック" charset="0"/>
              </a:rPr>
              <a:t>ayuda a integrar varios criterios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185" end="315"/>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charRg st="315" end="36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a:xfrm>
            <a:off x="0" y="981075"/>
            <a:ext cx="8229600" cy="936625"/>
          </a:xfrm>
        </p:spPr>
        <p:txBody>
          <a:bodyPr/>
          <a:lstStyle/>
          <a:p>
            <a:pPr indent="0"/>
            <a:r>
              <a:rPr lang="en-GB">
                <a:latin typeface="Verdana" charset="0"/>
              </a:rPr>
              <a:t>Análisis multicriterio (1)</a:t>
            </a:r>
          </a:p>
        </p:txBody>
      </p:sp>
      <p:sp>
        <p:nvSpPr>
          <p:cNvPr id="3" name="Content Placeholder 2"/>
          <p:cNvSpPr>
            <a:spLocks noGrp="1"/>
          </p:cNvSpPr>
          <p:nvPr>
            <p:ph idx="1"/>
          </p:nvPr>
        </p:nvSpPr>
        <p:spPr>
          <a:xfrm>
            <a:off x="179388" y="1773238"/>
            <a:ext cx="8736012" cy="4051300"/>
          </a:xfrm>
        </p:spPr>
        <p:txBody>
          <a:bodyPr/>
          <a:lstStyle/>
          <a:p>
            <a:pPr>
              <a:buClrTx/>
            </a:pPr>
            <a:r>
              <a:rPr lang="en-GB" i="0">
                <a:latin typeface="Verdana" charset="0"/>
              </a:rPr>
              <a:t>Un enfoque del apoyo a la toma de decisiones que utiliza más de un criterio para evaluar el desempeño y clasificar varias opciones o intervenciones</a:t>
            </a:r>
          </a:p>
          <a:p>
            <a:pPr>
              <a:buClrTx/>
            </a:pPr>
            <a:r>
              <a:rPr lang="en-GB" i="0">
                <a:latin typeface="Verdana" charset="0"/>
              </a:rPr>
              <a:t>El término cubre un amplio abanico de métodos</a:t>
            </a:r>
          </a:p>
          <a:p>
            <a:pPr>
              <a:buClrTx/>
            </a:pPr>
            <a:r>
              <a:rPr lang="en-GB" i="0">
                <a:latin typeface="Verdana" charset="0"/>
              </a:rPr>
              <a:t>Generalmente:</a:t>
            </a:r>
          </a:p>
          <a:p>
            <a:pPr lvl="1">
              <a:buClrTx/>
            </a:pPr>
            <a:r>
              <a:rPr lang="en-GB" b="0">
                <a:latin typeface="Verdana" charset="0"/>
              </a:rPr>
              <a:t>se evalúan varias opciones o intervenciones con respecto de un conjunto de criterios predeterminado</a:t>
            </a:r>
          </a:p>
          <a:p>
            <a:pPr lvl="1">
              <a:buClrTx/>
            </a:pPr>
            <a:r>
              <a:rPr lang="en-GB" b="0">
                <a:latin typeface="Verdana" charset="0"/>
              </a:rPr>
              <a:t>se asignan valores cualitativos o puntuaciones cuantitativas</a:t>
            </a:r>
          </a:p>
          <a:p>
            <a:pPr lvl="1">
              <a:buClrTx/>
            </a:pPr>
            <a:r>
              <a:rPr lang="en-GB" b="0">
                <a:latin typeface="Verdana" charset="0"/>
              </a:rPr>
              <a:t>a continuación, se aplican normas para clasificar opciones/intervenciones</a:t>
            </a:r>
          </a:p>
          <a:p>
            <a:pPr lvl="2">
              <a:buFontTx/>
              <a:buChar char="•"/>
            </a:pPr>
            <a:r>
              <a:rPr lang="en-GB" sz="1800">
                <a:latin typeface="Verdana" charset="0"/>
              </a:rPr>
              <a:t>Se pueden añadir puntuaciones numéricas para calcular una puntuación total (con la posibilidad de aplicar distintas relevancias a los distintos criterios)</a:t>
            </a:r>
          </a:p>
        </p:txBody>
      </p:sp>
      <p:sp>
        <p:nvSpPr>
          <p:cNvPr id="563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C8E3524-7460-F449-918A-DAB423B809D8}" type="slidenum">
              <a:rPr lang="en-GB" sz="1400">
                <a:solidFill>
                  <a:srgbClr val="000000"/>
                </a:solidFill>
                <a:latin typeface="Arial" charset="0"/>
              </a:rPr>
              <a:pPr>
                <a:buSzPct val="100000"/>
              </a:pPr>
              <a:t>21</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180" end="19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charRg st="191" end="27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charRg st="278" end="33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charRg st="331" end="38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charRg st="384" end="5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250825" y="1052513"/>
            <a:ext cx="8229600" cy="936625"/>
          </a:xfrm>
        </p:spPr>
        <p:txBody>
          <a:bodyPr/>
          <a:lstStyle/>
          <a:p>
            <a:pPr indent="0"/>
            <a:r>
              <a:rPr lang="en-GB">
                <a:latin typeface="Verdana" charset="0"/>
              </a:rPr>
              <a:t>Análisis multicriterio (2)</a:t>
            </a:r>
          </a:p>
        </p:txBody>
      </p:sp>
      <p:sp>
        <p:nvSpPr>
          <p:cNvPr id="3" name="Content Placeholder 2"/>
          <p:cNvSpPr>
            <a:spLocks noGrp="1"/>
          </p:cNvSpPr>
          <p:nvPr>
            <p:ph idx="1"/>
          </p:nvPr>
        </p:nvSpPr>
        <p:spPr>
          <a:xfrm>
            <a:off x="403225" y="1773238"/>
            <a:ext cx="8740775" cy="4500562"/>
          </a:xfrm>
        </p:spPr>
        <p:txBody>
          <a:bodyPr/>
          <a:lstStyle/>
          <a:p>
            <a:pPr>
              <a:buClrTx/>
            </a:pPr>
            <a:r>
              <a:rPr lang="en-GB" i="0">
                <a:latin typeface="Verdana" charset="0"/>
              </a:rPr>
              <a:t>El AMC puede ser un buen complemento de un ACB/ACE</a:t>
            </a:r>
          </a:p>
          <a:p>
            <a:pPr>
              <a:buClrTx/>
            </a:pPr>
            <a:r>
              <a:rPr lang="en-GB" i="0">
                <a:latin typeface="Verdana" charset="0"/>
              </a:rPr>
              <a:t>Permite combinar criterios financieros/económicos con criterios técnicos, ambientales y sociales</a:t>
            </a:r>
          </a:p>
          <a:p>
            <a:pPr>
              <a:buClrTx/>
            </a:pPr>
            <a:r>
              <a:rPr lang="en-GB" i="0">
                <a:latin typeface="Verdana" charset="0"/>
              </a:rPr>
              <a:t>Se puede utilizar de forma independiente o en combinación con un ACB/ACE:</a:t>
            </a:r>
          </a:p>
        </p:txBody>
      </p:sp>
      <p:sp>
        <p:nvSpPr>
          <p:cNvPr id="58371" name="Slide Number Placeholder 3"/>
          <p:cNvSpPr>
            <a:spLocks noGrp="1"/>
          </p:cNvSpPr>
          <p:nvPr>
            <p:ph type="sldNum" sz="quarter" idx="12"/>
          </p:nvPr>
        </p:nvSpPr>
        <p:spPr>
          <a:xfrm>
            <a:off x="8197850" y="6381750"/>
            <a:ext cx="94615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19CB9FA-2089-2742-97FA-3202718AA00C}" type="slidenum">
              <a:rPr lang="en-GB" sz="1400">
                <a:solidFill>
                  <a:srgbClr val="000000"/>
                </a:solidFill>
                <a:latin typeface="Arial" charset="0"/>
              </a:rPr>
              <a:pPr>
                <a:buSzPct val="100000"/>
              </a:pPr>
              <a:t>22</a:t>
            </a:fld>
            <a:endParaRPr lang="en-GB" sz="1400">
              <a:solidFill>
                <a:srgbClr val="000000"/>
              </a:solidFill>
              <a:latin typeface="Arial" charset="0"/>
            </a:endParaRPr>
          </a:p>
        </p:txBody>
      </p:sp>
      <p:sp>
        <p:nvSpPr>
          <p:cNvPr id="5" name="Rounded Rectangle 4"/>
          <p:cNvSpPr/>
          <p:nvPr/>
        </p:nvSpPr>
        <p:spPr>
          <a:xfrm>
            <a:off x="685800" y="4343400"/>
            <a:ext cx="3200400" cy="533400"/>
          </a:xfrm>
          <a:prstGeom prst="roundRect">
            <a:avLst/>
          </a:prstGeom>
          <a:solidFill>
            <a:srgbClr val="0F5494"/>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800" b="1" dirty="0">
                <a:solidFill>
                  <a:srgbClr val="FFFFFF"/>
                </a:solidFill>
                <a:ea typeface="ＭＳ Ｐゴシック" charset="-128"/>
              </a:rPr>
              <a:t>AMC antes de ACB/ACE</a:t>
            </a:r>
          </a:p>
        </p:txBody>
      </p:sp>
      <p:sp>
        <p:nvSpPr>
          <p:cNvPr id="6" name="Rounded Rectangle 5"/>
          <p:cNvSpPr/>
          <p:nvPr/>
        </p:nvSpPr>
        <p:spPr>
          <a:xfrm>
            <a:off x="685800" y="5157788"/>
            <a:ext cx="3200400" cy="533400"/>
          </a:xfrm>
          <a:prstGeom prst="roundRect">
            <a:avLst/>
          </a:prstGeom>
          <a:solidFill>
            <a:srgbClr val="0F5494"/>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800" b="1" dirty="0">
                <a:solidFill>
                  <a:srgbClr val="FFFFFF"/>
                </a:solidFill>
                <a:latin typeface="Verdana" charset="0"/>
                <a:ea typeface="ＭＳ Ｐゴシック" charset="0"/>
                <a:cs typeface="ＭＳ Ｐゴシック" charset="0"/>
              </a:rPr>
              <a:t>AMC </a:t>
            </a:r>
            <a:r>
              <a:rPr lang="en-GB" sz="1800" b="1" dirty="0" err="1">
                <a:solidFill>
                  <a:srgbClr val="FFFFFF"/>
                </a:solidFill>
                <a:latin typeface="Verdana" charset="0"/>
                <a:ea typeface="ＭＳ Ｐゴシック" charset="0"/>
                <a:cs typeface="ＭＳ Ｐゴシック" charset="0"/>
              </a:rPr>
              <a:t>después</a:t>
            </a:r>
            <a:r>
              <a:rPr lang="en-GB" sz="1800" b="1" dirty="0">
                <a:solidFill>
                  <a:srgbClr val="FFFFFF"/>
                </a:solidFill>
                <a:latin typeface="Verdana" charset="0"/>
                <a:ea typeface="ＭＳ Ｐゴシック" charset="0"/>
                <a:cs typeface="ＭＳ Ｐゴシック" charset="0"/>
              </a:rPr>
              <a:t> de ACB/ACE</a:t>
            </a:r>
          </a:p>
        </p:txBody>
      </p:sp>
      <p:sp>
        <p:nvSpPr>
          <p:cNvPr id="7" name="Rounded Rectangle 6"/>
          <p:cNvSpPr/>
          <p:nvPr/>
        </p:nvSpPr>
        <p:spPr>
          <a:xfrm>
            <a:off x="4419600" y="4149725"/>
            <a:ext cx="4256088" cy="855663"/>
          </a:xfrm>
          <a:prstGeom prst="roundRect">
            <a:avLst/>
          </a:prstGeom>
          <a:solidFill>
            <a:srgbClr val="92D050"/>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800" dirty="0" err="1">
                <a:solidFill>
                  <a:srgbClr val="002060"/>
                </a:solidFill>
                <a:latin typeface="Verdana" charset="0"/>
                <a:ea typeface="ＭＳ Ｐゴシック" charset="0"/>
                <a:cs typeface="ＭＳ Ｐゴシック" charset="0"/>
              </a:rPr>
              <a:t>Permite</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reducir</a:t>
            </a:r>
            <a:r>
              <a:rPr lang="en-GB" sz="1800" dirty="0">
                <a:solidFill>
                  <a:srgbClr val="002060"/>
                </a:solidFill>
                <a:latin typeface="Verdana" charset="0"/>
                <a:ea typeface="ＭＳ Ｐゴシック" charset="0"/>
                <a:cs typeface="ＭＳ Ｐゴシック" charset="0"/>
              </a:rPr>
              <a:t> el </a:t>
            </a:r>
            <a:r>
              <a:rPr lang="en-GB" sz="1800" dirty="0" err="1">
                <a:solidFill>
                  <a:srgbClr val="002060"/>
                </a:solidFill>
                <a:latin typeface="Verdana" charset="0"/>
                <a:ea typeface="ＭＳ Ｐゴシック" charset="0"/>
                <a:cs typeface="ＭＳ Ｐゴシック" charset="0"/>
              </a:rPr>
              <a:t>número</a:t>
            </a:r>
            <a:r>
              <a:rPr lang="en-GB" sz="1800" dirty="0">
                <a:solidFill>
                  <a:srgbClr val="002060"/>
                </a:solidFill>
                <a:latin typeface="Verdana" charset="0"/>
                <a:ea typeface="ＭＳ Ｐゴシック" charset="0"/>
                <a:cs typeface="ＭＳ Ｐゴシック" charset="0"/>
              </a:rPr>
              <a:t> de </a:t>
            </a:r>
            <a:r>
              <a:rPr lang="en-GB" sz="1800" dirty="0" err="1">
                <a:solidFill>
                  <a:srgbClr val="002060"/>
                </a:solidFill>
                <a:latin typeface="Verdana" charset="0"/>
                <a:ea typeface="ＭＳ Ｐゴシック" charset="0"/>
                <a:cs typeface="ＭＳ Ｐゴシック" charset="0"/>
              </a:rPr>
              <a:t>opciones</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sobre</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las</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que</a:t>
            </a:r>
            <a:r>
              <a:rPr lang="en-GB" sz="1800" dirty="0">
                <a:solidFill>
                  <a:srgbClr val="002060"/>
                </a:solidFill>
                <a:latin typeface="Verdana" charset="0"/>
                <a:ea typeface="ＭＳ Ｐゴシック" charset="0"/>
                <a:cs typeface="ＭＳ Ｐゴシック" charset="0"/>
              </a:rPr>
              <a:t> se </a:t>
            </a:r>
            <a:r>
              <a:rPr lang="en-GB" sz="1800" dirty="0" err="1">
                <a:solidFill>
                  <a:srgbClr val="002060"/>
                </a:solidFill>
                <a:latin typeface="Verdana" charset="0"/>
                <a:ea typeface="ＭＳ Ｐゴシック" charset="0"/>
                <a:cs typeface="ＭＳ Ｐゴシック" charset="0"/>
              </a:rPr>
              <a:t>aplica</a:t>
            </a:r>
            <a:r>
              <a:rPr lang="en-GB" sz="1800" dirty="0">
                <a:solidFill>
                  <a:srgbClr val="002060"/>
                </a:solidFill>
                <a:latin typeface="Verdana" charset="0"/>
                <a:ea typeface="ＭＳ Ｐゴシック" charset="0"/>
                <a:cs typeface="ＭＳ Ｐゴシック" charset="0"/>
              </a:rPr>
              <a:t> el ACB/ACE</a:t>
            </a:r>
          </a:p>
        </p:txBody>
      </p:sp>
      <p:sp>
        <p:nvSpPr>
          <p:cNvPr id="8" name="Rounded Rectangle 7"/>
          <p:cNvSpPr/>
          <p:nvPr/>
        </p:nvSpPr>
        <p:spPr>
          <a:xfrm>
            <a:off x="4408488" y="5157788"/>
            <a:ext cx="4267200" cy="1439862"/>
          </a:xfrm>
          <a:prstGeom prst="roundRect">
            <a:avLst/>
          </a:prstGeom>
          <a:solidFill>
            <a:srgbClr val="92D050"/>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800" dirty="0">
                <a:solidFill>
                  <a:srgbClr val="002060"/>
                </a:solidFill>
                <a:latin typeface="Verdana" charset="0"/>
                <a:ea typeface="ＭＳ Ｐゴシック" charset="0"/>
                <a:cs typeface="ＭＳ Ｐゴシック" charset="0"/>
              </a:rPr>
              <a:t>ACB/ACE </a:t>
            </a:r>
            <a:r>
              <a:rPr lang="en-GB" sz="1800" dirty="0" err="1">
                <a:solidFill>
                  <a:srgbClr val="002060"/>
                </a:solidFill>
                <a:latin typeface="Verdana" charset="0"/>
                <a:ea typeface="ＭＳ Ｐゴシック" charset="0"/>
                <a:cs typeface="ＭＳ Ｐゴシック" charset="0"/>
              </a:rPr>
              <a:t>ayuda</a:t>
            </a:r>
            <a:r>
              <a:rPr lang="en-GB" sz="1800" dirty="0">
                <a:solidFill>
                  <a:srgbClr val="002060"/>
                </a:solidFill>
                <a:latin typeface="Verdana" charset="0"/>
                <a:ea typeface="ＭＳ Ｐゴシック" charset="0"/>
                <a:cs typeface="ＭＳ Ｐゴシック" charset="0"/>
              </a:rPr>
              <a:t> a </a:t>
            </a:r>
            <a:r>
              <a:rPr lang="en-GB" sz="1800" dirty="0" err="1">
                <a:solidFill>
                  <a:srgbClr val="002060"/>
                </a:solidFill>
                <a:latin typeface="Verdana" charset="0"/>
                <a:ea typeface="ＭＳ Ｐゴシック" charset="0"/>
                <a:cs typeface="ＭＳ Ｐゴシック" charset="0"/>
              </a:rPr>
              <a:t>eliminar</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opciones</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inviables</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financiera</a:t>
            </a:r>
            <a:r>
              <a:rPr lang="en-GB" sz="1800" dirty="0">
                <a:solidFill>
                  <a:srgbClr val="002060"/>
                </a:solidFill>
                <a:latin typeface="Verdana" charset="0"/>
                <a:ea typeface="ＭＳ Ｐゴシック" charset="0"/>
                <a:cs typeface="ＭＳ Ｐゴシック" charset="0"/>
              </a:rPr>
              <a:t> o </a:t>
            </a:r>
            <a:r>
              <a:rPr lang="en-GB" sz="1800" dirty="0" err="1">
                <a:solidFill>
                  <a:srgbClr val="002060"/>
                </a:solidFill>
                <a:latin typeface="Verdana" charset="0"/>
                <a:ea typeface="ＭＳ Ｐゴシック" charset="0"/>
                <a:cs typeface="ＭＳ Ｐゴシック" charset="0"/>
              </a:rPr>
              <a:t>económicamente</a:t>
            </a:r>
            <a:r>
              <a:rPr lang="en-GB" sz="1800" dirty="0">
                <a:solidFill>
                  <a:srgbClr val="002060"/>
                </a:solidFill>
                <a:latin typeface="Verdana" charset="0"/>
                <a:ea typeface="ＭＳ Ｐゴシック" charset="0"/>
                <a:cs typeface="ＭＳ Ｐゴシック" charset="0"/>
              </a:rPr>
              <a:t>, y </a:t>
            </a:r>
            <a:r>
              <a:rPr lang="en-GB" sz="1800" dirty="0" err="1">
                <a:solidFill>
                  <a:srgbClr val="002060"/>
                </a:solidFill>
                <a:latin typeface="Verdana" charset="0"/>
                <a:ea typeface="ＭＳ Ｐゴシック" charset="0"/>
                <a:cs typeface="ＭＳ Ｐゴシック" charset="0"/>
              </a:rPr>
              <a:t>entonces</a:t>
            </a:r>
            <a:r>
              <a:rPr lang="en-GB" sz="1800" dirty="0">
                <a:solidFill>
                  <a:srgbClr val="002060"/>
                </a:solidFill>
                <a:latin typeface="Verdana" charset="0"/>
                <a:ea typeface="ＭＳ Ｐゴシック" charset="0"/>
                <a:cs typeface="ＭＳ Ｐゴシック" charset="0"/>
              </a:rPr>
              <a:t> el AMC </a:t>
            </a:r>
            <a:r>
              <a:rPr lang="en-GB" sz="1800" dirty="0" err="1">
                <a:solidFill>
                  <a:srgbClr val="002060"/>
                </a:solidFill>
                <a:latin typeface="Verdana" charset="0"/>
                <a:ea typeface="ＭＳ Ｐゴシック" charset="0"/>
                <a:cs typeface="ＭＳ Ｐゴシック" charset="0"/>
              </a:rPr>
              <a:t>permite</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una</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selección</a:t>
            </a:r>
            <a:r>
              <a:rPr lang="en-GB" sz="1800" dirty="0">
                <a:solidFill>
                  <a:srgbClr val="002060"/>
                </a:solidFill>
                <a:latin typeface="Verdana" charset="0"/>
                <a:ea typeface="ＭＳ Ｐゴシック" charset="0"/>
                <a:cs typeface="ＭＳ Ｐゴシック" charset="0"/>
              </a:rPr>
              <a:t> final </a:t>
            </a:r>
            <a:r>
              <a:rPr lang="en-GB" sz="1800" dirty="0" err="1">
                <a:solidFill>
                  <a:srgbClr val="002060"/>
                </a:solidFill>
                <a:latin typeface="Verdana" charset="0"/>
                <a:ea typeface="ＭＳ Ｐゴシック" charset="0"/>
                <a:cs typeface="ＭＳ Ｐゴシック" charset="0"/>
              </a:rPr>
              <a:t>basada</a:t>
            </a:r>
            <a:r>
              <a:rPr lang="en-GB" sz="1800" dirty="0">
                <a:solidFill>
                  <a:srgbClr val="002060"/>
                </a:solidFill>
                <a:latin typeface="Verdana" charset="0"/>
                <a:ea typeface="ＭＳ Ｐゴシック" charset="0"/>
                <a:cs typeface="ＭＳ Ｐゴシック" charset="0"/>
              </a:rPr>
              <a:t> en </a:t>
            </a:r>
            <a:r>
              <a:rPr lang="en-GB" sz="1800" dirty="0" err="1">
                <a:solidFill>
                  <a:srgbClr val="002060"/>
                </a:solidFill>
                <a:latin typeface="Verdana" charset="0"/>
                <a:ea typeface="ＭＳ Ｐゴシック" charset="0"/>
                <a:cs typeface="ＭＳ Ｐゴシック" charset="0"/>
              </a:rPr>
              <a:t>criterios</a:t>
            </a:r>
            <a:r>
              <a:rPr lang="en-GB" sz="1800" dirty="0">
                <a:solidFill>
                  <a:srgbClr val="002060"/>
                </a:solidFill>
                <a:latin typeface="Verdana" charset="0"/>
                <a:ea typeface="ＭＳ Ｐゴシック" charset="0"/>
                <a:cs typeface="ＭＳ Ｐゴシック" charset="0"/>
              </a:rPr>
              <a:t> </a:t>
            </a:r>
            <a:r>
              <a:rPr lang="en-GB" sz="1800" dirty="0" err="1">
                <a:solidFill>
                  <a:srgbClr val="002060"/>
                </a:solidFill>
                <a:latin typeface="Verdana" charset="0"/>
                <a:ea typeface="ＭＳ Ｐゴシック" charset="0"/>
                <a:cs typeface="ＭＳ Ｐゴシック" charset="0"/>
              </a:rPr>
              <a:t>adicionales</a:t>
            </a:r>
            <a:endParaRPr lang="en-GB" sz="1800" dirty="0">
              <a:solidFill>
                <a:srgbClr val="002060"/>
              </a:solidFill>
              <a:latin typeface="Verdana" charset="0"/>
              <a:ea typeface="ＭＳ Ｐゴシック" charset="0"/>
              <a:cs typeface="ＭＳ Ｐゴシック"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129" end="188"/>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a:xfrm>
            <a:off x="395288" y="1052513"/>
            <a:ext cx="8229600" cy="936625"/>
          </a:xfrm>
        </p:spPr>
        <p:txBody>
          <a:bodyPr/>
          <a:lstStyle/>
          <a:p>
            <a:r>
              <a:rPr lang="en-GB">
                <a:latin typeface="Verdana" charset="0"/>
              </a:rPr>
              <a:t>Análisis multicriterio: ejemplo </a:t>
            </a:r>
          </a:p>
        </p:txBody>
      </p:sp>
      <p:sp>
        <p:nvSpPr>
          <p:cNvPr id="60418" name="Content Placeholder 2"/>
          <p:cNvSpPr>
            <a:spLocks noGrp="1"/>
          </p:cNvSpPr>
          <p:nvPr>
            <p:ph idx="1"/>
          </p:nvPr>
        </p:nvSpPr>
        <p:spPr>
          <a:xfrm>
            <a:off x="457200" y="1916113"/>
            <a:ext cx="8229600" cy="2592387"/>
          </a:xfrm>
        </p:spPr>
        <p:txBody>
          <a:bodyPr/>
          <a:lstStyle/>
          <a:p>
            <a:pPr>
              <a:buClrTx/>
            </a:pPr>
            <a:r>
              <a:rPr lang="en-GB" i="0">
                <a:latin typeface="Verdana" charset="0"/>
              </a:rPr>
              <a:t>Cómo analizar las consecuencias ambientales de la </a:t>
            </a:r>
            <a:r>
              <a:rPr lang="en-GB" i="0" u="sng">
                <a:latin typeface="Verdana" charset="0"/>
              </a:rPr>
              <a:t>agricultura sostenible</a:t>
            </a:r>
            <a:r>
              <a:rPr lang="en-GB" i="0">
                <a:latin typeface="Verdana" charset="0"/>
              </a:rPr>
              <a:t> vs </a:t>
            </a:r>
            <a:r>
              <a:rPr lang="en-GB" i="0" u="sng">
                <a:latin typeface="Verdana" charset="0"/>
              </a:rPr>
              <a:t>agricultura orgánica</a:t>
            </a:r>
          </a:p>
          <a:p>
            <a:pPr>
              <a:buClrTx/>
            </a:pPr>
            <a:r>
              <a:rPr lang="en-GB" i="0">
                <a:latin typeface="Verdana" charset="0"/>
              </a:rPr>
              <a:t>Criterios posibles:</a:t>
            </a:r>
          </a:p>
          <a:p>
            <a:pPr lvl="1">
              <a:buClrTx/>
            </a:pPr>
            <a:r>
              <a:rPr lang="en-GB">
                <a:latin typeface="Verdana" charset="0"/>
              </a:rPr>
              <a:t>Emisiones de NH</a:t>
            </a:r>
            <a:r>
              <a:rPr lang="en-GB" baseline="-25000">
                <a:latin typeface="Verdana" charset="0"/>
              </a:rPr>
              <a:t>3</a:t>
            </a:r>
            <a:r>
              <a:rPr lang="en-GB">
                <a:latin typeface="Verdana" charset="0"/>
              </a:rPr>
              <a:t> al aire que provocan acidificación</a:t>
            </a:r>
          </a:p>
          <a:p>
            <a:pPr lvl="1">
              <a:buClrTx/>
            </a:pPr>
            <a:r>
              <a:rPr lang="en-GB">
                <a:latin typeface="Verdana" charset="0"/>
              </a:rPr>
              <a:t>Pérdidas de NO</a:t>
            </a:r>
            <a:r>
              <a:rPr lang="en-GB" baseline="-25000">
                <a:latin typeface="Verdana" charset="0"/>
              </a:rPr>
              <a:t>3</a:t>
            </a:r>
            <a:r>
              <a:rPr lang="en-GB" baseline="30000">
                <a:latin typeface="Verdana" charset="0"/>
              </a:rPr>
              <a:t>-</a:t>
            </a:r>
            <a:r>
              <a:rPr lang="en-GB">
                <a:latin typeface="Verdana" charset="0"/>
              </a:rPr>
              <a:t> que provocan la contaminación de aguas subterráneas</a:t>
            </a:r>
          </a:p>
          <a:p>
            <a:pPr lvl="1">
              <a:buClrTx/>
            </a:pPr>
            <a:r>
              <a:rPr lang="en-GB">
                <a:latin typeface="Verdana" charset="0"/>
              </a:rPr>
              <a:t>Pérdidas de biocidas que provocan problemas de toxicidad</a:t>
            </a:r>
          </a:p>
        </p:txBody>
      </p:sp>
      <p:graphicFrame>
        <p:nvGraphicFramePr>
          <p:cNvPr id="188" name="Table 187"/>
          <p:cNvGraphicFramePr>
            <a:graphicFrameLocks noGrp="1"/>
          </p:cNvGraphicFramePr>
          <p:nvPr/>
        </p:nvGraphicFramePr>
        <p:xfrm>
          <a:off x="468313" y="4437063"/>
          <a:ext cx="7920037" cy="1379537"/>
        </p:xfrm>
        <a:graphic>
          <a:graphicData uri="http://schemas.openxmlformats.org/drawingml/2006/table">
            <a:tbl>
              <a:tblPr/>
              <a:tblGrid>
                <a:gridCol w="2663825"/>
                <a:gridCol w="1655762"/>
                <a:gridCol w="1871663"/>
                <a:gridCol w="1728787"/>
              </a:tblGrid>
              <a:tr h="639969">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dirty="0" smtClean="0">
                          <a:ln>
                            <a:noFill/>
                          </a:ln>
                          <a:solidFill>
                            <a:srgbClr val="0F5494"/>
                          </a:solidFill>
                          <a:effectLst/>
                          <a:latin typeface="Verdana" charset="0"/>
                          <a:ea typeface="ＭＳ Ｐゴシック" charset="0"/>
                          <a:cs typeface="ＭＳ Ｐゴシック" charset="0"/>
                        </a:rPr>
                        <a:t>Papas </a:t>
                      </a:r>
                      <a:r>
                        <a:rPr kumimoji="0" lang="en-GB" sz="1800" b="1" i="0" u="none" strike="noStrike" cap="none" normalizeH="0" baseline="0" dirty="0">
                          <a:ln>
                            <a:noFill/>
                          </a:ln>
                          <a:solidFill>
                            <a:srgbClr val="0F5494"/>
                          </a:solidFill>
                          <a:effectLst/>
                          <a:latin typeface="Verdana" charset="0"/>
                          <a:ea typeface="ＭＳ Ｐゴシック" charset="0"/>
                          <a:cs typeface="ＭＳ Ｐゴシック" charset="0"/>
                        </a:rPr>
                        <a:t>(</a:t>
                      </a:r>
                      <a:r>
                        <a:rPr kumimoji="0" lang="en-GB" sz="1800" b="1" i="0" u="none" strike="noStrike" cap="none" normalizeH="0" baseline="0" dirty="0" err="1">
                          <a:ln>
                            <a:noFill/>
                          </a:ln>
                          <a:solidFill>
                            <a:srgbClr val="0F5494"/>
                          </a:solidFill>
                          <a:effectLst/>
                          <a:latin typeface="Verdana" charset="0"/>
                          <a:ea typeface="ＭＳ Ｐゴシック" charset="0"/>
                          <a:cs typeface="ＭＳ Ｐゴシック" charset="0"/>
                        </a:rPr>
                        <a:t>ej</a:t>
                      </a:r>
                      <a:r>
                        <a:rPr kumimoji="0" lang="en-GB" sz="1800" b="1" i="0" u="none" strike="noStrike" cap="none" normalizeH="0" baseline="0" dirty="0">
                          <a:ln>
                            <a:noFill/>
                          </a:ln>
                          <a:solidFill>
                            <a:srgbClr val="0F5494"/>
                          </a:solidFill>
                          <a:effectLst/>
                          <a:latin typeface="Verdana" charset="0"/>
                          <a:ea typeface="ＭＳ Ｐゴシック" charset="0"/>
                          <a:cs typeface="ＭＳ Ｐゴシック" charset="0"/>
                        </a:rPr>
                        <a:t>. </a:t>
                      </a:r>
                      <a:r>
                        <a:rPr kumimoji="0" lang="en-GB" sz="1800" b="1" i="0" u="none" strike="noStrike" cap="none" normalizeH="0" baseline="0" dirty="0" err="1">
                          <a:ln>
                            <a:noFill/>
                          </a:ln>
                          <a:solidFill>
                            <a:srgbClr val="0F5494"/>
                          </a:solidFill>
                          <a:effectLst/>
                          <a:latin typeface="Verdana" charset="0"/>
                          <a:ea typeface="ＭＳ Ｐゴシック" charset="0"/>
                          <a:cs typeface="ＭＳ Ｐゴシック" charset="0"/>
                        </a:rPr>
                        <a:t>hipotético</a:t>
                      </a:r>
                      <a:r>
                        <a:rPr kumimoji="0" lang="en-GB" sz="1800" b="1" i="0" u="none" strike="noStrike" cap="none" normalizeH="0" baseline="0" dirty="0">
                          <a:ln>
                            <a:noFill/>
                          </a:ln>
                          <a:solidFill>
                            <a:srgbClr val="0F5494"/>
                          </a:solidFill>
                          <a:effectLst/>
                          <a:latin typeface="Verdana" charset="0"/>
                          <a:ea typeface="ＭＳ Ｐゴシック" charset="0"/>
                          <a:cs typeface="ＭＳ Ｐゴシック" charset="0"/>
                        </a:rPr>
                        <a:t>)</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0F5494"/>
                          </a:solidFill>
                          <a:effectLst/>
                          <a:latin typeface="Verdana" charset="0"/>
                          <a:ea typeface="ＭＳ Ｐゴシック" charset="0"/>
                          <a:cs typeface="ＭＳ Ｐゴシック" charset="0"/>
                        </a:rPr>
                        <a:t>Nitratos</a:t>
                      </a:r>
                    </a:p>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0F5494"/>
                          </a:solidFill>
                          <a:effectLst/>
                          <a:latin typeface="Verdana" charset="0"/>
                          <a:ea typeface="ＭＳ Ｐゴシック" charset="0"/>
                          <a:cs typeface="ＭＳ Ｐゴシック" charset="0"/>
                        </a:rPr>
                        <a:t>(kg/año)</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0F5494"/>
                          </a:solidFill>
                          <a:effectLst/>
                          <a:latin typeface="Verdana" charset="0"/>
                          <a:ea typeface="ＭＳ Ｐゴシック" charset="0"/>
                          <a:cs typeface="ＭＳ Ｐゴシック" charset="0"/>
                        </a:rPr>
                        <a:t>Amoniaco</a:t>
                      </a:r>
                    </a:p>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0F5494"/>
                          </a:solidFill>
                          <a:effectLst/>
                          <a:latin typeface="Verdana" charset="0"/>
                          <a:ea typeface="ＭＳ Ｐゴシック" charset="0"/>
                          <a:cs typeface="ＭＳ Ｐゴシック" charset="0"/>
                        </a:rPr>
                        <a:t>(kg/año)</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0F5494"/>
                          </a:solidFill>
                          <a:effectLst/>
                          <a:latin typeface="Verdana" charset="0"/>
                          <a:ea typeface="ＭＳ Ｐゴシック" charset="0"/>
                          <a:cs typeface="ＭＳ Ｐゴシック" charset="0"/>
                        </a:rPr>
                        <a:t>Biocidas</a:t>
                      </a:r>
                    </a:p>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0F5494"/>
                          </a:solidFill>
                          <a:effectLst/>
                          <a:latin typeface="Verdana" charset="0"/>
                          <a:ea typeface="ＭＳ Ｐゴシック" charset="0"/>
                          <a:cs typeface="ＭＳ Ｐゴシック" charset="0"/>
                        </a:rPr>
                        <a:t>(kg/año)</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69784">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Agricultura integrada</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4,1</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66FF66"/>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0</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66FF66"/>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0,4</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369784">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dirty="0" err="1">
                          <a:ln>
                            <a:noFill/>
                          </a:ln>
                          <a:solidFill>
                            <a:srgbClr val="000000"/>
                          </a:solidFill>
                          <a:effectLst/>
                          <a:latin typeface="Verdana" charset="0"/>
                          <a:ea typeface="ＭＳ Ｐゴシック" charset="0"/>
                          <a:cs typeface="ＭＳ Ｐゴシック" charset="0"/>
                        </a:rPr>
                        <a:t>Agricultura</a:t>
                      </a:r>
                      <a:r>
                        <a:rPr kumimoji="0" lang="en-GB" sz="18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800" b="0" i="0" u="none" strike="noStrike" cap="none" normalizeH="0" baseline="0" dirty="0" err="1" smtClean="0">
                          <a:ln>
                            <a:noFill/>
                          </a:ln>
                          <a:solidFill>
                            <a:srgbClr val="000000"/>
                          </a:solidFill>
                          <a:effectLst/>
                          <a:latin typeface="Verdana" charset="0"/>
                          <a:ea typeface="ＭＳ Ｐゴシック" charset="0"/>
                          <a:cs typeface="ＭＳ Ｐゴシック" charset="0"/>
                        </a:rPr>
                        <a:t>orgánica</a:t>
                      </a:r>
                      <a:endParaRPr kumimoji="0" lang="en-GB" sz="18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5,3</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1,0</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dirty="0">
                          <a:ln>
                            <a:noFill/>
                          </a:ln>
                          <a:solidFill>
                            <a:srgbClr val="000000"/>
                          </a:solidFill>
                          <a:effectLst/>
                          <a:latin typeface="Verdana" charset="0"/>
                          <a:ea typeface="ＭＳ Ｐゴシック" charset="0"/>
                          <a:cs typeface="ＭＳ Ｐゴシック" charset="0"/>
                        </a:rPr>
                        <a:t>0</a:t>
                      </a:r>
                    </a:p>
                  </a:txBody>
                  <a:tcPr marL="91430" marR="91430" marT="45686" marB="4568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66FF66"/>
                    </a:solidFill>
                  </a:tcPr>
                </a:tc>
              </a:tr>
            </a:tbl>
          </a:graphicData>
        </a:graphic>
      </p:graphicFrame>
      <p:sp>
        <p:nvSpPr>
          <p:cNvPr id="60441" name="Content Placeholder 2"/>
          <p:cNvSpPr txBox="1">
            <a:spLocks/>
          </p:cNvSpPr>
          <p:nvPr/>
        </p:nvSpPr>
        <p:spPr bwMode="auto">
          <a:xfrm>
            <a:off x="395288" y="5949950"/>
            <a:ext cx="8229600"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spcBef>
                <a:spcPct val="20000"/>
              </a:spcBef>
              <a:buSzPct val="100000"/>
            </a:pPr>
            <a:r>
              <a:rPr lang="en-GB" sz="2000">
                <a:solidFill>
                  <a:srgbClr val="FF0000"/>
                </a:solidFill>
              </a:rPr>
              <a:t>¡Para tomar decisiones debemos realizar valoraciones y establecer criterios!</a:t>
            </a:r>
          </a:p>
        </p:txBody>
      </p:sp>
      <p:sp>
        <p:nvSpPr>
          <p:cNvPr id="60442" name="TextBox 5"/>
          <p:cNvSpPr txBox="1">
            <a:spLocks noChangeArrowheads="1"/>
          </p:cNvSpPr>
          <p:nvPr/>
        </p:nvSpPr>
        <p:spPr bwMode="auto">
          <a:xfrm>
            <a:off x="4006850" y="6505575"/>
            <a:ext cx="502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buSzPct val="100000"/>
            </a:pPr>
            <a:r>
              <a:rPr lang="en-GB" sz="1400"/>
              <a:t>Fuente: Kroeze and Fortuin (nd)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Content Placeholder 2"/>
          <p:cNvSpPr>
            <a:spLocks noGrp="1"/>
          </p:cNvSpPr>
          <p:nvPr>
            <p:ph idx="1"/>
          </p:nvPr>
        </p:nvSpPr>
        <p:spPr>
          <a:xfrm>
            <a:off x="457200" y="2133600"/>
            <a:ext cx="8229600" cy="3529013"/>
          </a:xfrm>
        </p:spPr>
        <p:txBody>
          <a:bodyPr/>
          <a:lstStyle/>
          <a:p>
            <a:pPr>
              <a:buClrTx/>
            </a:pPr>
            <a:r>
              <a:rPr lang="en-GB" i="0">
                <a:latin typeface="Verdana" charset="0"/>
              </a:rPr>
              <a:t>Los criterios tienen dimensiones diferentes</a:t>
            </a:r>
          </a:p>
          <a:p>
            <a:pPr marL="457200" lvl="1" indent="0">
              <a:buClrTx/>
              <a:buFontTx/>
              <a:buNone/>
            </a:pPr>
            <a:r>
              <a:rPr lang="en-GB">
                <a:latin typeface="Verdana" charset="0"/>
              </a:rPr>
              <a:t>p.ej. costo, niveles de deposición, zona dañada</a:t>
            </a:r>
          </a:p>
          <a:p>
            <a:pPr>
              <a:buClrTx/>
            </a:pPr>
            <a:r>
              <a:rPr lang="en-GB" i="0">
                <a:latin typeface="Verdana" charset="0"/>
              </a:rPr>
              <a:t>Los criterios difieren en relevancia</a:t>
            </a:r>
          </a:p>
          <a:p>
            <a:pPr marL="457200" lvl="1" indent="0">
              <a:buClrTx/>
              <a:buFontTx/>
              <a:buNone/>
            </a:pPr>
            <a:r>
              <a:rPr lang="en-GB">
                <a:latin typeface="Verdana" charset="0"/>
              </a:rPr>
              <a:t>p.ej. las cargas críticas de acidificación se pueden sobrepasar en mayor medida que los objetivos de eutroficación</a:t>
            </a:r>
          </a:p>
          <a:p>
            <a:pPr>
              <a:buClrTx/>
            </a:pPr>
            <a:r>
              <a:rPr lang="en-GB" i="0">
                <a:latin typeface="Verdana" charset="0"/>
              </a:rPr>
              <a:t>La relevancia depende de la </a:t>
            </a:r>
            <a:r>
              <a:rPr lang="ja-JP" altLang="en-GB" i="0">
                <a:latin typeface="Verdana" charset="0"/>
              </a:rPr>
              <a:t>‘</a:t>
            </a:r>
            <a:r>
              <a:rPr lang="en-GB" altLang="ja-JP" i="0">
                <a:latin typeface="Verdana" charset="0"/>
              </a:rPr>
              <a:t>visión</a:t>
            </a:r>
            <a:r>
              <a:rPr lang="ja-JP" altLang="en-GB" i="0">
                <a:latin typeface="Verdana" charset="0"/>
              </a:rPr>
              <a:t>’</a:t>
            </a:r>
            <a:r>
              <a:rPr lang="en-GB" altLang="ja-JP" i="0">
                <a:latin typeface="Verdana" charset="0"/>
              </a:rPr>
              <a:t> </a:t>
            </a:r>
          </a:p>
          <a:p>
            <a:pPr marL="457200" lvl="1" indent="0">
              <a:buClrTx/>
              <a:buFontTx/>
              <a:buNone/>
            </a:pPr>
            <a:r>
              <a:rPr lang="en-GB">
                <a:latin typeface="Verdana" charset="0"/>
              </a:rPr>
              <a:t>p.ej. se pueden priorizar ciertos problemas sobre otros</a:t>
            </a:r>
          </a:p>
          <a:p>
            <a:pPr>
              <a:buClrTx/>
            </a:pPr>
            <a:r>
              <a:rPr lang="en-GB" i="0">
                <a:latin typeface="Verdana" charset="0"/>
              </a:rPr>
              <a:t>Información cualitativa y cuantitativa</a:t>
            </a:r>
          </a:p>
        </p:txBody>
      </p:sp>
      <p:sp>
        <p:nvSpPr>
          <p:cNvPr id="61442" name="Title 1"/>
          <p:cNvSpPr txBox="1">
            <a:spLocks/>
          </p:cNvSpPr>
          <p:nvPr/>
        </p:nvSpPr>
        <p:spPr bwMode="auto">
          <a:xfrm>
            <a:off x="395288" y="1052513"/>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58775" indent="-358775"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r>
              <a:rPr lang="en-GB" sz="3000" b="1"/>
              <a:t>Análisis multicriterio: ejemplo (2)</a:t>
            </a:r>
          </a:p>
        </p:txBody>
      </p:sp>
      <p:sp>
        <p:nvSpPr>
          <p:cNvPr id="61443" name="TextBox 5"/>
          <p:cNvSpPr txBox="1">
            <a:spLocks noChangeArrowheads="1"/>
          </p:cNvSpPr>
          <p:nvPr/>
        </p:nvSpPr>
        <p:spPr bwMode="auto">
          <a:xfrm>
            <a:off x="4006850" y="6505575"/>
            <a:ext cx="502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buSzPct val="100000"/>
            </a:pPr>
            <a:r>
              <a:rPr lang="en-GB" sz="1400"/>
              <a:t>Fuente: Kroeze and Fortuin (nd)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a:xfrm>
            <a:off x="0" y="1125538"/>
            <a:ext cx="8229600" cy="936625"/>
          </a:xfrm>
        </p:spPr>
        <p:txBody>
          <a:bodyPr/>
          <a:lstStyle/>
          <a:p>
            <a:pPr indent="0"/>
            <a:r>
              <a:rPr lang="en-GB">
                <a:latin typeface="Verdana" charset="0"/>
              </a:rPr>
              <a:t>Ejemplo de tabla de AMC</a:t>
            </a:r>
          </a:p>
        </p:txBody>
      </p:sp>
      <p:graphicFrame>
        <p:nvGraphicFramePr>
          <p:cNvPr id="4" name="Content Placeholder 3"/>
          <p:cNvGraphicFramePr>
            <a:graphicFrameLocks noGrp="1"/>
          </p:cNvGraphicFramePr>
          <p:nvPr>
            <p:ph idx="1"/>
          </p:nvPr>
        </p:nvGraphicFramePr>
        <p:xfrm>
          <a:off x="0" y="2205038"/>
          <a:ext cx="9144000" cy="2595562"/>
        </p:xfrm>
        <a:graphic>
          <a:graphicData uri="http://schemas.openxmlformats.org/drawingml/2006/table">
            <a:tbl>
              <a:tblPr/>
              <a:tblGrid>
                <a:gridCol w="1202888"/>
                <a:gridCol w="1435621"/>
                <a:gridCol w="918823"/>
                <a:gridCol w="1230691"/>
                <a:gridCol w="1584176"/>
                <a:gridCol w="1440160"/>
                <a:gridCol w="1331640"/>
              </a:tblGrid>
              <a:tr h="925511">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FFFFFF"/>
                          </a:solidFill>
                          <a:effectLst/>
                          <a:latin typeface="Verdana" charset="0"/>
                          <a:ea typeface="ＭＳ Ｐゴシック" charset="0"/>
                          <a:cs typeface="ＭＳ Ｐゴシック" charset="0"/>
                        </a:rPr>
                        <a:t>Opción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FFFFFF"/>
                          </a:solidFill>
                          <a:effectLst/>
                          <a:latin typeface="Verdana" charset="0"/>
                          <a:ea typeface="ＭＳ Ｐゴシック" charset="0"/>
                          <a:cs typeface="ＭＳ Ｐゴシック" charset="0"/>
                        </a:rPr>
                        <a:t>Efectividad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FFFFFF"/>
                          </a:solidFill>
                          <a:effectLst/>
                          <a:latin typeface="Verdana" charset="0"/>
                          <a:ea typeface="ＭＳ Ｐゴシック" charset="0"/>
                          <a:cs typeface="ＭＳ Ｐゴシック" charset="0"/>
                        </a:rPr>
                        <a:t>Gasto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FFFFFF"/>
                          </a:solidFill>
                          <a:effectLst/>
                          <a:latin typeface="Verdana" charset="0"/>
                          <a:ea typeface="ＭＳ Ｐゴシック" charset="0"/>
                          <a:cs typeface="ＭＳ Ｐゴシック" charset="0"/>
                        </a:rPr>
                        <a:t>Viabilidad técnica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err="1">
                          <a:ln>
                            <a:noFill/>
                          </a:ln>
                          <a:solidFill>
                            <a:srgbClr val="FFFFFF"/>
                          </a:solidFill>
                          <a:effectLst/>
                          <a:latin typeface="Verdana" charset="0"/>
                          <a:ea typeface="ＭＳ Ｐゴシック" charset="0"/>
                          <a:cs typeface="ＭＳ Ｐゴシック" charset="0"/>
                        </a:rPr>
                        <a:t>Aceptabilidad</a:t>
                      </a:r>
                      <a:r>
                        <a:rPr kumimoji="0" lang="en-GB" sz="1600" b="0" i="0" u="none" strike="noStrike" cap="none" normalizeH="0" baseline="0" dirty="0">
                          <a:ln>
                            <a:noFill/>
                          </a:ln>
                          <a:solidFill>
                            <a:srgbClr val="FFFFFF"/>
                          </a:solidFill>
                          <a:effectLst/>
                          <a:latin typeface="Verdana" charset="0"/>
                          <a:ea typeface="ＭＳ Ｐゴシック" charset="0"/>
                          <a:cs typeface="ＭＳ Ｐゴシック" charset="0"/>
                        </a:rPr>
                        <a:t> social y cultural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FFFFFF"/>
                          </a:solidFill>
                          <a:effectLst/>
                          <a:latin typeface="Verdana" charset="0"/>
                          <a:ea typeface="ＭＳ Ｐゴシック" charset="0"/>
                          <a:cs typeface="ＭＳ Ｐゴシック" charset="0"/>
                        </a:rPr>
                        <a:t>Impactos </a:t>
                      </a:r>
                    </a:p>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FFFFFF"/>
                          </a:solidFill>
                          <a:effectLst/>
                          <a:latin typeface="Verdana" charset="0"/>
                          <a:ea typeface="ＭＳ Ｐゴシック" charset="0"/>
                          <a:cs typeface="ＭＳ Ｐゴシック" charset="0"/>
                        </a:rPr>
                        <a:t>ambientales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err="1">
                          <a:ln>
                            <a:noFill/>
                          </a:ln>
                          <a:solidFill>
                            <a:srgbClr val="FFFFFF"/>
                          </a:solidFill>
                          <a:effectLst/>
                          <a:latin typeface="Verdana" charset="0"/>
                          <a:ea typeface="ＭＳ Ｐゴシック" charset="0"/>
                          <a:cs typeface="ＭＳ Ｐゴシック" charset="0"/>
                        </a:rPr>
                        <a:t>Puntuación</a:t>
                      </a:r>
                      <a:r>
                        <a:rPr kumimoji="0" lang="en-GB" sz="1600" b="0" i="0" u="none" strike="noStrike" cap="none" normalizeH="0" baseline="0" dirty="0">
                          <a:ln>
                            <a:noFill/>
                          </a:ln>
                          <a:solidFill>
                            <a:srgbClr val="FFFFFF"/>
                          </a:solidFill>
                          <a:effectLst/>
                          <a:latin typeface="Verdana" charset="0"/>
                          <a:ea typeface="ＭＳ Ｐゴシック" charset="0"/>
                          <a:cs typeface="ＭＳ Ｐゴシック" charset="0"/>
                        </a:rPr>
                        <a:t> total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F5494"/>
                    </a:solidFill>
                  </a:tcPr>
                </a:tc>
              </a:tr>
              <a:tr h="417513">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Opción 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417513">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Opción 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r h="417513">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Opción 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A"/>
                    </a:solidFill>
                  </a:tcPr>
                </a:tc>
              </a:tr>
              <a:tr h="417513">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a:ln>
                            <a:noFill/>
                          </a:ln>
                          <a:solidFill>
                            <a:srgbClr val="000000"/>
                          </a:solidFill>
                          <a:effectLst/>
                          <a:latin typeface="Verdana" charset="0"/>
                          <a:ea typeface="ＭＳ Ｐゴシック" charset="0"/>
                          <a:cs typeface="ＭＳ Ｐゴシック" charset="0"/>
                        </a:rPr>
                        <a:t>Opción 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D"/>
                    </a:solidFill>
                  </a:tcPr>
                </a:tc>
              </a:tr>
            </a:tbl>
          </a:graphicData>
        </a:graphic>
      </p:graphicFrame>
      <p:sp>
        <p:nvSpPr>
          <p:cNvPr id="62516" name="TextBox 4"/>
          <p:cNvSpPr txBox="1">
            <a:spLocks noChangeArrowheads="1"/>
          </p:cNvSpPr>
          <p:nvPr/>
        </p:nvSpPr>
        <p:spPr bwMode="auto">
          <a:xfrm>
            <a:off x="611188" y="5084763"/>
            <a:ext cx="7543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ts val="600"/>
              </a:spcBef>
              <a:buSzPct val="100000"/>
            </a:pPr>
            <a:r>
              <a:rPr lang="en-GB" sz="1800"/>
              <a:t>Puntuaciones: de 1 (peor resultado) a 4 (mejor resultado). En lo que respecta al costo, se debería establecer una escala, con puntuaciones según un rango de costo o de costo/unidad determinado </a:t>
            </a:r>
          </a:p>
        </p:txBody>
      </p:sp>
      <p:sp>
        <p:nvSpPr>
          <p:cNvPr id="62517" name="TextBox 5"/>
          <p:cNvSpPr txBox="1">
            <a:spLocks noChangeArrowheads="1"/>
          </p:cNvSpPr>
          <p:nvPr/>
        </p:nvSpPr>
        <p:spPr bwMode="auto">
          <a:xfrm>
            <a:off x="3708400" y="6308725"/>
            <a:ext cx="502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buSzPct val="100000"/>
            </a:pPr>
            <a:r>
              <a:rPr lang="en-GB" sz="1400"/>
              <a:t>Adaptado de USAID (2007), Exhibit 12, p. 18</a:t>
            </a:r>
          </a:p>
        </p:txBody>
      </p:sp>
      <p:sp>
        <p:nvSpPr>
          <p:cNvPr id="62518"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43F8AD53-2D8A-A74D-A4A8-77CC1CE94EA9}" type="slidenum">
              <a:rPr lang="en-GB" sz="1400">
                <a:solidFill>
                  <a:srgbClr val="000000"/>
                </a:solidFill>
                <a:latin typeface="Arial" charset="0"/>
              </a:rPr>
              <a:pPr>
                <a:buSzPct val="100000"/>
              </a:pPr>
              <a:t>25</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395288" y="981075"/>
            <a:ext cx="8229600" cy="936625"/>
          </a:xfrm>
        </p:spPr>
        <p:txBody>
          <a:bodyPr/>
          <a:lstStyle/>
          <a:p>
            <a:r>
              <a:rPr lang="en-GB">
                <a:latin typeface="Verdana" charset="0"/>
              </a:rPr>
              <a:t>Ejemplo de tabla de AMC (2)</a:t>
            </a:r>
          </a:p>
        </p:txBody>
      </p:sp>
      <p:graphicFrame>
        <p:nvGraphicFramePr>
          <p:cNvPr id="4" name="Content Placeholder 3"/>
          <p:cNvGraphicFramePr>
            <a:graphicFrameLocks noGrp="1"/>
          </p:cNvGraphicFramePr>
          <p:nvPr>
            <p:ph idx="1"/>
          </p:nvPr>
        </p:nvGraphicFramePr>
        <p:xfrm>
          <a:off x="179388" y="1757363"/>
          <a:ext cx="8929687" cy="5056187"/>
        </p:xfrm>
        <a:graphic>
          <a:graphicData uri="http://schemas.openxmlformats.org/drawingml/2006/table">
            <a:tbl>
              <a:tblPr/>
              <a:tblGrid>
                <a:gridCol w="3024460"/>
                <a:gridCol w="1584176"/>
                <a:gridCol w="1440160"/>
                <a:gridCol w="1440160"/>
                <a:gridCol w="1440731"/>
              </a:tblGrid>
              <a:tr h="648148">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1" i="0" u="none" strike="noStrike" cap="none" normalizeH="0" baseline="0" dirty="0" err="1">
                          <a:ln>
                            <a:noFill/>
                          </a:ln>
                          <a:solidFill>
                            <a:srgbClr val="0F5494"/>
                          </a:solidFill>
                          <a:effectLst/>
                          <a:latin typeface="Verdana" charset="0"/>
                          <a:ea typeface="ＭＳ Ｐゴシック" charset="0"/>
                          <a:cs typeface="ＭＳ Ｐゴシック" charset="0"/>
                        </a:rPr>
                        <a:t>Objetivo</a:t>
                      </a:r>
                      <a:endParaRPr kumimoji="0" lang="en-GB" sz="1600" b="1" i="0" u="none" strike="noStrike" cap="none" normalizeH="0" baseline="0" dirty="0">
                        <a:ln>
                          <a:noFill/>
                        </a:ln>
                        <a:solidFill>
                          <a:srgbClr val="0F5494"/>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600" b="1" i="0" u="none" strike="noStrike" cap="none" normalizeH="0" baseline="0" dirty="0" smtClean="0">
                          <a:ln>
                            <a:noFill/>
                          </a:ln>
                          <a:solidFill>
                            <a:srgbClr val="0F5494"/>
                          </a:solidFill>
                          <a:effectLst/>
                          <a:latin typeface="Verdana" charset="0"/>
                          <a:ea typeface="ＭＳ Ｐゴシック" charset="0"/>
                          <a:cs typeface="ＭＳ Ｐゴシック" charset="0"/>
                        </a:rPr>
                        <a:t>Peso</a:t>
                      </a:r>
                      <a:endParaRPr kumimoji="0" lang="en-GB" sz="1600" b="1" i="0" u="none" strike="noStrike" cap="none" normalizeH="0" baseline="0" dirty="0">
                        <a:ln>
                          <a:noFill/>
                        </a:ln>
                        <a:solidFill>
                          <a:srgbClr val="0F5494"/>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1" i="0" u="none" strike="noStrike" cap="none" normalizeH="0" baseline="0" dirty="0" err="1">
                          <a:ln>
                            <a:noFill/>
                          </a:ln>
                          <a:solidFill>
                            <a:srgbClr val="0F5494"/>
                          </a:solidFill>
                          <a:effectLst/>
                          <a:latin typeface="Verdana" charset="0"/>
                          <a:ea typeface="ＭＳ Ｐゴシック" charset="0"/>
                          <a:cs typeface="ＭＳ Ｐゴシック" charset="0"/>
                        </a:rPr>
                        <a:t>Opción</a:t>
                      </a:r>
                      <a:r>
                        <a:rPr kumimoji="0" lang="en-GB" sz="1600" b="1" i="0" u="none" strike="noStrike" cap="none" normalizeH="0" baseline="0" dirty="0">
                          <a:ln>
                            <a:noFill/>
                          </a:ln>
                          <a:solidFill>
                            <a:srgbClr val="0F5494"/>
                          </a:solidFill>
                          <a:effectLst/>
                          <a:latin typeface="Verdana" charset="0"/>
                          <a:ea typeface="ＭＳ Ｐゴシック" charset="0"/>
                          <a:cs typeface="ＭＳ Ｐゴシック" charset="0"/>
                        </a:rPr>
                        <a:t> de </a:t>
                      </a:r>
                      <a:r>
                        <a:rPr kumimoji="0" lang="en-GB" sz="1600" b="1" i="0" u="none" strike="noStrike" cap="none" normalizeH="0" baseline="0" dirty="0" err="1">
                          <a:ln>
                            <a:noFill/>
                          </a:ln>
                          <a:solidFill>
                            <a:srgbClr val="0F5494"/>
                          </a:solidFill>
                          <a:effectLst/>
                          <a:latin typeface="Verdana" charset="0"/>
                          <a:ea typeface="ＭＳ Ｐゴシック" charset="0"/>
                          <a:cs typeface="ＭＳ Ｐゴシック" charset="0"/>
                        </a:rPr>
                        <a:t>proyecto</a:t>
                      </a:r>
                      <a:r>
                        <a:rPr kumimoji="0" lang="en-GB" sz="1600" b="1" i="0" u="none" strike="noStrike" cap="none" normalizeH="0" baseline="0" dirty="0">
                          <a:ln>
                            <a:noFill/>
                          </a:ln>
                          <a:solidFill>
                            <a:srgbClr val="0F5494"/>
                          </a:solidFill>
                          <a:effectLst/>
                          <a:latin typeface="Verdana" charset="0"/>
                          <a:ea typeface="ＭＳ Ｐゴシック" charset="0"/>
                          <a:cs typeface="ＭＳ Ｐゴシック" charset="0"/>
                        </a:rPr>
                        <a:t> 1</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1" i="0" u="none" strike="noStrike" cap="none" normalizeH="0" baseline="0" dirty="0" err="1">
                          <a:ln>
                            <a:noFill/>
                          </a:ln>
                          <a:solidFill>
                            <a:srgbClr val="0F5494"/>
                          </a:solidFill>
                          <a:effectLst/>
                          <a:latin typeface="Verdana" charset="0"/>
                          <a:ea typeface="ＭＳ Ｐゴシック" charset="0"/>
                          <a:cs typeface="ＭＳ Ｐゴシック" charset="0"/>
                        </a:rPr>
                        <a:t>Opción</a:t>
                      </a:r>
                      <a:r>
                        <a:rPr kumimoji="0" lang="en-GB" sz="1600" b="1" i="0" u="none" strike="noStrike" cap="none" normalizeH="0" baseline="0" dirty="0">
                          <a:ln>
                            <a:noFill/>
                          </a:ln>
                          <a:solidFill>
                            <a:srgbClr val="0F5494"/>
                          </a:solidFill>
                          <a:effectLst/>
                          <a:latin typeface="Verdana" charset="0"/>
                          <a:ea typeface="ＭＳ Ｐゴシック" charset="0"/>
                          <a:cs typeface="ＭＳ Ｐゴシック" charset="0"/>
                        </a:rPr>
                        <a:t> de </a:t>
                      </a:r>
                      <a:r>
                        <a:rPr kumimoji="0" lang="en-GB" sz="1600" b="1" i="0" u="none" strike="noStrike" cap="none" normalizeH="0" baseline="0" dirty="0" err="1">
                          <a:ln>
                            <a:noFill/>
                          </a:ln>
                          <a:solidFill>
                            <a:srgbClr val="0F5494"/>
                          </a:solidFill>
                          <a:effectLst/>
                          <a:latin typeface="Verdana" charset="0"/>
                          <a:ea typeface="ＭＳ Ｐゴシック" charset="0"/>
                          <a:cs typeface="ＭＳ Ｐゴシック" charset="0"/>
                        </a:rPr>
                        <a:t>proyecto</a:t>
                      </a:r>
                      <a:r>
                        <a:rPr kumimoji="0" lang="en-GB" sz="1600" b="1" i="0" u="none" strike="noStrike" cap="none" normalizeH="0" baseline="0" dirty="0">
                          <a:ln>
                            <a:noFill/>
                          </a:ln>
                          <a:solidFill>
                            <a:srgbClr val="0F5494"/>
                          </a:solidFill>
                          <a:effectLst/>
                          <a:latin typeface="Verdana" charset="0"/>
                          <a:ea typeface="ＭＳ Ｐゴシック" charset="0"/>
                          <a:cs typeface="ＭＳ Ｐゴシック" charset="0"/>
                        </a:rPr>
                        <a:t> 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1" i="0" u="none" strike="noStrike" cap="none" normalizeH="0" baseline="0" dirty="0" err="1">
                          <a:ln>
                            <a:noFill/>
                          </a:ln>
                          <a:solidFill>
                            <a:srgbClr val="0F5494"/>
                          </a:solidFill>
                          <a:effectLst/>
                          <a:latin typeface="Verdana" charset="0"/>
                          <a:ea typeface="ＭＳ Ｐゴシック" charset="0"/>
                          <a:cs typeface="ＭＳ Ｐゴシック" charset="0"/>
                        </a:rPr>
                        <a:t>Opción</a:t>
                      </a:r>
                      <a:r>
                        <a:rPr kumimoji="0" lang="en-GB" sz="1600" b="1" i="0" u="none" strike="noStrike" cap="none" normalizeH="0" baseline="0" dirty="0">
                          <a:ln>
                            <a:noFill/>
                          </a:ln>
                          <a:solidFill>
                            <a:srgbClr val="0F5494"/>
                          </a:solidFill>
                          <a:effectLst/>
                          <a:latin typeface="Verdana" charset="0"/>
                          <a:ea typeface="ＭＳ Ｐゴシック" charset="0"/>
                          <a:cs typeface="ＭＳ Ｐゴシック" charset="0"/>
                        </a:rPr>
                        <a:t> de </a:t>
                      </a:r>
                      <a:r>
                        <a:rPr kumimoji="0" lang="en-GB" sz="1600" b="1" i="0" u="none" strike="noStrike" cap="none" normalizeH="0" baseline="0" dirty="0" err="1">
                          <a:ln>
                            <a:noFill/>
                          </a:ln>
                          <a:solidFill>
                            <a:srgbClr val="0F5494"/>
                          </a:solidFill>
                          <a:effectLst/>
                          <a:latin typeface="Verdana" charset="0"/>
                          <a:ea typeface="ＭＳ Ｐゴシック" charset="0"/>
                          <a:cs typeface="ＭＳ Ｐゴシック" charset="0"/>
                        </a:rPr>
                        <a:t>proyecto</a:t>
                      </a:r>
                      <a:r>
                        <a:rPr kumimoji="0" lang="en-GB" sz="1600" b="1" i="0" u="none" strike="noStrike" cap="none" normalizeH="0" baseline="0" dirty="0">
                          <a:ln>
                            <a:noFill/>
                          </a:ln>
                          <a:solidFill>
                            <a:srgbClr val="0F5494"/>
                          </a:solidFill>
                          <a:effectLst/>
                          <a:latin typeface="Verdana" charset="0"/>
                          <a:ea typeface="ＭＳ Ｐゴシック" charset="0"/>
                          <a:cs typeface="ＭＳ Ｐゴシック" charset="0"/>
                        </a:rPr>
                        <a:t> 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47627">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Reducir</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los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daños</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por</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inundación</a:t>
                      </a:r>
                      <a:endPar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dirty="0">
                          <a:ln>
                            <a:noFill/>
                          </a:ln>
                          <a:solidFill>
                            <a:srgbClr val="000000"/>
                          </a:solidFill>
                          <a:effectLst/>
                          <a:latin typeface="Verdana" charset="0"/>
                          <a:ea typeface="ＭＳ Ｐゴシック" charset="0"/>
                          <a:cs typeface="ＭＳ Ｐゴシック" charset="0"/>
                        </a:rPr>
                        <a:t>x3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4</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5</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647627">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Reducir</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smtClean="0">
                          <a:ln>
                            <a:noFill/>
                          </a:ln>
                          <a:solidFill>
                            <a:srgbClr val="000000"/>
                          </a:solidFill>
                          <a:effectLst/>
                          <a:latin typeface="Verdana" charset="0"/>
                          <a:ea typeface="ＭＳ Ｐゴシック" charset="0"/>
                          <a:cs typeface="ＭＳ Ｐゴシック" charset="0"/>
                        </a:rPr>
                        <a:t>extensión</a:t>
                      </a:r>
                      <a:r>
                        <a:rPr kumimoji="0" lang="en-GB" sz="1600" b="0" i="0" u="none" strike="noStrike" cap="none" normalizeH="0" baseline="0" dirty="0" smtClean="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de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zona</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inundada</a:t>
                      </a:r>
                      <a:endPar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x2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5</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647627">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Aumentar</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smtClean="0">
                          <a:ln>
                            <a:noFill/>
                          </a:ln>
                          <a:solidFill>
                            <a:srgbClr val="000000"/>
                          </a:solidFill>
                          <a:effectLst/>
                          <a:latin typeface="Verdana" charset="0"/>
                          <a:ea typeface="ＭＳ Ｐゴシック" charset="0"/>
                          <a:cs typeface="ＭＳ Ｐゴシック" charset="0"/>
                        </a:rPr>
                        <a:t>tierras</a:t>
                      </a:r>
                      <a:r>
                        <a:rPr kumimoji="0" lang="en-GB" sz="1600" b="0" i="0" u="none" strike="noStrike" cap="none" normalizeH="0" baseline="0" dirty="0" smtClean="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para</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la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agricultura</a:t>
                      </a:r>
                      <a:endPar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x1</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743659">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Mantener</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smtClean="0">
                          <a:ln>
                            <a:noFill/>
                          </a:ln>
                          <a:solidFill>
                            <a:srgbClr val="000000"/>
                          </a:solidFill>
                          <a:effectLst/>
                          <a:latin typeface="Verdana" charset="0"/>
                          <a:ea typeface="ＭＳ Ｐゴシック" charset="0"/>
                          <a:cs typeface="ＭＳ Ｐゴシック" charset="0"/>
                        </a:rPr>
                        <a:t>nivel</a:t>
                      </a:r>
                      <a:r>
                        <a:rPr kumimoji="0" lang="en-GB" sz="1600" b="0" i="0" u="none" strike="noStrike" cap="none" normalizeH="0" baseline="0" dirty="0" smtClean="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del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agua</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subterránea</a:t>
                      </a:r>
                      <a:endPar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x1</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0</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769454">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Garantizar</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smtClean="0">
                          <a:ln>
                            <a:noFill/>
                          </a:ln>
                          <a:solidFill>
                            <a:srgbClr val="000000"/>
                          </a:solidFill>
                          <a:effectLst/>
                          <a:latin typeface="Verdana" charset="0"/>
                          <a:ea typeface="ＭＳ Ｐゴシック" charset="0"/>
                          <a:cs typeface="ＭＳ Ｐゴシック" charset="0"/>
                        </a:rPr>
                        <a:t>subsistencia</a:t>
                      </a:r>
                      <a:r>
                        <a:rPr kumimoji="0" lang="en-GB" sz="1600" b="0" i="0" u="none" strike="noStrike" cap="none" normalizeH="0" baseline="0" dirty="0" smtClean="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de </a:t>
                      </a:r>
                      <a:r>
                        <a:rPr kumimoji="0" lang="en-GB" sz="1600" b="0" i="0" u="none" strike="noStrike" cap="none" normalizeH="0" baseline="0" dirty="0" err="1" smtClean="0">
                          <a:ln>
                            <a:noFill/>
                          </a:ln>
                          <a:solidFill>
                            <a:srgbClr val="000000"/>
                          </a:solidFill>
                          <a:effectLst/>
                          <a:latin typeface="Verdana" charset="0"/>
                          <a:ea typeface="ＭＳ Ｐゴシック" charset="0"/>
                          <a:cs typeface="ＭＳ Ｐゴシック" charset="0"/>
                        </a:rPr>
                        <a:t>comunidades</a:t>
                      </a:r>
                      <a:r>
                        <a:rPr kumimoji="0" lang="en-GB" sz="1600" b="0" i="0" u="none" strike="noStrike" cap="none" normalizeH="0" baseline="0" dirty="0" smtClean="0">
                          <a:ln>
                            <a:noFill/>
                          </a:ln>
                          <a:solidFill>
                            <a:srgbClr val="000000"/>
                          </a:solidFill>
                          <a:effectLst/>
                          <a:latin typeface="Verdana" charset="0"/>
                          <a:ea typeface="ＭＳ Ｐゴシック" charset="0"/>
                          <a:cs typeface="ＭＳ Ｐゴシック" charset="0"/>
                        </a:rPr>
                        <a:t>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pesqueras</a:t>
                      </a:r>
                      <a:endPar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x1</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-4</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575850">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Preservar</a:t>
                      </a:r>
                      <a:r>
                        <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rPr>
                        <a:t> la </a:t>
                      </a:r>
                      <a:r>
                        <a:rPr kumimoji="0" lang="en-GB" sz="1600" b="0" i="0" u="none" strike="noStrike" cap="none" normalizeH="0" baseline="0" dirty="0" err="1">
                          <a:ln>
                            <a:noFill/>
                          </a:ln>
                          <a:solidFill>
                            <a:srgbClr val="000000"/>
                          </a:solidFill>
                          <a:effectLst/>
                          <a:latin typeface="Verdana" charset="0"/>
                          <a:ea typeface="ＭＳ Ｐゴシック" charset="0"/>
                          <a:cs typeface="ＭＳ Ｐゴシック" charset="0"/>
                        </a:rPr>
                        <a:t>biodiversidad</a:t>
                      </a:r>
                      <a:endParaRPr kumimoji="0" lang="en-GB" sz="1600" b="0" i="0" u="none" strike="noStrike" cap="none" normalizeH="0" baseline="0" dirty="0">
                        <a:ln>
                          <a:noFill/>
                        </a:ln>
                        <a:solidFill>
                          <a:srgbClr val="000000"/>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x2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-3</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0" i="0" u="none" strike="noStrike" cap="none" normalizeH="0" baseline="0">
                          <a:ln>
                            <a:noFill/>
                          </a:ln>
                          <a:solidFill>
                            <a:srgbClr val="000000"/>
                          </a:solidFill>
                          <a:effectLst/>
                          <a:latin typeface="Verdana" charset="0"/>
                          <a:ea typeface="ＭＳ Ｐゴシック" charset="0"/>
                          <a:cs typeface="ＭＳ Ｐゴシック" charset="0"/>
                        </a:rPr>
                        <a:t>-1</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376196">
                <a:tc>
                  <a:txBody>
                    <a:bodyPr/>
                    <a:lstStyle/>
                    <a:p>
                      <a:pPr marL="0" marR="0" lvl="0" indent="0" algn="l" defTabSz="914400" rtl="0" eaLnBrk="0" fontAlgn="base" latinLnBrk="0" hangingPunct="0">
                        <a:lnSpc>
                          <a:spcPct val="100000"/>
                        </a:lnSpc>
                        <a:spcBef>
                          <a:spcPct val="0"/>
                        </a:spcBef>
                        <a:spcAft>
                          <a:spcPct val="0"/>
                        </a:spcAft>
                        <a:buClrTx/>
                        <a:buSzPct val="100000"/>
                        <a:buFontTx/>
                        <a:buNone/>
                        <a:tabLst/>
                      </a:pPr>
                      <a:r>
                        <a:rPr kumimoji="0" lang="en-GB" sz="1600" b="1" i="0" u="none" strike="noStrike" cap="none" normalizeH="0" baseline="0" dirty="0" err="1">
                          <a:ln>
                            <a:noFill/>
                          </a:ln>
                          <a:solidFill>
                            <a:srgbClr val="000000"/>
                          </a:solidFill>
                          <a:effectLst/>
                          <a:latin typeface="Verdana" charset="0"/>
                          <a:ea typeface="ＭＳ Ｐゴシック" charset="0"/>
                          <a:cs typeface="ＭＳ Ｐゴシック" charset="0"/>
                        </a:rPr>
                        <a:t>Puntuación</a:t>
                      </a:r>
                      <a:r>
                        <a:rPr kumimoji="0" lang="en-GB" sz="1600" b="1" i="0" u="none" strike="noStrike" cap="none" normalizeH="0" baseline="0" dirty="0">
                          <a:ln>
                            <a:noFill/>
                          </a:ln>
                          <a:solidFill>
                            <a:srgbClr val="000000"/>
                          </a:solidFill>
                          <a:effectLst/>
                          <a:latin typeface="Verdana" charset="0"/>
                          <a:ea typeface="ＭＳ Ｐゴシック" charset="0"/>
                          <a:cs typeface="ＭＳ Ｐゴシック" charset="0"/>
                        </a:rPr>
                        <a:t> total</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000000"/>
                        </a:solidFill>
                        <a:effectLst/>
                        <a:latin typeface="Verdana" charset="0"/>
                        <a:ea typeface="ＭＳ Ｐゴシック" charset="0"/>
                        <a:cs typeface="ＭＳ Ｐゴシック" charset="0"/>
                      </a:endParaRP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000000"/>
                          </a:solidFill>
                          <a:effectLst/>
                          <a:latin typeface="Verdana" charset="0"/>
                          <a:ea typeface="ＭＳ Ｐゴシック" charset="0"/>
                          <a:cs typeface="ＭＳ Ｐゴシック" charset="0"/>
                        </a:rPr>
                        <a:t>2</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a:ln>
                            <a:noFill/>
                          </a:ln>
                          <a:solidFill>
                            <a:srgbClr val="000000"/>
                          </a:solidFill>
                          <a:effectLst/>
                          <a:latin typeface="Verdana" charset="0"/>
                          <a:ea typeface="ＭＳ Ｐゴシック" charset="0"/>
                          <a:cs typeface="ＭＳ Ｐゴシック" charset="0"/>
                        </a:rPr>
                        <a:t>1</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0" fontAlgn="base" latinLnBrk="0" hangingPunct="0">
                        <a:lnSpc>
                          <a:spcPct val="100000"/>
                        </a:lnSpc>
                        <a:spcBef>
                          <a:spcPct val="0"/>
                        </a:spcBef>
                        <a:spcAft>
                          <a:spcPct val="0"/>
                        </a:spcAft>
                        <a:buClrTx/>
                        <a:buSzPct val="100000"/>
                        <a:buFontTx/>
                        <a:buNone/>
                        <a:tabLst/>
                      </a:pPr>
                      <a:r>
                        <a:rPr kumimoji="0" lang="en-GB" sz="1800" b="1" i="0" u="none" strike="noStrike" cap="none" normalizeH="0" baseline="0" dirty="0">
                          <a:ln>
                            <a:noFill/>
                          </a:ln>
                          <a:solidFill>
                            <a:srgbClr val="000000"/>
                          </a:solidFill>
                          <a:effectLst/>
                          <a:latin typeface="Verdana" charset="0"/>
                          <a:ea typeface="ＭＳ Ｐゴシック" charset="0"/>
                          <a:cs typeface="ＭＳ Ｐゴシック" charset="0"/>
                        </a:rPr>
                        <a:t>4</a:t>
                      </a:r>
                    </a:p>
                  </a:txBody>
                  <a:tcPr marT="45718" marB="4571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a:xfrm>
            <a:off x="395288" y="1196975"/>
            <a:ext cx="8229600" cy="936625"/>
          </a:xfrm>
        </p:spPr>
        <p:txBody>
          <a:bodyPr/>
          <a:lstStyle/>
          <a:p>
            <a:pPr indent="0"/>
            <a:r>
              <a:rPr lang="en-GB">
                <a:latin typeface="Verdana" charset="0"/>
              </a:rPr>
              <a:t>Pasar a la acción</a:t>
            </a:r>
          </a:p>
        </p:txBody>
      </p:sp>
      <p:sp>
        <p:nvSpPr>
          <p:cNvPr id="65538" name="Content Placeholder 2"/>
          <p:cNvSpPr>
            <a:spLocks noGrp="1"/>
          </p:cNvSpPr>
          <p:nvPr>
            <p:ph idx="1"/>
          </p:nvPr>
        </p:nvSpPr>
        <p:spPr>
          <a:xfrm>
            <a:off x="457200" y="2133600"/>
            <a:ext cx="7620000" cy="4419600"/>
          </a:xfrm>
        </p:spPr>
        <p:txBody>
          <a:bodyPr/>
          <a:lstStyle/>
          <a:p>
            <a:pPr>
              <a:buClrTx/>
              <a:buFontTx/>
              <a:buNone/>
            </a:pPr>
            <a:r>
              <a:rPr lang="en-GB" i="0">
                <a:latin typeface="Verdana" charset="0"/>
              </a:rPr>
              <a:t>	Estimación de costos, evaluación y selección de opciones y medidas de adaptación y mitigación ambiental y de cambio climático</a:t>
            </a:r>
          </a:p>
        </p:txBody>
      </p:sp>
      <p:sp>
        <p:nvSpPr>
          <p:cNvPr id="6553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5F2A0A3D-F97A-D344-9BA5-6E0F0FF99DDA}" type="slidenum">
              <a:rPr lang="en-GB" sz="1400">
                <a:solidFill>
                  <a:srgbClr val="000000"/>
                </a:solidFill>
                <a:latin typeface="Arial" charset="0"/>
              </a:rPr>
              <a:pPr>
                <a:buSzPct val="100000"/>
              </a:pPr>
              <a:t>27</a:t>
            </a:fld>
            <a:endParaRPr lang="en-GB" sz="1400">
              <a:solidFill>
                <a:srgbClr val="000000"/>
              </a:solidFill>
              <a:latin typeface="Arial" charset="0"/>
            </a:endParaRPr>
          </a:p>
        </p:txBody>
      </p:sp>
      <p:sp>
        <p:nvSpPr>
          <p:cNvPr id="5" name="Rounded Rectangle 4"/>
          <p:cNvSpPr/>
          <p:nvPr/>
        </p:nvSpPr>
        <p:spPr>
          <a:xfrm>
            <a:off x="827088" y="3644900"/>
            <a:ext cx="6913562" cy="2076450"/>
          </a:xfrm>
          <a:prstGeom prst="roundRect">
            <a:avLst/>
          </a:prstGeom>
          <a:solidFill>
            <a:srgbClr val="92D050"/>
          </a:solidFill>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2400" b="1">
                <a:solidFill>
                  <a:srgbClr val="0F5494"/>
                </a:solidFill>
                <a:latin typeface="Verdana" charset="0"/>
                <a:ea typeface="ＭＳ Ｐゴシック" charset="0"/>
                <a:cs typeface="ＭＳ Ｐゴシック" charset="0"/>
              </a:rPr>
              <a:t>¿Qué puede hacerse y cuáles son las necesidades institucionales y de capacidad en su país/sector de responsabilidad?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a:xfrm>
            <a:off x="0" y="0"/>
            <a:ext cx="8229600" cy="936625"/>
          </a:xfrm>
        </p:spPr>
        <p:txBody>
          <a:bodyPr/>
          <a:lstStyle/>
          <a:p>
            <a:pPr indent="0"/>
            <a:r>
              <a:rPr lang="en-GB">
                <a:solidFill>
                  <a:srgbClr val="8AC6CD"/>
                </a:solidFill>
                <a:latin typeface="Verdana" charset="0"/>
              </a:rPr>
              <a:t>Recapitulación - Mensajes claves</a:t>
            </a:r>
          </a:p>
        </p:txBody>
      </p:sp>
      <p:sp>
        <p:nvSpPr>
          <p:cNvPr id="3" name="Content Placeholder 2"/>
          <p:cNvSpPr>
            <a:spLocks noGrp="1"/>
          </p:cNvSpPr>
          <p:nvPr>
            <p:ph idx="1"/>
          </p:nvPr>
        </p:nvSpPr>
        <p:spPr>
          <a:xfrm>
            <a:off x="250825" y="1292225"/>
            <a:ext cx="8534400" cy="4800600"/>
          </a:xfrm>
        </p:spPr>
        <p:txBody>
          <a:bodyPr/>
          <a:lstStyle/>
          <a:p>
            <a:pPr>
              <a:buClrTx/>
            </a:pPr>
            <a:r>
              <a:rPr lang="en-GB" i="0">
                <a:latin typeface="Verdana" charset="0"/>
              </a:rPr>
              <a:t>El análisis costo-beneficio y el análisis coste-eficacia contribuyen a la identificación de opciones/medidas de adaptación y mitigación viables financiera y económicamente</a:t>
            </a:r>
          </a:p>
          <a:p>
            <a:pPr lvl="1">
              <a:buClrTx/>
            </a:pPr>
            <a:r>
              <a:rPr lang="en-GB" sz="2200" b="0">
                <a:latin typeface="Verdana" charset="0"/>
              </a:rPr>
              <a:t>Ayudan a priorizar acciones basadas en criterios financieros/económicos</a:t>
            </a:r>
          </a:p>
          <a:p>
            <a:pPr>
              <a:buClrTx/>
            </a:pPr>
            <a:r>
              <a:rPr lang="en-GB" i="0">
                <a:latin typeface="Verdana" charset="0"/>
              </a:rPr>
              <a:t>El análisis multicriterio, usado de forma independiente o en combinación con el ACB o el ACE, contribuye a la evaluación y la priorización de opciones basadas en múltiples criterios</a:t>
            </a:r>
          </a:p>
          <a:p>
            <a:pPr lvl="1">
              <a:buClrTx/>
            </a:pPr>
            <a:r>
              <a:rPr lang="en-GB" b="0">
                <a:latin typeface="Verdana" charset="0"/>
              </a:rPr>
              <a:t>Los criterios técnicos, ambientales y sociales se pueden valorar junto con los financieros/económicos</a:t>
            </a:r>
          </a:p>
          <a:p>
            <a:pPr>
              <a:buClrTx/>
            </a:pPr>
            <a:r>
              <a:rPr lang="en-GB" i="0">
                <a:latin typeface="Verdana" charset="0"/>
              </a:rPr>
              <a:t>A la hora de priorizar medidas, se deben tener en cuenta las implicaciones en favor de los pobres</a:t>
            </a:r>
          </a:p>
        </p:txBody>
      </p:sp>
      <p:sp>
        <p:nvSpPr>
          <p:cNvPr id="6758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5C95E77-9E24-9D44-A244-37496A63C79D}" type="slidenum">
              <a:rPr lang="en-GB" sz="1400">
                <a:solidFill>
                  <a:srgbClr val="000000"/>
                </a:solidFill>
                <a:latin typeface="Arial" charset="0"/>
              </a:rPr>
              <a:pPr>
                <a:buSzPct val="100000"/>
              </a:pPr>
              <a:t>28</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charRg st="225" end="37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charRg st="377" end="47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charRg st="474" end="55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p:nvPr>
        </p:nvSpPr>
        <p:spPr>
          <a:xfrm>
            <a:off x="0" y="0"/>
            <a:ext cx="8229600" cy="936625"/>
          </a:xfrm>
        </p:spPr>
        <p:txBody>
          <a:bodyPr/>
          <a:lstStyle/>
          <a:p>
            <a:pPr indent="0"/>
            <a:r>
              <a:rPr lang="en-GB">
                <a:solidFill>
                  <a:srgbClr val="8AC6CD"/>
                </a:solidFill>
                <a:latin typeface="Verdana" charset="0"/>
              </a:rPr>
              <a:t>Bibliografía clave</a:t>
            </a:r>
          </a:p>
        </p:txBody>
      </p:sp>
      <p:sp>
        <p:nvSpPr>
          <p:cNvPr id="69634" name="Content Placeholder 2"/>
          <p:cNvSpPr>
            <a:spLocks noGrp="1"/>
          </p:cNvSpPr>
          <p:nvPr>
            <p:ph idx="1"/>
          </p:nvPr>
        </p:nvSpPr>
        <p:spPr>
          <a:xfrm>
            <a:off x="395288" y="1628775"/>
            <a:ext cx="8435975" cy="3529013"/>
          </a:xfrm>
        </p:spPr>
        <p:txBody>
          <a:bodyPr/>
          <a:lstStyle/>
          <a:p>
            <a:pPr>
              <a:buClrTx/>
            </a:pPr>
            <a:r>
              <a:rPr lang="en-GB" sz="1800" i="0">
                <a:latin typeface="Verdana" charset="0"/>
              </a:rPr>
              <a:t>Economics of Climate Adaptation Working Group (2009) Shaping climate-resilient development:  </a:t>
            </a:r>
            <a:br>
              <a:rPr lang="en-GB" sz="1800" i="0">
                <a:latin typeface="Verdana" charset="0"/>
              </a:rPr>
            </a:br>
            <a:r>
              <a:rPr lang="en-GB" sz="1800" i="0">
                <a:latin typeface="Verdana" charset="0"/>
              </a:rPr>
              <a:t>a framework for decision-making. Fundación Climate Works, Global Environment Facility, Comisión Europea, McKinsey &amp; Company, Fundación Rockfeller, Standard Chartered Bank &amp; Swiss Re. Disponible en: </a:t>
            </a:r>
            <a:r>
              <a:rPr lang="en-GB" sz="1800" i="0" u="sng">
                <a:latin typeface="Verdana" charset="0"/>
                <a:hlinkClick r:id="rId3"/>
              </a:rPr>
              <a:t>http://www.mckinsey.com/clientservice/Social_Sector/our_practices/Economic_Development/Knowledge_Highlights/Economics_of_climate_adaptation.aspx</a:t>
            </a:r>
            <a:endParaRPr lang="en-GB" sz="1800" i="0" u="sng">
              <a:latin typeface="Verdana" charset="0"/>
            </a:endParaRPr>
          </a:p>
          <a:p>
            <a:pPr>
              <a:buClrTx/>
            </a:pPr>
            <a:r>
              <a:rPr lang="en-GB" sz="1800" i="0">
                <a:latin typeface="Verdana" charset="0"/>
              </a:rPr>
              <a:t>Herramientas de Evaluación de Necesidades de los ODM:</a:t>
            </a:r>
          </a:p>
          <a:p>
            <a:pPr marL="342900" lvl="1" indent="0">
              <a:buClrTx/>
              <a:buFontTx/>
              <a:buNone/>
            </a:pPr>
            <a:r>
              <a:rPr lang="en-GB" sz="1800">
                <a:latin typeface="Verdana" charset="0"/>
              </a:rPr>
              <a:t>http://www.undp.org/</a:t>
            </a:r>
          </a:p>
          <a:p>
            <a:pPr>
              <a:buClrTx/>
            </a:pPr>
            <a:r>
              <a:rPr lang="en-GB" sz="1800" i="0">
                <a:latin typeface="Verdana" charset="0"/>
              </a:rPr>
              <a:t>Banco Mundial – páginas web de Economics of Adaptation to Climate Change: </a:t>
            </a:r>
            <a:r>
              <a:rPr lang="en-GB" sz="1800" i="0" u="sng">
                <a:latin typeface="Verdana" charset="0"/>
                <a:hlinkClick r:id="rId4"/>
              </a:rPr>
              <a:t>http://climatechange.worldbank.org/content/economics-adaptation-climate-change-study-homepage</a:t>
            </a:r>
            <a:endParaRPr lang="en-GB" sz="1800" i="0" u="sng">
              <a:latin typeface="Verdana" charset="0"/>
            </a:endParaRPr>
          </a:p>
        </p:txBody>
      </p:sp>
      <p:sp>
        <p:nvSpPr>
          <p:cNvPr id="6963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74884D9-F69C-CB42-81DB-ACA41D39C729}" type="slidenum">
              <a:rPr lang="en-GB" sz="1400">
                <a:solidFill>
                  <a:srgbClr val="000000"/>
                </a:solidFill>
                <a:latin typeface="Arial" charset="0"/>
              </a:rPr>
              <a:pPr>
                <a:buSzPct val="100000"/>
              </a:pPr>
              <a:t>29</a:t>
            </a:fld>
            <a:endParaRPr lang="en-GB" sz="1400">
              <a:solidFill>
                <a:srgbClr val="000000"/>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323850" y="2492375"/>
            <a:ext cx="8534400" cy="1676400"/>
          </a:xfrm>
          <a:gradFill rotWithShape="1">
            <a:gsLst>
              <a:gs pos="0">
                <a:srgbClr val="AFE0E4"/>
              </a:gs>
              <a:gs pos="20000">
                <a:srgbClr val="AFDEE2"/>
              </a:gs>
              <a:gs pos="100000">
                <a:srgbClr val="85AAAD"/>
              </a:gs>
            </a:gsLst>
            <a:lin ang="5400000"/>
          </a:gradFill>
          <a:ln cap="flat">
            <a:solidFill>
              <a:srgbClr val="0F5494"/>
            </a:solidFill>
            <a:miter lim="800000"/>
            <a:headEnd/>
            <a:tailEnd/>
          </a:ln>
          <a:effectLst>
            <a:outerShdw blurRad="63500" dist="23000" dir="5400000" rotWithShape="0">
              <a:srgbClr val="000000">
                <a:alpha val="34998"/>
              </a:srgbClr>
            </a:outerShdw>
          </a:effectLst>
        </p:spPr>
        <p:txBody>
          <a:bodyPr anchor="ctr"/>
          <a:lstStyle/>
          <a:p>
            <a:pPr algn="ctr">
              <a:lnSpc>
                <a:spcPct val="150000"/>
              </a:lnSpc>
              <a:buClrTx/>
              <a:buFontTx/>
              <a:buNone/>
              <a:defRPr/>
            </a:pPr>
            <a:r>
              <a:rPr lang="en-GB" sz="2800" i="0">
                <a:latin typeface="Verdana" charset="0"/>
              </a:rPr>
              <a:t>Herramientas para estimar gastos y evaluar opciones ambientales y de cambio climático</a:t>
            </a:r>
          </a:p>
        </p:txBody>
      </p:sp>
      <p:sp>
        <p:nvSpPr>
          <p:cNvPr id="1945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AE882DE2-2EDC-044F-BB86-8215C8A58834}" type="slidenum">
              <a:rPr lang="en-GB" sz="1400">
                <a:solidFill>
                  <a:srgbClr val="000000"/>
                </a:solidFill>
                <a:latin typeface="Arial" charset="0"/>
              </a:rPr>
              <a:pPr>
                <a:buSzPct val="100000"/>
              </a:pPr>
              <a:t>3</a:t>
            </a:fld>
            <a:endParaRPr lang="en-GB" sz="1400">
              <a:solidFill>
                <a:srgbClr val="000000"/>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a:xfrm>
            <a:off x="0" y="0"/>
            <a:ext cx="8229600" cy="936625"/>
          </a:xfrm>
        </p:spPr>
        <p:txBody>
          <a:bodyPr/>
          <a:lstStyle/>
          <a:p>
            <a:pPr indent="0"/>
            <a:r>
              <a:rPr lang="en-GB">
                <a:solidFill>
                  <a:srgbClr val="8AC6CD"/>
                </a:solidFill>
                <a:latin typeface="Verdana" charset="0"/>
              </a:rPr>
              <a:t>Bibliografía</a:t>
            </a:r>
          </a:p>
        </p:txBody>
      </p:sp>
      <p:sp>
        <p:nvSpPr>
          <p:cNvPr id="71682" name="Content Placeholder 2"/>
          <p:cNvSpPr>
            <a:spLocks noGrp="1"/>
          </p:cNvSpPr>
          <p:nvPr>
            <p:ph idx="1"/>
          </p:nvPr>
        </p:nvSpPr>
        <p:spPr>
          <a:xfrm>
            <a:off x="323850" y="1412875"/>
            <a:ext cx="8291513" cy="4572000"/>
          </a:xfrm>
        </p:spPr>
        <p:txBody>
          <a:bodyPr/>
          <a:lstStyle/>
          <a:p>
            <a:pPr>
              <a:spcBef>
                <a:spcPts val="600"/>
              </a:spcBef>
              <a:buClrTx/>
            </a:pPr>
            <a:r>
              <a:rPr lang="en-GB" sz="1400" i="0">
                <a:latin typeface="Verdana" charset="0"/>
              </a:rPr>
              <a:t>Hanley, N; Shogren, J and White, B (2013) Introduction to Environmental Economics. 2</a:t>
            </a:r>
            <a:r>
              <a:rPr lang="en-GB" sz="1400" i="0" baseline="30000">
                <a:latin typeface="Verdana" charset="0"/>
              </a:rPr>
              <a:t>nd</a:t>
            </a:r>
            <a:r>
              <a:rPr lang="en-GB" sz="1400" i="0">
                <a:latin typeface="Verdana" charset="0"/>
              </a:rPr>
              <a:t> edition, Oxford University Press: Oxford.</a:t>
            </a:r>
          </a:p>
          <a:p>
            <a:pPr>
              <a:spcBef>
                <a:spcPts val="600"/>
              </a:spcBef>
              <a:buClrTx/>
            </a:pPr>
            <a:r>
              <a:rPr lang="en-GB" sz="1400" i="0">
                <a:latin typeface="Verdana" charset="0"/>
              </a:rPr>
              <a:t>Kroeza, C and Fortuin, K (nd) Multi Criteria Analysis. Environmental Systems Analysis presentation, Wageningen University, The Netherlands.</a:t>
            </a:r>
          </a:p>
          <a:p>
            <a:pPr>
              <a:spcBef>
                <a:spcPts val="600"/>
              </a:spcBef>
              <a:buClrTx/>
            </a:pPr>
            <a:r>
              <a:rPr lang="en-GB" sz="1400" i="0">
                <a:latin typeface="Verdana" charset="0"/>
              </a:rPr>
              <a:t>Mayaux, P (2006) Millennium Ecosystem Assessment: overview of findings. Instituto para el Medio Ambiente y la Sostenibilidad, Centro Común de Investigación; Ispra, Italia. Presentación realizada en AIDCO, Bruselas, el 26 de junio de 2006 (Dejeuner su l</a:t>
            </a:r>
            <a:r>
              <a:rPr lang="ja-JP" altLang="en-GB" sz="1400" i="0">
                <a:latin typeface="Verdana" charset="0"/>
              </a:rPr>
              <a:t>’</a:t>
            </a:r>
            <a:r>
              <a:rPr lang="en-GB" altLang="ja-JP" sz="1400" i="0">
                <a:latin typeface="Verdana" charset="0"/>
              </a:rPr>
              <a:t>herbe conferences).</a:t>
            </a:r>
          </a:p>
          <a:p>
            <a:pPr>
              <a:spcBef>
                <a:spcPts val="600"/>
              </a:spcBef>
              <a:buClrTx/>
            </a:pPr>
            <a:r>
              <a:rPr lang="en-GB" sz="1400" i="0">
                <a:latin typeface="Verdana" charset="0"/>
              </a:rPr>
              <a:t>McKinsey &amp; Company (2009) Pathways to a Low-Carbon Economy: Version 2 of the Global Greenhouse Gas Abatement Cost Curve. Disponible en: </a:t>
            </a:r>
            <a:r>
              <a:rPr lang="en-GB" sz="1400" i="0" u="sng">
                <a:latin typeface="Verdana" charset="0"/>
                <a:hlinkClick r:id="rId3"/>
              </a:rPr>
              <a:t>http://www.mckinsey.com/globalGHGcostcurve</a:t>
            </a:r>
            <a:endParaRPr lang="en-GB" sz="1400" i="0" u="sng">
              <a:latin typeface="Verdana" charset="0"/>
            </a:endParaRPr>
          </a:p>
          <a:p>
            <a:pPr>
              <a:spcBef>
                <a:spcPts val="600"/>
              </a:spcBef>
              <a:buClrTx/>
            </a:pPr>
            <a:r>
              <a:rPr lang="en-GB" sz="1400" i="0">
                <a:latin typeface="Verdana" charset="0"/>
              </a:rPr>
              <a:t>MillenniumProject (2004) Millennium Development Goals Needs Assessment Methodology. Disponible online en: </a:t>
            </a:r>
            <a:r>
              <a:rPr lang="en-GB" sz="1400" i="0">
                <a:latin typeface="Verdana" charset="0"/>
                <a:hlinkClick r:id="rId4"/>
              </a:rPr>
              <a:t>http://www.unmillenniumproject.org/</a:t>
            </a:r>
            <a:r>
              <a:rPr lang="en-GB" sz="1400" i="0">
                <a:latin typeface="Verdana" charset="0"/>
              </a:rPr>
              <a:t> [último acceso el 20 de febrero de 2013]</a:t>
            </a:r>
          </a:p>
          <a:p>
            <a:pPr>
              <a:spcBef>
                <a:spcPts val="600"/>
              </a:spcBef>
              <a:buClrTx/>
            </a:pPr>
            <a:r>
              <a:rPr lang="en-GB" sz="1400" i="0">
                <a:latin typeface="Verdana" charset="0"/>
              </a:rPr>
              <a:t>UNDP MDG Needs Assessment Tools, disponible en:</a:t>
            </a:r>
          </a:p>
          <a:p>
            <a:pPr marL="342900" lvl="1" indent="0">
              <a:spcBef>
                <a:spcPts val="600"/>
              </a:spcBef>
              <a:buClrTx/>
              <a:buFontTx/>
              <a:buNone/>
            </a:pPr>
            <a:r>
              <a:rPr lang="en-GB" sz="1400">
                <a:latin typeface="Verdana" charset="0"/>
              </a:rPr>
              <a:t>http://www.undp.org/content/undp/en/home/librarypage/poverty-reduction/mdg_strategies/mdg_needs_assessmenttools/mdg_needs_assessmenttools.html</a:t>
            </a:r>
          </a:p>
          <a:p>
            <a:pPr>
              <a:spcBef>
                <a:spcPts val="600"/>
              </a:spcBef>
              <a:buClrTx/>
            </a:pPr>
            <a:r>
              <a:rPr lang="en-GB" sz="1400" i="0">
                <a:latin typeface="Verdana" charset="0"/>
              </a:rPr>
              <a:t>USAID (2007) Adapting to Climate Variability and Change: A guidance manual for development planning. United States Agency for International Development (Agencia de los Estados Unidos para el Desarrollo Internacional), Washington, DC. Disponible en: </a:t>
            </a:r>
            <a:r>
              <a:rPr lang="en-GB" sz="1400" i="0" u="sng">
                <a:latin typeface="Verdana" charset="0"/>
                <a:hlinkClick r:id="rId5"/>
              </a:rPr>
              <a:t>http://pdf.usaid.gov/pdf_docs/PNADJ990.pdf</a:t>
            </a:r>
            <a:endParaRPr lang="en-GB" sz="1400" i="0" u="sng">
              <a:latin typeface="Verdana" charset="0"/>
            </a:endParaRPr>
          </a:p>
        </p:txBody>
      </p:sp>
      <p:sp>
        <p:nvSpPr>
          <p:cNvPr id="7168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5D713861-F968-6D4C-916A-FE958A92A942}" type="slidenum">
              <a:rPr lang="en-GB" sz="1400">
                <a:solidFill>
                  <a:srgbClr val="000000"/>
                </a:solidFill>
                <a:latin typeface="Arial" charset="0"/>
              </a:rPr>
              <a:pPr>
                <a:buSzPct val="100000"/>
              </a:pPr>
              <a:t>30</a:t>
            </a:fld>
            <a:endParaRPr lang="en-GB" sz="1400">
              <a:solidFill>
                <a:srgbClr val="000000"/>
              </a:solidFill>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50825" y="1196975"/>
            <a:ext cx="8229600" cy="936625"/>
          </a:xfrm>
        </p:spPr>
        <p:txBody>
          <a:bodyPr/>
          <a:lstStyle/>
          <a:p>
            <a:pPr indent="0"/>
            <a:r>
              <a:rPr lang="en-GB">
                <a:latin typeface="Verdana" charset="0"/>
              </a:rPr>
              <a:t>Tipos comunes de gastos</a:t>
            </a:r>
          </a:p>
        </p:txBody>
      </p:sp>
      <p:sp>
        <p:nvSpPr>
          <p:cNvPr id="2150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63627C49-316A-0948-83BA-A2A3124AC48C}" type="slidenum">
              <a:rPr lang="en-GB" sz="1400">
                <a:solidFill>
                  <a:srgbClr val="000000"/>
                </a:solidFill>
                <a:latin typeface="Arial" charset="0"/>
              </a:rPr>
              <a:pPr>
                <a:buSzPct val="100000"/>
              </a:pPr>
              <a:t>4</a:t>
            </a:fld>
            <a:endParaRPr lang="en-GB" sz="1400">
              <a:solidFill>
                <a:srgbClr val="000000"/>
              </a:solidFill>
              <a:latin typeface="Arial" charset="0"/>
            </a:endParaRPr>
          </a:p>
        </p:txBody>
      </p:sp>
      <p:sp>
        <p:nvSpPr>
          <p:cNvPr id="5" name="Rounded Rectangle 4"/>
          <p:cNvSpPr/>
          <p:nvPr/>
        </p:nvSpPr>
        <p:spPr>
          <a:xfrm>
            <a:off x="3203575" y="2379663"/>
            <a:ext cx="2247900" cy="914400"/>
          </a:xfrm>
          <a:prstGeom prst="roundRect">
            <a:avLst/>
          </a:prstGeom>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a:solidFill>
                  <a:srgbClr val="0F5494"/>
                </a:solidFill>
                <a:ea typeface="ＭＳ Ｐゴシック" charset="-128"/>
              </a:rPr>
              <a:t>Medidas de reforma</a:t>
            </a:r>
          </a:p>
        </p:txBody>
      </p:sp>
      <p:sp>
        <p:nvSpPr>
          <p:cNvPr id="6" name="Rounded Rectangle 5"/>
          <p:cNvSpPr/>
          <p:nvPr/>
        </p:nvSpPr>
        <p:spPr>
          <a:xfrm>
            <a:off x="3203575" y="3644900"/>
            <a:ext cx="2247900" cy="944563"/>
          </a:xfrm>
          <a:prstGeom prst="roundRect">
            <a:avLst/>
          </a:prstGeom>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a:solidFill>
                  <a:srgbClr val="0F5494"/>
                </a:solidFill>
                <a:latin typeface="Verdana" charset="0"/>
                <a:ea typeface="ＭＳ Ｐゴシック" charset="0"/>
                <a:cs typeface="ＭＳ Ｐゴシック" charset="0"/>
              </a:rPr>
              <a:t>Medidas de gestión</a:t>
            </a:r>
          </a:p>
        </p:txBody>
      </p:sp>
      <p:sp>
        <p:nvSpPr>
          <p:cNvPr id="7" name="Rounded Rectangle 6"/>
          <p:cNvSpPr/>
          <p:nvPr/>
        </p:nvSpPr>
        <p:spPr>
          <a:xfrm>
            <a:off x="3203575" y="4970463"/>
            <a:ext cx="2247900" cy="944562"/>
          </a:xfrm>
          <a:prstGeom prst="roundRect">
            <a:avLst/>
          </a:prstGeom>
          <a:ln>
            <a:solidFill>
              <a:srgbClr val="0F549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a:solidFill>
                  <a:srgbClr val="0F5494"/>
                </a:solidFill>
                <a:ea typeface="ＭＳ Ｐゴシック" charset="-128"/>
              </a:rPr>
              <a:t>Medidas de infraestructura</a:t>
            </a:r>
          </a:p>
        </p:txBody>
      </p:sp>
      <p:sp>
        <p:nvSpPr>
          <p:cNvPr id="8" name="Rounded Rectangle 7"/>
          <p:cNvSpPr>
            <a:spLocks noChangeArrowheads="1"/>
          </p:cNvSpPr>
          <p:nvPr/>
        </p:nvSpPr>
        <p:spPr bwMode="auto">
          <a:xfrm>
            <a:off x="6403975" y="2379663"/>
            <a:ext cx="2286000" cy="914400"/>
          </a:xfrm>
          <a:prstGeom prst="roundRect">
            <a:avLst>
              <a:gd name="adj" fmla="val 16667"/>
            </a:avLst>
          </a:prstGeom>
          <a:gradFill rotWithShape="1">
            <a:gsLst>
              <a:gs pos="0">
                <a:srgbClr val="BCBCBC"/>
              </a:gs>
              <a:gs pos="35001">
                <a:srgbClr val="D0D0D0"/>
              </a:gs>
              <a:gs pos="100000">
                <a:srgbClr val="EDEDED"/>
              </a:gs>
            </a:gsLst>
            <a:lin ang="16200000" scaled="1"/>
          </a:gradFill>
          <a:ln w="9525">
            <a:solidFill>
              <a:srgbClr val="000000"/>
            </a:solidFill>
            <a:round/>
            <a:headEnd/>
            <a:tailEnd/>
          </a:ln>
          <a:effectLst>
            <a:outerShdw blurRad="63500" dist="20000" dir="5400000" rotWithShape="0">
              <a:srgbClr val="000000">
                <a:alpha val="37999"/>
              </a:srgbClr>
            </a:outerShdw>
          </a:effectLst>
        </p:spPr>
        <p:txBody>
          <a:bodyPr anchor="ctr"/>
          <a:lstStyle/>
          <a:p>
            <a:pPr algn="ctr" eaLnBrk="0" hangingPunct="0">
              <a:buSzPct val="100000"/>
              <a:defRPr/>
            </a:pPr>
            <a:r>
              <a:rPr lang="en-GB" sz="1600" b="1">
                <a:latin typeface="Verdana" pitchFamily="34" charset="0"/>
                <a:ea typeface="ＭＳ Ｐゴシック" charset="-128"/>
                <a:cs typeface="+mn-cs"/>
              </a:rPr>
              <a:t>Gastos temporales</a:t>
            </a:r>
          </a:p>
        </p:txBody>
      </p:sp>
      <p:sp>
        <p:nvSpPr>
          <p:cNvPr id="9" name="Rounded Rectangle 8"/>
          <p:cNvSpPr>
            <a:spLocks noChangeArrowheads="1"/>
          </p:cNvSpPr>
          <p:nvPr/>
        </p:nvSpPr>
        <p:spPr bwMode="auto">
          <a:xfrm>
            <a:off x="6403975" y="3675063"/>
            <a:ext cx="2286000" cy="914400"/>
          </a:xfrm>
          <a:prstGeom prst="roundRect">
            <a:avLst>
              <a:gd name="adj" fmla="val 16667"/>
            </a:avLst>
          </a:prstGeom>
          <a:gradFill rotWithShape="1">
            <a:gsLst>
              <a:gs pos="0">
                <a:srgbClr val="BCBCBC"/>
              </a:gs>
              <a:gs pos="35001">
                <a:srgbClr val="D0D0D0"/>
              </a:gs>
              <a:gs pos="100000">
                <a:srgbClr val="EDEDED"/>
              </a:gs>
            </a:gsLst>
            <a:lin ang="16200000" scaled="1"/>
          </a:gradFill>
          <a:ln w="9525">
            <a:solidFill>
              <a:srgbClr val="000000"/>
            </a:solidFill>
            <a:round/>
            <a:headEnd/>
            <a:tailEnd/>
          </a:ln>
          <a:effectLst>
            <a:outerShdw blurRad="63500" dist="20000" dir="5400000" rotWithShape="0">
              <a:srgbClr val="000000">
                <a:alpha val="37999"/>
              </a:srgbClr>
            </a:outerShdw>
          </a:effectLst>
        </p:spPr>
        <p:txBody>
          <a:bodyPr anchor="ctr"/>
          <a:lstStyle/>
          <a:p>
            <a:pPr algn="ctr" eaLnBrk="0" hangingPunct="0">
              <a:buSzPct val="100000"/>
              <a:defRPr/>
            </a:pPr>
            <a:r>
              <a:rPr lang="en-GB" sz="1600" b="1">
                <a:latin typeface="Verdana" pitchFamily="34" charset="0"/>
                <a:ea typeface="ＭＳ Ｐゴシック" charset="-128"/>
                <a:cs typeface="+mn-cs"/>
              </a:rPr>
              <a:t>Gastos operacionales</a:t>
            </a:r>
          </a:p>
        </p:txBody>
      </p:sp>
      <p:sp>
        <p:nvSpPr>
          <p:cNvPr id="11" name="Rounded Rectangle 10"/>
          <p:cNvSpPr>
            <a:spLocks noChangeArrowheads="1"/>
          </p:cNvSpPr>
          <p:nvPr/>
        </p:nvSpPr>
        <p:spPr bwMode="auto">
          <a:xfrm>
            <a:off x="6403975" y="4970463"/>
            <a:ext cx="2286000" cy="914400"/>
          </a:xfrm>
          <a:prstGeom prst="roundRect">
            <a:avLst>
              <a:gd name="adj" fmla="val 16667"/>
            </a:avLst>
          </a:prstGeom>
          <a:gradFill rotWithShape="1">
            <a:gsLst>
              <a:gs pos="0">
                <a:srgbClr val="BCBCBC"/>
              </a:gs>
              <a:gs pos="35001">
                <a:srgbClr val="D0D0D0"/>
              </a:gs>
              <a:gs pos="100000">
                <a:srgbClr val="EDEDED"/>
              </a:gs>
            </a:gsLst>
            <a:lin ang="16200000" scaled="1"/>
          </a:gradFill>
          <a:ln w="9525">
            <a:solidFill>
              <a:srgbClr val="000000"/>
            </a:solidFill>
            <a:round/>
            <a:headEnd/>
            <a:tailEnd/>
          </a:ln>
          <a:effectLst>
            <a:outerShdw blurRad="63500" dist="20000" dir="5400000" rotWithShape="0">
              <a:srgbClr val="000000">
                <a:alpha val="37999"/>
              </a:srgbClr>
            </a:outerShdw>
          </a:effectLst>
        </p:spPr>
        <p:txBody>
          <a:bodyPr anchor="ctr"/>
          <a:lstStyle/>
          <a:p>
            <a:pPr algn="ctr" eaLnBrk="0" hangingPunct="0">
              <a:buSzPct val="100000"/>
              <a:defRPr/>
            </a:pPr>
            <a:r>
              <a:rPr lang="en-GB" sz="1600" b="1">
                <a:latin typeface="Verdana" pitchFamily="34" charset="0"/>
                <a:ea typeface="ＭＳ Ｐゴシック" charset="-128"/>
                <a:cs typeface="+mn-cs"/>
              </a:rPr>
              <a:t>Gastos de capital</a:t>
            </a:r>
          </a:p>
        </p:txBody>
      </p:sp>
      <p:sp>
        <p:nvSpPr>
          <p:cNvPr id="21513" name="TextBox 11"/>
          <p:cNvSpPr txBox="1">
            <a:spLocks noChangeArrowheads="1"/>
          </p:cNvSpPr>
          <p:nvPr/>
        </p:nvSpPr>
        <p:spPr bwMode="auto">
          <a:xfrm>
            <a:off x="250825" y="2228850"/>
            <a:ext cx="26193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r>
              <a:rPr lang="en-GB" sz="1800"/>
              <a:t>p.ej. eliminación de subsidios p.ej. formación, contratación, etc.</a:t>
            </a:r>
          </a:p>
        </p:txBody>
      </p:sp>
      <p:cxnSp>
        <p:nvCxnSpPr>
          <p:cNvPr id="14" name="Straight Arrow Connector 13"/>
          <p:cNvCxnSpPr>
            <a:cxnSpLocks noChangeShapeType="1"/>
            <a:stCxn id="5" idx="3"/>
            <a:endCxn id="8" idx="1"/>
          </p:cNvCxnSpPr>
          <p:nvPr/>
        </p:nvCxnSpPr>
        <p:spPr bwMode="auto">
          <a:xfrm>
            <a:off x="5451475" y="2836863"/>
            <a:ext cx="952500" cy="0"/>
          </a:xfrm>
          <a:prstGeom prst="straightConnector1">
            <a:avLst/>
          </a:prstGeom>
          <a:noFill/>
          <a:ln w="25400">
            <a:solidFill>
              <a:srgbClr val="0F5494"/>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6" name="Straight Arrow Connector 15"/>
          <p:cNvCxnSpPr>
            <a:cxnSpLocks noChangeShapeType="1"/>
            <a:stCxn id="5" idx="3"/>
            <a:endCxn id="9" idx="1"/>
          </p:cNvCxnSpPr>
          <p:nvPr/>
        </p:nvCxnSpPr>
        <p:spPr bwMode="auto">
          <a:xfrm>
            <a:off x="5451475" y="2836863"/>
            <a:ext cx="952500" cy="1295400"/>
          </a:xfrm>
          <a:prstGeom prst="straightConnector1">
            <a:avLst/>
          </a:prstGeom>
          <a:noFill/>
          <a:ln w="25400">
            <a:solidFill>
              <a:srgbClr val="0F5494"/>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0" name="Straight Arrow Connector 19"/>
          <p:cNvCxnSpPr>
            <a:cxnSpLocks noChangeShapeType="1"/>
            <a:stCxn id="6" idx="3"/>
            <a:endCxn id="9" idx="1"/>
          </p:cNvCxnSpPr>
          <p:nvPr/>
        </p:nvCxnSpPr>
        <p:spPr bwMode="auto">
          <a:xfrm>
            <a:off x="5451475" y="4117975"/>
            <a:ext cx="952500" cy="14288"/>
          </a:xfrm>
          <a:prstGeom prst="straightConnector1">
            <a:avLst/>
          </a:prstGeom>
          <a:noFill/>
          <a:ln w="25400">
            <a:solidFill>
              <a:srgbClr val="0F5494"/>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21517" name="TextBox 20"/>
          <p:cNvSpPr txBox="1">
            <a:spLocks noChangeArrowheads="1"/>
          </p:cNvSpPr>
          <p:nvPr/>
        </p:nvSpPr>
        <p:spPr bwMode="auto">
          <a:xfrm>
            <a:off x="250825" y="3729038"/>
            <a:ext cx="26193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r>
              <a:rPr lang="en-GB" sz="1800"/>
              <a:t>p.ej. áreas protegidas</a:t>
            </a:r>
          </a:p>
          <a:p>
            <a:pPr>
              <a:buSzPct val="100000"/>
            </a:pPr>
            <a:r>
              <a:rPr lang="en-GB" sz="1800"/>
              <a:t>gastos p.ej. salarios, gastos periódicos</a:t>
            </a:r>
          </a:p>
        </p:txBody>
      </p:sp>
      <p:cxnSp>
        <p:nvCxnSpPr>
          <p:cNvPr id="23" name="Straight Arrow Connector 22"/>
          <p:cNvCxnSpPr>
            <a:cxnSpLocks noChangeShapeType="1"/>
            <a:stCxn id="7" idx="3"/>
            <a:endCxn id="9" idx="1"/>
          </p:cNvCxnSpPr>
          <p:nvPr/>
        </p:nvCxnSpPr>
        <p:spPr bwMode="auto">
          <a:xfrm flipV="1">
            <a:off x="5451475" y="4132263"/>
            <a:ext cx="952500" cy="1309687"/>
          </a:xfrm>
          <a:prstGeom prst="straightConnector1">
            <a:avLst/>
          </a:prstGeom>
          <a:noFill/>
          <a:ln w="25400">
            <a:solidFill>
              <a:srgbClr val="0F5494"/>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5" name="Straight Arrow Connector 24"/>
          <p:cNvCxnSpPr>
            <a:cxnSpLocks noChangeShapeType="1"/>
            <a:stCxn id="7" idx="3"/>
            <a:endCxn id="11" idx="1"/>
          </p:cNvCxnSpPr>
          <p:nvPr/>
        </p:nvCxnSpPr>
        <p:spPr bwMode="auto">
          <a:xfrm flipV="1">
            <a:off x="5451475" y="5427663"/>
            <a:ext cx="952500" cy="14287"/>
          </a:xfrm>
          <a:prstGeom prst="straightConnector1">
            <a:avLst/>
          </a:prstGeom>
          <a:noFill/>
          <a:ln w="25400">
            <a:solidFill>
              <a:srgbClr val="0F5494"/>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21520" name="TextBox 26"/>
          <p:cNvSpPr txBox="1">
            <a:spLocks noChangeArrowheads="1"/>
          </p:cNvSpPr>
          <p:nvPr/>
        </p:nvSpPr>
        <p:spPr bwMode="auto">
          <a:xfrm>
            <a:off x="323850" y="4976813"/>
            <a:ext cx="261937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r>
              <a:rPr lang="en-GB" sz="1800"/>
              <a:t>p.ej. instalaciones sanitarias</a:t>
            </a:r>
          </a:p>
          <a:p>
            <a:pPr>
              <a:buSzPct val="100000"/>
            </a:pPr>
            <a:r>
              <a:rPr lang="en-GB" sz="1800"/>
              <a:t>p.ej. construcción, operaciones en curso, etc.</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0" y="1341438"/>
            <a:ext cx="9144000" cy="936625"/>
          </a:xfrm>
        </p:spPr>
        <p:txBody>
          <a:bodyPr/>
          <a:lstStyle/>
          <a:p>
            <a:pPr indent="0"/>
            <a:r>
              <a:rPr lang="en-GB">
                <a:latin typeface="Verdana" charset="0"/>
              </a:rPr>
              <a:t>Valorizar el medio ambiente: métodos de preferencia declarada</a:t>
            </a:r>
          </a:p>
        </p:txBody>
      </p:sp>
      <p:sp>
        <p:nvSpPr>
          <p:cNvPr id="23554" name="Content Placeholder 2"/>
          <p:cNvSpPr>
            <a:spLocks noGrp="1"/>
          </p:cNvSpPr>
          <p:nvPr>
            <p:ph idx="1"/>
          </p:nvPr>
        </p:nvSpPr>
        <p:spPr>
          <a:xfrm>
            <a:off x="395288" y="2492375"/>
            <a:ext cx="8534400" cy="3916363"/>
          </a:xfrm>
        </p:spPr>
        <p:txBody>
          <a:bodyPr/>
          <a:lstStyle/>
          <a:p>
            <a:pPr>
              <a:spcBef>
                <a:spcPts val="1200"/>
              </a:spcBef>
              <a:spcAft>
                <a:spcPts val="600"/>
              </a:spcAft>
              <a:buClrTx/>
            </a:pPr>
            <a:r>
              <a:rPr lang="en-GB" sz="2800" i="0">
                <a:latin typeface="Verdana" charset="0"/>
              </a:rPr>
              <a:t>Enfoques de preferencia declarada</a:t>
            </a:r>
          </a:p>
          <a:p>
            <a:pPr lvl="1">
              <a:spcBef>
                <a:spcPts val="1200"/>
              </a:spcBef>
              <a:spcAft>
                <a:spcPts val="600"/>
              </a:spcAft>
              <a:buClrTx/>
              <a:buFont typeface="Verdana" charset="0"/>
              <a:buChar char="-"/>
            </a:pPr>
            <a:r>
              <a:rPr lang="en-GB" sz="2400" b="0">
                <a:latin typeface="Verdana" charset="0"/>
              </a:rPr>
              <a:t>Valoración contingente</a:t>
            </a:r>
          </a:p>
          <a:p>
            <a:pPr lvl="2">
              <a:spcBef>
                <a:spcPts val="1200"/>
              </a:spcBef>
              <a:spcAft>
                <a:spcPts val="600"/>
              </a:spcAft>
              <a:buFontTx/>
              <a:buChar char="•"/>
            </a:pPr>
            <a:r>
              <a:rPr lang="en-GB" sz="2000">
                <a:latin typeface="Verdana" charset="0"/>
              </a:rPr>
              <a:t>Preguntar a los encuestados cómo se comportarían si existiese un "mercado": "Disposición a pagar" (DAP) y "Disposición a aceptar una compensación" (DAA)</a:t>
            </a:r>
          </a:p>
          <a:p>
            <a:pPr lvl="1">
              <a:spcBef>
                <a:spcPts val="1200"/>
              </a:spcBef>
              <a:spcAft>
                <a:spcPts val="600"/>
              </a:spcAft>
              <a:buClrTx/>
              <a:buFont typeface="Verdana" charset="0"/>
              <a:buChar char="-"/>
            </a:pPr>
            <a:r>
              <a:rPr lang="en-GB" sz="2400" b="0">
                <a:latin typeface="Verdana" charset="0"/>
              </a:rPr>
              <a:t>Método de experimentos de selección</a:t>
            </a:r>
          </a:p>
          <a:p>
            <a:pPr lvl="2">
              <a:spcBef>
                <a:spcPts val="1200"/>
              </a:spcBef>
              <a:spcAft>
                <a:spcPts val="600"/>
              </a:spcAft>
              <a:buFontTx/>
              <a:buChar char="•"/>
            </a:pPr>
            <a:r>
              <a:rPr lang="en-GB" sz="2000">
                <a:latin typeface="Verdana" charset="0"/>
              </a:rPr>
              <a:t>Cuestionario basado en la selección a partir de atributos</a:t>
            </a:r>
          </a:p>
          <a:p>
            <a:pPr lvl="2">
              <a:spcBef>
                <a:spcPts val="1200"/>
              </a:spcBef>
              <a:spcAft>
                <a:spcPts val="600"/>
              </a:spcAft>
              <a:buFontTx/>
              <a:buChar char="•"/>
            </a:pPr>
            <a:r>
              <a:rPr lang="en-GB" sz="2000">
                <a:latin typeface="Verdana" charset="0"/>
              </a:rPr>
              <a:t>Respuestas analizadas con un modelo estadístico</a:t>
            </a:r>
          </a:p>
        </p:txBody>
      </p:sp>
      <p:sp>
        <p:nvSpPr>
          <p:cNvPr id="2355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449C4DE8-B527-454D-B1BC-808EF7519329}" type="slidenum">
              <a:rPr lang="en-GB" sz="1400">
                <a:solidFill>
                  <a:srgbClr val="000000"/>
                </a:solidFill>
                <a:latin typeface="Arial" charset="0"/>
              </a:rPr>
              <a:pPr>
                <a:buSzPct val="100000"/>
              </a:pPr>
              <a:t>5</a:t>
            </a:fld>
            <a:endParaRPr lang="en-GB" sz="1400">
              <a:solidFill>
                <a:srgbClr val="000000"/>
              </a:solidFill>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0" y="1268413"/>
            <a:ext cx="9144000" cy="936625"/>
          </a:xfrm>
        </p:spPr>
        <p:txBody>
          <a:bodyPr/>
          <a:lstStyle/>
          <a:p>
            <a:pPr indent="0"/>
            <a:r>
              <a:rPr lang="en-GB">
                <a:latin typeface="Verdana" charset="0"/>
              </a:rPr>
              <a:t>Valorizar el medio ambiente: otros enfoques</a:t>
            </a:r>
          </a:p>
        </p:txBody>
      </p:sp>
      <p:sp>
        <p:nvSpPr>
          <p:cNvPr id="25602" name="Content Placeholder 2"/>
          <p:cNvSpPr>
            <a:spLocks noGrp="1"/>
          </p:cNvSpPr>
          <p:nvPr>
            <p:ph idx="1"/>
          </p:nvPr>
        </p:nvSpPr>
        <p:spPr>
          <a:xfrm>
            <a:off x="179388" y="2276475"/>
            <a:ext cx="8785225" cy="3529013"/>
          </a:xfrm>
        </p:spPr>
        <p:txBody>
          <a:bodyPr/>
          <a:lstStyle/>
          <a:p>
            <a:pPr>
              <a:spcBef>
                <a:spcPts val="1200"/>
              </a:spcBef>
              <a:spcAft>
                <a:spcPts val="600"/>
              </a:spcAft>
              <a:buClrTx/>
            </a:pPr>
            <a:r>
              <a:rPr lang="en-GB" i="0">
                <a:latin typeface="Verdana" charset="0"/>
              </a:rPr>
              <a:t>Enfoques de preferencia revelada</a:t>
            </a:r>
          </a:p>
          <a:p>
            <a:pPr lvl="1">
              <a:spcBef>
                <a:spcPts val="1200"/>
              </a:spcBef>
              <a:spcAft>
                <a:spcPts val="600"/>
              </a:spcAft>
              <a:buClrTx/>
              <a:buFont typeface="Verdana" charset="0"/>
              <a:buChar char="-"/>
            </a:pPr>
            <a:r>
              <a:rPr lang="en-GB" b="0">
                <a:latin typeface="Verdana" charset="0"/>
              </a:rPr>
              <a:t>Método de precios hedónicos</a:t>
            </a:r>
          </a:p>
          <a:p>
            <a:pPr lvl="2">
              <a:spcBef>
                <a:spcPts val="1200"/>
              </a:spcBef>
              <a:spcAft>
                <a:spcPts val="600"/>
              </a:spcAft>
              <a:buFontTx/>
              <a:buChar char="•"/>
            </a:pPr>
            <a:r>
              <a:rPr lang="en-GB" sz="1800">
                <a:latin typeface="Verdana" charset="0"/>
              </a:rPr>
              <a:t>Relación entre los precios del mercado de la vivienda y los atributos ambientales</a:t>
            </a:r>
          </a:p>
          <a:p>
            <a:pPr>
              <a:spcBef>
                <a:spcPts val="1200"/>
              </a:spcBef>
              <a:spcAft>
                <a:spcPts val="600"/>
              </a:spcAft>
              <a:buClrTx/>
            </a:pPr>
            <a:r>
              <a:rPr lang="en-GB" i="0">
                <a:latin typeface="Verdana" charset="0"/>
              </a:rPr>
              <a:t>Enfoques producción-función</a:t>
            </a:r>
          </a:p>
          <a:p>
            <a:pPr lvl="1">
              <a:spcBef>
                <a:spcPts val="1200"/>
              </a:spcBef>
              <a:spcAft>
                <a:spcPts val="600"/>
              </a:spcAft>
              <a:buClrTx/>
              <a:buFont typeface="Verdana" charset="0"/>
              <a:buChar char="-"/>
            </a:pPr>
            <a:r>
              <a:rPr lang="en-GB" b="0">
                <a:latin typeface="Verdana" charset="0"/>
              </a:rPr>
              <a:t>El medio ambiente se valora como una contribución a la producción de un bien o servicio valorado en el mercado, p.ej. efectos del incremento del ozono en los cultivos agrícolas</a:t>
            </a:r>
          </a:p>
          <a:p>
            <a:pPr lvl="1">
              <a:spcBef>
                <a:spcPts val="1200"/>
              </a:spcBef>
              <a:spcAft>
                <a:spcPts val="600"/>
              </a:spcAft>
              <a:buClrTx/>
              <a:buFont typeface="Verdana" charset="0"/>
              <a:buChar char="-"/>
            </a:pPr>
            <a:r>
              <a:rPr lang="en-GB" b="0">
                <a:latin typeface="Verdana" charset="0"/>
              </a:rPr>
              <a:t>Modelos de valoración de los servicios ecosistémicos</a:t>
            </a:r>
          </a:p>
        </p:txBody>
      </p:sp>
      <p:sp>
        <p:nvSpPr>
          <p:cNvPr id="2560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8B54A2F0-1430-534B-86AE-5D2C0AE330B5}" type="slidenum">
              <a:rPr lang="en-GB" sz="1400">
                <a:solidFill>
                  <a:srgbClr val="000000"/>
                </a:solidFill>
                <a:latin typeface="Arial" charset="0"/>
              </a:rPr>
              <a:pPr>
                <a:buSzPct val="100000"/>
              </a:pPr>
              <a:t>6</a:t>
            </a:fld>
            <a:endParaRPr lang="en-GB" sz="1400">
              <a:solidFill>
                <a:srgbClr val="000000"/>
              </a:solidFill>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395288" y="0"/>
            <a:ext cx="8229600" cy="981075"/>
          </a:xfrm>
          <a:solidFill>
            <a:srgbClr val="0F5494"/>
          </a:solidFill>
        </p:spPr>
        <p:txBody>
          <a:bodyPr/>
          <a:lstStyle/>
          <a:p>
            <a:pPr indent="0"/>
            <a:r>
              <a:rPr lang="en-GB">
                <a:solidFill>
                  <a:srgbClr val="FFFFFF"/>
                </a:solidFill>
                <a:latin typeface="Verdana" charset="0"/>
              </a:rPr>
              <a:t>Muchos servicios son bienes públicos</a:t>
            </a:r>
          </a:p>
        </p:txBody>
      </p:sp>
      <p:sp>
        <p:nvSpPr>
          <p:cNvPr id="2765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50C5A623-3580-0447-8C1E-E17560DABCFD}" type="slidenum">
              <a:rPr lang="en-GB" sz="1400">
                <a:solidFill>
                  <a:srgbClr val="000000"/>
                </a:solidFill>
                <a:latin typeface="Arial" charset="0"/>
              </a:rPr>
              <a:pPr>
                <a:buSzPct val="100000"/>
              </a:pPr>
              <a:t>7</a:t>
            </a:fld>
            <a:endParaRPr lang="en-GB" sz="1400">
              <a:solidFill>
                <a:srgbClr val="000000"/>
              </a:solidFill>
              <a:latin typeface="Arial" charset="0"/>
            </a:endParaRPr>
          </a:p>
        </p:txBody>
      </p:sp>
      <p:grpSp>
        <p:nvGrpSpPr>
          <p:cNvPr id="27651" name="Group 58"/>
          <p:cNvGrpSpPr>
            <a:grpSpLocks/>
          </p:cNvGrpSpPr>
          <p:nvPr/>
        </p:nvGrpSpPr>
        <p:grpSpPr bwMode="auto">
          <a:xfrm>
            <a:off x="0" y="1066800"/>
            <a:ext cx="9144000" cy="5791200"/>
            <a:chOff x="697" y="1066800"/>
            <a:chExt cx="9143303" cy="5791200"/>
          </a:xfrm>
        </p:grpSpPr>
        <p:sp>
          <p:nvSpPr>
            <p:cNvPr id="27653" name="Line 2"/>
            <p:cNvSpPr>
              <a:spLocks noChangeShapeType="1"/>
            </p:cNvSpPr>
            <p:nvPr/>
          </p:nvSpPr>
          <p:spPr bwMode="auto">
            <a:xfrm flipH="1">
              <a:off x="2730500" y="1325563"/>
              <a:ext cx="9525" cy="501491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Line 3"/>
            <p:cNvSpPr>
              <a:spLocks noChangeShapeType="1"/>
            </p:cNvSpPr>
            <p:nvPr/>
          </p:nvSpPr>
          <p:spPr bwMode="auto">
            <a:xfrm flipV="1">
              <a:off x="2720975" y="6337300"/>
              <a:ext cx="314960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5" name="Rectangle 4"/>
            <p:cNvSpPr>
              <a:spLocks noChangeArrowheads="1"/>
            </p:cNvSpPr>
            <p:nvPr/>
          </p:nvSpPr>
          <p:spPr bwMode="auto">
            <a:xfrm rot="5400000">
              <a:off x="3315494" y="851694"/>
              <a:ext cx="227012" cy="1371600"/>
            </a:xfrm>
            <a:prstGeom prst="rect">
              <a:avLst/>
            </a:prstGeom>
            <a:pattFill prst="pct25">
              <a:fgClr>
                <a:srgbClr val="000080"/>
              </a:fgClr>
              <a:bgClr>
                <a:schemeClr val="bg1"/>
              </a:bgClr>
            </a:pattFill>
            <a:ln w="9525">
              <a:solidFill>
                <a:schemeClr val="tx1"/>
              </a:solidFill>
              <a:miter lim="800000"/>
              <a:headEnd/>
              <a:tailEnd/>
            </a:ln>
          </p:spPr>
          <p:txBody>
            <a:bodyPr wrap="none" anchor="ctr"/>
            <a:lstStyle/>
            <a:p>
              <a:endParaRPr lang="en-US"/>
            </a:p>
          </p:txBody>
        </p:sp>
        <p:sp>
          <p:nvSpPr>
            <p:cNvPr id="27656" name="Rectangle 5"/>
            <p:cNvSpPr>
              <a:spLocks noChangeArrowheads="1"/>
            </p:cNvSpPr>
            <p:nvPr/>
          </p:nvSpPr>
          <p:spPr bwMode="auto">
            <a:xfrm rot="5400000">
              <a:off x="3221038" y="1390650"/>
              <a:ext cx="228600" cy="1184275"/>
            </a:xfrm>
            <a:prstGeom prst="rect">
              <a:avLst/>
            </a:prstGeom>
            <a:pattFill prst="pct25">
              <a:fgClr>
                <a:srgbClr val="000080"/>
              </a:fgClr>
              <a:bgClr>
                <a:schemeClr val="bg1"/>
              </a:bgClr>
            </a:pattFill>
            <a:ln w="9525">
              <a:solidFill>
                <a:schemeClr val="tx1"/>
              </a:solidFill>
              <a:miter lim="800000"/>
              <a:headEnd/>
              <a:tailEnd/>
            </a:ln>
          </p:spPr>
          <p:txBody>
            <a:bodyPr wrap="none" anchor="ctr"/>
            <a:lstStyle/>
            <a:p>
              <a:endParaRPr lang="en-US"/>
            </a:p>
          </p:txBody>
        </p:sp>
        <p:sp>
          <p:nvSpPr>
            <p:cNvPr id="27657" name="Text Box 7"/>
            <p:cNvSpPr txBox="1">
              <a:spLocks noChangeArrowheads="1"/>
            </p:cNvSpPr>
            <p:nvPr/>
          </p:nvSpPr>
          <p:spPr bwMode="auto">
            <a:xfrm>
              <a:off x="587375" y="5395913"/>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Fibra</a:t>
              </a:r>
            </a:p>
          </p:txBody>
        </p:sp>
        <p:sp>
          <p:nvSpPr>
            <p:cNvPr id="27658" name="Text Box 8"/>
            <p:cNvSpPr txBox="1">
              <a:spLocks noChangeArrowheads="1"/>
            </p:cNvSpPr>
            <p:nvPr/>
          </p:nvSpPr>
          <p:spPr bwMode="auto">
            <a:xfrm>
              <a:off x="587375" y="5846763"/>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Alimentos</a:t>
              </a:r>
            </a:p>
          </p:txBody>
        </p:sp>
        <p:sp>
          <p:nvSpPr>
            <p:cNvPr id="27659" name="Text Box 9"/>
            <p:cNvSpPr txBox="1">
              <a:spLocks noChangeArrowheads="1"/>
            </p:cNvSpPr>
            <p:nvPr/>
          </p:nvSpPr>
          <p:spPr bwMode="auto">
            <a:xfrm>
              <a:off x="587375" y="1370013"/>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Espiritual y religioso</a:t>
              </a:r>
            </a:p>
          </p:txBody>
        </p:sp>
        <p:sp>
          <p:nvSpPr>
            <p:cNvPr id="27660" name="Text Box 10"/>
            <p:cNvSpPr txBox="1">
              <a:spLocks noChangeArrowheads="1"/>
            </p:cNvSpPr>
            <p:nvPr/>
          </p:nvSpPr>
          <p:spPr bwMode="auto">
            <a:xfrm>
              <a:off x="587375" y="4048125"/>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Agua dulce</a:t>
              </a:r>
            </a:p>
          </p:txBody>
        </p:sp>
        <p:sp>
          <p:nvSpPr>
            <p:cNvPr id="27661" name="Text Box 11"/>
            <p:cNvSpPr txBox="1">
              <a:spLocks noChangeArrowheads="1"/>
            </p:cNvSpPr>
            <p:nvPr/>
          </p:nvSpPr>
          <p:spPr bwMode="auto">
            <a:xfrm>
              <a:off x="697" y="4497388"/>
              <a:ext cx="2685354"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Recursos genéticos</a:t>
              </a:r>
            </a:p>
          </p:txBody>
        </p:sp>
        <p:sp>
          <p:nvSpPr>
            <p:cNvPr id="27662" name="Text Box 12"/>
            <p:cNvSpPr txBox="1">
              <a:spLocks noChangeArrowheads="1"/>
            </p:cNvSpPr>
            <p:nvPr/>
          </p:nvSpPr>
          <p:spPr bwMode="auto">
            <a:xfrm>
              <a:off x="587375" y="3598863"/>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Regulación clima</a:t>
              </a:r>
            </a:p>
          </p:txBody>
        </p:sp>
        <p:sp>
          <p:nvSpPr>
            <p:cNvPr id="27663" name="Text Box 13"/>
            <p:cNvSpPr txBox="1">
              <a:spLocks noChangeArrowheads="1"/>
            </p:cNvSpPr>
            <p:nvPr/>
          </p:nvSpPr>
          <p:spPr bwMode="auto">
            <a:xfrm>
              <a:off x="587375" y="3149600"/>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Purificación agua</a:t>
              </a:r>
            </a:p>
          </p:txBody>
        </p:sp>
        <p:sp>
          <p:nvSpPr>
            <p:cNvPr id="27664" name="Text Box 14"/>
            <p:cNvSpPr txBox="1">
              <a:spLocks noChangeArrowheads="1"/>
            </p:cNvSpPr>
            <p:nvPr/>
          </p:nvSpPr>
          <p:spPr bwMode="auto">
            <a:xfrm>
              <a:off x="587375" y="2700338"/>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Regulación enfermedades</a:t>
              </a:r>
            </a:p>
          </p:txBody>
        </p:sp>
        <p:sp>
          <p:nvSpPr>
            <p:cNvPr id="27665" name="Text Box 15"/>
            <p:cNvSpPr txBox="1">
              <a:spLocks noChangeArrowheads="1"/>
            </p:cNvSpPr>
            <p:nvPr/>
          </p:nvSpPr>
          <p:spPr bwMode="auto">
            <a:xfrm>
              <a:off x="587375" y="2251075"/>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Regulación riadas/Incendios</a:t>
              </a:r>
            </a:p>
          </p:txBody>
        </p:sp>
        <p:sp>
          <p:nvSpPr>
            <p:cNvPr id="27666" name="Text Box 16"/>
            <p:cNvSpPr txBox="1">
              <a:spLocks noChangeArrowheads="1"/>
            </p:cNvSpPr>
            <p:nvPr/>
          </p:nvSpPr>
          <p:spPr bwMode="auto">
            <a:xfrm>
              <a:off x="587375" y="4946650"/>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Recreación y turismo</a:t>
              </a:r>
            </a:p>
          </p:txBody>
        </p:sp>
        <p:sp>
          <p:nvSpPr>
            <p:cNvPr id="27667" name="Text Box 17"/>
            <p:cNvSpPr txBox="1">
              <a:spLocks noChangeArrowheads="1"/>
            </p:cNvSpPr>
            <p:nvPr/>
          </p:nvSpPr>
          <p:spPr bwMode="auto">
            <a:xfrm>
              <a:off x="587375" y="1809750"/>
              <a:ext cx="2098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Estético</a:t>
              </a:r>
            </a:p>
          </p:txBody>
        </p:sp>
        <p:sp>
          <p:nvSpPr>
            <p:cNvPr id="27668" name="Text Box 18"/>
            <p:cNvSpPr txBox="1">
              <a:spLocks noChangeArrowheads="1"/>
            </p:cNvSpPr>
            <p:nvPr/>
          </p:nvSpPr>
          <p:spPr bwMode="auto">
            <a:xfrm>
              <a:off x="3227388" y="6350000"/>
              <a:ext cx="31369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400" b="1"/>
                <a:t>Valor Económico ($)</a:t>
              </a:r>
            </a:p>
          </p:txBody>
        </p:sp>
        <p:sp>
          <p:nvSpPr>
            <p:cNvPr id="27669" name="Rectangle 19"/>
            <p:cNvSpPr>
              <a:spLocks noChangeArrowheads="1"/>
            </p:cNvSpPr>
            <p:nvPr/>
          </p:nvSpPr>
          <p:spPr bwMode="auto">
            <a:xfrm rot="5400000">
              <a:off x="3221038" y="2735262"/>
              <a:ext cx="228600" cy="1184275"/>
            </a:xfrm>
            <a:prstGeom prst="rect">
              <a:avLst/>
            </a:prstGeom>
            <a:pattFill prst="pct25">
              <a:fgClr>
                <a:srgbClr val="000080"/>
              </a:fgClr>
              <a:bgClr>
                <a:schemeClr val="bg1"/>
              </a:bgClr>
            </a:pattFill>
            <a:ln w="9525">
              <a:solidFill>
                <a:schemeClr val="tx1"/>
              </a:solidFill>
              <a:miter lim="800000"/>
              <a:headEnd/>
              <a:tailEnd/>
            </a:ln>
          </p:spPr>
          <p:txBody>
            <a:bodyPr wrap="none" anchor="ctr"/>
            <a:lstStyle/>
            <a:p>
              <a:endParaRPr lang="en-US"/>
            </a:p>
          </p:txBody>
        </p:sp>
        <p:sp>
          <p:nvSpPr>
            <p:cNvPr id="27670" name="Rectangle 20"/>
            <p:cNvSpPr>
              <a:spLocks noChangeArrowheads="1"/>
            </p:cNvSpPr>
            <p:nvPr/>
          </p:nvSpPr>
          <p:spPr bwMode="auto">
            <a:xfrm rot="5400000">
              <a:off x="3482975" y="2921000"/>
              <a:ext cx="228600" cy="1708150"/>
            </a:xfrm>
            <a:prstGeom prst="rect">
              <a:avLst/>
            </a:prstGeom>
            <a:pattFill prst="pct25">
              <a:fgClr>
                <a:srgbClr val="000080"/>
              </a:fgClr>
              <a:bgClr>
                <a:schemeClr val="bg1"/>
              </a:bgClr>
            </a:pattFill>
            <a:ln w="9525">
              <a:solidFill>
                <a:schemeClr val="tx1"/>
              </a:solidFill>
              <a:miter lim="800000"/>
              <a:headEnd/>
              <a:tailEnd/>
            </a:ln>
          </p:spPr>
          <p:txBody>
            <a:bodyPr wrap="none" anchor="ctr"/>
            <a:lstStyle/>
            <a:p>
              <a:endParaRPr lang="en-US"/>
            </a:p>
          </p:txBody>
        </p:sp>
        <p:sp>
          <p:nvSpPr>
            <p:cNvPr id="27671" name="Rectangle 21"/>
            <p:cNvSpPr>
              <a:spLocks noChangeArrowheads="1"/>
            </p:cNvSpPr>
            <p:nvPr/>
          </p:nvSpPr>
          <p:spPr bwMode="auto">
            <a:xfrm rot="5400000">
              <a:off x="3097213" y="3754437"/>
              <a:ext cx="228600" cy="936625"/>
            </a:xfrm>
            <a:prstGeom prst="rect">
              <a:avLst/>
            </a:prstGeom>
            <a:pattFill prst="pct80">
              <a:fgClr>
                <a:srgbClr val="000080"/>
              </a:fgClr>
              <a:bgClr>
                <a:schemeClr val="bg1"/>
              </a:bgClr>
            </a:pattFill>
            <a:ln w="9525">
              <a:solidFill>
                <a:schemeClr val="tx1"/>
              </a:solidFill>
              <a:miter lim="800000"/>
              <a:headEnd/>
              <a:tailEnd/>
            </a:ln>
          </p:spPr>
          <p:txBody>
            <a:bodyPr wrap="none" anchor="ctr"/>
            <a:lstStyle/>
            <a:p>
              <a:endParaRPr lang="en-US"/>
            </a:p>
          </p:txBody>
        </p:sp>
        <p:sp>
          <p:nvSpPr>
            <p:cNvPr id="27672" name="Rectangle 22"/>
            <p:cNvSpPr>
              <a:spLocks noChangeArrowheads="1"/>
            </p:cNvSpPr>
            <p:nvPr/>
          </p:nvSpPr>
          <p:spPr bwMode="auto">
            <a:xfrm rot="5400000">
              <a:off x="3221038" y="4079875"/>
              <a:ext cx="228600" cy="1184275"/>
            </a:xfrm>
            <a:prstGeom prst="rect">
              <a:avLst/>
            </a:prstGeom>
            <a:pattFill prst="pct80">
              <a:fgClr>
                <a:srgbClr val="000080"/>
              </a:fgClr>
              <a:bgClr>
                <a:schemeClr val="bg1"/>
              </a:bgClr>
            </a:pattFill>
            <a:ln w="9525">
              <a:solidFill>
                <a:schemeClr val="tx1"/>
              </a:solidFill>
              <a:miter lim="800000"/>
              <a:headEnd/>
              <a:tailEnd/>
            </a:ln>
          </p:spPr>
          <p:txBody>
            <a:bodyPr wrap="none" anchor="ctr"/>
            <a:lstStyle/>
            <a:p>
              <a:endParaRPr lang="en-US"/>
            </a:p>
          </p:txBody>
        </p:sp>
        <p:sp>
          <p:nvSpPr>
            <p:cNvPr id="27673" name="Rectangle 23"/>
            <p:cNvSpPr>
              <a:spLocks noChangeArrowheads="1"/>
            </p:cNvSpPr>
            <p:nvPr/>
          </p:nvSpPr>
          <p:spPr bwMode="auto">
            <a:xfrm rot="5400000">
              <a:off x="3382963" y="4365625"/>
              <a:ext cx="228600" cy="1508125"/>
            </a:xfrm>
            <a:prstGeom prst="rect">
              <a:avLst/>
            </a:prstGeom>
            <a:solidFill>
              <a:srgbClr val="000080"/>
            </a:solidFill>
            <a:ln w="9525">
              <a:solidFill>
                <a:schemeClr val="tx1"/>
              </a:solidFill>
              <a:miter lim="800000"/>
              <a:headEnd/>
              <a:tailEnd/>
            </a:ln>
          </p:spPr>
          <p:txBody>
            <a:bodyPr wrap="none" anchor="ctr"/>
            <a:lstStyle/>
            <a:p>
              <a:endParaRPr lang="en-US"/>
            </a:p>
          </p:txBody>
        </p:sp>
        <p:sp>
          <p:nvSpPr>
            <p:cNvPr id="27674" name="Rectangle 24"/>
            <p:cNvSpPr>
              <a:spLocks noChangeArrowheads="1"/>
            </p:cNvSpPr>
            <p:nvPr/>
          </p:nvSpPr>
          <p:spPr bwMode="auto">
            <a:xfrm rot="5400000">
              <a:off x="3030538" y="5165725"/>
              <a:ext cx="228600" cy="803275"/>
            </a:xfrm>
            <a:prstGeom prst="rect">
              <a:avLst/>
            </a:prstGeom>
            <a:solidFill>
              <a:srgbClr val="000080"/>
            </a:solidFill>
            <a:ln w="9525">
              <a:solidFill>
                <a:schemeClr val="tx1"/>
              </a:solidFill>
              <a:miter lim="800000"/>
              <a:headEnd/>
              <a:tailEnd/>
            </a:ln>
          </p:spPr>
          <p:txBody>
            <a:bodyPr wrap="none" anchor="ctr"/>
            <a:lstStyle/>
            <a:p>
              <a:endParaRPr lang="en-US"/>
            </a:p>
          </p:txBody>
        </p:sp>
        <p:sp>
          <p:nvSpPr>
            <p:cNvPr id="27675" name="Rectangle 25"/>
            <p:cNvSpPr>
              <a:spLocks noChangeArrowheads="1"/>
            </p:cNvSpPr>
            <p:nvPr/>
          </p:nvSpPr>
          <p:spPr bwMode="auto">
            <a:xfrm rot="5400000">
              <a:off x="3221038" y="5424487"/>
              <a:ext cx="228600" cy="1184275"/>
            </a:xfrm>
            <a:prstGeom prst="rect">
              <a:avLst/>
            </a:prstGeom>
            <a:solidFill>
              <a:srgbClr val="000080"/>
            </a:solidFill>
            <a:ln w="9525">
              <a:solidFill>
                <a:schemeClr val="tx1"/>
              </a:solidFill>
              <a:miter lim="800000"/>
              <a:headEnd/>
              <a:tailEnd/>
            </a:ln>
          </p:spPr>
          <p:txBody>
            <a:bodyPr wrap="none" anchor="ctr"/>
            <a:lstStyle/>
            <a:p>
              <a:endParaRPr lang="en-US"/>
            </a:p>
          </p:txBody>
        </p:sp>
        <p:sp>
          <p:nvSpPr>
            <p:cNvPr id="27676" name="Rectangle 26"/>
            <p:cNvSpPr>
              <a:spLocks noChangeArrowheads="1"/>
            </p:cNvSpPr>
            <p:nvPr/>
          </p:nvSpPr>
          <p:spPr bwMode="auto">
            <a:xfrm rot="5400000">
              <a:off x="3525838" y="1533525"/>
              <a:ext cx="228600" cy="1793875"/>
            </a:xfrm>
            <a:prstGeom prst="rect">
              <a:avLst/>
            </a:prstGeom>
            <a:pattFill prst="pct25">
              <a:fgClr>
                <a:srgbClr val="000080"/>
              </a:fgClr>
              <a:bgClr>
                <a:schemeClr val="bg1"/>
              </a:bgClr>
            </a:pattFill>
            <a:ln w="9525">
              <a:solidFill>
                <a:schemeClr val="tx1"/>
              </a:solidFill>
              <a:miter lim="800000"/>
              <a:headEnd/>
              <a:tailEnd/>
            </a:ln>
          </p:spPr>
          <p:txBody>
            <a:bodyPr wrap="none" anchor="ctr"/>
            <a:lstStyle/>
            <a:p>
              <a:endParaRPr lang="en-US"/>
            </a:p>
          </p:txBody>
        </p:sp>
        <p:sp>
          <p:nvSpPr>
            <p:cNvPr id="27677" name="Rectangle 27"/>
            <p:cNvSpPr>
              <a:spLocks noChangeArrowheads="1"/>
            </p:cNvSpPr>
            <p:nvPr/>
          </p:nvSpPr>
          <p:spPr bwMode="auto">
            <a:xfrm rot="5400000">
              <a:off x="3054350" y="2452688"/>
              <a:ext cx="228600" cy="850900"/>
            </a:xfrm>
            <a:prstGeom prst="rect">
              <a:avLst/>
            </a:prstGeom>
            <a:pattFill prst="pct25">
              <a:fgClr>
                <a:srgbClr val="000080"/>
              </a:fgClr>
              <a:bgClr>
                <a:schemeClr val="bg1"/>
              </a:bgClr>
            </a:pattFill>
            <a:ln w="9525">
              <a:solidFill>
                <a:schemeClr val="tx1"/>
              </a:solidFill>
              <a:miter lim="800000"/>
              <a:headEnd/>
              <a:tailEnd/>
            </a:ln>
          </p:spPr>
          <p:txBody>
            <a:bodyPr wrap="none" anchor="ctr"/>
            <a:lstStyle/>
            <a:p>
              <a:endParaRPr lang="en-US"/>
            </a:p>
          </p:txBody>
        </p:sp>
        <p:pic>
          <p:nvPicPr>
            <p:cNvPr id="27678" name="Picture 28" descr="redseascene"/>
            <p:cNvPicPr>
              <a:picLocks noChangeAspect="1" noChangeArrowheads="1"/>
            </p:cNvPicPr>
            <p:nvPr/>
          </p:nvPicPr>
          <p:blipFill>
            <a:blip r:embed="rId3">
              <a:extLst>
                <a:ext uri="{28A0092B-C50C-407E-A947-70E740481C1C}">
                  <a14:useLocalDpi xmlns:a14="http://schemas.microsoft.com/office/drawing/2010/main" val="0"/>
                </a:ext>
              </a:extLst>
            </a:blip>
            <a:srcRect t="7936"/>
            <a:stretch>
              <a:fillRect/>
            </a:stretch>
          </p:blipFill>
          <p:spPr bwMode="auto">
            <a:xfrm>
              <a:off x="7572375" y="4683125"/>
              <a:ext cx="1571625" cy="217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79" name="Picture 29" descr="008 cop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2375" y="2601913"/>
              <a:ext cx="1571625" cy="190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80" name="Picture 30" descr="Lost_Valley_Creek"/>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72375" y="1393825"/>
              <a:ext cx="1571625"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7681" name="Group 59"/>
            <p:cNvGrpSpPr>
              <a:grpSpLocks/>
            </p:cNvGrpSpPr>
            <p:nvPr/>
          </p:nvGrpSpPr>
          <p:grpSpPr bwMode="auto">
            <a:xfrm>
              <a:off x="4648200" y="1066800"/>
              <a:ext cx="1868488" cy="5105399"/>
              <a:chOff x="2928" y="672"/>
              <a:chExt cx="1177" cy="3216"/>
            </a:xfrm>
          </p:grpSpPr>
          <p:sp>
            <p:nvSpPr>
              <p:cNvPr id="27696" name="Line 32"/>
              <p:cNvSpPr>
                <a:spLocks noChangeShapeType="1"/>
              </p:cNvSpPr>
              <p:nvPr/>
            </p:nvSpPr>
            <p:spPr bwMode="auto">
              <a:xfrm flipH="1" flipV="1">
                <a:off x="3168" y="1056"/>
                <a:ext cx="0" cy="2832"/>
              </a:xfrm>
              <a:prstGeom prst="line">
                <a:avLst/>
              </a:prstGeom>
              <a:noFill/>
              <a:ln w="28575">
                <a:solidFill>
                  <a:srgbClr val="003300"/>
                </a:solidFill>
                <a:round/>
                <a:headEnd type="stealth" w="lg" len="lg"/>
                <a:tailEnd type="stealth" w="lg" len="lg"/>
              </a:ln>
              <a:extLst>
                <a:ext uri="{909E8E84-426E-40dd-AFC4-6F175D3DCCD1}">
                  <a14:hiddenFill xmlns:a14="http://schemas.microsoft.com/office/drawing/2010/main">
                    <a:noFill/>
                  </a14:hiddenFill>
                </a:ext>
              </a:extLst>
            </p:spPr>
            <p:txBody>
              <a:bodyPr/>
              <a:lstStyle/>
              <a:p>
                <a:endParaRPr lang="en-US"/>
              </a:p>
            </p:txBody>
          </p:sp>
          <p:sp>
            <p:nvSpPr>
              <p:cNvPr id="27697" name="Text Box 33"/>
              <p:cNvSpPr txBox="1">
                <a:spLocks noChangeArrowheads="1"/>
              </p:cNvSpPr>
              <p:nvPr/>
            </p:nvSpPr>
            <p:spPr bwMode="auto">
              <a:xfrm>
                <a:off x="2928" y="672"/>
                <a:ext cx="805"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spcBef>
                    <a:spcPct val="50000"/>
                  </a:spcBef>
                  <a:buSzPct val="100000"/>
                </a:pPr>
                <a:r>
                  <a:rPr lang="en-GB"/>
                  <a:t>Valoración Económica</a:t>
                </a:r>
              </a:p>
            </p:txBody>
          </p:sp>
          <p:sp>
            <p:nvSpPr>
              <p:cNvPr id="27698" name="Text Box 34"/>
              <p:cNvSpPr txBox="1">
                <a:spLocks noChangeArrowheads="1"/>
              </p:cNvSpPr>
              <p:nvPr/>
            </p:nvSpPr>
            <p:spPr bwMode="auto">
              <a:xfrm>
                <a:off x="3200" y="1056"/>
                <a:ext cx="905"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spcBef>
                    <a:spcPct val="50000"/>
                  </a:spcBef>
                  <a:buSzPct val="100000"/>
                </a:pPr>
                <a:r>
                  <a:rPr lang="en-GB" sz="1600"/>
                  <a:t>Difícil o imposible</a:t>
                </a:r>
              </a:p>
            </p:txBody>
          </p:sp>
          <p:sp>
            <p:nvSpPr>
              <p:cNvPr id="27699" name="Text Box 35"/>
              <p:cNvSpPr txBox="1">
                <a:spLocks noChangeArrowheads="1"/>
              </p:cNvSpPr>
              <p:nvPr/>
            </p:nvSpPr>
            <p:spPr bwMode="auto">
              <a:xfrm>
                <a:off x="3241" y="3264"/>
                <a:ext cx="5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600"/>
                  <a:t>Fácil</a:t>
                </a:r>
              </a:p>
            </p:txBody>
          </p:sp>
        </p:grpSp>
        <p:sp>
          <p:nvSpPr>
            <p:cNvPr id="27682" name="Text Box 41"/>
            <p:cNvSpPr txBox="1">
              <a:spLocks noChangeArrowheads="1"/>
            </p:cNvSpPr>
            <p:nvPr/>
          </p:nvSpPr>
          <p:spPr bwMode="auto">
            <a:xfrm>
              <a:off x="3902075" y="5911850"/>
              <a:ext cx="2540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83" name="Text Box 42"/>
            <p:cNvSpPr txBox="1">
              <a:spLocks noChangeArrowheads="1"/>
            </p:cNvSpPr>
            <p:nvPr/>
          </p:nvSpPr>
          <p:spPr bwMode="auto">
            <a:xfrm>
              <a:off x="3490913" y="5462588"/>
              <a:ext cx="209550"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84" name="Text Box 43"/>
            <p:cNvSpPr txBox="1">
              <a:spLocks noChangeArrowheads="1"/>
            </p:cNvSpPr>
            <p:nvPr/>
          </p:nvSpPr>
          <p:spPr bwMode="auto">
            <a:xfrm>
              <a:off x="4244975" y="50482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85" name="Text Box 44"/>
            <p:cNvSpPr txBox="1">
              <a:spLocks noChangeArrowheads="1"/>
            </p:cNvSpPr>
            <p:nvPr/>
          </p:nvSpPr>
          <p:spPr bwMode="auto">
            <a:xfrm>
              <a:off x="3952875" y="45910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86" name="Text Box 45"/>
            <p:cNvSpPr txBox="1">
              <a:spLocks noChangeArrowheads="1"/>
            </p:cNvSpPr>
            <p:nvPr/>
          </p:nvSpPr>
          <p:spPr bwMode="auto">
            <a:xfrm>
              <a:off x="3686175" y="41465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87" name="Text Box 46"/>
            <p:cNvSpPr txBox="1">
              <a:spLocks noChangeArrowheads="1"/>
            </p:cNvSpPr>
            <p:nvPr/>
          </p:nvSpPr>
          <p:spPr bwMode="auto">
            <a:xfrm>
              <a:off x="4448175" y="37020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88" name="Text Box 47"/>
            <p:cNvSpPr txBox="1">
              <a:spLocks noChangeArrowheads="1"/>
            </p:cNvSpPr>
            <p:nvPr/>
          </p:nvSpPr>
          <p:spPr bwMode="auto">
            <a:xfrm>
              <a:off x="3940175" y="32448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89" name="Text Box 48"/>
            <p:cNvSpPr txBox="1">
              <a:spLocks noChangeArrowheads="1"/>
            </p:cNvSpPr>
            <p:nvPr/>
          </p:nvSpPr>
          <p:spPr bwMode="auto">
            <a:xfrm>
              <a:off x="3609975" y="27749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90" name="Text Box 49"/>
            <p:cNvSpPr txBox="1">
              <a:spLocks noChangeArrowheads="1"/>
            </p:cNvSpPr>
            <p:nvPr/>
          </p:nvSpPr>
          <p:spPr bwMode="auto">
            <a:xfrm>
              <a:off x="4537075" y="23558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91" name="Text Box 50"/>
            <p:cNvSpPr txBox="1">
              <a:spLocks noChangeArrowheads="1"/>
            </p:cNvSpPr>
            <p:nvPr/>
          </p:nvSpPr>
          <p:spPr bwMode="auto">
            <a:xfrm>
              <a:off x="3940175" y="18859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92" name="Text Box 51"/>
            <p:cNvSpPr txBox="1">
              <a:spLocks noChangeArrowheads="1"/>
            </p:cNvSpPr>
            <p:nvPr/>
          </p:nvSpPr>
          <p:spPr bwMode="auto">
            <a:xfrm>
              <a:off x="4117975" y="1454150"/>
              <a:ext cx="2095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sz="800" b="1"/>
                <a:t>?</a:t>
              </a:r>
            </a:p>
          </p:txBody>
        </p:sp>
        <p:sp>
          <p:nvSpPr>
            <p:cNvPr id="27693" name="Rectangle 64"/>
            <p:cNvSpPr>
              <a:spLocks noChangeArrowheads="1"/>
            </p:cNvSpPr>
            <p:nvPr/>
          </p:nvSpPr>
          <p:spPr bwMode="auto">
            <a:xfrm>
              <a:off x="604838" y="4876800"/>
              <a:ext cx="6691312" cy="154463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r" eaLnBrk="0" hangingPunct="0">
                <a:buSzPct val="100000"/>
              </a:pPr>
              <a:r>
                <a:rPr lang="en-GB"/>
                <a:t>Economía clásica</a:t>
              </a:r>
            </a:p>
          </p:txBody>
        </p:sp>
        <p:sp>
          <p:nvSpPr>
            <p:cNvPr id="27694" name="Rectangle 65"/>
            <p:cNvSpPr>
              <a:spLocks noChangeArrowheads="1"/>
            </p:cNvSpPr>
            <p:nvPr/>
          </p:nvSpPr>
          <p:spPr bwMode="auto">
            <a:xfrm>
              <a:off x="620713" y="2227263"/>
              <a:ext cx="6691312" cy="29972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r"/>
              <a:endParaRPr lang="fr-FR"/>
            </a:p>
          </p:txBody>
        </p:sp>
        <p:sp>
          <p:nvSpPr>
            <p:cNvPr id="27695" name="TextBox 49"/>
            <p:cNvSpPr txBox="1">
              <a:spLocks noChangeArrowheads="1"/>
            </p:cNvSpPr>
            <p:nvPr/>
          </p:nvSpPr>
          <p:spPr bwMode="auto">
            <a:xfrm>
              <a:off x="280075" y="6488668"/>
              <a:ext cx="85511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r>
                <a:rPr lang="en-GB"/>
                <a:t>Fuente: Basado en Mayaux (2006)</a:t>
              </a:r>
            </a:p>
          </p:txBody>
        </p:sp>
      </p:grpSp>
      <p:sp>
        <p:nvSpPr>
          <p:cNvPr id="27652" name="Text Box 34"/>
          <p:cNvSpPr txBox="1">
            <a:spLocks noChangeArrowheads="1"/>
          </p:cNvSpPr>
          <p:nvPr/>
        </p:nvSpPr>
        <p:spPr bwMode="auto">
          <a:xfrm>
            <a:off x="5257800" y="3581400"/>
            <a:ext cx="16906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600"/>
              <a:t>Economía ambiental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0" y="0"/>
            <a:ext cx="8893175" cy="981075"/>
          </a:xfrm>
          <a:solidFill>
            <a:srgbClr val="0F5494"/>
          </a:solidFill>
        </p:spPr>
        <p:txBody>
          <a:bodyPr/>
          <a:lstStyle/>
          <a:p>
            <a:pPr indent="0"/>
            <a:r>
              <a:rPr lang="en-GB">
                <a:solidFill>
                  <a:srgbClr val="FFFFFF"/>
                </a:solidFill>
                <a:latin typeface="Verdana" charset="0"/>
              </a:rPr>
              <a:t>Análisis costo-beneficio: identificación de costos y beneficios</a:t>
            </a:r>
          </a:p>
        </p:txBody>
      </p:sp>
      <p:sp>
        <p:nvSpPr>
          <p:cNvPr id="29698" name="TextBox 3"/>
          <p:cNvSpPr txBox="1">
            <a:spLocks noChangeArrowheads="1"/>
          </p:cNvSpPr>
          <p:nvPr/>
        </p:nvSpPr>
        <p:spPr bwMode="auto">
          <a:xfrm>
            <a:off x="684213" y="1268413"/>
            <a:ext cx="61769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r>
              <a:rPr lang="en-GB" sz="2400"/>
              <a:t>Adaptación ambiental y al CC/</a:t>
            </a:r>
          </a:p>
          <a:p>
            <a:pPr>
              <a:buSzPct val="100000"/>
            </a:pPr>
            <a:r>
              <a:rPr lang="en-GB" sz="2400"/>
              <a:t>medidas de mitigación </a:t>
            </a:r>
          </a:p>
        </p:txBody>
      </p:sp>
      <p:sp>
        <p:nvSpPr>
          <p:cNvPr id="25604" name="TextBox 5"/>
          <p:cNvSpPr txBox="1">
            <a:spLocks noChangeArrowheads="1"/>
          </p:cNvSpPr>
          <p:nvPr/>
        </p:nvSpPr>
        <p:spPr bwMode="auto">
          <a:xfrm>
            <a:off x="684213" y="2133600"/>
            <a:ext cx="6335712" cy="830263"/>
          </a:xfrm>
          <a:prstGeom prst="rect">
            <a:avLst/>
          </a:prstGeom>
          <a:solidFill>
            <a:schemeClr val="accent5">
              <a:lumMod val="60000"/>
              <a:lumOff val="40000"/>
            </a:schemeClr>
          </a:solidFill>
          <a:ln w="9525">
            <a:solidFill>
              <a:srgbClr val="0F5494"/>
            </a:solidFill>
            <a:miter lim="800000"/>
            <a:headEnd/>
            <a:tailEnd/>
          </a:ln>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defRPr/>
            </a:pPr>
            <a:r>
              <a:rPr lang="en-GB" sz="1600" b="1" dirty="0" err="1" smtClean="0">
                <a:solidFill>
                  <a:srgbClr val="002060"/>
                </a:solidFill>
              </a:rPr>
              <a:t>Costos</a:t>
            </a:r>
            <a:r>
              <a:rPr lang="en-GB" sz="1600" b="1" dirty="0" smtClean="0">
                <a:solidFill>
                  <a:srgbClr val="002060"/>
                </a:solidFill>
              </a:rPr>
              <a:t>:</a:t>
            </a:r>
            <a:r>
              <a:rPr lang="en-GB" sz="1600" dirty="0" smtClean="0">
                <a:solidFill>
                  <a:srgbClr val="002060"/>
                </a:solidFill>
              </a:rPr>
              <a:t> </a:t>
            </a:r>
            <a:r>
              <a:rPr lang="en-GB" sz="1600" dirty="0" err="1" smtClean="0">
                <a:solidFill>
                  <a:srgbClr val="002060"/>
                </a:solidFill>
              </a:rPr>
              <a:t>costos</a:t>
            </a:r>
            <a:r>
              <a:rPr lang="en-GB" sz="1600" dirty="0" smtClean="0">
                <a:solidFill>
                  <a:srgbClr val="002060"/>
                </a:solidFill>
              </a:rPr>
              <a:t> </a:t>
            </a:r>
            <a:r>
              <a:rPr lang="en-GB" sz="1600" dirty="0" err="1" smtClean="0">
                <a:solidFill>
                  <a:srgbClr val="002060"/>
                </a:solidFill>
              </a:rPr>
              <a:t>adicionales</a:t>
            </a:r>
            <a:r>
              <a:rPr lang="en-GB" sz="1600" dirty="0" smtClean="0">
                <a:solidFill>
                  <a:srgbClr val="002060"/>
                </a:solidFill>
              </a:rPr>
              <a:t> en </a:t>
            </a:r>
            <a:r>
              <a:rPr lang="en-GB" sz="1600" dirty="0" err="1" smtClean="0">
                <a:solidFill>
                  <a:srgbClr val="002060"/>
                </a:solidFill>
              </a:rPr>
              <a:t>comparación</a:t>
            </a:r>
            <a:r>
              <a:rPr lang="en-GB" sz="1600" dirty="0" smtClean="0">
                <a:solidFill>
                  <a:srgbClr val="002060"/>
                </a:solidFill>
              </a:rPr>
              <a:t> con la </a:t>
            </a:r>
            <a:r>
              <a:rPr lang="en-GB" sz="1600" dirty="0" err="1" smtClean="0">
                <a:solidFill>
                  <a:srgbClr val="002060"/>
                </a:solidFill>
              </a:rPr>
              <a:t>hipótesis</a:t>
            </a:r>
            <a:r>
              <a:rPr lang="en-GB" sz="1600" dirty="0" smtClean="0">
                <a:solidFill>
                  <a:srgbClr val="002060"/>
                </a:solidFill>
              </a:rPr>
              <a:t> de "</a:t>
            </a:r>
            <a:r>
              <a:rPr lang="en-GB" sz="1600" dirty="0" err="1" smtClean="0">
                <a:solidFill>
                  <a:srgbClr val="002060"/>
                </a:solidFill>
              </a:rPr>
              <a:t>statu</a:t>
            </a:r>
            <a:r>
              <a:rPr lang="en-GB" sz="1600" dirty="0" smtClean="0">
                <a:solidFill>
                  <a:srgbClr val="002060"/>
                </a:solidFill>
              </a:rPr>
              <a:t> quo", </a:t>
            </a:r>
            <a:r>
              <a:rPr lang="en-GB" sz="1600" dirty="0" err="1" smtClean="0">
                <a:solidFill>
                  <a:srgbClr val="002060"/>
                </a:solidFill>
              </a:rPr>
              <a:t>oportunidades</a:t>
            </a:r>
            <a:r>
              <a:rPr lang="en-GB" sz="1600" dirty="0" smtClean="0">
                <a:solidFill>
                  <a:srgbClr val="002060"/>
                </a:solidFill>
              </a:rPr>
              <a:t> de </a:t>
            </a:r>
            <a:r>
              <a:rPr lang="en-GB" sz="1600" dirty="0" err="1" smtClean="0">
                <a:solidFill>
                  <a:srgbClr val="002060"/>
                </a:solidFill>
              </a:rPr>
              <a:t>crecimiento</a:t>
            </a:r>
            <a:r>
              <a:rPr lang="en-GB" sz="1600" dirty="0" smtClean="0">
                <a:solidFill>
                  <a:srgbClr val="002060"/>
                </a:solidFill>
              </a:rPr>
              <a:t> </a:t>
            </a:r>
            <a:r>
              <a:rPr lang="en-GB" sz="1600" dirty="0" err="1" smtClean="0">
                <a:solidFill>
                  <a:srgbClr val="002060"/>
                </a:solidFill>
              </a:rPr>
              <a:t>económico</a:t>
            </a:r>
            <a:r>
              <a:rPr lang="en-GB" sz="1600" dirty="0" smtClean="0">
                <a:solidFill>
                  <a:srgbClr val="002060"/>
                </a:solidFill>
              </a:rPr>
              <a:t> </a:t>
            </a:r>
            <a:r>
              <a:rPr lang="en-GB" sz="1600" dirty="0" err="1" smtClean="0">
                <a:solidFill>
                  <a:srgbClr val="002060"/>
                </a:solidFill>
              </a:rPr>
              <a:t>reducidas</a:t>
            </a:r>
            <a:r>
              <a:rPr lang="en-GB" sz="1600" dirty="0" smtClean="0">
                <a:solidFill>
                  <a:srgbClr val="002060"/>
                </a:solidFill>
              </a:rPr>
              <a:t>  </a:t>
            </a:r>
          </a:p>
        </p:txBody>
      </p:sp>
      <p:sp>
        <p:nvSpPr>
          <p:cNvPr id="29700" name="TextBox 6"/>
          <p:cNvSpPr txBox="1">
            <a:spLocks noChangeArrowheads="1"/>
          </p:cNvSpPr>
          <p:nvPr/>
        </p:nvSpPr>
        <p:spPr bwMode="auto">
          <a:xfrm>
            <a:off x="684213" y="3068638"/>
            <a:ext cx="6248400" cy="2554287"/>
          </a:xfrm>
          <a:prstGeom prst="rect">
            <a:avLst/>
          </a:prstGeom>
          <a:solidFill>
            <a:srgbClr val="92D050"/>
          </a:solidFill>
          <a:ln w="9525">
            <a:solidFill>
              <a:srgbClr val="0F5494"/>
            </a:solidFill>
            <a:miter lim="800000"/>
            <a:headEnd/>
            <a:tailEnd/>
          </a:ln>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r>
              <a:rPr lang="en-GB" sz="1600" b="1">
                <a:solidFill>
                  <a:srgbClr val="002060"/>
                </a:solidFill>
              </a:rPr>
              <a:t>Beneficios: </a:t>
            </a:r>
          </a:p>
          <a:p>
            <a:pPr>
              <a:buFontTx/>
              <a:buChar char="-"/>
            </a:pPr>
            <a:r>
              <a:rPr lang="en-GB" sz="1600">
                <a:solidFill>
                  <a:srgbClr val="002060"/>
                </a:solidFill>
              </a:rPr>
              <a:t> Daño y pérdidas evitados</a:t>
            </a:r>
          </a:p>
          <a:p>
            <a:pPr>
              <a:buFontTx/>
              <a:buChar char="-"/>
            </a:pPr>
            <a:r>
              <a:rPr lang="en-GB" sz="1600">
                <a:solidFill>
                  <a:srgbClr val="002060"/>
                </a:solidFill>
              </a:rPr>
              <a:t> Beneficios de desarrollo adicionales comparado con la hipótesis de "statu quo"</a:t>
            </a:r>
          </a:p>
          <a:p>
            <a:pPr>
              <a:buFontTx/>
              <a:buChar char="-"/>
            </a:pPr>
            <a:r>
              <a:rPr lang="en-GB" sz="1600">
                <a:solidFill>
                  <a:srgbClr val="002060"/>
                </a:solidFill>
              </a:rPr>
              <a:t> Ahorros en el gasto energético</a:t>
            </a:r>
          </a:p>
          <a:p>
            <a:pPr>
              <a:buFontTx/>
              <a:buChar char="-"/>
            </a:pPr>
            <a:r>
              <a:rPr lang="en-GB" sz="1600">
                <a:solidFill>
                  <a:srgbClr val="002060"/>
                </a:solidFill>
              </a:rPr>
              <a:t> Ventas de créditos de carbono</a:t>
            </a:r>
          </a:p>
          <a:p>
            <a:pPr>
              <a:buFontTx/>
              <a:buChar char="-"/>
            </a:pPr>
            <a:r>
              <a:rPr lang="en-GB" sz="1600">
                <a:solidFill>
                  <a:srgbClr val="002060"/>
                </a:solidFill>
              </a:rPr>
              <a:t> Resultados positivos en materia ambiental y salud/sustentos (incl. ahorros en el gasto sanitario)</a:t>
            </a:r>
          </a:p>
          <a:p>
            <a:pPr>
              <a:buFontTx/>
              <a:buChar char="-"/>
            </a:pPr>
            <a:r>
              <a:rPr lang="en-GB" sz="1600">
                <a:solidFill>
                  <a:srgbClr val="002060"/>
                </a:solidFill>
              </a:rPr>
              <a:t>Ventaja estratégica y competitiva (p.ej. productos orgánicos)</a:t>
            </a:r>
          </a:p>
        </p:txBody>
      </p:sp>
      <p:sp>
        <p:nvSpPr>
          <p:cNvPr id="29701" name="Slide Number Placeholder 9"/>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buSzPct val="100000"/>
            </a:pPr>
            <a:fld id="{C8507E9A-F667-474E-A17B-A872ABE4743A}" type="slidenum">
              <a:rPr lang="en-GB" sz="1400">
                <a:solidFill>
                  <a:srgbClr val="000000"/>
                </a:solidFill>
                <a:latin typeface="Arial" charset="0"/>
              </a:rPr>
              <a:pPr>
                <a:buSzPct val="100000"/>
              </a:pPr>
              <a:t>8</a:t>
            </a:fld>
            <a:endParaRPr lang="en-GB" sz="1400">
              <a:solidFill>
                <a:srgbClr val="000000"/>
              </a:solidFill>
              <a:latin typeface="Arial" charset="0"/>
            </a:endParaRPr>
          </a:p>
        </p:txBody>
      </p:sp>
      <p:sp>
        <p:nvSpPr>
          <p:cNvPr id="10" name="Cloud Callout 9"/>
          <p:cNvSpPr/>
          <p:nvPr/>
        </p:nvSpPr>
        <p:spPr>
          <a:xfrm>
            <a:off x="6781800" y="2743200"/>
            <a:ext cx="2362200" cy="1524000"/>
          </a:xfrm>
          <a:prstGeom prst="cloudCallout">
            <a:avLst>
              <a:gd name="adj1" fmla="val -81171"/>
              <a:gd name="adj2" fmla="val -13866"/>
            </a:avLst>
          </a:prstGeom>
          <a:solidFill>
            <a:srgbClr val="92D050"/>
          </a:solidFill>
          <a:ln>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buSzPct val="100000"/>
              <a:defRPr/>
            </a:pPr>
            <a:r>
              <a:rPr lang="en-GB" sz="1600" b="1" dirty="0">
                <a:solidFill>
                  <a:srgbClr val="002060"/>
                </a:solidFill>
                <a:latin typeface="Verdana" charset="0"/>
                <a:ea typeface="ＭＳ Ｐゴシック" charset="0"/>
                <a:cs typeface="ＭＳ Ｐゴシック" charset="0"/>
              </a:rPr>
              <a:t>¿Se le </a:t>
            </a:r>
            <a:r>
              <a:rPr lang="en-GB" sz="1600" b="1" dirty="0" err="1">
                <a:solidFill>
                  <a:srgbClr val="002060"/>
                </a:solidFill>
                <a:latin typeface="Verdana" charset="0"/>
                <a:ea typeface="ＭＳ Ｐゴシック" charset="0"/>
                <a:cs typeface="ＭＳ Ｐゴシック" charset="0"/>
              </a:rPr>
              <a:t>ocurren</a:t>
            </a:r>
            <a:r>
              <a:rPr lang="en-GB" sz="1600" b="1" dirty="0">
                <a:solidFill>
                  <a:srgbClr val="002060"/>
                </a:solidFill>
                <a:latin typeface="Verdana" charset="0"/>
                <a:ea typeface="ＭＳ Ｐゴシック" charset="0"/>
                <a:cs typeface="ＭＳ Ｐゴシック" charset="0"/>
              </a:rPr>
              <a:t> </a:t>
            </a:r>
            <a:r>
              <a:rPr lang="en-GB" sz="1600" b="1" dirty="0" err="1">
                <a:solidFill>
                  <a:srgbClr val="002060"/>
                </a:solidFill>
                <a:latin typeface="Verdana" charset="0"/>
                <a:ea typeface="ＭＳ Ｐゴシック" charset="0"/>
                <a:cs typeface="ＭＳ Ｐゴシック" charset="0"/>
              </a:rPr>
              <a:t>ejemplos</a:t>
            </a:r>
            <a:r>
              <a:rPr lang="en-GB" sz="1600" b="1" dirty="0">
                <a:solidFill>
                  <a:srgbClr val="002060"/>
                </a:solidFill>
                <a:latin typeface="Verdana" charset="0"/>
                <a:ea typeface="ＭＳ Ｐゴシック" charset="0"/>
                <a:cs typeface="ＭＳ Ｐゴシック" charset="0"/>
              </a:rPr>
              <a:t>?</a:t>
            </a:r>
          </a:p>
        </p:txBody>
      </p:sp>
      <p:sp>
        <p:nvSpPr>
          <p:cNvPr id="12" name="TextBox 11"/>
          <p:cNvSpPr txBox="1">
            <a:spLocks noChangeArrowheads="1"/>
          </p:cNvSpPr>
          <p:nvPr/>
        </p:nvSpPr>
        <p:spPr bwMode="auto">
          <a:xfrm>
            <a:off x="304800" y="5857875"/>
            <a:ext cx="8305800" cy="830263"/>
          </a:xfrm>
          <a:prstGeom prst="rect">
            <a:avLst/>
          </a:prstGeom>
          <a:solidFill>
            <a:srgbClr val="FF6600"/>
          </a:solidFill>
          <a:ln w="38100">
            <a:solidFill>
              <a:srgbClr val="FF0000"/>
            </a:solidFill>
            <a:miter lim="800000"/>
            <a:headEnd/>
            <a:tailEnd/>
          </a:ln>
          <a:effectLst>
            <a:outerShdw blurRad="63500" dist="20000" dir="5400000" rotWithShape="0">
              <a:srgbClr val="000000">
                <a:alpha val="37999"/>
              </a:srgbClr>
            </a:outerShdw>
          </a:effec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defRPr/>
            </a:pPr>
            <a:r>
              <a:rPr lang="en-GB" sz="1600" b="1" smtClean="0">
                <a:solidFill>
                  <a:srgbClr val="FFFFFF"/>
                </a:solidFill>
              </a:rPr>
              <a:t>Para las medidas ambientales, la internalización de externalidades es INDISPENSABLE, pero a menudo puede ser difícil de conseguir</a:t>
            </a:r>
          </a:p>
          <a:p>
            <a:pPr algn="ctr">
              <a:buSzPct val="100000"/>
              <a:defRPr/>
            </a:pPr>
            <a:r>
              <a:rPr lang="en-GB" b="1" smtClean="0">
                <a:solidFill>
                  <a:srgbClr val="FFFFFF"/>
                </a:solidFill>
              </a:rPr>
              <a:t>[riesgo de simplificación en detrimento del ambiente]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52"/>
          <p:cNvSpPr>
            <a:spLocks noChangeArrowheads="1"/>
          </p:cNvSpPr>
          <p:nvPr/>
        </p:nvSpPr>
        <p:spPr bwMode="auto">
          <a:xfrm>
            <a:off x="30163" y="0"/>
            <a:ext cx="9144000" cy="6858000"/>
          </a:xfrm>
          <a:prstGeom prst="rect">
            <a:avLst/>
          </a:prstGeom>
          <a:solidFill>
            <a:schemeClr val="bg1"/>
          </a:solidFill>
          <a:ln w="9525">
            <a:solidFill>
              <a:schemeClr val="bg1"/>
            </a:solidFill>
            <a:miter lim="800000"/>
            <a:headEnd/>
            <a:tailEnd/>
          </a:ln>
        </p:spPr>
        <p:txBody>
          <a:bodyPr wrap="none" anchor="ctr"/>
          <a:lstStyle/>
          <a:p>
            <a:endParaRPr lang="en-US"/>
          </a:p>
        </p:txBody>
      </p:sp>
      <p:grpSp>
        <p:nvGrpSpPr>
          <p:cNvPr id="2" name="Group 2"/>
          <p:cNvGrpSpPr>
            <a:grpSpLocks/>
          </p:cNvGrpSpPr>
          <p:nvPr/>
        </p:nvGrpSpPr>
        <p:grpSpPr bwMode="auto">
          <a:xfrm>
            <a:off x="466725" y="0"/>
            <a:ext cx="6972300" cy="6705600"/>
            <a:chOff x="294" y="0"/>
            <a:chExt cx="4392" cy="4224"/>
          </a:xfrm>
        </p:grpSpPr>
        <p:sp>
          <p:nvSpPr>
            <p:cNvPr id="31785" name="Line 3"/>
            <p:cNvSpPr>
              <a:spLocks noChangeShapeType="1"/>
            </p:cNvSpPr>
            <p:nvPr/>
          </p:nvSpPr>
          <p:spPr bwMode="auto">
            <a:xfrm>
              <a:off x="1464" y="3927"/>
              <a:ext cx="3222" cy="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86" name="Line 4"/>
            <p:cNvSpPr>
              <a:spLocks noChangeShapeType="1"/>
            </p:cNvSpPr>
            <p:nvPr/>
          </p:nvSpPr>
          <p:spPr bwMode="auto">
            <a:xfrm flipV="1">
              <a:off x="1470" y="98"/>
              <a:ext cx="0" cy="3829"/>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87" name="Text Box 5"/>
            <p:cNvSpPr txBox="1">
              <a:spLocks noChangeArrowheads="1"/>
            </p:cNvSpPr>
            <p:nvPr/>
          </p:nvSpPr>
          <p:spPr bwMode="auto">
            <a:xfrm>
              <a:off x="294" y="844"/>
              <a:ext cx="995"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buSzPct val="100000"/>
              </a:pPr>
              <a:r>
                <a:rPr lang="en-GB"/>
                <a:t>Valor </a:t>
              </a:r>
            </a:p>
            <a:p>
              <a:pPr algn="ctr">
                <a:buSzPct val="100000"/>
              </a:pPr>
              <a:r>
                <a:rPr lang="en-GB"/>
                <a:t>(por hectárea)</a:t>
              </a:r>
            </a:p>
          </p:txBody>
        </p:sp>
        <p:sp>
          <p:nvSpPr>
            <p:cNvPr id="31788" name="Line 6"/>
            <p:cNvSpPr>
              <a:spLocks noChangeShapeType="1"/>
            </p:cNvSpPr>
            <p:nvPr/>
          </p:nvSpPr>
          <p:spPr bwMode="auto">
            <a:xfrm>
              <a:off x="1377" y="112"/>
              <a:ext cx="8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89" name="Line 7"/>
            <p:cNvSpPr>
              <a:spLocks noChangeShapeType="1"/>
            </p:cNvSpPr>
            <p:nvPr/>
          </p:nvSpPr>
          <p:spPr bwMode="auto">
            <a:xfrm>
              <a:off x="1377" y="2016"/>
              <a:ext cx="8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90" name="Line 8"/>
            <p:cNvSpPr>
              <a:spLocks noChangeShapeType="1"/>
            </p:cNvSpPr>
            <p:nvPr/>
          </p:nvSpPr>
          <p:spPr bwMode="auto">
            <a:xfrm>
              <a:off x="1377" y="3920"/>
              <a:ext cx="8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91" name="Text Box 9"/>
            <p:cNvSpPr txBox="1">
              <a:spLocks noChangeArrowheads="1"/>
            </p:cNvSpPr>
            <p:nvPr/>
          </p:nvSpPr>
          <p:spPr bwMode="auto">
            <a:xfrm>
              <a:off x="1192" y="3816"/>
              <a:ext cx="21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0</a:t>
              </a:r>
            </a:p>
          </p:txBody>
        </p:sp>
        <p:sp>
          <p:nvSpPr>
            <p:cNvPr id="31792" name="Text Box 10"/>
            <p:cNvSpPr txBox="1">
              <a:spLocks noChangeArrowheads="1"/>
            </p:cNvSpPr>
            <p:nvPr/>
          </p:nvSpPr>
          <p:spPr bwMode="auto">
            <a:xfrm>
              <a:off x="865" y="1913"/>
              <a:ext cx="53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$2000</a:t>
              </a:r>
            </a:p>
          </p:txBody>
        </p:sp>
        <p:sp>
          <p:nvSpPr>
            <p:cNvPr id="31793" name="Text Box 11"/>
            <p:cNvSpPr txBox="1">
              <a:spLocks noChangeArrowheads="1"/>
            </p:cNvSpPr>
            <p:nvPr/>
          </p:nvSpPr>
          <p:spPr bwMode="auto">
            <a:xfrm>
              <a:off x="897" y="0"/>
              <a:ext cx="50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r">
                <a:spcBef>
                  <a:spcPct val="50000"/>
                </a:spcBef>
                <a:buSzPct val="100000"/>
              </a:pPr>
              <a:r>
                <a:rPr lang="en-GB" sz="1600"/>
                <a:t>$4000</a:t>
              </a:r>
            </a:p>
          </p:txBody>
        </p:sp>
        <p:sp>
          <p:nvSpPr>
            <p:cNvPr id="31794" name="Text Box 12"/>
            <p:cNvSpPr txBox="1">
              <a:spLocks noChangeArrowheads="1"/>
            </p:cNvSpPr>
            <p:nvPr/>
          </p:nvSpPr>
          <p:spPr bwMode="auto">
            <a:xfrm>
              <a:off x="1623" y="3993"/>
              <a:ext cx="923"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spcBef>
                  <a:spcPct val="50000"/>
                </a:spcBef>
                <a:buSzPct val="100000"/>
              </a:pPr>
              <a:r>
                <a:rPr lang="en-GB"/>
                <a:t>Manglar</a:t>
              </a:r>
            </a:p>
          </p:txBody>
        </p:sp>
        <p:sp>
          <p:nvSpPr>
            <p:cNvPr id="31795" name="Text Box 13"/>
            <p:cNvSpPr txBox="1">
              <a:spLocks noChangeArrowheads="1"/>
            </p:cNvSpPr>
            <p:nvPr/>
          </p:nvSpPr>
          <p:spPr bwMode="auto">
            <a:xfrm>
              <a:off x="3501" y="3975"/>
              <a:ext cx="10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spcBef>
                  <a:spcPct val="50000"/>
                </a:spcBef>
                <a:buSzPct val="100000"/>
              </a:pPr>
              <a:r>
                <a:rPr lang="en-GB"/>
                <a:t>Criadero gambas</a:t>
              </a:r>
            </a:p>
          </p:txBody>
        </p:sp>
      </p:grpSp>
      <p:grpSp>
        <p:nvGrpSpPr>
          <p:cNvPr id="3" name="Group 14"/>
          <p:cNvGrpSpPr>
            <a:grpSpLocks/>
          </p:cNvGrpSpPr>
          <p:nvPr/>
        </p:nvGrpSpPr>
        <p:grpSpPr bwMode="auto">
          <a:xfrm>
            <a:off x="3106738" y="66675"/>
            <a:ext cx="2603500" cy="5942013"/>
            <a:chOff x="1957" y="35"/>
            <a:chExt cx="1640" cy="3743"/>
          </a:xfrm>
        </p:grpSpPr>
        <p:sp>
          <p:nvSpPr>
            <p:cNvPr id="31783" name="Rectangle 15"/>
            <p:cNvSpPr>
              <a:spLocks noChangeArrowheads="1"/>
            </p:cNvSpPr>
            <p:nvPr/>
          </p:nvSpPr>
          <p:spPr bwMode="auto">
            <a:xfrm>
              <a:off x="1957" y="35"/>
              <a:ext cx="345" cy="3743"/>
            </a:xfrm>
            <a:prstGeom prst="rect">
              <a:avLst/>
            </a:prstGeom>
            <a:gradFill rotWithShape="1">
              <a:gsLst>
                <a:gs pos="0">
                  <a:srgbClr val="FFFFFF"/>
                </a:gs>
                <a:gs pos="100000">
                  <a:srgbClr val="00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1784" name="Text Box 16"/>
            <p:cNvSpPr txBox="1">
              <a:spLocks noChangeArrowheads="1"/>
            </p:cNvSpPr>
            <p:nvPr/>
          </p:nvSpPr>
          <p:spPr bwMode="auto">
            <a:xfrm>
              <a:off x="2425" y="1702"/>
              <a:ext cx="1172"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600"/>
                <a:t>Protección costera</a:t>
              </a:r>
            </a:p>
          </p:txBody>
        </p:sp>
      </p:grpSp>
      <p:grpSp>
        <p:nvGrpSpPr>
          <p:cNvPr id="4" name="Group 17"/>
          <p:cNvGrpSpPr>
            <a:grpSpLocks/>
          </p:cNvGrpSpPr>
          <p:nvPr/>
        </p:nvGrpSpPr>
        <p:grpSpPr bwMode="auto">
          <a:xfrm>
            <a:off x="3106738" y="5676900"/>
            <a:ext cx="2957512" cy="581025"/>
            <a:chOff x="1957" y="3576"/>
            <a:chExt cx="1863" cy="366"/>
          </a:xfrm>
        </p:grpSpPr>
        <p:sp>
          <p:nvSpPr>
            <p:cNvPr id="31780" name="Rectangle 18"/>
            <p:cNvSpPr>
              <a:spLocks noChangeArrowheads="1"/>
            </p:cNvSpPr>
            <p:nvPr/>
          </p:nvSpPr>
          <p:spPr bwMode="auto">
            <a:xfrm>
              <a:off x="1957" y="3846"/>
              <a:ext cx="345" cy="81"/>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31781" name="Text Box 19"/>
            <p:cNvSpPr txBox="1">
              <a:spLocks noChangeArrowheads="1"/>
            </p:cNvSpPr>
            <p:nvPr/>
          </p:nvSpPr>
          <p:spPr bwMode="auto">
            <a:xfrm>
              <a:off x="2425" y="3576"/>
              <a:ext cx="1395"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600"/>
                <a:t>Productos madereros y no madereros ($90)</a:t>
              </a:r>
            </a:p>
          </p:txBody>
        </p:sp>
        <p:sp>
          <p:nvSpPr>
            <p:cNvPr id="31782" name="Line 20"/>
            <p:cNvSpPr>
              <a:spLocks noChangeShapeType="1"/>
            </p:cNvSpPr>
            <p:nvPr/>
          </p:nvSpPr>
          <p:spPr bwMode="auto">
            <a:xfrm flipH="1">
              <a:off x="2330" y="3764"/>
              <a:ext cx="131" cy="9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 name="Group 21"/>
          <p:cNvGrpSpPr>
            <a:grpSpLocks/>
          </p:cNvGrpSpPr>
          <p:nvPr/>
        </p:nvGrpSpPr>
        <p:grpSpPr bwMode="auto">
          <a:xfrm>
            <a:off x="3106738" y="5192713"/>
            <a:ext cx="2946400" cy="906462"/>
            <a:chOff x="1957" y="3271"/>
            <a:chExt cx="1856" cy="571"/>
          </a:xfrm>
        </p:grpSpPr>
        <p:sp>
          <p:nvSpPr>
            <p:cNvPr id="31777" name="Rectangle 22"/>
            <p:cNvSpPr>
              <a:spLocks noChangeArrowheads="1"/>
            </p:cNvSpPr>
            <p:nvPr/>
          </p:nvSpPr>
          <p:spPr bwMode="auto">
            <a:xfrm>
              <a:off x="1957" y="3784"/>
              <a:ext cx="345" cy="58"/>
            </a:xfrm>
            <a:prstGeom prst="rect">
              <a:avLst/>
            </a:prstGeom>
            <a:solidFill>
              <a:srgbClr val="0000FF"/>
            </a:solidFill>
            <a:ln w="9525">
              <a:solidFill>
                <a:schemeClr val="tx1"/>
              </a:solidFill>
              <a:miter lim="800000"/>
              <a:headEnd/>
              <a:tailEnd/>
            </a:ln>
          </p:spPr>
          <p:txBody>
            <a:bodyPr wrap="none" anchor="ctr"/>
            <a:lstStyle/>
            <a:p>
              <a:endParaRPr lang="en-US"/>
            </a:p>
          </p:txBody>
        </p:sp>
        <p:sp>
          <p:nvSpPr>
            <p:cNvPr id="31778" name="Text Box 23"/>
            <p:cNvSpPr txBox="1">
              <a:spLocks noChangeArrowheads="1"/>
            </p:cNvSpPr>
            <p:nvPr/>
          </p:nvSpPr>
          <p:spPr bwMode="auto">
            <a:xfrm>
              <a:off x="2425" y="3271"/>
              <a:ext cx="1388"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600"/>
                <a:t>Cría de peces ($70)</a:t>
              </a:r>
            </a:p>
          </p:txBody>
        </p:sp>
        <p:sp>
          <p:nvSpPr>
            <p:cNvPr id="31779" name="Line 24"/>
            <p:cNvSpPr>
              <a:spLocks noChangeShapeType="1"/>
            </p:cNvSpPr>
            <p:nvPr/>
          </p:nvSpPr>
          <p:spPr bwMode="auto">
            <a:xfrm flipH="1">
              <a:off x="2343" y="3423"/>
              <a:ext cx="105" cy="34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 name="Group 25"/>
          <p:cNvGrpSpPr>
            <a:grpSpLocks/>
          </p:cNvGrpSpPr>
          <p:nvPr/>
        </p:nvGrpSpPr>
        <p:grpSpPr bwMode="auto">
          <a:xfrm>
            <a:off x="6124575" y="3128963"/>
            <a:ext cx="2486025" cy="3108325"/>
            <a:chOff x="3858" y="1971"/>
            <a:chExt cx="1566" cy="1958"/>
          </a:xfrm>
        </p:grpSpPr>
        <p:sp>
          <p:nvSpPr>
            <p:cNvPr id="31775" name="Rectangle 26"/>
            <p:cNvSpPr>
              <a:spLocks noChangeArrowheads="1"/>
            </p:cNvSpPr>
            <p:nvPr/>
          </p:nvSpPr>
          <p:spPr bwMode="auto">
            <a:xfrm>
              <a:off x="3858" y="1971"/>
              <a:ext cx="345" cy="1958"/>
            </a:xfrm>
            <a:prstGeom prst="rect">
              <a:avLst/>
            </a:prstGeom>
            <a:solidFill>
              <a:srgbClr val="666699"/>
            </a:solidFill>
            <a:ln w="9525">
              <a:solidFill>
                <a:schemeClr val="tx1"/>
              </a:solidFill>
              <a:miter lim="800000"/>
              <a:headEnd/>
              <a:tailEnd/>
            </a:ln>
          </p:spPr>
          <p:txBody>
            <a:bodyPr wrap="none" anchor="ctr"/>
            <a:lstStyle/>
            <a:p>
              <a:endParaRPr lang="en-US"/>
            </a:p>
          </p:txBody>
        </p:sp>
        <p:sp>
          <p:nvSpPr>
            <p:cNvPr id="31776" name="Text Box 27"/>
            <p:cNvSpPr txBox="1">
              <a:spLocks noChangeArrowheads="1"/>
            </p:cNvSpPr>
            <p:nvPr/>
          </p:nvSpPr>
          <p:spPr bwMode="auto">
            <a:xfrm>
              <a:off x="4252" y="2066"/>
              <a:ext cx="1172" cy="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600"/>
                <a:t>Neto: $2.000  (Bruto $17.900 menos gastos de $15.900)</a:t>
              </a:r>
            </a:p>
          </p:txBody>
        </p:sp>
      </p:grpSp>
      <p:grpSp>
        <p:nvGrpSpPr>
          <p:cNvPr id="7" name="Group 28"/>
          <p:cNvGrpSpPr>
            <a:grpSpLocks/>
          </p:cNvGrpSpPr>
          <p:nvPr/>
        </p:nvGrpSpPr>
        <p:grpSpPr bwMode="auto">
          <a:xfrm>
            <a:off x="6124575" y="5784850"/>
            <a:ext cx="2851150" cy="379413"/>
            <a:chOff x="3858" y="3644"/>
            <a:chExt cx="1796" cy="239"/>
          </a:xfrm>
        </p:grpSpPr>
        <p:grpSp>
          <p:nvGrpSpPr>
            <p:cNvPr id="31771" name="Group 29"/>
            <p:cNvGrpSpPr>
              <a:grpSpLocks/>
            </p:cNvGrpSpPr>
            <p:nvPr/>
          </p:nvGrpSpPr>
          <p:grpSpPr bwMode="auto">
            <a:xfrm>
              <a:off x="3858" y="3644"/>
              <a:ext cx="1796" cy="239"/>
              <a:chOff x="3858" y="3644"/>
              <a:chExt cx="1796" cy="239"/>
            </a:xfrm>
          </p:grpSpPr>
          <p:sp>
            <p:nvSpPr>
              <p:cNvPr id="31773" name="Rectangle 30"/>
              <p:cNvSpPr>
                <a:spLocks noChangeArrowheads="1"/>
              </p:cNvSpPr>
              <p:nvPr/>
            </p:nvSpPr>
            <p:spPr bwMode="auto">
              <a:xfrm>
                <a:off x="3858" y="3644"/>
                <a:ext cx="345" cy="219"/>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31774" name="Text Box 31"/>
              <p:cNvSpPr txBox="1">
                <a:spLocks noChangeArrowheads="1"/>
              </p:cNvSpPr>
              <p:nvPr/>
            </p:nvSpPr>
            <p:spPr bwMode="auto">
              <a:xfrm>
                <a:off x="4259" y="3691"/>
                <a:ext cx="139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400"/>
                  <a:t>Gastos Contaminación (-$230)</a:t>
                </a:r>
              </a:p>
            </p:txBody>
          </p:sp>
        </p:grpSp>
        <p:sp>
          <p:nvSpPr>
            <p:cNvPr id="31772" name="Line 32"/>
            <p:cNvSpPr>
              <a:spLocks noChangeShapeType="1"/>
            </p:cNvSpPr>
            <p:nvPr/>
          </p:nvSpPr>
          <p:spPr bwMode="auto">
            <a:xfrm flipH="1">
              <a:off x="4235" y="3803"/>
              <a:ext cx="52" cy="4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9" name="Group 33"/>
          <p:cNvGrpSpPr>
            <a:grpSpLocks/>
          </p:cNvGrpSpPr>
          <p:nvPr/>
        </p:nvGrpSpPr>
        <p:grpSpPr bwMode="auto">
          <a:xfrm>
            <a:off x="6124575" y="3122613"/>
            <a:ext cx="3019425" cy="2668587"/>
            <a:chOff x="3858" y="1967"/>
            <a:chExt cx="1902" cy="1681"/>
          </a:xfrm>
        </p:grpSpPr>
        <p:grpSp>
          <p:nvGrpSpPr>
            <p:cNvPr id="31767" name="Group 34"/>
            <p:cNvGrpSpPr>
              <a:grpSpLocks/>
            </p:cNvGrpSpPr>
            <p:nvPr/>
          </p:nvGrpSpPr>
          <p:grpSpPr bwMode="auto">
            <a:xfrm>
              <a:off x="3858" y="1967"/>
              <a:ext cx="1902" cy="1681"/>
              <a:chOff x="3858" y="1967"/>
              <a:chExt cx="1902" cy="1681"/>
            </a:xfrm>
          </p:grpSpPr>
          <p:sp>
            <p:nvSpPr>
              <p:cNvPr id="31769" name="Rectangle 35"/>
              <p:cNvSpPr>
                <a:spLocks noChangeArrowheads="1"/>
              </p:cNvSpPr>
              <p:nvPr/>
            </p:nvSpPr>
            <p:spPr bwMode="auto">
              <a:xfrm>
                <a:off x="3858" y="1967"/>
                <a:ext cx="345" cy="1681"/>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31770" name="Text Box 36"/>
              <p:cNvSpPr txBox="1">
                <a:spLocks noChangeArrowheads="1"/>
              </p:cNvSpPr>
              <p:nvPr/>
            </p:nvSpPr>
            <p:spPr bwMode="auto">
              <a:xfrm>
                <a:off x="4259" y="3371"/>
                <a:ext cx="150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400"/>
                  <a:t>Menos subsidios (-$1.700)</a:t>
                </a:r>
              </a:p>
            </p:txBody>
          </p:sp>
        </p:grpSp>
        <p:sp>
          <p:nvSpPr>
            <p:cNvPr id="31768" name="Line 37"/>
            <p:cNvSpPr>
              <a:spLocks noChangeShapeType="1"/>
            </p:cNvSpPr>
            <p:nvPr/>
          </p:nvSpPr>
          <p:spPr bwMode="auto">
            <a:xfrm flipH="1">
              <a:off x="4235" y="3554"/>
              <a:ext cx="105" cy="7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11" name="Group 38"/>
          <p:cNvGrpSpPr>
            <a:grpSpLocks/>
          </p:cNvGrpSpPr>
          <p:nvPr/>
        </p:nvGrpSpPr>
        <p:grpSpPr bwMode="auto">
          <a:xfrm>
            <a:off x="6124575" y="6129338"/>
            <a:ext cx="3019425" cy="728662"/>
            <a:chOff x="3858" y="3861"/>
            <a:chExt cx="1902" cy="459"/>
          </a:xfrm>
        </p:grpSpPr>
        <p:sp>
          <p:nvSpPr>
            <p:cNvPr id="31764" name="Rectangle 39"/>
            <p:cNvSpPr>
              <a:spLocks noChangeArrowheads="1"/>
            </p:cNvSpPr>
            <p:nvPr/>
          </p:nvSpPr>
          <p:spPr bwMode="auto">
            <a:xfrm>
              <a:off x="3858" y="3861"/>
              <a:ext cx="345" cy="459"/>
            </a:xfrm>
            <a:prstGeom prst="rect">
              <a:avLst/>
            </a:prstGeom>
            <a:gradFill rotWithShape="1">
              <a:gsLst>
                <a:gs pos="0">
                  <a:srgbClr val="FFFFFF"/>
                </a:gs>
                <a:gs pos="100000">
                  <a:srgbClr val="FF0000"/>
                </a:gs>
              </a:gsLst>
              <a:lin ang="5400000" scaled="1"/>
            </a:gradFill>
            <a:ln w="9525">
              <a:solidFill>
                <a:schemeClr val="tx1"/>
              </a:solidFill>
              <a:miter lim="800000"/>
              <a:headEnd/>
              <a:tailEnd/>
            </a:ln>
          </p:spPr>
          <p:txBody>
            <a:bodyPr wrap="none" anchor="ctr"/>
            <a:lstStyle/>
            <a:p>
              <a:endParaRPr lang="en-US"/>
            </a:p>
          </p:txBody>
        </p:sp>
        <p:sp>
          <p:nvSpPr>
            <p:cNvPr id="31765" name="Text Box 40"/>
            <p:cNvSpPr txBox="1">
              <a:spLocks noChangeArrowheads="1"/>
            </p:cNvSpPr>
            <p:nvPr/>
          </p:nvSpPr>
          <p:spPr bwMode="auto">
            <a:xfrm>
              <a:off x="4524" y="3953"/>
              <a:ext cx="123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spcBef>
                  <a:spcPct val="50000"/>
                </a:spcBef>
                <a:buSzPct val="100000"/>
              </a:pPr>
              <a:r>
                <a:rPr lang="en-GB" sz="1400"/>
                <a:t>Restauración (-$8.240)</a:t>
              </a:r>
            </a:p>
          </p:txBody>
        </p:sp>
        <p:sp>
          <p:nvSpPr>
            <p:cNvPr id="31766" name="Line 41"/>
            <p:cNvSpPr>
              <a:spLocks noChangeShapeType="1"/>
            </p:cNvSpPr>
            <p:nvPr/>
          </p:nvSpPr>
          <p:spPr bwMode="auto">
            <a:xfrm flipH="1">
              <a:off x="4248" y="4150"/>
              <a:ext cx="465" cy="6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pic>
        <p:nvPicPr>
          <p:cNvPr id="1148970" name="Picture 42" descr="15nov199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9188" y="788988"/>
            <a:ext cx="4278312" cy="4652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8971" name="Picture 43" descr="06jan19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0775" y="788988"/>
            <a:ext cx="4276725" cy="465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48972" name="Picture 44" descr="0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1901825"/>
            <a:ext cx="2201863" cy="334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48973" name="Text Box 45"/>
          <p:cNvSpPr txBox="1">
            <a:spLocks noChangeArrowheads="1"/>
          </p:cNvSpPr>
          <p:nvPr/>
        </p:nvSpPr>
        <p:spPr bwMode="auto">
          <a:xfrm>
            <a:off x="1890713" y="5735638"/>
            <a:ext cx="52371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lgn="ctr">
              <a:spcBef>
                <a:spcPct val="50000"/>
              </a:spcBef>
              <a:buSzPct val="100000"/>
            </a:pPr>
            <a:r>
              <a:rPr lang="en-GB" sz="2000" b="1"/>
              <a:t>Conversión Manglar</a:t>
            </a:r>
          </a:p>
        </p:txBody>
      </p:sp>
      <p:sp>
        <p:nvSpPr>
          <p:cNvPr id="1148974" name="Text Box 46"/>
          <p:cNvSpPr txBox="1">
            <a:spLocks noChangeArrowheads="1"/>
          </p:cNvSpPr>
          <p:nvPr/>
        </p:nvSpPr>
        <p:spPr bwMode="auto">
          <a:xfrm>
            <a:off x="4949825" y="714375"/>
            <a:ext cx="3743325" cy="14859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b="1">
                <a:solidFill>
                  <a:srgbClr val="333399"/>
                </a:solidFill>
              </a:rPr>
              <a:t>Valor Presente Neto Privado por hectárea</a:t>
            </a:r>
          </a:p>
          <a:p>
            <a:pPr>
              <a:spcBef>
                <a:spcPct val="50000"/>
              </a:spcBef>
              <a:buSzPct val="100000"/>
            </a:pPr>
            <a:r>
              <a:rPr lang="en-GB" b="1"/>
              <a:t>Manglar:  $91</a:t>
            </a:r>
          </a:p>
          <a:p>
            <a:pPr>
              <a:spcBef>
                <a:spcPct val="50000"/>
              </a:spcBef>
              <a:buSzPct val="100000"/>
            </a:pPr>
            <a:r>
              <a:rPr lang="en-GB" b="1"/>
              <a:t>Criadero gambas:  $2000</a:t>
            </a:r>
          </a:p>
        </p:txBody>
      </p:sp>
      <p:sp>
        <p:nvSpPr>
          <p:cNvPr id="1148975" name="Text Box 47"/>
          <p:cNvSpPr txBox="1">
            <a:spLocks noChangeArrowheads="1"/>
          </p:cNvSpPr>
          <p:nvPr/>
        </p:nvSpPr>
        <p:spPr bwMode="auto">
          <a:xfrm>
            <a:off x="6011863" y="879475"/>
            <a:ext cx="18081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3600" b="1"/>
              <a:t>1987</a:t>
            </a:r>
          </a:p>
        </p:txBody>
      </p:sp>
      <p:sp>
        <p:nvSpPr>
          <p:cNvPr id="1148976" name="Text Box 48"/>
          <p:cNvSpPr txBox="1">
            <a:spLocks noChangeArrowheads="1"/>
          </p:cNvSpPr>
          <p:nvPr/>
        </p:nvSpPr>
        <p:spPr bwMode="auto">
          <a:xfrm>
            <a:off x="6084888" y="885825"/>
            <a:ext cx="17414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3600" b="1"/>
              <a:t>1999</a:t>
            </a:r>
          </a:p>
        </p:txBody>
      </p:sp>
      <p:sp>
        <p:nvSpPr>
          <p:cNvPr id="1148977" name="Text Box 49"/>
          <p:cNvSpPr txBox="1">
            <a:spLocks noChangeArrowheads="1"/>
          </p:cNvSpPr>
          <p:nvPr/>
        </p:nvSpPr>
        <p:spPr bwMode="auto">
          <a:xfrm>
            <a:off x="4932363" y="692150"/>
            <a:ext cx="3743325" cy="148590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b="1">
                <a:solidFill>
                  <a:srgbClr val="333399"/>
                </a:solidFill>
              </a:rPr>
              <a:t>Valor Presente Neto Público por hectárea </a:t>
            </a:r>
          </a:p>
          <a:p>
            <a:pPr>
              <a:spcBef>
                <a:spcPct val="50000"/>
              </a:spcBef>
              <a:buSzPct val="100000"/>
            </a:pPr>
            <a:r>
              <a:rPr lang="en-GB" b="1"/>
              <a:t>Manglar:  de $1.000 a $3.600</a:t>
            </a:r>
          </a:p>
          <a:p>
            <a:pPr>
              <a:spcBef>
                <a:spcPct val="50000"/>
              </a:spcBef>
              <a:buSzPct val="100000"/>
            </a:pPr>
            <a:r>
              <a:rPr lang="en-GB" b="1"/>
              <a:t>Criadero gambas:  de $-5.400 a $200</a:t>
            </a:r>
          </a:p>
        </p:txBody>
      </p:sp>
      <p:sp>
        <p:nvSpPr>
          <p:cNvPr id="1148978" name="Text Box 50"/>
          <p:cNvSpPr txBox="1">
            <a:spLocks noChangeArrowheads="1"/>
          </p:cNvSpPr>
          <p:nvPr/>
        </p:nvSpPr>
        <p:spPr bwMode="auto">
          <a:xfrm>
            <a:off x="0" y="6496050"/>
            <a:ext cx="334803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1100"/>
              <a:t>Fuente:  Evaluación de los Ecosistemas del Milenio; Sathirathai y Barbier 2001</a:t>
            </a:r>
          </a:p>
        </p:txBody>
      </p:sp>
      <p:sp>
        <p:nvSpPr>
          <p:cNvPr id="1148979" name="Text Box 51"/>
          <p:cNvSpPr txBox="1">
            <a:spLocks noChangeArrowheads="1"/>
          </p:cNvSpPr>
          <p:nvPr/>
        </p:nvSpPr>
        <p:spPr bwMode="auto">
          <a:xfrm>
            <a:off x="6985000" y="5405438"/>
            <a:ext cx="990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a:spcBef>
                <a:spcPct val="50000"/>
              </a:spcBef>
              <a:buSzPct val="100000"/>
            </a:pPr>
            <a:r>
              <a:rPr lang="en-GB" sz="900"/>
              <a:t>Fuente:  UNEP</a:t>
            </a:r>
          </a:p>
        </p:txBody>
      </p:sp>
    </p:spTree>
  </p:cSld>
  <p:clrMapOvr>
    <a:masterClrMapping/>
  </p:clrMapOvr>
  <p:transition xmlns:p14="http://schemas.microsoft.com/office/powerpoint/2010/main" spd="slow"/>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48975"/>
                                        </p:tgtEl>
                                        <p:attrNameLst>
                                          <p:attrName>style.visibility</p:attrName>
                                        </p:attrNameLst>
                                      </p:cBhvr>
                                      <p:to>
                                        <p:strVal val="visible"/>
                                      </p:to>
                                    </p:set>
                                  </p:childTnLst>
                                  <p:subTnLst>
                                    <p:set>
                                      <p:cBhvr override="childStyle">
                                        <p:cTn dur="1" fill="hold" display="0" masterRel="nextClick" afterEffect="1"/>
                                        <p:tgtEl>
                                          <p:spTgt spid="1148975"/>
                                        </p:tgtEl>
                                        <p:attrNameLst>
                                          <p:attrName>style.visibility</p:attrName>
                                        </p:attrNameLst>
                                      </p:cBhvr>
                                      <p:to>
                                        <p:strVal val="hidden"/>
                                      </p:to>
                                    </p:set>
                                  </p:sub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xit" presetSubtype="0" fill="hold" nodeType="clickEffect">
                                  <p:stCondLst>
                                    <p:cond delay="0"/>
                                  </p:stCondLst>
                                  <p:childTnLst>
                                    <p:animEffect transition="out" filter="dissolve">
                                      <p:cBhvr>
                                        <p:cTn id="10" dur="500"/>
                                        <p:tgtEl>
                                          <p:spTgt spid="1148971"/>
                                        </p:tgtEl>
                                      </p:cBhvr>
                                    </p:animEffect>
                                    <p:set>
                                      <p:cBhvr>
                                        <p:cTn id="11" dur="1" fill="hold">
                                          <p:stCondLst>
                                            <p:cond delay="499"/>
                                          </p:stCondLst>
                                        </p:cTn>
                                        <p:tgtEl>
                                          <p:spTgt spid="1148971"/>
                                        </p:tgtEl>
                                        <p:attrNameLst>
                                          <p:attrName>style.visibility</p:attrName>
                                        </p:attrNameLst>
                                      </p:cBhvr>
                                      <p:to>
                                        <p:strVal val="hidden"/>
                                      </p:to>
                                    </p:set>
                                  </p:childTnLst>
                                </p:cTn>
                              </p:par>
                              <p:par>
                                <p:cTn id="12" presetID="1" presetClass="entr" presetSubtype="0" fill="hold" grpId="0" nodeType="withEffect">
                                  <p:stCondLst>
                                    <p:cond delay="0"/>
                                  </p:stCondLst>
                                  <p:childTnLst>
                                    <p:set>
                                      <p:cBhvr>
                                        <p:cTn id="13" dur="1" fill="hold">
                                          <p:stCondLst>
                                            <p:cond delay="0"/>
                                          </p:stCondLst>
                                        </p:cTn>
                                        <p:tgtEl>
                                          <p:spTgt spid="1148976"/>
                                        </p:tgtEl>
                                        <p:attrNameLst>
                                          <p:attrName>style.visibility</p:attrName>
                                        </p:attrNameLst>
                                      </p:cBhvr>
                                      <p:to>
                                        <p:strVal val="visible"/>
                                      </p:to>
                                    </p:set>
                                  </p:childTnLst>
                                  <p:subTnLst>
                                    <p:set>
                                      <p:cBhvr override="childStyle">
                                        <p:cTn dur="1" fill="hold" display="0" masterRel="nextClick" afterEffect="1"/>
                                        <p:tgtEl>
                                          <p:spTgt spid="1148976"/>
                                        </p:tgtEl>
                                        <p:attrNameLst>
                                          <p:attrName>style.visibility</p:attrName>
                                        </p:attrNameLst>
                                      </p:cBhvr>
                                      <p:to>
                                        <p:strVal val="hidden"/>
                                      </p:to>
                                    </p:set>
                                  </p:sub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linds(horizontal)">
                                      <p:cBhvr>
                                        <p:cTn id="18" dur="500"/>
                                        <p:tgtEl>
                                          <p:spTgt spid="2"/>
                                        </p:tgtEl>
                                      </p:cBhvr>
                                    </p:animEffect>
                                  </p:childTnLst>
                                </p:cTn>
                              </p:par>
                              <p:par>
                                <p:cTn id="19" presetID="1" presetClass="exit" presetSubtype="0" fill="hold" grpId="1" nodeType="withEffect">
                                  <p:stCondLst>
                                    <p:cond delay="0"/>
                                  </p:stCondLst>
                                  <p:childTnLst>
                                    <p:set>
                                      <p:cBhvr>
                                        <p:cTn id="20" dur="1" fill="hold">
                                          <p:stCondLst>
                                            <p:cond delay="0"/>
                                          </p:stCondLst>
                                        </p:cTn>
                                        <p:tgtEl>
                                          <p:spTgt spid="1148979"/>
                                        </p:tgtEl>
                                        <p:attrNameLst>
                                          <p:attrName>style.visibility</p:attrName>
                                        </p:attrNameLst>
                                      </p:cBhvr>
                                      <p:to>
                                        <p:strVal val="hidden"/>
                                      </p:to>
                                    </p:set>
                                  </p:childTnLst>
                                </p:cTn>
                              </p:par>
                              <p:par>
                                <p:cTn id="21" presetID="10" presetClass="exit" presetSubtype="0" fill="hold" nodeType="withEffect">
                                  <p:stCondLst>
                                    <p:cond delay="0"/>
                                  </p:stCondLst>
                                  <p:childTnLst>
                                    <p:animEffect transition="out" filter="fade">
                                      <p:cBhvr>
                                        <p:cTn id="22" dur="500"/>
                                        <p:tgtEl>
                                          <p:spTgt spid="1148972"/>
                                        </p:tgtEl>
                                      </p:cBhvr>
                                    </p:animEffect>
                                    <p:set>
                                      <p:cBhvr>
                                        <p:cTn id="23" dur="1" fill="hold">
                                          <p:stCondLst>
                                            <p:cond delay="499"/>
                                          </p:stCondLst>
                                        </p:cTn>
                                        <p:tgtEl>
                                          <p:spTgt spid="1148972"/>
                                        </p:tgtEl>
                                        <p:attrNameLst>
                                          <p:attrName>style.visibility</p:attrName>
                                        </p:attrNameLst>
                                      </p:cBhvr>
                                      <p:to>
                                        <p:strVal val="hidden"/>
                                      </p:to>
                                    </p:set>
                                  </p:childTnLst>
                                </p:cTn>
                              </p:par>
                              <p:par>
                                <p:cTn id="24" presetID="10" presetClass="exit" presetSubtype="0" fill="hold" grpId="0" nodeType="withEffect">
                                  <p:stCondLst>
                                    <p:cond delay="0"/>
                                  </p:stCondLst>
                                  <p:childTnLst>
                                    <p:animEffect transition="out" filter="fade">
                                      <p:cBhvr>
                                        <p:cTn id="25" dur="500"/>
                                        <p:tgtEl>
                                          <p:spTgt spid="1148973"/>
                                        </p:tgtEl>
                                      </p:cBhvr>
                                    </p:animEffect>
                                    <p:set>
                                      <p:cBhvr>
                                        <p:cTn id="26" dur="1" fill="hold">
                                          <p:stCondLst>
                                            <p:cond delay="499"/>
                                          </p:stCondLst>
                                        </p:cTn>
                                        <p:tgtEl>
                                          <p:spTgt spid="1148973"/>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1148978"/>
                                        </p:tgtEl>
                                        <p:attrNameLst>
                                          <p:attrName>style.visibility</p:attrName>
                                        </p:attrNameLst>
                                      </p:cBhvr>
                                      <p:to>
                                        <p:strVal val="visible"/>
                                      </p:to>
                                    </p:set>
                                  </p:childTnLst>
                                </p:cTn>
                              </p:par>
                              <p:par>
                                <p:cTn id="29" presetID="10" presetClass="exit" presetSubtype="0" fill="hold" nodeType="withEffect">
                                  <p:stCondLst>
                                    <p:cond delay="0"/>
                                  </p:stCondLst>
                                  <p:childTnLst>
                                    <p:animEffect transition="out" filter="fade">
                                      <p:cBhvr>
                                        <p:cTn id="30" dur="500"/>
                                        <p:tgtEl>
                                          <p:spTgt spid="1148970"/>
                                        </p:tgtEl>
                                      </p:cBhvr>
                                    </p:animEffect>
                                    <p:set>
                                      <p:cBhvr>
                                        <p:cTn id="31" dur="1" fill="hold">
                                          <p:stCondLst>
                                            <p:cond delay="499"/>
                                          </p:stCondLst>
                                        </p:cTn>
                                        <p:tgtEl>
                                          <p:spTgt spid="1148970"/>
                                        </p:tgtEl>
                                        <p:attrNameLst>
                                          <p:attrName>style.visibility</p:attrName>
                                        </p:attrNameLst>
                                      </p:cBhvr>
                                      <p:to>
                                        <p:strVal val="hidden"/>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ntr" presetSubtype="10"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blinds(horizontal)">
                                      <p:cBhvr>
                                        <p:cTn id="36" dur="500"/>
                                        <p:tgtEl>
                                          <p:spTgt spid="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blinds(horizontal)">
                                      <p:cBhvr>
                                        <p:cTn id="41" dur="500"/>
                                        <p:tgtEl>
                                          <p:spTgt spid="6"/>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1148974"/>
                                        </p:tgtEl>
                                        <p:attrNameLst>
                                          <p:attrName>style.visibility</p:attrName>
                                        </p:attrNameLst>
                                      </p:cBhvr>
                                      <p:to>
                                        <p:strVal val="visible"/>
                                      </p:to>
                                    </p:set>
                                    <p:animEffect transition="in" filter="blinds(horizontal)">
                                      <p:cBhvr>
                                        <p:cTn id="44" dur="500"/>
                                        <p:tgtEl>
                                          <p:spTgt spid="1148974"/>
                                        </p:tgtEl>
                                      </p:cBhvr>
                                    </p:animEffect>
                                  </p:childTnLst>
                                  <p:subTnLst>
                                    <p:set>
                                      <p:cBhvr override="childStyle">
                                        <p:cTn dur="1" fill="hold" display="0" masterRel="nextClick" afterEffect="1"/>
                                        <p:tgtEl>
                                          <p:spTgt spid="1148974"/>
                                        </p:tgtEl>
                                        <p:attrNameLst>
                                          <p:attrName>style.visibility</p:attrName>
                                        </p:attrNameLst>
                                      </p:cBhvr>
                                      <p:to>
                                        <p:strVal val="hidden"/>
                                      </p:to>
                                    </p:set>
                                  </p:sub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4" fill="hold"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wipe(down)">
                                      <p:cBhvr>
                                        <p:cTn id="49" dur="500"/>
                                        <p:tgtEl>
                                          <p:spTgt spid="5"/>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4" fill="hold" nodeType="click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wipe(down)">
                                      <p:cBhvr>
                                        <p:cTn id="54" dur="500"/>
                                        <p:tgtEl>
                                          <p:spTgt spid="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1" fill="hold" nodeType="clickEffect">
                                  <p:stCondLst>
                                    <p:cond delay="0"/>
                                  </p:stCondLst>
                                  <p:childTnLst>
                                    <p:set>
                                      <p:cBhvr>
                                        <p:cTn id="58" dur="1" fill="hold">
                                          <p:stCondLst>
                                            <p:cond delay="0"/>
                                          </p:stCondLst>
                                        </p:cTn>
                                        <p:tgtEl>
                                          <p:spTgt spid="9"/>
                                        </p:tgtEl>
                                        <p:attrNameLst>
                                          <p:attrName>style.visibility</p:attrName>
                                        </p:attrNameLst>
                                      </p:cBhvr>
                                      <p:to>
                                        <p:strVal val="visible"/>
                                      </p:to>
                                    </p:set>
                                    <p:animEffect transition="in" filter="wipe(up)">
                                      <p:cBhvr>
                                        <p:cTn id="59" dur="500"/>
                                        <p:tgtEl>
                                          <p:spTgt spid="9"/>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1" fill="hold" nodeType="click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wipe(up)">
                                      <p:cBhvr>
                                        <p:cTn id="64" dur="500"/>
                                        <p:tgtEl>
                                          <p:spTgt spid="7"/>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1" fill="hold" nodeType="clickEffect">
                                  <p:stCondLst>
                                    <p:cond delay="0"/>
                                  </p:stCondLst>
                                  <p:childTnLst>
                                    <p:set>
                                      <p:cBhvr>
                                        <p:cTn id="68" dur="1" fill="hold">
                                          <p:stCondLst>
                                            <p:cond delay="0"/>
                                          </p:stCondLst>
                                        </p:cTn>
                                        <p:tgtEl>
                                          <p:spTgt spid="11"/>
                                        </p:tgtEl>
                                        <p:attrNameLst>
                                          <p:attrName>style.visibility</p:attrName>
                                        </p:attrNameLst>
                                      </p:cBhvr>
                                      <p:to>
                                        <p:strVal val="visible"/>
                                      </p:to>
                                    </p:set>
                                    <p:animEffect transition="in" filter="wipe(up)">
                                      <p:cBhvr>
                                        <p:cTn id="69" dur="500"/>
                                        <p:tgtEl>
                                          <p:spTgt spid="11"/>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1148977"/>
                                        </p:tgtEl>
                                        <p:attrNameLst>
                                          <p:attrName>style.visibility</p:attrName>
                                        </p:attrNameLst>
                                      </p:cBhvr>
                                      <p:to>
                                        <p:strVal val="visible"/>
                                      </p:to>
                                    </p:set>
                                    <p:animEffect transition="in" filter="blinds(horizontal)">
                                      <p:cBhvr>
                                        <p:cTn id="74" dur="500"/>
                                        <p:tgtEl>
                                          <p:spTgt spid="1148977"/>
                                        </p:tgtEl>
                                      </p:cBhvr>
                                    </p:animEffect>
                                  </p:childTnLst>
                                </p:cTn>
                              </p:par>
                              <p:par>
                                <p:cTn id="75" presetID="1" presetClass="entr" presetSubtype="0" fill="hold" grpId="0" nodeType="withEffect">
                                  <p:stCondLst>
                                    <p:cond delay="0"/>
                                  </p:stCondLst>
                                  <p:childTnLst>
                                    <p:set>
                                      <p:cBhvr>
                                        <p:cTn id="76" dur="1" fill="hold">
                                          <p:stCondLst>
                                            <p:cond delay="0"/>
                                          </p:stCondLst>
                                        </p:cTn>
                                        <p:tgtEl>
                                          <p:spTgt spid="11489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8973" grpId="0"/>
      <p:bldP spid="1148974" grpId="0" animBg="1"/>
      <p:bldP spid="1148975" grpId="0"/>
      <p:bldP spid="1148976" grpId="0"/>
      <p:bldP spid="1148977" grpId="0" animBg="1"/>
      <p:bldP spid="1148978" grpId="0"/>
      <p:bldP spid="1148979" grpId="0"/>
      <p:bldP spid="1148979" grpId="1"/>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5956</TotalTime>
  <Words>3598</Words>
  <Application>Microsoft Macintosh PowerPoint</Application>
  <PresentationFormat>On-screen Show (4:3)</PresentationFormat>
  <Paragraphs>506</Paragraphs>
  <Slides>30</Slides>
  <Notes>27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Verdana</vt:lpstr>
      <vt:lpstr>ＭＳ Ｐゴシック</vt:lpstr>
      <vt:lpstr>Arial</vt:lpstr>
      <vt:lpstr>Arial Black</vt:lpstr>
      <vt:lpstr>Slide_Master</vt:lpstr>
      <vt:lpstr>Acrobat Document</vt:lpstr>
      <vt:lpstr>Módulo 6 Estimación de gastos, evaluación y selección de opciones y medidas</vt:lpstr>
      <vt:lpstr>Vincular política, estimación de gastos y presupuestos</vt:lpstr>
      <vt:lpstr>PowerPoint Presentation</vt:lpstr>
      <vt:lpstr>Tipos comunes de gastos</vt:lpstr>
      <vt:lpstr>Valorizar el medio ambiente: métodos de preferencia declarada</vt:lpstr>
      <vt:lpstr>Valorizar el medio ambiente: otros enfoques</vt:lpstr>
      <vt:lpstr>Muchos servicios son bienes públicos</vt:lpstr>
      <vt:lpstr>Análisis costo-beneficio: identificación de costos y beneficios</vt:lpstr>
      <vt:lpstr>PowerPoint Presentation</vt:lpstr>
      <vt:lpstr>Análisis costo-beneficio (1)</vt:lpstr>
      <vt:lpstr>Análisis costo-beneficio (2)</vt:lpstr>
      <vt:lpstr>Ejemplo AGB: parque eólico (1)</vt:lpstr>
      <vt:lpstr>PowerPoint Presentation</vt:lpstr>
      <vt:lpstr>Análisis coste-eficacia</vt:lpstr>
      <vt:lpstr>Ilustración de ACE: Curva de gastos de reducción de emisiones de GEI globales</vt:lpstr>
      <vt:lpstr>Ejemplo: opciones de mitigación terrestres</vt:lpstr>
      <vt:lpstr>Análisis financiero y económico</vt:lpstr>
      <vt:lpstr>Herramientas complementarias</vt:lpstr>
      <vt:lpstr>PowerPoint Presentation</vt:lpstr>
      <vt:lpstr>Apoyo en la toma de decisiones</vt:lpstr>
      <vt:lpstr>Análisis multicriterio (1)</vt:lpstr>
      <vt:lpstr>Análisis multicriterio (2)</vt:lpstr>
      <vt:lpstr>Análisis multicriterio: ejemplo </vt:lpstr>
      <vt:lpstr>PowerPoint Presentation</vt:lpstr>
      <vt:lpstr>Ejemplo de tabla de AMC</vt:lpstr>
      <vt:lpstr>Ejemplo de tabla de AMC (2)</vt:lpstr>
      <vt:lpstr>Pasar a la acción</vt:lpstr>
      <vt:lpstr>Recapitulación - Mensajes claves</vt:lpstr>
      <vt:lpstr>Bibliografía clave</vt:lpstr>
      <vt:lpstr>Bibliografía</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Juan Palerm</cp:lastModifiedBy>
  <cp:revision>144</cp:revision>
  <dcterms:created xsi:type="dcterms:W3CDTF">2011-10-28T10:25:18Z</dcterms:created>
  <dcterms:modified xsi:type="dcterms:W3CDTF">2014-06-15T09:12:48Z</dcterms:modified>
</cp:coreProperties>
</file>