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8" r:id="rId8"/>
    <p:sldId id="269" r:id="rId9"/>
    <p:sldId id="270" r:id="rId10"/>
    <p:sldId id="265" r:id="rId11"/>
    <p:sldId id="264" r:id="rId12"/>
    <p:sldId id="263" r:id="rId13"/>
    <p:sldId id="271" r:id="rId14"/>
    <p:sldId id="266" r:id="rId15"/>
    <p:sldId id="267" r:id="rId16"/>
  </p:sldIdLst>
  <p:sldSz cx="11412538" cy="8029575"/>
  <p:notesSz cx="6858000" cy="9144000"/>
  <p:defaultTextStyle>
    <a:defPPr>
      <a:defRPr lang="en-US"/>
    </a:defPPr>
    <a:lvl1pPr marL="0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8518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7038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5556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4076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42594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71112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99632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28150" algn="l" defTabSz="105703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96" y="-90"/>
      </p:cViewPr>
      <p:guideLst>
        <p:guide orient="horz" pos="2529"/>
        <p:guide pos="35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222331" y="3568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" y="0"/>
            <a:ext cx="11412538" cy="294417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2604" y="748356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1882" y="3301048"/>
            <a:ext cx="7988777" cy="2052002"/>
          </a:xfrm>
        </p:spPr>
        <p:txBody>
          <a:bodyPr/>
          <a:lstStyle>
            <a:lvl1pPr marL="0" indent="0" algn="ctr">
              <a:buNone/>
              <a:defRPr sz="1800" b="1" cap="all" spc="289" baseline="0">
                <a:solidFill>
                  <a:schemeClr val="tx2"/>
                </a:solidFill>
              </a:defRPr>
            </a:lvl1pPr>
            <a:lvl2pPr marL="528518" indent="0" algn="ctr">
              <a:buNone/>
            </a:lvl2pPr>
            <a:lvl3pPr marL="1057038" indent="0" algn="ctr">
              <a:buNone/>
            </a:lvl3pPr>
            <a:lvl4pPr marL="1585556" indent="0" algn="ctr">
              <a:buNone/>
            </a:lvl4pPr>
            <a:lvl5pPr marL="2114076" indent="0" algn="ctr">
              <a:buNone/>
            </a:lvl5pPr>
            <a:lvl6pPr marL="2642594" indent="0" algn="ctr">
              <a:buNone/>
            </a:lvl6pPr>
            <a:lvl7pPr marL="3171112" indent="0" algn="ctr">
              <a:buNone/>
            </a:lvl7pPr>
            <a:lvl8pPr marL="3699632" indent="0" algn="ctr">
              <a:buNone/>
            </a:lvl8pPr>
            <a:lvl9pPr marL="422815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94015" y="2833548"/>
            <a:ext cx="110245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211" y="17843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325855" y="2476679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5443783" y="2587308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420957" y="2575191"/>
            <a:ext cx="570627" cy="51671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5943" y="446088"/>
            <a:ext cx="9700657" cy="2052002"/>
          </a:xfrm>
        </p:spPr>
        <p:txBody>
          <a:bodyPr anchor="b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749613" y="1"/>
            <a:ext cx="2662927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2" y="2"/>
            <a:ext cx="11412538" cy="1820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2604" y="748356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211" y="18200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5260865" y="3838137"/>
            <a:ext cx="731226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536581" y="3425581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8654510" y="3536212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1683" y="3524094"/>
            <a:ext cx="570627" cy="516718"/>
          </a:xfrm>
        </p:spPr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0421" y="356871"/>
            <a:ext cx="8178986" cy="681585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5137" y="356873"/>
            <a:ext cx="1806985" cy="68511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43780" y="1201712"/>
            <a:ext cx="570627" cy="516718"/>
          </a:xfrm>
        </p:spPr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76614" y="1787920"/>
            <a:ext cx="10613660" cy="5353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" y="2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222331" y="22305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90211" y="2676526"/>
            <a:ext cx="11024512" cy="3568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4015" y="166673"/>
            <a:ext cx="11024512" cy="25052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7921" y="3211831"/>
            <a:ext cx="8087842" cy="1959068"/>
          </a:xfrm>
        </p:spPr>
        <p:txBody>
          <a:bodyPr anchor="t"/>
          <a:lstStyle>
            <a:lvl1pPr marL="0" indent="0" algn="ctr">
              <a:buNone/>
              <a:defRPr sz="1800" b="1" cap="all" spc="289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2604" y="748356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0211" y="17843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90211" y="2854959"/>
            <a:ext cx="110245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5325855" y="2476679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5443783" y="2587308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957" y="2575191"/>
            <a:ext cx="570627" cy="51671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14" y="624523"/>
            <a:ext cx="9700657" cy="1784350"/>
          </a:xfrm>
        </p:spPr>
        <p:txBody>
          <a:bodyPr anchor="b"/>
          <a:lstStyle>
            <a:lvl1pPr algn="ctr">
              <a:buNone/>
              <a:defRPr sz="48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14" y="267654"/>
            <a:ext cx="10651703" cy="88860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27943" y="7504976"/>
            <a:ext cx="3800376" cy="428244"/>
          </a:xfrm>
        </p:spPr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5695138" y="1844829"/>
            <a:ext cx="11135" cy="564289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76614" y="1605916"/>
            <a:ext cx="5040537" cy="5481523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991584" y="1605916"/>
            <a:ext cx="5040537" cy="5481523"/>
          </a:xfrm>
        </p:spPr>
        <p:txBody>
          <a:bodyPr/>
          <a:lstStyle>
            <a:lvl1pPr>
              <a:defRPr sz="2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5706270" y="2576156"/>
            <a:ext cx="0" cy="490339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2" y="0"/>
            <a:ext cx="11412538" cy="169513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222331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211" y="1605916"/>
            <a:ext cx="11024512" cy="107061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2128" y="7483567"/>
            <a:ext cx="11024512" cy="36400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613" y="1784352"/>
            <a:ext cx="5042520" cy="85819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600" b="1" dirty="0" smtClean="0">
                <a:solidFill>
                  <a:srgbClr val="FFFFFF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980014" y="1784351"/>
            <a:ext cx="5044499" cy="8564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600" b="1"/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0418" y="7504976"/>
            <a:ext cx="4469910" cy="4282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90211" y="1498854"/>
            <a:ext cx="110245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90211" y="18200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76616" y="2893579"/>
            <a:ext cx="5044341" cy="447071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991584" y="2893577"/>
            <a:ext cx="5040537" cy="4475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325855" y="1119359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5443783" y="1229989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20957" y="1220496"/>
            <a:ext cx="570627" cy="516718"/>
          </a:xfrm>
        </p:spPr>
        <p:txBody>
          <a:bodyPr/>
          <a:lstStyle>
            <a:lvl1pPr algn="ctr">
              <a:defRPr/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0957" y="1213008"/>
            <a:ext cx="570627" cy="516718"/>
          </a:xfrm>
        </p:spPr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2" y="2"/>
            <a:ext cx="11412538" cy="1820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222331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604" y="748356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211" y="185573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25855" y="7405054"/>
            <a:ext cx="760835" cy="5167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0211" y="178436"/>
            <a:ext cx="11024512" cy="35687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222331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" y="0"/>
            <a:ext cx="11412538" cy="1391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210" y="713742"/>
            <a:ext cx="3423761" cy="686974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22" y="1070610"/>
            <a:ext cx="2948240" cy="1159828"/>
          </a:xfrm>
        </p:spPr>
        <p:txBody>
          <a:bodyPr anchor="b">
            <a:noAutofit/>
          </a:bodyPr>
          <a:lstStyle>
            <a:lvl1pPr algn="l">
              <a:buNone/>
              <a:defRPr sz="26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5522" y="2319658"/>
            <a:ext cx="2948240" cy="4853061"/>
          </a:xfrm>
        </p:spPr>
        <p:txBody>
          <a:bodyPr/>
          <a:lstStyle>
            <a:lvl1pPr marL="0" indent="0">
              <a:spcAft>
                <a:spcPts val="1156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211" y="17843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90211" y="624523"/>
            <a:ext cx="110245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899285" y="802959"/>
            <a:ext cx="7037732" cy="633444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616778" y="267653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734707" y="378284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11881" y="366166"/>
            <a:ext cx="570627" cy="51671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6406" y="747973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6613" y="7506036"/>
            <a:ext cx="4222639" cy="428244"/>
          </a:xfrm>
        </p:spPr>
        <p:txBody>
          <a:bodyPr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90211" y="624523"/>
            <a:ext cx="110245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222331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2" y="2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0211" y="178435"/>
            <a:ext cx="11024512" cy="3533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210" y="713742"/>
            <a:ext cx="3423761" cy="686974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0211" y="18200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616778" y="267653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734707" y="378284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11881" y="366166"/>
            <a:ext cx="570627" cy="516718"/>
          </a:xfrm>
        </p:spPr>
        <p:txBody>
          <a:bodyPr/>
          <a:lstStyle/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741" y="5888355"/>
            <a:ext cx="7323045" cy="1427480"/>
          </a:xfrm>
        </p:spPr>
        <p:txBody>
          <a:bodyPr anchor="t">
            <a:noAutofit/>
          </a:bodyPr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44741" y="713741"/>
            <a:ext cx="7323045" cy="4996180"/>
          </a:xfrm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523" y="1159828"/>
            <a:ext cx="3043343" cy="6156008"/>
          </a:xfrm>
        </p:spPr>
        <p:txBody>
          <a:bodyPr/>
          <a:lstStyle>
            <a:lvl1pPr marL="0" indent="0">
              <a:spcAft>
                <a:spcPts val="1156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6406" y="747973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24138" y="7499170"/>
            <a:ext cx="3800376" cy="428244"/>
          </a:xfrm>
        </p:spPr>
        <p:txBody>
          <a:bodyPr/>
          <a:lstStyle/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6616" y="7506036"/>
            <a:ext cx="4473714" cy="428244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2" y="7851141"/>
            <a:ext cx="11412538" cy="17843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2" y="1"/>
            <a:ext cx="11412538" cy="163140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2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222331" y="1"/>
            <a:ext cx="190209" cy="8029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6406" y="7479736"/>
            <a:ext cx="11024512" cy="3624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27943" y="7499170"/>
            <a:ext cx="3800376" cy="428244"/>
          </a:xfrm>
          <a:prstGeom prst="rect">
            <a:avLst/>
          </a:prstGeom>
        </p:spPr>
        <p:txBody>
          <a:bodyPr vert="horz" lIns="105704" tIns="52851" rIns="105704" bIns="52851"/>
          <a:lstStyle>
            <a:lvl1pPr algn="r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fld id="{097BF1CB-4CDD-48C4-AFFF-284A191622EE}" type="datetimeFigureOut">
              <a:rPr lang="en-US" smtClean="0"/>
              <a:pPr/>
              <a:t>8/13/2014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0418" y="7506036"/>
            <a:ext cx="4469910" cy="428244"/>
          </a:xfrm>
          <a:prstGeom prst="rect">
            <a:avLst/>
          </a:prstGeom>
        </p:spPr>
        <p:txBody>
          <a:bodyPr vert="horz" lIns="105704" tIns="52851" rIns="105704" bIns="52851"/>
          <a:lstStyle>
            <a:lvl1pPr algn="l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211" y="182007"/>
            <a:ext cx="11024512" cy="766556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90211" y="1494853"/>
            <a:ext cx="1102451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5704" tIns="52851" rIns="105704" bIns="52851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5325855" y="1119359"/>
            <a:ext cx="760835" cy="7137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5443783" y="1229989"/>
            <a:ext cx="524977" cy="49248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5704" tIns="52851" rIns="105704" bIns="5285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420957" y="1217873"/>
            <a:ext cx="570627" cy="516718"/>
          </a:xfrm>
          <a:prstGeom prst="rect">
            <a:avLst/>
          </a:prstGeom>
        </p:spPr>
        <p:txBody>
          <a:bodyPr vert="horz" lIns="52851" tIns="52851" rIns="52851" bIns="52851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0AE011-AF95-40E0-8CE2-C7EE747EE0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6614" y="267654"/>
            <a:ext cx="10651703" cy="888606"/>
          </a:xfrm>
          <a:prstGeom prst="rect">
            <a:avLst/>
          </a:prstGeom>
        </p:spPr>
        <p:txBody>
          <a:bodyPr vert="horz" lIns="105704" tIns="52851" rIns="105704" bIns="5285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6614" y="1784350"/>
            <a:ext cx="10651703" cy="5385168"/>
          </a:xfrm>
          <a:prstGeom prst="rect">
            <a:avLst/>
          </a:prstGeom>
        </p:spPr>
        <p:txBody>
          <a:bodyPr vert="horz" lIns="105704" tIns="52851" rIns="105704" bIns="5285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8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17112" indent="-31711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34222" indent="-31711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51334" indent="-26426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68445" indent="-26426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1585556" indent="-26426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902668" indent="-21140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19778" indent="-211407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31187" indent="-211407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48298" indent="-211407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6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85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57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85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425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71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99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281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hisg.org/initiatives/Orphan-care/ideal-program/pt-4-orphan-care-and-community-development/" TargetMode="External"/><Relationship Id="rId3" Type="http://schemas.openxmlformats.org/officeDocument/2006/relationships/hyperlink" Target="http://www.childfund.org.au/static/2/C/580192f20c911ea4c962a4763ed58e92.pdf" TargetMode="External"/><Relationship Id="rId7" Type="http://schemas.openxmlformats.org/officeDocument/2006/relationships/hyperlink" Target="http://siteresources.worldbank.org/INTHIVAIDS/Resources/375798-1103037153392/ReachingOuttoAfricasOrphans.pdf" TargetMode="External"/><Relationship Id="rId2" Type="http://schemas.openxmlformats.org/officeDocument/2006/relationships/hyperlink" Target="http://www.fhi.org/NR/rdonlyres/edn3z2iveph4w42qaa3jgjfy2qtkvqllwzhymo7easitpymokfzhd2mclxtdal7sdawxmuvfkqn3al/GHAINOVCFinalReportHV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dsalliance.org/includes/Publication/Zambia_OVC_briefing.pdf" TargetMode="External"/><Relationship Id="rId5" Type="http://schemas.openxmlformats.org/officeDocument/2006/relationships/hyperlink" Target="http://www.sciencedirect.com/science?_ob=ArticleURL&amp;_udi=B6V7V-46XGG6H-J&amp;_user=122875&amp;_coverDate=11/30/2002&amp;_alid=1301723814&amp;_rdoc=2&amp;_fmt=high&amp;_orig=search&amp;_cdi=5852&amp;_sort=r&amp;_st=4&amp;_docanchor=&amp;_ct=118&amp;_acct=C000010098&amp;_version=1&amp;_urlVersion=0&amp;_userid=122875&amp;md5=de3fe54ec26bfb0d2008e7380194ef73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unaids.org/bangkok2004/GAR2004_pdf/UNAIDSGlobalReport2004_en.pdf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ELOKE ONYEBUCHI PETRUS</a:t>
            </a:r>
          </a:p>
          <a:p>
            <a:r>
              <a:rPr lang="en-GB" dirty="0" smtClean="0"/>
              <a:t>20 APRIL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Response to inadequate care of orphan and vulnerable children affected or infected by HIV/AIDS</a:t>
            </a:r>
            <a:endParaRPr lang="en-GB" dirty="0"/>
          </a:p>
        </p:txBody>
      </p:sp>
      <p:pic>
        <p:nvPicPr>
          <p:cNvPr id="1026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voluntary sectors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Close linkages with the government to ensure sustainability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Assistance in accessing government entitlement and grants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Funding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Placement of children in adoption and foster care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Collaborative advocacy and registration development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Alana, R., etal., 2008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6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AND LOCAL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Partnership collaboration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Global media AIDS initiative (GMAI)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Community based orphan and vulnerable children (CUBS)  project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Civil society organisation (Alliance Zambia, 2009)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Alliances  and shared responsibilities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Civil society assumes an unorthodox role of enhancing intra – governmental collaboration by investing time and resources (Alliance Zambia, 2009).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www.thegmai.org/images/banne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7982" y="7382595"/>
            <a:ext cx="3504556" cy="646980"/>
          </a:xfrm>
          <a:prstGeom prst="rect">
            <a:avLst/>
          </a:prstGeom>
          <a:noFill/>
        </p:spPr>
      </p:pic>
      <p:pic>
        <p:nvPicPr>
          <p:cNvPr id="5" name="Picture 2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ode_of_arm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Maximising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Cost effectiveness</a:t>
            </a:r>
          </a:p>
          <a:p>
            <a:pPr>
              <a:buNone/>
            </a:pPr>
            <a:r>
              <a:rPr lang="en-GB" dirty="0" smtClean="0"/>
              <a:t>Actual cost of care (Desmond, etal., 2002)</a:t>
            </a:r>
          </a:p>
          <a:p>
            <a:pPr>
              <a:buNone/>
            </a:pPr>
            <a:r>
              <a:rPr lang="en-GB" dirty="0" smtClean="0"/>
              <a:t>Minimal cost of care(Desmond, etal., 2002)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Drivers</a:t>
            </a:r>
          </a:p>
          <a:p>
            <a:pPr>
              <a:buNone/>
            </a:pPr>
            <a:r>
              <a:rPr lang="en-GB" dirty="0" smtClean="0"/>
              <a:t>Non governmental organisations</a:t>
            </a:r>
          </a:p>
          <a:p>
            <a:pPr>
              <a:buNone/>
            </a:pPr>
            <a:r>
              <a:rPr lang="en-GB" dirty="0" smtClean="0"/>
              <a:t>Voluntary sectors</a:t>
            </a:r>
          </a:p>
          <a:p>
            <a:pPr>
              <a:buNone/>
            </a:pPr>
            <a:r>
              <a:rPr lang="en-GB" dirty="0" smtClean="0"/>
              <a:t>Foreign development partners</a:t>
            </a:r>
          </a:p>
          <a:p>
            <a:pPr>
              <a:buNone/>
            </a:pPr>
            <a:r>
              <a:rPr lang="en-GB" dirty="0" smtClean="0"/>
              <a:t>(FHI/GHAIN, 2007)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Win – win situations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   Sustain(able)</a:t>
            </a:r>
            <a:endParaRPr lang="en-GB" dirty="0" smtClean="0"/>
          </a:p>
          <a:p>
            <a:r>
              <a:rPr lang="en-GB" b="1" dirty="0" smtClean="0"/>
              <a:t>“To hold up under, withstand; to maintain or prolong; to support; to keep from falling; to endure; to nourish, nurture, provide for.”</a:t>
            </a:r>
            <a:endParaRPr lang="en-GB" dirty="0" smtClean="0"/>
          </a:p>
          <a:p>
            <a:pPr>
              <a:buNone/>
            </a:pPr>
            <a:r>
              <a:rPr lang="en-GB" i="1" dirty="0" smtClean="0"/>
              <a:t>   (Collins Dictionary and Thesaurus 1987)</a:t>
            </a:r>
          </a:p>
          <a:p>
            <a:pPr>
              <a:buNone/>
            </a:pPr>
            <a:r>
              <a:rPr lang="en-GB" b="1" dirty="0" smtClean="0"/>
              <a:t>    Development</a:t>
            </a:r>
            <a:endParaRPr lang="en-GB" dirty="0" smtClean="0"/>
          </a:p>
          <a:p>
            <a:r>
              <a:rPr lang="en-GB" b="1" dirty="0" smtClean="0"/>
              <a:t>“Development is the process of improving the quality of human life.”</a:t>
            </a:r>
            <a:endParaRPr lang="en-GB" dirty="0" smtClean="0"/>
          </a:p>
          <a:p>
            <a:pPr>
              <a:buNone/>
            </a:pPr>
            <a:r>
              <a:rPr lang="en-GB" i="1" smtClean="0"/>
              <a:t>   (World </a:t>
            </a:r>
            <a:r>
              <a:rPr lang="en-GB" i="1" dirty="0" smtClean="0"/>
              <a:t>Health </a:t>
            </a:r>
            <a:r>
              <a:rPr lang="en-GB" i="1" smtClean="0"/>
              <a:t>Organization 1992)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National Governments  need to build from community based care (UNAIDS, 2004)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Private sector should be engaged for multisectorial management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More advocacy and resource mobilisation from the implementers to ensure sustainability</a:t>
            </a: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321" y="1787920"/>
            <a:ext cx="10706953" cy="53530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6400" dirty="0" smtClean="0"/>
              <a:t>       </a:t>
            </a:r>
            <a:r>
              <a:rPr lang="en-GB" sz="5600" dirty="0" smtClean="0"/>
              <a:t>Alana Rosenberg, Kari Hartwig, Michael Merson, 2007. Government–NGO collaboration and sustainability of orphans and vulnerable children projects in southern Africa. Evaluation and Program Planning 31 (2008) 51–60</a:t>
            </a:r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FHI/ GHAINS, 2007. The GHAIN Programme for Orphans and Vulnerable Children ACHIEVEMENTS AND LESSONS. [Online] Available at: </a:t>
            </a:r>
            <a:r>
              <a:rPr lang="en-GB" sz="5600" dirty="0" smtClean="0">
                <a:hlinkClick r:id="rId2"/>
              </a:rPr>
              <a:t>http://www.fhi.org/NR/rdonlyres/edn3z2iveph4w42qaa3jgjfy2qtkvqllwzhymo7easitpymokfzhd2mclxtdal7sdawxmuvfkqn3al/GHAINOVCFinalReportHV.pdf</a:t>
            </a: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Child fund/APAC, 2009. District and community-based coordination structures for Orphans and Vulnerable Children. </a:t>
            </a:r>
            <a:r>
              <a:rPr lang="en-GB" sz="5600" i="1" dirty="0" smtClean="0"/>
              <a:t>Enhancing Community-Based Care and Support for Children and Youth Living with HIV and AIDS — July 2004 to June 2010. [Online] Available at:</a:t>
            </a:r>
            <a:r>
              <a:rPr lang="en-GB" sz="5600" dirty="0" smtClean="0"/>
              <a:t> </a:t>
            </a:r>
            <a:r>
              <a:rPr lang="en-GB" sz="5600" u="sng" dirty="0" smtClean="0">
                <a:hlinkClick r:id="rId3"/>
              </a:rPr>
              <a:t>http://www.childfund.org.au/static/2/C/580192f20c911ea4c962a4763ed58e92.pdf</a:t>
            </a: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UNAIDS, 2004. Reports on the Global AIDS epidemics. 4</a:t>
            </a:r>
            <a:r>
              <a:rPr lang="en-GB" sz="5600" baseline="30000" dirty="0" smtClean="0"/>
              <a:t>th</a:t>
            </a:r>
            <a:r>
              <a:rPr lang="en-GB" sz="5600" dirty="0" smtClean="0"/>
              <a:t> Global report. </a:t>
            </a:r>
            <a:r>
              <a:rPr lang="en-GB" sz="5600" dirty="0" smtClean="0">
                <a:hlinkClick r:id="rId4"/>
              </a:rPr>
              <a:t>http://www.unaids.org/bangkok2004/GAR2004_pdf/UNAIDSGlobalReport2004_en.pdf</a:t>
            </a: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Chris Desmond, Jeff Gow, Heidi Loening-Voysey, Theresa Wilson, Bridget Stirling, 2002. </a:t>
            </a:r>
            <a:r>
              <a:rPr lang="en-GB" sz="5600" dirty="0" smtClean="0">
                <a:hlinkClick r:id="rId5"/>
              </a:rPr>
              <a:t>Approaches to caring, essential elements for a quality service and cost-effectiveness in South Africa</a:t>
            </a:r>
            <a:r>
              <a:rPr lang="en-GB" sz="5600" dirty="0" smtClean="0"/>
              <a:t>.</a:t>
            </a:r>
            <a:r>
              <a:rPr lang="en-GB" sz="5600" i="1" dirty="0" smtClean="0"/>
              <a:t> Evaluation and Program</a:t>
            </a:r>
            <a:r>
              <a:rPr lang="en-GB" sz="5600" b="1" i="1" dirty="0" smtClean="0"/>
              <a:t> </a:t>
            </a:r>
            <a:r>
              <a:rPr lang="en-GB" sz="5600" i="1" dirty="0" smtClean="0"/>
              <a:t>Planning</a:t>
            </a:r>
            <a:r>
              <a:rPr lang="en-GB" sz="5600" dirty="0" smtClean="0"/>
              <a:t>, </a:t>
            </a:r>
            <a:r>
              <a:rPr lang="en-GB" sz="5600" i="1" dirty="0" smtClean="0"/>
              <a:t>Volume 25, Issue 4</a:t>
            </a:r>
            <a:r>
              <a:rPr lang="en-GB" sz="5600" dirty="0" smtClean="0"/>
              <a:t>, </a:t>
            </a:r>
            <a:r>
              <a:rPr lang="en-GB" sz="5600" i="1" dirty="0" smtClean="0"/>
              <a:t>November 2002</a:t>
            </a:r>
            <a:r>
              <a:rPr lang="en-GB" sz="5600" dirty="0" smtClean="0"/>
              <a:t>, </a:t>
            </a:r>
            <a:r>
              <a:rPr lang="en-GB" sz="5600" i="1" dirty="0" smtClean="0"/>
              <a:t>Pages 447-458.</a:t>
            </a: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 Alliance Zambia</a:t>
            </a:r>
            <a:r>
              <a:rPr lang="en-GB" sz="5600" i="1" dirty="0" smtClean="0"/>
              <a:t>, 2009.</a:t>
            </a:r>
            <a:r>
              <a:rPr lang="en-GB" sz="5600" dirty="0" smtClean="0"/>
              <a:t> Coordination for vulnerable children: Alliance Zambia’s efforts to strengthen government and community OVC systems. </a:t>
            </a:r>
            <a:r>
              <a:rPr lang="en-GB" sz="5600" dirty="0" smtClean="0">
                <a:hlinkClick r:id="rId6"/>
              </a:rPr>
              <a:t>http://www.aidsalliance.org/includes/Publication/Zambia_OVC_briefing.pdf</a:t>
            </a: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 Scheirer, M. A. (2005). Is sustainability possible? A  review and commentary on empirical studies of program sustainability. American Journal of Evaluation, 26(3), 320–347.</a:t>
            </a:r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 Kalanidhi subbarao and Diane Coury – World Bank, 2004. Reaching out to African Orphans. A framework for action. [Online] Available at: </a:t>
            </a:r>
            <a:r>
              <a:rPr lang="en-GB" sz="5600" dirty="0" smtClean="0">
                <a:hlinkClick r:id="rId7"/>
              </a:rPr>
              <a:t>http://siteresources.worldbank.org/INTHIVAIDS/Resources/375798-1103037153392/ReachingOuttoAfricasOrphans.pdf</a:t>
            </a:r>
            <a:endParaRPr lang="en-GB" sz="5600" dirty="0" smtClean="0"/>
          </a:p>
          <a:p>
            <a:pPr>
              <a:buNone/>
            </a:pPr>
            <a:r>
              <a:rPr lang="en-GB" sz="5600" dirty="0" smtClean="0"/>
              <a:t>        Brad Davidson, 2009. orphan care model. community development. [Online] Available at: </a:t>
            </a:r>
            <a:r>
              <a:rPr lang="en-GB" sz="5600" dirty="0" smtClean="0">
                <a:hlinkClick r:id="rId8"/>
              </a:rPr>
              <a:t>http://hisg.org/initiatives/Orphan-care/ideal-program/pt-4-orphan-care-and-community-development/</a:t>
            </a: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endParaRPr lang="en-GB" sz="5600" dirty="0" smtClean="0"/>
          </a:p>
          <a:p>
            <a:pPr>
              <a:buNone/>
            </a:pPr>
            <a:endParaRPr lang="en-GB" sz="6400" dirty="0" smtClean="0"/>
          </a:p>
          <a:p>
            <a:pPr>
              <a:buNone/>
            </a:pPr>
            <a:endParaRPr lang="en-GB" sz="5000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See full size imag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A child orphan</a:t>
            </a:r>
            <a:r>
              <a:rPr lang="en-GB" b="1" dirty="0" smtClean="0"/>
              <a:t> </a:t>
            </a:r>
            <a:r>
              <a:rPr lang="en-GB" dirty="0" smtClean="0"/>
              <a:t>is a child under 18 who has lost one</a:t>
            </a:r>
          </a:p>
          <a:p>
            <a:pPr>
              <a:buNone/>
            </a:pPr>
            <a:r>
              <a:rPr lang="en-GB" dirty="0" smtClean="0"/>
              <a:t>    or both parents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Maternal orphan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Paternal orphan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 vulnerable child is one affected by HIV</a:t>
            </a:r>
          </a:p>
          <a:p>
            <a:pPr>
              <a:buNone/>
            </a:pPr>
            <a:r>
              <a:rPr lang="en-GB" dirty="0" smtClean="0"/>
              <a:t>   through illness of a parent or principal caretaker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028316" cy="1203134"/>
          </a:xfrm>
        </p:spPr>
        <p:txBody>
          <a:bodyPr>
            <a:noAutofit/>
          </a:bodyPr>
          <a:lstStyle/>
          <a:p>
            <a:r>
              <a:rPr lang="en-GB" sz="3300" dirty="0" smtClean="0"/>
              <a:t>ORPHAN AND VULNERABLE CHILDREN IN NIGERIA</a:t>
            </a:r>
            <a:endParaRPr lang="en-GB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8274" y="1787920"/>
            <a:ext cx="10742001" cy="575945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b="1" dirty="0" smtClean="0"/>
              <a:t>In 2003</a:t>
            </a:r>
          </a:p>
          <a:p>
            <a:pPr>
              <a:buNone/>
            </a:pPr>
            <a:r>
              <a:rPr lang="en-GB" dirty="0" smtClean="0"/>
              <a:t>    •7 million orphans from all causes</a:t>
            </a:r>
          </a:p>
          <a:p>
            <a:pPr>
              <a:buNone/>
            </a:pPr>
            <a:r>
              <a:rPr lang="en-GB" dirty="0" smtClean="0"/>
              <a:t>    •1.8 million children orphaned by AIDS(26 percent of all orphans)</a:t>
            </a:r>
          </a:p>
          <a:p>
            <a:pPr>
              <a:buNone/>
            </a:pPr>
            <a:r>
              <a:rPr lang="en-GB" dirty="0" smtClean="0"/>
              <a:t>    •0.8 million children orphaned by AIDS during that year alone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In 2005</a:t>
            </a:r>
          </a:p>
          <a:p>
            <a:pPr>
              <a:buNone/>
            </a:pPr>
            <a:r>
              <a:rPr lang="en-GB" dirty="0" smtClean="0"/>
              <a:t>    • 1.3 million children orphaned by AIDS</a:t>
            </a:r>
          </a:p>
          <a:p>
            <a:pPr>
              <a:buNone/>
            </a:pPr>
            <a:r>
              <a:rPr lang="en-GB" dirty="0" smtClean="0"/>
              <a:t>    • 238,000 children living with HIV/AIDS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 In 2010</a:t>
            </a:r>
          </a:p>
          <a:p>
            <a:pPr>
              <a:buNone/>
            </a:pPr>
            <a:r>
              <a:rPr lang="en-GB" dirty="0" smtClean="0"/>
              <a:t>    • 8.2 million orphans from all causes</a:t>
            </a:r>
          </a:p>
          <a:p>
            <a:pPr>
              <a:buNone/>
            </a:pPr>
            <a:r>
              <a:rPr lang="en-GB" dirty="0" smtClean="0"/>
              <a:t>    • 3.25 million children orphaned by AIDS</a:t>
            </a:r>
          </a:p>
          <a:p>
            <a:pPr>
              <a:buNone/>
            </a:pPr>
            <a:r>
              <a:rPr lang="en-GB" dirty="0" smtClean="0"/>
              <a:t>                     FHI/GHAIN, 2007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Government Ministries (FHI/GHAIN, 2007; Alana, R., etal., 2008; UNAIDS, 2004)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National partners (Donor agencies)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Community/faith based organisations (FHI/GHAIN, 2007; Child fund/APAC, 2009,)</a:t>
            </a:r>
            <a:endParaRPr lang="en-GB" dirty="0"/>
          </a:p>
        </p:txBody>
      </p:sp>
      <p:pic>
        <p:nvPicPr>
          <p:cNvPr id="2050" name="Picture 2" descr="See full siz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ode_of_arm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PLANNERS/EVALUATORS/IMPLEMENTERS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Children/adolescents (UNAIDS, 2004)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Government ministries (UNAIDS, 2004; FHI/GHAIN, 2007; Alana, R., etal., 2008; Alliance Zambia, 2009)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Non – governmental organisations (Alana, R., 2008)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Implementing agencies like support group of people leaving with HIV/AIDS (FHI/GHAIN, 2007)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RESPONSE/MANAGING THREAT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 Intervention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Extended family  care (Alana, R., etal., 2008;   Desmond, etal., 2002; UNAIDS, 2004; Kendall 2008)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Community/faith based care (FHI/GHAIN,2007; Desmond, etal., 2002; Alana, R., etal., 2008; Child fund/APAC, 2009)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Institutional/foster care (Desmond, etal., 2002; UNAIDS, 2004, World Bank, 2004) </a:t>
            </a:r>
          </a:p>
          <a:p>
            <a:pPr>
              <a:buNone/>
            </a:pPr>
            <a:r>
              <a:rPr lang="en-GB" dirty="0" smtClean="0"/>
              <a:t>Activities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Medical care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Nutritional support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Education on voluntary counselling and testing on HIV/AIDS (VCT) (UNAIDS, 2004)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Psychosocial and counselling support (UNAIDS, 2004; Alana, R., etal., 2008)</a:t>
            </a: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ORPHAN CARE MODEL 1</a:t>
            </a: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 descr="http://www.hisg.org/site_media/photologue/photos/Almost_Homes_02.png"/>
          <p:cNvPicPr>
            <a:picLocks noGr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047" y="2000558"/>
            <a:ext cx="9286940" cy="492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063195" y="7086621"/>
            <a:ext cx="29177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Brad Davidson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22300" algn="l"/>
              </a:tabLst>
            </a:pPr>
            <a:r>
              <a:rPr lang="en-GB" dirty="0" smtClean="0"/>
              <a:t>CHOSEN INITIATIVE</a:t>
            </a: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4288" y="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hisg.org/site_media/photologue/photos/Almost_Homes_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4370" y="2014523"/>
            <a:ext cx="6643734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WHOSE AGENDA?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United Nations General Assembly (UNGASS) initiated government intervention to the problem (UNAIDS, 2004)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Previous intervention have been home and community base (FHI/GHAIN, 2007; UNAIDS, 2004, Desmond, etal., 2002) </a:t>
            </a:r>
            <a:endParaRPr lang="en-GB" dirty="0"/>
          </a:p>
        </p:txBody>
      </p:sp>
      <p:pic>
        <p:nvPicPr>
          <p:cNvPr id="4" name="Picture 2" descr="code_of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1"/>
            <a:ext cx="711589" cy="6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ee full siz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869" y="1"/>
            <a:ext cx="716673" cy="7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564</TotalTime>
  <Words>937</Words>
  <Application>Microsoft Office PowerPoint</Application>
  <PresentationFormat>Custom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Response to inadequate care of orphan and vulnerable children affected or infected by HIV/AIDS</vt:lpstr>
      <vt:lpstr>INTRODUCTION</vt:lpstr>
      <vt:lpstr>ORPHAN AND VULNERABLE CHILDREN IN NIGERIA</vt:lpstr>
      <vt:lpstr>STAKEHOLDERS</vt:lpstr>
      <vt:lpstr>PLANNERS/EVALUATORS/IMPLEMENTERS</vt:lpstr>
      <vt:lpstr>RESPONSE/MANAGING THREAT</vt:lpstr>
      <vt:lpstr>ORPHAN CARE MODEL 1</vt:lpstr>
      <vt:lpstr>CHOSEN INITIATIVE</vt:lpstr>
      <vt:lpstr>WHOSE AGENDA?</vt:lpstr>
      <vt:lpstr>Role of voluntary sectors</vt:lpstr>
      <vt:lpstr>GLOBAL AND LOCAL ISSUES</vt:lpstr>
      <vt:lpstr>Maximising impact</vt:lpstr>
      <vt:lpstr>SUSTAINABILITY</vt:lpstr>
      <vt:lpstr>Conclusion</vt:lpstr>
      <vt:lpstr>Reference</vt:lpstr>
    </vt:vector>
  </TitlesOfParts>
  <Company>University of Central Lancashire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to inadequate care of orphan and vulnerable children affected or infected by HIV/AIDS</dc:title>
  <dc:creator>OPEloke</dc:creator>
  <cp:lastModifiedBy>ALFA10</cp:lastModifiedBy>
  <cp:revision>57</cp:revision>
  <dcterms:created xsi:type="dcterms:W3CDTF">2010-04-20T03:02:00Z</dcterms:created>
  <dcterms:modified xsi:type="dcterms:W3CDTF">2014-08-13T15:49:46Z</dcterms:modified>
</cp:coreProperties>
</file>