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9" r:id="rId1"/>
    <p:sldMasterId id="2147483947" r:id="rId2"/>
    <p:sldMasterId id="2147484109" r:id="rId3"/>
  </p:sldMasterIdLst>
  <p:notesMasterIdLst>
    <p:notesMasterId r:id="rId19"/>
  </p:notesMasterIdLst>
  <p:handoutMasterIdLst>
    <p:handoutMasterId r:id="rId20"/>
  </p:handoutMasterIdLst>
  <p:sldIdLst>
    <p:sldId id="894" r:id="rId4"/>
    <p:sldId id="934" r:id="rId5"/>
    <p:sldId id="948" r:id="rId6"/>
    <p:sldId id="949" r:id="rId7"/>
    <p:sldId id="969" r:id="rId8"/>
    <p:sldId id="956" r:id="rId9"/>
    <p:sldId id="971" r:id="rId10"/>
    <p:sldId id="957" r:id="rId11"/>
    <p:sldId id="958" r:id="rId12"/>
    <p:sldId id="927" r:id="rId13"/>
    <p:sldId id="938" r:id="rId14"/>
    <p:sldId id="959" r:id="rId15"/>
    <p:sldId id="960" r:id="rId16"/>
    <p:sldId id="954" r:id="rId17"/>
    <p:sldId id="966" r:id="rId18"/>
  </p:sldIdLst>
  <p:sldSz cx="9144000" cy="6858000" type="screen4x3"/>
  <p:notesSz cx="6669088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103C72"/>
    <a:srgbClr val="FF0000"/>
    <a:srgbClr val="00FF00"/>
    <a:srgbClr val="003399"/>
    <a:srgbClr val="B85C00"/>
    <a:srgbClr val="003366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8" autoAdjust="0"/>
  </p:normalViewPr>
  <p:slideViewPr>
    <p:cSldViewPr>
      <p:cViewPr>
        <p:scale>
          <a:sx n="70" d="100"/>
          <a:sy n="70" d="100"/>
        </p:scale>
        <p:origin x="-1164" y="-8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1524" y="-96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3" tIns="45747" rIns="91493" bIns="45747" numCol="1" anchor="t" anchorCtr="0" compatLnSpc="1">
            <a:prstTxWarp prst="textNoShape">
              <a:avLst/>
            </a:prstTxWarp>
          </a:bodyPr>
          <a:lstStyle>
            <a:lvl1pPr defTabSz="915912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1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3" tIns="45747" rIns="91493" bIns="45747" numCol="1" anchor="t" anchorCtr="0" compatLnSpc="1">
            <a:prstTxWarp prst="textNoShape">
              <a:avLst/>
            </a:prstTxWarp>
          </a:bodyPr>
          <a:lstStyle>
            <a:lvl1pPr algn="r" defTabSz="915912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2C58B8BA-6873-454F-ADB5-0D2E87FE4443}" type="datetimeFigureOut">
              <a:rPr lang="en-GB"/>
              <a:pPr>
                <a:defRPr/>
              </a:pPr>
              <a:t>04/09/2014</a:t>
            </a:fld>
            <a:endParaRPr lang="en-GB"/>
          </a:p>
        </p:txBody>
      </p:sp>
      <p:sp>
        <p:nvSpPr>
          <p:cNvPr id="1259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3" tIns="45747" rIns="91493" bIns="45747" numCol="1" anchor="b" anchorCtr="0" compatLnSpc="1">
            <a:prstTxWarp prst="textNoShape">
              <a:avLst/>
            </a:prstTxWarp>
          </a:bodyPr>
          <a:lstStyle>
            <a:lvl1pPr defTabSz="915912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59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1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3" tIns="45747" rIns="91493" bIns="45747" numCol="1" anchor="b" anchorCtr="0" compatLnSpc="1">
            <a:prstTxWarp prst="textNoShape">
              <a:avLst/>
            </a:prstTxWarp>
          </a:bodyPr>
          <a:lstStyle>
            <a:lvl1pPr algn="r" defTabSz="915912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6605FAC-1A43-47C1-AC51-4B6AB47F1F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6690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3" tIns="45747" rIns="91493" bIns="45747" numCol="1" anchor="t" anchorCtr="0" compatLnSpc="1">
            <a:prstTxWarp prst="textNoShape">
              <a:avLst/>
            </a:prstTxWarp>
          </a:bodyPr>
          <a:lstStyle>
            <a:lvl1pPr defTabSz="915912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1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3" tIns="45747" rIns="91493" bIns="45747" numCol="1" anchor="t" anchorCtr="0" compatLnSpc="1">
            <a:prstTxWarp prst="textNoShape">
              <a:avLst/>
            </a:prstTxWarp>
          </a:bodyPr>
          <a:lstStyle>
            <a:lvl1pPr algn="r" defTabSz="915912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8F608444-084B-4B6B-8DFD-3FCEDE67840A}" type="datetimeFigureOut">
              <a:rPr lang="en-GB"/>
              <a:pPr>
                <a:defRPr/>
              </a:pPr>
              <a:t>04/09/2014</a:t>
            </a:fld>
            <a:endParaRPr lang="en-GB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2013" y="747713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5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6464"/>
            <a:ext cx="5335588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3" tIns="45747" rIns="91493" bIns="457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65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3" tIns="45747" rIns="91493" bIns="45747" numCol="1" anchor="b" anchorCtr="0" compatLnSpc="1">
            <a:prstTxWarp prst="textNoShape">
              <a:avLst/>
            </a:prstTxWarp>
          </a:bodyPr>
          <a:lstStyle>
            <a:lvl1pPr defTabSz="915912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DEVCO- Bernard San Emeterio</a:t>
            </a:r>
          </a:p>
        </p:txBody>
      </p:sp>
      <p:sp>
        <p:nvSpPr>
          <p:cNvPr id="165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1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3" tIns="45747" rIns="91493" bIns="45747" numCol="1" anchor="b" anchorCtr="0" compatLnSpc="1">
            <a:prstTxWarp prst="textNoShape">
              <a:avLst/>
            </a:prstTxWarp>
          </a:bodyPr>
          <a:lstStyle>
            <a:lvl1pPr algn="r" defTabSz="915912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BCF5AA43-131A-4EB7-A7A6-0B6F3AF7E1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37424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 txBox="1">
            <a:spLocks noGrp="1" noChangeArrowheads="1"/>
          </p:cNvSpPr>
          <p:nvPr/>
        </p:nvSpPr>
        <p:spPr bwMode="auto">
          <a:xfrm>
            <a:off x="1" y="9431338"/>
            <a:ext cx="28892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93" tIns="45747" rIns="91493" bIns="45747" anchor="b"/>
          <a:lstStyle>
            <a:lvl1pPr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GB" altLang="en-US" sz="1200" b="0">
                <a:solidFill>
                  <a:schemeClr val="tx1"/>
                </a:solidFill>
                <a:latin typeface="Arial" pitchFamily="34" charset="0"/>
              </a:rPr>
              <a:t>DEVCO- Bernard San Emeterio</a:t>
            </a:r>
          </a:p>
        </p:txBody>
      </p:sp>
      <p:sp>
        <p:nvSpPr>
          <p:cNvPr id="24579" name="Rectangle 7"/>
          <p:cNvSpPr txBox="1">
            <a:spLocks noGrp="1" noChangeArrowheads="1"/>
          </p:cNvSpPr>
          <p:nvPr/>
        </p:nvSpPr>
        <p:spPr bwMode="auto">
          <a:xfrm>
            <a:off x="3778251" y="9431338"/>
            <a:ext cx="28892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93" tIns="45747" rIns="91493" bIns="45747" anchor="b"/>
          <a:lstStyle>
            <a:lvl1pPr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F414800E-2BFA-4CF4-B903-4F6054E8143E}" type="slidenum">
              <a:rPr lang="en-GB" altLang="en-US" sz="1200" b="0">
                <a:solidFill>
                  <a:schemeClr val="tx1"/>
                </a:solidFill>
                <a:latin typeface="Arial" pitchFamily="34" charset="0"/>
              </a:rPr>
              <a:pPr algn="r" eaLnBrk="1" hangingPunct="1"/>
              <a:t>1</a:t>
            </a:fld>
            <a:endParaRPr lang="en-GB" altLang="en-US" sz="1200" b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4580" name="Rectangle 7"/>
          <p:cNvSpPr txBox="1">
            <a:spLocks noGrp="1" noChangeArrowheads="1"/>
          </p:cNvSpPr>
          <p:nvPr/>
        </p:nvSpPr>
        <p:spPr bwMode="auto">
          <a:xfrm>
            <a:off x="3778251" y="9431338"/>
            <a:ext cx="28892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93" tIns="45747" rIns="91493" bIns="45747" anchor="b"/>
          <a:lstStyle>
            <a:lvl1pPr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97714300-740E-4A50-8C74-B1C77BC5E2CD}" type="slidenum">
              <a:rPr lang="en-GB" altLang="en-US" sz="1200" b="0">
                <a:solidFill>
                  <a:schemeClr val="tx1"/>
                </a:solidFill>
                <a:latin typeface="Arial" pitchFamily="34" charset="0"/>
              </a:rPr>
              <a:pPr algn="r" eaLnBrk="1" hangingPunct="1"/>
              <a:t>1</a:t>
            </a:fld>
            <a:endParaRPr lang="en-GB" altLang="en-US" sz="1200" b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45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8838" y="747713"/>
            <a:ext cx="4959350" cy="3721100"/>
          </a:xfrm>
          <a:ln/>
        </p:spPr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5604" name="Footer Placeholder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12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889" indent="-285726" defTabSz="915912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2905" indent="-228581" defTabSz="915912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068" indent="-228581" defTabSz="915912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229" indent="-228581" defTabSz="915912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392" indent="-228581" defTabSz="915912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554" indent="-228581" defTabSz="915912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8716" indent="-228581" defTabSz="915912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5878" indent="-228581" defTabSz="915912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GB" altLang="en-US" sz="1200" b="0">
                <a:solidFill>
                  <a:schemeClr val="tx1"/>
                </a:solidFill>
                <a:latin typeface="Arial" pitchFamily="34" charset="0"/>
              </a:rPr>
              <a:t>DEVCO- Bernard San Emeterio</a:t>
            </a:r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12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889" indent="-285726" defTabSz="915912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2905" indent="-228581" defTabSz="915912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068" indent="-228581" defTabSz="915912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229" indent="-228581" defTabSz="915912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392" indent="-228581" defTabSz="915912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554" indent="-228581" defTabSz="915912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8716" indent="-228581" defTabSz="915912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5878" indent="-228581" defTabSz="915912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CC0E436A-72FD-4D58-8EE7-129880A5FF6A}" type="slidenum">
              <a:rPr lang="en-GB" altLang="en-US" sz="1200" b="0">
                <a:solidFill>
                  <a:schemeClr val="tx1"/>
                </a:solidFill>
                <a:latin typeface="Arial" pitchFamily="34" charset="0"/>
              </a:rPr>
              <a:pPr eaLnBrk="1" hangingPunct="1"/>
              <a:t>11</a:t>
            </a:fld>
            <a:endParaRPr lang="en-GB" altLang="en-US" sz="1200" b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 txBox="1">
            <a:spLocks noGrp="1" noChangeArrowheads="1"/>
          </p:cNvSpPr>
          <p:nvPr/>
        </p:nvSpPr>
        <p:spPr bwMode="auto">
          <a:xfrm>
            <a:off x="1" y="9432926"/>
            <a:ext cx="288925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93" tIns="45747" rIns="91493" bIns="45747" anchor="b"/>
          <a:lstStyle>
            <a:lvl1pPr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GB" altLang="en-US" sz="1200" b="0">
                <a:solidFill>
                  <a:schemeClr val="tx1"/>
                </a:solidFill>
                <a:latin typeface="Arial" pitchFamily="34" charset="0"/>
              </a:rPr>
              <a:t>DEVCO- Bernard San Emeterio</a:t>
            </a:r>
          </a:p>
        </p:txBody>
      </p:sp>
      <p:sp>
        <p:nvSpPr>
          <p:cNvPr id="26627" name="Rectangle 7"/>
          <p:cNvSpPr txBox="1">
            <a:spLocks noGrp="1" noChangeArrowheads="1"/>
          </p:cNvSpPr>
          <p:nvPr/>
        </p:nvSpPr>
        <p:spPr bwMode="auto">
          <a:xfrm>
            <a:off x="3778251" y="9432926"/>
            <a:ext cx="288925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93" tIns="45747" rIns="91493" bIns="45747" anchor="b"/>
          <a:lstStyle>
            <a:lvl1pPr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7BF9E8F1-A514-4B25-97CA-CBBE55C841E2}" type="slidenum">
              <a:rPr lang="en-GB" altLang="en-US" sz="1200" b="0">
                <a:solidFill>
                  <a:schemeClr val="tx1"/>
                </a:solidFill>
                <a:latin typeface="Arial" pitchFamily="34" charset="0"/>
              </a:rPr>
              <a:pPr algn="r" eaLnBrk="1" hangingPunct="1"/>
              <a:t>15</a:t>
            </a:fld>
            <a:endParaRPr lang="en-GB" altLang="en-US" sz="1200" b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6628" name="Rectangle 7"/>
          <p:cNvSpPr txBox="1">
            <a:spLocks noGrp="1" noChangeArrowheads="1"/>
          </p:cNvSpPr>
          <p:nvPr/>
        </p:nvSpPr>
        <p:spPr bwMode="auto">
          <a:xfrm>
            <a:off x="3778251" y="9432926"/>
            <a:ext cx="288925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93" tIns="45747" rIns="91493" bIns="45747" anchor="b"/>
          <a:lstStyle>
            <a:lvl1pPr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54332FE1-796C-410C-BF8A-32AEAA3E3D5C}" type="slidenum">
              <a:rPr lang="en-GB" altLang="en-US" sz="1200" b="0">
                <a:solidFill>
                  <a:schemeClr val="tx1"/>
                </a:solidFill>
                <a:latin typeface="Arial" pitchFamily="34" charset="0"/>
              </a:rPr>
              <a:pPr algn="r" eaLnBrk="1" hangingPunct="1"/>
              <a:t>15</a:t>
            </a:fld>
            <a:endParaRPr lang="en-GB" altLang="en-US" sz="1200" b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66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8838" y="747713"/>
            <a:ext cx="4959350" cy="3721100"/>
          </a:xfrm>
          <a:ln/>
        </p:spPr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43013"/>
            <a:ext cx="9144000" cy="44450"/>
          </a:xfrm>
          <a:prstGeom prst="rect">
            <a:avLst/>
          </a:prstGeom>
          <a:solidFill>
            <a:schemeClr val="tx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pic>
        <p:nvPicPr>
          <p:cNvPr id="3" name="Picture 10" descr="logoE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4813"/>
            <a:ext cx="1112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 descr="EEAS_P_TXT_X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350"/>
            <a:ext cx="212407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2"/>
          <p:cNvSpPr/>
          <p:nvPr/>
        </p:nvSpPr>
        <p:spPr>
          <a:xfrm>
            <a:off x="4427538" y="6742113"/>
            <a:ext cx="649287" cy="115887"/>
          </a:xfrm>
          <a:prstGeom prst="rect">
            <a:avLst/>
          </a:prstGeom>
          <a:solidFill>
            <a:srgbClr val="2F527D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2054016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5290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B63BE-B3BA-4DDD-B82A-DBC7C0FB9D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868045"/>
      </p:ext>
    </p:extLst>
  </p:cSld>
  <p:clrMapOvr>
    <a:masterClrMapping/>
  </p:clrMapOvr>
  <p:transition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43013"/>
            <a:ext cx="9144000" cy="44450"/>
          </a:xfrm>
          <a:prstGeom prst="rect">
            <a:avLst/>
          </a:prstGeom>
          <a:solidFill>
            <a:schemeClr val="tx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>
              <a:solidFill>
                <a:prstClr val="white"/>
              </a:solidFill>
            </a:endParaRPr>
          </a:p>
        </p:txBody>
      </p:sp>
      <p:pic>
        <p:nvPicPr>
          <p:cNvPr id="3" name="Picture 10" descr="logoE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4813"/>
            <a:ext cx="1112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 descr="EEAS_P_TXT_X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350"/>
            <a:ext cx="212407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2"/>
          <p:cNvSpPr/>
          <p:nvPr/>
        </p:nvSpPr>
        <p:spPr>
          <a:xfrm>
            <a:off x="4427538" y="6742113"/>
            <a:ext cx="649287" cy="115887"/>
          </a:xfrm>
          <a:prstGeom prst="rect">
            <a:avLst/>
          </a:prstGeom>
          <a:solidFill>
            <a:srgbClr val="2F527D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37079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5290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C27BB-F245-4A32-AC5B-F5355B2591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675184"/>
      </p:ext>
    </p:extLst>
  </p:cSld>
  <p:clrMapOvr>
    <a:masterClrMapping/>
  </p:clrMapOvr>
  <p:transition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43013"/>
            <a:ext cx="9144000" cy="44450"/>
          </a:xfrm>
          <a:prstGeom prst="rect">
            <a:avLst/>
          </a:prstGeom>
          <a:solidFill>
            <a:schemeClr val="tx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>
              <a:solidFill>
                <a:srgbClr val="FFFFFF"/>
              </a:solidFill>
              <a:ea typeface="ＭＳ Ｐゴシック" pitchFamily="34" charset="-128"/>
            </a:endParaRPr>
          </a:p>
        </p:txBody>
      </p:sp>
      <p:pic>
        <p:nvPicPr>
          <p:cNvPr id="3" name="Picture 10" descr="logoE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4813"/>
            <a:ext cx="1112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 descr="EEAS_P_TXT_X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350"/>
            <a:ext cx="212407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2"/>
          <p:cNvSpPr/>
          <p:nvPr/>
        </p:nvSpPr>
        <p:spPr>
          <a:xfrm>
            <a:off x="4427538" y="6742113"/>
            <a:ext cx="649287" cy="115887"/>
          </a:xfrm>
          <a:prstGeom prst="rect">
            <a:avLst/>
          </a:prstGeom>
          <a:solidFill>
            <a:srgbClr val="2F527D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>
              <a:solidFill>
                <a:srgbClr val="FFFFFF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9863822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5290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5B08017D-12AA-465E-ACDF-EE3F1A6ABB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065391"/>
      </p:ext>
    </p:extLst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logoE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4813"/>
            <a:ext cx="1112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7" descr="EEAS_P_TXT_XL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350"/>
            <a:ext cx="212407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1243013"/>
            <a:ext cx="9144000" cy="44450"/>
          </a:xfrm>
          <a:prstGeom prst="rect">
            <a:avLst/>
          </a:prstGeom>
          <a:solidFill>
            <a:schemeClr val="tx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0" name="Rectangle 9"/>
          <p:cNvSpPr/>
          <p:nvPr/>
        </p:nvSpPr>
        <p:spPr>
          <a:xfrm>
            <a:off x="4427538" y="6742113"/>
            <a:ext cx="649287" cy="115887"/>
          </a:xfrm>
          <a:prstGeom prst="rect">
            <a:avLst/>
          </a:prstGeom>
          <a:solidFill>
            <a:srgbClr val="2F527D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4" r:id="rId1"/>
    <p:sldLayoutId id="2147484105" r:id="rId2"/>
  </p:sldLayoutIdLst>
  <p:transition>
    <p:cover dir="r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logoE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4813"/>
            <a:ext cx="1112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7" descr="EEAS_P_TXT_XL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350"/>
            <a:ext cx="212407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1243013"/>
            <a:ext cx="9144000" cy="44450"/>
          </a:xfrm>
          <a:prstGeom prst="rect">
            <a:avLst/>
          </a:prstGeom>
          <a:solidFill>
            <a:schemeClr val="tx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27538" y="6742113"/>
            <a:ext cx="649287" cy="115887"/>
          </a:xfrm>
          <a:prstGeom prst="rect">
            <a:avLst/>
          </a:prstGeom>
          <a:solidFill>
            <a:srgbClr val="2F527D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7" r:id="rId1"/>
    <p:sldLayoutId id="2147484108" r:id="rId2"/>
  </p:sldLayoutIdLst>
  <p:transition>
    <p:cover dir="r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logoE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4813"/>
            <a:ext cx="1112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7" descr="EEAS_P_TXT_XL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350"/>
            <a:ext cx="212407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1243013"/>
            <a:ext cx="9144000" cy="44450"/>
          </a:xfrm>
          <a:prstGeom prst="rect">
            <a:avLst/>
          </a:prstGeom>
          <a:solidFill>
            <a:schemeClr val="tx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27538" y="6742113"/>
            <a:ext cx="649287" cy="115887"/>
          </a:xfrm>
          <a:prstGeom prst="rect">
            <a:avLst/>
          </a:prstGeom>
          <a:solidFill>
            <a:srgbClr val="2F527D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>
              <a:solidFill>
                <a:srgbClr val="FFFFFF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2225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0" r:id="rId1"/>
    <p:sldLayoutId id="2147484111" r:id="rId2"/>
  </p:sldLayoutIdLst>
  <p:transition>
    <p:cover dir="r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ChangeArrowheads="1"/>
          </p:cNvSpPr>
          <p:nvPr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n-GB" altLang="en-US" sz="3600" b="0" dirty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3600" dirty="0">
                <a:solidFill>
                  <a:srgbClr val="ECFE06"/>
                </a:solidFill>
              </a:rPr>
              <a:t>Joint </a:t>
            </a:r>
            <a:r>
              <a:rPr lang="en-GB" altLang="en-US" sz="3600" dirty="0" smtClean="0">
                <a:solidFill>
                  <a:srgbClr val="ECFE06"/>
                </a:solidFill>
              </a:rPr>
              <a:t>Programming</a:t>
            </a:r>
            <a:endParaRPr lang="en-GB" altLang="en-US" sz="3600" dirty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3600" b="0" dirty="0">
                <a:solidFill>
                  <a:srgbClr val="ECFE06"/>
                </a:solidFill>
              </a:rPr>
              <a:t> </a:t>
            </a:r>
          </a:p>
          <a:p>
            <a:pPr algn="ctr" eaLnBrk="1" hangingPunct="1"/>
            <a:r>
              <a:rPr lang="en-GB" altLang="en-US" sz="3600" b="0" dirty="0" smtClean="0">
                <a:solidFill>
                  <a:srgbClr val="ECFE06"/>
                </a:solidFill>
              </a:rPr>
              <a:t>Part 1- A </a:t>
            </a:r>
            <a:r>
              <a:rPr lang="en-GB" altLang="en-US" sz="3600" b="0" dirty="0">
                <a:solidFill>
                  <a:srgbClr val="ECFE06"/>
                </a:solidFill>
              </a:rPr>
              <a:t>way to increase </a:t>
            </a:r>
          </a:p>
          <a:p>
            <a:pPr algn="ctr" eaLnBrk="1" hangingPunct="1"/>
            <a:r>
              <a:rPr lang="en-GB" altLang="en-US" sz="3600" b="0" dirty="0">
                <a:solidFill>
                  <a:srgbClr val="ECFE06"/>
                </a:solidFill>
              </a:rPr>
              <a:t>aid effectiveness </a:t>
            </a:r>
          </a:p>
          <a:p>
            <a:pPr algn="ctr" eaLnBrk="1" hangingPunct="1"/>
            <a:r>
              <a:rPr lang="en-GB" altLang="en-US" sz="4400" b="0" dirty="0">
                <a:solidFill>
                  <a:srgbClr val="ECFE06"/>
                </a:solidFill>
              </a:rPr>
              <a:t> </a:t>
            </a:r>
            <a:r>
              <a:rPr lang="en-GB" altLang="en-US" sz="2000" b="0" dirty="0">
                <a:solidFill>
                  <a:srgbClr val="ECFE06"/>
                </a:solidFill>
              </a:rPr>
              <a:t>Jost </a:t>
            </a:r>
            <a:r>
              <a:rPr lang="en-GB" altLang="en-US" sz="2000" b="0" dirty="0" err="1">
                <a:solidFill>
                  <a:srgbClr val="ECFE06"/>
                </a:solidFill>
              </a:rPr>
              <a:t>Kadel</a:t>
            </a:r>
            <a:r>
              <a:rPr lang="en-GB" altLang="en-US" sz="2000" b="0" dirty="0">
                <a:solidFill>
                  <a:srgbClr val="ECFE06"/>
                </a:solidFill>
              </a:rPr>
              <a:t>, </a:t>
            </a:r>
          </a:p>
          <a:p>
            <a:pPr algn="ctr" eaLnBrk="1" hangingPunct="1"/>
            <a:r>
              <a:rPr lang="en-GB" altLang="en-US" sz="1800" b="0" dirty="0">
                <a:solidFill>
                  <a:srgbClr val="ECFE06"/>
                </a:solidFill>
              </a:rPr>
              <a:t>DEVCO/A2 Aid and Development Effectiveness and Financing</a:t>
            </a:r>
          </a:p>
          <a:p>
            <a:pPr algn="ctr" eaLnBrk="1" hangingPunct="1"/>
            <a:endParaRPr lang="en-GB" altLang="en-US" sz="2000" b="0" dirty="0">
              <a:solidFill>
                <a:srgbClr val="ECFE06"/>
              </a:solidFill>
            </a:endParaRPr>
          </a:p>
          <a:p>
            <a:pPr algn="ctr" eaLnBrk="1" hangingPunct="1"/>
            <a:r>
              <a:rPr lang="en-GB" altLang="en-US" sz="2000" b="0" dirty="0">
                <a:solidFill>
                  <a:srgbClr val="ECFE06"/>
                </a:solidFill>
              </a:rPr>
              <a:t>Alex </a:t>
            </a:r>
            <a:r>
              <a:rPr lang="en-GB" altLang="en-US" sz="2000" b="0" dirty="0" err="1">
                <a:solidFill>
                  <a:srgbClr val="ECFE06"/>
                </a:solidFill>
              </a:rPr>
              <a:t>Gerbrandij</a:t>
            </a:r>
            <a:r>
              <a:rPr lang="en-GB" altLang="en-US" sz="2000" b="0" dirty="0">
                <a:solidFill>
                  <a:srgbClr val="ECFE06"/>
                </a:solidFill>
              </a:rPr>
              <a:t>, </a:t>
            </a:r>
          </a:p>
          <a:p>
            <a:pPr algn="ctr" eaLnBrk="1" hangingPunct="1"/>
            <a:r>
              <a:rPr lang="en-GB" altLang="en-US" sz="1800" b="0" dirty="0">
                <a:solidFill>
                  <a:srgbClr val="ECFE06"/>
                </a:solidFill>
              </a:rPr>
              <a:t>EEAS/VI.B.2 Development Cooperation Coordination Division</a:t>
            </a:r>
          </a:p>
          <a:p>
            <a:pPr eaLnBrk="1" hangingPunct="1"/>
            <a:endParaRPr lang="en-GB" altLang="en-US" sz="2000" b="0" dirty="0">
              <a:solidFill>
                <a:srgbClr val="ECFE06"/>
              </a:solidFill>
            </a:endParaRPr>
          </a:p>
          <a:p>
            <a:pPr eaLnBrk="1" hangingPunct="1"/>
            <a:r>
              <a:rPr lang="en-GB" altLang="en-US" sz="2000" b="0" dirty="0" smtClean="0">
                <a:solidFill>
                  <a:srgbClr val="ECFE06"/>
                </a:solidFill>
              </a:rPr>
              <a:t>Brussels, 10 July 2014</a:t>
            </a:r>
            <a:endParaRPr lang="en-GB" altLang="en-US" sz="2000" b="0" dirty="0">
              <a:solidFill>
                <a:srgbClr val="ECFE06"/>
              </a:solidFill>
            </a:endParaRPr>
          </a:p>
        </p:txBody>
      </p:sp>
      <p:pic>
        <p:nvPicPr>
          <p:cNvPr id="8195" name="Picture 13" descr="logoE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0"/>
            <a:ext cx="1722437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14" descr="EEAS_P_TXT_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0"/>
            <a:ext cx="1841500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1484313"/>
            <a:ext cx="8229600" cy="108108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</a:rPr>
              <a:t>References for Joint Programming (1)</a:t>
            </a:r>
            <a:br>
              <a:rPr lang="en-GB" sz="32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GB" sz="3200" dirty="0" smtClean="0">
                <a:solidFill>
                  <a:srgbClr val="C00000"/>
                </a:solidFill>
              </a:rPr>
              <a:t>The </a:t>
            </a:r>
            <a:r>
              <a:rPr lang="en-GB" sz="3200" b="1" dirty="0" smtClean="0">
                <a:solidFill>
                  <a:srgbClr val="C00000"/>
                </a:solidFill>
              </a:rPr>
              <a:t>Busan</a:t>
            </a:r>
            <a:r>
              <a:rPr lang="en-GB" sz="3200" dirty="0" smtClean="0">
                <a:solidFill>
                  <a:srgbClr val="C00000"/>
                </a:solidFill>
              </a:rPr>
              <a:t> commitments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8313" y="2565400"/>
            <a:ext cx="8229600" cy="33115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 algn="ctr">
              <a:lnSpc>
                <a:spcPct val="80000"/>
              </a:lnSpc>
              <a:buFont typeface="Arial" charset="0"/>
              <a:buNone/>
              <a:defRPr/>
            </a:pPr>
            <a:endParaRPr lang="en-GB" sz="2800" dirty="0" smtClean="0"/>
          </a:p>
          <a:p>
            <a:pPr marL="457200" lvl="1" indent="0" algn="ctr">
              <a:lnSpc>
                <a:spcPct val="80000"/>
              </a:lnSpc>
              <a:buFont typeface="Arial" charset="0"/>
              <a:buNone/>
              <a:defRPr/>
            </a:pPr>
            <a:r>
              <a:rPr lang="en-GB" dirty="0" smtClean="0"/>
              <a:t>“We will, by 2013, make greater use of country-led co-ordination arrangements, including </a:t>
            </a:r>
            <a:r>
              <a:rPr lang="en-GB" u="sng" dirty="0" smtClean="0"/>
              <a:t>division of labour</a:t>
            </a:r>
            <a:r>
              <a:rPr lang="en-GB" dirty="0" smtClean="0"/>
              <a:t>, as well as programme-based approaches, </a:t>
            </a:r>
            <a:r>
              <a:rPr lang="en-GB" u="sng" dirty="0" smtClean="0">
                <a:solidFill>
                  <a:srgbClr val="C00000"/>
                </a:solidFill>
              </a:rPr>
              <a:t>joint programming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and delegated co-operation.“</a:t>
            </a:r>
          </a:p>
          <a:p>
            <a:pPr marL="800100" lvl="1" indent="-342900" algn="ctr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en-GB" dirty="0" smtClean="0"/>
          </a:p>
          <a:p>
            <a:pPr marL="800100" lvl="1" indent="-342900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GB" sz="2400" dirty="0" smtClean="0"/>
              <a:t>In practice: International Development Banks and non-European donors remain hesitant, as well as some Member States……</a:t>
            </a:r>
          </a:p>
          <a:p>
            <a:pPr marL="0" indent="0" algn="ctr">
              <a:lnSpc>
                <a:spcPct val="90000"/>
              </a:lnSpc>
              <a:buFont typeface="Arial" charset="0"/>
              <a:buNone/>
              <a:defRPr/>
            </a:pPr>
            <a:endParaRPr lang="en-GB" dirty="0" smtClean="0"/>
          </a:p>
        </p:txBody>
      </p:sp>
    </p:spTree>
  </p:cSld>
  <p:clrMapOvr>
    <a:masterClrMapping/>
  </p:clrMapOvr>
  <p:transition>
    <p:cover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23850" y="1341438"/>
            <a:ext cx="8229600" cy="115093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</a:rPr>
              <a:t>References for Joint Programming (2) </a:t>
            </a:r>
            <a:r>
              <a:rPr lang="en-GB" sz="3200" smtClean="0">
                <a:solidFill>
                  <a:srgbClr val="000000"/>
                </a:solidFill>
              </a:rPr>
              <a:t/>
            </a:r>
            <a:br>
              <a:rPr lang="en-GB" sz="3200" smtClean="0">
                <a:solidFill>
                  <a:srgbClr val="000000"/>
                </a:solidFill>
              </a:rPr>
            </a:br>
            <a:r>
              <a:rPr lang="en-GB" sz="3200" smtClean="0">
                <a:solidFill>
                  <a:srgbClr val="C00000"/>
                </a:solidFill>
              </a:rPr>
              <a:t>T</a:t>
            </a:r>
            <a:r>
              <a:rPr lang="en-GB" sz="2800" smtClean="0">
                <a:solidFill>
                  <a:srgbClr val="C00000"/>
                </a:solidFill>
              </a:rPr>
              <a:t>he </a:t>
            </a:r>
            <a:r>
              <a:rPr lang="en-GB" sz="2800" dirty="0" smtClean="0">
                <a:solidFill>
                  <a:srgbClr val="C00000"/>
                </a:solidFill>
              </a:rPr>
              <a:t>EU programming instructions (DCI + EDF)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8313" y="2276475"/>
            <a:ext cx="8229600" cy="42481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>
              <a:lnSpc>
                <a:spcPct val="80000"/>
              </a:lnSpc>
              <a:buFont typeface="Arial" pitchFamily="34" charset="0"/>
              <a:buNone/>
              <a:defRPr/>
            </a:pPr>
            <a:endParaRPr lang="en-GB" sz="2200" dirty="0" smtClean="0"/>
          </a:p>
          <a:p>
            <a:pPr lvl="1">
              <a:lnSpc>
                <a:spcPct val="80000"/>
              </a:lnSpc>
              <a:defRPr/>
            </a:pPr>
            <a:r>
              <a:rPr lang="en-GB" sz="2200" dirty="0" smtClean="0"/>
              <a:t>“EU delegations in partner countries (…) will (…) submit to relevant Directors in the EEAS and DEVCO (…) where possible a </a:t>
            </a:r>
            <a:r>
              <a:rPr lang="en-GB" sz="2200" u="sng" dirty="0" smtClean="0"/>
              <a:t>draft </a:t>
            </a:r>
            <a:r>
              <a:rPr lang="en-GB" sz="2200" u="sng" dirty="0" smtClean="0">
                <a:solidFill>
                  <a:srgbClr val="C00000"/>
                </a:solidFill>
              </a:rPr>
              <a:t>joint programming </a:t>
            </a:r>
            <a:r>
              <a:rPr lang="en-GB" sz="2200" u="sng" dirty="0" smtClean="0"/>
              <a:t>document</a:t>
            </a:r>
            <a:r>
              <a:rPr lang="en-GB" sz="2200" dirty="0" smtClean="0"/>
              <a:t>”</a:t>
            </a:r>
          </a:p>
          <a:p>
            <a:pPr lvl="1">
              <a:lnSpc>
                <a:spcPct val="80000"/>
              </a:lnSpc>
              <a:defRPr/>
            </a:pPr>
            <a:r>
              <a:rPr lang="en-GB" sz="2200" dirty="0" smtClean="0"/>
              <a:t>“</a:t>
            </a:r>
            <a:r>
              <a:rPr lang="en-GB" sz="2200" u="sng" dirty="0" smtClean="0"/>
              <a:t>the multi-annual indicative programme</a:t>
            </a:r>
            <a:r>
              <a:rPr lang="en-GB" sz="2200" dirty="0" smtClean="0"/>
              <a:t>, which represents the EU response, should (…) be</a:t>
            </a:r>
            <a:r>
              <a:rPr lang="en-GB" sz="2200" u="sng" dirty="0" smtClean="0"/>
              <a:t> </a:t>
            </a:r>
            <a:r>
              <a:rPr lang="en-GB" sz="2200" u="sng" dirty="0" smtClean="0">
                <a:solidFill>
                  <a:srgbClr val="FF0000"/>
                </a:solidFill>
              </a:rPr>
              <a:t>synchronized</a:t>
            </a:r>
            <a:r>
              <a:rPr lang="en-GB" sz="2200" u="sng" dirty="0" smtClean="0"/>
              <a:t> </a:t>
            </a:r>
            <a:r>
              <a:rPr lang="en-GB" sz="2200" dirty="0" smtClean="0"/>
              <a:t>with the country’s/region’s strategy cycle.” </a:t>
            </a:r>
          </a:p>
          <a:p>
            <a:pPr lvl="1">
              <a:lnSpc>
                <a:spcPct val="80000"/>
              </a:lnSpc>
              <a:defRPr/>
            </a:pPr>
            <a:r>
              <a:rPr lang="en-GB" sz="2200" dirty="0" smtClean="0"/>
              <a:t>“The EU Delegation should collaborate on synchronization with MS present in the partner country, </a:t>
            </a:r>
            <a:r>
              <a:rPr lang="en-GB" sz="2200" u="sng" dirty="0" smtClean="0"/>
              <a:t>including with a view to </a:t>
            </a:r>
            <a:r>
              <a:rPr lang="en-GB" sz="2200" u="sng" dirty="0" smtClean="0">
                <a:solidFill>
                  <a:srgbClr val="C00000"/>
                </a:solidFill>
              </a:rPr>
              <a:t>joint programming</a:t>
            </a:r>
            <a:r>
              <a:rPr lang="en-GB" sz="2200" dirty="0" smtClean="0">
                <a:solidFill>
                  <a:srgbClr val="C00000"/>
                </a:solidFill>
              </a:rPr>
              <a:t>”</a:t>
            </a:r>
          </a:p>
          <a:p>
            <a:pPr lvl="1">
              <a:lnSpc>
                <a:spcPct val="80000"/>
              </a:lnSpc>
              <a:defRPr/>
            </a:pPr>
            <a:r>
              <a:rPr lang="en-GB" sz="2200" dirty="0" smtClean="0"/>
              <a:t>“In case of </a:t>
            </a:r>
            <a:r>
              <a:rPr lang="en-GB" sz="2200" u="sng" dirty="0" smtClean="0"/>
              <a:t>fragile or conflict affected states</a:t>
            </a:r>
            <a:r>
              <a:rPr lang="en-GB" sz="2200" dirty="0" smtClean="0"/>
              <a:t> (…) in particular the EU, should actively strive towards </a:t>
            </a:r>
            <a:r>
              <a:rPr lang="en-GB" sz="2200" dirty="0" smtClean="0">
                <a:solidFill>
                  <a:srgbClr val="C00000"/>
                </a:solidFill>
              </a:rPr>
              <a:t>Joint Programming</a:t>
            </a:r>
            <a:r>
              <a:rPr lang="en-GB" sz="2200" dirty="0" smtClean="0"/>
              <a:t>”</a:t>
            </a:r>
          </a:p>
          <a:p>
            <a:pPr lvl="1">
              <a:lnSpc>
                <a:spcPct val="80000"/>
              </a:lnSpc>
              <a:defRPr/>
            </a:pPr>
            <a:endParaRPr lang="en-GB" sz="2200" dirty="0"/>
          </a:p>
          <a:p>
            <a:pPr marL="457200" lvl="1" indent="0" algn="ctr"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en-GB" sz="2000" i="1" dirty="0" smtClean="0"/>
              <a:t>(For the ENI programming instructions references on JP are equivalent)</a:t>
            </a:r>
          </a:p>
          <a:p>
            <a:pPr lvl="1">
              <a:lnSpc>
                <a:spcPct val="80000"/>
              </a:lnSpc>
              <a:defRPr/>
            </a:pPr>
            <a:endParaRPr lang="en-GB" sz="1800" dirty="0" smtClean="0"/>
          </a:p>
        </p:txBody>
      </p:sp>
    </p:spTree>
  </p:cSld>
  <p:clrMapOvr>
    <a:masterClrMapping/>
  </p:clrMapOvr>
  <p:transition>
    <p:cover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341438"/>
            <a:ext cx="8229600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3000" b="1" smtClean="0">
                <a:solidFill>
                  <a:srgbClr val="17375E"/>
                </a:solidFill>
                <a:latin typeface="Verdana" pitchFamily="34" charset="0"/>
                <a:ea typeface="ＭＳ Ｐゴシック" pitchFamily="34" charset="-128"/>
              </a:rPr>
              <a:t>What joint programming </a:t>
            </a:r>
            <a:r>
              <a:rPr lang="en-GB" altLang="en-US" sz="3000" b="1" smtClean="0">
                <a:solidFill>
                  <a:srgbClr val="FF0000"/>
                </a:solidFill>
                <a:latin typeface="Verdana" pitchFamily="34" charset="0"/>
                <a:ea typeface="ＭＳ Ｐゴシック" pitchFamily="34" charset="-128"/>
              </a:rPr>
              <a:t>is not…..! </a:t>
            </a:r>
            <a:r>
              <a:rPr lang="en-GB" altLang="en-US" sz="1800" b="1" smtClean="0">
                <a:solidFill>
                  <a:srgbClr val="FF0000"/>
                </a:solidFill>
                <a:latin typeface="Verdana" pitchFamily="34" charset="0"/>
                <a:ea typeface="ＭＳ Ｐゴシック" pitchFamily="34" charset="-128"/>
              </a:rPr>
              <a:t>(1)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57200" y="2349500"/>
            <a:ext cx="8229600" cy="410368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>
              <a:spcAft>
                <a:spcPts val="1200"/>
              </a:spcAft>
              <a:buFont typeface="Arial" charset="0"/>
              <a:buAutoNum type="arabicPeriod"/>
              <a:defRPr/>
            </a:pPr>
            <a:r>
              <a:rPr lang="en-GB" sz="2400" b="1" dirty="0" smtClean="0">
                <a:cs typeface="Helvetica Neue Light" charset="0"/>
              </a:rPr>
              <a:t>Brussels </a:t>
            </a:r>
            <a:r>
              <a:rPr lang="en-GB" sz="2400" b="1" dirty="0">
                <a:cs typeface="Helvetica Neue Light" charset="0"/>
              </a:rPr>
              <a:t>will decide what </a:t>
            </a:r>
            <a:r>
              <a:rPr lang="en-GB" sz="2400" b="1" dirty="0" smtClean="0">
                <a:cs typeface="Helvetica Neue Light" charset="0"/>
              </a:rPr>
              <a:t>EU MS do</a:t>
            </a:r>
          </a:p>
          <a:p>
            <a:pPr marL="514350" indent="-514350">
              <a:spcAft>
                <a:spcPts val="1200"/>
              </a:spcAft>
              <a:buFont typeface="Arial" charset="0"/>
              <a:buAutoNum type="arabicPeriod"/>
              <a:defRPr/>
            </a:pPr>
            <a:r>
              <a:rPr lang="en-GB" sz="2400" b="1" dirty="0" smtClean="0">
                <a:cs typeface="Helvetica Neue Light" charset="0"/>
              </a:rPr>
              <a:t>EU MS </a:t>
            </a:r>
            <a:r>
              <a:rPr lang="en-GB" sz="2400" b="1" dirty="0">
                <a:cs typeface="Helvetica Neue Light" charset="0"/>
              </a:rPr>
              <a:t>not present on the ground </a:t>
            </a:r>
            <a:r>
              <a:rPr lang="en-GB" sz="2400" b="1" dirty="0" smtClean="0">
                <a:cs typeface="Helvetica Neue Light" charset="0"/>
              </a:rPr>
              <a:t>decide </a:t>
            </a:r>
            <a:r>
              <a:rPr lang="en-GB" sz="2400" b="1" dirty="0">
                <a:cs typeface="Helvetica Neue Light" charset="0"/>
              </a:rPr>
              <a:t>what we </a:t>
            </a:r>
            <a:r>
              <a:rPr lang="en-GB" sz="2400" b="1" dirty="0" smtClean="0">
                <a:cs typeface="Helvetica Neue Light" charset="0"/>
              </a:rPr>
              <a:t>do</a:t>
            </a:r>
          </a:p>
          <a:p>
            <a:pPr marL="514350" indent="-514350">
              <a:spcAft>
                <a:spcPts val="1200"/>
              </a:spcAft>
              <a:buFont typeface="Arial" charset="0"/>
              <a:buAutoNum type="arabicPeriod"/>
              <a:defRPr/>
            </a:pPr>
            <a:r>
              <a:rPr lang="en-GB" sz="2400" b="1" dirty="0" smtClean="0">
                <a:cs typeface="Helvetica Neue Light" charset="0"/>
              </a:rPr>
              <a:t>EU MS will </a:t>
            </a:r>
            <a:r>
              <a:rPr lang="en-GB" sz="2400" b="1" dirty="0">
                <a:cs typeface="Helvetica Neue Light" charset="0"/>
              </a:rPr>
              <a:t>have to use EU templates, procedures &amp;  </a:t>
            </a:r>
            <a:r>
              <a:rPr lang="en-GB" sz="2400" b="1" dirty="0" smtClean="0">
                <a:cs typeface="Helvetica Neue Light" charset="0"/>
              </a:rPr>
              <a:t>timetables</a:t>
            </a:r>
          </a:p>
          <a:p>
            <a:pPr marL="514350" indent="-514350">
              <a:spcAft>
                <a:spcPts val="1200"/>
              </a:spcAft>
              <a:buFont typeface="Arial" charset="0"/>
              <a:buAutoNum type="arabicPeriod"/>
              <a:defRPr/>
            </a:pPr>
            <a:r>
              <a:rPr lang="en-GB" sz="2400" b="1" dirty="0" smtClean="0">
                <a:cs typeface="Helvetica Neue Light" charset="0"/>
              </a:rPr>
              <a:t>EU MS will have to </a:t>
            </a:r>
            <a:r>
              <a:rPr lang="en-GB" sz="2400" b="1" dirty="0">
                <a:cs typeface="Helvetica Neue Light" charset="0"/>
              </a:rPr>
              <a:t>scrap </a:t>
            </a:r>
            <a:r>
              <a:rPr lang="en-GB" sz="2400" b="1" dirty="0" smtClean="0">
                <a:cs typeface="Helvetica Neue Light" charset="0"/>
              </a:rPr>
              <a:t>their bilateral </a:t>
            </a:r>
            <a:r>
              <a:rPr lang="en-GB" sz="2400" b="1" dirty="0">
                <a:cs typeface="Helvetica Neue Light" charset="0"/>
              </a:rPr>
              <a:t>implementation </a:t>
            </a:r>
            <a:r>
              <a:rPr lang="en-GB" sz="2400" b="1" dirty="0" smtClean="0">
                <a:cs typeface="Helvetica Neue Light" charset="0"/>
              </a:rPr>
              <a:t>plans</a:t>
            </a:r>
          </a:p>
          <a:p>
            <a:pPr marL="514350" indent="-514350">
              <a:spcAft>
                <a:spcPts val="1200"/>
              </a:spcAft>
              <a:buFont typeface="Arial" charset="0"/>
              <a:buAutoNum type="arabicPeriod"/>
              <a:defRPr/>
            </a:pPr>
            <a:r>
              <a:rPr lang="en-GB" sz="2400" b="1" dirty="0" smtClean="0">
                <a:cs typeface="Helvetica Neue Light" charset="0"/>
              </a:rPr>
              <a:t>All projects </a:t>
            </a:r>
            <a:r>
              <a:rPr lang="en-GB" sz="2400" b="1" dirty="0">
                <a:cs typeface="Helvetica Neue Light" charset="0"/>
              </a:rPr>
              <a:t>will have to be implemented </a:t>
            </a:r>
            <a:r>
              <a:rPr lang="en-GB" sz="2400" b="1" dirty="0" smtClean="0">
                <a:cs typeface="Helvetica Neue Light" charset="0"/>
              </a:rPr>
              <a:t>jointly and simultaneously</a:t>
            </a:r>
            <a:endParaRPr lang="en-GB" sz="2400" b="1" dirty="0">
              <a:cs typeface="Helvetica Neue Light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GB" sz="2000" dirty="0" smtClean="0">
              <a:latin typeface="Verdana" pitchFamily="34" charset="0"/>
              <a:ea typeface="ＭＳ Ｐゴシック" pitchFamily="34" charset="-128"/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GB" sz="2000" dirty="0" smtClean="0">
              <a:latin typeface="Verdana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en-GB" sz="2000" dirty="0" smtClean="0">
              <a:latin typeface="Verdana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en-GB" sz="2000" dirty="0" smtClean="0">
              <a:latin typeface="Verdana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sz="2000" dirty="0" smtClean="0">
              <a:latin typeface="Verdana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341438"/>
            <a:ext cx="8229600" cy="8636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GB" sz="3000" b="1" dirty="0">
                <a:solidFill>
                  <a:srgbClr val="17375E"/>
                </a:solidFill>
                <a:latin typeface="Verdana" pitchFamily="34" charset="0"/>
                <a:ea typeface="ＭＳ Ｐゴシック" pitchFamily="34" charset="-128"/>
              </a:rPr>
              <a:t>What joint programming </a:t>
            </a:r>
            <a:r>
              <a:rPr lang="en-GB" sz="3000" b="1" dirty="0">
                <a:solidFill>
                  <a:srgbClr val="FF0000"/>
                </a:solidFill>
                <a:latin typeface="Verdana" pitchFamily="34" charset="0"/>
                <a:ea typeface="ＭＳ Ｐゴシック" pitchFamily="34" charset="-128"/>
              </a:rPr>
              <a:t>is not</a:t>
            </a:r>
            <a:r>
              <a:rPr lang="en-GB" sz="3000" b="1" dirty="0" smtClean="0">
                <a:solidFill>
                  <a:srgbClr val="FF0000"/>
                </a:solidFill>
                <a:latin typeface="Verdana" pitchFamily="34" charset="0"/>
                <a:ea typeface="ＭＳ Ｐゴシック" pitchFamily="34" charset="-128"/>
              </a:rPr>
              <a:t>…..! </a:t>
            </a:r>
            <a:r>
              <a:rPr lang="en-GB" sz="1800" b="1" dirty="0" smtClean="0">
                <a:solidFill>
                  <a:srgbClr val="FF0000"/>
                </a:solidFill>
                <a:latin typeface="Verdana" pitchFamily="34" charset="0"/>
                <a:ea typeface="ＭＳ Ｐゴシック" pitchFamily="34" charset="-128"/>
              </a:rPr>
              <a:t>(2)</a:t>
            </a:r>
            <a:endParaRPr lang="en-GB" sz="18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2060575"/>
            <a:ext cx="8229600" cy="460851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Char char="•"/>
              <a:defRPr/>
            </a:pPr>
            <a:r>
              <a:rPr lang="en-GB" sz="2400" dirty="0" smtClean="0"/>
              <a:t>EU donors must support delegated cooperation or silent partnerships</a:t>
            </a:r>
          </a:p>
          <a:p>
            <a:pPr lvl="1">
              <a:lnSpc>
                <a:spcPct val="90000"/>
              </a:lnSpc>
              <a:buFont typeface="Arial" charset="0"/>
              <a:buChar char="–"/>
              <a:defRPr/>
            </a:pPr>
            <a:r>
              <a:rPr lang="en-GB" sz="2000" dirty="0" smtClean="0"/>
              <a:t>Donors might opt for delegated cooperation and/or silent partnership, but this is no pre-condition for JP </a:t>
            </a:r>
          </a:p>
          <a:p>
            <a:pPr>
              <a:lnSpc>
                <a:spcPct val="90000"/>
              </a:lnSpc>
              <a:buFont typeface="Arial" charset="0"/>
              <a:buChar char="•"/>
              <a:defRPr/>
            </a:pPr>
            <a:r>
              <a:rPr lang="en-GB" sz="2400" dirty="0" smtClean="0"/>
              <a:t>EU donors must support Sector Wide Approaches (SWAPs), Program Based Approaches (PBA), or for jointly administered trust funds </a:t>
            </a:r>
          </a:p>
          <a:p>
            <a:pPr lvl="1">
              <a:lnSpc>
                <a:spcPct val="90000"/>
              </a:lnSpc>
              <a:buFont typeface="Arial" charset="0"/>
              <a:buChar char="–"/>
              <a:defRPr/>
            </a:pPr>
            <a:r>
              <a:rPr lang="en-GB" sz="2000" dirty="0" smtClean="0"/>
              <a:t>Donors keep on choosing their most appropriate modalities, however, JP will facilitate the development of (SWAPs) and (PBAs) as EU JP improves donors’ complementarity, transparency and predictability</a:t>
            </a:r>
          </a:p>
          <a:p>
            <a:pPr>
              <a:lnSpc>
                <a:spcPct val="90000"/>
              </a:lnSpc>
              <a:buFont typeface="Arial" charset="0"/>
              <a:buChar char="•"/>
              <a:defRPr/>
            </a:pPr>
            <a:r>
              <a:rPr lang="en-GB" sz="2400" dirty="0" smtClean="0"/>
              <a:t>EU donors have to carry out joint monitoring and evaluation</a:t>
            </a:r>
          </a:p>
          <a:p>
            <a:pPr marL="0" indent="0">
              <a:lnSpc>
                <a:spcPct val="90000"/>
              </a:lnSpc>
              <a:buFont typeface="Arial" pitchFamily="34" charset="0"/>
              <a:buNone/>
              <a:defRPr/>
            </a:pPr>
            <a:endParaRPr lang="en-GB" sz="2400" dirty="0" smtClean="0"/>
          </a:p>
        </p:txBody>
      </p:sp>
    </p:spTree>
  </p:cSld>
  <p:clrMapOvr>
    <a:masterClrMapping/>
  </p:clrMapOvr>
  <p:transition>
    <p:cover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692150"/>
            <a:ext cx="8229600" cy="64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GB" altLang="en-US" sz="2400" smtClean="0"/>
              <a:t>…in conclusion….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grpSp>
        <p:nvGrpSpPr>
          <p:cNvPr id="20484" name="Group 6"/>
          <p:cNvGrpSpPr>
            <a:grpSpLocks noChangeAspect="1"/>
          </p:cNvGrpSpPr>
          <p:nvPr/>
        </p:nvGrpSpPr>
        <p:grpSpPr bwMode="auto">
          <a:xfrm>
            <a:off x="0" y="1339850"/>
            <a:ext cx="9144000" cy="5518150"/>
            <a:chOff x="295" y="756"/>
            <a:chExt cx="5101" cy="3564"/>
          </a:xfrm>
        </p:grpSpPr>
        <p:sp>
          <p:nvSpPr>
            <p:cNvPr id="20485" name="AutoShape 5"/>
            <p:cNvSpPr>
              <a:spLocks noChangeAspect="1" noChangeArrowheads="1" noTextEdit="1"/>
            </p:cNvSpPr>
            <p:nvPr/>
          </p:nvSpPr>
          <p:spPr bwMode="auto">
            <a:xfrm>
              <a:off x="295" y="896"/>
              <a:ext cx="5101" cy="3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20486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" y="756"/>
              <a:ext cx="5080" cy="3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cover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8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0" y="1385888"/>
            <a:ext cx="9144000" cy="5472112"/>
          </a:xfrm>
          <a:prstGeom prst="rect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175" algn="ctr">
              <a:defRPr/>
            </a:pPr>
            <a:endParaRPr lang="en-GB" sz="3600" b="0" dirty="0">
              <a:solidFill>
                <a:srgbClr val="ECFE06"/>
              </a:solidFill>
            </a:endParaRPr>
          </a:p>
          <a:p>
            <a:pPr marL="3175" algn="ctr">
              <a:defRPr/>
            </a:pPr>
            <a:r>
              <a:rPr lang="en-GB" sz="5400" dirty="0">
                <a:solidFill>
                  <a:srgbClr val="ECFE06"/>
                </a:solidFill>
              </a:rPr>
              <a:t>Thank you…!</a:t>
            </a:r>
            <a:endParaRPr lang="en-GB" sz="5400" b="0" dirty="0">
              <a:solidFill>
                <a:srgbClr val="ECFE06"/>
              </a:solidFill>
            </a:endParaRPr>
          </a:p>
          <a:p>
            <a:pPr marL="3175" algn="ctr">
              <a:defRPr/>
            </a:pPr>
            <a:r>
              <a:rPr lang="en-GB" sz="3600" b="0" dirty="0">
                <a:solidFill>
                  <a:schemeClr val="accent6"/>
                </a:solidFill>
              </a:rPr>
              <a:t> </a:t>
            </a:r>
            <a:endParaRPr lang="en-GB" sz="2000" b="0" dirty="0">
              <a:solidFill>
                <a:schemeClr val="accent6"/>
              </a:solidFill>
            </a:endParaRPr>
          </a:p>
          <a:p>
            <a:pPr marL="3175" algn="ctr">
              <a:defRPr/>
            </a:pPr>
            <a:r>
              <a:rPr lang="en-GB" sz="3600" dirty="0">
                <a:solidFill>
                  <a:schemeClr val="accent6"/>
                </a:solidFill>
              </a:rPr>
              <a:t>http://capacity4dev.ec.europa.eu/joint-programming</a:t>
            </a:r>
            <a:r>
              <a:rPr lang="en-GB" sz="3600" dirty="0">
                <a:solidFill>
                  <a:srgbClr val="FFFF00"/>
                </a:solidFill>
              </a:rPr>
              <a:t> 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/>
              <a:t/>
            </a:r>
            <a:br>
              <a:rPr lang="en-GB" sz="3600" dirty="0"/>
            </a:br>
            <a:endParaRPr lang="en-GB" sz="3600" b="0" dirty="0">
              <a:solidFill>
                <a:srgbClr val="ECFE06"/>
              </a:solidFill>
            </a:endParaRPr>
          </a:p>
        </p:txBody>
      </p:sp>
      <p:sp>
        <p:nvSpPr>
          <p:cNvPr id="22532" name="AutoShape 15" descr="Z"/>
          <p:cNvSpPr>
            <a:spLocks noChangeAspect="1" noChangeArrowheads="1"/>
          </p:cNvSpPr>
          <p:nvPr/>
        </p:nvSpPr>
        <p:spPr bwMode="auto">
          <a:xfrm>
            <a:off x="3657600" y="3138488"/>
            <a:ext cx="1828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fr-BE" altLang="en-US"/>
          </a:p>
        </p:txBody>
      </p:sp>
      <p:sp>
        <p:nvSpPr>
          <p:cNvPr id="22533" name="AutoShape 17" descr="Z"/>
          <p:cNvSpPr>
            <a:spLocks noChangeAspect="1" noChangeArrowheads="1"/>
          </p:cNvSpPr>
          <p:nvPr/>
        </p:nvSpPr>
        <p:spPr bwMode="auto">
          <a:xfrm>
            <a:off x="3795713" y="3181350"/>
            <a:ext cx="155257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fr-BE" altLang="en-US"/>
          </a:p>
        </p:txBody>
      </p:sp>
      <p:pic>
        <p:nvPicPr>
          <p:cNvPr id="22534" name="Picture 13" descr="logoE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88913"/>
            <a:ext cx="1722437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14" descr="EEAS_P_TXT_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06375"/>
            <a:ext cx="1841500" cy="120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339850"/>
            <a:ext cx="8229600" cy="64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3000" smtClean="0">
                <a:solidFill>
                  <a:srgbClr val="B85C00"/>
                </a:solidFill>
                <a:latin typeface="Verdana" pitchFamily="34" charset="0"/>
                <a:ea typeface="ＭＳ Ｐゴシック" pitchFamily="34" charset="-128"/>
              </a:rPr>
              <a:t>	</a:t>
            </a:r>
            <a:r>
              <a:rPr lang="en-GB" altLang="en-US" sz="3000" b="1" smtClean="0">
                <a:solidFill>
                  <a:srgbClr val="003399"/>
                </a:solidFill>
                <a:latin typeface="Verdana" pitchFamily="34" charset="0"/>
                <a:ea typeface="ＭＳ Ｐゴシック" pitchFamily="34" charset="-128"/>
              </a:rPr>
              <a:t>Outline of presentation</a:t>
            </a:r>
            <a:r>
              <a:rPr lang="en-GB" altLang="en-US" sz="3000" b="1" smtClean="0">
                <a:latin typeface="Verdana" pitchFamily="34" charset="0"/>
                <a:ea typeface="ＭＳ Ｐゴシック" pitchFamily="34" charset="-128"/>
              </a:rPr>
              <a:t>	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57200" y="2133600"/>
            <a:ext cx="8229600" cy="388778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en-GB" sz="2400" dirty="0" smtClean="0">
              <a:latin typeface="Verdana" pitchFamily="34" charset="0"/>
              <a:ea typeface="ＭＳ Ｐゴシック" pitchFamily="34" charset="-128"/>
            </a:endParaRPr>
          </a:p>
          <a:p>
            <a:pPr marL="0" indent="0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en-GB" sz="2400" dirty="0" smtClean="0">
              <a:latin typeface="Verdana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en-GB" sz="2400" dirty="0" smtClean="0">
                <a:latin typeface="Verdana" pitchFamily="34" charset="0"/>
                <a:ea typeface="ＭＳ Ｐゴシック" pitchFamily="34" charset="-128"/>
              </a:rPr>
              <a:t>History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en-GB" sz="2400" dirty="0" smtClean="0">
                <a:latin typeface="Verdana" pitchFamily="34" charset="0"/>
                <a:ea typeface="ＭＳ Ｐゴシック" pitchFamily="34" charset="-128"/>
              </a:rPr>
              <a:t>Why now?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en-GB" sz="2400" dirty="0" smtClean="0">
                <a:latin typeface="Verdana" pitchFamily="34" charset="0"/>
                <a:ea typeface="ＭＳ Ｐゴシック" pitchFamily="34" charset="-128"/>
              </a:rPr>
              <a:t>Scope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en-GB" sz="2400" dirty="0" smtClean="0">
                <a:latin typeface="Verdana" pitchFamily="34" charset="0"/>
                <a:ea typeface="ＭＳ Ｐゴシック" pitchFamily="34" charset="-128"/>
              </a:rPr>
              <a:t>Principles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en-GB" sz="2400" dirty="0" smtClean="0">
                <a:latin typeface="Verdana" pitchFamily="34" charset="0"/>
                <a:ea typeface="ＭＳ Ｐゴシック" pitchFamily="34" charset="-128"/>
              </a:rPr>
              <a:t>Benefits and Gains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en-GB" sz="2400" dirty="0" smtClean="0">
                <a:latin typeface="Verdana" pitchFamily="34" charset="0"/>
                <a:ea typeface="ＭＳ Ｐゴシック" pitchFamily="34" charset="-128"/>
              </a:rPr>
              <a:t>What Joint Programming is about/not about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en-GB" sz="2000" dirty="0" smtClean="0">
              <a:latin typeface="Verdana" pitchFamily="34" charset="0"/>
              <a:ea typeface="ＭＳ Ｐゴシック" pitchFamily="34" charset="-128"/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GB" sz="2000" dirty="0" smtClean="0">
              <a:latin typeface="Verdana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en-GB" sz="2000" dirty="0" smtClean="0">
              <a:latin typeface="Verdana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en-GB" sz="2000" dirty="0" smtClean="0">
              <a:latin typeface="Verdana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sz="2000" dirty="0" smtClean="0">
              <a:latin typeface="Verdana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339850"/>
            <a:ext cx="8229600" cy="7207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GB" sz="3000" dirty="0" smtClean="0">
                <a:solidFill>
                  <a:srgbClr val="B85C00"/>
                </a:solidFill>
                <a:latin typeface="Verdana" pitchFamily="34" charset="0"/>
                <a:ea typeface="ＭＳ Ｐゴシック" pitchFamily="34" charset="-128"/>
              </a:rPr>
              <a:t>	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</a:rPr>
              <a:t>History of Joint Programming (1)</a:t>
            </a:r>
            <a:endParaRPr lang="en-GB" sz="3000" b="1" dirty="0" smtClean="0">
              <a:solidFill>
                <a:schemeClr val="accent1">
                  <a:lumMod val="50000"/>
                </a:schemeClr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57200" y="1989138"/>
            <a:ext cx="8229600" cy="475297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en-GB" sz="2400" b="1" dirty="0" smtClean="0"/>
              <a:t>(A selection of policy decisions)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GB" sz="20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GB" sz="2000" b="1" dirty="0" smtClean="0"/>
              <a:t>Council Resolutions on Harmonisation, Coordination, complementarity, etc. in: 1974, 1976, 1984, 1986, 1995, 2000.</a:t>
            </a:r>
            <a:endParaRPr lang="en-GB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GB" sz="2000" b="1" dirty="0" smtClean="0"/>
              <a:t>Ad Hoc Working Party on Harmonisation Report, 2004</a:t>
            </a:r>
            <a:r>
              <a:rPr lang="en-GB" sz="2000" dirty="0" smtClean="0"/>
              <a:t>: recommends a joint EU approach for programming aid.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000" b="1" dirty="0" smtClean="0"/>
              <a:t>EU Consensus on Development, 2005:  </a:t>
            </a:r>
            <a:r>
              <a:rPr lang="en-GB" sz="2000" dirty="0" smtClean="0"/>
              <a:t>sets out a common aim and principles for the EC’s and EU MS’s development work.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000" b="1" dirty="0" smtClean="0"/>
              <a:t>Joint Framework for Country Strategy Papers, 2006: </a:t>
            </a:r>
            <a:r>
              <a:rPr lang="en-GB" sz="2000" dirty="0" smtClean="0"/>
              <a:t>sets out a path towards joint programming by the EC and EU MS, also including other donors where possible.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000" b="1" dirty="0" smtClean="0"/>
              <a:t>EU Code of Conduct on Complementarity and Division of Labour, 2007: </a:t>
            </a:r>
            <a:r>
              <a:rPr lang="en-GB" sz="2000" dirty="0" smtClean="0"/>
              <a:t>proposes limiting country involvement to three active sectors per donor and five donors per sector.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000" b="1" dirty="0" smtClean="0"/>
              <a:t>Fast Track Initiative on Division of Labour, 2008: </a:t>
            </a:r>
            <a:r>
              <a:rPr lang="en-GB" sz="2000" dirty="0" smtClean="0"/>
              <a:t>speed up the implementation of the Code of Conduct in about 30 countries.</a:t>
            </a:r>
            <a:endParaRPr lang="en-GB" sz="2000" b="1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GB" sz="2000" dirty="0" smtClean="0">
              <a:latin typeface="Verdana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GB" sz="2000" dirty="0" smtClean="0">
              <a:latin typeface="Verdana" pitchFamily="34" charset="0"/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sz="2000" dirty="0" smtClean="0">
              <a:latin typeface="Verdana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339850"/>
            <a:ext cx="8229600" cy="64928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GB" sz="3000" dirty="0" smtClean="0">
                <a:solidFill>
                  <a:srgbClr val="B85C00"/>
                </a:solidFill>
                <a:latin typeface="Verdana" pitchFamily="34" charset="0"/>
                <a:ea typeface="ＭＳ Ｐゴシック" pitchFamily="34" charset="-128"/>
              </a:rPr>
              <a:t>	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</a:rPr>
              <a:t>History of Joint Programming (2)</a:t>
            </a:r>
            <a:endParaRPr lang="en-GB" sz="3000" b="1" dirty="0" smtClean="0">
              <a:solidFill>
                <a:schemeClr val="accent1">
                  <a:lumMod val="50000"/>
                </a:schemeClr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57200" y="1989138"/>
            <a:ext cx="8229600" cy="475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000" b="1" dirty="0" smtClean="0"/>
              <a:t>Common EU Position for </a:t>
            </a:r>
            <a:r>
              <a:rPr lang="en-GB" altLang="en-US" sz="2000" b="1" dirty="0" err="1" smtClean="0"/>
              <a:t>Busan</a:t>
            </a:r>
            <a:r>
              <a:rPr lang="en-GB" altLang="en-US" sz="2000" dirty="0" smtClean="0"/>
              <a:t>, Council Conclusions 2011 with a specific annex on JP </a:t>
            </a:r>
            <a:r>
              <a:rPr lang="en-GB" altLang="en-US" sz="2000" i="1" dirty="0" smtClean="0"/>
              <a:t>("European Union strengthening Joint Multi-annual Programming"), </a:t>
            </a:r>
            <a:r>
              <a:rPr lang="en-GB" altLang="en-US" sz="2000" dirty="0" smtClean="0"/>
              <a:t>also defining what JP is about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2000" dirty="0">
              <a:latin typeface="Verdana" pitchFamily="34" charset="0"/>
              <a:ea typeface="ＭＳ Ｐゴシック" pitchFamily="34" charset="-128"/>
            </a:endParaRPr>
          </a:p>
          <a:p>
            <a:pPr lvl="0"/>
            <a:r>
              <a:rPr lang="en-GB" altLang="en-US" sz="2000" dirty="0">
                <a:solidFill>
                  <a:prstClr val="black"/>
                </a:solidFill>
              </a:rPr>
              <a:t>“</a:t>
            </a:r>
            <a:r>
              <a:rPr lang="en-GB" altLang="en-US" sz="2000" b="1" dirty="0">
                <a:solidFill>
                  <a:prstClr val="black"/>
                </a:solidFill>
              </a:rPr>
              <a:t>Agenda for Change</a:t>
            </a:r>
            <a:r>
              <a:rPr lang="en-GB" altLang="en-US" sz="2000" dirty="0">
                <a:solidFill>
                  <a:prstClr val="black"/>
                </a:solidFill>
              </a:rPr>
              <a:t>”, Council Conclusions 2012, with strong reference on division of labour and JP: (</a:t>
            </a:r>
            <a:r>
              <a:rPr lang="en-GB" altLang="en-US" sz="1800" i="1" dirty="0">
                <a:solidFill>
                  <a:prstClr val="black"/>
                </a:solidFill>
              </a:rPr>
              <a:t>"This process would result in a </a:t>
            </a:r>
            <a:r>
              <a:rPr lang="en-GB" altLang="en-US" sz="1800" b="1" i="1" dirty="0">
                <a:solidFill>
                  <a:prstClr val="black"/>
                </a:solidFill>
              </a:rPr>
              <a:t>single joint programming document </a:t>
            </a:r>
            <a:r>
              <a:rPr lang="en-GB" altLang="en-US" sz="1800" i="1" dirty="0">
                <a:solidFill>
                  <a:prstClr val="black"/>
                </a:solidFill>
              </a:rPr>
              <a:t>which should indicate the </a:t>
            </a:r>
            <a:r>
              <a:rPr lang="en-GB" altLang="en-US" sz="1800" b="1" i="1" dirty="0" err="1">
                <a:solidFill>
                  <a:prstClr val="black"/>
                </a:solidFill>
              </a:rPr>
              <a:t>sectoral</a:t>
            </a:r>
            <a:r>
              <a:rPr lang="en-GB" altLang="en-US" sz="1800" b="1" i="1" dirty="0">
                <a:solidFill>
                  <a:prstClr val="black"/>
                </a:solidFill>
              </a:rPr>
              <a:t> division of labour </a:t>
            </a:r>
            <a:r>
              <a:rPr lang="en-GB" altLang="en-US" sz="1800" i="1" dirty="0">
                <a:solidFill>
                  <a:prstClr val="black"/>
                </a:solidFill>
              </a:rPr>
              <a:t>and financial allocations per sector and donor. The EU and Member States should follow the document when devising their bilateral implementation plans. Participation should be open to non-EU donors committed to the process in a given country."</a:t>
            </a:r>
            <a:r>
              <a:rPr lang="en-GB" altLang="en-US" sz="2000" dirty="0">
                <a:solidFill>
                  <a:prstClr val="black"/>
                </a:solidFill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2000" dirty="0" smtClean="0">
              <a:latin typeface="Verdana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339850"/>
            <a:ext cx="8229600" cy="64928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GB" sz="3000" dirty="0" smtClean="0">
                <a:solidFill>
                  <a:srgbClr val="B85C00"/>
                </a:solidFill>
                <a:latin typeface="Verdana" pitchFamily="34" charset="0"/>
                <a:ea typeface="ＭＳ Ｐゴシック" pitchFamily="34" charset="-128"/>
              </a:rPr>
              <a:t>	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</a:rPr>
              <a:t>Why Joint Programming now?</a:t>
            </a:r>
            <a:endParaRPr lang="en-GB" sz="3000" b="1" dirty="0" smtClean="0">
              <a:solidFill>
                <a:schemeClr val="accent1">
                  <a:lumMod val="50000"/>
                </a:schemeClr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57200" y="1844675"/>
            <a:ext cx="8229600" cy="489743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Font typeface="Arial" pitchFamily="34" charset="0"/>
              <a:buNone/>
              <a:defRPr/>
            </a:pPr>
            <a:r>
              <a:rPr lang="en-GB" sz="2000" dirty="0" smtClean="0"/>
              <a:t>…apart from our </a:t>
            </a:r>
            <a:r>
              <a:rPr lang="en-GB" sz="2000" b="1" dirty="0" smtClean="0"/>
              <a:t>accountability</a:t>
            </a:r>
            <a:r>
              <a:rPr lang="en-GB" sz="2000" dirty="0" smtClean="0"/>
              <a:t> to live up to the recent political commitments in the context of the Agenda for Change, the </a:t>
            </a:r>
            <a:r>
              <a:rPr lang="en-GB" sz="2000" dirty="0" err="1" smtClean="0"/>
              <a:t>Busan</a:t>
            </a:r>
            <a:r>
              <a:rPr lang="en-GB" sz="2000" dirty="0" smtClean="0"/>
              <a:t> Outcome Document </a:t>
            </a:r>
            <a:r>
              <a:rPr lang="en-GB" sz="2000" dirty="0" err="1" smtClean="0"/>
              <a:t>etc</a:t>
            </a:r>
            <a:r>
              <a:rPr lang="en-GB" sz="2000" dirty="0" smtClean="0"/>
              <a:t>:</a:t>
            </a:r>
          </a:p>
          <a:p>
            <a:pPr>
              <a:defRPr/>
            </a:pPr>
            <a:r>
              <a:rPr lang="en-GB" sz="2000" b="1" dirty="0" smtClean="0"/>
              <a:t>Lisbon Treaty: </a:t>
            </a:r>
            <a:r>
              <a:rPr lang="en-GB" sz="2000" dirty="0" smtClean="0"/>
              <a:t>Calls for complementarity and coordination; mandate for the EU Delegations to coordinate EU development cooperation which gives the EU Delegations a stronger coordination role now!</a:t>
            </a:r>
          </a:p>
          <a:p>
            <a:pPr>
              <a:defRPr/>
            </a:pPr>
            <a:r>
              <a:rPr lang="en-GB" sz="2000" b="1" dirty="0" smtClean="0"/>
              <a:t>New global realities:</a:t>
            </a:r>
            <a:r>
              <a:rPr lang="en-GB" sz="2000" dirty="0" smtClean="0"/>
              <a:t> We feel that we need to act together to keep our European voice heard as new powerful players emerge on the scene</a:t>
            </a:r>
          </a:p>
          <a:p>
            <a:pPr>
              <a:defRPr/>
            </a:pPr>
            <a:r>
              <a:rPr lang="en-GB" sz="2000" dirty="0" smtClean="0"/>
              <a:t>There is to a growing extent the </a:t>
            </a:r>
            <a:r>
              <a:rPr lang="en-GB" sz="2000" b="1" dirty="0" smtClean="0"/>
              <a:t>conviction</a:t>
            </a:r>
            <a:r>
              <a:rPr lang="en-GB" sz="2000" dirty="0" smtClean="0"/>
              <a:t> at political and implementation levels among EU MS that JP will lead to more efficiency, higher impact, </a:t>
            </a:r>
            <a:r>
              <a:rPr lang="en-GB" sz="2000" dirty="0" err="1" smtClean="0"/>
              <a:t>visiblity</a:t>
            </a:r>
            <a:r>
              <a:rPr lang="en-GB" sz="2000" dirty="0" smtClean="0"/>
              <a:t> and effectiveness; transparency and predictability</a:t>
            </a:r>
          </a:p>
          <a:p>
            <a:pPr>
              <a:defRPr/>
            </a:pPr>
            <a:r>
              <a:rPr lang="en-GB" sz="2000" b="1" dirty="0" smtClean="0"/>
              <a:t>Investment</a:t>
            </a:r>
            <a:r>
              <a:rPr lang="en-GB" sz="2000" dirty="0" smtClean="0"/>
              <a:t> of EU and MS in operational follow-up at HQ and field level is absolutely key; including better and continuous communication. This happens now, needs to be maintained. </a:t>
            </a:r>
          </a:p>
          <a:p>
            <a:pPr>
              <a:defRPr/>
            </a:pPr>
            <a:r>
              <a:rPr lang="en-GB" sz="2000" dirty="0" smtClean="0"/>
              <a:t>This also helped that the </a:t>
            </a:r>
            <a:r>
              <a:rPr lang="en-GB" sz="2000" b="1" dirty="0" smtClean="0"/>
              <a:t>conceptual approach is now well understood </a:t>
            </a:r>
            <a:r>
              <a:rPr lang="en-GB" sz="2000" dirty="0" smtClean="0"/>
              <a:t>at various levels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39750" y="1341438"/>
            <a:ext cx="8229600" cy="100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smtClean="0">
                <a:solidFill>
                  <a:srgbClr val="376092"/>
                </a:solidFill>
                <a:latin typeface="Verdana" pitchFamily="34" charset="0"/>
                <a:ea typeface="ＭＳ Ｐゴシック" pitchFamily="34" charset="-128"/>
              </a:rPr>
              <a:t>Scope of Joint Programming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288" y="2133600"/>
            <a:ext cx="8229600" cy="446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400" b="1" smtClean="0">
                <a:latin typeface="Verdana" pitchFamily="34" charset="0"/>
              </a:rPr>
              <a:t>Joint analysis</a:t>
            </a:r>
            <a:r>
              <a:rPr lang="en-GB" altLang="en-US" sz="2400" smtClean="0">
                <a:latin typeface="Verdana" pitchFamily="34" charset="0"/>
              </a:rPr>
              <a:t> of partner country’s development strategy</a:t>
            </a:r>
          </a:p>
          <a:p>
            <a:pPr marL="342900" lvl="1" indent="-342900"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400" u="sng" smtClean="0">
              <a:latin typeface="Verdana" pitchFamily="34" charset="0"/>
            </a:endParaRPr>
          </a:p>
          <a:p>
            <a:pPr marL="342900" lvl="1" indent="-342900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400" b="1" smtClean="0">
                <a:latin typeface="Verdana" pitchFamily="34" charset="0"/>
              </a:rPr>
              <a:t>Joint response</a:t>
            </a:r>
            <a:r>
              <a:rPr lang="en-GB" altLang="en-US" sz="2400" smtClean="0">
                <a:latin typeface="Verdana" pitchFamily="34" charset="0"/>
              </a:rPr>
              <a:t> to that strategy</a:t>
            </a:r>
          </a:p>
          <a:p>
            <a:pPr marL="342900" lvl="1" indent="-342900"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400" smtClean="0">
              <a:latin typeface="Verdana" pitchFamily="34" charset="0"/>
            </a:endParaRPr>
          </a:p>
          <a:p>
            <a:pPr marL="342900" lvl="1" indent="-342900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400" smtClean="0">
                <a:latin typeface="Verdana" pitchFamily="34" charset="0"/>
              </a:rPr>
              <a:t>Identification of </a:t>
            </a:r>
            <a:r>
              <a:rPr lang="en-GB" altLang="en-US" sz="2400" b="1" smtClean="0">
                <a:latin typeface="Verdana" pitchFamily="34" charset="0"/>
              </a:rPr>
              <a:t>sectors of intervention</a:t>
            </a:r>
          </a:p>
          <a:p>
            <a:pPr marL="342900" lvl="1" indent="-342900"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400" smtClean="0">
              <a:latin typeface="Verdana" pitchFamily="34" charset="0"/>
            </a:endParaRPr>
          </a:p>
          <a:p>
            <a:pPr marL="342900" lvl="1" indent="-342900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400" smtClean="0">
                <a:latin typeface="Verdana" pitchFamily="34" charset="0"/>
              </a:rPr>
              <a:t>In-country </a:t>
            </a:r>
            <a:r>
              <a:rPr lang="en-GB" altLang="en-US" sz="2400" b="1" smtClean="0">
                <a:latin typeface="Verdana" pitchFamily="34" charset="0"/>
              </a:rPr>
              <a:t>division of labour</a:t>
            </a:r>
            <a:r>
              <a:rPr lang="en-GB" altLang="en-US" sz="2400" smtClean="0">
                <a:latin typeface="Verdana" pitchFamily="34" charset="0"/>
              </a:rPr>
              <a:t>: who is working in which sectors, based on comparative advantages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400" smtClean="0">
              <a:latin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400" b="1" u="sng" smtClean="0">
                <a:latin typeface="Verdana" pitchFamily="34" charset="0"/>
              </a:rPr>
              <a:t>Indicative</a:t>
            </a:r>
            <a:r>
              <a:rPr lang="en-GB" altLang="en-US" sz="2400" b="1" smtClean="0">
                <a:latin typeface="Verdana" pitchFamily="34" charset="0"/>
              </a:rPr>
              <a:t> multi-annual financial allocation</a:t>
            </a:r>
            <a:r>
              <a:rPr lang="en-GB" altLang="en-US" sz="2400" smtClean="0">
                <a:latin typeface="Verdana" pitchFamily="34" charset="0"/>
              </a:rPr>
              <a:t> per sector and donor</a:t>
            </a:r>
            <a:endParaRPr lang="en-GB" altLang="en-US" sz="2400" u="sng" smtClean="0">
              <a:latin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400" smtClean="0">
              <a:latin typeface="Verdana" pitchFamily="34" charset="0"/>
            </a:endParaRPr>
          </a:p>
          <a:p>
            <a:pPr>
              <a:lnSpc>
                <a:spcPct val="80000"/>
              </a:lnSpc>
            </a:pPr>
            <a:endParaRPr lang="en-GB" altLang="en-US" sz="2400" smtClean="0">
              <a:latin typeface="Verdana" pitchFamily="34" charset="0"/>
            </a:endParaRPr>
          </a:p>
          <a:p>
            <a:pPr>
              <a:lnSpc>
                <a:spcPct val="80000"/>
              </a:lnSpc>
            </a:pPr>
            <a:endParaRPr lang="en-GB" altLang="en-US" sz="2800" smtClean="0"/>
          </a:p>
          <a:p>
            <a:pPr marL="342900" lvl="1" indent="-342900">
              <a:lnSpc>
                <a:spcPct val="80000"/>
              </a:lnSpc>
              <a:buFont typeface="Arial" pitchFamily="34" charset="0"/>
              <a:buNone/>
            </a:pPr>
            <a:endParaRPr lang="en-GB" altLang="en-US" sz="2000" smtClean="0"/>
          </a:p>
          <a:p>
            <a:pPr>
              <a:lnSpc>
                <a:spcPct val="80000"/>
              </a:lnSpc>
            </a:pPr>
            <a:endParaRPr lang="en-GB" altLang="en-US" sz="2400" u="sng" smtClean="0"/>
          </a:p>
          <a:p>
            <a:pPr>
              <a:lnSpc>
                <a:spcPct val="80000"/>
              </a:lnSpc>
            </a:pPr>
            <a:endParaRPr lang="en-GB" altLang="en-US" smtClean="0"/>
          </a:p>
          <a:p>
            <a:pPr>
              <a:lnSpc>
                <a:spcPct val="80000"/>
              </a:lnSpc>
            </a:pPr>
            <a:endParaRPr lang="en-GB" altLang="en-US" smtClean="0"/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endParaRPr lang="en-GB" altLang="en-US" smtClean="0"/>
          </a:p>
          <a:p>
            <a:pPr marL="342900" lvl="1" indent="-342900">
              <a:lnSpc>
                <a:spcPct val="80000"/>
              </a:lnSpc>
            </a:pPr>
            <a:endParaRPr lang="en-GB" altLang="en-US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 preferRelativeResize="0">
            <a:picLocks noGrp="1" noChangeArrowheads="1"/>
          </p:cNvPicPr>
          <p:nvPr>
            <p:ph type="subTitle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96963"/>
            <a:ext cx="9144000" cy="576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7974340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1052736"/>
            <a:ext cx="8372475" cy="791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dirty="0" smtClean="0">
                <a:solidFill>
                  <a:srgbClr val="376092"/>
                </a:solidFill>
                <a:latin typeface="Verdana" pitchFamily="34" charset="0"/>
                <a:ea typeface="ＭＳ Ｐゴシック" pitchFamily="34" charset="-128"/>
              </a:rPr>
              <a:t>Principles of Joint Programming</a:t>
            </a:r>
            <a:r>
              <a:rPr lang="en-GB" altLang="en-US" sz="3600" b="1" dirty="0" smtClean="0">
                <a:solidFill>
                  <a:srgbClr val="376092"/>
                </a:solidFill>
                <a:latin typeface="Verdana" pitchFamily="34" charset="0"/>
                <a:ea typeface="ＭＳ Ｐゴシック" pitchFamily="34" charset="-128"/>
              </a:rPr>
              <a:t> </a:t>
            </a:r>
            <a:r>
              <a:rPr lang="en-GB" altLang="en-US" sz="3200" dirty="0" smtClean="0">
                <a:solidFill>
                  <a:srgbClr val="000000"/>
                </a:solidFill>
              </a:rPr>
              <a:t/>
            </a:r>
            <a:br>
              <a:rPr lang="en-GB" altLang="en-US" sz="3200" dirty="0" smtClean="0">
                <a:solidFill>
                  <a:srgbClr val="000000"/>
                </a:solidFill>
              </a:rPr>
            </a:br>
            <a:endParaRPr lang="en-GB" altLang="en-US" sz="3200" dirty="0" smtClean="0">
              <a:solidFill>
                <a:srgbClr val="000000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8313" y="1700808"/>
            <a:ext cx="8229600" cy="5041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1700" b="1" u="sng" dirty="0" smtClean="0">
                <a:latin typeface="Verdana" pitchFamily="34" charset="0"/>
              </a:rPr>
              <a:t>Where possible</a:t>
            </a:r>
            <a:r>
              <a:rPr lang="en-GB" altLang="en-US" sz="1700" b="1" dirty="0" smtClean="0">
                <a:latin typeface="Verdana" pitchFamily="34" charset="0"/>
              </a:rPr>
              <a:t>, led by partner country government</a:t>
            </a:r>
            <a:r>
              <a:rPr lang="en-GB" altLang="en-US" sz="1700" dirty="0" smtClean="0">
                <a:latin typeface="Verdana" pitchFamily="34" charset="0"/>
              </a:rPr>
              <a:t> and based on their strategy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1700" dirty="0" smtClean="0">
              <a:latin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1700" b="1" dirty="0" smtClean="0">
                <a:latin typeface="Verdana" pitchFamily="34" charset="0"/>
              </a:rPr>
              <a:t>Is aligned</a:t>
            </a:r>
            <a:r>
              <a:rPr lang="en-GB" altLang="en-US" sz="1700" dirty="0" smtClean="0">
                <a:latin typeface="Verdana" pitchFamily="34" charset="0"/>
              </a:rPr>
              <a:t> to partner country's development strategies;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1700" dirty="0" smtClean="0">
              <a:latin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1700" b="1" dirty="0" smtClean="0">
                <a:latin typeface="Verdana" pitchFamily="34" charset="0"/>
              </a:rPr>
              <a:t>Synchronisation</a:t>
            </a:r>
            <a:r>
              <a:rPr lang="en-GB" altLang="en-US" sz="1700" dirty="0" smtClean="0">
                <a:latin typeface="Verdana" pitchFamily="34" charset="0"/>
              </a:rPr>
              <a:t> with partner country's election/planning cycle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1700" u="sng" dirty="0" smtClean="0">
              <a:latin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1700" b="1" dirty="0" smtClean="0">
                <a:latin typeface="Verdana" pitchFamily="34" charset="0"/>
              </a:rPr>
              <a:t>Conducted primarily at partner country level</a:t>
            </a:r>
            <a:r>
              <a:rPr lang="en-GB" altLang="en-US" sz="1700" dirty="0" smtClean="0">
                <a:latin typeface="Verdana" pitchFamily="34" charset="0"/>
              </a:rPr>
              <a:t> in order to respond to specific needs and the situation on the ground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en-GB" altLang="en-US" sz="1700" dirty="0" smtClean="0">
              <a:latin typeface="Verdana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 altLang="en-US" sz="1700" b="1" dirty="0" smtClean="0">
                <a:latin typeface="Verdana" pitchFamily="34" charset="0"/>
              </a:rPr>
              <a:t>EU MS might like to keep their bilateral implementation plans, but they will be aligned to the joint response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en-GB" altLang="en-US" sz="1700" b="1" dirty="0" smtClean="0">
              <a:latin typeface="Verdana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 altLang="en-US" sz="1700" b="1" dirty="0" smtClean="0">
                <a:latin typeface="Verdana" pitchFamily="34" charset="0"/>
              </a:rPr>
              <a:t>Taking into account</a:t>
            </a:r>
            <a:r>
              <a:rPr lang="en-GB" altLang="en-US" sz="1700" dirty="0" smtClean="0">
                <a:latin typeface="Verdana" pitchFamily="34" charset="0"/>
              </a:rPr>
              <a:t> </a:t>
            </a:r>
            <a:r>
              <a:rPr lang="en-GB" altLang="en-US" sz="1700" b="1" dirty="0" smtClean="0">
                <a:latin typeface="Verdana" pitchFamily="34" charset="0"/>
              </a:rPr>
              <a:t>donor-wide strategies</a:t>
            </a:r>
            <a:r>
              <a:rPr lang="en-GB" altLang="en-US" sz="1700" dirty="0" smtClean="0">
                <a:latin typeface="Verdana" pitchFamily="34" charset="0"/>
              </a:rPr>
              <a:t> as far as they already exist to avoid parallel processes/duplication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en-GB" altLang="en-US" sz="1700" dirty="0" smtClean="0">
              <a:latin typeface="Verdana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fr-BE" altLang="en-US" sz="1700" b="1" dirty="0" smtClean="0">
                <a:latin typeface="Verdana" pitchFamily="34" charset="0"/>
              </a:rPr>
              <a:t>Open to </a:t>
            </a:r>
            <a:r>
              <a:rPr lang="fr-BE" altLang="en-US" sz="1700" b="1" dirty="0" err="1" smtClean="0">
                <a:latin typeface="Verdana" pitchFamily="34" charset="0"/>
              </a:rPr>
              <a:t>other</a:t>
            </a:r>
            <a:r>
              <a:rPr lang="fr-BE" altLang="en-US" sz="1700" b="1" dirty="0" smtClean="0">
                <a:latin typeface="Verdana" pitchFamily="34" charset="0"/>
              </a:rPr>
              <a:t> </a:t>
            </a:r>
            <a:r>
              <a:rPr lang="fr-BE" altLang="en-US" sz="1700" b="1" dirty="0" err="1" smtClean="0">
                <a:latin typeface="Verdana" pitchFamily="34" charset="0"/>
              </a:rPr>
              <a:t>committed</a:t>
            </a:r>
            <a:r>
              <a:rPr lang="fr-BE" altLang="en-US" sz="1700" b="1" dirty="0" smtClean="0">
                <a:latin typeface="Verdana" pitchFamily="34" charset="0"/>
              </a:rPr>
              <a:t> </a:t>
            </a:r>
            <a:r>
              <a:rPr lang="fr-BE" altLang="en-US" sz="1700" b="1" dirty="0" err="1" smtClean="0">
                <a:latin typeface="Verdana" pitchFamily="34" charset="0"/>
              </a:rPr>
              <a:t>donors</a:t>
            </a:r>
            <a:r>
              <a:rPr lang="fr-BE" altLang="en-US" sz="1700" dirty="0" smtClean="0">
                <a:latin typeface="Verdana" pitchFamily="34" charset="0"/>
              </a:rPr>
              <a:t>, </a:t>
            </a:r>
            <a:r>
              <a:rPr lang="fr-BE" altLang="en-US" sz="1700" dirty="0" err="1" smtClean="0">
                <a:latin typeface="Verdana" pitchFamily="34" charset="0"/>
              </a:rPr>
              <a:t>while</a:t>
            </a:r>
            <a:r>
              <a:rPr lang="fr-BE" altLang="en-US" sz="1700" dirty="0" smtClean="0">
                <a:latin typeface="Verdana" pitchFamily="34" charset="0"/>
              </a:rPr>
              <a:t> the EU </a:t>
            </a:r>
            <a:r>
              <a:rPr lang="fr-BE" altLang="en-US" sz="1700" dirty="0" err="1" smtClean="0">
                <a:latin typeface="Verdana" pitchFamily="34" charset="0"/>
              </a:rPr>
              <a:t>is</a:t>
            </a:r>
            <a:r>
              <a:rPr lang="fr-BE" altLang="en-US" sz="1700" dirty="0" smtClean="0">
                <a:latin typeface="Verdana" pitchFamily="34" charset="0"/>
              </a:rPr>
              <a:t> </a:t>
            </a:r>
            <a:r>
              <a:rPr lang="fr-BE" altLang="en-US" sz="1700" dirty="0" err="1" smtClean="0">
                <a:latin typeface="Verdana" pitchFamily="34" charset="0"/>
              </a:rPr>
              <a:t>driving</a:t>
            </a:r>
            <a:r>
              <a:rPr lang="fr-BE" altLang="en-US" sz="1700" dirty="0" smtClean="0">
                <a:latin typeface="Verdana" pitchFamily="34" charset="0"/>
              </a:rPr>
              <a:t> force</a:t>
            </a:r>
            <a:endParaRPr lang="en-GB" altLang="en-US" sz="1700" dirty="0" smtClean="0">
              <a:latin typeface="Verdana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en-GB" altLang="en-US" sz="1700" u="sng" dirty="0" smtClean="0">
              <a:latin typeface="Verdana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 altLang="en-US" sz="1700" b="1" dirty="0" smtClean="0">
                <a:latin typeface="Verdana" pitchFamily="34" charset="0"/>
              </a:rPr>
              <a:t>Gradual approach</a:t>
            </a:r>
            <a:r>
              <a:rPr lang="en-GB" altLang="en-US" sz="1700" dirty="0" smtClean="0">
                <a:latin typeface="Verdana" pitchFamily="34" charset="0"/>
              </a:rPr>
              <a:t>, according to country specific situations</a:t>
            </a:r>
          </a:p>
          <a:p>
            <a:pPr>
              <a:lnSpc>
                <a:spcPct val="90000"/>
              </a:lnSpc>
            </a:pPr>
            <a:endParaRPr lang="en-GB" altLang="en-US" sz="2400" dirty="0" smtClean="0"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endParaRPr lang="en-GB" altLang="en-US" sz="1800" dirty="0" smtClean="0"/>
          </a:p>
          <a:p>
            <a:pPr>
              <a:lnSpc>
                <a:spcPct val="80000"/>
              </a:lnSpc>
              <a:buFont typeface="Arial" pitchFamily="34" charset="0"/>
              <a:buNone/>
            </a:pPr>
            <a:endParaRPr lang="en-GB" altLang="en-US" sz="2400" dirty="0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 bwMode="auto">
          <a:xfrm>
            <a:off x="395288" y="1484313"/>
            <a:ext cx="8229600" cy="936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800" b="1" smtClean="0">
                <a:solidFill>
                  <a:srgbClr val="376092"/>
                </a:solidFill>
                <a:latin typeface="Verdana" pitchFamily="34" charset="0"/>
                <a:ea typeface="ＭＳ Ｐゴシック" pitchFamily="34" charset="-128"/>
              </a:rPr>
              <a:t>Benefits of Joint Programming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2349500"/>
            <a:ext cx="8229600" cy="42481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>
              <a:buFont typeface="Wingdings" pitchFamily="2" charset="2"/>
              <a:buChar char="Ø"/>
              <a:defRPr/>
            </a:pPr>
            <a:r>
              <a:rPr lang="en-GB" sz="2000" b="1" dirty="0" smtClean="0">
                <a:latin typeface="Verdana" pitchFamily="34" charset="0"/>
              </a:rPr>
              <a:t>Strong alignment</a:t>
            </a:r>
            <a:r>
              <a:rPr lang="en-GB" sz="2000" dirty="0" smtClean="0">
                <a:latin typeface="Verdana" pitchFamily="34" charset="0"/>
              </a:rPr>
              <a:t> with partner country's strategies</a:t>
            </a:r>
          </a:p>
          <a:p>
            <a:pPr lvl="1">
              <a:buFont typeface="Wingdings" pitchFamily="2" charset="2"/>
              <a:buChar char="Ø"/>
              <a:defRPr/>
            </a:pPr>
            <a:endParaRPr lang="en-GB" sz="2000" dirty="0" smtClean="0">
              <a:latin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r>
              <a:rPr lang="en-GB" sz="2000" dirty="0" smtClean="0">
                <a:latin typeface="Verdana" pitchFamily="34" charset="0"/>
              </a:rPr>
              <a:t>Improved Complementarity among EU donors → less fragmentation → </a:t>
            </a:r>
            <a:r>
              <a:rPr lang="en-GB" sz="2000" b="1" dirty="0" smtClean="0">
                <a:latin typeface="Verdana" pitchFamily="34" charset="0"/>
              </a:rPr>
              <a:t>aid effectiveness</a:t>
            </a:r>
          </a:p>
          <a:p>
            <a:pPr lvl="1">
              <a:buFont typeface="Wingdings" pitchFamily="2" charset="2"/>
              <a:buChar char="Ø"/>
              <a:defRPr/>
            </a:pPr>
            <a:endParaRPr lang="en-GB" sz="2000" b="1" dirty="0" smtClean="0">
              <a:latin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r>
              <a:rPr lang="en-GB" sz="2000" b="1" dirty="0" smtClean="0">
                <a:latin typeface="Verdana" pitchFamily="34" charset="0"/>
              </a:rPr>
              <a:t>Improved impact (and visibility?)</a:t>
            </a:r>
            <a:r>
              <a:rPr lang="en-GB" sz="2000" dirty="0" smtClean="0">
                <a:latin typeface="Verdana" pitchFamily="34" charset="0"/>
              </a:rPr>
              <a:t> through more coherent EU and MS interventions</a:t>
            </a:r>
          </a:p>
          <a:p>
            <a:pPr lvl="1">
              <a:buFont typeface="Wingdings" pitchFamily="2" charset="2"/>
              <a:buChar char="Ø"/>
              <a:defRPr/>
            </a:pPr>
            <a:endParaRPr lang="en-GB" sz="2000" dirty="0" smtClean="0">
              <a:latin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r>
              <a:rPr lang="en-GB" sz="2000" b="1" dirty="0" smtClean="0">
                <a:latin typeface="Verdana" pitchFamily="34" charset="0"/>
              </a:rPr>
              <a:t>Potential for medium-term cost savings:</a:t>
            </a:r>
            <a:r>
              <a:rPr lang="en-GB" sz="2000" dirty="0" smtClean="0">
                <a:latin typeface="Verdana" pitchFamily="34" charset="0"/>
              </a:rPr>
              <a:t> JP allows the EU and the Member States to substitute their individual country strategies and to work more focused</a:t>
            </a:r>
          </a:p>
          <a:p>
            <a:pPr marL="457200" lvl="1" indent="0">
              <a:buFont typeface="Arial" charset="0"/>
              <a:buNone/>
              <a:defRPr/>
            </a:pPr>
            <a:endParaRPr lang="en-GB" sz="2000" dirty="0" smtClean="0">
              <a:latin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endParaRPr lang="en-GB" sz="2000" dirty="0" smtClean="0">
              <a:latin typeface="Verdana" pitchFamily="34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EC-EE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resentation EC-EE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resentation EC-EE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EC-EEAS</Template>
  <TotalTime>26529</TotalTime>
  <Words>1048</Words>
  <Application>Microsoft Office PowerPoint</Application>
  <PresentationFormat>On-screen Show (4:3)</PresentationFormat>
  <Paragraphs>131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presentation EC-EEAS</vt:lpstr>
      <vt:lpstr>1_presentation EC-EEAS</vt:lpstr>
      <vt:lpstr>2_presentation EC-EEAS</vt:lpstr>
      <vt:lpstr>PowerPoint Presentation</vt:lpstr>
      <vt:lpstr> Outline of presentation </vt:lpstr>
      <vt:lpstr> History of Joint Programming (1)</vt:lpstr>
      <vt:lpstr> History of Joint Programming (2)</vt:lpstr>
      <vt:lpstr> Why Joint Programming now?</vt:lpstr>
      <vt:lpstr>Scope of Joint Programming</vt:lpstr>
      <vt:lpstr>PowerPoint Presentation</vt:lpstr>
      <vt:lpstr>Principles of Joint Programming  </vt:lpstr>
      <vt:lpstr>Benefits of Joint Programming</vt:lpstr>
      <vt:lpstr>References for Joint Programming (1) The Busan commitments</vt:lpstr>
      <vt:lpstr>References for Joint Programming (2)  The EU programming instructions (DCI + EDF)</vt:lpstr>
      <vt:lpstr>What joint programming is not…..! (1)</vt:lpstr>
      <vt:lpstr>What joint programming is not…..! (2)</vt:lpstr>
      <vt:lpstr>…in conclusion….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Bernard San Emeterio</dc:creator>
  <cp:lastModifiedBy>MOLTENI Lino (DEVCO)</cp:lastModifiedBy>
  <cp:revision>1023</cp:revision>
  <cp:lastPrinted>2014-07-09T17:04:07Z</cp:lastPrinted>
  <dcterms:created xsi:type="dcterms:W3CDTF">2005-12-20T11:19:53Z</dcterms:created>
  <dcterms:modified xsi:type="dcterms:W3CDTF">2014-09-04T14:37:08Z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