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9" r:id="rId1"/>
  </p:sldMasterIdLst>
  <p:notesMasterIdLst>
    <p:notesMasterId r:id="rId36"/>
  </p:notesMasterIdLst>
  <p:handoutMasterIdLst>
    <p:handoutMasterId r:id="rId37"/>
  </p:handoutMasterIdLst>
  <p:sldIdLst>
    <p:sldId id="1082" r:id="rId2"/>
    <p:sldId id="1083" r:id="rId3"/>
    <p:sldId id="1084" r:id="rId4"/>
    <p:sldId id="1085" r:id="rId5"/>
    <p:sldId id="1086" r:id="rId6"/>
    <p:sldId id="1087" r:id="rId7"/>
    <p:sldId id="1137" r:id="rId8"/>
    <p:sldId id="1089" r:id="rId9"/>
    <p:sldId id="1090" r:id="rId10"/>
    <p:sldId id="1135" r:id="rId11"/>
    <p:sldId id="1091" r:id="rId12"/>
    <p:sldId id="1126" r:id="rId13"/>
    <p:sldId id="1142" r:id="rId14"/>
    <p:sldId id="1143" r:id="rId15"/>
    <p:sldId id="1141" r:id="rId16"/>
    <p:sldId id="1144" r:id="rId17"/>
    <p:sldId id="1145" r:id="rId18"/>
    <p:sldId id="1098" r:id="rId19"/>
    <p:sldId id="1133" r:id="rId20"/>
    <p:sldId id="1134" r:id="rId21"/>
    <p:sldId id="1104" r:id="rId22"/>
    <p:sldId id="1139" r:id="rId23"/>
    <p:sldId id="1127" r:id="rId24"/>
    <p:sldId id="1140" r:id="rId25"/>
    <p:sldId id="1108" r:id="rId26"/>
    <p:sldId id="1109" r:id="rId27"/>
    <p:sldId id="1110" r:id="rId28"/>
    <p:sldId id="1111" r:id="rId29"/>
    <p:sldId id="1112" r:id="rId30"/>
    <p:sldId id="1113" r:id="rId31"/>
    <p:sldId id="1114" r:id="rId32"/>
    <p:sldId id="1115" r:id="rId33"/>
    <p:sldId id="1116" r:id="rId34"/>
    <p:sldId id="1117" r:id="rId35"/>
  </p:sldIdLst>
  <p:sldSz cx="9144000" cy="6858000" type="screen4x3"/>
  <p:notesSz cx="6797675" cy="9874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33CC33"/>
    <a:srgbClr val="003366"/>
    <a:srgbClr val="0000FF"/>
    <a:srgbClr val="FF0000"/>
    <a:srgbClr val="0C197A"/>
    <a:srgbClr val="103C72"/>
    <a:srgbClr val="00FF00"/>
    <a:srgbClr val="003399"/>
    <a:srgbClr val="B85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77975" autoAdjust="0"/>
  </p:normalViewPr>
  <p:slideViewPr>
    <p:cSldViewPr>
      <p:cViewPr>
        <p:scale>
          <a:sx n="80" d="100"/>
          <a:sy n="80" d="100"/>
        </p:scale>
        <p:origin x="-105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446" y="-84"/>
      </p:cViewPr>
      <p:guideLst>
        <p:guide orient="horz" pos="311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view3D>
      <c:rotX val="0"/>
      <c:rotY val="10"/>
      <c:depthPercent val="100"/>
      <c:rAngAx val="0"/>
      <c:perspective val="20"/>
    </c:view3D>
    <c:floor>
      <c:thickness val="0"/>
      <c:spPr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scene3d>
          <a:camera prst="orthographicFront"/>
          <a:lightRig rig="threePt" dir="t"/>
        </a:scene3d>
      </c:spPr>
    </c:sideWall>
    <c:backWall>
      <c:thickness val="0"/>
      <c:spPr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0.10254396325459318"/>
          <c:y val="3.2882035578885971E-2"/>
          <c:w val="0.89745603674540686"/>
          <c:h val="0.51854658792650921"/>
        </c:manualLayout>
      </c:layout>
      <c:bar3DChart>
        <c:barDir val="col"/>
        <c:grouping val="stacked"/>
        <c:varyColors val="0"/>
        <c:ser>
          <c:idx val="0"/>
          <c:order val="0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Sheet1!$G$39:$G$45</c:f>
              <c:numCache>
                <c:formatCode>General</c:formatCode>
                <c:ptCount val="7"/>
                <c:pt idx="0">
                  <c:v>11</c:v>
                </c:pt>
                <c:pt idx="1">
                  <c:v>3</c:v>
                </c:pt>
                <c:pt idx="2">
                  <c:v>6</c:v>
                </c:pt>
                <c:pt idx="3">
                  <c:v>3</c:v>
                </c:pt>
                <c:pt idx="4">
                  <c:v>7</c:v>
                </c:pt>
                <c:pt idx="5">
                  <c:v>7</c:v>
                </c:pt>
                <c:pt idx="6">
                  <c:v>3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Sheet1!$H$39:$H$45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6">
                  <c:v>7</c:v>
                </c:pt>
              </c:numCache>
            </c:numRef>
          </c:val>
        </c:ser>
        <c:ser>
          <c:idx val="2"/>
          <c:order val="2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Sheet1!$I$39:$I$45</c:f>
              <c:numCache>
                <c:formatCode>General</c:formatCode>
                <c:ptCount val="7"/>
                <c:pt idx="3">
                  <c:v>1</c:v>
                </c:pt>
                <c:pt idx="4">
                  <c:v>1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0720128"/>
        <c:axId val="133100672"/>
        <c:axId val="0"/>
      </c:bar3DChart>
      <c:catAx>
        <c:axId val="5072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100672"/>
        <c:crosses val="autoZero"/>
        <c:auto val="1"/>
        <c:lblAlgn val="ctr"/>
        <c:lblOffset val="100"/>
        <c:noMultiLvlLbl val="0"/>
      </c:catAx>
      <c:valAx>
        <c:axId val="133100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0720128"/>
        <c:crosses val="autoZero"/>
        <c:crossBetween val="between"/>
      </c:valAx>
    </c:plotArea>
    <c:plotVisOnly val="1"/>
    <c:dispBlanksAs val="gap"/>
    <c:showDLblsOverMax val="0"/>
  </c:chart>
  <c:spPr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93361466813261E-2"/>
          <c:y val="1.9011617153024941E-2"/>
          <c:w val="0.93697906880947368"/>
          <c:h val="0.88929062319874563"/>
        </c:manualLayout>
      </c:layout>
      <c:barChart>
        <c:barDir val="col"/>
        <c:grouping val="stacked"/>
        <c:varyColors val="1"/>
        <c:ser>
          <c:idx val="0"/>
          <c:order val="0"/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  <c:invertIfNegative val="0"/>
          <c:dLbls>
            <c:txPr>
              <a:bodyPr/>
              <a:lstStyle/>
              <a:p>
                <a:pPr>
                  <a:defRPr sz="1500" b="1" baseline="0">
                    <a:solidFill>
                      <a:schemeClr val="accent4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Sheet1!$E$24:$E$26</c:f>
              <c:strCache>
                <c:ptCount val="3"/>
                <c:pt idx="0">
                  <c:v>Fragile States (OECD + World Bank list)</c:v>
                </c:pt>
                <c:pt idx="1">
                  <c:v>LDC/LICs </c:v>
                </c:pt>
                <c:pt idx="2">
                  <c:v>MICs</c:v>
                </c:pt>
              </c:strCache>
            </c:strRef>
          </c:cat>
          <c:val>
            <c:numRef>
              <c:f>Sheet1!$F$24:$F$26</c:f>
              <c:numCache>
                <c:formatCode>General</c:formatCode>
                <c:ptCount val="3"/>
                <c:pt idx="0">
                  <c:v>29</c:v>
                </c:pt>
                <c:pt idx="1">
                  <c:v>8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3494656"/>
        <c:axId val="133496192"/>
      </c:barChart>
      <c:catAx>
        <c:axId val="13349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effectLst>
            <a:outerShdw blurRad="50800" dist="50800" dir="5400000" sx="5000" sy="5000" algn="ctr" rotWithShape="0">
              <a:srgbClr val="000000">
                <a:alpha val="43137"/>
              </a:srgbClr>
            </a:outerShdw>
          </a:effectLst>
        </c:spPr>
        <c:crossAx val="133496192"/>
        <c:crosses val="autoZero"/>
        <c:auto val="1"/>
        <c:lblAlgn val="ctr"/>
        <c:lblOffset val="100"/>
        <c:noMultiLvlLbl val="0"/>
      </c:catAx>
      <c:valAx>
        <c:axId val="133496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494656"/>
        <c:crosses val="autoZero"/>
        <c:crossBetween val="between"/>
      </c:valAx>
      <c:spPr>
        <a:noFill/>
        <a:ln w="25389">
          <a:noFill/>
        </a:ln>
      </c:spPr>
    </c:plotArea>
    <c:plotVisOnly val="1"/>
    <c:dispBlanksAs val="gap"/>
    <c:showDLblsOverMax val="0"/>
  </c:chart>
  <c:txPr>
    <a:bodyPr/>
    <a:lstStyle/>
    <a:p>
      <a:pPr>
        <a:defRPr sz="1100" baseline="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defTabSz="919957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85" y="1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algn="r" defTabSz="919957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FE662CF-40CA-430A-A6C6-663A8A89D23C}" type="datetimeFigureOut">
              <a:rPr lang="en-GB"/>
              <a:pPr>
                <a:defRPr/>
              </a:pPr>
              <a:t>04/09/2014</a:t>
            </a:fld>
            <a:endParaRPr lang="en-GB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80224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defTabSz="919957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85" y="9380224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algn="r" defTabSz="919957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4ED9E24-2FDE-49CA-892E-71374D08C9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227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defTabSz="919957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85" y="1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algn="r" defTabSz="919957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EBE359B-E25D-41EF-8601-E34841D40912}" type="datetimeFigureOut">
              <a:rPr lang="en-GB"/>
              <a:pPr>
                <a:defRPr/>
              </a:pPr>
              <a:t>04/09/2014</a:t>
            </a:fld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25" y="741363"/>
            <a:ext cx="4938713" cy="3703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819" y="4690905"/>
            <a:ext cx="5440040" cy="4441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80224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defTabSz="919957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85" y="9380224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algn="r" defTabSz="919957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50E974D-605E-4010-A178-5C78633C79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4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 txBox="1">
            <a:spLocks noGrp="1" noChangeArrowheads="1"/>
          </p:cNvSpPr>
          <p:nvPr/>
        </p:nvSpPr>
        <p:spPr bwMode="auto">
          <a:xfrm>
            <a:off x="0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06" tIns="45604" rIns="91206" bIns="45604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DEVCO- Bernard San Emeterio</a:t>
            </a:r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06" tIns="45604" rIns="91206" bIns="45604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631D11-4A32-4073-8B0D-4A90EAC13C37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8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06" tIns="45604" rIns="91206" bIns="45604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200FBD-0C21-4154-AE13-BFBBD3959233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42950"/>
            <a:ext cx="4935537" cy="3702050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ACTUAL IMPLEMENTATION:</a:t>
            </a:r>
          </a:p>
          <a:p>
            <a:endParaRPr lang="en-GB" dirty="0"/>
          </a:p>
          <a:p>
            <a:pPr marL="170602" indent="-170602">
              <a:buFont typeface="Arial" panose="020B0604020202020204" pitchFamily="34" charset="0"/>
              <a:buChar char="•"/>
            </a:pPr>
            <a:r>
              <a:rPr lang="en-GB" dirty="0" smtClean="0"/>
              <a:t>JP </a:t>
            </a:r>
            <a:r>
              <a:rPr lang="en-GB" dirty="0"/>
              <a:t>documents endorsement/approval process and monitoring of implementation</a:t>
            </a:r>
          </a:p>
          <a:p>
            <a:pPr marL="170602" indent="-170602">
              <a:buFont typeface="Arial" panose="020B0604020202020204" pitchFamily="34" charset="0"/>
              <a:buChar char="•"/>
            </a:pPr>
            <a:r>
              <a:rPr lang="en-GB" dirty="0"/>
              <a:t>Further assessment and follow up of country roadmaps and/or reports by Delegations (incl. sending reminder to Delegations)</a:t>
            </a:r>
          </a:p>
          <a:p>
            <a:pPr marL="170602" indent="-170602">
              <a:buFont typeface="Arial" panose="020B0604020202020204" pitchFamily="34" charset="0"/>
              <a:buChar char="•"/>
            </a:pPr>
            <a:r>
              <a:rPr lang="en-GB" dirty="0"/>
              <a:t>JP training sessions in Brussels and in MS capitals</a:t>
            </a:r>
          </a:p>
          <a:p>
            <a:pPr marL="170602" indent="-170602">
              <a:buFont typeface="Arial" panose="020B0604020202020204" pitchFamily="34" charset="0"/>
              <a:buChar char="•"/>
            </a:pPr>
            <a:r>
              <a:rPr lang="en-GB" dirty="0"/>
              <a:t>Guidance from capitals to the field</a:t>
            </a:r>
          </a:p>
          <a:p>
            <a:pPr marL="170602" indent="-170602">
              <a:buFont typeface="Arial" panose="020B0604020202020204" pitchFamily="34" charset="0"/>
              <a:buChar char="•"/>
            </a:pPr>
            <a:r>
              <a:rPr lang="en-GB" dirty="0"/>
              <a:t>In-country support and guidance: missions by consultants + regional workshops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201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7472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46292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700" rIns="91400" bIns="45700"/>
          <a:lstStyle>
            <a:lvl1pPr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Aid Effectiveness, EuropeAid</a:t>
            </a:r>
          </a:p>
        </p:txBody>
      </p:sp>
      <p:sp>
        <p:nvSpPr>
          <p:cNvPr id="55299" name="Rectangle 7"/>
          <p:cNvSpPr txBox="1">
            <a:spLocks noGrp="1" noChangeArrowheads="1"/>
          </p:cNvSpPr>
          <p:nvPr/>
        </p:nvSpPr>
        <p:spPr bwMode="auto">
          <a:xfrm>
            <a:off x="3849802" y="9380222"/>
            <a:ext cx="2946292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700" rIns="91400" bIns="45700" anchor="b"/>
          <a:lstStyle>
            <a:lvl1pPr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F68BFF-053B-4529-BB0D-2AF352ABE710}" type="slidenum">
              <a:rPr lang="en-GB" altLang="en-US" b="0"/>
              <a:pPr algn="r" eaLnBrk="1" hangingPunct="1">
                <a:spcBef>
                  <a:spcPct val="0"/>
                </a:spcBef>
              </a:pPr>
              <a:t>31</a:t>
            </a:fld>
            <a:endParaRPr lang="en-GB" altLang="en-US" b="0"/>
          </a:p>
        </p:txBody>
      </p:sp>
      <p:sp>
        <p:nvSpPr>
          <p:cNvPr id="55300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46292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5" tIns="45674" rIns="91355" bIns="45674"/>
          <a:lstStyle>
            <a:lvl1pPr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Aid Effectiveness, EuropeAid</a:t>
            </a:r>
          </a:p>
        </p:txBody>
      </p:sp>
      <p:sp>
        <p:nvSpPr>
          <p:cNvPr id="55301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5" tIns="45674" rIns="91355" bIns="45674" anchor="b"/>
          <a:lstStyle>
            <a:lvl1pPr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04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D93017B-63E3-4403-A550-6DE78447D433}" type="slidenum">
              <a:rPr lang="en-GB" altLang="en-US" b="0"/>
              <a:pPr algn="r" eaLnBrk="1" hangingPunct="1">
                <a:spcBef>
                  <a:spcPct val="0"/>
                </a:spcBef>
              </a:pPr>
              <a:t>31</a:t>
            </a:fld>
            <a:endParaRPr lang="en-GB" altLang="en-US" b="0"/>
          </a:p>
        </p:txBody>
      </p:sp>
      <p:sp>
        <p:nvSpPr>
          <p:cNvPr id="553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1363"/>
            <a:ext cx="4937125" cy="3702050"/>
          </a:xfrm>
          <a:ln/>
        </p:spPr>
      </p:sp>
      <p:sp>
        <p:nvSpPr>
          <p:cNvPr id="553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0401" y="4689322"/>
            <a:ext cx="5436874" cy="444309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5" tIns="45674" rIns="91355" bIns="45674"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 txBox="1">
            <a:spLocks noGrp="1" noChangeArrowheads="1"/>
          </p:cNvSpPr>
          <p:nvPr/>
        </p:nvSpPr>
        <p:spPr bwMode="auto">
          <a:xfrm>
            <a:off x="0" y="9381801"/>
            <a:ext cx="2944710" cy="49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36" tIns="46019" rIns="92036" bIns="46019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DEVCO- Bernard San Emeterio</a:t>
            </a:r>
          </a:p>
        </p:txBody>
      </p:sp>
      <p:sp>
        <p:nvSpPr>
          <p:cNvPr id="56323" name="Rectangle 7"/>
          <p:cNvSpPr txBox="1">
            <a:spLocks noGrp="1" noChangeArrowheads="1"/>
          </p:cNvSpPr>
          <p:nvPr/>
        </p:nvSpPr>
        <p:spPr bwMode="auto">
          <a:xfrm>
            <a:off x="3851383" y="9381801"/>
            <a:ext cx="2944710" cy="49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36" tIns="46019" rIns="92036" bIns="46019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5D84C2F-0F60-484D-8592-D11726D30322}" type="slidenum">
              <a:rPr lang="en-GB" altLang="en-US" b="0"/>
              <a:pPr algn="r" eaLnBrk="1" hangingPunct="1">
                <a:spcBef>
                  <a:spcPct val="0"/>
                </a:spcBef>
              </a:pPr>
              <a:t>34</a:t>
            </a:fld>
            <a:endParaRPr lang="en-GB" altLang="en-US" b="0"/>
          </a:p>
        </p:txBody>
      </p:sp>
      <p:sp>
        <p:nvSpPr>
          <p:cNvPr id="56324" name="Rectangle 7"/>
          <p:cNvSpPr txBox="1">
            <a:spLocks noGrp="1" noChangeArrowheads="1"/>
          </p:cNvSpPr>
          <p:nvPr/>
        </p:nvSpPr>
        <p:spPr bwMode="auto">
          <a:xfrm>
            <a:off x="3851383" y="9381801"/>
            <a:ext cx="2944710" cy="49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36" tIns="46019" rIns="92036" bIns="46019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3D968CC-2C6E-4D3D-89B7-03D5110ECA62}" type="slidenum">
              <a:rPr lang="en-GB" altLang="en-US" b="0"/>
              <a:pPr algn="r" eaLnBrk="1" hangingPunct="1">
                <a:spcBef>
                  <a:spcPct val="0"/>
                </a:spcBef>
              </a:pPr>
              <a:t>34</a:t>
            </a:fld>
            <a:endParaRPr lang="en-GB" altLang="en-US" b="0"/>
          </a:p>
        </p:txBody>
      </p:sp>
      <p:sp>
        <p:nvSpPr>
          <p:cNvPr id="563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1363"/>
            <a:ext cx="4938713" cy="3703637"/>
          </a:xfrm>
          <a:ln/>
        </p:spPr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 txBox="1">
            <a:spLocks noGrp="1" noChangeArrowheads="1"/>
          </p:cNvSpPr>
          <p:nvPr/>
        </p:nvSpPr>
        <p:spPr bwMode="auto">
          <a:xfrm>
            <a:off x="0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00"/>
                </a:solidFill>
              </a:rPr>
              <a:t>DEVCO- Bernard San Emeterio</a:t>
            </a:r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71B8232-94E9-4541-BD3A-29DB8B0FE510}" type="slidenum">
              <a:rPr lang="en-GB" altLang="en-US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GB" altLang="en-US" b="0">
              <a:solidFill>
                <a:srgbClr val="000000"/>
              </a:solidFill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41363"/>
            <a:ext cx="4938712" cy="3703637"/>
          </a:xfrm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19" y="4692479"/>
            <a:ext cx="5440039" cy="443994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 txBox="1">
            <a:spLocks noGrp="1" noChangeArrowheads="1"/>
          </p:cNvSpPr>
          <p:nvPr/>
        </p:nvSpPr>
        <p:spPr bwMode="auto">
          <a:xfrm>
            <a:off x="0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00"/>
                </a:solidFill>
              </a:rPr>
              <a:t>DEVCO- Bernard San Emeterio</a:t>
            </a: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939B5B8-7F76-4CB2-8EA7-522A2FED09D7}" type="slidenum">
              <a:rPr lang="en-GB" altLang="en-US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GB" altLang="en-US" b="0">
              <a:solidFill>
                <a:srgbClr val="000000"/>
              </a:solidFill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41363"/>
            <a:ext cx="4938712" cy="3703637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19" y="4692479"/>
            <a:ext cx="5440039" cy="443994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 txBox="1">
            <a:spLocks noGrp="1" noChangeArrowheads="1"/>
          </p:cNvSpPr>
          <p:nvPr/>
        </p:nvSpPr>
        <p:spPr bwMode="auto">
          <a:xfrm>
            <a:off x="0" y="9380226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798" tIns="46399" rIns="92798" bIns="46399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00"/>
                </a:solidFill>
              </a:rPr>
              <a:t>DEVCO- Bernard San Emeterio</a:t>
            </a: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51383" y="9380226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798" tIns="46399" rIns="92798" bIns="46399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AF59039-8379-4751-A4BA-E672920137D0}" type="slidenum">
              <a:rPr lang="en-GB" altLang="en-US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GB" altLang="en-US" b="0">
              <a:solidFill>
                <a:srgbClr val="000000"/>
              </a:solidFill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741363"/>
            <a:ext cx="4935538" cy="3703637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23" y="4692485"/>
            <a:ext cx="5440039" cy="44399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798" tIns="46399" rIns="92798" bIns="46399"/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 txBox="1">
            <a:spLocks noGrp="1" noChangeArrowheads="1"/>
          </p:cNvSpPr>
          <p:nvPr/>
        </p:nvSpPr>
        <p:spPr bwMode="auto">
          <a:xfrm>
            <a:off x="0" y="9381801"/>
            <a:ext cx="2944710" cy="49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6" tIns="46420" rIns="92836" bIns="4642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00"/>
                </a:solidFill>
              </a:rPr>
              <a:t>DEVCO- Bernard San Emeterio</a:t>
            </a:r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3851383" y="9381801"/>
            <a:ext cx="2944710" cy="49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6" tIns="46420" rIns="92836" bIns="4642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C620A3-DB53-4661-98B4-735314297FF8}" type="slidenum">
              <a:rPr lang="en-GB" altLang="en-US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en-GB" altLang="en-US" b="0">
              <a:solidFill>
                <a:srgbClr val="000000"/>
              </a:solidFill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41363"/>
            <a:ext cx="4938712" cy="3703637"/>
          </a:xfrm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19" y="4692479"/>
            <a:ext cx="5440039" cy="443994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6" tIns="46420" rIns="92836" bIns="46420"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162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400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825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173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53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2B9A-53A3-4C86-B7AA-530D684D4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05158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4211960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</p:sldLayoutIdLst>
  <p:transition>
    <p:cover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acity4dev.eu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oleObject" Target="../embeddings/Microsoft_Excel_97-2003_Worksheet1.xls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png"/><Relationship Id="rId4" Type="http://schemas.openxmlformats.org/officeDocument/2006/relationships/oleObject" Target="../embeddings/Microsoft_Excel_97-2003_Worksheet2.xls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GB" altLang="en-US" sz="36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>
                <a:solidFill>
                  <a:srgbClr val="ECFE06"/>
                </a:solidFill>
              </a:rPr>
              <a:t>Joint Programming Training</a:t>
            </a:r>
          </a:p>
          <a:p>
            <a:pPr algn="ctr" eaLnBrk="1" hangingPunct="1"/>
            <a:r>
              <a:rPr lang="en-GB" altLang="en-US" sz="3600" b="0" dirty="0">
                <a:solidFill>
                  <a:srgbClr val="ECFE06"/>
                </a:solidFill>
              </a:rPr>
              <a:t> </a:t>
            </a:r>
          </a:p>
          <a:p>
            <a:pPr algn="ctr" eaLnBrk="1" hangingPunct="1"/>
            <a:r>
              <a:rPr lang="en-GB" altLang="en-US" sz="3600" b="0" dirty="0">
                <a:solidFill>
                  <a:srgbClr val="ECFE06"/>
                </a:solidFill>
              </a:rPr>
              <a:t>Part 2: Guidance, Practice and Implementation</a:t>
            </a:r>
          </a:p>
          <a:p>
            <a:pPr algn="ctr" eaLnBrk="1" hangingPunct="1"/>
            <a:r>
              <a:rPr lang="en-GB" altLang="en-US" sz="4400" b="0" dirty="0">
                <a:solidFill>
                  <a:srgbClr val="ECFE06"/>
                </a:solidFill>
              </a:rPr>
              <a:t> </a:t>
            </a:r>
            <a:r>
              <a:rPr lang="en-GB" altLang="en-US" sz="2000" b="0" dirty="0" smtClean="0">
                <a:solidFill>
                  <a:srgbClr val="ECFE06"/>
                </a:solidFill>
              </a:rPr>
              <a:t>Jost </a:t>
            </a:r>
            <a:r>
              <a:rPr lang="en-GB" altLang="en-US" sz="2000" b="0" dirty="0" err="1" smtClean="0">
                <a:solidFill>
                  <a:srgbClr val="ECFE06"/>
                </a:solidFill>
              </a:rPr>
              <a:t>Kadel</a:t>
            </a:r>
            <a:r>
              <a:rPr lang="en-GB" altLang="en-US" sz="2000" b="0" dirty="0" smtClean="0">
                <a:solidFill>
                  <a:srgbClr val="ECFE06"/>
                </a:solidFill>
              </a:rPr>
              <a:t>, </a:t>
            </a:r>
            <a:endParaRPr lang="en-GB" altLang="en-US" sz="20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1800" b="0" dirty="0" smtClean="0">
                <a:solidFill>
                  <a:srgbClr val="ECFE06"/>
                </a:solidFill>
              </a:rPr>
              <a:t>DEVCO/A2 </a:t>
            </a:r>
            <a:r>
              <a:rPr lang="en-GB" altLang="en-US" sz="1800" b="0" dirty="0">
                <a:solidFill>
                  <a:srgbClr val="ECFE06"/>
                </a:solidFill>
              </a:rPr>
              <a:t>Aid and Development Effectiveness and Financing</a:t>
            </a:r>
          </a:p>
          <a:p>
            <a:pPr algn="ctr" eaLnBrk="1" hangingPunct="1"/>
            <a:endParaRPr lang="en-GB" altLang="en-US" sz="18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000" b="0" dirty="0">
                <a:solidFill>
                  <a:srgbClr val="ECFE06"/>
                </a:solidFill>
              </a:rPr>
              <a:t>Alex Gerbrandij, </a:t>
            </a:r>
          </a:p>
          <a:p>
            <a:pPr algn="ctr" eaLnBrk="1" hangingPunct="1"/>
            <a:r>
              <a:rPr lang="en-GB" altLang="en-US" sz="1800" b="0" dirty="0">
                <a:solidFill>
                  <a:srgbClr val="ECFE06"/>
                </a:solidFill>
              </a:rPr>
              <a:t>EEAS/VI.B.2 Development Cooperation Coordination Division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800" b="0" dirty="0">
              <a:solidFill>
                <a:srgbClr val="ECFE06"/>
              </a:solidFill>
            </a:endParaRPr>
          </a:p>
        </p:txBody>
      </p:sp>
      <p:pic>
        <p:nvPicPr>
          <p:cNvPr id="4099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0"/>
            <a:ext cx="1722437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18415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02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145140"/>
            <a:ext cx="4839370" cy="357686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88253"/>
            <a:ext cx="3545207" cy="2658905"/>
          </a:xfrm>
          <a:prstGeom prst="rect">
            <a:avLst/>
          </a:prstGeom>
        </p:spPr>
      </p:pic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0825" y="1268413"/>
            <a:ext cx="8893175" cy="467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400" b="1" dirty="0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Visibility - Namibia EU Joint Response Strategy  May 2014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dirty="0" smtClean="0">
                <a:latin typeface="Arial" charset="0"/>
              </a:rPr>
              <a:t>EU+MS contribute N$3.7 </a:t>
            </a:r>
            <a:r>
              <a:rPr lang="en-GB" altLang="en-US" sz="2000" dirty="0" err="1" smtClean="0">
                <a:latin typeface="Arial" charset="0"/>
              </a:rPr>
              <a:t>bn</a:t>
            </a:r>
            <a:r>
              <a:rPr lang="en-GB" altLang="en-US" sz="2000" dirty="0" smtClean="0">
                <a:latin typeface="Arial" charset="0"/>
              </a:rPr>
              <a:t> = € 250 million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dirty="0" smtClean="0">
                <a:latin typeface="Arial" charset="0"/>
              </a:rPr>
              <a:t>Public presentation – no initialling/signing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dirty="0" smtClean="0">
                <a:latin typeface="Arial" charset="0"/>
              </a:rPr>
              <a:t>Active government intervention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dirty="0" smtClean="0">
                <a:latin typeface="Arial" charset="0"/>
              </a:rPr>
              <a:t>Press coverage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000" dirty="0" smtClean="0"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951" y="2045249"/>
            <a:ext cx="2047707" cy="28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62877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975"/>
            <a:ext cx="882015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3. Joint Programming implementation:</a:t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Where are we? </a:t>
            </a:r>
            <a:endParaRPr lang="en-GB" altLang="en-US" sz="2800" b="1" i="1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37425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0825" y="1341438"/>
            <a:ext cx="8497888" cy="5256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800" b="1" dirty="0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How to assess JP feasibility in-country: Heads of Missions reports</a:t>
            </a:r>
            <a:br>
              <a:rPr lang="en-GB" altLang="en-US" sz="2800" b="1" dirty="0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2800" b="1" dirty="0" smtClean="0">
              <a:solidFill>
                <a:schemeClr val="hlink"/>
              </a:solidFill>
              <a:latin typeface="Verdana" pitchFamily="34" charset="0"/>
              <a:ea typeface="ＭＳ Ｐゴシック" pitchFamily="34" charset="-128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Key principle: </a:t>
            </a:r>
            <a:r>
              <a:rPr lang="en-GB" altLang="en-US" sz="2000" dirty="0" smtClean="0">
                <a:latin typeface="Verdana" pitchFamily="34" charset="0"/>
                <a:ea typeface="ＭＳ Ｐゴシック" pitchFamily="34" charset="-128"/>
              </a:rPr>
              <a:t>in-country led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ＭＳ Ｐゴシック" pitchFamily="34" charset="-128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First Wave in 2012: </a:t>
            </a:r>
            <a:r>
              <a:rPr lang="en-GB" altLang="en-US" sz="2000" dirty="0" smtClean="0">
                <a:latin typeface="Verdana" pitchFamily="34" charset="0"/>
                <a:ea typeface="ＭＳ Ｐゴシック" pitchFamily="34" charset="-128"/>
              </a:rPr>
              <a:t>11 countries</a:t>
            </a: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ＭＳ Ｐゴシック" pitchFamily="34" charset="-128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ＭＳ Ｐゴシック" pitchFamily="34" charset="-128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Added value of </a:t>
            </a:r>
            <a:r>
              <a:rPr lang="en-GB" altLang="en-US" sz="2000" b="1" dirty="0" err="1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HoMs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 reports: </a:t>
            </a:r>
            <a:r>
              <a:rPr lang="en-GB" altLang="en-US" sz="2000" dirty="0" smtClean="0">
                <a:latin typeface="Verdana" pitchFamily="34" charset="0"/>
                <a:ea typeface="ＭＳ Ｐゴシック" pitchFamily="34" charset="-128"/>
              </a:rPr>
              <a:t>enables shared position of EU and MS on the ground (ownership of process)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2000" dirty="0" smtClean="0">
              <a:latin typeface="Verdana" pitchFamily="34" charset="0"/>
              <a:ea typeface="ＭＳ Ｐゴシック" pitchFamily="34" charset="-128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b="1" dirty="0" err="1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HoMs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 reports exercise extended in 2013: </a:t>
            </a:r>
            <a:r>
              <a:rPr lang="en-GB" altLang="en-US" sz="2000" dirty="0" smtClean="0">
                <a:latin typeface="Verdana" pitchFamily="34" charset="0"/>
                <a:ea typeface="ＭＳ Ｐゴシック" pitchFamily="34" charset="-128"/>
              </a:rPr>
              <a:t>to another 40+ countries</a:t>
            </a:r>
          </a:p>
        </p:txBody>
      </p:sp>
    </p:spTree>
    <p:extLst>
      <p:ext uri="{BB962C8B-B14F-4D97-AF65-F5344CB8AC3E}">
        <p14:creationId xmlns:p14="http://schemas.microsoft.com/office/powerpoint/2010/main" val="19333102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268437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State of play: 55 countries (1)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557338"/>
            <a:ext cx="8964613" cy="5472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endParaRPr lang="en-GB" sz="1800" b="1" dirty="0" smtClean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en-GB" sz="1800" b="1" dirty="0">
                <a:ea typeface="Verdana" panose="020B0604030504040204" pitchFamily="34" charset="0"/>
                <a:cs typeface="Verdana" panose="020B0604030504040204" pitchFamily="34" charset="0"/>
              </a:rPr>
              <a:t>Progress in 34 </a:t>
            </a:r>
            <a:r>
              <a:rPr lang="en-GB" sz="18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countries </a:t>
            </a:r>
          </a:p>
          <a:p>
            <a:pPr marL="0" indent="0" algn="ctr">
              <a:buFont typeface="Arial" charset="0"/>
              <a:buNone/>
              <a:defRPr/>
            </a:pPr>
            <a:endParaRPr lang="en-GB" sz="1400" b="1" i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sz="1800" b="1" dirty="0" smtClean="0">
                <a:solidFill>
                  <a:srgbClr val="00B0F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b="1" dirty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Joint Programming documents (14):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2012-2013: Ghana, Guatemala, Laos, Rwanda, South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Sudan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(1st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phase)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2014: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Burma/Myanmar,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Burundi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, Chad,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Cambodia, Mali (1</a:t>
            </a:r>
            <a:r>
              <a:rPr lang="en-GB" sz="1600" baseline="30000" dirty="0" smtClean="0">
                <a:ea typeface="Verdana" panose="020B0604030504040204" pitchFamily="34" charset="0"/>
                <a:cs typeface="Verdana" panose="020B0604030504040204" pitchFamily="34" charset="0"/>
              </a:rPr>
              <a:t>st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phase, short term),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Namibia,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Paraguay, Senegal, </a:t>
            </a:r>
            <a:r>
              <a:rPr lang="en-GB" sz="1600" i="1" dirty="0" smtClean="0">
                <a:ea typeface="Verdana" panose="020B0604030504040204" pitchFamily="34" charset="0"/>
                <a:cs typeface="Verdana" panose="020B0604030504040204" pitchFamily="34" charset="0"/>
              </a:rPr>
              <a:t>(South Sudan 2nd phase)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Togo</a:t>
            </a:r>
            <a:endParaRPr lang="en-GB" sz="1600" i="1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n-GB" sz="14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Joint analysis/response (7):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Bangladesh (2014), Bolivia, Comoros (end 2014),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Cote d'Ivoire, Ethiopia,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Liberia (end 2014), Kenya (end 2014)</a:t>
            </a:r>
            <a:endParaRPr lang="en-GB" sz="1600" i="1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n-GB" sz="1800" b="1" i="1" dirty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First preparatory work started (13):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itchFamily="34" charset="0"/>
                <a:cs typeface="Verdana" pitchFamily="34" charset="0"/>
              </a:rPr>
              <a:t>Algeria, Georgia, Honduras, </a:t>
            </a:r>
            <a:r>
              <a:rPr lang="en-GB" sz="1600" dirty="0">
                <a:ea typeface="Verdana" pitchFamily="34" charset="0"/>
                <a:cs typeface="Verdana" pitchFamily="34" charset="0"/>
              </a:rPr>
              <a:t>Malawi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, Mauritania, </a:t>
            </a:r>
            <a:r>
              <a:rPr lang="en-GB" sz="1600" dirty="0">
                <a:ea typeface="Verdana" pitchFamily="34" charset="0"/>
                <a:cs typeface="Verdana" pitchFamily="34" charset="0"/>
              </a:rPr>
              <a:t>Mozambique, 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Nepal, Niger, Nicaragua, Palestine, Tanzania, Uganda, Yemen</a:t>
            </a:r>
          </a:p>
          <a:p>
            <a:pPr>
              <a:buFont typeface="Wingdings" pitchFamily="2" charset="2"/>
              <a:buChar char="Ø"/>
              <a:defRPr/>
            </a:pPr>
            <a:endParaRPr lang="en-GB" sz="1800" dirty="0" smtClean="0"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0934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268437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State of play: 55 countries (2)</a:t>
            </a: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2132856"/>
            <a:ext cx="7920880" cy="28803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sz="1800" b="1" dirty="0" smtClean="0">
                <a:ea typeface="Verdana" pitchFamily="34" charset="0"/>
                <a:cs typeface="Verdana" pitchFamily="34" charset="0"/>
              </a:rPr>
              <a:t>21 other countries: </a:t>
            </a:r>
            <a:endParaRPr lang="en-GB" sz="1800" b="1" dirty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 smtClean="0"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Countries that might start in 2015-17 (5):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itchFamily="34" charset="0"/>
                <a:cs typeface="Verdana" pitchFamily="34" charset="0"/>
              </a:rPr>
              <a:t>Benin, Burkina Faso, </a:t>
            </a:r>
            <a:r>
              <a:rPr lang="en-GB" sz="1600" dirty="0">
                <a:ea typeface="Verdana" pitchFamily="34" charset="0"/>
                <a:cs typeface="Verdana" pitchFamily="34" charset="0"/>
              </a:rPr>
              <a:t>El 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Salvador, Sierra Leone, Philippines</a:t>
            </a:r>
          </a:p>
          <a:p>
            <a:pPr>
              <a:buFont typeface="Wingdings" pitchFamily="2" charset="2"/>
              <a:buChar char="Ø"/>
              <a:defRPr/>
            </a:pPr>
            <a:endParaRPr lang="en-GB" sz="1400" dirty="0"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Potential, but </a:t>
            </a:r>
            <a:r>
              <a:rPr lang="en-GB" sz="1800" b="1" dirty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to be </a:t>
            </a: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decided/worked out (13):</a:t>
            </a:r>
            <a:endParaRPr lang="en-GB" sz="1800" b="1" dirty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itchFamily="34" charset="0"/>
                <a:cs typeface="Verdana" pitchFamily="34" charset="0"/>
              </a:rPr>
              <a:t>Afghanistan, Armenia, Egypt, Haiti, </a:t>
            </a:r>
            <a:r>
              <a:rPr lang="en-GB" sz="1600" dirty="0">
                <a:ea typeface="Verdana" pitchFamily="34" charset="0"/>
                <a:cs typeface="Verdana" pitchFamily="34" charset="0"/>
              </a:rPr>
              <a:t>Jordan,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 Libya, Moldova, Morocco, Pakistan, Somalia, Tunisia, Vietnam, Zimbabwe </a:t>
            </a:r>
          </a:p>
          <a:p>
            <a:pPr>
              <a:buFont typeface="Wingdings" pitchFamily="2" charset="2"/>
              <a:buChar char="Ø"/>
              <a:defRPr/>
            </a:pPr>
            <a:endParaRPr lang="en-GB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Not at this stage, to be reviewed (3):</a:t>
            </a:r>
            <a:endParaRPr lang="en-GB" sz="18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itchFamily="34" charset="0"/>
                <a:cs typeface="Verdana" pitchFamily="34" charset="0"/>
              </a:rPr>
              <a:t>Timor </a:t>
            </a:r>
            <a:r>
              <a:rPr lang="en-GB" sz="1600" dirty="0" err="1" smtClean="0">
                <a:ea typeface="Verdana" pitchFamily="34" charset="0"/>
                <a:cs typeface="Verdana" pitchFamily="34" charset="0"/>
              </a:rPr>
              <a:t>Leste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, Ukraine, Zambia 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GB" sz="1800" b="1" dirty="0">
              <a:solidFill>
                <a:srgbClr val="33CC33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dirty="0"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59632" y="5638824"/>
            <a:ext cx="6048672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Estimated share </a:t>
            </a:r>
            <a:r>
              <a:rPr lang="en-GB" sz="1800" dirty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Joint Programming </a:t>
            </a:r>
            <a:r>
              <a:rPr lang="en-GB" sz="1800" dirty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European Development Fund </a:t>
            </a:r>
            <a:r>
              <a:rPr lang="en-GB" sz="1800" dirty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Development Cooperation Instrument: </a:t>
            </a:r>
          </a:p>
          <a:p>
            <a:pPr algn="ctr"/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800" dirty="0" smtClean="0">
                <a:ea typeface="Verdana" panose="020B0604030504040204" pitchFamily="34" charset="0"/>
                <a:cs typeface="Verdana" panose="020B0604030504040204" pitchFamily="34" charset="0"/>
              </a:rPr>
              <a:t>60-70% </a:t>
            </a:r>
            <a:r>
              <a:rPr lang="en-GB" sz="1800" b="0" dirty="0" smtClean="0">
                <a:ea typeface="Verdana" panose="020B0604030504040204" pitchFamily="34" charset="0"/>
                <a:cs typeface="Verdana" panose="020B0604030504040204" pitchFamily="34" charset="0"/>
              </a:rPr>
              <a:t>(of bilateral envelopes)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28650974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268413"/>
            <a:ext cx="8640762" cy="5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Windows for synchronisation/JP per year </a:t>
            </a:r>
            <a:endParaRPr lang="en-GB" altLang="en-US" sz="3000" b="1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461098"/>
              </p:ext>
            </p:extLst>
          </p:nvPr>
        </p:nvGraphicFramePr>
        <p:xfrm>
          <a:off x="539552" y="1732643"/>
          <a:ext cx="8507411" cy="4698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4176"/>
                <a:gridCol w="1242330"/>
                <a:gridCol w="1565982"/>
                <a:gridCol w="1288417"/>
                <a:gridCol w="1413253"/>
                <a:gridCol w="1413253"/>
              </a:tblGrid>
              <a:tr h="3632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2013/2014</a:t>
                      </a:r>
                      <a:endParaRPr lang="en-GB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997" marR="8997" marT="899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u="none" strike="noStrike">
                          <a:effectLst/>
                        </a:rPr>
                        <a:t>2015</a:t>
                      </a:r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u="none" strike="noStrike">
                          <a:effectLst/>
                        </a:rPr>
                        <a:t>2016</a:t>
                      </a:r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u="none" strike="noStrike">
                          <a:effectLst/>
                        </a:rPr>
                        <a:t>2017</a:t>
                      </a:r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u="none" strike="noStrike">
                          <a:effectLst/>
                        </a:rPr>
                        <a:t>2018</a:t>
                      </a:r>
                      <a:endParaRPr lang="en-GB" sz="900" b="0" i="0" u="none" strike="noStrike"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u="none" strike="noStrike" dirty="0" smtClean="0">
                          <a:effectLst/>
                        </a:rPr>
                        <a:t>Date to </a:t>
                      </a:r>
                      <a:r>
                        <a:rPr lang="en-GB" sz="900" u="none" strike="noStrike" dirty="0">
                          <a:effectLst/>
                        </a:rPr>
                        <a:t>be confirmed</a:t>
                      </a:r>
                      <a:endParaRPr lang="en-GB" sz="900" b="0" i="0" u="none" strike="noStrike" dirty="0"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Bangladesh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Comoros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Afghanistan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Bolivia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Cambodia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Algeria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Bolivia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Bangladesh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Georgia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Honduras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Mali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Burma/Myanmar phase 1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Benin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Ghana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Kenya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Moldova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Burundi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Burkina Faso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Guatemala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Liberia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oPt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Cambodia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Burma/ Myanmar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Haiti phase 3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Nicaragua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Timor </a:t>
                      </a:r>
                      <a:r>
                        <a:rPr lang="en-GB" sz="900" b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Leste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Chad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Burundi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Nepal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Paraguay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Côte d'Ivoire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Chad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Philippines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Rwanda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Egypt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Côte d'Ivoire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Senegal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Ethiopia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Egypt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Sierra Leone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Ghana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El Salvador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South Sudan phase 3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Guatemala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Ethiopia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Togo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Haiti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Laos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Kenya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Malawi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Laos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Mauritania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Liberia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Morocco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Mali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Mozambique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Namibia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Niger phase</a:t>
                      </a:r>
                      <a:r>
                        <a:rPr lang="en-GB" sz="900" b="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Paraguay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Pakistan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Rwanda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Tanzania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Senegal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Tunisia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South Sudan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Uganda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Togo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Vietnam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5804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Niger</a:t>
                      </a:r>
                      <a:r>
                        <a:rPr lang="en-GB" sz="900" b="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phase 1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Yemen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  <a:tr h="18163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Zimbabwe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97" marR="8997" marT="899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92287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Regional breakdown</a:t>
            </a:r>
            <a:br>
              <a:rPr lang="en-GB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sz="1200" dirty="0" smtClean="0"/>
              <a:t>Dark </a:t>
            </a:r>
            <a:r>
              <a:rPr lang="en-GB" sz="1200" dirty="0"/>
              <a:t>green = Joint programming agreed</a:t>
            </a:r>
            <a:br>
              <a:rPr lang="en-GB" sz="1200" dirty="0"/>
            </a:br>
            <a:r>
              <a:rPr lang="en-GB" sz="1200" dirty="0"/>
              <a:t>Middle dark = Potential, but not agreed yet</a:t>
            </a:r>
            <a:br>
              <a:rPr lang="en-GB" sz="1200" dirty="0"/>
            </a:br>
            <a:r>
              <a:rPr lang="en-GB" sz="1200" dirty="0"/>
              <a:t>Light green = No Joint Programming at this stage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b="1" dirty="0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8313" y="1844675"/>
            <a:ext cx="8435975" cy="468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buFont typeface="Wingdings" pitchFamily="2" charset="2"/>
              <a:buChar char="Ø"/>
            </a:pPr>
            <a:endParaRPr lang="en-GB" sz="1800" dirty="0" smtClean="0">
              <a:latin typeface="Verdana" pitchFamily="34" charset="0"/>
            </a:endParaRPr>
          </a:p>
          <a:p>
            <a:pPr marL="990600" lvl="1" indent="-533400">
              <a:buFont typeface="Arial" charset="0"/>
              <a:buNone/>
            </a:pPr>
            <a:endParaRPr lang="en-GB" sz="1800" dirty="0" smtClean="0"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000" b="1" dirty="0" smtClean="0">
              <a:latin typeface="Verdana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2231328"/>
              </p:ext>
            </p:extLst>
          </p:nvPr>
        </p:nvGraphicFramePr>
        <p:xfrm>
          <a:off x="539552" y="2564904"/>
          <a:ext cx="828092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378944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2151690"/>
              </p:ext>
            </p:extLst>
          </p:nvPr>
        </p:nvGraphicFramePr>
        <p:xfrm>
          <a:off x="468313" y="2060575"/>
          <a:ext cx="8435975" cy="4465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979712" y="1443841"/>
            <a:ext cx="5526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00FF"/>
                </a:solidFill>
              </a:rPr>
              <a:t>Country type breakdown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4144360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268413"/>
            <a:ext cx="8497887" cy="5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Stakeholders</a:t>
            </a:r>
            <a:endParaRPr lang="en-GB" altLang="en-US" sz="3000" b="1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8313" y="1844675"/>
            <a:ext cx="8435975" cy="482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lnSpc>
                <a:spcPts val="3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In most JP countries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all active MS join JP </a:t>
            </a:r>
          </a:p>
          <a:p>
            <a:pPr marL="990600" lvl="1" indent="-533400">
              <a:lnSpc>
                <a:spcPts val="3000"/>
              </a:lnSpc>
              <a:buFont typeface="Wingdings" pitchFamily="2" charset="2"/>
              <a:buChar char="Ø"/>
            </a:pPr>
            <a:endParaRPr lang="en-GB" altLang="en-US" sz="2000" dirty="0" smtClean="0">
              <a:latin typeface="Verdana" pitchFamily="34" charset="0"/>
            </a:endParaRPr>
          </a:p>
          <a:p>
            <a:pPr marL="990600" lvl="1" indent="-533400">
              <a:lnSpc>
                <a:spcPts val="3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JP</a:t>
            </a:r>
            <a:r>
              <a:rPr lang="en-GB" altLang="en-US" sz="2000" dirty="0" smtClean="0"/>
              <a:t> </a:t>
            </a:r>
            <a:r>
              <a:rPr lang="en-GB" altLang="en-US" sz="2000" dirty="0" smtClean="0">
                <a:latin typeface="Verdana" pitchFamily="34" charset="0"/>
              </a:rPr>
              <a:t>seen as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more challenging in donor-crowded countries </a:t>
            </a:r>
          </a:p>
          <a:p>
            <a:pPr marL="990600" lvl="1" indent="-533400">
              <a:lnSpc>
                <a:spcPts val="3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990600" lvl="1" indent="-533400">
              <a:lnSpc>
                <a:spcPts val="3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Other European donors Switzerland and Norway </a:t>
            </a:r>
            <a:r>
              <a:rPr lang="en-GB" altLang="en-US" sz="2000" dirty="0" smtClean="0">
                <a:latin typeface="Verdana" pitchFamily="34" charset="0"/>
              </a:rPr>
              <a:t>participate in a number of countries</a:t>
            </a:r>
          </a:p>
          <a:p>
            <a:pPr marL="990600" lvl="1" indent="-533400">
              <a:lnSpc>
                <a:spcPts val="3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990600" lvl="1" indent="-533400">
              <a:lnSpc>
                <a:spcPts val="3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Partner countries</a:t>
            </a:r>
            <a:r>
              <a:rPr lang="en-GB" altLang="en-US" sz="2000" dirty="0" smtClean="0">
                <a:latin typeface="Verdana" pitchFamily="34" charset="0"/>
              </a:rPr>
              <a:t>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generally supportive, but not pro-active: </a:t>
            </a:r>
            <a:r>
              <a:rPr lang="en-GB" altLang="en-US" sz="2000" dirty="0" smtClean="0">
                <a:latin typeface="Verdana" pitchFamily="34" charset="0"/>
              </a:rPr>
              <a:t>to be involved from the beginning as far as possible</a:t>
            </a:r>
            <a:endParaRPr lang="en-GB" altLang="en-US" sz="1100" dirty="0" smtClean="0">
              <a:latin typeface="Verdana" pitchFamily="34" charset="0"/>
            </a:endParaRPr>
          </a:p>
          <a:p>
            <a:pPr marL="990600" lvl="1" indent="-533400">
              <a:lnSpc>
                <a:spcPts val="3000"/>
              </a:lnSpc>
              <a:buFont typeface="Wingdings" pitchFamily="2" charset="2"/>
              <a:buChar char="Ø"/>
            </a:pP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altLang="en-US" sz="2000" b="1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7132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196752"/>
            <a:ext cx="9144000" cy="64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From Joint Programming towards 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joint implementation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628801"/>
            <a:ext cx="8964613" cy="54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Council conclusions Nov. 2011: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i="1" dirty="0" smtClean="0"/>
              <a:t>'Joint </a:t>
            </a:r>
            <a:r>
              <a:rPr lang="en-GB" sz="1600" i="1" dirty="0"/>
              <a:t>programming does therefore not encompass bilateral implementation plans. It allows the </a:t>
            </a:r>
            <a:r>
              <a:rPr lang="en-GB" sz="1600" i="1" dirty="0" smtClean="0"/>
              <a:t>EU and </a:t>
            </a:r>
            <a:r>
              <a:rPr lang="en-GB" sz="1600" i="1" dirty="0"/>
              <a:t>the Member States to substitute their individual country strategies</a:t>
            </a:r>
            <a:r>
              <a:rPr lang="en-GB" sz="1600" i="1" dirty="0" smtClean="0"/>
              <a:t>.'</a:t>
            </a:r>
          </a:p>
          <a:p>
            <a:pPr lvl="1"/>
            <a:endParaRPr lang="en-GB" sz="1600" dirty="0"/>
          </a:p>
          <a:p>
            <a:pPr marL="400050">
              <a:buFont typeface="Wingdings" panose="05000000000000000000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However, joint implementation is logical next step:</a:t>
            </a:r>
            <a:endParaRPr lang="en-GB" sz="1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b="1" dirty="0" smtClean="0">
                <a:solidFill>
                  <a:srgbClr val="FF6600"/>
                </a:solidFill>
              </a:rPr>
              <a:t>EDF Regulation: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200" dirty="0" smtClean="0"/>
              <a:t>'and </a:t>
            </a:r>
            <a:r>
              <a:rPr lang="en-GB" sz="1200" dirty="0"/>
              <a:t>where appropriate joint results </a:t>
            </a:r>
            <a:r>
              <a:rPr lang="en-GB" sz="1200" dirty="0" smtClean="0"/>
              <a:t>framework' 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200" dirty="0" smtClean="0"/>
              <a:t>'joint </a:t>
            </a:r>
            <a:r>
              <a:rPr lang="en-GB" sz="1200" dirty="0"/>
              <a:t>donor-wide missions and by the use of co-financing and delegated cooperation </a:t>
            </a:r>
            <a:r>
              <a:rPr lang="en-GB" sz="1200" dirty="0" smtClean="0"/>
              <a:t>arrangements'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200" dirty="0" smtClean="0"/>
              <a:t>'where </a:t>
            </a:r>
            <a:r>
              <a:rPr lang="en-GB" sz="1200" dirty="0"/>
              <a:t>appropriate, seek to undertake joint evaluations with EU Member States, other donors and development </a:t>
            </a:r>
            <a:r>
              <a:rPr lang="en-GB" sz="1200" dirty="0" smtClean="0"/>
              <a:t>partners'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sz="1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dirty="0" smtClean="0"/>
              <a:t>Joint Programming strategically </a:t>
            </a:r>
            <a:r>
              <a:rPr lang="en-GB" sz="1600" b="1" dirty="0" smtClean="0">
                <a:solidFill>
                  <a:srgbClr val="FF6600"/>
                </a:solidFill>
              </a:rPr>
              <a:t>paves the ground for joint implementation</a:t>
            </a:r>
            <a:r>
              <a:rPr lang="en-GB" sz="1600" dirty="0" smtClean="0"/>
              <a:t>, once division of labour has been decided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sz="1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b="1" dirty="0" smtClean="0">
                <a:solidFill>
                  <a:srgbClr val="FF6600"/>
                </a:solidFill>
              </a:rPr>
              <a:t>EU+MS expressed an interest</a:t>
            </a:r>
            <a:r>
              <a:rPr lang="en-GB" sz="1600" dirty="0" smtClean="0"/>
              <a:t>: Joint Programming workshops in Guatemala and Addis Ababa called for move towards joint implementation</a:t>
            </a:r>
            <a:endParaRPr lang="en-GB" altLang="en-US" sz="1600" dirty="0" smtClean="0"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altLang="en-US" sz="2000" dirty="0" smtClean="0"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04827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975"/>
            <a:ext cx="882015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1. EU programming</a:t>
            </a:r>
            <a:endParaRPr lang="en-GB" altLang="en-US" sz="2800" b="1" i="1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224254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413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Joint implementation: possible approaches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412777"/>
            <a:ext cx="8964613" cy="561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Division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labour within sectors:</a:t>
            </a:r>
            <a:r>
              <a:rPr lang="en-GB" alt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sector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mapping;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who does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what (best), donor roles (lead, active); managing exits; indicative allocations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 Use toolkit on Division of Labour (June 2009)</a:t>
            </a:r>
            <a:endParaRPr lang="en-GB" alt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sector coordination towards: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joint analysis/appraisals and sector response; joint aid modalities (budget support, pooled funding, delegated cooperation, trust funds); sector dialogue; work with non-EU donors</a:t>
            </a:r>
            <a:endParaRPr lang="en-GB" alt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sector results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frameworks:</a:t>
            </a:r>
            <a:r>
              <a:rPr lang="en-GB" alt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joint goals/indicators built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on partner country systems;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joint monitoring, evaluation and reporting; ensure EU-visibility </a:t>
            </a:r>
            <a:endParaRPr lang="en-GB" alt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reporting on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global funds: </a:t>
            </a:r>
            <a:endParaRPr lang="en-GB" altLang="en-US" sz="20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Global Partnership for Education</a:t>
            </a:r>
            <a:endParaRPr lang="en-GB" altLang="en-U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altLang="en-US" sz="2000" b="1" u="sng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altLang="en-US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altLang="en-US" sz="20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altLang="en-U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3854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975"/>
            <a:ext cx="882015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5. Next steps</a:t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2800" b="1" i="1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74056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412875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The way forward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altLang="en-US" sz="3000" b="1" dirty="0" smtClean="0">
              <a:solidFill>
                <a:srgbClr val="B85C00"/>
              </a:solidFill>
              <a:ea typeface="ＭＳ Ｐゴシック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2132856"/>
            <a:ext cx="8136904" cy="30243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314450" lvl="2" indent="-457200">
              <a:buFont typeface="Calibri" pitchFamily="34" charset="0"/>
              <a:buAutoNum type="arabicPeriod"/>
              <a:defRPr/>
            </a:pPr>
            <a:endParaRPr lang="en-GB" sz="1600" dirty="0" smtClean="0"/>
          </a:p>
          <a:p>
            <a:pPr marL="914400" lvl="1" indent="-457200">
              <a:buFont typeface="Calibri" pitchFamily="34" charset="0"/>
              <a:buAutoNum type="arabicPeriod"/>
              <a:defRPr/>
            </a:pPr>
            <a:r>
              <a:rPr lang="en-GB" sz="2000" dirty="0"/>
              <a:t>Focus on </a:t>
            </a:r>
            <a:r>
              <a:rPr lang="en-GB" sz="2000" b="1" dirty="0">
                <a:solidFill>
                  <a:srgbClr val="FF6600"/>
                </a:solidFill>
              </a:rPr>
              <a:t>actual implementation by EU and </a:t>
            </a:r>
            <a:r>
              <a:rPr lang="en-GB" sz="2000" b="1" dirty="0" smtClean="0">
                <a:solidFill>
                  <a:srgbClr val="FF6600"/>
                </a:solidFill>
              </a:rPr>
              <a:t>MS; from Mexico Communique: </a:t>
            </a:r>
            <a:endParaRPr lang="en-GB" sz="2000" b="1" dirty="0">
              <a:solidFill>
                <a:srgbClr val="FF6600"/>
              </a:solidFill>
            </a:endParaRPr>
          </a:p>
          <a:p>
            <a:pPr lvl="2"/>
            <a:r>
              <a:rPr lang="en-GB" sz="1200" dirty="0"/>
              <a:t>Promoting the extension of joint programming processes to more partner countries </a:t>
            </a:r>
            <a:r>
              <a:rPr lang="en-GB" sz="1200" dirty="0" smtClean="0"/>
              <a:t>and other </a:t>
            </a:r>
            <a:r>
              <a:rPr lang="en-GB" sz="1200" dirty="0"/>
              <a:t>development partners to make full use of its potential, with a view to having </a:t>
            </a:r>
            <a:r>
              <a:rPr lang="en-GB" sz="1200" dirty="0" smtClean="0"/>
              <a:t>joint programming </a:t>
            </a:r>
            <a:r>
              <a:rPr lang="en-GB" sz="1200" dirty="0"/>
              <a:t>processes operational in 40 or more partner countries by 2017;</a:t>
            </a:r>
          </a:p>
          <a:p>
            <a:pPr lvl="2"/>
            <a:r>
              <a:rPr lang="en-GB" sz="1200" dirty="0" smtClean="0"/>
              <a:t>EU </a:t>
            </a:r>
            <a:r>
              <a:rPr lang="en-GB" sz="1200" dirty="0"/>
              <a:t>guidance issued by the end of 2014 and regional seminars on joint programming held </a:t>
            </a:r>
            <a:r>
              <a:rPr lang="en-GB" sz="1200" dirty="0" smtClean="0"/>
              <a:t>in five </a:t>
            </a:r>
            <a:r>
              <a:rPr lang="en-GB" sz="1200" dirty="0"/>
              <a:t>regions by mid-2015.</a:t>
            </a:r>
            <a:endParaRPr lang="en-GB" sz="1200" b="1" dirty="0">
              <a:solidFill>
                <a:srgbClr val="FF6600"/>
              </a:solidFill>
            </a:endParaRPr>
          </a:p>
          <a:p>
            <a:pPr marL="914400" lvl="1" indent="-457200">
              <a:buFont typeface="Calibri" pitchFamily="34" charset="0"/>
              <a:buAutoNum type="arabicPeriod"/>
              <a:defRPr/>
            </a:pPr>
            <a:endParaRPr lang="en-GB" sz="2000" dirty="0" smtClean="0"/>
          </a:p>
          <a:p>
            <a:pPr marL="914400" lvl="1" indent="-457200">
              <a:buFont typeface="Calibri" pitchFamily="34" charset="0"/>
              <a:buAutoNum type="arabicPeriod"/>
              <a:defRPr/>
            </a:pPr>
            <a:r>
              <a:rPr lang="en-GB" sz="2000" dirty="0" smtClean="0"/>
              <a:t>Keep </a:t>
            </a:r>
            <a:r>
              <a:rPr lang="en-GB" sz="2000" b="1" dirty="0" smtClean="0">
                <a:solidFill>
                  <a:srgbClr val="FF6600"/>
                </a:solidFill>
              </a:rPr>
              <a:t>political momentum in EU and MS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at Council, EU Directors General, Technical Seminars, Regional Workshops</a:t>
            </a:r>
          </a:p>
          <a:p>
            <a:pPr marL="914400" lvl="1" indent="-457200">
              <a:buFont typeface="Calibri" pitchFamily="34" charset="0"/>
              <a:buAutoNum type="arabicPeriod"/>
              <a:defRPr/>
            </a:pPr>
            <a:endParaRPr lang="en-GB" sz="2000" dirty="0" smtClean="0"/>
          </a:p>
          <a:p>
            <a:pPr marL="914400" lvl="1" indent="-457200">
              <a:buFont typeface="Calibri" pitchFamily="34" charset="0"/>
              <a:buAutoNum type="arabicPeriod"/>
              <a:defRPr/>
            </a:pPr>
            <a:endParaRPr lang="en-GB" sz="2000" dirty="0" smtClean="0"/>
          </a:p>
          <a:p>
            <a:pPr marL="914400" lvl="1" indent="-457200">
              <a:buFont typeface="Calibri" pitchFamily="34" charset="0"/>
              <a:buAutoNum type="arabicPeriod"/>
              <a:defRPr/>
            </a:pPr>
            <a:endParaRPr lang="en-GB" sz="2000" dirty="0" smtClean="0"/>
          </a:p>
          <a:p>
            <a:pPr marL="857250" lvl="2" indent="0">
              <a:buFont typeface="Arial" charset="0"/>
              <a:buNone/>
              <a:defRPr/>
            </a:pPr>
            <a:r>
              <a:rPr lang="en-GB" sz="1400" i="1" dirty="0" smtClean="0"/>
              <a:t/>
            </a:r>
            <a:br>
              <a:rPr lang="en-GB" sz="1400" i="1" dirty="0" smtClean="0"/>
            </a:br>
            <a:endParaRPr lang="en-GB" sz="12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02546740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Support and Guidance: menu of options</a:t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3000" b="1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8313" y="1773238"/>
            <a:ext cx="8435975" cy="50847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n-GB" sz="19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GB" sz="1900" b="1" dirty="0" smtClean="0">
                <a:solidFill>
                  <a:srgbClr val="FF6600"/>
                </a:solidFill>
                <a:latin typeface="Verdana" pitchFamily="34" charset="0"/>
              </a:rPr>
              <a:t>Sharing of EU and Member States' JP Guidance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GB" sz="1900" b="1" dirty="0" smtClean="0">
                <a:solidFill>
                  <a:srgbClr val="FF6600"/>
                </a:solidFill>
                <a:latin typeface="Verdana" pitchFamily="34" charset="0"/>
              </a:rPr>
              <a:t>Country support missions by consultants</a:t>
            </a:r>
            <a:r>
              <a:rPr lang="en-GB" sz="1900" b="1" dirty="0" smtClean="0">
                <a:latin typeface="Verdana" pitchFamily="34" charset="0"/>
              </a:rPr>
              <a:t> </a:t>
            </a:r>
            <a:r>
              <a:rPr lang="en-GB" sz="1900" dirty="0" smtClean="0">
                <a:latin typeface="Verdana" pitchFamily="34" charset="0"/>
              </a:rPr>
              <a:t>– EU support programme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GB" sz="1900" b="1" dirty="0" smtClean="0">
                <a:solidFill>
                  <a:srgbClr val="FF6600"/>
                </a:solidFill>
                <a:latin typeface="Verdana" pitchFamily="34" charset="0"/>
              </a:rPr>
              <a:t>Sharing good practice</a:t>
            </a:r>
            <a:r>
              <a:rPr lang="en-GB" sz="1900" b="1" dirty="0" smtClean="0">
                <a:latin typeface="Verdana" pitchFamily="34" charset="0"/>
              </a:rPr>
              <a:t> </a:t>
            </a:r>
            <a:r>
              <a:rPr lang="en-GB" sz="1900" dirty="0" smtClean="0">
                <a:latin typeface="Verdana" pitchFamily="34" charset="0"/>
              </a:rPr>
              <a:t>through </a:t>
            </a:r>
            <a:r>
              <a:rPr lang="en-GB" sz="1900" dirty="0" smtClean="0">
                <a:latin typeface="Verdana" pitchFamily="34" charset="0"/>
                <a:hlinkClick r:id="rId3"/>
              </a:rPr>
              <a:t>capacity4dev.eu</a:t>
            </a:r>
            <a:endParaRPr lang="en-GB" sz="1900" dirty="0" smtClean="0">
              <a:latin typeface="Verdana" pitchFamily="34" charset="0"/>
            </a:endParaRP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GB" sz="1900" b="1" dirty="0" smtClean="0">
                <a:solidFill>
                  <a:srgbClr val="FF6600"/>
                </a:solidFill>
                <a:latin typeface="Verdana" pitchFamily="34" charset="0"/>
              </a:rPr>
              <a:t>Training/Knowledge </a:t>
            </a:r>
            <a:r>
              <a:rPr lang="en-GB" sz="1900" b="1" dirty="0">
                <a:solidFill>
                  <a:srgbClr val="FF6600"/>
                </a:solidFill>
                <a:latin typeface="Verdana" pitchFamily="34" charset="0"/>
              </a:rPr>
              <a:t>Sharing</a:t>
            </a:r>
            <a:r>
              <a:rPr lang="en-GB" sz="1900" b="1" dirty="0">
                <a:latin typeface="Verdana" pitchFamily="34" charset="0"/>
              </a:rPr>
              <a:t> </a:t>
            </a:r>
            <a:endParaRPr lang="en-GB" sz="1900" dirty="0">
              <a:latin typeface="Verdana" pitchFamily="34" charset="0"/>
            </a:endParaRPr>
          </a:p>
          <a:p>
            <a:pPr marL="1390650" lvl="2" indent="-533400">
              <a:buFont typeface="Wingdings" pitchFamily="2" charset="2"/>
              <a:buChar char="Ø"/>
              <a:defRPr/>
            </a:pPr>
            <a:r>
              <a:rPr lang="en-GB" sz="1500" dirty="0">
                <a:latin typeface="Verdana" pitchFamily="34" charset="0"/>
              </a:rPr>
              <a:t>EU staff training on JP, also open to EU Member States (Brussels)</a:t>
            </a:r>
          </a:p>
          <a:p>
            <a:pPr marL="1390650" lvl="2" indent="-533400">
              <a:buFont typeface="Wingdings" pitchFamily="2" charset="2"/>
              <a:buChar char="Ø"/>
              <a:defRPr/>
            </a:pPr>
            <a:r>
              <a:rPr lang="en-GB" sz="1500" dirty="0">
                <a:latin typeface="Verdana" pitchFamily="34" charset="0"/>
              </a:rPr>
              <a:t>EEAS/Commission visits to MS capitals</a:t>
            </a:r>
          </a:p>
          <a:p>
            <a:pPr marL="1390650" lvl="2" indent="-533400">
              <a:buFont typeface="Wingdings" pitchFamily="2" charset="2"/>
              <a:buChar char="Ø"/>
              <a:defRPr/>
            </a:pPr>
            <a:r>
              <a:rPr lang="en-GB" sz="1500" dirty="0">
                <a:latin typeface="Verdana" pitchFamily="34" charset="0"/>
              </a:rPr>
              <a:t>Regional workshops in 2014 (see next slide)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n-GB" sz="1900" dirty="0" smtClean="0">
              <a:latin typeface="Verdana" pitchFamily="34" charset="0"/>
            </a:endParaRPr>
          </a:p>
          <a:p>
            <a:pPr marL="457200" lvl="1" indent="0">
              <a:lnSpc>
                <a:spcPct val="150000"/>
              </a:lnSpc>
              <a:buFont typeface="Arial" charset="0"/>
              <a:buNone/>
              <a:defRPr/>
            </a:pPr>
            <a:endParaRPr lang="en-GB" sz="1900" b="1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17710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413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smtClean="0">
                <a:solidFill>
                  <a:srgbClr val="0000FF"/>
                </a:solidFill>
                <a:ea typeface="ＭＳ Ｐゴシック" pitchFamily="34" charset="-128"/>
              </a:rPr>
              <a:t>Regional Joint Programming workshops</a:t>
            </a:r>
            <a:r>
              <a:rPr lang="en-GB" altLang="en-US" sz="2800" b="1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700213"/>
            <a:ext cx="8964613" cy="532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Objectives: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update from HQ; guidance; exchange experiences; address local challenges; identify good practice and support needed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Target group: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EU Delegations and MS embassies (</a:t>
            </a:r>
            <a:r>
              <a:rPr lang="en-GB" altLang="en-US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HoCs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 also participation of EEAS, Commission and MS HQs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Organisation: </a:t>
            </a:r>
            <a:r>
              <a:rPr lang="en-GB" altLang="en-US" sz="1800" dirty="0">
                <a:latin typeface="Verdana" pitchFamily="34" charset="0"/>
                <a:ea typeface="Verdana" pitchFamily="34" charset="0"/>
                <a:cs typeface="Verdana" pitchFamily="34" charset="0"/>
              </a:rPr>
              <a:t>EEAS &amp;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Commission Joint Programming &amp; geographical teams with hosting EU Delegations + MS</a:t>
            </a: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Planning: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Latin America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Guatemala, 20-21 January 2014 (support: Spain)</a:t>
            </a:r>
            <a:endParaRPr lang="en-GB" altLang="en-US" sz="16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Central, East &amp; Southern Africa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Ethiopia, 13-14 March 2014 (support: Belgium and the Netherlands)</a:t>
            </a:r>
            <a:endParaRPr lang="en-GB" altLang="en-US" sz="16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West Africa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Ivory Coast, 4-5 June 2014 (support: France)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Asia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Burma/Myanmar, February 2015 (support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: Germany)</a:t>
            </a:r>
            <a:endParaRPr lang="en-GB" altLang="en-US" sz="16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Neighbourhood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venues and date </a:t>
            </a:r>
            <a:r>
              <a:rPr lang="en-GB" alt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tbc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(support: Sweden for East Neighbourhood)</a:t>
            </a:r>
          </a:p>
          <a:p>
            <a:pPr>
              <a:buFont typeface="Wingdings" pitchFamily="2" charset="2"/>
              <a:buChar char="Ø"/>
            </a:pPr>
            <a:endParaRPr lang="en-GB" altLang="en-US" sz="2000" dirty="0" smtClean="0"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0012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975"/>
            <a:ext cx="882015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6. What you could do</a:t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2800" b="1" i="1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36342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412875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4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What could country desks do?</a:t>
            </a:r>
            <a:r>
              <a:rPr lang="en-GB" altLang="en-US" sz="2400" b="1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400" b="1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2800" b="1" smtClean="0">
              <a:solidFill>
                <a:srgbClr val="FF66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916113"/>
            <a:ext cx="8964613" cy="51133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Support Delegations and embassies with roadmaps and implementation</a:t>
            </a:r>
          </a:p>
          <a:p>
            <a:pPr>
              <a:buFont typeface="Wingdings" pitchFamily="2" charset="2"/>
              <a:buChar char="Ø"/>
              <a:defRPr/>
            </a:pPr>
            <a:endParaRPr lang="en-GB" altLang="en-U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Stay in contact with your embassy/field office on the progress of JP</a:t>
            </a:r>
          </a:p>
          <a:p>
            <a:pPr>
              <a:buFont typeface="Wingdings" pitchFamily="2" charset="2"/>
              <a:buChar char="Ø"/>
              <a:defRPr/>
            </a:pPr>
            <a:endParaRPr lang="en-GB" altLang="en-U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Include JP in briefings for your hierarchy</a:t>
            </a:r>
          </a:p>
          <a:p>
            <a:pPr>
              <a:buFont typeface="Wingdings" pitchFamily="2" charset="2"/>
              <a:buChar char="Ø"/>
              <a:defRPr/>
            </a:pPr>
            <a:endParaRPr lang="en-GB" altLang="en-U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Include JP in your country missions (meet with EU Delegations, other MS embassies and field offices)</a:t>
            </a:r>
          </a:p>
          <a:p>
            <a:pPr>
              <a:buFont typeface="Wingdings" pitchFamily="2" charset="2"/>
              <a:buChar char="Ø"/>
              <a:defRPr/>
            </a:pPr>
            <a:endParaRPr lang="en-GB" altLang="en-U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Ensure endorsement/approval responses on JP documents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Establish informal contacts with country desks of EU (EEAS and DEVCO) and other MS; share challenges faced at country level</a:t>
            </a:r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Consider HQs-Field meetings/Videoconferences</a:t>
            </a:r>
          </a:p>
          <a:p>
            <a:pPr>
              <a:buFont typeface="Wingdings" pitchFamily="2" charset="2"/>
              <a:buChar char="Ø"/>
              <a:defRPr/>
            </a:pPr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106160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975"/>
            <a:ext cx="882015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6. Do you now believe in </a:t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Joint Programming?</a:t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2800" b="1" i="1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97677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975"/>
            <a:ext cx="882015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800" b="1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… if not, look at this …</a:t>
            </a:r>
            <a:endParaRPr lang="en-GB" altLang="en-US" sz="2800" b="1" i="1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1906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 sz="3600" smtClean="0">
                <a:solidFill>
                  <a:srgbClr val="0000FF"/>
                </a:solidFill>
              </a:rPr>
              <a:t>Fragmented aid in Mozambique …</a:t>
            </a:r>
            <a:br>
              <a:rPr lang="en-GB" altLang="en-US" sz="3600" smtClean="0">
                <a:solidFill>
                  <a:srgbClr val="0000FF"/>
                </a:solidFill>
              </a:rPr>
            </a:br>
            <a:r>
              <a:rPr lang="en-GB" altLang="en-US" sz="1800" smtClean="0">
                <a:solidFill>
                  <a:srgbClr val="0000FF"/>
                </a:solidFill>
              </a:rPr>
              <a:t>(source aid data OECD/DAC 2011)</a:t>
            </a:r>
          </a:p>
        </p:txBody>
      </p:sp>
      <p:graphicFrame>
        <p:nvGraphicFramePr>
          <p:cNvPr id="34819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417513" y="1577975"/>
          <a:ext cx="8386762" cy="492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r:id="rId4" imgW="8388823" imgH="4925995" progId="Excel.Chart.8">
                  <p:embed/>
                </p:oleObj>
              </mc:Choice>
              <mc:Fallback>
                <p:oleObj r:id="rId4" imgW="8388823" imgH="4925995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577975"/>
                        <a:ext cx="8386762" cy="492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858986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752"/>
            <a:ext cx="882015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EEAS &amp; Commission roles in EU programming (Council decision July 2010)</a:t>
            </a:r>
            <a:endParaRPr lang="en-GB" altLang="en-US" sz="2400" b="1" i="1" dirty="0" smtClean="0">
              <a:solidFill>
                <a:srgbClr val="0000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2132857"/>
            <a:ext cx="8229600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dirty="0" smtClean="0"/>
              <a:t>Management of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cooperation programmes</a:t>
            </a:r>
            <a:r>
              <a:rPr lang="en-GB" altLang="en-US" sz="1800" dirty="0" smtClean="0">
                <a:solidFill>
                  <a:srgbClr val="FF6600"/>
                </a:solidFill>
              </a:rPr>
              <a:t> </a:t>
            </a:r>
            <a:r>
              <a:rPr lang="en-GB" altLang="en-US" sz="1800" dirty="0" smtClean="0"/>
              <a:t>is under 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responsibility of the Commission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800" dirty="0" smtClean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dirty="0" smtClean="0"/>
              <a:t>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High Representative</a:t>
            </a:r>
            <a:r>
              <a:rPr lang="en-GB" altLang="en-US" sz="1800" dirty="0" smtClean="0">
                <a:solidFill>
                  <a:srgbClr val="FF6600"/>
                </a:solidFill>
              </a:rPr>
              <a:t> </a:t>
            </a:r>
            <a:r>
              <a:rPr lang="en-GB" altLang="en-US" sz="1800" dirty="0" smtClean="0"/>
              <a:t>shall ensure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overall political coordination of the external action</a:t>
            </a:r>
            <a:r>
              <a:rPr lang="en-GB" altLang="en-US" sz="1800" dirty="0" smtClean="0"/>
              <a:t>, in particular through external assistance instruments (DCI, EDF </a:t>
            </a:r>
            <a:r>
              <a:rPr lang="en-GB" altLang="en-US" sz="1800" dirty="0" err="1" smtClean="0"/>
              <a:t>etc</a:t>
            </a:r>
            <a:r>
              <a:rPr lang="en-GB" altLang="en-US" sz="1800" dirty="0" smtClean="0"/>
              <a:t>) 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800" dirty="0" smtClean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dirty="0" smtClean="0"/>
              <a:t>Throughout the whole cycle of programming, planning and implementation, 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High Representative and the EEAS shall work with</a:t>
            </a:r>
            <a:r>
              <a:rPr lang="en-GB" altLang="en-US" sz="1800" dirty="0" smtClean="0">
                <a:solidFill>
                  <a:srgbClr val="FF6600"/>
                </a:solidFill>
              </a:rPr>
              <a:t> </a:t>
            </a:r>
            <a:r>
              <a:rPr lang="en-GB" altLang="en-US" sz="1800" dirty="0" smtClean="0"/>
              <a:t>the relevant members and services of 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Commission</a:t>
            </a:r>
            <a:r>
              <a:rPr lang="en-GB" altLang="en-US" sz="1800" dirty="0" smtClean="0"/>
              <a:t> </a:t>
            </a:r>
          </a:p>
          <a:p>
            <a:pPr marL="609600" indent="-609600">
              <a:buFont typeface="Wingdings" pitchFamily="2" charset="2"/>
              <a:buChar char="Ø"/>
            </a:pPr>
            <a:endParaRPr lang="en-GB" altLang="en-US" sz="1800" dirty="0" smtClean="0"/>
          </a:p>
          <a:p>
            <a:pPr marL="609600" indent="-609600">
              <a:buFont typeface="Wingdings" pitchFamily="2" charset="2"/>
              <a:buChar char="Ø"/>
            </a:pPr>
            <a:r>
              <a:rPr lang="en-GB" altLang="en-US" sz="1800" dirty="0" smtClean="0"/>
              <a:t>All proposals for decisions will be prepared by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following the Commission’s procedures</a:t>
            </a:r>
            <a:r>
              <a:rPr lang="en-GB" altLang="en-US" sz="1800" dirty="0" smtClean="0"/>
              <a:t> and will be submitted to 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Commission for adoption</a:t>
            </a:r>
            <a:endParaRPr lang="en-GB" altLang="en-US" sz="1800" dirty="0" smtClean="0">
              <a:solidFill>
                <a:srgbClr val="FF6600"/>
              </a:solidFill>
            </a:endParaRPr>
          </a:p>
          <a:p>
            <a:pPr marL="990600" lvl="1" indent="-533400">
              <a:lnSpc>
                <a:spcPct val="80000"/>
              </a:lnSpc>
              <a:buFont typeface="Arial" charset="0"/>
              <a:buNone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274337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0825" y="274638"/>
            <a:ext cx="8642350" cy="1143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 sz="3600" smtClean="0">
                <a:solidFill>
                  <a:srgbClr val="0000FF"/>
                </a:solidFill>
              </a:rPr>
              <a:t>… when EU acts as one in Mozambique </a:t>
            </a:r>
            <a:r>
              <a:rPr lang="en-GB" altLang="en-US" sz="4000" smtClean="0"/>
              <a:t/>
            </a:r>
            <a:br>
              <a:rPr lang="en-GB" altLang="en-US" sz="4000" smtClean="0"/>
            </a:br>
            <a:r>
              <a:rPr lang="en-GB" altLang="en-US" sz="1600" smtClean="0"/>
              <a:t>(source aid data OECD/DAC 2011)</a:t>
            </a:r>
          </a:p>
        </p:txBody>
      </p:sp>
      <p:graphicFrame>
        <p:nvGraphicFramePr>
          <p:cNvPr id="35843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-19050" y="1649413"/>
          <a:ext cx="921385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r:id="rId4" imgW="9211854" imgH="4871126" progId="Excel.Chart.8">
                  <p:embed/>
                </p:oleObj>
              </mc:Choice>
              <mc:Fallback>
                <p:oleObj r:id="rId4" imgW="9211854" imgH="4871126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9050" y="1649413"/>
                        <a:ext cx="9213850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602404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678D6F35-3D67-4EEC-9AC6-7B0B84F2055F}" type="slidenum">
              <a:rPr lang="en-GB" sz="1000" b="0">
                <a:solidFill>
                  <a:srgbClr val="00A6C8"/>
                </a:solidFill>
                <a:latin typeface="+mn-lt"/>
                <a:ea typeface="+mn-ea"/>
              </a:rPr>
              <a:pPr algn="r">
                <a:defRPr/>
              </a:pPr>
              <a:t>31</a:t>
            </a:fld>
            <a:endParaRPr lang="en-GB" sz="1000" b="0">
              <a:solidFill>
                <a:srgbClr val="00A6C8"/>
              </a:solidFill>
              <a:latin typeface="+mn-lt"/>
              <a:ea typeface="+mn-ea"/>
            </a:endParaRPr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1AD758B7-EBA4-4239-BB30-5CA59973D983}" type="slidenum">
              <a:rPr lang="en-GB" sz="1000" b="0">
                <a:solidFill>
                  <a:srgbClr val="00A6C8"/>
                </a:solidFill>
                <a:latin typeface="+mn-lt"/>
                <a:ea typeface="+mn-ea"/>
              </a:rPr>
              <a:pPr algn="r">
                <a:defRPr/>
              </a:pPr>
              <a:t>31</a:t>
            </a:fld>
            <a:endParaRPr lang="en-GB" sz="1000" b="0">
              <a:solidFill>
                <a:srgbClr val="00A6C8"/>
              </a:solidFill>
              <a:latin typeface="+mn-lt"/>
              <a:ea typeface="+mn-ea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388" y="-26988"/>
            <a:ext cx="8064500" cy="114300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1588" eaLnBrk="1" hangingPunct="1"/>
            <a:r>
              <a:rPr lang="fr-BE" altLang="en-US" sz="3200" u="sng" smtClean="0">
                <a:solidFill>
                  <a:srgbClr val="FF6600"/>
                </a:solidFill>
              </a:rPr>
              <a:t>Within a sector</a:t>
            </a:r>
            <a:r>
              <a:rPr lang="fr-BE" altLang="en-US" sz="3200" smtClean="0">
                <a:solidFill>
                  <a:srgbClr val="FF6600"/>
                </a:solidFill>
              </a:rPr>
              <a:t>: Procurement chain of donors in health in Kenya</a:t>
            </a:r>
          </a:p>
        </p:txBody>
      </p:sp>
      <p:graphicFrame>
        <p:nvGraphicFramePr>
          <p:cNvPr id="36869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0" y="1125538"/>
          <a:ext cx="914400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VISIO" r:id="rId4" imgW="10114200" imgH="7376040" progId="Visio.Drawing.5">
                  <p:embed/>
                </p:oleObj>
              </mc:Choice>
              <mc:Fallback>
                <p:oleObj name="VISIO" r:id="rId4" imgW="10114200" imgH="7376040" progId="Visio.Drawing.5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25538"/>
                        <a:ext cx="9144000" cy="57324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6057544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jdelijke aanduiding voor dianumm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85D13E6E-55C3-47B9-8064-879C9CD4718E}" type="slidenum">
              <a:rPr lang="en-GB" sz="1000" b="0">
                <a:solidFill>
                  <a:srgbClr val="00A6C8"/>
                </a:solidFill>
                <a:latin typeface="+mn-lt"/>
                <a:ea typeface="+mn-ea"/>
              </a:rPr>
              <a:pPr algn="r">
                <a:defRPr/>
              </a:pPr>
              <a:t>32</a:t>
            </a:fld>
            <a:endParaRPr lang="en-GB" sz="1000" b="0">
              <a:solidFill>
                <a:srgbClr val="00A6C8"/>
              </a:solidFill>
              <a:latin typeface="+mn-lt"/>
              <a:ea typeface="+mn-ea"/>
            </a:endParaRP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1258888" y="1484313"/>
            <a:ext cx="1366837" cy="1295400"/>
          </a:xfrm>
          <a:prstGeom prst="line">
            <a:avLst/>
          </a:prstGeom>
          <a:noFill/>
          <a:ln w="57150" cap="rnd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3786188" y="1500188"/>
            <a:ext cx="0" cy="1152525"/>
          </a:xfrm>
          <a:prstGeom prst="line">
            <a:avLst/>
          </a:prstGeom>
          <a:noFill/>
          <a:ln w="57150" cap="rnd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5435600" y="1484313"/>
            <a:ext cx="1295400" cy="1223962"/>
          </a:xfrm>
          <a:prstGeom prst="line">
            <a:avLst/>
          </a:prstGeom>
          <a:noFill/>
          <a:ln w="57150" cap="rnd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2714625" y="2714625"/>
            <a:ext cx="2808288" cy="1296988"/>
          </a:xfrm>
          <a:prstGeom prst="ellipse">
            <a:avLst/>
          </a:prstGeom>
          <a:solidFill>
            <a:schemeClr val="folHlink"/>
          </a:solidFill>
          <a:ln w="1651" cap="rnd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nl-NL" altLang="en-US" sz="1800" b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2571750" y="3000375"/>
            <a:ext cx="3095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66FF"/>
                </a:solidFill>
                <a:latin typeface="Arial" charset="0"/>
              </a:rPr>
              <a:t>Government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1600" i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214313" y="500063"/>
            <a:ext cx="1428750" cy="863600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nl-NL" altLang="en-US" sz="1800" b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785938" y="500063"/>
            <a:ext cx="1214437" cy="863600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Donor 2</a:t>
            </a:r>
          </a:p>
          <a:p>
            <a:pPr algn="ctr" eaLnBrk="1" hangingPunct="1"/>
            <a:endParaRPr lang="nl-NL" altLang="en-US" sz="1800" b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3214688" y="500063"/>
            <a:ext cx="1285875" cy="863600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Donor 3</a:t>
            </a:r>
          </a:p>
          <a:p>
            <a:pPr algn="ctr" eaLnBrk="1" hangingPunct="1"/>
            <a:endParaRPr lang="nl-NL" altLang="en-US" sz="1800" b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214313" y="642938"/>
            <a:ext cx="1152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Donor 1</a:t>
            </a:r>
          </a:p>
        </p:txBody>
      </p:sp>
      <p:sp>
        <p:nvSpPr>
          <p:cNvPr id="37900" name="Text Box 14"/>
          <p:cNvSpPr txBox="1">
            <a:spLocks noChangeArrowheads="1"/>
          </p:cNvSpPr>
          <p:nvPr/>
        </p:nvSpPr>
        <p:spPr bwMode="auto">
          <a:xfrm>
            <a:off x="6516688" y="4868863"/>
            <a:ext cx="18716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nl-NL" altLang="en-US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7901" name="Line 4"/>
          <p:cNvSpPr>
            <a:spLocks noChangeShapeType="1"/>
          </p:cNvSpPr>
          <p:nvPr/>
        </p:nvSpPr>
        <p:spPr bwMode="auto">
          <a:xfrm>
            <a:off x="4067175" y="4076700"/>
            <a:ext cx="0" cy="1223963"/>
          </a:xfrm>
          <a:prstGeom prst="line">
            <a:avLst/>
          </a:prstGeom>
          <a:noFill/>
          <a:ln w="57150" cap="rnd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902" name="Rectangle 9"/>
          <p:cNvSpPr>
            <a:spLocks noChangeArrowheads="1"/>
          </p:cNvSpPr>
          <p:nvPr/>
        </p:nvSpPr>
        <p:spPr bwMode="auto">
          <a:xfrm>
            <a:off x="2268538" y="5373688"/>
            <a:ext cx="4103687" cy="935037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nl-NL" altLang="en-US" sz="1800" b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7903" name="Rectangle 16"/>
          <p:cNvSpPr>
            <a:spLocks noChangeArrowheads="1"/>
          </p:cNvSpPr>
          <p:nvPr/>
        </p:nvSpPr>
        <p:spPr bwMode="auto">
          <a:xfrm>
            <a:off x="1258888" y="5516563"/>
            <a:ext cx="6049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Drugs  </a:t>
            </a:r>
          </a:p>
          <a:p>
            <a:pPr algn="ctr" eaLnBrk="1" hangingPunct="1"/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warehousing, organisation, delivery</a:t>
            </a:r>
          </a:p>
        </p:txBody>
      </p:sp>
      <p:sp>
        <p:nvSpPr>
          <p:cNvPr id="37904" name="Rectangle 17"/>
          <p:cNvSpPr>
            <a:spLocks noChangeArrowheads="1"/>
          </p:cNvSpPr>
          <p:nvPr/>
        </p:nvSpPr>
        <p:spPr bwMode="auto">
          <a:xfrm>
            <a:off x="642938" y="1628775"/>
            <a:ext cx="745013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Donors finance the Government (health) budget, use country systems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 and support capacity building</a:t>
            </a:r>
          </a:p>
        </p:txBody>
      </p:sp>
      <p:sp>
        <p:nvSpPr>
          <p:cNvPr id="37905" name="Rectangle 18"/>
          <p:cNvSpPr>
            <a:spLocks noChangeArrowheads="1"/>
          </p:cNvSpPr>
          <p:nvPr/>
        </p:nvSpPr>
        <p:spPr bwMode="auto">
          <a:xfrm>
            <a:off x="1258888" y="4149725"/>
            <a:ext cx="53848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Government  uses its own procurement </a:t>
            </a:r>
          </a:p>
          <a:p>
            <a:pPr algn="ctr" eaLnBrk="1" hangingPunct="1"/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procedures for buying drugs</a:t>
            </a:r>
          </a:p>
        </p:txBody>
      </p:sp>
      <p:sp>
        <p:nvSpPr>
          <p:cNvPr id="37906" name="Rectangle 10"/>
          <p:cNvSpPr>
            <a:spLocks noChangeArrowheads="1"/>
          </p:cNvSpPr>
          <p:nvPr/>
        </p:nvSpPr>
        <p:spPr bwMode="auto">
          <a:xfrm>
            <a:off x="7715250" y="1643063"/>
            <a:ext cx="1000125" cy="1138237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SBS/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Pooled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funding</a:t>
            </a:r>
          </a:p>
        </p:txBody>
      </p:sp>
      <p:sp>
        <p:nvSpPr>
          <p:cNvPr id="37907" name="Rectangle 10"/>
          <p:cNvSpPr>
            <a:spLocks noChangeArrowheads="1"/>
          </p:cNvSpPr>
          <p:nvPr/>
        </p:nvSpPr>
        <p:spPr bwMode="auto">
          <a:xfrm>
            <a:off x="4643438" y="500063"/>
            <a:ext cx="1714500" cy="863600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37908" name="Line 3"/>
          <p:cNvSpPr>
            <a:spLocks noChangeShapeType="1"/>
          </p:cNvSpPr>
          <p:nvPr/>
        </p:nvSpPr>
        <p:spPr bwMode="auto">
          <a:xfrm>
            <a:off x="2214563" y="1428750"/>
            <a:ext cx="1285875" cy="1214438"/>
          </a:xfrm>
          <a:prstGeom prst="line">
            <a:avLst/>
          </a:prstGeom>
          <a:noFill/>
          <a:ln w="57150" cap="rnd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909" name="Line 4"/>
          <p:cNvSpPr>
            <a:spLocks noChangeShapeType="1"/>
          </p:cNvSpPr>
          <p:nvPr/>
        </p:nvSpPr>
        <p:spPr bwMode="auto">
          <a:xfrm>
            <a:off x="5000625" y="1500188"/>
            <a:ext cx="0" cy="1152525"/>
          </a:xfrm>
          <a:prstGeom prst="line">
            <a:avLst/>
          </a:prstGeom>
          <a:noFill/>
          <a:ln w="57150" cap="rnd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910" name="Rectangle 10"/>
          <p:cNvSpPr>
            <a:spLocks noChangeArrowheads="1"/>
          </p:cNvSpPr>
          <p:nvPr/>
        </p:nvSpPr>
        <p:spPr bwMode="auto">
          <a:xfrm>
            <a:off x="6429375" y="500063"/>
            <a:ext cx="1071563" cy="863600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37911" name="Text Box 11"/>
          <p:cNvSpPr txBox="1">
            <a:spLocks noChangeArrowheads="1"/>
          </p:cNvSpPr>
          <p:nvPr/>
        </p:nvSpPr>
        <p:spPr bwMode="auto">
          <a:xfrm>
            <a:off x="6429375" y="571500"/>
            <a:ext cx="1152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Donor 5</a:t>
            </a:r>
          </a:p>
        </p:txBody>
      </p:sp>
      <p:sp>
        <p:nvSpPr>
          <p:cNvPr id="37912" name="Text Box 11"/>
          <p:cNvSpPr txBox="1">
            <a:spLocks noChangeArrowheads="1"/>
          </p:cNvSpPr>
          <p:nvPr/>
        </p:nvSpPr>
        <p:spPr bwMode="auto">
          <a:xfrm>
            <a:off x="5000625" y="571500"/>
            <a:ext cx="1152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Donor 4</a:t>
            </a:r>
          </a:p>
        </p:txBody>
      </p:sp>
      <p:sp>
        <p:nvSpPr>
          <p:cNvPr id="37913" name="Rectangle 10"/>
          <p:cNvSpPr>
            <a:spLocks noChangeArrowheads="1"/>
          </p:cNvSpPr>
          <p:nvPr/>
        </p:nvSpPr>
        <p:spPr bwMode="auto">
          <a:xfrm>
            <a:off x="7715250" y="500063"/>
            <a:ext cx="1000125" cy="863600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DoL </a:t>
            </a:r>
          </a:p>
        </p:txBody>
      </p:sp>
      <p:sp>
        <p:nvSpPr>
          <p:cNvPr id="37914" name="Rectangle 10"/>
          <p:cNvSpPr>
            <a:spLocks noChangeArrowheads="1"/>
          </p:cNvSpPr>
          <p:nvPr/>
        </p:nvSpPr>
        <p:spPr bwMode="auto">
          <a:xfrm>
            <a:off x="7715250" y="4000500"/>
            <a:ext cx="1000125" cy="863600"/>
          </a:xfrm>
          <a:prstGeom prst="rect">
            <a:avLst/>
          </a:prstGeom>
          <a:solidFill>
            <a:srgbClr val="FFFF00"/>
          </a:solidFill>
          <a:ln w="1651" cap="rnd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66CC"/>
                </a:solidFill>
                <a:latin typeface="Arial" charset="0"/>
              </a:rPr>
              <a:t>UCS</a:t>
            </a:r>
          </a:p>
        </p:txBody>
      </p:sp>
    </p:spTree>
    <p:extLst>
      <p:ext uri="{BB962C8B-B14F-4D97-AF65-F5344CB8AC3E}">
        <p14:creationId xmlns:p14="http://schemas.microsoft.com/office/powerpoint/2010/main" val="92147581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412875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ja-JP" sz="2400" b="1" smtClean="0">
                <a:solidFill>
                  <a:srgbClr val="0000FF"/>
                </a:solidFill>
                <a:latin typeface="Verdana" pitchFamily="34" charset="0"/>
              </a:rPr>
              <a:t>Joint programming support persons </a:t>
            </a:r>
            <a:br>
              <a:rPr lang="en-GB" altLang="ja-JP" sz="2400" b="1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altLang="ja-JP" sz="2400" b="1" smtClean="0">
                <a:solidFill>
                  <a:srgbClr val="0000FF"/>
                </a:solidFill>
                <a:latin typeface="Verdana" pitchFamily="34" charset="0"/>
              </a:rPr>
              <a:t>in EEAS/VI.B.2 and DEVCO/A2</a:t>
            </a:r>
            <a:br>
              <a:rPr lang="en-GB" altLang="ja-JP" sz="2400" b="1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altLang="en-US" sz="2400" b="1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400" b="1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400" b="1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  <a:t>		</a:t>
            </a:r>
            <a:endParaRPr lang="en-GB" altLang="en-US" sz="2800" b="1" smtClean="0">
              <a:solidFill>
                <a:srgbClr val="FF66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916113"/>
            <a:ext cx="8964613" cy="5113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GB" altLang="en-US" sz="2400" b="1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altLang="en-US" sz="20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897556"/>
              </p:ext>
            </p:extLst>
          </p:nvPr>
        </p:nvGraphicFramePr>
        <p:xfrm>
          <a:off x="611560" y="2348880"/>
          <a:ext cx="7921625" cy="4248471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448644"/>
                <a:gridCol w="3734353"/>
                <a:gridCol w="1738628"/>
              </a:tblGrid>
              <a:tr h="1028795"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 </a:t>
                      </a: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GERBRANDIJ </a:t>
                      </a:r>
                      <a:endParaRPr lang="en-GB" sz="14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Marie-Laure DE BERGH</a:t>
                      </a:r>
                    </a:p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Central, East, Southern Africa, Asia, East Neighbourhood</a:t>
                      </a:r>
                    </a:p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West Africa, Latin America, Southern Neighbourhood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EEAS/VI.B.2</a:t>
                      </a:r>
                    </a:p>
                  </a:txBody>
                  <a:tcPr marL="68586" marR="68586" marT="0" marB="0"/>
                </a:tc>
              </a:tr>
              <a:tr h="116226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>
                          <a:effectLst/>
                        </a:rPr>
                        <a:t>Jost KADEL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>
                          <a:effectLst/>
                        </a:rPr>
                        <a:t>Neighbourhood, Latin America and Caribbean regions</a:t>
                      </a:r>
                      <a:endParaRPr lang="en-GB" sz="16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nn-NO" sz="1400" dirty="0">
                          <a:effectLst/>
                        </a:rPr>
                        <a:t>Burma/Myanmar, Nepal, Pakistan, Yemen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DEVCO/A2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</a:tr>
              <a:tr h="119247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>
                          <a:effectLst/>
                        </a:rPr>
                        <a:t>Michael KIROSINGH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>
                          <a:effectLst/>
                        </a:rPr>
                        <a:t>West and Central Africa </a:t>
                      </a:r>
                      <a:endParaRPr lang="en-GB" sz="16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>
                          <a:effectLst/>
                        </a:rPr>
                        <a:t>Overall Asia/Pacific contact point </a:t>
                      </a:r>
                      <a:endParaRPr lang="en-GB" sz="16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>
                          <a:effectLst/>
                        </a:rPr>
                        <a:t>Cambodia, Laos, Philippines, Vietnam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DEVCO/A2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</a:tr>
              <a:tr h="8649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>
                          <a:effectLst/>
                        </a:rPr>
                        <a:t>Lino MOLTENI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>
                          <a:effectLst/>
                        </a:rPr>
                        <a:t>Southern and Eastern Africa</a:t>
                      </a:r>
                      <a:endParaRPr lang="en-GB" sz="16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>
                          <a:effectLst/>
                        </a:rPr>
                        <a:t>Afghanistan, Bangladesh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DEVCO/A2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24688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0" y="1385888"/>
            <a:ext cx="9144000" cy="5472112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175" algn="ctr">
              <a:defRPr/>
            </a:pPr>
            <a:endParaRPr lang="en-GB" sz="3600" b="0" dirty="0">
              <a:solidFill>
                <a:srgbClr val="ECFE06"/>
              </a:solidFill>
            </a:endParaRPr>
          </a:p>
          <a:p>
            <a:pPr marL="3175" algn="ctr">
              <a:defRPr/>
            </a:pPr>
            <a:endParaRPr lang="en-GB" sz="2000" b="0" dirty="0">
              <a:solidFill>
                <a:schemeClr val="accent6"/>
              </a:solidFill>
            </a:endParaRPr>
          </a:p>
          <a:p>
            <a:pPr marL="3175" algn="ctr">
              <a:defRPr/>
            </a:pPr>
            <a:r>
              <a:rPr lang="en-GB" sz="3600" dirty="0">
                <a:solidFill>
                  <a:schemeClr val="accent6"/>
                </a:solidFill>
              </a:rPr>
              <a:t>Further info on:</a:t>
            </a:r>
          </a:p>
          <a:p>
            <a:pPr marL="3175" algn="ctr">
              <a:defRPr/>
            </a:pPr>
            <a:r>
              <a:rPr lang="en-GB" sz="3600" dirty="0">
                <a:solidFill>
                  <a:schemeClr val="accent6"/>
                </a:solidFill>
              </a:rPr>
              <a:t>http://capacity4dev.ec.europa.eu/joint-programming</a:t>
            </a:r>
            <a:r>
              <a:rPr lang="en-GB" sz="3600" dirty="0">
                <a:solidFill>
                  <a:srgbClr val="FFFF00"/>
                </a:solidFill>
              </a:rPr>
              <a:t>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b="0" dirty="0">
              <a:solidFill>
                <a:srgbClr val="ECFE06"/>
              </a:solidFill>
            </a:endParaRPr>
          </a:p>
        </p:txBody>
      </p:sp>
      <p:sp>
        <p:nvSpPr>
          <p:cNvPr id="39940" name="AutoShape 15" descr="Z"/>
          <p:cNvSpPr>
            <a:spLocks noChangeAspect="1" noChangeArrowheads="1"/>
          </p:cNvSpPr>
          <p:nvPr/>
        </p:nvSpPr>
        <p:spPr bwMode="auto">
          <a:xfrm>
            <a:off x="3657600" y="3138488"/>
            <a:ext cx="1828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fr-BE" altLang="en-US"/>
          </a:p>
        </p:txBody>
      </p:sp>
      <p:sp>
        <p:nvSpPr>
          <p:cNvPr id="39941" name="AutoShape 17" descr="Z"/>
          <p:cNvSpPr>
            <a:spLocks noChangeAspect="1" noChangeArrowheads="1"/>
          </p:cNvSpPr>
          <p:nvPr/>
        </p:nvSpPr>
        <p:spPr bwMode="auto">
          <a:xfrm>
            <a:off x="3795713" y="3181350"/>
            <a:ext cx="15525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fr-BE" altLang="en-US"/>
          </a:p>
        </p:txBody>
      </p:sp>
      <p:pic>
        <p:nvPicPr>
          <p:cNvPr id="39942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88913"/>
            <a:ext cx="1722437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8415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9865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975"/>
            <a:ext cx="882015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EEAS &amp; Commission roles in EU programming (Council decision July 2010)</a:t>
            </a:r>
            <a:endParaRPr lang="en-GB" altLang="en-US" sz="2400" b="1" i="1" dirty="0" smtClean="0">
              <a:solidFill>
                <a:srgbClr val="0000FF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1988841"/>
            <a:ext cx="8229600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buFont typeface="Wingdings" pitchFamily="2" charset="2"/>
              <a:buChar char="Ø"/>
            </a:pPr>
            <a:endParaRPr lang="en-GB" altLang="en-US" sz="1800" b="1" dirty="0" smtClean="0">
              <a:solidFill>
                <a:srgbClr val="FF6600"/>
              </a:solidFill>
            </a:endParaRPr>
          </a:p>
          <a:p>
            <a:pPr marL="609600" indent="-609600"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</a:rPr>
              <a:t>EEAS shall have responsibility for preparing </a:t>
            </a:r>
            <a:r>
              <a:rPr lang="en-GB" altLang="en-US" sz="1800" dirty="0" smtClean="0"/>
              <a:t>the following decisions of the Commission regarding the strategic, multiannual steps within the programming cycle: </a:t>
            </a:r>
            <a:br>
              <a:rPr lang="en-GB" altLang="en-US" sz="1800" dirty="0" smtClean="0"/>
            </a:br>
            <a:r>
              <a:rPr lang="en-GB" altLang="en-US" sz="1800" dirty="0" smtClean="0"/>
              <a:t/>
            </a:r>
            <a:br>
              <a:rPr lang="en-GB" altLang="en-US" sz="1800" dirty="0" smtClean="0"/>
            </a:br>
            <a:r>
              <a:rPr lang="en-GB" altLang="en-US" sz="1800" b="1" dirty="0" smtClean="0">
                <a:solidFill>
                  <a:srgbClr val="FF6600"/>
                </a:solidFill>
              </a:rPr>
              <a:t>(1) country allocations; </a:t>
            </a:r>
            <a:br>
              <a:rPr lang="en-GB" altLang="en-US" sz="1800" b="1" dirty="0" smtClean="0">
                <a:solidFill>
                  <a:srgbClr val="FF6600"/>
                </a:solidFill>
              </a:rPr>
            </a:br>
            <a:r>
              <a:rPr lang="en-GB" altLang="en-US" sz="1800" b="1" dirty="0" smtClean="0">
                <a:solidFill>
                  <a:srgbClr val="FF6600"/>
                </a:solidFill>
              </a:rPr>
              <a:t>(2) country and regional strategic papers; </a:t>
            </a:r>
            <a:br>
              <a:rPr lang="en-GB" altLang="en-US" sz="1800" b="1" dirty="0" smtClean="0">
                <a:solidFill>
                  <a:srgbClr val="FF6600"/>
                </a:solidFill>
              </a:rPr>
            </a:br>
            <a:r>
              <a:rPr lang="en-GB" altLang="en-US" sz="1800" b="1" dirty="0" smtClean="0">
                <a:solidFill>
                  <a:srgbClr val="FF6600"/>
                </a:solidFill>
              </a:rPr>
              <a:t>(3) national and regional indicative programmes. </a:t>
            </a:r>
          </a:p>
          <a:p>
            <a:pPr marL="609600" indent="-609600">
              <a:buFont typeface="Wingdings" pitchFamily="2" charset="2"/>
              <a:buChar char="Ø"/>
            </a:pPr>
            <a:endParaRPr lang="en-GB" altLang="en-US" sz="1800" dirty="0" smtClean="0"/>
          </a:p>
          <a:p>
            <a:pPr marL="609600" indent="-609600">
              <a:buFont typeface="Wingdings" pitchFamily="2" charset="2"/>
              <a:buChar char="Ø"/>
            </a:pPr>
            <a:r>
              <a:rPr lang="en-GB" altLang="en-US" sz="1800" dirty="0" smtClean="0"/>
              <a:t>With regard to 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European Development Fund </a:t>
            </a:r>
            <a:r>
              <a:rPr lang="en-GB" altLang="en-US" sz="1800" dirty="0" smtClean="0"/>
              <a:t>and 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Development Cooperation Instrument</a:t>
            </a:r>
            <a:r>
              <a:rPr lang="en-GB" altLang="en-US" sz="1800" dirty="0" smtClean="0"/>
              <a:t>, any proposals, shall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be prepared jointly by</a:t>
            </a:r>
            <a:r>
              <a:rPr lang="en-GB" altLang="en-US" sz="1800" dirty="0" smtClean="0"/>
              <a:t> the relevant services in 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EEAS</a:t>
            </a:r>
            <a:r>
              <a:rPr lang="en-GB" altLang="en-US" sz="1800" dirty="0" smtClean="0"/>
              <a:t> and in the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Commission</a:t>
            </a:r>
            <a:r>
              <a:rPr lang="en-GB" altLang="en-US" sz="1800" dirty="0" smtClean="0"/>
              <a:t>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under</a:t>
            </a:r>
            <a:r>
              <a:rPr lang="en-GB" altLang="en-US" sz="1800" b="1" dirty="0" smtClean="0"/>
              <a:t>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the responsibility of the Commissioner</a:t>
            </a:r>
            <a:r>
              <a:rPr lang="en-GB" altLang="en-US" sz="1800" dirty="0" smtClean="0"/>
              <a:t> shall be </a:t>
            </a:r>
            <a:r>
              <a:rPr lang="en-GB" altLang="en-US" sz="1800" b="1" dirty="0" smtClean="0">
                <a:solidFill>
                  <a:srgbClr val="FF6600"/>
                </a:solidFill>
              </a:rPr>
              <a:t>submitted jointly with the High Representative</a:t>
            </a:r>
            <a:r>
              <a:rPr lang="en-GB" altLang="en-US" sz="1800" dirty="0" smtClean="0"/>
              <a:t> for adoption by the Commission. </a:t>
            </a:r>
          </a:p>
          <a:p>
            <a:pPr marL="990600" lvl="1" indent="-533400">
              <a:lnSpc>
                <a:spcPct val="80000"/>
              </a:lnSpc>
              <a:buFont typeface="Arial" charset="0"/>
              <a:buNone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886741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196975"/>
            <a:ext cx="822960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</a:rPr>
              <a:t>Guiding principles for EU programming </a:t>
            </a:r>
            <a:br>
              <a:rPr lang="en-GB" altLang="en-US" sz="2400" b="1" dirty="0" smtClean="0">
                <a:solidFill>
                  <a:srgbClr val="0000FF"/>
                </a:solidFill>
              </a:rPr>
            </a:br>
            <a:r>
              <a:rPr lang="en-GB" altLang="en-US" sz="2400" b="1" dirty="0" smtClean="0">
                <a:solidFill>
                  <a:srgbClr val="0000FF"/>
                </a:solidFill>
              </a:rPr>
              <a:t>2014-2020</a:t>
            </a:r>
            <a:endParaRPr lang="en-GB" altLang="en-US" sz="2400" b="1" i="1" dirty="0" smtClean="0">
              <a:solidFill>
                <a:srgbClr val="0000FF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2276475"/>
            <a:ext cx="8229600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Ownership &amp; alignment</a:t>
            </a:r>
          </a:p>
          <a:p>
            <a:pPr marL="990600" lvl="1" indent="-533400">
              <a:buClr>
                <a:schemeClr val="tx1"/>
              </a:buClr>
              <a:buFont typeface="Wingdings" pitchFamily="2" charset="2"/>
              <a:buNone/>
            </a:pPr>
            <a:endParaRPr lang="en-GB" altLang="en-US" sz="1800" dirty="0" smtClean="0">
              <a:latin typeface="Verdana" pitchFamily="34" charset="0"/>
              <a:ea typeface="ＭＳ Ｐゴシック" pitchFamily="34" charset="-128"/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dirty="0" smtClean="0">
                <a:latin typeface="Verdana" pitchFamily="34" charset="0"/>
                <a:ea typeface="ＭＳ Ｐゴシック" pitchFamily="34" charset="-128"/>
              </a:rPr>
              <a:t>Comprehensiveness, consistency and coherence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  <a:ea typeface="ＭＳ Ｐゴシック" pitchFamily="34" charset="-128"/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Sector concentration 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800" b="1" dirty="0" smtClean="0">
              <a:latin typeface="Verdana" pitchFamily="34" charset="0"/>
              <a:ea typeface="ＭＳ Ｐゴシック" pitchFamily="34" charset="-128"/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dirty="0" smtClean="0">
                <a:latin typeface="Verdana" pitchFamily="34" charset="0"/>
                <a:ea typeface="ＭＳ Ｐゴシック" pitchFamily="34" charset="-128"/>
              </a:rPr>
              <a:t>Differentiation</a:t>
            </a:r>
            <a:endParaRPr lang="en-GB" altLang="en-US" sz="1800" b="1" dirty="0" smtClean="0">
              <a:latin typeface="Verdana" pitchFamily="34" charset="0"/>
              <a:ea typeface="ＭＳ Ｐゴシック" pitchFamily="34" charset="-128"/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  <a:ea typeface="ＭＳ Ｐゴシック" pitchFamily="34" charset="-128"/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Synchronisation and flexibility 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  <a:ea typeface="ＭＳ Ｐゴシック" pitchFamily="34" charset="-128"/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dirty="0" smtClean="0">
                <a:latin typeface="Verdana" pitchFamily="34" charset="0"/>
                <a:ea typeface="ＭＳ Ｐゴシック" pitchFamily="34" charset="-128"/>
              </a:rPr>
              <a:t>Blending for growth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  <a:ea typeface="ＭＳ Ｐゴシック" pitchFamily="34" charset="-128"/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ＭＳ Ｐゴシック" pitchFamily="34" charset="-128"/>
              </a:rPr>
              <a:t>Coordination and Joint programming</a:t>
            </a:r>
            <a:endParaRPr lang="en-US" altLang="en-US" sz="18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990600" lvl="1" indent="-533400">
              <a:lnSpc>
                <a:spcPct val="80000"/>
              </a:lnSpc>
              <a:buFont typeface="Arial" charset="0"/>
              <a:buNone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599766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07950" y="1268413"/>
            <a:ext cx="8713788" cy="5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400" b="1" dirty="0" smtClean="0">
                <a:solidFill>
                  <a:srgbClr val="0000FF"/>
                </a:solidFill>
              </a:rPr>
              <a:t>Guiding principles for EU programming s</a:t>
            </a:r>
            <a:r>
              <a:rPr lang="en-GB" altLang="en-US" sz="2400" b="1" i="1" dirty="0" smtClean="0">
                <a:solidFill>
                  <a:srgbClr val="0000FF"/>
                </a:solidFill>
                <a:ea typeface="ＭＳ Ｐゴシック" pitchFamily="34" charset="-128"/>
              </a:rPr>
              <a:t>ynchronisation</a:t>
            </a:r>
            <a:r>
              <a:rPr lang="en-GB" altLang="en-US" sz="2400" dirty="0" smtClean="0">
                <a:solidFill>
                  <a:srgbClr val="0000FF"/>
                </a:solidFill>
                <a:ea typeface="ＭＳ Ｐゴシック" pitchFamily="34" charset="-128"/>
              </a:rPr>
              <a:t> </a:t>
            </a:r>
            <a:endParaRPr lang="en-GB" altLang="en-US" sz="2400" dirty="0" smtClean="0">
              <a:solidFill>
                <a:srgbClr val="B85C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4213" y="2205038"/>
            <a:ext cx="8220075" cy="439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r>
              <a:rPr lang="en-GB" altLang="en-US" sz="1800" dirty="0" smtClean="0">
                <a:latin typeface="Verdana" pitchFamily="34" charset="0"/>
              </a:rPr>
              <a:t>In several countries </a:t>
            </a: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</a:rPr>
              <a:t>synchronisation will take place </a:t>
            </a: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</a:rPr>
              <a:t>Still remains challenge in others: </a:t>
            </a:r>
            <a:r>
              <a:rPr lang="en-GB" altLang="en-US" sz="1800" dirty="0" smtClean="0">
                <a:latin typeface="Verdana" pitchFamily="34" charset="0"/>
              </a:rPr>
              <a:t>ex. Uganda</a:t>
            </a:r>
            <a:r>
              <a:rPr lang="en-GB" altLang="en-US" sz="1800" b="1" dirty="0" smtClean="0">
                <a:latin typeface="Verdana" pitchFamily="34" charset="0"/>
              </a:rPr>
              <a:t> </a:t>
            </a: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altLang="en-US" sz="2000" b="1" dirty="0" smtClean="0">
              <a:latin typeface="Verdan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79613" y="3716338"/>
          <a:ext cx="5184776" cy="3141659"/>
        </p:xfrm>
        <a:graphic>
          <a:graphicData uri="http://schemas.openxmlformats.org/drawingml/2006/table">
            <a:tbl>
              <a:tblPr/>
              <a:tblGrid>
                <a:gridCol w="614514"/>
                <a:gridCol w="614514"/>
                <a:gridCol w="614514"/>
                <a:gridCol w="614514"/>
                <a:gridCol w="614514"/>
                <a:gridCol w="613030"/>
                <a:gridCol w="614514"/>
                <a:gridCol w="884662"/>
              </a:tblGrid>
              <a:tr h="19851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Uganda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2011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2012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2013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2014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2015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2016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2017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NDP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EU 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BE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DE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DK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IR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IT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NL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SE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UK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1553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412875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4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Key principle: synchronisation</a:t>
            </a:r>
            <a:r>
              <a:rPr lang="en-GB" altLang="en-US" sz="2400" b="1" dirty="0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3045" y="1938338"/>
            <a:ext cx="8964613" cy="49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Programming in principle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2014-2020</a:t>
            </a:r>
          </a:p>
          <a:p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Review synchronised </a:t>
            </a:r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with the country planning cycle (date specified in MIP) or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two MIPs</a:t>
            </a:r>
          </a:p>
          <a:p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Reviews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allow for adapting MIP </a:t>
            </a:r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 changing country needs and priorities, JP &amp; division of labour</a:t>
            </a:r>
          </a:p>
          <a:p>
            <a:endParaRPr lang="en-GB" alt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Example of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Bolivia:</a:t>
            </a:r>
          </a:p>
          <a:p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713621"/>
              </p:ext>
            </p:extLst>
          </p:nvPr>
        </p:nvGraphicFramePr>
        <p:xfrm>
          <a:off x="1763688" y="5517232"/>
          <a:ext cx="4876800" cy="6000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€ 280m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€ 120m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€ 160m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52446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0825" y="1341438"/>
            <a:ext cx="8569325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400" b="1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EU Procedure for JP document (1)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en-GB" altLang="en-US" sz="240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smtClean="0">
                <a:latin typeface="Verdana" pitchFamily="34" charset="0"/>
              </a:rPr>
              <a:t>For EU part in JP: </a:t>
            </a:r>
            <a:r>
              <a:rPr lang="en-GB" altLang="en-US" sz="2000" b="1" smtClean="0">
                <a:solidFill>
                  <a:srgbClr val="FF6600"/>
                </a:solidFill>
                <a:latin typeface="Verdana" pitchFamily="34" charset="0"/>
              </a:rPr>
              <a:t>apply same process /procedure in Brussels</a:t>
            </a:r>
            <a:r>
              <a:rPr lang="en-GB" altLang="en-US" sz="2000" b="1" smtClean="0">
                <a:latin typeface="Verdana" pitchFamily="34" charset="0"/>
              </a:rPr>
              <a:t> </a:t>
            </a:r>
            <a:r>
              <a:rPr lang="en-GB" altLang="en-US" sz="2000" smtClean="0">
                <a:latin typeface="Verdana" pitchFamily="34" charset="0"/>
              </a:rPr>
              <a:t>as for a bilateral/single proposal without JP</a:t>
            </a:r>
          </a:p>
          <a:p>
            <a:pPr>
              <a:buFont typeface="Wingdings" pitchFamily="2" charset="2"/>
              <a:buChar char="Ø"/>
            </a:pPr>
            <a:endParaRPr lang="en-GB" altLang="en-US" sz="200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smtClean="0">
                <a:latin typeface="Verdana" pitchFamily="34" charset="0"/>
              </a:rPr>
              <a:t>JP document </a:t>
            </a:r>
            <a:r>
              <a:rPr lang="en-GB" altLang="en-US" sz="2000" b="1" smtClean="0">
                <a:solidFill>
                  <a:srgbClr val="FF6600"/>
                </a:solidFill>
                <a:latin typeface="Verdana" pitchFamily="34" charset="0"/>
              </a:rPr>
              <a:t>in-country prepared under guidance of heads of missions</a:t>
            </a:r>
            <a:r>
              <a:rPr lang="en-GB" altLang="en-US" sz="2000" smtClean="0">
                <a:latin typeface="Verdana" pitchFamily="34" charset="0"/>
              </a:rPr>
              <a:t>; including required consultation (CSOs, etc.). </a:t>
            </a:r>
            <a:br>
              <a:rPr lang="en-GB" altLang="en-US" sz="2000" smtClean="0">
                <a:latin typeface="Verdana" pitchFamily="34" charset="0"/>
              </a:rPr>
            </a:br>
            <a:r>
              <a:rPr lang="en-GB" altLang="en-US" sz="2000" i="1" smtClean="0">
                <a:latin typeface="Verdana" pitchFamily="34" charset="0"/>
              </a:rPr>
              <a:t>This is where support by consultants could come in.</a:t>
            </a:r>
          </a:p>
          <a:p>
            <a:pPr>
              <a:buFont typeface="Wingdings" pitchFamily="2" charset="2"/>
              <a:buChar char="Ø"/>
            </a:pPr>
            <a:endParaRPr lang="en-GB" altLang="en-US" sz="2000" i="1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smtClean="0">
                <a:latin typeface="Verdana" pitchFamily="34" charset="0"/>
              </a:rPr>
              <a:t>Once agreed by EU HoMs JP doc </a:t>
            </a:r>
            <a:r>
              <a:rPr lang="en-GB" altLang="en-US" sz="2000" b="1" smtClean="0">
                <a:solidFill>
                  <a:srgbClr val="FF6600"/>
                </a:solidFill>
                <a:latin typeface="Verdana" pitchFamily="34" charset="0"/>
              </a:rPr>
              <a:t>sent to EEAS and DEVCO; follow in-house assessment procedure</a:t>
            </a:r>
            <a:r>
              <a:rPr lang="en-GB" altLang="en-US" sz="2000" smtClean="0">
                <a:latin typeface="Verdana" pitchFamily="34" charset="0"/>
              </a:rPr>
              <a:t> (CTM, etc.)</a:t>
            </a:r>
          </a:p>
          <a:p>
            <a:pPr>
              <a:buFont typeface="Wingdings" pitchFamily="2" charset="2"/>
              <a:buChar char="Ø"/>
            </a:pPr>
            <a:endParaRPr lang="en-GB" altLang="en-US" sz="200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smtClean="0">
                <a:latin typeface="Verdana" pitchFamily="34" charset="0"/>
              </a:rPr>
              <a:t>HoD will see that </a:t>
            </a:r>
            <a:r>
              <a:rPr lang="en-GB" altLang="en-US" sz="2000" b="1" smtClean="0">
                <a:solidFill>
                  <a:srgbClr val="FF6600"/>
                </a:solidFill>
                <a:latin typeface="Verdana" pitchFamily="34" charset="0"/>
              </a:rPr>
              <a:t>MS and other donors handle the JP doc  through their own system</a:t>
            </a:r>
            <a:r>
              <a:rPr lang="en-GB" altLang="en-US" sz="2000" smtClean="0">
                <a:latin typeface="Verdana" pitchFamily="34" charset="0"/>
              </a:rPr>
              <a:t> (including role of their capitals)</a:t>
            </a:r>
          </a:p>
          <a:p>
            <a:pPr>
              <a:buFont typeface="Wingdings" pitchFamily="2" charset="2"/>
              <a:buChar char="Ø"/>
            </a:pPr>
            <a:endParaRPr lang="en-GB" altLang="en-US" sz="200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altLang="en-US" sz="2000" smtClean="0"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endParaRPr lang="en-GB" altLang="en-US" sz="2000" smtClean="0"/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2000" smtClean="0">
              <a:latin typeface="Arial" charset="0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000" smtClean="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9382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0825" y="1268413"/>
            <a:ext cx="8893175" cy="467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400" b="1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EU Procedure for JP document (2)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en-GB" altLang="en-US" sz="2400" b="1" smtClean="0">
              <a:solidFill>
                <a:schemeClr val="hlink"/>
              </a:solidFill>
              <a:latin typeface="Verdana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smtClean="0">
                <a:latin typeface="Verdana" pitchFamily="34" charset="0"/>
              </a:rPr>
              <a:t>Following endorsement by HQs </a:t>
            </a:r>
            <a:r>
              <a:rPr lang="en-GB" altLang="en-US" sz="2000" b="1" smtClean="0">
                <a:solidFill>
                  <a:srgbClr val="FF6600"/>
                </a:solidFill>
                <a:latin typeface="Verdana" pitchFamily="34" charset="0"/>
              </a:rPr>
              <a:t>finalise JP in-country with partner country, then initialled</a:t>
            </a:r>
            <a:r>
              <a:rPr lang="en-GB" altLang="en-US" sz="2000" smtClean="0">
                <a:latin typeface="Verdana" pitchFamily="34" charset="0"/>
              </a:rPr>
              <a:t> by HoMs and if possible partner country</a:t>
            </a:r>
          </a:p>
          <a:p>
            <a:pPr>
              <a:buFont typeface="Wingdings" pitchFamily="2" charset="2"/>
              <a:buChar char="Ø"/>
            </a:pPr>
            <a:endParaRPr lang="en-GB" altLang="en-US" sz="200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smtClean="0">
                <a:latin typeface="Verdana" pitchFamily="34" charset="0"/>
              </a:rPr>
              <a:t>Final document to be</a:t>
            </a:r>
            <a:r>
              <a:rPr lang="en-GB" altLang="en-US" sz="2000" b="1" smtClean="0">
                <a:latin typeface="Verdana" pitchFamily="34" charset="0"/>
              </a:rPr>
              <a:t> </a:t>
            </a:r>
            <a:r>
              <a:rPr lang="en-GB" altLang="en-US" sz="2000" b="1" smtClean="0">
                <a:solidFill>
                  <a:srgbClr val="FF6600"/>
                </a:solidFill>
                <a:latin typeface="Verdana" pitchFamily="34" charset="0"/>
              </a:rPr>
              <a:t>transmitted by HoMs to capitals</a:t>
            </a:r>
          </a:p>
          <a:p>
            <a:pPr>
              <a:buFont typeface="Wingdings" pitchFamily="2" charset="2"/>
              <a:buChar char="Ø"/>
            </a:pPr>
            <a:endParaRPr lang="en-GB" altLang="en-US" sz="2000" b="1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b="1" smtClean="0">
                <a:solidFill>
                  <a:srgbClr val="FF6600"/>
                </a:solidFill>
                <a:latin typeface="Verdana" pitchFamily="34" charset="0"/>
              </a:rPr>
              <a:t>Adoption and formalisation according to individual donor procedures/requirements</a:t>
            </a:r>
            <a:r>
              <a:rPr lang="en-GB" altLang="en-US" sz="2000" b="1" smtClean="0">
                <a:latin typeface="Verdana" pitchFamily="34" charset="0"/>
              </a:rPr>
              <a:t/>
            </a:r>
            <a:br>
              <a:rPr lang="en-GB" altLang="en-US" sz="2000" b="1" smtClean="0">
                <a:latin typeface="Verdana" pitchFamily="34" charset="0"/>
              </a:rPr>
            </a:br>
            <a:r>
              <a:rPr lang="en-GB" altLang="en-US" sz="2000" i="1" smtClean="0">
                <a:latin typeface="Verdana" pitchFamily="34" charset="0"/>
              </a:rPr>
              <a:t>Again: for the EU part, our own procedure apply: same as for single programming doc, but take account of Member States’ and other donor contributions</a:t>
            </a:r>
          </a:p>
          <a:p>
            <a:pPr>
              <a:buFont typeface="Wingdings" pitchFamily="2" charset="2"/>
              <a:buChar char="Ø"/>
            </a:pPr>
            <a:endParaRPr lang="en-GB" altLang="en-US" sz="200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smtClean="0">
                <a:latin typeface="Verdana" pitchFamily="34" charset="0"/>
              </a:rPr>
              <a:t>Consider </a:t>
            </a:r>
            <a:r>
              <a:rPr lang="en-GB" altLang="en-US" sz="2000" b="1" smtClean="0">
                <a:solidFill>
                  <a:srgbClr val="FF6600"/>
                </a:solidFill>
                <a:latin typeface="Verdana" pitchFamily="34" charset="0"/>
              </a:rPr>
              <a:t>signing ceremony</a:t>
            </a:r>
            <a:r>
              <a:rPr lang="en-GB" altLang="en-US" sz="2000" smtClean="0">
                <a:latin typeface="Verdana" pitchFamily="34" charset="0"/>
              </a:rPr>
              <a:t> (only after legal basis DCI or 11</a:t>
            </a:r>
            <a:r>
              <a:rPr lang="en-GB" altLang="en-US" sz="2000" baseline="30000" smtClean="0">
                <a:latin typeface="Verdana" pitchFamily="34" charset="0"/>
              </a:rPr>
              <a:t>th</a:t>
            </a:r>
            <a:r>
              <a:rPr lang="en-GB" altLang="en-US" sz="2000" smtClean="0">
                <a:latin typeface="Verdana" pitchFamily="34" charset="0"/>
              </a:rPr>
              <a:t> EDF)</a:t>
            </a:r>
          </a:p>
          <a:p>
            <a:pPr>
              <a:buFont typeface="Wingdings" pitchFamily="2" charset="2"/>
              <a:buChar char="Ø"/>
            </a:pPr>
            <a:endParaRPr lang="en-GB" altLang="en-US" sz="1800" i="1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altLang="en-US" sz="2000" smtClean="0"/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2000" smtClean="0">
              <a:latin typeface="Arial" charset="0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000" smtClean="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03002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29796</TotalTime>
  <Words>1720</Words>
  <Application>Microsoft Office PowerPoint</Application>
  <PresentationFormat>On-screen Show (4:3)</PresentationFormat>
  <Paragraphs>546</Paragraphs>
  <Slides>34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presentation EC-EEAS</vt:lpstr>
      <vt:lpstr>Microsoft Excel Chart</vt:lpstr>
      <vt:lpstr>VISIO</vt:lpstr>
      <vt:lpstr>PowerPoint Presentation</vt:lpstr>
      <vt:lpstr>   1. EU programming</vt:lpstr>
      <vt:lpstr>EEAS &amp; Commission roles in EU programming (Council decision July 2010)</vt:lpstr>
      <vt:lpstr>EEAS &amp; Commission roles in EU programming (Council decision July 2010)</vt:lpstr>
      <vt:lpstr>Guiding principles for EU programming  2014-2020</vt:lpstr>
      <vt:lpstr>Guiding principles for EU programming synchronisation </vt:lpstr>
      <vt:lpstr>Key principle: synchronisation  </vt:lpstr>
      <vt:lpstr>PowerPoint Presentation</vt:lpstr>
      <vt:lpstr>PowerPoint Presentation</vt:lpstr>
      <vt:lpstr>PowerPoint Presentation</vt:lpstr>
      <vt:lpstr>   3. Joint Programming implementation:  Where are we? </vt:lpstr>
      <vt:lpstr>PowerPoint Presentation</vt:lpstr>
      <vt:lpstr>State of play: 55 countries (1)   </vt:lpstr>
      <vt:lpstr>State of play: 55 countries (2)  </vt:lpstr>
      <vt:lpstr>Windows for synchronisation/JP per year </vt:lpstr>
      <vt:lpstr>Regional breakdown Dark green = Joint programming agreed Middle dark = Potential, but not agreed yet Light green = No Joint Programming at this stage </vt:lpstr>
      <vt:lpstr>PowerPoint Presentation</vt:lpstr>
      <vt:lpstr>Stakeholders</vt:lpstr>
      <vt:lpstr>From Joint Programming towards  joint implementation </vt:lpstr>
      <vt:lpstr>Joint implementation: possible approaches </vt:lpstr>
      <vt:lpstr>   5. Next steps  </vt:lpstr>
      <vt:lpstr>The way forward </vt:lpstr>
      <vt:lpstr>Support and Guidance: menu of options </vt:lpstr>
      <vt:lpstr>Regional Joint Programming workshops </vt:lpstr>
      <vt:lpstr>   6. What you could do    </vt:lpstr>
      <vt:lpstr>What could country desks do? </vt:lpstr>
      <vt:lpstr>   6. Do you now believe in   Joint Programming?  </vt:lpstr>
      <vt:lpstr>   … if not, look at this …</vt:lpstr>
      <vt:lpstr>Fragmented aid in Mozambique … (source aid data OECD/DAC 2011)</vt:lpstr>
      <vt:lpstr>… when EU acts as one in Mozambique  (source aid data OECD/DAC 2011)</vt:lpstr>
      <vt:lpstr>Within a sector: Procurement chain of donors in health in Kenya</vt:lpstr>
      <vt:lpstr>PowerPoint Presentation</vt:lpstr>
      <vt:lpstr>Joint programming support persons  in EEAS/VI.B.2 and DEVCO/A2    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Bernard San Emeterio</dc:creator>
  <cp:lastModifiedBy>MOLTENI Lino (DEVCO)</cp:lastModifiedBy>
  <cp:revision>1438</cp:revision>
  <cp:lastPrinted>2014-01-17T12:20:41Z</cp:lastPrinted>
  <dcterms:created xsi:type="dcterms:W3CDTF">2005-12-20T11:19:53Z</dcterms:created>
  <dcterms:modified xsi:type="dcterms:W3CDTF">2014-09-04T14:20:35Z</dcterms:modified>
</cp:coreProperties>
</file>