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78" r:id="rId3"/>
    <p:sldId id="283" r:id="rId4"/>
    <p:sldId id="280" r:id="rId5"/>
    <p:sldId id="257" r:id="rId6"/>
    <p:sldId id="259" r:id="rId7"/>
    <p:sldId id="260" r:id="rId8"/>
    <p:sldId id="258" r:id="rId9"/>
    <p:sldId id="261" r:id="rId10"/>
    <p:sldId id="262" r:id="rId11"/>
    <p:sldId id="263" r:id="rId12"/>
    <p:sldId id="277" r:id="rId13"/>
    <p:sldId id="281" r:id="rId14"/>
    <p:sldId id="282" r:id="rId15"/>
    <p:sldId id="264" r:id="rId16"/>
    <p:sldId id="266" r:id="rId17"/>
    <p:sldId id="267" r:id="rId18"/>
    <p:sldId id="268" r:id="rId19"/>
    <p:sldId id="269" r:id="rId20"/>
    <p:sldId id="270" r:id="rId21"/>
    <p:sldId id="271" r:id="rId22"/>
    <p:sldId id="272" r:id="rId23"/>
    <p:sldId id="273" r:id="rId24"/>
    <p:sldId id="274" r:id="rId25"/>
    <p:sldId id="276" r:id="rId26"/>
    <p:sldId id="275" r:id="rId27"/>
  </p:sldIdLst>
  <p:sldSz cx="12192000" cy="6858000"/>
  <p:notesSz cx="7099300" cy="10234613"/>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76575" cy="512763"/>
          </a:xfrm>
          <a:prstGeom prst="rect">
            <a:avLst/>
          </a:prstGeom>
        </p:spPr>
        <p:txBody>
          <a:bodyPr vert="horz" lIns="99048" tIns="49524" rIns="99048" bIns="49524" rtlCol="0"/>
          <a:lstStyle>
            <a:lvl1pPr algn="l" eaLnBrk="1" fontAlgn="auto" hangingPunct="1">
              <a:spcBef>
                <a:spcPts val="0"/>
              </a:spcBef>
              <a:spcAft>
                <a:spcPts val="0"/>
              </a:spcAft>
              <a:defRPr sz="1300">
                <a:latin typeface="+mn-lt"/>
              </a:defRPr>
            </a:lvl1pPr>
          </a:lstStyle>
          <a:p>
            <a:pPr>
              <a:defRPr/>
            </a:pPr>
            <a:endParaRPr lang="de-AT"/>
          </a:p>
        </p:txBody>
      </p:sp>
      <p:sp>
        <p:nvSpPr>
          <p:cNvPr id="3" name="Datumsplatzhalter 2"/>
          <p:cNvSpPr>
            <a:spLocks noGrp="1"/>
          </p:cNvSpPr>
          <p:nvPr>
            <p:ph type="dt" idx="1"/>
          </p:nvPr>
        </p:nvSpPr>
        <p:spPr>
          <a:xfrm>
            <a:off x="4021138" y="0"/>
            <a:ext cx="3076575" cy="512763"/>
          </a:xfrm>
          <a:prstGeom prst="rect">
            <a:avLst/>
          </a:prstGeom>
        </p:spPr>
        <p:txBody>
          <a:bodyPr vert="horz" lIns="99048" tIns="49524" rIns="99048" bIns="49524" rtlCol="0"/>
          <a:lstStyle>
            <a:lvl1pPr algn="r" eaLnBrk="1" fontAlgn="auto" hangingPunct="1">
              <a:spcBef>
                <a:spcPts val="0"/>
              </a:spcBef>
              <a:spcAft>
                <a:spcPts val="0"/>
              </a:spcAft>
              <a:defRPr sz="1300">
                <a:latin typeface="+mn-lt"/>
              </a:defRPr>
            </a:lvl1pPr>
          </a:lstStyle>
          <a:p>
            <a:pPr>
              <a:defRPr/>
            </a:pPr>
            <a:fld id="{01858087-9BE8-4127-AF66-D1DBEFC3FC09}" type="datetimeFigureOut">
              <a:rPr lang="de-AT"/>
              <a:pPr>
                <a:defRPr/>
              </a:pPr>
              <a:t>05.09.2014</a:t>
            </a:fld>
            <a:endParaRPr lang="de-AT"/>
          </a:p>
        </p:txBody>
      </p:sp>
      <p:sp>
        <p:nvSpPr>
          <p:cNvPr id="4" name="Folienbildplatzhalter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9048" tIns="49524" rIns="99048" bIns="49524" rtlCol="0" anchor="ctr"/>
          <a:lstStyle/>
          <a:p>
            <a:pPr lvl="0"/>
            <a:endParaRPr lang="de-AT" noProof="0"/>
          </a:p>
        </p:txBody>
      </p:sp>
      <p:sp>
        <p:nvSpPr>
          <p:cNvPr id="5" name="Notizenplatzhalter 4"/>
          <p:cNvSpPr>
            <a:spLocks noGrp="1"/>
          </p:cNvSpPr>
          <p:nvPr>
            <p:ph type="body" sz="quarter" idx="3"/>
          </p:nvPr>
        </p:nvSpPr>
        <p:spPr>
          <a:xfrm>
            <a:off x="709613" y="4926013"/>
            <a:ext cx="5680075" cy="4029075"/>
          </a:xfrm>
          <a:prstGeom prst="rect">
            <a:avLst/>
          </a:prstGeom>
        </p:spPr>
        <p:txBody>
          <a:bodyPr vert="horz" lIns="99048" tIns="49524" rIns="99048" bIns="49524" rtlCol="0"/>
          <a:lstStyle/>
          <a:p>
            <a:pPr lvl="0"/>
            <a:r>
              <a:rPr lang="de-DE" noProof="0" smtClean="0"/>
              <a:t>Textmasterformat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AT" noProof="0"/>
          </a:p>
        </p:txBody>
      </p:sp>
      <p:sp>
        <p:nvSpPr>
          <p:cNvPr id="6" name="Fußzeilenplatzhalter 5"/>
          <p:cNvSpPr>
            <a:spLocks noGrp="1"/>
          </p:cNvSpPr>
          <p:nvPr>
            <p:ph type="ftr" sz="quarter" idx="4"/>
          </p:nvPr>
        </p:nvSpPr>
        <p:spPr>
          <a:xfrm>
            <a:off x="0" y="9721850"/>
            <a:ext cx="3076575" cy="512763"/>
          </a:xfrm>
          <a:prstGeom prst="rect">
            <a:avLst/>
          </a:prstGeom>
        </p:spPr>
        <p:txBody>
          <a:bodyPr vert="horz" lIns="99048" tIns="49524" rIns="99048" bIns="49524" rtlCol="0" anchor="b"/>
          <a:lstStyle>
            <a:lvl1pPr algn="l" eaLnBrk="1" fontAlgn="auto" hangingPunct="1">
              <a:spcBef>
                <a:spcPts val="0"/>
              </a:spcBef>
              <a:spcAft>
                <a:spcPts val="0"/>
              </a:spcAft>
              <a:defRPr sz="1300">
                <a:latin typeface="+mn-lt"/>
              </a:defRPr>
            </a:lvl1pPr>
          </a:lstStyle>
          <a:p>
            <a:pPr>
              <a:defRPr/>
            </a:pPr>
            <a:endParaRPr lang="de-AT"/>
          </a:p>
        </p:txBody>
      </p:sp>
      <p:sp>
        <p:nvSpPr>
          <p:cNvPr id="7" name="Foliennummernplatzhalter 6"/>
          <p:cNvSpPr>
            <a:spLocks noGrp="1"/>
          </p:cNvSpPr>
          <p:nvPr>
            <p:ph type="sldNum" sz="quarter" idx="5"/>
          </p:nvPr>
        </p:nvSpPr>
        <p:spPr>
          <a:xfrm>
            <a:off x="4021138" y="9721850"/>
            <a:ext cx="3076575" cy="512763"/>
          </a:xfrm>
          <a:prstGeom prst="rect">
            <a:avLst/>
          </a:prstGeom>
        </p:spPr>
        <p:txBody>
          <a:bodyPr vert="horz" lIns="99048" tIns="49524" rIns="99048" bIns="49524" rtlCol="0" anchor="b"/>
          <a:lstStyle>
            <a:lvl1pPr algn="r" eaLnBrk="1" fontAlgn="auto" hangingPunct="1">
              <a:spcBef>
                <a:spcPts val="0"/>
              </a:spcBef>
              <a:spcAft>
                <a:spcPts val="0"/>
              </a:spcAft>
              <a:defRPr sz="1300">
                <a:latin typeface="+mn-lt"/>
              </a:defRPr>
            </a:lvl1pPr>
          </a:lstStyle>
          <a:p>
            <a:pPr>
              <a:defRPr/>
            </a:pPr>
            <a:fld id="{1B801A7B-6019-4FA2-83B8-6E8265B25FAB}" type="slidenum">
              <a:rPr lang="de-AT"/>
              <a:pPr>
                <a:defRPr/>
              </a:pPr>
              <a:t>‹Nr.›</a:t>
            </a:fld>
            <a:endParaRPr lang="de-AT"/>
          </a:p>
        </p:txBody>
      </p:sp>
    </p:spTree>
    <p:extLst>
      <p:ext uri="{BB962C8B-B14F-4D97-AF65-F5344CB8AC3E}">
        <p14:creationId xmlns:p14="http://schemas.microsoft.com/office/powerpoint/2010/main" val="6334579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AT" smtClean="0"/>
          </a:p>
        </p:txBody>
      </p:sp>
      <p:sp>
        <p:nvSpPr>
          <p:cNvPr id="410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F965A62-871F-428B-AC8B-5F2AC8650500}" type="slidenum">
              <a:rPr lang="de-AT" smtClean="0"/>
              <a:pPr fontAlgn="base">
                <a:spcBef>
                  <a:spcPct val="0"/>
                </a:spcBef>
                <a:spcAft>
                  <a:spcPct val="0"/>
                </a:spcAft>
              </a:pPr>
              <a:t>1</a:t>
            </a:fld>
            <a:endParaRPr lang="de-AT" smtClean="0"/>
          </a:p>
        </p:txBody>
      </p:sp>
    </p:spTree>
    <p:extLst>
      <p:ext uri="{BB962C8B-B14F-4D97-AF65-F5344CB8AC3E}">
        <p14:creationId xmlns:p14="http://schemas.microsoft.com/office/powerpoint/2010/main" val="3233918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AT" smtClean="0"/>
          </a:p>
        </p:txBody>
      </p:sp>
      <p:sp>
        <p:nvSpPr>
          <p:cNvPr id="614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19588B7-024A-4CBC-ABEB-6B98417390BC}" type="slidenum">
              <a:rPr lang="de-AT" smtClean="0"/>
              <a:pPr fontAlgn="base">
                <a:spcBef>
                  <a:spcPct val="0"/>
                </a:spcBef>
                <a:spcAft>
                  <a:spcPct val="0"/>
                </a:spcAft>
              </a:pPr>
              <a:t>2</a:t>
            </a:fld>
            <a:endParaRPr lang="de-AT" smtClean="0"/>
          </a:p>
        </p:txBody>
      </p:sp>
    </p:spTree>
    <p:extLst>
      <p:ext uri="{BB962C8B-B14F-4D97-AF65-F5344CB8AC3E}">
        <p14:creationId xmlns:p14="http://schemas.microsoft.com/office/powerpoint/2010/main" val="31748960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AT" smtClean="0"/>
          </a:p>
        </p:txBody>
      </p:sp>
      <p:sp>
        <p:nvSpPr>
          <p:cNvPr id="6148"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E19588B7-024A-4CBC-ABEB-6B98417390BC}" type="slidenum">
              <a:rPr lang="de-AT" smtClean="0"/>
              <a:pPr fontAlgn="base">
                <a:spcBef>
                  <a:spcPct val="0"/>
                </a:spcBef>
                <a:spcAft>
                  <a:spcPct val="0"/>
                </a:spcAft>
              </a:pPr>
              <a:t>3</a:t>
            </a:fld>
            <a:endParaRPr lang="de-AT" smtClean="0"/>
          </a:p>
        </p:txBody>
      </p:sp>
    </p:spTree>
    <p:extLst>
      <p:ext uri="{BB962C8B-B14F-4D97-AF65-F5344CB8AC3E}">
        <p14:creationId xmlns:p14="http://schemas.microsoft.com/office/powerpoint/2010/main" val="3174896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AT" smtClean="0"/>
          </a:p>
        </p:txBody>
      </p:sp>
      <p:sp>
        <p:nvSpPr>
          <p:cNvPr id="9220"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1AC6631-8F37-4A37-B325-8271DF4EA4E6}" type="slidenum">
              <a:rPr lang="de-AT" smtClean="0"/>
              <a:pPr fontAlgn="base">
                <a:spcBef>
                  <a:spcPct val="0"/>
                </a:spcBef>
                <a:spcAft>
                  <a:spcPct val="0"/>
                </a:spcAft>
              </a:pPr>
              <a:t>5</a:t>
            </a:fld>
            <a:endParaRPr lang="de-AT" smtClean="0"/>
          </a:p>
        </p:txBody>
      </p:sp>
    </p:spTree>
    <p:extLst>
      <p:ext uri="{BB962C8B-B14F-4D97-AF65-F5344CB8AC3E}">
        <p14:creationId xmlns:p14="http://schemas.microsoft.com/office/powerpoint/2010/main" val="2941909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lienbildplatzhalt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izenplatzhalt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de-AT" smtClean="0"/>
          </a:p>
        </p:txBody>
      </p:sp>
      <p:sp>
        <p:nvSpPr>
          <p:cNvPr id="13316" name="Foliennummernplatzhalt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FACAF8B3-9423-4322-BDFF-F8800C903C10}" type="slidenum">
              <a:rPr lang="de-AT" smtClean="0"/>
              <a:pPr fontAlgn="base">
                <a:spcBef>
                  <a:spcPct val="0"/>
                </a:spcBef>
                <a:spcAft>
                  <a:spcPct val="0"/>
                </a:spcAft>
              </a:pPr>
              <a:t>8</a:t>
            </a:fld>
            <a:endParaRPr lang="de-AT" smtClean="0"/>
          </a:p>
        </p:txBody>
      </p:sp>
    </p:spTree>
    <p:extLst>
      <p:ext uri="{BB962C8B-B14F-4D97-AF65-F5344CB8AC3E}">
        <p14:creationId xmlns:p14="http://schemas.microsoft.com/office/powerpoint/2010/main" val="25983147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smtClean="0"/>
              <a:t>Titelmasterformat durch Klicken bearbeiten</a:t>
            </a:r>
            <a:endParaRPr lang="de-AT"/>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de-AT"/>
          </a:p>
        </p:txBody>
      </p:sp>
      <p:sp>
        <p:nvSpPr>
          <p:cNvPr id="4" name="Datumsplatzhalter 3"/>
          <p:cNvSpPr>
            <a:spLocks noGrp="1"/>
          </p:cNvSpPr>
          <p:nvPr>
            <p:ph type="dt" sz="half" idx="10"/>
          </p:nvPr>
        </p:nvSpPr>
        <p:spPr/>
        <p:txBody>
          <a:bodyPr/>
          <a:lstStyle>
            <a:lvl1pPr>
              <a:defRPr/>
            </a:lvl1pPr>
          </a:lstStyle>
          <a:p>
            <a:pPr>
              <a:defRPr/>
            </a:pPr>
            <a:fld id="{C7A86E2E-2B81-4098-A0F3-E33BE7D0D763}" type="datetimeFigureOut">
              <a:rPr lang="de-AT"/>
              <a:pPr>
                <a:defRPr/>
              </a:pPr>
              <a:t>05.09.2014</a:t>
            </a:fld>
            <a:endParaRPr lang="de-AT"/>
          </a:p>
        </p:txBody>
      </p:sp>
      <p:sp>
        <p:nvSpPr>
          <p:cNvPr id="5" name="Fußzeilenplatzhalter 4"/>
          <p:cNvSpPr>
            <a:spLocks noGrp="1"/>
          </p:cNvSpPr>
          <p:nvPr>
            <p:ph type="ftr" sz="quarter" idx="11"/>
          </p:nvPr>
        </p:nvSpPr>
        <p:spPr/>
        <p:txBody>
          <a:bodyPr/>
          <a:lstStyle>
            <a:lvl1pPr>
              <a:defRPr/>
            </a:lvl1pPr>
          </a:lstStyle>
          <a:p>
            <a:pPr>
              <a:defRPr/>
            </a:pPr>
            <a:endParaRPr lang="de-AT"/>
          </a:p>
        </p:txBody>
      </p:sp>
      <p:sp>
        <p:nvSpPr>
          <p:cNvPr id="6" name="Foliennummernplatzhalter 5"/>
          <p:cNvSpPr>
            <a:spLocks noGrp="1"/>
          </p:cNvSpPr>
          <p:nvPr>
            <p:ph type="sldNum" sz="quarter" idx="12"/>
          </p:nvPr>
        </p:nvSpPr>
        <p:spPr/>
        <p:txBody>
          <a:bodyPr/>
          <a:lstStyle>
            <a:lvl1pPr>
              <a:defRPr/>
            </a:lvl1pPr>
          </a:lstStyle>
          <a:p>
            <a:pPr>
              <a:defRPr/>
            </a:pPr>
            <a:fld id="{ACA27D26-FA58-44DE-9185-F2C5EF749C1A}" type="slidenum">
              <a:rPr lang="de-AT"/>
              <a:pPr>
                <a:defRPr/>
              </a:pPr>
              <a:t>‹Nr.›</a:t>
            </a:fld>
            <a:endParaRPr lang="de-AT"/>
          </a:p>
        </p:txBody>
      </p:sp>
    </p:spTree>
    <p:extLst>
      <p:ext uri="{BB962C8B-B14F-4D97-AF65-F5344CB8AC3E}">
        <p14:creationId xmlns:p14="http://schemas.microsoft.com/office/powerpoint/2010/main" val="223220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pPr>
              <a:defRPr/>
            </a:pPr>
            <a:fld id="{D1EF6CC3-5AAE-4EB7-B073-2A86D8994A6C}" type="datetimeFigureOut">
              <a:rPr lang="de-AT"/>
              <a:pPr>
                <a:defRPr/>
              </a:pPr>
              <a:t>05.09.2014</a:t>
            </a:fld>
            <a:endParaRPr lang="de-AT"/>
          </a:p>
        </p:txBody>
      </p:sp>
      <p:sp>
        <p:nvSpPr>
          <p:cNvPr id="5" name="Fußzeilenplatzhalter 4"/>
          <p:cNvSpPr>
            <a:spLocks noGrp="1"/>
          </p:cNvSpPr>
          <p:nvPr>
            <p:ph type="ftr" sz="quarter" idx="11"/>
          </p:nvPr>
        </p:nvSpPr>
        <p:spPr/>
        <p:txBody>
          <a:bodyPr/>
          <a:lstStyle>
            <a:lvl1pPr>
              <a:defRPr/>
            </a:lvl1pPr>
          </a:lstStyle>
          <a:p>
            <a:pPr>
              <a:defRPr/>
            </a:pPr>
            <a:endParaRPr lang="de-AT"/>
          </a:p>
        </p:txBody>
      </p:sp>
      <p:sp>
        <p:nvSpPr>
          <p:cNvPr id="6" name="Foliennummernplatzhalter 5"/>
          <p:cNvSpPr>
            <a:spLocks noGrp="1"/>
          </p:cNvSpPr>
          <p:nvPr>
            <p:ph type="sldNum" sz="quarter" idx="12"/>
          </p:nvPr>
        </p:nvSpPr>
        <p:spPr/>
        <p:txBody>
          <a:bodyPr/>
          <a:lstStyle>
            <a:lvl1pPr>
              <a:defRPr/>
            </a:lvl1pPr>
          </a:lstStyle>
          <a:p>
            <a:pPr>
              <a:defRPr/>
            </a:pPr>
            <a:fld id="{BEF129EF-6A5E-4B32-98E5-FFF5BE80691C}" type="slidenum">
              <a:rPr lang="de-AT"/>
              <a:pPr>
                <a:defRPr/>
              </a:pPr>
              <a:t>‹Nr.›</a:t>
            </a:fld>
            <a:endParaRPr lang="de-AT"/>
          </a:p>
        </p:txBody>
      </p:sp>
    </p:spTree>
    <p:extLst>
      <p:ext uri="{BB962C8B-B14F-4D97-AF65-F5344CB8AC3E}">
        <p14:creationId xmlns:p14="http://schemas.microsoft.com/office/powerpoint/2010/main" val="791995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smtClean="0"/>
              <a:t>Titelmasterformat durch Klicken bearbeiten</a:t>
            </a:r>
            <a:endParaRPr lang="de-AT"/>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Textmasterformat bearbeiten</a:t>
            </a:r>
          </a:p>
        </p:txBody>
      </p:sp>
      <p:sp>
        <p:nvSpPr>
          <p:cNvPr id="4" name="Datumsplatzhalter 3"/>
          <p:cNvSpPr>
            <a:spLocks noGrp="1"/>
          </p:cNvSpPr>
          <p:nvPr>
            <p:ph type="dt" sz="half" idx="10"/>
          </p:nvPr>
        </p:nvSpPr>
        <p:spPr/>
        <p:txBody>
          <a:bodyPr/>
          <a:lstStyle>
            <a:lvl1pPr>
              <a:defRPr/>
            </a:lvl1pPr>
          </a:lstStyle>
          <a:p>
            <a:pPr>
              <a:defRPr/>
            </a:pPr>
            <a:fld id="{78CB7B10-D0AE-4B1C-8D16-96443AE70A77}" type="datetimeFigureOut">
              <a:rPr lang="de-AT"/>
              <a:pPr>
                <a:defRPr/>
              </a:pPr>
              <a:t>05.09.2014</a:t>
            </a:fld>
            <a:endParaRPr lang="de-AT"/>
          </a:p>
        </p:txBody>
      </p:sp>
      <p:sp>
        <p:nvSpPr>
          <p:cNvPr id="5" name="Fußzeilenplatzhalter 4"/>
          <p:cNvSpPr>
            <a:spLocks noGrp="1"/>
          </p:cNvSpPr>
          <p:nvPr>
            <p:ph type="ftr" sz="quarter" idx="11"/>
          </p:nvPr>
        </p:nvSpPr>
        <p:spPr/>
        <p:txBody>
          <a:bodyPr/>
          <a:lstStyle>
            <a:lvl1pPr>
              <a:defRPr/>
            </a:lvl1pPr>
          </a:lstStyle>
          <a:p>
            <a:pPr>
              <a:defRPr/>
            </a:pPr>
            <a:endParaRPr lang="de-AT"/>
          </a:p>
        </p:txBody>
      </p:sp>
      <p:sp>
        <p:nvSpPr>
          <p:cNvPr id="6" name="Foliennummernplatzhalter 5"/>
          <p:cNvSpPr>
            <a:spLocks noGrp="1"/>
          </p:cNvSpPr>
          <p:nvPr>
            <p:ph type="sldNum" sz="quarter" idx="12"/>
          </p:nvPr>
        </p:nvSpPr>
        <p:spPr/>
        <p:txBody>
          <a:bodyPr/>
          <a:lstStyle>
            <a:lvl1pPr>
              <a:defRPr/>
            </a:lvl1pPr>
          </a:lstStyle>
          <a:p>
            <a:pPr>
              <a:defRPr/>
            </a:pPr>
            <a:fld id="{2DBB1412-0F28-4A23-8E3B-6F49AD768091}" type="slidenum">
              <a:rPr lang="de-AT"/>
              <a:pPr>
                <a:defRPr/>
              </a:pPr>
              <a:t>‹Nr.›</a:t>
            </a:fld>
            <a:endParaRPr lang="de-AT"/>
          </a:p>
        </p:txBody>
      </p:sp>
    </p:spTree>
    <p:extLst>
      <p:ext uri="{BB962C8B-B14F-4D97-AF65-F5344CB8AC3E}">
        <p14:creationId xmlns:p14="http://schemas.microsoft.com/office/powerpoint/2010/main" val="2391914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Inhaltsplatzhalter 2"/>
          <p:cNvSpPr>
            <a:spLocks noGrp="1"/>
          </p:cNvSpPr>
          <p:nvPr>
            <p:ph sz="half" idx="1"/>
          </p:nvPr>
        </p:nvSpPr>
        <p:spPr>
          <a:xfrm>
            <a:off x="838200" y="1825625"/>
            <a:ext cx="5181600" cy="435133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Inhaltsplatzhalter 3"/>
          <p:cNvSpPr>
            <a:spLocks noGrp="1"/>
          </p:cNvSpPr>
          <p:nvPr>
            <p:ph sz="half" idx="2"/>
          </p:nvPr>
        </p:nvSpPr>
        <p:spPr>
          <a:xfrm>
            <a:off x="6172200" y="1825625"/>
            <a:ext cx="5181600" cy="435133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Datumsplatzhalter 3"/>
          <p:cNvSpPr>
            <a:spLocks noGrp="1"/>
          </p:cNvSpPr>
          <p:nvPr>
            <p:ph type="dt" sz="half" idx="10"/>
          </p:nvPr>
        </p:nvSpPr>
        <p:spPr/>
        <p:txBody>
          <a:bodyPr/>
          <a:lstStyle>
            <a:lvl1pPr>
              <a:defRPr/>
            </a:lvl1pPr>
          </a:lstStyle>
          <a:p>
            <a:pPr>
              <a:defRPr/>
            </a:pPr>
            <a:fld id="{62197CEE-0E00-4443-B99C-F7A4936C9A12}" type="datetimeFigureOut">
              <a:rPr lang="de-AT"/>
              <a:pPr>
                <a:defRPr/>
              </a:pPr>
              <a:t>05.09.2014</a:t>
            </a:fld>
            <a:endParaRPr lang="de-AT"/>
          </a:p>
        </p:txBody>
      </p:sp>
      <p:sp>
        <p:nvSpPr>
          <p:cNvPr id="6" name="Fußzeilenplatzhalter 4"/>
          <p:cNvSpPr>
            <a:spLocks noGrp="1"/>
          </p:cNvSpPr>
          <p:nvPr>
            <p:ph type="ftr" sz="quarter" idx="11"/>
          </p:nvPr>
        </p:nvSpPr>
        <p:spPr/>
        <p:txBody>
          <a:bodyPr/>
          <a:lstStyle>
            <a:lvl1pPr>
              <a:defRPr/>
            </a:lvl1pPr>
          </a:lstStyle>
          <a:p>
            <a:pPr>
              <a:defRPr/>
            </a:pPr>
            <a:endParaRPr lang="de-AT"/>
          </a:p>
        </p:txBody>
      </p:sp>
      <p:sp>
        <p:nvSpPr>
          <p:cNvPr id="7" name="Foliennummernplatzhalter 5"/>
          <p:cNvSpPr>
            <a:spLocks noGrp="1"/>
          </p:cNvSpPr>
          <p:nvPr>
            <p:ph type="sldNum" sz="quarter" idx="12"/>
          </p:nvPr>
        </p:nvSpPr>
        <p:spPr/>
        <p:txBody>
          <a:bodyPr/>
          <a:lstStyle>
            <a:lvl1pPr>
              <a:defRPr/>
            </a:lvl1pPr>
          </a:lstStyle>
          <a:p>
            <a:pPr>
              <a:defRPr/>
            </a:pPr>
            <a:fld id="{CBD12FCC-09AC-4A42-8E2E-522DA05A019A}" type="slidenum">
              <a:rPr lang="de-AT"/>
              <a:pPr>
                <a:defRPr/>
              </a:pPr>
              <a:t>‹Nr.›</a:t>
            </a:fld>
            <a:endParaRPr lang="de-AT"/>
          </a:p>
        </p:txBody>
      </p:sp>
    </p:spTree>
    <p:extLst>
      <p:ext uri="{BB962C8B-B14F-4D97-AF65-F5344CB8AC3E}">
        <p14:creationId xmlns:p14="http://schemas.microsoft.com/office/powerpoint/2010/main" val="1028343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smtClean="0"/>
              <a:t>Titelmasterformat durch Klicken bearbeiten</a:t>
            </a:r>
            <a:endParaRPr lang="de-AT"/>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839788" y="2505075"/>
            <a:ext cx="5157787"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7" name="Datumsplatzhalter 3"/>
          <p:cNvSpPr>
            <a:spLocks noGrp="1"/>
          </p:cNvSpPr>
          <p:nvPr>
            <p:ph type="dt" sz="half" idx="10"/>
          </p:nvPr>
        </p:nvSpPr>
        <p:spPr/>
        <p:txBody>
          <a:bodyPr/>
          <a:lstStyle>
            <a:lvl1pPr>
              <a:defRPr/>
            </a:lvl1pPr>
          </a:lstStyle>
          <a:p>
            <a:pPr>
              <a:defRPr/>
            </a:pPr>
            <a:fld id="{A5FE452B-2FB3-4E40-BF4B-A22DBE2A40A4}" type="datetimeFigureOut">
              <a:rPr lang="de-AT"/>
              <a:pPr>
                <a:defRPr/>
              </a:pPr>
              <a:t>05.09.2014</a:t>
            </a:fld>
            <a:endParaRPr lang="de-AT"/>
          </a:p>
        </p:txBody>
      </p:sp>
      <p:sp>
        <p:nvSpPr>
          <p:cNvPr id="8" name="Fußzeilenplatzhalter 4"/>
          <p:cNvSpPr>
            <a:spLocks noGrp="1"/>
          </p:cNvSpPr>
          <p:nvPr>
            <p:ph type="ftr" sz="quarter" idx="11"/>
          </p:nvPr>
        </p:nvSpPr>
        <p:spPr/>
        <p:txBody>
          <a:bodyPr/>
          <a:lstStyle>
            <a:lvl1pPr>
              <a:defRPr/>
            </a:lvl1pPr>
          </a:lstStyle>
          <a:p>
            <a:pPr>
              <a:defRPr/>
            </a:pPr>
            <a:endParaRPr lang="de-AT"/>
          </a:p>
        </p:txBody>
      </p:sp>
      <p:sp>
        <p:nvSpPr>
          <p:cNvPr id="9" name="Foliennummernplatzhalter 5"/>
          <p:cNvSpPr>
            <a:spLocks noGrp="1"/>
          </p:cNvSpPr>
          <p:nvPr>
            <p:ph type="sldNum" sz="quarter" idx="12"/>
          </p:nvPr>
        </p:nvSpPr>
        <p:spPr/>
        <p:txBody>
          <a:bodyPr/>
          <a:lstStyle>
            <a:lvl1pPr>
              <a:defRPr/>
            </a:lvl1pPr>
          </a:lstStyle>
          <a:p>
            <a:pPr>
              <a:defRPr/>
            </a:pPr>
            <a:fld id="{C84AB63B-6270-4ED5-8E37-AE9598AAE4C0}" type="slidenum">
              <a:rPr lang="de-AT"/>
              <a:pPr>
                <a:defRPr/>
              </a:pPr>
              <a:t>‹Nr.›</a:t>
            </a:fld>
            <a:endParaRPr lang="de-AT"/>
          </a:p>
        </p:txBody>
      </p:sp>
    </p:spTree>
    <p:extLst>
      <p:ext uri="{BB962C8B-B14F-4D97-AF65-F5344CB8AC3E}">
        <p14:creationId xmlns:p14="http://schemas.microsoft.com/office/powerpoint/2010/main" val="2554513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Datumsplatzhalter 3"/>
          <p:cNvSpPr>
            <a:spLocks noGrp="1"/>
          </p:cNvSpPr>
          <p:nvPr>
            <p:ph type="dt" sz="half" idx="10"/>
          </p:nvPr>
        </p:nvSpPr>
        <p:spPr/>
        <p:txBody>
          <a:bodyPr/>
          <a:lstStyle>
            <a:lvl1pPr>
              <a:defRPr/>
            </a:lvl1pPr>
          </a:lstStyle>
          <a:p>
            <a:pPr>
              <a:defRPr/>
            </a:pPr>
            <a:fld id="{17D80064-E531-4ED3-A661-CE4483906CD7}" type="datetimeFigureOut">
              <a:rPr lang="de-AT"/>
              <a:pPr>
                <a:defRPr/>
              </a:pPr>
              <a:t>05.09.2014</a:t>
            </a:fld>
            <a:endParaRPr lang="de-AT"/>
          </a:p>
        </p:txBody>
      </p:sp>
      <p:sp>
        <p:nvSpPr>
          <p:cNvPr id="4" name="Fußzeilenplatzhalter 4"/>
          <p:cNvSpPr>
            <a:spLocks noGrp="1"/>
          </p:cNvSpPr>
          <p:nvPr>
            <p:ph type="ftr" sz="quarter" idx="11"/>
          </p:nvPr>
        </p:nvSpPr>
        <p:spPr/>
        <p:txBody>
          <a:bodyPr/>
          <a:lstStyle>
            <a:lvl1pPr>
              <a:defRPr/>
            </a:lvl1pPr>
          </a:lstStyle>
          <a:p>
            <a:pPr>
              <a:defRPr/>
            </a:pPr>
            <a:endParaRPr lang="de-AT"/>
          </a:p>
        </p:txBody>
      </p:sp>
      <p:sp>
        <p:nvSpPr>
          <p:cNvPr id="5" name="Foliennummernplatzhalter 5"/>
          <p:cNvSpPr>
            <a:spLocks noGrp="1"/>
          </p:cNvSpPr>
          <p:nvPr>
            <p:ph type="sldNum" sz="quarter" idx="12"/>
          </p:nvPr>
        </p:nvSpPr>
        <p:spPr/>
        <p:txBody>
          <a:bodyPr/>
          <a:lstStyle>
            <a:lvl1pPr>
              <a:defRPr/>
            </a:lvl1pPr>
          </a:lstStyle>
          <a:p>
            <a:pPr>
              <a:defRPr/>
            </a:pPr>
            <a:fld id="{94C6D541-91EA-4A0C-980C-3F465857F6F3}" type="slidenum">
              <a:rPr lang="de-AT"/>
              <a:pPr>
                <a:defRPr/>
              </a:pPr>
              <a:t>‹Nr.›</a:t>
            </a:fld>
            <a:endParaRPr lang="de-AT"/>
          </a:p>
        </p:txBody>
      </p:sp>
    </p:spTree>
    <p:extLst>
      <p:ext uri="{BB962C8B-B14F-4D97-AF65-F5344CB8AC3E}">
        <p14:creationId xmlns:p14="http://schemas.microsoft.com/office/powerpoint/2010/main" val="34975147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7B908C09-9F67-42DB-8800-E368AEAAE66B}" type="datetimeFigureOut">
              <a:rPr lang="de-AT"/>
              <a:pPr>
                <a:defRPr/>
              </a:pPr>
              <a:t>05.09.2014</a:t>
            </a:fld>
            <a:endParaRPr lang="de-AT"/>
          </a:p>
        </p:txBody>
      </p:sp>
      <p:sp>
        <p:nvSpPr>
          <p:cNvPr id="3" name="Fußzeilenplatzhalter 4"/>
          <p:cNvSpPr>
            <a:spLocks noGrp="1"/>
          </p:cNvSpPr>
          <p:nvPr>
            <p:ph type="ftr" sz="quarter" idx="11"/>
          </p:nvPr>
        </p:nvSpPr>
        <p:spPr/>
        <p:txBody>
          <a:bodyPr/>
          <a:lstStyle>
            <a:lvl1pPr>
              <a:defRPr/>
            </a:lvl1pPr>
          </a:lstStyle>
          <a:p>
            <a:pPr>
              <a:defRPr/>
            </a:pPr>
            <a:endParaRPr lang="de-AT"/>
          </a:p>
        </p:txBody>
      </p:sp>
      <p:sp>
        <p:nvSpPr>
          <p:cNvPr id="4" name="Foliennummernplatzhalter 5"/>
          <p:cNvSpPr>
            <a:spLocks noGrp="1"/>
          </p:cNvSpPr>
          <p:nvPr>
            <p:ph type="sldNum" sz="quarter" idx="12"/>
          </p:nvPr>
        </p:nvSpPr>
        <p:spPr/>
        <p:txBody>
          <a:bodyPr/>
          <a:lstStyle>
            <a:lvl1pPr>
              <a:defRPr/>
            </a:lvl1pPr>
          </a:lstStyle>
          <a:p>
            <a:pPr>
              <a:defRPr/>
            </a:pPr>
            <a:fld id="{300B30AD-586E-4E38-B885-D88D089AA9A2}" type="slidenum">
              <a:rPr lang="de-AT"/>
              <a:pPr>
                <a:defRPr/>
              </a:pPr>
              <a:t>‹Nr.›</a:t>
            </a:fld>
            <a:endParaRPr lang="de-AT"/>
          </a:p>
        </p:txBody>
      </p:sp>
    </p:spTree>
    <p:extLst>
      <p:ext uri="{BB962C8B-B14F-4D97-AF65-F5344CB8AC3E}">
        <p14:creationId xmlns:p14="http://schemas.microsoft.com/office/powerpoint/2010/main" val="37036520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de-AT"/>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3"/>
          <p:cNvSpPr>
            <a:spLocks noGrp="1"/>
          </p:cNvSpPr>
          <p:nvPr>
            <p:ph type="dt" sz="half" idx="10"/>
          </p:nvPr>
        </p:nvSpPr>
        <p:spPr/>
        <p:txBody>
          <a:bodyPr/>
          <a:lstStyle>
            <a:lvl1pPr>
              <a:defRPr/>
            </a:lvl1pPr>
          </a:lstStyle>
          <a:p>
            <a:pPr>
              <a:defRPr/>
            </a:pPr>
            <a:fld id="{3208A3E0-AF1B-4342-BC35-58A3289744B4}" type="datetimeFigureOut">
              <a:rPr lang="de-AT"/>
              <a:pPr>
                <a:defRPr/>
              </a:pPr>
              <a:t>05.09.2014</a:t>
            </a:fld>
            <a:endParaRPr lang="de-AT"/>
          </a:p>
        </p:txBody>
      </p:sp>
      <p:sp>
        <p:nvSpPr>
          <p:cNvPr id="6" name="Fußzeilenplatzhalter 4"/>
          <p:cNvSpPr>
            <a:spLocks noGrp="1"/>
          </p:cNvSpPr>
          <p:nvPr>
            <p:ph type="ftr" sz="quarter" idx="11"/>
          </p:nvPr>
        </p:nvSpPr>
        <p:spPr/>
        <p:txBody>
          <a:bodyPr/>
          <a:lstStyle>
            <a:lvl1pPr>
              <a:defRPr/>
            </a:lvl1pPr>
          </a:lstStyle>
          <a:p>
            <a:pPr>
              <a:defRPr/>
            </a:pPr>
            <a:endParaRPr lang="de-AT"/>
          </a:p>
        </p:txBody>
      </p:sp>
      <p:sp>
        <p:nvSpPr>
          <p:cNvPr id="7" name="Foliennummernplatzhalter 5"/>
          <p:cNvSpPr>
            <a:spLocks noGrp="1"/>
          </p:cNvSpPr>
          <p:nvPr>
            <p:ph type="sldNum" sz="quarter" idx="12"/>
          </p:nvPr>
        </p:nvSpPr>
        <p:spPr/>
        <p:txBody>
          <a:bodyPr/>
          <a:lstStyle>
            <a:lvl1pPr>
              <a:defRPr/>
            </a:lvl1pPr>
          </a:lstStyle>
          <a:p>
            <a:pPr>
              <a:defRPr/>
            </a:pPr>
            <a:fld id="{FD9CCB30-B0D2-4DF6-82AA-D11AFB0D15A7}" type="slidenum">
              <a:rPr lang="de-AT"/>
              <a:pPr>
                <a:defRPr/>
              </a:pPr>
              <a:t>‹Nr.›</a:t>
            </a:fld>
            <a:endParaRPr lang="de-AT"/>
          </a:p>
        </p:txBody>
      </p:sp>
    </p:spTree>
    <p:extLst>
      <p:ext uri="{BB962C8B-B14F-4D97-AF65-F5344CB8AC3E}">
        <p14:creationId xmlns:p14="http://schemas.microsoft.com/office/powerpoint/2010/main" val="2537309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de-AT"/>
          </a:p>
        </p:txBody>
      </p:sp>
      <p:sp>
        <p:nvSpPr>
          <p:cNvPr id="3" name="Bildplatzhalt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AT" noProof="0"/>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Textmasterformat bearbeiten</a:t>
            </a:r>
          </a:p>
        </p:txBody>
      </p:sp>
      <p:sp>
        <p:nvSpPr>
          <p:cNvPr id="5" name="Datumsplatzhalter 3"/>
          <p:cNvSpPr>
            <a:spLocks noGrp="1"/>
          </p:cNvSpPr>
          <p:nvPr>
            <p:ph type="dt" sz="half" idx="10"/>
          </p:nvPr>
        </p:nvSpPr>
        <p:spPr/>
        <p:txBody>
          <a:bodyPr/>
          <a:lstStyle>
            <a:lvl1pPr>
              <a:defRPr/>
            </a:lvl1pPr>
          </a:lstStyle>
          <a:p>
            <a:pPr>
              <a:defRPr/>
            </a:pPr>
            <a:fld id="{604E1D04-011F-42F1-93A7-1A6BFDEF16A0}" type="datetimeFigureOut">
              <a:rPr lang="de-AT"/>
              <a:pPr>
                <a:defRPr/>
              </a:pPr>
              <a:t>05.09.2014</a:t>
            </a:fld>
            <a:endParaRPr lang="de-AT"/>
          </a:p>
        </p:txBody>
      </p:sp>
      <p:sp>
        <p:nvSpPr>
          <p:cNvPr id="6" name="Fußzeilenplatzhalter 4"/>
          <p:cNvSpPr>
            <a:spLocks noGrp="1"/>
          </p:cNvSpPr>
          <p:nvPr>
            <p:ph type="ftr" sz="quarter" idx="11"/>
          </p:nvPr>
        </p:nvSpPr>
        <p:spPr/>
        <p:txBody>
          <a:bodyPr/>
          <a:lstStyle>
            <a:lvl1pPr>
              <a:defRPr/>
            </a:lvl1pPr>
          </a:lstStyle>
          <a:p>
            <a:pPr>
              <a:defRPr/>
            </a:pPr>
            <a:endParaRPr lang="de-AT"/>
          </a:p>
        </p:txBody>
      </p:sp>
      <p:sp>
        <p:nvSpPr>
          <p:cNvPr id="7" name="Foliennummernplatzhalter 5"/>
          <p:cNvSpPr>
            <a:spLocks noGrp="1"/>
          </p:cNvSpPr>
          <p:nvPr>
            <p:ph type="sldNum" sz="quarter" idx="12"/>
          </p:nvPr>
        </p:nvSpPr>
        <p:spPr/>
        <p:txBody>
          <a:bodyPr/>
          <a:lstStyle>
            <a:lvl1pPr>
              <a:defRPr/>
            </a:lvl1pPr>
          </a:lstStyle>
          <a:p>
            <a:pPr>
              <a:defRPr/>
            </a:pPr>
            <a:fld id="{1C81441B-63B9-493B-832B-3AFC5A0F6437}" type="slidenum">
              <a:rPr lang="de-AT"/>
              <a:pPr>
                <a:defRPr/>
              </a:pPr>
              <a:t>‹Nr.›</a:t>
            </a:fld>
            <a:endParaRPr lang="de-AT"/>
          </a:p>
        </p:txBody>
      </p:sp>
    </p:spTree>
    <p:extLst>
      <p:ext uri="{BB962C8B-B14F-4D97-AF65-F5344CB8AC3E}">
        <p14:creationId xmlns:p14="http://schemas.microsoft.com/office/powerpoint/2010/main" val="1502030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pPr>
              <a:defRPr/>
            </a:pPr>
            <a:fld id="{8B5AABA0-09D4-4AC3-9D96-1C01E8C65BAB}" type="datetimeFigureOut">
              <a:rPr lang="de-AT"/>
              <a:pPr>
                <a:defRPr/>
              </a:pPr>
              <a:t>05.09.2014</a:t>
            </a:fld>
            <a:endParaRPr lang="de-AT"/>
          </a:p>
        </p:txBody>
      </p:sp>
      <p:sp>
        <p:nvSpPr>
          <p:cNvPr id="5" name="Fußzeilenplatzhalter 4"/>
          <p:cNvSpPr>
            <a:spLocks noGrp="1"/>
          </p:cNvSpPr>
          <p:nvPr>
            <p:ph type="ftr" sz="quarter" idx="11"/>
          </p:nvPr>
        </p:nvSpPr>
        <p:spPr/>
        <p:txBody>
          <a:bodyPr/>
          <a:lstStyle>
            <a:lvl1pPr>
              <a:defRPr/>
            </a:lvl1pPr>
          </a:lstStyle>
          <a:p>
            <a:pPr>
              <a:defRPr/>
            </a:pPr>
            <a:endParaRPr lang="de-AT"/>
          </a:p>
        </p:txBody>
      </p:sp>
      <p:sp>
        <p:nvSpPr>
          <p:cNvPr id="6" name="Foliennummernplatzhalter 5"/>
          <p:cNvSpPr>
            <a:spLocks noGrp="1"/>
          </p:cNvSpPr>
          <p:nvPr>
            <p:ph type="sldNum" sz="quarter" idx="12"/>
          </p:nvPr>
        </p:nvSpPr>
        <p:spPr/>
        <p:txBody>
          <a:bodyPr/>
          <a:lstStyle>
            <a:lvl1pPr>
              <a:defRPr/>
            </a:lvl1pPr>
          </a:lstStyle>
          <a:p>
            <a:pPr>
              <a:defRPr/>
            </a:pPr>
            <a:fld id="{53F11121-5314-4F42-968B-65A75D76DD25}" type="slidenum">
              <a:rPr lang="de-AT"/>
              <a:pPr>
                <a:defRPr/>
              </a:pPr>
              <a:t>‹Nr.›</a:t>
            </a:fld>
            <a:endParaRPr lang="de-AT"/>
          </a:p>
        </p:txBody>
      </p:sp>
    </p:spTree>
    <p:extLst>
      <p:ext uri="{BB962C8B-B14F-4D97-AF65-F5344CB8AC3E}">
        <p14:creationId xmlns:p14="http://schemas.microsoft.com/office/powerpoint/2010/main" val="1668718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smtClean="0"/>
              <a:t>Titelmasterformat durch Klicken bearbeiten</a:t>
            </a:r>
            <a:endParaRPr lang="de-AT"/>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atumsplatzhalter 3"/>
          <p:cNvSpPr>
            <a:spLocks noGrp="1"/>
          </p:cNvSpPr>
          <p:nvPr>
            <p:ph type="dt" sz="half" idx="10"/>
          </p:nvPr>
        </p:nvSpPr>
        <p:spPr/>
        <p:txBody>
          <a:bodyPr/>
          <a:lstStyle>
            <a:lvl1pPr>
              <a:defRPr/>
            </a:lvl1pPr>
          </a:lstStyle>
          <a:p>
            <a:pPr>
              <a:defRPr/>
            </a:pPr>
            <a:fld id="{D69953C1-8C0B-4561-B5F1-F9E28E2C5163}" type="datetimeFigureOut">
              <a:rPr lang="de-AT"/>
              <a:pPr>
                <a:defRPr/>
              </a:pPr>
              <a:t>05.09.2014</a:t>
            </a:fld>
            <a:endParaRPr lang="de-AT"/>
          </a:p>
        </p:txBody>
      </p:sp>
      <p:sp>
        <p:nvSpPr>
          <p:cNvPr id="5" name="Fußzeilenplatzhalter 4"/>
          <p:cNvSpPr>
            <a:spLocks noGrp="1"/>
          </p:cNvSpPr>
          <p:nvPr>
            <p:ph type="ftr" sz="quarter" idx="11"/>
          </p:nvPr>
        </p:nvSpPr>
        <p:spPr/>
        <p:txBody>
          <a:bodyPr/>
          <a:lstStyle>
            <a:lvl1pPr>
              <a:defRPr/>
            </a:lvl1pPr>
          </a:lstStyle>
          <a:p>
            <a:pPr>
              <a:defRPr/>
            </a:pPr>
            <a:endParaRPr lang="de-AT"/>
          </a:p>
        </p:txBody>
      </p:sp>
      <p:sp>
        <p:nvSpPr>
          <p:cNvPr id="6" name="Foliennummernplatzhalter 5"/>
          <p:cNvSpPr>
            <a:spLocks noGrp="1"/>
          </p:cNvSpPr>
          <p:nvPr>
            <p:ph type="sldNum" sz="quarter" idx="12"/>
          </p:nvPr>
        </p:nvSpPr>
        <p:spPr/>
        <p:txBody>
          <a:bodyPr/>
          <a:lstStyle>
            <a:lvl1pPr>
              <a:defRPr/>
            </a:lvl1pPr>
          </a:lstStyle>
          <a:p>
            <a:pPr>
              <a:defRPr/>
            </a:pPr>
            <a:fld id="{AA67C600-7D26-47A0-8B80-8A3FC77D922E}" type="slidenum">
              <a:rPr lang="de-AT"/>
              <a:pPr>
                <a:defRPr/>
              </a:pPr>
              <a:t>‹Nr.›</a:t>
            </a:fld>
            <a:endParaRPr lang="de-AT"/>
          </a:p>
        </p:txBody>
      </p:sp>
    </p:spTree>
    <p:extLst>
      <p:ext uri="{BB962C8B-B14F-4D97-AF65-F5344CB8AC3E}">
        <p14:creationId xmlns:p14="http://schemas.microsoft.com/office/powerpoint/2010/main" val="4066272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endParaRPr lang="de-AT" smtClean="0"/>
          </a:p>
        </p:txBody>
      </p:sp>
      <p:sp>
        <p:nvSpPr>
          <p:cNvPr id="1027" name="Textplatzhalt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smtClean="0"/>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99A4119E-E73B-47A8-83E7-394D52560FF9}" type="datetimeFigureOut">
              <a:rPr lang="de-AT"/>
              <a:pPr>
                <a:defRPr/>
              </a:pPr>
              <a:t>05.09.2014</a:t>
            </a:fld>
            <a:endParaRPr lang="de-AT"/>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de-AT"/>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49AEB496-FE26-486A-8F63-F1C293E13E5A}" type="slidenum">
              <a:rPr lang="de-AT"/>
              <a:pPr>
                <a:defRPr/>
              </a:pPr>
              <a:t>‹Nr.›</a:t>
            </a:fld>
            <a:endParaRPr lang="de-A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developmentaidsupport.org/"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blog.nationmultimedia.com/print.php?id=1013" TargetMode="Externa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developmentaidsupport.org/"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el 1"/>
          <p:cNvSpPr>
            <a:spLocks noGrp="1"/>
          </p:cNvSpPr>
          <p:nvPr>
            <p:ph type="ctrTitle"/>
          </p:nvPr>
        </p:nvSpPr>
        <p:spPr/>
        <p:txBody>
          <a:bodyPr/>
          <a:lstStyle/>
          <a:p>
            <a:pPr eaLnBrk="1" hangingPunct="1"/>
            <a:r>
              <a:rPr lang="de-DE" sz="4400" dirty="0" err="1" smtClean="0"/>
              <a:t>Developement</a:t>
            </a:r>
            <a:r>
              <a:rPr lang="de-DE" sz="4400" dirty="0" smtClean="0"/>
              <a:t> </a:t>
            </a:r>
            <a:r>
              <a:rPr lang="de-DE" sz="4400" dirty="0" err="1" smtClean="0"/>
              <a:t>Aid</a:t>
            </a:r>
            <a:r>
              <a:rPr lang="de-DE" sz="4400" dirty="0" smtClean="0"/>
              <a:t> Support/Knowledge </a:t>
            </a:r>
            <a:r>
              <a:rPr lang="de-DE" sz="4400" dirty="0" err="1" smtClean="0"/>
              <a:t>For</a:t>
            </a:r>
            <a:r>
              <a:rPr lang="de-DE" sz="4400" dirty="0" smtClean="0"/>
              <a:t> Development </a:t>
            </a:r>
            <a:r>
              <a:rPr lang="de-DE" sz="4400" dirty="0" err="1" smtClean="0"/>
              <a:t>Without</a:t>
            </a:r>
            <a:r>
              <a:rPr lang="de-DE" sz="4400" dirty="0" smtClean="0"/>
              <a:t> Borders (KFDWB)</a:t>
            </a:r>
            <a:endParaRPr lang="de-AT" sz="4400" dirty="0" smtClean="0"/>
          </a:p>
        </p:txBody>
      </p:sp>
      <p:sp>
        <p:nvSpPr>
          <p:cNvPr id="3075" name="Untertitel 2"/>
          <p:cNvSpPr>
            <a:spLocks noGrp="1"/>
          </p:cNvSpPr>
          <p:nvPr>
            <p:ph type="subTitle" idx="1"/>
          </p:nvPr>
        </p:nvSpPr>
        <p:spPr/>
        <p:txBody>
          <a:bodyPr/>
          <a:lstStyle/>
          <a:p>
            <a:pPr eaLnBrk="1" hangingPunct="1"/>
            <a:endParaRPr lang="de-AT" dirty="0" smtClean="0"/>
          </a:p>
        </p:txBody>
      </p:sp>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757" y="3437238"/>
            <a:ext cx="2438400" cy="24384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p:txBody>
          <a:bodyPr/>
          <a:lstStyle/>
          <a:p>
            <a:pPr eaLnBrk="1" hangingPunct="1"/>
            <a:r>
              <a:rPr lang="de-AT" dirty="0" err="1" smtClean="0"/>
              <a:t>Sustainable</a:t>
            </a:r>
            <a:r>
              <a:rPr lang="de-AT" dirty="0" smtClean="0"/>
              <a:t>, </a:t>
            </a:r>
            <a:r>
              <a:rPr lang="de-AT" dirty="0" err="1" smtClean="0"/>
              <a:t>worth-living</a:t>
            </a:r>
            <a:r>
              <a:rPr lang="de-AT" dirty="0" smtClean="0"/>
              <a:t> </a:t>
            </a:r>
            <a:r>
              <a:rPr lang="de-AT" dirty="0" err="1" smtClean="0"/>
              <a:t>integrated</a:t>
            </a:r>
            <a:r>
              <a:rPr lang="de-AT" dirty="0" smtClean="0"/>
              <a:t> </a:t>
            </a:r>
            <a:r>
              <a:rPr lang="de-AT" dirty="0" err="1" smtClean="0"/>
              <a:t>development</a:t>
            </a:r>
            <a:endParaRPr lang="de-AT" dirty="0" smtClean="0"/>
          </a:p>
        </p:txBody>
      </p:sp>
      <p:sp>
        <p:nvSpPr>
          <p:cNvPr id="5123" name="Inhaltsplatzhalter 2"/>
          <p:cNvSpPr>
            <a:spLocks noGrp="1"/>
          </p:cNvSpPr>
          <p:nvPr>
            <p:ph idx="1"/>
          </p:nvPr>
        </p:nvSpPr>
        <p:spPr/>
        <p:txBody>
          <a:bodyPr/>
          <a:lstStyle/>
          <a:p>
            <a:pPr eaLnBrk="1" hangingPunct="1"/>
            <a:r>
              <a:rPr lang="en-AU" i="1" dirty="0" smtClean="0"/>
              <a:t>We do not need to point out anybody, any development organizations, any universities, community practices, NGOs, public and private institutions, government as Millennium Development Goals (MDGs) are applied to all people (</a:t>
            </a:r>
            <a:r>
              <a:rPr lang="en-AU" b="1" i="1" dirty="0" smtClean="0"/>
              <a:t>Rich </a:t>
            </a:r>
            <a:r>
              <a:rPr lang="en-AU" i="1" dirty="0" smtClean="0"/>
              <a:t>and </a:t>
            </a:r>
            <a:r>
              <a:rPr lang="en-AU" b="1" i="1" dirty="0" smtClean="0"/>
              <a:t>poor</a:t>
            </a:r>
            <a:r>
              <a:rPr lang="en-AU" i="1" dirty="0" smtClean="0"/>
              <a:t>) worldwide. We have </a:t>
            </a:r>
            <a:r>
              <a:rPr lang="en-AU" b="1" i="1" dirty="0" smtClean="0"/>
              <a:t>ALL</a:t>
            </a:r>
            <a:r>
              <a:rPr lang="en-AU" i="1" dirty="0" smtClean="0"/>
              <a:t> witnessed or been party to the failure of some Millennium Development (MDGs) Goals to achieve their assigned objectives.</a:t>
            </a:r>
            <a:endParaRPr lang="de-AT" i="1"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el 1"/>
          <p:cNvSpPr>
            <a:spLocks noGrp="1"/>
          </p:cNvSpPr>
          <p:nvPr>
            <p:ph type="title"/>
          </p:nvPr>
        </p:nvSpPr>
        <p:spPr/>
        <p:txBody>
          <a:bodyPr/>
          <a:lstStyle/>
          <a:p>
            <a:pPr eaLnBrk="1" hangingPunct="1"/>
            <a:r>
              <a:rPr lang="de-AT" dirty="0" err="1" smtClean="0"/>
              <a:t>Sustainable</a:t>
            </a:r>
            <a:r>
              <a:rPr lang="de-AT" dirty="0" smtClean="0"/>
              <a:t>, </a:t>
            </a:r>
            <a:r>
              <a:rPr lang="de-AT" dirty="0" err="1" smtClean="0"/>
              <a:t>worth-living</a:t>
            </a:r>
            <a:r>
              <a:rPr lang="de-AT" dirty="0" smtClean="0"/>
              <a:t> </a:t>
            </a:r>
            <a:r>
              <a:rPr lang="de-AT" dirty="0" err="1" smtClean="0"/>
              <a:t>integrated</a:t>
            </a:r>
            <a:r>
              <a:rPr lang="de-AT" dirty="0" smtClean="0"/>
              <a:t> </a:t>
            </a:r>
            <a:r>
              <a:rPr lang="de-AT" dirty="0" err="1" smtClean="0"/>
              <a:t>development</a:t>
            </a:r>
            <a:endParaRPr lang="de-AT" dirty="0" smtClean="0"/>
          </a:p>
        </p:txBody>
      </p:sp>
      <p:sp>
        <p:nvSpPr>
          <p:cNvPr id="5123" name="Inhaltsplatzhalter 2"/>
          <p:cNvSpPr>
            <a:spLocks noGrp="1"/>
          </p:cNvSpPr>
          <p:nvPr>
            <p:ph idx="1"/>
          </p:nvPr>
        </p:nvSpPr>
        <p:spPr/>
        <p:txBody>
          <a:bodyPr/>
          <a:lstStyle/>
          <a:p>
            <a:pPr eaLnBrk="1" hangingPunct="1"/>
            <a:r>
              <a:rPr lang="en-US" sz="2400" i="1" dirty="0" smtClean="0"/>
              <a:t>Whatever the sustainable development politics, strategies are,  and would be, we have reached a sustainable development era where there is a need of suitable social mechanism support worldwide to connect a global audience to necessary resources while providing a system to translate these goals, data, information and knowledge into sustainable local best practices.</a:t>
            </a:r>
          </a:p>
          <a:p>
            <a:pPr eaLnBrk="1" hangingPunct="1"/>
            <a:r>
              <a:rPr lang="en-US" sz="2400" i="1" dirty="0" smtClean="0"/>
              <a:t>So we are calling on interested parties from all backgrounds who can support, bring creativity, dedication, experience and talent to this program, to assist the hard work of development organizations, local governments, donors, foundations,  ONGs, private sectors, for the worth management of, and worth investment in the social, economic  and environmental well-being of our lovely planet.     </a:t>
            </a:r>
          </a:p>
          <a:p>
            <a:pPr eaLnBrk="1" hangingPunct="1">
              <a:buNone/>
            </a:pPr>
            <a:r>
              <a:rPr lang="en-US" sz="2400" i="1" dirty="0" smtClean="0"/>
              <a:t>Visit: </a:t>
            </a:r>
            <a:r>
              <a:rPr lang="en-US" sz="2400" i="1" dirty="0" smtClean="0">
                <a:hlinkClick r:id="rId3"/>
              </a:rPr>
              <a:t>http://www.developmentaidsupport.org</a:t>
            </a:r>
            <a:endParaRPr lang="en-US" sz="2400" i="1" dirty="0" smtClean="0"/>
          </a:p>
          <a:p>
            <a:pPr eaLnBrk="1" hangingPunct="1"/>
            <a:endParaRPr lang="de-AT" sz="1400" i="1"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el 1"/>
          <p:cNvSpPr>
            <a:spLocks noGrp="1"/>
          </p:cNvSpPr>
          <p:nvPr>
            <p:ph type="title"/>
          </p:nvPr>
        </p:nvSpPr>
        <p:spPr/>
        <p:txBody>
          <a:bodyPr/>
          <a:lstStyle/>
          <a:p>
            <a:pPr eaLnBrk="1" hangingPunct="1"/>
            <a:r>
              <a:rPr lang="de-DE" smtClean="0"/>
              <a:t>Why the Program KFDWB?</a:t>
            </a:r>
            <a:endParaRPr lang="de-AT" smtClean="0"/>
          </a:p>
        </p:txBody>
      </p:sp>
      <p:sp>
        <p:nvSpPr>
          <p:cNvPr id="4" name="Inhaltsplatzhalter 3"/>
          <p:cNvSpPr>
            <a:spLocks noGrp="1"/>
          </p:cNvSpPr>
          <p:nvPr>
            <p:ph sz="half" idx="2"/>
          </p:nvPr>
        </p:nvSpPr>
        <p:spPr/>
        <p:txBody>
          <a:bodyPr rtlCol="0">
            <a:normAutofit fontScale="70000" lnSpcReduction="20000"/>
          </a:bodyPr>
          <a:lstStyle/>
          <a:p>
            <a:pPr eaLnBrk="1" fontAlgn="auto" hangingPunct="1">
              <a:spcAft>
                <a:spcPts val="0"/>
              </a:spcAft>
              <a:defRPr/>
            </a:pPr>
            <a:r>
              <a:rPr lang="en-AU" i="1" dirty="0"/>
              <a:t>The first challenge is  a group of populations with an </a:t>
            </a:r>
            <a:r>
              <a:rPr lang="en-AU" b="1" i="1" dirty="0"/>
              <a:t>empty Stomach</a:t>
            </a:r>
            <a:r>
              <a:rPr lang="en-AU" i="1" dirty="0"/>
              <a:t>, a group of populations in "</a:t>
            </a:r>
            <a:r>
              <a:rPr lang="en-AU" b="1" i="1" dirty="0"/>
              <a:t>survival mode</a:t>
            </a:r>
            <a:r>
              <a:rPr lang="en-AU" i="1" dirty="0"/>
              <a:t>", a group of populations with false information, and a group of individuals who focused their interests only in "</a:t>
            </a:r>
            <a:r>
              <a:rPr lang="en-AU" b="1" i="1" dirty="0"/>
              <a:t>money</a:t>
            </a:r>
            <a:r>
              <a:rPr lang="en-AU" i="1" dirty="0"/>
              <a:t>" and "</a:t>
            </a:r>
            <a:r>
              <a:rPr lang="en-AU" b="1" i="1" dirty="0">
                <a:hlinkClick r:id="rId2"/>
              </a:rPr>
              <a:t>greedy business</a:t>
            </a:r>
            <a:r>
              <a:rPr lang="en-AU" i="1" dirty="0"/>
              <a:t>" could not take care right about the United Nation's Millennium Development Goals, the worth management of the social and environmental well-being of our lovely planet. Only on the </a:t>
            </a:r>
            <a:r>
              <a:rPr lang="en-AU" b="1" i="1" dirty="0"/>
              <a:t>papers</a:t>
            </a:r>
            <a:r>
              <a:rPr lang="en-AU" i="1" dirty="0"/>
              <a:t> and </a:t>
            </a:r>
            <a:r>
              <a:rPr lang="en-AU" b="1" i="1" dirty="0"/>
              <a:t>marketing places </a:t>
            </a:r>
            <a:r>
              <a:rPr lang="en-AU" i="1" dirty="0"/>
              <a:t>it would work </a:t>
            </a:r>
            <a:r>
              <a:rPr lang="en-AU" i="1" dirty="0" smtClean="0"/>
              <a:t>fine.</a:t>
            </a:r>
            <a:endParaRPr lang="en-AU" i="1" dirty="0"/>
          </a:p>
          <a:p>
            <a:pPr eaLnBrk="1" fontAlgn="auto" hangingPunct="1">
              <a:spcAft>
                <a:spcPts val="0"/>
              </a:spcAft>
              <a:defRPr/>
            </a:pPr>
            <a:r>
              <a:rPr lang="en-AU" i="1" dirty="0"/>
              <a:t>If poorest of poor people have trouble meeting basic needs it will affect others parts of the world and societies (e.g. </a:t>
            </a:r>
            <a:r>
              <a:rPr lang="en-AU" b="1" i="1" dirty="0" err="1"/>
              <a:t>Lampedusa</a:t>
            </a:r>
            <a:r>
              <a:rPr lang="en-AU" b="1" i="1" dirty="0"/>
              <a:t> humanitarian crisis</a:t>
            </a:r>
            <a:r>
              <a:rPr lang="en-AU" i="1" dirty="0"/>
              <a:t> – e.g. </a:t>
            </a:r>
            <a:r>
              <a:rPr lang="en-AU" b="1" i="1" dirty="0"/>
              <a:t>Spain´s  illegal immigration</a:t>
            </a:r>
            <a:r>
              <a:rPr lang="en-AU" i="1" dirty="0"/>
              <a:t> </a:t>
            </a:r>
            <a:r>
              <a:rPr lang="en-AU" i="1" dirty="0" err="1"/>
              <a:t>etc</a:t>
            </a:r>
            <a:r>
              <a:rPr lang="en-AU" i="1" dirty="0"/>
              <a:t>).</a:t>
            </a:r>
            <a:endParaRPr lang="de-AT" i="1" dirty="0"/>
          </a:p>
          <a:p>
            <a:pPr eaLnBrk="1" fontAlgn="auto" hangingPunct="1">
              <a:spcAft>
                <a:spcPts val="0"/>
              </a:spcAft>
              <a:defRPr/>
            </a:pPr>
            <a:endParaRPr lang="de-AT" dirty="0"/>
          </a:p>
        </p:txBody>
      </p:sp>
      <p:pic>
        <p:nvPicPr>
          <p:cNvPr id="7172" name="Picture 2" descr="http://1.bp.blogspot.com/-vE--4q5jNno/Uo4znsBa49I/AAAAAAAABgs/jfKWsVTjOGs/s1600/fluechtlingsboote-lampedusa.jpg"/>
          <p:cNvPicPr>
            <a:picLocks noGrp="1" noChangeAspect="1" noChangeArrowheads="1"/>
          </p:cNvPicPr>
          <p:nvPr>
            <p:ph sz="half" idx="1"/>
          </p:nvPr>
        </p:nvPicPr>
        <p:blipFill>
          <a:blip r:embed="rId3" cstate="print">
            <a:extLst>
              <a:ext uri="{28A0092B-C50C-407E-A947-70E740481C1C}">
                <a14:useLocalDpi xmlns:a14="http://schemas.microsoft.com/office/drawing/2010/main" val="0"/>
              </a:ext>
            </a:extLst>
          </a:blip>
          <a:srcRect/>
          <a:stretch>
            <a:fillRect/>
          </a:stretch>
        </p:blipFill>
        <p:spPr>
          <a:xfrm>
            <a:off x="838200" y="1825625"/>
            <a:ext cx="5181600" cy="3463925"/>
          </a:xfr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el 1"/>
          <p:cNvSpPr>
            <a:spLocks noGrp="1"/>
          </p:cNvSpPr>
          <p:nvPr>
            <p:ph type="title"/>
          </p:nvPr>
        </p:nvSpPr>
        <p:spPr/>
        <p:txBody>
          <a:bodyPr/>
          <a:lstStyle/>
          <a:p>
            <a:pPr eaLnBrk="1" hangingPunct="1"/>
            <a:r>
              <a:rPr lang="de-DE" smtClean="0"/>
              <a:t>Why the Program KFDWB?</a:t>
            </a:r>
            <a:endParaRPr lang="de-AT" smtClean="0"/>
          </a:p>
        </p:txBody>
      </p:sp>
      <p:sp>
        <p:nvSpPr>
          <p:cNvPr id="8195" name="Inhaltsplatzhalter 2"/>
          <p:cNvSpPr>
            <a:spLocks noGrp="1"/>
          </p:cNvSpPr>
          <p:nvPr>
            <p:ph idx="1"/>
          </p:nvPr>
        </p:nvSpPr>
        <p:spPr/>
        <p:txBody>
          <a:bodyPr/>
          <a:lstStyle/>
          <a:p>
            <a:pPr eaLnBrk="1" hangingPunct="1"/>
            <a:r>
              <a:rPr lang="en-US" smtClean="0"/>
              <a:t>So, there is the lack of sufficient knowledge and a Global Social Services Support for supporting local people, local governments as well as the workers who work in sustainable and worth-living integrated development.</a:t>
            </a:r>
          </a:p>
          <a:p>
            <a:pPr eaLnBrk="1" hangingPunct="1"/>
            <a:r>
              <a:rPr lang="en-US" smtClean="0"/>
              <a:t>The facts are showing that the access to the data, information, knowledge and development resources even technologies and money are not enough to guarantee Sustainable Development Goals (SDGs) as long as there is no suitable social mechanism into place to support worldwide the target audiences to translate these Goals, data, information and knowledge into sustainable local best practices.</a:t>
            </a:r>
            <a:br>
              <a:rPr lang="en-US" smtClean="0"/>
            </a:br>
            <a:endParaRPr lang="de-AT"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title"/>
          </p:nvPr>
        </p:nvSpPr>
        <p:spPr/>
        <p:txBody>
          <a:bodyPr/>
          <a:lstStyle/>
          <a:p>
            <a:pPr eaLnBrk="1" hangingPunct="1"/>
            <a:r>
              <a:rPr lang="de-DE" smtClean="0"/>
              <a:t>Why the Program KFDWB?</a:t>
            </a:r>
            <a:endParaRPr lang="de-AT" smtClean="0"/>
          </a:p>
        </p:txBody>
      </p:sp>
      <p:sp>
        <p:nvSpPr>
          <p:cNvPr id="3" name="Inhaltsplatzhalter 2"/>
          <p:cNvSpPr>
            <a:spLocks noGrp="1"/>
          </p:cNvSpPr>
          <p:nvPr>
            <p:ph idx="1"/>
          </p:nvPr>
        </p:nvSpPr>
        <p:spPr/>
        <p:txBody>
          <a:bodyPr rtlCol="0">
            <a:normAutofit/>
          </a:bodyPr>
          <a:lstStyle/>
          <a:p>
            <a:pPr eaLnBrk="1" fontAlgn="auto" hangingPunct="1">
              <a:spcAft>
                <a:spcPts val="0"/>
              </a:spcAft>
              <a:defRPr/>
            </a:pPr>
            <a:r>
              <a:rPr lang="en-AU" dirty="0"/>
              <a:t>There is a mass of populations in the world without access to the information and the knowledge about the benefits of the Millennium Development Goals (MDGs). </a:t>
            </a:r>
            <a:endParaRPr lang="de-AT" dirty="0"/>
          </a:p>
          <a:p>
            <a:pPr eaLnBrk="1" fontAlgn="auto" hangingPunct="1">
              <a:spcAft>
                <a:spcPts val="0"/>
              </a:spcAft>
              <a:defRPr/>
            </a:pPr>
            <a:r>
              <a:rPr lang="en-AU" dirty="0"/>
              <a:t>There is a mass of populations in the world who do not know what the Millennium Development Goals (MDGs) are and mean. </a:t>
            </a:r>
            <a:endParaRPr lang="de-AT" dirty="0"/>
          </a:p>
          <a:p>
            <a:pPr eaLnBrk="1" fontAlgn="auto" hangingPunct="1">
              <a:spcAft>
                <a:spcPts val="0"/>
              </a:spcAft>
              <a:defRPr/>
            </a:pPr>
            <a:r>
              <a:rPr lang="en-AU" dirty="0"/>
              <a:t>There is a mass of populations in the world who do not know how to put the Millennium Development </a:t>
            </a:r>
            <a:r>
              <a:rPr lang="en-AU" dirty="0" smtClean="0"/>
              <a:t>Goals </a:t>
            </a:r>
            <a:r>
              <a:rPr lang="en-AU" dirty="0"/>
              <a:t>(MDGs) into practices… </a:t>
            </a:r>
            <a:endParaRPr lang="de-AT" dirty="0"/>
          </a:p>
          <a:p>
            <a:pPr marL="0" indent="0" eaLnBrk="1" fontAlgn="auto" hangingPunct="1">
              <a:spcAft>
                <a:spcPts val="0"/>
              </a:spcAft>
              <a:buFont typeface="Arial" panose="020B0604020202020204" pitchFamily="34" charset="0"/>
              <a:buNone/>
              <a:defRPr/>
            </a:pP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el 1"/>
          <p:cNvSpPr>
            <a:spLocks noGrp="1"/>
          </p:cNvSpPr>
          <p:nvPr>
            <p:ph type="title"/>
          </p:nvPr>
        </p:nvSpPr>
        <p:spPr/>
        <p:txBody>
          <a:bodyPr/>
          <a:lstStyle/>
          <a:p>
            <a:pPr eaLnBrk="1" hangingPunct="1"/>
            <a:r>
              <a:rPr lang="de-DE" smtClean="0"/>
              <a:t>Why the Program KFDWB?</a:t>
            </a:r>
            <a:endParaRPr lang="de-AT" smtClean="0"/>
          </a:p>
        </p:txBody>
      </p:sp>
      <p:sp>
        <p:nvSpPr>
          <p:cNvPr id="11267" name="Inhaltsplatzhalter 2"/>
          <p:cNvSpPr>
            <a:spLocks noGrp="1"/>
          </p:cNvSpPr>
          <p:nvPr>
            <p:ph idx="1"/>
          </p:nvPr>
        </p:nvSpPr>
        <p:spPr/>
        <p:txBody>
          <a:bodyPr/>
          <a:lstStyle/>
          <a:p>
            <a:pPr eaLnBrk="1" hangingPunct="1"/>
            <a:r>
              <a:rPr lang="en-US" dirty="0" smtClean="0"/>
              <a:t>Sustainable Development is not only a process to develop a specific country or continent.  It is also about the promoting, the monitoring, the support and the maintenance of the United Nation's Sustainable Development Goals.</a:t>
            </a:r>
          </a:p>
          <a:p>
            <a:pPr eaLnBrk="1" hangingPunct="1"/>
            <a:r>
              <a:rPr lang="en-US" dirty="0" smtClean="0"/>
              <a:t>The capacities of local governments are sometime limited in resources to cover all the good practices of their Sustainable Development Goals (SDGs). E.g. access to the money and information is not enough. Even microfinance and ICT have shown their limits.</a:t>
            </a:r>
            <a:endParaRPr lang="de-AT"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el 1"/>
          <p:cNvSpPr>
            <a:spLocks noGrp="1"/>
          </p:cNvSpPr>
          <p:nvPr>
            <p:ph type="title"/>
          </p:nvPr>
        </p:nvSpPr>
        <p:spPr/>
        <p:txBody>
          <a:bodyPr/>
          <a:lstStyle/>
          <a:p>
            <a:pPr eaLnBrk="1" hangingPunct="1"/>
            <a:r>
              <a:rPr lang="de-DE" smtClean="0"/>
              <a:t>Why the Program KFDWB?</a:t>
            </a:r>
            <a:endParaRPr lang="de-AT" smtClean="0"/>
          </a:p>
        </p:txBody>
      </p:sp>
      <p:sp>
        <p:nvSpPr>
          <p:cNvPr id="3" name="Inhaltsplatzhalter 2"/>
          <p:cNvSpPr>
            <a:spLocks noGrp="1"/>
          </p:cNvSpPr>
          <p:nvPr>
            <p:ph idx="1"/>
          </p:nvPr>
        </p:nvSpPr>
        <p:spPr/>
        <p:txBody>
          <a:bodyPr rtlCol="0">
            <a:normAutofit lnSpcReduction="10000"/>
          </a:bodyPr>
          <a:lstStyle/>
          <a:p>
            <a:pPr eaLnBrk="1" fontAlgn="auto" hangingPunct="1">
              <a:spcAft>
                <a:spcPts val="0"/>
              </a:spcAft>
              <a:defRPr/>
            </a:pPr>
            <a:endParaRPr lang="en-US" dirty="0" smtClean="0"/>
          </a:p>
          <a:p>
            <a:pPr eaLnBrk="1" fontAlgn="auto" hangingPunct="1">
              <a:spcAft>
                <a:spcPts val="0"/>
              </a:spcAft>
              <a:defRPr/>
            </a:pPr>
            <a:r>
              <a:rPr lang="en-US" dirty="0"/>
              <a:t>T</a:t>
            </a:r>
            <a:r>
              <a:rPr lang="en-US" dirty="0" smtClean="0"/>
              <a:t>he </a:t>
            </a:r>
            <a:r>
              <a:rPr lang="en-US" dirty="0"/>
              <a:t>government may could be changed, but only with good social support mechanism, it is possible to have a sustainable development of our </a:t>
            </a:r>
            <a:r>
              <a:rPr lang="en-US" dirty="0" smtClean="0"/>
              <a:t>society.</a:t>
            </a:r>
          </a:p>
          <a:p>
            <a:pPr eaLnBrk="1" fontAlgn="auto" hangingPunct="1">
              <a:spcAft>
                <a:spcPts val="0"/>
              </a:spcAft>
              <a:defRPr/>
            </a:pPr>
            <a:r>
              <a:rPr lang="en-AU" dirty="0" smtClean="0"/>
              <a:t>Therefore we </a:t>
            </a:r>
            <a:r>
              <a:rPr lang="en-AU" dirty="0"/>
              <a:t>need a social mechanism support that informs, supports, engages, and mobilizes poor, rich, business, religion, literate, illiterate, local people and local governments to put right or to translate the SDGs through the MDGs practices into the right local practices worldwide. </a:t>
            </a:r>
            <a:endParaRPr lang="en-AU" dirty="0" smtClean="0"/>
          </a:p>
          <a:p>
            <a:pPr marL="0" indent="0" eaLnBrk="1" fontAlgn="auto" hangingPunct="1">
              <a:spcAft>
                <a:spcPts val="0"/>
              </a:spcAft>
              <a:buFont typeface="Arial" panose="020B0604020202020204" pitchFamily="34" charset="0"/>
              <a:buNone/>
              <a:defRPr/>
            </a:pP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el 1"/>
          <p:cNvSpPr>
            <a:spLocks noGrp="1"/>
          </p:cNvSpPr>
          <p:nvPr>
            <p:ph type="title"/>
          </p:nvPr>
        </p:nvSpPr>
        <p:spPr/>
        <p:txBody>
          <a:bodyPr/>
          <a:lstStyle/>
          <a:p>
            <a:pPr eaLnBrk="1" hangingPunct="1"/>
            <a:r>
              <a:rPr lang="de-AT" smtClean="0"/>
              <a:t>What do we do?</a:t>
            </a:r>
          </a:p>
        </p:txBody>
      </p:sp>
      <p:sp>
        <p:nvSpPr>
          <p:cNvPr id="14339" name="Inhaltsplatzhalter 2"/>
          <p:cNvSpPr>
            <a:spLocks noGrp="1"/>
          </p:cNvSpPr>
          <p:nvPr>
            <p:ph idx="1"/>
          </p:nvPr>
        </p:nvSpPr>
        <p:spPr/>
        <p:txBody>
          <a:bodyPr/>
          <a:lstStyle/>
          <a:p>
            <a:pPr eaLnBrk="1" hangingPunct="1"/>
            <a:r>
              <a:rPr lang="en-US" dirty="0" smtClean="0"/>
              <a:t>We inform worldwide population about meaning and benefits of MDGs. We motivate and engage worldwide population with the best practices of MDGs.</a:t>
            </a:r>
          </a:p>
          <a:p>
            <a:pPr eaLnBrk="1" hangingPunct="1"/>
            <a:r>
              <a:rPr lang="en-US" dirty="0" smtClean="0"/>
              <a:t>We mobilize local communities, communities' practices, local governments, remotes areas, villages etc. to engage and contribute to the achievement and maintenance of the Millennium Development Goals (MDGs) while not neglecting to help them to access the minimum sociocultural infrastructure that guarantees the human existence requirements.</a:t>
            </a:r>
            <a:endParaRPr lang="de-AT"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el 1"/>
          <p:cNvSpPr>
            <a:spLocks noGrp="1"/>
          </p:cNvSpPr>
          <p:nvPr>
            <p:ph type="title"/>
          </p:nvPr>
        </p:nvSpPr>
        <p:spPr/>
        <p:txBody>
          <a:bodyPr/>
          <a:lstStyle/>
          <a:p>
            <a:pPr eaLnBrk="1" hangingPunct="1"/>
            <a:r>
              <a:rPr lang="de-AT" smtClean="0"/>
              <a:t>What do we do?</a:t>
            </a:r>
          </a:p>
        </p:txBody>
      </p:sp>
      <p:sp>
        <p:nvSpPr>
          <p:cNvPr id="15363" name="Inhaltsplatzhalter 2"/>
          <p:cNvSpPr>
            <a:spLocks noGrp="1"/>
          </p:cNvSpPr>
          <p:nvPr>
            <p:ph idx="1"/>
          </p:nvPr>
        </p:nvSpPr>
        <p:spPr/>
        <p:txBody>
          <a:bodyPr/>
          <a:lstStyle/>
          <a:p>
            <a:pPr eaLnBrk="1" hangingPunct="1"/>
            <a:r>
              <a:rPr lang="en-US" dirty="0" smtClean="0"/>
              <a:t>Our organization teams, mobilize and engage all people without making any distinction from around the world, and considers everybody as part of one family for the good purpose, achievement, monitoring and maintenance of the Millennium Development Goals (MDGs) - which is our social and environmental well-being of our lovely planet. </a:t>
            </a:r>
            <a:endParaRPr lang="de-AT"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p:txBody>
          <a:bodyPr/>
          <a:lstStyle/>
          <a:p>
            <a:pPr eaLnBrk="1" hangingPunct="1"/>
            <a:r>
              <a:rPr lang="de-AT" smtClean="0"/>
              <a:t>What do we do?</a:t>
            </a:r>
          </a:p>
        </p:txBody>
      </p:sp>
      <p:sp>
        <p:nvSpPr>
          <p:cNvPr id="16387" name="Inhaltsplatzhalter 2"/>
          <p:cNvSpPr>
            <a:spLocks noGrp="1"/>
          </p:cNvSpPr>
          <p:nvPr>
            <p:ph idx="1"/>
          </p:nvPr>
        </p:nvSpPr>
        <p:spPr/>
        <p:txBody>
          <a:bodyPr/>
          <a:lstStyle/>
          <a:p>
            <a:pPr eaLnBrk="1" hangingPunct="1"/>
            <a:r>
              <a:rPr lang="en-US" dirty="0" smtClean="0"/>
              <a:t>We report, categorize, classify data, information and knowledge on our integrated central platform from live experience on the grounds that we have and believe in. The data, information and knowledge that we can demonstrate, show live, share with all without restriction.. </a:t>
            </a:r>
          </a:p>
          <a:p>
            <a:pPr eaLnBrk="1" hangingPunct="1"/>
            <a:r>
              <a:rPr lang="en-US" dirty="0" smtClean="0"/>
              <a:t>We know our limit and respect private data, private information and private knowledge.</a:t>
            </a:r>
            <a:endParaRPr lang="de-AT"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title"/>
          </p:nvPr>
        </p:nvSpPr>
        <p:spPr/>
        <p:txBody>
          <a:bodyPr/>
          <a:lstStyle/>
          <a:p>
            <a:pPr eaLnBrk="1" hangingPunct="1"/>
            <a:r>
              <a:rPr lang="de-DE" smtClean="0"/>
              <a:t>Example of report file (logfile) that will be stored on our central platform</a:t>
            </a:r>
            <a:endParaRPr lang="de-AT" smtClean="0"/>
          </a:p>
        </p:txBody>
      </p:sp>
      <p:graphicFrame>
        <p:nvGraphicFramePr>
          <p:cNvPr id="5" name="Inhaltsplatzhalter 4"/>
          <p:cNvGraphicFramePr>
            <a:graphicFrameLocks noGrp="1"/>
          </p:cNvGraphicFramePr>
          <p:nvPr>
            <p:ph idx="1"/>
          </p:nvPr>
        </p:nvGraphicFramePr>
        <p:xfrm>
          <a:off x="5013698" y="1900517"/>
          <a:ext cx="2559050" cy="4343662"/>
        </p:xfrm>
        <a:graphic>
          <a:graphicData uri="http://schemas.openxmlformats.org/drawingml/2006/table">
            <a:tbl>
              <a:tblPr firstRow="1" firstCol="1" bandRow="1">
                <a:tableStyleId>{5C22544A-7EE6-4342-B048-85BDC9FD1C3A}</a:tableStyleId>
              </a:tblPr>
              <a:tblGrid>
                <a:gridCol w="1279525"/>
                <a:gridCol w="1279525"/>
              </a:tblGrid>
              <a:tr h="30640">
                <a:tc>
                  <a:txBody>
                    <a:bodyPr/>
                    <a:lstStyle/>
                    <a:p>
                      <a:pPr algn="just">
                        <a:lnSpc>
                          <a:spcPct val="107000"/>
                        </a:lnSpc>
                        <a:spcAft>
                          <a:spcPts val="500"/>
                        </a:spcAft>
                      </a:pPr>
                      <a:r>
                        <a:rPr lang="en-US" sz="600" dirty="0">
                          <a:effectLst/>
                        </a:rPr>
                        <a:t>Log File Reference: </a:t>
                      </a:r>
                      <a:endParaRPr lang="de-AT" sz="5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KFDWB 200774</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105533">
                <a:tc>
                  <a:txBody>
                    <a:bodyPr/>
                    <a:lstStyle/>
                    <a:p>
                      <a:pPr algn="just">
                        <a:lnSpc>
                          <a:spcPct val="107000"/>
                        </a:lnSpc>
                        <a:spcAft>
                          <a:spcPts val="500"/>
                        </a:spcAft>
                      </a:pPr>
                      <a:r>
                        <a:rPr lang="en-US" sz="600">
                          <a:effectLst/>
                        </a:rPr>
                        <a:t> </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 </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364006">
                <a:tc>
                  <a:txBody>
                    <a:bodyPr/>
                    <a:lstStyle/>
                    <a:p>
                      <a:pPr algn="just">
                        <a:lnSpc>
                          <a:spcPct val="107000"/>
                        </a:lnSpc>
                        <a:spcAft>
                          <a:spcPts val="500"/>
                        </a:spcAft>
                      </a:pPr>
                      <a:r>
                        <a:rPr lang="en-US" sz="600">
                          <a:effectLst/>
                        </a:rPr>
                        <a:t>KFDWB  Unit:</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KFDWB - West Africa 034</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212239">
                <a:tc>
                  <a:txBody>
                    <a:bodyPr/>
                    <a:lstStyle/>
                    <a:p>
                      <a:pPr algn="just">
                        <a:lnSpc>
                          <a:spcPct val="107000"/>
                        </a:lnSpc>
                        <a:spcAft>
                          <a:spcPts val="500"/>
                        </a:spcAft>
                      </a:pPr>
                      <a:r>
                        <a:rPr lang="en-US" sz="600">
                          <a:effectLst/>
                        </a:rPr>
                        <a:t>Knowledge Customizer Name:</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dirty="0">
                          <a:effectLst/>
                        </a:rPr>
                        <a:t>e.g. Ms./Mr. Muster man</a:t>
                      </a:r>
                      <a:endParaRPr lang="de-AT" sz="5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138263">
                <a:tc rowSpan="5">
                  <a:txBody>
                    <a:bodyPr/>
                    <a:lstStyle/>
                    <a:p>
                      <a:pPr algn="just">
                        <a:lnSpc>
                          <a:spcPct val="107000"/>
                        </a:lnSpc>
                        <a:spcAft>
                          <a:spcPts val="500"/>
                        </a:spcAft>
                      </a:pPr>
                      <a:r>
                        <a:rPr lang="en-US" sz="600" dirty="0">
                          <a:effectLst/>
                        </a:rPr>
                        <a:t>Region</a:t>
                      </a:r>
                      <a:endParaRPr lang="de-AT" sz="5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Continent: Africa</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211065">
                <a:tc vMerge="1">
                  <a:txBody>
                    <a:bodyPr/>
                    <a:lstStyle/>
                    <a:p>
                      <a:endParaRPr lang="de-AT"/>
                    </a:p>
                  </a:txBody>
                  <a:tcPr/>
                </a:tc>
                <a:tc>
                  <a:txBody>
                    <a:bodyPr/>
                    <a:lstStyle/>
                    <a:p>
                      <a:pPr algn="just">
                        <a:lnSpc>
                          <a:spcPct val="107000"/>
                        </a:lnSpc>
                        <a:spcAft>
                          <a:spcPts val="500"/>
                        </a:spcAft>
                      </a:pPr>
                      <a:r>
                        <a:rPr lang="en-US" sz="600" dirty="0">
                          <a:effectLst/>
                        </a:rPr>
                        <a:t>e.g. Division: KFDWB - Centre Africa - West Africa</a:t>
                      </a:r>
                      <a:endParaRPr lang="de-AT" sz="5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211065">
                <a:tc vMerge="1">
                  <a:txBody>
                    <a:bodyPr/>
                    <a:lstStyle/>
                    <a:p>
                      <a:endParaRPr lang="de-AT"/>
                    </a:p>
                  </a:txBody>
                  <a:tcPr/>
                </a:tc>
                <a:tc>
                  <a:txBody>
                    <a:bodyPr/>
                    <a:lstStyle/>
                    <a:p>
                      <a:pPr algn="just">
                        <a:lnSpc>
                          <a:spcPct val="107000"/>
                        </a:lnSpc>
                        <a:spcAft>
                          <a:spcPts val="500"/>
                        </a:spcAft>
                      </a:pPr>
                      <a:r>
                        <a:rPr lang="en-US" sz="600">
                          <a:effectLst/>
                        </a:rPr>
                        <a:t>e.g. Regional KFDWB: West Africa ID2007</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298250">
                <a:tc vMerge="1">
                  <a:txBody>
                    <a:bodyPr/>
                    <a:lstStyle/>
                    <a:p>
                      <a:endParaRPr lang="de-AT"/>
                    </a:p>
                  </a:txBody>
                  <a:tcPr/>
                </a:tc>
                <a:tc>
                  <a:txBody>
                    <a:bodyPr/>
                    <a:lstStyle/>
                    <a:p>
                      <a:pPr algn="just">
                        <a:lnSpc>
                          <a:spcPct val="107000"/>
                        </a:lnSpc>
                        <a:spcAft>
                          <a:spcPts val="500"/>
                        </a:spcAft>
                      </a:pPr>
                      <a:r>
                        <a:rPr lang="en-US" sz="600" dirty="0">
                          <a:effectLst/>
                        </a:rPr>
                        <a:t>Country: e.g. Muster Country</a:t>
                      </a:r>
                      <a:endParaRPr lang="de-AT" sz="500"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172609">
                <a:tc vMerge="1">
                  <a:txBody>
                    <a:bodyPr/>
                    <a:lstStyle/>
                    <a:p>
                      <a:endParaRPr lang="de-AT"/>
                    </a:p>
                  </a:txBody>
                  <a:tcPr/>
                </a:tc>
                <a:tc>
                  <a:txBody>
                    <a:bodyPr/>
                    <a:lstStyle/>
                    <a:p>
                      <a:pPr algn="just">
                        <a:lnSpc>
                          <a:spcPct val="107000"/>
                        </a:lnSpc>
                        <a:spcAft>
                          <a:spcPts val="500"/>
                        </a:spcAft>
                      </a:pPr>
                      <a:r>
                        <a:rPr lang="en-US" sz="600">
                          <a:effectLst/>
                        </a:rPr>
                        <a:t>Locality: e.g. Village xxx</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633193">
                <a:tc rowSpan="2">
                  <a:txBody>
                    <a:bodyPr/>
                    <a:lstStyle/>
                    <a:p>
                      <a:pPr algn="just">
                        <a:lnSpc>
                          <a:spcPct val="107000"/>
                        </a:lnSpc>
                        <a:spcAft>
                          <a:spcPts val="500"/>
                        </a:spcAft>
                      </a:pPr>
                      <a:r>
                        <a:rPr lang="en-US" sz="600">
                          <a:effectLst/>
                        </a:rPr>
                        <a:t>Development issue identified </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Description: e.g. Sounding alarming no hospital nearby. The villagers’ kids die of malaria or other diseases because there is either no hospital nearby, even they cannot afford the cost when there is a hospital. </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105533">
                <a:tc vMerge="1">
                  <a:txBody>
                    <a:bodyPr/>
                    <a:lstStyle/>
                    <a:p>
                      <a:endParaRPr lang="de-AT"/>
                    </a:p>
                  </a:txBody>
                  <a:tcPr/>
                </a:tc>
                <a:tc>
                  <a:txBody>
                    <a:bodyPr/>
                    <a:lstStyle/>
                    <a:p>
                      <a:pPr algn="just">
                        <a:lnSpc>
                          <a:spcPct val="107000"/>
                        </a:lnSpc>
                        <a:spcAft>
                          <a:spcPts val="500"/>
                        </a:spcAft>
                      </a:pPr>
                      <a:r>
                        <a:rPr lang="en-US" sz="600">
                          <a:effectLst/>
                        </a:rPr>
                        <a:t>Priority: high</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105533">
                <a:tc>
                  <a:txBody>
                    <a:bodyPr/>
                    <a:lstStyle/>
                    <a:p>
                      <a:pPr algn="just">
                        <a:lnSpc>
                          <a:spcPct val="107000"/>
                        </a:lnSpc>
                        <a:spcAft>
                          <a:spcPts val="500"/>
                        </a:spcAft>
                      </a:pPr>
                      <a:r>
                        <a:rPr lang="en-US" sz="600">
                          <a:effectLst/>
                        </a:rPr>
                        <a:t>Number of populations concerned: </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500.000</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211065">
                <a:tc>
                  <a:txBody>
                    <a:bodyPr/>
                    <a:lstStyle/>
                    <a:p>
                      <a:pPr algn="just">
                        <a:lnSpc>
                          <a:spcPct val="107000"/>
                        </a:lnSpc>
                        <a:spcAft>
                          <a:spcPts val="500"/>
                        </a:spcAft>
                      </a:pPr>
                      <a:r>
                        <a:rPr lang="en-US" sz="600">
                          <a:effectLst/>
                        </a:rPr>
                        <a:t>Education level of the concerned populations:</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Middle (Most of the populations in the village do not go to school)</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527662">
                <a:tc>
                  <a:txBody>
                    <a:bodyPr/>
                    <a:lstStyle/>
                    <a:p>
                      <a:pPr algn="just">
                        <a:lnSpc>
                          <a:spcPct val="107000"/>
                        </a:lnSpc>
                        <a:spcAft>
                          <a:spcPts val="500"/>
                        </a:spcAft>
                      </a:pPr>
                      <a:r>
                        <a:rPr lang="en-US" sz="600">
                          <a:effectLst/>
                        </a:rPr>
                        <a:t>Local capacity level of the concerned populations:</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Weak - There are no action, no guidance, no engagement and no mobilization of the  populations to undertake  the process of having access  to a local  hospital</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527662">
                <a:tc>
                  <a:txBody>
                    <a:bodyPr/>
                    <a:lstStyle/>
                    <a:p>
                      <a:pPr algn="just">
                        <a:lnSpc>
                          <a:spcPct val="107000"/>
                        </a:lnSpc>
                        <a:spcAft>
                          <a:spcPts val="500"/>
                        </a:spcAft>
                      </a:pPr>
                      <a:r>
                        <a:rPr lang="en-US" sz="600">
                          <a:effectLst/>
                        </a:rPr>
                        <a:t>Availability of the other basic needs for human existence:</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The populations are living in survival modus (lack of health care, sanitation, clean water, employment, local cooperation, food, inter alia, guidance)  etc.</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316597">
                <a:tc>
                  <a:txBody>
                    <a:bodyPr/>
                    <a:lstStyle/>
                    <a:p>
                      <a:pPr algn="just">
                        <a:lnSpc>
                          <a:spcPct val="107000"/>
                        </a:lnSpc>
                        <a:spcAft>
                          <a:spcPts val="500"/>
                        </a:spcAft>
                      </a:pPr>
                      <a:r>
                        <a:rPr lang="en-US" sz="600">
                          <a:effectLst/>
                        </a:rPr>
                        <a:t>Additional information:</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gn="just">
                        <a:lnSpc>
                          <a:spcPct val="107000"/>
                        </a:lnSpc>
                        <a:spcAft>
                          <a:spcPts val="500"/>
                        </a:spcAft>
                      </a:pPr>
                      <a:r>
                        <a:rPr lang="en-US" sz="600">
                          <a:effectLst/>
                        </a:rPr>
                        <a:t>e.g. Inspection, verification videos, reportages, assessments, evaluations, meetings, documentations etc. </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r>
              <a:tr h="105533">
                <a:tc>
                  <a:txBody>
                    <a:bodyPr/>
                    <a:lstStyle/>
                    <a:p>
                      <a:pPr algn="just">
                        <a:lnSpc>
                          <a:spcPct val="107000"/>
                        </a:lnSpc>
                        <a:spcAft>
                          <a:spcPts val="500"/>
                        </a:spcAft>
                      </a:pPr>
                      <a:r>
                        <a:rPr lang="en-US" sz="600">
                          <a:effectLst/>
                        </a:rPr>
                        <a:t>Date and Signature:</a:t>
                      </a:r>
                      <a:endParaRPr lang="de-AT" sz="50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20555" marR="20555" marT="0" marB="0" anchor="ctr"/>
                </a:tc>
                <a:tc>
                  <a:txBody>
                    <a:bodyPr/>
                    <a:lstStyle/>
                    <a:p>
                      <a:pPr>
                        <a:lnSpc>
                          <a:spcPct val="107000"/>
                        </a:lnSpc>
                      </a:pPr>
                      <a:endParaRPr lang="de-AT" sz="500" dirty="0">
                        <a:effectLst/>
                        <a:latin typeface="Calibri" panose="020F0502020204030204" pitchFamily="34" charset="0"/>
                      </a:endParaRPr>
                    </a:p>
                  </a:txBody>
                  <a:tcPr marL="20555" marR="20555" marT="0" marB="0" anchor="ct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p:txBody>
          <a:bodyPr/>
          <a:lstStyle/>
          <a:p>
            <a:pPr eaLnBrk="1" hangingPunct="1"/>
            <a:r>
              <a:rPr lang="de-DE" smtClean="0"/>
              <a:t>Some activities</a:t>
            </a:r>
            <a:endParaRPr lang="de-AT" smtClean="0"/>
          </a:p>
        </p:txBody>
      </p:sp>
      <p:sp>
        <p:nvSpPr>
          <p:cNvPr id="18435" name="Inhaltsplatzhalter 2"/>
          <p:cNvSpPr>
            <a:spLocks noGrp="1"/>
          </p:cNvSpPr>
          <p:nvPr>
            <p:ph idx="1"/>
          </p:nvPr>
        </p:nvSpPr>
        <p:spPr/>
        <p:txBody>
          <a:bodyPr/>
          <a:lstStyle/>
          <a:p>
            <a:pPr eaLnBrk="1" hangingPunct="1"/>
            <a:r>
              <a:rPr lang="en-US" dirty="0" smtClean="0"/>
              <a:t>The rain forest will disappear without intervention we will sound the alarm by the local government and international development organizations for intervention.</a:t>
            </a:r>
          </a:p>
          <a:p>
            <a:pPr eaLnBrk="1" hangingPunct="1"/>
            <a:r>
              <a:rPr lang="en-US" dirty="0" smtClean="0"/>
              <a:t>There are suspicious and unofficial social or environmental activities that could affect the lives of a group of populations and the local environment we will sound the alarm by the local government and local/international development organizations for intervention.</a:t>
            </a:r>
          </a:p>
          <a:p>
            <a:pPr eaLnBrk="1" hangingPunct="1"/>
            <a:r>
              <a:rPr lang="en-US" dirty="0" smtClean="0"/>
              <a:t>The bridge in a remote area is defect and it affects the lives of the local populations we will sound the alarm by the local government and international development organizations for intervention.</a:t>
            </a:r>
          </a:p>
          <a:p>
            <a:pPr eaLnBrk="1" hangingPunct="1"/>
            <a:endParaRPr lang="de-AT"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el 1"/>
          <p:cNvSpPr>
            <a:spLocks noGrp="1"/>
          </p:cNvSpPr>
          <p:nvPr>
            <p:ph type="title"/>
          </p:nvPr>
        </p:nvSpPr>
        <p:spPr/>
        <p:txBody>
          <a:bodyPr/>
          <a:lstStyle/>
          <a:p>
            <a:pPr eaLnBrk="1" hangingPunct="1"/>
            <a:r>
              <a:rPr lang="de-DE" smtClean="0"/>
              <a:t>Some activities</a:t>
            </a:r>
            <a:endParaRPr lang="de-AT" smtClean="0"/>
          </a:p>
        </p:txBody>
      </p:sp>
      <p:sp>
        <p:nvSpPr>
          <p:cNvPr id="3" name="Inhaltsplatzhalter 2"/>
          <p:cNvSpPr>
            <a:spLocks noGrp="1"/>
          </p:cNvSpPr>
          <p:nvPr>
            <p:ph idx="1"/>
          </p:nvPr>
        </p:nvSpPr>
        <p:spPr/>
        <p:txBody>
          <a:bodyPr rtlCol="0">
            <a:normAutofit fontScale="32500" lnSpcReduction="20000"/>
          </a:bodyPr>
          <a:lstStyle/>
          <a:p>
            <a:pPr eaLnBrk="1" fontAlgn="auto" hangingPunct="1">
              <a:spcAft>
                <a:spcPts val="0"/>
              </a:spcAft>
              <a:defRPr/>
            </a:pPr>
            <a:r>
              <a:rPr lang="en-US" sz="7400" dirty="0"/>
              <a:t>The water pumps in the rural community are suffering of the human infrastructures needed for the </a:t>
            </a:r>
            <a:r>
              <a:rPr lang="en-US" sz="7400" dirty="0" smtClean="0"/>
              <a:t>maintenance.  We </a:t>
            </a:r>
            <a:r>
              <a:rPr lang="en-US" sz="7400" dirty="0"/>
              <a:t>will sound the alarm by the local government and local/international development organizations for intervention, and  follow the access process  to the human infrastructures.</a:t>
            </a:r>
          </a:p>
          <a:p>
            <a:pPr eaLnBrk="1" fontAlgn="auto" hangingPunct="1">
              <a:spcAft>
                <a:spcPts val="0"/>
              </a:spcAft>
              <a:defRPr/>
            </a:pPr>
            <a:r>
              <a:rPr lang="en-US" sz="7400" dirty="0"/>
              <a:t>Children  are not sent to school and are held in slavery we will sound the alarm by the local government and  local/international development organizations for intervention, and  assist  in  the process of sending the children to school.</a:t>
            </a:r>
          </a:p>
          <a:p>
            <a:pPr eaLnBrk="1" fontAlgn="auto" hangingPunct="1">
              <a:spcAft>
                <a:spcPts val="0"/>
              </a:spcAft>
              <a:defRPr/>
            </a:pPr>
            <a:r>
              <a:rPr lang="en-US" sz="7400" dirty="0" smtClean="0"/>
              <a:t>There </a:t>
            </a:r>
            <a:r>
              <a:rPr lang="en-US" sz="7400" dirty="0"/>
              <a:t>is a group of populations who could not Keeping Warm in Winter we will sound the alarm by the local government and local/international development organizations for intervention, and follow the process for helping them keeping warm in </a:t>
            </a:r>
            <a:r>
              <a:rPr lang="en-US" sz="7400" dirty="0" smtClean="0"/>
              <a:t>Winter.</a:t>
            </a:r>
          </a:p>
          <a:p>
            <a:pPr eaLnBrk="1" fontAlgn="auto" hangingPunct="1">
              <a:spcAft>
                <a:spcPts val="0"/>
              </a:spcAft>
              <a:defRPr/>
            </a:pPr>
            <a:r>
              <a:rPr lang="en-US" sz="7400" dirty="0"/>
              <a:t>And so..... </a:t>
            </a:r>
            <a:endParaRPr lang="de-AT" sz="7400" dirty="0"/>
          </a:p>
          <a:p>
            <a:pPr marL="0" indent="0" eaLnBrk="1" fontAlgn="auto" hangingPunct="1">
              <a:spcAft>
                <a:spcPts val="0"/>
              </a:spcAft>
              <a:buFont typeface="Arial" panose="020B0604020202020204" pitchFamily="34" charset="0"/>
              <a:buNone/>
              <a:defRPr/>
            </a:pPr>
            <a:r>
              <a:rPr lang="en-US" sz="4000" dirty="0"/>
              <a:t/>
            </a:r>
            <a:br>
              <a:rPr lang="en-US" sz="4000" dirty="0"/>
            </a:br>
            <a:r>
              <a:rPr lang="en-US" sz="4000" dirty="0"/>
              <a:t> </a:t>
            </a:r>
            <a:br>
              <a:rPr lang="en-US" sz="4000" dirty="0"/>
            </a:br>
            <a:r>
              <a:rPr lang="en-US" dirty="0"/>
              <a:t/>
            </a:r>
            <a:br>
              <a:rPr lang="en-US" dirty="0"/>
            </a:br>
            <a:r>
              <a:rPr lang="en-US" dirty="0"/>
              <a:t/>
            </a:r>
            <a:br>
              <a:rPr lang="en-US" dirty="0"/>
            </a:b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p:txBody>
          <a:bodyPr/>
          <a:lstStyle/>
          <a:p>
            <a:pPr eaLnBrk="1" hangingPunct="1"/>
            <a:r>
              <a:rPr lang="de-DE" smtClean="0"/>
              <a:t>How KFDWB could be helpful?</a:t>
            </a:r>
            <a:endParaRPr lang="de-AT" smtClean="0"/>
          </a:p>
        </p:txBody>
      </p:sp>
      <p:sp>
        <p:nvSpPr>
          <p:cNvPr id="3" name="Inhaltsplatzhalter 2"/>
          <p:cNvSpPr>
            <a:spLocks noGrp="1"/>
          </p:cNvSpPr>
          <p:nvPr>
            <p:ph idx="1"/>
          </p:nvPr>
        </p:nvSpPr>
        <p:spPr/>
        <p:txBody>
          <a:bodyPr rtlCol="0">
            <a:normAutofit/>
          </a:bodyPr>
          <a:lstStyle/>
          <a:p>
            <a:pPr eaLnBrk="1" fontAlgn="auto" hangingPunct="1">
              <a:spcAft>
                <a:spcPts val="0"/>
              </a:spcAft>
              <a:defRPr/>
            </a:pPr>
            <a:r>
              <a:rPr lang="en-US" dirty="0"/>
              <a:t>When development issues are earlier correctly identified through a real time </a:t>
            </a:r>
            <a:r>
              <a:rPr lang="en-US" dirty="0" smtClean="0"/>
              <a:t>data, information </a:t>
            </a:r>
            <a:r>
              <a:rPr lang="en-US" dirty="0"/>
              <a:t>and knowledge (Knowledge for development without borders), any solutions to it should be also better carefully discussed as the implementation for any development interventions we choose will be important (time, money, effectiveness, operations and support).</a:t>
            </a:r>
          </a:p>
          <a:p>
            <a:pPr eaLnBrk="1" fontAlgn="auto" hangingPunct="1">
              <a:spcAft>
                <a:spcPts val="0"/>
              </a:spcAft>
              <a:defRPr/>
            </a:pPr>
            <a:r>
              <a:rPr lang="en-US" dirty="0"/>
              <a:t> We complete the ongoing efforts and work with international, local </a:t>
            </a:r>
            <a:r>
              <a:rPr lang="en-US" dirty="0" smtClean="0"/>
              <a:t>populations, development </a:t>
            </a:r>
            <a:r>
              <a:rPr lang="en-US" dirty="0"/>
              <a:t>organizations, development agencies, foundations, </a:t>
            </a:r>
            <a:r>
              <a:rPr lang="en-US" dirty="0" smtClean="0"/>
              <a:t>donors, governments</a:t>
            </a:r>
            <a:r>
              <a:rPr lang="en-US" dirty="0"/>
              <a:t>, private and public </a:t>
            </a:r>
            <a:r>
              <a:rPr lang="en-US" dirty="0" smtClean="0"/>
              <a:t>institutions to identify  and to invest in worth sustainable development projects .</a:t>
            </a:r>
            <a:endParaRPr lang="en-US" dirty="0"/>
          </a:p>
          <a:p>
            <a:pPr marL="0" indent="0" eaLnBrk="1" fontAlgn="auto" hangingPunct="1">
              <a:spcAft>
                <a:spcPts val="0"/>
              </a:spcAft>
              <a:buFont typeface="Arial" panose="020B0604020202020204" pitchFamily="34" charset="0"/>
              <a:buNone/>
              <a:defRPr/>
            </a:pPr>
            <a:endParaRPr lang="de-AT"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el 1"/>
          <p:cNvSpPr>
            <a:spLocks noGrp="1"/>
          </p:cNvSpPr>
          <p:nvPr>
            <p:ph type="title"/>
          </p:nvPr>
        </p:nvSpPr>
        <p:spPr/>
        <p:txBody>
          <a:bodyPr/>
          <a:lstStyle/>
          <a:p>
            <a:pPr eaLnBrk="1" hangingPunct="1"/>
            <a:r>
              <a:rPr lang="de-DE" smtClean="0"/>
              <a:t>Who can profit from the program KFDWB apart from local populations? </a:t>
            </a:r>
            <a:endParaRPr lang="de-AT" smtClean="0"/>
          </a:p>
        </p:txBody>
      </p:sp>
      <p:sp>
        <p:nvSpPr>
          <p:cNvPr id="21507" name="Inhaltsplatzhalter 2"/>
          <p:cNvSpPr>
            <a:spLocks noGrp="1"/>
          </p:cNvSpPr>
          <p:nvPr>
            <p:ph idx="1"/>
          </p:nvPr>
        </p:nvSpPr>
        <p:spPr/>
        <p:txBody>
          <a:bodyPr/>
          <a:lstStyle/>
          <a:p>
            <a:pPr eaLnBrk="1" hangingPunct="1"/>
            <a:r>
              <a:rPr lang="en-US" dirty="0" smtClean="0"/>
              <a:t>We assist Development Organizations, NGOs, Foundations, local governments, Donators, Charity Organizations, private and public institutions etc. to update on real time their aid and Open databases for worth decision making and intervention as we have ears and eyes on the daily on the grounds, wherever and worldwide:</a:t>
            </a:r>
          </a:p>
          <a:p>
            <a:pPr eaLnBrk="1" hangingPunct="1"/>
            <a:r>
              <a:rPr lang="en-US" b="1" i="1" dirty="0" smtClean="0"/>
              <a:t>live, right data, information and knowledge acquisition and dissemination of decision analytics at the right time for Development Organizations, NGOs, Foundations, Governments Agencies, Donors, Charity, Organizations, Private and Public institutions etc.</a:t>
            </a:r>
            <a:endParaRPr lang="de-AT"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p:txBody>
          <a:bodyPr/>
          <a:lstStyle/>
          <a:p>
            <a:pPr eaLnBrk="1" hangingPunct="1"/>
            <a:r>
              <a:rPr lang="de-DE" smtClean="0"/>
              <a:t>How the data, information and knowledge can profit?</a:t>
            </a:r>
            <a:endParaRPr lang="de-AT" smtClean="0"/>
          </a:p>
        </p:txBody>
      </p:sp>
      <p:sp>
        <p:nvSpPr>
          <p:cNvPr id="22531" name="Inhaltsplatzhalter 2"/>
          <p:cNvSpPr>
            <a:spLocks noGrp="1"/>
          </p:cNvSpPr>
          <p:nvPr>
            <p:ph idx="1"/>
          </p:nvPr>
        </p:nvSpPr>
        <p:spPr/>
        <p:txBody>
          <a:bodyPr/>
          <a:lstStyle/>
          <a:p>
            <a:pPr eaLnBrk="1" hangingPunct="1"/>
            <a:r>
              <a:rPr lang="en-US" smtClean="0"/>
              <a:t>Live reported data,  information and knowledge will be used by Open Government Partnership's and non-OPG's in future decisions regarding sustainability and development that will impact the life of our generation and the future of our children. </a:t>
            </a:r>
            <a:br>
              <a:rPr lang="en-US" smtClean="0"/>
            </a:br>
            <a:r>
              <a:rPr lang="en-US" smtClean="0"/>
              <a:t/>
            </a:r>
            <a:br>
              <a:rPr lang="en-US" smtClean="0"/>
            </a:br>
            <a:endParaRPr lang="de-AT"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1"/>
          <p:cNvSpPr>
            <a:spLocks noGrp="1"/>
          </p:cNvSpPr>
          <p:nvPr>
            <p:ph type="title"/>
          </p:nvPr>
        </p:nvSpPr>
        <p:spPr/>
        <p:txBody>
          <a:bodyPr/>
          <a:lstStyle/>
          <a:p>
            <a:pPr eaLnBrk="1" hangingPunct="1"/>
            <a:r>
              <a:rPr lang="de-AT" smtClean="0"/>
              <a:t>FAQs </a:t>
            </a:r>
          </a:p>
        </p:txBody>
      </p:sp>
      <p:sp>
        <p:nvSpPr>
          <p:cNvPr id="3" name="Inhaltsplatzhalter 2"/>
          <p:cNvSpPr>
            <a:spLocks noGrp="1"/>
          </p:cNvSpPr>
          <p:nvPr>
            <p:ph idx="1"/>
          </p:nvPr>
        </p:nvSpPr>
        <p:spPr/>
        <p:txBody>
          <a:bodyPr rtlCol="0">
            <a:normAutofit fontScale="92500" lnSpcReduction="20000"/>
          </a:bodyPr>
          <a:lstStyle/>
          <a:p>
            <a:pPr eaLnBrk="1" fontAlgn="auto" hangingPunct="1">
              <a:spcAft>
                <a:spcPts val="0"/>
              </a:spcAft>
              <a:defRPr/>
            </a:pPr>
            <a:r>
              <a:rPr lang="en-US" dirty="0"/>
              <a:t>Eyes and ears on the </a:t>
            </a:r>
            <a:r>
              <a:rPr lang="en-US" dirty="0" smtClean="0"/>
              <a:t>ground worldwide. Are </a:t>
            </a:r>
            <a:r>
              <a:rPr lang="en-US" dirty="0"/>
              <a:t>we talking about developing a network of people who are at locations all over the world, who will somehow contact us or website and post information about what is happening in their neighborhood or area that they see</a:t>
            </a:r>
            <a:r>
              <a:rPr lang="en-US" dirty="0" smtClean="0"/>
              <a:t>?</a:t>
            </a:r>
          </a:p>
          <a:p>
            <a:pPr eaLnBrk="1" fontAlgn="auto" hangingPunct="1">
              <a:spcAft>
                <a:spcPts val="0"/>
              </a:spcAft>
              <a:defRPr/>
            </a:pPr>
            <a:endParaRPr lang="en-US" dirty="0"/>
          </a:p>
          <a:p>
            <a:pPr marL="0" indent="0" eaLnBrk="1" fontAlgn="auto" hangingPunct="1">
              <a:spcAft>
                <a:spcPts val="0"/>
              </a:spcAft>
              <a:buFont typeface="Arial" panose="020B0604020202020204" pitchFamily="34" charset="0"/>
              <a:buNone/>
              <a:defRPr/>
            </a:pPr>
            <a:r>
              <a:rPr lang="en-US" dirty="0" smtClean="0"/>
              <a:t>The </a:t>
            </a:r>
            <a:r>
              <a:rPr lang="en-US" dirty="0"/>
              <a:t>activities are carried out on five continents through network, national sections, and its close collaboration with local and regional Medias, local government, private and development organization groups. </a:t>
            </a:r>
            <a:endParaRPr lang="en-US" dirty="0" smtClean="0"/>
          </a:p>
          <a:p>
            <a:pPr marL="0" indent="0" eaLnBrk="1" fontAlgn="auto" hangingPunct="1">
              <a:spcAft>
                <a:spcPts val="0"/>
              </a:spcAft>
              <a:buFont typeface="Arial" panose="020B0604020202020204" pitchFamily="34" charset="0"/>
              <a:buNone/>
              <a:defRPr/>
            </a:pPr>
            <a:endParaRPr lang="en-US" dirty="0" smtClean="0"/>
          </a:p>
          <a:p>
            <a:pPr marL="0" indent="0" eaLnBrk="1" fontAlgn="auto" hangingPunct="1">
              <a:spcAft>
                <a:spcPts val="0"/>
              </a:spcAft>
              <a:buFont typeface="Arial" panose="020B0604020202020204" pitchFamily="34" charset="0"/>
              <a:buNone/>
              <a:defRPr/>
            </a:pPr>
            <a:r>
              <a:rPr lang="en-US" dirty="0" smtClean="0"/>
              <a:t>We </a:t>
            </a:r>
            <a:r>
              <a:rPr lang="en-US" dirty="0"/>
              <a:t>explore all possible sources (SMS, telephone, fax, medias, social network, email, storytelling, workshop, </a:t>
            </a:r>
            <a:r>
              <a:rPr lang="en-US" dirty="0" smtClean="0"/>
              <a:t>discussions, </a:t>
            </a:r>
            <a:r>
              <a:rPr lang="en-US" dirty="0"/>
              <a:t>giving comments/information anonymously, group meeting etc.) of knowledge and information.</a:t>
            </a:r>
            <a:br>
              <a:rPr lang="en-US" dirty="0"/>
            </a:br>
            <a:endParaRPr lang="de-AT"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el 1"/>
          <p:cNvSpPr>
            <a:spLocks noGrp="1"/>
          </p:cNvSpPr>
          <p:nvPr>
            <p:ph type="title"/>
          </p:nvPr>
        </p:nvSpPr>
        <p:spPr/>
        <p:txBody>
          <a:bodyPr/>
          <a:lstStyle/>
          <a:p>
            <a:pPr eaLnBrk="1" hangingPunct="1"/>
            <a:r>
              <a:rPr lang="de-AT" smtClean="0"/>
              <a:t>FAQs </a:t>
            </a:r>
          </a:p>
        </p:txBody>
      </p:sp>
      <p:sp>
        <p:nvSpPr>
          <p:cNvPr id="3" name="Inhaltsplatzhalter 2"/>
          <p:cNvSpPr>
            <a:spLocks noGrp="1"/>
          </p:cNvSpPr>
          <p:nvPr>
            <p:ph idx="1"/>
          </p:nvPr>
        </p:nvSpPr>
        <p:spPr>
          <a:xfrm>
            <a:off x="533400" y="1577975"/>
            <a:ext cx="10515600" cy="4351338"/>
          </a:xfrm>
        </p:spPr>
        <p:txBody>
          <a:bodyPr rtlCol="0">
            <a:normAutofit fontScale="77500" lnSpcReduction="20000"/>
          </a:bodyPr>
          <a:lstStyle/>
          <a:p>
            <a:pPr eaLnBrk="1" fontAlgn="auto" hangingPunct="1">
              <a:spcAft>
                <a:spcPts val="0"/>
              </a:spcAft>
              <a:defRPr/>
            </a:pPr>
            <a:r>
              <a:rPr lang="en-US" dirty="0"/>
              <a:t>Will all of our staff be volunteers?</a:t>
            </a:r>
            <a:br>
              <a:rPr lang="en-US" dirty="0"/>
            </a:br>
            <a:endParaRPr lang="en-US" dirty="0"/>
          </a:p>
          <a:p>
            <a:pPr marL="0" indent="0" eaLnBrk="1" fontAlgn="auto" hangingPunct="1">
              <a:spcAft>
                <a:spcPts val="0"/>
              </a:spcAft>
              <a:buFont typeface="Arial" panose="020B0604020202020204" pitchFamily="34" charset="0"/>
              <a:buNone/>
              <a:defRPr/>
            </a:pPr>
            <a:r>
              <a:rPr lang="en-US" dirty="0"/>
              <a:t>No, to avoid </a:t>
            </a:r>
            <a:r>
              <a:rPr lang="en-US" dirty="0" smtClean="0"/>
              <a:t>corruption, management </a:t>
            </a:r>
            <a:r>
              <a:rPr lang="en-US" dirty="0"/>
              <a:t>and knowledge customizer staff, </a:t>
            </a:r>
            <a:r>
              <a:rPr lang="en-US" dirty="0" smtClean="0"/>
              <a:t>data, information </a:t>
            </a:r>
            <a:r>
              <a:rPr lang="en-US" dirty="0"/>
              <a:t>and knowledge verification staff must be paid</a:t>
            </a:r>
            <a:r>
              <a:rPr lang="en-US" dirty="0" smtClean="0"/>
              <a:t>.</a:t>
            </a:r>
          </a:p>
          <a:p>
            <a:pPr marL="0" indent="0" eaLnBrk="1" fontAlgn="auto" hangingPunct="1">
              <a:spcAft>
                <a:spcPts val="0"/>
              </a:spcAft>
              <a:buFont typeface="Arial" panose="020B0604020202020204" pitchFamily="34" charset="0"/>
              <a:buNone/>
              <a:defRPr/>
            </a:pPr>
            <a:endParaRPr lang="en-US" dirty="0" smtClean="0"/>
          </a:p>
          <a:p>
            <a:pPr eaLnBrk="1" fontAlgn="auto" hangingPunct="1">
              <a:spcAft>
                <a:spcPts val="0"/>
              </a:spcAft>
              <a:defRPr/>
            </a:pPr>
            <a:r>
              <a:rPr lang="en-US" dirty="0"/>
              <a:t>How do we get funding, and how do we pay them?</a:t>
            </a:r>
            <a:br>
              <a:rPr lang="en-US" dirty="0"/>
            </a:br>
            <a:r>
              <a:rPr lang="en-US" dirty="0"/>
              <a:t/>
            </a:r>
            <a:br>
              <a:rPr lang="en-US" dirty="0"/>
            </a:br>
            <a:r>
              <a:rPr lang="en-US" dirty="0"/>
              <a:t>KFDWB is an NGO, whose liability is limited solely to the assets of the NGO. </a:t>
            </a:r>
            <a:r>
              <a:rPr lang="en-US" dirty="0" smtClean="0"/>
              <a:t>The </a:t>
            </a:r>
            <a:r>
              <a:rPr lang="en-US" dirty="0"/>
              <a:t>work of the NGO is financed though sustainable development activities (e.g. </a:t>
            </a:r>
            <a:r>
              <a:rPr lang="en-US" dirty="0" smtClean="0"/>
              <a:t>Social Services </a:t>
            </a:r>
            <a:r>
              <a:rPr lang="en-US" dirty="0"/>
              <a:t>support to MDGs) and the contributions of public and private foundations and funds, through public fund-raising and other contributions.</a:t>
            </a:r>
            <a:br>
              <a:rPr lang="en-US" dirty="0"/>
            </a:br>
            <a:r>
              <a:rPr lang="en-US" dirty="0"/>
              <a:t/>
            </a:r>
            <a:br>
              <a:rPr lang="en-US" dirty="0"/>
            </a:br>
            <a:r>
              <a:rPr lang="en-US" dirty="0" smtClean="0"/>
              <a:t> </a:t>
            </a:r>
          </a:p>
          <a:p>
            <a:pPr marL="0" indent="0" eaLnBrk="1" fontAlgn="auto" hangingPunct="1">
              <a:spcAft>
                <a:spcPts val="0"/>
              </a:spcAft>
              <a:buFont typeface="Arial" panose="020B0604020202020204" pitchFamily="34" charset="0"/>
              <a:buNone/>
              <a:defRPr/>
            </a:pP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el 1"/>
          <p:cNvSpPr>
            <a:spLocks noGrp="1"/>
          </p:cNvSpPr>
          <p:nvPr>
            <p:ph type="title"/>
          </p:nvPr>
        </p:nvSpPr>
        <p:spPr/>
        <p:txBody>
          <a:bodyPr/>
          <a:lstStyle/>
          <a:p>
            <a:pPr eaLnBrk="1" hangingPunct="1"/>
            <a:r>
              <a:rPr lang="de-AT" smtClean="0"/>
              <a:t>FAQs </a:t>
            </a:r>
          </a:p>
        </p:txBody>
      </p:sp>
      <p:sp>
        <p:nvSpPr>
          <p:cNvPr id="3" name="Inhaltsplatzhalter 2"/>
          <p:cNvSpPr>
            <a:spLocks noGrp="1"/>
          </p:cNvSpPr>
          <p:nvPr>
            <p:ph idx="1"/>
          </p:nvPr>
        </p:nvSpPr>
        <p:spPr/>
        <p:txBody>
          <a:bodyPr rtlCol="0">
            <a:normAutofit fontScale="55000" lnSpcReduction="20000"/>
          </a:bodyPr>
          <a:lstStyle/>
          <a:p>
            <a:pPr eaLnBrk="1" fontAlgn="auto" hangingPunct="1">
              <a:spcAft>
                <a:spcPts val="0"/>
              </a:spcAft>
              <a:defRPr/>
            </a:pPr>
            <a:r>
              <a:rPr lang="en-US" sz="3500" dirty="0"/>
              <a:t>How do we verify what they  are saying or while giving comments anonymously?</a:t>
            </a:r>
            <a:r>
              <a:rPr lang="en-US" dirty="0"/>
              <a:t/>
            </a:r>
            <a:br>
              <a:rPr lang="en-US" dirty="0"/>
            </a:br>
            <a:endParaRPr lang="en-US" dirty="0" smtClean="0"/>
          </a:p>
          <a:p>
            <a:pPr marL="0" indent="0" eaLnBrk="1" fontAlgn="auto" hangingPunct="1">
              <a:spcAft>
                <a:spcPts val="0"/>
              </a:spcAft>
              <a:buFont typeface="Arial" panose="020B0604020202020204" pitchFamily="34" charset="0"/>
              <a:buNone/>
              <a:defRPr/>
            </a:pPr>
            <a:r>
              <a:rPr lang="en-US" sz="3500" dirty="0"/>
              <a:t>All suspected information and knowledge we receive must be verified with inspection on ground. We report, categorize, classify data, information and knowledge on our a central database as a log file from live experience on the grounds that we believe in, that we can demonstrate, share and show live with all without restriction. We respect private data, private knowledge and private information.</a:t>
            </a:r>
            <a:br>
              <a:rPr lang="en-US" sz="3500" dirty="0"/>
            </a:br>
            <a:endParaRPr lang="en-US" sz="3500" dirty="0"/>
          </a:p>
          <a:p>
            <a:pPr eaLnBrk="1" fontAlgn="auto" hangingPunct="1">
              <a:spcAft>
                <a:spcPts val="0"/>
              </a:spcAft>
              <a:defRPr/>
            </a:pPr>
            <a:r>
              <a:rPr lang="en-US" sz="3500" dirty="0"/>
              <a:t>Two people at the same location give two conflicting  information. How do we resolve their differences, and how?</a:t>
            </a:r>
            <a:br>
              <a:rPr lang="en-US" sz="3500" dirty="0"/>
            </a:br>
            <a:r>
              <a:rPr lang="en-US" sz="3500" dirty="0"/>
              <a:t/>
            </a:r>
            <a:br>
              <a:rPr lang="en-US" sz="3500" dirty="0"/>
            </a:br>
            <a:endParaRPr lang="en-US" sz="3500" dirty="0"/>
          </a:p>
          <a:p>
            <a:pPr marL="0" indent="0" eaLnBrk="1" fontAlgn="auto" hangingPunct="1">
              <a:spcAft>
                <a:spcPts val="0"/>
              </a:spcAft>
              <a:buFont typeface="Arial" panose="020B0604020202020204" pitchFamily="34" charset="0"/>
              <a:buNone/>
              <a:defRPr/>
            </a:pPr>
            <a:r>
              <a:rPr lang="en-US" sz="3500" dirty="0"/>
              <a:t>We report only what we see, what we can verify and what we can proof.</a:t>
            </a:r>
            <a:br>
              <a:rPr lang="en-US" sz="3500" dirty="0"/>
            </a:br>
            <a:r>
              <a:rPr lang="en-US" dirty="0"/>
              <a:t/>
            </a:r>
            <a:br>
              <a:rPr lang="en-US" dirty="0"/>
            </a:br>
            <a:r>
              <a:rPr lang="en-US" dirty="0"/>
              <a:t/>
            </a:r>
            <a:br>
              <a:rPr lang="en-US" dirty="0"/>
            </a:br>
            <a:r>
              <a:rPr lang="en-US" dirty="0" smtClean="0"/>
              <a:t> </a:t>
            </a:r>
          </a:p>
          <a:p>
            <a:pPr marL="0" indent="0" eaLnBrk="1" fontAlgn="auto" hangingPunct="1">
              <a:spcAft>
                <a:spcPts val="0"/>
              </a:spcAft>
              <a:buFont typeface="Arial" panose="020B0604020202020204" pitchFamily="34" charset="0"/>
              <a:buNone/>
              <a:defRPr/>
            </a:pP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el 1"/>
          <p:cNvSpPr>
            <a:spLocks noGrp="1"/>
          </p:cNvSpPr>
          <p:nvPr>
            <p:ph type="title"/>
          </p:nvPr>
        </p:nvSpPr>
        <p:spPr/>
        <p:txBody>
          <a:bodyPr/>
          <a:lstStyle/>
          <a:p>
            <a:pPr eaLnBrk="1" hangingPunct="1"/>
            <a:r>
              <a:rPr lang="de-DE" smtClean="0"/>
              <a:t>FAQs</a:t>
            </a:r>
            <a:endParaRPr lang="de-AT" smtClean="0"/>
          </a:p>
        </p:txBody>
      </p:sp>
      <p:sp>
        <p:nvSpPr>
          <p:cNvPr id="3" name="Inhaltsplatzhalter 2"/>
          <p:cNvSpPr>
            <a:spLocks noGrp="1"/>
          </p:cNvSpPr>
          <p:nvPr>
            <p:ph idx="1"/>
          </p:nvPr>
        </p:nvSpPr>
        <p:spPr/>
        <p:txBody>
          <a:bodyPr rtlCol="0">
            <a:normAutofit/>
          </a:bodyPr>
          <a:lstStyle/>
          <a:p>
            <a:pPr eaLnBrk="1" fontAlgn="auto" hangingPunct="1">
              <a:spcAft>
                <a:spcPts val="0"/>
              </a:spcAft>
              <a:defRPr/>
            </a:pPr>
            <a:r>
              <a:rPr lang="en-US" dirty="0"/>
              <a:t>How do we get people to do this watching and reporting? Some kind of advertising, or networking</a:t>
            </a:r>
            <a:r>
              <a:rPr lang="en-US" dirty="0" smtClean="0"/>
              <a:t>?</a:t>
            </a:r>
          </a:p>
          <a:p>
            <a:pPr marL="0" indent="0" eaLnBrk="1" fontAlgn="auto" hangingPunct="1">
              <a:spcAft>
                <a:spcPts val="0"/>
              </a:spcAft>
              <a:buFont typeface="Arial" panose="020B0604020202020204" pitchFamily="34" charset="0"/>
              <a:buNone/>
              <a:defRPr/>
            </a:pPr>
            <a:r>
              <a:rPr lang="en-US" dirty="0"/>
              <a:t>We mobilize, engage, encourage and work hands in hands with the local populations, local medias, local NGOs, local governments, private and public institutions, international development organizations, local community practices, etc. to explore on real time </a:t>
            </a:r>
            <a:r>
              <a:rPr lang="en-US" dirty="0" smtClean="0"/>
              <a:t>accurate data </a:t>
            </a:r>
            <a:r>
              <a:rPr lang="en-US" dirty="0"/>
              <a:t>information and knowledge from each corner on the ground.</a:t>
            </a:r>
            <a:br>
              <a:rPr lang="en-US" dirty="0"/>
            </a:b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p:txBody>
          <a:bodyPr/>
          <a:lstStyle/>
          <a:p>
            <a:pPr eaLnBrk="1" hangingPunct="1"/>
            <a:r>
              <a:rPr lang="de-DE" smtClean="0"/>
              <a:t>FAQs</a:t>
            </a:r>
            <a:endParaRPr lang="de-AT" smtClean="0"/>
          </a:p>
        </p:txBody>
      </p:sp>
      <p:sp>
        <p:nvSpPr>
          <p:cNvPr id="3" name="Inhaltsplatzhalter 2"/>
          <p:cNvSpPr>
            <a:spLocks noGrp="1"/>
          </p:cNvSpPr>
          <p:nvPr>
            <p:ph idx="1"/>
          </p:nvPr>
        </p:nvSpPr>
        <p:spPr/>
        <p:txBody>
          <a:bodyPr rtlCol="0">
            <a:normAutofit fontScale="77500" lnSpcReduction="20000"/>
          </a:bodyPr>
          <a:lstStyle/>
          <a:p>
            <a:pPr eaLnBrk="1" fontAlgn="auto" hangingPunct="1">
              <a:spcAft>
                <a:spcPts val="0"/>
              </a:spcAft>
              <a:defRPr/>
            </a:pPr>
            <a:r>
              <a:rPr lang="en-US" dirty="0"/>
              <a:t>How do we protect people who may give accounts that their government doesn't want them to say</a:t>
            </a:r>
            <a:r>
              <a:rPr lang="en-US" dirty="0" smtClean="0"/>
              <a:t>?</a:t>
            </a:r>
          </a:p>
          <a:p>
            <a:pPr marL="0" indent="0" eaLnBrk="1" fontAlgn="auto" hangingPunct="1">
              <a:spcAft>
                <a:spcPts val="0"/>
              </a:spcAft>
              <a:buFont typeface="Arial" panose="020B0604020202020204" pitchFamily="34" charset="0"/>
              <a:buNone/>
              <a:defRPr/>
            </a:pPr>
            <a:endParaRPr lang="en-US" dirty="0" smtClean="0"/>
          </a:p>
          <a:p>
            <a:pPr marL="0" indent="0" eaLnBrk="1" fontAlgn="auto" hangingPunct="1">
              <a:spcAft>
                <a:spcPts val="0"/>
              </a:spcAft>
              <a:buFont typeface="Arial" panose="020B0604020202020204" pitchFamily="34" charset="0"/>
              <a:buNone/>
              <a:defRPr/>
            </a:pPr>
            <a:r>
              <a:rPr lang="en-US" dirty="0" smtClean="0"/>
              <a:t>Our </a:t>
            </a:r>
            <a:r>
              <a:rPr lang="en-US" dirty="0"/>
              <a:t>activities worldwide must be legal activities. Our Activities must respect the human rights. To facilitate our activities worldwide we need to be affiliated with the UN as an integrated Global Services support that supports the Sustainable Development Goals (SDG) on the ground through the promotion of simple and good practices of the Millennium Development Goals (MDGs) to reach sustainable, worth-living integrated development</a:t>
            </a:r>
            <a:r>
              <a:rPr lang="en-US" dirty="0" smtClean="0"/>
              <a:t>.</a:t>
            </a:r>
          </a:p>
          <a:p>
            <a:pPr marL="0" indent="0" eaLnBrk="1" fontAlgn="auto" hangingPunct="1">
              <a:spcAft>
                <a:spcPts val="0"/>
              </a:spcAft>
              <a:buFont typeface="Arial" panose="020B0604020202020204" pitchFamily="34" charset="0"/>
              <a:buNone/>
              <a:defRPr/>
            </a:pPr>
            <a:r>
              <a:rPr lang="en-US" dirty="0" smtClean="0"/>
              <a:t>Local </a:t>
            </a:r>
            <a:r>
              <a:rPr lang="en-US" dirty="0"/>
              <a:t>governments should try to support and help us doing great job while protecting our volunteers and staff in difficult situations and operations, as the capacities of local governments are </a:t>
            </a:r>
            <a:r>
              <a:rPr lang="en-US" dirty="0" smtClean="0"/>
              <a:t>sometime limited </a:t>
            </a:r>
            <a:r>
              <a:rPr lang="en-US" dirty="0"/>
              <a:t>in resources to cover all the good practices of their Sustainable Development Goals (SDGs) through the through Simple and Good Practices of the Millennium Development Goals (MDGs).</a:t>
            </a:r>
            <a:br>
              <a:rPr lang="en-US" dirty="0"/>
            </a:br>
            <a:r>
              <a:rPr lang="en-US" dirty="0"/>
              <a:t/>
            </a:r>
            <a:br>
              <a:rPr lang="en-US" dirty="0"/>
            </a:b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el 1"/>
          <p:cNvSpPr>
            <a:spLocks noGrp="1"/>
          </p:cNvSpPr>
          <p:nvPr>
            <p:ph type="title"/>
          </p:nvPr>
        </p:nvSpPr>
        <p:spPr/>
        <p:txBody>
          <a:bodyPr/>
          <a:lstStyle/>
          <a:p>
            <a:pPr eaLnBrk="1" hangingPunct="1"/>
            <a:r>
              <a:rPr lang="de-DE" smtClean="0"/>
              <a:t>FAQs</a:t>
            </a:r>
            <a:endParaRPr lang="de-AT" smtClean="0"/>
          </a:p>
        </p:txBody>
      </p:sp>
      <p:sp>
        <p:nvSpPr>
          <p:cNvPr id="3" name="Inhaltsplatzhalter 2"/>
          <p:cNvSpPr>
            <a:spLocks noGrp="1"/>
          </p:cNvSpPr>
          <p:nvPr>
            <p:ph idx="1"/>
          </p:nvPr>
        </p:nvSpPr>
        <p:spPr/>
        <p:txBody>
          <a:bodyPr rtlCol="0">
            <a:normAutofit fontScale="62500" lnSpcReduction="20000"/>
          </a:bodyPr>
          <a:lstStyle/>
          <a:p>
            <a:pPr eaLnBrk="1" fontAlgn="auto" hangingPunct="1">
              <a:spcAft>
                <a:spcPts val="0"/>
              </a:spcAft>
              <a:defRPr/>
            </a:pPr>
            <a:r>
              <a:rPr lang="en-US" dirty="0"/>
              <a:t>I want to be become a member or want to organize local committee on my country. How do I join or what do I do</a:t>
            </a:r>
            <a:r>
              <a:rPr lang="en-US" dirty="0" smtClean="0"/>
              <a:t>?</a:t>
            </a:r>
          </a:p>
          <a:p>
            <a:pPr marL="0" indent="0" eaLnBrk="1" fontAlgn="auto" hangingPunct="1">
              <a:spcAft>
                <a:spcPts val="0"/>
              </a:spcAft>
              <a:buFont typeface="Arial" panose="020B0604020202020204" pitchFamily="34" charset="0"/>
              <a:buNone/>
              <a:defRPr/>
            </a:pPr>
            <a:r>
              <a:rPr lang="en-US" dirty="0"/>
              <a:t>Any individual supporting the aims of KFDWB is eligible for membership and to organize local committee (See detail: conditions of service). The KFDWB is independent of all political, religious and economic interests</a:t>
            </a:r>
            <a:r>
              <a:rPr lang="en-US" dirty="0" smtClean="0"/>
              <a:t>.</a:t>
            </a:r>
          </a:p>
          <a:p>
            <a:pPr marL="0" indent="0" eaLnBrk="1" fontAlgn="auto" hangingPunct="1">
              <a:spcAft>
                <a:spcPts val="0"/>
              </a:spcAft>
              <a:buFont typeface="Arial" panose="020B0604020202020204" pitchFamily="34" charset="0"/>
              <a:buNone/>
              <a:defRPr/>
            </a:pPr>
            <a:endParaRPr lang="en-US" dirty="0"/>
          </a:p>
          <a:p>
            <a:pPr marL="0" indent="0" eaLnBrk="1" fontAlgn="auto" hangingPunct="1">
              <a:spcAft>
                <a:spcPts val="0"/>
              </a:spcAft>
              <a:buFont typeface="Arial" panose="020B0604020202020204" pitchFamily="34" charset="0"/>
              <a:buNone/>
              <a:defRPr/>
            </a:pPr>
            <a:endParaRPr lang="en-US" dirty="0" smtClean="0"/>
          </a:p>
          <a:p>
            <a:pPr marL="0" indent="0" eaLnBrk="1" fontAlgn="auto" hangingPunct="1">
              <a:spcAft>
                <a:spcPts val="0"/>
              </a:spcAft>
              <a:buFont typeface="Arial" panose="020B0604020202020204" pitchFamily="34" charset="0"/>
              <a:buNone/>
              <a:defRPr/>
            </a:pPr>
            <a:r>
              <a:rPr lang="en-US" dirty="0" smtClean="0"/>
              <a:t>KFDWB</a:t>
            </a:r>
            <a:r>
              <a:rPr lang="en-US" dirty="0"/>
              <a:t>, a non-profit organization, was established as a new program to support Sustainable Development Goals (SDGs) </a:t>
            </a:r>
            <a:r>
              <a:rPr lang="en-US" dirty="0" smtClean="0"/>
              <a:t> through the best practices of MDGs by </a:t>
            </a:r>
            <a:r>
              <a:rPr lang="en-US" dirty="0"/>
              <a:t>volunteers in February </a:t>
            </a:r>
            <a:r>
              <a:rPr lang="en-US" dirty="0" smtClean="0"/>
              <a:t>2014 with </a:t>
            </a:r>
            <a:r>
              <a:rPr lang="en-US" b="1" dirty="0" smtClean="0"/>
              <a:t>Headquarter in Austria, Vienna</a:t>
            </a:r>
            <a:r>
              <a:rPr lang="en-US" dirty="0" smtClean="0"/>
              <a:t>. </a:t>
            </a:r>
          </a:p>
          <a:p>
            <a:pPr marL="0" indent="0" eaLnBrk="1" fontAlgn="auto" hangingPunct="1">
              <a:spcAft>
                <a:spcPts val="0"/>
              </a:spcAft>
              <a:buFont typeface="Arial" panose="020B0604020202020204" pitchFamily="34" charset="0"/>
              <a:buNone/>
              <a:defRPr/>
            </a:pPr>
            <a:r>
              <a:rPr lang="en-US" dirty="0" smtClean="0"/>
              <a:t>Subsequently</a:t>
            </a:r>
            <a:r>
              <a:rPr lang="en-US" dirty="0"/>
              <a:t>, a support committee for the program would be established in each country. The work of the program as well as support committee is carried out through </a:t>
            </a:r>
            <a:r>
              <a:rPr lang="en-US" dirty="0" smtClean="0"/>
              <a:t>the NGO </a:t>
            </a:r>
            <a:r>
              <a:rPr lang="en-US" dirty="0"/>
              <a:t>with </a:t>
            </a:r>
            <a:r>
              <a:rPr lang="en-US" b="1" dirty="0"/>
              <a:t>Headquarter in </a:t>
            </a:r>
            <a:r>
              <a:rPr lang="en-US" b="1" dirty="0" smtClean="0"/>
              <a:t>Austria</a:t>
            </a:r>
            <a:r>
              <a:rPr lang="en-US" dirty="0"/>
              <a:t/>
            </a:r>
            <a:br>
              <a:rPr lang="en-US" dirty="0"/>
            </a:br>
            <a:endParaRPr lang="en-US" dirty="0" smtClean="0"/>
          </a:p>
          <a:p>
            <a:pPr marL="0" indent="0" eaLnBrk="1" fontAlgn="auto" hangingPunct="1">
              <a:spcAft>
                <a:spcPts val="0"/>
              </a:spcAft>
              <a:buFont typeface="Arial" panose="020B0604020202020204" pitchFamily="34" charset="0"/>
              <a:buNone/>
              <a:defRPr/>
            </a:pPr>
            <a:endParaRPr lang="en-US" dirty="0" smtClean="0"/>
          </a:p>
          <a:p>
            <a:pPr marL="0" indent="0" eaLnBrk="1" fontAlgn="auto" hangingPunct="1">
              <a:spcAft>
                <a:spcPts val="0"/>
              </a:spcAft>
              <a:buFont typeface="Arial" panose="020B0604020202020204" pitchFamily="34" charset="0"/>
              <a:buNone/>
              <a:defRPr/>
            </a:pPr>
            <a:r>
              <a:rPr lang="en-US" dirty="0"/>
              <a:t/>
            </a:r>
            <a:br>
              <a:rPr lang="en-US" dirty="0"/>
            </a:b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el 1"/>
          <p:cNvSpPr>
            <a:spLocks noGrp="1"/>
          </p:cNvSpPr>
          <p:nvPr>
            <p:ph type="title"/>
          </p:nvPr>
        </p:nvSpPr>
        <p:spPr/>
        <p:txBody>
          <a:bodyPr/>
          <a:lstStyle/>
          <a:p>
            <a:pPr eaLnBrk="1" hangingPunct="1"/>
            <a:r>
              <a:rPr lang="de-DE" smtClean="0"/>
              <a:t>FAQs</a:t>
            </a:r>
            <a:endParaRPr lang="de-AT" smtClean="0"/>
          </a:p>
        </p:txBody>
      </p:sp>
      <p:sp>
        <p:nvSpPr>
          <p:cNvPr id="3" name="Inhaltsplatzhalter 2"/>
          <p:cNvSpPr>
            <a:spLocks noGrp="1"/>
          </p:cNvSpPr>
          <p:nvPr>
            <p:ph idx="1"/>
          </p:nvPr>
        </p:nvSpPr>
        <p:spPr/>
        <p:txBody>
          <a:bodyPr rtlCol="0">
            <a:normAutofit lnSpcReduction="10000"/>
          </a:bodyPr>
          <a:lstStyle/>
          <a:p>
            <a:pPr eaLnBrk="1" fontAlgn="auto" hangingPunct="1">
              <a:spcAft>
                <a:spcPts val="0"/>
              </a:spcAft>
              <a:defRPr/>
            </a:pPr>
            <a:r>
              <a:rPr lang="en-US" dirty="0"/>
              <a:t>Are we funding </a:t>
            </a:r>
            <a:r>
              <a:rPr lang="en-US"/>
              <a:t>development </a:t>
            </a:r>
            <a:r>
              <a:rPr lang="en-US" smtClean="0"/>
              <a:t>projects? </a:t>
            </a:r>
            <a:r>
              <a:rPr lang="en-US" dirty="0"/>
              <a:t/>
            </a:r>
            <a:br>
              <a:rPr lang="en-US" dirty="0"/>
            </a:br>
            <a:endParaRPr lang="en-US" dirty="0" smtClean="0"/>
          </a:p>
          <a:p>
            <a:pPr eaLnBrk="1" fontAlgn="auto" hangingPunct="1">
              <a:spcAft>
                <a:spcPts val="0"/>
              </a:spcAft>
              <a:defRPr/>
            </a:pPr>
            <a:r>
              <a:rPr lang="en-US" dirty="0" smtClean="0"/>
              <a:t>No, we </a:t>
            </a:r>
            <a:r>
              <a:rPr lang="en-US" dirty="0"/>
              <a:t>are </a:t>
            </a:r>
            <a:r>
              <a:rPr lang="en-US" dirty="0" smtClean="0"/>
              <a:t>supporting </a:t>
            </a:r>
            <a:r>
              <a:rPr lang="en-US" dirty="0"/>
              <a:t>on free contract basis agreement </a:t>
            </a:r>
            <a:r>
              <a:rPr lang="en-US" dirty="0" smtClean="0"/>
              <a:t>ongoing sustainable development projects, private and public investments to </a:t>
            </a:r>
            <a:r>
              <a:rPr lang="en-US" dirty="0"/>
              <a:t>match with the </a:t>
            </a:r>
            <a:r>
              <a:rPr lang="en-US" dirty="0" smtClean="0"/>
              <a:t>local socio-cultural context. </a:t>
            </a:r>
          </a:p>
          <a:p>
            <a:pPr marL="0" indent="0" eaLnBrk="1" fontAlgn="auto" hangingPunct="1">
              <a:spcAft>
                <a:spcPts val="0"/>
              </a:spcAft>
              <a:buFont typeface="Arial" panose="020B0604020202020204" pitchFamily="34" charset="0"/>
              <a:buNone/>
              <a:defRPr/>
            </a:pPr>
            <a:r>
              <a:rPr lang="en-US" dirty="0" smtClean="0"/>
              <a:t>We </a:t>
            </a:r>
            <a:r>
              <a:rPr lang="en-US" dirty="0"/>
              <a:t>provide accurate information and knowledge on the socio-cultural context for better evaluation, decisions, and successfully </a:t>
            </a:r>
            <a:r>
              <a:rPr lang="en-US" dirty="0" smtClean="0"/>
              <a:t>interventions,  private and public worth investments</a:t>
            </a:r>
            <a:r>
              <a:rPr lang="en-US" dirty="0"/>
              <a:t>. </a:t>
            </a:r>
            <a:endParaRPr lang="en-US" dirty="0" smtClean="0"/>
          </a:p>
          <a:p>
            <a:pPr marL="0" indent="0" eaLnBrk="1" fontAlgn="auto" hangingPunct="1">
              <a:spcAft>
                <a:spcPts val="0"/>
              </a:spcAft>
              <a:buFont typeface="Arial" panose="020B0604020202020204" pitchFamily="34" charset="0"/>
              <a:buNone/>
              <a:defRPr/>
            </a:pPr>
            <a:r>
              <a:rPr lang="en-US" dirty="0"/>
              <a:t/>
            </a:r>
            <a:br>
              <a:rPr lang="en-US" dirty="0"/>
            </a:br>
            <a:r>
              <a:rPr lang="en-US" dirty="0"/>
              <a:t/>
            </a:r>
            <a:br>
              <a:rPr lang="en-US" dirty="0"/>
            </a:br>
            <a:endParaRPr lang="de-AT"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el 1"/>
          <p:cNvSpPr>
            <a:spLocks noGrp="1"/>
          </p:cNvSpPr>
          <p:nvPr>
            <p:ph type="title"/>
          </p:nvPr>
        </p:nvSpPr>
        <p:spPr/>
        <p:txBody>
          <a:bodyPr/>
          <a:lstStyle/>
          <a:p>
            <a:pPr eaLnBrk="1" hangingPunct="1"/>
            <a:r>
              <a:rPr lang="de-DE" smtClean="0"/>
              <a:t>The Homepage of the Program</a:t>
            </a:r>
            <a:endParaRPr lang="de-AT" smtClean="0"/>
          </a:p>
        </p:txBody>
      </p:sp>
      <p:sp>
        <p:nvSpPr>
          <p:cNvPr id="3" name="Inhaltsplatzhalter 2"/>
          <p:cNvSpPr>
            <a:spLocks noGrp="1"/>
          </p:cNvSpPr>
          <p:nvPr>
            <p:ph idx="1"/>
          </p:nvPr>
        </p:nvSpPr>
        <p:spPr/>
        <p:txBody>
          <a:bodyPr rtlCol="0">
            <a:normAutofit/>
          </a:bodyPr>
          <a:lstStyle/>
          <a:p>
            <a:pPr eaLnBrk="1" fontAlgn="auto" hangingPunct="1">
              <a:spcAft>
                <a:spcPts val="0"/>
              </a:spcAft>
              <a:defRPr/>
            </a:pPr>
            <a:r>
              <a:rPr lang="en-GB" b="1" i="1" dirty="0"/>
              <a:t>The platform of Knowledge For Development Without Borders.  The Global S</a:t>
            </a:r>
            <a:r>
              <a:rPr lang="en-GB" b="1" i="1" dirty="0" smtClean="0"/>
              <a:t>ocial Services </a:t>
            </a:r>
            <a:r>
              <a:rPr lang="en-GB" b="1" i="1" dirty="0"/>
              <a:t>Support worldwide for </a:t>
            </a:r>
            <a:r>
              <a:rPr lang="en-GB" b="1" i="1" smtClean="0"/>
              <a:t>the forthcoming Sustainable </a:t>
            </a:r>
            <a:r>
              <a:rPr lang="en-GB" b="1" i="1" dirty="0"/>
              <a:t>Development Goals (SDGs) through the promotion of simple and good practices of the Millennium Development Goals (MDGs) to reach sustainable, worth-living integrated development. </a:t>
            </a:r>
            <a:r>
              <a:rPr lang="en-GB" b="1" i="1" dirty="0" smtClean="0">
                <a:hlinkClick r:id="rId2"/>
              </a:rPr>
              <a:t>http://www.developmentaidsupport.org</a:t>
            </a:r>
            <a:endParaRPr lang="de-AT" dirty="0"/>
          </a:p>
          <a:p>
            <a:pPr marL="0" indent="0" eaLnBrk="1" fontAlgn="auto" hangingPunct="1">
              <a:spcAft>
                <a:spcPts val="0"/>
              </a:spcAft>
              <a:buFont typeface="Arial" panose="020B0604020202020204" pitchFamily="34" charset="0"/>
              <a:buNone/>
              <a:defRPr/>
            </a:pPr>
            <a:r>
              <a:rPr lang="en-GB" dirty="0"/>
              <a:t> </a:t>
            </a:r>
            <a:endParaRPr lang="de-AT" dirty="0"/>
          </a:p>
          <a:p>
            <a:pPr eaLnBrk="1" fontAlgn="auto" hangingPunct="1">
              <a:spcAft>
                <a:spcPts val="0"/>
              </a:spcAft>
              <a:defRPr/>
            </a:pPr>
            <a:endParaRPr lang="de-AT"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el 1"/>
          <p:cNvSpPr>
            <a:spLocks noGrp="1"/>
          </p:cNvSpPr>
          <p:nvPr>
            <p:ph type="title"/>
          </p:nvPr>
        </p:nvSpPr>
        <p:spPr/>
        <p:txBody>
          <a:bodyPr/>
          <a:lstStyle/>
          <a:p>
            <a:pPr eaLnBrk="1" hangingPunct="1"/>
            <a:r>
              <a:rPr lang="de-DE" smtClean="0"/>
              <a:t>Thank you very much for your time!</a:t>
            </a:r>
            <a:endParaRPr lang="de-AT" smtClean="0"/>
          </a:p>
        </p:txBody>
      </p:sp>
      <p:sp>
        <p:nvSpPr>
          <p:cNvPr id="3" name="Inhaltsplatzhalter 2"/>
          <p:cNvSpPr>
            <a:spLocks noGrp="1"/>
          </p:cNvSpPr>
          <p:nvPr>
            <p:ph idx="1"/>
          </p:nvPr>
        </p:nvSpPr>
        <p:spPr/>
        <p:txBody>
          <a:bodyPr rtlCol="0">
            <a:normAutofit lnSpcReduction="10000"/>
          </a:bodyPr>
          <a:lstStyle/>
          <a:p>
            <a:pPr eaLnBrk="1" fontAlgn="auto" hangingPunct="1">
              <a:spcAft>
                <a:spcPts val="0"/>
              </a:spcAft>
              <a:defRPr/>
            </a:pPr>
            <a:r>
              <a:rPr lang="en-US" dirty="0"/>
              <a:t>We are looking worldwide </a:t>
            </a:r>
            <a:r>
              <a:rPr lang="en-US" dirty="0" smtClean="0"/>
              <a:t>for honest  </a:t>
            </a:r>
            <a:r>
              <a:rPr lang="en-US" dirty="0"/>
              <a:t>volunteers, colleagues, friends, institutions, partners, universities, governments, foundations, privates, publics, NGOs, donors, individuals etc. to help us to develop this new program to assist development organizations and local governments for the worth management of the social and environmental well-being of our lovely </a:t>
            </a:r>
            <a:r>
              <a:rPr lang="en-US" dirty="0" smtClean="0"/>
              <a:t>planet. </a:t>
            </a:r>
          </a:p>
          <a:p>
            <a:pPr eaLnBrk="1" fontAlgn="auto" hangingPunct="1">
              <a:spcAft>
                <a:spcPts val="0"/>
              </a:spcAft>
              <a:defRPr/>
            </a:pPr>
            <a:r>
              <a:rPr lang="en-US" dirty="0" smtClean="0"/>
              <a:t>Knowledge </a:t>
            </a:r>
            <a:r>
              <a:rPr lang="en-US" dirty="0"/>
              <a:t>for Development Without Borders recognizes the individuals that donate their time, resource and energy to help and support Development Organizations and others for the worth management of the social and environmental well-being of our lovely planet.</a:t>
            </a:r>
            <a:endParaRPr lang="de-AT"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2096</Words>
  <Application>Microsoft Office PowerPoint</Application>
  <PresentationFormat>Breitbild</PresentationFormat>
  <Paragraphs>132</Paragraphs>
  <Slides>26</Slides>
  <Notes>5</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26</vt:i4>
      </vt:variant>
    </vt:vector>
  </HeadingPairs>
  <TitlesOfParts>
    <vt:vector size="32" baseType="lpstr">
      <vt:lpstr>Arial</vt:lpstr>
      <vt:lpstr>Calibri</vt:lpstr>
      <vt:lpstr>Calibri Light</vt:lpstr>
      <vt:lpstr>Century Gothic</vt:lpstr>
      <vt:lpstr>Times New Roman</vt:lpstr>
      <vt:lpstr>Office Theme</vt:lpstr>
      <vt:lpstr>Developement Aid Support/Knowledge For Development Without Borders (KFDWB)</vt:lpstr>
      <vt:lpstr>Sustainable, worth-living integrated development</vt:lpstr>
      <vt:lpstr>Sustainable, worth-living integrated development</vt:lpstr>
      <vt:lpstr>Why the Program KFDWB?</vt:lpstr>
      <vt:lpstr>Why the Program KFDWB?</vt:lpstr>
      <vt:lpstr>Why the Program KFDWB?</vt:lpstr>
      <vt:lpstr>Why the Program KFDWB?</vt:lpstr>
      <vt:lpstr>Why the Program KFDWB?</vt:lpstr>
      <vt:lpstr>What do we do?</vt:lpstr>
      <vt:lpstr>What do we do?</vt:lpstr>
      <vt:lpstr>What do we do?</vt:lpstr>
      <vt:lpstr>Example of report file (logfile) that will be stored on our central platform</vt:lpstr>
      <vt:lpstr>Some activities</vt:lpstr>
      <vt:lpstr>Some activities</vt:lpstr>
      <vt:lpstr>How KFDWB could be helpful?</vt:lpstr>
      <vt:lpstr>Who can profit from the program KFDWB apart from local populations? </vt:lpstr>
      <vt:lpstr>How the data, information and knowledge can profit?</vt:lpstr>
      <vt:lpstr>FAQs </vt:lpstr>
      <vt:lpstr>FAQs </vt:lpstr>
      <vt:lpstr>FAQs </vt:lpstr>
      <vt:lpstr>FAQs</vt:lpstr>
      <vt:lpstr>FAQs</vt:lpstr>
      <vt:lpstr>FAQs</vt:lpstr>
      <vt:lpstr>FAQs</vt:lpstr>
      <vt:lpstr>The Homepage of the Program</vt:lpstr>
      <vt:lpstr>Thank you very much for your time!</vt:lpstr>
    </vt:vector>
  </TitlesOfParts>
  <Company>Universitaet Wien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Amouzou Bedi</dc:creator>
  <cp:lastModifiedBy>Amouzou Bedi</cp:lastModifiedBy>
  <cp:revision>121</cp:revision>
  <cp:lastPrinted>2014-03-25T19:05:20Z</cp:lastPrinted>
  <dcterms:created xsi:type="dcterms:W3CDTF">2014-03-25T10:33:59Z</dcterms:created>
  <dcterms:modified xsi:type="dcterms:W3CDTF">2014-09-05T10:25:19Z</dcterms:modified>
</cp:coreProperties>
</file>