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88" r:id="rId2"/>
    <p:sldId id="265" r:id="rId3"/>
    <p:sldId id="287" r:id="rId4"/>
    <p:sldId id="290" r:id="rId5"/>
    <p:sldId id="291" r:id="rId6"/>
    <p:sldId id="293" r:id="rId7"/>
    <p:sldId id="292" r:id="rId8"/>
    <p:sldId id="294" r:id="rId9"/>
    <p:sldId id="282" r:id="rId10"/>
    <p:sldId id="295" r:id="rId11"/>
    <p:sldId id="278" r:id="rId12"/>
    <p:sldId id="279" r:id="rId13"/>
    <p:sldId id="281" r:id="rId14"/>
  </p:sldIdLst>
  <p:sldSz cx="9144000" cy="6858000" type="screen4x3"/>
  <p:notesSz cx="6805613" cy="99441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RAS Maja (DEVCO)" initials="KM(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BDDEFF"/>
    <a:srgbClr val="808080"/>
    <a:srgbClr val="99CCFF"/>
    <a:srgbClr val="3E6FD2"/>
    <a:srgbClr val="FFD624"/>
    <a:srgbClr val="3166CF"/>
    <a:srgbClr val="2D5EC1"/>
    <a:srgbClr val="009F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14" autoAdjust="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172" y="-90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841" cy="49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183" y="0"/>
            <a:ext cx="2949841" cy="49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749"/>
            <a:ext cx="2949841" cy="497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183" y="9444749"/>
            <a:ext cx="2949841" cy="497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5EC7A9CE-B5D3-4830-AA57-DD8049CE9F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7662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841" cy="49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183" y="0"/>
            <a:ext cx="2949841" cy="49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44" y="4723170"/>
            <a:ext cx="5445126" cy="4475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749"/>
            <a:ext cx="2949841" cy="497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183" y="9444749"/>
            <a:ext cx="2949841" cy="497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6441B25-C4D1-47DB-817D-B9C4FC5392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9238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1125538"/>
            <a:ext cx="9144000" cy="5732462"/>
          </a:xfrm>
          <a:prstGeom prst="rect">
            <a:avLst/>
          </a:prstGeom>
          <a:solidFill>
            <a:srgbClr val="0F5494"/>
          </a:solidFill>
          <a:ln w="73025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06000" y="309600"/>
            <a:ext cx="1584325" cy="110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30000" y="6669360"/>
            <a:ext cx="684213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39952" y="1700808"/>
            <a:ext cx="4536504" cy="2016224"/>
          </a:xfrm>
        </p:spPr>
        <p:txBody>
          <a:bodyPr/>
          <a:lstStyle>
            <a:lvl1pPr indent="0">
              <a:defRPr sz="4800">
                <a:solidFill>
                  <a:srgbClr val="FFD624"/>
                </a:solidFill>
              </a:defRPr>
            </a:lvl1pPr>
          </a:lstStyle>
          <a:p>
            <a:r>
              <a:rPr lang="en-GB" dirty="0" smtClean="0"/>
              <a:t>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7544" y="3933056"/>
            <a:ext cx="3744416" cy="1872208"/>
          </a:xfrm>
        </p:spPr>
        <p:txBody>
          <a:bodyPr/>
          <a:lstStyle>
            <a:lvl1pPr marL="0" indent="0">
              <a:buNone/>
              <a:defRPr sz="3000" b="1" i="0">
                <a:solidFill>
                  <a:schemeClr val="bg1"/>
                </a:solidFill>
              </a:defRPr>
            </a:lvl1pPr>
            <a:lvl3pPr marL="228600" indent="-228600" algn="l">
              <a:defRPr sz="3000" b="1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BB59E6E-B967-488E-B209-8B7FA0D7AF9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98375-5C84-4176-84A5-B6A3E0825F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1123950"/>
            <a:ext cx="2058988" cy="48974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23950"/>
            <a:ext cx="6029325" cy="48974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C7773-6390-40B5-8F3A-46FD9E5B70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7013" y="6145213"/>
            <a:ext cx="2243137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980728"/>
            <a:ext cx="8229600" cy="9366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577013" y="116632"/>
            <a:ext cx="2133600" cy="476250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37126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67544" y="6297439"/>
            <a:ext cx="2133600" cy="47625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37EC8A20-BA03-4FF7-8742-03D8AD4CA4F4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633788"/>
          </a:xfrm>
        </p:spPr>
        <p:txBody>
          <a:bodyPr/>
          <a:lstStyle>
            <a:lvl1pPr marL="342900" indent="-342900">
              <a:buClr>
                <a:srgbClr val="0F5494"/>
              </a:buClr>
              <a:buFont typeface="Arial" pitchFamily="34" charset="0"/>
              <a:buChar char="•"/>
              <a:defRPr/>
            </a:lvl1pPr>
            <a:lvl2pPr>
              <a:buClr>
                <a:srgbClr val="0F5494"/>
              </a:buCl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88F9B-71EE-4D5C-B44E-012EF44E92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87600"/>
            <a:ext cx="4038600" cy="3633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87600"/>
            <a:ext cx="4038600" cy="3633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CDD1B-50E0-44E8-82B7-F85F69F6D4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8177A-0CE3-43B6-B11B-ED2E8AEAD8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55DDF-6655-40F2-8D9E-CA15739A7E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BFC62-E3CF-4012-8A8B-ABF1C18EA0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800BF-55FD-4017-8F82-94A8DE4F5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47253-C9BC-4251-8AE3-8910CE9253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1239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Lorem ipsum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387600"/>
            <a:ext cx="8229600" cy="363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dirty="0" smtClean="0"/>
              <a:t>Et dolor fragum</a:t>
            </a:r>
            <a:endParaRPr lang="en-GB" dirty="0" smtClean="0"/>
          </a:p>
          <a:p>
            <a:pPr lvl="1"/>
            <a:r>
              <a:rPr lang="en-GB" dirty="0" smtClean="0"/>
              <a:t>Et </a:t>
            </a:r>
            <a:r>
              <a:rPr lang="en-GB" dirty="0" err="1" smtClean="0"/>
              <a:t>dolor</a:t>
            </a:r>
            <a:r>
              <a:rPr lang="en-GB" dirty="0" smtClean="0"/>
              <a:t> </a:t>
            </a:r>
            <a:r>
              <a:rPr lang="en-GB" dirty="0" err="1" smtClean="0"/>
              <a:t>fragum</a:t>
            </a:r>
            <a:endParaRPr lang="en-GB" dirty="0" smtClean="0"/>
          </a:p>
          <a:p>
            <a:pPr lvl="2"/>
            <a:r>
              <a:rPr lang="en-GB" dirty="0" smtClean="0"/>
              <a:t>- Et </a:t>
            </a:r>
            <a:r>
              <a:rPr lang="en-GB" dirty="0" err="1" smtClean="0"/>
              <a:t>dolor</a:t>
            </a:r>
            <a:r>
              <a:rPr lang="en-GB" dirty="0" smtClean="0"/>
              <a:t> </a:t>
            </a:r>
            <a:r>
              <a:rPr lang="en-GB" dirty="0" err="1" smtClean="0"/>
              <a:t>fragum</a:t>
            </a:r>
            <a:endParaRPr lang="en-GB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lang="en-GB" sz="1400" b="0" kern="120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9C8D21B7-B314-438C-91E9-7FF9087DC07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2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157592" cy="1872208"/>
          </a:xfrm>
        </p:spPr>
        <p:txBody>
          <a:bodyPr/>
          <a:lstStyle/>
          <a:p>
            <a:pPr algn="ctr"/>
            <a:r>
              <a:rPr lang="en-GB" sz="2400" dirty="0" smtClean="0">
                <a:solidFill>
                  <a:srgbClr val="FFC000"/>
                </a:solidFill>
              </a:rPr>
              <a:t>	</a:t>
            </a:r>
            <a:r>
              <a:rPr lang="en-GB" sz="3200" dirty="0" smtClean="0">
                <a:solidFill>
                  <a:srgbClr val="FFC000"/>
                </a:solidFill>
              </a:rPr>
              <a:t>2014-2020 </a:t>
            </a:r>
            <a:r>
              <a:rPr lang="en-GB" sz="3200" dirty="0">
                <a:solidFill>
                  <a:srgbClr val="FFC000"/>
                </a:solidFill>
              </a:rPr>
              <a:t>ENI CBC </a:t>
            </a:r>
            <a:r>
              <a:rPr lang="en-GB" sz="3200" dirty="0" smtClean="0">
                <a:solidFill>
                  <a:srgbClr val="FFC000"/>
                </a:solidFill>
              </a:rPr>
              <a:t>Programmes</a:t>
            </a:r>
            <a:br>
              <a:rPr lang="en-GB" sz="3200" dirty="0" smtClean="0">
                <a:solidFill>
                  <a:srgbClr val="FFC000"/>
                </a:solidFill>
              </a:rPr>
            </a:br>
            <a:r>
              <a:rPr lang="en-GB" sz="3200" dirty="0" smtClean="0">
                <a:solidFill>
                  <a:srgbClr val="FFC000"/>
                </a:solidFill>
              </a:rPr>
              <a:t/>
            </a:r>
            <a:br>
              <a:rPr lang="en-GB" sz="3200" dirty="0" smtClean="0">
                <a:solidFill>
                  <a:srgbClr val="FFC000"/>
                </a:solidFill>
              </a:rPr>
            </a:br>
            <a:r>
              <a:rPr lang="en-GB" sz="3200" dirty="0" smtClean="0">
                <a:solidFill>
                  <a:srgbClr val="FFC000"/>
                </a:solidFill>
              </a:rPr>
              <a:t>Overview </a:t>
            </a:r>
            <a:r>
              <a:rPr lang="en-GB" sz="3200" dirty="0">
                <a:solidFill>
                  <a:srgbClr val="FFC000"/>
                </a:solidFill>
              </a:rPr>
              <a:t>of the policy and legal framework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EC8A20-BA03-4FF7-8742-03D8AD4CA4F4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71600" y="3429000"/>
            <a:ext cx="7632848" cy="2736304"/>
          </a:xfrm>
        </p:spPr>
        <p:txBody>
          <a:bodyPr/>
          <a:lstStyle/>
          <a:p>
            <a:pPr lvl="0">
              <a:buClr>
                <a:srgbClr val="FFFFFF"/>
              </a:buClr>
            </a:pPr>
            <a:r>
              <a:rPr lang="en-GB" sz="1400" dirty="0" smtClean="0">
                <a:solidFill>
                  <a:srgbClr val="FFFFFF"/>
                </a:solidFill>
              </a:rPr>
              <a:t>Bodil </a:t>
            </a:r>
            <a:r>
              <a:rPr lang="en-GB" sz="1400" dirty="0">
                <a:solidFill>
                  <a:srgbClr val="FFFFFF"/>
                </a:solidFill>
              </a:rPr>
              <a:t>Persson (DG DEVCO)</a:t>
            </a:r>
          </a:p>
          <a:p>
            <a:pPr marL="0" indent="0">
              <a:buNone/>
            </a:pPr>
            <a:r>
              <a:rPr lang="en-GB" sz="1600" dirty="0"/>
              <a:t>Seminar Regional Development Plan 2020-2014 for North-East Region </a:t>
            </a:r>
            <a:r>
              <a:rPr lang="en-GB" sz="1600" dirty="0" smtClean="0"/>
              <a:t>Romania</a:t>
            </a:r>
          </a:p>
          <a:p>
            <a:pPr marL="0" indent="0">
              <a:buNone/>
            </a:pPr>
            <a:r>
              <a:rPr lang="en-GB" sz="1600" dirty="0" smtClean="0"/>
              <a:t>A </a:t>
            </a:r>
            <a:r>
              <a:rPr lang="en-GB" sz="1600" dirty="0"/>
              <a:t>Start for Growth and Jobs</a:t>
            </a:r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r>
              <a:rPr lang="fr-BE" sz="1600" dirty="0" smtClean="0"/>
              <a:t>16 May 2014</a:t>
            </a:r>
            <a:endParaRPr lang="en-GB" sz="1600" dirty="0"/>
          </a:p>
          <a:p>
            <a:pPr marL="0" indent="0">
              <a:buNone/>
            </a:pPr>
            <a:r>
              <a:rPr lang="en-GB" sz="1600" dirty="0" smtClean="0"/>
              <a:t>Brussels, Belgium</a:t>
            </a:r>
            <a:endParaRPr lang="en-GB" sz="1600" dirty="0"/>
          </a:p>
          <a:p>
            <a:endParaRPr lang="en-GB" sz="1600" dirty="0"/>
          </a:p>
          <a:p>
            <a:pPr marL="0" indent="0">
              <a:buNone/>
            </a:pPr>
            <a:r>
              <a:rPr lang="en-GB" sz="1600" dirty="0" smtClean="0"/>
              <a:t>Vanessa De Bruyn (DG </a:t>
            </a:r>
            <a:r>
              <a:rPr lang="en-GB" sz="1600" dirty="0"/>
              <a:t>DEVCO)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9378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922" y="252732"/>
            <a:ext cx="8352159" cy="936625"/>
          </a:xfrm>
        </p:spPr>
        <p:txBody>
          <a:bodyPr/>
          <a:lstStyle/>
          <a:p>
            <a:r>
              <a:rPr lang="fr-BE" sz="2800" dirty="0">
                <a:solidFill>
                  <a:srgbClr val="FFC000"/>
                </a:solidFill>
              </a:rPr>
              <a:t>ENI CBC </a:t>
            </a:r>
            <a:r>
              <a:rPr lang="fr-BE" sz="2800" dirty="0" err="1">
                <a:solidFill>
                  <a:srgbClr val="FFC000"/>
                </a:solidFill>
              </a:rPr>
              <a:t>Implementing</a:t>
            </a:r>
            <a:r>
              <a:rPr lang="fr-BE" sz="2800" dirty="0">
                <a:solidFill>
                  <a:srgbClr val="FFC000"/>
                </a:solidFill>
              </a:rPr>
              <a:t> </a:t>
            </a:r>
            <a:r>
              <a:rPr lang="fr-BE" sz="2800" dirty="0" err="1">
                <a:solidFill>
                  <a:srgbClr val="FFC000"/>
                </a:solidFill>
              </a:rPr>
              <a:t>Rules</a:t>
            </a:r>
            <a:r>
              <a:rPr lang="fr-BE" sz="2800" dirty="0">
                <a:solidFill>
                  <a:srgbClr val="FFC000"/>
                </a:solidFill>
              </a:rPr>
              <a:t> 2014-2020</a:t>
            </a:r>
            <a:endParaRPr lang="en-GB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EC8A20-BA03-4FF7-8742-03D8AD4CA4F4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34842"/>
            <a:ext cx="8229600" cy="511849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fr-BE" sz="1800" i="0" dirty="0" err="1" smtClean="0"/>
              <a:t>Alignment</a:t>
            </a:r>
            <a:r>
              <a:rPr lang="fr-BE" sz="1800" i="0" dirty="0" smtClean="0"/>
              <a:t> on ETC </a:t>
            </a:r>
            <a:r>
              <a:rPr lang="fr-BE" sz="1800" i="0" dirty="0" err="1" smtClean="0"/>
              <a:t>rules</a:t>
            </a:r>
            <a:r>
              <a:rPr lang="fr-BE" sz="1800" i="0" dirty="0" smtClean="0"/>
              <a:t> – to the </a:t>
            </a:r>
            <a:r>
              <a:rPr lang="fr-BE" sz="1800" i="0" dirty="0" err="1" smtClean="0"/>
              <a:t>extent</a:t>
            </a:r>
            <a:r>
              <a:rPr lang="fr-BE" sz="1800" i="0" dirty="0" smtClean="0"/>
              <a:t> possible</a:t>
            </a: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fr-BE" sz="1800" i="0" dirty="0" err="1" smtClean="0"/>
              <a:t>Deeper</a:t>
            </a:r>
            <a:r>
              <a:rPr lang="fr-BE" sz="1800" i="0" dirty="0" smtClean="0"/>
              <a:t> </a:t>
            </a:r>
            <a:r>
              <a:rPr lang="fr-BE" sz="1800" i="0" dirty="0" err="1" smtClean="0"/>
              <a:t>shared</a:t>
            </a:r>
            <a:r>
              <a:rPr lang="fr-BE" sz="1800" i="0" dirty="0" smtClean="0"/>
              <a:t> management mode</a:t>
            </a: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1800" i="0" dirty="0" smtClean="0"/>
              <a:t>2 </a:t>
            </a:r>
            <a:r>
              <a:rPr lang="en-GB" sz="1800" i="0" dirty="0" smtClean="0"/>
              <a:t>programme authorities:</a:t>
            </a:r>
            <a:r>
              <a:rPr lang="en-GB" sz="1800" dirty="0" smtClean="0"/>
              <a:t>	</a:t>
            </a:r>
            <a:r>
              <a:rPr lang="en-GB" sz="1800" b="1" i="0" dirty="0" smtClean="0"/>
              <a:t>- Managing Authority (MA) </a:t>
            </a:r>
          </a:p>
          <a:p>
            <a:pPr marL="3676650" indent="0">
              <a:spcBef>
                <a:spcPts val="0"/>
              </a:spcBef>
              <a:spcAft>
                <a:spcPts val="1200"/>
              </a:spcAft>
              <a:buFont typeface="Symbol" pitchFamily="18" charset="2"/>
              <a:buChar char="®"/>
              <a:defRPr/>
            </a:pPr>
            <a:r>
              <a:rPr lang="en-GB" sz="1800" i="0" dirty="0" smtClean="0">
                <a:sym typeface="Symbol"/>
              </a:rPr>
              <a:t> designated </a:t>
            </a:r>
            <a:r>
              <a:rPr lang="en-GB" sz="1800" i="0" dirty="0"/>
              <a:t>by the hosting MS </a:t>
            </a:r>
            <a:endParaRPr lang="en-GB" sz="1800" i="0" dirty="0" smtClean="0"/>
          </a:p>
          <a:p>
            <a:pPr marL="3676650" indent="0">
              <a:spcBef>
                <a:spcPts val="0"/>
              </a:spcBef>
              <a:spcAft>
                <a:spcPts val="1200"/>
              </a:spcAft>
              <a:buFont typeface="Arial" pitchFamily="34" charset="0"/>
              <a:buNone/>
              <a:defRPr/>
            </a:pPr>
            <a:r>
              <a:rPr lang="en-GB" sz="1800" b="1" i="0" dirty="0" smtClean="0"/>
              <a:t>- Audit </a:t>
            </a:r>
            <a:r>
              <a:rPr lang="en-GB" sz="1800" b="1" i="0" dirty="0" smtClean="0"/>
              <a:t>Authority (AA</a:t>
            </a:r>
            <a:r>
              <a:rPr lang="en-GB" sz="1800" b="1" i="0" dirty="0" smtClean="0"/>
              <a:t>)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fr-BE" sz="1800" i="0" dirty="0" err="1" smtClean="0"/>
              <a:t>Appointment</a:t>
            </a:r>
            <a:r>
              <a:rPr lang="fr-BE" sz="1800" i="0" dirty="0" smtClean="0"/>
              <a:t> of </a:t>
            </a:r>
            <a:r>
              <a:rPr lang="fr-BE" sz="1800" b="1" i="0" dirty="0" smtClean="0"/>
              <a:t>new management bodies </a:t>
            </a:r>
            <a:r>
              <a:rPr lang="fr-BE" sz="1800" i="0" dirty="0" smtClean="0"/>
              <a:t>by </a:t>
            </a:r>
            <a:r>
              <a:rPr lang="fr-BE" sz="1800" i="0" dirty="0" err="1" smtClean="0"/>
              <a:t>each</a:t>
            </a:r>
            <a:r>
              <a:rPr lang="fr-BE" sz="1800" i="0" dirty="0" smtClean="0"/>
              <a:t> </a:t>
            </a:r>
            <a:r>
              <a:rPr lang="fr-BE" sz="1800" i="0" dirty="0" err="1" smtClean="0"/>
              <a:t>participating</a:t>
            </a:r>
            <a:r>
              <a:rPr lang="fr-BE" sz="1800" i="0" dirty="0" smtClean="0"/>
              <a:t> country to support the MA: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fr-BE" sz="1800" i="0" dirty="0"/>
              <a:t>	</a:t>
            </a:r>
            <a:r>
              <a:rPr lang="fr-BE" sz="1800" i="0" dirty="0" smtClean="0"/>
              <a:t>- Control Contact Points (CCP)</a:t>
            </a:r>
            <a:br>
              <a:rPr lang="fr-BE" sz="1800" i="0" dirty="0" smtClean="0"/>
            </a:br>
            <a:r>
              <a:rPr lang="fr-BE" sz="1800" i="0" dirty="0" smtClean="0"/>
              <a:t>	- Group of </a:t>
            </a:r>
            <a:r>
              <a:rPr lang="fr-BE" sz="1800" i="0" dirty="0" err="1" smtClean="0"/>
              <a:t>Auditors</a:t>
            </a:r>
            <a:r>
              <a:rPr lang="fr-BE" sz="1800" i="0" dirty="0" smtClean="0"/>
              <a:t> (</a:t>
            </a:r>
            <a:r>
              <a:rPr lang="fr-BE" sz="1800" i="0" dirty="0" err="1" smtClean="0"/>
              <a:t>GoA</a:t>
            </a:r>
            <a:r>
              <a:rPr lang="fr-BE" sz="1800" i="0" dirty="0" smtClean="0"/>
              <a:t>)</a:t>
            </a:r>
            <a:endParaRPr lang="en-GB" sz="1800" i="0" dirty="0" smtClean="0"/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1800" b="1" i="0" dirty="0" smtClean="0"/>
              <a:t>PRAG</a:t>
            </a:r>
            <a:r>
              <a:rPr lang="en-GB" sz="1800" i="0" dirty="0" smtClean="0"/>
              <a:t> </a:t>
            </a:r>
            <a:r>
              <a:rPr lang="en-GB" sz="1800" i="0" dirty="0" smtClean="0"/>
              <a:t>no longer compulsory</a:t>
            </a:r>
          </a:p>
          <a:p>
            <a:pPr marL="0" indent="0" algn="ctr">
              <a:spcBef>
                <a:spcPts val="1200"/>
              </a:spcBef>
              <a:buNone/>
              <a:tabLst>
                <a:tab pos="4038600" algn="l"/>
              </a:tabLst>
              <a:defRPr/>
            </a:pPr>
            <a:r>
              <a:rPr lang="en-GB" b="1" dirty="0" smtClean="0">
                <a:solidFill>
                  <a:srgbClr val="FF0000"/>
                </a:solidFill>
                <a:sym typeface="Symbol"/>
              </a:rPr>
              <a:t>Increased flexibility </a:t>
            </a:r>
            <a:r>
              <a:rPr lang="en-GB" dirty="0" smtClean="0">
                <a:solidFill>
                  <a:srgbClr val="FF0000"/>
                </a:solidFill>
                <a:sym typeface="Symbol"/>
              </a:rPr>
              <a:t>and</a:t>
            </a:r>
            <a:r>
              <a:rPr lang="en-GB" b="1" dirty="0" smtClean="0">
                <a:solidFill>
                  <a:srgbClr val="FF0000"/>
                </a:solidFill>
                <a:sym typeface="Symbol"/>
              </a:rPr>
              <a:t> responsibilities </a:t>
            </a:r>
          </a:p>
          <a:p>
            <a:pPr marL="0" indent="0" algn="ctr">
              <a:spcBef>
                <a:spcPts val="1200"/>
              </a:spcBef>
              <a:buNone/>
              <a:tabLst>
                <a:tab pos="4038600" algn="l"/>
              </a:tabLst>
              <a:defRPr/>
            </a:pPr>
            <a:r>
              <a:rPr lang="en-GB" dirty="0" smtClean="0">
                <a:solidFill>
                  <a:srgbClr val="FF0000"/>
                </a:solidFill>
                <a:sym typeface="Symbol"/>
              </a:rPr>
              <a:t>for </a:t>
            </a:r>
            <a:r>
              <a:rPr lang="en-GB" dirty="0" smtClean="0">
                <a:solidFill>
                  <a:srgbClr val="FF0000"/>
                </a:solidFill>
                <a:sym typeface="Symbol"/>
              </a:rPr>
              <a:t>all participating countries</a:t>
            </a:r>
            <a:endParaRPr lang="en-GB" dirty="0" smtClean="0">
              <a:solidFill>
                <a:srgbClr val="FF0000"/>
              </a:solidFill>
            </a:endParaRPr>
          </a:p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0844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936625"/>
          </a:xfrm>
        </p:spPr>
        <p:txBody>
          <a:bodyPr/>
          <a:lstStyle/>
          <a:p>
            <a:r>
              <a:rPr lang="en-GB" sz="2400" dirty="0" smtClean="0">
                <a:solidFill>
                  <a:srgbClr val="FFC000"/>
                </a:solidFill>
              </a:rPr>
              <a:t>PROJECTS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104456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GB" b="1" i="0" dirty="0" smtClean="0"/>
              <a:t>GRANTS</a:t>
            </a:r>
          </a:p>
          <a:p>
            <a:pPr marL="627750" indent="-285750">
              <a:spcAft>
                <a:spcPts val="600"/>
              </a:spcAft>
            </a:pPr>
            <a:r>
              <a:rPr lang="en-GB" sz="1800" i="0" u="sng" dirty="0" smtClean="0"/>
              <a:t>Calls </a:t>
            </a:r>
            <a:r>
              <a:rPr lang="en-GB" sz="1800" i="0" u="sng" dirty="0" smtClean="0"/>
              <a:t>for proposals</a:t>
            </a:r>
          </a:p>
          <a:p>
            <a:pPr marL="342000" indent="0">
              <a:spcAft>
                <a:spcPts val="600"/>
              </a:spcAft>
              <a:buNone/>
            </a:pPr>
            <a:endParaRPr lang="en-GB" sz="1800" i="0" u="sng" dirty="0" smtClean="0"/>
          </a:p>
          <a:p>
            <a:pPr marL="627750" indent="-285750">
              <a:spcAft>
                <a:spcPts val="600"/>
              </a:spcAft>
            </a:pPr>
            <a:r>
              <a:rPr lang="en-GB" sz="1800" i="0" u="sng" dirty="0" smtClean="0"/>
              <a:t>Direct </a:t>
            </a:r>
            <a:r>
              <a:rPr lang="en-GB" sz="1800" i="0" u="sng" dirty="0" smtClean="0"/>
              <a:t>award</a:t>
            </a:r>
          </a:p>
          <a:p>
            <a:pPr marL="896938" indent="-2667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GB" sz="1800" i="0" dirty="0" smtClean="0"/>
              <a:t>Exceptional and justified cases (monopoly, technical competence)</a:t>
            </a:r>
          </a:p>
          <a:p>
            <a:pPr marL="896938" indent="-2667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GB" sz="1800" i="0" dirty="0" smtClean="0"/>
              <a:t>List included in the </a:t>
            </a:r>
            <a:r>
              <a:rPr lang="en-GB" sz="1800" i="0" dirty="0" err="1" smtClean="0"/>
              <a:t>JOP</a:t>
            </a:r>
            <a:r>
              <a:rPr lang="en-GB" sz="1800" i="0" dirty="0" smtClean="0"/>
              <a:t> (final for large infrastructure projects, indicative for others)</a:t>
            </a:r>
          </a:p>
          <a:p>
            <a:pPr marL="896938" indent="-266700" algn="just">
              <a:buFont typeface="Wingdings" panose="05000000000000000000" pitchFamily="2" charset="2"/>
              <a:buChar char="ü"/>
            </a:pPr>
            <a:r>
              <a:rPr lang="en-GB" sz="1800" i="0" dirty="0" smtClean="0"/>
              <a:t>EC approval</a:t>
            </a:r>
          </a:p>
          <a:p>
            <a:pPr marL="627750" indent="-285750" algn="just">
              <a:buFont typeface="Wingdings" panose="05000000000000000000" pitchFamily="2" charset="2"/>
              <a:buChar char="ü"/>
            </a:pPr>
            <a:endParaRPr lang="en-GB" sz="1600" i="0" dirty="0"/>
          </a:p>
          <a:p>
            <a:pPr marL="342000" indent="0">
              <a:buNone/>
            </a:pPr>
            <a:endParaRPr lang="en-GB" sz="1800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EC8A20-BA03-4FF7-8742-03D8AD4CA4F4}" type="slidenum">
              <a:rPr lang="en-GB" smtClean="0"/>
              <a:pPr>
                <a:defRPr/>
              </a:pPr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806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936625"/>
          </a:xfrm>
        </p:spPr>
        <p:txBody>
          <a:bodyPr/>
          <a:lstStyle/>
          <a:p>
            <a:r>
              <a:rPr lang="en-GB" sz="2400" dirty="0">
                <a:solidFill>
                  <a:srgbClr val="FFC000"/>
                </a:solidFill>
              </a:rPr>
              <a:t>PROJECTS </a:t>
            </a:r>
            <a:r>
              <a:rPr lang="en-GB" sz="2400" dirty="0" smtClean="0">
                <a:solidFill>
                  <a:srgbClr val="FFC000"/>
                </a:solidFill>
              </a:rPr>
              <a:t>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988840"/>
            <a:ext cx="8229600" cy="3633788"/>
          </a:xfrm>
        </p:spPr>
        <p:txBody>
          <a:bodyPr/>
          <a:lstStyle/>
          <a:p>
            <a:pPr marL="0" indent="0" algn="just">
              <a:spcAft>
                <a:spcPts val="1200"/>
              </a:spcAft>
              <a:buNone/>
            </a:pPr>
            <a:r>
              <a:rPr lang="en-GB" b="1" i="0" dirty="0" smtClean="0"/>
              <a:t>LARGE INFRASTRUCTURE PROJECTS (</a:t>
            </a:r>
            <a:r>
              <a:rPr lang="en-GB" b="1" i="0" dirty="0" err="1" smtClean="0"/>
              <a:t>LIPs</a:t>
            </a:r>
            <a:r>
              <a:rPr lang="en-GB" b="1" i="0" dirty="0" smtClean="0"/>
              <a:t>)</a:t>
            </a:r>
          </a:p>
          <a:p>
            <a:pPr marL="627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GB" sz="1800" i="0" dirty="0" smtClean="0"/>
              <a:t>Financial limit to infrastructure component will be set </a:t>
            </a:r>
          </a:p>
          <a:p>
            <a:pPr marL="627750" indent="-285750"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GB" sz="1800" i="0" dirty="0" smtClean="0"/>
              <a:t>Selected by direct award or calls for proposals</a:t>
            </a:r>
          </a:p>
          <a:p>
            <a:pPr marL="900000" indent="0" algn="just">
              <a:spcAft>
                <a:spcPts val="1200"/>
              </a:spcAft>
              <a:buNone/>
            </a:pPr>
            <a:r>
              <a:rPr lang="en-GB" sz="1600" i="0" dirty="0" smtClean="0">
                <a:sym typeface="Symbol"/>
              </a:rPr>
              <a:t> 	</a:t>
            </a:r>
            <a:r>
              <a:rPr lang="en-GB" sz="1600" i="0" dirty="0" smtClean="0">
                <a:sym typeface="Symbol"/>
              </a:rPr>
              <a:t>Full applications </a:t>
            </a:r>
            <a:r>
              <a:rPr lang="en-GB" sz="1600" i="0" dirty="0" smtClean="0">
                <a:sym typeface="Symbol"/>
              </a:rPr>
              <a:t>for LIPs selected </a:t>
            </a:r>
            <a:r>
              <a:rPr lang="en-GB" sz="1600" i="0" dirty="0">
                <a:sym typeface="Symbol"/>
              </a:rPr>
              <a:t>by direct award to be </a:t>
            </a:r>
            <a:r>
              <a:rPr lang="en-GB" sz="1600" i="0" dirty="0" smtClean="0">
                <a:sym typeface="Symbol"/>
              </a:rPr>
              <a:t>		</a:t>
            </a:r>
            <a:r>
              <a:rPr lang="en-GB" sz="1600" i="0" dirty="0" smtClean="0">
                <a:sym typeface="Symbol"/>
              </a:rPr>
              <a:t>submitted </a:t>
            </a:r>
            <a:r>
              <a:rPr lang="en-GB" sz="1600" i="0" dirty="0">
                <a:sym typeface="Symbol"/>
              </a:rPr>
              <a:t>to the EC no later than </a:t>
            </a:r>
            <a:r>
              <a:rPr lang="en-GB" sz="1600" b="1" i="0" dirty="0" smtClean="0">
                <a:sym typeface="Symbol"/>
              </a:rPr>
              <a:t>31.12.2017</a:t>
            </a:r>
          </a:p>
          <a:p>
            <a:pPr marL="900000" indent="0" algn="ctr">
              <a:spcAft>
                <a:spcPts val="1200"/>
              </a:spcAft>
              <a:buNone/>
            </a:pPr>
            <a:endParaRPr lang="en-GB" sz="1600" b="1" i="0" dirty="0"/>
          </a:p>
          <a:p>
            <a:pPr marL="0" indent="0" algn="ctr" defTabSz="266700">
              <a:spcAft>
                <a:spcPts val="1200"/>
              </a:spcAft>
              <a:buNone/>
            </a:pPr>
            <a:r>
              <a:rPr lang="en-GB" i="0" dirty="0" smtClean="0">
                <a:solidFill>
                  <a:srgbClr val="FF0000"/>
                </a:solidFill>
              </a:rPr>
              <a:t>Share of EU contribution allocated to LIPs </a:t>
            </a:r>
            <a:r>
              <a:rPr lang="en-GB" i="0" dirty="0" smtClean="0">
                <a:solidFill>
                  <a:srgbClr val="FF0000"/>
                </a:solidFill>
              </a:rPr>
              <a:t>must </a:t>
            </a:r>
            <a:r>
              <a:rPr lang="en-GB" i="0" dirty="0" smtClean="0">
                <a:solidFill>
                  <a:srgbClr val="FF0000"/>
                </a:solidFill>
              </a:rPr>
              <a:t>not exceed </a:t>
            </a:r>
            <a:r>
              <a:rPr lang="en-GB" b="1" i="0" dirty="0" smtClean="0">
                <a:solidFill>
                  <a:srgbClr val="FF0000"/>
                </a:solidFill>
              </a:rPr>
              <a:t>30</a:t>
            </a:r>
            <a:r>
              <a:rPr lang="en-GB" b="1" i="0" dirty="0" smtClean="0">
                <a:solidFill>
                  <a:srgbClr val="FF0000"/>
                </a:solidFill>
              </a:rPr>
              <a:t>%</a:t>
            </a:r>
            <a:endParaRPr lang="en-GB" b="1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EC8A20-BA03-4FF7-8742-03D8AD4CA4F4}" type="slidenum">
              <a:rPr lang="en-GB" smtClean="0"/>
              <a:pPr>
                <a:defRPr/>
              </a:pPr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339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t-IT" sz="2800" dirty="0" smtClean="0"/>
          </a:p>
          <a:p>
            <a:pPr marL="0" indent="0" algn="ctr">
              <a:buNone/>
            </a:pPr>
            <a:r>
              <a:rPr lang="it-IT" sz="2800" dirty="0" smtClean="0"/>
              <a:t>Thank you for your attention</a:t>
            </a:r>
          </a:p>
          <a:p>
            <a:pPr marL="0" indent="0" algn="ctr">
              <a:buNone/>
            </a:pPr>
            <a:endParaRPr lang="it-IT" sz="2800" dirty="0"/>
          </a:p>
          <a:p>
            <a:pPr marL="0" indent="0" algn="ctr">
              <a:buNone/>
            </a:pPr>
            <a:r>
              <a:rPr lang="it-IT" sz="1800" dirty="0" smtClean="0"/>
              <a:t>Vanessa.de-bruyn@ec.europa.eu</a:t>
            </a:r>
            <a:endParaRPr lang="it-IT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EC8A20-BA03-4FF7-8742-03D8AD4CA4F4}" type="slidenum">
              <a:rPr lang="en-GB" smtClean="0"/>
              <a:pPr>
                <a:defRPr/>
              </a:pPr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3720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>
                <a:solidFill>
                  <a:srgbClr val="FFC000"/>
                </a:solidFill>
              </a:rPr>
              <a:t>INDICATIVE TIMELINE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EC8A20-BA03-4FF7-8742-03D8AD4CA4F4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301973"/>
            <a:ext cx="8229600" cy="3582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02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936625"/>
          </a:xfrm>
        </p:spPr>
        <p:txBody>
          <a:bodyPr/>
          <a:lstStyle/>
          <a:p>
            <a:r>
              <a:rPr lang="fr-BE" sz="2800" dirty="0" smtClean="0">
                <a:solidFill>
                  <a:srgbClr val="FFC000"/>
                </a:solidFill>
              </a:rPr>
              <a:t>ENI CBC </a:t>
            </a:r>
            <a:r>
              <a:rPr lang="fr-BE" sz="2800" dirty="0" err="1" smtClean="0">
                <a:solidFill>
                  <a:srgbClr val="FFC000"/>
                </a:solidFill>
              </a:rPr>
              <a:t>Programming</a:t>
            </a:r>
            <a:r>
              <a:rPr lang="fr-BE" sz="2800" dirty="0" smtClean="0">
                <a:solidFill>
                  <a:srgbClr val="FFC000"/>
                </a:solidFill>
              </a:rPr>
              <a:t> Document (PD)</a:t>
            </a:r>
            <a:endParaRPr lang="en-GB" sz="2800" dirty="0">
              <a:solidFill>
                <a:srgbClr val="FFC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EC8A20-BA03-4FF7-8742-03D8AD4CA4F4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628800"/>
            <a:ext cx="8435280" cy="4248472"/>
          </a:xfrm>
        </p:spPr>
        <p:txBody>
          <a:bodyPr/>
          <a:lstStyle/>
          <a:p>
            <a:pPr marL="714375" lvl="1" indent="-342900">
              <a:defRPr/>
            </a:pPr>
            <a:r>
              <a:rPr lang="fr-BE" dirty="0" err="1" smtClean="0">
                <a:cs typeface="ＭＳ Ｐゴシック" charset="0"/>
              </a:rPr>
              <a:t>Establishes</a:t>
            </a:r>
            <a:r>
              <a:rPr lang="fr-BE" dirty="0" smtClean="0">
                <a:cs typeface="ＭＳ Ｐゴシック" charset="0"/>
              </a:rPr>
              <a:t> </a:t>
            </a:r>
            <a:r>
              <a:rPr lang="fr-BE" dirty="0" err="1" smtClean="0">
                <a:cs typeface="ＭＳ Ｐゴシック" charset="0"/>
              </a:rPr>
              <a:t>individual</a:t>
            </a:r>
            <a:r>
              <a:rPr lang="fr-BE" dirty="0" smtClean="0">
                <a:cs typeface="ＭＳ Ｐゴシック" charset="0"/>
              </a:rPr>
              <a:t> programmes</a:t>
            </a:r>
          </a:p>
          <a:p>
            <a:pPr marL="719138" lvl="1" indent="0">
              <a:buNone/>
              <a:defRPr/>
            </a:pPr>
            <a:r>
              <a:rPr lang="fr-BE" b="0" dirty="0" smtClean="0">
                <a:cs typeface="ＭＳ Ｐゴシック" charset="0"/>
              </a:rPr>
              <a:t>16 </a:t>
            </a:r>
            <a:r>
              <a:rPr lang="fr-BE" b="0" dirty="0">
                <a:cs typeface="ＭＳ Ｐゴシック" charset="0"/>
              </a:rPr>
              <a:t>programmes </a:t>
            </a:r>
            <a:r>
              <a:rPr lang="fr-BE" b="0" dirty="0" err="1">
                <a:cs typeface="ＭＳ Ｐゴシック" charset="0"/>
              </a:rPr>
              <a:t>along</a:t>
            </a:r>
            <a:r>
              <a:rPr lang="fr-BE" b="0" dirty="0">
                <a:cs typeface="ＭＳ Ｐゴシック" charset="0"/>
              </a:rPr>
              <a:t> the </a:t>
            </a:r>
            <a:r>
              <a:rPr lang="fr-BE" b="0" dirty="0" err="1">
                <a:cs typeface="ＭＳ Ｐゴシック" charset="0"/>
              </a:rPr>
              <a:t>external</a:t>
            </a:r>
            <a:r>
              <a:rPr lang="fr-BE" b="0" dirty="0">
                <a:cs typeface="ＭＳ Ｐゴシック" charset="0"/>
              </a:rPr>
              <a:t> border are </a:t>
            </a:r>
            <a:r>
              <a:rPr lang="fr-BE" b="0" dirty="0" err="1" smtClean="0">
                <a:cs typeface="ＭＳ Ｐゴシック" charset="0"/>
              </a:rPr>
              <a:t>expected</a:t>
            </a:r>
            <a:r>
              <a:rPr lang="fr-BE" b="0" dirty="0" smtClean="0">
                <a:cs typeface="ＭＳ Ｐゴシック" charset="0"/>
              </a:rPr>
              <a:t> to </a:t>
            </a:r>
            <a:r>
              <a:rPr lang="fr-BE" b="0" dirty="0" err="1">
                <a:cs typeface="ＭＳ Ｐゴシック" charset="0"/>
              </a:rPr>
              <a:t>be</a:t>
            </a:r>
            <a:r>
              <a:rPr lang="fr-BE" b="0" dirty="0">
                <a:cs typeface="ＭＳ Ｐゴシック" charset="0"/>
              </a:rPr>
              <a:t> set up building on </a:t>
            </a:r>
            <a:r>
              <a:rPr lang="fr-BE" b="0" dirty="0" err="1">
                <a:cs typeface="ＭＳ Ｐゴシック" charset="0"/>
              </a:rPr>
              <a:t>continuity</a:t>
            </a:r>
            <a:r>
              <a:rPr lang="fr-BE" b="0" dirty="0">
                <a:cs typeface="ＭＳ Ｐゴシック" charset="0"/>
              </a:rPr>
              <a:t> of </a:t>
            </a:r>
            <a:r>
              <a:rPr lang="fr-BE" b="0" dirty="0" err="1" smtClean="0">
                <a:cs typeface="ＭＳ Ｐゴシック" charset="0"/>
              </a:rPr>
              <a:t>ongoing</a:t>
            </a:r>
            <a:r>
              <a:rPr lang="fr-BE" b="0" dirty="0" smtClean="0">
                <a:cs typeface="ＭＳ Ｐゴシック" charset="0"/>
              </a:rPr>
              <a:t> programmes</a:t>
            </a:r>
            <a:endParaRPr lang="fr-BE" b="0" dirty="0">
              <a:cs typeface="ＭＳ Ｐゴシック" charset="0"/>
            </a:endParaRPr>
          </a:p>
          <a:p>
            <a:pPr marL="714375" lvl="1" indent="-342900">
              <a:defRPr/>
            </a:pPr>
            <a:endParaRPr lang="fr-BE" dirty="0">
              <a:cs typeface="ＭＳ Ｐゴシック" charset="0"/>
            </a:endParaRPr>
          </a:p>
          <a:p>
            <a:pPr marL="714375" lvl="1" indent="-342900">
              <a:defRPr/>
            </a:pPr>
            <a:r>
              <a:rPr lang="fr-BE" dirty="0" smtClean="0">
                <a:cs typeface="ＭＳ Ｐゴシック" charset="0"/>
              </a:rPr>
              <a:t>Identifies the </a:t>
            </a:r>
            <a:r>
              <a:rPr lang="fr-BE" dirty="0" err="1" smtClean="0">
                <a:cs typeface="ＭＳ Ｐゴシック" charset="0"/>
              </a:rPr>
              <a:t>core</a:t>
            </a:r>
            <a:r>
              <a:rPr lang="fr-BE" dirty="0" smtClean="0">
                <a:cs typeface="ＭＳ Ｐゴシック" charset="0"/>
              </a:rPr>
              <a:t> </a:t>
            </a:r>
            <a:r>
              <a:rPr lang="fr-BE" dirty="0" err="1" smtClean="0">
                <a:cs typeface="ＭＳ Ｐゴシック" charset="0"/>
              </a:rPr>
              <a:t>eligible</a:t>
            </a:r>
            <a:r>
              <a:rPr lang="fr-BE" dirty="0" smtClean="0">
                <a:cs typeface="ＭＳ Ｐゴシック" charset="0"/>
              </a:rPr>
              <a:t> area </a:t>
            </a:r>
            <a:r>
              <a:rPr lang="fr-BE" b="0" dirty="0" smtClean="0">
                <a:cs typeface="ＭＳ Ｐゴシック" charset="0"/>
              </a:rPr>
              <a:t>(= </a:t>
            </a:r>
            <a:r>
              <a:rPr lang="fr-BE" b="0" dirty="0" err="1" smtClean="0">
                <a:cs typeface="ＭＳ Ｐゴシック" charset="0"/>
              </a:rPr>
              <a:t>eligible</a:t>
            </a:r>
            <a:r>
              <a:rPr lang="fr-BE" b="0" dirty="0" smtClean="0">
                <a:cs typeface="ＭＳ Ｐゴシック" charset="0"/>
              </a:rPr>
              <a:t> border </a:t>
            </a:r>
            <a:r>
              <a:rPr lang="fr-BE" b="0" dirty="0" err="1" smtClean="0">
                <a:cs typeface="ＭＳ Ｐゴシック" charset="0"/>
              </a:rPr>
              <a:t>regions</a:t>
            </a:r>
            <a:r>
              <a:rPr lang="fr-BE" b="0" dirty="0" smtClean="0">
                <a:cs typeface="ＭＳ Ｐゴシック" charset="0"/>
              </a:rPr>
              <a:t> </a:t>
            </a:r>
            <a:r>
              <a:rPr lang="fr-BE" b="0" dirty="0" err="1" smtClean="0">
                <a:cs typeface="ＭＳ Ｐゴシック" charset="0"/>
              </a:rPr>
              <a:t>at</a:t>
            </a:r>
            <a:r>
              <a:rPr lang="fr-BE" b="0" dirty="0" smtClean="0">
                <a:cs typeface="ＭＳ Ｐゴシック" charset="0"/>
              </a:rPr>
              <a:t> NUTS 3 </a:t>
            </a:r>
            <a:r>
              <a:rPr lang="fr-BE" b="0" dirty="0" err="1" smtClean="0">
                <a:cs typeface="ＭＳ Ｐゴシック" charset="0"/>
              </a:rPr>
              <a:t>level</a:t>
            </a:r>
            <a:r>
              <a:rPr lang="fr-BE" b="0" dirty="0" smtClean="0">
                <a:cs typeface="ＭＳ Ｐゴシック" charset="0"/>
              </a:rPr>
              <a:t>)</a:t>
            </a:r>
            <a:r>
              <a:rPr lang="fr-BE" dirty="0" smtClean="0">
                <a:cs typeface="ＭＳ Ｐゴシック" charset="0"/>
              </a:rPr>
              <a:t> </a:t>
            </a:r>
            <a:r>
              <a:rPr lang="fr-BE" b="0" dirty="0" smtClean="0">
                <a:cs typeface="ＭＳ Ｐゴシック" charset="0"/>
              </a:rPr>
              <a:t>for </a:t>
            </a:r>
            <a:r>
              <a:rPr lang="fr-BE" b="0" dirty="0" err="1" smtClean="0">
                <a:cs typeface="ＭＳ Ｐゴシック" charset="0"/>
              </a:rPr>
              <a:t>each</a:t>
            </a:r>
            <a:r>
              <a:rPr lang="fr-BE" b="0" dirty="0" smtClean="0">
                <a:cs typeface="ＭＳ Ｐゴシック" charset="0"/>
              </a:rPr>
              <a:t> programme and the options for </a:t>
            </a:r>
            <a:r>
              <a:rPr lang="fr-BE" b="0" dirty="0" err="1" smtClean="0">
                <a:cs typeface="ＭＳ Ｐゴシック" charset="0"/>
              </a:rPr>
              <a:t>extending</a:t>
            </a:r>
            <a:r>
              <a:rPr lang="fr-BE" b="0" dirty="0" smtClean="0">
                <a:cs typeface="ＭＳ Ｐゴシック" charset="0"/>
              </a:rPr>
              <a:t> the </a:t>
            </a:r>
            <a:r>
              <a:rPr lang="fr-BE" b="0" dirty="0" err="1" smtClean="0">
                <a:cs typeface="ＭＳ Ｐゴシック" charset="0"/>
              </a:rPr>
              <a:t>geographical</a:t>
            </a:r>
            <a:r>
              <a:rPr lang="fr-BE" b="0" dirty="0" smtClean="0">
                <a:cs typeface="ＭＳ Ｐゴシック" charset="0"/>
              </a:rPr>
              <a:t> </a:t>
            </a:r>
            <a:r>
              <a:rPr lang="fr-BE" b="0" dirty="0" err="1" smtClean="0">
                <a:cs typeface="ＭＳ Ｐゴシック" charset="0"/>
              </a:rPr>
              <a:t>eligibility</a:t>
            </a:r>
            <a:endParaRPr lang="fr-BE" b="0" dirty="0" smtClean="0">
              <a:cs typeface="ＭＳ Ｐゴシック" charset="0"/>
            </a:endParaRPr>
          </a:p>
          <a:p>
            <a:pPr marL="714375" lvl="1" indent="-342900">
              <a:defRPr/>
            </a:pPr>
            <a:endParaRPr lang="fr-BE" b="0" dirty="0">
              <a:cs typeface="ＭＳ Ｐゴシック" charset="0"/>
            </a:endParaRPr>
          </a:p>
          <a:p>
            <a:pPr marL="714375" lvl="1" indent="-342900">
              <a:defRPr/>
            </a:pPr>
            <a:r>
              <a:rPr lang="fr-BE" dirty="0" err="1" smtClean="0">
                <a:cs typeface="ＭＳ Ｐゴシック" charset="0"/>
              </a:rPr>
              <a:t>Defines</a:t>
            </a:r>
            <a:r>
              <a:rPr lang="fr-BE" dirty="0" smtClean="0">
                <a:cs typeface="ＭＳ Ｐゴシック" charset="0"/>
              </a:rPr>
              <a:t> the ENI CBC </a:t>
            </a:r>
            <a:r>
              <a:rPr lang="fr-BE" dirty="0" err="1" smtClean="0">
                <a:cs typeface="ＭＳ Ｐゴシック" charset="0"/>
              </a:rPr>
              <a:t>strategy</a:t>
            </a:r>
            <a:r>
              <a:rPr lang="fr-BE" dirty="0" smtClean="0">
                <a:cs typeface="ＭＳ Ｐゴシック" charset="0"/>
              </a:rPr>
              <a:t> </a:t>
            </a:r>
            <a:r>
              <a:rPr lang="fr-BE" b="0" dirty="0" smtClean="0">
                <a:cs typeface="ＭＳ Ｐゴシック" charset="0"/>
              </a:rPr>
              <a:t>(</a:t>
            </a:r>
            <a:r>
              <a:rPr lang="fr-BE" b="0" dirty="0" err="1" smtClean="0">
                <a:cs typeface="ＭＳ Ｐゴシック" charset="0"/>
              </a:rPr>
              <a:t>strategic</a:t>
            </a:r>
            <a:r>
              <a:rPr lang="fr-BE" b="0" dirty="0" smtClean="0">
                <a:cs typeface="ＭＳ Ｐゴシック" charset="0"/>
              </a:rPr>
              <a:t> and </a:t>
            </a:r>
            <a:r>
              <a:rPr lang="fr-BE" b="0" dirty="0" err="1" smtClean="0">
                <a:cs typeface="ＭＳ Ｐゴシック" charset="0"/>
              </a:rPr>
              <a:t>thematic</a:t>
            </a:r>
            <a:r>
              <a:rPr lang="fr-BE" b="0" dirty="0" smtClean="0">
                <a:cs typeface="ＭＳ Ｐゴシック" charset="0"/>
              </a:rPr>
              <a:t> objectives)</a:t>
            </a:r>
          </a:p>
          <a:p>
            <a:pPr marL="714375" lvl="1" indent="-342900">
              <a:defRPr/>
            </a:pPr>
            <a:endParaRPr lang="en-GB" b="0" dirty="0" smtClean="0">
              <a:cs typeface="ＭＳ Ｐゴシック" charset="0"/>
            </a:endParaRPr>
          </a:p>
          <a:p>
            <a:pPr marL="714375" lvl="1" indent="-342900">
              <a:defRPr/>
            </a:pPr>
            <a:r>
              <a:rPr lang="en-GB" dirty="0" smtClean="0">
                <a:cs typeface="ＭＳ Ｐゴシック" charset="0"/>
              </a:rPr>
              <a:t>Specify indicative ENI CBC budget allocations </a:t>
            </a:r>
            <a:r>
              <a:rPr lang="en-GB" b="0" dirty="0" smtClean="0">
                <a:cs typeface="ＭＳ Ｐゴシック" charset="0"/>
              </a:rPr>
              <a:t>for each programme (+ </a:t>
            </a:r>
            <a:r>
              <a:rPr lang="en-GB" b="0" dirty="0">
                <a:cs typeface="ＭＳ Ｐゴシック" charset="0"/>
              </a:rPr>
              <a:t>ERDF funds)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8326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854" y="302616"/>
            <a:ext cx="8712968" cy="936625"/>
          </a:xfrm>
        </p:spPr>
        <p:txBody>
          <a:bodyPr/>
          <a:lstStyle/>
          <a:p>
            <a:r>
              <a:rPr lang="fr-BE" sz="2800" dirty="0">
                <a:solidFill>
                  <a:srgbClr val="FFC000"/>
                </a:solidFill>
              </a:rPr>
              <a:t>ENI CBC PD: </a:t>
            </a:r>
            <a:r>
              <a:rPr lang="fr-BE" sz="2800" dirty="0" err="1">
                <a:solidFill>
                  <a:srgbClr val="FFC000"/>
                </a:solidFill>
              </a:rPr>
              <a:t>list</a:t>
            </a:r>
            <a:r>
              <a:rPr lang="fr-BE" sz="2800" dirty="0">
                <a:solidFill>
                  <a:srgbClr val="FFC000"/>
                </a:solidFill>
              </a:rPr>
              <a:t> of </a:t>
            </a:r>
            <a:r>
              <a:rPr lang="fr-BE" sz="2800" dirty="0" err="1">
                <a:solidFill>
                  <a:srgbClr val="FFC000"/>
                </a:solidFill>
              </a:rPr>
              <a:t>individual</a:t>
            </a:r>
            <a:r>
              <a:rPr lang="fr-BE" sz="2800" dirty="0">
                <a:solidFill>
                  <a:srgbClr val="FFC000"/>
                </a:solidFill>
              </a:rPr>
              <a:t> programmes</a:t>
            </a:r>
            <a:endParaRPr lang="en-GB" sz="2800" dirty="0">
              <a:solidFill>
                <a:srgbClr val="FFC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EC8A20-BA03-4FF7-8742-03D8AD4CA4F4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336" y="2998032"/>
            <a:ext cx="8229600" cy="9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77913" y="1283986"/>
            <a:ext cx="3950071" cy="5184576"/>
          </a:xfrm>
        </p:spPr>
        <p:txBody>
          <a:bodyPr/>
          <a:lstStyle/>
          <a:p>
            <a:pPr marL="0" indent="0">
              <a:buNone/>
            </a:pPr>
            <a:r>
              <a:rPr lang="fr-BE" sz="2000" b="1" dirty="0" smtClean="0"/>
              <a:t>Land border programmes:</a:t>
            </a:r>
          </a:p>
          <a:p>
            <a:pPr marL="457200" indent="-457200">
              <a:buFont typeface="+mj-lt"/>
              <a:buAutoNum type="arabicPeriod"/>
            </a:pPr>
            <a:r>
              <a:rPr lang="fr-BE" sz="2000" dirty="0" err="1" smtClean="0"/>
              <a:t>Kolarctic</a:t>
            </a:r>
            <a:r>
              <a:rPr lang="fr-BE" sz="2000" dirty="0" smtClean="0"/>
              <a:t> (FI-RU)</a:t>
            </a:r>
          </a:p>
          <a:p>
            <a:pPr marL="457200" indent="-457200">
              <a:buFont typeface="+mj-lt"/>
              <a:buAutoNum type="arabicPeriod"/>
            </a:pPr>
            <a:r>
              <a:rPr lang="fr-BE" sz="2000" dirty="0" err="1" smtClean="0"/>
              <a:t>Karelia</a:t>
            </a:r>
            <a:r>
              <a:rPr lang="fr-BE" sz="2000" dirty="0" smtClean="0"/>
              <a:t> (FI-RU)</a:t>
            </a:r>
          </a:p>
          <a:p>
            <a:pPr marL="457200" indent="-457200">
              <a:buFont typeface="+mj-lt"/>
              <a:buAutoNum type="arabicPeriod"/>
            </a:pPr>
            <a:r>
              <a:rPr lang="fr-BE" sz="2000" dirty="0" smtClean="0"/>
              <a:t>SE </a:t>
            </a:r>
            <a:r>
              <a:rPr lang="fr-BE" sz="2000" dirty="0" err="1" smtClean="0"/>
              <a:t>Finland-Russia</a:t>
            </a:r>
            <a:endParaRPr lang="fr-BE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fr-BE" sz="2000" dirty="0" err="1" smtClean="0"/>
              <a:t>Estonia-Russia</a:t>
            </a:r>
            <a:endParaRPr lang="fr-BE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fr-BE" sz="2000" dirty="0" err="1" smtClean="0"/>
              <a:t>Latvia-Russia</a:t>
            </a:r>
            <a:endParaRPr lang="fr-BE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fr-BE" sz="2000" dirty="0" err="1" smtClean="0"/>
              <a:t>Lithuania-Russia</a:t>
            </a:r>
            <a:endParaRPr lang="fr-BE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fr-BE" sz="2000" dirty="0" err="1" smtClean="0"/>
              <a:t>Poland-Russia</a:t>
            </a:r>
            <a:endParaRPr lang="fr-BE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fr-BE" sz="2000" dirty="0" err="1" smtClean="0"/>
              <a:t>Latvia</a:t>
            </a:r>
            <a:r>
              <a:rPr lang="fr-BE" sz="2000" dirty="0" smtClean="0"/>
              <a:t>-</a:t>
            </a:r>
            <a:r>
              <a:rPr lang="fr-BE" sz="2000" dirty="0" err="1" smtClean="0"/>
              <a:t>Lithuania</a:t>
            </a:r>
            <a:r>
              <a:rPr lang="fr-BE" sz="2000" dirty="0" smtClean="0"/>
              <a:t>-Belarus</a:t>
            </a:r>
          </a:p>
          <a:p>
            <a:pPr marL="457200" indent="-457200">
              <a:buFont typeface="+mj-lt"/>
              <a:buAutoNum type="arabicPeriod"/>
            </a:pPr>
            <a:r>
              <a:rPr lang="fr-BE" sz="2000" dirty="0" err="1" smtClean="0"/>
              <a:t>Poland</a:t>
            </a:r>
            <a:r>
              <a:rPr lang="fr-BE" sz="2000" dirty="0" smtClean="0"/>
              <a:t>-Belarus-Ukraine</a:t>
            </a:r>
          </a:p>
          <a:p>
            <a:pPr marL="457200" indent="-457200">
              <a:buFont typeface="+mj-lt"/>
              <a:buAutoNum type="arabicPeriod"/>
            </a:pPr>
            <a:r>
              <a:rPr lang="fr-BE" sz="2000" dirty="0" err="1" smtClean="0"/>
              <a:t>Hungary</a:t>
            </a:r>
            <a:r>
              <a:rPr lang="fr-BE" sz="2000" dirty="0" smtClean="0"/>
              <a:t>-</a:t>
            </a:r>
            <a:r>
              <a:rPr lang="fr-BE" sz="2000" dirty="0" err="1" smtClean="0"/>
              <a:t>Slovakia</a:t>
            </a:r>
            <a:r>
              <a:rPr lang="fr-BE" sz="2000" dirty="0" smtClean="0"/>
              <a:t>-Romania-Ukraine</a:t>
            </a:r>
          </a:p>
          <a:p>
            <a:pPr marL="457200" indent="-457200">
              <a:buFont typeface="+mj-lt"/>
              <a:buAutoNum type="arabicPeriod"/>
            </a:pPr>
            <a:r>
              <a:rPr lang="fr-BE" sz="2000" dirty="0" smtClean="0"/>
              <a:t>Romania-Ukraine</a:t>
            </a:r>
          </a:p>
          <a:p>
            <a:pPr marL="457200" indent="-457200">
              <a:buFont typeface="+mj-lt"/>
              <a:buAutoNum type="arabicPeriod"/>
            </a:pPr>
            <a:r>
              <a:rPr lang="fr-BE" sz="2000" dirty="0" smtClean="0"/>
              <a:t>Romania-Moldova</a:t>
            </a:r>
          </a:p>
          <a:p>
            <a:endParaRPr lang="fr-BE" dirty="0" smtClean="0"/>
          </a:p>
          <a:p>
            <a:endParaRPr lang="fr-BE" dirty="0" smtClean="0"/>
          </a:p>
          <a:p>
            <a:endParaRPr lang="en-GB" dirty="0"/>
          </a:p>
        </p:txBody>
      </p:sp>
      <p:sp>
        <p:nvSpPr>
          <p:cNvPr id="9" name="Content Placeholder 4"/>
          <p:cNvSpPr txBox="1">
            <a:spLocks/>
          </p:cNvSpPr>
          <p:nvPr/>
        </p:nvSpPr>
        <p:spPr bwMode="auto">
          <a:xfrm>
            <a:off x="4957657" y="1281838"/>
            <a:ext cx="3950071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F5494"/>
              </a:buClr>
              <a:buFont typeface="Arial" pitchFamily="34" charset="0"/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F5494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fr-BE" sz="2000" b="1" kern="0" dirty="0" err="1" smtClean="0"/>
              <a:t>Sea</a:t>
            </a:r>
            <a:r>
              <a:rPr lang="fr-BE" sz="2000" b="1" kern="0" dirty="0" smtClean="0"/>
              <a:t> </a:t>
            </a:r>
            <a:r>
              <a:rPr lang="fr-BE" sz="2000" b="1" kern="0" dirty="0" err="1" smtClean="0"/>
              <a:t>crossing</a:t>
            </a:r>
            <a:r>
              <a:rPr lang="fr-BE" sz="2000" b="1" kern="0" dirty="0" smtClean="0"/>
              <a:t> programme:</a:t>
            </a:r>
          </a:p>
          <a:p>
            <a:pPr marL="457200" indent="-457200">
              <a:buFont typeface="+mj-lt"/>
              <a:buAutoNum type="arabicPeriod" startAt="13"/>
            </a:pPr>
            <a:r>
              <a:rPr lang="fr-BE" sz="2000" b="0" kern="0" dirty="0" err="1" smtClean="0"/>
              <a:t>Italy-Tunisia</a:t>
            </a:r>
            <a:endParaRPr lang="fr-BE" sz="2000" b="0" kern="0" dirty="0" smtClean="0"/>
          </a:p>
          <a:p>
            <a:pPr marL="457200" indent="-457200">
              <a:buFont typeface="+mj-lt"/>
              <a:buAutoNum type="arabicPeriod" startAt="13"/>
            </a:pPr>
            <a:endParaRPr lang="fr-BE" sz="2000" b="0" kern="0" dirty="0"/>
          </a:p>
          <a:p>
            <a:pPr marL="0" indent="0">
              <a:buNone/>
            </a:pPr>
            <a:r>
              <a:rPr lang="fr-BE" sz="2000" kern="0" dirty="0" err="1" smtClean="0"/>
              <a:t>Sea</a:t>
            </a:r>
            <a:r>
              <a:rPr lang="fr-BE" sz="2000" kern="0" dirty="0" smtClean="0"/>
              <a:t> Basin programmes:</a:t>
            </a:r>
          </a:p>
          <a:p>
            <a:pPr marL="457200" indent="-457200">
              <a:buFont typeface="+mj-lt"/>
              <a:buAutoNum type="arabicPeriod" startAt="14"/>
            </a:pPr>
            <a:r>
              <a:rPr lang="fr-BE" sz="2000" b="0" kern="0" dirty="0" err="1" smtClean="0"/>
              <a:t>Mediterranean</a:t>
            </a:r>
            <a:r>
              <a:rPr lang="fr-BE" sz="2000" b="0" kern="0" dirty="0" smtClean="0"/>
              <a:t> </a:t>
            </a:r>
            <a:r>
              <a:rPr lang="fr-BE" sz="2000" b="0" kern="0" dirty="0" err="1" smtClean="0"/>
              <a:t>sea</a:t>
            </a:r>
            <a:endParaRPr lang="fr-BE" sz="2000" b="0" kern="0" dirty="0" smtClean="0"/>
          </a:p>
          <a:p>
            <a:pPr marL="457200" indent="-457200">
              <a:buFont typeface="+mj-lt"/>
              <a:buAutoNum type="arabicPeriod" startAt="14"/>
            </a:pPr>
            <a:r>
              <a:rPr lang="fr-BE" sz="2000" b="0" kern="0" dirty="0" smtClean="0"/>
              <a:t>Black </a:t>
            </a:r>
            <a:r>
              <a:rPr lang="fr-BE" sz="2000" b="0" kern="0" dirty="0" err="1" smtClean="0"/>
              <a:t>sea</a:t>
            </a:r>
            <a:endParaRPr lang="fr-BE" sz="2000" b="0" kern="0" dirty="0" smtClean="0"/>
          </a:p>
          <a:p>
            <a:pPr marL="457200" indent="-457200">
              <a:buFont typeface="+mj-lt"/>
              <a:buAutoNum type="arabicPeriod" startAt="14"/>
            </a:pPr>
            <a:r>
              <a:rPr lang="fr-BE" sz="2000" b="0" kern="0" dirty="0" err="1" smtClean="0"/>
              <a:t>Mid</a:t>
            </a:r>
            <a:r>
              <a:rPr lang="fr-BE" sz="2000" b="0" kern="0" dirty="0" smtClean="0"/>
              <a:t>-Atlantic (ES-PT-MO)</a:t>
            </a:r>
          </a:p>
          <a:p>
            <a:pPr marL="457200" indent="-457200">
              <a:buFont typeface="+mj-lt"/>
              <a:buAutoNum type="arabicPeriod" startAt="14"/>
            </a:pPr>
            <a:endParaRPr lang="fr-BE" sz="2000" b="0" kern="0" dirty="0" smtClean="0"/>
          </a:p>
          <a:p>
            <a:pPr marL="0" indent="0">
              <a:buNone/>
            </a:pPr>
            <a:r>
              <a:rPr lang="fr-BE" sz="1700" b="0" kern="0" dirty="0" smtClean="0"/>
              <a:t>(+ </a:t>
            </a:r>
            <a:r>
              <a:rPr lang="fr-BE" sz="1700" b="0" kern="0" dirty="0" err="1" smtClean="0"/>
              <a:t>Baltic</a:t>
            </a:r>
            <a:r>
              <a:rPr lang="fr-BE" sz="1700" b="0" kern="0" dirty="0" smtClean="0"/>
              <a:t> </a:t>
            </a:r>
            <a:r>
              <a:rPr lang="fr-BE" sz="1700" b="0" kern="0" dirty="0" err="1" smtClean="0"/>
              <a:t>sea</a:t>
            </a:r>
            <a:r>
              <a:rPr lang="fr-BE" sz="1700" b="0" kern="0" dirty="0" smtClean="0"/>
              <a:t> – </a:t>
            </a:r>
            <a:r>
              <a:rPr lang="fr-BE" sz="1700" b="0" kern="0" dirty="0" err="1" smtClean="0"/>
              <a:t>managed</a:t>
            </a:r>
            <a:r>
              <a:rPr lang="fr-BE" sz="1700" b="0" kern="0" dirty="0" smtClean="0"/>
              <a:t> by DG REGIO)</a:t>
            </a:r>
            <a:endParaRPr lang="fr-BE" sz="1700" b="0" kern="0" dirty="0"/>
          </a:p>
          <a:p>
            <a:pPr marL="457200" indent="-457200">
              <a:buFont typeface="+mj-lt"/>
              <a:buAutoNum type="arabicPeriod" startAt="14"/>
            </a:pPr>
            <a:endParaRPr lang="fr-BE" sz="2000" b="0" kern="0" dirty="0" smtClean="0"/>
          </a:p>
          <a:p>
            <a:endParaRPr lang="fr-BE" b="0" kern="0" dirty="0" smtClean="0"/>
          </a:p>
          <a:p>
            <a:endParaRPr lang="fr-BE" b="0" kern="0" dirty="0" smtClean="0"/>
          </a:p>
          <a:p>
            <a:endParaRPr lang="en-GB" b="0" kern="0" dirty="0"/>
          </a:p>
        </p:txBody>
      </p:sp>
    </p:spTree>
    <p:extLst>
      <p:ext uri="{BB962C8B-B14F-4D97-AF65-F5344CB8AC3E}">
        <p14:creationId xmlns:p14="http://schemas.microsoft.com/office/powerpoint/2010/main" val="2212779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EC8A20-BA03-4FF7-8742-03D8AD4CA4F4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00531" y="2060600"/>
            <a:ext cx="5999661" cy="4464744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b="0">
              <a:solidFill>
                <a:srgbClr val="FFFFFF"/>
              </a:solidFill>
            </a:endParaRPr>
          </a:p>
        </p:txBody>
      </p:sp>
      <p:sp>
        <p:nvSpPr>
          <p:cNvPr id="6" name="TextBox 14"/>
          <p:cNvSpPr txBox="1">
            <a:spLocks noChangeArrowheads="1"/>
          </p:cNvSpPr>
          <p:nvPr/>
        </p:nvSpPr>
        <p:spPr bwMode="auto">
          <a:xfrm>
            <a:off x="198438" y="1630387"/>
            <a:ext cx="45894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fr-BE" altLang="en-US" sz="2400" b="0">
                <a:solidFill>
                  <a:srgbClr val="FF0000"/>
                </a:solidFill>
              </a:rPr>
              <a:t>Programme area</a:t>
            </a:r>
            <a:endParaRPr lang="en-GB" altLang="en-US" sz="2400" b="0">
              <a:solidFill>
                <a:srgbClr val="FF00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020273" y="3177246"/>
            <a:ext cx="2016224" cy="2522538"/>
          </a:xfrm>
          <a:prstGeom prst="roundRect">
            <a:avLst/>
          </a:prstGeom>
          <a:solidFill>
            <a:srgbClr val="99CCFF"/>
          </a:solidFill>
          <a:ln>
            <a:solidFill>
              <a:srgbClr val="13317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BE" sz="1800" dirty="0" err="1" smtClean="0">
                <a:solidFill>
                  <a:srgbClr val="0F5494"/>
                </a:solidFill>
              </a:rPr>
              <a:t>Activities</a:t>
            </a:r>
            <a:r>
              <a:rPr lang="fr-BE" sz="1800" dirty="0" smtClean="0">
                <a:solidFill>
                  <a:srgbClr val="0F5494"/>
                </a:solidFill>
              </a:rPr>
              <a:t> </a:t>
            </a:r>
            <a:r>
              <a:rPr lang="fr-BE" sz="1800" dirty="0" err="1" smtClean="0">
                <a:solidFill>
                  <a:srgbClr val="0F5494"/>
                </a:solidFill>
              </a:rPr>
              <a:t>outside</a:t>
            </a:r>
            <a:r>
              <a:rPr lang="fr-BE" sz="1800" dirty="0" smtClean="0">
                <a:solidFill>
                  <a:srgbClr val="0F5494"/>
                </a:solidFill>
              </a:rPr>
              <a:t> the programme area</a:t>
            </a:r>
            <a:endParaRPr lang="fr-BE" sz="1200" dirty="0">
              <a:solidFill>
                <a:srgbClr val="0F5494"/>
              </a:solidFill>
            </a:endParaRP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BE" sz="1500" b="0" dirty="0">
                <a:solidFill>
                  <a:srgbClr val="0F5494"/>
                </a:solidFill>
              </a:rPr>
              <a:t> </a:t>
            </a: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BE" sz="1400" b="0" dirty="0">
                <a:solidFill>
                  <a:srgbClr val="0F5494"/>
                </a:solidFill>
              </a:rPr>
              <a:t>Max. 20% of the EU contribution to the programme</a:t>
            </a:r>
          </a:p>
        </p:txBody>
      </p:sp>
      <p:sp>
        <p:nvSpPr>
          <p:cNvPr id="8" name="TextBox 18"/>
          <p:cNvSpPr txBox="1">
            <a:spLocks noChangeArrowheads="1"/>
          </p:cNvSpPr>
          <p:nvPr/>
        </p:nvSpPr>
        <p:spPr bwMode="auto">
          <a:xfrm>
            <a:off x="6856413" y="2137434"/>
            <a:ext cx="224948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fr-BE" altLang="en-US" sz="2400" b="0">
                <a:solidFill>
                  <a:srgbClr val="0F5494"/>
                </a:solidFill>
              </a:rPr>
              <a:t>At project level:</a:t>
            </a:r>
            <a:endParaRPr lang="en-GB" altLang="en-US" sz="2400" b="0">
              <a:solidFill>
                <a:srgbClr val="0F5494"/>
              </a:solidFill>
            </a:endParaRPr>
          </a:p>
        </p:txBody>
      </p:sp>
      <p:sp>
        <p:nvSpPr>
          <p:cNvPr id="9" name="TextBox 19"/>
          <p:cNvSpPr txBox="1">
            <a:spLocks noChangeArrowheads="1"/>
          </p:cNvSpPr>
          <p:nvPr/>
        </p:nvSpPr>
        <p:spPr bwMode="auto">
          <a:xfrm>
            <a:off x="6468836" y="4213884"/>
            <a:ext cx="4333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fr-BE" altLang="en-US" sz="2400" b="0" dirty="0" smtClean="0">
                <a:solidFill>
                  <a:srgbClr val="0F5494"/>
                </a:solidFill>
              </a:rPr>
              <a:t>+</a:t>
            </a:r>
            <a:endParaRPr lang="en-GB" altLang="en-US" sz="2400" b="0" dirty="0">
              <a:solidFill>
                <a:srgbClr val="0F5494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268538" y="2420962"/>
            <a:ext cx="3554412" cy="31115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b="0" dirty="0">
              <a:solidFill>
                <a:srgbClr val="FFFFFF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82600" y="2281262"/>
            <a:ext cx="1641475" cy="1152525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BE" sz="1800" dirty="0">
                <a:solidFill>
                  <a:srgbClr val="FFFFFF"/>
                </a:solidFill>
              </a:rPr>
              <a:t>Major centres</a:t>
            </a:r>
            <a:endParaRPr lang="en-GB" sz="1800" dirty="0">
              <a:solidFill>
                <a:srgbClr val="FFFFFF"/>
              </a:solidFill>
            </a:endParaRPr>
          </a:p>
        </p:txBody>
      </p:sp>
      <p:sp>
        <p:nvSpPr>
          <p:cNvPr id="12" name="Content Placeholder 6"/>
          <p:cNvSpPr>
            <a:spLocks noGrp="1"/>
          </p:cNvSpPr>
          <p:nvPr>
            <p:ph idx="1"/>
          </p:nvPr>
        </p:nvSpPr>
        <p:spPr>
          <a:xfrm>
            <a:off x="457200" y="4292625"/>
            <a:ext cx="6275388" cy="1871662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fr-BE" altLang="en-US" sz="1800" b="1" dirty="0" err="1" smtClean="0">
                <a:solidFill>
                  <a:srgbClr val="FFC000"/>
                </a:solidFill>
              </a:rPr>
              <a:t>Adjoining</a:t>
            </a:r>
            <a:r>
              <a:rPr lang="fr-BE" altLang="en-US" sz="1800" b="1" dirty="0" smtClean="0">
                <a:solidFill>
                  <a:srgbClr val="FFC000"/>
                </a:solidFill>
              </a:rPr>
              <a:t/>
            </a:r>
            <a:br>
              <a:rPr lang="fr-BE" altLang="en-US" sz="1800" b="1" dirty="0" smtClean="0">
                <a:solidFill>
                  <a:srgbClr val="FFC000"/>
                </a:solidFill>
              </a:rPr>
            </a:br>
            <a:r>
              <a:rPr lang="fr-BE" altLang="en-US" sz="1800" b="1" dirty="0" smtClean="0">
                <a:solidFill>
                  <a:srgbClr val="FFC000"/>
                </a:solidFill>
              </a:rPr>
              <a:t>régions</a:t>
            </a:r>
          </a:p>
          <a:p>
            <a:pPr marL="0" indent="0">
              <a:buFontTx/>
              <a:buNone/>
            </a:pPr>
            <a:endParaRPr lang="fr-BE" altLang="en-US" sz="1800" b="1" dirty="0" smtClean="0">
              <a:solidFill>
                <a:srgbClr val="00B050"/>
              </a:solidFill>
            </a:endParaRPr>
          </a:p>
          <a:p>
            <a:pPr marL="0" indent="0">
              <a:buFontTx/>
              <a:buNone/>
            </a:pPr>
            <a:endParaRPr lang="fr-BE" altLang="en-US" sz="1800" b="1" dirty="0" smtClean="0">
              <a:solidFill>
                <a:srgbClr val="00B050"/>
              </a:solidFill>
            </a:endParaRPr>
          </a:p>
          <a:p>
            <a:pPr marL="0" indent="0">
              <a:spcBef>
                <a:spcPts val="600"/>
              </a:spcBef>
              <a:buFontTx/>
              <a:buNone/>
            </a:pPr>
            <a:r>
              <a:rPr lang="fr-BE" altLang="en-US" sz="1800" b="1" dirty="0" smtClean="0">
                <a:solidFill>
                  <a:srgbClr val="00B050"/>
                </a:solidFill>
              </a:rPr>
              <a:t>Extension </a:t>
            </a:r>
            <a:r>
              <a:rPr lang="fr-BE" altLang="en-US" sz="1800" b="1" dirty="0" err="1" smtClean="0">
                <a:solidFill>
                  <a:srgbClr val="00B050"/>
                </a:solidFill>
              </a:rPr>
              <a:t>from</a:t>
            </a:r>
            <a:r>
              <a:rPr lang="fr-BE" altLang="en-US" sz="1800" b="1" dirty="0" smtClean="0">
                <a:solidFill>
                  <a:srgbClr val="00B050"/>
                </a:solidFill>
              </a:rPr>
              <a:t> NUTS III to NUTS II </a:t>
            </a:r>
          </a:p>
          <a:p>
            <a:pPr marL="0" indent="0">
              <a:spcBef>
                <a:spcPts val="600"/>
              </a:spcBef>
              <a:buFontTx/>
              <a:buNone/>
            </a:pPr>
            <a:r>
              <a:rPr lang="fr-BE" altLang="en-US" sz="1600" b="1" dirty="0" smtClean="0">
                <a:solidFill>
                  <a:srgbClr val="00B050"/>
                </a:solidFill>
              </a:rPr>
              <a:t>(</a:t>
            </a:r>
            <a:r>
              <a:rPr lang="fr-BE" altLang="en-US" sz="1600" b="1" dirty="0" err="1" smtClean="0">
                <a:solidFill>
                  <a:srgbClr val="00B050"/>
                </a:solidFill>
              </a:rPr>
              <a:t>only</a:t>
            </a:r>
            <a:r>
              <a:rPr lang="fr-BE" altLang="en-US" sz="1600" b="1" dirty="0" smtClean="0">
                <a:solidFill>
                  <a:srgbClr val="00B050"/>
                </a:solidFill>
              </a:rPr>
              <a:t> for </a:t>
            </a:r>
            <a:r>
              <a:rPr lang="fr-BE" altLang="en-US" sz="1600" b="1" dirty="0" err="1" smtClean="0">
                <a:solidFill>
                  <a:srgbClr val="00B050"/>
                </a:solidFill>
              </a:rPr>
              <a:t>sea-crossing</a:t>
            </a:r>
            <a:r>
              <a:rPr lang="fr-BE" altLang="en-US" sz="1600" b="1" dirty="0" smtClean="0">
                <a:solidFill>
                  <a:srgbClr val="00B050"/>
                </a:solidFill>
              </a:rPr>
              <a:t> programmes)</a:t>
            </a:r>
            <a:endParaRPr lang="en-GB" altLang="en-US" sz="1600" b="1" dirty="0" smtClean="0">
              <a:solidFill>
                <a:srgbClr val="00B05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801938" y="2857525"/>
            <a:ext cx="2520950" cy="2232025"/>
          </a:xfrm>
          <a:prstGeom prst="ellipse">
            <a:avLst/>
          </a:prstGeom>
          <a:solidFill>
            <a:srgbClr val="00B050"/>
          </a:solidFill>
          <a:ln>
            <a:solidFill>
              <a:srgbClr val="13317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b="0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035300" y="3217887"/>
            <a:ext cx="2065338" cy="1512888"/>
          </a:xfrm>
          <a:prstGeom prst="ellipse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BE" sz="1800" dirty="0" err="1">
                <a:solidFill>
                  <a:srgbClr val="FFFFFF"/>
                </a:solidFill>
              </a:rPr>
              <a:t>Core</a:t>
            </a:r>
            <a:r>
              <a:rPr lang="fr-BE" sz="1800" dirty="0">
                <a:solidFill>
                  <a:srgbClr val="FFFFFF"/>
                </a:solidFill>
              </a:rPr>
              <a:t> </a:t>
            </a:r>
            <a:r>
              <a:rPr lang="fr-BE" sz="1800" dirty="0" err="1">
                <a:solidFill>
                  <a:srgbClr val="FFFFFF"/>
                </a:solidFill>
              </a:rPr>
              <a:t>eligible</a:t>
            </a:r>
            <a:r>
              <a:rPr lang="fr-BE" sz="1800" dirty="0">
                <a:solidFill>
                  <a:srgbClr val="FFFFFF"/>
                </a:solidFill>
              </a:rPr>
              <a:t> area</a:t>
            </a:r>
            <a:endParaRPr lang="en-GB" sz="1800" dirty="0">
              <a:solidFill>
                <a:srgbClr val="FFFFFF"/>
              </a:solidFill>
            </a:endParaRPr>
          </a:p>
        </p:txBody>
      </p:sp>
      <p:cxnSp>
        <p:nvCxnSpPr>
          <p:cNvPr id="15" name="Straight Arrow Connector 12"/>
          <p:cNvCxnSpPr>
            <a:cxnSpLocks noChangeShapeType="1"/>
          </p:cNvCxnSpPr>
          <p:nvPr/>
        </p:nvCxnSpPr>
        <p:spPr bwMode="auto">
          <a:xfrm flipH="1">
            <a:off x="1835150" y="4581550"/>
            <a:ext cx="576263" cy="71437"/>
          </a:xfrm>
          <a:prstGeom prst="straightConnector1">
            <a:avLst/>
          </a:prstGeom>
          <a:noFill/>
          <a:ln w="38100" algn="ctr">
            <a:solidFill>
              <a:srgbClr val="FFC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Title 1"/>
          <p:cNvSpPr txBox="1">
            <a:spLocks/>
          </p:cNvSpPr>
          <p:nvPr/>
        </p:nvSpPr>
        <p:spPr bwMode="auto">
          <a:xfrm>
            <a:off x="447336" y="391396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r>
              <a:rPr lang="fr-BE" sz="2800" kern="0" dirty="0" smtClean="0">
                <a:solidFill>
                  <a:srgbClr val="FFC000"/>
                </a:solidFill>
              </a:rPr>
              <a:t>ENI CBC PD – </a:t>
            </a:r>
            <a:r>
              <a:rPr lang="fr-BE" sz="2800" kern="0" dirty="0" err="1" smtClean="0">
                <a:solidFill>
                  <a:srgbClr val="FFC000"/>
                </a:solidFill>
              </a:rPr>
              <a:t>Core</a:t>
            </a:r>
            <a:r>
              <a:rPr lang="fr-BE" sz="2800" kern="0" dirty="0" smtClean="0">
                <a:solidFill>
                  <a:srgbClr val="FFC000"/>
                </a:solidFill>
              </a:rPr>
              <a:t> </a:t>
            </a:r>
            <a:r>
              <a:rPr lang="fr-BE" sz="2800" kern="0" dirty="0" err="1" smtClean="0">
                <a:solidFill>
                  <a:srgbClr val="FFC000"/>
                </a:solidFill>
              </a:rPr>
              <a:t>eligible</a:t>
            </a:r>
            <a:r>
              <a:rPr lang="fr-BE" sz="2800" kern="0" dirty="0" smtClean="0">
                <a:solidFill>
                  <a:srgbClr val="FFC000"/>
                </a:solidFill>
              </a:rPr>
              <a:t> area</a:t>
            </a:r>
            <a:endParaRPr lang="en-GB" sz="2800" kern="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249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EC8A20-BA03-4FF7-8742-03D8AD4CA4F4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86176" y="2276872"/>
            <a:ext cx="8363272" cy="3816424"/>
          </a:xfrm>
        </p:spPr>
        <p:txBody>
          <a:bodyPr/>
          <a:lstStyle/>
          <a:p>
            <a:pPr marL="714375">
              <a:spcBef>
                <a:spcPts val="1800"/>
              </a:spcBef>
              <a:buFont typeface="Wingdings" panose="05000000000000000000" pitchFamily="2" charset="2"/>
              <a:buChar char="§"/>
              <a:defRPr/>
            </a:pPr>
            <a:r>
              <a:rPr lang="fr-BE" b="1" dirty="0" smtClean="0"/>
              <a:t>3 </a:t>
            </a:r>
            <a:r>
              <a:rPr lang="fr-BE" b="1" dirty="0" err="1" smtClean="0"/>
              <a:t>strategic</a:t>
            </a:r>
            <a:r>
              <a:rPr lang="fr-BE" b="1" dirty="0" smtClean="0"/>
              <a:t> </a:t>
            </a:r>
            <a:r>
              <a:rPr lang="fr-BE" b="1" dirty="0" smtClean="0"/>
              <a:t>objectives </a:t>
            </a:r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>+ </a:t>
            </a:r>
            <a:r>
              <a:rPr lang="fr-BE" dirty="0" smtClean="0"/>
              <a:t>menu of </a:t>
            </a:r>
            <a:r>
              <a:rPr lang="fr-BE" b="1" dirty="0" smtClean="0"/>
              <a:t>10 </a:t>
            </a:r>
            <a:r>
              <a:rPr lang="fr-BE" b="1" dirty="0" err="1" smtClean="0"/>
              <a:t>thematic</a:t>
            </a:r>
            <a:r>
              <a:rPr lang="fr-BE" b="1" dirty="0" smtClean="0"/>
              <a:t> </a:t>
            </a:r>
            <a:r>
              <a:rPr lang="fr-BE" b="1" dirty="0" smtClean="0"/>
              <a:t>objectives</a:t>
            </a:r>
            <a:endParaRPr lang="en-GB" b="1" dirty="0" smtClean="0"/>
          </a:p>
          <a:p>
            <a:pPr marL="714375">
              <a:spcBef>
                <a:spcPts val="2400"/>
              </a:spcBef>
              <a:buFont typeface="Wingdings" panose="05000000000000000000" pitchFamily="2" charset="2"/>
              <a:buChar char="§"/>
              <a:defRPr/>
            </a:pPr>
            <a:r>
              <a:rPr lang="fr-BE" dirty="0" err="1" smtClean="0"/>
              <a:t>Need</a:t>
            </a:r>
            <a:r>
              <a:rPr lang="fr-BE" dirty="0" smtClean="0"/>
              <a:t> for a more </a:t>
            </a:r>
            <a:r>
              <a:rPr lang="fr-BE" b="1" dirty="0" err="1" smtClean="0"/>
              <a:t>focused</a:t>
            </a:r>
            <a:r>
              <a:rPr lang="fr-BE" b="1" dirty="0" smtClean="0"/>
              <a:t> </a:t>
            </a:r>
            <a:r>
              <a:rPr lang="fr-BE" b="1" dirty="0" err="1" smtClean="0"/>
              <a:t>thematic</a:t>
            </a:r>
            <a:r>
              <a:rPr lang="fr-BE" b="1" dirty="0" smtClean="0"/>
              <a:t> </a:t>
            </a:r>
            <a:r>
              <a:rPr lang="fr-BE" b="1" dirty="0" err="1" smtClean="0"/>
              <a:t>approach</a:t>
            </a:r>
            <a:r>
              <a:rPr lang="fr-BE" dirty="0" smtClean="0"/>
              <a:t>: </a:t>
            </a:r>
            <a:r>
              <a:rPr lang="fr-BE" dirty="0" err="1" smtClean="0"/>
              <a:t>Selection</a:t>
            </a:r>
            <a:r>
              <a:rPr lang="fr-BE" dirty="0" smtClean="0"/>
              <a:t> of 4 </a:t>
            </a:r>
            <a:r>
              <a:rPr lang="fr-BE" dirty="0" err="1" smtClean="0"/>
              <a:t>thematic</a:t>
            </a:r>
            <a:r>
              <a:rPr lang="fr-BE" dirty="0" smtClean="0"/>
              <a:t> objectives by </a:t>
            </a:r>
            <a:r>
              <a:rPr lang="fr-BE" dirty="0" err="1" smtClean="0"/>
              <a:t>each</a:t>
            </a:r>
            <a:r>
              <a:rPr lang="fr-BE" dirty="0" smtClean="0"/>
              <a:t> programme</a:t>
            </a:r>
          </a:p>
          <a:p>
            <a:pPr marL="714375">
              <a:spcBef>
                <a:spcPts val="2400"/>
              </a:spcBef>
              <a:buFont typeface="Wingdings" panose="05000000000000000000" pitchFamily="2" charset="2"/>
              <a:buChar char="§"/>
              <a:defRPr/>
            </a:pPr>
            <a:r>
              <a:rPr lang="fr-BE" dirty="0" smtClean="0"/>
              <a:t>Not all </a:t>
            </a:r>
            <a:r>
              <a:rPr lang="fr-BE" dirty="0" err="1" smtClean="0"/>
              <a:t>strategic</a:t>
            </a:r>
            <a:r>
              <a:rPr lang="fr-BE" dirty="0" smtClean="0"/>
              <a:t> objectives </a:t>
            </a:r>
            <a:r>
              <a:rPr lang="fr-BE" dirty="0" err="1" smtClean="0"/>
              <a:t>should</a:t>
            </a:r>
            <a:r>
              <a:rPr lang="fr-BE" dirty="0" smtClean="0"/>
              <a:t> </a:t>
            </a:r>
            <a:r>
              <a:rPr lang="fr-BE" dirty="0" err="1" smtClean="0"/>
              <a:t>be</a:t>
            </a:r>
            <a:r>
              <a:rPr lang="fr-BE" dirty="0" smtClean="0"/>
              <a:t> </a:t>
            </a:r>
            <a:r>
              <a:rPr lang="fr-BE" dirty="0" err="1" smtClean="0"/>
              <a:t>addressed</a:t>
            </a:r>
            <a:endParaRPr lang="en-GB" dirty="0"/>
          </a:p>
          <a:p>
            <a:pPr>
              <a:defRPr/>
            </a:pPr>
            <a:endParaRPr lang="en-GB" dirty="0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447336" y="648858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r>
              <a:rPr lang="fr-BE" sz="2800" kern="0" dirty="0" smtClean="0">
                <a:solidFill>
                  <a:srgbClr val="FFC000"/>
                </a:solidFill>
              </a:rPr>
              <a:t>ENI CBC PD – </a:t>
            </a:r>
            <a:r>
              <a:rPr lang="fr-BE" sz="2800" kern="0" dirty="0" err="1" smtClean="0">
                <a:solidFill>
                  <a:srgbClr val="FFC000"/>
                </a:solidFill>
              </a:rPr>
              <a:t>Strategy</a:t>
            </a:r>
            <a:r>
              <a:rPr lang="fr-BE" sz="2800" kern="0" dirty="0" smtClean="0">
                <a:solidFill>
                  <a:srgbClr val="FFC000"/>
                </a:solidFill>
              </a:rPr>
              <a:t> (1)</a:t>
            </a:r>
            <a:endParaRPr lang="en-GB" sz="2800" kern="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1754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412536"/>
            <a:ext cx="8229600" cy="936625"/>
          </a:xfrm>
        </p:spPr>
        <p:txBody>
          <a:bodyPr/>
          <a:lstStyle/>
          <a:p>
            <a:pPr marL="0" lvl="0" indent="0" eaLnBrk="1" hangingPunct="1"/>
            <a:r>
              <a:rPr lang="fr-BE" sz="2400" dirty="0">
                <a:solidFill>
                  <a:srgbClr val="FFC000"/>
                </a:solidFill>
                <a:latin typeface="Verdana" pitchFamily="34" charset="0"/>
              </a:rPr>
              <a:t>ENI CBC PD – </a:t>
            </a:r>
            <a:r>
              <a:rPr lang="fr-BE" sz="2400" dirty="0" err="1" smtClean="0">
                <a:solidFill>
                  <a:srgbClr val="FFC000"/>
                </a:solidFill>
                <a:latin typeface="Verdana" pitchFamily="34" charset="0"/>
              </a:rPr>
              <a:t>Strategy</a:t>
            </a:r>
            <a:r>
              <a:rPr lang="fr-BE" sz="2400" dirty="0" smtClean="0">
                <a:solidFill>
                  <a:srgbClr val="FFC000"/>
                </a:solidFill>
                <a:latin typeface="Verdana" pitchFamily="34" charset="0"/>
              </a:rPr>
              <a:t> (2)</a:t>
            </a:r>
            <a:endParaRPr lang="en-GB" sz="2400" dirty="0">
              <a:solidFill>
                <a:srgbClr val="FFC000"/>
              </a:solidFill>
              <a:latin typeface="Verdana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EC8A20-BA03-4FF7-8742-03D8AD4CA4F4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15728"/>
            <a:ext cx="8229600" cy="4940934"/>
          </a:xfrm>
        </p:spPr>
        <p:txBody>
          <a:bodyPr/>
          <a:lstStyle/>
          <a:p>
            <a:pPr marL="0" indent="0">
              <a:buNone/>
            </a:pPr>
            <a:r>
              <a:rPr lang="fr-BE" b="1" dirty="0" err="1" smtClean="0"/>
              <a:t>Three</a:t>
            </a:r>
            <a:r>
              <a:rPr lang="fr-BE" b="1" dirty="0" smtClean="0"/>
              <a:t> </a:t>
            </a:r>
            <a:r>
              <a:rPr lang="fr-BE" b="1" dirty="0" err="1" smtClean="0"/>
              <a:t>strategic</a:t>
            </a:r>
            <a:r>
              <a:rPr lang="fr-BE" b="1" dirty="0" smtClean="0"/>
              <a:t> objectives:</a:t>
            </a:r>
          </a:p>
          <a:p>
            <a:pPr marL="457200" indent="-457200">
              <a:spcBef>
                <a:spcPts val="1800"/>
              </a:spcBef>
              <a:buFont typeface="+mj-lt"/>
              <a:buAutoNum type="arabicPeriod"/>
            </a:pPr>
            <a:r>
              <a:rPr lang="fr-BE" dirty="0" err="1" smtClean="0"/>
              <a:t>Promote</a:t>
            </a:r>
            <a:r>
              <a:rPr lang="fr-BE" dirty="0" smtClean="0"/>
              <a:t> </a:t>
            </a:r>
            <a:r>
              <a:rPr lang="fr-BE" dirty="0" err="1" smtClean="0"/>
              <a:t>economic</a:t>
            </a:r>
            <a:r>
              <a:rPr lang="fr-BE" dirty="0" smtClean="0"/>
              <a:t> and social </a:t>
            </a:r>
            <a:r>
              <a:rPr lang="fr-BE" dirty="0" err="1" smtClean="0"/>
              <a:t>development</a:t>
            </a:r>
            <a:r>
              <a:rPr lang="fr-BE" dirty="0" smtClean="0"/>
              <a:t> in </a:t>
            </a:r>
            <a:r>
              <a:rPr lang="fr-BE" dirty="0" err="1" smtClean="0"/>
              <a:t>regions</a:t>
            </a:r>
            <a:r>
              <a:rPr lang="fr-BE" dirty="0" smtClean="0"/>
              <a:t> on </a:t>
            </a:r>
            <a:r>
              <a:rPr lang="fr-BE" dirty="0" err="1" smtClean="0"/>
              <a:t>both</a:t>
            </a:r>
            <a:r>
              <a:rPr lang="fr-BE" dirty="0" smtClean="0"/>
              <a:t> </a:t>
            </a:r>
            <a:r>
              <a:rPr lang="fr-BE" dirty="0" err="1" smtClean="0"/>
              <a:t>sides</a:t>
            </a:r>
            <a:r>
              <a:rPr lang="fr-BE" dirty="0" smtClean="0"/>
              <a:t> of </a:t>
            </a:r>
            <a:r>
              <a:rPr lang="fr-BE" dirty="0" err="1" smtClean="0"/>
              <a:t>common</a:t>
            </a:r>
            <a:r>
              <a:rPr lang="fr-BE" dirty="0" smtClean="0"/>
              <a:t> </a:t>
            </a:r>
            <a:r>
              <a:rPr lang="fr-BE" dirty="0" err="1" smtClean="0"/>
              <a:t>borders</a:t>
            </a:r>
            <a:r>
              <a:rPr lang="fr-BE" dirty="0" smtClean="0"/>
              <a:t> </a:t>
            </a:r>
          </a:p>
          <a:p>
            <a:pPr marL="457200" indent="-457200">
              <a:spcBef>
                <a:spcPts val="1800"/>
              </a:spcBef>
              <a:buFont typeface="+mj-lt"/>
              <a:buAutoNum type="arabicPeriod"/>
            </a:pPr>
            <a:r>
              <a:rPr lang="fr-BE" dirty="0" err="1" smtClean="0"/>
              <a:t>Address</a:t>
            </a:r>
            <a:r>
              <a:rPr lang="fr-BE" dirty="0" smtClean="0"/>
              <a:t> </a:t>
            </a:r>
            <a:r>
              <a:rPr lang="fr-BE" dirty="0" err="1" smtClean="0"/>
              <a:t>common</a:t>
            </a:r>
            <a:r>
              <a:rPr lang="fr-BE" dirty="0" smtClean="0"/>
              <a:t> challenges in </a:t>
            </a:r>
            <a:r>
              <a:rPr lang="fr-BE" dirty="0" err="1" smtClean="0"/>
              <a:t>environment</a:t>
            </a:r>
            <a:r>
              <a:rPr lang="fr-BE" dirty="0" smtClean="0"/>
              <a:t>, public </a:t>
            </a:r>
            <a:r>
              <a:rPr lang="fr-BE" dirty="0" err="1" smtClean="0"/>
              <a:t>health</a:t>
            </a:r>
            <a:r>
              <a:rPr lang="fr-BE" dirty="0" smtClean="0"/>
              <a:t>, </a:t>
            </a:r>
            <a:r>
              <a:rPr lang="fr-BE" dirty="0" err="1" smtClean="0"/>
              <a:t>safety</a:t>
            </a:r>
            <a:r>
              <a:rPr lang="fr-BE" dirty="0" smtClean="0"/>
              <a:t> and </a:t>
            </a:r>
            <a:r>
              <a:rPr lang="fr-BE" dirty="0" err="1" smtClean="0"/>
              <a:t>security</a:t>
            </a:r>
            <a:endParaRPr lang="fr-BE" dirty="0" smtClean="0"/>
          </a:p>
          <a:p>
            <a:pPr marL="457200" indent="-457200">
              <a:spcBef>
                <a:spcPts val="1800"/>
              </a:spcBef>
              <a:buFont typeface="+mj-lt"/>
              <a:buAutoNum type="arabicPeriod"/>
            </a:pPr>
            <a:r>
              <a:rPr lang="fr-BE" dirty="0" err="1" smtClean="0"/>
              <a:t>Promote</a:t>
            </a:r>
            <a:r>
              <a:rPr lang="fr-BE" dirty="0" smtClean="0"/>
              <a:t> </a:t>
            </a:r>
            <a:r>
              <a:rPr lang="fr-BE" dirty="0" err="1" smtClean="0"/>
              <a:t>better</a:t>
            </a:r>
            <a:r>
              <a:rPr lang="fr-BE" dirty="0" smtClean="0"/>
              <a:t> conditions and </a:t>
            </a:r>
            <a:r>
              <a:rPr lang="fr-BE" dirty="0" err="1" smtClean="0"/>
              <a:t>modalities</a:t>
            </a:r>
            <a:r>
              <a:rPr lang="fr-BE" dirty="0" smtClean="0"/>
              <a:t> for </a:t>
            </a:r>
            <a:r>
              <a:rPr lang="fr-BE" dirty="0" err="1" smtClean="0"/>
              <a:t>ensuring</a:t>
            </a:r>
            <a:r>
              <a:rPr lang="fr-BE" dirty="0" smtClean="0"/>
              <a:t> the </a:t>
            </a:r>
            <a:r>
              <a:rPr lang="fr-BE" dirty="0" err="1" smtClean="0"/>
              <a:t>mobility</a:t>
            </a:r>
            <a:r>
              <a:rPr lang="fr-BE" dirty="0" smtClean="0"/>
              <a:t> of </a:t>
            </a:r>
            <a:r>
              <a:rPr lang="fr-BE" dirty="0" err="1" smtClean="0"/>
              <a:t>persons</a:t>
            </a:r>
            <a:r>
              <a:rPr lang="fr-BE" dirty="0" smtClean="0"/>
              <a:t>, </a:t>
            </a:r>
            <a:r>
              <a:rPr lang="fr-BE" dirty="0" err="1" smtClean="0"/>
              <a:t>goods</a:t>
            </a:r>
            <a:r>
              <a:rPr lang="fr-BE" dirty="0" smtClean="0"/>
              <a:t> and capital</a:t>
            </a:r>
          </a:p>
          <a:p>
            <a:pPr marL="457200" indent="-457200">
              <a:buFont typeface="+mj-lt"/>
              <a:buAutoNum type="arabicPeriod"/>
            </a:pPr>
            <a:endParaRPr lang="fr-BE" dirty="0" smtClean="0"/>
          </a:p>
          <a:p>
            <a:pPr marL="0" indent="0" algn="ctr">
              <a:buNone/>
            </a:pPr>
            <a:r>
              <a:rPr lang="en-GB" dirty="0">
                <a:solidFill>
                  <a:srgbClr val="FF0000"/>
                </a:solidFill>
              </a:rPr>
              <a:t>People to people an important </a:t>
            </a:r>
            <a:r>
              <a:rPr lang="en-GB" dirty="0" smtClean="0">
                <a:solidFill>
                  <a:srgbClr val="FF0000"/>
                </a:solidFill>
              </a:rPr>
              <a:t>horizontal modality </a:t>
            </a:r>
            <a:r>
              <a:rPr lang="en-GB" dirty="0">
                <a:solidFill>
                  <a:srgbClr val="FF0000"/>
                </a:solidFill>
              </a:rPr>
              <a:t>for achieving the above 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9350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EC8A20-BA03-4FF7-8742-03D8AD4CA4F4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98346"/>
            <a:ext cx="8229600" cy="5112568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fr-BE" b="1" dirty="0" smtClean="0"/>
              <a:t>10 </a:t>
            </a:r>
            <a:r>
              <a:rPr lang="fr-BE" b="1" dirty="0" err="1" smtClean="0"/>
              <a:t>Thematic</a:t>
            </a:r>
            <a:r>
              <a:rPr lang="fr-BE" b="1" dirty="0" smtClean="0"/>
              <a:t> objectives:</a:t>
            </a:r>
          </a:p>
          <a:p>
            <a:pPr>
              <a:spcBef>
                <a:spcPts val="800"/>
              </a:spcBef>
              <a:buAutoNum type="arabicPeriod"/>
            </a:pPr>
            <a:r>
              <a:rPr lang="en-GB" sz="1800" dirty="0" smtClean="0"/>
              <a:t>Business </a:t>
            </a:r>
            <a:r>
              <a:rPr lang="en-GB" sz="1800" dirty="0"/>
              <a:t>and SME </a:t>
            </a:r>
            <a:r>
              <a:rPr lang="en-GB" sz="1800" dirty="0" smtClean="0"/>
              <a:t>development</a:t>
            </a:r>
          </a:p>
          <a:p>
            <a:pPr>
              <a:spcBef>
                <a:spcPts val="800"/>
              </a:spcBef>
              <a:buAutoNum type="arabicPeriod" startAt="2"/>
            </a:pPr>
            <a:r>
              <a:rPr lang="en-GB" sz="1800" dirty="0" smtClean="0"/>
              <a:t>Support </a:t>
            </a:r>
            <a:r>
              <a:rPr lang="en-GB" sz="1800" dirty="0"/>
              <a:t>to education, research, technological development and </a:t>
            </a:r>
            <a:r>
              <a:rPr lang="en-GB" sz="1800" dirty="0" smtClean="0"/>
              <a:t>innovation</a:t>
            </a:r>
          </a:p>
          <a:p>
            <a:pPr>
              <a:spcBef>
                <a:spcPts val="800"/>
              </a:spcBef>
              <a:buAutoNum type="arabicPeriod" startAt="3"/>
            </a:pPr>
            <a:r>
              <a:rPr lang="en-GB" sz="1800" dirty="0" smtClean="0"/>
              <a:t>Promotion </a:t>
            </a:r>
            <a:r>
              <a:rPr lang="en-GB" sz="1800" dirty="0"/>
              <a:t>of local culture and preservation of historical </a:t>
            </a:r>
            <a:r>
              <a:rPr lang="en-GB" sz="1800" dirty="0" smtClean="0"/>
              <a:t>heritage</a:t>
            </a:r>
          </a:p>
          <a:p>
            <a:pPr>
              <a:spcBef>
                <a:spcPts val="800"/>
              </a:spcBef>
              <a:buAutoNum type="arabicPeriod" startAt="4"/>
            </a:pPr>
            <a:r>
              <a:rPr lang="en-GB" sz="1800" dirty="0" smtClean="0"/>
              <a:t>Promotion </a:t>
            </a:r>
            <a:r>
              <a:rPr lang="en-GB" sz="1800" dirty="0"/>
              <a:t>of social inclusion and  fight against </a:t>
            </a:r>
            <a:r>
              <a:rPr lang="en-GB" sz="1800" dirty="0" smtClean="0"/>
              <a:t>poverty</a:t>
            </a:r>
          </a:p>
          <a:p>
            <a:pPr>
              <a:spcBef>
                <a:spcPts val="800"/>
              </a:spcBef>
              <a:buAutoNum type="arabicPeriod" startAt="4"/>
            </a:pPr>
            <a:r>
              <a:rPr lang="en-GB" sz="1800" dirty="0" smtClean="0"/>
              <a:t>Support </a:t>
            </a:r>
            <a:r>
              <a:rPr lang="en-GB" sz="1800" dirty="0"/>
              <a:t>to local &amp; regional good </a:t>
            </a:r>
            <a:r>
              <a:rPr lang="en-GB" sz="1800" dirty="0" smtClean="0"/>
              <a:t>governance</a:t>
            </a:r>
            <a:endParaRPr lang="en-GB" sz="1800" dirty="0"/>
          </a:p>
          <a:p>
            <a:pPr>
              <a:spcBef>
                <a:spcPts val="800"/>
              </a:spcBef>
              <a:buAutoNum type="arabicPeriod" startAt="4"/>
            </a:pPr>
            <a:r>
              <a:rPr lang="en-GB" sz="1800" dirty="0" smtClean="0"/>
              <a:t>Environmental </a:t>
            </a:r>
            <a:r>
              <a:rPr lang="en-GB" sz="1800" dirty="0"/>
              <a:t>protection, climate change </a:t>
            </a:r>
            <a:r>
              <a:rPr lang="en-GB" sz="1800" dirty="0" smtClean="0"/>
              <a:t>adaptation</a:t>
            </a:r>
            <a:endParaRPr lang="en-GB" sz="1800" dirty="0"/>
          </a:p>
          <a:p>
            <a:pPr>
              <a:spcBef>
                <a:spcPts val="800"/>
              </a:spcBef>
              <a:buAutoNum type="arabicPeriod" startAt="4"/>
            </a:pPr>
            <a:r>
              <a:rPr lang="en-GB" sz="1800" dirty="0" smtClean="0"/>
              <a:t>Improvement </a:t>
            </a:r>
            <a:r>
              <a:rPr lang="en-GB" sz="1800" dirty="0"/>
              <a:t>of accessibility to the regions, development of transport and communication networks and </a:t>
            </a:r>
            <a:r>
              <a:rPr lang="en-GB" sz="1800" dirty="0" smtClean="0"/>
              <a:t>systems</a:t>
            </a:r>
            <a:endParaRPr lang="en-GB" sz="1800" dirty="0"/>
          </a:p>
          <a:p>
            <a:pPr>
              <a:spcBef>
                <a:spcPts val="800"/>
              </a:spcBef>
              <a:buAutoNum type="arabicPeriod" startAt="4"/>
            </a:pPr>
            <a:r>
              <a:rPr lang="en-GB" sz="1800" dirty="0" smtClean="0"/>
              <a:t>Common </a:t>
            </a:r>
            <a:r>
              <a:rPr lang="en-GB" sz="1800" dirty="0"/>
              <a:t>challenges in the field of safety and </a:t>
            </a:r>
            <a:r>
              <a:rPr lang="en-GB" sz="1800" dirty="0" smtClean="0"/>
              <a:t>security</a:t>
            </a:r>
            <a:endParaRPr lang="en-GB" sz="1800" dirty="0"/>
          </a:p>
          <a:p>
            <a:pPr>
              <a:spcBef>
                <a:spcPts val="800"/>
              </a:spcBef>
              <a:buAutoNum type="arabicPeriod" startAt="4"/>
            </a:pPr>
            <a:r>
              <a:rPr lang="en-GB" sz="1800" dirty="0" smtClean="0"/>
              <a:t>Promotion </a:t>
            </a:r>
            <a:r>
              <a:rPr lang="en-GB" sz="1800" dirty="0"/>
              <a:t>of energy </a:t>
            </a:r>
            <a:r>
              <a:rPr lang="en-GB" sz="1800" dirty="0" smtClean="0"/>
              <a:t>cooperation</a:t>
            </a:r>
            <a:endParaRPr lang="en-GB" sz="1800" dirty="0"/>
          </a:p>
          <a:p>
            <a:pPr>
              <a:spcBef>
                <a:spcPts val="800"/>
              </a:spcBef>
              <a:buAutoNum type="arabicPeriod" startAt="4"/>
            </a:pPr>
            <a:r>
              <a:rPr lang="en-GB" sz="1800" dirty="0" smtClean="0"/>
              <a:t>Promotion </a:t>
            </a:r>
            <a:r>
              <a:rPr lang="en-GB" sz="1800" dirty="0"/>
              <a:t>of border management, and border </a:t>
            </a:r>
            <a:r>
              <a:rPr lang="en-GB" sz="1800" dirty="0" smtClean="0"/>
              <a:t>security</a:t>
            </a:r>
            <a:endParaRPr lang="en-GB" sz="1800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8313" y="288244"/>
            <a:ext cx="8229600" cy="936625"/>
          </a:xfrm>
        </p:spPr>
        <p:txBody>
          <a:bodyPr/>
          <a:lstStyle/>
          <a:p>
            <a:pPr marL="0" lvl="0" indent="0" eaLnBrk="1" hangingPunct="1"/>
            <a:r>
              <a:rPr lang="fr-BE" sz="2400" dirty="0">
                <a:solidFill>
                  <a:srgbClr val="FFC000"/>
                </a:solidFill>
                <a:latin typeface="Verdana" pitchFamily="34" charset="0"/>
              </a:rPr>
              <a:t>ENI CBC PD – </a:t>
            </a:r>
            <a:r>
              <a:rPr lang="fr-BE" sz="2400" dirty="0" err="1" smtClean="0">
                <a:solidFill>
                  <a:srgbClr val="FFC000"/>
                </a:solidFill>
                <a:latin typeface="Verdana" pitchFamily="34" charset="0"/>
              </a:rPr>
              <a:t>Strategy</a:t>
            </a:r>
            <a:r>
              <a:rPr lang="fr-BE" sz="2400" dirty="0" smtClean="0">
                <a:solidFill>
                  <a:srgbClr val="FFC000"/>
                </a:solidFill>
                <a:latin typeface="Verdana" pitchFamily="34" charset="0"/>
              </a:rPr>
              <a:t> (3)</a:t>
            </a:r>
            <a:endParaRPr lang="en-GB" sz="2400" dirty="0">
              <a:solidFill>
                <a:srgbClr val="FFC0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665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44538" y="1700808"/>
            <a:ext cx="8280920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b="0" dirty="0" smtClean="0">
                <a:solidFill>
                  <a:srgbClr val="0F5494"/>
                </a:solidFill>
              </a:rPr>
              <a:t>ENI regulation: </a:t>
            </a:r>
            <a:r>
              <a:rPr lang="en-US" sz="1600" b="0" dirty="0">
                <a:solidFill>
                  <a:srgbClr val="0F5494"/>
                </a:solidFill>
              </a:rPr>
              <a:t>€</a:t>
            </a:r>
            <a:r>
              <a:rPr lang="en-US" sz="1600" b="0" dirty="0" smtClean="0">
                <a:solidFill>
                  <a:srgbClr val="0F5494"/>
                </a:solidFill>
              </a:rPr>
              <a:t>15,5 </a:t>
            </a:r>
            <a:r>
              <a:rPr lang="en-US" sz="1600" b="0" dirty="0" err="1" smtClean="0">
                <a:solidFill>
                  <a:srgbClr val="0F5494"/>
                </a:solidFill>
              </a:rPr>
              <a:t>bn</a:t>
            </a:r>
            <a:r>
              <a:rPr lang="en-US" sz="1600" b="0" dirty="0" smtClean="0">
                <a:solidFill>
                  <a:srgbClr val="0F5494"/>
                </a:solidFill>
              </a:rPr>
              <a:t> </a:t>
            </a:r>
            <a:r>
              <a:rPr lang="en-US" sz="1600" b="0" dirty="0" smtClean="0">
                <a:solidFill>
                  <a:srgbClr val="0F5494"/>
                </a:solidFill>
                <a:sym typeface="Symbol"/>
              </a:rPr>
              <a:t> </a:t>
            </a:r>
            <a:r>
              <a:rPr lang="en-US" sz="1600" b="0" dirty="0" smtClean="0">
                <a:solidFill>
                  <a:srgbClr val="0F5494"/>
                </a:solidFill>
              </a:rPr>
              <a:t>up </a:t>
            </a:r>
            <a:r>
              <a:rPr lang="en-US" sz="1600" b="0" dirty="0">
                <a:solidFill>
                  <a:srgbClr val="0F5494"/>
                </a:solidFill>
              </a:rPr>
              <a:t>to 5% to CBC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b="0" dirty="0" smtClean="0">
                <a:solidFill>
                  <a:srgbClr val="0F5494"/>
                </a:solidFill>
              </a:rPr>
              <a:t>No individual allocation for CBC </a:t>
            </a:r>
            <a:r>
              <a:rPr lang="en-US" sz="1600" b="0" dirty="0" err="1" smtClean="0">
                <a:solidFill>
                  <a:srgbClr val="0F5494"/>
                </a:solidFill>
              </a:rPr>
              <a:t>programmes</a:t>
            </a:r>
            <a:r>
              <a:rPr lang="en-US" sz="1600" b="0" dirty="0" smtClean="0">
                <a:solidFill>
                  <a:srgbClr val="0F5494"/>
                </a:solidFill>
              </a:rPr>
              <a:t> yet</a:t>
            </a:r>
            <a:endParaRPr lang="en-US" sz="1600" b="0" dirty="0">
              <a:solidFill>
                <a:srgbClr val="0F549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EC8A20-BA03-4FF7-8742-03D8AD4CA4F4}" type="slidenum">
              <a:rPr lang="en-GB" smtClean="0"/>
              <a:pPr>
                <a:defRPr/>
              </a:pPr>
              <a:t>9</a:t>
            </a:fld>
            <a:endParaRPr lang="en-GB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924944"/>
            <a:ext cx="8229600" cy="3633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0001" y="3124307"/>
            <a:ext cx="2163763" cy="1395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itle 1"/>
          <p:cNvSpPr txBox="1">
            <a:spLocks/>
          </p:cNvSpPr>
          <p:nvPr/>
        </p:nvSpPr>
        <p:spPr bwMode="auto">
          <a:xfrm>
            <a:off x="544538" y="453542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r>
              <a:rPr lang="fr-BE" sz="2400" kern="0" dirty="0" smtClean="0">
                <a:solidFill>
                  <a:srgbClr val="FFC000"/>
                </a:solidFill>
              </a:rPr>
              <a:t>ENI CBC PD – Financial </a:t>
            </a:r>
            <a:r>
              <a:rPr lang="fr-BE" sz="2400" kern="0" dirty="0" err="1" smtClean="0">
                <a:solidFill>
                  <a:srgbClr val="FFC000"/>
                </a:solidFill>
              </a:rPr>
              <a:t>framework</a:t>
            </a:r>
            <a:endParaRPr lang="en-GB" sz="2400" kern="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01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33176"/>
        </a:solidFill>
        <a:ln>
          <a:solidFill>
            <a:srgbClr val="133176"/>
          </a:solidFill>
        </a:ln>
      </a:spPr>
      <a:bodyPr anchor="ctr"/>
      <a:lstStyle>
        <a:defPPr algn="ctr" defTabSz="457200" fontAlgn="auto">
          <a:spcBef>
            <a:spcPts val="0"/>
          </a:spcBef>
          <a:spcAft>
            <a:spcPts val="0"/>
          </a:spcAft>
          <a:defRPr sz="1800" b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7600" b="1" i="0" u="none" strike="noStrike" cap="none" normalizeH="0" baseline="0" smtClean="0">
            <a:ln>
              <a:noFill/>
            </a:ln>
            <a:solidFill>
              <a:srgbClr val="FFD624"/>
            </a:solidFill>
            <a:effectLst/>
            <a:latin typeface="Verdana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2400" b="0" dirty="0" err="1" smtClean="0">
            <a:solidFill>
              <a:srgbClr val="0F5494"/>
            </a:solidFill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2903</TotalTime>
  <Words>505</Words>
  <Application>Microsoft Office PowerPoint</Application>
  <PresentationFormat>On-screen Show (4:3)</PresentationFormat>
  <Paragraphs>128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Default Design</vt:lpstr>
      <vt:lpstr> 2014-2020 ENI CBC Programmes  Overview of the policy and legal framework</vt:lpstr>
      <vt:lpstr>INDICATIVE TIMELINE</vt:lpstr>
      <vt:lpstr>ENI CBC Programming Document (PD)</vt:lpstr>
      <vt:lpstr>ENI CBC PD: list of individual programmes</vt:lpstr>
      <vt:lpstr>PowerPoint Presentation</vt:lpstr>
      <vt:lpstr>PowerPoint Presentation</vt:lpstr>
      <vt:lpstr>ENI CBC PD – Strategy (2)</vt:lpstr>
      <vt:lpstr>ENI CBC PD – Strategy (3)</vt:lpstr>
      <vt:lpstr>PowerPoint Presentation</vt:lpstr>
      <vt:lpstr>ENI CBC Implementing Rules 2014-2020</vt:lpstr>
      <vt:lpstr>PROJECTS (1)</vt:lpstr>
      <vt:lpstr>PROJECTS (2)</vt:lpstr>
      <vt:lpstr>PowerPoint Presentation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DE BRUYN Vanessa (DEVCO)</cp:lastModifiedBy>
  <cp:revision>217</cp:revision>
  <cp:lastPrinted>2014-05-12T15:31:08Z</cp:lastPrinted>
  <dcterms:created xsi:type="dcterms:W3CDTF">2011-10-28T10:25:18Z</dcterms:created>
  <dcterms:modified xsi:type="dcterms:W3CDTF">2014-05-12T15:39:29Z</dcterms:modified>
</cp:coreProperties>
</file>