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6" r:id="rId2"/>
  </p:sldMasterIdLst>
  <p:notesMasterIdLst>
    <p:notesMasterId r:id="rId32"/>
  </p:notesMasterIdLst>
  <p:handoutMasterIdLst>
    <p:handoutMasterId r:id="rId33"/>
  </p:handoutMasterIdLst>
  <p:sldIdLst>
    <p:sldId id="358" r:id="rId3"/>
    <p:sldId id="480" r:id="rId4"/>
    <p:sldId id="482" r:id="rId5"/>
    <p:sldId id="493" r:id="rId6"/>
    <p:sldId id="494" r:id="rId7"/>
    <p:sldId id="485" r:id="rId8"/>
    <p:sldId id="484" r:id="rId9"/>
    <p:sldId id="486" r:id="rId10"/>
    <p:sldId id="491" r:id="rId11"/>
    <p:sldId id="487" r:id="rId12"/>
    <p:sldId id="490" r:id="rId13"/>
    <p:sldId id="497" r:id="rId14"/>
    <p:sldId id="465" r:id="rId15"/>
    <p:sldId id="461" r:id="rId16"/>
    <p:sldId id="462" r:id="rId17"/>
    <p:sldId id="463" r:id="rId18"/>
    <p:sldId id="464" r:id="rId19"/>
    <p:sldId id="496" r:id="rId20"/>
    <p:sldId id="495" r:id="rId21"/>
    <p:sldId id="469" r:id="rId22"/>
    <p:sldId id="466" r:id="rId23"/>
    <p:sldId id="467" r:id="rId24"/>
    <p:sldId id="498" r:id="rId25"/>
    <p:sldId id="499" r:id="rId26"/>
    <p:sldId id="468" r:id="rId27"/>
    <p:sldId id="478" r:id="rId28"/>
    <p:sldId id="479" r:id="rId29"/>
    <p:sldId id="458" r:id="rId30"/>
    <p:sldId id="492" r:id="rId31"/>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41" clrIdx="0"/>
  <p:cmAuthor id="1" name="eric" initials="e" lastIdx="1" clrIdx="1"/>
  <p:cmAuthor id="2" name="Bjørn"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C9C"/>
    <a:srgbClr val="006699"/>
    <a:srgbClr val="2D5EC1"/>
    <a:srgbClr val="FFFFFF"/>
    <a:srgbClr val="000000"/>
    <a:srgbClr val="FFFFDB"/>
    <a:srgbClr val="003366"/>
    <a:srgbClr val="003399"/>
    <a:srgbClr val="333399"/>
    <a:srgbClr val="ABE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9" autoAdjust="0"/>
    <p:restoredTop sz="89897" autoAdjust="0"/>
  </p:normalViewPr>
  <p:slideViewPr>
    <p:cSldViewPr>
      <p:cViewPr>
        <p:scale>
          <a:sx n="125" d="100"/>
          <a:sy n="125" d="100"/>
        </p:scale>
        <p:origin x="-72" y="-72"/>
      </p:cViewPr>
      <p:guideLst>
        <p:guide orient="horz" pos="890"/>
        <p:guide pos="2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2-26T17:23:53.250" idx="35">
    <p:pos x="6337" y="10"/>
    <p:text>Climate change was introduced in module 0. 
If climate change need more in-depth presentation then suggest having a dedicated module between current module 0 and module 1. 
The below is not about why integrating anymore.
You can include some of the slides on planning under uncertainty if needed (some slides should be optional). Otherwise it might become repetive and longer than needed. </p:text>
  </p:cm>
  <p:cm authorId="0" dt="2013-02-26T17:25:23.666" idx="36">
    <p:pos x="6363" y="485"/>
    <p:text>The structure goes from observations to future warming to causes to other consequences. This is confusing. Please put the future warming together with consequences.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2-26T17:39:45.952" idx="39">
    <p:pos x="6136" y="65"/>
    <p:text>Example a bit distant from development sectors. Can we drop/replace? Audience is non environmentlists in principle.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pPr>
              <a:defRPr/>
            </a:pPr>
            <a:fld id="{70BB322A-FB35-4AC3-B5B2-0E60FF545DD7}" type="slidenum">
              <a:rPr lang="en-GB"/>
              <a:pPr>
                <a:defRPr/>
              </a:pPr>
              <a:t>‹#›</a:t>
            </a:fld>
            <a:endParaRPr lang="en-GB" dirty="0"/>
          </a:p>
        </p:txBody>
      </p:sp>
    </p:spTree>
    <p:extLst>
      <p:ext uri="{BB962C8B-B14F-4D97-AF65-F5344CB8AC3E}">
        <p14:creationId xmlns:p14="http://schemas.microsoft.com/office/powerpoint/2010/main" val="2687841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pPr>
              <a:defRPr/>
            </a:pPr>
            <a:fld id="{CED4CB77-A853-4F37-A193-A9CB58291CBA}" type="slidenum">
              <a:rPr lang="en-GB"/>
              <a:pPr>
                <a:defRPr/>
              </a:pPr>
              <a:t>‹#›</a:t>
            </a:fld>
            <a:endParaRPr lang="en-GB" dirty="0"/>
          </a:p>
        </p:txBody>
      </p:sp>
    </p:spTree>
    <p:extLst>
      <p:ext uri="{BB962C8B-B14F-4D97-AF65-F5344CB8AC3E}">
        <p14:creationId xmlns:p14="http://schemas.microsoft.com/office/powerpoint/2010/main" val="4003988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582613" y="549275"/>
            <a:ext cx="5700712" cy="4275138"/>
          </a:xfrm>
          <a:solidFill>
            <a:srgbClr val="FFFFFF"/>
          </a:solidFill>
          <a:ln/>
        </p:spPr>
      </p:sp>
      <p:sp>
        <p:nvSpPr>
          <p:cNvPr id="78851" name="Rectangle 3"/>
          <p:cNvSpPr>
            <a:spLocks noGrp="1" noChangeArrowheads="1"/>
          </p:cNvSpPr>
          <p:nvPr>
            <p:ph type="body" idx="1"/>
          </p:nvPr>
        </p:nvSpPr>
        <p:spPr>
          <a:xfrm>
            <a:off x="627918" y="5456166"/>
            <a:ext cx="5793959" cy="207597"/>
          </a:xfrm>
          <a:solidFill>
            <a:srgbClr val="FFFFFF"/>
          </a:solidFill>
          <a:ln>
            <a:solidFill>
              <a:srgbClr val="000000"/>
            </a:solid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r>
              <a:rPr lang="da-DK" sz="1200" b="0" kern="1200" dirty="0" smtClean="0">
                <a:solidFill>
                  <a:schemeClr val="tx1"/>
                </a:solidFill>
                <a:effectLst/>
                <a:latin typeface="Arial" pitchFamily="34" charset="0"/>
                <a:ea typeface="ＭＳ Ｐゴシック" charset="-128"/>
              </a:rPr>
              <a:t>This</a:t>
            </a:r>
            <a:r>
              <a:rPr lang="da-DK" sz="1200" b="0" kern="1200" baseline="0" dirty="0" smtClean="0">
                <a:solidFill>
                  <a:schemeClr val="tx1"/>
                </a:solidFill>
                <a:effectLst/>
                <a:latin typeface="Arial" pitchFamily="34" charset="0"/>
                <a:ea typeface="ＭＳ Ｐゴシック" charset="-128"/>
              </a:rPr>
              <a:t> is an animated slide - </a:t>
            </a:r>
            <a:r>
              <a:rPr lang="da-DK" sz="1200" b="0" kern="1200" dirty="0" smtClean="0">
                <a:solidFill>
                  <a:schemeClr val="tx1"/>
                </a:solidFill>
                <a:effectLst/>
                <a:latin typeface="Arial" pitchFamily="34" charset="0"/>
                <a:ea typeface="ＭＳ Ｐゴシック" charset="-128"/>
              </a:rPr>
              <a:t>Main</a:t>
            </a:r>
            <a:r>
              <a:rPr lang="da-DK" sz="1200" b="0" kern="1200" baseline="0" dirty="0" smtClean="0">
                <a:solidFill>
                  <a:schemeClr val="tx1"/>
                </a:solidFill>
                <a:effectLst/>
                <a:latin typeface="Arial" pitchFamily="34" charset="0"/>
                <a:ea typeface="ＭＳ Ｐゴシック" charset="-128"/>
              </a:rPr>
              <a:t> message is that there many different types of climate change impacts – both in coastal areas and inland </a:t>
            </a:r>
            <a:endParaRPr lang="da-DK" b="0"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US" i="1" dirty="0" smtClean="0"/>
              <a:t>Figure 10.4. Hotspots of key future climate impacts and vulnerabilities in Asia.</a:t>
            </a:r>
          </a:p>
          <a:p>
            <a:pPr eaLnBrk="1" hangingPunct="1">
              <a:spcBef>
                <a:spcPct val="0"/>
              </a:spcBef>
            </a:pPr>
            <a:endParaRPr lang="en-US" i="1" dirty="0" smtClean="0"/>
          </a:p>
          <a:p>
            <a:pPr eaLnBrk="1" hangingPunct="1">
              <a:spcBef>
                <a:spcPct val="0"/>
              </a:spcBef>
            </a:pPr>
            <a:r>
              <a:rPr lang="en-US" i="1" dirty="0" smtClean="0"/>
              <a:t>http://www.ipcc.ch/publications_and_data/ar4/wg2/en/figure-10-4.html</a:t>
            </a:r>
          </a:p>
          <a:p>
            <a:pPr eaLnBrk="1" hangingPunct="1">
              <a:spcBef>
                <a:spcPct val="0"/>
              </a:spcBef>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sz="1200" dirty="0" smtClean="0"/>
              <a:t>Source: OECD (2009a), Table  3.1 p. 44</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Source: IPCC Fourth Assessment Report (2007). Figure 10.4.</a:t>
            </a:r>
          </a:p>
          <a:p>
            <a:pPr eaLnBrk="1" hangingPunct="1">
              <a:spcBef>
                <a:spcPct val="0"/>
              </a:spcBef>
            </a:pPr>
            <a:endParaRPr lang="en-GB" dirty="0" smtClean="0"/>
          </a:p>
        </p:txBody>
      </p:sp>
      <p:sp>
        <p:nvSpPr>
          <p:cNvPr id="81924" name="Slide Number Placeholder 3"/>
          <p:cNvSpPr txBox="1">
            <a:spLocks noGrp="1"/>
          </p:cNvSpPr>
          <p:nvPr/>
        </p:nvSpPr>
        <p:spPr bwMode="auto">
          <a:xfrm>
            <a:off x="3849956" y="9427454"/>
            <a:ext cx="2946135" cy="497600"/>
          </a:xfrm>
          <a:prstGeom prst="rect">
            <a:avLst/>
          </a:prstGeom>
          <a:noFill/>
          <a:ln w="9525">
            <a:noFill/>
            <a:miter lim="800000"/>
            <a:headEnd/>
            <a:tailEnd/>
          </a:ln>
        </p:spPr>
        <p:txBody>
          <a:bodyPr lIns="90734" tIns="45368" rIns="90734" bIns="45368" anchor="b"/>
          <a:lstStyle/>
          <a:p>
            <a:pPr algn="r"/>
            <a:fld id="{AA893A3B-3DD3-4A49-B717-B38EE41C1AB4}" type="slidenum">
              <a:rPr lang="en-GB"/>
              <a:pPr algn="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r>
              <a:rPr lang="da-DK" sz="1200" b="0" kern="1200" dirty="0" smtClean="0">
                <a:solidFill>
                  <a:schemeClr val="tx1"/>
                </a:solidFill>
                <a:effectLst/>
                <a:latin typeface="Arial" pitchFamily="34" charset="0"/>
                <a:ea typeface="ＭＳ Ｐゴシック" charset="-128"/>
              </a:rPr>
              <a:t>This</a:t>
            </a:r>
            <a:r>
              <a:rPr lang="da-DK" sz="1200" b="0" kern="1200" baseline="0" dirty="0" smtClean="0">
                <a:solidFill>
                  <a:schemeClr val="tx1"/>
                </a:solidFill>
                <a:effectLst/>
                <a:latin typeface="Arial" pitchFamily="34" charset="0"/>
                <a:ea typeface="ＭＳ Ｐゴシック" charset="-128"/>
              </a:rPr>
              <a:t> is an animated slide - </a:t>
            </a:r>
            <a:r>
              <a:rPr lang="da-DK" sz="1200" b="0" kern="1200" dirty="0" smtClean="0">
                <a:solidFill>
                  <a:schemeClr val="tx1"/>
                </a:solidFill>
                <a:effectLst/>
                <a:latin typeface="Arial" pitchFamily="34" charset="0"/>
                <a:ea typeface="ＭＳ Ｐゴシック" charset="-128"/>
              </a:rPr>
              <a:t>Main</a:t>
            </a:r>
            <a:r>
              <a:rPr lang="da-DK" sz="1200" b="0" kern="1200" baseline="0" dirty="0" smtClean="0">
                <a:solidFill>
                  <a:schemeClr val="tx1"/>
                </a:solidFill>
                <a:effectLst/>
                <a:latin typeface="Arial" pitchFamily="34" charset="0"/>
                <a:ea typeface="ＭＳ Ｐゴシック" charset="-128"/>
              </a:rPr>
              <a:t> message is that there many different types of climate change impacts – both in coastal areas and inland </a:t>
            </a:r>
            <a:endParaRPr lang="da-DK" b="0"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US" i="1" dirty="0" smtClean="0"/>
              <a:t>Figure 10.4. Hotspots of key future climate impacts and vulnerabilities in Asia.</a:t>
            </a:r>
          </a:p>
          <a:p>
            <a:pPr eaLnBrk="1" hangingPunct="1">
              <a:spcBef>
                <a:spcPct val="0"/>
              </a:spcBef>
            </a:pPr>
            <a:endParaRPr lang="en-US" i="1" dirty="0" smtClean="0"/>
          </a:p>
          <a:p>
            <a:pPr eaLnBrk="1" hangingPunct="1">
              <a:spcBef>
                <a:spcPct val="0"/>
              </a:spcBef>
            </a:pPr>
            <a:r>
              <a:rPr lang="en-US" i="1" dirty="0" smtClean="0"/>
              <a:t>http://www.ipcc.ch/publications_and_data/ar4/wg2/en/figure-10-4.html</a:t>
            </a:r>
          </a:p>
          <a:p>
            <a:pPr eaLnBrk="1" hangingPunct="1">
              <a:spcBef>
                <a:spcPct val="0"/>
              </a:spcBef>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sz="1200" dirty="0" smtClean="0"/>
              <a:t>Source: OECD (2009a), Table  3.1 p. 44</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Source: IPCC Fourth Assessment Report (2007). Figure 10.4.</a:t>
            </a:r>
          </a:p>
          <a:p>
            <a:pPr eaLnBrk="1" hangingPunct="1">
              <a:spcBef>
                <a:spcPct val="0"/>
              </a:spcBef>
            </a:pPr>
            <a:endParaRPr lang="en-GB" dirty="0" smtClean="0"/>
          </a:p>
        </p:txBody>
      </p:sp>
      <p:sp>
        <p:nvSpPr>
          <p:cNvPr id="81924" name="Slide Number Placeholder 3"/>
          <p:cNvSpPr txBox="1">
            <a:spLocks noGrp="1"/>
          </p:cNvSpPr>
          <p:nvPr/>
        </p:nvSpPr>
        <p:spPr bwMode="auto">
          <a:xfrm>
            <a:off x="3849956" y="9427454"/>
            <a:ext cx="2946135" cy="497600"/>
          </a:xfrm>
          <a:prstGeom prst="rect">
            <a:avLst/>
          </a:prstGeom>
          <a:noFill/>
          <a:ln w="9525">
            <a:noFill/>
            <a:miter lim="800000"/>
            <a:headEnd/>
            <a:tailEnd/>
          </a:ln>
        </p:spPr>
        <p:txBody>
          <a:bodyPr lIns="90734" tIns="45368" rIns="90734" bIns="45368" anchor="b"/>
          <a:lstStyle/>
          <a:p>
            <a:pPr algn="r"/>
            <a:fld id="{AA893A3B-3DD3-4A49-B717-B38EE41C1AB4}" type="slidenum">
              <a:rPr lang="en-GB"/>
              <a:pPr algn="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rtl="0" eaLnBrk="0" fontAlgn="base" hangingPunct="0"/>
            <a:r>
              <a:rPr lang="da-DK" sz="2000" b="1" kern="1200" dirty="0" smtClean="0">
                <a:solidFill>
                  <a:schemeClr val="tx1"/>
                </a:solidFill>
                <a:effectLst/>
                <a:latin typeface="Arial" pitchFamily="34" charset="0"/>
                <a:ea typeface="ＭＳ Ｐゴシック" charset="-128"/>
                <a:cs typeface="ＭＳ Ｐゴシック" charset="-128"/>
              </a:rPr>
              <a:t>Expansion </a:t>
            </a:r>
            <a:endParaRPr lang="da-DK" sz="2000" dirty="0" smtClean="0">
              <a:effectLst/>
            </a:endParaRPr>
          </a:p>
          <a:p>
            <a:pPr rtl="0" eaLnBrk="0" fontAlgn="base" hangingPunct="0"/>
            <a:r>
              <a:rPr lang="da-DK" sz="2000" b="1" kern="1200" dirty="0" smtClean="0">
                <a:solidFill>
                  <a:schemeClr val="tx1"/>
                </a:solidFill>
                <a:effectLst/>
                <a:latin typeface="Arial" pitchFamily="34" charset="0"/>
                <a:ea typeface="ＭＳ Ｐゴシック" charset="-128"/>
                <a:cs typeface="ＭＳ Ｐゴシック" charset="-128"/>
              </a:rPr>
              <a:t>Examples:</a:t>
            </a:r>
            <a:endParaRPr lang="da-DK" sz="2000" dirty="0" smtClean="0">
              <a:effectLst/>
            </a:endParaRPr>
          </a:p>
          <a:p>
            <a:pPr rtl="0" eaLnBrk="0" fontAlgn="base" hangingPunct="0"/>
            <a:r>
              <a:rPr lang="da-DK" sz="2000" b="1" kern="1200" dirty="0" smtClean="0">
                <a:solidFill>
                  <a:schemeClr val="tx1"/>
                </a:solidFill>
                <a:effectLst/>
                <a:latin typeface="Arial" pitchFamily="34" charset="0"/>
                <a:ea typeface="ＭＳ Ｐゴシック" charset="-128"/>
                <a:cs typeface="ＭＳ Ｐゴシック" charset="-128"/>
              </a:rPr>
              <a:t>Groupwork</a:t>
            </a:r>
            <a:r>
              <a:rPr lang="da-DK" sz="2000" b="1" kern="1200" baseline="0" dirty="0" smtClean="0">
                <a:solidFill>
                  <a:schemeClr val="tx1"/>
                </a:solidFill>
                <a:effectLst/>
                <a:latin typeface="Arial" pitchFamily="34" charset="0"/>
                <a:ea typeface="ＭＳ Ｐゴシック" charset="-128"/>
                <a:cs typeface="ＭＳ Ｐゴシック" charset="-128"/>
              </a:rPr>
              <a:t> / discussion</a:t>
            </a:r>
            <a:endParaRPr lang="da-DK" sz="2000" dirty="0" smtClean="0">
              <a:effectLst/>
            </a:endParaRPr>
          </a:p>
          <a:p>
            <a:r>
              <a:rPr lang="en-GB" sz="2000" dirty="0" smtClean="0">
                <a:ea typeface="ＭＳ Ｐゴシック" pitchFamily="-1" charset="-128"/>
                <a:cs typeface="ＭＳ Ｐゴシック" pitchFamily="-1" charset="-128"/>
              </a:rPr>
              <a:t>Temperatures and sea levels: </a:t>
            </a:r>
          </a:p>
          <a:p>
            <a:pPr lvl="1"/>
            <a:r>
              <a:rPr lang="en-GB" sz="1800" dirty="0" smtClean="0"/>
              <a:t>consensus that they will increase</a:t>
            </a:r>
          </a:p>
          <a:p>
            <a:pPr lvl="1"/>
            <a:r>
              <a:rPr lang="en-GB" sz="1800" dirty="0" smtClean="0"/>
              <a:t>magnitude of the increase quite uncertain</a:t>
            </a:r>
          </a:p>
          <a:p>
            <a:pPr lvl="1">
              <a:buNone/>
            </a:pPr>
            <a:endParaRPr lang="en-GB" sz="1800" dirty="0" smtClean="0"/>
          </a:p>
          <a:p>
            <a:r>
              <a:rPr lang="en-GB" sz="1800" dirty="0" smtClean="0">
                <a:ea typeface="ＭＳ Ｐゴシック" pitchFamily="-1" charset="-128"/>
                <a:cs typeface="ＭＳ Ｐゴシック" pitchFamily="-1" charset="-128"/>
              </a:rPr>
              <a:t>Rainfall:</a:t>
            </a:r>
          </a:p>
          <a:p>
            <a:pPr lvl="1"/>
            <a:r>
              <a:rPr lang="en-GB" sz="1800" dirty="0" smtClean="0"/>
              <a:t>expected to increase overall</a:t>
            </a:r>
          </a:p>
          <a:p>
            <a:pPr lvl="1"/>
            <a:r>
              <a:rPr lang="en-GB" sz="1800" dirty="0" smtClean="0"/>
              <a:t>but some regions are likely to get more and some less</a:t>
            </a:r>
          </a:p>
          <a:p>
            <a:pPr lvl="1"/>
            <a:r>
              <a:rPr lang="en-GB" sz="1800" dirty="0" smtClean="0"/>
              <a:t>for many regions in the world, uncertainty about the direction of change</a:t>
            </a:r>
          </a:p>
          <a:p>
            <a:pPr eaLnBrk="1" hangingPunct="1">
              <a:spcBef>
                <a:spcPct val="0"/>
              </a:spcBef>
            </a:pPr>
            <a:endParaRPr lang="en-GB" dirty="0" smtClean="0">
              <a:ea typeface="ＭＳ Ｐゴシック" pitchFamily="-1" charset="-128"/>
              <a:cs typeface="ＭＳ Ｐゴシック" pitchFamily="-1" charset="-128"/>
            </a:endParaRPr>
          </a:p>
          <a:p>
            <a:pPr eaLnBrk="1" hangingPunct="1">
              <a:spcBef>
                <a:spcPct val="0"/>
              </a:spcBef>
            </a:pPr>
            <a:r>
              <a:rPr lang="en-GB" dirty="0" smtClean="0">
                <a:ea typeface="ＭＳ Ｐゴシック" pitchFamily="-1" charset="-128"/>
                <a:cs typeface="ＭＳ Ｐゴシック" pitchFamily="-1" charset="-128"/>
              </a:rPr>
              <a:t>These uncertainties arise from:</a:t>
            </a:r>
          </a:p>
          <a:p>
            <a:pPr eaLnBrk="1" hangingPunct="1">
              <a:spcBef>
                <a:spcPct val="0"/>
              </a:spcBef>
              <a:buFontTx/>
              <a:buChar char="-"/>
            </a:pPr>
            <a:r>
              <a:rPr lang="en-GB" dirty="0" smtClean="0">
                <a:ea typeface="ＭＳ Ｐゴシック" pitchFamily="-1" charset="-128"/>
                <a:cs typeface="ＭＳ Ｐゴシック" pitchFamily="-1" charset="-128"/>
              </a:rPr>
              <a:t>Uncertainties </a:t>
            </a:r>
            <a:r>
              <a:rPr lang="en-GB" dirty="0">
                <a:ea typeface="ＭＳ Ｐゴシック" pitchFamily="-1" charset="-128"/>
                <a:cs typeface="ＭＳ Ｐゴシック" pitchFamily="-1" charset="-128"/>
              </a:rPr>
              <a:t>in the amount of future emissions;</a:t>
            </a:r>
          </a:p>
          <a:p>
            <a:pPr eaLnBrk="1" hangingPunct="1">
              <a:spcBef>
                <a:spcPct val="0"/>
              </a:spcBef>
              <a:buFontTx/>
              <a:buChar char="-"/>
            </a:pPr>
            <a:r>
              <a:rPr lang="en-GB" dirty="0">
                <a:ea typeface="ＭＳ Ｐゴシック" pitchFamily="-1" charset="-128"/>
                <a:cs typeface="ＭＳ Ｐゴシック" pitchFamily="-1" charset="-128"/>
              </a:rPr>
              <a:t>Uncertainties about the relationship between the rate of GHG emissions and their concentration in the atmosphere;</a:t>
            </a:r>
          </a:p>
          <a:p>
            <a:pPr eaLnBrk="1" hangingPunct="1">
              <a:spcBef>
                <a:spcPct val="0"/>
              </a:spcBef>
              <a:buFontTx/>
              <a:buChar char="-"/>
            </a:pPr>
            <a:r>
              <a:rPr lang="en-GB" dirty="0">
                <a:ea typeface="ＭＳ Ｐゴシック" pitchFamily="-1" charset="-128"/>
                <a:cs typeface="ＭＳ Ｐゴシック" pitchFamily="-1" charset="-128"/>
              </a:rPr>
              <a:t>Uncertainties about the extent of the warming that results from any given change in atmospheric GHG concentration;</a:t>
            </a:r>
          </a:p>
          <a:p>
            <a:pPr eaLnBrk="1" hangingPunct="1">
              <a:spcBef>
                <a:spcPct val="0"/>
              </a:spcBef>
              <a:buFontTx/>
              <a:buChar char="-"/>
            </a:pPr>
            <a:r>
              <a:rPr lang="en-GB" dirty="0">
                <a:ea typeface="ＭＳ Ｐゴシック" pitchFamily="-1" charset="-128"/>
                <a:cs typeface="ＭＳ Ｐゴシック" pitchFamily="-1" charset="-128"/>
              </a:rPr>
              <a:t>The complexities of the climate system.</a:t>
            </a:r>
          </a:p>
          <a:p>
            <a:pPr eaLnBrk="1" hangingPunct="1">
              <a:spcBef>
                <a:spcPct val="0"/>
              </a:spcBef>
            </a:pPr>
            <a:endParaRPr lang="en-GB" dirty="0">
              <a:ea typeface="ＭＳ Ｐゴシック" pitchFamily="-1" charset="-128"/>
              <a:cs typeface="ＭＳ Ｐゴシック" pitchFamily="-1" charset="-128"/>
            </a:endParaRPr>
          </a:p>
          <a:p>
            <a:pPr eaLnBrk="1" hangingPunct="1">
              <a:spcBef>
                <a:spcPct val="0"/>
              </a:spcBef>
            </a:pPr>
            <a:r>
              <a:rPr lang="en-GB" dirty="0">
                <a:ea typeface="ＭＳ Ｐゴシック" pitchFamily="-1" charset="-128"/>
                <a:cs typeface="ＭＳ Ｐゴシック" pitchFamily="-1" charset="-128"/>
              </a:rPr>
              <a:t>OECD (2009a), Section 2:</a:t>
            </a:r>
          </a:p>
          <a:p>
            <a:pPr eaLnBrk="1" hangingPunct="1">
              <a:spcBef>
                <a:spcPct val="0"/>
              </a:spcBef>
            </a:pPr>
            <a:r>
              <a:rPr lang="en-GB" dirty="0">
                <a:ea typeface="ＭＳ Ｐゴシック" pitchFamily="-1" charset="-128"/>
                <a:cs typeface="ＭＳ Ｐゴシック" pitchFamily="-1" charset="-128"/>
              </a:rPr>
              <a:t>‘In general, high-latitude areas will see increased precipitation; mid-latitude areas will see a mix of changes, many subtropical areas will see a decrease in precipitation, and many equatorial areas could have increased precipitation. There are likely to be substantial variations in changes in precipitation patterns in particular regions within these latitudinal ranges. The seasonality of precipitation patterns is also likely to change in many locations.’</a:t>
            </a:r>
          </a:p>
        </p:txBody>
      </p:sp>
      <p:sp>
        <p:nvSpPr>
          <p:cNvPr id="75780" name="Slide Number Placeholder 3"/>
          <p:cNvSpPr>
            <a:spLocks noGrp="1"/>
          </p:cNvSpPr>
          <p:nvPr>
            <p:ph type="sldNum" sz="quarter" idx="5"/>
          </p:nvPr>
        </p:nvSpPr>
        <p:spPr bwMode="auto">
          <a:noFill/>
          <a:ln>
            <a:miter lim="800000"/>
            <a:headEnd/>
            <a:tailEnd/>
          </a:ln>
        </p:spPr>
        <p:txBody>
          <a:bodyPr/>
          <a:lstStyle/>
          <a:p>
            <a:fld id="{8368B907-2D4B-FC45-9A80-A12ACA1509D3}" type="slidenum">
              <a:rPr lang="en-GB"/>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fr-FR" dirty="0">
              <a:ea typeface="ＭＳ Ｐゴシック" pitchFamily="-1" charset="-128"/>
              <a:cs typeface="ＭＳ Ｐゴシック" pitchFamily="-1" charset="-128"/>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1792CD76-73C1-9041-B116-63B4E8D44A72}" type="slidenum">
              <a:rPr lang="en-GB"/>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en-GB" dirty="0" smtClean="0">
                <a:ea typeface="ＭＳ Ｐゴシック" pitchFamily="-1" charset="-128"/>
                <a:cs typeface="ＭＳ Ｐゴシック" pitchFamily="-1" charset="-128"/>
              </a:rPr>
              <a:t>Socio-economic uncertainties </a:t>
            </a:r>
            <a:r>
              <a:rPr lang="en-GB" sz="2400" b="1" dirty="0" smtClean="0">
                <a:solidFill>
                  <a:srgbClr val="FF0000"/>
                </a:solidFill>
                <a:ea typeface="ＭＳ Ｐゴシック" pitchFamily="-1" charset="-128"/>
                <a:cs typeface="ＭＳ Ｐゴシック" pitchFamily="-1" charset="-128"/>
              </a:rPr>
              <a:t>(e.g. related to future population growth, economic growth, technological choices, societal choices, international relations)</a:t>
            </a:r>
            <a:r>
              <a:rPr lang="en-GB" b="1" dirty="0" smtClean="0">
                <a:solidFill>
                  <a:srgbClr val="FF0000"/>
                </a:solidFill>
                <a:ea typeface="ＭＳ Ｐゴシック" pitchFamily="-1" charset="-128"/>
                <a:cs typeface="ＭＳ Ｐゴシック" pitchFamily="-1" charset="-128"/>
              </a:rPr>
              <a:t>:</a:t>
            </a:r>
          </a:p>
          <a:p>
            <a:pPr lvl="1"/>
            <a:r>
              <a:rPr lang="en-GB" dirty="0" smtClean="0"/>
              <a:t>influence the level of future emissions and thus the magnitude of climate change</a:t>
            </a:r>
          </a:p>
          <a:p>
            <a:pPr lvl="1"/>
            <a:r>
              <a:rPr lang="en-GB" dirty="0" smtClean="0"/>
              <a:t>also, create uncertainties about future vulnerability to climate change</a:t>
            </a:r>
          </a:p>
          <a:p>
            <a:pPr eaLnBrk="1" hangingPunct="1">
              <a:spcBef>
                <a:spcPct val="0"/>
              </a:spcBef>
            </a:pPr>
            <a:endParaRPr lang="fr-FR" dirty="0">
              <a:ea typeface="ＭＳ Ｐゴシック" pitchFamily="-1" charset="-128"/>
              <a:cs typeface="ＭＳ Ｐゴシック" pitchFamily="-1"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1FCC1AAC-3F49-084B-86A5-D6399D890689}" type="slidenum">
              <a:rPr lang="en-GB"/>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en-GB" dirty="0" smtClean="0">
                <a:ea typeface="ＭＳ Ｐゴシック" pitchFamily="-1" charset="-128"/>
                <a:cs typeface="ＭＳ Ｐゴシック" pitchFamily="-1" charset="-128"/>
              </a:rPr>
              <a:t>IPCC </a:t>
            </a:r>
            <a:r>
              <a:rPr lang="en-GB" dirty="0">
                <a:ea typeface="ＭＳ Ｐゴシック" pitchFamily="-1" charset="-128"/>
                <a:cs typeface="ＭＳ Ｐゴシック" pitchFamily="-1" charset="-128"/>
              </a:rPr>
              <a:t>Special Report on Emission Scenarios (SRES, 2000): 4 scenario families using different assumptions on the evolution of emission drivers:</a:t>
            </a:r>
          </a:p>
          <a:p>
            <a:r>
              <a:rPr lang="en-GB" dirty="0">
                <a:ea typeface="ＭＳ Ｐゴシック" pitchFamily="-1" charset="-128"/>
                <a:cs typeface="ＭＳ Ｐゴシック" pitchFamily="-1" charset="-128"/>
              </a:rPr>
              <a:t>* A1: rapid economic growth, population stabilising in 2050, rapid introduction of more efficient technologies (with 3 sub-scenarios: A1FI = fossil-intensive, A1T = non-fossil energy, A1B = balanced use of energy sources).</a:t>
            </a:r>
          </a:p>
          <a:p>
            <a:r>
              <a:rPr lang="en-GB" dirty="0">
                <a:ea typeface="ＭＳ Ｐゴシック" pitchFamily="-1" charset="-128"/>
                <a:cs typeface="ＭＳ Ｐゴシック" pitchFamily="-1" charset="-128"/>
              </a:rPr>
              <a:t>* A2: rapid population growth, slower &amp; more fragmented economic development, slow adoption of new technologies.</a:t>
            </a:r>
          </a:p>
          <a:p>
            <a:r>
              <a:rPr lang="en-GB" dirty="0">
                <a:ea typeface="ＭＳ Ｐゴシック" pitchFamily="-1" charset="-128"/>
                <a:cs typeface="ＭＳ Ｐゴシック" pitchFamily="-1" charset="-128"/>
              </a:rPr>
              <a:t>* B1: similar to A1 but more rapid transition to a service and information economy, and reduction in material intensity.</a:t>
            </a:r>
          </a:p>
          <a:p>
            <a:r>
              <a:rPr lang="en-GB" dirty="0">
                <a:ea typeface="ＭＳ Ｐゴシック" pitchFamily="-1" charset="-128"/>
                <a:cs typeface="ＭＳ Ｐゴシック" pitchFamily="-1" charset="-128"/>
              </a:rPr>
              <a:t>* B2: intermediate population and economic growth, local solutions to economic/social/environmental sustainability.</a:t>
            </a:r>
          </a:p>
          <a:p>
            <a:endParaRPr lang="en-GB" dirty="0">
              <a:ea typeface="ＭＳ Ｐゴシック" pitchFamily="-1" charset="-128"/>
              <a:cs typeface="ＭＳ Ｐゴシック" pitchFamily="-1" charset="-128"/>
            </a:endParaRPr>
          </a:p>
          <a:p>
            <a:r>
              <a:rPr lang="en-GB" dirty="0">
                <a:ea typeface="ＭＳ Ｐゴシック" pitchFamily="-1" charset="-128"/>
                <a:cs typeface="ＭＳ Ｐゴシック" pitchFamily="-1" charset="-128"/>
              </a:rPr>
              <a:t>Higher end of the range: A1FI and A2. GHG concentrations does not stabilise.</a:t>
            </a:r>
          </a:p>
          <a:p>
            <a:r>
              <a:rPr lang="en-GB" dirty="0">
                <a:ea typeface="ＭＳ Ｐゴシック" pitchFamily="-1" charset="-128"/>
                <a:cs typeface="ＭＳ Ｐゴシック" pitchFamily="-1" charset="-128"/>
              </a:rPr>
              <a:t>Middle-range scenarios: A1B and B2. GHG concentrations stabilise at, respectively, 750 and 650 ppm.</a:t>
            </a:r>
          </a:p>
          <a:p>
            <a:r>
              <a:rPr lang="en-GB" dirty="0">
                <a:ea typeface="ＭＳ Ｐゴシック" pitchFamily="-1" charset="-128"/>
                <a:cs typeface="ＭＳ Ｐゴシック" pitchFamily="-1" charset="-128"/>
              </a:rPr>
              <a:t>Lower end of the range: B1 and A1T. GHG concentrations stabilise at, respectively, 550 and 650 ppm.</a:t>
            </a:r>
            <a:endParaRPr lang="fr-FR" dirty="0">
              <a:ea typeface="ＭＳ Ｐゴシック" pitchFamily="-1" charset="-128"/>
              <a:cs typeface="ＭＳ Ｐゴシック" pitchFamily="-1"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6339452B-2879-6441-92DA-DA6602A7683E}" type="slidenum">
              <a:rPr lang="en-GB"/>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r>
              <a:rPr lang="en-GB" dirty="0">
                <a:ea typeface="ＭＳ Ｐゴシック" pitchFamily="-1" charset="-128"/>
                <a:cs typeface="ＭＳ Ｐゴシック" pitchFamily="-1" charset="-128"/>
              </a:rPr>
              <a:t>AOGCMs = mathematical representations of the earth’s climatic system, which link the atmosphere, ocean, land, and biosphere both vertically and horizontally in a series of 3-dimensional grid boxes that partition the earth into layers and grids </a:t>
            </a:r>
            <a:r>
              <a:rPr lang="en-GB" sz="1100" dirty="0">
                <a:ea typeface="ＭＳ Ｐゴシック" pitchFamily="-1" charset="-128"/>
                <a:cs typeface="ＭＳ Ｐゴシック" pitchFamily="-1" charset="-128"/>
              </a:rPr>
              <a:t>(Jones &amp; </a:t>
            </a:r>
            <a:r>
              <a:rPr lang="en-GB" sz="1100" dirty="0" err="1">
                <a:ea typeface="ＭＳ Ｐゴシック" pitchFamily="-1" charset="-128"/>
                <a:cs typeface="ＭＳ Ｐゴシック" pitchFamily="-1" charset="-128"/>
              </a:rPr>
              <a:t>Mearns</a:t>
            </a:r>
            <a:r>
              <a:rPr lang="en-GB" sz="1100" dirty="0">
                <a:ea typeface="ＭＳ Ｐゴシック" pitchFamily="-1" charset="-128"/>
                <a:cs typeface="ＭＳ Ｐゴシック" pitchFamily="-1" charset="-128"/>
              </a:rPr>
              <a:t> 2004). They simulate future climate change by gradually increasing the level of </a:t>
            </a:r>
            <a:r>
              <a:rPr lang="en-GB" sz="1100" dirty="0" err="1">
                <a:ea typeface="ＭＳ Ｐゴシック" pitchFamily="-1" charset="-128"/>
                <a:cs typeface="ＭＳ Ｐゴシック" pitchFamily="-1" charset="-128"/>
              </a:rPr>
              <a:t>radiative</a:t>
            </a:r>
            <a:r>
              <a:rPr lang="en-GB" sz="1100" dirty="0">
                <a:ea typeface="ＭＳ Ｐゴシック" pitchFamily="-1" charset="-128"/>
                <a:cs typeface="ＭＳ Ｐゴシック" pitchFamily="-1" charset="-128"/>
              </a:rPr>
              <a:t> forcing.</a:t>
            </a:r>
          </a:p>
          <a:p>
            <a:pPr eaLnBrk="1" hangingPunct="1">
              <a:spcBef>
                <a:spcPct val="0"/>
              </a:spcBef>
            </a:pPr>
            <a:endParaRPr lang="en-GB" sz="1100" dirty="0">
              <a:ea typeface="ＭＳ Ｐゴシック" pitchFamily="-1" charset="-128"/>
              <a:cs typeface="ＭＳ Ｐゴシック" pitchFamily="-1" charset="-128"/>
            </a:endParaRPr>
          </a:p>
          <a:p>
            <a:pPr eaLnBrk="1" hangingPunct="1">
              <a:spcBef>
                <a:spcPct val="0"/>
              </a:spcBef>
            </a:pPr>
            <a:r>
              <a:rPr lang="fr-BE" dirty="0">
                <a:ea typeface="ＭＳ Ｐゴシック" pitchFamily="-1" charset="-128"/>
                <a:cs typeface="ＭＳ Ｐゴシック" pitchFamily="-1" charset="-128"/>
              </a:rPr>
              <a:t>WDR 2010: «</a:t>
            </a:r>
            <a:r>
              <a:rPr lang="en-GB" dirty="0">
                <a:ea typeface="ＭＳ Ｐゴシック" pitchFamily="-1" charset="-128"/>
                <a:cs typeface="ＭＳ Ｐゴシック" pitchFamily="-1" charset="-128"/>
              </a:rPr>
              <a:t>Uncertainty: An expression of the degree to which a value (such as the future state of the climate system) is unknown. Uncertainty can result from lack of information or from disagreement about what is known or even knowable. It may have many types of sources, from quantifiable errors in the data to uncertain projections of human </a:t>
            </a:r>
            <a:r>
              <a:rPr lang="en-GB" dirty="0" err="1">
                <a:ea typeface="ＭＳ Ｐゴシック" pitchFamily="-1" charset="-128"/>
                <a:cs typeface="ＭＳ Ｐゴシック" pitchFamily="-1" charset="-128"/>
              </a:rPr>
              <a:t>behavior</a:t>
            </a:r>
            <a:r>
              <a:rPr lang="en-GB" dirty="0">
                <a:ea typeface="ＭＳ Ｐゴシック" pitchFamily="-1" charset="-128"/>
                <a:cs typeface="ＭＳ Ｐゴシック" pitchFamily="-1" charset="-128"/>
              </a:rPr>
              <a:t>. Uncertainty can therefore be represented by quantitative measures, for example, a range of values calculated by various models, or by qualitative statements, for example, reflecting expert judgment. However, in economics, uncertainty refers to </a:t>
            </a:r>
            <a:r>
              <a:rPr lang="en-GB" dirty="0" err="1">
                <a:ea typeface="ＭＳ Ｐゴシック" pitchFamily="-1" charset="-128"/>
                <a:cs typeface="ＭＳ Ｐゴシック" pitchFamily="-1" charset="-128"/>
              </a:rPr>
              <a:t>Knightian</a:t>
            </a:r>
            <a:r>
              <a:rPr lang="en-GB" dirty="0">
                <a:ea typeface="ＭＳ Ｐゴシック" pitchFamily="-1" charset="-128"/>
                <a:cs typeface="ＭＳ Ｐゴシック" pitchFamily="-1" charset="-128"/>
              </a:rPr>
              <a:t> uncertainty, which is immeasurable. This is in contrast to risk, wherein the occurrence of certain events is associated with a knowable probability distribution.</a:t>
            </a:r>
            <a:r>
              <a:rPr lang="fr-BE" dirty="0">
                <a:ea typeface="ＭＳ Ｐゴシック" pitchFamily="-1" charset="-128"/>
                <a:cs typeface="ＭＳ Ｐゴシック" pitchFamily="-1" charset="-128"/>
              </a:rPr>
              <a:t> »</a:t>
            </a:r>
          </a:p>
          <a:p>
            <a:pPr eaLnBrk="1" hangingPunct="1">
              <a:spcBef>
                <a:spcPct val="0"/>
              </a:spcBef>
            </a:pPr>
            <a:endParaRPr lang="fr-BE" dirty="0">
              <a:ea typeface="ＭＳ Ｐゴシック" pitchFamily="-1" charset="-128"/>
              <a:cs typeface="ＭＳ Ｐゴシック" pitchFamily="-1" charset="-128"/>
            </a:endParaRPr>
          </a:p>
          <a:p>
            <a:pPr eaLnBrk="1" hangingPunct="1">
              <a:spcBef>
                <a:spcPct val="0"/>
              </a:spcBef>
            </a:pPr>
            <a:endParaRPr lang="en-GB" dirty="0">
              <a:ea typeface="ＭＳ Ｐゴシック" pitchFamily="-1" charset="-128"/>
              <a:cs typeface="ＭＳ Ｐゴシック" pitchFamily="-1"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F6C6F0C9-49AF-A340-A191-8A18F6CF5544}" type="slidenum">
              <a:rPr lang="en-GB"/>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sz="1200" b="1" kern="1200" dirty="0" smtClean="0">
              <a:solidFill>
                <a:schemeClr val="tx1"/>
              </a:solidFill>
              <a:effectLst/>
              <a:latin typeface="Arial" pitchFamily="34" charset="0"/>
              <a:ea typeface="ＭＳ Ｐゴシック" charset="-128"/>
            </a:endParaRPr>
          </a:p>
          <a:p>
            <a:pPr>
              <a:spcBef>
                <a:spcPct val="50000"/>
              </a:spcBef>
              <a:buFontTx/>
              <a:buChar char="•"/>
            </a:pPr>
            <a:r>
              <a:rPr lang="en-US" sz="1200" dirty="0" err="1" smtClean="0">
                <a:solidFill>
                  <a:schemeClr val="accent2"/>
                </a:solidFill>
              </a:rPr>
              <a:t>Rahmstorf</a:t>
            </a:r>
            <a:r>
              <a:rPr lang="en-US" sz="1200" dirty="0" smtClean="0">
                <a:solidFill>
                  <a:schemeClr val="accent2"/>
                </a:solidFill>
              </a:rPr>
              <a:t>, 2007 (red); </a:t>
            </a:r>
          </a:p>
          <a:p>
            <a:pPr>
              <a:spcBef>
                <a:spcPct val="50000"/>
              </a:spcBef>
              <a:buFontTx/>
              <a:buChar char="•"/>
            </a:pPr>
            <a:r>
              <a:rPr lang="en-US" sz="1200" dirty="0" smtClean="0">
                <a:solidFill>
                  <a:schemeClr val="accent2"/>
                </a:solidFill>
              </a:rPr>
              <a:t> </a:t>
            </a:r>
            <a:r>
              <a:rPr lang="en-US" sz="1200" dirty="0" err="1" smtClean="0">
                <a:solidFill>
                  <a:schemeClr val="accent2"/>
                </a:solidFill>
              </a:rPr>
              <a:t>Grinstead</a:t>
            </a:r>
            <a:r>
              <a:rPr lang="en-US" sz="1200" dirty="0" smtClean="0">
                <a:solidFill>
                  <a:schemeClr val="accent2"/>
                </a:solidFill>
              </a:rPr>
              <a:t> et al., 2009 (green); </a:t>
            </a:r>
          </a:p>
          <a:p>
            <a:pPr>
              <a:spcBef>
                <a:spcPct val="50000"/>
              </a:spcBef>
              <a:buFontTx/>
              <a:buChar char="•"/>
            </a:pPr>
            <a:r>
              <a:rPr lang="en-US" sz="1200" dirty="0" smtClean="0">
                <a:solidFill>
                  <a:schemeClr val="accent2"/>
                </a:solidFill>
              </a:rPr>
              <a:t> Vermeer et al., 2009 (dark blue).</a:t>
            </a:r>
            <a:endParaRPr lang="en-US" sz="1800" i="1" dirty="0" smtClean="0">
              <a:solidFill>
                <a:schemeClr val="accent2"/>
              </a:solidFill>
              <a:latin typeface="Helvetica" pitchFamily="34" charset="0"/>
            </a:endParaRPr>
          </a:p>
          <a:p>
            <a:pPr>
              <a:spcBef>
                <a:spcPts val="0"/>
              </a:spcBef>
            </a:pPr>
            <a:r>
              <a:rPr lang="en-US" i="1" dirty="0" smtClean="0"/>
              <a:t>Graphic from: Nicholls, R. J and </a:t>
            </a:r>
            <a:r>
              <a:rPr lang="en-US" i="1" dirty="0" err="1" smtClean="0"/>
              <a:t>Cazenave</a:t>
            </a:r>
            <a:r>
              <a:rPr lang="en-US" i="1" dirty="0" smtClean="0"/>
              <a:t>, A. 2010. Sea-Level Rise and Its Impact on Coastal Zones. </a:t>
            </a:r>
          </a:p>
          <a:p>
            <a:pPr>
              <a:spcBef>
                <a:spcPts val="0"/>
              </a:spcBef>
            </a:pPr>
            <a:r>
              <a:rPr lang="en-US" i="1" dirty="0" smtClean="0"/>
              <a:t>Science 328: 1517-1520</a:t>
            </a:r>
          </a:p>
          <a:p>
            <a:pPr marL="0" marR="0" indent="0" algn="l" defTabSz="914400" rtl="0" eaLnBrk="0" fontAlgn="base" latinLnBrk="0" hangingPunct="0">
              <a:lnSpc>
                <a:spcPct val="100000"/>
              </a:lnSpc>
              <a:spcBef>
                <a:spcPts val="0"/>
              </a:spcBef>
              <a:spcAft>
                <a:spcPct val="0"/>
              </a:spcAft>
              <a:buClrTx/>
              <a:buSzTx/>
              <a:buFontTx/>
              <a:buNone/>
              <a:tabLst/>
              <a:defRPr/>
            </a:pPr>
            <a:r>
              <a:rPr lang="en-US" sz="2400" dirty="0" smtClean="0"/>
              <a:t>Omitted certain processes associated with ice sheet dynamics</a:t>
            </a:r>
            <a:endParaRPr lang="en-US" sz="2400" b="1" dirty="0" smtClean="0"/>
          </a:p>
          <a:p>
            <a:pPr>
              <a:spcBef>
                <a:spcPts val="0"/>
              </a:spcBef>
            </a:pPr>
            <a:endParaRPr lang="en-US" sz="2400" i="1" dirty="0" smtClean="0">
              <a:latin typeface="Helvetica" pitchFamily="34" charset="0"/>
            </a:endParaRP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p>
        </p:txBody>
      </p:sp>
      <p:sp>
        <p:nvSpPr>
          <p:cNvPr id="4" name="Slide Number Placeholder 3"/>
          <p:cNvSpPr>
            <a:spLocks noGrp="1"/>
          </p:cNvSpPr>
          <p:nvPr>
            <p:ph type="sldNum" sz="quarter" idx="5"/>
          </p:nvPr>
        </p:nvSpPr>
        <p:spPr/>
        <p:txBody>
          <a:bodyPr/>
          <a:lstStyle/>
          <a:p>
            <a:pPr>
              <a:defRPr/>
            </a:pPr>
            <a:fld id="{0B08F714-A74E-43F3-B76A-12F92D60B1D1}" type="slidenum">
              <a:rPr lang="en-GB" smtClean="0"/>
              <a:pPr>
                <a:defRPr/>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EC73160-7CDC-45D2-9887-C91A8698C6E3}" type="slidenum">
              <a:rPr lang="en-GB" smtClean="0"/>
              <a:pPr>
                <a:defRPr/>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da-DK" dirty="0"/>
          </a:p>
        </p:txBody>
      </p:sp>
      <p:sp>
        <p:nvSpPr>
          <p:cNvPr id="4" name="Slide Number Placeholder 3"/>
          <p:cNvSpPr>
            <a:spLocks noGrp="1"/>
          </p:cNvSpPr>
          <p:nvPr>
            <p:ph type="sldNum" sz="quarter" idx="10"/>
          </p:nvPr>
        </p:nvSpPr>
        <p:spPr/>
        <p:txBody>
          <a:bodyPr/>
          <a:lstStyle/>
          <a:p>
            <a:pPr>
              <a:defRPr/>
            </a:pPr>
            <a:fld id="{CED4CB77-A853-4F37-A193-A9CB58291CBA}" type="slidenum">
              <a:rPr lang="en-GB" smtClean="0"/>
              <a:pPr>
                <a:defRPr/>
              </a:pPr>
              <a:t>2</a:t>
            </a:fld>
            <a:endParaRPr lang="en-GB" dirty="0"/>
          </a:p>
        </p:txBody>
      </p:sp>
    </p:spTree>
    <p:extLst>
      <p:ext uri="{BB962C8B-B14F-4D97-AF65-F5344CB8AC3E}">
        <p14:creationId xmlns:p14="http://schemas.microsoft.com/office/powerpoint/2010/main" val="981724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en-GB" sz="1200" dirty="0" smtClean="0"/>
              <a:t>Source: Thornton et al  (2006), Figure 7(A)</a:t>
            </a:r>
            <a:endParaRPr lang="en-US" dirty="0">
              <a:ea typeface="ＭＳ Ｐゴシック" pitchFamily="-1" charset="-128"/>
              <a:cs typeface="ＭＳ Ｐゴシック" pitchFamily="-1"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778B54EB-8C50-B341-982B-2842A48A9321}" type="slidenum">
              <a:rPr lang="en-GB"/>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en-GB" dirty="0" smtClean="0">
                <a:ea typeface="ＭＳ Ｐゴシック" pitchFamily="-1" charset="-128"/>
                <a:cs typeface="ＭＳ Ｐゴシック" pitchFamily="-1" charset="-128"/>
              </a:rPr>
              <a:t>The uncertainties surrounding climate change are often invoked to justify inaction</a:t>
            </a:r>
          </a:p>
          <a:p>
            <a:r>
              <a:rPr lang="en-GB" dirty="0" smtClean="0">
                <a:ea typeface="ＭＳ Ｐゴシック" pitchFamily="-1" charset="-128"/>
                <a:cs typeface="ＭＳ Ｐゴシック" pitchFamily="-1" charset="-128"/>
              </a:rPr>
              <a:t>In a medium- to long-term perspective, however, inaction now is likely to be more costly:</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1" charset="-128"/>
                <a:cs typeface="ＭＳ Ｐゴシック" pitchFamily="-1" charset="-128"/>
              </a:rPr>
              <a:t>Even in the face of uncertainty, some types of measures are justified</a:t>
            </a:r>
          </a:p>
          <a:p>
            <a:endParaRPr lang="en-GB" dirty="0" smtClean="0">
              <a:ea typeface="ＭＳ Ｐゴシック" pitchFamily="-1" charset="-128"/>
              <a:cs typeface="ＭＳ Ｐゴシック" pitchFamily="-1" charset="-128"/>
            </a:endParaRPr>
          </a:p>
          <a:p>
            <a:pPr eaLnBrk="1" hangingPunct="1">
              <a:lnSpc>
                <a:spcPct val="90000"/>
              </a:lnSpc>
              <a:spcBef>
                <a:spcPct val="0"/>
              </a:spcBef>
            </a:pPr>
            <a:endParaRPr lang="en-GB" dirty="0" smtClean="0">
              <a:ea typeface="ＭＳ Ｐゴシック" pitchFamily="-1" charset="-128"/>
              <a:cs typeface="ＭＳ Ｐゴシック" pitchFamily="-1" charset="-128"/>
            </a:endParaRPr>
          </a:p>
          <a:p>
            <a:pPr eaLnBrk="1" hangingPunct="1">
              <a:lnSpc>
                <a:spcPct val="90000"/>
              </a:lnSpc>
              <a:spcBef>
                <a:spcPct val="0"/>
              </a:spcBef>
            </a:pPr>
            <a:r>
              <a:rPr lang="en-GB" dirty="0" smtClean="0">
                <a:ea typeface="ＭＳ Ｐゴシック" pitchFamily="-1" charset="-128"/>
                <a:cs typeface="ＭＳ Ｐゴシック" pitchFamily="-1" charset="-128"/>
              </a:rPr>
              <a:t>Adaptation </a:t>
            </a:r>
            <a:r>
              <a:rPr lang="en-GB" dirty="0">
                <a:ea typeface="ＭＳ Ｐゴシック" pitchFamily="-1" charset="-128"/>
                <a:cs typeface="ＭＳ Ｐゴシック" pitchFamily="-1" charset="-128"/>
              </a:rPr>
              <a:t>– OECD (2009): “The effect of discounting would normally favour a delay in adaptation (...). However, there is also a class of adaptations where early action is cheaper. They include adjustments to long-term development plans and long-lived infrastructure investments (...). In each of these cases, it will be cheaper to make adjustments early, in the design phase of the project, rather than incur the cost and inconvenience of expensive retrofits.” The same applies to land use policies and long-term development plans.</a:t>
            </a:r>
          </a:p>
          <a:p>
            <a:pPr eaLnBrk="1" hangingPunct="1">
              <a:lnSpc>
                <a:spcPct val="90000"/>
              </a:lnSpc>
              <a:spcBef>
                <a:spcPct val="0"/>
              </a:spcBef>
            </a:pPr>
            <a:endParaRPr lang="en-GB" dirty="0">
              <a:ea typeface="ＭＳ Ｐゴシック" pitchFamily="-1" charset="-128"/>
              <a:cs typeface="ＭＳ Ｐゴシック" pitchFamily="-1" charset="-128"/>
            </a:endParaRPr>
          </a:p>
          <a:p>
            <a:pPr eaLnBrk="1" hangingPunct="1">
              <a:lnSpc>
                <a:spcPct val="90000"/>
              </a:lnSpc>
              <a:spcBef>
                <a:spcPct val="0"/>
              </a:spcBef>
            </a:pPr>
            <a:r>
              <a:rPr lang="en-GB" dirty="0">
                <a:ea typeface="ＭＳ Ｐゴシック" pitchFamily="-1" charset="-128"/>
                <a:cs typeface="ＭＳ Ｐゴシック" pitchFamily="-1" charset="-128"/>
              </a:rPr>
              <a:t>Mitigation – Stern Review: «</a:t>
            </a:r>
            <a:r>
              <a:rPr lang="en-GB" i="1" dirty="0">
                <a:ea typeface="ＭＳ Ｐゴシック" pitchFamily="-1" charset="-128"/>
                <a:cs typeface="ＭＳ Ｐゴシック" pitchFamily="-1" charset="-128"/>
              </a:rPr>
              <a:t>The benefits of strong, early action on climate change considerably outweigh the costs</a:t>
            </a:r>
            <a:r>
              <a:rPr lang="en-GB" dirty="0">
                <a:ea typeface="ＭＳ Ｐゴシック" pitchFamily="-1" charset="-128"/>
                <a:cs typeface="ＭＳ Ｐゴシック" pitchFamily="-1" charset="-128"/>
              </a:rPr>
              <a:t>». What we do in the next 10 or 20 years can have a profound effect on the climate in the second half of this century and in the next. Mitigation must be viewed as an investment to avoid the risks of very severe consequences in the future.</a:t>
            </a:r>
          </a:p>
          <a:p>
            <a:pPr eaLnBrk="1" hangingPunct="1">
              <a:lnSpc>
                <a:spcPct val="90000"/>
              </a:lnSpc>
              <a:spcBef>
                <a:spcPct val="0"/>
              </a:spcBef>
            </a:pPr>
            <a:r>
              <a:rPr lang="en-GB" dirty="0">
                <a:ea typeface="ＭＳ Ｐゴシック" pitchFamily="-1" charset="-128"/>
                <a:cs typeface="ＭＳ Ｐゴシック" pitchFamily="-1" charset="-128"/>
              </a:rPr>
              <a:t>The social cost of carbon under the business-as-usual scenario is about $85/tonne of CO2 – well above marginal abatement costs in many sectors.</a:t>
            </a:r>
          </a:p>
          <a:p>
            <a:pPr eaLnBrk="1" hangingPunct="1">
              <a:lnSpc>
                <a:spcPct val="90000"/>
              </a:lnSpc>
              <a:spcBef>
                <a:spcPct val="0"/>
              </a:spcBef>
            </a:pPr>
            <a:r>
              <a:rPr lang="en-GB" dirty="0">
                <a:ea typeface="ＭＳ Ｐゴシック" pitchFamily="-1" charset="-128"/>
                <a:cs typeface="ＭＳ Ｐゴシック" pitchFamily="-1" charset="-128"/>
              </a:rPr>
              <a:t>If a path towards stabilisation of atmospheric concentration of </a:t>
            </a:r>
            <a:r>
              <a:rPr lang="en-GB" dirty="0" err="1">
                <a:ea typeface="ＭＳ Ｐゴシック" pitchFamily="-1" charset="-128"/>
                <a:cs typeface="ＭＳ Ｐゴシック" pitchFamily="-1" charset="-128"/>
              </a:rPr>
              <a:t>GHGs</a:t>
            </a:r>
            <a:r>
              <a:rPr lang="en-GB" dirty="0">
                <a:ea typeface="ＭＳ Ｐゴシック" pitchFamily="-1" charset="-128"/>
                <a:cs typeface="ＭＳ Ｐゴシック" pitchFamily="-1" charset="-128"/>
              </a:rPr>
              <a:t> at 550ppm CO2e is adopted, then the net present value of benefits over costs is around $2.5 trillion. With a target of 450-550 </a:t>
            </a:r>
            <a:r>
              <a:rPr lang="en-GB" dirty="0" err="1">
                <a:ea typeface="ＭＳ Ｐゴシック" pitchFamily="-1" charset="-128"/>
                <a:cs typeface="ＭＳ Ｐゴシック" pitchFamily="-1" charset="-128"/>
              </a:rPr>
              <a:t>ppm</a:t>
            </a:r>
            <a:r>
              <a:rPr lang="en-GB" dirty="0">
                <a:ea typeface="ＭＳ Ｐゴシック" pitchFamily="-1" charset="-128"/>
                <a:cs typeface="ＭＳ Ｐゴシック" pitchFamily="-1" charset="-128"/>
              </a:rPr>
              <a:t> CO2e, then the social cost of carbon is in the region of $25-30 per tonne of CO5 – about one-third of the cost under the BAU scenario.</a:t>
            </a:r>
          </a:p>
          <a:p>
            <a:pPr eaLnBrk="1" hangingPunct="1">
              <a:lnSpc>
                <a:spcPct val="90000"/>
              </a:lnSpc>
              <a:spcBef>
                <a:spcPct val="0"/>
              </a:spcBef>
            </a:pPr>
            <a:r>
              <a:rPr lang="en-GB" dirty="0">
                <a:ea typeface="ＭＳ Ｐゴシック" pitchFamily="-1" charset="-128"/>
                <a:cs typeface="ＭＳ Ｐゴシック" pitchFamily="-1" charset="-128"/>
              </a:rPr>
              <a:t>The social cost of carbon is likely to increase steadily over time because marginal damages increase with the stock of </a:t>
            </a:r>
            <a:r>
              <a:rPr lang="en-GB" dirty="0" err="1">
                <a:ea typeface="ＭＳ Ｐゴシック" pitchFamily="-1" charset="-128"/>
                <a:cs typeface="ＭＳ Ｐゴシック" pitchFamily="-1" charset="-128"/>
              </a:rPr>
              <a:t>GHGs</a:t>
            </a:r>
            <a:r>
              <a:rPr lang="en-GB" dirty="0">
                <a:ea typeface="ＭＳ Ｐゴシック" pitchFamily="-1" charset="-128"/>
                <a:cs typeface="ＭＳ Ｐゴシック" pitchFamily="-1" charset="-128"/>
              </a:rPr>
              <a:t> in the atmosphere. Policies should thus aim for a gradual intensification of marginal abatement efforts, while supporting the development of technologies that reduce abatement costs.</a:t>
            </a:r>
          </a:p>
          <a:p>
            <a:pPr eaLnBrk="1" hangingPunct="1">
              <a:lnSpc>
                <a:spcPct val="90000"/>
              </a:lnSpc>
              <a:spcBef>
                <a:spcPct val="0"/>
              </a:spcBef>
            </a:pPr>
            <a:r>
              <a:rPr lang="en-GB" dirty="0">
                <a:ea typeface="ＭＳ Ｐゴシック" pitchFamily="-1" charset="-128"/>
                <a:cs typeface="ＭＳ Ｐゴシック" pitchFamily="-1" charset="-128"/>
              </a:rPr>
              <a:t>The annual costs of stabilisation at 500-550ppm CO2e are estimated to be around 1% of GDP by 2050 - a level that is significant but manageable.</a:t>
            </a:r>
          </a:p>
          <a:p>
            <a:pPr eaLnBrk="1" hangingPunct="1">
              <a:lnSpc>
                <a:spcPct val="90000"/>
              </a:lnSpc>
              <a:spcBef>
                <a:spcPct val="0"/>
              </a:spcBef>
            </a:pPr>
            <a:endParaRPr lang="en-GB" dirty="0">
              <a:ea typeface="ＭＳ Ｐゴシック" pitchFamily="-1" charset="-128"/>
              <a:cs typeface="ＭＳ Ｐゴシック" pitchFamily="-1"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3EFEC7CA-8F39-5F48-92BC-049CA6BFAFD7}" type="slidenum">
              <a:rPr lang="en-GB"/>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GB" dirty="0" smtClean="0">
                <a:ea typeface="ＭＳ Ｐゴシック" pitchFamily="-1" charset="-128"/>
                <a:cs typeface="ＭＳ Ｐゴシック" pitchFamily="-1" charset="-128"/>
              </a:rPr>
              <a:t>World </a:t>
            </a:r>
            <a:r>
              <a:rPr lang="en-GB" dirty="0">
                <a:ea typeface="ＭＳ Ｐゴシック" pitchFamily="-1" charset="-128"/>
                <a:cs typeface="ＭＳ Ｐゴシック" pitchFamily="-1" charset="-128"/>
              </a:rPr>
              <a:t>Bank (2010c):</a:t>
            </a:r>
          </a:p>
          <a:p>
            <a:pPr eaLnBrk="1" hangingPunct="1">
              <a:spcBef>
                <a:spcPct val="0"/>
              </a:spcBef>
            </a:pPr>
            <a:r>
              <a:rPr lang="en-GB" dirty="0">
                <a:ea typeface="ＭＳ Ｐゴシック" pitchFamily="-1" charset="-128"/>
                <a:cs typeface="ＭＳ Ｐゴシック" pitchFamily="-1" charset="-128"/>
              </a:rPr>
              <a:t>(No- and) low-regret measures include most of the ‘soft’ adaptation measures, which enhance development and welfare across all or most climate change scenarios including the no-change scenario</a:t>
            </a:r>
          </a:p>
          <a:p>
            <a:r>
              <a:rPr lang="en-GB" dirty="0">
                <a:solidFill>
                  <a:srgbClr val="005F7B"/>
                </a:solidFill>
                <a:ea typeface="ＭＳ Ｐゴシック" pitchFamily="-1" charset="-128"/>
                <a:cs typeface="ＭＳ Ｐゴシック" pitchFamily="-1" charset="-128"/>
              </a:rPr>
              <a:t>‘No-regret’ measures:</a:t>
            </a:r>
          </a:p>
          <a:p>
            <a:pPr lvl="1"/>
            <a:r>
              <a:rPr lang="en-GB" dirty="0"/>
              <a:t>those expected to produce net benefits for society </a:t>
            </a:r>
            <a:br>
              <a:rPr lang="en-GB" dirty="0"/>
            </a:br>
            <a:r>
              <a:rPr lang="en-GB" dirty="0"/>
              <a:t>even in the absence of climate change (adaptation) or independently of any ‘reward’ for mitigation (zero or negative net cost at a zero carbon price)</a:t>
            </a:r>
          </a:p>
          <a:p>
            <a:r>
              <a:rPr lang="en-GB" dirty="0">
                <a:solidFill>
                  <a:srgbClr val="005F7B"/>
                </a:solidFill>
                <a:ea typeface="ＭＳ Ｐゴシック" pitchFamily="-1" charset="-128"/>
                <a:cs typeface="ＭＳ Ｐゴシック" pitchFamily="-1" charset="-128"/>
              </a:rPr>
              <a:t>‘Low-regret’ measures:</a:t>
            </a:r>
          </a:p>
          <a:p>
            <a:pPr lvl="1"/>
            <a:r>
              <a:rPr lang="en-GB" dirty="0"/>
              <a:t>those expected to have a cost for society, but an acceptable one in view of the benefits they would bring if climate change turns out to produce significant effects (adaptation), or to have a low net cost at zero or low carbon prices (mitigation)</a:t>
            </a:r>
          </a:p>
          <a:p>
            <a:pPr eaLnBrk="1" hangingPunct="1">
              <a:spcBef>
                <a:spcPct val="0"/>
              </a:spcBef>
            </a:pPr>
            <a:r>
              <a:rPr lang="en-GB" dirty="0" smtClean="0">
                <a:ea typeface="ＭＳ Ｐゴシック" pitchFamily="-1" charset="-128"/>
                <a:cs typeface="ＭＳ Ｐゴシック" pitchFamily="-1" charset="-128"/>
              </a:rPr>
              <a:t>.</a:t>
            </a:r>
          </a:p>
          <a:p>
            <a:pPr eaLnBrk="1" hangingPunct="1">
              <a:spcBef>
                <a:spcPct val="0"/>
              </a:spcBef>
            </a:pPr>
            <a:endParaRPr lang="en-GB"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1" dirty="0" smtClean="0">
                <a:solidFill>
                  <a:srgbClr val="005F7B"/>
                </a:solidFill>
                <a:ea typeface="ＭＳ Ｐゴシック" pitchFamily="-1" charset="-128"/>
                <a:cs typeface="ＭＳ Ｐゴシック" pitchFamily="-1" charset="-128"/>
              </a:rPr>
              <a:t>Robust’ measures: </a:t>
            </a:r>
            <a:r>
              <a:rPr lang="en-GB" sz="1200" dirty="0" smtClean="0">
                <a:ea typeface="ＭＳ Ｐゴシック" pitchFamily="-1" charset="-128"/>
                <a:cs typeface="ＭＳ Ｐゴシック" pitchFamily="-1" charset="-128"/>
              </a:rPr>
              <a:t>those that produce net benefits or deliver good outcomes across various possible climate change or carbon price scenarios and economic development scenarios (rather than just under the ‘most likely’ scenario)</a:t>
            </a:r>
          </a:p>
          <a:p>
            <a:pPr eaLnBrk="1" hangingPunct="1">
              <a:spcBef>
                <a:spcPct val="0"/>
              </a:spcBef>
            </a:pPr>
            <a:endParaRPr lang="en-GB" dirty="0">
              <a:ea typeface="ＭＳ Ｐゴシック" pitchFamily="-1" charset="-128"/>
              <a:cs typeface="ＭＳ Ｐゴシック" pitchFamily="-1"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91FB704B-E0EF-C344-A75D-A0816F47CB4F}" type="slidenum">
              <a:rPr lang="en-GB"/>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GB" dirty="0" smtClean="0">
                <a:ea typeface="ＭＳ Ｐゴシック" pitchFamily="-1" charset="-128"/>
                <a:cs typeface="ＭＳ Ｐゴシック" pitchFamily="-1" charset="-128"/>
              </a:rPr>
              <a:t>World </a:t>
            </a:r>
            <a:r>
              <a:rPr lang="en-GB" dirty="0">
                <a:ea typeface="ＭＳ Ｐゴシック" pitchFamily="-1" charset="-128"/>
                <a:cs typeface="ＭＳ Ｐゴシック" pitchFamily="-1" charset="-128"/>
              </a:rPr>
              <a:t>Bank (2010c):</a:t>
            </a:r>
          </a:p>
          <a:p>
            <a:pPr eaLnBrk="1" hangingPunct="1">
              <a:spcBef>
                <a:spcPct val="0"/>
              </a:spcBef>
            </a:pPr>
            <a:r>
              <a:rPr lang="en-GB" dirty="0">
                <a:ea typeface="ＭＳ Ｐゴシック" pitchFamily="-1" charset="-128"/>
                <a:cs typeface="ＭＳ Ｐゴシック" pitchFamily="-1" charset="-128"/>
              </a:rPr>
              <a:t>(No- and) low-regret measures include most of the ‘soft’ adaptation measures, which enhance development and welfare across all or most climate change scenarios including the no-change scenario</a:t>
            </a:r>
          </a:p>
          <a:p>
            <a:r>
              <a:rPr lang="en-GB" dirty="0">
                <a:solidFill>
                  <a:srgbClr val="005F7B"/>
                </a:solidFill>
                <a:ea typeface="ＭＳ Ｐゴシック" pitchFamily="-1" charset="-128"/>
                <a:cs typeface="ＭＳ Ｐゴシック" pitchFamily="-1" charset="-128"/>
              </a:rPr>
              <a:t>‘No-regret’ measures:</a:t>
            </a:r>
          </a:p>
          <a:p>
            <a:pPr lvl="1"/>
            <a:r>
              <a:rPr lang="en-GB" dirty="0"/>
              <a:t>those expected to produce net benefits for society </a:t>
            </a:r>
            <a:br>
              <a:rPr lang="en-GB" dirty="0"/>
            </a:br>
            <a:r>
              <a:rPr lang="en-GB" dirty="0"/>
              <a:t>even in the absence of climate change (adaptation) or independently of any ‘reward’ for mitigation (zero or negative net cost at a zero carbon price)</a:t>
            </a:r>
          </a:p>
          <a:p>
            <a:r>
              <a:rPr lang="en-GB" dirty="0">
                <a:solidFill>
                  <a:srgbClr val="005F7B"/>
                </a:solidFill>
                <a:ea typeface="ＭＳ Ｐゴシック" pitchFamily="-1" charset="-128"/>
                <a:cs typeface="ＭＳ Ｐゴシック" pitchFamily="-1" charset="-128"/>
              </a:rPr>
              <a:t>‘Low-regret’ measures:</a:t>
            </a:r>
          </a:p>
          <a:p>
            <a:pPr lvl="1"/>
            <a:r>
              <a:rPr lang="en-GB" dirty="0"/>
              <a:t>those expected to have a cost for society, but an acceptable one in view of the benefits they would bring if climate change turns out to produce significant effects (adaptation), or to have a low net cost at zero or low carbon prices (mitigation)</a:t>
            </a:r>
          </a:p>
          <a:p>
            <a:pPr eaLnBrk="1" hangingPunct="1">
              <a:spcBef>
                <a:spcPct val="0"/>
              </a:spcBef>
            </a:pPr>
            <a:r>
              <a:rPr lang="en-GB" dirty="0" smtClean="0">
                <a:ea typeface="ＭＳ Ｐゴシック" pitchFamily="-1" charset="-128"/>
                <a:cs typeface="ＭＳ Ｐゴシック" pitchFamily="-1" charset="-128"/>
              </a:rPr>
              <a:t>.</a:t>
            </a:r>
          </a:p>
          <a:p>
            <a:pPr eaLnBrk="1" hangingPunct="1">
              <a:spcBef>
                <a:spcPct val="0"/>
              </a:spcBef>
            </a:pPr>
            <a:endParaRPr lang="en-GB"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1" dirty="0" smtClean="0">
                <a:solidFill>
                  <a:srgbClr val="005F7B"/>
                </a:solidFill>
                <a:ea typeface="ＭＳ Ｐゴシック" pitchFamily="-1" charset="-128"/>
                <a:cs typeface="ＭＳ Ｐゴシック" pitchFamily="-1" charset="-128"/>
              </a:rPr>
              <a:t>Robust’ measures: </a:t>
            </a:r>
            <a:r>
              <a:rPr lang="en-GB" sz="1200" dirty="0" smtClean="0">
                <a:ea typeface="ＭＳ Ｐゴシック" pitchFamily="-1" charset="-128"/>
                <a:cs typeface="ＭＳ Ｐゴシック" pitchFamily="-1" charset="-128"/>
              </a:rPr>
              <a:t>those that produce net benefits or deliver good outcomes across various possible climate change or carbon price scenarios and economic development scenarios (rather than just under the ‘most likely’ scenario)</a:t>
            </a:r>
          </a:p>
          <a:p>
            <a:pPr eaLnBrk="1" hangingPunct="1">
              <a:spcBef>
                <a:spcPct val="0"/>
              </a:spcBef>
            </a:pPr>
            <a:endParaRPr lang="en-GB" dirty="0">
              <a:ea typeface="ＭＳ Ｐゴシック" pitchFamily="-1" charset="-128"/>
              <a:cs typeface="ＭＳ Ｐゴシック" pitchFamily="-1"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91FB704B-E0EF-C344-A75D-A0816F47CB4F}" type="slidenum">
              <a:rPr lang="en-GB"/>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GB" dirty="0" smtClean="0">
                <a:ea typeface="ＭＳ Ｐゴシック" pitchFamily="-1" charset="-128"/>
                <a:cs typeface="ＭＳ Ｐゴシック" pitchFamily="-1" charset="-128"/>
              </a:rPr>
              <a:t>World </a:t>
            </a:r>
            <a:r>
              <a:rPr lang="en-GB" dirty="0">
                <a:ea typeface="ＭＳ Ｐゴシック" pitchFamily="-1" charset="-128"/>
                <a:cs typeface="ＭＳ Ｐゴシック" pitchFamily="-1" charset="-128"/>
              </a:rPr>
              <a:t>Bank (2010c):</a:t>
            </a:r>
          </a:p>
          <a:p>
            <a:pPr eaLnBrk="1" hangingPunct="1">
              <a:spcBef>
                <a:spcPct val="0"/>
              </a:spcBef>
            </a:pPr>
            <a:r>
              <a:rPr lang="en-GB" dirty="0">
                <a:ea typeface="ＭＳ Ｐゴシック" pitchFamily="-1" charset="-128"/>
                <a:cs typeface="ＭＳ Ｐゴシック" pitchFamily="-1" charset="-128"/>
              </a:rPr>
              <a:t>(No- and) low-regret measures include most of the ‘soft’ adaptation measures, which enhance development and welfare across all or most climate change scenarios including the no-change scenario</a:t>
            </a:r>
          </a:p>
          <a:p>
            <a:r>
              <a:rPr lang="en-GB" dirty="0">
                <a:solidFill>
                  <a:srgbClr val="005F7B"/>
                </a:solidFill>
                <a:ea typeface="ＭＳ Ｐゴシック" pitchFamily="-1" charset="-128"/>
                <a:cs typeface="ＭＳ Ｐゴシック" pitchFamily="-1" charset="-128"/>
              </a:rPr>
              <a:t>‘No-regret’ measures:</a:t>
            </a:r>
          </a:p>
          <a:p>
            <a:pPr lvl="1"/>
            <a:r>
              <a:rPr lang="en-GB" dirty="0"/>
              <a:t>those expected to produce net benefits for society </a:t>
            </a:r>
            <a:br>
              <a:rPr lang="en-GB" dirty="0"/>
            </a:br>
            <a:r>
              <a:rPr lang="en-GB" dirty="0"/>
              <a:t>even in the absence of climate change (adaptation) or independently of any ‘reward’ for mitigation (zero or negative net cost at a zero carbon price)</a:t>
            </a:r>
          </a:p>
          <a:p>
            <a:r>
              <a:rPr lang="en-GB" dirty="0">
                <a:solidFill>
                  <a:srgbClr val="005F7B"/>
                </a:solidFill>
                <a:ea typeface="ＭＳ Ｐゴシック" pitchFamily="-1" charset="-128"/>
                <a:cs typeface="ＭＳ Ｐゴシック" pitchFamily="-1" charset="-128"/>
              </a:rPr>
              <a:t>‘Low-regret’ measures:</a:t>
            </a:r>
          </a:p>
          <a:p>
            <a:pPr lvl="1"/>
            <a:r>
              <a:rPr lang="en-GB" dirty="0"/>
              <a:t>those expected to have a cost for society, but an acceptable one in view of the benefits they would bring if climate change turns out to produce significant effects (adaptation), or to have a low net cost at zero or low carbon prices (mitigation)</a:t>
            </a:r>
          </a:p>
          <a:p>
            <a:pPr eaLnBrk="1" hangingPunct="1">
              <a:spcBef>
                <a:spcPct val="0"/>
              </a:spcBef>
            </a:pPr>
            <a:r>
              <a:rPr lang="en-GB" dirty="0" smtClean="0">
                <a:ea typeface="ＭＳ Ｐゴシック" pitchFamily="-1" charset="-128"/>
                <a:cs typeface="ＭＳ Ｐゴシック" pitchFamily="-1" charset="-128"/>
              </a:rPr>
              <a:t>.</a:t>
            </a:r>
          </a:p>
          <a:p>
            <a:pPr eaLnBrk="1" hangingPunct="1">
              <a:spcBef>
                <a:spcPct val="0"/>
              </a:spcBef>
            </a:pPr>
            <a:endParaRPr lang="en-GB"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1" dirty="0" smtClean="0">
                <a:solidFill>
                  <a:srgbClr val="005F7B"/>
                </a:solidFill>
                <a:ea typeface="ＭＳ Ｐゴシック" pitchFamily="-1" charset="-128"/>
                <a:cs typeface="ＭＳ Ｐゴシック" pitchFamily="-1" charset="-128"/>
              </a:rPr>
              <a:t>Robust’ measures: </a:t>
            </a:r>
            <a:r>
              <a:rPr lang="en-GB" sz="1200" dirty="0" smtClean="0">
                <a:ea typeface="ＭＳ Ｐゴシック" pitchFamily="-1" charset="-128"/>
                <a:cs typeface="ＭＳ Ｐゴシック" pitchFamily="-1" charset="-128"/>
              </a:rPr>
              <a:t>those that produce net benefits or deliver good outcomes across various possible climate change or carbon price scenarios and economic development scenarios (rather than just under the ‘most likely’ scenario)</a:t>
            </a:r>
          </a:p>
          <a:p>
            <a:pPr eaLnBrk="1" hangingPunct="1">
              <a:spcBef>
                <a:spcPct val="0"/>
              </a:spcBef>
            </a:pPr>
            <a:endParaRPr lang="en-GB" dirty="0">
              <a:ea typeface="ＭＳ Ｐゴシック" pitchFamily="-1" charset="-128"/>
              <a:cs typeface="ＭＳ Ｐゴシック" pitchFamily="-1"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91FB704B-E0EF-C344-A75D-A0816F47CB4F}" type="slidenum">
              <a:rPr lang="en-GB"/>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marL="0" lvl="1" eaLnBrk="1" hangingPunct="1">
              <a:spcBef>
                <a:spcPct val="0"/>
              </a:spcBef>
            </a:pPr>
            <a:r>
              <a:rPr lang="en-GB" dirty="0" smtClean="0"/>
              <a:t>* </a:t>
            </a:r>
            <a:r>
              <a:rPr lang="en-GB" dirty="0"/>
              <a:t>‘No change’ (= baseline): based on continuation of historical weather patterns.</a:t>
            </a:r>
          </a:p>
          <a:p>
            <a:pPr marL="0" lvl="1" eaLnBrk="1" hangingPunct="1">
              <a:spcBef>
                <a:spcPct val="0"/>
              </a:spcBef>
            </a:pPr>
            <a:r>
              <a:rPr lang="en-GB" dirty="0"/>
              <a:t>* ‘Moderate change’: based on average forecasts of climate change, using available studies and expert knowledge.</a:t>
            </a:r>
          </a:p>
          <a:p>
            <a:pPr marL="0" lvl="1" eaLnBrk="1" hangingPunct="1">
              <a:spcBef>
                <a:spcPct val="0"/>
              </a:spcBef>
            </a:pPr>
            <a:r>
              <a:rPr lang="en-GB" dirty="0"/>
              <a:t>* ‘High change’: based on the outer range of climate change forecasts, using available studies and expert knowledge.</a:t>
            </a:r>
          </a:p>
          <a:p>
            <a:pPr marL="0" lvl="1" eaLnBrk="1" hangingPunct="1">
              <a:spcBef>
                <a:spcPct val="0"/>
              </a:spcBef>
            </a:pPr>
            <a:r>
              <a:rPr lang="en-GB" dirty="0"/>
              <a:t>* Higher temperatures combined with an increase as well as a decrease in rainfall.</a:t>
            </a:r>
          </a:p>
          <a:p>
            <a:pPr eaLnBrk="1" hangingPunct="1">
              <a:spcBef>
                <a:spcPct val="0"/>
              </a:spcBef>
            </a:pPr>
            <a:endParaRPr lang="en-GB" dirty="0">
              <a:ea typeface="ＭＳ Ｐゴシック" pitchFamily="-1" charset="-128"/>
              <a:cs typeface="ＭＳ Ｐゴシック" pitchFamily="-1" charset="-128"/>
            </a:endParaRPr>
          </a:p>
          <a:p>
            <a:pPr eaLnBrk="1" hangingPunct="1">
              <a:spcBef>
                <a:spcPct val="0"/>
              </a:spcBef>
            </a:pPr>
            <a:r>
              <a:rPr lang="en-GB" dirty="0">
                <a:ea typeface="ＭＳ Ｐゴシック" pitchFamily="-1" charset="-128"/>
                <a:cs typeface="ＭＳ Ｐゴシック" pitchFamily="-1" charset="-128"/>
              </a:rPr>
              <a:t>UNDP (2004) – Adaptation Policy Frameworks “Assessing future risks”:</a:t>
            </a:r>
          </a:p>
          <a:p>
            <a:pPr eaLnBrk="1" hangingPunct="1">
              <a:spcBef>
                <a:spcPct val="0"/>
              </a:spcBef>
            </a:pPr>
            <a:r>
              <a:rPr lang="en-GB" dirty="0">
                <a:ea typeface="ＭＳ Ｐゴシック" pitchFamily="-1" charset="-128"/>
                <a:cs typeface="ＭＳ Ｐゴシック" pitchFamily="-1" charset="-128"/>
              </a:rPr>
              <a:t>A scenario is ‘</a:t>
            </a:r>
            <a:r>
              <a:rPr lang="en-GB" i="1" dirty="0">
                <a:ea typeface="ＭＳ Ｐゴシック" pitchFamily="-1" charset="-128"/>
                <a:cs typeface="ＭＳ Ｐゴシック" pitchFamily="-1" charset="-128"/>
              </a:rPr>
              <a:t>a coherent, internally consistent and plausible description of a possible future state of the world</a:t>
            </a:r>
            <a:r>
              <a:rPr lang="en-GB" dirty="0">
                <a:ea typeface="ＭＳ Ｐゴシック" pitchFamily="-1" charset="-128"/>
                <a:cs typeface="ＭＳ Ｐゴシック" pitchFamily="-1" charset="-128"/>
              </a:rPr>
              <a:t>’. ‘Scenarios can range from the simple to the complex, and from the qualitative to quantitative, encompassing narrative descriptions of possible futures to complex mathematical descriptions combining mean climate changes with climate extremes.’</a:t>
            </a:r>
          </a:p>
        </p:txBody>
      </p:sp>
      <p:sp>
        <p:nvSpPr>
          <p:cNvPr id="80900" name="Slide Number Placeholder 3"/>
          <p:cNvSpPr>
            <a:spLocks noGrp="1"/>
          </p:cNvSpPr>
          <p:nvPr>
            <p:ph type="sldNum" sz="quarter" idx="5"/>
          </p:nvPr>
        </p:nvSpPr>
        <p:spPr bwMode="auto">
          <a:noFill/>
          <a:ln>
            <a:miter lim="800000"/>
            <a:headEnd/>
            <a:tailEnd/>
          </a:ln>
        </p:spPr>
        <p:txBody>
          <a:bodyPr/>
          <a:lstStyle/>
          <a:p>
            <a:fld id="{D043F939-72AC-514F-9F52-13FD6C6DE1FC}" type="slidenum">
              <a:rPr lang="en-GB"/>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For Tanzania as a whole, general circulation models predict an increase in rainfall by 2030. However, regional climate models (RCMs), which offer a higher degree of granularity, expect the central regions (Dodoma, </a:t>
            </a:r>
            <a:r>
              <a:rPr lang="en-GB" dirty="0" err="1" smtClean="0">
                <a:ea typeface="ＭＳ Ｐゴシック" pitchFamily="34" charset="-128"/>
              </a:rPr>
              <a:t>Singida</a:t>
            </a:r>
            <a:r>
              <a:rPr lang="en-GB" dirty="0" smtClean="0">
                <a:ea typeface="ＭＳ Ｐゴシック" pitchFamily="34" charset="-128"/>
              </a:rPr>
              <a:t>, </a:t>
            </a:r>
            <a:r>
              <a:rPr lang="en-GB" dirty="0" err="1" smtClean="0">
                <a:ea typeface="ＭＳ Ｐゴシック" pitchFamily="34" charset="-128"/>
              </a:rPr>
              <a:t>Tabora</a:t>
            </a:r>
            <a:r>
              <a:rPr lang="en-GB" dirty="0" smtClean="0">
                <a:ea typeface="ＭＳ Ｐゴシック" pitchFamily="34" charset="-128"/>
              </a:rPr>
              <a:t>) to experience a decrease in annual precipitation. This is important since the central regions already face droughts and are the location of most hydropower reservoirs (major dams on the </a:t>
            </a:r>
            <a:r>
              <a:rPr lang="en-GB" dirty="0" err="1" smtClean="0">
                <a:ea typeface="ＭＳ Ｐゴシック" pitchFamily="34" charset="-128"/>
              </a:rPr>
              <a:t>Rufiji</a:t>
            </a:r>
            <a:r>
              <a:rPr lang="en-GB" dirty="0" smtClean="0">
                <a:ea typeface="ＭＳ Ｐゴシック" pitchFamily="34" charset="-128"/>
              </a:rPr>
              <a:t> river: the </a:t>
            </a:r>
            <a:r>
              <a:rPr lang="en-GB" dirty="0" err="1" smtClean="0">
                <a:ea typeface="ＭＳ Ｐゴシック" pitchFamily="34" charset="-128"/>
              </a:rPr>
              <a:t>Kidatu</a:t>
            </a:r>
            <a:r>
              <a:rPr lang="en-GB" dirty="0" smtClean="0">
                <a:ea typeface="ＭＳ Ｐゴシック" pitchFamily="34" charset="-128"/>
              </a:rPr>
              <a:t> and </a:t>
            </a:r>
            <a:r>
              <a:rPr lang="en-GB" dirty="0" err="1" smtClean="0">
                <a:ea typeface="ＭＳ Ｐゴシック" pitchFamily="34" charset="-128"/>
              </a:rPr>
              <a:t>Mtera</a:t>
            </a:r>
            <a:r>
              <a:rPr lang="en-GB" dirty="0" smtClean="0">
                <a:ea typeface="ＭＳ Ｐゴシック" pitchFamily="34" charset="-128"/>
              </a:rPr>
              <a:t> dams provide 50% of Tanzania’s hydropower production capacity).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rgbClr val="AAC1D1">
                  <a:lumMod val="50000"/>
                </a:srgbClr>
              </a:solidFill>
              <a:latin typeface="Arial"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AAC1D1">
                    <a:lumMod val="50000"/>
                  </a:srgbClr>
                </a:solidFill>
                <a:latin typeface="Arial" charset="0"/>
                <a:ea typeface="ＭＳ Ｐゴシック" pitchFamily="34" charset="-128"/>
              </a:rPr>
              <a:t>Source: Economics of Climate Adaptation (2009) – Case study on central  Tanzania – Figure 02, p. 126</a:t>
            </a:r>
          </a:p>
          <a:p>
            <a:endParaRPr lang="en-GB" dirty="0" smtClean="0">
              <a:ea typeface="ＭＳ Ｐゴシック"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3570DC7A-5003-49C9-936C-91A34C552676}" type="slidenum">
              <a:rPr lang="en-GB" smtClean="0">
                <a:solidFill>
                  <a:srgbClr val="000000"/>
                </a:solidFill>
              </a:rPr>
              <a:pPr eaLnBrk="1" hangingPunct="1"/>
              <a:t>26</a:t>
            </a:fld>
            <a:endParaRPr lang="en-GB"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For Tanzania as a whole, general circulation models predict an increase in rainfall by 2030. However, regional climate models (RCMs), which offer a higher degree of granularity, expect the central regions (Dodoma, </a:t>
            </a:r>
            <a:r>
              <a:rPr lang="en-GB" dirty="0" err="1" smtClean="0">
                <a:ea typeface="ＭＳ Ｐゴシック" pitchFamily="34" charset="-128"/>
              </a:rPr>
              <a:t>Singida</a:t>
            </a:r>
            <a:r>
              <a:rPr lang="en-GB" dirty="0" smtClean="0">
                <a:ea typeface="ＭＳ Ｐゴシック" pitchFamily="34" charset="-128"/>
              </a:rPr>
              <a:t>, </a:t>
            </a:r>
            <a:r>
              <a:rPr lang="en-GB" dirty="0" err="1" smtClean="0">
                <a:ea typeface="ＭＳ Ｐゴシック" pitchFamily="34" charset="-128"/>
              </a:rPr>
              <a:t>Tabora</a:t>
            </a:r>
            <a:r>
              <a:rPr lang="en-GB" dirty="0" smtClean="0">
                <a:ea typeface="ＭＳ Ｐゴシック" pitchFamily="34" charset="-128"/>
              </a:rPr>
              <a:t>) to experience a decrease in annual precipitation. This is important since the central regions already face droughts and are the location of most hydropower reservoirs (major dams on the </a:t>
            </a:r>
            <a:r>
              <a:rPr lang="en-GB" dirty="0" err="1" smtClean="0">
                <a:ea typeface="ＭＳ Ｐゴシック" pitchFamily="34" charset="-128"/>
              </a:rPr>
              <a:t>Rufiji</a:t>
            </a:r>
            <a:r>
              <a:rPr lang="en-GB" dirty="0" smtClean="0">
                <a:ea typeface="ＭＳ Ｐゴシック" pitchFamily="34" charset="-128"/>
              </a:rPr>
              <a:t> river: the </a:t>
            </a:r>
            <a:r>
              <a:rPr lang="en-GB" dirty="0" err="1" smtClean="0">
                <a:ea typeface="ＭＳ Ｐゴシック" pitchFamily="34" charset="-128"/>
              </a:rPr>
              <a:t>Kidatu</a:t>
            </a:r>
            <a:r>
              <a:rPr lang="en-GB" dirty="0" smtClean="0">
                <a:ea typeface="ＭＳ Ｐゴシック" pitchFamily="34" charset="-128"/>
              </a:rPr>
              <a:t> and </a:t>
            </a:r>
            <a:r>
              <a:rPr lang="en-GB" dirty="0" err="1" smtClean="0">
                <a:ea typeface="ＭＳ Ｐゴシック" pitchFamily="34" charset="-128"/>
              </a:rPr>
              <a:t>Mtera</a:t>
            </a:r>
            <a:r>
              <a:rPr lang="en-GB" dirty="0" smtClean="0">
                <a:ea typeface="ＭＳ Ｐゴシック" pitchFamily="34" charset="-128"/>
              </a:rPr>
              <a:t> dams provide 50% of Tanzania’s hydropower production capacity).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rgbClr val="AAC1D1">
                  <a:lumMod val="50000"/>
                </a:srgbClr>
              </a:solidFill>
              <a:latin typeface="Arial"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AAC1D1">
                    <a:lumMod val="50000"/>
                  </a:srgbClr>
                </a:solidFill>
                <a:latin typeface="Arial" charset="0"/>
                <a:ea typeface="ＭＳ Ｐゴシック" pitchFamily="34" charset="-128"/>
              </a:rPr>
              <a:t>Source: Economics of Climate Adaptation (2009) – Case study on central  Tanzania – Figure 02, p. 126</a:t>
            </a:r>
          </a:p>
          <a:p>
            <a:endParaRPr lang="en-GB" dirty="0" smtClean="0">
              <a:ea typeface="ＭＳ Ｐゴシック"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3570DC7A-5003-49C9-936C-91A34C552676}" type="slidenum">
              <a:rPr lang="en-GB" smtClean="0">
                <a:solidFill>
                  <a:srgbClr val="000000"/>
                </a:solidFill>
              </a:rPr>
              <a:pPr eaLnBrk="1" hangingPunct="1"/>
              <a:t>27</a:t>
            </a:fld>
            <a:endParaRPr lang="en-GB"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marL="228600" indent="-228600">
              <a:buFont typeface="+mj-lt"/>
              <a:buNone/>
              <a:defRPr/>
            </a:pPr>
            <a:endParaRPr lang="da-DK"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C675168A-CED2-4417-8F8D-9270F65A70E5}" type="slidenum">
              <a:rPr lang="fr-BE" smtClean="0">
                <a:latin typeface="Arial" pitchFamily="34" charset="0"/>
                <a:ea typeface="ＭＳ Ｐゴシック" pitchFamily="34" charset="-128"/>
              </a:rPr>
              <a:pPr/>
              <a:t>28</a:t>
            </a:fld>
            <a:endParaRPr lang="fr-BE"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(Source: Petit &amp; Prudent 2008, p. 42, from Webster et al 2005)</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Dashed lines are averages for each category from 1970 to 2004 </a:t>
            </a: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fr-FR" dirty="0" smtClean="0">
              <a:ea typeface="ＭＳ Ｐゴシック" pitchFamily="34" charset="-128"/>
            </a:endParaRPr>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F14FAE17-B782-4613-9B42-BA0E32EBD83D}" type="slidenum">
              <a:rPr lang="en-GB" smtClean="0">
                <a:solidFill>
                  <a:schemeClr val="tx1"/>
                </a:solidFill>
                <a:latin typeface="Arial" pitchFamily="34" charset="0"/>
                <a:ea typeface="ＭＳ Ｐゴシック" pitchFamily="34" charset="-128"/>
              </a:rPr>
              <a:pPr eaLnBrk="1" hangingPunct="1">
                <a:defRPr/>
              </a:pPr>
              <a:t>3</a:t>
            </a:fld>
            <a:endParaRPr lang="en-GB"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ea typeface="ＭＳ Ｐゴシック" pitchFamily="34" charset="-128"/>
              </a:rPr>
              <a:t>IPCC 4AR, WG I report, p. 409 – Legend:</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dirty="0" smtClean="0"/>
              <a:t>Source: IPCC (2007b) 4</a:t>
            </a:r>
            <a:r>
              <a:rPr lang="en-GB" sz="1200" baseline="30000" dirty="0" smtClean="0"/>
              <a:t>th</a:t>
            </a:r>
            <a:r>
              <a:rPr lang="en-GB" sz="1200" dirty="0" smtClean="0"/>
              <a:t> Assessment Report, WG I – FAQ 5.1 Fig. 1 </a:t>
            </a:r>
          </a:p>
          <a:p>
            <a:pPr eaLnBrk="1" hangingPunct="1">
              <a:spcBef>
                <a:spcPct val="0"/>
              </a:spcBef>
            </a:pPr>
            <a:endParaRPr lang="en-GB" dirty="0" smtClean="0">
              <a:ea typeface="ＭＳ Ｐゴシック" pitchFamily="34" charset="-128"/>
            </a:endParaRPr>
          </a:p>
          <a:p>
            <a:pPr eaLnBrk="1" hangingPunct="1">
              <a:spcBef>
                <a:spcPct val="0"/>
              </a:spcBef>
            </a:pPr>
            <a:r>
              <a:rPr lang="en-GB" sz="1100" b="1" dirty="0" smtClean="0">
                <a:ea typeface="ＭＳ Ｐゴシック" pitchFamily="34" charset="-128"/>
              </a:rPr>
              <a:t>FAQ 5.1, Figure 1. </a:t>
            </a:r>
            <a:r>
              <a:rPr lang="en-GB" sz="1100" b="1" i="1" dirty="0" smtClean="0">
                <a:ea typeface="ＭＳ Ｐゴシック" pitchFamily="34" charset="-128"/>
              </a:rPr>
              <a:t>Time series of global mean sea level (deviation from the</a:t>
            </a:r>
          </a:p>
          <a:p>
            <a:pPr eaLnBrk="1" hangingPunct="1">
              <a:spcBef>
                <a:spcPct val="0"/>
              </a:spcBef>
            </a:pPr>
            <a:r>
              <a:rPr lang="en-GB" sz="1100" b="1" i="1" dirty="0" smtClean="0">
                <a:ea typeface="ＭＳ Ｐゴシック" pitchFamily="34" charset="-128"/>
              </a:rPr>
              <a:t>1980-1999 mean) in the past and as projected for the future. </a:t>
            </a:r>
          </a:p>
          <a:p>
            <a:pPr eaLnBrk="1" hangingPunct="1">
              <a:spcBef>
                <a:spcPct val="0"/>
              </a:spcBef>
            </a:pPr>
            <a:r>
              <a:rPr lang="en-GB" i="1" dirty="0" smtClean="0">
                <a:ea typeface="ＭＳ Ｐゴシック" pitchFamily="34" charset="-128"/>
              </a:rPr>
              <a:t>For the period before 1870, global measurements of sea level are not available. </a:t>
            </a:r>
          </a:p>
          <a:p>
            <a:pPr eaLnBrk="1" hangingPunct="1">
              <a:spcBef>
                <a:spcPct val="0"/>
              </a:spcBef>
            </a:pPr>
            <a:r>
              <a:rPr lang="en-GB" i="1" dirty="0" smtClean="0">
                <a:ea typeface="ＭＳ Ｐゴシック" pitchFamily="34" charset="-128"/>
              </a:rPr>
              <a:t>The grey shading shows the uncertainty in the estimated long-term rate of sea level change (Section 6.4.3).</a:t>
            </a:r>
          </a:p>
          <a:p>
            <a:pPr eaLnBrk="1" hangingPunct="1">
              <a:spcBef>
                <a:spcPct val="0"/>
              </a:spcBef>
            </a:pPr>
            <a:r>
              <a:rPr lang="en-GB" i="1" dirty="0" smtClean="0">
                <a:ea typeface="ＭＳ Ｐゴシック" pitchFamily="34" charset="-128"/>
              </a:rPr>
              <a:t>The red line is a reconstruction of global mean sea level from tide gauges (Section</a:t>
            </a:r>
          </a:p>
          <a:p>
            <a:pPr eaLnBrk="1" hangingPunct="1">
              <a:spcBef>
                <a:spcPct val="0"/>
              </a:spcBef>
            </a:pPr>
            <a:r>
              <a:rPr lang="en-GB" i="1" dirty="0" smtClean="0">
                <a:ea typeface="ＭＳ Ｐゴシック" pitchFamily="34" charset="-128"/>
              </a:rPr>
              <a:t>5.5.2.1), and the red shading denotes the range of variations from a smooth curve.</a:t>
            </a:r>
          </a:p>
          <a:p>
            <a:pPr eaLnBrk="1" hangingPunct="1">
              <a:spcBef>
                <a:spcPct val="0"/>
              </a:spcBef>
            </a:pPr>
            <a:r>
              <a:rPr lang="en-GB" i="1" dirty="0" smtClean="0">
                <a:ea typeface="ＭＳ Ｐゴシック" pitchFamily="34" charset="-128"/>
              </a:rPr>
              <a:t>The green line shows global mean sea level observed from satellite altimetry. </a:t>
            </a:r>
          </a:p>
          <a:p>
            <a:pPr eaLnBrk="1" hangingPunct="1">
              <a:spcBef>
                <a:spcPct val="0"/>
              </a:spcBef>
            </a:pPr>
            <a:r>
              <a:rPr lang="en-GB" i="1" dirty="0" smtClean="0">
                <a:ea typeface="ＭＳ Ｐゴシック" pitchFamily="34" charset="-128"/>
              </a:rPr>
              <a:t>The blue shading represents the range of model projections for the SRES A1B scenario for the 21st century, relative to the 1980 to 1999 mean, and has been calculated independently from the observations. </a:t>
            </a:r>
          </a:p>
          <a:p>
            <a:pPr eaLnBrk="1" hangingPunct="1">
              <a:spcBef>
                <a:spcPct val="0"/>
              </a:spcBef>
            </a:pPr>
            <a:r>
              <a:rPr lang="en-GB" i="1" dirty="0" smtClean="0">
                <a:ea typeface="ＭＳ Ｐゴシック" pitchFamily="34" charset="-128"/>
              </a:rPr>
              <a:t>Beyond 2100, the projections are increasingly dependent on the emissions scenario (see Chapter 10 for a discussion of sea level rise projections for other scenarios considered in this report). Over many centuries or millennia, sea level could rise by several metres (Section 10.7.4).</a:t>
            </a:r>
            <a:endParaRPr lang="en-GB" dirty="0" smtClean="0">
              <a:ea typeface="ＭＳ Ｐゴシック" pitchFamily="34" charset="-128"/>
            </a:endParaRPr>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4DC2B006-0FCE-4A85-A11E-B61BE76EC979}" type="slidenum">
              <a:rPr lang="en-GB" smtClean="0">
                <a:solidFill>
                  <a:schemeClr val="tx1"/>
                </a:solidFill>
                <a:latin typeface="Arial" pitchFamily="34" charset="0"/>
                <a:ea typeface="ＭＳ Ｐゴシック" pitchFamily="34" charset="-128"/>
              </a:rPr>
              <a:pPr eaLnBrk="1" hangingPunct="1">
                <a:defRPr/>
              </a:pPr>
              <a:t>4</a:t>
            </a:fld>
            <a:endParaRPr lang="en-GB"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582613" y="549275"/>
            <a:ext cx="5700712" cy="4275138"/>
          </a:xfrm>
          <a:solidFill>
            <a:srgbClr val="FFFFFF"/>
          </a:solidFill>
          <a:ln/>
        </p:spPr>
      </p:sp>
      <p:sp>
        <p:nvSpPr>
          <p:cNvPr id="77827" name="Rectangle 3"/>
          <p:cNvSpPr>
            <a:spLocks noGrp="1" noChangeArrowheads="1"/>
          </p:cNvSpPr>
          <p:nvPr>
            <p:ph type="body" idx="1"/>
          </p:nvPr>
        </p:nvSpPr>
        <p:spPr>
          <a:xfrm>
            <a:off x="627918" y="5456166"/>
            <a:ext cx="5793959" cy="207597"/>
          </a:xfrm>
          <a:solidFill>
            <a:srgbClr val="FFFFFF"/>
          </a:solidFill>
          <a:ln>
            <a:solidFill>
              <a:srgbClr val="000000"/>
            </a:solidFill>
          </a:ln>
        </p:spPr>
        <p: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2400" b="1" i="1" dirty="0" smtClean="0">
                <a:solidFill>
                  <a:srgbClr val="3BB23E"/>
                </a:solidFill>
              </a:rPr>
              <a:t>Source: IPCC AR4 WGI Ch.9 p.696 (</a:t>
            </a:r>
            <a:r>
              <a:rPr lang="en-US" sz="2400" b="1" i="1" dirty="0" err="1" smtClean="0">
                <a:solidFill>
                  <a:srgbClr val="3BB23E"/>
                </a:solidFill>
              </a:rPr>
              <a:t>Hegerl</a:t>
            </a:r>
            <a:r>
              <a:rPr lang="en-US" sz="2400" b="1" i="1" dirty="0" smtClean="0">
                <a:solidFill>
                  <a:srgbClr val="3BB23E"/>
                </a:solidFill>
              </a:rPr>
              <a:t> et al.,2007)</a:t>
            </a:r>
          </a:p>
          <a:p>
            <a:pPr algn="ctr">
              <a:spcBef>
                <a:spcPct val="0"/>
              </a:spcBef>
            </a:pPr>
            <a:endParaRPr lang="en-US" sz="2400" dirty="0" smtClean="0">
              <a:solidFill>
                <a:schemeClr val="bg2"/>
              </a:solidFill>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GB" dirty="0" smtClean="0">
                <a:ea typeface="ＭＳ Ｐゴシック" pitchFamily="34" charset="-128"/>
              </a:rPr>
              <a:t>Significant emissions started with the industrial revolution </a:t>
            </a:r>
            <a:r>
              <a:rPr lang="en-GB" sz="1100" dirty="0" smtClean="0">
                <a:ea typeface="ＭＳ Ｐゴシック" pitchFamily="34" charset="-128"/>
              </a:rPr>
              <a:t>(fossil fuel use, 18</a:t>
            </a:r>
            <a:r>
              <a:rPr lang="en-GB" sz="1100" baseline="30000" dirty="0" smtClean="0">
                <a:ea typeface="ＭＳ Ｐゴシック" pitchFamily="34" charset="-128"/>
              </a:rPr>
              <a:t>th</a:t>
            </a:r>
            <a:r>
              <a:rPr lang="en-GB" sz="1100" dirty="0" smtClean="0">
                <a:ea typeface="ＭＳ Ｐゴシック" pitchFamily="34" charset="-128"/>
              </a:rPr>
              <a:t> century)</a:t>
            </a:r>
            <a:r>
              <a:rPr lang="en-GB" dirty="0" smtClean="0">
                <a:ea typeface="ＭＳ Ｐゴシック" pitchFamily="34" charset="-128"/>
              </a:rPr>
              <a:t> but considerably accelerated as from the 1970s </a:t>
            </a:r>
            <a:r>
              <a:rPr lang="en-GB" sz="1100" dirty="0" smtClean="0">
                <a:ea typeface="ＭＳ Ｐゴシック" pitchFamily="34" charset="-128"/>
              </a:rPr>
              <a:t>(fossil fuel use, agriculture &amp; land use changes). </a:t>
            </a:r>
            <a:r>
              <a:rPr lang="en-GB" dirty="0" smtClean="0">
                <a:ea typeface="ＭＳ Ｐゴシック" pitchFamily="34" charset="-128"/>
              </a:rPr>
              <a:t>Atmospheric concentrations of the main GHGs now far exceed the natural range over the past 650,000 years.</a:t>
            </a:r>
          </a:p>
          <a:p>
            <a:pPr eaLnBrk="1" hangingPunct="1">
              <a:spcBef>
                <a:spcPts val="594"/>
              </a:spcBef>
            </a:pPr>
            <a:r>
              <a:rPr lang="en-GB" dirty="0" smtClean="0">
                <a:ea typeface="ＭＳ Ｐゴシック" pitchFamily="34" charset="-128"/>
              </a:rPr>
              <a:t>e.g. CO2 atmospheric concentration: grew from 280 </a:t>
            </a:r>
            <a:r>
              <a:rPr lang="en-GB" dirty="0" err="1" smtClean="0">
                <a:ea typeface="ＭＳ Ｐゴシック" pitchFamily="34" charset="-128"/>
              </a:rPr>
              <a:t>ppm</a:t>
            </a:r>
            <a:r>
              <a:rPr lang="en-GB" dirty="0" smtClean="0">
                <a:ea typeface="ＭＳ Ｐゴシック" pitchFamily="34" charset="-128"/>
              </a:rPr>
              <a:t> (pre-industrial level) to 379 </a:t>
            </a:r>
            <a:r>
              <a:rPr lang="en-GB" dirty="0" err="1" smtClean="0">
                <a:ea typeface="ＭＳ Ｐゴシック" pitchFamily="34" charset="-128"/>
              </a:rPr>
              <a:t>ppm</a:t>
            </a:r>
            <a:r>
              <a:rPr lang="en-GB" dirty="0" smtClean="0">
                <a:ea typeface="ＭＳ Ｐゴシック" pitchFamily="34" charset="-128"/>
              </a:rPr>
              <a:t> (2005), with an acceleration in the accumulation rate</a:t>
            </a:r>
          </a:p>
          <a:p>
            <a:pPr eaLnBrk="1" hangingPunct="1">
              <a:spcBef>
                <a:spcPts val="594"/>
              </a:spcBef>
            </a:pPr>
            <a:r>
              <a:rPr lang="en-GB" dirty="0" smtClean="0">
                <a:ea typeface="ＭＳ Ｐゴシック" pitchFamily="34" charset="-128"/>
              </a:rPr>
              <a:t>e.g. CH4 atmospheric concentration: grew from 715 ppb (pre-industrial level) to 1774 (2005), with a deceleration in the accumulation rate over the past few decades</a:t>
            </a:r>
          </a:p>
          <a:p>
            <a:pPr eaLnBrk="1" hangingPunct="1">
              <a:spcBef>
                <a:spcPts val="594"/>
              </a:spcBef>
            </a:pPr>
            <a:r>
              <a:rPr lang="en-GB" dirty="0" smtClean="0">
                <a:ea typeface="ＭＳ Ｐゴシック" pitchFamily="34" charset="-128"/>
              </a:rPr>
              <a:t>e.g. N2O atmospheric concentration: grew from 270 ppb (pre-industrial level) to 319 ppb (2005).</a:t>
            </a:r>
          </a:p>
          <a:p>
            <a:pPr eaLnBrk="1" hangingPunct="1">
              <a:spcBef>
                <a:spcPct val="0"/>
              </a:spcBef>
            </a:pPr>
            <a:endParaRPr lang="en-GB" dirty="0" smtClean="0">
              <a:ea typeface="ＭＳ Ｐゴシック" pitchFamily="34" charset="-128"/>
            </a:endParaRPr>
          </a:p>
          <a:p>
            <a:pPr eaLnBrk="1" hangingPunct="1">
              <a:spcBef>
                <a:spcPct val="0"/>
              </a:spcBef>
            </a:pPr>
            <a:r>
              <a:rPr lang="en-GB" dirty="0" smtClean="0">
                <a:ea typeface="ＭＳ Ｐゴシック" pitchFamily="34" charset="-128"/>
              </a:rPr>
              <a:t>OECD (2009a), Section 2: Natural causes of change include ‘the chaotic dynamics inherent to the climate system as well as changes in solar radiation, ocean circulation and reflectance of the earth’s surface.’ Natural shifts in the climate system include ‘phenomena as diverse as the last ice age (...) and fluctuations caused by the El Nino Southern Oscillation (...)’.</a:t>
            </a:r>
          </a:p>
          <a:p>
            <a:pPr eaLnBrk="1" hangingPunct="1">
              <a:spcBef>
                <a:spcPct val="0"/>
              </a:spcBef>
            </a:pPr>
            <a:endParaRPr lang="en-GB" dirty="0" smtClean="0">
              <a:ea typeface="ＭＳ Ｐゴシック" pitchFamily="34" charset="-128"/>
            </a:endParaRPr>
          </a:p>
          <a:p>
            <a:pPr eaLnBrk="1" hangingPunct="1">
              <a:spcBef>
                <a:spcPct val="0"/>
              </a:spcBef>
            </a:pPr>
            <a:r>
              <a:rPr lang="en-GB" dirty="0" err="1" smtClean="0">
                <a:ea typeface="ＭＳ Ｐゴシック" pitchFamily="34" charset="-128"/>
              </a:rPr>
              <a:t>Dervis</a:t>
            </a:r>
            <a:r>
              <a:rPr lang="en-GB" dirty="0" smtClean="0">
                <a:ea typeface="ＭＳ Ｐゴシック" pitchFamily="34" charset="-128"/>
              </a:rPr>
              <a:t> et al. (2009): carbon emissions have increased 145-fold globally since the industrial revolution – and are projected to increase another 54% by 2030.</a:t>
            </a:r>
          </a:p>
          <a:p>
            <a:pPr eaLnBrk="1" hangingPunct="1">
              <a:spcBef>
                <a:spcPct val="0"/>
              </a:spcBef>
            </a:pPr>
            <a:endParaRPr lang="en-GB" dirty="0" smtClean="0">
              <a:ea typeface="ＭＳ Ｐゴシック" pitchFamily="34" charset="-128"/>
            </a:endParaRPr>
          </a:p>
          <a:p>
            <a:pPr eaLnBrk="1" hangingPunct="1">
              <a:spcBef>
                <a:spcPct val="0"/>
              </a:spcBef>
            </a:pPr>
            <a:endParaRPr lang="en-GB" dirty="0" smtClean="0">
              <a:ea typeface="ＭＳ Ｐゴシック" pitchFamily="34" charset="-128"/>
            </a:endParaRP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37219" indent="-283546" eaLnBrk="0" hangingPunct="0">
              <a:defRPr sz="1200">
                <a:solidFill>
                  <a:srgbClr val="0F5494"/>
                </a:solidFill>
                <a:latin typeface="Verdana" pitchFamily="34" charset="0"/>
              </a:defRPr>
            </a:lvl2pPr>
            <a:lvl3pPr marL="1134184" indent="-226837" eaLnBrk="0" hangingPunct="0">
              <a:defRPr sz="1200">
                <a:solidFill>
                  <a:srgbClr val="0F5494"/>
                </a:solidFill>
                <a:latin typeface="Verdana" pitchFamily="34" charset="0"/>
              </a:defRPr>
            </a:lvl3pPr>
            <a:lvl4pPr marL="1587856" indent="-226837" eaLnBrk="0" hangingPunct="0">
              <a:defRPr sz="1200">
                <a:solidFill>
                  <a:srgbClr val="0F5494"/>
                </a:solidFill>
                <a:latin typeface="Verdana" pitchFamily="34" charset="0"/>
              </a:defRPr>
            </a:lvl4pPr>
            <a:lvl5pPr marL="2041530" indent="-226837" eaLnBrk="0" hangingPunct="0">
              <a:defRPr sz="1200">
                <a:solidFill>
                  <a:srgbClr val="0F5494"/>
                </a:solidFill>
                <a:latin typeface="Verdana" pitchFamily="34" charset="0"/>
              </a:defRPr>
            </a:lvl5pPr>
            <a:lvl6pPr marL="2495203" indent="-226837" eaLnBrk="0" fontAlgn="base" hangingPunct="0">
              <a:spcBef>
                <a:spcPct val="0"/>
              </a:spcBef>
              <a:spcAft>
                <a:spcPct val="0"/>
              </a:spcAft>
              <a:defRPr sz="1200">
                <a:solidFill>
                  <a:srgbClr val="0F5494"/>
                </a:solidFill>
                <a:latin typeface="Verdana" pitchFamily="34" charset="0"/>
              </a:defRPr>
            </a:lvl6pPr>
            <a:lvl7pPr marL="2948876" indent="-226837" eaLnBrk="0" fontAlgn="base" hangingPunct="0">
              <a:spcBef>
                <a:spcPct val="0"/>
              </a:spcBef>
              <a:spcAft>
                <a:spcPct val="0"/>
              </a:spcAft>
              <a:defRPr sz="1200">
                <a:solidFill>
                  <a:srgbClr val="0F5494"/>
                </a:solidFill>
                <a:latin typeface="Verdana" pitchFamily="34" charset="0"/>
              </a:defRPr>
            </a:lvl7pPr>
            <a:lvl8pPr marL="3402550" indent="-226837" eaLnBrk="0" fontAlgn="base" hangingPunct="0">
              <a:spcBef>
                <a:spcPct val="0"/>
              </a:spcBef>
              <a:spcAft>
                <a:spcPct val="0"/>
              </a:spcAft>
              <a:defRPr sz="1200">
                <a:solidFill>
                  <a:srgbClr val="0F5494"/>
                </a:solidFill>
                <a:latin typeface="Verdana" pitchFamily="34" charset="0"/>
              </a:defRPr>
            </a:lvl8pPr>
            <a:lvl9pPr marL="3856222" indent="-226837" eaLnBrk="0" fontAlgn="base" hangingPunct="0">
              <a:spcBef>
                <a:spcPct val="0"/>
              </a:spcBef>
              <a:spcAft>
                <a:spcPct val="0"/>
              </a:spcAft>
              <a:defRPr sz="1200">
                <a:solidFill>
                  <a:srgbClr val="0F5494"/>
                </a:solidFill>
                <a:latin typeface="Verdana" pitchFamily="34" charset="0"/>
              </a:defRPr>
            </a:lvl9pPr>
          </a:lstStyle>
          <a:p>
            <a:pPr eaLnBrk="1" hangingPunct="1">
              <a:defRPr/>
            </a:pPr>
            <a:fld id="{C24B8DB3-F797-4C5E-AA18-87D7191B1EBB}" type="slidenum">
              <a:rPr lang="en-GB" smtClean="0">
                <a:solidFill>
                  <a:schemeClr val="tx1"/>
                </a:solidFill>
                <a:latin typeface="Arial" pitchFamily="34" charset="0"/>
                <a:ea typeface="ＭＳ Ｐゴシック" pitchFamily="34" charset="-128"/>
              </a:rPr>
              <a:pPr eaLnBrk="1" hangingPunct="1">
                <a:defRPr/>
              </a:pPr>
              <a:t>6</a:t>
            </a:fld>
            <a:endParaRPr lang="en-GB" smtClean="0">
              <a:solidFill>
                <a:schemeClr val="tx1"/>
              </a:solidFill>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82613" y="549275"/>
            <a:ext cx="5700712" cy="4275138"/>
          </a:xfrm>
          <a:solidFill>
            <a:srgbClr val="FFFFFF"/>
          </a:solidFill>
          <a:ln/>
        </p:spPr>
      </p:sp>
      <p:sp>
        <p:nvSpPr>
          <p:cNvPr id="75779" name="Rectangle 3"/>
          <p:cNvSpPr>
            <a:spLocks noGrp="1" noChangeArrowheads="1"/>
          </p:cNvSpPr>
          <p:nvPr>
            <p:ph type="body" idx="1"/>
          </p:nvPr>
        </p:nvSpPr>
        <p:spPr>
          <a:xfrm>
            <a:off x="627918" y="5456166"/>
            <a:ext cx="5793959" cy="207597"/>
          </a:xfrm>
          <a:solidFill>
            <a:srgbClr val="FFFFFF"/>
          </a:solidFill>
          <a:ln>
            <a:solidFill>
              <a:srgbClr val="000000"/>
            </a:solidFill>
          </a:ln>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582613" y="549275"/>
            <a:ext cx="5700712" cy="4275138"/>
          </a:xfrm>
          <a:solidFill>
            <a:srgbClr val="FFFFFF"/>
          </a:solidFill>
          <a:ln/>
        </p:spPr>
      </p:sp>
      <p:sp>
        <p:nvSpPr>
          <p:cNvPr id="76803" name="Rectangle 3"/>
          <p:cNvSpPr>
            <a:spLocks noGrp="1" noChangeArrowheads="1"/>
          </p:cNvSpPr>
          <p:nvPr>
            <p:ph type="body" idx="1"/>
          </p:nvPr>
        </p:nvSpPr>
        <p:spPr>
          <a:xfrm>
            <a:off x="627918" y="5456166"/>
            <a:ext cx="5793959" cy="207597"/>
          </a:xfrm>
          <a:solidFill>
            <a:srgbClr val="FFFFFF"/>
          </a:solidFill>
          <a:ln>
            <a:solidFill>
              <a:srgbClr val="000000"/>
            </a:solidFill>
          </a:ln>
        </p:spPr>
        <p:txBody>
          <a:bodyPr/>
          <a:lstStyle/>
          <a:p>
            <a:pPr rtl="0" eaLnBrk="0" fontAlgn="base" hangingPunct="0"/>
            <a:r>
              <a:rPr lang="da-DK" sz="2400" b="1" kern="1200" dirty="0" smtClean="0">
                <a:solidFill>
                  <a:schemeClr val="tx1"/>
                </a:solidFill>
                <a:effectLst/>
                <a:latin typeface="Arial" pitchFamily="34" charset="0"/>
                <a:ea typeface="ＭＳ Ｐゴシック" charset="-128"/>
                <a:cs typeface="ＭＳ Ｐゴシック" charset="-128"/>
              </a:rPr>
              <a:t>Expansion </a:t>
            </a:r>
            <a:endParaRPr lang="da-DK" sz="2400" dirty="0" smtClean="0">
              <a:effectLst/>
            </a:endParaRPr>
          </a:p>
          <a:p>
            <a:pPr rtl="0" eaLnBrk="0" fontAlgn="base" hangingPunct="0"/>
            <a:r>
              <a:rPr lang="da-DK" sz="2400" b="1" kern="1200" dirty="0" smtClean="0">
                <a:solidFill>
                  <a:schemeClr val="tx1"/>
                </a:solidFill>
                <a:effectLst/>
                <a:latin typeface="Arial" pitchFamily="34" charset="0"/>
                <a:ea typeface="ＭＳ Ｐゴシック" charset="-128"/>
                <a:cs typeface="ＭＳ Ｐゴシック" charset="-128"/>
              </a:rPr>
              <a:t>Examples:</a:t>
            </a:r>
            <a:endParaRPr lang="da-DK" sz="2400" dirty="0" smtClean="0">
              <a:effectLst/>
            </a:endParaRPr>
          </a:p>
          <a:p>
            <a:pPr rtl="0" eaLnBrk="0" fontAlgn="base" hangingPunct="0"/>
            <a:r>
              <a:rPr lang="da-DK" sz="2400" b="1" kern="1200" dirty="0" smtClean="0">
                <a:solidFill>
                  <a:schemeClr val="tx1"/>
                </a:solidFill>
                <a:effectLst/>
                <a:latin typeface="Arial" pitchFamily="34" charset="0"/>
                <a:ea typeface="ＭＳ Ｐゴシック" charset="-128"/>
                <a:cs typeface="ＭＳ Ｐゴシック" charset="-128"/>
              </a:rPr>
              <a:t>Groupwork</a:t>
            </a:r>
            <a:r>
              <a:rPr lang="da-DK" sz="2400" b="1" kern="1200" baseline="0" dirty="0" smtClean="0">
                <a:solidFill>
                  <a:schemeClr val="tx1"/>
                </a:solidFill>
                <a:effectLst/>
                <a:latin typeface="Arial" pitchFamily="34" charset="0"/>
                <a:ea typeface="ＭＳ Ｐゴシック" charset="-128"/>
                <a:cs typeface="ＭＳ Ｐゴシック" charset="-128"/>
              </a:rPr>
              <a:t> / discussion</a:t>
            </a:r>
            <a:endParaRPr lang="da-DK" sz="2400" dirty="0" smtClean="0">
              <a:effectLst/>
            </a:endParaRPr>
          </a:p>
          <a:p>
            <a:pPr algn="ctr" eaLnBrk="1" hangingPunct="1">
              <a:spcBef>
                <a:spcPct val="0"/>
              </a:spcBef>
            </a:pPr>
            <a:endParaRPr lang="en-US" sz="2400" dirty="0" smtClean="0">
              <a:solidFill>
                <a:schemeClr val="bg2"/>
              </a:solidFill>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Source: R </a:t>
            </a:r>
            <a:r>
              <a:rPr lang="da-DK" sz="1200" b="1" kern="1200" dirty="0" err="1" smtClean="0">
                <a:solidFill>
                  <a:schemeClr val="tx1"/>
                </a:solidFill>
                <a:effectLst/>
                <a:latin typeface="Arial" pitchFamily="34" charset="0"/>
                <a:ea typeface="ＭＳ Ｐゴシック" charset="-128"/>
                <a:cs typeface="ＭＳ Ｐゴシック" charset="-128"/>
              </a:rPr>
              <a:t>Landa</a:t>
            </a:r>
            <a:r>
              <a:rPr lang="da-DK" sz="1200" b="1" kern="1200" dirty="0" smtClean="0">
                <a:solidFill>
                  <a:schemeClr val="tx1"/>
                </a:solidFill>
                <a:effectLst/>
                <a:latin typeface="Arial" pitchFamily="34" charset="0"/>
                <a:ea typeface="ＭＳ Ｐゴシック" charset="-128"/>
                <a:cs typeface="ＭＳ Ｐゴシック" charset="-128"/>
              </a:rPr>
              <a:t> et al: </a:t>
            </a:r>
            <a:r>
              <a:rPr lang="da-DK" sz="1200" b="1" kern="1200" dirty="0" err="1" smtClean="0">
                <a:solidFill>
                  <a:schemeClr val="tx1"/>
                </a:solidFill>
                <a:effectLst/>
                <a:latin typeface="Arial" pitchFamily="34" charset="0"/>
                <a:ea typeface="ＭＳ Ｐゴシック" charset="-128"/>
                <a:cs typeface="ＭＳ Ｐゴシック" charset="-128"/>
              </a:rPr>
              <a:t>Cambio</a:t>
            </a:r>
            <a:r>
              <a:rPr lang="da-DK" sz="1200" b="1" kern="1200" dirty="0" smtClean="0">
                <a:solidFill>
                  <a:schemeClr val="tx1"/>
                </a:solidFill>
                <a:effectLst/>
                <a:latin typeface="Arial" pitchFamily="34" charset="0"/>
                <a:ea typeface="ＭＳ Ｐゴシック" charset="-128"/>
                <a:cs typeface="ＭＳ Ｐゴシック" charset="-128"/>
              </a:rPr>
              <a:t> </a:t>
            </a:r>
            <a:r>
              <a:rPr lang="da-DK" sz="1200" b="1" kern="1200" dirty="0" err="1" smtClean="0">
                <a:solidFill>
                  <a:schemeClr val="tx1"/>
                </a:solidFill>
                <a:effectLst/>
                <a:latin typeface="Arial" pitchFamily="34" charset="0"/>
                <a:ea typeface="ＭＳ Ｐゴシック" charset="-128"/>
                <a:cs typeface="ＭＳ Ｐゴシック" charset="-128"/>
              </a:rPr>
              <a:t>climatico</a:t>
            </a:r>
            <a:r>
              <a:rPr lang="da-DK" sz="1200" b="1" kern="1200" baseline="0" dirty="0" smtClean="0">
                <a:solidFill>
                  <a:schemeClr val="tx1"/>
                </a:solidFill>
                <a:effectLst/>
                <a:latin typeface="Arial" pitchFamily="34" charset="0"/>
                <a:ea typeface="ＭＳ Ｐゴシック" charset="-128"/>
                <a:cs typeface="ＭＳ Ｐゴシック" charset="-128"/>
              </a:rPr>
              <a:t> y </a:t>
            </a:r>
            <a:r>
              <a:rPr lang="da-DK" sz="1200" b="1" kern="1200" baseline="0" dirty="0" err="1" smtClean="0">
                <a:solidFill>
                  <a:schemeClr val="tx1"/>
                </a:solidFill>
                <a:effectLst/>
                <a:latin typeface="Arial" pitchFamily="34" charset="0"/>
                <a:ea typeface="ＭＳ Ｐゴシック" charset="-128"/>
                <a:cs typeface="ＭＳ Ｐゴシック" charset="-128"/>
              </a:rPr>
              <a:t>desarollo</a:t>
            </a:r>
            <a:r>
              <a:rPr lang="da-DK" sz="1200" b="1" kern="1200" baseline="0" dirty="0" smtClean="0">
                <a:solidFill>
                  <a:schemeClr val="tx1"/>
                </a:solidFill>
                <a:effectLst/>
                <a:latin typeface="Arial" pitchFamily="34" charset="0"/>
                <a:ea typeface="ＭＳ Ｐゴシック" charset="-128"/>
                <a:cs typeface="ＭＳ Ｐゴシック" charset="-128"/>
              </a:rPr>
              <a:t> </a:t>
            </a:r>
            <a:r>
              <a:rPr lang="da-DK" sz="1200" b="1" kern="1200" baseline="0" dirty="0" err="1" smtClean="0">
                <a:solidFill>
                  <a:schemeClr val="tx1"/>
                </a:solidFill>
                <a:effectLst/>
                <a:latin typeface="Arial" pitchFamily="34" charset="0"/>
                <a:ea typeface="ＭＳ Ｐゴシック" charset="-128"/>
                <a:cs typeface="ＭＳ Ｐゴシック" charset="-128"/>
              </a:rPr>
              <a:t>sustenible</a:t>
            </a:r>
            <a:r>
              <a:rPr lang="da-DK" sz="1200" b="1" kern="1200" baseline="0" dirty="0" smtClean="0">
                <a:solidFill>
                  <a:schemeClr val="tx1"/>
                </a:solidFill>
                <a:effectLst/>
                <a:latin typeface="Arial" pitchFamily="34" charset="0"/>
                <a:ea typeface="ＭＳ Ｐゴシック" charset="-128"/>
                <a:cs typeface="ＭＳ Ｐゴシック" charset="-128"/>
              </a:rPr>
              <a:t>, 2010: ECLAC, </a:t>
            </a:r>
            <a:r>
              <a:rPr lang="da-DK" sz="1200" b="1" kern="1200" baseline="0" dirty="0" err="1" smtClean="0">
                <a:solidFill>
                  <a:schemeClr val="tx1"/>
                </a:solidFill>
                <a:effectLst/>
                <a:latin typeface="Arial" pitchFamily="34" charset="0"/>
                <a:ea typeface="ＭＳ Ｐゴシック" charset="-128"/>
                <a:cs typeface="ＭＳ Ｐゴシック" charset="-128"/>
              </a:rPr>
              <a:t>Climate</a:t>
            </a:r>
            <a:r>
              <a:rPr lang="da-DK" sz="1200" b="1" kern="1200" baseline="0" dirty="0" smtClean="0">
                <a:solidFill>
                  <a:schemeClr val="tx1"/>
                </a:solidFill>
                <a:effectLst/>
                <a:latin typeface="Arial" pitchFamily="34" charset="0"/>
                <a:ea typeface="ＭＳ Ｐゴシック" charset="-128"/>
                <a:cs typeface="ＭＳ Ｐゴシック" charset="-128"/>
              </a:rPr>
              <a:t> Change. A regional </a:t>
            </a:r>
            <a:r>
              <a:rPr lang="da-DK" sz="1200" b="1" kern="1200" baseline="0" dirty="0" err="1" smtClean="0">
                <a:solidFill>
                  <a:schemeClr val="tx1"/>
                </a:solidFill>
                <a:effectLst/>
                <a:latin typeface="Arial" pitchFamily="34" charset="0"/>
                <a:ea typeface="ＭＳ Ｐゴシック" charset="-128"/>
                <a:cs typeface="ＭＳ Ｐゴシック" charset="-128"/>
              </a:rPr>
              <a:t>perspective</a:t>
            </a:r>
            <a:r>
              <a:rPr lang="da-DK" sz="1200" b="1" kern="1200" baseline="0" dirty="0" smtClean="0">
                <a:solidFill>
                  <a:schemeClr val="tx1"/>
                </a:solidFill>
                <a:effectLst/>
                <a:latin typeface="Arial" pitchFamily="34" charset="0"/>
                <a:ea typeface="ＭＳ Ｐゴシック" charset="-128"/>
                <a:cs typeface="ＭＳ Ｐゴシック" charset="-128"/>
              </a:rPr>
              <a:t>. 2010. </a:t>
            </a:r>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da-DK" dirty="0"/>
          </a:p>
        </p:txBody>
      </p:sp>
      <p:sp>
        <p:nvSpPr>
          <p:cNvPr id="4" name="Slide Number Placeholder 3"/>
          <p:cNvSpPr>
            <a:spLocks noGrp="1"/>
          </p:cNvSpPr>
          <p:nvPr>
            <p:ph type="sldNum" sz="quarter" idx="10"/>
          </p:nvPr>
        </p:nvSpPr>
        <p:spPr/>
        <p:txBody>
          <a:bodyPr/>
          <a:lstStyle/>
          <a:p>
            <a:pPr>
              <a:defRPr/>
            </a:pPr>
            <a:fld id="{CED4CB77-A853-4F37-A193-A9CB58291CBA}" type="slidenum">
              <a:rPr lang="en-GB" smtClean="0"/>
              <a:pPr>
                <a:defRPr/>
              </a:pPr>
              <a:t>9</a:t>
            </a:fld>
            <a:endParaRPr lang="en-GB" dirty="0"/>
          </a:p>
        </p:txBody>
      </p:sp>
    </p:spTree>
    <p:extLst>
      <p:ext uri="{BB962C8B-B14F-4D97-AF65-F5344CB8AC3E}">
        <p14:creationId xmlns:p14="http://schemas.microsoft.com/office/powerpoint/2010/main" val="1892963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7B6645AD-B92F-41FF-B43F-DAF7AE04662C}"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004D54C-2F40-4581-B83A-248E270DDC07}"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7C119B1-B8F5-4428-8AD7-342A44D3991E}"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Verdan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7B6645AD-B92F-41FF-B43F-DAF7AE04662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750014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1546BE-7D09-45A0-BE57-31E242A534B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220745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E35BBE-3352-4A51-BF60-B7235164E39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8550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A9A65F-8DC0-4AA8-B3D7-A16302F4857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925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A9F6D2-2DBD-44AF-B515-7EE326239FE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11281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5A5415-EC39-4ABD-B2D1-376FD9DBC68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25783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CC1F8F-072B-4CD5-A12C-78596830FFA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27922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F46E40-C7BD-44F7-BF8D-A2A58EFA700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6126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41546BE-7D09-45A0-BE57-31E242A534BD}"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511D82-2F14-4228-8105-753CBA9592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64439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04D54C-2F40-4581-B83A-248E270DDC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8593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C119B1-B8F5-4428-8AD7-342A44D3991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15858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1968" y="45922"/>
            <a:ext cx="9028118" cy="6747920"/>
          </a:xfrm>
          <a:prstGeom prst="rect">
            <a:avLst/>
          </a:prstGeom>
          <a:noFill/>
          <a:ln w="8890" cmpd="sng">
            <a:solidFill>
              <a:srgbClr val="3B6D8F"/>
            </a:solidFill>
            <a:prstDash val="solid"/>
          </a:ln>
        </p:spPr>
        <p:txBody>
          <a:bodyPr/>
          <a:lstStyle/>
          <a:p>
            <a:r>
              <a:rPr lang="en-US" dirty="0"/>
              <a:t> </a:t>
            </a:r>
          </a:p>
        </p:txBody>
      </p:sp>
      <p:sp>
        <p:nvSpPr>
          <p:cNvPr id="7" name="Text Placeholder 6"/>
          <p:cNvSpPr>
            <a:spLocks noGrp="1"/>
          </p:cNvSpPr>
          <p:nvPr>
            <p:ph type="body" idx="10"/>
          </p:nvPr>
        </p:nvSpPr>
        <p:spPr>
          <a:xfrm>
            <a:off x="8617870" y="132365"/>
            <a:ext cx="346313" cy="334965"/>
          </a:xfrm>
          <a:prstGeom prst="rect">
            <a:avLst/>
          </a:prstGeom>
          <a:noFill/>
          <a:ln w="0" cmpd="sng">
            <a:noFill/>
            <a:prstDash val="solid"/>
          </a:ln>
        </p:spPr>
        <p:txBody>
          <a:bodyPr/>
          <a:lstStyle>
            <a:lvl1pPr marL="0" marR="0" indent="0" algn="l">
              <a:lnSpc>
                <a:spcPct val="82559"/>
              </a:lnSpc>
              <a:spcAft>
                <a:spcPts val="0"/>
              </a:spcAft>
              <a:defRPr/>
            </a:lvl1pPr>
          </a:lstStyle>
          <a:p>
            <a:r>
              <a:rPr lang="en-US" dirty="0"/>
              <a:t>02 </a:t>
            </a:r>
          </a:p>
        </p:txBody>
      </p:sp>
      <p:sp>
        <p:nvSpPr>
          <p:cNvPr id="8" name="Text Placeholder 7"/>
          <p:cNvSpPr>
            <a:spLocks noGrp="1"/>
          </p:cNvSpPr>
          <p:nvPr>
            <p:ph type="body" idx="10"/>
          </p:nvPr>
        </p:nvSpPr>
        <p:spPr>
          <a:xfrm>
            <a:off x="173158" y="310654"/>
            <a:ext cx="8163667" cy="695592"/>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Three scenarios were built on potential climate change for the central regions of Tanzania </a:t>
            </a:r>
          </a:p>
        </p:txBody>
      </p:sp>
      <p:sp>
        <p:nvSpPr>
          <p:cNvPr id="9" name="Text Placeholder 8"/>
          <p:cNvSpPr>
            <a:spLocks noGrp="1"/>
          </p:cNvSpPr>
          <p:nvPr>
            <p:ph type="body" idx="10"/>
          </p:nvPr>
        </p:nvSpPr>
        <p:spPr>
          <a:xfrm>
            <a:off x="5057506" y="1396587"/>
            <a:ext cx="2678599" cy="367381"/>
          </a:xfrm>
          <a:prstGeom prst="rect">
            <a:avLst/>
          </a:prstGeom>
          <a:noFill/>
          <a:ln w="0" cmpd="sng">
            <a:noFill/>
            <a:prstDash val="solid"/>
          </a:ln>
        </p:spPr>
        <p:txBody>
          <a:bodyPr/>
          <a:lstStyle>
            <a:lvl1pPr marL="0" marR="0" indent="0" algn="l">
              <a:lnSpc>
                <a:spcPts val="1266"/>
              </a:lnSpc>
              <a:spcAft>
                <a:spcPts val="0"/>
              </a:spcAft>
              <a:defRPr/>
            </a:lvl1pPr>
          </a:lstStyle>
          <a:p>
            <a:r>
              <a:rPr lang="en-US" dirty="0"/>
              <a:t>Each scenario has its own distribution of probability for rainfall </a:t>
            </a:r>
          </a:p>
        </p:txBody>
      </p:sp>
      <p:sp>
        <p:nvSpPr>
          <p:cNvPr id="10" name="Text Placeholder 9"/>
          <p:cNvSpPr>
            <a:spLocks noGrp="1"/>
          </p:cNvSpPr>
          <p:nvPr>
            <p:ph type="body" idx="10"/>
          </p:nvPr>
        </p:nvSpPr>
        <p:spPr>
          <a:xfrm>
            <a:off x="210453" y="1577576"/>
            <a:ext cx="4290288" cy="186392"/>
          </a:xfrm>
          <a:prstGeom prst="rect">
            <a:avLst/>
          </a:prstGeom>
          <a:noFill/>
          <a:ln w="0" cmpd="sng">
            <a:noFill/>
            <a:prstDash val="solid"/>
          </a:ln>
        </p:spPr>
        <p:txBody>
          <a:bodyPr/>
          <a:lstStyle>
            <a:lvl1pPr marL="0" marR="0" indent="0" algn="l">
              <a:lnSpc>
                <a:spcPct val="105599"/>
              </a:lnSpc>
              <a:spcAft>
                <a:spcPts val="0"/>
              </a:spcAft>
              <a:defRPr/>
            </a:lvl1pPr>
          </a:lstStyle>
          <a:p>
            <a:r>
              <a:rPr lang="en-US" dirty="0"/>
              <a:t>Scenarios are built to reflect potential outcome of climate change </a:t>
            </a:r>
          </a:p>
        </p:txBody>
      </p:sp>
      <p:sp>
        <p:nvSpPr>
          <p:cNvPr id="11" name="Text Placeholder 10"/>
          <p:cNvSpPr>
            <a:spLocks noGrp="1"/>
          </p:cNvSpPr>
          <p:nvPr>
            <p:ph type="body" idx="10"/>
          </p:nvPr>
        </p:nvSpPr>
        <p:spPr>
          <a:xfrm>
            <a:off x="3938647" y="5143331"/>
            <a:ext cx="383608" cy="152625"/>
          </a:xfrm>
          <a:prstGeom prst="rect">
            <a:avLst/>
          </a:prstGeom>
          <a:noFill/>
          <a:ln w="0" cmpd="sng">
            <a:noFill/>
            <a:prstDash val="solid"/>
          </a:ln>
        </p:spPr>
        <p:txBody>
          <a:bodyPr/>
          <a:lstStyle>
            <a:lvl1pPr marL="0" marR="0" indent="0" algn="l">
              <a:lnSpc>
                <a:spcPct val="86399"/>
              </a:lnSpc>
              <a:spcAft>
                <a:spcPts val="0"/>
              </a:spcAft>
              <a:defRPr/>
            </a:lvl1pPr>
          </a:lstStyle>
          <a:p>
            <a:r>
              <a:rPr lang="en-US" dirty="0"/>
              <a:t>+50% </a:t>
            </a:r>
          </a:p>
        </p:txBody>
      </p:sp>
      <p:sp>
        <p:nvSpPr>
          <p:cNvPr id="12" name="Text Placeholder 11"/>
          <p:cNvSpPr>
            <a:spLocks noGrp="1"/>
          </p:cNvSpPr>
          <p:nvPr>
            <p:ph type="body" idx="10"/>
          </p:nvPr>
        </p:nvSpPr>
        <p:spPr>
          <a:xfrm>
            <a:off x="3945306" y="5312163"/>
            <a:ext cx="325002" cy="164781"/>
          </a:xfrm>
          <a:prstGeom prst="rect">
            <a:avLst/>
          </a:prstGeom>
          <a:noFill/>
          <a:ln w="0" cmpd="sng">
            <a:noFill/>
            <a:prstDash val="solid"/>
          </a:ln>
        </p:spPr>
        <p:txBody>
          <a:bodyPr/>
          <a:lstStyle>
            <a:lvl1pPr marL="0" marR="0" indent="0" algn="l">
              <a:lnSpc>
                <a:spcPct val="93119"/>
              </a:lnSpc>
              <a:spcAft>
                <a:spcPts val="0"/>
              </a:spcAft>
              <a:defRPr/>
            </a:lvl1pPr>
          </a:lstStyle>
          <a:p>
            <a:r>
              <a:rPr lang="en-US" dirty="0"/>
              <a:t>Max1 </a:t>
            </a:r>
          </a:p>
        </p:txBody>
      </p:sp>
      <p:sp>
        <p:nvSpPr>
          <p:cNvPr id="13" name="Text Placeholder 12"/>
          <p:cNvSpPr>
            <a:spLocks noGrp="1"/>
          </p:cNvSpPr>
          <p:nvPr>
            <p:ph type="body" idx="10"/>
          </p:nvPr>
        </p:nvSpPr>
        <p:spPr>
          <a:xfrm>
            <a:off x="2448168" y="5643076"/>
            <a:ext cx="1470499" cy="367381"/>
          </a:xfrm>
          <a:prstGeom prst="rect">
            <a:avLst/>
          </a:prstGeom>
          <a:noFill/>
          <a:ln w="0" cmpd="sng">
            <a:noFill/>
            <a:prstDash val="solid"/>
          </a:ln>
        </p:spPr>
        <p:txBody>
          <a:bodyPr/>
          <a:lstStyle>
            <a:lvl1pPr marL="0" marR="0" indent="0" algn="l">
              <a:lnSpc>
                <a:spcPts val="1266"/>
              </a:lnSpc>
              <a:spcAft>
                <a:spcPts val="0"/>
              </a:spcAft>
              <a:defRPr/>
            </a:lvl1pPr>
          </a:lstStyle>
          <a:p>
            <a:r>
              <a:rPr lang="en-US" dirty="0"/>
              <a:t>Change in variability (Standard deviation) </a:t>
            </a:r>
          </a:p>
        </p:txBody>
      </p:sp>
      <p:sp>
        <p:nvSpPr>
          <p:cNvPr id="14" name="Text Placeholder 13"/>
          <p:cNvSpPr>
            <a:spLocks noGrp="1"/>
          </p:cNvSpPr>
          <p:nvPr>
            <p:ph type="body" idx="10"/>
          </p:nvPr>
        </p:nvSpPr>
        <p:spPr>
          <a:xfrm>
            <a:off x="2742534" y="5143331"/>
            <a:ext cx="588732" cy="366030"/>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+25% Average </a:t>
            </a:r>
          </a:p>
        </p:txBody>
      </p:sp>
      <p:sp>
        <p:nvSpPr>
          <p:cNvPr id="15" name="Text Placeholder 14"/>
          <p:cNvSpPr>
            <a:spLocks noGrp="1"/>
          </p:cNvSpPr>
          <p:nvPr>
            <p:ph type="body" idx="10"/>
          </p:nvPr>
        </p:nvSpPr>
        <p:spPr>
          <a:xfrm>
            <a:off x="1527774" y="5143331"/>
            <a:ext cx="767217" cy="366030"/>
          </a:xfrm>
          <a:prstGeom prst="rect">
            <a:avLst/>
          </a:prstGeom>
          <a:noFill/>
          <a:ln w="0" cmpd="sng">
            <a:noFill/>
            <a:prstDash val="solid"/>
          </a:ln>
        </p:spPr>
        <p:txBody>
          <a:bodyPr/>
          <a:lstStyle>
            <a:lvl1pPr marL="0" marR="0" indent="0" algn="l">
              <a:lnSpc>
                <a:spcPct val="95999"/>
              </a:lnSpc>
              <a:spcBef>
                <a:spcPts val="0"/>
              </a:spcBef>
              <a:spcAft>
                <a:spcPts val="0"/>
              </a:spcAft>
              <a:defRPr/>
            </a:lvl1pPr>
          </a:lstStyle>
          <a:p>
            <a:r>
              <a:rPr lang="en-US" dirty="0"/>
              <a:t>0% </a:t>
            </a:r>
          </a:p>
          <a:p>
            <a:r>
              <a:rPr lang="en-US" dirty="0"/>
              <a:t>No change </a:t>
            </a:r>
          </a:p>
        </p:txBody>
      </p:sp>
      <p:sp>
        <p:nvSpPr>
          <p:cNvPr id="16" name="Text Placeholder 15"/>
          <p:cNvSpPr>
            <a:spLocks noGrp="1"/>
          </p:cNvSpPr>
          <p:nvPr>
            <p:ph type="body" idx="10"/>
          </p:nvPr>
        </p:nvSpPr>
        <p:spPr>
          <a:xfrm>
            <a:off x="185145" y="6317058"/>
            <a:ext cx="1796833" cy="135066"/>
          </a:xfrm>
          <a:prstGeom prst="rect">
            <a:avLst/>
          </a:prstGeom>
          <a:noFill/>
          <a:ln w="0" cmpd="sng">
            <a:noFill/>
            <a:prstDash val="solid"/>
          </a:ln>
        </p:spPr>
        <p:txBody>
          <a:bodyPr/>
          <a:lstStyle>
            <a:lvl1pPr marL="0" marR="0" indent="0" algn="l">
              <a:lnSpc>
                <a:spcPct val="94079"/>
              </a:lnSpc>
              <a:spcAft>
                <a:spcPts val="0"/>
              </a:spcAft>
              <a:defRPr/>
            </a:lvl1pPr>
          </a:lstStyle>
          <a:p>
            <a:r>
              <a:rPr lang="en-US" dirty="0"/>
              <a:t>1 One before the worse scenario </a:t>
            </a:r>
          </a:p>
        </p:txBody>
      </p:sp>
      <p:sp>
        <p:nvSpPr>
          <p:cNvPr id="17" name="Text Placeholder 16"/>
          <p:cNvSpPr>
            <a:spLocks noGrp="1"/>
          </p:cNvSpPr>
          <p:nvPr>
            <p:ph type="body" idx="10"/>
          </p:nvPr>
        </p:nvSpPr>
        <p:spPr>
          <a:xfrm>
            <a:off x="5389167" y="5214917"/>
            <a:ext cx="3344586" cy="541616"/>
          </a:xfrm>
          <a:prstGeom prst="rect">
            <a:avLst/>
          </a:prstGeom>
          <a:noFill/>
          <a:ln w="0" cmpd="sng">
            <a:noFill/>
            <a:prstDash val="solid"/>
          </a:ln>
        </p:spPr>
        <p:txBody>
          <a:bodyPr/>
          <a:lstStyle>
            <a:lvl1pPr marL="0" marR="0" indent="0" algn="r">
              <a:lnSpc>
                <a:spcPct val="82559"/>
              </a:lnSpc>
              <a:spcBef>
                <a:spcPts val="0"/>
              </a:spcBef>
              <a:spcAft>
                <a:spcPts val="0"/>
              </a:spcAft>
              <a:tabLst>
                <a:tab pos="542665" algn="l"/>
                <a:tab pos="1181804" algn="l"/>
                <a:tab pos="1808883" algn="l"/>
                <a:tab pos="2448022" algn="l"/>
                <a:tab pos="3357823" algn="r"/>
              </a:tabLst>
              <a:defRPr/>
            </a:lvl1pPr>
          </a:lstStyle>
          <a:p>
            <a:r>
              <a:rPr lang="en-US" dirty="0"/>
              <a:t>0 200 400 600 800 1000 </a:t>
            </a:r>
          </a:p>
          <a:p>
            <a:r>
              <a:rPr lang="en-US" dirty="0"/>
              <a:t>Rainfall </a:t>
            </a:r>
          </a:p>
          <a:p>
            <a:r>
              <a:rPr lang="en-US" dirty="0"/>
              <a:t>mm </a:t>
            </a:r>
          </a:p>
        </p:txBody>
      </p:sp>
      <p:sp>
        <p:nvSpPr>
          <p:cNvPr id="21" name="Text Placeholder 20"/>
          <p:cNvSpPr>
            <a:spLocks noGrp="1"/>
          </p:cNvSpPr>
          <p:nvPr>
            <p:ph type="body" idx="10"/>
          </p:nvPr>
        </p:nvSpPr>
        <p:spPr>
          <a:xfrm>
            <a:off x="294366" y="2690525"/>
            <a:ext cx="146517" cy="1911190"/>
          </a:xfrm>
          <a:prstGeom prst="rect">
            <a:avLst/>
          </a:prstGeom>
          <a:noFill/>
          <a:ln w="0" cmpd="sng">
            <a:noFill/>
            <a:prstDash val="solid"/>
          </a:ln>
        </p:spPr>
        <p:txBody>
          <a:bodyPr vert="vert270"/>
          <a:lstStyle>
            <a:lvl1pPr marL="0" marR="0" indent="0" algn="r">
              <a:lnSpc>
                <a:spcPts val="1055"/>
              </a:lnSpc>
              <a:spcAft>
                <a:spcPts val="0"/>
              </a:spcAft>
              <a:defRPr/>
            </a:lvl1pPr>
          </a:lstStyle>
          <a:p>
            <a:r>
              <a:rPr lang="en-US" dirty="0"/>
              <a:t>Change In average rainfall </a:t>
            </a:r>
          </a:p>
        </p:txBody>
      </p:sp>
      <p:sp>
        <p:nvSpPr>
          <p:cNvPr id="22" name="Text Placeholder 21"/>
          <p:cNvSpPr>
            <a:spLocks noGrp="1"/>
          </p:cNvSpPr>
          <p:nvPr>
            <p:ph type="body" idx="10"/>
          </p:nvPr>
        </p:nvSpPr>
        <p:spPr>
          <a:xfrm>
            <a:off x="5018877" y="1836904"/>
            <a:ext cx="3183417" cy="159378"/>
          </a:xfrm>
          <a:prstGeom prst="rect">
            <a:avLst/>
          </a:prstGeom>
          <a:noFill/>
          <a:ln w="0" cmpd="sng">
            <a:noFill/>
            <a:prstDash val="solid"/>
          </a:ln>
        </p:spPr>
        <p:txBody>
          <a:bodyPr/>
          <a:lstStyle>
            <a:lvl1pPr marL="0" marR="0" indent="0" algn="l">
              <a:lnSpc>
                <a:spcPct val="81599"/>
              </a:lnSpc>
              <a:spcAft>
                <a:spcPts val="0"/>
              </a:spcAft>
              <a:defRPr/>
            </a:lvl1pPr>
          </a:lstStyle>
          <a:p>
            <a:r>
              <a:rPr lang="en-US" dirty="0"/>
              <a:t>Probability </a:t>
            </a:r>
          </a:p>
        </p:txBody>
      </p:sp>
      <p:sp>
        <p:nvSpPr>
          <p:cNvPr id="23" name="Text Placeholder 22"/>
          <p:cNvSpPr>
            <a:spLocks noGrp="1"/>
          </p:cNvSpPr>
          <p:nvPr>
            <p:ph type="body" idx="10"/>
          </p:nvPr>
        </p:nvSpPr>
        <p:spPr>
          <a:xfrm>
            <a:off x="7626883" y="1996282"/>
            <a:ext cx="1029616" cy="253925"/>
          </a:xfrm>
          <a:prstGeom prst="rect">
            <a:avLst/>
          </a:prstGeom>
          <a:noFill/>
          <a:ln w="0" cmpd="sng">
            <a:noFill/>
            <a:prstDash val="solid"/>
          </a:ln>
        </p:spPr>
        <p:txBody>
          <a:bodyPr/>
          <a:lstStyle>
            <a:lvl1pPr marL="0" marR="0" indent="0" algn="l">
              <a:lnSpc>
                <a:spcPct val="95999"/>
              </a:lnSpc>
              <a:spcBef>
                <a:spcPts val="0"/>
              </a:spcBef>
              <a:spcAft>
                <a:spcPts val="0"/>
              </a:spcAft>
              <a:defRPr/>
            </a:lvl1pPr>
          </a:lstStyle>
          <a:p>
            <a:r>
              <a:rPr lang="en-US" dirty="0"/>
              <a:t>Scenario 1 </a:t>
            </a:r>
          </a:p>
          <a:p>
            <a:r>
              <a:rPr lang="en-US" dirty="0"/>
              <a:t>No climate change </a:t>
            </a:r>
          </a:p>
        </p:txBody>
      </p:sp>
      <p:sp>
        <p:nvSpPr>
          <p:cNvPr id="24" name="Text Placeholder 23"/>
          <p:cNvSpPr>
            <a:spLocks noGrp="1"/>
          </p:cNvSpPr>
          <p:nvPr>
            <p:ph type="body" idx="10"/>
          </p:nvPr>
        </p:nvSpPr>
        <p:spPr>
          <a:xfrm>
            <a:off x="6815711" y="4455843"/>
            <a:ext cx="837812" cy="465979"/>
          </a:xfrm>
          <a:prstGeom prst="rect">
            <a:avLst/>
          </a:prstGeom>
          <a:noFill/>
          <a:ln w="0" cmpd="sng">
            <a:noFill/>
            <a:prstDash val="solid"/>
          </a:ln>
        </p:spPr>
        <p:txBody>
          <a:bodyPr/>
          <a:lstStyle>
            <a:lvl1pPr marL="0" marR="0" indent="0" algn="l">
              <a:lnSpc>
                <a:spcPct val="106559"/>
              </a:lnSpc>
              <a:spcBef>
                <a:spcPts val="0"/>
              </a:spcBef>
              <a:spcAft>
                <a:spcPts val="0"/>
              </a:spcAft>
              <a:defRPr/>
            </a:lvl1pPr>
          </a:lstStyle>
          <a:p>
            <a:r>
              <a:rPr lang="en-US" dirty="0"/>
              <a:t>Scenario 3 Severe </a:t>
            </a:r>
          </a:p>
          <a:p>
            <a:r>
              <a:rPr lang="en-US" dirty="0"/>
              <a:t>climate change </a:t>
            </a:r>
          </a:p>
        </p:txBody>
      </p:sp>
      <p:sp>
        <p:nvSpPr>
          <p:cNvPr id="25" name="Text Placeholder 24"/>
          <p:cNvSpPr>
            <a:spLocks noGrp="1"/>
          </p:cNvSpPr>
          <p:nvPr>
            <p:ph type="body" idx="10"/>
          </p:nvPr>
        </p:nvSpPr>
        <p:spPr>
          <a:xfrm>
            <a:off x="7729445" y="2608134"/>
            <a:ext cx="837812" cy="465979"/>
          </a:xfrm>
          <a:prstGeom prst="rect">
            <a:avLst/>
          </a:prstGeom>
          <a:noFill/>
          <a:ln w="0" cmpd="sng">
            <a:noFill/>
            <a:prstDash val="solid"/>
          </a:ln>
        </p:spPr>
        <p:txBody>
          <a:bodyPr/>
          <a:lstStyle>
            <a:lvl1pPr marL="0" marR="0" indent="0" algn="just">
              <a:lnSpc>
                <a:spcPct val="105599"/>
              </a:lnSpc>
              <a:spcAft>
                <a:spcPts val="0"/>
              </a:spcAft>
              <a:defRPr/>
            </a:lvl1pPr>
          </a:lstStyle>
          <a:p>
            <a:r>
              <a:rPr lang="en-US" dirty="0"/>
              <a:t>Scenario 2 Consensus climate change </a:t>
            </a:r>
          </a:p>
        </p:txBody>
      </p:sp>
    </p:spTree>
    <p:extLst>
      <p:ext uri="{BB962C8B-B14F-4D97-AF65-F5344CB8AC3E}">
        <p14:creationId xmlns:p14="http://schemas.microsoft.com/office/powerpoint/2010/main" val="623867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CE35BBE-3352-4A51-BF60-B7235164E39C}"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6A9A65F-8DC0-4AA8-B3D7-A16302F48572}"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80A9F6D2-2DBD-44AF-B515-7EE326239FE3}"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315A5415-EC39-4ABD-B2D1-376FD9DBC68B}"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3FCC1F8F-072B-4CD5-A12C-78596830FFAD}"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17F46E40-C7BD-44F7-BF8D-A2A58EFA700D}"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3511D82-2F14-4228-8105-753CBA959278}"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130F0580-735B-4179-8981-E13C870EA27E}" type="slidenum">
              <a:rPr lang="en-GB"/>
              <a:pPr>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3"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id="1" dur="indefinite" restart="never" nodeType="tmRoot"/>
      </p:par>
    </p:tnLst>
  </p:timing>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130F0580-735B-4179-8981-E13C870EA27E}" type="slidenum">
              <a:rPr lang="en-GB">
                <a:solidFill>
                  <a:srgbClr val="000000"/>
                </a:solidFill>
              </a:rPr>
              <a:pPr>
                <a:defRPr/>
              </a:pPr>
              <a:t>‹#›</a:t>
            </a:fld>
            <a:endParaRPr lang="en-GB" dirty="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1033" name="Picture 17" descr="LOGO CE_Vertical_EN_NEG_quadri_HR"/>
          <p:cNvPicPr>
            <a:picLocks noChangeAspect="1" noChangeArrowheads="1"/>
          </p:cNvPicPr>
          <p:nvPr userDrawn="1"/>
        </p:nvPicPr>
        <p:blipFill>
          <a:blip r:embed="rId14" cstate="print"/>
          <a:srcRect/>
          <a:stretch>
            <a:fillRect/>
          </a:stretch>
        </p:blipFill>
        <p:spPr bwMode="auto">
          <a:xfrm>
            <a:off x="3957638" y="258763"/>
            <a:ext cx="1436687" cy="1004887"/>
          </a:xfrm>
          <a:prstGeom prst="rect">
            <a:avLst/>
          </a:prstGeom>
          <a:noFill/>
          <a:ln w="9525">
            <a:noFill/>
            <a:miter lim="800000"/>
            <a:headEnd/>
            <a:tailEnd/>
          </a:ln>
        </p:spPr>
      </p:pic>
    </p:spTree>
    <p:extLst>
      <p:ext uri="{BB962C8B-B14F-4D97-AF65-F5344CB8AC3E}">
        <p14:creationId xmlns:p14="http://schemas.microsoft.com/office/powerpoint/2010/main" val="130057260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60" r:id="rId12"/>
  </p:sldLayoutIdLst>
  <p:timing>
    <p:tnLst>
      <p:par>
        <p:cTn id="1" dur="indefinite" restart="never" nodeType="tmRoot"/>
      </p:par>
    </p:tnLst>
  </p:timing>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file:///\\localhost\CC+DEV_ODG\2010\Presentations\CCID_Brooks_2Sep2010.ppt#-1,16,Slide 1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8" Type="http://schemas.openxmlformats.org/officeDocument/2006/relationships/hyperlink" Target="http://www.unesco.org/new/en/natural-sciences/environment/water/wwap/wwdr/wwdr4-2012/" TargetMode="External"/><Relationship Id="rId3" Type="http://schemas.openxmlformats.org/officeDocument/2006/relationships/hyperlink" Target="http://www.ipcc.ch/pdf/assessment-report/ar4/wg1/ar4-wg1-chapter9.pdf" TargetMode="External"/><Relationship Id="rId7" Type="http://schemas.openxmlformats.org/officeDocument/2006/relationships/hyperlink" Target="http://www.environmental-mainstreaming.org/documents/EM%20Profile%20No%209%20-%20Scenario%20Planning%20(6%200ct%2009).pdf"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www.wucaonline.org/assets/pdf/pubs_whitepaper_012110.pdf" TargetMode="External"/><Relationship Id="rId5" Type="http://schemas.openxmlformats.org/officeDocument/2006/relationships/hyperlink" Target="http://www.oecd.org/dac/43652123.pdf" TargetMode="External"/><Relationship Id="rId4" Type="http://schemas.openxmlformats.org/officeDocument/2006/relationships/hyperlink" Target="http://data.iucn.org/dbtw-wpd/edocs/2010-064.pdf" TargetMode="External"/><Relationship Id="rId9" Type="http://schemas.openxmlformats.org/officeDocument/2006/relationships/hyperlink" Target="http://www.genderarabstates.org/contents/docs/public/PUB-Uncertain%20predictions%20invisible%20impacts,%20and%20the%20need%20to%20mainstream%20gender%20in%20climate%20change%20adaptation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3600"/>
            <a:ext cx="9144000" cy="1143000"/>
          </a:xfrm>
          <a:prstGeom prst="rect">
            <a:avLst/>
          </a:prstGeom>
        </p:spPr>
        <p:txBody>
          <a:bodyPr/>
          <a:lstStyle/>
          <a:p>
            <a:pPr marL="1588" indent="-1588" eaLnBrk="0" hangingPunct="0">
              <a:defRPr/>
            </a:pPr>
            <a:endParaRPr lang="en-US" sz="3600" b="1" kern="0" dirty="0">
              <a:solidFill>
                <a:schemeClr val="tx1"/>
              </a:solidFill>
              <a:latin typeface="+mj-lt"/>
              <a:ea typeface="ＭＳ Ｐゴシック" charset="-128"/>
              <a:cs typeface="ＭＳ Ｐゴシック" charset="-128"/>
            </a:endParaRPr>
          </a:p>
        </p:txBody>
      </p:sp>
      <p:sp>
        <p:nvSpPr>
          <p:cNvPr id="5" name="Title 4"/>
          <p:cNvSpPr>
            <a:spLocks noGrp="1"/>
          </p:cNvSpPr>
          <p:nvPr>
            <p:ph type="ctrTitle"/>
          </p:nvPr>
        </p:nvSpPr>
        <p:spPr>
          <a:xfrm>
            <a:off x="4087416" y="1727200"/>
            <a:ext cx="5208984" cy="2006600"/>
          </a:xfrm>
        </p:spPr>
        <p:txBody>
          <a:bodyPr/>
          <a:lstStyle/>
          <a:p>
            <a:r>
              <a:rPr lang="da-DK" sz="4400" dirty="0" err="1" smtClean="0">
                <a:ea typeface="ＭＳ Ｐゴシック"/>
                <a:cs typeface="ＭＳ Ｐゴシック"/>
              </a:rPr>
              <a:t>Greening</a:t>
            </a:r>
            <a:r>
              <a:rPr lang="da-DK" sz="4400" dirty="0" smtClean="0">
                <a:ea typeface="ＭＳ Ｐゴシック"/>
                <a:cs typeface="ＭＳ Ｐゴシック"/>
              </a:rPr>
              <a:t> </a:t>
            </a:r>
            <a:r>
              <a:rPr lang="da-DK" sz="4400" dirty="0" err="1" smtClean="0">
                <a:ea typeface="ＭＳ Ｐゴシック"/>
                <a:cs typeface="ＭＳ Ｐゴシック"/>
              </a:rPr>
              <a:t>Development</a:t>
            </a:r>
            <a:r>
              <a:rPr lang="da-DK" sz="4400" dirty="0" smtClean="0">
                <a:ea typeface="ＭＳ Ｐゴシック"/>
                <a:cs typeface="ＭＳ Ｐゴシック"/>
              </a:rPr>
              <a:t> </a:t>
            </a:r>
            <a:r>
              <a:rPr lang="da-DK" sz="4400" dirty="0" err="1" smtClean="0">
                <a:ea typeface="ＭＳ Ｐゴシック"/>
                <a:cs typeface="ＭＳ Ｐゴシック"/>
              </a:rPr>
              <a:t>Cooperation</a:t>
            </a:r>
            <a:r>
              <a:rPr lang="da-DK" sz="4400" dirty="0" smtClean="0">
                <a:solidFill>
                  <a:srgbClr val="FFC000"/>
                </a:solidFill>
                <a:ea typeface="ＭＳ Ｐゴシック" charset="-128"/>
                <a:cs typeface="ＭＳ Ｐゴシック" charset="-128"/>
              </a:rPr>
              <a:t/>
            </a:r>
            <a:br>
              <a:rPr lang="da-DK" sz="4400" dirty="0" smtClean="0">
                <a:solidFill>
                  <a:srgbClr val="FFC000"/>
                </a:solidFill>
                <a:ea typeface="ＭＳ Ｐゴシック" charset="-128"/>
                <a:cs typeface="ＭＳ Ｐゴシック" charset="-128"/>
              </a:rPr>
            </a:br>
            <a:endParaRPr lang="en-US" sz="4400" dirty="0">
              <a:solidFill>
                <a:srgbClr val="FFC000"/>
              </a:solidFill>
            </a:endParaRPr>
          </a:p>
        </p:txBody>
      </p:sp>
      <p:sp>
        <p:nvSpPr>
          <p:cNvPr id="6" name="Subtitle 5"/>
          <p:cNvSpPr>
            <a:spLocks noGrp="1"/>
          </p:cNvSpPr>
          <p:nvPr>
            <p:ph type="subTitle" idx="1"/>
          </p:nvPr>
        </p:nvSpPr>
        <p:spPr>
          <a:xfrm>
            <a:off x="611188" y="4495800"/>
            <a:ext cx="8532812" cy="1312862"/>
          </a:xfrm>
        </p:spPr>
        <p:txBody>
          <a:bodyPr/>
          <a:lstStyle/>
          <a:p>
            <a:r>
              <a:rPr lang="da-DK" sz="3200" dirty="0" smtClean="0">
                <a:ea typeface="ＭＳ Ｐゴシック" charset="-128"/>
                <a:cs typeface="ＭＳ Ｐゴシック" charset="-128"/>
              </a:rPr>
              <a:t>Climate change science and planning under uncertainty – module 1b</a:t>
            </a:r>
            <a:endParaRPr lang="en-US" dirty="0"/>
          </a:p>
        </p:txBody>
      </p:sp>
      <p:sp>
        <p:nvSpPr>
          <p:cNvPr id="5124" name="Slide Number Placeholder 4"/>
          <p:cNvSpPr>
            <a:spLocks noGrp="1"/>
          </p:cNvSpPr>
          <p:nvPr>
            <p:ph type="sldNum" sz="quarter" idx="12"/>
          </p:nvPr>
        </p:nvSpPr>
        <p:spPr>
          <a:noFill/>
        </p:spPr>
        <p:txBody>
          <a:bodyPr/>
          <a:lstStyle/>
          <a:p>
            <a:fld id="{0657ED24-079D-40FA-A7F2-35F33921242B}" type="slidenum">
              <a:rPr lang="en-GB" smtClean="0">
                <a:latin typeface="Verdana" pitchFamily="34" charset="0"/>
                <a:ea typeface="ＭＳ Ｐゴシック" pitchFamily="34" charset="-128"/>
              </a:rPr>
              <a:pPr/>
              <a:t>1</a:t>
            </a:fld>
            <a:endParaRPr lang="en-GB" smtClean="0">
              <a:latin typeface="Verdana"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5373688" y="2057400"/>
            <a:ext cx="3465512" cy="3022600"/>
          </a:xfrm>
          <a:prstGeom prst="rect">
            <a:avLst/>
          </a:prstGeom>
          <a:noFill/>
          <a:ln w="9525">
            <a:noFill/>
            <a:miter lim="800000"/>
            <a:headEnd/>
            <a:tailEnd/>
          </a:ln>
        </p:spPr>
        <p:txBody>
          <a:bodyPr lIns="97740" tIns="48870" rIns="97740" bIns="48870">
            <a:spAutoFit/>
          </a:bodyPr>
          <a:lstStyle/>
          <a:p>
            <a:pPr marL="188913" indent="-188913" defTabSz="977900">
              <a:spcBef>
                <a:spcPct val="50000"/>
              </a:spcBef>
              <a:buFontTx/>
              <a:buChar char="•"/>
            </a:pPr>
            <a:r>
              <a:rPr lang="en-US" sz="1900" dirty="0"/>
              <a:t>Massive losses possible for warming &gt; 3° C </a:t>
            </a:r>
            <a:r>
              <a:rPr lang="en-US" sz="1900" baseline="30000" dirty="0"/>
              <a:t>1,2</a:t>
            </a:r>
          </a:p>
          <a:p>
            <a:pPr marL="188913" indent="-188913" defTabSz="977900">
              <a:spcBef>
                <a:spcPct val="50000"/>
              </a:spcBef>
            </a:pPr>
            <a:endParaRPr lang="en-US" sz="1900" baseline="30000" dirty="0"/>
          </a:p>
          <a:p>
            <a:pPr marL="188913" indent="-188913" defTabSz="977900">
              <a:spcBef>
                <a:spcPct val="50000"/>
              </a:spcBef>
              <a:buFontTx/>
              <a:buChar char="•"/>
            </a:pPr>
            <a:r>
              <a:rPr lang="en-US" sz="1900" dirty="0"/>
              <a:t>High mortality after 2005 drought</a:t>
            </a:r>
            <a:r>
              <a:rPr lang="en-US" sz="1900" baseline="30000" dirty="0"/>
              <a:t>3</a:t>
            </a:r>
          </a:p>
          <a:p>
            <a:pPr marL="188913" indent="-188913" defTabSz="977900">
              <a:spcBef>
                <a:spcPct val="50000"/>
              </a:spcBef>
            </a:pPr>
            <a:endParaRPr lang="en-US" sz="1900" baseline="30000" dirty="0"/>
          </a:p>
          <a:p>
            <a:pPr marL="188913" indent="-188913" defTabSz="977900">
              <a:spcBef>
                <a:spcPct val="50000"/>
              </a:spcBef>
              <a:buFontTx/>
              <a:buChar char="•"/>
            </a:pPr>
            <a:r>
              <a:rPr lang="en-US" sz="1900" dirty="0"/>
              <a:t>Up to 40% loss suggested even for strong mitigation</a:t>
            </a:r>
            <a:r>
              <a:rPr lang="en-US" sz="1900" baseline="30000" dirty="0"/>
              <a:t>4</a:t>
            </a:r>
            <a:endParaRPr lang="en-US" sz="1900" dirty="0"/>
          </a:p>
        </p:txBody>
      </p:sp>
      <p:sp>
        <p:nvSpPr>
          <p:cNvPr id="27651" name="Text Box 4"/>
          <p:cNvSpPr txBox="1">
            <a:spLocks noChangeArrowheads="1"/>
          </p:cNvSpPr>
          <p:nvPr/>
        </p:nvSpPr>
        <p:spPr bwMode="auto">
          <a:xfrm>
            <a:off x="663575" y="6091238"/>
            <a:ext cx="6346825" cy="527050"/>
          </a:xfrm>
          <a:prstGeom prst="rect">
            <a:avLst/>
          </a:prstGeom>
          <a:noFill/>
          <a:ln w="9525">
            <a:noFill/>
            <a:miter lim="800000"/>
            <a:headEnd/>
            <a:tailEnd/>
          </a:ln>
        </p:spPr>
        <p:txBody>
          <a:bodyPr lIns="97740" tIns="48870" rIns="97740" bIns="48870">
            <a:spAutoFit/>
          </a:bodyPr>
          <a:lstStyle/>
          <a:p>
            <a:pPr marL="188913" indent="-188913" defTabSz="977900">
              <a:lnSpc>
                <a:spcPct val="90000"/>
              </a:lnSpc>
              <a:spcBef>
                <a:spcPct val="50000"/>
              </a:spcBef>
              <a:buFont typeface="Monotype Sorts"/>
              <a:buNone/>
            </a:pPr>
            <a:r>
              <a:rPr lang="en-US" i="1" baseline="30000" dirty="0"/>
              <a:t>1</a:t>
            </a:r>
            <a:r>
              <a:rPr lang="en-US" i="1" dirty="0"/>
              <a:t>Betts et al (2004); </a:t>
            </a:r>
            <a:r>
              <a:rPr lang="en-US" i="1" baseline="30000" dirty="0"/>
              <a:t>2</a:t>
            </a:r>
            <a:r>
              <a:rPr lang="en-US" i="1" dirty="0"/>
              <a:t>Cox et al (2004); </a:t>
            </a:r>
            <a:r>
              <a:rPr lang="en-US" i="1" baseline="30000" dirty="0"/>
              <a:t>3</a:t>
            </a:r>
            <a:r>
              <a:rPr lang="en-US" i="1" dirty="0"/>
              <a:t>Philips et al. (2009)</a:t>
            </a:r>
            <a:r>
              <a:rPr lang="en-US" i="1" baseline="30000" dirty="0"/>
              <a:t> 4 </a:t>
            </a:r>
            <a:r>
              <a:rPr lang="en-US" i="1" dirty="0" err="1"/>
              <a:t>Kintisch</a:t>
            </a:r>
            <a:r>
              <a:rPr lang="en-US" i="1" dirty="0"/>
              <a:t>, 2009;</a:t>
            </a:r>
          </a:p>
          <a:p>
            <a:pPr marL="188913" indent="-188913" defTabSz="977900">
              <a:lnSpc>
                <a:spcPct val="90000"/>
              </a:lnSpc>
              <a:spcBef>
                <a:spcPct val="50000"/>
              </a:spcBef>
              <a:buFont typeface="Monotype Sorts"/>
              <a:buNone/>
            </a:pPr>
            <a:r>
              <a:rPr lang="en-US" i="1" dirty="0"/>
              <a:t> IPCC AR4 WGII Ch.4 (</a:t>
            </a:r>
            <a:r>
              <a:rPr lang="en-US" i="1" dirty="0" err="1"/>
              <a:t>Fischlin</a:t>
            </a:r>
            <a:r>
              <a:rPr lang="en-US" i="1" dirty="0"/>
              <a:t> et al., 2007)</a:t>
            </a:r>
          </a:p>
        </p:txBody>
      </p:sp>
      <p:grpSp>
        <p:nvGrpSpPr>
          <p:cNvPr id="27652" name="Group 7"/>
          <p:cNvGrpSpPr>
            <a:grpSpLocks/>
          </p:cNvGrpSpPr>
          <p:nvPr/>
        </p:nvGrpSpPr>
        <p:grpSpPr bwMode="auto">
          <a:xfrm>
            <a:off x="687388" y="2057400"/>
            <a:ext cx="5086350" cy="3733800"/>
            <a:chOff x="3991" y="2178"/>
            <a:chExt cx="2503" cy="1644"/>
          </a:xfrm>
        </p:grpSpPr>
        <p:pic>
          <p:nvPicPr>
            <p:cNvPr id="27655" name="Picture 8" descr="Amazon_deforest_Sci20Mar09.jpg                                 000A7252Macintosh HD                   C4AC706C:"/>
            <p:cNvPicPr>
              <a:picLocks noChangeAspect="1" noChangeArrowheads="1"/>
            </p:cNvPicPr>
            <p:nvPr/>
          </p:nvPicPr>
          <p:blipFill>
            <a:blip r:embed="rId3" cstate="print"/>
            <a:srcRect/>
            <a:stretch>
              <a:fillRect/>
            </a:stretch>
          </p:blipFill>
          <p:spPr bwMode="auto">
            <a:xfrm>
              <a:off x="3991" y="2178"/>
              <a:ext cx="2249" cy="1344"/>
            </a:xfrm>
            <a:prstGeom prst="rect">
              <a:avLst/>
            </a:prstGeom>
            <a:noFill/>
            <a:ln w="9525">
              <a:noFill/>
              <a:miter lim="800000"/>
              <a:headEnd/>
              <a:tailEnd/>
            </a:ln>
          </p:spPr>
        </p:pic>
        <p:sp>
          <p:nvSpPr>
            <p:cNvPr id="27656" name="Text Box 9"/>
            <p:cNvSpPr txBox="1">
              <a:spLocks noChangeArrowheads="1"/>
            </p:cNvSpPr>
            <p:nvPr/>
          </p:nvSpPr>
          <p:spPr bwMode="auto">
            <a:xfrm>
              <a:off x="3991" y="3592"/>
              <a:ext cx="2503" cy="230"/>
            </a:xfrm>
            <a:prstGeom prst="rect">
              <a:avLst/>
            </a:prstGeom>
            <a:noFill/>
            <a:ln w="9525">
              <a:noFill/>
              <a:miter lim="800000"/>
              <a:headEnd/>
              <a:tailEnd/>
            </a:ln>
          </p:spPr>
          <p:txBody>
            <a:bodyPr>
              <a:spAutoFit/>
            </a:bodyPr>
            <a:lstStyle/>
            <a:p>
              <a:pPr>
                <a:spcBef>
                  <a:spcPct val="50000"/>
                </a:spcBef>
              </a:pPr>
              <a:r>
                <a:rPr lang="en-US" sz="1400" dirty="0"/>
                <a:t>Simulated Amazon evolution to 2150 with zero emissions by 2050, from Science, 20 March 2009</a:t>
              </a:r>
              <a:endParaRPr lang="en-US" sz="2000" u="sng" dirty="0"/>
            </a:p>
          </p:txBody>
        </p:sp>
      </p:grpSp>
      <p:sp>
        <p:nvSpPr>
          <p:cNvPr id="27653" name="Rectangle 10"/>
          <p:cNvSpPr>
            <a:spLocks noChangeArrowheads="1"/>
          </p:cNvSpPr>
          <p:nvPr/>
        </p:nvSpPr>
        <p:spPr bwMode="auto">
          <a:xfrm>
            <a:off x="0" y="1290637"/>
            <a:ext cx="9144000" cy="461963"/>
          </a:xfrm>
          <a:prstGeom prst="rect">
            <a:avLst/>
          </a:prstGeom>
          <a:noFill/>
          <a:ln w="9525">
            <a:noFill/>
            <a:miter lim="800000"/>
            <a:headEnd/>
            <a:tailEnd/>
          </a:ln>
        </p:spPr>
        <p:txBody>
          <a:bodyPr wrap="square" lIns="0" tIns="0" rIns="0" bIns="0">
            <a:spAutoFit/>
          </a:bodyPr>
          <a:lstStyle/>
          <a:p>
            <a:pPr marL="355600" eaLnBrk="0" hangingPunct="0"/>
            <a:r>
              <a:rPr lang="en-US" sz="3000" b="1" dirty="0" smtClean="0">
                <a:latin typeface="+mj-lt"/>
                <a:ea typeface="ＭＳ Ｐゴシック"/>
                <a:cs typeface="ＭＳ Ｐゴシック"/>
              </a:rPr>
              <a:t>Amazon </a:t>
            </a:r>
            <a:r>
              <a:rPr lang="en-US" sz="3000" b="1" dirty="0">
                <a:latin typeface="+mj-lt"/>
                <a:ea typeface="ＭＳ Ｐゴシック"/>
                <a:cs typeface="ＭＳ Ｐゴシック"/>
              </a:rPr>
              <a:t>forest die-back </a:t>
            </a:r>
          </a:p>
        </p:txBody>
      </p:sp>
      <p:sp>
        <p:nvSpPr>
          <p:cNvPr id="27654" name="Slide Number Placeholder 7"/>
          <p:cNvSpPr>
            <a:spLocks noGrp="1"/>
          </p:cNvSpPr>
          <p:nvPr>
            <p:ph type="sldNum" sz="quarter" idx="12"/>
          </p:nvPr>
        </p:nvSpPr>
        <p:spPr>
          <a:xfrm>
            <a:off x="8229600" y="6245225"/>
            <a:ext cx="533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6299599A-4174-48E9-92C7-29400B68BE9F}" type="slidenum">
              <a:rPr lang="en-GB" sz="1400" smtClean="0">
                <a:solidFill>
                  <a:schemeClr val="tx1"/>
                </a:solidFill>
                <a:ea typeface="ＭＳ Ｐゴシック" pitchFamily="34" charset="-128"/>
              </a:rPr>
              <a:pPr eaLnBrk="1" hangingPunct="1">
                <a:defRPr/>
              </a:pPr>
              <a:t>10</a:t>
            </a:fld>
            <a:endParaRPr lang="en-GB" sz="1400" smtClean="0">
              <a:solidFill>
                <a:schemeClr val="tx1"/>
              </a:solidFill>
              <a:ea typeface="ＭＳ Ｐゴシック" pitchFamily="34" charset="-128"/>
            </a:endParaRPr>
          </a:p>
        </p:txBody>
      </p:sp>
    </p:spTree>
    <p:extLst>
      <p:ext uri="{BB962C8B-B14F-4D97-AF65-F5344CB8AC3E}">
        <p14:creationId xmlns:p14="http://schemas.microsoft.com/office/powerpoint/2010/main" val="103810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0" y="1274802"/>
            <a:ext cx="9324975" cy="553998"/>
          </a:xfrm>
        </p:spPr>
        <p:txBody>
          <a:bodyPr>
            <a:spAutoFit/>
          </a:bodyPr>
          <a:lstStyle/>
          <a:p>
            <a:pPr indent="0"/>
            <a:r>
              <a:rPr lang="en-GB" dirty="0" smtClean="0">
                <a:ea typeface="ＭＳ Ｐゴシック" pitchFamily="34" charset="-128"/>
              </a:rPr>
              <a:t>Possible climate change impacts in Asia </a:t>
            </a:r>
            <a:r>
              <a:rPr lang="en-GB" sz="1100" dirty="0" smtClean="0">
                <a:solidFill>
                  <a:srgbClr val="FF0000"/>
                </a:solidFill>
                <a:ea typeface="ＭＳ Ｐゴシック" pitchFamily="34" charset="-128"/>
              </a:rPr>
              <a:t> </a:t>
            </a:r>
          </a:p>
        </p:txBody>
      </p:sp>
      <p:sp>
        <p:nvSpPr>
          <p:cNvPr id="30723" name="Content Placeholder 2"/>
          <p:cNvSpPr>
            <a:spLocks noGrp="1"/>
          </p:cNvSpPr>
          <p:nvPr>
            <p:ph idx="4294967295"/>
          </p:nvPr>
        </p:nvSpPr>
        <p:spPr>
          <a:xfrm>
            <a:off x="323850" y="2012950"/>
            <a:ext cx="7993063" cy="4800600"/>
          </a:xfrm>
        </p:spPr>
        <p:txBody>
          <a:bodyPr/>
          <a:lstStyle/>
          <a:p>
            <a:pPr marL="355600" lvl="1" indent="-260350"/>
            <a:r>
              <a:rPr lang="en-US" sz="1800" b="0" dirty="0" smtClean="0">
                <a:ea typeface="ＭＳ Ｐゴシック" pitchFamily="34" charset="-128"/>
              </a:rPr>
              <a:t>The numbers of potential ‘forced climate migrants’ by 2050 globally ranges from between 25 million to 1 billion people!!</a:t>
            </a:r>
          </a:p>
          <a:p>
            <a:pPr marL="355600" lvl="1" indent="-260350"/>
            <a:r>
              <a:rPr lang="en-US" sz="1800" b="0" dirty="0" smtClean="0">
                <a:ea typeface="ＭＳ Ｐゴシック" pitchFamily="34" charset="-128"/>
              </a:rPr>
              <a:t>In Bangladesh it is estimated that up to 20 million people will be displaced from rising sea levels</a:t>
            </a:r>
          </a:p>
          <a:p>
            <a:pPr marL="355600" lvl="1" indent="-260350"/>
            <a:r>
              <a:rPr lang="en-US" sz="1800" b="0" dirty="0" smtClean="0">
                <a:ea typeface="ＭＳ Ｐゴシック" pitchFamily="34" charset="-128"/>
              </a:rPr>
              <a:t>Agricultural productivity in Asia is likely to suffer severe losses because of high temperature, severe drought, flood conditions, and soil degradation</a:t>
            </a:r>
            <a:endParaRPr lang="en-GB" sz="1800" b="0" dirty="0" smtClean="0">
              <a:ea typeface="ＭＳ Ｐゴシック" pitchFamily="34" charset="-128"/>
            </a:endParaRPr>
          </a:p>
          <a:p>
            <a:pPr marL="355600" lvl="1" indent="-260350"/>
            <a:r>
              <a:rPr lang="en-US" sz="1800" b="0" dirty="0" smtClean="0">
                <a:ea typeface="ＭＳ Ｐゴシック" pitchFamily="34" charset="-128"/>
              </a:rPr>
              <a:t>Frequency of forest fires is expected to increase in boreal Asia</a:t>
            </a:r>
          </a:p>
          <a:p>
            <a:pPr marL="355600" lvl="1" indent="-260350"/>
            <a:r>
              <a:rPr lang="en-US" sz="1800" b="0" dirty="0" smtClean="0">
                <a:ea typeface="ＭＳ Ｐゴシック" pitchFamily="34" charset="-128"/>
              </a:rPr>
              <a:t>Grassland productivity to decrease by as much as 40–90%</a:t>
            </a:r>
          </a:p>
          <a:p>
            <a:pPr marL="355600" lvl="1" indent="-260350"/>
            <a:r>
              <a:rPr lang="en-US" sz="1800" b="0" dirty="0" smtClean="0">
                <a:ea typeface="ＭＳ Ｐゴシック" pitchFamily="34" charset="-128"/>
              </a:rPr>
              <a:t>1.8 million km2 of farmland could become unproductive in Asia by 2050</a:t>
            </a:r>
          </a:p>
          <a:p>
            <a:pPr marL="355600" lvl="1" indent="-260350"/>
            <a:r>
              <a:rPr lang="en-US" sz="1800" b="0" dirty="0" smtClean="0">
                <a:ea typeface="ＭＳ Ｐゴシック" pitchFamily="34" charset="-128"/>
              </a:rPr>
              <a:t>Populations of island states such as Tuvalu, the Marshall Island and Kiribati may become fully submerged</a:t>
            </a:r>
          </a:p>
          <a:p>
            <a:endParaRPr lang="en-GB" dirty="0" smtClean="0">
              <a:ea typeface="ＭＳ Ｐゴシック" pitchFamily="34" charset="-128"/>
            </a:endParaRPr>
          </a:p>
        </p:txBody>
      </p:sp>
      <p:sp>
        <p:nvSpPr>
          <p:cNvPr id="30724" name="Slide Number Placeholder 4"/>
          <p:cNvSpPr txBox="1">
            <a:spLocks noGrp="1"/>
          </p:cNvSpPr>
          <p:nvPr/>
        </p:nvSpPr>
        <p:spPr bwMode="auto">
          <a:xfrm>
            <a:off x="6858000" y="6613525"/>
            <a:ext cx="2133600" cy="168275"/>
          </a:xfrm>
          <a:prstGeom prst="rect">
            <a:avLst/>
          </a:prstGeom>
          <a:noFill/>
          <a:ln w="9525">
            <a:noFill/>
            <a:miter lim="800000"/>
            <a:headEnd/>
            <a:tailEnd/>
          </a:ln>
        </p:spPr>
        <p:txBody>
          <a:bodyPr lIns="0" tIns="0" rIns="0" bIns="0"/>
          <a:lstStyle/>
          <a:p>
            <a:pPr algn="r"/>
            <a:fld id="{F4BB846E-CB42-469E-9B4A-E809384A633B}" type="slidenum">
              <a:rPr lang="en-US" sz="1400"/>
              <a:pPr algn="r"/>
              <a:t>11</a:t>
            </a:fld>
            <a:endParaRPr lang="en-US" sz="1400"/>
          </a:p>
        </p:txBody>
      </p:sp>
    </p:spTree>
    <p:extLst>
      <p:ext uri="{BB962C8B-B14F-4D97-AF65-F5344CB8AC3E}">
        <p14:creationId xmlns:p14="http://schemas.microsoft.com/office/powerpoint/2010/main" val="3500878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0" y="1274802"/>
            <a:ext cx="9324975" cy="553998"/>
          </a:xfrm>
        </p:spPr>
        <p:txBody>
          <a:bodyPr>
            <a:spAutoFit/>
          </a:bodyPr>
          <a:lstStyle/>
          <a:p>
            <a:pPr indent="0"/>
            <a:r>
              <a:rPr lang="en-GB" dirty="0" smtClean="0">
                <a:ea typeface="ＭＳ Ｐゴシック" pitchFamily="34" charset="-128"/>
              </a:rPr>
              <a:t>Possible climate change impacts in Asia </a:t>
            </a:r>
            <a:r>
              <a:rPr lang="en-GB" sz="1100" dirty="0" smtClean="0">
                <a:solidFill>
                  <a:srgbClr val="FF0000"/>
                </a:solidFill>
                <a:ea typeface="ＭＳ Ｐゴシック" pitchFamily="34" charset="-128"/>
              </a:rPr>
              <a:t> </a:t>
            </a:r>
          </a:p>
        </p:txBody>
      </p:sp>
      <p:sp>
        <p:nvSpPr>
          <p:cNvPr id="30724" name="Slide Number Placeholder 4"/>
          <p:cNvSpPr txBox="1">
            <a:spLocks noGrp="1"/>
          </p:cNvSpPr>
          <p:nvPr/>
        </p:nvSpPr>
        <p:spPr bwMode="auto">
          <a:xfrm>
            <a:off x="6858000" y="6613525"/>
            <a:ext cx="2133600" cy="168275"/>
          </a:xfrm>
          <a:prstGeom prst="rect">
            <a:avLst/>
          </a:prstGeom>
          <a:noFill/>
          <a:ln w="9525">
            <a:noFill/>
            <a:miter lim="800000"/>
            <a:headEnd/>
            <a:tailEnd/>
          </a:ln>
        </p:spPr>
        <p:txBody>
          <a:bodyPr lIns="0" tIns="0" rIns="0" bIns="0"/>
          <a:lstStyle/>
          <a:p>
            <a:pPr algn="r"/>
            <a:fld id="{F4BB846E-CB42-469E-9B4A-E809384A633B}" type="slidenum">
              <a:rPr lang="en-US" sz="1400"/>
              <a:pPr algn="r"/>
              <a:t>12</a:t>
            </a:fld>
            <a:endParaRPr lang="en-US" sz="1400"/>
          </a:p>
        </p:txBody>
      </p:sp>
      <p:pic>
        <p:nvPicPr>
          <p:cNvPr id="26630" name="Picture 1" descr="Screen shot 2012-02-07 at 2.43.28 PM.png"/>
          <p:cNvPicPr>
            <a:picLocks noChangeAspect="1"/>
          </p:cNvPicPr>
          <p:nvPr/>
        </p:nvPicPr>
        <p:blipFill>
          <a:blip r:embed="rId3" cstate="print"/>
          <a:srcRect/>
          <a:stretch>
            <a:fillRect/>
          </a:stretch>
        </p:blipFill>
        <p:spPr bwMode="auto">
          <a:xfrm>
            <a:off x="411608" y="1771922"/>
            <a:ext cx="8624888" cy="4897438"/>
          </a:xfrm>
          <a:prstGeom prst="rect">
            <a:avLst/>
          </a:prstGeom>
          <a:noFill/>
          <a:ln w="9525">
            <a:noFill/>
            <a:miter lim="800000"/>
            <a:headEnd/>
            <a:tailEnd/>
          </a:ln>
        </p:spPr>
      </p:pic>
      <p:sp>
        <p:nvSpPr>
          <p:cNvPr id="3" name="Rektangel 2"/>
          <p:cNvSpPr/>
          <p:nvPr/>
        </p:nvSpPr>
        <p:spPr bwMode="auto">
          <a:xfrm>
            <a:off x="6858000" y="3717032"/>
            <a:ext cx="2133600" cy="43204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F5494"/>
                </a:solidFill>
                <a:effectLst/>
                <a:latin typeface="Verdana" pitchFamily="34" charset="0"/>
              </a:rPr>
              <a:t>40 % decrease in rice yield</a:t>
            </a:r>
            <a:r>
              <a:rPr lang="en-GB" sz="1100" dirty="0"/>
              <a:t> </a:t>
            </a:r>
            <a:r>
              <a:rPr lang="en-GB" sz="1100" dirty="0" smtClean="0"/>
              <a:t>in Japan</a:t>
            </a:r>
            <a:endParaRPr kumimoji="0" lang="en-GB" sz="1100" b="0" i="0" u="none" strike="noStrike" cap="none" normalizeH="0" baseline="0" dirty="0" smtClean="0">
              <a:ln>
                <a:noFill/>
              </a:ln>
              <a:solidFill>
                <a:srgbClr val="0F5494"/>
              </a:solidFill>
              <a:effectLst/>
              <a:latin typeface="Verdana" pitchFamily="34" charset="0"/>
            </a:endParaRPr>
          </a:p>
        </p:txBody>
      </p:sp>
      <p:sp>
        <p:nvSpPr>
          <p:cNvPr id="10" name="Rektangel 9"/>
          <p:cNvSpPr/>
          <p:nvPr/>
        </p:nvSpPr>
        <p:spPr bwMode="auto">
          <a:xfrm>
            <a:off x="539552" y="3861048"/>
            <a:ext cx="1296144" cy="6480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F5494"/>
                </a:solidFill>
                <a:effectLst/>
                <a:latin typeface="Verdana" pitchFamily="34" charset="0"/>
              </a:rPr>
              <a:t>40 % less per capita water in India</a:t>
            </a:r>
          </a:p>
        </p:txBody>
      </p:sp>
      <p:sp>
        <p:nvSpPr>
          <p:cNvPr id="13" name="Rektangel 12"/>
          <p:cNvSpPr/>
          <p:nvPr/>
        </p:nvSpPr>
        <p:spPr bwMode="auto">
          <a:xfrm>
            <a:off x="827584" y="1880828"/>
            <a:ext cx="2520280" cy="54006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F5494"/>
                </a:solidFill>
                <a:effectLst/>
                <a:latin typeface="Verdana" pitchFamily="34" charset="0"/>
              </a:rPr>
              <a:t>Increased forest production in North Asia, but also more</a:t>
            </a:r>
            <a:r>
              <a:rPr kumimoji="0" lang="en-GB" sz="1100" b="0" i="0" u="none" strike="noStrike" cap="none" normalizeH="0" dirty="0" smtClean="0">
                <a:ln>
                  <a:noFill/>
                </a:ln>
                <a:solidFill>
                  <a:srgbClr val="0F5494"/>
                </a:solidFill>
                <a:effectLst/>
                <a:latin typeface="Verdana" pitchFamily="34" charset="0"/>
              </a:rPr>
              <a:t> fires</a:t>
            </a:r>
            <a:endParaRPr kumimoji="0" lang="en-GB" sz="1100" b="0" i="0" u="none" strike="noStrike" cap="none" normalizeH="0" baseline="0" dirty="0" smtClean="0">
              <a:ln>
                <a:noFill/>
              </a:ln>
              <a:solidFill>
                <a:srgbClr val="0F5494"/>
              </a:solidFill>
              <a:effectLst/>
              <a:latin typeface="Verdana" pitchFamily="34" charset="0"/>
            </a:endParaRPr>
          </a:p>
        </p:txBody>
      </p:sp>
      <p:sp>
        <p:nvSpPr>
          <p:cNvPr id="14" name="Rektangel 13"/>
          <p:cNvSpPr/>
          <p:nvPr/>
        </p:nvSpPr>
        <p:spPr bwMode="auto">
          <a:xfrm>
            <a:off x="6876256" y="5949280"/>
            <a:ext cx="1584176"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GB" sz="1100" dirty="0"/>
              <a:t>3</a:t>
            </a:r>
            <a:r>
              <a:rPr kumimoji="0" lang="en-GB" sz="1100" b="0" i="0" u="none" strike="noStrike" cap="none" normalizeH="0" baseline="0" dirty="0" smtClean="0">
                <a:ln>
                  <a:noFill/>
                </a:ln>
                <a:solidFill>
                  <a:srgbClr val="0F5494"/>
                </a:solidFill>
                <a:effectLst/>
                <a:latin typeface="Verdana" pitchFamily="34" charset="0"/>
              </a:rPr>
              <a:t>0 % loss of coral reefs in SE Asia</a:t>
            </a:r>
          </a:p>
        </p:txBody>
      </p:sp>
    </p:spTree>
    <p:extLst>
      <p:ext uri="{BB962C8B-B14F-4D97-AF65-F5344CB8AC3E}">
        <p14:creationId xmlns:p14="http://schemas.microsoft.com/office/powerpoint/2010/main" val="92130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Skærmbillede 2012-08-09 kl. 15.40.28.png"/>
          <p:cNvPicPr>
            <a:picLocks noChangeAspect="1"/>
          </p:cNvPicPr>
          <p:nvPr/>
        </p:nvPicPr>
        <p:blipFill>
          <a:blip r:embed="rId3"/>
          <a:stretch>
            <a:fillRect/>
          </a:stretch>
        </p:blipFill>
        <p:spPr>
          <a:xfrm>
            <a:off x="2319827" y="2300187"/>
            <a:ext cx="6860685" cy="4585197"/>
          </a:xfrm>
          <a:prstGeom prst="rect">
            <a:avLst/>
          </a:prstGeom>
        </p:spPr>
      </p:pic>
      <p:sp>
        <p:nvSpPr>
          <p:cNvPr id="24578" name="Title 1"/>
          <p:cNvSpPr>
            <a:spLocks noGrp="1"/>
          </p:cNvSpPr>
          <p:nvPr>
            <p:ph type="title"/>
          </p:nvPr>
        </p:nvSpPr>
        <p:spPr>
          <a:xfrm>
            <a:off x="0" y="1273175"/>
            <a:ext cx="8229600" cy="936625"/>
          </a:xfrm>
        </p:spPr>
        <p:txBody>
          <a:bodyPr/>
          <a:lstStyle/>
          <a:p>
            <a:r>
              <a:rPr lang="en-GB" dirty="0" smtClean="0">
                <a:ea typeface="ＭＳ Ｐゴシック" pitchFamily="-1" charset="-128"/>
                <a:cs typeface="ＭＳ Ｐゴシック" pitchFamily="-1" charset="-128"/>
              </a:rPr>
              <a:t>Climate change projections</a:t>
            </a:r>
            <a:endParaRPr lang="en-GB" sz="1400" dirty="0">
              <a:solidFill>
                <a:srgbClr val="00B050"/>
              </a:solidFill>
              <a:ea typeface="ＭＳ Ｐゴシック" pitchFamily="-1" charset="-128"/>
              <a:cs typeface="ＭＳ Ｐゴシック" pitchFamily="-1" charset="-128"/>
            </a:endParaRPr>
          </a:p>
        </p:txBody>
      </p:sp>
      <p:sp>
        <p:nvSpPr>
          <p:cNvPr id="24580" name="Slide Number Placeholder 3"/>
          <p:cNvSpPr>
            <a:spLocks noGrp="1"/>
          </p:cNvSpPr>
          <p:nvPr>
            <p:ph type="sldNum" sz="quarter" idx="12"/>
          </p:nvPr>
        </p:nvSpPr>
        <p:spPr>
          <a:noFill/>
        </p:spPr>
        <p:txBody>
          <a:bodyPr/>
          <a:lstStyle/>
          <a:p>
            <a:fld id="{47AE4812-3767-C446-9BA0-7F8F9C93FB45}" type="slidenum">
              <a:rPr lang="en-US"/>
              <a:pPr/>
              <a:t>13</a:t>
            </a:fld>
            <a:endParaRPr lang="en-US"/>
          </a:p>
        </p:txBody>
      </p:sp>
      <p:pic>
        <p:nvPicPr>
          <p:cNvPr id="6" name="Billede 5" descr="Skærmbillede 2012-08-09 kl. 15.28.20.png"/>
          <p:cNvPicPr>
            <a:picLocks noChangeAspect="1"/>
          </p:cNvPicPr>
          <p:nvPr/>
        </p:nvPicPr>
        <p:blipFill>
          <a:blip r:embed="rId4"/>
          <a:stretch>
            <a:fillRect/>
          </a:stretch>
        </p:blipFill>
        <p:spPr>
          <a:xfrm>
            <a:off x="-36512" y="2272016"/>
            <a:ext cx="6840760" cy="4585984"/>
          </a:xfrm>
          <a:prstGeom prst="rect">
            <a:avLst/>
          </a:prstGeom>
        </p:spPr>
      </p:pic>
    </p:spTree>
    <p:extLst>
      <p:ext uri="{BB962C8B-B14F-4D97-AF65-F5344CB8AC3E}">
        <p14:creationId xmlns:p14="http://schemas.microsoft.com/office/powerpoint/2010/main" val="18487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2" presetClass="entr" presetSubtype="4" accel="50000" decel="5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2"/>
          </p:nvPr>
        </p:nvSpPr>
        <p:spPr>
          <a:noFill/>
        </p:spPr>
        <p:txBody>
          <a:bodyPr/>
          <a:lstStyle/>
          <a:p>
            <a:fld id="{AD95D52C-F558-144F-9240-86E785FD408A}" type="slidenum">
              <a:rPr lang="en-US"/>
              <a:pPr/>
              <a:t>14</a:t>
            </a:fld>
            <a:endParaRPr lang="en-US"/>
          </a:p>
        </p:txBody>
      </p:sp>
      <p:sp>
        <p:nvSpPr>
          <p:cNvPr id="20483" name="Title 1"/>
          <p:cNvSpPr>
            <a:spLocks noGrp="1"/>
          </p:cNvSpPr>
          <p:nvPr>
            <p:ph type="title"/>
          </p:nvPr>
        </p:nvSpPr>
        <p:spPr>
          <a:xfrm>
            <a:off x="595313" y="1447800"/>
            <a:ext cx="7786687" cy="2862322"/>
          </a:xfrm>
        </p:spPr>
        <p:txBody>
          <a:bodyPr>
            <a:spAutoFit/>
          </a:bodyPr>
          <a:lstStyle/>
          <a:p>
            <a:pPr algn="ctr"/>
            <a:r>
              <a:rPr lang="da-DK" dirty="0" smtClean="0">
                <a:ea typeface="ＭＳ Ｐゴシック" pitchFamily="-1" charset="-128"/>
                <a:cs typeface="ＭＳ Ｐゴシック" pitchFamily="-1" charset="-128"/>
              </a:rPr>
              <a:t/>
            </a:r>
            <a:br>
              <a:rPr lang="da-DK" dirty="0" smtClean="0">
                <a:ea typeface="ＭＳ Ｐゴシック" pitchFamily="-1" charset="-128"/>
                <a:cs typeface="ＭＳ Ｐゴシック" pitchFamily="-1" charset="-128"/>
              </a:rPr>
            </a:br>
            <a:r>
              <a:rPr lang="da-DK" dirty="0" smtClean="0">
                <a:ea typeface="ＭＳ Ｐゴシック" pitchFamily="-1" charset="-128"/>
                <a:cs typeface="ＭＳ Ｐゴシック" pitchFamily="-1" charset="-128"/>
              </a:rPr>
              <a:t/>
            </a:r>
            <a:br>
              <a:rPr lang="da-DK" dirty="0" smtClean="0">
                <a:ea typeface="ＭＳ Ｐゴシック" pitchFamily="-1" charset="-128"/>
                <a:cs typeface="ＭＳ Ｐゴシック" pitchFamily="-1" charset="-128"/>
              </a:rPr>
            </a:br>
            <a:r>
              <a:rPr lang="da-DK" dirty="0">
                <a:ea typeface="ＭＳ Ｐゴシック" pitchFamily="-1" charset="-128"/>
                <a:cs typeface="ＭＳ Ｐゴシック" pitchFamily="-1" charset="-128"/>
              </a:rPr>
              <a:t/>
            </a:r>
            <a:br>
              <a:rPr lang="da-DK" dirty="0">
                <a:ea typeface="ＭＳ Ｐゴシック" pitchFamily="-1" charset="-128"/>
                <a:cs typeface="ＭＳ Ｐゴシック" pitchFamily="-1" charset="-128"/>
              </a:rPr>
            </a:br>
            <a:r>
              <a:rPr lang="da-DK" dirty="0">
                <a:ea typeface="ＭＳ Ｐゴシック" pitchFamily="-1" charset="-128"/>
                <a:cs typeface="ＭＳ Ｐゴシック" pitchFamily="-1" charset="-128"/>
              </a:rPr>
              <a:t/>
            </a:r>
            <a:br>
              <a:rPr lang="da-DK" dirty="0">
                <a:ea typeface="ＭＳ Ｐゴシック" pitchFamily="-1" charset="-128"/>
                <a:cs typeface="ＭＳ Ｐゴシック" pitchFamily="-1" charset="-128"/>
              </a:rPr>
            </a:br>
            <a:r>
              <a:rPr lang="da-DK" dirty="0">
                <a:ea typeface="ＭＳ Ｐゴシック" pitchFamily="-1" charset="-128"/>
                <a:cs typeface="ＭＳ Ｐゴシック" pitchFamily="-1" charset="-128"/>
              </a:rPr>
              <a:t>Understanding and planning under uncertainty</a:t>
            </a:r>
            <a:endParaRPr lang="en-US" dirty="0">
              <a:ea typeface="ＭＳ Ｐゴシック" pitchFamily="-1" charset="-128"/>
              <a:cs typeface="ＭＳ Ｐゴシック" pitchFamily="-1" charset="-128"/>
            </a:endParaRPr>
          </a:p>
        </p:txBody>
      </p:sp>
    </p:spTree>
    <p:extLst>
      <p:ext uri="{BB962C8B-B14F-4D97-AF65-F5344CB8AC3E}">
        <p14:creationId xmlns:p14="http://schemas.microsoft.com/office/powerpoint/2010/main" val="1328933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219200"/>
            <a:ext cx="8229600" cy="553998"/>
          </a:xfrm>
        </p:spPr>
        <p:txBody>
          <a:bodyPr>
            <a:spAutoFit/>
          </a:bodyPr>
          <a:lstStyle/>
          <a:p>
            <a:r>
              <a:rPr lang="en-GB" dirty="0">
                <a:ea typeface="ＭＳ Ｐゴシック" pitchFamily="-1" charset="-128"/>
                <a:cs typeface="ＭＳ Ｐゴシック" pitchFamily="-1" charset="-128"/>
              </a:rPr>
              <a:t>Socio-economic </a:t>
            </a:r>
            <a:r>
              <a:rPr lang="en-GB" dirty="0" smtClean="0">
                <a:ea typeface="ＭＳ Ｐゴシック" pitchFamily="-1" charset="-128"/>
                <a:cs typeface="ＭＳ Ｐゴシック" pitchFamily="-1" charset="-128"/>
              </a:rPr>
              <a:t>uncertainties:</a:t>
            </a:r>
            <a:endParaRPr lang="en-GB" dirty="0">
              <a:ea typeface="ＭＳ Ｐゴシック" pitchFamily="-1" charset="-128"/>
              <a:cs typeface="ＭＳ Ｐゴシック" pitchFamily="-1" charset="-128"/>
            </a:endParaRPr>
          </a:p>
        </p:txBody>
      </p:sp>
      <p:sp>
        <p:nvSpPr>
          <p:cNvPr id="21507" name="Content Placeholder 2"/>
          <p:cNvSpPr>
            <a:spLocks noGrp="1"/>
          </p:cNvSpPr>
          <p:nvPr>
            <p:ph idx="1"/>
          </p:nvPr>
        </p:nvSpPr>
        <p:spPr>
          <a:xfrm>
            <a:off x="451048" y="4149080"/>
            <a:ext cx="8153400" cy="2062103"/>
          </a:xfrm>
        </p:spPr>
        <p:txBody>
          <a:bodyPr>
            <a:spAutoFit/>
          </a:bodyPr>
          <a:lstStyle/>
          <a:p>
            <a:pPr marL="285750" lvl="1">
              <a:buClrTx/>
            </a:pPr>
            <a:r>
              <a:rPr lang="en-GB" b="0" dirty="0">
                <a:latin typeface="Verdana"/>
                <a:ea typeface="+mn-ea"/>
                <a:cs typeface="+mn-cs"/>
              </a:rPr>
              <a:t>Influence the </a:t>
            </a:r>
            <a:r>
              <a:rPr lang="en-GB" b="0" dirty="0" smtClean="0">
                <a:latin typeface="Verdana"/>
                <a:ea typeface="+mn-ea"/>
                <a:cs typeface="+mn-cs"/>
              </a:rPr>
              <a:t>perception of the level </a:t>
            </a:r>
            <a:r>
              <a:rPr lang="en-GB" b="0" dirty="0">
                <a:latin typeface="Verdana"/>
                <a:ea typeface="+mn-ea"/>
                <a:cs typeface="+mn-cs"/>
              </a:rPr>
              <a:t>of future GHG </a:t>
            </a:r>
            <a:r>
              <a:rPr lang="en-GB" b="0" dirty="0" smtClean="0">
                <a:latin typeface="Verdana"/>
                <a:ea typeface="+mn-ea"/>
                <a:cs typeface="+mn-cs"/>
              </a:rPr>
              <a:t>emissions</a:t>
            </a:r>
          </a:p>
          <a:p>
            <a:pPr marL="285750" lvl="1">
              <a:buClrTx/>
            </a:pPr>
            <a:r>
              <a:rPr lang="en-GB" b="0" dirty="0" smtClean="0">
                <a:latin typeface="Verdana"/>
                <a:ea typeface="+mn-ea"/>
                <a:cs typeface="+mn-cs"/>
              </a:rPr>
              <a:t>Therefore influence the perception of the magnitude </a:t>
            </a:r>
            <a:r>
              <a:rPr lang="en-GB" b="0" dirty="0">
                <a:latin typeface="Verdana"/>
                <a:ea typeface="+mn-ea"/>
                <a:cs typeface="+mn-cs"/>
              </a:rPr>
              <a:t>of climate change and environmental worsening</a:t>
            </a:r>
          </a:p>
          <a:p>
            <a:pPr marL="285750" lvl="1">
              <a:buClrTx/>
            </a:pPr>
            <a:r>
              <a:rPr lang="en-GB" b="0" dirty="0">
                <a:latin typeface="Verdana"/>
                <a:ea typeface="+mn-ea"/>
                <a:cs typeface="+mn-cs"/>
              </a:rPr>
              <a:t>Create derived uncertainties about future vulnerability to climate change</a:t>
            </a:r>
          </a:p>
        </p:txBody>
      </p:sp>
      <p:sp>
        <p:nvSpPr>
          <p:cNvPr id="21508" name="Slide Number Placeholder 3"/>
          <p:cNvSpPr>
            <a:spLocks noGrp="1"/>
          </p:cNvSpPr>
          <p:nvPr>
            <p:ph type="sldNum" sz="quarter" idx="12"/>
          </p:nvPr>
        </p:nvSpPr>
        <p:spPr>
          <a:noFill/>
        </p:spPr>
        <p:txBody>
          <a:bodyPr/>
          <a:lstStyle/>
          <a:p>
            <a:fld id="{03087F75-DA39-BF40-89E5-BF0EBB550DD1}" type="slidenum">
              <a:rPr lang="en-US"/>
              <a:pPr/>
              <a:t>15</a:t>
            </a:fld>
            <a:endParaRPr lang="en-US"/>
          </a:p>
        </p:txBody>
      </p:sp>
      <p:sp>
        <p:nvSpPr>
          <p:cNvPr id="5" name="Rektangel 4"/>
          <p:cNvSpPr/>
          <p:nvPr/>
        </p:nvSpPr>
        <p:spPr>
          <a:xfrm>
            <a:off x="431944" y="1988840"/>
            <a:ext cx="6172200" cy="2246769"/>
          </a:xfrm>
          <a:prstGeom prst="rect">
            <a:avLst/>
          </a:prstGeom>
        </p:spPr>
        <p:txBody>
          <a:bodyPr wrap="square">
            <a:spAutoFit/>
          </a:bodyPr>
          <a:lstStyle/>
          <a:p>
            <a:pPr marL="285750" indent="-285750" eaLnBrk="0" hangingPunct="0">
              <a:spcBef>
                <a:spcPct val="20000"/>
              </a:spcBef>
              <a:buFontTx/>
              <a:buChar char="•"/>
            </a:pPr>
            <a:r>
              <a:rPr lang="en-US" sz="2000" kern="0" dirty="0" smtClean="0">
                <a:latin typeface="Verdana"/>
              </a:rPr>
              <a:t>Population and economic </a:t>
            </a:r>
            <a:r>
              <a:rPr lang="en-US" sz="2000" kern="0" dirty="0">
                <a:latin typeface="Verdana"/>
              </a:rPr>
              <a:t>growth, </a:t>
            </a:r>
            <a:endParaRPr lang="en-US" sz="2000" kern="0" dirty="0" smtClean="0">
              <a:latin typeface="Verdana"/>
            </a:endParaRPr>
          </a:p>
          <a:p>
            <a:pPr marL="285750" indent="-285750" eaLnBrk="0" hangingPunct="0">
              <a:spcBef>
                <a:spcPct val="20000"/>
              </a:spcBef>
              <a:buFontTx/>
              <a:buChar char="•"/>
            </a:pPr>
            <a:r>
              <a:rPr lang="en-US" sz="2000" kern="0" dirty="0">
                <a:latin typeface="Verdana"/>
              </a:rPr>
              <a:t>T</a:t>
            </a:r>
            <a:r>
              <a:rPr lang="en-US" sz="2000" kern="0" dirty="0" smtClean="0">
                <a:latin typeface="Verdana"/>
              </a:rPr>
              <a:t>echnological and societal choices</a:t>
            </a:r>
            <a:r>
              <a:rPr lang="en-US" sz="2000" kern="0" dirty="0">
                <a:latin typeface="Verdana"/>
              </a:rPr>
              <a:t>, </a:t>
            </a:r>
            <a:endParaRPr lang="en-US" sz="2000" kern="0" dirty="0" smtClean="0">
              <a:latin typeface="Verdana"/>
            </a:endParaRPr>
          </a:p>
          <a:p>
            <a:pPr marL="285750" indent="-285750" eaLnBrk="0" hangingPunct="0">
              <a:spcBef>
                <a:spcPct val="20000"/>
              </a:spcBef>
              <a:buFontTx/>
              <a:buChar char="•"/>
            </a:pPr>
            <a:r>
              <a:rPr lang="en-US" sz="2000" kern="0" dirty="0">
                <a:latin typeface="Verdana"/>
              </a:rPr>
              <a:t>I</a:t>
            </a:r>
            <a:r>
              <a:rPr lang="en-US" sz="2000" kern="0" dirty="0" smtClean="0">
                <a:latin typeface="Verdana"/>
              </a:rPr>
              <a:t>nternational relations</a:t>
            </a:r>
          </a:p>
          <a:p>
            <a:pPr marL="285750" indent="-285750" eaLnBrk="0" hangingPunct="0">
              <a:spcBef>
                <a:spcPct val="20000"/>
              </a:spcBef>
              <a:buClr>
                <a:srgbClr val="009FBA"/>
              </a:buClr>
            </a:pPr>
            <a:endParaRPr lang="en-US" sz="2000" b="1" kern="0" dirty="0">
              <a:latin typeface="Verdana"/>
            </a:endParaRPr>
          </a:p>
          <a:p>
            <a:pPr eaLnBrk="0" hangingPunct="0">
              <a:spcBef>
                <a:spcPct val="20000"/>
              </a:spcBef>
              <a:buClr>
                <a:srgbClr val="009FBA"/>
              </a:buClr>
            </a:pPr>
            <a:endParaRPr lang="en-US" sz="2000" kern="0" dirty="0" smtClean="0">
              <a:latin typeface="Verdana"/>
            </a:endParaRPr>
          </a:p>
          <a:p>
            <a:pPr eaLnBrk="0" hangingPunct="0">
              <a:spcBef>
                <a:spcPct val="20000"/>
              </a:spcBef>
              <a:buClr>
                <a:srgbClr val="009FBA"/>
              </a:buClr>
            </a:pPr>
            <a:r>
              <a:rPr lang="en-US" sz="2000" kern="0" dirty="0" smtClean="0">
                <a:latin typeface="Verdana"/>
              </a:rPr>
              <a:t>The uncertainties: </a:t>
            </a:r>
          </a:p>
        </p:txBody>
      </p:sp>
    </p:spTree>
    <p:extLst>
      <p:ext uri="{BB962C8B-B14F-4D97-AF65-F5344CB8AC3E}">
        <p14:creationId xmlns:p14="http://schemas.microsoft.com/office/powerpoint/2010/main" val="2176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244049"/>
            <a:ext cx="8229600" cy="553998"/>
          </a:xfrm>
        </p:spPr>
        <p:txBody>
          <a:bodyPr>
            <a:spAutoFit/>
          </a:bodyPr>
          <a:lstStyle/>
          <a:p>
            <a:r>
              <a:rPr lang="en-GB" dirty="0">
                <a:ea typeface="ＭＳ Ｐゴシック" pitchFamily="-1" charset="-128"/>
                <a:cs typeface="ＭＳ Ｐゴシック" pitchFamily="-1" charset="-128"/>
              </a:rPr>
              <a:t>IPCC GHG emission </a:t>
            </a:r>
            <a:r>
              <a:rPr lang="en-GB" dirty="0" smtClean="0">
                <a:ea typeface="ＭＳ Ｐゴシック" pitchFamily="-1" charset="-128"/>
                <a:cs typeface="ＭＳ Ｐゴシック" pitchFamily="-1" charset="-128"/>
              </a:rPr>
              <a:t>scenarios</a:t>
            </a:r>
            <a:endParaRPr lang="en-GB" sz="1400" dirty="0">
              <a:solidFill>
                <a:srgbClr val="00B050"/>
              </a:solidFill>
              <a:ea typeface="ＭＳ Ｐゴシック" pitchFamily="-1" charset="-128"/>
              <a:cs typeface="ＭＳ Ｐゴシック" pitchFamily="-1" charset="-128"/>
            </a:endParaRPr>
          </a:p>
        </p:txBody>
      </p:sp>
      <p:pic>
        <p:nvPicPr>
          <p:cNvPr id="22531" name="Picture 2"/>
          <p:cNvPicPr>
            <a:picLocks noChangeAspect="1" noChangeArrowheads="1"/>
          </p:cNvPicPr>
          <p:nvPr/>
        </p:nvPicPr>
        <p:blipFill>
          <a:blip r:embed="rId3"/>
          <a:srcRect/>
          <a:stretch>
            <a:fillRect/>
          </a:stretch>
        </p:blipFill>
        <p:spPr bwMode="auto">
          <a:xfrm>
            <a:off x="683568" y="2128815"/>
            <a:ext cx="5105400" cy="4652985"/>
          </a:xfrm>
          <a:prstGeom prst="rect">
            <a:avLst/>
          </a:prstGeom>
          <a:noFill/>
          <a:ln w="9525">
            <a:noFill/>
            <a:miter lim="800000"/>
            <a:headEnd/>
            <a:tailEnd/>
          </a:ln>
        </p:spPr>
      </p:pic>
      <p:sp>
        <p:nvSpPr>
          <p:cNvPr id="22533" name="Slide Number Placeholder 4"/>
          <p:cNvSpPr>
            <a:spLocks noGrp="1"/>
          </p:cNvSpPr>
          <p:nvPr>
            <p:ph type="sldNum" sz="quarter" idx="12"/>
          </p:nvPr>
        </p:nvSpPr>
        <p:spPr>
          <a:noFill/>
        </p:spPr>
        <p:txBody>
          <a:bodyPr/>
          <a:lstStyle/>
          <a:p>
            <a:fld id="{ED8142AE-AC1C-C042-BE76-9814A7CED2AE}" type="slidenum">
              <a:rPr lang="en-US"/>
              <a:pPr/>
              <a:t>16</a:t>
            </a:fld>
            <a:endParaRPr lang="en-US" dirty="0"/>
          </a:p>
        </p:txBody>
      </p:sp>
      <p:sp>
        <p:nvSpPr>
          <p:cNvPr id="2" name="Tekstboks 1"/>
          <p:cNvSpPr txBox="1"/>
          <p:nvPr/>
        </p:nvSpPr>
        <p:spPr>
          <a:xfrm>
            <a:off x="5940152" y="3212976"/>
            <a:ext cx="3314410" cy="2700740"/>
          </a:xfrm>
          <a:prstGeom prst="rect">
            <a:avLst/>
          </a:prstGeom>
          <a:noFill/>
        </p:spPr>
        <p:txBody>
          <a:bodyPr wrap="none" rtlCol="0">
            <a:spAutoFit/>
          </a:bodyPr>
          <a:lstStyle/>
          <a:p>
            <a:r>
              <a:rPr lang="en-GB" sz="1600" b="1" dirty="0" smtClean="0"/>
              <a:t>Indeed some uncertainty</a:t>
            </a:r>
          </a:p>
          <a:p>
            <a:endParaRPr lang="en-GB" sz="1600" b="1" dirty="0"/>
          </a:p>
          <a:p>
            <a:endParaRPr lang="en-GB" sz="1600" b="1" dirty="0" smtClean="0"/>
          </a:p>
          <a:p>
            <a:endParaRPr lang="en-GB" sz="1600" b="1" dirty="0"/>
          </a:p>
          <a:p>
            <a:endParaRPr lang="en-GB" sz="1600" b="1" dirty="0" smtClean="0"/>
          </a:p>
          <a:p>
            <a:endParaRPr lang="en-GB" sz="1600" b="1" dirty="0"/>
          </a:p>
          <a:p>
            <a:endParaRPr lang="en-GB" sz="1050" dirty="0" smtClean="0"/>
          </a:p>
          <a:p>
            <a:endParaRPr lang="en-GB" sz="1050" dirty="0"/>
          </a:p>
          <a:p>
            <a:endParaRPr lang="en-GB" sz="1050" dirty="0" smtClean="0"/>
          </a:p>
          <a:p>
            <a:endParaRPr lang="en-GB" sz="1050" dirty="0"/>
          </a:p>
          <a:p>
            <a:endParaRPr lang="en-GB" sz="1050" dirty="0" smtClean="0"/>
          </a:p>
          <a:p>
            <a:endParaRPr lang="en-GB" sz="1050" dirty="0"/>
          </a:p>
          <a:p>
            <a:r>
              <a:rPr lang="en-GB" sz="1050" dirty="0" smtClean="0"/>
              <a:t>(SRES: Special Report on Emission Scenarios)</a:t>
            </a:r>
            <a:endParaRPr lang="en-GB" sz="1050" dirty="0"/>
          </a:p>
        </p:txBody>
      </p:sp>
      <p:grpSp>
        <p:nvGrpSpPr>
          <p:cNvPr id="4" name="Gruppe 3"/>
          <p:cNvGrpSpPr/>
          <p:nvPr/>
        </p:nvGrpSpPr>
        <p:grpSpPr>
          <a:xfrm>
            <a:off x="1403648" y="2274407"/>
            <a:ext cx="2340260" cy="1514633"/>
            <a:chOff x="1403648" y="2274407"/>
            <a:chExt cx="2340260" cy="1514633"/>
          </a:xfrm>
        </p:grpSpPr>
        <p:sp>
          <p:nvSpPr>
            <p:cNvPr id="3" name="Rektangel 2"/>
            <p:cNvSpPr/>
            <p:nvPr/>
          </p:nvSpPr>
          <p:spPr bwMode="auto">
            <a:xfrm>
              <a:off x="1403648" y="2276872"/>
              <a:ext cx="1656184" cy="1512168"/>
            </a:xfrm>
            <a:prstGeom prst="rect">
              <a:avLst/>
            </a:prstGeom>
            <a:solidFill>
              <a:srgbClr val="FFFFDB">
                <a:alpha val="36078"/>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Rektangel 7"/>
            <p:cNvSpPr/>
            <p:nvPr/>
          </p:nvSpPr>
          <p:spPr bwMode="auto">
            <a:xfrm>
              <a:off x="2915816" y="2274407"/>
              <a:ext cx="828092" cy="495672"/>
            </a:xfrm>
            <a:prstGeom prst="rect">
              <a:avLst/>
            </a:prstGeom>
            <a:solidFill>
              <a:srgbClr val="FFFFDB">
                <a:alpha val="36078"/>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grpSp>
    </p:spTree>
    <p:extLst>
      <p:ext uri="{BB962C8B-B14F-4D97-AF65-F5344CB8AC3E}">
        <p14:creationId xmlns:p14="http://schemas.microsoft.com/office/powerpoint/2010/main" val="2326369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219200"/>
            <a:ext cx="8229600" cy="553998"/>
          </a:xfrm>
        </p:spPr>
        <p:txBody>
          <a:bodyPr>
            <a:spAutoFit/>
          </a:bodyPr>
          <a:lstStyle/>
          <a:p>
            <a:r>
              <a:rPr lang="en-GB" dirty="0">
                <a:ea typeface="ＭＳ Ｐゴシック" pitchFamily="-1" charset="-128"/>
                <a:cs typeface="ＭＳ Ｐゴシック" pitchFamily="-1" charset="-128"/>
              </a:rPr>
              <a:t>Climate uncertainties</a:t>
            </a:r>
          </a:p>
        </p:txBody>
      </p:sp>
      <p:sp>
        <p:nvSpPr>
          <p:cNvPr id="23556" name="Slide Number Placeholder 3"/>
          <p:cNvSpPr>
            <a:spLocks noGrp="1"/>
          </p:cNvSpPr>
          <p:nvPr>
            <p:ph type="sldNum" sz="quarter" idx="12"/>
          </p:nvPr>
        </p:nvSpPr>
        <p:spPr>
          <a:noFill/>
        </p:spPr>
        <p:txBody>
          <a:bodyPr/>
          <a:lstStyle/>
          <a:p>
            <a:fld id="{E42E3770-BA25-4843-8071-DE163F1AAC12}" type="slidenum">
              <a:rPr lang="en-US"/>
              <a:pPr/>
              <a:t>17</a:t>
            </a:fld>
            <a:endParaRPr lang="en-US"/>
          </a:p>
        </p:txBody>
      </p:sp>
      <p:sp>
        <p:nvSpPr>
          <p:cNvPr id="3" name="TextBox 2"/>
          <p:cNvSpPr txBox="1"/>
          <p:nvPr/>
        </p:nvSpPr>
        <p:spPr>
          <a:xfrm>
            <a:off x="539552" y="2204864"/>
            <a:ext cx="8064896" cy="3046988"/>
          </a:xfrm>
          <a:prstGeom prst="rect">
            <a:avLst/>
          </a:prstGeom>
          <a:noFill/>
        </p:spPr>
        <p:txBody>
          <a:bodyPr wrap="square" rtlCol="0">
            <a:spAutoFit/>
          </a:bodyPr>
          <a:lstStyle/>
          <a:p>
            <a:r>
              <a:rPr lang="en-GB" sz="2400" dirty="0">
                <a:ea typeface="ＭＳ Ｐゴシック" pitchFamily="-1" charset="-128"/>
                <a:cs typeface="ＭＳ Ｐゴシック" pitchFamily="-1" charset="-128"/>
              </a:rPr>
              <a:t>For any given emission scenario, different Atmosphere-Ocean General Circulation Models (AOGCMs) provide different projections of future change </a:t>
            </a:r>
          </a:p>
          <a:p>
            <a:pPr>
              <a:buNone/>
            </a:pPr>
            <a:r>
              <a:rPr lang="en-GB" sz="2400" dirty="0">
                <a:ea typeface="ＭＳ Ｐゴシック" pitchFamily="-1" charset="-128"/>
                <a:cs typeface="ＭＳ Ｐゴシック" pitchFamily="-1" charset="-128"/>
              </a:rPr>
              <a:t>	</a:t>
            </a:r>
            <a:endParaRPr lang="en-GB" sz="2400" dirty="0" smtClean="0">
              <a:ea typeface="ＭＳ Ｐゴシック" pitchFamily="-1" charset="-128"/>
              <a:cs typeface="ＭＳ Ｐゴシック" pitchFamily="-1" charset="-128"/>
            </a:endParaRPr>
          </a:p>
          <a:p>
            <a:pPr>
              <a:buNone/>
            </a:pPr>
            <a:endParaRPr lang="en-GB" sz="2400" dirty="0">
              <a:ea typeface="ＭＳ Ｐゴシック" pitchFamily="-1" charset="-128"/>
              <a:cs typeface="ＭＳ Ｐゴシック" pitchFamily="-1" charset="-128"/>
            </a:endParaRPr>
          </a:p>
          <a:p>
            <a:pPr>
              <a:buNone/>
            </a:pPr>
            <a:r>
              <a:rPr lang="en-GB" sz="2400" dirty="0" smtClean="0">
                <a:ea typeface="ＭＳ Ｐゴシック" pitchFamily="-1" charset="-128"/>
                <a:cs typeface="ＭＳ Ｐゴシック" pitchFamily="-1" charset="-128"/>
              </a:rPr>
              <a:t>– </a:t>
            </a:r>
            <a:r>
              <a:rPr lang="en-GB" sz="2400" b="1" dirty="0">
                <a:ea typeface="ＭＳ Ｐゴシック" pitchFamily="-1" charset="-128"/>
                <a:cs typeface="ＭＳ Ｐゴシック" pitchFamily="-1" charset="-128"/>
              </a:rPr>
              <a:t>sometimes very different ones (!)</a:t>
            </a:r>
          </a:p>
          <a:p>
            <a:endParaRPr lang="da-DK" sz="2400" dirty="0"/>
          </a:p>
        </p:txBody>
      </p:sp>
    </p:spTree>
    <p:extLst>
      <p:ext uri="{BB962C8B-B14F-4D97-AF65-F5344CB8AC3E}">
        <p14:creationId xmlns:p14="http://schemas.microsoft.com/office/powerpoint/2010/main" val="3819005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71475" y="2020317"/>
            <a:ext cx="7705725" cy="320294"/>
          </a:xfrm>
          <a:prstGeom prst="rect">
            <a:avLst/>
          </a:prstGeom>
          <a:noFill/>
          <a:ln w="9525">
            <a:noFill/>
            <a:miter lim="800000"/>
            <a:headEnd/>
            <a:tailEnd/>
          </a:ln>
        </p:spPr>
        <p:txBody>
          <a:bodyPr lIns="97740" tIns="48870" rIns="97740" bIns="48870">
            <a:spAutoFit/>
          </a:bodyPr>
          <a:lstStyle/>
          <a:p>
            <a:pPr marL="188913" indent="-188913" defTabSz="977900">
              <a:lnSpc>
                <a:spcPct val="80000"/>
              </a:lnSpc>
              <a:spcBef>
                <a:spcPct val="50000"/>
              </a:spcBef>
              <a:buFontTx/>
              <a:buChar char="•"/>
            </a:pPr>
            <a:r>
              <a:rPr lang="en-US" sz="1800" dirty="0"/>
              <a:t>IPCC (2007) projections of up to 0.59 m by </a:t>
            </a:r>
            <a:r>
              <a:rPr lang="en-US" sz="1800" dirty="0" smtClean="0"/>
              <a:t>2100</a:t>
            </a:r>
            <a:endParaRPr lang="en-US" sz="1800" baseline="30000" dirty="0"/>
          </a:p>
        </p:txBody>
      </p:sp>
      <p:sp>
        <p:nvSpPr>
          <p:cNvPr id="28675" name="Rectangle 3"/>
          <p:cNvSpPr>
            <a:spLocks noChangeArrowheads="1"/>
          </p:cNvSpPr>
          <p:nvPr/>
        </p:nvSpPr>
        <p:spPr bwMode="auto">
          <a:xfrm>
            <a:off x="0" y="1260157"/>
            <a:ext cx="9144000" cy="461665"/>
          </a:xfrm>
          <a:prstGeom prst="rect">
            <a:avLst/>
          </a:prstGeom>
          <a:noFill/>
          <a:ln w="9525">
            <a:noFill/>
            <a:miter lim="800000"/>
            <a:headEnd/>
            <a:tailEnd/>
          </a:ln>
        </p:spPr>
        <p:txBody>
          <a:bodyPr wrap="square" lIns="0" tIns="0" rIns="0" bIns="0">
            <a:spAutoFit/>
          </a:bodyPr>
          <a:lstStyle/>
          <a:p>
            <a:pPr marL="355600" eaLnBrk="0" hangingPunct="0"/>
            <a:r>
              <a:rPr lang="en-US" sz="3000" b="1" dirty="0" smtClean="0"/>
              <a:t>Sea-level rise - uncertainties</a:t>
            </a:r>
            <a:endParaRPr lang="en-US" sz="1600" b="1" dirty="0"/>
          </a:p>
        </p:txBody>
      </p:sp>
      <p:pic>
        <p:nvPicPr>
          <p:cNvPr id="28676" name="Picture 4" descr="Nicholls_SLR_graphic_2010.jpg                                  000A74D2Macintosh HD                   C4AC706C:"/>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414338" y="2667000"/>
            <a:ext cx="4081462" cy="3460750"/>
          </a:xfrm>
          <a:prstGeom prst="rect">
            <a:avLst/>
          </a:prstGeom>
          <a:noFill/>
          <a:ln w="9525">
            <a:noFill/>
            <a:miter lim="800000"/>
            <a:headEnd/>
            <a:tailEnd/>
          </a:ln>
        </p:spPr>
      </p:pic>
      <p:sp>
        <p:nvSpPr>
          <p:cNvPr id="28677" name="Text Box 5">
            <a:hlinkClick r:id="rId4" action="ppaction://hlinkpres?slideindex=16&amp;slidetitle=Slide 16"/>
          </p:cNvPr>
          <p:cNvSpPr txBox="1">
            <a:spLocks noChangeArrowheads="1"/>
          </p:cNvSpPr>
          <p:nvPr/>
        </p:nvSpPr>
        <p:spPr bwMode="auto">
          <a:xfrm>
            <a:off x="4643438" y="3333452"/>
            <a:ext cx="4105275" cy="2554545"/>
          </a:xfrm>
          <a:prstGeom prst="rect">
            <a:avLst/>
          </a:prstGeom>
          <a:noFill/>
          <a:ln w="9525">
            <a:noFill/>
            <a:miter lim="800000"/>
            <a:headEnd/>
            <a:tailEnd/>
          </a:ln>
        </p:spPr>
        <p:txBody>
          <a:bodyPr>
            <a:spAutoFit/>
          </a:bodyPr>
          <a:lstStyle/>
          <a:p>
            <a:pPr>
              <a:spcBef>
                <a:spcPct val="50000"/>
              </a:spcBef>
            </a:pPr>
            <a:r>
              <a:rPr lang="en-US" sz="1600" b="1" dirty="0"/>
              <a:t>Sea level observations to 2009 &amp; projections to 2100.</a:t>
            </a:r>
            <a:r>
              <a:rPr lang="en-US" sz="2000" dirty="0"/>
              <a:t> </a:t>
            </a:r>
            <a:endParaRPr lang="en-US" sz="2000" dirty="0" smtClean="0"/>
          </a:p>
          <a:p>
            <a:pPr>
              <a:spcBef>
                <a:spcPct val="50000"/>
              </a:spcBef>
            </a:pPr>
            <a:endParaRPr lang="en-US" sz="2000" dirty="0"/>
          </a:p>
          <a:p>
            <a:pPr>
              <a:spcBef>
                <a:spcPct val="50000"/>
              </a:spcBef>
            </a:pPr>
            <a:r>
              <a:rPr lang="en-US" sz="2000" dirty="0"/>
              <a:t>L</a:t>
            </a:r>
            <a:r>
              <a:rPr lang="en-US" sz="1600" dirty="0" smtClean="0"/>
              <a:t>ight </a:t>
            </a:r>
            <a:r>
              <a:rPr lang="en-US" sz="1600" dirty="0"/>
              <a:t>blue zone represents IPCC </a:t>
            </a:r>
            <a:r>
              <a:rPr lang="en-US" sz="1600" dirty="0" smtClean="0"/>
              <a:t>2007</a:t>
            </a:r>
          </a:p>
          <a:p>
            <a:pPr>
              <a:spcBef>
                <a:spcPct val="50000"/>
              </a:spcBef>
            </a:pPr>
            <a:endParaRPr lang="en-US" sz="1600" dirty="0" smtClean="0"/>
          </a:p>
          <a:p>
            <a:pPr>
              <a:spcBef>
                <a:spcPct val="50000"/>
              </a:spcBef>
            </a:pPr>
            <a:r>
              <a:rPr lang="en-US" sz="1600" dirty="0" smtClean="0"/>
              <a:t>Colored </a:t>
            </a:r>
            <a:r>
              <a:rPr lang="en-US" sz="1600" dirty="0"/>
              <a:t>bars represent more recent estimates</a:t>
            </a:r>
            <a:r>
              <a:rPr lang="en-US" sz="1600" dirty="0" smtClean="0"/>
              <a:t> </a:t>
            </a:r>
            <a:endParaRPr lang="en-US" sz="1600" dirty="0"/>
          </a:p>
        </p:txBody>
      </p:sp>
      <p:sp>
        <p:nvSpPr>
          <p:cNvPr id="28679" name="Slide Number Placeholder 6"/>
          <p:cNvSpPr>
            <a:spLocks noGrp="1"/>
          </p:cNvSpPr>
          <p:nvPr>
            <p:ph type="sldNum" sz="quarter" idx="12"/>
          </p:nvPr>
        </p:nvSpPr>
        <p:spPr>
          <a:xfrm>
            <a:off x="8077200" y="6245225"/>
            <a:ext cx="7620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A107589B-139A-48EA-BBAA-448A079246D2}" type="slidenum">
              <a:rPr lang="en-GB" sz="1400" smtClean="0">
                <a:solidFill>
                  <a:schemeClr val="tx1"/>
                </a:solidFill>
                <a:ea typeface="ＭＳ Ｐゴシック" pitchFamily="34" charset="-128"/>
              </a:rPr>
              <a:pPr eaLnBrk="1" hangingPunct="1">
                <a:defRPr/>
              </a:pPr>
              <a:t>18</a:t>
            </a:fld>
            <a:endParaRPr lang="en-GB" sz="1400" smtClean="0">
              <a:solidFill>
                <a:schemeClr val="tx1"/>
              </a:solidFill>
              <a:ea typeface="ＭＳ Ｐゴシック" pitchFamily="34" charset="-128"/>
            </a:endParaRPr>
          </a:p>
        </p:txBody>
      </p:sp>
    </p:spTree>
    <p:extLst>
      <p:ext uri="{BB962C8B-B14F-4D97-AF65-F5344CB8AC3E}">
        <p14:creationId xmlns:p14="http://schemas.microsoft.com/office/powerpoint/2010/main" val="783733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763" y="1133475"/>
            <a:ext cx="9072563" cy="1143000"/>
          </a:xfrm>
        </p:spPr>
        <p:txBody>
          <a:bodyPr/>
          <a:lstStyle/>
          <a:p>
            <a:pPr indent="0"/>
            <a:r>
              <a:rPr lang="en-US" dirty="0" smtClean="0">
                <a:ea typeface="ＭＳ Ｐゴシック" pitchFamily="34" charset="-128"/>
              </a:rPr>
              <a:t>Uncertainty  </a:t>
            </a:r>
            <a:endParaRPr lang="en-US" sz="1200" dirty="0" smtClean="0">
              <a:solidFill>
                <a:srgbClr val="FF0000"/>
              </a:solidFill>
              <a:ea typeface="ＭＳ Ｐゴシック" pitchFamily="34" charset="-128"/>
            </a:endParaRPr>
          </a:p>
        </p:txBody>
      </p:sp>
      <p:grpSp>
        <p:nvGrpSpPr>
          <p:cNvPr id="29699" name="Group 3"/>
          <p:cNvGrpSpPr>
            <a:grpSpLocks/>
          </p:cNvGrpSpPr>
          <p:nvPr/>
        </p:nvGrpSpPr>
        <p:grpSpPr bwMode="auto">
          <a:xfrm>
            <a:off x="708293" y="2276474"/>
            <a:ext cx="3406507" cy="2158319"/>
            <a:chOff x="6" y="2025"/>
            <a:chExt cx="1796" cy="1166"/>
          </a:xfrm>
        </p:grpSpPr>
        <p:pic>
          <p:nvPicPr>
            <p:cNvPr id="29703" name="Picture 4"/>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6" y="2025"/>
              <a:ext cx="1342" cy="1166"/>
            </a:xfrm>
            <a:prstGeom prst="rect">
              <a:avLst/>
            </a:prstGeom>
            <a:noFill/>
            <a:ln w="9525">
              <a:noFill/>
              <a:miter lim="800000"/>
              <a:headEnd/>
              <a:tailEnd/>
            </a:ln>
          </p:spPr>
        </p:pic>
        <p:pic>
          <p:nvPicPr>
            <p:cNvPr id="29705" name="Picture 6"/>
            <p:cNvPicPr>
              <a:picLocks noChangeAspect="1" noChangeArrowheads="1"/>
            </p:cNvPicPr>
            <p:nvPr/>
          </p:nvPicPr>
          <p:blipFill rotWithShape="1">
            <a:blip r:embed="rId4" cstate="print">
              <a:clrChange>
                <a:clrFrom>
                  <a:srgbClr val="FFFFFE"/>
                </a:clrFrom>
                <a:clrTo>
                  <a:srgbClr val="FFFFFE">
                    <a:alpha val="0"/>
                  </a:srgbClr>
                </a:clrTo>
              </a:clrChange>
            </a:blip>
            <a:srcRect b="48386"/>
            <a:stretch/>
          </p:blipFill>
          <p:spPr bwMode="auto">
            <a:xfrm>
              <a:off x="1330" y="2056"/>
              <a:ext cx="472" cy="1135"/>
            </a:xfrm>
            <a:prstGeom prst="rect">
              <a:avLst/>
            </a:prstGeom>
            <a:noFill/>
            <a:ln w="9525">
              <a:noFill/>
              <a:miter lim="800000"/>
              <a:headEnd/>
              <a:tailEnd/>
            </a:ln>
          </p:spPr>
        </p:pic>
      </p:grpSp>
      <p:sp>
        <p:nvSpPr>
          <p:cNvPr id="29700" name="Rectangle 7"/>
          <p:cNvSpPr>
            <a:spLocks noChangeArrowheads="1"/>
          </p:cNvSpPr>
          <p:nvPr/>
        </p:nvSpPr>
        <p:spPr bwMode="auto">
          <a:xfrm>
            <a:off x="4115544" y="1825625"/>
            <a:ext cx="4584700" cy="1333500"/>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800" b="1" dirty="0">
                <a:solidFill>
                  <a:srgbClr val="244C9C"/>
                </a:solidFill>
              </a:rPr>
              <a:t>North Africa &amp; Middle East</a:t>
            </a:r>
          </a:p>
          <a:p>
            <a:pPr marL="376238" indent="-376238" defTabSz="957263" eaLnBrk="0" hangingPunct="0">
              <a:lnSpc>
                <a:spcPct val="120000"/>
              </a:lnSpc>
              <a:buFont typeface="Times" charset="0"/>
              <a:buChar char="•"/>
            </a:pPr>
            <a:r>
              <a:rPr lang="en-US" sz="1800" dirty="0">
                <a:solidFill>
                  <a:srgbClr val="244C9C"/>
                </a:solidFill>
              </a:rPr>
              <a:t>Most/all models indicate drying</a:t>
            </a:r>
          </a:p>
          <a:p>
            <a:pPr marL="376238" indent="-376238" defTabSz="957263" eaLnBrk="0" hangingPunct="0">
              <a:lnSpc>
                <a:spcPct val="120000"/>
              </a:lnSpc>
              <a:buFont typeface="Times" charset="0"/>
              <a:buChar char="•"/>
            </a:pPr>
            <a:r>
              <a:rPr lang="en-US" sz="1800" dirty="0">
                <a:solidFill>
                  <a:srgbClr val="244C9C"/>
                </a:solidFill>
              </a:rPr>
              <a:t>Observed trends indicate drying</a:t>
            </a:r>
          </a:p>
          <a:p>
            <a:pPr marL="376238" indent="-376238" defTabSz="957263" eaLnBrk="0" hangingPunct="0">
              <a:lnSpc>
                <a:spcPct val="120000"/>
              </a:lnSpc>
              <a:buFont typeface="Times" charset="0"/>
              <a:buChar char="•"/>
            </a:pPr>
            <a:r>
              <a:rPr lang="en-US" sz="1800" dirty="0">
                <a:solidFill>
                  <a:srgbClr val="244C9C"/>
                </a:solidFill>
              </a:rPr>
              <a:t>High confidence</a:t>
            </a:r>
            <a:endParaRPr lang="en-US" sz="1800" b="1" baseline="30000" dirty="0">
              <a:solidFill>
                <a:srgbClr val="244C9C"/>
              </a:solidFill>
            </a:endParaRPr>
          </a:p>
        </p:txBody>
      </p:sp>
      <p:sp>
        <p:nvSpPr>
          <p:cNvPr id="56328" name="Rectangle 8"/>
          <p:cNvSpPr>
            <a:spLocks noChangeArrowheads="1"/>
          </p:cNvSpPr>
          <p:nvPr/>
        </p:nvSpPr>
        <p:spPr bwMode="auto">
          <a:xfrm>
            <a:off x="4115544" y="3789040"/>
            <a:ext cx="4702175" cy="1993900"/>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800" b="1" dirty="0">
                <a:solidFill>
                  <a:srgbClr val="244C9C"/>
                </a:solidFill>
              </a:rPr>
              <a:t>Sahel</a:t>
            </a:r>
          </a:p>
          <a:p>
            <a:pPr marL="376238" indent="-376238" defTabSz="957263" eaLnBrk="0" hangingPunct="0">
              <a:lnSpc>
                <a:spcPct val="120000"/>
              </a:lnSpc>
              <a:buFont typeface="Times" charset="0"/>
              <a:buChar char="•"/>
            </a:pPr>
            <a:r>
              <a:rPr lang="en-US" sz="1800" dirty="0">
                <a:solidFill>
                  <a:srgbClr val="244C9C"/>
                </a:solidFill>
              </a:rPr>
              <a:t>Models disagree</a:t>
            </a:r>
          </a:p>
          <a:p>
            <a:pPr marL="376238" indent="-376238" defTabSz="957263" eaLnBrk="0" hangingPunct="0">
              <a:lnSpc>
                <a:spcPct val="120000"/>
              </a:lnSpc>
              <a:buFont typeface="Times" charset="0"/>
              <a:buChar char="•"/>
            </a:pPr>
            <a:r>
              <a:rPr lang="en-US" sz="1800" dirty="0">
                <a:solidFill>
                  <a:srgbClr val="244C9C"/>
                </a:solidFill>
              </a:rPr>
              <a:t>Some indicate drying, others wetting</a:t>
            </a:r>
          </a:p>
          <a:p>
            <a:pPr marL="376238" indent="-376238" defTabSz="957263" eaLnBrk="0" hangingPunct="0">
              <a:lnSpc>
                <a:spcPct val="120000"/>
              </a:lnSpc>
              <a:buFont typeface="Times" charset="0"/>
              <a:buChar char="•"/>
            </a:pPr>
            <a:r>
              <a:rPr lang="en-US" sz="1800" dirty="0">
                <a:solidFill>
                  <a:srgbClr val="244C9C"/>
                </a:solidFill>
              </a:rPr>
              <a:t>Recent trends mixed</a:t>
            </a:r>
          </a:p>
          <a:p>
            <a:pPr marL="376238" indent="-376238" defTabSz="957263" eaLnBrk="0" hangingPunct="0">
              <a:lnSpc>
                <a:spcPct val="120000"/>
              </a:lnSpc>
              <a:buFont typeface="Times" charset="0"/>
              <a:buChar char="•"/>
            </a:pPr>
            <a:r>
              <a:rPr lang="en-US" sz="1800" dirty="0">
                <a:solidFill>
                  <a:srgbClr val="244C9C"/>
                </a:solidFill>
              </a:rPr>
              <a:t>Monsoon highly variable</a:t>
            </a:r>
          </a:p>
          <a:p>
            <a:pPr marL="376238" indent="-376238" defTabSz="957263" eaLnBrk="0" hangingPunct="0">
              <a:lnSpc>
                <a:spcPct val="120000"/>
              </a:lnSpc>
              <a:buFont typeface="Times" charset="0"/>
              <a:buChar char="•"/>
            </a:pPr>
            <a:r>
              <a:rPr lang="en-US" sz="1800" dirty="0">
                <a:solidFill>
                  <a:srgbClr val="244C9C"/>
                </a:solidFill>
              </a:rPr>
              <a:t>Cannot say how climate will change</a:t>
            </a:r>
            <a:endParaRPr lang="en-US" sz="1800" b="1" baseline="30000" dirty="0">
              <a:solidFill>
                <a:srgbClr val="244C9C"/>
              </a:solidFill>
            </a:endParaRPr>
          </a:p>
        </p:txBody>
      </p:sp>
      <p:sp>
        <p:nvSpPr>
          <p:cNvPr id="29702" name="Slide Number Placeholder 8"/>
          <p:cNvSpPr>
            <a:spLocks noGrp="1"/>
          </p:cNvSpPr>
          <p:nvPr>
            <p:ph type="sldNum" sz="quarter" idx="12"/>
          </p:nvPr>
        </p:nvSpPr>
        <p:spPr>
          <a:xfrm>
            <a:off x="8305800" y="6305550"/>
            <a:ext cx="533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5A35E7BC-E9AD-4E98-BE9C-860394F84AF5}" type="slidenum">
              <a:rPr lang="en-GB" sz="1400" smtClean="0">
                <a:solidFill>
                  <a:schemeClr val="tx1"/>
                </a:solidFill>
                <a:ea typeface="ＭＳ Ｐゴシック" pitchFamily="34" charset="-128"/>
              </a:rPr>
              <a:pPr eaLnBrk="1" hangingPunct="1">
                <a:defRPr/>
              </a:pPr>
              <a:t>19</a:t>
            </a:fld>
            <a:endParaRPr lang="en-GB" sz="1400" smtClean="0">
              <a:solidFill>
                <a:schemeClr val="tx1"/>
              </a:solidFill>
              <a:ea typeface="ＭＳ Ｐゴシック" pitchFamily="34" charset="-128"/>
            </a:endParaRPr>
          </a:p>
        </p:txBody>
      </p:sp>
    </p:spTree>
    <p:extLst>
      <p:ext uri="{BB962C8B-B14F-4D97-AF65-F5344CB8AC3E}">
        <p14:creationId xmlns:p14="http://schemas.microsoft.com/office/powerpoint/2010/main" val="380783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8"/>
                                        </p:tgtEl>
                                        <p:attrNameLst>
                                          <p:attrName>style.visibility</p:attrName>
                                        </p:attrNameLst>
                                      </p:cBhvr>
                                      <p:to>
                                        <p:strVal val="visible"/>
                                      </p:to>
                                    </p:set>
                                  </p:childTnLst>
                                </p:cTn>
                              </p:par>
                              <p:par>
                                <p:cTn id="7" presetID="9" presetClass="emph" presetSubtype="0" grpId="0" nodeType="withEffect">
                                  <p:stCondLst>
                                    <p:cond delay="0"/>
                                  </p:stCondLst>
                                  <p:childTnLst>
                                    <p:set>
                                      <p:cBhvr rctx="PPT">
                                        <p:cTn id="8" dur="indefinite"/>
                                        <p:tgtEl>
                                          <p:spTgt spid="29700"/>
                                        </p:tgtEl>
                                        <p:attrNameLst>
                                          <p:attrName>style.opacity</p:attrName>
                                        </p:attrNameLst>
                                      </p:cBhvr>
                                      <p:to>
                                        <p:strVal val="0.5"/>
                                      </p:to>
                                    </p:set>
                                    <p:animEffect filter="image" prLst="opacity: 0.5">
                                      <p:cBhvr rctx="IE">
                                        <p:cTn id="9" dur="indefinite"/>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5632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9200"/>
            <a:ext cx="8229600" cy="553998"/>
          </a:xfrm>
        </p:spPr>
        <p:txBody>
          <a:bodyPr>
            <a:spAutoFit/>
          </a:bodyPr>
          <a:lstStyle/>
          <a:p>
            <a:r>
              <a:rPr lang="en-US" dirty="0" smtClean="0"/>
              <a:t>Structure</a:t>
            </a:r>
            <a:endParaRPr lang="en-US" dirty="0"/>
          </a:p>
        </p:txBody>
      </p:sp>
      <p:sp>
        <p:nvSpPr>
          <p:cNvPr id="2" name="Slide Number Placeholder 1"/>
          <p:cNvSpPr>
            <a:spLocks noGrp="1"/>
          </p:cNvSpPr>
          <p:nvPr>
            <p:ph type="sldNum" sz="quarter" idx="12"/>
          </p:nvPr>
        </p:nvSpPr>
        <p:spPr/>
        <p:txBody>
          <a:bodyPr/>
          <a:lstStyle/>
          <a:p>
            <a:pPr>
              <a:defRPr/>
            </a:pPr>
            <a:fld id="{C94EB546-2F21-40B1-B5ED-F80E78F569AD}" type="slidenum">
              <a:rPr lang="en-GB" smtClean="0"/>
              <a:pPr>
                <a:defRPr/>
              </a:pPr>
              <a:t>2</a:t>
            </a:fld>
            <a:endParaRPr lang="en-GB" dirty="0"/>
          </a:p>
        </p:txBody>
      </p:sp>
      <p:sp>
        <p:nvSpPr>
          <p:cNvPr id="5" name="TextBox 4"/>
          <p:cNvSpPr txBox="1"/>
          <p:nvPr/>
        </p:nvSpPr>
        <p:spPr>
          <a:xfrm>
            <a:off x="395536" y="2438400"/>
            <a:ext cx="8136904" cy="1938992"/>
          </a:xfrm>
          <a:prstGeom prst="rect">
            <a:avLst/>
          </a:prstGeom>
          <a:noFill/>
        </p:spPr>
        <p:txBody>
          <a:bodyPr wrap="square" rtlCol="0">
            <a:spAutoFit/>
          </a:bodyPr>
          <a:lstStyle/>
          <a:p>
            <a:pPr marL="266700" indent="-279400">
              <a:buFont typeface="Arial"/>
              <a:buChar char="•"/>
            </a:pPr>
            <a:r>
              <a:rPr lang="en-GB" sz="2000" dirty="0" smtClean="0"/>
              <a:t>Is climate changing? What evidence do we observe?</a:t>
            </a:r>
          </a:p>
          <a:p>
            <a:endParaRPr lang="en-GB" sz="2000" dirty="0" smtClean="0"/>
          </a:p>
          <a:p>
            <a:pPr marL="266700" indent="-279400">
              <a:buFont typeface="Arial"/>
              <a:buChar char="•"/>
            </a:pPr>
            <a:r>
              <a:rPr lang="en-GB" sz="2000" dirty="0" smtClean="0"/>
              <a:t>What are the consequences</a:t>
            </a:r>
            <a:r>
              <a:rPr lang="en-GB" sz="2000" dirty="0"/>
              <a:t> </a:t>
            </a:r>
            <a:r>
              <a:rPr lang="en-GB" sz="2000" dirty="0" smtClean="0"/>
              <a:t>- Examples</a:t>
            </a:r>
          </a:p>
          <a:p>
            <a:pPr marL="266700" indent="-279400">
              <a:buFont typeface="Arial"/>
              <a:buChar char="•"/>
            </a:pPr>
            <a:endParaRPr lang="en-GB" sz="2000" dirty="0" smtClean="0"/>
          </a:p>
          <a:p>
            <a:pPr marL="266700" indent="-279400">
              <a:buFont typeface="Arial"/>
              <a:buChar char="•"/>
            </a:pPr>
            <a:r>
              <a:rPr lang="en-GB" sz="2000" dirty="0" smtClean="0"/>
              <a:t>Levels of uncertainty</a:t>
            </a:r>
          </a:p>
          <a:p>
            <a:pPr marL="266700" indent="-279400">
              <a:buFont typeface="Arial"/>
              <a:buChar char="•"/>
            </a:pPr>
            <a:endParaRPr lang="en-GB" sz="2000" dirty="0" smtClean="0"/>
          </a:p>
        </p:txBody>
      </p:sp>
    </p:spTree>
    <p:extLst>
      <p:ext uri="{BB962C8B-B14F-4D97-AF65-F5344CB8AC3E}">
        <p14:creationId xmlns:p14="http://schemas.microsoft.com/office/powerpoint/2010/main" val="1166828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259438"/>
            <a:ext cx="8624888" cy="523220"/>
          </a:xfrm>
        </p:spPr>
        <p:txBody>
          <a:bodyPr>
            <a:spAutoFit/>
          </a:bodyPr>
          <a:lstStyle/>
          <a:p>
            <a:r>
              <a:rPr lang="en-GB" sz="2800" dirty="0" smtClean="0">
                <a:solidFill>
                  <a:srgbClr val="006699"/>
                </a:solidFill>
                <a:ea typeface="ＭＳ Ｐゴシック" pitchFamily="-1" charset="-128"/>
                <a:cs typeface="ＭＳ Ｐゴシック" pitchFamily="-1" charset="-128"/>
              </a:rPr>
              <a:t>Uncertainty, growing </a:t>
            </a:r>
            <a:r>
              <a:rPr lang="en-GB" sz="2800" dirty="0">
                <a:solidFill>
                  <a:srgbClr val="006699"/>
                </a:solidFill>
                <a:ea typeface="ＭＳ Ｐゴシック" pitchFamily="-1" charset="-128"/>
                <a:cs typeface="ＭＳ Ｐゴシック" pitchFamily="-1" charset="-128"/>
              </a:rPr>
              <a:t>period</a:t>
            </a:r>
          </a:p>
        </p:txBody>
      </p:sp>
      <p:pic>
        <p:nvPicPr>
          <p:cNvPr id="30723" name="Image.jpg"/>
          <p:cNvPicPr>
            <a:picLocks noChangeAspect="1" noChangeArrowheads="1"/>
          </p:cNvPicPr>
          <p:nvPr/>
        </p:nvPicPr>
        <p:blipFill rotWithShape="1">
          <a:blip r:embed="rId3"/>
          <a:srcRect r="50000"/>
          <a:stretch/>
        </p:blipFill>
        <p:spPr bwMode="auto">
          <a:xfrm>
            <a:off x="4788024" y="2492896"/>
            <a:ext cx="4197350" cy="3962400"/>
          </a:xfrm>
          <a:prstGeom prst="rect">
            <a:avLst/>
          </a:prstGeom>
          <a:noFill/>
          <a:ln w="9525">
            <a:noFill/>
            <a:miter lim="800000"/>
            <a:headEnd/>
            <a:tailEnd/>
          </a:ln>
        </p:spPr>
      </p:pic>
      <p:sp>
        <p:nvSpPr>
          <p:cNvPr id="30724" name="TextBox 5"/>
          <p:cNvSpPr txBox="1">
            <a:spLocks noChangeArrowheads="1"/>
          </p:cNvSpPr>
          <p:nvPr/>
        </p:nvSpPr>
        <p:spPr bwMode="auto">
          <a:xfrm>
            <a:off x="-87288" y="6598513"/>
            <a:ext cx="7467600" cy="384721"/>
          </a:xfrm>
          <a:prstGeom prst="rect">
            <a:avLst/>
          </a:prstGeom>
          <a:noFill/>
          <a:ln w="9525">
            <a:noFill/>
            <a:miter lim="800000"/>
            <a:headEnd/>
            <a:tailEnd/>
          </a:ln>
        </p:spPr>
        <p:txBody>
          <a:bodyPr>
            <a:prstTxWarp prst="textNoShape">
              <a:avLst/>
            </a:prstTxWarp>
            <a:spAutoFit/>
          </a:bodyPr>
          <a:lstStyle/>
          <a:p>
            <a:r>
              <a:rPr lang="en-GB" sz="1400" dirty="0"/>
              <a:t>Length of growing period change 2000-</a:t>
            </a:r>
            <a:r>
              <a:rPr lang="en-GB" sz="1400" dirty="0" smtClean="0"/>
              <a:t>2050</a:t>
            </a:r>
          </a:p>
          <a:p>
            <a:endParaRPr lang="en-GB" sz="500" dirty="0" smtClean="0"/>
          </a:p>
        </p:txBody>
      </p:sp>
      <p:sp>
        <p:nvSpPr>
          <p:cNvPr id="30726" name="Slide Number Placeholder 2"/>
          <p:cNvSpPr>
            <a:spLocks noGrp="1"/>
          </p:cNvSpPr>
          <p:nvPr>
            <p:ph type="sldNum" sz="quarter" idx="12"/>
          </p:nvPr>
        </p:nvSpPr>
        <p:spPr>
          <a:xfrm>
            <a:off x="6858000" y="6613525"/>
            <a:ext cx="2133600" cy="168275"/>
          </a:xfrm>
          <a:noFill/>
        </p:spPr>
        <p:txBody>
          <a:bodyPr/>
          <a:lstStyle/>
          <a:p>
            <a:fld id="{2EFDD21B-79F9-614B-B406-33A84C4EFA25}" type="slidenum">
              <a:rPr lang="en-US"/>
              <a:pPr/>
              <a:t>20</a:t>
            </a:fld>
            <a:endParaRPr lang="en-US"/>
          </a:p>
        </p:txBody>
      </p:sp>
      <p:sp>
        <p:nvSpPr>
          <p:cNvPr id="6" name="Title 1"/>
          <p:cNvSpPr txBox="1">
            <a:spLocks/>
          </p:cNvSpPr>
          <p:nvPr/>
        </p:nvSpPr>
        <p:spPr bwMode="auto">
          <a:xfrm>
            <a:off x="339600" y="1772816"/>
            <a:ext cx="8624888"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1800" dirty="0" smtClean="0">
                <a:ea typeface="ＭＳ Ｐゴシック" pitchFamily="-1" charset="-128"/>
                <a:cs typeface="ＭＳ Ｐゴシック" pitchFamily="-1" charset="-128"/>
              </a:rPr>
              <a:t>One scenario, not alarming	</a:t>
            </a:r>
            <a:endParaRPr lang="en-GB" sz="1800" dirty="0">
              <a:ea typeface="ＭＳ Ｐゴシック" pitchFamily="-1" charset="-128"/>
              <a:cs typeface="ＭＳ Ｐゴシック" pitchFamily="-1" charset="-128"/>
            </a:endParaRPr>
          </a:p>
        </p:txBody>
      </p:sp>
      <p:pic>
        <p:nvPicPr>
          <p:cNvPr id="3" name="Bille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633791"/>
            <a:ext cx="4134657" cy="4035569"/>
          </a:xfrm>
          <a:prstGeom prst="rect">
            <a:avLst/>
          </a:prstGeom>
        </p:spPr>
      </p:pic>
      <p:sp>
        <p:nvSpPr>
          <p:cNvPr id="2" name="Rectangle 1"/>
          <p:cNvSpPr/>
          <p:nvPr/>
        </p:nvSpPr>
        <p:spPr>
          <a:xfrm>
            <a:off x="5215810" y="2051556"/>
            <a:ext cx="3609507" cy="369332"/>
          </a:xfrm>
          <a:prstGeom prst="rect">
            <a:avLst/>
          </a:prstGeom>
        </p:spPr>
        <p:txBody>
          <a:bodyPr wrap="none">
            <a:spAutoFit/>
          </a:bodyPr>
          <a:lstStyle/>
          <a:p>
            <a:r>
              <a:rPr lang="en-GB" sz="1800" b="1" dirty="0">
                <a:ea typeface="ＭＳ Ｐゴシック" pitchFamily="-1" charset="-128"/>
                <a:cs typeface="ＭＳ Ｐゴシック" pitchFamily="-1" charset="-128"/>
              </a:rPr>
              <a:t>Consensus climate change</a:t>
            </a:r>
          </a:p>
        </p:txBody>
      </p:sp>
    </p:spTree>
    <p:extLst>
      <p:ext uri="{BB962C8B-B14F-4D97-AF65-F5344CB8AC3E}">
        <p14:creationId xmlns:p14="http://schemas.microsoft.com/office/powerpoint/2010/main" val="411977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4"/>
                                        </p:tgtEl>
                                        <p:attrNameLst>
                                          <p:attrName>style.visibility</p:attrName>
                                        </p:attrNameLst>
                                      </p:cBhvr>
                                      <p:to>
                                        <p:strVal val="visible"/>
                                      </p:to>
                                    </p:set>
                                    <p:animEffect transition="in" filter="fade">
                                      <p:cBhvr>
                                        <p:cTn id="10" dur="500"/>
                                        <p:tgtEl>
                                          <p:spTgt spid="3072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219200"/>
            <a:ext cx="8229600" cy="553998"/>
          </a:xfrm>
        </p:spPr>
        <p:txBody>
          <a:bodyPr>
            <a:spAutoFit/>
          </a:bodyPr>
          <a:lstStyle/>
          <a:p>
            <a:r>
              <a:rPr lang="en-GB" dirty="0">
                <a:ea typeface="ＭＳ Ｐゴシック" pitchFamily="-1" charset="-128"/>
                <a:cs typeface="ＭＳ Ｐゴシック" pitchFamily="-1" charset="-128"/>
              </a:rPr>
              <a:t>The cost of inaction</a:t>
            </a:r>
          </a:p>
        </p:txBody>
      </p:sp>
      <p:sp>
        <p:nvSpPr>
          <p:cNvPr id="27651" name="Content Placeholder 2"/>
          <p:cNvSpPr>
            <a:spLocks noGrp="1"/>
          </p:cNvSpPr>
          <p:nvPr>
            <p:ph idx="1"/>
          </p:nvPr>
        </p:nvSpPr>
        <p:spPr>
          <a:xfrm>
            <a:off x="457200" y="2209800"/>
            <a:ext cx="8001000" cy="4267200"/>
          </a:xfrm>
        </p:spPr>
        <p:txBody>
          <a:bodyPr/>
          <a:lstStyle/>
          <a:p>
            <a:endParaRPr lang="en-GB" dirty="0" smtClean="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smtClean="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p:txBody>
      </p:sp>
      <p:sp>
        <p:nvSpPr>
          <p:cNvPr id="27652" name="Slide Number Placeholder 3"/>
          <p:cNvSpPr>
            <a:spLocks noGrp="1"/>
          </p:cNvSpPr>
          <p:nvPr>
            <p:ph type="sldNum" sz="quarter" idx="12"/>
          </p:nvPr>
        </p:nvSpPr>
        <p:spPr>
          <a:noFill/>
        </p:spPr>
        <p:txBody>
          <a:bodyPr/>
          <a:lstStyle/>
          <a:p>
            <a:fld id="{719C87EA-3D78-A945-BEA7-0C07F8EAA08F}" type="slidenum">
              <a:rPr lang="en-US"/>
              <a:pPr/>
              <a:t>21</a:t>
            </a:fld>
            <a:endParaRPr lang="en-US" dirty="0"/>
          </a:p>
        </p:txBody>
      </p:sp>
      <p:sp>
        <p:nvSpPr>
          <p:cNvPr id="5" name="Rounded Rectangle 4"/>
          <p:cNvSpPr/>
          <p:nvPr/>
        </p:nvSpPr>
        <p:spPr>
          <a:xfrm>
            <a:off x="685800" y="3501008"/>
            <a:ext cx="3598168" cy="957808"/>
          </a:xfrm>
          <a:prstGeom prst="roundRect">
            <a:avLst/>
          </a:prstGeom>
          <a:solidFill>
            <a:srgbClr val="ABE092"/>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spcAft>
                <a:spcPts val="600"/>
              </a:spcAft>
              <a:buFont typeface="Arial"/>
              <a:buChar char="•"/>
            </a:pPr>
            <a:r>
              <a:rPr lang="en-GB" sz="1800" b="1" dirty="0">
                <a:solidFill>
                  <a:srgbClr val="0F5494"/>
                </a:solidFill>
                <a:ea typeface="ＭＳ Ｐゴシック" pitchFamily="-1" charset="-128"/>
                <a:cs typeface="ＭＳ Ｐゴシック" pitchFamily="-1" charset="-128"/>
              </a:rPr>
              <a:t> </a:t>
            </a:r>
            <a:r>
              <a:rPr lang="en-GB" sz="1800" b="1" dirty="0" smtClean="0">
                <a:solidFill>
                  <a:srgbClr val="0F5494"/>
                </a:solidFill>
                <a:ea typeface="ＭＳ Ｐゴシック" pitchFamily="-1" charset="-128"/>
                <a:cs typeface="ＭＳ Ｐゴシック" pitchFamily="-1" charset="-128"/>
              </a:rPr>
              <a:t>Wasted investments</a:t>
            </a:r>
          </a:p>
          <a:p>
            <a:pPr>
              <a:spcAft>
                <a:spcPts val="600"/>
              </a:spcAft>
              <a:buFont typeface="Arial"/>
              <a:buChar char="•"/>
            </a:pPr>
            <a:r>
              <a:rPr lang="en-GB" sz="1800" b="1" dirty="0">
                <a:solidFill>
                  <a:srgbClr val="0F5494"/>
                </a:solidFill>
                <a:ea typeface="ＭＳ Ｐゴシック" pitchFamily="-1" charset="-128"/>
                <a:cs typeface="ＭＳ Ｐゴシック" pitchFamily="-1" charset="-128"/>
              </a:rPr>
              <a:t> </a:t>
            </a:r>
            <a:r>
              <a:rPr lang="en-GB" sz="1800" b="1" dirty="0" smtClean="0">
                <a:solidFill>
                  <a:srgbClr val="0F5494"/>
                </a:solidFill>
                <a:ea typeface="ＭＳ Ｐゴシック" pitchFamily="-1" charset="-128"/>
                <a:cs typeface="ＭＳ Ｐゴシック" pitchFamily="-1" charset="-128"/>
              </a:rPr>
              <a:t>Increased </a:t>
            </a:r>
            <a:r>
              <a:rPr lang="en-GB" sz="1800" b="1" dirty="0">
                <a:solidFill>
                  <a:srgbClr val="0F5494"/>
                </a:solidFill>
                <a:ea typeface="ＭＳ Ｐゴシック" pitchFamily="-1" charset="-128"/>
                <a:cs typeface="ＭＳ Ｐゴシック" pitchFamily="-1" charset="-128"/>
              </a:rPr>
              <a:t>vulnerability</a:t>
            </a:r>
            <a:endParaRPr lang="en-GB" sz="1800" dirty="0">
              <a:solidFill>
                <a:srgbClr val="0F5494"/>
              </a:solidFill>
              <a:ea typeface="ＭＳ Ｐゴシック" pitchFamily="-1" charset="-128"/>
              <a:cs typeface="ＭＳ Ｐゴシック" pitchFamily="-1" charset="-128"/>
            </a:endParaRPr>
          </a:p>
        </p:txBody>
      </p:sp>
      <p:sp>
        <p:nvSpPr>
          <p:cNvPr id="6" name="Rounded Rectangle 5"/>
          <p:cNvSpPr/>
          <p:nvPr/>
        </p:nvSpPr>
        <p:spPr>
          <a:xfrm>
            <a:off x="685800" y="2276872"/>
            <a:ext cx="3598168" cy="609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GB" sz="1800" b="1" dirty="0">
                <a:solidFill>
                  <a:srgbClr val="FFFFFF"/>
                </a:solidFill>
                <a:ea typeface="ＭＳ Ｐゴシック" pitchFamily="-1" charset="-128"/>
                <a:cs typeface="ＭＳ Ｐゴシック" pitchFamily="-1" charset="-128"/>
              </a:rPr>
              <a:t>Failure to adapt</a:t>
            </a:r>
            <a:endParaRPr lang="en-GB" sz="1800" dirty="0">
              <a:solidFill>
                <a:srgbClr val="FFFFFF"/>
              </a:solidFill>
              <a:ea typeface="ＭＳ Ｐゴシック" pitchFamily="-1" charset="-128"/>
              <a:cs typeface="ＭＳ Ｐゴシック" pitchFamily="-1" charset="-128"/>
            </a:endParaRPr>
          </a:p>
        </p:txBody>
      </p:sp>
      <p:sp>
        <p:nvSpPr>
          <p:cNvPr id="7" name="Rounded Rectangle 6"/>
          <p:cNvSpPr/>
          <p:nvPr/>
        </p:nvSpPr>
        <p:spPr>
          <a:xfrm>
            <a:off x="4606668" y="3501008"/>
            <a:ext cx="3781756" cy="957808"/>
          </a:xfrm>
          <a:prstGeom prst="roundRect">
            <a:avLst/>
          </a:prstGeom>
          <a:solidFill>
            <a:srgbClr val="ABE092"/>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spcAft>
                <a:spcPts val="600"/>
              </a:spcAft>
              <a:buFont typeface="Arial"/>
              <a:buChar char="•"/>
            </a:pPr>
            <a:r>
              <a:rPr lang="en-GB" sz="1800" b="1" dirty="0">
                <a:solidFill>
                  <a:srgbClr val="0F5494"/>
                </a:solidFill>
                <a:ea typeface="ＭＳ Ｐゴシック" pitchFamily="-1" charset="-128"/>
                <a:cs typeface="ＭＳ Ｐゴシック" pitchFamily="-1" charset="-128"/>
              </a:rPr>
              <a:t> </a:t>
            </a:r>
            <a:r>
              <a:rPr lang="en-GB" sz="1800" b="1" dirty="0" smtClean="0">
                <a:solidFill>
                  <a:srgbClr val="0F5494"/>
                </a:solidFill>
                <a:ea typeface="ＭＳ Ｐゴシック" pitchFamily="-1" charset="-128"/>
                <a:cs typeface="ＭＳ Ｐゴシック" pitchFamily="-1" charset="-128"/>
              </a:rPr>
              <a:t>More </a:t>
            </a:r>
            <a:r>
              <a:rPr lang="en-GB" sz="1800" b="1" dirty="0">
                <a:solidFill>
                  <a:srgbClr val="0F5494"/>
                </a:solidFill>
                <a:ea typeface="ＭＳ Ｐゴシック" pitchFamily="-1" charset="-128"/>
                <a:cs typeface="ＭＳ Ｐゴシック" pitchFamily="-1" charset="-128"/>
              </a:rPr>
              <a:t>harmful impacts</a:t>
            </a:r>
            <a:endParaRPr lang="en-GB" sz="1800" b="1" dirty="0" smtClean="0">
              <a:solidFill>
                <a:srgbClr val="0F5494"/>
              </a:solidFill>
              <a:ea typeface="ＭＳ Ｐゴシック" pitchFamily="-1" charset="-128"/>
              <a:cs typeface="ＭＳ Ｐゴシック" pitchFamily="-1" charset="-128"/>
            </a:endParaRPr>
          </a:p>
          <a:p>
            <a:pPr>
              <a:spcAft>
                <a:spcPts val="600"/>
              </a:spcAft>
              <a:buFont typeface="Arial"/>
              <a:buChar char="•"/>
            </a:pPr>
            <a:r>
              <a:rPr lang="en-GB" sz="1800" b="1" dirty="0">
                <a:solidFill>
                  <a:srgbClr val="0F5494"/>
                </a:solidFill>
                <a:ea typeface="ＭＳ Ｐゴシック" pitchFamily="-1" charset="-128"/>
                <a:cs typeface="ＭＳ Ｐゴシック" pitchFamily="-1" charset="-128"/>
              </a:rPr>
              <a:t> </a:t>
            </a:r>
            <a:r>
              <a:rPr lang="en-GB" sz="1800" b="1" dirty="0" smtClean="0">
                <a:solidFill>
                  <a:srgbClr val="0F5494"/>
                </a:solidFill>
                <a:ea typeface="ＭＳ Ｐゴシック" pitchFamily="-1" charset="-128"/>
                <a:cs typeface="ＭＳ Ｐゴシック" pitchFamily="-1" charset="-128"/>
              </a:rPr>
              <a:t>Higher </a:t>
            </a:r>
            <a:r>
              <a:rPr lang="en-GB" sz="1800" b="1" dirty="0">
                <a:solidFill>
                  <a:srgbClr val="0F5494"/>
                </a:solidFill>
                <a:ea typeface="ＭＳ Ｐゴシック" pitchFamily="-1" charset="-128"/>
                <a:cs typeface="ＭＳ Ｐゴシック" pitchFamily="-1" charset="-128"/>
              </a:rPr>
              <a:t>adaptation costs</a:t>
            </a:r>
            <a:endParaRPr lang="en-GB" sz="1800" dirty="0">
              <a:solidFill>
                <a:srgbClr val="0F5494"/>
              </a:solidFill>
              <a:ea typeface="ＭＳ Ｐゴシック" pitchFamily="-1" charset="-128"/>
              <a:cs typeface="ＭＳ Ｐゴシック" pitchFamily="-1" charset="-128"/>
            </a:endParaRPr>
          </a:p>
        </p:txBody>
      </p:sp>
      <p:sp>
        <p:nvSpPr>
          <p:cNvPr id="8" name="Rounded Rectangle 7"/>
          <p:cNvSpPr/>
          <p:nvPr/>
        </p:nvSpPr>
        <p:spPr>
          <a:xfrm>
            <a:off x="4606668" y="2276872"/>
            <a:ext cx="3781756" cy="609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GB" sz="1800" b="1" dirty="0">
                <a:solidFill>
                  <a:srgbClr val="FFFFFF"/>
                </a:solidFill>
                <a:ea typeface="ＭＳ Ｐゴシック" pitchFamily="-1" charset="-128"/>
                <a:cs typeface="ＭＳ Ｐゴシック" pitchFamily="-1" charset="-128"/>
              </a:rPr>
              <a:t>Failure to reduce emissions</a:t>
            </a:r>
            <a:endParaRPr lang="en-GB" sz="1800" dirty="0">
              <a:solidFill>
                <a:srgbClr val="FFFFFF"/>
              </a:solidFill>
              <a:ea typeface="ＭＳ Ｐゴシック" pitchFamily="-1" charset="-128"/>
              <a:cs typeface="ＭＳ Ｐゴシック" pitchFamily="-1" charset="-128"/>
            </a:endParaRPr>
          </a:p>
        </p:txBody>
      </p:sp>
      <p:sp>
        <p:nvSpPr>
          <p:cNvPr id="3" name="Rektangel 2"/>
          <p:cNvSpPr/>
          <p:nvPr/>
        </p:nvSpPr>
        <p:spPr>
          <a:xfrm>
            <a:off x="502212" y="4800600"/>
            <a:ext cx="8208912" cy="1366528"/>
          </a:xfrm>
          <a:prstGeom prst="rect">
            <a:avLst/>
          </a:prstGeom>
        </p:spPr>
        <p:txBody>
          <a:bodyPr wrap="square">
            <a:spAutoFit/>
          </a:bodyPr>
          <a:lstStyle/>
          <a:p>
            <a:pPr algn="ctr" eaLnBrk="0" hangingPunct="0">
              <a:spcBef>
                <a:spcPct val="30000"/>
              </a:spcBef>
              <a:defRPr/>
            </a:pPr>
            <a:r>
              <a:rPr lang="en-GB" sz="1800" b="1" dirty="0">
                <a:ea typeface="ＭＳ Ｐゴシック" pitchFamily="-1" charset="-128"/>
                <a:cs typeface="ＭＳ Ｐゴシック" pitchFamily="-1" charset="-128"/>
              </a:rPr>
              <a:t>Uncertainties surrounding climate change </a:t>
            </a:r>
            <a:r>
              <a:rPr lang="en-GB" sz="1800" b="1" dirty="0" smtClean="0">
                <a:ea typeface="ＭＳ Ｐゴシック" pitchFamily="-1" charset="-128"/>
                <a:cs typeface="ＭＳ Ｐゴシック" pitchFamily="-1" charset="-128"/>
              </a:rPr>
              <a:t>are often </a:t>
            </a:r>
            <a:r>
              <a:rPr lang="en-GB" sz="1800" b="1" dirty="0">
                <a:ea typeface="ＭＳ Ｐゴシック" pitchFamily="-1" charset="-128"/>
                <a:cs typeface="ＭＳ Ｐゴシック" pitchFamily="-1" charset="-128"/>
              </a:rPr>
              <a:t>invoked to justify inaction (!)</a:t>
            </a:r>
          </a:p>
          <a:p>
            <a:pPr algn="ctr" eaLnBrk="0" hangingPunct="0">
              <a:spcBef>
                <a:spcPct val="30000"/>
              </a:spcBef>
              <a:defRPr/>
            </a:pPr>
            <a:endParaRPr lang="en-GB" sz="1800" b="1" dirty="0">
              <a:ea typeface="ＭＳ Ｐゴシック" pitchFamily="-1" charset="-128"/>
              <a:cs typeface="ＭＳ Ｐゴシック" pitchFamily="-1" charset="-128"/>
            </a:endParaRPr>
          </a:p>
          <a:p>
            <a:pPr algn="ctr" eaLnBrk="0" hangingPunct="0">
              <a:spcBef>
                <a:spcPct val="30000"/>
              </a:spcBef>
              <a:defRPr/>
            </a:pPr>
            <a:r>
              <a:rPr lang="en-GB" sz="1800" b="1" dirty="0">
                <a:ea typeface="ＭＳ Ｐゴシック" pitchFamily="-1" charset="-128"/>
                <a:cs typeface="ＭＳ Ｐゴシック" pitchFamily="-1" charset="-128"/>
              </a:rPr>
              <a:t>BUT, even with uncertainty, some measures are justified </a:t>
            </a:r>
            <a:endParaRPr lang="en-GB" sz="1800" b="1" dirty="0" smtClean="0">
              <a:ea typeface="ＭＳ Ｐゴシック" pitchFamily="-1" charset="-128"/>
              <a:cs typeface="ＭＳ Ｐゴシック" pitchFamily="-1" charset="-128"/>
            </a:endParaRPr>
          </a:p>
        </p:txBody>
      </p:sp>
      <p:sp>
        <p:nvSpPr>
          <p:cNvPr id="2" name="Nedadgående pil 1"/>
          <p:cNvSpPr/>
          <p:nvPr/>
        </p:nvSpPr>
        <p:spPr bwMode="auto">
          <a:xfrm>
            <a:off x="2123728" y="2996952"/>
            <a:ext cx="648072" cy="288032"/>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1" name="Nedadgående pil 10"/>
          <p:cNvSpPr/>
          <p:nvPr/>
        </p:nvSpPr>
        <p:spPr bwMode="auto">
          <a:xfrm>
            <a:off x="6173510" y="2996952"/>
            <a:ext cx="648072" cy="288032"/>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338569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p:bldP spid="2"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270337"/>
            <a:ext cx="8291513" cy="1015663"/>
          </a:xfrm>
        </p:spPr>
        <p:txBody>
          <a:bodyPr>
            <a:spAutoFit/>
          </a:bodyPr>
          <a:lstStyle/>
          <a:p>
            <a:r>
              <a:rPr lang="en-GB" dirty="0">
                <a:ea typeface="ＭＳ Ｐゴシック" pitchFamily="-1" charset="-128"/>
                <a:cs typeface="ＭＳ Ｐゴシック" pitchFamily="-1" charset="-128"/>
              </a:rPr>
              <a:t>Justified measures in the face of uncertainty</a:t>
            </a:r>
          </a:p>
        </p:txBody>
      </p:sp>
      <p:sp>
        <p:nvSpPr>
          <p:cNvPr id="3" name="Content Placeholder 2"/>
          <p:cNvSpPr>
            <a:spLocks noGrp="1"/>
          </p:cNvSpPr>
          <p:nvPr>
            <p:ph idx="1"/>
          </p:nvPr>
        </p:nvSpPr>
        <p:spPr>
          <a:xfrm>
            <a:off x="395536" y="2487960"/>
            <a:ext cx="8596064" cy="3170099"/>
          </a:xfrm>
        </p:spPr>
        <p:txBody>
          <a:bodyPr wrap="square">
            <a:spAutoFit/>
          </a:bodyPr>
          <a:lstStyle/>
          <a:p>
            <a:pPr marL="0" indent="0">
              <a:buNone/>
            </a:pPr>
            <a:r>
              <a:rPr lang="en-GB" sz="2000" b="1" i="0" dirty="0">
                <a:ea typeface="ＭＳ Ｐゴシック" pitchFamily="-1" charset="-128"/>
                <a:cs typeface="ＭＳ Ｐゴシック" pitchFamily="-1" charset="-128"/>
              </a:rPr>
              <a:t>‘No-regret’ measures: </a:t>
            </a:r>
            <a:r>
              <a:rPr lang="en-GB" sz="2000" i="0" dirty="0">
                <a:ea typeface="ＭＳ Ｐゴシック" pitchFamily="-1" charset="-128"/>
                <a:cs typeface="ＭＳ Ｐゴシック" pitchFamily="-1" charset="-128"/>
              </a:rPr>
              <a:t>those expected to produce net benefits for society even in the absence of climate </a:t>
            </a:r>
            <a:r>
              <a:rPr lang="en-GB" sz="2000" i="0" dirty="0" smtClean="0">
                <a:ea typeface="ＭＳ Ｐゴシック" pitchFamily="-1" charset="-128"/>
                <a:cs typeface="ＭＳ Ｐゴシック" pitchFamily="-1" charset="-128"/>
              </a:rPr>
              <a:t>change</a:t>
            </a:r>
            <a:endParaRPr lang="en-GB" sz="2000" i="0" dirty="0">
              <a:ea typeface="ＭＳ Ｐゴシック" pitchFamily="-1" charset="-128"/>
              <a:cs typeface="ＭＳ Ｐゴシック" pitchFamily="-1" charset="-128"/>
            </a:endParaRPr>
          </a:p>
          <a:p>
            <a:endParaRPr lang="en-GB" sz="2000" i="0" dirty="0">
              <a:ea typeface="ＭＳ Ｐゴシック" pitchFamily="-1" charset="-128"/>
              <a:cs typeface="ＭＳ Ｐゴシック" pitchFamily="-1" charset="-128"/>
            </a:endParaRPr>
          </a:p>
          <a:p>
            <a:pPr marL="0" indent="0">
              <a:buNone/>
            </a:pPr>
            <a:r>
              <a:rPr lang="en-GB" sz="2000" i="0" dirty="0">
                <a:ea typeface="ＭＳ Ｐゴシック" pitchFamily="-1" charset="-128"/>
                <a:cs typeface="ＭＳ Ｐゴシック" pitchFamily="-1" charset="-128"/>
              </a:rPr>
              <a:t>‘</a:t>
            </a:r>
            <a:r>
              <a:rPr lang="en-GB" sz="2000" b="1" i="0" dirty="0">
                <a:ea typeface="ＭＳ Ｐゴシック" pitchFamily="-1" charset="-128"/>
                <a:cs typeface="ＭＳ Ｐゴシック" pitchFamily="-1" charset="-128"/>
              </a:rPr>
              <a:t>Low-regret’ measures: </a:t>
            </a:r>
            <a:r>
              <a:rPr lang="en-GB" sz="2000" i="0" dirty="0">
                <a:ea typeface="ＭＳ Ｐゴシック" pitchFamily="-1" charset="-128"/>
                <a:cs typeface="ＭＳ Ｐゴシック" pitchFamily="-1" charset="-128"/>
              </a:rPr>
              <a:t>those expected to have an acceptable cost for society in view of the benefits they would bring</a:t>
            </a:r>
          </a:p>
          <a:p>
            <a:endParaRPr lang="en-GB" sz="2000" i="0" dirty="0">
              <a:ea typeface="ＭＳ Ｐゴシック" pitchFamily="-1" charset="-128"/>
              <a:cs typeface="ＭＳ Ｐゴシック" pitchFamily="-1" charset="-128"/>
            </a:endParaRPr>
          </a:p>
          <a:p>
            <a:pPr marL="0" indent="0">
              <a:buNone/>
            </a:pPr>
            <a:r>
              <a:rPr lang="en-GB" sz="2000" i="0" dirty="0">
                <a:ea typeface="ＭＳ Ｐゴシック" pitchFamily="-1" charset="-128"/>
                <a:cs typeface="ＭＳ Ｐゴシック" pitchFamily="-1" charset="-128"/>
              </a:rPr>
              <a:t>‘</a:t>
            </a:r>
            <a:r>
              <a:rPr lang="en-GB" sz="2000" b="1" i="0" dirty="0">
                <a:ea typeface="ＭＳ Ｐゴシック" pitchFamily="-1" charset="-128"/>
                <a:cs typeface="ＭＳ Ｐゴシック" pitchFamily="-1" charset="-128"/>
              </a:rPr>
              <a:t>Robust’ measures: </a:t>
            </a:r>
            <a:r>
              <a:rPr lang="en-GB" sz="2000" i="0" dirty="0">
                <a:ea typeface="ＭＳ Ｐゴシック" pitchFamily="-1" charset="-128"/>
                <a:cs typeface="ＭＳ Ｐゴシック" pitchFamily="-1" charset="-128"/>
              </a:rPr>
              <a:t>those that produce net benefits or deliver good outcomes across various possible </a:t>
            </a:r>
            <a:r>
              <a:rPr lang="en-GB" sz="2000" i="0" dirty="0" smtClean="0">
                <a:ea typeface="ＭＳ Ｐゴシック" pitchFamily="-1" charset="-128"/>
                <a:cs typeface="ＭＳ Ｐゴシック" pitchFamily="-1" charset="-128"/>
              </a:rPr>
              <a:t>scenarios</a:t>
            </a:r>
          </a:p>
          <a:p>
            <a:endParaRPr lang="en-GB" sz="2000" i="0" dirty="0">
              <a:ea typeface="ＭＳ Ｐゴシック" pitchFamily="-1" charset="-128"/>
            </a:endParaRPr>
          </a:p>
        </p:txBody>
      </p:sp>
      <p:sp>
        <p:nvSpPr>
          <p:cNvPr id="28676" name="Slide Number Placeholder 3"/>
          <p:cNvSpPr>
            <a:spLocks noGrp="1"/>
          </p:cNvSpPr>
          <p:nvPr>
            <p:ph type="sldNum" sz="quarter" idx="12"/>
          </p:nvPr>
        </p:nvSpPr>
        <p:spPr>
          <a:noFill/>
        </p:spPr>
        <p:txBody>
          <a:bodyPr/>
          <a:lstStyle/>
          <a:p>
            <a:fld id="{67533F9E-76BC-3545-816D-D058B61152BF}" type="slidenum">
              <a:rPr lang="en-US"/>
              <a:pPr/>
              <a:t>22</a:t>
            </a:fld>
            <a:endParaRPr lang="en-US"/>
          </a:p>
        </p:txBody>
      </p:sp>
    </p:spTree>
    <p:extLst>
      <p:ext uri="{BB962C8B-B14F-4D97-AF65-F5344CB8AC3E}">
        <p14:creationId xmlns:p14="http://schemas.microsoft.com/office/powerpoint/2010/main" val="349144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270337"/>
            <a:ext cx="8291513" cy="1015663"/>
          </a:xfrm>
        </p:spPr>
        <p:txBody>
          <a:bodyPr>
            <a:spAutoFit/>
          </a:bodyPr>
          <a:lstStyle/>
          <a:p>
            <a:r>
              <a:rPr lang="en-GB" dirty="0" smtClean="0">
                <a:ea typeface="ＭＳ Ｐゴシック" pitchFamily="-1" charset="-128"/>
                <a:cs typeface="ＭＳ Ｐゴシック" pitchFamily="-1" charset="-128"/>
              </a:rPr>
              <a:t>No-regret environmental and climate measures</a:t>
            </a:r>
            <a:endParaRPr lang="en-GB" dirty="0">
              <a:ea typeface="ＭＳ Ｐゴシック" pitchFamily="-1" charset="-128"/>
              <a:cs typeface="ＭＳ Ｐゴシック" pitchFamily="-1" charset="-128"/>
            </a:endParaRPr>
          </a:p>
        </p:txBody>
      </p:sp>
      <p:sp>
        <p:nvSpPr>
          <p:cNvPr id="3" name="Content Placeholder 2"/>
          <p:cNvSpPr>
            <a:spLocks noGrp="1"/>
          </p:cNvSpPr>
          <p:nvPr>
            <p:ph idx="1"/>
          </p:nvPr>
        </p:nvSpPr>
        <p:spPr>
          <a:xfrm>
            <a:off x="395536" y="2487960"/>
            <a:ext cx="8596064" cy="5299912"/>
          </a:xfrm>
        </p:spPr>
        <p:txBody>
          <a:bodyPr wrap="square">
            <a:spAutoFit/>
          </a:bodyPr>
          <a:lstStyle/>
          <a:p>
            <a:pPr>
              <a:buClr>
                <a:srgbClr val="2D5EC1"/>
              </a:buClr>
            </a:pPr>
            <a:r>
              <a:rPr lang="en-GB" sz="2000" i="0" dirty="0" smtClean="0">
                <a:ea typeface="ＭＳ Ｐゴシック" pitchFamily="-1" charset="-128"/>
              </a:rPr>
              <a:t>Examples: </a:t>
            </a:r>
          </a:p>
          <a:p>
            <a:pPr lvl="1">
              <a:buClr>
                <a:srgbClr val="2D5EC1"/>
              </a:buClr>
            </a:pPr>
            <a:r>
              <a:rPr lang="en-GB" sz="1600" b="0" dirty="0" smtClean="0">
                <a:ea typeface="ＭＳ Ｐゴシック" pitchFamily="-1" charset="-128"/>
              </a:rPr>
              <a:t>Clean technology in the leather industry</a:t>
            </a:r>
          </a:p>
          <a:p>
            <a:pPr lvl="1">
              <a:buClr>
                <a:srgbClr val="2D5EC1"/>
              </a:buClr>
            </a:pPr>
            <a:r>
              <a:rPr lang="en-GB" sz="1600" b="0" i="0" dirty="0" smtClean="0">
                <a:ea typeface="ＭＳ Ｐゴシック" pitchFamily="-1" charset="-128"/>
              </a:rPr>
              <a:t>The Batik-Fridays introduced in some Indonesian ministries (!)</a:t>
            </a:r>
          </a:p>
          <a:p>
            <a:pPr>
              <a:buClr>
                <a:srgbClr val="2D5EC1"/>
              </a:buClr>
            </a:pPr>
            <a:endParaRPr lang="en-GB" sz="2000" i="0" dirty="0">
              <a:ea typeface="ＭＳ Ｐゴシック" pitchFamily="-1" charset="-128"/>
            </a:endParaRPr>
          </a:p>
          <a:p>
            <a:pPr>
              <a:buClr>
                <a:srgbClr val="2D5EC1"/>
              </a:buClr>
            </a:pPr>
            <a:r>
              <a:rPr lang="en-GB" sz="2000" i="0" dirty="0" smtClean="0">
                <a:ea typeface="ＭＳ Ｐゴシック" pitchFamily="-1" charset="-128"/>
              </a:rPr>
              <a:t>Cooperate with the colleague next to you</a:t>
            </a:r>
          </a:p>
          <a:p>
            <a:pPr>
              <a:buClr>
                <a:srgbClr val="2D5EC1"/>
              </a:buClr>
            </a:pPr>
            <a:r>
              <a:rPr lang="en-GB" sz="2000" i="0" dirty="0" smtClean="0">
                <a:ea typeface="ＭＳ Ｐゴシック" pitchFamily="-1" charset="-128"/>
              </a:rPr>
              <a:t>Identify </a:t>
            </a:r>
            <a:r>
              <a:rPr lang="en-GB" sz="2000" dirty="0" smtClean="0">
                <a:ea typeface="ＭＳ Ｐゴシック" pitchFamily="-1" charset="-128"/>
              </a:rPr>
              <a:t>No-regret measures</a:t>
            </a:r>
            <a:r>
              <a:rPr lang="en-GB" sz="2000" i="0" dirty="0" smtClean="0">
                <a:ea typeface="ＭＳ Ｐゴシック" pitchFamily="-1" charset="-128"/>
              </a:rPr>
              <a:t> within your areas of work and for different purposes</a:t>
            </a:r>
          </a:p>
          <a:p>
            <a:pPr>
              <a:buClr>
                <a:srgbClr val="2D5EC1"/>
              </a:buClr>
            </a:pPr>
            <a:r>
              <a:rPr lang="en-GB" sz="2000" i="0" dirty="0" smtClean="0">
                <a:ea typeface="ＭＳ Ｐゴシック" pitchFamily="-1" charset="-128"/>
              </a:rPr>
              <a:t>Consider both mitigation and adaptation measures</a:t>
            </a:r>
          </a:p>
          <a:p>
            <a:pPr>
              <a:buClr>
                <a:srgbClr val="2D5EC1"/>
              </a:buClr>
            </a:pPr>
            <a:r>
              <a:rPr lang="en-GB" sz="2000" i="0" dirty="0" smtClean="0">
                <a:ea typeface="ＭＳ Ｐゴシック" pitchFamily="-1" charset="-128"/>
              </a:rPr>
              <a:t>Make a list and present in plenary</a:t>
            </a:r>
          </a:p>
          <a:p>
            <a:pPr>
              <a:buClr>
                <a:srgbClr val="2D5EC1"/>
              </a:buClr>
            </a:pPr>
            <a:endParaRPr lang="en-GB" sz="2000" i="0" dirty="0">
              <a:ea typeface="ＭＳ Ｐゴシック" pitchFamily="-1" charset="-128"/>
            </a:endParaRPr>
          </a:p>
          <a:p>
            <a:pPr>
              <a:buClr>
                <a:srgbClr val="2D5EC1"/>
              </a:buClr>
            </a:pPr>
            <a:r>
              <a:rPr lang="en-GB" sz="2000" i="0" dirty="0" smtClean="0">
                <a:ea typeface="ＭＳ Ｐゴシック" pitchFamily="-1" charset="-128"/>
              </a:rPr>
              <a:t>If you find the time, you can also discuss </a:t>
            </a:r>
            <a:r>
              <a:rPr lang="en-GB" sz="2000" dirty="0" smtClean="0">
                <a:ea typeface="ＭＳ Ｐゴシック" pitchFamily="-1" charset="-128"/>
              </a:rPr>
              <a:t>Low-regret and Robust measures</a:t>
            </a:r>
            <a:r>
              <a:rPr lang="en-GB" sz="2000" i="0" dirty="0" smtClean="0">
                <a:ea typeface="ＭＳ Ｐゴシック" pitchFamily="-1" charset="-128"/>
              </a:rPr>
              <a:t>.</a:t>
            </a:r>
          </a:p>
          <a:p>
            <a:pPr>
              <a:buClr>
                <a:srgbClr val="2D5EC1"/>
              </a:buClr>
            </a:pPr>
            <a:endParaRPr lang="en-GB" sz="2000" i="0" dirty="0">
              <a:ea typeface="ＭＳ Ｐゴシック" pitchFamily="-1" charset="-128"/>
            </a:endParaRPr>
          </a:p>
          <a:p>
            <a:pPr>
              <a:buClr>
                <a:srgbClr val="2D5EC1"/>
              </a:buClr>
            </a:pPr>
            <a:endParaRPr lang="en-GB" sz="2000" i="0" dirty="0" smtClean="0">
              <a:ea typeface="ＭＳ Ｐゴシック" pitchFamily="-1" charset="-128"/>
            </a:endParaRPr>
          </a:p>
          <a:p>
            <a:pPr>
              <a:buClr>
                <a:srgbClr val="2D5EC1"/>
              </a:buClr>
            </a:pPr>
            <a:endParaRPr lang="en-GB" sz="2000" i="0" dirty="0">
              <a:ea typeface="ＭＳ Ｐゴシック" pitchFamily="-1" charset="-128"/>
            </a:endParaRPr>
          </a:p>
        </p:txBody>
      </p:sp>
      <p:sp>
        <p:nvSpPr>
          <p:cNvPr id="28676" name="Slide Number Placeholder 3"/>
          <p:cNvSpPr>
            <a:spLocks noGrp="1"/>
          </p:cNvSpPr>
          <p:nvPr>
            <p:ph type="sldNum" sz="quarter" idx="12"/>
          </p:nvPr>
        </p:nvSpPr>
        <p:spPr>
          <a:noFill/>
        </p:spPr>
        <p:txBody>
          <a:bodyPr/>
          <a:lstStyle/>
          <a:p>
            <a:fld id="{67533F9E-76BC-3545-816D-D058B61152BF}" type="slidenum">
              <a:rPr lang="en-US"/>
              <a:pPr/>
              <a:t>23</a:t>
            </a:fld>
            <a:endParaRPr lang="en-US"/>
          </a:p>
        </p:txBody>
      </p:sp>
    </p:spTree>
    <p:extLst>
      <p:ext uri="{BB962C8B-B14F-4D97-AF65-F5344CB8AC3E}">
        <p14:creationId xmlns:p14="http://schemas.microsoft.com/office/powerpoint/2010/main" val="3656381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501169"/>
            <a:ext cx="8291513" cy="553998"/>
          </a:xfrm>
        </p:spPr>
        <p:txBody>
          <a:bodyPr>
            <a:spAutoFit/>
          </a:bodyPr>
          <a:lstStyle/>
          <a:p>
            <a:r>
              <a:rPr lang="en-GB" dirty="0" smtClean="0">
                <a:ea typeface="ＭＳ Ｐゴシック" pitchFamily="-1" charset="-128"/>
                <a:cs typeface="ＭＳ Ｐゴシック" pitchFamily="-1" charset="-128"/>
              </a:rPr>
              <a:t>No-regret measures</a:t>
            </a:r>
            <a:endParaRPr lang="en-GB" dirty="0">
              <a:ea typeface="ＭＳ Ｐゴシック" pitchFamily="-1" charset="-128"/>
              <a:cs typeface="ＭＳ Ｐゴシック" pitchFamily="-1" charset="-128"/>
            </a:endParaRPr>
          </a:p>
        </p:txBody>
      </p:sp>
      <p:sp>
        <p:nvSpPr>
          <p:cNvPr id="3" name="Content Placeholder 2"/>
          <p:cNvSpPr>
            <a:spLocks noGrp="1"/>
          </p:cNvSpPr>
          <p:nvPr>
            <p:ph idx="1"/>
          </p:nvPr>
        </p:nvSpPr>
        <p:spPr>
          <a:xfrm>
            <a:off x="395536" y="2487960"/>
            <a:ext cx="8596064" cy="3970318"/>
          </a:xfrm>
        </p:spPr>
        <p:txBody>
          <a:bodyPr wrap="square">
            <a:spAutoFit/>
          </a:bodyPr>
          <a:lstStyle/>
          <a:p>
            <a:pPr>
              <a:buClr>
                <a:srgbClr val="2D5EC1"/>
              </a:buClr>
            </a:pPr>
            <a:r>
              <a:rPr lang="en-GB" sz="2000" i="0" dirty="0" smtClean="0">
                <a:ea typeface="ＭＳ Ｐゴシック" pitchFamily="-1" charset="-128"/>
              </a:rPr>
              <a:t>Controlling leakages of water pipes</a:t>
            </a:r>
          </a:p>
          <a:p>
            <a:pPr>
              <a:buClr>
                <a:srgbClr val="2D5EC1"/>
              </a:buClr>
            </a:pPr>
            <a:r>
              <a:rPr lang="en-GB" sz="2000" i="0" dirty="0" smtClean="0">
                <a:ea typeface="ＭＳ Ｐゴシック" pitchFamily="-1" charset="-128"/>
              </a:rPr>
              <a:t>Introducing cleaner technology in enterprises</a:t>
            </a:r>
          </a:p>
          <a:p>
            <a:pPr>
              <a:buClr>
                <a:srgbClr val="2D5EC1"/>
              </a:buClr>
            </a:pPr>
            <a:r>
              <a:rPr lang="en-GB" sz="2000" i="0" dirty="0" smtClean="0">
                <a:ea typeface="ＭＳ Ｐゴシック" pitchFamily="-1" charset="-128"/>
              </a:rPr>
              <a:t>Picking low hanging energy efficiency options</a:t>
            </a:r>
          </a:p>
          <a:p>
            <a:pPr>
              <a:buClr>
                <a:srgbClr val="2D5EC1"/>
              </a:buClr>
            </a:pPr>
            <a:r>
              <a:rPr lang="en-GB" sz="2000" i="0" dirty="0" smtClean="0">
                <a:ea typeface="ＭＳ Ｐゴシック" pitchFamily="-1" charset="-128"/>
              </a:rPr>
              <a:t>Considering higher sea levels in urban planning</a:t>
            </a:r>
          </a:p>
          <a:p>
            <a:pPr>
              <a:buClr>
                <a:srgbClr val="2D5EC1"/>
              </a:buClr>
            </a:pPr>
            <a:endParaRPr lang="en-GB" sz="2000" i="0" dirty="0" smtClean="0">
              <a:ea typeface="ＭＳ Ｐゴシック" pitchFamily="-1" charset="-128"/>
            </a:endParaRPr>
          </a:p>
          <a:p>
            <a:pPr>
              <a:buClr>
                <a:srgbClr val="2D5EC1"/>
              </a:buClr>
            </a:pPr>
            <a:r>
              <a:rPr lang="en-GB" sz="2000" i="0" dirty="0" smtClean="0">
                <a:ea typeface="ＭＳ Ｐゴシック" pitchFamily="-1" charset="-128"/>
              </a:rPr>
              <a:t>Additional irrigation infrastructure in regions that already face water scarcity</a:t>
            </a:r>
          </a:p>
          <a:p>
            <a:pPr>
              <a:buClr>
                <a:srgbClr val="2D5EC1"/>
              </a:buClr>
            </a:pPr>
            <a:r>
              <a:rPr lang="en-GB" sz="2000" i="0" dirty="0" smtClean="0">
                <a:ea typeface="ＭＳ Ｐゴシック" pitchFamily="-1" charset="-128"/>
              </a:rPr>
              <a:t>Improving building insulation in areas with very high or very low temperatures</a:t>
            </a:r>
          </a:p>
          <a:p>
            <a:pPr>
              <a:buClr>
                <a:srgbClr val="2D5EC1"/>
              </a:buClr>
            </a:pPr>
            <a:endParaRPr lang="en-GB" sz="2000" i="0" dirty="0" smtClean="0">
              <a:ea typeface="ＭＳ Ｐゴシック" pitchFamily="-1" charset="-128"/>
            </a:endParaRPr>
          </a:p>
          <a:p>
            <a:pPr>
              <a:buClr>
                <a:srgbClr val="2D5EC1"/>
              </a:buClr>
            </a:pPr>
            <a:endParaRPr lang="en-GB" sz="2000" i="0" dirty="0">
              <a:ea typeface="ＭＳ Ｐゴシック" pitchFamily="-1" charset="-128"/>
            </a:endParaRPr>
          </a:p>
        </p:txBody>
      </p:sp>
      <p:sp>
        <p:nvSpPr>
          <p:cNvPr id="28676" name="Slide Number Placeholder 3"/>
          <p:cNvSpPr>
            <a:spLocks noGrp="1"/>
          </p:cNvSpPr>
          <p:nvPr>
            <p:ph type="sldNum" sz="quarter" idx="12"/>
          </p:nvPr>
        </p:nvSpPr>
        <p:spPr>
          <a:noFill/>
        </p:spPr>
        <p:txBody>
          <a:bodyPr/>
          <a:lstStyle/>
          <a:p>
            <a:fld id="{67533F9E-76BC-3545-816D-D058B61152BF}" type="slidenum">
              <a:rPr lang="en-US"/>
              <a:pPr/>
              <a:t>24</a:t>
            </a:fld>
            <a:endParaRPr lang="en-US"/>
          </a:p>
        </p:txBody>
      </p:sp>
    </p:spTree>
    <p:extLst>
      <p:ext uri="{BB962C8B-B14F-4D97-AF65-F5344CB8AC3E}">
        <p14:creationId xmlns:p14="http://schemas.microsoft.com/office/powerpoint/2010/main" val="2047888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219200"/>
            <a:ext cx="8229600" cy="553998"/>
          </a:xfrm>
        </p:spPr>
        <p:txBody>
          <a:bodyPr>
            <a:spAutoFit/>
          </a:bodyPr>
          <a:lstStyle/>
          <a:p>
            <a:r>
              <a:rPr lang="en-GB" dirty="0">
                <a:ea typeface="ＭＳ Ｐゴシック" pitchFamily="-1" charset="-128"/>
                <a:cs typeface="ＭＳ Ｐゴシック" pitchFamily="-1" charset="-128"/>
              </a:rPr>
              <a:t>Scenario-based planning</a:t>
            </a:r>
          </a:p>
        </p:txBody>
      </p:sp>
      <p:sp>
        <p:nvSpPr>
          <p:cNvPr id="44034" name="Content Placeholder 2"/>
          <p:cNvSpPr>
            <a:spLocks noGrp="1"/>
          </p:cNvSpPr>
          <p:nvPr>
            <p:ph idx="1"/>
          </p:nvPr>
        </p:nvSpPr>
        <p:spPr>
          <a:xfrm>
            <a:off x="381000" y="1905000"/>
            <a:ext cx="8534400" cy="4800600"/>
          </a:xfrm>
        </p:spPr>
        <p:txBody>
          <a:bodyPr/>
          <a:lstStyle/>
          <a:p>
            <a:endParaRPr lang="en-GB" sz="2000" dirty="0" smtClean="0">
              <a:ea typeface="ＭＳ Ｐゴシック" pitchFamily="-1" charset="-128"/>
              <a:cs typeface="ＭＳ Ｐゴシック" pitchFamily="-1" charset="-128"/>
            </a:endParaRPr>
          </a:p>
          <a:p>
            <a:pPr marL="0" indent="0">
              <a:buNone/>
            </a:pPr>
            <a:r>
              <a:rPr lang="en-GB" sz="2000" dirty="0" smtClean="0">
                <a:ea typeface="ＭＳ Ｐゴシック" pitchFamily="-1" charset="-128"/>
                <a:cs typeface="ＭＳ Ｐゴシック" pitchFamily="-1" charset="-128"/>
              </a:rPr>
              <a:t>To support </a:t>
            </a:r>
            <a:r>
              <a:rPr lang="en-GB" sz="2000" dirty="0">
                <a:ea typeface="ＭＳ Ｐゴシック" pitchFamily="-1" charset="-128"/>
                <a:cs typeface="ＭＳ Ｐゴシック" pitchFamily="-1" charset="-128"/>
              </a:rPr>
              <a:t>the choice of adaptation measures, scenarios reflecting prevailing uncertainties can</a:t>
            </a:r>
            <a:r>
              <a:rPr lang="en-GB" sz="2000" dirty="0" smtClean="0">
                <a:ea typeface="ＭＳ Ｐゴシック" pitchFamily="-1" charset="-128"/>
                <a:cs typeface="ＭＳ Ｐゴシック" pitchFamily="-1" charset="-128"/>
              </a:rPr>
              <a:t> be </a:t>
            </a:r>
            <a:r>
              <a:rPr lang="en-GB" sz="2000" dirty="0">
                <a:ea typeface="ＭＳ Ｐゴシック" pitchFamily="-1" charset="-128"/>
                <a:cs typeface="ＭＳ Ｐゴシック" pitchFamily="-1" charset="-128"/>
              </a:rPr>
              <a:t>developed,</a:t>
            </a:r>
            <a:r>
              <a:rPr lang="en-GB" sz="2000" dirty="0" smtClean="0">
                <a:ea typeface="ＭＳ Ｐゴシック" pitchFamily="-1" charset="-128"/>
                <a:cs typeface="ＭＳ Ｐゴシック" pitchFamily="-1" charset="-128"/>
              </a:rPr>
              <a:t> e.g.</a:t>
            </a:r>
            <a:endParaRPr lang="en-GB" sz="2000" dirty="0">
              <a:ea typeface="ＭＳ Ｐゴシック" pitchFamily="-1" charset="-128"/>
              <a:cs typeface="ＭＳ Ｐゴシック" pitchFamily="-1" charset="-128"/>
            </a:endParaRPr>
          </a:p>
        </p:txBody>
      </p:sp>
      <p:sp>
        <p:nvSpPr>
          <p:cNvPr id="29700" name="Slide Number Placeholder 3"/>
          <p:cNvSpPr>
            <a:spLocks noGrp="1"/>
          </p:cNvSpPr>
          <p:nvPr>
            <p:ph type="sldNum" sz="quarter" idx="12"/>
          </p:nvPr>
        </p:nvSpPr>
        <p:spPr>
          <a:noFill/>
        </p:spPr>
        <p:txBody>
          <a:bodyPr/>
          <a:lstStyle/>
          <a:p>
            <a:fld id="{29869975-A681-0549-9F12-73FB430D7EE1}" type="slidenum">
              <a:rPr lang="en-US"/>
              <a:pPr/>
              <a:t>25</a:t>
            </a:fld>
            <a:endParaRPr lang="en-US"/>
          </a:p>
        </p:txBody>
      </p:sp>
      <p:sp>
        <p:nvSpPr>
          <p:cNvPr id="7" name="Rounded Rectangle 6"/>
          <p:cNvSpPr/>
          <p:nvPr/>
        </p:nvSpPr>
        <p:spPr>
          <a:xfrm>
            <a:off x="2286000" y="3429000"/>
            <a:ext cx="5956406" cy="12239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l"/>
            <a:r>
              <a:rPr lang="en-GB" sz="1600" b="1" dirty="0">
                <a:solidFill>
                  <a:srgbClr val="FFFFFF"/>
                </a:solidFill>
                <a:ea typeface="ＭＳ Ｐゴシック" pitchFamily="-1" charset="-128"/>
                <a:cs typeface="ＭＳ Ｐゴシック" pitchFamily="-1" charset="-128"/>
              </a:rPr>
              <a:t>1) No </a:t>
            </a:r>
            <a:r>
              <a:rPr lang="en-GB" sz="1600" b="1" dirty="0" smtClean="0">
                <a:solidFill>
                  <a:srgbClr val="FFFFFF"/>
                </a:solidFill>
                <a:ea typeface="ＭＳ Ｐゴシック" pitchFamily="-1" charset="-128"/>
                <a:cs typeface="ＭＳ Ｐゴシック" pitchFamily="-1" charset="-128"/>
              </a:rPr>
              <a:t>change in temperatures</a:t>
            </a:r>
            <a:endParaRPr lang="en-GB" sz="1600" b="1" dirty="0">
              <a:solidFill>
                <a:srgbClr val="FFFFFF"/>
              </a:solidFill>
              <a:ea typeface="ＭＳ Ｐゴシック" pitchFamily="-1" charset="-128"/>
              <a:cs typeface="ＭＳ Ｐゴシック" pitchFamily="-1" charset="-128"/>
            </a:endParaRPr>
          </a:p>
          <a:p>
            <a:pPr algn="l"/>
            <a:r>
              <a:rPr lang="en-GB" sz="1600" b="1" dirty="0">
                <a:solidFill>
                  <a:srgbClr val="FFFFFF"/>
                </a:solidFill>
                <a:ea typeface="ＭＳ Ｐゴシック" pitchFamily="-1" charset="-128"/>
                <a:cs typeface="ＭＳ Ｐゴシック" pitchFamily="-1" charset="-128"/>
              </a:rPr>
              <a:t>2) Moderate </a:t>
            </a:r>
            <a:r>
              <a:rPr lang="en-GB" sz="1600" b="1" dirty="0" smtClean="0">
                <a:solidFill>
                  <a:srgbClr val="FFFFFF"/>
                </a:solidFill>
                <a:ea typeface="ＭＳ Ｐゴシック" pitchFamily="-1" charset="-128"/>
                <a:cs typeface="ＭＳ Ｐゴシック" pitchFamily="-1" charset="-128"/>
              </a:rPr>
              <a:t>change in temperatures</a:t>
            </a:r>
            <a:endParaRPr lang="en-GB" sz="1600" b="1" dirty="0">
              <a:solidFill>
                <a:srgbClr val="FFFFFF"/>
              </a:solidFill>
              <a:ea typeface="ＭＳ Ｐゴシック" pitchFamily="-1" charset="-128"/>
              <a:cs typeface="ＭＳ Ｐゴシック" pitchFamily="-1" charset="-128"/>
            </a:endParaRPr>
          </a:p>
          <a:p>
            <a:pPr algn="l"/>
            <a:r>
              <a:rPr lang="en-GB" sz="1600" b="1" dirty="0">
                <a:solidFill>
                  <a:srgbClr val="FFFFFF"/>
                </a:solidFill>
                <a:ea typeface="ＭＳ Ｐゴシック" pitchFamily="-1" charset="-128"/>
                <a:cs typeface="ＭＳ Ｐゴシック" pitchFamily="-1" charset="-128"/>
              </a:rPr>
              <a:t>3) High </a:t>
            </a:r>
            <a:r>
              <a:rPr lang="en-GB" sz="1600" b="1" dirty="0" smtClean="0">
                <a:solidFill>
                  <a:srgbClr val="FFFFFF"/>
                </a:solidFill>
                <a:ea typeface="ＭＳ Ｐゴシック" pitchFamily="-1" charset="-128"/>
                <a:cs typeface="ＭＳ Ｐゴシック" pitchFamily="-1" charset="-128"/>
              </a:rPr>
              <a:t>change in temperatures</a:t>
            </a:r>
            <a:endParaRPr lang="en-GB" sz="1600" dirty="0">
              <a:solidFill>
                <a:srgbClr val="FFFFFF"/>
              </a:solidFill>
              <a:ea typeface="ＭＳ Ｐゴシック" pitchFamily="-1" charset="-128"/>
              <a:cs typeface="ＭＳ Ｐゴシック" pitchFamily="-1" charset="-128"/>
            </a:endParaRPr>
          </a:p>
        </p:txBody>
      </p:sp>
      <p:sp>
        <p:nvSpPr>
          <p:cNvPr id="8" name="Rounded Rectangle 7"/>
          <p:cNvSpPr/>
          <p:nvPr/>
        </p:nvSpPr>
        <p:spPr>
          <a:xfrm>
            <a:off x="2286000" y="4800600"/>
            <a:ext cx="5958408" cy="122396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l"/>
            <a:r>
              <a:rPr lang="en-GB" sz="1600" b="1" dirty="0">
                <a:solidFill>
                  <a:srgbClr val="0070C0"/>
                </a:solidFill>
                <a:ea typeface="ＭＳ Ｐゴシック" pitchFamily="-1" charset="-128"/>
                <a:cs typeface="ＭＳ Ｐゴシック" pitchFamily="-1" charset="-128"/>
              </a:rPr>
              <a:t>1) No </a:t>
            </a:r>
            <a:r>
              <a:rPr lang="en-GB" sz="1600" b="1" dirty="0" smtClean="0">
                <a:solidFill>
                  <a:srgbClr val="0070C0"/>
                </a:solidFill>
                <a:ea typeface="ＭＳ Ｐゴシック" pitchFamily="-1" charset="-128"/>
                <a:cs typeface="ＭＳ Ｐゴシック" pitchFamily="-1" charset="-128"/>
              </a:rPr>
              <a:t>change in temperatures and rainfall</a:t>
            </a:r>
            <a:endParaRPr lang="en-GB" sz="1600" b="1" dirty="0">
              <a:solidFill>
                <a:srgbClr val="0070C0"/>
              </a:solidFill>
              <a:ea typeface="ＭＳ Ｐゴシック" pitchFamily="-1" charset="-128"/>
              <a:cs typeface="ＭＳ Ｐゴシック" pitchFamily="-1" charset="-128"/>
            </a:endParaRPr>
          </a:p>
          <a:p>
            <a:pPr algn="l"/>
            <a:r>
              <a:rPr lang="en-GB" sz="1600" b="1" dirty="0">
                <a:solidFill>
                  <a:srgbClr val="0070C0"/>
                </a:solidFill>
                <a:ea typeface="ＭＳ Ｐゴシック" pitchFamily="-1" charset="-128"/>
                <a:cs typeface="ＭＳ Ｐゴシック" pitchFamily="-1" charset="-128"/>
              </a:rPr>
              <a:t>2) Temperatures up, rainfall up</a:t>
            </a:r>
          </a:p>
          <a:p>
            <a:pPr algn="l"/>
            <a:r>
              <a:rPr lang="en-GB" sz="1600" b="1" dirty="0">
                <a:solidFill>
                  <a:srgbClr val="0070C0"/>
                </a:solidFill>
                <a:ea typeface="ＭＳ Ｐゴシック" pitchFamily="-1" charset="-128"/>
                <a:cs typeface="ＭＳ Ｐゴシック" pitchFamily="-1" charset="-128"/>
              </a:rPr>
              <a:t>3) Temperatures up, rainfall down</a:t>
            </a:r>
            <a:endParaRPr lang="en-GB" sz="1600" dirty="0">
              <a:solidFill>
                <a:srgbClr val="0070C0"/>
              </a:solidFill>
              <a:ea typeface="ＭＳ Ｐゴシック" pitchFamily="-1" charset="-128"/>
              <a:cs typeface="ＭＳ Ｐゴシック" pitchFamily="-1" charset="-128"/>
            </a:endParaRPr>
          </a:p>
        </p:txBody>
      </p:sp>
    </p:spTree>
    <p:extLst>
      <p:ext uri="{BB962C8B-B14F-4D97-AF65-F5344CB8AC3E}">
        <p14:creationId xmlns:p14="http://schemas.microsoft.com/office/powerpoint/2010/main" val="259549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9" name="Text Placeholder 9"/>
          <p:cNvSpPr>
            <a:spLocks noGrp="1"/>
          </p:cNvSpPr>
          <p:nvPr>
            <p:ph type="body" idx="10"/>
          </p:nvPr>
        </p:nvSpPr>
        <p:spPr>
          <a:xfrm>
            <a:off x="5148065" y="3645024"/>
            <a:ext cx="3528392" cy="1080120"/>
          </a:xfrm>
          <a:ln w="9525">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06000"/>
              </a:lnSpc>
              <a:buFontTx/>
              <a:buNone/>
            </a:pPr>
            <a:r>
              <a:rPr lang="en-US" sz="1600" dirty="0" smtClean="0">
                <a:solidFill>
                  <a:srgbClr val="006E92"/>
                </a:solidFill>
              </a:rPr>
              <a:t>Scenarios are built to reflect potential outcome of climate change</a:t>
            </a:r>
            <a:endParaRPr lang="en-US" sz="1600" b="1" dirty="0" smtClean="0">
              <a:solidFill>
                <a:srgbClr val="00B050"/>
              </a:solidFill>
            </a:endParaRPr>
          </a:p>
        </p:txBody>
      </p:sp>
      <p:sp>
        <p:nvSpPr>
          <p:cNvPr id="11" name="Text Placeholder 10"/>
          <p:cNvSpPr>
            <a:spLocks noGrp="1"/>
          </p:cNvSpPr>
          <p:nvPr>
            <p:ph type="body" idx="10"/>
          </p:nvPr>
        </p:nvSpPr>
        <p:spPr>
          <a:xfrm>
            <a:off x="3819947" y="6111180"/>
            <a:ext cx="968077" cy="445740"/>
          </a:xfrm>
          <a:ln w="0">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6399"/>
              </a:lnSpc>
              <a:spcAft>
                <a:spcPts val="0"/>
              </a:spcAft>
              <a:buFontTx/>
              <a:buNone/>
              <a:defRPr/>
            </a:pPr>
            <a:r>
              <a:rPr lang="en-US" sz="1200" b="1" spc="-42" dirty="0">
                <a:solidFill>
                  <a:srgbClr val="2E2E2E"/>
                </a:solidFill>
              </a:rPr>
              <a:t>+</a:t>
            </a:r>
            <a:r>
              <a:rPr lang="en-US" sz="1200" b="1" spc="-42" dirty="0" smtClean="0">
                <a:solidFill>
                  <a:srgbClr val="2E2E2E"/>
                </a:solidFill>
              </a:rPr>
              <a:t>50%</a:t>
            </a:r>
            <a:endParaRPr lang="en-US" sz="1200" b="1" spc="-42" dirty="0">
              <a:solidFill>
                <a:srgbClr val="2E2E2E"/>
              </a:solidFill>
            </a:endParaRPr>
          </a:p>
        </p:txBody>
      </p:sp>
      <p:sp>
        <p:nvSpPr>
          <p:cNvPr id="31752" name="Text Placeholder 12"/>
          <p:cNvSpPr>
            <a:spLocks noGrp="1"/>
          </p:cNvSpPr>
          <p:nvPr>
            <p:ph type="body" idx="10"/>
          </p:nvPr>
        </p:nvSpPr>
        <p:spPr>
          <a:xfrm>
            <a:off x="2362200" y="6393557"/>
            <a:ext cx="2281808" cy="452437"/>
          </a:xfrm>
          <a:ln w="9525">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ts val="1263"/>
              </a:lnSpc>
              <a:buFontTx/>
              <a:buNone/>
            </a:pPr>
            <a:r>
              <a:rPr lang="en-US" sz="1200" b="1" i="0" dirty="0" smtClean="0">
                <a:solidFill>
                  <a:srgbClr val="006699"/>
                </a:solidFill>
              </a:rPr>
              <a:t>Change in variability</a:t>
            </a:r>
            <a:endParaRPr lang="en-US" sz="1200" i="0" dirty="0" smtClean="0">
              <a:solidFill>
                <a:srgbClr val="006699"/>
              </a:solidFill>
            </a:endParaRPr>
          </a:p>
        </p:txBody>
      </p:sp>
      <p:sp>
        <p:nvSpPr>
          <p:cNvPr id="14" name="Text Placeholder 13"/>
          <p:cNvSpPr>
            <a:spLocks noGrp="1"/>
          </p:cNvSpPr>
          <p:nvPr>
            <p:ph type="body" idx="10"/>
          </p:nvPr>
        </p:nvSpPr>
        <p:spPr>
          <a:xfrm>
            <a:off x="2627784" y="6119787"/>
            <a:ext cx="964704" cy="365125"/>
          </a:xfrm>
          <a:ln w="0">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999"/>
              </a:lnSpc>
              <a:spcAft>
                <a:spcPts val="0"/>
              </a:spcAft>
              <a:buFontTx/>
              <a:buNone/>
              <a:defRPr/>
            </a:pPr>
            <a:r>
              <a:rPr lang="en-US" sz="1200" b="1" dirty="0">
                <a:solidFill>
                  <a:srgbClr val="2E2E2E"/>
                </a:solidFill>
              </a:rPr>
              <a:t>+25</a:t>
            </a:r>
            <a:r>
              <a:rPr lang="en-US" sz="1200" b="1" dirty="0" smtClean="0">
                <a:solidFill>
                  <a:srgbClr val="2E2E2E"/>
                </a:solidFill>
              </a:rPr>
              <a:t>%</a:t>
            </a:r>
            <a:r>
              <a:rPr lang="en-US" sz="1200" b="1" spc="-42" dirty="0" smtClean="0">
                <a:solidFill>
                  <a:srgbClr val="2E2E2E"/>
                </a:solidFill>
              </a:rPr>
              <a:t> </a:t>
            </a:r>
            <a:endParaRPr lang="en-US" sz="1200" b="1" spc="-42" dirty="0">
              <a:solidFill>
                <a:srgbClr val="2E2E2E"/>
              </a:solidFill>
            </a:endParaRPr>
          </a:p>
        </p:txBody>
      </p:sp>
      <p:sp>
        <p:nvSpPr>
          <p:cNvPr id="15" name="Text Placeholder 14"/>
          <p:cNvSpPr>
            <a:spLocks noGrp="1"/>
          </p:cNvSpPr>
          <p:nvPr>
            <p:ph type="body" idx="10"/>
          </p:nvPr>
        </p:nvSpPr>
        <p:spPr>
          <a:xfrm>
            <a:off x="1403648" y="6119787"/>
            <a:ext cx="1152128" cy="365125"/>
          </a:xfrm>
          <a:ln w="0">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6399"/>
              </a:lnSpc>
              <a:spcAft>
                <a:spcPts val="0"/>
              </a:spcAft>
              <a:buFontTx/>
              <a:buNone/>
              <a:defRPr/>
            </a:pPr>
            <a:r>
              <a:rPr lang="en-US" sz="1200" b="1" dirty="0" smtClean="0">
                <a:solidFill>
                  <a:srgbClr val="2E2E2E"/>
                </a:solidFill>
              </a:rPr>
              <a:t>0%</a:t>
            </a:r>
            <a:r>
              <a:rPr lang="en-US" sz="1200" b="1" spc="-42" dirty="0" smtClean="0">
                <a:solidFill>
                  <a:srgbClr val="2E2E2E"/>
                </a:solidFill>
              </a:rPr>
              <a:t> </a:t>
            </a:r>
            <a:endParaRPr lang="en-US" sz="1200" b="1" spc="-42" dirty="0">
              <a:solidFill>
                <a:srgbClr val="2E2E2E"/>
              </a:solidFill>
            </a:endParaRPr>
          </a:p>
        </p:txBody>
      </p:sp>
      <p:graphicFrame>
        <p:nvGraphicFramePr>
          <p:cNvPr id="20" name="table 20"/>
          <p:cNvGraphicFramePr>
            <a:graphicFrameLocks noGrp="1"/>
          </p:cNvGraphicFramePr>
          <p:nvPr>
            <p:extLst>
              <p:ext uri="{D42A27DB-BD31-4B8C-83A1-F6EECF244321}">
                <p14:modId xmlns:p14="http://schemas.microsoft.com/office/powerpoint/2010/main" val="1452434173"/>
              </p:ext>
            </p:extLst>
          </p:nvPr>
        </p:nvGraphicFramePr>
        <p:xfrm>
          <a:off x="539552" y="2668488"/>
          <a:ext cx="4802188" cy="3316291"/>
        </p:xfrm>
        <a:graphic>
          <a:graphicData uri="http://schemas.openxmlformats.org/drawingml/2006/table">
            <a:tbl>
              <a:tblPr/>
              <a:tblGrid>
                <a:gridCol w="873125"/>
                <a:gridCol w="1173163"/>
                <a:gridCol w="1136650"/>
                <a:gridCol w="1195387"/>
                <a:gridCol w="423863"/>
              </a:tblGrid>
              <a:tr h="207963">
                <a:tc rowSpan="2">
                  <a:txBody>
                    <a:bodyPr/>
                    <a:lstStyle/>
                    <a:p>
                      <a:pPr marL="0" marR="0" lvl="0" indent="0" algn="ctr" defTabSz="914400" rtl="0" eaLnBrk="1" fontAlgn="base" latinLnBrk="0" hangingPunct="1">
                        <a:lnSpc>
                          <a:spcPct val="96000"/>
                        </a:lnSpc>
                        <a:spcBef>
                          <a:spcPts val="1438"/>
                        </a:spcBef>
                        <a:spcAft>
                          <a:spcPct val="0"/>
                        </a:spcAft>
                        <a:buClrTx/>
                        <a:buSzTx/>
                        <a:buFontTx/>
                        <a:buNone/>
                        <a:tabLst/>
                      </a:pPr>
                      <a:r>
                        <a:rPr kumimoji="0" lang="en-US" sz="1200" b="1" i="0" u="none" strike="noStrike" cap="none" normalizeH="0" baseline="0" dirty="0" smtClean="0">
                          <a:ln>
                            <a:noFill/>
                          </a:ln>
                          <a:solidFill>
                            <a:srgbClr val="2E2E2E"/>
                          </a:solidFill>
                          <a:effectLst/>
                          <a:latin typeface="Arial" charset="0"/>
                        </a:rPr>
                        <a:t>No change </a:t>
                      </a:r>
                    </a:p>
                  </a:txBody>
                  <a:tcPr marL="0" marR="0" marT="0" marB="0" anchor="b"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c hMerge="1">
                  <a:txBody>
                    <a:bodyPr/>
                    <a:lstStyle/>
                    <a:p>
                      <a:endParaRPr lang="fr-FR"/>
                    </a:p>
                  </a:txBody>
                  <a:tcPr/>
                </a:tc>
                <a:tc hMerge="1">
                  <a:txBody>
                    <a:bodyPr/>
                    <a:lstStyle/>
                    <a:p>
                      <a:endParaRPr lang="fr-FR"/>
                    </a:p>
                  </a:txBody>
                  <a:tcPr/>
                </a:tc>
                <a:tc rowSpan="2">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1200" b="0" i="0" u="none" strike="noStrike" cap="none" normalizeH="0" baseline="0" dirty="0" smtClean="0">
                          <a:ln>
                            <a:noFill/>
                          </a:ln>
                          <a:solidFill>
                            <a:srgbClr val="2E2E2E"/>
                          </a:solidFill>
                          <a:effectLst/>
                          <a:latin typeface="Arial" charset="0"/>
                        </a:rPr>
                        <a:t> </a:t>
                      </a:r>
                      <a:r>
                        <a:rPr kumimoji="0" lang="fr-FR" sz="3800" b="0" i="0" u="none" strike="noStrike" cap="none" normalizeH="0" baseline="0" dirty="0" smtClean="0">
                          <a:ln>
                            <a:noFill/>
                          </a:ln>
                          <a:solidFill>
                            <a:schemeClr val="tx1"/>
                          </a:solidFill>
                          <a:effectLst/>
                          <a:latin typeface="Arial" charset="0"/>
                        </a:rPr>
                        <a:t/>
                      </a:r>
                      <a:br>
                        <a:rPr kumimoji="0" lang="fr-FR" sz="38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rgbClr val="2E2E2E"/>
                          </a:solidFill>
                          <a:effectLst/>
                          <a:latin typeface="Arial" charset="0"/>
                        </a:rPr>
                        <a:t> </a:t>
                      </a:r>
                    </a:p>
                  </a:txBody>
                  <a:tcPr marL="0" marR="0" marT="0" marB="0" horzOverflow="overflow">
                    <a:lnL>
                      <a:noFill/>
                    </a:lnL>
                    <a:lnR>
                      <a:noFill/>
                    </a:lnR>
                    <a:lnT>
                      <a:noFill/>
                    </a:lnT>
                    <a:lnB>
                      <a:noFill/>
                    </a:lnB>
                    <a:lnTlToBr>
                      <a:noFill/>
                    </a:lnTlToBr>
                    <a:lnBlToTr>
                      <a:noFill/>
                    </a:lnBlToTr>
                    <a:noFill/>
                  </a:tcPr>
                </a:tc>
              </a:tr>
              <a:tr h="511175">
                <a:tc vMerge="1">
                  <a:txBody>
                    <a:bodyPr/>
                    <a:lstStyle/>
                    <a:p>
                      <a:endParaRPr lang="fr-FR"/>
                    </a:p>
                  </a:txBody>
                  <a:tcPr/>
                </a:tc>
                <a:tc>
                  <a:txBody>
                    <a:bodyPr/>
                    <a:lstStyle/>
                    <a:p>
                      <a:pPr marL="0" marR="0" lvl="0" indent="0" algn="ctr" defTabSz="914400" rtl="0" eaLnBrk="1" fontAlgn="base" latinLnBrk="0" hangingPunct="1">
                        <a:lnSpc>
                          <a:spcPct val="96000"/>
                        </a:lnSpc>
                        <a:spcBef>
                          <a:spcPts val="538"/>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Scenario 1 </a:t>
                      </a:r>
                      <a:r>
                        <a:rPr kumimoji="0" lang="fr-FR" sz="3800" b="0" i="0" u="none" strike="noStrike" cap="none" normalizeH="0" baseline="0" dirty="0" smtClean="0">
                          <a:ln>
                            <a:noFill/>
                          </a:ln>
                          <a:solidFill>
                            <a:schemeClr val="tx1"/>
                          </a:solidFill>
                          <a:effectLst/>
                          <a:latin typeface="Arial" charset="0"/>
                        </a:rPr>
                        <a:t/>
                      </a:r>
                      <a:br>
                        <a:rPr kumimoji="0" lang="fr-FR" sz="3800" b="0" i="0" u="none" strike="noStrike" cap="none" normalizeH="0" baseline="0" dirty="0" smtClean="0">
                          <a:ln>
                            <a:noFill/>
                          </a:ln>
                          <a:solidFill>
                            <a:schemeClr val="tx1"/>
                          </a:solidFill>
                          <a:effectLst/>
                          <a:latin typeface="Arial" charset="0"/>
                        </a:rPr>
                      </a:br>
                      <a:r>
                        <a:rPr kumimoji="0" lang="en-US" sz="1200" b="1" i="0" u="none" strike="noStrike" cap="none" normalizeH="0" baseline="0" dirty="0" smtClean="0">
                          <a:ln>
                            <a:noFill/>
                          </a:ln>
                          <a:solidFill>
                            <a:srgbClr val="FFFFFF"/>
                          </a:solidFill>
                          <a:effectLst/>
                          <a:latin typeface="Arial" charset="0"/>
                        </a:rPr>
                        <a:t>No climate </a:t>
                      </a:r>
                    </a:p>
                  </a:txBody>
                  <a:tcPr marL="0" marR="0" marT="0" marB="0" anchor="b"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vMerge="1">
                  <a:txBody>
                    <a:bodyPr/>
                    <a:lstStyle/>
                    <a:p>
                      <a:endParaRPr lang="fr-FR"/>
                    </a:p>
                  </a:txBody>
                  <a:tcPr/>
                </a:tc>
              </a:tr>
              <a:tr h="428625">
                <a:tc>
                  <a:txBody>
                    <a:bodyPr/>
                    <a:lstStyle/>
                    <a:p>
                      <a:pPr marL="2698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2E2E2E"/>
                          </a:solidFill>
                          <a:effectLst/>
                          <a:latin typeface="Arial" charset="0"/>
                        </a:rPr>
                        <a:t>0% </a:t>
                      </a:r>
                    </a:p>
                  </a:txBody>
                  <a:tcPr marL="0" marR="0" marT="0" marB="0" horzOverflow="overflow">
                    <a:lnL>
                      <a:noFill/>
                    </a:lnL>
                    <a:lnR>
                      <a:noFill/>
                    </a:lnR>
                    <a:lnT>
                      <a:noFill/>
                    </a:lnT>
                    <a:lnB>
                      <a:noFill/>
                    </a:lnB>
                    <a:lnTlToBr>
                      <a:noFill/>
                    </a:lnTlToBr>
                    <a:lnBlToTr>
                      <a:noFill/>
                    </a:lnBlToTr>
                    <a:noFill/>
                  </a:tcPr>
                </a:tc>
                <a:tc>
                  <a:txBody>
                    <a:bodyPr/>
                    <a:lstStyle/>
                    <a:p>
                      <a:pPr marL="17938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change </a:t>
                      </a:r>
                    </a:p>
                  </a:txBody>
                  <a:tcPr marL="0" marR="0" marT="0" marB="0"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tab pos="138113" algn="dec"/>
                        </a:tabLst>
                      </a:pPr>
                      <a:endParaRPr kumimoji="0" lang="en-US" sz="1200" b="0" i="0" u="none" strike="noStrike" cap="none" normalizeH="0" baseline="0" smtClean="0">
                        <a:ln>
                          <a:noFill/>
                        </a:ln>
                        <a:solidFill>
                          <a:srgbClr val="2E2E2E"/>
                        </a:solidFill>
                        <a:effectLst/>
                        <a:latin typeface="Arial" charset="0"/>
                      </a:endParaRPr>
                    </a:p>
                  </a:txBody>
                  <a:tcPr marL="0" marR="0" marT="0" marB="0" horzOverflow="overflow">
                    <a:lnL>
                      <a:noFill/>
                    </a:lnL>
                    <a:lnR>
                      <a:noFill/>
                    </a:lnR>
                    <a:lnT>
                      <a:noFill/>
                    </a:lnT>
                    <a:lnB>
                      <a:noFill/>
                    </a:lnB>
                    <a:lnTlToBr>
                      <a:noFill/>
                    </a:lnTlToBr>
                    <a:lnBlToTr>
                      <a:noFill/>
                    </a:lnBlToTr>
                    <a:noFill/>
                  </a:tcPr>
                </a:tc>
              </a:tr>
              <a:tr h="207963">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dirty="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tab pos="138113" algn="dec"/>
                        </a:tabLst>
                      </a:pPr>
                      <a:r>
                        <a:rPr kumimoji="0" lang="en-US" sz="1200" b="0" i="0" u="none" strike="noStrike" cap="none" normalizeH="0" baseline="0" dirty="0" smtClean="0">
                          <a:ln>
                            <a:noFill/>
                          </a:ln>
                          <a:solidFill>
                            <a:srgbClr val="2E2E2E"/>
                          </a:solidFill>
                          <a:effectLst/>
                          <a:latin typeface="Arial" charset="0"/>
                        </a:rPr>
                        <a:t> </a:t>
                      </a:r>
                    </a:p>
                  </a:txBody>
                  <a:tcPr marL="0" marR="0" marT="0" marB="0" anchor="ctr" horzOverflow="overflow">
                    <a:lnL>
                      <a:noFill/>
                    </a:lnL>
                    <a:lnR>
                      <a:noFill/>
                    </a:lnR>
                    <a:lnT>
                      <a:noFill/>
                    </a:lnT>
                    <a:lnB>
                      <a:noFill/>
                    </a:lnB>
                    <a:lnTlToBr>
                      <a:noFill/>
                    </a:lnTlToBr>
                    <a:lnBlToTr>
                      <a:noFill/>
                    </a:lnBlToTr>
                    <a:noFill/>
                  </a:tcPr>
                </a:tc>
              </a:tr>
              <a:tr h="207963">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9683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Scenario 2 </a:t>
                      </a:r>
                    </a:p>
                  </a:txBody>
                  <a:tcPr marL="0" marR="0" marT="0" marB="0" anchor="ctr"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r>
              <a:tr h="369888">
                <a:tc>
                  <a:txBody>
                    <a:bodyPr/>
                    <a:lstStyle/>
                    <a:p>
                      <a:pPr marL="2698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2E2E2E"/>
                          </a:solidFill>
                          <a:effectLst/>
                          <a:latin typeface="Arial" charset="0"/>
                        </a:rPr>
                        <a:t>Average </a:t>
                      </a:r>
                    </a:p>
                    <a:p>
                      <a:pPr marL="26988" marR="0" lvl="0" indent="0" algn="l" defTabSz="914400" rtl="0" eaLnBrk="1" fontAlgn="base" latinLnBrk="0" hangingPunct="1">
                        <a:lnSpc>
                          <a:spcPct val="83000"/>
                        </a:lnSpc>
                        <a:spcBef>
                          <a:spcPct val="0"/>
                        </a:spcBef>
                        <a:spcAft>
                          <a:spcPct val="0"/>
                        </a:spcAft>
                        <a:buClrTx/>
                        <a:buSzTx/>
                        <a:buFontTx/>
                        <a:buNone/>
                        <a:tabLst/>
                      </a:pPr>
                      <a:r>
                        <a:rPr kumimoji="0" lang="en-US" sz="1200" b="1" i="0" u="none" strike="noStrike" cap="none" normalizeH="0" baseline="0" dirty="0" smtClean="0">
                          <a:ln>
                            <a:noFill/>
                          </a:ln>
                          <a:solidFill>
                            <a:srgbClr val="2E2E2E"/>
                          </a:solidFill>
                          <a:effectLst/>
                          <a:latin typeface="Arial" charset="0"/>
                        </a:rPr>
                        <a:t>-10%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9683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Consensus climate </a:t>
                      </a:r>
                    </a:p>
                  </a:txBody>
                  <a:tcPr marL="0" marR="0" marT="0" marB="0"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tab pos="138113" algn="dec"/>
                        </a:tabLst>
                      </a:pPr>
                      <a:r>
                        <a:rPr kumimoji="0" lang="en-US" sz="1200" b="0" i="0" u="none" strike="noStrike" cap="none" normalizeH="0" baseline="0" smtClean="0">
                          <a:ln>
                            <a:noFill/>
                          </a:ln>
                          <a:solidFill>
                            <a:srgbClr val="2E2E2E"/>
                          </a:solidFill>
                          <a:effectLst/>
                          <a:latin typeface="Arial" charset="0"/>
                        </a:rPr>
                        <a:t> </a:t>
                      </a:r>
                    </a:p>
                  </a:txBody>
                  <a:tcPr marL="0" marR="0" marT="0" marB="0" anchor="ctr" horzOverflow="overflow">
                    <a:lnL>
                      <a:noFill/>
                    </a:lnL>
                    <a:lnR>
                      <a:noFill/>
                    </a:lnR>
                    <a:lnT>
                      <a:noFill/>
                    </a:lnT>
                    <a:lnB>
                      <a:noFill/>
                    </a:lnB>
                    <a:lnTlToBr>
                      <a:noFill/>
                    </a:lnTlToBr>
                    <a:lnBlToTr>
                      <a:noFill/>
                    </a:lnBlToTr>
                    <a:noFill/>
                  </a:tcPr>
                </a:tc>
              </a:tr>
              <a:tr h="285750">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9683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change </a:t>
                      </a:r>
                    </a:p>
                  </a:txBody>
                  <a:tcPr marL="0" marR="0" marT="0" marB="0"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tab pos="138113" algn="dec"/>
                        </a:tabLst>
                      </a:pPr>
                      <a:r>
                        <a:rPr kumimoji="0" lang="en-US" sz="1200" b="0" i="0" u="none" strike="noStrike" cap="none" normalizeH="0" baseline="0" smtClean="0">
                          <a:ln>
                            <a:noFill/>
                          </a:ln>
                          <a:solidFill>
                            <a:srgbClr val="2E2E2E"/>
                          </a:solidFill>
                          <a:effectLst/>
                          <a:latin typeface="Arial" charset="0"/>
                        </a:rPr>
                        <a:t> </a:t>
                      </a:r>
                    </a:p>
                  </a:txBody>
                  <a:tcPr marL="0" marR="0" marT="0" marB="0" anchor="ctr"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174625"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Scenario 3 </a:t>
                      </a:r>
                    </a:p>
                  </a:txBody>
                  <a:tcPr marL="0" marR="0" marT="0" marB="0" anchor="b"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ts val="363"/>
                        </a:spcBef>
                        <a:spcAft>
                          <a:spcPct val="0"/>
                        </a:spcAft>
                        <a:buClrTx/>
                        <a:buSzTx/>
                        <a:buFontTx/>
                        <a:buNone/>
                        <a:tabLst>
                          <a:tab pos="138113" algn="dec"/>
                        </a:tabLst>
                      </a:pPr>
                      <a:r>
                        <a:rPr kumimoji="0" lang="en-US" sz="1200" b="0" i="0" u="none" strike="noStrike" cap="none" normalizeH="0" baseline="0" smtClean="0">
                          <a:ln>
                            <a:noFill/>
                          </a:ln>
                          <a:solidFill>
                            <a:srgbClr val="2E2E2E"/>
                          </a:solidFill>
                          <a:effectLst/>
                          <a:latin typeface="Arial" charset="0"/>
                        </a:rPr>
                        <a:t> </a:t>
                      </a:r>
                    </a:p>
                  </a:txBody>
                  <a:tcPr marL="0" marR="0" marT="0" marB="0" horzOverflow="overflow">
                    <a:lnL>
                      <a:noFill/>
                    </a:lnL>
                    <a:lnR>
                      <a:noFill/>
                    </a:lnR>
                    <a:lnT>
                      <a:noFill/>
                    </a:lnT>
                    <a:lnB>
                      <a:noFill/>
                    </a:lnB>
                    <a:lnTlToBr>
                      <a:noFill/>
                    </a:lnTlToBr>
                    <a:lnBlToTr>
                      <a:noFill/>
                    </a:lnBlToTr>
                    <a:noFill/>
                  </a:tcPr>
                </a:tc>
              </a:tr>
              <a:tr h="207963">
                <a:tc>
                  <a:txBody>
                    <a:bodyPr/>
                    <a:lstStyle/>
                    <a:p>
                      <a:pPr marL="2698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smtClean="0">
                          <a:ln>
                            <a:noFill/>
                          </a:ln>
                          <a:solidFill>
                            <a:srgbClr val="2E2E2E"/>
                          </a:solidFill>
                          <a:effectLst/>
                          <a:latin typeface="Arial" charset="0"/>
                        </a:rPr>
                        <a:t>Max*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dirty="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174625"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Severe </a:t>
                      </a:r>
                    </a:p>
                  </a:txBody>
                  <a:tcPr marL="0" marR="0" marT="0" marB="0" anchor="ctr"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r>
              <a:tr h="376238">
                <a:tc>
                  <a:txBody>
                    <a:bodyPr/>
                    <a:lstStyle/>
                    <a:p>
                      <a:pPr marL="26988"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smtClean="0">
                          <a:ln>
                            <a:noFill/>
                          </a:ln>
                          <a:solidFill>
                            <a:srgbClr val="2E2E2E"/>
                          </a:solidFill>
                          <a:effectLst/>
                          <a:latin typeface="Arial" charset="0"/>
                        </a:rPr>
                        <a:t>-20%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dirty="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1EA97"/>
                    </a:solidFill>
                  </a:tcPr>
                </a:tc>
                <a:tc>
                  <a:txBody>
                    <a:bodyPr/>
                    <a:lstStyle/>
                    <a:p>
                      <a:pPr marL="174625" marR="0" lvl="0" indent="0" algn="l" defTabSz="914400" rtl="0" eaLnBrk="1" fontAlgn="base" latinLnBrk="0" hangingPunct="1">
                        <a:lnSpc>
                          <a:spcPct val="96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climate </a:t>
                      </a:r>
                      <a:r>
                        <a:rPr kumimoji="0" lang="fr-FR" sz="3800" b="0" i="0" u="none" strike="noStrike" cap="none" normalizeH="0" baseline="0" dirty="0" smtClean="0">
                          <a:ln>
                            <a:noFill/>
                          </a:ln>
                          <a:solidFill>
                            <a:schemeClr val="tx1"/>
                          </a:solidFill>
                          <a:effectLst/>
                          <a:latin typeface="Arial" charset="0"/>
                        </a:rPr>
                        <a:t/>
                      </a:r>
                      <a:br>
                        <a:rPr kumimoji="0" lang="fr-FR" sz="3800" b="0" i="0" u="none" strike="noStrike" cap="none" normalizeH="0" baseline="0" dirty="0" smtClean="0">
                          <a:ln>
                            <a:noFill/>
                          </a:ln>
                          <a:solidFill>
                            <a:schemeClr val="tx1"/>
                          </a:solidFill>
                          <a:effectLst/>
                          <a:latin typeface="Arial" charset="0"/>
                        </a:rPr>
                      </a:br>
                      <a:r>
                        <a:rPr kumimoji="0" lang="en-US" sz="1200" b="1" i="0" u="none" strike="noStrike" cap="none" normalizeH="0" baseline="0" dirty="0" smtClean="0">
                          <a:ln>
                            <a:noFill/>
                          </a:ln>
                          <a:solidFill>
                            <a:srgbClr val="FFFFFF"/>
                          </a:solidFill>
                          <a:effectLst/>
                          <a:latin typeface="Arial" charset="0"/>
                        </a:rPr>
                        <a:t>change </a:t>
                      </a:r>
                    </a:p>
                  </a:txBody>
                  <a:tcPr marL="0" marR="0" marT="0" marB="0" horzOverflow="overflow">
                    <a:lnL>
                      <a:noFill/>
                    </a:lnL>
                    <a:lnR>
                      <a:noFill/>
                    </a:lnR>
                    <a:lnT>
                      <a:noFill/>
                    </a:lnT>
                    <a:lnB>
                      <a:noFill/>
                    </a:lnB>
                    <a:lnTlToBr>
                      <a:noFill/>
                    </a:lnTlToBr>
                    <a:lnBlToTr>
                      <a:noFill/>
                    </a:lnBlToTr>
                    <a:solidFill>
                      <a:srgbClr val="006E92"/>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tab pos="138113" algn="dec"/>
                        </a:tabLst>
                      </a:pPr>
                      <a:r>
                        <a:rPr kumimoji="0" lang="en-US" sz="1200" b="0" i="0" u="none" strike="noStrike" cap="none" normalizeH="0" baseline="0" smtClean="0">
                          <a:ln>
                            <a:noFill/>
                          </a:ln>
                          <a:solidFill>
                            <a:srgbClr val="2E2E2E"/>
                          </a:solidFill>
                          <a:effectLst/>
                          <a:latin typeface="Arial" charset="0"/>
                        </a:rPr>
                        <a:t> </a:t>
                      </a:r>
                    </a:p>
                  </a:txBody>
                  <a:tcPr marL="0" marR="0" marT="0" marB="0" horzOverflow="overflow">
                    <a:lnL>
                      <a:noFill/>
                    </a:lnL>
                    <a:lnR>
                      <a:noFill/>
                    </a:lnR>
                    <a:lnT>
                      <a:noFill/>
                    </a:lnT>
                    <a:lnB>
                      <a:noFill/>
                    </a:lnB>
                    <a:lnTlToBr>
                      <a:noFill/>
                    </a:lnTlToBr>
                    <a:lnBlToTr>
                      <a:noFill/>
                    </a:lnBlToTr>
                    <a:noFill/>
                  </a:tcPr>
                </a:tc>
              </a:tr>
              <a:tr h="207963">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dirty="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BF1B9"/>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dirty="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EBF1B9"/>
                    </a:solidFill>
                  </a:tcPr>
                </a:tc>
                <a:tc>
                  <a:txBody>
                    <a:bodyPr/>
                    <a:lstStyle/>
                    <a:p>
                      <a:pPr marL="0" marR="0" lvl="0" indent="0" algn="l" defTabSz="914400" rtl="0" eaLnBrk="1" fontAlgn="base" latinLnBrk="0" hangingPunct="1">
                        <a:lnSpc>
                          <a:spcPct val="96000"/>
                        </a:lnSpc>
                        <a:spcBef>
                          <a:spcPct val="0"/>
                        </a:spcBef>
                        <a:spcAft>
                          <a:spcPct val="0"/>
                        </a:spcAft>
                        <a:buClrTx/>
                        <a:buSzTx/>
                        <a:buFontTx/>
                        <a:buNone/>
                        <a:tabLst/>
                      </a:pPr>
                      <a:r>
                        <a:rPr kumimoji="0" lang="en-US" sz="200" b="0" i="0" u="none" strike="noStrike" cap="none" normalizeH="0" baseline="0" smtClean="0">
                          <a:ln>
                            <a:noFill/>
                          </a:ln>
                          <a:solidFill>
                            <a:srgbClr val="000000"/>
                          </a:solidFill>
                          <a:effectLst/>
                          <a:latin typeface="Georgia" pitchFamily="18" charset="0"/>
                        </a:rPr>
                        <a:t> </a:t>
                      </a:r>
                    </a:p>
                  </a:txBody>
                  <a:tcPr marL="0" marR="0" marT="0" marB="0" horzOverflow="overflow">
                    <a:lnL>
                      <a:noFill/>
                    </a:lnL>
                    <a:lnR>
                      <a:noFill/>
                    </a:lnR>
                    <a:lnT>
                      <a:noFill/>
                    </a:lnT>
                    <a:lnB>
                      <a:noFill/>
                    </a:lnB>
                    <a:lnTlToBr>
                      <a:noFill/>
                    </a:lnTlToBr>
                    <a:lnBlToTr>
                      <a:noFill/>
                    </a:lnBlToTr>
                    <a:solidFill>
                      <a:srgbClr val="559EB6"/>
                    </a:solidFill>
                  </a:tcPr>
                </a:tc>
                <a:tc>
                  <a:txBody>
                    <a:bodyPr/>
                    <a:lstStyle/>
                    <a:p>
                      <a:pPr marL="0" marR="0" lvl="0" indent="0" algn="r" defTabSz="914400" rtl="0" eaLnBrk="1" fontAlgn="base" latinLnBrk="0" hangingPunct="1">
                        <a:lnSpc>
                          <a:spcPct val="96000"/>
                        </a:lnSpc>
                        <a:spcBef>
                          <a:spcPct val="0"/>
                        </a:spcBef>
                        <a:spcAft>
                          <a:spcPct val="0"/>
                        </a:spcAft>
                        <a:buClrTx/>
                        <a:buSzTx/>
                        <a:buFontTx/>
                        <a:buNone/>
                        <a:tabLst/>
                      </a:pPr>
                      <a:endParaRPr kumimoji="0" lang="en-US" sz="1200" b="0" i="0" u="none" strike="noStrike" cap="none" normalizeH="0" baseline="0" dirty="0" smtClean="0">
                        <a:ln>
                          <a:noFill/>
                        </a:ln>
                        <a:solidFill>
                          <a:srgbClr val="2E2E2E"/>
                        </a:solidFill>
                        <a:effectLst/>
                        <a:latin typeface="Arial" charset="0"/>
                      </a:endParaRPr>
                    </a:p>
                  </a:txBody>
                  <a:tcPr marL="0" marR="0" marT="0" marB="0" anchor="ctr" horzOverflow="overflow">
                    <a:lnL>
                      <a:noFill/>
                    </a:lnL>
                    <a:lnR>
                      <a:noFill/>
                    </a:lnR>
                    <a:lnT>
                      <a:noFill/>
                    </a:lnT>
                    <a:lnB>
                      <a:noFill/>
                    </a:lnB>
                    <a:lnTlToBr>
                      <a:noFill/>
                    </a:lnTlToBr>
                    <a:lnBlToTr>
                      <a:noFill/>
                    </a:lnBlToTr>
                    <a:noFill/>
                  </a:tcPr>
                </a:tc>
              </a:tr>
            </a:tbl>
          </a:graphicData>
        </a:graphic>
      </p:graphicFrame>
      <p:sp>
        <p:nvSpPr>
          <p:cNvPr id="21" name="Text Placeholder 20"/>
          <p:cNvSpPr>
            <a:spLocks noGrp="1"/>
          </p:cNvSpPr>
          <p:nvPr>
            <p:ph type="body" idx="10"/>
          </p:nvPr>
        </p:nvSpPr>
        <p:spPr>
          <a:xfrm>
            <a:off x="107504" y="3586196"/>
            <a:ext cx="288483" cy="2414875"/>
          </a:xfrm>
          <a:ln w="0">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vert270"/>
          <a:lstStyle/>
          <a:p>
            <a:pPr marL="0" indent="0" algn="r">
              <a:lnSpc>
                <a:spcPts val="1055"/>
              </a:lnSpc>
              <a:spcAft>
                <a:spcPts val="0"/>
              </a:spcAft>
              <a:buFontTx/>
              <a:buNone/>
              <a:defRPr/>
            </a:pPr>
            <a:r>
              <a:rPr lang="en-US" sz="1200" b="1" i="0" dirty="0">
                <a:solidFill>
                  <a:srgbClr val="006699"/>
                </a:solidFill>
                <a:cs typeface="Arial" pitchFamily="34" charset="0"/>
              </a:rPr>
              <a:t>Change In average rainfall </a:t>
            </a:r>
          </a:p>
        </p:txBody>
      </p:sp>
      <p:sp>
        <p:nvSpPr>
          <p:cNvPr id="24" name="Slide Number Placeholder 2"/>
          <p:cNvSpPr txBox="1">
            <a:spLocks/>
          </p:cNvSpPr>
          <p:nvPr/>
        </p:nvSpPr>
        <p:spPr>
          <a:xfrm>
            <a:off x="6858000" y="6525344"/>
            <a:ext cx="2133600" cy="168275"/>
          </a:xfrm>
          <a:prstGeom prst="rect">
            <a:avLst/>
          </a:prstGeom>
          <a:noFill/>
        </p:spPr>
        <p:txBody>
          <a:bodyPr anchor="ctr"/>
          <a:lstStyle/>
          <a:p>
            <a:pPr algn="r">
              <a:defRPr/>
            </a:pPr>
            <a:fld id="{A61B77BA-5FBA-4CB3-88BC-F9612E7A5B42}" type="slidenum">
              <a:rPr lang="en-US" sz="1400">
                <a:solidFill>
                  <a:srgbClr val="000000"/>
                </a:solidFill>
                <a:latin typeface="Arial" charset="0"/>
                <a:ea typeface="ＭＳ Ｐゴシック" pitchFamily="34" charset="-128"/>
              </a:rPr>
              <a:pPr algn="r">
                <a:defRPr/>
              </a:pPr>
              <a:t>26</a:t>
            </a:fld>
            <a:endParaRPr lang="en-US" sz="1400" dirty="0">
              <a:solidFill>
                <a:srgbClr val="000000"/>
              </a:solidFill>
              <a:latin typeface="Arial" charset="0"/>
              <a:ea typeface="ＭＳ Ｐゴシック" pitchFamily="34" charset="-128"/>
            </a:endParaRPr>
          </a:p>
        </p:txBody>
      </p:sp>
      <p:sp>
        <p:nvSpPr>
          <p:cNvPr id="8" name="Text Placeholder 7"/>
          <p:cNvSpPr>
            <a:spLocks noGrp="1"/>
          </p:cNvSpPr>
          <p:nvPr>
            <p:ph type="body" idx="10"/>
          </p:nvPr>
        </p:nvSpPr>
        <p:spPr>
          <a:xfrm>
            <a:off x="0" y="1244894"/>
            <a:ext cx="9144000" cy="1041106"/>
          </a:xfrm>
          <a:noFill/>
          <a:ln w="0">
            <a:noFill/>
          </a:ln>
          <a:extLst/>
        </p:spPr>
        <p:txBody>
          <a:bodyPr wrap="square">
            <a:spAutoFit/>
          </a:bodyPr>
          <a:lstStyle/>
          <a:p>
            <a:pPr marL="355600" indent="0">
              <a:lnSpc>
                <a:spcPct val="95999"/>
              </a:lnSpc>
              <a:spcAft>
                <a:spcPts val="0"/>
              </a:spcAft>
              <a:buFontTx/>
              <a:buNone/>
              <a:defRPr/>
            </a:pPr>
            <a:r>
              <a:rPr lang="en-US" sz="3200" b="1" spc="-74" dirty="0" smtClean="0">
                <a:solidFill>
                  <a:srgbClr val="006699"/>
                </a:solidFill>
                <a:latin typeface="+mj-lt"/>
              </a:rPr>
              <a:t>Three climate change </a:t>
            </a:r>
            <a:r>
              <a:rPr lang="en-US" sz="3200" b="1" spc="-74" dirty="0">
                <a:solidFill>
                  <a:srgbClr val="006699"/>
                </a:solidFill>
                <a:latin typeface="+mj-lt"/>
              </a:rPr>
              <a:t>scenarios </a:t>
            </a:r>
            <a:r>
              <a:rPr lang="en-US" sz="3200" b="1" spc="-74" dirty="0" smtClean="0">
                <a:solidFill>
                  <a:srgbClr val="006699"/>
                </a:solidFill>
                <a:latin typeface="+mj-lt"/>
              </a:rPr>
              <a:t>for </a:t>
            </a:r>
            <a:r>
              <a:rPr lang="en-US" sz="3200" b="1" spc="-74" dirty="0">
                <a:solidFill>
                  <a:srgbClr val="006699"/>
                </a:solidFill>
                <a:latin typeface="+mj-lt"/>
              </a:rPr>
              <a:t>the </a:t>
            </a:r>
            <a:r>
              <a:rPr lang="en-US" sz="3200" b="1" spc="-21" dirty="0">
                <a:solidFill>
                  <a:srgbClr val="006699"/>
                </a:solidFill>
                <a:latin typeface="+mj-lt"/>
              </a:rPr>
              <a:t>central regions of </a:t>
            </a:r>
            <a:r>
              <a:rPr lang="en-US" sz="3200" b="1" spc="-21" dirty="0" smtClean="0">
                <a:solidFill>
                  <a:srgbClr val="006699"/>
                </a:solidFill>
                <a:latin typeface="+mj-lt"/>
              </a:rPr>
              <a:t>Tanzania </a:t>
            </a:r>
            <a:endParaRPr lang="en-US" sz="3200" b="1" spc="-21" dirty="0">
              <a:solidFill>
                <a:srgbClr val="006699"/>
              </a:solidFill>
              <a:latin typeface="+mj-lt"/>
            </a:endParaRPr>
          </a:p>
        </p:txBody>
      </p:sp>
    </p:spTree>
    <p:extLst>
      <p:ext uri="{BB962C8B-B14F-4D97-AF65-F5344CB8AC3E}">
        <p14:creationId xmlns:p14="http://schemas.microsoft.com/office/powerpoint/2010/main" val="170565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57460" t="12083" r="2091"/>
          <a:stretch/>
        </p:blipFill>
        <p:spPr bwMode="auto">
          <a:xfrm>
            <a:off x="3983160" y="1648147"/>
            <a:ext cx="3711505"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6"/>
          <p:cNvSpPr>
            <a:spLocks noGrp="1"/>
          </p:cNvSpPr>
          <p:nvPr>
            <p:ph type="body" idx="10"/>
          </p:nvPr>
        </p:nvSpPr>
        <p:spPr>
          <a:xfrm>
            <a:off x="4086349" y="6098381"/>
            <a:ext cx="3654003" cy="541337"/>
          </a:xfrm>
          <a:ln w="9525">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6000"/>
              </a:lnSpc>
              <a:buFontTx/>
              <a:buNone/>
              <a:tabLst>
                <a:tab pos="541338" algn="l"/>
                <a:tab pos="1181100" algn="l"/>
                <a:tab pos="1808163" algn="l"/>
                <a:tab pos="2447925" algn="l"/>
                <a:tab pos="3357563" algn="r"/>
              </a:tabLst>
            </a:pPr>
            <a:r>
              <a:rPr lang="en-US" sz="1200" dirty="0" smtClean="0">
                <a:solidFill>
                  <a:srgbClr val="2E2E2E"/>
                </a:solidFill>
              </a:rPr>
              <a:t>0     200      400        600        800      1000 </a:t>
            </a:r>
            <a:endParaRPr lang="en-US" sz="1200" dirty="0">
              <a:solidFill>
                <a:srgbClr val="2E2E2E"/>
              </a:solidFill>
            </a:endParaRPr>
          </a:p>
          <a:p>
            <a:pPr marL="0" indent="0">
              <a:lnSpc>
                <a:spcPct val="86000"/>
              </a:lnSpc>
              <a:buFontTx/>
              <a:buNone/>
              <a:tabLst>
                <a:tab pos="541338" algn="l"/>
                <a:tab pos="1181100" algn="l"/>
                <a:tab pos="1808163" algn="l"/>
                <a:tab pos="2447925" algn="l"/>
                <a:tab pos="3357563" algn="r"/>
              </a:tabLst>
            </a:pPr>
            <a:endParaRPr lang="en-US" sz="1200" b="1" dirty="0" smtClean="0">
              <a:solidFill>
                <a:srgbClr val="2E2E2E"/>
              </a:solidFill>
            </a:endParaRPr>
          </a:p>
          <a:p>
            <a:pPr marL="0" indent="0">
              <a:lnSpc>
                <a:spcPct val="86000"/>
              </a:lnSpc>
              <a:buFontTx/>
              <a:buNone/>
              <a:tabLst>
                <a:tab pos="541338" algn="l"/>
                <a:tab pos="1181100" algn="l"/>
                <a:tab pos="1808163" algn="l"/>
                <a:tab pos="2447925" algn="l"/>
                <a:tab pos="3357563" algn="r"/>
              </a:tabLst>
            </a:pPr>
            <a:r>
              <a:rPr lang="en-US" sz="1200" b="1" dirty="0">
                <a:solidFill>
                  <a:srgbClr val="2E2E2E"/>
                </a:solidFill>
              </a:rPr>
              <a:t>	</a:t>
            </a:r>
            <a:r>
              <a:rPr lang="en-US" sz="1200" b="1" dirty="0" smtClean="0">
                <a:solidFill>
                  <a:srgbClr val="2E2E2E"/>
                </a:solidFill>
              </a:rPr>
              <a:t>	Rainfall, </a:t>
            </a:r>
            <a:r>
              <a:rPr lang="en-US" sz="1200" dirty="0" smtClean="0">
                <a:solidFill>
                  <a:srgbClr val="2E2E2E"/>
                </a:solidFill>
              </a:rPr>
              <a:t>mm </a:t>
            </a:r>
          </a:p>
        </p:txBody>
      </p:sp>
      <p:sp>
        <p:nvSpPr>
          <p:cNvPr id="22" name="Text Placeholder 21"/>
          <p:cNvSpPr>
            <a:spLocks noGrp="1"/>
          </p:cNvSpPr>
          <p:nvPr>
            <p:ph type="body" idx="10"/>
          </p:nvPr>
        </p:nvSpPr>
        <p:spPr>
          <a:xfrm>
            <a:off x="3683124" y="2704306"/>
            <a:ext cx="3182937" cy="158750"/>
          </a:xfrm>
          <a:solidFill>
            <a:schemeClr val="bg1"/>
          </a:solidFill>
          <a:ln w="0">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1599"/>
              </a:lnSpc>
              <a:spcAft>
                <a:spcPts val="0"/>
              </a:spcAft>
              <a:buFontTx/>
              <a:buNone/>
              <a:defRPr/>
            </a:pPr>
            <a:r>
              <a:rPr lang="en-US" sz="1200" b="1" spc="-32" dirty="0">
                <a:solidFill>
                  <a:srgbClr val="2E2E2E"/>
                </a:solidFill>
              </a:rPr>
              <a:t>Probability </a:t>
            </a:r>
          </a:p>
        </p:txBody>
      </p:sp>
      <p:sp>
        <p:nvSpPr>
          <p:cNvPr id="23" name="Text Placeholder 22"/>
          <p:cNvSpPr>
            <a:spLocks noGrp="1"/>
          </p:cNvSpPr>
          <p:nvPr>
            <p:ph type="body" idx="10"/>
          </p:nvPr>
        </p:nvSpPr>
        <p:spPr>
          <a:xfrm>
            <a:off x="6323136" y="2788443"/>
            <a:ext cx="1030288" cy="344488"/>
          </a:xfrm>
          <a:ln w="9525">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ts val="638"/>
              </a:lnSpc>
              <a:buFontTx/>
              <a:buNone/>
            </a:pPr>
            <a:r>
              <a:rPr lang="en-US" sz="900" smtClean="0">
                <a:solidFill>
                  <a:srgbClr val="2E2E2E"/>
                </a:solidFill>
              </a:rPr>
              <a:t>Scenario 1 </a:t>
            </a:r>
          </a:p>
          <a:p>
            <a:pPr marL="0" indent="0">
              <a:lnSpc>
                <a:spcPct val="96000"/>
              </a:lnSpc>
              <a:spcBef>
                <a:spcPct val="0"/>
              </a:spcBef>
              <a:buFontTx/>
              <a:buNone/>
            </a:pPr>
            <a:r>
              <a:rPr lang="en-US" sz="900" smtClean="0">
                <a:solidFill>
                  <a:srgbClr val="2E2E2E"/>
                </a:solidFill>
              </a:rPr>
              <a:t>No climate change </a:t>
            </a:r>
          </a:p>
        </p:txBody>
      </p:sp>
      <p:sp>
        <p:nvSpPr>
          <p:cNvPr id="25" name="Text Placeholder 23"/>
          <p:cNvSpPr>
            <a:spLocks noGrp="1"/>
          </p:cNvSpPr>
          <p:nvPr>
            <p:ph type="body" idx="10"/>
          </p:nvPr>
        </p:nvSpPr>
        <p:spPr>
          <a:xfrm>
            <a:off x="5511924" y="5226843"/>
            <a:ext cx="838200" cy="466725"/>
          </a:xfrm>
          <a:ln w="9525">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6000"/>
              </a:lnSpc>
              <a:buFontTx/>
              <a:buNone/>
            </a:pPr>
            <a:r>
              <a:rPr lang="en-US" sz="900" smtClean="0">
                <a:solidFill>
                  <a:srgbClr val="2E2E2E"/>
                </a:solidFill>
              </a:rPr>
              <a:t>Scenario 3 Severe </a:t>
            </a:r>
          </a:p>
          <a:p>
            <a:pPr marL="0" indent="0">
              <a:lnSpc>
                <a:spcPct val="107000"/>
              </a:lnSpc>
              <a:spcBef>
                <a:spcPct val="0"/>
              </a:spcBef>
              <a:buFontTx/>
              <a:buNone/>
            </a:pPr>
            <a:r>
              <a:rPr lang="en-US" sz="900" smtClean="0">
                <a:solidFill>
                  <a:srgbClr val="2E2E2E"/>
                </a:solidFill>
              </a:rPr>
              <a:t>climate change </a:t>
            </a:r>
          </a:p>
        </p:txBody>
      </p:sp>
      <p:sp>
        <p:nvSpPr>
          <p:cNvPr id="26" name="Text Placeholder 24"/>
          <p:cNvSpPr>
            <a:spLocks noGrp="1"/>
          </p:cNvSpPr>
          <p:nvPr>
            <p:ph type="body" idx="10"/>
          </p:nvPr>
        </p:nvSpPr>
        <p:spPr>
          <a:xfrm>
            <a:off x="6426324" y="3491706"/>
            <a:ext cx="838200" cy="465137"/>
          </a:xfrm>
          <a:ln w="9525">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06000"/>
              </a:lnSpc>
              <a:buFontTx/>
              <a:buNone/>
            </a:pPr>
            <a:r>
              <a:rPr lang="en-US" sz="900" smtClean="0">
                <a:solidFill>
                  <a:srgbClr val="2E2E2E"/>
                </a:solidFill>
              </a:rPr>
              <a:t>Scenario 2 Consensus climate change </a:t>
            </a:r>
          </a:p>
        </p:txBody>
      </p:sp>
      <p:cxnSp>
        <p:nvCxnSpPr>
          <p:cNvPr id="27" name="Straight Connector 26"/>
          <p:cNvCxnSpPr/>
          <p:nvPr/>
        </p:nvCxnSpPr>
        <p:spPr>
          <a:xfrm>
            <a:off x="4106986" y="5912643"/>
            <a:ext cx="3276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3649786" y="2864643"/>
            <a:ext cx="533400" cy="3046413"/>
          </a:xfrm>
          <a:prstGeom prst="rect">
            <a:avLst/>
          </a:prstGeom>
          <a:noFill/>
          <a:ln w="9525">
            <a:noFill/>
            <a:miter lim="800000"/>
            <a:headEnd/>
            <a:tailEnd/>
          </a:ln>
        </p:spPr>
        <p:txBody>
          <a:bodyPr>
            <a:spAutoFit/>
          </a:bodyPr>
          <a:lstStyle/>
          <a:p>
            <a:pPr>
              <a:defRPr/>
            </a:pPr>
            <a:r>
              <a:rPr lang="en-GB">
                <a:solidFill>
                  <a:srgbClr val="000000"/>
                </a:solidFill>
                <a:latin typeface="Arial" charset="0"/>
                <a:ea typeface="ＭＳ Ｐゴシック" pitchFamily="34" charset="-128"/>
              </a:rPr>
              <a:t>0.08</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0.07</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0.06</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0.05</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0.04</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0.03</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0.02</a:t>
            </a:r>
          </a:p>
          <a:p>
            <a:pPr>
              <a:defRPr/>
            </a:pPr>
            <a:endParaRPr lang="en-GB">
              <a:solidFill>
                <a:srgbClr val="000000"/>
              </a:solidFill>
              <a:latin typeface="Arial" charset="0"/>
              <a:ea typeface="ＭＳ Ｐゴシック" pitchFamily="34" charset="-128"/>
            </a:endParaRPr>
          </a:p>
          <a:p>
            <a:pPr>
              <a:defRPr/>
            </a:pPr>
            <a:r>
              <a:rPr lang="en-GB">
                <a:solidFill>
                  <a:srgbClr val="000000"/>
                </a:solidFill>
                <a:latin typeface="Arial" charset="0"/>
                <a:ea typeface="ＭＳ Ｐゴシック" pitchFamily="34" charset="-128"/>
              </a:rPr>
              <a:t>0.01</a:t>
            </a:r>
          </a:p>
          <a:p>
            <a:pPr>
              <a:defRPr/>
            </a:pPr>
            <a:endParaRPr lang="en-GB">
              <a:solidFill>
                <a:srgbClr val="000000"/>
              </a:solidFill>
              <a:latin typeface="Arial" charset="0"/>
              <a:ea typeface="ＭＳ Ｐゴシック" pitchFamily="34" charset="-128"/>
            </a:endParaRPr>
          </a:p>
        </p:txBody>
      </p:sp>
      <p:sp>
        <p:nvSpPr>
          <p:cNvPr id="8" name="Text Placeholder 7"/>
          <p:cNvSpPr>
            <a:spLocks noGrp="1"/>
          </p:cNvSpPr>
          <p:nvPr>
            <p:ph type="body" idx="10"/>
          </p:nvPr>
        </p:nvSpPr>
        <p:spPr>
          <a:xfrm>
            <a:off x="0" y="1219200"/>
            <a:ext cx="9144000" cy="1041106"/>
          </a:xfrm>
          <a:noFill/>
          <a:ln w="0">
            <a:noFill/>
          </a:ln>
          <a:extLst/>
        </p:spPr>
        <p:txBody>
          <a:bodyPr wrap="square">
            <a:spAutoFit/>
          </a:bodyPr>
          <a:lstStyle/>
          <a:p>
            <a:pPr marL="355600" indent="0">
              <a:lnSpc>
                <a:spcPct val="95999"/>
              </a:lnSpc>
              <a:spcAft>
                <a:spcPts val="0"/>
              </a:spcAft>
              <a:buFontTx/>
              <a:buNone/>
              <a:defRPr/>
            </a:pPr>
            <a:r>
              <a:rPr lang="en-US" sz="3200" b="1" spc="-74" dirty="0" smtClean="0">
                <a:solidFill>
                  <a:srgbClr val="006699"/>
                </a:solidFill>
                <a:latin typeface="+mj-lt"/>
              </a:rPr>
              <a:t>Three climate change </a:t>
            </a:r>
            <a:r>
              <a:rPr lang="en-US" sz="3200" b="1" spc="-74" dirty="0">
                <a:solidFill>
                  <a:srgbClr val="006699"/>
                </a:solidFill>
                <a:latin typeface="+mj-lt"/>
              </a:rPr>
              <a:t>scenarios </a:t>
            </a:r>
            <a:r>
              <a:rPr lang="en-US" sz="3200" b="1" spc="-74" dirty="0" smtClean="0">
                <a:solidFill>
                  <a:srgbClr val="006699"/>
                </a:solidFill>
                <a:latin typeface="+mj-lt"/>
              </a:rPr>
              <a:t>for </a:t>
            </a:r>
            <a:r>
              <a:rPr lang="en-US" sz="3200" b="1" spc="-74" dirty="0">
                <a:solidFill>
                  <a:srgbClr val="006699"/>
                </a:solidFill>
                <a:latin typeface="+mj-lt"/>
              </a:rPr>
              <a:t>the </a:t>
            </a:r>
            <a:r>
              <a:rPr lang="en-US" sz="3200" b="1" spc="-21" dirty="0">
                <a:solidFill>
                  <a:srgbClr val="006699"/>
                </a:solidFill>
                <a:latin typeface="+mj-lt"/>
              </a:rPr>
              <a:t>central regions of </a:t>
            </a:r>
            <a:r>
              <a:rPr lang="en-US" sz="3200" b="1" spc="-21" dirty="0" smtClean="0">
                <a:solidFill>
                  <a:srgbClr val="006699"/>
                </a:solidFill>
                <a:latin typeface="+mj-lt"/>
              </a:rPr>
              <a:t>Tanzania </a:t>
            </a:r>
            <a:endParaRPr lang="en-US" sz="3200" b="1" spc="-21" dirty="0">
              <a:solidFill>
                <a:srgbClr val="006699"/>
              </a:solidFill>
              <a:latin typeface="+mj-lt"/>
            </a:endParaRPr>
          </a:p>
        </p:txBody>
      </p:sp>
      <p:sp>
        <p:nvSpPr>
          <p:cNvPr id="13" name="TextBox 12"/>
          <p:cNvSpPr txBox="1"/>
          <p:nvPr/>
        </p:nvSpPr>
        <p:spPr>
          <a:xfrm>
            <a:off x="533400" y="3276600"/>
            <a:ext cx="2895600" cy="923330"/>
          </a:xfrm>
          <a:prstGeom prst="rect">
            <a:avLst/>
          </a:prstGeom>
          <a:noFill/>
        </p:spPr>
        <p:txBody>
          <a:bodyPr wrap="square" rtlCol="0">
            <a:spAutoFit/>
          </a:bodyPr>
          <a:lstStyle/>
          <a:p>
            <a:r>
              <a:rPr lang="en-US" sz="1800" spc="-42" dirty="0" smtClean="0">
                <a:solidFill>
                  <a:srgbClr val="006E92"/>
                </a:solidFill>
              </a:rPr>
              <a:t>Each scenario has its own distribution of </a:t>
            </a:r>
            <a:r>
              <a:rPr lang="en-US" sz="1800" spc="11" dirty="0" smtClean="0">
                <a:solidFill>
                  <a:srgbClr val="006E92"/>
                </a:solidFill>
              </a:rPr>
              <a:t>probability for rainfall </a:t>
            </a:r>
          </a:p>
        </p:txBody>
      </p:sp>
      <p:sp>
        <p:nvSpPr>
          <p:cNvPr id="15"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1ED5D6-FBA6-423B-9697-084B1EB47379}" type="slidenum">
              <a:rPr kumimoji="0" lang="en-GB" sz="1400" b="0" i="0" u="none" strike="noStrike" kern="1200" cap="none" spc="0" normalizeH="0" baseline="0" noProof="0" smtClean="0">
                <a:ln>
                  <a:noFill/>
                </a:ln>
                <a:solidFill>
                  <a:srgbClr val="000000"/>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400" b="0" i="0" u="none" strike="noStrike" kern="1200" cap="none" spc="0" normalizeH="0" baseline="0" noProof="0" dirty="0" smtClean="0">
              <a:ln>
                <a:noFill/>
              </a:ln>
              <a:solidFill>
                <a:srgbClr val="000000"/>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0672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166CF">
            <a:alpha val="20000"/>
          </a:srgbClr>
        </a:solidFill>
        <a:effectLst/>
      </p:bgPr>
    </p:bg>
    <p:spTree>
      <p:nvGrpSpPr>
        <p:cNvPr id="1" name=""/>
        <p:cNvGrpSpPr/>
        <p:nvPr/>
      </p:nvGrpSpPr>
      <p:grpSpPr>
        <a:xfrm>
          <a:off x="0" y="0"/>
          <a:ext cx="0" cy="0"/>
          <a:chOff x="0" y="0"/>
          <a:chExt cx="0" cy="0"/>
        </a:xfrm>
      </p:grpSpPr>
      <p:sp>
        <p:nvSpPr>
          <p:cNvPr id="17412" name="Slide Number Placeholder 3"/>
          <p:cNvSpPr>
            <a:spLocks noGrp="1"/>
          </p:cNvSpPr>
          <p:nvPr>
            <p:ph type="sldNum" sz="quarter" idx="12"/>
          </p:nvPr>
        </p:nvSpPr>
        <p:spPr>
          <a:noFill/>
        </p:spPr>
        <p:txBody>
          <a:bodyPr/>
          <a:lstStyle/>
          <a:p>
            <a:fld id="{191ED5D6-FBA6-423B-9697-084B1EB47379}" type="slidenum">
              <a:rPr lang="en-GB" smtClean="0">
                <a:solidFill>
                  <a:srgbClr val="000000"/>
                </a:solidFill>
                <a:latin typeface="Verdana" pitchFamily="34" charset="0"/>
                <a:ea typeface="ＭＳ Ｐゴシック" pitchFamily="34" charset="-128"/>
              </a:rPr>
              <a:pPr/>
              <a:t>28</a:t>
            </a:fld>
            <a:endParaRPr lang="en-GB" dirty="0" smtClean="0">
              <a:solidFill>
                <a:srgbClr val="000000"/>
              </a:solidFill>
              <a:latin typeface="Verdana" pitchFamily="34" charset="0"/>
              <a:ea typeface="ＭＳ Ｐゴシック" pitchFamily="34" charset="-128"/>
            </a:endParaRPr>
          </a:p>
        </p:txBody>
      </p:sp>
      <p:sp>
        <p:nvSpPr>
          <p:cNvPr id="5" name="Title 1"/>
          <p:cNvSpPr txBox="1">
            <a:spLocks/>
          </p:cNvSpPr>
          <p:nvPr/>
        </p:nvSpPr>
        <p:spPr bwMode="auto">
          <a:xfrm>
            <a:off x="323528" y="2492896"/>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endParaRPr lang="en-US" sz="2800" dirty="0" smtClean="0">
              <a:ea typeface="ＭＳ Ｐゴシック" pitchFamily="34" charset="-128"/>
            </a:endParaRPr>
          </a:p>
        </p:txBody>
      </p:sp>
      <p:sp>
        <p:nvSpPr>
          <p:cNvPr id="2" name="Title 1"/>
          <p:cNvSpPr>
            <a:spLocks noGrp="1"/>
          </p:cNvSpPr>
          <p:nvPr>
            <p:ph type="title"/>
          </p:nvPr>
        </p:nvSpPr>
        <p:spPr>
          <a:xfrm>
            <a:off x="0" y="1219200"/>
            <a:ext cx="8229600" cy="553998"/>
          </a:xfrm>
        </p:spPr>
        <p:txBody>
          <a:bodyPr>
            <a:spAutoFit/>
          </a:bodyPr>
          <a:lstStyle/>
          <a:p>
            <a:r>
              <a:rPr lang="da-DK" dirty="0" smtClean="0"/>
              <a:t>Recap – module 1b</a:t>
            </a:r>
            <a:endParaRPr lang="da-DK" dirty="0"/>
          </a:p>
        </p:txBody>
      </p:sp>
      <p:sp>
        <p:nvSpPr>
          <p:cNvPr id="6" name="TextBox 5"/>
          <p:cNvSpPr txBox="1"/>
          <p:nvPr/>
        </p:nvSpPr>
        <p:spPr>
          <a:xfrm>
            <a:off x="990600" y="2131635"/>
            <a:ext cx="7391400" cy="3354765"/>
          </a:xfrm>
          <a:prstGeom prst="rect">
            <a:avLst/>
          </a:prstGeom>
          <a:noFill/>
        </p:spPr>
        <p:txBody>
          <a:bodyPr wrap="square" rtlCol="0">
            <a:spAutoFit/>
          </a:bodyPr>
          <a:lstStyle/>
          <a:p>
            <a:pPr marL="355600" lvl="1" indent="-355600" eaLnBrk="1" hangingPunct="1">
              <a:spcBef>
                <a:spcPts val="600"/>
              </a:spcBef>
              <a:spcAft>
                <a:spcPts val="600"/>
              </a:spcAft>
              <a:buFont typeface="Arial"/>
              <a:buChar char="•"/>
            </a:pPr>
            <a:r>
              <a:rPr lang="en-GB" sz="1800" dirty="0" smtClean="0"/>
              <a:t>Is the climate changing – observations</a:t>
            </a:r>
          </a:p>
          <a:p>
            <a:pPr marL="355600" lvl="1" indent="-355600" eaLnBrk="1" hangingPunct="1">
              <a:spcBef>
                <a:spcPts val="600"/>
              </a:spcBef>
              <a:spcAft>
                <a:spcPts val="600"/>
              </a:spcAft>
              <a:buFont typeface="Arial"/>
              <a:buChar char="•"/>
            </a:pPr>
            <a:r>
              <a:rPr lang="en-GB" sz="1800" dirty="0" smtClean="0"/>
              <a:t>Causes</a:t>
            </a:r>
          </a:p>
          <a:p>
            <a:pPr marL="355600" lvl="1" indent="-355600" eaLnBrk="1" hangingPunct="1">
              <a:spcBef>
                <a:spcPts val="600"/>
              </a:spcBef>
              <a:spcAft>
                <a:spcPts val="600"/>
              </a:spcAft>
              <a:buFont typeface="Arial"/>
              <a:buChar char="•"/>
            </a:pPr>
            <a:r>
              <a:rPr lang="en-GB" sz="1800" dirty="0" smtClean="0"/>
              <a:t>Consequences</a:t>
            </a:r>
          </a:p>
          <a:p>
            <a:pPr marL="355600" lvl="1" indent="-355600" eaLnBrk="1" hangingPunct="1">
              <a:spcBef>
                <a:spcPts val="600"/>
              </a:spcBef>
              <a:spcAft>
                <a:spcPts val="600"/>
              </a:spcAft>
              <a:buFont typeface="Arial"/>
              <a:buChar char="•"/>
            </a:pPr>
            <a:r>
              <a:rPr lang="en-GB" sz="1800" dirty="0" smtClean="0"/>
              <a:t>Uncertainty</a:t>
            </a:r>
          </a:p>
          <a:p>
            <a:pPr marL="355600" lvl="1" indent="-355600" eaLnBrk="1" hangingPunct="1">
              <a:spcBef>
                <a:spcPts val="600"/>
              </a:spcBef>
              <a:spcAft>
                <a:spcPts val="600"/>
              </a:spcAft>
              <a:buFont typeface="Arial"/>
              <a:buChar char="•"/>
            </a:pPr>
            <a:r>
              <a:rPr lang="en-GB" sz="1800" dirty="0" smtClean="0"/>
              <a:t>Socio-economic uncertainties increase environmental and climate uncertainties – the scenarios of climate development vary a lot</a:t>
            </a:r>
          </a:p>
          <a:p>
            <a:pPr marL="355600" lvl="1" indent="-355600" eaLnBrk="1" hangingPunct="1">
              <a:spcBef>
                <a:spcPts val="600"/>
              </a:spcBef>
              <a:spcAft>
                <a:spcPts val="600"/>
              </a:spcAft>
              <a:buFont typeface="Arial"/>
              <a:buChar char="•"/>
            </a:pPr>
            <a:r>
              <a:rPr lang="en-GB" sz="1800" dirty="0" smtClean="0"/>
              <a:t>Inaction is costly. Some measures are justified even in the face of uncertainty</a:t>
            </a:r>
          </a:p>
        </p:txBody>
      </p:sp>
    </p:spTree>
    <p:extLst>
      <p:ext uri="{BB962C8B-B14F-4D97-AF65-F5344CB8AC3E}">
        <p14:creationId xmlns:p14="http://schemas.microsoft.com/office/powerpoint/2010/main" val="1001790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4802"/>
            <a:ext cx="8229600" cy="553998"/>
          </a:xfrm>
        </p:spPr>
        <p:txBody>
          <a:bodyPr>
            <a:spAutoFit/>
          </a:bodyPr>
          <a:lstStyle/>
          <a:p>
            <a:r>
              <a:rPr lang="da-DK" dirty="0" smtClean="0"/>
              <a:t>Resources</a:t>
            </a:r>
            <a:endParaRPr lang="en-US" dirty="0">
              <a:solidFill>
                <a:srgbClr val="00B050"/>
              </a:solidFill>
            </a:endParaRPr>
          </a:p>
        </p:txBody>
      </p:sp>
      <p:sp>
        <p:nvSpPr>
          <p:cNvPr id="4" name="Content Placeholder 3"/>
          <p:cNvSpPr>
            <a:spLocks noGrp="1"/>
          </p:cNvSpPr>
          <p:nvPr>
            <p:ph idx="1"/>
          </p:nvPr>
        </p:nvSpPr>
        <p:spPr>
          <a:xfrm>
            <a:off x="457200" y="2057400"/>
            <a:ext cx="8229600" cy="3736407"/>
          </a:xfrm>
        </p:spPr>
        <p:txBody>
          <a:bodyPr>
            <a:spAutoFit/>
          </a:bodyPr>
          <a:lstStyle/>
          <a:p>
            <a:pPr marL="0" indent="0">
              <a:buNone/>
            </a:pPr>
            <a:r>
              <a:rPr lang="en-GB" sz="1600" b="1" dirty="0" smtClean="0"/>
              <a:t>Climate change</a:t>
            </a:r>
          </a:p>
          <a:p>
            <a:pPr>
              <a:buClr>
                <a:schemeClr val="accent1">
                  <a:lumMod val="50000"/>
                </a:schemeClr>
              </a:buClr>
            </a:pPr>
            <a:r>
              <a:rPr lang="en-GB" sz="1600" dirty="0" smtClean="0">
                <a:hlinkClick r:id="rId3"/>
              </a:rPr>
              <a:t>Understanding Climate Change</a:t>
            </a:r>
            <a:r>
              <a:rPr lang="en-GB" sz="1600" dirty="0" smtClean="0"/>
              <a:t> – IPCC</a:t>
            </a:r>
          </a:p>
          <a:p>
            <a:pPr>
              <a:buClr>
                <a:schemeClr val="accent1">
                  <a:lumMod val="50000"/>
                </a:schemeClr>
              </a:buClr>
            </a:pPr>
            <a:r>
              <a:rPr lang="en-GB" sz="1600" dirty="0" smtClean="0">
                <a:hlinkClick r:id="rId4"/>
              </a:rPr>
              <a:t>Climate Change in EU Overseas Entities</a:t>
            </a:r>
            <a:r>
              <a:rPr lang="en-GB" sz="1600" dirty="0" smtClean="0"/>
              <a:t> – Petit &amp; Prudent</a:t>
            </a:r>
          </a:p>
          <a:p>
            <a:pPr>
              <a:buClr>
                <a:schemeClr val="accent1">
                  <a:lumMod val="50000"/>
                </a:schemeClr>
              </a:buClr>
            </a:pPr>
            <a:r>
              <a:rPr lang="en-US" sz="1600" dirty="0" smtClean="0">
                <a:hlinkClick r:id="rId5"/>
              </a:rPr>
              <a:t>Integrating Climate Change Adaptation into Development Cooperation</a:t>
            </a:r>
            <a:r>
              <a:rPr lang="en-US" sz="1600" dirty="0" smtClean="0"/>
              <a:t> - OECD</a:t>
            </a:r>
            <a:endParaRPr lang="en-GB" sz="1600" dirty="0" smtClean="0"/>
          </a:p>
          <a:p>
            <a:endParaRPr lang="en-GB" sz="1600" b="1" dirty="0"/>
          </a:p>
          <a:p>
            <a:pPr marL="0" indent="0">
              <a:buNone/>
            </a:pPr>
            <a:r>
              <a:rPr lang="en-GB" sz="1600" b="1" dirty="0" smtClean="0"/>
              <a:t>Uncertainty</a:t>
            </a:r>
            <a:endParaRPr lang="en-GB" sz="1600" dirty="0"/>
          </a:p>
          <a:p>
            <a:pPr>
              <a:buClr>
                <a:schemeClr val="accent1">
                  <a:lumMod val="50000"/>
                </a:schemeClr>
              </a:buClr>
            </a:pPr>
            <a:r>
              <a:rPr lang="en-GB" sz="1600" u="sng" dirty="0">
                <a:hlinkClick r:id="rId6"/>
              </a:rPr>
              <a:t>Decision Support Planning Methods: Incorporating Climate Change Uncertainties into Water Planning</a:t>
            </a:r>
            <a:r>
              <a:rPr lang="en-GB" sz="1600" dirty="0"/>
              <a:t> - WUCA</a:t>
            </a:r>
          </a:p>
          <a:p>
            <a:pPr>
              <a:buClr>
                <a:schemeClr val="accent1">
                  <a:lumMod val="50000"/>
                </a:schemeClr>
              </a:buClr>
            </a:pPr>
            <a:r>
              <a:rPr lang="en-GB" sz="1600" u="sng" dirty="0">
                <a:hlinkClick r:id="rId7"/>
              </a:rPr>
              <a:t>Scenario Planning</a:t>
            </a:r>
            <a:r>
              <a:rPr lang="en-GB" sz="1600" dirty="0"/>
              <a:t> – IIED </a:t>
            </a:r>
          </a:p>
          <a:p>
            <a:pPr>
              <a:buClr>
                <a:schemeClr val="accent1">
                  <a:lumMod val="50000"/>
                </a:schemeClr>
              </a:buClr>
            </a:pPr>
            <a:r>
              <a:rPr lang="en-GB" sz="1600" u="sng" dirty="0">
                <a:hlinkClick r:id="rId8"/>
              </a:rPr>
              <a:t>Managing Water under Uncertainty and Risk</a:t>
            </a:r>
            <a:r>
              <a:rPr lang="en-GB" sz="1600" dirty="0"/>
              <a:t> – WWAP / UNESCO </a:t>
            </a:r>
          </a:p>
          <a:p>
            <a:pPr>
              <a:buClr>
                <a:schemeClr val="accent1">
                  <a:lumMod val="50000"/>
                </a:schemeClr>
              </a:buClr>
            </a:pPr>
            <a:r>
              <a:rPr lang="en-GB" sz="1600" u="sng" dirty="0">
                <a:hlinkClick r:id="rId9"/>
              </a:rPr>
              <a:t>Uncertain predictions, invisible impacts, and the need to mainstream gender in climate change adaptations</a:t>
            </a:r>
            <a:r>
              <a:rPr lang="en-GB" sz="1600" dirty="0"/>
              <a:t> - University of </a:t>
            </a:r>
            <a:r>
              <a:rPr lang="en-GB" sz="1600" dirty="0" smtClean="0"/>
              <a:t>Greenwich</a:t>
            </a:r>
            <a:endParaRPr lang="en-US" sz="1600" i="0" dirty="0"/>
          </a:p>
        </p:txBody>
      </p:sp>
      <p:sp>
        <p:nvSpPr>
          <p:cNvPr id="3" name="Slide Number Placeholder 2"/>
          <p:cNvSpPr>
            <a:spLocks noGrp="1"/>
          </p:cNvSpPr>
          <p:nvPr>
            <p:ph type="sldNum" sz="quarter" idx="12"/>
          </p:nvPr>
        </p:nvSpPr>
        <p:spPr/>
        <p:txBody>
          <a:bodyPr/>
          <a:lstStyle/>
          <a:p>
            <a:pPr>
              <a:defRPr/>
            </a:pPr>
            <a:fld id="{315A5415-EC39-4ABD-B2D1-376FD9DBC68B}" type="slidenum">
              <a:rPr lang="en-GB" smtClean="0">
                <a:solidFill>
                  <a:srgbClr val="000000"/>
                </a:solidFill>
              </a:rPr>
              <a:pPr>
                <a:defRPr/>
              </a:pPr>
              <a:t>29</a:t>
            </a:fld>
            <a:endParaRPr lang="en-GB" dirty="0">
              <a:solidFill>
                <a:srgbClr val="000000"/>
              </a:solidFill>
            </a:endParaRPr>
          </a:p>
        </p:txBody>
      </p:sp>
    </p:spTree>
    <p:extLst>
      <p:ext uri="{BB962C8B-B14F-4D97-AF65-F5344CB8AC3E}">
        <p14:creationId xmlns:p14="http://schemas.microsoft.com/office/powerpoint/2010/main" val="4029844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219200"/>
            <a:ext cx="8229600" cy="553998"/>
          </a:xfrm>
        </p:spPr>
        <p:txBody>
          <a:bodyPr>
            <a:spAutoFit/>
          </a:bodyPr>
          <a:lstStyle/>
          <a:p>
            <a:pPr indent="0"/>
            <a:r>
              <a:rPr lang="en-GB" dirty="0" smtClean="0">
                <a:ea typeface="ＭＳ Ｐゴシック" pitchFamily="34" charset="-128"/>
              </a:rPr>
              <a:t>Observations: intensity of cyclones </a:t>
            </a:r>
            <a:endParaRPr lang="en-GB" sz="1400" dirty="0" smtClean="0">
              <a:solidFill>
                <a:srgbClr val="FF0000"/>
              </a:solidFill>
              <a:ea typeface="ＭＳ Ｐゴシック" pitchFamily="34" charset="-128"/>
            </a:endParaRPr>
          </a:p>
        </p:txBody>
      </p:sp>
      <p:pic>
        <p:nvPicPr>
          <p:cNvPr id="22531" name="Picture 2"/>
          <p:cNvPicPr>
            <a:picLocks noChangeAspect="1" noChangeArrowheads="1"/>
          </p:cNvPicPr>
          <p:nvPr/>
        </p:nvPicPr>
        <p:blipFill>
          <a:blip r:embed="rId3" cstate="print"/>
          <a:srcRect l="19707" t="21629" r="26297" b="16113"/>
          <a:stretch>
            <a:fillRect/>
          </a:stretch>
        </p:blipFill>
        <p:spPr bwMode="auto">
          <a:xfrm>
            <a:off x="1676400" y="1828800"/>
            <a:ext cx="5145088" cy="3508375"/>
          </a:xfrm>
          <a:prstGeom prst="rect">
            <a:avLst/>
          </a:prstGeom>
          <a:noFill/>
          <a:ln w="9525">
            <a:noFill/>
            <a:miter lim="800000"/>
            <a:headEnd/>
            <a:tailEnd/>
          </a:ln>
        </p:spPr>
      </p:pic>
      <p:sp>
        <p:nvSpPr>
          <p:cNvPr id="22532" name="TextBox 3"/>
          <p:cNvSpPr txBox="1">
            <a:spLocks noChangeArrowheads="1"/>
          </p:cNvSpPr>
          <p:nvPr/>
        </p:nvSpPr>
        <p:spPr bwMode="auto">
          <a:xfrm>
            <a:off x="533400" y="5410200"/>
            <a:ext cx="8153400" cy="1169551"/>
          </a:xfrm>
          <a:prstGeom prst="rect">
            <a:avLst/>
          </a:prstGeom>
          <a:noFill/>
          <a:ln w="9525">
            <a:noFill/>
            <a:miter lim="800000"/>
            <a:headEnd/>
            <a:tailEnd/>
          </a:ln>
        </p:spPr>
        <p:txBody>
          <a:bodyPr>
            <a:spAutoFit/>
          </a:bodyPr>
          <a:lstStyle/>
          <a:p>
            <a:r>
              <a:rPr lang="en-GB" sz="1400" b="1" dirty="0"/>
              <a:t>Worldwide: % of Category 1 cyclone (blue curve), sum of Category 2 and 3 (green curve), sum of category 4 and 5 (red curve) on 5 years period. </a:t>
            </a:r>
          </a:p>
          <a:p>
            <a:endParaRPr lang="en-GB" sz="1400" b="1" dirty="0" smtClean="0"/>
          </a:p>
          <a:p>
            <a:r>
              <a:rPr lang="en-GB" sz="1400" b="1" dirty="0"/>
              <a:t>(</a:t>
            </a:r>
            <a:r>
              <a:rPr lang="en-GB" sz="1400" b="1" dirty="0" smtClean="0"/>
              <a:t>Dashed lines are averages for each category from 1970 to 2004)</a:t>
            </a:r>
          </a:p>
          <a:p>
            <a:endParaRPr lang="en-GB" sz="1400" b="1" dirty="0"/>
          </a:p>
        </p:txBody>
      </p:sp>
      <p:sp>
        <p:nvSpPr>
          <p:cNvPr id="22533" name="Slide Number Placeholder 4"/>
          <p:cNvSpPr>
            <a:spLocks noGrp="1"/>
          </p:cNvSpPr>
          <p:nvPr>
            <p:ph type="sldNum" sz="quarter" idx="12"/>
          </p:nvPr>
        </p:nvSpPr>
        <p:spPr>
          <a:xfrm>
            <a:off x="8229600" y="6245225"/>
            <a:ext cx="4572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9D04B645-6C50-4462-B185-E369DA661F92}" type="slidenum">
              <a:rPr lang="en-US" sz="1400" smtClean="0">
                <a:solidFill>
                  <a:schemeClr val="tx1"/>
                </a:solidFill>
                <a:ea typeface="ＭＳ Ｐゴシック" pitchFamily="34" charset="-128"/>
              </a:rPr>
              <a:pPr eaLnBrk="1" hangingPunct="1">
                <a:defRPr/>
              </a:pPr>
              <a:t>3</a:t>
            </a:fld>
            <a:endParaRPr lang="en-US" sz="1400" smtClean="0">
              <a:solidFill>
                <a:schemeClr val="tx1"/>
              </a:solidFill>
              <a:ea typeface="ＭＳ Ｐゴシック" pitchFamily="34" charset="-128"/>
            </a:endParaRPr>
          </a:p>
        </p:txBody>
      </p:sp>
    </p:spTree>
    <p:extLst>
      <p:ext uri="{BB962C8B-B14F-4D97-AF65-F5344CB8AC3E}">
        <p14:creationId xmlns:p14="http://schemas.microsoft.com/office/powerpoint/2010/main" val="92318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 y="1340247"/>
            <a:ext cx="8229600" cy="936625"/>
          </a:xfrm>
        </p:spPr>
        <p:txBody>
          <a:bodyPr/>
          <a:lstStyle/>
          <a:p>
            <a:pPr indent="0"/>
            <a:r>
              <a:rPr lang="en-GB" dirty="0" smtClean="0">
                <a:ea typeface="ＭＳ Ｐゴシック" pitchFamily="34" charset="-128"/>
              </a:rPr>
              <a:t>Observations and projections: </a:t>
            </a:r>
            <a:br>
              <a:rPr lang="en-GB" dirty="0" smtClean="0">
                <a:ea typeface="ＭＳ Ｐゴシック" pitchFamily="34" charset="-128"/>
              </a:rPr>
            </a:br>
            <a:r>
              <a:rPr lang="en-GB" dirty="0" smtClean="0">
                <a:ea typeface="ＭＳ Ｐゴシック" pitchFamily="34" charset="-128"/>
              </a:rPr>
              <a:t>Global sea level change</a:t>
            </a:r>
            <a:endParaRPr lang="en-GB" sz="1200" dirty="0" smtClean="0">
              <a:solidFill>
                <a:srgbClr val="FF0000"/>
              </a:solidFill>
              <a:ea typeface="ＭＳ Ｐゴシック" pitchFamily="34" charset="-128"/>
            </a:endParaRPr>
          </a:p>
        </p:txBody>
      </p:sp>
      <p:pic>
        <p:nvPicPr>
          <p:cNvPr id="21507" name="Picture 2" descr="C:\Users\catherine\Documents\Jobs\GCCA - MWH\Training modules\Figures\Global sea level_IPCC 2007_WG I_FAQ5-1Fig-1.jpg"/>
          <p:cNvPicPr>
            <a:picLocks noChangeAspect="1" noChangeArrowheads="1"/>
          </p:cNvPicPr>
          <p:nvPr/>
        </p:nvPicPr>
        <p:blipFill>
          <a:blip r:embed="rId3" cstate="print"/>
          <a:srcRect/>
          <a:stretch>
            <a:fillRect/>
          </a:stretch>
        </p:blipFill>
        <p:spPr bwMode="auto">
          <a:xfrm>
            <a:off x="762000" y="2473325"/>
            <a:ext cx="7543800" cy="4156075"/>
          </a:xfrm>
          <a:prstGeom prst="rect">
            <a:avLst/>
          </a:prstGeom>
          <a:noFill/>
          <a:ln w="9525">
            <a:noFill/>
            <a:miter lim="800000"/>
            <a:headEnd/>
            <a:tailEnd/>
          </a:ln>
        </p:spPr>
      </p:pic>
      <p:sp>
        <p:nvSpPr>
          <p:cNvPr id="21509" name="Slide Number Placeholder 4"/>
          <p:cNvSpPr>
            <a:spLocks noGrp="1"/>
          </p:cNvSpPr>
          <p:nvPr>
            <p:ph type="sldNum" sz="quarter" idx="12"/>
          </p:nvPr>
        </p:nvSpPr>
        <p:spPr>
          <a:xfrm>
            <a:off x="8229600" y="6245225"/>
            <a:ext cx="4572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1D93897B-3C37-4033-8193-8AE5BB36B8AB}" type="slidenum">
              <a:rPr lang="en-US" sz="1400" smtClean="0">
                <a:solidFill>
                  <a:schemeClr val="tx1"/>
                </a:solidFill>
                <a:ea typeface="ＭＳ Ｐゴシック" pitchFamily="34" charset="-128"/>
              </a:rPr>
              <a:pPr eaLnBrk="1" hangingPunct="1">
                <a:defRPr/>
              </a:pPr>
              <a:t>4</a:t>
            </a:fld>
            <a:endParaRPr lang="en-US" sz="1400" smtClean="0">
              <a:solidFill>
                <a:schemeClr val="tx1"/>
              </a:solidFill>
              <a:ea typeface="ＭＳ Ｐゴシック" pitchFamily="34" charset="-128"/>
            </a:endParaRPr>
          </a:p>
        </p:txBody>
      </p:sp>
      <p:sp>
        <p:nvSpPr>
          <p:cNvPr id="2" name="Rektangel 1"/>
          <p:cNvSpPr/>
          <p:nvPr/>
        </p:nvSpPr>
        <p:spPr bwMode="auto">
          <a:xfrm>
            <a:off x="3131840" y="2348880"/>
            <a:ext cx="5904656" cy="44229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6" name="Picture 2" descr="C:\Users\catherine\Documents\Jobs\GCCA - MWH\Training modules\Figures\Global sea level_IPCC 2007_WG I_FAQ5-1Fig-1.jpg"/>
          <p:cNvPicPr>
            <a:picLocks noChangeAspect="1" noChangeArrowheads="1"/>
          </p:cNvPicPr>
          <p:nvPr/>
        </p:nvPicPr>
        <p:blipFill>
          <a:blip r:embed="rId3" cstate="print"/>
          <a:srcRect/>
          <a:stretch>
            <a:fillRect/>
          </a:stretch>
        </p:blipFill>
        <p:spPr bwMode="auto">
          <a:xfrm>
            <a:off x="772616" y="2492896"/>
            <a:ext cx="7543800" cy="4156075"/>
          </a:xfrm>
          <a:prstGeom prst="rect">
            <a:avLst/>
          </a:prstGeom>
          <a:noFill/>
          <a:ln w="9525">
            <a:noFill/>
            <a:miter lim="800000"/>
            <a:headEnd/>
            <a:tailEnd/>
          </a:ln>
        </p:spPr>
      </p:pic>
      <p:sp>
        <p:nvSpPr>
          <p:cNvPr id="8" name="Rektangel 7"/>
          <p:cNvSpPr/>
          <p:nvPr/>
        </p:nvSpPr>
        <p:spPr bwMode="auto">
          <a:xfrm>
            <a:off x="6084168" y="2132856"/>
            <a:ext cx="3104728" cy="47913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9" name="Picture 2" descr="C:\Users\catherine\Documents\Jobs\GCCA - MWH\Training modules\Figures\Global sea level_IPCC 2007_WG I_FAQ5-1Fig-1.jpg"/>
          <p:cNvPicPr>
            <a:picLocks noChangeAspect="1" noChangeArrowheads="1"/>
          </p:cNvPicPr>
          <p:nvPr/>
        </p:nvPicPr>
        <p:blipFill>
          <a:blip r:embed="rId3" cstate="print"/>
          <a:srcRect/>
          <a:stretch>
            <a:fillRect/>
          </a:stretch>
        </p:blipFill>
        <p:spPr bwMode="auto">
          <a:xfrm>
            <a:off x="755576" y="2492896"/>
            <a:ext cx="7543800" cy="4156075"/>
          </a:xfrm>
          <a:prstGeom prst="rect">
            <a:avLst/>
          </a:prstGeom>
          <a:noFill/>
          <a:ln w="9525">
            <a:noFill/>
            <a:miter lim="800000"/>
            <a:headEnd/>
            <a:tailEnd/>
          </a:ln>
        </p:spPr>
      </p:pic>
    </p:spTree>
    <p:extLst>
      <p:ext uri="{BB962C8B-B14F-4D97-AF65-F5344CB8AC3E}">
        <p14:creationId xmlns:p14="http://schemas.microsoft.com/office/powerpoint/2010/main" val="39727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1507"/>
                                        </p:tgtEl>
                                        <p:attrNameLst>
                                          <p:attrName>style.visibility</p:attrName>
                                        </p:attrNameLst>
                                      </p:cBhvr>
                                      <p:to>
                                        <p:strVal val="visible"/>
                                      </p:to>
                                    </p:set>
                                    <p:animEffect transition="in" filter="wipe(left)">
                                      <p:cBhvr>
                                        <p:cTn id="9" dur="1000"/>
                                        <p:tgtEl>
                                          <p:spTgt spid="2150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762000" y="2362200"/>
            <a:ext cx="7431088" cy="2232025"/>
          </a:xfrm>
          <a:prstGeom prst="rect">
            <a:avLst/>
          </a:prstGeom>
          <a:noFill/>
          <a:ln w="9525">
            <a:noFill/>
            <a:miter lim="800000"/>
            <a:headEnd/>
            <a:tailEnd/>
          </a:ln>
        </p:spPr>
      </p:pic>
      <p:sp>
        <p:nvSpPr>
          <p:cNvPr id="26627" name="Text Box 3"/>
          <p:cNvSpPr txBox="1">
            <a:spLocks noChangeArrowheads="1"/>
          </p:cNvSpPr>
          <p:nvPr/>
        </p:nvSpPr>
        <p:spPr bwMode="auto">
          <a:xfrm>
            <a:off x="1143000" y="4581525"/>
            <a:ext cx="7315200" cy="1206690"/>
          </a:xfrm>
          <a:prstGeom prst="rect">
            <a:avLst/>
          </a:prstGeom>
          <a:noFill/>
          <a:ln w="9525">
            <a:noFill/>
            <a:miter lim="800000"/>
            <a:headEnd/>
            <a:tailEnd/>
          </a:ln>
        </p:spPr>
        <p:txBody>
          <a:bodyPr lIns="97740" tIns="48870" rIns="97740" bIns="48870">
            <a:spAutoFit/>
          </a:bodyPr>
          <a:lstStyle/>
          <a:p>
            <a:pPr defTabSz="977900">
              <a:spcBef>
                <a:spcPct val="50000"/>
              </a:spcBef>
            </a:pPr>
            <a:r>
              <a:rPr lang="en-US" sz="1800" dirty="0" smtClean="0">
                <a:solidFill>
                  <a:srgbClr val="244C9C"/>
                </a:solidFill>
              </a:rPr>
              <a:t>Mean 17</a:t>
            </a:r>
            <a:r>
              <a:rPr lang="en-US" sz="1800" dirty="0">
                <a:solidFill>
                  <a:srgbClr val="244C9C"/>
                </a:solidFill>
              </a:rPr>
              <a:t>°C</a:t>
            </a:r>
            <a:endParaRPr lang="en-US" sz="1800" dirty="0" smtClean="0">
              <a:solidFill>
                <a:srgbClr val="244C9C"/>
              </a:solidFill>
            </a:endParaRPr>
          </a:p>
          <a:p>
            <a:pPr defTabSz="977900">
              <a:spcBef>
                <a:spcPct val="50000"/>
              </a:spcBef>
            </a:pPr>
            <a:r>
              <a:rPr lang="en-US" sz="1800" dirty="0" smtClean="0">
                <a:solidFill>
                  <a:srgbClr val="244C9C"/>
                </a:solidFill>
              </a:rPr>
              <a:t>Very hot 2003</a:t>
            </a:r>
          </a:p>
          <a:p>
            <a:pPr defTabSz="977900">
              <a:spcBef>
                <a:spcPct val="50000"/>
              </a:spcBef>
            </a:pPr>
            <a:r>
              <a:rPr lang="en-US" sz="1800" dirty="0" smtClean="0">
                <a:solidFill>
                  <a:srgbClr val="244C9C"/>
                </a:solidFill>
              </a:rPr>
              <a:t>Double probability </a:t>
            </a:r>
            <a:r>
              <a:rPr lang="en-US" sz="1800" dirty="0">
                <a:solidFill>
                  <a:srgbClr val="244C9C"/>
                </a:solidFill>
              </a:rPr>
              <a:t>of </a:t>
            </a:r>
            <a:r>
              <a:rPr lang="en-US" sz="1800" dirty="0" smtClean="0">
                <a:solidFill>
                  <a:srgbClr val="244C9C"/>
                </a:solidFill>
              </a:rPr>
              <a:t>another </a:t>
            </a:r>
            <a:r>
              <a:rPr lang="en-US" sz="1800" dirty="0">
                <a:solidFill>
                  <a:srgbClr val="244C9C"/>
                </a:solidFill>
              </a:rPr>
              <a:t>extreme </a:t>
            </a:r>
            <a:r>
              <a:rPr lang="en-US" sz="1800" dirty="0" smtClean="0">
                <a:solidFill>
                  <a:srgbClr val="244C9C"/>
                </a:solidFill>
              </a:rPr>
              <a:t>‘2003’-summer</a:t>
            </a:r>
            <a:endParaRPr lang="en-US" sz="1800" dirty="0">
              <a:solidFill>
                <a:srgbClr val="244C9C"/>
              </a:solidFill>
            </a:endParaRPr>
          </a:p>
        </p:txBody>
      </p:sp>
      <p:sp>
        <p:nvSpPr>
          <p:cNvPr id="26629" name="Text Box 5"/>
          <p:cNvSpPr txBox="1">
            <a:spLocks noChangeArrowheads="1"/>
          </p:cNvSpPr>
          <p:nvPr/>
        </p:nvSpPr>
        <p:spPr bwMode="auto">
          <a:xfrm>
            <a:off x="685800" y="1785938"/>
            <a:ext cx="7369175" cy="375693"/>
          </a:xfrm>
          <a:prstGeom prst="rect">
            <a:avLst/>
          </a:prstGeom>
          <a:noFill/>
          <a:ln w="9525">
            <a:noFill/>
            <a:miter lim="800000"/>
            <a:headEnd/>
            <a:tailEnd/>
          </a:ln>
        </p:spPr>
        <p:txBody>
          <a:bodyPr lIns="97740" tIns="48870" rIns="97740" bIns="48870">
            <a:spAutoFit/>
          </a:bodyPr>
          <a:lstStyle/>
          <a:p>
            <a:pPr algn="r" defTabSz="977900">
              <a:spcBef>
                <a:spcPct val="50000"/>
              </a:spcBef>
            </a:pPr>
            <a:r>
              <a:rPr lang="en-US" sz="1800" dirty="0" smtClean="0">
                <a:solidFill>
                  <a:srgbClr val="244C9C"/>
                </a:solidFill>
              </a:rPr>
              <a:t>Summer temperatures </a:t>
            </a:r>
            <a:r>
              <a:rPr lang="en-US" sz="1800" dirty="0">
                <a:solidFill>
                  <a:srgbClr val="244C9C"/>
                </a:solidFill>
              </a:rPr>
              <a:t>in Switzerland </a:t>
            </a:r>
            <a:r>
              <a:rPr lang="en-US" sz="1800" dirty="0" smtClean="0">
                <a:solidFill>
                  <a:srgbClr val="244C9C"/>
                </a:solidFill>
              </a:rPr>
              <a:t>1864-2003</a:t>
            </a:r>
            <a:endParaRPr lang="en-US" sz="1800" u="sng" dirty="0">
              <a:solidFill>
                <a:srgbClr val="244C9C"/>
              </a:solidFill>
            </a:endParaRPr>
          </a:p>
        </p:txBody>
      </p:sp>
      <p:sp>
        <p:nvSpPr>
          <p:cNvPr id="26630" name="Rectangle 2"/>
          <p:cNvSpPr>
            <a:spLocks noChangeArrowheads="1"/>
          </p:cNvSpPr>
          <p:nvPr/>
        </p:nvSpPr>
        <p:spPr bwMode="auto">
          <a:xfrm>
            <a:off x="0" y="990600"/>
            <a:ext cx="7775575" cy="914400"/>
          </a:xfrm>
          <a:prstGeom prst="rect">
            <a:avLst/>
          </a:prstGeom>
          <a:noFill/>
          <a:ln w="9525">
            <a:noFill/>
            <a:miter lim="800000"/>
            <a:headEnd/>
            <a:tailEnd/>
          </a:ln>
        </p:spPr>
        <p:txBody>
          <a:bodyPr anchor="ctr"/>
          <a:lstStyle/>
          <a:p>
            <a:pPr marL="1588" indent="-1588"/>
            <a:r>
              <a:rPr lang="en-GB" sz="3000" b="1" dirty="0">
                <a:solidFill>
                  <a:srgbClr val="244C9C"/>
                </a:solidFill>
              </a:rPr>
              <a:t>   </a:t>
            </a:r>
            <a:r>
              <a:rPr lang="en-GB" sz="3000" b="1" dirty="0" smtClean="0">
                <a:solidFill>
                  <a:srgbClr val="244C9C"/>
                </a:solidFill>
              </a:rPr>
              <a:t>Observed Heat </a:t>
            </a:r>
            <a:r>
              <a:rPr lang="en-GB" sz="3000" b="1" dirty="0">
                <a:solidFill>
                  <a:srgbClr val="244C9C"/>
                </a:solidFill>
              </a:rPr>
              <a:t>extremes</a:t>
            </a:r>
          </a:p>
        </p:txBody>
      </p:sp>
      <p:sp>
        <p:nvSpPr>
          <p:cNvPr id="26631" name="Slide Number Placeholder 6"/>
          <p:cNvSpPr>
            <a:spLocks noGrp="1"/>
          </p:cNvSpPr>
          <p:nvPr>
            <p:ph type="sldNum" sz="quarter" idx="12"/>
          </p:nvPr>
        </p:nvSpPr>
        <p:spPr>
          <a:xfrm>
            <a:off x="8458200" y="6245225"/>
            <a:ext cx="4572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53D3A174-246F-4C1A-9A1A-481CE640EFCD}" type="slidenum">
              <a:rPr lang="en-GB" sz="1400" smtClean="0">
                <a:solidFill>
                  <a:srgbClr val="244C9C"/>
                </a:solidFill>
                <a:ea typeface="ＭＳ Ｐゴシック" pitchFamily="34" charset="-128"/>
              </a:rPr>
              <a:pPr eaLnBrk="1" hangingPunct="1">
                <a:defRPr/>
              </a:pPr>
              <a:t>5</a:t>
            </a:fld>
            <a:endParaRPr lang="en-GB" sz="1400" smtClean="0">
              <a:solidFill>
                <a:srgbClr val="244C9C"/>
              </a:solidFill>
              <a:ea typeface="ＭＳ Ｐゴシック" pitchFamily="34" charset="-128"/>
            </a:endParaRPr>
          </a:p>
        </p:txBody>
      </p:sp>
      <p:sp>
        <p:nvSpPr>
          <p:cNvPr id="4" name="Rektangel 3"/>
          <p:cNvSpPr/>
          <p:nvPr/>
        </p:nvSpPr>
        <p:spPr bwMode="auto">
          <a:xfrm>
            <a:off x="5940152" y="2564904"/>
            <a:ext cx="576064" cy="14401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244C9C"/>
              </a:solidFill>
              <a:effectLst/>
              <a:latin typeface="Verdana" pitchFamily="34" charset="0"/>
            </a:endParaRPr>
          </a:p>
        </p:txBody>
      </p:sp>
      <p:sp>
        <p:nvSpPr>
          <p:cNvPr id="12" name="Rektangel 11"/>
          <p:cNvSpPr/>
          <p:nvPr/>
        </p:nvSpPr>
        <p:spPr bwMode="auto">
          <a:xfrm>
            <a:off x="6044927" y="2507754"/>
            <a:ext cx="576064" cy="14401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244C9C"/>
              </a:solidFill>
              <a:effectLst/>
              <a:latin typeface="Verdana" pitchFamily="34" charset="0"/>
            </a:endParaRPr>
          </a:p>
        </p:txBody>
      </p:sp>
      <p:cxnSp>
        <p:nvCxnSpPr>
          <p:cNvPr id="3" name="Lige forbindelse 2"/>
          <p:cNvCxnSpPr/>
          <p:nvPr/>
        </p:nvCxnSpPr>
        <p:spPr bwMode="auto">
          <a:xfrm>
            <a:off x="6380584" y="2464291"/>
            <a:ext cx="0" cy="1566664"/>
          </a:xfrm>
          <a:prstGeom prst="line">
            <a:avLst/>
          </a:prstGeom>
          <a:noFill/>
          <a:ln w="76200" cap="flat" cmpd="sng" algn="ctr">
            <a:solidFill>
              <a:srgbClr val="FF0000"/>
            </a:solidFill>
            <a:prstDash val="solid"/>
            <a:round/>
            <a:headEnd type="none" w="med" len="med"/>
            <a:tailEnd type="none" w="med" len="med"/>
          </a:ln>
          <a:effectLst/>
        </p:spPr>
      </p:cxnSp>
      <p:sp>
        <p:nvSpPr>
          <p:cNvPr id="5" name="Tekstboks 4"/>
          <p:cNvSpPr txBox="1"/>
          <p:nvPr/>
        </p:nvSpPr>
        <p:spPr>
          <a:xfrm>
            <a:off x="6524600" y="2950835"/>
            <a:ext cx="620683" cy="276999"/>
          </a:xfrm>
          <a:prstGeom prst="rect">
            <a:avLst/>
          </a:prstGeom>
          <a:noFill/>
        </p:spPr>
        <p:txBody>
          <a:bodyPr wrap="none" rtlCol="0">
            <a:spAutoFit/>
          </a:bodyPr>
          <a:lstStyle/>
          <a:p>
            <a:r>
              <a:rPr lang="en-GB" b="1" dirty="0" smtClean="0">
                <a:solidFill>
                  <a:srgbClr val="244C9C"/>
                </a:solidFill>
              </a:rPr>
              <a:t>2003</a:t>
            </a:r>
            <a:endParaRPr lang="en-GB" b="1" dirty="0">
              <a:solidFill>
                <a:srgbClr val="244C9C"/>
              </a:solidFill>
            </a:endParaRPr>
          </a:p>
        </p:txBody>
      </p:sp>
    </p:spTree>
    <p:extLst>
      <p:ext uri="{BB962C8B-B14F-4D97-AF65-F5344CB8AC3E}">
        <p14:creationId xmlns:p14="http://schemas.microsoft.com/office/powerpoint/2010/main" val="2293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0" y="1270337"/>
            <a:ext cx="9144000" cy="1015663"/>
          </a:xfrm>
        </p:spPr>
        <p:txBody>
          <a:bodyPr>
            <a:spAutoFit/>
          </a:bodyPr>
          <a:lstStyle/>
          <a:p>
            <a:pPr indent="0"/>
            <a:r>
              <a:rPr lang="en-GB" dirty="0" smtClean="0">
                <a:ea typeface="ＭＳ Ｐゴシック" pitchFamily="34" charset="-128"/>
              </a:rPr>
              <a:t>What are the causes of climate </a:t>
            </a:r>
            <a:br>
              <a:rPr lang="en-GB" dirty="0" smtClean="0">
                <a:ea typeface="ＭＳ Ｐゴシック" pitchFamily="34" charset="-128"/>
              </a:rPr>
            </a:br>
            <a:r>
              <a:rPr lang="en-GB" dirty="0" smtClean="0">
                <a:ea typeface="ＭＳ Ｐゴシック" pitchFamily="34" charset="-128"/>
              </a:rPr>
              <a:t>change?</a:t>
            </a:r>
          </a:p>
        </p:txBody>
      </p:sp>
      <p:sp>
        <p:nvSpPr>
          <p:cNvPr id="3" name="Content Placeholder 2"/>
          <p:cNvSpPr>
            <a:spLocks noGrp="1"/>
          </p:cNvSpPr>
          <p:nvPr>
            <p:ph idx="1"/>
          </p:nvPr>
        </p:nvSpPr>
        <p:spPr>
          <a:xfrm>
            <a:off x="323528" y="3116520"/>
            <a:ext cx="8064896" cy="2062103"/>
          </a:xfrm>
        </p:spPr>
        <p:txBody>
          <a:bodyPr wrap="square">
            <a:spAutoFit/>
          </a:bodyPr>
          <a:lstStyle/>
          <a:p>
            <a:pPr marL="355600" indent="-355600">
              <a:buClrTx/>
            </a:pPr>
            <a:r>
              <a:rPr lang="en-GB" sz="2000" b="1" i="0" dirty="0" smtClean="0">
                <a:ea typeface="ＭＳ Ｐゴシック" pitchFamily="34" charset="-128"/>
              </a:rPr>
              <a:t>Natural variation </a:t>
            </a:r>
            <a:r>
              <a:rPr lang="en-GB" sz="2000" b="0" i="0" dirty="0" smtClean="0">
                <a:ea typeface="ＭＳ Ｐゴシック" pitchFamily="34" charset="-128"/>
              </a:rPr>
              <a:t>is an inherent feature of the climate (e.g. driven by solar cycles, earth orbit, volcanoes)</a:t>
            </a:r>
          </a:p>
          <a:p>
            <a:pPr marL="355600" indent="-355600">
              <a:buClrTx/>
            </a:pPr>
            <a:endParaRPr lang="en-GB" sz="2000" b="0" i="0" dirty="0" smtClean="0">
              <a:ea typeface="ＭＳ Ｐゴシック" pitchFamily="34" charset="-128"/>
            </a:endParaRPr>
          </a:p>
          <a:p>
            <a:pPr marL="355600" indent="-355600">
              <a:buClrTx/>
            </a:pPr>
            <a:r>
              <a:rPr lang="en-GB" sz="2000" b="0" i="0" dirty="0" smtClean="0">
                <a:ea typeface="ＭＳ Ｐゴシック" pitchFamily="34" charset="-128"/>
              </a:rPr>
              <a:t>But </a:t>
            </a:r>
            <a:r>
              <a:rPr lang="en-GB" sz="2000" b="1" i="0" dirty="0" smtClean="0">
                <a:ea typeface="ＭＳ Ｐゴシック" pitchFamily="34" charset="-128"/>
              </a:rPr>
              <a:t>anthropogenic (man made) emissions </a:t>
            </a:r>
            <a:r>
              <a:rPr lang="en-GB" sz="2000" b="0" i="0" dirty="0" smtClean="0">
                <a:ea typeface="ＭＳ Ｐゴシック" pitchFamily="34" charset="-128"/>
              </a:rPr>
              <a:t>of long-lived greenhouse gases in the atmosphere are a major cause of the changes now being observed</a:t>
            </a:r>
            <a:endParaRPr lang="en-GB" sz="2000" i="0" dirty="0" smtClean="0">
              <a:ea typeface="ＭＳ Ｐゴシック" pitchFamily="34" charset="-128"/>
            </a:endParaRPr>
          </a:p>
        </p:txBody>
      </p:sp>
      <p:sp>
        <p:nvSpPr>
          <p:cNvPr id="23557" name="Slide Number Placeholder 3"/>
          <p:cNvSpPr>
            <a:spLocks noGrp="1"/>
          </p:cNvSpPr>
          <p:nvPr>
            <p:ph type="sldNum" sz="quarter" idx="12"/>
          </p:nvPr>
        </p:nvSpPr>
        <p:spPr>
          <a:xfrm>
            <a:off x="8077200" y="6324600"/>
            <a:ext cx="685800" cy="244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EA2C3A10-EFCA-4386-ABDF-952CFFC46906}" type="slidenum">
              <a:rPr lang="en-US" sz="1400" smtClean="0">
                <a:solidFill>
                  <a:schemeClr val="tx1"/>
                </a:solidFill>
                <a:ea typeface="ＭＳ Ｐゴシック" pitchFamily="34" charset="-128"/>
              </a:rPr>
              <a:pPr eaLnBrk="1" hangingPunct="1">
                <a:defRPr/>
              </a:pPr>
              <a:t>6</a:t>
            </a:fld>
            <a:endParaRPr lang="en-US" sz="1400" smtClean="0">
              <a:solidFill>
                <a:schemeClr val="tx1"/>
              </a:solidFill>
              <a:ea typeface="ＭＳ Ｐゴシック" pitchFamily="34" charset="-128"/>
            </a:endParaRPr>
          </a:p>
        </p:txBody>
      </p:sp>
    </p:spTree>
    <p:extLst>
      <p:ext uri="{BB962C8B-B14F-4D97-AF65-F5344CB8AC3E}">
        <p14:creationId xmlns:p14="http://schemas.microsoft.com/office/powerpoint/2010/main" val="736411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0" y="1274802"/>
            <a:ext cx="9144000" cy="553998"/>
          </a:xfrm>
          <a:prstGeom prst="rect">
            <a:avLst/>
          </a:prstGeom>
          <a:noFill/>
          <a:ln w="9525">
            <a:noFill/>
            <a:miter lim="800000"/>
            <a:headEnd/>
            <a:tailEnd/>
          </a:ln>
        </p:spPr>
        <p:txBody>
          <a:bodyPr wrap="square" anchor="ctr">
            <a:spAutoFit/>
          </a:bodyPr>
          <a:lstStyle/>
          <a:p>
            <a:pPr marL="355600">
              <a:defRPr/>
            </a:pPr>
            <a:r>
              <a:rPr lang="en-GB" sz="3000" b="1" dirty="0" smtClean="0">
                <a:latin typeface="+mj-lt"/>
                <a:ea typeface="ＭＳ Ｐゴシック"/>
                <a:cs typeface="ＭＳ Ｐゴシック"/>
              </a:rPr>
              <a:t>Future </a:t>
            </a:r>
            <a:r>
              <a:rPr lang="en-GB" sz="3000" b="1" dirty="0">
                <a:latin typeface="+mj-lt"/>
                <a:ea typeface="ＭＳ Ｐゴシック"/>
                <a:cs typeface="ＭＳ Ｐゴシック"/>
              </a:rPr>
              <a:t>warming</a:t>
            </a:r>
          </a:p>
        </p:txBody>
      </p:sp>
      <p:sp>
        <p:nvSpPr>
          <p:cNvPr id="24579" name="Slide Number Placeholder 3"/>
          <p:cNvSpPr>
            <a:spLocks noGrp="1"/>
          </p:cNvSpPr>
          <p:nvPr>
            <p:ph type="sldNum" sz="quarter" idx="12"/>
          </p:nvPr>
        </p:nvSpPr>
        <p:spPr>
          <a:xfrm>
            <a:off x="8229600" y="6245225"/>
            <a:ext cx="609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C6640823-87B0-45A7-ACC3-14FBAA0FB042}" type="slidenum">
              <a:rPr lang="en-GB" sz="1400" smtClean="0">
                <a:solidFill>
                  <a:schemeClr val="tx1"/>
                </a:solidFill>
                <a:ea typeface="ＭＳ Ｐゴシック" pitchFamily="34" charset="-128"/>
              </a:rPr>
              <a:pPr eaLnBrk="1" hangingPunct="1">
                <a:defRPr/>
              </a:pPr>
              <a:t>7</a:t>
            </a:fld>
            <a:endParaRPr lang="en-GB" sz="1400" smtClean="0">
              <a:solidFill>
                <a:schemeClr val="tx1"/>
              </a:solidFill>
              <a:ea typeface="ＭＳ Ｐゴシック" pitchFamily="34" charset="-128"/>
            </a:endParaRPr>
          </a:p>
        </p:txBody>
      </p:sp>
      <p:sp>
        <p:nvSpPr>
          <p:cNvPr id="64514" name="Rectangle 2"/>
          <p:cNvSpPr>
            <a:spLocks noChangeArrowheads="1"/>
          </p:cNvSpPr>
          <p:nvPr/>
        </p:nvSpPr>
        <p:spPr bwMode="auto">
          <a:xfrm>
            <a:off x="467545" y="2681288"/>
            <a:ext cx="8143056" cy="2805555"/>
          </a:xfrm>
          <a:prstGeom prst="rect">
            <a:avLst/>
          </a:prstGeom>
          <a:noFill/>
          <a:ln w="9525">
            <a:noFill/>
            <a:miter lim="800000"/>
            <a:headEnd/>
            <a:tailEnd/>
          </a:ln>
        </p:spPr>
        <p:txBody>
          <a:bodyPr wrap="square" lIns="0" tIns="0" rIns="0" bIns="0">
            <a:spAutoFit/>
          </a:bodyPr>
          <a:lstStyle/>
          <a:p>
            <a:pPr marL="376238" indent="-376238" defTabSz="957263" eaLnBrk="0" hangingPunct="0">
              <a:lnSpc>
                <a:spcPts val="2800"/>
              </a:lnSpc>
              <a:spcAft>
                <a:spcPct val="80000"/>
              </a:spcAft>
              <a:buFont typeface="Arial" pitchFamily="34" charset="0"/>
              <a:buChar char="•"/>
            </a:pPr>
            <a:r>
              <a:rPr lang="en-US" sz="1800" dirty="0"/>
              <a:t>Current policy regimes - warming of 4º C by 2100</a:t>
            </a:r>
            <a:r>
              <a:rPr lang="en-US" sz="1800" dirty="0" smtClean="0"/>
              <a:t> (</a:t>
            </a:r>
            <a:r>
              <a:rPr lang="en-US" sz="1800" dirty="0"/>
              <a:t>still </a:t>
            </a:r>
            <a:r>
              <a:rPr lang="en-US" sz="1800" dirty="0" smtClean="0"/>
              <a:t>likely to exceed 4º </a:t>
            </a:r>
            <a:r>
              <a:rPr lang="en-US" sz="1800" dirty="0"/>
              <a:t>C)</a:t>
            </a:r>
          </a:p>
          <a:p>
            <a:pPr marL="376238" indent="-376238" defTabSz="957263" eaLnBrk="0" hangingPunct="0">
              <a:lnSpc>
                <a:spcPts val="2800"/>
              </a:lnSpc>
              <a:spcAft>
                <a:spcPct val="80000"/>
              </a:spcAft>
              <a:buFont typeface="Arial" pitchFamily="34" charset="0"/>
              <a:buChar char="•"/>
            </a:pPr>
            <a:r>
              <a:rPr lang="en-US" sz="1800" dirty="0"/>
              <a:t>4º C may not be stable anyway - greater warming plausible </a:t>
            </a:r>
            <a:endParaRPr lang="en-US" sz="1800" b="1" dirty="0"/>
          </a:p>
          <a:p>
            <a:pPr marL="376238" indent="-376238" defTabSz="957263" eaLnBrk="0" hangingPunct="0">
              <a:lnSpc>
                <a:spcPts val="2800"/>
              </a:lnSpc>
              <a:spcAft>
                <a:spcPct val="80000"/>
              </a:spcAft>
              <a:buFont typeface="Arial" pitchFamily="34" charset="0"/>
              <a:buChar char="•"/>
            </a:pPr>
            <a:r>
              <a:rPr lang="en-US" sz="1800" dirty="0"/>
              <a:t>Comparable to ice age - interglacial warming, but faster</a:t>
            </a:r>
          </a:p>
          <a:p>
            <a:pPr marL="376238" indent="-376238" defTabSz="957263" eaLnBrk="0" hangingPunct="0">
              <a:lnSpc>
                <a:spcPts val="2800"/>
              </a:lnSpc>
              <a:spcAft>
                <a:spcPct val="80000"/>
              </a:spcAft>
              <a:buFont typeface="Arial" pitchFamily="34" charset="0"/>
              <a:buChar char="•"/>
            </a:pPr>
            <a:r>
              <a:rPr lang="en-US" sz="1800" dirty="0"/>
              <a:t>World </a:t>
            </a:r>
            <a:r>
              <a:rPr lang="en-US" sz="1800" dirty="0" smtClean="0"/>
              <a:t>will </a:t>
            </a:r>
            <a:r>
              <a:rPr lang="en-US" sz="1800" dirty="0"/>
              <a:t>be warmer than at any time in (at least) </a:t>
            </a:r>
            <a:r>
              <a:rPr lang="en-US" sz="1800" dirty="0" smtClean="0"/>
              <a:t>the past </a:t>
            </a:r>
            <a:r>
              <a:rPr lang="en-US" sz="1800" dirty="0"/>
              <a:t>few million years</a:t>
            </a:r>
            <a:endParaRPr lang="en-US" sz="1800" b="1" dirty="0"/>
          </a:p>
        </p:txBody>
      </p:sp>
    </p:spTree>
    <p:extLst>
      <p:ext uri="{BB962C8B-B14F-4D97-AF65-F5344CB8AC3E}">
        <p14:creationId xmlns:p14="http://schemas.microsoft.com/office/powerpoint/2010/main" val="11251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08520" y="1265366"/>
            <a:ext cx="9144000" cy="553998"/>
          </a:xfrm>
          <a:prstGeom prst="rect">
            <a:avLst/>
          </a:prstGeom>
          <a:noFill/>
          <a:ln w="9525">
            <a:noFill/>
            <a:miter lim="800000"/>
            <a:headEnd/>
            <a:tailEnd/>
          </a:ln>
        </p:spPr>
        <p:txBody>
          <a:bodyPr wrap="square" anchor="ctr">
            <a:spAutoFit/>
          </a:bodyPr>
          <a:lstStyle/>
          <a:p>
            <a:pPr marL="355600">
              <a:defRPr/>
            </a:pPr>
            <a:r>
              <a:rPr lang="en-GB" sz="3000" b="1" dirty="0" smtClean="0">
                <a:latin typeface="+mj-lt"/>
                <a:cs typeface="+mn-cs"/>
              </a:rPr>
              <a:t>Consequences</a:t>
            </a:r>
            <a:endParaRPr lang="en-GB" sz="3000" b="1" dirty="0">
              <a:latin typeface="+mj-lt"/>
              <a:cs typeface="+mn-cs"/>
            </a:endParaRPr>
          </a:p>
        </p:txBody>
      </p:sp>
      <p:sp>
        <p:nvSpPr>
          <p:cNvPr id="51203" name="Rectangle 3"/>
          <p:cNvSpPr>
            <a:spLocks noChangeArrowheads="1"/>
          </p:cNvSpPr>
          <p:nvPr/>
        </p:nvSpPr>
        <p:spPr bwMode="auto">
          <a:xfrm>
            <a:off x="600075" y="3238500"/>
            <a:ext cx="8696325" cy="996950"/>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800" b="1" dirty="0"/>
              <a:t>Changes in climatic extremes</a:t>
            </a:r>
          </a:p>
          <a:p>
            <a:pPr marL="376238" indent="-376238" defTabSz="957263" eaLnBrk="0" hangingPunct="0">
              <a:lnSpc>
                <a:spcPct val="120000"/>
              </a:lnSpc>
              <a:buFont typeface="Times" charset="0"/>
              <a:buChar char="•"/>
            </a:pPr>
            <a:r>
              <a:rPr lang="en-US" sz="1800" dirty="0"/>
              <a:t>Heat waves, droughts, precipitation, floods, storm surges, fires; changes in storm tracks &amp; behavior - changes in disaster risks</a:t>
            </a:r>
          </a:p>
        </p:txBody>
      </p:sp>
      <p:sp>
        <p:nvSpPr>
          <p:cNvPr id="51204" name="Rectangle 4"/>
          <p:cNvSpPr>
            <a:spLocks noChangeArrowheads="1"/>
          </p:cNvSpPr>
          <p:nvPr/>
        </p:nvSpPr>
        <p:spPr bwMode="auto">
          <a:xfrm>
            <a:off x="573088" y="4324350"/>
            <a:ext cx="8283575" cy="996950"/>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700" b="1" dirty="0"/>
              <a:t>“</a:t>
            </a:r>
            <a:r>
              <a:rPr lang="en-US" sz="1800" b="1" dirty="0"/>
              <a:t>Abrupt” changes and “singular” hazards</a:t>
            </a:r>
          </a:p>
          <a:p>
            <a:pPr marL="376238" indent="-376238" defTabSz="957263" eaLnBrk="0" hangingPunct="0">
              <a:lnSpc>
                <a:spcPct val="120000"/>
              </a:lnSpc>
              <a:buFont typeface="Times" charset="0"/>
              <a:buChar char="•"/>
            </a:pPr>
            <a:r>
              <a:rPr lang="en-US" sz="1800" dirty="0"/>
              <a:t>Circulation changes, ecosystem collapse, glacial lake outbursts, arid-humid transitions - rapid &amp; slow onset disasters</a:t>
            </a:r>
          </a:p>
        </p:txBody>
      </p:sp>
      <p:sp>
        <p:nvSpPr>
          <p:cNvPr id="25605" name="Rectangle 5"/>
          <p:cNvSpPr>
            <a:spLocks noChangeArrowheads="1"/>
          </p:cNvSpPr>
          <p:nvPr/>
        </p:nvSpPr>
        <p:spPr bwMode="auto">
          <a:xfrm>
            <a:off x="600075" y="1816100"/>
            <a:ext cx="8332788" cy="1333500"/>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800" b="1" dirty="0"/>
              <a:t>Changes in average conditions</a:t>
            </a:r>
          </a:p>
          <a:p>
            <a:pPr marL="376238" indent="-376238" defTabSz="957263" eaLnBrk="0" hangingPunct="0">
              <a:lnSpc>
                <a:spcPct val="120000"/>
              </a:lnSpc>
              <a:buFont typeface="Times" charset="0"/>
              <a:buChar char="•"/>
            </a:pPr>
            <a:r>
              <a:rPr lang="en-US" sz="1800" dirty="0"/>
              <a:t>Warmer, wetter, drier, higher sea levels - changes in growing seasons, viable ranges of crops, ecosystems, pests, diseases; greater evaporation, changes in water availability, land loss</a:t>
            </a:r>
            <a:endParaRPr lang="en-US" sz="1800" b="1" dirty="0"/>
          </a:p>
        </p:txBody>
      </p:sp>
      <p:sp>
        <p:nvSpPr>
          <p:cNvPr id="51206" name="Rectangle 6"/>
          <p:cNvSpPr>
            <a:spLocks noChangeArrowheads="1"/>
          </p:cNvSpPr>
          <p:nvPr/>
        </p:nvSpPr>
        <p:spPr bwMode="auto">
          <a:xfrm>
            <a:off x="573088" y="5410200"/>
            <a:ext cx="8359775" cy="996950"/>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pPr>
            <a:r>
              <a:rPr lang="en-US" sz="1800" b="1" dirty="0"/>
              <a:t>Leading to</a:t>
            </a:r>
          </a:p>
          <a:p>
            <a:pPr marL="376238" indent="-376238" defTabSz="957263" eaLnBrk="0" hangingPunct="0">
              <a:lnSpc>
                <a:spcPct val="120000"/>
              </a:lnSpc>
              <a:buFont typeface="Times" charset="0"/>
              <a:buChar char="•"/>
            </a:pPr>
            <a:r>
              <a:rPr lang="en-US" sz="1800" dirty="0"/>
              <a:t>Impacts on water, food security, health, infrastructure, energy, natural resources, livelihoods, migration, </a:t>
            </a:r>
            <a:r>
              <a:rPr lang="en-US" sz="1800" dirty="0" smtClean="0"/>
              <a:t>conflicts, </a:t>
            </a:r>
            <a:r>
              <a:rPr lang="en-US" sz="1800" dirty="0"/>
              <a:t>growth, trade </a:t>
            </a:r>
            <a:r>
              <a:rPr lang="en-US" sz="1800" dirty="0" smtClean="0"/>
              <a:t>etc.</a:t>
            </a:r>
            <a:endParaRPr lang="en-US" sz="1800" dirty="0"/>
          </a:p>
        </p:txBody>
      </p:sp>
      <p:sp>
        <p:nvSpPr>
          <p:cNvPr id="25607" name="Slide Number Placeholder 6"/>
          <p:cNvSpPr>
            <a:spLocks noGrp="1"/>
          </p:cNvSpPr>
          <p:nvPr>
            <p:ph type="sldNum" sz="quarter" idx="12"/>
          </p:nvPr>
        </p:nvSpPr>
        <p:spPr>
          <a:xfrm>
            <a:off x="8001000" y="6305550"/>
            <a:ext cx="827088"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A3C05B69-4E9E-4D7C-9833-33EA5FC06545}" type="slidenum">
              <a:rPr lang="en-GB" sz="1400" smtClean="0">
                <a:solidFill>
                  <a:schemeClr val="tx1"/>
                </a:solidFill>
                <a:ea typeface="ＭＳ Ｐゴシック" pitchFamily="34" charset="-128"/>
              </a:rPr>
              <a:pPr eaLnBrk="1" hangingPunct="1">
                <a:defRPr/>
              </a:pPr>
              <a:t>8</a:t>
            </a:fld>
            <a:endParaRPr lang="en-GB" sz="1400" dirty="0" smtClean="0">
              <a:solidFill>
                <a:schemeClr val="tx1"/>
              </a:solidFill>
              <a:ea typeface="ＭＳ Ｐゴシック" pitchFamily="34" charset="-128"/>
            </a:endParaRPr>
          </a:p>
        </p:txBody>
      </p:sp>
    </p:spTree>
    <p:extLst>
      <p:ext uri="{BB962C8B-B14F-4D97-AF65-F5344CB8AC3E}">
        <p14:creationId xmlns:p14="http://schemas.microsoft.com/office/powerpoint/2010/main" val="2928611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gtEl>
                                        <p:attrNameLst>
                                          <p:attrName>style.visibility</p:attrName>
                                        </p:attrNameLst>
                                      </p:cBhvr>
                                      <p:to>
                                        <p:strVal val="visible"/>
                                      </p:to>
                                    </p:set>
                                  </p:childTnLst>
                                </p:cTn>
                              </p:par>
                              <p:par>
                                <p:cTn id="7" presetID="9" presetClass="emph" presetSubtype="0" grpId="0" nodeType="withEffect">
                                  <p:stCondLst>
                                    <p:cond delay="0"/>
                                  </p:stCondLst>
                                  <p:childTnLst>
                                    <p:set>
                                      <p:cBhvr rctx="PPT">
                                        <p:cTn id="8" dur="indefinite"/>
                                        <p:tgtEl>
                                          <p:spTgt spid="25605"/>
                                        </p:tgtEl>
                                        <p:attrNameLst>
                                          <p:attrName>style.opacity</p:attrName>
                                        </p:attrNameLst>
                                      </p:cBhvr>
                                      <p:to>
                                        <p:strVal val="0.5"/>
                                      </p:to>
                                    </p:set>
                                    <p:animEffect filter="image" prLst="opacity: 0.5">
                                      <p:cBhvr rctx="IE">
                                        <p:cTn id="9" dur="indefinite"/>
                                        <p:tgtEl>
                                          <p:spTgt spid="256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51204"/>
                                        </p:tgtEl>
                                        <p:attrNameLst>
                                          <p:attrName>style.visibility</p:attrName>
                                        </p:attrNameLst>
                                      </p:cBhvr>
                                      <p:to>
                                        <p:strVal val="visible"/>
                                      </p:to>
                                    </p:set>
                                  </p:childTnLst>
                                </p:cTn>
                              </p:par>
                              <p:par>
                                <p:cTn id="14" presetID="9" presetClass="emph" presetSubtype="0" grpId="1" nodeType="withEffect">
                                  <p:stCondLst>
                                    <p:cond delay="0"/>
                                  </p:stCondLst>
                                  <p:childTnLst>
                                    <p:set>
                                      <p:cBhvr rctx="PPT">
                                        <p:cTn id="15" dur="indefinite"/>
                                        <p:tgtEl>
                                          <p:spTgt spid="51203"/>
                                        </p:tgtEl>
                                        <p:attrNameLst>
                                          <p:attrName>style.opacity</p:attrName>
                                        </p:attrNameLst>
                                      </p:cBhvr>
                                      <p:to>
                                        <p:strVal val="0.5"/>
                                      </p:to>
                                    </p:set>
                                    <p:animEffect filter="image" prLst="opacity: 0.5">
                                      <p:cBhvr rctx="IE">
                                        <p:cTn id="16" dur="indefinite"/>
                                        <p:tgtEl>
                                          <p:spTgt spid="5120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206"/>
                                        </p:tgtEl>
                                        <p:attrNameLst>
                                          <p:attrName>style.visibility</p:attrName>
                                        </p:attrNameLst>
                                      </p:cBhvr>
                                      <p:to>
                                        <p:strVal val="visible"/>
                                      </p:to>
                                    </p:set>
                                  </p:childTnLst>
                                </p:cTn>
                              </p:par>
                              <p:par>
                                <p:cTn id="21" presetID="9" presetClass="emph" presetSubtype="0" grpId="1" nodeType="withEffect">
                                  <p:stCondLst>
                                    <p:cond delay="0"/>
                                  </p:stCondLst>
                                  <p:childTnLst>
                                    <p:set>
                                      <p:cBhvr rctx="PPT">
                                        <p:cTn id="22" dur="indefinite"/>
                                        <p:tgtEl>
                                          <p:spTgt spid="51204"/>
                                        </p:tgtEl>
                                        <p:attrNameLst>
                                          <p:attrName>style.opacity</p:attrName>
                                        </p:attrNameLst>
                                      </p:cBhvr>
                                      <p:to>
                                        <p:strVal val="0.5"/>
                                      </p:to>
                                    </p:set>
                                    <p:animEffect filter="image" prLst="opacity: 0.5">
                                      <p:cBhvr rctx="IE">
                                        <p:cTn id="23" dur="indefinite"/>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P spid="51203" grpId="1"/>
      <p:bldP spid="51204" grpId="0" autoUpdateAnimBg="0"/>
      <p:bldP spid="51204" grpId="1"/>
      <p:bldP spid="25605" grpId="0"/>
      <p:bldP spid="5120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990600"/>
            <a:ext cx="2520528" cy="3323987"/>
          </a:xfrm>
        </p:spPr>
        <p:txBody>
          <a:bodyPr>
            <a:spAutoFit/>
          </a:bodyPr>
          <a:lstStyle/>
          <a:p>
            <a:pPr marL="0" indent="0"/>
            <a:r>
              <a:rPr lang="en-GB" dirty="0" smtClean="0"/>
              <a:t>Climate</a:t>
            </a:r>
            <a:br>
              <a:rPr lang="en-GB" dirty="0" smtClean="0"/>
            </a:br>
            <a:r>
              <a:rPr lang="en-GB" dirty="0" smtClean="0"/>
              <a:t>change impacts </a:t>
            </a:r>
            <a:br>
              <a:rPr lang="en-GB" dirty="0" smtClean="0"/>
            </a:br>
            <a:r>
              <a:rPr lang="en-GB" dirty="0" smtClean="0"/>
              <a:t>in Latin America and Caribbean</a:t>
            </a:r>
            <a:endParaRPr lang="en-GB"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9</a:t>
            </a:fld>
            <a:endParaRPr lang="en-GB" dirty="0"/>
          </a:p>
        </p:txBody>
      </p:sp>
      <p:pic>
        <p:nvPicPr>
          <p:cNvPr id="41986" name="Picture 2"/>
          <p:cNvPicPr>
            <a:picLocks noChangeAspect="1" noChangeArrowheads="1"/>
          </p:cNvPicPr>
          <p:nvPr/>
        </p:nvPicPr>
        <p:blipFill rotWithShape="1">
          <a:blip r:embed="rId3" cstate="print"/>
          <a:srcRect b="3110"/>
          <a:stretch/>
        </p:blipFill>
        <p:spPr bwMode="auto">
          <a:xfrm>
            <a:off x="2617262" y="1"/>
            <a:ext cx="6526738" cy="6885384"/>
          </a:xfrm>
          <a:prstGeom prst="rect">
            <a:avLst/>
          </a:prstGeom>
          <a:noFill/>
          <a:ln w="9525">
            <a:noFill/>
            <a:miter lim="800000"/>
            <a:headEnd/>
            <a:tailEnd/>
          </a:ln>
        </p:spPr>
      </p:pic>
    </p:spTree>
    <p:extLst>
      <p:ext uri="{BB962C8B-B14F-4D97-AF65-F5344CB8AC3E}">
        <p14:creationId xmlns:p14="http://schemas.microsoft.com/office/powerpoint/2010/main" val="1141667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6850</TotalTime>
  <Words>3735</Words>
  <Application>Microsoft Office PowerPoint</Application>
  <PresentationFormat>On-screen Show (4:3)</PresentationFormat>
  <Paragraphs>521</Paragraphs>
  <Slides>29</Slides>
  <Notes>29</Notes>
  <HiddenSlides>7</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Slide_Master</vt:lpstr>
      <vt:lpstr>2_Slide_Master</vt:lpstr>
      <vt:lpstr>Greening Development Cooperation </vt:lpstr>
      <vt:lpstr>Structure</vt:lpstr>
      <vt:lpstr>Observations: intensity of cyclones </vt:lpstr>
      <vt:lpstr>Observations and projections:  Global sea level change</vt:lpstr>
      <vt:lpstr>PowerPoint Presentation</vt:lpstr>
      <vt:lpstr>What are the causes of climate  change?</vt:lpstr>
      <vt:lpstr>PowerPoint Presentation</vt:lpstr>
      <vt:lpstr>PowerPoint Presentation</vt:lpstr>
      <vt:lpstr>Climate change impacts  in Latin America and Caribbean</vt:lpstr>
      <vt:lpstr>PowerPoint Presentation</vt:lpstr>
      <vt:lpstr>Possible climate change impacts in Asia  </vt:lpstr>
      <vt:lpstr>Possible climate change impacts in Asia  </vt:lpstr>
      <vt:lpstr>Climate change projections</vt:lpstr>
      <vt:lpstr>    Understanding and planning under uncertainty</vt:lpstr>
      <vt:lpstr>Socio-economic uncertainties:</vt:lpstr>
      <vt:lpstr>IPCC GHG emission scenarios</vt:lpstr>
      <vt:lpstr>Climate uncertainties</vt:lpstr>
      <vt:lpstr>PowerPoint Presentation</vt:lpstr>
      <vt:lpstr>Uncertainty  </vt:lpstr>
      <vt:lpstr>Uncertainty, growing period</vt:lpstr>
      <vt:lpstr>The cost of inaction</vt:lpstr>
      <vt:lpstr>Justified measures in the face of uncertainty</vt:lpstr>
      <vt:lpstr>No-regret environmental and climate measures</vt:lpstr>
      <vt:lpstr>No-regret measures</vt:lpstr>
      <vt:lpstr>Scenario-based planning</vt:lpstr>
      <vt:lpstr>PowerPoint Presentation</vt:lpstr>
      <vt:lpstr>PowerPoint Presentation</vt:lpstr>
      <vt:lpstr>Recap – module 1b</vt:lpstr>
      <vt:lpstr>Resources</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Visitor-G4</cp:lastModifiedBy>
  <cp:revision>269</cp:revision>
  <dcterms:created xsi:type="dcterms:W3CDTF">2013-03-20T14:20:08Z</dcterms:created>
  <dcterms:modified xsi:type="dcterms:W3CDTF">2013-04-15T15:08:15Z</dcterms:modified>
</cp:coreProperties>
</file>