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57" r:id="rId3"/>
    <p:sldId id="308" r:id="rId4"/>
    <p:sldId id="258" r:id="rId5"/>
    <p:sldId id="259" r:id="rId6"/>
    <p:sldId id="262" r:id="rId7"/>
    <p:sldId id="263" r:id="rId8"/>
    <p:sldId id="277" r:id="rId9"/>
    <p:sldId id="278" r:id="rId10"/>
    <p:sldId id="312" r:id="rId11"/>
    <p:sldId id="313" r:id="rId12"/>
    <p:sldId id="314"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299" r:id="rId29"/>
    <p:sldId id="309" r:id="rId30"/>
    <p:sldId id="301" r:id="rId31"/>
    <p:sldId id="303" r:id="rId32"/>
    <p:sldId id="310" r:id="rId33"/>
    <p:sldId id="304" r:id="rId34"/>
    <p:sldId id="311" r:id="rId35"/>
  </p:sldIdLst>
  <p:sldSz cx="9144000" cy="6858000" type="screen4x3"/>
  <p:notesSz cx="6805613" cy="9944100"/>
  <p:defaultTextStyle>
    <a:defPPr>
      <a:defRPr lang="en-GB"/>
    </a:defPPr>
    <a:lvl1pPr algn="l" rtl="0" fontAlgn="base">
      <a:spcBef>
        <a:spcPct val="0"/>
      </a:spcBef>
      <a:spcAft>
        <a:spcPct val="0"/>
      </a:spcAft>
      <a:defRPr sz="1200" kern="1200">
        <a:solidFill>
          <a:srgbClr val="0F5494"/>
        </a:solidFill>
        <a:latin typeface="Verdana" pitchFamily="34" charset="0"/>
        <a:ea typeface="+mn-ea"/>
        <a:cs typeface="+mn-cs"/>
      </a:defRPr>
    </a:lvl1pPr>
    <a:lvl2pPr marL="457200" algn="l" rtl="0" fontAlgn="base">
      <a:spcBef>
        <a:spcPct val="0"/>
      </a:spcBef>
      <a:spcAft>
        <a:spcPct val="0"/>
      </a:spcAft>
      <a:defRPr sz="1200" kern="1200">
        <a:solidFill>
          <a:srgbClr val="0F5494"/>
        </a:solidFill>
        <a:latin typeface="Verdana" pitchFamily="34" charset="0"/>
        <a:ea typeface="+mn-ea"/>
        <a:cs typeface="+mn-cs"/>
      </a:defRPr>
    </a:lvl2pPr>
    <a:lvl3pPr marL="914400" algn="l" rtl="0" fontAlgn="base">
      <a:spcBef>
        <a:spcPct val="0"/>
      </a:spcBef>
      <a:spcAft>
        <a:spcPct val="0"/>
      </a:spcAft>
      <a:defRPr sz="1200" kern="1200">
        <a:solidFill>
          <a:srgbClr val="0F5494"/>
        </a:solidFill>
        <a:latin typeface="Verdana" pitchFamily="34" charset="0"/>
        <a:ea typeface="+mn-ea"/>
        <a:cs typeface="+mn-cs"/>
      </a:defRPr>
    </a:lvl3pPr>
    <a:lvl4pPr marL="1371600" algn="l" rtl="0" fontAlgn="base">
      <a:spcBef>
        <a:spcPct val="0"/>
      </a:spcBef>
      <a:spcAft>
        <a:spcPct val="0"/>
      </a:spcAft>
      <a:defRPr sz="1200" kern="1200">
        <a:solidFill>
          <a:srgbClr val="0F5494"/>
        </a:solidFill>
        <a:latin typeface="Verdana" pitchFamily="34" charset="0"/>
        <a:ea typeface="+mn-ea"/>
        <a:cs typeface="+mn-cs"/>
      </a:defRPr>
    </a:lvl4pPr>
    <a:lvl5pPr marL="1828800" algn="l" rtl="0" fontAlgn="base">
      <a:spcBef>
        <a:spcPct val="0"/>
      </a:spcBef>
      <a:spcAft>
        <a:spcPct val="0"/>
      </a:spcAft>
      <a:defRPr sz="1200" kern="1200">
        <a:solidFill>
          <a:srgbClr val="0F5494"/>
        </a:solidFill>
        <a:latin typeface="Verdana" pitchFamily="34" charset="0"/>
        <a:ea typeface="+mn-ea"/>
        <a:cs typeface="+mn-cs"/>
      </a:defRPr>
    </a:lvl5pPr>
    <a:lvl6pPr marL="2286000" algn="l" defTabSz="914400" rtl="0" eaLnBrk="1" latinLnBrk="0" hangingPunct="1">
      <a:defRPr sz="1200" kern="1200">
        <a:solidFill>
          <a:srgbClr val="0F5494"/>
        </a:solidFill>
        <a:latin typeface="Verdana" pitchFamily="34" charset="0"/>
        <a:ea typeface="+mn-ea"/>
        <a:cs typeface="+mn-cs"/>
      </a:defRPr>
    </a:lvl6pPr>
    <a:lvl7pPr marL="2743200" algn="l" defTabSz="914400" rtl="0" eaLnBrk="1" latinLnBrk="0" hangingPunct="1">
      <a:defRPr sz="1200" kern="1200">
        <a:solidFill>
          <a:srgbClr val="0F5494"/>
        </a:solidFill>
        <a:latin typeface="Verdana" pitchFamily="34" charset="0"/>
        <a:ea typeface="+mn-ea"/>
        <a:cs typeface="+mn-cs"/>
      </a:defRPr>
    </a:lvl7pPr>
    <a:lvl8pPr marL="3200400" algn="l" defTabSz="914400" rtl="0" eaLnBrk="1" latinLnBrk="0" hangingPunct="1">
      <a:defRPr sz="1200" kern="1200">
        <a:solidFill>
          <a:srgbClr val="0F5494"/>
        </a:solidFill>
        <a:latin typeface="Verdana" pitchFamily="34" charset="0"/>
        <a:ea typeface="+mn-ea"/>
        <a:cs typeface="+mn-cs"/>
      </a:defRPr>
    </a:lvl8pPr>
    <a:lvl9pPr marL="3657600" algn="l" defTabSz="914400" rtl="0" eaLnBrk="1" latinLnBrk="0" hangingPunct="1">
      <a:defRPr sz="1200" kern="1200">
        <a:solidFill>
          <a:srgbClr val="0F5494"/>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624"/>
    <a:srgbClr val="0F5494"/>
    <a:srgbClr val="3166CF"/>
    <a:srgbClr val="3E6FD2"/>
    <a:srgbClr val="2D5EC1"/>
    <a:srgbClr val="BDDEFF"/>
    <a:srgbClr val="99CCFF"/>
    <a:srgbClr val="808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42" autoAdjust="0"/>
    <p:restoredTop sz="94660"/>
  </p:normalViewPr>
  <p:slideViewPr>
    <p:cSldViewPr>
      <p:cViewPr>
        <p:scale>
          <a:sx n="66" d="100"/>
          <a:sy n="66" d="100"/>
        </p:scale>
        <p:origin x="-1422" y="-78"/>
      </p:cViewPr>
      <p:guideLst>
        <p:guide orient="horz" pos="2160"/>
        <p:guide pos="2880"/>
      </p:guideLst>
    </p:cSldViewPr>
  </p:slideViewPr>
  <p:notesTextViewPr>
    <p:cViewPr>
      <p:scale>
        <a:sx n="100" d="100"/>
        <a:sy n="100" d="100"/>
      </p:scale>
      <p:origin x="0" y="0"/>
    </p:cViewPr>
  </p:notesTextViewPr>
  <p:sorterViewPr>
    <p:cViewPr>
      <p:scale>
        <a:sx n="120" d="100"/>
        <a:sy n="12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864" tIns="45933" rIns="91864" bIns="45933"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1" name="Rectangle 3"/>
          <p:cNvSpPr>
            <a:spLocks noGrp="1" noChangeArrowheads="1"/>
          </p:cNvSpPr>
          <p:nvPr>
            <p:ph type="dt" sz="quarter" idx="1"/>
          </p:nvPr>
        </p:nvSpPr>
        <p:spPr bwMode="auto">
          <a:xfrm>
            <a:off x="3854450" y="0"/>
            <a:ext cx="2949575" cy="496888"/>
          </a:xfrm>
          <a:prstGeom prst="rect">
            <a:avLst/>
          </a:prstGeom>
          <a:noFill/>
          <a:ln w="9525">
            <a:noFill/>
            <a:miter lim="800000"/>
            <a:headEnd/>
            <a:tailEnd/>
          </a:ln>
          <a:effectLst/>
        </p:spPr>
        <p:txBody>
          <a:bodyPr vert="horz" wrap="square" lIns="91864" tIns="45933" rIns="91864" bIns="45933"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Grp="1" noChangeArrowheads="1"/>
          </p:cNvSpPr>
          <p:nvPr>
            <p:ph type="ftr" sz="quarter" idx="2"/>
          </p:nvPr>
        </p:nvSpPr>
        <p:spPr bwMode="auto">
          <a:xfrm>
            <a:off x="0" y="9445625"/>
            <a:ext cx="2949575" cy="496888"/>
          </a:xfrm>
          <a:prstGeom prst="rect">
            <a:avLst/>
          </a:prstGeom>
          <a:noFill/>
          <a:ln w="9525">
            <a:noFill/>
            <a:miter lim="800000"/>
            <a:headEnd/>
            <a:tailEnd/>
          </a:ln>
          <a:effectLst/>
        </p:spPr>
        <p:txBody>
          <a:bodyPr vert="horz" wrap="square" lIns="91864" tIns="45933" rIns="91864" bIns="45933"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7893" name="Rectangle 5"/>
          <p:cNvSpPr>
            <a:spLocks noGrp="1" noChangeArrowheads="1"/>
          </p:cNvSpPr>
          <p:nvPr>
            <p:ph type="sldNum" sz="quarter" idx="3"/>
          </p:nvPr>
        </p:nvSpPr>
        <p:spPr bwMode="auto">
          <a:xfrm>
            <a:off x="3854450" y="9445625"/>
            <a:ext cx="2949575" cy="496888"/>
          </a:xfrm>
          <a:prstGeom prst="rect">
            <a:avLst/>
          </a:prstGeom>
          <a:noFill/>
          <a:ln w="9525">
            <a:noFill/>
            <a:miter lim="800000"/>
            <a:headEnd/>
            <a:tailEnd/>
          </a:ln>
          <a:effectLst/>
        </p:spPr>
        <p:txBody>
          <a:bodyPr vert="horz" wrap="square" lIns="91864" tIns="45933" rIns="91864" bIns="45933" numCol="1" anchor="b" anchorCtr="0" compatLnSpc="1">
            <a:prstTxWarp prst="textNoShape">
              <a:avLst/>
            </a:prstTxWarp>
          </a:bodyPr>
          <a:lstStyle>
            <a:lvl1pPr algn="r">
              <a:defRPr>
                <a:solidFill>
                  <a:schemeClr val="tx1"/>
                </a:solidFill>
                <a:latin typeface="Arial" charset="0"/>
              </a:defRPr>
            </a:lvl1pPr>
          </a:lstStyle>
          <a:p>
            <a:pPr>
              <a:defRPr/>
            </a:pPr>
            <a:fld id="{BA734BA5-DDFA-4A13-8D48-6BEB288A35C6}" type="slidenum">
              <a:rPr lang="en-GB"/>
              <a:pPr>
                <a:defRPr/>
              </a:pPr>
              <a:t>‹N°›</a:t>
            </a:fld>
            <a:endParaRPr lang="en-GB"/>
          </a:p>
        </p:txBody>
      </p:sp>
    </p:spTree>
    <p:extLst>
      <p:ext uri="{BB962C8B-B14F-4D97-AF65-F5344CB8AC3E}">
        <p14:creationId xmlns:p14="http://schemas.microsoft.com/office/powerpoint/2010/main" val="31252094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866" name="Rectangle 2"/>
          <p:cNvSpPr>
            <a:spLocks noGrp="1" noChangeArrowheads="1"/>
          </p:cNvSpPr>
          <p:nvPr>
            <p:ph type="hdr" sz="quarter"/>
          </p:nvPr>
        </p:nvSpPr>
        <p:spPr bwMode="auto">
          <a:xfrm>
            <a:off x="0" y="0"/>
            <a:ext cx="2949575" cy="496888"/>
          </a:xfrm>
          <a:prstGeom prst="rect">
            <a:avLst/>
          </a:prstGeom>
          <a:noFill/>
          <a:ln w="9525">
            <a:noFill/>
            <a:miter lim="800000"/>
            <a:headEnd/>
            <a:tailEnd/>
          </a:ln>
          <a:effectLst/>
        </p:spPr>
        <p:txBody>
          <a:bodyPr vert="horz" wrap="square" lIns="91864" tIns="45933" rIns="91864" bIns="45933" numCol="1" anchor="t"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67" name="Rectangle 3"/>
          <p:cNvSpPr>
            <a:spLocks noGrp="1" noChangeArrowheads="1"/>
          </p:cNvSpPr>
          <p:nvPr>
            <p:ph type="dt" idx="1"/>
          </p:nvPr>
        </p:nvSpPr>
        <p:spPr bwMode="auto">
          <a:xfrm>
            <a:off x="3854450" y="0"/>
            <a:ext cx="2949575" cy="496888"/>
          </a:xfrm>
          <a:prstGeom prst="rect">
            <a:avLst/>
          </a:prstGeom>
          <a:noFill/>
          <a:ln w="9525">
            <a:noFill/>
            <a:miter lim="800000"/>
            <a:headEnd/>
            <a:tailEnd/>
          </a:ln>
          <a:effectLst/>
        </p:spPr>
        <p:txBody>
          <a:bodyPr vert="horz" wrap="square" lIns="91864" tIns="45933" rIns="91864" bIns="45933" numCol="1" anchor="t" anchorCtr="0" compatLnSpc="1">
            <a:prstTxWarp prst="textNoShape">
              <a:avLst/>
            </a:prstTxWarp>
          </a:bodyPr>
          <a:lstStyle>
            <a:lvl1pPr algn="r">
              <a:defRPr>
                <a:solidFill>
                  <a:schemeClr val="tx1"/>
                </a:solidFill>
                <a:latin typeface="Arial" charset="0"/>
              </a:defRPr>
            </a:lvl1pPr>
          </a:lstStyle>
          <a:p>
            <a:pPr>
              <a:defRPr/>
            </a:pPr>
            <a:endParaRPr lang="en-GB"/>
          </a:p>
        </p:txBody>
      </p:sp>
      <p:sp>
        <p:nvSpPr>
          <p:cNvPr id="37892" name="Rectangle 4"/>
          <p:cNvSpPr>
            <a:spLocks noRot="1" noChangeArrowheads="1" noTextEdit="1"/>
          </p:cNvSpPr>
          <p:nvPr>
            <p:ph type="sldImg" idx="2"/>
          </p:nvPr>
        </p:nvSpPr>
        <p:spPr bwMode="auto">
          <a:xfrm>
            <a:off x="917575" y="744538"/>
            <a:ext cx="4972050" cy="3730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9" name="Rectangle 5"/>
          <p:cNvSpPr>
            <a:spLocks noGrp="1" noChangeArrowheads="1"/>
          </p:cNvSpPr>
          <p:nvPr>
            <p:ph type="body" sz="quarter" idx="3"/>
          </p:nvPr>
        </p:nvSpPr>
        <p:spPr bwMode="auto">
          <a:xfrm>
            <a:off x="679450" y="4722813"/>
            <a:ext cx="5446713" cy="4475162"/>
          </a:xfrm>
          <a:prstGeom prst="rect">
            <a:avLst/>
          </a:prstGeom>
          <a:noFill/>
          <a:ln w="9525">
            <a:noFill/>
            <a:miter lim="800000"/>
            <a:headEnd/>
            <a:tailEnd/>
          </a:ln>
          <a:effectLst/>
        </p:spPr>
        <p:txBody>
          <a:bodyPr vert="horz" wrap="square" lIns="91864" tIns="45933" rIns="91864" bIns="45933"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6870" name="Rectangle 6"/>
          <p:cNvSpPr>
            <a:spLocks noGrp="1" noChangeArrowheads="1"/>
          </p:cNvSpPr>
          <p:nvPr>
            <p:ph type="ftr" sz="quarter" idx="4"/>
          </p:nvPr>
        </p:nvSpPr>
        <p:spPr bwMode="auto">
          <a:xfrm>
            <a:off x="0" y="9445625"/>
            <a:ext cx="2949575" cy="496888"/>
          </a:xfrm>
          <a:prstGeom prst="rect">
            <a:avLst/>
          </a:prstGeom>
          <a:noFill/>
          <a:ln w="9525">
            <a:noFill/>
            <a:miter lim="800000"/>
            <a:headEnd/>
            <a:tailEnd/>
          </a:ln>
          <a:effectLst/>
        </p:spPr>
        <p:txBody>
          <a:bodyPr vert="horz" wrap="square" lIns="91864" tIns="45933" rIns="91864" bIns="45933" numCol="1" anchor="b" anchorCtr="0" compatLnSpc="1">
            <a:prstTxWarp prst="textNoShape">
              <a:avLst/>
            </a:prstTxWarp>
          </a:bodyPr>
          <a:lstStyle>
            <a:lvl1pPr>
              <a:defRPr>
                <a:solidFill>
                  <a:schemeClr val="tx1"/>
                </a:solidFill>
                <a:latin typeface="Arial" charset="0"/>
              </a:defRPr>
            </a:lvl1pPr>
          </a:lstStyle>
          <a:p>
            <a:pPr>
              <a:defRPr/>
            </a:pPr>
            <a:endParaRPr lang="en-GB"/>
          </a:p>
        </p:txBody>
      </p:sp>
      <p:sp>
        <p:nvSpPr>
          <p:cNvPr id="36871" name="Rectangle 7"/>
          <p:cNvSpPr>
            <a:spLocks noGrp="1" noChangeArrowheads="1"/>
          </p:cNvSpPr>
          <p:nvPr>
            <p:ph type="sldNum" sz="quarter" idx="5"/>
          </p:nvPr>
        </p:nvSpPr>
        <p:spPr bwMode="auto">
          <a:xfrm>
            <a:off x="3854450" y="9445625"/>
            <a:ext cx="2949575" cy="496888"/>
          </a:xfrm>
          <a:prstGeom prst="rect">
            <a:avLst/>
          </a:prstGeom>
          <a:noFill/>
          <a:ln w="9525">
            <a:noFill/>
            <a:miter lim="800000"/>
            <a:headEnd/>
            <a:tailEnd/>
          </a:ln>
          <a:effectLst/>
        </p:spPr>
        <p:txBody>
          <a:bodyPr vert="horz" wrap="square" lIns="91864" tIns="45933" rIns="91864" bIns="45933" numCol="1" anchor="b" anchorCtr="0" compatLnSpc="1">
            <a:prstTxWarp prst="textNoShape">
              <a:avLst/>
            </a:prstTxWarp>
          </a:bodyPr>
          <a:lstStyle>
            <a:lvl1pPr algn="r">
              <a:defRPr>
                <a:solidFill>
                  <a:schemeClr val="tx1"/>
                </a:solidFill>
                <a:latin typeface="Arial" charset="0"/>
              </a:defRPr>
            </a:lvl1pPr>
          </a:lstStyle>
          <a:p>
            <a:pPr>
              <a:defRPr/>
            </a:pPr>
            <a:fld id="{60A46D75-04D6-46E9-AB2D-AE6A84D469DD}" type="slidenum">
              <a:rPr lang="en-GB"/>
              <a:pPr>
                <a:defRPr/>
              </a:pPr>
              <a:t>‹N°›</a:t>
            </a:fld>
            <a:endParaRPr lang="en-GB"/>
          </a:p>
        </p:txBody>
      </p:sp>
    </p:spTree>
    <p:extLst>
      <p:ext uri="{BB962C8B-B14F-4D97-AF65-F5344CB8AC3E}">
        <p14:creationId xmlns:p14="http://schemas.microsoft.com/office/powerpoint/2010/main" val="268565602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3" Type="http://schemas.openxmlformats.org/officeDocument/2006/relationships/hyperlink" Target="http://www.cc.cec/dgintranet/europeaid/activities/adm/documents/backbone_strategy_on_tc-pius_final_en.pdf" TargetMode="External"/><Relationship Id="rId2" Type="http://schemas.openxmlformats.org/officeDocument/2006/relationships/slide" Target="../slides/slide14.xml"/><Relationship Id="rId1" Type="http://schemas.openxmlformats.org/officeDocument/2006/relationships/notesMaster" Target="../notesMasters/notesMaster1.xml"/><Relationship Id="rId5" Type="http://schemas.openxmlformats.org/officeDocument/2006/relationships/hyperlink" Target="http://www.cc.cec/dgintranet/europeaid/activities/adm/documents/cdtoolkit_en.pdf" TargetMode="External"/><Relationship Id="rId4" Type="http://schemas.openxmlformats.org/officeDocument/2006/relationships/hyperlink" Target="http://www.cc.cec/dgintranet/europeaid/activities/adm/documents/guidelines_on_tc_finale_en.pdf" TargetMode="Externa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3" Type="http://schemas.openxmlformats.org/officeDocument/2006/relationships/hyperlink" Target="file:///\\S-DEVCO.devco.cec.eu.int\All\Directorates\A\A2\9.%20Information%20Management%20Systems\6.%20New%20Internet%20Site\New%20Internet%20Pages\Content%20CD-PPCM%20section\link%20to%20the%20backbone%20strategy%20page%20\%20TC-%20PIU"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Espace réservé de l'image des diapositives 1"/>
          <p:cNvSpPr>
            <a:spLocks noGrp="1" noRot="1" noChangeAspect="1" noTextEdit="1"/>
          </p:cNvSpPr>
          <p:nvPr>
            <p:ph type="sldImg"/>
          </p:nvPr>
        </p:nvSpPr>
        <p:spPr>
          <a:ln/>
        </p:spPr>
      </p:sp>
      <p:sp>
        <p:nvSpPr>
          <p:cNvPr id="3891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3891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1F1760BD-0F8D-499E-A0C2-25EC565DC8BD}" type="slidenum">
              <a:rPr lang="en-US" altLang="en-US" smtClean="0">
                <a:solidFill>
                  <a:schemeClr val="tx1"/>
                </a:solidFill>
                <a:latin typeface="Arial" pitchFamily="34" charset="0"/>
              </a:rPr>
              <a:pPr eaLnBrk="1" hangingPunct="1"/>
              <a:t>1</a:t>
            </a:fld>
            <a:endParaRPr lang="en-US" altLang="en-US" smtClean="0">
              <a:solidFill>
                <a:schemeClr val="tx1"/>
              </a:solidFill>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GB" dirty="0" smtClean="0"/>
              <a:t>Capacity development features in most EC support. Some examples:</a:t>
            </a:r>
          </a:p>
          <a:p>
            <a:pPr>
              <a:defRPr/>
            </a:pPr>
            <a:endParaRPr lang="en-GB" dirty="0" smtClean="0"/>
          </a:p>
          <a:p>
            <a:pPr marL="174040" indent="-174040">
              <a:buFontTx/>
              <a:buChar char="-"/>
              <a:defRPr/>
            </a:pPr>
            <a:r>
              <a:rPr lang="en-GB" dirty="0" smtClean="0"/>
              <a:t>Budget support actions have as a primary objective to strengthen governance and core government systems, support sector reforms or improve sector delivery systems. </a:t>
            </a:r>
          </a:p>
          <a:p>
            <a:pPr marL="174040" indent="-174040">
              <a:buFontTx/>
              <a:buChar char="-"/>
              <a:defRPr/>
            </a:pPr>
            <a:r>
              <a:rPr lang="en-GB" dirty="0" smtClean="0"/>
              <a:t>In fragile environments, it contributes to essential state building processes. </a:t>
            </a:r>
          </a:p>
          <a:p>
            <a:pPr marL="174040" indent="-174040">
              <a:buFontTx/>
              <a:buChar char="-"/>
              <a:defRPr/>
            </a:pPr>
            <a:r>
              <a:rPr lang="en-GB" dirty="0" smtClean="0"/>
              <a:t>Most project assistance addresses the need for sustainability by including capacity development objectives, whether in terms of skills development or institutional strengthening. A key objective of EU support to Non-state actors, is to improve their capacity to engage in the development process, either as providers of services or as participants in domestic accountability. </a:t>
            </a:r>
          </a:p>
          <a:p>
            <a:pPr marL="174040" indent="-174040">
              <a:buFontTx/>
              <a:buChar char="-"/>
              <a:defRPr/>
            </a:pPr>
            <a:r>
              <a:rPr lang="en-GB" dirty="0" smtClean="0"/>
              <a:t>At regional level, assisting regional economic communities (RECS) to effectively facilitate the process of regional integration is a key capacity development objective.</a:t>
            </a:r>
          </a:p>
          <a:p>
            <a:pPr>
              <a:defRPr/>
            </a:pPr>
            <a:endParaRPr lang="en-GB" dirty="0" smtClean="0"/>
          </a:p>
          <a:p>
            <a:pPr>
              <a:defRPr/>
            </a:pPr>
            <a:r>
              <a:rPr lang="en-GB" dirty="0" smtClean="0"/>
              <a:t>CD is not synonymous with Technical Cooperation:</a:t>
            </a:r>
          </a:p>
          <a:p>
            <a:pPr>
              <a:defRPr/>
            </a:pPr>
            <a:endParaRPr lang="en-GB" dirty="0" smtClean="0"/>
          </a:p>
          <a:p>
            <a:pPr>
              <a:defRPr/>
            </a:pPr>
            <a:r>
              <a:rPr lang="en-GB" dirty="0" smtClean="0"/>
              <a:t>- Capacity can be developed in many different ways. Whilst technical cooperation can contribute to CD, other approaches can be equally important such as financial or budget support, advocacy or experimentation. It is also important to note that whereas the deployment of TA is often done to develop capacity, it can also support other purposes.  </a:t>
            </a:r>
          </a:p>
          <a:p>
            <a:pPr>
              <a:defRPr/>
            </a:pPr>
            <a:endParaRPr lang="en-GB" dirty="0" smtClean="0"/>
          </a:p>
          <a:p>
            <a:pPr eaLnBrk="1" fontAlgn="auto" hangingPunct="1">
              <a:spcBef>
                <a:spcPts val="0"/>
              </a:spcBef>
              <a:spcAft>
                <a:spcPts val="0"/>
              </a:spcAft>
              <a:defRPr/>
            </a:pPr>
            <a:r>
              <a:rPr lang="en-GB" dirty="0" smtClean="0"/>
              <a:t>Effective institutions and policies are indispensable for country ownership and the delivery of sustainable development results (in line with the </a:t>
            </a:r>
            <a:r>
              <a:rPr lang="en-GB" dirty="0" err="1" smtClean="0"/>
              <a:t>Busan</a:t>
            </a:r>
            <a:r>
              <a:rPr lang="en-GB" dirty="0" smtClean="0"/>
              <a:t> declaration "Partnership for Effective Development Co-operation" ). That is why quality of CD processes must be ensured for the sake of sustainability and impact (see methodology).</a:t>
            </a:r>
          </a:p>
          <a:p>
            <a:pPr eaLnBrk="1" fontAlgn="auto" hangingPunct="1">
              <a:spcBef>
                <a:spcPts val="0"/>
              </a:spcBef>
              <a:spcAft>
                <a:spcPts val="0"/>
              </a:spcAft>
              <a:defRPr/>
            </a:pPr>
            <a:endParaRPr lang="fr-BE" dirty="0" smtClean="0"/>
          </a:p>
          <a:p>
            <a:pPr eaLnBrk="1" fontAlgn="auto" hangingPunct="1">
              <a:spcBef>
                <a:spcPts val="0"/>
              </a:spcBef>
              <a:spcAft>
                <a:spcPts val="0"/>
              </a:spcAft>
              <a:defRPr/>
            </a:pPr>
            <a:r>
              <a:rPr lang="en-GB" dirty="0" smtClean="0"/>
              <a:t>The opportunity framework and the quality of the learning process act as the catalysers of the Capacity Development process, including the acquisition of the specific capabilities and their transformation or mainstreaming into overall capacity.</a:t>
            </a:r>
          </a:p>
          <a:p>
            <a:pPr eaLnBrk="1" fontAlgn="auto" hangingPunct="1">
              <a:spcBef>
                <a:spcPts val="0"/>
              </a:spcBef>
              <a:spcAft>
                <a:spcPts val="0"/>
              </a:spcAft>
              <a:defRPr/>
            </a:pPr>
            <a:endParaRPr lang="en-GB" dirty="0" smtClean="0"/>
          </a:p>
          <a:p>
            <a:pPr eaLnBrk="1" hangingPunct="1">
              <a:lnSpc>
                <a:spcPct val="80000"/>
              </a:lnSpc>
              <a:defRPr/>
            </a:pPr>
            <a:endParaRPr lang="fr-FR" sz="900" dirty="0"/>
          </a:p>
          <a:p>
            <a:pPr>
              <a:defRPr/>
            </a:pPr>
            <a:endParaRPr lang="en-GB" dirty="0"/>
          </a:p>
        </p:txBody>
      </p:sp>
      <p:sp>
        <p:nvSpPr>
          <p:cNvPr id="4813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8A81801A-0A9E-4BB9-90D6-542322CBACA4}" type="slidenum">
              <a:rPr lang="en-GB" altLang="en-US" smtClean="0">
                <a:solidFill>
                  <a:srgbClr val="000000"/>
                </a:solidFill>
                <a:latin typeface="Arial" pitchFamily="34" charset="0"/>
                <a:ea typeface="MS PGothic" pitchFamily="34" charset="-128"/>
              </a:rPr>
              <a:pPr eaLnBrk="1" hangingPunct="1"/>
              <a:t>11</a:t>
            </a:fld>
            <a:endParaRPr lang="en-GB" altLang="en-US" smtClean="0">
              <a:solidFill>
                <a:srgbClr val="000000"/>
              </a:solidFill>
              <a:latin typeface="Arial" pitchFamily="34" charset="0"/>
              <a:ea typeface="MS PGothic" pitchFamily="34" charset="-128"/>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a:ln/>
        </p:spPr>
      </p:sp>
      <p:sp>
        <p:nvSpPr>
          <p:cNvPr id="4915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b="1" smtClean="0">
                <a:latin typeface="Arial" pitchFamily="34" charset="0"/>
              </a:rPr>
              <a:t>The capacity of project partners is a key factor influencing the likely achievement of results. </a:t>
            </a:r>
            <a:r>
              <a:rPr lang="en-GB" altLang="en-US" smtClean="0">
                <a:latin typeface="Arial" pitchFamily="34" charset="0"/>
              </a:rPr>
              <a:t>Projects supported by the EU are implemented by national partners who can be state actors or non-state actors. The selection of partners will be guided by the context analysis, policy dialogue and an assessment where the mandates lie for carrying out the cooperation objectives in the selected sectors. It is important that partners have the capacity to implement the cooperation objectives or can, through the cooperation assistance, develop the necessary capacity. </a:t>
            </a:r>
          </a:p>
          <a:p>
            <a:endParaRPr lang="en-GB" altLang="en-US" b="1" smtClean="0">
              <a:latin typeface="Arial" pitchFamily="34" charset="0"/>
            </a:endParaRPr>
          </a:p>
          <a:p>
            <a:r>
              <a:rPr lang="en-GB" altLang="en-US" b="1" smtClean="0">
                <a:latin typeface="Arial" pitchFamily="34" charset="0"/>
              </a:rPr>
              <a:t>Capacity development is necessary for sustainable development results and particularly for: i) setting the ground for a "smooth exit" of development partners from the programme / project and ii) mitigating the distortion effects of development aid (e.g. partner dependency, short-term results, disempowered institution).      </a:t>
            </a:r>
          </a:p>
          <a:p>
            <a:endParaRPr lang="en-GB" altLang="en-US" b="1" smtClean="0">
              <a:latin typeface="Arial" pitchFamily="34" charset="0"/>
            </a:endParaRPr>
          </a:p>
          <a:p>
            <a:r>
              <a:rPr lang="en-GB" altLang="en-US" b="1" smtClean="0">
                <a:latin typeface="Arial" pitchFamily="34" charset="0"/>
              </a:rPr>
              <a:t>Ownership is only possible if capacity is there. </a:t>
            </a:r>
            <a:r>
              <a:rPr lang="en-GB" altLang="en-US" smtClean="0">
                <a:latin typeface="Arial" pitchFamily="34" charset="0"/>
              </a:rPr>
              <a:t>Executive leadership from national partners needs good capacity at different levels (managerial, administrative, technical etc).  </a:t>
            </a:r>
          </a:p>
          <a:p>
            <a:endParaRPr lang="en-GB" altLang="en-US" smtClean="0">
              <a:latin typeface="Arial" pitchFamily="34" charset="0"/>
            </a:endParaRPr>
          </a:p>
          <a:p>
            <a:r>
              <a:rPr lang="en-GB" altLang="en-US" smtClean="0">
                <a:latin typeface="Arial" pitchFamily="34" charset="0"/>
              </a:rPr>
              <a:t>The European Commission has a </a:t>
            </a:r>
            <a:r>
              <a:rPr lang="en-GB" altLang="en-US" b="1" smtClean="0">
                <a:latin typeface="Arial" pitchFamily="34" charset="0"/>
              </a:rPr>
              <a:t>long history</a:t>
            </a:r>
            <a:r>
              <a:rPr lang="en-GB" altLang="en-US" smtClean="0">
                <a:latin typeface="Arial" pitchFamily="34" charset="0"/>
              </a:rPr>
              <a:t> of dealing with Capacity Development.  In 2008, the Commission made an important step in the aid effectiveness agenda, launching its strategy on Technical Cooperation (called </a:t>
            </a:r>
            <a:r>
              <a:rPr lang="en-GB" altLang="en-US" b="1" smtClean="0">
                <a:latin typeface="Arial" pitchFamily="34" charset="0"/>
              </a:rPr>
              <a:t>backbone strategy</a:t>
            </a:r>
            <a:r>
              <a:rPr lang="en-GB" altLang="en-US" smtClean="0">
                <a:latin typeface="Arial" pitchFamily="34" charset="0"/>
              </a:rPr>
              <a:t>). </a:t>
            </a:r>
          </a:p>
          <a:p>
            <a:r>
              <a:rPr lang="en-GB" altLang="en-US" smtClean="0">
                <a:latin typeface="Arial" pitchFamily="34" charset="0"/>
              </a:rPr>
              <a:t> </a:t>
            </a:r>
          </a:p>
          <a:p>
            <a:r>
              <a:rPr lang="en-GB" altLang="en-US" smtClean="0">
                <a:latin typeface="Arial" pitchFamily="34" charset="0"/>
              </a:rPr>
              <a:t>Last year, at the High Level Meeting on Aid Effectiveness in Busan, Partner Countries promoted a more open approach to Capacity Development. Indeed, Capacity Development should be </a:t>
            </a:r>
            <a:r>
              <a:rPr lang="en-GB" altLang="en-US" b="1" smtClean="0">
                <a:latin typeface="Arial" pitchFamily="34" charset="0"/>
              </a:rPr>
              <a:t>more than technical assistance and more than training</a:t>
            </a:r>
            <a:r>
              <a:rPr lang="en-GB" altLang="en-US" smtClean="0">
                <a:latin typeface="Arial" pitchFamily="34" charset="0"/>
              </a:rPr>
              <a:t>. It is the wider process of supporting Partner institutions to achieve </a:t>
            </a:r>
            <a:r>
              <a:rPr lang="en-GB" altLang="en-US" b="1" smtClean="0">
                <a:latin typeface="Arial" pitchFamily="34" charset="0"/>
              </a:rPr>
              <a:t>change and reform</a:t>
            </a:r>
            <a:r>
              <a:rPr lang="en-GB" altLang="en-US" smtClean="0">
                <a:latin typeface="Arial" pitchFamily="34" charset="0"/>
              </a:rPr>
              <a:t>.</a:t>
            </a:r>
          </a:p>
          <a:p>
            <a:r>
              <a:rPr lang="en-GB" altLang="en-US" smtClean="0">
                <a:latin typeface="Arial" pitchFamily="34" charset="0"/>
              </a:rPr>
              <a:t> </a:t>
            </a:r>
          </a:p>
          <a:p>
            <a:r>
              <a:rPr lang="en-GB" altLang="en-US" smtClean="0">
                <a:latin typeface="Arial" pitchFamily="34" charset="0"/>
              </a:rPr>
              <a:t>The Agenda for Change of the European Commission stated that one of its priorities is </a:t>
            </a:r>
            <a:r>
              <a:rPr lang="en-GB" altLang="en-US" b="1" smtClean="0">
                <a:latin typeface="Arial" pitchFamily="34" charset="0"/>
              </a:rPr>
              <a:t>increasing the impact of EU policy</a:t>
            </a:r>
            <a:r>
              <a:rPr lang="en-GB" altLang="en-US" smtClean="0">
                <a:latin typeface="Arial" pitchFamily="34" charset="0"/>
              </a:rPr>
              <a:t>. Increasing the impact will only be possible if there is </a:t>
            </a:r>
            <a:r>
              <a:rPr lang="en-GB" altLang="en-US" b="1" smtClean="0">
                <a:latin typeface="Arial" pitchFamily="34" charset="0"/>
              </a:rPr>
              <a:t>capacity in the partner countries</a:t>
            </a:r>
            <a:r>
              <a:rPr lang="en-GB" altLang="en-US" smtClean="0">
                <a:latin typeface="Arial" pitchFamily="34" charset="0"/>
              </a:rPr>
              <a:t>: national development plans behind which we can align, and effective country organisations which can implement those plans.</a:t>
            </a:r>
          </a:p>
          <a:p>
            <a:endParaRPr lang="en-GB" altLang="en-US" smtClean="0">
              <a:latin typeface="Arial" pitchFamily="34" charset="0"/>
            </a:endParaRPr>
          </a:p>
        </p:txBody>
      </p:sp>
      <p:sp>
        <p:nvSpPr>
          <p:cNvPr id="4915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A03164FA-11F1-4A65-AE14-A364711740E1}" type="slidenum">
              <a:rPr lang="en-GB" altLang="en-US" smtClean="0">
                <a:solidFill>
                  <a:srgbClr val="000000"/>
                </a:solidFill>
                <a:latin typeface="Arial" pitchFamily="34" charset="0"/>
              </a:rPr>
              <a:pPr eaLnBrk="1" hangingPunct="1"/>
              <a:t>12</a:t>
            </a:fld>
            <a:endParaRPr lang="en-GB" altLang="en-US" smtClean="0">
              <a:solidFill>
                <a:srgbClr val="000000"/>
              </a:solidFill>
              <a:latin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a:ln/>
        </p:spPr>
      </p:sp>
      <p:sp>
        <p:nvSpPr>
          <p:cNvPr id="20483" name="Notes Placeholder 2"/>
          <p:cNvSpPr>
            <a:spLocks noGrp="1"/>
          </p:cNvSpPr>
          <p:nvPr>
            <p:ph type="body" idx="1"/>
          </p:nvPr>
        </p:nvSpPr>
        <p:spPr>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174040" indent="-174040">
              <a:buFontTx/>
              <a:buChar char="-"/>
              <a:defRPr/>
            </a:pPr>
            <a:r>
              <a:rPr lang="en-GB" dirty="0" smtClean="0">
                <a:latin typeface="Arial" pitchFamily="34" charset="0"/>
              </a:rPr>
              <a:t>Different challenges have been raised by different groups of actors (Court of Auditors report 2007 and revision 2011; OECD peer review in 2012, European Parliament or EU Delegations). The general feeling is that Capacity Development support is not always well managed. </a:t>
            </a:r>
          </a:p>
          <a:p>
            <a:pPr marL="174040" indent="-174040">
              <a:buFontTx/>
              <a:buChar char="-"/>
              <a:defRPr/>
            </a:pPr>
            <a:endParaRPr lang="en-GB" dirty="0" smtClean="0">
              <a:latin typeface="Arial" pitchFamily="34" charset="0"/>
            </a:endParaRPr>
          </a:p>
          <a:p>
            <a:pPr marL="171412" indent="-171412">
              <a:buFontTx/>
              <a:buChar char="-"/>
              <a:defRPr/>
            </a:pPr>
            <a:r>
              <a:rPr lang="en-GB" dirty="0" smtClean="0"/>
              <a:t>For instance, the 2012 DAC’s Peer Review of the European Union, notes that, since the last review 5 years ago, important steps have been taken in order to promote aid effectiveness, impact and coherence. Nevertheless, it also points out several challenges still ahead. </a:t>
            </a:r>
          </a:p>
          <a:p>
            <a:pPr marL="171412" indent="-171412">
              <a:buFontTx/>
              <a:buChar char="-"/>
              <a:defRPr/>
            </a:pPr>
            <a:endParaRPr lang="en-GB" dirty="0" smtClean="0"/>
          </a:p>
          <a:p>
            <a:pPr>
              <a:defRPr/>
            </a:pPr>
            <a:r>
              <a:rPr lang="en-GB" i="1" dirty="0" smtClean="0"/>
              <a:t> Recommendations: To consolidate progress in making development co-operation more effective, the EU institutions should now:</a:t>
            </a:r>
          </a:p>
          <a:p>
            <a:pPr>
              <a:defRPr/>
            </a:pPr>
            <a:endParaRPr lang="en-GB" dirty="0" smtClean="0"/>
          </a:p>
          <a:p>
            <a:pPr>
              <a:defRPr/>
            </a:pPr>
            <a:r>
              <a:rPr lang="en-GB" i="1" dirty="0" smtClean="0"/>
              <a:t> • Examine ways to make EU project approaches more effective, timely and flexible, and increase use of programmatic approaches; both approaches will continue to be needed given the range of contexts in which the EU operates.</a:t>
            </a:r>
            <a:endParaRPr lang="en-GB" dirty="0" smtClean="0"/>
          </a:p>
          <a:p>
            <a:pPr>
              <a:defRPr/>
            </a:pPr>
            <a:r>
              <a:rPr lang="en-GB" i="1" dirty="0" smtClean="0"/>
              <a:t> • Implement the strategy for reforming technical co-operation and review how EDF cells, which support National Authorising Officers, could be better integrated into national administrations and contribute more to broad state capacity development</a:t>
            </a:r>
            <a:endParaRPr lang="en-GB" dirty="0" smtClean="0"/>
          </a:p>
          <a:p>
            <a:pPr>
              <a:defRPr/>
            </a:pPr>
            <a:endParaRPr lang="fr-BE" dirty="0" smtClean="0">
              <a:latin typeface="Arial" pitchFamily="34" charset="0"/>
            </a:endParaRPr>
          </a:p>
          <a:p>
            <a:pPr>
              <a:defRPr/>
            </a:pPr>
            <a:r>
              <a:rPr lang="fr-BE" dirty="0" smtClean="0">
                <a:latin typeface="Arial" pitchFamily="34" charset="0"/>
              </a:rPr>
              <a:t>- Alternatives: Local expertise, Public expertise, </a:t>
            </a:r>
            <a:r>
              <a:rPr lang="fr-BE" dirty="0" err="1" smtClean="0">
                <a:latin typeface="Arial" pitchFamily="34" charset="0"/>
              </a:rPr>
              <a:t>NSAs</a:t>
            </a:r>
            <a:r>
              <a:rPr lang="fr-BE" dirty="0" smtClean="0">
                <a:latin typeface="Arial" pitchFamily="34" charset="0"/>
              </a:rPr>
              <a:t>, </a:t>
            </a:r>
            <a:r>
              <a:rPr lang="fr-BE" dirty="0" err="1" smtClean="0">
                <a:latin typeface="Arial" pitchFamily="34" charset="0"/>
              </a:rPr>
              <a:t>foundations</a:t>
            </a:r>
            <a:r>
              <a:rPr lang="fr-BE" dirty="0" smtClean="0">
                <a:latin typeface="Arial" pitchFamily="34" charset="0"/>
              </a:rPr>
              <a:t>, </a:t>
            </a:r>
            <a:r>
              <a:rPr lang="fr-BE" dirty="0" err="1" smtClean="0">
                <a:latin typeface="Arial" pitchFamily="34" charset="0"/>
              </a:rPr>
              <a:t>universities</a:t>
            </a:r>
            <a:r>
              <a:rPr lang="fr-BE" dirty="0" smtClean="0">
                <a:latin typeface="Arial" pitchFamily="34" charset="0"/>
              </a:rPr>
              <a:t>…</a:t>
            </a:r>
            <a:endParaRPr lang="en-GB" dirty="0" smtClean="0">
              <a:latin typeface="Arial" pitchFamily="34" charset="0"/>
            </a:endParaRPr>
          </a:p>
          <a:p>
            <a:pPr>
              <a:defRPr/>
            </a:pPr>
            <a:endParaRPr lang="en-GB" dirty="0" smtClean="0">
              <a:solidFill>
                <a:srgbClr val="103C72"/>
              </a:solidFill>
            </a:endParaRPr>
          </a:p>
        </p:txBody>
      </p:sp>
      <p:sp>
        <p:nvSpPr>
          <p:cNvPr id="5018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D11438F9-2DA7-4B0F-8D60-A2BE88482A15}" type="slidenum">
              <a:rPr lang="en-GB" altLang="en-US" smtClean="0">
                <a:solidFill>
                  <a:srgbClr val="000000"/>
                </a:solidFill>
                <a:latin typeface="Arial" pitchFamily="34" charset="0"/>
                <a:ea typeface="MS PGothic" pitchFamily="34" charset="-128"/>
              </a:rPr>
              <a:pPr eaLnBrk="1" hangingPunct="1"/>
              <a:t>13</a:t>
            </a:fld>
            <a:endParaRPr lang="en-GB" altLang="en-US" smtClean="0">
              <a:solidFill>
                <a:srgbClr val="000000"/>
              </a:solidFill>
              <a:latin typeface="Arial" pitchFamily="34" charset="0"/>
              <a:ea typeface="MS PGothic" pitchFamily="34" charset="-128"/>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solidFill>
                  <a:srgbClr val="103C72"/>
                </a:solidFill>
                <a:latin typeface="Arial" pitchFamily="34" charset="0"/>
              </a:rPr>
              <a:t>As a response, in 2008, the Commission made a bold step in the aid effectiveness agenda, launching its strategy on Technical Cooperation</a:t>
            </a:r>
            <a:r>
              <a:rPr lang="en-GB" altLang="en-US" smtClean="0">
                <a:latin typeface="Arial" pitchFamily="34" charset="0"/>
              </a:rPr>
              <a:t> which was further completed with a Work Plan and a Toolkit.</a:t>
            </a:r>
          </a:p>
          <a:p>
            <a:endParaRPr lang="en-GB" altLang="en-US" smtClean="0">
              <a:latin typeface="Arial" pitchFamily="34" charset="0"/>
            </a:endParaRPr>
          </a:p>
          <a:p>
            <a:r>
              <a:rPr lang="en-GB" altLang="en-US" smtClean="0">
                <a:latin typeface="Arial" pitchFamily="34" charset="0"/>
              </a:rPr>
              <a:t>The </a:t>
            </a:r>
            <a:r>
              <a:rPr lang="en-GB" altLang="en-US" smtClean="0">
                <a:latin typeface="Arial" pitchFamily="34" charset="0"/>
                <a:hlinkClick r:id="rId3" tooltip="Backbone Strategy"/>
              </a:rPr>
              <a:t>Backbone Strategy</a:t>
            </a:r>
            <a:r>
              <a:rPr lang="en-GB" altLang="en-US" smtClean="0">
                <a:latin typeface="Arial" pitchFamily="34" charset="0"/>
              </a:rPr>
              <a:t>  provides the overall approach for a change process that will evolve over time through the implementation of a set of actions and internal learning.</a:t>
            </a:r>
          </a:p>
          <a:p>
            <a:r>
              <a:rPr lang="en-GB" altLang="en-US" smtClean="0">
                <a:latin typeface="Arial" pitchFamily="34" charset="0"/>
                <a:hlinkClick r:id="rId4" tooltip="The Guidelines"/>
              </a:rPr>
              <a:t>The Guidelines</a:t>
            </a:r>
            <a:r>
              <a:rPr lang="en-GB" altLang="en-US" smtClean="0">
                <a:latin typeface="Arial" pitchFamily="34" charset="0"/>
              </a:rPr>
              <a:t> on "Making Technical Cooperation more effective" represent a building block in the implementation of this Strategy by offering operational guidance on programme design and management. </a:t>
            </a:r>
          </a:p>
          <a:p>
            <a:r>
              <a:rPr lang="en-GB" altLang="en-US" smtClean="0">
                <a:latin typeface="Arial" pitchFamily="34" charset="0"/>
              </a:rPr>
              <a:t>The </a:t>
            </a:r>
            <a:r>
              <a:rPr lang="en-GB" altLang="en-US" smtClean="0">
                <a:latin typeface="Arial" pitchFamily="34" charset="0"/>
                <a:hlinkClick r:id="rId5" tooltip=" Toolkit for Capacity Development"/>
              </a:rPr>
              <a:t>Toolkit for Capacity Development</a:t>
            </a:r>
            <a:r>
              <a:rPr lang="en-GB" altLang="en-US" smtClean="0">
                <a:latin typeface="Arial" pitchFamily="34" charset="0"/>
              </a:rPr>
              <a:t> presents the approach and the tools to support and increase demand-orientation and effectiveness of capacity development support, including technical cooperation. They also provide guidance for assessing capacity and help partners to develop strategies and programmes for capacity development, particularly at sector level. </a:t>
            </a:r>
          </a:p>
          <a:p>
            <a:endParaRPr lang="en-GB" altLang="en-US" smtClean="0">
              <a:latin typeface="Arial" pitchFamily="34" charset="0"/>
            </a:endParaRPr>
          </a:p>
          <a:p>
            <a:r>
              <a:rPr lang="en-GB" altLang="en-US" smtClean="0">
                <a:latin typeface="Verdana" pitchFamily="34" charset="0"/>
              </a:rPr>
              <a:t>The </a:t>
            </a:r>
            <a:r>
              <a:rPr lang="en-GB" altLang="en-US" b="1" smtClean="0">
                <a:latin typeface="Verdana" pitchFamily="34" charset="0"/>
              </a:rPr>
              <a:t>Backbone Strategy </a:t>
            </a:r>
            <a:r>
              <a:rPr lang="en-GB" altLang="en-US" smtClean="0">
                <a:latin typeface="Verdana" pitchFamily="34" charset="0"/>
              </a:rPr>
              <a:t>articulated the change agenda in alignment with international agreements (Paris Declaration, Accra Agenda for Action, and the Busan Outcomes Statement)</a:t>
            </a:r>
          </a:p>
          <a:p>
            <a:endParaRPr lang="en-GB" altLang="en-US" smtClean="0">
              <a:latin typeface="Verdana" pitchFamily="34" charset="0"/>
            </a:endParaRPr>
          </a:p>
          <a:p>
            <a:r>
              <a:rPr lang="en-GB" altLang="en-US" smtClean="0">
                <a:latin typeface="Verdana" pitchFamily="34" charset="0"/>
              </a:rPr>
              <a:t>Subsequently guiding principles and operational guidelines for have been introduced making TC more effective in support of capacity development </a:t>
            </a:r>
          </a:p>
          <a:p>
            <a:endParaRPr lang="en-GB" altLang="en-US" smtClean="0">
              <a:latin typeface="Arial" pitchFamily="34" charset="0"/>
            </a:endParaRPr>
          </a:p>
        </p:txBody>
      </p:sp>
      <p:sp>
        <p:nvSpPr>
          <p:cNvPr id="5120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B6C57C27-68F0-4FD4-A1DB-7E2600C07152}" type="slidenum">
              <a:rPr lang="en-GB" altLang="en-US" smtClean="0">
                <a:solidFill>
                  <a:srgbClr val="000000"/>
                </a:solidFill>
                <a:latin typeface="Arial" pitchFamily="34" charset="0"/>
                <a:ea typeface="MS PGothic" pitchFamily="34" charset="-128"/>
              </a:rPr>
              <a:pPr eaLnBrk="1" hangingPunct="1"/>
              <a:t>14</a:t>
            </a:fld>
            <a:endParaRPr lang="en-GB" altLang="en-US" smtClean="0">
              <a:solidFill>
                <a:srgbClr val="000000"/>
              </a:solidFill>
              <a:latin typeface="Arial" pitchFamily="34" charset="0"/>
              <a:ea typeface="MS PGothic" pitchFamily="34" charset="-128"/>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a:ln/>
        </p:spPr>
      </p:sp>
      <p:sp>
        <p:nvSpPr>
          <p:cNvPr id="5222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BE" altLang="en-US" smtClean="0">
                <a:latin typeface="Arial" pitchFamily="34" charset="0"/>
              </a:rPr>
              <a:t>Experience shows that there are differences in understanding of key concepts such as capacity development both in governments, between governments, between donors and between governments and donors. </a:t>
            </a:r>
          </a:p>
          <a:p>
            <a:endParaRPr lang="fr-BE" altLang="en-US" smtClean="0">
              <a:latin typeface="Arial" pitchFamily="34" charset="0"/>
            </a:endParaRPr>
          </a:p>
          <a:p>
            <a:r>
              <a:rPr lang="fr-BE" altLang="en-US" smtClean="0">
                <a:latin typeface="Arial" pitchFamily="34" charset="0"/>
              </a:rPr>
              <a:t>Some practicioners can understand Capacity Development as a reform process (meaning the action of changing an institution or practice). Others do associate reform with more radical change and in particular new technology, new processes and procedures while CD is associated with incremental or evolutoniary change, focussing on the people, the organisations and environment. </a:t>
            </a:r>
          </a:p>
          <a:p>
            <a:endParaRPr lang="fr-BE" altLang="en-US" smtClean="0">
              <a:latin typeface="Arial" pitchFamily="34" charset="0"/>
            </a:endParaRPr>
          </a:p>
          <a:p>
            <a:r>
              <a:rPr lang="fr-BE" altLang="en-US" smtClean="0">
                <a:latin typeface="Arial" pitchFamily="34" charset="0"/>
              </a:rPr>
              <a:t>The emphasis on the need for clear definitions may appear innecessary but without a common understanding and agreement  on these, expectations are unlikely to be achieved. </a:t>
            </a:r>
          </a:p>
          <a:p>
            <a:endParaRPr lang="fr-BE" altLang="en-US" smtClean="0">
              <a:latin typeface="Arial" pitchFamily="34" charset="0"/>
            </a:endParaRPr>
          </a:p>
          <a:p>
            <a:r>
              <a:rPr lang="fr-BE" altLang="en-US" smtClean="0">
                <a:latin typeface="Arial" pitchFamily="34" charset="0"/>
              </a:rPr>
              <a:t>Capacity is not only about skills and procedures, but also about incentives and governance. </a:t>
            </a:r>
            <a:endParaRPr lang="en-GB" altLang="en-US" smtClean="0">
              <a:latin typeface="Arial" pitchFamily="34" charset="0"/>
            </a:endParaRPr>
          </a:p>
        </p:txBody>
      </p:sp>
      <p:sp>
        <p:nvSpPr>
          <p:cNvPr id="5222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80B07592-B3A3-48D4-BDD4-0B19019D9124}" type="slidenum">
              <a:rPr lang="en-GB" altLang="en-US" smtClean="0">
                <a:solidFill>
                  <a:srgbClr val="000000"/>
                </a:solidFill>
                <a:latin typeface="Arial" pitchFamily="34" charset="0"/>
              </a:rPr>
              <a:pPr eaLnBrk="1" hangingPunct="1"/>
              <a:t>15</a:t>
            </a:fld>
            <a:endParaRPr lang="en-GB" altLang="en-US" smtClean="0">
              <a:solidFill>
                <a:srgbClr val="000000"/>
              </a:solidFill>
              <a:latin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buFont typeface="Wingdings" pitchFamily="2" charset="2"/>
              <a:buNone/>
            </a:pPr>
            <a:r>
              <a:rPr lang="en-GB" altLang="en-US" b="1" smtClean="0">
                <a:latin typeface="Arial" pitchFamily="34" charset="0"/>
              </a:rPr>
              <a:t>Donors can promote and accompany, but can’t “do” it </a:t>
            </a:r>
          </a:p>
          <a:p>
            <a:pPr eaLnBrk="1" hangingPunct="1">
              <a:buFont typeface="Wingdings" pitchFamily="2" charset="2"/>
              <a:buNone/>
            </a:pPr>
            <a:r>
              <a:rPr lang="en-GB" altLang="en-US" smtClean="0">
                <a:latin typeface="Arial" pitchFamily="34" charset="0"/>
              </a:rPr>
              <a:t>They c</a:t>
            </a:r>
            <a:r>
              <a:rPr lang="en-GB" altLang="en-US" sz="2400" smtClean="0">
                <a:latin typeface="Arial" pitchFamily="34" charset="0"/>
              </a:rPr>
              <a:t>an provide access to resources, ideas, connections and opportunities BUT no substitution for commitment, energy, motivation</a:t>
            </a:r>
          </a:p>
          <a:p>
            <a:pPr eaLnBrk="1" hangingPunct="1">
              <a:buFont typeface="Wingdings" pitchFamily="2" charset="2"/>
              <a:buNone/>
            </a:pPr>
            <a:endParaRPr lang="fr-BE" altLang="en-US" sz="2400" smtClean="0">
              <a:latin typeface="Arial" pitchFamily="34" charset="0"/>
            </a:endParaRPr>
          </a:p>
          <a:p>
            <a:r>
              <a:rPr lang="en-GB" altLang="en-US" smtClean="0">
                <a:latin typeface="Arial" pitchFamily="34" charset="0"/>
              </a:rPr>
              <a:t>“Support for capacity development” refers to the contribution an external partner makes to </a:t>
            </a:r>
            <a:r>
              <a:rPr lang="en-GB" altLang="en-US" b="1" smtClean="0">
                <a:latin typeface="Arial" pitchFamily="34" charset="0"/>
              </a:rPr>
              <a:t>already existing and locally driven </a:t>
            </a:r>
            <a:r>
              <a:rPr lang="en-GB" altLang="en-US" smtClean="0">
                <a:latin typeface="Arial" pitchFamily="34" charset="0"/>
              </a:rPr>
              <a:t>capacity development. The Commission is committed to play this support role, but must contend with a number of challenging questions:</a:t>
            </a:r>
          </a:p>
          <a:p>
            <a:r>
              <a:rPr lang="en-GB" altLang="en-US" i="1" smtClean="0">
                <a:latin typeface="Arial" pitchFamily="34" charset="0"/>
              </a:rPr>
              <a:t>•	What expertise and facilitation skills does it require?</a:t>
            </a:r>
            <a:endParaRPr lang="en-GB" altLang="en-US" smtClean="0">
              <a:latin typeface="Arial" pitchFamily="34" charset="0"/>
            </a:endParaRPr>
          </a:p>
          <a:p>
            <a:r>
              <a:rPr lang="en-GB" altLang="en-US" i="1" smtClean="0">
                <a:latin typeface="Arial" pitchFamily="34" charset="0"/>
              </a:rPr>
              <a:t>What approaches and modalities to select to best support CD objectives?</a:t>
            </a:r>
            <a:endParaRPr lang="en-GB" altLang="en-US" smtClean="0">
              <a:latin typeface="Arial" pitchFamily="34" charset="0"/>
            </a:endParaRPr>
          </a:p>
          <a:p>
            <a:r>
              <a:rPr lang="en-GB" altLang="en-US" i="1" smtClean="0">
                <a:latin typeface="Arial" pitchFamily="34" charset="0"/>
              </a:rPr>
              <a:t>•	 How to adapt PCM procedures in ways that accommodate the uncertainties of change processes?</a:t>
            </a:r>
            <a:endParaRPr lang="en-GB" altLang="en-US" smtClean="0">
              <a:latin typeface="Arial" pitchFamily="34" charset="0"/>
            </a:endParaRPr>
          </a:p>
          <a:p>
            <a:r>
              <a:rPr lang="en-GB" altLang="en-US" i="1" smtClean="0">
                <a:latin typeface="Arial" pitchFamily="34" charset="0"/>
              </a:rPr>
              <a:t>•	How to manage the trade-off between investments in the often complex and long processes of capacity development, and meeting short-term expectations to see quick concrete results, and meet disbursement targets? </a:t>
            </a:r>
            <a:endParaRPr lang="en-GB" altLang="en-US" smtClean="0">
              <a:latin typeface="Arial" pitchFamily="34" charset="0"/>
            </a:endParaRPr>
          </a:p>
          <a:p>
            <a:pPr eaLnBrk="1" hangingPunct="1">
              <a:buFont typeface="Wingdings" pitchFamily="2" charset="2"/>
              <a:buNone/>
            </a:pPr>
            <a:endParaRPr lang="en-GB" altLang="en-US" sz="2400" smtClean="0">
              <a:latin typeface="Arial" pitchFamily="34" charset="0"/>
            </a:endParaRPr>
          </a:p>
          <a:p>
            <a:endParaRPr lang="en-US" altLang="en-US" smtClean="0">
              <a:latin typeface="Arial" pitchFamily="34" charset="0"/>
            </a:endParaRPr>
          </a:p>
        </p:txBody>
      </p:sp>
      <p:sp>
        <p:nvSpPr>
          <p:cNvPr id="5325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1EA885C3-5F77-4986-828E-FD68BA376E8F}" type="slidenum">
              <a:rPr lang="en-GB" altLang="en-US" smtClean="0">
                <a:solidFill>
                  <a:srgbClr val="000000"/>
                </a:solidFill>
                <a:latin typeface="Arial" pitchFamily="34" charset="0"/>
              </a:rPr>
              <a:pPr eaLnBrk="1" hangingPunct="1"/>
              <a:t>16</a:t>
            </a:fld>
            <a:endParaRPr lang="en-GB" altLang="en-US" smtClean="0">
              <a:solidFill>
                <a:srgbClr val="000000"/>
              </a:solidFill>
              <a:latin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indent="352915">
              <a:lnSpc>
                <a:spcPct val="150000"/>
              </a:lnSpc>
              <a:spcBef>
                <a:spcPts val="1218"/>
              </a:spcBef>
              <a:buClr>
                <a:schemeClr val="accent2"/>
              </a:buClr>
              <a:defRPr/>
            </a:pPr>
            <a:r>
              <a:rPr lang="en-GB" dirty="0" smtClean="0"/>
              <a:t>The EC tries to support capacity Development by offering operational guidance on how to design, implement and review CD interventions.  It does so through the lens of 5 quality criteria, initially developed to improve the quality of EC technical cooperation but which have been adapted to support capacity development in general. These quality criteria are relevant across the cycle of operations, take account of the different approaches and modalities, and provide additional perspectives on how to conduct dialogue, country and sector context analysis and address issues of quality.</a:t>
            </a:r>
          </a:p>
          <a:p>
            <a:pPr indent="352915">
              <a:lnSpc>
                <a:spcPct val="150000"/>
              </a:lnSpc>
              <a:spcBef>
                <a:spcPts val="1218"/>
              </a:spcBef>
              <a:buClr>
                <a:schemeClr val="accent2"/>
              </a:buClr>
              <a:defRPr/>
            </a:pPr>
            <a:endParaRPr lang="fr-BE" dirty="0" smtClean="0"/>
          </a:p>
          <a:p>
            <a:pPr indent="352915">
              <a:lnSpc>
                <a:spcPct val="150000"/>
              </a:lnSpc>
              <a:spcBef>
                <a:spcPts val="1218"/>
              </a:spcBef>
              <a:buClr>
                <a:schemeClr val="accent2"/>
              </a:buClr>
              <a:defRPr/>
            </a:pPr>
            <a:r>
              <a:rPr lang="fr-BE" dirty="0" smtClean="0"/>
              <a:t>The 5 </a:t>
            </a:r>
            <a:r>
              <a:rPr lang="fr-BE" dirty="0" err="1" smtClean="0"/>
              <a:t>quality</a:t>
            </a:r>
            <a:r>
              <a:rPr lang="fr-BE" dirty="0" smtClean="0"/>
              <a:t> </a:t>
            </a:r>
            <a:r>
              <a:rPr lang="fr-BE" dirty="0" err="1" smtClean="0"/>
              <a:t>criteria</a:t>
            </a:r>
            <a:r>
              <a:rPr lang="fr-BE" dirty="0" smtClean="0"/>
              <a:t> are: 				</a:t>
            </a:r>
            <a:endParaRPr lang="en-GB" dirty="0" smtClean="0"/>
          </a:p>
          <a:p>
            <a:pPr lvl="1" indent="352915">
              <a:lnSpc>
                <a:spcPct val="150000"/>
              </a:lnSpc>
              <a:spcBef>
                <a:spcPts val="1218"/>
              </a:spcBef>
              <a:buClr>
                <a:schemeClr val="accent2"/>
              </a:buClr>
              <a:defRPr/>
            </a:pPr>
            <a:endParaRPr lang="en-GB" sz="1800" dirty="0">
              <a:latin typeface="Arial" pitchFamily="34" charset="0"/>
            </a:endParaRPr>
          </a:p>
          <a:p>
            <a:pPr lvl="1" indent="352915">
              <a:lnSpc>
                <a:spcPct val="150000"/>
              </a:lnSpc>
              <a:spcBef>
                <a:spcPts val="1218"/>
              </a:spcBef>
              <a:buClr>
                <a:schemeClr val="accent2"/>
              </a:buClr>
              <a:defRPr/>
            </a:pPr>
            <a:r>
              <a:rPr lang="en-GB" sz="1800" dirty="0">
                <a:latin typeface="Arial" pitchFamily="34" charset="0"/>
              </a:rPr>
              <a:t>QC 1- fitting into the context (for instance through Political Economy Analysis)</a:t>
            </a:r>
          </a:p>
          <a:p>
            <a:pPr lvl="1" indent="352915">
              <a:lnSpc>
                <a:spcPct val="150000"/>
              </a:lnSpc>
              <a:buClr>
                <a:schemeClr val="accent2"/>
              </a:buClr>
              <a:defRPr/>
            </a:pPr>
            <a:r>
              <a:rPr lang="en-GB" sz="1800" dirty="0">
                <a:latin typeface="Arial" pitchFamily="34" charset="0"/>
              </a:rPr>
              <a:t>QC2- Ownership: Policy dialogue as a facilitation process </a:t>
            </a:r>
          </a:p>
          <a:p>
            <a:pPr lvl="1" indent="352915">
              <a:lnSpc>
                <a:spcPct val="150000"/>
              </a:lnSpc>
              <a:buClr>
                <a:schemeClr val="accent2"/>
              </a:buClr>
              <a:defRPr/>
            </a:pPr>
            <a:r>
              <a:rPr lang="fr-BE" sz="1800" dirty="0">
                <a:latin typeface="Arial" pitchFamily="34" charset="0"/>
              </a:rPr>
              <a:t>QC3-Results orientation: CD planning and </a:t>
            </a:r>
            <a:r>
              <a:rPr lang="fr-BE" sz="1800" dirty="0" err="1">
                <a:latin typeface="Arial" pitchFamily="34" charset="0"/>
              </a:rPr>
              <a:t>measurement</a:t>
            </a:r>
            <a:r>
              <a:rPr lang="fr-BE" sz="1800" dirty="0">
                <a:latin typeface="Arial" pitchFamily="34" charset="0"/>
              </a:rPr>
              <a:t> (</a:t>
            </a:r>
            <a:r>
              <a:rPr lang="fr-BE" sz="1800" dirty="0" err="1">
                <a:latin typeface="Arial" pitchFamily="34" charset="0"/>
              </a:rPr>
              <a:t>methodology</a:t>
            </a:r>
            <a:r>
              <a:rPr lang="fr-BE" sz="1800" dirty="0">
                <a:latin typeface="Arial" pitchFamily="34" charset="0"/>
              </a:rPr>
              <a:t> in </a:t>
            </a:r>
            <a:r>
              <a:rPr lang="fr-BE" sz="1800" dirty="0" err="1">
                <a:latin typeface="Arial" pitchFamily="34" charset="0"/>
              </a:rPr>
              <a:t>progress</a:t>
            </a:r>
            <a:r>
              <a:rPr lang="fr-BE" sz="1800" dirty="0">
                <a:latin typeface="Arial" pitchFamily="34" charset="0"/>
              </a:rPr>
              <a:t>..)</a:t>
            </a:r>
          </a:p>
          <a:p>
            <a:pPr lvl="1" indent="352915">
              <a:lnSpc>
                <a:spcPct val="150000"/>
              </a:lnSpc>
              <a:buClr>
                <a:schemeClr val="accent2"/>
              </a:buClr>
              <a:defRPr/>
            </a:pPr>
            <a:r>
              <a:rPr lang="fr-BE" sz="1800" dirty="0">
                <a:latin typeface="Arial" pitchFamily="34" charset="0"/>
              </a:rPr>
              <a:t>QC4-Harmonization: coordination (i.e. joint </a:t>
            </a:r>
            <a:r>
              <a:rPr lang="fr-BE" sz="1800" dirty="0" err="1">
                <a:latin typeface="Arial" pitchFamily="34" charset="0"/>
              </a:rPr>
              <a:t>programming</a:t>
            </a:r>
            <a:r>
              <a:rPr lang="fr-BE" sz="1800" dirty="0">
                <a:latin typeface="Arial" pitchFamily="34" charset="0"/>
              </a:rPr>
              <a:t>)</a:t>
            </a:r>
          </a:p>
          <a:p>
            <a:pPr lvl="1" indent="352915">
              <a:lnSpc>
                <a:spcPct val="150000"/>
              </a:lnSpc>
              <a:buClr>
                <a:schemeClr val="accent2"/>
              </a:buClr>
              <a:defRPr/>
            </a:pPr>
            <a:r>
              <a:rPr lang="fr-BE" sz="1800" dirty="0">
                <a:latin typeface="Arial" pitchFamily="34" charset="0"/>
              </a:rPr>
              <a:t>QC5-PIA : </a:t>
            </a:r>
            <a:r>
              <a:rPr lang="fr-BE" sz="1800" dirty="0" err="1">
                <a:latin typeface="Arial" pitchFamily="34" charset="0"/>
              </a:rPr>
              <a:t>alingnment</a:t>
            </a:r>
            <a:r>
              <a:rPr lang="fr-BE" sz="1800" dirty="0">
                <a:latin typeface="Arial" pitchFamily="34" charset="0"/>
              </a:rPr>
              <a:t> </a:t>
            </a:r>
            <a:r>
              <a:rPr lang="fr-BE" sz="1800" dirty="0" err="1">
                <a:latin typeface="Arial" pitchFamily="34" charset="0"/>
              </a:rPr>
              <a:t>with</a:t>
            </a:r>
            <a:r>
              <a:rPr lang="fr-BE" sz="1800" dirty="0">
                <a:latin typeface="Arial" pitchFamily="34" charset="0"/>
              </a:rPr>
              <a:t> the budget </a:t>
            </a:r>
            <a:r>
              <a:rPr lang="fr-BE" sz="1800" dirty="0" err="1">
                <a:latin typeface="Arial" pitchFamily="34" charset="0"/>
              </a:rPr>
              <a:t>process</a:t>
            </a:r>
            <a:r>
              <a:rPr lang="fr-BE" sz="1800" dirty="0">
                <a:latin typeface="Arial" pitchFamily="34" charset="0"/>
              </a:rPr>
              <a:t> of the country (use of country </a:t>
            </a:r>
            <a:r>
              <a:rPr lang="fr-BE" sz="1800" dirty="0" err="1">
                <a:latin typeface="Arial" pitchFamily="34" charset="0"/>
              </a:rPr>
              <a:t>systems</a:t>
            </a:r>
            <a:r>
              <a:rPr lang="fr-BE" sz="1800" dirty="0">
                <a:latin typeface="Arial" pitchFamily="34" charset="0"/>
              </a:rPr>
              <a:t>) </a:t>
            </a:r>
            <a:endParaRPr lang="en-GB" sz="1800" dirty="0">
              <a:latin typeface="Arial" pitchFamily="34" charset="0"/>
            </a:endParaRPr>
          </a:p>
          <a:p>
            <a:pPr>
              <a:defRPr/>
            </a:pPr>
            <a:endParaRPr lang="es-ES" dirty="0" smtClean="0">
              <a:latin typeface="Arial" pitchFamily="34" charset="0"/>
            </a:endParaRPr>
          </a:p>
        </p:txBody>
      </p:sp>
      <p:sp>
        <p:nvSpPr>
          <p:cNvPr id="5427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CBB57EE0-6524-4000-A013-630AC7555A0A}" type="slidenum">
              <a:rPr lang="en-GB" altLang="en-US" smtClean="0">
                <a:solidFill>
                  <a:srgbClr val="000000"/>
                </a:solidFill>
                <a:latin typeface="Arial" pitchFamily="34" charset="0"/>
                <a:ea typeface="MS PGothic" pitchFamily="34" charset="-128"/>
              </a:rPr>
              <a:pPr eaLnBrk="1" hangingPunct="1"/>
              <a:t>17</a:t>
            </a:fld>
            <a:endParaRPr lang="en-GB" altLang="en-US" smtClean="0">
              <a:solidFill>
                <a:srgbClr val="000000"/>
              </a:solidFill>
              <a:latin typeface="Arial" pitchFamily="34" charset="0"/>
              <a:ea typeface="MS PGothic" pitchFamily="34" charset="-128"/>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a:ln/>
        </p:spPr>
      </p:sp>
      <p:sp>
        <p:nvSpPr>
          <p:cNvPr id="552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latin typeface="Arial" pitchFamily="34" charset="0"/>
              </a:rPr>
              <a:t>Different quality assessment tools have been consolidated throughout these last years in order to assess and monitor capacity development internally and at the different stages of the project cycle.</a:t>
            </a:r>
          </a:p>
          <a:p>
            <a:endParaRPr lang="fr-BE" altLang="en-US" smtClean="0">
              <a:latin typeface="Arial" pitchFamily="34" charset="0"/>
            </a:endParaRPr>
          </a:p>
          <a:p>
            <a:r>
              <a:rPr lang="fr-BE" altLang="en-US" smtClean="0">
                <a:latin typeface="Arial" pitchFamily="34" charset="0"/>
              </a:rPr>
              <a:t>These tools allow to address quality criteria since the very beginning of the project cycle and to monitor them all along the life of the action.</a:t>
            </a:r>
          </a:p>
          <a:p>
            <a:endParaRPr lang="fr-BE" altLang="en-US" smtClean="0">
              <a:latin typeface="Arial" pitchFamily="34" charset="0"/>
            </a:endParaRPr>
          </a:p>
          <a:p>
            <a:r>
              <a:rPr lang="fr-BE" altLang="en-US" smtClean="0">
                <a:latin typeface="Arial" pitchFamily="34" charset="0"/>
              </a:rPr>
              <a:t>Data are analysed on a yearly basis and results try to orientate further guidance.  </a:t>
            </a:r>
            <a:endParaRPr lang="es-ES" altLang="en-US" smtClean="0">
              <a:latin typeface="Arial" pitchFamily="34" charset="0"/>
            </a:endParaRPr>
          </a:p>
        </p:txBody>
      </p:sp>
      <p:sp>
        <p:nvSpPr>
          <p:cNvPr id="5530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B4A1659D-254D-4249-A5A0-61BCFF452337}" type="slidenum">
              <a:rPr lang="en-GB" altLang="en-US" smtClean="0">
                <a:solidFill>
                  <a:srgbClr val="000000"/>
                </a:solidFill>
                <a:latin typeface="Arial" pitchFamily="34" charset="0"/>
                <a:ea typeface="MS PGothic" pitchFamily="34" charset="-128"/>
              </a:rPr>
              <a:pPr eaLnBrk="1" hangingPunct="1"/>
              <a:t>18</a:t>
            </a:fld>
            <a:endParaRPr lang="en-GB" altLang="en-US" smtClean="0">
              <a:solidFill>
                <a:srgbClr val="000000"/>
              </a:solidFill>
              <a:latin typeface="Arial" pitchFamily="34" charset="0"/>
              <a:ea typeface="MS PGothic" pitchFamily="34" charset="-128"/>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a:ln/>
        </p:spPr>
      </p:sp>
      <p:sp>
        <p:nvSpPr>
          <p:cNvPr id="44035" name="Notes Placeholder 2"/>
          <p:cNvSpPr>
            <a:spLocks noGrp="1"/>
          </p:cNvSpPr>
          <p:nvPr>
            <p:ph type="body" idx="1"/>
          </p:nvPr>
        </p:nvSpPr>
        <p:spPr>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defRPr/>
            </a:pPr>
            <a:r>
              <a:rPr lang="en-GB" dirty="0" smtClean="0"/>
              <a:t>The knowledge sharing platform capacity4dev.eu emerged back in 2009 as a direct outcome of the </a:t>
            </a:r>
            <a:r>
              <a:rPr lang="en-GB" u="sng" dirty="0" smtClean="0">
                <a:hlinkClick r:id="rId3" action="ppaction://hlinkfile"/>
              </a:rPr>
              <a:t>Backbone Strategy on the Technical Cooperation Reform</a:t>
            </a:r>
            <a:r>
              <a:rPr lang="en-GB" dirty="0" smtClean="0"/>
              <a:t>, and has since continuously evolved to become European Commission's knowledge sharing platform on development and cooperation. </a:t>
            </a:r>
          </a:p>
          <a:p>
            <a:pPr>
              <a:defRPr/>
            </a:pPr>
            <a:endParaRPr lang="en-GB" dirty="0" smtClean="0"/>
          </a:p>
          <a:p>
            <a:pPr>
              <a:defRPr/>
            </a:pPr>
            <a:r>
              <a:rPr lang="en-GB" dirty="0" smtClean="0"/>
              <a:t>Through this tool the EU is trying to consolidate and capitalise knowledge generated within its network to enhance the quality and impact of its work on development cooperation. </a:t>
            </a:r>
          </a:p>
          <a:p>
            <a:pPr>
              <a:defRPr/>
            </a:pPr>
            <a:endParaRPr lang="en-GB" dirty="0" smtClean="0"/>
          </a:p>
          <a:p>
            <a:pPr>
              <a:defRPr/>
            </a:pPr>
            <a:r>
              <a:rPr lang="en-GB" dirty="0" smtClean="0"/>
              <a:t>Capacity4dev responds to 3 major challenges faced: </a:t>
            </a:r>
          </a:p>
          <a:p>
            <a:pPr marL="174040" indent="-174040">
              <a:buFontTx/>
              <a:buChar char="-"/>
              <a:defRPr/>
            </a:pPr>
            <a:r>
              <a:rPr lang="en-GB" b="1" dirty="0" smtClean="0"/>
              <a:t>Consolidate its knowledge and preserve its institutional memory</a:t>
            </a:r>
            <a:r>
              <a:rPr lang="en-GB" dirty="0" smtClean="0"/>
              <a:t>. Indeed as the staff turnaround is very high (over 20% of the staff leaves its post or the commission every year) and the use of short term or externally contracted staff is around 50%, there is a need for a system that will help knowledge retention and capitalisation over a much larger part of the knowledge created in-house. Capacity4dev offers through its advanced groupware the possibility to manage knowledge exchanges in a much more efficient and user-friendly way. </a:t>
            </a:r>
          </a:p>
          <a:p>
            <a:pPr>
              <a:defRPr/>
            </a:pPr>
            <a:endParaRPr lang="en-GB" dirty="0" smtClean="0"/>
          </a:p>
          <a:p>
            <a:pPr marL="174040" indent="-174040">
              <a:buFontTx/>
              <a:buChar char="-"/>
              <a:defRPr/>
            </a:pPr>
            <a:r>
              <a:rPr lang="en-GB" b="1" dirty="0" smtClean="0"/>
              <a:t>Help bridge the thematic and geographic silos</a:t>
            </a:r>
            <a:r>
              <a:rPr lang="en-GB" dirty="0" smtClean="0"/>
              <a:t>. It is often the case that thematic and geographic experts spend most of their time within their thematic area or geographic field and lack horizontal access and visibility of the work done in other fields and regions. Nevertheless this horizontal view is extremely important as all themes are intertwined and what happens in one region often impacts or influences what happens in another. Through various techniques (including thematic and geographic taxonomies, user profiling against interests and expertise </a:t>
            </a:r>
            <a:r>
              <a:rPr lang="en-GB" dirty="0" err="1" smtClean="0"/>
              <a:t>etc</a:t>
            </a:r>
            <a:r>
              <a:rPr lang="en-GB" dirty="0" smtClean="0"/>
              <a:t>) capacity4dev helps bring to the surface knowledge that is relevant to the practitioners beyond their core theme or geographic focus. </a:t>
            </a:r>
          </a:p>
          <a:p>
            <a:pPr>
              <a:defRPr/>
            </a:pPr>
            <a:endParaRPr lang="en-GB" dirty="0" smtClean="0"/>
          </a:p>
          <a:p>
            <a:pPr>
              <a:defRPr/>
            </a:pPr>
            <a:r>
              <a:rPr lang="en-GB" dirty="0" smtClean="0"/>
              <a:t>- </a:t>
            </a:r>
            <a:r>
              <a:rPr lang="en-GB" b="1" dirty="0" smtClean="0"/>
              <a:t>Facilitate cross-learning and knowledge exchange between EU Institutions staff and other development professionals and experts</a:t>
            </a:r>
            <a:r>
              <a:rPr lang="en-GB" dirty="0" smtClean="0"/>
              <a:t>. Beyond the need to better capitalise on the knowledge within the EU Institutions and Delegations, it is absolutely crucial that an active knowledge exchange is set-up among EU Institutions practitioners and those of other Organisations, private sector, NGOs, academics etc., to help boost the quality and impact of our policies and actions, as well as improve coordination among donors.</a:t>
            </a:r>
          </a:p>
        </p:txBody>
      </p:sp>
      <p:sp>
        <p:nvSpPr>
          <p:cNvPr id="563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7EACEE26-2BE1-45BB-AC00-1CEB9612FA07}" type="slidenum">
              <a:rPr lang="en-GB" altLang="en-US" smtClean="0">
                <a:solidFill>
                  <a:srgbClr val="000000"/>
                </a:solidFill>
                <a:latin typeface="Arial" pitchFamily="34" charset="0"/>
                <a:ea typeface="MS PGothic" pitchFamily="34" charset="-128"/>
              </a:rPr>
              <a:pPr eaLnBrk="1" hangingPunct="1"/>
              <a:t>19</a:t>
            </a:fld>
            <a:endParaRPr lang="en-GB" altLang="en-US" smtClean="0">
              <a:solidFill>
                <a:srgbClr val="000000"/>
              </a:solidFill>
              <a:latin typeface="Arial" pitchFamily="34" charset="0"/>
              <a:ea typeface="MS PGothic" pitchFamily="34" charset="-128"/>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latin typeface="Arial" pitchFamily="34" charset="0"/>
              </a:rPr>
              <a:t>Taking account of context and capacity is a key task in any intervention aimed at promoting capacity development. It is particularly important during programming and design but should continue to be a focus of attention throughout the life of any programme, to ensure that support remains relevant and can be adapted to changing circumstances and needs. Adequate appreciation of context and capacity is essential if external CD support is to m</a:t>
            </a:r>
          </a:p>
          <a:p>
            <a:endParaRPr lang="en-GB" altLang="en-US" smtClean="0">
              <a:latin typeface="Arial" pitchFamily="34" charset="0"/>
            </a:endParaRPr>
          </a:p>
          <a:p>
            <a:r>
              <a:rPr lang="en-GB" altLang="en-US" b="1" smtClean="0">
                <a:latin typeface="Arial" pitchFamily="34" charset="0"/>
              </a:rPr>
              <a:t>Assessing the context </a:t>
            </a:r>
            <a:r>
              <a:rPr lang="en-GB" altLang="en-US" smtClean="0">
                <a:latin typeface="Arial" pitchFamily="34" charset="0"/>
              </a:rPr>
              <a:t>can help understand the drivers and constraints to change that influence what can/ cannot be done, including the opportunities for change. Context assessment can also be used to map the various stakeholders that are involved (formal and informal) and to understand the influence that they can exercise over the envisaged change. ake a meaningful and sustainable contribution. </a:t>
            </a:r>
          </a:p>
          <a:p>
            <a:endParaRPr lang="fr-BE" altLang="en-US" smtClean="0">
              <a:latin typeface="Arial" pitchFamily="34" charset="0"/>
            </a:endParaRPr>
          </a:p>
          <a:p>
            <a:r>
              <a:rPr lang="en-GB" altLang="en-US" b="1" smtClean="0">
                <a:latin typeface="Arial" pitchFamily="34" charset="0"/>
              </a:rPr>
              <a:t>Assessing Capacity</a:t>
            </a:r>
            <a:r>
              <a:rPr lang="en-GB" altLang="en-US" smtClean="0">
                <a:latin typeface="Arial" pitchFamily="34" charset="0"/>
              </a:rPr>
              <a:t>: the main purpose of assessing capacity is to understand the nature of the capacity challenge to be addressed. A comparatively broad-brush assessment may be all that is needed at the programming and identification phase in order to form a general picture of the need (or as part of the eligibility assessment for budget support, whereas during formulation, a more intensive exercise might be required in order to support the formulation of programme objectives and performance indicators. During implementation, capacity assessment can serve as a helpful tool to facilitate the process of change, and to monitor progress. </a:t>
            </a:r>
          </a:p>
          <a:p>
            <a:r>
              <a:rPr lang="en-GB" altLang="en-US" smtClean="0">
                <a:latin typeface="Arial" pitchFamily="34" charset="0"/>
              </a:rPr>
              <a:t> </a:t>
            </a:r>
          </a:p>
          <a:p>
            <a:r>
              <a:rPr lang="en-GB" altLang="en-US" smtClean="0">
                <a:latin typeface="Arial" pitchFamily="34" charset="0"/>
              </a:rPr>
              <a:t>The assessment should focus on both strengths and weaknesses, and should consider capacity in relation to current and projected levels of performance. In designing a capacity assessment, the following questions should be considered:  </a:t>
            </a:r>
          </a:p>
          <a:p>
            <a:r>
              <a:rPr lang="en-GB" altLang="en-US" smtClean="0">
                <a:latin typeface="Arial" pitchFamily="34" charset="0"/>
              </a:rPr>
              <a:t>What existing (baseline) information on capacity is available and what has been the experience of previous assessment exercises?</a:t>
            </a:r>
          </a:p>
          <a:p>
            <a:r>
              <a:rPr lang="en-GB" altLang="en-US" smtClean="0">
                <a:latin typeface="Arial" pitchFamily="34" charset="0"/>
              </a:rPr>
              <a:t>How can the assessment be used to increase awareness and interest among stakeholders for capacity and change?</a:t>
            </a:r>
          </a:p>
          <a:p>
            <a:r>
              <a:rPr lang="en-GB" altLang="en-US" smtClean="0">
                <a:latin typeface="Arial" pitchFamily="34" charset="0"/>
              </a:rPr>
              <a:t>What level and depth of information is needed to help set the agenda for change and to specify results?</a:t>
            </a:r>
          </a:p>
          <a:p>
            <a:r>
              <a:rPr lang="en-GB" altLang="en-US" smtClean="0">
                <a:latin typeface="Arial" pitchFamily="34" charset="0"/>
              </a:rPr>
              <a:t>How can the assessment be used as a framework to support change, monitor progress over time and report on results?</a:t>
            </a:r>
          </a:p>
          <a:p>
            <a:endParaRPr lang="en-GB" altLang="en-US" smtClean="0">
              <a:latin typeface="Arial" pitchFamily="34" charset="0"/>
            </a:endParaRPr>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29E4756E-B38D-4E9F-919A-B761D7749D4C}" type="slidenum">
              <a:rPr lang="en-GB" altLang="en-US" smtClean="0">
                <a:solidFill>
                  <a:srgbClr val="000000"/>
                </a:solidFill>
                <a:latin typeface="Arial" pitchFamily="34" charset="0"/>
              </a:rPr>
              <a:pPr eaLnBrk="1" hangingPunct="1"/>
              <a:t>21</a:t>
            </a:fld>
            <a:endParaRPr lang="en-GB" altLang="en-US" smtClean="0">
              <a:solidFill>
                <a:srgbClr val="000000"/>
              </a:solidFill>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noTextEdit="1"/>
          </p:cNvSpPr>
          <p:nvPr>
            <p:ph type="sldImg"/>
          </p:nvPr>
        </p:nvSpPr>
        <p:spPr>
          <a:ln/>
        </p:spPr>
      </p:sp>
      <p:sp>
        <p:nvSpPr>
          <p:cNvPr id="3993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39940"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B4B18A09-3AD5-4AE1-9555-CBFA65C948CA}" type="slidenum">
              <a:rPr lang="en-US" altLang="en-US" smtClean="0">
                <a:solidFill>
                  <a:schemeClr val="tx1"/>
                </a:solidFill>
                <a:latin typeface="Arial" pitchFamily="34" charset="0"/>
              </a:rPr>
              <a:pPr eaLnBrk="1" hangingPunct="1"/>
              <a:t>2</a:t>
            </a:fld>
            <a:endParaRPr lang="en-US" altLang="en-US" smtClean="0">
              <a:solidFill>
                <a:schemeClr val="tx1"/>
              </a:solidFill>
              <a:latin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a:ln/>
        </p:spPr>
      </p:sp>
      <p:sp>
        <p:nvSpPr>
          <p:cNvPr id="583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latin typeface="Arial" pitchFamily="34" charset="0"/>
              </a:rPr>
              <a:t>Success depends critically on partner ownership of and commitment to the change process. Moreover, any external support aimed at facilitating a country driven change process can only be effective if it is based on genuine demand. </a:t>
            </a:r>
          </a:p>
          <a:p>
            <a:endParaRPr lang="en-GB" altLang="en-US" smtClean="0">
              <a:latin typeface="Arial" pitchFamily="34" charset="0"/>
            </a:endParaRPr>
          </a:p>
          <a:p>
            <a:r>
              <a:rPr lang="en-GB" altLang="en-US" smtClean="0">
                <a:latin typeface="Arial" pitchFamily="34" charset="0"/>
              </a:rPr>
              <a:t>Three perspectives can help judge the degree of partner ownership and commitment for change, including the credibility of the proposed reforms and demand for external assistance. These are: (1) Change Readiness (2) Practical Ownership and (3) Demand for External CD Support.</a:t>
            </a:r>
          </a:p>
          <a:p>
            <a:endParaRPr lang="en-GB" altLang="en-US" smtClean="0">
              <a:latin typeface="Arial" pitchFamily="34" charset="0"/>
            </a:endParaRPr>
          </a:p>
        </p:txBody>
      </p:sp>
      <p:sp>
        <p:nvSpPr>
          <p:cNvPr id="583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2B931716-DE48-4E41-8774-E0683A90EBFA}" type="slidenum">
              <a:rPr lang="en-GB" altLang="en-US" smtClean="0">
                <a:solidFill>
                  <a:srgbClr val="000000"/>
                </a:solidFill>
                <a:latin typeface="Arial" pitchFamily="34" charset="0"/>
              </a:rPr>
              <a:pPr eaLnBrk="1" hangingPunct="1"/>
              <a:t>22</a:t>
            </a:fld>
            <a:endParaRPr lang="en-GB" altLang="en-US" smtClean="0">
              <a:solidFill>
                <a:srgbClr val="000000"/>
              </a:solidFill>
              <a:latin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a:ln/>
        </p:spPr>
      </p:sp>
      <p:sp>
        <p:nvSpPr>
          <p:cNvPr id="593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latin typeface="Arial" pitchFamily="34" charset="0"/>
              </a:rPr>
              <a:t>Specifying results lies at the heart of good design. </a:t>
            </a:r>
          </a:p>
          <a:p>
            <a:endParaRPr lang="en-GB" altLang="en-US" smtClean="0">
              <a:latin typeface="Arial" pitchFamily="34" charset="0"/>
            </a:endParaRPr>
          </a:p>
          <a:p>
            <a:r>
              <a:rPr lang="en-GB" altLang="en-US" b="1" smtClean="0">
                <a:solidFill>
                  <a:srgbClr val="000000"/>
                </a:solidFill>
                <a:latin typeface="Arial" pitchFamily="34" charset="0"/>
              </a:rPr>
              <a:t>Lesson learned: </a:t>
            </a:r>
          </a:p>
          <a:p>
            <a:r>
              <a:rPr lang="en-GB" altLang="en-US" smtClean="0">
                <a:solidFill>
                  <a:srgbClr val="000000"/>
                </a:solidFill>
                <a:latin typeface="Arial" pitchFamily="34" charset="0"/>
              </a:rPr>
              <a:t>Overly structured intervention plans can end up constraining, rather than enabling the emergence of capacity</a:t>
            </a:r>
          </a:p>
        </p:txBody>
      </p:sp>
      <p:sp>
        <p:nvSpPr>
          <p:cNvPr id="593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069A05B0-9A2E-4A70-89E3-CE7CF1520B0F}" type="slidenum">
              <a:rPr lang="en-GB" altLang="en-US" smtClean="0">
                <a:solidFill>
                  <a:srgbClr val="000000"/>
                </a:solidFill>
                <a:latin typeface="Arial" pitchFamily="34" charset="0"/>
              </a:rPr>
              <a:pPr eaLnBrk="1" hangingPunct="1"/>
              <a:t>23</a:t>
            </a:fld>
            <a:endParaRPr lang="en-GB" altLang="en-US" smtClean="0">
              <a:solidFill>
                <a:srgbClr val="000000"/>
              </a:solidFill>
              <a:latin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a:ln/>
        </p:spPr>
      </p:sp>
      <p:sp>
        <p:nvSpPr>
          <p:cNvPr id="604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smtClean="0">
                <a:latin typeface="Arial" pitchFamily="34" charset="0"/>
              </a:rPr>
              <a:t>List of potential entry points for promoting harmonised CD support:</a:t>
            </a:r>
          </a:p>
          <a:p>
            <a:r>
              <a:rPr lang="en-GB" altLang="en-US" smtClean="0">
                <a:latin typeface="Arial" pitchFamily="34" charset="0"/>
              </a:rPr>
              <a:t> </a:t>
            </a:r>
          </a:p>
          <a:p>
            <a:r>
              <a:rPr lang="en-GB" altLang="en-US" smtClean="0">
                <a:latin typeface="Arial" pitchFamily="34" charset="0"/>
              </a:rPr>
              <a:t>1: Put all harmonisation options on the table during dialogue with partner, and continue to review options throughout the project cycle</a:t>
            </a:r>
          </a:p>
          <a:p>
            <a:r>
              <a:rPr lang="en-GB" altLang="en-US" smtClean="0">
                <a:latin typeface="Arial" pitchFamily="34" charset="0"/>
              </a:rPr>
              <a:t>Options include: </a:t>
            </a:r>
          </a:p>
          <a:p>
            <a:r>
              <a:rPr lang="en-GB" altLang="en-US" smtClean="0">
                <a:latin typeface="Arial" pitchFamily="34" charset="0"/>
              </a:rPr>
              <a:t>CD Support fully managed by the partner; </a:t>
            </a:r>
          </a:p>
          <a:p>
            <a:r>
              <a:rPr lang="en-GB" altLang="en-US" smtClean="0">
                <a:latin typeface="Arial" pitchFamily="34" charset="0"/>
              </a:rPr>
              <a:t>Pooling funds from several donors administered jointly or by the partner; </a:t>
            </a:r>
          </a:p>
          <a:p>
            <a:r>
              <a:rPr lang="en-GB" altLang="en-US" smtClean="0">
                <a:latin typeface="Arial" pitchFamily="34" charset="0"/>
              </a:rPr>
              <a:t>Inclusion of capacity development activities as part of what is funded through sector budget support</a:t>
            </a:r>
          </a:p>
          <a:p>
            <a:r>
              <a:rPr lang="en-GB" altLang="en-US" smtClean="0">
                <a:latin typeface="Arial" pitchFamily="34" charset="0"/>
              </a:rPr>
              <a:t>CD support delegated to one or a few Development partners on behalf of a bigger group that are able to provide greater flexibility and/ or has untied procurement rules; </a:t>
            </a:r>
          </a:p>
          <a:p>
            <a:r>
              <a:rPr lang="en-GB" altLang="en-US" smtClean="0">
                <a:latin typeface="Arial" pitchFamily="34" charset="0"/>
              </a:rPr>
              <a:t>Harmonisation around an agreed set of programme objectives and results with donors bringing their individual CD support to the programme</a:t>
            </a:r>
          </a:p>
          <a:p>
            <a:endParaRPr lang="en-GB" altLang="en-US" smtClean="0">
              <a:latin typeface="Arial" pitchFamily="34" charset="0"/>
            </a:endParaRPr>
          </a:p>
          <a:p>
            <a:r>
              <a:rPr lang="en-GB" altLang="en-US" smtClean="0">
                <a:latin typeface="Arial" pitchFamily="34" charset="0"/>
              </a:rPr>
              <a:t>2: Improve coordination and information exchange when stand-alone support is the preferred option</a:t>
            </a:r>
          </a:p>
          <a:p>
            <a:r>
              <a:rPr lang="en-GB" altLang="en-US" smtClean="0">
                <a:latin typeface="Arial" pitchFamily="34" charset="0"/>
              </a:rPr>
              <a:t>Inform other donors about the support in preparation. Where relevant, invite them to participate in the design process. Verify whether other donors are providing support in the same sector/area; circulate Terms of Reference for comments and assess risks of overlap and fragmentation with the partner. </a:t>
            </a:r>
          </a:p>
          <a:p>
            <a:r>
              <a:rPr lang="en-GB" altLang="en-US" smtClean="0">
                <a:latin typeface="Arial" pitchFamily="34" charset="0"/>
              </a:rPr>
              <a:t>Assist the partner with the practical coordination of the different types of support. For example open a private group on Capacity4Dev for sharing draft terms of reference and other documents with other donors and the Partner</a:t>
            </a:r>
          </a:p>
          <a:p>
            <a:endParaRPr lang="en-GB" altLang="en-US" smtClean="0">
              <a:latin typeface="Arial" pitchFamily="34" charset="0"/>
            </a:endParaRPr>
          </a:p>
          <a:p>
            <a:r>
              <a:rPr lang="en-GB" altLang="en-US" smtClean="0">
                <a:latin typeface="Arial" pitchFamily="34" charset="0"/>
              </a:rPr>
              <a:t>3:Explore opportunities to carry out shared activities to reduce fragmentation</a:t>
            </a:r>
          </a:p>
          <a:p>
            <a:r>
              <a:rPr lang="en-GB" altLang="en-US" smtClean="0">
                <a:latin typeface="Arial" pitchFamily="34" charset="0"/>
              </a:rPr>
              <a:t>If CD support in the area or sector is fragmented, start harmonising CD support around a joint agenda for analytical and advisory work, joint reviews and evaluations. </a:t>
            </a:r>
          </a:p>
          <a:p>
            <a:endParaRPr lang="en-GB" altLang="en-US" smtClean="0">
              <a:latin typeface="Arial" pitchFamily="34" charset="0"/>
            </a:endParaRPr>
          </a:p>
        </p:txBody>
      </p:sp>
      <p:sp>
        <p:nvSpPr>
          <p:cNvPr id="604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46A543BB-B7FB-4918-9B56-CADFBC65387F}" type="slidenum">
              <a:rPr lang="en-GB" altLang="en-US" smtClean="0">
                <a:solidFill>
                  <a:srgbClr val="000000"/>
                </a:solidFill>
                <a:latin typeface="Arial" pitchFamily="34" charset="0"/>
              </a:rPr>
              <a:pPr eaLnBrk="1" hangingPunct="1"/>
              <a:t>24</a:t>
            </a:fld>
            <a:endParaRPr lang="en-GB" altLang="en-US" smtClean="0">
              <a:solidFill>
                <a:srgbClr val="000000"/>
              </a:solidFill>
              <a:latin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marL="541458" indent="-541458" defTabSz="464107">
              <a:lnSpc>
                <a:spcPct val="130000"/>
              </a:lnSpc>
              <a:defRPr/>
            </a:pPr>
            <a:r>
              <a:rPr lang="en-GB" sz="1600" b="1" u="sng" dirty="0">
                <a:solidFill>
                  <a:srgbClr val="92D050"/>
                </a:solidFill>
                <a:ea typeface="ＭＳ Ｐゴシック" charset="0"/>
              </a:rPr>
              <a:t>Defining PIA =&gt; 5 key parameters</a:t>
            </a:r>
          </a:p>
          <a:p>
            <a:pPr marL="541458" indent="-541458" defTabSz="464107">
              <a:lnSpc>
                <a:spcPct val="130000"/>
              </a:lnSpc>
              <a:defRPr/>
            </a:pPr>
            <a:endParaRPr lang="en-GB" sz="1600" b="1" u="sng" dirty="0">
              <a:solidFill>
                <a:srgbClr val="92D050"/>
              </a:solidFill>
              <a:ea typeface="ＭＳ Ｐゴシック" charset="0"/>
            </a:endParaRPr>
          </a:p>
          <a:p>
            <a:pPr marL="541458" indent="-541458" defTabSz="464107">
              <a:lnSpc>
                <a:spcPct val="130000"/>
              </a:lnSpc>
              <a:buSzPct val="80000"/>
              <a:buFontTx/>
              <a:buAutoNum type="arabicPeriod"/>
              <a:defRPr/>
            </a:pPr>
            <a:r>
              <a:rPr lang="en-GB" sz="1600" b="1" dirty="0">
                <a:solidFill>
                  <a:srgbClr val="92D050"/>
                </a:solidFill>
                <a:ea typeface="ＭＳ Ｐゴシック" charset="0"/>
              </a:rPr>
              <a:t>1. Governance and accountability</a:t>
            </a:r>
          </a:p>
          <a:p>
            <a:pPr marL="850862" lvl="1" indent="-386755" defTabSz="464107">
              <a:lnSpc>
                <a:spcPct val="130000"/>
              </a:lnSpc>
              <a:buSzPct val="80000"/>
              <a:defRPr/>
            </a:pPr>
            <a:r>
              <a:rPr lang="en-GB" sz="1600" dirty="0">
                <a:ea typeface="ＭＳ Ｐゴシック" charset="0"/>
              </a:rPr>
              <a:t>Who should oversee and govern programme implementation? </a:t>
            </a:r>
          </a:p>
          <a:p>
            <a:pPr marL="850862" lvl="1" indent="-386755" defTabSz="464107">
              <a:lnSpc>
                <a:spcPct val="130000"/>
              </a:lnSpc>
              <a:buSzPct val="80000"/>
              <a:defRPr/>
            </a:pPr>
            <a:r>
              <a:rPr lang="en-GB" sz="1600" dirty="0">
                <a:ea typeface="ＭＳ Ｐゴシック" charset="0"/>
              </a:rPr>
              <a:t>Who should the programme be accountable to in the country system?</a:t>
            </a:r>
          </a:p>
          <a:p>
            <a:pPr marL="850862" lvl="1" indent="-386755" defTabSz="464107">
              <a:lnSpc>
                <a:spcPct val="130000"/>
              </a:lnSpc>
              <a:buSzPct val="80000"/>
              <a:defRPr/>
            </a:pPr>
            <a:r>
              <a:rPr lang="en-GB" sz="1600" dirty="0">
                <a:ea typeface="ＭＳ Ｐゴシック" charset="0"/>
              </a:rPr>
              <a:t>Take care to avoid duplication</a:t>
            </a:r>
          </a:p>
          <a:p>
            <a:pPr marL="541458" indent="-541458" defTabSz="464107">
              <a:lnSpc>
                <a:spcPct val="130000"/>
              </a:lnSpc>
              <a:buSzPct val="80000"/>
              <a:buFontTx/>
              <a:buAutoNum type="arabicPeriod"/>
              <a:defRPr/>
            </a:pPr>
            <a:r>
              <a:rPr lang="en-GB" sz="1600" b="1" dirty="0">
                <a:solidFill>
                  <a:srgbClr val="92D050"/>
                </a:solidFill>
                <a:ea typeface="ＭＳ Ｐゴシック" charset="0"/>
              </a:rPr>
              <a:t>2. Management set-up</a:t>
            </a:r>
          </a:p>
          <a:p>
            <a:pPr marL="850862" lvl="1" indent="-386755" defTabSz="464107">
              <a:lnSpc>
                <a:spcPct val="130000"/>
              </a:lnSpc>
              <a:buSzPct val="80000"/>
              <a:defRPr/>
            </a:pPr>
            <a:r>
              <a:rPr lang="en-GB" sz="1600" dirty="0">
                <a:ea typeface="ＭＳ Ｐゴシック" charset="0"/>
              </a:rPr>
              <a:t>Who will perform daily programme management functions?</a:t>
            </a:r>
          </a:p>
          <a:p>
            <a:pPr marL="850862" lvl="1" indent="-386755" defTabSz="464107">
              <a:lnSpc>
                <a:spcPct val="130000"/>
              </a:lnSpc>
              <a:buSzPct val="80000"/>
              <a:defRPr/>
            </a:pPr>
            <a:r>
              <a:rPr lang="en-GB" sz="1600" dirty="0">
                <a:ea typeface="ＭＳ Ｐゴシック" charset="0"/>
              </a:rPr>
              <a:t>With what authority over resource management functions?</a:t>
            </a:r>
          </a:p>
          <a:p>
            <a:pPr marL="850862" lvl="1" indent="-386755" defTabSz="464107">
              <a:lnSpc>
                <a:spcPct val="130000"/>
              </a:lnSpc>
              <a:buSzPct val="80000"/>
              <a:defRPr/>
            </a:pPr>
            <a:r>
              <a:rPr lang="en-GB" sz="1600" dirty="0">
                <a:ea typeface="ＭＳ Ｐゴシック" charset="0"/>
              </a:rPr>
              <a:t>A part-time or full time function?</a:t>
            </a:r>
          </a:p>
          <a:p>
            <a:pPr defTabSz="464107">
              <a:lnSpc>
                <a:spcPct val="130000"/>
              </a:lnSpc>
              <a:buSzPct val="80000"/>
              <a:defRPr/>
            </a:pPr>
            <a:r>
              <a:rPr lang="en-GB" sz="1600" b="1" dirty="0">
                <a:solidFill>
                  <a:srgbClr val="92D050"/>
                </a:solidFill>
                <a:ea typeface="MS PGothic" pitchFamily="34" charset="-128"/>
              </a:rPr>
              <a:t>3. Logistical autonomy &amp; </a:t>
            </a:r>
            <a:r>
              <a:rPr lang="en-GB" sz="1600" b="1" dirty="0" err="1">
                <a:solidFill>
                  <a:srgbClr val="92D050"/>
                </a:solidFill>
                <a:ea typeface="MS PGothic" pitchFamily="34" charset="-128"/>
              </a:rPr>
              <a:t>embeddedness</a:t>
            </a:r>
            <a:endParaRPr lang="en-GB" sz="1600" b="1" dirty="0">
              <a:solidFill>
                <a:srgbClr val="92D050"/>
              </a:solidFill>
              <a:ea typeface="MS PGothic" pitchFamily="34" charset="-128"/>
            </a:endParaRPr>
          </a:p>
          <a:p>
            <a:pPr marL="850862" lvl="1" indent="-386755" defTabSz="464107">
              <a:lnSpc>
                <a:spcPct val="130000"/>
              </a:lnSpc>
              <a:buSzPct val="80000"/>
              <a:defRPr/>
            </a:pPr>
            <a:r>
              <a:rPr lang="en-GB" sz="1600" dirty="0">
                <a:ea typeface="MS PGothic" pitchFamily="34" charset="-128"/>
              </a:rPr>
              <a:t>Does the programme require own vehicles, office equipment, ancillary staff, or can it share resources with others?</a:t>
            </a:r>
          </a:p>
          <a:p>
            <a:pPr marL="850862" lvl="1" indent="-386755" defTabSz="464107">
              <a:lnSpc>
                <a:spcPct val="130000"/>
              </a:lnSpc>
              <a:buSzPct val="80000"/>
              <a:defRPr/>
            </a:pPr>
            <a:r>
              <a:rPr lang="en-GB" sz="1600" dirty="0">
                <a:ea typeface="MS PGothic" pitchFamily="34" charset="-128"/>
              </a:rPr>
              <a:t>Legitimacy, sustainability, efficiency</a:t>
            </a:r>
            <a:endParaRPr lang="en-US" sz="1600" dirty="0">
              <a:ea typeface="MS PGothic" pitchFamily="34" charset="-128"/>
            </a:endParaRPr>
          </a:p>
          <a:p>
            <a:pPr defTabSz="464107">
              <a:lnSpc>
                <a:spcPct val="140000"/>
              </a:lnSpc>
              <a:buSzPct val="80000"/>
              <a:defRPr/>
            </a:pPr>
            <a:r>
              <a:rPr lang="en-GB" sz="1600" b="1" dirty="0">
                <a:solidFill>
                  <a:srgbClr val="92D050"/>
                </a:solidFill>
                <a:ea typeface="MS PGothic" pitchFamily="34" charset="-128"/>
              </a:rPr>
              <a:t>4. Relations between TC experts, partners and EC</a:t>
            </a:r>
          </a:p>
          <a:p>
            <a:pPr marL="850862" lvl="1" indent="-386755" defTabSz="464107">
              <a:lnSpc>
                <a:spcPct val="140000"/>
              </a:lnSpc>
              <a:buSzPct val="80000"/>
              <a:defRPr/>
            </a:pPr>
            <a:r>
              <a:rPr lang="en-GB" sz="1600" dirty="0">
                <a:ea typeface="MS PGothic" pitchFamily="34" charset="-128"/>
              </a:rPr>
              <a:t>If contracted by the EC (or another donor), who are the experts taking instructions from and to whom are they accountable?</a:t>
            </a:r>
          </a:p>
          <a:p>
            <a:pPr marL="850862" lvl="1" indent="-386755" defTabSz="464107">
              <a:lnSpc>
                <a:spcPct val="140000"/>
              </a:lnSpc>
              <a:buSzPct val="80000"/>
              <a:defRPr/>
            </a:pPr>
            <a:r>
              <a:rPr lang="en-GB" sz="1600" dirty="0">
                <a:ea typeface="MS PGothic" pitchFamily="34" charset="-128"/>
              </a:rPr>
              <a:t>Trust, accountability and confidentiality</a:t>
            </a:r>
          </a:p>
          <a:p>
            <a:pPr defTabSz="464107">
              <a:lnSpc>
                <a:spcPct val="140000"/>
              </a:lnSpc>
              <a:buSzPct val="80000"/>
              <a:defRPr/>
            </a:pPr>
            <a:r>
              <a:rPr lang="en-GB" sz="1600" b="1" dirty="0">
                <a:solidFill>
                  <a:srgbClr val="92D050"/>
                </a:solidFill>
                <a:ea typeface="MS PGothic" pitchFamily="34" charset="-128"/>
              </a:rPr>
              <a:t>5. EC’s and other donors’ roles</a:t>
            </a:r>
          </a:p>
          <a:p>
            <a:pPr marL="850862" lvl="1" indent="-386755" defTabSz="464107">
              <a:lnSpc>
                <a:spcPct val="140000"/>
              </a:lnSpc>
              <a:buSzPct val="80000"/>
              <a:defRPr/>
            </a:pPr>
            <a:r>
              <a:rPr lang="en-GB" sz="1600" dirty="0">
                <a:ea typeface="MS PGothic" pitchFamily="34" charset="-128"/>
              </a:rPr>
              <a:t>Should donors play a role at all in the PIA – and if so, which role?</a:t>
            </a:r>
          </a:p>
          <a:p>
            <a:pPr marL="850862" lvl="1" indent="-386755" defTabSz="464107">
              <a:lnSpc>
                <a:spcPct val="140000"/>
              </a:lnSpc>
              <a:buSzPct val="80000"/>
              <a:defRPr/>
            </a:pPr>
            <a:r>
              <a:rPr lang="en-GB" sz="1600" dirty="0">
                <a:ea typeface="MS PGothic" pitchFamily="34" charset="-128"/>
              </a:rPr>
              <a:t>Policy dialogue, negotiating results framework, M&amp;E</a:t>
            </a:r>
            <a:endParaRPr lang="en-GB" sz="1600" i="1" dirty="0">
              <a:solidFill>
                <a:srgbClr val="CC0000"/>
              </a:solidFill>
              <a:ea typeface="MS PGothic" pitchFamily="34" charset="-128"/>
            </a:endParaRPr>
          </a:p>
          <a:p>
            <a:pPr>
              <a:defRPr/>
            </a:pPr>
            <a:endParaRPr lang="en-GB" dirty="0"/>
          </a:p>
        </p:txBody>
      </p:sp>
      <p:sp>
        <p:nvSpPr>
          <p:cNvPr id="614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51776F5C-9F1C-481B-8D9B-8CD8276AA552}" type="slidenum">
              <a:rPr lang="en-GB" altLang="en-US" smtClean="0">
                <a:solidFill>
                  <a:srgbClr val="000000"/>
                </a:solidFill>
                <a:latin typeface="Arial" pitchFamily="34" charset="0"/>
              </a:rPr>
              <a:pPr eaLnBrk="1" hangingPunct="1"/>
              <a:t>25</a:t>
            </a:fld>
            <a:endParaRPr lang="en-GB" altLang="en-US" smtClean="0">
              <a:solidFill>
                <a:srgbClr val="000000"/>
              </a:solidFill>
              <a:latin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a:ln/>
        </p:spPr>
      </p:sp>
      <p:sp>
        <p:nvSpPr>
          <p:cNvPr id="624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r>
              <a:rPr lang="en-US" altLang="en-US" smtClean="0">
                <a:latin typeface="Arial" pitchFamily="34" charset="0"/>
              </a:rPr>
              <a:t>So are projects actually a good idea? [First ask participants to throw out what they think are the pros and then the cons]. The pros:</a:t>
            </a:r>
          </a:p>
          <a:p>
            <a:pPr eaLnBrk="1" hangingPunct="1">
              <a:spcBef>
                <a:spcPct val="0"/>
              </a:spcBef>
            </a:pPr>
            <a:endParaRPr lang="en-GB" altLang="en-US" b="1"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Help people fast:</a:t>
            </a:r>
            <a:r>
              <a:rPr lang="en-GB" altLang="en-US" smtClean="0">
                <a:latin typeface="Arial" pitchFamily="34" charset="0"/>
              </a:rPr>
              <a:t> where people are really suffering and where the Government can’t or won’t help, you need to get your support there fast and using your own machine. </a:t>
            </a:r>
            <a:endParaRPr lang="en-GB" altLang="en-US" b="1" smtClean="0">
              <a:latin typeface="Arial" pitchFamily="34" charset="0"/>
            </a:endParaRP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Versatile:</a:t>
            </a:r>
            <a:r>
              <a:rPr lang="en-GB" altLang="en-US" smtClean="0">
                <a:latin typeface="Arial" pitchFamily="34" charset="0"/>
              </a:rPr>
              <a:t> in theory with a project you can customise, adapt, and quickly learn as you don’t have to consult anyone else. </a:t>
            </a:r>
          </a:p>
          <a:p>
            <a:pPr eaLnBrk="1" hangingPunct="1">
              <a:spcBef>
                <a:spcPct val="0"/>
              </a:spcBef>
              <a:buFont typeface="Wingdings" pitchFamily="2" charset="2"/>
              <a:buNone/>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Tangible:</a:t>
            </a:r>
            <a:r>
              <a:rPr lang="en-GB" altLang="en-US" smtClean="0">
                <a:latin typeface="Arial" pitchFamily="34" charset="0"/>
              </a:rPr>
              <a:t> you are doing something down-to-earth, visible, with tangible results. </a:t>
            </a:r>
            <a:endParaRPr lang="en-GB" altLang="en-US" b="1" smtClean="0">
              <a:latin typeface="Arial" pitchFamily="34" charset="0"/>
            </a:endParaRP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Not endorsing the Government:</a:t>
            </a:r>
            <a:r>
              <a:rPr lang="en-GB" altLang="en-US" smtClean="0">
                <a:latin typeface="Arial" pitchFamily="34" charset="0"/>
              </a:rPr>
              <a:t> if you dislike the Government or if it doesn’t come up to your standards, it’s a good way to still help the people.</a:t>
            </a: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Civil society:</a:t>
            </a:r>
            <a:r>
              <a:rPr lang="en-GB" altLang="en-US" smtClean="0">
                <a:latin typeface="Arial" pitchFamily="34" charset="0"/>
              </a:rPr>
              <a:t> when supporting NGOs, it often makes sense to use a project as these are organisations that are by definition outside of Government and whose independence and capacity you are trying to promote. </a:t>
            </a:r>
            <a:endParaRPr lang="en-US" altLang="en-US" smtClean="0">
              <a:latin typeface="Arial" pitchFamily="34" charset="0"/>
            </a:endParaRPr>
          </a:p>
          <a:p>
            <a:pPr eaLnBrk="1" hangingPunct="1">
              <a:spcBef>
                <a:spcPct val="0"/>
              </a:spcBef>
              <a:buFont typeface="Wingdings" pitchFamily="2" charset="2"/>
              <a:buChar char="8"/>
            </a:pPr>
            <a:endParaRPr lang="en-US" altLang="en-US" smtClean="0">
              <a:latin typeface="Arial" pitchFamily="34" charset="0"/>
            </a:endParaRPr>
          </a:p>
          <a:p>
            <a:pPr eaLnBrk="1" hangingPunct="1">
              <a:spcBef>
                <a:spcPct val="0"/>
              </a:spcBef>
              <a:buFont typeface="Wingdings" pitchFamily="2" charset="2"/>
              <a:buChar char="8"/>
            </a:pPr>
            <a:r>
              <a:rPr lang="en-US" altLang="en-US" smtClean="0">
                <a:latin typeface="Arial" pitchFamily="34" charset="0"/>
              </a:rPr>
              <a:t> The cons: </a:t>
            </a:r>
          </a:p>
          <a:p>
            <a:pPr eaLnBrk="1" hangingPunct="1">
              <a:spcBef>
                <a:spcPct val="0"/>
              </a:spcBef>
              <a:buFontTx/>
              <a:buChar char="-"/>
            </a:pPr>
            <a:endParaRPr lang="en-US" altLang="en-US" smtClean="0">
              <a:latin typeface="Arial" pitchFamily="34" charset="0"/>
            </a:endParaRPr>
          </a:p>
          <a:p>
            <a:pPr eaLnBrk="1" hangingPunct="1">
              <a:spcBef>
                <a:spcPct val="0"/>
              </a:spcBef>
              <a:buFont typeface="Wingdings" pitchFamily="2" charset="2"/>
              <a:buChar char="8"/>
            </a:pPr>
            <a:r>
              <a:rPr lang="en-US" altLang="en-US" b="1" smtClean="0">
                <a:latin typeface="Arial" pitchFamily="34" charset="0"/>
              </a:rPr>
              <a:t> </a:t>
            </a:r>
            <a:r>
              <a:rPr lang="en-GB" altLang="en-US" b="1" smtClean="0">
                <a:latin typeface="Arial" pitchFamily="34" charset="0"/>
              </a:rPr>
              <a:t>No ownership or accountability:</a:t>
            </a:r>
            <a:r>
              <a:rPr lang="en-GB" altLang="en-US" smtClean="0">
                <a:latin typeface="Arial" pitchFamily="34" charset="0"/>
              </a:rPr>
              <a:t> neither the beneficiaries nor the Government have a say. </a:t>
            </a:r>
            <a:endParaRPr lang="en-GB" altLang="en-US" b="1" smtClean="0">
              <a:latin typeface="Arial" pitchFamily="34" charset="0"/>
            </a:endParaRP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Fragmentation:</a:t>
            </a:r>
            <a:r>
              <a:rPr lang="en-GB" altLang="en-US" smtClean="0">
                <a:latin typeface="Arial" pitchFamily="34" charset="0"/>
              </a:rPr>
              <a:t> there is a tendency for lots of individual initiatives with gaps and overlaps unless you spend a lot of effort on coordination. </a:t>
            </a: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High transaction costs:</a:t>
            </a:r>
            <a:r>
              <a:rPr lang="en-GB" altLang="en-US" smtClean="0">
                <a:latin typeface="Arial" pitchFamily="34" charset="0"/>
              </a:rPr>
              <a:t> for running lots of stand-alone initiatives and for monitoring them as a Government.  </a:t>
            </a: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No donor say on policy</a:t>
            </a:r>
            <a:r>
              <a:rPr lang="en-GB" altLang="en-US" smtClean="0">
                <a:latin typeface="Arial" pitchFamily="34" charset="0"/>
              </a:rPr>
              <a:t>: unlike with budget support, you are no longer buying a seat at the top decision making table. </a:t>
            </a: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Undermines the state</a:t>
            </a:r>
            <a:r>
              <a:rPr lang="en-GB" altLang="en-US" smtClean="0">
                <a:latin typeface="Arial" pitchFamily="34" charset="0"/>
              </a:rPr>
              <a:t>: you create parallel infrastructure to implement your projects rather than building national infrastructure. </a:t>
            </a:r>
          </a:p>
          <a:p>
            <a:pPr eaLnBrk="1" hangingPunct="1">
              <a:spcBef>
                <a:spcPct val="0"/>
              </a:spcBef>
              <a:buFont typeface="Wingdings" pitchFamily="2" charset="2"/>
              <a:buNone/>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Not sustainable:</a:t>
            </a:r>
            <a:r>
              <a:rPr lang="en-GB" altLang="en-US" smtClean="0">
                <a:latin typeface="Arial" pitchFamily="34" charset="0"/>
              </a:rPr>
              <a:t> and even if it is, often you’ve only helped one area or one group. </a:t>
            </a:r>
          </a:p>
          <a:p>
            <a:pPr eaLnBrk="1" hangingPunct="1">
              <a:spcBef>
                <a:spcPct val="0"/>
              </a:spcBef>
              <a:buFont typeface="Wingdings" pitchFamily="2" charset="2"/>
              <a:buChar char="8"/>
            </a:pPr>
            <a:endParaRPr lang="en-GB" altLang="en-US" b="1"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Big problems need big solutions:</a:t>
            </a:r>
            <a:r>
              <a:rPr lang="en-GB" altLang="en-US" smtClean="0">
                <a:latin typeface="Arial" pitchFamily="34" charset="0"/>
              </a:rPr>
              <a:t> some say donors should concentrate on working with Government, on the macro-stuff. Small projects should be left to NGOs.  </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It depends: </a:t>
            </a:r>
            <a:r>
              <a:rPr lang="en-GB" altLang="en-US" smtClean="0">
                <a:latin typeface="Arial" pitchFamily="34" charset="0"/>
              </a:rPr>
              <a:t>projects can be designed in line with national policy, coordinated with other donors etc. but, due to their nature, they have a tendency not to be.</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pPr>
            <a:endParaRPr lang="en-US" altLang="en-US" smtClean="0">
              <a:latin typeface="Arial" pitchFamily="34" charset="0"/>
            </a:endParaRPr>
          </a:p>
          <a:p>
            <a:pPr eaLnBrk="1" hangingPunct="1">
              <a:spcBef>
                <a:spcPct val="0"/>
              </a:spcBef>
            </a:pPr>
            <a:endParaRPr lang="en-US" altLang="en-US" smtClean="0">
              <a:latin typeface="Arial" pitchFamily="34" charset="0"/>
            </a:endParaRPr>
          </a:p>
        </p:txBody>
      </p:sp>
      <p:sp>
        <p:nvSpPr>
          <p:cNvPr id="624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52C42B28-85FB-4452-8F24-F55B22FAAA90}" type="slidenum">
              <a:rPr lang="en-US" altLang="en-US" smtClean="0">
                <a:solidFill>
                  <a:schemeClr val="tx1"/>
                </a:solidFill>
                <a:latin typeface="Arial" pitchFamily="34" charset="0"/>
              </a:rPr>
              <a:pPr eaLnBrk="1" hangingPunct="1"/>
              <a:t>28</a:t>
            </a:fld>
            <a:endParaRPr lang="en-US" altLang="en-US" smtClean="0">
              <a:solidFill>
                <a:schemeClr val="tx1"/>
              </a:solidFill>
              <a:latin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a:ln/>
        </p:spPr>
      </p:sp>
      <p:sp>
        <p:nvSpPr>
          <p:cNvPr id="634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buFont typeface="Wingdings" pitchFamily="2" charset="2"/>
              <a:buNone/>
            </a:pPr>
            <a:r>
              <a:rPr lang="en-US" altLang="en-US" smtClean="0">
                <a:latin typeface="Arial" pitchFamily="34" charset="0"/>
              </a:rPr>
              <a:t>So are they actually a good idea? [First ask participants to throw out what they think are the pros and then the cons]. The pros:</a:t>
            </a:r>
          </a:p>
          <a:p>
            <a:pPr eaLnBrk="1" hangingPunct="1">
              <a:spcBef>
                <a:spcPct val="0"/>
              </a:spcBef>
              <a:buFont typeface="Wingdings" pitchFamily="2" charset="2"/>
              <a:buChar char="8"/>
            </a:pPr>
            <a:endParaRPr lang="en-US"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Ownership</a:t>
            </a:r>
            <a:r>
              <a:rPr lang="en-GB" altLang="en-US" smtClean="0">
                <a:latin typeface="Arial" pitchFamily="34" charset="0"/>
              </a:rPr>
              <a:t>: Government sets sector policy and priorities. </a:t>
            </a:r>
          </a:p>
          <a:p>
            <a:pPr eaLnBrk="1" hangingPunct="1">
              <a:spcBef>
                <a:spcPct val="0"/>
              </a:spcBef>
              <a:buFont typeface="Wingdings" pitchFamily="2" charset="2"/>
              <a:buNone/>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Transaction costs:</a:t>
            </a:r>
            <a:r>
              <a:rPr lang="en-GB" altLang="en-US" smtClean="0">
                <a:latin typeface="Arial" pitchFamily="34" charset="0"/>
              </a:rPr>
              <a:t> should be lowered with one goal, one framework for action, one performance measurement system and donors coordinating themselves. </a:t>
            </a:r>
          </a:p>
          <a:p>
            <a:pPr eaLnBrk="1" hangingPunct="1">
              <a:spcBef>
                <a:spcPct val="0"/>
              </a:spcBef>
              <a:buFont typeface="Wingdings" pitchFamily="2" charset="2"/>
              <a:buNone/>
            </a:pPr>
            <a:endParaRPr lang="en-GB" altLang="en-US" smtClean="0">
              <a:latin typeface="Arial" pitchFamily="34" charset="0"/>
            </a:endParaRPr>
          </a:p>
          <a:p>
            <a:pPr eaLnBrk="1" hangingPunct="1">
              <a:spcBef>
                <a:spcPct val="0"/>
              </a:spcBef>
              <a:buFont typeface="Wingdings" pitchFamily="2" charset="2"/>
              <a:buChar char="8"/>
            </a:pPr>
            <a:r>
              <a:rPr lang="en-GB" altLang="en-US" b="1" smtClean="0">
                <a:latin typeface="Arial" pitchFamily="34" charset="0"/>
              </a:rPr>
              <a:t> Alignment &amp; Harmonisation:</a:t>
            </a:r>
            <a:r>
              <a:rPr lang="en-GB" altLang="en-US" smtClean="0">
                <a:latin typeface="Arial" pitchFamily="34" charset="0"/>
              </a:rPr>
              <a:t> all are working together towards one goal and hopefully at least some are using Government systems to do so. If not, they will at least be using some national machinery such as indicators.</a:t>
            </a:r>
          </a:p>
          <a:p>
            <a:pPr eaLnBrk="1" hangingPunct="1">
              <a:spcBef>
                <a:spcPct val="0"/>
              </a:spcBef>
              <a:buFont typeface="Wingdings" pitchFamily="2" charset="2"/>
              <a:buNone/>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Managing for Results &amp; Mutual Accountability:</a:t>
            </a:r>
            <a:r>
              <a:rPr lang="en-GB" altLang="en-US" smtClean="0">
                <a:latin typeface="Arial" pitchFamily="34" charset="0"/>
              </a:rPr>
              <a:t> we have one set of results, one measuring system and we meet regularly to discuss how we’re doing.  </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And the cons: </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Ownership</a:t>
            </a:r>
            <a:r>
              <a:rPr lang="en-GB" altLang="en-US" smtClean="0">
                <a:latin typeface="Arial" pitchFamily="34" charset="0"/>
              </a:rPr>
              <a:t>: in practice donors often push for a big say in sector policy rather than following behind. Negotiating with them can take a lot of Government’s time, not to mention its independence.</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Coordination costs</a:t>
            </a:r>
            <a:r>
              <a:rPr lang="en-GB" altLang="en-US" smtClean="0">
                <a:latin typeface="Arial" pitchFamily="34" charset="0"/>
              </a:rPr>
              <a:t>: negotiating who does what and how is much harder than just doing your own thing. Different donors have different ways of working and different priorities and having to coordinate your work with others can therefore take a significant amount of resources.  </a:t>
            </a:r>
          </a:p>
          <a:p>
            <a:pPr eaLnBrk="1" hangingPunct="1">
              <a:spcBef>
                <a:spcPct val="0"/>
              </a:spcBef>
              <a:buFont typeface="Wingdings" pitchFamily="2" charset="2"/>
              <a:buNone/>
            </a:pPr>
            <a:r>
              <a:rPr lang="en-GB" altLang="en-US" smtClean="0">
                <a:latin typeface="Arial" pitchFamily="34" charset="0"/>
              </a:rPr>
              <a:t> </a:t>
            </a: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Pool funds, PBAs are heavy</a:t>
            </a:r>
            <a:r>
              <a:rPr lang="en-GB" altLang="en-US" smtClean="0">
                <a:latin typeface="Arial" pitchFamily="34" charset="0"/>
              </a:rPr>
              <a:t>: money given by one donor to a pool fund managed by another often comes with lots of demands for donor-specific reporting and accountability. The resulting designs can be quite clumsy and administration-heavy.</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Not Budget Support: </a:t>
            </a:r>
            <a:r>
              <a:rPr lang="en-GB" altLang="en-US" smtClean="0">
                <a:latin typeface="Arial" pitchFamily="34" charset="0"/>
              </a:rPr>
              <a:t>being involved in a sector-wide approach is often used an excuse for not doing budget support. But if you agree with the sector strategy etc then why not do budget support? </a:t>
            </a: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It depends: </a:t>
            </a:r>
            <a:r>
              <a:rPr lang="en-GB" altLang="en-US" smtClean="0">
                <a:latin typeface="Arial" pitchFamily="34" charset="0"/>
              </a:rPr>
              <a:t>overall then, it depends how you do it, how coordinated it really is, how many different instruments and programmes are used to support it, how much leadership the Government chooses / is allowed to take.</a:t>
            </a:r>
            <a:endParaRPr lang="en-GB" altLang="en-US" b="1" smtClean="0">
              <a:latin typeface="Arial" pitchFamily="34" charset="0"/>
              <a:sym typeface="Wingdings" pitchFamily="2" charset="2"/>
            </a:endParaRPr>
          </a:p>
          <a:p>
            <a:pPr eaLnBrk="1" hangingPunct="1">
              <a:spcBef>
                <a:spcPct val="0"/>
              </a:spcBef>
              <a:buFont typeface="Wingdings" pitchFamily="2" charset="2"/>
              <a:buChar char="8"/>
            </a:pPr>
            <a:endParaRPr lang="en-GB" altLang="en-US" smtClean="0">
              <a:latin typeface="Arial" pitchFamily="34" charset="0"/>
            </a:endParaRPr>
          </a:p>
          <a:p>
            <a:pPr eaLnBrk="1" hangingPunct="1">
              <a:spcBef>
                <a:spcPct val="0"/>
              </a:spcBef>
              <a:buFont typeface="Wingdings" pitchFamily="2" charset="2"/>
              <a:buChar char="8"/>
            </a:pPr>
            <a:r>
              <a:rPr lang="en-GB" altLang="en-US" smtClean="0">
                <a:latin typeface="Arial" pitchFamily="34" charset="0"/>
              </a:rPr>
              <a:t> </a:t>
            </a:r>
          </a:p>
          <a:p>
            <a:pPr eaLnBrk="1" hangingPunct="1">
              <a:spcBef>
                <a:spcPct val="0"/>
              </a:spcBef>
            </a:pPr>
            <a:endParaRPr lang="en-US" altLang="en-US" smtClean="0">
              <a:latin typeface="Arial" pitchFamily="34" charset="0"/>
            </a:endParaRPr>
          </a:p>
        </p:txBody>
      </p:sp>
      <p:sp>
        <p:nvSpPr>
          <p:cNvPr id="634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2DB9FFC0-CA17-48AE-807E-A6B22329D735}" type="slidenum">
              <a:rPr lang="en-US" altLang="en-US" smtClean="0">
                <a:solidFill>
                  <a:schemeClr val="tx1"/>
                </a:solidFill>
                <a:latin typeface="Arial" pitchFamily="34" charset="0"/>
              </a:rPr>
              <a:pPr eaLnBrk="1" hangingPunct="1"/>
              <a:t>30</a:t>
            </a:fld>
            <a:endParaRPr lang="en-US" altLang="en-US" smtClean="0">
              <a:solidFill>
                <a:schemeClr val="tx1"/>
              </a:solidFill>
              <a:latin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Espace réservé de l'image des diapositives 1"/>
          <p:cNvSpPr>
            <a:spLocks noGrp="1" noRot="1" noChangeAspect="1" noTextEdit="1"/>
          </p:cNvSpPr>
          <p:nvPr>
            <p:ph type="sldImg"/>
          </p:nvPr>
        </p:nvSpPr>
        <p:spPr>
          <a:ln/>
        </p:spPr>
      </p:sp>
      <p:sp>
        <p:nvSpPr>
          <p:cNvPr id="6451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6451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033A363C-BB06-4E38-9D3D-90F6D6CA6816}" type="slidenum">
              <a:rPr lang="en-US" altLang="en-US" smtClean="0">
                <a:solidFill>
                  <a:schemeClr val="tx1"/>
                </a:solidFill>
                <a:latin typeface="Arial" pitchFamily="34" charset="0"/>
              </a:rPr>
              <a:pPr eaLnBrk="1" hangingPunct="1"/>
              <a:t>31</a:t>
            </a:fld>
            <a:endParaRPr lang="en-US" altLang="en-US" smtClean="0">
              <a:solidFill>
                <a:schemeClr val="tx1"/>
              </a:solidFill>
              <a:latin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a:ln/>
        </p:spPr>
      </p:sp>
      <p:sp>
        <p:nvSpPr>
          <p:cNvPr id="655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lnSpc>
                <a:spcPct val="90000"/>
              </a:lnSpc>
              <a:spcBef>
                <a:spcPct val="0"/>
              </a:spcBef>
              <a:buFont typeface="Wingdings" pitchFamily="2" charset="2"/>
              <a:buNone/>
            </a:pPr>
            <a:r>
              <a:rPr lang="en-US" altLang="en-US" smtClean="0">
                <a:latin typeface="Arial" pitchFamily="34" charset="0"/>
              </a:rPr>
              <a:t>So, is it a good idea? [First ask participants to throw out what they think are the pros and then the cons]. The pros: </a:t>
            </a:r>
          </a:p>
          <a:p>
            <a:pPr eaLnBrk="1" hangingPunct="1">
              <a:lnSpc>
                <a:spcPct val="90000"/>
              </a:lnSpc>
              <a:spcBef>
                <a:spcPct val="0"/>
              </a:spcBef>
            </a:pPr>
            <a:endParaRPr lang="en-GB" altLang="en-US" b="1" smtClean="0">
              <a:latin typeface="Arial" pitchFamily="34" charset="0"/>
            </a:endParaRPr>
          </a:p>
          <a:p>
            <a:pPr eaLnBrk="1" hangingPunct="1">
              <a:lnSpc>
                <a:spcPct val="90000"/>
              </a:lnSpc>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 Paris in a can:</a:t>
            </a:r>
            <a:r>
              <a:rPr lang="en-GB" altLang="en-US" smtClean="0">
                <a:latin typeface="Arial" pitchFamily="34" charset="0"/>
              </a:rPr>
              <a:t> it certainly seems to tick all the boxes. The Government uses donors’ funds directly to implement its own strategy so surely it’s 100% owned, aligned and harmonised. And we’re directly targeting results and being held accountable for them.  </a:t>
            </a:r>
          </a:p>
          <a:p>
            <a:pPr eaLnBrk="1" hangingPunct="1">
              <a:lnSpc>
                <a:spcPct val="90000"/>
              </a:lnSpc>
              <a:spcBef>
                <a:spcPct val="0"/>
              </a:spcBef>
              <a:buFont typeface="Wingdings" pitchFamily="2" charset="2"/>
              <a:buNone/>
            </a:pPr>
            <a:endParaRPr lang="en-GB" altLang="en-US" b="1" smtClean="0">
              <a:latin typeface="Arial" pitchFamily="34" charset="0"/>
            </a:endParaRPr>
          </a:p>
          <a:p>
            <a:pPr eaLnBrk="1" hangingPunct="1">
              <a:lnSpc>
                <a:spcPct val="90000"/>
              </a:lnSpc>
              <a:spcBef>
                <a:spcPct val="0"/>
              </a:spcBef>
              <a:buFont typeface="Wingdings" pitchFamily="2" charset="2"/>
              <a:buChar char="8"/>
            </a:pPr>
            <a:r>
              <a:rPr lang="en-GB" altLang="en-US" b="1" smtClean="0">
                <a:latin typeface="Arial" pitchFamily="34" charset="0"/>
              </a:rPr>
              <a:t> Reinforces the state:</a:t>
            </a:r>
            <a:r>
              <a:rPr lang="en-GB" altLang="en-US" smtClean="0">
                <a:latin typeface="Arial" pitchFamily="34" charset="0"/>
              </a:rPr>
              <a:t> instead of bypassing it. So we help improve the capacity, legitimacy (services delivered by Government) and accountability of the state. </a:t>
            </a:r>
          </a:p>
          <a:p>
            <a:pPr eaLnBrk="1" hangingPunct="1">
              <a:lnSpc>
                <a:spcPct val="90000"/>
              </a:lnSpc>
              <a:spcBef>
                <a:spcPct val="0"/>
              </a:spcBef>
              <a:buFont typeface="Wingdings" pitchFamily="2" charset="2"/>
              <a:buNone/>
            </a:pPr>
            <a:endParaRPr lang="en-GB" altLang="en-US" smtClean="0">
              <a:latin typeface="Arial" pitchFamily="34" charset="0"/>
            </a:endParaRPr>
          </a:p>
          <a:p>
            <a:pPr eaLnBrk="1" hangingPunct="1">
              <a:lnSpc>
                <a:spcPct val="90000"/>
              </a:lnSpc>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Less transaction costs: </a:t>
            </a:r>
            <a:r>
              <a:rPr lang="en-GB" altLang="en-US" smtClean="0">
                <a:latin typeface="Arial" pitchFamily="34" charset="0"/>
              </a:rPr>
              <a:t>instead of lots of different initiatives with their different administration requirements, we are just using the national strategy and systems. </a:t>
            </a:r>
          </a:p>
          <a:p>
            <a:pPr eaLnBrk="1" hangingPunct="1">
              <a:lnSpc>
                <a:spcPct val="90000"/>
              </a:lnSpc>
              <a:spcBef>
                <a:spcPct val="0"/>
              </a:spcBef>
              <a:buFont typeface="Wingdings" pitchFamily="2" charset="2"/>
              <a:buChar char="8"/>
            </a:pPr>
            <a:endParaRPr lang="en-GB" altLang="en-US" b="1" smtClean="0">
              <a:latin typeface="Arial" pitchFamily="34" charset="0"/>
            </a:endParaRPr>
          </a:p>
          <a:p>
            <a:pPr eaLnBrk="1" hangingPunct="1">
              <a:lnSpc>
                <a:spcPct val="90000"/>
              </a:lnSpc>
              <a:spcBef>
                <a:spcPct val="0"/>
              </a:spcBef>
              <a:buFont typeface="Wingdings" pitchFamily="2" charset="2"/>
              <a:buChar char="8"/>
            </a:pPr>
            <a:r>
              <a:rPr lang="en-GB" altLang="en-US" b="1" smtClean="0">
                <a:latin typeface="Arial" pitchFamily="34" charset="0"/>
              </a:rPr>
              <a:t> We do something BIG: </a:t>
            </a:r>
            <a:r>
              <a:rPr lang="en-GB" altLang="en-US" smtClean="0">
                <a:latin typeface="Arial" pitchFamily="34" charset="0"/>
              </a:rPr>
              <a:t>we’re doing the most macro and most sustainable thing possible – directly supporting Government in implementing its national poverty reduction strategy. </a:t>
            </a:r>
          </a:p>
          <a:p>
            <a:pPr eaLnBrk="1" hangingPunct="1">
              <a:lnSpc>
                <a:spcPct val="90000"/>
              </a:lnSpc>
              <a:spcBef>
                <a:spcPct val="0"/>
              </a:spcBef>
              <a:buFont typeface="Wingdings" pitchFamily="2" charset="2"/>
              <a:buChar char="8"/>
            </a:pPr>
            <a:endParaRPr lang="en-GB" altLang="en-US" smtClean="0">
              <a:latin typeface="Arial" pitchFamily="34" charset="0"/>
            </a:endParaRPr>
          </a:p>
          <a:p>
            <a:pPr eaLnBrk="1" hangingPunct="1">
              <a:lnSpc>
                <a:spcPct val="90000"/>
              </a:lnSpc>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Less hassle: </a:t>
            </a:r>
            <a:r>
              <a:rPr lang="en-GB" altLang="en-US" smtClean="0">
                <a:latin typeface="Arial" pitchFamily="34" charset="0"/>
              </a:rPr>
              <a:t>great for donors, no heap of projects to manage, easy to spend and once it goes to Government it’s their responsibility. </a:t>
            </a:r>
          </a:p>
          <a:p>
            <a:pPr eaLnBrk="1" hangingPunct="1">
              <a:lnSpc>
                <a:spcPct val="90000"/>
              </a:lnSpc>
              <a:spcBef>
                <a:spcPct val="0"/>
              </a:spcBef>
              <a:buFont typeface="Wingdings" pitchFamily="2" charset="2"/>
              <a:buChar char="8"/>
            </a:pPr>
            <a:endParaRPr lang="en-GB" altLang="en-US" smtClean="0">
              <a:latin typeface="Arial" pitchFamily="34" charset="0"/>
            </a:endParaRPr>
          </a:p>
          <a:p>
            <a:pPr eaLnBrk="1" hangingPunct="1">
              <a:lnSpc>
                <a:spcPct val="90000"/>
              </a:lnSpc>
              <a:spcBef>
                <a:spcPct val="0"/>
              </a:spcBef>
              <a:buFont typeface="Wingdings" pitchFamily="2" charset="2"/>
              <a:buChar char="8"/>
            </a:pPr>
            <a:r>
              <a:rPr lang="en-GB" altLang="en-US" smtClean="0">
                <a:latin typeface="Arial" pitchFamily="34" charset="0"/>
              </a:rPr>
              <a:t> </a:t>
            </a:r>
            <a:r>
              <a:rPr lang="en-GB" altLang="en-US" b="1" smtClean="0">
                <a:latin typeface="Arial" pitchFamily="34" charset="0"/>
              </a:rPr>
              <a:t>Doing what we said:</a:t>
            </a:r>
            <a:r>
              <a:rPr lang="en-GB" altLang="en-US" smtClean="0">
                <a:latin typeface="Arial" pitchFamily="34" charset="0"/>
              </a:rPr>
              <a:t> as we saw in the ideas module, doing more budget support features in almost all the international commitments on aid effectiveness. </a:t>
            </a:r>
            <a:endParaRPr lang="en-GB" altLang="en-US" b="1" smtClean="0">
              <a:latin typeface="Arial" pitchFamily="34" charset="0"/>
            </a:endParaRPr>
          </a:p>
          <a:p>
            <a:pPr eaLnBrk="1" hangingPunct="1">
              <a:lnSpc>
                <a:spcPct val="90000"/>
              </a:lnSpc>
              <a:spcBef>
                <a:spcPct val="0"/>
              </a:spcBef>
              <a:buFont typeface="Wingdings" pitchFamily="2" charset="2"/>
              <a:buNone/>
            </a:pPr>
            <a:r>
              <a:rPr lang="en-GB" altLang="en-US" b="1" smtClean="0">
                <a:latin typeface="Arial" pitchFamily="34" charset="0"/>
              </a:rPr>
              <a:t> </a:t>
            </a:r>
          </a:p>
          <a:p>
            <a:pPr eaLnBrk="1" hangingPunct="1">
              <a:lnSpc>
                <a:spcPct val="90000"/>
              </a:lnSpc>
              <a:spcBef>
                <a:spcPct val="0"/>
              </a:spcBef>
              <a:buFont typeface="Wingdings" pitchFamily="2" charset="2"/>
              <a:buChar char="8"/>
            </a:pPr>
            <a:r>
              <a:rPr lang="en-US" altLang="en-US" smtClean="0">
                <a:latin typeface="Arial" pitchFamily="34" charset="0"/>
              </a:rPr>
              <a:t> The cons: </a:t>
            </a:r>
          </a:p>
          <a:p>
            <a:pPr eaLnBrk="1" hangingPunct="1">
              <a:lnSpc>
                <a:spcPct val="90000"/>
              </a:lnSpc>
              <a:spcBef>
                <a:spcPct val="0"/>
              </a:spcBef>
              <a:buFontTx/>
              <a:buChar char="-"/>
            </a:pPr>
            <a:endParaRPr lang="en-US" altLang="en-US" smtClean="0">
              <a:latin typeface="Arial" pitchFamily="34" charset="0"/>
            </a:endParaRPr>
          </a:p>
          <a:p>
            <a:pPr eaLnBrk="1" hangingPunct="1">
              <a:lnSpc>
                <a:spcPct val="90000"/>
              </a:lnSpc>
              <a:spcBef>
                <a:spcPct val="0"/>
              </a:spcBef>
              <a:buFont typeface="Wingdings" pitchFamily="2" charset="2"/>
              <a:buChar char="8"/>
            </a:pPr>
            <a:r>
              <a:rPr lang="en-US" altLang="en-US" b="1" smtClean="0">
                <a:latin typeface="Arial" pitchFamily="34" charset="0"/>
              </a:rPr>
              <a:t> Neo-colonialism?</a:t>
            </a:r>
            <a:r>
              <a:rPr lang="en-US" altLang="en-US" smtClean="0">
                <a:latin typeface="Arial" pitchFamily="34" charset="0"/>
              </a:rPr>
              <a:t> All these conditions and policy for cash – is Government forced into a policy straight-jacket and the citizen-state contract weakened?</a:t>
            </a:r>
          </a:p>
          <a:p>
            <a:pPr eaLnBrk="1" hangingPunct="1">
              <a:lnSpc>
                <a:spcPct val="90000"/>
              </a:lnSpc>
              <a:spcBef>
                <a:spcPct val="0"/>
              </a:spcBef>
              <a:buFont typeface="Wingdings" pitchFamily="2" charset="2"/>
              <a:buChar char="8"/>
            </a:pPr>
            <a:endParaRPr lang="en-US" altLang="en-US" b="1" smtClean="0">
              <a:latin typeface="Arial" pitchFamily="34" charset="0"/>
            </a:endParaRPr>
          </a:p>
          <a:p>
            <a:pPr eaLnBrk="1" hangingPunct="1">
              <a:lnSpc>
                <a:spcPct val="90000"/>
              </a:lnSpc>
              <a:spcBef>
                <a:spcPct val="0"/>
              </a:spcBef>
              <a:buFont typeface="Wingdings" pitchFamily="2" charset="2"/>
              <a:buChar char="8"/>
            </a:pPr>
            <a:r>
              <a:rPr lang="en-US" altLang="en-US" b="1" smtClean="0">
                <a:latin typeface="Arial" pitchFamily="34" charset="0"/>
              </a:rPr>
              <a:t> It’s all our fault?</a:t>
            </a:r>
            <a:r>
              <a:rPr lang="en-US" altLang="en-US" smtClean="0">
                <a:latin typeface="Arial" pitchFamily="34" charset="0"/>
              </a:rPr>
              <a:t> As you don’t know where your cash goes, you can be portrayed as an accomplice in anything bad that the Government you’re financially supporting does. Legally no – it’s the Government’s responsibility to use the money properly once you pay them - but the taxpayer and press won’t see it that way. </a:t>
            </a:r>
          </a:p>
          <a:p>
            <a:pPr eaLnBrk="1" hangingPunct="1">
              <a:lnSpc>
                <a:spcPct val="90000"/>
              </a:lnSpc>
              <a:spcBef>
                <a:spcPct val="0"/>
              </a:spcBef>
              <a:buFont typeface="Wingdings" pitchFamily="2" charset="2"/>
              <a:buNone/>
            </a:pPr>
            <a:endParaRPr lang="en-GB" altLang="en-US" b="1" smtClean="0">
              <a:latin typeface="Arial" pitchFamily="34" charset="0"/>
            </a:endParaRPr>
          </a:p>
          <a:p>
            <a:pPr eaLnBrk="1" hangingPunct="1">
              <a:lnSpc>
                <a:spcPct val="90000"/>
              </a:lnSpc>
              <a:spcBef>
                <a:spcPct val="0"/>
              </a:spcBef>
              <a:buFont typeface="Wingdings" pitchFamily="2" charset="2"/>
              <a:buChar char="8"/>
            </a:pPr>
            <a:r>
              <a:rPr lang="en-US" altLang="en-US" b="1" smtClean="0">
                <a:latin typeface="Arial" pitchFamily="34" charset="0"/>
              </a:rPr>
              <a:t> </a:t>
            </a:r>
            <a:r>
              <a:rPr lang="en-GB" altLang="en-US" b="1" smtClean="0">
                <a:latin typeface="Arial" pitchFamily="34" charset="0"/>
              </a:rPr>
              <a:t>Pr</a:t>
            </a:r>
            <a:r>
              <a:rPr lang="en-US" altLang="en-US" b="1" smtClean="0">
                <a:latin typeface="Arial" pitchFamily="34" charset="0"/>
              </a:rPr>
              <a:t>edictability?</a:t>
            </a:r>
            <a:r>
              <a:rPr lang="en-US" altLang="en-US" smtClean="0">
                <a:latin typeface="Arial" pitchFamily="34" charset="0"/>
              </a:rPr>
              <a:t> Donors put various conditionalities on BS, many of which are vague and some of which are political. And they have sensitive trigger fingers, especially at headquarters, and / or heavy and unpredictable administration. So you get “aid shocks” when money that was expected suddenly isn’t paid. This is much more potentially damaging than not paying a project as you are affecting the national budget and the delivery of public services. </a:t>
            </a:r>
          </a:p>
          <a:p>
            <a:pPr eaLnBrk="1" hangingPunct="1">
              <a:lnSpc>
                <a:spcPct val="90000"/>
              </a:lnSpc>
              <a:spcBef>
                <a:spcPct val="0"/>
              </a:spcBef>
              <a:buFont typeface="Wingdings" pitchFamily="2" charset="2"/>
              <a:buNone/>
            </a:pPr>
            <a:r>
              <a:rPr lang="en-US" altLang="en-US" smtClean="0">
                <a:latin typeface="Arial" pitchFamily="34" charset="0"/>
              </a:rPr>
              <a:t> </a:t>
            </a:r>
            <a:endParaRPr lang="en-GB" altLang="en-US" b="1" smtClean="0">
              <a:latin typeface="Arial" pitchFamily="34" charset="0"/>
            </a:endParaRPr>
          </a:p>
          <a:p>
            <a:pPr eaLnBrk="1" hangingPunct="1">
              <a:lnSpc>
                <a:spcPct val="90000"/>
              </a:lnSpc>
              <a:spcBef>
                <a:spcPct val="0"/>
              </a:spcBef>
              <a:buFont typeface="Wingdings" pitchFamily="2" charset="2"/>
              <a:buChar char="8"/>
            </a:pPr>
            <a:r>
              <a:rPr lang="en-GB" altLang="en-US" b="1" smtClean="0">
                <a:latin typeface="Arial" pitchFamily="34" charset="0"/>
              </a:rPr>
              <a:t> </a:t>
            </a:r>
            <a:r>
              <a:rPr lang="en-US" altLang="en-US" b="1" smtClean="0">
                <a:latin typeface="Arial" pitchFamily="34" charset="0"/>
              </a:rPr>
              <a:t>Transaction costs? </a:t>
            </a:r>
            <a:r>
              <a:rPr lang="en-US" altLang="en-US" smtClean="0">
                <a:latin typeface="Arial" pitchFamily="34" charset="0"/>
              </a:rPr>
              <a:t>Different aims, indicators, and reporting formats of different General Budget Support donors, the insistence on detailed monitoring by donors, and the placing of in-Ministry consultants to “help” can actually mean managing a budget support operation has quite high transaction costs for both donors and Government. </a:t>
            </a:r>
          </a:p>
          <a:p>
            <a:pPr eaLnBrk="1" hangingPunct="1">
              <a:lnSpc>
                <a:spcPct val="90000"/>
              </a:lnSpc>
              <a:spcBef>
                <a:spcPct val="0"/>
              </a:spcBef>
              <a:buFont typeface="Wingdings" pitchFamily="2" charset="2"/>
              <a:buChar char="8"/>
            </a:pPr>
            <a:endParaRPr lang="en-US" altLang="en-US" b="1" smtClean="0">
              <a:latin typeface="Arial" pitchFamily="34" charset="0"/>
            </a:endParaRPr>
          </a:p>
          <a:p>
            <a:pPr eaLnBrk="1" hangingPunct="1">
              <a:lnSpc>
                <a:spcPct val="90000"/>
              </a:lnSpc>
              <a:spcBef>
                <a:spcPct val="0"/>
              </a:spcBef>
              <a:buFont typeface="Wingdings" pitchFamily="2" charset="2"/>
              <a:buChar char="8"/>
            </a:pPr>
            <a:r>
              <a:rPr lang="en-US" altLang="en-US" b="1" smtClean="0">
                <a:latin typeface="Arial" pitchFamily="34" charset="0"/>
              </a:rPr>
              <a:t> Visibility: </a:t>
            </a:r>
            <a:r>
              <a:rPr lang="en-US" altLang="en-US" smtClean="0">
                <a:latin typeface="Arial" pitchFamily="34" charset="0"/>
              </a:rPr>
              <a:t>donors lose visibility of funds and achievements to claim as their own to their domestic electorates. </a:t>
            </a:r>
            <a:endParaRPr lang="en-GB" altLang="en-US" b="1" smtClean="0">
              <a:latin typeface="Arial" pitchFamily="34" charset="0"/>
            </a:endParaRPr>
          </a:p>
          <a:p>
            <a:pPr eaLnBrk="1" hangingPunct="1">
              <a:lnSpc>
                <a:spcPct val="90000"/>
              </a:lnSpc>
              <a:spcBef>
                <a:spcPct val="0"/>
              </a:spcBef>
            </a:pPr>
            <a:endParaRPr lang="en-US" altLang="en-US" smtClean="0">
              <a:latin typeface="Arial" pitchFamily="34" charset="0"/>
            </a:endParaRPr>
          </a:p>
          <a:p>
            <a:pPr eaLnBrk="1" hangingPunct="1">
              <a:lnSpc>
                <a:spcPct val="90000"/>
              </a:lnSpc>
              <a:spcBef>
                <a:spcPct val="0"/>
              </a:spcBef>
            </a:pPr>
            <a:r>
              <a:rPr lang="en-GB" altLang="en-US" b="1" smtClean="0">
                <a:latin typeface="Arial" pitchFamily="34" charset="0"/>
                <a:sym typeface="Wingdings" pitchFamily="2" charset="2"/>
              </a:rPr>
              <a:t></a:t>
            </a:r>
            <a:r>
              <a:rPr lang="en-US" altLang="en-US" smtClean="0">
                <a:solidFill>
                  <a:srgbClr val="C3D69B"/>
                </a:solidFill>
                <a:latin typeface="Helvetica Neue Light"/>
              </a:rPr>
              <a:t> </a:t>
            </a:r>
            <a:endParaRPr lang="en-US" altLang="en-US" smtClean="0">
              <a:latin typeface="Arial" pitchFamily="34" charset="0"/>
            </a:endParaRPr>
          </a:p>
          <a:p>
            <a:pPr eaLnBrk="1" hangingPunct="1">
              <a:spcBef>
                <a:spcPct val="0"/>
              </a:spcBef>
            </a:pPr>
            <a:endParaRPr lang="en-US" altLang="en-US" smtClean="0">
              <a:latin typeface="Arial" pitchFamily="34" charset="0"/>
            </a:endParaRPr>
          </a:p>
        </p:txBody>
      </p:sp>
      <p:sp>
        <p:nvSpPr>
          <p:cNvPr id="655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1913DA8B-5B97-4A43-A02B-ADBB05BE5C93}" type="slidenum">
              <a:rPr lang="en-US" altLang="en-US" smtClean="0">
                <a:solidFill>
                  <a:schemeClr val="tx1"/>
                </a:solidFill>
                <a:latin typeface="Arial" pitchFamily="34" charset="0"/>
              </a:rPr>
              <a:pPr eaLnBrk="1" hangingPunct="1"/>
              <a:t>33</a:t>
            </a:fld>
            <a:endParaRPr lang="en-US" altLang="en-US" smtClean="0">
              <a:solidFill>
                <a:schemeClr val="tx1"/>
              </a:solidFill>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e l'image des diapositives 1"/>
          <p:cNvSpPr>
            <a:spLocks noGrp="1" noRot="1" noChangeAspect="1" noTextEdit="1"/>
          </p:cNvSpPr>
          <p:nvPr>
            <p:ph type="sldImg"/>
          </p:nvPr>
        </p:nvSpPr>
        <p:spPr>
          <a:ln/>
        </p:spPr>
      </p:sp>
      <p:sp>
        <p:nvSpPr>
          <p:cNvPr id="4096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40964"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83549DD0-D053-47FF-93F2-E0A1C550694A}" type="slidenum">
              <a:rPr lang="en-US" altLang="en-US" smtClean="0">
                <a:solidFill>
                  <a:schemeClr val="tx1"/>
                </a:solidFill>
                <a:latin typeface="Arial" pitchFamily="34" charset="0"/>
              </a:rPr>
              <a:pPr eaLnBrk="1" hangingPunct="1"/>
              <a:t>4</a:t>
            </a:fld>
            <a:endParaRPr lang="en-US" altLang="en-US" smtClean="0">
              <a:solidFill>
                <a:schemeClr val="tx1"/>
              </a:solidFill>
              <a:latin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Espace réservé de l'image des diapositives 1"/>
          <p:cNvSpPr>
            <a:spLocks noGrp="1" noRot="1" noChangeAspect="1" noTextEdit="1"/>
          </p:cNvSpPr>
          <p:nvPr>
            <p:ph type="sldImg"/>
          </p:nvPr>
        </p:nvSpPr>
        <p:spPr>
          <a:ln/>
        </p:spPr>
      </p:sp>
      <p:sp>
        <p:nvSpPr>
          <p:cNvPr id="41987"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41988"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8591F810-1349-402F-9ABB-282D87DCE1C7}" type="slidenum">
              <a:rPr lang="en-US" altLang="en-US" smtClean="0">
                <a:solidFill>
                  <a:schemeClr val="tx1"/>
                </a:solidFill>
                <a:latin typeface="Arial" pitchFamily="34" charset="0"/>
              </a:rPr>
              <a:pPr eaLnBrk="1" hangingPunct="1"/>
              <a:t>5</a:t>
            </a:fld>
            <a:endParaRPr lang="en-US" altLang="en-US" smtClean="0">
              <a:solidFill>
                <a:schemeClr val="tx1"/>
              </a:solidFill>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a:ln/>
        </p:spPr>
      </p:sp>
      <p:sp>
        <p:nvSpPr>
          <p:cNvPr id="43011"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43012"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91C84A6C-C934-470B-AD4A-2E3B71044F71}" type="slidenum">
              <a:rPr lang="en-US" altLang="en-US" smtClean="0">
                <a:solidFill>
                  <a:schemeClr val="tx1"/>
                </a:solidFill>
                <a:latin typeface="Arial" pitchFamily="34" charset="0"/>
              </a:rPr>
              <a:pPr eaLnBrk="1" hangingPunct="1"/>
              <a:t>6</a:t>
            </a:fld>
            <a:endParaRPr lang="en-US" altLang="en-US" smtClean="0">
              <a:solidFill>
                <a:schemeClr val="tx1"/>
              </a:solidFill>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image des diapositives 1"/>
          <p:cNvSpPr>
            <a:spLocks noGrp="1" noRot="1" noChangeAspect="1" noTextEdit="1"/>
          </p:cNvSpPr>
          <p:nvPr>
            <p:ph type="sldImg"/>
          </p:nvPr>
        </p:nvSpPr>
        <p:spPr>
          <a:ln/>
        </p:spPr>
      </p:sp>
      <p:sp>
        <p:nvSpPr>
          <p:cNvPr id="44035"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44036"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5A04FC36-B8A7-4E97-A2C0-4A2A83E5C1F7}" type="slidenum">
              <a:rPr lang="en-US" altLang="en-US" smtClean="0">
                <a:solidFill>
                  <a:schemeClr val="tx1"/>
                </a:solidFill>
                <a:latin typeface="Arial" pitchFamily="34" charset="0"/>
              </a:rPr>
              <a:pPr eaLnBrk="1" hangingPunct="1"/>
              <a:t>7</a:t>
            </a:fld>
            <a:endParaRPr lang="en-US" altLang="en-US" smtClean="0">
              <a:solidFill>
                <a:schemeClr val="tx1"/>
              </a:solidFill>
              <a:latin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e l'image des diapositives 1"/>
          <p:cNvSpPr>
            <a:spLocks noGrp="1" noRot="1" noChangeAspect="1" noTextEdit="1"/>
          </p:cNvSpPr>
          <p:nvPr>
            <p:ph type="sldImg"/>
          </p:nvPr>
        </p:nvSpPr>
        <p:spPr>
          <a:ln/>
        </p:spPr>
      </p:sp>
      <p:sp>
        <p:nvSpPr>
          <p:cNvPr id="45059"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45060"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371532EF-59E9-4D93-9FCA-D4DED468A545}" type="slidenum">
              <a:rPr lang="en-US" altLang="en-US" smtClean="0">
                <a:solidFill>
                  <a:schemeClr val="tx1"/>
                </a:solidFill>
                <a:latin typeface="Arial" pitchFamily="34" charset="0"/>
              </a:rPr>
              <a:pPr eaLnBrk="1" hangingPunct="1"/>
              <a:t>8</a:t>
            </a:fld>
            <a:endParaRPr lang="en-US" altLang="en-US" smtClean="0">
              <a:solidFill>
                <a:schemeClr val="tx1"/>
              </a:solidFill>
              <a:latin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Espace réservé de l'image des diapositives 1"/>
          <p:cNvSpPr>
            <a:spLocks noGrp="1" noRot="1" noChangeAspect="1" noTextEdit="1"/>
          </p:cNvSpPr>
          <p:nvPr>
            <p:ph type="sldImg"/>
          </p:nvPr>
        </p:nvSpPr>
        <p:spPr>
          <a:ln/>
        </p:spPr>
      </p:sp>
      <p:sp>
        <p:nvSpPr>
          <p:cNvPr id="46083" name="Espace réservé des commentaires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en-US" smtClean="0">
              <a:latin typeface="Arial" pitchFamily="34" charset="0"/>
            </a:endParaRPr>
          </a:p>
        </p:txBody>
      </p:sp>
      <p:sp>
        <p:nvSpPr>
          <p:cNvPr id="46084" name="Espace réservé du numéro de diapositive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F23D3312-EA04-4FBC-A912-A4331ED7010F}" type="slidenum">
              <a:rPr lang="en-US" altLang="en-US" smtClean="0">
                <a:solidFill>
                  <a:schemeClr val="tx1"/>
                </a:solidFill>
                <a:latin typeface="Arial" pitchFamily="34" charset="0"/>
              </a:rPr>
              <a:pPr eaLnBrk="1" hangingPunct="1"/>
              <a:t>9</a:t>
            </a:fld>
            <a:endParaRPr lang="en-US" altLang="en-US" smtClean="0">
              <a:solidFill>
                <a:schemeClr val="tx1"/>
              </a:solidFill>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a:ln/>
        </p:spPr>
      </p:sp>
      <p:sp>
        <p:nvSpPr>
          <p:cNvPr id="3" name="Notes Placeholder 2"/>
          <p:cNvSpPr>
            <a:spLocks noGrp="1"/>
          </p:cNvSpPr>
          <p:nvPr>
            <p:ph type="body" idx="1"/>
          </p:nvPr>
        </p:nvSpPr>
        <p:spPr/>
        <p:txBody>
          <a:bodyPr/>
          <a:lstStyle/>
          <a:p>
            <a:pPr>
              <a:defRPr/>
            </a:pPr>
            <a:r>
              <a:rPr lang="en-GB" dirty="0" smtClean="0"/>
              <a:t>Capacity development (CD) is a key driver of aid and development effectiveness:</a:t>
            </a:r>
          </a:p>
          <a:p>
            <a:pPr>
              <a:defRPr/>
            </a:pPr>
            <a:endParaRPr lang="en-GB" dirty="0" smtClean="0"/>
          </a:p>
          <a:p>
            <a:pPr marL="174040" indent="-174040">
              <a:buFontTx/>
              <a:buChar char="-"/>
              <a:defRPr/>
            </a:pPr>
            <a:r>
              <a:rPr lang="en-GB" dirty="0" smtClean="0"/>
              <a:t>Helping to develop the capacity of its partners to design, implement and report on their development policies is an overriding objective of EU development assistance.</a:t>
            </a:r>
          </a:p>
          <a:p>
            <a:pPr marL="174040" indent="-174040">
              <a:buFontTx/>
              <a:buChar char="-"/>
              <a:defRPr/>
            </a:pPr>
            <a:r>
              <a:rPr lang="en-GB" dirty="0" smtClean="0"/>
              <a:t>It is moreover recognised as being of strategic importance to achieving the objectives of the Agenda for Change, particularly with respect to poverty reduction, protecting and engendering fundamental rights and the promotion of domestic accountability, and promoting inclusive and sustainable growth. </a:t>
            </a:r>
          </a:p>
          <a:p>
            <a:pPr marL="174040" indent="-174040">
              <a:buFontTx/>
              <a:buChar char="-"/>
              <a:defRPr/>
            </a:pPr>
            <a:r>
              <a:rPr lang="en-GB" dirty="0" smtClean="0"/>
              <a:t>The EU is committed to working with partners to develop their capacity in ways that are context sensitive and country driven, reflecting partner country ownership and leadership and a commitment to mutual accountability for results.  </a:t>
            </a:r>
          </a:p>
          <a:p>
            <a:pPr marL="174040" indent="-174040">
              <a:buFontTx/>
              <a:buChar char="-"/>
              <a:defRPr/>
            </a:pPr>
            <a:endParaRPr lang="fr-BE" dirty="0" smtClean="0"/>
          </a:p>
          <a:p>
            <a:pPr marL="174040" indent="-174040">
              <a:buFontTx/>
              <a:buChar char="-"/>
              <a:defRPr/>
            </a:pPr>
            <a:r>
              <a:rPr lang="en-GB" b="1" dirty="0" smtClean="0">
                <a:latin typeface="Arial" pitchFamily="34" charset="0"/>
              </a:rPr>
              <a:t>Capacity development is at the core of EU external cooperation.</a:t>
            </a:r>
            <a:r>
              <a:rPr lang="en-GB" dirty="0" smtClean="0">
                <a:latin typeface="Arial" pitchFamily="34" charset="0"/>
              </a:rPr>
              <a:t> When partners, institutions and sectors have capacity, they have the vision and the means to initiate and effect transformational change. The EU aims to support the development of this transformational capacity and in so doing encourage an internal process that is self-generating and self-adjusting.  In this way, both the process of capacity development and the end results are owned and sustained by the relevant partners and stakeholders</a:t>
            </a:r>
          </a:p>
          <a:p>
            <a:pPr marL="174040" indent="-174040">
              <a:buFontTx/>
              <a:buChar char="-"/>
              <a:defRPr/>
            </a:pPr>
            <a:endParaRPr lang="en-GB" dirty="0" smtClean="0"/>
          </a:p>
          <a:p>
            <a:pPr>
              <a:defRPr/>
            </a:pPr>
            <a:r>
              <a:rPr lang="en-GB" dirty="0" smtClean="0"/>
              <a:t> </a:t>
            </a:r>
          </a:p>
          <a:p>
            <a:pPr eaLnBrk="1" hangingPunct="1">
              <a:lnSpc>
                <a:spcPct val="80000"/>
              </a:lnSpc>
              <a:defRPr/>
            </a:pPr>
            <a:endParaRPr lang="fr-FR" sz="900" dirty="0"/>
          </a:p>
          <a:p>
            <a:pPr>
              <a:defRPr/>
            </a:pPr>
            <a:endParaRPr lang="en-GB" dirty="0"/>
          </a:p>
        </p:txBody>
      </p:sp>
      <p:sp>
        <p:nvSpPr>
          <p:cNvPr id="4710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4B54FA6E-DC8F-40B2-8D24-046782CAC310}" type="slidenum">
              <a:rPr lang="en-GB" altLang="en-US" smtClean="0">
                <a:solidFill>
                  <a:srgbClr val="000000"/>
                </a:solidFill>
                <a:latin typeface="Arial" pitchFamily="34" charset="0"/>
                <a:ea typeface="MS PGothic" pitchFamily="34" charset="-128"/>
              </a:rPr>
              <a:pPr eaLnBrk="1" hangingPunct="1"/>
              <a:t>10</a:t>
            </a:fld>
            <a:endParaRPr lang="en-GB" altLang="en-US" smtClean="0">
              <a:solidFill>
                <a:srgbClr val="000000"/>
              </a:solidFill>
              <a:latin typeface="Arial" pitchFamily="34" charset="0"/>
              <a:ea typeface="MS PGothic" pitchFamily="34"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4" name="Rectangle 9"/>
          <p:cNvSpPr>
            <a:spLocks noChangeArrowheads="1"/>
          </p:cNvSpPr>
          <p:nvPr/>
        </p:nvSpPr>
        <p:spPr bwMode="auto">
          <a:xfrm>
            <a:off x="0" y="981075"/>
            <a:ext cx="9180513" cy="5876925"/>
          </a:xfrm>
          <a:prstGeom prst="rect">
            <a:avLst/>
          </a:prstGeom>
          <a:solidFill>
            <a:srgbClr val="0F5494"/>
          </a:solidFill>
          <a:ln w="25400" algn="ctr">
            <a:solidFill>
              <a:srgbClr val="0F5494"/>
            </a:solidFill>
            <a:miter lim="800000"/>
            <a:headEnd/>
            <a:tailEnd/>
          </a:ln>
          <a:effectLst>
            <a:outerShdw dist="23000" dir="5400000" rotWithShape="0">
              <a:srgbClr val="000000">
                <a:alpha val="34998"/>
              </a:srgbClr>
            </a:outerShdw>
          </a:effectLst>
        </p:spPr>
        <p:txBody>
          <a:bodyPr anchor="ctr"/>
          <a:lstStyle>
            <a:lvl1pPr defTabSz="457200" eaLnBrk="0" hangingPunct="0">
              <a:defRPr sz="1200">
                <a:solidFill>
                  <a:srgbClr val="0F5494"/>
                </a:solidFill>
                <a:latin typeface="Verdana" pitchFamily="34" charset="0"/>
              </a:defRPr>
            </a:lvl1pPr>
            <a:lvl2pPr marL="742950" indent="-285750" defTabSz="457200" eaLnBrk="0" hangingPunct="0">
              <a:defRPr sz="1200">
                <a:solidFill>
                  <a:srgbClr val="0F5494"/>
                </a:solidFill>
                <a:latin typeface="Verdana" pitchFamily="34" charset="0"/>
              </a:defRPr>
            </a:lvl2pPr>
            <a:lvl3pPr marL="1143000" indent="-228600" defTabSz="457200" eaLnBrk="0" hangingPunct="0">
              <a:defRPr sz="1200">
                <a:solidFill>
                  <a:srgbClr val="0F5494"/>
                </a:solidFill>
                <a:latin typeface="Verdana" pitchFamily="34" charset="0"/>
              </a:defRPr>
            </a:lvl3pPr>
            <a:lvl4pPr marL="1600200" indent="-228600" defTabSz="457200" eaLnBrk="0" hangingPunct="0">
              <a:defRPr sz="1200">
                <a:solidFill>
                  <a:srgbClr val="0F5494"/>
                </a:solidFill>
                <a:latin typeface="Verdana" pitchFamily="34" charset="0"/>
              </a:defRPr>
            </a:lvl4pPr>
            <a:lvl5pPr marL="2057400" indent="-228600" defTabSz="457200" eaLnBrk="0" hangingPunct="0">
              <a:defRPr sz="1200">
                <a:solidFill>
                  <a:srgbClr val="0F5494"/>
                </a:solidFill>
                <a:latin typeface="Verdana" pitchFamily="34" charset="0"/>
              </a:defRPr>
            </a:lvl5pPr>
            <a:lvl6pPr marL="2514600" indent="-228600" defTabSz="457200" eaLnBrk="0" fontAlgn="base" hangingPunct="0">
              <a:spcBef>
                <a:spcPct val="0"/>
              </a:spcBef>
              <a:spcAft>
                <a:spcPct val="0"/>
              </a:spcAft>
              <a:defRPr sz="1200">
                <a:solidFill>
                  <a:srgbClr val="0F5494"/>
                </a:solidFill>
                <a:latin typeface="Verdana" pitchFamily="34" charset="0"/>
              </a:defRPr>
            </a:lvl6pPr>
            <a:lvl7pPr marL="2971800" indent="-228600" defTabSz="457200" eaLnBrk="0" fontAlgn="base" hangingPunct="0">
              <a:spcBef>
                <a:spcPct val="0"/>
              </a:spcBef>
              <a:spcAft>
                <a:spcPct val="0"/>
              </a:spcAft>
              <a:defRPr sz="1200">
                <a:solidFill>
                  <a:srgbClr val="0F5494"/>
                </a:solidFill>
                <a:latin typeface="Verdana" pitchFamily="34" charset="0"/>
              </a:defRPr>
            </a:lvl7pPr>
            <a:lvl8pPr marL="3429000" indent="-228600" defTabSz="457200" eaLnBrk="0" fontAlgn="base" hangingPunct="0">
              <a:spcBef>
                <a:spcPct val="0"/>
              </a:spcBef>
              <a:spcAft>
                <a:spcPct val="0"/>
              </a:spcAft>
              <a:defRPr sz="1200">
                <a:solidFill>
                  <a:srgbClr val="0F5494"/>
                </a:solidFill>
                <a:latin typeface="Verdana" pitchFamily="34" charset="0"/>
              </a:defRPr>
            </a:lvl8pPr>
            <a:lvl9pPr marL="3886200" indent="-228600" defTabSz="457200" eaLnBrk="0" fontAlgn="base" hangingPunct="0">
              <a:spcBef>
                <a:spcPct val="0"/>
              </a:spcBef>
              <a:spcAft>
                <a:spcPct val="0"/>
              </a:spcAft>
              <a:defRPr sz="1200">
                <a:solidFill>
                  <a:srgbClr val="0F5494"/>
                </a:solidFill>
                <a:latin typeface="Verdana" pitchFamily="34" charset="0"/>
              </a:defRPr>
            </a:lvl9pPr>
          </a:lstStyle>
          <a:p>
            <a:pPr algn="ctr" eaLnBrk="1" hangingPunct="1"/>
            <a:endParaRPr lang="en-US" altLang="en-US" sz="1800">
              <a:solidFill>
                <a:srgbClr val="FFFFFF"/>
              </a:solidFill>
            </a:endParaRPr>
          </a:p>
        </p:txBody>
      </p:sp>
      <p:pic>
        <p:nvPicPr>
          <p:cNvPr id="5" name="Picture 6" descr="LOGO CE-EN-quadri.eps"/>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7638" y="258763"/>
            <a:ext cx="1436687" cy="998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Rectangle 5"/>
          <p:cNvSpPr/>
          <p:nvPr userDrawn="1"/>
        </p:nvSpPr>
        <p:spPr>
          <a:xfrm>
            <a:off x="4267200" y="6659563"/>
            <a:ext cx="611188" cy="215900"/>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3076" name="Rectangle 4"/>
          <p:cNvSpPr>
            <a:spLocks noGrp="1" noChangeArrowheads="1"/>
          </p:cNvSpPr>
          <p:nvPr>
            <p:ph type="ctrTitle"/>
          </p:nvPr>
        </p:nvSpPr>
        <p:spPr>
          <a:xfrm>
            <a:off x="3995738" y="2565400"/>
            <a:ext cx="5040312" cy="790575"/>
          </a:xfrm>
        </p:spPr>
        <p:txBody>
          <a:bodyPr/>
          <a:lstStyle>
            <a:lvl1pPr marL="3175">
              <a:defRPr sz="7600">
                <a:solidFill>
                  <a:srgbClr val="FFD624"/>
                </a:solidFill>
              </a:defRPr>
            </a:lvl1pPr>
          </a:lstStyle>
          <a:p>
            <a:r>
              <a:rPr lang="fr-BE"/>
              <a:t>Title</a:t>
            </a:r>
            <a:endParaRPr lang="en-GB"/>
          </a:p>
        </p:txBody>
      </p:sp>
      <p:sp>
        <p:nvSpPr>
          <p:cNvPr id="3077" name="Rectangle 5"/>
          <p:cNvSpPr>
            <a:spLocks noGrp="1" noChangeArrowheads="1"/>
          </p:cNvSpPr>
          <p:nvPr>
            <p:ph type="subTitle" idx="1"/>
          </p:nvPr>
        </p:nvSpPr>
        <p:spPr>
          <a:xfrm>
            <a:off x="611188" y="3716338"/>
            <a:ext cx="8532812" cy="1728787"/>
          </a:xfrm>
        </p:spPr>
        <p:txBody>
          <a:bodyPr/>
          <a:lstStyle>
            <a:lvl1pPr marL="0" indent="0">
              <a:buFontTx/>
              <a:buNone/>
              <a:defRPr sz="3000" b="1" i="0">
                <a:solidFill>
                  <a:schemeClr val="bg1"/>
                </a:solidFill>
              </a:defRPr>
            </a:lvl1pPr>
          </a:lstStyle>
          <a:p>
            <a:r>
              <a:rPr lang="fr-BE"/>
              <a:t>Subtitle</a:t>
            </a:r>
            <a:endParaRPr lang="en-GB"/>
          </a:p>
        </p:txBody>
      </p:sp>
      <p:sp>
        <p:nvSpPr>
          <p:cNvPr id="7" name="Rectangle 6"/>
          <p:cNvSpPr>
            <a:spLocks noGrp="1" noChangeArrowheads="1"/>
          </p:cNvSpPr>
          <p:nvPr>
            <p:ph type="dt" sz="half" idx="10"/>
          </p:nvPr>
        </p:nvSpPr>
        <p:spPr/>
        <p:txBody>
          <a:bodyPr/>
          <a:lstStyle>
            <a:lvl1pPr>
              <a:defRPr sz="1200" b="1">
                <a:solidFill>
                  <a:schemeClr val="bg1"/>
                </a:solidFill>
                <a:latin typeface="+mn-lt"/>
              </a:defRPr>
            </a:lvl1pPr>
          </a:lstStyle>
          <a:p>
            <a:pPr>
              <a:defRPr/>
            </a:pPr>
            <a:endParaRPr lang="en-GB"/>
          </a:p>
        </p:txBody>
      </p:sp>
      <p:sp>
        <p:nvSpPr>
          <p:cNvPr id="8" name="Rectangle 7"/>
          <p:cNvSpPr>
            <a:spLocks noGrp="1" noChangeArrowheads="1"/>
          </p:cNvSpPr>
          <p:nvPr>
            <p:ph type="ftr" sz="quarter" idx="11"/>
          </p:nvPr>
        </p:nvSpPr>
        <p:spPr/>
        <p:txBody>
          <a:bodyPr/>
          <a:lstStyle>
            <a:lvl1pPr>
              <a:defRPr>
                <a:solidFill>
                  <a:schemeClr val="bg1"/>
                </a:solidFill>
                <a:latin typeface="+mn-lt"/>
              </a:defRPr>
            </a:lvl1pPr>
          </a:lstStyle>
          <a:p>
            <a:pPr>
              <a:defRPr/>
            </a:pPr>
            <a:endParaRPr lang="en-GB"/>
          </a:p>
        </p:txBody>
      </p:sp>
      <p:sp>
        <p:nvSpPr>
          <p:cNvPr id="9" name="Rectangle 8"/>
          <p:cNvSpPr>
            <a:spLocks noGrp="1" noChangeArrowheads="1"/>
          </p:cNvSpPr>
          <p:nvPr>
            <p:ph type="sldNum" sz="quarter" idx="12"/>
          </p:nvPr>
        </p:nvSpPr>
        <p:spPr/>
        <p:txBody>
          <a:bodyPr/>
          <a:lstStyle>
            <a:lvl1pPr>
              <a:defRPr>
                <a:solidFill>
                  <a:schemeClr val="bg1"/>
                </a:solidFill>
                <a:latin typeface="+mn-lt"/>
              </a:defRPr>
            </a:lvl1pPr>
          </a:lstStyle>
          <a:p>
            <a:pPr>
              <a:defRPr/>
            </a:pPr>
            <a:fld id="{38EE5163-F948-4C56-A345-8E4687880689}" type="slidenum">
              <a:rPr lang="en-GB"/>
              <a:pPr>
                <a:defRPr/>
              </a:pPr>
              <a:t>‹N°›</a:t>
            </a:fld>
            <a:endParaRPr lang="en-GB"/>
          </a:p>
        </p:txBody>
      </p:sp>
    </p:spTree>
    <p:extLst>
      <p:ext uri="{BB962C8B-B14F-4D97-AF65-F5344CB8AC3E}">
        <p14:creationId xmlns:p14="http://schemas.microsoft.com/office/powerpoint/2010/main" val="358542949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77B3BAC7-CF40-42B9-A89B-F1A510AEC8AE}" type="slidenum">
              <a:rPr lang="en-GB"/>
              <a:pPr>
                <a:defRPr/>
              </a:pPr>
              <a:t>‹N°›</a:t>
            </a:fld>
            <a:endParaRPr lang="en-GB"/>
          </a:p>
        </p:txBody>
      </p:sp>
    </p:spTree>
    <p:extLst>
      <p:ext uri="{BB962C8B-B14F-4D97-AF65-F5344CB8AC3E}">
        <p14:creationId xmlns:p14="http://schemas.microsoft.com/office/powerpoint/2010/main" val="38420288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15113" y="1339850"/>
            <a:ext cx="2071687" cy="4681538"/>
          </a:xfrm>
        </p:spPr>
        <p:txBody>
          <a:bodyPr vert="eaVert"/>
          <a:lstStyle/>
          <a:p>
            <a:r>
              <a:rPr lang="fr-FR" smtClean="0"/>
              <a:t>Cliquez pour modifier le style du titre</a:t>
            </a:r>
            <a:endParaRPr lang="en-GB"/>
          </a:p>
        </p:txBody>
      </p:sp>
      <p:sp>
        <p:nvSpPr>
          <p:cNvPr id="3" name="Espace réservé du texte vertical 2"/>
          <p:cNvSpPr>
            <a:spLocks noGrp="1"/>
          </p:cNvSpPr>
          <p:nvPr>
            <p:ph type="body" orient="vert" idx="1"/>
          </p:nvPr>
        </p:nvSpPr>
        <p:spPr>
          <a:xfrm>
            <a:off x="395288" y="1339850"/>
            <a:ext cx="6067425" cy="4681538"/>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E08F5FFF-1522-484B-A8D0-20EADB449EFC}" type="slidenum">
              <a:rPr lang="en-GB"/>
              <a:pPr>
                <a:defRPr/>
              </a:pPr>
              <a:t>‹N°›</a:t>
            </a:fld>
            <a:endParaRPr lang="en-GB"/>
          </a:p>
        </p:txBody>
      </p:sp>
    </p:spTree>
    <p:extLst>
      <p:ext uri="{BB962C8B-B14F-4D97-AF65-F5344CB8AC3E}">
        <p14:creationId xmlns:p14="http://schemas.microsoft.com/office/powerpoint/2010/main" val="518510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4E652741-37E8-4665-830A-5DF18F0BAB08}" type="slidenum">
              <a:rPr lang="en-GB"/>
              <a:pPr>
                <a:defRPr/>
              </a:pPr>
              <a:t>‹N°›</a:t>
            </a:fld>
            <a:endParaRPr lang="en-GB"/>
          </a:p>
        </p:txBody>
      </p:sp>
    </p:spTree>
    <p:extLst>
      <p:ext uri="{BB962C8B-B14F-4D97-AF65-F5344CB8AC3E}">
        <p14:creationId xmlns:p14="http://schemas.microsoft.com/office/powerpoint/2010/main" val="3670703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en-GB"/>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fr-FR" smtClean="0"/>
              <a:t>Cliquez pour modifier les styles du texte du masque</a:t>
            </a:r>
          </a:p>
        </p:txBody>
      </p:sp>
      <p:sp>
        <p:nvSpPr>
          <p:cNvPr id="4" name="Rectangle 4"/>
          <p:cNvSpPr>
            <a:spLocks noGrp="1" noChangeArrowheads="1"/>
          </p:cNvSpPr>
          <p:nvPr>
            <p:ph type="dt" sz="half" idx="10"/>
          </p:nvPr>
        </p:nvSpPr>
        <p:spPr>
          <a:ln/>
        </p:spPr>
        <p:txBody>
          <a:bodyPr/>
          <a:lstStyle>
            <a:lvl1pPr>
              <a:defRPr/>
            </a:lvl1pPr>
          </a:lstStyle>
          <a:p>
            <a:pPr>
              <a:defRPr/>
            </a:pPr>
            <a:endParaRPr lang="en-GB"/>
          </a:p>
        </p:txBody>
      </p:sp>
      <p:sp>
        <p:nvSpPr>
          <p:cNvPr id="5" name="Rectangle 5"/>
          <p:cNvSpPr>
            <a:spLocks noGrp="1" noChangeArrowheads="1"/>
          </p:cNvSpPr>
          <p:nvPr>
            <p:ph type="ftr" sz="quarter" idx="11"/>
          </p:nvPr>
        </p:nvSpPr>
        <p:spPr>
          <a:ln/>
        </p:spPr>
        <p:txBody>
          <a:bodyPr/>
          <a:lstStyle>
            <a:lvl1pPr>
              <a:defRPr/>
            </a:lvl1pPr>
          </a:lstStyle>
          <a:p>
            <a:pPr>
              <a:defRPr/>
            </a:pPr>
            <a:endParaRPr lang="en-GB"/>
          </a:p>
        </p:txBody>
      </p:sp>
      <p:sp>
        <p:nvSpPr>
          <p:cNvPr id="6" name="Rectangle 6"/>
          <p:cNvSpPr>
            <a:spLocks noGrp="1" noChangeArrowheads="1"/>
          </p:cNvSpPr>
          <p:nvPr>
            <p:ph type="sldNum" sz="quarter" idx="12"/>
          </p:nvPr>
        </p:nvSpPr>
        <p:spPr>
          <a:ln/>
        </p:spPr>
        <p:txBody>
          <a:bodyPr/>
          <a:lstStyle>
            <a:lvl1pPr>
              <a:defRPr/>
            </a:lvl1pPr>
          </a:lstStyle>
          <a:p>
            <a:pPr>
              <a:defRPr/>
            </a:pPr>
            <a:fld id="{3391F6DC-2C3D-4C6B-BBCC-802EFA406D41}" type="slidenum">
              <a:rPr lang="en-GB"/>
              <a:pPr>
                <a:defRPr/>
              </a:pPr>
              <a:t>‹N°›</a:t>
            </a:fld>
            <a:endParaRPr lang="en-GB"/>
          </a:p>
        </p:txBody>
      </p:sp>
    </p:spTree>
    <p:extLst>
      <p:ext uri="{BB962C8B-B14F-4D97-AF65-F5344CB8AC3E}">
        <p14:creationId xmlns:p14="http://schemas.microsoft.com/office/powerpoint/2010/main" val="29710366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Espace réservé du contenu 2"/>
          <p:cNvSpPr>
            <a:spLocks noGrp="1"/>
          </p:cNvSpPr>
          <p:nvPr>
            <p:ph sz="half" idx="1"/>
          </p:nvPr>
        </p:nvSpPr>
        <p:spPr>
          <a:xfrm>
            <a:off x="457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contenu 3"/>
          <p:cNvSpPr>
            <a:spLocks noGrp="1"/>
          </p:cNvSpPr>
          <p:nvPr>
            <p:ph sz="half" idx="2"/>
          </p:nvPr>
        </p:nvSpPr>
        <p:spPr>
          <a:xfrm>
            <a:off x="4648200" y="2492375"/>
            <a:ext cx="4038600" cy="35290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E8908607-92B2-4E28-A0C3-4C388492481A}" type="slidenum">
              <a:rPr lang="en-GB"/>
              <a:pPr>
                <a:defRPr/>
              </a:pPr>
              <a:t>‹N°›</a:t>
            </a:fld>
            <a:endParaRPr lang="en-GB"/>
          </a:p>
        </p:txBody>
      </p:sp>
    </p:spTree>
    <p:extLst>
      <p:ext uri="{BB962C8B-B14F-4D97-AF65-F5344CB8AC3E}">
        <p14:creationId xmlns:p14="http://schemas.microsoft.com/office/powerpoint/2010/main" val="1078893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143000"/>
          </a:xfrm>
        </p:spPr>
        <p:txBody>
          <a:bodyPr/>
          <a:lstStyle>
            <a:lvl1pPr>
              <a:defRPr/>
            </a:lvl1pPr>
          </a:lstStyle>
          <a:p>
            <a:r>
              <a:rPr lang="fr-FR" smtClean="0"/>
              <a:t>Cliquez pour modifier le style du titre</a:t>
            </a:r>
            <a:endParaRPr lang="en-GB"/>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GB"/>
          </a:p>
        </p:txBody>
      </p:sp>
      <p:sp>
        <p:nvSpPr>
          <p:cNvPr id="8" name="Rectangle 5"/>
          <p:cNvSpPr>
            <a:spLocks noGrp="1" noChangeArrowheads="1"/>
          </p:cNvSpPr>
          <p:nvPr>
            <p:ph type="ftr" sz="quarter" idx="11"/>
          </p:nvPr>
        </p:nvSpPr>
        <p:spPr>
          <a:ln/>
        </p:spPr>
        <p:txBody>
          <a:bodyPr/>
          <a:lstStyle>
            <a:lvl1pPr>
              <a:defRPr/>
            </a:lvl1pPr>
          </a:lstStyle>
          <a:p>
            <a:pPr>
              <a:defRPr/>
            </a:pPr>
            <a:endParaRPr lang="en-GB"/>
          </a:p>
        </p:txBody>
      </p:sp>
      <p:sp>
        <p:nvSpPr>
          <p:cNvPr id="9" name="Rectangle 6"/>
          <p:cNvSpPr>
            <a:spLocks noGrp="1" noChangeArrowheads="1"/>
          </p:cNvSpPr>
          <p:nvPr>
            <p:ph type="sldNum" sz="quarter" idx="12"/>
          </p:nvPr>
        </p:nvSpPr>
        <p:spPr>
          <a:ln/>
        </p:spPr>
        <p:txBody>
          <a:bodyPr/>
          <a:lstStyle>
            <a:lvl1pPr>
              <a:defRPr/>
            </a:lvl1pPr>
          </a:lstStyle>
          <a:p>
            <a:pPr>
              <a:defRPr/>
            </a:pPr>
            <a:fld id="{6D43CBFB-9BB8-4278-A7DD-09FA4881C737}" type="slidenum">
              <a:rPr lang="en-GB"/>
              <a:pPr>
                <a:defRPr/>
              </a:pPr>
              <a:t>‹N°›</a:t>
            </a:fld>
            <a:endParaRPr lang="en-GB"/>
          </a:p>
        </p:txBody>
      </p:sp>
    </p:spTree>
    <p:extLst>
      <p:ext uri="{BB962C8B-B14F-4D97-AF65-F5344CB8AC3E}">
        <p14:creationId xmlns:p14="http://schemas.microsoft.com/office/powerpoint/2010/main" val="8180526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GB"/>
          </a:p>
        </p:txBody>
      </p:sp>
      <p:sp>
        <p:nvSpPr>
          <p:cNvPr id="4" name="Rectangle 5"/>
          <p:cNvSpPr>
            <a:spLocks noGrp="1" noChangeArrowheads="1"/>
          </p:cNvSpPr>
          <p:nvPr>
            <p:ph type="ftr" sz="quarter" idx="11"/>
          </p:nvPr>
        </p:nvSpPr>
        <p:spPr>
          <a:ln/>
        </p:spPr>
        <p:txBody>
          <a:bodyPr/>
          <a:lstStyle>
            <a:lvl1pPr>
              <a:defRPr/>
            </a:lvl1pPr>
          </a:lstStyle>
          <a:p>
            <a:pPr>
              <a:defRPr/>
            </a:pPr>
            <a:endParaRPr lang="en-GB"/>
          </a:p>
        </p:txBody>
      </p:sp>
      <p:sp>
        <p:nvSpPr>
          <p:cNvPr id="5" name="Rectangle 6"/>
          <p:cNvSpPr>
            <a:spLocks noGrp="1" noChangeArrowheads="1"/>
          </p:cNvSpPr>
          <p:nvPr>
            <p:ph type="sldNum" sz="quarter" idx="12"/>
          </p:nvPr>
        </p:nvSpPr>
        <p:spPr>
          <a:ln/>
        </p:spPr>
        <p:txBody>
          <a:bodyPr/>
          <a:lstStyle>
            <a:lvl1pPr>
              <a:defRPr/>
            </a:lvl1pPr>
          </a:lstStyle>
          <a:p>
            <a:pPr>
              <a:defRPr/>
            </a:pPr>
            <a:fld id="{705EF772-5631-4317-BEDC-B834DC294EA1}" type="slidenum">
              <a:rPr lang="en-GB"/>
              <a:pPr>
                <a:defRPr/>
              </a:pPr>
              <a:t>‹N°›</a:t>
            </a:fld>
            <a:endParaRPr lang="en-GB"/>
          </a:p>
        </p:txBody>
      </p:sp>
    </p:spTree>
    <p:extLst>
      <p:ext uri="{BB962C8B-B14F-4D97-AF65-F5344CB8AC3E}">
        <p14:creationId xmlns:p14="http://schemas.microsoft.com/office/powerpoint/2010/main" val="3669774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p>
        </p:txBody>
      </p:sp>
      <p:sp>
        <p:nvSpPr>
          <p:cNvPr id="3" name="Rectangle 5"/>
          <p:cNvSpPr>
            <a:spLocks noGrp="1" noChangeArrowheads="1"/>
          </p:cNvSpPr>
          <p:nvPr>
            <p:ph type="ftr" sz="quarter" idx="11"/>
          </p:nvPr>
        </p:nvSpPr>
        <p:spPr>
          <a:ln/>
        </p:spPr>
        <p:txBody>
          <a:bodyPr/>
          <a:lstStyle>
            <a:lvl1pPr>
              <a:defRPr/>
            </a:lvl1pPr>
          </a:lstStyle>
          <a:p>
            <a:pPr>
              <a:defRPr/>
            </a:pPr>
            <a:endParaRPr lang="en-GB"/>
          </a:p>
        </p:txBody>
      </p:sp>
      <p:sp>
        <p:nvSpPr>
          <p:cNvPr id="4" name="Rectangle 6"/>
          <p:cNvSpPr>
            <a:spLocks noGrp="1" noChangeArrowheads="1"/>
          </p:cNvSpPr>
          <p:nvPr>
            <p:ph type="sldNum" sz="quarter" idx="12"/>
          </p:nvPr>
        </p:nvSpPr>
        <p:spPr>
          <a:ln/>
        </p:spPr>
        <p:txBody>
          <a:bodyPr/>
          <a:lstStyle>
            <a:lvl1pPr>
              <a:defRPr/>
            </a:lvl1pPr>
          </a:lstStyle>
          <a:p>
            <a:pPr>
              <a:defRPr/>
            </a:pPr>
            <a:fld id="{78C35DE8-1ED5-48DA-97DA-FF7461BFE434}" type="slidenum">
              <a:rPr lang="en-GB"/>
              <a:pPr>
                <a:defRPr/>
              </a:pPr>
              <a:t>‹N°›</a:t>
            </a:fld>
            <a:endParaRPr lang="en-GB"/>
          </a:p>
        </p:txBody>
      </p:sp>
    </p:spTree>
    <p:extLst>
      <p:ext uri="{BB962C8B-B14F-4D97-AF65-F5344CB8AC3E}">
        <p14:creationId xmlns:p14="http://schemas.microsoft.com/office/powerpoint/2010/main" val="851507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en-GB"/>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GB"/>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1C31FC26-A74E-4F5A-9998-E8294CF5F1E8}" type="slidenum">
              <a:rPr lang="en-GB"/>
              <a:pPr>
                <a:defRPr/>
              </a:pPr>
              <a:t>‹N°›</a:t>
            </a:fld>
            <a:endParaRPr lang="en-GB"/>
          </a:p>
        </p:txBody>
      </p:sp>
    </p:spTree>
    <p:extLst>
      <p:ext uri="{BB962C8B-B14F-4D97-AF65-F5344CB8AC3E}">
        <p14:creationId xmlns:p14="http://schemas.microsoft.com/office/powerpoint/2010/main" val="24047190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en-GB"/>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Rectangle 4"/>
          <p:cNvSpPr>
            <a:spLocks noGrp="1" noChangeArrowheads="1"/>
          </p:cNvSpPr>
          <p:nvPr>
            <p:ph type="dt" sz="half" idx="10"/>
          </p:nvPr>
        </p:nvSpPr>
        <p:spPr>
          <a:ln/>
        </p:spPr>
        <p:txBody>
          <a:bodyPr/>
          <a:lstStyle>
            <a:lvl1pPr>
              <a:defRPr/>
            </a:lvl1pPr>
          </a:lstStyle>
          <a:p>
            <a:pPr>
              <a:defRPr/>
            </a:pPr>
            <a:endParaRPr lang="en-GB"/>
          </a:p>
        </p:txBody>
      </p:sp>
      <p:sp>
        <p:nvSpPr>
          <p:cNvPr id="6" name="Rectangle 5"/>
          <p:cNvSpPr>
            <a:spLocks noGrp="1" noChangeArrowheads="1"/>
          </p:cNvSpPr>
          <p:nvPr>
            <p:ph type="ftr" sz="quarter" idx="11"/>
          </p:nvPr>
        </p:nvSpPr>
        <p:spPr>
          <a:ln/>
        </p:spPr>
        <p:txBody>
          <a:bodyPr/>
          <a:lstStyle>
            <a:lvl1pPr>
              <a:defRPr/>
            </a:lvl1pPr>
          </a:lstStyle>
          <a:p>
            <a:pPr>
              <a:defRPr/>
            </a:pPr>
            <a:endParaRPr lang="en-GB"/>
          </a:p>
        </p:txBody>
      </p:sp>
      <p:sp>
        <p:nvSpPr>
          <p:cNvPr id="7" name="Rectangle 6"/>
          <p:cNvSpPr>
            <a:spLocks noGrp="1" noChangeArrowheads="1"/>
          </p:cNvSpPr>
          <p:nvPr>
            <p:ph type="sldNum" sz="quarter" idx="12"/>
          </p:nvPr>
        </p:nvSpPr>
        <p:spPr>
          <a:ln/>
        </p:spPr>
        <p:txBody>
          <a:bodyPr/>
          <a:lstStyle>
            <a:lvl1pPr>
              <a:defRPr/>
            </a:lvl1pPr>
          </a:lstStyle>
          <a:p>
            <a:pPr>
              <a:defRPr/>
            </a:pPr>
            <a:fld id="{881E5A3A-1E14-441F-BD6A-3E55A69F1089}" type="slidenum">
              <a:rPr lang="en-GB"/>
              <a:pPr>
                <a:defRPr/>
              </a:pPr>
              <a:t>‹N°›</a:t>
            </a:fld>
            <a:endParaRPr lang="en-GB"/>
          </a:p>
        </p:txBody>
      </p:sp>
    </p:spTree>
    <p:extLst>
      <p:ext uri="{BB962C8B-B14F-4D97-AF65-F5344CB8AC3E}">
        <p14:creationId xmlns:p14="http://schemas.microsoft.com/office/powerpoint/2010/main" val="38287272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95288" y="1339850"/>
            <a:ext cx="8229600" cy="93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GB" altLang="en-US" smtClean="0"/>
              <a:t>Title</a:t>
            </a:r>
          </a:p>
        </p:txBody>
      </p:sp>
      <p:sp>
        <p:nvSpPr>
          <p:cNvPr id="1027" name="Rectangle 3"/>
          <p:cNvSpPr>
            <a:spLocks noGrp="1" noChangeArrowheads="1"/>
          </p:cNvSpPr>
          <p:nvPr>
            <p:ph type="body" idx="1"/>
          </p:nvPr>
        </p:nvSpPr>
        <p:spPr bwMode="auto">
          <a:xfrm>
            <a:off x="457200" y="2492375"/>
            <a:ext cx="8229600" cy="3529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BE" altLang="en-US" smtClean="0"/>
              <a:t>Second level</a:t>
            </a:r>
            <a:endParaRPr lang="en-GB" altLang="en-US" smtClean="0"/>
          </a:p>
          <a:p>
            <a:pPr lvl="1"/>
            <a:r>
              <a:rPr lang="en-GB" altLang="en-US" smtClean="0"/>
              <a:t>Third level</a:t>
            </a:r>
          </a:p>
          <a:p>
            <a:pPr lvl="2"/>
            <a:r>
              <a:rPr lang="en-GB" altLang="en-US" smtClean="0"/>
              <a:t>- Fourth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chemeClr val="tx1"/>
                </a:solidFill>
                <a:latin typeface="Arial" charset="0"/>
              </a:defRPr>
            </a:lvl1pPr>
          </a:lstStyle>
          <a:p>
            <a:pPr>
              <a:defRPr/>
            </a:pPr>
            <a:endParaRPr lang="en-GB"/>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chemeClr val="tx1"/>
                </a:solidFill>
                <a:latin typeface="Arial" charset="0"/>
              </a:defRPr>
            </a:lvl1pPr>
          </a:lstStyle>
          <a:p>
            <a:pPr>
              <a:defRPr/>
            </a:pPr>
            <a:endParaRPr lang="en-GB"/>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chemeClr val="tx1"/>
                </a:solidFill>
                <a:latin typeface="Arial" charset="0"/>
              </a:defRPr>
            </a:lvl1pPr>
          </a:lstStyle>
          <a:p>
            <a:pPr>
              <a:defRPr/>
            </a:pPr>
            <a:fld id="{BA9F871E-7642-4F96-BD77-D3912054CA6E}" type="slidenum">
              <a:rPr lang="en-GB"/>
              <a:pPr>
                <a:defRPr/>
              </a:pPr>
              <a:t>‹N°›</a:t>
            </a:fld>
            <a:endParaRPr lang="en-GB"/>
          </a:p>
        </p:txBody>
      </p:sp>
      <p:sp>
        <p:nvSpPr>
          <p:cNvPr id="15" name="Rectangle 14"/>
          <p:cNvSpPr/>
          <p:nvPr/>
        </p:nvSpPr>
        <p:spPr>
          <a:xfrm>
            <a:off x="0" y="0"/>
            <a:ext cx="9144000" cy="957263"/>
          </a:xfrm>
          <a:prstGeom prst="rect">
            <a:avLst/>
          </a:prstGeom>
          <a:solidFill>
            <a:srgbClr val="0F5494"/>
          </a:solidFill>
          <a:ln>
            <a:solidFill>
              <a:srgbClr val="0F5494"/>
            </a:solidFill>
          </a:ln>
          <a:effectLst/>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sp>
        <p:nvSpPr>
          <p:cNvPr id="7" name="Rectangle 6"/>
          <p:cNvSpPr/>
          <p:nvPr/>
        </p:nvSpPr>
        <p:spPr>
          <a:xfrm>
            <a:off x="4262438" y="6659563"/>
            <a:ext cx="611187" cy="198437"/>
          </a:xfrm>
          <a:prstGeom prst="rect">
            <a:avLst/>
          </a:prstGeom>
          <a:solidFill>
            <a:srgbClr val="133176"/>
          </a:solidFill>
          <a:ln>
            <a:solidFill>
              <a:srgbClr val="133176"/>
            </a:solidFill>
          </a:ln>
        </p:spPr>
        <p:style>
          <a:lnRef idx="1">
            <a:schemeClr val="accent1"/>
          </a:lnRef>
          <a:fillRef idx="3">
            <a:schemeClr val="accent1"/>
          </a:fillRef>
          <a:effectRef idx="2">
            <a:schemeClr val="accent1"/>
          </a:effectRef>
          <a:fontRef idx="minor">
            <a:schemeClr val="lt1"/>
          </a:fontRef>
        </p:style>
        <p:txBody>
          <a:bodyPr anchor="ctr"/>
          <a:lstStyle/>
          <a:p>
            <a:pPr algn="ctr" defTabSz="457200" fontAlgn="auto">
              <a:spcBef>
                <a:spcPts val="0"/>
              </a:spcBef>
              <a:spcAft>
                <a:spcPts val="0"/>
              </a:spcAft>
              <a:defRPr/>
            </a:pPr>
            <a:endParaRPr lang="en-US" sz="1800"/>
          </a:p>
        </p:txBody>
      </p:sp>
      <p:pic>
        <p:nvPicPr>
          <p:cNvPr id="1033" name="Picture 17" descr="LOGO CE_Vertical_EN_NEG_quadri_H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3957638" y="258763"/>
            <a:ext cx="1436687" cy="1004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803" r:id="rId1"/>
    <p:sldLayoutId id="2147483793" r:id="rId2"/>
    <p:sldLayoutId id="2147483794" r:id="rId3"/>
    <p:sldLayoutId id="2147483795" r:id="rId4"/>
    <p:sldLayoutId id="2147483796" r:id="rId5"/>
    <p:sldLayoutId id="2147483797" r:id="rId6"/>
    <p:sldLayoutId id="2147483798" r:id="rId7"/>
    <p:sldLayoutId id="2147483799" r:id="rId8"/>
    <p:sldLayoutId id="2147483800" r:id="rId9"/>
    <p:sldLayoutId id="2147483801" r:id="rId10"/>
    <p:sldLayoutId id="2147483802" r:id="rId11"/>
  </p:sldLayoutIdLst>
  <p:txStyles>
    <p:titleStyle>
      <a:lvl1pPr marL="358775" indent="-358775" algn="l" rtl="0" eaLnBrk="0" fontAlgn="base" hangingPunct="0">
        <a:spcBef>
          <a:spcPct val="0"/>
        </a:spcBef>
        <a:spcAft>
          <a:spcPct val="0"/>
        </a:spcAft>
        <a:defRPr sz="3000" b="1">
          <a:solidFill>
            <a:srgbClr val="0F5494"/>
          </a:solidFill>
          <a:latin typeface="+mj-lt"/>
          <a:ea typeface="+mj-ea"/>
          <a:cs typeface="+mj-cs"/>
        </a:defRPr>
      </a:lvl1pPr>
      <a:lvl2pPr marL="358775" indent="-358775" algn="l" rtl="0" eaLnBrk="0" fontAlgn="base" hangingPunct="0">
        <a:spcBef>
          <a:spcPct val="0"/>
        </a:spcBef>
        <a:spcAft>
          <a:spcPct val="0"/>
        </a:spcAft>
        <a:defRPr sz="3000" b="1">
          <a:solidFill>
            <a:srgbClr val="0F5494"/>
          </a:solidFill>
          <a:latin typeface="Verdana" pitchFamily="34" charset="0"/>
        </a:defRPr>
      </a:lvl2pPr>
      <a:lvl3pPr marL="358775" indent="-358775" algn="l" rtl="0" eaLnBrk="0" fontAlgn="base" hangingPunct="0">
        <a:spcBef>
          <a:spcPct val="0"/>
        </a:spcBef>
        <a:spcAft>
          <a:spcPct val="0"/>
        </a:spcAft>
        <a:defRPr sz="3000" b="1">
          <a:solidFill>
            <a:srgbClr val="0F5494"/>
          </a:solidFill>
          <a:latin typeface="Verdana" pitchFamily="34" charset="0"/>
        </a:defRPr>
      </a:lvl3pPr>
      <a:lvl4pPr marL="358775" indent="-358775" algn="l" rtl="0" eaLnBrk="0" fontAlgn="base" hangingPunct="0">
        <a:spcBef>
          <a:spcPct val="0"/>
        </a:spcBef>
        <a:spcAft>
          <a:spcPct val="0"/>
        </a:spcAft>
        <a:defRPr sz="3000" b="1">
          <a:solidFill>
            <a:srgbClr val="0F5494"/>
          </a:solidFill>
          <a:latin typeface="Verdana" pitchFamily="34" charset="0"/>
        </a:defRPr>
      </a:lvl4pPr>
      <a:lvl5pPr marL="358775" indent="-358775" algn="l" rtl="0" eaLnBrk="0" fontAlgn="base" hangingPunct="0">
        <a:spcBef>
          <a:spcPct val="0"/>
        </a:spcBef>
        <a:spcAft>
          <a:spcPct val="0"/>
        </a:spcAft>
        <a:defRPr sz="3000" b="1">
          <a:solidFill>
            <a:srgbClr val="0F5494"/>
          </a:solidFill>
          <a:latin typeface="Verdana" pitchFamily="34" charset="0"/>
        </a:defRPr>
      </a:lvl5pPr>
      <a:lvl6pPr marL="815975" algn="l" rtl="0" fontAlgn="base">
        <a:spcBef>
          <a:spcPct val="0"/>
        </a:spcBef>
        <a:spcAft>
          <a:spcPct val="0"/>
        </a:spcAft>
        <a:defRPr sz="3000" b="1">
          <a:solidFill>
            <a:srgbClr val="0F5494"/>
          </a:solidFill>
          <a:latin typeface="Verdana" pitchFamily="34" charset="0"/>
        </a:defRPr>
      </a:lvl6pPr>
      <a:lvl7pPr marL="1273175" algn="l" rtl="0" fontAlgn="base">
        <a:spcBef>
          <a:spcPct val="0"/>
        </a:spcBef>
        <a:spcAft>
          <a:spcPct val="0"/>
        </a:spcAft>
        <a:defRPr sz="3000" b="1">
          <a:solidFill>
            <a:srgbClr val="0F5494"/>
          </a:solidFill>
          <a:latin typeface="Verdana" pitchFamily="34" charset="0"/>
        </a:defRPr>
      </a:lvl7pPr>
      <a:lvl8pPr marL="1730375" algn="l" rtl="0" fontAlgn="base">
        <a:spcBef>
          <a:spcPct val="0"/>
        </a:spcBef>
        <a:spcAft>
          <a:spcPct val="0"/>
        </a:spcAft>
        <a:defRPr sz="3000" b="1">
          <a:solidFill>
            <a:srgbClr val="0F5494"/>
          </a:solidFill>
          <a:latin typeface="Verdana" pitchFamily="34" charset="0"/>
        </a:defRPr>
      </a:lvl8pPr>
      <a:lvl9pPr marL="2187575" algn="l" rtl="0" fontAlgn="base">
        <a:spcBef>
          <a:spcPct val="0"/>
        </a:spcBef>
        <a:spcAft>
          <a:spcPct val="0"/>
        </a:spcAft>
        <a:defRPr sz="3000" b="1">
          <a:solidFill>
            <a:srgbClr val="0F5494"/>
          </a:solidFill>
          <a:latin typeface="Verdana" pitchFamily="34" charset="0"/>
        </a:defRPr>
      </a:lvl9pPr>
    </p:titleStyle>
    <p:bodyStyle>
      <a:lvl1pPr marL="342900" indent="-342900" algn="l" rtl="0" eaLnBrk="0" fontAlgn="base" hangingPunct="0">
        <a:spcBef>
          <a:spcPct val="20000"/>
        </a:spcBef>
        <a:spcAft>
          <a:spcPct val="0"/>
        </a:spcAft>
        <a:buClr>
          <a:schemeClr val="bg1"/>
        </a:buClr>
        <a:buChar char="•"/>
        <a:defRPr sz="2400" i="1">
          <a:solidFill>
            <a:srgbClr val="0F5494"/>
          </a:solidFill>
          <a:latin typeface="+mn-lt"/>
          <a:ea typeface="+mn-ea"/>
          <a:cs typeface="+mn-cs"/>
        </a:defRPr>
      </a:lvl1pPr>
      <a:lvl2pPr marL="742950" indent="-285750" algn="l" rtl="0" eaLnBrk="0" fontAlgn="base" hangingPunct="0">
        <a:spcBef>
          <a:spcPct val="20000"/>
        </a:spcBef>
        <a:spcAft>
          <a:spcPct val="0"/>
        </a:spcAft>
        <a:buClr>
          <a:srgbClr val="009FBA"/>
        </a:buClr>
        <a:buChar char="•"/>
        <a:defRPr sz="2000" b="1">
          <a:solidFill>
            <a:srgbClr val="0F5494"/>
          </a:solidFill>
          <a:latin typeface="+mn-lt"/>
        </a:defRPr>
      </a:lvl2pPr>
      <a:lvl3pPr marL="1143000" indent="-228600" algn="l" rtl="0" eaLnBrk="0" fontAlgn="base" hangingPunct="0">
        <a:spcBef>
          <a:spcPct val="20000"/>
        </a:spcBef>
        <a:spcAft>
          <a:spcPct val="0"/>
        </a:spcAft>
        <a:defRPr sz="1400">
          <a:solidFill>
            <a:srgbClr val="0F5494"/>
          </a:solidFill>
          <a:latin typeface="+mn-lt"/>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Arial" charset="0"/>
        </a:defRPr>
      </a:lvl6pPr>
      <a:lvl7pPr marL="2971800" indent="-228600" algn="l" rtl="0" fontAlgn="base">
        <a:spcBef>
          <a:spcPct val="20000"/>
        </a:spcBef>
        <a:spcAft>
          <a:spcPct val="0"/>
        </a:spcAft>
        <a:buChar char="»"/>
        <a:defRPr sz="2000">
          <a:solidFill>
            <a:schemeClr val="tx1"/>
          </a:solidFill>
          <a:latin typeface="Arial" charset="0"/>
        </a:defRPr>
      </a:lvl7pPr>
      <a:lvl8pPr marL="3429000" indent="-228600" algn="l" rtl="0" fontAlgn="base">
        <a:spcBef>
          <a:spcPct val="20000"/>
        </a:spcBef>
        <a:spcAft>
          <a:spcPct val="0"/>
        </a:spcAft>
        <a:buChar char="»"/>
        <a:defRPr sz="2000">
          <a:solidFill>
            <a:schemeClr val="tx1"/>
          </a:solidFill>
          <a:latin typeface="Arial" charset="0"/>
        </a:defRPr>
      </a:lvl8pPr>
      <a:lvl9pPr marL="3886200" indent="-228600" algn="l" rtl="0" fontAlgn="base">
        <a:spcBef>
          <a:spcPct val="20000"/>
        </a:spcBef>
        <a:spcAft>
          <a:spcPct val="0"/>
        </a:spcAft>
        <a:buChar char="»"/>
        <a:defRPr sz="2000">
          <a:solidFill>
            <a:schemeClr val="tx1"/>
          </a:solidFill>
          <a:latin typeface="Arial" charset="0"/>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1928813" y="2928938"/>
            <a:ext cx="5397500" cy="790575"/>
          </a:xfrm>
        </p:spPr>
        <p:txBody>
          <a:bodyPr/>
          <a:lstStyle/>
          <a:p>
            <a:pPr marL="0" indent="1588" algn="ctr" eaLnBrk="1" hangingPunct="1"/>
            <a:r>
              <a:rPr lang="en-US" altLang="en-US" sz="3200" smtClean="0"/>
              <a:t/>
            </a:r>
            <a:br>
              <a:rPr lang="en-US" altLang="en-US" sz="3200" smtClean="0"/>
            </a:br>
            <a:r>
              <a:rPr lang="en-US" altLang="en-US" sz="3200" smtClean="0"/>
              <a:t/>
            </a:r>
            <a:br>
              <a:rPr lang="en-US" altLang="en-US" sz="3200" smtClean="0"/>
            </a:br>
            <a:r>
              <a:rPr lang="en-US" altLang="en-US" sz="3200" smtClean="0"/>
              <a:t/>
            </a:r>
            <a:br>
              <a:rPr lang="en-US" altLang="en-US" sz="3200" smtClean="0"/>
            </a:br>
            <a:r>
              <a:rPr lang="en-US" altLang="en-US" sz="3200" smtClean="0"/>
              <a:t/>
            </a:r>
            <a:br>
              <a:rPr lang="en-US" altLang="en-US" sz="3200" smtClean="0"/>
            </a:br>
            <a:r>
              <a:rPr lang="en-US" altLang="en-US" sz="3200" smtClean="0"/>
              <a:t>Use of Country Systems</a:t>
            </a:r>
            <a:br>
              <a:rPr lang="en-US" altLang="en-US" sz="3200" smtClean="0"/>
            </a:br>
            <a:r>
              <a:rPr lang="en-US" altLang="en-US" sz="3200" smtClean="0"/>
              <a:t/>
            </a:r>
            <a:br>
              <a:rPr lang="en-US" altLang="en-US" sz="3200" smtClean="0"/>
            </a:br>
            <a:r>
              <a:rPr lang="en-US" altLang="en-US" sz="3200" smtClean="0"/>
              <a:t>Capacity Development</a:t>
            </a:r>
            <a:br>
              <a:rPr lang="en-US" altLang="en-US" sz="3200" smtClean="0"/>
            </a:br>
            <a:r>
              <a:rPr lang="en-US" altLang="en-US" sz="3200" smtClean="0"/>
              <a:t/>
            </a:r>
            <a:br>
              <a:rPr lang="en-US" altLang="en-US" sz="3200" smtClean="0"/>
            </a:br>
            <a:r>
              <a:rPr lang="en-US" altLang="en-US" sz="3200" smtClean="0"/>
              <a:t>Modes of Aid Delivery</a:t>
            </a:r>
            <a:br>
              <a:rPr lang="en-US" altLang="en-US" sz="3200" smtClean="0"/>
            </a:br>
            <a:r>
              <a:rPr lang="en-US" altLang="en-US" sz="3200" smtClean="0"/>
              <a:t/>
            </a:r>
            <a:br>
              <a:rPr lang="en-US" altLang="en-US" sz="3200" smtClean="0"/>
            </a:br>
            <a:endParaRPr lang="en-US" altLang="en-US" sz="320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395288" y="1196975"/>
            <a:ext cx="8229600" cy="792163"/>
          </a:xfrm>
        </p:spPr>
        <p:txBody>
          <a:bodyPr/>
          <a:lstStyle/>
          <a:p>
            <a:pPr algn="ctr"/>
            <a:r>
              <a:rPr lang="fr-BE" altLang="en-US" sz="2400" smtClean="0">
                <a:solidFill>
                  <a:srgbClr val="0082C8"/>
                </a:solidFill>
              </a:rPr>
              <a:t>What is </a:t>
            </a:r>
            <a:r>
              <a:rPr lang="fr-FR" altLang="en-US" sz="2400" smtClean="0">
                <a:solidFill>
                  <a:srgbClr val="0082C8"/>
                </a:solidFill>
              </a:rPr>
              <a:t>Capacity Development </a:t>
            </a:r>
            <a:r>
              <a:rPr lang="fr-BE" altLang="en-US" sz="2400" smtClean="0">
                <a:solidFill>
                  <a:srgbClr val="0082C8"/>
                </a:solidFill>
              </a:rPr>
              <a:t>? </a:t>
            </a:r>
            <a:endParaRPr lang="en-GB" altLang="en-US" sz="2400" smtClean="0"/>
          </a:p>
        </p:txBody>
      </p:sp>
      <p:sp>
        <p:nvSpPr>
          <p:cNvPr id="3" name="Content Placeholder 2"/>
          <p:cNvSpPr>
            <a:spLocks noGrp="1"/>
          </p:cNvSpPr>
          <p:nvPr>
            <p:ph idx="1"/>
          </p:nvPr>
        </p:nvSpPr>
        <p:spPr>
          <a:xfrm>
            <a:off x="179388" y="2133600"/>
            <a:ext cx="8435975" cy="2032000"/>
          </a:xfrm>
        </p:spPr>
        <p:txBody>
          <a:bodyPr/>
          <a:lstStyle/>
          <a:p>
            <a:pPr marL="0" indent="0" eaLnBrk="1" hangingPunct="1">
              <a:spcAft>
                <a:spcPts val="600"/>
              </a:spcAft>
              <a:buFontTx/>
              <a:buNone/>
              <a:defRPr/>
            </a:pPr>
            <a:r>
              <a:rPr lang="en-GB" sz="2000" b="1" dirty="0" smtClean="0">
                <a:solidFill>
                  <a:srgbClr val="103C72"/>
                </a:solidFill>
              </a:rPr>
              <a:t>Capacity Development (CD) is:</a:t>
            </a:r>
          </a:p>
          <a:p>
            <a:pPr eaLnBrk="1" hangingPunct="1">
              <a:spcAft>
                <a:spcPts val="600"/>
              </a:spcAft>
              <a:buFontTx/>
              <a:buChar char="-"/>
              <a:defRPr/>
            </a:pPr>
            <a:r>
              <a:rPr lang="en-GB" sz="2000" dirty="0" smtClean="0">
                <a:solidFill>
                  <a:srgbClr val="103C72"/>
                </a:solidFill>
              </a:rPr>
              <a:t>- a key driver of aid and development effectiveness</a:t>
            </a:r>
          </a:p>
          <a:p>
            <a:pPr eaLnBrk="1" hangingPunct="1">
              <a:spcAft>
                <a:spcPts val="600"/>
              </a:spcAft>
              <a:buFontTx/>
              <a:buChar char="-"/>
              <a:defRPr/>
            </a:pPr>
            <a:r>
              <a:rPr lang="en-GB" sz="2000" dirty="0" smtClean="0">
                <a:solidFill>
                  <a:srgbClr val="103C72"/>
                </a:solidFill>
              </a:rPr>
              <a:t>- an endogenous process that needs to be owned</a:t>
            </a:r>
          </a:p>
          <a:p>
            <a:pPr eaLnBrk="1" hangingPunct="1">
              <a:spcAft>
                <a:spcPts val="600"/>
              </a:spcAft>
              <a:buFontTx/>
              <a:buChar char="-"/>
              <a:defRPr/>
            </a:pPr>
            <a:r>
              <a:rPr lang="en-GB" sz="2000" dirty="0" smtClean="0">
                <a:solidFill>
                  <a:srgbClr val="103C72"/>
                </a:solidFill>
              </a:rPr>
              <a:t>- </a:t>
            </a:r>
            <a:r>
              <a:rPr lang="en-GB" sz="2000" dirty="0" smtClean="0">
                <a:solidFill>
                  <a:srgbClr val="103C72"/>
                </a:solidFill>
                <a:ea typeface="ＭＳ Ｐゴシック" pitchFamily="34" charset="-128"/>
              </a:rPr>
              <a:t>a key driver of impact and sustainability</a:t>
            </a:r>
          </a:p>
          <a:p>
            <a:pPr eaLnBrk="1" hangingPunct="1">
              <a:spcAft>
                <a:spcPts val="600"/>
              </a:spcAft>
              <a:buFontTx/>
              <a:buNone/>
              <a:defRPr/>
            </a:pPr>
            <a:endParaRPr lang="en-GB" b="1" dirty="0" smtClean="0">
              <a:solidFill>
                <a:srgbClr val="103C72"/>
              </a:solidFill>
            </a:endParaRPr>
          </a:p>
          <a:p>
            <a:pPr>
              <a:defRPr/>
            </a:pPr>
            <a:endParaRPr lang="en-GB" dirty="0"/>
          </a:p>
        </p:txBody>
      </p:sp>
      <p:cxnSp>
        <p:nvCxnSpPr>
          <p:cNvPr id="13" name="Straight Arrow Connector 12"/>
          <p:cNvCxnSpPr/>
          <p:nvPr/>
        </p:nvCxnSpPr>
        <p:spPr bwMode="auto">
          <a:xfrm>
            <a:off x="3419475" y="4757738"/>
            <a:ext cx="0" cy="0"/>
          </a:xfrm>
          <a:prstGeom prst="straightConnector1">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cxnSp>
      <p:sp>
        <p:nvSpPr>
          <p:cNvPr id="12293" name="Rectangle 3"/>
          <p:cNvSpPr>
            <a:spLocks noChangeArrowheads="1"/>
          </p:cNvSpPr>
          <p:nvPr/>
        </p:nvSpPr>
        <p:spPr bwMode="auto">
          <a:xfrm>
            <a:off x="539750" y="4289425"/>
            <a:ext cx="74168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GB" altLang="en-US" sz="2000" b="1" i="1"/>
              <a:t>Capacity development is at the core of EU external cooperation (Agenda for Change – increasing the impact of EU policy requires capacity)</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395288" y="1196975"/>
            <a:ext cx="8229600" cy="792163"/>
          </a:xfrm>
        </p:spPr>
        <p:txBody>
          <a:bodyPr/>
          <a:lstStyle/>
          <a:p>
            <a:pPr algn="ctr"/>
            <a:r>
              <a:rPr lang="en-GB" altLang="en-US" sz="2400" smtClean="0">
                <a:solidFill>
                  <a:srgbClr val="0082C8"/>
                </a:solidFill>
              </a:rPr>
              <a:t>Many ways of supporting CD </a:t>
            </a:r>
            <a:r>
              <a:rPr lang="fr-BE" altLang="en-US" sz="2400" smtClean="0">
                <a:solidFill>
                  <a:srgbClr val="0082C8"/>
                </a:solidFill>
              </a:rPr>
              <a:t> </a:t>
            </a:r>
            <a:endParaRPr lang="en-GB" altLang="en-US" sz="2400" smtClean="0"/>
          </a:p>
        </p:txBody>
      </p:sp>
      <p:cxnSp>
        <p:nvCxnSpPr>
          <p:cNvPr id="13" name="Straight Arrow Connector 12"/>
          <p:cNvCxnSpPr/>
          <p:nvPr/>
        </p:nvCxnSpPr>
        <p:spPr bwMode="auto">
          <a:xfrm>
            <a:off x="3419475" y="4757738"/>
            <a:ext cx="0" cy="0"/>
          </a:xfrm>
          <a:prstGeom prst="straightConnector1">
            <a:avLst/>
          </a:prstGeom>
          <a:noFill/>
          <a:ln>
            <a:noFill/>
            <a:tailEnd type="arrow"/>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blurRad="63500" dist="35921" dir="2700000" algn="ctr" rotWithShape="0">
                    <a:schemeClr val="bg2"/>
                  </a:outerShdw>
                </a:effectLst>
              </a14:hiddenEffects>
            </a:ext>
          </a:extLst>
        </p:spPr>
      </p:cxnSp>
      <p:grpSp>
        <p:nvGrpSpPr>
          <p:cNvPr id="13316" name="Group 150"/>
          <p:cNvGrpSpPr>
            <a:grpSpLocks/>
          </p:cNvGrpSpPr>
          <p:nvPr/>
        </p:nvGrpSpPr>
        <p:grpSpPr bwMode="auto">
          <a:xfrm>
            <a:off x="487363" y="4997450"/>
            <a:ext cx="8148637" cy="1401763"/>
            <a:chOff x="260" y="3452"/>
            <a:chExt cx="4610" cy="569"/>
          </a:xfrm>
        </p:grpSpPr>
        <p:sp>
          <p:nvSpPr>
            <p:cNvPr id="13319" name="Rectangle 4"/>
            <p:cNvSpPr>
              <a:spLocks noChangeArrowheads="1"/>
            </p:cNvSpPr>
            <p:nvPr/>
          </p:nvSpPr>
          <p:spPr bwMode="auto">
            <a:xfrm>
              <a:off x="260" y="3452"/>
              <a:ext cx="4610" cy="569"/>
            </a:xfrm>
            <a:prstGeom prst="rect">
              <a:avLst/>
            </a:prstGeom>
            <a:noFill/>
            <a:ln w="28575" algn="ctr">
              <a:solidFill>
                <a:srgbClr val="3399FF"/>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endParaRPr lang="en-US" altLang="en-US"/>
            </a:p>
          </p:txBody>
        </p:sp>
        <p:sp>
          <p:nvSpPr>
            <p:cNvPr id="13320" name="Text Box 149"/>
            <p:cNvSpPr txBox="1">
              <a:spLocks noChangeArrowheads="1"/>
            </p:cNvSpPr>
            <p:nvPr/>
          </p:nvSpPr>
          <p:spPr bwMode="auto">
            <a:xfrm>
              <a:off x="293" y="3549"/>
              <a:ext cx="4507" cy="3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000" tIns="46800" rIns="90000" bIns="46800" anchor="ctr">
              <a:spAutoFit/>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algn="ctr" eaLnBrk="1" hangingPunct="1"/>
              <a:r>
                <a:rPr lang="en-GB" altLang="en-US" sz="1800" b="1" i="1">
                  <a:solidFill>
                    <a:srgbClr val="103C72"/>
                  </a:solidFill>
                  <a:ea typeface="MS PGothic" pitchFamily="34" charset="-128"/>
                </a:rPr>
                <a:t>If Capacity Development support is successful,  it creates an exit opportunity from the traditional aid relationship speeding up institutional development and consolidation</a:t>
              </a:r>
            </a:p>
          </p:txBody>
        </p:sp>
      </p:grpSp>
      <p:pic>
        <p:nvPicPr>
          <p:cNvPr id="13317" name="Picture 4"/>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708400" y="2292350"/>
            <a:ext cx="4927600" cy="2287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18" name="Picture 5"/>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74663" y="2489200"/>
            <a:ext cx="3233737" cy="2268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395288" y="1339850"/>
            <a:ext cx="8229600" cy="576263"/>
          </a:xfrm>
        </p:spPr>
        <p:txBody>
          <a:bodyPr/>
          <a:lstStyle/>
          <a:p>
            <a:pPr algn="ctr"/>
            <a:r>
              <a:rPr lang="fr-BE" altLang="en-US" sz="2800" smtClean="0">
                <a:solidFill>
                  <a:srgbClr val="0082C8"/>
                </a:solidFill>
              </a:rPr>
              <a:t>… and why is it important? </a:t>
            </a:r>
            <a:endParaRPr lang="en-GB" altLang="en-US" smtClean="0"/>
          </a:p>
        </p:txBody>
      </p:sp>
      <p:sp>
        <p:nvSpPr>
          <p:cNvPr id="3" name="Content Placeholder 2"/>
          <p:cNvSpPr>
            <a:spLocks noGrp="1"/>
          </p:cNvSpPr>
          <p:nvPr>
            <p:ph idx="1"/>
          </p:nvPr>
        </p:nvSpPr>
        <p:spPr>
          <a:xfrm>
            <a:off x="457200" y="2276475"/>
            <a:ext cx="8229600" cy="3744913"/>
          </a:xfrm>
        </p:spPr>
        <p:txBody>
          <a:bodyPr/>
          <a:lstStyle/>
          <a:p>
            <a:pPr marL="0" indent="20638">
              <a:buClr>
                <a:schemeClr val="accent2"/>
              </a:buClr>
              <a:defRPr/>
            </a:pPr>
            <a:r>
              <a:rPr lang="en-GB" sz="2000" i="0" dirty="0" smtClean="0"/>
              <a:t> The </a:t>
            </a:r>
            <a:r>
              <a:rPr lang="en-GB" sz="2000" i="0" dirty="0"/>
              <a:t>capacity of project partners is a key factor influencing the likely achievement of results. </a:t>
            </a:r>
            <a:endParaRPr lang="en-GB" sz="2000" i="0" dirty="0" smtClean="0"/>
          </a:p>
          <a:p>
            <a:pPr marL="0" indent="20638">
              <a:buClr>
                <a:schemeClr val="accent2"/>
              </a:buClr>
              <a:defRPr/>
            </a:pPr>
            <a:r>
              <a:rPr lang="fr-BE" sz="2000" i="0" dirty="0"/>
              <a:t> </a:t>
            </a:r>
            <a:r>
              <a:rPr lang="en-GB" sz="2000" i="0" dirty="0"/>
              <a:t>Enhanced capacity </a:t>
            </a:r>
            <a:r>
              <a:rPr lang="en-GB" sz="2000" i="0" dirty="0" smtClean="0"/>
              <a:t>generates </a:t>
            </a:r>
            <a:r>
              <a:rPr lang="en-GB" sz="2000" i="0" dirty="0"/>
              <a:t>sustainable </a:t>
            </a:r>
            <a:r>
              <a:rPr lang="en-GB" sz="2000" i="0" dirty="0" smtClean="0"/>
              <a:t>results.</a:t>
            </a:r>
          </a:p>
          <a:p>
            <a:pPr marL="0" indent="20638">
              <a:buClr>
                <a:schemeClr val="accent2"/>
              </a:buClr>
              <a:defRPr/>
            </a:pPr>
            <a:r>
              <a:rPr lang="fr-BE" sz="2000" i="0" dirty="0" smtClean="0"/>
              <a:t> </a:t>
            </a:r>
            <a:r>
              <a:rPr lang="en-GB" sz="2000" i="0" dirty="0" smtClean="0"/>
              <a:t>Ownership is only possible if the capacity is there.</a:t>
            </a:r>
          </a:p>
          <a:p>
            <a:pPr marL="0" indent="20638">
              <a:buClr>
                <a:schemeClr val="accent2"/>
              </a:buClr>
              <a:defRPr/>
            </a:pPr>
            <a:endParaRPr lang="fr-BE" sz="2000" i="0" dirty="0" smtClean="0"/>
          </a:p>
          <a:p>
            <a:pPr marL="0" indent="0">
              <a:buClr>
                <a:schemeClr val="accent2"/>
              </a:buClr>
              <a:buFontTx/>
              <a:buNone/>
              <a:defRPr/>
            </a:pPr>
            <a:r>
              <a:rPr lang="en-US" sz="2000" i="0" dirty="0" smtClean="0"/>
              <a:t>Hence</a:t>
            </a:r>
            <a:r>
              <a:rPr lang="en-US" sz="2000" i="0" dirty="0"/>
              <a:t>, flexibility is needed to:</a:t>
            </a:r>
          </a:p>
          <a:p>
            <a:pPr marL="711200" lvl="2" indent="0">
              <a:lnSpc>
                <a:spcPct val="150000"/>
              </a:lnSpc>
              <a:defRPr/>
            </a:pPr>
            <a:r>
              <a:rPr lang="en-US" sz="1800" dirty="0" smtClean="0"/>
              <a:t>- understand capacity development as a process to achieve change and reform </a:t>
            </a:r>
          </a:p>
          <a:p>
            <a:pPr marL="996950" lvl="2" indent="-285750">
              <a:lnSpc>
                <a:spcPct val="150000"/>
              </a:lnSpc>
              <a:buFontTx/>
              <a:buChar char="-"/>
              <a:defRPr/>
            </a:pPr>
            <a:r>
              <a:rPr lang="en-US" sz="1800" dirty="0" smtClean="0"/>
              <a:t>adapt objectives and timeframe to the context</a:t>
            </a:r>
          </a:p>
          <a:p>
            <a:pPr marL="996950" lvl="2" indent="-285750">
              <a:lnSpc>
                <a:spcPct val="150000"/>
              </a:lnSpc>
              <a:buFontTx/>
              <a:buChar char="-"/>
              <a:defRPr/>
            </a:pPr>
            <a:r>
              <a:rPr lang="en-US" sz="1800" dirty="0" smtClean="0"/>
              <a:t>facilitate innovative approaches to capacity development</a:t>
            </a:r>
          </a:p>
          <a:p>
            <a:pPr marL="1333500" lvl="3" indent="0">
              <a:defRPr/>
            </a:pPr>
            <a:endParaRPr lang="en-US" dirty="0" smtClean="0"/>
          </a:p>
          <a:p>
            <a:pPr marL="0" indent="20638">
              <a:buClr>
                <a:schemeClr val="accent2"/>
              </a:buClr>
              <a:defRPr/>
            </a:pPr>
            <a:endParaRPr lang="en-GB" sz="2000" i="0" dirty="0"/>
          </a:p>
          <a:p>
            <a:pPr>
              <a:defRPr/>
            </a:pPr>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p:nvPr>
        </p:nvSpPr>
        <p:spPr>
          <a:xfrm>
            <a:off x="468313" y="1341438"/>
            <a:ext cx="8229600" cy="936625"/>
          </a:xfrm>
        </p:spPr>
        <p:txBody>
          <a:bodyPr/>
          <a:lstStyle/>
          <a:p>
            <a:pPr algn="ctr"/>
            <a:r>
              <a:rPr lang="fr-BE" altLang="en-US" sz="2800" smtClean="0">
                <a:solidFill>
                  <a:srgbClr val="0082C8"/>
                </a:solidFill>
              </a:rPr>
              <a:t>CD: a key issue for all</a:t>
            </a:r>
            <a:endParaRPr lang="en-GB" altLang="en-US" sz="2800" smtClean="0">
              <a:solidFill>
                <a:srgbClr val="0082C8"/>
              </a:solidFill>
            </a:endParaRPr>
          </a:p>
        </p:txBody>
      </p:sp>
      <p:sp>
        <p:nvSpPr>
          <p:cNvPr id="6147" name="Content Placeholder 5"/>
          <p:cNvSpPr>
            <a:spLocks noGrp="1"/>
          </p:cNvSpPr>
          <p:nvPr>
            <p:ph idx="1"/>
          </p:nvPr>
        </p:nvSpPr>
        <p:spPr>
          <a:xfrm>
            <a:off x="395288" y="2492375"/>
            <a:ext cx="8291512" cy="3960813"/>
          </a:xfrm>
        </p:spPr>
        <p:txBody>
          <a:bodyPr/>
          <a:lstStyle/>
          <a:p>
            <a:pPr marL="0" indent="0">
              <a:buFontTx/>
              <a:buNone/>
              <a:defRPr/>
            </a:pPr>
            <a:r>
              <a:rPr lang="fr-BE" sz="2000" dirty="0"/>
              <a:t>Court of </a:t>
            </a:r>
            <a:r>
              <a:rPr lang="fr-BE" sz="2000" dirty="0" err="1"/>
              <a:t>Auditors</a:t>
            </a:r>
            <a:r>
              <a:rPr lang="fr-BE" sz="2000" dirty="0"/>
              <a:t> (2007/2011)</a:t>
            </a:r>
          </a:p>
          <a:p>
            <a:pPr>
              <a:defRPr/>
            </a:pPr>
            <a:endParaRPr lang="fr-BE" sz="2000" dirty="0"/>
          </a:p>
          <a:p>
            <a:pPr marL="0" indent="0">
              <a:buFontTx/>
              <a:buNone/>
              <a:defRPr/>
            </a:pPr>
            <a:r>
              <a:rPr lang="fr-BE" sz="2000" dirty="0" smtClean="0"/>
              <a:t>Busan (2011)</a:t>
            </a:r>
          </a:p>
          <a:p>
            <a:pPr marL="0" indent="0">
              <a:buFontTx/>
              <a:buNone/>
              <a:defRPr/>
            </a:pPr>
            <a:endParaRPr lang="fr-BE" sz="2000" dirty="0" smtClean="0"/>
          </a:p>
          <a:p>
            <a:pPr marL="0" indent="0">
              <a:buFontTx/>
              <a:buNone/>
              <a:defRPr/>
            </a:pPr>
            <a:r>
              <a:rPr lang="fr-BE" sz="2000" dirty="0" smtClean="0"/>
              <a:t>Agenda for change (2011) </a:t>
            </a:r>
          </a:p>
          <a:p>
            <a:pPr marL="0" indent="0">
              <a:buFontTx/>
              <a:buNone/>
              <a:defRPr/>
            </a:pPr>
            <a:endParaRPr lang="fr-BE" sz="2000" dirty="0" smtClean="0"/>
          </a:p>
          <a:p>
            <a:pPr marL="0" indent="0">
              <a:buFontTx/>
              <a:buNone/>
              <a:defRPr/>
            </a:pPr>
            <a:r>
              <a:rPr lang="fr-BE" sz="2000" dirty="0"/>
              <a:t>OECD Peer </a:t>
            </a:r>
            <a:r>
              <a:rPr lang="fr-BE" sz="2000" dirty="0" err="1"/>
              <a:t>review</a:t>
            </a:r>
            <a:r>
              <a:rPr lang="fr-BE" sz="2000" dirty="0"/>
              <a:t> (2012)</a:t>
            </a:r>
          </a:p>
          <a:p>
            <a:pPr marL="0" indent="0">
              <a:buFontTx/>
              <a:buNone/>
              <a:defRPr/>
            </a:pPr>
            <a:endParaRPr lang="fr-BE" sz="2000" dirty="0"/>
          </a:p>
          <a:p>
            <a:pPr marL="0" indent="0">
              <a:buFontTx/>
              <a:buNone/>
              <a:defRPr/>
            </a:pPr>
            <a:r>
              <a:rPr lang="fr-BE" sz="2000" dirty="0" smtClean="0"/>
              <a:t>EU </a:t>
            </a:r>
            <a:r>
              <a:rPr lang="fr-BE" sz="2000" dirty="0" err="1" smtClean="0"/>
              <a:t>Delegations</a:t>
            </a:r>
            <a:r>
              <a:rPr lang="fr-BE" sz="2000" dirty="0" smtClean="0"/>
              <a:t> and </a:t>
            </a:r>
            <a:r>
              <a:rPr lang="fr-BE" sz="2000" dirty="0" err="1" smtClean="0"/>
              <a:t>colleagues</a:t>
            </a:r>
            <a:r>
              <a:rPr lang="fr-BE" sz="2000" dirty="0" smtClean="0"/>
              <a:t> </a:t>
            </a:r>
            <a:r>
              <a:rPr lang="fr-BE" sz="2000" dirty="0" err="1" smtClean="0"/>
              <a:t>from</a:t>
            </a:r>
            <a:r>
              <a:rPr lang="fr-BE" sz="2000" dirty="0" smtClean="0"/>
              <a:t> HQ</a:t>
            </a:r>
          </a:p>
          <a:p>
            <a:pPr marL="0" indent="0">
              <a:buFontTx/>
              <a:buNone/>
              <a:defRPr/>
            </a:pPr>
            <a:endParaRPr lang="fr-BE" dirty="0" smtClean="0"/>
          </a:p>
          <a:p>
            <a:pPr marL="0" indent="0">
              <a:buFontTx/>
              <a:buNone/>
              <a:defRPr/>
            </a:pPr>
            <a:endParaRPr lang="en-GB" dirty="0"/>
          </a:p>
          <a:p>
            <a:pPr>
              <a:defRPr/>
            </a:pPr>
            <a:endParaRPr lang="es-ES" dirty="0" smtClean="0"/>
          </a:p>
        </p:txBody>
      </p:sp>
      <p:sp>
        <p:nvSpPr>
          <p:cNvPr id="15364"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BB4FB989-0565-4332-A9EC-4C78EDFB2283}" type="slidenum">
              <a:rPr lang="en-GB" altLang="en-US" sz="1400" smtClean="0">
                <a:solidFill>
                  <a:srgbClr val="000000"/>
                </a:solidFill>
                <a:latin typeface="Arial" pitchFamily="34" charset="0"/>
                <a:ea typeface="MS PGothic" pitchFamily="34" charset="-128"/>
              </a:rPr>
              <a:pPr eaLnBrk="1" hangingPunct="1"/>
              <a:t>13</a:t>
            </a:fld>
            <a:endParaRPr lang="en-GB" altLang="en-US" sz="1400" smtClean="0">
              <a:solidFill>
                <a:srgbClr val="000000"/>
              </a:solidFill>
              <a:latin typeface="Arial" pitchFamily="34" charset="0"/>
              <a:ea typeface="MS PGothic" pitchFamily="34" charset="-128"/>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4"/>
          <p:cNvSpPr>
            <a:spLocks noGrp="1"/>
          </p:cNvSpPr>
          <p:nvPr>
            <p:ph type="title"/>
          </p:nvPr>
        </p:nvSpPr>
        <p:spPr>
          <a:xfrm>
            <a:off x="468313" y="1125538"/>
            <a:ext cx="8229600" cy="719137"/>
          </a:xfrm>
        </p:spPr>
        <p:txBody>
          <a:bodyPr/>
          <a:lstStyle/>
          <a:p>
            <a:pPr algn="ctr"/>
            <a:r>
              <a:rPr lang="fr-BE" altLang="en-US" sz="2400" smtClean="0">
                <a:solidFill>
                  <a:srgbClr val="0082C8"/>
                </a:solidFill>
              </a:rPr>
              <a:t>CD is a learning process</a:t>
            </a:r>
            <a:endParaRPr lang="en-GB" altLang="en-US" sz="2400" smtClean="0">
              <a:solidFill>
                <a:srgbClr val="0082C8"/>
              </a:solidFill>
            </a:endParaRPr>
          </a:p>
        </p:txBody>
      </p:sp>
      <p:sp>
        <p:nvSpPr>
          <p:cNvPr id="16387"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3A2199BD-7569-4615-B4FF-DB6858A10B73}" type="slidenum">
              <a:rPr lang="en-GB" altLang="en-US" sz="1400" smtClean="0">
                <a:solidFill>
                  <a:srgbClr val="000000"/>
                </a:solidFill>
                <a:latin typeface="Arial" pitchFamily="34" charset="0"/>
                <a:ea typeface="MS PGothic" pitchFamily="34" charset="-128"/>
              </a:rPr>
              <a:pPr eaLnBrk="1" hangingPunct="1"/>
              <a:t>14</a:t>
            </a:fld>
            <a:endParaRPr lang="en-GB" altLang="en-US" sz="1400" smtClean="0">
              <a:solidFill>
                <a:srgbClr val="000000"/>
              </a:solidFill>
              <a:latin typeface="Arial" pitchFamily="34" charset="0"/>
              <a:ea typeface="MS PGothic" pitchFamily="34" charset="-128"/>
            </a:endParaRPr>
          </a:p>
        </p:txBody>
      </p:sp>
      <p:sp>
        <p:nvSpPr>
          <p:cNvPr id="7172" name="Content Placeholder 3"/>
          <p:cNvSpPr>
            <a:spLocks noGrp="1"/>
          </p:cNvSpPr>
          <p:nvPr>
            <p:ph sz="half" idx="2"/>
          </p:nvPr>
        </p:nvSpPr>
        <p:spPr>
          <a:xfrm>
            <a:off x="457200" y="1916113"/>
            <a:ext cx="8147050" cy="4537075"/>
          </a:xfrm>
        </p:spPr>
        <p:txBody>
          <a:bodyPr/>
          <a:lstStyle/>
          <a:p>
            <a:pPr algn="ctr">
              <a:defRPr/>
            </a:pPr>
            <a:r>
              <a:rPr lang="fr-BE" b="1" dirty="0" err="1" smtClean="0"/>
              <a:t>From</a:t>
            </a:r>
            <a:r>
              <a:rPr lang="fr-BE" b="1" dirty="0" smtClean="0"/>
              <a:t> </a:t>
            </a:r>
            <a:r>
              <a:rPr lang="fr-BE" b="1" dirty="0" err="1" smtClean="0"/>
              <a:t>technical</a:t>
            </a:r>
            <a:r>
              <a:rPr lang="fr-BE" b="1" dirty="0" smtClean="0"/>
              <a:t> </a:t>
            </a:r>
            <a:r>
              <a:rPr lang="fr-BE" b="1" dirty="0" err="1" smtClean="0"/>
              <a:t>cooperation</a:t>
            </a:r>
            <a:r>
              <a:rPr lang="fr-BE" b="1" dirty="0" smtClean="0"/>
              <a:t> to </a:t>
            </a:r>
            <a:r>
              <a:rPr lang="fr-BE" b="1" dirty="0" err="1" smtClean="0"/>
              <a:t>Capacity</a:t>
            </a:r>
            <a:r>
              <a:rPr lang="fr-BE" b="1" dirty="0" smtClean="0"/>
              <a:t> </a:t>
            </a:r>
            <a:r>
              <a:rPr lang="fr-BE" b="1" dirty="0" err="1" smtClean="0"/>
              <a:t>Development</a:t>
            </a:r>
            <a:r>
              <a:rPr lang="fr-BE" b="1" dirty="0" smtClean="0"/>
              <a:t> </a:t>
            </a:r>
          </a:p>
          <a:p>
            <a:pPr>
              <a:defRPr/>
            </a:pPr>
            <a:endParaRPr lang="fr-BE" dirty="0" smtClean="0"/>
          </a:p>
          <a:p>
            <a:pPr>
              <a:defRPr/>
            </a:pPr>
            <a:r>
              <a:rPr lang="fr-BE" dirty="0" err="1" smtClean="0"/>
              <a:t>Backbone</a:t>
            </a:r>
            <a:r>
              <a:rPr lang="fr-BE" dirty="0" smtClean="0"/>
              <a:t> </a:t>
            </a:r>
            <a:r>
              <a:rPr lang="fr-BE" dirty="0" err="1" smtClean="0"/>
              <a:t>strategy</a:t>
            </a:r>
            <a:r>
              <a:rPr lang="fr-BE" dirty="0" smtClean="0"/>
              <a:t> (2008)</a:t>
            </a:r>
          </a:p>
          <a:p>
            <a:pPr>
              <a:defRPr/>
            </a:pPr>
            <a:endParaRPr lang="fr-BE" dirty="0" smtClean="0"/>
          </a:p>
          <a:p>
            <a:pPr>
              <a:defRPr/>
            </a:pPr>
            <a:r>
              <a:rPr lang="fr-BE" dirty="0" smtClean="0"/>
              <a:t>Guidelines on </a:t>
            </a:r>
            <a:r>
              <a:rPr lang="fr-BE" dirty="0" err="1" smtClean="0"/>
              <a:t>Technical</a:t>
            </a:r>
            <a:r>
              <a:rPr lang="fr-BE" dirty="0" smtClean="0"/>
              <a:t> </a:t>
            </a:r>
            <a:r>
              <a:rPr lang="fr-BE" dirty="0" err="1" smtClean="0"/>
              <a:t>Reform</a:t>
            </a:r>
            <a:r>
              <a:rPr lang="fr-BE" dirty="0" smtClean="0"/>
              <a:t> (2008)</a:t>
            </a:r>
          </a:p>
          <a:p>
            <a:pPr>
              <a:defRPr/>
            </a:pPr>
            <a:endParaRPr lang="fr-BE" dirty="0"/>
          </a:p>
          <a:p>
            <a:pPr>
              <a:defRPr/>
            </a:pPr>
            <a:r>
              <a:rPr lang="fr-BE" dirty="0" smtClean="0"/>
              <a:t>CD </a:t>
            </a:r>
            <a:r>
              <a:rPr lang="fr-BE" dirty="0" err="1" smtClean="0"/>
              <a:t>Toolkit</a:t>
            </a:r>
            <a:r>
              <a:rPr lang="fr-BE" dirty="0" smtClean="0"/>
              <a:t> (2010)</a:t>
            </a:r>
          </a:p>
          <a:p>
            <a:pPr marL="0" indent="0">
              <a:buFontTx/>
              <a:buNone/>
              <a:defRPr/>
            </a:pPr>
            <a:endParaRPr lang="fr-BE" dirty="0" smtClean="0"/>
          </a:p>
          <a:p>
            <a:pPr>
              <a:defRPr/>
            </a:pPr>
            <a:r>
              <a:rPr lang="fr-BE" dirty="0" smtClean="0"/>
              <a:t>Training and </a:t>
            </a:r>
            <a:r>
              <a:rPr lang="fr-BE" dirty="0" err="1" smtClean="0"/>
              <a:t>knowledge</a:t>
            </a:r>
            <a:r>
              <a:rPr lang="fr-BE" dirty="0" smtClean="0"/>
              <a:t> sharing</a:t>
            </a:r>
            <a:endParaRPr lang="en-GB"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6"/>
          <p:cNvSpPr>
            <a:spLocks noGrp="1"/>
          </p:cNvSpPr>
          <p:nvPr>
            <p:ph type="title"/>
          </p:nvPr>
        </p:nvSpPr>
        <p:spPr/>
        <p:txBody>
          <a:bodyPr/>
          <a:lstStyle/>
          <a:p>
            <a:pPr marL="342900" indent="-342900" algn="ctr" eaLnBrk="1" hangingPunct="1">
              <a:lnSpc>
                <a:spcPct val="90000"/>
              </a:lnSpc>
              <a:spcBef>
                <a:spcPts val="400"/>
              </a:spcBef>
              <a:tabLst>
                <a:tab pos="363538" algn="l"/>
              </a:tabLst>
            </a:pPr>
            <a:r>
              <a:rPr lang="en-GB" altLang="en-US" sz="2400" smtClean="0">
                <a:solidFill>
                  <a:srgbClr val="0082C8"/>
                </a:solidFill>
              </a:rPr>
              <a:t>Understanding and meaning of key terms</a:t>
            </a:r>
            <a:br>
              <a:rPr lang="en-GB" altLang="en-US" sz="2400" smtClean="0">
                <a:solidFill>
                  <a:srgbClr val="0082C8"/>
                </a:solidFill>
              </a:rPr>
            </a:br>
            <a:r>
              <a:rPr lang="en-GB" altLang="en-US" sz="2400" smtClean="0">
                <a:solidFill>
                  <a:srgbClr val="0082C8"/>
                </a:solidFill>
              </a:rPr>
              <a:t/>
            </a:r>
            <a:br>
              <a:rPr lang="en-GB" altLang="en-US" sz="2400" smtClean="0">
                <a:solidFill>
                  <a:srgbClr val="0082C8"/>
                </a:solidFill>
              </a:rPr>
            </a:br>
            <a:r>
              <a:rPr lang="en-GB" altLang="en-US" sz="2000" b="0" smtClean="0">
                <a:latin typeface="Arial" pitchFamily="34" charset="0"/>
                <a:cs typeface="Arial" pitchFamily="34" charset="0"/>
              </a:rPr>
              <a:t>Variations often exist between governments, between donors and between government and donors</a:t>
            </a:r>
            <a:endParaRPr lang="en-GB" altLang="en-US" sz="2000" b="0" smtClean="0"/>
          </a:p>
        </p:txBody>
      </p:sp>
      <p:pic>
        <p:nvPicPr>
          <p:cNvPr id="17411" name="Picture 5" descr="Drawing Cross talking.jpg"/>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95288" y="2727325"/>
            <a:ext cx="8353425" cy="3459163"/>
          </a:xfrm>
          <a:noFill/>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algn="ctr"/>
            <a:r>
              <a:rPr lang="en-GB" altLang="en-US" sz="2400" smtClean="0">
                <a:solidFill>
                  <a:srgbClr val="0082C8"/>
                </a:solidFill>
              </a:rPr>
              <a:t>Recognising the role of an external partner to CD processes</a:t>
            </a:r>
            <a:endParaRPr lang="en-US" altLang="en-US" sz="2400" smtClean="0">
              <a:solidFill>
                <a:srgbClr val="0082C8"/>
              </a:solidFill>
            </a:endParaRPr>
          </a:p>
        </p:txBody>
      </p:sp>
      <p:grpSp>
        <p:nvGrpSpPr>
          <p:cNvPr id="18435" name="Group 4"/>
          <p:cNvGrpSpPr>
            <a:grpSpLocks noChangeAspect="1"/>
          </p:cNvGrpSpPr>
          <p:nvPr/>
        </p:nvGrpSpPr>
        <p:grpSpPr bwMode="auto">
          <a:xfrm>
            <a:off x="747713" y="2667000"/>
            <a:ext cx="7499350" cy="2900363"/>
            <a:chOff x="5623" y="2773"/>
            <a:chExt cx="5662" cy="2218"/>
          </a:xfrm>
        </p:grpSpPr>
        <p:sp>
          <p:nvSpPr>
            <p:cNvPr id="21" name="Oval 6"/>
            <p:cNvSpPr>
              <a:spLocks noChangeArrowheads="1"/>
            </p:cNvSpPr>
            <p:nvPr/>
          </p:nvSpPr>
          <p:spPr bwMode="auto">
            <a:xfrm>
              <a:off x="5926" y="4357"/>
              <a:ext cx="700" cy="634"/>
            </a:xfrm>
            <a:prstGeom prst="ellipse">
              <a:avLst/>
            </a:prstGeom>
            <a:solidFill>
              <a:srgbClr val="FFC000">
                <a:alpha val="44000"/>
              </a:srgbClr>
            </a:solidFill>
            <a:ln w="9525" algn="ctr">
              <a:solidFill>
                <a:srgbClr val="000000"/>
              </a:solidFill>
              <a:round/>
              <a:headEnd/>
              <a:tailEnd/>
            </a:ln>
          </p:spPr>
          <p:txBody>
            <a:bodyPr lIns="0" tIns="10800" rIns="0" bIns="10800"/>
            <a:lstStyle/>
            <a:p>
              <a:pPr algn="ctr" fontAlgn="auto">
                <a:spcBef>
                  <a:spcPts val="0"/>
                </a:spcBef>
                <a:spcAft>
                  <a:spcPts val="0"/>
                </a:spcAft>
                <a:defRPr/>
              </a:pPr>
              <a:r>
                <a:rPr lang="en-GB" altLang="zh-CN" sz="1400" b="1" kern="0" dirty="0">
                  <a:solidFill>
                    <a:srgbClr val="333399"/>
                  </a:solidFill>
                  <a:latin typeface="Trebuchet MS" pitchFamily="34" charset="0"/>
                  <a:ea typeface="SimSun"/>
                  <a:cs typeface="Times New Roman" pitchFamily="18" charset="0"/>
                </a:rPr>
                <a:t>CD support</a:t>
              </a:r>
              <a:r>
                <a:rPr lang="da-DK" altLang="zh-CN" sz="1000" b="1" kern="0" dirty="0">
                  <a:solidFill>
                    <a:srgbClr val="333399"/>
                  </a:solidFill>
                  <a:latin typeface="Trebuchet MS" pitchFamily="34" charset="0"/>
                  <a:ea typeface="SimSun"/>
                  <a:cs typeface="Times New Roman" pitchFamily="18" charset="0"/>
                </a:rPr>
                <a:t> </a:t>
              </a:r>
              <a:endParaRPr lang="en-US" sz="1800" b="1" kern="0" dirty="0">
                <a:solidFill>
                  <a:srgbClr val="333399"/>
                </a:solidFill>
                <a:latin typeface="Verdana" charset="0"/>
                <a:ea typeface="SimSun"/>
                <a:cs typeface="Times New Roman" pitchFamily="18" charset="0"/>
              </a:endParaRPr>
            </a:p>
          </p:txBody>
        </p:sp>
        <p:sp>
          <p:nvSpPr>
            <p:cNvPr id="22" name="Oval 7"/>
            <p:cNvSpPr>
              <a:spLocks noChangeArrowheads="1"/>
            </p:cNvSpPr>
            <p:nvPr/>
          </p:nvSpPr>
          <p:spPr bwMode="auto">
            <a:xfrm>
              <a:off x="6558" y="3801"/>
              <a:ext cx="1048" cy="1107"/>
            </a:xfrm>
            <a:prstGeom prst="ellipse">
              <a:avLst/>
            </a:prstGeom>
            <a:solidFill>
              <a:srgbClr val="339966">
                <a:alpha val="43921"/>
              </a:srgbClr>
            </a:solidFill>
            <a:ln w="9525" algn="ctr">
              <a:solidFill>
                <a:srgbClr val="000000"/>
              </a:solidFill>
              <a:round/>
              <a:headEnd/>
              <a:tailEnd/>
            </a:ln>
          </p:spPr>
          <p:txBody>
            <a:bodyPr lIns="0" tIns="10800" rIns="0" bIns="10800"/>
            <a:lstStyle/>
            <a:p>
              <a:pPr fontAlgn="auto">
                <a:spcBef>
                  <a:spcPts val="0"/>
                </a:spcBef>
                <a:spcAft>
                  <a:spcPts val="0"/>
                </a:spcAft>
                <a:defRPr/>
              </a:pPr>
              <a:endParaRPr lang="da-DK" altLang="zh-CN" sz="1000" b="1" kern="0" dirty="0">
                <a:solidFill>
                  <a:sysClr val="windowText" lastClr="000000"/>
                </a:solidFill>
                <a:latin typeface="Trebuchet MS" pitchFamily="34" charset="0"/>
                <a:ea typeface="SimSun"/>
                <a:cs typeface="Times New Roman" pitchFamily="18" charset="0"/>
              </a:endParaRPr>
            </a:p>
            <a:p>
              <a:pPr fontAlgn="auto">
                <a:spcBef>
                  <a:spcPts val="0"/>
                </a:spcBef>
                <a:spcAft>
                  <a:spcPts val="0"/>
                </a:spcAft>
                <a:defRPr/>
              </a:pPr>
              <a:endParaRPr lang="da-DK" altLang="zh-CN" sz="1000" b="1" kern="0" dirty="0">
                <a:solidFill>
                  <a:sysClr val="windowText" lastClr="000000"/>
                </a:solidFill>
                <a:latin typeface="Trebuchet MS" pitchFamily="34" charset="0"/>
                <a:ea typeface="SimSun"/>
                <a:cs typeface="Times New Roman" pitchFamily="18" charset="0"/>
              </a:endParaRPr>
            </a:p>
            <a:p>
              <a:pPr algn="ctr" fontAlgn="auto">
                <a:spcBef>
                  <a:spcPts val="0"/>
                </a:spcBef>
                <a:spcAft>
                  <a:spcPts val="0"/>
                </a:spcAft>
                <a:defRPr/>
              </a:pPr>
              <a:r>
                <a:rPr lang="da-DK" altLang="zh-CN" sz="1000" b="1" kern="0" dirty="0">
                  <a:solidFill>
                    <a:sysClr val="windowText" lastClr="000000"/>
                  </a:solidFill>
                  <a:latin typeface="Trebuchet MS" pitchFamily="34" charset="0"/>
                  <a:ea typeface="SimSun"/>
                  <a:cs typeface="Times New Roman" pitchFamily="18" charset="0"/>
                </a:rPr>
                <a:t>  </a:t>
              </a:r>
              <a:r>
                <a:rPr lang="da-DK" altLang="zh-CN" b="1" kern="0" dirty="0">
                  <a:solidFill>
                    <a:srgbClr val="000000"/>
                  </a:solidFill>
                  <a:latin typeface="Trebuchet MS" pitchFamily="34" charset="0"/>
                  <a:ea typeface="SimSun"/>
                  <a:cs typeface="Times New Roman" pitchFamily="18" charset="0"/>
                </a:rPr>
                <a:t>CD </a:t>
              </a:r>
              <a:r>
                <a:rPr lang="en-GB" altLang="zh-CN" b="1" kern="0" dirty="0">
                  <a:solidFill>
                    <a:srgbClr val="000000"/>
                  </a:solidFill>
                  <a:latin typeface="Trebuchet MS" pitchFamily="34" charset="0"/>
                  <a:ea typeface="SimSun"/>
                  <a:cs typeface="Times New Roman" pitchFamily="18" charset="0"/>
                </a:rPr>
                <a:t>processes</a:t>
              </a:r>
              <a:r>
                <a:rPr lang="en-GB" altLang="zh-CN" sz="1000" b="1" kern="0" dirty="0">
                  <a:solidFill>
                    <a:sysClr val="windowText" lastClr="000000"/>
                  </a:solidFill>
                  <a:latin typeface="Trebuchet MS" pitchFamily="34" charset="0"/>
                  <a:ea typeface="SimSun"/>
                  <a:cs typeface="Times New Roman" pitchFamily="18" charset="0"/>
                </a:rPr>
                <a:t> </a:t>
              </a:r>
              <a:endParaRPr lang="en-GB" sz="1800" b="1" kern="0" dirty="0">
                <a:solidFill>
                  <a:sysClr val="windowText" lastClr="000000"/>
                </a:solidFill>
                <a:latin typeface="Verdana" charset="0"/>
                <a:ea typeface="SimSun"/>
                <a:cs typeface="Times New Roman" pitchFamily="18" charset="0"/>
              </a:endParaRPr>
            </a:p>
          </p:txBody>
        </p:sp>
        <p:sp>
          <p:nvSpPr>
            <p:cNvPr id="23" name="Oval 8"/>
            <p:cNvSpPr>
              <a:spLocks noChangeArrowheads="1"/>
            </p:cNvSpPr>
            <p:nvPr/>
          </p:nvSpPr>
          <p:spPr bwMode="auto">
            <a:xfrm>
              <a:off x="5623" y="3103"/>
              <a:ext cx="1118" cy="1094"/>
            </a:xfrm>
            <a:prstGeom prst="ellipse">
              <a:avLst/>
            </a:prstGeom>
            <a:solidFill>
              <a:srgbClr val="339966">
                <a:alpha val="43921"/>
              </a:srgbClr>
            </a:solidFill>
            <a:ln w="9525" algn="ctr">
              <a:solidFill>
                <a:srgbClr val="000000"/>
              </a:solidFill>
              <a:round/>
              <a:headEnd/>
              <a:tailEnd/>
            </a:ln>
          </p:spPr>
          <p:txBody>
            <a:bodyPr lIns="0" tIns="10800" rIns="0" bIns="10800"/>
            <a:lstStyle/>
            <a:p>
              <a:pPr algn="ctr" fontAlgn="auto">
                <a:spcBef>
                  <a:spcPts val="0"/>
                </a:spcBef>
                <a:spcAft>
                  <a:spcPts val="0"/>
                </a:spcAft>
                <a:defRPr/>
              </a:pPr>
              <a:r>
                <a:rPr lang="en-US" altLang="zh-CN" sz="1000" b="1" kern="0">
                  <a:solidFill>
                    <a:sysClr val="windowText" lastClr="000000"/>
                  </a:solidFill>
                  <a:latin typeface="Trebuchet MS" pitchFamily="34" charset="0"/>
                  <a:ea typeface="SimSun"/>
                  <a:cs typeface="Times New Roman" pitchFamily="18" charset="0"/>
                </a:rPr>
                <a:t> </a:t>
              </a:r>
              <a:r>
                <a:rPr lang="en-US" altLang="zh-CN" sz="1400" b="1" kern="0">
                  <a:solidFill>
                    <a:srgbClr val="000000"/>
                  </a:solidFill>
                  <a:latin typeface="Trebuchet MS" pitchFamily="34" charset="0"/>
                  <a:ea typeface="SimSun"/>
                  <a:cs typeface="Times New Roman" pitchFamily="18" charset="0"/>
                </a:rPr>
                <a:t>Recurrent inputs</a:t>
              </a:r>
              <a:endParaRPr lang="en-US" sz="1800" b="1" kern="0">
                <a:solidFill>
                  <a:srgbClr val="000000"/>
                </a:solidFill>
                <a:latin typeface="Verdana" charset="0"/>
                <a:ea typeface="SimSun"/>
                <a:cs typeface="Times New Roman" pitchFamily="18" charset="0"/>
              </a:endParaRPr>
            </a:p>
          </p:txBody>
        </p:sp>
        <p:sp>
          <p:nvSpPr>
            <p:cNvPr id="24" name="Oval 9"/>
            <p:cNvSpPr>
              <a:spLocks noChangeArrowheads="1"/>
            </p:cNvSpPr>
            <p:nvPr/>
          </p:nvSpPr>
          <p:spPr bwMode="auto">
            <a:xfrm>
              <a:off x="6741" y="2773"/>
              <a:ext cx="1396" cy="1426"/>
            </a:xfrm>
            <a:prstGeom prst="ellipse">
              <a:avLst/>
            </a:prstGeom>
            <a:solidFill>
              <a:srgbClr val="339966">
                <a:alpha val="43921"/>
              </a:srgbClr>
            </a:solidFill>
            <a:ln w="9525" algn="ctr">
              <a:solidFill>
                <a:srgbClr val="000000"/>
              </a:solidFill>
              <a:round/>
              <a:headEnd/>
              <a:tailEnd/>
            </a:ln>
          </p:spPr>
          <p:txBody>
            <a:bodyPr lIns="0" tIns="10800" rIns="0" bIns="10800"/>
            <a:lstStyle/>
            <a:p>
              <a:pPr fontAlgn="auto">
                <a:spcBef>
                  <a:spcPts val="0"/>
                </a:spcBef>
                <a:spcAft>
                  <a:spcPts val="0"/>
                </a:spcAft>
                <a:defRPr/>
              </a:pPr>
              <a:endParaRPr lang="en-US" altLang="zh-CN" sz="1000" kern="0" dirty="0">
                <a:solidFill>
                  <a:srgbClr val="000000"/>
                </a:solidFill>
                <a:latin typeface="Trebuchet MS" pitchFamily="34" charset="0"/>
                <a:ea typeface="SimSun"/>
                <a:cs typeface="Times New Roman" pitchFamily="18" charset="0"/>
              </a:endParaRPr>
            </a:p>
            <a:p>
              <a:pPr algn="ctr" fontAlgn="auto">
                <a:spcBef>
                  <a:spcPts val="0"/>
                </a:spcBef>
                <a:spcAft>
                  <a:spcPts val="0"/>
                </a:spcAft>
                <a:defRPr/>
              </a:pPr>
              <a:r>
                <a:rPr lang="en-US" altLang="zh-CN" sz="1800" b="1" kern="0" dirty="0">
                  <a:solidFill>
                    <a:srgbClr val="000000"/>
                  </a:solidFill>
                  <a:latin typeface="Trebuchet MS" pitchFamily="34" charset="0"/>
                  <a:ea typeface="SimSun"/>
                  <a:cs typeface="Times New Roman" pitchFamily="18" charset="0"/>
                </a:rPr>
                <a:t>Capacity</a:t>
              </a:r>
              <a:endParaRPr lang="en-US" altLang="zh-CN" sz="1100" b="1" kern="0" dirty="0">
                <a:solidFill>
                  <a:srgbClr val="000000"/>
                </a:solidFill>
                <a:latin typeface="Trebuchet MS" pitchFamily="34" charset="0"/>
                <a:ea typeface="SimSun"/>
                <a:cs typeface="Times New Roman" pitchFamily="18" charset="0"/>
              </a:endParaRPr>
            </a:p>
          </p:txBody>
        </p:sp>
        <p:sp>
          <p:nvSpPr>
            <p:cNvPr id="25" name="Oval 10"/>
            <p:cNvSpPr>
              <a:spLocks noChangeArrowheads="1"/>
            </p:cNvSpPr>
            <p:nvPr/>
          </p:nvSpPr>
          <p:spPr bwMode="auto">
            <a:xfrm>
              <a:off x="8139" y="2931"/>
              <a:ext cx="1049" cy="1108"/>
            </a:xfrm>
            <a:prstGeom prst="ellipse">
              <a:avLst/>
            </a:prstGeom>
            <a:solidFill>
              <a:srgbClr val="339966">
                <a:alpha val="43921"/>
              </a:srgbClr>
            </a:solidFill>
            <a:ln w="9525" algn="ctr">
              <a:solidFill>
                <a:srgbClr val="000000"/>
              </a:solidFill>
              <a:round/>
              <a:headEnd/>
              <a:tailEnd/>
            </a:ln>
          </p:spPr>
          <p:txBody>
            <a:bodyPr lIns="0" tIns="10800" rIns="0" bIns="10800"/>
            <a:lstStyle/>
            <a:p>
              <a:pPr fontAlgn="auto">
                <a:spcBef>
                  <a:spcPts val="0"/>
                </a:spcBef>
                <a:spcAft>
                  <a:spcPts val="0"/>
                </a:spcAft>
                <a:defRPr/>
              </a:pPr>
              <a:endParaRPr lang="en-US" altLang="zh-CN" sz="1050" kern="0" dirty="0">
                <a:solidFill>
                  <a:srgbClr val="000000"/>
                </a:solidFill>
                <a:latin typeface="Trebuchet MS" pitchFamily="34" charset="0"/>
                <a:ea typeface="SimSun"/>
                <a:cs typeface="Times New Roman" pitchFamily="18" charset="0"/>
              </a:endParaRPr>
            </a:p>
            <a:p>
              <a:pPr algn="ctr" fontAlgn="auto">
                <a:spcBef>
                  <a:spcPts val="0"/>
                </a:spcBef>
                <a:spcAft>
                  <a:spcPts val="0"/>
                </a:spcAft>
                <a:defRPr/>
              </a:pPr>
              <a:r>
                <a:rPr lang="en-US" altLang="zh-CN" sz="1600" b="1" kern="0" dirty="0">
                  <a:solidFill>
                    <a:srgbClr val="000000"/>
                  </a:solidFill>
                  <a:latin typeface="Trebuchet MS" pitchFamily="34" charset="0"/>
                  <a:ea typeface="SimSun"/>
                  <a:cs typeface="Times New Roman" pitchFamily="18" charset="0"/>
                </a:rPr>
                <a:t>Outputs</a:t>
              </a:r>
              <a:endParaRPr lang="en-US" sz="2000" b="1" kern="0" dirty="0">
                <a:solidFill>
                  <a:srgbClr val="000000"/>
                </a:solidFill>
                <a:latin typeface="Verdana" charset="0"/>
                <a:ea typeface="SimSun"/>
                <a:cs typeface="Times New Roman" pitchFamily="18" charset="0"/>
              </a:endParaRPr>
            </a:p>
          </p:txBody>
        </p:sp>
        <p:sp>
          <p:nvSpPr>
            <p:cNvPr id="26" name="Oval 11"/>
            <p:cNvSpPr>
              <a:spLocks noChangeArrowheads="1"/>
            </p:cNvSpPr>
            <p:nvPr/>
          </p:nvSpPr>
          <p:spPr bwMode="auto">
            <a:xfrm>
              <a:off x="9188" y="2931"/>
              <a:ext cx="1050" cy="1108"/>
            </a:xfrm>
            <a:prstGeom prst="ellipse">
              <a:avLst/>
            </a:prstGeom>
            <a:solidFill>
              <a:srgbClr val="339966">
                <a:alpha val="43921"/>
              </a:srgbClr>
            </a:solidFill>
            <a:ln w="9525" algn="ctr">
              <a:solidFill>
                <a:srgbClr val="000000"/>
              </a:solidFill>
              <a:round/>
              <a:headEnd/>
              <a:tailEnd/>
            </a:ln>
          </p:spPr>
          <p:txBody>
            <a:bodyPr lIns="0" tIns="10800" rIns="0" bIns="10800"/>
            <a:lstStyle/>
            <a:p>
              <a:pPr fontAlgn="auto">
                <a:spcBef>
                  <a:spcPts val="0"/>
                </a:spcBef>
                <a:spcAft>
                  <a:spcPts val="0"/>
                </a:spcAft>
                <a:defRPr/>
              </a:pPr>
              <a:endParaRPr lang="en-US" altLang="zh-CN" sz="1050" kern="0">
                <a:solidFill>
                  <a:srgbClr val="000000"/>
                </a:solidFill>
                <a:latin typeface="Trebuchet MS" pitchFamily="34" charset="0"/>
                <a:ea typeface="SimSun"/>
                <a:cs typeface="Times New Roman" pitchFamily="18" charset="0"/>
              </a:endParaRPr>
            </a:p>
            <a:p>
              <a:pPr algn="ctr" fontAlgn="auto">
                <a:spcBef>
                  <a:spcPts val="0"/>
                </a:spcBef>
                <a:spcAft>
                  <a:spcPts val="0"/>
                </a:spcAft>
                <a:defRPr/>
              </a:pPr>
              <a:r>
                <a:rPr lang="en-US" altLang="zh-CN" sz="1600" b="1" kern="0">
                  <a:solidFill>
                    <a:srgbClr val="000000"/>
                  </a:solidFill>
                  <a:latin typeface="Trebuchet MS" pitchFamily="34" charset="0"/>
                  <a:ea typeface="SimSun"/>
                  <a:cs typeface="Times New Roman" pitchFamily="18" charset="0"/>
                </a:rPr>
                <a:t>Outcomes</a:t>
              </a:r>
              <a:endParaRPr lang="en-US" sz="2000" kern="0">
                <a:solidFill>
                  <a:srgbClr val="000000"/>
                </a:solidFill>
                <a:latin typeface="Verdana" charset="0"/>
                <a:ea typeface="SimSun"/>
                <a:cs typeface="Times New Roman" pitchFamily="18" charset="0"/>
              </a:endParaRPr>
            </a:p>
          </p:txBody>
        </p:sp>
        <p:sp>
          <p:nvSpPr>
            <p:cNvPr id="27" name="Oval 12"/>
            <p:cNvSpPr>
              <a:spLocks noChangeArrowheads="1"/>
            </p:cNvSpPr>
            <p:nvPr/>
          </p:nvSpPr>
          <p:spPr bwMode="auto">
            <a:xfrm>
              <a:off x="10235" y="2931"/>
              <a:ext cx="1050" cy="1108"/>
            </a:xfrm>
            <a:prstGeom prst="ellipse">
              <a:avLst/>
            </a:prstGeom>
            <a:solidFill>
              <a:srgbClr val="339966">
                <a:alpha val="43921"/>
              </a:srgbClr>
            </a:solidFill>
            <a:ln w="9525" algn="ctr">
              <a:solidFill>
                <a:srgbClr val="000000"/>
              </a:solidFill>
              <a:round/>
              <a:headEnd/>
              <a:tailEnd/>
            </a:ln>
          </p:spPr>
          <p:txBody>
            <a:bodyPr lIns="0" tIns="10800" rIns="0" bIns="10800"/>
            <a:lstStyle/>
            <a:p>
              <a:pPr fontAlgn="auto">
                <a:spcBef>
                  <a:spcPts val="0"/>
                </a:spcBef>
                <a:spcAft>
                  <a:spcPts val="0"/>
                </a:spcAft>
                <a:defRPr/>
              </a:pPr>
              <a:endParaRPr lang="da-DK" altLang="zh-CN" sz="900" kern="0">
                <a:solidFill>
                  <a:srgbClr val="000000"/>
                </a:solidFill>
                <a:latin typeface="Trebuchet MS" pitchFamily="34" charset="0"/>
                <a:ea typeface="SimSun"/>
                <a:cs typeface="Times New Roman" pitchFamily="18" charset="0"/>
              </a:endParaRPr>
            </a:p>
            <a:p>
              <a:pPr algn="ctr" fontAlgn="auto">
                <a:spcBef>
                  <a:spcPts val="0"/>
                </a:spcBef>
                <a:spcAft>
                  <a:spcPts val="0"/>
                </a:spcAft>
                <a:defRPr/>
              </a:pPr>
              <a:r>
                <a:rPr lang="da-DK" altLang="zh-CN" sz="1600" b="1" kern="0">
                  <a:solidFill>
                    <a:srgbClr val="000000"/>
                  </a:solidFill>
                  <a:latin typeface="Trebuchet MS" pitchFamily="34" charset="0"/>
                  <a:ea typeface="SimSun"/>
                  <a:cs typeface="Times New Roman" pitchFamily="18" charset="0"/>
                </a:rPr>
                <a:t>Wider</a:t>
              </a:r>
              <a:r>
                <a:rPr lang="da-DK" altLang="zh-CN" sz="1400" b="1" kern="0">
                  <a:solidFill>
                    <a:srgbClr val="000000"/>
                  </a:solidFill>
                  <a:latin typeface="Trebuchet MS" pitchFamily="34" charset="0"/>
                  <a:ea typeface="SimSun"/>
                  <a:cs typeface="Times New Roman" pitchFamily="18" charset="0"/>
                </a:rPr>
                <a:t> </a:t>
              </a:r>
              <a:r>
                <a:rPr lang="da-DK" altLang="zh-CN" sz="1600" b="1" kern="0">
                  <a:solidFill>
                    <a:srgbClr val="000000"/>
                  </a:solidFill>
                  <a:latin typeface="Trebuchet MS" pitchFamily="34" charset="0"/>
                  <a:ea typeface="SimSun"/>
                  <a:cs typeface="Times New Roman" pitchFamily="18" charset="0"/>
                </a:rPr>
                <a:t>impact</a:t>
              </a:r>
              <a:endParaRPr lang="en-US" sz="1600" b="1" kern="0">
                <a:solidFill>
                  <a:srgbClr val="000000"/>
                </a:solidFill>
                <a:latin typeface="Verdana" charset="0"/>
                <a:ea typeface="SimSun"/>
                <a:cs typeface="Times New Roman" pitchFamily="18" charset="0"/>
              </a:endParaRPr>
            </a:p>
          </p:txBody>
        </p:sp>
        <p:sp>
          <p:nvSpPr>
            <p:cNvPr id="28" name="Oval 13"/>
            <p:cNvSpPr>
              <a:spLocks noChangeArrowheads="1"/>
            </p:cNvSpPr>
            <p:nvPr/>
          </p:nvSpPr>
          <p:spPr bwMode="auto">
            <a:xfrm>
              <a:off x="5873" y="3714"/>
              <a:ext cx="698" cy="634"/>
            </a:xfrm>
            <a:prstGeom prst="ellipse">
              <a:avLst/>
            </a:prstGeom>
            <a:solidFill>
              <a:srgbClr val="339966">
                <a:alpha val="43921"/>
              </a:srgbClr>
            </a:solidFill>
            <a:ln w="9525" algn="ctr">
              <a:solidFill>
                <a:srgbClr val="000000"/>
              </a:solidFill>
              <a:round/>
              <a:headEnd/>
              <a:tailEnd/>
            </a:ln>
          </p:spPr>
          <p:txBody>
            <a:bodyPr lIns="0" tIns="10800" rIns="0" bIns="10800"/>
            <a:lstStyle/>
            <a:p>
              <a:pPr fontAlgn="auto">
                <a:spcBef>
                  <a:spcPts val="0"/>
                </a:spcBef>
                <a:spcAft>
                  <a:spcPts val="0"/>
                </a:spcAft>
                <a:defRPr/>
              </a:pPr>
              <a:r>
                <a:rPr lang="en-US" altLang="zh-CN" sz="1300" b="1" kern="0">
                  <a:solidFill>
                    <a:srgbClr val="000000"/>
                  </a:solidFill>
                  <a:latin typeface="Trebuchet MS" pitchFamily="34" charset="0"/>
                  <a:ea typeface="SimSun"/>
                  <a:cs typeface="Times New Roman" pitchFamily="18" charset="0"/>
                </a:rPr>
                <a:t>Internal resour-ces </a:t>
              </a:r>
              <a:endParaRPr lang="en-US" sz="1300" b="1" kern="0">
                <a:solidFill>
                  <a:srgbClr val="000000"/>
                </a:solidFill>
                <a:latin typeface="Verdana" charset="0"/>
                <a:ea typeface="SimSun"/>
                <a:cs typeface="Times New Roman" pitchFamily="18" charset="0"/>
              </a:endParaRPr>
            </a:p>
          </p:txBody>
        </p:sp>
        <p:sp>
          <p:nvSpPr>
            <p:cNvPr id="29" name="Line 14"/>
            <p:cNvSpPr>
              <a:spLocks noChangeShapeType="1"/>
            </p:cNvSpPr>
            <p:nvPr/>
          </p:nvSpPr>
          <p:spPr bwMode="auto">
            <a:xfrm flipV="1">
              <a:off x="6508" y="4357"/>
              <a:ext cx="235" cy="159"/>
            </a:xfrm>
            <a:prstGeom prst="line">
              <a:avLst/>
            </a:prstGeom>
            <a:noFill/>
            <a:ln w="82550" cmpd="dbl">
              <a:solidFill>
                <a:srgbClr val="FF6600"/>
              </a:solidFill>
              <a:round/>
              <a:headEnd/>
              <a:tailEnd type="triangle" w="med" len="med"/>
            </a:ln>
          </p:spPr>
          <p:txBody>
            <a:bodyPr lIns="0" tIns="10800" rIns="0" bIns="10800"/>
            <a:lstStyle/>
            <a:p>
              <a:pPr fontAlgn="auto">
                <a:spcBef>
                  <a:spcPts val="0"/>
                </a:spcBef>
                <a:spcAft>
                  <a:spcPts val="0"/>
                </a:spcAft>
                <a:defRPr/>
              </a:pPr>
              <a:endParaRPr lang="fr-FR" sz="1800" kern="0">
                <a:solidFill>
                  <a:sysClr val="windowText" lastClr="000000"/>
                </a:solidFill>
                <a:latin typeface="Verdana" charset="0"/>
                <a:ea typeface="ＭＳ Ｐゴシック" charset="0"/>
                <a:cs typeface="ＭＳ Ｐゴシック" charset="0"/>
              </a:endParaRPr>
            </a:p>
          </p:txBody>
        </p:sp>
        <p:sp>
          <p:nvSpPr>
            <p:cNvPr id="30" name="Line 15"/>
            <p:cNvSpPr>
              <a:spLocks noChangeShapeType="1"/>
            </p:cNvSpPr>
            <p:nvPr/>
          </p:nvSpPr>
          <p:spPr bwMode="auto">
            <a:xfrm flipV="1">
              <a:off x="7207" y="3724"/>
              <a:ext cx="233" cy="159"/>
            </a:xfrm>
            <a:prstGeom prst="line">
              <a:avLst/>
            </a:prstGeom>
            <a:noFill/>
            <a:ln w="82550" cmpd="dbl">
              <a:solidFill>
                <a:srgbClr val="FF6600"/>
              </a:solidFill>
              <a:round/>
              <a:headEnd/>
              <a:tailEnd type="triangle" w="med" len="med"/>
            </a:ln>
          </p:spPr>
          <p:txBody>
            <a:bodyPr lIns="0" tIns="10800" rIns="0" bIns="10800"/>
            <a:lstStyle/>
            <a:p>
              <a:pPr fontAlgn="auto">
                <a:spcBef>
                  <a:spcPts val="0"/>
                </a:spcBef>
                <a:spcAft>
                  <a:spcPts val="0"/>
                </a:spcAft>
                <a:defRPr/>
              </a:pPr>
              <a:endParaRPr lang="fr-FR" sz="1800" kern="0">
                <a:solidFill>
                  <a:sysClr val="windowText" lastClr="000000"/>
                </a:solidFill>
                <a:latin typeface="Verdana" charset="0"/>
                <a:ea typeface="ＭＳ Ｐゴシック" charset="0"/>
                <a:cs typeface="ＭＳ Ｐゴシック" charset="0"/>
              </a:endParaRPr>
            </a:p>
          </p:txBody>
        </p:sp>
        <p:sp>
          <p:nvSpPr>
            <p:cNvPr id="31" name="Line 16"/>
            <p:cNvSpPr>
              <a:spLocks noChangeShapeType="1"/>
            </p:cNvSpPr>
            <p:nvPr/>
          </p:nvSpPr>
          <p:spPr bwMode="auto">
            <a:xfrm>
              <a:off x="6392" y="4040"/>
              <a:ext cx="349" cy="159"/>
            </a:xfrm>
            <a:prstGeom prst="line">
              <a:avLst/>
            </a:prstGeom>
            <a:noFill/>
            <a:ln w="82550" cmpd="dbl">
              <a:solidFill>
                <a:srgbClr val="FF6600"/>
              </a:solidFill>
              <a:round/>
              <a:headEnd/>
              <a:tailEnd type="triangle" w="med" len="med"/>
            </a:ln>
          </p:spPr>
          <p:txBody>
            <a:bodyPr lIns="0" tIns="10800" rIns="0" bIns="10800"/>
            <a:lstStyle/>
            <a:p>
              <a:pPr fontAlgn="auto">
                <a:spcBef>
                  <a:spcPts val="0"/>
                </a:spcBef>
                <a:spcAft>
                  <a:spcPts val="0"/>
                </a:spcAft>
                <a:defRPr/>
              </a:pPr>
              <a:endParaRPr lang="fr-FR" sz="1800" kern="0">
                <a:solidFill>
                  <a:sysClr val="windowText" lastClr="000000"/>
                </a:solidFill>
                <a:latin typeface="Verdana" charset="0"/>
                <a:ea typeface="ＭＳ Ｐゴシック" charset="0"/>
                <a:cs typeface="ＭＳ Ｐゴシック" charset="0"/>
              </a:endParaRPr>
            </a:p>
          </p:txBody>
        </p:sp>
        <p:sp>
          <p:nvSpPr>
            <p:cNvPr id="32" name="Line 17"/>
            <p:cNvSpPr>
              <a:spLocks noChangeShapeType="1"/>
            </p:cNvSpPr>
            <p:nvPr/>
          </p:nvSpPr>
          <p:spPr bwMode="auto">
            <a:xfrm>
              <a:off x="6625" y="3565"/>
              <a:ext cx="349" cy="1"/>
            </a:xfrm>
            <a:prstGeom prst="line">
              <a:avLst/>
            </a:prstGeom>
            <a:noFill/>
            <a:ln w="82550" cmpd="dbl">
              <a:solidFill>
                <a:srgbClr val="FF6600"/>
              </a:solidFill>
              <a:round/>
              <a:headEnd/>
              <a:tailEnd type="triangle" w="med" len="med"/>
            </a:ln>
          </p:spPr>
          <p:txBody>
            <a:bodyPr lIns="0" tIns="10800" rIns="0" bIns="10800"/>
            <a:lstStyle/>
            <a:p>
              <a:pPr fontAlgn="auto">
                <a:spcBef>
                  <a:spcPts val="0"/>
                </a:spcBef>
                <a:spcAft>
                  <a:spcPts val="0"/>
                </a:spcAft>
                <a:defRPr/>
              </a:pPr>
              <a:endParaRPr lang="fr-FR" sz="1800" kern="0">
                <a:solidFill>
                  <a:sysClr val="windowText" lastClr="000000"/>
                </a:solidFill>
                <a:latin typeface="Verdana" charset="0"/>
                <a:ea typeface="ＭＳ Ｐゴシック" charset="0"/>
                <a:cs typeface="ＭＳ Ｐゴシック" charset="0"/>
              </a:endParaRPr>
            </a:p>
          </p:txBody>
        </p:sp>
        <p:sp>
          <p:nvSpPr>
            <p:cNvPr id="33" name="Line 18"/>
            <p:cNvSpPr>
              <a:spLocks noChangeShapeType="1"/>
            </p:cNvSpPr>
            <p:nvPr/>
          </p:nvSpPr>
          <p:spPr bwMode="auto">
            <a:xfrm>
              <a:off x="10003" y="3565"/>
              <a:ext cx="350" cy="1"/>
            </a:xfrm>
            <a:prstGeom prst="line">
              <a:avLst/>
            </a:prstGeom>
            <a:noFill/>
            <a:ln w="82550" cmpd="dbl">
              <a:solidFill>
                <a:srgbClr val="FF6600"/>
              </a:solidFill>
              <a:round/>
              <a:headEnd/>
              <a:tailEnd type="triangle" w="med" len="med"/>
            </a:ln>
          </p:spPr>
          <p:txBody>
            <a:bodyPr lIns="0" tIns="10800" rIns="0" bIns="10800"/>
            <a:lstStyle/>
            <a:p>
              <a:pPr fontAlgn="auto">
                <a:spcBef>
                  <a:spcPts val="0"/>
                </a:spcBef>
                <a:spcAft>
                  <a:spcPts val="0"/>
                </a:spcAft>
                <a:defRPr/>
              </a:pPr>
              <a:endParaRPr lang="fr-FR" sz="1800" kern="0">
                <a:solidFill>
                  <a:sysClr val="windowText" lastClr="000000"/>
                </a:solidFill>
                <a:latin typeface="Verdana" charset="0"/>
                <a:ea typeface="ＭＳ Ｐゴシック" charset="0"/>
                <a:cs typeface="ＭＳ Ｐゴシック" charset="0"/>
              </a:endParaRPr>
            </a:p>
          </p:txBody>
        </p:sp>
        <p:sp>
          <p:nvSpPr>
            <p:cNvPr id="34" name="Line 19"/>
            <p:cNvSpPr>
              <a:spLocks noChangeShapeType="1"/>
            </p:cNvSpPr>
            <p:nvPr/>
          </p:nvSpPr>
          <p:spPr bwMode="auto">
            <a:xfrm>
              <a:off x="8954" y="3565"/>
              <a:ext cx="349" cy="1"/>
            </a:xfrm>
            <a:prstGeom prst="line">
              <a:avLst/>
            </a:prstGeom>
            <a:noFill/>
            <a:ln w="82550" cmpd="dbl">
              <a:solidFill>
                <a:srgbClr val="FF6600"/>
              </a:solidFill>
              <a:round/>
              <a:headEnd/>
              <a:tailEnd type="triangle" w="med" len="med"/>
            </a:ln>
          </p:spPr>
          <p:txBody>
            <a:bodyPr lIns="0" tIns="10800" rIns="0" bIns="10800"/>
            <a:lstStyle/>
            <a:p>
              <a:pPr fontAlgn="auto">
                <a:spcBef>
                  <a:spcPts val="0"/>
                </a:spcBef>
                <a:spcAft>
                  <a:spcPts val="0"/>
                </a:spcAft>
                <a:defRPr/>
              </a:pPr>
              <a:endParaRPr lang="fr-FR" sz="1800" kern="0">
                <a:solidFill>
                  <a:sysClr val="windowText" lastClr="000000"/>
                </a:solidFill>
                <a:latin typeface="Verdana" charset="0"/>
                <a:ea typeface="ＭＳ Ｐゴシック" charset="0"/>
                <a:cs typeface="ＭＳ Ｐゴシック" charset="0"/>
              </a:endParaRPr>
            </a:p>
          </p:txBody>
        </p:sp>
        <p:sp>
          <p:nvSpPr>
            <p:cNvPr id="35" name="Line 20"/>
            <p:cNvSpPr>
              <a:spLocks noChangeShapeType="1"/>
            </p:cNvSpPr>
            <p:nvPr/>
          </p:nvSpPr>
          <p:spPr bwMode="auto">
            <a:xfrm>
              <a:off x="7906" y="3565"/>
              <a:ext cx="349" cy="1"/>
            </a:xfrm>
            <a:prstGeom prst="line">
              <a:avLst/>
            </a:prstGeom>
            <a:noFill/>
            <a:ln w="82550" cmpd="dbl">
              <a:solidFill>
                <a:srgbClr val="FF6600"/>
              </a:solidFill>
              <a:round/>
              <a:headEnd/>
              <a:tailEnd type="triangle" w="med" len="med"/>
            </a:ln>
          </p:spPr>
          <p:txBody>
            <a:bodyPr lIns="0" tIns="10800" rIns="0" bIns="10800"/>
            <a:lstStyle/>
            <a:p>
              <a:pPr fontAlgn="auto">
                <a:spcBef>
                  <a:spcPts val="0"/>
                </a:spcBef>
                <a:spcAft>
                  <a:spcPts val="0"/>
                </a:spcAft>
                <a:defRPr/>
              </a:pPr>
              <a:endParaRPr lang="fr-FR" sz="1800" kern="0">
                <a:solidFill>
                  <a:sysClr val="windowText" lastClr="000000"/>
                </a:solidFill>
                <a:latin typeface="Verdana" charset="0"/>
                <a:ea typeface="ＭＳ Ｐゴシック" charset="0"/>
                <a:cs typeface="ＭＳ Ｐゴシック" charset="0"/>
              </a:endParaRPr>
            </a:p>
          </p:txBody>
        </p:sp>
      </p:gr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4"/>
          <p:cNvSpPr>
            <a:spLocks noGrp="1"/>
          </p:cNvSpPr>
          <p:nvPr>
            <p:ph type="title"/>
          </p:nvPr>
        </p:nvSpPr>
        <p:spPr/>
        <p:txBody>
          <a:bodyPr/>
          <a:lstStyle/>
          <a:p>
            <a:pPr algn="ctr"/>
            <a:r>
              <a:rPr lang="fr-BE" altLang="en-US" sz="3200" smtClean="0">
                <a:solidFill>
                  <a:srgbClr val="0082C8"/>
                </a:solidFill>
              </a:rPr>
              <a:t>How does the EC support CD? </a:t>
            </a:r>
            <a:r>
              <a:rPr lang="fr-BE" altLang="en-US" sz="2000" smtClean="0">
                <a:solidFill>
                  <a:srgbClr val="0082C8"/>
                </a:solidFill>
              </a:rPr>
              <a:t>(1/3)</a:t>
            </a:r>
            <a:endParaRPr lang="en-GB" altLang="en-US" sz="2000" smtClean="0"/>
          </a:p>
        </p:txBody>
      </p:sp>
      <p:sp>
        <p:nvSpPr>
          <p:cNvPr id="6147" name="Content Placeholder 5"/>
          <p:cNvSpPr>
            <a:spLocks noGrp="1"/>
          </p:cNvSpPr>
          <p:nvPr>
            <p:ph idx="1"/>
          </p:nvPr>
        </p:nvSpPr>
        <p:spPr>
          <a:xfrm>
            <a:off x="395288" y="2349500"/>
            <a:ext cx="8291512" cy="4103688"/>
          </a:xfrm>
        </p:spPr>
        <p:txBody>
          <a:bodyPr/>
          <a:lstStyle/>
          <a:p>
            <a:pPr marL="457200" indent="-457200">
              <a:spcBef>
                <a:spcPts val="4500"/>
              </a:spcBef>
              <a:buClr>
                <a:schemeClr val="accent2"/>
              </a:buClr>
              <a:buFont typeface="+mj-lt"/>
              <a:buAutoNum type="arabicPeriod"/>
              <a:defRPr/>
            </a:pPr>
            <a:r>
              <a:rPr lang="fr-BE" b="1" i="0" dirty="0" err="1" smtClean="0">
                <a:solidFill>
                  <a:schemeClr val="accent2"/>
                </a:solidFill>
                <a:ea typeface="ＭＳ Ｐゴシック" pitchFamily="34" charset="-128"/>
              </a:rPr>
              <a:t>Guiding</a:t>
            </a:r>
            <a:r>
              <a:rPr lang="fr-BE" b="1" i="0" dirty="0" smtClean="0">
                <a:solidFill>
                  <a:schemeClr val="accent2"/>
                </a:solidFill>
                <a:ea typeface="ＭＳ Ｐゴシック" pitchFamily="34" charset="-128"/>
              </a:rPr>
              <a:t> </a:t>
            </a:r>
            <a:r>
              <a:rPr lang="fr-BE" b="1" i="0" dirty="0" err="1" smtClean="0">
                <a:solidFill>
                  <a:schemeClr val="accent2"/>
                </a:solidFill>
                <a:ea typeface="ＭＳ Ｐゴシック" pitchFamily="34" charset="-128"/>
              </a:rPr>
              <a:t>principles</a:t>
            </a:r>
            <a:endParaRPr lang="fr-BE" b="1" i="0" dirty="0" smtClean="0">
              <a:solidFill>
                <a:schemeClr val="accent2"/>
              </a:solidFill>
              <a:ea typeface="ＭＳ Ｐゴシック" pitchFamily="34" charset="-128"/>
            </a:endParaRPr>
          </a:p>
          <a:p>
            <a:pPr marL="400050" lvl="1" indent="0">
              <a:spcBef>
                <a:spcPts val="0"/>
              </a:spcBef>
              <a:buFontTx/>
              <a:buNone/>
              <a:defRPr/>
            </a:pPr>
            <a:endParaRPr lang="en-GB" sz="1800" dirty="0" smtClean="0">
              <a:ea typeface="ＭＳ Ｐゴシック" pitchFamily="34" charset="-128"/>
            </a:endParaRPr>
          </a:p>
          <a:p>
            <a:pPr marL="400050" lvl="1" indent="0">
              <a:spcBef>
                <a:spcPts val="0"/>
              </a:spcBef>
              <a:spcAft>
                <a:spcPts val="600"/>
              </a:spcAft>
              <a:buFontTx/>
              <a:buNone/>
              <a:defRPr/>
            </a:pPr>
            <a:r>
              <a:rPr lang="en-GB" sz="2400" dirty="0" smtClean="0">
                <a:ea typeface="ＭＳ Ｐゴシック" pitchFamily="34" charset="-128"/>
              </a:rPr>
              <a:t>Methodology / 5 Technical Cooperation Quality criteria:</a:t>
            </a:r>
          </a:p>
          <a:p>
            <a:pPr lvl="1">
              <a:lnSpc>
                <a:spcPct val="150000"/>
              </a:lnSpc>
              <a:spcBef>
                <a:spcPts val="600"/>
              </a:spcBef>
              <a:buClr>
                <a:schemeClr val="accent2"/>
              </a:buClr>
              <a:defRPr/>
            </a:pPr>
            <a:r>
              <a:rPr lang="en-GB" sz="1800" b="0" dirty="0" smtClean="0">
                <a:ea typeface="ＭＳ Ｐゴシック" pitchFamily="34" charset="-128"/>
              </a:rPr>
              <a:t>Fits with the context</a:t>
            </a:r>
          </a:p>
          <a:p>
            <a:pPr lvl="1">
              <a:lnSpc>
                <a:spcPct val="150000"/>
              </a:lnSpc>
              <a:spcBef>
                <a:spcPts val="600"/>
              </a:spcBef>
              <a:buClr>
                <a:schemeClr val="accent2"/>
              </a:buClr>
              <a:defRPr/>
            </a:pPr>
            <a:r>
              <a:rPr lang="en-GB" sz="1800" b="0" dirty="0" smtClean="0">
                <a:ea typeface="ＭＳ Ｐゴシック" pitchFamily="34" charset="-128"/>
              </a:rPr>
              <a:t>Ownership</a:t>
            </a:r>
          </a:p>
          <a:p>
            <a:pPr lvl="1">
              <a:lnSpc>
                <a:spcPct val="150000"/>
              </a:lnSpc>
              <a:spcBef>
                <a:spcPts val="600"/>
              </a:spcBef>
              <a:buClr>
                <a:schemeClr val="accent2"/>
              </a:buClr>
              <a:defRPr/>
            </a:pPr>
            <a:r>
              <a:rPr lang="en-GB" sz="1800" b="0" dirty="0" smtClean="0">
                <a:ea typeface="ＭＳ Ｐゴシック" pitchFamily="34" charset="-128"/>
              </a:rPr>
              <a:t>Results orientation</a:t>
            </a:r>
          </a:p>
          <a:p>
            <a:pPr lvl="1">
              <a:lnSpc>
                <a:spcPct val="150000"/>
              </a:lnSpc>
              <a:spcBef>
                <a:spcPts val="600"/>
              </a:spcBef>
              <a:buClr>
                <a:schemeClr val="accent2"/>
              </a:buClr>
              <a:defRPr/>
            </a:pPr>
            <a:r>
              <a:rPr lang="en-GB" sz="1800" b="0" dirty="0" smtClean="0">
                <a:ea typeface="ＭＳ Ｐゴシック" pitchFamily="34" charset="-128"/>
              </a:rPr>
              <a:t>Harmonized support</a:t>
            </a:r>
          </a:p>
          <a:p>
            <a:pPr lvl="1">
              <a:lnSpc>
                <a:spcPct val="150000"/>
              </a:lnSpc>
              <a:spcBef>
                <a:spcPts val="600"/>
              </a:spcBef>
              <a:buClr>
                <a:schemeClr val="accent2"/>
              </a:buClr>
              <a:defRPr/>
            </a:pPr>
            <a:r>
              <a:rPr lang="en-GB" sz="1800" b="0" dirty="0" smtClean="0">
                <a:ea typeface="ＭＳ Ｐゴシック" pitchFamily="34" charset="-128"/>
              </a:rPr>
              <a:t>Programme Implementation arrangements</a:t>
            </a:r>
            <a:endParaRPr lang="fr-BE" sz="1800" b="0" dirty="0" smtClean="0">
              <a:ea typeface="ＭＳ Ｐゴシック" pitchFamily="34" charset="-128"/>
            </a:endParaRPr>
          </a:p>
          <a:p>
            <a:pPr marL="0" indent="0">
              <a:buFontTx/>
              <a:buNone/>
              <a:defRPr/>
            </a:pPr>
            <a:endParaRPr lang="fr-BE" dirty="0" smtClean="0"/>
          </a:p>
          <a:p>
            <a:pPr marL="0" indent="0">
              <a:buFontTx/>
              <a:buNone/>
              <a:defRPr/>
            </a:pPr>
            <a:endParaRPr lang="en-GB" dirty="0"/>
          </a:p>
          <a:p>
            <a:pPr>
              <a:defRPr/>
            </a:pPr>
            <a:endParaRPr lang="es-ES" dirty="0" smtClean="0"/>
          </a:p>
        </p:txBody>
      </p:sp>
      <p:sp>
        <p:nvSpPr>
          <p:cNvPr id="19460"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106AD853-7832-4DAA-84C6-0077BBCC16EC}" type="slidenum">
              <a:rPr lang="en-GB" altLang="en-US" sz="1400" smtClean="0">
                <a:solidFill>
                  <a:srgbClr val="000000"/>
                </a:solidFill>
                <a:latin typeface="Arial" pitchFamily="34" charset="0"/>
                <a:ea typeface="MS PGothic" pitchFamily="34" charset="-128"/>
              </a:rPr>
              <a:pPr eaLnBrk="1" hangingPunct="1"/>
              <a:t>17</a:t>
            </a:fld>
            <a:endParaRPr lang="en-GB" altLang="en-US" sz="1400" smtClean="0">
              <a:solidFill>
                <a:srgbClr val="000000"/>
              </a:solidFill>
              <a:latin typeface="Arial" pitchFamily="34" charset="0"/>
              <a:ea typeface="MS PGothic" pitchFamily="34" charset="-128"/>
            </a:endParaRPr>
          </a:p>
        </p:txBody>
      </p:sp>
      <p:sp>
        <p:nvSpPr>
          <p:cNvPr id="3" name="Right Brace 2"/>
          <p:cNvSpPr/>
          <p:nvPr/>
        </p:nvSpPr>
        <p:spPr bwMode="auto">
          <a:xfrm>
            <a:off x="6011863" y="3933825"/>
            <a:ext cx="431800" cy="2374900"/>
          </a:xfrm>
          <a:prstGeom prst="rightBrace">
            <a:avLst/>
          </a:prstGeom>
          <a:noFill/>
          <a:ln w="19050" cap="flat" cmpd="sng" algn="ctr">
            <a:solidFill>
              <a:schemeClr val="accent2"/>
            </a:solidFill>
            <a:prstDash val="solid"/>
            <a:round/>
            <a:headEnd type="none"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blurRad="63500" dist="35921" dir="2700000" algn="ctr" rotWithShape="0">
                    <a:schemeClr val="bg2"/>
                  </a:outerShdw>
                </a:effectLst>
              </a14:hiddenEffects>
            </a:ext>
          </a:extLst>
        </p:spPr>
        <p:txBody>
          <a:bodyPr anchor="ctr"/>
          <a:lstStyle/>
          <a:p>
            <a:pPr marL="3175">
              <a:defRPr/>
            </a:pPr>
            <a:endParaRPr lang="en-GB" b="1" dirty="0">
              <a:latin typeface="Verdana" charset="0"/>
              <a:ea typeface="ＭＳ Ｐゴシック" charset="0"/>
            </a:endParaRPr>
          </a:p>
        </p:txBody>
      </p:sp>
      <p:grpSp>
        <p:nvGrpSpPr>
          <p:cNvPr id="19462" name="Group 4"/>
          <p:cNvGrpSpPr>
            <a:grpSpLocks noChangeAspect="1"/>
          </p:cNvGrpSpPr>
          <p:nvPr/>
        </p:nvGrpSpPr>
        <p:grpSpPr bwMode="auto">
          <a:xfrm>
            <a:off x="6697663" y="4660900"/>
            <a:ext cx="1304925" cy="920750"/>
            <a:chOff x="4195" y="2845"/>
            <a:chExt cx="822" cy="580"/>
          </a:xfrm>
        </p:grpSpPr>
        <p:sp>
          <p:nvSpPr>
            <p:cNvPr id="19463" name="AutoShape 3"/>
            <p:cNvSpPr>
              <a:spLocks noChangeAspect="1" noChangeArrowheads="1" noTextEdit="1"/>
            </p:cNvSpPr>
            <p:nvPr/>
          </p:nvSpPr>
          <p:spPr bwMode="auto">
            <a:xfrm>
              <a:off x="4195" y="2845"/>
              <a:ext cx="822" cy="5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19464" name="Rectangle 5"/>
            <p:cNvSpPr>
              <a:spLocks noChangeArrowheads="1"/>
            </p:cNvSpPr>
            <p:nvPr/>
          </p:nvSpPr>
          <p:spPr bwMode="auto">
            <a:xfrm>
              <a:off x="4465" y="2853"/>
              <a:ext cx="267"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US" altLang="en-US" sz="1900" b="1">
                  <a:solidFill>
                    <a:srgbClr val="333399"/>
                  </a:solidFill>
                  <a:latin typeface="Arial" pitchFamily="34" charset="0"/>
                </a:rPr>
                <a:t>CD </a:t>
              </a:r>
              <a:endParaRPr lang="en-US" altLang="en-US">
                <a:solidFill>
                  <a:srgbClr val="333399"/>
                </a:solidFill>
              </a:endParaRPr>
            </a:p>
          </p:txBody>
        </p:sp>
        <p:sp>
          <p:nvSpPr>
            <p:cNvPr id="19465" name="Rectangle 6"/>
            <p:cNvSpPr>
              <a:spLocks noChangeArrowheads="1"/>
            </p:cNvSpPr>
            <p:nvPr/>
          </p:nvSpPr>
          <p:spPr bwMode="auto">
            <a:xfrm>
              <a:off x="4264" y="3044"/>
              <a:ext cx="634"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US" altLang="en-US" sz="1900" b="1">
                  <a:solidFill>
                    <a:srgbClr val="333399"/>
                  </a:solidFill>
                  <a:latin typeface="Arial" pitchFamily="34" charset="0"/>
                </a:rPr>
                <a:t>enabling</a:t>
              </a:r>
              <a:endParaRPr lang="en-US" altLang="en-US">
                <a:solidFill>
                  <a:srgbClr val="333399"/>
                </a:solidFill>
              </a:endParaRPr>
            </a:p>
          </p:txBody>
        </p:sp>
        <p:sp>
          <p:nvSpPr>
            <p:cNvPr id="19466" name="Rectangle 7"/>
            <p:cNvSpPr>
              <a:spLocks noChangeArrowheads="1"/>
            </p:cNvSpPr>
            <p:nvPr/>
          </p:nvSpPr>
          <p:spPr bwMode="auto">
            <a:xfrm>
              <a:off x="4330" y="3235"/>
              <a:ext cx="516" cy="1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0" tIns="0" rIns="0" bIns="0">
              <a:spAutoFit/>
            </a:bodyPr>
            <a:lstStyle>
              <a:lvl1pPr marL="3175"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r>
                <a:rPr lang="en-US" altLang="en-US" sz="1900" b="1">
                  <a:solidFill>
                    <a:srgbClr val="333399"/>
                  </a:solidFill>
                  <a:latin typeface="Arial" pitchFamily="34" charset="0"/>
                </a:rPr>
                <a:t>factors</a:t>
              </a:r>
              <a:endParaRPr lang="en-US" altLang="en-US">
                <a:solidFill>
                  <a:srgbClr val="333399"/>
                </a:solidFill>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73638" y="3644900"/>
            <a:ext cx="3419475" cy="1944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147" name="Content Placeholder 5"/>
          <p:cNvSpPr>
            <a:spLocks noGrp="1"/>
          </p:cNvSpPr>
          <p:nvPr>
            <p:ph idx="1"/>
          </p:nvPr>
        </p:nvSpPr>
        <p:spPr>
          <a:xfrm>
            <a:off x="395288" y="2205038"/>
            <a:ext cx="8291512" cy="4248150"/>
          </a:xfrm>
        </p:spPr>
        <p:txBody>
          <a:bodyPr/>
          <a:lstStyle/>
          <a:p>
            <a:pPr marL="457200" indent="-457200">
              <a:spcBef>
                <a:spcPts val="4500"/>
              </a:spcBef>
              <a:buClr>
                <a:schemeClr val="accent2"/>
              </a:buClr>
              <a:buFont typeface="+mj-lt"/>
              <a:buAutoNum type="arabicPeriod" startAt="2"/>
              <a:defRPr/>
            </a:pPr>
            <a:r>
              <a:rPr lang="fr-BE" b="1" i="0" dirty="0" err="1" smtClean="0">
                <a:solidFill>
                  <a:schemeClr val="accent2"/>
                </a:solidFill>
                <a:latin typeface="+mj-lt"/>
                <a:ea typeface="ＭＳ Ｐゴシック" pitchFamily="34" charset="-128"/>
              </a:rPr>
              <a:t>Quality</a:t>
            </a:r>
            <a:r>
              <a:rPr lang="fr-BE" b="1" i="0" dirty="0" smtClean="0">
                <a:solidFill>
                  <a:schemeClr val="accent2"/>
                </a:solidFill>
                <a:latin typeface="+mj-lt"/>
                <a:ea typeface="ＭＳ Ｐゴシック" pitchFamily="34" charset="-128"/>
              </a:rPr>
              <a:t> </a:t>
            </a:r>
            <a:r>
              <a:rPr lang="fr-BE" b="1" i="0" dirty="0" err="1">
                <a:solidFill>
                  <a:schemeClr val="accent2"/>
                </a:solidFill>
                <a:latin typeface="+mj-lt"/>
                <a:ea typeface="ＭＳ Ｐゴシック" pitchFamily="34" charset="-128"/>
              </a:rPr>
              <a:t>assessment</a:t>
            </a:r>
            <a:r>
              <a:rPr lang="fr-BE" b="1" i="0" dirty="0">
                <a:solidFill>
                  <a:schemeClr val="accent2"/>
                </a:solidFill>
                <a:latin typeface="+mj-lt"/>
                <a:ea typeface="ＭＳ Ｐゴシック" pitchFamily="34" charset="-128"/>
              </a:rPr>
              <a:t> </a:t>
            </a:r>
            <a:r>
              <a:rPr lang="fr-BE" b="1" i="0" dirty="0" err="1">
                <a:solidFill>
                  <a:schemeClr val="accent2"/>
                </a:solidFill>
                <a:latin typeface="+mj-lt"/>
                <a:ea typeface="ＭＳ Ｐゴシック" pitchFamily="34" charset="-128"/>
              </a:rPr>
              <a:t>tools</a:t>
            </a:r>
            <a:endParaRPr lang="fr-BE" b="1" i="0" dirty="0">
              <a:solidFill>
                <a:schemeClr val="accent2"/>
              </a:solidFill>
              <a:latin typeface="+mj-lt"/>
              <a:ea typeface="ＭＳ Ｐゴシック" pitchFamily="34" charset="-128"/>
            </a:endParaRPr>
          </a:p>
          <a:p>
            <a:pPr marL="0" indent="0" algn="just">
              <a:spcBef>
                <a:spcPts val="1200"/>
              </a:spcBef>
              <a:spcAft>
                <a:spcPts val="1200"/>
              </a:spcAft>
              <a:buFontTx/>
              <a:buNone/>
              <a:defRPr/>
            </a:pPr>
            <a:r>
              <a:rPr lang="en-GB" sz="1800" i="0" dirty="0" smtClean="0">
                <a:ea typeface="ＭＳ Ｐゴシック" pitchFamily="34" charset="-128"/>
              </a:rPr>
              <a:t>T</a:t>
            </a:r>
            <a:r>
              <a:rPr lang="en-US" sz="1800" i="0" dirty="0" smtClean="0">
                <a:ea typeface="ＭＳ Ｐゴシック" pitchFamily="34" charset="-128"/>
              </a:rPr>
              <a:t>he</a:t>
            </a:r>
            <a:r>
              <a:rPr lang="en-GB" sz="1800" i="0" dirty="0" smtClean="0">
                <a:ea typeface="ＭＳ Ｐゴシック" pitchFamily="34" charset="-128"/>
              </a:rPr>
              <a:t> EC has developed tools for monitoring the quality of implementation, which provide the framework for good design</a:t>
            </a:r>
          </a:p>
          <a:p>
            <a:pPr lvl="1" algn="just">
              <a:spcBef>
                <a:spcPts val="200"/>
              </a:spcBef>
              <a:buClr>
                <a:schemeClr val="accent2"/>
              </a:buClr>
              <a:defRPr/>
            </a:pPr>
            <a:r>
              <a:rPr lang="en-GB" dirty="0" smtClean="0">
                <a:ea typeface="ＭＳ Ｐゴシック" pitchFamily="34" charset="-128"/>
              </a:rPr>
              <a:t>The Quality Grid </a:t>
            </a:r>
          </a:p>
          <a:p>
            <a:pPr lvl="1" algn="just">
              <a:spcBef>
                <a:spcPts val="200"/>
              </a:spcBef>
              <a:buClr>
                <a:schemeClr val="accent2"/>
              </a:buClr>
              <a:defRPr/>
            </a:pPr>
            <a:r>
              <a:rPr lang="en-GB" dirty="0" smtClean="0">
                <a:ea typeface="ＭＳ Ｐゴシック" pitchFamily="34" charset="-128"/>
              </a:rPr>
              <a:t>The QSG</a:t>
            </a:r>
          </a:p>
          <a:p>
            <a:pPr lvl="1" algn="just">
              <a:spcBef>
                <a:spcPts val="200"/>
              </a:spcBef>
              <a:buClr>
                <a:schemeClr val="accent2"/>
              </a:buClr>
              <a:defRPr/>
            </a:pPr>
            <a:r>
              <a:rPr lang="en-GB" dirty="0" smtClean="0">
                <a:ea typeface="ＭＳ Ｐゴシック" pitchFamily="34" charset="-128"/>
              </a:rPr>
              <a:t>The ROM</a:t>
            </a:r>
          </a:p>
          <a:p>
            <a:pPr lvl="1" algn="just">
              <a:spcBef>
                <a:spcPts val="200"/>
              </a:spcBef>
              <a:buClr>
                <a:schemeClr val="accent2"/>
              </a:buClr>
              <a:defRPr/>
            </a:pPr>
            <a:r>
              <a:rPr lang="en-GB" dirty="0" smtClean="0">
                <a:ea typeface="ＭＳ Ｐゴシック" pitchFamily="34" charset="-128"/>
              </a:rPr>
              <a:t>The annual EAMR</a:t>
            </a:r>
          </a:p>
          <a:p>
            <a:pPr lvl="1" algn="just">
              <a:spcBef>
                <a:spcPts val="200"/>
              </a:spcBef>
              <a:buClr>
                <a:schemeClr val="accent2"/>
              </a:buClr>
              <a:defRPr/>
            </a:pPr>
            <a:r>
              <a:rPr lang="fr-BE" dirty="0" smtClean="0">
                <a:ea typeface="ＭＳ Ｐゴシック" pitchFamily="34" charset="-128"/>
              </a:rPr>
              <a:t>RAC </a:t>
            </a:r>
            <a:r>
              <a:rPr lang="fr-BE" dirty="0" err="1" smtClean="0">
                <a:ea typeface="ＭＳ Ｐゴシック" pitchFamily="34" charset="-128"/>
              </a:rPr>
              <a:t>evaluation</a:t>
            </a:r>
            <a:endParaRPr lang="en-GB" dirty="0" smtClean="0">
              <a:ea typeface="ＭＳ Ｐゴシック" pitchFamily="34" charset="-128"/>
            </a:endParaRPr>
          </a:p>
          <a:p>
            <a:pPr marL="0" indent="0" algn="just">
              <a:spcBef>
                <a:spcPts val="3000"/>
              </a:spcBef>
              <a:buFont typeface="Times" charset="0"/>
              <a:buNone/>
              <a:defRPr/>
            </a:pPr>
            <a:r>
              <a:rPr lang="en-US" sz="1800" i="0" dirty="0" smtClean="0">
                <a:ea typeface="ＭＳ Ｐゴシック" pitchFamily="34" charset="-128"/>
              </a:rPr>
              <a:t>The novelty of the EC approach lies on translating the Aid Effectiveness principles into quality criteria to be mainstreamed into the EC Project Cycle and be monitored regularly</a:t>
            </a:r>
            <a:endParaRPr lang="es-ES" dirty="0" smtClean="0"/>
          </a:p>
        </p:txBody>
      </p:sp>
      <p:sp>
        <p:nvSpPr>
          <p:cNvPr id="20484" name="Title 4"/>
          <p:cNvSpPr>
            <a:spLocks noGrp="1"/>
          </p:cNvSpPr>
          <p:nvPr>
            <p:ph type="title"/>
          </p:nvPr>
        </p:nvSpPr>
        <p:spPr/>
        <p:txBody>
          <a:bodyPr/>
          <a:lstStyle/>
          <a:p>
            <a:pPr algn="ctr"/>
            <a:r>
              <a:rPr lang="fr-BE" altLang="en-US" sz="3200" smtClean="0">
                <a:solidFill>
                  <a:srgbClr val="0082C8"/>
                </a:solidFill>
              </a:rPr>
              <a:t>How does the EC support CD? </a:t>
            </a:r>
            <a:r>
              <a:rPr lang="fr-BE" altLang="en-US" sz="1800" smtClean="0">
                <a:solidFill>
                  <a:srgbClr val="0082C8"/>
                </a:solidFill>
              </a:rPr>
              <a:t>(2/3)</a:t>
            </a:r>
            <a:endParaRPr lang="en-GB" altLang="en-US" sz="1800" smtClean="0"/>
          </a:p>
        </p:txBody>
      </p:sp>
      <p:sp>
        <p:nvSpPr>
          <p:cNvPr id="20485"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0F19A1C0-9D48-41F7-A0E0-ECE76D08F02C}" type="slidenum">
              <a:rPr lang="en-GB" altLang="en-US" sz="1400" smtClean="0">
                <a:solidFill>
                  <a:srgbClr val="000000"/>
                </a:solidFill>
                <a:latin typeface="Arial" pitchFamily="34" charset="0"/>
                <a:ea typeface="MS PGothic" pitchFamily="34" charset="-128"/>
              </a:rPr>
              <a:pPr eaLnBrk="1" hangingPunct="1"/>
              <a:t>18</a:t>
            </a:fld>
            <a:endParaRPr lang="en-GB" altLang="en-US" sz="1400" smtClean="0">
              <a:solidFill>
                <a:srgbClr val="000000"/>
              </a:solidFill>
              <a:latin typeface="Arial" pitchFamily="34" charset="0"/>
              <a:ea typeface="MS PGothic" pitchFamily="34" charset="-128"/>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Content Placeholder 5"/>
          <p:cNvSpPr>
            <a:spLocks noGrp="1"/>
          </p:cNvSpPr>
          <p:nvPr>
            <p:ph idx="1"/>
          </p:nvPr>
        </p:nvSpPr>
        <p:spPr>
          <a:xfrm>
            <a:off x="395288" y="1916113"/>
            <a:ext cx="8291512" cy="4537075"/>
          </a:xfrm>
        </p:spPr>
        <p:txBody>
          <a:bodyPr/>
          <a:lstStyle/>
          <a:p>
            <a:pPr marL="0" indent="0">
              <a:spcBef>
                <a:spcPts val="4500"/>
              </a:spcBef>
              <a:buClr>
                <a:schemeClr val="accent2"/>
              </a:buClr>
              <a:buFontTx/>
              <a:buNone/>
              <a:defRPr/>
            </a:pPr>
            <a:r>
              <a:rPr lang="fr-BE" b="1" i="0" dirty="0" smtClean="0">
                <a:solidFill>
                  <a:schemeClr val="accent2"/>
                </a:solidFill>
                <a:ea typeface="ＭＳ Ｐゴシック" pitchFamily="34" charset="-128"/>
              </a:rPr>
              <a:t>3. Knowledge sharing</a:t>
            </a:r>
          </a:p>
          <a:p>
            <a:pPr>
              <a:spcBef>
                <a:spcPts val="1800"/>
              </a:spcBef>
              <a:buClr>
                <a:schemeClr val="accent2"/>
              </a:buClr>
              <a:defRPr/>
            </a:pPr>
            <a:r>
              <a:rPr lang="en-GB" sz="1600" i="0" dirty="0">
                <a:ea typeface="ＭＳ Ｐゴシック" pitchFamily="34" charset="-128"/>
              </a:rPr>
              <a:t>Sharing knowledge on EU development can improve the Quality of Aid and increase our impact in terms of Capacity Development </a:t>
            </a:r>
          </a:p>
          <a:p>
            <a:pPr>
              <a:spcBef>
                <a:spcPts val="1800"/>
              </a:spcBef>
              <a:buClr>
                <a:schemeClr val="accent2"/>
              </a:buClr>
              <a:defRPr/>
            </a:pPr>
            <a:r>
              <a:rPr lang="en-GB" sz="1600" i="0" dirty="0">
                <a:ea typeface="ＭＳ Ｐゴシック" pitchFamily="34" charset="-128"/>
              </a:rPr>
              <a:t>It also has a transformational effect at various levels</a:t>
            </a:r>
          </a:p>
          <a:p>
            <a:pPr>
              <a:spcBef>
                <a:spcPts val="1800"/>
              </a:spcBef>
              <a:buClr>
                <a:schemeClr val="accent2"/>
              </a:buClr>
              <a:defRPr/>
            </a:pPr>
            <a:r>
              <a:rPr lang="fr-BE" sz="1600" i="0" dirty="0">
                <a:ea typeface="ＭＳ Ｐゴシック" pitchFamily="34" charset="-128"/>
              </a:rPr>
              <a:t>It </a:t>
            </a:r>
            <a:r>
              <a:rPr lang="fr-BE" sz="1600" i="0" dirty="0" err="1">
                <a:ea typeface="ＭＳ Ｐゴシック" pitchFamily="34" charset="-128"/>
              </a:rPr>
              <a:t>is</a:t>
            </a:r>
            <a:r>
              <a:rPr lang="fr-BE" sz="1600" i="0" dirty="0">
                <a:ea typeface="ＭＳ Ｐゴシック" pitchFamily="34" charset="-128"/>
              </a:rPr>
              <a:t> </a:t>
            </a:r>
            <a:r>
              <a:rPr lang="fr-BE" sz="1600" i="0" dirty="0" err="1">
                <a:ea typeface="ＭＳ Ｐゴシック" pitchFamily="34" charset="-128"/>
              </a:rPr>
              <a:t>promoted</a:t>
            </a:r>
            <a:r>
              <a:rPr lang="fr-BE" sz="1600" i="0" dirty="0">
                <a:ea typeface="ＭＳ Ｐゴシック" pitchFamily="34" charset="-128"/>
              </a:rPr>
              <a:t> by </a:t>
            </a:r>
            <a:r>
              <a:rPr lang="en-GB" sz="1600" dirty="0" smtClean="0">
                <a:solidFill>
                  <a:srgbClr val="0082C8"/>
                </a:solidFill>
              </a:rPr>
              <a:t>Capacity4dev.eu</a:t>
            </a:r>
            <a:r>
              <a:rPr lang="en-GB" sz="2000" dirty="0" smtClean="0">
                <a:solidFill>
                  <a:srgbClr val="0082C8"/>
                </a:solidFill>
              </a:rPr>
              <a:t> </a:t>
            </a:r>
            <a:r>
              <a:rPr lang="en-GB" sz="1600" i="0" dirty="0">
                <a:ea typeface="ＭＳ Ｐゴシック" pitchFamily="34" charset="-128"/>
              </a:rPr>
              <a:t>which s</a:t>
            </a:r>
            <a:r>
              <a:rPr lang="en-GB" sz="1600" i="0" dirty="0" smtClean="0">
                <a:ea typeface="ＭＳ Ｐゴシック" pitchFamily="34" charset="-128"/>
              </a:rPr>
              <a:t>upports </a:t>
            </a:r>
            <a:r>
              <a:rPr lang="en-GB" sz="1600" i="0" dirty="0">
                <a:ea typeface="ＭＳ Ｐゴシック" pitchFamily="34" charset="-128"/>
              </a:rPr>
              <a:t>the quality of aid, good practice and capacity </a:t>
            </a:r>
            <a:r>
              <a:rPr lang="en-GB" sz="1600" i="0" dirty="0" smtClean="0">
                <a:ea typeface="ＭＳ Ｐゴシック" pitchFamily="34" charset="-128"/>
              </a:rPr>
              <a:t>development</a:t>
            </a:r>
          </a:p>
          <a:p>
            <a:pPr marL="0" indent="0">
              <a:spcBef>
                <a:spcPts val="1800"/>
              </a:spcBef>
              <a:buClr>
                <a:schemeClr val="accent2"/>
              </a:buClr>
              <a:buFontTx/>
              <a:buNone/>
              <a:defRPr/>
            </a:pPr>
            <a:endParaRPr lang="en-GB" sz="1600" b="1" i="0" u="sng" dirty="0" smtClean="0"/>
          </a:p>
          <a:p>
            <a:pPr marL="85725" indent="0">
              <a:spcAft>
                <a:spcPts val="600"/>
              </a:spcAft>
              <a:buClr>
                <a:srgbClr val="103C72"/>
              </a:buClr>
              <a:buFontTx/>
              <a:buNone/>
              <a:defRPr/>
            </a:pPr>
            <a:r>
              <a:rPr lang="en-GB" sz="1600" b="1" i="0" u="sng" dirty="0" smtClean="0"/>
              <a:t>3 </a:t>
            </a:r>
            <a:r>
              <a:rPr lang="en-GB" sz="1600" b="1" i="0" u="sng" dirty="0"/>
              <a:t>pillars : </a:t>
            </a:r>
            <a:r>
              <a:rPr lang="en-GB" sz="1600" b="1" dirty="0"/>
              <a:t/>
            </a:r>
            <a:br>
              <a:rPr lang="en-GB" sz="1600" b="1" dirty="0"/>
            </a:br>
            <a:r>
              <a:rPr lang="en-GB" sz="1600" b="1" dirty="0"/>
              <a:t> </a:t>
            </a:r>
            <a:endParaRPr lang="en-GB" sz="1600" dirty="0"/>
          </a:p>
          <a:p>
            <a:pPr marL="428625">
              <a:spcAft>
                <a:spcPts val="600"/>
              </a:spcAft>
              <a:buClr>
                <a:srgbClr val="103C72"/>
              </a:buClr>
              <a:buFont typeface="+mj-lt"/>
              <a:buAutoNum type="arabicPeriod"/>
              <a:defRPr/>
            </a:pPr>
            <a:r>
              <a:rPr lang="en-GB" sz="1600" b="1" i="0" dirty="0"/>
              <a:t>Consolidate knowledge and build Institutional Memory</a:t>
            </a:r>
          </a:p>
          <a:p>
            <a:pPr marL="428625">
              <a:spcAft>
                <a:spcPts val="600"/>
              </a:spcAft>
              <a:buClr>
                <a:srgbClr val="103C72"/>
              </a:buClr>
              <a:buFont typeface="+mj-lt"/>
              <a:buAutoNum type="arabicPeriod"/>
              <a:defRPr/>
            </a:pPr>
            <a:r>
              <a:rPr lang="en-GB" sz="1600" b="1" i="0" dirty="0"/>
              <a:t>Support Thematic Expertise, break down the silos</a:t>
            </a:r>
          </a:p>
          <a:p>
            <a:pPr marL="428625">
              <a:spcAft>
                <a:spcPts val="600"/>
              </a:spcAft>
              <a:buClr>
                <a:srgbClr val="103C72"/>
              </a:buClr>
              <a:buFont typeface="+mj-lt"/>
              <a:buAutoNum type="arabicPeriod"/>
              <a:defRPr/>
            </a:pPr>
            <a:r>
              <a:rPr lang="en-GB" sz="1600" b="1" i="0" dirty="0"/>
              <a:t>Support good practice and innovation exchange / help identify specialists</a:t>
            </a:r>
          </a:p>
          <a:p>
            <a:pPr marL="457200" indent="-457200">
              <a:spcBef>
                <a:spcPts val="4500"/>
              </a:spcBef>
              <a:buClr>
                <a:schemeClr val="accent2"/>
              </a:buClr>
              <a:buFont typeface="+mj-lt"/>
              <a:buAutoNum type="arabicPeriod" startAt="3"/>
              <a:defRPr/>
            </a:pPr>
            <a:endParaRPr lang="es-ES" dirty="0" smtClean="0"/>
          </a:p>
        </p:txBody>
      </p:sp>
      <p:sp>
        <p:nvSpPr>
          <p:cNvPr id="21507" name="Title 4"/>
          <p:cNvSpPr>
            <a:spLocks noGrp="1"/>
          </p:cNvSpPr>
          <p:nvPr>
            <p:ph type="title"/>
          </p:nvPr>
        </p:nvSpPr>
        <p:spPr>
          <a:xfrm>
            <a:off x="395288" y="1052513"/>
            <a:ext cx="8229600" cy="936625"/>
          </a:xfrm>
        </p:spPr>
        <p:txBody>
          <a:bodyPr/>
          <a:lstStyle/>
          <a:p>
            <a:pPr algn="ctr"/>
            <a:r>
              <a:rPr lang="fr-BE" altLang="en-US" sz="3200" smtClean="0">
                <a:solidFill>
                  <a:srgbClr val="0082C8"/>
                </a:solidFill>
              </a:rPr>
              <a:t>How does the EC support CD? </a:t>
            </a:r>
            <a:r>
              <a:rPr lang="fr-BE" altLang="en-US" sz="1800" smtClean="0">
                <a:solidFill>
                  <a:srgbClr val="0082C8"/>
                </a:solidFill>
              </a:rPr>
              <a:t>(3/3)</a:t>
            </a:r>
            <a:endParaRPr lang="en-GB" altLang="en-US" sz="1800" smtClean="0"/>
          </a:p>
        </p:txBody>
      </p:sp>
      <p:sp>
        <p:nvSpPr>
          <p:cNvPr id="21508" name="Slide Number Placeholder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1200">
                <a:solidFill>
                  <a:srgbClr val="0F5494"/>
                </a:solidFill>
                <a:latin typeface="Verdana" pitchFamily="34" charset="0"/>
              </a:defRPr>
            </a:lvl1pPr>
            <a:lvl2pPr marL="742950" indent="-285750" eaLnBrk="0" hangingPunct="0">
              <a:defRPr sz="1200">
                <a:solidFill>
                  <a:srgbClr val="0F5494"/>
                </a:solidFill>
                <a:latin typeface="Verdana" pitchFamily="34" charset="0"/>
              </a:defRPr>
            </a:lvl2pPr>
            <a:lvl3pPr marL="1143000" indent="-228600" eaLnBrk="0" hangingPunct="0">
              <a:defRPr sz="1200">
                <a:solidFill>
                  <a:srgbClr val="0F5494"/>
                </a:solidFill>
                <a:latin typeface="Verdana" pitchFamily="34" charset="0"/>
              </a:defRPr>
            </a:lvl3pPr>
            <a:lvl4pPr marL="1600200" indent="-228600" eaLnBrk="0" hangingPunct="0">
              <a:defRPr sz="1200">
                <a:solidFill>
                  <a:srgbClr val="0F5494"/>
                </a:solidFill>
                <a:latin typeface="Verdana" pitchFamily="34" charset="0"/>
              </a:defRPr>
            </a:lvl4pPr>
            <a:lvl5pPr marL="2057400" indent="-228600" eaLnBrk="0" hangingPunct="0">
              <a:defRPr sz="1200">
                <a:solidFill>
                  <a:srgbClr val="0F5494"/>
                </a:solidFill>
                <a:latin typeface="Verdana" pitchFamily="34" charset="0"/>
              </a:defRPr>
            </a:lvl5pPr>
            <a:lvl6pPr marL="2514600" indent="-228600" eaLnBrk="0" fontAlgn="base" hangingPunct="0">
              <a:spcBef>
                <a:spcPct val="0"/>
              </a:spcBef>
              <a:spcAft>
                <a:spcPct val="0"/>
              </a:spcAft>
              <a:defRPr sz="1200">
                <a:solidFill>
                  <a:srgbClr val="0F5494"/>
                </a:solidFill>
                <a:latin typeface="Verdana" pitchFamily="34" charset="0"/>
              </a:defRPr>
            </a:lvl6pPr>
            <a:lvl7pPr marL="2971800" indent="-228600" eaLnBrk="0" fontAlgn="base" hangingPunct="0">
              <a:spcBef>
                <a:spcPct val="0"/>
              </a:spcBef>
              <a:spcAft>
                <a:spcPct val="0"/>
              </a:spcAft>
              <a:defRPr sz="1200">
                <a:solidFill>
                  <a:srgbClr val="0F5494"/>
                </a:solidFill>
                <a:latin typeface="Verdana" pitchFamily="34" charset="0"/>
              </a:defRPr>
            </a:lvl7pPr>
            <a:lvl8pPr marL="3429000" indent="-228600" eaLnBrk="0" fontAlgn="base" hangingPunct="0">
              <a:spcBef>
                <a:spcPct val="0"/>
              </a:spcBef>
              <a:spcAft>
                <a:spcPct val="0"/>
              </a:spcAft>
              <a:defRPr sz="1200">
                <a:solidFill>
                  <a:srgbClr val="0F5494"/>
                </a:solidFill>
                <a:latin typeface="Verdana" pitchFamily="34" charset="0"/>
              </a:defRPr>
            </a:lvl8pPr>
            <a:lvl9pPr marL="3886200" indent="-228600" eaLnBrk="0" fontAlgn="base" hangingPunct="0">
              <a:spcBef>
                <a:spcPct val="0"/>
              </a:spcBef>
              <a:spcAft>
                <a:spcPct val="0"/>
              </a:spcAft>
              <a:defRPr sz="1200">
                <a:solidFill>
                  <a:srgbClr val="0F5494"/>
                </a:solidFill>
                <a:latin typeface="Verdana" pitchFamily="34" charset="0"/>
              </a:defRPr>
            </a:lvl9pPr>
          </a:lstStyle>
          <a:p>
            <a:pPr eaLnBrk="1" hangingPunct="1"/>
            <a:fld id="{58ECCFB9-D7E3-45CF-9098-28E994B15D7F}" type="slidenum">
              <a:rPr lang="en-GB" altLang="en-US" sz="1400" smtClean="0">
                <a:solidFill>
                  <a:srgbClr val="000000"/>
                </a:solidFill>
                <a:latin typeface="Arial" pitchFamily="34" charset="0"/>
                <a:ea typeface="MS PGothic" pitchFamily="34" charset="-128"/>
              </a:rPr>
              <a:pPr eaLnBrk="1" hangingPunct="1"/>
              <a:t>19</a:t>
            </a:fld>
            <a:endParaRPr lang="en-GB" altLang="en-US" sz="1400" smtClean="0">
              <a:solidFill>
                <a:srgbClr val="000000"/>
              </a:solidFill>
              <a:latin typeface="Arial" pitchFamily="34" charset="0"/>
              <a:ea typeface="MS PGothic" pitchFamily="34"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642938" y="1071563"/>
            <a:ext cx="7786687" cy="1143000"/>
          </a:xfrm>
        </p:spPr>
        <p:txBody>
          <a:bodyPr/>
          <a:lstStyle/>
          <a:p>
            <a:pPr algn="ctr"/>
            <a:r>
              <a:rPr lang="fr-FR" altLang="en-US" sz="2800" smtClean="0"/>
              <a:t>Busan Outcome Document:</a:t>
            </a:r>
            <a:br>
              <a:rPr lang="fr-FR" altLang="en-US" sz="2800" smtClean="0"/>
            </a:br>
            <a:r>
              <a:rPr lang="fr-FR" altLang="en-US" sz="2800" smtClean="0"/>
              <a:t>Use of Country Systems</a:t>
            </a:r>
            <a:endParaRPr lang="en-US" altLang="en-US" sz="2800" smtClean="0"/>
          </a:p>
        </p:txBody>
      </p:sp>
      <p:sp>
        <p:nvSpPr>
          <p:cNvPr id="4099" name="Content Placeholder 2"/>
          <p:cNvSpPr>
            <a:spLocks noGrp="1"/>
          </p:cNvSpPr>
          <p:nvPr>
            <p:ph idx="1"/>
          </p:nvPr>
        </p:nvSpPr>
        <p:spPr>
          <a:xfrm>
            <a:off x="285750" y="2143125"/>
            <a:ext cx="8229600" cy="4310063"/>
          </a:xfrm>
        </p:spPr>
        <p:txBody>
          <a:bodyPr/>
          <a:lstStyle/>
          <a:p>
            <a:pPr marL="381000" indent="-381000">
              <a:buFont typeface="Times" pitchFamily="18" charset="0"/>
              <a:buNone/>
            </a:pPr>
            <a:r>
              <a:rPr lang="en-US" altLang="en-US" smtClean="0"/>
              <a:t>19. (…) We will build on our respective commitments set out in the </a:t>
            </a:r>
            <a:r>
              <a:rPr lang="en-US" altLang="en-US" b="1" smtClean="0"/>
              <a:t>Paris Declaration and Accra Agenda for Action</a:t>
            </a:r>
            <a:r>
              <a:rPr lang="en-US" altLang="en-US" smtClean="0"/>
              <a:t> to: </a:t>
            </a:r>
          </a:p>
          <a:p>
            <a:pPr marL="838200" lvl="1" indent="-381000"/>
            <a:r>
              <a:rPr lang="en-US" altLang="en-US" sz="2400" b="0" i="1" smtClean="0"/>
              <a:t>Use country systems as the </a:t>
            </a:r>
            <a:r>
              <a:rPr lang="en-US" altLang="en-US" sz="2400" i="1" smtClean="0"/>
              <a:t>default approach </a:t>
            </a:r>
            <a:r>
              <a:rPr lang="en-US" altLang="en-US" sz="2400" b="0" i="1" smtClean="0"/>
              <a:t>for development co-operation…</a:t>
            </a:r>
          </a:p>
          <a:p>
            <a:pPr marL="838200" lvl="1" indent="-381000"/>
            <a:r>
              <a:rPr lang="en-US" altLang="en-US" sz="2400" i="1" smtClean="0"/>
              <a:t>Assess jointly country systems using mutually agreed diagnostic tools</a:t>
            </a:r>
            <a:r>
              <a:rPr lang="en-US" altLang="en-US" sz="2400" b="0" i="1" smtClean="0"/>
              <a:t>. Based on the results of these assessments, providers of development co-operation will </a:t>
            </a:r>
            <a:r>
              <a:rPr lang="en-US" altLang="en-US" sz="2400" b="0" i="1" u="sng" smtClean="0"/>
              <a:t>decide on the extent </a:t>
            </a:r>
            <a:r>
              <a:rPr lang="en-US" altLang="en-US" sz="2400" b="0" i="1" smtClean="0"/>
              <a:t>to which they can use country systems.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ubtitle 5"/>
          <p:cNvSpPr>
            <a:spLocks noGrp="1"/>
          </p:cNvSpPr>
          <p:nvPr>
            <p:ph type="subTitle" idx="1"/>
          </p:nvPr>
        </p:nvSpPr>
        <p:spPr>
          <a:xfrm>
            <a:off x="611188" y="1844675"/>
            <a:ext cx="7993062" cy="3600450"/>
          </a:xfrm>
        </p:spPr>
        <p:txBody>
          <a:bodyPr/>
          <a:lstStyle/>
          <a:p>
            <a:pPr algn="ctr"/>
            <a:endParaRPr lang="fr-BE" altLang="en-US" sz="4000" smtClean="0"/>
          </a:p>
          <a:p>
            <a:pPr algn="ctr"/>
            <a:endParaRPr lang="fr-BE" altLang="en-US" sz="4000" smtClean="0"/>
          </a:p>
          <a:p>
            <a:pPr algn="ctr"/>
            <a:r>
              <a:rPr lang="fr-BE" altLang="en-US" sz="4000" smtClean="0"/>
              <a:t>The 5 CD Quality Criteria</a:t>
            </a:r>
            <a:endParaRPr lang="en-GB" altLang="en-US" sz="400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395288" y="1052513"/>
            <a:ext cx="8229600" cy="863600"/>
          </a:xfrm>
        </p:spPr>
        <p:txBody>
          <a:bodyPr/>
          <a:lstStyle/>
          <a:p>
            <a:pPr algn="ctr"/>
            <a:r>
              <a:rPr lang="fr-BE" altLang="en-US" sz="2400" smtClean="0">
                <a:solidFill>
                  <a:srgbClr val="0082C8"/>
                </a:solidFill>
              </a:rPr>
              <a:t>QC 1-Fitting with the context</a:t>
            </a:r>
            <a:endParaRPr lang="en-GB" altLang="en-US" sz="2400" smtClean="0">
              <a:solidFill>
                <a:srgbClr val="0082C8"/>
              </a:solidFill>
            </a:endParaRPr>
          </a:p>
        </p:txBody>
      </p:sp>
      <p:sp>
        <p:nvSpPr>
          <p:cNvPr id="23555" name="Content Placeholder 2"/>
          <p:cNvSpPr>
            <a:spLocks noGrp="1"/>
          </p:cNvSpPr>
          <p:nvPr>
            <p:ph idx="1"/>
          </p:nvPr>
        </p:nvSpPr>
        <p:spPr>
          <a:xfrm>
            <a:off x="468313" y="2060575"/>
            <a:ext cx="8229600" cy="4465638"/>
          </a:xfrm>
        </p:spPr>
        <p:txBody>
          <a:bodyPr/>
          <a:lstStyle/>
          <a:p>
            <a:pPr marL="257175" indent="-257175">
              <a:lnSpc>
                <a:spcPct val="90000"/>
              </a:lnSpc>
              <a:buClr>
                <a:schemeClr val="accent2"/>
              </a:buClr>
            </a:pPr>
            <a:r>
              <a:rPr lang="en-GB" altLang="en-US" sz="2000" b="1" i="0" smtClean="0"/>
              <a:t>Key task </a:t>
            </a:r>
            <a:r>
              <a:rPr lang="en-GB" altLang="en-US" sz="2000" i="0" smtClean="0"/>
              <a:t>throughout the life of programme, not just when design is done</a:t>
            </a:r>
          </a:p>
          <a:p>
            <a:pPr marL="257175" indent="-257175">
              <a:lnSpc>
                <a:spcPct val="90000"/>
              </a:lnSpc>
            </a:pPr>
            <a:r>
              <a:rPr lang="en-GB" altLang="en-US" sz="2000" i="0" smtClean="0"/>
              <a:t> </a:t>
            </a:r>
          </a:p>
          <a:p>
            <a:pPr marL="257175" indent="-257175">
              <a:lnSpc>
                <a:spcPct val="90000"/>
              </a:lnSpc>
              <a:buClr>
                <a:schemeClr val="accent2"/>
              </a:buClr>
            </a:pPr>
            <a:r>
              <a:rPr lang="en-GB" altLang="en-US" sz="2000" b="1" i="0" smtClean="0"/>
              <a:t>Assessing</a:t>
            </a:r>
            <a:r>
              <a:rPr lang="en-GB" altLang="en-US" sz="2000" i="0" smtClean="0"/>
              <a:t> </a:t>
            </a:r>
            <a:r>
              <a:rPr lang="en-GB" altLang="en-US" sz="2000" b="1" i="0" smtClean="0"/>
              <a:t>context</a:t>
            </a:r>
            <a:r>
              <a:rPr lang="en-GB" altLang="en-US" sz="2000" i="0" smtClean="0"/>
              <a:t>: understanding drivers, opportunities and constraints to change; what can/ cannot be done ; mapping stakeholders.</a:t>
            </a:r>
          </a:p>
          <a:p>
            <a:pPr marL="257175" lvl="1" indent="-257175">
              <a:lnSpc>
                <a:spcPct val="90000"/>
              </a:lnSpc>
              <a:buFontTx/>
              <a:buNone/>
            </a:pPr>
            <a:r>
              <a:rPr lang="en-GB" altLang="en-US" smtClean="0"/>
              <a:t>          </a:t>
            </a:r>
          </a:p>
          <a:p>
            <a:pPr marL="257175" indent="-257175">
              <a:lnSpc>
                <a:spcPct val="90000"/>
              </a:lnSpc>
              <a:buClr>
                <a:schemeClr val="accent2"/>
              </a:buClr>
            </a:pPr>
            <a:r>
              <a:rPr lang="en-US" altLang="en-US" sz="2000" b="1" i="0" smtClean="0"/>
              <a:t>Assessing</a:t>
            </a:r>
            <a:r>
              <a:rPr lang="en-US" altLang="en-US" sz="2000" i="0" smtClean="0"/>
              <a:t> </a:t>
            </a:r>
            <a:r>
              <a:rPr lang="en-US" altLang="en-US" sz="2000" b="1" i="0" smtClean="0"/>
              <a:t>capacity</a:t>
            </a:r>
            <a:r>
              <a:rPr lang="en-US" altLang="en-US" sz="2000" i="0" smtClean="0"/>
              <a:t>: unpacking nature of capacity challenge focusing on both strengths and weaknesses.</a:t>
            </a:r>
          </a:p>
          <a:p>
            <a:pPr marL="257175" indent="-257175">
              <a:lnSpc>
                <a:spcPct val="90000"/>
              </a:lnSpc>
            </a:pPr>
            <a:endParaRPr lang="en-US" altLang="en-US" sz="2000" i="0" smtClean="0"/>
          </a:p>
          <a:p>
            <a:pPr marL="257175" indent="-257175">
              <a:lnSpc>
                <a:spcPct val="90000"/>
              </a:lnSpc>
              <a:buClr>
                <a:schemeClr val="accent2"/>
              </a:buClr>
            </a:pPr>
            <a:r>
              <a:rPr lang="en-US" altLang="en-US" sz="2000" b="1" i="0" smtClean="0"/>
              <a:t> </a:t>
            </a:r>
            <a:r>
              <a:rPr lang="en-GB" altLang="en-US" sz="2000" b="1" i="0" smtClean="0"/>
              <a:t>The role for the EC </a:t>
            </a:r>
            <a:r>
              <a:rPr lang="en-GB" altLang="en-US" sz="2000" i="0" smtClean="0"/>
              <a:t>is not to bring in external TA to conduct the assessment but to support and facilitate self-assessment </a:t>
            </a:r>
            <a:endParaRPr lang="en-GB" altLang="en-US"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395288" y="1052513"/>
            <a:ext cx="8229600" cy="1081087"/>
          </a:xfrm>
        </p:spPr>
        <p:txBody>
          <a:bodyPr/>
          <a:lstStyle/>
          <a:p>
            <a:pPr algn="ctr"/>
            <a:r>
              <a:rPr lang="en-GB" altLang="en-US" sz="2400" smtClean="0">
                <a:solidFill>
                  <a:srgbClr val="0082C8"/>
                </a:solidFill>
              </a:rPr>
              <a:t>QC 2- Adequate demand, commitment and ownership from the country partners </a:t>
            </a:r>
            <a:endParaRPr lang="en-US" altLang="en-US" sz="2400" smtClean="0">
              <a:solidFill>
                <a:srgbClr val="0082C8"/>
              </a:solidFill>
            </a:endParaRPr>
          </a:p>
        </p:txBody>
      </p:sp>
      <p:sp>
        <p:nvSpPr>
          <p:cNvPr id="16387" name="Content Placeholder 2"/>
          <p:cNvSpPr>
            <a:spLocks noGrp="1"/>
          </p:cNvSpPr>
          <p:nvPr>
            <p:ph idx="1"/>
          </p:nvPr>
        </p:nvSpPr>
        <p:spPr>
          <a:xfrm>
            <a:off x="457200" y="2205038"/>
            <a:ext cx="8229600" cy="4032250"/>
          </a:xfrm>
        </p:spPr>
        <p:txBody>
          <a:bodyPr/>
          <a:lstStyle/>
          <a:p>
            <a:pPr>
              <a:lnSpc>
                <a:spcPct val="150000"/>
              </a:lnSpc>
              <a:buClr>
                <a:schemeClr val="accent2"/>
              </a:buClr>
              <a:defRPr/>
            </a:pPr>
            <a:r>
              <a:rPr lang="en-GB" sz="2000" i="0" dirty="0" smtClean="0">
                <a:ea typeface="MS PGothic" pitchFamily="34" charset="-128"/>
              </a:rPr>
              <a:t>Success depends on partner ownership + commitment to the change process. EU plays a facilitating role</a:t>
            </a:r>
          </a:p>
          <a:p>
            <a:pPr marL="349250" lvl="1" indent="-342900">
              <a:buClr>
                <a:schemeClr val="accent2"/>
              </a:buClr>
              <a:defRPr/>
            </a:pPr>
            <a:r>
              <a:rPr lang="en-US" b="0" dirty="0" smtClean="0"/>
              <a:t>Key indicators of ownership</a:t>
            </a:r>
            <a:endParaRPr lang="en-US" b="0" dirty="0"/>
          </a:p>
          <a:p>
            <a:pPr marL="457200" lvl="1" indent="0">
              <a:lnSpc>
                <a:spcPct val="150000"/>
              </a:lnSpc>
              <a:buClr>
                <a:schemeClr val="accent2"/>
              </a:buClr>
              <a:buFontTx/>
              <a:buNone/>
              <a:defRPr/>
            </a:pPr>
            <a:endParaRPr lang="en-GB" dirty="0" smtClean="0">
              <a:solidFill>
                <a:srgbClr val="92D050"/>
              </a:solidFill>
              <a:ea typeface="MS PGothic" pitchFamily="34" charset="-128"/>
            </a:endParaRPr>
          </a:p>
          <a:p>
            <a:pPr>
              <a:defRPr/>
            </a:pPr>
            <a:endParaRPr lang="en-US" dirty="0" smtClean="0"/>
          </a:p>
        </p:txBody>
      </p:sp>
      <p:graphicFrame>
        <p:nvGraphicFramePr>
          <p:cNvPr id="2" name="Table 1"/>
          <p:cNvGraphicFramePr>
            <a:graphicFrameLocks noGrp="1"/>
          </p:cNvGraphicFramePr>
          <p:nvPr/>
        </p:nvGraphicFramePr>
        <p:xfrm>
          <a:off x="684213" y="3789363"/>
          <a:ext cx="8064500" cy="2814637"/>
        </p:xfrm>
        <a:graphic>
          <a:graphicData uri="http://schemas.openxmlformats.org/drawingml/2006/table">
            <a:tbl>
              <a:tblPr>
                <a:tableStyleId>{5C22544A-7EE6-4342-B048-85BDC9FD1C3A}</a:tableStyleId>
              </a:tblPr>
              <a:tblGrid>
                <a:gridCol w="2383834"/>
                <a:gridCol w="5680666"/>
              </a:tblGrid>
              <a:tr h="625475">
                <a:tc>
                  <a:txBody>
                    <a:bodyPr/>
                    <a:lstStyle/>
                    <a:p>
                      <a:pPr algn="just">
                        <a:spcAft>
                          <a:spcPts val="0"/>
                        </a:spcAft>
                      </a:pPr>
                      <a:r>
                        <a:rPr lang="en-GB" sz="1000" kern="50">
                          <a:effectLst/>
                        </a:rPr>
                        <a:t>Who brings the issue of capacity to the table? </a:t>
                      </a:r>
                      <a:endParaRPr lang="en-GB" sz="1200" kern="50">
                        <a:effectLst/>
                        <a:latin typeface="Cambria"/>
                        <a:ea typeface="Cambria"/>
                        <a:cs typeface="Times New Roman"/>
                      </a:endParaRPr>
                    </a:p>
                  </a:txBody>
                  <a:tcPr marL="68577" marR="68577" marT="0" marB="0"/>
                </a:tc>
                <a:tc>
                  <a:txBody>
                    <a:bodyPr/>
                    <a:lstStyle/>
                    <a:p>
                      <a:pPr marL="342900" lvl="0" indent="-342900" algn="just">
                        <a:spcBef>
                          <a:spcPts val="10"/>
                        </a:spcBef>
                        <a:spcAft>
                          <a:spcPts val="10"/>
                        </a:spcAft>
                        <a:buSzPts val="1000"/>
                        <a:buFont typeface="Wingdings"/>
                        <a:buChar char=""/>
                        <a:tabLst>
                          <a:tab pos="228600" algn="l"/>
                        </a:tabLst>
                      </a:pPr>
                      <a:r>
                        <a:rPr lang="en-GB" sz="1000" kern="50" dirty="0">
                          <a:effectLst/>
                        </a:rPr>
                        <a:t>There must be a degree of initiative from country stakeholders to signal ownership. If donors are driving the attention to CD in policy- or programme development, then ownership is unlikely. </a:t>
                      </a:r>
                      <a:endParaRPr lang="en-GB" sz="1000" kern="50" dirty="0">
                        <a:effectLst/>
                        <a:latin typeface="Symbol"/>
                        <a:ea typeface="Cambria"/>
                        <a:cs typeface="Times New Roman"/>
                      </a:endParaRPr>
                    </a:p>
                  </a:txBody>
                  <a:tcPr marL="68577" marR="68577" marT="0" marB="0"/>
                </a:tc>
              </a:tr>
              <a:tr h="469106">
                <a:tc>
                  <a:txBody>
                    <a:bodyPr/>
                    <a:lstStyle/>
                    <a:p>
                      <a:pPr algn="just">
                        <a:spcAft>
                          <a:spcPts val="0"/>
                        </a:spcAft>
                      </a:pPr>
                      <a:r>
                        <a:rPr lang="en-GB" sz="1000" kern="50" dirty="0">
                          <a:effectLst/>
                        </a:rPr>
                        <a:t>Who does the assessment of options and scenarios? </a:t>
                      </a:r>
                      <a:endParaRPr lang="en-GB" sz="1200" kern="50" dirty="0">
                        <a:effectLst/>
                        <a:latin typeface="Cambria"/>
                        <a:ea typeface="Cambria"/>
                        <a:cs typeface="Times New Roman"/>
                      </a:endParaRPr>
                    </a:p>
                  </a:txBody>
                  <a:tcPr marL="68577" marR="68577" marT="0" marB="0"/>
                </a:tc>
                <a:tc>
                  <a:txBody>
                    <a:bodyPr/>
                    <a:lstStyle/>
                    <a:p>
                      <a:pPr marL="342900" lvl="0" indent="-342900" algn="just">
                        <a:spcBef>
                          <a:spcPts val="10"/>
                        </a:spcBef>
                        <a:spcAft>
                          <a:spcPts val="10"/>
                        </a:spcAft>
                        <a:buSzPts val="1000"/>
                        <a:buFont typeface="Wingdings"/>
                        <a:buChar char=""/>
                        <a:tabLst>
                          <a:tab pos="228600" algn="l"/>
                        </a:tabLst>
                      </a:pPr>
                      <a:r>
                        <a:rPr lang="en-GB" sz="1000" kern="50">
                          <a:effectLst/>
                        </a:rPr>
                        <a:t>It is better if country actors choose policies, actions and priorities for CD, based on their own assessment of the likely benefits and costs.</a:t>
                      </a:r>
                      <a:endParaRPr lang="en-GB" sz="1000" kern="50">
                        <a:effectLst/>
                        <a:latin typeface="Symbol"/>
                        <a:ea typeface="Cambria"/>
                        <a:cs typeface="Times New Roman"/>
                      </a:endParaRPr>
                    </a:p>
                  </a:txBody>
                  <a:tcPr marL="68577" marR="68577" marT="0" marB="0"/>
                </a:tc>
              </a:tr>
              <a:tr h="781843">
                <a:tc>
                  <a:txBody>
                    <a:bodyPr/>
                    <a:lstStyle/>
                    <a:p>
                      <a:pPr algn="just">
                        <a:spcAft>
                          <a:spcPts val="0"/>
                        </a:spcAft>
                      </a:pPr>
                      <a:r>
                        <a:rPr lang="en-GB" sz="1000" kern="50">
                          <a:effectLst/>
                        </a:rPr>
                        <a:t>How solid is the support behind the proposed programme? </a:t>
                      </a:r>
                      <a:endParaRPr lang="en-GB" sz="1200" kern="50">
                        <a:effectLst/>
                        <a:latin typeface="Cambria"/>
                        <a:ea typeface="Cambria"/>
                        <a:cs typeface="Times New Roman"/>
                      </a:endParaRPr>
                    </a:p>
                  </a:txBody>
                  <a:tcPr marL="68577" marR="68577" marT="0" marB="0"/>
                </a:tc>
                <a:tc>
                  <a:txBody>
                    <a:bodyPr/>
                    <a:lstStyle/>
                    <a:p>
                      <a:pPr marL="342900" lvl="0" indent="-342900" algn="just">
                        <a:spcBef>
                          <a:spcPts val="10"/>
                        </a:spcBef>
                        <a:spcAft>
                          <a:spcPts val="10"/>
                        </a:spcAft>
                        <a:buSzPts val="1000"/>
                        <a:buFont typeface="Wingdings"/>
                        <a:buChar char=""/>
                        <a:tabLst>
                          <a:tab pos="228600" algn="l"/>
                        </a:tabLst>
                      </a:pPr>
                      <a:r>
                        <a:rPr lang="en-GB" sz="1000" kern="50">
                          <a:effectLst/>
                        </a:rPr>
                        <a:t>If country decision makers reach out to build a domestic constituency (e.g. among the urban or business elite, labour unions or parliamentarians) for reform and CD, thereby investing political capital, then ownership is likely.</a:t>
                      </a:r>
                      <a:endParaRPr lang="en-GB" sz="1000" kern="50">
                        <a:effectLst/>
                        <a:latin typeface="Symbol"/>
                        <a:ea typeface="Cambria"/>
                        <a:cs typeface="Times New Roman"/>
                      </a:endParaRPr>
                    </a:p>
                  </a:txBody>
                  <a:tcPr marL="68577" marR="68577" marT="0" marB="0"/>
                </a:tc>
              </a:tr>
              <a:tr h="938213">
                <a:tc>
                  <a:txBody>
                    <a:bodyPr/>
                    <a:lstStyle/>
                    <a:p>
                      <a:pPr algn="just">
                        <a:spcAft>
                          <a:spcPts val="0"/>
                        </a:spcAft>
                      </a:pPr>
                      <a:r>
                        <a:rPr lang="en-GB" sz="1000" kern="50">
                          <a:effectLst/>
                        </a:rPr>
                        <a:t>How engaged are senior managers in design process? </a:t>
                      </a:r>
                      <a:endParaRPr lang="en-GB" sz="1200" kern="50">
                        <a:effectLst/>
                        <a:latin typeface="Cambria"/>
                        <a:ea typeface="Cambria"/>
                        <a:cs typeface="Times New Roman"/>
                      </a:endParaRPr>
                    </a:p>
                  </a:txBody>
                  <a:tcPr marL="68577" marR="68577" marT="0" marB="0"/>
                </a:tc>
                <a:tc>
                  <a:txBody>
                    <a:bodyPr/>
                    <a:lstStyle/>
                    <a:p>
                      <a:pPr marL="342900" lvl="0" indent="-342900" algn="just">
                        <a:spcBef>
                          <a:spcPts val="10"/>
                        </a:spcBef>
                        <a:spcAft>
                          <a:spcPts val="10"/>
                        </a:spcAft>
                        <a:buSzPts val="1000"/>
                        <a:buFont typeface="Wingdings"/>
                        <a:buChar char=""/>
                        <a:tabLst>
                          <a:tab pos="228600" algn="l"/>
                        </a:tabLst>
                      </a:pPr>
                      <a:r>
                        <a:rPr lang="en-GB" sz="1000" kern="50" dirty="0">
                          <a:effectLst/>
                        </a:rPr>
                        <a:t>The more detail senior partner representatives can personally explain the kind of service/regulatory outputs they aim at, and how they will organize and manage the CD processes and the external support to these processes, the more likely is ownership.</a:t>
                      </a:r>
                      <a:endParaRPr lang="en-GB" sz="1000" kern="50" dirty="0">
                        <a:effectLst/>
                        <a:latin typeface="Symbol"/>
                        <a:ea typeface="Cambria"/>
                        <a:cs typeface="Times New Roman"/>
                      </a:endParaRPr>
                    </a:p>
                  </a:txBody>
                  <a:tcPr marL="68577" marR="68577" marT="0" marB="0"/>
                </a:tc>
              </a:tr>
            </a:tbl>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algn="ctr"/>
            <a:r>
              <a:rPr lang="fr-BE" altLang="en-US" sz="2400" smtClean="0">
                <a:solidFill>
                  <a:srgbClr val="0082C8"/>
                </a:solidFill>
              </a:rPr>
              <a:t>QC</a:t>
            </a:r>
            <a:r>
              <a:rPr lang="fr-BE" altLang="en-US" sz="2400" smtClean="0"/>
              <a:t> </a:t>
            </a:r>
            <a:r>
              <a:rPr lang="fr-BE" altLang="en-US" sz="2400" smtClean="0">
                <a:solidFill>
                  <a:srgbClr val="0082C8"/>
                </a:solidFill>
              </a:rPr>
              <a:t>3- </a:t>
            </a:r>
            <a:r>
              <a:rPr lang="en-GB" altLang="en-US" sz="2400" smtClean="0">
                <a:solidFill>
                  <a:srgbClr val="0082C8"/>
                </a:solidFill>
              </a:rPr>
              <a:t>Clear link to results and expected outcomes</a:t>
            </a:r>
          </a:p>
        </p:txBody>
      </p:sp>
      <p:sp>
        <p:nvSpPr>
          <p:cNvPr id="25603" name="Content Placeholder 2"/>
          <p:cNvSpPr>
            <a:spLocks noGrp="1"/>
          </p:cNvSpPr>
          <p:nvPr>
            <p:ph sz="half" idx="1"/>
          </p:nvPr>
        </p:nvSpPr>
        <p:spPr>
          <a:xfrm>
            <a:off x="457200" y="2205038"/>
            <a:ext cx="4038600" cy="4319587"/>
          </a:xfrm>
          <a:solidFill>
            <a:schemeClr val="accent1"/>
          </a:solidFill>
          <a:ln>
            <a:solidFill>
              <a:schemeClr val="accent2"/>
            </a:solidFill>
            <a:miter lim="800000"/>
            <a:headEnd/>
            <a:tailEnd/>
          </a:ln>
        </p:spPr>
        <p:txBody>
          <a:bodyPr/>
          <a:lstStyle/>
          <a:p>
            <a:pPr>
              <a:buFontTx/>
              <a:buNone/>
            </a:pPr>
            <a:endParaRPr lang="en-US" altLang="en-US" sz="1800" smtClean="0">
              <a:ea typeface="MS PGothic" pitchFamily="34" charset="-128"/>
            </a:endParaRPr>
          </a:p>
          <a:p>
            <a:pPr>
              <a:buFontTx/>
              <a:buNone/>
            </a:pPr>
            <a:r>
              <a:rPr lang="en-US" altLang="en-US" sz="1800" b="1" smtClean="0">
                <a:ea typeface="MS PGothic" pitchFamily="34" charset="-128"/>
              </a:rPr>
              <a:t>3 challenges: </a:t>
            </a:r>
          </a:p>
          <a:p>
            <a:pPr>
              <a:buFontTx/>
              <a:buNone/>
            </a:pPr>
            <a:r>
              <a:rPr lang="en-US" altLang="en-US" sz="1800" smtClean="0">
                <a:ea typeface="MS PGothic" pitchFamily="34" charset="-128"/>
              </a:rPr>
              <a:t>	(i) defining CD results, not TC inputs </a:t>
            </a:r>
          </a:p>
          <a:p>
            <a:pPr>
              <a:buFontTx/>
              <a:buNone/>
            </a:pPr>
            <a:r>
              <a:rPr lang="en-US" altLang="en-US" sz="1800" smtClean="0">
                <a:ea typeface="MS PGothic" pitchFamily="34" charset="-128"/>
              </a:rPr>
              <a:t>	(ii) uncertainty and complexity of change process </a:t>
            </a:r>
          </a:p>
          <a:p>
            <a:pPr>
              <a:buFontTx/>
              <a:buNone/>
            </a:pPr>
            <a:r>
              <a:rPr lang="en-US" altLang="en-US" sz="1800" smtClean="0">
                <a:ea typeface="MS PGothic" pitchFamily="34" charset="-128"/>
              </a:rPr>
              <a:t>	(iii) delivery vs. capacity</a:t>
            </a:r>
          </a:p>
          <a:p>
            <a:pPr>
              <a:buFontTx/>
              <a:buNone/>
            </a:pPr>
            <a:endParaRPr lang="en-US" altLang="en-US" sz="1800" smtClean="0">
              <a:ea typeface="MS PGothic" pitchFamily="34" charset="-128"/>
            </a:endParaRPr>
          </a:p>
          <a:p>
            <a:pPr>
              <a:buFontTx/>
              <a:buNone/>
            </a:pPr>
            <a:r>
              <a:rPr lang="en-US" altLang="en-US" sz="1800" b="1" smtClean="0">
                <a:ea typeface="MS PGothic" pitchFamily="34" charset="-128"/>
              </a:rPr>
              <a:t>Getting process right: </a:t>
            </a:r>
          </a:p>
          <a:p>
            <a:pPr>
              <a:buFontTx/>
              <a:buNone/>
            </a:pPr>
            <a:r>
              <a:rPr lang="en-US" altLang="en-US" sz="1800" smtClean="0">
                <a:ea typeface="MS PGothic" pitchFamily="34" charset="-128"/>
              </a:rPr>
              <a:t>	(i) specify results </a:t>
            </a:r>
          </a:p>
          <a:p>
            <a:pPr>
              <a:buFontTx/>
              <a:buNone/>
            </a:pPr>
            <a:r>
              <a:rPr lang="en-US" altLang="en-US" sz="1800" smtClean="0">
                <a:ea typeface="MS PGothic" pitchFamily="34" charset="-128"/>
              </a:rPr>
              <a:t>	(ii) choose CD strategy  </a:t>
            </a:r>
          </a:p>
          <a:p>
            <a:pPr>
              <a:buFontTx/>
              <a:buNone/>
            </a:pPr>
            <a:r>
              <a:rPr lang="en-US" altLang="en-US" sz="1800" smtClean="0">
                <a:ea typeface="MS PGothic" pitchFamily="34" charset="-128"/>
              </a:rPr>
              <a:t>	(iii) decide who does what </a:t>
            </a:r>
          </a:p>
          <a:p>
            <a:endParaRPr lang="en-GB" altLang="en-US" sz="1800" smtClean="0"/>
          </a:p>
        </p:txBody>
      </p:sp>
      <p:sp>
        <p:nvSpPr>
          <p:cNvPr id="25604" name="Content Placeholder 1"/>
          <p:cNvSpPr>
            <a:spLocks noGrp="1"/>
          </p:cNvSpPr>
          <p:nvPr>
            <p:ph sz="half" idx="2"/>
          </p:nvPr>
        </p:nvSpPr>
        <p:spPr>
          <a:xfrm>
            <a:off x="4648200" y="2205038"/>
            <a:ext cx="4244975" cy="4319587"/>
          </a:xfrm>
          <a:solidFill>
            <a:schemeClr val="accent1"/>
          </a:solidFill>
          <a:ln>
            <a:solidFill>
              <a:schemeClr val="accent2"/>
            </a:solidFill>
            <a:miter lim="800000"/>
            <a:headEnd/>
            <a:tailEnd/>
          </a:ln>
        </p:spPr>
        <p:txBody>
          <a:bodyPr/>
          <a:lstStyle/>
          <a:p>
            <a:endParaRPr lang="en-GB" altLang="en-US" sz="1800" smtClean="0"/>
          </a:p>
          <a:p>
            <a:r>
              <a:rPr lang="en-GB" altLang="en-US" sz="1800" b="1" smtClean="0"/>
              <a:t>Guiding questions </a:t>
            </a:r>
            <a:r>
              <a:rPr lang="en-GB" altLang="en-US" sz="1800" smtClean="0"/>
              <a:t>for formulating CD objectives</a:t>
            </a:r>
          </a:p>
          <a:p>
            <a:endParaRPr lang="en-GB" altLang="en-US" sz="1800" smtClean="0"/>
          </a:p>
          <a:p>
            <a:pPr>
              <a:buClr>
                <a:schemeClr val="accent2"/>
              </a:buClr>
            </a:pPr>
            <a:r>
              <a:rPr lang="en-GB" altLang="en-US" sz="1800" smtClean="0"/>
              <a:t>Who or what (organisation, target group, sector, etc.) needs capacity?  </a:t>
            </a:r>
          </a:p>
          <a:p>
            <a:pPr>
              <a:buClr>
                <a:schemeClr val="accent2"/>
              </a:buClr>
            </a:pPr>
            <a:r>
              <a:rPr lang="en-GB" altLang="en-US" sz="1800" smtClean="0"/>
              <a:t>Why is the capacity needed – for what purpose? </a:t>
            </a:r>
          </a:p>
          <a:p>
            <a:pPr>
              <a:buClr>
                <a:schemeClr val="accent2"/>
              </a:buClr>
            </a:pPr>
            <a:r>
              <a:rPr lang="en-GB" altLang="en-US" sz="1800" smtClean="0"/>
              <a:t>What type of capacity is needed in order to achieve the purpose?</a:t>
            </a:r>
          </a:p>
          <a:p>
            <a:endParaRPr lang="en-GB" altLang="en-US"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395288" y="1196975"/>
            <a:ext cx="8229600" cy="863600"/>
          </a:xfrm>
        </p:spPr>
        <p:txBody>
          <a:bodyPr/>
          <a:lstStyle/>
          <a:p>
            <a:pPr algn="ctr"/>
            <a:r>
              <a:rPr lang="fr-BE" altLang="en-US" sz="2400" smtClean="0">
                <a:solidFill>
                  <a:srgbClr val="0082C8"/>
                </a:solidFill>
              </a:rPr>
              <a:t>QC 4- </a:t>
            </a:r>
            <a:r>
              <a:rPr lang="en-GB" altLang="en-US" sz="2400" smtClean="0">
                <a:solidFill>
                  <a:srgbClr val="0082C8"/>
                </a:solidFill>
              </a:rPr>
              <a:t>Harmonised support</a:t>
            </a:r>
            <a:endParaRPr lang="en-GB" altLang="en-US" sz="2800" smtClean="0"/>
          </a:p>
        </p:txBody>
      </p:sp>
      <p:sp>
        <p:nvSpPr>
          <p:cNvPr id="3" name="Content Placeholder 2"/>
          <p:cNvSpPr>
            <a:spLocks noGrp="1"/>
          </p:cNvSpPr>
          <p:nvPr>
            <p:ph idx="1"/>
          </p:nvPr>
        </p:nvSpPr>
        <p:spPr>
          <a:xfrm>
            <a:off x="457200" y="1989138"/>
            <a:ext cx="8229600" cy="4248150"/>
          </a:xfrm>
        </p:spPr>
        <p:txBody>
          <a:bodyPr/>
          <a:lstStyle/>
          <a:p>
            <a:pPr marL="0" indent="0">
              <a:spcBef>
                <a:spcPct val="30000"/>
              </a:spcBef>
              <a:spcAft>
                <a:spcPct val="30000"/>
              </a:spcAft>
              <a:buFontTx/>
              <a:buNone/>
              <a:defRPr/>
            </a:pPr>
            <a:r>
              <a:rPr lang="en-GB" sz="2000" dirty="0" smtClean="0">
                <a:ea typeface="ＭＳ Ｐゴシック" charset="0"/>
              </a:rPr>
              <a:t>Put all harmonization options on the table with partners:</a:t>
            </a:r>
          </a:p>
          <a:p>
            <a:pPr marL="942975" lvl="1" indent="-381000">
              <a:spcBef>
                <a:spcPct val="30000"/>
              </a:spcBef>
              <a:spcAft>
                <a:spcPct val="30000"/>
              </a:spcAft>
              <a:defRPr/>
            </a:pPr>
            <a:r>
              <a:rPr lang="en-GB" dirty="0" smtClean="0">
                <a:ea typeface="ＭＳ Ｐゴシック" charset="0"/>
              </a:rPr>
              <a:t>Full </a:t>
            </a:r>
            <a:r>
              <a:rPr lang="en-GB" dirty="0" smtClean="0">
                <a:solidFill>
                  <a:srgbClr val="92D050"/>
                </a:solidFill>
                <a:ea typeface="ＭＳ Ｐゴシック" charset="0"/>
              </a:rPr>
              <a:t>partner implementation</a:t>
            </a:r>
          </a:p>
          <a:p>
            <a:pPr marL="942975" lvl="1" indent="-381000">
              <a:spcBef>
                <a:spcPct val="30000"/>
              </a:spcBef>
              <a:spcAft>
                <a:spcPct val="30000"/>
              </a:spcAft>
              <a:defRPr/>
            </a:pPr>
            <a:r>
              <a:rPr lang="en-GB" dirty="0" smtClean="0">
                <a:solidFill>
                  <a:srgbClr val="92D050"/>
                </a:solidFill>
                <a:ea typeface="ＭＳ Ｐゴシック" charset="0"/>
              </a:rPr>
              <a:t>Pooling</a:t>
            </a:r>
            <a:r>
              <a:rPr lang="en-GB" dirty="0" smtClean="0">
                <a:ea typeface="ＭＳ Ｐゴシック" charset="0"/>
              </a:rPr>
              <a:t> of funds, administered by the partner</a:t>
            </a:r>
          </a:p>
          <a:p>
            <a:pPr marL="942975" lvl="1" indent="-381000">
              <a:spcBef>
                <a:spcPct val="30000"/>
              </a:spcBef>
              <a:spcAft>
                <a:spcPct val="30000"/>
              </a:spcAft>
              <a:defRPr/>
            </a:pPr>
            <a:r>
              <a:rPr lang="en-GB" dirty="0" smtClean="0">
                <a:ea typeface="ＭＳ Ｐゴシック" charset="0"/>
              </a:rPr>
              <a:t>Harmonisation around </a:t>
            </a:r>
            <a:r>
              <a:rPr lang="en-GB" dirty="0" smtClean="0">
                <a:solidFill>
                  <a:srgbClr val="92D050"/>
                </a:solidFill>
                <a:ea typeface="ＭＳ Ｐゴシック" charset="0"/>
              </a:rPr>
              <a:t>objectives/results/sectors, individual supply</a:t>
            </a:r>
          </a:p>
          <a:p>
            <a:pPr marL="942975" lvl="1" indent="-381000">
              <a:spcBef>
                <a:spcPct val="30000"/>
              </a:spcBef>
              <a:spcAft>
                <a:spcPct val="30000"/>
              </a:spcAft>
              <a:defRPr/>
            </a:pPr>
            <a:r>
              <a:rPr lang="en-GB" dirty="0" smtClean="0">
                <a:ea typeface="ＭＳ Ｐゴシック" charset="0"/>
              </a:rPr>
              <a:t>CD support </a:t>
            </a:r>
            <a:r>
              <a:rPr lang="en-GB" dirty="0" smtClean="0">
                <a:solidFill>
                  <a:srgbClr val="92D050"/>
                </a:solidFill>
                <a:ea typeface="ＭＳ Ｐゴシック" charset="0"/>
              </a:rPr>
              <a:t>delegated</a:t>
            </a:r>
            <a:r>
              <a:rPr lang="en-GB" dirty="0" smtClean="0">
                <a:ea typeface="ＭＳ Ｐゴシック" charset="0"/>
              </a:rPr>
              <a:t> to one agency (not an end in itself)</a:t>
            </a:r>
          </a:p>
          <a:p>
            <a:pPr>
              <a:spcBef>
                <a:spcPct val="30000"/>
              </a:spcBef>
              <a:spcAft>
                <a:spcPct val="30000"/>
              </a:spcAft>
              <a:defRPr/>
            </a:pPr>
            <a:r>
              <a:rPr lang="en-GB" sz="1800" dirty="0" smtClean="0">
                <a:ea typeface="ＭＳ Ｐゴシック" charset="0"/>
              </a:rPr>
              <a:t>Keep other donors in the loop when CD is considered</a:t>
            </a:r>
          </a:p>
          <a:p>
            <a:pPr>
              <a:spcBef>
                <a:spcPct val="30000"/>
              </a:spcBef>
              <a:spcAft>
                <a:spcPct val="30000"/>
              </a:spcAft>
              <a:defRPr/>
            </a:pPr>
            <a:r>
              <a:rPr lang="en-GB" sz="1800" dirty="0" smtClean="0">
                <a:ea typeface="ＭＳ Ｐゴシック" charset="0"/>
              </a:rPr>
              <a:t>Start harmonizing CD in assessments</a:t>
            </a:r>
          </a:p>
          <a:p>
            <a:pPr>
              <a:spcBef>
                <a:spcPct val="30000"/>
              </a:spcBef>
              <a:spcAft>
                <a:spcPct val="30000"/>
              </a:spcAft>
              <a:defRPr/>
            </a:pPr>
            <a:r>
              <a:rPr lang="en-GB" sz="1800" dirty="0" smtClean="0">
                <a:ea typeface="ＭＳ Ｐゴシック" charset="0"/>
              </a:rPr>
              <a:t>Help partners play a stronger role in implementing CD</a:t>
            </a:r>
          </a:p>
          <a:p>
            <a:pPr>
              <a:spcBef>
                <a:spcPct val="30000"/>
              </a:spcBef>
              <a:spcAft>
                <a:spcPct val="30000"/>
              </a:spcAft>
              <a:defRPr/>
            </a:pPr>
            <a:r>
              <a:rPr lang="en-GB" sz="1800" dirty="0" smtClean="0">
                <a:ea typeface="ＭＳ Ｐゴシック" charset="0"/>
              </a:rPr>
              <a:t>Promote mutual accountability for CD results</a:t>
            </a:r>
          </a:p>
          <a:p>
            <a:pPr>
              <a:defRPr/>
            </a:pPr>
            <a:endParaRPr lang="en-GB"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algn="ctr"/>
            <a:r>
              <a:rPr lang="fr-BE" altLang="en-US" sz="2400" smtClean="0">
                <a:solidFill>
                  <a:srgbClr val="0082C8"/>
                </a:solidFill>
              </a:rPr>
              <a:t>QC 5- Appropriate Project Implementation Arrangements</a:t>
            </a:r>
            <a:endParaRPr lang="en-GB" altLang="en-US" sz="2400" smtClean="0">
              <a:solidFill>
                <a:srgbClr val="0082C8"/>
              </a:solidFill>
            </a:endParaRPr>
          </a:p>
        </p:txBody>
      </p:sp>
      <p:sp>
        <p:nvSpPr>
          <p:cNvPr id="3" name="Content Placeholder 2"/>
          <p:cNvSpPr>
            <a:spLocks noGrp="1"/>
          </p:cNvSpPr>
          <p:nvPr>
            <p:ph idx="1"/>
          </p:nvPr>
        </p:nvSpPr>
        <p:spPr>
          <a:xfrm>
            <a:off x="457200" y="2276475"/>
            <a:ext cx="8507413" cy="4032250"/>
          </a:xfrm>
        </p:spPr>
        <p:txBody>
          <a:bodyPr/>
          <a:lstStyle/>
          <a:p>
            <a:pPr marL="0" indent="0">
              <a:spcBef>
                <a:spcPts val="600"/>
              </a:spcBef>
              <a:spcAft>
                <a:spcPts val="600"/>
              </a:spcAft>
              <a:buClr>
                <a:schemeClr val="bg1">
                  <a:lumMod val="50000"/>
                </a:schemeClr>
              </a:buClr>
              <a:buFontTx/>
              <a:buNone/>
              <a:defRPr/>
            </a:pPr>
            <a:r>
              <a:rPr lang="fr-BE" sz="1800" b="1" i="0" dirty="0" err="1" smtClean="0"/>
              <a:t>Preferable</a:t>
            </a:r>
            <a:r>
              <a:rPr lang="fr-BE" sz="1800" b="1" i="0" dirty="0" smtClean="0"/>
              <a:t> conditions:</a:t>
            </a:r>
          </a:p>
          <a:p>
            <a:pPr>
              <a:spcBef>
                <a:spcPts val="600"/>
              </a:spcBef>
              <a:spcAft>
                <a:spcPts val="600"/>
              </a:spcAft>
              <a:buClr>
                <a:schemeClr val="bg1">
                  <a:lumMod val="50000"/>
                </a:schemeClr>
              </a:buClr>
              <a:defRPr/>
            </a:pPr>
            <a:r>
              <a:rPr lang="fr-BE" sz="1800" i="0" dirty="0" err="1" smtClean="0"/>
              <a:t>Avoid</a:t>
            </a:r>
            <a:r>
              <a:rPr lang="fr-BE" sz="1800" i="0" dirty="0" smtClean="0"/>
              <a:t> </a:t>
            </a:r>
            <a:r>
              <a:rPr lang="fr-BE" sz="1800" i="0" dirty="0" err="1">
                <a:solidFill>
                  <a:srgbClr val="92D050"/>
                </a:solidFill>
              </a:rPr>
              <a:t>Parallel</a:t>
            </a:r>
            <a:r>
              <a:rPr lang="fr-BE" sz="1800" i="0" dirty="0">
                <a:solidFill>
                  <a:srgbClr val="92D050"/>
                </a:solidFill>
              </a:rPr>
              <a:t> Project </a:t>
            </a:r>
            <a:r>
              <a:rPr lang="fr-BE" sz="1800" i="0" dirty="0" err="1">
                <a:solidFill>
                  <a:srgbClr val="92D050"/>
                </a:solidFill>
              </a:rPr>
              <a:t>implementation</a:t>
            </a:r>
            <a:r>
              <a:rPr lang="fr-BE" sz="1800" i="0" dirty="0">
                <a:solidFill>
                  <a:srgbClr val="92D050"/>
                </a:solidFill>
              </a:rPr>
              <a:t> </a:t>
            </a:r>
            <a:r>
              <a:rPr lang="fr-BE" sz="1800" i="0" dirty="0" err="1">
                <a:solidFill>
                  <a:srgbClr val="92D050"/>
                </a:solidFill>
              </a:rPr>
              <a:t>Units</a:t>
            </a:r>
            <a:r>
              <a:rPr lang="fr-BE" sz="1800" i="0" dirty="0"/>
              <a:t>, </a:t>
            </a:r>
            <a:r>
              <a:rPr lang="fr-BE" sz="1800" i="0" dirty="0" err="1"/>
              <a:t>unless</a:t>
            </a:r>
            <a:r>
              <a:rPr lang="fr-BE" sz="1800" i="0" dirty="0"/>
              <a:t> </a:t>
            </a:r>
            <a:r>
              <a:rPr lang="fr-BE" sz="1800" i="0" dirty="0" err="1"/>
              <a:t>perfectly</a:t>
            </a:r>
            <a:r>
              <a:rPr lang="fr-BE" sz="1800" i="0" dirty="0"/>
              <a:t> </a:t>
            </a:r>
            <a:r>
              <a:rPr lang="fr-BE" sz="1800" i="0" dirty="0" err="1"/>
              <a:t>justified</a:t>
            </a:r>
            <a:r>
              <a:rPr lang="fr-BE" sz="1800" i="0" dirty="0"/>
              <a:t>, and </a:t>
            </a:r>
            <a:r>
              <a:rPr lang="fr-BE" sz="1800" i="0" dirty="0" err="1"/>
              <a:t>desired</a:t>
            </a:r>
            <a:r>
              <a:rPr lang="fr-BE" sz="1800" i="0" dirty="0"/>
              <a:t> by </a:t>
            </a:r>
            <a:r>
              <a:rPr lang="fr-BE" sz="1800" i="0" dirty="0" err="1"/>
              <a:t>domestic</a:t>
            </a:r>
            <a:r>
              <a:rPr lang="fr-BE" sz="1800" i="0" dirty="0"/>
              <a:t> </a:t>
            </a:r>
            <a:r>
              <a:rPr lang="fr-BE" sz="1800" i="0" dirty="0" err="1"/>
              <a:t>stakeholders</a:t>
            </a:r>
            <a:r>
              <a:rPr lang="fr-BE" sz="1800" i="0" dirty="0"/>
              <a:t> </a:t>
            </a:r>
            <a:endParaRPr lang="en-GB" sz="1800" i="0" dirty="0"/>
          </a:p>
          <a:p>
            <a:pPr>
              <a:spcBef>
                <a:spcPts val="600"/>
              </a:spcBef>
              <a:spcAft>
                <a:spcPts val="600"/>
              </a:spcAft>
              <a:buClr>
                <a:schemeClr val="bg1">
                  <a:lumMod val="50000"/>
                </a:schemeClr>
              </a:buClr>
              <a:defRPr/>
            </a:pPr>
            <a:r>
              <a:rPr lang="en-GB" sz="1800" i="0" dirty="0"/>
              <a:t>Primary accountability is to </a:t>
            </a:r>
            <a:r>
              <a:rPr lang="en-GB" sz="1800" i="0" dirty="0">
                <a:solidFill>
                  <a:srgbClr val="92D050"/>
                </a:solidFill>
              </a:rPr>
              <a:t>domestic stakeholders </a:t>
            </a:r>
          </a:p>
          <a:p>
            <a:pPr>
              <a:spcBef>
                <a:spcPts val="600"/>
              </a:spcBef>
              <a:spcAft>
                <a:spcPts val="600"/>
              </a:spcAft>
              <a:buClr>
                <a:schemeClr val="bg1">
                  <a:lumMod val="50000"/>
                </a:schemeClr>
              </a:buClr>
              <a:defRPr/>
            </a:pPr>
            <a:r>
              <a:rPr lang="en-GB" sz="1800" i="0" dirty="0"/>
              <a:t>How well is the support integrated into the country </a:t>
            </a:r>
            <a:r>
              <a:rPr lang="en-GB" sz="1800" i="0" dirty="0">
                <a:solidFill>
                  <a:srgbClr val="92D050"/>
                </a:solidFill>
              </a:rPr>
              <a:t>institutional set-up</a:t>
            </a:r>
            <a:r>
              <a:rPr lang="en-GB" sz="1800" i="0" dirty="0">
                <a:solidFill>
                  <a:srgbClr val="FF0000"/>
                </a:solidFill>
              </a:rPr>
              <a:t> </a:t>
            </a:r>
            <a:r>
              <a:rPr lang="en-GB" sz="1800" i="0" dirty="0"/>
              <a:t>?</a:t>
            </a:r>
          </a:p>
          <a:p>
            <a:pPr>
              <a:spcBef>
                <a:spcPts val="600"/>
              </a:spcBef>
              <a:spcAft>
                <a:spcPts val="600"/>
              </a:spcAft>
              <a:buClr>
                <a:schemeClr val="bg1">
                  <a:lumMod val="50000"/>
                </a:schemeClr>
              </a:buClr>
              <a:defRPr/>
            </a:pPr>
            <a:r>
              <a:rPr lang="fr-BE" sz="1800" i="0" dirty="0"/>
              <a:t>Can the </a:t>
            </a:r>
            <a:r>
              <a:rPr lang="fr-BE" sz="1800" i="0" dirty="0" err="1"/>
              <a:t>implementation</a:t>
            </a:r>
            <a:r>
              <a:rPr lang="fr-BE" sz="1800" i="0" dirty="0"/>
              <a:t> </a:t>
            </a:r>
            <a:r>
              <a:rPr lang="fr-BE" sz="1800" i="0" dirty="0" err="1"/>
              <a:t>mechanisms</a:t>
            </a:r>
            <a:r>
              <a:rPr lang="fr-BE" sz="1800" i="0" dirty="0"/>
              <a:t> </a:t>
            </a:r>
            <a:r>
              <a:rPr lang="fr-BE" sz="1800" i="0" dirty="0" err="1"/>
              <a:t>be</a:t>
            </a:r>
            <a:r>
              <a:rPr lang="fr-BE" sz="1800" i="0" dirty="0"/>
              <a:t> </a:t>
            </a:r>
            <a:r>
              <a:rPr lang="fr-BE" sz="1800" i="0" dirty="0" err="1">
                <a:solidFill>
                  <a:srgbClr val="92D050"/>
                </a:solidFill>
              </a:rPr>
              <a:t>closer</a:t>
            </a:r>
            <a:r>
              <a:rPr lang="fr-BE" sz="1800" i="0" dirty="0">
                <a:solidFill>
                  <a:srgbClr val="92D050"/>
                </a:solidFill>
              </a:rPr>
              <a:t> to country </a:t>
            </a:r>
            <a:r>
              <a:rPr lang="fr-BE" sz="1800" i="0" dirty="0" err="1">
                <a:solidFill>
                  <a:srgbClr val="92D050"/>
                </a:solidFill>
              </a:rPr>
              <a:t>systems</a:t>
            </a:r>
            <a:r>
              <a:rPr lang="fr-BE" sz="1800" i="0" dirty="0">
                <a:solidFill>
                  <a:srgbClr val="92D050"/>
                </a:solidFill>
              </a:rPr>
              <a:t> </a:t>
            </a:r>
            <a:r>
              <a:rPr lang="fr-BE" sz="1800" i="0" dirty="0"/>
              <a:t>? </a:t>
            </a:r>
            <a:r>
              <a:rPr lang="fr-BE" sz="1800" i="0" dirty="0" err="1"/>
              <a:t>Procurement</a:t>
            </a:r>
            <a:r>
              <a:rPr lang="fr-BE" sz="1800" i="0" dirty="0"/>
              <a:t>, </a:t>
            </a:r>
            <a:r>
              <a:rPr lang="fr-BE" sz="1800" i="0" dirty="0" err="1"/>
              <a:t>accountability</a:t>
            </a:r>
            <a:r>
              <a:rPr lang="fr-BE" sz="1800" i="0" dirty="0"/>
              <a:t> </a:t>
            </a:r>
            <a:r>
              <a:rPr lang="fr-BE" sz="1800" i="0" dirty="0" err="1"/>
              <a:t>mechanisms</a:t>
            </a:r>
            <a:r>
              <a:rPr lang="fr-BE" sz="1800" i="0" dirty="0"/>
              <a:t> (Budget, </a:t>
            </a:r>
            <a:r>
              <a:rPr lang="fr-BE" sz="1800" i="0" dirty="0" err="1"/>
              <a:t>Parliament</a:t>
            </a:r>
            <a:r>
              <a:rPr lang="fr-BE" sz="1800" i="0" dirty="0"/>
              <a:t>, Court of </a:t>
            </a:r>
            <a:r>
              <a:rPr lang="fr-BE" sz="1800" i="0" dirty="0" err="1"/>
              <a:t>Auditors</a:t>
            </a:r>
            <a:r>
              <a:rPr lang="fr-BE" sz="1800" i="0" dirty="0"/>
              <a:t>)</a:t>
            </a:r>
            <a:endParaRPr lang="en-GB" sz="1800" i="0" dirty="0"/>
          </a:p>
          <a:p>
            <a:pPr>
              <a:spcBef>
                <a:spcPts val="600"/>
              </a:spcBef>
              <a:spcAft>
                <a:spcPts val="600"/>
              </a:spcAft>
              <a:buClr>
                <a:schemeClr val="bg1">
                  <a:lumMod val="50000"/>
                </a:schemeClr>
              </a:buClr>
              <a:defRPr/>
            </a:pPr>
            <a:r>
              <a:rPr lang="en-GB" sz="1800" i="0" dirty="0"/>
              <a:t>Issue of salary </a:t>
            </a:r>
            <a:r>
              <a:rPr lang="en-GB" sz="1800" i="0" dirty="0">
                <a:solidFill>
                  <a:srgbClr val="92D050"/>
                </a:solidFill>
              </a:rPr>
              <a:t>top-ups</a:t>
            </a:r>
            <a:r>
              <a:rPr lang="en-GB" sz="1800" i="0" dirty="0">
                <a:solidFill>
                  <a:srgbClr val="FF0000"/>
                </a:solidFill>
              </a:rPr>
              <a:t> </a:t>
            </a:r>
            <a:r>
              <a:rPr lang="en-GB" sz="1800" i="0" dirty="0"/>
              <a:t>and related incentives has been </a:t>
            </a:r>
            <a:r>
              <a:rPr lang="en-GB" sz="1800" i="0" dirty="0" smtClean="0"/>
              <a:t>addressed?</a:t>
            </a:r>
            <a:r>
              <a:rPr lang="en-GB" sz="1800" i="0" dirty="0"/>
              <a:t>	</a:t>
            </a:r>
            <a:endParaRPr lang="en-GB" sz="1800" i="0" dirty="0" smtClean="0"/>
          </a:p>
          <a:p>
            <a:pPr>
              <a:spcBef>
                <a:spcPts val="600"/>
              </a:spcBef>
              <a:spcAft>
                <a:spcPts val="600"/>
              </a:spcAft>
              <a:buClr>
                <a:schemeClr val="bg1">
                  <a:lumMod val="50000"/>
                </a:schemeClr>
              </a:buClr>
              <a:defRPr/>
            </a:pPr>
            <a:r>
              <a:rPr lang="en-GB" sz="1800" i="0" dirty="0" smtClean="0"/>
              <a:t>EU/donor </a:t>
            </a:r>
            <a:r>
              <a:rPr lang="en-GB" sz="1800" i="0" dirty="0"/>
              <a:t>role is limited to </a:t>
            </a:r>
            <a:r>
              <a:rPr lang="en-GB" sz="1800" i="0" dirty="0">
                <a:solidFill>
                  <a:srgbClr val="92D050"/>
                </a:solidFill>
              </a:rPr>
              <a:t>oversight</a:t>
            </a:r>
            <a:r>
              <a:rPr lang="en-GB" sz="1800" i="0" dirty="0"/>
              <a:t> </a:t>
            </a:r>
            <a:endParaRPr lang="fr-FR" sz="1800" i="0" dirty="0"/>
          </a:p>
          <a:p>
            <a:pPr>
              <a:defRPr/>
            </a:pPr>
            <a:endParaRPr lang="en-GB"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395288" y="1052513"/>
            <a:ext cx="8229600" cy="3384550"/>
          </a:xfrm>
        </p:spPr>
        <p:txBody>
          <a:bodyPr anchor="t"/>
          <a:lstStyle/>
          <a:p>
            <a:pPr indent="0"/>
            <a:r>
              <a:rPr lang="fr-BE" altLang="en-US" sz="1400" smtClean="0"/>
              <a:t>More information available at:</a:t>
            </a:r>
            <a:endParaRPr lang="en-GB" altLang="en-US" sz="1400" smtClean="0"/>
          </a:p>
        </p:txBody>
      </p:sp>
      <p:sp>
        <p:nvSpPr>
          <p:cNvPr id="3" name="Content Placeholder 2"/>
          <p:cNvSpPr>
            <a:spLocks noGrp="1"/>
          </p:cNvSpPr>
          <p:nvPr>
            <p:ph idx="1"/>
          </p:nvPr>
        </p:nvSpPr>
        <p:spPr>
          <a:xfrm>
            <a:off x="457200" y="4797425"/>
            <a:ext cx="8229600" cy="1727200"/>
          </a:xfrm>
        </p:spPr>
        <p:txBody>
          <a:bodyPr/>
          <a:lstStyle/>
          <a:p>
            <a:pPr marL="0" indent="0">
              <a:buFontTx/>
              <a:buNone/>
              <a:defRPr/>
            </a:pPr>
            <a:r>
              <a:rPr lang="fr-FR" sz="1400" b="1" dirty="0" smtClean="0"/>
              <a:t>Unit 06- </a:t>
            </a:r>
            <a:r>
              <a:rPr lang="fr-FR" sz="1400" b="1" dirty="0" err="1"/>
              <a:t>Quality</a:t>
            </a:r>
            <a:r>
              <a:rPr lang="fr-FR" sz="1400" b="1" dirty="0"/>
              <a:t> </a:t>
            </a:r>
            <a:r>
              <a:rPr lang="fr-FR" sz="1400" b="1" dirty="0" smtClean="0"/>
              <a:t>and </a:t>
            </a:r>
            <a:r>
              <a:rPr lang="fr-FR" sz="1400" b="1" dirty="0" err="1" smtClean="0"/>
              <a:t>Results</a:t>
            </a:r>
            <a:endParaRPr lang="fr-FR" sz="1400" b="1" dirty="0"/>
          </a:p>
          <a:p>
            <a:pPr>
              <a:defRPr/>
            </a:pPr>
            <a:r>
              <a:rPr lang="fr-FR" sz="1400" b="1" dirty="0"/>
              <a:t>DEVCO L-41 09</a:t>
            </a:r>
          </a:p>
          <a:p>
            <a:pPr>
              <a:defRPr/>
            </a:pPr>
            <a:r>
              <a:rPr lang="fr-FR" sz="1400" b="1" dirty="0"/>
              <a:t>Head of </a:t>
            </a:r>
            <a:r>
              <a:rPr lang="fr-FR" sz="1400" b="1" dirty="0" err="1"/>
              <a:t>Sector</a:t>
            </a:r>
            <a:r>
              <a:rPr lang="fr-FR" sz="1400" b="1" dirty="0"/>
              <a:t>: Paul </a:t>
            </a:r>
            <a:r>
              <a:rPr lang="fr-FR" sz="1400" b="1" dirty="0" err="1"/>
              <a:t>Riembault</a:t>
            </a:r>
            <a:endParaRPr lang="fr-FR" sz="1400" b="1" dirty="0"/>
          </a:p>
          <a:p>
            <a:pPr>
              <a:defRPr/>
            </a:pPr>
            <a:r>
              <a:rPr lang="fr-FR" sz="1400" b="1" dirty="0" err="1"/>
              <a:t>Quality</a:t>
            </a:r>
            <a:r>
              <a:rPr lang="fr-FR" sz="1400" b="1" dirty="0"/>
              <a:t> Manager </a:t>
            </a:r>
            <a:r>
              <a:rPr lang="fr-FR" sz="1400" b="1" dirty="0" err="1"/>
              <a:t>Officers</a:t>
            </a:r>
            <a:r>
              <a:rPr lang="fr-FR" sz="1400" b="1" dirty="0"/>
              <a:t>: Zane </a:t>
            </a:r>
            <a:r>
              <a:rPr lang="fr-FR" sz="1400" b="1" dirty="0" err="1"/>
              <a:t>Rungule</a:t>
            </a:r>
            <a:r>
              <a:rPr lang="fr-FR" sz="1400" b="1" dirty="0"/>
              <a:t> &amp; María Sancho </a:t>
            </a:r>
            <a:r>
              <a:rPr lang="fr-FR" sz="1400" b="1" dirty="0" err="1"/>
              <a:t>Hidalga</a:t>
            </a:r>
            <a:endParaRPr lang="fr-FR" sz="1400" b="1" dirty="0"/>
          </a:p>
          <a:p>
            <a:pPr>
              <a:defRPr/>
            </a:pPr>
            <a:r>
              <a:rPr lang="fr-FR" sz="1400" b="1" dirty="0"/>
              <a:t>Capacity4dev Project Manager: Christoforos </a:t>
            </a:r>
            <a:r>
              <a:rPr lang="fr-FR" sz="1400" b="1" dirty="0" err="1"/>
              <a:t>Korakas</a:t>
            </a:r>
            <a:endParaRPr lang="fr-FR" sz="1400" b="1" dirty="0"/>
          </a:p>
          <a:p>
            <a:pPr>
              <a:defRPr/>
            </a:pPr>
            <a:r>
              <a:rPr lang="fr-FR" sz="1400" b="1" dirty="0"/>
              <a:t>Capacity4dev  </a:t>
            </a:r>
            <a:r>
              <a:rPr lang="fr-FR" sz="1400" b="1" dirty="0" err="1"/>
              <a:t>collaborator</a:t>
            </a:r>
            <a:r>
              <a:rPr lang="fr-FR" sz="1400" b="1" dirty="0"/>
              <a:t>: </a:t>
            </a:r>
            <a:r>
              <a:rPr lang="fr-FR" sz="1400" b="1" dirty="0" smtClean="0"/>
              <a:t>Sorina </a:t>
            </a:r>
            <a:r>
              <a:rPr lang="fr-FR" sz="1400" b="1" dirty="0" err="1" smtClean="0"/>
              <a:t>Juglan</a:t>
            </a:r>
            <a:endParaRPr lang="fr-FR" sz="1400" b="1" dirty="0"/>
          </a:p>
          <a:p>
            <a:pPr>
              <a:defRPr/>
            </a:pPr>
            <a:endParaRPr lang="en-GB" dirty="0"/>
          </a:p>
        </p:txBody>
      </p:sp>
      <p:pic>
        <p:nvPicPr>
          <p:cNvPr id="28676" name="Picture 2"/>
          <p:cNvPicPr>
            <a:picLocks noChangeAspect="1" noChangeArrowheads="1"/>
          </p:cNvPicPr>
          <p:nvPr/>
        </p:nvPicPr>
        <p:blipFill>
          <a:blip r:embed="rId2">
            <a:extLst>
              <a:ext uri="{28A0092B-C50C-407E-A947-70E740481C1C}">
                <a14:useLocalDpi xmlns:a14="http://schemas.microsoft.com/office/drawing/2010/main" val="0"/>
              </a:ext>
            </a:extLst>
          </a:blip>
          <a:srcRect l="11191" t="16518" r="12738" b="10565"/>
          <a:stretch>
            <a:fillRect/>
          </a:stretch>
        </p:blipFill>
        <p:spPr bwMode="auto">
          <a:xfrm>
            <a:off x="539750" y="1557338"/>
            <a:ext cx="5688013" cy="302418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ubtitle 5"/>
          <p:cNvSpPr>
            <a:spLocks noGrp="1"/>
          </p:cNvSpPr>
          <p:nvPr>
            <p:ph type="subTitle" idx="1"/>
          </p:nvPr>
        </p:nvSpPr>
        <p:spPr>
          <a:xfrm>
            <a:off x="611188" y="1844675"/>
            <a:ext cx="7993062" cy="3600450"/>
          </a:xfrm>
        </p:spPr>
        <p:txBody>
          <a:bodyPr/>
          <a:lstStyle/>
          <a:p>
            <a:pPr algn="ctr"/>
            <a:endParaRPr lang="fr-BE" altLang="en-US" sz="4000" smtClean="0"/>
          </a:p>
          <a:p>
            <a:pPr algn="ctr"/>
            <a:endParaRPr lang="fr-BE" altLang="en-US" sz="4000" smtClean="0"/>
          </a:p>
          <a:p>
            <a:pPr algn="ctr"/>
            <a:r>
              <a:rPr lang="fr-BE" altLang="en-US" sz="4000" smtClean="0"/>
              <a:t>Aid Modalities </a:t>
            </a:r>
          </a:p>
          <a:p>
            <a:pPr algn="ctr"/>
            <a:r>
              <a:rPr lang="fr-BE" altLang="en-US" sz="4000" smtClean="0"/>
              <a:t>in the </a:t>
            </a:r>
          </a:p>
          <a:p>
            <a:pPr algn="ctr"/>
            <a:r>
              <a:rPr lang="fr-BE" altLang="en-US" sz="4000" smtClean="0"/>
              <a:t>Aid Effectiveness Context</a:t>
            </a:r>
            <a:endParaRPr lang="en-GB" altLang="en-US" sz="4000" smtClean="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0" y="0"/>
            <a:ext cx="3929063" cy="1000125"/>
          </a:xfrm>
        </p:spPr>
        <p:txBody>
          <a:bodyPr/>
          <a:lstStyle/>
          <a:p>
            <a:pPr indent="0" eaLnBrk="1" hangingPunct="1"/>
            <a:r>
              <a:rPr lang="en-US" altLang="en-US" sz="3200" smtClean="0">
                <a:solidFill>
                  <a:srgbClr val="FFD624"/>
                </a:solidFill>
              </a:rPr>
              <a:t>The project approach</a:t>
            </a:r>
          </a:p>
        </p:txBody>
      </p:sp>
      <p:sp>
        <p:nvSpPr>
          <p:cNvPr id="30723" name="Text Placeholder 3"/>
          <p:cNvSpPr>
            <a:spLocks noGrp="1"/>
          </p:cNvSpPr>
          <p:nvPr>
            <p:ph type="body" idx="1"/>
          </p:nvPr>
        </p:nvSpPr>
        <p:spPr>
          <a:xfrm>
            <a:off x="714375" y="1357313"/>
            <a:ext cx="4040188" cy="638175"/>
          </a:xfrm>
        </p:spPr>
        <p:txBody>
          <a:bodyPr/>
          <a:lstStyle/>
          <a:p>
            <a:r>
              <a:rPr lang="en-US" altLang="en-US" i="0" smtClean="0">
                <a:solidFill>
                  <a:srgbClr val="00B050"/>
                </a:solidFill>
              </a:rPr>
              <a:t>Advantages</a:t>
            </a:r>
          </a:p>
        </p:txBody>
      </p:sp>
      <p:sp>
        <p:nvSpPr>
          <p:cNvPr id="20484" name="Content Placeholder 4"/>
          <p:cNvSpPr>
            <a:spLocks noGrp="1"/>
          </p:cNvSpPr>
          <p:nvPr>
            <p:ph sz="half" idx="2"/>
          </p:nvPr>
        </p:nvSpPr>
        <p:spPr>
          <a:xfrm>
            <a:off x="357188" y="2071688"/>
            <a:ext cx="4176712" cy="3952875"/>
          </a:xfrm>
        </p:spPr>
        <p:txBody>
          <a:bodyPr/>
          <a:lstStyle/>
          <a:p>
            <a:pPr>
              <a:buClrTx/>
              <a:defRPr/>
            </a:pPr>
            <a:r>
              <a:rPr lang="en-US" sz="2000" i="0" dirty="0" smtClean="0">
                <a:solidFill>
                  <a:srgbClr val="00B050"/>
                </a:solidFill>
              </a:rPr>
              <a:t>Help people fast</a:t>
            </a:r>
            <a:r>
              <a:rPr lang="en-US" sz="2000" i="0" dirty="0" smtClean="0"/>
              <a:t>: when they need it &amp; the </a:t>
            </a:r>
            <a:r>
              <a:rPr lang="en-US" sz="2000" i="0" dirty="0" err="1" smtClean="0"/>
              <a:t>gvmt</a:t>
            </a:r>
            <a:r>
              <a:rPr lang="en-US" sz="2000" i="0" dirty="0" smtClean="0"/>
              <a:t> can’t / won’t</a:t>
            </a:r>
          </a:p>
          <a:p>
            <a:pPr marL="0" indent="0">
              <a:buClrTx/>
              <a:buFontTx/>
              <a:buNone/>
              <a:defRPr/>
            </a:pPr>
            <a:endParaRPr lang="en-US" sz="2000" i="0" dirty="0" smtClean="0"/>
          </a:p>
          <a:p>
            <a:pPr>
              <a:buClrTx/>
              <a:defRPr/>
            </a:pPr>
            <a:r>
              <a:rPr lang="en-US" sz="2000" i="0" dirty="0" smtClean="0">
                <a:solidFill>
                  <a:srgbClr val="00B050"/>
                </a:solidFill>
              </a:rPr>
              <a:t>Tangible</a:t>
            </a:r>
            <a:r>
              <a:rPr lang="en-US" sz="2000" i="0" dirty="0" smtClean="0"/>
              <a:t>: down-to-earth, practical, visible</a:t>
            </a:r>
          </a:p>
          <a:p>
            <a:pPr marL="0" indent="0">
              <a:buClrTx/>
              <a:buFontTx/>
              <a:buNone/>
              <a:defRPr/>
            </a:pPr>
            <a:endParaRPr lang="en-US" sz="2000" i="0" dirty="0" smtClean="0"/>
          </a:p>
          <a:p>
            <a:pPr marL="0" indent="0">
              <a:buClrTx/>
              <a:buFontTx/>
              <a:buNone/>
              <a:defRPr/>
            </a:pPr>
            <a:endParaRPr lang="en-US" sz="2000" i="0" dirty="0" smtClean="0"/>
          </a:p>
        </p:txBody>
      </p:sp>
      <p:sp>
        <p:nvSpPr>
          <p:cNvPr id="30725" name="Text Placeholder 5"/>
          <p:cNvSpPr>
            <a:spLocks noGrp="1"/>
          </p:cNvSpPr>
          <p:nvPr>
            <p:ph type="body" sz="quarter" idx="3"/>
          </p:nvPr>
        </p:nvSpPr>
        <p:spPr>
          <a:xfrm>
            <a:off x="5286375" y="1214438"/>
            <a:ext cx="4113213" cy="642937"/>
          </a:xfrm>
        </p:spPr>
        <p:txBody>
          <a:bodyPr/>
          <a:lstStyle/>
          <a:p>
            <a:r>
              <a:rPr lang="en-US" altLang="en-US" i="0" smtClean="0">
                <a:solidFill>
                  <a:srgbClr val="C00000"/>
                </a:solidFill>
              </a:rPr>
              <a:t>Disadvantages</a:t>
            </a:r>
          </a:p>
        </p:txBody>
      </p:sp>
      <p:sp>
        <p:nvSpPr>
          <p:cNvPr id="30726" name="Content Placeholder 6"/>
          <p:cNvSpPr>
            <a:spLocks noGrp="1"/>
          </p:cNvSpPr>
          <p:nvPr>
            <p:ph sz="quarter" idx="4"/>
          </p:nvPr>
        </p:nvSpPr>
        <p:spPr>
          <a:xfrm>
            <a:off x="4716463" y="1928813"/>
            <a:ext cx="4427537" cy="3952875"/>
          </a:xfrm>
        </p:spPr>
        <p:txBody>
          <a:bodyPr/>
          <a:lstStyle/>
          <a:p>
            <a:pPr>
              <a:buClrTx/>
            </a:pPr>
            <a:r>
              <a:rPr lang="en-US" altLang="en-US" sz="2000" i="0" smtClean="0">
                <a:solidFill>
                  <a:srgbClr val="C00000"/>
                </a:solidFill>
              </a:rPr>
              <a:t>Fragmentation</a:t>
            </a:r>
            <a:r>
              <a:rPr lang="en-US" altLang="en-US" sz="2000" i="0" smtClean="0"/>
              <a:t>: gaps &amp; overlaps unless heavy coordination</a:t>
            </a:r>
          </a:p>
          <a:p>
            <a:pPr>
              <a:buClrTx/>
            </a:pPr>
            <a:r>
              <a:rPr lang="en-US" altLang="en-US" sz="2000" i="0" smtClean="0">
                <a:solidFill>
                  <a:srgbClr val="C00000"/>
                </a:solidFill>
              </a:rPr>
              <a:t>Transaction costs</a:t>
            </a:r>
            <a:r>
              <a:rPr lang="en-US" altLang="en-US" sz="2000" i="0" smtClean="0"/>
              <a:t>: lots of admin for donors, headaches for gvmts</a:t>
            </a:r>
            <a:endParaRPr lang="en-US" altLang="en-US" sz="2000" i="0" smtClean="0">
              <a:solidFill>
                <a:srgbClr val="C00000"/>
              </a:solidFill>
            </a:endParaRPr>
          </a:p>
          <a:p>
            <a:pPr>
              <a:buClrTx/>
            </a:pPr>
            <a:r>
              <a:rPr lang="en-US" altLang="en-US" sz="2000" i="0" smtClean="0">
                <a:solidFill>
                  <a:srgbClr val="C00000"/>
                </a:solidFill>
              </a:rPr>
              <a:t>Undermines state</a:t>
            </a:r>
            <a:r>
              <a:rPr lang="en-US" altLang="en-US" sz="2000" i="0" smtClean="0"/>
              <a:t>: in cases of parallel infrastructure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GB" altLang="en-US" sz="2800" smtClean="0"/>
              <a:t>Programme-based approaches (PBA)</a:t>
            </a:r>
            <a:br>
              <a:rPr lang="en-GB" altLang="en-US" sz="2800" smtClean="0"/>
            </a:br>
            <a:r>
              <a:rPr lang="en-GB" altLang="en-US" sz="2800" smtClean="0"/>
              <a:t>OECD DAC Definition</a:t>
            </a:r>
          </a:p>
        </p:txBody>
      </p:sp>
      <p:sp>
        <p:nvSpPr>
          <p:cNvPr id="31747" name="Content Placeholder 2"/>
          <p:cNvSpPr>
            <a:spLocks noGrp="1"/>
          </p:cNvSpPr>
          <p:nvPr>
            <p:ph idx="1"/>
          </p:nvPr>
        </p:nvSpPr>
        <p:spPr/>
        <p:txBody>
          <a:bodyPr/>
          <a:lstStyle/>
          <a:p>
            <a:pPr>
              <a:buClr>
                <a:srgbClr val="FFFFFF"/>
              </a:buClr>
            </a:pPr>
            <a:r>
              <a:rPr lang="en-GB" altLang="en-US" sz="2200" smtClean="0"/>
              <a:t>(i) leadership by the host country or organisation; </a:t>
            </a:r>
          </a:p>
          <a:p>
            <a:pPr>
              <a:buClr>
                <a:srgbClr val="FFFFFF"/>
              </a:buClr>
            </a:pPr>
            <a:r>
              <a:rPr lang="en-GB" altLang="en-US" sz="2200" smtClean="0"/>
              <a:t>(ii) a single comprehensive programme and budget framework; </a:t>
            </a:r>
          </a:p>
          <a:p>
            <a:pPr>
              <a:buClr>
                <a:srgbClr val="FFFFFF"/>
              </a:buClr>
            </a:pPr>
            <a:r>
              <a:rPr lang="en-GB" altLang="en-US" sz="2200" smtClean="0"/>
              <a:t>(iii) a formalised process for donor co-ordination and harmonisation of donor procedures for reporting, budgeting, financial management and procurement; and </a:t>
            </a:r>
          </a:p>
          <a:p>
            <a:pPr>
              <a:buClr>
                <a:srgbClr val="FFFFFF"/>
              </a:buClr>
            </a:pPr>
            <a:r>
              <a:rPr lang="en-GB" altLang="en-US" sz="2200" smtClean="0"/>
              <a:t>(iv) efforts to increase the use of local systems for programme design and implementation, financial management, monitoring and evaluation. </a:t>
            </a:r>
          </a:p>
          <a:p>
            <a:endParaRPr lang="en-GB" alt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fr-FR" altLang="en-US" sz="2800" smtClean="0"/>
              <a:t>Busan Outcome Document</a:t>
            </a:r>
            <a:br>
              <a:rPr lang="fr-FR" altLang="en-US" sz="2800" smtClean="0"/>
            </a:br>
            <a:r>
              <a:rPr lang="fr-FR" altLang="en-US" sz="2800" smtClean="0"/>
              <a:t>Use of Country Systems (ctd.)</a:t>
            </a:r>
            <a:endParaRPr lang="en-GB" altLang="en-US" smtClean="0"/>
          </a:p>
        </p:txBody>
      </p:sp>
      <p:sp>
        <p:nvSpPr>
          <p:cNvPr id="5123" name="Content Placeholder 2"/>
          <p:cNvSpPr>
            <a:spLocks noGrp="1"/>
          </p:cNvSpPr>
          <p:nvPr>
            <p:ph idx="1"/>
          </p:nvPr>
        </p:nvSpPr>
        <p:spPr/>
        <p:txBody>
          <a:bodyPr/>
          <a:lstStyle/>
          <a:p>
            <a:r>
              <a:rPr lang="en-US" altLang="en-US" smtClean="0"/>
              <a:t>… Where the full use of country systems is not possible (…) the use and strengthening of country systems should be placed within the overall context of national </a:t>
            </a:r>
            <a:r>
              <a:rPr lang="en-US" altLang="en-US" u="sng" smtClean="0"/>
              <a:t>capacity development</a:t>
            </a:r>
            <a:r>
              <a:rPr lang="en-US" altLang="en-US" smtClean="0"/>
              <a:t> for sustainable outcomes.</a:t>
            </a:r>
            <a:endParaRPr lang="en-GB" altLang="en-US"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3"/>
          <p:cNvSpPr>
            <a:spLocks noGrp="1"/>
          </p:cNvSpPr>
          <p:nvPr>
            <p:ph type="title"/>
          </p:nvPr>
        </p:nvSpPr>
        <p:spPr>
          <a:xfrm>
            <a:off x="0" y="1000125"/>
            <a:ext cx="9144000" cy="1143000"/>
          </a:xfrm>
        </p:spPr>
        <p:txBody>
          <a:bodyPr/>
          <a:lstStyle/>
          <a:p>
            <a:pPr indent="0" eaLnBrk="1" hangingPunct="1"/>
            <a:r>
              <a:rPr lang="en-US" altLang="en-US" sz="2200" u="sng" smtClean="0"/>
              <a:t>PBA: pros &amp; cons</a:t>
            </a:r>
          </a:p>
        </p:txBody>
      </p:sp>
      <p:sp>
        <p:nvSpPr>
          <p:cNvPr id="32771" name="Text Placeholder 4"/>
          <p:cNvSpPr>
            <a:spLocks noGrp="1"/>
          </p:cNvSpPr>
          <p:nvPr>
            <p:ph type="body" idx="1"/>
          </p:nvPr>
        </p:nvSpPr>
        <p:spPr>
          <a:xfrm>
            <a:off x="642938" y="1714500"/>
            <a:ext cx="4040187" cy="639763"/>
          </a:xfrm>
        </p:spPr>
        <p:txBody>
          <a:bodyPr/>
          <a:lstStyle/>
          <a:p>
            <a:r>
              <a:rPr lang="en-US" altLang="en-US" i="0" smtClean="0">
                <a:solidFill>
                  <a:srgbClr val="00B050"/>
                </a:solidFill>
              </a:rPr>
              <a:t>Advantages</a:t>
            </a:r>
          </a:p>
        </p:txBody>
      </p:sp>
      <p:sp>
        <p:nvSpPr>
          <p:cNvPr id="32772" name="Content Placeholder 5"/>
          <p:cNvSpPr>
            <a:spLocks noGrp="1"/>
          </p:cNvSpPr>
          <p:nvPr>
            <p:ph sz="half" idx="2"/>
          </p:nvPr>
        </p:nvSpPr>
        <p:spPr>
          <a:xfrm>
            <a:off x="428625" y="2357438"/>
            <a:ext cx="4176713" cy="3951287"/>
          </a:xfrm>
        </p:spPr>
        <p:txBody>
          <a:bodyPr/>
          <a:lstStyle/>
          <a:p>
            <a:pPr>
              <a:buClrTx/>
            </a:pPr>
            <a:r>
              <a:rPr lang="en-US" altLang="en-US" sz="2000" i="0" smtClean="0">
                <a:solidFill>
                  <a:srgbClr val="00B050"/>
                </a:solidFill>
              </a:rPr>
              <a:t>Ownership</a:t>
            </a:r>
            <a:r>
              <a:rPr lang="en-US" altLang="en-US" sz="2000" i="0" smtClean="0"/>
              <a:t>: government sets sector policy priorities</a:t>
            </a:r>
          </a:p>
          <a:p>
            <a:pPr>
              <a:buClrTx/>
            </a:pPr>
            <a:r>
              <a:rPr lang="en-US" altLang="en-US" sz="2000" i="0" smtClean="0">
                <a:solidFill>
                  <a:srgbClr val="00B050"/>
                </a:solidFill>
              </a:rPr>
              <a:t>Transaction costs</a:t>
            </a:r>
            <a:r>
              <a:rPr lang="en-US" altLang="en-US" sz="2000" i="0" smtClean="0"/>
              <a:t>: one goal, framework, measurement systems &amp; donors coordinate</a:t>
            </a:r>
          </a:p>
          <a:p>
            <a:pPr>
              <a:buClrTx/>
            </a:pPr>
            <a:r>
              <a:rPr lang="en-US" altLang="en-US" sz="2000" i="0" smtClean="0">
                <a:solidFill>
                  <a:srgbClr val="00B050"/>
                </a:solidFill>
              </a:rPr>
              <a:t>Alignment &amp; harmonisation</a:t>
            </a:r>
            <a:r>
              <a:rPr lang="en-US" altLang="en-US" sz="2000" i="0" smtClean="0"/>
              <a:t>: all together, to some extent use of gvmt systems</a:t>
            </a:r>
          </a:p>
          <a:p>
            <a:pPr>
              <a:buClrTx/>
            </a:pPr>
            <a:r>
              <a:rPr lang="en-US" altLang="en-US" sz="2000" i="0" smtClean="0">
                <a:solidFill>
                  <a:srgbClr val="00B050"/>
                </a:solidFill>
              </a:rPr>
              <a:t>MFR &amp; MA</a:t>
            </a:r>
            <a:r>
              <a:rPr lang="en-US" altLang="en-US" sz="2000" i="0" smtClean="0"/>
              <a:t>: one set of results &amp; measurement framework </a:t>
            </a:r>
          </a:p>
        </p:txBody>
      </p:sp>
      <p:sp>
        <p:nvSpPr>
          <p:cNvPr id="32773" name="Text Placeholder 6"/>
          <p:cNvSpPr>
            <a:spLocks noGrp="1"/>
          </p:cNvSpPr>
          <p:nvPr>
            <p:ph type="body" sz="quarter" idx="3"/>
          </p:nvPr>
        </p:nvSpPr>
        <p:spPr>
          <a:xfrm>
            <a:off x="4757738" y="1714500"/>
            <a:ext cx="4041775" cy="639763"/>
          </a:xfrm>
        </p:spPr>
        <p:txBody>
          <a:bodyPr/>
          <a:lstStyle/>
          <a:p>
            <a:r>
              <a:rPr lang="en-US" altLang="en-US" i="0" smtClean="0">
                <a:solidFill>
                  <a:srgbClr val="C00000"/>
                </a:solidFill>
              </a:rPr>
              <a:t>Disadvantages</a:t>
            </a:r>
          </a:p>
        </p:txBody>
      </p:sp>
      <p:sp>
        <p:nvSpPr>
          <p:cNvPr id="32774" name="Content Placeholder 7"/>
          <p:cNvSpPr>
            <a:spLocks noGrp="1"/>
          </p:cNvSpPr>
          <p:nvPr>
            <p:ph sz="quarter" idx="4"/>
          </p:nvPr>
        </p:nvSpPr>
        <p:spPr>
          <a:xfrm>
            <a:off x="4543425" y="2357438"/>
            <a:ext cx="4176713" cy="3951287"/>
          </a:xfrm>
        </p:spPr>
        <p:txBody>
          <a:bodyPr/>
          <a:lstStyle/>
          <a:p>
            <a:pPr>
              <a:buClrTx/>
            </a:pPr>
            <a:r>
              <a:rPr lang="en-US" altLang="en-US" sz="2000" i="0" smtClean="0">
                <a:solidFill>
                  <a:srgbClr val="C00000"/>
                </a:solidFill>
              </a:rPr>
              <a:t>Coordination costs</a:t>
            </a:r>
            <a:r>
              <a:rPr lang="en-US" altLang="en-US" sz="2000" i="0" smtClean="0"/>
              <a:t>: taking account of others isn’t always easy</a:t>
            </a:r>
          </a:p>
          <a:p>
            <a:pPr>
              <a:buClrTx/>
            </a:pPr>
            <a:r>
              <a:rPr lang="en-US" altLang="en-US" sz="2000" i="0" smtClean="0">
                <a:solidFill>
                  <a:srgbClr val="C00000"/>
                </a:solidFill>
              </a:rPr>
              <a:t>Financing: </a:t>
            </a:r>
            <a:r>
              <a:rPr lang="en-US" altLang="en-US" sz="2000" i="0" smtClean="0"/>
              <a:t>relative high transaction costs, pool funding - high coordination costs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0" y="0"/>
            <a:ext cx="8229600" cy="571500"/>
          </a:xfrm>
        </p:spPr>
        <p:txBody>
          <a:bodyPr/>
          <a:lstStyle/>
          <a:p>
            <a:pPr indent="0" eaLnBrk="1" hangingPunct="1"/>
            <a:r>
              <a:rPr lang="fr-FR" altLang="en-US" sz="3200" smtClean="0">
                <a:solidFill>
                  <a:srgbClr val="FFD624"/>
                </a:solidFill>
              </a:rPr>
              <a:t>Budget support</a:t>
            </a:r>
            <a:endParaRPr lang="en-US" altLang="en-US" sz="3200" smtClean="0">
              <a:solidFill>
                <a:srgbClr val="FFD624"/>
              </a:solidFill>
            </a:endParaRPr>
          </a:p>
        </p:txBody>
      </p:sp>
      <p:sp>
        <p:nvSpPr>
          <p:cNvPr id="3" name="Content Placeholder 2"/>
          <p:cNvSpPr>
            <a:spLocks noGrp="1"/>
          </p:cNvSpPr>
          <p:nvPr>
            <p:ph idx="1"/>
          </p:nvPr>
        </p:nvSpPr>
        <p:spPr>
          <a:xfrm>
            <a:off x="428625" y="1500188"/>
            <a:ext cx="8229600" cy="4808537"/>
          </a:xfrm>
        </p:spPr>
        <p:txBody>
          <a:bodyPr/>
          <a:lstStyle/>
          <a:p>
            <a:pPr marL="0" indent="0">
              <a:buClrTx/>
              <a:buFont typeface="Times" charset="0"/>
              <a:buNone/>
              <a:defRPr/>
            </a:pPr>
            <a:r>
              <a:rPr lang="en-GB" b="1" i="0" dirty="0"/>
              <a:t>A Modern Approach to Budget Support</a:t>
            </a:r>
            <a:endParaRPr lang="en-US" b="1" i="0" dirty="0" smtClean="0"/>
          </a:p>
          <a:p>
            <a:pPr eaLnBrk="1" hangingPunct="1">
              <a:spcBef>
                <a:spcPct val="50000"/>
              </a:spcBef>
              <a:buClr>
                <a:srgbClr val="0F5494"/>
              </a:buClr>
              <a:buFontTx/>
              <a:buNone/>
              <a:defRPr/>
            </a:pPr>
            <a:r>
              <a:rPr lang="en-GB" sz="2000" i="0" u="sng" dirty="0"/>
              <a:t>Differentiating EU Budget Support: a summary</a:t>
            </a:r>
          </a:p>
          <a:p>
            <a:pPr eaLnBrk="1" hangingPunct="1">
              <a:spcBef>
                <a:spcPct val="50000"/>
              </a:spcBef>
              <a:buClr>
                <a:srgbClr val="0F5494"/>
              </a:buClr>
              <a:buFont typeface="Wingdings" pitchFamily="2" charset="2"/>
              <a:buChar char="Ø"/>
              <a:defRPr/>
            </a:pPr>
            <a:r>
              <a:rPr lang="en-GB" sz="2000" b="1" i="0" dirty="0"/>
              <a:t>Good Governance and Development Contract</a:t>
            </a:r>
            <a:r>
              <a:rPr lang="en-GB" sz="2000" i="0" dirty="0"/>
              <a:t>: general budget support will be provided when there is trust and confidence that aid will be spent pursuing the fundamental values of human rights, democracy, and rule of law.</a:t>
            </a:r>
          </a:p>
          <a:p>
            <a:pPr eaLnBrk="1" hangingPunct="1">
              <a:spcBef>
                <a:spcPct val="50000"/>
              </a:spcBef>
              <a:buClr>
                <a:srgbClr val="0F5494"/>
              </a:buClr>
              <a:buFont typeface="Wingdings" pitchFamily="2" charset="2"/>
              <a:buChar char="Ø"/>
              <a:defRPr/>
            </a:pPr>
            <a:r>
              <a:rPr lang="en-GB" sz="2000" b="1" i="0" dirty="0"/>
              <a:t>Sector Reform Contract</a:t>
            </a:r>
            <a:r>
              <a:rPr lang="en-GB" sz="2000" i="0" dirty="0"/>
              <a:t>: sector budget support in order to address sector reforms and improve service delivery. Useful tool even where conditions do not permit use of GGDC.</a:t>
            </a:r>
          </a:p>
          <a:p>
            <a:pPr eaLnBrk="1" hangingPunct="1">
              <a:spcBef>
                <a:spcPct val="50000"/>
              </a:spcBef>
              <a:buClr>
                <a:srgbClr val="0F5494"/>
              </a:buClr>
              <a:buFont typeface="Wingdings" pitchFamily="2" charset="2"/>
              <a:buChar char="Ø"/>
              <a:defRPr/>
            </a:pPr>
            <a:r>
              <a:rPr lang="en-GB" sz="2000" b="1" i="0" dirty="0"/>
              <a:t>State Building Contract</a:t>
            </a:r>
            <a:r>
              <a:rPr lang="en-GB" sz="2000" i="0" dirty="0"/>
              <a:t>: used to provide budget support in fragile situations. </a:t>
            </a:r>
          </a:p>
          <a:p>
            <a:pPr marL="0" indent="0">
              <a:buClrTx/>
              <a:buFont typeface="Times" charset="0"/>
              <a:buNone/>
              <a:defRPr/>
            </a:pPr>
            <a:endParaRPr lang="en-US" i="0" dirty="0"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95288" y="1052513"/>
            <a:ext cx="8229600" cy="936625"/>
          </a:xfrm>
        </p:spPr>
        <p:txBody>
          <a:bodyPr/>
          <a:lstStyle/>
          <a:p>
            <a:r>
              <a:rPr lang="en-GB" altLang="en-US" sz="2000" smtClean="0"/>
              <a:t>Main Messages of the Budget Support Communication</a:t>
            </a:r>
            <a:br>
              <a:rPr lang="en-GB" altLang="en-US" sz="2000" smtClean="0"/>
            </a:br>
            <a:r>
              <a:rPr lang="en-GB" altLang="en-US" sz="2000" smtClean="0"/>
              <a:t>(10/2011)</a:t>
            </a:r>
            <a:endParaRPr lang="en-GB" altLang="en-US" smtClean="0"/>
          </a:p>
        </p:txBody>
      </p:sp>
      <p:sp>
        <p:nvSpPr>
          <p:cNvPr id="3" name="Content Placeholder 2"/>
          <p:cNvSpPr>
            <a:spLocks noGrp="1"/>
          </p:cNvSpPr>
          <p:nvPr>
            <p:ph idx="1"/>
          </p:nvPr>
        </p:nvSpPr>
        <p:spPr>
          <a:xfrm>
            <a:off x="468313" y="1916113"/>
            <a:ext cx="8229600" cy="4105275"/>
          </a:xfrm>
        </p:spPr>
        <p:txBody>
          <a:bodyPr/>
          <a:lstStyle/>
          <a:p>
            <a:pPr eaLnBrk="1" hangingPunct="1">
              <a:lnSpc>
                <a:spcPct val="80000"/>
              </a:lnSpc>
              <a:spcBef>
                <a:spcPct val="50000"/>
              </a:spcBef>
              <a:buClr>
                <a:srgbClr val="0F5494"/>
              </a:buClr>
              <a:buFont typeface="Wingdings" pitchFamily="2" charset="2"/>
              <a:buChar char="Ø"/>
              <a:defRPr/>
            </a:pPr>
            <a:r>
              <a:rPr lang="en-GB" sz="1800" i="0" dirty="0"/>
              <a:t>Continued importance of budget support instrument</a:t>
            </a:r>
          </a:p>
          <a:p>
            <a:pPr eaLnBrk="1" hangingPunct="1">
              <a:lnSpc>
                <a:spcPct val="80000"/>
              </a:lnSpc>
              <a:spcBef>
                <a:spcPct val="50000"/>
              </a:spcBef>
              <a:buClr>
                <a:srgbClr val="0F5494"/>
              </a:buClr>
              <a:buFont typeface="Wingdings" pitchFamily="2" charset="2"/>
              <a:buChar char="Ø"/>
              <a:defRPr/>
            </a:pPr>
            <a:r>
              <a:rPr lang="en-GB" sz="1800" i="0" dirty="0"/>
              <a:t>Stronger link with EU fundamental values (human rights, democracy and rule of law)</a:t>
            </a:r>
          </a:p>
          <a:p>
            <a:pPr eaLnBrk="1" hangingPunct="1">
              <a:lnSpc>
                <a:spcPct val="80000"/>
              </a:lnSpc>
              <a:spcBef>
                <a:spcPct val="50000"/>
              </a:spcBef>
              <a:buClr>
                <a:srgbClr val="0F5494"/>
              </a:buClr>
              <a:buFont typeface="Wingdings" pitchFamily="2" charset="2"/>
              <a:buChar char="Ø"/>
              <a:defRPr/>
            </a:pPr>
            <a:r>
              <a:rPr lang="en-GB" sz="1800" i="0" dirty="0"/>
              <a:t>Greater differentiation of budget support operations, allowing the EU to respond better to political, economic and social context of partner country</a:t>
            </a:r>
          </a:p>
          <a:p>
            <a:pPr eaLnBrk="1" hangingPunct="1">
              <a:lnSpc>
                <a:spcPct val="80000"/>
              </a:lnSpc>
              <a:spcBef>
                <a:spcPct val="50000"/>
              </a:spcBef>
              <a:buClr>
                <a:srgbClr val="0F5494"/>
              </a:buClr>
              <a:buFont typeface="Wingdings" pitchFamily="2" charset="2"/>
              <a:buChar char="Ø"/>
              <a:defRPr/>
            </a:pPr>
            <a:r>
              <a:rPr lang="en-GB" sz="1800" i="0" dirty="0"/>
              <a:t>Strengthened eligibility criteria and more rigorous assessment</a:t>
            </a:r>
          </a:p>
          <a:p>
            <a:pPr eaLnBrk="1" hangingPunct="1">
              <a:lnSpc>
                <a:spcPct val="80000"/>
              </a:lnSpc>
              <a:spcBef>
                <a:spcPct val="50000"/>
              </a:spcBef>
              <a:buClr>
                <a:srgbClr val="0F5494"/>
              </a:buClr>
              <a:buFont typeface="Wingdings" pitchFamily="2" charset="2"/>
              <a:buChar char="Ø"/>
              <a:defRPr/>
            </a:pPr>
            <a:r>
              <a:rPr lang="en-GB" sz="1800" i="0" dirty="0"/>
              <a:t>Stronger focus on accountability and transparency (new eligibility criterion)</a:t>
            </a:r>
          </a:p>
          <a:p>
            <a:pPr eaLnBrk="1" hangingPunct="1">
              <a:lnSpc>
                <a:spcPct val="80000"/>
              </a:lnSpc>
              <a:spcBef>
                <a:spcPct val="50000"/>
              </a:spcBef>
              <a:buClr>
                <a:srgbClr val="0F5494"/>
              </a:buClr>
              <a:buFont typeface="Wingdings" pitchFamily="2" charset="2"/>
              <a:buChar char="Ø"/>
              <a:defRPr/>
            </a:pPr>
            <a:r>
              <a:rPr lang="en-GB" sz="1800" i="0" dirty="0"/>
              <a:t>Strengthened risk management framework</a:t>
            </a:r>
          </a:p>
          <a:p>
            <a:pPr eaLnBrk="1" hangingPunct="1">
              <a:lnSpc>
                <a:spcPct val="80000"/>
              </a:lnSpc>
              <a:spcBef>
                <a:spcPct val="50000"/>
              </a:spcBef>
              <a:buClr>
                <a:srgbClr val="0F5494"/>
              </a:buClr>
              <a:buFont typeface="Wingdings" pitchFamily="2" charset="2"/>
              <a:buChar char="Ø"/>
              <a:defRPr/>
            </a:pPr>
            <a:r>
              <a:rPr lang="en-GB" sz="1800" i="0" dirty="0"/>
              <a:t>Continued emphasis on results, performance tranches, government ownership and predictability</a:t>
            </a:r>
          </a:p>
          <a:p>
            <a:pPr eaLnBrk="1" hangingPunct="1">
              <a:lnSpc>
                <a:spcPct val="80000"/>
              </a:lnSpc>
              <a:spcBef>
                <a:spcPct val="50000"/>
              </a:spcBef>
              <a:buClr>
                <a:srgbClr val="0F5494"/>
              </a:buClr>
              <a:buFont typeface="Wingdings" pitchFamily="2" charset="2"/>
              <a:buChar char="Ø"/>
              <a:defRPr/>
            </a:pPr>
            <a:r>
              <a:rPr lang="en-GB" sz="1800" i="0" dirty="0"/>
              <a:t>Strengthened EU </a:t>
            </a:r>
            <a:r>
              <a:rPr lang="en-GB" sz="1800" i="0" dirty="0" smtClean="0"/>
              <a:t>Coordination</a:t>
            </a:r>
          </a:p>
          <a:p>
            <a:pPr marL="0" indent="0" eaLnBrk="1" hangingPunct="1">
              <a:lnSpc>
                <a:spcPct val="80000"/>
              </a:lnSpc>
              <a:spcBef>
                <a:spcPct val="50000"/>
              </a:spcBef>
              <a:buClr>
                <a:srgbClr val="0F5494"/>
              </a:buClr>
              <a:buFontTx/>
              <a:buNone/>
              <a:defRPr/>
            </a:pPr>
            <a:r>
              <a:rPr lang="en-GB" sz="1800" b="1" i="0" dirty="0" smtClean="0"/>
              <a:t>(Council Conclusions on BS Mai 2012; EU BS Guidelines to be finalised in 2012)</a:t>
            </a:r>
            <a:endParaRPr lang="en-GB" sz="1800" b="1" i="0" dirty="0"/>
          </a:p>
          <a:p>
            <a:pPr>
              <a:defRPr/>
            </a:pPr>
            <a:endParaRPr lang="en-GB" dirty="0" smtClean="0"/>
          </a:p>
          <a:p>
            <a:pPr>
              <a:defRPr/>
            </a:pPr>
            <a:endParaRPr lang="en-GB"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3"/>
          <p:cNvSpPr>
            <a:spLocks noGrp="1"/>
          </p:cNvSpPr>
          <p:nvPr>
            <p:ph type="title"/>
          </p:nvPr>
        </p:nvSpPr>
        <p:spPr>
          <a:xfrm>
            <a:off x="0" y="0"/>
            <a:ext cx="8229600" cy="642938"/>
          </a:xfrm>
        </p:spPr>
        <p:txBody>
          <a:bodyPr/>
          <a:lstStyle/>
          <a:p>
            <a:pPr indent="0" eaLnBrk="1" hangingPunct="1"/>
            <a:r>
              <a:rPr lang="en-US" altLang="en-US" sz="3200" smtClean="0">
                <a:solidFill>
                  <a:srgbClr val="FFD624"/>
                </a:solidFill>
              </a:rPr>
              <a:t>Budget support</a:t>
            </a:r>
          </a:p>
        </p:txBody>
      </p:sp>
      <p:sp>
        <p:nvSpPr>
          <p:cNvPr id="35843" name="Text Placeholder 4"/>
          <p:cNvSpPr>
            <a:spLocks noGrp="1"/>
          </p:cNvSpPr>
          <p:nvPr>
            <p:ph type="body" idx="1"/>
          </p:nvPr>
        </p:nvSpPr>
        <p:spPr>
          <a:xfrm>
            <a:off x="642938" y="1143000"/>
            <a:ext cx="4173537" cy="638175"/>
          </a:xfrm>
        </p:spPr>
        <p:txBody>
          <a:bodyPr/>
          <a:lstStyle/>
          <a:p>
            <a:r>
              <a:rPr lang="en-US" altLang="en-US" i="0" smtClean="0">
                <a:solidFill>
                  <a:srgbClr val="00B050"/>
                </a:solidFill>
              </a:rPr>
              <a:t>Advantages</a:t>
            </a:r>
          </a:p>
        </p:txBody>
      </p:sp>
      <p:sp>
        <p:nvSpPr>
          <p:cNvPr id="35844" name="Content Placeholder 5"/>
          <p:cNvSpPr>
            <a:spLocks noGrp="1"/>
          </p:cNvSpPr>
          <p:nvPr>
            <p:ph sz="half" idx="2"/>
          </p:nvPr>
        </p:nvSpPr>
        <p:spPr>
          <a:xfrm>
            <a:off x="469900" y="1763713"/>
            <a:ext cx="4176713" cy="4833937"/>
          </a:xfrm>
        </p:spPr>
        <p:txBody>
          <a:bodyPr/>
          <a:lstStyle/>
          <a:p>
            <a:r>
              <a:rPr lang="en-US" altLang="en-US" sz="1800" b="1" i="0" smtClean="0">
                <a:solidFill>
                  <a:srgbClr val="00B050"/>
                </a:solidFill>
              </a:rPr>
              <a:t>Implementation of key aid effectiveness principles</a:t>
            </a:r>
            <a:r>
              <a:rPr lang="en-US" altLang="en-US" sz="1800" i="0" smtClean="0"/>
              <a:t>: ownership, alignment, harmonisation, MA</a:t>
            </a:r>
          </a:p>
          <a:p>
            <a:r>
              <a:rPr lang="en-US" altLang="en-US" sz="1800" b="1" i="0" smtClean="0">
                <a:solidFill>
                  <a:srgbClr val="00B050"/>
                </a:solidFill>
              </a:rPr>
              <a:t>Uses state structures</a:t>
            </a:r>
            <a:r>
              <a:rPr lang="en-US" altLang="en-US" sz="1800" i="0" smtClean="0"/>
              <a:t>: capacity, legitimacy, transparency, accountability</a:t>
            </a:r>
          </a:p>
          <a:p>
            <a:r>
              <a:rPr lang="en-US" altLang="en-US" sz="1800" b="1" i="0" smtClean="0">
                <a:solidFill>
                  <a:srgbClr val="00B050"/>
                </a:solidFill>
              </a:rPr>
              <a:t>Less transaction costs</a:t>
            </a:r>
            <a:r>
              <a:rPr lang="en-US" altLang="en-US" sz="1800" i="0" smtClean="0"/>
              <a:t>: national or sector strategy, indicators, reporting</a:t>
            </a:r>
          </a:p>
          <a:p>
            <a:r>
              <a:rPr lang="en-US" altLang="en-US" sz="1800" b="1" i="0" smtClean="0">
                <a:solidFill>
                  <a:srgbClr val="00B050"/>
                </a:solidFill>
              </a:rPr>
              <a:t>We do something BIG</a:t>
            </a:r>
            <a:r>
              <a:rPr lang="en-US" altLang="en-US" sz="1800" i="0" smtClean="0"/>
              <a:t>: reform orientation, supporting structural change</a:t>
            </a:r>
          </a:p>
        </p:txBody>
      </p:sp>
      <p:sp>
        <p:nvSpPr>
          <p:cNvPr id="35845" name="Text Placeholder 6"/>
          <p:cNvSpPr>
            <a:spLocks noGrp="1"/>
          </p:cNvSpPr>
          <p:nvPr>
            <p:ph type="body" sz="quarter" idx="3"/>
          </p:nvPr>
        </p:nvSpPr>
        <p:spPr>
          <a:xfrm>
            <a:off x="4733925" y="1143000"/>
            <a:ext cx="4187825" cy="638175"/>
          </a:xfrm>
        </p:spPr>
        <p:txBody>
          <a:bodyPr/>
          <a:lstStyle/>
          <a:p>
            <a:r>
              <a:rPr lang="en-US" altLang="en-US" i="0" smtClean="0">
                <a:solidFill>
                  <a:srgbClr val="C00000"/>
                </a:solidFill>
              </a:rPr>
              <a:t>Disadvantages</a:t>
            </a:r>
          </a:p>
        </p:txBody>
      </p:sp>
      <p:sp>
        <p:nvSpPr>
          <p:cNvPr id="35846" name="Content Placeholder 7"/>
          <p:cNvSpPr>
            <a:spLocks noGrp="1"/>
          </p:cNvSpPr>
          <p:nvPr>
            <p:ph sz="quarter" idx="4"/>
          </p:nvPr>
        </p:nvSpPr>
        <p:spPr>
          <a:xfrm>
            <a:off x="4572000" y="1763713"/>
            <a:ext cx="4429125" cy="3952875"/>
          </a:xfrm>
        </p:spPr>
        <p:txBody>
          <a:bodyPr/>
          <a:lstStyle/>
          <a:p>
            <a:r>
              <a:rPr lang="en-US" altLang="en-US" sz="1800" b="1" i="0" smtClean="0">
                <a:solidFill>
                  <a:srgbClr val="C00000"/>
                </a:solidFill>
              </a:rPr>
              <a:t>Interventionism – non-ownership</a:t>
            </a:r>
            <a:r>
              <a:rPr lang="en-US" altLang="en-US" sz="1800" i="0" smtClean="0"/>
              <a:t> Conditions for cash, political pre-conditions on EU fundamental values (GBS, Good Governance and Development Contract)</a:t>
            </a:r>
          </a:p>
          <a:p>
            <a:r>
              <a:rPr lang="en-US" altLang="en-US" sz="1800" b="1" i="0" smtClean="0">
                <a:solidFill>
                  <a:srgbClr val="C00000"/>
                </a:solidFill>
              </a:rPr>
              <a:t>Predictability</a:t>
            </a:r>
            <a:r>
              <a:rPr lang="en-US" altLang="en-US" sz="1800" i="0" smtClean="0"/>
              <a:t>: policy conditions, sensitive triggers</a:t>
            </a:r>
          </a:p>
          <a:p>
            <a:r>
              <a:rPr lang="en-US" altLang="en-US" sz="1800" b="1" i="0" smtClean="0">
                <a:solidFill>
                  <a:srgbClr val="C00000"/>
                </a:solidFill>
              </a:rPr>
              <a:t>Visibility</a:t>
            </a:r>
            <a:r>
              <a:rPr lang="en-US" altLang="en-US" sz="1800" i="0" smtClean="0"/>
              <a:t>: might be more difficult to maintain than in project support</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marL="0" indent="0">
              <a:spcBef>
                <a:spcPct val="20000"/>
              </a:spcBef>
            </a:pPr>
            <a:r>
              <a:rPr lang="en-US" altLang="en-US" sz="2200" b="0" smtClean="0"/>
              <a:t/>
            </a:r>
            <a:br>
              <a:rPr lang="en-US" altLang="en-US" sz="2200" b="0" smtClean="0"/>
            </a:br>
            <a:r>
              <a:rPr lang="en-US" altLang="en-US" sz="2200" b="0" smtClean="0"/>
              <a:t/>
            </a:r>
            <a:br>
              <a:rPr lang="en-US" altLang="en-US" sz="2200" b="0" smtClean="0"/>
            </a:br>
            <a:r>
              <a:rPr lang="en-US" altLang="en-US" sz="2200" b="0" smtClean="0"/>
              <a:t>The European Commission can delegate authority to manage funds to another donor and can also be delegated authority by another donor.</a:t>
            </a:r>
            <a:br>
              <a:rPr lang="en-US" altLang="en-US" sz="2200" b="0" smtClean="0"/>
            </a:br>
            <a:endParaRPr lang="en-GB" altLang="en-US" smtClean="0"/>
          </a:p>
        </p:txBody>
      </p:sp>
      <p:sp>
        <p:nvSpPr>
          <p:cNvPr id="3" name="Content Placeholder 2"/>
          <p:cNvSpPr>
            <a:spLocks noGrp="1"/>
          </p:cNvSpPr>
          <p:nvPr>
            <p:ph sz="half" idx="1"/>
          </p:nvPr>
        </p:nvSpPr>
        <p:spPr/>
        <p:txBody>
          <a:bodyPr/>
          <a:lstStyle/>
          <a:p>
            <a:pPr marL="0" indent="0">
              <a:buClr>
                <a:srgbClr val="FFFFFF"/>
              </a:buClr>
              <a:buFontTx/>
              <a:buNone/>
              <a:defRPr/>
            </a:pPr>
            <a:r>
              <a:rPr lang="en-US" sz="2400" b="1" i="0" dirty="0" smtClean="0">
                <a:solidFill>
                  <a:srgbClr val="00B050"/>
                </a:solidFill>
              </a:rPr>
              <a:t>Advantages</a:t>
            </a:r>
          </a:p>
          <a:p>
            <a:pPr marL="0" indent="0">
              <a:buClr>
                <a:srgbClr val="FFFFFF"/>
              </a:buClr>
              <a:buFontTx/>
              <a:buNone/>
              <a:defRPr/>
            </a:pPr>
            <a:r>
              <a:rPr lang="en-US" sz="1600" b="1" i="0" dirty="0" err="1" smtClean="0">
                <a:solidFill>
                  <a:srgbClr val="00B050"/>
                </a:solidFill>
              </a:rPr>
              <a:t>Specialisation</a:t>
            </a:r>
            <a:r>
              <a:rPr lang="en-US" sz="1600" i="0" dirty="0"/>
              <a:t>: more of what everyone is good at doing; concentration on three sectors per country is easier (=&gt; new programming instructions on DCI and EDF)</a:t>
            </a:r>
          </a:p>
          <a:p>
            <a:pPr marL="0" indent="0">
              <a:buClr>
                <a:srgbClr val="FFFFFF"/>
              </a:buClr>
              <a:buFontTx/>
              <a:buNone/>
              <a:defRPr/>
            </a:pPr>
            <a:r>
              <a:rPr lang="en-US" sz="1600" b="1" i="0" dirty="0">
                <a:solidFill>
                  <a:srgbClr val="00B050"/>
                </a:solidFill>
              </a:rPr>
              <a:t>Coordination</a:t>
            </a:r>
            <a:r>
              <a:rPr lang="en-US" sz="1600" i="0" dirty="0"/>
              <a:t>: less gaps &amp; overlaps, more trust</a:t>
            </a:r>
          </a:p>
          <a:p>
            <a:pPr marL="0" indent="0">
              <a:buClr>
                <a:srgbClr val="FFFFFF"/>
              </a:buClr>
              <a:buFontTx/>
              <a:buNone/>
              <a:defRPr/>
            </a:pPr>
            <a:r>
              <a:rPr lang="en-US" sz="1600" b="1" i="0" dirty="0">
                <a:solidFill>
                  <a:srgbClr val="00B050"/>
                </a:solidFill>
              </a:rPr>
              <a:t>Economies of scale</a:t>
            </a:r>
            <a:r>
              <a:rPr lang="en-US" sz="1600" i="0" dirty="0"/>
              <a:t>: bigger </a:t>
            </a:r>
            <a:r>
              <a:rPr lang="en-US" sz="1600" i="0" dirty="0" err="1"/>
              <a:t>programmes</a:t>
            </a:r>
            <a:r>
              <a:rPr lang="en-US" sz="1600" i="0" dirty="0"/>
              <a:t>, lower overheads</a:t>
            </a:r>
          </a:p>
          <a:p>
            <a:pPr marL="0" indent="0">
              <a:buClr>
                <a:srgbClr val="FFFFFF"/>
              </a:buClr>
              <a:buFontTx/>
              <a:buNone/>
              <a:defRPr/>
            </a:pPr>
            <a:r>
              <a:rPr lang="en-US" sz="1600" b="1" i="0" dirty="0">
                <a:solidFill>
                  <a:srgbClr val="00B050"/>
                </a:solidFill>
              </a:rPr>
              <a:t>Transaction costs</a:t>
            </a:r>
            <a:r>
              <a:rPr lang="en-US" sz="1600" i="0" dirty="0"/>
              <a:t>: less </a:t>
            </a:r>
            <a:r>
              <a:rPr lang="en-US" sz="1600" i="0" dirty="0" smtClean="0"/>
              <a:t>actors</a:t>
            </a:r>
            <a:endParaRPr lang="en-US" sz="1600" i="0" dirty="0"/>
          </a:p>
          <a:p>
            <a:pPr marL="0" indent="0">
              <a:buClr>
                <a:srgbClr val="FFFFFF"/>
              </a:buClr>
              <a:buFontTx/>
              <a:buNone/>
              <a:defRPr/>
            </a:pPr>
            <a:endParaRPr lang="en-US" sz="2400" b="1" i="0" dirty="0">
              <a:solidFill>
                <a:srgbClr val="00B050"/>
              </a:solidFill>
            </a:endParaRPr>
          </a:p>
          <a:p>
            <a:pPr>
              <a:defRPr/>
            </a:pPr>
            <a:endParaRPr lang="en-GB" dirty="0"/>
          </a:p>
        </p:txBody>
      </p:sp>
      <p:sp>
        <p:nvSpPr>
          <p:cNvPr id="4" name="Content Placeholder 3"/>
          <p:cNvSpPr>
            <a:spLocks noGrp="1"/>
          </p:cNvSpPr>
          <p:nvPr>
            <p:ph sz="half" idx="2"/>
          </p:nvPr>
        </p:nvSpPr>
        <p:spPr/>
        <p:txBody>
          <a:bodyPr/>
          <a:lstStyle/>
          <a:p>
            <a:pPr marL="0" indent="0">
              <a:buClr>
                <a:srgbClr val="FFFFFF"/>
              </a:buClr>
              <a:buFontTx/>
              <a:buNone/>
              <a:defRPr/>
            </a:pPr>
            <a:r>
              <a:rPr lang="en-US" sz="2400" b="1" i="0" dirty="0" smtClean="0">
                <a:solidFill>
                  <a:srgbClr val="C00000"/>
                </a:solidFill>
              </a:rPr>
              <a:t>Disadvantages</a:t>
            </a:r>
          </a:p>
          <a:p>
            <a:pPr marL="0" indent="0">
              <a:buClr>
                <a:srgbClr val="FFFFFF"/>
              </a:buClr>
              <a:buFontTx/>
              <a:buNone/>
              <a:defRPr/>
            </a:pPr>
            <a:r>
              <a:rPr lang="en-US" sz="1600" b="1" i="0" dirty="0" smtClean="0">
                <a:solidFill>
                  <a:srgbClr val="C00000"/>
                </a:solidFill>
              </a:rPr>
              <a:t>Control?</a:t>
            </a:r>
            <a:r>
              <a:rPr lang="en-US" sz="1600" i="0" dirty="0" smtClean="0"/>
              <a:t> trusting </a:t>
            </a:r>
            <a:r>
              <a:rPr lang="en-US" sz="1600" i="0" dirty="0"/>
              <a:t>procedures of other donors</a:t>
            </a:r>
          </a:p>
          <a:p>
            <a:pPr marL="0" indent="0">
              <a:buClr>
                <a:srgbClr val="FFFFFF"/>
              </a:buClr>
              <a:buFontTx/>
              <a:buNone/>
              <a:defRPr/>
            </a:pPr>
            <a:r>
              <a:rPr lang="en-US" sz="1600" b="1" i="0" dirty="0">
                <a:solidFill>
                  <a:srgbClr val="C00000"/>
                </a:solidFill>
              </a:rPr>
              <a:t>Less </a:t>
            </a:r>
            <a:r>
              <a:rPr lang="en-US" sz="1600" b="1" i="0" dirty="0" smtClean="0">
                <a:solidFill>
                  <a:srgbClr val="C00000"/>
                </a:solidFill>
              </a:rPr>
              <a:t>visibility </a:t>
            </a:r>
            <a:r>
              <a:rPr lang="en-US" sz="1600" i="0" dirty="0"/>
              <a:t>Especially in the context of silent partnerships</a:t>
            </a:r>
          </a:p>
          <a:p>
            <a:pPr marL="0" indent="0">
              <a:buClr>
                <a:srgbClr val="FFFFFF"/>
              </a:buClr>
              <a:buFontTx/>
              <a:buNone/>
              <a:defRPr/>
            </a:pPr>
            <a:r>
              <a:rPr lang="en-US" sz="1600" b="1" i="0" dirty="0">
                <a:solidFill>
                  <a:srgbClr val="C00000"/>
                </a:solidFill>
              </a:rPr>
              <a:t>Logic of EC-MS </a:t>
            </a:r>
            <a:r>
              <a:rPr lang="en-US" sz="1600" b="1" i="0" dirty="0" smtClean="0">
                <a:solidFill>
                  <a:srgbClr val="C00000"/>
                </a:solidFill>
              </a:rPr>
              <a:t>delegation </a:t>
            </a:r>
            <a:r>
              <a:rPr lang="en-US" sz="1600" i="0" dirty="0" smtClean="0"/>
              <a:t>MS </a:t>
            </a:r>
            <a:r>
              <a:rPr lang="en-US" sz="1600" i="0" dirty="0"/>
              <a:t>pay us, we pay them, </a:t>
            </a:r>
            <a:r>
              <a:rPr lang="en-US" sz="1600" i="0" dirty="0" smtClean="0"/>
              <a:t>… </a:t>
            </a:r>
            <a:r>
              <a:rPr lang="en-US" sz="1600" i="0" dirty="0"/>
              <a:t>efficient?</a:t>
            </a:r>
          </a:p>
          <a:p>
            <a:pPr>
              <a:defRPr/>
            </a:pPr>
            <a:endParaRPr lang="en-GB" dirty="0"/>
          </a:p>
        </p:txBody>
      </p:sp>
      <p:sp>
        <p:nvSpPr>
          <p:cNvPr id="5" name="Rectangle 4"/>
          <p:cNvSpPr/>
          <p:nvPr/>
        </p:nvSpPr>
        <p:spPr>
          <a:xfrm>
            <a:off x="468313" y="0"/>
            <a:ext cx="4572000" cy="1077913"/>
          </a:xfrm>
          <a:prstGeom prst="rect">
            <a:avLst/>
          </a:prstGeom>
        </p:spPr>
        <p:txBody>
          <a:bodyPr>
            <a:spAutoFit/>
          </a:bodyPr>
          <a:lstStyle/>
          <a:p>
            <a:pPr>
              <a:defRPr/>
            </a:pPr>
            <a:r>
              <a:rPr lang="en-US" sz="3200" b="1" kern="0" dirty="0">
                <a:solidFill>
                  <a:srgbClr val="FFD624"/>
                </a:solidFill>
                <a:latin typeface="Verdana"/>
              </a:rPr>
              <a:t>Delegated cooperation</a:t>
            </a: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428625" y="1500188"/>
            <a:ext cx="8229600" cy="936625"/>
          </a:xfrm>
        </p:spPr>
        <p:txBody>
          <a:bodyPr/>
          <a:lstStyle/>
          <a:p>
            <a:r>
              <a:rPr lang="fr-FR" altLang="en-US" sz="3200" smtClean="0"/>
              <a:t>Paris Declaration Monitoring:</a:t>
            </a:r>
            <a:r>
              <a:rPr lang="fr-FR" altLang="en-US" smtClean="0"/>
              <a:t/>
            </a:r>
            <a:br>
              <a:rPr lang="fr-FR" altLang="en-US" smtClean="0"/>
            </a:br>
            <a:r>
              <a:rPr lang="fr-FR" altLang="en-US" smtClean="0"/>
              <a:t>Use of country systems</a:t>
            </a:r>
            <a:endParaRPr lang="en-US" altLang="en-US" smtClean="0"/>
          </a:p>
        </p:txBody>
      </p:sp>
      <p:sp>
        <p:nvSpPr>
          <p:cNvPr id="6147" name="Content Placeholder 2"/>
          <p:cNvSpPr>
            <a:spLocks noGrp="1"/>
          </p:cNvSpPr>
          <p:nvPr>
            <p:ph idx="1"/>
          </p:nvPr>
        </p:nvSpPr>
        <p:spPr/>
        <p:txBody>
          <a:bodyPr/>
          <a:lstStyle/>
          <a:p>
            <a:r>
              <a:rPr lang="en-US" altLang="en-US" smtClean="0"/>
              <a:t> </a:t>
            </a:r>
          </a:p>
        </p:txBody>
      </p:sp>
      <p:pic>
        <p:nvPicPr>
          <p:cNvPr id="614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0063" y="2928938"/>
            <a:ext cx="7704137" cy="3405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428625" y="1428750"/>
            <a:ext cx="8229600" cy="936625"/>
          </a:xfrm>
        </p:spPr>
        <p:txBody>
          <a:bodyPr/>
          <a:lstStyle/>
          <a:p>
            <a:r>
              <a:rPr lang="fr-FR" altLang="en-US" sz="3200" u="sng" smtClean="0"/>
              <a:t>Paris performance</a:t>
            </a:r>
            <a:r>
              <a:rPr lang="fr-FR" altLang="en-US" smtClean="0"/>
              <a:t/>
            </a:r>
            <a:br>
              <a:rPr lang="fr-FR" altLang="en-US" smtClean="0"/>
            </a:br>
            <a:r>
              <a:rPr lang="fr-FR" altLang="en-US" smtClean="0"/>
              <a:t>Use of country systems</a:t>
            </a:r>
            <a:endParaRPr lang="en-US" altLang="en-US" smtClean="0"/>
          </a:p>
        </p:txBody>
      </p:sp>
      <p:sp>
        <p:nvSpPr>
          <p:cNvPr id="7171" name="Content Placeholder 2"/>
          <p:cNvSpPr>
            <a:spLocks noGrp="1"/>
          </p:cNvSpPr>
          <p:nvPr>
            <p:ph idx="1"/>
          </p:nvPr>
        </p:nvSpPr>
        <p:spPr/>
        <p:txBody>
          <a:bodyPr/>
          <a:lstStyle/>
          <a:p>
            <a:r>
              <a:rPr lang="en-US" altLang="en-US" smtClean="0"/>
              <a:t> </a:t>
            </a:r>
          </a:p>
        </p:txBody>
      </p:sp>
      <p:pic>
        <p:nvPicPr>
          <p:cNvPr id="7172"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0375" y="2609850"/>
            <a:ext cx="3200400" cy="424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250825" y="1339850"/>
            <a:ext cx="8893175" cy="936625"/>
          </a:xfrm>
        </p:spPr>
        <p:txBody>
          <a:bodyPr/>
          <a:lstStyle/>
          <a:p>
            <a:r>
              <a:rPr lang="en-GB" altLang="en-US" sz="2800" smtClean="0"/>
              <a:t>EU performance in Using Country Systems</a:t>
            </a:r>
          </a:p>
        </p:txBody>
      </p:sp>
      <p:sp>
        <p:nvSpPr>
          <p:cNvPr id="8195" name="Rectangle 3"/>
          <p:cNvSpPr>
            <a:spLocks noGrp="1" noChangeArrowheads="1"/>
          </p:cNvSpPr>
          <p:nvPr>
            <p:ph type="body" idx="1"/>
          </p:nvPr>
        </p:nvSpPr>
        <p:spPr/>
        <p:txBody>
          <a:bodyPr/>
          <a:lstStyle/>
          <a:p>
            <a:pPr>
              <a:buFont typeface="Times" pitchFamily="18" charset="0"/>
              <a:buNone/>
            </a:pPr>
            <a:r>
              <a:rPr lang="en-GB" altLang="en-US" sz="2800" i="0" smtClean="0"/>
              <a:t>What country systems?</a:t>
            </a:r>
          </a:p>
          <a:p>
            <a:pPr>
              <a:buFont typeface="Times" pitchFamily="18" charset="0"/>
              <a:buNone/>
            </a:pPr>
            <a:endParaRPr lang="en-GB" altLang="en-US" sz="2800" smtClean="0"/>
          </a:p>
          <a:p>
            <a:pPr>
              <a:buClrTx/>
            </a:pPr>
            <a:r>
              <a:rPr lang="en-GB" altLang="en-US" sz="2800" i="0" smtClean="0"/>
              <a:t>Public Financial Management Systems</a:t>
            </a:r>
          </a:p>
          <a:p>
            <a:pPr>
              <a:buClrTx/>
            </a:pPr>
            <a:r>
              <a:rPr lang="en-GB" altLang="en-US" sz="2800" i="0" smtClean="0"/>
              <a:t>Auditing Systems</a:t>
            </a:r>
          </a:p>
          <a:p>
            <a:pPr>
              <a:buClrTx/>
            </a:pPr>
            <a:r>
              <a:rPr lang="en-GB" altLang="en-US" sz="2800" i="0" smtClean="0"/>
              <a:t>Procurement Systems</a:t>
            </a:r>
          </a:p>
          <a:p>
            <a:pPr>
              <a:buClrTx/>
            </a:pPr>
            <a:r>
              <a:rPr lang="en-GB" altLang="en-US" sz="2800" i="0" smtClean="0"/>
              <a:t>Social and Environmental Impact Assessment Systems</a:t>
            </a:r>
          </a:p>
          <a:p>
            <a:pPr>
              <a:buClrTx/>
            </a:pPr>
            <a:r>
              <a:rPr lang="en-GB" altLang="en-US" sz="2800" i="0" smtClean="0"/>
              <a:t>M&amp;E Systems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a:xfrm>
            <a:off x="428625" y="2357438"/>
            <a:ext cx="8186738" cy="3805237"/>
          </a:xfrm>
        </p:spPr>
        <p:txBody>
          <a:bodyPr/>
          <a:lstStyle/>
          <a:p>
            <a:pPr>
              <a:spcBef>
                <a:spcPts val="200"/>
              </a:spcBef>
              <a:buClrTx/>
              <a:defRPr/>
            </a:pPr>
            <a:r>
              <a:rPr lang="en-GB" sz="2000" dirty="0" smtClean="0"/>
              <a:t>Performance  Data only available for</a:t>
            </a:r>
          </a:p>
          <a:p>
            <a:pPr lvl="1">
              <a:spcBef>
                <a:spcPts val="200"/>
              </a:spcBef>
              <a:buClrTx/>
              <a:defRPr/>
            </a:pPr>
            <a:r>
              <a:rPr lang="en-GB" b="0" dirty="0" smtClean="0"/>
              <a:t>Use of Public Financial Management Systems (PFM)</a:t>
            </a:r>
          </a:p>
          <a:p>
            <a:pPr lvl="1">
              <a:spcBef>
                <a:spcPts val="200"/>
              </a:spcBef>
              <a:buClrTx/>
              <a:defRPr/>
            </a:pPr>
            <a:r>
              <a:rPr lang="en-GB" b="0" dirty="0" smtClean="0"/>
              <a:t>Use of Procurement Systems</a:t>
            </a:r>
          </a:p>
          <a:p>
            <a:pPr marL="0" indent="0">
              <a:spcBef>
                <a:spcPts val="200"/>
              </a:spcBef>
              <a:buClrTx/>
              <a:buFontTx/>
              <a:buNone/>
              <a:defRPr/>
            </a:pPr>
            <a:endParaRPr lang="en-GB" sz="2000" i="0" dirty="0" smtClean="0"/>
          </a:p>
          <a:p>
            <a:pPr>
              <a:spcBef>
                <a:spcPts val="200"/>
              </a:spcBef>
              <a:buClrTx/>
              <a:buFont typeface="Symbol" pitchFamily="18" charset="2"/>
              <a:buNone/>
              <a:defRPr/>
            </a:pPr>
            <a:r>
              <a:rPr lang="en-GB" sz="2000" i="0" dirty="0" smtClean="0"/>
              <a:t>PFM: 41% in 2005, 49% in 2010, Target 2010 was 53%, new target will be defined.</a:t>
            </a:r>
          </a:p>
          <a:p>
            <a:pPr>
              <a:spcBef>
                <a:spcPts val="200"/>
              </a:spcBef>
              <a:buClrTx/>
              <a:buFont typeface="Symbol" pitchFamily="18" charset="2"/>
              <a:buNone/>
              <a:defRPr/>
            </a:pPr>
            <a:r>
              <a:rPr lang="en-GB" sz="2000" i="0" dirty="0" smtClean="0"/>
              <a:t>Procurement: 42% in 2005, 47% in 2010, no absolute target yet</a:t>
            </a:r>
          </a:p>
          <a:p>
            <a:pPr>
              <a:spcBef>
                <a:spcPts val="200"/>
              </a:spcBef>
              <a:buClrTx/>
              <a:buFont typeface="Symbol" pitchFamily="18" charset="2"/>
              <a:buNone/>
              <a:defRPr/>
            </a:pPr>
            <a:endParaRPr lang="en-GB" sz="2000" i="0" dirty="0"/>
          </a:p>
          <a:p>
            <a:pPr>
              <a:spcBef>
                <a:spcPts val="200"/>
              </a:spcBef>
              <a:buClrTx/>
              <a:buFont typeface="Symbol" pitchFamily="18" charset="2"/>
              <a:buNone/>
              <a:defRPr/>
            </a:pPr>
            <a:endParaRPr lang="en-GB" sz="2000" i="0" dirty="0" smtClean="0"/>
          </a:p>
        </p:txBody>
      </p:sp>
      <p:sp>
        <p:nvSpPr>
          <p:cNvPr id="9219" name="Rectangle 2"/>
          <p:cNvSpPr>
            <a:spLocks noGrp="1" noChangeArrowheads="1"/>
          </p:cNvSpPr>
          <p:nvPr>
            <p:ph type="title"/>
          </p:nvPr>
        </p:nvSpPr>
        <p:spPr>
          <a:xfrm>
            <a:off x="250825" y="1339850"/>
            <a:ext cx="8893175" cy="936625"/>
          </a:xfrm>
        </p:spPr>
        <p:txBody>
          <a:bodyPr/>
          <a:lstStyle/>
          <a:p>
            <a:r>
              <a:rPr lang="en-GB" altLang="en-US" sz="2800" smtClean="0"/>
              <a:t>EU performance in Using Country Systems</a:t>
            </a:r>
            <a:br>
              <a:rPr lang="en-GB" altLang="en-US" sz="2800" smtClean="0"/>
            </a:br>
            <a:r>
              <a:rPr lang="en-GB" altLang="en-US" sz="1800" smtClean="0"/>
              <a:t>according to the OECD-DAC Monitoring of the Paris Declaration</a:t>
            </a:r>
            <a:r>
              <a:rPr lang="en-GB" altLang="en-US" sz="2800" smtClean="0"/>
              <a:t/>
            </a:r>
            <a:br>
              <a:rPr lang="en-GB" altLang="en-US" sz="2800" smtClean="0"/>
            </a:br>
            <a:endParaRPr lang="en-GB" altLang="en-US" sz="280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0" y="1339850"/>
            <a:ext cx="9144000" cy="936625"/>
          </a:xfrm>
        </p:spPr>
        <p:txBody>
          <a:bodyPr/>
          <a:lstStyle/>
          <a:p>
            <a:pPr marL="0" indent="0" algn="ctr"/>
            <a:r>
              <a:rPr lang="en-GB" altLang="en-US" smtClean="0"/>
              <a:t>Using Country Systems: </a:t>
            </a:r>
            <a:br>
              <a:rPr lang="en-GB" altLang="en-US" smtClean="0"/>
            </a:br>
            <a:r>
              <a:rPr lang="en-GB" altLang="en-US" smtClean="0"/>
              <a:t>Aid Modalities &amp; Capacity Development</a:t>
            </a:r>
          </a:p>
        </p:txBody>
      </p:sp>
      <p:sp>
        <p:nvSpPr>
          <p:cNvPr id="10243" name="Rectangle 3"/>
          <p:cNvSpPr>
            <a:spLocks noGrp="1" noChangeArrowheads="1"/>
          </p:cNvSpPr>
          <p:nvPr>
            <p:ph type="body" idx="1"/>
          </p:nvPr>
        </p:nvSpPr>
        <p:spPr/>
        <p:txBody>
          <a:bodyPr/>
          <a:lstStyle/>
          <a:p>
            <a:pPr>
              <a:buFont typeface="Times" pitchFamily="18" charset="0"/>
              <a:buNone/>
            </a:pPr>
            <a:endParaRPr lang="en-GB" altLang="en-US" smtClean="0"/>
          </a:p>
          <a:p>
            <a:pPr>
              <a:spcBef>
                <a:spcPts val="300"/>
              </a:spcBef>
              <a:buClrTx/>
              <a:buFont typeface="Times" pitchFamily="18" charset="0"/>
              <a:buNone/>
            </a:pPr>
            <a:r>
              <a:rPr lang="en-GB" altLang="en-US" i="0" smtClean="0"/>
              <a:t>Using country systems is related to</a:t>
            </a:r>
          </a:p>
          <a:p>
            <a:pPr>
              <a:spcBef>
                <a:spcPts val="300"/>
              </a:spcBef>
              <a:buClrTx/>
              <a:buFontTx/>
              <a:buChar char="-"/>
            </a:pPr>
            <a:r>
              <a:rPr lang="en-GB" altLang="en-US" i="0" smtClean="0"/>
              <a:t>Aid Modalities</a:t>
            </a:r>
          </a:p>
          <a:p>
            <a:pPr>
              <a:spcBef>
                <a:spcPts val="300"/>
              </a:spcBef>
              <a:buClrTx/>
              <a:buFontTx/>
              <a:buChar char="-"/>
            </a:pPr>
            <a:r>
              <a:rPr lang="en-GB" altLang="en-US" i="0" smtClean="0"/>
              <a:t>Political Will to use CS</a:t>
            </a:r>
          </a:p>
          <a:p>
            <a:pPr>
              <a:spcBef>
                <a:spcPts val="300"/>
              </a:spcBef>
              <a:buClrTx/>
              <a:buFontTx/>
              <a:buChar char="-"/>
            </a:pPr>
            <a:r>
              <a:rPr lang="en-GB" altLang="en-US" i="0" smtClean="0"/>
              <a:t>Country Systems Performance</a:t>
            </a:r>
          </a:p>
          <a:p>
            <a:pPr>
              <a:spcBef>
                <a:spcPts val="300"/>
              </a:spcBef>
              <a:buClrTx/>
              <a:buFontTx/>
              <a:buChar char="-"/>
            </a:pPr>
            <a:endParaRPr lang="en-GB" altLang="en-US" i="0" smtClean="0"/>
          </a:p>
          <a:p>
            <a:pPr>
              <a:spcBef>
                <a:spcPts val="300"/>
              </a:spcBef>
              <a:buClrTx/>
              <a:buFont typeface="Symbol" pitchFamily="18" charset="2"/>
              <a:buChar char="Þ"/>
            </a:pPr>
            <a:r>
              <a:rPr lang="en-GB" altLang="en-US" i="0" smtClean="0"/>
              <a:t>CD is to improve performance of country systems</a:t>
            </a:r>
          </a:p>
          <a:p>
            <a:pPr>
              <a:spcBef>
                <a:spcPts val="300"/>
              </a:spcBef>
              <a:buClrTx/>
              <a:buFont typeface="Symbol" pitchFamily="18" charset="2"/>
              <a:buChar char="Þ"/>
            </a:pPr>
            <a:r>
              <a:rPr lang="en-GB" altLang="en-US" i="0" smtClean="0"/>
              <a:t>CD is like a red ribbon through the Busan Outcome Document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GB" altLang="en-US" sz="3200" smtClean="0"/>
              <a:t>Use of country systems:</a:t>
            </a:r>
            <a:r>
              <a:rPr lang="en-GB" altLang="en-US" smtClean="0"/>
              <a:t/>
            </a:r>
            <a:br>
              <a:rPr lang="en-GB" altLang="en-US" smtClean="0"/>
            </a:br>
            <a:r>
              <a:rPr lang="en-GB" altLang="en-US" smtClean="0"/>
              <a:t>Capacity Development</a:t>
            </a:r>
          </a:p>
        </p:txBody>
      </p:sp>
      <p:sp>
        <p:nvSpPr>
          <p:cNvPr id="11267" name="Rectangle 3"/>
          <p:cNvSpPr>
            <a:spLocks noGrp="1" noChangeArrowheads="1"/>
          </p:cNvSpPr>
          <p:nvPr>
            <p:ph type="body" idx="1"/>
          </p:nvPr>
        </p:nvSpPr>
        <p:spPr/>
        <p:txBody>
          <a:bodyPr/>
          <a:lstStyle/>
          <a:p>
            <a:pPr marL="381000" indent="-381000">
              <a:buClrTx/>
              <a:buFont typeface="Symbol" pitchFamily="18" charset="2"/>
              <a:buChar char="Þ"/>
            </a:pPr>
            <a:r>
              <a:rPr lang="en-GB" altLang="en-US" b="1" i="0" smtClean="0"/>
              <a:t>Council Conclusions on an Operational Framework on Aid Effectiveness (November 2009)</a:t>
            </a:r>
          </a:p>
          <a:p>
            <a:pPr marL="381000" indent="-381000">
              <a:buClrTx/>
              <a:buFont typeface="Symbol" pitchFamily="18" charset="2"/>
              <a:buChar char="Þ"/>
            </a:pPr>
            <a:endParaRPr lang="en-GB" altLang="en-US" b="1" i="0" smtClean="0"/>
          </a:p>
          <a:p>
            <a:pPr marL="381000" indent="-381000">
              <a:buClrTx/>
              <a:buFont typeface="Symbol" pitchFamily="18" charset="2"/>
              <a:buNone/>
            </a:pPr>
            <a:r>
              <a:rPr lang="en-GB" altLang="en-US" i="0" smtClean="0"/>
              <a:t>	“EU Member States and the Commission will (…) support partner-country capacity development for </a:t>
            </a:r>
            <a:r>
              <a:rPr lang="en-GB" altLang="en-US" b="1" i="0" smtClean="0"/>
              <a:t>improving the quality of country systems</a:t>
            </a:r>
            <a:r>
              <a:rPr lang="en-GB" altLang="en-US" i="0" smtClean="0"/>
              <a:t>”</a:t>
            </a:r>
          </a:p>
        </p:txBody>
      </p:sp>
    </p:spTree>
  </p:cSld>
  <p:clrMapOvr>
    <a:masterClrMapping/>
  </p:clrMapOvr>
</p:sld>
</file>

<file path=ppt/theme/theme1.xml><?xml version="1.0" encoding="utf-8"?>
<a:theme xmlns:a="http://schemas.openxmlformats.org/drawingml/2006/main" name="Slide_Master">
  <a:themeElements>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lide_Master">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3175" marR="0" indent="0" algn="l" defTabSz="914400" rtl="0" eaLnBrk="1" fontAlgn="base" latinLnBrk="0" hangingPunct="1">
          <a:lnSpc>
            <a:spcPct val="100000"/>
          </a:lnSpc>
          <a:spcBef>
            <a:spcPct val="0"/>
          </a:spcBef>
          <a:spcAft>
            <a:spcPct val="0"/>
          </a:spcAft>
          <a:buClrTx/>
          <a:buSzTx/>
          <a:buFontTx/>
          <a:buNone/>
          <a:tabLst/>
          <a:defRPr kumimoji="0" lang="en-GB" sz="1200" b="0" i="0" u="none" strike="noStrike" cap="none" normalizeH="0" baseline="0" smtClean="0">
            <a:ln>
              <a:noFill/>
            </a:ln>
            <a:solidFill>
              <a:srgbClr val="0F5494"/>
            </a:solidFill>
            <a:effectLst/>
            <a:latin typeface="Verdana" pitchFamily="34" charset="0"/>
          </a:defRPr>
        </a:defPPr>
      </a:lstStyle>
    </a:lnDef>
  </a:objectDefaults>
  <a:extraClrSchemeLst>
    <a:extraClrScheme>
      <a:clrScheme name="Slide_Master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lide_Master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lide_Master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lide_Master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lide_Master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lide_Master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lide_Master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lide_Master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lide_Master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lide_Master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lide_Master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lide_Master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3100</TotalTime>
  <Words>5197</Words>
  <Application>Microsoft Office PowerPoint</Application>
  <PresentationFormat>Affichage à l'écran (4:3)</PresentationFormat>
  <Paragraphs>515</Paragraphs>
  <Slides>34</Slides>
  <Notes>27</Notes>
  <HiddenSlides>0</HiddenSlides>
  <MMClips>0</MMClips>
  <ScaleCrop>false</ScaleCrop>
  <HeadingPairs>
    <vt:vector size="6" baseType="variant">
      <vt:variant>
        <vt:lpstr>Polices utilisées</vt:lpstr>
      </vt:variant>
      <vt:variant>
        <vt:i4>11</vt:i4>
      </vt:variant>
      <vt:variant>
        <vt:lpstr>Thème</vt:lpstr>
      </vt:variant>
      <vt:variant>
        <vt:i4>1</vt:i4>
      </vt:variant>
      <vt:variant>
        <vt:lpstr>Titres des diapositives</vt:lpstr>
      </vt:variant>
      <vt:variant>
        <vt:i4>34</vt:i4>
      </vt:variant>
    </vt:vector>
  </HeadingPairs>
  <TitlesOfParts>
    <vt:vector size="46" baseType="lpstr">
      <vt:lpstr>Verdana</vt:lpstr>
      <vt:lpstr>Arial</vt:lpstr>
      <vt:lpstr>Times</vt:lpstr>
      <vt:lpstr>Symbol</vt:lpstr>
      <vt:lpstr>MS PGothic</vt:lpstr>
      <vt:lpstr>Trebuchet MS</vt:lpstr>
      <vt:lpstr>SimSun</vt:lpstr>
      <vt:lpstr>Times New Roman</vt:lpstr>
      <vt:lpstr>Cambria</vt:lpstr>
      <vt:lpstr>Wingdings</vt:lpstr>
      <vt:lpstr>Helvetica Neue Light</vt:lpstr>
      <vt:lpstr>Slide_Master</vt:lpstr>
      <vt:lpstr>    Use of Country Systems  Capacity Development  Modes of Aid Delivery  </vt:lpstr>
      <vt:lpstr>Busan Outcome Document: Use of Country Systems</vt:lpstr>
      <vt:lpstr>Busan Outcome Document Use of Country Systems (ctd.)</vt:lpstr>
      <vt:lpstr>Paris Declaration Monitoring: Use of country systems</vt:lpstr>
      <vt:lpstr>Paris performance Use of country systems</vt:lpstr>
      <vt:lpstr>EU performance in Using Country Systems</vt:lpstr>
      <vt:lpstr>EU performance in Using Country Systems according to the OECD-DAC Monitoring of the Paris Declaration </vt:lpstr>
      <vt:lpstr>Using Country Systems:  Aid Modalities &amp; Capacity Development</vt:lpstr>
      <vt:lpstr>Use of country systems: Capacity Development</vt:lpstr>
      <vt:lpstr>What is Capacity Development ? </vt:lpstr>
      <vt:lpstr>Many ways of supporting CD  </vt:lpstr>
      <vt:lpstr>… and why is it important? </vt:lpstr>
      <vt:lpstr>CD: a key issue for all</vt:lpstr>
      <vt:lpstr>CD is a learning process</vt:lpstr>
      <vt:lpstr>Understanding and meaning of key terms  Variations often exist between governments, between donors and between government and donors</vt:lpstr>
      <vt:lpstr>Recognising the role of an external partner to CD processes</vt:lpstr>
      <vt:lpstr>How does the EC support CD? (1/3)</vt:lpstr>
      <vt:lpstr>How does the EC support CD? (2/3)</vt:lpstr>
      <vt:lpstr>How does the EC support CD? (3/3)</vt:lpstr>
      <vt:lpstr>Présentation PowerPoint</vt:lpstr>
      <vt:lpstr>QC 1-Fitting with the context</vt:lpstr>
      <vt:lpstr>QC 2- Adequate demand, commitment and ownership from the country partners </vt:lpstr>
      <vt:lpstr>QC 3- Clear link to results and expected outcomes</vt:lpstr>
      <vt:lpstr>QC 4- Harmonised support</vt:lpstr>
      <vt:lpstr>QC 5- Appropriate Project Implementation Arrangements</vt:lpstr>
      <vt:lpstr>More information available at:</vt:lpstr>
      <vt:lpstr>Présentation PowerPoint</vt:lpstr>
      <vt:lpstr>The project approach</vt:lpstr>
      <vt:lpstr>Programme-based approaches (PBA) OECD DAC Definition</vt:lpstr>
      <vt:lpstr>PBA: pros &amp; cons</vt:lpstr>
      <vt:lpstr>Budget support</vt:lpstr>
      <vt:lpstr>Main Messages of the Budget Support Communication (10/2011)</vt:lpstr>
      <vt:lpstr>Budget support</vt:lpstr>
      <vt:lpstr>  The European Commission can delegate authority to manage funds to another donor and can also be delegated authority by another donor. </vt:lpstr>
    </vt:vector>
  </TitlesOfParts>
  <Company>European Commission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turneem</dc:creator>
  <cp:lastModifiedBy>teacheradmin</cp:lastModifiedBy>
  <cp:revision>125</cp:revision>
  <cp:lastPrinted>2013-08-27T09:15:20Z</cp:lastPrinted>
  <dcterms:created xsi:type="dcterms:W3CDTF">2011-10-28T10:25:18Z</dcterms:created>
  <dcterms:modified xsi:type="dcterms:W3CDTF">2013-09-16T20:59:03Z</dcterms:modified>
</cp:coreProperties>
</file>