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handoutMasterIdLst>
    <p:handoutMasterId r:id="rId38"/>
  </p:handoutMasterIdLst>
  <p:sldIdLst>
    <p:sldId id="256" r:id="rId2"/>
    <p:sldId id="260" r:id="rId3"/>
    <p:sldId id="257" r:id="rId4"/>
    <p:sldId id="258" r:id="rId5"/>
    <p:sldId id="259" r:id="rId6"/>
    <p:sldId id="261" r:id="rId7"/>
    <p:sldId id="262" r:id="rId8"/>
    <p:sldId id="263" r:id="rId9"/>
    <p:sldId id="264" r:id="rId10"/>
    <p:sldId id="269" r:id="rId11"/>
    <p:sldId id="270" r:id="rId12"/>
    <p:sldId id="273" r:id="rId13"/>
    <p:sldId id="271" r:id="rId14"/>
    <p:sldId id="272" r:id="rId15"/>
    <p:sldId id="275" r:id="rId16"/>
    <p:sldId id="267" r:id="rId17"/>
    <p:sldId id="268" r:id="rId18"/>
    <p:sldId id="293" r:id="rId19"/>
    <p:sldId id="294" r:id="rId20"/>
    <p:sldId id="302" r:id="rId21"/>
    <p:sldId id="303" r:id="rId22"/>
    <p:sldId id="304" r:id="rId23"/>
    <p:sldId id="276" r:id="rId24"/>
    <p:sldId id="301" r:id="rId25"/>
    <p:sldId id="284" r:id="rId26"/>
    <p:sldId id="285" r:id="rId27"/>
    <p:sldId id="286" r:id="rId28"/>
    <p:sldId id="295" r:id="rId29"/>
    <p:sldId id="299" r:id="rId30"/>
    <p:sldId id="298" r:id="rId31"/>
    <p:sldId id="287" r:id="rId32"/>
    <p:sldId id="305" r:id="rId33"/>
    <p:sldId id="288" r:id="rId34"/>
    <p:sldId id="290" r:id="rId35"/>
    <p:sldId id="300" r:id="rId36"/>
  </p:sldIdLst>
  <p:sldSz cx="9144000" cy="6858000" type="screen4x3"/>
  <p:notesSz cx="6797675" cy="9926638"/>
  <p:defaultTextStyle>
    <a:defPPr>
      <a:defRPr lang="en-GB"/>
    </a:defPPr>
    <a:lvl1pPr algn="l" rtl="0" fontAlgn="base">
      <a:spcBef>
        <a:spcPct val="0"/>
      </a:spcBef>
      <a:spcAft>
        <a:spcPct val="0"/>
      </a:spcAft>
      <a:defRPr sz="1200" kern="1200">
        <a:solidFill>
          <a:srgbClr val="0F5494"/>
        </a:solidFill>
        <a:latin typeface="Verdana" pitchFamily="34" charset="0"/>
        <a:ea typeface="+mn-ea"/>
        <a:cs typeface="+mn-cs"/>
      </a:defRPr>
    </a:lvl1pPr>
    <a:lvl2pPr marL="457200" algn="l" rtl="0" fontAlgn="base">
      <a:spcBef>
        <a:spcPct val="0"/>
      </a:spcBef>
      <a:spcAft>
        <a:spcPct val="0"/>
      </a:spcAft>
      <a:defRPr sz="1200" kern="1200">
        <a:solidFill>
          <a:srgbClr val="0F5494"/>
        </a:solidFill>
        <a:latin typeface="Verdana" pitchFamily="34" charset="0"/>
        <a:ea typeface="+mn-ea"/>
        <a:cs typeface="+mn-cs"/>
      </a:defRPr>
    </a:lvl2pPr>
    <a:lvl3pPr marL="914400" algn="l" rtl="0" fontAlgn="base">
      <a:spcBef>
        <a:spcPct val="0"/>
      </a:spcBef>
      <a:spcAft>
        <a:spcPct val="0"/>
      </a:spcAft>
      <a:defRPr sz="1200" kern="1200">
        <a:solidFill>
          <a:srgbClr val="0F5494"/>
        </a:solidFill>
        <a:latin typeface="Verdana" pitchFamily="34" charset="0"/>
        <a:ea typeface="+mn-ea"/>
        <a:cs typeface="+mn-cs"/>
      </a:defRPr>
    </a:lvl3pPr>
    <a:lvl4pPr marL="1371600" algn="l" rtl="0" fontAlgn="base">
      <a:spcBef>
        <a:spcPct val="0"/>
      </a:spcBef>
      <a:spcAft>
        <a:spcPct val="0"/>
      </a:spcAft>
      <a:defRPr sz="1200" kern="1200">
        <a:solidFill>
          <a:srgbClr val="0F5494"/>
        </a:solidFill>
        <a:latin typeface="Verdana" pitchFamily="34" charset="0"/>
        <a:ea typeface="+mn-ea"/>
        <a:cs typeface="+mn-cs"/>
      </a:defRPr>
    </a:lvl4pPr>
    <a:lvl5pPr marL="1828800" algn="l" rtl="0" fontAlgn="base">
      <a:spcBef>
        <a:spcPct val="0"/>
      </a:spcBef>
      <a:spcAft>
        <a:spcPct val="0"/>
      </a:spcAft>
      <a:defRPr sz="1200" kern="1200">
        <a:solidFill>
          <a:srgbClr val="0F5494"/>
        </a:solidFill>
        <a:latin typeface="Verdana" pitchFamily="34" charset="0"/>
        <a:ea typeface="+mn-ea"/>
        <a:cs typeface="+mn-cs"/>
      </a:defRPr>
    </a:lvl5pPr>
    <a:lvl6pPr marL="2286000" algn="l" defTabSz="914400" rtl="0" eaLnBrk="1" latinLnBrk="0" hangingPunct="1">
      <a:defRPr sz="1200" kern="1200">
        <a:solidFill>
          <a:srgbClr val="0F5494"/>
        </a:solidFill>
        <a:latin typeface="Verdana" pitchFamily="34" charset="0"/>
        <a:ea typeface="+mn-ea"/>
        <a:cs typeface="+mn-cs"/>
      </a:defRPr>
    </a:lvl6pPr>
    <a:lvl7pPr marL="2743200" algn="l" defTabSz="914400" rtl="0" eaLnBrk="1" latinLnBrk="0" hangingPunct="1">
      <a:defRPr sz="1200" kern="1200">
        <a:solidFill>
          <a:srgbClr val="0F5494"/>
        </a:solidFill>
        <a:latin typeface="Verdana" pitchFamily="34" charset="0"/>
        <a:ea typeface="+mn-ea"/>
        <a:cs typeface="+mn-cs"/>
      </a:defRPr>
    </a:lvl7pPr>
    <a:lvl8pPr marL="3200400" algn="l" defTabSz="914400" rtl="0" eaLnBrk="1" latinLnBrk="0" hangingPunct="1">
      <a:defRPr sz="1200" kern="1200">
        <a:solidFill>
          <a:srgbClr val="0F5494"/>
        </a:solidFill>
        <a:latin typeface="Verdana" pitchFamily="34" charset="0"/>
        <a:ea typeface="+mn-ea"/>
        <a:cs typeface="+mn-cs"/>
      </a:defRPr>
    </a:lvl8pPr>
    <a:lvl9pPr marL="3657600" algn="l" defTabSz="914400" rtl="0" eaLnBrk="1" latinLnBrk="0" hangingPunct="1">
      <a:defRPr sz="1200" kern="1200">
        <a:solidFill>
          <a:srgbClr val="0F5494"/>
        </a:solidFill>
        <a:latin typeface="Verdan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D624"/>
    <a:srgbClr val="0F5494"/>
    <a:srgbClr val="3166CF"/>
    <a:srgbClr val="3E6FD2"/>
    <a:srgbClr val="2D5EC1"/>
    <a:srgbClr val="BDDEFF"/>
    <a:srgbClr val="99CCFF"/>
    <a:srgbClr val="808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0764" autoAdjust="0"/>
  </p:normalViewPr>
  <p:slideViewPr>
    <p:cSldViewPr>
      <p:cViewPr varScale="1">
        <p:scale>
          <a:sx n="58" d="100"/>
          <a:sy n="58" d="100"/>
        </p:scale>
        <p:origin x="-1632" y="-90"/>
      </p:cViewPr>
      <p:guideLst>
        <p:guide orient="horz" pos="2160"/>
        <p:guide pos="2880"/>
      </p:guideLst>
    </p:cSldViewPr>
  </p:slideViewPr>
  <p:notesTextViewPr>
    <p:cViewPr>
      <p:scale>
        <a:sx n="100" d="100"/>
        <a:sy n="100" d="100"/>
      </p:scale>
      <p:origin x="0" y="0"/>
    </p:cViewPr>
  </p:notesTextViewPr>
  <p:sorterViewPr>
    <p:cViewPr>
      <p:scale>
        <a:sx n="110" d="100"/>
        <a:sy n="110" d="100"/>
      </p:scale>
      <p:origin x="0" y="504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p:cNvSpPr>
            <a:spLocks noGrp="1" noChangeArrowheads="1"/>
          </p:cNvSpPr>
          <p:nvPr>
            <p:ph type="hdr" sz="quarter"/>
          </p:nvPr>
        </p:nvSpPr>
        <p:spPr bwMode="auto">
          <a:xfrm>
            <a:off x="0"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a:solidFill>
                  <a:schemeClr val="tx1"/>
                </a:solidFill>
                <a:latin typeface="Arial" charset="0"/>
              </a:defRPr>
            </a:lvl1pPr>
          </a:lstStyle>
          <a:p>
            <a:pPr>
              <a:defRPr/>
            </a:pPr>
            <a:endParaRPr lang="en-GB"/>
          </a:p>
        </p:txBody>
      </p:sp>
      <p:sp>
        <p:nvSpPr>
          <p:cNvPr id="37891" name="Rectangle 3"/>
          <p:cNvSpPr>
            <a:spLocks noGrp="1" noChangeArrowheads="1"/>
          </p:cNvSpPr>
          <p:nvPr>
            <p:ph type="dt" sz="quarter" idx="1"/>
          </p:nvPr>
        </p:nvSpPr>
        <p:spPr bwMode="auto">
          <a:xfrm>
            <a:off x="3849688"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a:solidFill>
                  <a:schemeClr val="tx1"/>
                </a:solidFill>
                <a:latin typeface="Arial" charset="0"/>
              </a:defRPr>
            </a:lvl1pPr>
          </a:lstStyle>
          <a:p>
            <a:pPr>
              <a:defRPr/>
            </a:pPr>
            <a:endParaRPr lang="en-GB"/>
          </a:p>
        </p:txBody>
      </p:sp>
      <p:sp>
        <p:nvSpPr>
          <p:cNvPr id="37892" name="Rectangle 4"/>
          <p:cNvSpPr>
            <a:spLocks noGrp="1" noChangeArrowheads="1"/>
          </p:cNvSpPr>
          <p:nvPr>
            <p:ph type="ftr" sz="quarter" idx="2"/>
          </p:nvPr>
        </p:nvSpPr>
        <p:spPr bwMode="auto">
          <a:xfrm>
            <a:off x="0" y="9428163"/>
            <a:ext cx="2946400"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a:solidFill>
                  <a:schemeClr val="tx1"/>
                </a:solidFill>
                <a:latin typeface="Arial" charset="0"/>
              </a:defRPr>
            </a:lvl1pPr>
          </a:lstStyle>
          <a:p>
            <a:pPr>
              <a:defRPr/>
            </a:pPr>
            <a:endParaRPr lang="en-GB"/>
          </a:p>
        </p:txBody>
      </p:sp>
      <p:sp>
        <p:nvSpPr>
          <p:cNvPr id="37893" name="Rectangle 5"/>
          <p:cNvSpPr>
            <a:spLocks noGrp="1" noChangeArrowheads="1"/>
          </p:cNvSpPr>
          <p:nvPr>
            <p:ph type="sldNum" sz="quarter" idx="3"/>
          </p:nvPr>
        </p:nvSpPr>
        <p:spPr bwMode="auto">
          <a:xfrm>
            <a:off x="3849688" y="9428163"/>
            <a:ext cx="2946400"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a:solidFill>
                  <a:schemeClr val="tx1"/>
                </a:solidFill>
                <a:latin typeface="Arial" charset="0"/>
              </a:defRPr>
            </a:lvl1pPr>
          </a:lstStyle>
          <a:p>
            <a:pPr>
              <a:defRPr/>
            </a:pPr>
            <a:fld id="{98850D07-1FFE-4613-958E-7AE2318082DE}" type="slidenum">
              <a:rPr lang="en-GB"/>
              <a:pPr>
                <a:defRPr/>
              </a:pPr>
              <a:t>‹N°›</a:t>
            </a:fld>
            <a:endParaRPr lang="en-GB"/>
          </a:p>
        </p:txBody>
      </p:sp>
    </p:spTree>
    <p:extLst>
      <p:ext uri="{BB962C8B-B14F-4D97-AF65-F5344CB8AC3E}">
        <p14:creationId xmlns:p14="http://schemas.microsoft.com/office/powerpoint/2010/main" val="61479338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66" name="Rectangle 2"/>
          <p:cNvSpPr>
            <a:spLocks noGrp="1" noChangeArrowheads="1"/>
          </p:cNvSpPr>
          <p:nvPr>
            <p:ph type="hdr" sz="quarter"/>
          </p:nvPr>
        </p:nvSpPr>
        <p:spPr bwMode="auto">
          <a:xfrm>
            <a:off x="0"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a:solidFill>
                  <a:schemeClr val="tx1"/>
                </a:solidFill>
                <a:latin typeface="Arial" charset="0"/>
              </a:defRPr>
            </a:lvl1pPr>
          </a:lstStyle>
          <a:p>
            <a:pPr>
              <a:defRPr/>
            </a:pPr>
            <a:endParaRPr lang="en-GB"/>
          </a:p>
        </p:txBody>
      </p:sp>
      <p:sp>
        <p:nvSpPr>
          <p:cNvPr id="36867" name="Rectangle 3"/>
          <p:cNvSpPr>
            <a:spLocks noGrp="1" noChangeArrowheads="1"/>
          </p:cNvSpPr>
          <p:nvPr>
            <p:ph type="dt" idx="1"/>
          </p:nvPr>
        </p:nvSpPr>
        <p:spPr bwMode="auto">
          <a:xfrm>
            <a:off x="3849688"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a:solidFill>
                  <a:schemeClr val="tx1"/>
                </a:solidFill>
                <a:latin typeface="Arial" charset="0"/>
              </a:defRPr>
            </a:lvl1pPr>
          </a:lstStyle>
          <a:p>
            <a:pPr>
              <a:defRPr/>
            </a:pPr>
            <a:endParaRPr lang="en-GB"/>
          </a:p>
        </p:txBody>
      </p:sp>
      <p:sp>
        <p:nvSpPr>
          <p:cNvPr id="43012" name="Rectangle 4"/>
          <p:cNvSpPr>
            <a:spLocks noGrp="1" noRot="1" noChangeAspect="1" noChangeArrowheads="1" noTextEdit="1"/>
          </p:cNvSpPr>
          <p:nvPr>
            <p:ph type="sldImg" idx="2"/>
          </p:nvPr>
        </p:nvSpPr>
        <p:spPr bwMode="auto">
          <a:xfrm>
            <a:off x="917575" y="744538"/>
            <a:ext cx="4964113" cy="372268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9" name="Rectangle 5"/>
          <p:cNvSpPr>
            <a:spLocks noGrp="1" noChangeArrowheads="1"/>
          </p:cNvSpPr>
          <p:nvPr>
            <p:ph type="body" sz="quarter" idx="3"/>
          </p:nvPr>
        </p:nvSpPr>
        <p:spPr bwMode="auto">
          <a:xfrm>
            <a:off x="679450" y="4714875"/>
            <a:ext cx="5438775" cy="44672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36870" name="Rectangle 6"/>
          <p:cNvSpPr>
            <a:spLocks noGrp="1" noChangeArrowheads="1"/>
          </p:cNvSpPr>
          <p:nvPr>
            <p:ph type="ftr" sz="quarter" idx="4"/>
          </p:nvPr>
        </p:nvSpPr>
        <p:spPr bwMode="auto">
          <a:xfrm>
            <a:off x="0" y="9428163"/>
            <a:ext cx="2946400"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a:solidFill>
                  <a:schemeClr val="tx1"/>
                </a:solidFill>
                <a:latin typeface="Arial" charset="0"/>
              </a:defRPr>
            </a:lvl1pPr>
          </a:lstStyle>
          <a:p>
            <a:pPr>
              <a:defRPr/>
            </a:pPr>
            <a:endParaRPr lang="en-GB"/>
          </a:p>
        </p:txBody>
      </p:sp>
      <p:sp>
        <p:nvSpPr>
          <p:cNvPr id="36871" name="Rectangle 7"/>
          <p:cNvSpPr>
            <a:spLocks noGrp="1" noChangeArrowheads="1"/>
          </p:cNvSpPr>
          <p:nvPr>
            <p:ph type="sldNum" sz="quarter" idx="5"/>
          </p:nvPr>
        </p:nvSpPr>
        <p:spPr bwMode="auto">
          <a:xfrm>
            <a:off x="3849688" y="9428163"/>
            <a:ext cx="2946400"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a:solidFill>
                  <a:schemeClr val="tx1"/>
                </a:solidFill>
                <a:latin typeface="Arial" charset="0"/>
              </a:defRPr>
            </a:lvl1pPr>
          </a:lstStyle>
          <a:p>
            <a:pPr>
              <a:defRPr/>
            </a:pPr>
            <a:fld id="{103A87AD-E269-4E66-95A8-6E663319DB6C}" type="slidenum">
              <a:rPr lang="en-GB"/>
              <a:pPr>
                <a:defRPr/>
              </a:pPr>
              <a:t>‹N°›</a:t>
            </a:fld>
            <a:endParaRPr lang="en-GB"/>
          </a:p>
        </p:txBody>
      </p:sp>
    </p:spTree>
    <p:extLst>
      <p:ext uri="{BB962C8B-B14F-4D97-AF65-F5344CB8AC3E}">
        <p14:creationId xmlns:p14="http://schemas.microsoft.com/office/powerpoint/2010/main" val="309748519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www.aidtransparency.net/whos-involved"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ec.europa.eu/europeaid/how/accountability/documents/20130711-europeaid-common-standard-implementation-schedule.pdf" TargetMode="External"/><Relationship Id="rId2" Type="http://schemas.openxmlformats.org/officeDocument/2006/relationships/slide" Target="../slides/slide19.xml"/><Relationship Id="rId1" Type="http://schemas.openxmlformats.org/officeDocument/2006/relationships/notesMaster" Target="../notesMasters/notesMaster1.xml"/><Relationship Id="rId5" Type="http://schemas.openxmlformats.org/officeDocument/2006/relationships/hyperlink" Target="http://www.aidtransparency.net/" TargetMode="External"/><Relationship Id="rId4" Type="http://schemas.openxmlformats.org/officeDocument/2006/relationships/hyperlink" Target="http://blog.transparency.org/2011/12/16/a-new-chapter-for-governance-development-warsaw-busan-and-beyond/"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tr-aid.jrc.ec.europa.eu/MainHomePageAction.do"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www.opengovpartnership.org/"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internationalbudget.org/wp-content/uploads/OBI2012-Report-English.pdf"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fiscaltransparency.net/wp-content/uploads/2012/03/GIFT-OnePager-English1.pdf" TargetMode="External"/><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fiscaltransparency.net/wp-content/uploads/2012/03/GIFT-OnePager-English1.pdf"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fiscaltransparency.net/wp-content/uploads/2012/03/GIFT-OnePager-English1.pdf" TargetMode="External"/><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fiscaltransparency.net/working-groups/advancing-global-norms/" TargetMode="External"/><Relationship Id="rId2" Type="http://schemas.openxmlformats.org/officeDocument/2006/relationships/slide" Target="../slides/slide30.xml"/><Relationship Id="rId1" Type="http://schemas.openxmlformats.org/officeDocument/2006/relationships/notesMaster" Target="../notesMasters/notesMaster1.xml"/><Relationship Id="rId5" Type="http://schemas.openxmlformats.org/officeDocument/2006/relationships/hyperlink" Target="http://fiscaltransparency.net/working-groups/harnessing-new-technologies/" TargetMode="External"/><Relationship Id="rId4" Type="http://schemas.openxmlformats.org/officeDocument/2006/relationships/hyperlink" Target="http://fiscaltransparency.net/working-groups/technical-assistance-capacity-building/" TargetMode="Externa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www.opengovpartnership.org/about" TargetMode="External"/><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www.opengovpartnership.org/about" TargetMode="External"/><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www.opengovpartnership.org/new-country-guidance" TargetMode="External"/><Relationship Id="rId2" Type="http://schemas.openxmlformats.org/officeDocument/2006/relationships/slide" Target="../slides/slide33.xml"/><Relationship Id="rId1" Type="http://schemas.openxmlformats.org/officeDocument/2006/relationships/notesMaster" Target="../notesMasters/notesMaster1.xml"/><Relationship Id="rId4" Type="http://schemas.openxmlformats.org/officeDocument/2006/relationships/hyperlink" Target="http://www.opengovpartnership.org/timeline-all-ogp-participating-countries" TargetMode="Externa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www.opengovpartnership.org/ogp-network" TargetMode="External"/><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www.opengovpartnership.org/stories" TargetMode="External"/><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makeaidtransparent.org/"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ati.publishwhatyoufund.org/index-2013/summary/"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Espace réservé de l'image des diapositives 1"/>
          <p:cNvSpPr>
            <a:spLocks noGrp="1" noRot="1" noChangeAspect="1" noTextEdit="1"/>
          </p:cNvSpPr>
          <p:nvPr>
            <p:ph type="sldImg"/>
          </p:nvPr>
        </p:nvSpPr>
        <p:spPr>
          <a:ln/>
        </p:spPr>
      </p:sp>
      <p:sp>
        <p:nvSpPr>
          <p:cNvPr id="44035"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smtClean="0">
              <a:latin typeface="Arial" pitchFamily="34" charset="0"/>
            </a:endParaRPr>
          </a:p>
        </p:txBody>
      </p:sp>
      <p:sp>
        <p:nvSpPr>
          <p:cNvPr id="44036"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pPr eaLnBrk="1" hangingPunct="1"/>
            <a:fld id="{C5CA0DE2-77F8-4D9D-B817-436D7E70238C}" type="slidenum">
              <a:rPr lang="en-US" smtClean="0">
                <a:solidFill>
                  <a:schemeClr val="tx1"/>
                </a:solidFill>
                <a:latin typeface="Arial" pitchFamily="34" charset="0"/>
              </a:rPr>
              <a:pPr eaLnBrk="1" hangingPunct="1"/>
              <a:t>1</a:t>
            </a:fld>
            <a:endParaRPr lang="en-US" smtClean="0">
              <a:solidFill>
                <a:schemeClr val="tx1"/>
              </a:solidFill>
              <a:latin typeface="Arial"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Espace réservé de l'image des diapositives 1"/>
          <p:cNvSpPr>
            <a:spLocks noGrp="1" noRot="1" noChangeAspect="1" noTextEdit="1"/>
          </p:cNvSpPr>
          <p:nvPr>
            <p:ph type="sldImg"/>
          </p:nvPr>
        </p:nvSpPr>
        <p:spPr>
          <a:ln/>
        </p:spPr>
      </p:sp>
      <p:sp>
        <p:nvSpPr>
          <p:cNvPr id="57347"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smtClean="0">
              <a:latin typeface="Arial" pitchFamily="34" charset="0"/>
            </a:endParaRPr>
          </a:p>
        </p:txBody>
      </p:sp>
      <p:sp>
        <p:nvSpPr>
          <p:cNvPr id="57348"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pPr eaLnBrk="1" hangingPunct="1"/>
            <a:fld id="{E2DFFD76-A429-4F88-9627-7C722E7F7E05}" type="slidenum">
              <a:rPr lang="en-US" smtClean="0">
                <a:solidFill>
                  <a:schemeClr val="tx1"/>
                </a:solidFill>
                <a:latin typeface="Arial" pitchFamily="34" charset="0"/>
              </a:rPr>
              <a:pPr eaLnBrk="1" hangingPunct="1"/>
              <a:t>10</a:t>
            </a:fld>
            <a:endParaRPr lang="en-US" smtClean="0">
              <a:solidFill>
                <a:schemeClr val="tx1"/>
              </a:solidFill>
              <a:latin typeface="Arial"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Espace réservé de l'image des diapositives 1"/>
          <p:cNvSpPr>
            <a:spLocks noGrp="1" noRot="1" noChangeAspect="1" noTextEdit="1"/>
          </p:cNvSpPr>
          <p:nvPr>
            <p:ph type="sldImg"/>
          </p:nvPr>
        </p:nvSpPr>
        <p:spPr>
          <a:ln/>
        </p:spPr>
      </p:sp>
      <p:sp>
        <p:nvSpPr>
          <p:cNvPr id="58371"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smtClean="0">
              <a:latin typeface="Arial" pitchFamily="34" charset="0"/>
            </a:endParaRPr>
          </a:p>
        </p:txBody>
      </p:sp>
      <p:sp>
        <p:nvSpPr>
          <p:cNvPr id="58372"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pPr eaLnBrk="1" hangingPunct="1"/>
            <a:fld id="{94F86610-A53E-4620-9374-C7310EC5AF76}" type="slidenum">
              <a:rPr lang="en-US" smtClean="0">
                <a:solidFill>
                  <a:schemeClr val="tx1"/>
                </a:solidFill>
                <a:latin typeface="Arial" pitchFamily="34" charset="0"/>
              </a:rPr>
              <a:pPr eaLnBrk="1" hangingPunct="1"/>
              <a:t>11</a:t>
            </a:fld>
            <a:endParaRPr lang="en-US" smtClean="0">
              <a:solidFill>
                <a:schemeClr val="tx1"/>
              </a:solidFill>
              <a:latin typeface="Arial"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Espace réservé de l'image des diapositives 1"/>
          <p:cNvSpPr>
            <a:spLocks noGrp="1" noRot="1" noChangeAspect="1" noTextEdit="1"/>
          </p:cNvSpPr>
          <p:nvPr>
            <p:ph type="sldImg"/>
          </p:nvPr>
        </p:nvSpPr>
        <p:spPr>
          <a:ln/>
        </p:spPr>
      </p:sp>
      <p:sp>
        <p:nvSpPr>
          <p:cNvPr id="614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hlinkClick r:id="rId3"/>
              </a:rPr>
              <a:t>http://www.aidtransparency.net/whos-involved</a:t>
            </a:r>
            <a:endParaRPr lang="en-US" dirty="0" smtClean="0"/>
          </a:p>
          <a:p>
            <a:r>
              <a:rPr lang="fr-BE" dirty="0" err="1" smtClean="0">
                <a:latin typeface="Arial" pitchFamily="34" charset="0"/>
              </a:rPr>
              <a:t>Accessed</a:t>
            </a:r>
            <a:r>
              <a:rPr lang="fr-BE" dirty="0" smtClean="0">
                <a:latin typeface="Arial" pitchFamily="34" charset="0"/>
              </a:rPr>
              <a:t> on 13/01/14</a:t>
            </a:r>
            <a:endParaRPr lang="fr-FR" dirty="0" smtClean="0">
              <a:latin typeface="Arial" pitchFamily="34" charset="0"/>
            </a:endParaRPr>
          </a:p>
        </p:txBody>
      </p:sp>
      <p:sp>
        <p:nvSpPr>
          <p:cNvPr id="614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pPr eaLnBrk="1" hangingPunct="1"/>
            <a:fld id="{4EE9982F-1717-4C21-AAC5-DC895A2BBC56}" type="slidenum">
              <a:rPr lang="en-US" smtClean="0">
                <a:solidFill>
                  <a:schemeClr val="tx1"/>
                </a:solidFill>
                <a:latin typeface="Arial" pitchFamily="34" charset="0"/>
              </a:rPr>
              <a:pPr eaLnBrk="1" hangingPunct="1"/>
              <a:t>12</a:t>
            </a:fld>
            <a:endParaRPr lang="en-US" smtClean="0">
              <a:solidFill>
                <a:schemeClr val="tx1"/>
              </a:solidFill>
              <a:latin typeface="Arial"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Espace réservé de l'image des diapositives 1"/>
          <p:cNvSpPr>
            <a:spLocks noGrp="1" noRot="1" noChangeAspect="1" noTextEdit="1"/>
          </p:cNvSpPr>
          <p:nvPr>
            <p:ph type="sldImg"/>
          </p:nvPr>
        </p:nvSpPr>
        <p:spPr>
          <a:ln/>
        </p:spPr>
      </p:sp>
      <p:sp>
        <p:nvSpPr>
          <p:cNvPr id="59395"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smtClean="0">
              <a:latin typeface="Arial" pitchFamily="34" charset="0"/>
            </a:endParaRPr>
          </a:p>
        </p:txBody>
      </p:sp>
      <p:sp>
        <p:nvSpPr>
          <p:cNvPr id="59396"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pPr eaLnBrk="1" hangingPunct="1"/>
            <a:fld id="{1A53FB12-C3A6-4C9B-8520-5F04E7E2D53E}" type="slidenum">
              <a:rPr lang="en-US" smtClean="0">
                <a:solidFill>
                  <a:schemeClr val="tx1"/>
                </a:solidFill>
                <a:latin typeface="Arial" pitchFamily="34" charset="0"/>
              </a:rPr>
              <a:pPr eaLnBrk="1" hangingPunct="1"/>
              <a:t>13</a:t>
            </a:fld>
            <a:endParaRPr lang="en-US" smtClean="0">
              <a:solidFill>
                <a:schemeClr val="tx1"/>
              </a:solidFill>
              <a:latin typeface="Arial"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Espace réservé de l'image des diapositives 1"/>
          <p:cNvSpPr>
            <a:spLocks noGrp="1" noRot="1" noChangeAspect="1" noTextEdit="1"/>
          </p:cNvSpPr>
          <p:nvPr>
            <p:ph type="sldImg"/>
          </p:nvPr>
        </p:nvSpPr>
        <p:spPr>
          <a:ln/>
        </p:spPr>
      </p:sp>
      <p:sp>
        <p:nvSpPr>
          <p:cNvPr id="60419"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smtClean="0">
              <a:latin typeface="Arial" pitchFamily="34" charset="0"/>
            </a:endParaRPr>
          </a:p>
        </p:txBody>
      </p:sp>
      <p:sp>
        <p:nvSpPr>
          <p:cNvPr id="60420"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pPr eaLnBrk="1" hangingPunct="1"/>
            <a:fld id="{D1F03ABF-1ED5-4CFA-97D6-626E8A05E352}" type="slidenum">
              <a:rPr lang="en-US" smtClean="0">
                <a:solidFill>
                  <a:schemeClr val="tx1"/>
                </a:solidFill>
                <a:latin typeface="Arial" pitchFamily="34" charset="0"/>
              </a:rPr>
              <a:pPr eaLnBrk="1" hangingPunct="1"/>
              <a:t>14</a:t>
            </a:fld>
            <a:endParaRPr lang="en-US" smtClean="0">
              <a:solidFill>
                <a:schemeClr val="tx1"/>
              </a:solidFill>
              <a:latin typeface="Arial"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Espace réservé de l'image des diapositives 1"/>
          <p:cNvSpPr>
            <a:spLocks noGrp="1" noRot="1" noChangeAspect="1" noTextEdit="1"/>
          </p:cNvSpPr>
          <p:nvPr>
            <p:ph type="sldImg"/>
          </p:nvPr>
        </p:nvSpPr>
        <p:spPr>
          <a:ln/>
        </p:spPr>
      </p:sp>
      <p:sp>
        <p:nvSpPr>
          <p:cNvPr id="65539"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smtClean="0">
              <a:latin typeface="Arial" pitchFamily="34" charset="0"/>
            </a:endParaRPr>
          </a:p>
        </p:txBody>
      </p:sp>
      <p:sp>
        <p:nvSpPr>
          <p:cNvPr id="65540"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pPr eaLnBrk="1" hangingPunct="1"/>
            <a:fld id="{891912B8-E760-44BD-9347-0B2AFC2A8F42}" type="slidenum">
              <a:rPr lang="en-US" smtClean="0">
                <a:solidFill>
                  <a:schemeClr val="tx1"/>
                </a:solidFill>
                <a:latin typeface="Arial" pitchFamily="34" charset="0"/>
              </a:rPr>
              <a:pPr eaLnBrk="1" hangingPunct="1"/>
              <a:t>15</a:t>
            </a:fld>
            <a:endParaRPr lang="en-US" smtClean="0">
              <a:solidFill>
                <a:schemeClr val="tx1"/>
              </a:solidFill>
              <a:latin typeface="Arial"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a:ln/>
        </p:spPr>
      </p:sp>
      <p:sp>
        <p:nvSpPr>
          <p:cNvPr id="552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rPr>
              <a:t>So we are in the worst of all possible worlds, with donors working increasingly hard to report information to multiple sources, while users are unable to find the information they need. </a:t>
            </a:r>
          </a:p>
          <a:p>
            <a:endParaRPr lang="en-US" smtClean="0">
              <a:latin typeface="Arial" pitchFamily="34" charset="0"/>
            </a:endParaRPr>
          </a:p>
          <a:p>
            <a:r>
              <a:rPr lang="en-US" smtClean="0">
                <a:latin typeface="Arial" pitchFamily="34" charset="0"/>
              </a:rPr>
              <a:t>This problem cannot be solved by individual actions, or by another database. It’s a problem that requires collective, coordinated progress – and IATI is the process for finding a comprehensive solution to this problem.</a:t>
            </a:r>
          </a:p>
          <a:p>
            <a:endParaRPr lang="en-GB" smtClean="0">
              <a:latin typeface="Arial" pitchFamily="34" charset="0"/>
            </a:endParaRPr>
          </a:p>
          <a:p>
            <a:r>
              <a:rPr lang="en-GB" smtClean="0">
                <a:latin typeface="Arial" pitchFamily="34" charset="0"/>
              </a:rPr>
              <a:t>IATI is NOT about introducing another reporting system or another database.  It is attempting to get donor information published in a way that enables access by users to information to a common standard and in a common format.</a:t>
            </a:r>
          </a:p>
          <a:p>
            <a:endParaRPr lang="en-GB" smtClean="0">
              <a:latin typeface="Arial" pitchFamily="34" charset="0"/>
            </a:endParaRPr>
          </a:p>
          <a:p>
            <a:endParaRPr lang="en-GB" smtClean="0">
              <a:latin typeface="Arial" pitchFamily="34" charset="0"/>
            </a:endParaRPr>
          </a:p>
          <a:p>
            <a:endParaRPr lang="en-US" smtClean="0">
              <a:latin typeface="Arial" pitchFamily="34" charset="0"/>
            </a:endParaRPr>
          </a:p>
        </p:txBody>
      </p:sp>
      <p:sp>
        <p:nvSpPr>
          <p:cNvPr id="553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pPr eaLnBrk="1" hangingPunct="1"/>
            <a:fld id="{CBE774EB-9BB4-462A-9C78-7DF9AB56FEAA}" type="slidenum">
              <a:rPr lang="en-US" smtClean="0">
                <a:solidFill>
                  <a:schemeClr val="bg2"/>
                </a:solidFill>
                <a:latin typeface="Arial" pitchFamily="34" charset="0"/>
              </a:rPr>
              <a:pPr eaLnBrk="1" hangingPunct="1"/>
              <a:t>16</a:t>
            </a:fld>
            <a:endParaRPr lang="en-US" smtClean="0">
              <a:solidFill>
                <a:schemeClr val="bg2"/>
              </a:solidFill>
              <a:latin typeface="Arial"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a:ln/>
        </p:spPr>
      </p:sp>
      <p:sp>
        <p:nvSpPr>
          <p:cNvPr id="563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smtClean="0">
                <a:latin typeface="Arial" pitchFamily="34" charset="0"/>
              </a:rPr>
              <a:t>This is how IATI could address this problem: </a:t>
            </a:r>
          </a:p>
          <a:p>
            <a:endParaRPr lang="en-GB" smtClean="0">
              <a:latin typeface="Arial" pitchFamily="34" charset="0"/>
            </a:endParaRPr>
          </a:p>
          <a:p>
            <a:r>
              <a:rPr lang="en-GB" smtClean="0">
                <a:latin typeface="Arial" pitchFamily="34" charset="0"/>
              </a:rPr>
              <a:t>Donors hold information for their own purposes in their own formats at both HQ and country levels. Currently they use this information to provide the multiple reports that are demanded from them.</a:t>
            </a:r>
          </a:p>
          <a:p>
            <a:endParaRPr lang="en-GB" smtClean="0">
              <a:latin typeface="Arial" pitchFamily="34" charset="0"/>
            </a:endParaRPr>
          </a:p>
          <a:p>
            <a:r>
              <a:rPr lang="en-GB" smtClean="0">
                <a:latin typeface="Arial" pitchFamily="34" charset="0"/>
              </a:rPr>
              <a:t>IATI proposes that donors will </a:t>
            </a:r>
            <a:r>
              <a:rPr lang="en-GB" b="1" smtClean="0">
                <a:latin typeface="Arial" pitchFamily="34" charset="0"/>
              </a:rPr>
              <a:t>publish data once to a common standard in a common format that can be used by many different systems</a:t>
            </a:r>
            <a:r>
              <a:rPr lang="en-GB" smtClean="0">
                <a:latin typeface="Arial" pitchFamily="34" charset="0"/>
              </a:rPr>
              <a:t>.</a:t>
            </a:r>
          </a:p>
          <a:p>
            <a:endParaRPr lang="en-GB" smtClean="0">
              <a:latin typeface="Arial" pitchFamily="34" charset="0"/>
            </a:endParaRPr>
          </a:p>
          <a:p>
            <a:r>
              <a:rPr lang="en-GB" smtClean="0">
                <a:latin typeface="Arial" pitchFamily="34" charset="0"/>
              </a:rPr>
              <a:t>Much of the </a:t>
            </a:r>
            <a:r>
              <a:rPr lang="en-GB" b="1" smtClean="0">
                <a:latin typeface="Arial" pitchFamily="34" charset="0"/>
              </a:rPr>
              <a:t>common standard </a:t>
            </a:r>
            <a:r>
              <a:rPr lang="en-GB" smtClean="0">
                <a:latin typeface="Arial" pitchFamily="34" charset="0"/>
              </a:rPr>
              <a:t>exists now.</a:t>
            </a:r>
          </a:p>
          <a:p>
            <a:endParaRPr lang="en-GB" b="1" smtClean="0">
              <a:latin typeface="Arial" pitchFamily="34" charset="0"/>
            </a:endParaRPr>
          </a:p>
          <a:p>
            <a:r>
              <a:rPr lang="en-GB" b="1" smtClean="0">
                <a:latin typeface="Arial" pitchFamily="34" charset="0"/>
              </a:rPr>
              <a:t>A common format </a:t>
            </a:r>
            <a:r>
              <a:rPr lang="en-GB" smtClean="0">
                <a:latin typeface="Arial" pitchFamily="34" charset="0"/>
              </a:rPr>
              <a:t>does NOT mean donors have to change their systems, they just have to set up their information so that it can be converted to be readable in a common format once it has been collected and collated. This is the same as what happens now with the DAC - data is sent to the DAC in USIF (Unified standard input format) format. Translating into a common format is simple -  a bit like a</a:t>
            </a:r>
            <a:r>
              <a:rPr lang="en-GB" b="1" smtClean="0">
                <a:latin typeface="Arial" pitchFamily="34" charset="0"/>
              </a:rPr>
              <a:t> ‘save as’  </a:t>
            </a:r>
            <a:r>
              <a:rPr lang="en-GB" smtClean="0">
                <a:latin typeface="Arial" pitchFamily="34" charset="0"/>
              </a:rPr>
              <a:t>function</a:t>
            </a:r>
            <a:r>
              <a:rPr lang="en-GB" smtClean="0">
                <a:solidFill>
                  <a:srgbClr val="FF0000"/>
                </a:solidFill>
                <a:latin typeface="Arial" pitchFamily="34" charset="0"/>
              </a:rPr>
              <a:t>. </a:t>
            </a:r>
            <a:r>
              <a:rPr lang="en-US" smtClean="0">
                <a:solidFill>
                  <a:srgbClr val="FF0000"/>
                </a:solidFill>
                <a:latin typeface="Arial" pitchFamily="34" charset="0"/>
              </a:rPr>
              <a:t>And then donors would put a simple data file, or several files, onto a website.</a:t>
            </a:r>
          </a:p>
          <a:p>
            <a:endParaRPr lang="en-GB" b="1" smtClean="0">
              <a:latin typeface="Arial" pitchFamily="34" charset="0"/>
            </a:endParaRPr>
          </a:p>
          <a:p>
            <a:r>
              <a:rPr lang="en-GB" smtClean="0">
                <a:latin typeface="Arial" pitchFamily="34" charset="0"/>
              </a:rPr>
              <a:t>Because the information can be translated into a common format, </a:t>
            </a:r>
            <a:r>
              <a:rPr lang="en-GB" b="1" smtClean="0">
                <a:latin typeface="Arial" pitchFamily="34" charset="0"/>
              </a:rPr>
              <a:t>donors can choose where to publish it.  </a:t>
            </a:r>
            <a:r>
              <a:rPr lang="en-GB" smtClean="0">
                <a:latin typeface="Arial" pitchFamily="34" charset="0"/>
              </a:rPr>
              <a:t>Donors can choose put publish from country offices (like AIMS now and AIMS won’t need to change their systems much), or they can get country offices to report centrally and the centralised system can publish). </a:t>
            </a:r>
          </a:p>
          <a:p>
            <a:endParaRPr lang="en-GB" b="1" smtClean="0">
              <a:latin typeface="Arial" pitchFamily="34" charset="0"/>
            </a:endParaRPr>
          </a:p>
          <a:p>
            <a:r>
              <a:rPr lang="en-GB" b="1" smtClean="0">
                <a:latin typeface="Arial" pitchFamily="34" charset="0"/>
              </a:rPr>
              <a:t>It doesn’t matter where the information is published because there will be an IATI registry and </a:t>
            </a:r>
            <a:r>
              <a:rPr lang="en-US" smtClean="0">
                <a:latin typeface="Arial" pitchFamily="34" charset="0"/>
              </a:rPr>
              <a:t>each donor will register the location of their dataset or datasets in that registry</a:t>
            </a:r>
            <a:r>
              <a:rPr lang="en-GB" smtClean="0">
                <a:latin typeface="Arial" pitchFamily="34" charset="0"/>
              </a:rPr>
              <a:t>.  The registry will act as an </a:t>
            </a:r>
            <a:r>
              <a:rPr lang="en-GB" b="1" smtClean="0">
                <a:latin typeface="Arial" pitchFamily="34" charset="0"/>
              </a:rPr>
              <a:t>index </a:t>
            </a:r>
            <a:r>
              <a:rPr lang="en-GB" smtClean="0">
                <a:latin typeface="Arial" pitchFamily="34" charset="0"/>
              </a:rPr>
              <a:t>so that users can find the location of the information they are looking for, but it will not hold the data itself. </a:t>
            </a:r>
            <a:endParaRPr lang="en-GB" b="1" smtClean="0">
              <a:latin typeface="Arial" pitchFamily="34" charset="0"/>
            </a:endParaRPr>
          </a:p>
          <a:p>
            <a:endParaRPr lang="en-US" smtClean="0">
              <a:latin typeface="Arial" pitchFamily="34" charset="0"/>
            </a:endParaRPr>
          </a:p>
          <a:p>
            <a:r>
              <a:rPr lang="en-US" smtClean="0">
                <a:latin typeface="Arial" pitchFamily="34" charset="0"/>
              </a:rPr>
              <a:t>When this information is accessible via the registry and published in common formats to the IAIT standard it </a:t>
            </a:r>
            <a:r>
              <a:rPr lang="en-US" b="1" smtClean="0">
                <a:latin typeface="Arial" pitchFamily="34" charset="0"/>
              </a:rPr>
              <a:t>can then be picked up and used by many different systems:</a:t>
            </a:r>
            <a:r>
              <a:rPr lang="en-US" smtClean="0">
                <a:latin typeface="Arial" pitchFamily="34" charset="0"/>
              </a:rPr>
              <a:t> AIMS and national budgets, sectoral data providers (IHME, line ministries), donors own websites and analyses, </a:t>
            </a:r>
          </a:p>
          <a:p>
            <a:endParaRPr lang="en-US" smtClean="0">
              <a:latin typeface="Arial" pitchFamily="34" charset="0"/>
            </a:endParaRPr>
          </a:p>
          <a:p>
            <a:r>
              <a:rPr lang="en-GB" b="1" smtClean="0">
                <a:latin typeface="Arial" pitchFamily="34" charset="0"/>
              </a:rPr>
              <a:t>This won’t affect DAC reporting – information can be converted into USIF and sent to the DAC (but this information would also be available via IATI, much earlier and identified as unverified information.</a:t>
            </a:r>
          </a:p>
          <a:p>
            <a:endParaRPr lang="en-US" smtClean="0">
              <a:latin typeface="Arial" pitchFamily="34" charset="0"/>
            </a:endParaRPr>
          </a:p>
          <a:p>
            <a:r>
              <a:rPr lang="en-US" smtClean="0">
                <a:latin typeface="Arial" pitchFamily="34" charset="0"/>
              </a:rPr>
              <a:t>Some donors might want to use the IATI data to generate their DAC reports.</a:t>
            </a:r>
          </a:p>
          <a:p>
            <a:endParaRPr lang="en-US" smtClean="0">
              <a:latin typeface="Arial" pitchFamily="34" charset="0"/>
            </a:endParaRPr>
          </a:p>
          <a:p>
            <a:r>
              <a:rPr lang="en-US" smtClean="0">
                <a:latin typeface="Arial" pitchFamily="34" charset="0"/>
              </a:rPr>
              <a:t>That would be easy to do.  A free tool would convert IATI data into USIF format.</a:t>
            </a:r>
          </a:p>
          <a:p>
            <a:endParaRPr lang="en-US" smtClean="0">
              <a:latin typeface="Arial" pitchFamily="34" charset="0"/>
            </a:endParaRPr>
          </a:p>
          <a:p>
            <a:r>
              <a:rPr lang="en-US" smtClean="0">
                <a:latin typeface="Arial" pitchFamily="34" charset="0"/>
              </a:rPr>
              <a:t>Hence we characterise this solution as: publish once, use often</a:t>
            </a:r>
          </a:p>
          <a:p>
            <a:endParaRPr lang="en-US" smtClean="0">
              <a:latin typeface="Arial" pitchFamily="34" charset="0"/>
            </a:endParaRPr>
          </a:p>
          <a:p>
            <a:r>
              <a:rPr lang="en-US" b="1" smtClean="0">
                <a:latin typeface="Arial" pitchFamily="34" charset="0"/>
              </a:rPr>
              <a:t>The IATI data, once assembled, should meet the needs of all these different systems and future, currently unanticipated needs.</a:t>
            </a:r>
          </a:p>
          <a:p>
            <a:endParaRPr lang="en-US" smtClean="0">
              <a:latin typeface="Arial" pitchFamily="34" charset="0"/>
            </a:endParaRPr>
          </a:p>
          <a:p>
            <a:r>
              <a:rPr lang="en-US" smtClean="0">
                <a:latin typeface="Arial" pitchFamily="34" charset="0"/>
              </a:rPr>
              <a:t>Most importantly, it should </a:t>
            </a:r>
            <a:r>
              <a:rPr lang="en-US" b="1" smtClean="0">
                <a:latin typeface="Arial" pitchFamily="34" charset="0"/>
              </a:rPr>
              <a:t>reduce the duplication but do a better job of getting data to the systems</a:t>
            </a:r>
          </a:p>
          <a:p>
            <a:endParaRPr lang="en-US" smtClean="0">
              <a:latin typeface="Arial" pitchFamily="34" charset="0"/>
            </a:endParaRPr>
          </a:p>
          <a:p>
            <a:r>
              <a:rPr lang="en-US" smtClean="0">
                <a:latin typeface="Arial" pitchFamily="34" charset="0"/>
              </a:rPr>
              <a:t>And it should </a:t>
            </a:r>
            <a:r>
              <a:rPr lang="en-US" b="1" smtClean="0">
                <a:latin typeface="Arial" pitchFamily="34" charset="0"/>
              </a:rPr>
              <a:t>enable people easily to see how the data in different systems relates to each other.</a:t>
            </a:r>
          </a:p>
          <a:p>
            <a:endParaRPr lang="en-US" smtClean="0">
              <a:latin typeface="Arial" pitchFamily="34" charset="0"/>
            </a:endParaRPr>
          </a:p>
          <a:p>
            <a:r>
              <a:rPr lang="en-US" smtClean="0">
                <a:latin typeface="Arial" pitchFamily="34" charset="0"/>
              </a:rPr>
              <a:t>Of course, normal users would not look at the technical detail behind this, any more than they look at the internals of USIF when they look at the CRS database.</a:t>
            </a:r>
          </a:p>
          <a:p>
            <a:endParaRPr lang="en-US" smtClean="0">
              <a:latin typeface="Arial" pitchFamily="34" charset="0"/>
            </a:endParaRPr>
          </a:p>
          <a:p>
            <a:endParaRPr lang="en-GB" smtClean="0">
              <a:latin typeface="Arial" pitchFamily="34" charset="0"/>
            </a:endParaRPr>
          </a:p>
          <a:p>
            <a:endParaRPr lang="en-US" smtClean="0">
              <a:latin typeface="Arial" pitchFamily="34" charset="0"/>
            </a:endParaRPr>
          </a:p>
        </p:txBody>
      </p:sp>
      <p:sp>
        <p:nvSpPr>
          <p:cNvPr id="563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pPr eaLnBrk="1" hangingPunct="1"/>
            <a:fld id="{9CB4DF1C-F878-4539-A2BF-E5B1A2FA40AF}" type="slidenum">
              <a:rPr lang="en-US" smtClean="0">
                <a:solidFill>
                  <a:schemeClr val="bg2"/>
                </a:solidFill>
                <a:latin typeface="Arial" pitchFamily="34" charset="0"/>
              </a:rPr>
              <a:pPr eaLnBrk="1" hangingPunct="1"/>
              <a:t>17</a:t>
            </a:fld>
            <a:endParaRPr lang="en-US" smtClean="0">
              <a:solidFill>
                <a:schemeClr val="bg2"/>
              </a:solidFill>
              <a:latin typeface="Arial"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Espace réservé de l'image des diapositives 1"/>
          <p:cNvSpPr>
            <a:spLocks noGrp="1" noRot="1" noChangeAspect="1" noTextEdit="1"/>
          </p:cNvSpPr>
          <p:nvPr>
            <p:ph type="sldImg"/>
          </p:nvPr>
        </p:nvSpPr>
        <p:spPr>
          <a:ln/>
        </p:spPr>
      </p:sp>
      <p:sp>
        <p:nvSpPr>
          <p:cNvPr id="62467"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smtClean="0">
              <a:latin typeface="Arial" pitchFamily="34" charset="0"/>
            </a:endParaRPr>
          </a:p>
        </p:txBody>
      </p:sp>
      <p:sp>
        <p:nvSpPr>
          <p:cNvPr id="62468"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pPr eaLnBrk="1" hangingPunct="1"/>
            <a:fld id="{8EECAAD5-BFC6-4144-AA3D-56973215FD6B}" type="slidenum">
              <a:rPr lang="en-US" smtClean="0">
                <a:solidFill>
                  <a:schemeClr val="tx1"/>
                </a:solidFill>
                <a:latin typeface="Arial" pitchFamily="34" charset="0"/>
              </a:rPr>
              <a:pPr eaLnBrk="1" hangingPunct="1"/>
              <a:t>18</a:t>
            </a:fld>
            <a:endParaRPr lang="en-US" smtClean="0">
              <a:solidFill>
                <a:schemeClr val="tx1"/>
              </a:solidFill>
              <a:latin typeface="Arial"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Espace réservé de l'image des diapositives 1"/>
          <p:cNvSpPr>
            <a:spLocks noGrp="1" noRot="1" noChangeAspect="1" noTextEdit="1"/>
          </p:cNvSpPr>
          <p:nvPr>
            <p:ph type="sldImg"/>
          </p:nvPr>
        </p:nvSpPr>
        <p:spPr>
          <a:ln/>
        </p:spPr>
      </p:sp>
      <p:sp>
        <p:nvSpPr>
          <p:cNvPr id="63491"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hlinkClick r:id="rId3"/>
              </a:rPr>
              <a:t>http://ec.europa.eu/europeaid/how/accountability/docum</a:t>
            </a:r>
          </a:p>
          <a:p>
            <a:endParaRPr lang="en-US" dirty="0" smtClean="0">
              <a:hlinkClick r:id="rId3"/>
            </a:endParaRPr>
          </a:p>
          <a:p>
            <a:pPr fontAlgn="base"/>
            <a:r>
              <a:rPr lang="en-US" sz="1200" b="0" i="0" kern="1200" dirty="0" smtClean="0">
                <a:solidFill>
                  <a:schemeClr val="tx1"/>
                </a:solidFill>
                <a:effectLst/>
                <a:latin typeface="Arial" charset="0"/>
                <a:ea typeface="+mn-ea"/>
                <a:cs typeface="+mn-cs"/>
              </a:rPr>
              <a:t>DG Development is placed behind only “transparency champions” DFID and the IDA of the World Bank, coming a not-too-disrespectable joint 3rd out of the 72 </a:t>
            </a:r>
            <a:r>
              <a:rPr lang="en-US" sz="1200" b="0" i="0" kern="1200" dirty="0" err="1" smtClean="0">
                <a:solidFill>
                  <a:schemeClr val="tx1"/>
                </a:solidFill>
                <a:effectLst/>
                <a:latin typeface="Arial" charset="0"/>
                <a:ea typeface="+mn-ea"/>
                <a:cs typeface="+mn-cs"/>
              </a:rPr>
              <a:t>organisations</a:t>
            </a:r>
            <a:r>
              <a:rPr lang="en-US" sz="1200" b="0" i="0" kern="1200" dirty="0" smtClean="0">
                <a:solidFill>
                  <a:schemeClr val="tx1"/>
                </a:solidFill>
                <a:effectLst/>
                <a:latin typeface="Arial" charset="0"/>
                <a:ea typeface="+mn-ea"/>
                <a:cs typeface="+mn-cs"/>
              </a:rPr>
              <a:t> assessed. Comparing this to last year, when DG Development was placed 9th, suggests that they are taking their transparency commitments increasingly seriously, in light of commitments made at the </a:t>
            </a:r>
            <a:r>
              <a:rPr lang="en-US" sz="1200" b="0" i="0" u="sng" kern="1200" dirty="0" err="1" smtClean="0">
                <a:solidFill>
                  <a:schemeClr val="tx1"/>
                </a:solidFill>
                <a:effectLst/>
                <a:latin typeface="Arial" charset="0"/>
                <a:ea typeface="+mn-ea"/>
                <a:cs typeface="+mn-cs"/>
                <a:hlinkClick r:id="rId4"/>
              </a:rPr>
              <a:t>Busan</a:t>
            </a:r>
            <a:r>
              <a:rPr lang="en-US" sz="1200" b="0" i="0" u="sng" kern="1200" dirty="0" smtClean="0">
                <a:solidFill>
                  <a:schemeClr val="tx1"/>
                </a:solidFill>
                <a:effectLst/>
                <a:latin typeface="Arial" charset="0"/>
                <a:ea typeface="+mn-ea"/>
                <a:cs typeface="+mn-cs"/>
                <a:hlinkClick r:id="rId4"/>
              </a:rPr>
              <a:t> High Level Forum on Aid </a:t>
            </a:r>
            <a:r>
              <a:rPr lang="en-US" sz="1200" b="0" i="0" u="sng" kern="1200" dirty="0" err="1" smtClean="0">
                <a:solidFill>
                  <a:schemeClr val="tx1"/>
                </a:solidFill>
                <a:effectLst/>
                <a:latin typeface="Arial" charset="0"/>
                <a:ea typeface="+mn-ea"/>
                <a:cs typeface="+mn-cs"/>
                <a:hlinkClick r:id="rId4"/>
              </a:rPr>
              <a:t>Effectiveness</a:t>
            </a:r>
            <a:r>
              <a:rPr lang="en-US" sz="1200" b="0" i="0" kern="1200" dirty="0" err="1" smtClean="0">
                <a:solidFill>
                  <a:schemeClr val="tx1"/>
                </a:solidFill>
                <a:effectLst/>
                <a:latin typeface="Arial" charset="0"/>
                <a:ea typeface="+mn-ea"/>
                <a:cs typeface="+mn-cs"/>
              </a:rPr>
              <a:t>last</a:t>
            </a:r>
            <a:r>
              <a:rPr lang="en-US" sz="1200" b="0" i="0" kern="1200" dirty="0" smtClean="0">
                <a:solidFill>
                  <a:schemeClr val="tx1"/>
                </a:solidFill>
                <a:effectLst/>
                <a:latin typeface="Arial" charset="0"/>
                <a:ea typeface="+mn-ea"/>
                <a:cs typeface="+mn-cs"/>
              </a:rPr>
              <a:t> December. DG Echo (humanitarian aid) also received a ‘fair’, coming in at number 14. DG Enlargement however is a cause for concern, coming in at a disappointing 43rd place and receiving a rating of ‘poor’. DG Enlargement has a budget of some €5.7 billion for 2011 to 2013 – in a time of scare resources this is too much money for there to be any opacity surrounding spending allocations.</a:t>
            </a:r>
          </a:p>
          <a:p>
            <a:pPr fontAlgn="base"/>
            <a:r>
              <a:rPr lang="en-US" sz="1200" b="0" i="0" kern="1200" dirty="0" smtClean="0">
                <a:solidFill>
                  <a:schemeClr val="tx1"/>
                </a:solidFill>
                <a:effectLst/>
                <a:latin typeface="Arial" charset="0"/>
                <a:ea typeface="+mn-ea"/>
                <a:cs typeface="+mn-cs"/>
              </a:rPr>
              <a:t>The solution is simple: DG Enlargement should follow the lead of DG Development, and start implementing measures outlined in the </a:t>
            </a:r>
            <a:r>
              <a:rPr lang="en-US" sz="1200" b="0" i="0" u="sng" kern="1200" dirty="0" smtClean="0">
                <a:solidFill>
                  <a:schemeClr val="tx1"/>
                </a:solidFill>
                <a:effectLst/>
                <a:latin typeface="Arial" charset="0"/>
                <a:ea typeface="+mn-ea"/>
                <a:cs typeface="+mn-cs"/>
                <a:hlinkClick r:id="rId5"/>
              </a:rPr>
              <a:t>International Aid Transparency Initiative (IATI)</a:t>
            </a:r>
            <a:r>
              <a:rPr lang="en-US" sz="1200" b="0" i="0" kern="1200" dirty="0" smtClean="0">
                <a:solidFill>
                  <a:schemeClr val="tx1"/>
                </a:solidFill>
                <a:effectLst/>
                <a:latin typeface="Arial" charset="0"/>
                <a:ea typeface="+mn-ea"/>
                <a:cs typeface="+mn-cs"/>
              </a:rPr>
              <a:t>, which the European Commission signed up to in October 2011. This will make it easier to track what money is being used for, and what it is achieving. Also of concern is the European Commission’s Foreign Policy Instruments Service (FPI), which manages those foreign policy issues not transferred to the EU External Action Service and outside of DG Development’s mandate. The FPI ranked last amongst the European Commission institutions and 47th overall. FPI data has not yet been included in the Commission’s IATI data release: this should be rectified.</a:t>
            </a:r>
          </a:p>
          <a:p>
            <a:r>
              <a:rPr lang="en-US" dirty="0" err="1" smtClean="0">
                <a:hlinkClick r:id="rId3"/>
              </a:rPr>
              <a:t>ents</a:t>
            </a:r>
            <a:r>
              <a:rPr lang="en-US" dirty="0" smtClean="0">
                <a:hlinkClick r:id="rId3"/>
              </a:rPr>
              <a:t>/20130711-europeaid-common-standard-implementation-schedule.pdf</a:t>
            </a:r>
            <a:endParaRPr lang="fr-FR" dirty="0" smtClean="0">
              <a:latin typeface="Arial" pitchFamily="34" charset="0"/>
            </a:endParaRPr>
          </a:p>
        </p:txBody>
      </p:sp>
      <p:sp>
        <p:nvSpPr>
          <p:cNvPr id="63492"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pPr eaLnBrk="1" hangingPunct="1"/>
            <a:fld id="{F2327FF8-7698-4387-B60C-0242AF147C14}" type="slidenum">
              <a:rPr lang="en-US" smtClean="0">
                <a:solidFill>
                  <a:schemeClr val="tx1"/>
                </a:solidFill>
                <a:latin typeface="Arial" pitchFamily="34" charset="0"/>
              </a:rPr>
              <a:pPr eaLnBrk="1" hangingPunct="1"/>
              <a:t>19</a:t>
            </a:fld>
            <a:endParaRPr lang="en-US" smtClean="0">
              <a:solidFill>
                <a:schemeClr val="tx1"/>
              </a:solidFill>
              <a:latin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Espace réservé de l'image des diapositives 1"/>
          <p:cNvSpPr>
            <a:spLocks noGrp="1" noRot="1" noChangeAspect="1" noTextEdit="1"/>
          </p:cNvSpPr>
          <p:nvPr>
            <p:ph type="sldImg"/>
          </p:nvPr>
        </p:nvSpPr>
        <p:spPr>
          <a:ln/>
        </p:spPr>
      </p:sp>
      <p:sp>
        <p:nvSpPr>
          <p:cNvPr id="48131"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smtClean="0">
              <a:latin typeface="Arial" pitchFamily="34" charset="0"/>
            </a:endParaRPr>
          </a:p>
        </p:txBody>
      </p:sp>
      <p:sp>
        <p:nvSpPr>
          <p:cNvPr id="48132"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pPr eaLnBrk="1" hangingPunct="1"/>
            <a:fld id="{1C654F4C-DDC4-4BF3-991A-66C41D783C94}" type="slidenum">
              <a:rPr lang="en-US" smtClean="0">
                <a:solidFill>
                  <a:schemeClr val="tx1"/>
                </a:solidFill>
                <a:latin typeface="Arial" pitchFamily="34" charset="0"/>
              </a:rPr>
              <a:pPr eaLnBrk="1" hangingPunct="1"/>
              <a:t>2</a:t>
            </a:fld>
            <a:endParaRPr lang="en-US" smtClean="0">
              <a:solidFill>
                <a:schemeClr val="tx1"/>
              </a:solidFill>
              <a:latin typeface="Arial"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Espace réservé de l'image des diapositives 1"/>
          <p:cNvSpPr>
            <a:spLocks noGrp="1" noRot="1" noChangeAspect="1" noTextEdit="1"/>
          </p:cNvSpPr>
          <p:nvPr>
            <p:ph type="sldImg"/>
          </p:nvPr>
        </p:nvSpPr>
        <p:spPr>
          <a:ln/>
        </p:spPr>
      </p:sp>
      <p:sp>
        <p:nvSpPr>
          <p:cNvPr id="6656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smtClean="0">
              <a:latin typeface="Arial" pitchFamily="34" charset="0"/>
            </a:endParaRPr>
          </a:p>
        </p:txBody>
      </p:sp>
      <p:sp>
        <p:nvSpPr>
          <p:cNvPr id="6656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pPr eaLnBrk="1" hangingPunct="1"/>
            <a:fld id="{1EAD5510-ADFA-4688-BC1E-8865B9D09422}" type="slidenum">
              <a:rPr lang="en-US" smtClean="0">
                <a:solidFill>
                  <a:schemeClr val="tx1"/>
                </a:solidFill>
                <a:latin typeface="Arial" pitchFamily="34" charset="0"/>
              </a:rPr>
              <a:pPr eaLnBrk="1" hangingPunct="1"/>
              <a:t>23</a:t>
            </a:fld>
            <a:endParaRPr lang="en-US" smtClean="0">
              <a:solidFill>
                <a:schemeClr val="tx1"/>
              </a:solidFill>
              <a:latin typeface="Arial"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Espace réservé de l'image des diapositives 1"/>
          <p:cNvSpPr>
            <a:spLocks noGrp="1" noRot="1" noChangeAspect="1" noTextEdit="1"/>
          </p:cNvSpPr>
          <p:nvPr>
            <p:ph type="sldImg"/>
          </p:nvPr>
        </p:nvSpPr>
        <p:spPr>
          <a:ln/>
        </p:spPr>
      </p:sp>
      <p:sp>
        <p:nvSpPr>
          <p:cNvPr id="6656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hlinkClick r:id="rId3"/>
              </a:rPr>
              <a:t>https://tr-aid.jrc.ec.europa.eu/MainHomePageAction.do</a:t>
            </a:r>
            <a:endParaRPr lang="fr-FR" dirty="0" smtClean="0">
              <a:latin typeface="Arial" pitchFamily="34" charset="0"/>
            </a:endParaRPr>
          </a:p>
        </p:txBody>
      </p:sp>
      <p:sp>
        <p:nvSpPr>
          <p:cNvPr id="6656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pPr eaLnBrk="1" hangingPunct="1"/>
            <a:fld id="{1EAD5510-ADFA-4688-BC1E-8865B9D09422}" type="slidenum">
              <a:rPr lang="en-US" smtClean="0">
                <a:solidFill>
                  <a:schemeClr val="tx1"/>
                </a:solidFill>
                <a:latin typeface="Arial" pitchFamily="34" charset="0"/>
              </a:rPr>
              <a:pPr eaLnBrk="1" hangingPunct="1"/>
              <a:t>24</a:t>
            </a:fld>
            <a:endParaRPr lang="en-US" smtClean="0">
              <a:solidFill>
                <a:schemeClr val="tx1"/>
              </a:solidFill>
              <a:latin typeface="Arial"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a:ln/>
        </p:spPr>
      </p:sp>
      <p:sp>
        <p:nvSpPr>
          <p:cNvPr id="747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hlinkClick r:id="rId3"/>
              </a:rPr>
              <a:t>http://www.opengovpartnership.org/</a:t>
            </a:r>
            <a:endParaRPr lang="en-US" dirty="0" smtClean="0">
              <a:latin typeface="Arial" pitchFamily="34" charset="0"/>
            </a:endParaRPr>
          </a:p>
        </p:txBody>
      </p:sp>
      <p:sp>
        <p:nvSpPr>
          <p:cNvPr id="747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pPr eaLnBrk="1" hangingPunct="1"/>
            <a:fld id="{9C984FE9-C33E-4CBF-9904-6E5D03CFDEE6}" type="slidenum">
              <a:rPr lang="en-US" smtClean="0">
                <a:solidFill>
                  <a:schemeClr val="tx1"/>
                </a:solidFill>
                <a:latin typeface="Arial" pitchFamily="34" charset="0"/>
              </a:rPr>
              <a:pPr eaLnBrk="1" hangingPunct="1"/>
              <a:t>25</a:t>
            </a:fld>
            <a:endParaRPr lang="en-US" smtClean="0">
              <a:solidFill>
                <a:schemeClr val="tx1"/>
              </a:solidFill>
              <a:latin typeface="Arial"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a:ln/>
        </p:spPr>
      </p:sp>
      <p:sp>
        <p:nvSpPr>
          <p:cNvPr id="757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hlinkClick r:id="rId3"/>
              </a:rPr>
              <a:t>http://internationalbudget.org/wp-content/uploads/OBI2012-Report-English.pdf</a:t>
            </a:r>
            <a:endParaRPr lang="en-US" dirty="0" smtClean="0">
              <a:latin typeface="Arial" pitchFamily="34" charset="0"/>
            </a:endParaRPr>
          </a:p>
        </p:txBody>
      </p:sp>
      <p:sp>
        <p:nvSpPr>
          <p:cNvPr id="757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pPr eaLnBrk="1" hangingPunct="1"/>
            <a:fld id="{2323CC13-2589-46FC-AF04-AB86A5BCFF11}" type="slidenum">
              <a:rPr lang="en-US" smtClean="0">
                <a:solidFill>
                  <a:schemeClr val="tx1"/>
                </a:solidFill>
                <a:latin typeface="Arial" pitchFamily="34" charset="0"/>
              </a:rPr>
              <a:pPr eaLnBrk="1" hangingPunct="1"/>
              <a:t>26</a:t>
            </a:fld>
            <a:endParaRPr lang="en-US" smtClean="0">
              <a:solidFill>
                <a:schemeClr val="tx1"/>
              </a:solidFill>
              <a:latin typeface="Arial"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a:ln/>
        </p:spPr>
      </p:sp>
      <p:sp>
        <p:nvSpPr>
          <p:cNvPr id="768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hlinkClick r:id="rId3"/>
              </a:rPr>
              <a:t>http://fiscaltransparency.net/wp-content/uploads/2012/03/GIFT-OnePager-English1.pdf</a:t>
            </a:r>
            <a:endParaRPr lang="en-US" dirty="0" smtClean="0">
              <a:latin typeface="Arial" pitchFamily="34" charset="0"/>
            </a:endParaRPr>
          </a:p>
        </p:txBody>
      </p:sp>
      <p:sp>
        <p:nvSpPr>
          <p:cNvPr id="768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pPr eaLnBrk="1" hangingPunct="1"/>
            <a:fld id="{254C7EF1-35C5-4639-AF25-E3507BE5B65B}" type="slidenum">
              <a:rPr lang="en-US" smtClean="0">
                <a:solidFill>
                  <a:schemeClr val="tx1"/>
                </a:solidFill>
                <a:latin typeface="Arial" pitchFamily="34" charset="0"/>
              </a:rPr>
              <a:pPr eaLnBrk="1" hangingPunct="1"/>
              <a:t>27</a:t>
            </a:fld>
            <a:endParaRPr lang="en-US" smtClean="0">
              <a:solidFill>
                <a:schemeClr val="tx1"/>
              </a:solidFill>
              <a:latin typeface="Arial"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a:ln/>
        </p:spPr>
      </p:sp>
      <p:sp>
        <p:nvSpPr>
          <p:cNvPr id="768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hlinkClick r:id="rId3"/>
              </a:rPr>
              <a:t>http://fiscaltransparency.net/wp-content/uploads/2012/03/GIFT-OnePager-English1.pdf</a:t>
            </a:r>
            <a:endParaRPr lang="en-US" smtClean="0">
              <a:latin typeface="Arial" pitchFamily="34" charset="0"/>
            </a:endParaRPr>
          </a:p>
        </p:txBody>
      </p:sp>
      <p:sp>
        <p:nvSpPr>
          <p:cNvPr id="768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pPr eaLnBrk="1" hangingPunct="1"/>
            <a:fld id="{254C7EF1-35C5-4639-AF25-E3507BE5B65B}" type="slidenum">
              <a:rPr lang="en-US" smtClean="0">
                <a:solidFill>
                  <a:schemeClr val="tx1"/>
                </a:solidFill>
                <a:latin typeface="Arial" pitchFamily="34" charset="0"/>
              </a:rPr>
              <a:pPr eaLnBrk="1" hangingPunct="1"/>
              <a:t>28</a:t>
            </a:fld>
            <a:endParaRPr lang="en-US" smtClean="0">
              <a:solidFill>
                <a:schemeClr val="tx1"/>
              </a:solidFill>
              <a:latin typeface="Arial"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a:ln/>
        </p:spPr>
      </p:sp>
      <p:sp>
        <p:nvSpPr>
          <p:cNvPr id="768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hlinkClick r:id="rId3"/>
              </a:rPr>
              <a:t>http://fiscaltransparency.net/wp-content/uploads/2012/03/GIFT-OnePager-English1.pdf</a:t>
            </a:r>
            <a:endParaRPr lang="en-US" smtClean="0">
              <a:latin typeface="Arial" pitchFamily="34" charset="0"/>
            </a:endParaRPr>
          </a:p>
        </p:txBody>
      </p:sp>
      <p:sp>
        <p:nvSpPr>
          <p:cNvPr id="768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pPr eaLnBrk="1" hangingPunct="1"/>
            <a:fld id="{254C7EF1-35C5-4639-AF25-E3507BE5B65B}" type="slidenum">
              <a:rPr lang="en-US" smtClean="0">
                <a:solidFill>
                  <a:schemeClr val="tx1"/>
                </a:solidFill>
                <a:latin typeface="Arial" pitchFamily="34" charset="0"/>
              </a:rPr>
              <a:pPr eaLnBrk="1" hangingPunct="1"/>
              <a:t>29</a:t>
            </a:fld>
            <a:endParaRPr lang="en-US" smtClean="0">
              <a:solidFill>
                <a:schemeClr val="tx1"/>
              </a:solidFill>
              <a:latin typeface="Arial" pitchFamily="34"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a:ln/>
        </p:spPr>
      </p:sp>
      <p:sp>
        <p:nvSpPr>
          <p:cNvPr id="768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hlinkClick r:id="rId3"/>
            </a:endParaRPr>
          </a:p>
          <a:p>
            <a:r>
              <a:rPr lang="en-US" dirty="0" smtClean="0">
                <a:hlinkClick r:id="rId3"/>
              </a:rPr>
              <a:t>http://fiscaltransparency.net/working-groups/advancing-global-norms/</a:t>
            </a:r>
            <a:endParaRPr lang="en-US" dirty="0" smtClean="0"/>
          </a:p>
          <a:p>
            <a:r>
              <a:rPr lang="en-US" dirty="0" smtClean="0">
                <a:hlinkClick r:id="rId4"/>
              </a:rPr>
              <a:t>http://fiscaltransparency.net/working-groups/technical-assistance-capacity-building/</a:t>
            </a:r>
            <a:endParaRPr lang="fr-BE" dirty="0" smtClean="0">
              <a:latin typeface="Arial" pitchFamily="34" charset="0"/>
            </a:endParaRPr>
          </a:p>
          <a:p>
            <a:r>
              <a:rPr lang="en-US" dirty="0" smtClean="0">
                <a:hlinkClick r:id="rId5"/>
              </a:rPr>
              <a:t>http://fiscaltransparency.net/working-groups/harnessing-new-technologies/</a:t>
            </a:r>
            <a:endParaRPr lang="en-US" dirty="0" smtClean="0">
              <a:latin typeface="Arial" pitchFamily="34" charset="0"/>
            </a:endParaRPr>
          </a:p>
        </p:txBody>
      </p:sp>
      <p:sp>
        <p:nvSpPr>
          <p:cNvPr id="768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pPr eaLnBrk="1" hangingPunct="1"/>
            <a:fld id="{254C7EF1-35C5-4639-AF25-E3507BE5B65B}" type="slidenum">
              <a:rPr lang="en-US" smtClean="0">
                <a:solidFill>
                  <a:schemeClr val="tx1"/>
                </a:solidFill>
                <a:latin typeface="Arial" pitchFamily="34" charset="0"/>
              </a:rPr>
              <a:pPr eaLnBrk="1" hangingPunct="1"/>
              <a:t>30</a:t>
            </a:fld>
            <a:endParaRPr lang="en-US" smtClean="0">
              <a:solidFill>
                <a:schemeClr val="tx1"/>
              </a:solidFill>
              <a:latin typeface="Arial" pitchFamily="34"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a:ln/>
        </p:spPr>
      </p:sp>
      <p:sp>
        <p:nvSpPr>
          <p:cNvPr id="778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hlinkClick r:id="rId3"/>
              </a:rPr>
              <a:t>http://www.opengovpartnership.org/about</a:t>
            </a:r>
            <a:endParaRPr lang="en-US" smtClean="0">
              <a:latin typeface="Arial" pitchFamily="34" charset="0"/>
            </a:endParaRPr>
          </a:p>
        </p:txBody>
      </p:sp>
      <p:sp>
        <p:nvSpPr>
          <p:cNvPr id="778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pPr eaLnBrk="1" hangingPunct="1"/>
            <a:fld id="{5B3BAB7D-4902-4153-A4EE-41CCC6ABA305}" type="slidenum">
              <a:rPr lang="en-US" smtClean="0">
                <a:solidFill>
                  <a:schemeClr val="tx1"/>
                </a:solidFill>
                <a:latin typeface="Arial" pitchFamily="34" charset="0"/>
              </a:rPr>
              <a:pPr eaLnBrk="1" hangingPunct="1"/>
              <a:t>31</a:t>
            </a:fld>
            <a:endParaRPr lang="en-US" smtClean="0">
              <a:solidFill>
                <a:schemeClr val="tx1"/>
              </a:solidFill>
              <a:latin typeface="Arial" pitchFamily="34"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a:ln/>
        </p:spPr>
      </p:sp>
      <p:sp>
        <p:nvSpPr>
          <p:cNvPr id="778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hlinkClick r:id="rId3"/>
              </a:rPr>
              <a:t>http://www.opengovpartnership.org/about</a:t>
            </a:r>
            <a:endParaRPr lang="en-US" smtClean="0">
              <a:latin typeface="Arial" pitchFamily="34" charset="0"/>
            </a:endParaRPr>
          </a:p>
        </p:txBody>
      </p:sp>
      <p:sp>
        <p:nvSpPr>
          <p:cNvPr id="778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pPr eaLnBrk="1" hangingPunct="1"/>
            <a:fld id="{5B3BAB7D-4902-4153-A4EE-41CCC6ABA305}" type="slidenum">
              <a:rPr lang="en-US" smtClean="0">
                <a:solidFill>
                  <a:schemeClr val="tx1"/>
                </a:solidFill>
                <a:latin typeface="Arial" pitchFamily="34" charset="0"/>
              </a:rPr>
              <a:pPr eaLnBrk="1" hangingPunct="1"/>
              <a:t>32</a:t>
            </a:fld>
            <a:endParaRPr lang="en-US" smtClean="0">
              <a:solidFill>
                <a:schemeClr val="tx1"/>
              </a:solidFill>
              <a:latin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Espace réservé de l'image des diapositives 1"/>
          <p:cNvSpPr>
            <a:spLocks noGrp="1" noRot="1" noChangeAspect="1" noTextEdit="1"/>
          </p:cNvSpPr>
          <p:nvPr>
            <p:ph type="sldImg"/>
          </p:nvPr>
        </p:nvSpPr>
        <p:spPr>
          <a:ln/>
        </p:spPr>
      </p:sp>
      <p:sp>
        <p:nvSpPr>
          <p:cNvPr id="45059"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smtClean="0">
              <a:latin typeface="Arial" pitchFamily="34" charset="0"/>
            </a:endParaRPr>
          </a:p>
        </p:txBody>
      </p:sp>
      <p:sp>
        <p:nvSpPr>
          <p:cNvPr id="45060"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pPr eaLnBrk="1" hangingPunct="1"/>
            <a:fld id="{6DD9F854-63CA-433F-A11F-8EED7AE6ACD7}" type="slidenum">
              <a:rPr lang="en-US" smtClean="0">
                <a:solidFill>
                  <a:schemeClr val="tx1"/>
                </a:solidFill>
                <a:latin typeface="Arial" pitchFamily="34" charset="0"/>
              </a:rPr>
              <a:pPr eaLnBrk="1" hangingPunct="1"/>
              <a:t>3</a:t>
            </a:fld>
            <a:endParaRPr lang="en-US" smtClean="0">
              <a:solidFill>
                <a:schemeClr val="tx1"/>
              </a:solidFill>
              <a:latin typeface="Arial" pitchFamily="34"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a:ln/>
        </p:spPr>
      </p:sp>
      <p:sp>
        <p:nvSpPr>
          <p:cNvPr id="788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latin typeface="Arial" pitchFamily="34" charset="0"/>
                <a:hlinkClick r:id="rId3"/>
              </a:rPr>
              <a:t>http://www.opengovpartnership.org/new-country-guidance</a:t>
            </a:r>
            <a:endParaRPr lang="en-US" dirty="0" smtClean="0">
              <a:latin typeface="Arial" pitchFamily="34" charset="0"/>
            </a:endParaRPr>
          </a:p>
          <a:p>
            <a:r>
              <a:rPr lang="en-US" dirty="0" smtClean="0">
                <a:hlinkClick r:id="rId4"/>
              </a:rPr>
              <a:t>http://www.opengovpartnership.org/timeline-all-ogp-participating-countries</a:t>
            </a:r>
            <a:endParaRPr lang="en-US" dirty="0" smtClean="0">
              <a:latin typeface="Arial" pitchFamily="34" charset="0"/>
            </a:endParaRPr>
          </a:p>
        </p:txBody>
      </p:sp>
      <p:sp>
        <p:nvSpPr>
          <p:cNvPr id="788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pPr eaLnBrk="1" hangingPunct="1"/>
            <a:fld id="{6809B9FF-A65A-4A97-8B40-9285FB6D18BA}" type="slidenum">
              <a:rPr lang="en-US" smtClean="0">
                <a:solidFill>
                  <a:schemeClr val="tx1"/>
                </a:solidFill>
                <a:latin typeface="Arial" pitchFamily="34" charset="0"/>
              </a:rPr>
              <a:pPr eaLnBrk="1" hangingPunct="1"/>
              <a:t>33</a:t>
            </a:fld>
            <a:endParaRPr lang="en-US" smtClean="0">
              <a:solidFill>
                <a:schemeClr val="tx1"/>
              </a:solidFill>
              <a:latin typeface="Arial" pitchFamily="34"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a:ln/>
        </p:spPr>
      </p:sp>
      <p:sp>
        <p:nvSpPr>
          <p:cNvPr id="808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hlinkClick r:id="rId3"/>
              </a:rPr>
              <a:t>http://www.opengovpartnership.org/ogp-network</a:t>
            </a:r>
            <a:endParaRPr lang="en-US" smtClean="0">
              <a:latin typeface="Arial" pitchFamily="34" charset="0"/>
            </a:endParaRPr>
          </a:p>
        </p:txBody>
      </p:sp>
      <p:sp>
        <p:nvSpPr>
          <p:cNvPr id="809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pPr eaLnBrk="1" hangingPunct="1"/>
            <a:fld id="{E82DEDFE-B47C-4948-8959-86B8FAE3ED0B}" type="slidenum">
              <a:rPr lang="en-US" smtClean="0">
                <a:solidFill>
                  <a:schemeClr val="tx1"/>
                </a:solidFill>
                <a:latin typeface="Arial" pitchFamily="34" charset="0"/>
              </a:rPr>
              <a:pPr eaLnBrk="1" hangingPunct="1"/>
              <a:t>34</a:t>
            </a:fld>
            <a:endParaRPr lang="en-US" smtClean="0">
              <a:solidFill>
                <a:schemeClr val="tx1"/>
              </a:solidFill>
              <a:latin typeface="Arial" pitchFamily="34"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a:ln/>
        </p:spPr>
      </p:sp>
      <p:sp>
        <p:nvSpPr>
          <p:cNvPr id="808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hlinkClick r:id="rId3"/>
              </a:rPr>
              <a:t>http://www.opengovpartnership.org/stories</a:t>
            </a:r>
            <a:endParaRPr lang="en-US" dirty="0" smtClean="0">
              <a:latin typeface="Arial" pitchFamily="34" charset="0"/>
            </a:endParaRPr>
          </a:p>
        </p:txBody>
      </p:sp>
      <p:sp>
        <p:nvSpPr>
          <p:cNvPr id="809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pPr eaLnBrk="1" hangingPunct="1"/>
            <a:fld id="{E82DEDFE-B47C-4948-8959-86B8FAE3ED0B}" type="slidenum">
              <a:rPr lang="en-US" smtClean="0">
                <a:solidFill>
                  <a:schemeClr val="tx1"/>
                </a:solidFill>
                <a:latin typeface="Arial" pitchFamily="34" charset="0"/>
              </a:rPr>
              <a:pPr eaLnBrk="1" hangingPunct="1"/>
              <a:t>35</a:t>
            </a:fld>
            <a:endParaRPr lang="en-US" smtClean="0">
              <a:solidFill>
                <a:schemeClr val="tx1"/>
              </a:solidFill>
              <a:latin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Espace réservé de l'image des diapositives 1"/>
          <p:cNvSpPr>
            <a:spLocks noGrp="1" noRot="1" noChangeAspect="1" noTextEdit="1"/>
          </p:cNvSpPr>
          <p:nvPr>
            <p:ph type="sldImg"/>
          </p:nvPr>
        </p:nvSpPr>
        <p:spPr>
          <a:ln/>
        </p:spPr>
      </p:sp>
      <p:sp>
        <p:nvSpPr>
          <p:cNvPr id="4608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smtClean="0">
              <a:latin typeface="Arial" pitchFamily="34" charset="0"/>
            </a:endParaRPr>
          </a:p>
        </p:txBody>
      </p:sp>
      <p:sp>
        <p:nvSpPr>
          <p:cNvPr id="4608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pPr eaLnBrk="1" hangingPunct="1"/>
            <a:fld id="{96E63BD5-FE0F-48F9-825F-7B9F442B1968}" type="slidenum">
              <a:rPr lang="en-US" smtClean="0">
                <a:solidFill>
                  <a:schemeClr val="tx1"/>
                </a:solidFill>
                <a:latin typeface="Arial" pitchFamily="34" charset="0"/>
              </a:rPr>
              <a:pPr eaLnBrk="1" hangingPunct="1"/>
              <a:t>4</a:t>
            </a:fld>
            <a:endParaRPr lang="en-US" smtClean="0">
              <a:solidFill>
                <a:schemeClr val="tx1"/>
              </a:solidFill>
              <a:latin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Espace réservé de l'image des diapositives 1"/>
          <p:cNvSpPr>
            <a:spLocks noGrp="1" noRot="1" noChangeAspect="1" noTextEdit="1"/>
          </p:cNvSpPr>
          <p:nvPr>
            <p:ph type="sldImg"/>
          </p:nvPr>
        </p:nvSpPr>
        <p:spPr>
          <a:ln/>
        </p:spPr>
      </p:sp>
      <p:sp>
        <p:nvSpPr>
          <p:cNvPr id="47107"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smtClean="0">
              <a:latin typeface="Arial" pitchFamily="34" charset="0"/>
            </a:endParaRPr>
          </a:p>
        </p:txBody>
      </p:sp>
      <p:sp>
        <p:nvSpPr>
          <p:cNvPr id="47108"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pPr eaLnBrk="1" hangingPunct="1"/>
            <a:fld id="{EEA502A2-A929-4F58-8952-0BB937AD1980}" type="slidenum">
              <a:rPr lang="en-US" smtClean="0">
                <a:solidFill>
                  <a:schemeClr val="tx1"/>
                </a:solidFill>
                <a:latin typeface="Arial" pitchFamily="34" charset="0"/>
              </a:rPr>
              <a:pPr eaLnBrk="1" hangingPunct="1"/>
              <a:t>5</a:t>
            </a:fld>
            <a:endParaRPr lang="en-US" smtClean="0">
              <a:solidFill>
                <a:schemeClr val="tx1"/>
              </a:solidFill>
              <a:latin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a:ln/>
        </p:spPr>
      </p:sp>
      <p:sp>
        <p:nvSpPr>
          <p:cNvPr id="491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buFont typeface="Wingdings" pitchFamily="2" charset="2"/>
              <a:buChar char="8"/>
            </a:pPr>
            <a:r>
              <a:rPr lang="en-US" smtClean="0">
                <a:latin typeface="Arial" pitchFamily="34" charset="0"/>
              </a:rPr>
              <a:t> Two questions for you. First, how many donor projects do you think there are in total around the world? Guesses please. </a:t>
            </a:r>
          </a:p>
          <a:p>
            <a:pPr eaLnBrk="1" hangingPunct="1">
              <a:spcBef>
                <a:spcPct val="0"/>
              </a:spcBef>
              <a:buFont typeface="Wingdings" pitchFamily="2" charset="2"/>
              <a:buChar char="8"/>
            </a:pPr>
            <a:endParaRPr lang="en-US" smtClean="0">
              <a:latin typeface="Arial" pitchFamily="34" charset="0"/>
            </a:endParaRPr>
          </a:p>
          <a:p>
            <a:pPr eaLnBrk="1" hangingPunct="1">
              <a:spcBef>
                <a:spcPct val="0"/>
              </a:spcBef>
              <a:buFont typeface="Wingdings" pitchFamily="2" charset="2"/>
              <a:buChar char="8"/>
            </a:pPr>
            <a:r>
              <a:rPr lang="en-US" smtClean="0">
                <a:latin typeface="Arial" pitchFamily="34" charset="0"/>
              </a:rPr>
              <a:t> In fact the total was 20,000 in 1997 and 60,000 in 2004.</a:t>
            </a:r>
          </a:p>
          <a:p>
            <a:pPr eaLnBrk="1" hangingPunct="1">
              <a:spcBef>
                <a:spcPct val="0"/>
              </a:spcBef>
              <a:buFont typeface="Wingdings" pitchFamily="2" charset="2"/>
              <a:buNone/>
            </a:pPr>
            <a:endParaRPr lang="en-US" smtClean="0">
              <a:latin typeface="Arial" pitchFamily="34" charset="0"/>
            </a:endParaRPr>
          </a:p>
          <a:p>
            <a:pPr eaLnBrk="1" hangingPunct="1">
              <a:spcBef>
                <a:spcPct val="0"/>
              </a:spcBef>
              <a:buFont typeface="Wingdings" pitchFamily="2" charset="2"/>
              <a:buChar char="8"/>
            </a:pPr>
            <a:r>
              <a:rPr lang="en-US" smtClean="0">
                <a:latin typeface="Arial" pitchFamily="34" charset="0"/>
              </a:rPr>
              <a:t> How about the average size of a project or programme?</a:t>
            </a:r>
          </a:p>
          <a:p>
            <a:pPr eaLnBrk="1" hangingPunct="1">
              <a:spcBef>
                <a:spcPct val="0"/>
              </a:spcBef>
              <a:buFont typeface="Wingdings" pitchFamily="2" charset="2"/>
              <a:buChar char="8"/>
            </a:pPr>
            <a:endParaRPr lang="en-US" smtClean="0">
              <a:latin typeface="Arial" pitchFamily="34" charset="0"/>
            </a:endParaRPr>
          </a:p>
          <a:p>
            <a:pPr eaLnBrk="1" hangingPunct="1">
              <a:spcBef>
                <a:spcPct val="0"/>
              </a:spcBef>
              <a:buFont typeface="Wingdings" pitchFamily="2" charset="2"/>
              <a:buChar char="8"/>
            </a:pPr>
            <a:r>
              <a:rPr lang="en-US" smtClean="0">
                <a:latin typeface="Arial" pitchFamily="34" charset="0"/>
              </a:rPr>
              <a:t> In fact the average size of aid activities was $2.5 million in 1997 and fell to $1.5 million by 2004.</a:t>
            </a:r>
          </a:p>
          <a:p>
            <a:pPr eaLnBrk="1" hangingPunct="1">
              <a:spcBef>
                <a:spcPct val="0"/>
              </a:spcBef>
              <a:buFont typeface="Wingdings" pitchFamily="2" charset="2"/>
              <a:buChar char="8"/>
            </a:pPr>
            <a:endParaRPr lang="en-US" smtClean="0">
              <a:latin typeface="Arial" pitchFamily="34" charset="0"/>
            </a:endParaRPr>
          </a:p>
          <a:p>
            <a:pPr eaLnBrk="1" hangingPunct="1">
              <a:spcBef>
                <a:spcPct val="0"/>
              </a:spcBef>
              <a:buFont typeface="Wingdings" pitchFamily="2" charset="2"/>
              <a:buNone/>
            </a:pPr>
            <a:r>
              <a:rPr lang="en-US" smtClean="0">
                <a:latin typeface="Arial" pitchFamily="34" charset="0"/>
              </a:rPr>
              <a:t>So we see aid getting more fragmented between 1997 and 2004.</a:t>
            </a:r>
          </a:p>
          <a:p>
            <a:pPr eaLnBrk="1" hangingPunct="1">
              <a:spcBef>
                <a:spcPct val="0"/>
              </a:spcBef>
              <a:buFont typeface="Wingdings" pitchFamily="2" charset="2"/>
              <a:buNone/>
            </a:pPr>
            <a:endParaRPr lang="en-US" smtClean="0">
              <a:latin typeface="Arial" pitchFamily="34" charset="0"/>
            </a:endParaRPr>
          </a:p>
          <a:p>
            <a:pPr eaLnBrk="1" hangingPunct="1">
              <a:spcBef>
                <a:spcPct val="0"/>
              </a:spcBef>
              <a:buFont typeface="Wingdings" pitchFamily="2" charset="2"/>
              <a:buNone/>
            </a:pPr>
            <a:r>
              <a:rPr lang="en-GB" b="1" smtClean="0">
                <a:latin typeface="Arial" pitchFamily="34" charset="0"/>
                <a:sym typeface="Wingdings" pitchFamily="2" charset="2"/>
              </a:rPr>
              <a:t></a:t>
            </a:r>
            <a:r>
              <a:rPr lang="en-GB" smtClean="0">
                <a:latin typeface="Arial" pitchFamily="34" charset="0"/>
              </a:rPr>
              <a:t> </a:t>
            </a:r>
            <a:endParaRPr lang="en-US" smtClean="0">
              <a:latin typeface="Arial" pitchFamily="34" charset="0"/>
            </a:endParaRPr>
          </a:p>
          <a:p>
            <a:pPr eaLnBrk="1" hangingPunct="1">
              <a:spcBef>
                <a:spcPct val="0"/>
              </a:spcBef>
              <a:buFont typeface="Wingdings" pitchFamily="2" charset="2"/>
              <a:buNone/>
            </a:pPr>
            <a:r>
              <a:rPr lang="en-US" smtClean="0">
                <a:latin typeface="Arial" pitchFamily="34" charset="0"/>
              </a:rPr>
              <a:t> </a:t>
            </a:r>
          </a:p>
          <a:p>
            <a:pPr eaLnBrk="1" hangingPunct="1">
              <a:spcBef>
                <a:spcPct val="0"/>
              </a:spcBef>
            </a:pPr>
            <a:endParaRPr lang="en-US" smtClean="0">
              <a:latin typeface="Arial" pitchFamily="34" charset="0"/>
            </a:endParaRPr>
          </a:p>
        </p:txBody>
      </p:sp>
      <p:sp>
        <p:nvSpPr>
          <p:cNvPr id="491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pPr eaLnBrk="1" hangingPunct="1"/>
            <a:fld id="{E957F208-63D3-4C0B-BBB8-14FE08B332BB}" type="slidenum">
              <a:rPr lang="en-US" smtClean="0">
                <a:solidFill>
                  <a:schemeClr val="bg2"/>
                </a:solidFill>
                <a:latin typeface="Arial" pitchFamily="34" charset="0"/>
              </a:rPr>
              <a:pPr eaLnBrk="1" hangingPunct="1"/>
              <a:t>6</a:t>
            </a:fld>
            <a:endParaRPr lang="en-US" smtClean="0">
              <a:solidFill>
                <a:schemeClr val="bg2"/>
              </a:solidFill>
              <a:latin typeface="Arial"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u="sng" dirty="0" smtClean="0">
                <a:latin typeface="Arial" pitchFamily="34" charset="0"/>
                <a:hlinkClick r:id="rId3"/>
              </a:rPr>
              <a:t>http://www.makeaidtransparent.org/</a:t>
            </a:r>
            <a:endParaRPr lang="en-US" dirty="0" smtClean="0">
              <a:latin typeface="Arial" pitchFamily="34" charset="0"/>
            </a:endParaRPr>
          </a:p>
        </p:txBody>
      </p:sp>
      <p:sp>
        <p:nvSpPr>
          <p:cNvPr id="501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pPr eaLnBrk="1" hangingPunct="1"/>
            <a:fld id="{50E58206-D079-4D50-BDAE-CD026C6CF4C9}" type="slidenum">
              <a:rPr lang="en-US" smtClean="0">
                <a:solidFill>
                  <a:schemeClr val="bg2"/>
                </a:solidFill>
                <a:latin typeface="Arial" pitchFamily="34" charset="0"/>
              </a:rPr>
              <a:pPr eaLnBrk="1" hangingPunct="1"/>
              <a:t>7</a:t>
            </a:fld>
            <a:endParaRPr lang="en-US" smtClean="0">
              <a:solidFill>
                <a:schemeClr val="bg2"/>
              </a:solidFill>
              <a:latin typeface="Arial"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Espace réservé de l'image des diapositives 1"/>
          <p:cNvSpPr>
            <a:spLocks noGrp="1" noRot="1" noChangeAspect="1" noTextEdit="1"/>
          </p:cNvSpPr>
          <p:nvPr>
            <p:ph type="sldImg"/>
          </p:nvPr>
        </p:nvSpPr>
        <p:spPr>
          <a:ln/>
        </p:spPr>
      </p:sp>
      <p:sp>
        <p:nvSpPr>
          <p:cNvPr id="5120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smtClean="0">
              <a:latin typeface="Arial" pitchFamily="34" charset="0"/>
            </a:endParaRPr>
          </a:p>
        </p:txBody>
      </p:sp>
      <p:sp>
        <p:nvSpPr>
          <p:cNvPr id="5120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pPr eaLnBrk="1" hangingPunct="1"/>
            <a:fld id="{97705949-1D04-4622-B098-2735B2877ABC}" type="slidenum">
              <a:rPr lang="en-US" smtClean="0">
                <a:solidFill>
                  <a:schemeClr val="tx1"/>
                </a:solidFill>
                <a:latin typeface="Arial" pitchFamily="34" charset="0"/>
              </a:rPr>
              <a:pPr eaLnBrk="1" hangingPunct="1"/>
              <a:t>8</a:t>
            </a:fld>
            <a:endParaRPr lang="en-US" smtClean="0">
              <a:solidFill>
                <a:schemeClr val="tx1"/>
              </a:solidFill>
              <a:latin typeface="Arial"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hlinkClick r:id="rId3"/>
              </a:rPr>
              <a:t>http://ati.publishwhatyoufund.org/index-2013/summary/</a:t>
            </a:r>
            <a:endParaRPr lang="en-US" dirty="0" smtClean="0">
              <a:latin typeface="Arial" pitchFamily="34" charset="0"/>
            </a:endParaRPr>
          </a:p>
        </p:txBody>
      </p:sp>
      <p:sp>
        <p:nvSpPr>
          <p:cNvPr id="522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pPr eaLnBrk="1" hangingPunct="1"/>
            <a:fld id="{CDB13BB3-BBA6-4A47-9028-711903199AC4}" type="slidenum">
              <a:rPr lang="en-US" smtClean="0">
                <a:solidFill>
                  <a:schemeClr val="bg2"/>
                </a:solidFill>
                <a:latin typeface="Arial" pitchFamily="34" charset="0"/>
              </a:rPr>
              <a:pPr eaLnBrk="1" hangingPunct="1"/>
              <a:t>9</a:t>
            </a:fld>
            <a:endParaRPr lang="en-US" smtClean="0">
              <a:solidFill>
                <a:schemeClr val="bg2"/>
              </a:solidFill>
              <a:latin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4" name="Rectangle 9"/>
          <p:cNvSpPr>
            <a:spLocks noChangeArrowheads="1"/>
          </p:cNvSpPr>
          <p:nvPr/>
        </p:nvSpPr>
        <p:spPr bwMode="auto">
          <a:xfrm>
            <a:off x="0" y="981075"/>
            <a:ext cx="9180513" cy="5876925"/>
          </a:xfrm>
          <a:prstGeom prst="rect">
            <a:avLst/>
          </a:prstGeom>
          <a:solidFill>
            <a:srgbClr val="0F5494"/>
          </a:solidFill>
          <a:ln w="25400" algn="ctr">
            <a:solidFill>
              <a:srgbClr val="0F5494"/>
            </a:solidFill>
            <a:miter lim="800000"/>
            <a:headEnd/>
            <a:tailEnd/>
          </a:ln>
          <a:effectLst>
            <a:outerShdw dist="23000" dir="5400000" rotWithShape="0">
              <a:srgbClr val="000000">
                <a:alpha val="34998"/>
              </a:srgbClr>
            </a:outerShdw>
          </a:effectLst>
        </p:spPr>
        <p:txBody>
          <a:bodyPr anchor="ctr"/>
          <a:lstStyle/>
          <a:p>
            <a:pPr algn="ctr" defTabSz="457200"/>
            <a:endParaRPr lang="en-US" sz="1800">
              <a:solidFill>
                <a:srgbClr val="FFFFFF"/>
              </a:solidFill>
            </a:endParaRPr>
          </a:p>
        </p:txBody>
      </p:sp>
      <p:pic>
        <p:nvPicPr>
          <p:cNvPr id="5" name="Picture 6" descr="LOGO CE-EN-quadri.eps"/>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7638" y="258763"/>
            <a:ext cx="1436687" cy="998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userDrawn="1"/>
        </p:nvSpPr>
        <p:spPr>
          <a:xfrm>
            <a:off x="4267200" y="6659563"/>
            <a:ext cx="611188" cy="215900"/>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a:p>
        </p:txBody>
      </p:sp>
      <p:sp>
        <p:nvSpPr>
          <p:cNvPr id="3076" name="Rectangle 4"/>
          <p:cNvSpPr>
            <a:spLocks noGrp="1" noChangeArrowheads="1"/>
          </p:cNvSpPr>
          <p:nvPr>
            <p:ph type="ctrTitle"/>
          </p:nvPr>
        </p:nvSpPr>
        <p:spPr>
          <a:xfrm>
            <a:off x="3995738" y="2565400"/>
            <a:ext cx="5040312" cy="790575"/>
          </a:xfrm>
        </p:spPr>
        <p:txBody>
          <a:bodyPr/>
          <a:lstStyle>
            <a:lvl1pPr marL="3175">
              <a:defRPr sz="7600">
                <a:solidFill>
                  <a:srgbClr val="FFD624"/>
                </a:solidFill>
              </a:defRPr>
            </a:lvl1pPr>
          </a:lstStyle>
          <a:p>
            <a:r>
              <a:rPr lang="fr-BE"/>
              <a:t>Title</a:t>
            </a:r>
            <a:endParaRPr lang="en-GB"/>
          </a:p>
        </p:txBody>
      </p:sp>
      <p:sp>
        <p:nvSpPr>
          <p:cNvPr id="3077" name="Rectangle 5"/>
          <p:cNvSpPr>
            <a:spLocks noGrp="1" noChangeArrowheads="1"/>
          </p:cNvSpPr>
          <p:nvPr>
            <p:ph type="subTitle" idx="1"/>
          </p:nvPr>
        </p:nvSpPr>
        <p:spPr>
          <a:xfrm>
            <a:off x="611188" y="3716338"/>
            <a:ext cx="8532812" cy="1728787"/>
          </a:xfrm>
        </p:spPr>
        <p:txBody>
          <a:bodyPr/>
          <a:lstStyle>
            <a:lvl1pPr marL="0" indent="0">
              <a:buFontTx/>
              <a:buNone/>
              <a:defRPr sz="3000" b="1" i="0">
                <a:solidFill>
                  <a:schemeClr val="bg1"/>
                </a:solidFill>
              </a:defRPr>
            </a:lvl1pPr>
          </a:lstStyle>
          <a:p>
            <a:r>
              <a:rPr lang="fr-BE"/>
              <a:t>Subtitle</a:t>
            </a:r>
            <a:endParaRPr lang="en-GB"/>
          </a:p>
        </p:txBody>
      </p:sp>
      <p:sp>
        <p:nvSpPr>
          <p:cNvPr id="7" name="Rectangle 6"/>
          <p:cNvSpPr>
            <a:spLocks noGrp="1" noChangeArrowheads="1"/>
          </p:cNvSpPr>
          <p:nvPr>
            <p:ph type="dt" sz="half" idx="10"/>
          </p:nvPr>
        </p:nvSpPr>
        <p:spPr/>
        <p:txBody>
          <a:bodyPr/>
          <a:lstStyle>
            <a:lvl1pPr>
              <a:defRPr sz="1200" b="1">
                <a:solidFill>
                  <a:schemeClr val="bg1"/>
                </a:solidFill>
                <a:latin typeface="+mn-lt"/>
              </a:defRPr>
            </a:lvl1pPr>
          </a:lstStyle>
          <a:p>
            <a:pPr>
              <a:defRPr/>
            </a:pPr>
            <a:endParaRPr lang="en-GB"/>
          </a:p>
        </p:txBody>
      </p:sp>
      <p:sp>
        <p:nvSpPr>
          <p:cNvPr id="8" name="Rectangle 7"/>
          <p:cNvSpPr>
            <a:spLocks noGrp="1" noChangeArrowheads="1"/>
          </p:cNvSpPr>
          <p:nvPr>
            <p:ph type="ftr" sz="quarter" idx="11"/>
          </p:nvPr>
        </p:nvSpPr>
        <p:spPr/>
        <p:txBody>
          <a:bodyPr/>
          <a:lstStyle>
            <a:lvl1pPr>
              <a:defRPr>
                <a:solidFill>
                  <a:schemeClr val="bg1"/>
                </a:solidFill>
                <a:latin typeface="+mn-lt"/>
              </a:defRPr>
            </a:lvl1pPr>
          </a:lstStyle>
          <a:p>
            <a:pPr>
              <a:defRPr/>
            </a:pPr>
            <a:endParaRPr lang="en-GB"/>
          </a:p>
        </p:txBody>
      </p:sp>
      <p:sp>
        <p:nvSpPr>
          <p:cNvPr id="9" name="Rectangle 8"/>
          <p:cNvSpPr>
            <a:spLocks noGrp="1" noChangeArrowheads="1"/>
          </p:cNvSpPr>
          <p:nvPr>
            <p:ph type="sldNum" sz="quarter" idx="12"/>
          </p:nvPr>
        </p:nvSpPr>
        <p:spPr/>
        <p:txBody>
          <a:bodyPr/>
          <a:lstStyle>
            <a:lvl1pPr>
              <a:defRPr>
                <a:solidFill>
                  <a:schemeClr val="bg1"/>
                </a:solidFill>
                <a:latin typeface="+mn-lt"/>
              </a:defRPr>
            </a:lvl1pPr>
          </a:lstStyle>
          <a:p>
            <a:pPr>
              <a:defRPr/>
            </a:pPr>
            <a:fld id="{FC631A34-A63D-4D40-A321-4F3ADF19EA86}" type="slidenum">
              <a:rPr lang="en-GB"/>
              <a:pPr>
                <a:defRPr/>
              </a:pPr>
              <a:t>‹N°›</a:t>
            </a:fld>
            <a:endParaRPr lang="en-GB"/>
          </a:p>
        </p:txBody>
      </p:sp>
    </p:spTree>
    <p:extLst>
      <p:ext uri="{BB962C8B-B14F-4D97-AF65-F5344CB8AC3E}">
        <p14:creationId xmlns:p14="http://schemas.microsoft.com/office/powerpoint/2010/main" val="19468032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en-GB"/>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E3F01F74-2731-4600-82AE-C7BA626382A7}" type="slidenum">
              <a:rPr lang="en-GB"/>
              <a:pPr>
                <a:defRPr/>
              </a:pPr>
              <a:t>‹N°›</a:t>
            </a:fld>
            <a:endParaRPr lang="en-GB"/>
          </a:p>
        </p:txBody>
      </p:sp>
    </p:spTree>
    <p:extLst>
      <p:ext uri="{BB962C8B-B14F-4D97-AF65-F5344CB8AC3E}">
        <p14:creationId xmlns:p14="http://schemas.microsoft.com/office/powerpoint/2010/main" val="4149312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15113" y="1339850"/>
            <a:ext cx="2071687" cy="4681538"/>
          </a:xfrm>
        </p:spPr>
        <p:txBody>
          <a:bodyPr vert="eaVert"/>
          <a:lstStyle/>
          <a:p>
            <a:r>
              <a:rPr lang="fr-FR" smtClean="0"/>
              <a:t>Cliquez pour modifier le style du titre</a:t>
            </a:r>
            <a:endParaRPr lang="en-GB"/>
          </a:p>
        </p:txBody>
      </p:sp>
      <p:sp>
        <p:nvSpPr>
          <p:cNvPr id="3" name="Espace réservé du texte vertical 2"/>
          <p:cNvSpPr>
            <a:spLocks noGrp="1"/>
          </p:cNvSpPr>
          <p:nvPr>
            <p:ph type="body" orient="vert" idx="1"/>
          </p:nvPr>
        </p:nvSpPr>
        <p:spPr>
          <a:xfrm>
            <a:off x="395288" y="1339850"/>
            <a:ext cx="6067425" cy="4681538"/>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2635A6E0-AF75-4D82-874C-941A3635CF39}" type="slidenum">
              <a:rPr lang="en-GB"/>
              <a:pPr>
                <a:defRPr/>
              </a:pPr>
              <a:t>‹N°›</a:t>
            </a:fld>
            <a:endParaRPr lang="en-GB"/>
          </a:p>
        </p:txBody>
      </p:sp>
    </p:spTree>
    <p:extLst>
      <p:ext uri="{BB962C8B-B14F-4D97-AF65-F5344CB8AC3E}">
        <p14:creationId xmlns:p14="http://schemas.microsoft.com/office/powerpoint/2010/main" val="10903725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en-GB"/>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675F57CE-31DA-4021-951E-897B9B801D90}" type="slidenum">
              <a:rPr lang="en-GB"/>
              <a:pPr>
                <a:defRPr/>
              </a:pPr>
              <a:t>‹N°›</a:t>
            </a:fld>
            <a:endParaRPr lang="en-GB"/>
          </a:p>
        </p:txBody>
      </p:sp>
    </p:spTree>
    <p:extLst>
      <p:ext uri="{BB962C8B-B14F-4D97-AF65-F5344CB8AC3E}">
        <p14:creationId xmlns:p14="http://schemas.microsoft.com/office/powerpoint/2010/main" val="24419071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pour modifier le style du titre</a:t>
            </a:r>
            <a:endParaRPr lang="en-GB"/>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smtClean="0"/>
              <a:t>Cliquez pour modifier les styles du texte du masque</a:t>
            </a:r>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314473AA-0B40-4E22-959B-13D8988E4E94}" type="slidenum">
              <a:rPr lang="en-GB"/>
              <a:pPr>
                <a:defRPr/>
              </a:pPr>
              <a:t>‹N°›</a:t>
            </a:fld>
            <a:endParaRPr lang="en-GB"/>
          </a:p>
        </p:txBody>
      </p:sp>
    </p:spTree>
    <p:extLst>
      <p:ext uri="{BB962C8B-B14F-4D97-AF65-F5344CB8AC3E}">
        <p14:creationId xmlns:p14="http://schemas.microsoft.com/office/powerpoint/2010/main" val="37295828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en-GB"/>
          </a:p>
        </p:txBody>
      </p:sp>
      <p:sp>
        <p:nvSpPr>
          <p:cNvPr id="3" name="Espace réservé du contenu 2"/>
          <p:cNvSpPr>
            <a:spLocks noGrp="1"/>
          </p:cNvSpPr>
          <p:nvPr>
            <p:ph sz="half" idx="1"/>
          </p:nvPr>
        </p:nvSpPr>
        <p:spPr>
          <a:xfrm>
            <a:off x="457200" y="2492375"/>
            <a:ext cx="4038600" cy="35290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GB"/>
          </a:p>
        </p:txBody>
      </p:sp>
      <p:sp>
        <p:nvSpPr>
          <p:cNvPr id="4" name="Espace réservé du contenu 3"/>
          <p:cNvSpPr>
            <a:spLocks noGrp="1"/>
          </p:cNvSpPr>
          <p:nvPr>
            <p:ph sz="half" idx="2"/>
          </p:nvPr>
        </p:nvSpPr>
        <p:spPr>
          <a:xfrm>
            <a:off x="4648200" y="2492375"/>
            <a:ext cx="4038600" cy="35290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B6CF0ECC-B37D-43A3-81E3-679DDBF9CEB8}" type="slidenum">
              <a:rPr lang="en-GB"/>
              <a:pPr>
                <a:defRPr/>
              </a:pPr>
              <a:t>‹N°›</a:t>
            </a:fld>
            <a:endParaRPr lang="en-GB"/>
          </a:p>
        </p:txBody>
      </p:sp>
    </p:spTree>
    <p:extLst>
      <p:ext uri="{BB962C8B-B14F-4D97-AF65-F5344CB8AC3E}">
        <p14:creationId xmlns:p14="http://schemas.microsoft.com/office/powerpoint/2010/main" val="12287573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p:spPr>
        <p:txBody>
          <a:bodyPr/>
          <a:lstStyle>
            <a:lvl1pPr>
              <a:defRPr/>
            </a:lvl1pPr>
          </a:lstStyle>
          <a:p>
            <a:r>
              <a:rPr lang="fr-FR" smtClean="0"/>
              <a:t>Cliquez pour modifier le style du titre</a:t>
            </a:r>
            <a:endParaRPr lang="en-GB"/>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GB"/>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GB"/>
          </a:p>
        </p:txBody>
      </p:sp>
      <p:sp>
        <p:nvSpPr>
          <p:cNvPr id="8" name="Rectangle 5"/>
          <p:cNvSpPr>
            <a:spLocks noGrp="1" noChangeArrowheads="1"/>
          </p:cNvSpPr>
          <p:nvPr>
            <p:ph type="ftr" sz="quarter" idx="11"/>
          </p:nvPr>
        </p:nvSpPr>
        <p:spPr>
          <a:ln/>
        </p:spPr>
        <p:txBody>
          <a:bodyPr/>
          <a:lstStyle>
            <a:lvl1pPr>
              <a:defRPr/>
            </a:lvl1pPr>
          </a:lstStyle>
          <a:p>
            <a:pPr>
              <a:defRPr/>
            </a:pPr>
            <a:endParaRPr lang="en-GB"/>
          </a:p>
        </p:txBody>
      </p:sp>
      <p:sp>
        <p:nvSpPr>
          <p:cNvPr id="9" name="Rectangle 6"/>
          <p:cNvSpPr>
            <a:spLocks noGrp="1" noChangeArrowheads="1"/>
          </p:cNvSpPr>
          <p:nvPr>
            <p:ph type="sldNum" sz="quarter" idx="12"/>
          </p:nvPr>
        </p:nvSpPr>
        <p:spPr>
          <a:ln/>
        </p:spPr>
        <p:txBody>
          <a:bodyPr/>
          <a:lstStyle>
            <a:lvl1pPr>
              <a:defRPr/>
            </a:lvl1pPr>
          </a:lstStyle>
          <a:p>
            <a:pPr>
              <a:defRPr/>
            </a:pPr>
            <a:fld id="{DB2D6672-4D05-4BFF-AA02-30DA9EDFDBB0}" type="slidenum">
              <a:rPr lang="en-GB"/>
              <a:pPr>
                <a:defRPr/>
              </a:pPr>
              <a:t>‹N°›</a:t>
            </a:fld>
            <a:endParaRPr lang="en-GB"/>
          </a:p>
        </p:txBody>
      </p:sp>
    </p:spTree>
    <p:extLst>
      <p:ext uri="{BB962C8B-B14F-4D97-AF65-F5344CB8AC3E}">
        <p14:creationId xmlns:p14="http://schemas.microsoft.com/office/powerpoint/2010/main" val="39123079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GB"/>
          </a:p>
        </p:txBody>
      </p:sp>
      <p:sp>
        <p:nvSpPr>
          <p:cNvPr id="4" name="Rectangle 5"/>
          <p:cNvSpPr>
            <a:spLocks noGrp="1" noChangeArrowheads="1"/>
          </p:cNvSpPr>
          <p:nvPr>
            <p:ph type="ftr" sz="quarter" idx="11"/>
          </p:nvPr>
        </p:nvSpPr>
        <p:spPr>
          <a:ln/>
        </p:spPr>
        <p:txBody>
          <a:bodyPr/>
          <a:lstStyle>
            <a:lvl1pPr>
              <a:defRPr/>
            </a:lvl1pPr>
          </a:lstStyle>
          <a:p>
            <a:pPr>
              <a:defRPr/>
            </a:pPr>
            <a:endParaRPr lang="en-GB"/>
          </a:p>
        </p:txBody>
      </p:sp>
      <p:sp>
        <p:nvSpPr>
          <p:cNvPr id="5" name="Rectangle 6"/>
          <p:cNvSpPr>
            <a:spLocks noGrp="1" noChangeArrowheads="1"/>
          </p:cNvSpPr>
          <p:nvPr>
            <p:ph type="sldNum" sz="quarter" idx="12"/>
          </p:nvPr>
        </p:nvSpPr>
        <p:spPr>
          <a:ln/>
        </p:spPr>
        <p:txBody>
          <a:bodyPr/>
          <a:lstStyle>
            <a:lvl1pPr>
              <a:defRPr/>
            </a:lvl1pPr>
          </a:lstStyle>
          <a:p>
            <a:pPr>
              <a:defRPr/>
            </a:pPr>
            <a:fld id="{3B286869-0BC6-44F4-83A8-83A8C33190E3}" type="slidenum">
              <a:rPr lang="en-GB"/>
              <a:pPr>
                <a:defRPr/>
              </a:pPr>
              <a:t>‹N°›</a:t>
            </a:fld>
            <a:endParaRPr lang="en-GB"/>
          </a:p>
        </p:txBody>
      </p:sp>
    </p:spTree>
    <p:extLst>
      <p:ext uri="{BB962C8B-B14F-4D97-AF65-F5344CB8AC3E}">
        <p14:creationId xmlns:p14="http://schemas.microsoft.com/office/powerpoint/2010/main" val="36169960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GB"/>
          </a:p>
        </p:txBody>
      </p:sp>
      <p:sp>
        <p:nvSpPr>
          <p:cNvPr id="3" name="Rectangle 5"/>
          <p:cNvSpPr>
            <a:spLocks noGrp="1" noChangeArrowheads="1"/>
          </p:cNvSpPr>
          <p:nvPr>
            <p:ph type="ftr" sz="quarter" idx="11"/>
          </p:nvPr>
        </p:nvSpPr>
        <p:spPr>
          <a:ln/>
        </p:spPr>
        <p:txBody>
          <a:bodyPr/>
          <a:lstStyle>
            <a:lvl1pPr>
              <a:defRPr/>
            </a:lvl1pPr>
          </a:lstStyle>
          <a:p>
            <a:pPr>
              <a:defRPr/>
            </a:pPr>
            <a:endParaRPr lang="en-GB"/>
          </a:p>
        </p:txBody>
      </p:sp>
      <p:sp>
        <p:nvSpPr>
          <p:cNvPr id="4" name="Rectangle 6"/>
          <p:cNvSpPr>
            <a:spLocks noGrp="1" noChangeArrowheads="1"/>
          </p:cNvSpPr>
          <p:nvPr>
            <p:ph type="sldNum" sz="quarter" idx="12"/>
          </p:nvPr>
        </p:nvSpPr>
        <p:spPr>
          <a:ln/>
        </p:spPr>
        <p:txBody>
          <a:bodyPr/>
          <a:lstStyle>
            <a:lvl1pPr>
              <a:defRPr/>
            </a:lvl1pPr>
          </a:lstStyle>
          <a:p>
            <a:pPr>
              <a:defRPr/>
            </a:pPr>
            <a:fld id="{600ADF12-6434-4249-920E-EF4B5DBB6A13}" type="slidenum">
              <a:rPr lang="en-GB"/>
              <a:pPr>
                <a:defRPr/>
              </a:pPr>
              <a:t>‹N°›</a:t>
            </a:fld>
            <a:endParaRPr lang="en-GB"/>
          </a:p>
        </p:txBody>
      </p:sp>
    </p:spTree>
    <p:extLst>
      <p:ext uri="{BB962C8B-B14F-4D97-AF65-F5344CB8AC3E}">
        <p14:creationId xmlns:p14="http://schemas.microsoft.com/office/powerpoint/2010/main" val="7059091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pour modifier le style du titre</a:t>
            </a:r>
            <a:endParaRPr lang="en-GB"/>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GB"/>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3AF9BC34-CDCE-4CB7-AD44-5CF01B1ABBCE}" type="slidenum">
              <a:rPr lang="en-GB"/>
              <a:pPr>
                <a:defRPr/>
              </a:pPr>
              <a:t>‹N°›</a:t>
            </a:fld>
            <a:endParaRPr lang="en-GB"/>
          </a:p>
        </p:txBody>
      </p:sp>
    </p:spTree>
    <p:extLst>
      <p:ext uri="{BB962C8B-B14F-4D97-AF65-F5344CB8AC3E}">
        <p14:creationId xmlns:p14="http://schemas.microsoft.com/office/powerpoint/2010/main" val="8745381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pour modifier le style du titre</a:t>
            </a:r>
            <a:endParaRPr lang="en-GB"/>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38954A08-184D-4C2B-A97E-DB50B480B2FA}" type="slidenum">
              <a:rPr lang="en-GB"/>
              <a:pPr>
                <a:defRPr/>
              </a:pPr>
              <a:t>‹N°›</a:t>
            </a:fld>
            <a:endParaRPr lang="en-GB"/>
          </a:p>
        </p:txBody>
      </p:sp>
    </p:spTree>
    <p:extLst>
      <p:ext uri="{BB962C8B-B14F-4D97-AF65-F5344CB8AC3E}">
        <p14:creationId xmlns:p14="http://schemas.microsoft.com/office/powerpoint/2010/main" val="1353119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395288" y="1339850"/>
            <a:ext cx="8229600"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smtClean="0"/>
              <a:t>Title</a:t>
            </a:r>
          </a:p>
        </p:txBody>
      </p:sp>
      <p:sp>
        <p:nvSpPr>
          <p:cNvPr id="1027" name="Rectangle 3"/>
          <p:cNvSpPr>
            <a:spLocks noGrp="1" noChangeArrowheads="1"/>
          </p:cNvSpPr>
          <p:nvPr>
            <p:ph type="body" idx="1"/>
          </p:nvPr>
        </p:nvSpPr>
        <p:spPr bwMode="auto">
          <a:xfrm>
            <a:off x="457200" y="2492375"/>
            <a:ext cx="8229600" cy="3529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BE" smtClean="0"/>
              <a:t>Second level</a:t>
            </a:r>
            <a:endParaRPr lang="en-GB" smtClean="0"/>
          </a:p>
          <a:p>
            <a:pPr lvl="1"/>
            <a:r>
              <a:rPr lang="en-GB" smtClean="0"/>
              <a:t>Third level</a:t>
            </a:r>
          </a:p>
          <a:p>
            <a:pPr lvl="2"/>
            <a:r>
              <a:rPr lang="en-GB" smtClean="0"/>
              <a:t>- Fourth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solidFill>
                  <a:schemeClr val="tx1"/>
                </a:solidFill>
                <a:latin typeface="Arial" charset="0"/>
              </a:defRPr>
            </a:lvl1pPr>
          </a:lstStyle>
          <a:p>
            <a:pPr>
              <a:defRPr/>
            </a:pPr>
            <a:endParaRPr lang="en-GB"/>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solidFill>
                  <a:schemeClr val="tx1"/>
                </a:solidFill>
                <a:latin typeface="Arial" charset="0"/>
              </a:defRPr>
            </a:lvl1pPr>
          </a:lstStyle>
          <a:p>
            <a:pPr>
              <a:defRPr/>
            </a:pPr>
            <a:endParaRPr lang="en-GB"/>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chemeClr val="tx1"/>
                </a:solidFill>
                <a:latin typeface="Arial" charset="0"/>
              </a:defRPr>
            </a:lvl1pPr>
          </a:lstStyle>
          <a:p>
            <a:pPr>
              <a:defRPr/>
            </a:pPr>
            <a:fld id="{192B6788-7E20-41F1-A3A4-0B0B25F5634E}" type="slidenum">
              <a:rPr lang="en-GB"/>
              <a:pPr>
                <a:defRPr/>
              </a:pPr>
              <a:t>‹N°›</a:t>
            </a:fld>
            <a:endParaRPr lang="en-GB"/>
          </a:p>
        </p:txBody>
      </p:sp>
      <p:sp>
        <p:nvSpPr>
          <p:cNvPr id="15" name="Rectangle 14"/>
          <p:cNvSpPr/>
          <p:nvPr/>
        </p:nvSpPr>
        <p:spPr>
          <a:xfrm>
            <a:off x="0" y="0"/>
            <a:ext cx="9144000" cy="957263"/>
          </a:xfrm>
          <a:prstGeom prst="rect">
            <a:avLst/>
          </a:prstGeom>
          <a:solidFill>
            <a:srgbClr val="0F5494"/>
          </a:solidFill>
          <a:ln>
            <a:solidFill>
              <a:srgbClr val="0F5494"/>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a:p>
        </p:txBody>
      </p:sp>
      <p:sp>
        <p:nvSpPr>
          <p:cNvPr id="7" name="Rectangle 6"/>
          <p:cNvSpPr/>
          <p:nvPr/>
        </p:nvSpPr>
        <p:spPr>
          <a:xfrm>
            <a:off x="4262438" y="6659563"/>
            <a:ext cx="611187" cy="198437"/>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a:p>
        </p:txBody>
      </p:sp>
      <p:pic>
        <p:nvPicPr>
          <p:cNvPr id="1033" name="Picture 17" descr="LOGO CE_Vertical_EN_NEG_quadri_HR"/>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3957638" y="258763"/>
            <a:ext cx="1436687" cy="1004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31"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Lst>
  <p:txStyles>
    <p:title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p:titleStyle>
    <p:bodyStyle>
      <a:lvl1pPr marL="342900" indent="-342900" algn="l" rtl="0" eaLnBrk="0" fontAlgn="base" hangingPunct="0">
        <a:spcBef>
          <a:spcPct val="20000"/>
        </a:spcBef>
        <a:spcAft>
          <a:spcPct val="0"/>
        </a:spcAft>
        <a:buClr>
          <a:schemeClr val="bg1"/>
        </a:buClr>
        <a:buChar char="•"/>
        <a:defRPr sz="2400" i="1">
          <a:solidFill>
            <a:srgbClr val="0F5494"/>
          </a:solidFill>
          <a:latin typeface="+mn-lt"/>
          <a:ea typeface="+mn-ea"/>
          <a:cs typeface="+mn-cs"/>
        </a:defRPr>
      </a:lvl1pPr>
      <a:lvl2pPr marL="742950" indent="-285750" algn="l" rtl="0" eaLnBrk="0" fontAlgn="base" hangingPunct="0">
        <a:spcBef>
          <a:spcPct val="20000"/>
        </a:spcBef>
        <a:spcAft>
          <a:spcPct val="0"/>
        </a:spcAft>
        <a:buClr>
          <a:srgbClr val="009FBA"/>
        </a:buClr>
        <a:buChar char="•"/>
        <a:defRPr sz="2000" b="1">
          <a:solidFill>
            <a:srgbClr val="0F5494"/>
          </a:solidFill>
          <a:latin typeface="+mn-lt"/>
        </a:defRPr>
      </a:lvl2pPr>
      <a:lvl3pPr marL="1143000" indent="-228600" algn="l" rtl="0" eaLnBrk="0" fontAlgn="base" hangingPunct="0">
        <a:spcBef>
          <a:spcPct val="20000"/>
        </a:spcBef>
        <a:spcAft>
          <a:spcPct val="0"/>
        </a:spcAft>
        <a:defRPr sz="1400">
          <a:solidFill>
            <a:srgbClr val="0F5494"/>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www.aidtransparency.net/implementation/whospublishingtoiati"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www.publishwhatyoufund.org/resources/index/2011-index/"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https://tr-aid.jrc.ec.europa.eu/MainHomePageAction.do" TargetMode="External"/><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25.xml.rels><?xml version="1.0" encoding="UTF-8" standalone="yes"?>
<Relationships xmlns="http://schemas.openxmlformats.org/package/2006/relationships"><Relationship Id="rId3" Type="http://schemas.openxmlformats.org/officeDocument/2006/relationships/hyperlink" Target="http://www.opengovpartnership.org/"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2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hyperlink" Target="http://internationalbudget.org/what-we-do/open-budget-survey/research-resources/methodology/" TargetMode="External"/><Relationship Id="rId4" Type="http://schemas.openxmlformats.org/officeDocument/2006/relationships/image" Target="../media/image14.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fiscaltransparency.net/working-groups/incentives-working-group/" TargetMode="External"/><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hyperlink" Target="http://fiscaltransparency.net/working-groups/harnessing-new-technologies/" TargetMode="External"/><Relationship Id="rId5" Type="http://schemas.openxmlformats.org/officeDocument/2006/relationships/hyperlink" Target="http://fiscaltransparency.net/working-groups/technical-assistance-capacity-building/" TargetMode="External"/><Relationship Id="rId4" Type="http://schemas.openxmlformats.org/officeDocument/2006/relationships/hyperlink" Target="http://fiscaltransparency.net/working-groups/advancing-global-norms/" TargetMode="Externa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hyperlink" Target="http://www.opengovpartnership.org/timeline-all-ogp-participating-countries" TargetMode="External"/><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www.makeaidtransparent.org/"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hyperlink" Target="http://ati.publishwhatyoufund.org/index-2013/results/"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2286000" y="2571750"/>
            <a:ext cx="5040313" cy="790575"/>
          </a:xfrm>
        </p:spPr>
        <p:txBody>
          <a:bodyPr/>
          <a:lstStyle/>
          <a:p>
            <a:pPr marL="0" indent="1588" algn="ctr" eaLnBrk="1" hangingPunct="1"/>
            <a:r>
              <a:rPr lang="en-US" sz="3600" smtClean="0"/>
              <a:t>Transparency </a:t>
            </a:r>
            <a:br>
              <a:rPr lang="en-US" sz="3600" smtClean="0"/>
            </a:br>
            <a:r>
              <a:rPr lang="en-US" sz="3600" smtClean="0"/>
              <a:t>&amp; </a:t>
            </a:r>
            <a:br>
              <a:rPr lang="en-US" sz="3600" smtClean="0"/>
            </a:br>
            <a:r>
              <a:rPr lang="en-US" sz="3600" smtClean="0"/>
              <a:t>Predictability</a:t>
            </a:r>
          </a:p>
        </p:txBody>
      </p:sp>
      <p:sp>
        <p:nvSpPr>
          <p:cNvPr id="3075" name="Rectangle 3"/>
          <p:cNvSpPr>
            <a:spLocks noGrp="1" noChangeArrowheads="1"/>
          </p:cNvSpPr>
          <p:nvPr>
            <p:ph type="subTitle" idx="1"/>
          </p:nvPr>
        </p:nvSpPr>
        <p:spPr/>
        <p:txBody>
          <a:bodyPr/>
          <a:lstStyle/>
          <a:p>
            <a:r>
              <a:rPr lang="en-US" sz="2400" smtClean="0"/>
              <a:t>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0" y="908199"/>
            <a:ext cx="8229600" cy="936625"/>
          </a:xfrm>
        </p:spPr>
        <p:txBody>
          <a:bodyPr/>
          <a:lstStyle/>
          <a:p>
            <a:r>
              <a:rPr lang="en-US" sz="2800" u="sng" dirty="0" smtClean="0"/>
              <a:t>Aid transparency</a:t>
            </a:r>
            <a:r>
              <a:rPr lang="en-US" sz="2800" dirty="0" smtClean="0"/>
              <a:t/>
            </a:r>
            <a:br>
              <a:rPr lang="en-US" sz="2800" dirty="0" smtClean="0"/>
            </a:br>
            <a:r>
              <a:rPr lang="en-US" sz="2400" dirty="0" smtClean="0"/>
              <a:t>Accra Agenda for Action</a:t>
            </a:r>
          </a:p>
        </p:txBody>
      </p:sp>
      <p:sp>
        <p:nvSpPr>
          <p:cNvPr id="3" name="Content Placeholder 2"/>
          <p:cNvSpPr>
            <a:spLocks noGrp="1"/>
          </p:cNvSpPr>
          <p:nvPr>
            <p:ph idx="1"/>
          </p:nvPr>
        </p:nvSpPr>
        <p:spPr>
          <a:xfrm>
            <a:off x="357188" y="1916212"/>
            <a:ext cx="8229600" cy="3529012"/>
          </a:xfrm>
        </p:spPr>
        <p:txBody>
          <a:bodyPr/>
          <a:lstStyle/>
          <a:p>
            <a:pPr marL="0" indent="0">
              <a:spcBef>
                <a:spcPts val="800"/>
              </a:spcBef>
              <a:buFont typeface="Times" pitchFamily="18" charset="0"/>
              <a:buNone/>
              <a:defRPr/>
            </a:pPr>
            <a:r>
              <a:rPr lang="en-GB" sz="2000" dirty="0" smtClean="0">
                <a:solidFill>
                  <a:schemeClr val="accent2"/>
                </a:solidFill>
              </a:rPr>
              <a:t>24 a We will </a:t>
            </a:r>
            <a:r>
              <a:rPr lang="en-GB" sz="2000" b="1" u="sng" dirty="0" smtClean="0">
                <a:solidFill>
                  <a:schemeClr val="accent2"/>
                </a:solidFill>
              </a:rPr>
              <a:t>make aid more transparent ... Donors will publicly disclose regular, detailed and timely</a:t>
            </a:r>
            <a:br>
              <a:rPr lang="en-GB" sz="2000" b="1" u="sng" dirty="0" smtClean="0">
                <a:solidFill>
                  <a:schemeClr val="accent2"/>
                </a:solidFill>
              </a:rPr>
            </a:br>
            <a:r>
              <a:rPr lang="en-GB" sz="2000" b="1" u="sng" dirty="0" smtClean="0">
                <a:solidFill>
                  <a:schemeClr val="accent2"/>
                </a:solidFill>
              </a:rPr>
              <a:t>information</a:t>
            </a:r>
            <a:r>
              <a:rPr lang="en-GB" sz="2000" dirty="0" smtClean="0">
                <a:solidFill>
                  <a:schemeClr val="accent2"/>
                </a:solidFill>
              </a:rPr>
              <a:t> on volume, allocation and, when available, results of development expenditure</a:t>
            </a:r>
          </a:p>
          <a:p>
            <a:pPr marL="0" indent="0">
              <a:spcBef>
                <a:spcPts val="800"/>
              </a:spcBef>
              <a:buFont typeface="Times" pitchFamily="18" charset="0"/>
              <a:buNone/>
              <a:defRPr/>
            </a:pPr>
            <a:r>
              <a:rPr lang="en-GB" sz="2000" dirty="0" smtClean="0">
                <a:solidFill>
                  <a:schemeClr val="accent2"/>
                </a:solidFill>
              </a:rPr>
              <a:t>25 b </a:t>
            </a:r>
            <a:r>
              <a:rPr lang="en-GB" sz="2000" dirty="0" smtClean="0">
                <a:solidFill>
                  <a:srgbClr val="C00000"/>
                </a:solidFill>
              </a:rPr>
              <a:t>Beginning now</a:t>
            </a:r>
            <a:r>
              <a:rPr lang="en-GB" sz="2000" dirty="0" smtClean="0">
                <a:solidFill>
                  <a:schemeClr val="accent2"/>
                </a:solidFill>
              </a:rPr>
              <a:t>, donors and developing countries will regularly </a:t>
            </a:r>
            <a:r>
              <a:rPr lang="en-GB" sz="2000" b="1" u="sng" dirty="0" smtClean="0">
                <a:solidFill>
                  <a:schemeClr val="accent2"/>
                </a:solidFill>
              </a:rPr>
              <a:t>make public all conditions</a:t>
            </a:r>
            <a:r>
              <a:rPr lang="en-GB" sz="2000" dirty="0" smtClean="0">
                <a:solidFill>
                  <a:schemeClr val="accent2"/>
                </a:solidFill>
              </a:rPr>
              <a:t> linked to disbursements </a:t>
            </a:r>
          </a:p>
          <a:p>
            <a:pPr marL="0" indent="0">
              <a:spcBef>
                <a:spcPts val="800"/>
              </a:spcBef>
              <a:buFont typeface="Times" pitchFamily="18" charset="0"/>
              <a:buNone/>
              <a:defRPr/>
            </a:pPr>
            <a:r>
              <a:rPr lang="en-GB" sz="2000" dirty="0" smtClean="0">
                <a:solidFill>
                  <a:schemeClr val="accent2"/>
                </a:solidFill>
              </a:rPr>
              <a:t>26 b </a:t>
            </a:r>
            <a:r>
              <a:rPr lang="en-GB" sz="2000" dirty="0" smtClean="0">
                <a:solidFill>
                  <a:srgbClr val="C00000"/>
                </a:solidFill>
              </a:rPr>
              <a:t>Beginning now</a:t>
            </a:r>
            <a:r>
              <a:rPr lang="en-GB" sz="2000" dirty="0" smtClean="0">
                <a:solidFill>
                  <a:schemeClr val="accent2"/>
                </a:solidFill>
              </a:rPr>
              <a:t>, donors will provide </a:t>
            </a:r>
            <a:r>
              <a:rPr lang="en-GB" sz="2000" b="1" u="sng" dirty="0" smtClean="0">
                <a:solidFill>
                  <a:schemeClr val="accent2"/>
                </a:solidFill>
              </a:rPr>
              <a:t>full and timely information on annual commitments and actual disbursements </a:t>
            </a:r>
            <a:endParaRPr lang="en-GB" sz="2000" dirty="0" smtClean="0">
              <a:solidFill>
                <a:schemeClr val="accent2"/>
              </a:solidFill>
            </a:endParaRPr>
          </a:p>
          <a:p>
            <a:pPr marL="0" indent="0">
              <a:spcBef>
                <a:spcPts val="800"/>
              </a:spcBef>
              <a:buFont typeface="Times" pitchFamily="18" charset="0"/>
              <a:buNone/>
              <a:defRPr/>
            </a:pPr>
            <a:r>
              <a:rPr lang="en-GB" sz="2000" dirty="0" smtClean="0">
                <a:solidFill>
                  <a:schemeClr val="accent2"/>
                </a:solidFill>
              </a:rPr>
              <a:t>26 c </a:t>
            </a:r>
            <a:r>
              <a:rPr lang="en-GB" sz="2000" dirty="0" smtClean="0">
                <a:solidFill>
                  <a:srgbClr val="C00000"/>
                </a:solidFill>
              </a:rPr>
              <a:t>Beginning now</a:t>
            </a:r>
            <a:r>
              <a:rPr lang="en-GB" sz="2000" dirty="0" smtClean="0">
                <a:solidFill>
                  <a:schemeClr val="accent2"/>
                </a:solidFill>
              </a:rPr>
              <a:t>, donors will provide developing countries with </a:t>
            </a:r>
            <a:r>
              <a:rPr lang="en-GB" sz="2000" b="1" u="sng" dirty="0" smtClean="0">
                <a:solidFill>
                  <a:schemeClr val="accent2"/>
                </a:solidFill>
              </a:rPr>
              <a:t>regular and timely information on their rolling three to five year forward expenditure and/or implementation plans</a:t>
            </a:r>
          </a:p>
          <a:p>
            <a:pPr marL="609600" indent="-609600">
              <a:spcBef>
                <a:spcPts val="300"/>
              </a:spcBef>
              <a:defRPr/>
            </a:pPr>
            <a:endParaRPr lang="en-GB" sz="2000" dirty="0" smtClean="0">
              <a:solidFill>
                <a:srgbClr val="0000FF"/>
              </a:solidFill>
            </a:endParaRPr>
          </a:p>
          <a:p>
            <a:pPr>
              <a:spcBef>
                <a:spcPts val="300"/>
              </a:spcBef>
              <a:defRPr/>
            </a:pPr>
            <a:endParaRPr lang="en-US" sz="20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0" y="928688"/>
            <a:ext cx="8229600" cy="936625"/>
          </a:xfrm>
        </p:spPr>
        <p:txBody>
          <a:bodyPr/>
          <a:lstStyle/>
          <a:p>
            <a:r>
              <a:rPr lang="en-US" sz="2800" u="sng" dirty="0" smtClean="0"/>
              <a:t>Aid transparency</a:t>
            </a:r>
            <a:r>
              <a:rPr lang="en-US" sz="2800" dirty="0" smtClean="0"/>
              <a:t/>
            </a:r>
            <a:br>
              <a:rPr lang="en-US" sz="2800" dirty="0" smtClean="0"/>
            </a:br>
            <a:r>
              <a:rPr lang="en-US" sz="2400" dirty="0" smtClean="0"/>
              <a:t>International Aid Transparency Initiative</a:t>
            </a:r>
          </a:p>
        </p:txBody>
      </p:sp>
      <p:sp>
        <p:nvSpPr>
          <p:cNvPr id="17411" name="Content Placeholder 2"/>
          <p:cNvSpPr>
            <a:spLocks noGrp="1"/>
          </p:cNvSpPr>
          <p:nvPr>
            <p:ph idx="1"/>
          </p:nvPr>
        </p:nvSpPr>
        <p:spPr>
          <a:xfrm>
            <a:off x="500063" y="2000250"/>
            <a:ext cx="8229600" cy="5114925"/>
          </a:xfrm>
        </p:spPr>
        <p:txBody>
          <a:bodyPr/>
          <a:lstStyle/>
          <a:p>
            <a:pPr>
              <a:spcAft>
                <a:spcPts val="600"/>
              </a:spcAft>
              <a:buClrTx/>
            </a:pPr>
            <a:r>
              <a:rPr lang="en-US" sz="2000" i="0" smtClean="0">
                <a:solidFill>
                  <a:schemeClr val="accent2"/>
                </a:solidFill>
              </a:rPr>
              <a:t>IATI aims to address the huge challenges faced by stakeholders in developing countries in accessing information about aid flows and activities.</a:t>
            </a:r>
          </a:p>
          <a:p>
            <a:pPr>
              <a:spcAft>
                <a:spcPts val="600"/>
              </a:spcAft>
              <a:buClrTx/>
            </a:pPr>
            <a:r>
              <a:rPr lang="en-US" sz="2000" i="0" smtClean="0">
                <a:solidFill>
                  <a:schemeClr val="accent2"/>
                </a:solidFill>
              </a:rPr>
              <a:t>The purpose is to help implement the transparency commitments made in the Accra Agenda for Action.</a:t>
            </a:r>
          </a:p>
          <a:p>
            <a:pPr>
              <a:spcAft>
                <a:spcPts val="600"/>
              </a:spcAft>
              <a:buClrTx/>
            </a:pPr>
            <a:r>
              <a:rPr lang="en-US" sz="2000" i="0" smtClean="0">
                <a:solidFill>
                  <a:schemeClr val="accent2"/>
                </a:solidFill>
              </a:rPr>
              <a:t>IATI is a voluntary, multi-stakeholder initiative that includes donors, partner countries and CSOs.</a:t>
            </a:r>
          </a:p>
          <a:p>
            <a:pPr>
              <a:spcAft>
                <a:spcPts val="600"/>
              </a:spcAft>
              <a:buClrTx/>
            </a:pPr>
            <a:r>
              <a:rPr lang="en-US" sz="2000" i="0" smtClean="0">
                <a:solidFill>
                  <a:schemeClr val="accent2"/>
                </a:solidFill>
              </a:rPr>
              <a:t>IATI aims to add value by agreeing standards for sharing information. </a:t>
            </a:r>
          </a:p>
          <a:p>
            <a:pPr>
              <a:spcAft>
                <a:spcPts val="600"/>
              </a:spcAft>
              <a:buClrTx/>
            </a:pPr>
            <a:r>
              <a:rPr lang="en-US" sz="2000" i="0" smtClean="0">
                <a:solidFill>
                  <a:schemeClr val="accent2"/>
                </a:solidFill>
              </a:rPr>
              <a:t>IATI has developed and agreed a common, open, international standard – the IATI standard. This sets guidelines for publishing information about aid spending. IATI will not create a new database.</a:t>
            </a:r>
          </a:p>
          <a:p>
            <a:pPr>
              <a:spcAft>
                <a:spcPts val="600"/>
              </a:spcAft>
              <a:buClrTx/>
            </a:pPr>
            <a:endParaRPr lang="en-US" sz="2000" i="0" smtClean="0">
              <a:solidFill>
                <a:schemeClr val="accent2"/>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Content Placeholder 2"/>
          <p:cNvSpPr>
            <a:spLocks noGrp="1"/>
          </p:cNvSpPr>
          <p:nvPr>
            <p:ph idx="1"/>
          </p:nvPr>
        </p:nvSpPr>
        <p:spPr>
          <a:xfrm>
            <a:off x="395536" y="1556792"/>
            <a:ext cx="8229600" cy="5000625"/>
          </a:xfrm>
        </p:spPr>
        <p:txBody>
          <a:bodyPr/>
          <a:lstStyle/>
          <a:p>
            <a:pPr marL="0" indent="0">
              <a:buFontTx/>
              <a:buNone/>
              <a:defRPr/>
            </a:pPr>
            <a:endParaRPr lang="en-US" sz="2000" b="1" dirty="0" smtClean="0"/>
          </a:p>
          <a:p>
            <a:pPr>
              <a:buClr>
                <a:srgbClr val="0F5494"/>
              </a:buClr>
              <a:buFont typeface="Wingdings" panose="05000000000000000000" pitchFamily="2" charset="2"/>
              <a:buChar char="Ø"/>
              <a:defRPr/>
            </a:pPr>
            <a:r>
              <a:rPr lang="en-US" sz="2000" dirty="0" smtClean="0"/>
              <a:t>37 </a:t>
            </a:r>
            <a:r>
              <a:rPr lang="en-US" sz="2000" dirty="0"/>
              <a:t>signatories &gt; 80% </a:t>
            </a:r>
            <a:r>
              <a:rPr lang="en-US" sz="2000" dirty="0" smtClean="0"/>
              <a:t>ODA</a:t>
            </a:r>
            <a:endParaRPr lang="en-US" sz="2000" b="1" i="0" dirty="0" smtClean="0"/>
          </a:p>
          <a:p>
            <a:pPr marL="400050" lvl="1" indent="0">
              <a:buFontTx/>
              <a:buNone/>
              <a:defRPr/>
            </a:pPr>
            <a:r>
              <a:rPr lang="en-US" sz="1800" b="0" i="0" dirty="0" smtClean="0"/>
              <a:t>Adaptation Fund, African Development Bank, Asian Development Bank,</a:t>
            </a:r>
            <a:r>
              <a:rPr lang="en-US" sz="1800" b="0" i="0" dirty="0"/>
              <a:t> </a:t>
            </a:r>
            <a:r>
              <a:rPr lang="en-US" sz="1800" b="0" i="0" dirty="0" smtClean="0"/>
              <a:t>CDC, EC, </a:t>
            </a:r>
            <a:r>
              <a:rPr lang="en-US" sz="1800" b="0" i="0" dirty="0"/>
              <a:t>Global Alliance for Vaccines and </a:t>
            </a:r>
            <a:r>
              <a:rPr lang="en-US" sz="1800" b="0" i="0" dirty="0" err="1"/>
              <a:t>Immunisation</a:t>
            </a:r>
            <a:r>
              <a:rPr lang="en-US" sz="1800" b="0" i="0" dirty="0" smtClean="0"/>
              <a:t>,</a:t>
            </a:r>
            <a:r>
              <a:rPr lang="en-US" sz="1800" b="0" i="0" dirty="0"/>
              <a:t> </a:t>
            </a:r>
            <a:r>
              <a:rPr lang="en-US" sz="1800" b="0" i="0" dirty="0" smtClean="0"/>
              <a:t>Global Environment Facility, The </a:t>
            </a:r>
            <a:r>
              <a:rPr lang="en-US" sz="1800" b="0" i="0" dirty="0"/>
              <a:t>Global Fund to Fight AIDS, Tuberculosis and </a:t>
            </a:r>
            <a:r>
              <a:rPr lang="en-US" sz="1800" b="0" i="0" dirty="0" smtClean="0"/>
              <a:t>Malaria, Hewlett Foundation, </a:t>
            </a:r>
            <a:r>
              <a:rPr lang="en-US" sz="1800" b="0" i="0" dirty="0"/>
              <a:t>Inter-American Development </a:t>
            </a:r>
            <a:r>
              <a:rPr lang="en-US" sz="1800" b="0" i="0" dirty="0" smtClean="0"/>
              <a:t>Bank, International </a:t>
            </a:r>
            <a:r>
              <a:rPr lang="en-US" sz="1800" b="0" i="0" dirty="0"/>
              <a:t>Fund for Agricultural </a:t>
            </a:r>
            <a:r>
              <a:rPr lang="en-US" sz="1800" b="0" i="0" dirty="0" smtClean="0"/>
              <a:t>Development, UNCDF, UNICEF, UNDP, UN-HABITAT, ILO, OCHA, UNOPS, UNFPA,</a:t>
            </a:r>
            <a:r>
              <a:rPr lang="en-US" sz="1800" b="0" i="0" dirty="0"/>
              <a:t> UN </a:t>
            </a:r>
            <a:r>
              <a:rPr lang="en-US" sz="1800" b="0" i="0" dirty="0" smtClean="0"/>
              <a:t>Women, </a:t>
            </a:r>
            <a:r>
              <a:rPr lang="en-US" sz="1800" b="0" i="0" dirty="0"/>
              <a:t>World Bank, </a:t>
            </a:r>
            <a:r>
              <a:rPr lang="en-US" sz="1800" b="0" i="0" dirty="0" smtClean="0"/>
              <a:t>World Food </a:t>
            </a:r>
            <a:r>
              <a:rPr lang="en-US" sz="1800" b="0" i="0" dirty="0" err="1" smtClean="0"/>
              <a:t>Programme</a:t>
            </a:r>
            <a:endParaRPr lang="en-US" sz="1800" b="0" i="0" dirty="0">
              <a:solidFill>
                <a:schemeClr val="accent2">
                  <a:lumMod val="60000"/>
                  <a:lumOff val="40000"/>
                </a:schemeClr>
              </a:solidFill>
            </a:endParaRPr>
          </a:p>
          <a:p>
            <a:pPr marL="400050" lvl="1" indent="0">
              <a:buFont typeface="Times" charset="0"/>
              <a:buNone/>
              <a:defRPr/>
            </a:pPr>
            <a:r>
              <a:rPr lang="en-US" sz="1800" b="0" i="0" dirty="0" smtClean="0">
                <a:solidFill>
                  <a:srgbClr val="C00000"/>
                </a:solidFill>
              </a:rPr>
              <a:t>Australia</a:t>
            </a:r>
            <a:r>
              <a:rPr lang="en-US" sz="1800" b="0" i="0" dirty="0" smtClean="0"/>
              <a:t>, Belgium, Canada, Denmark, </a:t>
            </a:r>
            <a:r>
              <a:rPr lang="en-US" sz="1800" b="0" i="0" dirty="0" smtClean="0">
                <a:solidFill>
                  <a:srgbClr val="C00000"/>
                </a:solidFill>
              </a:rPr>
              <a:t>Finland</a:t>
            </a:r>
            <a:r>
              <a:rPr lang="en-US" sz="1800" b="0" i="0" dirty="0" smtClean="0"/>
              <a:t>, </a:t>
            </a:r>
            <a:r>
              <a:rPr lang="en-US" sz="1800" b="0" i="0" dirty="0" smtClean="0">
                <a:solidFill>
                  <a:srgbClr val="C00000"/>
                </a:solidFill>
              </a:rPr>
              <a:t>Germany</a:t>
            </a:r>
            <a:r>
              <a:rPr lang="en-US" sz="1800" b="0" i="0" dirty="0" smtClean="0"/>
              <a:t>, </a:t>
            </a:r>
            <a:r>
              <a:rPr lang="en-US" sz="1800" b="0" i="0" dirty="0" smtClean="0">
                <a:solidFill>
                  <a:srgbClr val="C00000"/>
                </a:solidFill>
              </a:rPr>
              <a:t>Ireland</a:t>
            </a:r>
            <a:r>
              <a:rPr lang="en-US" sz="1800" b="0" i="0" dirty="0" smtClean="0"/>
              <a:t>, </a:t>
            </a:r>
            <a:r>
              <a:rPr lang="en-US" sz="1800" b="0" i="0" dirty="0" smtClean="0">
                <a:solidFill>
                  <a:srgbClr val="C00000"/>
                </a:solidFill>
              </a:rPr>
              <a:t>Netherlands</a:t>
            </a:r>
            <a:r>
              <a:rPr lang="en-US" sz="1800" b="0" i="0" dirty="0" smtClean="0"/>
              <a:t>, New Zealand, </a:t>
            </a:r>
            <a:r>
              <a:rPr lang="en-US" sz="1800" b="0" i="0" dirty="0" smtClean="0">
                <a:solidFill>
                  <a:srgbClr val="C00000"/>
                </a:solidFill>
              </a:rPr>
              <a:t>Norway</a:t>
            </a:r>
            <a:r>
              <a:rPr lang="en-US" sz="1800" b="0" i="0" dirty="0" smtClean="0"/>
              <a:t>, </a:t>
            </a:r>
            <a:r>
              <a:rPr lang="en-US" sz="1800" b="0" i="0" dirty="0" smtClean="0">
                <a:solidFill>
                  <a:srgbClr val="C00000"/>
                </a:solidFill>
              </a:rPr>
              <a:t>Spain</a:t>
            </a:r>
            <a:r>
              <a:rPr lang="en-US" sz="1800" b="0" i="0" dirty="0" smtClean="0"/>
              <a:t>, Sweden, </a:t>
            </a:r>
            <a:r>
              <a:rPr lang="en-US" sz="1800" b="0" i="0" dirty="0" smtClean="0">
                <a:solidFill>
                  <a:srgbClr val="C00000"/>
                </a:solidFill>
              </a:rPr>
              <a:t>Switzerland</a:t>
            </a:r>
            <a:r>
              <a:rPr lang="en-US" sz="1800" b="0" i="0" dirty="0" smtClean="0"/>
              <a:t>, </a:t>
            </a:r>
            <a:r>
              <a:rPr lang="en-US" sz="1800" b="0" i="0" dirty="0" smtClean="0">
                <a:solidFill>
                  <a:srgbClr val="C00000"/>
                </a:solidFill>
              </a:rPr>
              <a:t>UK</a:t>
            </a:r>
            <a:r>
              <a:rPr lang="en-US" sz="1800" b="0" i="0" dirty="0" smtClean="0"/>
              <a:t>, USA</a:t>
            </a:r>
          </a:p>
          <a:p>
            <a:pPr>
              <a:buClr>
                <a:srgbClr val="0F5494"/>
              </a:buClr>
              <a:buFont typeface="Wingdings" panose="05000000000000000000" pitchFamily="2" charset="2"/>
              <a:buChar char="Ø"/>
              <a:defRPr/>
            </a:pPr>
            <a:r>
              <a:rPr lang="en-US" sz="2000" dirty="0" smtClean="0"/>
              <a:t>22 partner country endorsers</a:t>
            </a:r>
          </a:p>
          <a:p>
            <a:pPr>
              <a:buClr>
                <a:srgbClr val="0F5494"/>
              </a:buClr>
              <a:buFont typeface="Wingdings" panose="05000000000000000000" pitchFamily="2" charset="2"/>
              <a:buChar char="Ø"/>
              <a:defRPr/>
            </a:pPr>
            <a:r>
              <a:rPr lang="fr-BE" sz="2000" dirty="0" smtClean="0">
                <a:hlinkClick r:id="rId3"/>
              </a:rPr>
              <a:t>213 </a:t>
            </a:r>
            <a:r>
              <a:rPr lang="fr-BE" sz="2000" dirty="0" err="1" smtClean="0">
                <a:hlinkClick r:id="rId3"/>
              </a:rPr>
              <a:t>publishers</a:t>
            </a:r>
            <a:endParaRPr lang="en-US" sz="2000" dirty="0" smtClean="0"/>
          </a:p>
        </p:txBody>
      </p:sp>
      <p:sp>
        <p:nvSpPr>
          <p:cNvPr id="5" name="Title 1"/>
          <p:cNvSpPr txBox="1">
            <a:spLocks/>
          </p:cNvSpPr>
          <p:nvPr/>
        </p:nvSpPr>
        <p:spPr bwMode="auto">
          <a:xfrm>
            <a:off x="0" y="928688"/>
            <a:ext cx="8229600"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a:lstStyle>
          <a:p>
            <a:r>
              <a:rPr lang="en-US" sz="2800" u="sng" kern="0" smtClean="0"/>
              <a:t>Aid transparency</a:t>
            </a:r>
            <a:r>
              <a:rPr lang="en-US" sz="2800" kern="0" smtClean="0"/>
              <a:t/>
            </a:r>
            <a:br>
              <a:rPr lang="en-US" sz="2800" kern="0" smtClean="0"/>
            </a:br>
            <a:r>
              <a:rPr lang="en-US" sz="2400" kern="0" smtClean="0"/>
              <a:t>International Aid Transparency Initiative</a:t>
            </a:r>
            <a:endParaRPr lang="en-US" sz="2400" kern="0" dirty="0" smtClean="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Content Placeholder 2"/>
          <p:cNvSpPr>
            <a:spLocks noGrp="1"/>
          </p:cNvSpPr>
          <p:nvPr>
            <p:ph idx="1"/>
          </p:nvPr>
        </p:nvSpPr>
        <p:spPr>
          <a:xfrm>
            <a:off x="457200" y="2276475"/>
            <a:ext cx="8229600" cy="3529013"/>
          </a:xfrm>
        </p:spPr>
        <p:txBody>
          <a:bodyPr/>
          <a:lstStyle/>
          <a:p>
            <a:pPr>
              <a:buClrTx/>
            </a:pPr>
            <a:r>
              <a:rPr lang="en-US" i="0" dirty="0" smtClean="0"/>
              <a:t>Open to all stakeholders in the aid world</a:t>
            </a:r>
          </a:p>
          <a:p>
            <a:pPr>
              <a:buClrTx/>
            </a:pPr>
            <a:endParaRPr lang="en-US" i="0" dirty="0" smtClean="0"/>
          </a:p>
          <a:p>
            <a:pPr>
              <a:buClrTx/>
            </a:pPr>
            <a:r>
              <a:rPr lang="en-US" i="0" dirty="0" smtClean="0"/>
              <a:t>Quantitative and qualitative aid information</a:t>
            </a:r>
          </a:p>
          <a:p>
            <a:pPr>
              <a:buClrTx/>
            </a:pPr>
            <a:endParaRPr lang="en-US" i="0" dirty="0" smtClean="0"/>
          </a:p>
          <a:p>
            <a:pPr>
              <a:buClrTx/>
            </a:pPr>
            <a:r>
              <a:rPr lang="en-US" i="0" dirty="0" smtClean="0"/>
              <a:t>Past observations and future projections</a:t>
            </a:r>
          </a:p>
          <a:p>
            <a:pPr>
              <a:buClrTx/>
            </a:pPr>
            <a:endParaRPr lang="en-US" i="0" dirty="0" smtClean="0"/>
          </a:p>
          <a:p>
            <a:pPr>
              <a:buClrTx/>
            </a:pPr>
            <a:r>
              <a:rPr lang="en-US" i="0" dirty="0" smtClean="0"/>
              <a:t>Quarterly updating</a:t>
            </a:r>
          </a:p>
          <a:p>
            <a:pPr>
              <a:buClrTx/>
            </a:pPr>
            <a:endParaRPr lang="en-US" i="0" dirty="0" smtClean="0"/>
          </a:p>
          <a:p>
            <a:pPr>
              <a:buClrTx/>
            </a:pPr>
            <a:r>
              <a:rPr lang="en-US" i="0" dirty="0" smtClean="0"/>
              <a:t>Partner country budget identifier</a:t>
            </a:r>
          </a:p>
          <a:p>
            <a:endParaRPr lang="en-US" dirty="0" smtClean="0"/>
          </a:p>
          <a:p>
            <a:endParaRPr lang="en-US" dirty="0" smtClean="0"/>
          </a:p>
        </p:txBody>
      </p:sp>
      <p:sp>
        <p:nvSpPr>
          <p:cNvPr id="5" name="Title 1"/>
          <p:cNvSpPr txBox="1">
            <a:spLocks/>
          </p:cNvSpPr>
          <p:nvPr/>
        </p:nvSpPr>
        <p:spPr bwMode="auto">
          <a:xfrm>
            <a:off x="0" y="928688"/>
            <a:ext cx="8229600"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a:lstStyle>
          <a:p>
            <a:r>
              <a:rPr lang="en-US" sz="2800" u="sng" kern="0" smtClean="0"/>
              <a:t>Aid transparency</a:t>
            </a:r>
            <a:r>
              <a:rPr lang="en-US" sz="2800" kern="0" smtClean="0"/>
              <a:t/>
            </a:r>
            <a:br>
              <a:rPr lang="en-US" sz="2800" kern="0" smtClean="0"/>
            </a:br>
            <a:r>
              <a:rPr lang="en-US" sz="2400" kern="0" smtClean="0"/>
              <a:t>International Aid Transparency Initiative</a:t>
            </a:r>
            <a:endParaRPr lang="en-US" sz="2400" kern="0" dirty="0" smtClean="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0" y="1000125"/>
            <a:ext cx="8229600" cy="936625"/>
          </a:xfrm>
        </p:spPr>
        <p:txBody>
          <a:bodyPr/>
          <a:lstStyle/>
          <a:p>
            <a:r>
              <a:rPr lang="en-US" sz="3200" u="sng" smtClean="0"/>
              <a:t>Aid transparency</a:t>
            </a:r>
            <a:r>
              <a:rPr lang="en-US" sz="2800" smtClean="0"/>
              <a:t/>
            </a:r>
            <a:br>
              <a:rPr lang="en-US" sz="2800" smtClean="0"/>
            </a:br>
            <a:r>
              <a:rPr lang="en-US" sz="2400" smtClean="0"/>
              <a:t>IATI objectives</a:t>
            </a:r>
          </a:p>
        </p:txBody>
      </p:sp>
      <p:sp>
        <p:nvSpPr>
          <p:cNvPr id="19459" name="Content Placeholder 2"/>
          <p:cNvSpPr>
            <a:spLocks noGrp="1"/>
          </p:cNvSpPr>
          <p:nvPr>
            <p:ph idx="1"/>
          </p:nvPr>
        </p:nvSpPr>
        <p:spPr>
          <a:xfrm>
            <a:off x="500063" y="2000250"/>
            <a:ext cx="8229600" cy="3529013"/>
          </a:xfrm>
        </p:spPr>
        <p:txBody>
          <a:bodyPr/>
          <a:lstStyle/>
          <a:p>
            <a:pPr marL="609600" indent="-609600">
              <a:buClrTx/>
              <a:buFontTx/>
              <a:buAutoNum type="arabicPeriod"/>
            </a:pPr>
            <a:r>
              <a:rPr lang="en-US" sz="2200" b="1" i="0" u="sng" smtClean="0">
                <a:solidFill>
                  <a:schemeClr val="accent2"/>
                </a:solidFill>
              </a:rPr>
              <a:t>What will be published</a:t>
            </a:r>
            <a:r>
              <a:rPr lang="en-US" sz="2200" i="0" smtClean="0">
                <a:solidFill>
                  <a:schemeClr val="accent2"/>
                </a:solidFill>
              </a:rPr>
              <a:t>, for example detailed project information, expected outputs and outcomes, and conditions </a:t>
            </a:r>
          </a:p>
          <a:p>
            <a:pPr marL="609600" indent="-609600">
              <a:buClrTx/>
              <a:buFontTx/>
              <a:buAutoNum type="arabicPeriod"/>
            </a:pPr>
            <a:r>
              <a:rPr lang="en-US" sz="2200" b="1" i="0" u="sng" smtClean="0">
                <a:solidFill>
                  <a:schemeClr val="accent2"/>
                </a:solidFill>
              </a:rPr>
              <a:t>Common definitions</a:t>
            </a:r>
            <a:r>
              <a:rPr lang="en-US" sz="2200" i="0" smtClean="0">
                <a:solidFill>
                  <a:schemeClr val="accent2"/>
                </a:solidFill>
              </a:rPr>
              <a:t> for sharing information, to enable better comparability between donors and countries </a:t>
            </a:r>
          </a:p>
          <a:p>
            <a:pPr marL="609600" indent="-609600">
              <a:buClrTx/>
              <a:buFontTx/>
              <a:buAutoNum type="arabicPeriod"/>
            </a:pPr>
            <a:r>
              <a:rPr lang="en-US" sz="2200" b="1" i="0" u="sng" smtClean="0">
                <a:solidFill>
                  <a:schemeClr val="accent2"/>
                </a:solidFill>
              </a:rPr>
              <a:t>Common electronic XML data format</a:t>
            </a:r>
            <a:r>
              <a:rPr lang="en-US" sz="2200" i="0" smtClean="0">
                <a:solidFill>
                  <a:schemeClr val="accent2"/>
                </a:solidFill>
              </a:rPr>
              <a:t>, that will facilitate the sharing of aid information, and reduce transaction costs </a:t>
            </a:r>
          </a:p>
          <a:p>
            <a:pPr marL="609600" indent="-609600">
              <a:buClrTx/>
              <a:buFontTx/>
              <a:buAutoNum type="arabicPeriod"/>
            </a:pPr>
            <a:r>
              <a:rPr lang="en-US" sz="2200" b="1" i="0" u="sng" smtClean="0">
                <a:solidFill>
                  <a:schemeClr val="accent2"/>
                </a:solidFill>
              </a:rPr>
              <a:t>Framework for Implementation)</a:t>
            </a:r>
            <a:r>
              <a:rPr lang="en-US" sz="2200" i="0" smtClean="0">
                <a:solidFill>
                  <a:schemeClr val="accent2"/>
                </a:solidFill>
              </a:rPr>
              <a:t> and </a:t>
            </a:r>
            <a:r>
              <a:rPr lang="en-US" sz="2200" b="1" i="0" u="sng" smtClean="0">
                <a:solidFill>
                  <a:schemeClr val="accent2"/>
                </a:solidFill>
              </a:rPr>
              <a:t>individual implementation schedules </a:t>
            </a:r>
            <a:r>
              <a:rPr lang="en-US" sz="2200" i="0" smtClean="0">
                <a:solidFill>
                  <a:schemeClr val="accent2"/>
                </a:solidFill>
              </a:rPr>
              <a:t> how &amp; when to publish and monitoring framework </a:t>
            </a:r>
            <a:endParaRPr lang="en-GB" sz="2200" i="0" smtClean="0">
              <a:solidFill>
                <a:schemeClr val="accent2"/>
              </a:solidFill>
            </a:endParaRPr>
          </a:p>
          <a:p>
            <a:pPr marL="609600" indent="-609600">
              <a:buClrTx/>
              <a:buFontTx/>
              <a:buAutoNum type="arabicPeriod"/>
            </a:pPr>
            <a:r>
              <a:rPr lang="en-GB" sz="2200" b="1" i="0" u="sng" smtClean="0">
                <a:solidFill>
                  <a:schemeClr val="accent2"/>
                </a:solidFill>
              </a:rPr>
              <a:t>Central registry</a:t>
            </a:r>
            <a:r>
              <a:rPr lang="en-GB" sz="2200" b="1" i="0" smtClean="0">
                <a:solidFill>
                  <a:schemeClr val="accent2"/>
                </a:solidFill>
              </a:rPr>
              <a:t> and </a:t>
            </a:r>
            <a:r>
              <a:rPr lang="en-GB" sz="2200" b="1" i="0" u="sng" smtClean="0">
                <a:solidFill>
                  <a:schemeClr val="accent2"/>
                </a:solidFill>
              </a:rPr>
              <a:t>technical support</a:t>
            </a:r>
          </a:p>
          <a:p>
            <a:pPr marL="609600" indent="-609600">
              <a:buClrTx/>
            </a:pPr>
            <a:endParaRPr lang="en-US" sz="2200" i="0" smtClean="0">
              <a:solidFill>
                <a:schemeClr val="accent2"/>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0" y="928688"/>
            <a:ext cx="8229600" cy="936625"/>
          </a:xfrm>
        </p:spPr>
        <p:txBody>
          <a:bodyPr/>
          <a:lstStyle/>
          <a:p>
            <a:r>
              <a:rPr lang="en-US" sz="2400" u="sng" smtClean="0"/>
              <a:t>Aid transparency</a:t>
            </a:r>
            <a:r>
              <a:rPr lang="en-US" sz="2400" smtClean="0"/>
              <a:t/>
            </a:r>
            <a:br>
              <a:rPr lang="en-US" sz="2400" smtClean="0"/>
            </a:br>
            <a:r>
              <a:rPr lang="en-US" sz="2400" smtClean="0"/>
              <a:t>IATI aid data in XML format</a:t>
            </a:r>
          </a:p>
        </p:txBody>
      </p:sp>
      <p:sp>
        <p:nvSpPr>
          <p:cNvPr id="24579" name="Content Placeholder 2"/>
          <p:cNvSpPr>
            <a:spLocks noGrp="1"/>
          </p:cNvSpPr>
          <p:nvPr>
            <p:ph idx="1"/>
          </p:nvPr>
        </p:nvSpPr>
        <p:spPr>
          <a:xfrm>
            <a:off x="285750" y="2000250"/>
            <a:ext cx="8229600" cy="3529013"/>
          </a:xfrm>
        </p:spPr>
        <p:txBody>
          <a:bodyPr/>
          <a:lstStyle/>
          <a:p>
            <a:pPr marL="0" indent="0">
              <a:lnSpc>
                <a:spcPct val="80000"/>
              </a:lnSpc>
              <a:buFont typeface="Times" pitchFamily="18" charset="0"/>
              <a:buNone/>
            </a:pPr>
            <a:r>
              <a:rPr lang="en-US" sz="1100" smtClean="0">
                <a:hlinkClick r:id="rId3"/>
              </a:rPr>
              <a:t>-</a:t>
            </a:r>
            <a:r>
              <a:rPr lang="en-US" sz="1100" smtClean="0"/>
              <a:t> &lt;iati-activity xml:lang="</a:t>
            </a:r>
            <a:r>
              <a:rPr lang="en-US" sz="1100" b="1" smtClean="0"/>
              <a:t>en</a:t>
            </a:r>
            <a:r>
              <a:rPr lang="en-US" sz="1100" smtClean="0"/>
              <a:t>" default-currency="</a:t>
            </a:r>
            <a:r>
              <a:rPr lang="en-US" sz="1100" b="1" smtClean="0"/>
              <a:t>GBP</a:t>
            </a:r>
            <a:r>
              <a:rPr lang="en-US" sz="1100" smtClean="0"/>
              <a:t>" hierarchy="</a:t>
            </a:r>
            <a:r>
              <a:rPr lang="en-US" sz="1100" b="1" smtClean="0"/>
              <a:t>1</a:t>
            </a:r>
            <a:r>
              <a:rPr lang="en-US" sz="1100" smtClean="0"/>
              <a:t>"&gt;</a:t>
            </a:r>
            <a:endParaRPr lang="en-US" sz="1100" b="1" smtClean="0"/>
          </a:p>
          <a:p>
            <a:pPr marL="0" indent="0">
              <a:lnSpc>
                <a:spcPct val="80000"/>
              </a:lnSpc>
              <a:buFont typeface="Times" pitchFamily="18" charset="0"/>
              <a:buNone/>
            </a:pPr>
            <a:r>
              <a:rPr lang="en-US" sz="1100" b="1" smtClean="0"/>
              <a:t> </a:t>
            </a:r>
            <a:r>
              <a:rPr lang="en-US" sz="1100" smtClean="0"/>
              <a:t> &lt;reporting-org ref="</a:t>
            </a:r>
            <a:r>
              <a:rPr lang="en-US" sz="1100" b="1" smtClean="0"/>
              <a:t>GB-1</a:t>
            </a:r>
            <a:r>
              <a:rPr lang="en-US" sz="1100" smtClean="0"/>
              <a:t>" type="</a:t>
            </a:r>
            <a:r>
              <a:rPr lang="en-US" sz="1100" b="1" smtClean="0"/>
              <a:t>10</a:t>
            </a:r>
            <a:r>
              <a:rPr lang="en-US" sz="1100" smtClean="0"/>
              <a:t>"&gt;</a:t>
            </a:r>
            <a:r>
              <a:rPr lang="en-US" sz="1100" b="1" smtClean="0"/>
              <a:t>Department for International Development</a:t>
            </a:r>
            <a:r>
              <a:rPr lang="en-US" sz="1100" smtClean="0"/>
              <a:t>&lt;/reporting-org&gt; </a:t>
            </a:r>
            <a:endParaRPr lang="en-US" sz="1100" b="1" smtClean="0"/>
          </a:p>
          <a:p>
            <a:pPr marL="0" indent="0">
              <a:lnSpc>
                <a:spcPct val="80000"/>
              </a:lnSpc>
              <a:buFont typeface="Times" pitchFamily="18" charset="0"/>
              <a:buNone/>
            </a:pPr>
            <a:r>
              <a:rPr lang="en-US" sz="1100" b="1" smtClean="0"/>
              <a:t> </a:t>
            </a:r>
            <a:r>
              <a:rPr lang="en-US" sz="1100" smtClean="0"/>
              <a:t> &lt;participating-org ref="</a:t>
            </a:r>
            <a:r>
              <a:rPr lang="en-US" sz="1100" b="1" smtClean="0"/>
              <a:t>GB</a:t>
            </a:r>
            <a:r>
              <a:rPr lang="en-US" sz="1100" smtClean="0"/>
              <a:t>" type="</a:t>
            </a:r>
            <a:r>
              <a:rPr lang="en-US" sz="1100" b="1" smtClean="0"/>
              <a:t>10</a:t>
            </a:r>
            <a:r>
              <a:rPr lang="en-US" sz="1100" smtClean="0"/>
              <a:t>" role="</a:t>
            </a:r>
            <a:r>
              <a:rPr lang="en-US" sz="1100" b="1" smtClean="0"/>
              <a:t>Funding</a:t>
            </a:r>
            <a:r>
              <a:rPr lang="en-US" sz="1100" smtClean="0"/>
              <a:t>"&gt;</a:t>
            </a:r>
            <a:r>
              <a:rPr lang="en-US" sz="1100" b="1" smtClean="0"/>
              <a:t>UNITED KINGDOM</a:t>
            </a:r>
            <a:r>
              <a:rPr lang="en-US" sz="1100" smtClean="0"/>
              <a:t>&lt;/participating-org&gt; </a:t>
            </a:r>
            <a:endParaRPr lang="en-US" sz="1100" b="1" smtClean="0"/>
          </a:p>
          <a:p>
            <a:pPr marL="0" indent="0">
              <a:lnSpc>
                <a:spcPct val="80000"/>
              </a:lnSpc>
              <a:buFont typeface="Times" pitchFamily="18" charset="0"/>
              <a:buNone/>
            </a:pPr>
            <a:r>
              <a:rPr lang="en-US" sz="1100" b="1" smtClean="0"/>
              <a:t> </a:t>
            </a:r>
            <a:r>
              <a:rPr lang="en-US" sz="1100" smtClean="0"/>
              <a:t> &lt;participating-org ref="</a:t>
            </a:r>
            <a:r>
              <a:rPr lang="en-US" sz="1100" b="1" smtClean="0"/>
              <a:t>GB-1</a:t>
            </a:r>
            <a:r>
              <a:rPr lang="en-US" sz="1100" smtClean="0"/>
              <a:t>" type="</a:t>
            </a:r>
            <a:r>
              <a:rPr lang="en-US" sz="1100" b="1" smtClean="0"/>
              <a:t>10</a:t>
            </a:r>
            <a:r>
              <a:rPr lang="en-US" sz="1100" smtClean="0"/>
              <a:t>" role="</a:t>
            </a:r>
            <a:r>
              <a:rPr lang="en-US" sz="1100" b="1" smtClean="0"/>
              <a:t>Extending</a:t>
            </a:r>
            <a:r>
              <a:rPr lang="en-US" sz="1100" smtClean="0"/>
              <a:t>"&gt;</a:t>
            </a:r>
            <a:r>
              <a:rPr lang="en-US" sz="1100" b="1" smtClean="0"/>
              <a:t>Department for International Development</a:t>
            </a:r>
            <a:r>
              <a:rPr lang="en-US" sz="1100" smtClean="0"/>
              <a:t>&lt;/participating-org&gt; </a:t>
            </a:r>
            <a:endParaRPr lang="en-US" sz="1100" b="1" smtClean="0"/>
          </a:p>
          <a:p>
            <a:pPr marL="0" indent="0">
              <a:lnSpc>
                <a:spcPct val="80000"/>
              </a:lnSpc>
              <a:buFont typeface="Times" pitchFamily="18" charset="0"/>
              <a:buNone/>
            </a:pPr>
            <a:r>
              <a:rPr lang="en-US" sz="1100" b="1" smtClean="0"/>
              <a:t> </a:t>
            </a:r>
            <a:r>
              <a:rPr lang="en-US" sz="1100" smtClean="0"/>
              <a:t> &lt;iati-identifier&gt;</a:t>
            </a:r>
            <a:r>
              <a:rPr lang="en-US" sz="1100" b="1" smtClean="0"/>
              <a:t>GB-1-107367</a:t>
            </a:r>
            <a:r>
              <a:rPr lang="en-US" sz="1100" smtClean="0"/>
              <a:t>&lt;/iati-identifier&gt; </a:t>
            </a:r>
            <a:endParaRPr lang="en-US" sz="1100" b="1" smtClean="0"/>
          </a:p>
          <a:p>
            <a:pPr marL="0" indent="0">
              <a:lnSpc>
                <a:spcPct val="80000"/>
              </a:lnSpc>
              <a:buFont typeface="Times" pitchFamily="18" charset="0"/>
              <a:buNone/>
            </a:pPr>
            <a:r>
              <a:rPr lang="en-US" sz="1100" b="1" smtClean="0">
                <a:solidFill>
                  <a:srgbClr val="EB8418"/>
                </a:solidFill>
              </a:rPr>
              <a:t> </a:t>
            </a:r>
            <a:r>
              <a:rPr lang="en-US" sz="1100" smtClean="0">
                <a:solidFill>
                  <a:srgbClr val="EB8418"/>
                </a:solidFill>
              </a:rPr>
              <a:t> &lt;</a:t>
            </a:r>
            <a:r>
              <a:rPr lang="en-US" sz="1100" b="1" smtClean="0">
                <a:solidFill>
                  <a:srgbClr val="EB8418"/>
                </a:solidFill>
              </a:rPr>
              <a:t>title&gt;Bangladesh Budget Support for Roads and Highways Department&lt;/title&gt;</a:t>
            </a:r>
            <a:r>
              <a:rPr lang="en-US" sz="1100" smtClean="0">
                <a:solidFill>
                  <a:srgbClr val="EB8418"/>
                </a:solidFill>
              </a:rPr>
              <a:t> </a:t>
            </a:r>
            <a:endParaRPr lang="en-US" sz="1100" b="1" smtClean="0">
              <a:solidFill>
                <a:srgbClr val="EB8418"/>
              </a:solidFill>
            </a:endParaRPr>
          </a:p>
          <a:p>
            <a:pPr marL="0" indent="0">
              <a:lnSpc>
                <a:spcPct val="80000"/>
              </a:lnSpc>
              <a:buFont typeface="Times" pitchFamily="18" charset="0"/>
              <a:buNone/>
            </a:pPr>
            <a:r>
              <a:rPr lang="en-US" sz="1100" b="1" smtClean="0"/>
              <a:t> </a:t>
            </a:r>
            <a:r>
              <a:rPr lang="en-US" sz="1100" smtClean="0"/>
              <a:t> &lt;description&gt;</a:t>
            </a:r>
            <a:r>
              <a:rPr lang="en-US" sz="1100" b="1" smtClean="0"/>
              <a:t>Improved systems for road maintenance operational</a:t>
            </a:r>
            <a:r>
              <a:rPr lang="en-US" sz="1100" smtClean="0"/>
              <a:t>&lt;/description&gt; </a:t>
            </a:r>
            <a:endParaRPr lang="en-US" sz="1100" b="1" smtClean="0"/>
          </a:p>
          <a:p>
            <a:pPr marL="0" indent="0">
              <a:lnSpc>
                <a:spcPct val="80000"/>
              </a:lnSpc>
              <a:buFont typeface="Times" pitchFamily="18" charset="0"/>
              <a:buNone/>
            </a:pPr>
            <a:r>
              <a:rPr lang="en-US" sz="1100" b="1" smtClean="0"/>
              <a:t> </a:t>
            </a:r>
            <a:r>
              <a:rPr lang="en-US" sz="1100" smtClean="0"/>
              <a:t> &lt;activity-date type="</a:t>
            </a:r>
            <a:r>
              <a:rPr lang="en-US" sz="1100" b="1" smtClean="0"/>
              <a:t>end-actual</a:t>
            </a:r>
            <a:r>
              <a:rPr lang="en-US" sz="1100" smtClean="0"/>
              <a:t>"&gt;</a:t>
            </a:r>
            <a:r>
              <a:rPr lang="en-US" sz="1100" b="1" smtClean="0"/>
              <a:t>2009-08-31Z</a:t>
            </a:r>
            <a:r>
              <a:rPr lang="en-US" sz="1100" smtClean="0"/>
              <a:t>&lt;/activity-date&gt; </a:t>
            </a:r>
            <a:endParaRPr lang="en-US" sz="1100" b="1" smtClean="0"/>
          </a:p>
          <a:p>
            <a:pPr marL="0" indent="0">
              <a:lnSpc>
                <a:spcPct val="80000"/>
              </a:lnSpc>
              <a:buFont typeface="Times" pitchFamily="18" charset="0"/>
              <a:buNone/>
            </a:pPr>
            <a:r>
              <a:rPr lang="en-US" sz="1100" b="1" smtClean="0"/>
              <a:t> </a:t>
            </a:r>
            <a:r>
              <a:rPr lang="en-US" sz="1100" smtClean="0"/>
              <a:t> &lt;activity-date type="</a:t>
            </a:r>
            <a:r>
              <a:rPr lang="en-US" sz="1100" b="1" smtClean="0"/>
              <a:t>end-planned</a:t>
            </a:r>
            <a:r>
              <a:rPr lang="en-US" sz="1100" smtClean="0"/>
              <a:t>"&gt;</a:t>
            </a:r>
            <a:r>
              <a:rPr lang="en-US" sz="1100" b="1" smtClean="0"/>
              <a:t>2009-08-31Z</a:t>
            </a:r>
            <a:r>
              <a:rPr lang="en-US" sz="1100" smtClean="0"/>
              <a:t>&lt;/activity-date&gt; </a:t>
            </a:r>
            <a:endParaRPr lang="en-US" sz="1100" b="1" smtClean="0"/>
          </a:p>
          <a:p>
            <a:pPr marL="0" indent="0">
              <a:lnSpc>
                <a:spcPct val="80000"/>
              </a:lnSpc>
              <a:buFont typeface="Times" pitchFamily="18" charset="0"/>
              <a:buNone/>
            </a:pPr>
            <a:r>
              <a:rPr lang="en-US" sz="1100" b="1" smtClean="0"/>
              <a:t> </a:t>
            </a:r>
            <a:r>
              <a:rPr lang="en-US" sz="1100" smtClean="0"/>
              <a:t> &lt;activity-date type="</a:t>
            </a:r>
            <a:r>
              <a:rPr lang="en-US" sz="1100" b="1" smtClean="0"/>
              <a:t>start-actual</a:t>
            </a:r>
            <a:r>
              <a:rPr lang="en-US" sz="1100" smtClean="0"/>
              <a:t>"&gt;</a:t>
            </a:r>
            <a:r>
              <a:rPr lang="en-US" sz="1100" b="1" smtClean="0"/>
              <a:t>2004-09-01Z</a:t>
            </a:r>
            <a:r>
              <a:rPr lang="en-US" sz="1100" smtClean="0"/>
              <a:t>&lt;/activity-date&gt; </a:t>
            </a:r>
            <a:endParaRPr lang="en-US" sz="1100" b="1" smtClean="0"/>
          </a:p>
          <a:p>
            <a:pPr marL="0" indent="0">
              <a:lnSpc>
                <a:spcPct val="80000"/>
              </a:lnSpc>
              <a:buFont typeface="Times" pitchFamily="18" charset="0"/>
              <a:buNone/>
            </a:pPr>
            <a:r>
              <a:rPr lang="en-US" sz="1100" b="1" smtClean="0"/>
              <a:t> </a:t>
            </a:r>
            <a:r>
              <a:rPr lang="en-US" sz="1100" smtClean="0"/>
              <a:t> &lt;activity-date type="</a:t>
            </a:r>
            <a:r>
              <a:rPr lang="en-US" sz="1100" b="1" smtClean="0"/>
              <a:t>start-planned</a:t>
            </a:r>
            <a:r>
              <a:rPr lang="en-US" sz="1100" smtClean="0"/>
              <a:t>"&gt;</a:t>
            </a:r>
            <a:r>
              <a:rPr lang="en-US" sz="1100" b="1" smtClean="0"/>
              <a:t>2004-09-01Z</a:t>
            </a:r>
            <a:r>
              <a:rPr lang="en-US" sz="1100" smtClean="0"/>
              <a:t>&lt;/activity-date&gt; </a:t>
            </a:r>
            <a:endParaRPr lang="en-US" sz="1100" b="1" smtClean="0"/>
          </a:p>
          <a:p>
            <a:pPr marL="0" indent="0">
              <a:lnSpc>
                <a:spcPct val="80000"/>
              </a:lnSpc>
              <a:buFont typeface="Times" pitchFamily="18" charset="0"/>
              <a:buNone/>
            </a:pPr>
            <a:r>
              <a:rPr lang="en-US" sz="1100" b="1" smtClean="0"/>
              <a:t> </a:t>
            </a:r>
            <a:r>
              <a:rPr lang="en-US" sz="1100" smtClean="0"/>
              <a:t> &lt;activity-status code="</a:t>
            </a:r>
            <a:r>
              <a:rPr lang="en-US" sz="1100" b="1" smtClean="0"/>
              <a:t>4</a:t>
            </a:r>
            <a:r>
              <a:rPr lang="en-US" sz="1100" smtClean="0"/>
              <a:t>"&gt;</a:t>
            </a:r>
            <a:r>
              <a:rPr lang="en-US" sz="1100" b="1" smtClean="0"/>
              <a:t>Post-completion</a:t>
            </a:r>
            <a:r>
              <a:rPr lang="en-US" sz="1100" smtClean="0"/>
              <a:t>&lt;/activity-status&gt; </a:t>
            </a:r>
            <a:endParaRPr lang="en-US" sz="1100" smtClean="0">
              <a:hlinkClick r:id="rId3"/>
            </a:endParaRPr>
          </a:p>
          <a:p>
            <a:pPr marL="0" indent="0">
              <a:lnSpc>
                <a:spcPct val="80000"/>
              </a:lnSpc>
              <a:buFont typeface="Times" pitchFamily="18" charset="0"/>
              <a:buNone/>
            </a:pPr>
            <a:r>
              <a:rPr lang="en-US" sz="1100" smtClean="0">
                <a:hlinkClick r:id="rId3"/>
              </a:rPr>
              <a:t>-</a:t>
            </a:r>
            <a:r>
              <a:rPr lang="en-US" sz="1100" smtClean="0"/>
              <a:t> &lt;contact-info&gt;</a:t>
            </a:r>
            <a:endParaRPr lang="en-US" sz="1100" b="1" smtClean="0"/>
          </a:p>
          <a:p>
            <a:pPr marL="0" indent="0">
              <a:lnSpc>
                <a:spcPct val="80000"/>
              </a:lnSpc>
              <a:buFont typeface="Times" pitchFamily="18" charset="0"/>
              <a:buNone/>
            </a:pPr>
            <a:r>
              <a:rPr lang="en-US" sz="1100" b="1" smtClean="0"/>
              <a:t> </a:t>
            </a:r>
            <a:r>
              <a:rPr lang="en-US" sz="1100" smtClean="0"/>
              <a:t> &lt;organisation&gt;</a:t>
            </a:r>
            <a:r>
              <a:rPr lang="en-US" sz="1100" b="1" smtClean="0"/>
              <a:t>Department for International Development</a:t>
            </a:r>
            <a:r>
              <a:rPr lang="en-US" sz="1100" smtClean="0"/>
              <a:t>&lt;/organisation&gt; </a:t>
            </a:r>
            <a:endParaRPr lang="en-US" sz="1100" b="1" smtClean="0"/>
          </a:p>
          <a:p>
            <a:pPr marL="0" indent="0">
              <a:lnSpc>
                <a:spcPct val="80000"/>
              </a:lnSpc>
              <a:buFont typeface="Times" pitchFamily="18" charset="0"/>
              <a:buNone/>
            </a:pPr>
            <a:r>
              <a:rPr lang="en-US" sz="1100" b="1" smtClean="0"/>
              <a:t> </a:t>
            </a:r>
            <a:r>
              <a:rPr lang="en-US" sz="1100" smtClean="0"/>
              <a:t> &lt;telephone&gt;</a:t>
            </a:r>
            <a:r>
              <a:rPr lang="en-US" sz="1100" b="1" smtClean="0"/>
              <a:t>+44 (0) 1355 84 3132</a:t>
            </a:r>
            <a:r>
              <a:rPr lang="en-US" sz="1100" smtClean="0"/>
              <a:t>&lt;/telephone&gt; </a:t>
            </a:r>
            <a:endParaRPr lang="en-US" sz="1100" b="1" smtClean="0"/>
          </a:p>
          <a:p>
            <a:pPr marL="0" indent="0">
              <a:lnSpc>
                <a:spcPct val="80000"/>
              </a:lnSpc>
              <a:buFont typeface="Times" pitchFamily="18" charset="0"/>
              <a:buNone/>
            </a:pPr>
            <a:r>
              <a:rPr lang="en-US" sz="1100" b="1" smtClean="0"/>
              <a:t> </a:t>
            </a:r>
            <a:r>
              <a:rPr lang="en-US" sz="1100" smtClean="0"/>
              <a:t> &lt;email&gt;</a:t>
            </a:r>
            <a:r>
              <a:rPr lang="en-US" sz="1100" b="1" smtClean="0"/>
              <a:t>enquiry@dfid.gov.uk</a:t>
            </a:r>
            <a:r>
              <a:rPr lang="en-US" sz="1100" smtClean="0"/>
              <a:t>&lt;/email&gt; </a:t>
            </a:r>
            <a:endParaRPr lang="en-US" sz="1100" b="1" smtClean="0"/>
          </a:p>
          <a:p>
            <a:pPr marL="0" indent="0">
              <a:lnSpc>
                <a:spcPct val="80000"/>
              </a:lnSpc>
              <a:buFont typeface="Times" pitchFamily="18" charset="0"/>
              <a:buNone/>
            </a:pPr>
            <a:r>
              <a:rPr lang="en-US" sz="1100" b="1" smtClean="0"/>
              <a:t> </a:t>
            </a:r>
            <a:r>
              <a:rPr lang="en-US" sz="1100" smtClean="0"/>
              <a:t> &lt;mailing-address&gt;</a:t>
            </a:r>
            <a:r>
              <a:rPr lang="en-US" sz="1100" b="1" smtClean="0"/>
              <a:t>Public Enquiry Point, Abercrombie House, Eaglesham Road, East Kilbride, Glasgow G75 8EA</a:t>
            </a:r>
            <a:r>
              <a:rPr lang="en-US" sz="1100" smtClean="0"/>
              <a:t>&lt;/mailing-address&gt; </a:t>
            </a:r>
            <a:endParaRPr lang="en-US" sz="1100" b="1" smtClean="0"/>
          </a:p>
          <a:p>
            <a:pPr marL="0" indent="0">
              <a:lnSpc>
                <a:spcPct val="80000"/>
              </a:lnSpc>
              <a:buFont typeface="Times" pitchFamily="18" charset="0"/>
              <a:buNone/>
            </a:pPr>
            <a:r>
              <a:rPr lang="en-US" sz="1100" b="1" smtClean="0"/>
              <a:t> </a:t>
            </a:r>
            <a:r>
              <a:rPr lang="en-US" sz="1100" smtClean="0"/>
              <a:t> &lt;/contact-info&gt;</a:t>
            </a:r>
            <a:endParaRPr lang="en-US" sz="1100" b="1" smtClean="0"/>
          </a:p>
          <a:p>
            <a:pPr marL="0" indent="0">
              <a:lnSpc>
                <a:spcPct val="80000"/>
              </a:lnSpc>
              <a:buFont typeface="Times" pitchFamily="18" charset="0"/>
              <a:buNone/>
            </a:pPr>
            <a:r>
              <a:rPr lang="en-US" sz="1100" b="1" smtClean="0"/>
              <a:t> </a:t>
            </a:r>
            <a:r>
              <a:rPr lang="en-US" sz="1100" smtClean="0"/>
              <a:t> &lt;default-tied-status code="</a:t>
            </a:r>
            <a:r>
              <a:rPr lang="en-US" sz="1100" b="1" smtClean="0"/>
              <a:t>5</a:t>
            </a:r>
            <a:r>
              <a:rPr lang="en-US" sz="1100" smtClean="0"/>
              <a:t>"&gt;</a:t>
            </a:r>
            <a:r>
              <a:rPr lang="en-US" sz="1100" b="1" smtClean="0"/>
              <a:t>Untied</a:t>
            </a:r>
            <a:r>
              <a:rPr lang="en-US" sz="1100" smtClean="0"/>
              <a:t>&lt;/default-tied-status&gt; </a:t>
            </a:r>
            <a:endParaRPr lang="en-US" sz="1100" b="1" smtClean="0"/>
          </a:p>
          <a:p>
            <a:pPr marL="0" indent="0">
              <a:lnSpc>
                <a:spcPct val="80000"/>
              </a:lnSpc>
              <a:buFont typeface="Times" pitchFamily="18" charset="0"/>
              <a:buNone/>
            </a:pPr>
            <a:r>
              <a:rPr lang="en-US" sz="1100" b="1" smtClean="0"/>
              <a:t> </a:t>
            </a:r>
            <a:r>
              <a:rPr lang="en-US" sz="1100" smtClean="0"/>
              <a:t> &lt;related-activity ref="</a:t>
            </a:r>
            <a:r>
              <a:rPr lang="en-US" sz="1100" b="1" smtClean="0"/>
              <a:t>GB-1-107367-101</a:t>
            </a:r>
            <a:r>
              <a:rPr lang="en-US" sz="1100" smtClean="0"/>
              <a:t>" type="</a:t>
            </a:r>
            <a:r>
              <a:rPr lang="en-US" sz="1100" b="1" smtClean="0"/>
              <a:t>2</a:t>
            </a:r>
            <a:r>
              <a:rPr lang="en-US" sz="1100" smtClean="0"/>
              <a:t>"&gt;</a:t>
            </a:r>
            <a:r>
              <a:rPr lang="en-US" sz="1100" b="1" smtClean="0"/>
              <a:t>SECTORBUDGETSUPPORT and P0050 for Bangladesh Budget Support for Roads and Highways Department</a:t>
            </a:r>
            <a:r>
              <a:rPr lang="en-US" sz="1100" smtClean="0"/>
              <a:t>&lt;/related-activity&gt; </a:t>
            </a:r>
            <a:endParaRPr lang="en-US" sz="1100" b="1" smtClean="0"/>
          </a:p>
          <a:p>
            <a:pPr marL="0" indent="0">
              <a:lnSpc>
                <a:spcPct val="80000"/>
              </a:lnSpc>
              <a:buFont typeface="Times" pitchFamily="18" charset="0"/>
              <a:buNone/>
            </a:pPr>
            <a:r>
              <a:rPr lang="en-US" sz="1100" b="1" smtClean="0"/>
              <a:t> </a:t>
            </a:r>
            <a:r>
              <a:rPr lang="en-US" sz="1100" smtClean="0"/>
              <a:t> &lt;related-activity ref="</a:t>
            </a:r>
            <a:r>
              <a:rPr lang="en-US" sz="1100" b="1" smtClean="0"/>
              <a:t>GB-1-107367-102</a:t>
            </a:r>
            <a:r>
              <a:rPr lang="en-US" sz="1100" smtClean="0"/>
              <a:t>" type="</a:t>
            </a:r>
            <a:r>
              <a:rPr lang="en-US" sz="1100" b="1" smtClean="0"/>
              <a:t>2</a:t>
            </a:r>
            <a:r>
              <a:rPr lang="en-US" sz="1100" smtClean="0"/>
              <a:t>"&gt;</a:t>
            </a:r>
            <a:r>
              <a:rPr lang="en-US" sz="1100" b="1" smtClean="0"/>
              <a:t>PROCOFSERVICES and P0050 for Bangladesh Budget Support for Roads and Highways Department</a:t>
            </a:r>
            <a:r>
              <a:rPr lang="en-US" sz="1100" smtClean="0"/>
              <a:t>&lt;/related-activity&gt; </a:t>
            </a:r>
            <a:endParaRPr lang="en-US" sz="1100" b="1" smtClean="0"/>
          </a:p>
          <a:p>
            <a:pPr marL="0" indent="0">
              <a:lnSpc>
                <a:spcPct val="80000"/>
              </a:lnSpc>
              <a:buFont typeface="Times" pitchFamily="18" charset="0"/>
              <a:buNone/>
            </a:pPr>
            <a:r>
              <a:rPr lang="en-US" sz="1100" b="1" smtClean="0"/>
              <a:t> </a:t>
            </a:r>
            <a:r>
              <a:rPr lang="en-US" sz="1100" smtClean="0"/>
              <a:t> &lt;related-activity ref="</a:t>
            </a:r>
            <a:r>
              <a:rPr lang="en-US" sz="1100" b="1" smtClean="0"/>
              <a:t>GB-1-107367-103</a:t>
            </a:r>
            <a:r>
              <a:rPr lang="en-US" sz="1100" smtClean="0"/>
              <a:t>" type="</a:t>
            </a:r>
            <a:r>
              <a:rPr lang="en-US" sz="1100" b="1" smtClean="0"/>
              <a:t>2</a:t>
            </a:r>
            <a:r>
              <a:rPr lang="en-US" sz="1100" smtClean="0"/>
              <a:t>"&gt;</a:t>
            </a:r>
            <a:r>
              <a:rPr lang="en-US" sz="1100" b="1" smtClean="0"/>
              <a:t>NOTFORPROFITORG and P0050 for Bangladesh Budget Support for Roads and Highways Department</a:t>
            </a:r>
            <a:r>
              <a:rPr lang="en-US" sz="1100" smtClean="0"/>
              <a:t>&lt;/related-activity&gt; </a:t>
            </a:r>
            <a:endParaRPr lang="en-US" sz="1100" b="1" smtClean="0"/>
          </a:p>
          <a:p>
            <a:pPr marL="0" indent="0">
              <a:lnSpc>
                <a:spcPct val="80000"/>
              </a:lnSpc>
              <a:buFont typeface="Times" pitchFamily="18" charset="0"/>
              <a:buNone/>
            </a:pPr>
            <a:r>
              <a:rPr lang="en-US" sz="1100" b="1" smtClean="0"/>
              <a:t> </a:t>
            </a:r>
            <a:r>
              <a:rPr lang="en-US" sz="1100" smtClean="0"/>
              <a:t> &lt;related-activity ref="</a:t>
            </a:r>
            <a:r>
              <a:rPr lang="en-US" sz="1100" b="1" smtClean="0"/>
              <a:t>GB-1-107367-104</a:t>
            </a:r>
            <a:r>
              <a:rPr lang="en-US" sz="1100" smtClean="0"/>
              <a:t>" type="</a:t>
            </a:r>
            <a:r>
              <a:rPr lang="en-US" sz="1100" b="1" smtClean="0"/>
              <a:t>2</a:t>
            </a:r>
            <a:r>
              <a:rPr lang="en-US" sz="1100" smtClean="0"/>
              <a:t>"&gt;</a:t>
            </a:r>
            <a:r>
              <a:rPr lang="en-US" sz="1100" b="1" smtClean="0"/>
              <a:t>Accountable Grant AG4679: BANGLADESH ROAD PAVEMENT DESIGN PROJECT</a:t>
            </a:r>
            <a:r>
              <a:rPr lang="en-US" sz="1100" smtClean="0"/>
              <a:t>&lt;/related-activity&gt; </a:t>
            </a:r>
            <a:endParaRPr lang="en-US" sz="1100" b="1" smtClean="0"/>
          </a:p>
          <a:p>
            <a:pPr marL="0" indent="0">
              <a:lnSpc>
                <a:spcPct val="80000"/>
              </a:lnSpc>
              <a:buFont typeface="Times" pitchFamily="18" charset="0"/>
              <a:buNone/>
            </a:pPr>
            <a:r>
              <a:rPr lang="en-US" sz="1100" b="1" smtClean="0"/>
              <a:t> </a:t>
            </a:r>
            <a:r>
              <a:rPr lang="en-US" sz="1100" smtClean="0"/>
              <a:t> &lt;/iati-activity&gt;</a:t>
            </a:r>
            <a:endParaRPr lang="en-US" sz="1100" smtClean="0">
              <a:solidFill>
                <a:srgbClr val="0000FF"/>
              </a:solidFill>
            </a:endParaRPr>
          </a:p>
          <a:p>
            <a:pPr marL="0" indent="0">
              <a:buFont typeface="Times" pitchFamily="18" charset="0"/>
              <a:buNone/>
            </a:pPr>
            <a:endParaRPr lang="en-US" sz="1100" smtClean="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214313" y="980207"/>
            <a:ext cx="8229600" cy="936625"/>
          </a:xfrm>
        </p:spPr>
        <p:txBody>
          <a:bodyPr/>
          <a:lstStyle/>
          <a:p>
            <a:r>
              <a:rPr lang="fr-FR" sz="3200" dirty="0" err="1" smtClean="0"/>
              <a:t>Before</a:t>
            </a:r>
            <a:r>
              <a:rPr lang="fr-FR" sz="3200" dirty="0" smtClean="0"/>
              <a:t> IATI: </a:t>
            </a:r>
            <a:r>
              <a:rPr lang="fr-FR" sz="3200" dirty="0" err="1" smtClean="0"/>
              <a:t>aid</a:t>
            </a:r>
            <a:r>
              <a:rPr lang="fr-FR" sz="3200" dirty="0" smtClean="0"/>
              <a:t> </a:t>
            </a:r>
            <a:r>
              <a:rPr lang="fr-FR" sz="3200" dirty="0" err="1" smtClean="0"/>
              <a:t>opacity</a:t>
            </a:r>
            <a:endParaRPr lang="en-US" sz="2400" dirty="0" smtClean="0"/>
          </a:p>
        </p:txBody>
      </p:sp>
      <p:sp>
        <p:nvSpPr>
          <p:cNvPr id="14339" name="Content Placeholder 2"/>
          <p:cNvSpPr>
            <a:spLocks noGrp="1"/>
          </p:cNvSpPr>
          <p:nvPr>
            <p:ph idx="1"/>
          </p:nvPr>
        </p:nvSpPr>
        <p:spPr/>
        <p:txBody>
          <a:bodyPr/>
          <a:lstStyle/>
          <a:p>
            <a:r>
              <a:rPr lang="en-US" smtClean="0"/>
              <a:t> </a:t>
            </a:r>
          </a:p>
        </p:txBody>
      </p:sp>
      <p:pic>
        <p:nvPicPr>
          <p:cNvPr id="14340" name="Picture 58" descr="Diagram-two.gif"/>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57250" y="1928813"/>
            <a:ext cx="7453313" cy="472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Content Placeholder 2"/>
          <p:cNvSpPr>
            <a:spLocks noGrp="1"/>
          </p:cNvSpPr>
          <p:nvPr>
            <p:ph idx="1"/>
          </p:nvPr>
        </p:nvSpPr>
        <p:spPr/>
        <p:txBody>
          <a:bodyPr/>
          <a:lstStyle/>
          <a:p>
            <a:r>
              <a:rPr lang="en-US" smtClean="0"/>
              <a:t> </a:t>
            </a:r>
          </a:p>
        </p:txBody>
      </p:sp>
      <p:pic>
        <p:nvPicPr>
          <p:cNvPr id="1536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8175" y="2197100"/>
            <a:ext cx="5237163" cy="466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itle 1"/>
          <p:cNvSpPr>
            <a:spLocks noGrp="1"/>
          </p:cNvSpPr>
          <p:nvPr>
            <p:ph type="title"/>
          </p:nvPr>
        </p:nvSpPr>
        <p:spPr>
          <a:xfrm>
            <a:off x="214313" y="980207"/>
            <a:ext cx="8229600" cy="936625"/>
          </a:xfrm>
        </p:spPr>
        <p:txBody>
          <a:bodyPr/>
          <a:lstStyle/>
          <a:p>
            <a:r>
              <a:rPr lang="fr-FR" sz="3200" dirty="0" err="1" smtClean="0"/>
              <a:t>After</a:t>
            </a:r>
            <a:r>
              <a:rPr lang="fr-FR" sz="3200" dirty="0" smtClean="0"/>
              <a:t> IATI: </a:t>
            </a:r>
            <a:r>
              <a:rPr lang="fr-FR" sz="3200" dirty="0" err="1" smtClean="0"/>
              <a:t>aid</a:t>
            </a:r>
            <a:r>
              <a:rPr lang="fr-FR" sz="3200" dirty="0" smtClean="0"/>
              <a:t> </a:t>
            </a:r>
            <a:r>
              <a:rPr lang="fr-FR" sz="3200" dirty="0" err="1" smtClean="0"/>
              <a:t>transparency</a:t>
            </a:r>
            <a:endParaRPr lang="en-US" sz="2400" dirty="0" smtClean="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0" y="928688"/>
            <a:ext cx="8229600" cy="936625"/>
          </a:xfrm>
        </p:spPr>
        <p:txBody>
          <a:bodyPr/>
          <a:lstStyle/>
          <a:p>
            <a:r>
              <a:rPr lang="en-US" sz="3200" u="sng" smtClean="0"/>
              <a:t>Aid transparency</a:t>
            </a:r>
            <a:r>
              <a:rPr lang="en-US" smtClean="0"/>
              <a:t/>
            </a:r>
            <a:br>
              <a:rPr lang="en-US" smtClean="0"/>
            </a:br>
            <a:r>
              <a:rPr lang="en-US" sz="2400" smtClean="0"/>
              <a:t>Busan commitment</a:t>
            </a:r>
          </a:p>
        </p:txBody>
      </p:sp>
      <p:sp>
        <p:nvSpPr>
          <p:cNvPr id="21507" name="Content Placeholder 2"/>
          <p:cNvSpPr>
            <a:spLocks noGrp="1"/>
          </p:cNvSpPr>
          <p:nvPr>
            <p:ph idx="1"/>
          </p:nvPr>
        </p:nvSpPr>
        <p:spPr>
          <a:xfrm>
            <a:off x="457200" y="1857375"/>
            <a:ext cx="8229600" cy="5000625"/>
          </a:xfrm>
        </p:spPr>
        <p:txBody>
          <a:bodyPr/>
          <a:lstStyle/>
          <a:p>
            <a:pPr marL="0" indent="0">
              <a:buFontTx/>
              <a:buNone/>
            </a:pPr>
            <a:endParaRPr lang="en-US" sz="2200" i="0" smtClean="0"/>
          </a:p>
          <a:p>
            <a:pPr marL="0" indent="0">
              <a:buFontTx/>
              <a:buNone/>
            </a:pPr>
            <a:r>
              <a:rPr lang="en-US" sz="2200" i="0" smtClean="0"/>
              <a:t>§23 c) Implement a common, open standard for electronic publication of timely, comprehensive and forward-looking information on resources provided through development cooperation, taking into account the statistical reporting of the OECD-DAC and the complementary efforts of the IATI and others. This standard must meet the information needs of developing countries and non-state actors, consistent with national requirements. We will agree on this standard and publish our respective schedules to implement it by December 2012, with the aim of implementing it fully by December 2015.</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0" y="928688"/>
            <a:ext cx="8229600" cy="936625"/>
          </a:xfrm>
        </p:spPr>
        <p:txBody>
          <a:bodyPr/>
          <a:lstStyle/>
          <a:p>
            <a:r>
              <a:rPr lang="en-US" sz="3200" u="sng" dirty="0" smtClean="0"/>
              <a:t>Aid transparency</a:t>
            </a:r>
            <a:r>
              <a:rPr lang="en-US" dirty="0" smtClean="0"/>
              <a:t/>
            </a:r>
            <a:br>
              <a:rPr lang="en-US" dirty="0" smtClean="0"/>
            </a:br>
            <a:r>
              <a:rPr lang="en-US" sz="2400" dirty="0" smtClean="0"/>
              <a:t>Implementation status</a:t>
            </a:r>
          </a:p>
        </p:txBody>
      </p:sp>
      <p:sp>
        <p:nvSpPr>
          <p:cNvPr id="22531" name="Content Placeholder 2"/>
          <p:cNvSpPr>
            <a:spLocks noGrp="1"/>
          </p:cNvSpPr>
          <p:nvPr>
            <p:ph idx="1"/>
          </p:nvPr>
        </p:nvSpPr>
        <p:spPr>
          <a:xfrm>
            <a:off x="457200" y="1857375"/>
            <a:ext cx="8229600" cy="5000625"/>
          </a:xfrm>
        </p:spPr>
        <p:txBody>
          <a:bodyPr/>
          <a:lstStyle/>
          <a:p>
            <a:pPr marL="0" indent="0">
              <a:buFontTx/>
              <a:buNone/>
            </a:pPr>
            <a:endParaRPr lang="en-US" sz="2200" i="0" dirty="0" smtClean="0"/>
          </a:p>
          <a:p>
            <a:pPr marL="0" indent="0">
              <a:buNone/>
            </a:pPr>
            <a:endParaRPr lang="fr-BE" sz="2200" i="0" dirty="0" smtClean="0"/>
          </a:p>
          <a:p>
            <a:pPr marL="0" indent="0">
              <a:buNone/>
            </a:pPr>
            <a:endParaRPr lang="fr-BE" sz="2200" i="0" dirty="0"/>
          </a:p>
          <a:p>
            <a:pPr marL="0" indent="0">
              <a:buNone/>
            </a:pPr>
            <a:endParaRPr lang="en-US" i="0" dirty="0" smtClean="0"/>
          </a:p>
          <a:p>
            <a:pPr marL="0" indent="0">
              <a:buNone/>
            </a:pPr>
            <a:r>
              <a:rPr lang="en-US" i="0" dirty="0" smtClean="0"/>
              <a:t>All </a:t>
            </a:r>
            <a:r>
              <a:rPr lang="en-US" i="0" dirty="0"/>
              <a:t>COM services dealing with external aid (DEVCO, ELARG, FPI, ECHO) now publish through IATI.</a:t>
            </a:r>
          </a:p>
          <a:p>
            <a:pPr marL="0" indent="0">
              <a:buNone/>
            </a:pPr>
            <a:endParaRPr lang="en-US" sz="2200" i="0" dirty="0"/>
          </a:p>
          <a:p>
            <a:pPr marL="0" indent="0">
              <a:buFontTx/>
              <a:buNone/>
            </a:pPr>
            <a:endParaRPr lang="en-US" sz="2200" i="0" dirty="0" smtClean="0"/>
          </a:p>
          <a:p>
            <a:pPr marL="0" indent="0">
              <a:buFontTx/>
              <a:buNone/>
            </a:pPr>
            <a:endParaRPr lang="fr-BE" sz="2200" i="0" dirty="0"/>
          </a:p>
          <a:p>
            <a:pPr marL="0" indent="0">
              <a:buFontTx/>
              <a:buNone/>
            </a:pPr>
            <a:endParaRPr lang="en-US" sz="2200" i="0" dirty="0"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285750" y="1357313"/>
            <a:ext cx="8229600" cy="936625"/>
          </a:xfrm>
        </p:spPr>
        <p:txBody>
          <a:bodyPr/>
          <a:lstStyle/>
          <a:p>
            <a:r>
              <a:rPr lang="fr-FR" sz="2400" u="sng" smtClean="0"/>
              <a:t>Busan Partnership for Effective Development Cooperation</a:t>
            </a:r>
            <a:r>
              <a:rPr lang="fr-FR" sz="2400" smtClean="0"/>
              <a:t/>
            </a:r>
            <a:br>
              <a:rPr lang="fr-FR" sz="2400" smtClean="0"/>
            </a:br>
            <a:r>
              <a:rPr lang="fr-FR" sz="2400" smtClean="0"/>
              <a:t>Predictability</a:t>
            </a:r>
            <a:endParaRPr lang="en-US" sz="2400" smtClean="0"/>
          </a:p>
        </p:txBody>
      </p:sp>
      <p:sp>
        <p:nvSpPr>
          <p:cNvPr id="3" name="Content Placeholder 2"/>
          <p:cNvSpPr>
            <a:spLocks noGrp="1"/>
          </p:cNvSpPr>
          <p:nvPr>
            <p:ph idx="1"/>
          </p:nvPr>
        </p:nvSpPr>
        <p:spPr>
          <a:xfrm>
            <a:off x="285750" y="2357438"/>
            <a:ext cx="8229600" cy="3529012"/>
          </a:xfrm>
        </p:spPr>
        <p:txBody>
          <a:bodyPr/>
          <a:lstStyle/>
          <a:p>
            <a:pPr marL="0" indent="0">
              <a:buClrTx/>
              <a:buFont typeface="Times" charset="0"/>
              <a:buNone/>
              <a:defRPr/>
            </a:pPr>
            <a:r>
              <a:rPr lang="en-US" sz="2000" i="0" dirty="0" smtClean="0"/>
              <a:t>24. We will also work to make development co-operation more predictable in its nature. To this end:</a:t>
            </a:r>
          </a:p>
          <a:p>
            <a:pPr marL="0" indent="0">
              <a:buClrTx/>
              <a:buFont typeface="Times" charset="0"/>
              <a:buNone/>
              <a:defRPr/>
            </a:pPr>
            <a:endParaRPr lang="en-US" sz="2000" i="0" dirty="0" smtClean="0"/>
          </a:p>
          <a:p>
            <a:pPr marL="457200" indent="-457200">
              <a:buClrTx/>
              <a:buFont typeface="+mj-lt"/>
              <a:buAutoNum type="alphaLcParenR"/>
              <a:defRPr/>
            </a:pPr>
            <a:r>
              <a:rPr lang="en-US" sz="2000" i="0" dirty="0" smtClean="0"/>
              <a:t>Those of us who committed, through the Accra Agenda for Action, to improve medium-term predictability will implement fully our commitments in this area, introducing reforms where needed. By 2013, they will provide available, regular, timely rolling three- to five- year indicative forward expenditure and/or implementation plans as agreed in Accra to all developing countries with which they cooperate. Other actors will aim to provide developing countries with timely and relevant information on their intentions with regard to future co-operation over the medium-term.</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endParaRPr lang="en-US"/>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7763" y="1892002"/>
            <a:ext cx="6848475" cy="4705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itle 1"/>
          <p:cNvSpPr txBox="1">
            <a:spLocks/>
          </p:cNvSpPr>
          <p:nvPr/>
        </p:nvSpPr>
        <p:spPr bwMode="auto">
          <a:xfrm>
            <a:off x="0" y="928688"/>
            <a:ext cx="8229600"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a:lstStyle>
          <a:p>
            <a:r>
              <a:rPr lang="en-US" sz="2800" u="sng" kern="0" smtClean="0"/>
              <a:t>Aid transparency</a:t>
            </a:r>
            <a:r>
              <a:rPr lang="en-US" sz="2800" kern="0" smtClean="0"/>
              <a:t/>
            </a:r>
            <a:br>
              <a:rPr lang="en-US" sz="2800" kern="0" smtClean="0"/>
            </a:br>
            <a:r>
              <a:rPr lang="en-US" sz="2400" kern="0" smtClean="0"/>
              <a:t>International Aid Transparency Initiative</a:t>
            </a:r>
            <a:endParaRPr lang="en-US" sz="2400" kern="0" dirty="0" smtClean="0"/>
          </a:p>
        </p:txBody>
      </p:sp>
    </p:spTree>
    <p:extLst>
      <p:ext uri="{BB962C8B-B14F-4D97-AF65-F5344CB8AC3E}">
        <p14:creationId xmlns:p14="http://schemas.microsoft.com/office/powerpoint/2010/main" val="26425364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endParaRPr lang="en-US"/>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600" y="2132856"/>
            <a:ext cx="7177940" cy="43204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itle 1"/>
          <p:cNvSpPr txBox="1">
            <a:spLocks/>
          </p:cNvSpPr>
          <p:nvPr/>
        </p:nvSpPr>
        <p:spPr bwMode="auto">
          <a:xfrm>
            <a:off x="107504" y="980728"/>
            <a:ext cx="8229600"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a:lstStyle>
          <a:p>
            <a:r>
              <a:rPr lang="fr-FR" sz="2800" u="sng" kern="0" dirty="0" smtClean="0"/>
              <a:t>Busan performance</a:t>
            </a:r>
            <a:r>
              <a:rPr lang="fr-FR" sz="2800" kern="0" dirty="0" smtClean="0"/>
              <a:t/>
            </a:r>
            <a:br>
              <a:rPr lang="fr-FR" sz="2800" kern="0" dirty="0" smtClean="0"/>
            </a:br>
            <a:r>
              <a:rPr lang="fr-FR" sz="2800" kern="0" dirty="0" err="1" smtClean="0"/>
              <a:t>Indicator</a:t>
            </a:r>
            <a:r>
              <a:rPr lang="fr-FR" sz="2800" kern="0" dirty="0" smtClean="0"/>
              <a:t> 4: </a:t>
            </a:r>
            <a:r>
              <a:rPr lang="fr-FR" sz="2800" kern="0" dirty="0" err="1" smtClean="0"/>
              <a:t>Aid</a:t>
            </a:r>
            <a:r>
              <a:rPr lang="fr-FR" sz="2800" kern="0" dirty="0" smtClean="0"/>
              <a:t> </a:t>
            </a:r>
            <a:r>
              <a:rPr lang="fr-FR" sz="2800" kern="0" dirty="0" err="1" smtClean="0"/>
              <a:t>transparency</a:t>
            </a:r>
            <a:endParaRPr lang="en-US" sz="2800" kern="0" dirty="0" smtClean="0"/>
          </a:p>
        </p:txBody>
      </p:sp>
    </p:spTree>
    <p:extLst>
      <p:ext uri="{BB962C8B-B14F-4D97-AF65-F5344CB8AC3E}">
        <p14:creationId xmlns:p14="http://schemas.microsoft.com/office/powerpoint/2010/main" val="25825549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7200" y="2132856"/>
            <a:ext cx="8229600" cy="4725144"/>
          </a:xfrm>
        </p:spPr>
        <p:txBody>
          <a:bodyPr/>
          <a:lstStyle/>
          <a:p>
            <a:pPr marL="0" indent="0">
              <a:buNone/>
            </a:pPr>
            <a:r>
              <a:rPr lang="fr-BE" i="0" dirty="0" err="1" smtClean="0"/>
              <a:t>Timeliness</a:t>
            </a:r>
            <a:r>
              <a:rPr lang="fr-BE" i="0" dirty="0" smtClean="0"/>
              <a:t> – </a:t>
            </a:r>
            <a:r>
              <a:rPr lang="fr-BE" i="0" dirty="0" err="1" smtClean="0"/>
              <a:t>considerable</a:t>
            </a:r>
            <a:r>
              <a:rPr lang="fr-BE" i="0" dirty="0" smtClean="0"/>
              <a:t> room for </a:t>
            </a:r>
            <a:r>
              <a:rPr lang="fr-BE" i="0" dirty="0" err="1" smtClean="0"/>
              <a:t>progress</a:t>
            </a:r>
            <a:endParaRPr lang="fr-BE" i="0" dirty="0" smtClean="0"/>
          </a:p>
          <a:p>
            <a:pPr marL="400050" lvl="1" indent="0">
              <a:buNone/>
            </a:pPr>
            <a:r>
              <a:rPr lang="fr-BE" b="0" i="1" dirty="0" smtClean="0"/>
              <a:t>Data </a:t>
            </a:r>
            <a:r>
              <a:rPr lang="fr-BE" b="0" i="1" dirty="0" err="1" smtClean="0"/>
              <a:t>needs</a:t>
            </a:r>
            <a:r>
              <a:rPr lang="fr-BE" b="0" i="1" dirty="0" smtClean="0"/>
              <a:t> to </a:t>
            </a:r>
            <a:r>
              <a:rPr lang="fr-BE" b="0" i="1" dirty="0" err="1" smtClean="0"/>
              <a:t>be</a:t>
            </a:r>
            <a:r>
              <a:rPr lang="fr-BE" b="0" i="1" dirty="0" smtClean="0"/>
              <a:t> </a:t>
            </a:r>
            <a:r>
              <a:rPr lang="fr-BE" b="0" i="1" dirty="0" err="1" smtClean="0"/>
              <a:t>published</a:t>
            </a:r>
            <a:r>
              <a:rPr lang="fr-BE" b="0" i="1" dirty="0" smtClean="0"/>
              <a:t> </a:t>
            </a:r>
            <a:r>
              <a:rPr lang="fr-BE" b="0" i="1" dirty="0" err="1" smtClean="0"/>
              <a:t>much</a:t>
            </a:r>
            <a:r>
              <a:rPr lang="fr-BE" b="0" i="1" dirty="0" smtClean="0"/>
              <a:t> more </a:t>
            </a:r>
            <a:r>
              <a:rPr lang="fr-BE" b="0" i="1" dirty="0" err="1" smtClean="0"/>
              <a:t>quickly</a:t>
            </a:r>
            <a:r>
              <a:rPr lang="fr-BE" b="0" i="1" dirty="0" smtClean="0"/>
              <a:t> and </a:t>
            </a:r>
            <a:r>
              <a:rPr lang="fr-BE" b="0" i="1" dirty="0" err="1" smtClean="0"/>
              <a:t>regularly</a:t>
            </a:r>
            <a:r>
              <a:rPr lang="fr-BE" b="0" i="1" dirty="0" smtClean="0"/>
              <a:t>: in </a:t>
            </a:r>
            <a:r>
              <a:rPr lang="fr-BE" b="0" i="1" dirty="0" err="1" smtClean="0"/>
              <a:t>most</a:t>
            </a:r>
            <a:r>
              <a:rPr lang="fr-BE" b="0" i="1" dirty="0" smtClean="0"/>
              <a:t> cases, data </a:t>
            </a:r>
            <a:r>
              <a:rPr lang="fr-BE" b="0" i="1" dirty="0" err="1" smtClean="0"/>
              <a:t>is</a:t>
            </a:r>
            <a:r>
              <a:rPr lang="fr-BE" b="0" i="1" dirty="0" smtClean="0"/>
              <a:t> </a:t>
            </a:r>
            <a:r>
              <a:rPr lang="fr-BE" b="0" i="1" dirty="0" err="1" smtClean="0"/>
              <a:t>only</a:t>
            </a:r>
            <a:r>
              <a:rPr lang="fr-BE" b="0" i="1" dirty="0" smtClean="0"/>
              <a:t> </a:t>
            </a:r>
            <a:r>
              <a:rPr lang="fr-BE" b="0" i="1" dirty="0" err="1" smtClean="0"/>
              <a:t>published</a:t>
            </a:r>
            <a:r>
              <a:rPr lang="fr-BE" b="0" i="1" dirty="0" smtClean="0"/>
              <a:t> once a </a:t>
            </a:r>
            <a:r>
              <a:rPr lang="fr-BE" b="0" i="1" dirty="0" err="1" smtClean="0"/>
              <a:t>year</a:t>
            </a:r>
            <a:r>
              <a:rPr lang="fr-BE" b="0" i="1" dirty="0" smtClean="0"/>
              <a:t> and </a:t>
            </a:r>
            <a:r>
              <a:rPr lang="fr-BE" b="0" i="1" dirty="0" err="1" smtClean="0"/>
              <a:t>is</a:t>
            </a:r>
            <a:r>
              <a:rPr lang="fr-BE" b="0" i="1" dirty="0" smtClean="0"/>
              <a:t> </a:t>
            </a:r>
            <a:r>
              <a:rPr lang="fr-BE" b="0" i="1" dirty="0" err="1" smtClean="0"/>
              <a:t>already</a:t>
            </a:r>
            <a:r>
              <a:rPr lang="fr-BE" b="0" i="1" dirty="0" smtClean="0"/>
              <a:t> six-to-</a:t>
            </a:r>
            <a:r>
              <a:rPr lang="fr-BE" b="0" i="1" dirty="0" err="1" smtClean="0"/>
              <a:t>nine</a:t>
            </a:r>
            <a:r>
              <a:rPr lang="fr-BE" b="0" i="1" dirty="0" smtClean="0"/>
              <a:t> </a:t>
            </a:r>
            <a:r>
              <a:rPr lang="fr-BE" b="0" i="1" dirty="0" err="1" smtClean="0"/>
              <a:t>months</a:t>
            </a:r>
            <a:r>
              <a:rPr lang="fr-BE" b="0" i="1" dirty="0" smtClean="0"/>
              <a:t> </a:t>
            </a:r>
            <a:r>
              <a:rPr lang="fr-BE" b="0" i="1" dirty="0" err="1" smtClean="0"/>
              <a:t>old</a:t>
            </a:r>
            <a:r>
              <a:rPr lang="fr-BE" b="0" i="1" dirty="0" smtClean="0"/>
              <a:t>.</a:t>
            </a:r>
          </a:p>
          <a:p>
            <a:pPr marL="0" indent="0">
              <a:buNone/>
            </a:pPr>
            <a:r>
              <a:rPr lang="fr-BE" i="0" dirty="0" err="1" smtClean="0"/>
              <a:t>Level</a:t>
            </a:r>
            <a:r>
              <a:rPr lang="fr-BE" i="0" dirty="0" smtClean="0"/>
              <a:t> of </a:t>
            </a:r>
            <a:r>
              <a:rPr lang="fr-BE" i="0" dirty="0" err="1" smtClean="0"/>
              <a:t>detail</a:t>
            </a:r>
            <a:r>
              <a:rPr lang="fr-BE" i="0" dirty="0" smtClean="0"/>
              <a:t> – a good </a:t>
            </a:r>
            <a:r>
              <a:rPr lang="fr-BE" i="0" dirty="0" err="1" smtClean="0"/>
              <a:t>start</a:t>
            </a:r>
            <a:endParaRPr lang="fr-BE" i="0" dirty="0"/>
          </a:p>
          <a:p>
            <a:pPr marL="400050" lvl="1" indent="0">
              <a:buNone/>
            </a:pPr>
            <a:r>
              <a:rPr lang="fr-BE" b="0" i="1" dirty="0" smtClean="0"/>
              <a:t>The provider </a:t>
            </a:r>
            <a:r>
              <a:rPr lang="fr-BE" b="0" i="1" dirty="0" err="1" smtClean="0"/>
              <a:t>community</a:t>
            </a:r>
            <a:r>
              <a:rPr lang="fr-BE" b="0" i="1" dirty="0" smtClean="0"/>
              <a:t> </a:t>
            </a:r>
            <a:r>
              <a:rPr lang="fr-BE" b="0" i="1" dirty="0" err="1" smtClean="0"/>
              <a:t>is</a:t>
            </a:r>
            <a:r>
              <a:rPr lang="fr-BE" b="0" i="1" dirty="0" smtClean="0"/>
              <a:t> </a:t>
            </a:r>
            <a:r>
              <a:rPr lang="fr-BE" b="0" i="1" dirty="0" err="1" smtClean="0"/>
              <a:t>halfway</a:t>
            </a:r>
            <a:r>
              <a:rPr lang="fr-BE" b="0" i="1" dirty="0" smtClean="0"/>
              <a:t> to </a:t>
            </a:r>
            <a:r>
              <a:rPr lang="fr-BE" b="0" i="1" dirty="0" err="1" smtClean="0"/>
              <a:t>providing</a:t>
            </a:r>
            <a:r>
              <a:rPr lang="fr-BE" b="0" i="1" dirty="0" smtClean="0"/>
              <a:t> information for the </a:t>
            </a:r>
            <a:r>
              <a:rPr lang="fr-BE" b="0" i="1" dirty="0" err="1" smtClean="0"/>
              <a:t>common</a:t>
            </a:r>
            <a:r>
              <a:rPr lang="fr-BE" b="0" i="1" dirty="0" smtClean="0"/>
              <a:t> standard </a:t>
            </a:r>
            <a:r>
              <a:rPr lang="fr-BE" b="0" i="1" dirty="0" err="1" smtClean="0"/>
              <a:t>fields</a:t>
            </a:r>
            <a:r>
              <a:rPr lang="fr-BE" b="0" i="1" dirty="0" smtClean="0"/>
              <a:t>. </a:t>
            </a:r>
            <a:r>
              <a:rPr lang="fr-BE" b="0" i="1" dirty="0" err="1" smtClean="0"/>
              <a:t>Some</a:t>
            </a:r>
            <a:r>
              <a:rPr lang="fr-BE" b="0" i="1" dirty="0" smtClean="0"/>
              <a:t> providers do not </a:t>
            </a:r>
            <a:r>
              <a:rPr lang="fr-BE" b="0" i="1" dirty="0" err="1" smtClean="0"/>
              <a:t>even</a:t>
            </a:r>
            <a:r>
              <a:rPr lang="fr-BE" b="0" i="1" dirty="0" smtClean="0"/>
              <a:t> </a:t>
            </a:r>
            <a:r>
              <a:rPr lang="fr-BE" b="0" i="1" dirty="0" err="1" smtClean="0"/>
              <a:t>publish</a:t>
            </a:r>
            <a:r>
              <a:rPr lang="fr-BE" b="0" i="1" dirty="0" smtClean="0"/>
              <a:t> basic information, </a:t>
            </a:r>
            <a:r>
              <a:rPr lang="fr-BE" b="0" i="1" dirty="0" err="1" smtClean="0"/>
              <a:t>such</a:t>
            </a:r>
            <a:r>
              <a:rPr lang="fr-BE" b="0" i="1" dirty="0" smtClean="0"/>
              <a:t> as </a:t>
            </a:r>
            <a:r>
              <a:rPr lang="fr-BE" b="0" i="1" dirty="0" err="1" smtClean="0"/>
              <a:t>activity</a:t>
            </a:r>
            <a:r>
              <a:rPr lang="fr-BE" b="0" i="1" dirty="0" smtClean="0"/>
              <a:t> </a:t>
            </a:r>
            <a:r>
              <a:rPr lang="fr-BE" b="0" i="1" dirty="0" err="1" smtClean="0"/>
              <a:t>start</a:t>
            </a:r>
            <a:r>
              <a:rPr lang="fr-BE" b="0" i="1" dirty="0" smtClean="0"/>
              <a:t> dates.</a:t>
            </a:r>
            <a:endParaRPr lang="en-US" b="0" i="1" dirty="0"/>
          </a:p>
          <a:p>
            <a:pPr marL="0" indent="0">
              <a:buNone/>
            </a:pPr>
            <a:r>
              <a:rPr lang="fr-BE" i="0" dirty="0" err="1" smtClean="0"/>
              <a:t>Forward-looking</a:t>
            </a:r>
            <a:r>
              <a:rPr lang="fr-BE" i="0" dirty="0" smtClean="0"/>
              <a:t> information – more efforts </a:t>
            </a:r>
            <a:r>
              <a:rPr lang="fr-BE" i="0" dirty="0" err="1" smtClean="0"/>
              <a:t>needed</a:t>
            </a:r>
            <a:endParaRPr lang="fr-BE" i="0" dirty="0"/>
          </a:p>
          <a:p>
            <a:pPr marL="400050" lvl="1" indent="0">
              <a:buNone/>
            </a:pPr>
            <a:r>
              <a:rPr lang="fr-BE" b="0" i="1" dirty="0" smtClean="0"/>
              <a:t>Much more effort </a:t>
            </a:r>
            <a:r>
              <a:rPr lang="fr-BE" b="0" i="1" dirty="0" err="1" smtClean="0"/>
              <a:t>is</a:t>
            </a:r>
            <a:r>
              <a:rPr lang="fr-BE" b="0" i="1" dirty="0" smtClean="0"/>
              <a:t> </a:t>
            </a:r>
            <a:r>
              <a:rPr lang="fr-BE" b="0" i="1" dirty="0" err="1" smtClean="0"/>
              <a:t>needed</a:t>
            </a:r>
            <a:r>
              <a:rPr lang="fr-BE" b="0" i="1" dirty="0" smtClean="0"/>
              <a:t> to </a:t>
            </a:r>
            <a:r>
              <a:rPr lang="fr-BE" b="0" i="1" dirty="0" err="1" smtClean="0"/>
              <a:t>achieve</a:t>
            </a:r>
            <a:r>
              <a:rPr lang="fr-BE" b="0" i="1" dirty="0" smtClean="0"/>
              <a:t> </a:t>
            </a:r>
            <a:r>
              <a:rPr lang="fr-BE" b="0" i="1" dirty="0" err="1" smtClean="0"/>
              <a:t>widespread</a:t>
            </a:r>
            <a:r>
              <a:rPr lang="fr-BE" b="0" i="1" dirty="0" smtClean="0"/>
              <a:t> publication of </a:t>
            </a:r>
            <a:r>
              <a:rPr lang="fr-BE" b="0" i="1" dirty="0" err="1" smtClean="0"/>
              <a:t>detailed</a:t>
            </a:r>
            <a:r>
              <a:rPr lang="fr-BE" b="0" i="1" dirty="0" smtClean="0"/>
              <a:t> </a:t>
            </a:r>
            <a:r>
              <a:rPr lang="fr-BE" b="0" i="1" dirty="0" err="1" smtClean="0"/>
              <a:t>forward-looking</a:t>
            </a:r>
            <a:r>
              <a:rPr lang="fr-BE" b="0" i="1" dirty="0" smtClean="0"/>
              <a:t> information for </a:t>
            </a:r>
            <a:r>
              <a:rPr lang="fr-BE" b="0" i="1" dirty="0" err="1" smtClean="0"/>
              <a:t>activities</a:t>
            </a:r>
            <a:r>
              <a:rPr lang="fr-BE" b="0" i="1" dirty="0" smtClean="0"/>
              <a:t>.</a:t>
            </a:r>
            <a:endParaRPr lang="en-US" b="0" i="1" dirty="0"/>
          </a:p>
          <a:p>
            <a:pPr marL="0" indent="0">
              <a:buNone/>
            </a:pPr>
            <a:endParaRPr lang="en-US" b="0" i="1" dirty="0"/>
          </a:p>
        </p:txBody>
      </p:sp>
      <p:sp>
        <p:nvSpPr>
          <p:cNvPr id="5" name="Title 1"/>
          <p:cNvSpPr txBox="1">
            <a:spLocks/>
          </p:cNvSpPr>
          <p:nvPr/>
        </p:nvSpPr>
        <p:spPr bwMode="auto">
          <a:xfrm>
            <a:off x="107504" y="980728"/>
            <a:ext cx="8229600"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a:lstStyle>
          <a:p>
            <a:r>
              <a:rPr lang="fr-FR" sz="2800" u="sng" kern="0" dirty="0" smtClean="0"/>
              <a:t>Busan performance</a:t>
            </a:r>
            <a:r>
              <a:rPr lang="fr-FR" sz="2800" kern="0" dirty="0" smtClean="0"/>
              <a:t/>
            </a:r>
            <a:br>
              <a:rPr lang="fr-FR" sz="2800" kern="0" dirty="0" smtClean="0"/>
            </a:br>
            <a:r>
              <a:rPr lang="fr-FR" sz="2800" kern="0" dirty="0" err="1" smtClean="0"/>
              <a:t>Indicator</a:t>
            </a:r>
            <a:r>
              <a:rPr lang="fr-FR" sz="2800" kern="0" dirty="0" smtClean="0"/>
              <a:t> 4: </a:t>
            </a:r>
            <a:r>
              <a:rPr lang="fr-FR" sz="2800" kern="0" dirty="0" err="1" smtClean="0"/>
              <a:t>Aid</a:t>
            </a:r>
            <a:r>
              <a:rPr lang="fr-FR" sz="2800" kern="0" dirty="0" smtClean="0"/>
              <a:t> </a:t>
            </a:r>
            <a:r>
              <a:rPr lang="fr-FR" sz="2800" kern="0" dirty="0" err="1" smtClean="0"/>
              <a:t>transparency</a:t>
            </a:r>
            <a:endParaRPr lang="en-US" sz="2800" kern="0" dirty="0" smtClean="0"/>
          </a:p>
        </p:txBody>
      </p:sp>
    </p:spTree>
    <p:extLst>
      <p:ext uri="{BB962C8B-B14F-4D97-AF65-F5344CB8AC3E}">
        <p14:creationId xmlns:p14="http://schemas.microsoft.com/office/powerpoint/2010/main" val="176883053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0" y="1000125"/>
            <a:ext cx="8229600" cy="936625"/>
          </a:xfrm>
        </p:spPr>
        <p:txBody>
          <a:bodyPr/>
          <a:lstStyle/>
          <a:p>
            <a:r>
              <a:rPr lang="en-US" sz="3200" u="sng" dirty="0" smtClean="0"/>
              <a:t>Aid transparency</a:t>
            </a:r>
            <a:r>
              <a:rPr lang="en-US" sz="3200" dirty="0" smtClean="0"/>
              <a:t/>
            </a:r>
            <a:br>
              <a:rPr lang="en-US" sz="3200" dirty="0" smtClean="0"/>
            </a:br>
            <a:r>
              <a:rPr lang="en-US" dirty="0" smtClean="0"/>
              <a:t>EU Aid Explorer</a:t>
            </a:r>
            <a:endParaRPr lang="en-US" sz="3200" dirty="0" smtClean="0"/>
          </a:p>
        </p:txBody>
      </p:sp>
      <p:sp>
        <p:nvSpPr>
          <p:cNvPr id="25603" name="Content Placeholder 2"/>
          <p:cNvSpPr>
            <a:spLocks noGrp="1"/>
          </p:cNvSpPr>
          <p:nvPr>
            <p:ph idx="1"/>
          </p:nvPr>
        </p:nvSpPr>
        <p:spPr>
          <a:xfrm>
            <a:off x="428625" y="2060848"/>
            <a:ext cx="8229600" cy="4429125"/>
          </a:xfrm>
        </p:spPr>
        <p:txBody>
          <a:bodyPr/>
          <a:lstStyle/>
          <a:p>
            <a:pPr>
              <a:buClrTx/>
            </a:pPr>
            <a:r>
              <a:rPr lang="en-US" sz="2000" i="0" dirty="0" smtClean="0"/>
              <a:t>EU Aid Explorer is an EU donors' coordination tool developed by the European Commission with the primary objective of facilitating the sharing of aid funding data amongst EU donors, so that the data can be used in a decision making capacity across all stages of the funding lifecycle.</a:t>
            </a:r>
          </a:p>
          <a:p>
            <a:pPr>
              <a:buClrTx/>
            </a:pPr>
            <a:r>
              <a:rPr lang="en-US" sz="2000" i="0" dirty="0"/>
              <a:t>EU Aid Explorer </a:t>
            </a:r>
            <a:r>
              <a:rPr lang="en-US" sz="2000" i="0" dirty="0" smtClean="0"/>
              <a:t>is a web-based system that combines data from multiple sources into its own database. It allows the publication of comprehensive information about development and humanitarian aid from a number of sources. </a:t>
            </a:r>
            <a:endParaRPr lang="en-US" sz="2000" i="0" dirty="0"/>
          </a:p>
          <a:p>
            <a:pPr>
              <a:buClrTx/>
            </a:pPr>
            <a:r>
              <a:rPr lang="en-US" sz="2000" i="0" dirty="0"/>
              <a:t>EU Aid Explorer </a:t>
            </a:r>
            <a:r>
              <a:rPr lang="en-US" sz="2000" i="0" dirty="0" smtClean="0"/>
              <a:t>was launched as a beta version in Nov 2013 for testing. Full launch is planned for 2014.</a:t>
            </a:r>
            <a:br>
              <a:rPr lang="en-US" sz="2000" i="0" dirty="0" smtClean="0"/>
            </a:br>
            <a:endParaRPr lang="en-US" sz="2000" i="0" dirty="0" smtClean="0"/>
          </a:p>
          <a:p>
            <a:pPr>
              <a:buClrTx/>
            </a:pPr>
            <a:endParaRPr lang="en-US" sz="2000" i="0" dirty="0" smtClean="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0" y="1000125"/>
            <a:ext cx="8229600" cy="936625"/>
          </a:xfrm>
        </p:spPr>
        <p:txBody>
          <a:bodyPr/>
          <a:lstStyle/>
          <a:p>
            <a:r>
              <a:rPr lang="en-US" sz="3200" u="sng" dirty="0" smtClean="0"/>
              <a:t>Aid transparency</a:t>
            </a:r>
            <a:r>
              <a:rPr lang="en-US" sz="3200" dirty="0" smtClean="0"/>
              <a:t/>
            </a:r>
            <a:br>
              <a:rPr lang="en-US" sz="3200" dirty="0" smtClean="0"/>
            </a:br>
            <a:r>
              <a:rPr lang="en-US" dirty="0" smtClean="0">
                <a:hlinkClick r:id="rId3"/>
              </a:rPr>
              <a:t>EU Aid Explorer</a:t>
            </a:r>
            <a:endParaRPr lang="en-US" sz="3200" dirty="0" smtClean="0"/>
          </a:p>
        </p:txBody>
      </p:sp>
      <p:sp>
        <p:nvSpPr>
          <p:cNvPr id="25603" name="Content Placeholder 2"/>
          <p:cNvSpPr>
            <a:spLocks noGrp="1"/>
          </p:cNvSpPr>
          <p:nvPr>
            <p:ph idx="1"/>
          </p:nvPr>
        </p:nvSpPr>
        <p:spPr>
          <a:xfrm>
            <a:off x="428625" y="2060848"/>
            <a:ext cx="8229600" cy="4429125"/>
          </a:xfrm>
        </p:spPr>
        <p:txBody>
          <a:bodyPr/>
          <a:lstStyle/>
          <a:p>
            <a:pPr marL="0" indent="0">
              <a:buClrTx/>
              <a:buNone/>
            </a:pPr>
            <a:r>
              <a:rPr lang="fr-BE" sz="2800" i="0" dirty="0" smtClean="0"/>
              <a:t>IATI </a:t>
            </a:r>
            <a:r>
              <a:rPr lang="fr-BE" sz="2800" i="0" dirty="0" err="1" smtClean="0"/>
              <a:t>aid</a:t>
            </a:r>
            <a:r>
              <a:rPr lang="fr-BE" sz="2800" i="0" dirty="0" smtClean="0"/>
              <a:t> data </a:t>
            </a:r>
            <a:r>
              <a:rPr lang="fr-BE" sz="2800" i="0" dirty="0" err="1" smtClean="0"/>
              <a:t>delivered</a:t>
            </a:r>
            <a:r>
              <a:rPr lang="fr-BE" sz="2800" i="0" dirty="0" smtClean="0"/>
              <a:t> as </a:t>
            </a:r>
            <a:r>
              <a:rPr lang="fr-BE" sz="2800" i="0" dirty="0" err="1" smtClean="0"/>
              <a:t>aid</a:t>
            </a:r>
            <a:r>
              <a:rPr lang="fr-BE" sz="2800" i="0" dirty="0"/>
              <a:t> information </a:t>
            </a:r>
            <a:endParaRPr lang="en-US" sz="2800" i="0" dirty="0" smtClean="0"/>
          </a:p>
        </p:txBody>
      </p:sp>
      <p:pic>
        <p:nvPicPr>
          <p:cNvPr id="2050"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3966" t="39376" r="65813" b="41874"/>
          <a:stretch/>
        </p:blipFill>
        <p:spPr bwMode="auto">
          <a:xfrm>
            <a:off x="467544" y="2636912"/>
            <a:ext cx="3931920" cy="1371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34436" t="38753" r="35345" b="41247"/>
          <a:stretch/>
        </p:blipFill>
        <p:spPr bwMode="auto">
          <a:xfrm>
            <a:off x="2584296" y="3933056"/>
            <a:ext cx="3931920" cy="14630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rotWithShape="1">
          <a:blip r:embed="rId4">
            <a:extLst>
              <a:ext uri="{28A0092B-C50C-407E-A947-70E740481C1C}">
                <a14:useLocalDpi xmlns:a14="http://schemas.microsoft.com/office/drawing/2010/main" val="0"/>
              </a:ext>
            </a:extLst>
          </a:blip>
          <a:srcRect l="64657" t="38753" r="5123" b="41247"/>
          <a:stretch/>
        </p:blipFill>
        <p:spPr bwMode="auto">
          <a:xfrm>
            <a:off x="5032568" y="5301208"/>
            <a:ext cx="3931920" cy="14630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202963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r>
              <a:rPr lang="en-US" sz="3200" u="sng" dirty="0" smtClean="0"/>
              <a:t>Fiscal transparency</a:t>
            </a:r>
            <a:endParaRPr lang="en-US" dirty="0" smtClean="0"/>
          </a:p>
        </p:txBody>
      </p:sp>
      <p:sp>
        <p:nvSpPr>
          <p:cNvPr id="33795" name="Content Placeholder 2"/>
          <p:cNvSpPr>
            <a:spLocks noGrp="1"/>
          </p:cNvSpPr>
          <p:nvPr>
            <p:ph idx="1"/>
          </p:nvPr>
        </p:nvSpPr>
        <p:spPr/>
        <p:txBody>
          <a:bodyPr/>
          <a:lstStyle/>
          <a:p>
            <a:r>
              <a:rPr lang="en-US" smtClean="0"/>
              <a:t> </a:t>
            </a:r>
          </a:p>
        </p:txBody>
      </p:sp>
      <p:pic>
        <p:nvPicPr>
          <p:cNvPr id="33797" name="Picture 5">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9208" y="2340551"/>
            <a:ext cx="7315200" cy="41127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miter lim="800000"/>
                <a:headEnd/>
                <a:tailEnd/>
              </a14:hiddenLine>
            </a:ext>
          </a:ex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25"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191" y="1376727"/>
            <a:ext cx="4572000" cy="55086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miter lim="800000"/>
                <a:headEnd/>
                <a:tailEnd/>
              </a14:hiddenLine>
            </a:ext>
          </a:extLst>
        </p:spPr>
      </p:pic>
      <p:pic>
        <p:nvPicPr>
          <p:cNvPr id="34826" name="Picture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0" y="1412776"/>
            <a:ext cx="4572000" cy="55086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miter lim="800000"/>
                <a:headEnd/>
                <a:tailEnd/>
              </a14:hiddenLine>
            </a:ext>
          </a:extLst>
        </p:spPr>
      </p:pic>
      <p:sp>
        <p:nvSpPr>
          <p:cNvPr id="34818" name="Title 1"/>
          <p:cNvSpPr>
            <a:spLocks noGrp="1"/>
          </p:cNvSpPr>
          <p:nvPr>
            <p:ph type="title"/>
          </p:nvPr>
        </p:nvSpPr>
        <p:spPr>
          <a:xfrm>
            <a:off x="0" y="620688"/>
            <a:ext cx="4214813" cy="928688"/>
          </a:xfrm>
        </p:spPr>
        <p:txBody>
          <a:bodyPr/>
          <a:lstStyle/>
          <a:p>
            <a:r>
              <a:rPr lang="fr-FR" sz="2200" dirty="0" smtClean="0">
                <a:solidFill>
                  <a:srgbClr val="FFD624"/>
                </a:solidFill>
              </a:rPr>
              <a:t>Fiscal </a:t>
            </a:r>
            <a:r>
              <a:rPr lang="fr-FR" sz="2200" dirty="0" err="1" smtClean="0">
                <a:solidFill>
                  <a:srgbClr val="FFD624"/>
                </a:solidFill>
              </a:rPr>
              <a:t>Transparency</a:t>
            </a:r>
            <a:r>
              <a:rPr lang="fr-FR" sz="2200" dirty="0" smtClean="0">
                <a:solidFill>
                  <a:srgbClr val="FFD624"/>
                </a:solidFill>
              </a:rPr>
              <a:t/>
            </a:r>
            <a:br>
              <a:rPr lang="fr-FR" sz="2200" dirty="0" smtClean="0">
                <a:solidFill>
                  <a:srgbClr val="FFD624"/>
                </a:solidFill>
              </a:rPr>
            </a:br>
            <a:r>
              <a:rPr lang="fr-FR" sz="2200" dirty="0" smtClean="0">
                <a:solidFill>
                  <a:srgbClr val="FFD624"/>
                </a:solidFill>
                <a:hlinkClick r:id="rId5"/>
              </a:rPr>
              <a:t>Open Budget Index 2012</a:t>
            </a:r>
            <a:endParaRPr lang="en-US" sz="2200" dirty="0" smtClean="0">
              <a:solidFill>
                <a:srgbClr val="FFD624"/>
              </a:solidFill>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a:xfrm>
            <a:off x="357188" y="1500188"/>
            <a:ext cx="8786812" cy="936625"/>
          </a:xfrm>
        </p:spPr>
        <p:txBody>
          <a:bodyPr/>
          <a:lstStyle/>
          <a:p>
            <a:r>
              <a:rPr lang="en-US" sz="3200" u="sng" dirty="0" smtClean="0"/>
              <a:t>Fiscal transparency</a:t>
            </a:r>
            <a:r>
              <a:rPr lang="en-US" dirty="0" smtClean="0"/>
              <a:t/>
            </a:r>
            <a:br>
              <a:rPr lang="en-US" dirty="0" smtClean="0"/>
            </a:br>
            <a:r>
              <a:rPr lang="en-US" sz="2800" dirty="0" smtClean="0"/>
              <a:t>Global Initiative for Fiscal Transparency</a:t>
            </a:r>
          </a:p>
        </p:txBody>
      </p:sp>
      <p:sp>
        <p:nvSpPr>
          <p:cNvPr id="35843" name="Content Placeholder 2"/>
          <p:cNvSpPr>
            <a:spLocks noGrp="1"/>
          </p:cNvSpPr>
          <p:nvPr>
            <p:ph idx="1"/>
          </p:nvPr>
        </p:nvSpPr>
        <p:spPr>
          <a:xfrm>
            <a:off x="428625" y="2786063"/>
            <a:ext cx="8229600" cy="3529012"/>
          </a:xfrm>
        </p:spPr>
        <p:txBody>
          <a:bodyPr/>
          <a:lstStyle/>
          <a:p>
            <a:pPr marL="0" indent="0">
              <a:buFont typeface="Times" pitchFamily="18" charset="0"/>
              <a:buNone/>
            </a:pPr>
            <a:r>
              <a:rPr lang="en-US" i="0" dirty="0" smtClean="0"/>
              <a:t>The Global Initiative for Fiscal Transparency (GIFT) is a multi-stakeholder action network, working to:</a:t>
            </a:r>
          </a:p>
          <a:p>
            <a:pPr marL="0" indent="0">
              <a:buFont typeface="Times" pitchFamily="18" charset="0"/>
              <a:buNone/>
            </a:pPr>
            <a:r>
              <a:rPr lang="en-US" i="0" dirty="0" smtClean="0"/>
              <a:t>“advance and institutionalize global norms and significant, continuous improvements in fiscal transparency, engagement, and accountability in countries around the world.”</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a:xfrm>
            <a:off x="357188" y="1268239"/>
            <a:ext cx="8786812" cy="936625"/>
          </a:xfrm>
        </p:spPr>
        <p:txBody>
          <a:bodyPr/>
          <a:lstStyle/>
          <a:p>
            <a:r>
              <a:rPr lang="en-US" sz="3200" u="sng" dirty="0" smtClean="0"/>
              <a:t>Fiscal transparency</a:t>
            </a:r>
            <a:r>
              <a:rPr lang="en-US" dirty="0" smtClean="0"/>
              <a:t/>
            </a:r>
            <a:br>
              <a:rPr lang="en-US" dirty="0" smtClean="0"/>
            </a:br>
            <a:r>
              <a:rPr lang="en-US" sz="2800" dirty="0" smtClean="0"/>
              <a:t>Global Initiative for Fiscal Transparency</a:t>
            </a:r>
          </a:p>
        </p:txBody>
      </p:sp>
      <p:sp>
        <p:nvSpPr>
          <p:cNvPr id="35843" name="Content Placeholder 2"/>
          <p:cNvSpPr>
            <a:spLocks noGrp="1"/>
          </p:cNvSpPr>
          <p:nvPr>
            <p:ph idx="1"/>
          </p:nvPr>
        </p:nvSpPr>
        <p:spPr>
          <a:xfrm>
            <a:off x="428624" y="2348880"/>
            <a:ext cx="8715375" cy="4509120"/>
          </a:xfrm>
        </p:spPr>
        <p:txBody>
          <a:bodyPr/>
          <a:lstStyle/>
          <a:p>
            <a:pPr marL="0" indent="0">
              <a:buFont typeface="Times" pitchFamily="18" charset="0"/>
              <a:buNone/>
            </a:pPr>
            <a:r>
              <a:rPr lang="en-US" sz="2000" b="1" i="0" dirty="0" smtClean="0"/>
              <a:t>Stakeholders from across sectors and regions have become “Stewards” of GIFT, since its initiation in July 2011:</a:t>
            </a:r>
          </a:p>
          <a:p>
            <a:pPr marL="0" indent="0">
              <a:buFont typeface="Times" pitchFamily="18" charset="0"/>
              <a:buNone/>
            </a:pPr>
            <a:r>
              <a:rPr lang="en-US" sz="2000" i="0" u="sng" dirty="0" smtClean="0"/>
              <a:t>Governments</a:t>
            </a:r>
            <a:r>
              <a:rPr lang="en-US" sz="2000" i="0" dirty="0" smtClean="0"/>
              <a:t>: </a:t>
            </a:r>
            <a:r>
              <a:rPr lang="en-US" sz="1800" i="0" dirty="0" smtClean="0">
                <a:solidFill>
                  <a:srgbClr val="FF0000"/>
                </a:solidFill>
              </a:rPr>
              <a:t>Ofﬁce of the Comptroller General (OCG), Brazil</a:t>
            </a:r>
            <a:r>
              <a:rPr lang="en-US" sz="1800" i="0" dirty="0" smtClean="0"/>
              <a:t>; </a:t>
            </a:r>
            <a:r>
              <a:rPr lang="en-US" sz="1800" i="0" dirty="0" smtClean="0">
                <a:solidFill>
                  <a:srgbClr val="FF0000"/>
                </a:solidFill>
              </a:rPr>
              <a:t>Department of Budget &amp; Management (DBM), Philippines</a:t>
            </a:r>
            <a:r>
              <a:rPr lang="en-US" sz="1800" i="0" dirty="0" smtClean="0"/>
              <a:t>; Department of the Treasury, USA;</a:t>
            </a:r>
          </a:p>
          <a:p>
            <a:pPr marL="0" indent="0">
              <a:buFont typeface="Times" pitchFamily="18" charset="0"/>
              <a:buNone/>
            </a:pPr>
            <a:r>
              <a:rPr lang="en-US" sz="2000" i="0" u="sng" dirty="0" smtClean="0"/>
              <a:t>International Organizations</a:t>
            </a:r>
            <a:r>
              <a:rPr lang="en-US" sz="2000" i="0" dirty="0" smtClean="0"/>
              <a:t>: </a:t>
            </a:r>
            <a:r>
              <a:rPr lang="en-US" sz="1800" i="0" dirty="0" smtClean="0">
                <a:solidFill>
                  <a:srgbClr val="FF0000"/>
                </a:solidFill>
              </a:rPr>
              <a:t>World Bank (WB)</a:t>
            </a:r>
            <a:r>
              <a:rPr lang="en-US" sz="1800" i="0" dirty="0" smtClean="0"/>
              <a:t>; </a:t>
            </a:r>
            <a:r>
              <a:rPr lang="en-US" sz="1800" i="0" dirty="0" smtClean="0">
                <a:solidFill>
                  <a:srgbClr val="FF0000"/>
                </a:solidFill>
              </a:rPr>
              <a:t>International Monetary Fund (IMF)</a:t>
            </a:r>
            <a:r>
              <a:rPr lang="en-US" sz="1800" i="0" dirty="0" smtClean="0"/>
              <a:t>; Inter- Parliamentary Union (IPU); Organization for Economic Cooperation and Development (OECD);</a:t>
            </a:r>
          </a:p>
          <a:p>
            <a:pPr marL="0" indent="0">
              <a:buFont typeface="Times" pitchFamily="18" charset="0"/>
              <a:buNone/>
            </a:pPr>
            <a:r>
              <a:rPr lang="en-US" sz="2000" i="0" u="sng" dirty="0" smtClean="0"/>
              <a:t>Funders/Foundations</a:t>
            </a:r>
            <a:r>
              <a:rPr lang="en-US" sz="2000" i="0" dirty="0" smtClean="0"/>
              <a:t>: </a:t>
            </a:r>
            <a:r>
              <a:rPr lang="en-US" sz="1800" i="0" dirty="0" smtClean="0"/>
              <a:t>Hewlett Foundation, </a:t>
            </a:r>
            <a:r>
              <a:rPr lang="en-US" sz="1800" i="0" dirty="0" err="1" smtClean="0"/>
              <a:t>Omidyar</a:t>
            </a:r>
            <a:r>
              <a:rPr lang="en-US" sz="1800" i="0" dirty="0" smtClean="0"/>
              <a:t> Network, Ford Foundation, Department for International Development (</a:t>
            </a:r>
            <a:r>
              <a:rPr lang="en-US" sz="1800" i="0" dirty="0" err="1" smtClean="0"/>
              <a:t>DfID</a:t>
            </a:r>
            <a:r>
              <a:rPr lang="en-US" sz="1800" i="0" dirty="0" smtClean="0"/>
              <a:t>), Transparency and Accountability Initiative;</a:t>
            </a:r>
          </a:p>
          <a:p>
            <a:pPr marL="0" indent="0">
              <a:buFont typeface="Times" pitchFamily="18" charset="0"/>
              <a:buNone/>
            </a:pPr>
            <a:r>
              <a:rPr lang="en-US" sz="2000" i="0" u="sng" dirty="0" smtClean="0"/>
              <a:t>Civil Society Organizations</a:t>
            </a:r>
            <a:r>
              <a:rPr lang="en-US" sz="2000" i="0" dirty="0" smtClean="0"/>
              <a:t>: </a:t>
            </a:r>
            <a:r>
              <a:rPr lang="en-US" sz="1800" i="0" dirty="0" smtClean="0">
                <a:solidFill>
                  <a:srgbClr val="FF0000"/>
                </a:solidFill>
              </a:rPr>
              <a:t>International Budget Partnership (IBP)</a:t>
            </a:r>
            <a:r>
              <a:rPr lang="en-US" sz="1800" i="0" dirty="0" smtClean="0"/>
              <a:t>; Centre for Public Integrity (CIP)-Mozambique; FUNDAR-Mexico; Greenpeace International; and ONE.</a:t>
            </a:r>
            <a:endParaRPr lang="en-US" sz="2000" i="0" dirty="0" smtClean="0"/>
          </a:p>
        </p:txBody>
      </p:sp>
    </p:spTree>
    <p:extLst>
      <p:ext uri="{BB962C8B-B14F-4D97-AF65-F5344CB8AC3E}">
        <p14:creationId xmlns:p14="http://schemas.microsoft.com/office/powerpoint/2010/main" val="309300842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a:xfrm>
            <a:off x="357188" y="1268239"/>
            <a:ext cx="8786812" cy="936625"/>
          </a:xfrm>
        </p:spPr>
        <p:txBody>
          <a:bodyPr/>
          <a:lstStyle/>
          <a:p>
            <a:r>
              <a:rPr lang="en-US" sz="3200" u="sng" dirty="0" smtClean="0"/>
              <a:t>Fiscal transparency</a:t>
            </a:r>
            <a:r>
              <a:rPr lang="en-US" dirty="0" smtClean="0"/>
              <a:t/>
            </a:r>
            <a:br>
              <a:rPr lang="en-US" dirty="0" smtClean="0"/>
            </a:br>
            <a:r>
              <a:rPr lang="en-US" sz="2800" dirty="0" smtClean="0"/>
              <a:t>Global Initiative for Fiscal Transparency</a:t>
            </a:r>
          </a:p>
        </p:txBody>
      </p:sp>
      <p:sp>
        <p:nvSpPr>
          <p:cNvPr id="35843" name="Content Placeholder 2"/>
          <p:cNvSpPr>
            <a:spLocks noGrp="1"/>
          </p:cNvSpPr>
          <p:nvPr>
            <p:ph idx="1"/>
          </p:nvPr>
        </p:nvSpPr>
        <p:spPr>
          <a:xfrm>
            <a:off x="428624" y="2348880"/>
            <a:ext cx="8715375" cy="4509120"/>
          </a:xfrm>
        </p:spPr>
        <p:txBody>
          <a:bodyPr/>
          <a:lstStyle/>
          <a:p>
            <a:pPr marL="0" indent="0">
              <a:buFont typeface="Times" pitchFamily="18" charset="0"/>
              <a:buNone/>
            </a:pPr>
            <a:r>
              <a:rPr lang="en-US" sz="2000" b="1" i="0" dirty="0" smtClean="0"/>
              <a:t>The GIFT Stewards have agreed to a set of GIFT “Working Principles” as a foundation for GIFT:</a:t>
            </a:r>
          </a:p>
          <a:p>
            <a:pPr>
              <a:buClrTx/>
            </a:pPr>
            <a:r>
              <a:rPr lang="en-US" sz="1800" i="0" dirty="0" smtClean="0"/>
              <a:t>Outcomes-focused action-orientation;</a:t>
            </a:r>
          </a:p>
          <a:p>
            <a:pPr>
              <a:buClrTx/>
            </a:pPr>
            <a:r>
              <a:rPr lang="en-US" sz="1800" i="0" dirty="0" smtClean="0"/>
              <a:t>Action agenda based on potential for high leverage and scaled impact over time, with sequencing from potential early victories to more ambitious opportunities and outcomes;</a:t>
            </a:r>
          </a:p>
          <a:p>
            <a:pPr>
              <a:buClrTx/>
            </a:pPr>
            <a:r>
              <a:rPr lang="en-US" sz="1800" i="0" dirty="0" smtClean="0"/>
              <a:t>Mutual recognition, collaborative engagement and sufﬁcient consensus among stakeholders to determine priority outcomes and action agendas over time;</a:t>
            </a:r>
          </a:p>
          <a:p>
            <a:pPr>
              <a:buClrTx/>
            </a:pPr>
            <a:r>
              <a:rPr lang="en-US" sz="1800" i="0" dirty="0" smtClean="0"/>
              <a:t>Support structures and processes that remain nimble and adaptive to seize emergent opportunities while optimizing transparency and inclusiveness;</a:t>
            </a:r>
          </a:p>
          <a:p>
            <a:pPr>
              <a:buClrTx/>
            </a:pPr>
            <a:r>
              <a:rPr lang="en-US" sz="1800" i="0" dirty="0" smtClean="0"/>
              <a:t>Collective monitoring, learning, assessment and course-correction for efﬁciency and effectiveness.</a:t>
            </a:r>
          </a:p>
        </p:txBody>
      </p:sp>
    </p:spTree>
    <p:extLst>
      <p:ext uri="{BB962C8B-B14F-4D97-AF65-F5344CB8AC3E}">
        <p14:creationId xmlns:p14="http://schemas.microsoft.com/office/powerpoint/2010/main" val="370568300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107504" y="980728"/>
            <a:ext cx="8229600" cy="936625"/>
          </a:xfrm>
        </p:spPr>
        <p:txBody>
          <a:bodyPr/>
          <a:lstStyle/>
          <a:p>
            <a:r>
              <a:rPr lang="fr-FR" sz="2800" u="sng" dirty="0" smtClean="0"/>
              <a:t>Busan performance</a:t>
            </a:r>
            <a:r>
              <a:rPr lang="fr-FR" sz="2800" dirty="0" smtClean="0"/>
              <a:t/>
            </a:r>
            <a:br>
              <a:rPr lang="fr-FR" sz="2800" dirty="0" smtClean="0"/>
            </a:br>
            <a:r>
              <a:rPr lang="fr-FR" sz="2800" dirty="0" err="1" smtClean="0"/>
              <a:t>Indicator</a:t>
            </a:r>
            <a:r>
              <a:rPr lang="fr-FR" sz="2800" dirty="0" smtClean="0"/>
              <a:t> 5a: </a:t>
            </a:r>
            <a:r>
              <a:rPr lang="fr-FR" sz="2800" dirty="0" err="1" smtClean="0"/>
              <a:t>Annual</a:t>
            </a:r>
            <a:r>
              <a:rPr lang="fr-FR" sz="2800" dirty="0" smtClean="0"/>
              <a:t> </a:t>
            </a:r>
            <a:r>
              <a:rPr lang="fr-FR" sz="2800" dirty="0" err="1"/>
              <a:t>p</a:t>
            </a:r>
            <a:r>
              <a:rPr lang="fr-FR" sz="2800" dirty="0" err="1" smtClean="0"/>
              <a:t>redictability</a:t>
            </a:r>
            <a:endParaRPr lang="en-US" sz="2800" dirty="0" smtClean="0"/>
          </a:p>
        </p:txBody>
      </p:sp>
      <p:sp>
        <p:nvSpPr>
          <p:cNvPr id="4099" name="Content Placeholder 2"/>
          <p:cNvSpPr>
            <a:spLocks noGrp="1"/>
          </p:cNvSpPr>
          <p:nvPr>
            <p:ph idx="1"/>
          </p:nvPr>
        </p:nvSpPr>
        <p:spPr/>
        <p:txBody>
          <a:bodyPr/>
          <a:lstStyle/>
          <a:p>
            <a:r>
              <a:rPr lang="en-US" smtClean="0"/>
              <a:t> </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03648" y="2132856"/>
            <a:ext cx="6315075" cy="4733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Content Placeholder 2"/>
          <p:cNvSpPr>
            <a:spLocks noGrp="1"/>
          </p:cNvSpPr>
          <p:nvPr>
            <p:ph idx="1"/>
          </p:nvPr>
        </p:nvSpPr>
        <p:spPr>
          <a:xfrm>
            <a:off x="428624" y="2348880"/>
            <a:ext cx="8715375" cy="4509120"/>
          </a:xfrm>
        </p:spPr>
        <p:txBody>
          <a:bodyPr/>
          <a:lstStyle/>
          <a:p>
            <a:pPr marL="0" indent="0">
              <a:buFont typeface="Times" pitchFamily="18" charset="0"/>
              <a:buNone/>
            </a:pPr>
            <a:r>
              <a:rPr lang="en-US" b="1" i="0" dirty="0" smtClean="0"/>
              <a:t>GIFT’s Action-Agenda is organized and implemented around four Working Groups:</a:t>
            </a:r>
          </a:p>
          <a:p>
            <a:pPr marL="0" indent="0">
              <a:buFont typeface="Times" pitchFamily="18" charset="0"/>
              <a:buNone/>
            </a:pPr>
            <a:endParaRPr lang="en-US" b="1" i="0" dirty="0" smtClean="0"/>
          </a:p>
          <a:p>
            <a:pPr marL="457200" indent="-457200">
              <a:buClrTx/>
              <a:buFont typeface="+mj-lt"/>
              <a:buAutoNum type="arabicPeriod"/>
            </a:pPr>
            <a:r>
              <a:rPr lang="en-US" i="0" dirty="0" smtClean="0">
                <a:hlinkClick r:id="rId3"/>
              </a:rPr>
              <a:t>Aligning Incentives Working Group</a:t>
            </a:r>
            <a:endParaRPr lang="en-US" sz="2000" i="0" dirty="0"/>
          </a:p>
          <a:p>
            <a:pPr marL="457200" indent="-457200">
              <a:buClrTx/>
              <a:buFont typeface="+mj-lt"/>
              <a:buAutoNum type="arabicPeriod"/>
            </a:pPr>
            <a:r>
              <a:rPr lang="en-US" i="0" dirty="0" smtClean="0">
                <a:hlinkClick r:id="rId4"/>
              </a:rPr>
              <a:t>Advancing Global Norms Working Group</a:t>
            </a:r>
            <a:endParaRPr lang="en-US" i="0" dirty="0" smtClean="0"/>
          </a:p>
          <a:p>
            <a:pPr marL="457200" indent="-457200">
              <a:buClrTx/>
              <a:buFont typeface="+mj-lt"/>
              <a:buAutoNum type="arabicPeriod"/>
            </a:pPr>
            <a:r>
              <a:rPr lang="en-US" i="0" dirty="0" smtClean="0">
                <a:hlinkClick r:id="rId5"/>
              </a:rPr>
              <a:t>Technical Assistance &amp; Capacity Building Working Group </a:t>
            </a:r>
            <a:endParaRPr lang="en-US" i="0" dirty="0" smtClean="0"/>
          </a:p>
          <a:p>
            <a:pPr marL="457200" indent="-457200">
              <a:buClrTx/>
              <a:buFont typeface="+mj-lt"/>
              <a:buAutoNum type="arabicPeriod"/>
            </a:pPr>
            <a:r>
              <a:rPr lang="en-US" i="0" dirty="0" smtClean="0">
                <a:hlinkClick r:id="rId6"/>
              </a:rPr>
              <a:t>Harnessing New Technologies Working Group</a:t>
            </a:r>
            <a:endParaRPr lang="en-US" sz="2000" i="0" dirty="0" smtClean="0"/>
          </a:p>
        </p:txBody>
      </p:sp>
      <p:sp>
        <p:nvSpPr>
          <p:cNvPr id="5" name="Title 1"/>
          <p:cNvSpPr>
            <a:spLocks noGrp="1"/>
          </p:cNvSpPr>
          <p:nvPr>
            <p:ph type="title"/>
          </p:nvPr>
        </p:nvSpPr>
        <p:spPr>
          <a:xfrm>
            <a:off x="357188" y="1268239"/>
            <a:ext cx="8786812" cy="936625"/>
          </a:xfrm>
        </p:spPr>
        <p:txBody>
          <a:bodyPr/>
          <a:lstStyle/>
          <a:p>
            <a:r>
              <a:rPr lang="en-US" sz="3200" u="sng" dirty="0" smtClean="0"/>
              <a:t>Fiscal transparency</a:t>
            </a:r>
            <a:r>
              <a:rPr lang="en-US" dirty="0" smtClean="0"/>
              <a:t/>
            </a:r>
            <a:br>
              <a:rPr lang="en-US" dirty="0" smtClean="0"/>
            </a:br>
            <a:r>
              <a:rPr lang="en-US" sz="2800" dirty="0" smtClean="0"/>
              <a:t>Global Initiative for Fiscal Transparency</a:t>
            </a:r>
          </a:p>
        </p:txBody>
      </p:sp>
    </p:spTree>
    <p:extLst>
      <p:ext uri="{BB962C8B-B14F-4D97-AF65-F5344CB8AC3E}">
        <p14:creationId xmlns:p14="http://schemas.microsoft.com/office/powerpoint/2010/main" val="151460803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Content Placeholder 2"/>
          <p:cNvSpPr>
            <a:spLocks noGrp="1"/>
          </p:cNvSpPr>
          <p:nvPr>
            <p:ph idx="1"/>
          </p:nvPr>
        </p:nvSpPr>
        <p:spPr>
          <a:xfrm>
            <a:off x="467544" y="2420267"/>
            <a:ext cx="8229600" cy="4437733"/>
          </a:xfrm>
        </p:spPr>
        <p:txBody>
          <a:bodyPr/>
          <a:lstStyle/>
          <a:p>
            <a:pPr>
              <a:buClrTx/>
            </a:pPr>
            <a:r>
              <a:rPr lang="en-US" sz="2200" i="0" dirty="0" smtClean="0"/>
              <a:t>On Sept. 20, 2011 Brazil, Indonesia, Mexico, Norway, Philippines, South Africa, UK and USA launched OGP with their endorsements of an Open Government Declaration and announcements of their country action plans. Membership has now grown to 60 countries.</a:t>
            </a:r>
          </a:p>
          <a:p>
            <a:pPr>
              <a:buClrTx/>
            </a:pPr>
            <a:r>
              <a:rPr lang="fr-BE" sz="2200" i="0" dirty="0" smtClean="0"/>
              <a:t>Mexico communiqué </a:t>
            </a:r>
            <a:r>
              <a:rPr lang="fr-BE" sz="2200" i="0" dirty="0" err="1" smtClean="0"/>
              <a:t>annex</a:t>
            </a:r>
            <a:r>
              <a:rPr lang="fr-BE" sz="2200" i="0" dirty="0" smtClean="0"/>
              <a:t> 31: « All Busan </a:t>
            </a:r>
            <a:r>
              <a:rPr lang="fr-BE" sz="2200" i="0" dirty="0" err="1" smtClean="0"/>
              <a:t>endorsers</a:t>
            </a:r>
            <a:r>
              <a:rPr lang="fr-BE" sz="2200" i="0" dirty="0" smtClean="0"/>
              <a:t> </a:t>
            </a:r>
            <a:r>
              <a:rPr lang="fr-BE" sz="2200" i="0" dirty="0" err="1" smtClean="0"/>
              <a:t>eligible</a:t>
            </a:r>
            <a:r>
              <a:rPr lang="fr-BE" sz="2200" i="0" dirty="0" smtClean="0"/>
              <a:t> for the OGP but not </a:t>
            </a:r>
            <a:r>
              <a:rPr lang="fr-BE" sz="2200" i="0" dirty="0" err="1" smtClean="0"/>
              <a:t>currently</a:t>
            </a:r>
            <a:r>
              <a:rPr lang="fr-BE" sz="2200" i="0" dirty="0" smtClean="0"/>
              <a:t> </a:t>
            </a:r>
            <a:r>
              <a:rPr lang="fr-BE" sz="2200" i="0" dirty="0" err="1" smtClean="0"/>
              <a:t>participating</a:t>
            </a:r>
            <a:r>
              <a:rPr lang="fr-BE" sz="2200" i="0" dirty="0" smtClean="0"/>
              <a:t> </a:t>
            </a:r>
            <a:r>
              <a:rPr lang="fr-BE" sz="2200" i="0" dirty="0" err="1" smtClean="0"/>
              <a:t>should</a:t>
            </a:r>
            <a:r>
              <a:rPr lang="fr-BE" sz="2200" i="0" dirty="0" smtClean="0"/>
              <a:t> </a:t>
            </a:r>
            <a:r>
              <a:rPr lang="fr-BE" sz="2200" i="0" dirty="0" err="1" smtClean="0"/>
              <a:t>join</a:t>
            </a:r>
            <a:r>
              <a:rPr lang="fr-BE" sz="2200" i="0" dirty="0" smtClean="0"/>
              <a:t> in 2014. »</a:t>
            </a:r>
            <a:endParaRPr lang="en-US" sz="2200" i="0" dirty="0" smtClean="0"/>
          </a:p>
        </p:txBody>
      </p:sp>
      <p:sp>
        <p:nvSpPr>
          <p:cNvPr id="4" name="Title 1"/>
          <p:cNvSpPr txBox="1">
            <a:spLocks/>
          </p:cNvSpPr>
          <p:nvPr/>
        </p:nvSpPr>
        <p:spPr bwMode="auto">
          <a:xfrm>
            <a:off x="357188" y="1268239"/>
            <a:ext cx="8786812"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a:lstStyle>
          <a:p>
            <a:r>
              <a:rPr lang="en-US" sz="3200" u="sng" kern="0" dirty="0" smtClean="0"/>
              <a:t>Fiscal transparency</a:t>
            </a:r>
            <a:r>
              <a:rPr lang="en-US" kern="0" dirty="0" smtClean="0"/>
              <a:t/>
            </a:r>
            <a:br>
              <a:rPr lang="en-US" kern="0" dirty="0" smtClean="0"/>
            </a:br>
            <a:r>
              <a:rPr lang="en-US" sz="2800" dirty="0" smtClean="0"/>
              <a:t>Open Government Partnership</a:t>
            </a:r>
            <a:endParaRPr lang="en-US" sz="2800" kern="0" dirty="0" smtClean="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Content Placeholder 2"/>
          <p:cNvSpPr>
            <a:spLocks noGrp="1"/>
          </p:cNvSpPr>
          <p:nvPr>
            <p:ph idx="1"/>
          </p:nvPr>
        </p:nvSpPr>
        <p:spPr>
          <a:xfrm>
            <a:off x="467544" y="2420267"/>
            <a:ext cx="8229600" cy="4437733"/>
          </a:xfrm>
        </p:spPr>
        <p:txBody>
          <a:bodyPr/>
          <a:lstStyle/>
          <a:p>
            <a:pPr>
              <a:buClrTx/>
            </a:pPr>
            <a:r>
              <a:rPr lang="en-US" sz="2200" i="0" dirty="0" smtClean="0"/>
              <a:t>OGP </a:t>
            </a:r>
            <a:r>
              <a:rPr lang="en-US" sz="2200" i="0" dirty="0" smtClean="0"/>
              <a:t>is a global effort to make governments more transparent, accountable and effective.  </a:t>
            </a:r>
          </a:p>
          <a:p>
            <a:pPr>
              <a:buClrTx/>
            </a:pPr>
            <a:r>
              <a:rPr lang="en-US" sz="2200" i="0" dirty="0" smtClean="0"/>
              <a:t>OGP uses political leadership, collaboration between governments and civil society, and technical knowledge to achieve these objectives</a:t>
            </a:r>
            <a:r>
              <a:rPr lang="en-US" sz="2200" i="0" dirty="0" smtClean="0"/>
              <a:t>.</a:t>
            </a:r>
          </a:p>
          <a:p>
            <a:pPr>
              <a:buClrTx/>
            </a:pPr>
            <a:r>
              <a:rPr lang="en-US" sz="2000" i="0" dirty="0"/>
              <a:t>The OGP Networking Mechanism’s mission is to introduce governments to peer governments, non-governmental groups, and private companies with experience, skill sets, and technology that can assist governments with conceptualizing and implementing ambitious best practice open government commitments and reforms.</a:t>
            </a:r>
          </a:p>
          <a:p>
            <a:pPr>
              <a:buClrTx/>
            </a:pPr>
            <a:endParaRPr lang="en-US" sz="2200" i="0" dirty="0" smtClean="0"/>
          </a:p>
        </p:txBody>
      </p:sp>
      <p:sp>
        <p:nvSpPr>
          <p:cNvPr id="4" name="Title 1"/>
          <p:cNvSpPr txBox="1">
            <a:spLocks/>
          </p:cNvSpPr>
          <p:nvPr/>
        </p:nvSpPr>
        <p:spPr bwMode="auto">
          <a:xfrm>
            <a:off x="357188" y="1268239"/>
            <a:ext cx="8786812"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a:lstStyle>
          <a:p>
            <a:r>
              <a:rPr lang="en-US" sz="3200" u="sng" kern="0" dirty="0" smtClean="0"/>
              <a:t>Fiscal transparency</a:t>
            </a:r>
            <a:r>
              <a:rPr lang="en-US" kern="0" dirty="0" smtClean="0"/>
              <a:t/>
            </a:r>
            <a:br>
              <a:rPr lang="en-US" kern="0" dirty="0" smtClean="0"/>
            </a:br>
            <a:r>
              <a:rPr lang="en-US" sz="2800" dirty="0" smtClean="0"/>
              <a:t>Open Government Partnership</a:t>
            </a:r>
            <a:endParaRPr lang="en-US" sz="2800" kern="0" dirty="0" smtClean="0"/>
          </a:p>
        </p:txBody>
      </p:sp>
    </p:spTree>
    <p:extLst>
      <p:ext uri="{BB962C8B-B14F-4D97-AF65-F5344CB8AC3E}">
        <p14:creationId xmlns:p14="http://schemas.microsoft.com/office/powerpoint/2010/main" val="294548020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Content Placeholder 2"/>
          <p:cNvSpPr>
            <a:spLocks noGrp="1"/>
          </p:cNvSpPr>
          <p:nvPr>
            <p:ph idx="1"/>
          </p:nvPr>
        </p:nvSpPr>
        <p:spPr>
          <a:xfrm>
            <a:off x="428625" y="2492896"/>
            <a:ext cx="8229600" cy="3529013"/>
          </a:xfrm>
        </p:spPr>
        <p:txBody>
          <a:bodyPr/>
          <a:lstStyle/>
          <a:p>
            <a:pPr marL="457200" indent="-457200">
              <a:buClrTx/>
              <a:buFont typeface="Verdana" pitchFamily="34" charset="0"/>
              <a:buAutoNum type="arabicPeriod"/>
            </a:pPr>
            <a:r>
              <a:rPr lang="en-US" i="0" dirty="0" smtClean="0"/>
              <a:t>Initiate consultations with domestic stakeholders, consistent with the principles of the Open Government Partnership</a:t>
            </a:r>
          </a:p>
          <a:p>
            <a:pPr marL="457200" indent="-457200">
              <a:buClrTx/>
              <a:buFont typeface="Verdana" pitchFamily="34" charset="0"/>
              <a:buAutoNum type="arabicPeriod"/>
            </a:pPr>
            <a:r>
              <a:rPr lang="en-US" i="0" dirty="0" smtClean="0"/>
              <a:t>Use the networking mechanism to develop ideas for concrete commitments</a:t>
            </a:r>
          </a:p>
          <a:p>
            <a:pPr marL="457200" indent="-457200">
              <a:buClrTx/>
              <a:buFont typeface="Verdana" pitchFamily="34" charset="0"/>
              <a:buAutoNum type="arabicPeriod"/>
            </a:pPr>
            <a:r>
              <a:rPr lang="en-US" i="0" dirty="0" smtClean="0"/>
              <a:t>Begin the process of developing concrete country commitments</a:t>
            </a:r>
          </a:p>
          <a:p>
            <a:pPr marL="457200" indent="-457200">
              <a:buClrTx/>
              <a:buFont typeface="Verdana" pitchFamily="34" charset="0"/>
              <a:buAutoNum type="arabicPeriod"/>
            </a:pPr>
            <a:r>
              <a:rPr lang="en-US" i="0" dirty="0" smtClean="0"/>
              <a:t>Participate in an OGP peer engagement meeting</a:t>
            </a:r>
          </a:p>
          <a:p>
            <a:pPr marL="457200" indent="-457200">
              <a:buClrTx/>
              <a:buFont typeface="Verdana" pitchFamily="34" charset="0"/>
              <a:buAutoNum type="arabicPeriod"/>
            </a:pPr>
            <a:r>
              <a:rPr lang="en-US" i="0" dirty="0" smtClean="0"/>
              <a:t>Deliver an action plan and endorse the OGP</a:t>
            </a:r>
          </a:p>
        </p:txBody>
      </p:sp>
      <p:sp>
        <p:nvSpPr>
          <p:cNvPr id="6" name="Title 1"/>
          <p:cNvSpPr txBox="1">
            <a:spLocks/>
          </p:cNvSpPr>
          <p:nvPr/>
        </p:nvSpPr>
        <p:spPr bwMode="auto">
          <a:xfrm>
            <a:off x="357188" y="1268239"/>
            <a:ext cx="8786812"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a:lstStyle>
          <a:p>
            <a:r>
              <a:rPr lang="en-US" sz="3200" u="sng" kern="0" dirty="0" smtClean="0"/>
              <a:t>Fiscal transparency</a:t>
            </a:r>
            <a:r>
              <a:rPr lang="en-US" kern="0" dirty="0" smtClean="0"/>
              <a:t/>
            </a:r>
            <a:br>
              <a:rPr lang="en-US" kern="0" dirty="0" smtClean="0"/>
            </a:br>
            <a:r>
              <a:rPr lang="en-US" sz="2800" dirty="0" smtClean="0"/>
              <a:t>OGP new country guidance &amp; </a:t>
            </a:r>
            <a:r>
              <a:rPr lang="en-US" sz="2800" dirty="0" smtClean="0">
                <a:hlinkClick r:id="rId3"/>
              </a:rPr>
              <a:t>timeline</a:t>
            </a:r>
            <a:endParaRPr lang="en-US" sz="2800" kern="0" dirty="0" smtClean="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Content Placeholder 2"/>
          <p:cNvSpPr>
            <a:spLocks noGrp="1"/>
          </p:cNvSpPr>
          <p:nvPr>
            <p:ph idx="1"/>
          </p:nvPr>
        </p:nvSpPr>
        <p:spPr/>
        <p:txBody>
          <a:bodyPr/>
          <a:lstStyle/>
          <a:p>
            <a:pPr marL="0" indent="0">
              <a:buFont typeface="Times" pitchFamily="18" charset="0"/>
              <a:buNone/>
            </a:pPr>
            <a:r>
              <a:rPr lang="en-US" sz="1500" dirty="0" smtClean="0"/>
              <a:t>Country X aspires to be at the vanguard of reform when it comes to transparent management of its natural resources, in particular its extractive resources. Already an Extractive Industries Transparency Initiative (EITI) member, the government is savvy around issues of extractives transparency but approaches the OGP Networking Mechanism for assistance in thinking through specific sub-national transparency reforms in key regions of the country that are mineral-rich. The Networking Mechanism Case Manager connects the government with both the Revenue Watch Institute (RWI) as well as two local-level non-governmental organizations (NGOs) in neighboring countries that have worked with their respective local and national governments to develop and implement best practices at the sub-national level for promoting extractives transparency. The Case Manager also connects a tech company with a local NGO that is interested in using geo-referencing software to help Country X map its natural resource concessions in tandem with other local NGOs.  Following intensive virtual and in-person consultations with RWI, the tech company, and the local NGOs, the government crafts a cutting-edge set of sub-national transparency reforms that it commits to in March 2012.</a:t>
            </a:r>
          </a:p>
        </p:txBody>
      </p:sp>
      <p:sp>
        <p:nvSpPr>
          <p:cNvPr id="5" name="Title 1"/>
          <p:cNvSpPr txBox="1">
            <a:spLocks/>
          </p:cNvSpPr>
          <p:nvPr/>
        </p:nvSpPr>
        <p:spPr bwMode="auto">
          <a:xfrm>
            <a:off x="357188" y="1268239"/>
            <a:ext cx="8786812"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a:lstStyle>
          <a:p>
            <a:r>
              <a:rPr lang="en-US" sz="3200" u="sng" kern="0" dirty="0" smtClean="0"/>
              <a:t>Fiscal transparency</a:t>
            </a:r>
            <a:r>
              <a:rPr lang="en-US" kern="0" dirty="0" smtClean="0"/>
              <a:t/>
            </a:r>
            <a:br>
              <a:rPr lang="en-US" kern="0" dirty="0" smtClean="0"/>
            </a:br>
            <a:r>
              <a:rPr lang="en-US" sz="2800" dirty="0" smtClean="0"/>
              <a:t>OGP Hypothetical illustration</a:t>
            </a:r>
            <a:endParaRPr lang="en-US" sz="2800" kern="0" dirty="0" smtClean="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Content Placeholder 2"/>
          <p:cNvSpPr>
            <a:spLocks noGrp="1"/>
          </p:cNvSpPr>
          <p:nvPr>
            <p:ph idx="1"/>
          </p:nvPr>
        </p:nvSpPr>
        <p:spPr>
          <a:xfrm>
            <a:off x="457200" y="2204864"/>
            <a:ext cx="8686800" cy="4365625"/>
          </a:xfrm>
        </p:spPr>
        <p:txBody>
          <a:bodyPr/>
          <a:lstStyle/>
          <a:p>
            <a:pPr marL="0" indent="0">
              <a:buFont typeface="Times" pitchFamily="18" charset="0"/>
              <a:buNone/>
            </a:pPr>
            <a:r>
              <a:rPr lang="en-US" sz="2000" i="0" dirty="0" smtClean="0"/>
              <a:t>Mexico, a transparency recipe that works</a:t>
            </a:r>
          </a:p>
          <a:p>
            <a:pPr marL="0" indent="0">
              <a:buFont typeface="Times" pitchFamily="18" charset="0"/>
              <a:buNone/>
            </a:pPr>
            <a:r>
              <a:rPr lang="en-US" sz="1600" i="0" dirty="0"/>
              <a:t>The price for a kilo of tortillas, setting up a doctor’s </a:t>
            </a:r>
            <a:r>
              <a:rPr lang="en-US" sz="1600" i="0" dirty="0" smtClean="0"/>
              <a:t>appointment, comparisons </a:t>
            </a:r>
            <a:r>
              <a:rPr lang="en-US" sz="1600" i="0" dirty="0"/>
              <a:t>between different credit card companies, recommendations for preventing road accidents, checking a lawyer’s credentials— this is the sort of detailed, citizen-focused information that is increasingly becoming available on Mexican government websites thanks to a new transparency policy labeled "targeted transparency</a:t>
            </a:r>
            <a:r>
              <a:rPr lang="en-US" sz="1600" i="0" dirty="0" smtClean="0"/>
              <a:t>.“</a:t>
            </a:r>
          </a:p>
          <a:p>
            <a:pPr marL="0" indent="0">
              <a:buFont typeface="Times" pitchFamily="18" charset="0"/>
              <a:buNone/>
            </a:pPr>
            <a:r>
              <a:rPr lang="fr-BE" sz="2000" i="0" dirty="0" smtClean="0"/>
              <a:t>The Philippine Good </a:t>
            </a:r>
            <a:r>
              <a:rPr lang="fr-BE" sz="2000" i="0" dirty="0" err="1" smtClean="0"/>
              <a:t>Governance</a:t>
            </a:r>
            <a:r>
              <a:rPr lang="fr-BE" sz="2000" i="0" dirty="0" smtClean="0"/>
              <a:t> and Anti-Corruption Plan</a:t>
            </a:r>
            <a:r>
              <a:rPr lang="fr-BE" sz="1800" i="0" dirty="0" smtClean="0"/>
              <a:t>:</a:t>
            </a:r>
          </a:p>
          <a:p>
            <a:pPr marL="0" indent="0">
              <a:buFont typeface="Times" pitchFamily="18" charset="0"/>
              <a:buNone/>
            </a:pPr>
            <a:r>
              <a:rPr lang="en-US" sz="1600" i="0" dirty="0"/>
              <a:t>Three pillars of open governance—transparency, accountability, and participation—form the basis for the Plan, with each pillar encompassing action-oriented programs and representing a commitment to the OGP principles at all levels of government</a:t>
            </a:r>
            <a:r>
              <a:rPr lang="en-US" sz="1600" i="0" dirty="0" smtClean="0"/>
              <a:t>.</a:t>
            </a:r>
          </a:p>
          <a:p>
            <a:pPr marL="0" indent="0">
              <a:buFont typeface="Times" pitchFamily="18" charset="0"/>
              <a:buNone/>
            </a:pPr>
            <a:r>
              <a:rPr lang="fr-BE" sz="2000" i="0" dirty="0" smtClean="0"/>
              <a:t>The </a:t>
            </a:r>
            <a:r>
              <a:rPr lang="fr-BE" sz="2000" i="0" dirty="0" err="1" smtClean="0"/>
              <a:t>Ukrainian</a:t>
            </a:r>
            <a:r>
              <a:rPr lang="fr-BE" sz="2000" i="0" dirty="0" smtClean="0"/>
              <a:t> Civic </a:t>
            </a:r>
            <a:r>
              <a:rPr lang="fr-BE" sz="2000" i="0" dirty="0" err="1" smtClean="0"/>
              <a:t>Partnership</a:t>
            </a:r>
            <a:r>
              <a:rPr lang="fr-BE" sz="1800" i="0" dirty="0" smtClean="0"/>
              <a:t>:</a:t>
            </a:r>
          </a:p>
          <a:p>
            <a:pPr marL="0" indent="0">
              <a:buFont typeface="Times" pitchFamily="18" charset="0"/>
              <a:buNone/>
            </a:pPr>
            <a:r>
              <a:rPr lang="en-US" sz="1600" i="0" dirty="0"/>
              <a:t>The goal of the Ukrainian OGP Civic Partnership is to use what they view as the currently untapped potential of civil society organizations to implement open government measures in the Ukraine. </a:t>
            </a:r>
            <a:endParaRPr lang="en-US" sz="1600" i="0" dirty="0" smtClean="0"/>
          </a:p>
          <a:p>
            <a:pPr marL="0" indent="0">
              <a:buFont typeface="Times" pitchFamily="18" charset="0"/>
              <a:buNone/>
            </a:pPr>
            <a:endParaRPr lang="en-US" sz="1500" dirty="0" smtClean="0"/>
          </a:p>
        </p:txBody>
      </p:sp>
      <p:sp>
        <p:nvSpPr>
          <p:cNvPr id="5" name="Title 1"/>
          <p:cNvSpPr txBox="1">
            <a:spLocks/>
          </p:cNvSpPr>
          <p:nvPr/>
        </p:nvSpPr>
        <p:spPr bwMode="auto">
          <a:xfrm>
            <a:off x="357188" y="1268239"/>
            <a:ext cx="8786812"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a:lstStyle>
          <a:p>
            <a:r>
              <a:rPr lang="en-US" sz="3200" u="sng" kern="0" dirty="0" smtClean="0"/>
              <a:t>Fiscal transparency</a:t>
            </a:r>
            <a:r>
              <a:rPr lang="en-US" kern="0" dirty="0" smtClean="0"/>
              <a:t/>
            </a:r>
            <a:br>
              <a:rPr lang="en-US" kern="0" dirty="0" smtClean="0"/>
            </a:br>
            <a:r>
              <a:rPr lang="en-US" sz="2800" dirty="0" smtClean="0"/>
              <a:t>OGP Stories</a:t>
            </a:r>
            <a:endParaRPr lang="en-US" sz="2800" kern="0" dirty="0" smtClean="0"/>
          </a:p>
        </p:txBody>
      </p:sp>
    </p:spTree>
    <p:extLst>
      <p:ext uri="{BB962C8B-B14F-4D97-AF65-F5344CB8AC3E}">
        <p14:creationId xmlns:p14="http://schemas.microsoft.com/office/powerpoint/2010/main" val="197774587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Content Placeholder 2"/>
          <p:cNvSpPr>
            <a:spLocks noGrp="1"/>
          </p:cNvSpPr>
          <p:nvPr>
            <p:ph idx="1"/>
          </p:nvPr>
        </p:nvSpPr>
        <p:spPr/>
        <p:txBody>
          <a:bodyPr/>
          <a:lstStyle/>
          <a:p>
            <a:r>
              <a:rPr lang="en-US" dirty="0" smtClean="0"/>
              <a:t> </a:t>
            </a:r>
          </a:p>
        </p:txBody>
      </p:sp>
      <p:sp>
        <p:nvSpPr>
          <p:cNvPr id="6" name="Title 1"/>
          <p:cNvSpPr txBox="1">
            <a:spLocks/>
          </p:cNvSpPr>
          <p:nvPr/>
        </p:nvSpPr>
        <p:spPr bwMode="auto">
          <a:xfrm>
            <a:off x="107504" y="980728"/>
            <a:ext cx="8985176"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a:lstStyle>
          <a:p>
            <a:r>
              <a:rPr lang="fr-FR" sz="2800" u="sng" kern="0" dirty="0" smtClean="0"/>
              <a:t>Busan performance</a:t>
            </a:r>
            <a:r>
              <a:rPr lang="fr-FR" sz="2800" kern="0" dirty="0" smtClean="0"/>
              <a:t/>
            </a:r>
            <a:br>
              <a:rPr lang="fr-FR" sz="2800" kern="0" dirty="0" smtClean="0"/>
            </a:br>
            <a:r>
              <a:rPr lang="fr-FR" sz="2800" kern="0" dirty="0" err="1" smtClean="0"/>
              <a:t>Indicator</a:t>
            </a:r>
            <a:r>
              <a:rPr lang="fr-FR" sz="2800" kern="0" dirty="0" smtClean="0"/>
              <a:t> 5b: Medium-</a:t>
            </a:r>
            <a:r>
              <a:rPr lang="fr-FR" sz="2800" kern="0" dirty="0" err="1" smtClean="0"/>
              <a:t>term</a:t>
            </a:r>
            <a:r>
              <a:rPr lang="fr-FR" sz="2800" kern="0" dirty="0" smtClean="0"/>
              <a:t> </a:t>
            </a:r>
            <a:r>
              <a:rPr lang="fr-FR" sz="2800" kern="0" dirty="0" err="1" smtClean="0"/>
              <a:t>predictability</a:t>
            </a:r>
            <a:endParaRPr lang="en-US" sz="2800" kern="0" dirty="0" smtClean="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06785" y="2492896"/>
            <a:ext cx="6505575" cy="3590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fr-FR" sz="2400" u="sng" smtClean="0"/>
              <a:t>Busan Partnership for Effective Development Cooperation</a:t>
            </a:r>
            <a:r>
              <a:rPr lang="fr-FR" sz="2400" smtClean="0"/>
              <a:t/>
            </a:r>
            <a:br>
              <a:rPr lang="fr-FR" sz="2400" smtClean="0"/>
            </a:br>
            <a:r>
              <a:rPr lang="fr-FR" sz="2400" smtClean="0"/>
              <a:t>Transparency</a:t>
            </a:r>
            <a:endParaRPr lang="en-US" sz="2400" smtClean="0"/>
          </a:p>
        </p:txBody>
      </p:sp>
      <p:sp>
        <p:nvSpPr>
          <p:cNvPr id="3" name="Content Placeholder 2"/>
          <p:cNvSpPr>
            <a:spLocks noGrp="1"/>
          </p:cNvSpPr>
          <p:nvPr>
            <p:ph idx="1"/>
          </p:nvPr>
        </p:nvSpPr>
        <p:spPr/>
        <p:txBody>
          <a:bodyPr/>
          <a:lstStyle/>
          <a:p>
            <a:pPr marL="0" indent="0">
              <a:buClrTx/>
              <a:buFont typeface="Times" charset="0"/>
              <a:buNone/>
              <a:defRPr/>
            </a:pPr>
            <a:r>
              <a:rPr lang="en-US" sz="2000" i="0" dirty="0" smtClean="0"/>
              <a:t>23. We will work to improve the availability and public accessibility of information on development co-operation and other development resources... To this end, we will:</a:t>
            </a:r>
          </a:p>
          <a:p>
            <a:pPr marL="0" indent="0">
              <a:buClrTx/>
              <a:buFont typeface="Times" charset="0"/>
              <a:buNone/>
              <a:defRPr/>
            </a:pPr>
            <a:endParaRPr lang="en-US" sz="2000" i="0" dirty="0" smtClean="0"/>
          </a:p>
          <a:p>
            <a:pPr marL="457200" indent="-457200">
              <a:buClrTx/>
              <a:buFont typeface="+mj-lt"/>
              <a:buAutoNum type="alphaLcParenR"/>
              <a:defRPr/>
            </a:pPr>
            <a:r>
              <a:rPr lang="en-US" sz="2000" i="0" dirty="0" smtClean="0"/>
              <a:t>Make the full range of information on publicly funded development activities… publicly available…</a:t>
            </a:r>
          </a:p>
          <a:p>
            <a:pPr marL="457200" indent="-457200">
              <a:buClrTx/>
              <a:buFont typeface="+mj-lt"/>
              <a:buAutoNum type="alphaLcParenR"/>
              <a:defRPr/>
            </a:pPr>
            <a:r>
              <a:rPr lang="en-US" sz="2000" i="0" dirty="0" smtClean="0"/>
              <a:t>Focus, at the country level, on establishing transparent public financial management and aid information management systems…</a:t>
            </a:r>
          </a:p>
          <a:p>
            <a:pPr marL="457200" indent="-457200">
              <a:buClrTx/>
              <a:buFont typeface="+mj-lt"/>
              <a:buAutoNum type="alphaLcParenR"/>
              <a:defRPr/>
            </a:pPr>
            <a:r>
              <a:rPr lang="en-US" sz="2000" i="0" dirty="0" smtClean="0"/>
              <a:t>Implement a common, open standard for electronic publication of timely, comprehensive and forward-looking information on resources provided through development co-operation</a:t>
            </a:r>
            <a:r>
              <a:rPr lang="en-US" dirty="0" smtClean="0"/>
              <a:t>…</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428625" y="1071563"/>
            <a:ext cx="8229600" cy="936625"/>
          </a:xfrm>
        </p:spPr>
        <p:txBody>
          <a:bodyPr/>
          <a:lstStyle/>
          <a:p>
            <a:pPr indent="0" eaLnBrk="1" hangingPunct="1"/>
            <a:r>
              <a:rPr lang="en-US" sz="3200" smtClean="0"/>
              <a:t>Outline</a:t>
            </a:r>
          </a:p>
        </p:txBody>
      </p:sp>
      <p:sp>
        <p:nvSpPr>
          <p:cNvPr id="8195" name="Content Placeholder 2"/>
          <p:cNvSpPr>
            <a:spLocks noGrp="1"/>
          </p:cNvSpPr>
          <p:nvPr>
            <p:ph idx="1"/>
          </p:nvPr>
        </p:nvSpPr>
        <p:spPr>
          <a:xfrm>
            <a:off x="428625" y="2143125"/>
            <a:ext cx="8229600" cy="3529013"/>
          </a:xfrm>
        </p:spPr>
        <p:txBody>
          <a:bodyPr/>
          <a:lstStyle/>
          <a:p>
            <a:pPr>
              <a:buClrTx/>
            </a:pPr>
            <a:r>
              <a:rPr lang="en-US" sz="2800" i="0" smtClean="0"/>
              <a:t>Aid transparency</a:t>
            </a:r>
          </a:p>
          <a:p>
            <a:pPr lvl="1">
              <a:buClrTx/>
            </a:pPr>
            <a:r>
              <a:rPr lang="en-US" sz="2400" b="0" smtClean="0"/>
              <a:t>The cornerstone of AE</a:t>
            </a:r>
          </a:p>
          <a:p>
            <a:pPr lvl="1">
              <a:buClrTx/>
            </a:pPr>
            <a:r>
              <a:rPr lang="en-US" sz="2400" b="0" smtClean="0"/>
              <a:t>Some principles</a:t>
            </a:r>
          </a:p>
          <a:p>
            <a:pPr lvl="1">
              <a:buClrTx/>
            </a:pPr>
            <a:r>
              <a:rPr lang="en-US" sz="2400" b="0" smtClean="0"/>
              <a:t>IATI</a:t>
            </a:r>
          </a:p>
          <a:p>
            <a:pPr lvl="1">
              <a:buClrTx/>
            </a:pPr>
            <a:r>
              <a:rPr lang="en-US" sz="2400" b="0" smtClean="0"/>
              <a:t>TR-AID</a:t>
            </a:r>
          </a:p>
          <a:p>
            <a:pPr lvl="1">
              <a:buClrTx/>
            </a:pPr>
            <a:r>
              <a:rPr lang="en-US" sz="2400" b="0" smtClean="0"/>
              <a:t>EU Donor Atlas</a:t>
            </a:r>
          </a:p>
          <a:p>
            <a:pPr>
              <a:buClrTx/>
            </a:pPr>
            <a:r>
              <a:rPr lang="en-US" sz="2800" i="0" smtClean="0"/>
              <a:t>Fiscal transparency</a:t>
            </a:r>
          </a:p>
          <a:p>
            <a:pPr lvl="1">
              <a:buClrTx/>
            </a:pPr>
            <a:r>
              <a:rPr lang="en-US" sz="2400" b="0" smtClean="0"/>
              <a:t>Open Government Partnership</a:t>
            </a:r>
          </a:p>
          <a:p>
            <a:pPr lvl="1">
              <a:buClrTx/>
            </a:pPr>
            <a:r>
              <a:rPr lang="en-US" sz="2400" b="0" smtClean="0"/>
              <a:t>Global Initiative for Fiscal Transparency</a:t>
            </a:r>
          </a:p>
          <a:p>
            <a:pPr lvl="1"/>
            <a:endParaRPr lang="en-US" smtClean="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14808" y="980728"/>
            <a:ext cx="8229600" cy="936625"/>
          </a:xfrm>
        </p:spPr>
        <p:txBody>
          <a:bodyPr/>
          <a:lstStyle/>
          <a:p>
            <a:r>
              <a:rPr lang="fr-FR" sz="3200" u="sng" smtClean="0"/>
              <a:t>Aid transparency</a:t>
            </a:r>
            <a:r>
              <a:rPr lang="fr-FR" sz="3200" smtClean="0"/>
              <a:t/>
            </a:r>
            <a:br>
              <a:rPr lang="fr-FR" sz="3200" smtClean="0"/>
            </a:br>
            <a:r>
              <a:rPr lang="fr-FR" sz="2400" smtClean="0"/>
              <a:t>The cornerstone of aid effectiveness</a:t>
            </a:r>
            <a:endParaRPr lang="en-US" sz="2400" smtClean="0"/>
          </a:p>
        </p:txBody>
      </p:sp>
      <p:sp>
        <p:nvSpPr>
          <p:cNvPr id="9219" name="Content Placeholder 2"/>
          <p:cNvSpPr>
            <a:spLocks noGrp="1"/>
          </p:cNvSpPr>
          <p:nvPr>
            <p:ph idx="1"/>
          </p:nvPr>
        </p:nvSpPr>
        <p:spPr/>
        <p:txBody>
          <a:bodyPr/>
          <a:lstStyle/>
          <a:p>
            <a:r>
              <a:rPr lang="en-US" smtClean="0"/>
              <a:t> </a:t>
            </a:r>
          </a:p>
        </p:txBody>
      </p:sp>
      <p:pic>
        <p:nvPicPr>
          <p:cNvPr id="9220" name="Picture 2">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t="4910" b="4561"/>
          <a:stretch>
            <a:fillRect/>
          </a:stretch>
        </p:blipFill>
        <p:spPr bwMode="auto">
          <a:xfrm>
            <a:off x="428625" y="2143125"/>
            <a:ext cx="7702550" cy="4357688"/>
          </a:xfrm>
          <a:prstGeom prst="rect">
            <a:avLst/>
          </a:prstGeom>
          <a:noFill/>
          <a:ln w="19050" algn="ctr">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9221" name="TextBox 3"/>
          <p:cNvSpPr txBox="1">
            <a:spLocks noChangeArrowheads="1"/>
          </p:cNvSpPr>
          <p:nvPr/>
        </p:nvSpPr>
        <p:spPr bwMode="auto">
          <a:xfrm>
            <a:off x="214313" y="6092825"/>
            <a:ext cx="68786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pPr algn="ctr" eaLnBrk="1" hangingPunct="1"/>
            <a:r>
              <a:rPr lang="en-US" sz="2400" u="sng" dirty="0">
                <a:solidFill>
                  <a:schemeClr val="accent2"/>
                </a:solidFill>
                <a:hlinkClick r:id="rId3"/>
              </a:rPr>
              <a:t>http://www.makeaidtransparent.org/</a:t>
            </a:r>
            <a:endParaRPr lang="en-US" sz="2400" dirty="0">
              <a:solidFill>
                <a:schemeClr val="accent2"/>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14808" y="980728"/>
            <a:ext cx="8229600" cy="936625"/>
          </a:xfrm>
        </p:spPr>
        <p:txBody>
          <a:bodyPr/>
          <a:lstStyle/>
          <a:p>
            <a:r>
              <a:rPr lang="en-US" sz="3200" u="sng" dirty="0" smtClean="0"/>
              <a:t>Aid transparency</a:t>
            </a:r>
            <a:r>
              <a:rPr lang="en-US" sz="3200" dirty="0" smtClean="0"/>
              <a:t/>
            </a:r>
            <a:br>
              <a:rPr lang="en-US" sz="3200" dirty="0" smtClean="0"/>
            </a:br>
            <a:r>
              <a:rPr lang="en-US" sz="2400" dirty="0" smtClean="0"/>
              <a:t>The cornerstone of aid effectiveness</a:t>
            </a:r>
          </a:p>
        </p:txBody>
      </p:sp>
      <p:sp>
        <p:nvSpPr>
          <p:cNvPr id="3" name="Content Placeholder 2"/>
          <p:cNvSpPr>
            <a:spLocks noGrp="1"/>
          </p:cNvSpPr>
          <p:nvPr>
            <p:ph idx="1"/>
          </p:nvPr>
        </p:nvSpPr>
        <p:spPr>
          <a:xfrm>
            <a:off x="428625" y="2286000"/>
            <a:ext cx="8229600" cy="3529013"/>
          </a:xfrm>
        </p:spPr>
        <p:txBody>
          <a:bodyPr/>
          <a:lstStyle/>
          <a:p>
            <a:pPr>
              <a:spcAft>
                <a:spcPts val="1200"/>
              </a:spcAft>
              <a:buClrTx/>
              <a:defRPr/>
            </a:pPr>
            <a:r>
              <a:rPr lang="en-US" sz="2200" i="0" dirty="0" smtClean="0"/>
              <a:t>Ownership: domestic accountability (for aid inflows)</a:t>
            </a:r>
          </a:p>
          <a:p>
            <a:pPr>
              <a:spcAft>
                <a:spcPts val="1200"/>
              </a:spcAft>
              <a:buClrTx/>
              <a:defRPr/>
            </a:pPr>
            <a:r>
              <a:rPr lang="en-US" sz="2200" i="0" dirty="0" smtClean="0"/>
              <a:t>Accountability: tax payers in donor countries &amp; citizens in partner countries</a:t>
            </a:r>
          </a:p>
          <a:p>
            <a:pPr>
              <a:spcAft>
                <a:spcPts val="1200"/>
              </a:spcAft>
              <a:buClrTx/>
              <a:defRPr/>
            </a:pPr>
            <a:r>
              <a:rPr lang="en-US" sz="2200" i="0" dirty="0" smtClean="0"/>
              <a:t>Alignment by donors with partner country policies and systems and predictability</a:t>
            </a:r>
          </a:p>
          <a:p>
            <a:pPr>
              <a:spcAft>
                <a:spcPts val="1200"/>
              </a:spcAft>
              <a:buClrTx/>
              <a:defRPr/>
            </a:pPr>
            <a:r>
              <a:rPr lang="en-US" sz="2200" i="0" dirty="0" smtClean="0"/>
              <a:t>Donor coordination, </a:t>
            </a:r>
            <a:r>
              <a:rPr lang="en-US" sz="2200" i="0" dirty="0" err="1" smtClean="0"/>
              <a:t>harmonisation</a:t>
            </a:r>
            <a:r>
              <a:rPr lang="en-US" sz="2200" i="0" dirty="0" smtClean="0"/>
              <a:t> and division of </a:t>
            </a:r>
            <a:r>
              <a:rPr lang="en-US" sz="2200" i="0" dirty="0" err="1" smtClean="0"/>
              <a:t>labour</a:t>
            </a:r>
            <a:endParaRPr lang="en-US" sz="2200" i="0" dirty="0" smtClean="0"/>
          </a:p>
          <a:p>
            <a:pPr>
              <a:spcAft>
                <a:spcPts val="1200"/>
              </a:spcAft>
              <a:buClrTx/>
              <a:defRPr/>
            </a:pPr>
            <a:r>
              <a:rPr lang="en-US" sz="2200" i="0" dirty="0" smtClean="0"/>
              <a:t>Managing for results</a:t>
            </a:r>
          </a:p>
          <a:p>
            <a:pPr marL="0" indent="0">
              <a:spcAft>
                <a:spcPts val="1200"/>
              </a:spcAft>
              <a:buFont typeface="Times" charset="0"/>
              <a:buNone/>
              <a:defRPr/>
            </a:pPr>
            <a:r>
              <a:rPr lang="en-US" sz="2200" i="0" dirty="0" smtClean="0"/>
              <a:t>…are all built on the premise of data availability.</a:t>
            </a:r>
            <a:endParaRPr lang="en-US" sz="2200" i="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Content Placeholder 2"/>
          <p:cNvSpPr>
            <a:spLocks noGrp="1"/>
          </p:cNvSpPr>
          <p:nvPr>
            <p:ph idx="1"/>
          </p:nvPr>
        </p:nvSpPr>
        <p:spPr/>
        <p:txBody>
          <a:bodyPr/>
          <a:lstStyle/>
          <a:p>
            <a:r>
              <a:rPr lang="en-US" smtClean="0"/>
              <a:t> </a:t>
            </a:r>
          </a:p>
        </p:txBody>
      </p:sp>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7508" t="7500" r="14164" b="12500"/>
          <a:stretch/>
        </p:blipFill>
        <p:spPr bwMode="auto">
          <a:xfrm>
            <a:off x="1518984" y="1916832"/>
            <a:ext cx="7589520" cy="49685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266" name="Title 1"/>
          <p:cNvSpPr>
            <a:spLocks noGrp="1"/>
          </p:cNvSpPr>
          <p:nvPr>
            <p:ph type="title"/>
          </p:nvPr>
        </p:nvSpPr>
        <p:spPr>
          <a:xfrm>
            <a:off x="14808" y="980728"/>
            <a:ext cx="8229600" cy="1296144"/>
          </a:xfrm>
        </p:spPr>
        <p:txBody>
          <a:bodyPr/>
          <a:lstStyle/>
          <a:p>
            <a:r>
              <a:rPr lang="fr-FR" sz="3200" u="sng" dirty="0" err="1" smtClean="0"/>
              <a:t>Aid</a:t>
            </a:r>
            <a:r>
              <a:rPr lang="fr-FR" sz="3200" u="sng" dirty="0" smtClean="0"/>
              <a:t> </a:t>
            </a:r>
            <a:r>
              <a:rPr lang="fr-FR" sz="3200" u="sng" dirty="0" err="1" smtClean="0"/>
              <a:t>transparency</a:t>
            </a:r>
            <a:r>
              <a:rPr lang="fr-FR" sz="3200" dirty="0"/>
              <a:t/>
            </a:r>
            <a:br>
              <a:rPr lang="fr-FR" sz="3200" dirty="0"/>
            </a:br>
            <a:r>
              <a:rPr lang="fr-FR" sz="2400" dirty="0" err="1" smtClean="0"/>
              <a:t>Some</a:t>
            </a:r>
            <a:r>
              <a:rPr lang="fr-FR" sz="2400" dirty="0" smtClean="0"/>
              <a:t> </a:t>
            </a:r>
            <a:r>
              <a:rPr lang="fr-FR" sz="2400" dirty="0" err="1" smtClean="0"/>
              <a:t>donors</a:t>
            </a:r>
            <a:r>
              <a:rPr lang="fr-FR" sz="2400" dirty="0" smtClean="0"/>
              <a:t> do </a:t>
            </a:r>
            <a:r>
              <a:rPr lang="fr-FR" sz="2400" dirty="0" err="1" smtClean="0"/>
              <a:t>well</a:t>
            </a:r>
            <a:r>
              <a:rPr lang="fr-FR" sz="2400" dirty="0" smtClean="0"/>
              <a:t>, all </a:t>
            </a:r>
            <a:r>
              <a:rPr lang="fr-FR" sz="2400" dirty="0" err="1" smtClean="0"/>
              <a:t>can</a:t>
            </a:r>
            <a:r>
              <a:rPr lang="fr-FR" sz="2400" dirty="0" smtClean="0"/>
              <a:t> do </a:t>
            </a:r>
            <a:r>
              <a:rPr lang="fr-FR" sz="2400" dirty="0" err="1" smtClean="0"/>
              <a:t>better</a:t>
            </a:r>
            <a:r>
              <a:rPr lang="fr-FR" sz="2400" dirty="0" smtClean="0"/>
              <a:t>.</a:t>
            </a:r>
            <a:br>
              <a:rPr lang="fr-FR" sz="2400" dirty="0" smtClean="0"/>
            </a:br>
            <a:r>
              <a:rPr lang="fr-FR" sz="2400" dirty="0" smtClean="0">
                <a:hlinkClick r:id="rId4"/>
              </a:rPr>
              <a:t>2013 </a:t>
            </a:r>
            <a:r>
              <a:rPr lang="fr-FR" sz="2400" dirty="0" err="1" smtClean="0">
                <a:hlinkClick r:id="rId4"/>
              </a:rPr>
              <a:t>Aid</a:t>
            </a:r>
            <a:r>
              <a:rPr lang="fr-FR" sz="2400" dirty="0" smtClean="0">
                <a:hlinkClick r:id="rId4"/>
              </a:rPr>
              <a:t> </a:t>
            </a:r>
            <a:r>
              <a:rPr lang="fr-FR" sz="2400" dirty="0" err="1" smtClean="0">
                <a:hlinkClick r:id="rId4"/>
              </a:rPr>
              <a:t>Transparency</a:t>
            </a:r>
            <a:r>
              <a:rPr lang="fr-FR" sz="2400" dirty="0" smtClean="0">
                <a:hlinkClick r:id="rId4"/>
              </a:rPr>
              <a:t> Index</a:t>
            </a:r>
            <a:endParaRPr lang="en-US" sz="2400" dirty="0" smtClean="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Slide_Master">
  <a:themeElements>
    <a:clrScheme name="Slide_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Slide_Master">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sz="1200" b="0" i="0" u="none" strike="noStrike" cap="none" normalizeH="0" baseline="0" smtClean="0">
            <a:ln>
              <a:noFill/>
            </a:ln>
            <a:solidFill>
              <a:srgbClr val="0F5494"/>
            </a:solidFill>
            <a:effectLst/>
            <a:latin typeface="Verdana"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sz="1200" b="0" i="0" u="none" strike="noStrike" cap="none" normalizeH="0" baseline="0" smtClean="0">
            <a:ln>
              <a:noFill/>
            </a:ln>
            <a:solidFill>
              <a:srgbClr val="0F5494"/>
            </a:solidFill>
            <a:effectLst/>
            <a:latin typeface="Verdana" pitchFamily="34" charset="0"/>
          </a:defRPr>
        </a:defPPr>
      </a:lstStyle>
    </a:lnDef>
  </a:objectDefaults>
  <a:extraClrSchemeLst>
    <a:extraClrScheme>
      <a:clrScheme name="Slide_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lide_Maste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lide_Master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lide_Master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lide_Master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lide_Master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lide_Master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lide_Master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lide_Master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lide_Master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lide_Master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lide_Master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6242</TotalTime>
  <Words>2636</Words>
  <Application>Microsoft Office PowerPoint</Application>
  <PresentationFormat>Affichage à l'écran (4:3)</PresentationFormat>
  <Paragraphs>282</Paragraphs>
  <Slides>35</Slides>
  <Notes>32</Notes>
  <HiddenSlides>0</HiddenSlides>
  <MMClips>0</MMClips>
  <ScaleCrop>false</ScaleCrop>
  <HeadingPairs>
    <vt:vector size="4" baseType="variant">
      <vt:variant>
        <vt:lpstr>Thème</vt:lpstr>
      </vt:variant>
      <vt:variant>
        <vt:i4>1</vt:i4>
      </vt:variant>
      <vt:variant>
        <vt:lpstr>Titres des diapositives</vt:lpstr>
      </vt:variant>
      <vt:variant>
        <vt:i4>35</vt:i4>
      </vt:variant>
    </vt:vector>
  </HeadingPairs>
  <TitlesOfParts>
    <vt:vector size="36" baseType="lpstr">
      <vt:lpstr>Slide_Master</vt:lpstr>
      <vt:lpstr>Transparency  &amp;  Predictability</vt:lpstr>
      <vt:lpstr>Busan Partnership for Effective Development Cooperation Predictability</vt:lpstr>
      <vt:lpstr>Busan performance Indicator 5a: Annual predictability</vt:lpstr>
      <vt:lpstr>Présentation PowerPoint</vt:lpstr>
      <vt:lpstr>Busan Partnership for Effective Development Cooperation Transparency</vt:lpstr>
      <vt:lpstr>Outline</vt:lpstr>
      <vt:lpstr>Aid transparency The cornerstone of aid effectiveness</vt:lpstr>
      <vt:lpstr>Aid transparency The cornerstone of aid effectiveness</vt:lpstr>
      <vt:lpstr>Aid transparency Some donors do well, all can do better. 2013 Aid Transparency Index</vt:lpstr>
      <vt:lpstr>Aid transparency Accra Agenda for Action</vt:lpstr>
      <vt:lpstr>Aid transparency International Aid Transparency Initiative</vt:lpstr>
      <vt:lpstr>Présentation PowerPoint</vt:lpstr>
      <vt:lpstr>Présentation PowerPoint</vt:lpstr>
      <vt:lpstr>Aid transparency IATI objectives</vt:lpstr>
      <vt:lpstr>Aid transparency IATI aid data in XML format</vt:lpstr>
      <vt:lpstr>Before IATI: aid opacity</vt:lpstr>
      <vt:lpstr>After IATI: aid transparency</vt:lpstr>
      <vt:lpstr>Aid transparency Busan commitment</vt:lpstr>
      <vt:lpstr>Aid transparency Implementation status</vt:lpstr>
      <vt:lpstr>Présentation PowerPoint</vt:lpstr>
      <vt:lpstr>Présentation PowerPoint</vt:lpstr>
      <vt:lpstr>Présentation PowerPoint</vt:lpstr>
      <vt:lpstr>Aid transparency EU Aid Explorer</vt:lpstr>
      <vt:lpstr>Aid transparency EU Aid Explorer</vt:lpstr>
      <vt:lpstr>Fiscal transparency</vt:lpstr>
      <vt:lpstr>Fiscal Transparency Open Budget Index 2012</vt:lpstr>
      <vt:lpstr>Fiscal transparency Global Initiative for Fiscal Transparency</vt:lpstr>
      <vt:lpstr>Fiscal transparency Global Initiative for Fiscal Transparency</vt:lpstr>
      <vt:lpstr>Fiscal transparency Global Initiative for Fiscal Transparency</vt:lpstr>
      <vt:lpstr>Fiscal transparency Global Initiative for Fiscal Transparency</vt:lpstr>
      <vt:lpstr>Présentation PowerPoint</vt:lpstr>
      <vt:lpstr>Présentation PowerPoint</vt:lpstr>
      <vt:lpstr>Présentation PowerPoint</vt:lpstr>
      <vt:lpstr>Présentation PowerPoint</vt:lpstr>
      <vt:lpstr>Présentation PowerPoint</vt:lpstr>
    </vt:vector>
  </TitlesOfParts>
  <Company>European Commission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turneem</dc:creator>
  <cp:lastModifiedBy>teacheradmin</cp:lastModifiedBy>
  <cp:revision>134</cp:revision>
  <dcterms:created xsi:type="dcterms:W3CDTF">2011-10-28T10:25:18Z</dcterms:created>
  <dcterms:modified xsi:type="dcterms:W3CDTF">2014-05-25T21:47:52Z</dcterms:modified>
</cp:coreProperties>
</file>