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</p:sldIdLst>
  <p:sldSz cx="9144000" cy="6858000" type="screen4x3"/>
  <p:notesSz cx="6805613" cy="99441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66CF"/>
    <a:srgbClr val="3E6FD2"/>
    <a:srgbClr val="2D5EC1"/>
    <a:srgbClr val="BDDEFF"/>
    <a:srgbClr val="99CCFF"/>
    <a:srgbClr val="808080"/>
    <a:srgbClr val="FFD624"/>
    <a:srgbClr val="0F5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15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450" y="0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450" y="9444038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B572559F-0E5F-4EF6-B9EC-14CA221F7D4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2900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26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17575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2813"/>
            <a:ext cx="5445125" cy="447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038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4038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999924A7-441A-449E-AD84-F9971E02D66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85036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hangingPunct="1"/>
            <a:endParaRPr lang="en-US" altLang="en-US" sz="1800">
              <a:solidFill>
                <a:srgbClr val="FFFFFF"/>
              </a:solidFill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r>
              <a:rPr lang="fr-BE"/>
              <a:t>Title</a:t>
            </a:r>
            <a:endParaRPr lang="en-GB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r>
              <a:rPr lang="fr-BE"/>
              <a:t>Subtitle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29286294-92E5-4E7A-9A30-677E5E72807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785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B2674E-940C-4398-AE11-B60A26CE26C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834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8A604-C147-449D-AADE-6A2109BC338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3230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804D4-44D2-4DAC-AF1D-9F8E4420EEFF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2007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16A50-227D-4051-9D1F-10BF2DDAD72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4771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76FF11-824E-48FB-BBE1-265AD2CC3028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6511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B2B80E-41E4-4426-A205-48DBD0AB3B2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2041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DC0724-AD93-4C59-9BAE-A3A4BC62806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2427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E4802-3431-4605-9E97-980B1180D1C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8423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AA504-913D-4353-9686-D29F52EC693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4349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02297-9435-48F3-B5C8-B277589BA72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8653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B0037B16-118C-40B8-9D05-183B319AEEA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</a:endParaRPr>
          </a:p>
        </p:txBody>
      </p:sp>
      <p:pic>
        <p:nvPicPr>
          <p:cNvPr id="1033" name="Picture 17" descr="LOGO CE_Vertical_EN_NEG_quadri_HR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3"/>
          <p:cNvSpPr>
            <a:spLocks noGrp="1"/>
          </p:cNvSpPr>
          <p:nvPr>
            <p:ph type="ctrTitle"/>
          </p:nvPr>
        </p:nvSpPr>
        <p:spPr>
          <a:xfrm>
            <a:off x="1908175" y="1484313"/>
            <a:ext cx="5040313" cy="790575"/>
          </a:xfrm>
        </p:spPr>
        <p:txBody>
          <a:bodyPr/>
          <a:lstStyle/>
          <a:p>
            <a:pPr algn="ctr"/>
            <a:r>
              <a:rPr lang="fr-BE" altLang="en-US" sz="2400" smtClean="0"/>
              <a:t>Case study</a:t>
            </a:r>
            <a:endParaRPr lang="en-GB" altLang="en-US" sz="2400" smtClean="0"/>
          </a:p>
        </p:txBody>
      </p:sp>
      <p:sp>
        <p:nvSpPr>
          <p:cNvPr id="3075" name="Subtitle 4"/>
          <p:cNvSpPr>
            <a:spLocks noGrp="1"/>
          </p:cNvSpPr>
          <p:nvPr>
            <p:ph type="subTitle" idx="1"/>
          </p:nvPr>
        </p:nvSpPr>
        <p:spPr>
          <a:xfrm>
            <a:off x="588963" y="2852738"/>
            <a:ext cx="8304212" cy="1728787"/>
          </a:xfrm>
        </p:spPr>
        <p:txBody>
          <a:bodyPr/>
          <a:lstStyle/>
          <a:p>
            <a:pPr algn="ctr"/>
            <a:r>
              <a:rPr lang="en-GB" altLang="en-US" smtClean="0"/>
              <a:t>Public Finance Management (PFM) Reform Support Programme for Tajikistan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95288" y="1052513"/>
            <a:ext cx="8229600" cy="863600"/>
          </a:xfrm>
        </p:spPr>
        <p:txBody>
          <a:bodyPr/>
          <a:lstStyle/>
          <a:p>
            <a:r>
              <a:rPr lang="fr-BE" altLang="en-US" sz="2000" smtClean="0">
                <a:solidFill>
                  <a:srgbClr val="FFC000"/>
                </a:solidFill>
              </a:rPr>
              <a:t>The project (1/2)</a:t>
            </a:r>
            <a:endParaRPr lang="en-GB" altLang="en-US" sz="2000" smtClean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675"/>
            <a:ext cx="8229600" cy="4608513"/>
          </a:xfrm>
        </p:spPr>
        <p:txBody>
          <a:bodyPr/>
          <a:lstStyle/>
          <a:p>
            <a:pPr marL="0" indent="20638">
              <a:defRPr/>
            </a:pPr>
            <a:r>
              <a:rPr lang="en-GB" sz="1600" b="1" dirty="0" smtClean="0"/>
              <a:t>Specific objective: </a:t>
            </a:r>
            <a:r>
              <a:rPr lang="en-GB" sz="1600" dirty="0" smtClean="0"/>
              <a:t>ensure that the Ministry of Finance (</a:t>
            </a:r>
            <a:r>
              <a:rPr lang="en-GB" sz="1600" dirty="0" err="1" smtClean="0"/>
              <a:t>MoF</a:t>
            </a:r>
            <a:r>
              <a:rPr lang="en-GB" sz="1600" dirty="0" smtClean="0"/>
              <a:t>) of Tajikistan and the other relevant authorities achieve a more effective and efficient PFM system.  </a:t>
            </a:r>
          </a:p>
          <a:p>
            <a:pPr marL="0" indent="20638">
              <a:defRPr/>
            </a:pPr>
            <a:endParaRPr lang="en-GB" sz="1600" dirty="0" smtClean="0"/>
          </a:p>
          <a:p>
            <a:pPr marL="0" indent="20638">
              <a:defRPr/>
            </a:pPr>
            <a:r>
              <a:rPr lang="en-GB" sz="1600" b="1" dirty="0" smtClean="0"/>
              <a:t>Expected results:</a:t>
            </a:r>
          </a:p>
          <a:p>
            <a:pPr marL="0" indent="0">
              <a:defRPr/>
            </a:pPr>
            <a:r>
              <a:rPr lang="en-GB" sz="1600" dirty="0" smtClean="0"/>
              <a:t>I. Improved macroeconomic, fiscal and revenue/tax policy formulation and management, and enhanced capacity and flexibility to respond to changing economic circumstances</a:t>
            </a:r>
          </a:p>
          <a:p>
            <a:pPr marL="0" indent="0">
              <a:defRPr/>
            </a:pPr>
            <a:r>
              <a:rPr lang="en-GB" sz="1600" dirty="0" smtClean="0"/>
              <a:t>II. A budget framework for </a:t>
            </a:r>
            <a:r>
              <a:rPr lang="en-GB" sz="1600" dirty="0" err="1" smtClean="0"/>
              <a:t>GoT</a:t>
            </a:r>
            <a:r>
              <a:rPr lang="en-GB" sz="1600" dirty="0" smtClean="0"/>
              <a:t> is developed and established</a:t>
            </a:r>
          </a:p>
          <a:p>
            <a:pPr marL="0" indent="0">
              <a:defRPr/>
            </a:pPr>
            <a:r>
              <a:rPr lang="en-GB" sz="1600" dirty="0" smtClean="0"/>
              <a:t>III. The </a:t>
            </a:r>
            <a:r>
              <a:rPr lang="en-GB" sz="1600" dirty="0" err="1" smtClean="0"/>
              <a:t>MoF</a:t>
            </a:r>
            <a:r>
              <a:rPr lang="en-GB" sz="1600" dirty="0" smtClean="0"/>
              <a:t> can undertake informed discussion and allocation of budget resources to sub-national levels of government</a:t>
            </a:r>
          </a:p>
          <a:p>
            <a:pPr marL="0" indent="0">
              <a:defRPr/>
            </a:pPr>
            <a:r>
              <a:rPr lang="en-GB" sz="1600" dirty="0" smtClean="0"/>
              <a:t>IV. The Tajik Financial Institute (TFI) delivers sustainable training and education to students in public finance. </a:t>
            </a:r>
          </a:p>
          <a:p>
            <a:pPr marL="0" indent="0">
              <a:defRPr/>
            </a:pPr>
            <a:r>
              <a:rPr lang="en-GB" sz="1600" dirty="0" smtClean="0"/>
              <a:t>V. Operational Internal Audit (IA) regime expanded in Tajikistan, thereby reinforcing Internal Control (IC) </a:t>
            </a:r>
          </a:p>
          <a:p>
            <a:pPr>
              <a:defRPr/>
            </a:pPr>
            <a:endParaRPr lang="en-GB" sz="2000" dirty="0" smtClean="0"/>
          </a:p>
          <a:p>
            <a:pPr>
              <a:defRPr/>
            </a:pP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altLang="en-US" sz="2000" smtClean="0">
                <a:solidFill>
                  <a:srgbClr val="FFC000"/>
                </a:solidFill>
              </a:rPr>
              <a:t>The project (2/2)</a:t>
            </a:r>
            <a:endParaRPr lang="en-GB" altLang="en-US" sz="2000" smtClean="0">
              <a:solidFill>
                <a:srgbClr val="FFC000"/>
              </a:solidFill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2276475"/>
            <a:ext cx="8229600" cy="3744913"/>
          </a:xfrm>
        </p:spPr>
        <p:txBody>
          <a:bodyPr/>
          <a:lstStyle/>
          <a:p>
            <a:r>
              <a:rPr lang="en-GB" altLang="en-US" sz="2000" i="0" smtClean="0"/>
              <a:t>All five results are supported by cross-cutting activities relating to:</a:t>
            </a:r>
          </a:p>
          <a:p>
            <a:endParaRPr lang="en-GB" altLang="en-US" sz="2000" i="0" smtClean="0"/>
          </a:p>
          <a:p>
            <a:r>
              <a:rPr lang="en-GB" altLang="en-US" sz="2000" i="0" smtClean="0"/>
              <a:t>(i) The provision of capacity building and technical assistance to MoF </a:t>
            </a:r>
            <a:r>
              <a:rPr lang="en-GB" altLang="en-US" sz="2000" b="1" i="0" smtClean="0">
                <a:solidFill>
                  <a:srgbClr val="92D050"/>
                </a:solidFill>
              </a:rPr>
              <a:t>to monitor progress in implementation </a:t>
            </a:r>
            <a:r>
              <a:rPr lang="en-GB" altLang="en-US" sz="2000" i="0" smtClean="0"/>
              <a:t>of the PFM conditions in the budget support programme and assist MoF in fulfilling these conditions; and </a:t>
            </a:r>
          </a:p>
          <a:p>
            <a:endParaRPr lang="en-GB" altLang="en-US" sz="2000" i="0" smtClean="0"/>
          </a:p>
          <a:p>
            <a:r>
              <a:rPr lang="en-GB" altLang="en-US" sz="2000" i="0" smtClean="0"/>
              <a:t>(ii) The organisation in consultation with other donors of a PEFA assessment to coincide with the </a:t>
            </a:r>
            <a:r>
              <a:rPr lang="en-GB" altLang="en-US" sz="2000" b="1" i="0" smtClean="0">
                <a:solidFill>
                  <a:srgbClr val="92D050"/>
                </a:solidFill>
              </a:rPr>
              <a:t>assessment of measurable indicators </a:t>
            </a:r>
            <a:r>
              <a:rPr lang="en-GB" altLang="en-US" sz="2000" i="0" smtClean="0"/>
              <a:t>at end of project.</a:t>
            </a:r>
          </a:p>
          <a:p>
            <a:endParaRPr lang="en-GB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395288" y="1196975"/>
            <a:ext cx="8229600" cy="719138"/>
          </a:xfrm>
        </p:spPr>
        <p:txBody>
          <a:bodyPr/>
          <a:lstStyle/>
          <a:p>
            <a:pPr algn="ctr"/>
            <a:r>
              <a:rPr lang="fr-BE" altLang="en-US" sz="2000" smtClean="0">
                <a:solidFill>
                  <a:srgbClr val="FFC000"/>
                </a:solidFill>
              </a:rPr>
              <a:t>QC 1:Fitting with the context</a:t>
            </a:r>
            <a:endParaRPr lang="en-GB" altLang="en-US" sz="2000" smtClean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16113"/>
            <a:ext cx="4038600" cy="4105275"/>
          </a:xfrm>
        </p:spPr>
        <p:txBody>
          <a:bodyPr/>
          <a:lstStyle/>
          <a:p>
            <a:pPr marL="0" indent="20638">
              <a:defRPr/>
            </a:pPr>
            <a:r>
              <a:rPr lang="en-GB" sz="1800" b="1" dirty="0" smtClean="0"/>
              <a:t>Positive aspects:</a:t>
            </a:r>
          </a:p>
          <a:p>
            <a:pPr>
              <a:buClr>
                <a:schemeClr val="accent2"/>
              </a:buClr>
              <a:defRPr/>
            </a:pPr>
            <a:r>
              <a:rPr lang="en-GB" sz="1600" dirty="0" smtClean="0"/>
              <a:t>Steady </a:t>
            </a:r>
            <a:r>
              <a:rPr lang="en-GB" sz="1600" dirty="0"/>
              <a:t>e</a:t>
            </a:r>
            <a:r>
              <a:rPr lang="en-GB" sz="1600" dirty="0" smtClean="0"/>
              <a:t>conomic growth supported by macro-economic, social and political stability</a:t>
            </a:r>
          </a:p>
          <a:p>
            <a:pPr>
              <a:buClr>
                <a:schemeClr val="accent2"/>
              </a:buClr>
              <a:defRPr/>
            </a:pPr>
            <a:r>
              <a:rPr lang="en-GB" sz="1600" dirty="0" smtClean="0"/>
              <a:t>National Development Strategy (2006-2015) + Poverty reduction strategies (every 3 years)</a:t>
            </a:r>
          </a:p>
          <a:p>
            <a:pPr>
              <a:buClr>
                <a:schemeClr val="accent2"/>
              </a:buClr>
              <a:defRPr/>
            </a:pPr>
            <a:r>
              <a:rPr lang="en-GB" sz="1600" dirty="0" smtClean="0"/>
              <a:t>Institutional </a:t>
            </a:r>
            <a:r>
              <a:rPr lang="en-GB" sz="1600" dirty="0" err="1" smtClean="0"/>
              <a:t>embeddedness</a:t>
            </a:r>
            <a:r>
              <a:rPr lang="en-GB" sz="1600" dirty="0" smtClean="0"/>
              <a:t> of these plans by the Presidency and line Ministries </a:t>
            </a:r>
          </a:p>
          <a:p>
            <a:pPr>
              <a:buClr>
                <a:schemeClr val="accent2"/>
              </a:buClr>
              <a:defRPr/>
            </a:pPr>
            <a:r>
              <a:rPr lang="en-GB" sz="1600" dirty="0" smtClean="0"/>
              <a:t>Reform ownership by the government: in charge of implementation and regular update of </a:t>
            </a:r>
            <a:r>
              <a:rPr lang="en-GB" sz="1600" dirty="0" err="1" smtClean="0"/>
              <a:t>sectoral</a:t>
            </a:r>
            <a:r>
              <a:rPr lang="en-GB" sz="1600" dirty="0" smtClean="0"/>
              <a:t> sub-strategies 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614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16113"/>
            <a:ext cx="4038600" cy="4105275"/>
          </a:xfrm>
        </p:spPr>
        <p:txBody>
          <a:bodyPr/>
          <a:lstStyle/>
          <a:p>
            <a:r>
              <a:rPr lang="en-GB" altLang="en-US" sz="1800" b="1" smtClean="0"/>
              <a:t>Challenges (assessment of institutional capacity):</a:t>
            </a:r>
          </a:p>
          <a:p>
            <a:pPr>
              <a:buClr>
                <a:schemeClr val="accent2"/>
              </a:buClr>
            </a:pPr>
            <a:r>
              <a:rPr lang="en-GB" altLang="en-US" sz="1600" smtClean="0"/>
              <a:t>Insufficient linkages between budget and policies: limited role of line ministries in sectoral policy formulation,</a:t>
            </a:r>
          </a:p>
          <a:p>
            <a:pPr>
              <a:buClr>
                <a:schemeClr val="accent2"/>
              </a:buClr>
            </a:pPr>
            <a:r>
              <a:rPr lang="en-GB" altLang="en-US" sz="1600" smtClean="0"/>
              <a:t>Weak payroll control and audit</a:t>
            </a:r>
          </a:p>
          <a:p>
            <a:pPr>
              <a:buClr>
                <a:schemeClr val="accent2"/>
              </a:buClr>
            </a:pPr>
            <a:r>
              <a:rPr lang="en-GB" altLang="en-US" sz="1600" smtClean="0"/>
              <a:t>Lack of middle management to organise scarce human resources</a:t>
            </a:r>
          </a:p>
          <a:p>
            <a:pPr>
              <a:buClr>
                <a:schemeClr val="accent2"/>
              </a:buClr>
            </a:pPr>
            <a:r>
              <a:rPr lang="en-GB" altLang="en-US" sz="1600" smtClean="0"/>
              <a:t>No capacity in MoF to meet emergent needs for high quality economic studies/analyses No effective system of advanced training and re-training of public officials</a:t>
            </a:r>
          </a:p>
          <a:p>
            <a:pPr>
              <a:buClr>
                <a:schemeClr val="accent2"/>
              </a:buClr>
            </a:pPr>
            <a:r>
              <a:rPr lang="en-GB" altLang="en-US" sz="1600" smtClean="0"/>
              <a:t>Weaknesses to communicate the budget to Parliament and the public</a:t>
            </a:r>
          </a:p>
          <a:p>
            <a:endParaRPr lang="en-GB" altLang="en-US" sz="1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4"/>
          <p:cNvSpPr>
            <a:spLocks noGrp="1"/>
          </p:cNvSpPr>
          <p:nvPr>
            <p:ph type="title"/>
          </p:nvPr>
        </p:nvSpPr>
        <p:spPr>
          <a:xfrm>
            <a:off x="395288" y="1339850"/>
            <a:ext cx="8229600" cy="720725"/>
          </a:xfrm>
        </p:spPr>
        <p:txBody>
          <a:bodyPr/>
          <a:lstStyle/>
          <a:p>
            <a:pPr algn="ctr"/>
            <a:r>
              <a:rPr lang="fr-BE" altLang="en-US" sz="2000" smtClean="0">
                <a:solidFill>
                  <a:srgbClr val="FFC000"/>
                </a:solidFill>
              </a:rPr>
              <a:t>QC 2: Adequate demand, commitment and ownership: </a:t>
            </a:r>
            <a:r>
              <a:rPr lang="en-GB" altLang="en-US" sz="2000" smtClean="0">
                <a:solidFill>
                  <a:srgbClr val="FFC000"/>
                </a:solidFill>
              </a:rPr>
              <a:t>CD pulling factors</a:t>
            </a:r>
            <a:r>
              <a:rPr lang="en-GB" altLang="en-US" sz="2400" smtClean="0"/>
              <a:t/>
            </a:r>
            <a:br>
              <a:rPr lang="en-GB" altLang="en-US" sz="2400" smtClean="0"/>
            </a:br>
            <a:endParaRPr lang="en-GB" altLang="en-US" sz="2400" smtClean="0"/>
          </a:p>
        </p:txBody>
      </p:sp>
      <p:sp>
        <p:nvSpPr>
          <p:cNvPr id="7171" name="Content Placeholder 5"/>
          <p:cNvSpPr>
            <a:spLocks noGrp="1"/>
          </p:cNvSpPr>
          <p:nvPr>
            <p:ph idx="1"/>
          </p:nvPr>
        </p:nvSpPr>
        <p:spPr>
          <a:xfrm>
            <a:off x="457200" y="1844675"/>
            <a:ext cx="8229600" cy="4176713"/>
          </a:xfrm>
        </p:spPr>
        <p:txBody>
          <a:bodyPr/>
          <a:lstStyle/>
          <a:p>
            <a:pPr>
              <a:buClr>
                <a:schemeClr val="accent2"/>
              </a:buClr>
            </a:pPr>
            <a:endParaRPr lang="en-GB" altLang="en-US" sz="1800" smtClean="0"/>
          </a:p>
          <a:p>
            <a:pPr>
              <a:buClr>
                <a:schemeClr val="accent2"/>
              </a:buClr>
            </a:pPr>
            <a:r>
              <a:rPr lang="en-GB" altLang="en-US" sz="1800" smtClean="0"/>
              <a:t>Existing PFM strategy setting out a multi-annual agenda and framework of reform; </a:t>
            </a:r>
          </a:p>
          <a:p>
            <a:pPr>
              <a:buClr>
                <a:schemeClr val="accent2"/>
              </a:buClr>
            </a:pPr>
            <a:r>
              <a:rPr lang="en-GB" altLang="en-US" sz="1800" smtClean="0"/>
              <a:t>Strong receptiveness to change in the policy dialogue at political and technical level;</a:t>
            </a:r>
          </a:p>
          <a:p>
            <a:pPr>
              <a:buClr>
                <a:schemeClr val="accent2"/>
              </a:buClr>
            </a:pPr>
            <a:r>
              <a:rPr lang="en-GB" altLang="en-US" sz="1800" smtClean="0"/>
              <a:t>Commitment and ownership proved by progress in key areas of reform;</a:t>
            </a:r>
          </a:p>
          <a:p>
            <a:pPr>
              <a:buClr>
                <a:schemeClr val="accent2"/>
              </a:buClr>
            </a:pPr>
            <a:r>
              <a:rPr lang="en-GB" altLang="en-US" sz="1800" smtClean="0"/>
              <a:t>Process of dialogue, consultation and coordination meetings with key beneficiaries, other donors, other stakeholders and within the working group “Governance” of the Development Coordination Council has been consolidated;</a:t>
            </a:r>
          </a:p>
          <a:p>
            <a:pPr>
              <a:buClr>
                <a:schemeClr val="accent2"/>
              </a:buClr>
            </a:pPr>
            <a:r>
              <a:rPr lang="fr-BE" altLang="en-US" sz="1800" smtClean="0"/>
              <a:t>The capacity of the partner organisations is known from current and previous interventions;</a:t>
            </a:r>
          </a:p>
          <a:p>
            <a:pPr>
              <a:buClr>
                <a:schemeClr val="accent2"/>
              </a:buClr>
            </a:pPr>
            <a:r>
              <a:rPr lang="fr-BE" altLang="en-US" sz="1800" smtClean="0"/>
              <a:t>TA is generally seen by the stakeholders as an inseperable part of the action: emphasis is put on the use of already existingknowledge to roll out the process.</a:t>
            </a:r>
            <a:endParaRPr lang="en-GB" altLang="en-US" sz="1800" smtClean="0"/>
          </a:p>
          <a:p>
            <a:endParaRPr lang="en-GB" altLang="en-US" sz="1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395288" y="1196975"/>
            <a:ext cx="8229600" cy="719138"/>
          </a:xfrm>
        </p:spPr>
        <p:txBody>
          <a:bodyPr/>
          <a:lstStyle/>
          <a:p>
            <a:pPr algn="ctr"/>
            <a:r>
              <a:rPr lang="fr-BE" altLang="en-US" sz="2000" smtClean="0">
                <a:solidFill>
                  <a:srgbClr val="FFC000"/>
                </a:solidFill>
              </a:rPr>
              <a:t>QC 3: clear link to results </a:t>
            </a:r>
            <a:endParaRPr lang="en-GB" altLang="en-US" sz="2000" smtClean="0">
              <a:solidFill>
                <a:srgbClr val="FFC000"/>
              </a:solidFill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1916113"/>
            <a:ext cx="8229600" cy="4465637"/>
          </a:xfrm>
        </p:spPr>
        <p:txBody>
          <a:bodyPr/>
          <a:lstStyle/>
          <a:p>
            <a:pPr>
              <a:buClr>
                <a:schemeClr val="accent2"/>
              </a:buClr>
            </a:pPr>
            <a:endParaRPr lang="fr-BE" altLang="en-US" sz="2000" i="0" smtClean="0"/>
          </a:p>
          <a:p>
            <a:pPr>
              <a:buClr>
                <a:schemeClr val="accent2"/>
              </a:buClr>
            </a:pPr>
            <a:r>
              <a:rPr lang="fr-BE" altLang="en-US" sz="2000" i="0" smtClean="0"/>
              <a:t>Measurable indicators identified linked to economic growth and institutional performance</a:t>
            </a:r>
          </a:p>
          <a:p>
            <a:pPr>
              <a:buClr>
                <a:schemeClr val="accent2"/>
              </a:buClr>
            </a:pPr>
            <a:endParaRPr lang="fr-BE" altLang="en-US" sz="2000" i="0" smtClean="0"/>
          </a:p>
          <a:p>
            <a:pPr>
              <a:buClr>
                <a:schemeClr val="accent2"/>
              </a:buClr>
            </a:pPr>
            <a:r>
              <a:rPr lang="fr-BE" altLang="en-US" sz="2000" i="0" smtClean="0"/>
              <a:t>Partner country's inputs identified: senior staff of MoF will be involved in the steering of TA</a:t>
            </a:r>
          </a:p>
          <a:p>
            <a:pPr>
              <a:buClr>
                <a:schemeClr val="accent2"/>
              </a:buClr>
            </a:pPr>
            <a:endParaRPr lang="fr-BE" altLang="en-US" sz="2000" i="0" smtClean="0"/>
          </a:p>
          <a:p>
            <a:pPr>
              <a:buClr>
                <a:schemeClr val="accent2"/>
              </a:buClr>
            </a:pPr>
            <a:r>
              <a:rPr lang="fr-BE" altLang="en-US" sz="2000" i="0" smtClean="0"/>
              <a:t>Innovative ways of TC support: local expertise, pilot initiatives rolling out lessons learnt, training of trainers, workshops held by public civil servants</a:t>
            </a:r>
            <a:endParaRPr lang="en-GB" altLang="en-US" sz="2000" i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395288" y="1196975"/>
            <a:ext cx="8229600" cy="792163"/>
          </a:xfrm>
        </p:spPr>
        <p:txBody>
          <a:bodyPr/>
          <a:lstStyle/>
          <a:p>
            <a:pPr algn="ctr"/>
            <a:r>
              <a:rPr lang="fr-BE" altLang="en-US" sz="2000" smtClean="0">
                <a:solidFill>
                  <a:srgbClr val="FFC000"/>
                </a:solidFill>
              </a:rPr>
              <a:t>QC 4: harmonised support </a:t>
            </a:r>
            <a:endParaRPr lang="en-GB" altLang="en-US" sz="2000" smtClean="0">
              <a:solidFill>
                <a:srgbClr val="FFC000"/>
              </a:solidFill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57200" y="1989138"/>
            <a:ext cx="8229600" cy="4032250"/>
          </a:xfrm>
        </p:spPr>
        <p:txBody>
          <a:bodyPr/>
          <a:lstStyle/>
          <a:p>
            <a:pPr>
              <a:buClr>
                <a:schemeClr val="accent2"/>
              </a:buClr>
            </a:pPr>
            <a:endParaRPr lang="fr-BE" altLang="en-US" sz="2000" i="0" smtClean="0"/>
          </a:p>
          <a:p>
            <a:pPr>
              <a:buClr>
                <a:schemeClr val="accent2"/>
              </a:buClr>
            </a:pPr>
            <a:r>
              <a:rPr lang="fr-BE" altLang="en-US" sz="2000" i="0" smtClean="0"/>
              <a:t>Consultations have taken place before and after implementation with other donors and with partner's authorities</a:t>
            </a:r>
          </a:p>
          <a:p>
            <a:pPr>
              <a:buClr>
                <a:schemeClr val="accent2"/>
              </a:buClr>
            </a:pPr>
            <a:endParaRPr lang="fr-BE" altLang="en-US" sz="2000" i="0" smtClean="0"/>
          </a:p>
          <a:p>
            <a:pPr>
              <a:buClr>
                <a:schemeClr val="accent2"/>
              </a:buClr>
            </a:pPr>
            <a:r>
              <a:rPr lang="fr-BE" altLang="en-US" sz="2000" i="0" smtClean="0"/>
              <a:t>Existing division of labour among donors in PFM: ADB: tax administrtaion, USAID: local governments and trust funds, FMIS-SCO: external audit, UNDP and WB: public administration, EU: remainder </a:t>
            </a:r>
            <a:endParaRPr lang="en-GB" altLang="en-US" sz="2000" i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395288" y="1339850"/>
            <a:ext cx="8229600" cy="649288"/>
          </a:xfrm>
        </p:spPr>
        <p:txBody>
          <a:bodyPr/>
          <a:lstStyle/>
          <a:p>
            <a:pPr algn="ctr"/>
            <a:r>
              <a:rPr lang="fr-BE" altLang="en-US" sz="2400" smtClean="0">
                <a:solidFill>
                  <a:srgbClr val="FFC000"/>
                </a:solidFill>
              </a:rPr>
              <a:t>QC 5: appropriate PIA</a:t>
            </a:r>
            <a:endParaRPr lang="en-GB" altLang="en-US" sz="240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887788"/>
          </a:xfrm>
        </p:spPr>
        <p:txBody>
          <a:bodyPr/>
          <a:lstStyle/>
          <a:p>
            <a:pPr>
              <a:buClr>
                <a:schemeClr val="accent2"/>
              </a:buClr>
              <a:defRPr/>
            </a:pPr>
            <a:r>
              <a:rPr lang="fr-BE" sz="2000" i="0" dirty="0" err="1" smtClean="0"/>
              <a:t>Centralised</a:t>
            </a:r>
            <a:r>
              <a:rPr lang="fr-BE" sz="2000" i="0" dirty="0" smtClean="0"/>
              <a:t> management-</a:t>
            </a:r>
            <a:r>
              <a:rPr lang="fr-BE" sz="2000" i="0" dirty="0" err="1" smtClean="0"/>
              <a:t>primary</a:t>
            </a:r>
            <a:r>
              <a:rPr lang="fr-BE" sz="2000" i="0" dirty="0" smtClean="0"/>
              <a:t> </a:t>
            </a:r>
            <a:r>
              <a:rPr lang="fr-BE" sz="2000" i="0" dirty="0" err="1" smtClean="0"/>
              <a:t>accountability</a:t>
            </a:r>
            <a:r>
              <a:rPr lang="fr-BE" sz="2000" i="0" dirty="0" smtClean="0"/>
              <a:t> </a:t>
            </a:r>
            <a:r>
              <a:rPr lang="fr-BE" sz="2000" i="0" dirty="0" err="1" smtClean="0"/>
              <a:t>appointed</a:t>
            </a:r>
            <a:r>
              <a:rPr lang="fr-BE" sz="2000" i="0" dirty="0" smtClean="0"/>
              <a:t> to EUD</a:t>
            </a:r>
            <a:endParaRPr lang="fr-BE" sz="2000" i="0" dirty="0"/>
          </a:p>
          <a:p>
            <a:pPr marL="0" indent="0">
              <a:buClr>
                <a:schemeClr val="accent2"/>
              </a:buClr>
              <a:buFontTx/>
              <a:buNone/>
              <a:defRPr/>
            </a:pPr>
            <a:endParaRPr lang="fr-BE" sz="2000" i="0" dirty="0" smtClean="0"/>
          </a:p>
          <a:p>
            <a:pPr>
              <a:buClr>
                <a:schemeClr val="accent2"/>
              </a:buClr>
              <a:defRPr/>
            </a:pPr>
            <a:r>
              <a:rPr lang="fr-BE" sz="2000" i="0" dirty="0" err="1" smtClean="0"/>
              <a:t>Nevertheless</a:t>
            </a:r>
            <a:r>
              <a:rPr lang="fr-BE" sz="2000" i="0" dirty="0" smtClean="0"/>
              <a:t>:</a:t>
            </a:r>
          </a:p>
          <a:p>
            <a:pPr>
              <a:buClr>
                <a:schemeClr val="accent2"/>
              </a:buClr>
              <a:defRPr/>
            </a:pPr>
            <a:endParaRPr lang="fr-BE" sz="2000" i="0" dirty="0"/>
          </a:p>
          <a:p>
            <a:pPr marL="982663" indent="20638">
              <a:buClr>
                <a:schemeClr val="accent2"/>
              </a:buClr>
              <a:defRPr/>
            </a:pPr>
            <a:r>
              <a:rPr lang="fr-BE" sz="1800" i="0" dirty="0" smtClean="0"/>
              <a:t>PFM </a:t>
            </a:r>
            <a:r>
              <a:rPr lang="fr-BE" sz="1800" i="0" dirty="0" err="1" smtClean="0"/>
              <a:t>secretariat</a:t>
            </a:r>
            <a:r>
              <a:rPr lang="fr-BE" sz="1800" i="0" dirty="0" smtClean="0"/>
              <a:t> </a:t>
            </a:r>
            <a:r>
              <a:rPr lang="fr-BE" sz="1800" i="0" dirty="0" err="1" smtClean="0"/>
              <a:t>is</a:t>
            </a:r>
            <a:r>
              <a:rPr lang="fr-BE" sz="1800" i="0" dirty="0" smtClean="0"/>
              <a:t> </a:t>
            </a:r>
            <a:r>
              <a:rPr lang="fr-BE" sz="1800" i="0" dirty="0" err="1" smtClean="0"/>
              <a:t>hosted</a:t>
            </a:r>
            <a:r>
              <a:rPr lang="fr-BE" sz="1800" i="0" dirty="0" smtClean="0"/>
              <a:t> in a </a:t>
            </a:r>
            <a:r>
              <a:rPr lang="fr-BE" sz="1800" i="0" dirty="0" err="1" smtClean="0"/>
              <a:t>MoF</a:t>
            </a:r>
            <a:r>
              <a:rPr lang="fr-BE" sz="1800" i="0" dirty="0" smtClean="0"/>
              <a:t> </a:t>
            </a:r>
            <a:r>
              <a:rPr lang="fr-BE" sz="1800" i="0" dirty="0" err="1" smtClean="0"/>
              <a:t>department</a:t>
            </a:r>
            <a:endParaRPr lang="fr-BE" sz="1800" i="0" dirty="0" smtClean="0"/>
          </a:p>
          <a:p>
            <a:pPr marL="982663" indent="20638">
              <a:buClr>
                <a:schemeClr val="accent2"/>
              </a:buClr>
              <a:buFontTx/>
              <a:buNone/>
              <a:defRPr/>
            </a:pPr>
            <a:endParaRPr lang="fr-BE" sz="1800" i="0" dirty="0" smtClean="0"/>
          </a:p>
          <a:p>
            <a:pPr marL="982663" indent="20638">
              <a:buClr>
                <a:schemeClr val="accent2"/>
              </a:buClr>
              <a:defRPr/>
            </a:pPr>
            <a:r>
              <a:rPr lang="fr-BE" sz="1800" i="0" dirty="0" err="1" smtClean="0"/>
              <a:t>Concerned</a:t>
            </a:r>
            <a:r>
              <a:rPr lang="fr-BE" sz="1800" i="0" dirty="0" smtClean="0"/>
              <a:t> </a:t>
            </a:r>
            <a:r>
              <a:rPr lang="fr-BE" sz="1800" i="0" dirty="0" err="1" smtClean="0"/>
              <a:t>govt</a:t>
            </a:r>
            <a:r>
              <a:rPr lang="fr-BE" sz="1800" i="0" dirty="0" smtClean="0"/>
              <a:t>. bodies </a:t>
            </a:r>
            <a:r>
              <a:rPr lang="fr-BE" sz="1800" i="0" dirty="0" err="1" smtClean="0"/>
              <a:t>will</a:t>
            </a:r>
            <a:r>
              <a:rPr lang="fr-BE" sz="1800" i="0" dirty="0" smtClean="0"/>
              <a:t> </a:t>
            </a:r>
            <a:r>
              <a:rPr lang="fr-BE" sz="1800" i="0" dirty="0" err="1" smtClean="0"/>
              <a:t>bear</a:t>
            </a:r>
            <a:r>
              <a:rPr lang="fr-BE" sz="1800" i="0" dirty="0" smtClean="0"/>
              <a:t> </a:t>
            </a:r>
            <a:r>
              <a:rPr lang="fr-BE" sz="1800" i="0" dirty="0" err="1" smtClean="0"/>
              <a:t>responsibility</a:t>
            </a:r>
            <a:r>
              <a:rPr lang="fr-BE" sz="1800" i="0" dirty="0" smtClean="0"/>
              <a:t> as </a:t>
            </a:r>
            <a:r>
              <a:rPr lang="fr-BE" sz="1800" i="0" dirty="0" err="1" smtClean="0"/>
              <a:t>memebrs</a:t>
            </a:r>
            <a:r>
              <a:rPr lang="fr-BE" sz="1800" i="0" dirty="0" smtClean="0"/>
              <a:t> of the </a:t>
            </a:r>
            <a:r>
              <a:rPr lang="fr-BE" sz="1800" i="0" dirty="0" err="1" smtClean="0"/>
              <a:t>Steering</a:t>
            </a:r>
            <a:r>
              <a:rPr lang="fr-BE" sz="1800" i="0" dirty="0" smtClean="0"/>
              <a:t> </a:t>
            </a:r>
            <a:r>
              <a:rPr lang="fr-BE" sz="1800" i="0" dirty="0" err="1" smtClean="0"/>
              <a:t>Committee</a:t>
            </a:r>
            <a:endParaRPr lang="fr-BE" sz="1800" i="0" dirty="0" smtClean="0"/>
          </a:p>
          <a:p>
            <a:pPr marL="982663" indent="20638">
              <a:buClr>
                <a:schemeClr val="accent2"/>
              </a:buClr>
              <a:defRPr/>
            </a:pPr>
            <a:endParaRPr lang="fr-BE" sz="1800" i="0" dirty="0" smtClean="0"/>
          </a:p>
          <a:p>
            <a:pPr marL="982663" indent="20638">
              <a:buClr>
                <a:schemeClr val="accent2"/>
              </a:buClr>
              <a:defRPr/>
            </a:pPr>
            <a:r>
              <a:rPr lang="fr-BE" sz="1800" i="0" dirty="0" smtClean="0"/>
              <a:t>Civil servants </a:t>
            </a:r>
            <a:r>
              <a:rPr lang="fr-BE" sz="1800" i="0" dirty="0" err="1" smtClean="0"/>
              <a:t>will</a:t>
            </a:r>
            <a:r>
              <a:rPr lang="fr-BE" sz="1800" i="0" dirty="0" smtClean="0"/>
              <a:t> </a:t>
            </a:r>
            <a:r>
              <a:rPr lang="fr-BE" sz="1800" i="0" dirty="0" err="1" smtClean="0"/>
              <a:t>contribute</a:t>
            </a:r>
            <a:r>
              <a:rPr lang="fr-BE" sz="1800" i="0" dirty="0" smtClean="0"/>
              <a:t> </a:t>
            </a:r>
            <a:r>
              <a:rPr lang="fr-BE" sz="1800" i="0" dirty="0" err="1" smtClean="0"/>
              <a:t>directly</a:t>
            </a:r>
            <a:r>
              <a:rPr lang="fr-BE" sz="1800" i="0" dirty="0" smtClean="0"/>
              <a:t> to </a:t>
            </a:r>
            <a:r>
              <a:rPr lang="fr-BE" sz="1800" i="0" dirty="0" err="1" smtClean="0"/>
              <a:t>implementation</a:t>
            </a:r>
            <a:r>
              <a:rPr lang="fr-BE" sz="1800" i="0" dirty="0" smtClean="0"/>
              <a:t> but no </a:t>
            </a:r>
            <a:r>
              <a:rPr lang="fr-BE" sz="1800" i="0" dirty="0" err="1" smtClean="0"/>
              <a:t>salary</a:t>
            </a:r>
            <a:r>
              <a:rPr lang="fr-BE" sz="1800" i="0" dirty="0" smtClean="0"/>
              <a:t> </a:t>
            </a:r>
            <a:r>
              <a:rPr lang="fr-BE" sz="1800" i="0" dirty="0" err="1" smtClean="0"/>
              <a:t>top-ups</a:t>
            </a:r>
            <a:endParaRPr lang="en-GB" sz="1800" i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86</TotalTime>
  <Words>646</Words>
  <Application>Microsoft Office PowerPoint</Application>
  <PresentationFormat>Affichage à l'écran (4:3)</PresentationFormat>
  <Paragraphs>59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1" baseType="lpstr">
      <vt:lpstr>Verdana</vt:lpstr>
      <vt:lpstr>Arial</vt:lpstr>
      <vt:lpstr>Slide_Master</vt:lpstr>
      <vt:lpstr>Case study</vt:lpstr>
      <vt:lpstr>The project (1/2)</vt:lpstr>
      <vt:lpstr>The project (2/2)</vt:lpstr>
      <vt:lpstr>QC 1:Fitting with the context</vt:lpstr>
      <vt:lpstr>QC 2: Adequate demand, commitment and ownership: CD pulling factors </vt:lpstr>
      <vt:lpstr>QC 3: clear link to results </vt:lpstr>
      <vt:lpstr>QC 4: harmonised support </vt:lpstr>
      <vt:lpstr>QC 5: appropriate PIA</vt:lpstr>
    </vt:vector>
  </TitlesOfParts>
  <Company>European Commission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study</dc:title>
  <dc:creator>SANCHO HIDALGA Maria (DEVCO)</dc:creator>
  <cp:lastModifiedBy>teacheradmin</cp:lastModifiedBy>
  <cp:revision>1</cp:revision>
  <cp:lastPrinted>2013-08-27T16:30:54Z</cp:lastPrinted>
  <dcterms:created xsi:type="dcterms:W3CDTF">2013-08-23T12:18:41Z</dcterms:created>
  <dcterms:modified xsi:type="dcterms:W3CDTF">2013-09-16T21:00:05Z</dcterms:modified>
</cp:coreProperties>
</file>